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31"/>
  </p:notesMasterIdLst>
  <p:sldIdLst>
    <p:sldId id="283" r:id="rId2"/>
    <p:sldId id="445" r:id="rId3"/>
    <p:sldId id="258" r:id="rId4"/>
    <p:sldId id="261" r:id="rId5"/>
    <p:sldId id="456" r:id="rId6"/>
    <p:sldId id="457" r:id="rId7"/>
    <p:sldId id="265" r:id="rId8"/>
    <p:sldId id="266" r:id="rId9"/>
    <p:sldId id="267" r:id="rId10"/>
    <p:sldId id="268" r:id="rId11"/>
    <p:sldId id="269" r:id="rId12"/>
    <p:sldId id="270" r:id="rId13"/>
    <p:sldId id="271" r:id="rId14"/>
    <p:sldId id="272" r:id="rId15"/>
    <p:sldId id="450" r:id="rId16"/>
    <p:sldId id="274" r:id="rId17"/>
    <p:sldId id="275" r:id="rId18"/>
    <p:sldId id="276" r:id="rId19"/>
    <p:sldId id="277" r:id="rId20"/>
    <p:sldId id="451" r:id="rId21"/>
    <p:sldId id="458" r:id="rId22"/>
    <p:sldId id="280" r:id="rId23"/>
    <p:sldId id="281" r:id="rId24"/>
    <p:sldId id="282" r:id="rId25"/>
    <p:sldId id="452" r:id="rId26"/>
    <p:sldId id="284" r:id="rId27"/>
    <p:sldId id="285" r:id="rId28"/>
    <p:sldId id="286" r:id="rId29"/>
    <p:sldId id="287" r:id="rId3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699"/>
    <a:srgbClr val="FFC000"/>
    <a:srgbClr val="E9EB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0" d="100"/>
          <a:sy n="80" d="100"/>
        </p:scale>
        <p:origin x="78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nakaris Venetis" userId="123cc868b6771a79" providerId="LiveId" clId="{3E1FA3F8-AE43-4F1B-9E54-8363F0FE336A}"/>
    <pc:docChg chg="undo custSel addSld delSld modSld sldOrd">
      <pc:chgData name="Kanakaris Venetis" userId="123cc868b6771a79" providerId="LiveId" clId="{3E1FA3F8-AE43-4F1B-9E54-8363F0FE336A}" dt="2023-12-06T08:29:14.412" v="6234" actId="255"/>
      <pc:docMkLst>
        <pc:docMk/>
      </pc:docMkLst>
      <pc:sldChg chg="add del">
        <pc:chgData name="Kanakaris Venetis" userId="123cc868b6771a79" providerId="LiveId" clId="{3E1FA3F8-AE43-4F1B-9E54-8363F0FE336A}" dt="2023-12-05T18:56:24.279" v="1" actId="47"/>
        <pc:sldMkLst>
          <pc:docMk/>
          <pc:sldMk cId="0" sldId="256"/>
        </pc:sldMkLst>
      </pc:sldChg>
      <pc:sldChg chg="add del">
        <pc:chgData name="Kanakaris Venetis" userId="123cc868b6771a79" providerId="LiveId" clId="{3E1FA3F8-AE43-4F1B-9E54-8363F0FE336A}" dt="2023-12-05T18:59:32.269" v="37" actId="47"/>
        <pc:sldMkLst>
          <pc:docMk/>
          <pc:sldMk cId="0" sldId="257"/>
        </pc:sldMkLst>
      </pc:sldChg>
      <pc:sldChg chg="addSp delSp modSp add mod">
        <pc:chgData name="Kanakaris Venetis" userId="123cc868b6771a79" providerId="LiveId" clId="{3E1FA3F8-AE43-4F1B-9E54-8363F0FE336A}" dt="2023-12-05T22:57:19.004" v="6198" actId="1076"/>
        <pc:sldMkLst>
          <pc:docMk/>
          <pc:sldMk cId="0" sldId="258"/>
        </pc:sldMkLst>
        <pc:spChg chg="mod">
          <ac:chgData name="Kanakaris Venetis" userId="123cc868b6771a79" providerId="LiveId" clId="{3E1FA3F8-AE43-4F1B-9E54-8363F0FE336A}" dt="2023-12-05T19:00:57.082" v="46" actId="122"/>
          <ac:spMkLst>
            <pc:docMk/>
            <pc:sldMk cId="0" sldId="258"/>
            <ac:spMk id="2" creationId="{00000000-0000-0000-0000-000000000000}"/>
          </ac:spMkLst>
        </pc:spChg>
        <pc:spChg chg="mod">
          <ac:chgData name="Kanakaris Venetis" userId="123cc868b6771a79" providerId="LiveId" clId="{3E1FA3F8-AE43-4F1B-9E54-8363F0FE336A}" dt="2023-12-05T19:13:20.675" v="69" actId="1076"/>
          <ac:spMkLst>
            <pc:docMk/>
            <pc:sldMk cId="0" sldId="258"/>
            <ac:spMk id="4" creationId="{DDDB94E2-F68A-4D9B-8E81-257979480B0A}"/>
          </ac:spMkLst>
        </pc:spChg>
        <pc:spChg chg="mod">
          <ac:chgData name="Kanakaris Venetis" userId="123cc868b6771a79" providerId="LiveId" clId="{3E1FA3F8-AE43-4F1B-9E54-8363F0FE336A}" dt="2023-12-05T19:12:18.179" v="60" actId="14100"/>
          <ac:spMkLst>
            <pc:docMk/>
            <pc:sldMk cId="0" sldId="258"/>
            <ac:spMk id="5" creationId="{7A78550F-D9CE-4A72-A49B-424F7F443B19}"/>
          </ac:spMkLst>
        </pc:spChg>
        <pc:spChg chg="mod">
          <ac:chgData name="Kanakaris Venetis" userId="123cc868b6771a79" providerId="LiveId" clId="{3E1FA3F8-AE43-4F1B-9E54-8363F0FE336A}" dt="2023-12-05T19:04:30.130" v="48"/>
          <ac:spMkLst>
            <pc:docMk/>
            <pc:sldMk cId="0" sldId="258"/>
            <ac:spMk id="11" creationId="{FF7CB140-9388-40F1-81FD-1762B581F033}"/>
          </ac:spMkLst>
        </pc:spChg>
        <pc:spChg chg="mod">
          <ac:chgData name="Kanakaris Venetis" userId="123cc868b6771a79" providerId="LiveId" clId="{3E1FA3F8-AE43-4F1B-9E54-8363F0FE336A}" dt="2023-12-05T19:04:30.130" v="48"/>
          <ac:spMkLst>
            <pc:docMk/>
            <pc:sldMk cId="0" sldId="258"/>
            <ac:spMk id="13" creationId="{C3CB720A-2275-4026-B49E-7F6AD34D2935}"/>
          </ac:spMkLst>
        </pc:spChg>
        <pc:spChg chg="add mod">
          <ac:chgData name="Kanakaris Venetis" userId="123cc868b6771a79" providerId="LiveId" clId="{3E1FA3F8-AE43-4F1B-9E54-8363F0FE336A}" dt="2023-12-05T19:43:53.211" v="232" actId="1076"/>
          <ac:spMkLst>
            <pc:docMk/>
            <pc:sldMk cId="0" sldId="258"/>
            <ac:spMk id="16" creationId="{B1022E6B-0A8E-4C59-8BF2-FF3539E206F2}"/>
          </ac:spMkLst>
        </pc:spChg>
        <pc:spChg chg="add mod">
          <ac:chgData name="Kanakaris Venetis" userId="123cc868b6771a79" providerId="LiveId" clId="{3E1FA3F8-AE43-4F1B-9E54-8363F0FE336A}" dt="2023-12-05T22:55:52.949" v="6149" actId="207"/>
          <ac:spMkLst>
            <pc:docMk/>
            <pc:sldMk cId="0" sldId="258"/>
            <ac:spMk id="17" creationId="{ED771ACA-3399-4EEB-BCF0-51D5837A7E2E}"/>
          </ac:spMkLst>
        </pc:spChg>
        <pc:spChg chg="add mod">
          <ac:chgData name="Kanakaris Venetis" userId="123cc868b6771a79" providerId="LiveId" clId="{3E1FA3F8-AE43-4F1B-9E54-8363F0FE336A}" dt="2023-12-05T19:41:37.492" v="176" actId="1076"/>
          <ac:spMkLst>
            <pc:docMk/>
            <pc:sldMk cId="0" sldId="258"/>
            <ac:spMk id="18" creationId="{8C6568D4-D0EF-4213-8FB0-7BEA20FAB88B}"/>
          </ac:spMkLst>
        </pc:spChg>
        <pc:spChg chg="add mod">
          <ac:chgData name="Kanakaris Venetis" userId="123cc868b6771a79" providerId="LiveId" clId="{3E1FA3F8-AE43-4F1B-9E54-8363F0FE336A}" dt="2023-12-05T22:57:14.323" v="6197" actId="1076"/>
          <ac:spMkLst>
            <pc:docMk/>
            <pc:sldMk cId="0" sldId="258"/>
            <ac:spMk id="19" creationId="{3074C6B2-3E8F-49D5-AA8B-A2EA0EF7625F}"/>
          </ac:spMkLst>
        </pc:spChg>
        <pc:spChg chg="add mod">
          <ac:chgData name="Kanakaris Venetis" userId="123cc868b6771a79" providerId="LiveId" clId="{3E1FA3F8-AE43-4F1B-9E54-8363F0FE336A}" dt="2023-12-05T19:43:44.324" v="230" actId="1076"/>
          <ac:spMkLst>
            <pc:docMk/>
            <pc:sldMk cId="0" sldId="258"/>
            <ac:spMk id="20" creationId="{5CB90DB9-6A4F-41A8-AC58-E4C6C114297E}"/>
          </ac:spMkLst>
        </pc:spChg>
        <pc:spChg chg="add mod">
          <ac:chgData name="Kanakaris Venetis" userId="123cc868b6771a79" providerId="LiveId" clId="{3E1FA3F8-AE43-4F1B-9E54-8363F0FE336A}" dt="2023-12-05T19:43:58.278" v="233" actId="1076"/>
          <ac:spMkLst>
            <pc:docMk/>
            <pc:sldMk cId="0" sldId="258"/>
            <ac:spMk id="22" creationId="{C51047F9-3552-4B7E-B68D-E73348BA14D0}"/>
          </ac:spMkLst>
        </pc:spChg>
        <pc:spChg chg="add mod">
          <ac:chgData name="Kanakaris Venetis" userId="123cc868b6771a79" providerId="LiveId" clId="{3E1FA3F8-AE43-4F1B-9E54-8363F0FE336A}" dt="2023-12-05T19:44:05.483" v="234" actId="1076"/>
          <ac:spMkLst>
            <pc:docMk/>
            <pc:sldMk cId="0" sldId="258"/>
            <ac:spMk id="28" creationId="{7602B9C9-26CB-4DC5-89D2-4B186AF4784D}"/>
          </ac:spMkLst>
        </pc:spChg>
        <pc:spChg chg="mod">
          <ac:chgData name="Kanakaris Venetis" userId="123cc868b6771a79" providerId="LiveId" clId="{3E1FA3F8-AE43-4F1B-9E54-8363F0FE336A}" dt="2023-12-05T19:40:05.223" v="158"/>
          <ac:spMkLst>
            <pc:docMk/>
            <pc:sldMk cId="0" sldId="258"/>
            <ac:spMk id="30" creationId="{BB304BD9-5703-453C-9B2D-576B45A3D967}"/>
          </ac:spMkLst>
        </pc:spChg>
        <pc:spChg chg="mod">
          <ac:chgData name="Kanakaris Venetis" userId="123cc868b6771a79" providerId="LiveId" clId="{3E1FA3F8-AE43-4F1B-9E54-8363F0FE336A}" dt="2023-12-05T19:40:05.223" v="158"/>
          <ac:spMkLst>
            <pc:docMk/>
            <pc:sldMk cId="0" sldId="258"/>
            <ac:spMk id="33" creationId="{6F498E79-89DE-4D14-AEA8-A0E2BCED5B9A}"/>
          </ac:spMkLst>
        </pc:spChg>
        <pc:spChg chg="mod">
          <ac:chgData name="Kanakaris Venetis" userId="123cc868b6771a79" providerId="LiveId" clId="{3E1FA3F8-AE43-4F1B-9E54-8363F0FE336A}" dt="2023-12-05T19:40:45.683" v="165" actId="1076"/>
          <ac:spMkLst>
            <pc:docMk/>
            <pc:sldMk cId="0" sldId="258"/>
            <ac:spMk id="37" creationId="{C85CF496-B2C3-4ED0-B2B9-FC0F010D2176}"/>
          </ac:spMkLst>
        </pc:spChg>
        <pc:spChg chg="mod">
          <ac:chgData name="Kanakaris Venetis" userId="123cc868b6771a79" providerId="LiveId" clId="{3E1FA3F8-AE43-4F1B-9E54-8363F0FE336A}" dt="2023-12-05T19:40:05.223" v="158"/>
          <ac:spMkLst>
            <pc:docMk/>
            <pc:sldMk cId="0" sldId="258"/>
            <ac:spMk id="40" creationId="{0A0FC3ED-5428-40FA-9AF3-8FB38DC7A814}"/>
          </ac:spMkLst>
        </pc:spChg>
        <pc:spChg chg="add mod">
          <ac:chgData name="Kanakaris Venetis" userId="123cc868b6771a79" providerId="LiveId" clId="{3E1FA3F8-AE43-4F1B-9E54-8363F0FE336A}" dt="2023-12-05T19:44:22.547" v="236" actId="14100"/>
          <ac:spMkLst>
            <pc:docMk/>
            <pc:sldMk cId="0" sldId="258"/>
            <ac:spMk id="45" creationId="{E35DD6B3-7787-4836-BD3B-BEFA16B6033B}"/>
          </ac:spMkLst>
        </pc:spChg>
        <pc:spChg chg="add mod">
          <ac:chgData name="Kanakaris Venetis" userId="123cc868b6771a79" providerId="LiveId" clId="{3E1FA3F8-AE43-4F1B-9E54-8363F0FE336A}" dt="2023-12-05T22:57:19.004" v="6198" actId="1076"/>
          <ac:spMkLst>
            <pc:docMk/>
            <pc:sldMk cId="0" sldId="258"/>
            <ac:spMk id="46" creationId="{9504A36F-E5F0-4C04-B91E-BE84BF3CF13B}"/>
          </ac:spMkLst>
        </pc:spChg>
        <pc:grpChg chg="add del mod">
          <ac:chgData name="Kanakaris Venetis" userId="123cc868b6771a79" providerId="LiveId" clId="{3E1FA3F8-AE43-4F1B-9E54-8363F0FE336A}" dt="2023-12-05T19:39:55.764" v="157" actId="478"/>
          <ac:grpSpMkLst>
            <pc:docMk/>
            <pc:sldMk cId="0" sldId="258"/>
            <ac:grpSpMk id="3" creationId="{241AEB2B-159A-42CD-92F0-88D58DB89502}"/>
          </ac:grpSpMkLst>
        </pc:grpChg>
        <pc:grpChg chg="mod">
          <ac:chgData name="Kanakaris Venetis" userId="123cc868b6771a79" providerId="LiveId" clId="{3E1FA3F8-AE43-4F1B-9E54-8363F0FE336A}" dt="2023-12-05T19:04:30.130" v="48"/>
          <ac:grpSpMkLst>
            <pc:docMk/>
            <pc:sldMk cId="0" sldId="258"/>
            <ac:grpSpMk id="6" creationId="{747E10C0-B020-4DB4-B46E-598728A9AB90}"/>
          </ac:grpSpMkLst>
        </pc:grpChg>
        <pc:grpChg chg="mod">
          <ac:chgData name="Kanakaris Venetis" userId="123cc868b6771a79" providerId="LiveId" clId="{3E1FA3F8-AE43-4F1B-9E54-8363F0FE336A}" dt="2023-12-05T19:04:30.130" v="48"/>
          <ac:grpSpMkLst>
            <pc:docMk/>
            <pc:sldMk cId="0" sldId="258"/>
            <ac:grpSpMk id="7" creationId="{02D380C9-3CB5-4FD6-8A4C-A570E9A45473}"/>
          </ac:grpSpMkLst>
        </pc:grpChg>
        <pc:grpChg chg="mod">
          <ac:chgData name="Kanakaris Venetis" userId="123cc868b6771a79" providerId="LiveId" clId="{3E1FA3F8-AE43-4F1B-9E54-8363F0FE336A}" dt="2023-12-05T19:04:30.130" v="48"/>
          <ac:grpSpMkLst>
            <pc:docMk/>
            <pc:sldMk cId="0" sldId="258"/>
            <ac:grpSpMk id="10" creationId="{9AC2372E-F1ED-462A-94C5-A2B6DC6D891E}"/>
          </ac:grpSpMkLst>
        </pc:grpChg>
        <pc:grpChg chg="mod">
          <ac:chgData name="Kanakaris Venetis" userId="123cc868b6771a79" providerId="LiveId" clId="{3E1FA3F8-AE43-4F1B-9E54-8363F0FE336A}" dt="2023-12-05T19:04:30.130" v="48"/>
          <ac:grpSpMkLst>
            <pc:docMk/>
            <pc:sldMk cId="0" sldId="258"/>
            <ac:grpSpMk id="12" creationId="{70BB8AAA-2902-4E2E-8E49-2C2335718167}"/>
          </ac:grpSpMkLst>
        </pc:grpChg>
        <pc:grpChg chg="add mod">
          <ac:chgData name="Kanakaris Venetis" userId="123cc868b6771a79" providerId="LiveId" clId="{3E1FA3F8-AE43-4F1B-9E54-8363F0FE336A}" dt="2023-12-05T19:40:36.032" v="163" actId="1076"/>
          <ac:grpSpMkLst>
            <pc:docMk/>
            <pc:sldMk cId="0" sldId="258"/>
            <ac:grpSpMk id="29" creationId="{EEAECCF6-07A4-4616-88D0-03E193564557}"/>
          </ac:grpSpMkLst>
        </pc:grpChg>
        <pc:grpChg chg="mod">
          <ac:chgData name="Kanakaris Venetis" userId="123cc868b6771a79" providerId="LiveId" clId="{3E1FA3F8-AE43-4F1B-9E54-8363F0FE336A}" dt="2023-12-05T19:40:05.223" v="158"/>
          <ac:grpSpMkLst>
            <pc:docMk/>
            <pc:sldMk cId="0" sldId="258"/>
            <ac:grpSpMk id="31" creationId="{ED9B002B-E1E7-4B73-B6ED-8ED8B4DC434E}"/>
          </ac:grpSpMkLst>
        </pc:grpChg>
        <pc:grpChg chg="mod">
          <ac:chgData name="Kanakaris Venetis" userId="123cc868b6771a79" providerId="LiveId" clId="{3E1FA3F8-AE43-4F1B-9E54-8363F0FE336A}" dt="2023-12-05T19:40:05.223" v="158"/>
          <ac:grpSpMkLst>
            <pc:docMk/>
            <pc:sldMk cId="0" sldId="258"/>
            <ac:grpSpMk id="32" creationId="{4A71C654-A664-4CAC-81B5-5C366B82562B}"/>
          </ac:grpSpMkLst>
        </pc:grpChg>
        <pc:grpChg chg="add mod">
          <ac:chgData name="Kanakaris Venetis" userId="123cc868b6771a79" providerId="LiveId" clId="{3E1FA3F8-AE43-4F1B-9E54-8363F0FE336A}" dt="2023-12-05T19:41:06.830" v="168" actId="1076"/>
          <ac:grpSpMkLst>
            <pc:docMk/>
            <pc:sldMk cId="0" sldId="258"/>
            <ac:grpSpMk id="36" creationId="{E9F2064C-0B9C-4E81-A391-EBC4A6E0F482}"/>
          </ac:grpSpMkLst>
        </pc:grpChg>
        <pc:grpChg chg="mod">
          <ac:chgData name="Kanakaris Venetis" userId="123cc868b6771a79" providerId="LiveId" clId="{3E1FA3F8-AE43-4F1B-9E54-8363F0FE336A}" dt="2023-12-05T19:40:05.223" v="158"/>
          <ac:grpSpMkLst>
            <pc:docMk/>
            <pc:sldMk cId="0" sldId="258"/>
            <ac:grpSpMk id="38" creationId="{A11D2B99-DFB9-492D-AEB4-FB988704ED34}"/>
          </ac:grpSpMkLst>
        </pc:grpChg>
        <pc:grpChg chg="mod">
          <ac:chgData name="Kanakaris Venetis" userId="123cc868b6771a79" providerId="LiveId" clId="{3E1FA3F8-AE43-4F1B-9E54-8363F0FE336A}" dt="2023-12-05T19:40:05.223" v="158"/>
          <ac:grpSpMkLst>
            <pc:docMk/>
            <pc:sldMk cId="0" sldId="258"/>
            <ac:grpSpMk id="39" creationId="{F15CDFE9-B747-4985-95B2-B2FB981D4570}"/>
          </ac:grpSpMkLst>
        </pc:grpChg>
        <pc:picChg chg="add del mod">
          <ac:chgData name="Kanakaris Venetis" userId="123cc868b6771a79" providerId="LiveId" clId="{3E1FA3F8-AE43-4F1B-9E54-8363F0FE336A}" dt="2023-12-05T19:14:16.360" v="73" actId="478"/>
          <ac:picMkLst>
            <pc:docMk/>
            <pc:sldMk cId="0" sldId="258"/>
            <ac:picMk id="21" creationId="{4FE8D821-858B-41D1-97C2-DF418975E6F3}"/>
          </ac:picMkLst>
        </pc:picChg>
        <pc:cxnChg chg="mod">
          <ac:chgData name="Kanakaris Venetis" userId="123cc868b6771a79" providerId="LiveId" clId="{3E1FA3F8-AE43-4F1B-9E54-8363F0FE336A}" dt="2023-12-05T19:39:55.764" v="157" actId="478"/>
          <ac:cxnSpMkLst>
            <pc:docMk/>
            <pc:sldMk cId="0" sldId="258"/>
            <ac:cxnSpMk id="8" creationId="{FEC247ED-3249-4492-A6F2-982FBD9F6925}"/>
          </ac:cxnSpMkLst>
        </pc:cxnChg>
        <pc:cxnChg chg="mod">
          <ac:chgData name="Kanakaris Venetis" userId="123cc868b6771a79" providerId="LiveId" clId="{3E1FA3F8-AE43-4F1B-9E54-8363F0FE336A}" dt="2023-12-05T19:39:55.764" v="157" actId="478"/>
          <ac:cxnSpMkLst>
            <pc:docMk/>
            <pc:sldMk cId="0" sldId="258"/>
            <ac:cxnSpMk id="9" creationId="{8A879DDB-625A-486F-A9F3-6F22CA5E8889}"/>
          </ac:cxnSpMkLst>
        </pc:cxnChg>
        <pc:cxnChg chg="mod">
          <ac:chgData name="Kanakaris Venetis" userId="123cc868b6771a79" providerId="LiveId" clId="{3E1FA3F8-AE43-4F1B-9E54-8363F0FE336A}" dt="2023-12-05T19:04:30.130" v="48"/>
          <ac:cxnSpMkLst>
            <pc:docMk/>
            <pc:sldMk cId="0" sldId="258"/>
            <ac:cxnSpMk id="14" creationId="{A5A99873-7BBB-43AE-92FD-3ED9DC341766}"/>
          </ac:cxnSpMkLst>
        </pc:cxnChg>
        <pc:cxnChg chg="mod">
          <ac:chgData name="Kanakaris Venetis" userId="123cc868b6771a79" providerId="LiveId" clId="{3E1FA3F8-AE43-4F1B-9E54-8363F0FE336A}" dt="2023-12-05T19:04:30.130" v="48"/>
          <ac:cxnSpMkLst>
            <pc:docMk/>
            <pc:sldMk cId="0" sldId="258"/>
            <ac:cxnSpMk id="15" creationId="{648891C4-7F07-4ABD-B654-4103060CC87C}"/>
          </ac:cxnSpMkLst>
        </pc:cxnChg>
        <pc:cxnChg chg="mod">
          <ac:chgData name="Kanakaris Venetis" userId="123cc868b6771a79" providerId="LiveId" clId="{3E1FA3F8-AE43-4F1B-9E54-8363F0FE336A}" dt="2023-12-05T19:40:05.223" v="158"/>
          <ac:cxnSpMkLst>
            <pc:docMk/>
            <pc:sldMk cId="0" sldId="258"/>
            <ac:cxnSpMk id="34" creationId="{1BAE6467-7C78-4531-A611-4643B40844BB}"/>
          </ac:cxnSpMkLst>
        </pc:cxnChg>
        <pc:cxnChg chg="mod">
          <ac:chgData name="Kanakaris Venetis" userId="123cc868b6771a79" providerId="LiveId" clId="{3E1FA3F8-AE43-4F1B-9E54-8363F0FE336A}" dt="2023-12-05T19:40:05.223" v="158"/>
          <ac:cxnSpMkLst>
            <pc:docMk/>
            <pc:sldMk cId="0" sldId="258"/>
            <ac:cxnSpMk id="35" creationId="{BE23492E-A59F-4F26-93C7-07C85DA81892}"/>
          </ac:cxnSpMkLst>
        </pc:cxnChg>
        <pc:cxnChg chg="mod">
          <ac:chgData name="Kanakaris Venetis" userId="123cc868b6771a79" providerId="LiveId" clId="{3E1FA3F8-AE43-4F1B-9E54-8363F0FE336A}" dt="2023-12-05T19:40:54.278" v="166" actId="14100"/>
          <ac:cxnSpMkLst>
            <pc:docMk/>
            <pc:sldMk cId="0" sldId="258"/>
            <ac:cxnSpMk id="41" creationId="{0CAFFF37-7CCE-4C15-84C5-7FB6539EE755}"/>
          </ac:cxnSpMkLst>
        </pc:cxnChg>
        <pc:cxnChg chg="mod">
          <ac:chgData name="Kanakaris Venetis" userId="123cc868b6771a79" providerId="LiveId" clId="{3E1FA3F8-AE43-4F1B-9E54-8363F0FE336A}" dt="2023-12-05T19:41:00.520" v="167" actId="14100"/>
          <ac:cxnSpMkLst>
            <pc:docMk/>
            <pc:sldMk cId="0" sldId="258"/>
            <ac:cxnSpMk id="42" creationId="{E0C7545A-C7E1-4CE9-9110-2A5083C44760}"/>
          </ac:cxnSpMkLst>
        </pc:cxnChg>
      </pc:sldChg>
      <pc:sldChg chg="delSp modSp add del mod">
        <pc:chgData name="Kanakaris Venetis" userId="123cc868b6771a79" providerId="LiveId" clId="{3E1FA3F8-AE43-4F1B-9E54-8363F0FE336A}" dt="2023-12-05T19:54:27.411" v="253" actId="47"/>
        <pc:sldMkLst>
          <pc:docMk/>
          <pc:sldMk cId="0" sldId="259"/>
        </pc:sldMkLst>
        <pc:spChg chg="mod">
          <ac:chgData name="Kanakaris Venetis" userId="123cc868b6771a79" providerId="LiveId" clId="{3E1FA3F8-AE43-4F1B-9E54-8363F0FE336A}" dt="2023-12-05T19:09:09.147" v="50" actId="14100"/>
          <ac:spMkLst>
            <pc:docMk/>
            <pc:sldMk cId="0" sldId="259"/>
            <ac:spMk id="9" creationId="{00000000-0000-0000-0000-000000000000}"/>
          </ac:spMkLst>
        </pc:spChg>
        <pc:grpChg chg="del">
          <ac:chgData name="Kanakaris Venetis" userId="123cc868b6771a79" providerId="LiveId" clId="{3E1FA3F8-AE43-4F1B-9E54-8363F0FE336A}" dt="2023-12-05T19:03:50.802" v="47" actId="478"/>
          <ac:grpSpMkLst>
            <pc:docMk/>
            <pc:sldMk cId="0" sldId="259"/>
            <ac:grpSpMk id="2" creationId="{00000000-0000-0000-0000-000000000000}"/>
          </ac:grpSpMkLst>
        </pc:grpChg>
      </pc:sldChg>
      <pc:sldChg chg="delSp add del mod">
        <pc:chgData name="Kanakaris Venetis" userId="123cc868b6771a79" providerId="LiveId" clId="{3E1FA3F8-AE43-4F1B-9E54-8363F0FE336A}" dt="2023-12-05T19:54:29.755" v="254" actId="47"/>
        <pc:sldMkLst>
          <pc:docMk/>
          <pc:sldMk cId="0" sldId="260"/>
        </pc:sldMkLst>
        <pc:grpChg chg="del">
          <ac:chgData name="Kanakaris Venetis" userId="123cc868b6771a79" providerId="LiveId" clId="{3E1FA3F8-AE43-4F1B-9E54-8363F0FE336A}" dt="2023-12-05T19:45:21.262" v="237" actId="478"/>
          <ac:grpSpMkLst>
            <pc:docMk/>
            <pc:sldMk cId="0" sldId="260"/>
            <ac:grpSpMk id="2" creationId="{00000000-0000-0000-0000-000000000000}"/>
          </ac:grpSpMkLst>
        </pc:grpChg>
      </pc:sldChg>
      <pc:sldChg chg="modSp add mod ord">
        <pc:chgData name="Kanakaris Venetis" userId="123cc868b6771a79" providerId="LiveId" clId="{3E1FA3F8-AE43-4F1B-9E54-8363F0FE336A}" dt="2023-12-05T19:46:36.013" v="240" actId="123"/>
        <pc:sldMkLst>
          <pc:docMk/>
          <pc:sldMk cId="0" sldId="261"/>
        </pc:sldMkLst>
        <pc:spChg chg="mod">
          <ac:chgData name="Kanakaris Venetis" userId="123cc868b6771a79" providerId="LiveId" clId="{3E1FA3F8-AE43-4F1B-9E54-8363F0FE336A}" dt="2023-12-05T19:46:36.013" v="240" actId="123"/>
          <ac:spMkLst>
            <pc:docMk/>
            <pc:sldMk cId="0" sldId="261"/>
            <ac:spMk id="2" creationId="{00000000-0000-0000-0000-000000000000}"/>
          </ac:spMkLst>
        </pc:spChg>
      </pc:sldChg>
      <pc:sldChg chg="add del">
        <pc:chgData name="Kanakaris Venetis" userId="123cc868b6771a79" providerId="LiveId" clId="{3E1FA3F8-AE43-4F1B-9E54-8363F0FE336A}" dt="2023-12-05T19:54:32.139" v="255" actId="47"/>
        <pc:sldMkLst>
          <pc:docMk/>
          <pc:sldMk cId="0" sldId="262"/>
        </pc:sldMkLst>
      </pc:sldChg>
      <pc:sldChg chg="add del">
        <pc:chgData name="Kanakaris Venetis" userId="123cc868b6771a79" providerId="LiveId" clId="{3E1FA3F8-AE43-4F1B-9E54-8363F0FE336A}" dt="2023-12-05T20:11:35.338" v="489" actId="47"/>
        <pc:sldMkLst>
          <pc:docMk/>
          <pc:sldMk cId="0" sldId="263"/>
        </pc:sldMkLst>
      </pc:sldChg>
      <pc:sldChg chg="add del ord">
        <pc:chgData name="Kanakaris Venetis" userId="123cc868b6771a79" providerId="LiveId" clId="{3E1FA3F8-AE43-4F1B-9E54-8363F0FE336A}" dt="2023-12-05T20:10:49.361" v="488" actId="47"/>
        <pc:sldMkLst>
          <pc:docMk/>
          <pc:sldMk cId="0" sldId="264"/>
        </pc:sldMkLst>
      </pc:sldChg>
      <pc:sldChg chg="add">
        <pc:chgData name="Kanakaris Venetis" userId="123cc868b6771a79" providerId="LiveId" clId="{3E1FA3F8-AE43-4F1B-9E54-8363F0FE336A}" dt="2023-12-05T18:56:14.100" v="0"/>
        <pc:sldMkLst>
          <pc:docMk/>
          <pc:sldMk cId="0" sldId="265"/>
        </pc:sldMkLst>
      </pc:sldChg>
      <pc:sldChg chg="modSp add mod">
        <pc:chgData name="Kanakaris Venetis" userId="123cc868b6771a79" providerId="LiveId" clId="{3E1FA3F8-AE43-4F1B-9E54-8363F0FE336A}" dt="2023-12-05T20:31:02.152" v="1334" actId="14100"/>
        <pc:sldMkLst>
          <pc:docMk/>
          <pc:sldMk cId="0" sldId="266"/>
        </pc:sldMkLst>
        <pc:spChg chg="mod">
          <ac:chgData name="Kanakaris Venetis" userId="123cc868b6771a79" providerId="LiveId" clId="{3E1FA3F8-AE43-4F1B-9E54-8363F0FE336A}" dt="2023-12-05T20:29:47.329" v="1332" actId="1076"/>
          <ac:spMkLst>
            <pc:docMk/>
            <pc:sldMk cId="0" sldId="266"/>
            <ac:spMk id="2" creationId="{00000000-0000-0000-0000-000000000000}"/>
          </ac:spMkLst>
        </pc:spChg>
        <pc:spChg chg="mod">
          <ac:chgData name="Kanakaris Venetis" userId="123cc868b6771a79" providerId="LiveId" clId="{3E1FA3F8-AE43-4F1B-9E54-8363F0FE336A}" dt="2023-12-05T20:31:02.152" v="1334" actId="14100"/>
          <ac:spMkLst>
            <pc:docMk/>
            <pc:sldMk cId="0" sldId="266"/>
            <ac:spMk id="3" creationId="{00000000-0000-0000-0000-000000000000}"/>
          </ac:spMkLst>
        </pc:spChg>
      </pc:sldChg>
      <pc:sldChg chg="addSp delSp modSp add mod">
        <pc:chgData name="Kanakaris Venetis" userId="123cc868b6771a79" providerId="LiveId" clId="{3E1FA3F8-AE43-4F1B-9E54-8363F0FE336A}" dt="2023-12-05T20:31:51.236" v="1335" actId="113"/>
        <pc:sldMkLst>
          <pc:docMk/>
          <pc:sldMk cId="0" sldId="267"/>
        </pc:sldMkLst>
        <pc:spChg chg="add mod">
          <ac:chgData name="Kanakaris Venetis" userId="123cc868b6771a79" providerId="LiveId" clId="{3E1FA3F8-AE43-4F1B-9E54-8363F0FE336A}" dt="2023-12-05T20:27:29.760" v="1329" actId="1076"/>
          <ac:spMkLst>
            <pc:docMk/>
            <pc:sldMk cId="0" sldId="267"/>
            <ac:spMk id="4" creationId="{CCED7B9F-5881-417B-875C-3CF1D7B9F47B}"/>
          </ac:spMkLst>
        </pc:spChg>
        <pc:spChg chg="add del mod">
          <ac:chgData name="Kanakaris Venetis" userId="123cc868b6771a79" providerId="LiveId" clId="{3E1FA3F8-AE43-4F1B-9E54-8363F0FE336A}" dt="2023-12-05T20:22:52.385" v="1093"/>
          <ac:spMkLst>
            <pc:docMk/>
            <pc:sldMk cId="0" sldId="267"/>
            <ac:spMk id="5" creationId="{8CB046CB-E8D1-4E89-910A-8E6E94615B99}"/>
          </ac:spMkLst>
        </pc:spChg>
        <pc:spChg chg="add mod">
          <ac:chgData name="Kanakaris Venetis" userId="123cc868b6771a79" providerId="LiveId" clId="{3E1FA3F8-AE43-4F1B-9E54-8363F0FE336A}" dt="2023-12-05T20:31:51.236" v="1335" actId="113"/>
          <ac:spMkLst>
            <pc:docMk/>
            <pc:sldMk cId="0" sldId="267"/>
            <ac:spMk id="6" creationId="{D5570A0F-2112-4CE8-9DFF-713CE69D5AE0}"/>
          </ac:spMkLst>
        </pc:spChg>
        <pc:picChg chg="del mod">
          <ac:chgData name="Kanakaris Venetis" userId="123cc868b6771a79" providerId="LiveId" clId="{3E1FA3F8-AE43-4F1B-9E54-8363F0FE336A}" dt="2023-12-05T20:22:45.845" v="1090" actId="478"/>
          <ac:picMkLst>
            <pc:docMk/>
            <pc:sldMk cId="0" sldId="267"/>
            <ac:picMk id="2" creationId="{00000000-0000-0000-0000-000000000000}"/>
          </ac:picMkLst>
        </pc:picChg>
        <pc:picChg chg="del mod">
          <ac:chgData name="Kanakaris Venetis" userId="123cc868b6771a79" providerId="LiveId" clId="{3E1FA3F8-AE43-4F1B-9E54-8363F0FE336A}" dt="2023-12-05T20:27:10.723" v="1326" actId="478"/>
          <ac:picMkLst>
            <pc:docMk/>
            <pc:sldMk cId="0" sldId="267"/>
            <ac:picMk id="3" creationId="{00000000-0000-0000-0000-000000000000}"/>
          </ac:picMkLst>
        </pc:picChg>
      </pc:sldChg>
      <pc:sldChg chg="delSp modSp add mod">
        <pc:chgData name="Kanakaris Venetis" userId="123cc868b6771a79" providerId="LiveId" clId="{3E1FA3F8-AE43-4F1B-9E54-8363F0FE336A}" dt="2023-12-05T20:41:52.294" v="1373" actId="1076"/>
        <pc:sldMkLst>
          <pc:docMk/>
          <pc:sldMk cId="0" sldId="268"/>
        </pc:sldMkLst>
        <pc:spChg chg="mod">
          <ac:chgData name="Kanakaris Venetis" userId="123cc868b6771a79" providerId="LiveId" clId="{3E1FA3F8-AE43-4F1B-9E54-8363F0FE336A}" dt="2023-12-05T20:41:14.457" v="1371" actId="14100"/>
          <ac:spMkLst>
            <pc:docMk/>
            <pc:sldMk cId="0" sldId="268"/>
            <ac:spMk id="2" creationId="{00000000-0000-0000-0000-000000000000}"/>
          </ac:spMkLst>
        </pc:spChg>
        <pc:spChg chg="mod">
          <ac:chgData name="Kanakaris Venetis" userId="123cc868b6771a79" providerId="LiveId" clId="{3E1FA3F8-AE43-4F1B-9E54-8363F0FE336A}" dt="2023-12-05T20:33:09.049" v="1341" actId="1076"/>
          <ac:spMkLst>
            <pc:docMk/>
            <pc:sldMk cId="0" sldId="268"/>
            <ac:spMk id="3" creationId="{00000000-0000-0000-0000-000000000000}"/>
          </ac:spMkLst>
        </pc:spChg>
        <pc:spChg chg="del mod">
          <ac:chgData name="Kanakaris Venetis" userId="123cc868b6771a79" providerId="LiveId" clId="{3E1FA3F8-AE43-4F1B-9E54-8363F0FE336A}" dt="2023-12-05T20:34:25.826" v="1354" actId="478"/>
          <ac:spMkLst>
            <pc:docMk/>
            <pc:sldMk cId="0" sldId="268"/>
            <ac:spMk id="5" creationId="{00000000-0000-0000-0000-000000000000}"/>
          </ac:spMkLst>
        </pc:spChg>
        <pc:graphicFrameChg chg="mod">
          <ac:chgData name="Kanakaris Venetis" userId="123cc868b6771a79" providerId="LiveId" clId="{3E1FA3F8-AE43-4F1B-9E54-8363F0FE336A}" dt="2023-12-05T20:41:52.294" v="1373" actId="1076"/>
          <ac:graphicFrameMkLst>
            <pc:docMk/>
            <pc:sldMk cId="0" sldId="268"/>
            <ac:graphicFrameMk id="4" creationId="{00000000-0000-0000-0000-000000000000}"/>
          </ac:graphicFrameMkLst>
        </pc:graphicFrameChg>
      </pc:sldChg>
      <pc:sldChg chg="modSp add mod">
        <pc:chgData name="Kanakaris Venetis" userId="123cc868b6771a79" providerId="LiveId" clId="{3E1FA3F8-AE43-4F1B-9E54-8363F0FE336A}" dt="2023-12-05T20:41:30.223" v="1372" actId="20577"/>
        <pc:sldMkLst>
          <pc:docMk/>
          <pc:sldMk cId="0" sldId="269"/>
        </pc:sldMkLst>
        <pc:spChg chg="mod">
          <ac:chgData name="Kanakaris Venetis" userId="123cc868b6771a79" providerId="LiveId" clId="{3E1FA3F8-AE43-4F1B-9E54-8363F0FE336A}" dt="2023-12-05T20:41:30.223" v="1372" actId="20577"/>
          <ac:spMkLst>
            <pc:docMk/>
            <pc:sldMk cId="0" sldId="269"/>
            <ac:spMk id="2" creationId="{00000000-0000-0000-0000-000000000000}"/>
          </ac:spMkLst>
        </pc:spChg>
      </pc:sldChg>
      <pc:sldChg chg="modSp add mod">
        <pc:chgData name="Kanakaris Venetis" userId="123cc868b6771a79" providerId="LiveId" clId="{3E1FA3F8-AE43-4F1B-9E54-8363F0FE336A}" dt="2023-12-05T20:43:29.285" v="1381" actId="123"/>
        <pc:sldMkLst>
          <pc:docMk/>
          <pc:sldMk cId="0" sldId="270"/>
        </pc:sldMkLst>
        <pc:spChg chg="mod">
          <ac:chgData name="Kanakaris Venetis" userId="123cc868b6771a79" providerId="LiveId" clId="{3E1FA3F8-AE43-4F1B-9E54-8363F0FE336A}" dt="2023-12-05T20:43:29.285" v="1381" actId="123"/>
          <ac:spMkLst>
            <pc:docMk/>
            <pc:sldMk cId="0" sldId="270"/>
            <ac:spMk id="2" creationId="{00000000-0000-0000-0000-000000000000}"/>
          </ac:spMkLst>
        </pc:spChg>
        <pc:spChg chg="mod">
          <ac:chgData name="Kanakaris Venetis" userId="123cc868b6771a79" providerId="LiveId" clId="{3E1FA3F8-AE43-4F1B-9E54-8363F0FE336A}" dt="2023-12-05T20:42:31.504" v="1376" actId="1076"/>
          <ac:spMkLst>
            <pc:docMk/>
            <pc:sldMk cId="0" sldId="270"/>
            <ac:spMk id="3" creationId="{00000000-0000-0000-0000-000000000000}"/>
          </ac:spMkLst>
        </pc:spChg>
      </pc:sldChg>
      <pc:sldChg chg="addSp delSp modSp add mod">
        <pc:chgData name="Kanakaris Venetis" userId="123cc868b6771a79" providerId="LiveId" clId="{3E1FA3F8-AE43-4F1B-9E54-8363F0FE336A}" dt="2023-12-05T21:06:39.598" v="2418" actId="1076"/>
        <pc:sldMkLst>
          <pc:docMk/>
          <pc:sldMk cId="0" sldId="271"/>
        </pc:sldMkLst>
        <pc:spChg chg="add mod">
          <ac:chgData name="Kanakaris Venetis" userId="123cc868b6771a79" providerId="LiveId" clId="{3E1FA3F8-AE43-4F1B-9E54-8363F0FE336A}" dt="2023-12-05T21:06:25.316" v="2417" actId="1076"/>
          <ac:spMkLst>
            <pc:docMk/>
            <pc:sldMk cId="0" sldId="271"/>
            <ac:spMk id="3" creationId="{285675F1-E144-49C4-9EA9-17EB9FB1B664}"/>
          </ac:spMkLst>
        </pc:spChg>
        <pc:spChg chg="add mod">
          <ac:chgData name="Kanakaris Venetis" userId="123cc868b6771a79" providerId="LiveId" clId="{3E1FA3F8-AE43-4F1B-9E54-8363F0FE336A}" dt="2023-12-05T21:06:39.598" v="2418" actId="1076"/>
          <ac:spMkLst>
            <pc:docMk/>
            <pc:sldMk cId="0" sldId="271"/>
            <ac:spMk id="4" creationId="{A928B9C5-85A9-4432-A741-C6491B442065}"/>
          </ac:spMkLst>
        </pc:spChg>
        <pc:spChg chg="add mod">
          <ac:chgData name="Kanakaris Venetis" userId="123cc868b6771a79" providerId="LiveId" clId="{3E1FA3F8-AE43-4F1B-9E54-8363F0FE336A}" dt="2023-12-05T21:06:39.598" v="2418" actId="1076"/>
          <ac:spMkLst>
            <pc:docMk/>
            <pc:sldMk cId="0" sldId="271"/>
            <ac:spMk id="5" creationId="{C289A8B0-2AD1-4365-8011-843C5743AD2C}"/>
          </ac:spMkLst>
        </pc:spChg>
        <pc:spChg chg="add mod">
          <ac:chgData name="Kanakaris Venetis" userId="123cc868b6771a79" providerId="LiveId" clId="{3E1FA3F8-AE43-4F1B-9E54-8363F0FE336A}" dt="2023-12-05T21:05:56.423" v="2412" actId="113"/>
          <ac:spMkLst>
            <pc:docMk/>
            <pc:sldMk cId="0" sldId="271"/>
            <ac:spMk id="6" creationId="{8D7C799D-94E2-4C30-A829-981E62B6AE03}"/>
          </ac:spMkLst>
        </pc:spChg>
        <pc:spChg chg="add mod">
          <ac:chgData name="Kanakaris Venetis" userId="123cc868b6771a79" providerId="LiveId" clId="{3E1FA3F8-AE43-4F1B-9E54-8363F0FE336A}" dt="2023-12-05T21:06:01.206" v="2413" actId="113"/>
          <ac:spMkLst>
            <pc:docMk/>
            <pc:sldMk cId="0" sldId="271"/>
            <ac:spMk id="7" creationId="{C8396AA3-7895-4ED9-82F7-B11615D8434F}"/>
          </ac:spMkLst>
        </pc:spChg>
        <pc:spChg chg="add mod">
          <ac:chgData name="Kanakaris Venetis" userId="123cc868b6771a79" providerId="LiveId" clId="{3E1FA3F8-AE43-4F1B-9E54-8363F0FE336A}" dt="2023-12-05T21:06:11.088" v="2415" actId="113"/>
          <ac:spMkLst>
            <pc:docMk/>
            <pc:sldMk cId="0" sldId="271"/>
            <ac:spMk id="8" creationId="{77631B23-77F4-406A-B41A-698B45F8F28C}"/>
          </ac:spMkLst>
        </pc:spChg>
        <pc:picChg chg="del mod">
          <ac:chgData name="Kanakaris Venetis" userId="123cc868b6771a79" providerId="LiveId" clId="{3E1FA3F8-AE43-4F1B-9E54-8363F0FE336A}" dt="2023-12-05T21:05:21.136" v="2406" actId="478"/>
          <ac:picMkLst>
            <pc:docMk/>
            <pc:sldMk cId="0" sldId="271"/>
            <ac:picMk id="2" creationId="{00000000-0000-0000-0000-000000000000}"/>
          </ac:picMkLst>
        </pc:picChg>
      </pc:sldChg>
      <pc:sldChg chg="modSp add mod">
        <pc:chgData name="Kanakaris Venetis" userId="123cc868b6771a79" providerId="LiveId" clId="{3E1FA3F8-AE43-4F1B-9E54-8363F0FE336A}" dt="2023-12-06T08:28:10.458" v="6230" actId="2711"/>
        <pc:sldMkLst>
          <pc:docMk/>
          <pc:sldMk cId="0" sldId="272"/>
        </pc:sldMkLst>
        <pc:spChg chg="mod">
          <ac:chgData name="Kanakaris Venetis" userId="123cc868b6771a79" providerId="LiveId" clId="{3E1FA3F8-AE43-4F1B-9E54-8363F0FE336A}" dt="2023-12-06T08:28:10.458" v="6230" actId="2711"/>
          <ac:spMkLst>
            <pc:docMk/>
            <pc:sldMk cId="0" sldId="272"/>
            <ac:spMk id="10" creationId="{00000000-0000-0000-0000-000000000000}"/>
          </ac:spMkLst>
        </pc:spChg>
      </pc:sldChg>
      <pc:sldChg chg="del">
        <pc:chgData name="Kanakaris Venetis" userId="123cc868b6771a79" providerId="LiveId" clId="{3E1FA3F8-AE43-4F1B-9E54-8363F0FE336A}" dt="2023-12-05T22:57:37.266" v="6208" actId="47"/>
        <pc:sldMkLst>
          <pc:docMk/>
          <pc:sldMk cId="0" sldId="273"/>
        </pc:sldMkLst>
      </pc:sldChg>
      <pc:sldChg chg="addSp delSp modSp add mod">
        <pc:chgData name="Kanakaris Venetis" userId="123cc868b6771a79" providerId="LiveId" clId="{3E1FA3F8-AE43-4F1B-9E54-8363F0FE336A}" dt="2023-12-05T21:30:31.735" v="3873" actId="1076"/>
        <pc:sldMkLst>
          <pc:docMk/>
          <pc:sldMk cId="0" sldId="274"/>
        </pc:sldMkLst>
        <pc:spChg chg="add del mod">
          <ac:chgData name="Kanakaris Venetis" userId="123cc868b6771a79" providerId="LiveId" clId="{3E1FA3F8-AE43-4F1B-9E54-8363F0FE336A}" dt="2023-12-05T21:17:08.026" v="2940"/>
          <ac:spMkLst>
            <pc:docMk/>
            <pc:sldMk cId="0" sldId="274"/>
            <ac:spMk id="3" creationId="{00ACF380-DEC9-4450-ABFF-15447852BB03}"/>
          </ac:spMkLst>
        </pc:spChg>
        <pc:spChg chg="add mod">
          <ac:chgData name="Kanakaris Venetis" userId="123cc868b6771a79" providerId="LiveId" clId="{3E1FA3F8-AE43-4F1B-9E54-8363F0FE336A}" dt="2023-12-05T21:30:27.611" v="3872" actId="1076"/>
          <ac:spMkLst>
            <pc:docMk/>
            <pc:sldMk cId="0" sldId="274"/>
            <ac:spMk id="4" creationId="{AFD5B745-95FC-4826-B525-FBBDEAAB3417}"/>
          </ac:spMkLst>
        </pc:spChg>
        <pc:spChg chg="add mod">
          <ac:chgData name="Kanakaris Venetis" userId="123cc868b6771a79" providerId="LiveId" clId="{3E1FA3F8-AE43-4F1B-9E54-8363F0FE336A}" dt="2023-12-05T21:30:27.611" v="3872" actId="1076"/>
          <ac:spMkLst>
            <pc:docMk/>
            <pc:sldMk cId="0" sldId="274"/>
            <ac:spMk id="5" creationId="{B236A634-9523-448C-9366-9010F7F17A7C}"/>
          </ac:spMkLst>
        </pc:spChg>
        <pc:spChg chg="add mod">
          <ac:chgData name="Kanakaris Venetis" userId="123cc868b6771a79" providerId="LiveId" clId="{3E1FA3F8-AE43-4F1B-9E54-8363F0FE336A}" dt="2023-12-05T21:30:31.735" v="3873" actId="1076"/>
          <ac:spMkLst>
            <pc:docMk/>
            <pc:sldMk cId="0" sldId="274"/>
            <ac:spMk id="6" creationId="{3835C5CA-A409-4EED-9BDA-94F37AC46FC6}"/>
          </ac:spMkLst>
        </pc:spChg>
        <pc:picChg chg="del mod">
          <ac:chgData name="Kanakaris Venetis" userId="123cc868b6771a79" providerId="LiveId" clId="{3E1FA3F8-AE43-4F1B-9E54-8363F0FE336A}" dt="2023-12-05T21:29:16.164" v="3855" actId="478"/>
          <ac:picMkLst>
            <pc:docMk/>
            <pc:sldMk cId="0" sldId="274"/>
            <ac:picMk id="2" creationId="{00000000-0000-0000-0000-000000000000}"/>
          </ac:picMkLst>
        </pc:picChg>
      </pc:sldChg>
      <pc:sldChg chg="delSp modSp add mod">
        <pc:chgData name="Kanakaris Venetis" userId="123cc868b6771a79" providerId="LiveId" clId="{3E1FA3F8-AE43-4F1B-9E54-8363F0FE336A}" dt="2023-12-05T21:33:37.290" v="3899" actId="1076"/>
        <pc:sldMkLst>
          <pc:docMk/>
          <pc:sldMk cId="0" sldId="275"/>
        </pc:sldMkLst>
        <pc:spChg chg="mod">
          <ac:chgData name="Kanakaris Venetis" userId="123cc868b6771a79" providerId="LiveId" clId="{3E1FA3F8-AE43-4F1B-9E54-8363F0FE336A}" dt="2023-12-05T21:31:14.786" v="3881" actId="1076"/>
          <ac:spMkLst>
            <pc:docMk/>
            <pc:sldMk cId="0" sldId="275"/>
            <ac:spMk id="2" creationId="{00000000-0000-0000-0000-000000000000}"/>
          </ac:spMkLst>
        </pc:spChg>
        <pc:spChg chg="mod">
          <ac:chgData name="Kanakaris Venetis" userId="123cc868b6771a79" providerId="LiveId" clId="{3E1FA3F8-AE43-4F1B-9E54-8363F0FE336A}" dt="2023-12-05T21:31:42.646" v="3887" actId="20577"/>
          <ac:spMkLst>
            <pc:docMk/>
            <pc:sldMk cId="0" sldId="275"/>
            <ac:spMk id="3" creationId="{00000000-0000-0000-0000-000000000000}"/>
          </ac:spMkLst>
        </pc:spChg>
        <pc:spChg chg="del mod">
          <ac:chgData name="Kanakaris Venetis" userId="123cc868b6771a79" providerId="LiveId" clId="{3E1FA3F8-AE43-4F1B-9E54-8363F0FE336A}" dt="2023-12-05T21:32:40.714" v="3890" actId="478"/>
          <ac:spMkLst>
            <pc:docMk/>
            <pc:sldMk cId="0" sldId="275"/>
            <ac:spMk id="4" creationId="{00000000-0000-0000-0000-000000000000}"/>
          </ac:spMkLst>
        </pc:spChg>
        <pc:spChg chg="mod">
          <ac:chgData name="Kanakaris Venetis" userId="123cc868b6771a79" providerId="LiveId" clId="{3E1FA3F8-AE43-4F1B-9E54-8363F0FE336A}" dt="2023-12-05T21:33:37.290" v="3899" actId="1076"/>
          <ac:spMkLst>
            <pc:docMk/>
            <pc:sldMk cId="0" sldId="275"/>
            <ac:spMk id="5" creationId="{00000000-0000-0000-0000-000000000000}"/>
          </ac:spMkLst>
        </pc:spChg>
        <pc:spChg chg="mod">
          <ac:chgData name="Kanakaris Venetis" userId="123cc868b6771a79" providerId="LiveId" clId="{3E1FA3F8-AE43-4F1B-9E54-8363F0FE336A}" dt="2023-12-05T21:33:23.974" v="3897" actId="207"/>
          <ac:spMkLst>
            <pc:docMk/>
            <pc:sldMk cId="0" sldId="275"/>
            <ac:spMk id="6" creationId="{00000000-0000-0000-0000-000000000000}"/>
          </ac:spMkLst>
        </pc:spChg>
      </pc:sldChg>
      <pc:sldChg chg="modSp add mod">
        <pc:chgData name="Kanakaris Venetis" userId="123cc868b6771a79" providerId="LiveId" clId="{3E1FA3F8-AE43-4F1B-9E54-8363F0FE336A}" dt="2023-12-05T21:38:45.295" v="3931" actId="207"/>
        <pc:sldMkLst>
          <pc:docMk/>
          <pc:sldMk cId="0" sldId="276"/>
        </pc:sldMkLst>
        <pc:spChg chg="mod">
          <ac:chgData name="Kanakaris Venetis" userId="123cc868b6771a79" providerId="LiveId" clId="{3E1FA3F8-AE43-4F1B-9E54-8363F0FE336A}" dt="2023-12-05T21:34:31.924" v="3904" actId="1076"/>
          <ac:spMkLst>
            <pc:docMk/>
            <pc:sldMk cId="0" sldId="276"/>
            <ac:spMk id="2" creationId="{00000000-0000-0000-0000-000000000000}"/>
          </ac:spMkLst>
        </pc:spChg>
        <pc:spChg chg="mod">
          <ac:chgData name="Kanakaris Venetis" userId="123cc868b6771a79" providerId="LiveId" clId="{3E1FA3F8-AE43-4F1B-9E54-8363F0FE336A}" dt="2023-12-05T21:38:45.295" v="3931" actId="207"/>
          <ac:spMkLst>
            <pc:docMk/>
            <pc:sldMk cId="0" sldId="276"/>
            <ac:spMk id="3" creationId="{00000000-0000-0000-0000-000000000000}"/>
          </ac:spMkLst>
        </pc:spChg>
      </pc:sldChg>
      <pc:sldChg chg="addSp delSp modSp add mod">
        <pc:chgData name="Kanakaris Venetis" userId="123cc868b6771a79" providerId="LiveId" clId="{3E1FA3F8-AE43-4F1B-9E54-8363F0FE336A}" dt="2023-12-05T21:40:38.437" v="3953" actId="14100"/>
        <pc:sldMkLst>
          <pc:docMk/>
          <pc:sldMk cId="0" sldId="277"/>
        </pc:sldMkLst>
        <pc:spChg chg="mod">
          <ac:chgData name="Kanakaris Venetis" userId="123cc868b6771a79" providerId="LiveId" clId="{3E1FA3F8-AE43-4F1B-9E54-8363F0FE336A}" dt="2023-12-05T21:39:18.839" v="3936" actId="1076"/>
          <ac:spMkLst>
            <pc:docMk/>
            <pc:sldMk cId="0" sldId="277"/>
            <ac:spMk id="2" creationId="{00000000-0000-0000-0000-000000000000}"/>
          </ac:spMkLst>
        </pc:spChg>
        <pc:spChg chg="del mod">
          <ac:chgData name="Kanakaris Venetis" userId="123cc868b6771a79" providerId="LiveId" clId="{3E1FA3F8-AE43-4F1B-9E54-8363F0FE336A}" dt="2023-12-05T21:39:59.831" v="3943" actId="478"/>
          <ac:spMkLst>
            <pc:docMk/>
            <pc:sldMk cId="0" sldId="277"/>
            <ac:spMk id="3" creationId="{00000000-0000-0000-0000-000000000000}"/>
          </ac:spMkLst>
        </pc:spChg>
        <pc:spChg chg="add mod">
          <ac:chgData name="Kanakaris Venetis" userId="123cc868b6771a79" providerId="LiveId" clId="{3E1FA3F8-AE43-4F1B-9E54-8363F0FE336A}" dt="2023-12-05T21:40:38.437" v="3953" actId="14100"/>
          <ac:spMkLst>
            <pc:docMk/>
            <pc:sldMk cId="0" sldId="277"/>
            <ac:spMk id="4" creationId="{0CB2A4F2-C878-489C-BA5A-08806B43B810}"/>
          </ac:spMkLst>
        </pc:spChg>
        <pc:spChg chg="add mod">
          <ac:chgData name="Kanakaris Venetis" userId="123cc868b6771a79" providerId="LiveId" clId="{3E1FA3F8-AE43-4F1B-9E54-8363F0FE336A}" dt="2023-12-05T21:40:31.695" v="3951" actId="1076"/>
          <ac:spMkLst>
            <pc:docMk/>
            <pc:sldMk cId="0" sldId="277"/>
            <ac:spMk id="5" creationId="{18E94E5A-F7A7-426D-B171-C68F00FB4495}"/>
          </ac:spMkLst>
        </pc:spChg>
      </pc:sldChg>
      <pc:sldChg chg="del">
        <pc:chgData name="Kanakaris Venetis" userId="123cc868b6771a79" providerId="LiveId" clId="{3E1FA3F8-AE43-4F1B-9E54-8363F0FE336A}" dt="2023-12-05T22:57:36.356" v="6203" actId="47"/>
        <pc:sldMkLst>
          <pc:docMk/>
          <pc:sldMk cId="0" sldId="278"/>
        </pc:sldMkLst>
      </pc:sldChg>
      <pc:sldChg chg="modSp add del mod">
        <pc:chgData name="Kanakaris Venetis" userId="123cc868b6771a79" providerId="LiveId" clId="{3E1FA3F8-AE43-4F1B-9E54-8363F0FE336A}" dt="2023-12-05T21:54:37.391" v="4332" actId="47"/>
        <pc:sldMkLst>
          <pc:docMk/>
          <pc:sldMk cId="0" sldId="279"/>
        </pc:sldMkLst>
        <pc:grpChg chg="mod">
          <ac:chgData name="Kanakaris Venetis" userId="123cc868b6771a79" providerId="LiveId" clId="{3E1FA3F8-AE43-4F1B-9E54-8363F0FE336A}" dt="2023-12-05T21:43:22.479" v="3988" actId="1076"/>
          <ac:grpSpMkLst>
            <pc:docMk/>
            <pc:sldMk cId="0" sldId="279"/>
            <ac:grpSpMk id="2" creationId="{00000000-0000-0000-0000-000000000000}"/>
          </ac:grpSpMkLst>
        </pc:grpChg>
      </pc:sldChg>
      <pc:sldChg chg="modSp add mod">
        <pc:chgData name="Kanakaris Venetis" userId="123cc868b6771a79" providerId="LiveId" clId="{3E1FA3F8-AE43-4F1B-9E54-8363F0FE336A}" dt="2023-12-05T21:55:58.990" v="4344" actId="14100"/>
        <pc:sldMkLst>
          <pc:docMk/>
          <pc:sldMk cId="0" sldId="280"/>
        </pc:sldMkLst>
        <pc:spChg chg="mod">
          <ac:chgData name="Kanakaris Venetis" userId="123cc868b6771a79" providerId="LiveId" clId="{3E1FA3F8-AE43-4F1B-9E54-8363F0FE336A}" dt="2023-12-05T21:55:04.064" v="4338" actId="1076"/>
          <ac:spMkLst>
            <pc:docMk/>
            <pc:sldMk cId="0" sldId="280"/>
            <ac:spMk id="2" creationId="{00000000-0000-0000-0000-000000000000}"/>
          </ac:spMkLst>
        </pc:spChg>
        <pc:spChg chg="mod">
          <ac:chgData name="Kanakaris Venetis" userId="123cc868b6771a79" providerId="LiveId" clId="{3E1FA3F8-AE43-4F1B-9E54-8363F0FE336A}" dt="2023-12-05T21:55:15.376" v="4341" actId="123"/>
          <ac:spMkLst>
            <pc:docMk/>
            <pc:sldMk cId="0" sldId="280"/>
            <ac:spMk id="3" creationId="{00000000-0000-0000-0000-000000000000}"/>
          </ac:spMkLst>
        </pc:spChg>
        <pc:spChg chg="mod">
          <ac:chgData name="Kanakaris Venetis" userId="123cc868b6771a79" providerId="LiveId" clId="{3E1FA3F8-AE43-4F1B-9E54-8363F0FE336A}" dt="2023-12-05T21:55:58.990" v="4344" actId="14100"/>
          <ac:spMkLst>
            <pc:docMk/>
            <pc:sldMk cId="0" sldId="280"/>
            <ac:spMk id="6" creationId="{00000000-0000-0000-0000-000000000000}"/>
          </ac:spMkLst>
        </pc:spChg>
      </pc:sldChg>
      <pc:sldChg chg="addSp delSp modSp add mod">
        <pc:chgData name="Kanakaris Venetis" userId="123cc868b6771a79" providerId="LiveId" clId="{3E1FA3F8-AE43-4F1B-9E54-8363F0FE336A}" dt="2023-12-05T22:19:41.859" v="4936" actId="1076"/>
        <pc:sldMkLst>
          <pc:docMk/>
          <pc:sldMk cId="0" sldId="281"/>
        </pc:sldMkLst>
        <pc:spChg chg="add mod">
          <ac:chgData name="Kanakaris Venetis" userId="123cc868b6771a79" providerId="LiveId" clId="{3E1FA3F8-AE43-4F1B-9E54-8363F0FE336A}" dt="2023-12-05T22:02:18.723" v="4498" actId="20577"/>
          <ac:spMkLst>
            <pc:docMk/>
            <pc:sldMk cId="0" sldId="281"/>
            <ac:spMk id="8" creationId="{A023585D-D007-4B4C-BFB2-1F7F847CFFCE}"/>
          </ac:spMkLst>
        </pc:spChg>
        <pc:spChg chg="add mod">
          <ac:chgData name="Kanakaris Venetis" userId="123cc868b6771a79" providerId="LiveId" clId="{3E1FA3F8-AE43-4F1B-9E54-8363F0FE336A}" dt="2023-12-05T22:03:43.148" v="4617" actId="20577"/>
          <ac:spMkLst>
            <pc:docMk/>
            <pc:sldMk cId="0" sldId="281"/>
            <ac:spMk id="9" creationId="{ECCF6257-29AD-443B-BE1C-84E525AE55E9}"/>
          </ac:spMkLst>
        </pc:spChg>
        <pc:spChg chg="add mod">
          <ac:chgData name="Kanakaris Venetis" userId="123cc868b6771a79" providerId="LiveId" clId="{3E1FA3F8-AE43-4F1B-9E54-8363F0FE336A}" dt="2023-12-05T22:19:41.859" v="4936" actId="1076"/>
          <ac:spMkLst>
            <pc:docMk/>
            <pc:sldMk cId="0" sldId="281"/>
            <ac:spMk id="10" creationId="{FD653A58-2864-466E-B003-BA7EBE02AF11}"/>
          </ac:spMkLst>
        </pc:spChg>
        <pc:spChg chg="add mod">
          <ac:chgData name="Kanakaris Venetis" userId="123cc868b6771a79" providerId="LiveId" clId="{3E1FA3F8-AE43-4F1B-9E54-8363F0FE336A}" dt="2023-12-05T22:19:36.304" v="4935" actId="1076"/>
          <ac:spMkLst>
            <pc:docMk/>
            <pc:sldMk cId="0" sldId="281"/>
            <ac:spMk id="11" creationId="{B186DB92-0CA0-4B96-80FB-3405ED2E4E20}"/>
          </ac:spMkLst>
        </pc:spChg>
        <pc:grpChg chg="del mod">
          <ac:chgData name="Kanakaris Venetis" userId="123cc868b6771a79" providerId="LiveId" clId="{3E1FA3F8-AE43-4F1B-9E54-8363F0FE336A}" dt="2023-12-05T22:19:30.252" v="4934" actId="478"/>
          <ac:grpSpMkLst>
            <pc:docMk/>
            <pc:sldMk cId="0" sldId="281"/>
            <ac:grpSpMk id="2" creationId="{00000000-0000-0000-0000-000000000000}"/>
          </ac:grpSpMkLst>
        </pc:grpChg>
      </pc:sldChg>
      <pc:sldChg chg="addSp delSp modSp add mod">
        <pc:chgData name="Kanakaris Venetis" userId="123cc868b6771a79" providerId="LiveId" clId="{3E1FA3F8-AE43-4F1B-9E54-8363F0FE336A}" dt="2023-12-05T22:20:48.546" v="4972" actId="1076"/>
        <pc:sldMkLst>
          <pc:docMk/>
          <pc:sldMk cId="0" sldId="282"/>
        </pc:sldMkLst>
        <pc:spChg chg="del mod">
          <ac:chgData name="Kanakaris Venetis" userId="123cc868b6771a79" providerId="LiveId" clId="{3E1FA3F8-AE43-4F1B-9E54-8363F0FE336A}" dt="2023-12-05T21:58:46.602" v="4367" actId="478"/>
          <ac:spMkLst>
            <pc:docMk/>
            <pc:sldMk cId="0" sldId="282"/>
            <ac:spMk id="5" creationId="{00000000-0000-0000-0000-000000000000}"/>
          </ac:spMkLst>
        </pc:spChg>
        <pc:spChg chg="mod">
          <ac:chgData name="Kanakaris Venetis" userId="123cc868b6771a79" providerId="LiveId" clId="{3E1FA3F8-AE43-4F1B-9E54-8363F0FE336A}" dt="2023-12-05T22:20:48.546" v="4972" actId="1076"/>
          <ac:spMkLst>
            <pc:docMk/>
            <pc:sldMk cId="0" sldId="282"/>
            <ac:spMk id="6" creationId="{00000000-0000-0000-0000-000000000000}"/>
          </ac:spMkLst>
        </pc:spChg>
        <pc:spChg chg="del mod">
          <ac:chgData name="Kanakaris Venetis" userId="123cc868b6771a79" providerId="LiveId" clId="{3E1FA3F8-AE43-4F1B-9E54-8363F0FE336A}" dt="2023-12-05T21:58:28.757" v="4363"/>
          <ac:spMkLst>
            <pc:docMk/>
            <pc:sldMk cId="0" sldId="282"/>
            <ac:spMk id="7" creationId="{00000000-0000-0000-0000-000000000000}"/>
          </ac:spMkLst>
        </pc:spChg>
        <pc:spChg chg="del mod">
          <ac:chgData name="Kanakaris Venetis" userId="123cc868b6771a79" providerId="LiveId" clId="{3E1FA3F8-AE43-4F1B-9E54-8363F0FE336A}" dt="2023-12-05T21:58:28.757" v="4361" actId="478"/>
          <ac:spMkLst>
            <pc:docMk/>
            <pc:sldMk cId="0" sldId="282"/>
            <ac:spMk id="8" creationId="{00000000-0000-0000-0000-000000000000}"/>
          </ac:spMkLst>
        </pc:spChg>
        <pc:spChg chg="mod">
          <ac:chgData name="Kanakaris Venetis" userId="123cc868b6771a79" providerId="LiveId" clId="{3E1FA3F8-AE43-4F1B-9E54-8363F0FE336A}" dt="2023-12-05T21:58:02.166" v="4356" actId="14100"/>
          <ac:spMkLst>
            <pc:docMk/>
            <pc:sldMk cId="0" sldId="282"/>
            <ac:spMk id="9" creationId="{00000000-0000-0000-0000-000000000000}"/>
          </ac:spMkLst>
        </pc:spChg>
        <pc:spChg chg="add mod">
          <ac:chgData name="Kanakaris Venetis" userId="123cc868b6771a79" providerId="LiveId" clId="{3E1FA3F8-AE43-4F1B-9E54-8363F0FE336A}" dt="2023-12-05T22:20:41.150" v="4971" actId="1076"/>
          <ac:spMkLst>
            <pc:docMk/>
            <pc:sldMk cId="0" sldId="282"/>
            <ac:spMk id="10" creationId="{BC9D2A2D-9F15-4034-AEAC-AEAB030F6839}"/>
          </ac:spMkLst>
        </pc:spChg>
        <pc:grpChg chg="del">
          <ac:chgData name="Kanakaris Venetis" userId="123cc868b6771a79" providerId="LiveId" clId="{3E1FA3F8-AE43-4F1B-9E54-8363F0FE336A}" dt="2023-12-05T21:57:03.093" v="4347" actId="478"/>
          <ac:grpSpMkLst>
            <pc:docMk/>
            <pc:sldMk cId="0" sldId="282"/>
            <ac:grpSpMk id="2" creationId="{00000000-0000-0000-0000-000000000000}"/>
          </ac:grpSpMkLst>
        </pc:grpChg>
      </pc:sldChg>
      <pc:sldChg chg="ord">
        <pc:chgData name="Kanakaris Venetis" userId="123cc868b6771a79" providerId="LiveId" clId="{3E1FA3F8-AE43-4F1B-9E54-8363F0FE336A}" dt="2023-12-05T22:55:37.024" v="6148"/>
        <pc:sldMkLst>
          <pc:docMk/>
          <pc:sldMk cId="0" sldId="283"/>
        </pc:sldMkLst>
      </pc:sldChg>
      <pc:sldChg chg="modSp add mod">
        <pc:chgData name="Kanakaris Venetis" userId="123cc868b6771a79" providerId="LiveId" clId="{3E1FA3F8-AE43-4F1B-9E54-8363F0FE336A}" dt="2023-12-05T21:59:37.879" v="4376" actId="207"/>
        <pc:sldMkLst>
          <pc:docMk/>
          <pc:sldMk cId="0" sldId="284"/>
        </pc:sldMkLst>
        <pc:spChg chg="mod">
          <ac:chgData name="Kanakaris Venetis" userId="123cc868b6771a79" providerId="LiveId" clId="{3E1FA3F8-AE43-4F1B-9E54-8363F0FE336A}" dt="2023-12-05T21:59:37.879" v="4376" actId="207"/>
          <ac:spMkLst>
            <pc:docMk/>
            <pc:sldMk cId="0" sldId="284"/>
            <ac:spMk id="2" creationId="{00000000-0000-0000-0000-000000000000}"/>
          </ac:spMkLst>
        </pc:spChg>
      </pc:sldChg>
      <pc:sldChg chg="addSp delSp modSp add mod">
        <pc:chgData name="Kanakaris Venetis" userId="123cc868b6771a79" providerId="LiveId" clId="{3E1FA3F8-AE43-4F1B-9E54-8363F0FE336A}" dt="2023-12-05T22:39:50.315" v="5066" actId="164"/>
        <pc:sldMkLst>
          <pc:docMk/>
          <pc:sldMk cId="0" sldId="285"/>
        </pc:sldMkLst>
        <pc:spChg chg="mod">
          <ac:chgData name="Kanakaris Venetis" userId="123cc868b6771a79" providerId="LiveId" clId="{3E1FA3F8-AE43-4F1B-9E54-8363F0FE336A}" dt="2023-12-05T22:26:52.014" v="5017" actId="1076"/>
          <ac:spMkLst>
            <pc:docMk/>
            <pc:sldMk cId="0" sldId="285"/>
            <ac:spMk id="5" creationId="{00000000-0000-0000-0000-000000000000}"/>
          </ac:spMkLst>
        </pc:spChg>
        <pc:spChg chg="mod">
          <ac:chgData name="Kanakaris Venetis" userId="123cc868b6771a79" providerId="LiveId" clId="{3E1FA3F8-AE43-4F1B-9E54-8363F0FE336A}" dt="2023-12-05T22:26:52.014" v="5017" actId="1076"/>
          <ac:spMkLst>
            <pc:docMk/>
            <pc:sldMk cId="0" sldId="285"/>
            <ac:spMk id="6" creationId="{00000000-0000-0000-0000-000000000000}"/>
          </ac:spMkLst>
        </pc:spChg>
        <pc:spChg chg="mod">
          <ac:chgData name="Kanakaris Venetis" userId="123cc868b6771a79" providerId="LiveId" clId="{3E1FA3F8-AE43-4F1B-9E54-8363F0FE336A}" dt="2023-12-05T22:26:08.760" v="5011" actId="164"/>
          <ac:spMkLst>
            <pc:docMk/>
            <pc:sldMk cId="0" sldId="285"/>
            <ac:spMk id="7" creationId="{00000000-0000-0000-0000-000000000000}"/>
          </ac:spMkLst>
        </pc:spChg>
        <pc:spChg chg="mod">
          <ac:chgData name="Kanakaris Venetis" userId="123cc868b6771a79" providerId="LiveId" clId="{3E1FA3F8-AE43-4F1B-9E54-8363F0FE336A}" dt="2023-12-05T22:28:46.276" v="5036" actId="207"/>
          <ac:spMkLst>
            <pc:docMk/>
            <pc:sldMk cId="0" sldId="285"/>
            <ac:spMk id="11" creationId="{00000000-0000-0000-0000-000000000000}"/>
          </ac:spMkLst>
        </pc:spChg>
        <pc:spChg chg="del mod">
          <ac:chgData name="Kanakaris Venetis" userId="123cc868b6771a79" providerId="LiveId" clId="{3E1FA3F8-AE43-4F1B-9E54-8363F0FE336A}" dt="2023-12-05T22:26:14.809" v="5013" actId="478"/>
          <ac:spMkLst>
            <pc:docMk/>
            <pc:sldMk cId="0" sldId="285"/>
            <ac:spMk id="12" creationId="{00000000-0000-0000-0000-000000000000}"/>
          </ac:spMkLst>
        </pc:spChg>
        <pc:spChg chg="mod">
          <ac:chgData name="Kanakaris Venetis" userId="123cc868b6771a79" providerId="LiveId" clId="{3E1FA3F8-AE43-4F1B-9E54-8363F0FE336A}" dt="2023-12-05T22:28:34.879" v="5035" actId="14100"/>
          <ac:spMkLst>
            <pc:docMk/>
            <pc:sldMk cId="0" sldId="285"/>
            <ac:spMk id="14" creationId="{00000000-0000-0000-0000-000000000000}"/>
          </ac:spMkLst>
        </pc:spChg>
        <pc:spChg chg="mod">
          <ac:chgData name="Kanakaris Venetis" userId="123cc868b6771a79" providerId="LiveId" clId="{3E1FA3F8-AE43-4F1B-9E54-8363F0FE336A}" dt="2023-12-05T22:28:16.387" v="5032" actId="207"/>
          <ac:spMkLst>
            <pc:docMk/>
            <pc:sldMk cId="0" sldId="285"/>
            <ac:spMk id="16" creationId="{00000000-0000-0000-0000-000000000000}"/>
          </ac:spMkLst>
        </pc:spChg>
        <pc:spChg chg="mod">
          <ac:chgData name="Kanakaris Venetis" userId="123cc868b6771a79" providerId="LiveId" clId="{3E1FA3F8-AE43-4F1B-9E54-8363F0FE336A}" dt="2023-12-05T22:26:52.014" v="5017" actId="1076"/>
          <ac:spMkLst>
            <pc:docMk/>
            <pc:sldMk cId="0" sldId="285"/>
            <ac:spMk id="17" creationId="{00000000-0000-0000-0000-000000000000}"/>
          </ac:spMkLst>
        </pc:spChg>
        <pc:spChg chg="del mod">
          <ac:chgData name="Kanakaris Venetis" userId="123cc868b6771a79" providerId="LiveId" clId="{3E1FA3F8-AE43-4F1B-9E54-8363F0FE336A}" dt="2023-12-05T22:26:17.475" v="5014" actId="478"/>
          <ac:spMkLst>
            <pc:docMk/>
            <pc:sldMk cId="0" sldId="285"/>
            <ac:spMk id="18" creationId="{00000000-0000-0000-0000-000000000000}"/>
          </ac:spMkLst>
        </pc:spChg>
        <pc:spChg chg="add del mod">
          <ac:chgData name="Kanakaris Venetis" userId="123cc868b6771a79" providerId="LiveId" clId="{3E1FA3F8-AE43-4F1B-9E54-8363F0FE336A}" dt="2023-12-05T22:24:04.700" v="4990" actId="478"/>
          <ac:spMkLst>
            <pc:docMk/>
            <pc:sldMk cId="0" sldId="285"/>
            <ac:spMk id="19" creationId="{994E6F9D-1A70-4C7B-8BA2-C0DF07AFB211}"/>
          </ac:spMkLst>
        </pc:spChg>
        <pc:spChg chg="add mod">
          <ac:chgData name="Kanakaris Venetis" userId="123cc868b6771a79" providerId="LiveId" clId="{3E1FA3F8-AE43-4F1B-9E54-8363F0FE336A}" dt="2023-12-05T22:22:33.260" v="4986" actId="164"/>
          <ac:spMkLst>
            <pc:docMk/>
            <pc:sldMk cId="0" sldId="285"/>
            <ac:spMk id="20" creationId="{55575345-6DC8-4268-A69E-62191EF6F41B}"/>
          </ac:spMkLst>
        </pc:spChg>
        <pc:spChg chg="add mod">
          <ac:chgData name="Kanakaris Venetis" userId="123cc868b6771a79" providerId="LiveId" clId="{3E1FA3F8-AE43-4F1B-9E54-8363F0FE336A}" dt="2023-12-05T22:22:33.260" v="4986" actId="164"/>
          <ac:spMkLst>
            <pc:docMk/>
            <pc:sldMk cId="0" sldId="285"/>
            <ac:spMk id="21" creationId="{4B5058B1-D615-4FCB-91FB-351528BB0EB1}"/>
          </ac:spMkLst>
        </pc:spChg>
        <pc:spChg chg="add mod">
          <ac:chgData name="Kanakaris Venetis" userId="123cc868b6771a79" providerId="LiveId" clId="{3E1FA3F8-AE43-4F1B-9E54-8363F0FE336A}" dt="2023-12-05T22:39:50.315" v="5066" actId="164"/>
          <ac:spMkLst>
            <pc:docMk/>
            <pc:sldMk cId="0" sldId="285"/>
            <ac:spMk id="23" creationId="{6568E3C6-E031-4CAC-84A8-BFA355EE6F45}"/>
          </ac:spMkLst>
        </pc:spChg>
        <pc:spChg chg="add mod">
          <ac:chgData name="Kanakaris Venetis" userId="123cc868b6771a79" providerId="LiveId" clId="{3E1FA3F8-AE43-4F1B-9E54-8363F0FE336A}" dt="2023-12-05T22:26:08.760" v="5011" actId="164"/>
          <ac:spMkLst>
            <pc:docMk/>
            <pc:sldMk cId="0" sldId="285"/>
            <ac:spMk id="24" creationId="{D92D91D6-C1C2-4C2C-BBF8-01F88649CA66}"/>
          </ac:spMkLst>
        </pc:spChg>
        <pc:spChg chg="add mod">
          <ac:chgData name="Kanakaris Venetis" userId="123cc868b6771a79" providerId="LiveId" clId="{3E1FA3F8-AE43-4F1B-9E54-8363F0FE336A}" dt="2023-12-05T22:26:08.760" v="5011" actId="164"/>
          <ac:spMkLst>
            <pc:docMk/>
            <pc:sldMk cId="0" sldId="285"/>
            <ac:spMk id="25" creationId="{3EA2B99B-A8D4-4FBB-9B84-304BFECA6AE4}"/>
          </ac:spMkLst>
        </pc:spChg>
        <pc:spChg chg="add mod">
          <ac:chgData name="Kanakaris Venetis" userId="123cc868b6771a79" providerId="LiveId" clId="{3E1FA3F8-AE43-4F1B-9E54-8363F0FE336A}" dt="2023-12-05T22:39:50.315" v="5066" actId="164"/>
          <ac:spMkLst>
            <pc:docMk/>
            <pc:sldMk cId="0" sldId="285"/>
            <ac:spMk id="28" creationId="{CCA1F4BC-6E4A-4282-B83D-88CE17244233}"/>
          </ac:spMkLst>
        </pc:spChg>
        <pc:grpChg chg="del">
          <ac:chgData name="Kanakaris Venetis" userId="123cc868b6771a79" providerId="LiveId" clId="{3E1FA3F8-AE43-4F1B-9E54-8363F0FE336A}" dt="2023-12-05T22:28:18.751" v="5033" actId="478"/>
          <ac:grpSpMkLst>
            <pc:docMk/>
            <pc:sldMk cId="0" sldId="285"/>
            <ac:grpSpMk id="2" creationId="{00000000-0000-0000-0000-000000000000}"/>
          </ac:grpSpMkLst>
        </pc:grpChg>
        <pc:grpChg chg="mod">
          <ac:chgData name="Kanakaris Venetis" userId="123cc868b6771a79" providerId="LiveId" clId="{3E1FA3F8-AE43-4F1B-9E54-8363F0FE336A}" dt="2023-12-05T22:27:12.982" v="5020" actId="164"/>
          <ac:grpSpMkLst>
            <pc:docMk/>
            <pc:sldMk cId="0" sldId="285"/>
            <ac:grpSpMk id="8" creationId="{00000000-0000-0000-0000-000000000000}"/>
          </ac:grpSpMkLst>
        </pc:grpChg>
        <pc:grpChg chg="mod">
          <ac:chgData name="Kanakaris Venetis" userId="123cc868b6771a79" providerId="LiveId" clId="{3E1FA3F8-AE43-4F1B-9E54-8363F0FE336A}" dt="2023-12-05T22:27:12.982" v="5020" actId="164"/>
          <ac:grpSpMkLst>
            <pc:docMk/>
            <pc:sldMk cId="0" sldId="285"/>
            <ac:grpSpMk id="13" creationId="{00000000-0000-0000-0000-000000000000}"/>
          </ac:grpSpMkLst>
        </pc:grpChg>
        <pc:grpChg chg="add del mod">
          <ac:chgData name="Kanakaris Venetis" userId="123cc868b6771a79" providerId="LiveId" clId="{3E1FA3F8-AE43-4F1B-9E54-8363F0FE336A}" dt="2023-12-05T22:24:16.061" v="4993" actId="478"/>
          <ac:grpSpMkLst>
            <pc:docMk/>
            <pc:sldMk cId="0" sldId="285"/>
            <ac:grpSpMk id="22" creationId="{B46625D6-2574-45BA-B658-BF514249825E}"/>
          </ac:grpSpMkLst>
        </pc:grpChg>
        <pc:grpChg chg="add mod">
          <ac:chgData name="Kanakaris Venetis" userId="123cc868b6771a79" providerId="LiveId" clId="{3E1FA3F8-AE43-4F1B-9E54-8363F0FE336A}" dt="2023-12-05T22:26:12.266" v="5012" actId="1076"/>
          <ac:grpSpMkLst>
            <pc:docMk/>
            <pc:sldMk cId="0" sldId="285"/>
            <ac:grpSpMk id="26" creationId="{4E01DF17-2AD0-4896-BB59-701350193B21}"/>
          </ac:grpSpMkLst>
        </pc:grpChg>
        <pc:grpChg chg="add del mod">
          <ac:chgData name="Kanakaris Venetis" userId="123cc868b6771a79" providerId="LiveId" clId="{3E1FA3F8-AE43-4F1B-9E54-8363F0FE336A}" dt="2023-12-05T22:36:07.969" v="5043" actId="478"/>
          <ac:grpSpMkLst>
            <pc:docMk/>
            <pc:sldMk cId="0" sldId="285"/>
            <ac:grpSpMk id="27" creationId="{68F72935-0AC2-41B6-BDE7-58C5C70C70B1}"/>
          </ac:grpSpMkLst>
        </pc:grpChg>
        <pc:grpChg chg="add del mod">
          <ac:chgData name="Kanakaris Venetis" userId="123cc868b6771a79" providerId="LiveId" clId="{3E1FA3F8-AE43-4F1B-9E54-8363F0FE336A}" dt="2023-12-05T22:37:25.911" v="5052" actId="478"/>
          <ac:grpSpMkLst>
            <pc:docMk/>
            <pc:sldMk cId="0" sldId="285"/>
            <ac:grpSpMk id="33" creationId="{9A524C06-9C9A-41FE-8956-874C5D02263F}"/>
          </ac:grpSpMkLst>
        </pc:grpChg>
        <pc:grpChg chg="add mod">
          <ac:chgData name="Kanakaris Venetis" userId="123cc868b6771a79" providerId="LiveId" clId="{3E1FA3F8-AE43-4F1B-9E54-8363F0FE336A}" dt="2023-12-05T22:39:38.081" v="5065" actId="164"/>
          <ac:grpSpMkLst>
            <pc:docMk/>
            <pc:sldMk cId="0" sldId="285"/>
            <ac:grpSpMk id="41" creationId="{A1EBFBDE-3864-47F5-B170-F98D69AE105D}"/>
          </ac:grpSpMkLst>
        </pc:grpChg>
        <pc:grpChg chg="add mod">
          <ac:chgData name="Kanakaris Venetis" userId="123cc868b6771a79" providerId="LiveId" clId="{3E1FA3F8-AE43-4F1B-9E54-8363F0FE336A}" dt="2023-12-05T22:39:50.315" v="5066" actId="164"/>
          <ac:grpSpMkLst>
            <pc:docMk/>
            <pc:sldMk cId="0" sldId="285"/>
            <ac:grpSpMk id="42" creationId="{8127FFAB-5150-48B1-BDA9-7AECFAC4862A}"/>
          </ac:grpSpMkLst>
        </pc:grpChg>
        <pc:grpChg chg="add mod">
          <ac:chgData name="Kanakaris Venetis" userId="123cc868b6771a79" providerId="LiveId" clId="{3E1FA3F8-AE43-4F1B-9E54-8363F0FE336A}" dt="2023-12-05T22:39:50.315" v="5066" actId="164"/>
          <ac:grpSpMkLst>
            <pc:docMk/>
            <pc:sldMk cId="0" sldId="285"/>
            <ac:grpSpMk id="43" creationId="{F23211C6-746D-4E00-AE17-76B247117E46}"/>
          </ac:grpSpMkLst>
        </pc:grpChg>
        <pc:picChg chg="mod">
          <ac:chgData name="Kanakaris Venetis" userId="123cc868b6771a79" providerId="LiveId" clId="{3E1FA3F8-AE43-4F1B-9E54-8363F0FE336A}" dt="2023-12-05T22:29:17.752" v="5037" actId="207"/>
          <ac:picMkLst>
            <pc:docMk/>
            <pc:sldMk cId="0" sldId="285"/>
            <ac:picMk id="9" creationId="{00000000-0000-0000-0000-000000000000}"/>
          </ac:picMkLst>
        </pc:picChg>
        <pc:picChg chg="add mod topLvl">
          <ac:chgData name="Kanakaris Venetis" userId="123cc868b6771a79" providerId="LiveId" clId="{3E1FA3F8-AE43-4F1B-9E54-8363F0FE336A}" dt="2023-12-05T22:39:38.081" v="5065" actId="164"/>
          <ac:picMkLst>
            <pc:docMk/>
            <pc:sldMk cId="0" sldId="285"/>
            <ac:picMk id="30" creationId="{52BDCEAE-D857-4B28-885E-5A5EE6106C20}"/>
          </ac:picMkLst>
        </pc:picChg>
        <pc:cxnChg chg="add del mod topLvl">
          <ac:chgData name="Kanakaris Venetis" userId="123cc868b6771a79" providerId="LiveId" clId="{3E1FA3F8-AE43-4F1B-9E54-8363F0FE336A}" dt="2023-12-05T22:37:25.911" v="5052" actId="478"/>
          <ac:cxnSpMkLst>
            <pc:docMk/>
            <pc:sldMk cId="0" sldId="285"/>
            <ac:cxnSpMk id="32" creationId="{A2E452B5-F87C-4825-8473-E637DD48FED2}"/>
          </ac:cxnSpMkLst>
        </pc:cxnChg>
        <pc:cxnChg chg="add mod">
          <ac:chgData name="Kanakaris Venetis" userId="123cc868b6771a79" providerId="LiveId" clId="{3E1FA3F8-AE43-4F1B-9E54-8363F0FE336A}" dt="2023-12-05T22:39:32.404" v="5064" actId="164"/>
          <ac:cxnSpMkLst>
            <pc:docMk/>
            <pc:sldMk cId="0" sldId="285"/>
            <ac:cxnSpMk id="35" creationId="{55CF31BF-A062-4E32-B819-52C2DEA57AF4}"/>
          </ac:cxnSpMkLst>
        </pc:cxnChg>
        <pc:cxnChg chg="add mod">
          <ac:chgData name="Kanakaris Venetis" userId="123cc868b6771a79" providerId="LiveId" clId="{3E1FA3F8-AE43-4F1B-9E54-8363F0FE336A}" dt="2023-12-05T22:39:32.404" v="5064" actId="164"/>
          <ac:cxnSpMkLst>
            <pc:docMk/>
            <pc:sldMk cId="0" sldId="285"/>
            <ac:cxnSpMk id="37" creationId="{A1C44C15-7D8F-4129-B65A-6917402601CB}"/>
          </ac:cxnSpMkLst>
        </pc:cxnChg>
        <pc:cxnChg chg="add mod">
          <ac:chgData name="Kanakaris Venetis" userId="123cc868b6771a79" providerId="LiveId" clId="{3E1FA3F8-AE43-4F1B-9E54-8363F0FE336A}" dt="2023-12-05T22:39:32.404" v="5064" actId="164"/>
          <ac:cxnSpMkLst>
            <pc:docMk/>
            <pc:sldMk cId="0" sldId="285"/>
            <ac:cxnSpMk id="40" creationId="{967E8170-BD25-409E-A53E-D5A3C6DC7B33}"/>
          </ac:cxnSpMkLst>
        </pc:cxnChg>
      </pc:sldChg>
      <pc:sldChg chg="addSp delSp modSp add mod">
        <pc:chgData name="Kanakaris Venetis" userId="123cc868b6771a79" providerId="LiveId" clId="{3E1FA3F8-AE43-4F1B-9E54-8363F0FE336A}" dt="2023-12-06T08:29:14.412" v="6234" actId="255"/>
        <pc:sldMkLst>
          <pc:docMk/>
          <pc:sldMk cId="0" sldId="286"/>
        </pc:sldMkLst>
        <pc:spChg chg="add mod">
          <ac:chgData name="Kanakaris Venetis" userId="123cc868b6771a79" providerId="LiveId" clId="{3E1FA3F8-AE43-4F1B-9E54-8363F0FE336A}" dt="2023-12-05T22:54:13.323" v="6138" actId="1076"/>
          <ac:spMkLst>
            <pc:docMk/>
            <pc:sldMk cId="0" sldId="286"/>
            <ac:spMk id="3" creationId="{0BF16E22-B73E-4A8E-AB43-402BAACA1C3F}"/>
          </ac:spMkLst>
        </pc:spChg>
        <pc:spChg chg="add mod">
          <ac:chgData name="Kanakaris Venetis" userId="123cc868b6771a79" providerId="LiveId" clId="{3E1FA3F8-AE43-4F1B-9E54-8363F0FE336A}" dt="2023-12-05T22:54:21.111" v="6139" actId="1076"/>
          <ac:spMkLst>
            <pc:docMk/>
            <pc:sldMk cId="0" sldId="286"/>
            <ac:spMk id="4" creationId="{5E526ABB-1145-4548-AF15-4EEBE89BDD79}"/>
          </ac:spMkLst>
        </pc:spChg>
        <pc:spChg chg="add mod">
          <ac:chgData name="Kanakaris Venetis" userId="123cc868b6771a79" providerId="LiveId" clId="{3E1FA3F8-AE43-4F1B-9E54-8363F0FE336A}" dt="2023-12-06T08:29:14.412" v="6234" actId="255"/>
          <ac:spMkLst>
            <pc:docMk/>
            <pc:sldMk cId="0" sldId="286"/>
            <ac:spMk id="5" creationId="{4EE524A4-8E36-4D73-8010-98D4C7336945}"/>
          </ac:spMkLst>
        </pc:spChg>
        <pc:spChg chg="add mod">
          <ac:chgData name="Kanakaris Venetis" userId="123cc868b6771a79" providerId="LiveId" clId="{3E1FA3F8-AE43-4F1B-9E54-8363F0FE336A}" dt="2023-12-05T22:54:29.953" v="6141" actId="1076"/>
          <ac:spMkLst>
            <pc:docMk/>
            <pc:sldMk cId="0" sldId="286"/>
            <ac:spMk id="6" creationId="{5894D486-DEA2-4FCD-83EA-18DFBA975525}"/>
          </ac:spMkLst>
        </pc:spChg>
        <pc:spChg chg="add mod">
          <ac:chgData name="Kanakaris Venetis" userId="123cc868b6771a79" providerId="LiveId" clId="{3E1FA3F8-AE43-4F1B-9E54-8363F0FE336A}" dt="2023-12-06T08:28:59.878" v="6232" actId="1076"/>
          <ac:spMkLst>
            <pc:docMk/>
            <pc:sldMk cId="0" sldId="286"/>
            <ac:spMk id="7" creationId="{14AD5E16-3BE5-4773-9ECE-0CB056760F4D}"/>
          </ac:spMkLst>
        </pc:spChg>
        <pc:spChg chg="add mod">
          <ac:chgData name="Kanakaris Venetis" userId="123cc868b6771a79" providerId="LiveId" clId="{3E1FA3F8-AE43-4F1B-9E54-8363F0FE336A}" dt="2023-12-05T22:54:48.141" v="6143"/>
          <ac:spMkLst>
            <pc:docMk/>
            <pc:sldMk cId="0" sldId="286"/>
            <ac:spMk id="8" creationId="{36119F8F-1F7C-4D29-9A8C-C520EB7A5B63}"/>
          </ac:spMkLst>
        </pc:spChg>
        <pc:picChg chg="del mod">
          <ac:chgData name="Kanakaris Venetis" userId="123cc868b6771a79" providerId="LiveId" clId="{3E1FA3F8-AE43-4F1B-9E54-8363F0FE336A}" dt="2023-12-05T22:53:13.033" v="6132" actId="478"/>
          <ac:picMkLst>
            <pc:docMk/>
            <pc:sldMk cId="0" sldId="286"/>
            <ac:picMk id="2" creationId="{00000000-0000-0000-0000-000000000000}"/>
          </ac:picMkLst>
        </pc:picChg>
      </pc:sldChg>
      <pc:sldChg chg="modSp add mod">
        <pc:chgData name="Kanakaris Venetis" userId="123cc868b6771a79" providerId="LiveId" clId="{3E1FA3F8-AE43-4F1B-9E54-8363F0FE336A}" dt="2023-12-05T22:58:20.739" v="6228" actId="12"/>
        <pc:sldMkLst>
          <pc:docMk/>
          <pc:sldMk cId="0" sldId="287"/>
        </pc:sldMkLst>
        <pc:spChg chg="mod">
          <ac:chgData name="Kanakaris Venetis" userId="123cc868b6771a79" providerId="LiveId" clId="{3E1FA3F8-AE43-4F1B-9E54-8363F0FE336A}" dt="2023-12-05T22:55:21.661" v="6146" actId="1076"/>
          <ac:spMkLst>
            <pc:docMk/>
            <pc:sldMk cId="0" sldId="287"/>
            <ac:spMk id="2" creationId="{00000000-0000-0000-0000-000000000000}"/>
          </ac:spMkLst>
        </pc:spChg>
        <pc:spChg chg="mod">
          <ac:chgData name="Kanakaris Venetis" userId="123cc868b6771a79" providerId="LiveId" clId="{3E1FA3F8-AE43-4F1B-9E54-8363F0FE336A}" dt="2023-12-05T22:58:20.739" v="6228" actId="12"/>
          <ac:spMkLst>
            <pc:docMk/>
            <pc:sldMk cId="0" sldId="287"/>
            <ac:spMk id="3" creationId="{00000000-0000-0000-0000-000000000000}"/>
          </ac:spMkLst>
        </pc:spChg>
      </pc:sldChg>
      <pc:sldChg chg="del">
        <pc:chgData name="Kanakaris Venetis" userId="123cc868b6771a79" providerId="LiveId" clId="{3E1FA3F8-AE43-4F1B-9E54-8363F0FE336A}" dt="2023-12-05T22:57:40.238" v="6219" actId="47"/>
        <pc:sldMkLst>
          <pc:docMk/>
          <pc:sldMk cId="3672797767" sldId="303"/>
        </pc:sldMkLst>
      </pc:sldChg>
      <pc:sldChg chg="del">
        <pc:chgData name="Kanakaris Venetis" userId="123cc868b6771a79" providerId="LiveId" clId="{3E1FA3F8-AE43-4F1B-9E54-8363F0FE336A}" dt="2023-12-05T22:57:42.124" v="6223" actId="47"/>
        <pc:sldMkLst>
          <pc:docMk/>
          <pc:sldMk cId="0" sldId="422"/>
        </pc:sldMkLst>
      </pc:sldChg>
      <pc:sldChg chg="del">
        <pc:chgData name="Kanakaris Venetis" userId="123cc868b6771a79" providerId="LiveId" clId="{3E1FA3F8-AE43-4F1B-9E54-8363F0FE336A}" dt="2023-12-05T22:57:41.590" v="6222" actId="47"/>
        <pc:sldMkLst>
          <pc:docMk/>
          <pc:sldMk cId="0" sldId="423"/>
        </pc:sldMkLst>
      </pc:sldChg>
      <pc:sldChg chg="del">
        <pc:chgData name="Kanakaris Venetis" userId="123cc868b6771a79" providerId="LiveId" clId="{3E1FA3F8-AE43-4F1B-9E54-8363F0FE336A}" dt="2023-12-05T22:57:40.600" v="6221" actId="47"/>
        <pc:sldMkLst>
          <pc:docMk/>
          <pc:sldMk cId="0" sldId="424"/>
        </pc:sldMkLst>
      </pc:sldChg>
      <pc:sldChg chg="del">
        <pc:chgData name="Kanakaris Venetis" userId="123cc868b6771a79" providerId="LiveId" clId="{3E1FA3F8-AE43-4F1B-9E54-8363F0FE336A}" dt="2023-12-05T22:57:40.411" v="6220" actId="47"/>
        <pc:sldMkLst>
          <pc:docMk/>
          <pc:sldMk cId="0" sldId="425"/>
        </pc:sldMkLst>
      </pc:sldChg>
      <pc:sldChg chg="del">
        <pc:chgData name="Kanakaris Venetis" userId="123cc868b6771a79" providerId="LiveId" clId="{3E1FA3F8-AE43-4F1B-9E54-8363F0FE336A}" dt="2023-12-05T22:57:39.515" v="6218" actId="47"/>
        <pc:sldMkLst>
          <pc:docMk/>
          <pc:sldMk cId="0" sldId="427"/>
        </pc:sldMkLst>
      </pc:sldChg>
      <pc:sldChg chg="del">
        <pc:chgData name="Kanakaris Venetis" userId="123cc868b6771a79" providerId="LiveId" clId="{3E1FA3F8-AE43-4F1B-9E54-8363F0FE336A}" dt="2023-12-05T22:57:39.303" v="6217" actId="47"/>
        <pc:sldMkLst>
          <pc:docMk/>
          <pc:sldMk cId="0" sldId="428"/>
        </pc:sldMkLst>
      </pc:sldChg>
      <pc:sldChg chg="del">
        <pc:chgData name="Kanakaris Venetis" userId="123cc868b6771a79" providerId="LiveId" clId="{3E1FA3F8-AE43-4F1B-9E54-8363F0FE336A}" dt="2023-12-05T22:57:39.167" v="6216" actId="47"/>
        <pc:sldMkLst>
          <pc:docMk/>
          <pc:sldMk cId="0" sldId="429"/>
        </pc:sldMkLst>
      </pc:sldChg>
      <pc:sldChg chg="del">
        <pc:chgData name="Kanakaris Venetis" userId="123cc868b6771a79" providerId="LiveId" clId="{3E1FA3F8-AE43-4F1B-9E54-8363F0FE336A}" dt="2023-12-05T22:57:38.946" v="6215" actId="47"/>
        <pc:sldMkLst>
          <pc:docMk/>
          <pc:sldMk cId="0" sldId="430"/>
        </pc:sldMkLst>
      </pc:sldChg>
      <pc:sldChg chg="del">
        <pc:chgData name="Kanakaris Venetis" userId="123cc868b6771a79" providerId="LiveId" clId="{3E1FA3F8-AE43-4F1B-9E54-8363F0FE336A}" dt="2023-12-05T22:57:38.712" v="6214" actId="47"/>
        <pc:sldMkLst>
          <pc:docMk/>
          <pc:sldMk cId="0" sldId="431"/>
        </pc:sldMkLst>
      </pc:sldChg>
      <pc:sldChg chg="del">
        <pc:chgData name="Kanakaris Venetis" userId="123cc868b6771a79" providerId="LiveId" clId="{3E1FA3F8-AE43-4F1B-9E54-8363F0FE336A}" dt="2023-12-05T22:57:38.523" v="6213" actId="47"/>
        <pc:sldMkLst>
          <pc:docMk/>
          <pc:sldMk cId="0" sldId="432"/>
        </pc:sldMkLst>
      </pc:sldChg>
      <pc:sldChg chg="del">
        <pc:chgData name="Kanakaris Venetis" userId="123cc868b6771a79" providerId="LiveId" clId="{3E1FA3F8-AE43-4F1B-9E54-8363F0FE336A}" dt="2023-12-05T22:57:38.052" v="6212" actId="47"/>
        <pc:sldMkLst>
          <pc:docMk/>
          <pc:sldMk cId="0" sldId="433"/>
        </pc:sldMkLst>
      </pc:sldChg>
      <pc:sldChg chg="del">
        <pc:chgData name="Kanakaris Venetis" userId="123cc868b6771a79" providerId="LiveId" clId="{3E1FA3F8-AE43-4F1B-9E54-8363F0FE336A}" dt="2023-12-05T22:57:37.880" v="6211" actId="47"/>
        <pc:sldMkLst>
          <pc:docMk/>
          <pc:sldMk cId="0" sldId="434"/>
        </pc:sldMkLst>
      </pc:sldChg>
      <pc:sldChg chg="del">
        <pc:chgData name="Kanakaris Venetis" userId="123cc868b6771a79" providerId="LiveId" clId="{3E1FA3F8-AE43-4F1B-9E54-8363F0FE336A}" dt="2023-12-05T22:57:37.659" v="6210" actId="47"/>
        <pc:sldMkLst>
          <pc:docMk/>
          <pc:sldMk cId="0" sldId="435"/>
        </pc:sldMkLst>
      </pc:sldChg>
      <pc:sldChg chg="del">
        <pc:chgData name="Kanakaris Venetis" userId="123cc868b6771a79" providerId="LiveId" clId="{3E1FA3F8-AE43-4F1B-9E54-8363F0FE336A}" dt="2023-12-05T22:57:37.457" v="6209" actId="47"/>
        <pc:sldMkLst>
          <pc:docMk/>
          <pc:sldMk cId="0" sldId="436"/>
        </pc:sldMkLst>
      </pc:sldChg>
      <pc:sldChg chg="del">
        <pc:chgData name="Kanakaris Venetis" userId="123cc868b6771a79" providerId="LiveId" clId="{3E1FA3F8-AE43-4F1B-9E54-8363F0FE336A}" dt="2023-12-05T22:57:36.956" v="6206" actId="47"/>
        <pc:sldMkLst>
          <pc:docMk/>
          <pc:sldMk cId="0" sldId="438"/>
        </pc:sldMkLst>
      </pc:sldChg>
      <pc:sldChg chg="del">
        <pc:chgData name="Kanakaris Venetis" userId="123cc868b6771a79" providerId="LiveId" clId="{3E1FA3F8-AE43-4F1B-9E54-8363F0FE336A}" dt="2023-12-05T22:57:36.701" v="6205" actId="47"/>
        <pc:sldMkLst>
          <pc:docMk/>
          <pc:sldMk cId="0" sldId="439"/>
        </pc:sldMkLst>
      </pc:sldChg>
      <pc:sldChg chg="del">
        <pc:chgData name="Kanakaris Venetis" userId="123cc868b6771a79" providerId="LiveId" clId="{3E1FA3F8-AE43-4F1B-9E54-8363F0FE336A}" dt="2023-12-05T22:57:36.153" v="6202" actId="47"/>
        <pc:sldMkLst>
          <pc:docMk/>
          <pc:sldMk cId="0" sldId="441"/>
        </pc:sldMkLst>
      </pc:sldChg>
      <pc:sldChg chg="del">
        <pc:chgData name="Kanakaris Venetis" userId="123cc868b6771a79" providerId="LiveId" clId="{3E1FA3F8-AE43-4F1B-9E54-8363F0FE336A}" dt="2023-12-05T22:57:35.790" v="6200" actId="47"/>
        <pc:sldMkLst>
          <pc:docMk/>
          <pc:sldMk cId="0" sldId="443"/>
        </pc:sldMkLst>
      </pc:sldChg>
      <pc:sldChg chg="del">
        <pc:chgData name="Kanakaris Venetis" userId="123cc868b6771a79" providerId="LiveId" clId="{3E1FA3F8-AE43-4F1B-9E54-8363F0FE336A}" dt="2023-12-05T22:57:35.570" v="6199" actId="47"/>
        <pc:sldMkLst>
          <pc:docMk/>
          <pc:sldMk cId="0" sldId="444"/>
        </pc:sldMkLst>
      </pc:sldChg>
      <pc:sldChg chg="modSp mod ord">
        <pc:chgData name="Kanakaris Venetis" userId="123cc868b6771a79" providerId="LiveId" clId="{3E1FA3F8-AE43-4F1B-9E54-8363F0FE336A}" dt="2023-12-05T22:55:37.024" v="6148"/>
        <pc:sldMkLst>
          <pc:docMk/>
          <pc:sldMk cId="1630878172" sldId="445"/>
        </pc:sldMkLst>
        <pc:spChg chg="mod">
          <ac:chgData name="Kanakaris Venetis" userId="123cc868b6771a79" providerId="LiveId" clId="{3E1FA3F8-AE43-4F1B-9E54-8363F0FE336A}" dt="2023-12-05T18:58:17.270" v="36" actId="20577"/>
          <ac:spMkLst>
            <pc:docMk/>
            <pc:sldMk cId="1630878172" sldId="445"/>
            <ac:spMk id="2" creationId="{00000000-0000-0000-0000-000000000000}"/>
          </ac:spMkLst>
        </pc:spChg>
      </pc:sldChg>
      <pc:sldChg chg="del">
        <pc:chgData name="Kanakaris Venetis" userId="123cc868b6771a79" providerId="LiveId" clId="{3E1FA3F8-AE43-4F1B-9E54-8363F0FE336A}" dt="2023-12-05T22:57:37.187" v="6207" actId="47"/>
        <pc:sldMkLst>
          <pc:docMk/>
          <pc:sldMk cId="3823871091" sldId="447"/>
        </pc:sldMkLst>
      </pc:sldChg>
      <pc:sldChg chg="del">
        <pc:chgData name="Kanakaris Venetis" userId="123cc868b6771a79" providerId="LiveId" clId="{3E1FA3F8-AE43-4F1B-9E54-8363F0FE336A}" dt="2023-12-05T22:57:36.575" v="6204" actId="47"/>
        <pc:sldMkLst>
          <pc:docMk/>
          <pc:sldMk cId="2085520062" sldId="448"/>
        </pc:sldMkLst>
      </pc:sldChg>
      <pc:sldChg chg="del">
        <pc:chgData name="Kanakaris Venetis" userId="123cc868b6771a79" providerId="LiveId" clId="{3E1FA3F8-AE43-4F1B-9E54-8363F0FE336A}" dt="2023-12-05T22:57:36.026" v="6201" actId="47"/>
        <pc:sldMkLst>
          <pc:docMk/>
          <pc:sldMk cId="1474123563" sldId="449"/>
        </pc:sldMkLst>
      </pc:sldChg>
      <pc:sldChg chg="addSp delSp modSp add mod">
        <pc:chgData name="Kanakaris Venetis" userId="123cc868b6771a79" providerId="LiveId" clId="{3E1FA3F8-AE43-4F1B-9E54-8363F0FE336A}" dt="2023-12-05T21:16:11.006" v="2936" actId="255"/>
        <pc:sldMkLst>
          <pc:docMk/>
          <pc:sldMk cId="0" sldId="450"/>
        </pc:sldMkLst>
        <pc:spChg chg="mod">
          <ac:chgData name="Kanakaris Venetis" userId="123cc868b6771a79" providerId="LiveId" clId="{3E1FA3F8-AE43-4F1B-9E54-8363F0FE336A}" dt="2023-12-05T21:07:02.633" v="2421" actId="1076"/>
          <ac:spMkLst>
            <pc:docMk/>
            <pc:sldMk cId="0" sldId="450"/>
            <ac:spMk id="2" creationId="{00000000-0000-0000-0000-000000000000}"/>
          </ac:spMkLst>
        </pc:spChg>
        <pc:spChg chg="del mod">
          <ac:chgData name="Kanakaris Venetis" userId="123cc868b6771a79" providerId="LiveId" clId="{3E1FA3F8-AE43-4F1B-9E54-8363F0FE336A}" dt="2023-12-05T21:15:51.753" v="2930" actId="478"/>
          <ac:spMkLst>
            <pc:docMk/>
            <pc:sldMk cId="0" sldId="450"/>
            <ac:spMk id="3" creationId="{00000000-0000-0000-0000-000000000000}"/>
          </ac:spMkLst>
        </pc:spChg>
        <pc:spChg chg="add mod">
          <ac:chgData name="Kanakaris Venetis" userId="123cc868b6771a79" providerId="LiveId" clId="{3E1FA3F8-AE43-4F1B-9E54-8363F0FE336A}" dt="2023-12-05T21:16:11.006" v="2936" actId="255"/>
          <ac:spMkLst>
            <pc:docMk/>
            <pc:sldMk cId="0" sldId="450"/>
            <ac:spMk id="4" creationId="{D9675C8C-C610-4B37-A46C-976B3F94B83E}"/>
          </ac:spMkLst>
        </pc:spChg>
        <pc:spChg chg="add mod">
          <ac:chgData name="Kanakaris Venetis" userId="123cc868b6771a79" providerId="LiveId" clId="{3E1FA3F8-AE43-4F1B-9E54-8363F0FE336A}" dt="2023-12-05T21:16:03.807" v="2934" actId="255"/>
          <ac:spMkLst>
            <pc:docMk/>
            <pc:sldMk cId="0" sldId="450"/>
            <ac:spMk id="5" creationId="{58C92092-62E1-4E05-813C-2A3EE4C79ED5}"/>
          </ac:spMkLst>
        </pc:spChg>
        <pc:spChg chg="add del mod">
          <ac:chgData name="Kanakaris Venetis" userId="123cc868b6771a79" providerId="LiveId" clId="{3E1FA3F8-AE43-4F1B-9E54-8363F0FE336A}" dt="2023-12-05T21:15:54.063" v="2931" actId="478"/>
          <ac:spMkLst>
            <pc:docMk/>
            <pc:sldMk cId="0" sldId="450"/>
            <ac:spMk id="7" creationId="{BAA74C67-A820-4D4F-8A58-84125B97E9F0}"/>
          </ac:spMkLst>
        </pc:spChg>
      </pc:sldChg>
      <pc:sldChg chg="addSp delSp modSp add mod">
        <pc:chgData name="Kanakaris Venetis" userId="123cc868b6771a79" providerId="LiveId" clId="{3E1FA3F8-AE43-4F1B-9E54-8363F0FE336A}" dt="2023-12-05T21:43:02.403" v="3987" actId="14100"/>
        <pc:sldMkLst>
          <pc:docMk/>
          <pc:sldMk cId="0" sldId="451"/>
        </pc:sldMkLst>
        <pc:spChg chg="mod">
          <ac:chgData name="Kanakaris Venetis" userId="123cc868b6771a79" providerId="LiveId" clId="{3E1FA3F8-AE43-4F1B-9E54-8363F0FE336A}" dt="2023-12-05T21:40:59.050" v="3956" actId="1076"/>
          <ac:spMkLst>
            <pc:docMk/>
            <pc:sldMk cId="0" sldId="451"/>
            <ac:spMk id="2" creationId="{00000000-0000-0000-0000-000000000000}"/>
          </ac:spMkLst>
        </pc:spChg>
        <pc:spChg chg="del mod">
          <ac:chgData name="Kanakaris Venetis" userId="123cc868b6771a79" providerId="LiveId" clId="{3E1FA3F8-AE43-4F1B-9E54-8363F0FE336A}" dt="2023-12-05T21:42:20.660" v="3977" actId="478"/>
          <ac:spMkLst>
            <pc:docMk/>
            <pc:sldMk cId="0" sldId="451"/>
            <ac:spMk id="3" creationId="{00000000-0000-0000-0000-000000000000}"/>
          </ac:spMkLst>
        </pc:spChg>
        <pc:spChg chg="add mod">
          <ac:chgData name="Kanakaris Venetis" userId="123cc868b6771a79" providerId="LiveId" clId="{3E1FA3F8-AE43-4F1B-9E54-8363F0FE336A}" dt="2023-12-05T21:42:52.738" v="3985" actId="14100"/>
          <ac:spMkLst>
            <pc:docMk/>
            <pc:sldMk cId="0" sldId="451"/>
            <ac:spMk id="4" creationId="{137FE640-53A9-413E-96C5-40AA62937B8D}"/>
          </ac:spMkLst>
        </pc:spChg>
        <pc:spChg chg="add mod">
          <ac:chgData name="Kanakaris Venetis" userId="123cc868b6771a79" providerId="LiveId" clId="{3E1FA3F8-AE43-4F1B-9E54-8363F0FE336A}" dt="2023-12-05T21:43:02.403" v="3987" actId="14100"/>
          <ac:spMkLst>
            <pc:docMk/>
            <pc:sldMk cId="0" sldId="451"/>
            <ac:spMk id="5" creationId="{EE5915CB-DC12-40ED-92C6-E4D79F035E57}"/>
          </ac:spMkLst>
        </pc:spChg>
      </pc:sldChg>
      <pc:sldChg chg="modSp add mod">
        <pc:chgData name="Kanakaris Venetis" userId="123cc868b6771a79" providerId="LiveId" clId="{3E1FA3F8-AE43-4F1B-9E54-8363F0FE336A}" dt="2023-12-05T21:59:18.234" v="4372" actId="14100"/>
        <pc:sldMkLst>
          <pc:docMk/>
          <pc:sldMk cId="0" sldId="452"/>
        </pc:sldMkLst>
        <pc:spChg chg="mod">
          <ac:chgData name="Kanakaris Venetis" userId="123cc868b6771a79" providerId="LiveId" clId="{3E1FA3F8-AE43-4F1B-9E54-8363F0FE336A}" dt="2023-12-05T21:59:10.595" v="4370" actId="1076"/>
          <ac:spMkLst>
            <pc:docMk/>
            <pc:sldMk cId="0" sldId="452"/>
            <ac:spMk id="2" creationId="{00000000-0000-0000-0000-000000000000}"/>
          </ac:spMkLst>
        </pc:spChg>
        <pc:spChg chg="mod">
          <ac:chgData name="Kanakaris Venetis" userId="123cc868b6771a79" providerId="LiveId" clId="{3E1FA3F8-AE43-4F1B-9E54-8363F0FE336A}" dt="2023-12-05T21:59:18.234" v="4372" actId="14100"/>
          <ac:spMkLst>
            <pc:docMk/>
            <pc:sldMk cId="0" sldId="452"/>
            <ac:spMk id="3" creationId="{00000000-0000-0000-0000-000000000000}"/>
          </ac:spMkLst>
        </pc:spChg>
      </pc:sldChg>
      <pc:sldChg chg="addSp delSp modSp new del mod">
        <pc:chgData name="Kanakaris Venetis" userId="123cc868b6771a79" providerId="LiveId" clId="{3E1FA3F8-AE43-4F1B-9E54-8363F0FE336A}" dt="2023-12-05T20:11:43.157" v="492" actId="47"/>
        <pc:sldMkLst>
          <pc:docMk/>
          <pc:sldMk cId="4028557238" sldId="453"/>
        </pc:sldMkLst>
        <pc:spChg chg="del">
          <ac:chgData name="Kanakaris Venetis" userId="123cc868b6771a79" providerId="LiveId" clId="{3E1FA3F8-AE43-4F1B-9E54-8363F0FE336A}" dt="2023-12-05T19:19:16.619" v="95" actId="478"/>
          <ac:spMkLst>
            <pc:docMk/>
            <pc:sldMk cId="4028557238" sldId="453"/>
            <ac:spMk id="2" creationId="{96433FD2-A07C-4175-A19C-D4201CC905C4}"/>
          </ac:spMkLst>
        </pc:spChg>
        <pc:spChg chg="mod">
          <ac:chgData name="Kanakaris Venetis" userId="123cc868b6771a79" providerId="LiveId" clId="{3E1FA3F8-AE43-4F1B-9E54-8363F0FE336A}" dt="2023-12-05T19:17:57.817" v="84"/>
          <ac:spMkLst>
            <pc:docMk/>
            <pc:sldMk cId="4028557238" sldId="453"/>
            <ac:spMk id="4" creationId="{5BE31E3A-2DFA-4E66-A3F0-74D828777909}"/>
          </ac:spMkLst>
        </pc:spChg>
        <pc:spChg chg="mod">
          <ac:chgData name="Kanakaris Venetis" userId="123cc868b6771a79" providerId="LiveId" clId="{3E1FA3F8-AE43-4F1B-9E54-8363F0FE336A}" dt="2023-12-05T19:17:57.817" v="84"/>
          <ac:spMkLst>
            <pc:docMk/>
            <pc:sldMk cId="4028557238" sldId="453"/>
            <ac:spMk id="5" creationId="{E1BD8CDB-3042-42F1-9844-C3F906F1095E}"/>
          </ac:spMkLst>
        </pc:spChg>
        <pc:spChg chg="mod">
          <ac:chgData name="Kanakaris Venetis" userId="123cc868b6771a79" providerId="LiveId" clId="{3E1FA3F8-AE43-4F1B-9E54-8363F0FE336A}" dt="2023-12-05T19:17:57.817" v="84"/>
          <ac:spMkLst>
            <pc:docMk/>
            <pc:sldMk cId="4028557238" sldId="453"/>
            <ac:spMk id="11" creationId="{3F736937-4053-489F-97C7-F70C5A138C00}"/>
          </ac:spMkLst>
        </pc:spChg>
        <pc:spChg chg="add del mod">
          <ac:chgData name="Kanakaris Venetis" userId="123cc868b6771a79" providerId="LiveId" clId="{3E1FA3F8-AE43-4F1B-9E54-8363F0FE336A}" dt="2023-12-05T19:18:32.058" v="90" actId="478"/>
          <ac:spMkLst>
            <pc:docMk/>
            <pc:sldMk cId="4028557238" sldId="453"/>
            <ac:spMk id="13" creationId="{1A9BB07B-9053-4594-9F3B-876E3B11A53F}"/>
          </ac:spMkLst>
        </pc:spChg>
        <pc:grpChg chg="add mod">
          <ac:chgData name="Kanakaris Venetis" userId="123cc868b6771a79" providerId="LiveId" clId="{3E1FA3F8-AE43-4F1B-9E54-8363F0FE336A}" dt="2023-12-05T19:18:31.458" v="89" actId="1076"/>
          <ac:grpSpMkLst>
            <pc:docMk/>
            <pc:sldMk cId="4028557238" sldId="453"/>
            <ac:grpSpMk id="3" creationId="{E4C030AF-4EED-4065-8B0B-AE2D26563395}"/>
          </ac:grpSpMkLst>
        </pc:grpChg>
        <pc:grpChg chg="mod">
          <ac:chgData name="Kanakaris Venetis" userId="123cc868b6771a79" providerId="LiveId" clId="{3E1FA3F8-AE43-4F1B-9E54-8363F0FE336A}" dt="2023-12-05T19:17:57.817" v="84"/>
          <ac:grpSpMkLst>
            <pc:docMk/>
            <pc:sldMk cId="4028557238" sldId="453"/>
            <ac:grpSpMk id="6" creationId="{65C144F6-8779-42B2-B718-41B3C74FC0DC}"/>
          </ac:grpSpMkLst>
        </pc:grpChg>
        <pc:grpChg chg="mod">
          <ac:chgData name="Kanakaris Venetis" userId="123cc868b6771a79" providerId="LiveId" clId="{3E1FA3F8-AE43-4F1B-9E54-8363F0FE336A}" dt="2023-12-05T19:17:57.817" v="84"/>
          <ac:grpSpMkLst>
            <pc:docMk/>
            <pc:sldMk cId="4028557238" sldId="453"/>
            <ac:grpSpMk id="7" creationId="{7F146864-7AE6-493C-AF2D-E3F2BCEA8F59}"/>
          </ac:grpSpMkLst>
        </pc:grpChg>
        <pc:grpChg chg="add del mod">
          <ac:chgData name="Kanakaris Venetis" userId="123cc868b6771a79" providerId="LiveId" clId="{3E1FA3F8-AE43-4F1B-9E54-8363F0FE336A}" dt="2023-12-05T19:18:32.058" v="90" actId="478"/>
          <ac:grpSpMkLst>
            <pc:docMk/>
            <pc:sldMk cId="4028557238" sldId="453"/>
            <ac:grpSpMk id="10" creationId="{4F7531B0-016B-44A8-8E60-334B87D6090B}"/>
          </ac:grpSpMkLst>
        </pc:grpChg>
        <pc:grpChg chg="mod">
          <ac:chgData name="Kanakaris Venetis" userId="123cc868b6771a79" providerId="LiveId" clId="{3E1FA3F8-AE43-4F1B-9E54-8363F0FE336A}" dt="2023-12-05T19:18:32.058" v="90" actId="478"/>
          <ac:grpSpMkLst>
            <pc:docMk/>
            <pc:sldMk cId="4028557238" sldId="453"/>
            <ac:grpSpMk id="12" creationId="{5543C66F-D099-4D21-8536-B17F9441E787}"/>
          </ac:grpSpMkLst>
        </pc:grpChg>
        <pc:cxnChg chg="mod">
          <ac:chgData name="Kanakaris Venetis" userId="123cc868b6771a79" providerId="LiveId" clId="{3E1FA3F8-AE43-4F1B-9E54-8363F0FE336A}" dt="2023-12-05T19:17:57.817" v="84"/>
          <ac:cxnSpMkLst>
            <pc:docMk/>
            <pc:sldMk cId="4028557238" sldId="453"/>
            <ac:cxnSpMk id="8" creationId="{97EFA521-4C06-45CB-B70E-F4D3B62BE3A6}"/>
          </ac:cxnSpMkLst>
        </pc:cxnChg>
        <pc:cxnChg chg="mod">
          <ac:chgData name="Kanakaris Venetis" userId="123cc868b6771a79" providerId="LiveId" clId="{3E1FA3F8-AE43-4F1B-9E54-8363F0FE336A}" dt="2023-12-05T19:18:32.058" v="90" actId="478"/>
          <ac:cxnSpMkLst>
            <pc:docMk/>
            <pc:sldMk cId="4028557238" sldId="453"/>
            <ac:cxnSpMk id="9" creationId="{8328C9C3-0B7E-4767-B6B9-9C5D6D098F28}"/>
          </ac:cxnSpMkLst>
        </pc:cxnChg>
        <pc:cxnChg chg="mod">
          <ac:chgData name="Kanakaris Venetis" userId="123cc868b6771a79" providerId="LiveId" clId="{3E1FA3F8-AE43-4F1B-9E54-8363F0FE336A}" dt="2023-12-05T19:17:57.817" v="84"/>
          <ac:cxnSpMkLst>
            <pc:docMk/>
            <pc:sldMk cId="4028557238" sldId="453"/>
            <ac:cxnSpMk id="14" creationId="{1472CB66-7661-441B-99F7-42E11708B284}"/>
          </ac:cxnSpMkLst>
        </pc:cxnChg>
        <pc:cxnChg chg="mod">
          <ac:chgData name="Kanakaris Venetis" userId="123cc868b6771a79" providerId="LiveId" clId="{3E1FA3F8-AE43-4F1B-9E54-8363F0FE336A}" dt="2023-12-05T19:17:57.817" v="84"/>
          <ac:cxnSpMkLst>
            <pc:docMk/>
            <pc:sldMk cId="4028557238" sldId="453"/>
            <ac:cxnSpMk id="15" creationId="{2D4D2E73-E275-4E72-8178-9573C40459AC}"/>
          </ac:cxnSpMkLst>
        </pc:cxnChg>
      </pc:sldChg>
      <pc:sldChg chg="new del">
        <pc:chgData name="Kanakaris Venetis" userId="123cc868b6771a79" providerId="LiveId" clId="{3E1FA3F8-AE43-4F1B-9E54-8363F0FE336A}" dt="2023-12-05T19:18:29.589" v="88" actId="680"/>
        <pc:sldMkLst>
          <pc:docMk/>
          <pc:sldMk cId="346736501" sldId="454"/>
        </pc:sldMkLst>
      </pc:sldChg>
      <pc:sldChg chg="addSp delSp modSp new del mod">
        <pc:chgData name="Kanakaris Venetis" userId="123cc868b6771a79" providerId="LiveId" clId="{3E1FA3F8-AE43-4F1B-9E54-8363F0FE336A}" dt="2023-12-05T20:11:41.010" v="491" actId="47"/>
        <pc:sldMkLst>
          <pc:docMk/>
          <pc:sldMk cId="2524743828" sldId="454"/>
        </pc:sldMkLst>
        <pc:spChg chg="del">
          <ac:chgData name="Kanakaris Venetis" userId="123cc868b6771a79" providerId="LiveId" clId="{3E1FA3F8-AE43-4F1B-9E54-8363F0FE336A}" dt="2023-12-05T19:18:50.986" v="92" actId="478"/>
          <ac:spMkLst>
            <pc:docMk/>
            <pc:sldMk cId="2524743828" sldId="454"/>
            <ac:spMk id="2" creationId="{74735275-E290-44EB-9921-FD3470A81E37}"/>
          </ac:spMkLst>
        </pc:spChg>
        <pc:spChg chg="mod">
          <ac:chgData name="Kanakaris Venetis" userId="123cc868b6771a79" providerId="LiveId" clId="{3E1FA3F8-AE43-4F1B-9E54-8363F0FE336A}" dt="2023-12-05T19:19:00.739" v="93"/>
          <ac:spMkLst>
            <pc:docMk/>
            <pc:sldMk cId="2524743828" sldId="454"/>
            <ac:spMk id="4" creationId="{A5EEFDD7-22B9-43CC-B03A-9609A90F6628}"/>
          </ac:spMkLst>
        </pc:spChg>
        <pc:spChg chg="mod">
          <ac:chgData name="Kanakaris Venetis" userId="123cc868b6771a79" providerId="LiveId" clId="{3E1FA3F8-AE43-4F1B-9E54-8363F0FE336A}" dt="2023-12-05T19:19:00.739" v="93"/>
          <ac:spMkLst>
            <pc:docMk/>
            <pc:sldMk cId="2524743828" sldId="454"/>
            <ac:spMk id="5" creationId="{220E6FD0-0864-4783-B4F5-08018A42B628}"/>
          </ac:spMkLst>
        </pc:spChg>
        <pc:spChg chg="del mod">
          <ac:chgData name="Kanakaris Venetis" userId="123cc868b6771a79" providerId="LiveId" clId="{3E1FA3F8-AE43-4F1B-9E54-8363F0FE336A}" dt="2023-12-05T19:19:07.488" v="94" actId="478"/>
          <ac:spMkLst>
            <pc:docMk/>
            <pc:sldMk cId="2524743828" sldId="454"/>
            <ac:spMk id="11" creationId="{D6D91D66-AF92-4D45-A287-7F34466812C9}"/>
          </ac:spMkLst>
        </pc:spChg>
        <pc:spChg chg="mod">
          <ac:chgData name="Kanakaris Venetis" userId="123cc868b6771a79" providerId="LiveId" clId="{3E1FA3F8-AE43-4F1B-9E54-8363F0FE336A}" dt="2023-12-05T19:19:00.739" v="93"/>
          <ac:spMkLst>
            <pc:docMk/>
            <pc:sldMk cId="2524743828" sldId="454"/>
            <ac:spMk id="13" creationId="{15A400FE-32B5-4366-A2FE-ACF62293F9D1}"/>
          </ac:spMkLst>
        </pc:spChg>
        <pc:spChg chg="mod">
          <ac:chgData name="Kanakaris Venetis" userId="123cc868b6771a79" providerId="LiveId" clId="{3E1FA3F8-AE43-4F1B-9E54-8363F0FE336A}" dt="2023-12-05T19:20:31.659" v="96"/>
          <ac:spMkLst>
            <pc:docMk/>
            <pc:sldMk cId="2524743828" sldId="454"/>
            <ac:spMk id="17" creationId="{D3232108-C559-436F-B679-AE7B1F031C37}"/>
          </ac:spMkLst>
        </pc:spChg>
        <pc:spChg chg="mod">
          <ac:chgData name="Kanakaris Venetis" userId="123cc868b6771a79" providerId="LiveId" clId="{3E1FA3F8-AE43-4F1B-9E54-8363F0FE336A}" dt="2023-12-05T19:20:31.659" v="96"/>
          <ac:spMkLst>
            <pc:docMk/>
            <pc:sldMk cId="2524743828" sldId="454"/>
            <ac:spMk id="18" creationId="{E4F8A08F-D580-4075-84E2-A5954C9B7B29}"/>
          </ac:spMkLst>
        </pc:spChg>
        <pc:spChg chg="mod">
          <ac:chgData name="Kanakaris Venetis" userId="123cc868b6771a79" providerId="LiveId" clId="{3E1FA3F8-AE43-4F1B-9E54-8363F0FE336A}" dt="2023-12-05T19:30:24.893" v="115" actId="1076"/>
          <ac:spMkLst>
            <pc:docMk/>
            <pc:sldMk cId="2524743828" sldId="454"/>
            <ac:spMk id="24" creationId="{2895C9F5-81D7-41E7-ABBF-ACC9C391368D}"/>
          </ac:spMkLst>
        </pc:spChg>
        <pc:spChg chg="del mod">
          <ac:chgData name="Kanakaris Venetis" userId="123cc868b6771a79" providerId="LiveId" clId="{3E1FA3F8-AE43-4F1B-9E54-8363F0FE336A}" dt="2023-12-05T19:20:40.021" v="98" actId="478"/>
          <ac:spMkLst>
            <pc:docMk/>
            <pc:sldMk cId="2524743828" sldId="454"/>
            <ac:spMk id="26" creationId="{106E9544-CAD6-4BD2-954D-906D426966FB}"/>
          </ac:spMkLst>
        </pc:spChg>
        <pc:spChg chg="mod">
          <ac:chgData name="Kanakaris Venetis" userId="123cc868b6771a79" providerId="LiveId" clId="{3E1FA3F8-AE43-4F1B-9E54-8363F0FE336A}" dt="2023-12-05T19:26:47.866" v="101" actId="571"/>
          <ac:spMkLst>
            <pc:docMk/>
            <pc:sldMk cId="2524743828" sldId="454"/>
            <ac:spMk id="30" creationId="{5428DEA2-809A-43C1-9FB0-B84F3C503FB0}"/>
          </ac:spMkLst>
        </pc:spChg>
        <pc:spChg chg="mod">
          <ac:chgData name="Kanakaris Venetis" userId="123cc868b6771a79" providerId="LiveId" clId="{3E1FA3F8-AE43-4F1B-9E54-8363F0FE336A}" dt="2023-12-05T19:26:47.866" v="101" actId="571"/>
          <ac:spMkLst>
            <pc:docMk/>
            <pc:sldMk cId="2524743828" sldId="454"/>
            <ac:spMk id="31" creationId="{D8845119-F1FE-4EA6-AB39-54A137D7A596}"/>
          </ac:spMkLst>
        </pc:spChg>
        <pc:spChg chg="mod">
          <ac:chgData name="Kanakaris Venetis" userId="123cc868b6771a79" providerId="LiveId" clId="{3E1FA3F8-AE43-4F1B-9E54-8363F0FE336A}" dt="2023-12-05T19:26:47.866" v="101" actId="571"/>
          <ac:spMkLst>
            <pc:docMk/>
            <pc:sldMk cId="2524743828" sldId="454"/>
            <ac:spMk id="37" creationId="{3C12DCEF-CAD8-4EB2-8BA5-50CC6DB4A189}"/>
          </ac:spMkLst>
        </pc:spChg>
        <pc:spChg chg="mod">
          <ac:chgData name="Kanakaris Venetis" userId="123cc868b6771a79" providerId="LiveId" clId="{3E1FA3F8-AE43-4F1B-9E54-8363F0FE336A}" dt="2023-12-05T19:26:47.866" v="101" actId="571"/>
          <ac:spMkLst>
            <pc:docMk/>
            <pc:sldMk cId="2524743828" sldId="454"/>
            <ac:spMk id="41" creationId="{F7FC815B-C61C-4D7B-B26F-2634BD01416D}"/>
          </ac:spMkLst>
        </pc:spChg>
        <pc:spChg chg="mod">
          <ac:chgData name="Kanakaris Venetis" userId="123cc868b6771a79" providerId="LiveId" clId="{3E1FA3F8-AE43-4F1B-9E54-8363F0FE336A}" dt="2023-12-05T19:26:47.866" v="101" actId="571"/>
          <ac:spMkLst>
            <pc:docMk/>
            <pc:sldMk cId="2524743828" sldId="454"/>
            <ac:spMk id="42" creationId="{9AFAE47C-9A7F-4292-8DA1-37E467685947}"/>
          </ac:spMkLst>
        </pc:spChg>
        <pc:spChg chg="mod">
          <ac:chgData name="Kanakaris Venetis" userId="123cc868b6771a79" providerId="LiveId" clId="{3E1FA3F8-AE43-4F1B-9E54-8363F0FE336A}" dt="2023-12-05T19:26:47.866" v="101" actId="571"/>
          <ac:spMkLst>
            <pc:docMk/>
            <pc:sldMk cId="2524743828" sldId="454"/>
            <ac:spMk id="48" creationId="{3366D78F-4692-45B6-B7E2-BA766D3536D3}"/>
          </ac:spMkLst>
        </pc:spChg>
        <pc:spChg chg="mod">
          <ac:chgData name="Kanakaris Venetis" userId="123cc868b6771a79" providerId="LiveId" clId="{3E1FA3F8-AE43-4F1B-9E54-8363F0FE336A}" dt="2023-12-05T19:27:20.472" v="109" actId="571"/>
          <ac:spMkLst>
            <pc:docMk/>
            <pc:sldMk cId="2524743828" sldId="454"/>
            <ac:spMk id="52" creationId="{E3984341-BA4D-4007-8756-6D7690CA2119}"/>
          </ac:spMkLst>
        </pc:spChg>
        <pc:spChg chg="mod">
          <ac:chgData name="Kanakaris Venetis" userId="123cc868b6771a79" providerId="LiveId" clId="{3E1FA3F8-AE43-4F1B-9E54-8363F0FE336A}" dt="2023-12-05T19:27:20.472" v="109" actId="571"/>
          <ac:spMkLst>
            <pc:docMk/>
            <pc:sldMk cId="2524743828" sldId="454"/>
            <ac:spMk id="53" creationId="{6F56C26A-9937-4BEE-B055-9A517CFBBDF6}"/>
          </ac:spMkLst>
        </pc:spChg>
        <pc:spChg chg="mod">
          <ac:chgData name="Kanakaris Venetis" userId="123cc868b6771a79" providerId="LiveId" clId="{3E1FA3F8-AE43-4F1B-9E54-8363F0FE336A}" dt="2023-12-05T19:27:20.472" v="109" actId="571"/>
          <ac:spMkLst>
            <pc:docMk/>
            <pc:sldMk cId="2524743828" sldId="454"/>
            <ac:spMk id="59" creationId="{400D4FEF-2729-446B-8FBF-52DBCAF70B83}"/>
          </ac:spMkLst>
        </pc:spChg>
        <pc:spChg chg="mod">
          <ac:chgData name="Kanakaris Venetis" userId="123cc868b6771a79" providerId="LiveId" clId="{3E1FA3F8-AE43-4F1B-9E54-8363F0FE336A}" dt="2023-12-05T19:27:20.472" v="109" actId="571"/>
          <ac:spMkLst>
            <pc:docMk/>
            <pc:sldMk cId="2524743828" sldId="454"/>
            <ac:spMk id="63" creationId="{41C22F3F-67DB-4E96-8261-A14227FB507E}"/>
          </ac:spMkLst>
        </pc:spChg>
        <pc:spChg chg="mod">
          <ac:chgData name="Kanakaris Venetis" userId="123cc868b6771a79" providerId="LiveId" clId="{3E1FA3F8-AE43-4F1B-9E54-8363F0FE336A}" dt="2023-12-05T19:27:20.472" v="109" actId="571"/>
          <ac:spMkLst>
            <pc:docMk/>
            <pc:sldMk cId="2524743828" sldId="454"/>
            <ac:spMk id="64" creationId="{C1343057-9B29-4B6E-ADD7-101A80849E84}"/>
          </ac:spMkLst>
        </pc:spChg>
        <pc:spChg chg="mod">
          <ac:chgData name="Kanakaris Venetis" userId="123cc868b6771a79" providerId="LiveId" clId="{3E1FA3F8-AE43-4F1B-9E54-8363F0FE336A}" dt="2023-12-05T19:27:20.472" v="109" actId="571"/>
          <ac:spMkLst>
            <pc:docMk/>
            <pc:sldMk cId="2524743828" sldId="454"/>
            <ac:spMk id="70" creationId="{1BB446FD-A573-4735-BB15-30F681FAE461}"/>
          </ac:spMkLst>
        </pc:spChg>
        <pc:grpChg chg="add mod">
          <ac:chgData name="Kanakaris Venetis" userId="123cc868b6771a79" providerId="LiveId" clId="{3E1FA3F8-AE43-4F1B-9E54-8363F0FE336A}" dt="2023-12-05T19:19:00.739" v="93"/>
          <ac:grpSpMkLst>
            <pc:docMk/>
            <pc:sldMk cId="2524743828" sldId="454"/>
            <ac:grpSpMk id="3" creationId="{02F09053-25BE-47E7-AD5A-EDB5136548B5}"/>
          </ac:grpSpMkLst>
        </pc:grpChg>
        <pc:grpChg chg="mod">
          <ac:chgData name="Kanakaris Venetis" userId="123cc868b6771a79" providerId="LiveId" clId="{3E1FA3F8-AE43-4F1B-9E54-8363F0FE336A}" dt="2023-12-05T19:19:00.739" v="93"/>
          <ac:grpSpMkLst>
            <pc:docMk/>
            <pc:sldMk cId="2524743828" sldId="454"/>
            <ac:grpSpMk id="6" creationId="{47E51888-27F6-42A6-86EA-02B666394752}"/>
          </ac:grpSpMkLst>
        </pc:grpChg>
        <pc:grpChg chg="del mod">
          <ac:chgData name="Kanakaris Venetis" userId="123cc868b6771a79" providerId="LiveId" clId="{3E1FA3F8-AE43-4F1B-9E54-8363F0FE336A}" dt="2023-12-05T19:19:07.488" v="94" actId="478"/>
          <ac:grpSpMkLst>
            <pc:docMk/>
            <pc:sldMk cId="2524743828" sldId="454"/>
            <ac:grpSpMk id="7" creationId="{68FEB2CE-5F35-4D93-B763-70842B886630}"/>
          </ac:grpSpMkLst>
        </pc:grpChg>
        <pc:grpChg chg="mod">
          <ac:chgData name="Kanakaris Venetis" userId="123cc868b6771a79" providerId="LiveId" clId="{3E1FA3F8-AE43-4F1B-9E54-8363F0FE336A}" dt="2023-12-05T19:19:00.739" v="93"/>
          <ac:grpSpMkLst>
            <pc:docMk/>
            <pc:sldMk cId="2524743828" sldId="454"/>
            <ac:grpSpMk id="10" creationId="{A1D6D4A9-07FE-4950-ACC3-B361D70B2BD8}"/>
          </ac:grpSpMkLst>
        </pc:grpChg>
        <pc:grpChg chg="mod">
          <ac:chgData name="Kanakaris Venetis" userId="123cc868b6771a79" providerId="LiveId" clId="{3E1FA3F8-AE43-4F1B-9E54-8363F0FE336A}" dt="2023-12-05T19:19:00.739" v="93"/>
          <ac:grpSpMkLst>
            <pc:docMk/>
            <pc:sldMk cId="2524743828" sldId="454"/>
            <ac:grpSpMk id="12" creationId="{E01B4211-7271-46EE-B07F-0ABDC4F6BB6E}"/>
          </ac:grpSpMkLst>
        </pc:grpChg>
        <pc:grpChg chg="add mod">
          <ac:chgData name="Kanakaris Venetis" userId="123cc868b6771a79" providerId="LiveId" clId="{3E1FA3F8-AE43-4F1B-9E54-8363F0FE336A}" dt="2023-12-05T19:26:34.685" v="100" actId="1076"/>
          <ac:grpSpMkLst>
            <pc:docMk/>
            <pc:sldMk cId="2524743828" sldId="454"/>
            <ac:grpSpMk id="16" creationId="{71580734-E291-4C9E-8207-0EAC402622AC}"/>
          </ac:grpSpMkLst>
        </pc:grpChg>
        <pc:grpChg chg="mod">
          <ac:chgData name="Kanakaris Venetis" userId="123cc868b6771a79" providerId="LiveId" clId="{3E1FA3F8-AE43-4F1B-9E54-8363F0FE336A}" dt="2023-12-05T19:20:31.659" v="96"/>
          <ac:grpSpMkLst>
            <pc:docMk/>
            <pc:sldMk cId="2524743828" sldId="454"/>
            <ac:grpSpMk id="19" creationId="{4D6E2E1E-F6EE-4605-9679-B81A120BFD18}"/>
          </ac:grpSpMkLst>
        </pc:grpChg>
        <pc:grpChg chg="mod">
          <ac:chgData name="Kanakaris Venetis" userId="123cc868b6771a79" providerId="LiveId" clId="{3E1FA3F8-AE43-4F1B-9E54-8363F0FE336A}" dt="2023-12-05T19:20:31.659" v="96"/>
          <ac:grpSpMkLst>
            <pc:docMk/>
            <pc:sldMk cId="2524743828" sldId="454"/>
            <ac:grpSpMk id="20" creationId="{A46D88A7-526B-4643-9C76-6AC6D5218584}"/>
          </ac:grpSpMkLst>
        </pc:grpChg>
        <pc:grpChg chg="del mod">
          <ac:chgData name="Kanakaris Venetis" userId="123cc868b6771a79" providerId="LiveId" clId="{3E1FA3F8-AE43-4F1B-9E54-8363F0FE336A}" dt="2023-12-05T19:20:40.021" v="98" actId="478"/>
          <ac:grpSpMkLst>
            <pc:docMk/>
            <pc:sldMk cId="2524743828" sldId="454"/>
            <ac:grpSpMk id="23" creationId="{02FD9673-299B-4984-A76F-EF9DD7179202}"/>
          </ac:grpSpMkLst>
        </pc:grpChg>
        <pc:grpChg chg="mod">
          <ac:chgData name="Kanakaris Venetis" userId="123cc868b6771a79" providerId="LiveId" clId="{3E1FA3F8-AE43-4F1B-9E54-8363F0FE336A}" dt="2023-12-05T19:20:31.659" v="96"/>
          <ac:grpSpMkLst>
            <pc:docMk/>
            <pc:sldMk cId="2524743828" sldId="454"/>
            <ac:grpSpMk id="25" creationId="{055DB9B9-6CE8-4D74-874C-AF5FEA041793}"/>
          </ac:grpSpMkLst>
        </pc:grpChg>
        <pc:grpChg chg="add del mod">
          <ac:chgData name="Kanakaris Venetis" userId="123cc868b6771a79" providerId="LiveId" clId="{3E1FA3F8-AE43-4F1B-9E54-8363F0FE336A}" dt="2023-12-05T19:27:10.549" v="107" actId="478"/>
          <ac:grpSpMkLst>
            <pc:docMk/>
            <pc:sldMk cId="2524743828" sldId="454"/>
            <ac:grpSpMk id="29" creationId="{F02FECDB-6F47-408E-A8AC-A4B6770D47A8}"/>
          </ac:grpSpMkLst>
        </pc:grpChg>
        <pc:grpChg chg="mod">
          <ac:chgData name="Kanakaris Venetis" userId="123cc868b6771a79" providerId="LiveId" clId="{3E1FA3F8-AE43-4F1B-9E54-8363F0FE336A}" dt="2023-12-05T19:26:47.866" v="101" actId="571"/>
          <ac:grpSpMkLst>
            <pc:docMk/>
            <pc:sldMk cId="2524743828" sldId="454"/>
            <ac:grpSpMk id="32" creationId="{CE43F70B-8EF7-4029-8004-F039A057093E}"/>
          </ac:grpSpMkLst>
        </pc:grpChg>
        <pc:grpChg chg="mod">
          <ac:chgData name="Kanakaris Venetis" userId="123cc868b6771a79" providerId="LiveId" clId="{3E1FA3F8-AE43-4F1B-9E54-8363F0FE336A}" dt="2023-12-05T19:26:47.866" v="101" actId="571"/>
          <ac:grpSpMkLst>
            <pc:docMk/>
            <pc:sldMk cId="2524743828" sldId="454"/>
            <ac:grpSpMk id="33" creationId="{00DB1BB0-603B-4DE4-B1F1-B8E78BB63419}"/>
          </ac:grpSpMkLst>
        </pc:grpChg>
        <pc:grpChg chg="mod">
          <ac:chgData name="Kanakaris Venetis" userId="123cc868b6771a79" providerId="LiveId" clId="{3E1FA3F8-AE43-4F1B-9E54-8363F0FE336A}" dt="2023-12-05T19:26:47.866" v="101" actId="571"/>
          <ac:grpSpMkLst>
            <pc:docMk/>
            <pc:sldMk cId="2524743828" sldId="454"/>
            <ac:grpSpMk id="36" creationId="{CA9C1099-2955-48D0-9C5D-6B8E498D3A5E}"/>
          </ac:grpSpMkLst>
        </pc:grpChg>
        <pc:grpChg chg="add del mod">
          <ac:chgData name="Kanakaris Venetis" userId="123cc868b6771a79" providerId="LiveId" clId="{3E1FA3F8-AE43-4F1B-9E54-8363F0FE336A}" dt="2023-12-05T19:27:05.720" v="105" actId="478"/>
          <ac:grpSpMkLst>
            <pc:docMk/>
            <pc:sldMk cId="2524743828" sldId="454"/>
            <ac:grpSpMk id="40" creationId="{7DA78C9A-64FC-4D29-B5A9-0820B9F1A816}"/>
          </ac:grpSpMkLst>
        </pc:grpChg>
        <pc:grpChg chg="mod">
          <ac:chgData name="Kanakaris Venetis" userId="123cc868b6771a79" providerId="LiveId" clId="{3E1FA3F8-AE43-4F1B-9E54-8363F0FE336A}" dt="2023-12-05T19:26:47.866" v="101" actId="571"/>
          <ac:grpSpMkLst>
            <pc:docMk/>
            <pc:sldMk cId="2524743828" sldId="454"/>
            <ac:grpSpMk id="43" creationId="{9C2737D2-5635-459A-A7B5-8E47DE41413C}"/>
          </ac:grpSpMkLst>
        </pc:grpChg>
        <pc:grpChg chg="mod">
          <ac:chgData name="Kanakaris Venetis" userId="123cc868b6771a79" providerId="LiveId" clId="{3E1FA3F8-AE43-4F1B-9E54-8363F0FE336A}" dt="2023-12-05T19:26:47.866" v="101" actId="571"/>
          <ac:grpSpMkLst>
            <pc:docMk/>
            <pc:sldMk cId="2524743828" sldId="454"/>
            <ac:grpSpMk id="44" creationId="{54ECD60B-4975-4CA7-B4DA-ACEFD76992A9}"/>
          </ac:grpSpMkLst>
        </pc:grpChg>
        <pc:grpChg chg="mod">
          <ac:chgData name="Kanakaris Venetis" userId="123cc868b6771a79" providerId="LiveId" clId="{3E1FA3F8-AE43-4F1B-9E54-8363F0FE336A}" dt="2023-12-05T19:26:47.866" v="101" actId="571"/>
          <ac:grpSpMkLst>
            <pc:docMk/>
            <pc:sldMk cId="2524743828" sldId="454"/>
            <ac:grpSpMk id="47" creationId="{88FBF9CE-5A37-418F-AF03-5E8F15FAC812}"/>
          </ac:grpSpMkLst>
        </pc:grpChg>
        <pc:grpChg chg="add mod">
          <ac:chgData name="Kanakaris Venetis" userId="123cc868b6771a79" providerId="LiveId" clId="{3E1FA3F8-AE43-4F1B-9E54-8363F0FE336A}" dt="2023-12-05T19:27:20.472" v="109" actId="571"/>
          <ac:grpSpMkLst>
            <pc:docMk/>
            <pc:sldMk cId="2524743828" sldId="454"/>
            <ac:grpSpMk id="51" creationId="{B6E80F60-914B-4818-AB11-86FC22BD83AC}"/>
          </ac:grpSpMkLst>
        </pc:grpChg>
        <pc:grpChg chg="mod">
          <ac:chgData name="Kanakaris Venetis" userId="123cc868b6771a79" providerId="LiveId" clId="{3E1FA3F8-AE43-4F1B-9E54-8363F0FE336A}" dt="2023-12-05T19:27:20.472" v="109" actId="571"/>
          <ac:grpSpMkLst>
            <pc:docMk/>
            <pc:sldMk cId="2524743828" sldId="454"/>
            <ac:grpSpMk id="54" creationId="{AE99430C-3F92-4C13-9CBF-F0E71C16A2C9}"/>
          </ac:grpSpMkLst>
        </pc:grpChg>
        <pc:grpChg chg="mod">
          <ac:chgData name="Kanakaris Venetis" userId="123cc868b6771a79" providerId="LiveId" clId="{3E1FA3F8-AE43-4F1B-9E54-8363F0FE336A}" dt="2023-12-05T19:27:20.472" v="109" actId="571"/>
          <ac:grpSpMkLst>
            <pc:docMk/>
            <pc:sldMk cId="2524743828" sldId="454"/>
            <ac:grpSpMk id="55" creationId="{31EF009F-6260-4F78-983D-2381478964D7}"/>
          </ac:grpSpMkLst>
        </pc:grpChg>
        <pc:grpChg chg="mod">
          <ac:chgData name="Kanakaris Venetis" userId="123cc868b6771a79" providerId="LiveId" clId="{3E1FA3F8-AE43-4F1B-9E54-8363F0FE336A}" dt="2023-12-05T19:27:20.472" v="109" actId="571"/>
          <ac:grpSpMkLst>
            <pc:docMk/>
            <pc:sldMk cId="2524743828" sldId="454"/>
            <ac:grpSpMk id="58" creationId="{6257F2F0-CBCC-4BF1-BC7A-A5169EB36D52}"/>
          </ac:grpSpMkLst>
        </pc:grpChg>
        <pc:grpChg chg="add mod">
          <ac:chgData name="Kanakaris Venetis" userId="123cc868b6771a79" providerId="LiveId" clId="{3E1FA3F8-AE43-4F1B-9E54-8363F0FE336A}" dt="2023-12-05T19:27:20.472" v="109" actId="571"/>
          <ac:grpSpMkLst>
            <pc:docMk/>
            <pc:sldMk cId="2524743828" sldId="454"/>
            <ac:grpSpMk id="62" creationId="{FE053E86-A24B-40E6-8462-A3CD17786DF2}"/>
          </ac:grpSpMkLst>
        </pc:grpChg>
        <pc:grpChg chg="mod">
          <ac:chgData name="Kanakaris Venetis" userId="123cc868b6771a79" providerId="LiveId" clId="{3E1FA3F8-AE43-4F1B-9E54-8363F0FE336A}" dt="2023-12-05T19:27:20.472" v="109" actId="571"/>
          <ac:grpSpMkLst>
            <pc:docMk/>
            <pc:sldMk cId="2524743828" sldId="454"/>
            <ac:grpSpMk id="65" creationId="{45EA6CB6-FA06-408E-AD7A-F90314A694DB}"/>
          </ac:grpSpMkLst>
        </pc:grpChg>
        <pc:grpChg chg="mod">
          <ac:chgData name="Kanakaris Venetis" userId="123cc868b6771a79" providerId="LiveId" clId="{3E1FA3F8-AE43-4F1B-9E54-8363F0FE336A}" dt="2023-12-05T19:27:20.472" v="109" actId="571"/>
          <ac:grpSpMkLst>
            <pc:docMk/>
            <pc:sldMk cId="2524743828" sldId="454"/>
            <ac:grpSpMk id="66" creationId="{6914C394-D92E-4203-8B50-18A39BC0F7B9}"/>
          </ac:grpSpMkLst>
        </pc:grpChg>
        <pc:grpChg chg="mod">
          <ac:chgData name="Kanakaris Venetis" userId="123cc868b6771a79" providerId="LiveId" clId="{3E1FA3F8-AE43-4F1B-9E54-8363F0FE336A}" dt="2023-12-05T19:27:20.472" v="109" actId="571"/>
          <ac:grpSpMkLst>
            <pc:docMk/>
            <pc:sldMk cId="2524743828" sldId="454"/>
            <ac:grpSpMk id="69" creationId="{23DF32B6-0B76-4608-82A4-98BA554E0A83}"/>
          </ac:grpSpMkLst>
        </pc:grpChg>
        <pc:cxnChg chg="mod">
          <ac:chgData name="Kanakaris Venetis" userId="123cc868b6771a79" providerId="LiveId" clId="{3E1FA3F8-AE43-4F1B-9E54-8363F0FE336A}" dt="2023-12-05T19:19:00.739" v="93"/>
          <ac:cxnSpMkLst>
            <pc:docMk/>
            <pc:sldMk cId="2524743828" sldId="454"/>
            <ac:cxnSpMk id="8" creationId="{B5972557-C4F3-400F-8AF0-18979810754A}"/>
          </ac:cxnSpMkLst>
        </pc:cxnChg>
        <pc:cxnChg chg="mod">
          <ac:chgData name="Kanakaris Venetis" userId="123cc868b6771a79" providerId="LiveId" clId="{3E1FA3F8-AE43-4F1B-9E54-8363F0FE336A}" dt="2023-12-05T19:19:00.739" v="93"/>
          <ac:cxnSpMkLst>
            <pc:docMk/>
            <pc:sldMk cId="2524743828" sldId="454"/>
            <ac:cxnSpMk id="9" creationId="{D3B5980C-4AB0-4591-8028-670642CAE5BD}"/>
          </ac:cxnSpMkLst>
        </pc:cxnChg>
        <pc:cxnChg chg="mod">
          <ac:chgData name="Kanakaris Venetis" userId="123cc868b6771a79" providerId="LiveId" clId="{3E1FA3F8-AE43-4F1B-9E54-8363F0FE336A}" dt="2023-12-05T19:19:00.739" v="93"/>
          <ac:cxnSpMkLst>
            <pc:docMk/>
            <pc:sldMk cId="2524743828" sldId="454"/>
            <ac:cxnSpMk id="14" creationId="{7003D0F9-0DA1-4160-B3B2-ABABF5A5EFBA}"/>
          </ac:cxnSpMkLst>
        </pc:cxnChg>
        <pc:cxnChg chg="mod">
          <ac:chgData name="Kanakaris Venetis" userId="123cc868b6771a79" providerId="LiveId" clId="{3E1FA3F8-AE43-4F1B-9E54-8363F0FE336A}" dt="2023-12-05T19:31:39.521" v="117" actId="14100"/>
          <ac:cxnSpMkLst>
            <pc:docMk/>
            <pc:sldMk cId="2524743828" sldId="454"/>
            <ac:cxnSpMk id="15" creationId="{78E433D5-CA76-4E48-9C8A-8B063A5FAEC1}"/>
          </ac:cxnSpMkLst>
        </pc:cxnChg>
        <pc:cxnChg chg="mod">
          <ac:chgData name="Kanakaris Venetis" userId="123cc868b6771a79" providerId="LiveId" clId="{3E1FA3F8-AE43-4F1B-9E54-8363F0FE336A}" dt="2023-12-05T19:20:31.659" v="96"/>
          <ac:cxnSpMkLst>
            <pc:docMk/>
            <pc:sldMk cId="2524743828" sldId="454"/>
            <ac:cxnSpMk id="21" creationId="{D94F1CC5-1CA0-4CD9-B89B-5DC863D631B4}"/>
          </ac:cxnSpMkLst>
        </pc:cxnChg>
        <pc:cxnChg chg="mod">
          <ac:chgData name="Kanakaris Venetis" userId="123cc868b6771a79" providerId="LiveId" clId="{3E1FA3F8-AE43-4F1B-9E54-8363F0FE336A}" dt="2023-12-05T19:20:40.021" v="98" actId="478"/>
          <ac:cxnSpMkLst>
            <pc:docMk/>
            <pc:sldMk cId="2524743828" sldId="454"/>
            <ac:cxnSpMk id="22" creationId="{5F955699-C3EA-4577-984D-7380B6883049}"/>
          </ac:cxnSpMkLst>
        </pc:cxnChg>
        <pc:cxnChg chg="mod">
          <ac:chgData name="Kanakaris Venetis" userId="123cc868b6771a79" providerId="LiveId" clId="{3E1FA3F8-AE43-4F1B-9E54-8363F0FE336A}" dt="2023-12-05T19:30:18.587" v="114" actId="14100"/>
          <ac:cxnSpMkLst>
            <pc:docMk/>
            <pc:sldMk cId="2524743828" sldId="454"/>
            <ac:cxnSpMk id="27" creationId="{16369AEB-FE9F-463B-8BA7-C65070305E15}"/>
          </ac:cxnSpMkLst>
        </pc:cxnChg>
        <pc:cxnChg chg="mod">
          <ac:chgData name="Kanakaris Venetis" userId="123cc868b6771a79" providerId="LiveId" clId="{3E1FA3F8-AE43-4F1B-9E54-8363F0FE336A}" dt="2023-12-05T19:30:13.988" v="113" actId="14100"/>
          <ac:cxnSpMkLst>
            <pc:docMk/>
            <pc:sldMk cId="2524743828" sldId="454"/>
            <ac:cxnSpMk id="28" creationId="{0D03D151-0CF5-45A3-8889-BD4B224CF28A}"/>
          </ac:cxnSpMkLst>
        </pc:cxnChg>
        <pc:cxnChg chg="mod">
          <ac:chgData name="Kanakaris Venetis" userId="123cc868b6771a79" providerId="LiveId" clId="{3E1FA3F8-AE43-4F1B-9E54-8363F0FE336A}" dt="2023-12-05T19:27:10.549" v="107" actId="478"/>
          <ac:cxnSpMkLst>
            <pc:docMk/>
            <pc:sldMk cId="2524743828" sldId="454"/>
            <ac:cxnSpMk id="34" creationId="{85ABE120-9E46-4320-9CA1-D44AA413C464}"/>
          </ac:cxnSpMkLst>
        </pc:cxnChg>
        <pc:cxnChg chg="mod">
          <ac:chgData name="Kanakaris Venetis" userId="123cc868b6771a79" providerId="LiveId" clId="{3E1FA3F8-AE43-4F1B-9E54-8363F0FE336A}" dt="2023-12-05T19:27:10.549" v="107" actId="478"/>
          <ac:cxnSpMkLst>
            <pc:docMk/>
            <pc:sldMk cId="2524743828" sldId="454"/>
            <ac:cxnSpMk id="35" creationId="{2B8A552D-A92B-4874-83F8-F694EAF08644}"/>
          </ac:cxnSpMkLst>
        </pc:cxnChg>
        <pc:cxnChg chg="mod">
          <ac:chgData name="Kanakaris Venetis" userId="123cc868b6771a79" providerId="LiveId" clId="{3E1FA3F8-AE43-4F1B-9E54-8363F0FE336A}" dt="2023-12-05T19:26:47.866" v="101" actId="571"/>
          <ac:cxnSpMkLst>
            <pc:docMk/>
            <pc:sldMk cId="2524743828" sldId="454"/>
            <ac:cxnSpMk id="38" creationId="{24A8FA7A-7207-448C-85F8-953ECC2AE630}"/>
          </ac:cxnSpMkLst>
        </pc:cxnChg>
        <pc:cxnChg chg="mod">
          <ac:chgData name="Kanakaris Venetis" userId="123cc868b6771a79" providerId="LiveId" clId="{3E1FA3F8-AE43-4F1B-9E54-8363F0FE336A}" dt="2023-12-05T19:26:47.866" v="101" actId="571"/>
          <ac:cxnSpMkLst>
            <pc:docMk/>
            <pc:sldMk cId="2524743828" sldId="454"/>
            <ac:cxnSpMk id="39" creationId="{E590E12B-0509-4828-8735-ACE0A5E7558F}"/>
          </ac:cxnSpMkLst>
        </pc:cxnChg>
        <pc:cxnChg chg="mod">
          <ac:chgData name="Kanakaris Venetis" userId="123cc868b6771a79" providerId="LiveId" clId="{3E1FA3F8-AE43-4F1B-9E54-8363F0FE336A}" dt="2023-12-05T19:27:05.720" v="105" actId="478"/>
          <ac:cxnSpMkLst>
            <pc:docMk/>
            <pc:sldMk cId="2524743828" sldId="454"/>
            <ac:cxnSpMk id="45" creationId="{89B1E4FA-A6B0-413E-BE8D-DC080EB48874}"/>
          </ac:cxnSpMkLst>
        </pc:cxnChg>
        <pc:cxnChg chg="mod">
          <ac:chgData name="Kanakaris Venetis" userId="123cc868b6771a79" providerId="LiveId" clId="{3E1FA3F8-AE43-4F1B-9E54-8363F0FE336A}" dt="2023-12-05T19:27:05.720" v="105" actId="478"/>
          <ac:cxnSpMkLst>
            <pc:docMk/>
            <pc:sldMk cId="2524743828" sldId="454"/>
            <ac:cxnSpMk id="46" creationId="{465DF6C1-1EAC-47E0-A39B-E22314F10470}"/>
          </ac:cxnSpMkLst>
        </pc:cxnChg>
        <pc:cxnChg chg="mod">
          <ac:chgData name="Kanakaris Venetis" userId="123cc868b6771a79" providerId="LiveId" clId="{3E1FA3F8-AE43-4F1B-9E54-8363F0FE336A}" dt="2023-12-05T19:26:47.866" v="101" actId="571"/>
          <ac:cxnSpMkLst>
            <pc:docMk/>
            <pc:sldMk cId="2524743828" sldId="454"/>
            <ac:cxnSpMk id="49" creationId="{708DB5CD-D9B7-49A3-AE36-5BE6442EFE19}"/>
          </ac:cxnSpMkLst>
        </pc:cxnChg>
        <pc:cxnChg chg="mod">
          <ac:chgData name="Kanakaris Venetis" userId="123cc868b6771a79" providerId="LiveId" clId="{3E1FA3F8-AE43-4F1B-9E54-8363F0FE336A}" dt="2023-12-05T19:26:47.866" v="101" actId="571"/>
          <ac:cxnSpMkLst>
            <pc:docMk/>
            <pc:sldMk cId="2524743828" sldId="454"/>
            <ac:cxnSpMk id="50" creationId="{DB11BDE2-1ED3-4E6A-BC62-D180BDE16145}"/>
          </ac:cxnSpMkLst>
        </pc:cxnChg>
        <pc:cxnChg chg="mod">
          <ac:chgData name="Kanakaris Venetis" userId="123cc868b6771a79" providerId="LiveId" clId="{3E1FA3F8-AE43-4F1B-9E54-8363F0FE336A}" dt="2023-12-05T19:27:20.472" v="109" actId="571"/>
          <ac:cxnSpMkLst>
            <pc:docMk/>
            <pc:sldMk cId="2524743828" sldId="454"/>
            <ac:cxnSpMk id="56" creationId="{A8986D92-008F-45A4-99D5-2EE8FA5CCD9E}"/>
          </ac:cxnSpMkLst>
        </pc:cxnChg>
        <pc:cxnChg chg="mod">
          <ac:chgData name="Kanakaris Venetis" userId="123cc868b6771a79" providerId="LiveId" clId="{3E1FA3F8-AE43-4F1B-9E54-8363F0FE336A}" dt="2023-12-05T19:27:20.472" v="109" actId="571"/>
          <ac:cxnSpMkLst>
            <pc:docMk/>
            <pc:sldMk cId="2524743828" sldId="454"/>
            <ac:cxnSpMk id="57" creationId="{A31FF3AD-1F21-4DD7-9E82-FEE92542315F}"/>
          </ac:cxnSpMkLst>
        </pc:cxnChg>
        <pc:cxnChg chg="mod">
          <ac:chgData name="Kanakaris Venetis" userId="123cc868b6771a79" providerId="LiveId" clId="{3E1FA3F8-AE43-4F1B-9E54-8363F0FE336A}" dt="2023-12-05T19:27:20.472" v="109" actId="571"/>
          <ac:cxnSpMkLst>
            <pc:docMk/>
            <pc:sldMk cId="2524743828" sldId="454"/>
            <ac:cxnSpMk id="60" creationId="{028202AE-17C5-4C1B-937E-6A0A94BA8038}"/>
          </ac:cxnSpMkLst>
        </pc:cxnChg>
        <pc:cxnChg chg="mod">
          <ac:chgData name="Kanakaris Venetis" userId="123cc868b6771a79" providerId="LiveId" clId="{3E1FA3F8-AE43-4F1B-9E54-8363F0FE336A}" dt="2023-12-05T19:27:20.472" v="109" actId="571"/>
          <ac:cxnSpMkLst>
            <pc:docMk/>
            <pc:sldMk cId="2524743828" sldId="454"/>
            <ac:cxnSpMk id="61" creationId="{C253ABA5-41CC-4147-A0FE-E63CBB330BB7}"/>
          </ac:cxnSpMkLst>
        </pc:cxnChg>
        <pc:cxnChg chg="mod">
          <ac:chgData name="Kanakaris Venetis" userId="123cc868b6771a79" providerId="LiveId" clId="{3E1FA3F8-AE43-4F1B-9E54-8363F0FE336A}" dt="2023-12-05T19:27:20.472" v="109" actId="571"/>
          <ac:cxnSpMkLst>
            <pc:docMk/>
            <pc:sldMk cId="2524743828" sldId="454"/>
            <ac:cxnSpMk id="67" creationId="{C53FF603-BB51-4237-9695-35D6E7B41DCC}"/>
          </ac:cxnSpMkLst>
        </pc:cxnChg>
        <pc:cxnChg chg="mod">
          <ac:chgData name="Kanakaris Venetis" userId="123cc868b6771a79" providerId="LiveId" clId="{3E1FA3F8-AE43-4F1B-9E54-8363F0FE336A}" dt="2023-12-05T19:27:20.472" v="109" actId="571"/>
          <ac:cxnSpMkLst>
            <pc:docMk/>
            <pc:sldMk cId="2524743828" sldId="454"/>
            <ac:cxnSpMk id="68" creationId="{E85D9415-8664-4576-8145-62BD1A50840A}"/>
          </ac:cxnSpMkLst>
        </pc:cxnChg>
        <pc:cxnChg chg="mod">
          <ac:chgData name="Kanakaris Venetis" userId="123cc868b6771a79" providerId="LiveId" clId="{3E1FA3F8-AE43-4F1B-9E54-8363F0FE336A}" dt="2023-12-05T19:27:20.472" v="109" actId="571"/>
          <ac:cxnSpMkLst>
            <pc:docMk/>
            <pc:sldMk cId="2524743828" sldId="454"/>
            <ac:cxnSpMk id="71" creationId="{6513C4A1-C5CF-46F8-B87A-F7B2AE12D232}"/>
          </ac:cxnSpMkLst>
        </pc:cxnChg>
        <pc:cxnChg chg="mod">
          <ac:chgData name="Kanakaris Venetis" userId="123cc868b6771a79" providerId="LiveId" clId="{3E1FA3F8-AE43-4F1B-9E54-8363F0FE336A}" dt="2023-12-05T19:27:20.472" v="109" actId="571"/>
          <ac:cxnSpMkLst>
            <pc:docMk/>
            <pc:sldMk cId="2524743828" sldId="454"/>
            <ac:cxnSpMk id="72" creationId="{FA6D9654-3330-49EC-A441-1F7708A0F7FF}"/>
          </ac:cxnSpMkLst>
        </pc:cxnChg>
      </pc:sldChg>
      <pc:sldChg chg="addSp delSp modSp new del mod">
        <pc:chgData name="Kanakaris Venetis" userId="123cc868b6771a79" providerId="LiveId" clId="{3E1FA3F8-AE43-4F1B-9E54-8363F0FE336A}" dt="2023-12-05T20:11:38.833" v="490" actId="47"/>
        <pc:sldMkLst>
          <pc:docMk/>
          <pc:sldMk cId="2775174701" sldId="455"/>
        </pc:sldMkLst>
        <pc:spChg chg="mod">
          <ac:chgData name="Kanakaris Venetis" userId="123cc868b6771a79" providerId="LiveId" clId="{3E1FA3F8-AE43-4F1B-9E54-8363F0FE336A}" dt="2023-12-05T19:36:29.429" v="142" actId="1076"/>
          <ac:spMkLst>
            <pc:docMk/>
            <pc:sldMk cId="2775174701" sldId="455"/>
            <ac:spMk id="5" creationId="{D77D39A3-6045-417A-8BF4-53E858E6F95F}"/>
          </ac:spMkLst>
        </pc:spChg>
        <pc:spChg chg="del mod">
          <ac:chgData name="Kanakaris Venetis" userId="123cc868b6771a79" providerId="LiveId" clId="{3E1FA3F8-AE43-4F1B-9E54-8363F0FE336A}" dt="2023-12-05T19:36:15.145" v="138" actId="478"/>
          <ac:spMkLst>
            <pc:docMk/>
            <pc:sldMk cId="2775174701" sldId="455"/>
            <ac:spMk id="6" creationId="{201F1697-EA79-4A4A-BE9E-3EFB46ACEEFF}"/>
          </ac:spMkLst>
        </pc:spChg>
        <pc:spChg chg="mod">
          <ac:chgData name="Kanakaris Venetis" userId="123cc868b6771a79" providerId="LiveId" clId="{3E1FA3F8-AE43-4F1B-9E54-8363F0FE336A}" dt="2023-12-05T19:34:52.857" v="132" actId="14100"/>
          <ac:spMkLst>
            <pc:docMk/>
            <pc:sldMk cId="2775174701" sldId="455"/>
            <ac:spMk id="12" creationId="{5C141D04-A7D9-4A6B-99F2-55B1E3FD7605}"/>
          </ac:spMkLst>
        </pc:spChg>
        <pc:spChg chg="del mod">
          <ac:chgData name="Kanakaris Venetis" userId="123cc868b6771a79" providerId="LiveId" clId="{3E1FA3F8-AE43-4F1B-9E54-8363F0FE336A}" dt="2023-12-05T19:36:50.038" v="147" actId="478"/>
          <ac:spMkLst>
            <pc:docMk/>
            <pc:sldMk cId="2775174701" sldId="455"/>
            <ac:spMk id="24" creationId="{EC1E514D-5758-4265-A4E3-62162CD84E88}"/>
          </ac:spMkLst>
        </pc:spChg>
        <pc:spChg chg="mod">
          <ac:chgData name="Kanakaris Venetis" userId="123cc868b6771a79" providerId="LiveId" clId="{3E1FA3F8-AE43-4F1B-9E54-8363F0FE336A}" dt="2023-12-05T19:38:17.023" v="154" actId="1076"/>
          <ac:spMkLst>
            <pc:docMk/>
            <pc:sldMk cId="2775174701" sldId="455"/>
            <ac:spMk id="25" creationId="{2E55FDD5-2CE7-4250-BE64-A94A31F7143D}"/>
          </ac:spMkLst>
        </pc:spChg>
        <pc:spChg chg="mod">
          <ac:chgData name="Kanakaris Venetis" userId="123cc868b6771a79" providerId="LiveId" clId="{3E1FA3F8-AE43-4F1B-9E54-8363F0FE336A}" dt="2023-12-05T19:37:06.975" v="150" actId="14100"/>
          <ac:spMkLst>
            <pc:docMk/>
            <pc:sldMk cId="2775174701" sldId="455"/>
            <ac:spMk id="31" creationId="{DC46C688-A912-4C04-905D-1B74C6261952}"/>
          </ac:spMkLst>
        </pc:spChg>
        <pc:grpChg chg="add mod">
          <ac:chgData name="Kanakaris Venetis" userId="123cc868b6771a79" providerId="LiveId" clId="{3E1FA3F8-AE43-4F1B-9E54-8363F0FE336A}" dt="2023-12-05T19:36:11.406" v="137" actId="1076"/>
          <ac:grpSpMkLst>
            <pc:docMk/>
            <pc:sldMk cId="2775174701" sldId="455"/>
            <ac:grpSpMk id="4" creationId="{05C08EF2-645A-4A07-B4E7-74AC7926AAA0}"/>
          </ac:grpSpMkLst>
        </pc:grpChg>
        <pc:grpChg chg="del mod">
          <ac:chgData name="Kanakaris Venetis" userId="123cc868b6771a79" providerId="LiveId" clId="{3E1FA3F8-AE43-4F1B-9E54-8363F0FE336A}" dt="2023-12-05T19:36:22.955" v="140" actId="478"/>
          <ac:grpSpMkLst>
            <pc:docMk/>
            <pc:sldMk cId="2775174701" sldId="455"/>
            <ac:grpSpMk id="7" creationId="{B4439FF8-7666-4E49-BA75-0D9A01071766}"/>
          </ac:grpSpMkLst>
        </pc:grpChg>
        <pc:grpChg chg="mod">
          <ac:chgData name="Kanakaris Venetis" userId="123cc868b6771a79" providerId="LiveId" clId="{3E1FA3F8-AE43-4F1B-9E54-8363F0FE336A}" dt="2023-12-05T19:33:26.885" v="121"/>
          <ac:grpSpMkLst>
            <pc:docMk/>
            <pc:sldMk cId="2775174701" sldId="455"/>
            <ac:grpSpMk id="8" creationId="{70D45CBB-5D36-4E14-A906-A9E4AFCB288C}"/>
          </ac:grpSpMkLst>
        </pc:grpChg>
        <pc:grpChg chg="mod">
          <ac:chgData name="Kanakaris Venetis" userId="123cc868b6771a79" providerId="LiveId" clId="{3E1FA3F8-AE43-4F1B-9E54-8363F0FE336A}" dt="2023-12-05T19:33:26.885" v="121"/>
          <ac:grpSpMkLst>
            <pc:docMk/>
            <pc:sldMk cId="2775174701" sldId="455"/>
            <ac:grpSpMk id="11" creationId="{40F8522E-BB35-4B8F-8A1B-F5F6AD437CB6}"/>
          </ac:grpSpMkLst>
        </pc:grpChg>
        <pc:grpChg chg="add del mod">
          <ac:chgData name="Kanakaris Venetis" userId="123cc868b6771a79" providerId="LiveId" clId="{3E1FA3F8-AE43-4F1B-9E54-8363F0FE336A}" dt="2023-12-05T19:36:47.961" v="146" actId="478"/>
          <ac:grpSpMkLst>
            <pc:docMk/>
            <pc:sldMk cId="2775174701" sldId="455"/>
            <ac:grpSpMk id="23" creationId="{D610358E-3A2A-488C-8157-9316A1BE01C3}"/>
          </ac:grpSpMkLst>
        </pc:grpChg>
        <pc:grpChg chg="del mod">
          <ac:chgData name="Kanakaris Venetis" userId="123cc868b6771a79" providerId="LiveId" clId="{3E1FA3F8-AE43-4F1B-9E54-8363F0FE336A}" dt="2023-12-05T19:36:41.501" v="144" actId="478"/>
          <ac:grpSpMkLst>
            <pc:docMk/>
            <pc:sldMk cId="2775174701" sldId="455"/>
            <ac:grpSpMk id="26" creationId="{DBD8DE5D-C8D8-4994-8D55-EF5012D0CD10}"/>
          </ac:grpSpMkLst>
        </pc:grpChg>
        <pc:grpChg chg="mod">
          <ac:chgData name="Kanakaris Venetis" userId="123cc868b6771a79" providerId="LiveId" clId="{3E1FA3F8-AE43-4F1B-9E54-8363F0FE336A}" dt="2023-12-05T19:34:24.197" v="129"/>
          <ac:grpSpMkLst>
            <pc:docMk/>
            <pc:sldMk cId="2775174701" sldId="455"/>
            <ac:grpSpMk id="27" creationId="{FBFA6528-E49B-49FD-A1B3-0D92619F9BDC}"/>
          </ac:grpSpMkLst>
        </pc:grpChg>
        <pc:grpChg chg="mod">
          <ac:chgData name="Kanakaris Venetis" userId="123cc868b6771a79" providerId="LiveId" clId="{3E1FA3F8-AE43-4F1B-9E54-8363F0FE336A}" dt="2023-12-05T19:34:24.197" v="129"/>
          <ac:grpSpMkLst>
            <pc:docMk/>
            <pc:sldMk cId="2775174701" sldId="455"/>
            <ac:grpSpMk id="30" creationId="{BA1BE104-AA8A-4E44-8EC1-0C3B4C5921C0}"/>
          </ac:grpSpMkLst>
        </pc:grpChg>
        <pc:picChg chg="add del">
          <ac:chgData name="Kanakaris Venetis" userId="123cc868b6771a79" providerId="LiveId" clId="{3E1FA3F8-AE43-4F1B-9E54-8363F0FE336A}" dt="2023-12-05T19:33:20.149" v="120"/>
          <ac:picMkLst>
            <pc:docMk/>
            <pc:sldMk cId="2775174701" sldId="455"/>
            <ac:picMk id="3" creationId="{A7AC048D-DE6E-45B1-8D7E-8E4932F8E438}"/>
          </ac:picMkLst>
        </pc:picChg>
        <pc:cxnChg chg="del mod">
          <ac:chgData name="Kanakaris Venetis" userId="123cc868b6771a79" providerId="LiveId" clId="{3E1FA3F8-AE43-4F1B-9E54-8363F0FE336A}" dt="2023-12-05T19:36:18.668" v="139" actId="478"/>
          <ac:cxnSpMkLst>
            <pc:docMk/>
            <pc:sldMk cId="2775174701" sldId="455"/>
            <ac:cxnSpMk id="9" creationId="{7CF59B27-C08C-403C-96AC-660AEEBDEFF8}"/>
          </ac:cxnSpMkLst>
        </pc:cxnChg>
        <pc:cxnChg chg="del mod">
          <ac:chgData name="Kanakaris Venetis" userId="123cc868b6771a79" providerId="LiveId" clId="{3E1FA3F8-AE43-4F1B-9E54-8363F0FE336A}" dt="2023-12-05T19:36:22.955" v="140" actId="478"/>
          <ac:cxnSpMkLst>
            <pc:docMk/>
            <pc:sldMk cId="2775174701" sldId="455"/>
            <ac:cxnSpMk id="10" creationId="{A8F164CE-5A88-45DC-AC78-ED95269462DB}"/>
          </ac:cxnSpMkLst>
        </pc:cxnChg>
        <pc:cxnChg chg="mod">
          <ac:chgData name="Kanakaris Venetis" userId="123cc868b6771a79" providerId="LiveId" clId="{3E1FA3F8-AE43-4F1B-9E54-8363F0FE336A}" dt="2023-12-05T19:35:13.608" v="134" actId="14100"/>
          <ac:cxnSpMkLst>
            <pc:docMk/>
            <pc:sldMk cId="2775174701" sldId="455"/>
            <ac:cxnSpMk id="13" creationId="{2ED4A805-8BFA-46B0-9AEA-C7F50B644487}"/>
          </ac:cxnSpMkLst>
        </pc:cxnChg>
        <pc:cxnChg chg="mod">
          <ac:chgData name="Kanakaris Venetis" userId="123cc868b6771a79" providerId="LiveId" clId="{3E1FA3F8-AE43-4F1B-9E54-8363F0FE336A}" dt="2023-12-05T19:35:04.512" v="133" actId="14100"/>
          <ac:cxnSpMkLst>
            <pc:docMk/>
            <pc:sldMk cId="2775174701" sldId="455"/>
            <ac:cxnSpMk id="14" creationId="{07B4DE90-4CD4-4001-AB8A-D7126956AB03}"/>
          </ac:cxnSpMkLst>
        </pc:cxnChg>
        <pc:cxnChg chg="del mod">
          <ac:chgData name="Kanakaris Venetis" userId="123cc868b6771a79" providerId="LiveId" clId="{3E1FA3F8-AE43-4F1B-9E54-8363F0FE336A}" dt="2023-12-05T19:36:41.501" v="144" actId="478"/>
          <ac:cxnSpMkLst>
            <pc:docMk/>
            <pc:sldMk cId="2775174701" sldId="455"/>
            <ac:cxnSpMk id="28" creationId="{7B894A40-22E3-4323-9364-9C78F6728A1B}"/>
          </ac:cxnSpMkLst>
        </pc:cxnChg>
        <pc:cxnChg chg="del mod">
          <ac:chgData name="Kanakaris Venetis" userId="123cc868b6771a79" providerId="LiveId" clId="{3E1FA3F8-AE43-4F1B-9E54-8363F0FE336A}" dt="2023-12-05T19:36:37.206" v="143" actId="478"/>
          <ac:cxnSpMkLst>
            <pc:docMk/>
            <pc:sldMk cId="2775174701" sldId="455"/>
            <ac:cxnSpMk id="29" creationId="{5F755E9B-1844-4076-8461-4AFDBE561334}"/>
          </ac:cxnSpMkLst>
        </pc:cxnChg>
        <pc:cxnChg chg="mod">
          <ac:chgData name="Kanakaris Venetis" userId="123cc868b6771a79" providerId="LiveId" clId="{3E1FA3F8-AE43-4F1B-9E54-8363F0FE336A}" dt="2023-12-05T19:38:22.904" v="155" actId="14100"/>
          <ac:cxnSpMkLst>
            <pc:docMk/>
            <pc:sldMk cId="2775174701" sldId="455"/>
            <ac:cxnSpMk id="32" creationId="{1576037E-BD5F-493B-8BB3-E1050F61662A}"/>
          </ac:cxnSpMkLst>
        </pc:cxnChg>
        <pc:cxnChg chg="mod">
          <ac:chgData name="Kanakaris Venetis" userId="123cc868b6771a79" providerId="LiveId" clId="{3E1FA3F8-AE43-4F1B-9E54-8363F0FE336A}" dt="2023-12-05T19:34:24.197" v="129"/>
          <ac:cxnSpMkLst>
            <pc:docMk/>
            <pc:sldMk cId="2775174701" sldId="455"/>
            <ac:cxnSpMk id="33" creationId="{755007AF-5666-4D9F-A426-C2BF31AF7AD9}"/>
          </ac:cxnSpMkLst>
        </pc:cxnChg>
      </pc:sldChg>
      <pc:sldChg chg="addSp delSp modSp add mod">
        <pc:chgData name="Kanakaris Venetis" userId="123cc868b6771a79" providerId="LiveId" clId="{3E1FA3F8-AE43-4F1B-9E54-8363F0FE336A}" dt="2023-12-05T19:59:32.970" v="369" actId="1076"/>
        <pc:sldMkLst>
          <pc:docMk/>
          <pc:sldMk cId="1765985612" sldId="456"/>
        </pc:sldMkLst>
        <pc:spChg chg="add del mod">
          <ac:chgData name="Kanakaris Venetis" userId="123cc868b6771a79" providerId="LiveId" clId="{3E1FA3F8-AE43-4F1B-9E54-8363F0FE336A}" dt="2023-12-05T19:59:22.930" v="367" actId="1076"/>
          <ac:spMkLst>
            <pc:docMk/>
            <pc:sldMk cId="1765985612" sldId="456"/>
            <ac:spMk id="2" creationId="{00000000-0000-0000-0000-000000000000}"/>
          </ac:spMkLst>
        </pc:spChg>
        <pc:spChg chg="del">
          <ac:chgData name="Kanakaris Venetis" userId="123cc868b6771a79" providerId="LiveId" clId="{3E1FA3F8-AE43-4F1B-9E54-8363F0FE336A}" dt="2023-12-05T19:53:22.139" v="245" actId="478"/>
          <ac:spMkLst>
            <pc:docMk/>
            <pc:sldMk cId="1765985612" sldId="456"/>
            <ac:spMk id="5" creationId="{00000000-0000-0000-0000-000000000000}"/>
          </ac:spMkLst>
        </pc:spChg>
        <pc:spChg chg="add del mod">
          <ac:chgData name="Kanakaris Venetis" userId="123cc868b6771a79" providerId="LiveId" clId="{3E1FA3F8-AE43-4F1B-9E54-8363F0FE336A}" dt="2023-12-05T19:55:33.681" v="266" actId="478"/>
          <ac:spMkLst>
            <pc:docMk/>
            <pc:sldMk cId="1765985612" sldId="456"/>
            <ac:spMk id="6" creationId="{5C609D3C-B555-4C75-B7AD-52F343D54947}"/>
          </ac:spMkLst>
        </pc:spChg>
        <pc:spChg chg="add mod">
          <ac:chgData name="Kanakaris Venetis" userId="123cc868b6771a79" providerId="LiveId" clId="{3E1FA3F8-AE43-4F1B-9E54-8363F0FE336A}" dt="2023-12-05T19:59:32.970" v="369" actId="1076"/>
          <ac:spMkLst>
            <pc:docMk/>
            <pc:sldMk cId="1765985612" sldId="456"/>
            <ac:spMk id="48" creationId="{93B81AD9-0BA4-4062-8E8B-1510B9922C07}"/>
          </ac:spMkLst>
        </pc:spChg>
        <pc:picChg chg="add del mod">
          <ac:chgData name="Kanakaris Venetis" userId="123cc868b6771a79" providerId="LiveId" clId="{3E1FA3F8-AE43-4F1B-9E54-8363F0FE336A}" dt="2023-12-05T19:59:26.035" v="368" actId="478"/>
          <ac:picMkLst>
            <pc:docMk/>
            <pc:sldMk cId="1765985612" sldId="456"/>
            <ac:picMk id="3" creationId="{6A3DCB47-E353-4786-AF73-026F3E5ED565}"/>
          </ac:picMkLst>
        </pc:picChg>
      </pc:sldChg>
      <pc:sldChg chg="addSp delSp modSp add mod">
        <pc:chgData name="Kanakaris Venetis" userId="123cc868b6771a79" providerId="LiveId" clId="{3E1FA3F8-AE43-4F1B-9E54-8363F0FE336A}" dt="2023-12-05T20:10:24.644" v="487" actId="478"/>
        <pc:sldMkLst>
          <pc:docMk/>
          <pc:sldMk cId="2755335738" sldId="457"/>
        </pc:sldMkLst>
        <pc:spChg chg="add del mod">
          <ac:chgData name="Kanakaris Venetis" userId="123cc868b6771a79" providerId="LiveId" clId="{3E1FA3F8-AE43-4F1B-9E54-8363F0FE336A}" dt="2023-12-05T20:09:41.799" v="485" actId="478"/>
          <ac:spMkLst>
            <pc:docMk/>
            <pc:sldMk cId="2755335738" sldId="457"/>
            <ac:spMk id="35" creationId="{61157A2F-27AD-421C-8F54-C07B7E48622E}"/>
          </ac:spMkLst>
        </pc:spChg>
        <pc:spChg chg="add mod">
          <ac:chgData name="Kanakaris Venetis" userId="123cc868b6771a79" providerId="LiveId" clId="{3E1FA3F8-AE43-4F1B-9E54-8363F0FE336A}" dt="2023-12-05T20:10:18.481" v="486"/>
          <ac:spMkLst>
            <pc:docMk/>
            <pc:sldMk cId="2755335738" sldId="457"/>
            <ac:spMk id="36" creationId="{F1FD8FF5-D653-42F3-936F-870E84639EDF}"/>
          </ac:spMkLst>
        </pc:spChg>
        <pc:spChg chg="mod">
          <ac:chgData name="Kanakaris Venetis" userId="123cc868b6771a79" providerId="LiveId" clId="{3E1FA3F8-AE43-4F1B-9E54-8363F0FE336A}" dt="2023-12-05T20:09:34.370" v="484" actId="20577"/>
          <ac:spMkLst>
            <pc:docMk/>
            <pc:sldMk cId="2755335738" sldId="457"/>
            <ac:spMk id="106" creationId="{A58B178C-2528-4A90-BEBD-5228D02C593F}"/>
          </ac:spMkLst>
        </pc:spChg>
        <pc:spChg chg="del">
          <ac:chgData name="Kanakaris Venetis" userId="123cc868b6771a79" providerId="LiveId" clId="{3E1FA3F8-AE43-4F1B-9E54-8363F0FE336A}" dt="2023-12-05T20:10:24.644" v="487" actId="478"/>
          <ac:spMkLst>
            <pc:docMk/>
            <pc:sldMk cId="2755335738" sldId="457"/>
            <ac:spMk id="107" creationId="{148034E7-B8BB-4505-A426-680B811725D9}"/>
          </ac:spMkLst>
        </pc:spChg>
      </pc:sldChg>
      <pc:sldChg chg="modSp add mod">
        <pc:chgData name="Kanakaris Venetis" userId="123cc868b6771a79" providerId="LiveId" clId="{3E1FA3F8-AE43-4F1B-9E54-8363F0FE336A}" dt="2023-12-05T21:54:27.713" v="4331" actId="20577"/>
        <pc:sldMkLst>
          <pc:docMk/>
          <pc:sldMk cId="735193267" sldId="458"/>
        </pc:sldMkLst>
        <pc:spChg chg="mod">
          <ac:chgData name="Kanakaris Venetis" userId="123cc868b6771a79" providerId="LiveId" clId="{3E1FA3F8-AE43-4F1B-9E54-8363F0FE336A}" dt="2023-12-05T21:46:38.419" v="4039" actId="20577"/>
          <ac:spMkLst>
            <pc:docMk/>
            <pc:sldMk cId="735193267" sldId="458"/>
            <ac:spMk id="4" creationId="{387282A3-C69C-4319-8B8F-B221CFE14019}"/>
          </ac:spMkLst>
        </pc:spChg>
        <pc:spChg chg="mod">
          <ac:chgData name="Kanakaris Venetis" userId="123cc868b6771a79" providerId="LiveId" clId="{3E1FA3F8-AE43-4F1B-9E54-8363F0FE336A}" dt="2023-12-05T21:50:52.521" v="4131" actId="6549"/>
          <ac:spMkLst>
            <pc:docMk/>
            <pc:sldMk cId="735193267" sldId="458"/>
            <ac:spMk id="7" creationId="{CC9472C0-1555-48AF-98F2-099F748C9407}"/>
          </ac:spMkLst>
        </pc:spChg>
        <pc:spChg chg="mod">
          <ac:chgData name="Kanakaris Venetis" userId="123cc868b6771a79" providerId="LiveId" clId="{3E1FA3F8-AE43-4F1B-9E54-8363F0FE336A}" dt="2023-12-05T21:54:27.713" v="4331" actId="20577"/>
          <ac:spMkLst>
            <pc:docMk/>
            <pc:sldMk cId="735193267" sldId="458"/>
            <ac:spMk id="8" creationId="{D889A464-32C3-400D-AD8B-FC03FF88105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F3BC67-47DC-4FEE-9717-2931F4F7F309}" type="datetimeFigureOut">
              <a:rPr lang="el-GR" smtClean="0"/>
              <a:t>6/12/2023</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807E11-6C6A-4229-B840-4C214AA461A4}" type="slidenum">
              <a:rPr lang="el-GR" smtClean="0"/>
              <a:t>‹#›</a:t>
            </a:fld>
            <a:endParaRPr lang="el-GR"/>
          </a:p>
        </p:txBody>
      </p:sp>
    </p:spTree>
    <p:extLst>
      <p:ext uri="{BB962C8B-B14F-4D97-AF65-F5344CB8AC3E}">
        <p14:creationId xmlns:p14="http://schemas.microsoft.com/office/powerpoint/2010/main" val="40368681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B2D26C-5A96-483C-AE4F-C07AF7F35571}"/>
              </a:ext>
            </a:extLst>
          </p:cNvPr>
          <p:cNvSpPr>
            <a:spLocks noGrp="1"/>
          </p:cNvSpPr>
          <p:nvPr>
            <p:ph type="ctrTitle"/>
          </p:nvPr>
        </p:nvSpPr>
        <p:spPr>
          <a:xfrm>
            <a:off x="1524000" y="1122363"/>
            <a:ext cx="9144000" cy="2387600"/>
          </a:xfrm>
        </p:spPr>
        <p:txBody>
          <a:bodyPr anchor="b"/>
          <a:lstStyle>
            <a:lvl1pPr algn="ctr">
              <a:defRPr sz="45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6BB78AA1-A7FE-4335-A34C-968175A222DC}"/>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2AA2CF7C-08B0-4B1E-A8C8-CDD2B0DDE1CB}"/>
              </a:ext>
            </a:extLst>
          </p:cNvPr>
          <p:cNvSpPr>
            <a:spLocks noGrp="1"/>
          </p:cNvSpPr>
          <p:nvPr>
            <p:ph type="dt" sz="half" idx="10"/>
          </p:nvPr>
        </p:nvSpPr>
        <p:spPr/>
        <p:txBody>
          <a:bodyPr/>
          <a:lstStyle/>
          <a:p>
            <a:fld id="{22A32574-E7D9-44A6-BF7E-DAB34B4F8A5A}" type="datetimeFigureOut">
              <a:rPr lang="el-GR" smtClean="0"/>
              <a:t>6/12/2023</a:t>
            </a:fld>
            <a:endParaRPr lang="el-GR"/>
          </a:p>
        </p:txBody>
      </p:sp>
      <p:sp>
        <p:nvSpPr>
          <p:cNvPr id="5" name="Θέση υποσέλιδου 4">
            <a:extLst>
              <a:ext uri="{FF2B5EF4-FFF2-40B4-BE49-F238E27FC236}">
                <a16:creationId xmlns:a16="http://schemas.microsoft.com/office/drawing/2014/main" id="{594D07FF-B4EB-46CE-A42F-8F04E3BC756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D6666CA-E258-4609-AAE1-DE8BB22CE1E5}"/>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459591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C8EC11-602C-49C1-9B6E-D5E281E72A4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EE9DBAD-6152-4906-9EED-31F7056853BF}"/>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E70DC96-CD2D-49F9-92AE-F17600194A3D}"/>
              </a:ext>
            </a:extLst>
          </p:cNvPr>
          <p:cNvSpPr>
            <a:spLocks noGrp="1"/>
          </p:cNvSpPr>
          <p:nvPr>
            <p:ph type="dt" sz="half" idx="10"/>
          </p:nvPr>
        </p:nvSpPr>
        <p:spPr/>
        <p:txBody>
          <a:bodyPr/>
          <a:lstStyle/>
          <a:p>
            <a:fld id="{22A32574-E7D9-44A6-BF7E-DAB34B4F8A5A}" type="datetimeFigureOut">
              <a:rPr lang="el-GR" smtClean="0"/>
              <a:t>6/12/2023</a:t>
            </a:fld>
            <a:endParaRPr lang="el-GR"/>
          </a:p>
        </p:txBody>
      </p:sp>
      <p:sp>
        <p:nvSpPr>
          <p:cNvPr id="5" name="Θέση υποσέλιδου 4">
            <a:extLst>
              <a:ext uri="{FF2B5EF4-FFF2-40B4-BE49-F238E27FC236}">
                <a16:creationId xmlns:a16="http://schemas.microsoft.com/office/drawing/2014/main" id="{B0325F60-956C-41FD-9471-0CECD37B5CA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68F413B-EECE-4C18-8D5E-60E508111B58}"/>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2485994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C62D70B0-2F42-4465-B38B-4A3C08F5FFC3}"/>
              </a:ext>
            </a:extLst>
          </p:cNvPr>
          <p:cNvSpPr>
            <a:spLocks noGrp="1"/>
          </p:cNvSpPr>
          <p:nvPr>
            <p:ph type="title" orient="vert"/>
          </p:nvPr>
        </p:nvSpPr>
        <p:spPr>
          <a:xfrm>
            <a:off x="8724901"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9EA2851-6DA9-423B-8DF3-56C4088FC4EF}"/>
              </a:ext>
            </a:extLst>
          </p:cNvPr>
          <p:cNvSpPr>
            <a:spLocks noGrp="1"/>
          </p:cNvSpPr>
          <p:nvPr>
            <p:ph type="body" orient="vert" idx="1"/>
          </p:nvPr>
        </p:nvSpPr>
        <p:spPr>
          <a:xfrm>
            <a:off x="838201"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F3947D4-E901-493A-B168-D3EDDA522836}"/>
              </a:ext>
            </a:extLst>
          </p:cNvPr>
          <p:cNvSpPr>
            <a:spLocks noGrp="1"/>
          </p:cNvSpPr>
          <p:nvPr>
            <p:ph type="dt" sz="half" idx="10"/>
          </p:nvPr>
        </p:nvSpPr>
        <p:spPr/>
        <p:txBody>
          <a:bodyPr/>
          <a:lstStyle/>
          <a:p>
            <a:fld id="{22A32574-E7D9-44A6-BF7E-DAB34B4F8A5A}" type="datetimeFigureOut">
              <a:rPr lang="el-GR" smtClean="0"/>
              <a:t>6/12/2023</a:t>
            </a:fld>
            <a:endParaRPr lang="el-GR"/>
          </a:p>
        </p:txBody>
      </p:sp>
      <p:sp>
        <p:nvSpPr>
          <p:cNvPr id="5" name="Θέση υποσέλιδου 4">
            <a:extLst>
              <a:ext uri="{FF2B5EF4-FFF2-40B4-BE49-F238E27FC236}">
                <a16:creationId xmlns:a16="http://schemas.microsoft.com/office/drawing/2014/main" id="{F31C0BEE-F50A-4C71-9D09-C3707A0F15B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736C632-EDF0-4291-827F-4BAD203BC284}"/>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6006564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chemeClr val="tx1"/>
                </a:solidFill>
                <a:latin typeface="Calibri"/>
                <a:cs typeface="Calibri"/>
              </a:defRPr>
            </a:lvl1pPr>
          </a:lstStyle>
          <a:p>
            <a:endParaRPr/>
          </a:p>
        </p:txBody>
      </p:sp>
      <p:sp>
        <p:nvSpPr>
          <p:cNvPr id="3" name="Holder 3"/>
          <p:cNvSpPr>
            <a:spLocks noGrp="1"/>
          </p:cNvSpPr>
          <p:nvPr>
            <p:ph sz="half" idx="2"/>
          </p:nvPr>
        </p:nvSpPr>
        <p:spPr>
          <a:xfrm>
            <a:off x="1166266" y="1944509"/>
            <a:ext cx="5237480" cy="4069079"/>
          </a:xfrm>
          <a:prstGeom prst="rect">
            <a:avLst/>
          </a:prstGeom>
        </p:spPr>
        <p:txBody>
          <a:bodyPr wrap="square" lIns="0" tIns="0" rIns="0" bIns="0">
            <a:spAutoFit/>
          </a:bodyPr>
          <a:lstStyle>
            <a:lvl1pPr>
              <a:defRPr sz="2000" b="0" i="0">
                <a:solidFill>
                  <a:schemeClr val="tx1"/>
                </a:solidFill>
                <a:latin typeface="Calibri"/>
                <a:cs typeface="Calibri"/>
              </a:defRPr>
            </a:lvl1pPr>
          </a:lstStyle>
          <a:p>
            <a:endParaRPr/>
          </a:p>
        </p:txBody>
      </p:sp>
      <p:sp>
        <p:nvSpPr>
          <p:cNvPr id="4" name="Holder 4"/>
          <p:cNvSpPr>
            <a:spLocks noGrp="1"/>
          </p:cNvSpPr>
          <p:nvPr>
            <p:ph sz="half" idx="3"/>
          </p:nvPr>
        </p:nvSpPr>
        <p:spPr>
          <a:xfrm>
            <a:off x="7010781" y="1958901"/>
            <a:ext cx="3215640" cy="4021454"/>
          </a:xfrm>
          <a:prstGeom prst="rect">
            <a:avLst/>
          </a:prstGeom>
        </p:spPr>
        <p:txBody>
          <a:bodyPr wrap="square" lIns="0" tIns="0" rIns="0" bIns="0">
            <a:spAutoFit/>
          </a:bodyPr>
          <a:lstStyle>
            <a:lvl1pPr>
              <a:defRPr sz="2200" b="1" i="1">
                <a:solidFill>
                  <a:schemeClr val="tx1"/>
                </a:solidFill>
                <a:latin typeface="Calibri"/>
                <a:cs typeface="Calibri"/>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lang="el-G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22A32574-E7D9-44A6-BF7E-DAB34B4F8A5A}" type="datetimeFigureOut">
              <a:rPr lang="el-GR" smtClean="0"/>
              <a:t>6/12/2023</a:t>
            </a:fld>
            <a:endParaRPr lang="el-G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866D134-38FE-4247-8ED5-61F89E364359}" type="slidenum">
              <a:rPr lang="el-GR" smtClean="0"/>
              <a:t>‹#›</a:t>
            </a:fld>
            <a:endParaRPr lang="el-GR"/>
          </a:p>
        </p:txBody>
      </p:sp>
    </p:spTree>
    <p:extLst>
      <p:ext uri="{BB962C8B-B14F-4D97-AF65-F5344CB8AC3E}">
        <p14:creationId xmlns:p14="http://schemas.microsoft.com/office/powerpoint/2010/main" val="11241560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06-Dec-23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7163282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06-Dec-23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424579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75214E-65F7-4311-8F62-1C9AE818870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565170C-7A4C-4BF5-AE12-65B081B57D88}"/>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707E1C0-20B5-4861-BCC0-BD173CF70D58}"/>
              </a:ext>
            </a:extLst>
          </p:cNvPr>
          <p:cNvSpPr>
            <a:spLocks noGrp="1"/>
          </p:cNvSpPr>
          <p:nvPr>
            <p:ph type="dt" sz="half" idx="10"/>
          </p:nvPr>
        </p:nvSpPr>
        <p:spPr/>
        <p:txBody>
          <a:bodyPr/>
          <a:lstStyle/>
          <a:p>
            <a:fld id="{22A32574-E7D9-44A6-BF7E-DAB34B4F8A5A}" type="datetimeFigureOut">
              <a:rPr lang="el-GR" smtClean="0"/>
              <a:t>6/12/2023</a:t>
            </a:fld>
            <a:endParaRPr lang="el-GR"/>
          </a:p>
        </p:txBody>
      </p:sp>
      <p:sp>
        <p:nvSpPr>
          <p:cNvPr id="5" name="Θέση υποσέλιδου 4">
            <a:extLst>
              <a:ext uri="{FF2B5EF4-FFF2-40B4-BE49-F238E27FC236}">
                <a16:creationId xmlns:a16="http://schemas.microsoft.com/office/drawing/2014/main" id="{7831E3D5-BB27-4BD8-909F-694BC6DD783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16C4A3A-1A9B-4BF8-BA13-8FC5D41BD0BC}"/>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556134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4C1659-03D4-463C-BC78-831A3C2BCD08}"/>
              </a:ext>
            </a:extLst>
          </p:cNvPr>
          <p:cNvSpPr>
            <a:spLocks noGrp="1"/>
          </p:cNvSpPr>
          <p:nvPr>
            <p:ph type="title"/>
          </p:nvPr>
        </p:nvSpPr>
        <p:spPr>
          <a:xfrm>
            <a:off x="831851" y="1709740"/>
            <a:ext cx="10515600" cy="2852737"/>
          </a:xfrm>
        </p:spPr>
        <p:txBody>
          <a:bodyPr anchor="b"/>
          <a:lstStyle>
            <a:lvl1pPr>
              <a:defRPr sz="45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41466BD-E634-4EE3-9E51-4E11E031889D}"/>
              </a:ext>
            </a:extLst>
          </p:cNvPr>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6984B17C-A47A-404F-8EB1-5BBED40E71FF}"/>
              </a:ext>
            </a:extLst>
          </p:cNvPr>
          <p:cNvSpPr>
            <a:spLocks noGrp="1"/>
          </p:cNvSpPr>
          <p:nvPr>
            <p:ph type="dt" sz="half" idx="10"/>
          </p:nvPr>
        </p:nvSpPr>
        <p:spPr/>
        <p:txBody>
          <a:bodyPr/>
          <a:lstStyle/>
          <a:p>
            <a:fld id="{22A32574-E7D9-44A6-BF7E-DAB34B4F8A5A}" type="datetimeFigureOut">
              <a:rPr lang="el-GR" smtClean="0"/>
              <a:t>6/12/2023</a:t>
            </a:fld>
            <a:endParaRPr lang="el-GR"/>
          </a:p>
        </p:txBody>
      </p:sp>
      <p:sp>
        <p:nvSpPr>
          <p:cNvPr id="5" name="Θέση υποσέλιδου 4">
            <a:extLst>
              <a:ext uri="{FF2B5EF4-FFF2-40B4-BE49-F238E27FC236}">
                <a16:creationId xmlns:a16="http://schemas.microsoft.com/office/drawing/2014/main" id="{AE7D74CB-16E2-4D75-B4E7-8CE86C52E8D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38C51E4-FC57-47F5-BBA9-06F579DCD295}"/>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1419980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850C84-CE70-4FF9-BA04-84ED9E19113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DA73146-B996-4615-A271-DD6ECAC80A34}"/>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543958A7-6DB5-4898-858E-EAE12E44805D}"/>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348E3F5C-73B5-4F7F-8098-0D56C9580AA2}"/>
              </a:ext>
            </a:extLst>
          </p:cNvPr>
          <p:cNvSpPr>
            <a:spLocks noGrp="1"/>
          </p:cNvSpPr>
          <p:nvPr>
            <p:ph type="dt" sz="half" idx="10"/>
          </p:nvPr>
        </p:nvSpPr>
        <p:spPr/>
        <p:txBody>
          <a:bodyPr/>
          <a:lstStyle/>
          <a:p>
            <a:fld id="{22A32574-E7D9-44A6-BF7E-DAB34B4F8A5A}" type="datetimeFigureOut">
              <a:rPr lang="el-GR" smtClean="0"/>
              <a:t>6/12/2023</a:t>
            </a:fld>
            <a:endParaRPr lang="el-GR"/>
          </a:p>
        </p:txBody>
      </p:sp>
      <p:sp>
        <p:nvSpPr>
          <p:cNvPr id="6" name="Θέση υποσέλιδου 5">
            <a:extLst>
              <a:ext uri="{FF2B5EF4-FFF2-40B4-BE49-F238E27FC236}">
                <a16:creationId xmlns:a16="http://schemas.microsoft.com/office/drawing/2014/main" id="{E0E09866-0F97-4EE8-9077-DEEFD056713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77F8C87-0050-4DD7-B33D-FA5ACFA681F4}"/>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1410716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BEFF0A-A7B1-4B6C-B778-89F32C7F21D2}"/>
              </a:ext>
            </a:extLst>
          </p:cNvPr>
          <p:cNvSpPr>
            <a:spLocks noGrp="1"/>
          </p:cNvSpPr>
          <p:nvPr>
            <p:ph type="title"/>
          </p:nvPr>
        </p:nvSpPr>
        <p:spPr>
          <a:xfrm>
            <a:off x="839788" y="365127"/>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DE65FC5-2D37-46B7-827B-6A9B9C9ABE4F}"/>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E83BFB92-97A8-4C57-9453-AA0C797165BA}"/>
              </a:ext>
            </a:extLst>
          </p:cNvPr>
          <p:cNvSpPr>
            <a:spLocks noGrp="1"/>
          </p:cNvSpPr>
          <p:nvPr>
            <p:ph sz="half" idx="2"/>
          </p:nvPr>
        </p:nvSpPr>
        <p:spPr>
          <a:xfrm>
            <a:off x="839789"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147D7397-2D25-4783-AF28-BE583DF8BD38}"/>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79C4AE8E-0EAC-4443-B5BB-4D7EA502BDB8}"/>
              </a:ext>
            </a:extLst>
          </p:cNvPr>
          <p:cNvSpPr>
            <a:spLocks noGrp="1"/>
          </p:cNvSpPr>
          <p:nvPr>
            <p:ph sz="quarter" idx="4"/>
          </p:nvPr>
        </p:nvSpPr>
        <p:spPr>
          <a:xfrm>
            <a:off x="6172201"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AAF76FF8-41EA-4E87-B19D-5189FC8573BB}"/>
              </a:ext>
            </a:extLst>
          </p:cNvPr>
          <p:cNvSpPr>
            <a:spLocks noGrp="1"/>
          </p:cNvSpPr>
          <p:nvPr>
            <p:ph type="dt" sz="half" idx="10"/>
          </p:nvPr>
        </p:nvSpPr>
        <p:spPr/>
        <p:txBody>
          <a:bodyPr/>
          <a:lstStyle/>
          <a:p>
            <a:fld id="{22A32574-E7D9-44A6-BF7E-DAB34B4F8A5A}" type="datetimeFigureOut">
              <a:rPr lang="el-GR" smtClean="0"/>
              <a:t>6/12/2023</a:t>
            </a:fld>
            <a:endParaRPr lang="el-GR"/>
          </a:p>
        </p:txBody>
      </p:sp>
      <p:sp>
        <p:nvSpPr>
          <p:cNvPr id="8" name="Θέση υποσέλιδου 7">
            <a:extLst>
              <a:ext uri="{FF2B5EF4-FFF2-40B4-BE49-F238E27FC236}">
                <a16:creationId xmlns:a16="http://schemas.microsoft.com/office/drawing/2014/main" id="{F2474BD0-856C-431D-BF50-3D4B7A688449}"/>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9971ACFF-2631-407E-9E3D-E6A8D82D13D7}"/>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2132062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E2E7F8-4D46-4BF5-BDB8-CFD1A6C10CA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43AB4931-B59C-4C40-BD27-E351752B91DB}"/>
              </a:ext>
            </a:extLst>
          </p:cNvPr>
          <p:cNvSpPr>
            <a:spLocks noGrp="1"/>
          </p:cNvSpPr>
          <p:nvPr>
            <p:ph type="dt" sz="half" idx="10"/>
          </p:nvPr>
        </p:nvSpPr>
        <p:spPr/>
        <p:txBody>
          <a:bodyPr/>
          <a:lstStyle/>
          <a:p>
            <a:fld id="{22A32574-E7D9-44A6-BF7E-DAB34B4F8A5A}" type="datetimeFigureOut">
              <a:rPr lang="el-GR" smtClean="0"/>
              <a:t>6/12/2023</a:t>
            </a:fld>
            <a:endParaRPr lang="el-GR"/>
          </a:p>
        </p:txBody>
      </p:sp>
      <p:sp>
        <p:nvSpPr>
          <p:cNvPr id="4" name="Θέση υποσέλιδου 3">
            <a:extLst>
              <a:ext uri="{FF2B5EF4-FFF2-40B4-BE49-F238E27FC236}">
                <a16:creationId xmlns:a16="http://schemas.microsoft.com/office/drawing/2014/main" id="{CB0C3AA1-C3E7-4186-A69D-75D3283B243A}"/>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BB294DB4-6CFF-4593-8C18-2E0DE505E044}"/>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814505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2086B93B-6DAD-4594-8E00-D94EF6190BB9}"/>
              </a:ext>
            </a:extLst>
          </p:cNvPr>
          <p:cNvSpPr>
            <a:spLocks noGrp="1"/>
          </p:cNvSpPr>
          <p:nvPr>
            <p:ph type="dt" sz="half" idx="10"/>
          </p:nvPr>
        </p:nvSpPr>
        <p:spPr/>
        <p:txBody>
          <a:bodyPr/>
          <a:lstStyle/>
          <a:p>
            <a:fld id="{22A32574-E7D9-44A6-BF7E-DAB34B4F8A5A}" type="datetimeFigureOut">
              <a:rPr lang="el-GR" smtClean="0"/>
              <a:t>6/12/2023</a:t>
            </a:fld>
            <a:endParaRPr lang="el-GR"/>
          </a:p>
        </p:txBody>
      </p:sp>
      <p:sp>
        <p:nvSpPr>
          <p:cNvPr id="3" name="Θέση υποσέλιδου 2">
            <a:extLst>
              <a:ext uri="{FF2B5EF4-FFF2-40B4-BE49-F238E27FC236}">
                <a16:creationId xmlns:a16="http://schemas.microsoft.com/office/drawing/2014/main" id="{102FC45B-2791-45E0-A9AD-7B46B3E16EE4}"/>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A29B2BAA-91E2-49FE-BB51-E8ED327D8B0D}"/>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1235764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813D3E-5459-473F-98FE-F3CE4946907D}"/>
              </a:ext>
            </a:extLst>
          </p:cNvPr>
          <p:cNvSpPr>
            <a:spLocks noGrp="1"/>
          </p:cNvSpPr>
          <p:nvPr>
            <p:ph type="title"/>
          </p:nvPr>
        </p:nvSpPr>
        <p:spPr>
          <a:xfrm>
            <a:off x="839788" y="457200"/>
            <a:ext cx="3932237" cy="1600200"/>
          </a:xfrm>
        </p:spPr>
        <p:txBody>
          <a:bodyPr anchor="b"/>
          <a:lstStyle>
            <a:lvl1pPr>
              <a:defRPr sz="24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BFB0D67-1E44-421C-83F2-F5D63F96CCEB}"/>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2DB81651-9162-40F9-A1BA-6566A8283706}"/>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AB620C3-56D0-4D3C-8173-BB620E12F0C0}"/>
              </a:ext>
            </a:extLst>
          </p:cNvPr>
          <p:cNvSpPr>
            <a:spLocks noGrp="1"/>
          </p:cNvSpPr>
          <p:nvPr>
            <p:ph type="dt" sz="half" idx="10"/>
          </p:nvPr>
        </p:nvSpPr>
        <p:spPr/>
        <p:txBody>
          <a:bodyPr/>
          <a:lstStyle/>
          <a:p>
            <a:fld id="{22A32574-E7D9-44A6-BF7E-DAB34B4F8A5A}" type="datetimeFigureOut">
              <a:rPr lang="el-GR" smtClean="0"/>
              <a:t>6/12/2023</a:t>
            </a:fld>
            <a:endParaRPr lang="el-GR"/>
          </a:p>
        </p:txBody>
      </p:sp>
      <p:sp>
        <p:nvSpPr>
          <p:cNvPr id="6" name="Θέση υποσέλιδου 5">
            <a:extLst>
              <a:ext uri="{FF2B5EF4-FFF2-40B4-BE49-F238E27FC236}">
                <a16:creationId xmlns:a16="http://schemas.microsoft.com/office/drawing/2014/main" id="{4C91E6C8-5AFB-41D6-9DB5-0B0EB9069B4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641149E-732A-472D-8B00-912D3FD1D44C}"/>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3387566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CF36FD-FEEA-4F0A-98E5-4BC28B22A723}"/>
              </a:ext>
            </a:extLst>
          </p:cNvPr>
          <p:cNvSpPr>
            <a:spLocks noGrp="1"/>
          </p:cNvSpPr>
          <p:nvPr>
            <p:ph type="title"/>
          </p:nvPr>
        </p:nvSpPr>
        <p:spPr>
          <a:xfrm>
            <a:off x="839788" y="457200"/>
            <a:ext cx="3932237" cy="1600200"/>
          </a:xfrm>
        </p:spPr>
        <p:txBody>
          <a:bodyPr anchor="b"/>
          <a:lstStyle>
            <a:lvl1pPr>
              <a:defRPr sz="24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8EBFFCB1-88C1-4FBF-8CA7-C35F1A70D1C8}"/>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a:extLst>
              <a:ext uri="{FF2B5EF4-FFF2-40B4-BE49-F238E27FC236}">
                <a16:creationId xmlns:a16="http://schemas.microsoft.com/office/drawing/2014/main" id="{966B35C5-39BF-4E98-A745-B973024CE2BC}"/>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EDCB502-661A-4E99-B928-2EB1814A9DD5}"/>
              </a:ext>
            </a:extLst>
          </p:cNvPr>
          <p:cNvSpPr>
            <a:spLocks noGrp="1"/>
          </p:cNvSpPr>
          <p:nvPr>
            <p:ph type="dt" sz="half" idx="10"/>
          </p:nvPr>
        </p:nvSpPr>
        <p:spPr/>
        <p:txBody>
          <a:bodyPr/>
          <a:lstStyle/>
          <a:p>
            <a:fld id="{22A32574-E7D9-44A6-BF7E-DAB34B4F8A5A}" type="datetimeFigureOut">
              <a:rPr lang="el-GR" smtClean="0"/>
              <a:t>6/12/2023</a:t>
            </a:fld>
            <a:endParaRPr lang="el-GR"/>
          </a:p>
        </p:txBody>
      </p:sp>
      <p:sp>
        <p:nvSpPr>
          <p:cNvPr id="6" name="Θέση υποσέλιδου 5">
            <a:extLst>
              <a:ext uri="{FF2B5EF4-FFF2-40B4-BE49-F238E27FC236}">
                <a16:creationId xmlns:a16="http://schemas.microsoft.com/office/drawing/2014/main" id="{7DC4E8B1-D3EB-4E4D-9E5F-06BC5600BEB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C37E608-4C44-42FC-858A-ED51F077E22A}"/>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60330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6">
                <a:lumMod val="60000"/>
                <a:lumOff val="40000"/>
              </a:schemeClr>
            </a:gs>
            <a:gs pos="83000">
              <a:schemeClr val="accent6">
                <a:lumMod val="60000"/>
                <a:lumOff val="40000"/>
              </a:schemeClr>
            </a:gs>
            <a:gs pos="100000">
              <a:schemeClr val="accent6">
                <a:lumMod val="60000"/>
                <a:lumOff val="40000"/>
              </a:schemeClr>
            </a:gs>
          </a:gsLst>
          <a:lin ang="5400000" scaled="1"/>
          <a:tileRect/>
        </a:gradFill>
        <a:effectLst/>
      </p:bgPr>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E7029C08-282B-4A8B-AAB0-AEB7077DA905}"/>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87112F1-01A5-4DC4-8D1B-DEC526372A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D68FC78-22EA-4E65-B5AA-971CDCEB8D45}"/>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2A32574-E7D9-44A6-BF7E-DAB34B4F8A5A}" type="datetimeFigureOut">
              <a:rPr lang="el-GR" smtClean="0"/>
              <a:t>6/12/2023</a:t>
            </a:fld>
            <a:endParaRPr lang="el-GR"/>
          </a:p>
        </p:txBody>
      </p:sp>
      <p:sp>
        <p:nvSpPr>
          <p:cNvPr id="5" name="Θέση υποσέλιδου 4">
            <a:extLst>
              <a:ext uri="{FF2B5EF4-FFF2-40B4-BE49-F238E27FC236}">
                <a16:creationId xmlns:a16="http://schemas.microsoft.com/office/drawing/2014/main" id="{14AA5799-7923-4CDA-B353-00E0DE219346}"/>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E004301B-2769-4F36-BF66-52B755CC1206}"/>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866D134-38FE-4247-8ED5-61F89E364359}" type="slidenum">
              <a:rPr lang="el-GR" smtClean="0"/>
              <a:t>‹#›</a:t>
            </a:fld>
            <a:endParaRPr lang="el-GR"/>
          </a:p>
        </p:txBody>
      </p:sp>
    </p:spTree>
    <p:extLst>
      <p:ext uri="{BB962C8B-B14F-4D97-AF65-F5344CB8AC3E}">
        <p14:creationId xmlns:p14="http://schemas.microsoft.com/office/powerpoint/2010/main" val="1935445923"/>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6" r:id="rId12"/>
    <p:sldLayoutId id="2147483678" r:id="rId13"/>
    <p:sldLayoutId id="2147483679" r:id="rId14"/>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3.xml"/><Relationship Id="rId4" Type="http://schemas.openxmlformats.org/officeDocument/2006/relationships/image" Target="../media/image1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0.png"/><Relationship Id="rId2" Type="http://schemas.openxmlformats.org/officeDocument/2006/relationships/image" Target="../media/image15.pn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0.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6">
                <a:lumMod val="60000"/>
                <a:lumOff val="40000"/>
              </a:schemeClr>
            </a:gs>
            <a:gs pos="83000">
              <a:schemeClr val="accent6">
                <a:lumMod val="60000"/>
                <a:lumOff val="40000"/>
              </a:schemeClr>
            </a:gs>
            <a:gs pos="100000">
              <a:schemeClr val="accent6">
                <a:lumMod val="60000"/>
                <a:lumOff val="40000"/>
              </a:schemeClr>
            </a:gs>
          </a:gsLst>
          <a:lin ang="5400000" scaled="1"/>
          <a:tileRect/>
        </a:gradFill>
        <a:effectLst/>
      </p:bgPr>
    </p:bg>
    <p:spTree>
      <p:nvGrpSpPr>
        <p:cNvPr id="1" name=""/>
        <p:cNvGrpSpPr/>
        <p:nvPr/>
      </p:nvGrpSpPr>
      <p:grpSpPr>
        <a:xfrm>
          <a:off x="0" y="0"/>
          <a:ext cx="0" cy="0"/>
          <a:chOff x="0" y="0"/>
          <a:chExt cx="0" cy="0"/>
        </a:xfrm>
      </p:grpSpPr>
      <p:sp>
        <p:nvSpPr>
          <p:cNvPr id="6" name="object 6"/>
          <p:cNvSpPr txBox="1">
            <a:spLocks noGrp="1"/>
          </p:cNvSpPr>
          <p:nvPr>
            <p:ph type="title"/>
          </p:nvPr>
        </p:nvSpPr>
        <p:spPr>
          <a:xfrm>
            <a:off x="1696148" y="212932"/>
            <a:ext cx="8797163" cy="428964"/>
          </a:xfrm>
          <a:prstGeom prst="rect">
            <a:avLst/>
          </a:prstGeom>
        </p:spPr>
        <p:txBody>
          <a:bodyPr vert="horz" wrap="square" lIns="0" tIns="13335" rIns="0" bIns="0" rtlCol="0" anchor="ctr">
            <a:spAutoFit/>
          </a:bodyPr>
          <a:lstStyle/>
          <a:p>
            <a:pPr marL="12700" algn="ctr">
              <a:lnSpc>
                <a:spcPct val="100000"/>
              </a:lnSpc>
              <a:spcBef>
                <a:spcPts val="105"/>
              </a:spcBef>
            </a:pPr>
            <a:r>
              <a:rPr lang="el-GR" sz="2700" b="1" spc="-25" dirty="0">
                <a:solidFill>
                  <a:srgbClr val="5FCAEE"/>
                </a:solidFill>
                <a:latin typeface="Trebuchet MS"/>
              </a:rPr>
              <a:t>Εισαγωγή στην Κοινωνική Στατιστική με τη χρήση ΤΠΕ</a:t>
            </a:r>
            <a:endParaRPr sz="2700" b="1" spc="-25" dirty="0">
              <a:solidFill>
                <a:srgbClr val="5FCAEE"/>
              </a:solidFill>
              <a:latin typeface="Trebuchet MS"/>
            </a:endParaRPr>
          </a:p>
        </p:txBody>
      </p:sp>
      <p:sp>
        <p:nvSpPr>
          <p:cNvPr id="2" name="Θέση υποσέλιδου 1">
            <a:extLst>
              <a:ext uri="{FF2B5EF4-FFF2-40B4-BE49-F238E27FC236}">
                <a16:creationId xmlns:a16="http://schemas.microsoft.com/office/drawing/2014/main" id="{9568DB02-B070-4D98-AB72-D16B313A5EA7}"/>
              </a:ext>
            </a:extLst>
          </p:cNvPr>
          <p:cNvSpPr>
            <a:spLocks noGrp="1"/>
          </p:cNvSpPr>
          <p:nvPr>
            <p:ph type="ftr" sz="quarter" idx="11"/>
          </p:nvPr>
        </p:nvSpPr>
        <p:spPr>
          <a:xfrm>
            <a:off x="479611" y="6332875"/>
            <a:ext cx="131333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900" b="1" i="0" u="none" strike="noStrike" kern="1200" cap="none" spc="0" normalizeH="0" baseline="0" noProof="0" dirty="0">
                <a:ln>
                  <a:noFill/>
                </a:ln>
                <a:solidFill>
                  <a:schemeClr val="tx1"/>
                </a:solidFill>
                <a:effectLst/>
                <a:uLnTx/>
                <a:uFillTx/>
                <a:latin typeface="Calibri" panose="020F0502020204030204"/>
                <a:ea typeface="+mn-ea"/>
                <a:cs typeface="+mn-cs"/>
              </a:rPr>
              <a:t>Δρ. Βενέτης Κανακάρης</a:t>
            </a:r>
          </a:p>
        </p:txBody>
      </p:sp>
      <p:sp>
        <p:nvSpPr>
          <p:cNvPr id="7" name="object 7"/>
          <p:cNvSpPr txBox="1"/>
          <p:nvPr/>
        </p:nvSpPr>
        <p:spPr>
          <a:xfrm>
            <a:off x="1888373" y="6279429"/>
            <a:ext cx="10017877" cy="428964"/>
          </a:xfrm>
          <a:prstGeom prst="rect">
            <a:avLst/>
          </a:prstGeom>
        </p:spPr>
        <p:txBody>
          <a:bodyPr vert="horz" wrap="square" lIns="0" tIns="13335" rIns="0" bIns="0" rtlCol="0" anchor="ctr">
            <a:spAutoFit/>
          </a:bodyPr>
          <a:lstStyle>
            <a:defPPr>
              <a:defRPr kern="0"/>
            </a:defPPr>
            <a:lvl1pPr marL="12700" algn="ctr" defTabSz="685800" rtl="0" eaLnBrk="1" latinLnBrk="0" hangingPunct="1">
              <a:lnSpc>
                <a:spcPct val="100000"/>
              </a:lnSpc>
              <a:spcBef>
                <a:spcPts val="105"/>
              </a:spcBef>
              <a:buNone/>
              <a:defRPr sz="2700" b="1" kern="1200" spc="-25">
                <a:solidFill>
                  <a:schemeClr val="accent2"/>
                </a:solidFill>
                <a:latin typeface="Trebuchet MS"/>
                <a:ea typeface="+mj-ea"/>
                <a:cs typeface="+mj-cs"/>
              </a:defRPr>
            </a:lvl1pPr>
          </a:lstStyle>
          <a:p>
            <a:pPr marL="12700" marR="0" lvl="0" indent="0" algn="l" defTabSz="685800" rtl="0" eaLnBrk="1" fontAlgn="auto" latinLnBrk="0" hangingPunct="1">
              <a:lnSpc>
                <a:spcPct val="100000"/>
              </a:lnSpc>
              <a:spcBef>
                <a:spcPts val="105"/>
              </a:spcBef>
              <a:spcAft>
                <a:spcPts val="0"/>
              </a:spcAft>
              <a:buClrTx/>
              <a:buSzTx/>
              <a:buFontTx/>
              <a:buNone/>
              <a:tabLst/>
              <a:defRPr/>
            </a:pPr>
            <a:r>
              <a:rPr lang="el-GR" dirty="0">
                <a:solidFill>
                  <a:srgbClr val="ED7D31"/>
                </a:solidFill>
              </a:rPr>
              <a:t>Εκτίμηση και σύγκριση μέσων όρων διαφορετικών πληθυσμών</a:t>
            </a:r>
            <a:endParaRPr kumimoji="0" sz="2700" b="1" i="0" u="none" strike="noStrike" kern="1200" cap="none" spc="-25" normalizeH="0" baseline="0" noProof="0" dirty="0">
              <a:ln>
                <a:noFill/>
              </a:ln>
              <a:solidFill>
                <a:srgbClr val="ED7D31"/>
              </a:solidFill>
              <a:effectLst/>
              <a:uLnTx/>
              <a:uFillTx/>
              <a:latin typeface="Trebuchet MS"/>
              <a:ea typeface="+mj-ea"/>
              <a:cs typeface="+mj-cs"/>
            </a:endParaRPr>
          </a:p>
        </p:txBody>
      </p:sp>
      <p:pic>
        <p:nvPicPr>
          <p:cNvPr id="19" name="Εικόνα 18">
            <a:extLst>
              <a:ext uri="{FF2B5EF4-FFF2-40B4-BE49-F238E27FC236}">
                <a16:creationId xmlns:a16="http://schemas.microsoft.com/office/drawing/2014/main" id="{8985D511-2C84-4BAD-BC35-E55F18260737}"/>
              </a:ext>
            </a:extLst>
          </p:cNvPr>
          <p:cNvPicPr>
            <a:picLocks noChangeAspect="1"/>
          </p:cNvPicPr>
          <p:nvPr/>
        </p:nvPicPr>
        <p:blipFill rotWithShape="1">
          <a:blip r:embed="rId3">
            <a:extLst>
              <a:ext uri="{28A0092B-C50C-407E-A947-70E740481C1C}">
                <a14:useLocalDpi xmlns:a14="http://schemas.microsoft.com/office/drawing/2010/main" val="0"/>
              </a:ext>
            </a:extLst>
          </a:blip>
          <a:srcRect l="9355" t="7681" r="13843" b="10383"/>
          <a:stretch/>
        </p:blipFill>
        <p:spPr>
          <a:xfrm>
            <a:off x="2856229" y="771526"/>
            <a:ext cx="6477000" cy="4876800"/>
          </a:xfrm>
          <a:prstGeom prst="rect">
            <a:avLst/>
          </a:prstGeom>
        </p:spPr>
      </p:pic>
      <p:sp>
        <p:nvSpPr>
          <p:cNvPr id="20" name="TextBox 19">
            <a:extLst>
              <a:ext uri="{FF2B5EF4-FFF2-40B4-BE49-F238E27FC236}">
                <a16:creationId xmlns:a16="http://schemas.microsoft.com/office/drawing/2014/main" id="{9842B51F-B19D-466F-9244-663263316762}"/>
              </a:ext>
            </a:extLst>
          </p:cNvPr>
          <p:cNvSpPr txBox="1"/>
          <p:nvPr/>
        </p:nvSpPr>
        <p:spPr>
          <a:xfrm>
            <a:off x="4037329" y="5667035"/>
            <a:ext cx="4114800" cy="428964"/>
          </a:xfrm>
          <a:prstGeom prst="rect">
            <a:avLst/>
          </a:prstGeom>
        </p:spPr>
        <p:txBody>
          <a:bodyPr vert="horz" wrap="square" lIns="0" tIns="13335" rIns="0" bIns="0" rtlCol="0" anchor="ctr">
            <a:spAutoFit/>
          </a:bodyPr>
          <a:lstStyle>
            <a:lvl1pPr marL="12700" algn="ctr" defTabSz="685800" rtl="0" eaLnBrk="1" latinLnBrk="0" hangingPunct="1">
              <a:lnSpc>
                <a:spcPct val="100000"/>
              </a:lnSpc>
              <a:spcBef>
                <a:spcPts val="105"/>
              </a:spcBef>
              <a:buNone/>
              <a:defRPr sz="2700" b="1" kern="1200" spc="-25">
                <a:solidFill>
                  <a:srgbClr val="5FCAEE"/>
                </a:solidFill>
                <a:latin typeface="Trebuchet MS"/>
                <a:ea typeface="+mj-ea"/>
                <a:cs typeface="+mj-cs"/>
              </a:defRPr>
            </a:lvl1pPr>
          </a:lstStyle>
          <a:p>
            <a:pPr marL="12700" marR="0" lvl="0" indent="0" algn="ctr" defTabSz="685800" rtl="0" eaLnBrk="1" fontAlgn="auto" latinLnBrk="0" hangingPunct="1">
              <a:lnSpc>
                <a:spcPct val="100000"/>
              </a:lnSpc>
              <a:spcBef>
                <a:spcPts val="105"/>
              </a:spcBef>
              <a:spcAft>
                <a:spcPts val="0"/>
              </a:spcAft>
              <a:buClrTx/>
              <a:buSzTx/>
              <a:buFontTx/>
              <a:buNone/>
              <a:tabLst/>
              <a:defRPr/>
            </a:pPr>
            <a:r>
              <a:rPr lang="el-GR" dirty="0">
                <a:solidFill>
                  <a:srgbClr val="ED7D31"/>
                </a:solidFill>
              </a:rPr>
              <a:t>8</a:t>
            </a:r>
            <a:r>
              <a:rPr kumimoji="0" lang="el-GR" sz="2700" b="1" i="0" u="none" strike="noStrike" kern="1200" cap="none" spc="-25" normalizeH="0" baseline="30000" noProof="0" dirty="0">
                <a:ln>
                  <a:noFill/>
                </a:ln>
                <a:solidFill>
                  <a:srgbClr val="ED7D31"/>
                </a:solidFill>
                <a:effectLst/>
                <a:uLnTx/>
                <a:uFillTx/>
                <a:latin typeface="Trebuchet MS"/>
                <a:ea typeface="+mj-ea"/>
                <a:cs typeface="+mj-cs"/>
              </a:rPr>
              <a:t>η</a:t>
            </a:r>
            <a:r>
              <a:rPr kumimoji="0" lang="el-GR" sz="2700" b="1" i="0" u="none" strike="noStrike" kern="1200" cap="none" spc="-25" normalizeH="0" baseline="0" noProof="0" dirty="0">
                <a:ln>
                  <a:noFill/>
                </a:ln>
                <a:solidFill>
                  <a:srgbClr val="ED7D31"/>
                </a:solidFill>
                <a:effectLst/>
                <a:uLnTx/>
                <a:uFillTx/>
                <a:latin typeface="Trebuchet MS"/>
                <a:ea typeface="+mj-ea"/>
                <a:cs typeface="+mj-cs"/>
              </a:rPr>
              <a:t> Ενότητα</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90500" y="1741311"/>
            <a:ext cx="11877675" cy="3929379"/>
          </a:xfrm>
          <a:prstGeom prst="rect">
            <a:avLst/>
          </a:prstGeom>
        </p:spPr>
        <p:txBody>
          <a:bodyPr vert="horz" wrap="square" lIns="0" tIns="80010" rIns="0" bIns="0" rtlCol="0">
            <a:spAutoFit/>
          </a:bodyPr>
          <a:lstStyle/>
          <a:p>
            <a:pPr marL="12700">
              <a:lnSpc>
                <a:spcPct val="100000"/>
              </a:lnSpc>
              <a:spcBef>
                <a:spcPts val="630"/>
              </a:spcBef>
            </a:pPr>
            <a:r>
              <a:rPr sz="2200" dirty="0">
                <a:latin typeface="Calibri"/>
                <a:cs typeface="Calibri"/>
              </a:rPr>
              <a:t>Δείγμα</a:t>
            </a:r>
            <a:r>
              <a:rPr sz="2200" spc="-75" dirty="0">
                <a:latin typeface="Calibri"/>
                <a:cs typeface="Calibri"/>
              </a:rPr>
              <a:t> </a:t>
            </a:r>
            <a:r>
              <a:rPr sz="2200" dirty="0">
                <a:latin typeface="Calibri"/>
                <a:cs typeface="Calibri"/>
              </a:rPr>
              <a:t>300</a:t>
            </a:r>
            <a:r>
              <a:rPr sz="2200" spc="-55" dirty="0">
                <a:latin typeface="Calibri"/>
                <a:cs typeface="Calibri"/>
              </a:rPr>
              <a:t> </a:t>
            </a:r>
            <a:r>
              <a:rPr sz="2200" spc="-10" dirty="0">
                <a:latin typeface="Calibri"/>
                <a:cs typeface="Calibri"/>
              </a:rPr>
              <a:t>καταναλωτών</a:t>
            </a:r>
            <a:r>
              <a:rPr sz="2200" spc="-90" dirty="0">
                <a:latin typeface="Calibri"/>
                <a:cs typeface="Calibri"/>
              </a:rPr>
              <a:t> </a:t>
            </a:r>
            <a:r>
              <a:rPr sz="2200" dirty="0">
                <a:latin typeface="Calibri"/>
                <a:cs typeface="Calibri"/>
              </a:rPr>
              <a:t>βαθμολόγησαν</a:t>
            </a:r>
            <a:r>
              <a:rPr sz="2200" spc="-50" dirty="0">
                <a:latin typeface="Calibri"/>
                <a:cs typeface="Calibri"/>
              </a:rPr>
              <a:t> </a:t>
            </a:r>
            <a:r>
              <a:rPr sz="2200" dirty="0">
                <a:latin typeface="Calibri"/>
                <a:cs typeface="Calibri"/>
              </a:rPr>
              <a:t>δύο</a:t>
            </a:r>
            <a:r>
              <a:rPr sz="2200" spc="-50" dirty="0">
                <a:latin typeface="Calibri"/>
                <a:cs typeface="Calibri"/>
              </a:rPr>
              <a:t> </a:t>
            </a:r>
            <a:r>
              <a:rPr sz="2200" dirty="0">
                <a:latin typeface="Calibri"/>
                <a:cs typeface="Calibri"/>
              </a:rPr>
              <a:t>μάρκες</a:t>
            </a:r>
            <a:r>
              <a:rPr sz="2200" spc="-55" dirty="0">
                <a:latin typeface="Calibri"/>
                <a:cs typeface="Calibri"/>
              </a:rPr>
              <a:t> </a:t>
            </a:r>
            <a:r>
              <a:rPr lang="el-GR" sz="2200" dirty="0">
                <a:latin typeface="Calibri"/>
                <a:cs typeface="Calibri"/>
              </a:rPr>
              <a:t>μακαρόνια</a:t>
            </a:r>
            <a:r>
              <a:rPr sz="2200" spc="-70" dirty="0">
                <a:latin typeface="Calibri"/>
                <a:cs typeface="Calibri"/>
              </a:rPr>
              <a:t> </a:t>
            </a:r>
            <a:r>
              <a:rPr sz="2200" dirty="0">
                <a:latin typeface="Calibri"/>
                <a:cs typeface="Calibri"/>
              </a:rPr>
              <a:t>(Α</a:t>
            </a:r>
            <a:r>
              <a:rPr sz="2200" spc="-45" dirty="0">
                <a:latin typeface="Calibri"/>
                <a:cs typeface="Calibri"/>
              </a:rPr>
              <a:t> </a:t>
            </a:r>
            <a:r>
              <a:rPr sz="2200" dirty="0">
                <a:latin typeface="Calibri"/>
                <a:cs typeface="Calibri"/>
              </a:rPr>
              <a:t>και</a:t>
            </a:r>
            <a:r>
              <a:rPr sz="2200" spc="-35" dirty="0">
                <a:latin typeface="Calibri"/>
                <a:cs typeface="Calibri"/>
              </a:rPr>
              <a:t> </a:t>
            </a:r>
            <a:r>
              <a:rPr sz="2200" dirty="0">
                <a:latin typeface="Calibri"/>
                <a:cs typeface="Calibri"/>
              </a:rPr>
              <a:t>Β)</a:t>
            </a:r>
            <a:r>
              <a:rPr sz="2200" spc="-65" dirty="0">
                <a:latin typeface="Calibri"/>
                <a:cs typeface="Calibri"/>
              </a:rPr>
              <a:t> </a:t>
            </a:r>
            <a:r>
              <a:rPr sz="2200" spc="-10" dirty="0">
                <a:latin typeface="Calibri"/>
                <a:cs typeface="Calibri"/>
              </a:rPr>
              <a:t>χρησιμοποι</a:t>
            </a:r>
            <a:r>
              <a:rPr sz="2200" dirty="0">
                <a:latin typeface="Calibri"/>
                <a:cs typeface="Calibri"/>
              </a:rPr>
              <a:t>ώντας</a:t>
            </a:r>
            <a:r>
              <a:rPr sz="2200" spc="-65" dirty="0">
                <a:latin typeface="Calibri"/>
                <a:cs typeface="Calibri"/>
              </a:rPr>
              <a:t> </a:t>
            </a:r>
            <a:r>
              <a:rPr sz="2200" dirty="0">
                <a:latin typeface="Calibri"/>
                <a:cs typeface="Calibri"/>
              </a:rPr>
              <a:t>την</a:t>
            </a:r>
            <a:r>
              <a:rPr sz="2200" spc="-35" dirty="0">
                <a:latin typeface="Calibri"/>
                <a:cs typeface="Calibri"/>
              </a:rPr>
              <a:t> </a:t>
            </a:r>
            <a:r>
              <a:rPr sz="2200" spc="-10" dirty="0">
                <a:latin typeface="Calibri"/>
                <a:cs typeface="Calibri"/>
              </a:rPr>
              <a:t>παρακάτω</a:t>
            </a:r>
            <a:r>
              <a:rPr sz="2200" spc="-65" dirty="0">
                <a:latin typeface="Calibri"/>
                <a:cs typeface="Calibri"/>
              </a:rPr>
              <a:t> </a:t>
            </a:r>
            <a:r>
              <a:rPr sz="2200" spc="-10" dirty="0">
                <a:latin typeface="Calibri"/>
                <a:cs typeface="Calibri"/>
              </a:rPr>
              <a:t>κλίμακα:</a:t>
            </a:r>
            <a:endParaRPr sz="2200" dirty="0">
              <a:latin typeface="Calibri"/>
              <a:cs typeface="Calibri"/>
            </a:endParaRPr>
          </a:p>
          <a:p>
            <a:pPr>
              <a:lnSpc>
                <a:spcPct val="100000"/>
              </a:lnSpc>
            </a:pPr>
            <a:endParaRPr sz="2200" dirty="0">
              <a:latin typeface="Calibri"/>
              <a:cs typeface="Calibri"/>
            </a:endParaRPr>
          </a:p>
          <a:p>
            <a:pPr>
              <a:lnSpc>
                <a:spcPct val="100000"/>
              </a:lnSpc>
              <a:spcBef>
                <a:spcPts val="20"/>
              </a:spcBef>
            </a:pPr>
            <a:endParaRPr sz="2200" dirty="0">
              <a:latin typeface="Calibri"/>
              <a:cs typeface="Calibri"/>
            </a:endParaRPr>
          </a:p>
          <a:p>
            <a:pPr marL="12700">
              <a:lnSpc>
                <a:spcPct val="100000"/>
              </a:lnSpc>
            </a:pPr>
            <a:r>
              <a:rPr sz="3300" baseline="1262" dirty="0">
                <a:latin typeface="Calibri"/>
                <a:cs typeface="Calibri"/>
              </a:rPr>
              <a:t>Ο</a:t>
            </a:r>
            <a:r>
              <a:rPr sz="3300" spc="-15" baseline="1262" dirty="0">
                <a:latin typeface="Calibri"/>
                <a:cs typeface="Calibri"/>
              </a:rPr>
              <a:t> </a:t>
            </a:r>
            <a:r>
              <a:rPr sz="3300" baseline="1262" dirty="0">
                <a:latin typeface="Calibri"/>
                <a:cs typeface="Calibri"/>
              </a:rPr>
              <a:t>μέσος</a:t>
            </a:r>
            <a:r>
              <a:rPr sz="3300" spc="-97" baseline="1262" dirty="0">
                <a:latin typeface="Calibri"/>
                <a:cs typeface="Calibri"/>
              </a:rPr>
              <a:t> </a:t>
            </a:r>
            <a:r>
              <a:rPr sz="3300" baseline="1262" dirty="0">
                <a:latin typeface="Calibri"/>
                <a:cs typeface="Calibri"/>
              </a:rPr>
              <a:t>όρος</a:t>
            </a:r>
            <a:r>
              <a:rPr sz="3300" spc="-37" baseline="1262" dirty="0">
                <a:latin typeface="Calibri"/>
                <a:cs typeface="Calibri"/>
              </a:rPr>
              <a:t> </a:t>
            </a:r>
            <a:r>
              <a:rPr sz="3300" baseline="1262" dirty="0">
                <a:latin typeface="Calibri"/>
                <a:cs typeface="Calibri"/>
              </a:rPr>
              <a:t>της</a:t>
            </a:r>
            <a:r>
              <a:rPr sz="3300" spc="-30" baseline="1262" dirty="0">
                <a:latin typeface="Calibri"/>
                <a:cs typeface="Calibri"/>
              </a:rPr>
              <a:t> </a:t>
            </a:r>
            <a:r>
              <a:rPr sz="3300" spc="-15" baseline="1262" dirty="0">
                <a:latin typeface="Calibri"/>
                <a:cs typeface="Calibri"/>
              </a:rPr>
              <a:t>βαθμολογίας</a:t>
            </a:r>
            <a:r>
              <a:rPr sz="3300" spc="-75" baseline="1262" dirty="0">
                <a:latin typeface="Calibri"/>
                <a:cs typeface="Calibri"/>
              </a:rPr>
              <a:t> </a:t>
            </a:r>
            <a:r>
              <a:rPr sz="3300" baseline="1262" dirty="0">
                <a:latin typeface="Calibri"/>
                <a:cs typeface="Calibri"/>
              </a:rPr>
              <a:t>για</a:t>
            </a:r>
            <a:r>
              <a:rPr sz="3300" spc="-15" baseline="1262" dirty="0">
                <a:latin typeface="Calibri"/>
                <a:cs typeface="Calibri"/>
              </a:rPr>
              <a:t> </a:t>
            </a:r>
            <a:r>
              <a:rPr sz="3300" baseline="1262" dirty="0">
                <a:latin typeface="Calibri"/>
                <a:cs typeface="Calibri"/>
              </a:rPr>
              <a:t>τη</a:t>
            </a:r>
            <a:r>
              <a:rPr sz="3300" spc="-52" baseline="1262" dirty="0">
                <a:latin typeface="Calibri"/>
                <a:cs typeface="Calibri"/>
              </a:rPr>
              <a:t> </a:t>
            </a:r>
            <a:r>
              <a:rPr sz="3300" baseline="1262" dirty="0">
                <a:latin typeface="Calibri"/>
                <a:cs typeface="Calibri"/>
              </a:rPr>
              <a:t>μάρκα</a:t>
            </a:r>
            <a:r>
              <a:rPr sz="3300" spc="-44" baseline="1262" dirty="0">
                <a:latin typeface="Calibri"/>
                <a:cs typeface="Calibri"/>
              </a:rPr>
              <a:t> </a:t>
            </a:r>
            <a:r>
              <a:rPr sz="3300" baseline="1262" dirty="0">
                <a:latin typeface="Calibri"/>
                <a:cs typeface="Calibri"/>
              </a:rPr>
              <a:t>Α</a:t>
            </a:r>
            <a:r>
              <a:rPr sz="3300" spc="-22" baseline="1262" dirty="0">
                <a:latin typeface="Calibri"/>
                <a:cs typeface="Calibri"/>
              </a:rPr>
              <a:t> </a:t>
            </a:r>
            <a:r>
              <a:rPr sz="3300" baseline="1262" dirty="0">
                <a:latin typeface="Calibri"/>
                <a:cs typeface="Calibri"/>
              </a:rPr>
              <a:t>ήταν </a:t>
            </a:r>
            <a:r>
              <a:rPr sz="3900" baseline="1068" dirty="0">
                <a:latin typeface="Calibri"/>
                <a:cs typeface="Calibri"/>
              </a:rPr>
              <a:t>x</a:t>
            </a:r>
            <a:r>
              <a:rPr sz="2600" dirty="0">
                <a:latin typeface="Calibri"/>
                <a:cs typeface="Calibri"/>
              </a:rPr>
              <a:t>̄</a:t>
            </a:r>
            <a:r>
              <a:rPr sz="2600" spc="-130" dirty="0">
                <a:latin typeface="Calibri"/>
                <a:cs typeface="Calibri"/>
              </a:rPr>
              <a:t> </a:t>
            </a:r>
            <a:r>
              <a:rPr sz="3300" baseline="1262" dirty="0">
                <a:latin typeface="Calibri"/>
                <a:cs typeface="Calibri"/>
              </a:rPr>
              <a:t>=7,5.</a:t>
            </a:r>
            <a:r>
              <a:rPr sz="3300" spc="-82" baseline="1262" dirty="0">
                <a:latin typeface="Calibri"/>
                <a:cs typeface="Calibri"/>
              </a:rPr>
              <a:t> </a:t>
            </a:r>
            <a:r>
              <a:rPr sz="3300" baseline="1262" dirty="0">
                <a:latin typeface="Calibri"/>
                <a:cs typeface="Calibri"/>
              </a:rPr>
              <a:t>Η</a:t>
            </a:r>
            <a:r>
              <a:rPr sz="3300" spc="-22" baseline="1262" dirty="0">
                <a:latin typeface="Calibri"/>
                <a:cs typeface="Calibri"/>
              </a:rPr>
              <a:t> </a:t>
            </a:r>
            <a:r>
              <a:rPr sz="3300" baseline="1262" dirty="0">
                <a:latin typeface="Calibri"/>
                <a:cs typeface="Calibri"/>
              </a:rPr>
              <a:t>τιμή</a:t>
            </a:r>
            <a:r>
              <a:rPr sz="3300" spc="-52" baseline="1262" dirty="0">
                <a:latin typeface="Calibri"/>
                <a:cs typeface="Calibri"/>
              </a:rPr>
              <a:t> </a:t>
            </a:r>
            <a:r>
              <a:rPr sz="3300" baseline="1262" dirty="0">
                <a:latin typeface="Calibri"/>
                <a:cs typeface="Calibri"/>
              </a:rPr>
              <a:t>αυτή</a:t>
            </a:r>
            <a:r>
              <a:rPr sz="3300" spc="-7" baseline="1262" dirty="0">
                <a:latin typeface="Calibri"/>
                <a:cs typeface="Calibri"/>
              </a:rPr>
              <a:t> </a:t>
            </a:r>
            <a:r>
              <a:rPr sz="3300" spc="-15" baseline="1262" dirty="0">
                <a:latin typeface="Calibri"/>
                <a:cs typeface="Calibri"/>
              </a:rPr>
              <a:t>αποτελεί:</a:t>
            </a:r>
            <a:endParaRPr sz="3300" baseline="1262" dirty="0">
              <a:latin typeface="Calibri"/>
              <a:cs typeface="Calibri"/>
            </a:endParaRPr>
          </a:p>
          <a:p>
            <a:pPr marL="711200" indent="-342900">
              <a:lnSpc>
                <a:spcPct val="100000"/>
              </a:lnSpc>
              <a:spcBef>
                <a:spcPts val="1335"/>
              </a:spcBef>
              <a:buFont typeface="Wingdings" panose="05000000000000000000" pitchFamily="2" charset="2"/>
              <a:buChar char="§"/>
              <a:tabLst>
                <a:tab pos="641350" algn="l"/>
              </a:tabLst>
            </a:pPr>
            <a:r>
              <a:rPr sz="2200" spc="-10" dirty="0">
                <a:latin typeface="Calibri"/>
                <a:cs typeface="Calibri"/>
              </a:rPr>
              <a:t>Στατιστικό</a:t>
            </a:r>
            <a:r>
              <a:rPr sz="2200" spc="-40" dirty="0">
                <a:latin typeface="Calibri"/>
                <a:cs typeface="Calibri"/>
              </a:rPr>
              <a:t> </a:t>
            </a:r>
            <a:r>
              <a:rPr sz="2200" spc="-10" dirty="0">
                <a:latin typeface="Calibri"/>
                <a:cs typeface="Calibri"/>
              </a:rPr>
              <a:t>μέτρο;</a:t>
            </a:r>
            <a:endParaRPr sz="2200" dirty="0">
              <a:latin typeface="Calibri"/>
              <a:cs typeface="Calibri"/>
            </a:endParaRPr>
          </a:p>
          <a:p>
            <a:pPr marL="711200" indent="-342900">
              <a:lnSpc>
                <a:spcPct val="100000"/>
              </a:lnSpc>
              <a:spcBef>
                <a:spcPts val="1320"/>
              </a:spcBef>
              <a:buFont typeface="Wingdings" panose="05000000000000000000" pitchFamily="2" charset="2"/>
              <a:buChar char="§"/>
              <a:tabLst>
                <a:tab pos="641350" algn="l"/>
              </a:tabLst>
            </a:pPr>
            <a:r>
              <a:rPr sz="2200" spc="-10" dirty="0">
                <a:latin typeface="Calibri"/>
                <a:cs typeface="Calibri"/>
              </a:rPr>
              <a:t>Παράμετρο;</a:t>
            </a:r>
            <a:endParaRPr sz="2200" dirty="0">
              <a:latin typeface="Calibri"/>
              <a:cs typeface="Calibri"/>
            </a:endParaRPr>
          </a:p>
          <a:p>
            <a:pPr marL="711200" indent="-342900">
              <a:lnSpc>
                <a:spcPct val="100000"/>
              </a:lnSpc>
              <a:spcBef>
                <a:spcPts val="1350"/>
              </a:spcBef>
              <a:buFont typeface="Wingdings" panose="05000000000000000000" pitchFamily="2" charset="2"/>
              <a:buChar char="§"/>
              <a:tabLst>
                <a:tab pos="641350" algn="l"/>
              </a:tabLst>
            </a:pPr>
            <a:r>
              <a:rPr sz="2200" spc="-10" dirty="0">
                <a:latin typeface="Calibri"/>
                <a:cs typeface="Calibri"/>
              </a:rPr>
              <a:t>Δειγματοληπτικό</a:t>
            </a:r>
            <a:r>
              <a:rPr sz="2200" spc="-110" dirty="0">
                <a:latin typeface="Calibri"/>
                <a:cs typeface="Calibri"/>
              </a:rPr>
              <a:t> </a:t>
            </a:r>
            <a:r>
              <a:rPr sz="2200" spc="-10" dirty="0">
                <a:latin typeface="Calibri"/>
                <a:cs typeface="Calibri"/>
              </a:rPr>
              <a:t>σφάλμα;</a:t>
            </a:r>
            <a:endParaRPr sz="2200" dirty="0">
              <a:latin typeface="Calibri"/>
              <a:cs typeface="Calibri"/>
            </a:endParaRPr>
          </a:p>
          <a:p>
            <a:pPr marL="121920">
              <a:lnSpc>
                <a:spcPct val="100000"/>
              </a:lnSpc>
              <a:spcBef>
                <a:spcPts val="1320"/>
              </a:spcBef>
            </a:pPr>
            <a:r>
              <a:rPr sz="2200" b="1" dirty="0">
                <a:solidFill>
                  <a:srgbClr val="FF0000"/>
                </a:solidFill>
                <a:latin typeface="Calibri"/>
                <a:cs typeface="Calibri"/>
              </a:rPr>
              <a:t>Επιλέξτε</a:t>
            </a:r>
            <a:r>
              <a:rPr sz="2200" b="1" spc="-35" dirty="0">
                <a:solidFill>
                  <a:srgbClr val="FF0000"/>
                </a:solidFill>
                <a:latin typeface="Calibri"/>
                <a:cs typeface="Calibri"/>
              </a:rPr>
              <a:t> </a:t>
            </a:r>
            <a:r>
              <a:rPr sz="2200" b="1" dirty="0">
                <a:solidFill>
                  <a:srgbClr val="FF0000"/>
                </a:solidFill>
                <a:latin typeface="Calibri"/>
                <a:cs typeface="Calibri"/>
              </a:rPr>
              <a:t>τη</a:t>
            </a:r>
            <a:r>
              <a:rPr sz="2200" b="1" spc="-65" dirty="0">
                <a:solidFill>
                  <a:srgbClr val="FF0000"/>
                </a:solidFill>
                <a:latin typeface="Calibri"/>
                <a:cs typeface="Calibri"/>
              </a:rPr>
              <a:t> </a:t>
            </a:r>
            <a:r>
              <a:rPr sz="2200" b="1" dirty="0">
                <a:solidFill>
                  <a:srgbClr val="FF0000"/>
                </a:solidFill>
                <a:latin typeface="Calibri"/>
                <a:cs typeface="Calibri"/>
              </a:rPr>
              <a:t>σωστή</a:t>
            </a:r>
            <a:r>
              <a:rPr sz="2200" b="1" spc="-40" dirty="0">
                <a:solidFill>
                  <a:srgbClr val="FF0000"/>
                </a:solidFill>
                <a:latin typeface="Calibri"/>
                <a:cs typeface="Calibri"/>
              </a:rPr>
              <a:t> </a:t>
            </a:r>
            <a:r>
              <a:rPr sz="2200" b="1" dirty="0">
                <a:solidFill>
                  <a:srgbClr val="FF0000"/>
                </a:solidFill>
                <a:latin typeface="Calibri"/>
                <a:cs typeface="Calibri"/>
              </a:rPr>
              <a:t>απάντηση</a:t>
            </a:r>
            <a:r>
              <a:rPr sz="2200" b="1" spc="-45" dirty="0">
                <a:solidFill>
                  <a:srgbClr val="FF0000"/>
                </a:solidFill>
                <a:latin typeface="Calibri"/>
                <a:cs typeface="Calibri"/>
              </a:rPr>
              <a:t> </a:t>
            </a:r>
            <a:r>
              <a:rPr sz="2200" b="1" dirty="0">
                <a:solidFill>
                  <a:srgbClr val="FF0000"/>
                </a:solidFill>
                <a:latin typeface="Calibri"/>
                <a:cs typeface="Calibri"/>
              </a:rPr>
              <a:t>και</a:t>
            </a:r>
            <a:r>
              <a:rPr sz="2200" b="1" spc="-50" dirty="0">
                <a:solidFill>
                  <a:srgbClr val="FF0000"/>
                </a:solidFill>
                <a:latin typeface="Calibri"/>
                <a:cs typeface="Calibri"/>
              </a:rPr>
              <a:t> </a:t>
            </a:r>
            <a:r>
              <a:rPr sz="2200" b="1" dirty="0">
                <a:solidFill>
                  <a:srgbClr val="FF0000"/>
                </a:solidFill>
                <a:latin typeface="Calibri"/>
                <a:cs typeface="Calibri"/>
              </a:rPr>
              <a:t>αιτιολογήστε</a:t>
            </a:r>
            <a:r>
              <a:rPr sz="2200" b="1" spc="-20" dirty="0">
                <a:solidFill>
                  <a:srgbClr val="FF0000"/>
                </a:solidFill>
                <a:latin typeface="Calibri"/>
                <a:cs typeface="Calibri"/>
              </a:rPr>
              <a:t> την.</a:t>
            </a:r>
            <a:endParaRPr sz="2200" dirty="0">
              <a:solidFill>
                <a:srgbClr val="FF0000"/>
              </a:solidFill>
              <a:latin typeface="Calibri"/>
              <a:cs typeface="Calibri"/>
            </a:endParaRPr>
          </a:p>
        </p:txBody>
      </p:sp>
      <p:sp>
        <p:nvSpPr>
          <p:cNvPr id="3" name="object 3"/>
          <p:cNvSpPr txBox="1">
            <a:spLocks noGrp="1"/>
          </p:cNvSpPr>
          <p:nvPr>
            <p:ph type="title"/>
          </p:nvPr>
        </p:nvSpPr>
        <p:spPr>
          <a:xfrm>
            <a:off x="5255794" y="432868"/>
            <a:ext cx="1680411" cy="444352"/>
          </a:xfrm>
          <a:prstGeom prst="rect">
            <a:avLst/>
          </a:prstGeom>
        </p:spPr>
        <p:txBody>
          <a:bodyPr vert="horz" wrap="square" lIns="0" tIns="13335" rIns="0" bIns="0" rtlCol="0" anchor="ctr">
            <a:spAutoFit/>
          </a:bodyPr>
          <a:lstStyle/>
          <a:p>
            <a:pPr marL="12700" algn="just">
              <a:lnSpc>
                <a:spcPct val="100000"/>
              </a:lnSpc>
              <a:spcBef>
                <a:spcPts val="105"/>
              </a:spcBef>
            </a:pPr>
            <a:r>
              <a:rPr sz="2800" b="1" spc="-25" dirty="0">
                <a:solidFill>
                  <a:srgbClr val="5FCAEE"/>
                </a:solidFill>
                <a:latin typeface="Trebuchet MS"/>
                <a:ea typeface="+mn-ea"/>
                <a:cs typeface="+mn-cs"/>
              </a:rPr>
              <a:t>Άσκηση 2</a:t>
            </a:r>
          </a:p>
        </p:txBody>
      </p:sp>
      <p:graphicFrame>
        <p:nvGraphicFramePr>
          <p:cNvPr id="4" name="object 4"/>
          <p:cNvGraphicFramePr>
            <a:graphicFrameLocks noGrp="1"/>
          </p:cNvGraphicFramePr>
          <p:nvPr>
            <p:extLst>
              <p:ext uri="{D42A27DB-BD31-4B8C-83A1-F6EECF244321}">
                <p14:modId xmlns:p14="http://schemas.microsoft.com/office/powerpoint/2010/main" val="2847716684"/>
              </p:ext>
            </p:extLst>
          </p:nvPr>
        </p:nvGraphicFramePr>
        <p:xfrm>
          <a:off x="2813050" y="2575270"/>
          <a:ext cx="6565897" cy="365125"/>
        </p:xfrm>
        <a:graphic>
          <a:graphicData uri="http://schemas.openxmlformats.org/drawingml/2006/table">
            <a:tbl>
              <a:tblPr firstRow="1" bandRow="1">
                <a:tableStyleId>{2D5ABB26-0587-4C30-8999-92F81FD0307C}</a:tableStyleId>
              </a:tblPr>
              <a:tblGrid>
                <a:gridCol w="1026160">
                  <a:extLst>
                    <a:ext uri="{9D8B030D-6E8A-4147-A177-3AD203B41FA5}">
                      <a16:colId xmlns:a16="http://schemas.microsoft.com/office/drawing/2014/main" val="20000"/>
                    </a:ext>
                  </a:extLst>
                </a:gridCol>
                <a:gridCol w="522604">
                  <a:extLst>
                    <a:ext uri="{9D8B030D-6E8A-4147-A177-3AD203B41FA5}">
                      <a16:colId xmlns:a16="http://schemas.microsoft.com/office/drawing/2014/main" val="20001"/>
                    </a:ext>
                  </a:extLst>
                </a:gridCol>
                <a:gridCol w="568960">
                  <a:extLst>
                    <a:ext uri="{9D8B030D-6E8A-4147-A177-3AD203B41FA5}">
                      <a16:colId xmlns:a16="http://schemas.microsoft.com/office/drawing/2014/main" val="20002"/>
                    </a:ext>
                  </a:extLst>
                </a:gridCol>
                <a:gridCol w="503555">
                  <a:extLst>
                    <a:ext uri="{9D8B030D-6E8A-4147-A177-3AD203B41FA5}">
                      <a16:colId xmlns:a16="http://schemas.microsoft.com/office/drawing/2014/main" val="20003"/>
                    </a:ext>
                  </a:extLst>
                </a:gridCol>
                <a:gridCol w="475615">
                  <a:extLst>
                    <a:ext uri="{9D8B030D-6E8A-4147-A177-3AD203B41FA5}">
                      <a16:colId xmlns:a16="http://schemas.microsoft.com/office/drawing/2014/main" val="20004"/>
                    </a:ext>
                  </a:extLst>
                </a:gridCol>
                <a:gridCol w="565785">
                  <a:extLst>
                    <a:ext uri="{9D8B030D-6E8A-4147-A177-3AD203B41FA5}">
                      <a16:colId xmlns:a16="http://schemas.microsoft.com/office/drawing/2014/main" val="20005"/>
                    </a:ext>
                  </a:extLst>
                </a:gridCol>
                <a:gridCol w="506729">
                  <a:extLst>
                    <a:ext uri="{9D8B030D-6E8A-4147-A177-3AD203B41FA5}">
                      <a16:colId xmlns:a16="http://schemas.microsoft.com/office/drawing/2014/main" val="20006"/>
                    </a:ext>
                  </a:extLst>
                </a:gridCol>
                <a:gridCol w="503554">
                  <a:extLst>
                    <a:ext uri="{9D8B030D-6E8A-4147-A177-3AD203B41FA5}">
                      <a16:colId xmlns:a16="http://schemas.microsoft.com/office/drawing/2014/main" val="20007"/>
                    </a:ext>
                  </a:extLst>
                </a:gridCol>
                <a:gridCol w="587375">
                  <a:extLst>
                    <a:ext uri="{9D8B030D-6E8A-4147-A177-3AD203B41FA5}">
                      <a16:colId xmlns:a16="http://schemas.microsoft.com/office/drawing/2014/main" val="20008"/>
                    </a:ext>
                  </a:extLst>
                </a:gridCol>
                <a:gridCol w="1305560">
                  <a:extLst>
                    <a:ext uri="{9D8B030D-6E8A-4147-A177-3AD203B41FA5}">
                      <a16:colId xmlns:a16="http://schemas.microsoft.com/office/drawing/2014/main" val="20009"/>
                    </a:ext>
                  </a:extLst>
                </a:gridCol>
              </a:tblGrid>
              <a:tr h="365125">
                <a:tc>
                  <a:txBody>
                    <a:bodyPr/>
                    <a:lstStyle/>
                    <a:p>
                      <a:pPr marL="91440">
                        <a:lnSpc>
                          <a:spcPct val="100000"/>
                        </a:lnSpc>
                        <a:spcBef>
                          <a:spcPts val="245"/>
                        </a:spcBef>
                      </a:pPr>
                      <a:r>
                        <a:rPr sz="1800" b="1" dirty="0">
                          <a:latin typeface="Calibri"/>
                          <a:cs typeface="Calibri"/>
                        </a:rPr>
                        <a:t>1</a:t>
                      </a:r>
                      <a:r>
                        <a:rPr sz="1800" b="1" spc="-10" dirty="0">
                          <a:latin typeface="Calibri"/>
                          <a:cs typeface="Calibri"/>
                        </a:rPr>
                        <a:t> (κακή)</a:t>
                      </a:r>
                      <a:endParaRPr sz="1800">
                        <a:latin typeface="Calibri"/>
                        <a:cs typeface="Calibri"/>
                      </a:endParaRPr>
                    </a:p>
                  </a:txBody>
                  <a:tcPr marL="0" marR="0" marT="311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2075">
                        <a:lnSpc>
                          <a:spcPct val="100000"/>
                        </a:lnSpc>
                        <a:spcBef>
                          <a:spcPts val="245"/>
                        </a:spcBef>
                      </a:pPr>
                      <a:r>
                        <a:rPr sz="1800" b="1" dirty="0">
                          <a:latin typeface="Calibri"/>
                          <a:cs typeface="Calibri"/>
                        </a:rPr>
                        <a:t>2</a:t>
                      </a:r>
                      <a:endParaRPr sz="1800">
                        <a:latin typeface="Calibri"/>
                        <a:cs typeface="Calibri"/>
                      </a:endParaRPr>
                    </a:p>
                  </a:txBody>
                  <a:tcPr marL="0" marR="0" marT="311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2075">
                        <a:lnSpc>
                          <a:spcPct val="100000"/>
                        </a:lnSpc>
                        <a:spcBef>
                          <a:spcPts val="245"/>
                        </a:spcBef>
                      </a:pPr>
                      <a:r>
                        <a:rPr sz="1800" b="1" dirty="0">
                          <a:latin typeface="Calibri"/>
                          <a:cs typeface="Calibri"/>
                        </a:rPr>
                        <a:t>3</a:t>
                      </a:r>
                      <a:endParaRPr sz="1800">
                        <a:latin typeface="Calibri"/>
                        <a:cs typeface="Calibri"/>
                      </a:endParaRPr>
                    </a:p>
                  </a:txBody>
                  <a:tcPr marL="0" marR="0" marT="311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2075">
                        <a:lnSpc>
                          <a:spcPct val="100000"/>
                        </a:lnSpc>
                        <a:spcBef>
                          <a:spcPts val="245"/>
                        </a:spcBef>
                      </a:pPr>
                      <a:r>
                        <a:rPr sz="1800" b="1" dirty="0">
                          <a:latin typeface="Calibri"/>
                          <a:cs typeface="Calibri"/>
                        </a:rPr>
                        <a:t>4</a:t>
                      </a:r>
                      <a:endParaRPr sz="1800">
                        <a:latin typeface="Calibri"/>
                        <a:cs typeface="Calibri"/>
                      </a:endParaRPr>
                    </a:p>
                  </a:txBody>
                  <a:tcPr marL="0" marR="0" marT="311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2075">
                        <a:lnSpc>
                          <a:spcPct val="100000"/>
                        </a:lnSpc>
                        <a:spcBef>
                          <a:spcPts val="245"/>
                        </a:spcBef>
                      </a:pPr>
                      <a:r>
                        <a:rPr sz="1800" b="1" dirty="0">
                          <a:latin typeface="Calibri"/>
                          <a:cs typeface="Calibri"/>
                        </a:rPr>
                        <a:t>5</a:t>
                      </a:r>
                      <a:endParaRPr sz="1800">
                        <a:latin typeface="Calibri"/>
                        <a:cs typeface="Calibri"/>
                      </a:endParaRPr>
                    </a:p>
                  </a:txBody>
                  <a:tcPr marL="0" marR="0" marT="311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2075">
                        <a:lnSpc>
                          <a:spcPct val="100000"/>
                        </a:lnSpc>
                        <a:spcBef>
                          <a:spcPts val="245"/>
                        </a:spcBef>
                      </a:pPr>
                      <a:r>
                        <a:rPr sz="1800" b="1" dirty="0">
                          <a:latin typeface="Calibri"/>
                          <a:cs typeface="Calibri"/>
                        </a:rPr>
                        <a:t>6</a:t>
                      </a:r>
                      <a:endParaRPr sz="1800">
                        <a:latin typeface="Calibri"/>
                        <a:cs typeface="Calibri"/>
                      </a:endParaRPr>
                    </a:p>
                  </a:txBody>
                  <a:tcPr marL="0" marR="0" marT="311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2710">
                        <a:lnSpc>
                          <a:spcPct val="100000"/>
                        </a:lnSpc>
                        <a:spcBef>
                          <a:spcPts val="245"/>
                        </a:spcBef>
                      </a:pPr>
                      <a:r>
                        <a:rPr sz="1800" b="1" dirty="0">
                          <a:latin typeface="Calibri"/>
                          <a:cs typeface="Calibri"/>
                        </a:rPr>
                        <a:t>7</a:t>
                      </a:r>
                      <a:endParaRPr sz="1800">
                        <a:latin typeface="Calibri"/>
                        <a:cs typeface="Calibri"/>
                      </a:endParaRPr>
                    </a:p>
                  </a:txBody>
                  <a:tcPr marL="0" marR="0" marT="311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2710">
                        <a:lnSpc>
                          <a:spcPct val="100000"/>
                        </a:lnSpc>
                        <a:spcBef>
                          <a:spcPts val="245"/>
                        </a:spcBef>
                      </a:pPr>
                      <a:r>
                        <a:rPr sz="1800" b="1" dirty="0">
                          <a:latin typeface="Calibri"/>
                          <a:cs typeface="Calibri"/>
                        </a:rPr>
                        <a:t>8</a:t>
                      </a:r>
                      <a:endParaRPr sz="1800">
                        <a:latin typeface="Calibri"/>
                        <a:cs typeface="Calibri"/>
                      </a:endParaRPr>
                    </a:p>
                  </a:txBody>
                  <a:tcPr marL="0" marR="0" marT="311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2710">
                        <a:lnSpc>
                          <a:spcPct val="100000"/>
                        </a:lnSpc>
                        <a:spcBef>
                          <a:spcPts val="245"/>
                        </a:spcBef>
                      </a:pPr>
                      <a:r>
                        <a:rPr sz="1800" b="1" dirty="0">
                          <a:latin typeface="Calibri"/>
                          <a:cs typeface="Calibri"/>
                        </a:rPr>
                        <a:t>9</a:t>
                      </a:r>
                      <a:endParaRPr sz="1800">
                        <a:latin typeface="Calibri"/>
                        <a:cs typeface="Calibri"/>
                      </a:endParaRPr>
                    </a:p>
                  </a:txBody>
                  <a:tcPr marL="0" marR="0" marT="311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2710">
                        <a:lnSpc>
                          <a:spcPct val="100000"/>
                        </a:lnSpc>
                        <a:spcBef>
                          <a:spcPts val="245"/>
                        </a:spcBef>
                      </a:pPr>
                      <a:r>
                        <a:rPr sz="1800" b="1" dirty="0">
                          <a:latin typeface="Calibri"/>
                          <a:cs typeface="Calibri"/>
                        </a:rPr>
                        <a:t>10</a:t>
                      </a:r>
                      <a:r>
                        <a:rPr sz="1800" b="1" spc="-10" dirty="0">
                          <a:latin typeface="Calibri"/>
                          <a:cs typeface="Calibri"/>
                        </a:rPr>
                        <a:t> (άριστη)</a:t>
                      </a:r>
                      <a:endParaRPr sz="1800" dirty="0">
                        <a:latin typeface="Calibri"/>
                        <a:cs typeface="Calibri"/>
                      </a:endParaRPr>
                    </a:p>
                  </a:txBody>
                  <a:tcPr marL="0" marR="0" marT="311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0"/>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19100" y="1243660"/>
            <a:ext cx="11582400" cy="3149965"/>
          </a:xfrm>
          <a:prstGeom prst="rect">
            <a:avLst/>
          </a:prstGeom>
        </p:spPr>
        <p:txBody>
          <a:bodyPr vert="horz" wrap="square" lIns="0" tIns="13970" rIns="0" bIns="0" rtlCol="0">
            <a:spAutoFit/>
          </a:bodyPr>
          <a:lstStyle/>
          <a:p>
            <a:pPr marL="12700" algn="just">
              <a:lnSpc>
                <a:spcPct val="100000"/>
              </a:lnSpc>
              <a:spcBef>
                <a:spcPts val="110"/>
              </a:spcBef>
            </a:pPr>
            <a:r>
              <a:rPr sz="2200" b="1" spc="-10" dirty="0">
                <a:solidFill>
                  <a:srgbClr val="FF0000"/>
                </a:solidFill>
                <a:latin typeface="Calibri"/>
                <a:cs typeface="Calibri"/>
              </a:rPr>
              <a:t>ΑΙΤΙΟΛΟΓΗΣΗ</a:t>
            </a:r>
            <a:endParaRPr sz="2200" b="1" dirty="0">
              <a:latin typeface="Calibri"/>
              <a:cs typeface="Calibri"/>
            </a:endParaRPr>
          </a:p>
          <a:p>
            <a:pPr marL="356870" indent="-344805" algn="just">
              <a:lnSpc>
                <a:spcPct val="100000"/>
              </a:lnSpc>
              <a:spcBef>
                <a:spcPts val="1730"/>
              </a:spcBef>
              <a:buFont typeface="Wingdings" panose="05000000000000000000" pitchFamily="2" charset="2"/>
              <a:buChar char="§"/>
              <a:tabLst>
                <a:tab pos="356870" algn="l"/>
                <a:tab pos="357505" algn="l"/>
              </a:tabLst>
            </a:pPr>
            <a:r>
              <a:rPr sz="2200" spc="-85" dirty="0">
                <a:solidFill>
                  <a:srgbClr val="FF0000"/>
                </a:solidFill>
                <a:latin typeface="Calibri"/>
                <a:cs typeface="Calibri"/>
              </a:rPr>
              <a:t>Το</a:t>
            </a:r>
            <a:r>
              <a:rPr sz="2200" spc="-50" dirty="0">
                <a:solidFill>
                  <a:srgbClr val="FF0000"/>
                </a:solidFill>
                <a:latin typeface="Calibri"/>
                <a:cs typeface="Calibri"/>
              </a:rPr>
              <a:t> </a:t>
            </a:r>
            <a:r>
              <a:rPr sz="2200" dirty="0">
                <a:solidFill>
                  <a:srgbClr val="FF0000"/>
                </a:solidFill>
                <a:latin typeface="Calibri"/>
                <a:cs typeface="Calibri"/>
              </a:rPr>
              <a:t>στατιστικό</a:t>
            </a:r>
            <a:r>
              <a:rPr sz="2200" spc="-95" dirty="0">
                <a:solidFill>
                  <a:srgbClr val="FF0000"/>
                </a:solidFill>
                <a:latin typeface="Calibri"/>
                <a:cs typeface="Calibri"/>
              </a:rPr>
              <a:t> </a:t>
            </a:r>
            <a:r>
              <a:rPr sz="2200" dirty="0">
                <a:solidFill>
                  <a:srgbClr val="FF0000"/>
                </a:solidFill>
                <a:latin typeface="Calibri"/>
                <a:cs typeface="Calibri"/>
              </a:rPr>
              <a:t>μέτρο</a:t>
            </a:r>
            <a:r>
              <a:rPr sz="2200" spc="-85" dirty="0">
                <a:solidFill>
                  <a:srgbClr val="FF0000"/>
                </a:solidFill>
                <a:latin typeface="Calibri"/>
                <a:cs typeface="Calibri"/>
              </a:rPr>
              <a:t> </a:t>
            </a:r>
            <a:r>
              <a:rPr sz="2200" dirty="0">
                <a:solidFill>
                  <a:srgbClr val="FF0000"/>
                </a:solidFill>
                <a:latin typeface="Calibri"/>
                <a:cs typeface="Calibri"/>
              </a:rPr>
              <a:t>είναι</a:t>
            </a:r>
            <a:r>
              <a:rPr sz="2200" spc="-40" dirty="0">
                <a:solidFill>
                  <a:srgbClr val="FF0000"/>
                </a:solidFill>
                <a:latin typeface="Calibri"/>
                <a:cs typeface="Calibri"/>
              </a:rPr>
              <a:t> </a:t>
            </a:r>
            <a:r>
              <a:rPr sz="2200" dirty="0">
                <a:solidFill>
                  <a:srgbClr val="FF0000"/>
                </a:solidFill>
                <a:latin typeface="Calibri"/>
                <a:cs typeface="Calibri"/>
              </a:rPr>
              <a:t>μια</a:t>
            </a:r>
            <a:r>
              <a:rPr sz="2200" spc="-65" dirty="0">
                <a:solidFill>
                  <a:srgbClr val="FF0000"/>
                </a:solidFill>
                <a:latin typeface="Calibri"/>
                <a:cs typeface="Calibri"/>
              </a:rPr>
              <a:t> </a:t>
            </a:r>
            <a:r>
              <a:rPr sz="2200" dirty="0">
                <a:solidFill>
                  <a:srgbClr val="FF0000"/>
                </a:solidFill>
                <a:latin typeface="Calibri"/>
                <a:cs typeface="Calibri"/>
              </a:rPr>
              <a:t>αριθμητική</a:t>
            </a:r>
            <a:r>
              <a:rPr sz="2200" spc="-65" dirty="0">
                <a:solidFill>
                  <a:srgbClr val="FF0000"/>
                </a:solidFill>
                <a:latin typeface="Calibri"/>
                <a:cs typeface="Calibri"/>
              </a:rPr>
              <a:t> </a:t>
            </a:r>
            <a:r>
              <a:rPr sz="2200" dirty="0">
                <a:solidFill>
                  <a:srgbClr val="FF0000"/>
                </a:solidFill>
                <a:latin typeface="Calibri"/>
                <a:cs typeface="Calibri"/>
              </a:rPr>
              <a:t>τιμή</a:t>
            </a:r>
            <a:r>
              <a:rPr sz="2200" spc="-40" dirty="0">
                <a:solidFill>
                  <a:srgbClr val="FF0000"/>
                </a:solidFill>
                <a:latin typeface="Calibri"/>
                <a:cs typeface="Calibri"/>
              </a:rPr>
              <a:t> </a:t>
            </a:r>
            <a:r>
              <a:rPr sz="2200" dirty="0">
                <a:solidFill>
                  <a:srgbClr val="FF0000"/>
                </a:solidFill>
                <a:latin typeface="Calibri"/>
                <a:cs typeface="Calibri"/>
              </a:rPr>
              <a:t>που</a:t>
            </a:r>
            <a:r>
              <a:rPr sz="2200" spc="-70" dirty="0">
                <a:solidFill>
                  <a:srgbClr val="FF0000"/>
                </a:solidFill>
                <a:latin typeface="Calibri"/>
                <a:cs typeface="Calibri"/>
              </a:rPr>
              <a:t> </a:t>
            </a:r>
            <a:r>
              <a:rPr sz="2200" dirty="0">
                <a:solidFill>
                  <a:srgbClr val="FF0000"/>
                </a:solidFill>
                <a:latin typeface="Calibri"/>
                <a:cs typeface="Calibri"/>
              </a:rPr>
              <a:t>περιγράφει</a:t>
            </a:r>
            <a:r>
              <a:rPr sz="2200" spc="-80" dirty="0">
                <a:solidFill>
                  <a:srgbClr val="FF0000"/>
                </a:solidFill>
                <a:latin typeface="Calibri"/>
                <a:cs typeface="Calibri"/>
              </a:rPr>
              <a:t> </a:t>
            </a:r>
            <a:r>
              <a:rPr sz="2200" dirty="0">
                <a:solidFill>
                  <a:srgbClr val="FF0000"/>
                </a:solidFill>
                <a:latin typeface="Calibri"/>
                <a:cs typeface="Calibri"/>
              </a:rPr>
              <a:t>ένα</a:t>
            </a:r>
            <a:r>
              <a:rPr sz="2200" spc="-35" dirty="0">
                <a:solidFill>
                  <a:srgbClr val="FF0000"/>
                </a:solidFill>
                <a:latin typeface="Calibri"/>
                <a:cs typeface="Calibri"/>
              </a:rPr>
              <a:t> </a:t>
            </a:r>
            <a:r>
              <a:rPr sz="2200" dirty="0">
                <a:solidFill>
                  <a:srgbClr val="FF0000"/>
                </a:solidFill>
                <a:latin typeface="Calibri"/>
                <a:cs typeface="Calibri"/>
              </a:rPr>
              <a:t>δείγμα</a:t>
            </a:r>
            <a:r>
              <a:rPr sz="2200" spc="-75" dirty="0">
                <a:solidFill>
                  <a:srgbClr val="FF0000"/>
                </a:solidFill>
                <a:latin typeface="Calibri"/>
                <a:cs typeface="Calibri"/>
              </a:rPr>
              <a:t> </a:t>
            </a:r>
            <a:r>
              <a:rPr sz="2200" dirty="0">
                <a:solidFill>
                  <a:srgbClr val="FF0000"/>
                </a:solidFill>
                <a:latin typeface="Calibri"/>
                <a:cs typeface="Calibri"/>
              </a:rPr>
              <a:t>και</a:t>
            </a:r>
            <a:r>
              <a:rPr sz="2200" spc="10" dirty="0">
                <a:solidFill>
                  <a:srgbClr val="FF0000"/>
                </a:solidFill>
                <a:latin typeface="Calibri"/>
                <a:cs typeface="Calibri"/>
              </a:rPr>
              <a:t> </a:t>
            </a:r>
            <a:r>
              <a:rPr sz="2200" u="sng" spc="-25" dirty="0">
                <a:solidFill>
                  <a:srgbClr val="FF0000"/>
                </a:solidFill>
                <a:uFill>
                  <a:solidFill>
                    <a:srgbClr val="FF0000"/>
                  </a:solidFill>
                </a:uFill>
                <a:latin typeface="Calibri"/>
                <a:cs typeface="Calibri"/>
              </a:rPr>
              <a:t>οι</a:t>
            </a:r>
            <a:r>
              <a:rPr lang="el-GR" sz="2200" u="sng" spc="-25" dirty="0">
                <a:solidFill>
                  <a:srgbClr val="FF0000"/>
                </a:solidFill>
                <a:uFill>
                  <a:solidFill>
                    <a:srgbClr val="FF0000"/>
                  </a:solidFill>
                </a:uFill>
                <a:latin typeface="Calibri"/>
                <a:cs typeface="Calibri"/>
              </a:rPr>
              <a:t> </a:t>
            </a:r>
            <a:r>
              <a:rPr sz="2200" u="sng" dirty="0">
                <a:solidFill>
                  <a:srgbClr val="FF0000"/>
                </a:solidFill>
                <a:uFill>
                  <a:solidFill>
                    <a:srgbClr val="FF0000"/>
                  </a:solidFill>
                </a:uFill>
                <a:latin typeface="Calibri"/>
                <a:cs typeface="Calibri"/>
              </a:rPr>
              <a:t>300</a:t>
            </a:r>
            <a:r>
              <a:rPr sz="2200" u="sng" spc="-55" dirty="0">
                <a:solidFill>
                  <a:srgbClr val="FF0000"/>
                </a:solidFill>
                <a:uFill>
                  <a:solidFill>
                    <a:srgbClr val="FF0000"/>
                  </a:solidFill>
                </a:uFill>
                <a:latin typeface="Calibri"/>
                <a:cs typeface="Calibri"/>
              </a:rPr>
              <a:t> </a:t>
            </a:r>
            <a:r>
              <a:rPr sz="2200" u="sng" spc="-10" dirty="0">
                <a:solidFill>
                  <a:srgbClr val="FF0000"/>
                </a:solidFill>
                <a:uFill>
                  <a:solidFill>
                    <a:srgbClr val="FF0000"/>
                  </a:solidFill>
                </a:uFill>
                <a:latin typeface="Calibri"/>
                <a:cs typeface="Calibri"/>
              </a:rPr>
              <a:t>καταναλωτές</a:t>
            </a:r>
            <a:r>
              <a:rPr sz="2200" u="sng" spc="-90" dirty="0">
                <a:solidFill>
                  <a:srgbClr val="FF0000"/>
                </a:solidFill>
                <a:uFill>
                  <a:solidFill>
                    <a:srgbClr val="FF0000"/>
                  </a:solidFill>
                </a:uFill>
                <a:latin typeface="Calibri"/>
                <a:cs typeface="Calibri"/>
              </a:rPr>
              <a:t> </a:t>
            </a:r>
            <a:r>
              <a:rPr sz="2200" u="sng" dirty="0">
                <a:solidFill>
                  <a:srgbClr val="FF0000"/>
                </a:solidFill>
                <a:uFill>
                  <a:solidFill>
                    <a:srgbClr val="FF0000"/>
                  </a:solidFill>
                </a:uFill>
                <a:latin typeface="Calibri"/>
                <a:cs typeface="Calibri"/>
              </a:rPr>
              <a:t>του</a:t>
            </a:r>
            <a:r>
              <a:rPr sz="2200" u="sng" spc="-20" dirty="0">
                <a:solidFill>
                  <a:srgbClr val="FF0000"/>
                </a:solidFill>
                <a:uFill>
                  <a:solidFill>
                    <a:srgbClr val="FF0000"/>
                  </a:solidFill>
                </a:uFill>
                <a:latin typeface="Calibri"/>
                <a:cs typeface="Calibri"/>
              </a:rPr>
              <a:t> </a:t>
            </a:r>
            <a:r>
              <a:rPr sz="2200" u="sng" dirty="0">
                <a:solidFill>
                  <a:srgbClr val="FF0000"/>
                </a:solidFill>
                <a:uFill>
                  <a:solidFill>
                    <a:srgbClr val="FF0000"/>
                  </a:solidFill>
                </a:uFill>
                <a:latin typeface="Calibri"/>
                <a:cs typeface="Calibri"/>
              </a:rPr>
              <a:t>προηγούμενου</a:t>
            </a:r>
            <a:r>
              <a:rPr sz="2200" u="sng" spc="-65" dirty="0">
                <a:solidFill>
                  <a:srgbClr val="FF0000"/>
                </a:solidFill>
                <a:uFill>
                  <a:solidFill>
                    <a:srgbClr val="FF0000"/>
                  </a:solidFill>
                </a:uFill>
                <a:latin typeface="Calibri"/>
                <a:cs typeface="Calibri"/>
              </a:rPr>
              <a:t> </a:t>
            </a:r>
            <a:r>
              <a:rPr sz="2200" u="sng" spc="-10" dirty="0">
                <a:solidFill>
                  <a:srgbClr val="FF0000"/>
                </a:solidFill>
                <a:uFill>
                  <a:solidFill>
                    <a:srgbClr val="FF0000"/>
                  </a:solidFill>
                </a:uFill>
                <a:latin typeface="Calibri"/>
                <a:cs typeface="Calibri"/>
              </a:rPr>
              <a:t>παραδείγματος</a:t>
            </a:r>
            <a:r>
              <a:rPr sz="2200" u="sng" spc="-90" dirty="0">
                <a:solidFill>
                  <a:srgbClr val="FF0000"/>
                </a:solidFill>
                <a:uFill>
                  <a:solidFill>
                    <a:srgbClr val="FF0000"/>
                  </a:solidFill>
                </a:uFill>
                <a:latin typeface="Calibri"/>
                <a:cs typeface="Calibri"/>
              </a:rPr>
              <a:t> </a:t>
            </a:r>
            <a:r>
              <a:rPr sz="2200" u="sng" dirty="0">
                <a:solidFill>
                  <a:srgbClr val="FF0000"/>
                </a:solidFill>
                <a:uFill>
                  <a:solidFill>
                    <a:srgbClr val="FF0000"/>
                  </a:solidFill>
                </a:uFill>
                <a:latin typeface="Calibri"/>
                <a:cs typeface="Calibri"/>
              </a:rPr>
              <a:t>συνιστούν</a:t>
            </a:r>
            <a:r>
              <a:rPr sz="2200" u="sng" spc="-50" dirty="0">
                <a:solidFill>
                  <a:srgbClr val="FF0000"/>
                </a:solidFill>
                <a:uFill>
                  <a:solidFill>
                    <a:srgbClr val="FF0000"/>
                  </a:solidFill>
                </a:uFill>
                <a:latin typeface="Calibri"/>
                <a:cs typeface="Calibri"/>
              </a:rPr>
              <a:t> </a:t>
            </a:r>
            <a:r>
              <a:rPr sz="2200" u="sng" spc="-10" dirty="0">
                <a:solidFill>
                  <a:srgbClr val="FF0000"/>
                </a:solidFill>
                <a:uFill>
                  <a:solidFill>
                    <a:srgbClr val="FF0000"/>
                  </a:solidFill>
                </a:uFill>
                <a:latin typeface="Calibri"/>
                <a:cs typeface="Calibri"/>
              </a:rPr>
              <a:t>δείγμα</a:t>
            </a:r>
            <a:r>
              <a:rPr sz="2200" spc="-10" dirty="0">
                <a:solidFill>
                  <a:srgbClr val="FF0000"/>
                </a:solidFill>
                <a:latin typeface="Calibri"/>
                <a:cs typeface="Calibri"/>
              </a:rPr>
              <a:t>.</a:t>
            </a:r>
            <a:endParaRPr sz="2200" dirty="0">
              <a:latin typeface="Calibri"/>
              <a:cs typeface="Calibri"/>
            </a:endParaRPr>
          </a:p>
          <a:p>
            <a:pPr marL="356870" indent="-344805" algn="just">
              <a:lnSpc>
                <a:spcPct val="100000"/>
              </a:lnSpc>
              <a:spcBef>
                <a:spcPts val="1730"/>
              </a:spcBef>
              <a:buFont typeface="Wingdings" panose="05000000000000000000" pitchFamily="2" charset="2"/>
              <a:buChar char="§"/>
              <a:tabLst>
                <a:tab pos="356870" algn="l"/>
                <a:tab pos="357505" algn="l"/>
              </a:tabLst>
            </a:pPr>
            <a:r>
              <a:rPr sz="2200" dirty="0">
                <a:solidFill>
                  <a:srgbClr val="FF0000"/>
                </a:solidFill>
                <a:latin typeface="Calibri"/>
                <a:cs typeface="Calibri"/>
              </a:rPr>
              <a:t>Από</a:t>
            </a:r>
            <a:r>
              <a:rPr sz="2200" spc="-50" dirty="0">
                <a:solidFill>
                  <a:srgbClr val="FF0000"/>
                </a:solidFill>
                <a:latin typeface="Calibri"/>
                <a:cs typeface="Calibri"/>
              </a:rPr>
              <a:t> </a:t>
            </a:r>
            <a:r>
              <a:rPr sz="2200" dirty="0">
                <a:solidFill>
                  <a:srgbClr val="FF0000"/>
                </a:solidFill>
                <a:latin typeface="Calibri"/>
                <a:cs typeface="Calibri"/>
              </a:rPr>
              <a:t>την</a:t>
            </a:r>
            <a:r>
              <a:rPr sz="2200" spc="-25" dirty="0">
                <a:solidFill>
                  <a:srgbClr val="FF0000"/>
                </a:solidFill>
                <a:latin typeface="Calibri"/>
                <a:cs typeface="Calibri"/>
              </a:rPr>
              <a:t> </a:t>
            </a:r>
            <a:r>
              <a:rPr sz="2200" dirty="0">
                <a:solidFill>
                  <a:srgbClr val="FF0000"/>
                </a:solidFill>
                <a:latin typeface="Calibri"/>
                <a:cs typeface="Calibri"/>
              </a:rPr>
              <a:t>άλλη,</a:t>
            </a:r>
            <a:r>
              <a:rPr sz="2200" spc="-60" dirty="0">
                <a:solidFill>
                  <a:srgbClr val="FF0000"/>
                </a:solidFill>
                <a:latin typeface="Calibri"/>
                <a:cs typeface="Calibri"/>
              </a:rPr>
              <a:t> </a:t>
            </a:r>
            <a:r>
              <a:rPr sz="2200" dirty="0">
                <a:solidFill>
                  <a:srgbClr val="FF0000"/>
                </a:solidFill>
                <a:latin typeface="Calibri"/>
                <a:cs typeface="Calibri"/>
              </a:rPr>
              <a:t>η</a:t>
            </a:r>
            <a:r>
              <a:rPr sz="2200" spc="-5" dirty="0">
                <a:solidFill>
                  <a:srgbClr val="FF0000"/>
                </a:solidFill>
                <a:latin typeface="Calibri"/>
                <a:cs typeface="Calibri"/>
              </a:rPr>
              <a:t> </a:t>
            </a:r>
            <a:r>
              <a:rPr sz="2200" dirty="0">
                <a:solidFill>
                  <a:srgbClr val="FF0000"/>
                </a:solidFill>
                <a:latin typeface="Calibri"/>
                <a:cs typeface="Calibri"/>
              </a:rPr>
              <a:t>παράμετρος</a:t>
            </a:r>
            <a:r>
              <a:rPr sz="2200" spc="-105" dirty="0">
                <a:solidFill>
                  <a:srgbClr val="FF0000"/>
                </a:solidFill>
                <a:latin typeface="Calibri"/>
                <a:cs typeface="Calibri"/>
              </a:rPr>
              <a:t> </a:t>
            </a:r>
            <a:r>
              <a:rPr sz="2200" dirty="0">
                <a:solidFill>
                  <a:srgbClr val="FF0000"/>
                </a:solidFill>
                <a:latin typeface="Calibri"/>
                <a:cs typeface="Calibri"/>
              </a:rPr>
              <a:t>είναι</a:t>
            </a:r>
            <a:r>
              <a:rPr sz="2200" spc="-30" dirty="0">
                <a:solidFill>
                  <a:srgbClr val="FF0000"/>
                </a:solidFill>
                <a:latin typeface="Calibri"/>
                <a:cs typeface="Calibri"/>
              </a:rPr>
              <a:t> </a:t>
            </a:r>
            <a:r>
              <a:rPr sz="2200" dirty="0">
                <a:solidFill>
                  <a:srgbClr val="FF0000"/>
                </a:solidFill>
                <a:latin typeface="Calibri"/>
                <a:cs typeface="Calibri"/>
              </a:rPr>
              <a:t>μια</a:t>
            </a:r>
            <a:r>
              <a:rPr sz="2200" spc="-50" dirty="0">
                <a:solidFill>
                  <a:srgbClr val="FF0000"/>
                </a:solidFill>
                <a:latin typeface="Calibri"/>
                <a:cs typeface="Calibri"/>
              </a:rPr>
              <a:t> </a:t>
            </a:r>
            <a:r>
              <a:rPr sz="2200" dirty="0">
                <a:solidFill>
                  <a:srgbClr val="FF0000"/>
                </a:solidFill>
                <a:latin typeface="Calibri"/>
                <a:cs typeface="Calibri"/>
              </a:rPr>
              <a:t>αριθμητική</a:t>
            </a:r>
            <a:r>
              <a:rPr sz="2200" spc="-55" dirty="0">
                <a:solidFill>
                  <a:srgbClr val="FF0000"/>
                </a:solidFill>
                <a:latin typeface="Calibri"/>
                <a:cs typeface="Calibri"/>
              </a:rPr>
              <a:t> </a:t>
            </a:r>
            <a:r>
              <a:rPr sz="2200" dirty="0">
                <a:solidFill>
                  <a:srgbClr val="FF0000"/>
                </a:solidFill>
                <a:latin typeface="Calibri"/>
                <a:cs typeface="Calibri"/>
              </a:rPr>
              <a:t>τιμή</a:t>
            </a:r>
            <a:r>
              <a:rPr sz="2200" spc="-30" dirty="0">
                <a:solidFill>
                  <a:srgbClr val="FF0000"/>
                </a:solidFill>
                <a:latin typeface="Calibri"/>
                <a:cs typeface="Calibri"/>
              </a:rPr>
              <a:t> </a:t>
            </a:r>
            <a:r>
              <a:rPr sz="2200" dirty="0">
                <a:solidFill>
                  <a:srgbClr val="FF0000"/>
                </a:solidFill>
                <a:latin typeface="Calibri"/>
                <a:cs typeface="Calibri"/>
              </a:rPr>
              <a:t>που</a:t>
            </a:r>
            <a:r>
              <a:rPr sz="2200" spc="-60" dirty="0">
                <a:solidFill>
                  <a:srgbClr val="FF0000"/>
                </a:solidFill>
                <a:latin typeface="Calibri"/>
                <a:cs typeface="Calibri"/>
              </a:rPr>
              <a:t> </a:t>
            </a:r>
            <a:r>
              <a:rPr sz="2200" dirty="0">
                <a:solidFill>
                  <a:srgbClr val="FF0000"/>
                </a:solidFill>
                <a:latin typeface="Calibri"/>
                <a:cs typeface="Calibri"/>
              </a:rPr>
              <a:t>περιγράφει</a:t>
            </a:r>
            <a:r>
              <a:rPr sz="2200" spc="-60" dirty="0">
                <a:solidFill>
                  <a:srgbClr val="FF0000"/>
                </a:solidFill>
                <a:latin typeface="Calibri"/>
                <a:cs typeface="Calibri"/>
              </a:rPr>
              <a:t> </a:t>
            </a:r>
            <a:r>
              <a:rPr sz="2200" spc="-20" dirty="0">
                <a:solidFill>
                  <a:srgbClr val="FF0000"/>
                </a:solidFill>
                <a:latin typeface="Calibri"/>
                <a:cs typeface="Calibri"/>
              </a:rPr>
              <a:t>έναν</a:t>
            </a:r>
            <a:r>
              <a:rPr lang="el-GR" sz="2200" spc="-20" dirty="0">
                <a:latin typeface="Calibri"/>
                <a:cs typeface="Calibri"/>
              </a:rPr>
              <a:t> </a:t>
            </a:r>
            <a:r>
              <a:rPr sz="2200" dirty="0">
                <a:solidFill>
                  <a:srgbClr val="FF0000"/>
                </a:solidFill>
                <a:latin typeface="Calibri"/>
                <a:cs typeface="Calibri"/>
              </a:rPr>
              <a:t>π</a:t>
            </a:r>
            <a:r>
              <a:rPr sz="2200" dirty="0" err="1">
                <a:solidFill>
                  <a:srgbClr val="FF0000"/>
                </a:solidFill>
                <a:latin typeface="Calibri"/>
                <a:cs typeface="Calibri"/>
              </a:rPr>
              <a:t>ληθυσμό</a:t>
            </a:r>
            <a:endParaRPr sz="2200" dirty="0">
              <a:latin typeface="Calibri"/>
              <a:cs typeface="Calibri"/>
            </a:endParaRPr>
          </a:p>
          <a:p>
            <a:pPr marL="356870" marR="14604" indent="-344805" algn="just">
              <a:lnSpc>
                <a:spcPct val="120000"/>
              </a:lnSpc>
              <a:spcBef>
                <a:spcPts val="1200"/>
              </a:spcBef>
              <a:buFont typeface="Wingdings" panose="05000000000000000000" pitchFamily="2" charset="2"/>
              <a:buChar char="§"/>
              <a:tabLst>
                <a:tab pos="356870" algn="l"/>
                <a:tab pos="357505" algn="l"/>
              </a:tabLst>
            </a:pPr>
            <a:r>
              <a:rPr sz="2200" dirty="0">
                <a:solidFill>
                  <a:srgbClr val="FF0000"/>
                </a:solidFill>
                <a:latin typeface="Calibri"/>
                <a:cs typeface="Calibri"/>
              </a:rPr>
              <a:t>Τέλος,</a:t>
            </a:r>
            <a:r>
              <a:rPr sz="2200" spc="-70" dirty="0">
                <a:solidFill>
                  <a:srgbClr val="FF0000"/>
                </a:solidFill>
                <a:latin typeface="Calibri"/>
                <a:cs typeface="Calibri"/>
              </a:rPr>
              <a:t> </a:t>
            </a:r>
            <a:r>
              <a:rPr sz="2200" dirty="0">
                <a:solidFill>
                  <a:srgbClr val="FF0000"/>
                </a:solidFill>
                <a:latin typeface="Calibri"/>
                <a:cs typeface="Calibri"/>
              </a:rPr>
              <a:t>το </a:t>
            </a:r>
            <a:r>
              <a:rPr sz="2200" spc="-20" dirty="0">
                <a:solidFill>
                  <a:srgbClr val="FF0000"/>
                </a:solidFill>
                <a:latin typeface="Calibri"/>
                <a:cs typeface="Calibri"/>
              </a:rPr>
              <a:t>δειγματοληπτικό</a:t>
            </a:r>
            <a:r>
              <a:rPr sz="2200" spc="-80" dirty="0">
                <a:solidFill>
                  <a:srgbClr val="FF0000"/>
                </a:solidFill>
                <a:latin typeface="Calibri"/>
                <a:cs typeface="Calibri"/>
              </a:rPr>
              <a:t> </a:t>
            </a:r>
            <a:r>
              <a:rPr sz="2200" dirty="0">
                <a:solidFill>
                  <a:srgbClr val="FF0000"/>
                </a:solidFill>
                <a:latin typeface="Calibri"/>
                <a:cs typeface="Calibri"/>
              </a:rPr>
              <a:t>σφάλμα</a:t>
            </a:r>
            <a:r>
              <a:rPr sz="2200" spc="-40" dirty="0">
                <a:solidFill>
                  <a:srgbClr val="FF0000"/>
                </a:solidFill>
                <a:latin typeface="Calibri"/>
                <a:cs typeface="Calibri"/>
              </a:rPr>
              <a:t> </a:t>
            </a:r>
            <a:r>
              <a:rPr sz="2200" dirty="0">
                <a:solidFill>
                  <a:srgbClr val="FF0000"/>
                </a:solidFill>
                <a:latin typeface="Calibri"/>
                <a:cs typeface="Calibri"/>
              </a:rPr>
              <a:t>είναι η</a:t>
            </a:r>
            <a:r>
              <a:rPr sz="2200" spc="10" dirty="0">
                <a:solidFill>
                  <a:srgbClr val="FF0000"/>
                </a:solidFill>
                <a:latin typeface="Calibri"/>
                <a:cs typeface="Calibri"/>
              </a:rPr>
              <a:t> </a:t>
            </a:r>
            <a:r>
              <a:rPr sz="2200" dirty="0">
                <a:solidFill>
                  <a:srgbClr val="FF0000"/>
                </a:solidFill>
                <a:latin typeface="Calibri"/>
                <a:cs typeface="Calibri"/>
              </a:rPr>
              <a:t>απόκλιση</a:t>
            </a:r>
            <a:r>
              <a:rPr sz="2200" spc="-55" dirty="0">
                <a:solidFill>
                  <a:srgbClr val="FF0000"/>
                </a:solidFill>
                <a:latin typeface="Calibri"/>
                <a:cs typeface="Calibri"/>
              </a:rPr>
              <a:t> </a:t>
            </a:r>
            <a:r>
              <a:rPr sz="2200" dirty="0">
                <a:solidFill>
                  <a:srgbClr val="FF0000"/>
                </a:solidFill>
                <a:latin typeface="Calibri"/>
                <a:cs typeface="Calibri"/>
              </a:rPr>
              <a:t>ενός</a:t>
            </a:r>
            <a:r>
              <a:rPr sz="2200" spc="-5" dirty="0">
                <a:solidFill>
                  <a:srgbClr val="FF0000"/>
                </a:solidFill>
                <a:latin typeface="Calibri"/>
                <a:cs typeface="Calibri"/>
              </a:rPr>
              <a:t> </a:t>
            </a:r>
            <a:r>
              <a:rPr sz="2200" spc="-10" dirty="0">
                <a:solidFill>
                  <a:srgbClr val="FF0000"/>
                </a:solidFill>
                <a:latin typeface="Calibri"/>
                <a:cs typeface="Calibri"/>
              </a:rPr>
              <a:t>στατιστικού</a:t>
            </a:r>
            <a:r>
              <a:rPr sz="2200" spc="-80" dirty="0">
                <a:solidFill>
                  <a:srgbClr val="FF0000"/>
                </a:solidFill>
                <a:latin typeface="Calibri"/>
                <a:cs typeface="Calibri"/>
              </a:rPr>
              <a:t> </a:t>
            </a:r>
            <a:r>
              <a:rPr sz="2200" spc="-10" dirty="0">
                <a:solidFill>
                  <a:srgbClr val="FF0000"/>
                </a:solidFill>
                <a:latin typeface="Calibri"/>
                <a:cs typeface="Calibri"/>
              </a:rPr>
              <a:t>μέτρου </a:t>
            </a:r>
            <a:r>
              <a:rPr sz="2200" dirty="0">
                <a:solidFill>
                  <a:srgbClr val="FF0000"/>
                </a:solidFill>
                <a:latin typeface="Calibri"/>
                <a:cs typeface="Calibri"/>
              </a:rPr>
              <a:t>από</a:t>
            </a:r>
            <a:r>
              <a:rPr sz="2200" spc="-35" dirty="0">
                <a:solidFill>
                  <a:srgbClr val="FF0000"/>
                </a:solidFill>
                <a:latin typeface="Calibri"/>
                <a:cs typeface="Calibri"/>
              </a:rPr>
              <a:t> </a:t>
            </a:r>
            <a:r>
              <a:rPr sz="2200" dirty="0">
                <a:solidFill>
                  <a:srgbClr val="FF0000"/>
                </a:solidFill>
                <a:latin typeface="Calibri"/>
                <a:cs typeface="Calibri"/>
              </a:rPr>
              <a:t>την</a:t>
            </a:r>
            <a:r>
              <a:rPr sz="2200" spc="-25" dirty="0">
                <a:solidFill>
                  <a:srgbClr val="FF0000"/>
                </a:solidFill>
                <a:latin typeface="Calibri"/>
                <a:cs typeface="Calibri"/>
              </a:rPr>
              <a:t> </a:t>
            </a:r>
            <a:r>
              <a:rPr sz="2200" dirty="0">
                <a:solidFill>
                  <a:srgbClr val="FF0000"/>
                </a:solidFill>
                <a:latin typeface="Calibri"/>
                <a:cs typeface="Calibri"/>
              </a:rPr>
              <a:t>πραγματική</a:t>
            </a:r>
            <a:r>
              <a:rPr sz="2200" spc="-65" dirty="0">
                <a:solidFill>
                  <a:srgbClr val="FF0000"/>
                </a:solidFill>
                <a:latin typeface="Calibri"/>
                <a:cs typeface="Calibri"/>
              </a:rPr>
              <a:t> </a:t>
            </a:r>
            <a:r>
              <a:rPr sz="2200" dirty="0">
                <a:solidFill>
                  <a:srgbClr val="FF0000"/>
                </a:solidFill>
                <a:latin typeface="Calibri"/>
                <a:cs typeface="Calibri"/>
              </a:rPr>
              <a:t>παράμετρο</a:t>
            </a:r>
            <a:r>
              <a:rPr sz="2200" spc="-75" dirty="0">
                <a:solidFill>
                  <a:srgbClr val="FF0000"/>
                </a:solidFill>
                <a:latin typeface="Calibri"/>
                <a:cs typeface="Calibri"/>
              </a:rPr>
              <a:t> </a:t>
            </a:r>
            <a:r>
              <a:rPr sz="2200" dirty="0">
                <a:solidFill>
                  <a:srgbClr val="FF0000"/>
                </a:solidFill>
                <a:latin typeface="Calibri"/>
                <a:cs typeface="Calibri"/>
              </a:rPr>
              <a:t>του</a:t>
            </a:r>
            <a:r>
              <a:rPr sz="2200" spc="-55" dirty="0">
                <a:solidFill>
                  <a:srgbClr val="FF0000"/>
                </a:solidFill>
                <a:latin typeface="Calibri"/>
                <a:cs typeface="Calibri"/>
              </a:rPr>
              <a:t> </a:t>
            </a:r>
            <a:r>
              <a:rPr sz="2200" dirty="0">
                <a:solidFill>
                  <a:srgbClr val="FF0000"/>
                </a:solidFill>
                <a:latin typeface="Calibri"/>
                <a:cs typeface="Calibri"/>
              </a:rPr>
              <a:t>αντίστοιχου</a:t>
            </a:r>
            <a:r>
              <a:rPr sz="2200" spc="-80" dirty="0">
                <a:solidFill>
                  <a:srgbClr val="FF0000"/>
                </a:solidFill>
                <a:latin typeface="Calibri"/>
                <a:cs typeface="Calibri"/>
              </a:rPr>
              <a:t> </a:t>
            </a:r>
            <a:r>
              <a:rPr sz="2200" dirty="0">
                <a:solidFill>
                  <a:srgbClr val="FF0000"/>
                </a:solidFill>
                <a:latin typeface="Calibri"/>
                <a:cs typeface="Calibri"/>
              </a:rPr>
              <a:t>πληθυσμού</a:t>
            </a:r>
            <a:r>
              <a:rPr sz="2200" spc="-85" dirty="0">
                <a:solidFill>
                  <a:srgbClr val="FF0000"/>
                </a:solidFill>
                <a:latin typeface="Calibri"/>
                <a:cs typeface="Calibri"/>
              </a:rPr>
              <a:t> </a:t>
            </a:r>
            <a:r>
              <a:rPr sz="2200" dirty="0">
                <a:solidFill>
                  <a:srgbClr val="FF0000"/>
                </a:solidFill>
                <a:latin typeface="Calibri"/>
                <a:cs typeface="Calibri"/>
              </a:rPr>
              <a:t>που</a:t>
            </a:r>
            <a:r>
              <a:rPr sz="2200" spc="-30" dirty="0">
                <a:solidFill>
                  <a:srgbClr val="FF0000"/>
                </a:solidFill>
                <a:latin typeface="Calibri"/>
                <a:cs typeface="Calibri"/>
              </a:rPr>
              <a:t> </a:t>
            </a:r>
            <a:r>
              <a:rPr sz="2200" dirty="0">
                <a:solidFill>
                  <a:srgbClr val="FF0000"/>
                </a:solidFill>
                <a:latin typeface="Calibri"/>
                <a:cs typeface="Calibri"/>
              </a:rPr>
              <a:t>οφείλεται</a:t>
            </a:r>
            <a:r>
              <a:rPr sz="2200" spc="-90" dirty="0">
                <a:solidFill>
                  <a:srgbClr val="FF0000"/>
                </a:solidFill>
                <a:latin typeface="Calibri"/>
                <a:cs typeface="Calibri"/>
              </a:rPr>
              <a:t> </a:t>
            </a:r>
            <a:r>
              <a:rPr sz="2200" spc="-25" dirty="0">
                <a:solidFill>
                  <a:srgbClr val="FF0000"/>
                </a:solidFill>
                <a:latin typeface="Calibri"/>
                <a:cs typeface="Calibri"/>
              </a:rPr>
              <a:t>στα </a:t>
            </a:r>
            <a:r>
              <a:rPr sz="2200" spc="-10" dirty="0">
                <a:solidFill>
                  <a:srgbClr val="FF0000"/>
                </a:solidFill>
                <a:latin typeface="Calibri"/>
                <a:cs typeface="Calibri"/>
              </a:rPr>
              <a:t>μοναδικά</a:t>
            </a:r>
            <a:r>
              <a:rPr sz="2200" spc="-50" dirty="0">
                <a:solidFill>
                  <a:srgbClr val="FF0000"/>
                </a:solidFill>
                <a:latin typeface="Calibri"/>
                <a:cs typeface="Calibri"/>
              </a:rPr>
              <a:t> </a:t>
            </a:r>
            <a:r>
              <a:rPr sz="2200" spc="-10" dirty="0">
                <a:solidFill>
                  <a:srgbClr val="FF0000"/>
                </a:solidFill>
                <a:latin typeface="Calibri"/>
                <a:cs typeface="Calibri"/>
              </a:rPr>
              <a:t>χαρακτηριστικά</a:t>
            </a:r>
            <a:r>
              <a:rPr sz="2200" spc="-65" dirty="0">
                <a:solidFill>
                  <a:srgbClr val="FF0000"/>
                </a:solidFill>
                <a:latin typeface="Calibri"/>
                <a:cs typeface="Calibri"/>
              </a:rPr>
              <a:t> </a:t>
            </a:r>
            <a:r>
              <a:rPr sz="2200" dirty="0">
                <a:solidFill>
                  <a:srgbClr val="FF0000"/>
                </a:solidFill>
                <a:latin typeface="Calibri"/>
                <a:cs typeface="Calibri"/>
              </a:rPr>
              <a:t>των</a:t>
            </a:r>
            <a:r>
              <a:rPr sz="2200" spc="-50" dirty="0">
                <a:solidFill>
                  <a:srgbClr val="FF0000"/>
                </a:solidFill>
                <a:latin typeface="Calibri"/>
                <a:cs typeface="Calibri"/>
              </a:rPr>
              <a:t> </a:t>
            </a:r>
            <a:r>
              <a:rPr sz="2200" dirty="0">
                <a:solidFill>
                  <a:srgbClr val="FF0000"/>
                </a:solidFill>
                <a:latin typeface="Calibri"/>
                <a:cs typeface="Calibri"/>
              </a:rPr>
              <a:t>ατόμων</a:t>
            </a:r>
            <a:r>
              <a:rPr sz="2200" spc="-75" dirty="0">
                <a:solidFill>
                  <a:srgbClr val="FF0000"/>
                </a:solidFill>
                <a:latin typeface="Calibri"/>
                <a:cs typeface="Calibri"/>
              </a:rPr>
              <a:t> </a:t>
            </a:r>
            <a:r>
              <a:rPr sz="2200" dirty="0">
                <a:solidFill>
                  <a:srgbClr val="FF0000"/>
                </a:solidFill>
                <a:latin typeface="Calibri"/>
                <a:cs typeface="Calibri"/>
              </a:rPr>
              <a:t>του</a:t>
            </a:r>
            <a:r>
              <a:rPr sz="2200" spc="-35" dirty="0">
                <a:solidFill>
                  <a:srgbClr val="FF0000"/>
                </a:solidFill>
                <a:latin typeface="Calibri"/>
                <a:cs typeface="Calibri"/>
              </a:rPr>
              <a:t> </a:t>
            </a:r>
            <a:r>
              <a:rPr sz="2200" spc="-10" dirty="0">
                <a:solidFill>
                  <a:srgbClr val="FF0000"/>
                </a:solidFill>
                <a:latin typeface="Calibri"/>
                <a:cs typeface="Calibri"/>
              </a:rPr>
              <a:t>δείγματος.</a:t>
            </a:r>
            <a:endParaRPr sz="2200" dirty="0">
              <a:latin typeface="Calibri"/>
              <a:cs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71450" y="1831799"/>
            <a:ext cx="11849099" cy="3194401"/>
          </a:xfrm>
          <a:prstGeom prst="rect">
            <a:avLst/>
          </a:prstGeom>
        </p:spPr>
        <p:txBody>
          <a:bodyPr vert="horz" wrap="square" lIns="0" tIns="118745" rIns="0" bIns="0" rtlCol="0">
            <a:spAutoFit/>
          </a:bodyPr>
          <a:lstStyle/>
          <a:p>
            <a:pPr marL="12700" algn="just">
              <a:lnSpc>
                <a:spcPct val="100000"/>
              </a:lnSpc>
              <a:spcBef>
                <a:spcPts val="935"/>
              </a:spcBef>
            </a:pPr>
            <a:r>
              <a:rPr sz="2300" dirty="0">
                <a:latin typeface="Calibri"/>
                <a:cs typeface="Calibri"/>
              </a:rPr>
              <a:t>Έστω</a:t>
            </a:r>
            <a:r>
              <a:rPr sz="2300" spc="-45" dirty="0">
                <a:latin typeface="Calibri"/>
                <a:cs typeface="Calibri"/>
              </a:rPr>
              <a:t> </a:t>
            </a:r>
            <a:r>
              <a:rPr sz="2300" dirty="0">
                <a:latin typeface="Calibri"/>
                <a:cs typeface="Calibri"/>
              </a:rPr>
              <a:t>ότι</a:t>
            </a:r>
            <a:r>
              <a:rPr sz="2300" spc="-50" dirty="0">
                <a:latin typeface="Calibri"/>
                <a:cs typeface="Calibri"/>
              </a:rPr>
              <a:t> </a:t>
            </a:r>
            <a:r>
              <a:rPr sz="2300" dirty="0">
                <a:latin typeface="Calibri"/>
                <a:cs typeface="Calibri"/>
              </a:rPr>
              <a:t>δύο</a:t>
            </a:r>
            <a:r>
              <a:rPr sz="2300" spc="-15" dirty="0">
                <a:latin typeface="Calibri"/>
                <a:cs typeface="Calibri"/>
              </a:rPr>
              <a:t> </a:t>
            </a:r>
            <a:r>
              <a:rPr sz="2300" spc="-10" dirty="0">
                <a:latin typeface="Calibri"/>
                <a:cs typeface="Calibri"/>
              </a:rPr>
              <a:t>αυτοκινητόδρομοι</a:t>
            </a:r>
            <a:r>
              <a:rPr sz="2300" spc="-95" dirty="0">
                <a:latin typeface="Calibri"/>
                <a:cs typeface="Calibri"/>
              </a:rPr>
              <a:t> </a:t>
            </a:r>
            <a:r>
              <a:rPr sz="2300" dirty="0">
                <a:latin typeface="Calibri"/>
                <a:cs typeface="Calibri"/>
              </a:rPr>
              <a:t>(Α</a:t>
            </a:r>
            <a:r>
              <a:rPr sz="2300" spc="-20" dirty="0">
                <a:latin typeface="Calibri"/>
                <a:cs typeface="Calibri"/>
              </a:rPr>
              <a:t> </a:t>
            </a:r>
            <a:r>
              <a:rPr sz="2300" dirty="0">
                <a:latin typeface="Calibri"/>
                <a:cs typeface="Calibri"/>
              </a:rPr>
              <a:t>και</a:t>
            </a:r>
            <a:r>
              <a:rPr sz="2300" spc="-45" dirty="0">
                <a:latin typeface="Calibri"/>
                <a:cs typeface="Calibri"/>
              </a:rPr>
              <a:t> </a:t>
            </a:r>
            <a:r>
              <a:rPr sz="2300" dirty="0">
                <a:latin typeface="Calibri"/>
                <a:cs typeface="Calibri"/>
              </a:rPr>
              <a:t>Β)</a:t>
            </a:r>
            <a:r>
              <a:rPr sz="2300" spc="-25" dirty="0">
                <a:latin typeface="Calibri"/>
                <a:cs typeface="Calibri"/>
              </a:rPr>
              <a:t> </a:t>
            </a:r>
            <a:r>
              <a:rPr sz="2300" dirty="0">
                <a:latin typeface="Calibri"/>
                <a:cs typeface="Calibri"/>
              </a:rPr>
              <a:t>έχουν</a:t>
            </a:r>
            <a:r>
              <a:rPr sz="2300" spc="-45" dirty="0">
                <a:latin typeface="Calibri"/>
                <a:cs typeface="Calibri"/>
              </a:rPr>
              <a:t> </a:t>
            </a:r>
            <a:r>
              <a:rPr sz="2300" dirty="0">
                <a:latin typeface="Calibri"/>
                <a:cs typeface="Calibri"/>
              </a:rPr>
              <a:t>όριο</a:t>
            </a:r>
            <a:r>
              <a:rPr sz="2300" spc="-30" dirty="0">
                <a:latin typeface="Calibri"/>
                <a:cs typeface="Calibri"/>
              </a:rPr>
              <a:t> </a:t>
            </a:r>
            <a:r>
              <a:rPr sz="2300" dirty="0">
                <a:latin typeface="Calibri"/>
                <a:cs typeface="Calibri"/>
              </a:rPr>
              <a:t>ταχύτητας</a:t>
            </a:r>
            <a:r>
              <a:rPr sz="2300" spc="-10" dirty="0">
                <a:latin typeface="Calibri"/>
                <a:cs typeface="Calibri"/>
              </a:rPr>
              <a:t> </a:t>
            </a:r>
            <a:r>
              <a:rPr sz="2300" dirty="0">
                <a:latin typeface="Calibri"/>
                <a:cs typeface="Calibri"/>
              </a:rPr>
              <a:t>120</a:t>
            </a:r>
            <a:r>
              <a:rPr sz="2300" spc="-60" dirty="0">
                <a:latin typeface="Calibri"/>
                <a:cs typeface="Calibri"/>
              </a:rPr>
              <a:t> </a:t>
            </a:r>
            <a:r>
              <a:rPr sz="2300" dirty="0">
                <a:latin typeface="Calibri"/>
                <a:cs typeface="Calibri"/>
              </a:rPr>
              <a:t>χλμ./ώρα</a:t>
            </a:r>
            <a:r>
              <a:rPr sz="2300" spc="-50" dirty="0">
                <a:latin typeface="Calibri"/>
                <a:cs typeface="Calibri"/>
              </a:rPr>
              <a:t> </a:t>
            </a:r>
            <a:r>
              <a:rPr sz="2300" dirty="0">
                <a:latin typeface="Calibri"/>
                <a:cs typeface="Calibri"/>
              </a:rPr>
              <a:t>και</a:t>
            </a:r>
            <a:r>
              <a:rPr sz="2300" spc="-25" dirty="0">
                <a:latin typeface="Calibri"/>
                <a:cs typeface="Calibri"/>
              </a:rPr>
              <a:t> </a:t>
            </a:r>
            <a:r>
              <a:rPr sz="2300" dirty="0">
                <a:latin typeface="Calibri"/>
                <a:cs typeface="Calibri"/>
              </a:rPr>
              <a:t>ότι</a:t>
            </a:r>
            <a:r>
              <a:rPr sz="2300" spc="-30" dirty="0">
                <a:latin typeface="Calibri"/>
                <a:cs typeface="Calibri"/>
              </a:rPr>
              <a:t> </a:t>
            </a:r>
            <a:r>
              <a:rPr sz="2300" spc="-25" dirty="0">
                <a:latin typeface="Calibri"/>
                <a:cs typeface="Calibri"/>
              </a:rPr>
              <a:t>οι</a:t>
            </a:r>
            <a:endParaRPr sz="2300" dirty="0">
              <a:latin typeface="Calibri"/>
              <a:cs typeface="Calibri"/>
            </a:endParaRPr>
          </a:p>
          <a:p>
            <a:pPr marL="12700" algn="just">
              <a:lnSpc>
                <a:spcPct val="100000"/>
              </a:lnSpc>
              <a:spcBef>
                <a:spcPts val="840"/>
              </a:spcBef>
            </a:pPr>
            <a:r>
              <a:rPr sz="2300" dirty="0">
                <a:latin typeface="Calibri"/>
                <a:cs typeface="Calibri"/>
              </a:rPr>
              <a:t>ταχύτητες</a:t>
            </a:r>
            <a:r>
              <a:rPr sz="2300" spc="-75" dirty="0">
                <a:latin typeface="Calibri"/>
                <a:cs typeface="Calibri"/>
              </a:rPr>
              <a:t> </a:t>
            </a:r>
            <a:r>
              <a:rPr sz="2300" dirty="0">
                <a:latin typeface="Calibri"/>
                <a:cs typeface="Calibri"/>
              </a:rPr>
              <a:t>των</a:t>
            </a:r>
            <a:r>
              <a:rPr sz="2300" spc="-60" dirty="0">
                <a:latin typeface="Calibri"/>
                <a:cs typeface="Calibri"/>
              </a:rPr>
              <a:t> </a:t>
            </a:r>
            <a:r>
              <a:rPr sz="2300" dirty="0">
                <a:latin typeface="Calibri"/>
                <a:cs typeface="Calibri"/>
              </a:rPr>
              <a:t>οχημάτων</a:t>
            </a:r>
            <a:r>
              <a:rPr sz="2300" spc="-105" dirty="0">
                <a:latin typeface="Calibri"/>
                <a:cs typeface="Calibri"/>
              </a:rPr>
              <a:t> </a:t>
            </a:r>
            <a:r>
              <a:rPr sz="2300" dirty="0">
                <a:latin typeface="Calibri"/>
                <a:cs typeface="Calibri"/>
              </a:rPr>
              <a:t>και</a:t>
            </a:r>
            <a:r>
              <a:rPr sz="2300" spc="-60" dirty="0">
                <a:latin typeface="Calibri"/>
                <a:cs typeface="Calibri"/>
              </a:rPr>
              <a:t> </a:t>
            </a:r>
            <a:r>
              <a:rPr sz="2300" dirty="0">
                <a:latin typeface="Calibri"/>
                <a:cs typeface="Calibri"/>
              </a:rPr>
              <a:t>στους</a:t>
            </a:r>
            <a:r>
              <a:rPr sz="2300" spc="-20" dirty="0">
                <a:latin typeface="Calibri"/>
                <a:cs typeface="Calibri"/>
              </a:rPr>
              <a:t> </a:t>
            </a:r>
            <a:r>
              <a:rPr sz="2300" dirty="0">
                <a:latin typeface="Calibri"/>
                <a:cs typeface="Calibri"/>
              </a:rPr>
              <a:t>δύο</a:t>
            </a:r>
            <a:r>
              <a:rPr sz="2300" spc="-45" dirty="0">
                <a:latin typeface="Calibri"/>
                <a:cs typeface="Calibri"/>
              </a:rPr>
              <a:t> </a:t>
            </a:r>
            <a:r>
              <a:rPr sz="2300" dirty="0">
                <a:latin typeface="Calibri"/>
                <a:cs typeface="Calibri"/>
              </a:rPr>
              <a:t>δρόμους</a:t>
            </a:r>
            <a:r>
              <a:rPr sz="2300" spc="-50" dirty="0">
                <a:latin typeface="Calibri"/>
                <a:cs typeface="Calibri"/>
              </a:rPr>
              <a:t> </a:t>
            </a:r>
            <a:r>
              <a:rPr sz="2300" dirty="0">
                <a:latin typeface="Calibri"/>
                <a:cs typeface="Calibri"/>
              </a:rPr>
              <a:t>έχουν</a:t>
            </a:r>
            <a:r>
              <a:rPr sz="2300" spc="-60" dirty="0">
                <a:latin typeface="Calibri"/>
                <a:cs typeface="Calibri"/>
              </a:rPr>
              <a:t> </a:t>
            </a:r>
            <a:r>
              <a:rPr sz="2300" dirty="0">
                <a:latin typeface="Calibri"/>
                <a:cs typeface="Calibri"/>
              </a:rPr>
              <a:t>κανονική</a:t>
            </a:r>
            <a:r>
              <a:rPr sz="2300" spc="-40" dirty="0">
                <a:latin typeface="Calibri"/>
                <a:cs typeface="Calibri"/>
              </a:rPr>
              <a:t> </a:t>
            </a:r>
            <a:r>
              <a:rPr sz="2300" spc="-10" dirty="0">
                <a:latin typeface="Calibri"/>
                <a:cs typeface="Calibri"/>
              </a:rPr>
              <a:t>κατανομή.</a:t>
            </a:r>
            <a:endParaRPr sz="2300" dirty="0">
              <a:latin typeface="Calibri"/>
              <a:cs typeface="Calibri"/>
            </a:endParaRPr>
          </a:p>
          <a:p>
            <a:pPr marL="469265" indent="-456565" algn="just">
              <a:lnSpc>
                <a:spcPct val="100000"/>
              </a:lnSpc>
              <a:spcBef>
                <a:spcPts val="2020"/>
              </a:spcBef>
              <a:buAutoNum type="arabicPeriod"/>
              <a:tabLst>
                <a:tab pos="469265" algn="l"/>
                <a:tab pos="469900" algn="l"/>
              </a:tabLst>
            </a:pPr>
            <a:r>
              <a:rPr sz="2300" dirty="0">
                <a:latin typeface="Calibri"/>
                <a:cs typeface="Calibri"/>
              </a:rPr>
              <a:t>Στον</a:t>
            </a:r>
            <a:r>
              <a:rPr sz="2300" spc="-40" dirty="0">
                <a:latin typeface="Calibri"/>
                <a:cs typeface="Calibri"/>
              </a:rPr>
              <a:t> </a:t>
            </a:r>
            <a:r>
              <a:rPr sz="2300" spc="-10" dirty="0">
                <a:latin typeface="Calibri"/>
                <a:cs typeface="Calibri"/>
              </a:rPr>
              <a:t>αυτοκινητόδρομο</a:t>
            </a:r>
            <a:r>
              <a:rPr sz="2300" spc="-80" dirty="0">
                <a:latin typeface="Calibri"/>
                <a:cs typeface="Calibri"/>
              </a:rPr>
              <a:t> </a:t>
            </a:r>
            <a:r>
              <a:rPr sz="2300" dirty="0">
                <a:latin typeface="Calibri"/>
                <a:cs typeface="Calibri"/>
              </a:rPr>
              <a:t>Α</a:t>
            </a:r>
            <a:r>
              <a:rPr sz="2300" spc="-35" dirty="0">
                <a:latin typeface="Calibri"/>
                <a:cs typeface="Calibri"/>
              </a:rPr>
              <a:t> </a:t>
            </a:r>
            <a:r>
              <a:rPr sz="2300" dirty="0">
                <a:latin typeface="Calibri"/>
                <a:cs typeface="Calibri"/>
              </a:rPr>
              <a:t>η</a:t>
            </a:r>
            <a:r>
              <a:rPr sz="2300" spc="-35" dirty="0">
                <a:latin typeface="Calibri"/>
                <a:cs typeface="Calibri"/>
              </a:rPr>
              <a:t> </a:t>
            </a:r>
            <a:r>
              <a:rPr sz="2300" dirty="0">
                <a:latin typeface="Calibri"/>
                <a:cs typeface="Calibri"/>
              </a:rPr>
              <a:t>μέση</a:t>
            </a:r>
            <a:r>
              <a:rPr sz="2300" spc="-35" dirty="0">
                <a:latin typeface="Calibri"/>
                <a:cs typeface="Calibri"/>
              </a:rPr>
              <a:t> </a:t>
            </a:r>
            <a:r>
              <a:rPr sz="2300" dirty="0">
                <a:latin typeface="Calibri"/>
                <a:cs typeface="Calibri"/>
              </a:rPr>
              <a:t>ταχύτητα</a:t>
            </a:r>
            <a:r>
              <a:rPr sz="2300" spc="-85" dirty="0">
                <a:latin typeface="Calibri"/>
                <a:cs typeface="Calibri"/>
              </a:rPr>
              <a:t> </a:t>
            </a:r>
            <a:r>
              <a:rPr sz="2300" dirty="0">
                <a:latin typeface="Calibri"/>
                <a:cs typeface="Calibri"/>
              </a:rPr>
              <a:t>είναι</a:t>
            </a:r>
            <a:r>
              <a:rPr sz="2300" spc="-10" dirty="0">
                <a:latin typeface="Calibri"/>
                <a:cs typeface="Calibri"/>
              </a:rPr>
              <a:t> </a:t>
            </a:r>
            <a:r>
              <a:rPr sz="2300" dirty="0">
                <a:latin typeface="Calibri"/>
                <a:cs typeface="Calibri"/>
              </a:rPr>
              <a:t>100</a:t>
            </a:r>
            <a:r>
              <a:rPr sz="2300" spc="-60" dirty="0">
                <a:latin typeface="Calibri"/>
                <a:cs typeface="Calibri"/>
              </a:rPr>
              <a:t> </a:t>
            </a:r>
            <a:r>
              <a:rPr sz="2300" dirty="0">
                <a:latin typeface="Calibri"/>
                <a:cs typeface="Calibri"/>
              </a:rPr>
              <a:t>χλμ./ώρα</a:t>
            </a:r>
            <a:r>
              <a:rPr sz="2300" spc="-55" dirty="0">
                <a:latin typeface="Calibri"/>
                <a:cs typeface="Calibri"/>
              </a:rPr>
              <a:t> </a:t>
            </a:r>
            <a:r>
              <a:rPr sz="2300" dirty="0">
                <a:latin typeface="Calibri"/>
                <a:cs typeface="Calibri"/>
              </a:rPr>
              <a:t>με</a:t>
            </a:r>
            <a:r>
              <a:rPr sz="2300" spc="-20" dirty="0">
                <a:latin typeface="Calibri"/>
                <a:cs typeface="Calibri"/>
              </a:rPr>
              <a:t> </a:t>
            </a:r>
            <a:r>
              <a:rPr sz="2300" dirty="0">
                <a:latin typeface="Calibri"/>
                <a:cs typeface="Calibri"/>
              </a:rPr>
              <a:t>τυπική</a:t>
            </a:r>
            <a:r>
              <a:rPr sz="2300" spc="-30" dirty="0">
                <a:latin typeface="Calibri"/>
                <a:cs typeface="Calibri"/>
              </a:rPr>
              <a:t> </a:t>
            </a:r>
            <a:r>
              <a:rPr sz="2300" spc="-10" dirty="0">
                <a:latin typeface="Calibri"/>
                <a:cs typeface="Calibri"/>
              </a:rPr>
              <a:t>απόκλιση</a:t>
            </a:r>
            <a:endParaRPr sz="2300" dirty="0">
              <a:latin typeface="Calibri"/>
              <a:cs typeface="Calibri"/>
            </a:endParaRPr>
          </a:p>
          <a:p>
            <a:pPr marL="469900" algn="just">
              <a:lnSpc>
                <a:spcPct val="100000"/>
              </a:lnSpc>
              <a:spcBef>
                <a:spcPts val="840"/>
              </a:spcBef>
            </a:pPr>
            <a:r>
              <a:rPr sz="2300" dirty="0">
                <a:latin typeface="Calibri"/>
                <a:cs typeface="Calibri"/>
              </a:rPr>
              <a:t>10</a:t>
            </a:r>
            <a:r>
              <a:rPr sz="2300" spc="-5" dirty="0">
                <a:latin typeface="Calibri"/>
                <a:cs typeface="Calibri"/>
              </a:rPr>
              <a:t> </a:t>
            </a:r>
            <a:r>
              <a:rPr sz="2300" spc="-10" dirty="0">
                <a:latin typeface="Calibri"/>
                <a:cs typeface="Calibri"/>
              </a:rPr>
              <a:t>χλμ./ώρα.</a:t>
            </a:r>
            <a:endParaRPr sz="2300" dirty="0">
              <a:latin typeface="Calibri"/>
              <a:cs typeface="Calibri"/>
            </a:endParaRPr>
          </a:p>
          <a:p>
            <a:pPr marL="469265" marR="5080" indent="-456565" algn="just">
              <a:lnSpc>
                <a:spcPct val="130500"/>
              </a:lnSpc>
              <a:spcBef>
                <a:spcPts val="1175"/>
              </a:spcBef>
              <a:buAutoNum type="arabicPeriod" startAt="2"/>
              <a:tabLst>
                <a:tab pos="469265" algn="l"/>
                <a:tab pos="469900" algn="l"/>
              </a:tabLst>
            </a:pPr>
            <a:r>
              <a:rPr sz="2300" dirty="0">
                <a:latin typeface="Calibri"/>
                <a:cs typeface="Calibri"/>
              </a:rPr>
              <a:t>Στον</a:t>
            </a:r>
            <a:r>
              <a:rPr sz="2300" spc="-35" dirty="0">
                <a:latin typeface="Calibri"/>
                <a:cs typeface="Calibri"/>
              </a:rPr>
              <a:t> </a:t>
            </a:r>
            <a:r>
              <a:rPr sz="2300" spc="-10" dirty="0">
                <a:latin typeface="Calibri"/>
                <a:cs typeface="Calibri"/>
              </a:rPr>
              <a:t>αυτοκινητόδρομο</a:t>
            </a:r>
            <a:r>
              <a:rPr sz="2300" spc="-80" dirty="0">
                <a:latin typeface="Calibri"/>
                <a:cs typeface="Calibri"/>
              </a:rPr>
              <a:t> </a:t>
            </a:r>
            <a:r>
              <a:rPr sz="2300" dirty="0">
                <a:latin typeface="Calibri"/>
                <a:cs typeface="Calibri"/>
              </a:rPr>
              <a:t>Β</a:t>
            </a:r>
            <a:r>
              <a:rPr sz="2300" spc="-25" dirty="0">
                <a:latin typeface="Calibri"/>
                <a:cs typeface="Calibri"/>
              </a:rPr>
              <a:t> </a:t>
            </a:r>
            <a:r>
              <a:rPr sz="2300" dirty="0">
                <a:latin typeface="Calibri"/>
                <a:cs typeface="Calibri"/>
              </a:rPr>
              <a:t>η</a:t>
            </a:r>
            <a:r>
              <a:rPr sz="2300" spc="-35" dirty="0">
                <a:latin typeface="Calibri"/>
                <a:cs typeface="Calibri"/>
              </a:rPr>
              <a:t> </a:t>
            </a:r>
            <a:r>
              <a:rPr sz="2300" dirty="0">
                <a:latin typeface="Calibri"/>
                <a:cs typeface="Calibri"/>
              </a:rPr>
              <a:t>μέση</a:t>
            </a:r>
            <a:r>
              <a:rPr sz="2300" spc="-35" dirty="0">
                <a:latin typeface="Calibri"/>
                <a:cs typeface="Calibri"/>
              </a:rPr>
              <a:t> </a:t>
            </a:r>
            <a:r>
              <a:rPr sz="2300" dirty="0">
                <a:latin typeface="Calibri"/>
                <a:cs typeface="Calibri"/>
              </a:rPr>
              <a:t>ταχύτητα</a:t>
            </a:r>
            <a:r>
              <a:rPr sz="2300" spc="-75" dirty="0">
                <a:latin typeface="Calibri"/>
                <a:cs typeface="Calibri"/>
              </a:rPr>
              <a:t> </a:t>
            </a:r>
            <a:r>
              <a:rPr sz="2300" dirty="0">
                <a:latin typeface="Calibri"/>
                <a:cs typeface="Calibri"/>
              </a:rPr>
              <a:t>είναι 90</a:t>
            </a:r>
            <a:r>
              <a:rPr sz="2300" spc="-55" dirty="0">
                <a:latin typeface="Calibri"/>
                <a:cs typeface="Calibri"/>
              </a:rPr>
              <a:t> </a:t>
            </a:r>
            <a:r>
              <a:rPr sz="2300" dirty="0">
                <a:latin typeface="Calibri"/>
                <a:cs typeface="Calibri"/>
              </a:rPr>
              <a:t>χλμ./ώρα</a:t>
            </a:r>
            <a:r>
              <a:rPr sz="2300" spc="-25" dirty="0">
                <a:latin typeface="Calibri"/>
                <a:cs typeface="Calibri"/>
              </a:rPr>
              <a:t> </a:t>
            </a:r>
            <a:r>
              <a:rPr sz="2300" dirty="0">
                <a:latin typeface="Calibri"/>
                <a:cs typeface="Calibri"/>
              </a:rPr>
              <a:t>με</a:t>
            </a:r>
            <a:r>
              <a:rPr sz="2300" spc="-35" dirty="0">
                <a:latin typeface="Calibri"/>
                <a:cs typeface="Calibri"/>
              </a:rPr>
              <a:t> </a:t>
            </a:r>
            <a:r>
              <a:rPr sz="2300" dirty="0">
                <a:latin typeface="Calibri"/>
                <a:cs typeface="Calibri"/>
              </a:rPr>
              <a:t>τυπική</a:t>
            </a:r>
            <a:r>
              <a:rPr sz="2300" spc="-30" dirty="0">
                <a:latin typeface="Calibri"/>
                <a:cs typeface="Calibri"/>
              </a:rPr>
              <a:t> </a:t>
            </a:r>
            <a:r>
              <a:rPr sz="2300" dirty="0">
                <a:latin typeface="Calibri"/>
                <a:cs typeface="Calibri"/>
              </a:rPr>
              <a:t>απόκλιση</a:t>
            </a:r>
            <a:r>
              <a:rPr sz="2300" spc="5" dirty="0">
                <a:latin typeface="Calibri"/>
                <a:cs typeface="Calibri"/>
              </a:rPr>
              <a:t> </a:t>
            </a:r>
            <a:r>
              <a:rPr sz="2300" spc="-25" dirty="0">
                <a:latin typeface="Calibri"/>
                <a:cs typeface="Calibri"/>
              </a:rPr>
              <a:t>20 </a:t>
            </a:r>
            <a:r>
              <a:rPr sz="2300" spc="-10" dirty="0">
                <a:latin typeface="Calibri"/>
                <a:cs typeface="Calibri"/>
              </a:rPr>
              <a:t>χλμ./ώρα.</a:t>
            </a:r>
            <a:endParaRPr sz="2300" dirty="0">
              <a:latin typeface="Calibri"/>
              <a:cs typeface="Calibri"/>
            </a:endParaRPr>
          </a:p>
          <a:p>
            <a:pPr marL="12700" marR="265430" algn="just">
              <a:lnSpc>
                <a:spcPct val="130500"/>
              </a:lnSpc>
              <a:spcBef>
                <a:spcPts val="1175"/>
              </a:spcBef>
            </a:pPr>
            <a:r>
              <a:rPr sz="2300" b="1" i="1" dirty="0">
                <a:latin typeface="Calibri"/>
                <a:cs typeface="Calibri"/>
              </a:rPr>
              <a:t>Σε</a:t>
            </a:r>
            <a:r>
              <a:rPr sz="2300" b="1" i="1" spc="-25" dirty="0">
                <a:latin typeface="Calibri"/>
                <a:cs typeface="Calibri"/>
              </a:rPr>
              <a:t> </a:t>
            </a:r>
            <a:r>
              <a:rPr sz="2300" b="1" i="1" dirty="0">
                <a:latin typeface="Calibri"/>
                <a:cs typeface="Calibri"/>
              </a:rPr>
              <a:t>ποιον</a:t>
            </a:r>
            <a:r>
              <a:rPr sz="2300" b="1" i="1" spc="-5" dirty="0">
                <a:latin typeface="Calibri"/>
                <a:cs typeface="Calibri"/>
              </a:rPr>
              <a:t> </a:t>
            </a:r>
            <a:r>
              <a:rPr sz="2300" b="1" i="1" dirty="0">
                <a:latin typeface="Calibri"/>
                <a:cs typeface="Calibri"/>
              </a:rPr>
              <a:t>από</a:t>
            </a:r>
            <a:r>
              <a:rPr sz="2300" b="1" i="1" spc="-5" dirty="0">
                <a:latin typeface="Calibri"/>
                <a:cs typeface="Calibri"/>
              </a:rPr>
              <a:t> </a:t>
            </a:r>
            <a:r>
              <a:rPr sz="2300" b="1" i="1" dirty="0">
                <a:latin typeface="Calibri"/>
                <a:cs typeface="Calibri"/>
              </a:rPr>
              <a:t>τους</a:t>
            </a:r>
            <a:r>
              <a:rPr sz="2300" b="1" i="1" spc="-25" dirty="0">
                <a:latin typeface="Calibri"/>
                <a:cs typeface="Calibri"/>
              </a:rPr>
              <a:t> </a:t>
            </a:r>
            <a:r>
              <a:rPr sz="2300" b="1" i="1" dirty="0">
                <a:latin typeface="Calibri"/>
                <a:cs typeface="Calibri"/>
              </a:rPr>
              <a:t>δύο</a:t>
            </a:r>
            <a:r>
              <a:rPr sz="2300" b="1" i="1" spc="-5" dirty="0">
                <a:latin typeface="Calibri"/>
                <a:cs typeface="Calibri"/>
              </a:rPr>
              <a:t> </a:t>
            </a:r>
            <a:r>
              <a:rPr sz="2300" b="1" i="1" spc="-10" dirty="0">
                <a:latin typeface="Calibri"/>
                <a:cs typeface="Calibri"/>
              </a:rPr>
              <a:t>αυτοκινητόδρομους</a:t>
            </a:r>
            <a:r>
              <a:rPr sz="2300" b="1" i="1" spc="-70" dirty="0">
                <a:latin typeface="Calibri"/>
                <a:cs typeface="Calibri"/>
              </a:rPr>
              <a:t> </a:t>
            </a:r>
            <a:r>
              <a:rPr sz="2300" b="1" i="1" dirty="0">
                <a:latin typeface="Calibri"/>
                <a:cs typeface="Calibri"/>
              </a:rPr>
              <a:t>έχει</a:t>
            </a:r>
            <a:r>
              <a:rPr sz="2300" b="1" i="1" spc="-35" dirty="0">
                <a:latin typeface="Calibri"/>
                <a:cs typeface="Calibri"/>
              </a:rPr>
              <a:t> </a:t>
            </a:r>
            <a:r>
              <a:rPr sz="2300" b="1" i="1" dirty="0">
                <a:latin typeface="Calibri"/>
                <a:cs typeface="Calibri"/>
              </a:rPr>
              <a:t>νόημα</a:t>
            </a:r>
            <a:r>
              <a:rPr sz="2300" b="1" i="1" spc="-10" dirty="0">
                <a:latin typeface="Calibri"/>
                <a:cs typeface="Calibri"/>
              </a:rPr>
              <a:t> </a:t>
            </a:r>
            <a:r>
              <a:rPr sz="2300" b="1" i="1" dirty="0">
                <a:latin typeface="Calibri"/>
                <a:cs typeface="Calibri"/>
              </a:rPr>
              <a:t>να</a:t>
            </a:r>
            <a:r>
              <a:rPr sz="2300" b="1" i="1" spc="20" dirty="0">
                <a:latin typeface="Calibri"/>
                <a:cs typeface="Calibri"/>
              </a:rPr>
              <a:t> </a:t>
            </a:r>
            <a:r>
              <a:rPr sz="2300" b="1" i="1" dirty="0">
                <a:latin typeface="Calibri"/>
                <a:cs typeface="Calibri"/>
              </a:rPr>
              <a:t>κάνει</a:t>
            </a:r>
            <a:r>
              <a:rPr sz="2300" b="1" i="1" spc="-15" dirty="0">
                <a:latin typeface="Calibri"/>
                <a:cs typeface="Calibri"/>
              </a:rPr>
              <a:t> </a:t>
            </a:r>
            <a:r>
              <a:rPr sz="2300" b="1" i="1" dirty="0">
                <a:latin typeface="Calibri"/>
                <a:cs typeface="Calibri"/>
              </a:rPr>
              <a:t>ελέγχους</a:t>
            </a:r>
            <a:r>
              <a:rPr sz="2300" b="1" i="1" spc="-25" dirty="0">
                <a:latin typeface="Calibri"/>
                <a:cs typeface="Calibri"/>
              </a:rPr>
              <a:t> </a:t>
            </a:r>
            <a:r>
              <a:rPr sz="2300" b="1" i="1" dirty="0">
                <a:latin typeface="Calibri"/>
                <a:cs typeface="Calibri"/>
              </a:rPr>
              <a:t>η</a:t>
            </a:r>
            <a:r>
              <a:rPr sz="2300" b="1" i="1" spc="-10" dirty="0">
                <a:latin typeface="Calibri"/>
                <a:cs typeface="Calibri"/>
              </a:rPr>
              <a:t> τροχαία </a:t>
            </a:r>
            <a:r>
              <a:rPr sz="2300" b="1" i="1" dirty="0">
                <a:latin typeface="Calibri"/>
                <a:cs typeface="Calibri"/>
              </a:rPr>
              <a:t>και</a:t>
            </a:r>
            <a:r>
              <a:rPr sz="2300" b="1" i="1" spc="-75" dirty="0">
                <a:latin typeface="Calibri"/>
                <a:cs typeface="Calibri"/>
              </a:rPr>
              <a:t> </a:t>
            </a:r>
            <a:r>
              <a:rPr sz="2300" b="1" i="1" spc="-10" dirty="0">
                <a:latin typeface="Calibri"/>
                <a:cs typeface="Calibri"/>
              </a:rPr>
              <a:t>γιατί;</a:t>
            </a:r>
            <a:endParaRPr sz="2300" dirty="0">
              <a:latin typeface="Calibri"/>
              <a:cs typeface="Calibri"/>
            </a:endParaRPr>
          </a:p>
        </p:txBody>
      </p:sp>
      <p:sp>
        <p:nvSpPr>
          <p:cNvPr id="3" name="object 3"/>
          <p:cNvSpPr txBox="1">
            <a:spLocks noGrp="1"/>
          </p:cNvSpPr>
          <p:nvPr>
            <p:ph type="title"/>
          </p:nvPr>
        </p:nvSpPr>
        <p:spPr>
          <a:xfrm>
            <a:off x="5257800" y="348532"/>
            <a:ext cx="1676400" cy="444352"/>
          </a:xfrm>
          <a:prstGeom prst="rect">
            <a:avLst/>
          </a:prstGeom>
        </p:spPr>
        <p:txBody>
          <a:bodyPr vert="horz" wrap="square" lIns="0" tIns="13335" rIns="0" bIns="0" rtlCol="0" anchor="ctr">
            <a:spAutoFit/>
          </a:bodyPr>
          <a:lstStyle/>
          <a:p>
            <a:pPr marL="12700" algn="just">
              <a:lnSpc>
                <a:spcPct val="100000"/>
              </a:lnSpc>
              <a:spcBef>
                <a:spcPts val="105"/>
              </a:spcBef>
            </a:pPr>
            <a:r>
              <a:rPr sz="2800" b="1" spc="-25" dirty="0">
                <a:solidFill>
                  <a:srgbClr val="5FCAEE"/>
                </a:solidFill>
                <a:latin typeface="Trebuchet MS"/>
                <a:ea typeface="+mn-ea"/>
                <a:cs typeface="+mn-cs"/>
              </a:rPr>
              <a:t>Άσκηση 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5675F1-E144-49C4-9EA9-17EB9FB1B664}"/>
              </a:ext>
            </a:extLst>
          </p:cNvPr>
          <p:cNvSpPr txBox="1"/>
          <p:nvPr/>
        </p:nvSpPr>
        <p:spPr>
          <a:xfrm>
            <a:off x="113071" y="418807"/>
            <a:ext cx="11310939" cy="646331"/>
          </a:xfrm>
          <a:prstGeom prst="rect">
            <a:avLst/>
          </a:prstGeom>
          <a:noFill/>
        </p:spPr>
        <p:txBody>
          <a:bodyPr wrap="square" rtlCol="0">
            <a:spAutoFit/>
          </a:bodyPr>
          <a:lstStyle/>
          <a:p>
            <a:pPr algn="just"/>
            <a:r>
              <a:rPr lang="el-GR" dirty="0"/>
              <a:t>Χρειάζεται να βρεθεί για κάθε αυτοκινητόδρομο, το ποσοστό των οδηγών που ξεπερνούν το όριο των 120 </a:t>
            </a:r>
            <a:r>
              <a:rPr lang="en-US" dirty="0"/>
              <a:t>Km/h.</a:t>
            </a:r>
            <a:r>
              <a:rPr lang="el-GR" dirty="0"/>
              <a:t> Θα μετατρέψουμε το όριο αυτό σε </a:t>
            </a:r>
            <a:r>
              <a:rPr lang="en-US" dirty="0"/>
              <a:t>z</a:t>
            </a:r>
            <a:r>
              <a:rPr lang="el-GR" dirty="0"/>
              <a:t>-τιμή για κάθε αυτοκινητόδρομο χωριστά:</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A928B9C5-85A9-4432-A741-C6491B442065}"/>
                  </a:ext>
                </a:extLst>
              </p:cNvPr>
              <p:cNvSpPr txBox="1"/>
              <p:nvPr/>
            </p:nvSpPr>
            <p:spPr>
              <a:xfrm>
                <a:off x="1452564" y="1459970"/>
                <a:ext cx="4491038" cy="511294"/>
              </a:xfrm>
              <a:prstGeom prst="rect">
                <a:avLst/>
              </a:prstGeom>
              <a:noFill/>
            </p:spPr>
            <p:txBody>
              <a:bodyPr wrap="square" rtlCol="0">
                <a:spAutoFit/>
              </a:bodyPr>
              <a:lstStyle/>
              <a:p>
                <a:r>
                  <a:rPr lang="el-GR" dirty="0"/>
                  <a:t>Αυτοκινητόδρομος </a:t>
                </a:r>
                <a:r>
                  <a:rPr lang="el-GR" b="1" dirty="0"/>
                  <a:t>Α</a:t>
                </a:r>
                <a:r>
                  <a:rPr lang="el-GR" dirty="0"/>
                  <a:t>: </a:t>
                </a:r>
                <a14:m>
                  <m:oMath xmlns:m="http://schemas.openxmlformats.org/officeDocument/2006/math">
                    <m:r>
                      <a:rPr lang="en-US" b="0" i="1" smtClean="0">
                        <a:latin typeface="Cambria Math" panose="02040503050406030204" pitchFamily="18" charset="0"/>
                      </a:rPr>
                      <m:t>𝑧</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𝑥</m:t>
                        </m:r>
                        <m:r>
                          <a:rPr lang="en-US" b="0" i="1" smtClean="0">
                            <a:latin typeface="Cambria Math" panose="02040503050406030204" pitchFamily="18" charset="0"/>
                          </a:rPr>
                          <m:t>−</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𝑋</m:t>
                            </m:r>
                          </m:e>
                        </m:acc>
                      </m:num>
                      <m:den>
                        <m:r>
                          <a:rPr lang="en-US" b="0" i="1" smtClean="0">
                            <a:latin typeface="Cambria Math" panose="02040503050406030204" pitchFamily="18" charset="0"/>
                          </a:rPr>
                          <m:t>𝑆</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120</m:t>
                        </m:r>
                        <m:r>
                          <a:rPr lang="en-US" b="0" i="1" smtClean="0">
                            <a:latin typeface="Cambria Math" panose="02040503050406030204" pitchFamily="18" charset="0"/>
                          </a:rPr>
                          <m:t>−</m:t>
                        </m:r>
                        <m:r>
                          <a:rPr lang="en-US" b="0" i="1" smtClean="0">
                            <a:latin typeface="Cambria Math" panose="02040503050406030204" pitchFamily="18" charset="0"/>
                          </a:rPr>
                          <m:t>100</m:t>
                        </m:r>
                      </m:num>
                      <m:den>
                        <m:r>
                          <a:rPr lang="en-US" b="0" i="1" smtClean="0">
                            <a:latin typeface="Cambria Math" panose="02040503050406030204" pitchFamily="18" charset="0"/>
                          </a:rPr>
                          <m:t>10</m:t>
                        </m:r>
                      </m:den>
                    </m:f>
                    <m:r>
                      <a:rPr lang="en-US" b="0" i="1" smtClean="0">
                        <a:latin typeface="Cambria Math" panose="02040503050406030204" pitchFamily="18" charset="0"/>
                      </a:rPr>
                      <m:t>=</m:t>
                    </m:r>
                    <m:r>
                      <a:rPr lang="en-US" b="0" i="1" smtClean="0">
                        <a:latin typeface="Cambria Math" panose="02040503050406030204" pitchFamily="18" charset="0"/>
                      </a:rPr>
                      <m:t>2</m:t>
                    </m:r>
                  </m:oMath>
                </a14:m>
                <a:endParaRPr lang="el-GR" dirty="0"/>
              </a:p>
            </p:txBody>
          </p:sp>
        </mc:Choice>
        <mc:Fallback xmlns="">
          <p:sp>
            <p:nvSpPr>
              <p:cNvPr id="4" name="TextBox 3">
                <a:extLst>
                  <a:ext uri="{FF2B5EF4-FFF2-40B4-BE49-F238E27FC236}">
                    <a16:creationId xmlns:a16="http://schemas.microsoft.com/office/drawing/2014/main" id="{A928B9C5-85A9-4432-A741-C6491B442065}"/>
                  </a:ext>
                </a:extLst>
              </p:cNvPr>
              <p:cNvSpPr txBox="1">
                <a:spLocks noRot="1" noChangeAspect="1" noMove="1" noResize="1" noEditPoints="1" noAdjustHandles="1" noChangeArrowheads="1" noChangeShapeType="1" noTextEdit="1"/>
              </p:cNvSpPr>
              <p:nvPr/>
            </p:nvSpPr>
            <p:spPr>
              <a:xfrm>
                <a:off x="1452564" y="1459970"/>
                <a:ext cx="4491038" cy="511294"/>
              </a:xfrm>
              <a:prstGeom prst="rect">
                <a:avLst/>
              </a:prstGeom>
              <a:blipFill>
                <a:blip r:embed="rId2"/>
                <a:stretch>
                  <a:fillRect l="-1085" b="-7143"/>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C289A8B0-2AD1-4365-8011-843C5743AD2C}"/>
                  </a:ext>
                </a:extLst>
              </p:cNvPr>
              <p:cNvSpPr txBox="1"/>
              <p:nvPr/>
            </p:nvSpPr>
            <p:spPr>
              <a:xfrm>
                <a:off x="1452563" y="1971264"/>
                <a:ext cx="4643437" cy="513089"/>
              </a:xfrm>
              <a:prstGeom prst="rect">
                <a:avLst/>
              </a:prstGeom>
              <a:noFill/>
            </p:spPr>
            <p:txBody>
              <a:bodyPr wrap="square" rtlCol="0">
                <a:spAutoFit/>
              </a:bodyPr>
              <a:lstStyle/>
              <a:p>
                <a:r>
                  <a:rPr lang="el-GR" dirty="0"/>
                  <a:t>Αυτοκινητόδρομος </a:t>
                </a:r>
                <a:r>
                  <a:rPr lang="el-GR" b="1" dirty="0"/>
                  <a:t>Β</a:t>
                </a:r>
                <a:r>
                  <a:rPr lang="el-GR" dirty="0"/>
                  <a:t>: </a:t>
                </a:r>
                <a14:m>
                  <m:oMath xmlns:m="http://schemas.openxmlformats.org/officeDocument/2006/math">
                    <m:r>
                      <a:rPr lang="en-US" b="0" i="1" smtClean="0">
                        <a:latin typeface="Cambria Math" panose="02040503050406030204" pitchFamily="18" charset="0"/>
                      </a:rPr>
                      <m:t>𝑧</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𝑥</m:t>
                        </m:r>
                        <m:r>
                          <a:rPr lang="en-US" b="0" i="1" smtClean="0">
                            <a:latin typeface="Cambria Math" panose="02040503050406030204" pitchFamily="18" charset="0"/>
                          </a:rPr>
                          <m:t>−</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𝑋</m:t>
                            </m:r>
                          </m:e>
                        </m:acc>
                      </m:num>
                      <m:den>
                        <m:r>
                          <a:rPr lang="en-US" b="0" i="1" smtClean="0">
                            <a:latin typeface="Cambria Math" panose="02040503050406030204" pitchFamily="18" charset="0"/>
                          </a:rPr>
                          <m:t>𝑆</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120</m:t>
                        </m:r>
                        <m:r>
                          <a:rPr lang="en-US" b="0" i="1" smtClean="0">
                            <a:latin typeface="Cambria Math" panose="02040503050406030204" pitchFamily="18" charset="0"/>
                          </a:rPr>
                          <m:t>−</m:t>
                        </m:r>
                        <m:r>
                          <a:rPr lang="el-GR" b="0" i="1" smtClean="0">
                            <a:latin typeface="Cambria Math" panose="02040503050406030204" pitchFamily="18" charset="0"/>
                          </a:rPr>
                          <m:t>9</m:t>
                        </m:r>
                        <m:r>
                          <a:rPr lang="en-US" b="0" i="1" smtClean="0">
                            <a:latin typeface="Cambria Math" panose="02040503050406030204" pitchFamily="18" charset="0"/>
                          </a:rPr>
                          <m:t>0</m:t>
                        </m:r>
                      </m:num>
                      <m:den>
                        <m:r>
                          <a:rPr lang="el-GR" b="0" i="1" smtClean="0">
                            <a:latin typeface="Cambria Math" panose="02040503050406030204" pitchFamily="18" charset="0"/>
                          </a:rPr>
                          <m:t>2</m:t>
                        </m:r>
                        <m:r>
                          <a:rPr lang="en-US" b="0" i="1" smtClean="0">
                            <a:latin typeface="Cambria Math" panose="02040503050406030204" pitchFamily="18" charset="0"/>
                          </a:rPr>
                          <m:t>0</m:t>
                        </m:r>
                      </m:den>
                    </m:f>
                    <m:r>
                      <a:rPr lang="en-US" b="0" i="1" smtClean="0">
                        <a:latin typeface="Cambria Math" panose="02040503050406030204" pitchFamily="18" charset="0"/>
                      </a:rPr>
                      <m:t>=</m:t>
                    </m:r>
                    <m:r>
                      <a:rPr lang="el-GR" b="0" i="1" smtClean="0">
                        <a:latin typeface="Cambria Math" panose="02040503050406030204" pitchFamily="18" charset="0"/>
                      </a:rPr>
                      <m:t>1</m:t>
                    </m:r>
                    <m:r>
                      <a:rPr lang="el-GR" b="0" i="1" smtClean="0">
                        <a:latin typeface="Cambria Math" panose="02040503050406030204" pitchFamily="18" charset="0"/>
                      </a:rPr>
                      <m:t>,</m:t>
                    </m:r>
                    <m:r>
                      <a:rPr lang="el-GR" b="0" i="1" smtClean="0">
                        <a:latin typeface="Cambria Math" panose="02040503050406030204" pitchFamily="18" charset="0"/>
                      </a:rPr>
                      <m:t>5</m:t>
                    </m:r>
                  </m:oMath>
                </a14:m>
                <a:endParaRPr lang="el-GR" dirty="0"/>
              </a:p>
            </p:txBody>
          </p:sp>
        </mc:Choice>
        <mc:Fallback xmlns="">
          <p:sp>
            <p:nvSpPr>
              <p:cNvPr id="5" name="TextBox 4">
                <a:extLst>
                  <a:ext uri="{FF2B5EF4-FFF2-40B4-BE49-F238E27FC236}">
                    <a16:creationId xmlns:a16="http://schemas.microsoft.com/office/drawing/2014/main" id="{C289A8B0-2AD1-4365-8011-843C5743AD2C}"/>
                  </a:ext>
                </a:extLst>
              </p:cNvPr>
              <p:cNvSpPr txBox="1">
                <a:spLocks noRot="1" noChangeAspect="1" noMove="1" noResize="1" noEditPoints="1" noAdjustHandles="1" noChangeArrowheads="1" noChangeShapeType="1" noTextEdit="1"/>
              </p:cNvSpPr>
              <p:nvPr/>
            </p:nvSpPr>
            <p:spPr>
              <a:xfrm>
                <a:off x="1452563" y="1971264"/>
                <a:ext cx="4643437" cy="513089"/>
              </a:xfrm>
              <a:prstGeom prst="rect">
                <a:avLst/>
              </a:prstGeom>
              <a:blipFill>
                <a:blip r:embed="rId3"/>
                <a:stretch>
                  <a:fillRect l="-1050" b="-5882"/>
                </a:stretch>
              </a:blipFill>
            </p:spPr>
            <p:txBody>
              <a:bodyPr/>
              <a:lstStyle/>
              <a:p>
                <a:r>
                  <a:rPr lang="el-GR">
                    <a:noFill/>
                  </a:rPr>
                  <a:t> </a:t>
                </a:r>
              </a:p>
            </p:txBody>
          </p:sp>
        </mc:Fallback>
      </mc:AlternateContent>
      <p:sp>
        <p:nvSpPr>
          <p:cNvPr id="6" name="TextBox 5">
            <a:extLst>
              <a:ext uri="{FF2B5EF4-FFF2-40B4-BE49-F238E27FC236}">
                <a16:creationId xmlns:a16="http://schemas.microsoft.com/office/drawing/2014/main" id="{8D7C799D-94E2-4C30-A829-981E62B6AE03}"/>
              </a:ext>
            </a:extLst>
          </p:cNvPr>
          <p:cNvSpPr txBox="1"/>
          <p:nvPr/>
        </p:nvSpPr>
        <p:spPr>
          <a:xfrm>
            <a:off x="113071" y="3390480"/>
            <a:ext cx="11950342" cy="646331"/>
          </a:xfrm>
          <a:prstGeom prst="rect">
            <a:avLst/>
          </a:prstGeom>
          <a:noFill/>
        </p:spPr>
        <p:txBody>
          <a:bodyPr wrap="square" rtlCol="0">
            <a:spAutoFit/>
          </a:bodyPr>
          <a:lstStyle/>
          <a:p>
            <a:pPr algn="just"/>
            <a:r>
              <a:rPr lang="el-GR" dirty="0"/>
              <a:t>Με βάση τον Πίνακα Κρίσιμων Τιμών, το ποσοστό των τιμών μεταξύ μέσου όρου και </a:t>
            </a:r>
            <a:r>
              <a:rPr lang="en-US" dirty="0"/>
              <a:t>z=2</a:t>
            </a:r>
            <a:r>
              <a:rPr lang="el-GR" dirty="0"/>
              <a:t> είναι 47,72%. Επομένως στον αυτοκινητόδρομο </a:t>
            </a:r>
            <a:r>
              <a:rPr lang="el-GR" b="1" dirty="0"/>
              <a:t>Α</a:t>
            </a:r>
            <a:r>
              <a:rPr lang="el-GR" dirty="0"/>
              <a:t>, η πιθανότητα ένας οδηγός να ξεπεράσει την τιμή </a:t>
            </a:r>
            <a:r>
              <a:rPr lang="en-US" dirty="0"/>
              <a:t>z=2 </a:t>
            </a:r>
            <a:r>
              <a:rPr lang="el-GR" dirty="0"/>
              <a:t>ισούται με 50-47,72=2,28%. </a:t>
            </a:r>
          </a:p>
        </p:txBody>
      </p:sp>
      <p:sp>
        <p:nvSpPr>
          <p:cNvPr id="7" name="TextBox 6">
            <a:extLst>
              <a:ext uri="{FF2B5EF4-FFF2-40B4-BE49-F238E27FC236}">
                <a16:creationId xmlns:a16="http://schemas.microsoft.com/office/drawing/2014/main" id="{C8396AA3-7895-4ED9-82F7-B11615D8434F}"/>
              </a:ext>
            </a:extLst>
          </p:cNvPr>
          <p:cNvSpPr txBox="1"/>
          <p:nvPr/>
        </p:nvSpPr>
        <p:spPr>
          <a:xfrm>
            <a:off x="113071" y="4136640"/>
            <a:ext cx="11965858" cy="646331"/>
          </a:xfrm>
          <a:prstGeom prst="rect">
            <a:avLst/>
          </a:prstGeom>
          <a:noFill/>
        </p:spPr>
        <p:txBody>
          <a:bodyPr wrap="square" rtlCol="0">
            <a:spAutoFit/>
          </a:bodyPr>
          <a:lstStyle/>
          <a:p>
            <a:pPr algn="just"/>
            <a:r>
              <a:rPr lang="el-GR" dirty="0"/>
              <a:t>Κάτι αντίστοιχο παρατηρείται και στον αυτοκινητόδρομο Β όπου το ποσοστό των τιμών μεταξύ μέσου όρου και </a:t>
            </a:r>
            <a:r>
              <a:rPr lang="en-US" dirty="0"/>
              <a:t>z=1,5</a:t>
            </a:r>
            <a:r>
              <a:rPr lang="el-GR" dirty="0"/>
              <a:t> είναι 43,32%. Άρα στον αυτοκινητόδρομο </a:t>
            </a:r>
            <a:r>
              <a:rPr lang="el-GR" b="1" dirty="0"/>
              <a:t>Β,</a:t>
            </a:r>
            <a:r>
              <a:rPr lang="el-GR" dirty="0"/>
              <a:t> η πιθανότητα ένας οδηγός να ξεπεράσει την τιμή </a:t>
            </a:r>
            <a:r>
              <a:rPr lang="en-US" dirty="0"/>
              <a:t>z=1,5</a:t>
            </a:r>
            <a:r>
              <a:rPr lang="el-GR" dirty="0"/>
              <a:t> είναι 50-43,32</a:t>
            </a:r>
            <a:r>
              <a:rPr lang="en-US"/>
              <a:t>=</a:t>
            </a:r>
            <a:r>
              <a:rPr lang="el-GR"/>
              <a:t>6,68</a:t>
            </a:r>
            <a:r>
              <a:rPr lang="el-GR" dirty="0"/>
              <a:t>%</a:t>
            </a:r>
          </a:p>
        </p:txBody>
      </p:sp>
      <p:sp>
        <p:nvSpPr>
          <p:cNvPr id="8" name="TextBox 7">
            <a:extLst>
              <a:ext uri="{FF2B5EF4-FFF2-40B4-BE49-F238E27FC236}">
                <a16:creationId xmlns:a16="http://schemas.microsoft.com/office/drawing/2014/main" id="{77631B23-77F4-406A-B41A-698B45F8F28C}"/>
              </a:ext>
            </a:extLst>
          </p:cNvPr>
          <p:cNvSpPr txBox="1"/>
          <p:nvPr/>
        </p:nvSpPr>
        <p:spPr>
          <a:xfrm>
            <a:off x="113071" y="4982629"/>
            <a:ext cx="11950343" cy="646331"/>
          </a:xfrm>
          <a:prstGeom prst="rect">
            <a:avLst/>
          </a:prstGeom>
          <a:noFill/>
        </p:spPr>
        <p:txBody>
          <a:bodyPr wrap="square" rtlCol="0">
            <a:spAutoFit/>
          </a:bodyPr>
          <a:lstStyle/>
          <a:p>
            <a:pPr algn="just"/>
            <a:r>
              <a:rPr lang="el-GR" dirty="0"/>
              <a:t>Άρα έχει μεγαλύτερο νόημα η τροχαία να κάνει ελέγχους στον αυτοκινητόδρομο </a:t>
            </a:r>
            <a:r>
              <a:rPr lang="el-GR" b="1" dirty="0"/>
              <a:t>Β</a:t>
            </a:r>
            <a:r>
              <a:rPr lang="el-GR" dirty="0"/>
              <a:t>, καθώς υπάρχει μεγαλύτερη πιθανότητα ένας οδηγός να παραβιάσει το όριο ταχύτητας σε αυτόν τον αυτοκινητόδρομο σε σχέση με τον </a:t>
            </a:r>
            <a:r>
              <a:rPr lang="el-GR" b="1" dirty="0"/>
              <a:t>Α</a:t>
            </a:r>
            <a:r>
              <a:rPr lang="el-GR"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472183" y="-12191"/>
            <a:ext cx="9113520" cy="6870700"/>
            <a:chOff x="1472183" y="-12191"/>
            <a:chExt cx="9113520" cy="6870700"/>
          </a:xfrm>
        </p:grpSpPr>
        <p:pic>
          <p:nvPicPr>
            <p:cNvPr id="3" name="object 3"/>
            <p:cNvPicPr/>
            <p:nvPr/>
          </p:nvPicPr>
          <p:blipFill>
            <a:blip r:embed="rId2" cstate="print"/>
            <a:stretch>
              <a:fillRect/>
            </a:stretch>
          </p:blipFill>
          <p:spPr>
            <a:xfrm>
              <a:off x="1472183" y="0"/>
              <a:ext cx="9113520" cy="6857998"/>
            </a:xfrm>
            <a:prstGeom prst="rect">
              <a:avLst/>
            </a:prstGeom>
          </p:spPr>
        </p:pic>
        <p:sp>
          <p:nvSpPr>
            <p:cNvPr id="4" name="object 4"/>
            <p:cNvSpPr/>
            <p:nvPr/>
          </p:nvSpPr>
          <p:spPr>
            <a:xfrm>
              <a:off x="1659635" y="3515867"/>
              <a:ext cx="1442085" cy="201295"/>
            </a:xfrm>
            <a:custGeom>
              <a:avLst/>
              <a:gdLst/>
              <a:ahLst/>
              <a:cxnLst/>
              <a:rect l="l" t="t" r="r" b="b"/>
              <a:pathLst>
                <a:path w="1442085" h="201295">
                  <a:moveTo>
                    <a:pt x="813815" y="96012"/>
                  </a:moveTo>
                  <a:lnTo>
                    <a:pt x="845731" y="53762"/>
                  </a:lnTo>
                  <a:lnTo>
                    <a:pt x="882795" y="35936"/>
                  </a:lnTo>
                  <a:lnTo>
                    <a:pt x="931417" y="21073"/>
                  </a:lnTo>
                  <a:lnTo>
                    <a:pt x="989709" y="9748"/>
                  </a:lnTo>
                  <a:lnTo>
                    <a:pt x="1055785" y="2532"/>
                  </a:lnTo>
                  <a:lnTo>
                    <a:pt x="1127759" y="0"/>
                  </a:lnTo>
                  <a:lnTo>
                    <a:pt x="1199734" y="2532"/>
                  </a:lnTo>
                  <a:lnTo>
                    <a:pt x="1265810" y="9748"/>
                  </a:lnTo>
                  <a:lnTo>
                    <a:pt x="1324102" y="21073"/>
                  </a:lnTo>
                  <a:lnTo>
                    <a:pt x="1372724" y="35936"/>
                  </a:lnTo>
                  <a:lnTo>
                    <a:pt x="1409788" y="53762"/>
                  </a:lnTo>
                  <a:lnTo>
                    <a:pt x="1441703" y="96012"/>
                  </a:lnTo>
                  <a:lnTo>
                    <a:pt x="1433410" y="118045"/>
                  </a:lnTo>
                  <a:lnTo>
                    <a:pt x="1372724" y="156087"/>
                  </a:lnTo>
                  <a:lnTo>
                    <a:pt x="1324102" y="170950"/>
                  </a:lnTo>
                  <a:lnTo>
                    <a:pt x="1265810" y="182275"/>
                  </a:lnTo>
                  <a:lnTo>
                    <a:pt x="1199734" y="189491"/>
                  </a:lnTo>
                  <a:lnTo>
                    <a:pt x="1127759" y="192024"/>
                  </a:lnTo>
                  <a:lnTo>
                    <a:pt x="1055785" y="189491"/>
                  </a:lnTo>
                  <a:lnTo>
                    <a:pt x="989709" y="182275"/>
                  </a:lnTo>
                  <a:lnTo>
                    <a:pt x="931417" y="170950"/>
                  </a:lnTo>
                  <a:lnTo>
                    <a:pt x="882795" y="156087"/>
                  </a:lnTo>
                  <a:lnTo>
                    <a:pt x="845731" y="138261"/>
                  </a:lnTo>
                  <a:lnTo>
                    <a:pt x="813815" y="96012"/>
                  </a:lnTo>
                  <a:close/>
                </a:path>
                <a:path w="1442085" h="201295">
                  <a:moveTo>
                    <a:pt x="0" y="105156"/>
                  </a:moveTo>
                  <a:lnTo>
                    <a:pt x="31915" y="62906"/>
                  </a:lnTo>
                  <a:lnTo>
                    <a:pt x="68979" y="45080"/>
                  </a:lnTo>
                  <a:lnTo>
                    <a:pt x="117601" y="30217"/>
                  </a:lnTo>
                  <a:lnTo>
                    <a:pt x="175893" y="18892"/>
                  </a:lnTo>
                  <a:lnTo>
                    <a:pt x="241969" y="11676"/>
                  </a:lnTo>
                  <a:lnTo>
                    <a:pt x="313944" y="9144"/>
                  </a:lnTo>
                  <a:lnTo>
                    <a:pt x="385918" y="11676"/>
                  </a:lnTo>
                  <a:lnTo>
                    <a:pt x="451994" y="18892"/>
                  </a:lnTo>
                  <a:lnTo>
                    <a:pt x="510286" y="30217"/>
                  </a:lnTo>
                  <a:lnTo>
                    <a:pt x="558908" y="45080"/>
                  </a:lnTo>
                  <a:lnTo>
                    <a:pt x="595972" y="62906"/>
                  </a:lnTo>
                  <a:lnTo>
                    <a:pt x="627888" y="105156"/>
                  </a:lnTo>
                  <a:lnTo>
                    <a:pt x="619594" y="127189"/>
                  </a:lnTo>
                  <a:lnTo>
                    <a:pt x="558908" y="165231"/>
                  </a:lnTo>
                  <a:lnTo>
                    <a:pt x="510286" y="180094"/>
                  </a:lnTo>
                  <a:lnTo>
                    <a:pt x="451994" y="191419"/>
                  </a:lnTo>
                  <a:lnTo>
                    <a:pt x="385918" y="198635"/>
                  </a:lnTo>
                  <a:lnTo>
                    <a:pt x="313944" y="201168"/>
                  </a:lnTo>
                  <a:lnTo>
                    <a:pt x="241969" y="198635"/>
                  </a:lnTo>
                  <a:lnTo>
                    <a:pt x="175893" y="191419"/>
                  </a:lnTo>
                  <a:lnTo>
                    <a:pt x="117601" y="180094"/>
                  </a:lnTo>
                  <a:lnTo>
                    <a:pt x="68979" y="165231"/>
                  </a:lnTo>
                  <a:lnTo>
                    <a:pt x="31915" y="147405"/>
                  </a:lnTo>
                  <a:lnTo>
                    <a:pt x="0" y="105156"/>
                  </a:lnTo>
                  <a:close/>
                </a:path>
              </a:pathLst>
            </a:custGeom>
            <a:ln w="27432">
              <a:solidFill>
                <a:srgbClr val="C00000"/>
              </a:solidFill>
            </a:ln>
          </p:spPr>
          <p:txBody>
            <a:bodyPr wrap="square" lIns="0" tIns="0" rIns="0" bIns="0" rtlCol="0"/>
            <a:lstStyle/>
            <a:p>
              <a:endParaRPr/>
            </a:p>
          </p:txBody>
        </p:sp>
        <p:sp>
          <p:nvSpPr>
            <p:cNvPr id="5" name="object 5"/>
            <p:cNvSpPr/>
            <p:nvPr/>
          </p:nvSpPr>
          <p:spPr>
            <a:xfrm>
              <a:off x="2528316" y="1524"/>
              <a:ext cx="628015" cy="192405"/>
            </a:xfrm>
            <a:custGeom>
              <a:avLst/>
              <a:gdLst/>
              <a:ahLst/>
              <a:cxnLst/>
              <a:rect l="l" t="t" r="r" b="b"/>
              <a:pathLst>
                <a:path w="628014" h="192405">
                  <a:moveTo>
                    <a:pt x="0" y="96011"/>
                  </a:moveTo>
                  <a:lnTo>
                    <a:pt x="31915" y="53762"/>
                  </a:lnTo>
                  <a:lnTo>
                    <a:pt x="68979" y="35936"/>
                  </a:lnTo>
                  <a:lnTo>
                    <a:pt x="117601" y="21073"/>
                  </a:lnTo>
                  <a:lnTo>
                    <a:pt x="175893" y="9748"/>
                  </a:lnTo>
                  <a:lnTo>
                    <a:pt x="241969" y="2532"/>
                  </a:lnTo>
                  <a:lnTo>
                    <a:pt x="313944" y="0"/>
                  </a:lnTo>
                  <a:lnTo>
                    <a:pt x="385918" y="2532"/>
                  </a:lnTo>
                  <a:lnTo>
                    <a:pt x="451994" y="9748"/>
                  </a:lnTo>
                  <a:lnTo>
                    <a:pt x="510286" y="21073"/>
                  </a:lnTo>
                  <a:lnTo>
                    <a:pt x="558908" y="35936"/>
                  </a:lnTo>
                  <a:lnTo>
                    <a:pt x="595972" y="53762"/>
                  </a:lnTo>
                  <a:lnTo>
                    <a:pt x="627888" y="96011"/>
                  </a:lnTo>
                  <a:lnTo>
                    <a:pt x="619594" y="118045"/>
                  </a:lnTo>
                  <a:lnTo>
                    <a:pt x="558908" y="156087"/>
                  </a:lnTo>
                  <a:lnTo>
                    <a:pt x="510286" y="170950"/>
                  </a:lnTo>
                  <a:lnTo>
                    <a:pt x="451994" y="182275"/>
                  </a:lnTo>
                  <a:lnTo>
                    <a:pt x="385918" y="189491"/>
                  </a:lnTo>
                  <a:lnTo>
                    <a:pt x="313944" y="192024"/>
                  </a:lnTo>
                  <a:lnTo>
                    <a:pt x="241969" y="189491"/>
                  </a:lnTo>
                  <a:lnTo>
                    <a:pt x="175893" y="182275"/>
                  </a:lnTo>
                  <a:lnTo>
                    <a:pt x="117601" y="170950"/>
                  </a:lnTo>
                  <a:lnTo>
                    <a:pt x="68979" y="156087"/>
                  </a:lnTo>
                  <a:lnTo>
                    <a:pt x="31915" y="138261"/>
                  </a:lnTo>
                  <a:lnTo>
                    <a:pt x="0" y="96011"/>
                  </a:lnTo>
                  <a:close/>
                </a:path>
              </a:pathLst>
            </a:custGeom>
            <a:ln w="27432">
              <a:solidFill>
                <a:srgbClr val="C00000"/>
              </a:solidFill>
            </a:ln>
          </p:spPr>
          <p:txBody>
            <a:bodyPr wrap="square" lIns="0" tIns="0" rIns="0" bIns="0" rtlCol="0"/>
            <a:lstStyle/>
            <a:p>
              <a:endParaRPr/>
            </a:p>
          </p:txBody>
        </p:sp>
        <p:sp>
          <p:nvSpPr>
            <p:cNvPr id="6" name="object 6"/>
            <p:cNvSpPr/>
            <p:nvPr/>
          </p:nvSpPr>
          <p:spPr>
            <a:xfrm>
              <a:off x="1659635" y="2671572"/>
              <a:ext cx="628015" cy="192405"/>
            </a:xfrm>
            <a:custGeom>
              <a:avLst/>
              <a:gdLst/>
              <a:ahLst/>
              <a:cxnLst/>
              <a:rect l="l" t="t" r="r" b="b"/>
              <a:pathLst>
                <a:path w="628014" h="192405">
                  <a:moveTo>
                    <a:pt x="0" y="96012"/>
                  </a:moveTo>
                  <a:lnTo>
                    <a:pt x="31915" y="53762"/>
                  </a:lnTo>
                  <a:lnTo>
                    <a:pt x="68979" y="35936"/>
                  </a:lnTo>
                  <a:lnTo>
                    <a:pt x="117601" y="21073"/>
                  </a:lnTo>
                  <a:lnTo>
                    <a:pt x="175893" y="9748"/>
                  </a:lnTo>
                  <a:lnTo>
                    <a:pt x="241969" y="2532"/>
                  </a:lnTo>
                  <a:lnTo>
                    <a:pt x="313944" y="0"/>
                  </a:lnTo>
                  <a:lnTo>
                    <a:pt x="385918" y="2532"/>
                  </a:lnTo>
                  <a:lnTo>
                    <a:pt x="451994" y="9748"/>
                  </a:lnTo>
                  <a:lnTo>
                    <a:pt x="510286" y="21073"/>
                  </a:lnTo>
                  <a:lnTo>
                    <a:pt x="558908" y="35936"/>
                  </a:lnTo>
                  <a:lnTo>
                    <a:pt x="595972" y="53762"/>
                  </a:lnTo>
                  <a:lnTo>
                    <a:pt x="627888" y="96012"/>
                  </a:lnTo>
                  <a:lnTo>
                    <a:pt x="619594" y="118045"/>
                  </a:lnTo>
                  <a:lnTo>
                    <a:pt x="558908" y="156087"/>
                  </a:lnTo>
                  <a:lnTo>
                    <a:pt x="510286" y="170950"/>
                  </a:lnTo>
                  <a:lnTo>
                    <a:pt x="451994" y="182275"/>
                  </a:lnTo>
                  <a:lnTo>
                    <a:pt x="385918" y="189491"/>
                  </a:lnTo>
                  <a:lnTo>
                    <a:pt x="313944" y="192024"/>
                  </a:lnTo>
                  <a:lnTo>
                    <a:pt x="241969" y="189491"/>
                  </a:lnTo>
                  <a:lnTo>
                    <a:pt x="175893" y="182275"/>
                  </a:lnTo>
                  <a:lnTo>
                    <a:pt x="117601" y="170950"/>
                  </a:lnTo>
                  <a:lnTo>
                    <a:pt x="68979" y="156087"/>
                  </a:lnTo>
                  <a:lnTo>
                    <a:pt x="31915" y="138261"/>
                  </a:lnTo>
                  <a:lnTo>
                    <a:pt x="0" y="96012"/>
                  </a:lnTo>
                  <a:close/>
                </a:path>
              </a:pathLst>
            </a:custGeom>
            <a:ln w="27432">
              <a:solidFill>
                <a:srgbClr val="00AF50"/>
              </a:solidFill>
            </a:ln>
          </p:spPr>
          <p:txBody>
            <a:bodyPr wrap="square" lIns="0" tIns="0" rIns="0" bIns="0" rtlCol="0"/>
            <a:lstStyle/>
            <a:p>
              <a:endParaRPr/>
            </a:p>
          </p:txBody>
        </p:sp>
        <p:sp>
          <p:nvSpPr>
            <p:cNvPr id="7" name="object 7"/>
            <p:cNvSpPr/>
            <p:nvPr/>
          </p:nvSpPr>
          <p:spPr>
            <a:xfrm>
              <a:off x="2415539" y="4572"/>
              <a:ext cx="624840" cy="192405"/>
            </a:xfrm>
            <a:custGeom>
              <a:avLst/>
              <a:gdLst/>
              <a:ahLst/>
              <a:cxnLst/>
              <a:rect l="l" t="t" r="r" b="b"/>
              <a:pathLst>
                <a:path w="624839" h="192405">
                  <a:moveTo>
                    <a:pt x="0" y="96011"/>
                  </a:moveTo>
                  <a:lnTo>
                    <a:pt x="31746" y="53762"/>
                  </a:lnTo>
                  <a:lnTo>
                    <a:pt x="68619" y="35936"/>
                  </a:lnTo>
                  <a:lnTo>
                    <a:pt x="116996" y="21073"/>
                  </a:lnTo>
                  <a:lnTo>
                    <a:pt x="175004" y="9748"/>
                  </a:lnTo>
                  <a:lnTo>
                    <a:pt x="240769" y="2532"/>
                  </a:lnTo>
                  <a:lnTo>
                    <a:pt x="312420" y="0"/>
                  </a:lnTo>
                  <a:lnTo>
                    <a:pt x="384070" y="2532"/>
                  </a:lnTo>
                  <a:lnTo>
                    <a:pt x="449835" y="9748"/>
                  </a:lnTo>
                  <a:lnTo>
                    <a:pt x="507843" y="21073"/>
                  </a:lnTo>
                  <a:lnTo>
                    <a:pt x="556220" y="35936"/>
                  </a:lnTo>
                  <a:lnTo>
                    <a:pt x="593093" y="53762"/>
                  </a:lnTo>
                  <a:lnTo>
                    <a:pt x="624840" y="96011"/>
                  </a:lnTo>
                  <a:lnTo>
                    <a:pt x="616591" y="118045"/>
                  </a:lnTo>
                  <a:lnTo>
                    <a:pt x="556220" y="156087"/>
                  </a:lnTo>
                  <a:lnTo>
                    <a:pt x="507843" y="170950"/>
                  </a:lnTo>
                  <a:lnTo>
                    <a:pt x="449835" y="182275"/>
                  </a:lnTo>
                  <a:lnTo>
                    <a:pt x="384070" y="189491"/>
                  </a:lnTo>
                  <a:lnTo>
                    <a:pt x="312420" y="192024"/>
                  </a:lnTo>
                  <a:lnTo>
                    <a:pt x="240769" y="189491"/>
                  </a:lnTo>
                  <a:lnTo>
                    <a:pt x="175004" y="182275"/>
                  </a:lnTo>
                  <a:lnTo>
                    <a:pt x="116996" y="170950"/>
                  </a:lnTo>
                  <a:lnTo>
                    <a:pt x="68619" y="156087"/>
                  </a:lnTo>
                  <a:lnTo>
                    <a:pt x="31746" y="138261"/>
                  </a:lnTo>
                  <a:lnTo>
                    <a:pt x="0" y="96011"/>
                  </a:lnTo>
                  <a:close/>
                </a:path>
              </a:pathLst>
            </a:custGeom>
            <a:ln w="27432">
              <a:solidFill>
                <a:srgbClr val="00AF50"/>
              </a:solidFill>
            </a:ln>
          </p:spPr>
          <p:txBody>
            <a:bodyPr wrap="square" lIns="0" tIns="0" rIns="0" bIns="0" rtlCol="0"/>
            <a:lstStyle/>
            <a:p>
              <a:endParaRPr/>
            </a:p>
          </p:txBody>
        </p:sp>
        <p:sp>
          <p:nvSpPr>
            <p:cNvPr id="8" name="object 8"/>
            <p:cNvSpPr/>
            <p:nvPr/>
          </p:nvSpPr>
          <p:spPr>
            <a:xfrm>
              <a:off x="2473451" y="2671572"/>
              <a:ext cx="628015" cy="192405"/>
            </a:xfrm>
            <a:custGeom>
              <a:avLst/>
              <a:gdLst/>
              <a:ahLst/>
              <a:cxnLst/>
              <a:rect l="l" t="t" r="r" b="b"/>
              <a:pathLst>
                <a:path w="628014" h="192405">
                  <a:moveTo>
                    <a:pt x="0" y="96012"/>
                  </a:moveTo>
                  <a:lnTo>
                    <a:pt x="31915" y="53762"/>
                  </a:lnTo>
                  <a:lnTo>
                    <a:pt x="68979" y="35936"/>
                  </a:lnTo>
                  <a:lnTo>
                    <a:pt x="117601" y="21073"/>
                  </a:lnTo>
                  <a:lnTo>
                    <a:pt x="175893" y="9748"/>
                  </a:lnTo>
                  <a:lnTo>
                    <a:pt x="241969" y="2532"/>
                  </a:lnTo>
                  <a:lnTo>
                    <a:pt x="313944" y="0"/>
                  </a:lnTo>
                  <a:lnTo>
                    <a:pt x="385918" y="2532"/>
                  </a:lnTo>
                  <a:lnTo>
                    <a:pt x="451994" y="9748"/>
                  </a:lnTo>
                  <a:lnTo>
                    <a:pt x="510286" y="21073"/>
                  </a:lnTo>
                  <a:lnTo>
                    <a:pt x="558908" y="35936"/>
                  </a:lnTo>
                  <a:lnTo>
                    <a:pt x="595972" y="53762"/>
                  </a:lnTo>
                  <a:lnTo>
                    <a:pt x="627888" y="96012"/>
                  </a:lnTo>
                  <a:lnTo>
                    <a:pt x="619594" y="118045"/>
                  </a:lnTo>
                  <a:lnTo>
                    <a:pt x="558908" y="156087"/>
                  </a:lnTo>
                  <a:lnTo>
                    <a:pt x="510286" y="170950"/>
                  </a:lnTo>
                  <a:lnTo>
                    <a:pt x="451994" y="182275"/>
                  </a:lnTo>
                  <a:lnTo>
                    <a:pt x="385918" y="189491"/>
                  </a:lnTo>
                  <a:lnTo>
                    <a:pt x="313944" y="192024"/>
                  </a:lnTo>
                  <a:lnTo>
                    <a:pt x="241969" y="189491"/>
                  </a:lnTo>
                  <a:lnTo>
                    <a:pt x="175893" y="182275"/>
                  </a:lnTo>
                  <a:lnTo>
                    <a:pt x="117601" y="170950"/>
                  </a:lnTo>
                  <a:lnTo>
                    <a:pt x="68979" y="156087"/>
                  </a:lnTo>
                  <a:lnTo>
                    <a:pt x="31915" y="138261"/>
                  </a:lnTo>
                  <a:lnTo>
                    <a:pt x="0" y="96012"/>
                  </a:lnTo>
                  <a:close/>
                </a:path>
              </a:pathLst>
            </a:custGeom>
            <a:ln w="27432">
              <a:solidFill>
                <a:srgbClr val="00AF50"/>
              </a:solidFill>
            </a:ln>
          </p:spPr>
          <p:txBody>
            <a:bodyPr wrap="square" lIns="0" tIns="0" rIns="0" bIns="0" rtlCol="0"/>
            <a:lstStyle/>
            <a:p>
              <a:endParaRPr/>
            </a:p>
          </p:txBody>
        </p:sp>
      </p:grpSp>
      <p:sp>
        <p:nvSpPr>
          <p:cNvPr id="9" name="object 9"/>
          <p:cNvSpPr txBox="1"/>
          <p:nvPr/>
        </p:nvSpPr>
        <p:spPr>
          <a:xfrm>
            <a:off x="994968" y="3429380"/>
            <a:ext cx="474345" cy="329565"/>
          </a:xfrm>
          <a:prstGeom prst="rect">
            <a:avLst/>
          </a:prstGeom>
        </p:spPr>
        <p:txBody>
          <a:bodyPr vert="horz" wrap="square" lIns="0" tIns="11430" rIns="0" bIns="0" rtlCol="0">
            <a:spAutoFit/>
          </a:bodyPr>
          <a:lstStyle/>
          <a:p>
            <a:pPr marL="12700">
              <a:lnSpc>
                <a:spcPct val="100000"/>
              </a:lnSpc>
              <a:spcBef>
                <a:spcPts val="90"/>
              </a:spcBef>
            </a:pPr>
            <a:r>
              <a:rPr sz="2000" b="1" spc="-20" dirty="0">
                <a:latin typeface="Calibri"/>
                <a:cs typeface="Calibri"/>
              </a:rPr>
              <a:t>2,00</a:t>
            </a:r>
            <a:endParaRPr sz="2000" dirty="0">
              <a:latin typeface="Calibri"/>
              <a:cs typeface="Calibri"/>
            </a:endParaRPr>
          </a:p>
        </p:txBody>
      </p:sp>
      <p:sp>
        <p:nvSpPr>
          <p:cNvPr id="10" name="object 10"/>
          <p:cNvSpPr txBox="1">
            <a:spLocks noGrp="1"/>
          </p:cNvSpPr>
          <p:nvPr>
            <p:ph type="title"/>
          </p:nvPr>
        </p:nvSpPr>
        <p:spPr>
          <a:xfrm>
            <a:off x="947419" y="2584450"/>
            <a:ext cx="474345" cy="329565"/>
          </a:xfrm>
          <a:prstGeom prst="rect">
            <a:avLst/>
          </a:prstGeom>
        </p:spPr>
        <p:txBody>
          <a:bodyPr vert="horz" wrap="square" lIns="0" tIns="11430" rIns="0" bIns="0" rtlCol="0">
            <a:spAutoFit/>
          </a:bodyPr>
          <a:lstStyle/>
          <a:p>
            <a:pPr marL="12700">
              <a:lnSpc>
                <a:spcPct val="100000"/>
              </a:lnSpc>
              <a:spcBef>
                <a:spcPts val="90"/>
              </a:spcBef>
            </a:pPr>
            <a:r>
              <a:rPr sz="2000" b="1" spc="-20" dirty="0">
                <a:latin typeface="+mn-lt"/>
              </a:rPr>
              <a:t>1,50</a:t>
            </a:r>
            <a:endParaRPr sz="2000" b="1" dirty="0">
              <a:latin typeface="+mn-l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19700" y="458861"/>
            <a:ext cx="1752600" cy="444352"/>
          </a:xfrm>
          <a:prstGeom prst="rect">
            <a:avLst/>
          </a:prstGeom>
        </p:spPr>
        <p:txBody>
          <a:bodyPr vert="horz" wrap="square" lIns="0" tIns="13335" rIns="0" bIns="0" rtlCol="0" anchor="ctr">
            <a:spAutoFit/>
          </a:bodyPr>
          <a:lstStyle/>
          <a:p>
            <a:pPr marL="12700" algn="just">
              <a:lnSpc>
                <a:spcPct val="100000"/>
              </a:lnSpc>
              <a:spcBef>
                <a:spcPts val="105"/>
              </a:spcBef>
            </a:pPr>
            <a:r>
              <a:rPr sz="2800" b="1" spc="-25" dirty="0">
                <a:solidFill>
                  <a:srgbClr val="5FCAEE"/>
                </a:solidFill>
                <a:latin typeface="Trebuchet MS"/>
                <a:ea typeface="+mn-ea"/>
                <a:cs typeface="+mn-cs"/>
              </a:rPr>
              <a:t>Άσκηση 4</a:t>
            </a:r>
          </a:p>
        </p:txBody>
      </p:sp>
      <p:sp>
        <p:nvSpPr>
          <p:cNvPr id="4" name="TextBox 3">
            <a:extLst>
              <a:ext uri="{FF2B5EF4-FFF2-40B4-BE49-F238E27FC236}">
                <a16:creationId xmlns:a16="http://schemas.microsoft.com/office/drawing/2014/main" id="{D9675C8C-C610-4B37-A46C-976B3F94B83E}"/>
              </a:ext>
            </a:extLst>
          </p:cNvPr>
          <p:cNvSpPr txBox="1"/>
          <p:nvPr/>
        </p:nvSpPr>
        <p:spPr>
          <a:xfrm>
            <a:off x="476250" y="3465250"/>
            <a:ext cx="10953750" cy="1829603"/>
          </a:xfrm>
          <a:prstGeom prst="rect">
            <a:avLst/>
          </a:prstGeom>
          <a:noFill/>
        </p:spPr>
        <p:txBody>
          <a:bodyPr wrap="square" rtlCol="0">
            <a:spAutoFit/>
          </a:bodyPr>
          <a:lstStyle/>
          <a:p>
            <a:pPr marL="554990" indent="-271780">
              <a:lnSpc>
                <a:spcPct val="100000"/>
              </a:lnSpc>
              <a:spcBef>
                <a:spcPts val="1685"/>
              </a:spcBef>
              <a:buAutoNum type="arabicPeriod"/>
              <a:tabLst>
                <a:tab pos="555625" algn="l"/>
              </a:tabLst>
            </a:pPr>
            <a:r>
              <a:rPr lang="el-GR" sz="2000" b="0" dirty="0">
                <a:latin typeface="Calibri"/>
                <a:cs typeface="Calibri"/>
              </a:rPr>
              <a:t>Ποιος</a:t>
            </a:r>
            <a:r>
              <a:rPr lang="el-GR" sz="2000" b="0" spc="-25" dirty="0">
                <a:latin typeface="Calibri"/>
                <a:cs typeface="Calibri"/>
              </a:rPr>
              <a:t> </a:t>
            </a:r>
            <a:r>
              <a:rPr lang="el-GR" sz="2000" b="0" dirty="0">
                <a:latin typeface="Calibri"/>
                <a:cs typeface="Calibri"/>
              </a:rPr>
              <a:t>θα</a:t>
            </a:r>
            <a:r>
              <a:rPr lang="el-GR" sz="2000" b="0" spc="-20" dirty="0">
                <a:latin typeface="Calibri"/>
                <a:cs typeface="Calibri"/>
              </a:rPr>
              <a:t> </a:t>
            </a:r>
            <a:r>
              <a:rPr lang="el-GR" sz="2000" b="0" dirty="0">
                <a:latin typeface="Calibri"/>
                <a:cs typeface="Calibri"/>
              </a:rPr>
              <a:t>είναι ο</a:t>
            </a:r>
            <a:r>
              <a:rPr lang="el-GR" sz="2000" b="0" spc="-10" dirty="0">
                <a:latin typeface="Calibri"/>
                <a:cs typeface="Calibri"/>
              </a:rPr>
              <a:t> </a:t>
            </a:r>
            <a:r>
              <a:rPr lang="el-GR" sz="2000" b="0" dirty="0">
                <a:latin typeface="Calibri"/>
                <a:cs typeface="Calibri"/>
              </a:rPr>
              <a:t>μέσος</a:t>
            </a:r>
            <a:r>
              <a:rPr lang="el-GR" sz="2000" b="0" spc="-35" dirty="0">
                <a:latin typeface="Calibri"/>
                <a:cs typeface="Calibri"/>
              </a:rPr>
              <a:t> </a:t>
            </a:r>
            <a:r>
              <a:rPr lang="el-GR" sz="2000" b="0" dirty="0">
                <a:latin typeface="Calibri"/>
                <a:cs typeface="Calibri"/>
              </a:rPr>
              <a:t>όρος</a:t>
            </a:r>
            <a:r>
              <a:rPr lang="el-GR" sz="2000" b="0" spc="-40" dirty="0">
                <a:latin typeface="Calibri"/>
                <a:cs typeface="Calibri"/>
              </a:rPr>
              <a:t> </a:t>
            </a:r>
            <a:r>
              <a:rPr lang="el-GR" sz="2000" b="0" dirty="0">
                <a:latin typeface="Calibri"/>
                <a:cs typeface="Calibri"/>
              </a:rPr>
              <a:t>της</a:t>
            </a:r>
            <a:r>
              <a:rPr lang="el-GR" sz="2000" b="0" spc="-15" dirty="0">
                <a:latin typeface="Calibri"/>
                <a:cs typeface="Calibri"/>
              </a:rPr>
              <a:t> </a:t>
            </a:r>
            <a:r>
              <a:rPr lang="el-GR" sz="2000" b="0" spc="-10" dirty="0">
                <a:latin typeface="Calibri"/>
                <a:cs typeface="Calibri"/>
              </a:rPr>
              <a:t>δειγματοληπτικής</a:t>
            </a:r>
            <a:r>
              <a:rPr lang="el-GR" sz="2000" b="0" spc="-65" dirty="0">
                <a:latin typeface="Calibri"/>
                <a:cs typeface="Calibri"/>
              </a:rPr>
              <a:t> </a:t>
            </a:r>
            <a:r>
              <a:rPr lang="el-GR" sz="2000" b="0" spc="-10" dirty="0">
                <a:latin typeface="Calibri"/>
                <a:cs typeface="Calibri"/>
              </a:rPr>
              <a:t>κατανομής</a:t>
            </a:r>
            <a:r>
              <a:rPr lang="el-GR" sz="2000" b="0" spc="-40" dirty="0">
                <a:latin typeface="Calibri"/>
                <a:cs typeface="Calibri"/>
              </a:rPr>
              <a:t> </a:t>
            </a:r>
            <a:r>
              <a:rPr lang="el-GR" sz="2000" b="0" dirty="0">
                <a:latin typeface="Calibri"/>
                <a:cs typeface="Calibri"/>
              </a:rPr>
              <a:t>των</a:t>
            </a:r>
            <a:r>
              <a:rPr lang="el-GR" sz="2000" b="0" spc="-75" dirty="0">
                <a:latin typeface="Calibri"/>
                <a:cs typeface="Calibri"/>
              </a:rPr>
              <a:t> </a:t>
            </a:r>
            <a:r>
              <a:rPr lang="el-GR" sz="2000" b="0" spc="-25" dirty="0">
                <a:latin typeface="Calibri"/>
                <a:cs typeface="Calibri"/>
              </a:rPr>
              <a:t>x</a:t>
            </a:r>
            <a:r>
              <a:rPr lang="el-GR" sz="2000" b="0" spc="-585" dirty="0">
                <a:latin typeface="Calibri"/>
                <a:cs typeface="Calibri"/>
              </a:rPr>
              <a:t>;</a:t>
            </a:r>
            <a:endParaRPr lang="el-GR" sz="2000" dirty="0">
              <a:latin typeface="Calibri"/>
              <a:cs typeface="Calibri"/>
            </a:endParaRPr>
          </a:p>
          <a:p>
            <a:pPr marL="554990" indent="-271780">
              <a:lnSpc>
                <a:spcPct val="100000"/>
              </a:lnSpc>
              <a:spcBef>
                <a:spcPts val="1730"/>
              </a:spcBef>
              <a:buAutoNum type="arabicPeriod"/>
              <a:tabLst>
                <a:tab pos="555625" algn="l"/>
              </a:tabLst>
            </a:pPr>
            <a:r>
              <a:rPr lang="el-GR" sz="2000" b="0" dirty="0">
                <a:latin typeface="Calibri"/>
                <a:cs typeface="Calibri"/>
              </a:rPr>
              <a:t>Ποια</a:t>
            </a:r>
            <a:r>
              <a:rPr lang="el-GR" sz="2000" b="0" spc="-25" dirty="0">
                <a:latin typeface="Calibri"/>
                <a:cs typeface="Calibri"/>
              </a:rPr>
              <a:t> </a:t>
            </a:r>
            <a:r>
              <a:rPr lang="el-GR" sz="2000" b="0" dirty="0">
                <a:latin typeface="Calibri"/>
                <a:cs typeface="Calibri"/>
              </a:rPr>
              <a:t>θα είναι</a:t>
            </a:r>
            <a:r>
              <a:rPr lang="el-GR" sz="2000" b="0" spc="-30" dirty="0">
                <a:latin typeface="Calibri"/>
                <a:cs typeface="Calibri"/>
              </a:rPr>
              <a:t> </a:t>
            </a:r>
            <a:r>
              <a:rPr lang="el-GR" sz="2000" b="0" dirty="0">
                <a:latin typeface="Calibri"/>
                <a:cs typeface="Calibri"/>
              </a:rPr>
              <a:t>η</a:t>
            </a:r>
            <a:r>
              <a:rPr lang="el-GR" sz="2000" b="0" spc="-10" dirty="0">
                <a:latin typeface="Calibri"/>
                <a:cs typeface="Calibri"/>
              </a:rPr>
              <a:t> </a:t>
            </a:r>
            <a:r>
              <a:rPr lang="el-GR" sz="2000" b="0" dirty="0">
                <a:latin typeface="Calibri"/>
                <a:cs typeface="Calibri"/>
              </a:rPr>
              <a:t>τυπική</a:t>
            </a:r>
            <a:r>
              <a:rPr lang="el-GR" sz="2000" b="0" spc="-35" dirty="0">
                <a:latin typeface="Calibri"/>
                <a:cs typeface="Calibri"/>
              </a:rPr>
              <a:t> </a:t>
            </a:r>
            <a:r>
              <a:rPr lang="el-GR" sz="2000" b="0" dirty="0">
                <a:latin typeface="Calibri"/>
                <a:cs typeface="Calibri"/>
              </a:rPr>
              <a:t>απόκλιση</a:t>
            </a:r>
            <a:r>
              <a:rPr lang="el-GR" sz="2000" b="0" spc="-55" dirty="0">
                <a:latin typeface="Calibri"/>
                <a:cs typeface="Calibri"/>
              </a:rPr>
              <a:t> </a:t>
            </a:r>
            <a:r>
              <a:rPr lang="el-GR" sz="2000" b="0" dirty="0">
                <a:latin typeface="Calibri"/>
                <a:cs typeface="Calibri"/>
              </a:rPr>
              <a:t>της</a:t>
            </a:r>
            <a:r>
              <a:rPr lang="el-GR" sz="2000" b="0" spc="-15" dirty="0">
                <a:latin typeface="Calibri"/>
                <a:cs typeface="Calibri"/>
              </a:rPr>
              <a:t> </a:t>
            </a:r>
            <a:r>
              <a:rPr lang="el-GR" sz="2000" b="0" spc="-10" dirty="0">
                <a:latin typeface="Calibri"/>
                <a:cs typeface="Calibri"/>
              </a:rPr>
              <a:t>δειγματοληπτικής</a:t>
            </a:r>
            <a:r>
              <a:rPr lang="el-GR" sz="2000" b="0" spc="-70" dirty="0">
                <a:latin typeface="Calibri"/>
                <a:cs typeface="Calibri"/>
              </a:rPr>
              <a:t> </a:t>
            </a:r>
            <a:r>
              <a:rPr lang="el-GR" sz="2000" b="0" spc="-10" dirty="0">
                <a:latin typeface="Calibri"/>
                <a:cs typeface="Calibri"/>
              </a:rPr>
              <a:t>κατανομής</a:t>
            </a:r>
            <a:r>
              <a:rPr lang="el-GR" sz="2000" b="0" spc="-40" dirty="0">
                <a:latin typeface="Calibri"/>
                <a:cs typeface="Calibri"/>
              </a:rPr>
              <a:t> </a:t>
            </a:r>
            <a:r>
              <a:rPr lang="el-GR" sz="2000" b="0" dirty="0">
                <a:latin typeface="Calibri"/>
                <a:cs typeface="Calibri"/>
              </a:rPr>
              <a:t>των</a:t>
            </a:r>
            <a:r>
              <a:rPr lang="el-GR" sz="2000" b="0" spc="-75" dirty="0">
                <a:latin typeface="Calibri"/>
                <a:cs typeface="Calibri"/>
              </a:rPr>
              <a:t> </a:t>
            </a:r>
            <a:r>
              <a:rPr lang="el-GR" sz="2000" b="0" spc="-25" dirty="0">
                <a:latin typeface="Calibri"/>
                <a:cs typeface="Calibri"/>
              </a:rPr>
              <a:t>x</a:t>
            </a:r>
            <a:r>
              <a:rPr lang="el-GR" sz="2000" b="0" spc="-585" dirty="0">
                <a:latin typeface="Calibri"/>
                <a:cs typeface="Calibri"/>
              </a:rPr>
              <a:t>;</a:t>
            </a:r>
            <a:endParaRPr lang="el-GR" sz="2000" dirty="0">
              <a:latin typeface="Calibri"/>
              <a:cs typeface="Calibri"/>
            </a:endParaRPr>
          </a:p>
          <a:p>
            <a:pPr marL="554990" marR="5080" indent="-271780">
              <a:lnSpc>
                <a:spcPct val="121700"/>
              </a:lnSpc>
              <a:spcBef>
                <a:spcPts val="1155"/>
              </a:spcBef>
              <a:buAutoNum type="arabicPeriod"/>
              <a:tabLst>
                <a:tab pos="555625" algn="l"/>
              </a:tabLst>
            </a:pPr>
            <a:r>
              <a:rPr lang="el-GR" sz="2000" b="0" dirty="0">
                <a:latin typeface="Calibri"/>
                <a:cs typeface="Calibri"/>
              </a:rPr>
              <a:t>Μπορούμε</a:t>
            </a:r>
            <a:r>
              <a:rPr lang="el-GR" sz="2000" b="0" spc="-80" dirty="0">
                <a:latin typeface="Calibri"/>
                <a:cs typeface="Calibri"/>
              </a:rPr>
              <a:t> </a:t>
            </a:r>
            <a:r>
              <a:rPr lang="el-GR" sz="2000" b="0" dirty="0">
                <a:latin typeface="Calibri"/>
                <a:cs typeface="Calibri"/>
              </a:rPr>
              <a:t>να</a:t>
            </a:r>
            <a:r>
              <a:rPr lang="el-GR" sz="2000" b="0" spc="5" dirty="0">
                <a:latin typeface="Calibri"/>
                <a:cs typeface="Calibri"/>
              </a:rPr>
              <a:t> </a:t>
            </a:r>
            <a:r>
              <a:rPr lang="el-GR" sz="2000" b="0" dirty="0">
                <a:latin typeface="Calibri"/>
                <a:cs typeface="Calibri"/>
              </a:rPr>
              <a:t>πούμε</a:t>
            </a:r>
            <a:r>
              <a:rPr lang="el-GR" sz="2000" b="0" spc="-60" dirty="0">
                <a:latin typeface="Calibri"/>
                <a:cs typeface="Calibri"/>
              </a:rPr>
              <a:t> </a:t>
            </a:r>
            <a:r>
              <a:rPr lang="el-GR" sz="2000" b="0" dirty="0">
                <a:latin typeface="Calibri"/>
                <a:cs typeface="Calibri"/>
              </a:rPr>
              <a:t>με</a:t>
            </a:r>
            <a:r>
              <a:rPr lang="el-GR" sz="2000" b="0" spc="-10" dirty="0">
                <a:latin typeface="Calibri"/>
                <a:cs typeface="Calibri"/>
              </a:rPr>
              <a:t> </a:t>
            </a:r>
            <a:r>
              <a:rPr lang="el-GR" sz="2000" b="0" dirty="0">
                <a:latin typeface="Calibri"/>
                <a:cs typeface="Calibri"/>
              </a:rPr>
              <a:t>σιγουριά</a:t>
            </a:r>
            <a:r>
              <a:rPr lang="el-GR" sz="2000" b="0" spc="-25" dirty="0">
                <a:latin typeface="Calibri"/>
                <a:cs typeface="Calibri"/>
              </a:rPr>
              <a:t> </a:t>
            </a:r>
            <a:r>
              <a:rPr lang="el-GR" sz="2000" b="0" dirty="0">
                <a:latin typeface="Calibri"/>
                <a:cs typeface="Calibri"/>
              </a:rPr>
              <a:t>ότι</a:t>
            </a:r>
            <a:r>
              <a:rPr lang="el-GR" sz="2000" b="0" spc="-20" dirty="0">
                <a:latin typeface="Calibri"/>
                <a:cs typeface="Calibri"/>
              </a:rPr>
              <a:t> </a:t>
            </a:r>
            <a:r>
              <a:rPr lang="el-GR" sz="2000" b="0" dirty="0">
                <a:latin typeface="Calibri"/>
                <a:cs typeface="Calibri"/>
              </a:rPr>
              <a:t>η</a:t>
            </a:r>
            <a:r>
              <a:rPr lang="el-GR" sz="2000" b="0" spc="-5" dirty="0">
                <a:latin typeface="Calibri"/>
                <a:cs typeface="Calibri"/>
              </a:rPr>
              <a:t> </a:t>
            </a:r>
            <a:r>
              <a:rPr lang="el-GR" sz="2000" b="0" spc="-10" dirty="0">
                <a:latin typeface="Calibri"/>
                <a:cs typeface="Calibri"/>
              </a:rPr>
              <a:t>δειγματοληπτική</a:t>
            </a:r>
            <a:r>
              <a:rPr lang="el-GR" sz="2000" b="0" spc="-45" dirty="0">
                <a:latin typeface="Calibri"/>
                <a:cs typeface="Calibri"/>
              </a:rPr>
              <a:t> </a:t>
            </a:r>
            <a:r>
              <a:rPr lang="el-GR" sz="2000" b="0" dirty="0">
                <a:latin typeface="Calibri"/>
                <a:cs typeface="Calibri"/>
              </a:rPr>
              <a:t>κατανομή</a:t>
            </a:r>
            <a:r>
              <a:rPr lang="el-GR" sz="2000" b="0" spc="-45" dirty="0">
                <a:latin typeface="Calibri"/>
                <a:cs typeface="Calibri"/>
              </a:rPr>
              <a:t> </a:t>
            </a:r>
            <a:r>
              <a:rPr lang="el-GR" sz="2000" b="0" dirty="0">
                <a:latin typeface="Calibri"/>
                <a:cs typeface="Calibri"/>
              </a:rPr>
              <a:t>των</a:t>
            </a:r>
            <a:r>
              <a:rPr lang="el-GR" sz="2000" b="0" spc="-20" dirty="0">
                <a:latin typeface="Calibri"/>
                <a:cs typeface="Calibri"/>
              </a:rPr>
              <a:t> </a:t>
            </a:r>
            <a:r>
              <a:rPr lang="el-GR" sz="2000" b="0" dirty="0">
                <a:latin typeface="Calibri"/>
                <a:cs typeface="Calibri"/>
              </a:rPr>
              <a:t>μέσων</a:t>
            </a:r>
            <a:r>
              <a:rPr lang="el-GR" sz="2000" b="0" spc="-35" dirty="0">
                <a:latin typeface="Calibri"/>
                <a:cs typeface="Calibri"/>
              </a:rPr>
              <a:t> </a:t>
            </a:r>
            <a:r>
              <a:rPr lang="el-GR" sz="2000" b="0" spc="-20" dirty="0">
                <a:latin typeface="Calibri"/>
                <a:cs typeface="Calibri"/>
              </a:rPr>
              <a:t>όρων </a:t>
            </a:r>
            <a:r>
              <a:rPr lang="el-GR" sz="3200" b="0" baseline="1262" dirty="0">
                <a:latin typeface="Calibri"/>
                <a:cs typeface="Calibri"/>
              </a:rPr>
              <a:t>x</a:t>
            </a:r>
            <a:r>
              <a:rPr lang="el-GR" sz="2000" b="0" dirty="0">
                <a:latin typeface="Calibri"/>
                <a:cs typeface="Calibri"/>
              </a:rPr>
              <a:t>̄</a:t>
            </a:r>
            <a:r>
              <a:rPr lang="el-GR" sz="2000" b="0" spc="-75" dirty="0">
                <a:latin typeface="Calibri"/>
                <a:cs typeface="Calibri"/>
              </a:rPr>
              <a:t> </a:t>
            </a:r>
            <a:r>
              <a:rPr lang="el-GR" sz="2000" dirty="0">
                <a:latin typeface="Calibri"/>
                <a:cs typeface="Calibri"/>
              </a:rPr>
              <a:t>είναι κανονική; Γιατί ή γιατί όχι;</a:t>
            </a: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58C92092-62E1-4E05-813C-2A3EE4C79ED5}"/>
                  </a:ext>
                </a:extLst>
              </p:cNvPr>
              <p:cNvSpPr txBox="1"/>
              <p:nvPr/>
            </p:nvSpPr>
            <p:spPr>
              <a:xfrm>
                <a:off x="361950" y="2066925"/>
                <a:ext cx="11468100" cy="1015663"/>
              </a:xfrm>
              <a:prstGeom prst="rect">
                <a:avLst/>
              </a:prstGeom>
              <a:noFill/>
            </p:spPr>
            <p:txBody>
              <a:bodyPr wrap="square" rtlCol="0">
                <a:spAutoFit/>
              </a:bodyPr>
              <a:lstStyle/>
              <a:p>
                <a:pPr algn="just"/>
                <a:r>
                  <a:rPr lang="el-GR" sz="2000" dirty="0"/>
                  <a:t>Έστω ότι ο μέσος όρος πωλήσεων όλων των πρατηρίων καυσίμων της Ελληνικής Επικράτειας για το 2022 ήταν μ=950.000 € και η τυπική απόκλιση σ=310.000€. Αν επιλέξουμε πολλά τυχαία δείγματα πρατηρίων μεγέθους Ν=16 το καθένα για κάθε δείγμα υπολογίζουμε τον μέσο όρο (</a:t>
                </a:r>
                <a14:m>
                  <m:oMath xmlns:m="http://schemas.openxmlformats.org/officeDocument/2006/math">
                    <m:acc>
                      <m:accPr>
                        <m:chr m:val="̅"/>
                        <m:ctrlPr>
                          <a:rPr lang="el-GR" sz="2000" i="1" smtClean="0">
                            <a:latin typeface="Cambria Math" panose="02040503050406030204" pitchFamily="18" charset="0"/>
                          </a:rPr>
                        </m:ctrlPr>
                      </m:accPr>
                      <m:e>
                        <m:r>
                          <m:rPr>
                            <m:sty m:val="p"/>
                          </m:rPr>
                          <a:rPr lang="el-GR" sz="2000" b="0" i="0" smtClean="0">
                            <a:latin typeface="Cambria Math" panose="02040503050406030204" pitchFamily="18" charset="0"/>
                          </a:rPr>
                          <m:t>Χ</m:t>
                        </m:r>
                      </m:e>
                    </m:acc>
                  </m:oMath>
                </a14:m>
                <a:r>
                  <a:rPr lang="el-GR" sz="2000" dirty="0"/>
                  <a:t>) των πωλήσεων για το 2022:</a:t>
                </a:r>
              </a:p>
            </p:txBody>
          </p:sp>
        </mc:Choice>
        <mc:Fallback xmlns="">
          <p:sp>
            <p:nvSpPr>
              <p:cNvPr id="5" name="TextBox 4">
                <a:extLst>
                  <a:ext uri="{FF2B5EF4-FFF2-40B4-BE49-F238E27FC236}">
                    <a16:creationId xmlns:a16="http://schemas.microsoft.com/office/drawing/2014/main" id="{58C92092-62E1-4E05-813C-2A3EE4C79ED5}"/>
                  </a:ext>
                </a:extLst>
              </p:cNvPr>
              <p:cNvSpPr txBox="1">
                <a:spLocks noRot="1" noChangeAspect="1" noMove="1" noResize="1" noEditPoints="1" noAdjustHandles="1" noChangeArrowheads="1" noChangeShapeType="1" noTextEdit="1"/>
              </p:cNvSpPr>
              <p:nvPr/>
            </p:nvSpPr>
            <p:spPr>
              <a:xfrm>
                <a:off x="361950" y="2066925"/>
                <a:ext cx="11468100" cy="1015663"/>
              </a:xfrm>
              <a:prstGeom prst="rect">
                <a:avLst/>
              </a:prstGeom>
              <a:blipFill>
                <a:blip r:embed="rId2"/>
                <a:stretch>
                  <a:fillRect l="-531" t="-2994" r="-1010" b="-9581"/>
                </a:stretch>
              </a:blipFill>
            </p:spPr>
            <p:txBody>
              <a:bodyPr/>
              <a:lstStyle/>
              <a:p>
                <a:r>
                  <a:rPr lang="el-GR">
                    <a:noFill/>
                  </a:rPr>
                  <a:t> </a:t>
                </a:r>
              </a:p>
            </p:txBody>
          </p:sp>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AFD5B745-95FC-4826-B525-FBBDEAAB3417}"/>
                  </a:ext>
                </a:extLst>
              </p:cNvPr>
              <p:cNvSpPr txBox="1"/>
              <p:nvPr/>
            </p:nvSpPr>
            <p:spPr>
              <a:xfrm>
                <a:off x="114300" y="507180"/>
                <a:ext cx="9980552" cy="1200329"/>
              </a:xfrm>
              <a:prstGeom prst="rect">
                <a:avLst/>
              </a:prstGeom>
              <a:noFill/>
            </p:spPr>
            <p:txBody>
              <a:bodyPr wrap="square" rtlCol="0">
                <a:spAutoFit/>
              </a:bodyPr>
              <a:lstStyle/>
              <a:p>
                <a:pPr marL="342900" indent="-342900" algn="just">
                  <a:buAutoNum type="arabicPeriod"/>
                </a:pPr>
                <a:r>
                  <a:rPr lang="el-GR" dirty="0"/>
                  <a:t>Ποιος θα είναι ο μέσος όρος της δειγματοληπτικής κατανομής των </a:t>
                </a:r>
                <a14:m>
                  <m:oMath xmlns:m="http://schemas.openxmlformats.org/officeDocument/2006/math">
                    <m:acc>
                      <m:accPr>
                        <m:chr m:val="̅"/>
                        <m:ctrlPr>
                          <a:rPr lang="el-GR" i="1" smtClean="0">
                            <a:latin typeface="Cambria Math" panose="02040503050406030204" pitchFamily="18" charset="0"/>
                          </a:rPr>
                        </m:ctrlPr>
                      </m:accPr>
                      <m:e>
                        <m:r>
                          <m:rPr>
                            <m:sty m:val="p"/>
                          </m:rPr>
                          <a:rPr lang="el-GR" b="0" i="0" smtClean="0">
                            <a:latin typeface="Cambria Math" panose="02040503050406030204" pitchFamily="18" charset="0"/>
                          </a:rPr>
                          <m:t>Χ</m:t>
                        </m:r>
                      </m:e>
                    </m:acc>
                  </m:oMath>
                </a14:m>
                <a:r>
                  <a:rPr lang="el-GR" dirty="0"/>
                  <a:t>;</a:t>
                </a:r>
              </a:p>
              <a:p>
                <a:pPr algn="just"/>
                <a:r>
                  <a:rPr lang="el-GR" dirty="0"/>
                  <a:t>      </a:t>
                </a:r>
              </a:p>
              <a:p>
                <a:pPr algn="just"/>
                <a:endParaRPr lang="el-GR" dirty="0"/>
              </a:p>
              <a:p>
                <a:pPr algn="just"/>
                <a:r>
                  <a:rPr lang="el-GR" dirty="0"/>
                  <a:t>Θα ισούται με εκείνον του πληθυσμού, δηλ. μ</a:t>
                </a:r>
                <a:r>
                  <a:rPr lang="en-US" dirty="0"/>
                  <a:t>=950.000 </a:t>
                </a:r>
                <a:endParaRPr lang="el-GR" dirty="0"/>
              </a:p>
            </p:txBody>
          </p:sp>
        </mc:Choice>
        <mc:Fallback xmlns="">
          <p:sp>
            <p:nvSpPr>
              <p:cNvPr id="4" name="TextBox 3">
                <a:extLst>
                  <a:ext uri="{FF2B5EF4-FFF2-40B4-BE49-F238E27FC236}">
                    <a16:creationId xmlns:a16="http://schemas.microsoft.com/office/drawing/2014/main" id="{AFD5B745-95FC-4826-B525-FBBDEAAB3417}"/>
                  </a:ext>
                </a:extLst>
              </p:cNvPr>
              <p:cNvSpPr txBox="1">
                <a:spLocks noRot="1" noChangeAspect="1" noMove="1" noResize="1" noEditPoints="1" noAdjustHandles="1" noChangeArrowheads="1" noChangeShapeType="1" noTextEdit="1"/>
              </p:cNvSpPr>
              <p:nvPr/>
            </p:nvSpPr>
            <p:spPr>
              <a:xfrm>
                <a:off x="114300" y="507180"/>
                <a:ext cx="9980552" cy="1200329"/>
              </a:xfrm>
              <a:prstGeom prst="rect">
                <a:avLst/>
              </a:prstGeom>
              <a:blipFill>
                <a:blip r:embed="rId2"/>
                <a:stretch>
                  <a:fillRect l="-550" t="-2538" b="-7107"/>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B236A634-9523-448C-9366-9010F7F17A7C}"/>
                  </a:ext>
                </a:extLst>
              </p:cNvPr>
              <p:cNvSpPr txBox="1"/>
              <p:nvPr/>
            </p:nvSpPr>
            <p:spPr>
              <a:xfrm>
                <a:off x="114300" y="2281200"/>
                <a:ext cx="7734300" cy="1332801"/>
              </a:xfrm>
              <a:prstGeom prst="rect">
                <a:avLst/>
              </a:prstGeom>
              <a:noFill/>
            </p:spPr>
            <p:txBody>
              <a:bodyPr wrap="square" rtlCol="0">
                <a:spAutoFit/>
              </a:bodyPr>
              <a:lstStyle/>
              <a:p>
                <a:pPr algn="just"/>
                <a:r>
                  <a:rPr lang="en-US" dirty="0"/>
                  <a:t>2. </a:t>
                </a:r>
                <a:r>
                  <a:rPr lang="el-GR" dirty="0"/>
                  <a:t>Ποια θα είναι η τυπική απόκλιση της δειγματοληπτικής κατανομής των </a:t>
                </a:r>
                <a14:m>
                  <m:oMath xmlns:m="http://schemas.openxmlformats.org/officeDocument/2006/math">
                    <m:acc>
                      <m:accPr>
                        <m:chr m:val="̅"/>
                        <m:ctrlPr>
                          <a:rPr lang="el-GR" i="1" smtClean="0">
                            <a:latin typeface="Cambria Math" panose="02040503050406030204" pitchFamily="18" charset="0"/>
                          </a:rPr>
                        </m:ctrlPr>
                      </m:accPr>
                      <m:e>
                        <m:r>
                          <m:rPr>
                            <m:sty m:val="p"/>
                          </m:rPr>
                          <a:rPr lang="el-GR" b="0" i="0" smtClean="0">
                            <a:latin typeface="Cambria Math" panose="02040503050406030204" pitchFamily="18" charset="0"/>
                          </a:rPr>
                          <m:t>Χ</m:t>
                        </m:r>
                      </m:e>
                    </m:acc>
                  </m:oMath>
                </a14:m>
                <a:r>
                  <a:rPr lang="el-GR" dirty="0"/>
                  <a:t>;</a:t>
                </a:r>
              </a:p>
              <a:p>
                <a:pPr algn="just"/>
                <a:r>
                  <a:rPr lang="el-GR" dirty="0"/>
                  <a:t>    </a:t>
                </a:r>
              </a:p>
              <a:p>
                <a:pPr algn="just"/>
                <a:endParaRPr lang="el-GR" dirty="0"/>
              </a:p>
              <a:p>
                <a:pPr algn="just"/>
                <a:r>
                  <a:rPr lang="el-GR" dirty="0"/>
                  <a:t>Θα ισούται με </a:t>
                </a:r>
                <a14:m>
                  <m:oMath xmlns:m="http://schemas.openxmlformats.org/officeDocument/2006/math">
                    <m:sSub>
                      <m:sSubPr>
                        <m:ctrlPr>
                          <a:rPr lang="el-GR" b="1" i="1" smtClean="0">
                            <a:solidFill>
                              <a:prstClr val="black"/>
                            </a:solidFill>
                            <a:latin typeface="Cambria Math" panose="02040503050406030204" pitchFamily="18" charset="0"/>
                          </a:rPr>
                        </m:ctrlPr>
                      </m:sSubPr>
                      <m:e>
                        <m:r>
                          <a:rPr lang="el-GR" b="1" i="1">
                            <a:solidFill>
                              <a:prstClr val="black"/>
                            </a:solidFill>
                            <a:latin typeface="Cambria Math" panose="02040503050406030204" pitchFamily="18" charset="0"/>
                          </a:rPr>
                          <m:t>𝝈</m:t>
                        </m:r>
                      </m:e>
                      <m:sub>
                        <m:acc>
                          <m:accPr>
                            <m:chr m:val="̅"/>
                            <m:ctrlPr>
                              <a:rPr lang="el-GR" b="1" i="1">
                                <a:solidFill>
                                  <a:prstClr val="black"/>
                                </a:solidFill>
                                <a:latin typeface="Cambria Math" panose="02040503050406030204" pitchFamily="18" charset="0"/>
                              </a:rPr>
                            </m:ctrlPr>
                          </m:accPr>
                          <m:e>
                            <m:r>
                              <a:rPr lang="el-GR" b="1" i="1">
                                <a:solidFill>
                                  <a:prstClr val="black"/>
                                </a:solidFill>
                                <a:latin typeface="Cambria Math" panose="02040503050406030204" pitchFamily="18" charset="0"/>
                              </a:rPr>
                              <m:t>𝒙</m:t>
                            </m:r>
                          </m:e>
                        </m:acc>
                      </m:sub>
                    </m:sSub>
                    <m:r>
                      <a:rPr lang="el-GR">
                        <a:solidFill>
                          <a:prstClr val="black"/>
                        </a:solidFill>
                        <a:latin typeface="Cambria Math" panose="02040503050406030204" pitchFamily="18" charset="0"/>
                      </a:rPr>
                      <m:t>=</m:t>
                    </m:r>
                    <m:f>
                      <m:fPr>
                        <m:ctrlPr>
                          <a:rPr lang="el-GR" i="1">
                            <a:solidFill>
                              <a:prstClr val="black"/>
                            </a:solidFill>
                            <a:latin typeface="Cambria Math" panose="02040503050406030204" pitchFamily="18" charset="0"/>
                          </a:rPr>
                        </m:ctrlPr>
                      </m:fPr>
                      <m:num>
                        <m:r>
                          <a:rPr lang="el-GR" b="1" i="1" smtClean="0">
                            <a:solidFill>
                              <a:prstClr val="black"/>
                            </a:solidFill>
                            <a:latin typeface="Cambria Math" panose="02040503050406030204" pitchFamily="18" charset="0"/>
                          </a:rPr>
                          <m:t>𝝈</m:t>
                        </m:r>
                      </m:num>
                      <m:den>
                        <m:rad>
                          <m:radPr>
                            <m:degHide m:val="on"/>
                            <m:ctrlPr>
                              <a:rPr lang="el-GR" b="1" i="1">
                                <a:solidFill>
                                  <a:prstClr val="black"/>
                                </a:solidFill>
                                <a:latin typeface="Cambria Math" panose="02040503050406030204" pitchFamily="18" charset="0"/>
                              </a:rPr>
                            </m:ctrlPr>
                          </m:radPr>
                          <m:deg/>
                          <m:e>
                            <m:r>
                              <a:rPr lang="el-GR" b="1" i="1">
                                <a:solidFill>
                                  <a:prstClr val="black"/>
                                </a:solidFill>
                                <a:latin typeface="Cambria Math" panose="02040503050406030204" pitchFamily="18" charset="0"/>
                              </a:rPr>
                              <m:t>𝑵</m:t>
                            </m:r>
                          </m:e>
                        </m:rad>
                      </m:den>
                    </m:f>
                    <m:r>
                      <a:rPr lang="el-GR" b="1" i="1" smtClean="0">
                        <a:solidFill>
                          <a:prstClr val="black"/>
                        </a:solidFill>
                        <a:latin typeface="Cambria Math" panose="02040503050406030204" pitchFamily="18" charset="0"/>
                      </a:rPr>
                      <m:t>=</m:t>
                    </m:r>
                  </m:oMath>
                </a14:m>
                <a:r>
                  <a:rPr lang="en-US" dirty="0"/>
                  <a:t> </a:t>
                </a:r>
                <a14:m>
                  <m:oMath xmlns:m="http://schemas.openxmlformats.org/officeDocument/2006/math">
                    <m:f>
                      <m:fPr>
                        <m:ctrlPr>
                          <a:rPr lang="en-US" i="1">
                            <a:latin typeface="Cambria Math" panose="02040503050406030204" pitchFamily="18" charset="0"/>
                          </a:rPr>
                        </m:ctrlPr>
                      </m:fPr>
                      <m:num>
                        <m:r>
                          <a:rPr lang="el-GR" b="0" i="1" smtClean="0">
                            <a:latin typeface="Cambria Math" panose="02040503050406030204" pitchFamily="18" charset="0"/>
                          </a:rPr>
                          <m:t>310</m:t>
                        </m:r>
                        <m:r>
                          <a:rPr lang="el-GR" b="0" i="1" smtClean="0">
                            <a:latin typeface="Cambria Math" panose="02040503050406030204" pitchFamily="18" charset="0"/>
                          </a:rPr>
                          <m:t>.</m:t>
                        </m:r>
                        <m:r>
                          <a:rPr lang="el-GR" b="0" i="1" smtClean="0">
                            <a:latin typeface="Cambria Math" panose="02040503050406030204" pitchFamily="18" charset="0"/>
                          </a:rPr>
                          <m:t>000</m:t>
                        </m:r>
                      </m:num>
                      <m:den>
                        <m:rad>
                          <m:radPr>
                            <m:degHide m:val="on"/>
                            <m:ctrlPr>
                              <a:rPr lang="en-US" i="1" smtClean="0">
                                <a:solidFill>
                                  <a:srgbClr val="836967"/>
                                </a:solidFill>
                                <a:latin typeface="Cambria Math" panose="02040503050406030204" pitchFamily="18" charset="0"/>
                              </a:rPr>
                            </m:ctrlPr>
                          </m:radPr>
                          <m:deg/>
                          <m:e>
                            <m:r>
                              <a:rPr lang="en-US" i="1">
                                <a:latin typeface="Cambria Math" panose="02040503050406030204" pitchFamily="18" charset="0"/>
                              </a:rPr>
                              <m:t>16</m:t>
                            </m:r>
                          </m:e>
                        </m:rad>
                      </m:den>
                    </m:f>
                    <m:r>
                      <a:rPr lang="en-US" i="1">
                        <a:latin typeface="Cambria Math" panose="02040503050406030204" pitchFamily="18" charset="0"/>
                      </a:rPr>
                      <m:t>=</m:t>
                    </m:r>
                    <m:r>
                      <a:rPr lang="el-GR" b="0" i="1" smtClean="0">
                        <a:latin typeface="Cambria Math" panose="02040503050406030204" pitchFamily="18" charset="0"/>
                      </a:rPr>
                      <m:t>77</m:t>
                    </m:r>
                    <m:r>
                      <a:rPr lang="el-GR" b="0" i="1" smtClean="0">
                        <a:latin typeface="Cambria Math" panose="02040503050406030204" pitchFamily="18" charset="0"/>
                      </a:rPr>
                      <m:t>.</m:t>
                    </m:r>
                    <m:r>
                      <a:rPr lang="el-GR" b="0" i="1" smtClean="0">
                        <a:latin typeface="Cambria Math" panose="02040503050406030204" pitchFamily="18" charset="0"/>
                      </a:rPr>
                      <m:t>500</m:t>
                    </m:r>
                    <m:r>
                      <a:rPr lang="el-GR" b="0" i="1" smtClean="0">
                        <a:latin typeface="Cambria Math" panose="02040503050406030204" pitchFamily="18" charset="0"/>
                      </a:rPr>
                      <m:t> €</m:t>
                    </m:r>
                  </m:oMath>
                </a14:m>
                <a:endParaRPr lang="el-GR" dirty="0"/>
              </a:p>
            </p:txBody>
          </p:sp>
        </mc:Choice>
        <mc:Fallback xmlns="">
          <p:sp>
            <p:nvSpPr>
              <p:cNvPr id="5" name="TextBox 4">
                <a:extLst>
                  <a:ext uri="{FF2B5EF4-FFF2-40B4-BE49-F238E27FC236}">
                    <a16:creationId xmlns:a16="http://schemas.microsoft.com/office/drawing/2014/main" id="{B236A634-9523-448C-9366-9010F7F17A7C}"/>
                  </a:ext>
                </a:extLst>
              </p:cNvPr>
              <p:cNvSpPr txBox="1">
                <a:spLocks noRot="1" noChangeAspect="1" noMove="1" noResize="1" noEditPoints="1" noAdjustHandles="1" noChangeArrowheads="1" noChangeShapeType="1" noTextEdit="1"/>
              </p:cNvSpPr>
              <p:nvPr/>
            </p:nvSpPr>
            <p:spPr>
              <a:xfrm>
                <a:off x="114300" y="2281200"/>
                <a:ext cx="7734300" cy="1332801"/>
              </a:xfrm>
              <a:prstGeom prst="rect">
                <a:avLst/>
              </a:prstGeom>
              <a:blipFill>
                <a:blip r:embed="rId3"/>
                <a:stretch>
                  <a:fillRect l="-709" t="-2283" b="-913"/>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3835C5CA-A409-4EED-9BDA-94F37AC46FC6}"/>
                  </a:ext>
                </a:extLst>
              </p:cNvPr>
              <p:cNvSpPr txBox="1"/>
              <p:nvPr/>
            </p:nvSpPr>
            <p:spPr>
              <a:xfrm>
                <a:off x="114300" y="4187692"/>
                <a:ext cx="11944350" cy="1477328"/>
              </a:xfrm>
              <a:prstGeom prst="rect">
                <a:avLst/>
              </a:prstGeom>
              <a:noFill/>
            </p:spPr>
            <p:txBody>
              <a:bodyPr wrap="square" rtlCol="0">
                <a:spAutoFit/>
              </a:bodyPr>
              <a:lstStyle/>
              <a:p>
                <a:pPr algn="just"/>
                <a:r>
                  <a:rPr lang="el-GR" dirty="0"/>
                  <a:t>3. Μπορούμε να εξάγουμε το συμπέρασμα με σιγουριά ότι η δειγματοληπτική κατανομή των μέσων όρων </a:t>
                </a:r>
                <a14:m>
                  <m:oMath xmlns:m="http://schemas.openxmlformats.org/officeDocument/2006/math">
                    <m:acc>
                      <m:accPr>
                        <m:chr m:val="̅"/>
                        <m:ctrlPr>
                          <a:rPr lang="el-GR" i="1" smtClean="0">
                            <a:latin typeface="Cambria Math" panose="02040503050406030204" pitchFamily="18" charset="0"/>
                          </a:rPr>
                        </m:ctrlPr>
                      </m:accPr>
                      <m:e>
                        <m:r>
                          <m:rPr>
                            <m:sty m:val="p"/>
                          </m:rPr>
                          <a:rPr lang="el-GR" b="0" i="0" smtClean="0">
                            <a:latin typeface="Cambria Math" panose="02040503050406030204" pitchFamily="18" charset="0"/>
                          </a:rPr>
                          <m:t>Χ</m:t>
                        </m:r>
                      </m:e>
                    </m:acc>
                  </m:oMath>
                </a14:m>
                <a:r>
                  <a:rPr lang="el-GR" dirty="0"/>
                  <a:t> είναι κανονική; </a:t>
                </a:r>
              </a:p>
              <a:p>
                <a:pPr algn="just"/>
                <a:endParaRPr lang="el-GR" dirty="0"/>
              </a:p>
              <a:p>
                <a:pPr algn="just"/>
                <a:r>
                  <a:rPr lang="el-GR" dirty="0"/>
                  <a:t>Όχι δεν μπορούμε να το πούμε, διότι τα τυχαία δείγματα που επιλέξαμε είναι σχετικά μικρά (Ν≤30) και δεν γνωρίζουμε αν ο πληθυσμός των πωλήσεων όλων πρατηρίων της χώρας έχει κανονική κατανομή. Στην περίπτωση που δεν έχει , τότε δεν ισχύει το κεντρικό οριακό θεώρημα, καθώς Ν≤30.</a:t>
                </a:r>
              </a:p>
            </p:txBody>
          </p:sp>
        </mc:Choice>
        <mc:Fallback xmlns="">
          <p:sp>
            <p:nvSpPr>
              <p:cNvPr id="6" name="TextBox 5">
                <a:extLst>
                  <a:ext uri="{FF2B5EF4-FFF2-40B4-BE49-F238E27FC236}">
                    <a16:creationId xmlns:a16="http://schemas.microsoft.com/office/drawing/2014/main" id="{3835C5CA-A409-4EED-9BDA-94F37AC46FC6}"/>
                  </a:ext>
                </a:extLst>
              </p:cNvPr>
              <p:cNvSpPr txBox="1">
                <a:spLocks noRot="1" noChangeAspect="1" noMove="1" noResize="1" noEditPoints="1" noAdjustHandles="1" noChangeArrowheads="1" noChangeShapeType="1" noTextEdit="1"/>
              </p:cNvSpPr>
              <p:nvPr/>
            </p:nvSpPr>
            <p:spPr>
              <a:xfrm>
                <a:off x="114300" y="4187692"/>
                <a:ext cx="11944350" cy="1477328"/>
              </a:xfrm>
              <a:prstGeom prst="rect">
                <a:avLst/>
              </a:prstGeom>
              <a:blipFill>
                <a:blip r:embed="rId4"/>
                <a:stretch>
                  <a:fillRect l="-459" t="-2479" r="-408" b="-5785"/>
                </a:stretch>
              </a:blipFill>
            </p:spPr>
            <p:txBody>
              <a:bodyPr/>
              <a:lstStyle/>
              <a:p>
                <a:r>
                  <a:rPr lang="el-GR">
                    <a:noFill/>
                  </a:rPr>
                  <a:t> </a:t>
                </a:r>
              </a:p>
            </p:txBody>
          </p:sp>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28925" y="279053"/>
            <a:ext cx="6400800" cy="444352"/>
          </a:xfrm>
          <a:prstGeom prst="rect">
            <a:avLst/>
          </a:prstGeom>
        </p:spPr>
        <p:txBody>
          <a:bodyPr vert="horz" wrap="square" lIns="0" tIns="13335" rIns="0" bIns="0" rtlCol="0" anchor="ctr">
            <a:spAutoFit/>
          </a:bodyPr>
          <a:lstStyle/>
          <a:p>
            <a:pPr marL="12700" algn="just">
              <a:lnSpc>
                <a:spcPct val="100000"/>
              </a:lnSpc>
              <a:spcBef>
                <a:spcPts val="105"/>
              </a:spcBef>
            </a:pPr>
            <a:r>
              <a:rPr sz="2800" b="1" spc="-25" dirty="0">
                <a:solidFill>
                  <a:srgbClr val="5FCAEE"/>
                </a:solidFill>
                <a:latin typeface="Trebuchet MS"/>
                <a:ea typeface="+mn-ea"/>
                <a:cs typeface="+mn-cs"/>
              </a:rPr>
              <a:t>ΕΚΤΙΜΗΣΗ ΜΕΣΟΥ ΟΡΟΥ ΠΛΗΘΥΣΜΟΥ</a:t>
            </a:r>
          </a:p>
        </p:txBody>
      </p:sp>
      <p:sp>
        <p:nvSpPr>
          <p:cNvPr id="3" name="object 3"/>
          <p:cNvSpPr txBox="1"/>
          <p:nvPr/>
        </p:nvSpPr>
        <p:spPr>
          <a:xfrm>
            <a:off x="180975" y="1079993"/>
            <a:ext cx="11839575" cy="1835502"/>
          </a:xfrm>
          <a:prstGeom prst="rect">
            <a:avLst/>
          </a:prstGeom>
        </p:spPr>
        <p:txBody>
          <a:bodyPr vert="horz" wrap="square" lIns="0" tIns="13335" rIns="0" bIns="0" rtlCol="0">
            <a:spAutoFit/>
          </a:bodyPr>
          <a:lstStyle/>
          <a:p>
            <a:pPr marL="12700" marR="93980" algn="just">
              <a:lnSpc>
                <a:spcPct val="120000"/>
              </a:lnSpc>
              <a:spcBef>
                <a:spcPts val="105"/>
              </a:spcBef>
            </a:pPr>
            <a:r>
              <a:rPr sz="2000" dirty="0">
                <a:latin typeface="Calibri"/>
                <a:cs typeface="Calibri"/>
              </a:rPr>
              <a:t>Τα</a:t>
            </a:r>
            <a:r>
              <a:rPr sz="2000" spc="-60" dirty="0">
                <a:latin typeface="Calibri"/>
                <a:cs typeface="Calibri"/>
              </a:rPr>
              <a:t> </a:t>
            </a:r>
            <a:r>
              <a:rPr sz="2000" dirty="0">
                <a:latin typeface="Calibri"/>
                <a:cs typeface="Calibri"/>
              </a:rPr>
              <a:t>στελέχη</a:t>
            </a:r>
            <a:r>
              <a:rPr sz="2000" spc="-55" dirty="0">
                <a:latin typeface="Calibri"/>
                <a:cs typeface="Calibri"/>
              </a:rPr>
              <a:t> </a:t>
            </a:r>
            <a:r>
              <a:rPr sz="2000" spc="-10" dirty="0">
                <a:latin typeface="Calibri"/>
                <a:cs typeface="Calibri"/>
              </a:rPr>
              <a:t>ενδιαφέρονται</a:t>
            </a:r>
            <a:r>
              <a:rPr sz="2000" spc="-35" dirty="0">
                <a:latin typeface="Calibri"/>
                <a:cs typeface="Calibri"/>
              </a:rPr>
              <a:t> </a:t>
            </a:r>
            <a:r>
              <a:rPr sz="2000" dirty="0">
                <a:latin typeface="Calibri"/>
                <a:cs typeface="Calibri"/>
              </a:rPr>
              <a:t>να</a:t>
            </a:r>
            <a:r>
              <a:rPr sz="2000" spc="-60" dirty="0">
                <a:latin typeface="Calibri"/>
                <a:cs typeface="Calibri"/>
              </a:rPr>
              <a:t> </a:t>
            </a:r>
            <a:r>
              <a:rPr sz="2000" dirty="0">
                <a:latin typeface="Calibri"/>
                <a:cs typeface="Calibri"/>
              </a:rPr>
              <a:t>κάνουν</a:t>
            </a:r>
            <a:r>
              <a:rPr sz="2000" spc="-10" dirty="0">
                <a:latin typeface="Calibri"/>
                <a:cs typeface="Calibri"/>
              </a:rPr>
              <a:t> </a:t>
            </a:r>
            <a:r>
              <a:rPr sz="2000" b="1" dirty="0">
                <a:latin typeface="Calibri"/>
                <a:cs typeface="Calibri"/>
              </a:rPr>
              <a:t>εκτιμήσεις</a:t>
            </a:r>
            <a:r>
              <a:rPr sz="2000" b="1" spc="-75" dirty="0">
                <a:latin typeface="Calibri"/>
                <a:cs typeface="Calibri"/>
              </a:rPr>
              <a:t> </a:t>
            </a:r>
            <a:r>
              <a:rPr sz="2000" b="1" dirty="0">
                <a:latin typeface="Calibri"/>
                <a:cs typeface="Calibri"/>
              </a:rPr>
              <a:t>των</a:t>
            </a:r>
            <a:r>
              <a:rPr sz="2000" b="1" spc="-95" dirty="0">
                <a:latin typeface="Calibri"/>
                <a:cs typeface="Calibri"/>
              </a:rPr>
              <a:t> </a:t>
            </a:r>
            <a:r>
              <a:rPr sz="2000" b="1" spc="-10" dirty="0">
                <a:latin typeface="Calibri"/>
                <a:cs typeface="Calibri"/>
              </a:rPr>
              <a:t>παραμέτρων</a:t>
            </a:r>
            <a:r>
              <a:rPr sz="2000" b="1" spc="-60" dirty="0">
                <a:latin typeface="Calibri"/>
                <a:cs typeface="Calibri"/>
              </a:rPr>
              <a:t> </a:t>
            </a:r>
            <a:r>
              <a:rPr sz="2000" b="1" dirty="0">
                <a:latin typeface="Calibri"/>
                <a:cs typeface="Calibri"/>
              </a:rPr>
              <a:t>διαφόρων</a:t>
            </a:r>
            <a:r>
              <a:rPr sz="2000" b="1" spc="-80" dirty="0">
                <a:latin typeface="Calibri"/>
                <a:cs typeface="Calibri"/>
              </a:rPr>
              <a:t> </a:t>
            </a:r>
            <a:r>
              <a:rPr sz="2000" b="1" dirty="0">
                <a:latin typeface="Calibri"/>
                <a:cs typeface="Calibri"/>
              </a:rPr>
              <a:t>πληθυσμών</a:t>
            </a:r>
            <a:r>
              <a:rPr sz="2000" b="1" spc="-30" dirty="0">
                <a:latin typeface="Calibri"/>
                <a:cs typeface="Calibri"/>
              </a:rPr>
              <a:t> </a:t>
            </a:r>
            <a:r>
              <a:rPr sz="2000" spc="-10" dirty="0">
                <a:latin typeface="Calibri"/>
                <a:cs typeface="Calibri"/>
              </a:rPr>
              <a:t>γιατί </a:t>
            </a:r>
            <a:r>
              <a:rPr sz="2000" dirty="0">
                <a:latin typeface="Calibri"/>
                <a:cs typeface="Calibri"/>
              </a:rPr>
              <a:t>πολλές</a:t>
            </a:r>
            <a:r>
              <a:rPr sz="2000" spc="-15" dirty="0">
                <a:latin typeface="Calibri"/>
                <a:cs typeface="Calibri"/>
              </a:rPr>
              <a:t> </a:t>
            </a:r>
            <a:r>
              <a:rPr sz="2000" dirty="0">
                <a:latin typeface="Calibri"/>
                <a:cs typeface="Calibri"/>
              </a:rPr>
              <a:t>αποφάσεις</a:t>
            </a:r>
            <a:r>
              <a:rPr sz="2000" spc="-40" dirty="0">
                <a:latin typeface="Calibri"/>
                <a:cs typeface="Calibri"/>
              </a:rPr>
              <a:t> </a:t>
            </a:r>
            <a:r>
              <a:rPr sz="2000" dirty="0">
                <a:latin typeface="Calibri"/>
                <a:cs typeface="Calibri"/>
              </a:rPr>
              <a:t>τους</a:t>
            </a:r>
            <a:r>
              <a:rPr sz="2000" spc="-35" dirty="0">
                <a:latin typeface="Calibri"/>
                <a:cs typeface="Calibri"/>
              </a:rPr>
              <a:t> </a:t>
            </a:r>
            <a:r>
              <a:rPr sz="2000" spc="-10" dirty="0">
                <a:latin typeface="Calibri"/>
                <a:cs typeface="Calibri"/>
              </a:rPr>
              <a:t>εξαρτώνται</a:t>
            </a:r>
            <a:r>
              <a:rPr sz="2000" spc="-55" dirty="0">
                <a:latin typeface="Calibri"/>
                <a:cs typeface="Calibri"/>
              </a:rPr>
              <a:t> </a:t>
            </a:r>
            <a:r>
              <a:rPr sz="2000" dirty="0">
                <a:latin typeface="Calibri"/>
                <a:cs typeface="Calibri"/>
              </a:rPr>
              <a:t>από</a:t>
            </a:r>
            <a:r>
              <a:rPr sz="2000" spc="-60" dirty="0">
                <a:latin typeface="Calibri"/>
                <a:cs typeface="Calibri"/>
              </a:rPr>
              <a:t> </a:t>
            </a:r>
            <a:r>
              <a:rPr sz="2000" dirty="0">
                <a:latin typeface="Calibri"/>
                <a:cs typeface="Calibri"/>
              </a:rPr>
              <a:t>τις</a:t>
            </a:r>
            <a:r>
              <a:rPr sz="2000" spc="-35" dirty="0">
                <a:latin typeface="Calibri"/>
                <a:cs typeface="Calibri"/>
              </a:rPr>
              <a:t> </a:t>
            </a:r>
            <a:r>
              <a:rPr sz="2000" dirty="0">
                <a:latin typeface="Calibri"/>
                <a:cs typeface="Calibri"/>
              </a:rPr>
              <a:t>τιμές</a:t>
            </a:r>
            <a:r>
              <a:rPr sz="2000" spc="-60" dirty="0">
                <a:latin typeface="Calibri"/>
                <a:cs typeface="Calibri"/>
              </a:rPr>
              <a:t> </a:t>
            </a:r>
            <a:r>
              <a:rPr sz="2000" dirty="0">
                <a:latin typeface="Calibri"/>
                <a:cs typeface="Calibri"/>
              </a:rPr>
              <a:t>αυτών</a:t>
            </a:r>
            <a:r>
              <a:rPr sz="2000" spc="-60" dirty="0">
                <a:latin typeface="Calibri"/>
                <a:cs typeface="Calibri"/>
              </a:rPr>
              <a:t> </a:t>
            </a:r>
            <a:r>
              <a:rPr sz="2000" dirty="0">
                <a:latin typeface="Calibri"/>
                <a:cs typeface="Calibri"/>
              </a:rPr>
              <a:t>των</a:t>
            </a:r>
            <a:r>
              <a:rPr sz="2000" spc="-65" dirty="0">
                <a:latin typeface="Calibri"/>
                <a:cs typeface="Calibri"/>
              </a:rPr>
              <a:t> </a:t>
            </a:r>
            <a:r>
              <a:rPr sz="2000" spc="-10" dirty="0">
                <a:latin typeface="Calibri"/>
                <a:cs typeface="Calibri"/>
              </a:rPr>
              <a:t>παραμέτρων.</a:t>
            </a:r>
            <a:r>
              <a:rPr sz="2000" spc="-55" dirty="0">
                <a:latin typeface="Calibri"/>
                <a:cs typeface="Calibri"/>
              </a:rPr>
              <a:t> </a:t>
            </a:r>
            <a:r>
              <a:rPr sz="2000" dirty="0">
                <a:latin typeface="Calibri"/>
                <a:cs typeface="Calibri"/>
              </a:rPr>
              <a:t>Π.χ.</a:t>
            </a:r>
            <a:r>
              <a:rPr sz="2000" spc="-60" dirty="0">
                <a:latin typeface="Calibri"/>
                <a:cs typeface="Calibri"/>
              </a:rPr>
              <a:t> </a:t>
            </a:r>
            <a:r>
              <a:rPr sz="2000" dirty="0">
                <a:latin typeface="Calibri"/>
                <a:cs typeface="Calibri"/>
              </a:rPr>
              <a:t>ένας</a:t>
            </a:r>
            <a:r>
              <a:rPr sz="2000" spc="-40" dirty="0">
                <a:latin typeface="Calibri"/>
                <a:cs typeface="Calibri"/>
              </a:rPr>
              <a:t> </a:t>
            </a:r>
            <a:r>
              <a:rPr sz="2000" spc="-10" dirty="0">
                <a:latin typeface="Calibri"/>
                <a:cs typeface="Calibri"/>
              </a:rPr>
              <a:t>εστιάτορας </a:t>
            </a:r>
            <a:r>
              <a:rPr sz="2000" dirty="0">
                <a:latin typeface="Calibri"/>
                <a:cs typeface="Calibri"/>
              </a:rPr>
              <a:t>θέλει</a:t>
            </a:r>
            <a:r>
              <a:rPr sz="2000" spc="-35" dirty="0">
                <a:latin typeface="Calibri"/>
                <a:cs typeface="Calibri"/>
              </a:rPr>
              <a:t> </a:t>
            </a:r>
            <a:r>
              <a:rPr sz="2000" dirty="0">
                <a:latin typeface="Calibri"/>
                <a:cs typeface="Calibri"/>
              </a:rPr>
              <a:t>να</a:t>
            </a:r>
            <a:r>
              <a:rPr sz="2000" spc="-60" dirty="0">
                <a:latin typeface="Calibri"/>
                <a:cs typeface="Calibri"/>
              </a:rPr>
              <a:t> </a:t>
            </a:r>
            <a:r>
              <a:rPr sz="2000" dirty="0">
                <a:latin typeface="Calibri"/>
                <a:cs typeface="Calibri"/>
              </a:rPr>
              <a:t>μάθει</a:t>
            </a:r>
            <a:r>
              <a:rPr sz="2000" spc="-55" dirty="0">
                <a:latin typeface="Calibri"/>
                <a:cs typeface="Calibri"/>
              </a:rPr>
              <a:t> </a:t>
            </a:r>
            <a:r>
              <a:rPr sz="2000" dirty="0">
                <a:latin typeface="Calibri"/>
                <a:cs typeface="Calibri"/>
              </a:rPr>
              <a:t>πώς</a:t>
            </a:r>
            <a:r>
              <a:rPr sz="2000" spc="-60" dirty="0">
                <a:latin typeface="Calibri"/>
                <a:cs typeface="Calibri"/>
              </a:rPr>
              <a:t> </a:t>
            </a:r>
            <a:r>
              <a:rPr sz="2000" spc="-10" dirty="0">
                <a:latin typeface="Calibri"/>
                <a:cs typeface="Calibri"/>
              </a:rPr>
              <a:t>αξιολογούν</a:t>
            </a:r>
            <a:r>
              <a:rPr sz="2000" spc="-45" dirty="0">
                <a:latin typeface="Calibri"/>
                <a:cs typeface="Calibri"/>
              </a:rPr>
              <a:t> </a:t>
            </a:r>
            <a:r>
              <a:rPr sz="2000" dirty="0">
                <a:latin typeface="Calibri"/>
                <a:cs typeface="Calibri"/>
              </a:rPr>
              <a:t>οι</a:t>
            </a:r>
            <a:r>
              <a:rPr sz="2000" spc="-50" dirty="0">
                <a:latin typeface="Calibri"/>
                <a:cs typeface="Calibri"/>
              </a:rPr>
              <a:t> </a:t>
            </a:r>
            <a:r>
              <a:rPr sz="2000" spc="-20" dirty="0">
                <a:latin typeface="Calibri"/>
                <a:cs typeface="Calibri"/>
              </a:rPr>
              <a:t>καταναλωτές </a:t>
            </a:r>
            <a:r>
              <a:rPr sz="2000" dirty="0">
                <a:latin typeface="Calibri"/>
                <a:cs typeface="Calibri"/>
              </a:rPr>
              <a:t>δύο</a:t>
            </a:r>
            <a:r>
              <a:rPr sz="2000" spc="-30" dirty="0">
                <a:latin typeface="Calibri"/>
                <a:cs typeface="Calibri"/>
              </a:rPr>
              <a:t> </a:t>
            </a:r>
            <a:r>
              <a:rPr sz="2000" spc="-10" dirty="0">
                <a:latin typeface="Calibri"/>
                <a:cs typeface="Calibri"/>
              </a:rPr>
              <a:t>διαφορετικές</a:t>
            </a:r>
            <a:r>
              <a:rPr sz="2000" spc="-35" dirty="0">
                <a:latin typeface="Calibri"/>
                <a:cs typeface="Calibri"/>
              </a:rPr>
              <a:t> </a:t>
            </a:r>
            <a:r>
              <a:rPr sz="2000" dirty="0">
                <a:latin typeface="Calibri"/>
                <a:cs typeface="Calibri"/>
              </a:rPr>
              <a:t>μάρκες</a:t>
            </a:r>
            <a:r>
              <a:rPr sz="2000" spc="-55" dirty="0">
                <a:latin typeface="Calibri"/>
                <a:cs typeface="Calibri"/>
              </a:rPr>
              <a:t> </a:t>
            </a:r>
            <a:r>
              <a:rPr sz="2000" dirty="0">
                <a:latin typeface="Calibri"/>
                <a:cs typeface="Calibri"/>
              </a:rPr>
              <a:t>μπύρας</a:t>
            </a:r>
            <a:r>
              <a:rPr sz="2000" spc="-45" dirty="0">
                <a:latin typeface="Calibri"/>
                <a:cs typeface="Calibri"/>
              </a:rPr>
              <a:t> </a:t>
            </a:r>
            <a:r>
              <a:rPr sz="2000" dirty="0">
                <a:latin typeface="Calibri"/>
                <a:cs typeface="Calibri"/>
              </a:rPr>
              <a:t>(Α</a:t>
            </a:r>
            <a:r>
              <a:rPr sz="2000" spc="-45" dirty="0">
                <a:latin typeface="Calibri"/>
                <a:cs typeface="Calibri"/>
              </a:rPr>
              <a:t> </a:t>
            </a:r>
            <a:r>
              <a:rPr sz="2000" dirty="0">
                <a:latin typeface="Calibri"/>
                <a:cs typeface="Calibri"/>
              </a:rPr>
              <a:t>και</a:t>
            </a:r>
            <a:r>
              <a:rPr sz="2000" spc="-55" dirty="0">
                <a:latin typeface="Calibri"/>
                <a:cs typeface="Calibri"/>
              </a:rPr>
              <a:t> </a:t>
            </a:r>
            <a:r>
              <a:rPr sz="2000" spc="-25" dirty="0">
                <a:latin typeface="Calibri"/>
                <a:cs typeface="Calibri"/>
              </a:rPr>
              <a:t>Β)</a:t>
            </a:r>
            <a:r>
              <a:rPr lang="el-GR" sz="2000" spc="-25" dirty="0">
                <a:latin typeface="Calibri"/>
                <a:cs typeface="Calibri"/>
              </a:rPr>
              <a:t> </a:t>
            </a:r>
            <a:r>
              <a:rPr sz="2000" dirty="0">
                <a:latin typeface="Calibri"/>
                <a:cs typeface="Calibri"/>
              </a:rPr>
              <a:t>π</a:t>
            </a:r>
            <a:r>
              <a:rPr sz="2000" dirty="0" err="1">
                <a:latin typeface="Calibri"/>
                <a:cs typeface="Calibri"/>
              </a:rPr>
              <a:t>ροκειμένου</a:t>
            </a:r>
            <a:r>
              <a:rPr sz="2000" spc="-55" dirty="0">
                <a:latin typeface="Calibri"/>
                <a:cs typeface="Calibri"/>
              </a:rPr>
              <a:t> </a:t>
            </a:r>
            <a:r>
              <a:rPr sz="2000" dirty="0">
                <a:latin typeface="Calibri"/>
                <a:cs typeface="Calibri"/>
              </a:rPr>
              <a:t>να</a:t>
            </a:r>
            <a:r>
              <a:rPr sz="2000" spc="-60" dirty="0">
                <a:latin typeface="Calibri"/>
                <a:cs typeface="Calibri"/>
              </a:rPr>
              <a:t> </a:t>
            </a:r>
            <a:r>
              <a:rPr sz="2000" dirty="0">
                <a:latin typeface="Calibri"/>
                <a:cs typeface="Calibri"/>
              </a:rPr>
              <a:t>αποφασίσει</a:t>
            </a:r>
            <a:r>
              <a:rPr sz="2000" spc="-30" dirty="0">
                <a:latin typeface="Calibri"/>
                <a:cs typeface="Calibri"/>
              </a:rPr>
              <a:t> </a:t>
            </a:r>
            <a:r>
              <a:rPr sz="2000" dirty="0">
                <a:latin typeface="Calibri"/>
                <a:cs typeface="Calibri"/>
              </a:rPr>
              <a:t>ποια</a:t>
            </a:r>
            <a:r>
              <a:rPr sz="2000" spc="-60" dirty="0">
                <a:latin typeface="Calibri"/>
                <a:cs typeface="Calibri"/>
              </a:rPr>
              <a:t> </a:t>
            </a:r>
            <a:r>
              <a:rPr sz="2000" dirty="0">
                <a:latin typeface="Calibri"/>
                <a:cs typeface="Calibri"/>
              </a:rPr>
              <a:t>από</a:t>
            </a:r>
            <a:r>
              <a:rPr sz="2000" spc="-50" dirty="0">
                <a:latin typeface="Calibri"/>
                <a:cs typeface="Calibri"/>
              </a:rPr>
              <a:t> </a:t>
            </a:r>
            <a:r>
              <a:rPr sz="2000" dirty="0">
                <a:latin typeface="Calibri"/>
                <a:cs typeface="Calibri"/>
              </a:rPr>
              <a:t>τις</a:t>
            </a:r>
            <a:r>
              <a:rPr sz="2000" spc="-60" dirty="0">
                <a:latin typeface="Calibri"/>
                <a:cs typeface="Calibri"/>
              </a:rPr>
              <a:t> </a:t>
            </a:r>
            <a:r>
              <a:rPr sz="2000" dirty="0">
                <a:latin typeface="Calibri"/>
                <a:cs typeface="Calibri"/>
              </a:rPr>
              <a:t>δύο</a:t>
            </a:r>
            <a:r>
              <a:rPr sz="2000" spc="-30" dirty="0">
                <a:latin typeface="Calibri"/>
                <a:cs typeface="Calibri"/>
              </a:rPr>
              <a:t> </a:t>
            </a:r>
            <a:r>
              <a:rPr sz="2000" dirty="0">
                <a:latin typeface="Calibri"/>
                <a:cs typeface="Calibri"/>
              </a:rPr>
              <a:t>θα</a:t>
            </a:r>
            <a:r>
              <a:rPr sz="2000" spc="-60" dirty="0">
                <a:latin typeface="Calibri"/>
                <a:cs typeface="Calibri"/>
              </a:rPr>
              <a:t> </a:t>
            </a:r>
            <a:r>
              <a:rPr sz="2000" dirty="0">
                <a:latin typeface="Calibri"/>
                <a:cs typeface="Calibri"/>
              </a:rPr>
              <a:t>συμπεριλάβει</a:t>
            </a:r>
            <a:r>
              <a:rPr sz="2000" spc="-35" dirty="0">
                <a:latin typeface="Calibri"/>
                <a:cs typeface="Calibri"/>
              </a:rPr>
              <a:t> </a:t>
            </a:r>
            <a:r>
              <a:rPr sz="2000" dirty="0">
                <a:latin typeface="Calibri"/>
                <a:cs typeface="Calibri"/>
              </a:rPr>
              <a:t>στο</a:t>
            </a:r>
            <a:r>
              <a:rPr sz="2000" spc="-55" dirty="0">
                <a:latin typeface="Calibri"/>
                <a:cs typeface="Calibri"/>
              </a:rPr>
              <a:t> </a:t>
            </a:r>
            <a:r>
              <a:rPr sz="2000" dirty="0">
                <a:latin typeface="Calibri"/>
                <a:cs typeface="Calibri"/>
              </a:rPr>
              <a:t>μενού.</a:t>
            </a:r>
            <a:r>
              <a:rPr sz="2000" spc="-55" dirty="0">
                <a:latin typeface="Calibri"/>
                <a:cs typeface="Calibri"/>
              </a:rPr>
              <a:t> </a:t>
            </a:r>
            <a:r>
              <a:rPr sz="2000" dirty="0">
                <a:latin typeface="Calibri"/>
                <a:cs typeface="Calibri"/>
              </a:rPr>
              <a:t>Έστω</a:t>
            </a:r>
            <a:r>
              <a:rPr sz="2000" spc="-70" dirty="0">
                <a:latin typeface="Calibri"/>
                <a:cs typeface="Calibri"/>
              </a:rPr>
              <a:t> </a:t>
            </a:r>
            <a:r>
              <a:rPr sz="2000" dirty="0">
                <a:latin typeface="Calibri"/>
                <a:cs typeface="Calibri"/>
              </a:rPr>
              <a:t>ότι</a:t>
            </a:r>
            <a:r>
              <a:rPr sz="2000" spc="-55" dirty="0">
                <a:latin typeface="Calibri"/>
                <a:cs typeface="Calibri"/>
              </a:rPr>
              <a:t> </a:t>
            </a:r>
            <a:r>
              <a:rPr sz="2000" dirty="0">
                <a:latin typeface="Calibri"/>
                <a:cs typeface="Calibri"/>
              </a:rPr>
              <a:t>ζήτησε</a:t>
            </a:r>
            <a:r>
              <a:rPr sz="2000" spc="-60" dirty="0">
                <a:latin typeface="Calibri"/>
                <a:cs typeface="Calibri"/>
              </a:rPr>
              <a:t> </a:t>
            </a:r>
            <a:r>
              <a:rPr sz="2000" spc="-25" dirty="0">
                <a:latin typeface="Calibri"/>
                <a:cs typeface="Calibri"/>
              </a:rPr>
              <a:t>από </a:t>
            </a:r>
            <a:r>
              <a:rPr sz="2000" dirty="0">
                <a:latin typeface="Calibri"/>
                <a:cs typeface="Calibri"/>
              </a:rPr>
              <a:t>τυχαίο</a:t>
            </a:r>
            <a:r>
              <a:rPr sz="2000" spc="-50" dirty="0">
                <a:latin typeface="Calibri"/>
                <a:cs typeface="Calibri"/>
              </a:rPr>
              <a:t> </a:t>
            </a:r>
            <a:r>
              <a:rPr sz="2000" dirty="0">
                <a:latin typeface="Calibri"/>
                <a:cs typeface="Calibri"/>
              </a:rPr>
              <a:t>δείγμα</a:t>
            </a:r>
            <a:r>
              <a:rPr sz="2000" spc="-60" dirty="0">
                <a:latin typeface="Calibri"/>
                <a:cs typeface="Calibri"/>
              </a:rPr>
              <a:t> </a:t>
            </a:r>
            <a:r>
              <a:rPr sz="2000" dirty="0">
                <a:latin typeface="Calibri"/>
                <a:cs typeface="Calibri"/>
              </a:rPr>
              <a:t>100</a:t>
            </a:r>
            <a:r>
              <a:rPr sz="2000" spc="-75" dirty="0">
                <a:latin typeface="Calibri"/>
                <a:cs typeface="Calibri"/>
              </a:rPr>
              <a:t> </a:t>
            </a:r>
            <a:r>
              <a:rPr sz="2000" spc="-20" dirty="0">
                <a:latin typeface="Calibri"/>
                <a:cs typeface="Calibri"/>
              </a:rPr>
              <a:t>καταναλωτών</a:t>
            </a:r>
            <a:r>
              <a:rPr sz="2000" spc="-35" dirty="0">
                <a:latin typeface="Calibri"/>
                <a:cs typeface="Calibri"/>
              </a:rPr>
              <a:t> </a:t>
            </a:r>
            <a:r>
              <a:rPr sz="2000" dirty="0">
                <a:latin typeface="Calibri"/>
                <a:cs typeface="Calibri"/>
              </a:rPr>
              <a:t>να</a:t>
            </a:r>
            <a:r>
              <a:rPr sz="2000" spc="-75" dirty="0">
                <a:latin typeface="Calibri"/>
                <a:cs typeface="Calibri"/>
              </a:rPr>
              <a:t> </a:t>
            </a:r>
            <a:r>
              <a:rPr sz="2000" spc="-10" dirty="0">
                <a:latin typeface="Calibri"/>
                <a:cs typeface="Calibri"/>
              </a:rPr>
              <a:t>βαθμολογήσουν</a:t>
            </a:r>
            <a:r>
              <a:rPr sz="2000" spc="-15" dirty="0">
                <a:latin typeface="Calibri"/>
                <a:cs typeface="Calibri"/>
              </a:rPr>
              <a:t> </a:t>
            </a:r>
            <a:r>
              <a:rPr sz="2000" dirty="0">
                <a:latin typeface="Calibri"/>
                <a:cs typeface="Calibri"/>
              </a:rPr>
              <a:t>τις</a:t>
            </a:r>
            <a:r>
              <a:rPr sz="2000" spc="-75" dirty="0">
                <a:latin typeface="Calibri"/>
                <a:cs typeface="Calibri"/>
              </a:rPr>
              <a:t> </a:t>
            </a:r>
            <a:r>
              <a:rPr sz="2000" dirty="0">
                <a:latin typeface="Calibri"/>
                <a:cs typeface="Calibri"/>
              </a:rPr>
              <a:t>δύο</a:t>
            </a:r>
            <a:r>
              <a:rPr sz="2000" spc="-70" dirty="0">
                <a:latin typeface="Calibri"/>
                <a:cs typeface="Calibri"/>
              </a:rPr>
              <a:t> </a:t>
            </a:r>
            <a:r>
              <a:rPr sz="2000" dirty="0">
                <a:latin typeface="Calibri"/>
                <a:cs typeface="Calibri"/>
              </a:rPr>
              <a:t>μάρκες</a:t>
            </a:r>
            <a:r>
              <a:rPr sz="2000" spc="-70" dirty="0">
                <a:latin typeface="Calibri"/>
                <a:cs typeface="Calibri"/>
              </a:rPr>
              <a:t> </a:t>
            </a:r>
            <a:r>
              <a:rPr sz="2000" dirty="0">
                <a:latin typeface="Calibri"/>
                <a:cs typeface="Calibri"/>
              </a:rPr>
              <a:t>σε</a:t>
            </a:r>
            <a:r>
              <a:rPr sz="2000" spc="-50" dirty="0">
                <a:latin typeface="Calibri"/>
                <a:cs typeface="Calibri"/>
              </a:rPr>
              <a:t> </a:t>
            </a:r>
            <a:r>
              <a:rPr sz="2000" dirty="0">
                <a:latin typeface="Calibri"/>
                <a:cs typeface="Calibri"/>
              </a:rPr>
              <a:t>5βαθμη</a:t>
            </a:r>
            <a:r>
              <a:rPr sz="2000" spc="-45" dirty="0">
                <a:latin typeface="Calibri"/>
                <a:cs typeface="Calibri"/>
              </a:rPr>
              <a:t> </a:t>
            </a:r>
            <a:r>
              <a:rPr sz="2000" spc="-10" dirty="0">
                <a:latin typeface="Calibri"/>
                <a:cs typeface="Calibri"/>
              </a:rPr>
              <a:t>κλίμακα</a:t>
            </a:r>
            <a:r>
              <a:rPr sz="2000" spc="-55" dirty="0">
                <a:latin typeface="Calibri"/>
                <a:cs typeface="Calibri"/>
              </a:rPr>
              <a:t> </a:t>
            </a:r>
            <a:r>
              <a:rPr sz="2000" dirty="0">
                <a:latin typeface="Calibri"/>
                <a:cs typeface="Calibri"/>
              </a:rPr>
              <a:t>και</a:t>
            </a:r>
            <a:r>
              <a:rPr sz="2000" spc="-70" dirty="0">
                <a:latin typeface="Calibri"/>
                <a:cs typeface="Calibri"/>
              </a:rPr>
              <a:t> </a:t>
            </a:r>
            <a:r>
              <a:rPr sz="2000" spc="-20" dirty="0">
                <a:latin typeface="Calibri"/>
                <a:cs typeface="Calibri"/>
              </a:rPr>
              <a:t>πήρε </a:t>
            </a:r>
            <a:r>
              <a:rPr sz="2000" dirty="0">
                <a:latin typeface="Calibri"/>
                <a:cs typeface="Calibri"/>
              </a:rPr>
              <a:t>τα</a:t>
            </a:r>
            <a:r>
              <a:rPr sz="2000" spc="-35" dirty="0">
                <a:latin typeface="Calibri"/>
                <a:cs typeface="Calibri"/>
              </a:rPr>
              <a:t> </a:t>
            </a:r>
            <a:r>
              <a:rPr sz="2000" dirty="0">
                <a:latin typeface="Calibri"/>
                <a:cs typeface="Calibri"/>
              </a:rPr>
              <a:t>εξής</a:t>
            </a:r>
            <a:r>
              <a:rPr sz="2000" spc="-30" dirty="0">
                <a:latin typeface="Calibri"/>
                <a:cs typeface="Calibri"/>
              </a:rPr>
              <a:t> </a:t>
            </a:r>
            <a:r>
              <a:rPr sz="2000" spc="-10" dirty="0">
                <a:latin typeface="Calibri"/>
                <a:cs typeface="Calibri"/>
              </a:rPr>
              <a:t>αποτελέσματα:</a:t>
            </a:r>
            <a:endParaRPr sz="2000" dirty="0">
              <a:latin typeface="Calibri"/>
              <a:cs typeface="Calibri"/>
            </a:endParaRPr>
          </a:p>
        </p:txBody>
      </p:sp>
      <p:sp>
        <p:nvSpPr>
          <p:cNvPr id="5" name="object 5"/>
          <p:cNvSpPr txBox="1"/>
          <p:nvPr/>
        </p:nvSpPr>
        <p:spPr>
          <a:xfrm>
            <a:off x="3410267" y="3272083"/>
            <a:ext cx="5371465" cy="986155"/>
          </a:xfrm>
          <a:prstGeom prst="rect">
            <a:avLst/>
          </a:prstGeom>
        </p:spPr>
        <p:txBody>
          <a:bodyPr vert="horz" wrap="square" lIns="0" tIns="176530" rIns="0" bIns="0" rtlCol="0">
            <a:spAutoFit/>
          </a:bodyPr>
          <a:lstStyle/>
          <a:p>
            <a:pPr marL="63500">
              <a:lnSpc>
                <a:spcPct val="100000"/>
              </a:lnSpc>
              <a:spcBef>
                <a:spcPts val="1390"/>
              </a:spcBef>
              <a:tabLst>
                <a:tab pos="4434840" algn="l"/>
              </a:tabLst>
            </a:pPr>
            <a:r>
              <a:rPr sz="3000" baseline="1388" dirty="0">
                <a:latin typeface="Calibri"/>
                <a:cs typeface="Calibri"/>
              </a:rPr>
              <a:t>Η</a:t>
            </a:r>
            <a:r>
              <a:rPr sz="3000" spc="-75" baseline="1388" dirty="0">
                <a:latin typeface="Calibri"/>
                <a:cs typeface="Calibri"/>
              </a:rPr>
              <a:t> </a:t>
            </a:r>
            <a:r>
              <a:rPr sz="3000" baseline="1388" dirty="0">
                <a:latin typeface="Calibri"/>
                <a:cs typeface="Calibri"/>
              </a:rPr>
              <a:t>μέση</a:t>
            </a:r>
            <a:r>
              <a:rPr sz="3000" spc="-104" baseline="1388" dirty="0">
                <a:latin typeface="Calibri"/>
                <a:cs typeface="Calibri"/>
              </a:rPr>
              <a:t> </a:t>
            </a:r>
            <a:r>
              <a:rPr sz="3000" spc="-15" baseline="1388" dirty="0">
                <a:latin typeface="Calibri"/>
                <a:cs typeface="Calibri"/>
              </a:rPr>
              <a:t>βαθμολογία</a:t>
            </a:r>
            <a:r>
              <a:rPr sz="3000" baseline="1388" dirty="0">
                <a:latin typeface="Calibri"/>
                <a:cs typeface="Calibri"/>
              </a:rPr>
              <a:t> της</a:t>
            </a:r>
            <a:r>
              <a:rPr sz="3000" spc="-82" baseline="1388" dirty="0">
                <a:latin typeface="Calibri"/>
                <a:cs typeface="Calibri"/>
              </a:rPr>
              <a:t> </a:t>
            </a:r>
            <a:r>
              <a:rPr sz="3000" spc="-15" baseline="1388" dirty="0">
                <a:latin typeface="Calibri"/>
                <a:cs typeface="Calibri"/>
              </a:rPr>
              <a:t>μάρκας</a:t>
            </a:r>
            <a:r>
              <a:rPr sz="3000" spc="-44" baseline="1388" dirty="0">
                <a:latin typeface="Calibri"/>
                <a:cs typeface="Calibri"/>
              </a:rPr>
              <a:t> </a:t>
            </a:r>
            <a:r>
              <a:rPr sz="3000" baseline="1388" dirty="0">
                <a:latin typeface="Calibri"/>
                <a:cs typeface="Calibri"/>
              </a:rPr>
              <a:t>Α</a:t>
            </a:r>
            <a:r>
              <a:rPr sz="3000" spc="-82" baseline="1388" dirty="0">
                <a:latin typeface="Calibri"/>
                <a:cs typeface="Calibri"/>
              </a:rPr>
              <a:t> </a:t>
            </a:r>
            <a:r>
              <a:rPr sz="3000" baseline="1388" dirty="0">
                <a:latin typeface="Calibri"/>
                <a:cs typeface="Calibri"/>
              </a:rPr>
              <a:t>ήταν</a:t>
            </a:r>
            <a:r>
              <a:rPr sz="3000" spc="-52" baseline="1388" dirty="0">
                <a:latin typeface="Calibri"/>
                <a:cs typeface="Calibri"/>
              </a:rPr>
              <a:t> </a:t>
            </a:r>
            <a:r>
              <a:rPr sz="3450" spc="-22" baseline="1207" dirty="0">
                <a:latin typeface="Calibri"/>
                <a:cs typeface="Calibri"/>
              </a:rPr>
              <a:t>x</a:t>
            </a:r>
            <a:r>
              <a:rPr sz="2250" spc="-1275" baseline="-18518" dirty="0">
                <a:latin typeface="Calibri"/>
                <a:cs typeface="Calibri"/>
              </a:rPr>
              <a:t>Α</a:t>
            </a:r>
            <a:r>
              <a:rPr sz="2300" spc="-25" dirty="0">
                <a:latin typeface="Calibri"/>
                <a:cs typeface="Calibri"/>
              </a:rPr>
              <a:t>̄</a:t>
            </a:r>
            <a:r>
              <a:rPr sz="2300" dirty="0">
                <a:latin typeface="Calibri"/>
                <a:cs typeface="Calibri"/>
              </a:rPr>
              <a:t>	</a:t>
            </a:r>
            <a:r>
              <a:rPr sz="3000" baseline="1388" dirty="0">
                <a:latin typeface="Calibri"/>
                <a:cs typeface="Calibri"/>
              </a:rPr>
              <a:t>=</a:t>
            </a:r>
            <a:r>
              <a:rPr sz="3000" spc="-22" baseline="1388" dirty="0">
                <a:latin typeface="Calibri"/>
                <a:cs typeface="Calibri"/>
              </a:rPr>
              <a:t> </a:t>
            </a:r>
            <a:r>
              <a:rPr sz="3000" spc="-30" baseline="1388" dirty="0">
                <a:latin typeface="Calibri"/>
                <a:cs typeface="Calibri"/>
              </a:rPr>
              <a:t>3,5.</a:t>
            </a:r>
            <a:endParaRPr sz="3000" baseline="1388" dirty="0">
              <a:latin typeface="Calibri"/>
              <a:cs typeface="Calibri"/>
            </a:endParaRPr>
          </a:p>
          <a:p>
            <a:pPr marL="63500">
              <a:lnSpc>
                <a:spcPct val="100000"/>
              </a:lnSpc>
              <a:spcBef>
                <a:spcPts val="1110"/>
              </a:spcBef>
            </a:pPr>
            <a:r>
              <a:rPr sz="3000" baseline="1388" dirty="0">
                <a:latin typeface="Calibri"/>
                <a:cs typeface="Calibri"/>
              </a:rPr>
              <a:t>Η</a:t>
            </a:r>
            <a:r>
              <a:rPr sz="3000" spc="-104" baseline="1388" dirty="0">
                <a:latin typeface="Calibri"/>
                <a:cs typeface="Calibri"/>
              </a:rPr>
              <a:t> </a:t>
            </a:r>
            <a:r>
              <a:rPr sz="3000" baseline="1388" dirty="0">
                <a:latin typeface="Calibri"/>
                <a:cs typeface="Calibri"/>
              </a:rPr>
              <a:t>μέση</a:t>
            </a:r>
            <a:r>
              <a:rPr sz="3000" spc="-120" baseline="1388" dirty="0">
                <a:latin typeface="Calibri"/>
                <a:cs typeface="Calibri"/>
              </a:rPr>
              <a:t> </a:t>
            </a:r>
            <a:r>
              <a:rPr sz="3000" spc="-15" baseline="1388" dirty="0">
                <a:latin typeface="Calibri"/>
                <a:cs typeface="Calibri"/>
              </a:rPr>
              <a:t>βαθμολογία</a:t>
            </a:r>
            <a:r>
              <a:rPr sz="3000" spc="-60" baseline="1388" dirty="0">
                <a:latin typeface="Calibri"/>
                <a:cs typeface="Calibri"/>
              </a:rPr>
              <a:t> </a:t>
            </a:r>
            <a:r>
              <a:rPr sz="3000" baseline="1388" dirty="0">
                <a:latin typeface="Calibri"/>
                <a:cs typeface="Calibri"/>
              </a:rPr>
              <a:t>της</a:t>
            </a:r>
            <a:r>
              <a:rPr sz="3000" spc="-104" baseline="1388" dirty="0">
                <a:latin typeface="Calibri"/>
                <a:cs typeface="Calibri"/>
              </a:rPr>
              <a:t> </a:t>
            </a:r>
            <a:r>
              <a:rPr sz="3000" spc="-15" baseline="1388" dirty="0">
                <a:latin typeface="Calibri"/>
                <a:cs typeface="Calibri"/>
              </a:rPr>
              <a:t>μάρκας</a:t>
            </a:r>
            <a:r>
              <a:rPr sz="3000" spc="-82" baseline="1388" dirty="0">
                <a:latin typeface="Calibri"/>
                <a:cs typeface="Calibri"/>
              </a:rPr>
              <a:t> </a:t>
            </a:r>
            <a:r>
              <a:rPr sz="3000" baseline="1388" dirty="0">
                <a:latin typeface="Calibri"/>
                <a:cs typeface="Calibri"/>
              </a:rPr>
              <a:t>Β</a:t>
            </a:r>
            <a:r>
              <a:rPr sz="3000" spc="-112" baseline="1388" dirty="0">
                <a:latin typeface="Calibri"/>
                <a:cs typeface="Calibri"/>
              </a:rPr>
              <a:t> </a:t>
            </a:r>
            <a:r>
              <a:rPr sz="3000" baseline="1388" dirty="0">
                <a:latin typeface="Calibri"/>
                <a:cs typeface="Calibri"/>
              </a:rPr>
              <a:t>ήταν</a:t>
            </a:r>
            <a:r>
              <a:rPr sz="3000" spc="-89" baseline="1388" dirty="0">
                <a:latin typeface="Calibri"/>
                <a:cs typeface="Calibri"/>
              </a:rPr>
              <a:t> </a:t>
            </a:r>
            <a:r>
              <a:rPr sz="3000" spc="157" baseline="1388" dirty="0">
                <a:latin typeface="Calibri"/>
                <a:cs typeface="Calibri"/>
              </a:rPr>
              <a:t>x</a:t>
            </a:r>
            <a:r>
              <a:rPr sz="2025" spc="-907" baseline="-18518" dirty="0">
                <a:latin typeface="Calibri"/>
                <a:cs typeface="Calibri"/>
              </a:rPr>
              <a:t>Β</a:t>
            </a:r>
            <a:r>
              <a:rPr sz="2000" spc="105" dirty="0">
                <a:latin typeface="Calibri"/>
                <a:cs typeface="Calibri"/>
              </a:rPr>
              <a:t>̄</a:t>
            </a:r>
            <a:r>
              <a:rPr sz="2000" spc="385" dirty="0">
                <a:latin typeface="Calibri"/>
                <a:cs typeface="Calibri"/>
              </a:rPr>
              <a:t> </a:t>
            </a:r>
            <a:r>
              <a:rPr sz="3000" baseline="1388" dirty="0">
                <a:latin typeface="Calibri"/>
                <a:cs typeface="Calibri"/>
              </a:rPr>
              <a:t>=</a:t>
            </a:r>
            <a:r>
              <a:rPr sz="3000" spc="-112" baseline="1388" dirty="0">
                <a:latin typeface="Calibri"/>
                <a:cs typeface="Calibri"/>
              </a:rPr>
              <a:t> </a:t>
            </a:r>
            <a:r>
              <a:rPr sz="3000" spc="-30" baseline="1388" dirty="0">
                <a:latin typeface="Calibri"/>
                <a:cs typeface="Calibri"/>
              </a:rPr>
              <a:t>4,5.</a:t>
            </a:r>
            <a:endParaRPr sz="3000" baseline="1388" dirty="0">
              <a:latin typeface="Calibri"/>
              <a:cs typeface="Calibri"/>
            </a:endParaRPr>
          </a:p>
        </p:txBody>
      </p:sp>
      <p:sp>
        <p:nvSpPr>
          <p:cNvPr id="6" name="object 6"/>
          <p:cNvSpPr txBox="1"/>
          <p:nvPr/>
        </p:nvSpPr>
        <p:spPr>
          <a:xfrm>
            <a:off x="180975" y="5181930"/>
            <a:ext cx="11725275" cy="688009"/>
          </a:xfrm>
          <a:prstGeom prst="rect">
            <a:avLst/>
          </a:prstGeom>
        </p:spPr>
        <p:txBody>
          <a:bodyPr vert="horz" wrap="square" lIns="0" tIns="71755" rIns="0" bIns="0" rtlCol="0">
            <a:spAutoFit/>
          </a:bodyPr>
          <a:lstStyle/>
          <a:p>
            <a:pPr marL="38100">
              <a:lnSpc>
                <a:spcPct val="100000"/>
              </a:lnSpc>
              <a:spcBef>
                <a:spcPts val="565"/>
              </a:spcBef>
            </a:pPr>
            <a:r>
              <a:rPr sz="2000" b="1" u="sng" spc="-10" dirty="0">
                <a:solidFill>
                  <a:srgbClr val="FF0000"/>
                </a:solidFill>
                <a:uFill>
                  <a:solidFill>
                    <a:srgbClr val="000000"/>
                  </a:solidFill>
                </a:uFill>
                <a:latin typeface="Calibri"/>
                <a:cs typeface="Calibri"/>
              </a:rPr>
              <a:t>Λογικό</a:t>
            </a:r>
            <a:r>
              <a:rPr sz="2000" b="1" u="sng" spc="-85" dirty="0">
                <a:solidFill>
                  <a:srgbClr val="FF0000"/>
                </a:solidFill>
                <a:uFill>
                  <a:solidFill>
                    <a:srgbClr val="000000"/>
                  </a:solidFill>
                </a:uFill>
                <a:latin typeface="Calibri"/>
                <a:cs typeface="Calibri"/>
              </a:rPr>
              <a:t> </a:t>
            </a:r>
            <a:r>
              <a:rPr sz="2000" b="1" u="sng" dirty="0">
                <a:solidFill>
                  <a:srgbClr val="FF0000"/>
                </a:solidFill>
                <a:uFill>
                  <a:solidFill>
                    <a:srgbClr val="000000"/>
                  </a:solidFill>
                </a:uFill>
                <a:latin typeface="Calibri"/>
                <a:cs typeface="Calibri"/>
              </a:rPr>
              <a:t>είναι</a:t>
            </a:r>
            <a:r>
              <a:rPr sz="2000" b="1" u="sng" spc="-40" dirty="0">
                <a:solidFill>
                  <a:srgbClr val="FF0000"/>
                </a:solidFill>
                <a:uFill>
                  <a:solidFill>
                    <a:srgbClr val="000000"/>
                  </a:solidFill>
                </a:uFill>
                <a:latin typeface="Calibri"/>
                <a:cs typeface="Calibri"/>
              </a:rPr>
              <a:t> </a:t>
            </a:r>
            <a:r>
              <a:rPr sz="2000" b="1" u="sng" dirty="0">
                <a:solidFill>
                  <a:srgbClr val="FF0000"/>
                </a:solidFill>
                <a:uFill>
                  <a:solidFill>
                    <a:srgbClr val="000000"/>
                  </a:solidFill>
                </a:uFill>
                <a:latin typeface="Calibri"/>
                <a:cs typeface="Calibri"/>
              </a:rPr>
              <a:t>να</a:t>
            </a:r>
            <a:r>
              <a:rPr sz="2000" b="1" u="sng" spc="-65" dirty="0">
                <a:solidFill>
                  <a:srgbClr val="FF0000"/>
                </a:solidFill>
                <a:uFill>
                  <a:solidFill>
                    <a:srgbClr val="000000"/>
                  </a:solidFill>
                </a:uFill>
                <a:latin typeface="Calibri"/>
                <a:cs typeface="Calibri"/>
              </a:rPr>
              <a:t> </a:t>
            </a:r>
            <a:r>
              <a:rPr sz="2000" b="1" u="sng" dirty="0">
                <a:solidFill>
                  <a:srgbClr val="FF0000"/>
                </a:solidFill>
                <a:uFill>
                  <a:solidFill>
                    <a:srgbClr val="000000"/>
                  </a:solidFill>
                </a:uFill>
                <a:latin typeface="Calibri"/>
                <a:cs typeface="Calibri"/>
              </a:rPr>
              <a:t>προτιμήσει</a:t>
            </a:r>
            <a:r>
              <a:rPr sz="2000" b="1" u="sng" spc="-60" dirty="0">
                <a:solidFill>
                  <a:srgbClr val="FF0000"/>
                </a:solidFill>
                <a:uFill>
                  <a:solidFill>
                    <a:srgbClr val="000000"/>
                  </a:solidFill>
                </a:uFill>
                <a:latin typeface="Calibri"/>
                <a:cs typeface="Calibri"/>
              </a:rPr>
              <a:t> </a:t>
            </a:r>
            <a:r>
              <a:rPr sz="2000" b="1" u="sng" dirty="0">
                <a:solidFill>
                  <a:srgbClr val="FF0000"/>
                </a:solidFill>
                <a:uFill>
                  <a:solidFill>
                    <a:srgbClr val="000000"/>
                  </a:solidFill>
                </a:uFill>
                <a:latin typeface="Calibri"/>
                <a:cs typeface="Calibri"/>
              </a:rPr>
              <a:t>τη</a:t>
            </a:r>
            <a:r>
              <a:rPr sz="2000" b="1" u="sng" spc="-60" dirty="0">
                <a:solidFill>
                  <a:srgbClr val="FF0000"/>
                </a:solidFill>
                <a:uFill>
                  <a:solidFill>
                    <a:srgbClr val="000000"/>
                  </a:solidFill>
                </a:uFill>
                <a:latin typeface="Calibri"/>
                <a:cs typeface="Calibri"/>
              </a:rPr>
              <a:t> </a:t>
            </a:r>
            <a:r>
              <a:rPr sz="2000" b="1" u="sng" spc="-10" dirty="0">
                <a:solidFill>
                  <a:srgbClr val="FF0000"/>
                </a:solidFill>
                <a:uFill>
                  <a:solidFill>
                    <a:srgbClr val="000000"/>
                  </a:solidFill>
                </a:uFill>
                <a:latin typeface="Calibri"/>
                <a:cs typeface="Calibri"/>
              </a:rPr>
              <a:t>μάρκα</a:t>
            </a:r>
            <a:r>
              <a:rPr sz="2000" b="1" u="sng" spc="-65" dirty="0">
                <a:solidFill>
                  <a:srgbClr val="FF0000"/>
                </a:solidFill>
                <a:uFill>
                  <a:solidFill>
                    <a:srgbClr val="000000"/>
                  </a:solidFill>
                </a:uFill>
                <a:latin typeface="Calibri"/>
                <a:cs typeface="Calibri"/>
              </a:rPr>
              <a:t> </a:t>
            </a:r>
            <a:r>
              <a:rPr sz="2000" b="1" u="sng" dirty="0">
                <a:solidFill>
                  <a:srgbClr val="FF0000"/>
                </a:solidFill>
                <a:uFill>
                  <a:solidFill>
                    <a:srgbClr val="000000"/>
                  </a:solidFill>
                </a:uFill>
                <a:latin typeface="Calibri"/>
                <a:cs typeface="Calibri"/>
              </a:rPr>
              <a:t>Β</a:t>
            </a:r>
            <a:r>
              <a:rPr sz="2000" u="sng" dirty="0">
                <a:solidFill>
                  <a:srgbClr val="FF0000"/>
                </a:solidFill>
                <a:uFill>
                  <a:solidFill>
                    <a:srgbClr val="000000"/>
                  </a:solidFill>
                </a:uFill>
                <a:latin typeface="Calibri"/>
                <a:cs typeface="Calibri"/>
              </a:rPr>
              <a:t>.</a:t>
            </a:r>
            <a:r>
              <a:rPr sz="2000" spc="-45" dirty="0">
                <a:solidFill>
                  <a:srgbClr val="FF0000"/>
                </a:solidFill>
                <a:latin typeface="Calibri"/>
                <a:cs typeface="Calibri"/>
              </a:rPr>
              <a:t> </a:t>
            </a:r>
            <a:r>
              <a:rPr sz="2000" dirty="0">
                <a:solidFill>
                  <a:srgbClr val="FF0000"/>
                </a:solidFill>
                <a:latin typeface="Calibri"/>
                <a:cs typeface="Calibri"/>
              </a:rPr>
              <a:t>Οι</a:t>
            </a:r>
            <a:r>
              <a:rPr sz="2000" spc="-60" dirty="0">
                <a:solidFill>
                  <a:srgbClr val="FF0000"/>
                </a:solidFill>
                <a:latin typeface="Calibri"/>
                <a:cs typeface="Calibri"/>
              </a:rPr>
              <a:t> </a:t>
            </a:r>
            <a:r>
              <a:rPr sz="2000" b="1" dirty="0">
                <a:solidFill>
                  <a:srgbClr val="FF0000"/>
                </a:solidFill>
                <a:latin typeface="Calibri"/>
                <a:cs typeface="Calibri"/>
              </a:rPr>
              <a:t>x̄</a:t>
            </a:r>
            <a:r>
              <a:rPr sz="2025" b="1" baseline="-18518" dirty="0">
                <a:solidFill>
                  <a:srgbClr val="FF0000"/>
                </a:solidFill>
                <a:latin typeface="Calibri"/>
                <a:cs typeface="Calibri"/>
              </a:rPr>
              <a:t>Α</a:t>
            </a:r>
            <a:r>
              <a:rPr sz="2025" b="1" spc="-60" baseline="-18518" dirty="0">
                <a:solidFill>
                  <a:srgbClr val="FF0000"/>
                </a:solidFill>
                <a:latin typeface="Calibri"/>
                <a:cs typeface="Calibri"/>
              </a:rPr>
              <a:t> </a:t>
            </a:r>
            <a:r>
              <a:rPr sz="2000" dirty="0">
                <a:solidFill>
                  <a:srgbClr val="FF0000"/>
                </a:solidFill>
                <a:latin typeface="Calibri"/>
                <a:cs typeface="Calibri"/>
              </a:rPr>
              <a:t>και</a:t>
            </a:r>
            <a:r>
              <a:rPr sz="2000" spc="-60" dirty="0">
                <a:solidFill>
                  <a:srgbClr val="FF0000"/>
                </a:solidFill>
                <a:latin typeface="Calibri"/>
                <a:cs typeface="Calibri"/>
              </a:rPr>
              <a:t> </a:t>
            </a:r>
            <a:r>
              <a:rPr sz="2000" dirty="0">
                <a:solidFill>
                  <a:srgbClr val="FF0000"/>
                </a:solidFill>
                <a:latin typeface="Calibri"/>
                <a:cs typeface="Calibri"/>
              </a:rPr>
              <a:t>x</a:t>
            </a:r>
            <a:r>
              <a:rPr sz="2000" b="1" dirty="0">
                <a:solidFill>
                  <a:srgbClr val="FF0000"/>
                </a:solidFill>
                <a:latin typeface="Calibri"/>
                <a:cs typeface="Calibri"/>
              </a:rPr>
              <a:t>̄</a:t>
            </a:r>
            <a:r>
              <a:rPr sz="2025" b="1" baseline="-18518" dirty="0">
                <a:solidFill>
                  <a:srgbClr val="FF0000"/>
                </a:solidFill>
                <a:latin typeface="Calibri"/>
                <a:cs typeface="Calibri"/>
              </a:rPr>
              <a:t>Β</a:t>
            </a:r>
            <a:r>
              <a:rPr sz="2025" b="1" spc="120" baseline="-18518" dirty="0">
                <a:solidFill>
                  <a:srgbClr val="FF0000"/>
                </a:solidFill>
                <a:latin typeface="Calibri"/>
                <a:cs typeface="Calibri"/>
              </a:rPr>
              <a:t> </a:t>
            </a:r>
            <a:r>
              <a:rPr sz="2000" dirty="0">
                <a:solidFill>
                  <a:srgbClr val="FF0000"/>
                </a:solidFill>
                <a:latin typeface="Calibri"/>
                <a:cs typeface="Calibri"/>
              </a:rPr>
              <a:t>ονομάζονται</a:t>
            </a:r>
            <a:r>
              <a:rPr sz="2000" spc="-30" dirty="0">
                <a:solidFill>
                  <a:srgbClr val="FF0000"/>
                </a:solidFill>
                <a:latin typeface="Calibri"/>
                <a:cs typeface="Calibri"/>
              </a:rPr>
              <a:t> </a:t>
            </a:r>
            <a:r>
              <a:rPr sz="2000" b="1" dirty="0">
                <a:solidFill>
                  <a:srgbClr val="FF0000"/>
                </a:solidFill>
                <a:latin typeface="Calibri"/>
                <a:cs typeface="Calibri"/>
              </a:rPr>
              <a:t>εκτιμήσεις</a:t>
            </a:r>
            <a:r>
              <a:rPr sz="2000" b="1" spc="-55" dirty="0">
                <a:solidFill>
                  <a:srgbClr val="FF0000"/>
                </a:solidFill>
                <a:latin typeface="Calibri"/>
                <a:cs typeface="Calibri"/>
              </a:rPr>
              <a:t> </a:t>
            </a:r>
            <a:r>
              <a:rPr sz="2000" b="1" dirty="0">
                <a:solidFill>
                  <a:srgbClr val="FF0000"/>
                </a:solidFill>
                <a:latin typeface="Calibri"/>
                <a:cs typeface="Calibri"/>
              </a:rPr>
              <a:t>σημείου</a:t>
            </a:r>
            <a:r>
              <a:rPr sz="2000" b="1" spc="-45" dirty="0">
                <a:solidFill>
                  <a:srgbClr val="FF0000"/>
                </a:solidFill>
                <a:latin typeface="Calibri"/>
                <a:cs typeface="Calibri"/>
              </a:rPr>
              <a:t> </a:t>
            </a:r>
            <a:r>
              <a:rPr sz="2000" spc="-25" dirty="0">
                <a:solidFill>
                  <a:srgbClr val="FF0000"/>
                </a:solidFill>
                <a:latin typeface="Calibri"/>
                <a:cs typeface="Calibri"/>
              </a:rPr>
              <a:t>των</a:t>
            </a:r>
            <a:r>
              <a:rPr lang="el-GR" sz="2000" spc="-25" dirty="0">
                <a:solidFill>
                  <a:srgbClr val="FF0000"/>
                </a:solidFill>
                <a:latin typeface="Calibri"/>
                <a:cs typeface="Calibri"/>
              </a:rPr>
              <a:t> </a:t>
            </a:r>
            <a:r>
              <a:rPr sz="2000" spc="-10" dirty="0">
                <a:solidFill>
                  <a:srgbClr val="FF0000"/>
                </a:solidFill>
                <a:latin typeface="Calibri"/>
                <a:cs typeface="Calibri"/>
              </a:rPr>
              <a:t>α</a:t>
            </a:r>
            <a:r>
              <a:rPr sz="2000" spc="-10" dirty="0" err="1">
                <a:solidFill>
                  <a:srgbClr val="FF0000"/>
                </a:solidFill>
                <a:latin typeface="Calibri"/>
                <a:cs typeface="Calibri"/>
              </a:rPr>
              <a:t>ντίστοιχων</a:t>
            </a:r>
            <a:r>
              <a:rPr sz="2000" spc="-30" dirty="0">
                <a:solidFill>
                  <a:srgbClr val="FF0000"/>
                </a:solidFill>
                <a:latin typeface="Calibri"/>
                <a:cs typeface="Calibri"/>
              </a:rPr>
              <a:t> </a:t>
            </a:r>
            <a:r>
              <a:rPr sz="2000" dirty="0">
                <a:solidFill>
                  <a:srgbClr val="FF0000"/>
                </a:solidFill>
                <a:latin typeface="Calibri"/>
                <a:cs typeface="Calibri"/>
              </a:rPr>
              <a:t>μέσων</a:t>
            </a:r>
            <a:r>
              <a:rPr sz="2000" spc="-75" dirty="0">
                <a:solidFill>
                  <a:srgbClr val="FF0000"/>
                </a:solidFill>
                <a:latin typeface="Calibri"/>
                <a:cs typeface="Calibri"/>
              </a:rPr>
              <a:t> </a:t>
            </a:r>
            <a:r>
              <a:rPr sz="2000" dirty="0">
                <a:solidFill>
                  <a:srgbClr val="FF0000"/>
                </a:solidFill>
                <a:latin typeface="Calibri"/>
                <a:cs typeface="Calibri"/>
              </a:rPr>
              <a:t>όρων</a:t>
            </a:r>
            <a:r>
              <a:rPr sz="2000" spc="-75" dirty="0">
                <a:solidFill>
                  <a:srgbClr val="FF0000"/>
                </a:solidFill>
                <a:latin typeface="Calibri"/>
                <a:cs typeface="Calibri"/>
              </a:rPr>
              <a:t> </a:t>
            </a:r>
            <a:r>
              <a:rPr sz="2000" dirty="0">
                <a:solidFill>
                  <a:srgbClr val="FF0000"/>
                </a:solidFill>
                <a:latin typeface="Calibri"/>
                <a:cs typeface="Calibri"/>
              </a:rPr>
              <a:t>του</a:t>
            </a:r>
            <a:r>
              <a:rPr sz="2000" spc="-70" dirty="0">
                <a:solidFill>
                  <a:srgbClr val="FF0000"/>
                </a:solidFill>
                <a:latin typeface="Calibri"/>
                <a:cs typeface="Calibri"/>
              </a:rPr>
              <a:t> </a:t>
            </a:r>
            <a:r>
              <a:rPr sz="2000" dirty="0">
                <a:solidFill>
                  <a:srgbClr val="FF0000"/>
                </a:solidFill>
                <a:latin typeface="Calibri"/>
                <a:cs typeface="Calibri"/>
              </a:rPr>
              <a:t>πληθυσμού</a:t>
            </a:r>
            <a:r>
              <a:rPr sz="2000" spc="-45" dirty="0">
                <a:solidFill>
                  <a:srgbClr val="FF0000"/>
                </a:solidFill>
                <a:latin typeface="Calibri"/>
                <a:cs typeface="Calibri"/>
              </a:rPr>
              <a:t> </a:t>
            </a:r>
            <a:r>
              <a:rPr sz="2000" dirty="0">
                <a:solidFill>
                  <a:srgbClr val="FF0000"/>
                </a:solidFill>
                <a:latin typeface="Calibri"/>
                <a:cs typeface="Calibri"/>
              </a:rPr>
              <a:t>των</a:t>
            </a:r>
            <a:r>
              <a:rPr sz="2000" spc="-75" dirty="0">
                <a:solidFill>
                  <a:srgbClr val="FF0000"/>
                </a:solidFill>
                <a:latin typeface="Calibri"/>
                <a:cs typeface="Calibri"/>
              </a:rPr>
              <a:t> </a:t>
            </a:r>
            <a:r>
              <a:rPr sz="2000" spc="-10" dirty="0">
                <a:solidFill>
                  <a:srgbClr val="FF0000"/>
                </a:solidFill>
                <a:latin typeface="Calibri"/>
                <a:cs typeface="Calibri"/>
              </a:rPr>
              <a:t>καταναλωτών.</a:t>
            </a:r>
            <a:endParaRPr sz="2000" dirty="0">
              <a:solidFill>
                <a:srgbClr val="FF0000"/>
              </a:solidFill>
              <a:latin typeface="Calibri"/>
              <a:cs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95575" y="236685"/>
            <a:ext cx="6800850" cy="444352"/>
          </a:xfrm>
          <a:prstGeom prst="rect">
            <a:avLst/>
          </a:prstGeom>
        </p:spPr>
        <p:txBody>
          <a:bodyPr vert="horz" wrap="square" lIns="0" tIns="13335" rIns="0" bIns="0" rtlCol="0" anchor="ctr">
            <a:spAutoFit/>
          </a:bodyPr>
          <a:lstStyle/>
          <a:p>
            <a:pPr marL="12700" algn="just">
              <a:lnSpc>
                <a:spcPct val="100000"/>
              </a:lnSpc>
              <a:spcBef>
                <a:spcPts val="105"/>
              </a:spcBef>
            </a:pPr>
            <a:r>
              <a:rPr sz="2800" b="1" spc="-25" dirty="0">
                <a:solidFill>
                  <a:srgbClr val="5FCAEE"/>
                </a:solidFill>
                <a:latin typeface="Trebuchet MS"/>
                <a:ea typeface="+mn-ea"/>
                <a:cs typeface="+mn-cs"/>
              </a:rPr>
              <a:t>Εκτίμηση σημείου (ή σημειακή εκτίμηση)</a:t>
            </a:r>
          </a:p>
        </p:txBody>
      </p:sp>
      <p:sp>
        <p:nvSpPr>
          <p:cNvPr id="3" name="object 3"/>
          <p:cNvSpPr txBox="1">
            <a:spLocks noGrp="1"/>
          </p:cNvSpPr>
          <p:nvPr>
            <p:ph type="body" idx="1"/>
          </p:nvPr>
        </p:nvSpPr>
        <p:spPr>
          <a:xfrm>
            <a:off x="95250" y="1825625"/>
            <a:ext cx="12096750" cy="3244625"/>
          </a:xfrm>
          <a:prstGeom prst="rect">
            <a:avLst/>
          </a:prstGeom>
        </p:spPr>
        <p:txBody>
          <a:bodyPr vert="horz" wrap="square" lIns="0" tIns="224491" rIns="0" bIns="0" rtlCol="0">
            <a:spAutoFit/>
          </a:bodyPr>
          <a:lstStyle/>
          <a:p>
            <a:pPr algn="just">
              <a:lnSpc>
                <a:spcPct val="100000"/>
              </a:lnSpc>
              <a:spcBef>
                <a:spcPts val="970"/>
              </a:spcBef>
            </a:pPr>
            <a:r>
              <a:rPr sz="2400" dirty="0"/>
              <a:t>Η</a:t>
            </a:r>
            <a:r>
              <a:rPr sz="2400" spc="-50" dirty="0"/>
              <a:t> </a:t>
            </a:r>
            <a:r>
              <a:rPr sz="2400" dirty="0"/>
              <a:t>εκτίμηση</a:t>
            </a:r>
            <a:r>
              <a:rPr sz="2400" spc="-15" dirty="0"/>
              <a:t> </a:t>
            </a:r>
            <a:r>
              <a:rPr sz="2400" dirty="0"/>
              <a:t>σημείου</a:t>
            </a:r>
            <a:r>
              <a:rPr sz="2400" spc="-30" dirty="0"/>
              <a:t> </a:t>
            </a:r>
            <a:r>
              <a:rPr sz="2400" dirty="0"/>
              <a:t>του</a:t>
            </a:r>
            <a:r>
              <a:rPr sz="2400" spc="-35" dirty="0"/>
              <a:t> </a:t>
            </a:r>
            <a:r>
              <a:rPr sz="2400" dirty="0"/>
              <a:t>μέσου</a:t>
            </a:r>
            <a:r>
              <a:rPr sz="2400" spc="-35" dirty="0"/>
              <a:t> </a:t>
            </a:r>
            <a:r>
              <a:rPr sz="2400" dirty="0"/>
              <a:t>όρου</a:t>
            </a:r>
            <a:r>
              <a:rPr sz="2400" spc="-35" dirty="0"/>
              <a:t> </a:t>
            </a:r>
            <a:r>
              <a:rPr sz="2400" dirty="0"/>
              <a:t>ενός</a:t>
            </a:r>
            <a:r>
              <a:rPr sz="2400" spc="-60" dirty="0"/>
              <a:t> </a:t>
            </a:r>
            <a:r>
              <a:rPr sz="2400" dirty="0"/>
              <a:t>πληθυσμού</a:t>
            </a:r>
            <a:r>
              <a:rPr sz="2400" spc="-35" dirty="0"/>
              <a:t> </a:t>
            </a:r>
            <a:r>
              <a:rPr sz="2400" dirty="0"/>
              <a:t>είναι</a:t>
            </a:r>
            <a:r>
              <a:rPr sz="2400" spc="-60" dirty="0"/>
              <a:t> </a:t>
            </a:r>
            <a:r>
              <a:rPr sz="2400" dirty="0"/>
              <a:t>ένας</a:t>
            </a:r>
            <a:r>
              <a:rPr sz="2400" spc="-65" dirty="0"/>
              <a:t> </a:t>
            </a:r>
            <a:r>
              <a:rPr sz="2400" spc="-10" dirty="0"/>
              <a:t>μεμονωμένος</a:t>
            </a:r>
            <a:r>
              <a:rPr lang="el-GR" sz="2400" dirty="0"/>
              <a:t> </a:t>
            </a:r>
            <a:r>
              <a:rPr sz="2400" spc="-10" dirty="0"/>
              <a:t>α</a:t>
            </a:r>
            <a:r>
              <a:rPr sz="2400" spc="-10" dirty="0" err="1"/>
              <a:t>ριθμός</a:t>
            </a:r>
            <a:r>
              <a:rPr sz="2400" spc="-10" dirty="0"/>
              <a:t>.</a:t>
            </a:r>
            <a:endParaRPr sz="2400" dirty="0"/>
          </a:p>
          <a:p>
            <a:pPr marR="375285" algn="just">
              <a:lnSpc>
                <a:spcPct val="130100"/>
              </a:lnSpc>
              <a:spcBef>
                <a:spcPts val="1390"/>
              </a:spcBef>
            </a:pPr>
            <a:r>
              <a:rPr sz="2400" b="0" dirty="0">
                <a:latin typeface="Calibri"/>
                <a:cs typeface="Calibri"/>
              </a:rPr>
              <a:t>Π.χ.</a:t>
            </a:r>
            <a:r>
              <a:rPr sz="2400" b="0" spc="-40" dirty="0">
                <a:latin typeface="Calibri"/>
                <a:cs typeface="Calibri"/>
              </a:rPr>
              <a:t> </a:t>
            </a:r>
            <a:r>
              <a:rPr sz="2400" b="0" dirty="0">
                <a:latin typeface="Calibri"/>
                <a:cs typeface="Calibri"/>
              </a:rPr>
              <a:t>το</a:t>
            </a:r>
            <a:r>
              <a:rPr sz="2400" b="0" spc="-65" dirty="0">
                <a:latin typeface="Calibri"/>
                <a:cs typeface="Calibri"/>
              </a:rPr>
              <a:t> </a:t>
            </a:r>
            <a:r>
              <a:rPr sz="2400" b="0" spc="-10" dirty="0">
                <a:latin typeface="Calibri"/>
                <a:cs typeface="Calibri"/>
              </a:rPr>
              <a:t>καλοκαίρι </a:t>
            </a:r>
            <a:r>
              <a:rPr sz="2400" b="0" dirty="0">
                <a:latin typeface="Calibri"/>
                <a:cs typeface="Calibri"/>
              </a:rPr>
              <a:t>του</a:t>
            </a:r>
            <a:r>
              <a:rPr sz="2400" b="0" spc="-30" dirty="0">
                <a:latin typeface="Calibri"/>
                <a:cs typeface="Calibri"/>
              </a:rPr>
              <a:t> </a:t>
            </a:r>
            <a:r>
              <a:rPr sz="2400" b="0" dirty="0">
                <a:latin typeface="Calibri"/>
                <a:cs typeface="Calibri"/>
              </a:rPr>
              <a:t>2022</a:t>
            </a:r>
            <a:r>
              <a:rPr sz="2400" b="0" spc="-85" dirty="0">
                <a:latin typeface="Calibri"/>
                <a:cs typeface="Calibri"/>
              </a:rPr>
              <a:t> </a:t>
            </a:r>
            <a:r>
              <a:rPr sz="2400" b="0" dirty="0">
                <a:latin typeface="Calibri"/>
                <a:cs typeface="Calibri"/>
              </a:rPr>
              <a:t>ένας</a:t>
            </a:r>
            <a:r>
              <a:rPr sz="2400" b="0" spc="-50" dirty="0">
                <a:latin typeface="Calibri"/>
                <a:cs typeface="Calibri"/>
              </a:rPr>
              <a:t> </a:t>
            </a:r>
            <a:r>
              <a:rPr sz="2400" b="0" dirty="0">
                <a:latin typeface="Calibri"/>
                <a:cs typeface="Calibri"/>
              </a:rPr>
              <a:t>ξενοδόχος</a:t>
            </a:r>
            <a:r>
              <a:rPr sz="2400" b="0" spc="-85" dirty="0">
                <a:latin typeface="Calibri"/>
                <a:cs typeface="Calibri"/>
              </a:rPr>
              <a:t> </a:t>
            </a:r>
            <a:r>
              <a:rPr sz="2400" b="0" dirty="0">
                <a:latin typeface="Calibri"/>
                <a:cs typeface="Calibri"/>
              </a:rPr>
              <a:t>επέλεξε</a:t>
            </a:r>
            <a:r>
              <a:rPr sz="2400" b="0" spc="-85" dirty="0">
                <a:latin typeface="Calibri"/>
                <a:cs typeface="Calibri"/>
              </a:rPr>
              <a:t> </a:t>
            </a:r>
            <a:r>
              <a:rPr sz="2400" b="0" dirty="0">
                <a:latin typeface="Calibri"/>
                <a:cs typeface="Calibri"/>
              </a:rPr>
              <a:t>τυχαία</a:t>
            </a:r>
            <a:r>
              <a:rPr sz="2400" b="0" spc="-20" dirty="0">
                <a:latin typeface="Calibri"/>
                <a:cs typeface="Calibri"/>
              </a:rPr>
              <a:t> </a:t>
            </a:r>
            <a:r>
              <a:rPr sz="2400" b="0" dirty="0">
                <a:latin typeface="Calibri"/>
                <a:cs typeface="Calibri"/>
              </a:rPr>
              <a:t>100</a:t>
            </a:r>
            <a:r>
              <a:rPr sz="2400" b="0" spc="-65" dirty="0">
                <a:latin typeface="Calibri"/>
                <a:cs typeface="Calibri"/>
              </a:rPr>
              <a:t> </a:t>
            </a:r>
            <a:r>
              <a:rPr sz="2400" b="0" dirty="0">
                <a:latin typeface="Calibri"/>
                <a:cs typeface="Calibri"/>
              </a:rPr>
              <a:t>επισκέπτες</a:t>
            </a:r>
            <a:r>
              <a:rPr sz="2400" b="0" spc="-65" dirty="0">
                <a:latin typeface="Calibri"/>
                <a:cs typeface="Calibri"/>
              </a:rPr>
              <a:t> </a:t>
            </a:r>
            <a:r>
              <a:rPr sz="2400" b="0" spc="-25" dirty="0">
                <a:latin typeface="Calibri"/>
                <a:cs typeface="Calibri"/>
              </a:rPr>
              <a:t>που</a:t>
            </a:r>
            <a:r>
              <a:rPr lang="el-GR" sz="2400" b="0" spc="-25" dirty="0">
                <a:latin typeface="Calibri"/>
                <a:cs typeface="Calibri"/>
              </a:rPr>
              <a:t> </a:t>
            </a:r>
            <a:r>
              <a:rPr sz="2400" b="0" dirty="0" err="1">
                <a:latin typeface="Calibri"/>
                <a:cs typeface="Calibri"/>
              </a:rPr>
              <a:t>δι</a:t>
            </a:r>
            <a:r>
              <a:rPr sz="2400" b="0" dirty="0">
                <a:latin typeface="Calibri"/>
                <a:cs typeface="Calibri"/>
              </a:rPr>
              <a:t>ανυκτέρευσαν</a:t>
            </a:r>
            <a:r>
              <a:rPr sz="2400" b="0" spc="-60" dirty="0">
                <a:latin typeface="Calibri"/>
                <a:cs typeface="Calibri"/>
              </a:rPr>
              <a:t> </a:t>
            </a:r>
            <a:r>
              <a:rPr sz="2400" b="0" dirty="0">
                <a:latin typeface="Calibri"/>
                <a:cs typeface="Calibri"/>
              </a:rPr>
              <a:t>στο</a:t>
            </a:r>
            <a:r>
              <a:rPr sz="2400" b="0" spc="-70" dirty="0">
                <a:latin typeface="Calibri"/>
                <a:cs typeface="Calibri"/>
              </a:rPr>
              <a:t> </a:t>
            </a:r>
            <a:r>
              <a:rPr sz="2400" b="0" dirty="0">
                <a:latin typeface="Calibri"/>
                <a:cs typeface="Calibri"/>
              </a:rPr>
              <a:t>ξενοδοχείο</a:t>
            </a:r>
            <a:r>
              <a:rPr sz="2400" b="0" spc="-70" dirty="0">
                <a:latin typeface="Calibri"/>
                <a:cs typeface="Calibri"/>
              </a:rPr>
              <a:t> </a:t>
            </a:r>
            <a:r>
              <a:rPr sz="2400" b="0" dirty="0">
                <a:latin typeface="Calibri"/>
                <a:cs typeface="Calibri"/>
              </a:rPr>
              <a:t>του</a:t>
            </a:r>
            <a:r>
              <a:rPr sz="2400" b="0" spc="-65" dirty="0">
                <a:latin typeface="Calibri"/>
                <a:cs typeface="Calibri"/>
              </a:rPr>
              <a:t> </a:t>
            </a:r>
            <a:r>
              <a:rPr sz="2400" b="0" dirty="0">
                <a:latin typeface="Calibri"/>
                <a:cs typeface="Calibri"/>
              </a:rPr>
              <a:t>και</a:t>
            </a:r>
            <a:r>
              <a:rPr sz="2400" b="0" spc="-40" dirty="0">
                <a:latin typeface="Calibri"/>
                <a:cs typeface="Calibri"/>
              </a:rPr>
              <a:t> </a:t>
            </a:r>
            <a:r>
              <a:rPr sz="2400" b="0" spc="-10" dirty="0">
                <a:latin typeface="Calibri"/>
                <a:cs typeface="Calibri"/>
              </a:rPr>
              <a:t>κατέγραψε</a:t>
            </a:r>
            <a:r>
              <a:rPr sz="2400" b="0" spc="-85" dirty="0">
                <a:latin typeface="Calibri"/>
                <a:cs typeface="Calibri"/>
              </a:rPr>
              <a:t> </a:t>
            </a:r>
            <a:r>
              <a:rPr sz="2400" b="0" dirty="0">
                <a:latin typeface="Calibri"/>
                <a:cs typeface="Calibri"/>
              </a:rPr>
              <a:t>τις</a:t>
            </a:r>
            <a:r>
              <a:rPr sz="2400" b="0" spc="-40" dirty="0">
                <a:latin typeface="Calibri"/>
                <a:cs typeface="Calibri"/>
              </a:rPr>
              <a:t> </a:t>
            </a:r>
            <a:r>
              <a:rPr sz="2400" b="0" dirty="0">
                <a:latin typeface="Calibri"/>
                <a:cs typeface="Calibri"/>
              </a:rPr>
              <a:t>ηλικίες</a:t>
            </a:r>
            <a:r>
              <a:rPr sz="2400" b="0" spc="-35" dirty="0">
                <a:latin typeface="Calibri"/>
                <a:cs typeface="Calibri"/>
              </a:rPr>
              <a:t> </a:t>
            </a:r>
            <a:r>
              <a:rPr sz="2400" b="0" dirty="0">
                <a:latin typeface="Calibri"/>
                <a:cs typeface="Calibri"/>
              </a:rPr>
              <a:t>τους.</a:t>
            </a:r>
            <a:r>
              <a:rPr sz="2400" b="0" spc="-55" dirty="0">
                <a:latin typeface="Calibri"/>
                <a:cs typeface="Calibri"/>
              </a:rPr>
              <a:t> </a:t>
            </a:r>
            <a:r>
              <a:rPr sz="2400" b="0" spc="-10" dirty="0">
                <a:latin typeface="Calibri"/>
                <a:cs typeface="Calibri"/>
              </a:rPr>
              <a:t>Κα</a:t>
            </a:r>
            <a:r>
              <a:rPr sz="2400" b="0" spc="-10" dirty="0" err="1">
                <a:latin typeface="Calibri"/>
                <a:cs typeface="Calibri"/>
              </a:rPr>
              <a:t>τό</a:t>
            </a:r>
            <a:r>
              <a:rPr sz="2400" b="0" spc="-10" dirty="0">
                <a:latin typeface="Calibri"/>
                <a:cs typeface="Calibri"/>
              </a:rPr>
              <a:t>πιν</a:t>
            </a:r>
            <a:r>
              <a:rPr lang="el-GR" sz="2400" b="0" spc="-10" dirty="0">
                <a:latin typeface="Calibri"/>
                <a:cs typeface="Calibri"/>
              </a:rPr>
              <a:t> </a:t>
            </a:r>
            <a:r>
              <a:rPr sz="2400" b="0" dirty="0">
                <a:latin typeface="Calibri"/>
                <a:cs typeface="Calibri"/>
              </a:rPr>
              <a:t>υπ</a:t>
            </a:r>
            <a:r>
              <a:rPr sz="2400" b="0" dirty="0" err="1">
                <a:latin typeface="Calibri"/>
                <a:cs typeface="Calibri"/>
              </a:rPr>
              <a:t>ολόγισε</a:t>
            </a:r>
            <a:r>
              <a:rPr sz="2400" b="0" spc="-55" dirty="0">
                <a:latin typeface="Calibri"/>
                <a:cs typeface="Calibri"/>
              </a:rPr>
              <a:t> </a:t>
            </a:r>
            <a:r>
              <a:rPr sz="2400" b="0" dirty="0">
                <a:latin typeface="Calibri"/>
                <a:cs typeface="Calibri"/>
              </a:rPr>
              <a:t>ότι</a:t>
            </a:r>
            <a:r>
              <a:rPr sz="2400" b="0" spc="-30" dirty="0">
                <a:latin typeface="Calibri"/>
                <a:cs typeface="Calibri"/>
              </a:rPr>
              <a:t> </a:t>
            </a:r>
            <a:r>
              <a:rPr sz="2400" b="0" dirty="0">
                <a:latin typeface="Calibri"/>
                <a:cs typeface="Calibri"/>
              </a:rPr>
              <a:t>ο</a:t>
            </a:r>
            <a:r>
              <a:rPr sz="2400" b="0" spc="-40" dirty="0">
                <a:latin typeface="Calibri"/>
                <a:cs typeface="Calibri"/>
              </a:rPr>
              <a:t> </a:t>
            </a:r>
            <a:r>
              <a:rPr sz="2400" b="0" dirty="0">
                <a:latin typeface="Calibri"/>
                <a:cs typeface="Calibri"/>
              </a:rPr>
              <a:t>μέσος</a:t>
            </a:r>
            <a:r>
              <a:rPr sz="2400" b="0" spc="-70" dirty="0">
                <a:latin typeface="Calibri"/>
                <a:cs typeface="Calibri"/>
              </a:rPr>
              <a:t> </a:t>
            </a:r>
            <a:r>
              <a:rPr sz="2400" b="0" dirty="0">
                <a:latin typeface="Calibri"/>
                <a:cs typeface="Calibri"/>
              </a:rPr>
              <a:t>όρος</a:t>
            </a:r>
            <a:r>
              <a:rPr sz="2400" b="0" spc="-45" dirty="0">
                <a:latin typeface="Calibri"/>
                <a:cs typeface="Calibri"/>
              </a:rPr>
              <a:t> </a:t>
            </a:r>
            <a:r>
              <a:rPr sz="2400" b="0" dirty="0">
                <a:latin typeface="Calibri"/>
                <a:cs typeface="Calibri"/>
              </a:rPr>
              <a:t>των</a:t>
            </a:r>
            <a:r>
              <a:rPr sz="2400" b="0" spc="-90" dirty="0">
                <a:latin typeface="Calibri"/>
                <a:cs typeface="Calibri"/>
              </a:rPr>
              <a:t> </a:t>
            </a:r>
            <a:r>
              <a:rPr sz="2400" b="0" dirty="0">
                <a:latin typeface="Calibri"/>
                <a:cs typeface="Calibri"/>
              </a:rPr>
              <a:t>ηλικιών</a:t>
            </a:r>
            <a:r>
              <a:rPr sz="2400" b="0" spc="5" dirty="0">
                <a:latin typeface="Calibri"/>
                <a:cs typeface="Calibri"/>
              </a:rPr>
              <a:t> </a:t>
            </a:r>
            <a:r>
              <a:rPr sz="2400" b="0" dirty="0">
                <a:latin typeface="Calibri"/>
                <a:cs typeface="Calibri"/>
              </a:rPr>
              <a:t>αυτού</a:t>
            </a:r>
            <a:r>
              <a:rPr sz="2400" b="0" spc="-40" dirty="0">
                <a:latin typeface="Calibri"/>
                <a:cs typeface="Calibri"/>
              </a:rPr>
              <a:t> </a:t>
            </a:r>
            <a:r>
              <a:rPr sz="2400" b="0" dirty="0">
                <a:latin typeface="Calibri"/>
                <a:cs typeface="Calibri"/>
              </a:rPr>
              <a:t>του</a:t>
            </a:r>
            <a:r>
              <a:rPr sz="2400" b="0" spc="-40" dirty="0">
                <a:latin typeface="Calibri"/>
                <a:cs typeface="Calibri"/>
              </a:rPr>
              <a:t> </a:t>
            </a:r>
            <a:r>
              <a:rPr sz="2400" b="0" dirty="0">
                <a:latin typeface="Calibri"/>
                <a:cs typeface="Calibri"/>
              </a:rPr>
              <a:t>δείγματος</a:t>
            </a:r>
            <a:r>
              <a:rPr sz="2400" b="0" spc="-65" dirty="0">
                <a:latin typeface="Calibri"/>
                <a:cs typeface="Calibri"/>
              </a:rPr>
              <a:t> </a:t>
            </a:r>
            <a:r>
              <a:rPr sz="2400" b="0" dirty="0">
                <a:latin typeface="Calibri"/>
                <a:cs typeface="Calibri"/>
              </a:rPr>
              <a:t>ήταν</a:t>
            </a:r>
            <a:r>
              <a:rPr sz="2400" b="0" spc="-30" dirty="0">
                <a:latin typeface="Calibri"/>
                <a:cs typeface="Calibri"/>
              </a:rPr>
              <a:t> </a:t>
            </a:r>
            <a:r>
              <a:rPr sz="2400" b="0" dirty="0">
                <a:latin typeface="Calibri"/>
                <a:cs typeface="Calibri"/>
              </a:rPr>
              <a:t>31</a:t>
            </a:r>
            <a:r>
              <a:rPr sz="2400" b="0" spc="-60" dirty="0">
                <a:latin typeface="Calibri"/>
                <a:cs typeface="Calibri"/>
              </a:rPr>
              <a:t> </a:t>
            </a:r>
            <a:r>
              <a:rPr sz="2400" b="0" dirty="0">
                <a:latin typeface="Calibri"/>
                <a:cs typeface="Calibri"/>
              </a:rPr>
              <a:t>έτη.</a:t>
            </a:r>
            <a:r>
              <a:rPr sz="2400" b="0" spc="-70" dirty="0">
                <a:latin typeface="Calibri"/>
                <a:cs typeface="Calibri"/>
              </a:rPr>
              <a:t> </a:t>
            </a:r>
            <a:r>
              <a:rPr sz="2400" b="0" dirty="0">
                <a:latin typeface="Calibri"/>
                <a:cs typeface="Calibri"/>
              </a:rPr>
              <a:t>Η</a:t>
            </a:r>
            <a:r>
              <a:rPr sz="2400" b="0" spc="-30" dirty="0">
                <a:latin typeface="Calibri"/>
                <a:cs typeface="Calibri"/>
              </a:rPr>
              <a:t> </a:t>
            </a:r>
            <a:r>
              <a:rPr sz="2400" b="0" spc="-20" dirty="0" err="1">
                <a:latin typeface="Calibri"/>
                <a:cs typeface="Calibri"/>
              </a:rPr>
              <a:t>τιμή</a:t>
            </a:r>
            <a:r>
              <a:rPr lang="el-GR" sz="2400" b="0" spc="-20" dirty="0">
                <a:latin typeface="Calibri"/>
                <a:cs typeface="Calibri"/>
              </a:rPr>
              <a:t> </a:t>
            </a:r>
            <a:r>
              <a:rPr sz="2400" b="0" dirty="0">
                <a:latin typeface="Calibri"/>
                <a:cs typeface="Calibri"/>
              </a:rPr>
              <a:t>31</a:t>
            </a:r>
            <a:r>
              <a:rPr sz="2400" b="0" spc="-65" dirty="0">
                <a:latin typeface="Calibri"/>
                <a:cs typeface="Calibri"/>
              </a:rPr>
              <a:t> </a:t>
            </a:r>
            <a:r>
              <a:rPr sz="2400" b="0" dirty="0" err="1">
                <a:latin typeface="Calibri"/>
                <a:cs typeface="Calibri"/>
              </a:rPr>
              <a:t>είν</a:t>
            </a:r>
            <a:r>
              <a:rPr sz="2400" b="0" dirty="0">
                <a:latin typeface="Calibri"/>
                <a:cs typeface="Calibri"/>
              </a:rPr>
              <a:t>αι</a:t>
            </a:r>
            <a:r>
              <a:rPr sz="2400" b="0" spc="-40" dirty="0">
                <a:latin typeface="Calibri"/>
                <a:cs typeface="Calibri"/>
              </a:rPr>
              <a:t> </a:t>
            </a:r>
            <a:r>
              <a:rPr sz="2400" b="0" dirty="0">
                <a:latin typeface="Calibri"/>
                <a:cs typeface="Calibri"/>
              </a:rPr>
              <a:t>μια</a:t>
            </a:r>
            <a:r>
              <a:rPr lang="el-GR" sz="2400" b="0" dirty="0">
                <a:latin typeface="Calibri"/>
                <a:cs typeface="Calibri"/>
              </a:rPr>
              <a:t> </a:t>
            </a:r>
            <a:r>
              <a:rPr sz="2400" b="0" u="sng" dirty="0" err="1">
                <a:solidFill>
                  <a:srgbClr val="FF0000"/>
                </a:solidFill>
                <a:uFill>
                  <a:solidFill>
                    <a:srgbClr val="000000"/>
                  </a:solidFill>
                </a:uFill>
                <a:latin typeface="Calibri"/>
                <a:cs typeface="Calibri"/>
              </a:rPr>
              <a:t>εκτίμηση</a:t>
            </a:r>
            <a:r>
              <a:rPr sz="2400" b="0" u="sng" spc="-45" dirty="0">
                <a:solidFill>
                  <a:srgbClr val="FF0000"/>
                </a:solidFill>
                <a:uFill>
                  <a:solidFill>
                    <a:srgbClr val="000000"/>
                  </a:solidFill>
                </a:uFill>
                <a:latin typeface="Calibri"/>
                <a:cs typeface="Calibri"/>
              </a:rPr>
              <a:t> </a:t>
            </a:r>
            <a:r>
              <a:rPr sz="2400" b="0" u="sng" dirty="0">
                <a:solidFill>
                  <a:srgbClr val="FF0000"/>
                </a:solidFill>
                <a:uFill>
                  <a:solidFill>
                    <a:srgbClr val="000000"/>
                  </a:solidFill>
                </a:uFill>
                <a:latin typeface="Calibri"/>
                <a:cs typeface="Calibri"/>
              </a:rPr>
              <a:t>σημείου</a:t>
            </a:r>
            <a:r>
              <a:rPr sz="2400" b="0" spc="-30" dirty="0">
                <a:latin typeface="Calibri"/>
                <a:cs typeface="Calibri"/>
              </a:rPr>
              <a:t> </a:t>
            </a:r>
            <a:r>
              <a:rPr sz="2400" b="0" dirty="0">
                <a:latin typeface="Calibri"/>
                <a:cs typeface="Calibri"/>
              </a:rPr>
              <a:t>της</a:t>
            </a:r>
            <a:r>
              <a:rPr sz="2400" b="0" spc="-50" dirty="0">
                <a:latin typeface="Calibri"/>
                <a:cs typeface="Calibri"/>
              </a:rPr>
              <a:t> </a:t>
            </a:r>
            <a:r>
              <a:rPr sz="2400" b="0" dirty="0">
                <a:latin typeface="Calibri"/>
                <a:cs typeface="Calibri"/>
              </a:rPr>
              <a:t>μέσης</a:t>
            </a:r>
            <a:r>
              <a:rPr sz="2400" b="0" spc="-45" dirty="0">
                <a:latin typeface="Calibri"/>
                <a:cs typeface="Calibri"/>
              </a:rPr>
              <a:t> </a:t>
            </a:r>
            <a:r>
              <a:rPr sz="2400" b="0" dirty="0">
                <a:latin typeface="Calibri"/>
                <a:cs typeface="Calibri"/>
              </a:rPr>
              <a:t>ηλικίας</a:t>
            </a:r>
            <a:r>
              <a:rPr sz="2400" b="0" spc="-5" dirty="0">
                <a:latin typeface="Calibri"/>
                <a:cs typeface="Calibri"/>
              </a:rPr>
              <a:t> </a:t>
            </a:r>
            <a:r>
              <a:rPr sz="2400" b="0" dirty="0">
                <a:latin typeface="Calibri"/>
                <a:cs typeface="Calibri"/>
              </a:rPr>
              <a:t>του</a:t>
            </a:r>
            <a:r>
              <a:rPr sz="2400" b="0" spc="-65" dirty="0">
                <a:latin typeface="Calibri"/>
                <a:cs typeface="Calibri"/>
              </a:rPr>
              <a:t> </a:t>
            </a:r>
            <a:r>
              <a:rPr sz="2400" b="0" dirty="0">
                <a:latin typeface="Calibri"/>
                <a:cs typeface="Calibri"/>
              </a:rPr>
              <a:t>πληθυσμού όλων</a:t>
            </a:r>
            <a:r>
              <a:rPr sz="2400" b="0" spc="-45" dirty="0">
                <a:latin typeface="Calibri"/>
                <a:cs typeface="Calibri"/>
              </a:rPr>
              <a:t> </a:t>
            </a:r>
            <a:r>
              <a:rPr sz="2400" b="0" spc="-25" dirty="0">
                <a:latin typeface="Calibri"/>
                <a:cs typeface="Calibri"/>
              </a:rPr>
              <a:t>των </a:t>
            </a:r>
            <a:r>
              <a:rPr sz="2400" b="0" dirty="0">
                <a:latin typeface="Calibri"/>
                <a:cs typeface="Calibri"/>
              </a:rPr>
              <a:t>επισκεπτών</a:t>
            </a:r>
            <a:r>
              <a:rPr sz="2400" b="0" spc="-120" dirty="0">
                <a:latin typeface="Calibri"/>
                <a:cs typeface="Calibri"/>
              </a:rPr>
              <a:t> </a:t>
            </a:r>
            <a:r>
              <a:rPr sz="2400" b="0" dirty="0">
                <a:latin typeface="Calibri"/>
                <a:cs typeface="Calibri"/>
              </a:rPr>
              <a:t>του</a:t>
            </a:r>
            <a:r>
              <a:rPr lang="el-GR" sz="2400" b="0" dirty="0">
                <a:latin typeface="Calibri"/>
                <a:cs typeface="Calibri"/>
              </a:rPr>
              <a:t> </a:t>
            </a:r>
            <a:r>
              <a:rPr sz="2400" b="0" dirty="0" err="1">
                <a:latin typeface="Calibri"/>
                <a:cs typeface="Calibri"/>
              </a:rPr>
              <a:t>συγκεκριμένου</a:t>
            </a:r>
            <a:r>
              <a:rPr sz="2400" b="0" spc="-65" dirty="0">
                <a:latin typeface="Calibri"/>
                <a:cs typeface="Calibri"/>
              </a:rPr>
              <a:t> </a:t>
            </a:r>
            <a:r>
              <a:rPr sz="2400" b="0" spc="-10" dirty="0">
                <a:latin typeface="Calibri"/>
                <a:cs typeface="Calibri"/>
              </a:rPr>
              <a:t>ξενοδοχείου.</a:t>
            </a:r>
            <a:endParaRPr sz="2400" dirty="0">
              <a:latin typeface="Calibri"/>
              <a:cs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229100" y="236685"/>
            <a:ext cx="3733800" cy="444352"/>
          </a:xfrm>
          <a:prstGeom prst="rect">
            <a:avLst/>
          </a:prstGeom>
        </p:spPr>
        <p:txBody>
          <a:bodyPr vert="horz" wrap="square" lIns="0" tIns="13335" rIns="0" bIns="0" rtlCol="0" anchor="ctr">
            <a:spAutoFit/>
          </a:bodyPr>
          <a:lstStyle/>
          <a:p>
            <a:pPr marL="12700" algn="just">
              <a:lnSpc>
                <a:spcPct val="100000"/>
              </a:lnSpc>
              <a:spcBef>
                <a:spcPts val="105"/>
              </a:spcBef>
            </a:pPr>
            <a:r>
              <a:rPr sz="2800" b="1" spc="-25" dirty="0">
                <a:solidFill>
                  <a:srgbClr val="5FCAEE"/>
                </a:solidFill>
                <a:latin typeface="Trebuchet MS"/>
                <a:ea typeface="+mn-ea"/>
                <a:cs typeface="+mn-cs"/>
              </a:rPr>
              <a:t>Εκτίμηση διαστήματος</a:t>
            </a:r>
          </a:p>
        </p:txBody>
      </p:sp>
      <p:sp>
        <p:nvSpPr>
          <p:cNvPr id="4" name="TextBox 3">
            <a:extLst>
              <a:ext uri="{FF2B5EF4-FFF2-40B4-BE49-F238E27FC236}">
                <a16:creationId xmlns:a16="http://schemas.microsoft.com/office/drawing/2014/main" id="{0CB2A4F2-C878-489C-BA5A-08806B43B810}"/>
              </a:ext>
            </a:extLst>
          </p:cNvPr>
          <p:cNvSpPr txBox="1"/>
          <p:nvPr/>
        </p:nvSpPr>
        <p:spPr>
          <a:xfrm>
            <a:off x="566737" y="3095625"/>
            <a:ext cx="11058524" cy="1015663"/>
          </a:xfrm>
          <a:prstGeom prst="rect">
            <a:avLst/>
          </a:prstGeom>
          <a:noFill/>
        </p:spPr>
        <p:txBody>
          <a:bodyPr wrap="square" rtlCol="0">
            <a:spAutoFit/>
          </a:bodyPr>
          <a:lstStyle/>
          <a:p>
            <a:pPr algn="just"/>
            <a:r>
              <a:rPr lang="el-GR" sz="2000" b="0" dirty="0">
                <a:latin typeface="Calibri"/>
                <a:cs typeface="Calibri"/>
              </a:rPr>
              <a:t>Η</a:t>
            </a:r>
            <a:r>
              <a:rPr lang="el-GR" sz="2000" b="0" spc="-95" dirty="0">
                <a:latin typeface="Calibri"/>
                <a:cs typeface="Calibri"/>
              </a:rPr>
              <a:t> </a:t>
            </a:r>
            <a:r>
              <a:rPr lang="el-GR" sz="2000" b="0" dirty="0">
                <a:latin typeface="Calibri"/>
                <a:cs typeface="Calibri"/>
              </a:rPr>
              <a:t>εκτίμηση</a:t>
            </a:r>
            <a:r>
              <a:rPr lang="el-GR" sz="2000" b="0" spc="-50" dirty="0">
                <a:latin typeface="Calibri"/>
                <a:cs typeface="Calibri"/>
              </a:rPr>
              <a:t> </a:t>
            </a:r>
            <a:r>
              <a:rPr lang="el-GR" sz="2000" b="0" spc="-10" dirty="0">
                <a:latin typeface="Calibri"/>
                <a:cs typeface="Calibri"/>
              </a:rPr>
              <a:t>διαστήματος</a:t>
            </a:r>
            <a:r>
              <a:rPr lang="el-GR" sz="2000" b="0" spc="-35" dirty="0">
                <a:latin typeface="Calibri"/>
                <a:cs typeface="Calibri"/>
              </a:rPr>
              <a:t> </a:t>
            </a:r>
            <a:r>
              <a:rPr lang="el-GR" sz="2000" b="0" dirty="0">
                <a:latin typeface="Calibri"/>
                <a:cs typeface="Calibri"/>
              </a:rPr>
              <a:t>είναι</a:t>
            </a:r>
            <a:r>
              <a:rPr lang="el-GR" sz="2000" b="0" spc="-70" dirty="0">
                <a:latin typeface="Calibri"/>
                <a:cs typeface="Calibri"/>
              </a:rPr>
              <a:t> </a:t>
            </a:r>
            <a:r>
              <a:rPr lang="el-GR" sz="2000" b="0" dirty="0">
                <a:latin typeface="Calibri"/>
                <a:cs typeface="Calibri"/>
              </a:rPr>
              <a:t>πιο</a:t>
            </a:r>
            <a:r>
              <a:rPr lang="el-GR" sz="2000" b="0" spc="-105" dirty="0">
                <a:latin typeface="Calibri"/>
                <a:cs typeface="Calibri"/>
              </a:rPr>
              <a:t> </a:t>
            </a:r>
            <a:r>
              <a:rPr lang="el-GR" sz="2000" b="0" dirty="0">
                <a:latin typeface="Calibri"/>
                <a:cs typeface="Calibri"/>
              </a:rPr>
              <a:t>ακριβής</a:t>
            </a:r>
            <a:r>
              <a:rPr lang="el-GR" sz="2000" b="0" spc="-60" dirty="0">
                <a:latin typeface="Calibri"/>
                <a:cs typeface="Calibri"/>
              </a:rPr>
              <a:t> </a:t>
            </a:r>
            <a:r>
              <a:rPr lang="el-GR" sz="2000" b="0" dirty="0">
                <a:latin typeface="Calibri"/>
                <a:cs typeface="Calibri"/>
              </a:rPr>
              <a:t>και</a:t>
            </a:r>
            <a:r>
              <a:rPr lang="el-GR" sz="2000" b="0" spc="-70" dirty="0">
                <a:latin typeface="Calibri"/>
                <a:cs typeface="Calibri"/>
              </a:rPr>
              <a:t> </a:t>
            </a:r>
            <a:r>
              <a:rPr lang="el-GR" sz="2000" b="0" dirty="0">
                <a:latin typeface="Calibri"/>
                <a:cs typeface="Calibri"/>
              </a:rPr>
              <a:t>αξιόπιστη</a:t>
            </a:r>
            <a:r>
              <a:rPr lang="el-GR" sz="2000" b="0" spc="-85" dirty="0">
                <a:latin typeface="Calibri"/>
                <a:cs typeface="Calibri"/>
              </a:rPr>
              <a:t> </a:t>
            </a:r>
            <a:r>
              <a:rPr lang="el-GR" sz="2000" b="0" dirty="0">
                <a:latin typeface="Calibri"/>
                <a:cs typeface="Calibri"/>
              </a:rPr>
              <a:t>από</a:t>
            </a:r>
            <a:r>
              <a:rPr lang="el-GR" sz="2000" b="0" spc="-70" dirty="0">
                <a:latin typeface="Calibri"/>
                <a:cs typeface="Calibri"/>
              </a:rPr>
              <a:t> </a:t>
            </a:r>
            <a:r>
              <a:rPr lang="el-GR" sz="2000" b="0" dirty="0">
                <a:latin typeface="Calibri"/>
                <a:cs typeface="Calibri"/>
              </a:rPr>
              <a:t>την</a:t>
            </a:r>
            <a:r>
              <a:rPr lang="el-GR" sz="2000" b="0" spc="-100" dirty="0">
                <a:latin typeface="Calibri"/>
                <a:cs typeface="Calibri"/>
              </a:rPr>
              <a:t> </a:t>
            </a:r>
            <a:r>
              <a:rPr lang="el-GR" sz="2000" b="0" spc="-10" dirty="0">
                <a:latin typeface="Calibri"/>
                <a:cs typeface="Calibri"/>
              </a:rPr>
              <a:t>εκτίμηση </a:t>
            </a:r>
            <a:r>
              <a:rPr lang="el-GR" sz="2000" b="0" dirty="0">
                <a:latin typeface="Calibri"/>
                <a:cs typeface="Calibri"/>
              </a:rPr>
              <a:t>σημείου</a:t>
            </a:r>
            <a:r>
              <a:rPr lang="el-GR" sz="2000" b="0" spc="-55" dirty="0">
                <a:latin typeface="Calibri"/>
                <a:cs typeface="Calibri"/>
              </a:rPr>
              <a:t> </a:t>
            </a:r>
            <a:r>
              <a:rPr lang="el-GR" sz="2000" b="0" dirty="0">
                <a:latin typeface="Calibri"/>
                <a:cs typeface="Calibri"/>
              </a:rPr>
              <a:t>γιατί</a:t>
            </a:r>
            <a:r>
              <a:rPr lang="el-GR" sz="2000" b="0" spc="-80" dirty="0">
                <a:latin typeface="Calibri"/>
                <a:cs typeface="Calibri"/>
              </a:rPr>
              <a:t> </a:t>
            </a:r>
            <a:r>
              <a:rPr lang="el-GR" sz="2000" b="0" dirty="0">
                <a:latin typeface="Calibri"/>
                <a:cs typeface="Calibri"/>
              </a:rPr>
              <a:t>δείχνει</a:t>
            </a:r>
            <a:r>
              <a:rPr lang="el-GR" sz="2000" b="0" spc="-65" dirty="0">
                <a:latin typeface="Calibri"/>
                <a:cs typeface="Calibri"/>
              </a:rPr>
              <a:t> </a:t>
            </a:r>
            <a:r>
              <a:rPr lang="el-GR" sz="2000" b="0" dirty="0">
                <a:latin typeface="Calibri"/>
                <a:cs typeface="Calibri"/>
              </a:rPr>
              <a:t>το</a:t>
            </a:r>
            <a:r>
              <a:rPr lang="el-GR" sz="2000" b="0" spc="-95" dirty="0">
                <a:latin typeface="Calibri"/>
                <a:cs typeface="Calibri"/>
              </a:rPr>
              <a:t> </a:t>
            </a:r>
            <a:r>
              <a:rPr lang="el-GR" sz="2000" b="0" dirty="0">
                <a:latin typeface="Calibri"/>
                <a:cs typeface="Calibri"/>
              </a:rPr>
              <a:t>πιθανό</a:t>
            </a:r>
            <a:r>
              <a:rPr lang="el-GR" sz="2000" b="0" spc="-65" dirty="0">
                <a:latin typeface="Calibri"/>
                <a:cs typeface="Calibri"/>
              </a:rPr>
              <a:t> </a:t>
            </a:r>
            <a:r>
              <a:rPr lang="el-GR" sz="2000" b="0" dirty="0">
                <a:latin typeface="Calibri"/>
                <a:cs typeface="Calibri"/>
              </a:rPr>
              <a:t>μέγεθος</a:t>
            </a:r>
            <a:r>
              <a:rPr lang="el-GR" sz="2000" b="0" spc="-55" dirty="0">
                <a:latin typeface="Calibri"/>
                <a:cs typeface="Calibri"/>
              </a:rPr>
              <a:t> </a:t>
            </a:r>
            <a:r>
              <a:rPr lang="el-GR" sz="2000" b="0" dirty="0">
                <a:latin typeface="Calibri"/>
                <a:cs typeface="Calibri"/>
              </a:rPr>
              <a:t>του</a:t>
            </a:r>
            <a:r>
              <a:rPr lang="el-GR" sz="2000" b="0" spc="-75" dirty="0">
                <a:latin typeface="Calibri"/>
                <a:cs typeface="Calibri"/>
              </a:rPr>
              <a:t> </a:t>
            </a:r>
            <a:r>
              <a:rPr lang="el-GR" sz="2000" b="0" spc="-10" dirty="0">
                <a:latin typeface="Calibri"/>
                <a:cs typeface="Calibri"/>
              </a:rPr>
              <a:t>σφάλματος.</a:t>
            </a:r>
          </a:p>
          <a:p>
            <a:pPr algn="just"/>
            <a:endParaRPr lang="el-GR" sz="2000" dirty="0"/>
          </a:p>
        </p:txBody>
      </p:sp>
      <p:sp>
        <p:nvSpPr>
          <p:cNvPr id="5" name="TextBox 4">
            <a:extLst>
              <a:ext uri="{FF2B5EF4-FFF2-40B4-BE49-F238E27FC236}">
                <a16:creationId xmlns:a16="http://schemas.microsoft.com/office/drawing/2014/main" id="{18E94E5A-F7A7-426D-B171-C68F00FB4495}"/>
              </a:ext>
            </a:extLst>
          </p:cNvPr>
          <p:cNvSpPr txBox="1"/>
          <p:nvPr/>
        </p:nvSpPr>
        <p:spPr>
          <a:xfrm>
            <a:off x="566737" y="1295936"/>
            <a:ext cx="11058525" cy="1323439"/>
          </a:xfrm>
          <a:prstGeom prst="rect">
            <a:avLst/>
          </a:prstGeom>
          <a:noFill/>
        </p:spPr>
        <p:txBody>
          <a:bodyPr wrap="square" rtlCol="0">
            <a:spAutoFit/>
          </a:bodyPr>
          <a:lstStyle>
            <a:defPPr>
              <a:defRPr lang="el-GR"/>
            </a:defPPr>
            <a:lvl1pPr algn="just">
              <a:defRPr sz="2000" b="0">
                <a:latin typeface="Calibri"/>
                <a:cs typeface="Calibri"/>
              </a:defRPr>
            </a:lvl1pPr>
          </a:lstStyle>
          <a:p>
            <a:r>
              <a:rPr lang="el-GR" dirty="0"/>
              <a:t>Η εκτίμηση διαστήματος του μέσου όρου ενός πληθυσμού είναι ένα διάστημα τιμών [L, U] το οποίο πιστεύουμε με συγκεκριμένο βαθμό εμπιστοσύνης (συνήθως 95%) - ότι περιλαμβάνει τον μέσο όρο του πληθυσμού.</a:t>
            </a:r>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03446" y="1402648"/>
            <a:ext cx="10985105" cy="3479158"/>
          </a:xfrm>
          <a:prstGeom prst="rect">
            <a:avLst/>
          </a:prstGeom>
        </p:spPr>
        <p:txBody>
          <a:bodyPr vert="horz" wrap="square" lIns="0" tIns="143510" rIns="0" bIns="0" rtlCol="0">
            <a:spAutoFit/>
          </a:bodyPr>
          <a:lstStyle/>
          <a:p>
            <a:pPr marL="583566" indent="-571500" algn="just">
              <a:lnSpc>
                <a:spcPct val="100000"/>
              </a:lnSpc>
              <a:spcBef>
                <a:spcPts val="1130"/>
              </a:spcBef>
              <a:buFont typeface="Wingdings" panose="05000000000000000000" pitchFamily="2" charset="2"/>
              <a:buChar char="§"/>
              <a:tabLst>
                <a:tab pos="464184" algn="l"/>
              </a:tabLst>
            </a:pPr>
            <a:r>
              <a:rPr lang="el-GR" sz="3600" dirty="0">
                <a:latin typeface="Calibri"/>
                <a:cs typeface="Calibri"/>
              </a:rPr>
              <a:t>Επανάληψη δειγματοληπτικών κατανομών</a:t>
            </a:r>
          </a:p>
          <a:p>
            <a:pPr marL="583566" indent="-571500" algn="just">
              <a:lnSpc>
                <a:spcPct val="100000"/>
              </a:lnSpc>
              <a:spcBef>
                <a:spcPts val="1130"/>
              </a:spcBef>
              <a:buFont typeface="Wingdings" panose="05000000000000000000" pitchFamily="2" charset="2"/>
              <a:buChar char="§"/>
              <a:tabLst>
                <a:tab pos="464184" algn="l"/>
              </a:tabLst>
            </a:pPr>
            <a:r>
              <a:rPr lang="el-GR" sz="3600" dirty="0">
                <a:latin typeface="Calibri"/>
                <a:cs typeface="Calibri"/>
              </a:rPr>
              <a:t>Εκτίμηση μέσου όρου πληθυσμού.</a:t>
            </a:r>
          </a:p>
          <a:p>
            <a:pPr marL="1040766" lvl="1" indent="-571500" algn="just">
              <a:spcBef>
                <a:spcPts val="1130"/>
              </a:spcBef>
              <a:buFont typeface="Arial" panose="020B0604020202020204" pitchFamily="34" charset="0"/>
              <a:buChar char="•"/>
              <a:tabLst>
                <a:tab pos="464184" algn="l"/>
              </a:tabLst>
            </a:pPr>
            <a:r>
              <a:rPr lang="el-GR" sz="3600" dirty="0">
                <a:latin typeface="Calibri"/>
                <a:cs typeface="Calibri"/>
              </a:rPr>
              <a:t>Εκτίμηση σημείου.</a:t>
            </a:r>
          </a:p>
          <a:p>
            <a:pPr marL="1040766" lvl="1" indent="-571500" algn="just">
              <a:spcBef>
                <a:spcPts val="1130"/>
              </a:spcBef>
              <a:buFont typeface="Arial" panose="020B0604020202020204" pitchFamily="34" charset="0"/>
              <a:buChar char="•"/>
              <a:tabLst>
                <a:tab pos="464184" algn="l"/>
              </a:tabLst>
            </a:pPr>
            <a:r>
              <a:rPr lang="el-GR" sz="3600" dirty="0">
                <a:latin typeface="Calibri"/>
                <a:cs typeface="Calibri"/>
              </a:rPr>
              <a:t>Εκτίμηση διαστήματος.</a:t>
            </a:r>
          </a:p>
          <a:p>
            <a:pPr marL="583566" indent="-571500" algn="just">
              <a:lnSpc>
                <a:spcPct val="100000"/>
              </a:lnSpc>
              <a:spcBef>
                <a:spcPts val="1130"/>
              </a:spcBef>
              <a:buFont typeface="Wingdings" panose="05000000000000000000" pitchFamily="2" charset="2"/>
              <a:buChar char="§"/>
              <a:tabLst>
                <a:tab pos="464184" algn="l"/>
              </a:tabLst>
            </a:pPr>
            <a:r>
              <a:rPr lang="el-GR" sz="3600" dirty="0">
                <a:latin typeface="Calibri"/>
                <a:cs typeface="Calibri"/>
              </a:rPr>
              <a:t>Σύγκριση μέσων όρων δύο (ανεξάρτητων) πληθυσμών.</a:t>
            </a:r>
          </a:p>
        </p:txBody>
      </p:sp>
      <p:sp>
        <p:nvSpPr>
          <p:cNvPr id="3" name="object 3"/>
          <p:cNvSpPr txBox="1">
            <a:spLocks noGrp="1"/>
          </p:cNvSpPr>
          <p:nvPr>
            <p:ph type="title"/>
          </p:nvPr>
        </p:nvSpPr>
        <p:spPr>
          <a:xfrm>
            <a:off x="3501838" y="206295"/>
            <a:ext cx="5188323" cy="567463"/>
          </a:xfrm>
          <a:prstGeom prst="rect">
            <a:avLst/>
          </a:prstGeom>
        </p:spPr>
        <p:txBody>
          <a:bodyPr vert="horz" wrap="square" lIns="0" tIns="13335" rIns="0" bIns="0" rtlCol="0" anchor="ctr">
            <a:spAutoFit/>
          </a:bodyPr>
          <a:lstStyle/>
          <a:p>
            <a:pPr marL="12700" algn="ctr">
              <a:lnSpc>
                <a:spcPct val="100000"/>
              </a:lnSpc>
              <a:spcBef>
                <a:spcPts val="105"/>
              </a:spcBef>
            </a:pPr>
            <a:r>
              <a:rPr lang="el-GR" sz="3600" b="1" spc="-25" dirty="0">
                <a:solidFill>
                  <a:srgbClr val="5FCAEE"/>
                </a:solidFill>
                <a:latin typeface="Trebuchet MS"/>
              </a:rPr>
              <a:t>Περίγραμμα Ενότητας</a:t>
            </a:r>
            <a:endParaRPr sz="3600" b="1" spc="-25" dirty="0">
              <a:solidFill>
                <a:srgbClr val="5FCAEE"/>
              </a:solidFill>
              <a:latin typeface="Trebuchet MS"/>
            </a:endParaRPr>
          </a:p>
        </p:txBody>
      </p:sp>
    </p:spTree>
    <p:extLst>
      <p:ext uri="{BB962C8B-B14F-4D97-AF65-F5344CB8AC3E}">
        <p14:creationId xmlns:p14="http://schemas.microsoft.com/office/powerpoint/2010/main" val="16308781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38750" y="329482"/>
            <a:ext cx="1714500" cy="444352"/>
          </a:xfrm>
          <a:prstGeom prst="rect">
            <a:avLst/>
          </a:prstGeom>
        </p:spPr>
        <p:txBody>
          <a:bodyPr vert="horz" wrap="square" lIns="0" tIns="13335" rIns="0" bIns="0" rtlCol="0" anchor="ctr">
            <a:spAutoFit/>
          </a:bodyPr>
          <a:lstStyle/>
          <a:p>
            <a:pPr marL="12700" algn="just">
              <a:lnSpc>
                <a:spcPct val="100000"/>
              </a:lnSpc>
              <a:spcBef>
                <a:spcPts val="105"/>
              </a:spcBef>
            </a:pPr>
            <a:r>
              <a:rPr sz="2800" b="1" spc="-25" dirty="0">
                <a:solidFill>
                  <a:srgbClr val="5FCAEE"/>
                </a:solidFill>
                <a:latin typeface="Trebuchet MS"/>
                <a:ea typeface="+mn-ea"/>
                <a:cs typeface="+mn-cs"/>
              </a:rPr>
              <a:t>Άσκηση 5</a:t>
            </a:r>
          </a:p>
        </p:txBody>
      </p:sp>
      <p:sp>
        <p:nvSpPr>
          <p:cNvPr id="4" name="TextBox 3">
            <a:extLst>
              <a:ext uri="{FF2B5EF4-FFF2-40B4-BE49-F238E27FC236}">
                <a16:creationId xmlns:a16="http://schemas.microsoft.com/office/drawing/2014/main" id="{137FE640-53A9-413E-96C5-40AA62937B8D}"/>
              </a:ext>
            </a:extLst>
          </p:cNvPr>
          <p:cNvSpPr txBox="1"/>
          <p:nvPr/>
        </p:nvSpPr>
        <p:spPr>
          <a:xfrm>
            <a:off x="257175" y="1133475"/>
            <a:ext cx="11791950" cy="1200329"/>
          </a:xfrm>
          <a:prstGeom prst="rect">
            <a:avLst/>
          </a:prstGeom>
          <a:noFill/>
        </p:spPr>
        <p:txBody>
          <a:bodyPr wrap="square" rtlCol="0">
            <a:spAutoFit/>
          </a:bodyPr>
          <a:lstStyle/>
          <a:p>
            <a:pPr algn="just"/>
            <a:r>
              <a:rPr lang="el-GR" sz="2400" dirty="0"/>
              <a:t>Το καλοκαίρι του 2022 ένας ξενοδόχος κατέγραψε τις ηλικίες 100 επισκεπτών (που επιλέχθηκαν τυχαία από το ξενοδοχείο του) και υπολόγισε ότι ο μέσος όρος τους ήταν x̄ = 31 έτη και η τυπική τους απόκλιση s = 10 έτη.</a:t>
            </a:r>
          </a:p>
        </p:txBody>
      </p:sp>
      <p:sp>
        <p:nvSpPr>
          <p:cNvPr id="5" name="TextBox 4">
            <a:extLst>
              <a:ext uri="{FF2B5EF4-FFF2-40B4-BE49-F238E27FC236}">
                <a16:creationId xmlns:a16="http://schemas.microsoft.com/office/drawing/2014/main" id="{EE5915CB-DC12-40ED-92C6-E4D79F035E57}"/>
              </a:ext>
            </a:extLst>
          </p:cNvPr>
          <p:cNvSpPr txBox="1"/>
          <p:nvPr/>
        </p:nvSpPr>
        <p:spPr>
          <a:xfrm>
            <a:off x="257175" y="2895600"/>
            <a:ext cx="11791950" cy="830997"/>
          </a:xfrm>
          <a:prstGeom prst="rect">
            <a:avLst/>
          </a:prstGeom>
          <a:noFill/>
        </p:spPr>
        <p:txBody>
          <a:bodyPr wrap="square" rtlCol="0">
            <a:spAutoFit/>
          </a:bodyPr>
          <a:lstStyle/>
          <a:p>
            <a:pPr algn="just"/>
            <a:r>
              <a:rPr lang="el-GR" sz="2400" dirty="0"/>
              <a:t>Κάντε μια εκτίμηση διαστήματος [L, U] του μέσου όρου ηλικίας του αντίστοιχου πληθυσμού επισκεπτών με βαθμό εμπιστοσύνης 95%.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387282A3-C69C-4319-8B8F-B221CFE14019}"/>
                  </a:ext>
                </a:extLst>
              </p:cNvPr>
              <p:cNvSpPr txBox="1"/>
              <p:nvPr/>
            </p:nvSpPr>
            <p:spPr>
              <a:xfrm>
                <a:off x="0" y="179570"/>
                <a:ext cx="12096751" cy="830997"/>
              </a:xfrm>
              <a:prstGeom prst="rect">
                <a:avLst/>
              </a:prstGeom>
              <a:noFill/>
            </p:spPr>
            <p:txBody>
              <a:bodyPr wrap="square" rtlCol="0">
                <a:spAutoFit/>
              </a:bodyPr>
              <a:lstStyle/>
              <a:p>
                <a:r>
                  <a:rPr lang="el-GR" sz="2400" dirty="0"/>
                  <a:t>Γνωρίζουμε ήδη ότι υπάρχει 95% πιθανότητα ο μέσος όρος </a:t>
                </a:r>
                <a14:m>
                  <m:oMath xmlns:m="http://schemas.openxmlformats.org/officeDocument/2006/math">
                    <m:acc>
                      <m:accPr>
                        <m:chr m:val="̅"/>
                        <m:ctrlPr>
                          <a:rPr lang="el-GR" sz="2400" b="1" i="1" smtClean="0">
                            <a:effectLst/>
                            <a:latin typeface="Cambria Math" panose="02040503050406030204" pitchFamily="18" charset="0"/>
                            <a:ea typeface="Calibri" panose="020F0502020204030204" pitchFamily="34" charset="0"/>
                            <a:cs typeface="Arial" panose="020B0604020202020204" pitchFamily="34" charset="0"/>
                          </a:rPr>
                        </m:ctrlPr>
                      </m:accPr>
                      <m:e>
                        <m:r>
                          <a:rPr lang="en-US" sz="2400" b="1" i="1">
                            <a:effectLst/>
                            <a:latin typeface="Cambria Math" panose="02040503050406030204" pitchFamily="18" charset="0"/>
                            <a:ea typeface="Calibri" panose="020F0502020204030204" pitchFamily="34" charset="0"/>
                            <a:cs typeface="Arial" panose="020B0604020202020204" pitchFamily="34" charset="0"/>
                          </a:rPr>
                          <m:t>𝒙</m:t>
                        </m:r>
                      </m:e>
                    </m:acc>
                    <m:r>
                      <a:rPr lang="el-GR" sz="2400" b="1" i="1" smtClean="0">
                        <a:effectLst/>
                        <a:latin typeface="Cambria Math" panose="02040503050406030204" pitchFamily="18" charset="0"/>
                        <a:ea typeface="Calibri" panose="020F0502020204030204" pitchFamily="34" charset="0"/>
                        <a:cs typeface="Arial" panose="020B0604020202020204" pitchFamily="34" charset="0"/>
                      </a:rPr>
                      <m:t>=</m:t>
                    </m:r>
                    <m:r>
                      <a:rPr lang="el-GR" sz="2400" b="1" i="1" smtClean="0">
                        <a:effectLst/>
                        <a:latin typeface="Cambria Math" panose="02040503050406030204" pitchFamily="18" charset="0"/>
                        <a:ea typeface="Calibri" panose="020F0502020204030204" pitchFamily="34" charset="0"/>
                        <a:cs typeface="Arial" panose="020B0604020202020204" pitchFamily="34" charset="0"/>
                      </a:rPr>
                      <m:t>𝟑𝟏</m:t>
                    </m:r>
                  </m:oMath>
                </a14:m>
                <a:r>
                  <a:rPr lang="en-US" sz="2400" dirty="0">
                    <a:effectLst/>
                    <a:latin typeface="Calibri" panose="020F0502020204030204" pitchFamily="34" charset="0"/>
                    <a:ea typeface="Calibri" panose="020F0502020204030204" pitchFamily="34" charset="0"/>
                    <a:cs typeface="Arial" panose="020B0604020202020204" pitchFamily="34" charset="0"/>
                  </a:rPr>
                  <a:t> </a:t>
                </a:r>
                <a:r>
                  <a:rPr lang="el-GR" sz="2400" dirty="0">
                    <a:effectLst/>
                    <a:latin typeface="Calibri" panose="020F0502020204030204" pitchFamily="34" charset="0"/>
                    <a:ea typeface="Calibri" panose="020F0502020204030204" pitchFamily="34" charset="0"/>
                    <a:cs typeface="Arial" panose="020B0604020202020204" pitchFamily="34" charset="0"/>
                  </a:rPr>
                  <a:t>του δείγματος να βρίσκεται σε απόσταση  </a:t>
                </a:r>
                <a:r>
                  <a:rPr lang="el-GR" sz="2400" b="1" dirty="0">
                    <a:effectLst/>
                    <a:latin typeface="Calibri" panose="020F0502020204030204" pitchFamily="34" charset="0"/>
                    <a:ea typeface="Calibri" panose="020F0502020204030204" pitchFamily="34" charset="0"/>
                    <a:cs typeface="Arial" panose="020B0604020202020204" pitchFamily="34" charset="0"/>
                  </a:rPr>
                  <a:t>±1,96 </a:t>
                </a:r>
                <a:r>
                  <a:rPr lang="el-GR" sz="2400" dirty="0">
                    <a:effectLst/>
                    <a:latin typeface="Calibri" panose="020F0502020204030204" pitchFamily="34" charset="0"/>
                    <a:ea typeface="Calibri" panose="020F0502020204030204" pitchFamily="34" charset="0"/>
                    <a:cs typeface="Arial" panose="020B0604020202020204" pitchFamily="34" charset="0"/>
                  </a:rPr>
                  <a:t>τυπικά σφάλματα (</a:t>
                </a:r>
                <a14:m>
                  <m:oMath xmlns:m="http://schemas.openxmlformats.org/officeDocument/2006/math">
                    <m:sSub>
                      <m:sSubPr>
                        <m:ctrlPr>
                          <a:rPr lang="el-GR" sz="2400" b="1" i="1" smtClean="0">
                            <a:effectLst/>
                            <a:latin typeface="Cambria Math" panose="02040503050406030204" pitchFamily="18" charset="0"/>
                            <a:ea typeface="Calibri" panose="020F0502020204030204" pitchFamily="34" charset="0"/>
                            <a:cs typeface="Arial" panose="020B0604020202020204" pitchFamily="34" charset="0"/>
                          </a:rPr>
                        </m:ctrlPr>
                      </m:sSubPr>
                      <m:e>
                        <m:r>
                          <a:rPr lang="el-GR" sz="2400" b="1" i="1" smtClean="0">
                            <a:effectLst/>
                            <a:latin typeface="Cambria Math" panose="02040503050406030204" pitchFamily="18" charset="0"/>
                            <a:ea typeface="Calibri" panose="020F0502020204030204" pitchFamily="34" charset="0"/>
                            <a:cs typeface="Arial" panose="020B0604020202020204" pitchFamily="34" charset="0"/>
                          </a:rPr>
                          <m:t>𝝈</m:t>
                        </m:r>
                      </m:e>
                      <m:sub>
                        <m:acc>
                          <m:accPr>
                            <m:chr m:val="̅"/>
                            <m:ctrlPr>
                              <a:rPr lang="el-GR" sz="2400" b="1" i="1" smtClean="0">
                                <a:effectLst/>
                                <a:latin typeface="Cambria Math" panose="02040503050406030204" pitchFamily="18" charset="0"/>
                                <a:ea typeface="Calibri" panose="020F0502020204030204" pitchFamily="34" charset="0"/>
                                <a:cs typeface="Arial" panose="020B0604020202020204" pitchFamily="34" charset="0"/>
                              </a:rPr>
                            </m:ctrlPr>
                          </m:accPr>
                          <m:e>
                            <m:r>
                              <a:rPr lang="en-US" sz="2400" b="1" i="1" smtClean="0">
                                <a:effectLst/>
                                <a:latin typeface="Cambria Math" panose="02040503050406030204" pitchFamily="18" charset="0"/>
                                <a:ea typeface="Calibri" panose="020F0502020204030204" pitchFamily="34" charset="0"/>
                                <a:cs typeface="Arial" panose="020B0604020202020204" pitchFamily="34" charset="0"/>
                              </a:rPr>
                              <m:t>𝒙</m:t>
                            </m:r>
                          </m:e>
                        </m:acc>
                      </m:sub>
                    </m:sSub>
                  </m:oMath>
                </a14:m>
                <a:r>
                  <a:rPr lang="en-US" sz="2400" dirty="0">
                    <a:effectLst/>
                    <a:latin typeface="Calibri" panose="020F0502020204030204" pitchFamily="34" charset="0"/>
                    <a:ea typeface="Calibri" panose="020F0502020204030204" pitchFamily="34" charset="0"/>
                    <a:cs typeface="Arial" panose="020B0604020202020204" pitchFamily="34" charset="0"/>
                  </a:rPr>
                  <a:t>) </a:t>
                </a:r>
                <a:r>
                  <a:rPr lang="el-GR" sz="2400" dirty="0">
                    <a:effectLst/>
                    <a:latin typeface="Calibri" panose="020F0502020204030204" pitchFamily="34" charset="0"/>
                    <a:ea typeface="Calibri" panose="020F0502020204030204" pitchFamily="34" charset="0"/>
                    <a:cs typeface="Arial" panose="020B0604020202020204" pitchFamily="34" charset="0"/>
                  </a:rPr>
                  <a:t>από το </a:t>
                </a:r>
                <a:r>
                  <a:rPr lang="el-GR" sz="2400" b="1" dirty="0">
                    <a:effectLst/>
                    <a:latin typeface="Calibri" panose="020F0502020204030204" pitchFamily="34" charset="0"/>
                    <a:ea typeface="Calibri" panose="020F0502020204030204" pitchFamily="34" charset="0"/>
                    <a:cs typeface="Arial" panose="020B0604020202020204" pitchFamily="34" charset="0"/>
                  </a:rPr>
                  <a:t>μ</a:t>
                </a:r>
                <a:r>
                  <a:rPr lang="el-GR" sz="2400" dirty="0">
                    <a:effectLst/>
                    <a:latin typeface="Calibri" panose="020F0502020204030204" pitchFamily="34" charset="0"/>
                    <a:ea typeface="Calibri" panose="020F0502020204030204" pitchFamily="34" charset="0"/>
                    <a:cs typeface="Arial" panose="020B0604020202020204" pitchFamily="34" charset="0"/>
                  </a:rPr>
                  <a:t>. </a:t>
                </a:r>
                <a:endParaRPr lang="el-GR" sz="2400" dirty="0"/>
              </a:p>
            </p:txBody>
          </p:sp>
        </mc:Choice>
        <mc:Fallback xmlns="">
          <p:sp>
            <p:nvSpPr>
              <p:cNvPr id="4" name="TextBox 3">
                <a:extLst>
                  <a:ext uri="{FF2B5EF4-FFF2-40B4-BE49-F238E27FC236}">
                    <a16:creationId xmlns:a16="http://schemas.microsoft.com/office/drawing/2014/main" id="{387282A3-C69C-4319-8B8F-B221CFE14019}"/>
                  </a:ext>
                </a:extLst>
              </p:cNvPr>
              <p:cNvSpPr txBox="1">
                <a:spLocks noRot="1" noChangeAspect="1" noMove="1" noResize="1" noEditPoints="1" noAdjustHandles="1" noChangeArrowheads="1" noChangeShapeType="1" noTextEdit="1"/>
              </p:cNvSpPr>
              <p:nvPr/>
            </p:nvSpPr>
            <p:spPr>
              <a:xfrm>
                <a:off x="0" y="179570"/>
                <a:ext cx="12096751" cy="830997"/>
              </a:xfrm>
              <a:prstGeom prst="rect">
                <a:avLst/>
              </a:prstGeom>
              <a:blipFill>
                <a:blip r:embed="rId2"/>
                <a:stretch>
                  <a:fillRect l="-756" t="-5839" r="-1008" b="-15328"/>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1172FCE1-882B-44EE-B677-E3C1B843F081}"/>
                  </a:ext>
                </a:extLst>
              </p:cNvPr>
              <p:cNvSpPr txBox="1"/>
              <p:nvPr/>
            </p:nvSpPr>
            <p:spPr>
              <a:xfrm>
                <a:off x="355472" y="1342369"/>
                <a:ext cx="5692903" cy="1200329"/>
              </a:xfrm>
              <a:prstGeom prst="rect">
                <a:avLst/>
              </a:prstGeom>
              <a:noFill/>
            </p:spPr>
            <p:txBody>
              <a:bodyPr wrap="square" rtlCol="0">
                <a:spAutoFit/>
              </a:bodyPr>
              <a:lstStyle/>
              <a:p>
                <a:pPr marL="285750" indent="-285750">
                  <a:buFont typeface="Wingdings" panose="05000000000000000000" pitchFamily="2" charset="2"/>
                  <a:buChar char="§"/>
                </a:pPr>
                <a:r>
                  <a:rPr lang="el-GR" sz="2400" dirty="0"/>
                  <a:t>με ανώτατο όριο </a:t>
                </a:r>
                <a14:m>
                  <m:oMath xmlns:m="http://schemas.openxmlformats.org/officeDocument/2006/math">
                    <m:r>
                      <a:rPr lang="en-US" sz="2400" b="0" i="1" smtClean="0">
                        <a:latin typeface="Cambria Math" panose="02040503050406030204" pitchFamily="18" charset="0"/>
                      </a:rPr>
                      <m:t>𝑈</m:t>
                    </m:r>
                    <m:r>
                      <a:rPr lang="en-US" sz="2400" b="0" i="1" smtClean="0">
                        <a:latin typeface="Cambria Math" panose="02040503050406030204" pitchFamily="18" charset="0"/>
                      </a:rPr>
                      <m:t>=</m:t>
                    </m:r>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𝑋</m:t>
                        </m:r>
                      </m:e>
                    </m:acc>
                    <m:r>
                      <a:rPr lang="en-US" sz="2400" b="0" i="1" smtClean="0">
                        <a:latin typeface="Cambria Math" panose="02040503050406030204" pitchFamily="18" charset="0"/>
                      </a:rPr>
                      <m:t>+(</m:t>
                    </m:r>
                    <m:r>
                      <a:rPr lang="en-US" sz="2400" b="0" i="1" smtClean="0">
                        <a:latin typeface="Cambria Math" panose="02040503050406030204" pitchFamily="18" charset="0"/>
                      </a:rPr>
                      <m:t>1</m:t>
                    </m:r>
                    <m:r>
                      <a:rPr lang="en-US" sz="2400" b="0" i="1" smtClean="0">
                        <a:latin typeface="Cambria Math" panose="02040503050406030204" pitchFamily="18" charset="0"/>
                      </a:rPr>
                      <m:t>,</m:t>
                    </m:r>
                    <m:r>
                      <a:rPr lang="en-US" sz="2400" b="0" i="1" smtClean="0">
                        <a:latin typeface="Cambria Math" panose="02040503050406030204" pitchFamily="18" charset="0"/>
                      </a:rPr>
                      <m:t>96</m:t>
                    </m:r>
                    <m:r>
                      <a:rPr lang="en-US" sz="2400" b="0" i="1" smtClean="0">
                        <a:latin typeface="Cambria Math" panose="02040503050406030204" pitchFamily="18" charset="0"/>
                      </a:rPr>
                      <m:t>∗</m:t>
                    </m:r>
                    <m:sSub>
                      <m:sSubPr>
                        <m:ctrlPr>
                          <a:rPr lang="en-US" sz="2400" i="1">
                            <a:latin typeface="Cambria Math" panose="02040503050406030204" pitchFamily="18" charset="0"/>
                            <a:ea typeface="Calibri" panose="020F0502020204030204" pitchFamily="34" charset="0"/>
                            <a:cs typeface="Arial" panose="020B0604020202020204" pitchFamily="34" charset="0"/>
                          </a:rPr>
                        </m:ctrlPr>
                      </m:sSubPr>
                      <m:e>
                        <m:r>
                          <a:rPr lang="el-GR" sz="2400" i="1">
                            <a:latin typeface="Cambria Math" panose="02040503050406030204" pitchFamily="18" charset="0"/>
                            <a:ea typeface="Calibri" panose="020F0502020204030204" pitchFamily="34" charset="0"/>
                            <a:cs typeface="Arial" panose="020B0604020202020204" pitchFamily="34" charset="0"/>
                          </a:rPr>
                          <m:t>𝜎</m:t>
                        </m:r>
                      </m:e>
                      <m:sub>
                        <m:acc>
                          <m:accPr>
                            <m:chr m:val="̅"/>
                            <m:ctrlPr>
                              <a:rPr lang="en-US" sz="2400" i="1">
                                <a:latin typeface="Cambria Math" panose="02040503050406030204" pitchFamily="18" charset="0"/>
                                <a:ea typeface="Calibri" panose="020F0502020204030204" pitchFamily="34" charset="0"/>
                                <a:cs typeface="Arial" panose="020B0604020202020204" pitchFamily="34" charset="0"/>
                              </a:rPr>
                            </m:ctrlPr>
                          </m:accPr>
                          <m:e>
                            <m:r>
                              <a:rPr lang="en-US" sz="2400" i="1">
                                <a:latin typeface="Cambria Math" panose="02040503050406030204" pitchFamily="18" charset="0"/>
                                <a:ea typeface="Calibri" panose="020F0502020204030204" pitchFamily="34" charset="0"/>
                                <a:cs typeface="Arial" panose="020B0604020202020204" pitchFamily="34" charset="0"/>
                              </a:rPr>
                              <m:t>𝑥</m:t>
                            </m:r>
                          </m:e>
                        </m:acc>
                      </m:sub>
                    </m:sSub>
                  </m:oMath>
                </a14:m>
                <a:r>
                  <a:rPr lang="en-US" sz="2400" dirty="0"/>
                  <a:t>)</a:t>
                </a:r>
                <a:endParaRPr lang="el-GR" sz="2400" dirty="0"/>
              </a:p>
              <a:p>
                <a:endParaRPr lang="en-US" sz="2400" dirty="0"/>
              </a:p>
              <a:p>
                <a:pPr marL="285750" indent="-285750">
                  <a:buFont typeface="Wingdings" panose="05000000000000000000" pitchFamily="2" charset="2"/>
                  <a:buChar char="§"/>
                </a:pPr>
                <a:r>
                  <a:rPr lang="el-GR" sz="2400" dirty="0"/>
                  <a:t>με κατώτατο όριο </a:t>
                </a:r>
                <a14:m>
                  <m:oMath xmlns:m="http://schemas.openxmlformats.org/officeDocument/2006/math">
                    <m:r>
                      <m:rPr>
                        <m:sty m:val="p"/>
                      </m:rPr>
                      <a:rPr lang="en-US" sz="2400" b="0" i="0" smtClean="0">
                        <a:latin typeface="Cambria Math" panose="02040503050406030204" pitchFamily="18" charset="0"/>
                      </a:rPr>
                      <m:t>L</m:t>
                    </m:r>
                    <m:r>
                      <a:rPr lang="en-US" sz="2400" b="0" i="1" smtClean="0">
                        <a:latin typeface="Cambria Math" panose="02040503050406030204" pitchFamily="18" charset="0"/>
                      </a:rPr>
                      <m:t>=</m:t>
                    </m:r>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𝑋</m:t>
                        </m:r>
                      </m:e>
                    </m:acc>
                    <m:r>
                      <a:rPr lang="en-US" sz="2400" b="0" i="1" smtClean="0">
                        <a:latin typeface="Cambria Math" panose="02040503050406030204" pitchFamily="18" charset="0"/>
                      </a:rPr>
                      <m:t>−(</m:t>
                    </m:r>
                    <m:r>
                      <a:rPr lang="en-US" sz="2400" b="0" i="1" smtClean="0">
                        <a:latin typeface="Cambria Math" panose="02040503050406030204" pitchFamily="18" charset="0"/>
                      </a:rPr>
                      <m:t>1</m:t>
                    </m:r>
                    <m:r>
                      <a:rPr lang="en-US" sz="2400" b="0" i="1" smtClean="0">
                        <a:latin typeface="Cambria Math" panose="02040503050406030204" pitchFamily="18" charset="0"/>
                      </a:rPr>
                      <m:t>,</m:t>
                    </m:r>
                    <m:r>
                      <a:rPr lang="en-US" sz="2400" b="0" i="1" smtClean="0">
                        <a:latin typeface="Cambria Math" panose="02040503050406030204" pitchFamily="18" charset="0"/>
                      </a:rPr>
                      <m:t>96</m:t>
                    </m:r>
                    <m:r>
                      <a:rPr lang="en-US" sz="2400" b="0" i="1" smtClean="0">
                        <a:latin typeface="Cambria Math" panose="02040503050406030204" pitchFamily="18" charset="0"/>
                      </a:rPr>
                      <m:t>∗</m:t>
                    </m:r>
                    <m:sSub>
                      <m:sSubPr>
                        <m:ctrlPr>
                          <a:rPr lang="en-US" sz="2400" i="1">
                            <a:latin typeface="Cambria Math" panose="02040503050406030204" pitchFamily="18" charset="0"/>
                            <a:ea typeface="Calibri" panose="020F0502020204030204" pitchFamily="34" charset="0"/>
                            <a:cs typeface="Arial" panose="020B0604020202020204" pitchFamily="34" charset="0"/>
                          </a:rPr>
                        </m:ctrlPr>
                      </m:sSubPr>
                      <m:e>
                        <m:r>
                          <a:rPr lang="el-GR" sz="2400" i="1">
                            <a:latin typeface="Cambria Math" panose="02040503050406030204" pitchFamily="18" charset="0"/>
                            <a:ea typeface="Calibri" panose="020F0502020204030204" pitchFamily="34" charset="0"/>
                            <a:cs typeface="Arial" panose="020B0604020202020204" pitchFamily="34" charset="0"/>
                          </a:rPr>
                          <m:t>𝜎</m:t>
                        </m:r>
                      </m:e>
                      <m:sub>
                        <m:acc>
                          <m:accPr>
                            <m:chr m:val="̅"/>
                            <m:ctrlPr>
                              <a:rPr lang="en-US" sz="2400" i="1">
                                <a:latin typeface="Cambria Math" panose="02040503050406030204" pitchFamily="18" charset="0"/>
                                <a:ea typeface="Calibri" panose="020F0502020204030204" pitchFamily="34" charset="0"/>
                                <a:cs typeface="Arial" panose="020B0604020202020204" pitchFamily="34" charset="0"/>
                              </a:rPr>
                            </m:ctrlPr>
                          </m:accPr>
                          <m:e>
                            <m:r>
                              <a:rPr lang="en-US" sz="2400" i="1">
                                <a:latin typeface="Cambria Math" panose="02040503050406030204" pitchFamily="18" charset="0"/>
                                <a:ea typeface="Calibri" panose="020F0502020204030204" pitchFamily="34" charset="0"/>
                                <a:cs typeface="Arial" panose="020B0604020202020204" pitchFamily="34" charset="0"/>
                              </a:rPr>
                              <m:t>𝑥</m:t>
                            </m:r>
                          </m:e>
                        </m:acc>
                      </m:sub>
                    </m:sSub>
                  </m:oMath>
                </a14:m>
                <a:r>
                  <a:rPr lang="en-US" sz="2400" dirty="0"/>
                  <a:t>)</a:t>
                </a:r>
              </a:p>
            </p:txBody>
          </p:sp>
        </mc:Choice>
        <mc:Fallback xmlns="">
          <p:sp>
            <p:nvSpPr>
              <p:cNvPr id="5" name="TextBox 4">
                <a:extLst>
                  <a:ext uri="{FF2B5EF4-FFF2-40B4-BE49-F238E27FC236}">
                    <a16:creationId xmlns:a16="http://schemas.microsoft.com/office/drawing/2014/main" id="{1172FCE1-882B-44EE-B677-E3C1B843F081}"/>
                  </a:ext>
                </a:extLst>
              </p:cNvPr>
              <p:cNvSpPr txBox="1">
                <a:spLocks noRot="1" noChangeAspect="1" noMove="1" noResize="1" noEditPoints="1" noAdjustHandles="1" noChangeArrowheads="1" noChangeShapeType="1" noTextEdit="1"/>
              </p:cNvSpPr>
              <p:nvPr/>
            </p:nvSpPr>
            <p:spPr>
              <a:xfrm>
                <a:off x="355472" y="1342369"/>
                <a:ext cx="5692903" cy="1200329"/>
              </a:xfrm>
              <a:prstGeom prst="rect">
                <a:avLst/>
              </a:prstGeom>
              <a:blipFill>
                <a:blip r:embed="rId3"/>
                <a:stretch>
                  <a:fillRect l="-1392" t="-4061" b="-10660"/>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1EB76A25-0D04-4FBB-A340-02E1A2189210}"/>
                  </a:ext>
                </a:extLst>
              </p:cNvPr>
              <p:cNvSpPr txBox="1"/>
              <p:nvPr/>
            </p:nvSpPr>
            <p:spPr>
              <a:xfrm>
                <a:off x="7245966" y="1446236"/>
                <a:ext cx="2059781" cy="79925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l-GR" sz="2400" b="1" i="1" smtClean="0">
                              <a:solidFill>
                                <a:schemeClr val="tx1"/>
                              </a:solidFill>
                              <a:latin typeface="Cambria Math" panose="02040503050406030204" pitchFamily="18" charset="0"/>
                            </a:rPr>
                          </m:ctrlPr>
                        </m:sSubPr>
                        <m:e>
                          <m:r>
                            <a:rPr lang="el-GR" sz="2400" b="1" i="1">
                              <a:solidFill>
                                <a:schemeClr val="tx1"/>
                              </a:solidFill>
                              <a:latin typeface="Cambria Math" panose="02040503050406030204" pitchFamily="18" charset="0"/>
                            </a:rPr>
                            <m:t>𝝈</m:t>
                          </m:r>
                        </m:e>
                        <m:sub>
                          <m:acc>
                            <m:accPr>
                              <m:chr m:val="̅"/>
                              <m:ctrlPr>
                                <a:rPr lang="el-GR" sz="2400" b="1" i="1">
                                  <a:solidFill>
                                    <a:schemeClr val="tx1"/>
                                  </a:solidFill>
                                  <a:latin typeface="Cambria Math" panose="02040503050406030204" pitchFamily="18" charset="0"/>
                                </a:rPr>
                              </m:ctrlPr>
                            </m:accPr>
                            <m:e>
                              <m:r>
                                <a:rPr lang="el-GR" sz="2400" b="1" i="1">
                                  <a:solidFill>
                                    <a:schemeClr val="tx1"/>
                                  </a:solidFill>
                                  <a:latin typeface="Cambria Math" panose="02040503050406030204" pitchFamily="18" charset="0"/>
                                </a:rPr>
                                <m:t>𝒙</m:t>
                              </m:r>
                            </m:e>
                          </m:acc>
                        </m:sub>
                      </m:sSub>
                      <m:r>
                        <a:rPr lang="el-GR" sz="2400" b="0" i="0">
                          <a:solidFill>
                            <a:schemeClr val="tx1"/>
                          </a:solidFill>
                          <a:latin typeface="Cambria Math" panose="02040503050406030204" pitchFamily="18" charset="0"/>
                        </a:rPr>
                        <m:t>=</m:t>
                      </m:r>
                      <m:f>
                        <m:fPr>
                          <m:ctrlPr>
                            <a:rPr lang="el-GR" sz="2400" b="0" i="1">
                              <a:solidFill>
                                <a:schemeClr val="tx1"/>
                              </a:solidFill>
                              <a:latin typeface="Cambria Math" panose="02040503050406030204" pitchFamily="18" charset="0"/>
                            </a:rPr>
                          </m:ctrlPr>
                        </m:fPr>
                        <m:num>
                          <m:r>
                            <a:rPr lang="en-US" sz="2400" b="1" i="1" smtClean="0">
                              <a:solidFill>
                                <a:schemeClr val="tx1"/>
                              </a:solidFill>
                              <a:latin typeface="Cambria Math" panose="02040503050406030204" pitchFamily="18" charset="0"/>
                            </a:rPr>
                            <m:t>𝒔</m:t>
                          </m:r>
                        </m:num>
                        <m:den>
                          <m:rad>
                            <m:radPr>
                              <m:degHide m:val="on"/>
                              <m:ctrlPr>
                                <a:rPr lang="el-GR" sz="2400" b="1" i="1">
                                  <a:solidFill>
                                    <a:schemeClr val="tx1"/>
                                  </a:solidFill>
                                  <a:latin typeface="Cambria Math" panose="02040503050406030204" pitchFamily="18" charset="0"/>
                                </a:rPr>
                              </m:ctrlPr>
                            </m:radPr>
                            <m:deg/>
                            <m:e>
                              <m:r>
                                <a:rPr lang="el-GR" sz="2400" b="1" i="1">
                                  <a:solidFill>
                                    <a:schemeClr val="tx1"/>
                                  </a:solidFill>
                                  <a:latin typeface="Cambria Math" panose="02040503050406030204" pitchFamily="18" charset="0"/>
                                </a:rPr>
                                <m:t>𝑵</m:t>
                              </m:r>
                            </m:e>
                          </m:rad>
                        </m:den>
                      </m:f>
                    </m:oMath>
                  </m:oMathPara>
                </a14:m>
                <a:endParaRPr lang="el-GR" sz="2400" dirty="0">
                  <a:solidFill>
                    <a:schemeClr val="tx1"/>
                  </a:solidFill>
                </a:endParaRPr>
              </a:p>
            </p:txBody>
          </p:sp>
        </mc:Choice>
        <mc:Fallback xmlns="">
          <p:sp>
            <p:nvSpPr>
              <p:cNvPr id="6" name="TextBox 5">
                <a:extLst>
                  <a:ext uri="{FF2B5EF4-FFF2-40B4-BE49-F238E27FC236}">
                    <a16:creationId xmlns:a16="http://schemas.microsoft.com/office/drawing/2014/main" id="{1EB76A25-0D04-4FBB-A340-02E1A2189210}"/>
                  </a:ext>
                </a:extLst>
              </p:cNvPr>
              <p:cNvSpPr txBox="1">
                <a:spLocks noRot="1" noChangeAspect="1" noMove="1" noResize="1" noEditPoints="1" noAdjustHandles="1" noChangeArrowheads="1" noChangeShapeType="1" noTextEdit="1"/>
              </p:cNvSpPr>
              <p:nvPr/>
            </p:nvSpPr>
            <p:spPr>
              <a:xfrm>
                <a:off x="7245966" y="1446236"/>
                <a:ext cx="2059781" cy="799258"/>
              </a:xfrm>
              <a:prstGeom prst="rect">
                <a:avLst/>
              </a:prstGeom>
              <a:blipFill>
                <a:blip r:embed="rId4"/>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CC9472C0-1555-48AF-98F2-099F748C9407}"/>
                  </a:ext>
                </a:extLst>
              </p:cNvPr>
              <p:cNvSpPr txBox="1"/>
              <p:nvPr/>
            </p:nvSpPr>
            <p:spPr>
              <a:xfrm>
                <a:off x="95249" y="2874500"/>
                <a:ext cx="11506201" cy="2726259"/>
              </a:xfrm>
              <a:prstGeom prst="rect">
                <a:avLst/>
              </a:prstGeom>
              <a:noFill/>
            </p:spPr>
            <p:txBody>
              <a:bodyPr wrap="square" rtlCol="0">
                <a:spAutoFit/>
              </a:bodyPr>
              <a:lstStyle/>
              <a:p>
                <a:r>
                  <a:rPr lang="el-GR" sz="2400" dirty="0"/>
                  <a:t>Αντικαθιστώντας τα παραπάνω με τις τιμές του παραδείγματος έχουμε:</a:t>
                </a:r>
              </a:p>
              <a:p>
                <a:endParaRPr lang="el-GR" sz="2400" b="0" i="1"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𝑈</m:t>
                      </m:r>
                      <m:r>
                        <a:rPr lang="en-US" sz="2400" b="0" i="1" smtClean="0">
                          <a:latin typeface="Cambria Math" panose="02040503050406030204" pitchFamily="18" charset="0"/>
                        </a:rPr>
                        <m:t>=</m:t>
                      </m:r>
                      <m:r>
                        <a:rPr lang="en-US" sz="2400" b="0" i="1" smtClean="0">
                          <a:latin typeface="Cambria Math" panose="02040503050406030204" pitchFamily="18" charset="0"/>
                        </a:rPr>
                        <m:t>31</m:t>
                      </m:r>
                      <m:r>
                        <a:rPr lang="en-US" sz="2400" b="0" i="1" smtClean="0">
                          <a:latin typeface="Cambria Math" panose="02040503050406030204" pitchFamily="18" charset="0"/>
                        </a:rPr>
                        <m:t>+</m:t>
                      </m:r>
                      <m:r>
                        <a:rPr lang="en-US" sz="2400" b="0" i="1" smtClean="0">
                          <a:latin typeface="Cambria Math" panose="02040503050406030204" pitchFamily="18" charset="0"/>
                        </a:rPr>
                        <m:t>1</m:t>
                      </m:r>
                      <m:r>
                        <a:rPr lang="en-US" sz="2400" b="0" i="1" smtClean="0">
                          <a:latin typeface="Cambria Math" panose="02040503050406030204" pitchFamily="18" charset="0"/>
                        </a:rPr>
                        <m:t>,</m:t>
                      </m:r>
                      <m:r>
                        <a:rPr lang="en-US" sz="2400" b="0" i="1" smtClean="0">
                          <a:latin typeface="Cambria Math" panose="02040503050406030204" pitchFamily="18" charset="0"/>
                        </a:rPr>
                        <m:t>96</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r>
                            <a:rPr lang="el-GR" sz="2400" b="0" i="1" smtClean="0">
                              <a:latin typeface="Cambria Math" panose="02040503050406030204" pitchFamily="18" charset="0"/>
                            </a:rPr>
                            <m:t>0</m:t>
                          </m:r>
                        </m:num>
                        <m:den>
                          <m:rad>
                            <m:radPr>
                              <m:degHide m:val="on"/>
                              <m:ctrlPr>
                                <a:rPr lang="en-US" sz="2400" b="0" i="1" smtClean="0">
                                  <a:latin typeface="Cambria Math" panose="02040503050406030204" pitchFamily="18" charset="0"/>
                                </a:rPr>
                              </m:ctrlPr>
                            </m:radPr>
                            <m:deg/>
                            <m:e>
                              <m:r>
                                <a:rPr lang="el-GR" sz="2400" b="0" i="1" smtClean="0">
                                  <a:latin typeface="Cambria Math" panose="02040503050406030204" pitchFamily="18" charset="0"/>
                                </a:rPr>
                                <m:t>1</m:t>
                              </m:r>
                              <m:r>
                                <a:rPr lang="en-US" sz="2400" b="0" i="1" smtClean="0">
                                  <a:latin typeface="Cambria Math" panose="02040503050406030204" pitchFamily="18" charset="0"/>
                                </a:rPr>
                                <m:t>00</m:t>
                              </m:r>
                            </m:e>
                          </m:rad>
                        </m:den>
                      </m:f>
                      <m:r>
                        <a:rPr lang="en-US" sz="2400" b="0" i="1" smtClean="0">
                          <a:latin typeface="Cambria Math" panose="02040503050406030204" pitchFamily="18" charset="0"/>
                        </a:rPr>
                        <m:t>=</m:t>
                      </m:r>
                      <m:r>
                        <a:rPr lang="el-GR" sz="2400" b="0" i="1" smtClean="0">
                          <a:latin typeface="Cambria Math" panose="02040503050406030204" pitchFamily="18" charset="0"/>
                        </a:rPr>
                        <m:t>3</m:t>
                      </m:r>
                      <m:r>
                        <a:rPr lang="en-US" sz="2400" b="0" i="1" smtClean="0">
                          <a:latin typeface="Cambria Math" panose="02040503050406030204" pitchFamily="18" charset="0"/>
                        </a:rPr>
                        <m:t>1</m:t>
                      </m:r>
                      <m:r>
                        <a:rPr lang="en-US" sz="2400" b="0" i="1" smtClean="0">
                          <a:latin typeface="Cambria Math" panose="02040503050406030204" pitchFamily="18" charset="0"/>
                        </a:rPr>
                        <m:t>+</m:t>
                      </m:r>
                      <m:r>
                        <a:rPr lang="en-US" sz="2400" b="0" i="1" smtClean="0">
                          <a:latin typeface="Cambria Math" panose="02040503050406030204" pitchFamily="18" charset="0"/>
                        </a:rPr>
                        <m:t>1</m:t>
                      </m:r>
                      <m:r>
                        <a:rPr lang="en-US" sz="2400" b="0" i="1" smtClean="0">
                          <a:latin typeface="Cambria Math" panose="02040503050406030204" pitchFamily="18" charset="0"/>
                        </a:rPr>
                        <m:t>,</m:t>
                      </m:r>
                      <m:r>
                        <a:rPr lang="en-US" sz="2400" b="0" i="1" smtClean="0">
                          <a:latin typeface="Cambria Math" panose="02040503050406030204" pitchFamily="18" charset="0"/>
                        </a:rPr>
                        <m:t>96</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r>
                            <a:rPr lang="el-GR" sz="2400" b="0" i="1" smtClean="0">
                              <a:latin typeface="Cambria Math" panose="02040503050406030204" pitchFamily="18" charset="0"/>
                            </a:rPr>
                            <m:t>0</m:t>
                          </m:r>
                        </m:num>
                        <m:den>
                          <m:r>
                            <a:rPr lang="en-US" sz="2400" b="0" i="1" smtClean="0">
                              <a:latin typeface="Cambria Math" panose="02040503050406030204" pitchFamily="18" charset="0"/>
                            </a:rPr>
                            <m:t>1</m:t>
                          </m:r>
                          <m:r>
                            <a:rPr lang="el-GR" sz="2400" b="0" i="1" smtClean="0">
                              <a:latin typeface="Cambria Math" panose="02040503050406030204" pitchFamily="18" charset="0"/>
                            </a:rPr>
                            <m:t>0</m:t>
                          </m:r>
                        </m:den>
                      </m:f>
                      <m:r>
                        <a:rPr lang="en-US" sz="2400" b="0" i="1" smtClean="0">
                          <a:latin typeface="Cambria Math" panose="02040503050406030204" pitchFamily="18" charset="0"/>
                        </a:rPr>
                        <m:t>=</m:t>
                      </m:r>
                      <m:r>
                        <a:rPr lang="el-GR" sz="2400" b="0" i="1" smtClean="0">
                          <a:latin typeface="Cambria Math" panose="02040503050406030204" pitchFamily="18" charset="0"/>
                        </a:rPr>
                        <m:t>3</m:t>
                      </m:r>
                      <m:r>
                        <a:rPr lang="en-US" sz="2400" b="0" i="1" smtClean="0">
                          <a:latin typeface="Cambria Math" panose="02040503050406030204" pitchFamily="18" charset="0"/>
                        </a:rPr>
                        <m:t>1</m:t>
                      </m:r>
                      <m:r>
                        <a:rPr lang="en-US" sz="2400" b="0" i="1" smtClean="0">
                          <a:latin typeface="Cambria Math" panose="02040503050406030204" pitchFamily="18" charset="0"/>
                        </a:rPr>
                        <m:t>+</m:t>
                      </m:r>
                      <m:r>
                        <a:rPr lang="en-US" sz="2400" b="0" i="1" smtClean="0">
                          <a:latin typeface="Cambria Math" panose="02040503050406030204" pitchFamily="18" charset="0"/>
                        </a:rPr>
                        <m:t>1</m:t>
                      </m:r>
                      <m:r>
                        <a:rPr lang="en-US" sz="2400" b="0" i="1" smtClean="0">
                          <a:latin typeface="Cambria Math" panose="02040503050406030204" pitchFamily="18" charset="0"/>
                        </a:rPr>
                        <m:t>,</m:t>
                      </m:r>
                      <m:r>
                        <a:rPr lang="en-US" sz="2400" b="0" i="1" smtClean="0">
                          <a:latin typeface="Cambria Math" panose="02040503050406030204" pitchFamily="18" charset="0"/>
                        </a:rPr>
                        <m:t>96</m:t>
                      </m:r>
                      <m:r>
                        <a:rPr lang="en-US" sz="2400" b="0" i="1" smtClean="0">
                          <a:latin typeface="Cambria Math" panose="02040503050406030204" pitchFamily="18" charset="0"/>
                        </a:rPr>
                        <m:t>∗</m:t>
                      </m:r>
                      <m:r>
                        <a:rPr lang="en-US" sz="2400" b="0" i="1" smtClean="0">
                          <a:latin typeface="Cambria Math" panose="02040503050406030204" pitchFamily="18" charset="0"/>
                        </a:rPr>
                        <m:t>1</m:t>
                      </m:r>
                      <m:r>
                        <a:rPr lang="en-US" sz="2400" b="0" i="1" smtClean="0">
                          <a:latin typeface="Cambria Math" panose="02040503050406030204" pitchFamily="18" charset="0"/>
                        </a:rPr>
                        <m:t>=</m:t>
                      </m:r>
                      <m:r>
                        <a:rPr lang="el-GR" sz="2400" b="0" i="1" smtClean="0">
                          <a:latin typeface="Cambria Math" panose="02040503050406030204" pitchFamily="18" charset="0"/>
                        </a:rPr>
                        <m:t>32</m:t>
                      </m:r>
                      <m:r>
                        <a:rPr lang="el-GR" sz="2400" b="0" i="1" smtClean="0">
                          <a:latin typeface="Cambria Math" panose="02040503050406030204" pitchFamily="18" charset="0"/>
                        </a:rPr>
                        <m:t>,</m:t>
                      </m:r>
                      <m:r>
                        <a:rPr lang="el-GR" sz="2400" b="0" i="1" smtClean="0">
                          <a:latin typeface="Cambria Math" panose="02040503050406030204" pitchFamily="18" charset="0"/>
                        </a:rPr>
                        <m:t>96</m:t>
                      </m:r>
                    </m:oMath>
                  </m:oMathPara>
                </a14:m>
                <a:endParaRPr lang="el-GR" sz="2400" dirty="0"/>
              </a:p>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𝐿</m:t>
                      </m:r>
                      <m:r>
                        <a:rPr lang="en-US" sz="2400" b="0" i="1" smtClean="0">
                          <a:latin typeface="Cambria Math" panose="02040503050406030204" pitchFamily="18" charset="0"/>
                        </a:rPr>
                        <m:t>=</m:t>
                      </m:r>
                      <m:r>
                        <a:rPr lang="en-US" sz="2400" b="0" i="1" smtClean="0">
                          <a:latin typeface="Cambria Math" panose="02040503050406030204" pitchFamily="18" charset="0"/>
                        </a:rPr>
                        <m:t>31</m:t>
                      </m:r>
                      <m:r>
                        <a:rPr lang="en-US" sz="2400" b="0" i="1" smtClean="0">
                          <a:latin typeface="Cambria Math" panose="02040503050406030204" pitchFamily="18" charset="0"/>
                        </a:rPr>
                        <m:t>−</m:t>
                      </m:r>
                      <m:r>
                        <a:rPr lang="en-US" sz="2400" b="0" i="1" smtClean="0">
                          <a:latin typeface="Cambria Math" panose="02040503050406030204" pitchFamily="18" charset="0"/>
                        </a:rPr>
                        <m:t>1</m:t>
                      </m:r>
                      <m:r>
                        <a:rPr lang="en-US" sz="2400" b="0" i="1" smtClean="0">
                          <a:latin typeface="Cambria Math" panose="02040503050406030204" pitchFamily="18" charset="0"/>
                        </a:rPr>
                        <m:t>,</m:t>
                      </m:r>
                      <m:r>
                        <a:rPr lang="en-US" sz="2400" b="0" i="1" smtClean="0">
                          <a:latin typeface="Cambria Math" panose="02040503050406030204" pitchFamily="18" charset="0"/>
                        </a:rPr>
                        <m:t>96</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r>
                            <a:rPr lang="el-GR" sz="2400" b="0" i="1" smtClean="0">
                              <a:latin typeface="Cambria Math" panose="02040503050406030204" pitchFamily="18" charset="0"/>
                            </a:rPr>
                            <m:t>0</m:t>
                          </m:r>
                        </m:num>
                        <m:den>
                          <m:rad>
                            <m:radPr>
                              <m:degHide m:val="on"/>
                              <m:ctrlPr>
                                <a:rPr lang="en-US" sz="2400" b="0" i="1" smtClean="0">
                                  <a:latin typeface="Cambria Math" panose="02040503050406030204" pitchFamily="18" charset="0"/>
                                </a:rPr>
                              </m:ctrlPr>
                            </m:radPr>
                            <m:deg/>
                            <m:e>
                              <m:r>
                                <a:rPr lang="el-GR" sz="2400" b="0" i="1" smtClean="0">
                                  <a:latin typeface="Cambria Math" panose="02040503050406030204" pitchFamily="18" charset="0"/>
                                </a:rPr>
                                <m:t>1</m:t>
                              </m:r>
                              <m:r>
                                <a:rPr lang="en-US" sz="2400" b="0" i="1" smtClean="0">
                                  <a:latin typeface="Cambria Math" panose="02040503050406030204" pitchFamily="18" charset="0"/>
                                </a:rPr>
                                <m:t>00</m:t>
                              </m:r>
                            </m:e>
                          </m:rad>
                        </m:den>
                      </m:f>
                      <m:r>
                        <a:rPr lang="en-US" sz="2400" b="0" i="1" smtClean="0">
                          <a:latin typeface="Cambria Math" panose="02040503050406030204" pitchFamily="18" charset="0"/>
                        </a:rPr>
                        <m:t>=</m:t>
                      </m:r>
                      <m:r>
                        <a:rPr lang="el-GR" sz="2400" b="0" i="1" smtClean="0">
                          <a:latin typeface="Cambria Math" panose="02040503050406030204" pitchFamily="18" charset="0"/>
                        </a:rPr>
                        <m:t>3</m:t>
                      </m:r>
                      <m:r>
                        <a:rPr lang="en-US" sz="2400" b="0" i="1" smtClean="0">
                          <a:latin typeface="Cambria Math" panose="02040503050406030204" pitchFamily="18" charset="0"/>
                        </a:rPr>
                        <m:t>1</m:t>
                      </m:r>
                      <m:r>
                        <a:rPr lang="en-US" sz="2400" b="0" i="1" smtClean="0">
                          <a:latin typeface="Cambria Math" panose="02040503050406030204" pitchFamily="18" charset="0"/>
                        </a:rPr>
                        <m:t>−</m:t>
                      </m:r>
                      <m:r>
                        <a:rPr lang="en-US" sz="2400" b="0" i="1" smtClean="0">
                          <a:latin typeface="Cambria Math" panose="02040503050406030204" pitchFamily="18" charset="0"/>
                        </a:rPr>
                        <m:t>1</m:t>
                      </m:r>
                      <m:r>
                        <a:rPr lang="en-US" sz="2400" b="0" i="1" smtClean="0">
                          <a:latin typeface="Cambria Math" panose="02040503050406030204" pitchFamily="18" charset="0"/>
                        </a:rPr>
                        <m:t>,</m:t>
                      </m:r>
                      <m:r>
                        <a:rPr lang="en-US" sz="2400" b="0" i="1" smtClean="0">
                          <a:latin typeface="Cambria Math" panose="02040503050406030204" pitchFamily="18" charset="0"/>
                        </a:rPr>
                        <m:t>96</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r>
                            <a:rPr lang="el-GR" sz="2400" b="0" i="1" smtClean="0">
                              <a:latin typeface="Cambria Math" panose="02040503050406030204" pitchFamily="18" charset="0"/>
                            </a:rPr>
                            <m:t>0</m:t>
                          </m:r>
                        </m:num>
                        <m:den>
                          <m:r>
                            <a:rPr lang="en-US" sz="2400" b="0" i="1" smtClean="0">
                              <a:latin typeface="Cambria Math" panose="02040503050406030204" pitchFamily="18" charset="0"/>
                            </a:rPr>
                            <m:t>1</m:t>
                          </m:r>
                          <m:r>
                            <a:rPr lang="el-GR" sz="2400" b="0" i="1" smtClean="0">
                              <a:latin typeface="Cambria Math" panose="02040503050406030204" pitchFamily="18" charset="0"/>
                            </a:rPr>
                            <m:t>𝜊</m:t>
                          </m:r>
                        </m:den>
                      </m:f>
                      <m:r>
                        <a:rPr lang="en-US" sz="2400" b="0" i="1" smtClean="0">
                          <a:latin typeface="Cambria Math" panose="02040503050406030204" pitchFamily="18" charset="0"/>
                        </a:rPr>
                        <m:t>=</m:t>
                      </m:r>
                      <m:r>
                        <a:rPr lang="el-GR" sz="2400" b="0" i="1" smtClean="0">
                          <a:latin typeface="Cambria Math" panose="02040503050406030204" pitchFamily="18" charset="0"/>
                        </a:rPr>
                        <m:t>3</m:t>
                      </m:r>
                      <m:r>
                        <a:rPr lang="en-US" sz="2400" b="0" i="1" smtClean="0">
                          <a:latin typeface="Cambria Math" panose="02040503050406030204" pitchFamily="18" charset="0"/>
                        </a:rPr>
                        <m:t>1</m:t>
                      </m:r>
                      <m:r>
                        <a:rPr lang="en-US" sz="2400" b="0" i="1" smtClean="0">
                          <a:latin typeface="Cambria Math" panose="02040503050406030204" pitchFamily="18" charset="0"/>
                        </a:rPr>
                        <m:t>−</m:t>
                      </m:r>
                      <m:r>
                        <a:rPr lang="en-US" sz="2400" b="0" i="1" smtClean="0">
                          <a:latin typeface="Cambria Math" panose="02040503050406030204" pitchFamily="18" charset="0"/>
                        </a:rPr>
                        <m:t>1</m:t>
                      </m:r>
                      <m:r>
                        <a:rPr lang="en-US" sz="2400" b="0" i="1" smtClean="0">
                          <a:latin typeface="Cambria Math" panose="02040503050406030204" pitchFamily="18" charset="0"/>
                        </a:rPr>
                        <m:t>,</m:t>
                      </m:r>
                      <m:r>
                        <a:rPr lang="en-US" sz="2400" b="0" i="1" smtClean="0">
                          <a:latin typeface="Cambria Math" panose="02040503050406030204" pitchFamily="18" charset="0"/>
                        </a:rPr>
                        <m:t>96</m:t>
                      </m:r>
                      <m:r>
                        <a:rPr lang="en-US" sz="2400" b="0" i="1" smtClean="0">
                          <a:latin typeface="Cambria Math" panose="02040503050406030204" pitchFamily="18" charset="0"/>
                        </a:rPr>
                        <m:t>∗</m:t>
                      </m:r>
                      <m:r>
                        <a:rPr lang="en-US" sz="2400" b="0" i="1" smtClean="0">
                          <a:latin typeface="Cambria Math" panose="02040503050406030204" pitchFamily="18" charset="0"/>
                        </a:rPr>
                        <m:t>1</m:t>
                      </m:r>
                      <m:r>
                        <a:rPr lang="en-US" sz="2400" b="0" i="1" smtClean="0">
                          <a:latin typeface="Cambria Math" panose="02040503050406030204" pitchFamily="18" charset="0"/>
                        </a:rPr>
                        <m:t>=</m:t>
                      </m:r>
                      <m:r>
                        <m:rPr>
                          <m:nor/>
                        </m:rPr>
                        <a:rPr lang="el-GR" sz="2400" dirty="0"/>
                        <m:t>29</m:t>
                      </m:r>
                      <m:r>
                        <m:rPr>
                          <m:nor/>
                        </m:rPr>
                        <a:rPr lang="el-GR" sz="2400" dirty="0"/>
                        <m:t>,</m:t>
                      </m:r>
                      <m:r>
                        <m:rPr>
                          <m:nor/>
                        </m:rPr>
                        <a:rPr lang="el-GR" sz="2400" dirty="0"/>
                        <m:t>04</m:t>
                      </m:r>
                    </m:oMath>
                  </m:oMathPara>
                </a14:m>
                <a:endParaRPr lang="en-US" sz="2400" b="0" dirty="0"/>
              </a:p>
              <a:p>
                <a:endParaRPr lang="el-GR" sz="2400" dirty="0"/>
              </a:p>
            </p:txBody>
          </p:sp>
        </mc:Choice>
        <mc:Fallback xmlns="">
          <p:sp>
            <p:nvSpPr>
              <p:cNvPr id="7" name="TextBox 6">
                <a:extLst>
                  <a:ext uri="{FF2B5EF4-FFF2-40B4-BE49-F238E27FC236}">
                    <a16:creationId xmlns:a16="http://schemas.microsoft.com/office/drawing/2014/main" id="{CC9472C0-1555-48AF-98F2-099F748C9407}"/>
                  </a:ext>
                </a:extLst>
              </p:cNvPr>
              <p:cNvSpPr txBox="1">
                <a:spLocks noRot="1" noChangeAspect="1" noMove="1" noResize="1" noEditPoints="1" noAdjustHandles="1" noChangeArrowheads="1" noChangeShapeType="1" noTextEdit="1"/>
              </p:cNvSpPr>
              <p:nvPr/>
            </p:nvSpPr>
            <p:spPr>
              <a:xfrm>
                <a:off x="95249" y="2874500"/>
                <a:ext cx="11506201" cy="2726259"/>
              </a:xfrm>
              <a:prstGeom prst="rect">
                <a:avLst/>
              </a:prstGeom>
              <a:blipFill>
                <a:blip r:embed="rId5"/>
                <a:stretch>
                  <a:fillRect l="-848" t="-1790"/>
                </a:stretch>
              </a:blipFill>
            </p:spPr>
            <p:txBody>
              <a:bodyPr/>
              <a:lstStyle/>
              <a:p>
                <a:r>
                  <a:rPr lang="el-GR">
                    <a:noFill/>
                  </a:rPr>
                  <a:t> </a:t>
                </a:r>
              </a:p>
            </p:txBody>
          </p:sp>
        </mc:Fallback>
      </mc:AlternateContent>
      <p:sp>
        <p:nvSpPr>
          <p:cNvPr id="8" name="TextBox 7">
            <a:extLst>
              <a:ext uri="{FF2B5EF4-FFF2-40B4-BE49-F238E27FC236}">
                <a16:creationId xmlns:a16="http://schemas.microsoft.com/office/drawing/2014/main" id="{D889A464-32C3-400D-AD8B-FC03FF88105A}"/>
              </a:ext>
            </a:extLst>
          </p:cNvPr>
          <p:cNvSpPr txBox="1"/>
          <p:nvPr/>
        </p:nvSpPr>
        <p:spPr>
          <a:xfrm>
            <a:off x="47624" y="5411764"/>
            <a:ext cx="12096751" cy="1200329"/>
          </a:xfrm>
          <a:prstGeom prst="rect">
            <a:avLst/>
          </a:prstGeom>
          <a:noFill/>
        </p:spPr>
        <p:txBody>
          <a:bodyPr wrap="square" rtlCol="0">
            <a:spAutoFit/>
          </a:bodyPr>
          <a:lstStyle/>
          <a:p>
            <a:pPr algn="just"/>
            <a:r>
              <a:rPr lang="el-GR" sz="2400" dirty="0">
                <a:solidFill>
                  <a:srgbClr val="FF0000"/>
                </a:solidFill>
              </a:rPr>
              <a:t>Επομένως υπάρχει πιθανότητα 95% το διάστημα εμπιστοσύνης 95% το [29,04, 32,96] να περιλαμβάνει τον μέσο όρο (μ) της ηλικίας του πληθυσμού των επισκεπτών του συγκεκριμένου ξενοδοχείου. </a:t>
            </a:r>
          </a:p>
        </p:txBody>
      </p:sp>
      <p:sp>
        <p:nvSpPr>
          <p:cNvPr id="2" name="TextBox 1">
            <a:extLst>
              <a:ext uri="{FF2B5EF4-FFF2-40B4-BE49-F238E27FC236}">
                <a16:creationId xmlns:a16="http://schemas.microsoft.com/office/drawing/2014/main" id="{311C6F70-C295-4A6F-A5D8-5AE33BCBB916}"/>
              </a:ext>
            </a:extLst>
          </p:cNvPr>
          <p:cNvSpPr txBox="1"/>
          <p:nvPr/>
        </p:nvSpPr>
        <p:spPr>
          <a:xfrm>
            <a:off x="6200775" y="1649669"/>
            <a:ext cx="1045191" cy="461665"/>
          </a:xfrm>
          <a:prstGeom prst="rect">
            <a:avLst/>
          </a:prstGeom>
          <a:noFill/>
        </p:spPr>
        <p:txBody>
          <a:bodyPr wrap="square" rtlCol="0">
            <a:spAutoFit/>
          </a:bodyPr>
          <a:lstStyle/>
          <a:p>
            <a:pPr algn="ctr"/>
            <a:r>
              <a:rPr lang="el-GR" sz="2400" b="1" dirty="0"/>
              <a:t>όπου</a:t>
            </a:r>
          </a:p>
        </p:txBody>
      </p:sp>
    </p:spTree>
    <p:extLst>
      <p:ext uri="{BB962C8B-B14F-4D97-AF65-F5344CB8AC3E}">
        <p14:creationId xmlns:p14="http://schemas.microsoft.com/office/powerpoint/2010/main" val="7351932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24137" y="445131"/>
            <a:ext cx="6943725" cy="444352"/>
          </a:xfrm>
          <a:prstGeom prst="rect">
            <a:avLst/>
          </a:prstGeom>
        </p:spPr>
        <p:txBody>
          <a:bodyPr vert="horz" wrap="square" lIns="0" tIns="13335" rIns="0" bIns="0" rtlCol="0" anchor="ctr">
            <a:spAutoFit/>
          </a:bodyPr>
          <a:lstStyle/>
          <a:p>
            <a:pPr marL="12700" algn="just">
              <a:lnSpc>
                <a:spcPct val="100000"/>
              </a:lnSpc>
              <a:spcBef>
                <a:spcPts val="105"/>
              </a:spcBef>
            </a:pPr>
            <a:r>
              <a:rPr sz="2800" b="1" spc="-25" dirty="0">
                <a:solidFill>
                  <a:srgbClr val="5FCAEE"/>
                </a:solidFill>
                <a:latin typeface="Trebuchet MS"/>
                <a:ea typeface="+mn-ea"/>
                <a:cs typeface="+mn-cs"/>
              </a:rPr>
              <a:t>ΣΥΓΚΡΙΣΗ ΜΕΣΩΝ ΟΡΩΝ ΔΥΟ ΠΛΗΘΥΣΜΩΝ</a:t>
            </a:r>
          </a:p>
        </p:txBody>
      </p:sp>
      <p:sp>
        <p:nvSpPr>
          <p:cNvPr id="3" name="object 3"/>
          <p:cNvSpPr txBox="1"/>
          <p:nvPr/>
        </p:nvSpPr>
        <p:spPr>
          <a:xfrm>
            <a:off x="314325" y="1831971"/>
            <a:ext cx="11715750" cy="1342390"/>
          </a:xfrm>
          <a:prstGeom prst="rect">
            <a:avLst/>
          </a:prstGeom>
        </p:spPr>
        <p:txBody>
          <a:bodyPr vert="horz" wrap="square" lIns="0" tIns="12065" rIns="0" bIns="0" rtlCol="0">
            <a:spAutoFit/>
          </a:bodyPr>
          <a:lstStyle/>
          <a:p>
            <a:pPr marL="12700" marR="5080" algn="just">
              <a:lnSpc>
                <a:spcPct val="120100"/>
              </a:lnSpc>
              <a:spcBef>
                <a:spcPts val="95"/>
              </a:spcBef>
            </a:pPr>
            <a:r>
              <a:rPr sz="2400" dirty="0">
                <a:latin typeface="Calibri"/>
                <a:cs typeface="Calibri"/>
              </a:rPr>
              <a:t>Έστω</a:t>
            </a:r>
            <a:r>
              <a:rPr sz="2400" spc="-50" dirty="0">
                <a:latin typeface="Calibri"/>
                <a:cs typeface="Calibri"/>
              </a:rPr>
              <a:t> </a:t>
            </a:r>
            <a:r>
              <a:rPr sz="2400" dirty="0">
                <a:latin typeface="Calibri"/>
                <a:cs typeface="Calibri"/>
              </a:rPr>
              <a:t>ότι</a:t>
            </a:r>
            <a:r>
              <a:rPr sz="2400" spc="-20" dirty="0">
                <a:latin typeface="Calibri"/>
                <a:cs typeface="Calibri"/>
              </a:rPr>
              <a:t> </a:t>
            </a:r>
            <a:r>
              <a:rPr sz="2400" dirty="0">
                <a:latin typeface="Calibri"/>
                <a:cs typeface="Calibri"/>
              </a:rPr>
              <a:t>θέλουμε</a:t>
            </a:r>
            <a:r>
              <a:rPr sz="2400" spc="-45" dirty="0">
                <a:latin typeface="Calibri"/>
                <a:cs typeface="Calibri"/>
              </a:rPr>
              <a:t> </a:t>
            </a:r>
            <a:r>
              <a:rPr sz="2400" dirty="0">
                <a:latin typeface="Calibri"/>
                <a:cs typeface="Calibri"/>
              </a:rPr>
              <a:t>να</a:t>
            </a:r>
            <a:r>
              <a:rPr sz="2400" spc="-20" dirty="0">
                <a:latin typeface="Calibri"/>
                <a:cs typeface="Calibri"/>
              </a:rPr>
              <a:t> </a:t>
            </a:r>
            <a:r>
              <a:rPr sz="2400" dirty="0">
                <a:latin typeface="Calibri"/>
                <a:cs typeface="Calibri"/>
              </a:rPr>
              <a:t>συγκρίνουμε</a:t>
            </a:r>
            <a:r>
              <a:rPr sz="2400" spc="-25" dirty="0">
                <a:latin typeface="Calibri"/>
                <a:cs typeface="Calibri"/>
              </a:rPr>
              <a:t> </a:t>
            </a:r>
            <a:r>
              <a:rPr sz="2400" dirty="0">
                <a:latin typeface="Calibri"/>
                <a:cs typeface="Calibri"/>
              </a:rPr>
              <a:t>το</a:t>
            </a:r>
            <a:r>
              <a:rPr sz="2400" spc="-25" dirty="0">
                <a:latin typeface="Calibri"/>
                <a:cs typeface="Calibri"/>
              </a:rPr>
              <a:t> </a:t>
            </a:r>
            <a:r>
              <a:rPr sz="2400" dirty="0">
                <a:latin typeface="Calibri"/>
                <a:cs typeface="Calibri"/>
              </a:rPr>
              <a:t>ΕQ</a:t>
            </a:r>
            <a:r>
              <a:rPr sz="2400" spc="-40" dirty="0">
                <a:latin typeface="Calibri"/>
                <a:cs typeface="Calibri"/>
              </a:rPr>
              <a:t> </a:t>
            </a:r>
            <a:r>
              <a:rPr sz="2400" dirty="0">
                <a:latin typeface="Calibri"/>
                <a:cs typeface="Calibri"/>
              </a:rPr>
              <a:t>(Emotional</a:t>
            </a:r>
            <a:r>
              <a:rPr sz="2400" spc="-70" dirty="0">
                <a:latin typeface="Calibri"/>
                <a:cs typeface="Calibri"/>
              </a:rPr>
              <a:t> </a:t>
            </a:r>
            <a:r>
              <a:rPr sz="2400" dirty="0">
                <a:latin typeface="Calibri"/>
                <a:cs typeface="Calibri"/>
              </a:rPr>
              <a:t>Intelligence)</a:t>
            </a:r>
            <a:r>
              <a:rPr sz="2400" spc="-20" dirty="0">
                <a:latin typeface="Calibri"/>
                <a:cs typeface="Calibri"/>
              </a:rPr>
              <a:t> </a:t>
            </a:r>
            <a:r>
              <a:rPr sz="2400" dirty="0">
                <a:latin typeface="Calibri"/>
                <a:cs typeface="Calibri"/>
              </a:rPr>
              <a:t>των</a:t>
            </a:r>
            <a:r>
              <a:rPr sz="2400" spc="-70" dirty="0">
                <a:latin typeface="Calibri"/>
                <a:cs typeface="Calibri"/>
              </a:rPr>
              <a:t> </a:t>
            </a:r>
            <a:r>
              <a:rPr sz="2400" spc="-10" dirty="0">
                <a:latin typeface="Calibri"/>
                <a:cs typeface="Calibri"/>
              </a:rPr>
              <a:t>μαθητών </a:t>
            </a:r>
            <a:r>
              <a:rPr sz="2400" dirty="0">
                <a:latin typeface="Calibri"/>
                <a:cs typeface="Calibri"/>
              </a:rPr>
              <a:t>δύο</a:t>
            </a:r>
            <a:r>
              <a:rPr sz="2400" spc="-50" dirty="0">
                <a:latin typeface="Calibri"/>
                <a:cs typeface="Calibri"/>
              </a:rPr>
              <a:t> </a:t>
            </a:r>
            <a:r>
              <a:rPr sz="2400" dirty="0">
                <a:latin typeface="Calibri"/>
                <a:cs typeface="Calibri"/>
              </a:rPr>
              <a:t>διαφορετικών</a:t>
            </a:r>
            <a:r>
              <a:rPr sz="2400" spc="-55" dirty="0">
                <a:latin typeface="Calibri"/>
                <a:cs typeface="Calibri"/>
              </a:rPr>
              <a:t> </a:t>
            </a:r>
            <a:r>
              <a:rPr sz="2400" dirty="0">
                <a:latin typeface="Calibri"/>
                <a:cs typeface="Calibri"/>
              </a:rPr>
              <a:t>Γυμνασίων</a:t>
            </a:r>
            <a:r>
              <a:rPr sz="2400" spc="-55" dirty="0">
                <a:latin typeface="Calibri"/>
                <a:cs typeface="Calibri"/>
              </a:rPr>
              <a:t> </a:t>
            </a:r>
            <a:r>
              <a:rPr sz="2400" dirty="0">
                <a:latin typeface="Calibri"/>
                <a:cs typeface="Calibri"/>
              </a:rPr>
              <a:t>Α</a:t>
            </a:r>
            <a:r>
              <a:rPr sz="2400" spc="-60" dirty="0">
                <a:latin typeface="Calibri"/>
                <a:cs typeface="Calibri"/>
              </a:rPr>
              <a:t> </a:t>
            </a:r>
            <a:r>
              <a:rPr sz="2400" dirty="0">
                <a:latin typeface="Calibri"/>
                <a:cs typeface="Calibri"/>
              </a:rPr>
              <a:t>και</a:t>
            </a:r>
            <a:r>
              <a:rPr sz="2400" spc="-45" dirty="0">
                <a:latin typeface="Calibri"/>
                <a:cs typeface="Calibri"/>
              </a:rPr>
              <a:t> </a:t>
            </a:r>
            <a:r>
              <a:rPr sz="2400" dirty="0">
                <a:latin typeface="Calibri"/>
                <a:cs typeface="Calibri"/>
              </a:rPr>
              <a:t>Β.</a:t>
            </a:r>
            <a:r>
              <a:rPr sz="2400" spc="-50" dirty="0">
                <a:latin typeface="Calibri"/>
                <a:cs typeface="Calibri"/>
              </a:rPr>
              <a:t> </a:t>
            </a:r>
            <a:r>
              <a:rPr sz="2400" dirty="0">
                <a:latin typeface="Calibri"/>
                <a:cs typeface="Calibri"/>
              </a:rPr>
              <a:t>Επιλέγουμε</a:t>
            </a:r>
            <a:r>
              <a:rPr sz="2400" spc="-70" dirty="0">
                <a:latin typeface="Calibri"/>
                <a:cs typeface="Calibri"/>
              </a:rPr>
              <a:t> </a:t>
            </a:r>
            <a:r>
              <a:rPr sz="2400" dirty="0">
                <a:latin typeface="Calibri"/>
                <a:cs typeface="Calibri"/>
              </a:rPr>
              <a:t>τυχαίο</a:t>
            </a:r>
            <a:r>
              <a:rPr sz="2400" spc="-60" dirty="0">
                <a:latin typeface="Calibri"/>
                <a:cs typeface="Calibri"/>
              </a:rPr>
              <a:t> </a:t>
            </a:r>
            <a:r>
              <a:rPr sz="2400" dirty="0">
                <a:latin typeface="Calibri"/>
                <a:cs typeface="Calibri"/>
              </a:rPr>
              <a:t>δείγμα</a:t>
            </a:r>
            <a:r>
              <a:rPr sz="2400" spc="-20" dirty="0">
                <a:latin typeface="Calibri"/>
                <a:cs typeface="Calibri"/>
              </a:rPr>
              <a:t> </a:t>
            </a:r>
            <a:r>
              <a:rPr sz="2400" dirty="0">
                <a:latin typeface="Calibri"/>
                <a:cs typeface="Calibri"/>
              </a:rPr>
              <a:t>90</a:t>
            </a:r>
            <a:r>
              <a:rPr sz="2400" spc="-50" dirty="0">
                <a:latin typeface="Calibri"/>
                <a:cs typeface="Calibri"/>
              </a:rPr>
              <a:t> </a:t>
            </a:r>
            <a:r>
              <a:rPr sz="2400" spc="-10" dirty="0">
                <a:latin typeface="Calibri"/>
                <a:cs typeface="Calibri"/>
              </a:rPr>
              <a:t>μαθητών </a:t>
            </a:r>
            <a:r>
              <a:rPr sz="2400" dirty="0">
                <a:latin typeface="Calibri"/>
                <a:cs typeface="Calibri"/>
              </a:rPr>
              <a:t>από</a:t>
            </a:r>
            <a:r>
              <a:rPr sz="2400" spc="-85" dirty="0">
                <a:latin typeface="Calibri"/>
                <a:cs typeface="Calibri"/>
              </a:rPr>
              <a:t> </a:t>
            </a:r>
            <a:r>
              <a:rPr sz="2400" dirty="0">
                <a:latin typeface="Calibri"/>
                <a:cs typeface="Calibri"/>
              </a:rPr>
              <a:t>κάθε</a:t>
            </a:r>
            <a:r>
              <a:rPr sz="2400" spc="-80" dirty="0">
                <a:latin typeface="Calibri"/>
                <a:cs typeface="Calibri"/>
              </a:rPr>
              <a:t> </a:t>
            </a:r>
            <a:r>
              <a:rPr sz="2400" dirty="0">
                <a:latin typeface="Calibri"/>
                <a:cs typeface="Calibri"/>
              </a:rPr>
              <a:t>σχολείο</a:t>
            </a:r>
            <a:r>
              <a:rPr sz="2400" spc="-75" dirty="0">
                <a:latin typeface="Calibri"/>
                <a:cs typeface="Calibri"/>
              </a:rPr>
              <a:t> </a:t>
            </a:r>
            <a:r>
              <a:rPr sz="2400" dirty="0">
                <a:latin typeface="Calibri"/>
                <a:cs typeface="Calibri"/>
              </a:rPr>
              <a:t>και</a:t>
            </a:r>
            <a:r>
              <a:rPr sz="2400" spc="-75" dirty="0">
                <a:latin typeface="Calibri"/>
                <a:cs typeface="Calibri"/>
              </a:rPr>
              <a:t> </a:t>
            </a:r>
            <a:r>
              <a:rPr sz="2400" dirty="0">
                <a:latin typeface="Calibri"/>
                <a:cs typeface="Calibri"/>
              </a:rPr>
              <a:t>βρίσκουμε</a:t>
            </a:r>
            <a:r>
              <a:rPr sz="2400" spc="-70" dirty="0">
                <a:latin typeface="Calibri"/>
                <a:cs typeface="Calibri"/>
              </a:rPr>
              <a:t> </a:t>
            </a:r>
            <a:r>
              <a:rPr sz="2400" spc="-20" dirty="0">
                <a:latin typeface="Calibri"/>
                <a:cs typeface="Calibri"/>
              </a:rPr>
              <a:t>ότι:</a:t>
            </a:r>
            <a:endParaRPr sz="2400" dirty="0">
              <a:latin typeface="Calibri"/>
              <a:cs typeface="Calibri"/>
            </a:endParaRPr>
          </a:p>
        </p:txBody>
      </p:sp>
      <p:sp>
        <p:nvSpPr>
          <p:cNvPr id="4" name="object 4"/>
          <p:cNvSpPr txBox="1"/>
          <p:nvPr/>
        </p:nvSpPr>
        <p:spPr>
          <a:xfrm>
            <a:off x="1413383" y="3401948"/>
            <a:ext cx="1470025" cy="1010285"/>
          </a:xfrm>
          <a:prstGeom prst="rect">
            <a:avLst/>
          </a:prstGeom>
        </p:spPr>
        <p:txBody>
          <a:bodyPr vert="horz" wrap="square" lIns="0" tIns="12700" rIns="0" bIns="0" rtlCol="0">
            <a:spAutoFit/>
          </a:bodyPr>
          <a:lstStyle/>
          <a:p>
            <a:pPr marL="400685" indent="-363220">
              <a:lnSpc>
                <a:spcPct val="100000"/>
              </a:lnSpc>
              <a:spcBef>
                <a:spcPts val="100"/>
              </a:spcBef>
              <a:buClr>
                <a:srgbClr val="E38312"/>
              </a:buClr>
              <a:buFont typeface="Arial"/>
              <a:buChar char="•"/>
              <a:tabLst>
                <a:tab pos="400685" algn="l"/>
                <a:tab pos="401320" algn="l"/>
              </a:tabLst>
            </a:pPr>
            <a:r>
              <a:rPr sz="2400" b="1" dirty="0">
                <a:latin typeface="Calibri"/>
                <a:cs typeface="Calibri"/>
              </a:rPr>
              <a:t>x̄</a:t>
            </a:r>
            <a:r>
              <a:rPr sz="2400" b="1" baseline="-19097" dirty="0">
                <a:latin typeface="Calibri"/>
                <a:cs typeface="Calibri"/>
              </a:rPr>
              <a:t>Α</a:t>
            </a:r>
            <a:r>
              <a:rPr sz="2400" b="1" spc="262" baseline="-19097" dirty="0">
                <a:latin typeface="Calibri"/>
                <a:cs typeface="Calibri"/>
              </a:rPr>
              <a:t> </a:t>
            </a:r>
            <a:r>
              <a:rPr sz="2400" b="1" dirty="0">
                <a:latin typeface="Calibri"/>
                <a:cs typeface="Calibri"/>
              </a:rPr>
              <a:t>=</a:t>
            </a:r>
            <a:r>
              <a:rPr sz="2400" b="1" spc="-10" dirty="0">
                <a:latin typeface="Calibri"/>
                <a:cs typeface="Calibri"/>
              </a:rPr>
              <a:t> </a:t>
            </a:r>
            <a:r>
              <a:rPr sz="2400" b="1" spc="-25" dirty="0">
                <a:latin typeface="Calibri"/>
                <a:cs typeface="Calibri"/>
              </a:rPr>
              <a:t>109</a:t>
            </a:r>
            <a:endParaRPr sz="2400">
              <a:latin typeface="Calibri"/>
              <a:cs typeface="Calibri"/>
            </a:endParaRPr>
          </a:p>
          <a:p>
            <a:pPr marL="400685" indent="-363220">
              <a:lnSpc>
                <a:spcPct val="100000"/>
              </a:lnSpc>
              <a:spcBef>
                <a:spcPts val="1995"/>
              </a:spcBef>
              <a:buClr>
                <a:srgbClr val="E38312"/>
              </a:buClr>
              <a:buFont typeface="Arial"/>
              <a:buChar char="•"/>
              <a:tabLst>
                <a:tab pos="400685" algn="l"/>
                <a:tab pos="401320" algn="l"/>
              </a:tabLst>
            </a:pPr>
            <a:r>
              <a:rPr sz="2400" b="1" dirty="0">
                <a:latin typeface="Calibri"/>
                <a:cs typeface="Calibri"/>
              </a:rPr>
              <a:t>x̄</a:t>
            </a:r>
            <a:r>
              <a:rPr sz="2400" b="1" baseline="-19097" dirty="0">
                <a:latin typeface="Calibri"/>
                <a:cs typeface="Calibri"/>
              </a:rPr>
              <a:t>Β</a:t>
            </a:r>
            <a:r>
              <a:rPr sz="2400" b="1" spc="262" baseline="-19097" dirty="0">
                <a:latin typeface="Calibri"/>
                <a:cs typeface="Calibri"/>
              </a:rPr>
              <a:t> </a:t>
            </a:r>
            <a:r>
              <a:rPr sz="2400" b="1" dirty="0">
                <a:latin typeface="Calibri"/>
                <a:cs typeface="Calibri"/>
              </a:rPr>
              <a:t>=</a:t>
            </a:r>
            <a:r>
              <a:rPr sz="2400" b="1" spc="-10" dirty="0">
                <a:latin typeface="Calibri"/>
                <a:cs typeface="Calibri"/>
              </a:rPr>
              <a:t> </a:t>
            </a:r>
            <a:r>
              <a:rPr sz="2400" b="1" spc="-25" dirty="0">
                <a:latin typeface="Calibri"/>
                <a:cs typeface="Calibri"/>
              </a:rPr>
              <a:t>98</a:t>
            </a:r>
            <a:endParaRPr sz="2400">
              <a:latin typeface="Calibri"/>
              <a:cs typeface="Calibri"/>
            </a:endParaRPr>
          </a:p>
        </p:txBody>
      </p:sp>
      <p:sp>
        <p:nvSpPr>
          <p:cNvPr id="5" name="object 5"/>
          <p:cNvSpPr txBox="1"/>
          <p:nvPr/>
        </p:nvSpPr>
        <p:spPr>
          <a:xfrm>
            <a:off x="2968117" y="3398901"/>
            <a:ext cx="951865" cy="1010285"/>
          </a:xfrm>
          <a:prstGeom prst="rect">
            <a:avLst/>
          </a:prstGeom>
        </p:spPr>
        <p:txBody>
          <a:bodyPr vert="horz" wrap="square" lIns="0" tIns="12700" rIns="0" bIns="0" rtlCol="0">
            <a:spAutoFit/>
          </a:bodyPr>
          <a:lstStyle/>
          <a:p>
            <a:pPr marL="65405">
              <a:lnSpc>
                <a:spcPct val="100000"/>
              </a:lnSpc>
              <a:spcBef>
                <a:spcPts val="100"/>
              </a:spcBef>
            </a:pPr>
            <a:r>
              <a:rPr sz="2400" b="1" dirty="0">
                <a:latin typeface="Calibri"/>
                <a:cs typeface="Calibri"/>
              </a:rPr>
              <a:t>s</a:t>
            </a:r>
            <a:r>
              <a:rPr sz="2400" b="1" baseline="-20833" dirty="0">
                <a:latin typeface="Calibri"/>
                <a:cs typeface="Calibri"/>
              </a:rPr>
              <a:t>Α</a:t>
            </a:r>
            <a:r>
              <a:rPr sz="2400" b="1" spc="262" baseline="-20833" dirty="0">
                <a:latin typeface="Calibri"/>
                <a:cs typeface="Calibri"/>
              </a:rPr>
              <a:t> </a:t>
            </a:r>
            <a:r>
              <a:rPr sz="2400" b="1" dirty="0">
                <a:latin typeface="Calibri"/>
                <a:cs typeface="Calibri"/>
              </a:rPr>
              <a:t>=</a:t>
            </a:r>
            <a:r>
              <a:rPr sz="2400" b="1" spc="15" dirty="0">
                <a:latin typeface="Calibri"/>
                <a:cs typeface="Calibri"/>
              </a:rPr>
              <a:t> </a:t>
            </a:r>
            <a:r>
              <a:rPr sz="2400" b="1" spc="-25" dirty="0">
                <a:latin typeface="Calibri"/>
                <a:cs typeface="Calibri"/>
              </a:rPr>
              <a:t>11</a:t>
            </a:r>
            <a:endParaRPr sz="2400">
              <a:latin typeface="Calibri"/>
              <a:cs typeface="Calibri"/>
            </a:endParaRPr>
          </a:p>
          <a:p>
            <a:pPr marL="38100">
              <a:lnSpc>
                <a:spcPct val="100000"/>
              </a:lnSpc>
              <a:spcBef>
                <a:spcPts val="1995"/>
              </a:spcBef>
            </a:pPr>
            <a:r>
              <a:rPr sz="2400" b="1" dirty="0">
                <a:latin typeface="Calibri"/>
                <a:cs typeface="Calibri"/>
              </a:rPr>
              <a:t>s</a:t>
            </a:r>
            <a:r>
              <a:rPr sz="2400" b="1" baseline="-20833" dirty="0">
                <a:latin typeface="Calibri"/>
                <a:cs typeface="Calibri"/>
              </a:rPr>
              <a:t>Β</a:t>
            </a:r>
            <a:r>
              <a:rPr sz="2400" b="1" spc="262" baseline="-20833" dirty="0">
                <a:latin typeface="Calibri"/>
                <a:cs typeface="Calibri"/>
              </a:rPr>
              <a:t> </a:t>
            </a:r>
            <a:r>
              <a:rPr sz="2400" b="1" dirty="0">
                <a:latin typeface="Calibri"/>
                <a:cs typeface="Calibri"/>
              </a:rPr>
              <a:t>=</a:t>
            </a:r>
            <a:r>
              <a:rPr sz="2400" b="1" spc="15" dirty="0">
                <a:latin typeface="Calibri"/>
                <a:cs typeface="Calibri"/>
              </a:rPr>
              <a:t> </a:t>
            </a:r>
            <a:r>
              <a:rPr sz="2400" b="1" spc="-50" dirty="0">
                <a:latin typeface="Calibri"/>
                <a:cs typeface="Calibri"/>
              </a:rPr>
              <a:t>9</a:t>
            </a:r>
            <a:endParaRPr sz="2400">
              <a:latin typeface="Calibri"/>
              <a:cs typeface="Calibri"/>
            </a:endParaRPr>
          </a:p>
        </p:txBody>
      </p:sp>
      <p:sp>
        <p:nvSpPr>
          <p:cNvPr id="6" name="object 6"/>
          <p:cNvSpPr txBox="1"/>
          <p:nvPr/>
        </p:nvSpPr>
        <p:spPr>
          <a:xfrm>
            <a:off x="314324" y="4561201"/>
            <a:ext cx="11715749" cy="1342390"/>
          </a:xfrm>
          <a:prstGeom prst="rect">
            <a:avLst/>
          </a:prstGeom>
        </p:spPr>
        <p:txBody>
          <a:bodyPr vert="horz" wrap="square" lIns="0" tIns="12065" rIns="0" bIns="0" rtlCol="0">
            <a:spAutoFit/>
          </a:bodyPr>
          <a:lstStyle/>
          <a:p>
            <a:pPr marL="12700" marR="5080" algn="just">
              <a:lnSpc>
                <a:spcPct val="120000"/>
              </a:lnSpc>
              <a:spcBef>
                <a:spcPts val="95"/>
              </a:spcBef>
            </a:pPr>
            <a:r>
              <a:rPr sz="2400" dirty="0">
                <a:latin typeface="Calibri"/>
                <a:cs typeface="Calibri"/>
              </a:rPr>
              <a:t>Φαίνεται</a:t>
            </a:r>
            <a:r>
              <a:rPr sz="2400" spc="-75" dirty="0">
                <a:latin typeface="Calibri"/>
                <a:cs typeface="Calibri"/>
              </a:rPr>
              <a:t> </a:t>
            </a:r>
            <a:r>
              <a:rPr sz="2400" dirty="0">
                <a:latin typeface="Calibri"/>
                <a:cs typeface="Calibri"/>
              </a:rPr>
              <a:t>ότι</a:t>
            </a:r>
            <a:r>
              <a:rPr sz="2400" spc="-55" dirty="0">
                <a:latin typeface="Calibri"/>
                <a:cs typeface="Calibri"/>
              </a:rPr>
              <a:t> </a:t>
            </a:r>
            <a:r>
              <a:rPr sz="2400" dirty="0">
                <a:latin typeface="Calibri"/>
                <a:cs typeface="Calibri"/>
              </a:rPr>
              <a:t>οι</a:t>
            </a:r>
            <a:r>
              <a:rPr sz="2400" spc="-25" dirty="0">
                <a:latin typeface="Calibri"/>
                <a:cs typeface="Calibri"/>
              </a:rPr>
              <a:t> </a:t>
            </a:r>
            <a:r>
              <a:rPr sz="2400" dirty="0">
                <a:latin typeface="Calibri"/>
                <a:cs typeface="Calibri"/>
              </a:rPr>
              <a:t>μαθητές</a:t>
            </a:r>
            <a:r>
              <a:rPr sz="2400" spc="-65" dirty="0">
                <a:latin typeface="Calibri"/>
                <a:cs typeface="Calibri"/>
              </a:rPr>
              <a:t> </a:t>
            </a:r>
            <a:r>
              <a:rPr sz="2400" dirty="0">
                <a:latin typeface="Calibri"/>
                <a:cs typeface="Calibri"/>
              </a:rPr>
              <a:t>του</a:t>
            </a:r>
            <a:r>
              <a:rPr sz="2400" spc="-40" dirty="0">
                <a:latin typeface="Calibri"/>
                <a:cs typeface="Calibri"/>
              </a:rPr>
              <a:t> </a:t>
            </a:r>
            <a:r>
              <a:rPr sz="2400" dirty="0">
                <a:latin typeface="Calibri"/>
                <a:cs typeface="Calibri"/>
              </a:rPr>
              <a:t>Γυμνασίου</a:t>
            </a:r>
            <a:r>
              <a:rPr sz="2400" spc="-15" dirty="0">
                <a:latin typeface="Calibri"/>
                <a:cs typeface="Calibri"/>
              </a:rPr>
              <a:t> </a:t>
            </a:r>
            <a:r>
              <a:rPr sz="2400" dirty="0">
                <a:latin typeface="Calibri"/>
                <a:cs typeface="Calibri"/>
              </a:rPr>
              <a:t>Α</a:t>
            </a:r>
            <a:r>
              <a:rPr sz="2400" spc="-40" dirty="0">
                <a:latin typeface="Calibri"/>
                <a:cs typeface="Calibri"/>
              </a:rPr>
              <a:t> </a:t>
            </a:r>
            <a:r>
              <a:rPr sz="2400" dirty="0">
                <a:latin typeface="Calibri"/>
                <a:cs typeface="Calibri"/>
              </a:rPr>
              <a:t>έχουν,</a:t>
            </a:r>
            <a:r>
              <a:rPr sz="2400" spc="-60" dirty="0">
                <a:latin typeface="Calibri"/>
                <a:cs typeface="Calibri"/>
              </a:rPr>
              <a:t> </a:t>
            </a:r>
            <a:r>
              <a:rPr sz="2400" dirty="0">
                <a:latin typeface="Calibri"/>
                <a:cs typeface="Calibri"/>
              </a:rPr>
              <a:t>κατά</a:t>
            </a:r>
            <a:r>
              <a:rPr sz="2400" spc="-55" dirty="0">
                <a:latin typeface="Calibri"/>
                <a:cs typeface="Calibri"/>
              </a:rPr>
              <a:t> </a:t>
            </a:r>
            <a:r>
              <a:rPr sz="2400" dirty="0">
                <a:latin typeface="Calibri"/>
                <a:cs typeface="Calibri"/>
              </a:rPr>
              <a:t>μέσο</a:t>
            </a:r>
            <a:r>
              <a:rPr sz="2400" spc="-60" dirty="0">
                <a:latin typeface="Calibri"/>
                <a:cs typeface="Calibri"/>
              </a:rPr>
              <a:t> </a:t>
            </a:r>
            <a:r>
              <a:rPr sz="2400" dirty="0">
                <a:latin typeface="Calibri"/>
                <a:cs typeface="Calibri"/>
              </a:rPr>
              <a:t>όρο,</a:t>
            </a:r>
            <a:r>
              <a:rPr sz="2400" spc="-40" dirty="0">
                <a:latin typeface="Calibri"/>
                <a:cs typeface="Calibri"/>
              </a:rPr>
              <a:t> </a:t>
            </a:r>
            <a:r>
              <a:rPr sz="2400" dirty="0">
                <a:latin typeface="Calibri"/>
                <a:cs typeface="Calibri"/>
              </a:rPr>
              <a:t>υψηλότερο</a:t>
            </a:r>
            <a:r>
              <a:rPr sz="2400" spc="-75" dirty="0">
                <a:latin typeface="Calibri"/>
                <a:cs typeface="Calibri"/>
              </a:rPr>
              <a:t> </a:t>
            </a:r>
            <a:r>
              <a:rPr sz="2400" spc="-25" dirty="0">
                <a:latin typeface="Calibri"/>
                <a:cs typeface="Calibri"/>
              </a:rPr>
              <a:t>ΕQ. </a:t>
            </a:r>
            <a:r>
              <a:rPr sz="2400" i="1" dirty="0">
                <a:latin typeface="Calibri"/>
                <a:cs typeface="Calibri"/>
              </a:rPr>
              <a:t>Είναι</a:t>
            </a:r>
            <a:r>
              <a:rPr sz="2400" i="1" spc="-55" dirty="0">
                <a:latin typeface="Calibri"/>
                <a:cs typeface="Calibri"/>
              </a:rPr>
              <a:t> </a:t>
            </a:r>
            <a:r>
              <a:rPr sz="2400" i="1" dirty="0">
                <a:latin typeface="Calibri"/>
                <a:cs typeface="Calibri"/>
              </a:rPr>
              <a:t>όμως</a:t>
            </a:r>
            <a:r>
              <a:rPr sz="2400" i="1" spc="-15" dirty="0">
                <a:latin typeface="Calibri"/>
                <a:cs typeface="Calibri"/>
              </a:rPr>
              <a:t> </a:t>
            </a:r>
            <a:r>
              <a:rPr sz="2400" i="1" dirty="0">
                <a:latin typeface="Calibri"/>
                <a:cs typeface="Calibri"/>
              </a:rPr>
              <a:t>αυτή</a:t>
            </a:r>
            <a:r>
              <a:rPr sz="2400" i="1" spc="-45" dirty="0">
                <a:latin typeface="Calibri"/>
                <a:cs typeface="Calibri"/>
              </a:rPr>
              <a:t> </a:t>
            </a:r>
            <a:r>
              <a:rPr sz="2400" i="1" dirty="0">
                <a:latin typeface="Calibri"/>
                <a:cs typeface="Calibri"/>
              </a:rPr>
              <a:t>η</a:t>
            </a:r>
            <a:r>
              <a:rPr sz="2400" i="1" spc="-30" dirty="0">
                <a:latin typeface="Calibri"/>
                <a:cs typeface="Calibri"/>
              </a:rPr>
              <a:t> </a:t>
            </a:r>
            <a:r>
              <a:rPr sz="2400" i="1" dirty="0">
                <a:latin typeface="Calibri"/>
                <a:cs typeface="Calibri"/>
              </a:rPr>
              <a:t>διαφορά πραγματική</a:t>
            </a:r>
            <a:r>
              <a:rPr sz="2400" i="1" spc="-75" dirty="0">
                <a:latin typeface="Calibri"/>
                <a:cs typeface="Calibri"/>
              </a:rPr>
              <a:t> </a:t>
            </a:r>
            <a:r>
              <a:rPr sz="2400" i="1" dirty="0">
                <a:latin typeface="Calibri"/>
                <a:cs typeface="Calibri"/>
              </a:rPr>
              <a:t>(στατιστικά</a:t>
            </a:r>
            <a:r>
              <a:rPr sz="2400" i="1" spc="-50" dirty="0">
                <a:latin typeface="Calibri"/>
                <a:cs typeface="Calibri"/>
              </a:rPr>
              <a:t> </a:t>
            </a:r>
            <a:r>
              <a:rPr sz="2400" i="1" dirty="0">
                <a:latin typeface="Calibri"/>
                <a:cs typeface="Calibri"/>
              </a:rPr>
              <a:t>σημαντική);</a:t>
            </a:r>
            <a:r>
              <a:rPr sz="2400" i="1" spc="-75" dirty="0">
                <a:latin typeface="Calibri"/>
                <a:cs typeface="Calibri"/>
              </a:rPr>
              <a:t> </a:t>
            </a:r>
            <a:r>
              <a:rPr sz="2400" i="1" dirty="0">
                <a:latin typeface="Calibri"/>
                <a:cs typeface="Calibri"/>
              </a:rPr>
              <a:t>Ή</a:t>
            </a:r>
            <a:r>
              <a:rPr sz="2400" i="1" spc="-20" dirty="0">
                <a:latin typeface="Calibri"/>
                <a:cs typeface="Calibri"/>
              </a:rPr>
              <a:t> </a:t>
            </a:r>
            <a:r>
              <a:rPr sz="2400" i="1" spc="-10" dirty="0">
                <a:latin typeface="Calibri"/>
                <a:cs typeface="Calibri"/>
              </a:rPr>
              <a:t>μήπως </a:t>
            </a:r>
            <a:r>
              <a:rPr sz="2400" i="1" dirty="0">
                <a:latin typeface="Calibri"/>
                <a:cs typeface="Calibri"/>
              </a:rPr>
              <a:t>οφείλεται</a:t>
            </a:r>
            <a:r>
              <a:rPr sz="2400" i="1" spc="-45" dirty="0">
                <a:latin typeface="Calibri"/>
                <a:cs typeface="Calibri"/>
              </a:rPr>
              <a:t> </a:t>
            </a:r>
            <a:r>
              <a:rPr sz="2400" i="1" dirty="0">
                <a:latin typeface="Calibri"/>
                <a:cs typeface="Calibri"/>
              </a:rPr>
              <a:t>σε</a:t>
            </a:r>
            <a:r>
              <a:rPr sz="2400" i="1" spc="-45" dirty="0">
                <a:latin typeface="Calibri"/>
                <a:cs typeface="Calibri"/>
              </a:rPr>
              <a:t> </a:t>
            </a:r>
            <a:r>
              <a:rPr sz="2400" i="1" spc="-10" dirty="0">
                <a:latin typeface="Calibri"/>
                <a:cs typeface="Calibri"/>
              </a:rPr>
              <a:t>δειγματοληπτικό σφάλμα;</a:t>
            </a:r>
            <a:endParaRPr sz="2400" dirty="0">
              <a:latin typeface="Calibri"/>
              <a:cs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A023585D-D007-4B4C-BFB2-1F7F847CFFCE}"/>
              </a:ext>
            </a:extLst>
          </p:cNvPr>
          <p:cNvSpPr txBox="1"/>
          <p:nvPr/>
        </p:nvSpPr>
        <p:spPr>
          <a:xfrm>
            <a:off x="400050" y="180975"/>
            <a:ext cx="10915650" cy="461665"/>
          </a:xfrm>
          <a:prstGeom prst="rect">
            <a:avLst/>
          </a:prstGeom>
          <a:noFill/>
        </p:spPr>
        <p:txBody>
          <a:bodyPr wrap="square" rtlCol="0">
            <a:spAutoFit/>
          </a:bodyPr>
          <a:lstStyle/>
          <a:p>
            <a:r>
              <a:rPr lang="el-GR" dirty="0"/>
              <a:t>Προκειμένου να επιλύσουμε το πρόβλημα θα χρειαστεί να κατασκευάσουμε διάστημα εμπιστοσύνης 95% (</a:t>
            </a:r>
            <a:r>
              <a:rPr kumimoji="0" lang="el-GR" sz="2400" b="1" i="1" u="none" strike="noStrike" kern="1200" cap="none" spc="0" normalizeH="0" baseline="0" noProof="0" dirty="0">
                <a:ln>
                  <a:noFill/>
                </a:ln>
                <a:solidFill>
                  <a:prstClr val="black"/>
                </a:solidFill>
                <a:effectLst/>
                <a:uLnTx/>
                <a:uFillTx/>
                <a:latin typeface="Calibri"/>
                <a:ea typeface="+mn-ea"/>
                <a:cs typeface="Calibri"/>
              </a:rPr>
              <a:t>CI</a:t>
            </a:r>
            <a:r>
              <a:rPr kumimoji="0" lang="el-GR" sz="2400" b="1" i="1" u="none" strike="noStrike" kern="1200" cap="none" spc="0" normalizeH="0" baseline="-19607" noProof="0" dirty="0">
                <a:ln>
                  <a:noFill/>
                </a:ln>
                <a:solidFill>
                  <a:prstClr val="black"/>
                </a:solidFill>
                <a:effectLst/>
                <a:uLnTx/>
                <a:uFillTx/>
                <a:latin typeface="Calibri"/>
                <a:ea typeface="+mn-ea"/>
                <a:cs typeface="Calibri"/>
              </a:rPr>
              <a:t>95</a:t>
            </a:r>
            <a:r>
              <a:rPr lang="el-GR" dirty="0"/>
              <a:t> ):</a:t>
            </a:r>
          </a:p>
        </p:txBody>
      </p:sp>
      <p:sp>
        <p:nvSpPr>
          <p:cNvPr id="9" name="TextBox 8">
            <a:extLst>
              <a:ext uri="{FF2B5EF4-FFF2-40B4-BE49-F238E27FC236}">
                <a16:creationId xmlns:a16="http://schemas.microsoft.com/office/drawing/2014/main" id="{ECCF6257-29AD-443B-BE1C-84E525AE55E9}"/>
              </a:ext>
            </a:extLst>
          </p:cNvPr>
          <p:cNvSpPr txBox="1"/>
          <p:nvPr/>
        </p:nvSpPr>
        <p:spPr>
          <a:xfrm>
            <a:off x="285750" y="962025"/>
            <a:ext cx="11115675" cy="1200329"/>
          </a:xfrm>
          <a:prstGeom prst="rect">
            <a:avLst/>
          </a:prstGeom>
          <a:noFill/>
        </p:spPr>
        <p:txBody>
          <a:bodyPr wrap="square" rtlCol="0">
            <a:spAutoFit/>
          </a:bodyPr>
          <a:lstStyle/>
          <a:p>
            <a:pPr marL="400050" indent="-400050">
              <a:buFont typeface="+mj-lt"/>
              <a:buAutoNum type="romanUcPeriod"/>
            </a:pPr>
            <a:r>
              <a:rPr lang="el-GR" dirty="0"/>
              <a:t>Για τον μέσο όρο του πληθυσμού μαθητών του Γυμνασίου Α</a:t>
            </a:r>
          </a:p>
          <a:p>
            <a:pPr marL="400050" indent="-400050">
              <a:buFont typeface="+mj-lt"/>
              <a:buAutoNum type="romanUcPeriod"/>
            </a:pPr>
            <a:r>
              <a:rPr lang="el-GR" dirty="0"/>
              <a:t>Για τον μέσο όρο του πληθυσμού μαθητών του Γυμνασίου Β</a:t>
            </a:r>
          </a:p>
          <a:p>
            <a:pPr marL="400050" indent="-400050">
              <a:buFont typeface="+mj-lt"/>
              <a:buAutoNum type="romanUcPeriod"/>
            </a:pPr>
            <a:r>
              <a:rPr lang="el-GR" dirty="0"/>
              <a:t>Να γίνει σύγκριση μεταξύ τους</a:t>
            </a:r>
          </a:p>
          <a:p>
            <a:pPr marL="400050" indent="-400050">
              <a:buFont typeface="+mj-lt"/>
              <a:buAutoNum type="romanUcPeriod"/>
            </a:pPr>
            <a:endParaRPr lang="el-GR" dirty="0"/>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FD653A58-2864-466E-B003-BA7EBE02AF11}"/>
                  </a:ext>
                </a:extLst>
              </p:cNvPr>
              <p:cNvSpPr txBox="1"/>
              <p:nvPr/>
            </p:nvSpPr>
            <p:spPr>
              <a:xfrm>
                <a:off x="285750" y="4854102"/>
                <a:ext cx="10096500" cy="1357231"/>
              </a:xfrm>
              <a:prstGeom prst="rect">
                <a:avLst/>
              </a:prstGeom>
              <a:noFill/>
            </p:spPr>
            <p:txBody>
              <a:bodyPr wrap="square" rtlCol="0">
                <a:spAutoFit/>
              </a:bodyPr>
              <a:lstStyle/>
              <a:p>
                <a:r>
                  <a:rPr lang="el-GR" b="1" dirty="0"/>
                  <a:t>Γυμνάσιο Β</a:t>
                </a:r>
              </a:p>
              <a:p>
                <a:r>
                  <a:rPr lang="el-GR" b="1" dirty="0"/>
                  <a:t> </a:t>
                </a:r>
                <a:endParaRPr lang="el-GR" dirty="0"/>
              </a:p>
              <a:p>
                <a:r>
                  <a:rPr lang="el-GR" dirty="0"/>
                  <a:t>Βρίσκουμε το περιθώριο σφάλματος</a:t>
                </a:r>
                <a:r>
                  <a:rPr lang="en-US" dirty="0"/>
                  <a:t>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𝑊</m:t>
                        </m:r>
                      </m:e>
                      <m:sub>
                        <m:r>
                          <a:rPr lang="en-US" b="0" i="1" smtClean="0">
                            <a:latin typeface="Cambria Math" panose="02040503050406030204" pitchFamily="18" charset="0"/>
                          </a:rPr>
                          <m:t>𝐵</m:t>
                        </m:r>
                      </m:sub>
                    </m:sSub>
                    <m:r>
                      <a:rPr lang="en-US" b="0" i="1" smtClean="0">
                        <a:latin typeface="Cambria Math" panose="02040503050406030204" pitchFamily="18" charset="0"/>
                      </a:rPr>
                      <m:t>=</m:t>
                    </m:r>
                    <m:r>
                      <a:rPr lang="en-US" b="0" i="1" smtClean="0">
                        <a:latin typeface="Cambria Math" panose="02040503050406030204" pitchFamily="18" charset="0"/>
                      </a:rPr>
                      <m:t>1</m:t>
                    </m:r>
                    <m:r>
                      <a:rPr lang="en-US" b="0" i="1" smtClean="0">
                        <a:latin typeface="Cambria Math" panose="02040503050406030204" pitchFamily="18" charset="0"/>
                      </a:rPr>
                      <m:t>,</m:t>
                    </m:r>
                    <m:r>
                      <a:rPr lang="en-US" b="0" i="1" smtClean="0">
                        <a:latin typeface="Cambria Math" panose="02040503050406030204" pitchFamily="18" charset="0"/>
                      </a:rPr>
                      <m:t>96</m:t>
                    </m:r>
                    <m:sSub>
                      <m:sSubPr>
                        <m:ctrlPr>
                          <a:rPr lang="en-US" b="0" i="1" smtClean="0">
                            <a:latin typeface="Cambria Math" panose="02040503050406030204" pitchFamily="18" charset="0"/>
                          </a:rPr>
                        </m:ctrlPr>
                      </m:sSubPr>
                      <m:e>
                        <m:r>
                          <a:rPr lang="el-GR" b="0" i="1" smtClean="0">
                            <a:latin typeface="Cambria Math" panose="02040503050406030204" pitchFamily="18" charset="0"/>
                          </a:rPr>
                          <m:t>𝜎</m:t>
                        </m:r>
                      </m:e>
                      <m:sub>
                        <m:acc>
                          <m:accPr>
                            <m:chr m:val="̅"/>
                            <m:ctrlPr>
                              <a:rPr lang="en-US" b="0" i="1" smtClean="0">
                                <a:latin typeface="Cambria Math" panose="02040503050406030204" pitchFamily="18" charset="0"/>
                              </a:rPr>
                            </m:ctrlPr>
                          </m:accPr>
                          <m:e>
                            <m:r>
                              <m:rPr>
                                <m:sty m:val="p"/>
                              </m:rPr>
                              <a:rPr lang="el-GR" b="0" i="0" smtClean="0">
                                <a:latin typeface="Cambria Math" panose="02040503050406030204" pitchFamily="18" charset="0"/>
                              </a:rPr>
                              <m:t>Χ</m:t>
                            </m:r>
                          </m:e>
                        </m:acc>
                      </m:sub>
                    </m:sSub>
                    <m:r>
                      <a:rPr lang="el-GR" b="0" i="1" smtClean="0">
                        <a:latin typeface="Cambria Math" panose="02040503050406030204" pitchFamily="18" charset="0"/>
                      </a:rPr>
                      <m:t>=</m:t>
                    </m:r>
                    <m:r>
                      <a:rPr lang="el-GR" b="0" i="1" smtClean="0">
                        <a:latin typeface="Cambria Math" panose="02040503050406030204" pitchFamily="18" charset="0"/>
                      </a:rPr>
                      <m:t>1</m:t>
                    </m:r>
                    <m:r>
                      <a:rPr lang="el-GR" b="0" i="1" smtClean="0">
                        <a:latin typeface="Cambria Math" panose="02040503050406030204" pitchFamily="18" charset="0"/>
                      </a:rPr>
                      <m:t>,</m:t>
                    </m:r>
                    <m:r>
                      <a:rPr lang="el-GR" b="0" i="1" smtClean="0">
                        <a:latin typeface="Cambria Math" panose="02040503050406030204" pitchFamily="18" charset="0"/>
                      </a:rPr>
                      <m:t>96</m:t>
                    </m:r>
                    <m:f>
                      <m:fPr>
                        <m:ctrlPr>
                          <a:rPr lang="el-GR" b="0" i="1" smtClean="0">
                            <a:latin typeface="Cambria Math" panose="02040503050406030204" pitchFamily="18" charset="0"/>
                          </a:rPr>
                        </m:ctrlPr>
                      </m:fPr>
                      <m:num>
                        <m:r>
                          <a:rPr lang="el-GR" b="0" i="1" smtClean="0">
                            <a:latin typeface="Cambria Math" panose="02040503050406030204" pitchFamily="18" charset="0"/>
                          </a:rPr>
                          <m:t>9</m:t>
                        </m:r>
                      </m:num>
                      <m:den>
                        <m:rad>
                          <m:radPr>
                            <m:degHide m:val="on"/>
                            <m:ctrlPr>
                              <a:rPr lang="el-GR" b="0" i="1" smtClean="0">
                                <a:latin typeface="Cambria Math" panose="02040503050406030204" pitchFamily="18" charset="0"/>
                              </a:rPr>
                            </m:ctrlPr>
                          </m:radPr>
                          <m:deg/>
                          <m:e>
                            <m:r>
                              <a:rPr lang="el-GR" b="0" i="1" smtClean="0">
                                <a:latin typeface="Cambria Math" panose="02040503050406030204" pitchFamily="18" charset="0"/>
                              </a:rPr>
                              <m:t>90</m:t>
                            </m:r>
                          </m:e>
                        </m:rad>
                      </m:den>
                    </m:f>
                    <m:r>
                      <a:rPr lang="el-GR" b="0" i="1" smtClean="0">
                        <a:latin typeface="Cambria Math" panose="02040503050406030204" pitchFamily="18" charset="0"/>
                      </a:rPr>
                      <m:t>=</m:t>
                    </m:r>
                    <m:r>
                      <a:rPr lang="el-GR" b="0" i="1" smtClean="0">
                        <a:latin typeface="Cambria Math" panose="02040503050406030204" pitchFamily="18" charset="0"/>
                      </a:rPr>
                      <m:t>1</m:t>
                    </m:r>
                    <m:r>
                      <a:rPr lang="el-GR" b="0" i="1" smtClean="0">
                        <a:latin typeface="Cambria Math" panose="02040503050406030204" pitchFamily="18" charset="0"/>
                      </a:rPr>
                      <m:t>,</m:t>
                    </m:r>
                    <m:r>
                      <a:rPr lang="el-GR" b="0" i="1" smtClean="0">
                        <a:latin typeface="Cambria Math" panose="02040503050406030204" pitchFamily="18" charset="0"/>
                      </a:rPr>
                      <m:t>96</m:t>
                    </m:r>
                    <m:r>
                      <a:rPr lang="el-GR" b="0" i="1" smtClean="0">
                        <a:latin typeface="Cambria Math" panose="02040503050406030204" pitchFamily="18" charset="0"/>
                      </a:rPr>
                      <m:t>∗</m:t>
                    </m:r>
                    <m:r>
                      <a:rPr lang="el-GR" b="0" i="1" smtClean="0">
                        <a:latin typeface="Cambria Math" panose="02040503050406030204" pitchFamily="18" charset="0"/>
                      </a:rPr>
                      <m:t>0</m:t>
                    </m:r>
                    <m:r>
                      <a:rPr lang="el-GR" b="0" i="1" smtClean="0">
                        <a:latin typeface="Cambria Math" panose="02040503050406030204" pitchFamily="18" charset="0"/>
                      </a:rPr>
                      <m:t>,</m:t>
                    </m:r>
                    <m:r>
                      <a:rPr lang="el-GR" b="0" i="1" smtClean="0">
                        <a:latin typeface="Cambria Math" panose="02040503050406030204" pitchFamily="18" charset="0"/>
                      </a:rPr>
                      <m:t>95</m:t>
                    </m:r>
                    <m:r>
                      <a:rPr lang="el-GR" b="0" i="1" smtClean="0">
                        <a:latin typeface="Cambria Math" panose="02040503050406030204" pitchFamily="18" charset="0"/>
                      </a:rPr>
                      <m:t>=</m:t>
                    </m:r>
                    <m:r>
                      <a:rPr lang="el-GR" b="0" i="1" smtClean="0">
                        <a:latin typeface="Cambria Math" panose="02040503050406030204" pitchFamily="18" charset="0"/>
                      </a:rPr>
                      <m:t>1</m:t>
                    </m:r>
                    <m:r>
                      <a:rPr lang="el-GR" b="0" i="1" smtClean="0">
                        <a:latin typeface="Cambria Math" panose="02040503050406030204" pitchFamily="18" charset="0"/>
                      </a:rPr>
                      <m:t>,</m:t>
                    </m:r>
                    <m:r>
                      <a:rPr lang="el-GR" b="0" i="1" smtClean="0">
                        <a:latin typeface="Cambria Math" panose="02040503050406030204" pitchFamily="18" charset="0"/>
                      </a:rPr>
                      <m:t>86</m:t>
                    </m:r>
                  </m:oMath>
                </a14:m>
                <a:r>
                  <a:rPr lang="el-GR" dirty="0"/>
                  <a:t> </a:t>
                </a:r>
              </a:p>
              <a:p>
                <a:r>
                  <a:rPr lang="el-GR" dirty="0"/>
                  <a:t>Άρα </a:t>
                </a:r>
                <a14:m>
                  <m:oMath xmlns:m="http://schemas.openxmlformats.org/officeDocument/2006/math">
                    <m:sSub>
                      <m:sSubPr>
                        <m:ctrlPr>
                          <a:rPr lang="el-GR" i="1" smtClean="0">
                            <a:latin typeface="Cambria Math" panose="02040503050406030204" pitchFamily="18" charset="0"/>
                          </a:rPr>
                        </m:ctrlPr>
                      </m:sSubPr>
                      <m:e>
                        <m:r>
                          <a:rPr lang="el-GR" b="0" i="1" smtClean="0">
                            <a:latin typeface="Cambria Math" panose="02040503050406030204" pitchFamily="18" charset="0"/>
                          </a:rPr>
                          <m:t>𝜇</m:t>
                        </m:r>
                      </m:e>
                      <m:sub>
                        <m:r>
                          <m:rPr>
                            <m:sty m:val="p"/>
                          </m:rPr>
                          <a:rPr lang="el-GR" b="0" i="0" smtClean="0">
                            <a:latin typeface="Cambria Math" panose="02040503050406030204" pitchFamily="18" charset="0"/>
                          </a:rPr>
                          <m:t>Β</m:t>
                        </m:r>
                      </m:sub>
                    </m:sSub>
                    <m:r>
                      <a:rPr lang="el-GR" b="0" i="1" smtClean="0">
                        <a:latin typeface="Cambria Math" panose="02040503050406030204" pitchFamily="18" charset="0"/>
                      </a:rPr>
                      <m:t>=</m:t>
                    </m:r>
                    <m:sSub>
                      <m:sSubPr>
                        <m:ctrlPr>
                          <a:rPr lang="el-GR" b="0" i="1" smtClean="0">
                            <a:latin typeface="Cambria Math" panose="02040503050406030204" pitchFamily="18" charset="0"/>
                          </a:rPr>
                        </m:ctrlPr>
                      </m:sSubPr>
                      <m:e>
                        <m:acc>
                          <m:accPr>
                            <m:chr m:val="̅"/>
                            <m:ctrlPr>
                              <a:rPr lang="el-GR" b="0" i="1" smtClean="0">
                                <a:latin typeface="Cambria Math" panose="02040503050406030204" pitchFamily="18" charset="0"/>
                              </a:rPr>
                            </m:ctrlPr>
                          </m:accPr>
                          <m:e>
                            <m:r>
                              <a:rPr lang="en-US" b="0" i="1" smtClean="0">
                                <a:latin typeface="Cambria Math" panose="02040503050406030204" pitchFamily="18" charset="0"/>
                              </a:rPr>
                              <m:t>𝑋</m:t>
                            </m:r>
                          </m:e>
                        </m:acc>
                      </m:e>
                      <m:sub>
                        <m:r>
                          <m:rPr>
                            <m:sty m:val="p"/>
                          </m:rPr>
                          <a:rPr lang="el-GR" b="0" i="0" smtClean="0">
                            <a:latin typeface="Cambria Math" panose="02040503050406030204" pitchFamily="18" charset="0"/>
                          </a:rPr>
                          <m:t>Β</m:t>
                        </m:r>
                      </m:sub>
                    </m:sSub>
                    <m:r>
                      <a:rPr lang="el-GR" i="1">
                        <a:latin typeface="Cambria Math" panose="02040503050406030204" pitchFamily="18" charset="0"/>
                        <a:ea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𝑊</m:t>
                        </m:r>
                      </m:e>
                      <m:sub>
                        <m:r>
                          <m:rPr>
                            <m:sty m:val="p"/>
                          </m:rPr>
                          <a:rPr lang="el-GR" b="0" i="0" smtClean="0">
                            <a:latin typeface="Cambria Math" panose="02040503050406030204" pitchFamily="18" charset="0"/>
                          </a:rPr>
                          <m:t>Β</m:t>
                        </m:r>
                      </m:sub>
                    </m:sSub>
                  </m:oMath>
                </a14:m>
                <a:r>
                  <a:rPr lang="el-GR" dirty="0"/>
                  <a:t>    </a:t>
                </a:r>
                <a14:m>
                  <m:oMath xmlns:m="http://schemas.openxmlformats.org/officeDocument/2006/math">
                    <m:sSub>
                      <m:sSubPr>
                        <m:ctrlPr>
                          <a:rPr lang="el-GR" i="1">
                            <a:latin typeface="Cambria Math" panose="02040503050406030204" pitchFamily="18" charset="0"/>
                          </a:rPr>
                        </m:ctrlPr>
                      </m:sSubPr>
                      <m:e>
                        <m:r>
                          <a:rPr lang="el-GR" i="1">
                            <a:latin typeface="Cambria Math" panose="02040503050406030204" pitchFamily="18" charset="0"/>
                          </a:rPr>
                          <m:t>𝜇</m:t>
                        </m:r>
                      </m:e>
                      <m:sub>
                        <m:r>
                          <m:rPr>
                            <m:sty m:val="p"/>
                          </m:rPr>
                          <a:rPr lang="el-GR">
                            <a:latin typeface="Cambria Math" panose="02040503050406030204" pitchFamily="18" charset="0"/>
                          </a:rPr>
                          <m:t>Β</m:t>
                        </m:r>
                      </m:sub>
                    </m:sSub>
                  </m:oMath>
                </a14:m>
                <a:r>
                  <a:rPr lang="el-GR" dirty="0"/>
                  <a:t> </a:t>
                </a:r>
                <a14:m>
                  <m:oMath xmlns:m="http://schemas.openxmlformats.org/officeDocument/2006/math">
                    <m:r>
                      <a:rPr lang="el-GR" i="1" dirty="0" smtClean="0">
                        <a:latin typeface="Cambria Math" panose="02040503050406030204" pitchFamily="18" charset="0"/>
                        <a:ea typeface="Cambria Math" panose="02040503050406030204" pitchFamily="18" charset="0"/>
                      </a:rPr>
                      <m:t>∈</m:t>
                    </m:r>
                    <m:r>
                      <a:rPr lang="el-GR" b="0" i="1" dirty="0" smtClean="0">
                        <a:latin typeface="Cambria Math" panose="02040503050406030204" pitchFamily="18" charset="0"/>
                        <a:ea typeface="Cambria Math" panose="02040503050406030204" pitchFamily="18" charset="0"/>
                      </a:rPr>
                      <m:t>[</m:t>
                    </m:r>
                    <m:sSub>
                      <m:sSubPr>
                        <m:ctrlPr>
                          <a:rPr lang="el-GR" i="1">
                            <a:latin typeface="Cambria Math" panose="02040503050406030204" pitchFamily="18" charset="0"/>
                          </a:rPr>
                        </m:ctrlPr>
                      </m:sSubPr>
                      <m:e>
                        <m:acc>
                          <m:accPr>
                            <m:chr m:val="̅"/>
                            <m:ctrlPr>
                              <a:rPr lang="el-GR" i="1">
                                <a:latin typeface="Cambria Math" panose="02040503050406030204" pitchFamily="18" charset="0"/>
                              </a:rPr>
                            </m:ctrlPr>
                          </m:accPr>
                          <m:e>
                            <m:r>
                              <a:rPr lang="en-US" i="1">
                                <a:latin typeface="Cambria Math" panose="02040503050406030204" pitchFamily="18" charset="0"/>
                              </a:rPr>
                              <m:t>𝑋</m:t>
                            </m:r>
                          </m:e>
                        </m:acc>
                      </m:e>
                      <m:sub>
                        <m:r>
                          <m:rPr>
                            <m:sty m:val="p"/>
                          </m:rPr>
                          <a:rPr lang="el-GR">
                            <a:latin typeface="Cambria Math" panose="02040503050406030204" pitchFamily="18" charset="0"/>
                          </a:rPr>
                          <m:t>Β</m:t>
                        </m:r>
                      </m:sub>
                    </m:sSub>
                    <m:r>
                      <a:rPr lang="el-GR" b="0" i="1" smtClean="0">
                        <a:latin typeface="Cambria Math" panose="02040503050406030204" pitchFamily="18" charset="0"/>
                        <a:ea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𝑊</m:t>
                        </m:r>
                      </m:e>
                      <m:sub>
                        <m:r>
                          <m:rPr>
                            <m:sty m:val="p"/>
                          </m:rPr>
                          <a:rPr lang="el-GR">
                            <a:latin typeface="Cambria Math" panose="02040503050406030204" pitchFamily="18" charset="0"/>
                          </a:rPr>
                          <m:t>Β</m:t>
                        </m:r>
                      </m:sub>
                    </m:sSub>
                  </m:oMath>
                </a14:m>
                <a:r>
                  <a:rPr lang="el-GR" dirty="0"/>
                  <a:t>, </a:t>
                </a:r>
                <a14:m>
                  <m:oMath xmlns:m="http://schemas.openxmlformats.org/officeDocument/2006/math">
                    <m:sSub>
                      <m:sSubPr>
                        <m:ctrlPr>
                          <a:rPr lang="el-GR" i="1">
                            <a:latin typeface="Cambria Math" panose="02040503050406030204" pitchFamily="18" charset="0"/>
                          </a:rPr>
                        </m:ctrlPr>
                      </m:sSubPr>
                      <m:e>
                        <m:acc>
                          <m:accPr>
                            <m:chr m:val="̅"/>
                            <m:ctrlPr>
                              <a:rPr lang="el-GR" i="1">
                                <a:latin typeface="Cambria Math" panose="02040503050406030204" pitchFamily="18" charset="0"/>
                              </a:rPr>
                            </m:ctrlPr>
                          </m:accPr>
                          <m:e>
                            <m:r>
                              <a:rPr lang="en-US" i="1">
                                <a:latin typeface="Cambria Math" panose="02040503050406030204" pitchFamily="18" charset="0"/>
                              </a:rPr>
                              <m:t>𝑋</m:t>
                            </m:r>
                          </m:e>
                        </m:acc>
                      </m:e>
                      <m:sub>
                        <m:r>
                          <m:rPr>
                            <m:sty m:val="p"/>
                          </m:rPr>
                          <a:rPr lang="el-GR">
                            <a:latin typeface="Cambria Math" panose="02040503050406030204" pitchFamily="18" charset="0"/>
                          </a:rPr>
                          <m:t>Β</m:t>
                        </m:r>
                      </m:sub>
                    </m:sSub>
                    <m:r>
                      <a:rPr lang="el-GR" b="0" i="1" smtClean="0">
                        <a:latin typeface="Cambria Math" panose="02040503050406030204" pitchFamily="18" charset="0"/>
                        <a:ea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𝑊</m:t>
                        </m:r>
                      </m:e>
                      <m:sub>
                        <m:r>
                          <m:rPr>
                            <m:sty m:val="p"/>
                          </m:rPr>
                          <a:rPr lang="el-GR">
                            <a:latin typeface="Cambria Math" panose="02040503050406030204" pitchFamily="18" charset="0"/>
                          </a:rPr>
                          <m:t>Β</m:t>
                        </m:r>
                      </m:sub>
                    </m:sSub>
                  </m:oMath>
                </a14:m>
                <a:r>
                  <a:rPr lang="el-GR" dirty="0"/>
                  <a:t>]=[98-1,86  98+1,86]=[96,14, 99,86]</a:t>
                </a:r>
              </a:p>
            </p:txBody>
          </p:sp>
        </mc:Choice>
        <mc:Fallback xmlns="">
          <p:sp>
            <p:nvSpPr>
              <p:cNvPr id="10" name="TextBox 9">
                <a:extLst>
                  <a:ext uri="{FF2B5EF4-FFF2-40B4-BE49-F238E27FC236}">
                    <a16:creationId xmlns:a16="http://schemas.microsoft.com/office/drawing/2014/main" id="{FD653A58-2864-466E-B003-BA7EBE02AF11}"/>
                  </a:ext>
                </a:extLst>
              </p:cNvPr>
              <p:cNvSpPr txBox="1">
                <a:spLocks noRot="1" noChangeAspect="1" noMove="1" noResize="1" noEditPoints="1" noAdjustHandles="1" noChangeArrowheads="1" noChangeShapeType="1" noTextEdit="1"/>
              </p:cNvSpPr>
              <p:nvPr/>
            </p:nvSpPr>
            <p:spPr>
              <a:xfrm>
                <a:off x="285750" y="4854102"/>
                <a:ext cx="10096500" cy="1357231"/>
              </a:xfrm>
              <a:prstGeom prst="rect">
                <a:avLst/>
              </a:prstGeom>
              <a:blipFill>
                <a:blip r:embed="rId2"/>
                <a:stretch>
                  <a:fillRect l="-543" t="-2242" b="-4484"/>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B186DB92-0CA0-4B96-80FB-3405ED2E4E20}"/>
                  </a:ext>
                </a:extLst>
              </p:cNvPr>
              <p:cNvSpPr txBox="1"/>
              <p:nvPr/>
            </p:nvSpPr>
            <p:spPr>
              <a:xfrm>
                <a:off x="285750" y="2915095"/>
                <a:ext cx="10096500" cy="1357231"/>
              </a:xfrm>
              <a:prstGeom prst="rect">
                <a:avLst/>
              </a:prstGeom>
              <a:noFill/>
            </p:spPr>
            <p:txBody>
              <a:bodyPr wrap="square" rtlCol="0">
                <a:spAutoFit/>
              </a:bodyPr>
              <a:lstStyle/>
              <a:p>
                <a:r>
                  <a:rPr lang="el-GR" b="1" dirty="0"/>
                  <a:t>Γυμνάσιο Α</a:t>
                </a:r>
              </a:p>
              <a:p>
                <a:r>
                  <a:rPr lang="el-GR" b="1" dirty="0"/>
                  <a:t> </a:t>
                </a:r>
                <a:endParaRPr lang="el-GR" dirty="0"/>
              </a:p>
              <a:p>
                <a:r>
                  <a:rPr lang="el-GR" dirty="0"/>
                  <a:t>Βρίσκουμε το περιθώριο σφάλματος</a:t>
                </a:r>
                <a:r>
                  <a:rPr lang="en-US" dirty="0"/>
                  <a:t>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𝑊</m:t>
                        </m:r>
                      </m:e>
                      <m:sub>
                        <m:r>
                          <a:rPr lang="en-US" b="0" i="1" smtClean="0">
                            <a:latin typeface="Cambria Math" panose="02040503050406030204" pitchFamily="18" charset="0"/>
                          </a:rPr>
                          <m:t>𝐴</m:t>
                        </m:r>
                      </m:sub>
                    </m:sSub>
                    <m:r>
                      <a:rPr lang="en-US" b="0" i="1" smtClean="0">
                        <a:latin typeface="Cambria Math" panose="02040503050406030204" pitchFamily="18" charset="0"/>
                      </a:rPr>
                      <m:t>=</m:t>
                    </m:r>
                    <m:r>
                      <a:rPr lang="en-US" b="0" i="1" smtClean="0">
                        <a:latin typeface="Cambria Math" panose="02040503050406030204" pitchFamily="18" charset="0"/>
                      </a:rPr>
                      <m:t>1</m:t>
                    </m:r>
                    <m:r>
                      <a:rPr lang="en-US" b="0" i="1" smtClean="0">
                        <a:latin typeface="Cambria Math" panose="02040503050406030204" pitchFamily="18" charset="0"/>
                      </a:rPr>
                      <m:t>,</m:t>
                    </m:r>
                    <m:r>
                      <a:rPr lang="en-US" b="0" i="1" smtClean="0">
                        <a:latin typeface="Cambria Math" panose="02040503050406030204" pitchFamily="18" charset="0"/>
                      </a:rPr>
                      <m:t>96</m:t>
                    </m:r>
                    <m:sSub>
                      <m:sSubPr>
                        <m:ctrlPr>
                          <a:rPr lang="en-US" b="0" i="1" smtClean="0">
                            <a:latin typeface="Cambria Math" panose="02040503050406030204" pitchFamily="18" charset="0"/>
                          </a:rPr>
                        </m:ctrlPr>
                      </m:sSubPr>
                      <m:e>
                        <m:r>
                          <a:rPr lang="el-GR" b="0" i="1" smtClean="0">
                            <a:latin typeface="Cambria Math" panose="02040503050406030204" pitchFamily="18" charset="0"/>
                          </a:rPr>
                          <m:t>𝜎</m:t>
                        </m:r>
                      </m:e>
                      <m:sub>
                        <m:acc>
                          <m:accPr>
                            <m:chr m:val="̅"/>
                            <m:ctrlPr>
                              <a:rPr lang="en-US" b="0" i="1" smtClean="0">
                                <a:latin typeface="Cambria Math" panose="02040503050406030204" pitchFamily="18" charset="0"/>
                              </a:rPr>
                            </m:ctrlPr>
                          </m:accPr>
                          <m:e>
                            <m:r>
                              <m:rPr>
                                <m:sty m:val="p"/>
                              </m:rPr>
                              <a:rPr lang="el-GR" b="0" i="0" smtClean="0">
                                <a:latin typeface="Cambria Math" panose="02040503050406030204" pitchFamily="18" charset="0"/>
                              </a:rPr>
                              <m:t>Χ</m:t>
                            </m:r>
                          </m:e>
                        </m:acc>
                      </m:sub>
                    </m:sSub>
                    <m:r>
                      <a:rPr lang="el-GR" b="0" i="1" smtClean="0">
                        <a:latin typeface="Cambria Math" panose="02040503050406030204" pitchFamily="18" charset="0"/>
                      </a:rPr>
                      <m:t>=</m:t>
                    </m:r>
                    <m:r>
                      <a:rPr lang="el-GR" b="0" i="1" smtClean="0">
                        <a:latin typeface="Cambria Math" panose="02040503050406030204" pitchFamily="18" charset="0"/>
                      </a:rPr>
                      <m:t>1</m:t>
                    </m:r>
                    <m:r>
                      <a:rPr lang="el-GR" b="0" i="1" smtClean="0">
                        <a:latin typeface="Cambria Math" panose="02040503050406030204" pitchFamily="18" charset="0"/>
                      </a:rPr>
                      <m:t>,</m:t>
                    </m:r>
                    <m:r>
                      <a:rPr lang="el-GR" b="0" i="1" smtClean="0">
                        <a:latin typeface="Cambria Math" panose="02040503050406030204" pitchFamily="18" charset="0"/>
                      </a:rPr>
                      <m:t>96</m:t>
                    </m:r>
                    <m:f>
                      <m:fPr>
                        <m:ctrlPr>
                          <a:rPr lang="el-GR" b="0" i="1" smtClean="0">
                            <a:latin typeface="Cambria Math" panose="02040503050406030204" pitchFamily="18" charset="0"/>
                          </a:rPr>
                        </m:ctrlPr>
                      </m:fPr>
                      <m:num>
                        <m:r>
                          <a:rPr lang="el-GR" b="0" i="1" smtClean="0">
                            <a:latin typeface="Cambria Math" panose="02040503050406030204" pitchFamily="18" charset="0"/>
                          </a:rPr>
                          <m:t>11</m:t>
                        </m:r>
                      </m:num>
                      <m:den>
                        <m:rad>
                          <m:radPr>
                            <m:degHide m:val="on"/>
                            <m:ctrlPr>
                              <a:rPr lang="el-GR" b="0" i="1" smtClean="0">
                                <a:latin typeface="Cambria Math" panose="02040503050406030204" pitchFamily="18" charset="0"/>
                              </a:rPr>
                            </m:ctrlPr>
                          </m:radPr>
                          <m:deg/>
                          <m:e>
                            <m:r>
                              <a:rPr lang="el-GR" b="0" i="1" smtClean="0">
                                <a:latin typeface="Cambria Math" panose="02040503050406030204" pitchFamily="18" charset="0"/>
                              </a:rPr>
                              <m:t>90</m:t>
                            </m:r>
                          </m:e>
                        </m:rad>
                      </m:den>
                    </m:f>
                    <m:r>
                      <a:rPr lang="el-GR" b="0" i="1" smtClean="0">
                        <a:latin typeface="Cambria Math" panose="02040503050406030204" pitchFamily="18" charset="0"/>
                      </a:rPr>
                      <m:t>=</m:t>
                    </m:r>
                    <m:r>
                      <a:rPr lang="el-GR" b="0" i="1" smtClean="0">
                        <a:latin typeface="Cambria Math" panose="02040503050406030204" pitchFamily="18" charset="0"/>
                      </a:rPr>
                      <m:t>1</m:t>
                    </m:r>
                    <m:r>
                      <a:rPr lang="el-GR" b="0" i="1" smtClean="0">
                        <a:latin typeface="Cambria Math" panose="02040503050406030204" pitchFamily="18" charset="0"/>
                      </a:rPr>
                      <m:t>,</m:t>
                    </m:r>
                    <m:r>
                      <a:rPr lang="el-GR" b="0" i="1" smtClean="0">
                        <a:latin typeface="Cambria Math" panose="02040503050406030204" pitchFamily="18" charset="0"/>
                      </a:rPr>
                      <m:t>96</m:t>
                    </m:r>
                    <m:r>
                      <a:rPr lang="el-GR" b="0" i="1" smtClean="0">
                        <a:latin typeface="Cambria Math" panose="02040503050406030204" pitchFamily="18" charset="0"/>
                      </a:rPr>
                      <m:t>∗</m:t>
                    </m:r>
                    <m:r>
                      <a:rPr lang="el-GR" b="0" i="1" smtClean="0">
                        <a:latin typeface="Cambria Math" panose="02040503050406030204" pitchFamily="18" charset="0"/>
                      </a:rPr>
                      <m:t>1</m:t>
                    </m:r>
                    <m:r>
                      <a:rPr lang="el-GR" b="0" i="1" smtClean="0">
                        <a:latin typeface="Cambria Math" panose="02040503050406030204" pitchFamily="18" charset="0"/>
                      </a:rPr>
                      <m:t>,</m:t>
                    </m:r>
                    <m:r>
                      <a:rPr lang="el-GR" b="0" i="1" smtClean="0">
                        <a:latin typeface="Cambria Math" panose="02040503050406030204" pitchFamily="18" charset="0"/>
                      </a:rPr>
                      <m:t>16</m:t>
                    </m:r>
                    <m:r>
                      <a:rPr lang="el-GR" b="0" i="1" smtClean="0">
                        <a:latin typeface="Cambria Math" panose="02040503050406030204" pitchFamily="18" charset="0"/>
                      </a:rPr>
                      <m:t>=</m:t>
                    </m:r>
                    <m:r>
                      <a:rPr lang="el-GR" b="0" i="1" smtClean="0">
                        <a:latin typeface="Cambria Math" panose="02040503050406030204" pitchFamily="18" charset="0"/>
                      </a:rPr>
                      <m:t>2</m:t>
                    </m:r>
                    <m:r>
                      <a:rPr lang="el-GR" b="0" i="1" smtClean="0">
                        <a:latin typeface="Cambria Math" panose="02040503050406030204" pitchFamily="18" charset="0"/>
                      </a:rPr>
                      <m:t>,</m:t>
                    </m:r>
                    <m:r>
                      <a:rPr lang="el-GR" b="0" i="1" smtClean="0">
                        <a:latin typeface="Cambria Math" panose="02040503050406030204" pitchFamily="18" charset="0"/>
                      </a:rPr>
                      <m:t>27</m:t>
                    </m:r>
                  </m:oMath>
                </a14:m>
                <a:r>
                  <a:rPr lang="el-GR" dirty="0"/>
                  <a:t> </a:t>
                </a:r>
              </a:p>
              <a:p>
                <a:r>
                  <a:rPr lang="el-GR" dirty="0"/>
                  <a:t>Άρα </a:t>
                </a:r>
                <a14:m>
                  <m:oMath xmlns:m="http://schemas.openxmlformats.org/officeDocument/2006/math">
                    <m:sSub>
                      <m:sSubPr>
                        <m:ctrlPr>
                          <a:rPr lang="el-GR" i="1" smtClean="0">
                            <a:latin typeface="Cambria Math" panose="02040503050406030204" pitchFamily="18" charset="0"/>
                          </a:rPr>
                        </m:ctrlPr>
                      </m:sSubPr>
                      <m:e>
                        <m:r>
                          <a:rPr lang="el-GR" b="0" i="1" smtClean="0">
                            <a:latin typeface="Cambria Math" panose="02040503050406030204" pitchFamily="18" charset="0"/>
                          </a:rPr>
                          <m:t>𝜇</m:t>
                        </m:r>
                      </m:e>
                      <m:sub>
                        <m:r>
                          <m:rPr>
                            <m:sty m:val="p"/>
                          </m:rPr>
                          <a:rPr lang="en-US" b="0" i="0" smtClean="0">
                            <a:latin typeface="Cambria Math" panose="02040503050406030204" pitchFamily="18" charset="0"/>
                          </a:rPr>
                          <m:t>A</m:t>
                        </m:r>
                      </m:sub>
                    </m:sSub>
                    <m:r>
                      <a:rPr lang="el-GR" b="0" i="1" smtClean="0">
                        <a:latin typeface="Cambria Math" panose="02040503050406030204" pitchFamily="18" charset="0"/>
                      </a:rPr>
                      <m:t>=</m:t>
                    </m:r>
                    <m:sSub>
                      <m:sSubPr>
                        <m:ctrlPr>
                          <a:rPr lang="el-GR" b="0" i="1" smtClean="0">
                            <a:latin typeface="Cambria Math" panose="02040503050406030204" pitchFamily="18" charset="0"/>
                          </a:rPr>
                        </m:ctrlPr>
                      </m:sSubPr>
                      <m:e>
                        <m:acc>
                          <m:accPr>
                            <m:chr m:val="̅"/>
                            <m:ctrlPr>
                              <a:rPr lang="el-GR" b="0" i="1" smtClean="0">
                                <a:latin typeface="Cambria Math" panose="02040503050406030204" pitchFamily="18" charset="0"/>
                              </a:rPr>
                            </m:ctrlPr>
                          </m:accPr>
                          <m:e>
                            <m:r>
                              <a:rPr lang="en-US" b="0" i="1" smtClean="0">
                                <a:latin typeface="Cambria Math" panose="02040503050406030204" pitchFamily="18" charset="0"/>
                              </a:rPr>
                              <m:t>𝑋</m:t>
                            </m:r>
                          </m:e>
                        </m:acc>
                      </m:e>
                      <m:sub>
                        <m:r>
                          <m:rPr>
                            <m:sty m:val="p"/>
                          </m:rPr>
                          <a:rPr lang="en-US" b="0" i="0" smtClean="0">
                            <a:latin typeface="Cambria Math" panose="02040503050406030204" pitchFamily="18" charset="0"/>
                          </a:rPr>
                          <m:t>A</m:t>
                        </m:r>
                      </m:sub>
                    </m:sSub>
                    <m:r>
                      <a:rPr lang="el-GR" i="1">
                        <a:latin typeface="Cambria Math" panose="02040503050406030204" pitchFamily="18" charset="0"/>
                        <a:ea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𝑊</m:t>
                        </m:r>
                      </m:e>
                      <m:sub>
                        <m:r>
                          <m:rPr>
                            <m:sty m:val="p"/>
                          </m:rPr>
                          <a:rPr lang="en-US" b="0" i="0" smtClean="0">
                            <a:latin typeface="Cambria Math" panose="02040503050406030204" pitchFamily="18" charset="0"/>
                          </a:rPr>
                          <m:t>A</m:t>
                        </m:r>
                      </m:sub>
                    </m:sSub>
                  </m:oMath>
                </a14:m>
                <a:r>
                  <a:rPr lang="el-GR" dirty="0"/>
                  <a:t>    </a:t>
                </a:r>
                <a14:m>
                  <m:oMath xmlns:m="http://schemas.openxmlformats.org/officeDocument/2006/math">
                    <m:sSub>
                      <m:sSubPr>
                        <m:ctrlPr>
                          <a:rPr lang="el-GR" i="1">
                            <a:latin typeface="Cambria Math" panose="02040503050406030204" pitchFamily="18" charset="0"/>
                          </a:rPr>
                        </m:ctrlPr>
                      </m:sSubPr>
                      <m:e>
                        <m:r>
                          <a:rPr lang="el-GR" i="1">
                            <a:latin typeface="Cambria Math" panose="02040503050406030204" pitchFamily="18" charset="0"/>
                          </a:rPr>
                          <m:t>𝜇</m:t>
                        </m:r>
                      </m:e>
                      <m:sub>
                        <m:r>
                          <m:rPr>
                            <m:sty m:val="p"/>
                          </m:rPr>
                          <a:rPr lang="en-US" b="0" i="0" smtClean="0">
                            <a:latin typeface="Cambria Math" panose="02040503050406030204" pitchFamily="18" charset="0"/>
                          </a:rPr>
                          <m:t>A</m:t>
                        </m:r>
                      </m:sub>
                    </m:sSub>
                  </m:oMath>
                </a14:m>
                <a:r>
                  <a:rPr lang="el-GR" dirty="0"/>
                  <a:t> </a:t>
                </a:r>
                <a14:m>
                  <m:oMath xmlns:m="http://schemas.openxmlformats.org/officeDocument/2006/math">
                    <m:r>
                      <a:rPr lang="el-GR" i="1" dirty="0" smtClean="0">
                        <a:latin typeface="Cambria Math" panose="02040503050406030204" pitchFamily="18" charset="0"/>
                        <a:ea typeface="Cambria Math" panose="02040503050406030204" pitchFamily="18" charset="0"/>
                      </a:rPr>
                      <m:t>∈</m:t>
                    </m:r>
                    <m:r>
                      <a:rPr lang="el-GR" b="0" i="1" dirty="0" smtClean="0">
                        <a:latin typeface="Cambria Math" panose="02040503050406030204" pitchFamily="18" charset="0"/>
                        <a:ea typeface="Cambria Math" panose="02040503050406030204" pitchFamily="18" charset="0"/>
                      </a:rPr>
                      <m:t>[</m:t>
                    </m:r>
                    <m:sSub>
                      <m:sSubPr>
                        <m:ctrlPr>
                          <a:rPr lang="el-GR" i="1">
                            <a:latin typeface="Cambria Math" panose="02040503050406030204" pitchFamily="18" charset="0"/>
                          </a:rPr>
                        </m:ctrlPr>
                      </m:sSubPr>
                      <m:e>
                        <m:acc>
                          <m:accPr>
                            <m:chr m:val="̅"/>
                            <m:ctrlPr>
                              <a:rPr lang="el-GR" i="1">
                                <a:latin typeface="Cambria Math" panose="02040503050406030204" pitchFamily="18" charset="0"/>
                              </a:rPr>
                            </m:ctrlPr>
                          </m:accPr>
                          <m:e>
                            <m:r>
                              <a:rPr lang="en-US" i="1">
                                <a:latin typeface="Cambria Math" panose="02040503050406030204" pitchFamily="18" charset="0"/>
                              </a:rPr>
                              <m:t>𝑋</m:t>
                            </m:r>
                          </m:e>
                        </m:acc>
                      </m:e>
                      <m:sub>
                        <m:r>
                          <m:rPr>
                            <m:sty m:val="p"/>
                          </m:rPr>
                          <a:rPr lang="en-US" b="0" i="0" smtClean="0">
                            <a:latin typeface="Cambria Math" panose="02040503050406030204" pitchFamily="18" charset="0"/>
                          </a:rPr>
                          <m:t>A</m:t>
                        </m:r>
                      </m:sub>
                    </m:sSub>
                    <m:r>
                      <a:rPr lang="el-GR" b="0" i="1" smtClean="0">
                        <a:latin typeface="Cambria Math" panose="02040503050406030204" pitchFamily="18" charset="0"/>
                        <a:ea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𝑊</m:t>
                        </m:r>
                      </m:e>
                      <m:sub>
                        <m:r>
                          <m:rPr>
                            <m:sty m:val="p"/>
                          </m:rPr>
                          <a:rPr lang="en-US" b="0" i="0" smtClean="0">
                            <a:latin typeface="Cambria Math" panose="02040503050406030204" pitchFamily="18" charset="0"/>
                          </a:rPr>
                          <m:t>A</m:t>
                        </m:r>
                      </m:sub>
                    </m:sSub>
                  </m:oMath>
                </a14:m>
                <a:r>
                  <a:rPr lang="el-GR" dirty="0"/>
                  <a:t>, </a:t>
                </a:r>
                <a:r>
                  <a:rPr lang="en-US" dirty="0"/>
                  <a:t> </a:t>
                </a:r>
                <a14:m>
                  <m:oMath xmlns:m="http://schemas.openxmlformats.org/officeDocument/2006/math">
                    <m:sSub>
                      <m:sSubPr>
                        <m:ctrlPr>
                          <a:rPr lang="el-GR" i="1">
                            <a:latin typeface="Cambria Math" panose="02040503050406030204" pitchFamily="18" charset="0"/>
                          </a:rPr>
                        </m:ctrlPr>
                      </m:sSubPr>
                      <m:e>
                        <m:acc>
                          <m:accPr>
                            <m:chr m:val="̅"/>
                            <m:ctrlPr>
                              <a:rPr lang="el-GR" i="1">
                                <a:latin typeface="Cambria Math" panose="02040503050406030204" pitchFamily="18" charset="0"/>
                              </a:rPr>
                            </m:ctrlPr>
                          </m:accPr>
                          <m:e>
                            <m:r>
                              <a:rPr lang="en-US" i="1">
                                <a:latin typeface="Cambria Math" panose="02040503050406030204" pitchFamily="18" charset="0"/>
                              </a:rPr>
                              <m:t>𝑋</m:t>
                            </m:r>
                          </m:e>
                        </m:acc>
                      </m:e>
                      <m:sub>
                        <m:r>
                          <m:rPr>
                            <m:sty m:val="p"/>
                          </m:rPr>
                          <a:rPr lang="en-US" b="0" i="0" smtClean="0">
                            <a:latin typeface="Cambria Math" panose="02040503050406030204" pitchFamily="18" charset="0"/>
                          </a:rPr>
                          <m:t>A</m:t>
                        </m:r>
                      </m:sub>
                    </m:sSub>
                    <m:r>
                      <a:rPr lang="el-GR" b="0" i="1" smtClean="0">
                        <a:latin typeface="Cambria Math" panose="02040503050406030204" pitchFamily="18" charset="0"/>
                        <a:ea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𝑊</m:t>
                        </m:r>
                      </m:e>
                      <m:sub>
                        <m:r>
                          <m:rPr>
                            <m:sty m:val="p"/>
                          </m:rPr>
                          <a:rPr lang="en-US" b="0" i="0" smtClean="0">
                            <a:latin typeface="Cambria Math" panose="02040503050406030204" pitchFamily="18" charset="0"/>
                          </a:rPr>
                          <m:t>A</m:t>
                        </m:r>
                      </m:sub>
                    </m:sSub>
                  </m:oMath>
                </a14:m>
                <a:r>
                  <a:rPr lang="el-GR" dirty="0"/>
                  <a:t>]=[</a:t>
                </a:r>
                <a:r>
                  <a:rPr lang="en-US" dirty="0"/>
                  <a:t>109</a:t>
                </a:r>
                <a:r>
                  <a:rPr lang="el-GR" dirty="0"/>
                  <a:t>-</a:t>
                </a:r>
                <a:r>
                  <a:rPr lang="en-US" dirty="0"/>
                  <a:t>2,27</a:t>
                </a:r>
                <a:r>
                  <a:rPr lang="el-GR" dirty="0"/>
                  <a:t>  </a:t>
                </a:r>
                <a:r>
                  <a:rPr lang="en-US" dirty="0"/>
                  <a:t>109</a:t>
                </a:r>
                <a:r>
                  <a:rPr lang="el-GR" dirty="0"/>
                  <a:t>+</a:t>
                </a:r>
                <a:r>
                  <a:rPr lang="en-US" dirty="0"/>
                  <a:t>2,27</a:t>
                </a:r>
                <a:r>
                  <a:rPr lang="el-GR" dirty="0"/>
                  <a:t>]=[</a:t>
                </a:r>
                <a:r>
                  <a:rPr lang="en-US" dirty="0"/>
                  <a:t>106,73</a:t>
                </a:r>
                <a:r>
                  <a:rPr lang="el-GR" dirty="0"/>
                  <a:t>, </a:t>
                </a:r>
                <a:r>
                  <a:rPr lang="en-US" dirty="0"/>
                  <a:t>111,27</a:t>
                </a:r>
                <a:r>
                  <a:rPr lang="el-GR" dirty="0"/>
                  <a:t>]</a:t>
                </a:r>
              </a:p>
            </p:txBody>
          </p:sp>
        </mc:Choice>
        <mc:Fallback xmlns="">
          <p:sp>
            <p:nvSpPr>
              <p:cNvPr id="11" name="TextBox 10">
                <a:extLst>
                  <a:ext uri="{FF2B5EF4-FFF2-40B4-BE49-F238E27FC236}">
                    <a16:creationId xmlns:a16="http://schemas.microsoft.com/office/drawing/2014/main" id="{B186DB92-0CA0-4B96-80FB-3405ED2E4E20}"/>
                  </a:ext>
                </a:extLst>
              </p:cNvPr>
              <p:cNvSpPr txBox="1">
                <a:spLocks noRot="1" noChangeAspect="1" noMove="1" noResize="1" noEditPoints="1" noAdjustHandles="1" noChangeArrowheads="1" noChangeShapeType="1" noTextEdit="1"/>
              </p:cNvSpPr>
              <p:nvPr/>
            </p:nvSpPr>
            <p:spPr>
              <a:xfrm>
                <a:off x="285750" y="2915095"/>
                <a:ext cx="10096500" cy="1357231"/>
              </a:xfrm>
              <a:prstGeom prst="rect">
                <a:avLst/>
              </a:prstGeom>
              <a:blipFill>
                <a:blip r:embed="rId3"/>
                <a:stretch>
                  <a:fillRect l="-543" t="-2242" b="-4484"/>
                </a:stretch>
              </a:blipFill>
            </p:spPr>
            <p:txBody>
              <a:bodyPr/>
              <a:lstStyle/>
              <a:p>
                <a:r>
                  <a:rPr lang="el-GR">
                    <a:noFill/>
                  </a:rPr>
                  <a:t> </a:t>
                </a:r>
              </a:p>
            </p:txBody>
          </p:sp>
        </mc:Fallback>
      </mc:AlternateContent>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p:nvPr/>
        </p:nvSpPr>
        <p:spPr>
          <a:xfrm>
            <a:off x="3653942" y="1759330"/>
            <a:ext cx="4884116" cy="1007968"/>
          </a:xfrm>
          <a:prstGeom prst="rect">
            <a:avLst/>
          </a:prstGeom>
        </p:spPr>
        <p:txBody>
          <a:bodyPr vert="horz" wrap="square" lIns="0" tIns="12700" rIns="0" bIns="0" rtlCol="0">
            <a:spAutoFit/>
          </a:bodyPr>
          <a:lstStyle/>
          <a:p>
            <a:pPr marL="38100">
              <a:lnSpc>
                <a:spcPct val="100000"/>
              </a:lnSpc>
              <a:spcBef>
                <a:spcPts val="100"/>
              </a:spcBef>
              <a:tabLst>
                <a:tab pos="1711325" algn="l"/>
              </a:tabLst>
            </a:pPr>
            <a:r>
              <a:rPr sz="2400" b="1" dirty="0">
                <a:latin typeface="Calibri"/>
                <a:cs typeface="Calibri"/>
              </a:rPr>
              <a:t>Γυμνάσιο</a:t>
            </a:r>
            <a:r>
              <a:rPr sz="2400" b="1" spc="-65" dirty="0">
                <a:latin typeface="Calibri"/>
                <a:cs typeface="Calibri"/>
              </a:rPr>
              <a:t> </a:t>
            </a:r>
            <a:r>
              <a:rPr sz="2400" b="1" spc="-25" dirty="0">
                <a:latin typeface="Calibri"/>
                <a:cs typeface="Calibri"/>
              </a:rPr>
              <a:t>Α:</a:t>
            </a:r>
            <a:r>
              <a:rPr sz="2400" b="1" dirty="0">
                <a:latin typeface="Calibri"/>
                <a:cs typeface="Calibri"/>
              </a:rPr>
              <a:t>	</a:t>
            </a:r>
            <a:r>
              <a:rPr sz="2400" dirty="0">
                <a:latin typeface="Calibri"/>
                <a:cs typeface="Calibri"/>
              </a:rPr>
              <a:t>CI</a:t>
            </a:r>
            <a:r>
              <a:rPr sz="2400" baseline="-20833" dirty="0">
                <a:latin typeface="Calibri"/>
                <a:cs typeface="Calibri"/>
              </a:rPr>
              <a:t>95</a:t>
            </a:r>
            <a:r>
              <a:rPr sz="2400" spc="232" baseline="-20833" dirty="0">
                <a:latin typeface="Calibri"/>
                <a:cs typeface="Calibri"/>
              </a:rPr>
              <a:t> </a:t>
            </a:r>
            <a:r>
              <a:rPr sz="2400" dirty="0">
                <a:latin typeface="Calibri"/>
                <a:cs typeface="Calibri"/>
              </a:rPr>
              <a:t>=</a:t>
            </a:r>
            <a:r>
              <a:rPr sz="2400" spc="-20" dirty="0">
                <a:latin typeface="Calibri"/>
                <a:cs typeface="Calibri"/>
              </a:rPr>
              <a:t> </a:t>
            </a:r>
            <a:r>
              <a:rPr sz="2400" spc="-10" dirty="0">
                <a:latin typeface="Calibri"/>
                <a:cs typeface="Calibri"/>
              </a:rPr>
              <a:t>[106,73,</a:t>
            </a:r>
            <a:r>
              <a:rPr lang="el-GR" sz="2400" spc="-10" dirty="0">
                <a:latin typeface="Calibri"/>
                <a:cs typeface="Calibri"/>
              </a:rPr>
              <a:t> 111,27]</a:t>
            </a:r>
            <a:endParaRPr sz="2400" dirty="0">
              <a:latin typeface="Calibri"/>
              <a:cs typeface="Calibri"/>
            </a:endParaRPr>
          </a:p>
          <a:p>
            <a:pPr marL="38100">
              <a:lnSpc>
                <a:spcPct val="100000"/>
              </a:lnSpc>
              <a:spcBef>
                <a:spcPts val="1970"/>
              </a:spcBef>
              <a:tabLst>
                <a:tab pos="1699260" algn="l"/>
              </a:tabLst>
            </a:pPr>
            <a:r>
              <a:rPr sz="2400" b="1" dirty="0">
                <a:latin typeface="Calibri"/>
                <a:cs typeface="Calibri"/>
              </a:rPr>
              <a:t>Γυμνάσιο</a:t>
            </a:r>
            <a:r>
              <a:rPr sz="2400" b="1" spc="-65" dirty="0">
                <a:latin typeface="Calibri"/>
                <a:cs typeface="Calibri"/>
              </a:rPr>
              <a:t> </a:t>
            </a:r>
            <a:r>
              <a:rPr sz="2400" b="1" spc="-25" dirty="0">
                <a:latin typeface="Calibri"/>
                <a:cs typeface="Calibri"/>
              </a:rPr>
              <a:t>Β:</a:t>
            </a:r>
            <a:r>
              <a:rPr sz="2400" b="1" dirty="0">
                <a:latin typeface="Calibri"/>
                <a:cs typeface="Calibri"/>
              </a:rPr>
              <a:t>	</a:t>
            </a:r>
            <a:r>
              <a:rPr sz="2400" dirty="0">
                <a:latin typeface="Calibri"/>
                <a:cs typeface="Calibri"/>
              </a:rPr>
              <a:t>CI</a:t>
            </a:r>
            <a:r>
              <a:rPr sz="2400" baseline="-20833" dirty="0">
                <a:latin typeface="Calibri"/>
                <a:cs typeface="Calibri"/>
              </a:rPr>
              <a:t>95</a:t>
            </a:r>
            <a:r>
              <a:rPr sz="2400" spc="232" baseline="-20833" dirty="0">
                <a:latin typeface="Calibri"/>
                <a:cs typeface="Calibri"/>
              </a:rPr>
              <a:t> </a:t>
            </a:r>
            <a:r>
              <a:rPr sz="2400" dirty="0">
                <a:latin typeface="Calibri"/>
                <a:cs typeface="Calibri"/>
              </a:rPr>
              <a:t>=</a:t>
            </a:r>
            <a:r>
              <a:rPr sz="2400" spc="-20" dirty="0">
                <a:latin typeface="Calibri"/>
                <a:cs typeface="Calibri"/>
              </a:rPr>
              <a:t> </a:t>
            </a:r>
            <a:r>
              <a:rPr sz="2400" spc="-10" dirty="0">
                <a:latin typeface="Calibri"/>
                <a:cs typeface="Calibri"/>
              </a:rPr>
              <a:t>[96,14,</a:t>
            </a:r>
            <a:r>
              <a:rPr lang="el-GR" sz="2400" spc="-10" dirty="0">
                <a:latin typeface="Calibri"/>
                <a:cs typeface="Calibri"/>
              </a:rPr>
              <a:t> 99,86]</a:t>
            </a:r>
            <a:endParaRPr sz="2400" dirty="0">
              <a:latin typeface="Calibri"/>
              <a:cs typeface="Calibri"/>
            </a:endParaRPr>
          </a:p>
        </p:txBody>
      </p:sp>
      <p:sp>
        <p:nvSpPr>
          <p:cNvPr id="9" name="object 9"/>
          <p:cNvSpPr txBox="1"/>
          <p:nvPr/>
        </p:nvSpPr>
        <p:spPr>
          <a:xfrm>
            <a:off x="352425" y="3631247"/>
            <a:ext cx="11591925" cy="1782445"/>
          </a:xfrm>
          <a:prstGeom prst="rect">
            <a:avLst/>
          </a:prstGeom>
        </p:spPr>
        <p:txBody>
          <a:bodyPr vert="horz" wrap="square" lIns="0" tIns="12700" rIns="0" bIns="0" rtlCol="0">
            <a:spAutoFit/>
          </a:bodyPr>
          <a:lstStyle/>
          <a:p>
            <a:pPr marL="12700" marR="5080" algn="just">
              <a:lnSpc>
                <a:spcPct val="120100"/>
              </a:lnSpc>
              <a:spcBef>
                <a:spcPts val="100"/>
              </a:spcBef>
            </a:pPr>
            <a:r>
              <a:rPr lang="el-GR" sz="2400" dirty="0">
                <a:latin typeface="Calibri"/>
                <a:cs typeface="Calibri"/>
              </a:rPr>
              <a:t>Συγκρίνοντας τα δύο διαστήματα εμπιστοσύνης 95% </a:t>
            </a:r>
            <a:r>
              <a:rPr sz="2400" dirty="0" err="1">
                <a:latin typeface="Calibri"/>
                <a:cs typeface="Calibri"/>
              </a:rPr>
              <a:t>δι</a:t>
            </a:r>
            <a:r>
              <a:rPr sz="2400" dirty="0">
                <a:latin typeface="Calibri"/>
                <a:cs typeface="Calibri"/>
              </a:rPr>
              <a:t>απιστώνουμε</a:t>
            </a:r>
            <a:r>
              <a:rPr sz="2400" spc="-45" dirty="0">
                <a:latin typeface="Calibri"/>
                <a:cs typeface="Calibri"/>
              </a:rPr>
              <a:t> </a:t>
            </a:r>
            <a:r>
              <a:rPr sz="2400" dirty="0">
                <a:latin typeface="Calibri"/>
                <a:cs typeface="Calibri"/>
              </a:rPr>
              <a:t>ότι</a:t>
            </a:r>
            <a:r>
              <a:rPr sz="2400" spc="-30" dirty="0">
                <a:latin typeface="Calibri"/>
                <a:cs typeface="Calibri"/>
              </a:rPr>
              <a:t> </a:t>
            </a:r>
            <a:r>
              <a:rPr sz="2400" u="sng" dirty="0">
                <a:uFill>
                  <a:solidFill>
                    <a:srgbClr val="000000"/>
                  </a:solidFill>
                </a:uFill>
                <a:latin typeface="Calibri"/>
                <a:cs typeface="Calibri"/>
              </a:rPr>
              <a:t>δεν</a:t>
            </a:r>
            <a:r>
              <a:rPr sz="2400" u="sng" spc="-40" dirty="0">
                <a:uFill>
                  <a:solidFill>
                    <a:srgbClr val="000000"/>
                  </a:solidFill>
                </a:uFill>
                <a:latin typeface="Calibri"/>
                <a:cs typeface="Calibri"/>
              </a:rPr>
              <a:t> </a:t>
            </a:r>
            <a:r>
              <a:rPr sz="2400" u="sng" spc="-10" dirty="0">
                <a:uFill>
                  <a:solidFill>
                    <a:srgbClr val="000000"/>
                  </a:solidFill>
                </a:uFill>
                <a:latin typeface="Calibri"/>
                <a:cs typeface="Calibri"/>
              </a:rPr>
              <a:t>επικαλύπτονται</a:t>
            </a:r>
            <a:r>
              <a:rPr sz="2400" u="sng" spc="-45" dirty="0">
                <a:uFill>
                  <a:solidFill>
                    <a:srgbClr val="000000"/>
                  </a:solidFill>
                </a:uFill>
                <a:latin typeface="Calibri"/>
                <a:cs typeface="Calibri"/>
              </a:rPr>
              <a:t> </a:t>
            </a:r>
            <a:r>
              <a:rPr sz="2400" u="sng" spc="-10" dirty="0">
                <a:uFill>
                  <a:solidFill>
                    <a:srgbClr val="000000"/>
                  </a:solidFill>
                </a:uFill>
                <a:latin typeface="Calibri"/>
                <a:cs typeface="Calibri"/>
              </a:rPr>
              <a:t>καθόλου</a:t>
            </a:r>
            <a:r>
              <a:rPr sz="2400" spc="-10" dirty="0">
                <a:latin typeface="Calibri"/>
                <a:cs typeface="Calibri"/>
              </a:rPr>
              <a:t>.</a:t>
            </a:r>
            <a:r>
              <a:rPr sz="2400" spc="-40" dirty="0">
                <a:latin typeface="Calibri"/>
                <a:cs typeface="Calibri"/>
              </a:rPr>
              <a:t> </a:t>
            </a:r>
            <a:r>
              <a:rPr sz="2400" dirty="0">
                <a:latin typeface="Calibri"/>
                <a:cs typeface="Calibri"/>
              </a:rPr>
              <a:t>Άρα</a:t>
            </a:r>
            <a:r>
              <a:rPr sz="2400" spc="-35" dirty="0">
                <a:latin typeface="Calibri"/>
                <a:cs typeface="Calibri"/>
              </a:rPr>
              <a:t> </a:t>
            </a:r>
            <a:r>
              <a:rPr sz="2400" dirty="0">
                <a:latin typeface="Calibri"/>
                <a:cs typeface="Calibri"/>
              </a:rPr>
              <a:t>υπάρχει</a:t>
            </a:r>
            <a:r>
              <a:rPr sz="2400" spc="-45" dirty="0">
                <a:latin typeface="Calibri"/>
                <a:cs typeface="Calibri"/>
              </a:rPr>
              <a:t> </a:t>
            </a:r>
            <a:r>
              <a:rPr sz="2400" dirty="0">
                <a:latin typeface="Calibri"/>
                <a:cs typeface="Calibri"/>
              </a:rPr>
              <a:t>95%</a:t>
            </a:r>
            <a:r>
              <a:rPr sz="2400" spc="-50" dirty="0">
                <a:latin typeface="Calibri"/>
                <a:cs typeface="Calibri"/>
              </a:rPr>
              <a:t> </a:t>
            </a:r>
            <a:r>
              <a:rPr sz="2400" spc="-10" dirty="0">
                <a:latin typeface="Calibri"/>
                <a:cs typeface="Calibri"/>
              </a:rPr>
              <a:t>πιθανότητα </a:t>
            </a:r>
            <a:r>
              <a:rPr sz="2400" dirty="0">
                <a:latin typeface="Calibri"/>
                <a:cs typeface="Calibri"/>
              </a:rPr>
              <a:t>η</a:t>
            </a:r>
            <a:r>
              <a:rPr sz="2400" spc="-40" dirty="0">
                <a:latin typeface="Calibri"/>
                <a:cs typeface="Calibri"/>
              </a:rPr>
              <a:t> </a:t>
            </a:r>
            <a:r>
              <a:rPr sz="2400" dirty="0">
                <a:latin typeface="Calibri"/>
                <a:cs typeface="Calibri"/>
              </a:rPr>
              <a:t>παρατηρούμενη</a:t>
            </a:r>
            <a:r>
              <a:rPr sz="2400" spc="-75" dirty="0">
                <a:latin typeface="Calibri"/>
                <a:cs typeface="Calibri"/>
              </a:rPr>
              <a:t> </a:t>
            </a:r>
            <a:r>
              <a:rPr sz="2400" dirty="0">
                <a:latin typeface="Calibri"/>
                <a:cs typeface="Calibri"/>
              </a:rPr>
              <a:t>διαφορά</a:t>
            </a:r>
            <a:r>
              <a:rPr sz="2400" spc="-5" dirty="0">
                <a:latin typeface="Calibri"/>
                <a:cs typeface="Calibri"/>
              </a:rPr>
              <a:t> </a:t>
            </a:r>
            <a:r>
              <a:rPr sz="2400" dirty="0">
                <a:latin typeface="Calibri"/>
                <a:cs typeface="Calibri"/>
              </a:rPr>
              <a:t>στο</a:t>
            </a:r>
            <a:r>
              <a:rPr sz="2400" spc="-30" dirty="0">
                <a:latin typeface="Calibri"/>
                <a:cs typeface="Calibri"/>
              </a:rPr>
              <a:t> </a:t>
            </a:r>
            <a:r>
              <a:rPr sz="2400" dirty="0">
                <a:latin typeface="Calibri"/>
                <a:cs typeface="Calibri"/>
              </a:rPr>
              <a:t>μέσο</a:t>
            </a:r>
            <a:r>
              <a:rPr sz="2400" spc="-15" dirty="0">
                <a:latin typeface="Calibri"/>
                <a:cs typeface="Calibri"/>
              </a:rPr>
              <a:t> </a:t>
            </a:r>
            <a:r>
              <a:rPr sz="2400" dirty="0">
                <a:latin typeface="Calibri"/>
                <a:cs typeface="Calibri"/>
              </a:rPr>
              <a:t>EQ</a:t>
            </a:r>
            <a:r>
              <a:rPr sz="2400" spc="-15" dirty="0">
                <a:latin typeface="Calibri"/>
                <a:cs typeface="Calibri"/>
              </a:rPr>
              <a:t> </a:t>
            </a:r>
            <a:r>
              <a:rPr sz="2400" dirty="0">
                <a:latin typeface="Calibri"/>
                <a:cs typeface="Calibri"/>
              </a:rPr>
              <a:t>των</a:t>
            </a:r>
            <a:r>
              <a:rPr sz="2400" spc="-55" dirty="0">
                <a:latin typeface="Calibri"/>
                <a:cs typeface="Calibri"/>
              </a:rPr>
              <a:t> </a:t>
            </a:r>
            <a:r>
              <a:rPr sz="2400" dirty="0">
                <a:latin typeface="Calibri"/>
                <a:cs typeface="Calibri"/>
              </a:rPr>
              <a:t>δύο</a:t>
            </a:r>
            <a:r>
              <a:rPr sz="2400" spc="-10" dirty="0">
                <a:latin typeface="Calibri"/>
                <a:cs typeface="Calibri"/>
              </a:rPr>
              <a:t> </a:t>
            </a:r>
            <a:r>
              <a:rPr sz="2400" dirty="0">
                <a:latin typeface="Calibri"/>
                <a:cs typeface="Calibri"/>
              </a:rPr>
              <a:t>δειγμάτων</a:t>
            </a:r>
            <a:r>
              <a:rPr sz="2400" spc="-75" dirty="0">
                <a:latin typeface="Calibri"/>
                <a:cs typeface="Calibri"/>
              </a:rPr>
              <a:t> </a:t>
            </a:r>
            <a:r>
              <a:rPr sz="2400" dirty="0">
                <a:latin typeface="Calibri"/>
                <a:cs typeface="Calibri"/>
              </a:rPr>
              <a:t>μαθητών</a:t>
            </a:r>
            <a:r>
              <a:rPr sz="2400" spc="-75" dirty="0">
                <a:latin typeface="Calibri"/>
                <a:cs typeface="Calibri"/>
              </a:rPr>
              <a:t> </a:t>
            </a:r>
            <a:r>
              <a:rPr sz="2400" dirty="0">
                <a:latin typeface="Calibri"/>
                <a:cs typeface="Calibri"/>
              </a:rPr>
              <a:t>να</a:t>
            </a:r>
            <a:r>
              <a:rPr sz="2400" spc="-25" dirty="0">
                <a:latin typeface="Calibri"/>
                <a:cs typeface="Calibri"/>
              </a:rPr>
              <a:t> </a:t>
            </a:r>
            <a:r>
              <a:rPr sz="2400" spc="-10" dirty="0">
                <a:latin typeface="Calibri"/>
                <a:cs typeface="Calibri"/>
              </a:rPr>
              <a:t>είναι </a:t>
            </a:r>
            <a:r>
              <a:rPr sz="2400" dirty="0">
                <a:latin typeface="Calibri"/>
                <a:cs typeface="Calibri"/>
              </a:rPr>
              <a:t>πραγματική</a:t>
            </a:r>
            <a:r>
              <a:rPr sz="2400" spc="-70" dirty="0">
                <a:latin typeface="Calibri"/>
                <a:cs typeface="Calibri"/>
              </a:rPr>
              <a:t> </a:t>
            </a:r>
            <a:r>
              <a:rPr sz="2400" dirty="0">
                <a:latin typeface="Calibri"/>
                <a:cs typeface="Calibri"/>
              </a:rPr>
              <a:t>(δηλ.</a:t>
            </a:r>
            <a:r>
              <a:rPr sz="2400" spc="-15" dirty="0">
                <a:latin typeface="Calibri"/>
                <a:cs typeface="Calibri"/>
              </a:rPr>
              <a:t> </a:t>
            </a:r>
            <a:r>
              <a:rPr sz="2400" dirty="0">
                <a:latin typeface="Calibri"/>
                <a:cs typeface="Calibri"/>
              </a:rPr>
              <a:t>στατιστικά</a:t>
            </a:r>
            <a:r>
              <a:rPr sz="2400" spc="-60" dirty="0">
                <a:latin typeface="Calibri"/>
                <a:cs typeface="Calibri"/>
              </a:rPr>
              <a:t> </a:t>
            </a:r>
            <a:r>
              <a:rPr sz="2400" dirty="0">
                <a:latin typeface="Calibri"/>
                <a:cs typeface="Calibri"/>
              </a:rPr>
              <a:t>σημαντική)</a:t>
            </a:r>
            <a:r>
              <a:rPr sz="2400" spc="-50" dirty="0">
                <a:latin typeface="Calibri"/>
                <a:cs typeface="Calibri"/>
              </a:rPr>
              <a:t> </a:t>
            </a:r>
            <a:r>
              <a:rPr sz="2400" dirty="0">
                <a:latin typeface="Calibri"/>
                <a:cs typeface="Calibri"/>
              </a:rPr>
              <a:t>και</a:t>
            </a:r>
            <a:r>
              <a:rPr sz="2400" spc="-30" dirty="0">
                <a:latin typeface="Calibri"/>
                <a:cs typeface="Calibri"/>
              </a:rPr>
              <a:t> </a:t>
            </a:r>
            <a:r>
              <a:rPr sz="2400" dirty="0">
                <a:latin typeface="Calibri"/>
                <a:cs typeface="Calibri"/>
              </a:rPr>
              <a:t>να</a:t>
            </a:r>
            <a:r>
              <a:rPr sz="2400" spc="-35" dirty="0">
                <a:latin typeface="Calibri"/>
                <a:cs typeface="Calibri"/>
              </a:rPr>
              <a:t> </a:t>
            </a:r>
            <a:r>
              <a:rPr sz="2400" dirty="0">
                <a:latin typeface="Calibri"/>
                <a:cs typeface="Calibri"/>
              </a:rPr>
              <a:t>μην</a:t>
            </a:r>
            <a:r>
              <a:rPr sz="2400" spc="-60" dirty="0">
                <a:latin typeface="Calibri"/>
                <a:cs typeface="Calibri"/>
              </a:rPr>
              <a:t> </a:t>
            </a:r>
            <a:r>
              <a:rPr sz="2400" dirty="0">
                <a:latin typeface="Calibri"/>
                <a:cs typeface="Calibri"/>
              </a:rPr>
              <a:t>οφείλεται</a:t>
            </a:r>
            <a:r>
              <a:rPr sz="2400" spc="-75" dirty="0">
                <a:latin typeface="Calibri"/>
                <a:cs typeface="Calibri"/>
              </a:rPr>
              <a:t> </a:t>
            </a:r>
            <a:r>
              <a:rPr sz="2400" dirty="0">
                <a:latin typeface="Calibri"/>
                <a:cs typeface="Calibri"/>
              </a:rPr>
              <a:t>σε</a:t>
            </a:r>
            <a:r>
              <a:rPr sz="2400" spc="-35" dirty="0">
                <a:latin typeface="Calibri"/>
                <a:cs typeface="Calibri"/>
              </a:rPr>
              <a:t> </a:t>
            </a:r>
            <a:r>
              <a:rPr sz="2400" spc="-10" dirty="0">
                <a:latin typeface="Calibri"/>
                <a:cs typeface="Calibri"/>
              </a:rPr>
              <a:t>τυχαίους παράγοντες.</a:t>
            </a:r>
            <a:endParaRPr sz="2400" dirty="0">
              <a:latin typeface="Calibri"/>
              <a:cs typeface="Calibri"/>
            </a:endParaRPr>
          </a:p>
        </p:txBody>
      </p:sp>
      <p:sp>
        <p:nvSpPr>
          <p:cNvPr id="10" name="object 2">
            <a:extLst>
              <a:ext uri="{FF2B5EF4-FFF2-40B4-BE49-F238E27FC236}">
                <a16:creationId xmlns:a16="http://schemas.microsoft.com/office/drawing/2014/main" id="{BC9D2A2D-9F15-4034-AEAC-AEAB030F6839}"/>
              </a:ext>
            </a:extLst>
          </p:cNvPr>
          <p:cNvSpPr txBox="1">
            <a:spLocks noGrp="1"/>
          </p:cNvSpPr>
          <p:nvPr>
            <p:ph type="title"/>
          </p:nvPr>
        </p:nvSpPr>
        <p:spPr>
          <a:xfrm>
            <a:off x="3955256" y="197481"/>
            <a:ext cx="4281488" cy="444352"/>
          </a:xfrm>
          <a:prstGeom prst="rect">
            <a:avLst/>
          </a:prstGeom>
        </p:spPr>
        <p:txBody>
          <a:bodyPr vert="horz" wrap="square" lIns="0" tIns="13335" rIns="0" bIns="0" rtlCol="0" anchor="ctr">
            <a:spAutoFit/>
          </a:bodyPr>
          <a:lstStyle/>
          <a:p>
            <a:pPr marL="12700" algn="just">
              <a:lnSpc>
                <a:spcPct val="100000"/>
              </a:lnSpc>
              <a:spcBef>
                <a:spcPts val="105"/>
              </a:spcBef>
            </a:pPr>
            <a:r>
              <a:rPr lang="el-GR" sz="2800" b="1" spc="-25" dirty="0">
                <a:solidFill>
                  <a:srgbClr val="5FCAEE"/>
                </a:solidFill>
                <a:latin typeface="Trebuchet MS"/>
                <a:ea typeface="+mn-ea"/>
                <a:cs typeface="+mn-cs"/>
              </a:rPr>
              <a:t>Ανάλυση Αποτελεσμάτων</a:t>
            </a:r>
            <a:endParaRPr sz="2800" b="1" spc="-25" dirty="0">
              <a:solidFill>
                <a:srgbClr val="5FCAEE"/>
              </a:solidFill>
              <a:latin typeface="Trebuchet MS"/>
              <a:ea typeface="+mn-ea"/>
              <a:cs typeface="+mn-c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14937" y="243757"/>
            <a:ext cx="1762125" cy="444352"/>
          </a:xfrm>
          <a:prstGeom prst="rect">
            <a:avLst/>
          </a:prstGeom>
        </p:spPr>
        <p:txBody>
          <a:bodyPr vert="horz" wrap="square" lIns="0" tIns="13335" rIns="0" bIns="0" rtlCol="0" anchor="ctr">
            <a:spAutoFit/>
          </a:bodyPr>
          <a:lstStyle/>
          <a:p>
            <a:pPr marL="12700" algn="just">
              <a:lnSpc>
                <a:spcPct val="100000"/>
              </a:lnSpc>
              <a:spcBef>
                <a:spcPts val="105"/>
              </a:spcBef>
            </a:pPr>
            <a:r>
              <a:rPr sz="2800" b="1" spc="-25" dirty="0">
                <a:solidFill>
                  <a:srgbClr val="5FCAEE"/>
                </a:solidFill>
                <a:latin typeface="Trebuchet MS"/>
                <a:ea typeface="+mn-ea"/>
                <a:cs typeface="+mn-cs"/>
              </a:rPr>
              <a:t>Άσκηση 6</a:t>
            </a:r>
            <a:endParaRPr sz="2800" b="1" spc="-25">
              <a:solidFill>
                <a:srgbClr val="5FCAEE"/>
              </a:solidFill>
              <a:latin typeface="Trebuchet MS"/>
              <a:ea typeface="+mn-ea"/>
              <a:cs typeface="+mn-cs"/>
            </a:endParaRPr>
          </a:p>
        </p:txBody>
      </p:sp>
      <p:sp>
        <p:nvSpPr>
          <p:cNvPr id="3" name="object 3"/>
          <p:cNvSpPr txBox="1"/>
          <p:nvPr/>
        </p:nvSpPr>
        <p:spPr>
          <a:xfrm>
            <a:off x="409575" y="1801871"/>
            <a:ext cx="11601450" cy="3608070"/>
          </a:xfrm>
          <a:prstGeom prst="rect">
            <a:avLst/>
          </a:prstGeom>
        </p:spPr>
        <p:txBody>
          <a:bodyPr vert="horz" wrap="square" lIns="0" tIns="12065" rIns="0" bIns="0" rtlCol="0">
            <a:spAutoFit/>
          </a:bodyPr>
          <a:lstStyle/>
          <a:p>
            <a:pPr marL="63500" marR="30480">
              <a:lnSpc>
                <a:spcPct val="120000"/>
              </a:lnSpc>
              <a:spcBef>
                <a:spcPts val="95"/>
              </a:spcBef>
            </a:pPr>
            <a:r>
              <a:rPr sz="2400" dirty="0">
                <a:latin typeface="Calibri"/>
                <a:cs typeface="Calibri"/>
              </a:rPr>
              <a:t>Έστω</a:t>
            </a:r>
            <a:r>
              <a:rPr sz="2400" spc="-55" dirty="0">
                <a:latin typeface="Calibri"/>
                <a:cs typeface="Calibri"/>
              </a:rPr>
              <a:t> </a:t>
            </a:r>
            <a:r>
              <a:rPr sz="2400" dirty="0">
                <a:latin typeface="Calibri"/>
                <a:cs typeface="Calibri"/>
              </a:rPr>
              <a:t>ότι</a:t>
            </a:r>
            <a:r>
              <a:rPr sz="2400" spc="-25" dirty="0">
                <a:latin typeface="Calibri"/>
                <a:cs typeface="Calibri"/>
              </a:rPr>
              <a:t> </a:t>
            </a:r>
            <a:r>
              <a:rPr sz="2400" dirty="0">
                <a:latin typeface="Calibri"/>
                <a:cs typeface="Calibri"/>
              </a:rPr>
              <a:t>επιλέξαμε</a:t>
            </a:r>
            <a:r>
              <a:rPr sz="2400" spc="-70" dirty="0">
                <a:latin typeface="Calibri"/>
                <a:cs typeface="Calibri"/>
              </a:rPr>
              <a:t> </a:t>
            </a:r>
            <a:r>
              <a:rPr sz="2400" dirty="0">
                <a:latin typeface="Calibri"/>
                <a:cs typeface="Calibri"/>
              </a:rPr>
              <a:t>τυχαία</a:t>
            </a:r>
            <a:r>
              <a:rPr sz="2400" spc="-35" dirty="0">
                <a:latin typeface="Calibri"/>
                <a:cs typeface="Calibri"/>
              </a:rPr>
              <a:t> </a:t>
            </a:r>
            <a:r>
              <a:rPr sz="2400" dirty="0">
                <a:latin typeface="Calibri"/>
                <a:cs typeface="Calibri"/>
              </a:rPr>
              <a:t>ένα</a:t>
            </a:r>
            <a:r>
              <a:rPr sz="2400" spc="-30" dirty="0">
                <a:latin typeface="Calibri"/>
                <a:cs typeface="Calibri"/>
              </a:rPr>
              <a:t> </a:t>
            </a:r>
            <a:r>
              <a:rPr sz="2400" dirty="0">
                <a:latin typeface="Calibri"/>
                <a:cs typeface="Calibri"/>
              </a:rPr>
              <a:t>δείγμα</a:t>
            </a:r>
            <a:r>
              <a:rPr sz="2400" spc="-15" dirty="0">
                <a:latin typeface="Calibri"/>
                <a:cs typeface="Calibri"/>
              </a:rPr>
              <a:t> </a:t>
            </a:r>
            <a:r>
              <a:rPr sz="2400" dirty="0">
                <a:latin typeface="Calibri"/>
                <a:cs typeface="Calibri"/>
              </a:rPr>
              <a:t>100</a:t>
            </a:r>
            <a:r>
              <a:rPr sz="2400" spc="-50" dirty="0">
                <a:latin typeface="Calibri"/>
                <a:cs typeface="Calibri"/>
              </a:rPr>
              <a:t> </a:t>
            </a:r>
            <a:r>
              <a:rPr sz="2400" dirty="0">
                <a:latin typeface="Calibri"/>
                <a:cs typeface="Calibri"/>
              </a:rPr>
              <a:t>Σουηδών</a:t>
            </a:r>
            <a:r>
              <a:rPr sz="2400" spc="-30" dirty="0">
                <a:latin typeface="Calibri"/>
                <a:cs typeface="Calibri"/>
              </a:rPr>
              <a:t> </a:t>
            </a:r>
            <a:r>
              <a:rPr sz="2400" dirty="0">
                <a:latin typeface="Calibri"/>
                <a:cs typeface="Calibri"/>
              </a:rPr>
              <a:t>και</a:t>
            </a:r>
            <a:r>
              <a:rPr sz="2400" spc="-25" dirty="0">
                <a:latin typeface="Calibri"/>
                <a:cs typeface="Calibri"/>
              </a:rPr>
              <a:t> </a:t>
            </a:r>
            <a:r>
              <a:rPr sz="2400" dirty="0">
                <a:latin typeface="Calibri"/>
                <a:cs typeface="Calibri"/>
              </a:rPr>
              <a:t>ένα</a:t>
            </a:r>
            <a:r>
              <a:rPr sz="2400" spc="-55" dirty="0">
                <a:latin typeface="Calibri"/>
                <a:cs typeface="Calibri"/>
              </a:rPr>
              <a:t> </a:t>
            </a:r>
            <a:r>
              <a:rPr sz="2400" dirty="0">
                <a:latin typeface="Calibri"/>
                <a:cs typeface="Calibri"/>
              </a:rPr>
              <a:t>δείγμα 100</a:t>
            </a:r>
            <a:r>
              <a:rPr sz="2400" spc="-55" dirty="0">
                <a:latin typeface="Calibri"/>
                <a:cs typeface="Calibri"/>
              </a:rPr>
              <a:t> </a:t>
            </a:r>
            <a:r>
              <a:rPr sz="2400" dirty="0">
                <a:latin typeface="Calibri"/>
                <a:cs typeface="Calibri"/>
              </a:rPr>
              <a:t>Ελλήνων</a:t>
            </a:r>
            <a:r>
              <a:rPr sz="2400" spc="-75" dirty="0">
                <a:latin typeface="Calibri"/>
                <a:cs typeface="Calibri"/>
              </a:rPr>
              <a:t> </a:t>
            </a:r>
            <a:r>
              <a:rPr sz="2400" spc="-25" dirty="0">
                <a:latin typeface="Calibri"/>
                <a:cs typeface="Calibri"/>
              </a:rPr>
              <a:t>και </a:t>
            </a:r>
            <a:r>
              <a:rPr sz="2400" dirty="0">
                <a:latin typeface="Calibri"/>
                <a:cs typeface="Calibri"/>
              </a:rPr>
              <a:t>μετρήσαμε</a:t>
            </a:r>
            <a:r>
              <a:rPr sz="2400" spc="-70" dirty="0">
                <a:latin typeface="Calibri"/>
                <a:cs typeface="Calibri"/>
              </a:rPr>
              <a:t> </a:t>
            </a:r>
            <a:r>
              <a:rPr sz="2400" dirty="0">
                <a:latin typeface="Calibri"/>
                <a:cs typeface="Calibri"/>
              </a:rPr>
              <a:t>το</a:t>
            </a:r>
            <a:r>
              <a:rPr sz="2400" spc="-20" dirty="0">
                <a:latin typeface="Calibri"/>
                <a:cs typeface="Calibri"/>
              </a:rPr>
              <a:t> </a:t>
            </a:r>
            <a:r>
              <a:rPr sz="2400" dirty="0">
                <a:latin typeface="Calibri"/>
                <a:cs typeface="Calibri"/>
              </a:rPr>
              <a:t>ύψος</a:t>
            </a:r>
            <a:r>
              <a:rPr sz="2400" spc="-25" dirty="0">
                <a:latin typeface="Calibri"/>
                <a:cs typeface="Calibri"/>
              </a:rPr>
              <a:t> </a:t>
            </a:r>
            <a:r>
              <a:rPr sz="2400" dirty="0">
                <a:latin typeface="Calibri"/>
                <a:cs typeface="Calibri"/>
              </a:rPr>
              <a:t>τους.</a:t>
            </a:r>
            <a:r>
              <a:rPr sz="2400" spc="-25" dirty="0">
                <a:latin typeface="Calibri"/>
                <a:cs typeface="Calibri"/>
              </a:rPr>
              <a:t> </a:t>
            </a:r>
            <a:r>
              <a:rPr sz="2400" dirty="0">
                <a:latin typeface="Calibri"/>
                <a:cs typeface="Calibri"/>
              </a:rPr>
              <a:t>Έστω</a:t>
            </a:r>
            <a:r>
              <a:rPr sz="2400" spc="-10" dirty="0">
                <a:latin typeface="Calibri"/>
                <a:cs typeface="Calibri"/>
              </a:rPr>
              <a:t> </a:t>
            </a:r>
            <a:r>
              <a:rPr sz="2400" dirty="0">
                <a:latin typeface="Calibri"/>
                <a:cs typeface="Calibri"/>
              </a:rPr>
              <a:t>ότι</a:t>
            </a:r>
            <a:r>
              <a:rPr sz="2400" spc="-30" dirty="0">
                <a:latin typeface="Calibri"/>
                <a:cs typeface="Calibri"/>
              </a:rPr>
              <a:t> </a:t>
            </a:r>
            <a:r>
              <a:rPr sz="2400" spc="-10" dirty="0">
                <a:latin typeface="Calibri"/>
                <a:cs typeface="Calibri"/>
              </a:rPr>
              <a:t>βρήκαμε:</a:t>
            </a:r>
            <a:endParaRPr sz="2400" dirty="0">
              <a:latin typeface="Calibri"/>
              <a:cs typeface="Calibri"/>
            </a:endParaRPr>
          </a:p>
          <a:p>
            <a:pPr>
              <a:lnSpc>
                <a:spcPct val="100000"/>
              </a:lnSpc>
              <a:spcBef>
                <a:spcPts val="35"/>
              </a:spcBef>
            </a:pPr>
            <a:endParaRPr sz="3200" dirty="0">
              <a:latin typeface="Calibri"/>
              <a:cs typeface="Calibri"/>
            </a:endParaRPr>
          </a:p>
          <a:p>
            <a:pPr marL="63500">
              <a:lnSpc>
                <a:spcPct val="100000"/>
              </a:lnSpc>
            </a:pPr>
            <a:r>
              <a:rPr sz="2400" b="1" dirty="0">
                <a:latin typeface="Calibri"/>
                <a:cs typeface="Calibri"/>
              </a:rPr>
              <a:t>x̄</a:t>
            </a:r>
            <a:r>
              <a:rPr sz="2400" b="1" baseline="-19097" dirty="0">
                <a:latin typeface="Calibri"/>
                <a:cs typeface="Calibri"/>
              </a:rPr>
              <a:t>Ελλήνων</a:t>
            </a:r>
            <a:r>
              <a:rPr sz="2400" b="1" spc="-142" baseline="-19097" dirty="0">
                <a:latin typeface="Calibri"/>
                <a:cs typeface="Calibri"/>
              </a:rPr>
              <a:t> </a:t>
            </a:r>
            <a:r>
              <a:rPr sz="2400" dirty="0">
                <a:latin typeface="Calibri"/>
                <a:cs typeface="Calibri"/>
              </a:rPr>
              <a:t>=176εκ.</a:t>
            </a:r>
            <a:r>
              <a:rPr sz="2400" spc="-65" dirty="0">
                <a:latin typeface="Calibri"/>
                <a:cs typeface="Calibri"/>
              </a:rPr>
              <a:t> </a:t>
            </a:r>
            <a:r>
              <a:rPr sz="2400" dirty="0">
                <a:latin typeface="Calibri"/>
                <a:cs typeface="Calibri"/>
              </a:rPr>
              <a:t>με</a:t>
            </a:r>
            <a:r>
              <a:rPr sz="2400" spc="-45" dirty="0">
                <a:latin typeface="Calibri"/>
                <a:cs typeface="Calibri"/>
              </a:rPr>
              <a:t> </a:t>
            </a:r>
            <a:r>
              <a:rPr sz="2400" dirty="0">
                <a:latin typeface="Calibri"/>
                <a:cs typeface="Calibri"/>
              </a:rPr>
              <a:t>περιθώριο</a:t>
            </a:r>
            <a:r>
              <a:rPr sz="2400" spc="-5" dirty="0">
                <a:latin typeface="Calibri"/>
                <a:cs typeface="Calibri"/>
              </a:rPr>
              <a:t> </a:t>
            </a:r>
            <a:r>
              <a:rPr sz="2400" dirty="0">
                <a:latin typeface="Calibri"/>
                <a:cs typeface="Calibri"/>
              </a:rPr>
              <a:t>σφάλματος</a:t>
            </a:r>
            <a:r>
              <a:rPr sz="2400" spc="-20" dirty="0">
                <a:latin typeface="Calibri"/>
                <a:cs typeface="Calibri"/>
              </a:rPr>
              <a:t> </a:t>
            </a:r>
            <a:r>
              <a:rPr sz="2400" dirty="0">
                <a:latin typeface="Calibri"/>
                <a:cs typeface="Calibri"/>
              </a:rPr>
              <a:t>w</a:t>
            </a:r>
            <a:r>
              <a:rPr sz="2400" baseline="-19097" dirty="0">
                <a:latin typeface="Calibri"/>
                <a:cs typeface="Calibri"/>
              </a:rPr>
              <a:t>Ε</a:t>
            </a:r>
            <a:r>
              <a:rPr sz="2400" dirty="0">
                <a:latin typeface="Calibri"/>
                <a:cs typeface="Calibri"/>
              </a:rPr>
              <a:t>=4εκ.</a:t>
            </a:r>
            <a:r>
              <a:rPr sz="2400" spc="-45" dirty="0">
                <a:latin typeface="Calibri"/>
                <a:cs typeface="Calibri"/>
              </a:rPr>
              <a:t> </a:t>
            </a:r>
            <a:r>
              <a:rPr sz="2400" dirty="0">
                <a:latin typeface="Calibri"/>
                <a:cs typeface="Calibri"/>
              </a:rPr>
              <a:t>για διάστημα</a:t>
            </a:r>
            <a:r>
              <a:rPr sz="2400" spc="-25" dirty="0">
                <a:latin typeface="Calibri"/>
                <a:cs typeface="Calibri"/>
              </a:rPr>
              <a:t> </a:t>
            </a:r>
            <a:r>
              <a:rPr sz="2400" dirty="0">
                <a:latin typeface="Calibri"/>
                <a:cs typeface="Calibri"/>
              </a:rPr>
              <a:t>εμπιστοσύνης</a:t>
            </a:r>
            <a:r>
              <a:rPr sz="2400" spc="-20" dirty="0">
                <a:latin typeface="Calibri"/>
                <a:cs typeface="Calibri"/>
              </a:rPr>
              <a:t> </a:t>
            </a:r>
            <a:r>
              <a:rPr sz="2400" spc="-25" dirty="0">
                <a:latin typeface="Calibri"/>
                <a:cs typeface="Calibri"/>
              </a:rPr>
              <a:t>95%</a:t>
            </a:r>
            <a:endParaRPr sz="2400" dirty="0">
              <a:latin typeface="Calibri"/>
              <a:cs typeface="Calibri"/>
            </a:endParaRPr>
          </a:p>
          <a:p>
            <a:pPr marL="63500">
              <a:lnSpc>
                <a:spcPct val="100000"/>
              </a:lnSpc>
              <a:spcBef>
                <a:spcPts val="1370"/>
              </a:spcBef>
            </a:pPr>
            <a:r>
              <a:rPr sz="2400" b="1" dirty="0">
                <a:latin typeface="Calibri"/>
                <a:cs typeface="Calibri"/>
              </a:rPr>
              <a:t>x̄</a:t>
            </a:r>
            <a:r>
              <a:rPr sz="2400" b="1" baseline="-19097" dirty="0">
                <a:latin typeface="Calibri"/>
                <a:cs typeface="Calibri"/>
              </a:rPr>
              <a:t>Σουηδών</a:t>
            </a:r>
            <a:r>
              <a:rPr sz="2400" b="1" spc="172" baseline="-19097" dirty="0">
                <a:latin typeface="Calibri"/>
                <a:cs typeface="Calibri"/>
              </a:rPr>
              <a:t> </a:t>
            </a:r>
            <a:r>
              <a:rPr sz="2400" dirty="0">
                <a:latin typeface="Calibri"/>
                <a:cs typeface="Calibri"/>
              </a:rPr>
              <a:t>=181εκ.</a:t>
            </a:r>
            <a:r>
              <a:rPr sz="2400" spc="-95" dirty="0">
                <a:latin typeface="Calibri"/>
                <a:cs typeface="Calibri"/>
              </a:rPr>
              <a:t> </a:t>
            </a:r>
            <a:r>
              <a:rPr sz="2400" dirty="0">
                <a:latin typeface="Calibri"/>
                <a:cs typeface="Calibri"/>
              </a:rPr>
              <a:t>με</a:t>
            </a:r>
            <a:r>
              <a:rPr sz="2400" spc="-35" dirty="0">
                <a:latin typeface="Calibri"/>
                <a:cs typeface="Calibri"/>
              </a:rPr>
              <a:t> </a:t>
            </a:r>
            <a:r>
              <a:rPr sz="2400" dirty="0">
                <a:latin typeface="Calibri"/>
                <a:cs typeface="Calibri"/>
              </a:rPr>
              <a:t>περιθώριο</a:t>
            </a:r>
            <a:r>
              <a:rPr sz="2400" spc="-15" dirty="0">
                <a:latin typeface="Calibri"/>
                <a:cs typeface="Calibri"/>
              </a:rPr>
              <a:t> </a:t>
            </a:r>
            <a:r>
              <a:rPr sz="2400" dirty="0">
                <a:latin typeface="Calibri"/>
                <a:cs typeface="Calibri"/>
              </a:rPr>
              <a:t>σφάλματος</a:t>
            </a:r>
            <a:r>
              <a:rPr sz="2400" spc="-30" dirty="0">
                <a:latin typeface="Calibri"/>
                <a:cs typeface="Calibri"/>
              </a:rPr>
              <a:t> </a:t>
            </a:r>
            <a:r>
              <a:rPr sz="2400" dirty="0">
                <a:latin typeface="Calibri"/>
                <a:cs typeface="Calibri"/>
              </a:rPr>
              <a:t>w</a:t>
            </a:r>
            <a:r>
              <a:rPr sz="2400" baseline="-19097" dirty="0">
                <a:latin typeface="Calibri"/>
                <a:cs typeface="Calibri"/>
              </a:rPr>
              <a:t>Σ</a:t>
            </a:r>
            <a:r>
              <a:rPr sz="2400" dirty="0">
                <a:latin typeface="Calibri"/>
                <a:cs typeface="Calibri"/>
              </a:rPr>
              <a:t>=3εκ.</a:t>
            </a:r>
            <a:r>
              <a:rPr sz="2400" spc="-40" dirty="0">
                <a:latin typeface="Calibri"/>
                <a:cs typeface="Calibri"/>
              </a:rPr>
              <a:t> </a:t>
            </a:r>
            <a:r>
              <a:rPr sz="2400" dirty="0">
                <a:latin typeface="Calibri"/>
                <a:cs typeface="Calibri"/>
              </a:rPr>
              <a:t>για</a:t>
            </a:r>
            <a:r>
              <a:rPr sz="2400" spc="-40" dirty="0">
                <a:latin typeface="Calibri"/>
                <a:cs typeface="Calibri"/>
              </a:rPr>
              <a:t> </a:t>
            </a:r>
            <a:r>
              <a:rPr sz="2400" dirty="0">
                <a:latin typeface="Calibri"/>
                <a:cs typeface="Calibri"/>
              </a:rPr>
              <a:t>διάστημα</a:t>
            </a:r>
            <a:r>
              <a:rPr sz="2400" spc="-15" dirty="0">
                <a:latin typeface="Calibri"/>
                <a:cs typeface="Calibri"/>
              </a:rPr>
              <a:t> </a:t>
            </a:r>
            <a:r>
              <a:rPr sz="2400" dirty="0">
                <a:latin typeface="Calibri"/>
                <a:cs typeface="Calibri"/>
              </a:rPr>
              <a:t>εμπιστοσύνης</a:t>
            </a:r>
            <a:r>
              <a:rPr sz="2400" spc="-25" dirty="0">
                <a:latin typeface="Calibri"/>
                <a:cs typeface="Calibri"/>
              </a:rPr>
              <a:t> 95%</a:t>
            </a:r>
            <a:endParaRPr sz="2400" dirty="0">
              <a:latin typeface="Calibri"/>
              <a:cs typeface="Calibri"/>
            </a:endParaRPr>
          </a:p>
          <a:p>
            <a:pPr>
              <a:lnSpc>
                <a:spcPct val="100000"/>
              </a:lnSpc>
              <a:spcBef>
                <a:spcPts val="15"/>
              </a:spcBef>
            </a:pPr>
            <a:endParaRPr sz="2700" dirty="0">
              <a:latin typeface="Calibri"/>
              <a:cs typeface="Calibri"/>
            </a:endParaRPr>
          </a:p>
          <a:p>
            <a:pPr marL="63500" marR="42545">
              <a:lnSpc>
                <a:spcPct val="120000"/>
              </a:lnSpc>
              <a:spcBef>
                <a:spcPts val="5"/>
              </a:spcBef>
            </a:pPr>
            <a:r>
              <a:rPr sz="2400" i="1" dirty="0">
                <a:latin typeface="Calibri"/>
                <a:cs typeface="Calibri"/>
              </a:rPr>
              <a:t>Είναι</a:t>
            </a:r>
            <a:r>
              <a:rPr sz="2400" i="1" spc="-70" dirty="0">
                <a:latin typeface="Calibri"/>
                <a:cs typeface="Calibri"/>
              </a:rPr>
              <a:t> </a:t>
            </a:r>
            <a:r>
              <a:rPr sz="2400" i="1" dirty="0">
                <a:latin typeface="Calibri"/>
                <a:cs typeface="Calibri"/>
              </a:rPr>
              <a:t>η</a:t>
            </a:r>
            <a:r>
              <a:rPr sz="2400" i="1" spc="-40" dirty="0">
                <a:latin typeface="Calibri"/>
                <a:cs typeface="Calibri"/>
              </a:rPr>
              <a:t> </a:t>
            </a:r>
            <a:r>
              <a:rPr sz="2400" i="1" dirty="0">
                <a:latin typeface="Calibri"/>
                <a:cs typeface="Calibri"/>
              </a:rPr>
              <a:t>παραπάνω</a:t>
            </a:r>
            <a:r>
              <a:rPr sz="2400" i="1" spc="-55" dirty="0">
                <a:latin typeface="Calibri"/>
                <a:cs typeface="Calibri"/>
              </a:rPr>
              <a:t> </a:t>
            </a:r>
            <a:r>
              <a:rPr sz="2400" i="1" dirty="0">
                <a:latin typeface="Calibri"/>
                <a:cs typeface="Calibri"/>
              </a:rPr>
              <a:t>διαφορά</a:t>
            </a:r>
            <a:r>
              <a:rPr sz="2400" i="1" spc="-15" dirty="0">
                <a:latin typeface="Calibri"/>
                <a:cs typeface="Calibri"/>
              </a:rPr>
              <a:t> </a:t>
            </a:r>
            <a:r>
              <a:rPr sz="2400" i="1" dirty="0">
                <a:latin typeface="Calibri"/>
                <a:cs typeface="Calibri"/>
              </a:rPr>
              <a:t>των</a:t>
            </a:r>
            <a:r>
              <a:rPr sz="2400" i="1" spc="-65" dirty="0">
                <a:latin typeface="Calibri"/>
                <a:cs typeface="Calibri"/>
              </a:rPr>
              <a:t> </a:t>
            </a:r>
            <a:r>
              <a:rPr sz="2400" i="1" dirty="0">
                <a:latin typeface="Calibri"/>
                <a:cs typeface="Calibri"/>
              </a:rPr>
              <a:t>δύο</a:t>
            </a:r>
            <a:r>
              <a:rPr sz="2400" i="1" spc="-15" dirty="0">
                <a:latin typeface="Calibri"/>
                <a:cs typeface="Calibri"/>
              </a:rPr>
              <a:t> </a:t>
            </a:r>
            <a:r>
              <a:rPr sz="2400" i="1" dirty="0">
                <a:latin typeface="Calibri"/>
                <a:cs typeface="Calibri"/>
              </a:rPr>
              <a:t>μέσων</a:t>
            </a:r>
            <a:r>
              <a:rPr sz="2400" i="1" spc="-65" dirty="0">
                <a:latin typeface="Calibri"/>
                <a:cs typeface="Calibri"/>
              </a:rPr>
              <a:t> </a:t>
            </a:r>
            <a:r>
              <a:rPr sz="2400" i="1" dirty="0">
                <a:latin typeface="Calibri"/>
                <a:cs typeface="Calibri"/>
              </a:rPr>
              <a:t>όρων</a:t>
            </a:r>
            <a:r>
              <a:rPr sz="2400" i="1" spc="-40" dirty="0">
                <a:latin typeface="Calibri"/>
                <a:cs typeface="Calibri"/>
              </a:rPr>
              <a:t> </a:t>
            </a:r>
            <a:r>
              <a:rPr sz="2400" i="1" dirty="0">
                <a:latin typeface="Calibri"/>
                <a:cs typeface="Calibri"/>
              </a:rPr>
              <a:t>(Ελλήνων</a:t>
            </a:r>
            <a:r>
              <a:rPr sz="2400" i="1" spc="-45" dirty="0">
                <a:latin typeface="Calibri"/>
                <a:cs typeface="Calibri"/>
              </a:rPr>
              <a:t> </a:t>
            </a:r>
            <a:r>
              <a:rPr sz="2400" i="1" dirty="0">
                <a:latin typeface="Calibri"/>
                <a:cs typeface="Calibri"/>
              </a:rPr>
              <a:t>και</a:t>
            </a:r>
            <a:r>
              <a:rPr sz="2400" i="1" spc="-35" dirty="0">
                <a:latin typeface="Calibri"/>
                <a:cs typeface="Calibri"/>
              </a:rPr>
              <a:t> </a:t>
            </a:r>
            <a:r>
              <a:rPr sz="2400" i="1" dirty="0">
                <a:latin typeface="Calibri"/>
                <a:cs typeface="Calibri"/>
              </a:rPr>
              <a:t>Σουηδών)</a:t>
            </a:r>
            <a:r>
              <a:rPr sz="2400" i="1" spc="-45" dirty="0">
                <a:latin typeface="Calibri"/>
                <a:cs typeface="Calibri"/>
              </a:rPr>
              <a:t> </a:t>
            </a:r>
            <a:r>
              <a:rPr sz="2400" i="1" spc="-10" dirty="0">
                <a:latin typeface="Calibri"/>
                <a:cs typeface="Calibri"/>
              </a:rPr>
              <a:t>στατιστικά </a:t>
            </a:r>
            <a:r>
              <a:rPr sz="2400" i="1" dirty="0">
                <a:latin typeface="Calibri"/>
                <a:cs typeface="Calibri"/>
              </a:rPr>
              <a:t>σημαντική;</a:t>
            </a:r>
            <a:r>
              <a:rPr sz="2400" i="1" spc="-65" dirty="0">
                <a:latin typeface="Calibri"/>
                <a:cs typeface="Calibri"/>
              </a:rPr>
              <a:t> </a:t>
            </a:r>
            <a:r>
              <a:rPr sz="2400" i="1" dirty="0">
                <a:latin typeface="Calibri"/>
                <a:cs typeface="Calibri"/>
              </a:rPr>
              <a:t>Γιατί</a:t>
            </a:r>
            <a:r>
              <a:rPr sz="2400" i="1" spc="-20" dirty="0">
                <a:latin typeface="Calibri"/>
                <a:cs typeface="Calibri"/>
              </a:rPr>
              <a:t> </a:t>
            </a:r>
            <a:r>
              <a:rPr sz="2400" i="1" dirty="0">
                <a:latin typeface="Calibri"/>
                <a:cs typeface="Calibri"/>
              </a:rPr>
              <a:t>ή</a:t>
            </a:r>
            <a:r>
              <a:rPr sz="2400" i="1" spc="-10" dirty="0">
                <a:latin typeface="Calibri"/>
                <a:cs typeface="Calibri"/>
              </a:rPr>
              <a:t> </a:t>
            </a:r>
            <a:r>
              <a:rPr sz="2400" i="1" dirty="0">
                <a:latin typeface="Calibri"/>
                <a:cs typeface="Calibri"/>
              </a:rPr>
              <a:t>γιατί</a:t>
            </a:r>
            <a:r>
              <a:rPr sz="2400" i="1" spc="-20" dirty="0">
                <a:latin typeface="Calibri"/>
                <a:cs typeface="Calibri"/>
              </a:rPr>
              <a:t> όχι;</a:t>
            </a:r>
            <a:endParaRPr sz="2400" dirty="0">
              <a:latin typeface="Calibri"/>
              <a:cs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150009" y="1139189"/>
            <a:ext cx="10689565" cy="2618537"/>
          </a:xfrm>
          <a:prstGeom prst="rect">
            <a:avLst/>
          </a:prstGeom>
        </p:spPr>
        <p:txBody>
          <a:bodyPr vert="horz" wrap="square" lIns="0" tIns="11430" rIns="0" bIns="0" rtlCol="0">
            <a:spAutoFit/>
          </a:bodyPr>
          <a:lstStyle/>
          <a:p>
            <a:pPr marL="76200">
              <a:lnSpc>
                <a:spcPct val="100000"/>
              </a:lnSpc>
              <a:spcBef>
                <a:spcPts val="90"/>
              </a:spcBef>
            </a:pPr>
            <a:r>
              <a:rPr sz="2600" dirty="0">
                <a:solidFill>
                  <a:srgbClr val="FF0000"/>
                </a:solidFill>
                <a:latin typeface="Calibri"/>
                <a:cs typeface="Calibri"/>
              </a:rPr>
              <a:t>Θα</a:t>
            </a:r>
            <a:r>
              <a:rPr sz="2600" spc="-95" dirty="0">
                <a:solidFill>
                  <a:srgbClr val="FF0000"/>
                </a:solidFill>
                <a:latin typeface="Calibri"/>
                <a:cs typeface="Calibri"/>
              </a:rPr>
              <a:t> </a:t>
            </a:r>
            <a:r>
              <a:rPr sz="2600" spc="-20" dirty="0">
                <a:solidFill>
                  <a:srgbClr val="FF0000"/>
                </a:solidFill>
                <a:latin typeface="Calibri"/>
                <a:cs typeface="Calibri"/>
              </a:rPr>
              <a:t>κατασκευάσουμε</a:t>
            </a:r>
            <a:r>
              <a:rPr sz="2600" spc="5" dirty="0">
                <a:solidFill>
                  <a:srgbClr val="FF0000"/>
                </a:solidFill>
                <a:latin typeface="Calibri"/>
                <a:cs typeface="Calibri"/>
              </a:rPr>
              <a:t> </a:t>
            </a:r>
            <a:r>
              <a:rPr sz="2600" b="1" dirty="0">
                <a:solidFill>
                  <a:srgbClr val="FF0000"/>
                </a:solidFill>
                <a:latin typeface="Calibri"/>
                <a:cs typeface="Calibri"/>
              </a:rPr>
              <a:t>διάστημα</a:t>
            </a:r>
            <a:r>
              <a:rPr sz="2600" b="1" spc="-65" dirty="0">
                <a:solidFill>
                  <a:srgbClr val="FF0000"/>
                </a:solidFill>
                <a:latin typeface="Calibri"/>
                <a:cs typeface="Calibri"/>
              </a:rPr>
              <a:t> </a:t>
            </a:r>
            <a:r>
              <a:rPr sz="2600" b="1" dirty="0">
                <a:solidFill>
                  <a:srgbClr val="FF0000"/>
                </a:solidFill>
                <a:latin typeface="Calibri"/>
                <a:cs typeface="Calibri"/>
              </a:rPr>
              <a:t>εμπιστοσύνης</a:t>
            </a:r>
            <a:r>
              <a:rPr sz="2600" b="1" spc="-25" dirty="0">
                <a:solidFill>
                  <a:srgbClr val="FF0000"/>
                </a:solidFill>
                <a:latin typeface="Calibri"/>
                <a:cs typeface="Calibri"/>
              </a:rPr>
              <a:t> </a:t>
            </a:r>
            <a:r>
              <a:rPr sz="2600" b="1" dirty="0">
                <a:solidFill>
                  <a:srgbClr val="FF0000"/>
                </a:solidFill>
                <a:latin typeface="Calibri"/>
                <a:cs typeface="Calibri"/>
              </a:rPr>
              <a:t>95%</a:t>
            </a:r>
            <a:r>
              <a:rPr sz="2600" b="1" spc="-100" dirty="0">
                <a:solidFill>
                  <a:srgbClr val="FF0000"/>
                </a:solidFill>
                <a:latin typeface="Calibri"/>
                <a:cs typeface="Calibri"/>
              </a:rPr>
              <a:t> </a:t>
            </a:r>
            <a:r>
              <a:rPr sz="2600" b="1" spc="-10" dirty="0">
                <a:solidFill>
                  <a:srgbClr val="FF0000"/>
                </a:solidFill>
                <a:latin typeface="Calibri"/>
                <a:cs typeface="Calibri"/>
              </a:rPr>
              <a:t>(CI</a:t>
            </a:r>
            <a:r>
              <a:rPr sz="2550" b="1" spc="-15" baseline="-19607" dirty="0">
                <a:solidFill>
                  <a:srgbClr val="FF0000"/>
                </a:solidFill>
                <a:latin typeface="Calibri"/>
                <a:cs typeface="Calibri"/>
              </a:rPr>
              <a:t>95</a:t>
            </a:r>
            <a:r>
              <a:rPr sz="2600" b="1" spc="-10" dirty="0">
                <a:solidFill>
                  <a:srgbClr val="FF0000"/>
                </a:solidFill>
                <a:latin typeface="Calibri"/>
                <a:cs typeface="Calibri"/>
              </a:rPr>
              <a:t>)</a:t>
            </a:r>
            <a:r>
              <a:rPr sz="2600" spc="-10" dirty="0">
                <a:solidFill>
                  <a:srgbClr val="FF0000"/>
                </a:solidFill>
                <a:latin typeface="Calibri"/>
                <a:cs typeface="Calibri"/>
              </a:rPr>
              <a:t>:</a:t>
            </a:r>
            <a:endParaRPr sz="2600" dirty="0">
              <a:solidFill>
                <a:srgbClr val="FF0000"/>
              </a:solidFill>
              <a:latin typeface="Calibri"/>
              <a:cs typeface="Calibri"/>
            </a:endParaRPr>
          </a:p>
          <a:p>
            <a:pPr>
              <a:lnSpc>
                <a:spcPct val="100000"/>
              </a:lnSpc>
            </a:pPr>
            <a:endParaRPr sz="2400" dirty="0">
              <a:solidFill>
                <a:srgbClr val="FF0000"/>
              </a:solidFill>
              <a:latin typeface="Calibri"/>
              <a:cs typeface="Calibri"/>
            </a:endParaRPr>
          </a:p>
          <a:p>
            <a:pPr marL="76200" marR="915035" algn="just">
              <a:lnSpc>
                <a:spcPct val="158500"/>
              </a:lnSpc>
            </a:pPr>
            <a:r>
              <a:rPr sz="2600" dirty="0">
                <a:solidFill>
                  <a:srgbClr val="FF0000"/>
                </a:solidFill>
                <a:latin typeface="Calibri"/>
                <a:cs typeface="Calibri"/>
              </a:rPr>
              <a:t>(α)</a:t>
            </a:r>
            <a:r>
              <a:rPr sz="2600" spc="-70" dirty="0">
                <a:solidFill>
                  <a:srgbClr val="FF0000"/>
                </a:solidFill>
                <a:latin typeface="Calibri"/>
                <a:cs typeface="Calibri"/>
              </a:rPr>
              <a:t> </a:t>
            </a:r>
            <a:r>
              <a:rPr sz="2600" dirty="0">
                <a:solidFill>
                  <a:srgbClr val="FF0000"/>
                </a:solidFill>
                <a:latin typeface="Calibri"/>
                <a:cs typeface="Calibri"/>
              </a:rPr>
              <a:t>για</a:t>
            </a:r>
            <a:r>
              <a:rPr sz="2600" spc="-75" dirty="0">
                <a:solidFill>
                  <a:srgbClr val="FF0000"/>
                </a:solidFill>
                <a:latin typeface="Calibri"/>
                <a:cs typeface="Calibri"/>
              </a:rPr>
              <a:t> </a:t>
            </a:r>
            <a:r>
              <a:rPr sz="2600" dirty="0">
                <a:solidFill>
                  <a:srgbClr val="FF0000"/>
                </a:solidFill>
                <a:latin typeface="Calibri"/>
                <a:cs typeface="Calibri"/>
              </a:rPr>
              <a:t>τον</a:t>
            </a:r>
            <a:r>
              <a:rPr sz="2600" spc="-85" dirty="0">
                <a:solidFill>
                  <a:srgbClr val="FF0000"/>
                </a:solidFill>
                <a:latin typeface="Calibri"/>
                <a:cs typeface="Calibri"/>
              </a:rPr>
              <a:t> </a:t>
            </a:r>
            <a:r>
              <a:rPr sz="2600" dirty="0">
                <a:solidFill>
                  <a:srgbClr val="FF0000"/>
                </a:solidFill>
                <a:latin typeface="Calibri"/>
                <a:cs typeface="Calibri"/>
              </a:rPr>
              <a:t>μέσο</a:t>
            </a:r>
            <a:r>
              <a:rPr sz="2600" spc="-50" dirty="0">
                <a:solidFill>
                  <a:srgbClr val="FF0000"/>
                </a:solidFill>
                <a:latin typeface="Calibri"/>
                <a:cs typeface="Calibri"/>
              </a:rPr>
              <a:t> </a:t>
            </a:r>
            <a:r>
              <a:rPr sz="2600" dirty="0">
                <a:solidFill>
                  <a:srgbClr val="FF0000"/>
                </a:solidFill>
                <a:latin typeface="Calibri"/>
                <a:cs typeface="Calibri"/>
              </a:rPr>
              <a:t>όρο</a:t>
            </a:r>
            <a:r>
              <a:rPr sz="2600" spc="-70" dirty="0">
                <a:solidFill>
                  <a:srgbClr val="FF0000"/>
                </a:solidFill>
                <a:latin typeface="Calibri"/>
                <a:cs typeface="Calibri"/>
              </a:rPr>
              <a:t> </a:t>
            </a:r>
            <a:r>
              <a:rPr sz="2600" dirty="0">
                <a:solidFill>
                  <a:srgbClr val="FF0000"/>
                </a:solidFill>
                <a:latin typeface="Calibri"/>
                <a:cs typeface="Calibri"/>
              </a:rPr>
              <a:t>του</a:t>
            </a:r>
            <a:r>
              <a:rPr sz="2600" spc="-60" dirty="0">
                <a:solidFill>
                  <a:srgbClr val="FF0000"/>
                </a:solidFill>
                <a:latin typeface="Calibri"/>
                <a:cs typeface="Calibri"/>
              </a:rPr>
              <a:t> </a:t>
            </a:r>
            <a:r>
              <a:rPr sz="2600" dirty="0">
                <a:solidFill>
                  <a:srgbClr val="FF0000"/>
                </a:solidFill>
                <a:latin typeface="Calibri"/>
                <a:cs typeface="Calibri"/>
              </a:rPr>
              <a:t>πληθυσμού των</a:t>
            </a:r>
            <a:r>
              <a:rPr sz="2600" spc="-85" dirty="0">
                <a:solidFill>
                  <a:srgbClr val="FF0000"/>
                </a:solidFill>
                <a:latin typeface="Calibri"/>
                <a:cs typeface="Calibri"/>
              </a:rPr>
              <a:t> </a:t>
            </a:r>
            <a:r>
              <a:rPr sz="2600" spc="-10" dirty="0">
                <a:solidFill>
                  <a:srgbClr val="FF0000"/>
                </a:solidFill>
                <a:latin typeface="Calibri"/>
                <a:cs typeface="Calibri"/>
              </a:rPr>
              <a:t>Ελλήνων, </a:t>
            </a:r>
            <a:endParaRPr lang="el-GR" sz="2600" spc="-10" dirty="0">
              <a:solidFill>
                <a:srgbClr val="FF0000"/>
              </a:solidFill>
              <a:latin typeface="Calibri"/>
              <a:cs typeface="Calibri"/>
            </a:endParaRPr>
          </a:p>
          <a:p>
            <a:pPr marL="76200" marR="915035" algn="just">
              <a:lnSpc>
                <a:spcPct val="158500"/>
              </a:lnSpc>
            </a:pPr>
            <a:r>
              <a:rPr sz="2600" dirty="0">
                <a:solidFill>
                  <a:srgbClr val="FF0000"/>
                </a:solidFill>
                <a:latin typeface="Calibri"/>
                <a:cs typeface="Calibri"/>
              </a:rPr>
              <a:t>(β)</a:t>
            </a:r>
            <a:r>
              <a:rPr sz="2600" spc="-70" dirty="0">
                <a:solidFill>
                  <a:srgbClr val="FF0000"/>
                </a:solidFill>
                <a:latin typeface="Calibri"/>
                <a:cs typeface="Calibri"/>
              </a:rPr>
              <a:t> </a:t>
            </a:r>
            <a:r>
              <a:rPr sz="2600" dirty="0">
                <a:solidFill>
                  <a:srgbClr val="FF0000"/>
                </a:solidFill>
                <a:latin typeface="Calibri"/>
                <a:cs typeface="Calibri"/>
              </a:rPr>
              <a:t>για</a:t>
            </a:r>
            <a:r>
              <a:rPr sz="2600" spc="-75" dirty="0">
                <a:solidFill>
                  <a:srgbClr val="FF0000"/>
                </a:solidFill>
                <a:latin typeface="Calibri"/>
                <a:cs typeface="Calibri"/>
              </a:rPr>
              <a:t> </a:t>
            </a:r>
            <a:r>
              <a:rPr sz="2600" dirty="0">
                <a:solidFill>
                  <a:srgbClr val="FF0000"/>
                </a:solidFill>
                <a:latin typeface="Calibri"/>
                <a:cs typeface="Calibri"/>
              </a:rPr>
              <a:t>τον</a:t>
            </a:r>
            <a:r>
              <a:rPr sz="2600" spc="-60" dirty="0">
                <a:solidFill>
                  <a:srgbClr val="FF0000"/>
                </a:solidFill>
                <a:latin typeface="Calibri"/>
                <a:cs typeface="Calibri"/>
              </a:rPr>
              <a:t> </a:t>
            </a:r>
            <a:r>
              <a:rPr sz="2600" dirty="0">
                <a:solidFill>
                  <a:srgbClr val="FF0000"/>
                </a:solidFill>
                <a:latin typeface="Calibri"/>
                <a:cs typeface="Calibri"/>
              </a:rPr>
              <a:t>μέσο</a:t>
            </a:r>
            <a:r>
              <a:rPr sz="2600" spc="-70" dirty="0">
                <a:solidFill>
                  <a:srgbClr val="FF0000"/>
                </a:solidFill>
                <a:latin typeface="Calibri"/>
                <a:cs typeface="Calibri"/>
              </a:rPr>
              <a:t> </a:t>
            </a:r>
            <a:r>
              <a:rPr sz="2600" dirty="0">
                <a:solidFill>
                  <a:srgbClr val="FF0000"/>
                </a:solidFill>
                <a:latin typeface="Calibri"/>
                <a:cs typeface="Calibri"/>
              </a:rPr>
              <a:t>όρο</a:t>
            </a:r>
            <a:r>
              <a:rPr sz="2600" spc="-55" dirty="0">
                <a:solidFill>
                  <a:srgbClr val="FF0000"/>
                </a:solidFill>
                <a:latin typeface="Calibri"/>
                <a:cs typeface="Calibri"/>
              </a:rPr>
              <a:t> </a:t>
            </a:r>
            <a:r>
              <a:rPr sz="2600" dirty="0">
                <a:solidFill>
                  <a:srgbClr val="FF0000"/>
                </a:solidFill>
                <a:latin typeface="Calibri"/>
                <a:cs typeface="Calibri"/>
              </a:rPr>
              <a:t>του</a:t>
            </a:r>
            <a:r>
              <a:rPr sz="2600" spc="-55" dirty="0">
                <a:solidFill>
                  <a:srgbClr val="FF0000"/>
                </a:solidFill>
                <a:latin typeface="Calibri"/>
                <a:cs typeface="Calibri"/>
              </a:rPr>
              <a:t> </a:t>
            </a:r>
            <a:r>
              <a:rPr sz="2600" dirty="0">
                <a:solidFill>
                  <a:srgbClr val="FF0000"/>
                </a:solidFill>
                <a:latin typeface="Calibri"/>
                <a:cs typeface="Calibri"/>
              </a:rPr>
              <a:t>πληθυσμού των</a:t>
            </a:r>
            <a:r>
              <a:rPr sz="2600" spc="-100" dirty="0">
                <a:solidFill>
                  <a:srgbClr val="FF0000"/>
                </a:solidFill>
                <a:latin typeface="Calibri"/>
                <a:cs typeface="Calibri"/>
              </a:rPr>
              <a:t> </a:t>
            </a:r>
            <a:r>
              <a:rPr sz="2600" spc="-10" dirty="0">
                <a:solidFill>
                  <a:srgbClr val="FF0000"/>
                </a:solidFill>
                <a:latin typeface="Calibri"/>
                <a:cs typeface="Calibri"/>
              </a:rPr>
              <a:t>Σουηδών, </a:t>
            </a:r>
            <a:endParaRPr lang="el-GR" sz="2600" spc="-10" dirty="0">
              <a:solidFill>
                <a:srgbClr val="FF0000"/>
              </a:solidFill>
              <a:latin typeface="Calibri"/>
              <a:cs typeface="Calibri"/>
            </a:endParaRPr>
          </a:p>
          <a:p>
            <a:pPr marL="76200" marR="915035" algn="just">
              <a:lnSpc>
                <a:spcPct val="158500"/>
              </a:lnSpc>
            </a:pPr>
            <a:r>
              <a:rPr sz="2600" dirty="0">
                <a:solidFill>
                  <a:srgbClr val="FF0000"/>
                </a:solidFill>
                <a:latin typeface="Calibri"/>
                <a:cs typeface="Calibri"/>
              </a:rPr>
              <a:t>(γ)</a:t>
            </a:r>
            <a:r>
              <a:rPr sz="2600" spc="-75" dirty="0">
                <a:solidFill>
                  <a:srgbClr val="FF0000"/>
                </a:solidFill>
                <a:latin typeface="Calibri"/>
                <a:cs typeface="Calibri"/>
              </a:rPr>
              <a:t> </a:t>
            </a:r>
            <a:r>
              <a:rPr sz="2600" u="sng" dirty="0">
                <a:solidFill>
                  <a:srgbClr val="FF0000"/>
                </a:solidFill>
                <a:uFill>
                  <a:solidFill>
                    <a:srgbClr val="CC6600"/>
                  </a:solidFill>
                </a:uFill>
                <a:latin typeface="Calibri"/>
                <a:cs typeface="Calibri"/>
              </a:rPr>
              <a:t>θα</a:t>
            </a:r>
            <a:r>
              <a:rPr sz="2600" u="sng" spc="-90" dirty="0">
                <a:solidFill>
                  <a:srgbClr val="FF0000"/>
                </a:solidFill>
                <a:uFill>
                  <a:solidFill>
                    <a:srgbClr val="CC6600"/>
                  </a:solidFill>
                </a:uFill>
                <a:latin typeface="Calibri"/>
                <a:cs typeface="Calibri"/>
              </a:rPr>
              <a:t> </a:t>
            </a:r>
            <a:r>
              <a:rPr sz="2600" u="sng" dirty="0">
                <a:solidFill>
                  <a:srgbClr val="FF0000"/>
                </a:solidFill>
                <a:uFill>
                  <a:solidFill>
                    <a:srgbClr val="CC6600"/>
                  </a:solidFill>
                </a:uFill>
                <a:latin typeface="Calibri"/>
                <a:cs typeface="Calibri"/>
              </a:rPr>
              <a:t>τα</a:t>
            </a:r>
            <a:r>
              <a:rPr sz="2600" u="sng" spc="-60" dirty="0">
                <a:solidFill>
                  <a:srgbClr val="FF0000"/>
                </a:solidFill>
                <a:uFill>
                  <a:solidFill>
                    <a:srgbClr val="CC6600"/>
                  </a:solidFill>
                </a:uFill>
                <a:latin typeface="Calibri"/>
                <a:cs typeface="Calibri"/>
              </a:rPr>
              <a:t> </a:t>
            </a:r>
            <a:r>
              <a:rPr sz="2600" u="sng" spc="-10" dirty="0">
                <a:solidFill>
                  <a:srgbClr val="FF0000"/>
                </a:solidFill>
                <a:uFill>
                  <a:solidFill>
                    <a:srgbClr val="CC6600"/>
                  </a:solidFill>
                </a:uFill>
                <a:latin typeface="Calibri"/>
                <a:cs typeface="Calibri"/>
              </a:rPr>
              <a:t>συγκρίνουμε</a:t>
            </a:r>
            <a:r>
              <a:rPr sz="2600" u="sng" spc="15" dirty="0">
                <a:solidFill>
                  <a:srgbClr val="FF0000"/>
                </a:solidFill>
                <a:uFill>
                  <a:solidFill>
                    <a:srgbClr val="CC6600"/>
                  </a:solidFill>
                </a:uFill>
                <a:latin typeface="Calibri"/>
                <a:cs typeface="Calibri"/>
              </a:rPr>
              <a:t> </a:t>
            </a:r>
            <a:r>
              <a:rPr sz="2600" u="sng" dirty="0">
                <a:solidFill>
                  <a:srgbClr val="FF0000"/>
                </a:solidFill>
                <a:uFill>
                  <a:solidFill>
                    <a:srgbClr val="CC6600"/>
                  </a:solidFill>
                </a:uFill>
                <a:latin typeface="Calibri"/>
                <a:cs typeface="Calibri"/>
              </a:rPr>
              <a:t>μεταξύ</a:t>
            </a:r>
            <a:r>
              <a:rPr sz="2600" u="sng" spc="-65" dirty="0">
                <a:solidFill>
                  <a:srgbClr val="FF0000"/>
                </a:solidFill>
                <a:uFill>
                  <a:solidFill>
                    <a:srgbClr val="CC6600"/>
                  </a:solidFill>
                </a:uFill>
                <a:latin typeface="Calibri"/>
                <a:cs typeface="Calibri"/>
              </a:rPr>
              <a:t> </a:t>
            </a:r>
            <a:r>
              <a:rPr sz="2600" u="sng" spc="-10" dirty="0">
                <a:solidFill>
                  <a:srgbClr val="FF0000"/>
                </a:solidFill>
                <a:uFill>
                  <a:solidFill>
                    <a:srgbClr val="CC6600"/>
                  </a:solidFill>
                </a:uFill>
                <a:latin typeface="Calibri"/>
                <a:cs typeface="Calibri"/>
              </a:rPr>
              <a:t>τους</a:t>
            </a:r>
            <a:r>
              <a:rPr sz="2600" spc="-10" dirty="0">
                <a:solidFill>
                  <a:srgbClr val="FF0000"/>
                </a:solidFill>
                <a:latin typeface="Calibri"/>
                <a:cs typeface="Calibri"/>
              </a:rPr>
              <a:t>.</a:t>
            </a:r>
            <a:endParaRPr sz="2600" dirty="0">
              <a:solidFill>
                <a:srgbClr val="FF0000"/>
              </a:solidFill>
              <a:latin typeface="Calibri"/>
              <a:cs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844530" y="984763"/>
            <a:ext cx="3171216" cy="496867"/>
          </a:xfrm>
          <a:prstGeom prst="rect">
            <a:avLst/>
          </a:prstGeom>
        </p:spPr>
        <p:txBody>
          <a:bodyPr vert="horz" wrap="square" lIns="0" tIns="24765" rIns="0" bIns="0" rtlCol="0">
            <a:spAutoFit/>
          </a:bodyPr>
          <a:lstStyle/>
          <a:p>
            <a:pPr marL="38100" marR="30480">
              <a:lnSpc>
                <a:spcPct val="141100"/>
              </a:lnSpc>
              <a:spcBef>
                <a:spcPts val="195"/>
              </a:spcBef>
            </a:pPr>
            <a:r>
              <a:rPr sz="2400" b="1" dirty="0">
                <a:solidFill>
                  <a:srgbClr val="FF0000"/>
                </a:solidFill>
              </a:rPr>
              <a:t>CI</a:t>
            </a:r>
            <a:r>
              <a:rPr sz="2400" b="1" baseline="-20833" dirty="0">
                <a:solidFill>
                  <a:srgbClr val="FF0000"/>
                </a:solidFill>
              </a:rPr>
              <a:t>95 </a:t>
            </a:r>
            <a:r>
              <a:rPr sz="2200" b="1" spc="-10" dirty="0">
                <a:solidFill>
                  <a:srgbClr val="FF0000"/>
                </a:solidFill>
              </a:rPr>
              <a:t>Ελλήνων: </a:t>
            </a:r>
            <a:r>
              <a:rPr sz="2200" b="1" dirty="0">
                <a:solidFill>
                  <a:srgbClr val="FF0000"/>
                </a:solidFill>
              </a:rPr>
              <a:t>μ</a:t>
            </a:r>
            <a:r>
              <a:rPr sz="2175" b="1" baseline="-19157" dirty="0">
                <a:solidFill>
                  <a:srgbClr val="FF0000"/>
                </a:solidFill>
              </a:rPr>
              <a:t>Ε</a:t>
            </a:r>
            <a:r>
              <a:rPr sz="2175" b="1" spc="209" baseline="-19157" dirty="0">
                <a:solidFill>
                  <a:srgbClr val="FF0000"/>
                </a:solidFill>
              </a:rPr>
              <a:t> </a:t>
            </a:r>
            <a:r>
              <a:rPr sz="2200" b="1" dirty="0">
                <a:solidFill>
                  <a:srgbClr val="FF0000"/>
                </a:solidFill>
              </a:rPr>
              <a:t>=</a:t>
            </a:r>
            <a:r>
              <a:rPr sz="2200" b="1" spc="5" dirty="0">
                <a:solidFill>
                  <a:srgbClr val="FF0000"/>
                </a:solidFill>
              </a:rPr>
              <a:t> </a:t>
            </a:r>
            <a:r>
              <a:rPr sz="2200" b="1" dirty="0">
                <a:solidFill>
                  <a:srgbClr val="FF0000"/>
                </a:solidFill>
              </a:rPr>
              <a:t>x̄</a:t>
            </a:r>
            <a:r>
              <a:rPr sz="2175" b="1" baseline="-19157" dirty="0">
                <a:solidFill>
                  <a:srgbClr val="FF0000"/>
                </a:solidFill>
              </a:rPr>
              <a:t>Ε</a:t>
            </a:r>
            <a:r>
              <a:rPr sz="2175" b="1" spc="509" baseline="-19157" dirty="0">
                <a:solidFill>
                  <a:srgbClr val="FF0000"/>
                </a:solidFill>
              </a:rPr>
              <a:t> </a:t>
            </a:r>
            <a:r>
              <a:rPr sz="2200" b="1" dirty="0">
                <a:solidFill>
                  <a:srgbClr val="FF0000"/>
                </a:solidFill>
              </a:rPr>
              <a:t>±</a:t>
            </a:r>
            <a:r>
              <a:rPr sz="2200" b="1" spc="-15" dirty="0">
                <a:solidFill>
                  <a:srgbClr val="FF0000"/>
                </a:solidFill>
              </a:rPr>
              <a:t> </a:t>
            </a:r>
            <a:r>
              <a:rPr sz="2200" b="1" spc="-25" dirty="0">
                <a:solidFill>
                  <a:srgbClr val="FF0000"/>
                </a:solidFill>
              </a:rPr>
              <a:t>W</a:t>
            </a:r>
            <a:r>
              <a:rPr sz="2175" b="1" spc="-37" baseline="-19157" dirty="0">
                <a:solidFill>
                  <a:srgbClr val="FF0000"/>
                </a:solidFill>
              </a:rPr>
              <a:t>E</a:t>
            </a:r>
            <a:endParaRPr sz="2175" b="1" baseline="-19157" dirty="0">
              <a:solidFill>
                <a:srgbClr val="FF0000"/>
              </a:solidFill>
            </a:endParaRPr>
          </a:p>
        </p:txBody>
      </p:sp>
      <p:sp>
        <p:nvSpPr>
          <p:cNvPr id="6" name="object 6"/>
          <p:cNvSpPr txBox="1"/>
          <p:nvPr/>
        </p:nvSpPr>
        <p:spPr>
          <a:xfrm>
            <a:off x="4446009" y="1092478"/>
            <a:ext cx="6127750" cy="362585"/>
          </a:xfrm>
          <a:prstGeom prst="rect">
            <a:avLst/>
          </a:prstGeom>
        </p:spPr>
        <p:txBody>
          <a:bodyPr vert="horz" wrap="square" lIns="0" tIns="13970" rIns="0" bIns="0" rtlCol="0">
            <a:spAutoFit/>
          </a:bodyPr>
          <a:lstStyle/>
          <a:p>
            <a:pPr marL="38100">
              <a:lnSpc>
                <a:spcPct val="100000"/>
              </a:lnSpc>
              <a:spcBef>
                <a:spcPts val="110"/>
              </a:spcBef>
            </a:pPr>
            <a:r>
              <a:rPr sz="2200" b="1" dirty="0">
                <a:solidFill>
                  <a:srgbClr val="FF0000"/>
                </a:solidFill>
                <a:latin typeface="Calibri"/>
                <a:cs typeface="Calibri"/>
              </a:rPr>
              <a:t>μ</a:t>
            </a:r>
            <a:r>
              <a:rPr sz="2175" b="1" baseline="-19157" dirty="0">
                <a:solidFill>
                  <a:srgbClr val="FF0000"/>
                </a:solidFill>
                <a:latin typeface="Calibri"/>
                <a:cs typeface="Calibri"/>
              </a:rPr>
              <a:t>Ε</a:t>
            </a:r>
            <a:r>
              <a:rPr sz="2175" b="1" spc="232" baseline="-19157" dirty="0">
                <a:solidFill>
                  <a:srgbClr val="FF0000"/>
                </a:solidFill>
                <a:latin typeface="Calibri"/>
                <a:cs typeface="Calibri"/>
              </a:rPr>
              <a:t> </a:t>
            </a:r>
            <a:r>
              <a:rPr sz="2200" b="1" dirty="0">
                <a:solidFill>
                  <a:srgbClr val="FF0000"/>
                </a:solidFill>
                <a:latin typeface="Cambria Math"/>
                <a:cs typeface="Cambria Math"/>
              </a:rPr>
              <a:t>∈</a:t>
            </a:r>
            <a:r>
              <a:rPr sz="2200" b="1" spc="-5" dirty="0">
                <a:solidFill>
                  <a:srgbClr val="FF0000"/>
                </a:solidFill>
                <a:latin typeface="Cambria Math"/>
                <a:cs typeface="Cambria Math"/>
              </a:rPr>
              <a:t> </a:t>
            </a:r>
            <a:r>
              <a:rPr sz="2200" b="1" dirty="0">
                <a:solidFill>
                  <a:srgbClr val="FF0000"/>
                </a:solidFill>
                <a:latin typeface="Calibri"/>
                <a:cs typeface="Calibri"/>
              </a:rPr>
              <a:t>[x̄</a:t>
            </a:r>
            <a:r>
              <a:rPr sz="2175" b="1" baseline="-19157" dirty="0">
                <a:solidFill>
                  <a:srgbClr val="FF0000"/>
                </a:solidFill>
                <a:latin typeface="Calibri"/>
                <a:cs typeface="Calibri"/>
              </a:rPr>
              <a:t>Ε</a:t>
            </a:r>
            <a:r>
              <a:rPr sz="2175" b="1" spc="494" baseline="-19157" dirty="0">
                <a:solidFill>
                  <a:srgbClr val="FF0000"/>
                </a:solidFill>
                <a:latin typeface="Calibri"/>
                <a:cs typeface="Calibri"/>
              </a:rPr>
              <a:t> </a:t>
            </a:r>
            <a:r>
              <a:rPr sz="2200" b="1" dirty="0">
                <a:solidFill>
                  <a:srgbClr val="FF0000"/>
                </a:solidFill>
                <a:latin typeface="Calibri"/>
                <a:cs typeface="Calibri"/>
              </a:rPr>
              <a:t>-</a:t>
            </a:r>
            <a:r>
              <a:rPr sz="2200" b="1" spc="5" dirty="0">
                <a:solidFill>
                  <a:srgbClr val="FF0000"/>
                </a:solidFill>
                <a:latin typeface="Calibri"/>
                <a:cs typeface="Calibri"/>
              </a:rPr>
              <a:t> </a:t>
            </a:r>
            <a:r>
              <a:rPr sz="2200" b="1" dirty="0">
                <a:solidFill>
                  <a:srgbClr val="FF0000"/>
                </a:solidFill>
                <a:latin typeface="Calibri"/>
                <a:cs typeface="Calibri"/>
              </a:rPr>
              <a:t>w</a:t>
            </a:r>
            <a:r>
              <a:rPr sz="2175" b="1" baseline="-19157" dirty="0">
                <a:solidFill>
                  <a:srgbClr val="FF0000"/>
                </a:solidFill>
                <a:latin typeface="Calibri"/>
                <a:cs typeface="Calibri"/>
              </a:rPr>
              <a:t>Ε</a:t>
            </a:r>
            <a:r>
              <a:rPr sz="2200" b="1" dirty="0">
                <a:solidFill>
                  <a:srgbClr val="FF0000"/>
                </a:solidFill>
                <a:latin typeface="Calibri"/>
                <a:cs typeface="Calibri"/>
              </a:rPr>
              <a:t>,</a:t>
            </a:r>
            <a:r>
              <a:rPr sz="2200" b="1" spc="-10" dirty="0">
                <a:solidFill>
                  <a:srgbClr val="FF0000"/>
                </a:solidFill>
                <a:latin typeface="Calibri"/>
                <a:cs typeface="Calibri"/>
              </a:rPr>
              <a:t> </a:t>
            </a:r>
            <a:r>
              <a:rPr sz="2200" b="1" dirty="0">
                <a:solidFill>
                  <a:srgbClr val="FF0000"/>
                </a:solidFill>
                <a:latin typeface="Calibri"/>
                <a:cs typeface="Calibri"/>
              </a:rPr>
              <a:t>x̄</a:t>
            </a:r>
            <a:r>
              <a:rPr sz="2175" b="1" baseline="-19157" dirty="0">
                <a:solidFill>
                  <a:srgbClr val="FF0000"/>
                </a:solidFill>
                <a:latin typeface="Calibri"/>
                <a:cs typeface="Calibri"/>
              </a:rPr>
              <a:t>Ε</a:t>
            </a:r>
            <a:r>
              <a:rPr sz="2175" b="1" spc="525" baseline="-19157" dirty="0">
                <a:solidFill>
                  <a:srgbClr val="FF0000"/>
                </a:solidFill>
                <a:latin typeface="Calibri"/>
                <a:cs typeface="Calibri"/>
              </a:rPr>
              <a:t> </a:t>
            </a:r>
            <a:r>
              <a:rPr sz="2200" b="1" dirty="0">
                <a:solidFill>
                  <a:srgbClr val="FF0000"/>
                </a:solidFill>
                <a:latin typeface="Calibri"/>
                <a:cs typeface="Calibri"/>
              </a:rPr>
              <a:t>+</a:t>
            </a:r>
            <a:r>
              <a:rPr sz="2200" b="1" spc="-10" dirty="0">
                <a:solidFill>
                  <a:srgbClr val="FF0000"/>
                </a:solidFill>
                <a:latin typeface="Calibri"/>
                <a:cs typeface="Calibri"/>
              </a:rPr>
              <a:t> </a:t>
            </a:r>
            <a:r>
              <a:rPr sz="2200" b="1" dirty="0">
                <a:solidFill>
                  <a:srgbClr val="FF0000"/>
                </a:solidFill>
                <a:latin typeface="Calibri"/>
                <a:cs typeface="Calibri"/>
              </a:rPr>
              <a:t>w</a:t>
            </a:r>
            <a:r>
              <a:rPr sz="2175" b="1" baseline="-19157" dirty="0">
                <a:solidFill>
                  <a:srgbClr val="FF0000"/>
                </a:solidFill>
                <a:latin typeface="Calibri"/>
                <a:cs typeface="Calibri"/>
              </a:rPr>
              <a:t>Ε</a:t>
            </a:r>
            <a:r>
              <a:rPr sz="2200" b="1" dirty="0">
                <a:solidFill>
                  <a:srgbClr val="FF0000"/>
                </a:solidFill>
                <a:latin typeface="Calibri"/>
                <a:cs typeface="Calibri"/>
              </a:rPr>
              <a:t>]</a:t>
            </a:r>
            <a:r>
              <a:rPr sz="2200" b="1" spc="-10" dirty="0">
                <a:solidFill>
                  <a:srgbClr val="FF0000"/>
                </a:solidFill>
                <a:latin typeface="Calibri"/>
                <a:cs typeface="Calibri"/>
              </a:rPr>
              <a:t> </a:t>
            </a:r>
            <a:r>
              <a:rPr sz="2200" b="1" dirty="0">
                <a:solidFill>
                  <a:srgbClr val="FF0000"/>
                </a:solidFill>
                <a:latin typeface="Calibri"/>
                <a:cs typeface="Calibri"/>
              </a:rPr>
              <a:t>=</a:t>
            </a:r>
            <a:r>
              <a:rPr sz="2200" b="1" spc="-10" dirty="0">
                <a:solidFill>
                  <a:srgbClr val="FF0000"/>
                </a:solidFill>
                <a:latin typeface="Calibri"/>
                <a:cs typeface="Calibri"/>
              </a:rPr>
              <a:t> </a:t>
            </a:r>
            <a:r>
              <a:rPr sz="2200" b="1" dirty="0">
                <a:solidFill>
                  <a:srgbClr val="FF0000"/>
                </a:solidFill>
                <a:latin typeface="Calibri"/>
                <a:cs typeface="Calibri"/>
              </a:rPr>
              <a:t>[176</a:t>
            </a:r>
            <a:r>
              <a:rPr sz="2200" b="1" spc="-30" dirty="0">
                <a:solidFill>
                  <a:srgbClr val="FF0000"/>
                </a:solidFill>
                <a:latin typeface="Calibri"/>
                <a:cs typeface="Calibri"/>
              </a:rPr>
              <a:t> </a:t>
            </a:r>
            <a:r>
              <a:rPr sz="2200" b="1" dirty="0">
                <a:solidFill>
                  <a:srgbClr val="FF0000"/>
                </a:solidFill>
                <a:latin typeface="Calibri"/>
                <a:cs typeface="Calibri"/>
              </a:rPr>
              <a:t>-</a:t>
            </a:r>
            <a:r>
              <a:rPr sz="2200" b="1" spc="5" dirty="0">
                <a:solidFill>
                  <a:srgbClr val="FF0000"/>
                </a:solidFill>
                <a:latin typeface="Calibri"/>
                <a:cs typeface="Calibri"/>
              </a:rPr>
              <a:t> </a:t>
            </a:r>
            <a:r>
              <a:rPr sz="2200" b="1" dirty="0">
                <a:solidFill>
                  <a:srgbClr val="FF0000"/>
                </a:solidFill>
                <a:latin typeface="Calibri"/>
                <a:cs typeface="Calibri"/>
              </a:rPr>
              <a:t>4,</a:t>
            </a:r>
            <a:r>
              <a:rPr sz="2200" b="1" spc="-10" dirty="0">
                <a:solidFill>
                  <a:srgbClr val="FF0000"/>
                </a:solidFill>
                <a:latin typeface="Calibri"/>
                <a:cs typeface="Calibri"/>
              </a:rPr>
              <a:t> </a:t>
            </a:r>
            <a:r>
              <a:rPr sz="2200" b="1" dirty="0">
                <a:solidFill>
                  <a:srgbClr val="FF0000"/>
                </a:solidFill>
                <a:latin typeface="Calibri"/>
                <a:cs typeface="Calibri"/>
              </a:rPr>
              <a:t>176</a:t>
            </a:r>
            <a:r>
              <a:rPr sz="2200" b="1" spc="-55" dirty="0">
                <a:solidFill>
                  <a:srgbClr val="FF0000"/>
                </a:solidFill>
                <a:latin typeface="Calibri"/>
                <a:cs typeface="Calibri"/>
              </a:rPr>
              <a:t> </a:t>
            </a:r>
            <a:r>
              <a:rPr sz="2200" b="1" dirty="0">
                <a:solidFill>
                  <a:srgbClr val="FF0000"/>
                </a:solidFill>
                <a:latin typeface="Calibri"/>
                <a:cs typeface="Calibri"/>
              </a:rPr>
              <a:t>+</a:t>
            </a:r>
            <a:r>
              <a:rPr sz="2200" b="1" spc="10" dirty="0">
                <a:solidFill>
                  <a:srgbClr val="FF0000"/>
                </a:solidFill>
                <a:latin typeface="Calibri"/>
                <a:cs typeface="Calibri"/>
              </a:rPr>
              <a:t> </a:t>
            </a:r>
            <a:r>
              <a:rPr sz="2200" b="1" dirty="0">
                <a:solidFill>
                  <a:srgbClr val="FF0000"/>
                </a:solidFill>
                <a:latin typeface="Calibri"/>
                <a:cs typeface="Calibri"/>
              </a:rPr>
              <a:t>4]</a:t>
            </a:r>
            <a:r>
              <a:rPr sz="2200" b="1" spc="-10" dirty="0">
                <a:solidFill>
                  <a:srgbClr val="FF0000"/>
                </a:solidFill>
                <a:latin typeface="Calibri"/>
                <a:cs typeface="Calibri"/>
              </a:rPr>
              <a:t> </a:t>
            </a:r>
            <a:r>
              <a:rPr sz="2200" b="1" dirty="0">
                <a:solidFill>
                  <a:srgbClr val="FF0000"/>
                </a:solidFill>
                <a:latin typeface="Calibri"/>
                <a:cs typeface="Calibri"/>
              </a:rPr>
              <a:t>=</a:t>
            </a:r>
            <a:r>
              <a:rPr sz="2200" b="1" spc="10" dirty="0">
                <a:solidFill>
                  <a:srgbClr val="FF0000"/>
                </a:solidFill>
                <a:latin typeface="Calibri"/>
                <a:cs typeface="Calibri"/>
              </a:rPr>
              <a:t> </a:t>
            </a:r>
            <a:r>
              <a:rPr sz="2200" b="1" dirty="0">
                <a:solidFill>
                  <a:srgbClr val="FF0000"/>
                </a:solidFill>
                <a:latin typeface="Calibri"/>
                <a:cs typeface="Calibri"/>
              </a:rPr>
              <a:t>[172,</a:t>
            </a:r>
            <a:r>
              <a:rPr sz="2200" b="1" spc="-55" dirty="0">
                <a:solidFill>
                  <a:srgbClr val="FF0000"/>
                </a:solidFill>
                <a:latin typeface="Calibri"/>
                <a:cs typeface="Calibri"/>
              </a:rPr>
              <a:t> </a:t>
            </a:r>
            <a:r>
              <a:rPr sz="2200" b="1" spc="-20" dirty="0">
                <a:solidFill>
                  <a:srgbClr val="FF0000"/>
                </a:solidFill>
                <a:latin typeface="Calibri"/>
                <a:cs typeface="Calibri"/>
              </a:rPr>
              <a:t>180]</a:t>
            </a:r>
            <a:endParaRPr sz="2200" dirty="0">
              <a:solidFill>
                <a:srgbClr val="FF0000"/>
              </a:solidFill>
              <a:latin typeface="Calibri"/>
              <a:cs typeface="Calibri"/>
            </a:endParaRPr>
          </a:p>
        </p:txBody>
      </p:sp>
      <p:sp>
        <p:nvSpPr>
          <p:cNvPr id="16" name="object 16"/>
          <p:cNvSpPr txBox="1"/>
          <p:nvPr/>
        </p:nvSpPr>
        <p:spPr>
          <a:xfrm>
            <a:off x="684903" y="5634829"/>
            <a:ext cx="9897390" cy="350096"/>
          </a:xfrm>
          <a:prstGeom prst="rect">
            <a:avLst/>
          </a:prstGeom>
        </p:spPr>
        <p:txBody>
          <a:bodyPr vert="horz" wrap="square" lIns="0" tIns="11430" rIns="0" bIns="0" rtlCol="0">
            <a:spAutoFit/>
          </a:bodyPr>
          <a:lstStyle/>
          <a:p>
            <a:pPr marL="25400">
              <a:lnSpc>
                <a:spcPct val="100000"/>
              </a:lnSpc>
              <a:spcBef>
                <a:spcPts val="1870"/>
              </a:spcBef>
            </a:pPr>
            <a:r>
              <a:rPr sz="2200" b="1" u="sng" dirty="0">
                <a:solidFill>
                  <a:srgbClr val="FF0000"/>
                </a:solidFill>
                <a:uFill>
                  <a:solidFill>
                    <a:srgbClr val="CC6600"/>
                  </a:solidFill>
                </a:uFill>
                <a:latin typeface="Calibri"/>
                <a:cs typeface="Calibri"/>
              </a:rPr>
              <a:t>Παρα</a:t>
            </a:r>
            <a:r>
              <a:rPr sz="2200" b="1" u="sng" dirty="0" err="1">
                <a:solidFill>
                  <a:srgbClr val="FF0000"/>
                </a:solidFill>
                <a:uFill>
                  <a:solidFill>
                    <a:srgbClr val="CC6600"/>
                  </a:solidFill>
                </a:uFill>
                <a:latin typeface="Calibri"/>
                <a:cs typeface="Calibri"/>
              </a:rPr>
              <a:t>τηρούμε</a:t>
            </a:r>
            <a:r>
              <a:rPr sz="2200" b="1" u="sng" spc="-60" dirty="0">
                <a:solidFill>
                  <a:srgbClr val="FF0000"/>
                </a:solidFill>
                <a:uFill>
                  <a:solidFill>
                    <a:srgbClr val="CC6600"/>
                  </a:solidFill>
                </a:uFill>
                <a:latin typeface="Calibri"/>
                <a:cs typeface="Calibri"/>
              </a:rPr>
              <a:t> </a:t>
            </a:r>
            <a:r>
              <a:rPr sz="2200" b="1" u="sng" dirty="0">
                <a:solidFill>
                  <a:srgbClr val="FF0000"/>
                </a:solidFill>
                <a:uFill>
                  <a:solidFill>
                    <a:srgbClr val="CC6600"/>
                  </a:solidFill>
                </a:uFill>
                <a:latin typeface="Calibri"/>
                <a:cs typeface="Calibri"/>
              </a:rPr>
              <a:t>ότι</a:t>
            </a:r>
            <a:r>
              <a:rPr sz="2200" b="1" u="sng" spc="-65" dirty="0">
                <a:solidFill>
                  <a:srgbClr val="FF0000"/>
                </a:solidFill>
                <a:uFill>
                  <a:solidFill>
                    <a:srgbClr val="CC6600"/>
                  </a:solidFill>
                </a:uFill>
                <a:latin typeface="Calibri"/>
                <a:cs typeface="Calibri"/>
              </a:rPr>
              <a:t> </a:t>
            </a:r>
            <a:r>
              <a:rPr sz="2200" b="1" u="sng" dirty="0">
                <a:solidFill>
                  <a:srgbClr val="FF0000"/>
                </a:solidFill>
                <a:uFill>
                  <a:solidFill>
                    <a:srgbClr val="CC6600"/>
                  </a:solidFill>
                </a:uFill>
                <a:latin typeface="Calibri"/>
                <a:cs typeface="Calibri"/>
              </a:rPr>
              <a:t>υπάρχει</a:t>
            </a:r>
            <a:r>
              <a:rPr sz="2200" b="1" u="sng" spc="-60" dirty="0">
                <a:solidFill>
                  <a:srgbClr val="FF0000"/>
                </a:solidFill>
                <a:uFill>
                  <a:solidFill>
                    <a:srgbClr val="CC6600"/>
                  </a:solidFill>
                </a:uFill>
                <a:latin typeface="Calibri"/>
                <a:cs typeface="Calibri"/>
              </a:rPr>
              <a:t> </a:t>
            </a:r>
            <a:r>
              <a:rPr sz="2200" b="1" u="sng" dirty="0">
                <a:solidFill>
                  <a:srgbClr val="FF0000"/>
                </a:solidFill>
                <a:uFill>
                  <a:solidFill>
                    <a:srgbClr val="CC6600"/>
                  </a:solidFill>
                </a:uFill>
                <a:latin typeface="Calibri"/>
                <a:cs typeface="Calibri"/>
              </a:rPr>
              <a:t>επικάλυψη</a:t>
            </a:r>
            <a:r>
              <a:rPr sz="2200" b="1" u="sng" spc="-35" dirty="0">
                <a:solidFill>
                  <a:srgbClr val="FF0000"/>
                </a:solidFill>
                <a:uFill>
                  <a:solidFill>
                    <a:srgbClr val="CC6600"/>
                  </a:solidFill>
                </a:uFill>
                <a:latin typeface="Calibri"/>
                <a:cs typeface="Calibri"/>
              </a:rPr>
              <a:t> </a:t>
            </a:r>
            <a:r>
              <a:rPr sz="2200" b="1" u="sng" dirty="0">
                <a:solidFill>
                  <a:srgbClr val="FF0000"/>
                </a:solidFill>
                <a:uFill>
                  <a:solidFill>
                    <a:srgbClr val="CC6600"/>
                  </a:solidFill>
                </a:uFill>
                <a:latin typeface="Calibri"/>
                <a:cs typeface="Calibri"/>
              </a:rPr>
              <a:t>3</a:t>
            </a:r>
            <a:r>
              <a:rPr sz="2200" b="1" u="sng" spc="-60" dirty="0">
                <a:solidFill>
                  <a:srgbClr val="FF0000"/>
                </a:solidFill>
                <a:uFill>
                  <a:solidFill>
                    <a:srgbClr val="CC6600"/>
                  </a:solidFill>
                </a:uFill>
                <a:latin typeface="Calibri"/>
                <a:cs typeface="Calibri"/>
              </a:rPr>
              <a:t> </a:t>
            </a:r>
            <a:r>
              <a:rPr sz="2200" b="1" u="sng" dirty="0">
                <a:solidFill>
                  <a:srgbClr val="FF0000"/>
                </a:solidFill>
                <a:uFill>
                  <a:solidFill>
                    <a:srgbClr val="CC6600"/>
                  </a:solidFill>
                </a:uFill>
                <a:latin typeface="Calibri"/>
                <a:cs typeface="Calibri"/>
              </a:rPr>
              <a:t>μονάδων</a:t>
            </a:r>
            <a:r>
              <a:rPr sz="2200" b="1" u="sng" spc="-65" dirty="0">
                <a:solidFill>
                  <a:srgbClr val="FF0000"/>
                </a:solidFill>
                <a:uFill>
                  <a:solidFill>
                    <a:srgbClr val="CC6600"/>
                  </a:solidFill>
                </a:uFill>
                <a:latin typeface="Calibri"/>
                <a:cs typeface="Calibri"/>
              </a:rPr>
              <a:t> </a:t>
            </a:r>
            <a:r>
              <a:rPr sz="2200" b="1" u="sng" dirty="0">
                <a:solidFill>
                  <a:srgbClr val="FF0000"/>
                </a:solidFill>
                <a:uFill>
                  <a:solidFill>
                    <a:srgbClr val="CC6600"/>
                  </a:solidFill>
                </a:uFill>
                <a:latin typeface="Calibri"/>
                <a:cs typeface="Calibri"/>
              </a:rPr>
              <a:t>μεταξύ</a:t>
            </a:r>
            <a:r>
              <a:rPr sz="2200" b="1" u="sng" spc="-40" dirty="0">
                <a:solidFill>
                  <a:srgbClr val="FF0000"/>
                </a:solidFill>
                <a:uFill>
                  <a:solidFill>
                    <a:srgbClr val="CC6600"/>
                  </a:solidFill>
                </a:uFill>
                <a:latin typeface="Calibri"/>
                <a:cs typeface="Calibri"/>
              </a:rPr>
              <a:t> </a:t>
            </a:r>
            <a:r>
              <a:rPr sz="2200" b="1" u="sng" dirty="0">
                <a:solidFill>
                  <a:srgbClr val="FF0000"/>
                </a:solidFill>
                <a:uFill>
                  <a:solidFill>
                    <a:srgbClr val="CC6600"/>
                  </a:solidFill>
                </a:uFill>
                <a:latin typeface="Calibri"/>
                <a:cs typeface="Calibri"/>
              </a:rPr>
              <a:t>των</a:t>
            </a:r>
            <a:r>
              <a:rPr sz="2200" b="1" u="sng" spc="-60" dirty="0">
                <a:solidFill>
                  <a:srgbClr val="FF0000"/>
                </a:solidFill>
                <a:uFill>
                  <a:solidFill>
                    <a:srgbClr val="CC6600"/>
                  </a:solidFill>
                </a:uFill>
                <a:latin typeface="Calibri"/>
                <a:cs typeface="Calibri"/>
              </a:rPr>
              <a:t> </a:t>
            </a:r>
            <a:r>
              <a:rPr sz="2200" b="1" u="sng" dirty="0">
                <a:solidFill>
                  <a:srgbClr val="FF0000"/>
                </a:solidFill>
                <a:uFill>
                  <a:solidFill>
                    <a:srgbClr val="CC6600"/>
                  </a:solidFill>
                </a:uFill>
                <a:latin typeface="Calibri"/>
                <a:cs typeface="Calibri"/>
              </a:rPr>
              <a:t>δύο</a:t>
            </a:r>
            <a:r>
              <a:rPr sz="2200" b="1" u="sng" spc="-70" dirty="0">
                <a:solidFill>
                  <a:srgbClr val="FF0000"/>
                </a:solidFill>
                <a:uFill>
                  <a:solidFill>
                    <a:srgbClr val="CC6600"/>
                  </a:solidFill>
                </a:uFill>
                <a:latin typeface="Calibri"/>
                <a:cs typeface="Calibri"/>
              </a:rPr>
              <a:t> </a:t>
            </a:r>
            <a:r>
              <a:rPr sz="2200" b="1" u="sng" spc="-10" dirty="0">
                <a:solidFill>
                  <a:srgbClr val="FF0000"/>
                </a:solidFill>
                <a:uFill>
                  <a:solidFill>
                    <a:srgbClr val="CC6600"/>
                  </a:solidFill>
                </a:uFill>
                <a:latin typeface="Calibri"/>
                <a:cs typeface="Calibri"/>
              </a:rPr>
              <a:t>διαστημάτων!</a:t>
            </a:r>
            <a:endParaRPr sz="2200" dirty="0">
              <a:solidFill>
                <a:srgbClr val="FF0000"/>
              </a:solidFill>
              <a:latin typeface="Calibri"/>
              <a:cs typeface="Calibri"/>
            </a:endParaRPr>
          </a:p>
        </p:txBody>
      </p:sp>
      <p:sp>
        <p:nvSpPr>
          <p:cNvPr id="17" name="object 17"/>
          <p:cNvSpPr/>
          <p:nvPr/>
        </p:nvSpPr>
        <p:spPr>
          <a:xfrm>
            <a:off x="3846956" y="1248225"/>
            <a:ext cx="433705" cy="173990"/>
          </a:xfrm>
          <a:custGeom>
            <a:avLst/>
            <a:gdLst/>
            <a:ahLst/>
            <a:cxnLst/>
            <a:rect l="l" t="t" r="r" b="b"/>
            <a:pathLst>
              <a:path w="433705" h="173990">
                <a:moveTo>
                  <a:pt x="259587" y="0"/>
                </a:moveTo>
                <a:lnTo>
                  <a:pt x="259587" y="173736"/>
                </a:lnTo>
                <a:lnTo>
                  <a:pt x="375412" y="115824"/>
                </a:lnTo>
                <a:lnTo>
                  <a:pt x="288544" y="115824"/>
                </a:lnTo>
                <a:lnTo>
                  <a:pt x="288544" y="57912"/>
                </a:lnTo>
                <a:lnTo>
                  <a:pt x="375411" y="57912"/>
                </a:lnTo>
                <a:lnTo>
                  <a:pt x="259587" y="0"/>
                </a:lnTo>
                <a:close/>
              </a:path>
              <a:path w="433705" h="173990">
                <a:moveTo>
                  <a:pt x="259587" y="57912"/>
                </a:moveTo>
                <a:lnTo>
                  <a:pt x="0" y="57912"/>
                </a:lnTo>
                <a:lnTo>
                  <a:pt x="0" y="115824"/>
                </a:lnTo>
                <a:lnTo>
                  <a:pt x="259587" y="115824"/>
                </a:lnTo>
                <a:lnTo>
                  <a:pt x="259587" y="57912"/>
                </a:lnTo>
                <a:close/>
              </a:path>
              <a:path w="433705" h="173990">
                <a:moveTo>
                  <a:pt x="375411" y="57912"/>
                </a:moveTo>
                <a:lnTo>
                  <a:pt x="288544" y="57912"/>
                </a:lnTo>
                <a:lnTo>
                  <a:pt x="288544" y="115824"/>
                </a:lnTo>
                <a:lnTo>
                  <a:pt x="375412" y="115824"/>
                </a:lnTo>
                <a:lnTo>
                  <a:pt x="433323" y="86868"/>
                </a:lnTo>
                <a:lnTo>
                  <a:pt x="375411" y="57912"/>
                </a:lnTo>
                <a:close/>
              </a:path>
            </a:pathLst>
          </a:custGeom>
          <a:solidFill>
            <a:srgbClr val="FF0000"/>
          </a:solidFill>
        </p:spPr>
        <p:txBody>
          <a:bodyPr wrap="square" lIns="0" tIns="0" rIns="0" bIns="0" rtlCol="0"/>
          <a:lstStyle/>
          <a:p>
            <a:endParaRPr dirty="0">
              <a:highlight>
                <a:srgbClr val="FF0000"/>
              </a:highlight>
            </a:endParaRPr>
          </a:p>
        </p:txBody>
      </p:sp>
      <p:grpSp>
        <p:nvGrpSpPr>
          <p:cNvPr id="26" name="Ομάδα 25">
            <a:extLst>
              <a:ext uri="{FF2B5EF4-FFF2-40B4-BE49-F238E27FC236}">
                <a16:creationId xmlns:a16="http://schemas.microsoft.com/office/drawing/2014/main" id="{4E01DF17-2AD0-4896-BB59-701350193B21}"/>
              </a:ext>
            </a:extLst>
          </p:cNvPr>
          <p:cNvGrpSpPr/>
          <p:nvPr/>
        </p:nvGrpSpPr>
        <p:grpSpPr>
          <a:xfrm>
            <a:off x="741398" y="2064583"/>
            <a:ext cx="10136660" cy="545021"/>
            <a:chOff x="312773" y="1417723"/>
            <a:chExt cx="10136660" cy="545021"/>
          </a:xfrm>
        </p:grpSpPr>
        <p:sp>
          <p:nvSpPr>
            <p:cNvPr id="7" name="object 7"/>
            <p:cNvSpPr txBox="1"/>
            <p:nvPr/>
          </p:nvSpPr>
          <p:spPr>
            <a:xfrm>
              <a:off x="312773" y="1417723"/>
              <a:ext cx="3171216" cy="545021"/>
            </a:xfrm>
            <a:prstGeom prst="rect">
              <a:avLst/>
            </a:prstGeom>
          </p:spPr>
          <p:txBody>
            <a:bodyPr vert="horz" wrap="square" lIns="0" tIns="173990" rIns="0" bIns="0" rtlCol="0">
              <a:spAutoFit/>
            </a:bodyPr>
            <a:lstStyle/>
            <a:p>
              <a:pPr marL="38100">
                <a:lnSpc>
                  <a:spcPct val="100000"/>
                </a:lnSpc>
                <a:spcBef>
                  <a:spcPts val="1370"/>
                </a:spcBef>
              </a:pPr>
              <a:r>
                <a:rPr sz="2400" b="1" dirty="0">
                  <a:solidFill>
                    <a:srgbClr val="0070C0"/>
                  </a:solidFill>
                  <a:latin typeface="Calibri"/>
                  <a:cs typeface="Calibri"/>
                </a:rPr>
                <a:t>CI</a:t>
              </a:r>
              <a:r>
                <a:rPr sz="2400" b="1" baseline="-20833" dirty="0">
                  <a:solidFill>
                    <a:srgbClr val="0070C0"/>
                  </a:solidFill>
                  <a:latin typeface="Calibri"/>
                  <a:cs typeface="Calibri"/>
                </a:rPr>
                <a:t>95 </a:t>
              </a:r>
              <a:r>
                <a:rPr sz="2200" b="1" spc="-10" dirty="0" err="1">
                  <a:solidFill>
                    <a:srgbClr val="0070C0"/>
                  </a:solidFill>
                  <a:latin typeface="Calibri"/>
                  <a:cs typeface="Calibri"/>
                </a:rPr>
                <a:t>Σουηδών</a:t>
              </a:r>
              <a:r>
                <a:rPr sz="2200" b="1" spc="-10" dirty="0">
                  <a:solidFill>
                    <a:srgbClr val="0070C0"/>
                  </a:solidFill>
                  <a:latin typeface="Calibri"/>
                  <a:cs typeface="Calibri"/>
                </a:rPr>
                <a:t>:</a:t>
              </a:r>
              <a:r>
                <a:rPr lang="el-GR" sz="2200" b="1" spc="-10" dirty="0">
                  <a:solidFill>
                    <a:srgbClr val="0070C0"/>
                  </a:solidFill>
                  <a:latin typeface="Calibri"/>
                  <a:cs typeface="Calibri"/>
                </a:rPr>
                <a:t> </a:t>
              </a:r>
              <a:r>
                <a:rPr sz="2200" b="1" dirty="0" err="1">
                  <a:solidFill>
                    <a:srgbClr val="0070C0"/>
                  </a:solidFill>
                  <a:latin typeface="Calibri"/>
                  <a:cs typeface="Calibri"/>
                </a:rPr>
                <a:t>μ</a:t>
              </a:r>
              <a:r>
                <a:rPr sz="2175" b="1" baseline="-19157" dirty="0" err="1">
                  <a:solidFill>
                    <a:srgbClr val="0070C0"/>
                  </a:solidFill>
                  <a:latin typeface="Calibri"/>
                  <a:cs typeface="Calibri"/>
                </a:rPr>
                <a:t>Σ</a:t>
              </a:r>
              <a:r>
                <a:rPr sz="2175" b="1" spc="232" baseline="-19157" dirty="0">
                  <a:solidFill>
                    <a:srgbClr val="0070C0"/>
                  </a:solidFill>
                  <a:latin typeface="Calibri"/>
                  <a:cs typeface="Calibri"/>
                </a:rPr>
                <a:t> </a:t>
              </a:r>
              <a:r>
                <a:rPr sz="2200" b="1" dirty="0">
                  <a:solidFill>
                    <a:srgbClr val="0070C0"/>
                  </a:solidFill>
                  <a:latin typeface="Calibri"/>
                  <a:cs typeface="Calibri"/>
                </a:rPr>
                <a:t>=</a:t>
              </a:r>
              <a:r>
                <a:rPr sz="2200" b="1" spc="5" dirty="0">
                  <a:solidFill>
                    <a:srgbClr val="0070C0"/>
                  </a:solidFill>
                  <a:latin typeface="Calibri"/>
                  <a:cs typeface="Calibri"/>
                </a:rPr>
                <a:t> </a:t>
              </a:r>
              <a:r>
                <a:rPr sz="2200" b="1" dirty="0">
                  <a:solidFill>
                    <a:srgbClr val="0070C0"/>
                  </a:solidFill>
                  <a:latin typeface="Calibri"/>
                  <a:cs typeface="Calibri"/>
                </a:rPr>
                <a:t>x̄</a:t>
              </a:r>
              <a:r>
                <a:rPr sz="2175" b="1" baseline="-19157" dirty="0">
                  <a:solidFill>
                    <a:srgbClr val="0070C0"/>
                  </a:solidFill>
                  <a:latin typeface="Calibri"/>
                  <a:cs typeface="Calibri"/>
                </a:rPr>
                <a:t>Σ</a:t>
              </a:r>
              <a:r>
                <a:rPr sz="2175" b="1" spc="517" baseline="-19157" dirty="0">
                  <a:solidFill>
                    <a:srgbClr val="0070C0"/>
                  </a:solidFill>
                  <a:latin typeface="Calibri"/>
                  <a:cs typeface="Calibri"/>
                </a:rPr>
                <a:t> </a:t>
              </a:r>
              <a:r>
                <a:rPr sz="2200" b="1" dirty="0">
                  <a:solidFill>
                    <a:srgbClr val="0070C0"/>
                  </a:solidFill>
                  <a:latin typeface="Calibri"/>
                  <a:cs typeface="Calibri"/>
                </a:rPr>
                <a:t>±</a:t>
              </a:r>
              <a:r>
                <a:rPr sz="2200" b="1" spc="-15" dirty="0">
                  <a:solidFill>
                    <a:srgbClr val="0070C0"/>
                  </a:solidFill>
                  <a:latin typeface="Calibri"/>
                  <a:cs typeface="Calibri"/>
                </a:rPr>
                <a:t> </a:t>
              </a:r>
              <a:r>
                <a:rPr sz="2200" b="1" spc="-25" dirty="0">
                  <a:solidFill>
                    <a:srgbClr val="0070C0"/>
                  </a:solidFill>
                  <a:latin typeface="Calibri"/>
                  <a:cs typeface="Calibri"/>
                </a:rPr>
                <a:t>W</a:t>
              </a:r>
              <a:r>
                <a:rPr sz="2175" b="1" spc="-37" baseline="-19157" dirty="0">
                  <a:solidFill>
                    <a:srgbClr val="0070C0"/>
                  </a:solidFill>
                  <a:latin typeface="Calibri"/>
                  <a:cs typeface="Calibri"/>
                </a:rPr>
                <a:t>Σ</a:t>
              </a:r>
              <a:endParaRPr sz="2175" baseline="-19157" dirty="0">
                <a:solidFill>
                  <a:srgbClr val="0070C0"/>
                </a:solidFill>
                <a:latin typeface="Calibri"/>
                <a:cs typeface="Calibri"/>
              </a:endParaRPr>
            </a:p>
          </p:txBody>
        </p:sp>
        <p:sp>
          <p:nvSpPr>
            <p:cNvPr id="24" name="object 12">
              <a:extLst>
                <a:ext uri="{FF2B5EF4-FFF2-40B4-BE49-F238E27FC236}">
                  <a16:creationId xmlns:a16="http://schemas.microsoft.com/office/drawing/2014/main" id="{D92D91D6-C1C2-4C2C-BBF8-01F88649CA66}"/>
                </a:ext>
              </a:extLst>
            </p:cNvPr>
            <p:cNvSpPr txBox="1"/>
            <p:nvPr/>
          </p:nvSpPr>
          <p:spPr>
            <a:xfrm>
              <a:off x="4336923" y="1595635"/>
              <a:ext cx="6112510" cy="352661"/>
            </a:xfrm>
            <a:prstGeom prst="rect">
              <a:avLst/>
            </a:prstGeom>
          </p:spPr>
          <p:txBody>
            <a:bodyPr vert="horz" wrap="square" lIns="0" tIns="13970" rIns="0" bIns="0" rtlCol="0">
              <a:spAutoFit/>
            </a:bodyPr>
            <a:lstStyle/>
            <a:p>
              <a:pPr marL="38100">
                <a:lnSpc>
                  <a:spcPct val="100000"/>
                </a:lnSpc>
                <a:spcBef>
                  <a:spcPts val="110"/>
                </a:spcBef>
              </a:pPr>
              <a:r>
                <a:rPr sz="2200" b="1" dirty="0">
                  <a:solidFill>
                    <a:srgbClr val="0070C0"/>
                  </a:solidFill>
                  <a:latin typeface="Calibri"/>
                  <a:cs typeface="Calibri"/>
                </a:rPr>
                <a:t>μ</a:t>
              </a:r>
              <a:r>
                <a:rPr sz="2175" b="1" baseline="-19157" dirty="0">
                  <a:solidFill>
                    <a:srgbClr val="0070C0"/>
                  </a:solidFill>
                  <a:latin typeface="Calibri"/>
                  <a:cs typeface="Calibri"/>
                </a:rPr>
                <a:t>Σ</a:t>
              </a:r>
              <a:r>
                <a:rPr sz="2175" b="1" spc="240" baseline="-19157" dirty="0">
                  <a:solidFill>
                    <a:srgbClr val="0070C0"/>
                  </a:solidFill>
                  <a:latin typeface="Calibri"/>
                  <a:cs typeface="Calibri"/>
                </a:rPr>
                <a:t> </a:t>
              </a:r>
              <a:r>
                <a:rPr sz="2200" b="1" dirty="0">
                  <a:solidFill>
                    <a:srgbClr val="0070C0"/>
                  </a:solidFill>
                  <a:latin typeface="Cambria Math"/>
                  <a:cs typeface="Cambria Math"/>
                </a:rPr>
                <a:t>∈</a:t>
              </a:r>
              <a:r>
                <a:rPr sz="2200" b="1" spc="20" dirty="0">
                  <a:solidFill>
                    <a:srgbClr val="0070C0"/>
                  </a:solidFill>
                  <a:latin typeface="Cambria Math"/>
                  <a:cs typeface="Cambria Math"/>
                </a:rPr>
                <a:t> </a:t>
              </a:r>
              <a:r>
                <a:rPr sz="2200" b="1" dirty="0">
                  <a:solidFill>
                    <a:srgbClr val="0070C0"/>
                  </a:solidFill>
                  <a:latin typeface="Calibri"/>
                  <a:cs typeface="Calibri"/>
                </a:rPr>
                <a:t>[x̄</a:t>
              </a:r>
              <a:r>
                <a:rPr sz="2175" b="1" baseline="-19157" dirty="0">
                  <a:solidFill>
                    <a:srgbClr val="0070C0"/>
                  </a:solidFill>
                  <a:latin typeface="Calibri"/>
                  <a:cs typeface="Calibri"/>
                </a:rPr>
                <a:t>Σ</a:t>
              </a:r>
              <a:r>
                <a:rPr sz="2175" b="1" spc="494" baseline="-19157" dirty="0">
                  <a:solidFill>
                    <a:srgbClr val="0070C0"/>
                  </a:solidFill>
                  <a:latin typeface="Calibri"/>
                  <a:cs typeface="Calibri"/>
                </a:rPr>
                <a:t> </a:t>
              </a:r>
              <a:r>
                <a:rPr sz="2200" b="1" dirty="0">
                  <a:solidFill>
                    <a:srgbClr val="0070C0"/>
                  </a:solidFill>
                  <a:latin typeface="Calibri"/>
                  <a:cs typeface="Calibri"/>
                </a:rPr>
                <a:t>-</a:t>
              </a:r>
              <a:r>
                <a:rPr sz="2200" b="1" spc="10" dirty="0">
                  <a:solidFill>
                    <a:srgbClr val="0070C0"/>
                  </a:solidFill>
                  <a:latin typeface="Calibri"/>
                  <a:cs typeface="Calibri"/>
                </a:rPr>
                <a:t> </a:t>
              </a:r>
              <a:r>
                <a:rPr sz="2200" b="1" dirty="0">
                  <a:solidFill>
                    <a:srgbClr val="0070C0"/>
                  </a:solidFill>
                  <a:latin typeface="Calibri"/>
                  <a:cs typeface="Calibri"/>
                </a:rPr>
                <a:t>w</a:t>
              </a:r>
              <a:r>
                <a:rPr sz="2175" b="1" baseline="-19157" dirty="0">
                  <a:solidFill>
                    <a:srgbClr val="0070C0"/>
                  </a:solidFill>
                  <a:latin typeface="Calibri"/>
                  <a:cs typeface="Calibri"/>
                </a:rPr>
                <a:t>Σ</a:t>
              </a:r>
              <a:r>
                <a:rPr sz="2200" b="1" dirty="0">
                  <a:solidFill>
                    <a:srgbClr val="0070C0"/>
                  </a:solidFill>
                  <a:latin typeface="Calibri"/>
                  <a:cs typeface="Calibri"/>
                </a:rPr>
                <a:t>,</a:t>
              </a:r>
              <a:r>
                <a:rPr sz="2200" b="1" spc="-35" dirty="0">
                  <a:solidFill>
                    <a:srgbClr val="0070C0"/>
                  </a:solidFill>
                  <a:latin typeface="Calibri"/>
                  <a:cs typeface="Calibri"/>
                </a:rPr>
                <a:t> </a:t>
              </a:r>
              <a:r>
                <a:rPr sz="2200" b="1" dirty="0">
                  <a:solidFill>
                    <a:srgbClr val="0070C0"/>
                  </a:solidFill>
                  <a:latin typeface="Calibri"/>
                  <a:cs typeface="Calibri"/>
                </a:rPr>
                <a:t>x̄</a:t>
              </a:r>
              <a:r>
                <a:rPr sz="2175" b="1" baseline="-19157" dirty="0">
                  <a:solidFill>
                    <a:srgbClr val="0070C0"/>
                  </a:solidFill>
                  <a:latin typeface="Calibri"/>
                  <a:cs typeface="Calibri"/>
                </a:rPr>
                <a:t>Σ</a:t>
              </a:r>
              <a:r>
                <a:rPr sz="2175" b="1" spc="532" baseline="-19157" dirty="0">
                  <a:solidFill>
                    <a:srgbClr val="0070C0"/>
                  </a:solidFill>
                  <a:latin typeface="Calibri"/>
                  <a:cs typeface="Calibri"/>
                </a:rPr>
                <a:t> </a:t>
              </a:r>
              <a:r>
                <a:rPr sz="2200" b="1" dirty="0">
                  <a:solidFill>
                    <a:srgbClr val="0070C0"/>
                  </a:solidFill>
                  <a:latin typeface="Calibri"/>
                  <a:cs typeface="Calibri"/>
                </a:rPr>
                <a:t>+</a:t>
              </a:r>
              <a:r>
                <a:rPr sz="2200" b="1" spc="15" dirty="0">
                  <a:solidFill>
                    <a:srgbClr val="0070C0"/>
                  </a:solidFill>
                  <a:latin typeface="Calibri"/>
                  <a:cs typeface="Calibri"/>
                </a:rPr>
                <a:t> </a:t>
              </a:r>
              <a:r>
                <a:rPr sz="2200" b="1" dirty="0">
                  <a:solidFill>
                    <a:srgbClr val="0070C0"/>
                  </a:solidFill>
                  <a:latin typeface="Calibri"/>
                  <a:cs typeface="Calibri"/>
                </a:rPr>
                <a:t>w</a:t>
              </a:r>
              <a:r>
                <a:rPr sz="2175" b="1" baseline="-19157" dirty="0">
                  <a:solidFill>
                    <a:srgbClr val="0070C0"/>
                  </a:solidFill>
                  <a:latin typeface="Calibri"/>
                  <a:cs typeface="Calibri"/>
                </a:rPr>
                <a:t>Σ</a:t>
              </a:r>
              <a:r>
                <a:rPr sz="2200" b="1" dirty="0">
                  <a:solidFill>
                    <a:srgbClr val="0070C0"/>
                  </a:solidFill>
                  <a:latin typeface="Calibri"/>
                  <a:cs typeface="Calibri"/>
                </a:rPr>
                <a:t>]</a:t>
              </a:r>
              <a:r>
                <a:rPr sz="2200" b="1" spc="-35" dirty="0">
                  <a:solidFill>
                    <a:srgbClr val="0070C0"/>
                  </a:solidFill>
                  <a:latin typeface="Calibri"/>
                  <a:cs typeface="Calibri"/>
                </a:rPr>
                <a:t> </a:t>
              </a:r>
              <a:r>
                <a:rPr sz="2200" b="1" dirty="0">
                  <a:solidFill>
                    <a:srgbClr val="0070C0"/>
                  </a:solidFill>
                  <a:latin typeface="Calibri"/>
                  <a:cs typeface="Calibri"/>
                </a:rPr>
                <a:t>=</a:t>
              </a:r>
              <a:r>
                <a:rPr sz="2200" b="1" spc="10" dirty="0">
                  <a:solidFill>
                    <a:srgbClr val="0070C0"/>
                  </a:solidFill>
                  <a:latin typeface="Calibri"/>
                  <a:cs typeface="Calibri"/>
                </a:rPr>
                <a:t> </a:t>
              </a:r>
              <a:r>
                <a:rPr sz="2200" b="1" dirty="0">
                  <a:solidFill>
                    <a:srgbClr val="0070C0"/>
                  </a:solidFill>
                  <a:latin typeface="Calibri"/>
                  <a:cs typeface="Calibri"/>
                </a:rPr>
                <a:t>[181</a:t>
              </a:r>
              <a:r>
                <a:rPr sz="2200" b="1" spc="-25" dirty="0">
                  <a:solidFill>
                    <a:srgbClr val="0070C0"/>
                  </a:solidFill>
                  <a:latin typeface="Calibri"/>
                  <a:cs typeface="Calibri"/>
                </a:rPr>
                <a:t> </a:t>
              </a:r>
              <a:r>
                <a:rPr sz="2200" b="1" dirty="0">
                  <a:solidFill>
                    <a:srgbClr val="0070C0"/>
                  </a:solidFill>
                  <a:latin typeface="Calibri"/>
                  <a:cs typeface="Calibri"/>
                </a:rPr>
                <a:t>-</a:t>
              </a:r>
              <a:r>
                <a:rPr sz="2200" b="1" spc="5" dirty="0">
                  <a:solidFill>
                    <a:srgbClr val="0070C0"/>
                  </a:solidFill>
                  <a:latin typeface="Calibri"/>
                  <a:cs typeface="Calibri"/>
                </a:rPr>
                <a:t> </a:t>
              </a:r>
              <a:r>
                <a:rPr sz="2200" b="1" dirty="0">
                  <a:solidFill>
                    <a:srgbClr val="0070C0"/>
                  </a:solidFill>
                  <a:latin typeface="Calibri"/>
                  <a:cs typeface="Calibri"/>
                </a:rPr>
                <a:t>3,</a:t>
              </a:r>
              <a:r>
                <a:rPr sz="2200" b="1" spc="-30" dirty="0">
                  <a:solidFill>
                    <a:srgbClr val="0070C0"/>
                  </a:solidFill>
                  <a:latin typeface="Calibri"/>
                  <a:cs typeface="Calibri"/>
                </a:rPr>
                <a:t> </a:t>
              </a:r>
              <a:r>
                <a:rPr sz="2200" b="1" dirty="0">
                  <a:solidFill>
                    <a:srgbClr val="0070C0"/>
                  </a:solidFill>
                  <a:latin typeface="Calibri"/>
                  <a:cs typeface="Calibri"/>
                </a:rPr>
                <a:t>181</a:t>
              </a:r>
              <a:r>
                <a:rPr sz="2200" b="1" spc="-30" dirty="0">
                  <a:solidFill>
                    <a:srgbClr val="0070C0"/>
                  </a:solidFill>
                  <a:latin typeface="Calibri"/>
                  <a:cs typeface="Calibri"/>
                </a:rPr>
                <a:t> </a:t>
              </a:r>
              <a:r>
                <a:rPr sz="2200" b="1" dirty="0">
                  <a:solidFill>
                    <a:srgbClr val="0070C0"/>
                  </a:solidFill>
                  <a:latin typeface="Calibri"/>
                  <a:cs typeface="Calibri"/>
                </a:rPr>
                <a:t>+</a:t>
              </a:r>
              <a:r>
                <a:rPr sz="2200" b="1" spc="15" dirty="0">
                  <a:solidFill>
                    <a:srgbClr val="0070C0"/>
                  </a:solidFill>
                  <a:latin typeface="Calibri"/>
                  <a:cs typeface="Calibri"/>
                </a:rPr>
                <a:t> </a:t>
              </a:r>
              <a:r>
                <a:rPr sz="2200" b="1" dirty="0">
                  <a:solidFill>
                    <a:srgbClr val="0070C0"/>
                  </a:solidFill>
                  <a:latin typeface="Calibri"/>
                  <a:cs typeface="Calibri"/>
                </a:rPr>
                <a:t>3]</a:t>
              </a:r>
              <a:r>
                <a:rPr sz="2200" b="1" spc="-10" dirty="0">
                  <a:solidFill>
                    <a:srgbClr val="0070C0"/>
                  </a:solidFill>
                  <a:latin typeface="Calibri"/>
                  <a:cs typeface="Calibri"/>
                </a:rPr>
                <a:t> </a:t>
              </a:r>
              <a:r>
                <a:rPr sz="2200" b="1" dirty="0">
                  <a:solidFill>
                    <a:srgbClr val="0070C0"/>
                  </a:solidFill>
                  <a:latin typeface="Calibri"/>
                  <a:cs typeface="Calibri"/>
                </a:rPr>
                <a:t>=</a:t>
              </a:r>
              <a:r>
                <a:rPr sz="2200" b="1" spc="-10" dirty="0">
                  <a:solidFill>
                    <a:srgbClr val="0070C0"/>
                  </a:solidFill>
                  <a:latin typeface="Calibri"/>
                  <a:cs typeface="Calibri"/>
                </a:rPr>
                <a:t> </a:t>
              </a:r>
              <a:r>
                <a:rPr sz="2200" b="1" dirty="0">
                  <a:solidFill>
                    <a:srgbClr val="0070C0"/>
                  </a:solidFill>
                  <a:latin typeface="Calibri"/>
                  <a:cs typeface="Calibri"/>
                </a:rPr>
                <a:t>[178,</a:t>
              </a:r>
              <a:r>
                <a:rPr sz="2200" b="1" spc="-50" dirty="0">
                  <a:solidFill>
                    <a:srgbClr val="0070C0"/>
                  </a:solidFill>
                  <a:latin typeface="Calibri"/>
                  <a:cs typeface="Calibri"/>
                </a:rPr>
                <a:t> </a:t>
              </a:r>
              <a:r>
                <a:rPr sz="2200" b="1" spc="-20" dirty="0">
                  <a:solidFill>
                    <a:srgbClr val="0070C0"/>
                  </a:solidFill>
                  <a:latin typeface="Calibri"/>
                  <a:cs typeface="Calibri"/>
                </a:rPr>
                <a:t>184]</a:t>
              </a:r>
              <a:endParaRPr sz="2200" dirty="0">
                <a:solidFill>
                  <a:srgbClr val="0070C0"/>
                </a:solidFill>
                <a:latin typeface="Calibri"/>
                <a:cs typeface="Calibri"/>
              </a:endParaRPr>
            </a:p>
          </p:txBody>
        </p:sp>
        <p:sp>
          <p:nvSpPr>
            <p:cNvPr id="25" name="object 18">
              <a:extLst>
                <a:ext uri="{FF2B5EF4-FFF2-40B4-BE49-F238E27FC236}">
                  <a16:creationId xmlns:a16="http://schemas.microsoft.com/office/drawing/2014/main" id="{3EA2B99B-A8D4-4FBB-9B84-304BFECA6AE4}"/>
                </a:ext>
              </a:extLst>
            </p:cNvPr>
            <p:cNvSpPr/>
            <p:nvPr/>
          </p:nvSpPr>
          <p:spPr>
            <a:xfrm>
              <a:off x="3635184" y="1752747"/>
              <a:ext cx="431800" cy="173990"/>
            </a:xfrm>
            <a:custGeom>
              <a:avLst/>
              <a:gdLst/>
              <a:ahLst/>
              <a:cxnLst/>
              <a:rect l="l" t="t" r="r" b="b"/>
              <a:pathLst>
                <a:path w="431800" h="173989">
                  <a:moveTo>
                    <a:pt x="258063" y="0"/>
                  </a:moveTo>
                  <a:lnTo>
                    <a:pt x="258063" y="173736"/>
                  </a:lnTo>
                  <a:lnTo>
                    <a:pt x="373887" y="115824"/>
                  </a:lnTo>
                  <a:lnTo>
                    <a:pt x="287019" y="115824"/>
                  </a:lnTo>
                  <a:lnTo>
                    <a:pt x="287019" y="57912"/>
                  </a:lnTo>
                  <a:lnTo>
                    <a:pt x="373888" y="57912"/>
                  </a:lnTo>
                  <a:lnTo>
                    <a:pt x="258063" y="0"/>
                  </a:lnTo>
                  <a:close/>
                </a:path>
                <a:path w="431800" h="173989">
                  <a:moveTo>
                    <a:pt x="258063" y="57912"/>
                  </a:moveTo>
                  <a:lnTo>
                    <a:pt x="0" y="57912"/>
                  </a:lnTo>
                  <a:lnTo>
                    <a:pt x="0" y="115824"/>
                  </a:lnTo>
                  <a:lnTo>
                    <a:pt x="258063" y="115824"/>
                  </a:lnTo>
                  <a:lnTo>
                    <a:pt x="258063" y="57912"/>
                  </a:lnTo>
                  <a:close/>
                </a:path>
                <a:path w="431800" h="173989">
                  <a:moveTo>
                    <a:pt x="373888" y="57912"/>
                  </a:moveTo>
                  <a:lnTo>
                    <a:pt x="287019" y="57912"/>
                  </a:lnTo>
                  <a:lnTo>
                    <a:pt x="287019" y="115824"/>
                  </a:lnTo>
                  <a:lnTo>
                    <a:pt x="373887" y="115824"/>
                  </a:lnTo>
                  <a:lnTo>
                    <a:pt x="431800" y="86867"/>
                  </a:lnTo>
                  <a:lnTo>
                    <a:pt x="373888" y="57912"/>
                  </a:lnTo>
                  <a:close/>
                </a:path>
              </a:pathLst>
            </a:custGeom>
            <a:solidFill>
              <a:srgbClr val="0070C0"/>
            </a:solidFill>
          </p:spPr>
          <p:txBody>
            <a:bodyPr wrap="square" lIns="0" tIns="0" rIns="0" bIns="0" rtlCol="0"/>
            <a:lstStyle/>
            <a:p>
              <a:endParaRPr/>
            </a:p>
          </p:txBody>
        </p:sp>
      </p:grpSp>
      <p:grpSp>
        <p:nvGrpSpPr>
          <p:cNvPr id="43" name="Ομάδα 42">
            <a:extLst>
              <a:ext uri="{FF2B5EF4-FFF2-40B4-BE49-F238E27FC236}">
                <a16:creationId xmlns:a16="http://schemas.microsoft.com/office/drawing/2014/main" id="{F23211C6-746D-4E00-AE17-76B247117E46}"/>
              </a:ext>
            </a:extLst>
          </p:cNvPr>
          <p:cNvGrpSpPr/>
          <p:nvPr/>
        </p:nvGrpSpPr>
        <p:grpSpPr>
          <a:xfrm>
            <a:off x="245173" y="2907468"/>
            <a:ext cx="12192000" cy="2616123"/>
            <a:chOff x="245173" y="2907468"/>
            <a:chExt cx="12192000" cy="2616123"/>
          </a:xfrm>
        </p:grpSpPr>
        <p:sp>
          <p:nvSpPr>
            <p:cNvPr id="23" name="TextBox 22">
              <a:extLst>
                <a:ext uri="{FF2B5EF4-FFF2-40B4-BE49-F238E27FC236}">
                  <a16:creationId xmlns:a16="http://schemas.microsoft.com/office/drawing/2014/main" id="{6568E3C6-E031-4CAC-84A8-BFA355EE6F45}"/>
                </a:ext>
              </a:extLst>
            </p:cNvPr>
            <p:cNvSpPr txBox="1"/>
            <p:nvPr/>
          </p:nvSpPr>
          <p:spPr>
            <a:xfrm>
              <a:off x="3238500" y="2907468"/>
              <a:ext cx="2193036" cy="369332"/>
            </a:xfrm>
            <a:prstGeom prst="rect">
              <a:avLst/>
            </a:prstGeom>
            <a:noFill/>
          </p:spPr>
          <p:txBody>
            <a:bodyPr wrap="square" rtlCol="0">
              <a:spAutoFit/>
            </a:bodyPr>
            <a:lstStyle/>
            <a:p>
              <a:r>
                <a:rPr lang="en-US" sz="1800" b="1" dirty="0">
                  <a:solidFill>
                    <a:srgbClr val="FF0000"/>
                  </a:solidFill>
                  <a:latin typeface="Calibri"/>
                  <a:cs typeface="Calibri"/>
                </a:rPr>
                <a:t>CI</a:t>
              </a:r>
              <a:r>
                <a:rPr lang="en-US" sz="2000" b="1" baseline="-20576" dirty="0">
                  <a:solidFill>
                    <a:srgbClr val="FF0000"/>
                  </a:solidFill>
                  <a:latin typeface="Calibri"/>
                  <a:cs typeface="Calibri"/>
                </a:rPr>
                <a:t>95</a:t>
              </a:r>
              <a:r>
                <a:rPr lang="en-US" sz="2000" b="1" spc="-82" baseline="-20576" dirty="0">
                  <a:solidFill>
                    <a:srgbClr val="FF0000"/>
                  </a:solidFill>
                  <a:latin typeface="Calibri"/>
                  <a:cs typeface="Calibri"/>
                </a:rPr>
                <a:t> </a:t>
              </a:r>
              <a:r>
                <a:rPr lang="el-GR" sz="1800" b="1" spc="-10" dirty="0">
                  <a:solidFill>
                    <a:srgbClr val="FF0000"/>
                  </a:solidFill>
                  <a:latin typeface="Calibri"/>
                  <a:cs typeface="Calibri"/>
                </a:rPr>
                <a:t>Ελλήνων</a:t>
              </a:r>
              <a:endParaRPr lang="el-GR" sz="1800" b="1" dirty="0">
                <a:solidFill>
                  <a:srgbClr val="FF0000"/>
                </a:solidFill>
                <a:latin typeface="Calibri"/>
                <a:cs typeface="Calibri"/>
              </a:endParaRPr>
            </a:p>
          </p:txBody>
        </p:sp>
        <p:sp>
          <p:nvSpPr>
            <p:cNvPr id="28" name="TextBox 27">
              <a:extLst>
                <a:ext uri="{FF2B5EF4-FFF2-40B4-BE49-F238E27FC236}">
                  <a16:creationId xmlns:a16="http://schemas.microsoft.com/office/drawing/2014/main" id="{CCA1F4BC-6E4A-4282-B83D-88CE17244233}"/>
                </a:ext>
              </a:extLst>
            </p:cNvPr>
            <p:cNvSpPr txBox="1"/>
            <p:nvPr/>
          </p:nvSpPr>
          <p:spPr>
            <a:xfrm>
              <a:off x="5431536" y="5154259"/>
              <a:ext cx="1819275" cy="369332"/>
            </a:xfrm>
            <a:prstGeom prst="rect">
              <a:avLst/>
            </a:prstGeom>
            <a:noFill/>
          </p:spPr>
          <p:txBody>
            <a:bodyPr wrap="square" rtlCol="0">
              <a:spAutoFit/>
            </a:bodyPr>
            <a:lstStyle/>
            <a:p>
              <a:r>
                <a:rPr lang="en-US" sz="1800" b="1" dirty="0">
                  <a:solidFill>
                    <a:srgbClr val="006FC0"/>
                  </a:solidFill>
                  <a:latin typeface="Calibri"/>
                  <a:cs typeface="Calibri"/>
                </a:rPr>
                <a:t>CI</a:t>
              </a:r>
              <a:r>
                <a:rPr lang="en-US" sz="2000" b="1" baseline="-20576" dirty="0">
                  <a:solidFill>
                    <a:srgbClr val="006FC0"/>
                  </a:solidFill>
                  <a:latin typeface="Calibri"/>
                  <a:cs typeface="Calibri"/>
                </a:rPr>
                <a:t>95</a:t>
              </a:r>
              <a:r>
                <a:rPr lang="en-US" sz="2000" b="1" spc="-82" baseline="-20576" dirty="0">
                  <a:solidFill>
                    <a:srgbClr val="006FC0"/>
                  </a:solidFill>
                  <a:latin typeface="Calibri"/>
                  <a:cs typeface="Calibri"/>
                </a:rPr>
                <a:t> </a:t>
              </a:r>
              <a:r>
                <a:rPr lang="el-GR" sz="1800" b="1" spc="-10" dirty="0">
                  <a:solidFill>
                    <a:srgbClr val="006FC0"/>
                  </a:solidFill>
                  <a:latin typeface="Calibri"/>
                  <a:cs typeface="Calibri"/>
                </a:rPr>
                <a:t>Σουηδών</a:t>
              </a:r>
              <a:endParaRPr lang="el-GR" b="1" dirty="0"/>
            </a:p>
          </p:txBody>
        </p:sp>
        <p:grpSp>
          <p:nvGrpSpPr>
            <p:cNvPr id="42" name="Ομάδα 41">
              <a:extLst>
                <a:ext uri="{FF2B5EF4-FFF2-40B4-BE49-F238E27FC236}">
                  <a16:creationId xmlns:a16="http://schemas.microsoft.com/office/drawing/2014/main" id="{8127FFAB-5150-48B1-BDA9-7AECFAC4862A}"/>
                </a:ext>
              </a:extLst>
            </p:cNvPr>
            <p:cNvGrpSpPr/>
            <p:nvPr/>
          </p:nvGrpSpPr>
          <p:grpSpPr>
            <a:xfrm>
              <a:off x="245173" y="3323025"/>
              <a:ext cx="12192000" cy="1819275"/>
              <a:chOff x="245173" y="3323025"/>
              <a:chExt cx="12192000" cy="1819275"/>
            </a:xfrm>
          </p:grpSpPr>
          <p:pic>
            <p:nvPicPr>
              <p:cNvPr id="30" name="Εικόνα 29">
                <a:extLst>
                  <a:ext uri="{FF2B5EF4-FFF2-40B4-BE49-F238E27FC236}">
                    <a16:creationId xmlns:a16="http://schemas.microsoft.com/office/drawing/2014/main" id="{52BDCEAE-D857-4B28-885E-5A5EE6106C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5173" y="3323025"/>
                <a:ext cx="12192000" cy="1819275"/>
              </a:xfrm>
              <a:prstGeom prst="rect">
                <a:avLst/>
              </a:prstGeom>
            </p:spPr>
          </p:pic>
          <p:grpSp>
            <p:nvGrpSpPr>
              <p:cNvPr id="41" name="Ομάδα 40">
                <a:extLst>
                  <a:ext uri="{FF2B5EF4-FFF2-40B4-BE49-F238E27FC236}">
                    <a16:creationId xmlns:a16="http://schemas.microsoft.com/office/drawing/2014/main" id="{A1EBFBDE-3864-47F5-B170-F98D69AE105D}"/>
                  </a:ext>
                </a:extLst>
              </p:cNvPr>
              <p:cNvGrpSpPr/>
              <p:nvPr/>
            </p:nvGrpSpPr>
            <p:grpSpPr>
              <a:xfrm>
                <a:off x="1657350" y="3323025"/>
                <a:ext cx="5162550" cy="286950"/>
                <a:chOff x="1657350" y="3323025"/>
                <a:chExt cx="5162550" cy="286950"/>
              </a:xfrm>
            </p:grpSpPr>
            <p:cxnSp>
              <p:nvCxnSpPr>
                <p:cNvPr id="35" name="Ευθεία γραμμή σύνδεσης 34">
                  <a:extLst>
                    <a:ext uri="{FF2B5EF4-FFF2-40B4-BE49-F238E27FC236}">
                      <a16:creationId xmlns:a16="http://schemas.microsoft.com/office/drawing/2014/main" id="{55CF31BF-A062-4E32-B819-52C2DEA57AF4}"/>
                    </a:ext>
                  </a:extLst>
                </p:cNvPr>
                <p:cNvCxnSpPr>
                  <a:cxnSpLocks/>
                </p:cNvCxnSpPr>
                <p:nvPr/>
              </p:nvCxnSpPr>
              <p:spPr>
                <a:xfrm>
                  <a:off x="1657350" y="3323025"/>
                  <a:ext cx="5105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Ευθεία γραμμή σύνδεσης 36">
                  <a:extLst>
                    <a:ext uri="{FF2B5EF4-FFF2-40B4-BE49-F238E27FC236}">
                      <a16:creationId xmlns:a16="http://schemas.microsoft.com/office/drawing/2014/main" id="{A1C44C15-7D8F-4129-B65A-6917402601CB}"/>
                    </a:ext>
                  </a:extLst>
                </p:cNvPr>
                <p:cNvCxnSpPr/>
                <p:nvPr/>
              </p:nvCxnSpPr>
              <p:spPr>
                <a:xfrm flipV="1">
                  <a:off x="1657350" y="3323025"/>
                  <a:ext cx="0" cy="28695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Ευθεία γραμμή σύνδεσης 39">
                  <a:extLst>
                    <a:ext uri="{FF2B5EF4-FFF2-40B4-BE49-F238E27FC236}">
                      <a16:creationId xmlns:a16="http://schemas.microsoft.com/office/drawing/2014/main" id="{967E8170-BD25-409E-A53E-D5A3C6DC7B33}"/>
                    </a:ext>
                  </a:extLst>
                </p:cNvPr>
                <p:cNvCxnSpPr/>
                <p:nvPr/>
              </p:nvCxnSpPr>
              <p:spPr>
                <a:xfrm flipV="1">
                  <a:off x="6819900" y="3323025"/>
                  <a:ext cx="0" cy="28695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grpSp>
      </p:gr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F16E22-B73E-4A8E-AB43-402BAACA1C3F}"/>
              </a:ext>
            </a:extLst>
          </p:cNvPr>
          <p:cNvSpPr txBox="1"/>
          <p:nvPr/>
        </p:nvSpPr>
        <p:spPr>
          <a:xfrm>
            <a:off x="495298" y="899441"/>
            <a:ext cx="10515600" cy="369332"/>
          </a:xfrm>
          <a:prstGeom prst="rect">
            <a:avLst/>
          </a:prstGeom>
          <a:noFill/>
        </p:spPr>
        <p:txBody>
          <a:bodyPr wrap="square" rtlCol="0">
            <a:spAutoFit/>
          </a:bodyPr>
          <a:lstStyle/>
          <a:p>
            <a:r>
              <a:rPr lang="el-GR" dirty="0"/>
              <a:t>Ένας εύκολος εμπειρικός κανόνας είναι ο παρακάτω:</a:t>
            </a:r>
          </a:p>
        </p:txBody>
      </p:sp>
      <p:sp>
        <p:nvSpPr>
          <p:cNvPr id="4" name="TextBox 3">
            <a:extLst>
              <a:ext uri="{FF2B5EF4-FFF2-40B4-BE49-F238E27FC236}">
                <a16:creationId xmlns:a16="http://schemas.microsoft.com/office/drawing/2014/main" id="{5E526ABB-1145-4548-AF15-4EEBE89BDD79}"/>
              </a:ext>
            </a:extLst>
          </p:cNvPr>
          <p:cNvSpPr txBox="1"/>
          <p:nvPr/>
        </p:nvSpPr>
        <p:spPr>
          <a:xfrm>
            <a:off x="495298" y="1633026"/>
            <a:ext cx="10515600" cy="1200329"/>
          </a:xfrm>
          <a:prstGeom prst="rect">
            <a:avLst/>
          </a:prstGeom>
          <a:noFill/>
        </p:spPr>
        <p:txBody>
          <a:bodyPr wrap="square" rtlCol="0">
            <a:spAutoFit/>
          </a:bodyPr>
          <a:lstStyle/>
          <a:p>
            <a:pPr algn="just"/>
            <a:r>
              <a:rPr lang="el-GR" dirty="0"/>
              <a:t>Προκειμένου η διαφορά στους δύο μέσους όρους (Ελλήνων &amp; Σουηδών) να είναι στατιστικά σημαντική, με βαθμό εμπιστοσύνης 95%, θα πρέπει να η επικάλυψη μεταξύ των δύο διαστημάτων </a:t>
            </a:r>
            <a:r>
              <a:rPr lang="en-US" sz="1800" dirty="0">
                <a:latin typeface="Calibri"/>
                <a:cs typeface="Calibri"/>
              </a:rPr>
              <a:t>CI</a:t>
            </a:r>
            <a:r>
              <a:rPr lang="en-US" sz="1800" baseline="-20833" dirty="0">
                <a:latin typeface="Calibri"/>
                <a:cs typeface="Calibri"/>
              </a:rPr>
              <a:t>95</a:t>
            </a:r>
            <a:r>
              <a:rPr lang="en-US" sz="1800" spc="232" baseline="-20833" dirty="0">
                <a:latin typeface="Calibri"/>
                <a:cs typeface="Calibri"/>
              </a:rPr>
              <a:t> </a:t>
            </a:r>
            <a:r>
              <a:rPr lang="en-US" sz="1800" dirty="0">
                <a:latin typeface="Calibri"/>
                <a:cs typeface="Calibri"/>
              </a:rPr>
              <a:t>=</a:t>
            </a:r>
            <a:r>
              <a:rPr lang="en-US" sz="1800" spc="-20" dirty="0">
                <a:latin typeface="Calibri"/>
                <a:cs typeface="Calibri"/>
              </a:rPr>
              <a:t> </a:t>
            </a:r>
            <a:r>
              <a:rPr lang="el-GR" sz="1800" spc="-20" dirty="0">
                <a:latin typeface="Calibri"/>
                <a:cs typeface="Calibri"/>
              </a:rPr>
              <a:t>να μην υπερβαίνει το μισό του μικρότερου περιθωρίου σφάλματος. </a:t>
            </a:r>
            <a:r>
              <a:rPr lang="el-GR" spc="-20" dirty="0">
                <a:latin typeface="Calibri"/>
                <a:cs typeface="Calibri"/>
              </a:rPr>
              <a:t>Το μικρότερο περιθώριο σφάλματος στους Σουηδούς είναι (</a:t>
            </a:r>
            <a:r>
              <a:rPr lang="en-US" spc="-20" dirty="0">
                <a:latin typeface="Calibri"/>
                <a:cs typeface="Calibri"/>
              </a:rPr>
              <a:t>w=3).</a:t>
            </a:r>
            <a:endParaRPr lang="el-GR" dirty="0"/>
          </a:p>
        </p:txBody>
      </p:sp>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4EE524A4-8E36-4D73-8010-98D4C7336945}"/>
                  </a:ext>
                </a:extLst>
              </p:cNvPr>
              <p:cNvSpPr txBox="1"/>
              <p:nvPr/>
            </p:nvSpPr>
            <p:spPr>
              <a:xfrm>
                <a:off x="495298" y="3197608"/>
                <a:ext cx="10497426" cy="529504"/>
              </a:xfrm>
              <a:prstGeom prst="rect">
                <a:avLst/>
              </a:prstGeom>
              <a:noFill/>
            </p:spPr>
            <p:txBody>
              <a:bodyPr wrap="square" rtlCol="0">
                <a:spAutoFit/>
              </a:bodyPr>
              <a:lstStyle/>
              <a:p>
                <a:r>
                  <a:rPr lang="el-GR" dirty="0"/>
                  <a:t>Άρα, η επικάλυψη δεν θα πρέπει να υπερβαίνει το </a:t>
                </a:r>
                <a14:m>
                  <m:oMath xmlns:m="http://schemas.openxmlformats.org/officeDocument/2006/math">
                    <m:f>
                      <m:fPr>
                        <m:ctrlPr>
                          <a:rPr lang="el-GR" sz="2000" i="1" smtClean="0">
                            <a:latin typeface="Cambria Math" panose="02040503050406030204" pitchFamily="18" charset="0"/>
                          </a:rPr>
                        </m:ctrlPr>
                      </m:fPr>
                      <m:num>
                        <m:r>
                          <a:rPr lang="el-GR" sz="2000" b="0" i="1" smtClean="0">
                            <a:latin typeface="Cambria Math" panose="02040503050406030204" pitchFamily="18" charset="0"/>
                          </a:rPr>
                          <m:t>3</m:t>
                        </m:r>
                      </m:num>
                      <m:den>
                        <m:r>
                          <a:rPr lang="el-GR" sz="2000" b="0" i="1" smtClean="0">
                            <a:latin typeface="Cambria Math" panose="02040503050406030204" pitchFamily="18" charset="0"/>
                          </a:rPr>
                          <m:t>5</m:t>
                        </m:r>
                      </m:den>
                    </m:f>
                    <m:r>
                      <a:rPr lang="el-GR" sz="2000" b="0" i="1" smtClean="0">
                        <a:latin typeface="Cambria Math" panose="02040503050406030204" pitchFamily="18" charset="0"/>
                      </a:rPr>
                      <m:t>=</m:t>
                    </m:r>
                    <m:r>
                      <a:rPr lang="el-GR" sz="2000" b="0" i="1" smtClean="0">
                        <a:latin typeface="Cambria Math" panose="02040503050406030204" pitchFamily="18" charset="0"/>
                      </a:rPr>
                      <m:t>1</m:t>
                    </m:r>
                    <m:r>
                      <a:rPr lang="el-GR" sz="2000" b="0" i="1" smtClean="0">
                        <a:latin typeface="Cambria Math" panose="02040503050406030204" pitchFamily="18" charset="0"/>
                      </a:rPr>
                      <m:t>,</m:t>
                    </m:r>
                    <m:r>
                      <a:rPr lang="el-GR" sz="2000" b="0" i="1" smtClean="0">
                        <a:latin typeface="Cambria Math" panose="02040503050406030204" pitchFamily="18" charset="0"/>
                      </a:rPr>
                      <m:t>5</m:t>
                    </m:r>
                  </m:oMath>
                </a14:m>
                <a:r>
                  <a:rPr lang="el-GR" dirty="0"/>
                  <a:t> </a:t>
                </a:r>
              </a:p>
            </p:txBody>
          </p:sp>
        </mc:Choice>
        <mc:Fallback>
          <p:sp>
            <p:nvSpPr>
              <p:cNvPr id="5" name="TextBox 4">
                <a:extLst>
                  <a:ext uri="{FF2B5EF4-FFF2-40B4-BE49-F238E27FC236}">
                    <a16:creationId xmlns:a16="http://schemas.microsoft.com/office/drawing/2014/main" id="{4EE524A4-8E36-4D73-8010-98D4C7336945}"/>
                  </a:ext>
                </a:extLst>
              </p:cNvPr>
              <p:cNvSpPr txBox="1">
                <a:spLocks noRot="1" noChangeAspect="1" noMove="1" noResize="1" noEditPoints="1" noAdjustHandles="1" noChangeArrowheads="1" noChangeShapeType="1" noTextEdit="1"/>
              </p:cNvSpPr>
              <p:nvPr/>
            </p:nvSpPr>
            <p:spPr>
              <a:xfrm>
                <a:off x="495298" y="3197608"/>
                <a:ext cx="10497426" cy="529504"/>
              </a:xfrm>
              <a:prstGeom prst="rect">
                <a:avLst/>
              </a:prstGeom>
              <a:blipFill>
                <a:blip r:embed="rId2"/>
                <a:stretch>
                  <a:fillRect l="-465" b="-5814"/>
                </a:stretch>
              </a:blipFill>
            </p:spPr>
            <p:txBody>
              <a:bodyPr/>
              <a:lstStyle/>
              <a:p>
                <a:r>
                  <a:rPr lang="el-GR">
                    <a:noFill/>
                  </a:rPr>
                  <a:t> </a:t>
                </a:r>
              </a:p>
            </p:txBody>
          </p:sp>
        </mc:Fallback>
      </mc:AlternateContent>
      <p:sp>
        <p:nvSpPr>
          <p:cNvPr id="6" name="TextBox 5">
            <a:extLst>
              <a:ext uri="{FF2B5EF4-FFF2-40B4-BE49-F238E27FC236}">
                <a16:creationId xmlns:a16="http://schemas.microsoft.com/office/drawing/2014/main" id="{5894D486-DEA2-4FCD-83EA-18DFBA975525}"/>
              </a:ext>
            </a:extLst>
          </p:cNvPr>
          <p:cNvSpPr txBox="1"/>
          <p:nvPr/>
        </p:nvSpPr>
        <p:spPr>
          <a:xfrm>
            <a:off x="466724" y="3893428"/>
            <a:ext cx="11268075" cy="923330"/>
          </a:xfrm>
          <a:prstGeom prst="rect">
            <a:avLst/>
          </a:prstGeom>
          <a:noFill/>
        </p:spPr>
        <p:txBody>
          <a:bodyPr wrap="square" rtlCol="0">
            <a:spAutoFit/>
          </a:bodyPr>
          <a:lstStyle/>
          <a:p>
            <a:pPr algn="just"/>
            <a:r>
              <a:rPr lang="el-GR" dirty="0"/>
              <a:t>Αυτό δεν ισχύει, γιατί η επικάλυψη ισούται με 3 μονάδες και υπερβαίνει το όριο του 1,5 και έτσι δεν μπορούμε να υποστηρίξουμε ότι υπάρχει στατιστικά διαφορά μεταξύ των μέσων όρων ύψους  και δεν μπορούμε να γενικεύσουμε ότι οι Σουηδοί είναι πράγματι ψηλότεροι από τους Έλληνες με βαθμό εμπιστοσύνης 95%. </a:t>
            </a:r>
          </a:p>
        </p:txBody>
      </p:sp>
      <p:sp>
        <p:nvSpPr>
          <p:cNvPr id="7" name="TextBox 6">
            <a:extLst>
              <a:ext uri="{FF2B5EF4-FFF2-40B4-BE49-F238E27FC236}">
                <a16:creationId xmlns:a16="http://schemas.microsoft.com/office/drawing/2014/main" id="{14AD5E16-3BE5-4773-9ECE-0CB056760F4D}"/>
              </a:ext>
            </a:extLst>
          </p:cNvPr>
          <p:cNvSpPr txBox="1"/>
          <p:nvPr/>
        </p:nvSpPr>
        <p:spPr>
          <a:xfrm>
            <a:off x="466724" y="5458010"/>
            <a:ext cx="11210925" cy="646331"/>
          </a:xfrm>
          <a:prstGeom prst="rect">
            <a:avLst/>
          </a:prstGeom>
          <a:noFill/>
        </p:spPr>
        <p:txBody>
          <a:bodyPr wrap="square" rtlCol="0">
            <a:spAutoFit/>
          </a:bodyPr>
          <a:lstStyle/>
          <a:p>
            <a:r>
              <a:rPr lang="el-GR" dirty="0"/>
              <a:t>Επομένως, υπάρχει η πιθανότητα μεγάλη οι παρατηρούμενες διαφορές μεταξύ των δύο δειγμάτων να οφείλονται σε τυχαίους παράγοντες (μοναδικά χαρακτηριστικά κάθε δείγματος)</a:t>
            </a:r>
          </a:p>
        </p:txBody>
      </p:sp>
      <p:sp>
        <p:nvSpPr>
          <p:cNvPr id="8" name="object 2">
            <a:extLst>
              <a:ext uri="{FF2B5EF4-FFF2-40B4-BE49-F238E27FC236}">
                <a16:creationId xmlns:a16="http://schemas.microsoft.com/office/drawing/2014/main" id="{36119F8F-1F7C-4D29-9A8C-C520EB7A5B63}"/>
              </a:ext>
            </a:extLst>
          </p:cNvPr>
          <p:cNvSpPr txBox="1">
            <a:spLocks/>
          </p:cNvSpPr>
          <p:nvPr/>
        </p:nvSpPr>
        <p:spPr>
          <a:xfrm>
            <a:off x="3955256" y="197481"/>
            <a:ext cx="4281488" cy="444352"/>
          </a:xfrm>
          <a:prstGeom prst="rect">
            <a:avLst/>
          </a:prstGeom>
        </p:spPr>
        <p:txBody>
          <a:bodyPr vert="horz" wrap="square" lIns="0" tIns="13335" rIns="0" bIns="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12700" algn="just">
              <a:lnSpc>
                <a:spcPct val="100000"/>
              </a:lnSpc>
              <a:spcBef>
                <a:spcPts val="105"/>
              </a:spcBef>
            </a:pPr>
            <a:r>
              <a:rPr lang="el-GR" sz="2800" b="1" spc="-25">
                <a:solidFill>
                  <a:srgbClr val="5FCAEE"/>
                </a:solidFill>
                <a:latin typeface="Trebuchet MS"/>
                <a:ea typeface="+mn-ea"/>
                <a:cs typeface="+mn-cs"/>
              </a:rPr>
              <a:t>Ανάλυση Αποτελεσμάτων</a:t>
            </a:r>
            <a:endParaRPr lang="el-GR" sz="2800" b="1" spc="-25" dirty="0">
              <a:solidFill>
                <a:srgbClr val="5FCAEE"/>
              </a:solidFill>
              <a:latin typeface="Trebuchet MS"/>
              <a:ea typeface="+mn-ea"/>
              <a:cs typeface="+mn-cs"/>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872037" y="281857"/>
            <a:ext cx="2447925" cy="444352"/>
          </a:xfrm>
          <a:prstGeom prst="rect">
            <a:avLst/>
          </a:prstGeom>
        </p:spPr>
        <p:txBody>
          <a:bodyPr vert="horz" wrap="square" lIns="0" tIns="13335" rIns="0" bIns="0" rtlCol="0" anchor="ctr">
            <a:spAutoFit/>
          </a:bodyPr>
          <a:lstStyle/>
          <a:p>
            <a:pPr marL="12700" algn="just">
              <a:lnSpc>
                <a:spcPct val="100000"/>
              </a:lnSpc>
              <a:spcBef>
                <a:spcPts val="105"/>
              </a:spcBef>
            </a:pPr>
            <a:r>
              <a:rPr sz="2800" b="1" spc="-25" dirty="0">
                <a:solidFill>
                  <a:srgbClr val="5FCAEE"/>
                </a:solidFill>
                <a:latin typeface="Trebuchet MS"/>
                <a:ea typeface="+mn-ea"/>
                <a:cs typeface="+mn-cs"/>
              </a:rPr>
              <a:t>ΒΙΒΛΙΟΓΡΑΦΙΑ</a:t>
            </a:r>
          </a:p>
        </p:txBody>
      </p:sp>
      <p:sp>
        <p:nvSpPr>
          <p:cNvPr id="3" name="object 3"/>
          <p:cNvSpPr txBox="1"/>
          <p:nvPr/>
        </p:nvSpPr>
        <p:spPr>
          <a:xfrm>
            <a:off x="933451" y="2019423"/>
            <a:ext cx="10195026" cy="1937325"/>
          </a:xfrm>
          <a:prstGeom prst="rect">
            <a:avLst/>
          </a:prstGeom>
        </p:spPr>
        <p:txBody>
          <a:bodyPr vert="horz" wrap="square" lIns="0" tIns="12065" rIns="0" bIns="0" rtlCol="0">
            <a:spAutoFit/>
          </a:bodyPr>
          <a:lstStyle/>
          <a:p>
            <a:pPr marL="354965" marR="736600" indent="-342900" algn="just">
              <a:lnSpc>
                <a:spcPct val="120000"/>
              </a:lnSpc>
              <a:spcBef>
                <a:spcPts val="95"/>
              </a:spcBef>
              <a:buFont typeface="Wingdings" panose="05000000000000000000" pitchFamily="2" charset="2"/>
              <a:buChar char="§"/>
              <a:tabLst>
                <a:tab pos="274320" algn="l"/>
                <a:tab pos="274955" algn="l"/>
              </a:tabLst>
            </a:pPr>
            <a:r>
              <a:rPr sz="2400" dirty="0">
                <a:latin typeface="Calibri"/>
                <a:cs typeface="Calibri"/>
              </a:rPr>
              <a:t>Mansfield,</a:t>
            </a:r>
            <a:r>
              <a:rPr sz="2400" spc="-75" dirty="0">
                <a:latin typeface="Calibri"/>
                <a:cs typeface="Calibri"/>
              </a:rPr>
              <a:t> </a:t>
            </a:r>
            <a:r>
              <a:rPr sz="2400" dirty="0">
                <a:latin typeface="Calibri"/>
                <a:cs typeface="Calibri"/>
              </a:rPr>
              <a:t>E.</a:t>
            </a:r>
            <a:r>
              <a:rPr sz="2400" spc="-50" dirty="0">
                <a:latin typeface="Calibri"/>
                <a:cs typeface="Calibri"/>
              </a:rPr>
              <a:t> </a:t>
            </a:r>
            <a:r>
              <a:rPr sz="2400" dirty="0">
                <a:latin typeface="Calibri"/>
                <a:cs typeface="Calibri"/>
              </a:rPr>
              <a:t>(1983).</a:t>
            </a:r>
            <a:r>
              <a:rPr sz="2400" spc="-75" dirty="0">
                <a:latin typeface="Calibri"/>
                <a:cs typeface="Calibri"/>
              </a:rPr>
              <a:t> </a:t>
            </a:r>
            <a:r>
              <a:rPr sz="2400" i="1" dirty="0">
                <a:latin typeface="Calibri"/>
                <a:cs typeface="Calibri"/>
              </a:rPr>
              <a:t>Statistics</a:t>
            </a:r>
            <a:r>
              <a:rPr sz="2400" i="1" spc="-90" dirty="0">
                <a:latin typeface="Calibri"/>
                <a:cs typeface="Calibri"/>
              </a:rPr>
              <a:t> </a:t>
            </a:r>
            <a:r>
              <a:rPr sz="2400" i="1" dirty="0">
                <a:latin typeface="Calibri"/>
                <a:cs typeface="Calibri"/>
              </a:rPr>
              <a:t>for</a:t>
            </a:r>
            <a:r>
              <a:rPr sz="2400" i="1" spc="-25" dirty="0">
                <a:latin typeface="Calibri"/>
                <a:cs typeface="Calibri"/>
              </a:rPr>
              <a:t> </a:t>
            </a:r>
            <a:r>
              <a:rPr sz="2400" i="1" dirty="0">
                <a:latin typeface="Calibri"/>
                <a:cs typeface="Calibri"/>
              </a:rPr>
              <a:t>Business and</a:t>
            </a:r>
            <a:r>
              <a:rPr sz="2400" i="1" spc="-5" dirty="0">
                <a:latin typeface="Calibri"/>
                <a:cs typeface="Calibri"/>
              </a:rPr>
              <a:t> </a:t>
            </a:r>
            <a:r>
              <a:rPr sz="2400" i="1" dirty="0">
                <a:latin typeface="Calibri"/>
                <a:cs typeface="Calibri"/>
              </a:rPr>
              <a:t>Economics:</a:t>
            </a:r>
            <a:r>
              <a:rPr sz="2400" i="1" spc="5" dirty="0">
                <a:latin typeface="Calibri"/>
                <a:cs typeface="Calibri"/>
              </a:rPr>
              <a:t> </a:t>
            </a:r>
            <a:r>
              <a:rPr sz="2400" i="1" dirty="0">
                <a:latin typeface="Calibri"/>
                <a:cs typeface="Calibri"/>
              </a:rPr>
              <a:t>Methods</a:t>
            </a:r>
            <a:r>
              <a:rPr sz="2400" i="1" spc="-20" dirty="0">
                <a:latin typeface="Calibri"/>
                <a:cs typeface="Calibri"/>
              </a:rPr>
              <a:t> </a:t>
            </a:r>
            <a:r>
              <a:rPr sz="2400" i="1" spc="-25" dirty="0">
                <a:latin typeface="Calibri"/>
                <a:cs typeface="Calibri"/>
              </a:rPr>
              <a:t>and </a:t>
            </a:r>
            <a:r>
              <a:rPr sz="2400" i="1" dirty="0">
                <a:latin typeface="Calibri"/>
                <a:cs typeface="Calibri"/>
              </a:rPr>
              <a:t>Applications</a:t>
            </a:r>
            <a:r>
              <a:rPr sz="2400" i="1" spc="-55" dirty="0">
                <a:latin typeface="Calibri"/>
                <a:cs typeface="Calibri"/>
              </a:rPr>
              <a:t> </a:t>
            </a:r>
            <a:r>
              <a:rPr sz="2400" i="1" dirty="0">
                <a:latin typeface="Calibri"/>
                <a:cs typeface="Calibri"/>
              </a:rPr>
              <a:t>(Second</a:t>
            </a:r>
            <a:r>
              <a:rPr sz="2400" i="1" spc="5" dirty="0">
                <a:latin typeface="Calibri"/>
                <a:cs typeface="Calibri"/>
              </a:rPr>
              <a:t> </a:t>
            </a:r>
            <a:r>
              <a:rPr sz="2400" i="1" dirty="0">
                <a:latin typeface="Calibri"/>
                <a:cs typeface="Calibri"/>
              </a:rPr>
              <a:t>Edition)</a:t>
            </a:r>
            <a:r>
              <a:rPr sz="2400" dirty="0">
                <a:latin typeface="Calibri"/>
                <a:cs typeface="Calibri"/>
              </a:rPr>
              <a:t>.</a:t>
            </a:r>
            <a:r>
              <a:rPr sz="2400" spc="-40" dirty="0">
                <a:latin typeface="Calibri"/>
                <a:cs typeface="Calibri"/>
              </a:rPr>
              <a:t> </a:t>
            </a:r>
            <a:r>
              <a:rPr sz="2400" dirty="0">
                <a:latin typeface="Calibri"/>
                <a:cs typeface="Calibri"/>
              </a:rPr>
              <a:t>New</a:t>
            </a:r>
            <a:r>
              <a:rPr sz="2400" spc="-55" dirty="0">
                <a:latin typeface="Calibri"/>
                <a:cs typeface="Calibri"/>
              </a:rPr>
              <a:t> </a:t>
            </a:r>
            <a:r>
              <a:rPr sz="2400" spc="-25" dirty="0">
                <a:latin typeface="Calibri"/>
                <a:cs typeface="Calibri"/>
              </a:rPr>
              <a:t>York:</a:t>
            </a:r>
            <a:r>
              <a:rPr sz="2400" spc="-65" dirty="0">
                <a:latin typeface="Calibri"/>
                <a:cs typeface="Calibri"/>
              </a:rPr>
              <a:t> </a:t>
            </a:r>
            <a:r>
              <a:rPr sz="2400" spc="-114" dirty="0">
                <a:latin typeface="Calibri"/>
                <a:cs typeface="Calibri"/>
              </a:rPr>
              <a:t>W.</a:t>
            </a:r>
            <a:r>
              <a:rPr sz="2400" spc="-20" dirty="0">
                <a:latin typeface="Calibri"/>
                <a:cs typeface="Calibri"/>
              </a:rPr>
              <a:t> </a:t>
            </a:r>
            <a:r>
              <a:rPr sz="2400" spc="-125" dirty="0">
                <a:latin typeface="Calibri"/>
                <a:cs typeface="Calibri"/>
              </a:rPr>
              <a:t>W.</a:t>
            </a:r>
            <a:r>
              <a:rPr sz="2400" spc="-20" dirty="0">
                <a:latin typeface="Calibri"/>
                <a:cs typeface="Calibri"/>
              </a:rPr>
              <a:t> </a:t>
            </a:r>
            <a:r>
              <a:rPr sz="2400" dirty="0">
                <a:latin typeface="Calibri"/>
                <a:cs typeface="Calibri"/>
              </a:rPr>
              <a:t>Norton</a:t>
            </a:r>
            <a:r>
              <a:rPr sz="2400" spc="-80" dirty="0">
                <a:latin typeface="Calibri"/>
                <a:cs typeface="Calibri"/>
              </a:rPr>
              <a:t> </a:t>
            </a:r>
            <a:r>
              <a:rPr sz="2400" dirty="0">
                <a:latin typeface="Calibri"/>
                <a:cs typeface="Calibri"/>
              </a:rPr>
              <a:t>&amp;</a:t>
            </a:r>
            <a:r>
              <a:rPr sz="2400" spc="-35" dirty="0">
                <a:latin typeface="Calibri"/>
                <a:cs typeface="Calibri"/>
              </a:rPr>
              <a:t> </a:t>
            </a:r>
            <a:r>
              <a:rPr sz="2400" spc="-25" dirty="0">
                <a:latin typeface="Calibri"/>
                <a:cs typeface="Calibri"/>
              </a:rPr>
              <a:t>Company,</a:t>
            </a:r>
            <a:r>
              <a:rPr sz="2400" spc="-70" dirty="0">
                <a:latin typeface="Calibri"/>
                <a:cs typeface="Calibri"/>
              </a:rPr>
              <a:t> </a:t>
            </a:r>
            <a:r>
              <a:rPr sz="2400" spc="-20" dirty="0">
                <a:latin typeface="Calibri"/>
                <a:cs typeface="Calibri"/>
              </a:rPr>
              <a:t>Inc.</a:t>
            </a:r>
            <a:endParaRPr sz="2400" dirty="0">
              <a:latin typeface="Calibri"/>
              <a:cs typeface="Calibri"/>
            </a:endParaRPr>
          </a:p>
          <a:p>
            <a:pPr marL="342900" indent="-342900" algn="just">
              <a:lnSpc>
                <a:spcPct val="100000"/>
              </a:lnSpc>
              <a:buFont typeface="Wingdings" panose="05000000000000000000" pitchFamily="2" charset="2"/>
              <a:buChar char="§"/>
            </a:pPr>
            <a:endParaRPr sz="1950" dirty="0">
              <a:latin typeface="Calibri"/>
              <a:cs typeface="Calibri"/>
            </a:endParaRPr>
          </a:p>
          <a:p>
            <a:pPr marL="354965" indent="-342900" algn="just">
              <a:lnSpc>
                <a:spcPct val="100000"/>
              </a:lnSpc>
              <a:buFont typeface="Wingdings" panose="05000000000000000000" pitchFamily="2" charset="2"/>
              <a:buChar char="§"/>
              <a:tabLst>
                <a:tab pos="274320" algn="l"/>
                <a:tab pos="274955" algn="l"/>
              </a:tabLst>
            </a:pPr>
            <a:r>
              <a:rPr sz="2400" dirty="0">
                <a:latin typeface="Calibri"/>
                <a:cs typeface="Calibri"/>
              </a:rPr>
              <a:t>Ρούσσος,</a:t>
            </a:r>
            <a:r>
              <a:rPr sz="2400" spc="-50" dirty="0">
                <a:latin typeface="Calibri"/>
                <a:cs typeface="Calibri"/>
              </a:rPr>
              <a:t> </a:t>
            </a:r>
            <a:r>
              <a:rPr sz="2400" dirty="0">
                <a:latin typeface="Calibri"/>
                <a:cs typeface="Calibri"/>
              </a:rPr>
              <a:t>Π.</a:t>
            </a:r>
            <a:r>
              <a:rPr sz="2400" spc="-25" dirty="0">
                <a:latin typeface="Calibri"/>
                <a:cs typeface="Calibri"/>
              </a:rPr>
              <a:t> </a:t>
            </a:r>
            <a:r>
              <a:rPr sz="2400" dirty="0">
                <a:latin typeface="Calibri"/>
                <a:cs typeface="Calibri"/>
              </a:rPr>
              <a:t>και</a:t>
            </a:r>
            <a:r>
              <a:rPr sz="2400" spc="-25" dirty="0">
                <a:latin typeface="Calibri"/>
                <a:cs typeface="Calibri"/>
              </a:rPr>
              <a:t> </a:t>
            </a:r>
            <a:r>
              <a:rPr sz="2400" dirty="0">
                <a:latin typeface="Calibri"/>
                <a:cs typeface="Calibri"/>
              </a:rPr>
              <a:t>Τσαούσης</a:t>
            </a:r>
            <a:r>
              <a:rPr sz="2400" spc="-65" dirty="0">
                <a:latin typeface="Calibri"/>
                <a:cs typeface="Calibri"/>
              </a:rPr>
              <a:t> </a:t>
            </a:r>
            <a:r>
              <a:rPr sz="2400" dirty="0">
                <a:latin typeface="Calibri"/>
                <a:cs typeface="Calibri"/>
              </a:rPr>
              <a:t>Γ.</a:t>
            </a:r>
            <a:r>
              <a:rPr sz="2400" spc="-25" dirty="0">
                <a:latin typeface="Calibri"/>
                <a:cs typeface="Calibri"/>
              </a:rPr>
              <a:t> </a:t>
            </a:r>
            <a:r>
              <a:rPr sz="2400" dirty="0">
                <a:latin typeface="Calibri"/>
                <a:cs typeface="Calibri"/>
              </a:rPr>
              <a:t>(2020).</a:t>
            </a:r>
            <a:r>
              <a:rPr sz="2400" spc="-90" dirty="0">
                <a:latin typeface="Calibri"/>
                <a:cs typeface="Calibri"/>
              </a:rPr>
              <a:t> </a:t>
            </a:r>
            <a:r>
              <a:rPr sz="2400" i="1" dirty="0">
                <a:latin typeface="Calibri"/>
                <a:cs typeface="Calibri"/>
              </a:rPr>
              <a:t>Στατιστική</a:t>
            </a:r>
            <a:r>
              <a:rPr sz="2400" i="1" spc="-55" dirty="0">
                <a:latin typeface="Calibri"/>
                <a:cs typeface="Calibri"/>
              </a:rPr>
              <a:t> </a:t>
            </a:r>
            <a:r>
              <a:rPr sz="2400" i="1" dirty="0">
                <a:latin typeface="Calibri"/>
                <a:cs typeface="Calibri"/>
              </a:rPr>
              <a:t>Εφαρμοσμένη</a:t>
            </a:r>
            <a:r>
              <a:rPr sz="2400" i="1" spc="-50" dirty="0">
                <a:latin typeface="Calibri"/>
                <a:cs typeface="Calibri"/>
              </a:rPr>
              <a:t> </a:t>
            </a:r>
            <a:r>
              <a:rPr sz="2400" i="1" dirty="0">
                <a:latin typeface="Calibri"/>
                <a:cs typeface="Calibri"/>
              </a:rPr>
              <a:t>στις</a:t>
            </a:r>
            <a:r>
              <a:rPr sz="2400" i="1" spc="-25" dirty="0">
                <a:latin typeface="Calibri"/>
                <a:cs typeface="Calibri"/>
              </a:rPr>
              <a:t> </a:t>
            </a:r>
            <a:r>
              <a:rPr sz="2400" i="1" spc="-10" dirty="0">
                <a:latin typeface="Calibri"/>
                <a:cs typeface="Calibri"/>
              </a:rPr>
              <a:t>Κοινωνικές</a:t>
            </a:r>
            <a:r>
              <a:rPr lang="el-GR" sz="2400" i="1" spc="-10" dirty="0">
                <a:latin typeface="Calibri"/>
                <a:cs typeface="Calibri"/>
              </a:rPr>
              <a:t> </a:t>
            </a:r>
            <a:r>
              <a:rPr sz="2400" i="1" dirty="0">
                <a:latin typeface="Calibri"/>
                <a:cs typeface="Calibri"/>
              </a:rPr>
              <a:t>Επ</a:t>
            </a:r>
            <a:r>
              <a:rPr sz="2400" i="1" dirty="0" err="1">
                <a:latin typeface="Calibri"/>
                <a:cs typeface="Calibri"/>
              </a:rPr>
              <a:t>ιστήμες</a:t>
            </a:r>
            <a:r>
              <a:rPr sz="2400" i="1" spc="-45" dirty="0">
                <a:latin typeface="Calibri"/>
                <a:cs typeface="Calibri"/>
              </a:rPr>
              <a:t> </a:t>
            </a:r>
            <a:r>
              <a:rPr sz="2400" i="1" dirty="0">
                <a:latin typeface="Calibri"/>
                <a:cs typeface="Calibri"/>
              </a:rPr>
              <a:t>με</a:t>
            </a:r>
            <a:r>
              <a:rPr sz="2400" i="1" spc="-40" dirty="0">
                <a:latin typeface="Calibri"/>
                <a:cs typeface="Calibri"/>
              </a:rPr>
              <a:t> </a:t>
            </a:r>
            <a:r>
              <a:rPr sz="2400" i="1" dirty="0">
                <a:latin typeface="Calibri"/>
                <a:cs typeface="Calibri"/>
              </a:rPr>
              <a:t>τη</a:t>
            </a:r>
            <a:r>
              <a:rPr sz="2400" i="1" spc="-15" dirty="0">
                <a:latin typeface="Calibri"/>
                <a:cs typeface="Calibri"/>
              </a:rPr>
              <a:t> </a:t>
            </a:r>
            <a:r>
              <a:rPr sz="2400" i="1" dirty="0">
                <a:latin typeface="Calibri"/>
                <a:cs typeface="Calibri"/>
              </a:rPr>
              <a:t>Χρήση</a:t>
            </a:r>
            <a:r>
              <a:rPr sz="2400" i="1" spc="-45" dirty="0">
                <a:latin typeface="Calibri"/>
                <a:cs typeface="Calibri"/>
              </a:rPr>
              <a:t> </a:t>
            </a:r>
            <a:r>
              <a:rPr sz="2400" i="1" dirty="0">
                <a:latin typeface="Calibri"/>
                <a:cs typeface="Calibri"/>
              </a:rPr>
              <a:t>του</a:t>
            </a:r>
            <a:r>
              <a:rPr sz="2400" i="1" spc="-15" dirty="0">
                <a:latin typeface="Calibri"/>
                <a:cs typeface="Calibri"/>
              </a:rPr>
              <a:t> </a:t>
            </a:r>
            <a:r>
              <a:rPr sz="2400" i="1" dirty="0">
                <a:latin typeface="Calibri"/>
                <a:cs typeface="Calibri"/>
              </a:rPr>
              <a:t>SPSS</a:t>
            </a:r>
            <a:r>
              <a:rPr sz="2400" i="1" spc="-20" dirty="0">
                <a:latin typeface="Calibri"/>
                <a:cs typeface="Calibri"/>
              </a:rPr>
              <a:t> </a:t>
            </a:r>
            <a:r>
              <a:rPr sz="2400" i="1" dirty="0">
                <a:latin typeface="Calibri"/>
                <a:cs typeface="Calibri"/>
              </a:rPr>
              <a:t>και</a:t>
            </a:r>
            <a:r>
              <a:rPr sz="2400" i="1" spc="-40" dirty="0">
                <a:latin typeface="Calibri"/>
                <a:cs typeface="Calibri"/>
              </a:rPr>
              <a:t> </a:t>
            </a:r>
            <a:r>
              <a:rPr sz="2400" i="1" dirty="0">
                <a:latin typeface="Calibri"/>
                <a:cs typeface="Calibri"/>
              </a:rPr>
              <a:t>του</a:t>
            </a:r>
            <a:r>
              <a:rPr sz="2400" i="1" spc="-15" dirty="0">
                <a:latin typeface="Calibri"/>
                <a:cs typeface="Calibri"/>
              </a:rPr>
              <a:t> </a:t>
            </a:r>
            <a:r>
              <a:rPr sz="2400" i="1" dirty="0">
                <a:latin typeface="Calibri"/>
                <a:cs typeface="Calibri"/>
              </a:rPr>
              <a:t>R</a:t>
            </a:r>
            <a:r>
              <a:rPr sz="2400" dirty="0">
                <a:latin typeface="Calibri"/>
                <a:cs typeface="Calibri"/>
              </a:rPr>
              <a:t>.</a:t>
            </a:r>
            <a:r>
              <a:rPr sz="2400" spc="-15" dirty="0">
                <a:latin typeface="Calibri"/>
                <a:cs typeface="Calibri"/>
              </a:rPr>
              <a:t> </a:t>
            </a:r>
            <a:r>
              <a:rPr sz="2400" dirty="0">
                <a:latin typeface="Calibri"/>
                <a:cs typeface="Calibri"/>
              </a:rPr>
              <a:t>Αθήνα:</a:t>
            </a:r>
            <a:r>
              <a:rPr sz="2400" spc="-70" dirty="0">
                <a:latin typeface="Calibri"/>
                <a:cs typeface="Calibri"/>
              </a:rPr>
              <a:t> </a:t>
            </a:r>
            <a:r>
              <a:rPr sz="2400" spc="-10" dirty="0">
                <a:latin typeface="Calibri"/>
                <a:cs typeface="Calibri"/>
              </a:rPr>
              <a:t>Gutenberg.</a:t>
            </a:r>
            <a:endParaRPr sz="2400" dirty="0">
              <a:latin typeface="Calibri"/>
              <a:cs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38212" y="257145"/>
            <a:ext cx="10315575" cy="567463"/>
          </a:xfrm>
          <a:prstGeom prst="rect">
            <a:avLst/>
          </a:prstGeom>
        </p:spPr>
        <p:txBody>
          <a:bodyPr vert="horz" wrap="square" lIns="0" tIns="13335" rIns="0" bIns="0" rtlCol="0" anchor="ctr">
            <a:spAutoFit/>
          </a:bodyPr>
          <a:lstStyle/>
          <a:p>
            <a:pPr marL="12700" algn="ctr">
              <a:lnSpc>
                <a:spcPct val="100000"/>
              </a:lnSpc>
              <a:spcBef>
                <a:spcPts val="105"/>
              </a:spcBef>
            </a:pPr>
            <a:r>
              <a:rPr spc="-25" dirty="0">
                <a:solidFill>
                  <a:srgbClr val="5FCAEE"/>
                </a:solidFill>
                <a:latin typeface="Trebuchet MS"/>
                <a:cs typeface="+mj-cs"/>
              </a:rPr>
              <a:t>ΔΕΙΓΜΑΤΟΛΗΠΤΙΚΕΣ ΚΑΤΑΝΟΜΕΣ (ΕΠΑΝΑΛΗΨΗ)</a:t>
            </a:r>
          </a:p>
        </p:txBody>
      </p:sp>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B1022E6B-0A8E-4C59-8BF2-FF3539E206F2}"/>
                  </a:ext>
                </a:extLst>
              </p:cNvPr>
              <p:cNvSpPr txBox="1"/>
              <p:nvPr/>
            </p:nvSpPr>
            <p:spPr>
              <a:xfrm>
                <a:off x="8619557" y="2991658"/>
                <a:ext cx="2059781" cy="79925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l-GR" sz="2400" b="1" i="1" smtClean="0">
                              <a:solidFill>
                                <a:schemeClr val="tx1"/>
                              </a:solidFill>
                              <a:latin typeface="Cambria Math" panose="02040503050406030204" pitchFamily="18" charset="0"/>
                            </a:rPr>
                          </m:ctrlPr>
                        </m:sSubPr>
                        <m:e>
                          <m:r>
                            <a:rPr lang="el-GR" sz="2400" b="1" i="1">
                              <a:solidFill>
                                <a:schemeClr val="tx1"/>
                              </a:solidFill>
                              <a:latin typeface="Cambria Math" panose="02040503050406030204" pitchFamily="18" charset="0"/>
                            </a:rPr>
                            <m:t>𝝈</m:t>
                          </m:r>
                        </m:e>
                        <m:sub>
                          <m:acc>
                            <m:accPr>
                              <m:chr m:val="̅"/>
                              <m:ctrlPr>
                                <a:rPr lang="el-GR" sz="2400" b="1" i="1">
                                  <a:solidFill>
                                    <a:schemeClr val="tx1"/>
                                  </a:solidFill>
                                  <a:latin typeface="Cambria Math" panose="02040503050406030204" pitchFamily="18" charset="0"/>
                                </a:rPr>
                              </m:ctrlPr>
                            </m:accPr>
                            <m:e>
                              <m:r>
                                <a:rPr lang="el-GR" sz="2400" b="1" i="1">
                                  <a:solidFill>
                                    <a:schemeClr val="tx1"/>
                                  </a:solidFill>
                                  <a:latin typeface="Cambria Math" panose="02040503050406030204" pitchFamily="18" charset="0"/>
                                </a:rPr>
                                <m:t>𝒙</m:t>
                              </m:r>
                            </m:e>
                          </m:acc>
                        </m:sub>
                      </m:sSub>
                      <m:r>
                        <a:rPr lang="el-GR" sz="2400" b="0" i="0">
                          <a:solidFill>
                            <a:schemeClr val="tx1"/>
                          </a:solidFill>
                          <a:latin typeface="Cambria Math" panose="02040503050406030204" pitchFamily="18" charset="0"/>
                        </a:rPr>
                        <m:t>=</m:t>
                      </m:r>
                      <m:f>
                        <m:fPr>
                          <m:ctrlPr>
                            <a:rPr lang="el-GR" sz="2400" b="0" i="1">
                              <a:solidFill>
                                <a:schemeClr val="tx1"/>
                              </a:solidFill>
                              <a:latin typeface="Cambria Math" panose="02040503050406030204" pitchFamily="18" charset="0"/>
                            </a:rPr>
                          </m:ctrlPr>
                        </m:fPr>
                        <m:num>
                          <m:r>
                            <a:rPr lang="en-US" sz="2400" b="1" i="1" smtClean="0">
                              <a:solidFill>
                                <a:schemeClr val="tx1"/>
                              </a:solidFill>
                              <a:latin typeface="Cambria Math" panose="02040503050406030204" pitchFamily="18" charset="0"/>
                            </a:rPr>
                            <m:t>𝒔</m:t>
                          </m:r>
                        </m:num>
                        <m:den>
                          <m:rad>
                            <m:radPr>
                              <m:degHide m:val="on"/>
                              <m:ctrlPr>
                                <a:rPr lang="el-GR" sz="2400" b="1" i="1">
                                  <a:solidFill>
                                    <a:schemeClr val="tx1"/>
                                  </a:solidFill>
                                  <a:latin typeface="Cambria Math" panose="02040503050406030204" pitchFamily="18" charset="0"/>
                                </a:rPr>
                              </m:ctrlPr>
                            </m:radPr>
                            <m:deg/>
                            <m:e>
                              <m:r>
                                <a:rPr lang="el-GR" sz="2400" b="1" i="1">
                                  <a:solidFill>
                                    <a:schemeClr val="tx1"/>
                                  </a:solidFill>
                                  <a:latin typeface="Cambria Math" panose="02040503050406030204" pitchFamily="18" charset="0"/>
                                </a:rPr>
                                <m:t>𝑵</m:t>
                              </m:r>
                            </m:e>
                          </m:rad>
                        </m:den>
                      </m:f>
                    </m:oMath>
                  </m:oMathPara>
                </a14:m>
                <a:endParaRPr lang="el-GR" sz="2400" dirty="0">
                  <a:solidFill>
                    <a:schemeClr val="tx1"/>
                  </a:solidFill>
                </a:endParaRPr>
              </a:p>
            </p:txBody>
          </p:sp>
        </mc:Choice>
        <mc:Fallback xmlns="">
          <p:sp>
            <p:nvSpPr>
              <p:cNvPr id="16" name="TextBox 15">
                <a:extLst>
                  <a:ext uri="{FF2B5EF4-FFF2-40B4-BE49-F238E27FC236}">
                    <a16:creationId xmlns:a16="http://schemas.microsoft.com/office/drawing/2014/main" id="{B1022E6B-0A8E-4C59-8BF2-FF3539E206F2}"/>
                  </a:ext>
                </a:extLst>
              </p:cNvPr>
              <p:cNvSpPr txBox="1">
                <a:spLocks noRot="1" noChangeAspect="1" noMove="1" noResize="1" noEditPoints="1" noAdjustHandles="1" noChangeArrowheads="1" noChangeShapeType="1" noTextEdit="1"/>
              </p:cNvSpPr>
              <p:nvPr/>
            </p:nvSpPr>
            <p:spPr>
              <a:xfrm>
                <a:off x="8619557" y="2991658"/>
                <a:ext cx="2059781" cy="799258"/>
              </a:xfrm>
              <a:prstGeom prst="rect">
                <a:avLst/>
              </a:prstGeom>
              <a:blipFill>
                <a:blip r:embed="rId2"/>
                <a:stretch>
                  <a:fillRect/>
                </a:stretch>
              </a:blipFill>
            </p:spPr>
            <p:txBody>
              <a:bodyPr/>
              <a:lstStyle/>
              <a:p>
                <a:r>
                  <a:rPr lang="el-GR">
                    <a:noFill/>
                  </a:rPr>
                  <a:t> </a:t>
                </a:r>
              </a:p>
            </p:txBody>
          </p:sp>
        </mc:Fallback>
      </mc:AlternateContent>
      <p:sp>
        <p:nvSpPr>
          <p:cNvPr id="17" name="object 7">
            <a:extLst>
              <a:ext uri="{FF2B5EF4-FFF2-40B4-BE49-F238E27FC236}">
                <a16:creationId xmlns:a16="http://schemas.microsoft.com/office/drawing/2014/main" id="{ED771ACA-3399-4EEB-BCF0-51D5837A7E2E}"/>
              </a:ext>
            </a:extLst>
          </p:cNvPr>
          <p:cNvSpPr txBox="1">
            <a:spLocks/>
          </p:cNvSpPr>
          <p:nvPr/>
        </p:nvSpPr>
        <p:spPr>
          <a:xfrm>
            <a:off x="938212" y="1720119"/>
            <a:ext cx="3071495" cy="329565"/>
          </a:xfrm>
          <a:prstGeom prst="rect">
            <a:avLst/>
          </a:prstGeom>
        </p:spPr>
        <p:txBody>
          <a:bodyPr vert="horz" wrap="square" lIns="0" tIns="11430" rIns="0" bIns="0" rtlCol="0" anchor="ctr">
            <a:spAutoFit/>
          </a:bodyPr>
          <a:lstStyle>
            <a:lvl1pPr algn="l" defTabSz="685800" rtl="0" eaLnBrk="1" latinLnBrk="0" hangingPunct="1">
              <a:lnSpc>
                <a:spcPct val="90000"/>
              </a:lnSpc>
              <a:spcBef>
                <a:spcPct val="0"/>
              </a:spcBef>
              <a:buNone/>
              <a:defRPr sz="3600" b="1" i="0" kern="1200">
                <a:solidFill>
                  <a:schemeClr val="tx1"/>
                </a:solidFill>
                <a:latin typeface="Calibri"/>
                <a:ea typeface="+mj-ea"/>
                <a:cs typeface="Calibri"/>
              </a:defRPr>
            </a:lvl1pPr>
          </a:lstStyle>
          <a:p>
            <a:pPr marL="12700">
              <a:lnSpc>
                <a:spcPct val="100000"/>
              </a:lnSpc>
              <a:spcBef>
                <a:spcPts val="90"/>
              </a:spcBef>
            </a:pPr>
            <a:r>
              <a:rPr lang="el-GR" sz="2000" dirty="0">
                <a:solidFill>
                  <a:srgbClr val="FF0000"/>
                </a:solidFill>
              </a:rPr>
              <a:t>Κατανομή</a:t>
            </a:r>
            <a:r>
              <a:rPr lang="el-GR" sz="2000" spc="-25" dirty="0">
                <a:solidFill>
                  <a:srgbClr val="FF0000"/>
                </a:solidFill>
              </a:rPr>
              <a:t> </a:t>
            </a:r>
            <a:r>
              <a:rPr lang="el-GR" sz="2000" dirty="0">
                <a:solidFill>
                  <a:srgbClr val="FF0000"/>
                </a:solidFill>
              </a:rPr>
              <a:t>τιμών</a:t>
            </a:r>
            <a:r>
              <a:rPr lang="el-GR" sz="2000" spc="-80" dirty="0">
                <a:solidFill>
                  <a:srgbClr val="FF0000"/>
                </a:solidFill>
              </a:rPr>
              <a:t> </a:t>
            </a:r>
            <a:r>
              <a:rPr lang="el-GR" sz="2000" spc="-10" dirty="0">
                <a:solidFill>
                  <a:srgbClr val="FF0000"/>
                </a:solidFill>
              </a:rPr>
              <a:t>πληθυσμού</a:t>
            </a:r>
            <a:endParaRPr lang="el-GR" sz="2000" dirty="0">
              <a:solidFill>
                <a:srgbClr val="FF0000"/>
              </a:solidFill>
            </a:endParaRPr>
          </a:p>
        </p:txBody>
      </p:sp>
      <p:sp>
        <p:nvSpPr>
          <p:cNvPr id="18" name="object 8">
            <a:extLst>
              <a:ext uri="{FF2B5EF4-FFF2-40B4-BE49-F238E27FC236}">
                <a16:creationId xmlns:a16="http://schemas.microsoft.com/office/drawing/2014/main" id="{8C6568D4-D0EF-4213-8FB0-7BEA20FAB88B}"/>
              </a:ext>
            </a:extLst>
          </p:cNvPr>
          <p:cNvSpPr txBox="1"/>
          <p:nvPr/>
        </p:nvSpPr>
        <p:spPr>
          <a:xfrm>
            <a:off x="1635039" y="3223150"/>
            <a:ext cx="1522291" cy="319959"/>
          </a:xfrm>
          <a:prstGeom prst="rect">
            <a:avLst/>
          </a:prstGeom>
        </p:spPr>
        <p:txBody>
          <a:bodyPr vert="horz" wrap="square" lIns="0" tIns="12065" rIns="0" bIns="0" rtlCol="0">
            <a:spAutoFit/>
          </a:bodyPr>
          <a:lstStyle/>
          <a:p>
            <a:pPr marL="12700">
              <a:lnSpc>
                <a:spcPct val="100000"/>
              </a:lnSpc>
              <a:spcBef>
                <a:spcPts val="95"/>
              </a:spcBef>
            </a:pPr>
            <a:r>
              <a:rPr sz="2000" dirty="0">
                <a:latin typeface="Calibri"/>
                <a:cs typeface="Calibri"/>
              </a:rPr>
              <a:t>μ</a:t>
            </a:r>
            <a:r>
              <a:rPr sz="2000" spc="-10" dirty="0">
                <a:latin typeface="Calibri"/>
                <a:cs typeface="Calibri"/>
              </a:rPr>
              <a:t> </a:t>
            </a:r>
            <a:r>
              <a:rPr sz="2000" dirty="0">
                <a:latin typeface="Calibri"/>
                <a:cs typeface="Calibri"/>
              </a:rPr>
              <a:t>=</a:t>
            </a:r>
            <a:r>
              <a:rPr sz="2000" spc="-15" dirty="0">
                <a:latin typeface="Calibri"/>
                <a:cs typeface="Calibri"/>
              </a:rPr>
              <a:t> </a:t>
            </a:r>
            <a:r>
              <a:rPr sz="2000" spc="-25" dirty="0">
                <a:latin typeface="Calibri"/>
                <a:cs typeface="Calibri"/>
              </a:rPr>
              <a:t>16</a:t>
            </a:r>
            <a:r>
              <a:rPr lang="el-GR" sz="2000" spc="-25" dirty="0">
                <a:latin typeface="Calibri"/>
                <a:cs typeface="Calibri"/>
              </a:rPr>
              <a:t>,  </a:t>
            </a:r>
            <a:r>
              <a:rPr sz="2000" dirty="0">
                <a:latin typeface="Calibri"/>
                <a:cs typeface="Calibri"/>
              </a:rPr>
              <a:t>σ</a:t>
            </a:r>
            <a:r>
              <a:rPr sz="2000" spc="-20" dirty="0">
                <a:latin typeface="Calibri"/>
                <a:cs typeface="Calibri"/>
              </a:rPr>
              <a:t> </a:t>
            </a:r>
            <a:r>
              <a:rPr sz="2000" dirty="0">
                <a:latin typeface="Calibri"/>
                <a:cs typeface="Calibri"/>
              </a:rPr>
              <a:t>=</a:t>
            </a:r>
            <a:r>
              <a:rPr sz="2000" spc="-15" dirty="0">
                <a:latin typeface="Calibri"/>
                <a:cs typeface="Calibri"/>
              </a:rPr>
              <a:t> </a:t>
            </a:r>
            <a:r>
              <a:rPr sz="2000" spc="-50" dirty="0">
                <a:latin typeface="Calibri"/>
                <a:cs typeface="Calibri"/>
              </a:rPr>
              <a:t>5</a:t>
            </a:r>
            <a:endParaRPr sz="2000" dirty="0">
              <a:latin typeface="Calibri"/>
              <a:cs typeface="Calibri"/>
            </a:endParaRPr>
          </a:p>
        </p:txBody>
      </p:sp>
      <p:sp>
        <p:nvSpPr>
          <p:cNvPr id="19" name="object 9">
            <a:extLst>
              <a:ext uri="{FF2B5EF4-FFF2-40B4-BE49-F238E27FC236}">
                <a16:creationId xmlns:a16="http://schemas.microsoft.com/office/drawing/2014/main" id="{3074C6B2-3E8F-49D5-AA8B-A2EA0EF7625F}"/>
              </a:ext>
            </a:extLst>
          </p:cNvPr>
          <p:cNvSpPr txBox="1"/>
          <p:nvPr/>
        </p:nvSpPr>
        <p:spPr>
          <a:xfrm>
            <a:off x="7083809" y="1618677"/>
            <a:ext cx="3071495" cy="351378"/>
          </a:xfrm>
          <a:prstGeom prst="rect">
            <a:avLst/>
          </a:prstGeom>
        </p:spPr>
        <p:txBody>
          <a:bodyPr vert="horz" wrap="square" lIns="0" tIns="43180" rIns="0" bIns="0" rtlCol="0">
            <a:spAutoFit/>
          </a:bodyPr>
          <a:lstStyle/>
          <a:p>
            <a:pPr marL="12700">
              <a:lnSpc>
                <a:spcPct val="100000"/>
              </a:lnSpc>
              <a:spcBef>
                <a:spcPts val="340"/>
              </a:spcBef>
            </a:pPr>
            <a:r>
              <a:rPr sz="2000" b="1" spc="-10" dirty="0" err="1">
                <a:solidFill>
                  <a:srgbClr val="FF0000"/>
                </a:solidFill>
                <a:latin typeface="Calibri"/>
                <a:cs typeface="Calibri"/>
              </a:rPr>
              <a:t>Δειγμ</a:t>
            </a:r>
            <a:r>
              <a:rPr sz="2000" b="1" spc="-10" dirty="0">
                <a:solidFill>
                  <a:srgbClr val="FF0000"/>
                </a:solidFill>
                <a:latin typeface="Calibri"/>
                <a:cs typeface="Calibri"/>
              </a:rPr>
              <a:t>ατοληπτική</a:t>
            </a:r>
            <a:r>
              <a:rPr sz="2000" b="1" spc="-35" dirty="0">
                <a:solidFill>
                  <a:srgbClr val="FF0000"/>
                </a:solidFill>
                <a:latin typeface="Calibri"/>
                <a:cs typeface="Calibri"/>
              </a:rPr>
              <a:t> </a:t>
            </a:r>
            <a:r>
              <a:rPr sz="2000" b="1" spc="-10" dirty="0">
                <a:solidFill>
                  <a:srgbClr val="FF0000"/>
                </a:solidFill>
                <a:latin typeface="Calibri"/>
                <a:cs typeface="Calibri"/>
              </a:rPr>
              <a:t>κατανομή</a:t>
            </a:r>
            <a:endParaRPr sz="2000" dirty="0">
              <a:solidFill>
                <a:srgbClr val="FF0000"/>
              </a:solidFill>
              <a:latin typeface="Calibri"/>
              <a:cs typeface="Calibri"/>
            </a:endParaRPr>
          </a:p>
        </p:txBody>
      </p:sp>
      <p:sp>
        <p:nvSpPr>
          <p:cNvPr id="20" name="object 10">
            <a:extLst>
              <a:ext uri="{FF2B5EF4-FFF2-40B4-BE49-F238E27FC236}">
                <a16:creationId xmlns:a16="http://schemas.microsoft.com/office/drawing/2014/main" id="{5CB90DB9-6A4F-41A8-AC58-E4C6C114297E}"/>
              </a:ext>
            </a:extLst>
          </p:cNvPr>
          <p:cNvSpPr txBox="1"/>
          <p:nvPr/>
        </p:nvSpPr>
        <p:spPr>
          <a:xfrm>
            <a:off x="6720431" y="3194171"/>
            <a:ext cx="2473575" cy="319318"/>
          </a:xfrm>
          <a:prstGeom prst="rect">
            <a:avLst/>
          </a:prstGeom>
        </p:spPr>
        <p:txBody>
          <a:bodyPr vert="horz" wrap="square" lIns="0" tIns="11430" rIns="0" bIns="0" rtlCol="0">
            <a:spAutoFit/>
          </a:bodyPr>
          <a:lstStyle/>
          <a:p>
            <a:pPr marL="38100">
              <a:lnSpc>
                <a:spcPct val="100000"/>
              </a:lnSpc>
              <a:spcBef>
                <a:spcPts val="90"/>
              </a:spcBef>
            </a:pPr>
            <a:r>
              <a:rPr sz="2000" dirty="0">
                <a:latin typeface="Calibri"/>
                <a:cs typeface="Calibri"/>
              </a:rPr>
              <a:t>μ</a:t>
            </a:r>
            <a:r>
              <a:rPr sz="2000" spc="-15" dirty="0">
                <a:latin typeface="Calibri"/>
                <a:cs typeface="Calibri"/>
              </a:rPr>
              <a:t> </a:t>
            </a:r>
            <a:r>
              <a:rPr sz="2000" dirty="0">
                <a:latin typeface="Calibri"/>
                <a:cs typeface="Calibri"/>
              </a:rPr>
              <a:t>=</a:t>
            </a:r>
            <a:r>
              <a:rPr sz="2000" spc="-10" dirty="0">
                <a:latin typeface="Calibri"/>
                <a:cs typeface="Calibri"/>
              </a:rPr>
              <a:t> </a:t>
            </a:r>
            <a:r>
              <a:rPr sz="2000" spc="-25" dirty="0">
                <a:latin typeface="Calibri"/>
                <a:cs typeface="Calibri"/>
              </a:rPr>
              <a:t>16</a:t>
            </a:r>
            <a:r>
              <a:rPr lang="el-GR" sz="2000" spc="-25" dirty="0">
                <a:latin typeface="Calibri"/>
                <a:cs typeface="Calibri"/>
              </a:rPr>
              <a:t>,</a:t>
            </a:r>
            <a:r>
              <a:rPr sz="2000" dirty="0" err="1">
                <a:latin typeface="Calibri"/>
                <a:cs typeface="Calibri"/>
              </a:rPr>
              <a:t>σ</a:t>
            </a:r>
            <a:r>
              <a:rPr sz="2025" baseline="-20576" dirty="0" err="1">
                <a:latin typeface="Calibri"/>
                <a:cs typeface="Calibri"/>
              </a:rPr>
              <a:t>x</a:t>
            </a:r>
            <a:r>
              <a:rPr sz="2025" baseline="-20576" dirty="0">
                <a:latin typeface="Calibri"/>
                <a:cs typeface="Calibri"/>
              </a:rPr>
              <a:t>̄</a:t>
            </a:r>
            <a:r>
              <a:rPr sz="2025" spc="165" baseline="-20576" dirty="0">
                <a:latin typeface="Calibri"/>
                <a:cs typeface="Calibri"/>
              </a:rPr>
              <a:t> </a:t>
            </a:r>
            <a:r>
              <a:rPr sz="2000" dirty="0">
                <a:latin typeface="Calibri"/>
                <a:cs typeface="Calibri"/>
              </a:rPr>
              <a:t>=</a:t>
            </a:r>
            <a:r>
              <a:rPr sz="2000" spc="-15" dirty="0">
                <a:latin typeface="Calibri"/>
                <a:cs typeface="Calibri"/>
              </a:rPr>
              <a:t> </a:t>
            </a:r>
            <a:r>
              <a:rPr sz="2000" spc="-20" dirty="0">
                <a:latin typeface="Calibri"/>
                <a:cs typeface="Calibri"/>
              </a:rPr>
              <a:t>2,24</a:t>
            </a:r>
            <a:r>
              <a:rPr lang="el-GR" sz="2000" spc="-20" dirty="0">
                <a:latin typeface="Calibri"/>
                <a:cs typeface="Calibri"/>
              </a:rPr>
              <a:t>,</a:t>
            </a:r>
            <a:r>
              <a:rPr sz="2000" dirty="0">
                <a:latin typeface="Calibri"/>
                <a:cs typeface="Calibri"/>
              </a:rPr>
              <a:t>N</a:t>
            </a:r>
            <a:r>
              <a:rPr sz="2000" spc="-30" dirty="0">
                <a:latin typeface="Calibri"/>
                <a:cs typeface="Calibri"/>
              </a:rPr>
              <a:t> </a:t>
            </a:r>
            <a:r>
              <a:rPr sz="2000" dirty="0">
                <a:latin typeface="Calibri"/>
                <a:cs typeface="Calibri"/>
              </a:rPr>
              <a:t>=</a:t>
            </a:r>
            <a:r>
              <a:rPr sz="2000" spc="10" dirty="0">
                <a:latin typeface="Calibri"/>
                <a:cs typeface="Calibri"/>
              </a:rPr>
              <a:t> </a:t>
            </a:r>
            <a:r>
              <a:rPr sz="2000" spc="-50" dirty="0">
                <a:latin typeface="Calibri"/>
                <a:cs typeface="Calibri"/>
              </a:rPr>
              <a:t>5</a:t>
            </a:r>
            <a:endParaRPr sz="2000" dirty="0">
              <a:latin typeface="Calibri"/>
              <a:cs typeface="Calibri"/>
            </a:endParaRPr>
          </a:p>
        </p:txBody>
      </p:sp>
      <p:sp>
        <p:nvSpPr>
          <p:cNvPr id="22" name="object 13">
            <a:extLst>
              <a:ext uri="{FF2B5EF4-FFF2-40B4-BE49-F238E27FC236}">
                <a16:creationId xmlns:a16="http://schemas.microsoft.com/office/drawing/2014/main" id="{C51047F9-3552-4B7E-B68D-E73348BA14D0}"/>
              </a:ext>
            </a:extLst>
          </p:cNvPr>
          <p:cNvSpPr txBox="1"/>
          <p:nvPr/>
        </p:nvSpPr>
        <p:spPr>
          <a:xfrm>
            <a:off x="10429874" y="3213769"/>
            <a:ext cx="1647825" cy="299720"/>
          </a:xfrm>
          <a:prstGeom prst="rect">
            <a:avLst/>
          </a:prstGeom>
        </p:spPr>
        <p:txBody>
          <a:bodyPr vert="horz" wrap="square" lIns="0" tIns="12700" rIns="0" bIns="0" rtlCol="0">
            <a:spAutoFit/>
          </a:bodyPr>
          <a:lstStyle/>
          <a:p>
            <a:pPr marL="12700">
              <a:lnSpc>
                <a:spcPct val="100000"/>
              </a:lnSpc>
              <a:spcBef>
                <a:spcPts val="100"/>
              </a:spcBef>
            </a:pPr>
            <a:r>
              <a:rPr sz="1800" b="1" dirty="0">
                <a:latin typeface="Calibri"/>
                <a:cs typeface="Calibri"/>
              </a:rPr>
              <a:t>(τυπικό</a:t>
            </a:r>
            <a:r>
              <a:rPr sz="1800" b="1" spc="-70" dirty="0">
                <a:latin typeface="Calibri"/>
                <a:cs typeface="Calibri"/>
              </a:rPr>
              <a:t> </a:t>
            </a:r>
            <a:r>
              <a:rPr sz="1800" b="1" spc="-10" dirty="0">
                <a:latin typeface="Calibri"/>
                <a:cs typeface="Calibri"/>
              </a:rPr>
              <a:t>σφάλμα)</a:t>
            </a:r>
            <a:endParaRPr sz="1800" dirty="0">
              <a:latin typeface="Calibri"/>
              <a:cs typeface="Calibri"/>
            </a:endParaRPr>
          </a:p>
        </p:txBody>
      </p:sp>
      <p:sp>
        <p:nvSpPr>
          <p:cNvPr id="28" name="object 14">
            <a:extLst>
              <a:ext uri="{FF2B5EF4-FFF2-40B4-BE49-F238E27FC236}">
                <a16:creationId xmlns:a16="http://schemas.microsoft.com/office/drawing/2014/main" id="{7602B9C9-26CB-4DC5-89D2-4B186AF4784D}"/>
              </a:ext>
            </a:extLst>
          </p:cNvPr>
          <p:cNvSpPr txBox="1"/>
          <p:nvPr/>
        </p:nvSpPr>
        <p:spPr>
          <a:xfrm>
            <a:off x="4596382" y="4140395"/>
            <a:ext cx="670560" cy="329565"/>
          </a:xfrm>
          <a:prstGeom prst="rect">
            <a:avLst/>
          </a:prstGeom>
        </p:spPr>
        <p:txBody>
          <a:bodyPr vert="horz" wrap="square" lIns="0" tIns="11430" rIns="0" bIns="0" rtlCol="0">
            <a:spAutoFit/>
          </a:bodyPr>
          <a:lstStyle/>
          <a:p>
            <a:pPr marL="38100">
              <a:lnSpc>
                <a:spcPct val="100000"/>
              </a:lnSpc>
              <a:spcBef>
                <a:spcPts val="90"/>
              </a:spcBef>
            </a:pPr>
            <a:r>
              <a:rPr sz="2000" b="1" dirty="0">
                <a:latin typeface="Calibri"/>
                <a:cs typeface="Calibri"/>
              </a:rPr>
              <a:t>σ</a:t>
            </a:r>
            <a:r>
              <a:rPr sz="2025" b="1" baseline="-20576" dirty="0">
                <a:latin typeface="Calibri"/>
                <a:cs typeface="Calibri"/>
              </a:rPr>
              <a:t>x̄</a:t>
            </a:r>
            <a:r>
              <a:rPr sz="2025" b="1" spc="202" baseline="-20576" dirty="0">
                <a:latin typeface="Calibri"/>
                <a:cs typeface="Calibri"/>
              </a:rPr>
              <a:t> </a:t>
            </a:r>
            <a:r>
              <a:rPr sz="2000" b="1" dirty="0">
                <a:latin typeface="Calibri"/>
                <a:cs typeface="Calibri"/>
              </a:rPr>
              <a:t>&lt;</a:t>
            </a:r>
            <a:r>
              <a:rPr sz="2000" b="1" spc="-25" dirty="0">
                <a:latin typeface="Calibri"/>
                <a:cs typeface="Calibri"/>
              </a:rPr>
              <a:t> </a:t>
            </a:r>
            <a:r>
              <a:rPr sz="2000" b="1" spc="-50" dirty="0">
                <a:latin typeface="Calibri"/>
                <a:cs typeface="Calibri"/>
              </a:rPr>
              <a:t>σ</a:t>
            </a:r>
            <a:endParaRPr sz="2000" dirty="0">
              <a:latin typeface="Calibri"/>
              <a:cs typeface="Calibri"/>
            </a:endParaRPr>
          </a:p>
        </p:txBody>
      </p:sp>
      <p:grpSp>
        <p:nvGrpSpPr>
          <p:cNvPr id="29" name="Ομάδα 28">
            <a:extLst>
              <a:ext uri="{FF2B5EF4-FFF2-40B4-BE49-F238E27FC236}">
                <a16:creationId xmlns:a16="http://schemas.microsoft.com/office/drawing/2014/main" id="{EEAECCF6-07A4-4616-88D0-03E193564557}"/>
              </a:ext>
            </a:extLst>
          </p:cNvPr>
          <p:cNvGrpSpPr/>
          <p:nvPr/>
        </p:nvGrpSpPr>
        <p:grpSpPr>
          <a:xfrm>
            <a:off x="69825" y="3817372"/>
            <a:ext cx="4652722" cy="2892962"/>
            <a:chOff x="1164843" y="4501065"/>
            <a:chExt cx="3296991" cy="2098582"/>
          </a:xfrm>
        </p:grpSpPr>
        <p:sp>
          <p:nvSpPr>
            <p:cNvPr id="30" name="object 4">
              <a:extLst>
                <a:ext uri="{FF2B5EF4-FFF2-40B4-BE49-F238E27FC236}">
                  <a16:creationId xmlns:a16="http://schemas.microsoft.com/office/drawing/2014/main" id="{BB304BD9-5703-453C-9B2D-576B45A3D967}"/>
                </a:ext>
              </a:extLst>
            </p:cNvPr>
            <p:cNvSpPr txBox="1"/>
            <p:nvPr/>
          </p:nvSpPr>
          <p:spPr>
            <a:xfrm>
              <a:off x="2187260" y="4646026"/>
              <a:ext cx="1252156" cy="179366"/>
            </a:xfrm>
            <a:prstGeom prst="rect">
              <a:avLst/>
            </a:prstGeom>
            <a:ln w="12192">
              <a:solidFill>
                <a:srgbClr val="000000"/>
              </a:solidFill>
            </a:ln>
          </p:spPr>
          <p:txBody>
            <a:bodyPr vert="horz" wrap="square" lIns="0" tIns="31750" rIns="0" bIns="0" rtlCol="0">
              <a:spAutoFit/>
            </a:bodyPr>
            <a:lstStyle/>
            <a:p>
              <a:pPr marL="93980">
                <a:lnSpc>
                  <a:spcPct val="100000"/>
                </a:lnSpc>
                <a:spcBef>
                  <a:spcPts val="250"/>
                </a:spcBef>
              </a:pPr>
              <a:r>
                <a:rPr sz="1400" dirty="0">
                  <a:latin typeface="Calibri"/>
                  <a:cs typeface="Calibri"/>
                </a:rPr>
                <a:t>Κατανομή</a:t>
              </a:r>
              <a:r>
                <a:rPr sz="1400" spc="-25" dirty="0">
                  <a:latin typeface="Calibri"/>
                  <a:cs typeface="Calibri"/>
                </a:rPr>
                <a:t> </a:t>
              </a:r>
              <a:r>
                <a:rPr sz="1400" spc="-10" dirty="0">
                  <a:latin typeface="Calibri"/>
                  <a:cs typeface="Calibri"/>
                </a:rPr>
                <a:t>πληθυσμού</a:t>
              </a:r>
              <a:endParaRPr sz="1400" dirty="0">
                <a:latin typeface="Calibri"/>
                <a:cs typeface="Calibri"/>
              </a:endParaRPr>
            </a:p>
          </p:txBody>
        </p:sp>
        <p:grpSp>
          <p:nvGrpSpPr>
            <p:cNvPr id="31" name="Ομάδα 30">
              <a:extLst>
                <a:ext uri="{FF2B5EF4-FFF2-40B4-BE49-F238E27FC236}">
                  <a16:creationId xmlns:a16="http://schemas.microsoft.com/office/drawing/2014/main" id="{ED9B002B-E1E7-4B73-B6ED-8ED8B4DC434E}"/>
                </a:ext>
              </a:extLst>
            </p:cNvPr>
            <p:cNvGrpSpPr/>
            <p:nvPr/>
          </p:nvGrpSpPr>
          <p:grpSpPr>
            <a:xfrm>
              <a:off x="1164843" y="4501065"/>
              <a:ext cx="3296991" cy="2098582"/>
              <a:chOff x="287646" y="3075398"/>
              <a:chExt cx="1129236" cy="1450614"/>
            </a:xfrm>
          </p:grpSpPr>
          <p:grpSp>
            <p:nvGrpSpPr>
              <p:cNvPr id="32" name="Ομάδα 31">
                <a:extLst>
                  <a:ext uri="{FF2B5EF4-FFF2-40B4-BE49-F238E27FC236}">
                    <a16:creationId xmlns:a16="http://schemas.microsoft.com/office/drawing/2014/main" id="{4A71C654-A664-4CAC-81B5-5C366B82562B}"/>
                  </a:ext>
                </a:extLst>
              </p:cNvPr>
              <p:cNvGrpSpPr/>
              <p:nvPr/>
            </p:nvGrpSpPr>
            <p:grpSpPr>
              <a:xfrm>
                <a:off x="287646" y="3075398"/>
                <a:ext cx="1129236" cy="1450614"/>
                <a:chOff x="1143000" y="4416532"/>
                <a:chExt cx="1129236" cy="1193693"/>
              </a:xfrm>
            </p:grpSpPr>
            <p:cxnSp>
              <p:nvCxnSpPr>
                <p:cNvPr id="34" name="Ευθεία γραμμή σύνδεσης 33">
                  <a:extLst>
                    <a:ext uri="{FF2B5EF4-FFF2-40B4-BE49-F238E27FC236}">
                      <a16:creationId xmlns:a16="http://schemas.microsoft.com/office/drawing/2014/main" id="{1BAE6467-7C78-4531-A611-4643B40844BB}"/>
                    </a:ext>
                  </a:extLst>
                </p:cNvPr>
                <p:cNvCxnSpPr>
                  <a:cxnSpLocks/>
                </p:cNvCxnSpPr>
                <p:nvPr/>
              </p:nvCxnSpPr>
              <p:spPr>
                <a:xfrm>
                  <a:off x="1143000" y="4416532"/>
                  <a:ext cx="0" cy="1193693"/>
                </a:xfrm>
                <a:prstGeom prst="line">
                  <a:avLst/>
                </a:prstGeom>
              </p:spPr>
              <p:style>
                <a:lnRef idx="3">
                  <a:schemeClr val="dk1"/>
                </a:lnRef>
                <a:fillRef idx="0">
                  <a:schemeClr val="dk1"/>
                </a:fillRef>
                <a:effectRef idx="2">
                  <a:schemeClr val="dk1"/>
                </a:effectRef>
                <a:fontRef idx="minor">
                  <a:schemeClr val="tx1"/>
                </a:fontRef>
              </p:style>
            </p:cxnSp>
            <p:cxnSp>
              <p:nvCxnSpPr>
                <p:cNvPr id="35" name="Ευθεία γραμμή σύνδεσης 34">
                  <a:extLst>
                    <a:ext uri="{FF2B5EF4-FFF2-40B4-BE49-F238E27FC236}">
                      <a16:creationId xmlns:a16="http://schemas.microsoft.com/office/drawing/2014/main" id="{BE23492E-A59F-4F26-93C7-07C85DA81892}"/>
                    </a:ext>
                  </a:extLst>
                </p:cNvPr>
                <p:cNvCxnSpPr>
                  <a:cxnSpLocks/>
                </p:cNvCxnSpPr>
                <p:nvPr/>
              </p:nvCxnSpPr>
              <p:spPr>
                <a:xfrm flipH="1">
                  <a:off x="1143000" y="5598631"/>
                  <a:ext cx="1129236" cy="11594"/>
                </a:xfrm>
                <a:prstGeom prst="line">
                  <a:avLst/>
                </a:prstGeom>
              </p:spPr>
              <p:style>
                <a:lnRef idx="3">
                  <a:schemeClr val="dk1"/>
                </a:lnRef>
                <a:fillRef idx="0">
                  <a:schemeClr val="dk1"/>
                </a:fillRef>
                <a:effectRef idx="2">
                  <a:schemeClr val="dk1"/>
                </a:effectRef>
                <a:fontRef idx="minor">
                  <a:schemeClr val="tx1"/>
                </a:fontRef>
              </p:style>
            </p:cxnSp>
          </p:grpSp>
          <p:sp>
            <p:nvSpPr>
              <p:cNvPr id="33" name="Ελεύθερη σχεδίαση: Σχήμα 32">
                <a:extLst>
                  <a:ext uri="{FF2B5EF4-FFF2-40B4-BE49-F238E27FC236}">
                    <a16:creationId xmlns:a16="http://schemas.microsoft.com/office/drawing/2014/main" id="{6F498E79-89DE-4D14-AEA8-A0E2BCED5B9A}"/>
                  </a:ext>
                </a:extLst>
              </p:cNvPr>
              <p:cNvSpPr/>
              <p:nvPr/>
            </p:nvSpPr>
            <p:spPr>
              <a:xfrm>
                <a:off x="315378" y="3435155"/>
                <a:ext cx="1002490" cy="1076770"/>
              </a:xfrm>
              <a:custGeom>
                <a:avLst/>
                <a:gdLst>
                  <a:gd name="connsiteX0" fmla="*/ 0 w 8480612"/>
                  <a:gd name="connsiteY0" fmla="*/ 2944788 h 3064389"/>
                  <a:gd name="connsiteX1" fmla="*/ 1021977 w 8480612"/>
                  <a:gd name="connsiteY1" fmla="*/ 2792388 h 3064389"/>
                  <a:gd name="connsiteX2" fmla="*/ 2321859 w 8480612"/>
                  <a:gd name="connsiteY2" fmla="*/ 838082 h 3064389"/>
                  <a:gd name="connsiteX3" fmla="*/ 3666565 w 8480612"/>
                  <a:gd name="connsiteY3" fmla="*/ 102976 h 3064389"/>
                  <a:gd name="connsiteX4" fmla="*/ 4984377 w 8480612"/>
                  <a:gd name="connsiteY4" fmla="*/ 85047 h 3064389"/>
                  <a:gd name="connsiteX5" fmla="*/ 6311153 w 8480612"/>
                  <a:gd name="connsiteY5" fmla="*/ 847047 h 3064389"/>
                  <a:gd name="connsiteX6" fmla="*/ 7620000 w 8480612"/>
                  <a:gd name="connsiteY6" fmla="*/ 2783423 h 3064389"/>
                  <a:gd name="connsiteX7" fmla="*/ 8480612 w 8480612"/>
                  <a:gd name="connsiteY7" fmla="*/ 3052364 h 3064389"/>
                  <a:gd name="connsiteX8" fmla="*/ 8480612 w 8480612"/>
                  <a:gd name="connsiteY8" fmla="*/ 3052364 h 3064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80612" h="3064389">
                    <a:moveTo>
                      <a:pt x="0" y="2944788"/>
                    </a:moveTo>
                    <a:cubicBezTo>
                      <a:pt x="317500" y="3044147"/>
                      <a:pt x="635001" y="3143506"/>
                      <a:pt x="1021977" y="2792388"/>
                    </a:cubicBezTo>
                    <a:cubicBezTo>
                      <a:pt x="1408953" y="2441270"/>
                      <a:pt x="1881094" y="1286317"/>
                      <a:pt x="2321859" y="838082"/>
                    </a:cubicBezTo>
                    <a:cubicBezTo>
                      <a:pt x="2762624" y="389847"/>
                      <a:pt x="3222812" y="228482"/>
                      <a:pt x="3666565" y="102976"/>
                    </a:cubicBezTo>
                    <a:cubicBezTo>
                      <a:pt x="4110318" y="-22530"/>
                      <a:pt x="4543612" y="-38965"/>
                      <a:pt x="4984377" y="85047"/>
                    </a:cubicBezTo>
                    <a:cubicBezTo>
                      <a:pt x="5425142" y="209059"/>
                      <a:pt x="5871882" y="397318"/>
                      <a:pt x="6311153" y="847047"/>
                    </a:cubicBezTo>
                    <a:cubicBezTo>
                      <a:pt x="6750424" y="1296776"/>
                      <a:pt x="7258424" y="2415870"/>
                      <a:pt x="7620000" y="2783423"/>
                    </a:cubicBezTo>
                    <a:cubicBezTo>
                      <a:pt x="7981577" y="3150976"/>
                      <a:pt x="8480612" y="3052364"/>
                      <a:pt x="8480612" y="3052364"/>
                    </a:cubicBezTo>
                    <a:lnTo>
                      <a:pt x="8480612" y="3052364"/>
                    </a:lnTo>
                  </a:path>
                </a:pathLst>
              </a:custGeom>
              <a:ln w="9525">
                <a:prstDash val="dash"/>
              </a:ln>
            </p:spPr>
            <p:style>
              <a:lnRef idx="1">
                <a:schemeClr val="dk1"/>
              </a:lnRef>
              <a:fillRef idx="0">
                <a:schemeClr val="dk1"/>
              </a:fillRef>
              <a:effectRef idx="0">
                <a:schemeClr val="dk1"/>
              </a:effectRef>
              <a:fontRef idx="minor">
                <a:schemeClr val="tx1"/>
              </a:fontRef>
            </p:style>
            <p:txBody>
              <a:bodyPr rtlCol="0" anchor="ct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l-GR" dirty="0"/>
              </a:p>
            </p:txBody>
          </p:sp>
        </p:grpSp>
      </p:grpSp>
      <p:grpSp>
        <p:nvGrpSpPr>
          <p:cNvPr id="36" name="Ομάδα 35">
            <a:extLst>
              <a:ext uri="{FF2B5EF4-FFF2-40B4-BE49-F238E27FC236}">
                <a16:creationId xmlns:a16="http://schemas.microsoft.com/office/drawing/2014/main" id="{E9F2064C-0B9C-4E81-A391-EBC4A6E0F482}"/>
              </a:ext>
            </a:extLst>
          </p:cNvPr>
          <p:cNvGrpSpPr/>
          <p:nvPr/>
        </p:nvGrpSpPr>
        <p:grpSpPr>
          <a:xfrm>
            <a:off x="6219298" y="3965036"/>
            <a:ext cx="4460040" cy="2892964"/>
            <a:chOff x="1164844" y="4538576"/>
            <a:chExt cx="3160453" cy="2098583"/>
          </a:xfrm>
        </p:grpSpPr>
        <p:sp>
          <p:nvSpPr>
            <p:cNvPr id="37" name="object 5">
              <a:extLst>
                <a:ext uri="{FF2B5EF4-FFF2-40B4-BE49-F238E27FC236}">
                  <a16:creationId xmlns:a16="http://schemas.microsoft.com/office/drawing/2014/main" id="{C85CF496-B2C3-4ED0-B2B9-FC0F010D2176}"/>
                </a:ext>
              </a:extLst>
            </p:cNvPr>
            <p:cNvSpPr txBox="1"/>
            <p:nvPr/>
          </p:nvSpPr>
          <p:spPr>
            <a:xfrm>
              <a:off x="1790643" y="4683521"/>
              <a:ext cx="1514081" cy="179383"/>
            </a:xfrm>
            <a:prstGeom prst="rect">
              <a:avLst/>
            </a:prstGeom>
            <a:ln w="12192">
              <a:solidFill>
                <a:srgbClr val="000000"/>
              </a:solidFill>
            </a:ln>
          </p:spPr>
          <p:txBody>
            <a:bodyPr vert="horz" wrap="square" lIns="0" tIns="33020" rIns="0" bIns="0" rtlCol="0">
              <a:spAutoFit/>
            </a:bodyPr>
            <a:lstStyle/>
            <a:p>
              <a:pPr marL="92710">
                <a:lnSpc>
                  <a:spcPct val="100000"/>
                </a:lnSpc>
                <a:spcBef>
                  <a:spcPts val="260"/>
                </a:spcBef>
              </a:pPr>
              <a:r>
                <a:rPr sz="1400" dirty="0">
                  <a:latin typeface="Calibri"/>
                  <a:cs typeface="Calibri"/>
                </a:rPr>
                <a:t>Δειγματοληπτική</a:t>
              </a:r>
              <a:r>
                <a:rPr sz="1400" spc="-75" dirty="0">
                  <a:latin typeface="Calibri"/>
                  <a:cs typeface="Calibri"/>
                </a:rPr>
                <a:t> </a:t>
              </a:r>
              <a:r>
                <a:rPr sz="1400" spc="-10" dirty="0">
                  <a:latin typeface="Calibri"/>
                  <a:cs typeface="Calibri"/>
                </a:rPr>
                <a:t>κατανομή</a:t>
              </a:r>
              <a:endParaRPr sz="1400" dirty="0">
                <a:latin typeface="Calibri"/>
                <a:cs typeface="Calibri"/>
              </a:endParaRPr>
            </a:p>
          </p:txBody>
        </p:sp>
        <p:grpSp>
          <p:nvGrpSpPr>
            <p:cNvPr id="38" name="Ομάδα 37">
              <a:extLst>
                <a:ext uri="{FF2B5EF4-FFF2-40B4-BE49-F238E27FC236}">
                  <a16:creationId xmlns:a16="http://schemas.microsoft.com/office/drawing/2014/main" id="{A11D2B99-DFB9-492D-AEB4-FB988704ED34}"/>
                </a:ext>
              </a:extLst>
            </p:cNvPr>
            <p:cNvGrpSpPr/>
            <p:nvPr/>
          </p:nvGrpSpPr>
          <p:grpSpPr>
            <a:xfrm>
              <a:off x="1164844" y="4538576"/>
              <a:ext cx="3160453" cy="2098583"/>
              <a:chOff x="926365" y="4464732"/>
              <a:chExt cx="2765191" cy="1861390"/>
            </a:xfrm>
          </p:grpSpPr>
          <p:grpSp>
            <p:nvGrpSpPr>
              <p:cNvPr id="39" name="Ομάδα 38">
                <a:extLst>
                  <a:ext uri="{FF2B5EF4-FFF2-40B4-BE49-F238E27FC236}">
                    <a16:creationId xmlns:a16="http://schemas.microsoft.com/office/drawing/2014/main" id="{F15CDFE9-B747-4985-95B2-B2FB981D4570}"/>
                  </a:ext>
                </a:extLst>
              </p:cNvPr>
              <p:cNvGrpSpPr/>
              <p:nvPr/>
            </p:nvGrpSpPr>
            <p:grpSpPr>
              <a:xfrm>
                <a:off x="926365" y="4464732"/>
                <a:ext cx="2765191" cy="1828118"/>
                <a:chOff x="1143000" y="4437868"/>
                <a:chExt cx="1082471" cy="1172357"/>
              </a:xfrm>
            </p:grpSpPr>
            <p:cxnSp>
              <p:nvCxnSpPr>
                <p:cNvPr id="41" name="Ευθεία γραμμή σύνδεσης 40">
                  <a:extLst>
                    <a:ext uri="{FF2B5EF4-FFF2-40B4-BE49-F238E27FC236}">
                      <a16:creationId xmlns:a16="http://schemas.microsoft.com/office/drawing/2014/main" id="{0CAFFF37-7CCE-4C15-84C5-7FB6539EE755}"/>
                    </a:ext>
                  </a:extLst>
                </p:cNvPr>
                <p:cNvCxnSpPr>
                  <a:cxnSpLocks/>
                </p:cNvCxnSpPr>
                <p:nvPr/>
              </p:nvCxnSpPr>
              <p:spPr>
                <a:xfrm>
                  <a:off x="1143000" y="4437868"/>
                  <a:ext cx="0" cy="1172357"/>
                </a:xfrm>
                <a:prstGeom prst="line">
                  <a:avLst/>
                </a:prstGeom>
              </p:spPr>
              <p:style>
                <a:lnRef idx="3">
                  <a:schemeClr val="dk1"/>
                </a:lnRef>
                <a:fillRef idx="0">
                  <a:schemeClr val="dk1"/>
                </a:fillRef>
                <a:effectRef idx="2">
                  <a:schemeClr val="dk1"/>
                </a:effectRef>
                <a:fontRef idx="minor">
                  <a:schemeClr val="tx1"/>
                </a:fontRef>
              </p:style>
            </p:cxnSp>
            <p:cxnSp>
              <p:nvCxnSpPr>
                <p:cNvPr id="42" name="Ευθεία γραμμή σύνδεσης 41">
                  <a:extLst>
                    <a:ext uri="{FF2B5EF4-FFF2-40B4-BE49-F238E27FC236}">
                      <a16:creationId xmlns:a16="http://schemas.microsoft.com/office/drawing/2014/main" id="{E0C7545A-C7E1-4CE9-9110-2A5083C44760}"/>
                    </a:ext>
                  </a:extLst>
                </p:cNvPr>
                <p:cNvCxnSpPr>
                  <a:cxnSpLocks/>
                </p:cNvCxnSpPr>
                <p:nvPr/>
              </p:nvCxnSpPr>
              <p:spPr>
                <a:xfrm flipH="1">
                  <a:off x="1143000" y="5586389"/>
                  <a:ext cx="1082471" cy="23836"/>
                </a:xfrm>
                <a:prstGeom prst="line">
                  <a:avLst/>
                </a:prstGeom>
              </p:spPr>
              <p:style>
                <a:lnRef idx="3">
                  <a:schemeClr val="dk1"/>
                </a:lnRef>
                <a:fillRef idx="0">
                  <a:schemeClr val="dk1"/>
                </a:fillRef>
                <a:effectRef idx="2">
                  <a:schemeClr val="dk1"/>
                </a:effectRef>
                <a:fontRef idx="minor">
                  <a:schemeClr val="tx1"/>
                </a:fontRef>
              </p:style>
            </p:cxnSp>
          </p:grpSp>
          <p:sp>
            <p:nvSpPr>
              <p:cNvPr id="40" name="Ελεύθερη σχεδίαση: Σχήμα 39">
                <a:extLst>
                  <a:ext uri="{FF2B5EF4-FFF2-40B4-BE49-F238E27FC236}">
                    <a16:creationId xmlns:a16="http://schemas.microsoft.com/office/drawing/2014/main" id="{0A0FC3ED-5428-40FA-9AF3-8FB38DC7A814}"/>
                  </a:ext>
                </a:extLst>
              </p:cNvPr>
              <p:cNvSpPr/>
              <p:nvPr/>
            </p:nvSpPr>
            <p:spPr>
              <a:xfrm>
                <a:off x="1250141" y="4913293"/>
                <a:ext cx="1693336" cy="1412829"/>
              </a:xfrm>
              <a:custGeom>
                <a:avLst/>
                <a:gdLst>
                  <a:gd name="connsiteX0" fmla="*/ 0 w 2609850"/>
                  <a:gd name="connsiteY0" fmla="*/ 952561 h 952561"/>
                  <a:gd name="connsiteX1" fmla="*/ 1285875 w 2609850"/>
                  <a:gd name="connsiteY1" fmla="*/ 61 h 952561"/>
                  <a:gd name="connsiteX2" fmla="*/ 2609850 w 2609850"/>
                  <a:gd name="connsiteY2" fmla="*/ 904936 h 952561"/>
                </a:gdLst>
                <a:ahLst/>
                <a:cxnLst>
                  <a:cxn ang="0">
                    <a:pos x="connsiteX0" y="connsiteY0"/>
                  </a:cxn>
                  <a:cxn ang="0">
                    <a:pos x="connsiteX1" y="connsiteY1"/>
                  </a:cxn>
                  <a:cxn ang="0">
                    <a:pos x="connsiteX2" y="connsiteY2"/>
                  </a:cxn>
                </a:cxnLst>
                <a:rect l="l" t="t" r="r" b="b"/>
                <a:pathLst>
                  <a:path w="2609850" h="952561">
                    <a:moveTo>
                      <a:pt x="0" y="952561"/>
                    </a:moveTo>
                    <a:cubicBezTo>
                      <a:pt x="425450" y="480279"/>
                      <a:pt x="850900" y="7998"/>
                      <a:pt x="1285875" y="61"/>
                    </a:cubicBezTo>
                    <a:cubicBezTo>
                      <a:pt x="1720850" y="-7877"/>
                      <a:pt x="2403475" y="758886"/>
                      <a:pt x="2609850" y="904936"/>
                    </a:cubicBezTo>
                  </a:path>
                </a:pathLst>
              </a:cu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l-G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l-GR"/>
              </a:p>
            </p:txBody>
          </p:sp>
        </p:grpSp>
      </p:grpSp>
      <p:sp>
        <p:nvSpPr>
          <p:cNvPr id="45" name="Βέλος: Δεξιό 44">
            <a:extLst>
              <a:ext uri="{FF2B5EF4-FFF2-40B4-BE49-F238E27FC236}">
                <a16:creationId xmlns:a16="http://schemas.microsoft.com/office/drawing/2014/main" id="{E35DD6B3-7787-4836-BD3B-BEFA16B6033B}"/>
              </a:ext>
            </a:extLst>
          </p:cNvPr>
          <p:cNvSpPr/>
          <p:nvPr/>
        </p:nvSpPr>
        <p:spPr>
          <a:xfrm>
            <a:off x="4314586" y="5220242"/>
            <a:ext cx="1352790" cy="52333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6" name="TextBox 45">
            <a:extLst>
              <a:ext uri="{FF2B5EF4-FFF2-40B4-BE49-F238E27FC236}">
                <a16:creationId xmlns:a16="http://schemas.microsoft.com/office/drawing/2014/main" id="{9504A36F-E5F0-4C04-B91E-BE84BF3CF13B}"/>
              </a:ext>
            </a:extLst>
          </p:cNvPr>
          <p:cNvSpPr txBox="1"/>
          <p:nvPr/>
        </p:nvSpPr>
        <p:spPr>
          <a:xfrm>
            <a:off x="5481069" y="2219974"/>
            <a:ext cx="6276973" cy="369332"/>
          </a:xfrm>
          <a:prstGeom prst="rect">
            <a:avLst/>
          </a:prstGeom>
          <a:noFill/>
        </p:spPr>
        <p:txBody>
          <a:bodyPr wrap="square" rtlCol="0">
            <a:spAutoFit/>
          </a:bodyPr>
          <a:lstStyle/>
          <a:p>
            <a:pPr marL="12700">
              <a:lnSpc>
                <a:spcPct val="100000"/>
              </a:lnSpc>
              <a:spcBef>
                <a:spcPts val="245"/>
              </a:spcBef>
            </a:pPr>
            <a:r>
              <a:rPr lang="el-GR" sz="1800" spc="-10" dirty="0">
                <a:latin typeface="Calibri"/>
                <a:cs typeface="Calibri"/>
              </a:rPr>
              <a:t>(κατανομή</a:t>
            </a:r>
            <a:r>
              <a:rPr lang="el-GR" sz="1800" spc="-40" dirty="0">
                <a:latin typeface="Calibri"/>
                <a:cs typeface="Calibri"/>
              </a:rPr>
              <a:t> </a:t>
            </a:r>
            <a:r>
              <a:rPr lang="el-GR" sz="1800" dirty="0">
                <a:latin typeface="Calibri"/>
                <a:cs typeface="Calibri"/>
              </a:rPr>
              <a:t>των</a:t>
            </a:r>
            <a:r>
              <a:rPr lang="el-GR" sz="1800" spc="-65" dirty="0">
                <a:latin typeface="Calibri"/>
                <a:cs typeface="Calibri"/>
              </a:rPr>
              <a:t> </a:t>
            </a:r>
            <a:r>
              <a:rPr lang="el-GR" sz="1800" dirty="0">
                <a:latin typeface="Calibri"/>
                <a:cs typeface="Calibri"/>
              </a:rPr>
              <a:t>μέσων</a:t>
            </a:r>
            <a:r>
              <a:rPr lang="el-GR" sz="1800" spc="-70" dirty="0">
                <a:latin typeface="Calibri"/>
                <a:cs typeface="Calibri"/>
              </a:rPr>
              <a:t> </a:t>
            </a:r>
            <a:r>
              <a:rPr lang="el-GR" sz="1800" dirty="0">
                <a:latin typeface="Calibri"/>
                <a:cs typeface="Calibri"/>
              </a:rPr>
              <a:t>όρων</a:t>
            </a:r>
            <a:r>
              <a:rPr lang="el-GR" sz="1800" spc="-85" dirty="0">
                <a:latin typeface="Calibri"/>
                <a:cs typeface="Calibri"/>
              </a:rPr>
              <a:t> </a:t>
            </a:r>
            <a:r>
              <a:rPr lang="el-GR" sz="1800" spc="175" dirty="0">
                <a:latin typeface="Calibri"/>
                <a:cs typeface="Calibri"/>
              </a:rPr>
              <a:t>(</a:t>
            </a:r>
            <a:r>
              <a:rPr lang="el-GR" sz="1800" spc="165" dirty="0">
                <a:latin typeface="Calibri"/>
                <a:cs typeface="Calibri"/>
              </a:rPr>
              <a:t>x</a:t>
            </a:r>
            <a:r>
              <a:rPr lang="el-GR" sz="1800" spc="-420" dirty="0">
                <a:latin typeface="Calibri"/>
                <a:cs typeface="Calibri"/>
              </a:rPr>
              <a:t>) </a:t>
            </a:r>
            <a:r>
              <a:rPr lang="el-GR" sz="1800" dirty="0">
                <a:latin typeface="Calibri"/>
                <a:cs typeface="Calibri"/>
              </a:rPr>
              <a:t>πολλών</a:t>
            </a:r>
            <a:r>
              <a:rPr lang="el-GR" sz="1800" spc="-70" dirty="0">
                <a:latin typeface="Calibri"/>
                <a:cs typeface="Calibri"/>
              </a:rPr>
              <a:t> </a:t>
            </a:r>
            <a:r>
              <a:rPr lang="el-GR" sz="1800" spc="-10" dirty="0">
                <a:latin typeface="Calibri"/>
                <a:cs typeface="Calibri"/>
              </a:rPr>
              <a:t>τυχαίων</a:t>
            </a:r>
            <a:r>
              <a:rPr lang="el-GR" sz="1800" spc="-65" dirty="0">
                <a:latin typeface="Calibri"/>
                <a:cs typeface="Calibri"/>
              </a:rPr>
              <a:t> </a:t>
            </a:r>
            <a:r>
              <a:rPr lang="el-GR" sz="1800" spc="-10" dirty="0">
                <a:latin typeface="Calibri"/>
                <a:cs typeface="Calibri"/>
              </a:rPr>
              <a:t>δειγμάτων,</a:t>
            </a:r>
            <a:r>
              <a:rPr lang="el-GR" sz="1800" spc="-80" dirty="0">
                <a:latin typeface="Calibri"/>
                <a:cs typeface="Calibri"/>
              </a:rPr>
              <a:t> </a:t>
            </a:r>
            <a:r>
              <a:rPr lang="el-GR" sz="1800" spc="-20" dirty="0">
                <a:latin typeface="Calibri"/>
                <a:cs typeface="Calibri"/>
              </a:rPr>
              <a:t>Ν=5)</a:t>
            </a:r>
            <a:endParaRPr lang="el-GR" sz="1800" dirty="0">
              <a:latin typeface="Calibri"/>
              <a:cs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50493" y="1139376"/>
            <a:ext cx="10868025" cy="4039870"/>
          </a:xfrm>
          <a:prstGeom prst="rect">
            <a:avLst/>
          </a:prstGeom>
        </p:spPr>
        <p:txBody>
          <a:bodyPr vert="horz" wrap="square" lIns="0" tIns="17780" rIns="0" bIns="0" rtlCol="0">
            <a:spAutoFit/>
          </a:bodyPr>
          <a:lstStyle/>
          <a:p>
            <a:pPr marL="299085" marR="814705" indent="-287020">
              <a:lnSpc>
                <a:spcPct val="119600"/>
              </a:lnSpc>
              <a:spcBef>
                <a:spcPts val="140"/>
              </a:spcBef>
              <a:buFont typeface="Arial"/>
              <a:buChar char="•"/>
              <a:tabLst>
                <a:tab pos="299085" algn="l"/>
                <a:tab pos="299720" algn="l"/>
              </a:tabLst>
            </a:pPr>
            <a:r>
              <a:rPr sz="2400" dirty="0">
                <a:latin typeface="Calibri"/>
                <a:cs typeface="Calibri"/>
              </a:rPr>
              <a:t>Η</a:t>
            </a:r>
            <a:r>
              <a:rPr sz="2400" spc="-40" dirty="0">
                <a:latin typeface="Calibri"/>
                <a:cs typeface="Calibri"/>
              </a:rPr>
              <a:t> </a:t>
            </a:r>
            <a:r>
              <a:rPr sz="2400" dirty="0">
                <a:latin typeface="Calibri"/>
                <a:cs typeface="Calibri"/>
              </a:rPr>
              <a:t>δειγματοληπτική</a:t>
            </a:r>
            <a:r>
              <a:rPr sz="2400" spc="-45" dirty="0">
                <a:latin typeface="Calibri"/>
                <a:cs typeface="Calibri"/>
              </a:rPr>
              <a:t> </a:t>
            </a:r>
            <a:r>
              <a:rPr sz="2400" dirty="0">
                <a:latin typeface="Calibri"/>
                <a:cs typeface="Calibri"/>
              </a:rPr>
              <a:t>κατανομή</a:t>
            </a:r>
            <a:r>
              <a:rPr sz="2400" spc="-90" dirty="0">
                <a:latin typeface="Calibri"/>
                <a:cs typeface="Calibri"/>
              </a:rPr>
              <a:t> </a:t>
            </a:r>
            <a:r>
              <a:rPr sz="2400" dirty="0">
                <a:latin typeface="Calibri"/>
                <a:cs typeface="Calibri"/>
              </a:rPr>
              <a:t>των</a:t>
            </a:r>
            <a:r>
              <a:rPr sz="2400" spc="-45" dirty="0">
                <a:latin typeface="Calibri"/>
                <a:cs typeface="Calibri"/>
              </a:rPr>
              <a:t> </a:t>
            </a:r>
            <a:r>
              <a:rPr sz="2400" b="1" dirty="0">
                <a:latin typeface="Calibri"/>
                <a:cs typeface="Calibri"/>
              </a:rPr>
              <a:t>x</a:t>
            </a:r>
            <a:r>
              <a:rPr sz="2600" dirty="0">
                <a:latin typeface="Calibri"/>
                <a:cs typeface="Calibri"/>
              </a:rPr>
              <a:t>̄</a:t>
            </a:r>
            <a:r>
              <a:rPr sz="2600" spc="-75" dirty="0">
                <a:latin typeface="Calibri"/>
                <a:cs typeface="Calibri"/>
              </a:rPr>
              <a:t> </a:t>
            </a:r>
            <a:r>
              <a:rPr sz="2400" dirty="0">
                <a:latin typeface="Calibri"/>
                <a:cs typeface="Calibri"/>
              </a:rPr>
              <a:t>έχει</a:t>
            </a:r>
            <a:r>
              <a:rPr sz="2400" spc="-100" dirty="0">
                <a:latin typeface="Calibri"/>
                <a:cs typeface="Calibri"/>
              </a:rPr>
              <a:t> </a:t>
            </a:r>
            <a:r>
              <a:rPr sz="2400" u="sng" dirty="0">
                <a:uFill>
                  <a:solidFill>
                    <a:srgbClr val="000000"/>
                  </a:solidFill>
                </a:uFill>
                <a:latin typeface="Calibri"/>
                <a:cs typeface="Calibri"/>
              </a:rPr>
              <a:t>πάντα</a:t>
            </a:r>
            <a:r>
              <a:rPr sz="2400" u="sng" spc="-60" dirty="0">
                <a:uFill>
                  <a:solidFill>
                    <a:srgbClr val="000000"/>
                  </a:solidFill>
                </a:uFill>
                <a:latin typeface="Calibri"/>
                <a:cs typeface="Calibri"/>
              </a:rPr>
              <a:t> </a:t>
            </a:r>
            <a:r>
              <a:rPr sz="2400" u="sng" spc="-10" dirty="0">
                <a:uFill>
                  <a:solidFill>
                    <a:srgbClr val="000000"/>
                  </a:solidFill>
                </a:uFill>
                <a:latin typeface="Calibri"/>
                <a:cs typeface="Calibri"/>
              </a:rPr>
              <a:t>κανονικό</a:t>
            </a:r>
            <a:r>
              <a:rPr sz="2400" u="sng" spc="-45" dirty="0">
                <a:uFill>
                  <a:solidFill>
                    <a:srgbClr val="000000"/>
                  </a:solidFill>
                </a:uFill>
                <a:latin typeface="Calibri"/>
                <a:cs typeface="Calibri"/>
              </a:rPr>
              <a:t> </a:t>
            </a:r>
            <a:r>
              <a:rPr sz="2400" u="sng" dirty="0">
                <a:uFill>
                  <a:solidFill>
                    <a:srgbClr val="000000"/>
                  </a:solidFill>
                </a:uFill>
                <a:latin typeface="Calibri"/>
                <a:cs typeface="Calibri"/>
              </a:rPr>
              <a:t>σχήμα</a:t>
            </a:r>
            <a:r>
              <a:rPr sz="2400" dirty="0">
                <a:latin typeface="Calibri"/>
                <a:cs typeface="Calibri"/>
              </a:rPr>
              <a:t>,</a:t>
            </a:r>
            <a:r>
              <a:rPr sz="2400" spc="-70" dirty="0">
                <a:latin typeface="Calibri"/>
                <a:cs typeface="Calibri"/>
              </a:rPr>
              <a:t> </a:t>
            </a:r>
            <a:r>
              <a:rPr sz="2400" dirty="0">
                <a:latin typeface="Calibri"/>
                <a:cs typeface="Calibri"/>
              </a:rPr>
              <a:t>ακόμα</a:t>
            </a:r>
            <a:r>
              <a:rPr sz="2400" spc="-40" dirty="0">
                <a:latin typeface="Calibri"/>
                <a:cs typeface="Calibri"/>
              </a:rPr>
              <a:t> </a:t>
            </a:r>
            <a:r>
              <a:rPr sz="2400" dirty="0">
                <a:latin typeface="Calibri"/>
                <a:cs typeface="Calibri"/>
              </a:rPr>
              <a:t>κι</a:t>
            </a:r>
            <a:r>
              <a:rPr sz="2400" spc="-40" dirty="0">
                <a:latin typeface="Calibri"/>
                <a:cs typeface="Calibri"/>
              </a:rPr>
              <a:t> </a:t>
            </a:r>
            <a:r>
              <a:rPr sz="2400" dirty="0">
                <a:latin typeface="Calibri"/>
                <a:cs typeface="Calibri"/>
              </a:rPr>
              <a:t>αν</a:t>
            </a:r>
            <a:r>
              <a:rPr sz="2400" spc="-45" dirty="0">
                <a:latin typeface="Calibri"/>
                <a:cs typeface="Calibri"/>
              </a:rPr>
              <a:t> </a:t>
            </a:r>
            <a:r>
              <a:rPr sz="2400" spc="-25" dirty="0">
                <a:latin typeface="Calibri"/>
                <a:cs typeface="Calibri"/>
              </a:rPr>
              <a:t>οι </a:t>
            </a:r>
            <a:r>
              <a:rPr sz="2400" dirty="0">
                <a:latin typeface="Calibri"/>
                <a:cs typeface="Calibri"/>
              </a:rPr>
              <a:t>αρχικές</a:t>
            </a:r>
            <a:r>
              <a:rPr sz="2400" spc="-70" dirty="0">
                <a:latin typeface="Calibri"/>
                <a:cs typeface="Calibri"/>
              </a:rPr>
              <a:t> </a:t>
            </a:r>
            <a:r>
              <a:rPr sz="2400" dirty="0">
                <a:latin typeface="Calibri"/>
                <a:cs typeface="Calibri"/>
              </a:rPr>
              <a:t>τιμές</a:t>
            </a:r>
            <a:r>
              <a:rPr sz="2400" spc="-15" dirty="0">
                <a:latin typeface="Calibri"/>
                <a:cs typeface="Calibri"/>
              </a:rPr>
              <a:t> </a:t>
            </a:r>
            <a:r>
              <a:rPr sz="2400" dirty="0">
                <a:latin typeface="Calibri"/>
                <a:cs typeface="Calibri"/>
              </a:rPr>
              <a:t>του</a:t>
            </a:r>
            <a:r>
              <a:rPr sz="2400" spc="-35" dirty="0">
                <a:latin typeface="Calibri"/>
                <a:cs typeface="Calibri"/>
              </a:rPr>
              <a:t> </a:t>
            </a:r>
            <a:r>
              <a:rPr sz="2400" dirty="0">
                <a:latin typeface="Calibri"/>
                <a:cs typeface="Calibri"/>
              </a:rPr>
              <a:t>πληθυσμού</a:t>
            </a:r>
            <a:r>
              <a:rPr sz="2400" spc="-5" dirty="0">
                <a:latin typeface="Calibri"/>
                <a:cs typeface="Calibri"/>
              </a:rPr>
              <a:t> </a:t>
            </a:r>
            <a:r>
              <a:rPr sz="2400" dirty="0">
                <a:latin typeface="Calibri"/>
                <a:cs typeface="Calibri"/>
              </a:rPr>
              <a:t>δεν</a:t>
            </a:r>
            <a:r>
              <a:rPr sz="2400" spc="-30" dirty="0">
                <a:latin typeface="Calibri"/>
                <a:cs typeface="Calibri"/>
              </a:rPr>
              <a:t> </a:t>
            </a:r>
            <a:r>
              <a:rPr sz="2400" spc="-10" dirty="0">
                <a:latin typeface="Calibri"/>
                <a:cs typeface="Calibri"/>
              </a:rPr>
              <a:t>κατανέμονται</a:t>
            </a:r>
            <a:r>
              <a:rPr sz="2400" spc="-90" dirty="0">
                <a:latin typeface="Calibri"/>
                <a:cs typeface="Calibri"/>
              </a:rPr>
              <a:t> </a:t>
            </a:r>
            <a:r>
              <a:rPr sz="2400" spc="-10" dirty="0">
                <a:latin typeface="Calibri"/>
                <a:cs typeface="Calibri"/>
              </a:rPr>
              <a:t>κανονικά.</a:t>
            </a:r>
            <a:endParaRPr sz="2400" dirty="0">
              <a:latin typeface="Calibri"/>
              <a:cs typeface="Calibri"/>
            </a:endParaRPr>
          </a:p>
          <a:p>
            <a:pPr marL="299085" marR="5080" indent="-287020" algn="just">
              <a:lnSpc>
                <a:spcPct val="120000"/>
              </a:lnSpc>
              <a:spcBef>
                <a:spcPts val="1805"/>
              </a:spcBef>
              <a:buFont typeface="Arial"/>
              <a:buChar char="•"/>
              <a:tabLst>
                <a:tab pos="299085" algn="l"/>
                <a:tab pos="299720" algn="l"/>
              </a:tabLst>
            </a:pPr>
            <a:r>
              <a:rPr sz="2400" dirty="0">
                <a:latin typeface="Calibri"/>
                <a:cs typeface="Calibri"/>
              </a:rPr>
              <a:t>Εάν</a:t>
            </a:r>
            <a:r>
              <a:rPr sz="2400" spc="-55" dirty="0">
                <a:latin typeface="Calibri"/>
                <a:cs typeface="Calibri"/>
              </a:rPr>
              <a:t> </a:t>
            </a:r>
            <a:r>
              <a:rPr sz="2400" dirty="0">
                <a:latin typeface="Calibri"/>
                <a:cs typeface="Calibri"/>
              </a:rPr>
              <a:t>ο</a:t>
            </a:r>
            <a:r>
              <a:rPr sz="2400" spc="-40" dirty="0">
                <a:latin typeface="Calibri"/>
                <a:cs typeface="Calibri"/>
              </a:rPr>
              <a:t> </a:t>
            </a:r>
            <a:r>
              <a:rPr sz="2400" dirty="0">
                <a:latin typeface="Calibri"/>
                <a:cs typeface="Calibri"/>
              </a:rPr>
              <a:t>πληθυσμός</a:t>
            </a:r>
            <a:r>
              <a:rPr sz="2400" spc="-25" dirty="0">
                <a:latin typeface="Calibri"/>
                <a:cs typeface="Calibri"/>
              </a:rPr>
              <a:t> </a:t>
            </a:r>
            <a:r>
              <a:rPr sz="2400" dirty="0">
                <a:latin typeface="Calibri"/>
                <a:cs typeface="Calibri"/>
              </a:rPr>
              <a:t>δεν</a:t>
            </a:r>
            <a:r>
              <a:rPr sz="2400" spc="-45" dirty="0">
                <a:latin typeface="Calibri"/>
                <a:cs typeface="Calibri"/>
              </a:rPr>
              <a:t> </a:t>
            </a:r>
            <a:r>
              <a:rPr sz="2400" spc="-10" dirty="0">
                <a:latin typeface="Calibri"/>
                <a:cs typeface="Calibri"/>
              </a:rPr>
              <a:t>ακολουθεί</a:t>
            </a:r>
            <a:r>
              <a:rPr sz="2400" spc="-35" dirty="0">
                <a:latin typeface="Calibri"/>
                <a:cs typeface="Calibri"/>
              </a:rPr>
              <a:t> </a:t>
            </a:r>
            <a:r>
              <a:rPr sz="2400" dirty="0">
                <a:latin typeface="Calibri"/>
                <a:cs typeface="Calibri"/>
              </a:rPr>
              <a:t>κανονική</a:t>
            </a:r>
            <a:r>
              <a:rPr sz="2400" spc="-40" dirty="0">
                <a:latin typeface="Calibri"/>
                <a:cs typeface="Calibri"/>
              </a:rPr>
              <a:t> </a:t>
            </a:r>
            <a:r>
              <a:rPr sz="2400" dirty="0">
                <a:latin typeface="Calibri"/>
                <a:cs typeface="Calibri"/>
              </a:rPr>
              <a:t>κατανομή,</a:t>
            </a:r>
            <a:r>
              <a:rPr sz="2400" spc="-90" dirty="0">
                <a:latin typeface="Calibri"/>
                <a:cs typeface="Calibri"/>
              </a:rPr>
              <a:t> </a:t>
            </a:r>
            <a:r>
              <a:rPr sz="2400" dirty="0">
                <a:latin typeface="Calibri"/>
                <a:cs typeface="Calibri"/>
              </a:rPr>
              <a:t>τότε</a:t>
            </a:r>
            <a:r>
              <a:rPr sz="2400" spc="-80" dirty="0">
                <a:latin typeface="Calibri"/>
                <a:cs typeface="Calibri"/>
              </a:rPr>
              <a:t> </a:t>
            </a:r>
            <a:r>
              <a:rPr sz="2400" dirty="0">
                <a:latin typeface="Calibri"/>
                <a:cs typeface="Calibri"/>
              </a:rPr>
              <a:t>το</a:t>
            </a:r>
            <a:r>
              <a:rPr sz="2400" spc="-40" dirty="0">
                <a:latin typeface="Calibri"/>
                <a:cs typeface="Calibri"/>
              </a:rPr>
              <a:t> </a:t>
            </a:r>
            <a:r>
              <a:rPr sz="2400" dirty="0">
                <a:latin typeface="Calibri"/>
                <a:cs typeface="Calibri"/>
              </a:rPr>
              <a:t>μέγεθος</a:t>
            </a:r>
            <a:r>
              <a:rPr sz="2400" spc="-95" dirty="0">
                <a:latin typeface="Calibri"/>
                <a:cs typeface="Calibri"/>
              </a:rPr>
              <a:t> </a:t>
            </a:r>
            <a:r>
              <a:rPr sz="2400" dirty="0">
                <a:latin typeface="Calibri"/>
                <a:cs typeface="Calibri"/>
              </a:rPr>
              <a:t>των</a:t>
            </a:r>
            <a:r>
              <a:rPr sz="2400" spc="-60" dirty="0">
                <a:latin typeface="Calibri"/>
                <a:cs typeface="Calibri"/>
              </a:rPr>
              <a:t> </a:t>
            </a:r>
            <a:r>
              <a:rPr sz="2400" spc="-10" dirty="0">
                <a:latin typeface="Calibri"/>
                <a:cs typeface="Calibri"/>
              </a:rPr>
              <a:t>δειγμάτων </a:t>
            </a:r>
            <a:r>
              <a:rPr sz="2400" dirty="0">
                <a:latin typeface="Calibri"/>
                <a:cs typeface="Calibri"/>
              </a:rPr>
              <a:t>πρέπει</a:t>
            </a:r>
            <a:r>
              <a:rPr sz="2400" spc="-65" dirty="0">
                <a:latin typeface="Calibri"/>
                <a:cs typeface="Calibri"/>
              </a:rPr>
              <a:t> </a:t>
            </a:r>
            <a:r>
              <a:rPr sz="2400" dirty="0">
                <a:latin typeface="Calibri"/>
                <a:cs typeface="Calibri"/>
              </a:rPr>
              <a:t>να</a:t>
            </a:r>
            <a:r>
              <a:rPr sz="2400" spc="-40" dirty="0">
                <a:latin typeface="Calibri"/>
                <a:cs typeface="Calibri"/>
              </a:rPr>
              <a:t> </a:t>
            </a:r>
            <a:r>
              <a:rPr sz="2400" dirty="0">
                <a:latin typeface="Calibri"/>
                <a:cs typeface="Calibri"/>
              </a:rPr>
              <a:t>είναι</a:t>
            </a:r>
            <a:r>
              <a:rPr sz="2400" spc="-40" dirty="0">
                <a:latin typeface="Calibri"/>
                <a:cs typeface="Calibri"/>
              </a:rPr>
              <a:t> </a:t>
            </a:r>
            <a:r>
              <a:rPr sz="2400" u="sng" spc="-10" dirty="0">
                <a:uFill>
                  <a:solidFill>
                    <a:srgbClr val="000000"/>
                  </a:solidFill>
                </a:uFill>
                <a:latin typeface="Calibri"/>
                <a:cs typeface="Calibri"/>
              </a:rPr>
              <a:t>τουλάχιστον</a:t>
            </a:r>
            <a:r>
              <a:rPr sz="2400" u="sng" spc="-65" dirty="0">
                <a:uFill>
                  <a:solidFill>
                    <a:srgbClr val="000000"/>
                  </a:solidFill>
                </a:uFill>
                <a:latin typeface="Calibri"/>
                <a:cs typeface="Calibri"/>
              </a:rPr>
              <a:t> </a:t>
            </a:r>
            <a:r>
              <a:rPr sz="2400" u="sng" dirty="0">
                <a:uFill>
                  <a:solidFill>
                    <a:srgbClr val="000000"/>
                  </a:solidFill>
                </a:uFill>
                <a:latin typeface="Calibri"/>
                <a:cs typeface="Calibri"/>
              </a:rPr>
              <a:t>Ν=30</a:t>
            </a:r>
            <a:r>
              <a:rPr sz="2400" spc="-70" dirty="0">
                <a:latin typeface="Calibri"/>
                <a:cs typeface="Calibri"/>
              </a:rPr>
              <a:t> </a:t>
            </a:r>
            <a:r>
              <a:rPr sz="2400" dirty="0">
                <a:latin typeface="Calibri"/>
                <a:cs typeface="Calibri"/>
              </a:rPr>
              <a:t>για</a:t>
            </a:r>
            <a:r>
              <a:rPr sz="2400" spc="-20" dirty="0">
                <a:latin typeface="Calibri"/>
                <a:cs typeface="Calibri"/>
              </a:rPr>
              <a:t> </a:t>
            </a:r>
            <a:r>
              <a:rPr sz="2400" dirty="0">
                <a:latin typeface="Calibri"/>
                <a:cs typeface="Calibri"/>
              </a:rPr>
              <a:t>να</a:t>
            </a:r>
            <a:r>
              <a:rPr sz="2400" spc="-35" dirty="0">
                <a:latin typeface="Calibri"/>
                <a:cs typeface="Calibri"/>
              </a:rPr>
              <a:t> </a:t>
            </a:r>
            <a:r>
              <a:rPr sz="2400" dirty="0">
                <a:latin typeface="Calibri"/>
                <a:cs typeface="Calibri"/>
              </a:rPr>
              <a:t>προκύψει</a:t>
            </a:r>
            <a:r>
              <a:rPr sz="2400" spc="-55" dirty="0">
                <a:latin typeface="Calibri"/>
                <a:cs typeface="Calibri"/>
              </a:rPr>
              <a:t> </a:t>
            </a:r>
            <a:r>
              <a:rPr sz="2400" dirty="0">
                <a:latin typeface="Calibri"/>
                <a:cs typeface="Calibri"/>
              </a:rPr>
              <a:t>δειγματοληπτική</a:t>
            </a:r>
            <a:r>
              <a:rPr sz="2400" spc="-35" dirty="0">
                <a:latin typeface="Calibri"/>
                <a:cs typeface="Calibri"/>
              </a:rPr>
              <a:t> </a:t>
            </a:r>
            <a:r>
              <a:rPr sz="2400" spc="-10" dirty="0">
                <a:latin typeface="Calibri"/>
                <a:cs typeface="Calibri"/>
              </a:rPr>
              <a:t>κατανομή</a:t>
            </a:r>
            <a:r>
              <a:rPr sz="2400" spc="-85" dirty="0">
                <a:latin typeface="Calibri"/>
                <a:cs typeface="Calibri"/>
              </a:rPr>
              <a:t> </a:t>
            </a:r>
            <a:r>
              <a:rPr sz="2400" spc="-25" dirty="0">
                <a:latin typeface="Calibri"/>
                <a:cs typeface="Calibri"/>
              </a:rPr>
              <a:t>με </a:t>
            </a:r>
            <a:r>
              <a:rPr sz="2400" spc="-10" dirty="0">
                <a:latin typeface="Calibri"/>
                <a:cs typeface="Calibri"/>
              </a:rPr>
              <a:t>κανονικό</a:t>
            </a:r>
            <a:r>
              <a:rPr sz="2400" spc="-105" dirty="0">
                <a:latin typeface="Calibri"/>
                <a:cs typeface="Calibri"/>
              </a:rPr>
              <a:t> </a:t>
            </a:r>
            <a:r>
              <a:rPr sz="2400" spc="-10" dirty="0">
                <a:latin typeface="Calibri"/>
                <a:cs typeface="Calibri"/>
              </a:rPr>
              <a:t>σχήμα.</a:t>
            </a:r>
            <a:endParaRPr sz="2400" dirty="0">
              <a:latin typeface="Calibri"/>
              <a:cs typeface="Calibri"/>
            </a:endParaRPr>
          </a:p>
          <a:p>
            <a:pPr marL="299085" marR="238760" indent="-287020" algn="just">
              <a:lnSpc>
                <a:spcPct val="120000"/>
              </a:lnSpc>
              <a:spcBef>
                <a:spcPts val="1800"/>
              </a:spcBef>
              <a:buFont typeface="Arial"/>
              <a:buChar char="•"/>
              <a:tabLst>
                <a:tab pos="299720" algn="l"/>
              </a:tabLst>
            </a:pPr>
            <a:r>
              <a:rPr sz="2400" dirty="0">
                <a:latin typeface="Calibri"/>
                <a:cs typeface="Calibri"/>
              </a:rPr>
              <a:t>Εάν</a:t>
            </a:r>
            <a:r>
              <a:rPr sz="2400" spc="-75" dirty="0">
                <a:latin typeface="Calibri"/>
                <a:cs typeface="Calibri"/>
              </a:rPr>
              <a:t> </a:t>
            </a:r>
            <a:r>
              <a:rPr sz="2400" dirty="0">
                <a:latin typeface="Calibri"/>
                <a:cs typeface="Calibri"/>
              </a:rPr>
              <a:t>ο</a:t>
            </a:r>
            <a:r>
              <a:rPr sz="2400" spc="-60" dirty="0">
                <a:latin typeface="Calibri"/>
                <a:cs typeface="Calibri"/>
              </a:rPr>
              <a:t> </a:t>
            </a:r>
            <a:r>
              <a:rPr sz="2400" dirty="0">
                <a:latin typeface="Calibri"/>
                <a:cs typeface="Calibri"/>
              </a:rPr>
              <a:t>αρχικός</a:t>
            </a:r>
            <a:r>
              <a:rPr sz="2400" spc="-65" dirty="0">
                <a:latin typeface="Calibri"/>
                <a:cs typeface="Calibri"/>
              </a:rPr>
              <a:t> </a:t>
            </a:r>
            <a:r>
              <a:rPr sz="2400" dirty="0">
                <a:latin typeface="Calibri"/>
                <a:cs typeface="Calibri"/>
              </a:rPr>
              <a:t>πληθυσμός</a:t>
            </a:r>
            <a:r>
              <a:rPr sz="2400" spc="-40" dirty="0">
                <a:latin typeface="Calibri"/>
                <a:cs typeface="Calibri"/>
              </a:rPr>
              <a:t> </a:t>
            </a:r>
            <a:r>
              <a:rPr sz="2400" spc="-10" dirty="0">
                <a:latin typeface="Calibri"/>
                <a:cs typeface="Calibri"/>
              </a:rPr>
              <a:t>ακολουθεί</a:t>
            </a:r>
            <a:r>
              <a:rPr sz="2400" spc="-65" dirty="0">
                <a:latin typeface="Calibri"/>
                <a:cs typeface="Calibri"/>
              </a:rPr>
              <a:t> </a:t>
            </a:r>
            <a:r>
              <a:rPr sz="2400" dirty="0">
                <a:latin typeface="Calibri"/>
                <a:cs typeface="Calibri"/>
              </a:rPr>
              <a:t>κανονική</a:t>
            </a:r>
            <a:r>
              <a:rPr sz="2400" spc="-60" dirty="0">
                <a:latin typeface="Calibri"/>
                <a:cs typeface="Calibri"/>
              </a:rPr>
              <a:t> </a:t>
            </a:r>
            <a:r>
              <a:rPr sz="2400" dirty="0">
                <a:latin typeface="Calibri"/>
                <a:cs typeface="Calibri"/>
              </a:rPr>
              <a:t>κατανομή,</a:t>
            </a:r>
            <a:r>
              <a:rPr sz="2400" spc="-85" dirty="0">
                <a:latin typeface="Calibri"/>
                <a:cs typeface="Calibri"/>
              </a:rPr>
              <a:t> </a:t>
            </a:r>
            <a:r>
              <a:rPr sz="2400" dirty="0">
                <a:latin typeface="Calibri"/>
                <a:cs typeface="Calibri"/>
              </a:rPr>
              <a:t>δεν</a:t>
            </a:r>
            <a:r>
              <a:rPr sz="2400" spc="-65" dirty="0">
                <a:latin typeface="Calibri"/>
                <a:cs typeface="Calibri"/>
              </a:rPr>
              <a:t> </a:t>
            </a:r>
            <a:r>
              <a:rPr sz="2400" dirty="0">
                <a:latin typeface="Calibri"/>
                <a:cs typeface="Calibri"/>
              </a:rPr>
              <a:t>υπάρχει</a:t>
            </a:r>
            <a:r>
              <a:rPr sz="2400" spc="-75" dirty="0">
                <a:latin typeface="Calibri"/>
                <a:cs typeface="Calibri"/>
              </a:rPr>
              <a:t> </a:t>
            </a:r>
            <a:r>
              <a:rPr sz="2400" spc="-10" dirty="0">
                <a:latin typeface="Calibri"/>
                <a:cs typeface="Calibri"/>
              </a:rPr>
              <a:t>περιορισμός </a:t>
            </a:r>
            <a:r>
              <a:rPr sz="2400" dirty="0">
                <a:latin typeface="Calibri"/>
                <a:cs typeface="Calibri"/>
              </a:rPr>
              <a:t>στο</a:t>
            </a:r>
            <a:r>
              <a:rPr sz="2400" spc="-25" dirty="0">
                <a:latin typeface="Calibri"/>
                <a:cs typeface="Calibri"/>
              </a:rPr>
              <a:t> </a:t>
            </a:r>
            <a:r>
              <a:rPr sz="2400" dirty="0">
                <a:latin typeface="Calibri"/>
                <a:cs typeface="Calibri"/>
              </a:rPr>
              <a:t>μέγεθος</a:t>
            </a:r>
            <a:r>
              <a:rPr sz="2400" spc="-70" dirty="0">
                <a:latin typeface="Calibri"/>
                <a:cs typeface="Calibri"/>
              </a:rPr>
              <a:t> </a:t>
            </a:r>
            <a:r>
              <a:rPr sz="2400" dirty="0">
                <a:latin typeface="Calibri"/>
                <a:cs typeface="Calibri"/>
              </a:rPr>
              <a:t>των</a:t>
            </a:r>
            <a:r>
              <a:rPr sz="2400" spc="-40" dirty="0">
                <a:latin typeface="Calibri"/>
                <a:cs typeface="Calibri"/>
              </a:rPr>
              <a:t> </a:t>
            </a:r>
            <a:r>
              <a:rPr sz="2400" dirty="0">
                <a:latin typeface="Calibri"/>
                <a:cs typeface="Calibri"/>
              </a:rPr>
              <a:t>δειγμάτων.</a:t>
            </a:r>
            <a:r>
              <a:rPr sz="2400" spc="-75" dirty="0">
                <a:latin typeface="Calibri"/>
                <a:cs typeface="Calibri"/>
              </a:rPr>
              <a:t> </a:t>
            </a:r>
            <a:r>
              <a:rPr sz="2400" dirty="0">
                <a:latin typeface="Calibri"/>
                <a:cs typeface="Calibri"/>
              </a:rPr>
              <a:t>Σε</a:t>
            </a:r>
            <a:r>
              <a:rPr sz="2400" spc="-5" dirty="0">
                <a:latin typeface="Calibri"/>
                <a:cs typeface="Calibri"/>
              </a:rPr>
              <a:t> </a:t>
            </a:r>
            <a:r>
              <a:rPr sz="2400" dirty="0">
                <a:latin typeface="Calibri"/>
                <a:cs typeface="Calibri"/>
              </a:rPr>
              <a:t>αυτή</a:t>
            </a:r>
            <a:r>
              <a:rPr sz="2400" spc="-40" dirty="0">
                <a:latin typeface="Calibri"/>
                <a:cs typeface="Calibri"/>
              </a:rPr>
              <a:t> </a:t>
            </a:r>
            <a:r>
              <a:rPr sz="2400" dirty="0">
                <a:latin typeface="Calibri"/>
                <a:cs typeface="Calibri"/>
              </a:rPr>
              <a:t>την</a:t>
            </a:r>
            <a:r>
              <a:rPr sz="2400" spc="-40" dirty="0">
                <a:latin typeface="Calibri"/>
                <a:cs typeface="Calibri"/>
              </a:rPr>
              <a:t> </a:t>
            </a:r>
            <a:r>
              <a:rPr sz="2400" dirty="0">
                <a:latin typeface="Calibri"/>
                <a:cs typeface="Calibri"/>
              </a:rPr>
              <a:t>περίπτωση,</a:t>
            </a:r>
            <a:r>
              <a:rPr sz="2400" spc="-20" dirty="0">
                <a:latin typeface="Calibri"/>
                <a:cs typeface="Calibri"/>
              </a:rPr>
              <a:t> </a:t>
            </a:r>
            <a:r>
              <a:rPr sz="2400" dirty="0">
                <a:latin typeface="Calibri"/>
                <a:cs typeface="Calibri"/>
              </a:rPr>
              <a:t>η</a:t>
            </a:r>
            <a:r>
              <a:rPr sz="2400" spc="-15" dirty="0">
                <a:latin typeface="Calibri"/>
                <a:cs typeface="Calibri"/>
              </a:rPr>
              <a:t> </a:t>
            </a:r>
            <a:r>
              <a:rPr sz="2400" spc="-10" dirty="0">
                <a:latin typeface="Calibri"/>
                <a:cs typeface="Calibri"/>
              </a:rPr>
              <a:t>δειγματοληπτική</a:t>
            </a:r>
            <a:r>
              <a:rPr sz="2400" spc="-35" dirty="0">
                <a:latin typeface="Calibri"/>
                <a:cs typeface="Calibri"/>
              </a:rPr>
              <a:t> </a:t>
            </a:r>
            <a:r>
              <a:rPr sz="2400" spc="-10" dirty="0">
                <a:latin typeface="Calibri"/>
                <a:cs typeface="Calibri"/>
              </a:rPr>
              <a:t>κατανομή </a:t>
            </a:r>
            <a:r>
              <a:rPr sz="2400" dirty="0">
                <a:latin typeface="Calibri"/>
                <a:cs typeface="Calibri"/>
              </a:rPr>
              <a:t>θα</a:t>
            </a:r>
            <a:r>
              <a:rPr sz="2400" spc="-70" dirty="0">
                <a:latin typeface="Calibri"/>
                <a:cs typeface="Calibri"/>
              </a:rPr>
              <a:t> </a:t>
            </a:r>
            <a:r>
              <a:rPr sz="2400" dirty="0">
                <a:latin typeface="Calibri"/>
                <a:cs typeface="Calibri"/>
              </a:rPr>
              <a:t>είναι</a:t>
            </a:r>
            <a:r>
              <a:rPr sz="2400" spc="-65" dirty="0">
                <a:latin typeface="Calibri"/>
                <a:cs typeface="Calibri"/>
              </a:rPr>
              <a:t> </a:t>
            </a:r>
            <a:r>
              <a:rPr sz="2400" dirty="0">
                <a:latin typeface="Calibri"/>
                <a:cs typeface="Calibri"/>
              </a:rPr>
              <a:t>πάντα</a:t>
            </a:r>
            <a:r>
              <a:rPr sz="2400" spc="-75" dirty="0">
                <a:latin typeface="Calibri"/>
                <a:cs typeface="Calibri"/>
              </a:rPr>
              <a:t> </a:t>
            </a:r>
            <a:r>
              <a:rPr sz="2400" dirty="0">
                <a:latin typeface="Calibri"/>
                <a:cs typeface="Calibri"/>
              </a:rPr>
              <a:t>κανονική,</a:t>
            </a:r>
            <a:r>
              <a:rPr sz="2400" spc="-55" dirty="0">
                <a:latin typeface="Calibri"/>
                <a:cs typeface="Calibri"/>
              </a:rPr>
              <a:t> </a:t>
            </a:r>
            <a:r>
              <a:rPr sz="2400" dirty="0">
                <a:latin typeface="Calibri"/>
                <a:cs typeface="Calibri"/>
              </a:rPr>
              <a:t>ακόμα</a:t>
            </a:r>
            <a:r>
              <a:rPr sz="2400" spc="-80" dirty="0">
                <a:latin typeface="Calibri"/>
                <a:cs typeface="Calibri"/>
              </a:rPr>
              <a:t> </a:t>
            </a:r>
            <a:r>
              <a:rPr sz="2400" dirty="0">
                <a:latin typeface="Calibri"/>
                <a:cs typeface="Calibri"/>
              </a:rPr>
              <a:t>κι</a:t>
            </a:r>
            <a:r>
              <a:rPr sz="2400" spc="-25" dirty="0">
                <a:latin typeface="Calibri"/>
                <a:cs typeface="Calibri"/>
              </a:rPr>
              <a:t> </a:t>
            </a:r>
            <a:r>
              <a:rPr sz="2400" dirty="0">
                <a:latin typeface="Calibri"/>
                <a:cs typeface="Calibri"/>
              </a:rPr>
              <a:t>αν</a:t>
            </a:r>
            <a:r>
              <a:rPr sz="2400" spc="-55" dirty="0">
                <a:latin typeface="Calibri"/>
                <a:cs typeface="Calibri"/>
              </a:rPr>
              <a:t> </a:t>
            </a:r>
            <a:r>
              <a:rPr sz="2400" spc="-10" dirty="0">
                <a:latin typeface="Calibri"/>
                <a:cs typeface="Calibri"/>
              </a:rPr>
              <a:t>Ν&lt;30.</a:t>
            </a:r>
            <a:endParaRPr sz="2400" dirty="0">
              <a:latin typeface="Calibri"/>
              <a:cs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object 2"/>
              <p:cNvSpPr txBox="1">
                <a:spLocks noGrp="1"/>
              </p:cNvSpPr>
              <p:nvPr>
                <p:ph type="title"/>
              </p:nvPr>
            </p:nvSpPr>
            <p:spPr>
              <a:xfrm>
                <a:off x="0" y="306272"/>
                <a:ext cx="12115800" cy="382156"/>
              </a:xfrm>
              <a:prstGeom prst="rect">
                <a:avLst/>
              </a:prstGeom>
            </p:spPr>
            <p:txBody>
              <a:bodyPr vert="horz" wrap="square" lIns="0" tIns="12700" rIns="0" bIns="0" rtlCol="0">
                <a:spAutoFit/>
              </a:bodyPr>
              <a:lstStyle/>
              <a:p>
                <a:pPr marL="12700">
                  <a:lnSpc>
                    <a:spcPct val="100000"/>
                  </a:lnSpc>
                  <a:spcBef>
                    <a:spcPts val="100"/>
                  </a:spcBef>
                </a:pPr>
                <a:r>
                  <a:rPr lang="el-GR" sz="2400" b="0" dirty="0">
                    <a:latin typeface="Calibri"/>
                    <a:cs typeface="Calibri"/>
                  </a:rPr>
                  <a:t>Εφόσον η δειγματοληπτική κατανομή των </a:t>
                </a:r>
                <a14:m>
                  <m:oMath xmlns:m="http://schemas.openxmlformats.org/officeDocument/2006/math">
                    <m:acc>
                      <m:accPr>
                        <m:chr m:val="̅"/>
                        <m:ctrlPr>
                          <a:rPr kumimoji="0" lang="el-GR"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accPr>
                      <m:e>
                        <m: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acc>
                  </m:oMath>
                </a14:m>
                <a:r>
                  <a:rPr lang="el-GR" sz="2400" dirty="0">
                    <a:latin typeface="Calibri"/>
                    <a:cs typeface="Calibri"/>
                  </a:rPr>
                  <a:t> είναι πάντα κανονική Ν (μ,</a:t>
                </a:r>
                <a:r>
                  <a:rPr lang="en-US" sz="2400" dirty="0"/>
                  <a:t> </a:t>
                </a:r>
                <a14:m>
                  <m:oMath xmlns:m="http://schemas.openxmlformats.org/officeDocument/2006/math">
                    <m:sSub>
                      <m:sSubPr>
                        <m:ctrlPr>
                          <a:rPr lang="en-US" sz="2400" i="1">
                            <a:latin typeface="Cambria Math" panose="02040503050406030204" pitchFamily="18" charset="0"/>
                          </a:rPr>
                        </m:ctrlPr>
                      </m:sSubPr>
                      <m:e>
                        <m:r>
                          <a:rPr lang="el-GR" sz="2400" i="1">
                            <a:latin typeface="Cambria Math" panose="02040503050406030204" pitchFamily="18" charset="0"/>
                          </a:rPr>
                          <m:t>𝜎</m:t>
                        </m:r>
                      </m:e>
                      <m:sub>
                        <m:acc>
                          <m:accPr>
                            <m:chr m:val="̅"/>
                            <m:ctrlPr>
                              <a:rPr lang="en-US" sz="2400" i="1">
                                <a:latin typeface="Cambria Math" panose="02040503050406030204" pitchFamily="18" charset="0"/>
                              </a:rPr>
                            </m:ctrlPr>
                          </m:accPr>
                          <m:e>
                            <m:r>
                              <a:rPr lang="en-US" sz="2400" i="1">
                                <a:latin typeface="Cambria Math" panose="02040503050406030204" pitchFamily="18" charset="0"/>
                              </a:rPr>
                              <m:t>𝑋</m:t>
                            </m:r>
                          </m:e>
                        </m:acc>
                      </m:sub>
                    </m:sSub>
                  </m:oMath>
                </a14:m>
                <a:r>
                  <a:rPr lang="el-GR" sz="2400" dirty="0">
                    <a:latin typeface="Calibri"/>
                    <a:cs typeface="Calibri"/>
                  </a:rPr>
                  <a:t>) υπάρχει πιθανότητα:</a:t>
                </a:r>
                <a:endParaRPr sz="2400" dirty="0">
                  <a:latin typeface="Calibri"/>
                  <a:cs typeface="Calibri"/>
                </a:endParaRPr>
              </a:p>
            </p:txBody>
          </p:sp>
        </mc:Choice>
        <mc:Fallback xmlns="">
          <p:sp>
            <p:nvSpPr>
              <p:cNvPr id="2" name="object 2"/>
              <p:cNvSpPr txBox="1">
                <a:spLocks noGrp="1" noRot="1" noChangeAspect="1" noMove="1" noResize="1" noEditPoints="1" noAdjustHandles="1" noChangeArrowheads="1" noChangeShapeType="1" noTextEdit="1"/>
              </p:cNvSpPr>
              <p:nvPr>
                <p:ph type="title"/>
              </p:nvPr>
            </p:nvSpPr>
            <p:spPr>
              <a:xfrm>
                <a:off x="0" y="306272"/>
                <a:ext cx="12115800" cy="382156"/>
              </a:xfrm>
              <a:prstGeom prst="rect">
                <a:avLst/>
              </a:prstGeom>
              <a:blipFill>
                <a:blip r:embed="rId2"/>
                <a:stretch>
                  <a:fillRect l="-1408" t="-20635" r="-1207" b="-47619"/>
                </a:stretch>
              </a:blipFill>
            </p:spPr>
            <p:txBody>
              <a:bodyPr/>
              <a:lstStyle/>
              <a:p>
                <a:r>
                  <a:rPr lang="el-GR">
                    <a:noFill/>
                  </a:rPr>
                  <a:t> </a:t>
                </a:r>
              </a:p>
            </p:txBody>
          </p:sp>
        </mc:Fallback>
      </mc:AlternateContent>
      <p:sp>
        <p:nvSpPr>
          <p:cNvPr id="20" name="object 20"/>
          <p:cNvSpPr txBox="1"/>
          <p:nvPr/>
        </p:nvSpPr>
        <p:spPr>
          <a:xfrm>
            <a:off x="4140926" y="6403574"/>
            <a:ext cx="3680499" cy="382156"/>
          </a:xfrm>
          <a:prstGeom prst="rect">
            <a:avLst/>
          </a:prstGeom>
        </p:spPr>
        <p:txBody>
          <a:bodyPr vert="horz" wrap="square" lIns="0" tIns="12700" rIns="0" bIns="0" rtlCol="0">
            <a:spAutoFit/>
          </a:bodyPr>
          <a:lstStyle/>
          <a:p>
            <a:pPr marL="12700" algn="just">
              <a:lnSpc>
                <a:spcPct val="100000"/>
              </a:lnSpc>
              <a:spcBef>
                <a:spcPts val="100"/>
              </a:spcBef>
            </a:pPr>
            <a:r>
              <a:rPr sz="2400" b="1" spc="-10" dirty="0" err="1">
                <a:solidFill>
                  <a:srgbClr val="FF0000"/>
                </a:solidFill>
                <a:latin typeface="Calibri"/>
                <a:cs typeface="Calibri"/>
              </a:rPr>
              <a:t>Δειγμ</a:t>
            </a:r>
            <a:r>
              <a:rPr sz="2400" b="1" spc="-10" dirty="0">
                <a:solidFill>
                  <a:srgbClr val="FF0000"/>
                </a:solidFill>
                <a:latin typeface="Calibri"/>
                <a:cs typeface="Calibri"/>
              </a:rPr>
              <a:t>ατοληπτική</a:t>
            </a:r>
            <a:r>
              <a:rPr lang="en-US" sz="2400" b="1" spc="-10" dirty="0">
                <a:solidFill>
                  <a:srgbClr val="FF0000"/>
                </a:solidFill>
                <a:latin typeface="Calibri"/>
                <a:cs typeface="Calibri"/>
              </a:rPr>
              <a:t> </a:t>
            </a:r>
            <a:r>
              <a:rPr sz="2400" b="1" spc="-10" dirty="0">
                <a:solidFill>
                  <a:srgbClr val="FF0000"/>
                </a:solidFill>
                <a:latin typeface="Calibri"/>
                <a:cs typeface="Calibri"/>
              </a:rPr>
              <a:t>κατανομή</a:t>
            </a:r>
            <a:endParaRPr sz="2400" b="1" dirty="0">
              <a:solidFill>
                <a:srgbClr val="FF0000"/>
              </a:solidFill>
              <a:latin typeface="Calibri"/>
              <a:cs typeface="Calibri"/>
            </a:endParaRPr>
          </a:p>
        </p:txBody>
      </p:sp>
      <p:grpSp>
        <p:nvGrpSpPr>
          <p:cNvPr id="71" name="Ομάδα 70">
            <a:extLst>
              <a:ext uri="{FF2B5EF4-FFF2-40B4-BE49-F238E27FC236}">
                <a16:creationId xmlns:a16="http://schemas.microsoft.com/office/drawing/2014/main" id="{DF72A475-72BF-48C3-8356-40C357ADCBC7}"/>
              </a:ext>
            </a:extLst>
          </p:cNvPr>
          <p:cNvGrpSpPr/>
          <p:nvPr/>
        </p:nvGrpSpPr>
        <p:grpSpPr>
          <a:xfrm>
            <a:off x="1151362" y="3013478"/>
            <a:ext cx="9889274" cy="3463348"/>
            <a:chOff x="-244132" y="3416511"/>
            <a:chExt cx="9889274" cy="2922126"/>
          </a:xfrm>
        </p:grpSpPr>
        <p:grpSp>
          <p:nvGrpSpPr>
            <p:cNvPr id="24" name="Ομάδα 23">
              <a:extLst>
                <a:ext uri="{FF2B5EF4-FFF2-40B4-BE49-F238E27FC236}">
                  <a16:creationId xmlns:a16="http://schemas.microsoft.com/office/drawing/2014/main" id="{033B7005-C37D-4BAB-A994-64EFA03B0B5E}"/>
                </a:ext>
              </a:extLst>
            </p:cNvPr>
            <p:cNvGrpSpPr/>
            <p:nvPr/>
          </p:nvGrpSpPr>
          <p:grpSpPr>
            <a:xfrm>
              <a:off x="-244132" y="3416511"/>
              <a:ext cx="9889274" cy="2922126"/>
              <a:chOff x="1151360" y="935529"/>
              <a:chExt cx="9889274" cy="2922126"/>
            </a:xfrm>
          </p:grpSpPr>
          <p:grpSp>
            <p:nvGrpSpPr>
              <p:cNvPr id="25" name="Ομάδα 24">
                <a:extLst>
                  <a:ext uri="{FF2B5EF4-FFF2-40B4-BE49-F238E27FC236}">
                    <a16:creationId xmlns:a16="http://schemas.microsoft.com/office/drawing/2014/main" id="{5C51DBD2-58A8-45AD-8DF9-EF5BBB072683}"/>
                  </a:ext>
                </a:extLst>
              </p:cNvPr>
              <p:cNvGrpSpPr/>
              <p:nvPr/>
            </p:nvGrpSpPr>
            <p:grpSpPr>
              <a:xfrm>
                <a:off x="1151360" y="935529"/>
                <a:ext cx="9889274" cy="2922126"/>
                <a:chOff x="1164132" y="2345357"/>
                <a:chExt cx="5327041" cy="2617141"/>
              </a:xfrm>
            </p:grpSpPr>
            <p:grpSp>
              <p:nvGrpSpPr>
                <p:cNvPr id="29" name="Ομάδα 28">
                  <a:extLst>
                    <a:ext uri="{FF2B5EF4-FFF2-40B4-BE49-F238E27FC236}">
                      <a16:creationId xmlns:a16="http://schemas.microsoft.com/office/drawing/2014/main" id="{3D7ED6AC-548E-4E88-8FDA-1C777FC3DE0A}"/>
                    </a:ext>
                  </a:extLst>
                </p:cNvPr>
                <p:cNvGrpSpPr/>
                <p:nvPr/>
              </p:nvGrpSpPr>
              <p:grpSpPr>
                <a:xfrm>
                  <a:off x="1384119" y="2345357"/>
                  <a:ext cx="4668216" cy="2617141"/>
                  <a:chOff x="955494" y="2716832"/>
                  <a:chExt cx="4668216" cy="2617141"/>
                </a:xfrm>
              </p:grpSpPr>
              <p:grpSp>
                <p:nvGrpSpPr>
                  <p:cNvPr id="40" name="Ομάδα 39">
                    <a:extLst>
                      <a:ext uri="{FF2B5EF4-FFF2-40B4-BE49-F238E27FC236}">
                        <a16:creationId xmlns:a16="http://schemas.microsoft.com/office/drawing/2014/main" id="{E350C213-8EE8-4776-8F73-9BA28A3611C7}"/>
                      </a:ext>
                    </a:extLst>
                  </p:cNvPr>
                  <p:cNvGrpSpPr/>
                  <p:nvPr/>
                </p:nvGrpSpPr>
                <p:grpSpPr>
                  <a:xfrm>
                    <a:off x="1056196" y="2718546"/>
                    <a:ext cx="4536298" cy="2615427"/>
                    <a:chOff x="1056196" y="2718546"/>
                    <a:chExt cx="4536298" cy="2615427"/>
                  </a:xfrm>
                </p:grpSpPr>
                <p:sp>
                  <p:nvSpPr>
                    <p:cNvPr id="43" name="Line 8">
                      <a:extLst>
                        <a:ext uri="{FF2B5EF4-FFF2-40B4-BE49-F238E27FC236}">
                          <a16:creationId xmlns:a16="http://schemas.microsoft.com/office/drawing/2014/main" id="{A674497A-9CC8-41F9-A3BD-8367D7FCDB4D}"/>
                        </a:ext>
                      </a:extLst>
                    </p:cNvPr>
                    <p:cNvSpPr>
                      <a:spLocks noChangeShapeType="1"/>
                    </p:cNvSpPr>
                    <p:nvPr/>
                  </p:nvSpPr>
                  <p:spPr bwMode="auto">
                    <a:xfrm>
                      <a:off x="3223643" y="2718546"/>
                      <a:ext cx="0" cy="2365196"/>
                    </a:xfrm>
                    <a:prstGeom prst="line">
                      <a:avLst/>
                    </a:prstGeom>
                    <a:noFill/>
                    <a:ln w="12700">
                      <a:solidFill>
                        <a:schemeClr val="tx1"/>
                      </a:solidFill>
                      <a:round/>
                      <a:headEnd/>
                      <a:tailEnd/>
                    </a:ln>
                  </p:spPr>
                  <p:txBody>
                    <a:bodyPr wrap="none" anchor="ctr"/>
                    <a:lstStyle/>
                    <a:p>
                      <a:endParaRPr lang="en-US"/>
                    </a:p>
                  </p:txBody>
                </p:sp>
                <p:sp>
                  <p:nvSpPr>
                    <p:cNvPr id="44" name="Rectangle 10">
                      <a:extLst>
                        <a:ext uri="{FF2B5EF4-FFF2-40B4-BE49-F238E27FC236}">
                          <a16:creationId xmlns:a16="http://schemas.microsoft.com/office/drawing/2014/main" id="{38D53235-D0C7-420F-9095-6AF229246CF4}"/>
                        </a:ext>
                      </a:extLst>
                    </p:cNvPr>
                    <p:cNvSpPr>
                      <a:spLocks noChangeArrowheads="1"/>
                    </p:cNvSpPr>
                    <p:nvPr/>
                  </p:nvSpPr>
                  <p:spPr bwMode="auto">
                    <a:xfrm>
                      <a:off x="3147116" y="5005486"/>
                      <a:ext cx="190060" cy="328487"/>
                    </a:xfrm>
                    <a:prstGeom prst="rect">
                      <a:avLst/>
                    </a:prstGeom>
                    <a:noFill/>
                    <a:ln w="12700">
                      <a:noFill/>
                      <a:miter lim="800000"/>
                      <a:headEnd/>
                      <a:tailEnd/>
                    </a:ln>
                  </p:spPr>
                  <p:txBody>
                    <a:bodyPr wrap="square" lIns="90487" tIns="44450" rIns="90487" bIns="44450">
                      <a:spAutoFit/>
                    </a:bodyPr>
                    <a:lstStyle/>
                    <a:p>
                      <a:pPr>
                        <a:spcBef>
                          <a:spcPct val="50000"/>
                        </a:spcBef>
                      </a:pPr>
                      <a:r>
                        <a:rPr lang="el-GR" altLang="en-US" b="1" dirty="0"/>
                        <a:t>μ</a:t>
                      </a:r>
                    </a:p>
                  </p:txBody>
                </p:sp>
                <p:sp>
                  <p:nvSpPr>
                    <p:cNvPr id="45" name="Line 11">
                      <a:extLst>
                        <a:ext uri="{FF2B5EF4-FFF2-40B4-BE49-F238E27FC236}">
                          <a16:creationId xmlns:a16="http://schemas.microsoft.com/office/drawing/2014/main" id="{5E711B13-087B-4A45-AB8E-A1832A24AC4C}"/>
                        </a:ext>
                      </a:extLst>
                    </p:cNvPr>
                    <p:cNvSpPr>
                      <a:spLocks noChangeShapeType="1"/>
                    </p:cNvSpPr>
                    <p:nvPr/>
                  </p:nvSpPr>
                  <p:spPr bwMode="auto">
                    <a:xfrm>
                      <a:off x="2044794" y="3417299"/>
                      <a:ext cx="0" cy="1513725"/>
                    </a:xfrm>
                    <a:prstGeom prst="line">
                      <a:avLst/>
                    </a:prstGeom>
                    <a:noFill/>
                    <a:ln w="25400">
                      <a:solidFill>
                        <a:schemeClr val="tx2"/>
                      </a:solidFill>
                      <a:prstDash val="sysDot"/>
                      <a:round/>
                      <a:headEnd/>
                      <a:tailEnd/>
                    </a:ln>
                  </p:spPr>
                  <p:txBody>
                    <a:bodyPr wrap="none" anchor="ctr"/>
                    <a:lstStyle/>
                    <a:p>
                      <a:endParaRPr lang="en-US"/>
                    </a:p>
                  </p:txBody>
                </p:sp>
                <p:sp>
                  <p:nvSpPr>
                    <p:cNvPr id="46" name="Line 13">
                      <a:extLst>
                        <a:ext uri="{FF2B5EF4-FFF2-40B4-BE49-F238E27FC236}">
                          <a16:creationId xmlns:a16="http://schemas.microsoft.com/office/drawing/2014/main" id="{7A1283EB-7A8F-440A-9A34-F284794F3974}"/>
                        </a:ext>
                      </a:extLst>
                    </p:cNvPr>
                    <p:cNvSpPr>
                      <a:spLocks noChangeShapeType="1"/>
                    </p:cNvSpPr>
                    <p:nvPr/>
                  </p:nvSpPr>
                  <p:spPr bwMode="auto">
                    <a:xfrm>
                      <a:off x="2044794" y="4137663"/>
                      <a:ext cx="1178849" cy="0"/>
                    </a:xfrm>
                    <a:prstGeom prst="line">
                      <a:avLst/>
                    </a:prstGeom>
                    <a:noFill/>
                    <a:ln w="12700">
                      <a:solidFill>
                        <a:schemeClr val="tx1"/>
                      </a:solidFill>
                      <a:round/>
                      <a:headEnd type="stealth" w="med" len="med"/>
                      <a:tailEnd type="stealth" w="med" len="med"/>
                    </a:ln>
                  </p:spPr>
                  <p:txBody>
                    <a:bodyPr wrap="none" anchor="ctr"/>
                    <a:lstStyle/>
                    <a:p>
                      <a:endParaRPr lang="en-US"/>
                    </a:p>
                  </p:txBody>
                </p:sp>
                <p:sp>
                  <p:nvSpPr>
                    <p:cNvPr id="47" name="Line 14">
                      <a:extLst>
                        <a:ext uri="{FF2B5EF4-FFF2-40B4-BE49-F238E27FC236}">
                          <a16:creationId xmlns:a16="http://schemas.microsoft.com/office/drawing/2014/main" id="{0A5E1509-BE8A-459D-8CF1-06BDFCFDD9AA}"/>
                        </a:ext>
                      </a:extLst>
                    </p:cNvPr>
                    <p:cNvSpPr>
                      <a:spLocks noChangeShapeType="1"/>
                    </p:cNvSpPr>
                    <p:nvPr/>
                  </p:nvSpPr>
                  <p:spPr bwMode="auto">
                    <a:xfrm>
                      <a:off x="4402492" y="3389138"/>
                      <a:ext cx="0" cy="1513725"/>
                    </a:xfrm>
                    <a:prstGeom prst="line">
                      <a:avLst/>
                    </a:prstGeom>
                    <a:noFill/>
                    <a:ln w="25400">
                      <a:solidFill>
                        <a:schemeClr val="tx2"/>
                      </a:solidFill>
                      <a:prstDash val="sysDot"/>
                      <a:round/>
                      <a:headEnd/>
                      <a:tailEnd/>
                    </a:ln>
                  </p:spPr>
                  <p:txBody>
                    <a:bodyPr wrap="none" anchor="ctr"/>
                    <a:lstStyle/>
                    <a:p>
                      <a:endParaRPr lang="en-US"/>
                    </a:p>
                  </p:txBody>
                </p:sp>
                <p:sp>
                  <p:nvSpPr>
                    <p:cNvPr id="50" name="Line 13">
                      <a:extLst>
                        <a:ext uri="{FF2B5EF4-FFF2-40B4-BE49-F238E27FC236}">
                          <a16:creationId xmlns:a16="http://schemas.microsoft.com/office/drawing/2014/main" id="{5FC131F5-1E60-424C-ABF3-4F3C6304931F}"/>
                        </a:ext>
                      </a:extLst>
                    </p:cNvPr>
                    <p:cNvSpPr>
                      <a:spLocks noChangeShapeType="1"/>
                    </p:cNvSpPr>
                    <p:nvPr/>
                  </p:nvSpPr>
                  <p:spPr bwMode="auto">
                    <a:xfrm>
                      <a:off x="3223643" y="4137663"/>
                      <a:ext cx="1178849" cy="0"/>
                    </a:xfrm>
                    <a:prstGeom prst="line">
                      <a:avLst/>
                    </a:prstGeom>
                    <a:noFill/>
                    <a:ln w="12700">
                      <a:solidFill>
                        <a:schemeClr val="tx1"/>
                      </a:solidFill>
                      <a:round/>
                      <a:headEnd type="stealth" w="med" len="med"/>
                      <a:tailEnd type="stealth" w="med" len="med"/>
                    </a:ln>
                  </p:spPr>
                  <p:txBody>
                    <a:bodyPr wrap="none" anchor="ctr"/>
                    <a:lstStyle/>
                    <a:p>
                      <a:endParaRPr lang="en-US" dirty="0"/>
                    </a:p>
                  </p:txBody>
                </p:sp>
                <p:sp>
                  <p:nvSpPr>
                    <p:cNvPr id="53" name="Line 23">
                      <a:extLst>
                        <a:ext uri="{FF2B5EF4-FFF2-40B4-BE49-F238E27FC236}">
                          <a16:creationId xmlns:a16="http://schemas.microsoft.com/office/drawing/2014/main" id="{D325B94D-6F18-497F-BC2F-69D44756514D}"/>
                        </a:ext>
                      </a:extLst>
                    </p:cNvPr>
                    <p:cNvSpPr>
                      <a:spLocks noChangeShapeType="1"/>
                    </p:cNvSpPr>
                    <p:nvPr/>
                  </p:nvSpPr>
                  <p:spPr bwMode="auto">
                    <a:xfrm>
                      <a:off x="5592494" y="3439525"/>
                      <a:ext cx="0" cy="1463338"/>
                    </a:xfrm>
                    <a:prstGeom prst="line">
                      <a:avLst/>
                    </a:prstGeom>
                    <a:noFill/>
                    <a:ln w="25400">
                      <a:solidFill>
                        <a:schemeClr val="tx2"/>
                      </a:solidFill>
                      <a:prstDash val="sysDot"/>
                      <a:round/>
                      <a:headEnd/>
                      <a:tailEnd/>
                    </a:ln>
                  </p:spPr>
                  <p:txBody>
                    <a:bodyPr wrap="none" anchor="ctr"/>
                    <a:lstStyle/>
                    <a:p>
                      <a:endParaRPr lang="en-US"/>
                    </a:p>
                  </p:txBody>
                </p:sp>
                <p:sp>
                  <p:nvSpPr>
                    <p:cNvPr id="54" name="Line 24">
                      <a:extLst>
                        <a:ext uri="{FF2B5EF4-FFF2-40B4-BE49-F238E27FC236}">
                          <a16:creationId xmlns:a16="http://schemas.microsoft.com/office/drawing/2014/main" id="{B1BD1CE0-185A-4FCF-A79B-ADF6F469E31E}"/>
                        </a:ext>
                      </a:extLst>
                    </p:cNvPr>
                    <p:cNvSpPr>
                      <a:spLocks noChangeShapeType="1"/>
                    </p:cNvSpPr>
                    <p:nvPr/>
                  </p:nvSpPr>
                  <p:spPr bwMode="auto">
                    <a:xfrm>
                      <a:off x="3229839" y="4817688"/>
                      <a:ext cx="2362655" cy="0"/>
                    </a:xfrm>
                    <a:prstGeom prst="line">
                      <a:avLst/>
                    </a:prstGeom>
                    <a:noFill/>
                    <a:ln w="12700">
                      <a:solidFill>
                        <a:schemeClr val="tx2"/>
                      </a:solidFill>
                      <a:round/>
                      <a:headEnd type="stealth" w="med" len="med"/>
                      <a:tailEnd type="stealth" w="med" len="med"/>
                    </a:ln>
                  </p:spPr>
                  <p:txBody>
                    <a:bodyPr wrap="none" anchor="ctr"/>
                    <a:lstStyle/>
                    <a:p>
                      <a:endParaRPr lang="en-US"/>
                    </a:p>
                  </p:txBody>
                </p:sp>
                <p:sp>
                  <p:nvSpPr>
                    <p:cNvPr id="55" name="Line 25">
                      <a:extLst>
                        <a:ext uri="{FF2B5EF4-FFF2-40B4-BE49-F238E27FC236}">
                          <a16:creationId xmlns:a16="http://schemas.microsoft.com/office/drawing/2014/main" id="{BE3299C2-B98C-47C3-91D6-A7AB62C98E5D}"/>
                        </a:ext>
                      </a:extLst>
                    </p:cNvPr>
                    <p:cNvSpPr>
                      <a:spLocks noChangeShapeType="1"/>
                    </p:cNvSpPr>
                    <p:nvPr/>
                  </p:nvSpPr>
                  <p:spPr bwMode="auto">
                    <a:xfrm>
                      <a:off x="1056196" y="4817688"/>
                      <a:ext cx="2173643" cy="0"/>
                    </a:xfrm>
                    <a:prstGeom prst="line">
                      <a:avLst/>
                    </a:prstGeom>
                    <a:noFill/>
                    <a:ln w="12700">
                      <a:solidFill>
                        <a:schemeClr val="tx2"/>
                      </a:solidFill>
                      <a:round/>
                      <a:headEnd type="stealth" w="med" len="med"/>
                      <a:tailEnd type="stealth" w="med" len="med"/>
                    </a:ln>
                  </p:spPr>
                  <p:txBody>
                    <a:bodyPr wrap="none" anchor="ctr"/>
                    <a:lstStyle/>
                    <a:p>
                      <a:endParaRPr lang="en-US" dirty="0"/>
                    </a:p>
                  </p:txBody>
                </p:sp>
                <p:sp>
                  <p:nvSpPr>
                    <p:cNvPr id="56" name="Rectangle 31">
                      <a:extLst>
                        <a:ext uri="{FF2B5EF4-FFF2-40B4-BE49-F238E27FC236}">
                          <a16:creationId xmlns:a16="http://schemas.microsoft.com/office/drawing/2014/main" id="{8C12EFF1-DB97-475C-A4E5-237287242D13}"/>
                        </a:ext>
                      </a:extLst>
                    </p:cNvPr>
                    <p:cNvSpPr>
                      <a:spLocks noChangeArrowheads="1"/>
                    </p:cNvSpPr>
                    <p:nvPr/>
                  </p:nvSpPr>
                  <p:spPr bwMode="auto">
                    <a:xfrm>
                      <a:off x="2477430" y="4544785"/>
                      <a:ext cx="431781" cy="303219"/>
                    </a:xfrm>
                    <a:prstGeom prst="rect">
                      <a:avLst/>
                    </a:prstGeom>
                    <a:noFill/>
                    <a:ln w="19050" algn="ctr">
                      <a:noFill/>
                      <a:miter lim="800000"/>
                      <a:headEnd/>
                      <a:tailEnd/>
                    </a:ln>
                  </p:spPr>
                  <p:txBody>
                    <a:bodyPr wrap="square">
                      <a:spAutoFit/>
                    </a:bodyPr>
                    <a:lstStyle/>
                    <a:p>
                      <a:pPr algn="ctr" eaLnBrk="1" hangingPunct="1"/>
                      <a:r>
                        <a:rPr lang="en-US" altLang="en-US" sz="1600" b="1" dirty="0">
                          <a:solidFill>
                            <a:srgbClr val="FF0000"/>
                          </a:solidFill>
                        </a:rPr>
                        <a:t>99,73%</a:t>
                      </a:r>
                    </a:p>
                  </p:txBody>
                </p:sp>
                <p:sp>
                  <p:nvSpPr>
                    <p:cNvPr id="59" name="Line 13">
                      <a:extLst>
                        <a:ext uri="{FF2B5EF4-FFF2-40B4-BE49-F238E27FC236}">
                          <a16:creationId xmlns:a16="http://schemas.microsoft.com/office/drawing/2014/main" id="{FAE59B83-A880-438D-AF3E-9390E39A04E5}"/>
                        </a:ext>
                      </a:extLst>
                    </p:cNvPr>
                    <p:cNvSpPr>
                      <a:spLocks noChangeShapeType="1"/>
                    </p:cNvSpPr>
                    <p:nvPr/>
                  </p:nvSpPr>
                  <p:spPr bwMode="auto">
                    <a:xfrm>
                      <a:off x="2044794" y="4137662"/>
                      <a:ext cx="1178849" cy="0"/>
                    </a:xfrm>
                    <a:prstGeom prst="line">
                      <a:avLst/>
                    </a:prstGeom>
                    <a:noFill/>
                    <a:ln w="12700">
                      <a:solidFill>
                        <a:schemeClr val="tx1"/>
                      </a:solidFill>
                      <a:round/>
                      <a:headEnd type="stealth" w="med" len="med"/>
                      <a:tailEnd type="stealth" w="med" len="med"/>
                    </a:ln>
                  </p:spPr>
                  <p:txBody>
                    <a:bodyPr wrap="none" anchor="ctr"/>
                    <a:lstStyle/>
                    <a:p>
                      <a:endParaRPr lang="en-US"/>
                    </a:p>
                  </p:txBody>
                </p:sp>
                <p:sp>
                  <p:nvSpPr>
                    <p:cNvPr id="60" name="Line 24">
                      <a:extLst>
                        <a:ext uri="{FF2B5EF4-FFF2-40B4-BE49-F238E27FC236}">
                          <a16:creationId xmlns:a16="http://schemas.microsoft.com/office/drawing/2014/main" id="{CC1DB0EC-D2F4-473C-B063-4CD65886CE23}"/>
                        </a:ext>
                      </a:extLst>
                    </p:cNvPr>
                    <p:cNvSpPr>
                      <a:spLocks noChangeShapeType="1"/>
                    </p:cNvSpPr>
                    <p:nvPr/>
                  </p:nvSpPr>
                  <p:spPr bwMode="auto">
                    <a:xfrm>
                      <a:off x="3229839" y="4817687"/>
                      <a:ext cx="2362655" cy="0"/>
                    </a:xfrm>
                    <a:prstGeom prst="line">
                      <a:avLst/>
                    </a:prstGeom>
                    <a:noFill/>
                    <a:ln w="12700">
                      <a:solidFill>
                        <a:schemeClr val="tx2"/>
                      </a:solidFill>
                      <a:round/>
                      <a:headEnd type="stealth" w="med" len="med"/>
                      <a:tailEnd type="stealth" w="med" len="med"/>
                    </a:ln>
                  </p:spPr>
                  <p:txBody>
                    <a:bodyPr wrap="none" anchor="ctr"/>
                    <a:lstStyle/>
                    <a:p>
                      <a:endParaRPr lang="en-US"/>
                    </a:p>
                  </p:txBody>
                </p:sp>
                <p:sp>
                  <p:nvSpPr>
                    <p:cNvPr id="61" name="Line 13">
                      <a:extLst>
                        <a:ext uri="{FF2B5EF4-FFF2-40B4-BE49-F238E27FC236}">
                          <a16:creationId xmlns:a16="http://schemas.microsoft.com/office/drawing/2014/main" id="{0C26635F-E2F2-455A-98AB-800C097D6607}"/>
                        </a:ext>
                      </a:extLst>
                    </p:cNvPr>
                    <p:cNvSpPr>
                      <a:spLocks noChangeShapeType="1"/>
                    </p:cNvSpPr>
                    <p:nvPr/>
                  </p:nvSpPr>
                  <p:spPr bwMode="auto">
                    <a:xfrm>
                      <a:off x="3223643" y="4137662"/>
                      <a:ext cx="1178849" cy="0"/>
                    </a:xfrm>
                    <a:prstGeom prst="line">
                      <a:avLst/>
                    </a:prstGeom>
                    <a:noFill/>
                    <a:ln w="12700">
                      <a:solidFill>
                        <a:schemeClr val="tx1"/>
                      </a:solidFill>
                      <a:round/>
                      <a:headEnd type="stealth" w="med" len="med"/>
                      <a:tailEnd type="stealth" w="med" len="med"/>
                    </a:ln>
                  </p:spPr>
                  <p:txBody>
                    <a:bodyPr wrap="none" anchor="ctr"/>
                    <a:lstStyle/>
                    <a:p>
                      <a:endParaRPr lang="en-US" dirty="0"/>
                    </a:p>
                  </p:txBody>
                </p:sp>
                <p:sp>
                  <p:nvSpPr>
                    <p:cNvPr id="62" name="Line 25">
                      <a:extLst>
                        <a:ext uri="{FF2B5EF4-FFF2-40B4-BE49-F238E27FC236}">
                          <a16:creationId xmlns:a16="http://schemas.microsoft.com/office/drawing/2014/main" id="{43200DF9-BBA5-4A77-8374-4EDB8899760A}"/>
                        </a:ext>
                      </a:extLst>
                    </p:cNvPr>
                    <p:cNvSpPr>
                      <a:spLocks noChangeShapeType="1"/>
                    </p:cNvSpPr>
                    <p:nvPr/>
                  </p:nvSpPr>
                  <p:spPr bwMode="auto">
                    <a:xfrm>
                      <a:off x="1056196" y="4817687"/>
                      <a:ext cx="2173643" cy="0"/>
                    </a:xfrm>
                    <a:prstGeom prst="line">
                      <a:avLst/>
                    </a:prstGeom>
                    <a:noFill/>
                    <a:ln w="12700">
                      <a:solidFill>
                        <a:srgbClr val="FF0000"/>
                      </a:solidFill>
                      <a:round/>
                      <a:headEnd type="stealth" w="med" len="med"/>
                      <a:tailEnd type="stealth" w="med" len="med"/>
                    </a:ln>
                  </p:spPr>
                  <p:txBody>
                    <a:bodyPr wrap="none" anchor="ctr"/>
                    <a:lstStyle/>
                    <a:p>
                      <a:endParaRPr lang="en-US" dirty="0"/>
                    </a:p>
                  </p:txBody>
                </p:sp>
                <p:sp>
                  <p:nvSpPr>
                    <p:cNvPr id="63" name="Line 22">
                      <a:extLst>
                        <a:ext uri="{FF2B5EF4-FFF2-40B4-BE49-F238E27FC236}">
                          <a16:creationId xmlns:a16="http://schemas.microsoft.com/office/drawing/2014/main" id="{68D4964D-AE65-4F16-92E9-6F6D3F79DDB5}"/>
                        </a:ext>
                      </a:extLst>
                    </p:cNvPr>
                    <p:cNvSpPr>
                      <a:spLocks noChangeShapeType="1"/>
                    </p:cNvSpPr>
                    <p:nvPr/>
                  </p:nvSpPr>
                  <p:spPr bwMode="auto">
                    <a:xfrm>
                      <a:off x="1056196" y="3490373"/>
                      <a:ext cx="0" cy="1463338"/>
                    </a:xfrm>
                    <a:prstGeom prst="line">
                      <a:avLst/>
                    </a:prstGeom>
                    <a:noFill/>
                    <a:ln w="25400">
                      <a:solidFill>
                        <a:schemeClr val="tx2"/>
                      </a:solidFill>
                      <a:prstDash val="sysDot"/>
                      <a:round/>
                      <a:headEnd/>
                      <a:tailEnd/>
                    </a:ln>
                  </p:spPr>
                  <p:txBody>
                    <a:bodyPr wrap="none" anchor="ctr"/>
                    <a:lstStyle/>
                    <a:p>
                      <a:endParaRPr lang="en-US"/>
                    </a:p>
                  </p:txBody>
                </p:sp>
                <p:sp>
                  <p:nvSpPr>
                    <p:cNvPr id="64" name="Line 24">
                      <a:extLst>
                        <a:ext uri="{FF2B5EF4-FFF2-40B4-BE49-F238E27FC236}">
                          <a16:creationId xmlns:a16="http://schemas.microsoft.com/office/drawing/2014/main" id="{D3218549-DFED-4F2A-9932-DACC99430A6A}"/>
                        </a:ext>
                      </a:extLst>
                    </p:cNvPr>
                    <p:cNvSpPr>
                      <a:spLocks noChangeShapeType="1"/>
                    </p:cNvSpPr>
                    <p:nvPr/>
                  </p:nvSpPr>
                  <p:spPr bwMode="auto">
                    <a:xfrm>
                      <a:off x="3229839" y="4817686"/>
                      <a:ext cx="2362655" cy="0"/>
                    </a:xfrm>
                    <a:prstGeom prst="line">
                      <a:avLst/>
                    </a:prstGeom>
                    <a:noFill/>
                    <a:ln w="12700">
                      <a:solidFill>
                        <a:srgbClr val="FF0000"/>
                      </a:solidFill>
                      <a:round/>
                      <a:headEnd type="stealth" w="med" len="med"/>
                      <a:tailEnd type="stealth" w="med" len="med"/>
                    </a:ln>
                  </p:spPr>
                  <p:txBody>
                    <a:bodyPr wrap="none" anchor="ctr"/>
                    <a:lstStyle/>
                    <a:p>
                      <a:endParaRPr lang="en-US"/>
                    </a:p>
                  </p:txBody>
                </p:sp>
              </p:grpSp>
              <p:sp>
                <p:nvSpPr>
                  <p:cNvPr id="41" name="Freeform 4">
                    <a:extLst>
                      <a:ext uri="{FF2B5EF4-FFF2-40B4-BE49-F238E27FC236}">
                        <a16:creationId xmlns:a16="http://schemas.microsoft.com/office/drawing/2014/main" id="{92EB46D8-5C6E-4618-A492-2E7947F7E9D9}"/>
                      </a:ext>
                    </a:extLst>
                  </p:cNvPr>
                  <p:cNvSpPr>
                    <a:spLocks/>
                  </p:cNvSpPr>
                  <p:nvPr/>
                </p:nvSpPr>
                <p:spPr bwMode="auto">
                  <a:xfrm>
                    <a:off x="3223645" y="2716832"/>
                    <a:ext cx="2400065" cy="2047657"/>
                  </a:xfrm>
                  <a:custGeom>
                    <a:avLst/>
                    <a:gdLst>
                      <a:gd name="T0" fmla="*/ 2147483646 w 901"/>
                      <a:gd name="T1" fmla="*/ 2147483646 h 721"/>
                      <a:gd name="T2" fmla="*/ 2147483646 w 901"/>
                      <a:gd name="T3" fmla="*/ 2147483646 h 721"/>
                      <a:gd name="T4" fmla="*/ 2147483646 w 901"/>
                      <a:gd name="T5" fmla="*/ 2147483646 h 721"/>
                      <a:gd name="T6" fmla="*/ 2147483646 w 901"/>
                      <a:gd name="T7" fmla="*/ 2147483646 h 721"/>
                      <a:gd name="T8" fmla="*/ 2147483646 w 901"/>
                      <a:gd name="T9" fmla="*/ 2147483646 h 721"/>
                      <a:gd name="T10" fmla="*/ 2147483646 w 901"/>
                      <a:gd name="T11" fmla="*/ 2147483646 h 721"/>
                      <a:gd name="T12" fmla="*/ 2147483646 w 901"/>
                      <a:gd name="T13" fmla="*/ 2147483646 h 721"/>
                      <a:gd name="T14" fmla="*/ 2147483646 w 901"/>
                      <a:gd name="T15" fmla="*/ 2147483646 h 721"/>
                      <a:gd name="T16" fmla="*/ 2147483646 w 901"/>
                      <a:gd name="T17" fmla="*/ 2147483646 h 721"/>
                      <a:gd name="T18" fmla="*/ 2147483646 w 901"/>
                      <a:gd name="T19" fmla="*/ 2147483646 h 721"/>
                      <a:gd name="T20" fmla="*/ 2147483646 w 901"/>
                      <a:gd name="T21" fmla="*/ 2147483646 h 721"/>
                      <a:gd name="T22" fmla="*/ 2147483646 w 901"/>
                      <a:gd name="T23" fmla="*/ 2147483646 h 721"/>
                      <a:gd name="T24" fmla="*/ 2147483646 w 901"/>
                      <a:gd name="T25" fmla="*/ 2147483646 h 721"/>
                      <a:gd name="T26" fmla="*/ 2147483646 w 901"/>
                      <a:gd name="T27" fmla="*/ 2147483646 h 721"/>
                      <a:gd name="T28" fmla="*/ 2147483646 w 901"/>
                      <a:gd name="T29" fmla="*/ 2147483646 h 721"/>
                      <a:gd name="T30" fmla="*/ 0 w 901"/>
                      <a:gd name="T31" fmla="*/ 0 h 7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901"/>
                      <a:gd name="T49" fmla="*/ 0 h 721"/>
                      <a:gd name="T50" fmla="*/ 901 w 901"/>
                      <a:gd name="T51" fmla="*/ 721 h 72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901" h="721">
                        <a:moveTo>
                          <a:pt x="900" y="720"/>
                        </a:moveTo>
                        <a:lnTo>
                          <a:pt x="805" y="712"/>
                        </a:lnTo>
                        <a:lnTo>
                          <a:pt x="758" y="704"/>
                        </a:lnTo>
                        <a:lnTo>
                          <a:pt x="711" y="691"/>
                        </a:lnTo>
                        <a:lnTo>
                          <a:pt x="663" y="675"/>
                        </a:lnTo>
                        <a:lnTo>
                          <a:pt x="615" y="653"/>
                        </a:lnTo>
                        <a:lnTo>
                          <a:pt x="568" y="623"/>
                        </a:lnTo>
                        <a:lnTo>
                          <a:pt x="473" y="540"/>
                        </a:lnTo>
                        <a:lnTo>
                          <a:pt x="378" y="422"/>
                        </a:lnTo>
                        <a:lnTo>
                          <a:pt x="284" y="281"/>
                        </a:lnTo>
                        <a:lnTo>
                          <a:pt x="236" y="209"/>
                        </a:lnTo>
                        <a:lnTo>
                          <a:pt x="189" y="142"/>
                        </a:lnTo>
                        <a:lnTo>
                          <a:pt x="142" y="83"/>
                        </a:lnTo>
                        <a:lnTo>
                          <a:pt x="94" y="38"/>
                        </a:lnTo>
                        <a:lnTo>
                          <a:pt x="47" y="9"/>
                        </a:lnTo>
                        <a:lnTo>
                          <a:pt x="0" y="0"/>
                        </a:lnTo>
                      </a:path>
                    </a:pathLst>
                  </a:custGeom>
                  <a:noFill/>
                  <a:ln w="50800" cap="rnd" cmpd="sng">
                    <a:solidFill>
                      <a:srgbClr val="008000"/>
                    </a:solidFill>
                    <a:prstDash val="solid"/>
                    <a:round/>
                    <a:headEnd type="none" w="med" len="med"/>
                    <a:tailEnd type="none" w="med" len="med"/>
                  </a:ln>
                </p:spPr>
                <p:txBody>
                  <a:bodyPr/>
                  <a:lstStyle/>
                  <a:p>
                    <a:endParaRPr lang="en-US"/>
                  </a:p>
                </p:txBody>
              </p:sp>
              <p:sp>
                <p:nvSpPr>
                  <p:cNvPr id="42" name="Freeform 5">
                    <a:extLst>
                      <a:ext uri="{FF2B5EF4-FFF2-40B4-BE49-F238E27FC236}">
                        <a16:creationId xmlns:a16="http://schemas.microsoft.com/office/drawing/2014/main" id="{19154D19-F67F-4DB8-964A-8E6D0D0E74CA}"/>
                      </a:ext>
                    </a:extLst>
                  </p:cNvPr>
                  <p:cNvSpPr>
                    <a:spLocks/>
                  </p:cNvSpPr>
                  <p:nvPr/>
                </p:nvSpPr>
                <p:spPr bwMode="auto">
                  <a:xfrm>
                    <a:off x="955494" y="2716832"/>
                    <a:ext cx="2307527" cy="2047657"/>
                  </a:xfrm>
                  <a:custGeom>
                    <a:avLst/>
                    <a:gdLst>
                      <a:gd name="T0" fmla="*/ 0 w 901"/>
                      <a:gd name="T1" fmla="*/ 2147483646 h 721"/>
                      <a:gd name="T2" fmla="*/ 2147483646 w 901"/>
                      <a:gd name="T3" fmla="*/ 2147483646 h 721"/>
                      <a:gd name="T4" fmla="*/ 2147483646 w 901"/>
                      <a:gd name="T5" fmla="*/ 2147483646 h 721"/>
                      <a:gd name="T6" fmla="*/ 2147483646 w 901"/>
                      <a:gd name="T7" fmla="*/ 2147483646 h 721"/>
                      <a:gd name="T8" fmla="*/ 2147483646 w 901"/>
                      <a:gd name="T9" fmla="*/ 2147483646 h 721"/>
                      <a:gd name="T10" fmla="*/ 2147483646 w 901"/>
                      <a:gd name="T11" fmla="*/ 2147483646 h 721"/>
                      <a:gd name="T12" fmla="*/ 2147483646 w 901"/>
                      <a:gd name="T13" fmla="*/ 2147483646 h 721"/>
                      <a:gd name="T14" fmla="*/ 2147483646 w 901"/>
                      <a:gd name="T15" fmla="*/ 2147483646 h 721"/>
                      <a:gd name="T16" fmla="*/ 2147483646 w 901"/>
                      <a:gd name="T17" fmla="*/ 2147483646 h 721"/>
                      <a:gd name="T18" fmla="*/ 2147483646 w 901"/>
                      <a:gd name="T19" fmla="*/ 2147483646 h 721"/>
                      <a:gd name="T20" fmla="*/ 2147483646 w 901"/>
                      <a:gd name="T21" fmla="*/ 2147483646 h 721"/>
                      <a:gd name="T22" fmla="*/ 2147483646 w 901"/>
                      <a:gd name="T23" fmla="*/ 2147483646 h 721"/>
                      <a:gd name="T24" fmla="*/ 2147483646 w 901"/>
                      <a:gd name="T25" fmla="*/ 2147483646 h 721"/>
                      <a:gd name="T26" fmla="*/ 2147483646 w 901"/>
                      <a:gd name="T27" fmla="*/ 2147483646 h 721"/>
                      <a:gd name="T28" fmla="*/ 2147483646 w 901"/>
                      <a:gd name="T29" fmla="*/ 2147483646 h 721"/>
                      <a:gd name="T30" fmla="*/ 2147483646 w 901"/>
                      <a:gd name="T31" fmla="*/ 0 h 7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901"/>
                      <a:gd name="T49" fmla="*/ 0 h 721"/>
                      <a:gd name="T50" fmla="*/ 901 w 901"/>
                      <a:gd name="T51" fmla="*/ 721 h 72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901" h="721">
                        <a:moveTo>
                          <a:pt x="0" y="720"/>
                        </a:moveTo>
                        <a:lnTo>
                          <a:pt x="95" y="712"/>
                        </a:lnTo>
                        <a:lnTo>
                          <a:pt x="142" y="704"/>
                        </a:lnTo>
                        <a:lnTo>
                          <a:pt x="189" y="691"/>
                        </a:lnTo>
                        <a:lnTo>
                          <a:pt x="237" y="675"/>
                        </a:lnTo>
                        <a:lnTo>
                          <a:pt x="284" y="653"/>
                        </a:lnTo>
                        <a:lnTo>
                          <a:pt x="331" y="623"/>
                        </a:lnTo>
                        <a:lnTo>
                          <a:pt x="426" y="540"/>
                        </a:lnTo>
                        <a:lnTo>
                          <a:pt x="521" y="422"/>
                        </a:lnTo>
                        <a:lnTo>
                          <a:pt x="616" y="281"/>
                        </a:lnTo>
                        <a:lnTo>
                          <a:pt x="663" y="209"/>
                        </a:lnTo>
                        <a:lnTo>
                          <a:pt x="710" y="142"/>
                        </a:lnTo>
                        <a:lnTo>
                          <a:pt x="757" y="83"/>
                        </a:lnTo>
                        <a:lnTo>
                          <a:pt x="805" y="38"/>
                        </a:lnTo>
                        <a:lnTo>
                          <a:pt x="852" y="9"/>
                        </a:lnTo>
                        <a:lnTo>
                          <a:pt x="900" y="0"/>
                        </a:lnTo>
                      </a:path>
                    </a:pathLst>
                  </a:custGeom>
                  <a:noFill/>
                  <a:ln w="50800" cap="rnd" cmpd="sng">
                    <a:solidFill>
                      <a:srgbClr val="008000"/>
                    </a:solidFill>
                    <a:prstDash val="solid"/>
                    <a:round/>
                    <a:headEnd type="none" w="med" len="med"/>
                    <a:tailEnd type="none" w="med" len="med"/>
                  </a:ln>
                </p:spPr>
                <p:txBody>
                  <a:bodyPr/>
                  <a:lstStyle/>
                  <a:p>
                    <a:endParaRPr lang="en-US"/>
                  </a:p>
                </p:txBody>
              </p:sp>
            </p:grpSp>
            <p:grpSp>
              <p:nvGrpSpPr>
                <p:cNvPr id="30" name="Ομάδα 29">
                  <a:extLst>
                    <a:ext uri="{FF2B5EF4-FFF2-40B4-BE49-F238E27FC236}">
                      <a16:creationId xmlns:a16="http://schemas.microsoft.com/office/drawing/2014/main" id="{E0D0B6E8-3D02-43E6-BE29-CC1164E16CE3}"/>
                    </a:ext>
                  </a:extLst>
                </p:cNvPr>
                <p:cNvGrpSpPr/>
                <p:nvPr/>
              </p:nvGrpSpPr>
              <p:grpSpPr>
                <a:xfrm>
                  <a:off x="1164132" y="2981885"/>
                  <a:ext cx="5327041" cy="1743638"/>
                  <a:chOff x="3322680" y="126936"/>
                  <a:chExt cx="5327041" cy="1743638"/>
                </a:xfrm>
              </p:grpSpPr>
              <p:sp>
                <p:nvSpPr>
                  <p:cNvPr id="32" name="Line 12">
                    <a:extLst>
                      <a:ext uri="{FF2B5EF4-FFF2-40B4-BE49-F238E27FC236}">
                        <a16:creationId xmlns:a16="http://schemas.microsoft.com/office/drawing/2014/main" id="{D2C48C95-4AFC-4D4A-ACEA-5427977D9BBA}"/>
                      </a:ext>
                    </a:extLst>
                  </p:cNvPr>
                  <p:cNvSpPr>
                    <a:spLocks noChangeShapeType="1"/>
                  </p:cNvSpPr>
                  <p:nvPr/>
                </p:nvSpPr>
                <p:spPr bwMode="auto">
                  <a:xfrm>
                    <a:off x="7420061" y="142005"/>
                    <a:ext cx="0" cy="1585282"/>
                  </a:xfrm>
                  <a:prstGeom prst="line">
                    <a:avLst/>
                  </a:prstGeom>
                  <a:noFill/>
                  <a:ln w="25400">
                    <a:solidFill>
                      <a:schemeClr val="hlink"/>
                    </a:solidFill>
                    <a:prstDash val="sysDot"/>
                    <a:round/>
                    <a:headEnd/>
                    <a:tailEnd/>
                  </a:ln>
                </p:spPr>
                <p:txBody>
                  <a:bodyPr wrap="none" anchor="ctr"/>
                  <a:lstStyle/>
                  <a:p>
                    <a:endParaRPr lang="en-US" dirty="0"/>
                  </a:p>
                </p:txBody>
              </p:sp>
              <p:grpSp>
                <p:nvGrpSpPr>
                  <p:cNvPr id="33" name="Ομάδα 32">
                    <a:extLst>
                      <a:ext uri="{FF2B5EF4-FFF2-40B4-BE49-F238E27FC236}">
                        <a16:creationId xmlns:a16="http://schemas.microsoft.com/office/drawing/2014/main" id="{EE8A93EA-3154-49D8-800B-F9D632F37843}"/>
                      </a:ext>
                    </a:extLst>
                  </p:cNvPr>
                  <p:cNvGrpSpPr/>
                  <p:nvPr/>
                </p:nvGrpSpPr>
                <p:grpSpPr>
                  <a:xfrm>
                    <a:off x="3322680" y="126936"/>
                    <a:ext cx="5327041" cy="1743638"/>
                    <a:chOff x="1752600" y="3662052"/>
                    <a:chExt cx="4295172" cy="1089552"/>
                  </a:xfrm>
                </p:grpSpPr>
                <p:sp>
                  <p:nvSpPr>
                    <p:cNvPr id="34" name="Rectangle 7">
                      <a:extLst>
                        <a:ext uri="{FF2B5EF4-FFF2-40B4-BE49-F238E27FC236}">
                          <a16:creationId xmlns:a16="http://schemas.microsoft.com/office/drawing/2014/main" id="{27211FFB-E3B4-409B-AC43-67AA1DBDE17C}"/>
                        </a:ext>
                      </a:extLst>
                    </p:cNvPr>
                    <p:cNvSpPr>
                      <a:spLocks noChangeArrowheads="1"/>
                    </p:cNvSpPr>
                    <p:nvPr/>
                  </p:nvSpPr>
                  <p:spPr bwMode="auto">
                    <a:xfrm>
                      <a:off x="5815123" y="4522421"/>
                      <a:ext cx="232649" cy="229183"/>
                    </a:xfrm>
                    <a:prstGeom prst="rect">
                      <a:avLst/>
                    </a:prstGeom>
                    <a:noFill/>
                    <a:ln w="12700">
                      <a:noFill/>
                      <a:miter lim="800000"/>
                      <a:headEnd/>
                      <a:tailEnd/>
                    </a:ln>
                  </p:spPr>
                  <p:txBody>
                    <a:bodyPr wrap="none" lIns="90487" tIns="44450" rIns="90487" bIns="44450">
                      <a:spAutoFit/>
                    </a:bodyPr>
                    <a:lstStyle/>
                    <a:p>
                      <a:r>
                        <a:rPr lang="en-US" altLang="en-US" b="1" dirty="0"/>
                        <a:t>x</a:t>
                      </a:r>
                    </a:p>
                  </p:txBody>
                </p:sp>
                <p:sp>
                  <p:nvSpPr>
                    <p:cNvPr id="35" name="Line 13">
                      <a:extLst>
                        <a:ext uri="{FF2B5EF4-FFF2-40B4-BE49-F238E27FC236}">
                          <a16:creationId xmlns:a16="http://schemas.microsoft.com/office/drawing/2014/main" id="{6883CF6E-6C2F-4314-A17C-9EA35A28DE82}"/>
                        </a:ext>
                      </a:extLst>
                    </p:cNvPr>
                    <p:cNvSpPr>
                      <a:spLocks noChangeShapeType="1"/>
                    </p:cNvSpPr>
                    <p:nvPr/>
                  </p:nvSpPr>
                  <p:spPr bwMode="auto">
                    <a:xfrm>
                      <a:off x="1752600" y="4648200"/>
                      <a:ext cx="4051300" cy="1588"/>
                    </a:xfrm>
                    <a:prstGeom prst="line">
                      <a:avLst/>
                    </a:prstGeom>
                    <a:noFill/>
                    <a:ln w="19050">
                      <a:solidFill>
                        <a:schemeClr val="tx1"/>
                      </a:solidFill>
                      <a:round/>
                      <a:headEnd/>
                      <a:tailEnd/>
                    </a:ln>
                  </p:spPr>
                  <p:txBody>
                    <a:bodyPr wrap="none" anchor="ctr"/>
                    <a:lstStyle/>
                    <a:p>
                      <a:endParaRPr lang="en-US"/>
                    </a:p>
                  </p:txBody>
                </p:sp>
                <p:sp>
                  <p:nvSpPr>
                    <p:cNvPr id="36" name="Rectangle 30">
                      <a:extLst>
                        <a:ext uri="{FF2B5EF4-FFF2-40B4-BE49-F238E27FC236}">
                          <a16:creationId xmlns:a16="http://schemas.microsoft.com/office/drawing/2014/main" id="{61D5416C-6320-4FD0-B4BC-8F6D83F0C710}"/>
                        </a:ext>
                      </a:extLst>
                    </p:cNvPr>
                    <p:cNvSpPr>
                      <a:spLocks noChangeArrowheads="1"/>
                    </p:cNvSpPr>
                    <p:nvPr/>
                  </p:nvSpPr>
                  <p:spPr bwMode="auto">
                    <a:xfrm>
                      <a:off x="3157077" y="4193238"/>
                      <a:ext cx="348172" cy="189473"/>
                    </a:xfrm>
                    <a:prstGeom prst="rect">
                      <a:avLst/>
                    </a:prstGeom>
                    <a:noFill/>
                    <a:ln w="19050" algn="ctr">
                      <a:noFill/>
                      <a:miter lim="800000"/>
                      <a:headEnd/>
                      <a:tailEnd/>
                    </a:ln>
                  </p:spPr>
                  <p:txBody>
                    <a:bodyPr wrap="square">
                      <a:spAutoFit/>
                    </a:bodyPr>
                    <a:lstStyle/>
                    <a:p>
                      <a:pPr algn="ctr" eaLnBrk="1" hangingPunct="1"/>
                      <a:r>
                        <a:rPr lang="en-US" altLang="en-US" sz="1600" b="1" dirty="0">
                          <a:solidFill>
                            <a:schemeClr val="hlink"/>
                          </a:solidFill>
                        </a:rPr>
                        <a:t>95,44%</a:t>
                      </a:r>
                    </a:p>
                  </p:txBody>
                </p:sp>
                <p:sp>
                  <p:nvSpPr>
                    <p:cNvPr id="37" name="Line 9">
                      <a:extLst>
                        <a:ext uri="{FF2B5EF4-FFF2-40B4-BE49-F238E27FC236}">
                          <a16:creationId xmlns:a16="http://schemas.microsoft.com/office/drawing/2014/main" id="{DB1C0679-C91C-4D14-8861-55965418F47A}"/>
                        </a:ext>
                      </a:extLst>
                    </p:cNvPr>
                    <p:cNvSpPr>
                      <a:spLocks noChangeShapeType="1"/>
                    </p:cNvSpPr>
                    <p:nvPr/>
                  </p:nvSpPr>
                  <p:spPr bwMode="auto">
                    <a:xfrm>
                      <a:off x="2541702" y="3662052"/>
                      <a:ext cx="0" cy="990600"/>
                    </a:xfrm>
                    <a:prstGeom prst="line">
                      <a:avLst/>
                    </a:prstGeom>
                    <a:noFill/>
                    <a:ln w="25400">
                      <a:solidFill>
                        <a:schemeClr val="hlink"/>
                      </a:solidFill>
                      <a:prstDash val="sysDot"/>
                      <a:round/>
                      <a:headEnd/>
                      <a:tailEnd/>
                    </a:ln>
                  </p:spPr>
                  <p:txBody>
                    <a:bodyPr wrap="none" anchor="ctr"/>
                    <a:lstStyle/>
                    <a:p>
                      <a:endParaRPr lang="en-US"/>
                    </a:p>
                  </p:txBody>
                </p:sp>
                <p:sp>
                  <p:nvSpPr>
                    <p:cNvPr id="38" name="Line 10">
                      <a:extLst>
                        <a:ext uri="{FF2B5EF4-FFF2-40B4-BE49-F238E27FC236}">
                          <a16:creationId xmlns:a16="http://schemas.microsoft.com/office/drawing/2014/main" id="{0A9ABA02-09CD-4868-A2CF-46D5CDA26B10}"/>
                        </a:ext>
                      </a:extLst>
                    </p:cNvPr>
                    <p:cNvSpPr>
                      <a:spLocks noChangeShapeType="1"/>
                    </p:cNvSpPr>
                    <p:nvPr/>
                  </p:nvSpPr>
                  <p:spPr bwMode="auto">
                    <a:xfrm>
                      <a:off x="3760902" y="4364142"/>
                      <a:ext cx="1295400" cy="0"/>
                    </a:xfrm>
                    <a:prstGeom prst="line">
                      <a:avLst/>
                    </a:prstGeom>
                    <a:noFill/>
                    <a:ln w="12700">
                      <a:solidFill>
                        <a:schemeClr val="hlink"/>
                      </a:solidFill>
                      <a:round/>
                      <a:headEnd type="stealth" w="med" len="med"/>
                      <a:tailEnd type="stealth" w="med" len="med"/>
                    </a:ln>
                  </p:spPr>
                  <p:txBody>
                    <a:bodyPr wrap="none" anchor="ctr"/>
                    <a:lstStyle/>
                    <a:p>
                      <a:endParaRPr lang="en-US"/>
                    </a:p>
                  </p:txBody>
                </p:sp>
                <p:sp>
                  <p:nvSpPr>
                    <p:cNvPr id="39" name="Line 11">
                      <a:extLst>
                        <a:ext uri="{FF2B5EF4-FFF2-40B4-BE49-F238E27FC236}">
                          <a16:creationId xmlns:a16="http://schemas.microsoft.com/office/drawing/2014/main" id="{D1A73C1C-042E-4988-BCA7-43698D77E8D1}"/>
                        </a:ext>
                      </a:extLst>
                    </p:cNvPr>
                    <p:cNvSpPr>
                      <a:spLocks noChangeShapeType="1"/>
                    </p:cNvSpPr>
                    <p:nvPr/>
                  </p:nvSpPr>
                  <p:spPr bwMode="auto">
                    <a:xfrm>
                      <a:off x="2541702" y="4364142"/>
                      <a:ext cx="1219200" cy="0"/>
                    </a:xfrm>
                    <a:prstGeom prst="line">
                      <a:avLst/>
                    </a:prstGeom>
                    <a:noFill/>
                    <a:ln w="12700">
                      <a:solidFill>
                        <a:schemeClr val="hlink"/>
                      </a:solidFill>
                      <a:round/>
                      <a:headEnd type="stealth" w="med" len="med"/>
                      <a:tailEnd type="stealth" w="med" len="med"/>
                    </a:ln>
                  </p:spPr>
                  <p:txBody>
                    <a:bodyPr wrap="none" anchor="ctr"/>
                    <a:lstStyle/>
                    <a:p>
                      <a:endParaRPr lang="en-US"/>
                    </a:p>
                  </p:txBody>
                </p:sp>
              </p:grpSp>
            </p:grpSp>
            <p:sp>
              <p:nvSpPr>
                <p:cNvPr id="31" name="Rectangle 30">
                  <a:extLst>
                    <a:ext uri="{FF2B5EF4-FFF2-40B4-BE49-F238E27FC236}">
                      <a16:creationId xmlns:a16="http://schemas.microsoft.com/office/drawing/2014/main" id="{CA8D3024-135E-4C87-9BCE-139A0C74D186}"/>
                    </a:ext>
                  </a:extLst>
                </p:cNvPr>
                <p:cNvSpPr>
                  <a:spLocks noChangeArrowheads="1"/>
                </p:cNvSpPr>
                <p:nvPr/>
              </p:nvSpPr>
              <p:spPr bwMode="auto">
                <a:xfrm>
                  <a:off x="2909806" y="3454017"/>
                  <a:ext cx="430396" cy="303219"/>
                </a:xfrm>
                <a:prstGeom prst="rect">
                  <a:avLst/>
                </a:prstGeom>
                <a:noFill/>
                <a:ln w="19050" algn="ctr">
                  <a:noFill/>
                  <a:miter lim="800000"/>
                  <a:headEnd/>
                  <a:tailEnd/>
                </a:ln>
              </p:spPr>
              <p:txBody>
                <a:bodyPr wrap="square">
                  <a:spAutoFit/>
                </a:bodyPr>
                <a:lstStyle/>
                <a:p>
                  <a:pPr algn="ctr" eaLnBrk="1" hangingPunct="1"/>
                  <a:r>
                    <a:rPr lang="el-GR" altLang="en-US" sz="1600" b="1" dirty="0"/>
                    <a:t>68,28</a:t>
                  </a:r>
                  <a:r>
                    <a:rPr lang="en-US" altLang="en-US" sz="1600" b="1" dirty="0"/>
                    <a:t>%</a:t>
                  </a:r>
                </a:p>
              </p:txBody>
            </p:sp>
          </p:grpSp>
          <p:sp>
            <p:nvSpPr>
              <p:cNvPr id="26" name="Rectangle 30">
                <a:extLst>
                  <a:ext uri="{FF2B5EF4-FFF2-40B4-BE49-F238E27FC236}">
                    <a16:creationId xmlns:a16="http://schemas.microsoft.com/office/drawing/2014/main" id="{C1BF4264-6D08-4A2B-8BC3-06220B721E83}"/>
                  </a:ext>
                </a:extLst>
              </p:cNvPr>
              <p:cNvSpPr>
                <a:spLocks noChangeArrowheads="1"/>
              </p:cNvSpPr>
              <p:nvPr/>
            </p:nvSpPr>
            <p:spPr bwMode="auto">
              <a:xfrm>
                <a:off x="6237576" y="2166163"/>
                <a:ext cx="799000" cy="338554"/>
              </a:xfrm>
              <a:prstGeom prst="rect">
                <a:avLst/>
              </a:prstGeom>
              <a:noFill/>
              <a:ln w="19050" algn="ctr">
                <a:noFill/>
                <a:miter lim="800000"/>
                <a:headEnd/>
                <a:tailEnd/>
              </a:ln>
            </p:spPr>
            <p:txBody>
              <a:bodyPr wrap="square">
                <a:spAutoFit/>
              </a:bodyPr>
              <a:lstStyle/>
              <a:p>
                <a:pPr algn="ctr" eaLnBrk="1" hangingPunct="1"/>
                <a:r>
                  <a:rPr lang="el-GR" altLang="en-US" sz="1600" b="1" dirty="0"/>
                  <a:t>68,28</a:t>
                </a:r>
                <a:r>
                  <a:rPr lang="en-US" altLang="en-US" sz="1600" b="1" dirty="0"/>
                  <a:t>%</a:t>
                </a:r>
              </a:p>
            </p:txBody>
          </p:sp>
          <p:sp>
            <p:nvSpPr>
              <p:cNvPr id="27" name="Rectangle 30">
                <a:extLst>
                  <a:ext uri="{FF2B5EF4-FFF2-40B4-BE49-F238E27FC236}">
                    <a16:creationId xmlns:a16="http://schemas.microsoft.com/office/drawing/2014/main" id="{76EB7DCF-8864-42DF-8608-3730ED0483E7}"/>
                  </a:ext>
                </a:extLst>
              </p:cNvPr>
              <p:cNvSpPr>
                <a:spLocks noChangeArrowheads="1"/>
              </p:cNvSpPr>
              <p:nvPr/>
            </p:nvSpPr>
            <p:spPr bwMode="auto">
              <a:xfrm>
                <a:off x="6263877" y="2581330"/>
                <a:ext cx="801637" cy="338554"/>
              </a:xfrm>
              <a:prstGeom prst="rect">
                <a:avLst/>
              </a:prstGeom>
              <a:noFill/>
              <a:ln w="19050" algn="ctr">
                <a:noFill/>
                <a:miter lim="800000"/>
                <a:headEnd/>
                <a:tailEnd/>
              </a:ln>
            </p:spPr>
            <p:txBody>
              <a:bodyPr wrap="square">
                <a:spAutoFit/>
              </a:bodyPr>
              <a:lstStyle/>
              <a:p>
                <a:pPr algn="ctr" eaLnBrk="1" hangingPunct="1"/>
                <a:r>
                  <a:rPr lang="en-US" altLang="en-US" sz="1600" b="1" dirty="0">
                    <a:solidFill>
                      <a:schemeClr val="hlink"/>
                    </a:solidFill>
                  </a:rPr>
                  <a:t>95,44%</a:t>
                </a:r>
              </a:p>
            </p:txBody>
          </p:sp>
          <p:sp>
            <p:nvSpPr>
              <p:cNvPr id="28" name="Rectangle 31">
                <a:extLst>
                  <a:ext uri="{FF2B5EF4-FFF2-40B4-BE49-F238E27FC236}">
                    <a16:creationId xmlns:a16="http://schemas.microsoft.com/office/drawing/2014/main" id="{40AE2E74-3C38-48B4-B69B-817FE393C505}"/>
                  </a:ext>
                </a:extLst>
              </p:cNvPr>
              <p:cNvSpPr>
                <a:spLocks noChangeArrowheads="1"/>
              </p:cNvSpPr>
              <p:nvPr/>
            </p:nvSpPr>
            <p:spPr bwMode="auto">
              <a:xfrm>
                <a:off x="6263136" y="2976500"/>
                <a:ext cx="801571" cy="338554"/>
              </a:xfrm>
              <a:prstGeom prst="rect">
                <a:avLst/>
              </a:prstGeom>
              <a:noFill/>
              <a:ln w="19050" algn="ctr">
                <a:noFill/>
                <a:miter lim="800000"/>
                <a:headEnd/>
                <a:tailEnd/>
              </a:ln>
            </p:spPr>
            <p:txBody>
              <a:bodyPr wrap="square">
                <a:spAutoFit/>
              </a:bodyPr>
              <a:lstStyle/>
              <a:p>
                <a:pPr algn="ctr" eaLnBrk="1" hangingPunct="1"/>
                <a:r>
                  <a:rPr lang="en-US" altLang="en-US" sz="1600" b="1" dirty="0">
                    <a:solidFill>
                      <a:srgbClr val="FF0000"/>
                    </a:solidFill>
                  </a:rPr>
                  <a:t>99,73%</a:t>
                </a:r>
              </a:p>
            </p:txBody>
          </p:sp>
        </p:grpSp>
        <p:sp>
          <p:nvSpPr>
            <p:cNvPr id="65" name="object 13">
              <a:extLst>
                <a:ext uri="{FF2B5EF4-FFF2-40B4-BE49-F238E27FC236}">
                  <a16:creationId xmlns:a16="http://schemas.microsoft.com/office/drawing/2014/main" id="{89CFC0C3-DB10-4322-8158-DFB19FCEDF24}"/>
                </a:ext>
              </a:extLst>
            </p:cNvPr>
            <p:cNvSpPr txBox="1"/>
            <p:nvPr/>
          </p:nvSpPr>
          <p:spPr>
            <a:xfrm>
              <a:off x="8609393" y="5900226"/>
              <a:ext cx="387350" cy="300355"/>
            </a:xfrm>
            <a:prstGeom prst="rect">
              <a:avLst/>
            </a:prstGeom>
          </p:spPr>
          <p:txBody>
            <a:bodyPr vert="horz" wrap="square" lIns="0" tIns="12700" rIns="0" bIns="0" rtlCol="0">
              <a:spAutoFit/>
            </a:bodyPr>
            <a:lstStyle/>
            <a:p>
              <a:pPr marL="38100">
                <a:lnSpc>
                  <a:spcPct val="100000"/>
                </a:lnSpc>
                <a:spcBef>
                  <a:spcPts val="100"/>
                </a:spcBef>
              </a:pPr>
              <a:r>
                <a:rPr sz="1800" b="1" spc="-25" dirty="0">
                  <a:solidFill>
                    <a:srgbClr val="FF0000"/>
                  </a:solidFill>
                  <a:latin typeface="Calibri"/>
                  <a:cs typeface="Calibri"/>
                </a:rPr>
                <a:t>3σ</a:t>
              </a:r>
              <a:r>
                <a:rPr sz="1800" b="1" spc="-37" baseline="-20833" dirty="0">
                  <a:solidFill>
                    <a:srgbClr val="FF0000"/>
                  </a:solidFill>
                  <a:latin typeface="Calibri"/>
                  <a:cs typeface="Calibri"/>
                </a:rPr>
                <a:t>x</a:t>
              </a:r>
              <a:endParaRPr sz="1800" baseline="-20833" dirty="0">
                <a:solidFill>
                  <a:srgbClr val="FF0000"/>
                </a:solidFill>
                <a:latin typeface="Calibri"/>
                <a:cs typeface="Calibri"/>
              </a:endParaRPr>
            </a:p>
          </p:txBody>
        </p:sp>
        <p:sp>
          <p:nvSpPr>
            <p:cNvPr id="66" name="object 13">
              <a:extLst>
                <a:ext uri="{FF2B5EF4-FFF2-40B4-BE49-F238E27FC236}">
                  <a16:creationId xmlns:a16="http://schemas.microsoft.com/office/drawing/2014/main" id="{26642FEB-FF9E-4178-850E-525CB0F27105}"/>
                </a:ext>
              </a:extLst>
            </p:cNvPr>
            <p:cNvSpPr txBox="1"/>
            <p:nvPr/>
          </p:nvSpPr>
          <p:spPr>
            <a:xfrm>
              <a:off x="206022" y="5949215"/>
              <a:ext cx="525471" cy="289823"/>
            </a:xfrm>
            <a:prstGeom prst="rect">
              <a:avLst/>
            </a:prstGeom>
          </p:spPr>
          <p:txBody>
            <a:bodyPr vert="horz" wrap="square" lIns="0" tIns="12700" rIns="0" bIns="0" rtlCol="0">
              <a:spAutoFit/>
            </a:bodyPr>
            <a:lstStyle/>
            <a:p>
              <a:pPr marL="38100">
                <a:lnSpc>
                  <a:spcPct val="100000"/>
                </a:lnSpc>
                <a:spcBef>
                  <a:spcPts val="100"/>
                </a:spcBef>
              </a:pPr>
              <a:r>
                <a:rPr lang="en-US" sz="1800" b="1" spc="-25" dirty="0">
                  <a:solidFill>
                    <a:srgbClr val="FF0000"/>
                  </a:solidFill>
                  <a:latin typeface="Calibri"/>
                  <a:cs typeface="Calibri"/>
                </a:rPr>
                <a:t>-</a:t>
              </a:r>
              <a:r>
                <a:rPr sz="1800" b="1" spc="-25" dirty="0">
                  <a:solidFill>
                    <a:srgbClr val="FF0000"/>
                  </a:solidFill>
                  <a:latin typeface="Calibri"/>
                  <a:cs typeface="Calibri"/>
                </a:rPr>
                <a:t>3σ</a:t>
              </a:r>
              <a:r>
                <a:rPr sz="1800" b="1" spc="-37" baseline="-20833" dirty="0">
                  <a:solidFill>
                    <a:srgbClr val="FF0000"/>
                  </a:solidFill>
                  <a:latin typeface="Calibri"/>
                  <a:cs typeface="Calibri"/>
                </a:rPr>
                <a:t>x</a:t>
              </a:r>
              <a:endParaRPr sz="1800" baseline="-20833" dirty="0">
                <a:solidFill>
                  <a:srgbClr val="FF0000"/>
                </a:solidFill>
                <a:latin typeface="Calibri"/>
                <a:cs typeface="Calibri"/>
              </a:endParaRPr>
            </a:p>
          </p:txBody>
        </p:sp>
        <p:sp>
          <p:nvSpPr>
            <p:cNvPr id="67" name="object 13">
              <a:extLst>
                <a:ext uri="{FF2B5EF4-FFF2-40B4-BE49-F238E27FC236}">
                  <a16:creationId xmlns:a16="http://schemas.microsoft.com/office/drawing/2014/main" id="{51D7A18E-87EC-468F-9313-FCE901A4C76E}"/>
                </a:ext>
              </a:extLst>
            </p:cNvPr>
            <p:cNvSpPr txBox="1"/>
            <p:nvPr/>
          </p:nvSpPr>
          <p:spPr>
            <a:xfrm>
              <a:off x="1309973" y="5975210"/>
              <a:ext cx="525471" cy="289823"/>
            </a:xfrm>
            <a:prstGeom prst="rect">
              <a:avLst/>
            </a:prstGeom>
          </p:spPr>
          <p:txBody>
            <a:bodyPr vert="horz" wrap="square" lIns="0" tIns="12700" rIns="0" bIns="0" rtlCol="0">
              <a:spAutoFit/>
            </a:bodyPr>
            <a:lstStyle/>
            <a:p>
              <a:pPr marL="38100">
                <a:lnSpc>
                  <a:spcPct val="100000"/>
                </a:lnSpc>
                <a:spcBef>
                  <a:spcPts val="100"/>
                </a:spcBef>
              </a:pPr>
              <a:r>
                <a:rPr lang="en-US" sz="1800" b="1" spc="-25" dirty="0">
                  <a:solidFill>
                    <a:schemeClr val="accent1"/>
                  </a:solidFill>
                  <a:latin typeface="Calibri"/>
                  <a:cs typeface="Calibri"/>
                </a:rPr>
                <a:t>-</a:t>
              </a:r>
              <a:r>
                <a:rPr lang="en-US" b="1" spc="-25" dirty="0">
                  <a:solidFill>
                    <a:schemeClr val="accent1"/>
                  </a:solidFill>
                  <a:latin typeface="Calibri"/>
                  <a:cs typeface="Calibri"/>
                </a:rPr>
                <a:t>2</a:t>
              </a:r>
              <a:r>
                <a:rPr sz="1800" b="1" spc="-25" dirty="0">
                  <a:solidFill>
                    <a:schemeClr val="accent1"/>
                  </a:solidFill>
                  <a:latin typeface="Calibri"/>
                  <a:cs typeface="Calibri"/>
                </a:rPr>
                <a:t>σ</a:t>
              </a:r>
              <a:r>
                <a:rPr sz="1800" b="1" spc="-37" baseline="-20833" dirty="0">
                  <a:solidFill>
                    <a:schemeClr val="accent1"/>
                  </a:solidFill>
                  <a:latin typeface="Calibri"/>
                  <a:cs typeface="Calibri"/>
                </a:rPr>
                <a:t>x</a:t>
              </a:r>
              <a:endParaRPr sz="1800" baseline="-20833" dirty="0">
                <a:solidFill>
                  <a:schemeClr val="accent1"/>
                </a:solidFill>
                <a:latin typeface="Calibri"/>
                <a:cs typeface="Calibri"/>
              </a:endParaRPr>
            </a:p>
          </p:txBody>
        </p:sp>
        <p:sp>
          <p:nvSpPr>
            <p:cNvPr id="68" name="object 13">
              <a:extLst>
                <a:ext uri="{FF2B5EF4-FFF2-40B4-BE49-F238E27FC236}">
                  <a16:creationId xmlns:a16="http://schemas.microsoft.com/office/drawing/2014/main" id="{6B659092-705F-4F81-BB80-EB2038A4CD74}"/>
                </a:ext>
              </a:extLst>
            </p:cNvPr>
            <p:cNvSpPr txBox="1"/>
            <p:nvPr/>
          </p:nvSpPr>
          <p:spPr>
            <a:xfrm>
              <a:off x="7210930" y="5890701"/>
              <a:ext cx="387350" cy="289823"/>
            </a:xfrm>
            <a:prstGeom prst="rect">
              <a:avLst/>
            </a:prstGeom>
          </p:spPr>
          <p:txBody>
            <a:bodyPr vert="horz" wrap="square" lIns="0" tIns="12700" rIns="0" bIns="0" rtlCol="0">
              <a:spAutoFit/>
            </a:bodyPr>
            <a:lstStyle/>
            <a:p>
              <a:pPr marL="38100">
                <a:lnSpc>
                  <a:spcPct val="100000"/>
                </a:lnSpc>
                <a:spcBef>
                  <a:spcPts val="100"/>
                </a:spcBef>
              </a:pPr>
              <a:r>
                <a:rPr lang="en-US" b="1" spc="-25" dirty="0">
                  <a:solidFill>
                    <a:schemeClr val="accent1"/>
                  </a:solidFill>
                  <a:latin typeface="Calibri"/>
                  <a:cs typeface="Calibri"/>
                </a:rPr>
                <a:t>2</a:t>
              </a:r>
              <a:r>
                <a:rPr sz="1800" b="1" spc="-25" dirty="0">
                  <a:solidFill>
                    <a:schemeClr val="accent1"/>
                  </a:solidFill>
                  <a:latin typeface="Calibri"/>
                  <a:cs typeface="Calibri"/>
                </a:rPr>
                <a:t>σ</a:t>
              </a:r>
              <a:r>
                <a:rPr sz="1800" b="1" spc="-37" baseline="-20833" dirty="0">
                  <a:solidFill>
                    <a:schemeClr val="accent1"/>
                  </a:solidFill>
                  <a:latin typeface="Calibri"/>
                  <a:cs typeface="Calibri"/>
                </a:rPr>
                <a:t>x</a:t>
              </a:r>
              <a:endParaRPr sz="1800" baseline="-20833" dirty="0">
                <a:solidFill>
                  <a:schemeClr val="accent1"/>
                </a:solidFill>
                <a:latin typeface="Calibri"/>
                <a:cs typeface="Calibri"/>
              </a:endParaRPr>
            </a:p>
          </p:txBody>
        </p:sp>
        <p:sp>
          <p:nvSpPr>
            <p:cNvPr id="69" name="object 13">
              <a:extLst>
                <a:ext uri="{FF2B5EF4-FFF2-40B4-BE49-F238E27FC236}">
                  <a16:creationId xmlns:a16="http://schemas.microsoft.com/office/drawing/2014/main" id="{BC1D0161-8C89-40C7-A619-62CA24D7986C}"/>
                </a:ext>
              </a:extLst>
            </p:cNvPr>
            <p:cNvSpPr txBox="1"/>
            <p:nvPr/>
          </p:nvSpPr>
          <p:spPr>
            <a:xfrm>
              <a:off x="1948188" y="5979283"/>
              <a:ext cx="525518" cy="289823"/>
            </a:xfrm>
            <a:prstGeom prst="rect">
              <a:avLst/>
            </a:prstGeom>
          </p:spPr>
          <p:txBody>
            <a:bodyPr vert="horz" wrap="square" lIns="0" tIns="12700" rIns="0" bIns="0" rtlCol="0">
              <a:spAutoFit/>
            </a:bodyPr>
            <a:lstStyle/>
            <a:p>
              <a:pPr marL="38100">
                <a:lnSpc>
                  <a:spcPct val="100000"/>
                </a:lnSpc>
                <a:spcBef>
                  <a:spcPts val="100"/>
                </a:spcBef>
              </a:pPr>
              <a:r>
                <a:rPr lang="en-US" sz="1800" b="1" spc="-25" dirty="0">
                  <a:solidFill>
                    <a:srgbClr val="00B050"/>
                  </a:solidFill>
                  <a:latin typeface="Calibri"/>
                  <a:cs typeface="Calibri"/>
                </a:rPr>
                <a:t>-1</a:t>
              </a:r>
              <a:r>
                <a:rPr sz="1800" b="1" spc="-25" dirty="0">
                  <a:solidFill>
                    <a:srgbClr val="00B050"/>
                  </a:solidFill>
                  <a:latin typeface="Calibri"/>
                  <a:cs typeface="Calibri"/>
                </a:rPr>
                <a:t>σ</a:t>
              </a:r>
              <a:r>
                <a:rPr sz="1800" b="1" spc="-37" baseline="-20833" dirty="0">
                  <a:solidFill>
                    <a:srgbClr val="00B050"/>
                  </a:solidFill>
                  <a:latin typeface="Calibri"/>
                  <a:cs typeface="Calibri"/>
                </a:rPr>
                <a:t>x</a:t>
              </a:r>
              <a:endParaRPr sz="1800" baseline="-20833" dirty="0">
                <a:solidFill>
                  <a:srgbClr val="00B050"/>
                </a:solidFill>
                <a:latin typeface="Calibri"/>
                <a:cs typeface="Calibri"/>
              </a:endParaRPr>
            </a:p>
          </p:txBody>
        </p:sp>
        <p:sp>
          <p:nvSpPr>
            <p:cNvPr id="70" name="object 13">
              <a:extLst>
                <a:ext uri="{FF2B5EF4-FFF2-40B4-BE49-F238E27FC236}">
                  <a16:creationId xmlns:a16="http://schemas.microsoft.com/office/drawing/2014/main" id="{D90502C0-7D47-4E73-9092-46856F90C07E}"/>
                </a:ext>
              </a:extLst>
            </p:cNvPr>
            <p:cNvSpPr txBox="1"/>
            <p:nvPr/>
          </p:nvSpPr>
          <p:spPr>
            <a:xfrm>
              <a:off x="6389092" y="5890700"/>
              <a:ext cx="382516" cy="289823"/>
            </a:xfrm>
            <a:prstGeom prst="rect">
              <a:avLst/>
            </a:prstGeom>
          </p:spPr>
          <p:txBody>
            <a:bodyPr vert="horz" wrap="square" lIns="0" tIns="12700" rIns="0" bIns="0" rtlCol="0">
              <a:spAutoFit/>
            </a:bodyPr>
            <a:lstStyle/>
            <a:p>
              <a:pPr marL="38100">
                <a:lnSpc>
                  <a:spcPct val="100000"/>
                </a:lnSpc>
                <a:spcBef>
                  <a:spcPts val="100"/>
                </a:spcBef>
              </a:pPr>
              <a:r>
                <a:rPr lang="en-US" sz="1800" b="1" spc="-25" dirty="0">
                  <a:solidFill>
                    <a:srgbClr val="00B050"/>
                  </a:solidFill>
                  <a:latin typeface="Calibri"/>
                  <a:cs typeface="Calibri"/>
                </a:rPr>
                <a:t>1</a:t>
              </a:r>
              <a:r>
                <a:rPr sz="1800" b="1" spc="-25" dirty="0">
                  <a:solidFill>
                    <a:srgbClr val="00B050"/>
                  </a:solidFill>
                  <a:latin typeface="Calibri"/>
                  <a:cs typeface="Calibri"/>
                </a:rPr>
                <a:t>σ</a:t>
              </a:r>
              <a:r>
                <a:rPr sz="1800" b="1" spc="-37" baseline="-20833" dirty="0">
                  <a:solidFill>
                    <a:srgbClr val="00B050"/>
                  </a:solidFill>
                  <a:latin typeface="Calibri"/>
                  <a:cs typeface="Calibri"/>
                </a:rPr>
                <a:t>x</a:t>
              </a:r>
              <a:endParaRPr sz="1800" baseline="-20833" dirty="0">
                <a:solidFill>
                  <a:srgbClr val="00B050"/>
                </a:solidFill>
                <a:latin typeface="Calibri"/>
                <a:cs typeface="Calibri"/>
              </a:endParaRPr>
            </a:p>
          </p:txBody>
        </p:sp>
      </p:grpSp>
      <p:sp>
        <p:nvSpPr>
          <p:cNvPr id="48" name="object 7">
            <a:extLst>
              <a:ext uri="{FF2B5EF4-FFF2-40B4-BE49-F238E27FC236}">
                <a16:creationId xmlns:a16="http://schemas.microsoft.com/office/drawing/2014/main" id="{93B81AD9-0BA4-4062-8E8B-1510B9922C07}"/>
              </a:ext>
            </a:extLst>
          </p:cNvPr>
          <p:cNvSpPr txBox="1"/>
          <p:nvPr/>
        </p:nvSpPr>
        <p:spPr>
          <a:xfrm>
            <a:off x="2353232" y="791735"/>
            <a:ext cx="6980560" cy="1638300"/>
          </a:xfrm>
          <a:prstGeom prst="rect">
            <a:avLst/>
          </a:prstGeom>
        </p:spPr>
        <p:txBody>
          <a:bodyPr vert="horz" wrap="square" lIns="0" tIns="198120" rIns="0" bIns="0" rtlCol="0">
            <a:spAutoFit/>
          </a:bodyPr>
          <a:lstStyle/>
          <a:p>
            <a:pPr marL="324485" indent="-287020">
              <a:lnSpc>
                <a:spcPct val="100000"/>
              </a:lnSpc>
              <a:spcBef>
                <a:spcPts val="1560"/>
              </a:spcBef>
              <a:buFont typeface="Arial"/>
              <a:buChar char="•"/>
              <a:tabLst>
                <a:tab pos="324485" algn="l"/>
                <a:tab pos="325120" algn="l"/>
                <a:tab pos="4303395" algn="l"/>
                <a:tab pos="5217795" algn="l"/>
                <a:tab pos="5498465" algn="l"/>
                <a:tab pos="6001385" algn="l"/>
              </a:tabLst>
            </a:pPr>
            <a:r>
              <a:rPr sz="3450" baseline="1207" dirty="0">
                <a:latin typeface="Calibri"/>
                <a:cs typeface="Calibri"/>
              </a:rPr>
              <a:t>68,28%</a:t>
            </a:r>
            <a:r>
              <a:rPr sz="3450" spc="-89" baseline="1207" dirty="0">
                <a:latin typeface="Calibri"/>
                <a:cs typeface="Calibri"/>
              </a:rPr>
              <a:t> </a:t>
            </a:r>
            <a:r>
              <a:rPr sz="3450" baseline="1207" dirty="0">
                <a:latin typeface="Calibri"/>
                <a:cs typeface="Calibri"/>
              </a:rPr>
              <a:t>να</a:t>
            </a:r>
            <a:r>
              <a:rPr sz="3450" spc="22" baseline="1207" dirty="0">
                <a:latin typeface="Calibri"/>
                <a:cs typeface="Calibri"/>
              </a:rPr>
              <a:t> </a:t>
            </a:r>
            <a:r>
              <a:rPr sz="3450" baseline="1207" dirty="0">
                <a:latin typeface="Calibri"/>
                <a:cs typeface="Calibri"/>
              </a:rPr>
              <a:t>ισχύει </a:t>
            </a:r>
            <a:r>
              <a:rPr sz="3450" spc="165" baseline="1207" dirty="0">
                <a:latin typeface="Calibri"/>
                <a:cs typeface="Calibri"/>
              </a:rPr>
              <a:t>x</a:t>
            </a:r>
            <a:r>
              <a:rPr sz="2300" spc="110" dirty="0">
                <a:latin typeface="Calibri"/>
                <a:cs typeface="Calibri"/>
              </a:rPr>
              <a:t>̄</a:t>
            </a:r>
            <a:r>
              <a:rPr sz="3450" spc="165" baseline="1207" dirty="0">
                <a:latin typeface="Calibri"/>
                <a:cs typeface="Calibri"/>
              </a:rPr>
              <a:t>=</a:t>
            </a:r>
            <a:r>
              <a:rPr sz="3450" spc="7" baseline="1207" dirty="0">
                <a:latin typeface="Calibri"/>
                <a:cs typeface="Calibri"/>
              </a:rPr>
              <a:t> </a:t>
            </a:r>
            <a:r>
              <a:rPr sz="3450" baseline="1207" dirty="0">
                <a:latin typeface="Calibri"/>
                <a:cs typeface="Calibri"/>
              </a:rPr>
              <a:t>μ</a:t>
            </a:r>
            <a:r>
              <a:rPr sz="3450" spc="-7" baseline="1207" dirty="0">
                <a:latin typeface="Calibri"/>
                <a:cs typeface="Calibri"/>
              </a:rPr>
              <a:t> </a:t>
            </a:r>
            <a:r>
              <a:rPr sz="3450" baseline="1207" dirty="0">
                <a:latin typeface="Calibri"/>
                <a:cs typeface="Calibri"/>
              </a:rPr>
              <a:t>±</a:t>
            </a:r>
            <a:r>
              <a:rPr sz="3450" spc="15" baseline="1207" dirty="0">
                <a:latin typeface="Calibri"/>
                <a:cs typeface="Calibri"/>
              </a:rPr>
              <a:t> </a:t>
            </a:r>
            <a:r>
              <a:rPr sz="3450" spc="-30" baseline="1207" dirty="0">
                <a:latin typeface="Calibri"/>
                <a:cs typeface="Calibri"/>
              </a:rPr>
              <a:t>1σ</a:t>
            </a:r>
            <a:r>
              <a:rPr sz="2250" spc="-30" baseline="-18518" dirty="0">
                <a:latin typeface="Calibri"/>
                <a:cs typeface="Calibri"/>
              </a:rPr>
              <a:t>x</a:t>
            </a:r>
            <a:r>
              <a:rPr sz="2250" spc="-30" baseline="-20370" dirty="0">
                <a:latin typeface="Calibri"/>
                <a:cs typeface="Calibri"/>
              </a:rPr>
              <a:t>̄</a:t>
            </a:r>
            <a:r>
              <a:rPr sz="2250" baseline="-20370" dirty="0">
                <a:latin typeface="Calibri"/>
                <a:cs typeface="Calibri"/>
              </a:rPr>
              <a:t>	</a:t>
            </a:r>
            <a:r>
              <a:rPr sz="3450" b="1" baseline="1207" dirty="0">
                <a:latin typeface="Calibri"/>
                <a:cs typeface="Calibri"/>
              </a:rPr>
              <a:t>μ</a:t>
            </a:r>
            <a:r>
              <a:rPr sz="3450" b="1" spc="7" baseline="1207" dirty="0">
                <a:latin typeface="Calibri"/>
                <a:cs typeface="Calibri"/>
              </a:rPr>
              <a:t> </a:t>
            </a:r>
            <a:r>
              <a:rPr sz="3450" b="1" baseline="1207" dirty="0">
                <a:latin typeface="Calibri"/>
                <a:cs typeface="Calibri"/>
              </a:rPr>
              <a:t>-</a:t>
            </a:r>
            <a:r>
              <a:rPr sz="3450" b="1" spc="-7" baseline="1207" dirty="0">
                <a:latin typeface="Calibri"/>
                <a:cs typeface="Calibri"/>
              </a:rPr>
              <a:t> </a:t>
            </a:r>
            <a:r>
              <a:rPr sz="3450" b="1" spc="-30" baseline="1207" dirty="0">
                <a:latin typeface="Calibri"/>
                <a:cs typeface="Calibri"/>
              </a:rPr>
              <a:t>1σ</a:t>
            </a:r>
            <a:r>
              <a:rPr sz="2250" b="1" spc="-30" baseline="-18518" dirty="0">
                <a:latin typeface="Calibri"/>
                <a:cs typeface="Calibri"/>
              </a:rPr>
              <a:t>x̄</a:t>
            </a:r>
            <a:r>
              <a:rPr sz="2250" b="1" baseline="-18518" dirty="0">
                <a:latin typeface="Calibri"/>
                <a:cs typeface="Calibri"/>
              </a:rPr>
              <a:t>	</a:t>
            </a:r>
            <a:r>
              <a:rPr sz="3450" spc="-75" baseline="1207" dirty="0">
                <a:latin typeface="Calibri"/>
                <a:cs typeface="Calibri"/>
              </a:rPr>
              <a:t>≤</a:t>
            </a:r>
            <a:r>
              <a:rPr sz="3450" baseline="1207" dirty="0">
                <a:latin typeface="Calibri"/>
                <a:cs typeface="Calibri"/>
              </a:rPr>
              <a:t>	</a:t>
            </a:r>
            <a:r>
              <a:rPr sz="3450" b="1" baseline="1207" dirty="0">
                <a:latin typeface="Calibri"/>
                <a:cs typeface="Calibri"/>
              </a:rPr>
              <a:t>x</a:t>
            </a:r>
            <a:r>
              <a:rPr sz="2300" b="1" dirty="0">
                <a:latin typeface="Calibri"/>
                <a:cs typeface="Calibri"/>
              </a:rPr>
              <a:t>̄</a:t>
            </a:r>
            <a:r>
              <a:rPr sz="2300" b="1" spc="185" dirty="0">
                <a:latin typeface="Calibri"/>
                <a:cs typeface="Calibri"/>
              </a:rPr>
              <a:t> </a:t>
            </a:r>
            <a:r>
              <a:rPr sz="3450" spc="-75" baseline="1207" dirty="0">
                <a:latin typeface="Calibri"/>
                <a:cs typeface="Calibri"/>
              </a:rPr>
              <a:t>≤</a:t>
            </a:r>
            <a:r>
              <a:rPr sz="3450" baseline="1207" dirty="0">
                <a:latin typeface="Calibri"/>
                <a:cs typeface="Calibri"/>
              </a:rPr>
              <a:t>	</a:t>
            </a:r>
            <a:r>
              <a:rPr sz="3450" b="1" baseline="1207" dirty="0">
                <a:latin typeface="Calibri"/>
                <a:cs typeface="Calibri"/>
              </a:rPr>
              <a:t>μ</a:t>
            </a:r>
            <a:r>
              <a:rPr sz="3450" b="1" spc="-7" baseline="1207" dirty="0">
                <a:latin typeface="Calibri"/>
                <a:cs typeface="Calibri"/>
              </a:rPr>
              <a:t> </a:t>
            </a:r>
            <a:r>
              <a:rPr sz="3450" b="1" baseline="1207" dirty="0">
                <a:latin typeface="Calibri"/>
                <a:cs typeface="Calibri"/>
              </a:rPr>
              <a:t>+</a:t>
            </a:r>
            <a:r>
              <a:rPr sz="3450" b="1" spc="22" baseline="1207" dirty="0">
                <a:latin typeface="Calibri"/>
                <a:cs typeface="Calibri"/>
              </a:rPr>
              <a:t> </a:t>
            </a:r>
            <a:r>
              <a:rPr sz="3450" b="1" spc="-30" baseline="1207" dirty="0">
                <a:latin typeface="Calibri"/>
                <a:cs typeface="Calibri"/>
              </a:rPr>
              <a:t>1σ</a:t>
            </a:r>
            <a:r>
              <a:rPr sz="2250" b="1" spc="-30" baseline="-18518" dirty="0">
                <a:latin typeface="Calibri"/>
                <a:cs typeface="Calibri"/>
              </a:rPr>
              <a:t>x̄</a:t>
            </a:r>
            <a:endParaRPr sz="2250" baseline="-18518" dirty="0">
              <a:latin typeface="Calibri"/>
              <a:cs typeface="Calibri"/>
            </a:endParaRPr>
          </a:p>
          <a:p>
            <a:pPr marL="324485" indent="-287020">
              <a:lnSpc>
                <a:spcPct val="100000"/>
              </a:lnSpc>
              <a:spcBef>
                <a:spcPts val="1460"/>
              </a:spcBef>
              <a:buFont typeface="Arial"/>
              <a:buChar char="•"/>
              <a:tabLst>
                <a:tab pos="324485" algn="l"/>
                <a:tab pos="325120" algn="l"/>
                <a:tab pos="1692910" algn="l"/>
                <a:tab pos="4303395" algn="l"/>
                <a:tab pos="5217795" algn="l"/>
                <a:tab pos="5498465" algn="l"/>
                <a:tab pos="5766435" algn="l"/>
                <a:tab pos="6047105" algn="l"/>
              </a:tabLst>
            </a:pPr>
            <a:r>
              <a:rPr sz="3450" baseline="1207" dirty="0">
                <a:latin typeface="Calibri"/>
                <a:cs typeface="Calibri"/>
              </a:rPr>
              <a:t>95,44%</a:t>
            </a:r>
            <a:r>
              <a:rPr sz="3450" spc="-60" baseline="1207" dirty="0">
                <a:latin typeface="Calibri"/>
                <a:cs typeface="Calibri"/>
              </a:rPr>
              <a:t> </a:t>
            </a:r>
            <a:r>
              <a:rPr sz="3450" spc="-37" baseline="1207" dirty="0">
                <a:latin typeface="Calibri"/>
                <a:cs typeface="Calibri"/>
              </a:rPr>
              <a:t>να</a:t>
            </a:r>
            <a:r>
              <a:rPr sz="3450" baseline="1207" dirty="0">
                <a:latin typeface="Calibri"/>
                <a:cs typeface="Calibri"/>
              </a:rPr>
              <a:t>	ισχύει</a:t>
            </a:r>
            <a:r>
              <a:rPr sz="3450" spc="22" baseline="1207" dirty="0">
                <a:latin typeface="Calibri"/>
                <a:cs typeface="Calibri"/>
              </a:rPr>
              <a:t> </a:t>
            </a:r>
            <a:r>
              <a:rPr sz="3450" spc="165" baseline="1207" dirty="0">
                <a:latin typeface="Calibri"/>
                <a:cs typeface="Calibri"/>
              </a:rPr>
              <a:t>x</a:t>
            </a:r>
            <a:r>
              <a:rPr sz="2300" spc="110" dirty="0">
                <a:latin typeface="Calibri"/>
                <a:cs typeface="Calibri"/>
              </a:rPr>
              <a:t>̄</a:t>
            </a:r>
            <a:r>
              <a:rPr sz="3450" spc="165" baseline="1207" dirty="0">
                <a:latin typeface="Calibri"/>
                <a:cs typeface="Calibri"/>
              </a:rPr>
              <a:t>=</a:t>
            </a:r>
            <a:r>
              <a:rPr sz="3450" spc="-7" baseline="1207" dirty="0">
                <a:latin typeface="Calibri"/>
                <a:cs typeface="Calibri"/>
              </a:rPr>
              <a:t> </a:t>
            </a:r>
            <a:r>
              <a:rPr sz="3450" baseline="1207" dirty="0">
                <a:latin typeface="Calibri"/>
                <a:cs typeface="Calibri"/>
              </a:rPr>
              <a:t>μ</a:t>
            </a:r>
            <a:r>
              <a:rPr sz="3450" spc="-22" baseline="1207" dirty="0">
                <a:latin typeface="Calibri"/>
                <a:cs typeface="Calibri"/>
              </a:rPr>
              <a:t> </a:t>
            </a:r>
            <a:r>
              <a:rPr sz="3450" baseline="1207" dirty="0">
                <a:latin typeface="Calibri"/>
                <a:cs typeface="Calibri"/>
              </a:rPr>
              <a:t>±</a:t>
            </a:r>
            <a:r>
              <a:rPr sz="3450" spc="7" baseline="1207" dirty="0">
                <a:latin typeface="Calibri"/>
                <a:cs typeface="Calibri"/>
              </a:rPr>
              <a:t> </a:t>
            </a:r>
            <a:r>
              <a:rPr sz="3450" spc="-30" baseline="1207" dirty="0">
                <a:latin typeface="Calibri"/>
                <a:cs typeface="Calibri"/>
              </a:rPr>
              <a:t>2σ</a:t>
            </a:r>
            <a:r>
              <a:rPr sz="2250" spc="-30" baseline="-18518" dirty="0">
                <a:latin typeface="Calibri"/>
                <a:cs typeface="Calibri"/>
              </a:rPr>
              <a:t>x</a:t>
            </a:r>
            <a:r>
              <a:rPr sz="2250" spc="-30" baseline="-20370" dirty="0">
                <a:latin typeface="Calibri"/>
                <a:cs typeface="Calibri"/>
              </a:rPr>
              <a:t>̄</a:t>
            </a:r>
            <a:r>
              <a:rPr sz="2250" baseline="-20370" dirty="0">
                <a:latin typeface="Calibri"/>
                <a:cs typeface="Calibri"/>
              </a:rPr>
              <a:t>	</a:t>
            </a:r>
            <a:r>
              <a:rPr sz="3450" b="1" baseline="1207" dirty="0">
                <a:solidFill>
                  <a:srgbClr val="0070C0"/>
                </a:solidFill>
                <a:latin typeface="Calibri"/>
                <a:cs typeface="Calibri"/>
              </a:rPr>
              <a:t>μ -</a:t>
            </a:r>
            <a:r>
              <a:rPr sz="3450" b="1" spc="-7" baseline="1207" dirty="0">
                <a:solidFill>
                  <a:srgbClr val="0070C0"/>
                </a:solidFill>
                <a:latin typeface="Calibri"/>
                <a:cs typeface="Calibri"/>
              </a:rPr>
              <a:t> </a:t>
            </a:r>
            <a:r>
              <a:rPr sz="3450" b="1" spc="-30" baseline="1207" dirty="0">
                <a:solidFill>
                  <a:srgbClr val="0070C0"/>
                </a:solidFill>
                <a:latin typeface="Calibri"/>
                <a:cs typeface="Calibri"/>
              </a:rPr>
              <a:t>2σ</a:t>
            </a:r>
            <a:r>
              <a:rPr sz="2250" b="1" spc="-30" baseline="-18518" dirty="0">
                <a:solidFill>
                  <a:srgbClr val="0070C0"/>
                </a:solidFill>
                <a:latin typeface="Calibri"/>
                <a:cs typeface="Calibri"/>
              </a:rPr>
              <a:t>x̄</a:t>
            </a:r>
            <a:r>
              <a:rPr sz="2250" b="1" baseline="-18518" dirty="0">
                <a:solidFill>
                  <a:srgbClr val="0070C0"/>
                </a:solidFill>
                <a:latin typeface="Calibri"/>
                <a:cs typeface="Calibri"/>
              </a:rPr>
              <a:t>	</a:t>
            </a:r>
            <a:r>
              <a:rPr sz="3450" spc="-75" baseline="1207" dirty="0">
                <a:solidFill>
                  <a:srgbClr val="0070C0"/>
                </a:solidFill>
                <a:latin typeface="Calibri"/>
                <a:cs typeface="Calibri"/>
              </a:rPr>
              <a:t>≤</a:t>
            </a:r>
            <a:r>
              <a:rPr sz="3450" baseline="1207" dirty="0">
                <a:solidFill>
                  <a:srgbClr val="0070C0"/>
                </a:solidFill>
                <a:latin typeface="Calibri"/>
                <a:cs typeface="Calibri"/>
              </a:rPr>
              <a:t>	</a:t>
            </a:r>
            <a:r>
              <a:rPr sz="3450" b="1" spc="-82" baseline="1207" dirty="0">
                <a:solidFill>
                  <a:srgbClr val="0070C0"/>
                </a:solidFill>
                <a:latin typeface="Calibri"/>
                <a:cs typeface="Calibri"/>
              </a:rPr>
              <a:t>x</a:t>
            </a:r>
            <a:r>
              <a:rPr sz="2300" b="1" spc="-55" dirty="0">
                <a:solidFill>
                  <a:srgbClr val="0070C0"/>
                </a:solidFill>
                <a:latin typeface="Calibri"/>
                <a:cs typeface="Calibri"/>
              </a:rPr>
              <a:t>̄</a:t>
            </a:r>
            <a:r>
              <a:rPr sz="2300" b="1" dirty="0">
                <a:solidFill>
                  <a:srgbClr val="0070C0"/>
                </a:solidFill>
                <a:latin typeface="Calibri"/>
                <a:cs typeface="Calibri"/>
              </a:rPr>
              <a:t>	</a:t>
            </a:r>
            <a:r>
              <a:rPr sz="3450" spc="-75" baseline="1207" dirty="0">
                <a:solidFill>
                  <a:srgbClr val="0070C0"/>
                </a:solidFill>
                <a:latin typeface="Calibri"/>
                <a:cs typeface="Calibri"/>
              </a:rPr>
              <a:t>≤</a:t>
            </a:r>
            <a:r>
              <a:rPr sz="3450" baseline="1207" dirty="0">
                <a:solidFill>
                  <a:srgbClr val="0070C0"/>
                </a:solidFill>
                <a:latin typeface="Calibri"/>
                <a:cs typeface="Calibri"/>
              </a:rPr>
              <a:t>	</a:t>
            </a:r>
            <a:r>
              <a:rPr sz="3450" b="1" baseline="1207" dirty="0">
                <a:solidFill>
                  <a:srgbClr val="0070C0"/>
                </a:solidFill>
                <a:latin typeface="Calibri"/>
                <a:cs typeface="Calibri"/>
              </a:rPr>
              <a:t>μ +</a:t>
            </a:r>
            <a:r>
              <a:rPr sz="3450" b="1" spc="22" baseline="1207" dirty="0">
                <a:solidFill>
                  <a:srgbClr val="0070C0"/>
                </a:solidFill>
                <a:latin typeface="Calibri"/>
                <a:cs typeface="Calibri"/>
              </a:rPr>
              <a:t> </a:t>
            </a:r>
            <a:r>
              <a:rPr sz="3450" b="1" spc="-30" baseline="1207" dirty="0">
                <a:solidFill>
                  <a:srgbClr val="0070C0"/>
                </a:solidFill>
                <a:latin typeface="Calibri"/>
                <a:cs typeface="Calibri"/>
              </a:rPr>
              <a:t>2σ</a:t>
            </a:r>
            <a:r>
              <a:rPr sz="2250" b="1" spc="-30" baseline="-18518" dirty="0">
                <a:solidFill>
                  <a:srgbClr val="0070C0"/>
                </a:solidFill>
                <a:latin typeface="Calibri"/>
                <a:cs typeface="Calibri"/>
              </a:rPr>
              <a:t>x̄</a:t>
            </a:r>
            <a:endParaRPr sz="2250" baseline="-18518" dirty="0">
              <a:solidFill>
                <a:srgbClr val="0070C0"/>
              </a:solidFill>
              <a:latin typeface="Calibri"/>
              <a:cs typeface="Calibri"/>
            </a:endParaRPr>
          </a:p>
          <a:p>
            <a:pPr marL="324485" indent="-287020">
              <a:lnSpc>
                <a:spcPct val="100000"/>
              </a:lnSpc>
              <a:spcBef>
                <a:spcPts val="1495"/>
              </a:spcBef>
              <a:buFont typeface="Arial"/>
              <a:buChar char="•"/>
              <a:tabLst>
                <a:tab pos="324485" algn="l"/>
                <a:tab pos="325120" algn="l"/>
                <a:tab pos="2491740" algn="l"/>
                <a:tab pos="4303395" algn="l"/>
                <a:tab pos="5217795" algn="l"/>
                <a:tab pos="5498465" algn="l"/>
                <a:tab pos="5766435" algn="l"/>
                <a:tab pos="6047105" algn="l"/>
              </a:tabLst>
            </a:pPr>
            <a:r>
              <a:rPr sz="3450" baseline="1207" dirty="0">
                <a:latin typeface="Calibri"/>
                <a:cs typeface="Calibri"/>
              </a:rPr>
              <a:t>99,72%</a:t>
            </a:r>
            <a:r>
              <a:rPr sz="3450" spc="-82" baseline="1207" dirty="0">
                <a:latin typeface="Calibri"/>
                <a:cs typeface="Calibri"/>
              </a:rPr>
              <a:t> </a:t>
            </a:r>
            <a:r>
              <a:rPr sz="3450" baseline="1207" dirty="0">
                <a:latin typeface="Calibri"/>
                <a:cs typeface="Calibri"/>
              </a:rPr>
              <a:t>να</a:t>
            </a:r>
            <a:r>
              <a:rPr sz="3450" spc="37" baseline="1207" dirty="0">
                <a:latin typeface="Calibri"/>
                <a:cs typeface="Calibri"/>
              </a:rPr>
              <a:t> </a:t>
            </a:r>
            <a:r>
              <a:rPr sz="3450" spc="-15" baseline="1207" dirty="0">
                <a:latin typeface="Calibri"/>
                <a:cs typeface="Calibri"/>
              </a:rPr>
              <a:t>ισχύει</a:t>
            </a:r>
            <a:r>
              <a:rPr sz="3450" baseline="1207" dirty="0">
                <a:latin typeface="Calibri"/>
                <a:cs typeface="Calibri"/>
              </a:rPr>
              <a:t>	</a:t>
            </a:r>
            <a:r>
              <a:rPr sz="3450" spc="165" baseline="1207" dirty="0">
                <a:latin typeface="Calibri"/>
                <a:cs typeface="Calibri"/>
              </a:rPr>
              <a:t>x</a:t>
            </a:r>
            <a:r>
              <a:rPr sz="2300" spc="110" dirty="0">
                <a:latin typeface="Calibri"/>
                <a:cs typeface="Calibri"/>
              </a:rPr>
              <a:t>̄</a:t>
            </a:r>
            <a:r>
              <a:rPr sz="3450" spc="165" baseline="1207" dirty="0">
                <a:latin typeface="Calibri"/>
                <a:cs typeface="Calibri"/>
              </a:rPr>
              <a:t>=</a:t>
            </a:r>
            <a:r>
              <a:rPr sz="3450" spc="7" baseline="1207" dirty="0">
                <a:latin typeface="Calibri"/>
                <a:cs typeface="Calibri"/>
              </a:rPr>
              <a:t> </a:t>
            </a:r>
            <a:r>
              <a:rPr sz="3450" baseline="1207" dirty="0">
                <a:latin typeface="Calibri"/>
                <a:cs typeface="Calibri"/>
              </a:rPr>
              <a:t>μ</a:t>
            </a:r>
            <a:r>
              <a:rPr sz="3450" spc="-7" baseline="1207" dirty="0">
                <a:latin typeface="Calibri"/>
                <a:cs typeface="Calibri"/>
              </a:rPr>
              <a:t> </a:t>
            </a:r>
            <a:r>
              <a:rPr sz="3450" baseline="1207" dirty="0">
                <a:latin typeface="Calibri"/>
                <a:cs typeface="Calibri"/>
              </a:rPr>
              <a:t>±</a:t>
            </a:r>
            <a:r>
              <a:rPr sz="3450" spc="22" baseline="1207" dirty="0">
                <a:latin typeface="Calibri"/>
                <a:cs typeface="Calibri"/>
              </a:rPr>
              <a:t> </a:t>
            </a:r>
            <a:r>
              <a:rPr sz="3450" spc="-30" baseline="1207" dirty="0">
                <a:latin typeface="Calibri"/>
                <a:cs typeface="Calibri"/>
              </a:rPr>
              <a:t>3σ</a:t>
            </a:r>
            <a:r>
              <a:rPr sz="2250" spc="-30" baseline="-18518" dirty="0">
                <a:latin typeface="Calibri"/>
                <a:cs typeface="Calibri"/>
              </a:rPr>
              <a:t>x</a:t>
            </a:r>
            <a:r>
              <a:rPr sz="2250" spc="-30" baseline="-20370" dirty="0">
                <a:latin typeface="Calibri"/>
                <a:cs typeface="Calibri"/>
              </a:rPr>
              <a:t>̄</a:t>
            </a:r>
            <a:r>
              <a:rPr sz="2250" baseline="-20370" dirty="0">
                <a:latin typeface="Calibri"/>
                <a:cs typeface="Calibri"/>
              </a:rPr>
              <a:t>	</a:t>
            </a:r>
            <a:r>
              <a:rPr sz="3450" b="1" baseline="1207" dirty="0">
                <a:solidFill>
                  <a:srgbClr val="FF0000"/>
                </a:solidFill>
                <a:latin typeface="Calibri"/>
                <a:cs typeface="Calibri"/>
              </a:rPr>
              <a:t>μ -</a:t>
            </a:r>
            <a:r>
              <a:rPr sz="3450" b="1" spc="-7" baseline="1207" dirty="0">
                <a:solidFill>
                  <a:srgbClr val="FF0000"/>
                </a:solidFill>
                <a:latin typeface="Calibri"/>
                <a:cs typeface="Calibri"/>
              </a:rPr>
              <a:t> </a:t>
            </a:r>
            <a:r>
              <a:rPr sz="3450" b="1" spc="-30" baseline="1207" dirty="0">
                <a:solidFill>
                  <a:srgbClr val="FF0000"/>
                </a:solidFill>
                <a:latin typeface="Calibri"/>
                <a:cs typeface="Calibri"/>
              </a:rPr>
              <a:t>3σ</a:t>
            </a:r>
            <a:r>
              <a:rPr sz="2250" b="1" spc="-30" baseline="-18518" dirty="0">
                <a:solidFill>
                  <a:srgbClr val="FF0000"/>
                </a:solidFill>
                <a:latin typeface="Calibri"/>
                <a:cs typeface="Calibri"/>
              </a:rPr>
              <a:t>x̄</a:t>
            </a:r>
            <a:r>
              <a:rPr sz="2250" b="1" baseline="-18518" dirty="0">
                <a:solidFill>
                  <a:srgbClr val="FF0000"/>
                </a:solidFill>
                <a:latin typeface="Calibri"/>
                <a:cs typeface="Calibri"/>
              </a:rPr>
              <a:t>	</a:t>
            </a:r>
            <a:r>
              <a:rPr sz="3450" spc="-75" baseline="1207" dirty="0">
                <a:solidFill>
                  <a:srgbClr val="FF0000"/>
                </a:solidFill>
                <a:latin typeface="Calibri"/>
                <a:cs typeface="Calibri"/>
              </a:rPr>
              <a:t>≤</a:t>
            </a:r>
            <a:r>
              <a:rPr sz="3450" baseline="1207" dirty="0">
                <a:solidFill>
                  <a:srgbClr val="FF0000"/>
                </a:solidFill>
                <a:latin typeface="Calibri"/>
                <a:cs typeface="Calibri"/>
              </a:rPr>
              <a:t>	</a:t>
            </a:r>
            <a:r>
              <a:rPr sz="3450" b="1" spc="-82" baseline="1207" dirty="0">
                <a:solidFill>
                  <a:srgbClr val="FF0000"/>
                </a:solidFill>
                <a:latin typeface="Calibri"/>
                <a:cs typeface="Calibri"/>
              </a:rPr>
              <a:t>x</a:t>
            </a:r>
            <a:r>
              <a:rPr sz="2300" b="1" spc="-55" dirty="0">
                <a:solidFill>
                  <a:srgbClr val="FF0000"/>
                </a:solidFill>
                <a:latin typeface="Calibri"/>
                <a:cs typeface="Calibri"/>
              </a:rPr>
              <a:t>̄</a:t>
            </a:r>
            <a:r>
              <a:rPr sz="2300" b="1" dirty="0">
                <a:solidFill>
                  <a:srgbClr val="FF0000"/>
                </a:solidFill>
                <a:latin typeface="Calibri"/>
                <a:cs typeface="Calibri"/>
              </a:rPr>
              <a:t>	</a:t>
            </a:r>
            <a:r>
              <a:rPr sz="3450" b="1" spc="-75" baseline="1207" dirty="0">
                <a:solidFill>
                  <a:srgbClr val="FF0000"/>
                </a:solidFill>
                <a:latin typeface="Calibri"/>
                <a:cs typeface="Calibri"/>
              </a:rPr>
              <a:t>≤</a:t>
            </a:r>
            <a:r>
              <a:rPr sz="3450" b="1" baseline="1207" dirty="0">
                <a:solidFill>
                  <a:srgbClr val="FF0000"/>
                </a:solidFill>
                <a:latin typeface="Calibri"/>
                <a:cs typeface="Calibri"/>
              </a:rPr>
              <a:t>	μ +</a:t>
            </a:r>
            <a:r>
              <a:rPr sz="3450" b="1" spc="22" baseline="1207" dirty="0">
                <a:solidFill>
                  <a:srgbClr val="FF0000"/>
                </a:solidFill>
                <a:latin typeface="Calibri"/>
                <a:cs typeface="Calibri"/>
              </a:rPr>
              <a:t> </a:t>
            </a:r>
            <a:r>
              <a:rPr sz="3450" b="1" spc="-30" baseline="1207" dirty="0">
                <a:solidFill>
                  <a:srgbClr val="FF0000"/>
                </a:solidFill>
                <a:latin typeface="Calibri"/>
                <a:cs typeface="Calibri"/>
              </a:rPr>
              <a:t>3σ</a:t>
            </a:r>
            <a:r>
              <a:rPr sz="2250" b="1" spc="-30" baseline="-18518" dirty="0">
                <a:solidFill>
                  <a:srgbClr val="FF0000"/>
                </a:solidFill>
                <a:latin typeface="Calibri"/>
                <a:cs typeface="Calibri"/>
              </a:rPr>
              <a:t>x̄</a:t>
            </a:r>
            <a:endParaRPr sz="2250" baseline="-18518" dirty="0">
              <a:solidFill>
                <a:srgbClr val="FF0000"/>
              </a:solidFill>
              <a:latin typeface="Calibri"/>
              <a:cs typeface="Calibri"/>
            </a:endParaRPr>
          </a:p>
        </p:txBody>
      </p:sp>
    </p:spTree>
    <p:extLst>
      <p:ext uri="{BB962C8B-B14F-4D97-AF65-F5344CB8AC3E}">
        <p14:creationId xmlns:p14="http://schemas.microsoft.com/office/powerpoint/2010/main" val="1765985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5" name="Ομάδα 104">
            <a:extLst>
              <a:ext uri="{FF2B5EF4-FFF2-40B4-BE49-F238E27FC236}">
                <a16:creationId xmlns:a16="http://schemas.microsoft.com/office/drawing/2014/main" id="{1F4C1ACA-6F12-4ADE-8302-616294DCD257}"/>
              </a:ext>
            </a:extLst>
          </p:cNvPr>
          <p:cNvGrpSpPr/>
          <p:nvPr/>
        </p:nvGrpSpPr>
        <p:grpSpPr>
          <a:xfrm>
            <a:off x="1581802" y="3429000"/>
            <a:ext cx="9889274" cy="3463348"/>
            <a:chOff x="13677" y="113828"/>
            <a:chExt cx="9889274" cy="3463348"/>
          </a:xfrm>
        </p:grpSpPr>
        <p:sp>
          <p:nvSpPr>
            <p:cNvPr id="71" name="Line 13">
              <a:extLst>
                <a:ext uri="{FF2B5EF4-FFF2-40B4-BE49-F238E27FC236}">
                  <a16:creationId xmlns:a16="http://schemas.microsoft.com/office/drawing/2014/main" id="{1ED05D20-F09C-44F1-8263-43E6747BEF86}"/>
                </a:ext>
              </a:extLst>
            </p:cNvPr>
            <p:cNvSpPr>
              <a:spLocks noChangeShapeType="1"/>
            </p:cNvSpPr>
            <p:nvPr/>
          </p:nvSpPr>
          <p:spPr bwMode="auto">
            <a:xfrm>
              <a:off x="2938403" y="1724833"/>
              <a:ext cx="3361122" cy="10691"/>
            </a:xfrm>
            <a:prstGeom prst="line">
              <a:avLst/>
            </a:prstGeom>
            <a:noFill/>
            <a:ln w="12700">
              <a:solidFill>
                <a:srgbClr val="00B050"/>
              </a:solidFill>
              <a:round/>
              <a:headEnd type="stealth" w="med" len="med"/>
              <a:tailEnd type="stealth" w="med" len="med"/>
            </a:ln>
          </p:spPr>
          <p:txBody>
            <a:bodyPr wrap="none" anchor="ctr"/>
            <a:lstStyle/>
            <a:p>
              <a:endParaRPr lang="en-US"/>
            </a:p>
          </p:txBody>
        </p:sp>
        <p:grpSp>
          <p:nvGrpSpPr>
            <p:cNvPr id="74" name="Ομάδα 73">
              <a:extLst>
                <a:ext uri="{FF2B5EF4-FFF2-40B4-BE49-F238E27FC236}">
                  <a16:creationId xmlns:a16="http://schemas.microsoft.com/office/drawing/2014/main" id="{5E0B7588-3F3F-438C-84B0-5CBB33B85222}"/>
                </a:ext>
              </a:extLst>
            </p:cNvPr>
            <p:cNvGrpSpPr/>
            <p:nvPr/>
          </p:nvGrpSpPr>
          <p:grpSpPr>
            <a:xfrm>
              <a:off x="13677" y="113828"/>
              <a:ext cx="9889274" cy="3463348"/>
              <a:chOff x="-244132" y="3416511"/>
              <a:chExt cx="9889274" cy="2922126"/>
            </a:xfrm>
          </p:grpSpPr>
          <p:grpSp>
            <p:nvGrpSpPr>
              <p:cNvPr id="75" name="Ομάδα 74">
                <a:extLst>
                  <a:ext uri="{FF2B5EF4-FFF2-40B4-BE49-F238E27FC236}">
                    <a16:creationId xmlns:a16="http://schemas.microsoft.com/office/drawing/2014/main" id="{C6EB79E5-AF10-458C-9CA2-DE7AADEDD859}"/>
                  </a:ext>
                </a:extLst>
              </p:cNvPr>
              <p:cNvGrpSpPr/>
              <p:nvPr/>
            </p:nvGrpSpPr>
            <p:grpSpPr>
              <a:xfrm>
                <a:off x="-244132" y="3416511"/>
                <a:ext cx="9889274" cy="2922126"/>
                <a:chOff x="1151360" y="935529"/>
                <a:chExt cx="9889274" cy="2922126"/>
              </a:xfrm>
            </p:grpSpPr>
            <p:grpSp>
              <p:nvGrpSpPr>
                <p:cNvPr id="80" name="Ομάδα 79">
                  <a:extLst>
                    <a:ext uri="{FF2B5EF4-FFF2-40B4-BE49-F238E27FC236}">
                      <a16:creationId xmlns:a16="http://schemas.microsoft.com/office/drawing/2014/main" id="{B0B82183-E9CD-4D02-AB1D-431978D4E637}"/>
                    </a:ext>
                  </a:extLst>
                </p:cNvPr>
                <p:cNvGrpSpPr/>
                <p:nvPr/>
              </p:nvGrpSpPr>
              <p:grpSpPr>
                <a:xfrm>
                  <a:off x="1151360" y="935529"/>
                  <a:ext cx="9889274" cy="2922126"/>
                  <a:chOff x="1164132" y="2345357"/>
                  <a:chExt cx="5327041" cy="2617141"/>
                </a:xfrm>
              </p:grpSpPr>
              <p:grpSp>
                <p:nvGrpSpPr>
                  <p:cNvPr id="82" name="Ομάδα 81">
                    <a:extLst>
                      <a:ext uri="{FF2B5EF4-FFF2-40B4-BE49-F238E27FC236}">
                        <a16:creationId xmlns:a16="http://schemas.microsoft.com/office/drawing/2014/main" id="{F23FF7C0-515F-4569-B0DD-27C0D7740B5B}"/>
                      </a:ext>
                    </a:extLst>
                  </p:cNvPr>
                  <p:cNvGrpSpPr/>
                  <p:nvPr/>
                </p:nvGrpSpPr>
                <p:grpSpPr>
                  <a:xfrm>
                    <a:off x="1384119" y="2345357"/>
                    <a:ext cx="4668216" cy="2617141"/>
                    <a:chOff x="955494" y="2716832"/>
                    <a:chExt cx="4668216" cy="2617141"/>
                  </a:xfrm>
                </p:grpSpPr>
                <p:grpSp>
                  <p:nvGrpSpPr>
                    <p:cNvPr id="92" name="Ομάδα 91">
                      <a:extLst>
                        <a:ext uri="{FF2B5EF4-FFF2-40B4-BE49-F238E27FC236}">
                          <a16:creationId xmlns:a16="http://schemas.microsoft.com/office/drawing/2014/main" id="{880BD5B3-FE36-4831-8270-9E9F03639C3B}"/>
                        </a:ext>
                      </a:extLst>
                    </p:cNvPr>
                    <p:cNvGrpSpPr/>
                    <p:nvPr/>
                  </p:nvGrpSpPr>
                  <p:grpSpPr>
                    <a:xfrm>
                      <a:off x="1724018" y="2718546"/>
                      <a:ext cx="3116994" cy="2615427"/>
                      <a:chOff x="1724018" y="2718546"/>
                      <a:chExt cx="3116994" cy="2615427"/>
                    </a:xfrm>
                  </p:grpSpPr>
                  <p:sp>
                    <p:nvSpPr>
                      <p:cNvPr id="95" name="Line 8">
                        <a:extLst>
                          <a:ext uri="{FF2B5EF4-FFF2-40B4-BE49-F238E27FC236}">
                            <a16:creationId xmlns:a16="http://schemas.microsoft.com/office/drawing/2014/main" id="{3E46430B-B97F-4CB8-AEBF-5BBA44E76B4F}"/>
                          </a:ext>
                        </a:extLst>
                      </p:cNvPr>
                      <p:cNvSpPr>
                        <a:spLocks noChangeShapeType="1"/>
                      </p:cNvSpPr>
                      <p:nvPr/>
                    </p:nvSpPr>
                    <p:spPr bwMode="auto">
                      <a:xfrm>
                        <a:off x="3223643" y="2718546"/>
                        <a:ext cx="0" cy="2365196"/>
                      </a:xfrm>
                      <a:prstGeom prst="line">
                        <a:avLst/>
                      </a:prstGeom>
                      <a:noFill/>
                      <a:ln w="12700">
                        <a:solidFill>
                          <a:schemeClr val="tx1"/>
                        </a:solidFill>
                        <a:round/>
                        <a:headEnd/>
                        <a:tailEnd/>
                      </a:ln>
                    </p:spPr>
                    <p:txBody>
                      <a:bodyPr wrap="none" anchor="ctr"/>
                      <a:lstStyle/>
                      <a:p>
                        <a:endParaRPr lang="en-US"/>
                      </a:p>
                    </p:txBody>
                  </p:sp>
                  <p:sp>
                    <p:nvSpPr>
                      <p:cNvPr id="96" name="Rectangle 10">
                        <a:extLst>
                          <a:ext uri="{FF2B5EF4-FFF2-40B4-BE49-F238E27FC236}">
                            <a16:creationId xmlns:a16="http://schemas.microsoft.com/office/drawing/2014/main" id="{75E313EA-8A2B-414B-B5A3-7C1B4295A49E}"/>
                          </a:ext>
                        </a:extLst>
                      </p:cNvPr>
                      <p:cNvSpPr>
                        <a:spLocks noChangeArrowheads="1"/>
                      </p:cNvSpPr>
                      <p:nvPr/>
                    </p:nvSpPr>
                    <p:spPr bwMode="auto">
                      <a:xfrm>
                        <a:off x="3147116" y="5005486"/>
                        <a:ext cx="190060" cy="328487"/>
                      </a:xfrm>
                      <a:prstGeom prst="rect">
                        <a:avLst/>
                      </a:prstGeom>
                      <a:noFill/>
                      <a:ln w="12700">
                        <a:noFill/>
                        <a:miter lim="800000"/>
                        <a:headEnd/>
                        <a:tailEnd/>
                      </a:ln>
                    </p:spPr>
                    <p:txBody>
                      <a:bodyPr wrap="square" lIns="90487" tIns="44450" rIns="90487" bIns="44450">
                        <a:spAutoFit/>
                      </a:bodyPr>
                      <a:lstStyle/>
                      <a:p>
                        <a:pPr>
                          <a:spcBef>
                            <a:spcPct val="50000"/>
                          </a:spcBef>
                        </a:pPr>
                        <a:r>
                          <a:rPr lang="el-GR" altLang="en-US" b="1" dirty="0"/>
                          <a:t>μ</a:t>
                        </a:r>
                      </a:p>
                    </p:txBody>
                  </p:sp>
                  <p:sp>
                    <p:nvSpPr>
                      <p:cNvPr id="97" name="Line 11">
                        <a:extLst>
                          <a:ext uri="{FF2B5EF4-FFF2-40B4-BE49-F238E27FC236}">
                            <a16:creationId xmlns:a16="http://schemas.microsoft.com/office/drawing/2014/main" id="{517262E0-B3F0-42C5-B3F1-114B83A95C13}"/>
                          </a:ext>
                        </a:extLst>
                      </p:cNvPr>
                      <p:cNvSpPr>
                        <a:spLocks noChangeShapeType="1"/>
                      </p:cNvSpPr>
                      <p:nvPr/>
                    </p:nvSpPr>
                    <p:spPr bwMode="auto">
                      <a:xfrm>
                        <a:off x="2311572" y="3877681"/>
                        <a:ext cx="10829" cy="1050375"/>
                      </a:xfrm>
                      <a:prstGeom prst="line">
                        <a:avLst/>
                      </a:prstGeom>
                      <a:noFill/>
                      <a:ln w="25400">
                        <a:solidFill>
                          <a:schemeClr val="tx2"/>
                        </a:solidFill>
                        <a:prstDash val="sysDot"/>
                        <a:round/>
                        <a:headEnd/>
                        <a:tailEnd/>
                      </a:ln>
                    </p:spPr>
                    <p:txBody>
                      <a:bodyPr wrap="none" anchor="ctr"/>
                      <a:lstStyle/>
                      <a:p>
                        <a:endParaRPr lang="en-US"/>
                      </a:p>
                    </p:txBody>
                  </p:sp>
                  <p:sp>
                    <p:nvSpPr>
                      <p:cNvPr id="98" name="Line 13">
                        <a:extLst>
                          <a:ext uri="{FF2B5EF4-FFF2-40B4-BE49-F238E27FC236}">
                            <a16:creationId xmlns:a16="http://schemas.microsoft.com/office/drawing/2014/main" id="{968F4A0E-442E-4066-B736-00537E451D66}"/>
                          </a:ext>
                        </a:extLst>
                      </p:cNvPr>
                      <p:cNvSpPr>
                        <a:spLocks noChangeShapeType="1"/>
                      </p:cNvSpPr>
                      <p:nvPr/>
                    </p:nvSpPr>
                    <p:spPr bwMode="auto">
                      <a:xfrm flipV="1">
                        <a:off x="2322401" y="4301113"/>
                        <a:ext cx="1819487" cy="2626"/>
                      </a:xfrm>
                      <a:prstGeom prst="line">
                        <a:avLst/>
                      </a:prstGeom>
                      <a:noFill/>
                      <a:ln w="12700">
                        <a:solidFill>
                          <a:srgbClr val="FF0000"/>
                        </a:solidFill>
                        <a:round/>
                        <a:headEnd type="stealth" w="med" len="med"/>
                        <a:tailEnd type="stealth" w="med" len="med"/>
                      </a:ln>
                    </p:spPr>
                    <p:txBody>
                      <a:bodyPr wrap="none" anchor="ctr"/>
                      <a:lstStyle/>
                      <a:p>
                        <a:endParaRPr lang="en-US"/>
                      </a:p>
                    </p:txBody>
                  </p:sp>
                  <p:sp>
                    <p:nvSpPr>
                      <p:cNvPr id="99" name="Line 14">
                        <a:extLst>
                          <a:ext uri="{FF2B5EF4-FFF2-40B4-BE49-F238E27FC236}">
                            <a16:creationId xmlns:a16="http://schemas.microsoft.com/office/drawing/2014/main" id="{16AB093D-184A-4E01-998E-767F257BD5F8}"/>
                          </a:ext>
                        </a:extLst>
                      </p:cNvPr>
                      <p:cNvSpPr>
                        <a:spLocks noChangeShapeType="1"/>
                      </p:cNvSpPr>
                      <p:nvPr/>
                    </p:nvSpPr>
                    <p:spPr bwMode="auto">
                      <a:xfrm>
                        <a:off x="4152717" y="3839462"/>
                        <a:ext cx="8627" cy="1072151"/>
                      </a:xfrm>
                      <a:prstGeom prst="line">
                        <a:avLst/>
                      </a:prstGeom>
                      <a:noFill/>
                      <a:ln w="25400">
                        <a:solidFill>
                          <a:schemeClr val="tx2"/>
                        </a:solidFill>
                        <a:prstDash val="sysDot"/>
                        <a:round/>
                        <a:headEnd/>
                        <a:tailEnd/>
                      </a:ln>
                    </p:spPr>
                    <p:txBody>
                      <a:bodyPr wrap="none" anchor="ctr"/>
                      <a:lstStyle/>
                      <a:p>
                        <a:endParaRPr lang="en-US"/>
                      </a:p>
                    </p:txBody>
                  </p:sp>
                  <p:sp>
                    <p:nvSpPr>
                      <p:cNvPr id="101" name="Rectangle 31">
                        <a:extLst>
                          <a:ext uri="{FF2B5EF4-FFF2-40B4-BE49-F238E27FC236}">
                            <a16:creationId xmlns:a16="http://schemas.microsoft.com/office/drawing/2014/main" id="{A6C6D111-D3E1-4144-BDD0-5CDDC8B9619B}"/>
                          </a:ext>
                        </a:extLst>
                      </p:cNvPr>
                      <p:cNvSpPr>
                        <a:spLocks noChangeArrowheads="1"/>
                      </p:cNvSpPr>
                      <p:nvPr/>
                    </p:nvSpPr>
                    <p:spPr bwMode="auto">
                      <a:xfrm>
                        <a:off x="2477430" y="4544785"/>
                        <a:ext cx="431781" cy="255834"/>
                      </a:xfrm>
                      <a:prstGeom prst="rect">
                        <a:avLst/>
                      </a:prstGeom>
                      <a:noFill/>
                      <a:ln w="19050" algn="ctr">
                        <a:noFill/>
                        <a:miter lim="800000"/>
                        <a:headEnd/>
                        <a:tailEnd/>
                      </a:ln>
                    </p:spPr>
                    <p:txBody>
                      <a:bodyPr wrap="square">
                        <a:spAutoFit/>
                      </a:bodyPr>
                      <a:lstStyle/>
                      <a:p>
                        <a:pPr algn="ctr" eaLnBrk="1" hangingPunct="1"/>
                        <a:r>
                          <a:rPr lang="en-US" altLang="en-US" sz="1600" b="1" dirty="0">
                            <a:solidFill>
                              <a:srgbClr val="FF0000"/>
                            </a:solidFill>
                          </a:rPr>
                          <a:t>99%</a:t>
                        </a:r>
                      </a:p>
                    </p:txBody>
                  </p:sp>
                  <p:sp>
                    <p:nvSpPr>
                      <p:cNvPr id="102" name="Line 25">
                        <a:extLst>
                          <a:ext uri="{FF2B5EF4-FFF2-40B4-BE49-F238E27FC236}">
                            <a16:creationId xmlns:a16="http://schemas.microsoft.com/office/drawing/2014/main" id="{DA4DC001-6E42-4898-BE0B-270F74EB19C2}"/>
                          </a:ext>
                        </a:extLst>
                      </p:cNvPr>
                      <p:cNvSpPr>
                        <a:spLocks noChangeShapeType="1"/>
                      </p:cNvSpPr>
                      <p:nvPr/>
                    </p:nvSpPr>
                    <p:spPr bwMode="auto">
                      <a:xfrm flipV="1">
                        <a:off x="1724018" y="4809187"/>
                        <a:ext cx="3116994" cy="10213"/>
                      </a:xfrm>
                      <a:prstGeom prst="line">
                        <a:avLst/>
                      </a:prstGeom>
                      <a:noFill/>
                      <a:ln w="12700">
                        <a:solidFill>
                          <a:srgbClr val="FF0000"/>
                        </a:solidFill>
                        <a:round/>
                        <a:headEnd type="stealth" w="med" len="med"/>
                        <a:tailEnd type="stealth" w="med" len="med"/>
                      </a:ln>
                    </p:spPr>
                    <p:txBody>
                      <a:bodyPr wrap="none" anchor="ctr"/>
                      <a:lstStyle/>
                      <a:p>
                        <a:endParaRPr lang="en-US" dirty="0"/>
                      </a:p>
                    </p:txBody>
                  </p:sp>
                </p:grpSp>
                <p:sp>
                  <p:nvSpPr>
                    <p:cNvPr id="93" name="Freeform 4">
                      <a:extLst>
                        <a:ext uri="{FF2B5EF4-FFF2-40B4-BE49-F238E27FC236}">
                          <a16:creationId xmlns:a16="http://schemas.microsoft.com/office/drawing/2014/main" id="{4F87241E-4C48-44EF-9E15-9C130AB4A979}"/>
                        </a:ext>
                      </a:extLst>
                    </p:cNvPr>
                    <p:cNvSpPr>
                      <a:spLocks/>
                    </p:cNvSpPr>
                    <p:nvPr/>
                  </p:nvSpPr>
                  <p:spPr bwMode="auto">
                    <a:xfrm>
                      <a:off x="3223645" y="2716832"/>
                      <a:ext cx="2400065" cy="2047657"/>
                    </a:xfrm>
                    <a:custGeom>
                      <a:avLst/>
                      <a:gdLst>
                        <a:gd name="T0" fmla="*/ 2147483646 w 901"/>
                        <a:gd name="T1" fmla="*/ 2147483646 h 721"/>
                        <a:gd name="T2" fmla="*/ 2147483646 w 901"/>
                        <a:gd name="T3" fmla="*/ 2147483646 h 721"/>
                        <a:gd name="T4" fmla="*/ 2147483646 w 901"/>
                        <a:gd name="T5" fmla="*/ 2147483646 h 721"/>
                        <a:gd name="T6" fmla="*/ 2147483646 w 901"/>
                        <a:gd name="T7" fmla="*/ 2147483646 h 721"/>
                        <a:gd name="T8" fmla="*/ 2147483646 w 901"/>
                        <a:gd name="T9" fmla="*/ 2147483646 h 721"/>
                        <a:gd name="T10" fmla="*/ 2147483646 w 901"/>
                        <a:gd name="T11" fmla="*/ 2147483646 h 721"/>
                        <a:gd name="T12" fmla="*/ 2147483646 w 901"/>
                        <a:gd name="T13" fmla="*/ 2147483646 h 721"/>
                        <a:gd name="T14" fmla="*/ 2147483646 w 901"/>
                        <a:gd name="T15" fmla="*/ 2147483646 h 721"/>
                        <a:gd name="T16" fmla="*/ 2147483646 w 901"/>
                        <a:gd name="T17" fmla="*/ 2147483646 h 721"/>
                        <a:gd name="T18" fmla="*/ 2147483646 w 901"/>
                        <a:gd name="T19" fmla="*/ 2147483646 h 721"/>
                        <a:gd name="T20" fmla="*/ 2147483646 w 901"/>
                        <a:gd name="T21" fmla="*/ 2147483646 h 721"/>
                        <a:gd name="T22" fmla="*/ 2147483646 w 901"/>
                        <a:gd name="T23" fmla="*/ 2147483646 h 721"/>
                        <a:gd name="T24" fmla="*/ 2147483646 w 901"/>
                        <a:gd name="T25" fmla="*/ 2147483646 h 721"/>
                        <a:gd name="T26" fmla="*/ 2147483646 w 901"/>
                        <a:gd name="T27" fmla="*/ 2147483646 h 721"/>
                        <a:gd name="T28" fmla="*/ 2147483646 w 901"/>
                        <a:gd name="T29" fmla="*/ 2147483646 h 721"/>
                        <a:gd name="T30" fmla="*/ 0 w 901"/>
                        <a:gd name="T31" fmla="*/ 0 h 7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901"/>
                        <a:gd name="T49" fmla="*/ 0 h 721"/>
                        <a:gd name="T50" fmla="*/ 901 w 901"/>
                        <a:gd name="T51" fmla="*/ 721 h 72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901" h="721">
                          <a:moveTo>
                            <a:pt x="900" y="720"/>
                          </a:moveTo>
                          <a:lnTo>
                            <a:pt x="805" y="712"/>
                          </a:lnTo>
                          <a:lnTo>
                            <a:pt x="758" y="704"/>
                          </a:lnTo>
                          <a:lnTo>
                            <a:pt x="711" y="691"/>
                          </a:lnTo>
                          <a:lnTo>
                            <a:pt x="663" y="675"/>
                          </a:lnTo>
                          <a:lnTo>
                            <a:pt x="615" y="653"/>
                          </a:lnTo>
                          <a:lnTo>
                            <a:pt x="568" y="623"/>
                          </a:lnTo>
                          <a:lnTo>
                            <a:pt x="473" y="540"/>
                          </a:lnTo>
                          <a:lnTo>
                            <a:pt x="378" y="422"/>
                          </a:lnTo>
                          <a:lnTo>
                            <a:pt x="284" y="281"/>
                          </a:lnTo>
                          <a:lnTo>
                            <a:pt x="236" y="209"/>
                          </a:lnTo>
                          <a:lnTo>
                            <a:pt x="189" y="142"/>
                          </a:lnTo>
                          <a:lnTo>
                            <a:pt x="142" y="83"/>
                          </a:lnTo>
                          <a:lnTo>
                            <a:pt x="94" y="38"/>
                          </a:lnTo>
                          <a:lnTo>
                            <a:pt x="47" y="9"/>
                          </a:lnTo>
                          <a:lnTo>
                            <a:pt x="0" y="0"/>
                          </a:lnTo>
                        </a:path>
                      </a:pathLst>
                    </a:custGeom>
                    <a:noFill/>
                    <a:ln w="50800" cap="rnd" cmpd="sng">
                      <a:solidFill>
                        <a:srgbClr val="008000"/>
                      </a:solidFill>
                      <a:prstDash val="solid"/>
                      <a:round/>
                      <a:headEnd type="none" w="med" len="med"/>
                      <a:tailEnd type="none" w="med" len="med"/>
                    </a:ln>
                  </p:spPr>
                  <p:txBody>
                    <a:bodyPr/>
                    <a:lstStyle/>
                    <a:p>
                      <a:endParaRPr lang="en-US"/>
                    </a:p>
                  </p:txBody>
                </p:sp>
                <p:sp>
                  <p:nvSpPr>
                    <p:cNvPr id="94" name="Freeform 5">
                      <a:extLst>
                        <a:ext uri="{FF2B5EF4-FFF2-40B4-BE49-F238E27FC236}">
                          <a16:creationId xmlns:a16="http://schemas.microsoft.com/office/drawing/2014/main" id="{9BFDFB12-799D-4C4C-9212-285AFB86740A}"/>
                        </a:ext>
                      </a:extLst>
                    </p:cNvPr>
                    <p:cNvSpPr>
                      <a:spLocks/>
                    </p:cNvSpPr>
                    <p:nvPr/>
                  </p:nvSpPr>
                  <p:spPr bwMode="auto">
                    <a:xfrm>
                      <a:off x="955494" y="2716832"/>
                      <a:ext cx="2307527" cy="2047657"/>
                    </a:xfrm>
                    <a:custGeom>
                      <a:avLst/>
                      <a:gdLst>
                        <a:gd name="T0" fmla="*/ 0 w 901"/>
                        <a:gd name="T1" fmla="*/ 2147483646 h 721"/>
                        <a:gd name="T2" fmla="*/ 2147483646 w 901"/>
                        <a:gd name="T3" fmla="*/ 2147483646 h 721"/>
                        <a:gd name="T4" fmla="*/ 2147483646 w 901"/>
                        <a:gd name="T5" fmla="*/ 2147483646 h 721"/>
                        <a:gd name="T6" fmla="*/ 2147483646 w 901"/>
                        <a:gd name="T7" fmla="*/ 2147483646 h 721"/>
                        <a:gd name="T8" fmla="*/ 2147483646 w 901"/>
                        <a:gd name="T9" fmla="*/ 2147483646 h 721"/>
                        <a:gd name="T10" fmla="*/ 2147483646 w 901"/>
                        <a:gd name="T11" fmla="*/ 2147483646 h 721"/>
                        <a:gd name="T12" fmla="*/ 2147483646 w 901"/>
                        <a:gd name="T13" fmla="*/ 2147483646 h 721"/>
                        <a:gd name="T14" fmla="*/ 2147483646 w 901"/>
                        <a:gd name="T15" fmla="*/ 2147483646 h 721"/>
                        <a:gd name="T16" fmla="*/ 2147483646 w 901"/>
                        <a:gd name="T17" fmla="*/ 2147483646 h 721"/>
                        <a:gd name="T18" fmla="*/ 2147483646 w 901"/>
                        <a:gd name="T19" fmla="*/ 2147483646 h 721"/>
                        <a:gd name="T20" fmla="*/ 2147483646 w 901"/>
                        <a:gd name="T21" fmla="*/ 2147483646 h 721"/>
                        <a:gd name="T22" fmla="*/ 2147483646 w 901"/>
                        <a:gd name="T23" fmla="*/ 2147483646 h 721"/>
                        <a:gd name="T24" fmla="*/ 2147483646 w 901"/>
                        <a:gd name="T25" fmla="*/ 2147483646 h 721"/>
                        <a:gd name="T26" fmla="*/ 2147483646 w 901"/>
                        <a:gd name="T27" fmla="*/ 2147483646 h 721"/>
                        <a:gd name="T28" fmla="*/ 2147483646 w 901"/>
                        <a:gd name="T29" fmla="*/ 2147483646 h 721"/>
                        <a:gd name="T30" fmla="*/ 2147483646 w 901"/>
                        <a:gd name="T31" fmla="*/ 0 h 7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901"/>
                        <a:gd name="T49" fmla="*/ 0 h 721"/>
                        <a:gd name="T50" fmla="*/ 901 w 901"/>
                        <a:gd name="T51" fmla="*/ 721 h 72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901" h="721">
                          <a:moveTo>
                            <a:pt x="0" y="720"/>
                          </a:moveTo>
                          <a:lnTo>
                            <a:pt x="95" y="712"/>
                          </a:lnTo>
                          <a:lnTo>
                            <a:pt x="142" y="704"/>
                          </a:lnTo>
                          <a:lnTo>
                            <a:pt x="189" y="691"/>
                          </a:lnTo>
                          <a:lnTo>
                            <a:pt x="237" y="675"/>
                          </a:lnTo>
                          <a:lnTo>
                            <a:pt x="284" y="653"/>
                          </a:lnTo>
                          <a:lnTo>
                            <a:pt x="331" y="623"/>
                          </a:lnTo>
                          <a:lnTo>
                            <a:pt x="426" y="540"/>
                          </a:lnTo>
                          <a:lnTo>
                            <a:pt x="521" y="422"/>
                          </a:lnTo>
                          <a:lnTo>
                            <a:pt x="616" y="281"/>
                          </a:lnTo>
                          <a:lnTo>
                            <a:pt x="663" y="209"/>
                          </a:lnTo>
                          <a:lnTo>
                            <a:pt x="710" y="142"/>
                          </a:lnTo>
                          <a:lnTo>
                            <a:pt x="757" y="83"/>
                          </a:lnTo>
                          <a:lnTo>
                            <a:pt x="805" y="38"/>
                          </a:lnTo>
                          <a:lnTo>
                            <a:pt x="852" y="9"/>
                          </a:lnTo>
                          <a:lnTo>
                            <a:pt x="900" y="0"/>
                          </a:lnTo>
                        </a:path>
                      </a:pathLst>
                    </a:custGeom>
                    <a:noFill/>
                    <a:ln w="50800" cap="rnd" cmpd="sng">
                      <a:solidFill>
                        <a:srgbClr val="008000"/>
                      </a:solidFill>
                      <a:prstDash val="solid"/>
                      <a:round/>
                      <a:headEnd type="none" w="med" len="med"/>
                      <a:tailEnd type="none" w="med" len="med"/>
                    </a:ln>
                  </p:spPr>
                  <p:txBody>
                    <a:bodyPr/>
                    <a:lstStyle/>
                    <a:p>
                      <a:endParaRPr lang="en-US"/>
                    </a:p>
                  </p:txBody>
                </p:sp>
              </p:grpSp>
              <p:grpSp>
                <p:nvGrpSpPr>
                  <p:cNvPr id="83" name="Ομάδα 82">
                    <a:extLst>
                      <a:ext uri="{FF2B5EF4-FFF2-40B4-BE49-F238E27FC236}">
                        <a16:creationId xmlns:a16="http://schemas.microsoft.com/office/drawing/2014/main" id="{1FC23865-F63C-49D5-8F1A-FCC89BED047D}"/>
                      </a:ext>
                    </a:extLst>
                  </p:cNvPr>
                  <p:cNvGrpSpPr/>
                  <p:nvPr/>
                </p:nvGrpSpPr>
                <p:grpSpPr>
                  <a:xfrm>
                    <a:off x="1164132" y="3924964"/>
                    <a:ext cx="5327041" cy="800558"/>
                    <a:chOff x="3322680" y="1070015"/>
                    <a:chExt cx="5327041" cy="800558"/>
                  </a:xfrm>
                </p:grpSpPr>
                <p:sp>
                  <p:nvSpPr>
                    <p:cNvPr id="85" name="Line 12">
                      <a:extLst>
                        <a:ext uri="{FF2B5EF4-FFF2-40B4-BE49-F238E27FC236}">
                          <a16:creationId xmlns:a16="http://schemas.microsoft.com/office/drawing/2014/main" id="{45E13A96-D129-43B5-91A7-CA164453A4F5}"/>
                        </a:ext>
                      </a:extLst>
                    </p:cNvPr>
                    <p:cNvSpPr>
                      <a:spLocks noChangeShapeType="1"/>
                    </p:cNvSpPr>
                    <p:nvPr/>
                  </p:nvSpPr>
                  <p:spPr bwMode="auto">
                    <a:xfrm>
                      <a:off x="7420061" y="1324923"/>
                      <a:ext cx="0" cy="402364"/>
                    </a:xfrm>
                    <a:prstGeom prst="line">
                      <a:avLst/>
                    </a:prstGeom>
                    <a:noFill/>
                    <a:ln w="25400">
                      <a:solidFill>
                        <a:schemeClr val="hlink"/>
                      </a:solidFill>
                      <a:prstDash val="sysDot"/>
                      <a:round/>
                      <a:headEnd/>
                      <a:tailEnd/>
                    </a:ln>
                  </p:spPr>
                  <p:txBody>
                    <a:bodyPr wrap="none" anchor="ctr"/>
                    <a:lstStyle/>
                    <a:p>
                      <a:endParaRPr lang="en-US" dirty="0"/>
                    </a:p>
                  </p:txBody>
                </p:sp>
                <p:grpSp>
                  <p:nvGrpSpPr>
                    <p:cNvPr id="86" name="Ομάδα 85">
                      <a:extLst>
                        <a:ext uri="{FF2B5EF4-FFF2-40B4-BE49-F238E27FC236}">
                          <a16:creationId xmlns:a16="http://schemas.microsoft.com/office/drawing/2014/main" id="{20AAFEE5-ABAF-4335-9F31-E357DC493815}"/>
                        </a:ext>
                      </a:extLst>
                    </p:cNvPr>
                    <p:cNvGrpSpPr/>
                    <p:nvPr/>
                  </p:nvGrpSpPr>
                  <p:grpSpPr>
                    <a:xfrm>
                      <a:off x="3322680" y="1070015"/>
                      <a:ext cx="5327041" cy="800558"/>
                      <a:chOff x="1752600" y="4251357"/>
                      <a:chExt cx="4295172" cy="500247"/>
                    </a:xfrm>
                  </p:grpSpPr>
                  <p:sp>
                    <p:nvSpPr>
                      <p:cNvPr id="87" name="Rectangle 7">
                        <a:extLst>
                          <a:ext uri="{FF2B5EF4-FFF2-40B4-BE49-F238E27FC236}">
                            <a16:creationId xmlns:a16="http://schemas.microsoft.com/office/drawing/2014/main" id="{B8927243-8B18-40BF-9467-AB47764E331B}"/>
                          </a:ext>
                        </a:extLst>
                      </p:cNvPr>
                      <p:cNvSpPr>
                        <a:spLocks noChangeArrowheads="1"/>
                      </p:cNvSpPr>
                      <p:nvPr/>
                    </p:nvSpPr>
                    <p:spPr bwMode="auto">
                      <a:xfrm>
                        <a:off x="5815123" y="4522421"/>
                        <a:ext cx="232649" cy="229183"/>
                      </a:xfrm>
                      <a:prstGeom prst="rect">
                        <a:avLst/>
                      </a:prstGeom>
                      <a:noFill/>
                      <a:ln w="12700">
                        <a:noFill/>
                        <a:miter lim="800000"/>
                        <a:headEnd/>
                        <a:tailEnd/>
                      </a:ln>
                    </p:spPr>
                    <p:txBody>
                      <a:bodyPr wrap="none" lIns="90487" tIns="44450" rIns="90487" bIns="44450">
                        <a:spAutoFit/>
                      </a:bodyPr>
                      <a:lstStyle/>
                      <a:p>
                        <a:r>
                          <a:rPr lang="en-US" altLang="en-US" b="1" dirty="0"/>
                          <a:t>x</a:t>
                        </a:r>
                      </a:p>
                    </p:txBody>
                  </p:sp>
                  <p:sp>
                    <p:nvSpPr>
                      <p:cNvPr id="88" name="Line 13">
                        <a:extLst>
                          <a:ext uri="{FF2B5EF4-FFF2-40B4-BE49-F238E27FC236}">
                            <a16:creationId xmlns:a16="http://schemas.microsoft.com/office/drawing/2014/main" id="{0614424F-D118-4DC0-8A42-B4953F9FEBE4}"/>
                          </a:ext>
                        </a:extLst>
                      </p:cNvPr>
                      <p:cNvSpPr>
                        <a:spLocks noChangeShapeType="1"/>
                      </p:cNvSpPr>
                      <p:nvPr/>
                    </p:nvSpPr>
                    <p:spPr bwMode="auto">
                      <a:xfrm>
                        <a:off x="1752600" y="4648200"/>
                        <a:ext cx="4051300" cy="1588"/>
                      </a:xfrm>
                      <a:prstGeom prst="line">
                        <a:avLst/>
                      </a:prstGeom>
                      <a:noFill/>
                      <a:ln w="19050">
                        <a:solidFill>
                          <a:schemeClr val="tx1"/>
                        </a:solidFill>
                        <a:round/>
                        <a:headEnd/>
                        <a:tailEnd/>
                      </a:ln>
                    </p:spPr>
                    <p:txBody>
                      <a:bodyPr wrap="none" anchor="ctr"/>
                      <a:lstStyle/>
                      <a:p>
                        <a:endParaRPr lang="en-US"/>
                      </a:p>
                    </p:txBody>
                  </p:sp>
                  <p:sp>
                    <p:nvSpPr>
                      <p:cNvPr id="89" name="Rectangle 30">
                        <a:extLst>
                          <a:ext uri="{FF2B5EF4-FFF2-40B4-BE49-F238E27FC236}">
                            <a16:creationId xmlns:a16="http://schemas.microsoft.com/office/drawing/2014/main" id="{91EE7673-4823-463F-A3F4-8A2EFA0D077B}"/>
                          </a:ext>
                        </a:extLst>
                      </p:cNvPr>
                      <p:cNvSpPr>
                        <a:spLocks noChangeArrowheads="1"/>
                      </p:cNvSpPr>
                      <p:nvPr/>
                    </p:nvSpPr>
                    <p:spPr bwMode="auto">
                      <a:xfrm>
                        <a:off x="3157091" y="4251357"/>
                        <a:ext cx="348172" cy="159864"/>
                      </a:xfrm>
                      <a:prstGeom prst="rect">
                        <a:avLst/>
                      </a:prstGeom>
                      <a:noFill/>
                      <a:ln w="19050" algn="ctr">
                        <a:noFill/>
                        <a:miter lim="800000"/>
                        <a:headEnd/>
                        <a:tailEnd/>
                      </a:ln>
                    </p:spPr>
                    <p:txBody>
                      <a:bodyPr wrap="square">
                        <a:spAutoFit/>
                      </a:bodyPr>
                      <a:lstStyle/>
                      <a:p>
                        <a:pPr algn="ctr" eaLnBrk="1" hangingPunct="1"/>
                        <a:r>
                          <a:rPr lang="en-US" altLang="en-US" sz="1600" b="1" dirty="0">
                            <a:solidFill>
                              <a:schemeClr val="hlink"/>
                            </a:solidFill>
                          </a:rPr>
                          <a:t>49,51%</a:t>
                        </a:r>
                      </a:p>
                    </p:txBody>
                  </p:sp>
                  <p:sp>
                    <p:nvSpPr>
                      <p:cNvPr id="90" name="Line 9">
                        <a:extLst>
                          <a:ext uri="{FF2B5EF4-FFF2-40B4-BE49-F238E27FC236}">
                            <a16:creationId xmlns:a16="http://schemas.microsoft.com/office/drawing/2014/main" id="{E3BDB86E-45FB-4004-8B4D-89EF0C385633}"/>
                          </a:ext>
                        </a:extLst>
                      </p:cNvPr>
                      <p:cNvSpPr>
                        <a:spLocks noChangeShapeType="1"/>
                      </p:cNvSpPr>
                      <p:nvPr/>
                    </p:nvSpPr>
                    <p:spPr bwMode="auto">
                      <a:xfrm flipH="1">
                        <a:off x="2541701" y="4410644"/>
                        <a:ext cx="2936" cy="242008"/>
                      </a:xfrm>
                      <a:prstGeom prst="line">
                        <a:avLst/>
                      </a:prstGeom>
                      <a:noFill/>
                      <a:ln w="25400">
                        <a:solidFill>
                          <a:schemeClr val="hlink"/>
                        </a:solidFill>
                        <a:prstDash val="sysDot"/>
                        <a:round/>
                        <a:headEnd/>
                        <a:tailEnd/>
                      </a:ln>
                    </p:spPr>
                    <p:txBody>
                      <a:bodyPr wrap="none" anchor="ctr"/>
                      <a:lstStyle/>
                      <a:p>
                        <a:endParaRPr lang="en-US"/>
                      </a:p>
                    </p:txBody>
                  </p:sp>
                  <p:sp>
                    <p:nvSpPr>
                      <p:cNvPr id="91" name="Line 11">
                        <a:extLst>
                          <a:ext uri="{FF2B5EF4-FFF2-40B4-BE49-F238E27FC236}">
                            <a16:creationId xmlns:a16="http://schemas.microsoft.com/office/drawing/2014/main" id="{6747F94E-09B9-4E1F-8456-89F9A3437EF0}"/>
                          </a:ext>
                        </a:extLst>
                      </p:cNvPr>
                      <p:cNvSpPr>
                        <a:spLocks noChangeShapeType="1"/>
                      </p:cNvSpPr>
                      <p:nvPr/>
                    </p:nvSpPr>
                    <p:spPr bwMode="auto">
                      <a:xfrm>
                        <a:off x="2549630" y="4410642"/>
                        <a:ext cx="2503736" cy="7848"/>
                      </a:xfrm>
                      <a:prstGeom prst="line">
                        <a:avLst/>
                      </a:prstGeom>
                      <a:noFill/>
                      <a:ln w="12700">
                        <a:solidFill>
                          <a:schemeClr val="hlink"/>
                        </a:solidFill>
                        <a:round/>
                        <a:headEnd type="stealth" w="med" len="med"/>
                        <a:tailEnd type="stealth" w="med" len="med"/>
                      </a:ln>
                    </p:spPr>
                    <p:txBody>
                      <a:bodyPr wrap="none" anchor="ctr"/>
                      <a:lstStyle/>
                      <a:p>
                        <a:endParaRPr lang="en-US"/>
                      </a:p>
                    </p:txBody>
                  </p:sp>
                </p:grpSp>
              </p:grpSp>
              <p:sp>
                <p:nvSpPr>
                  <p:cNvPr id="84" name="Rectangle 30">
                    <a:extLst>
                      <a:ext uri="{FF2B5EF4-FFF2-40B4-BE49-F238E27FC236}">
                        <a16:creationId xmlns:a16="http://schemas.microsoft.com/office/drawing/2014/main" id="{11AF1F0C-3548-444F-92F3-69ACBFE7A191}"/>
                      </a:ext>
                    </a:extLst>
                  </p:cNvPr>
                  <p:cNvSpPr>
                    <a:spLocks noChangeArrowheads="1"/>
                  </p:cNvSpPr>
                  <p:nvPr/>
                </p:nvSpPr>
                <p:spPr bwMode="auto">
                  <a:xfrm>
                    <a:off x="2925164" y="3239443"/>
                    <a:ext cx="430396" cy="255834"/>
                  </a:xfrm>
                  <a:prstGeom prst="rect">
                    <a:avLst/>
                  </a:prstGeom>
                  <a:noFill/>
                  <a:ln w="19050" algn="ctr">
                    <a:noFill/>
                    <a:miter lim="800000"/>
                    <a:headEnd/>
                    <a:tailEnd/>
                  </a:ln>
                </p:spPr>
                <p:txBody>
                  <a:bodyPr wrap="square">
                    <a:spAutoFit/>
                  </a:bodyPr>
                  <a:lstStyle/>
                  <a:p>
                    <a:pPr algn="ctr" eaLnBrk="1" hangingPunct="1"/>
                    <a:r>
                      <a:rPr lang="en-US" altLang="en-US" sz="1600" b="1" dirty="0">
                        <a:solidFill>
                          <a:srgbClr val="00B050"/>
                        </a:solidFill>
                      </a:rPr>
                      <a:t>47,5%</a:t>
                    </a:r>
                  </a:p>
                </p:txBody>
              </p:sp>
            </p:grpSp>
            <p:sp>
              <p:nvSpPr>
                <p:cNvPr id="81" name="Rectangle 31">
                  <a:extLst>
                    <a:ext uri="{FF2B5EF4-FFF2-40B4-BE49-F238E27FC236}">
                      <a16:creationId xmlns:a16="http://schemas.microsoft.com/office/drawing/2014/main" id="{9C4A9663-2E93-45CB-966C-08B53CFC8ADE}"/>
                    </a:ext>
                  </a:extLst>
                </p:cNvPr>
                <p:cNvSpPr>
                  <a:spLocks noChangeArrowheads="1"/>
                </p:cNvSpPr>
                <p:nvPr/>
              </p:nvSpPr>
              <p:spPr bwMode="auto">
                <a:xfrm>
                  <a:off x="4385116" y="2389261"/>
                  <a:ext cx="801571" cy="285648"/>
                </a:xfrm>
                <a:prstGeom prst="rect">
                  <a:avLst/>
                </a:prstGeom>
                <a:noFill/>
                <a:ln w="19050" algn="ctr">
                  <a:noFill/>
                  <a:miter lim="800000"/>
                  <a:headEnd/>
                  <a:tailEnd/>
                </a:ln>
              </p:spPr>
              <p:txBody>
                <a:bodyPr wrap="square">
                  <a:spAutoFit/>
                </a:bodyPr>
                <a:lstStyle/>
                <a:p>
                  <a:pPr algn="ctr" eaLnBrk="1" hangingPunct="1"/>
                  <a:r>
                    <a:rPr lang="en-US" altLang="en-US" sz="1600" b="1" dirty="0">
                      <a:solidFill>
                        <a:srgbClr val="FF0000"/>
                      </a:solidFill>
                    </a:rPr>
                    <a:t>95%</a:t>
                  </a:r>
                </a:p>
              </p:txBody>
            </p:sp>
          </p:grpSp>
          <p:sp>
            <p:nvSpPr>
              <p:cNvPr id="76" name="object 13">
                <a:extLst>
                  <a:ext uri="{FF2B5EF4-FFF2-40B4-BE49-F238E27FC236}">
                    <a16:creationId xmlns:a16="http://schemas.microsoft.com/office/drawing/2014/main" id="{525A4556-CC49-40D1-AA45-54C7E87E68F0}"/>
                  </a:ext>
                </a:extLst>
              </p:cNvPr>
              <p:cNvSpPr txBox="1"/>
              <p:nvPr/>
            </p:nvSpPr>
            <p:spPr>
              <a:xfrm>
                <a:off x="1309973" y="5975210"/>
                <a:ext cx="734427" cy="218564"/>
              </a:xfrm>
              <a:prstGeom prst="rect">
                <a:avLst/>
              </a:prstGeom>
            </p:spPr>
            <p:txBody>
              <a:bodyPr vert="horz" wrap="square" lIns="0" tIns="12700" rIns="0" bIns="0" rtlCol="0">
                <a:spAutoFit/>
              </a:bodyPr>
              <a:lstStyle/>
              <a:p>
                <a:pPr marL="38100">
                  <a:lnSpc>
                    <a:spcPct val="100000"/>
                  </a:lnSpc>
                  <a:spcBef>
                    <a:spcPts val="100"/>
                  </a:spcBef>
                </a:pPr>
                <a:r>
                  <a:rPr lang="en-US" sz="1600" b="1" spc="-25" dirty="0">
                    <a:solidFill>
                      <a:schemeClr val="accent1"/>
                    </a:solidFill>
                    <a:latin typeface="Calibri"/>
                    <a:cs typeface="Calibri"/>
                  </a:rPr>
                  <a:t>-2,58</a:t>
                </a:r>
                <a:r>
                  <a:rPr sz="1600" b="1" spc="-25" dirty="0">
                    <a:solidFill>
                      <a:schemeClr val="accent1"/>
                    </a:solidFill>
                    <a:latin typeface="Calibri"/>
                    <a:cs typeface="Calibri"/>
                  </a:rPr>
                  <a:t>σ</a:t>
                </a:r>
                <a:r>
                  <a:rPr sz="1600" b="1" spc="-37" baseline="-20833" dirty="0">
                    <a:solidFill>
                      <a:schemeClr val="accent1"/>
                    </a:solidFill>
                    <a:latin typeface="Calibri"/>
                    <a:cs typeface="Calibri"/>
                  </a:rPr>
                  <a:t>x</a:t>
                </a:r>
                <a:endParaRPr sz="1600" baseline="-20833" dirty="0">
                  <a:solidFill>
                    <a:schemeClr val="accent1"/>
                  </a:solidFill>
                  <a:latin typeface="Calibri"/>
                  <a:cs typeface="Calibri"/>
                </a:endParaRPr>
              </a:p>
            </p:txBody>
          </p:sp>
          <p:sp>
            <p:nvSpPr>
              <p:cNvPr id="77" name="object 13">
                <a:extLst>
                  <a:ext uri="{FF2B5EF4-FFF2-40B4-BE49-F238E27FC236}">
                    <a16:creationId xmlns:a16="http://schemas.microsoft.com/office/drawing/2014/main" id="{4958AB67-88F2-4728-BE20-BD4A73988F2A}"/>
                  </a:ext>
                </a:extLst>
              </p:cNvPr>
              <p:cNvSpPr txBox="1"/>
              <p:nvPr/>
            </p:nvSpPr>
            <p:spPr>
              <a:xfrm>
                <a:off x="7102186" y="5971035"/>
                <a:ext cx="736353" cy="218564"/>
              </a:xfrm>
              <a:prstGeom prst="rect">
                <a:avLst/>
              </a:prstGeom>
            </p:spPr>
            <p:txBody>
              <a:bodyPr vert="horz" wrap="square" lIns="0" tIns="12700" rIns="0" bIns="0" rtlCol="0">
                <a:spAutoFit/>
              </a:bodyPr>
              <a:lstStyle/>
              <a:p>
                <a:pPr marL="38100">
                  <a:lnSpc>
                    <a:spcPct val="100000"/>
                  </a:lnSpc>
                  <a:spcBef>
                    <a:spcPts val="100"/>
                  </a:spcBef>
                </a:pPr>
                <a:r>
                  <a:rPr lang="en-US" sz="1600" b="1" spc="-25" dirty="0">
                    <a:solidFill>
                      <a:schemeClr val="accent1"/>
                    </a:solidFill>
                    <a:latin typeface="Calibri"/>
                    <a:cs typeface="Calibri"/>
                  </a:rPr>
                  <a:t>2,58</a:t>
                </a:r>
                <a:r>
                  <a:rPr sz="1600" b="1" spc="-25" dirty="0">
                    <a:solidFill>
                      <a:schemeClr val="accent1"/>
                    </a:solidFill>
                    <a:latin typeface="Calibri"/>
                    <a:cs typeface="Calibri"/>
                  </a:rPr>
                  <a:t>σ</a:t>
                </a:r>
                <a:r>
                  <a:rPr sz="1600" b="1" spc="-37" baseline="-20833" dirty="0">
                    <a:solidFill>
                      <a:schemeClr val="accent1"/>
                    </a:solidFill>
                    <a:latin typeface="Calibri"/>
                    <a:cs typeface="Calibri"/>
                  </a:rPr>
                  <a:t>x</a:t>
                </a:r>
                <a:endParaRPr sz="1600" baseline="-20833" dirty="0">
                  <a:solidFill>
                    <a:schemeClr val="accent1"/>
                  </a:solidFill>
                  <a:latin typeface="Calibri"/>
                  <a:cs typeface="Calibri"/>
                </a:endParaRPr>
              </a:p>
            </p:txBody>
          </p:sp>
          <p:sp>
            <p:nvSpPr>
              <p:cNvPr id="78" name="object 13">
                <a:extLst>
                  <a:ext uri="{FF2B5EF4-FFF2-40B4-BE49-F238E27FC236}">
                    <a16:creationId xmlns:a16="http://schemas.microsoft.com/office/drawing/2014/main" id="{260C97DA-E388-4A73-A1DA-3E32CE909FF3}"/>
                  </a:ext>
                </a:extLst>
              </p:cNvPr>
              <p:cNvSpPr txBox="1"/>
              <p:nvPr/>
            </p:nvSpPr>
            <p:spPr>
              <a:xfrm>
                <a:off x="2327248" y="5978658"/>
                <a:ext cx="734427" cy="218564"/>
              </a:xfrm>
              <a:prstGeom prst="rect">
                <a:avLst/>
              </a:prstGeom>
            </p:spPr>
            <p:txBody>
              <a:bodyPr vert="horz" wrap="square" lIns="0" tIns="12700" rIns="0" bIns="0" rtlCol="0">
                <a:spAutoFit/>
              </a:bodyPr>
              <a:lstStyle/>
              <a:p>
                <a:pPr marL="38100">
                  <a:lnSpc>
                    <a:spcPct val="100000"/>
                  </a:lnSpc>
                  <a:spcBef>
                    <a:spcPts val="100"/>
                  </a:spcBef>
                </a:pPr>
                <a:r>
                  <a:rPr lang="en-US" sz="1600" b="1" spc="-25" dirty="0">
                    <a:solidFill>
                      <a:srgbClr val="00B050"/>
                    </a:solidFill>
                    <a:latin typeface="Calibri"/>
                    <a:cs typeface="Calibri"/>
                  </a:rPr>
                  <a:t>-1,96</a:t>
                </a:r>
                <a:r>
                  <a:rPr sz="1600" b="1" spc="-25" dirty="0">
                    <a:solidFill>
                      <a:srgbClr val="00B050"/>
                    </a:solidFill>
                    <a:latin typeface="Calibri"/>
                    <a:cs typeface="Calibri"/>
                  </a:rPr>
                  <a:t>σ</a:t>
                </a:r>
                <a:r>
                  <a:rPr sz="1600" b="1" spc="-37" baseline="-20833" dirty="0">
                    <a:solidFill>
                      <a:srgbClr val="00B050"/>
                    </a:solidFill>
                    <a:latin typeface="Calibri"/>
                    <a:cs typeface="Calibri"/>
                  </a:rPr>
                  <a:t>x</a:t>
                </a:r>
                <a:endParaRPr sz="1600" baseline="-20833" dirty="0">
                  <a:solidFill>
                    <a:srgbClr val="00B050"/>
                  </a:solidFill>
                  <a:latin typeface="Calibri"/>
                  <a:cs typeface="Calibri"/>
                </a:endParaRPr>
              </a:p>
            </p:txBody>
          </p:sp>
          <p:sp>
            <p:nvSpPr>
              <p:cNvPr id="79" name="object 13">
                <a:extLst>
                  <a:ext uri="{FF2B5EF4-FFF2-40B4-BE49-F238E27FC236}">
                    <a16:creationId xmlns:a16="http://schemas.microsoft.com/office/drawing/2014/main" id="{7BD497FC-C1E2-4209-A529-7BE8EFFDCFEF}"/>
                  </a:ext>
                </a:extLst>
              </p:cNvPr>
              <p:cNvSpPr txBox="1"/>
              <p:nvPr/>
            </p:nvSpPr>
            <p:spPr>
              <a:xfrm>
                <a:off x="5847376" y="5978658"/>
                <a:ext cx="736354" cy="218564"/>
              </a:xfrm>
              <a:prstGeom prst="rect">
                <a:avLst/>
              </a:prstGeom>
            </p:spPr>
            <p:txBody>
              <a:bodyPr vert="horz" wrap="square" lIns="0" tIns="12700" rIns="0" bIns="0" rtlCol="0">
                <a:spAutoFit/>
              </a:bodyPr>
              <a:lstStyle/>
              <a:p>
                <a:pPr marL="38100">
                  <a:lnSpc>
                    <a:spcPct val="100000"/>
                  </a:lnSpc>
                  <a:spcBef>
                    <a:spcPts val="100"/>
                  </a:spcBef>
                </a:pPr>
                <a:r>
                  <a:rPr lang="en-US" sz="1600" b="1" spc="-25" dirty="0">
                    <a:solidFill>
                      <a:srgbClr val="00B050"/>
                    </a:solidFill>
                    <a:latin typeface="Calibri"/>
                    <a:cs typeface="Calibri"/>
                  </a:rPr>
                  <a:t>1,96</a:t>
                </a:r>
                <a:r>
                  <a:rPr sz="1600" b="1" spc="-25" dirty="0">
                    <a:solidFill>
                      <a:srgbClr val="00B050"/>
                    </a:solidFill>
                    <a:latin typeface="Calibri"/>
                    <a:cs typeface="Calibri"/>
                  </a:rPr>
                  <a:t>σ</a:t>
                </a:r>
                <a:r>
                  <a:rPr sz="1600" b="1" spc="-37" baseline="-20833" dirty="0">
                    <a:solidFill>
                      <a:srgbClr val="00B050"/>
                    </a:solidFill>
                    <a:latin typeface="Calibri"/>
                    <a:cs typeface="Calibri"/>
                  </a:rPr>
                  <a:t>x</a:t>
                </a:r>
                <a:endParaRPr sz="1600" baseline="-20833" dirty="0">
                  <a:solidFill>
                    <a:srgbClr val="00B050"/>
                  </a:solidFill>
                  <a:latin typeface="Calibri"/>
                  <a:cs typeface="Calibri"/>
                </a:endParaRPr>
              </a:p>
            </p:txBody>
          </p:sp>
        </p:grpSp>
        <p:sp>
          <p:nvSpPr>
            <p:cNvPr id="104" name="Rectangle 30">
              <a:extLst>
                <a:ext uri="{FF2B5EF4-FFF2-40B4-BE49-F238E27FC236}">
                  <a16:creationId xmlns:a16="http://schemas.microsoft.com/office/drawing/2014/main" id="{95354401-F029-4150-9770-87F2ABE4D874}"/>
                </a:ext>
              </a:extLst>
            </p:cNvPr>
            <p:cNvSpPr>
              <a:spLocks noChangeArrowheads="1"/>
            </p:cNvSpPr>
            <p:nvPr/>
          </p:nvSpPr>
          <p:spPr bwMode="auto">
            <a:xfrm>
              <a:off x="5077481" y="1248604"/>
              <a:ext cx="799000" cy="338553"/>
            </a:xfrm>
            <a:prstGeom prst="rect">
              <a:avLst/>
            </a:prstGeom>
            <a:noFill/>
            <a:ln w="19050" algn="ctr">
              <a:noFill/>
              <a:miter lim="800000"/>
              <a:headEnd/>
              <a:tailEnd/>
            </a:ln>
          </p:spPr>
          <p:txBody>
            <a:bodyPr wrap="square">
              <a:spAutoFit/>
            </a:bodyPr>
            <a:lstStyle/>
            <a:p>
              <a:pPr algn="ctr" eaLnBrk="1" hangingPunct="1"/>
              <a:r>
                <a:rPr lang="en-US" altLang="en-US" sz="1600" b="1" dirty="0">
                  <a:solidFill>
                    <a:srgbClr val="00B050"/>
                  </a:solidFill>
                </a:rPr>
                <a:t>47,5%</a:t>
              </a:r>
            </a:p>
          </p:txBody>
        </p:sp>
      </p:grpSp>
      <mc:AlternateContent xmlns:mc="http://schemas.openxmlformats.org/markup-compatibility/2006" xmlns:a14="http://schemas.microsoft.com/office/drawing/2010/main">
        <mc:Choice Requires="a14">
          <p:sp>
            <p:nvSpPr>
              <p:cNvPr id="106" name="object 5">
                <a:extLst>
                  <a:ext uri="{FF2B5EF4-FFF2-40B4-BE49-F238E27FC236}">
                    <a16:creationId xmlns:a16="http://schemas.microsoft.com/office/drawing/2014/main" id="{A58B178C-2528-4A90-BEBD-5228D02C593F}"/>
                  </a:ext>
                </a:extLst>
              </p:cNvPr>
              <p:cNvSpPr txBox="1"/>
              <p:nvPr/>
            </p:nvSpPr>
            <p:spPr>
              <a:xfrm>
                <a:off x="0" y="855743"/>
                <a:ext cx="12191999" cy="2716385"/>
              </a:xfrm>
              <a:prstGeom prst="rect">
                <a:avLst/>
              </a:prstGeom>
            </p:spPr>
            <p:txBody>
              <a:bodyPr vert="horz" wrap="square" lIns="0" tIns="12700" rIns="0" bIns="0" rtlCol="0">
                <a:spAutoFit/>
              </a:bodyPr>
              <a:lstStyle/>
              <a:p>
                <a:pPr>
                  <a:lnSpc>
                    <a:spcPct val="100000"/>
                  </a:lnSpc>
                  <a:spcBef>
                    <a:spcPts val="40"/>
                  </a:spcBef>
                </a:pPr>
                <a:endParaRPr lang="el-GR" sz="1850" dirty="0">
                  <a:latin typeface="Calibri"/>
                  <a:cs typeface="Calibri"/>
                </a:endParaRPr>
              </a:p>
              <a:p>
                <a:pPr marL="400685" indent="-287020">
                  <a:lnSpc>
                    <a:spcPct val="100000"/>
                  </a:lnSpc>
                  <a:buFont typeface="Arial"/>
                  <a:buChar char="•"/>
                  <a:tabLst>
                    <a:tab pos="400685" algn="l"/>
                    <a:tab pos="401320" algn="l"/>
                  </a:tabLst>
                </a:pPr>
                <a:r>
                  <a:rPr lang="el-GR" sz="2200" dirty="0">
                    <a:latin typeface="Calibri"/>
                    <a:cs typeface="Calibri"/>
                  </a:rPr>
                  <a:t>68,28%</a:t>
                </a:r>
                <a:r>
                  <a:rPr lang="el-GR" sz="2200" spc="-85" dirty="0">
                    <a:latin typeface="Calibri"/>
                    <a:cs typeface="Calibri"/>
                  </a:rPr>
                  <a:t> </a:t>
                </a:r>
                <a:r>
                  <a:rPr lang="el-GR" sz="2200" dirty="0">
                    <a:latin typeface="Calibri"/>
                    <a:cs typeface="Calibri"/>
                  </a:rPr>
                  <a:t>πιθανότητα</a:t>
                </a:r>
                <a:r>
                  <a:rPr lang="el-GR" sz="2200" spc="-60" dirty="0">
                    <a:latin typeface="Calibri"/>
                    <a:cs typeface="Calibri"/>
                  </a:rPr>
                  <a:t> </a:t>
                </a:r>
                <a:r>
                  <a:rPr lang="el-GR" sz="2200" dirty="0">
                    <a:latin typeface="Calibri"/>
                    <a:cs typeface="Calibri"/>
                  </a:rPr>
                  <a:t>ο</a:t>
                </a:r>
                <a:r>
                  <a:rPr lang="el-GR" sz="2200" spc="-15" dirty="0">
                    <a:latin typeface="Calibri"/>
                    <a:cs typeface="Calibri"/>
                  </a:rPr>
                  <a:t> </a:t>
                </a:r>
                <a:r>
                  <a:rPr lang="el-GR" sz="2200" b="1" dirty="0">
                    <a:latin typeface="Calibri"/>
                    <a:cs typeface="Calibri"/>
                  </a:rPr>
                  <a:t>x̄</a:t>
                </a:r>
                <a:r>
                  <a:rPr lang="el-GR" sz="2175" b="1" baseline="-19157" dirty="0">
                    <a:latin typeface="Calibri"/>
                    <a:cs typeface="Calibri"/>
                  </a:rPr>
                  <a:t>i</a:t>
                </a:r>
                <a:r>
                  <a:rPr lang="el-GR" sz="2175" b="1" spc="-7" baseline="-19157" dirty="0">
                    <a:latin typeface="Calibri"/>
                    <a:cs typeface="Calibri"/>
                  </a:rPr>
                  <a:t> </a:t>
                </a:r>
                <a:r>
                  <a:rPr lang="el-GR" sz="2200" dirty="0">
                    <a:latin typeface="Calibri"/>
                    <a:cs typeface="Calibri"/>
                  </a:rPr>
                  <a:t>να</a:t>
                </a:r>
                <a:r>
                  <a:rPr lang="el-GR" sz="2200" spc="-10" dirty="0">
                    <a:latin typeface="Calibri"/>
                    <a:cs typeface="Calibri"/>
                  </a:rPr>
                  <a:t> </a:t>
                </a:r>
                <a:r>
                  <a:rPr lang="el-GR" sz="2200" dirty="0">
                    <a:latin typeface="Calibri"/>
                    <a:cs typeface="Calibri"/>
                  </a:rPr>
                  <a:t>βρίσκεται</a:t>
                </a:r>
                <a:r>
                  <a:rPr lang="el-GR" sz="2200" spc="-60" dirty="0">
                    <a:latin typeface="Calibri"/>
                    <a:cs typeface="Calibri"/>
                  </a:rPr>
                  <a:t> </a:t>
                </a:r>
                <a:r>
                  <a:rPr lang="el-GR" sz="2200" dirty="0">
                    <a:latin typeface="Calibri"/>
                    <a:cs typeface="Calibri"/>
                  </a:rPr>
                  <a:t>±1</a:t>
                </a:r>
                <a:r>
                  <a:rPr lang="el-GR" sz="2200" spc="-20" dirty="0">
                    <a:latin typeface="Calibri"/>
                    <a:cs typeface="Calibri"/>
                  </a:rPr>
                  <a:t> </a:t>
                </a:r>
                <a:r>
                  <a:rPr lang="el-GR" sz="2200" spc="-10" dirty="0">
                    <a:latin typeface="Calibri"/>
                    <a:cs typeface="Calibri"/>
                  </a:rPr>
                  <a:t>τυπικό </a:t>
                </a:r>
                <a:r>
                  <a:rPr lang="el-GR" sz="2200" dirty="0">
                    <a:latin typeface="Calibri"/>
                    <a:cs typeface="Calibri"/>
                  </a:rPr>
                  <a:t>σφάλμα</a:t>
                </a:r>
                <a:r>
                  <a:rPr lang="el-GR" sz="2200" spc="-55" dirty="0">
                    <a:latin typeface="Calibri"/>
                    <a:cs typeface="Calibri"/>
                  </a:rPr>
                  <a:t> </a:t>
                </a:r>
                <a:r>
                  <a:rPr lang="el-GR" sz="2200" dirty="0">
                    <a:latin typeface="Calibri"/>
                    <a:cs typeface="Calibri"/>
                  </a:rPr>
                  <a:t>(</a:t>
                </a:r>
                <a:r>
                  <a:rPr lang="el-GR" sz="2200" b="1" dirty="0">
                    <a:latin typeface="Calibri"/>
                    <a:cs typeface="Calibri"/>
                  </a:rPr>
                  <a:t>σ</a:t>
                </a:r>
                <a:r>
                  <a:rPr lang="el-GR" sz="2200" b="1" spc="-165" dirty="0">
                    <a:latin typeface="Calibri"/>
                    <a:cs typeface="Calibri"/>
                  </a:rPr>
                  <a:t> </a:t>
                </a:r>
                <a:r>
                  <a:rPr lang="el-GR" sz="2175" b="1" baseline="-21072" dirty="0">
                    <a:latin typeface="Calibri"/>
                    <a:cs typeface="Calibri"/>
                  </a:rPr>
                  <a:t>x̄</a:t>
                </a:r>
                <a:r>
                  <a:rPr lang="el-GR" sz="2200" dirty="0">
                    <a:latin typeface="Calibri"/>
                    <a:cs typeface="Calibri"/>
                  </a:rPr>
                  <a:t>) από</a:t>
                </a:r>
                <a:r>
                  <a:rPr lang="el-GR" sz="2200" spc="-45" dirty="0">
                    <a:latin typeface="Calibri"/>
                    <a:cs typeface="Calibri"/>
                  </a:rPr>
                  <a:t> </a:t>
                </a:r>
                <a:r>
                  <a:rPr lang="el-GR" sz="2200" dirty="0">
                    <a:latin typeface="Calibri"/>
                    <a:cs typeface="Calibri"/>
                  </a:rPr>
                  <a:t>τον</a:t>
                </a:r>
                <a:r>
                  <a:rPr lang="el-GR" sz="2200" spc="10" dirty="0">
                    <a:latin typeface="Calibri"/>
                    <a:cs typeface="Calibri"/>
                  </a:rPr>
                  <a:t> </a:t>
                </a:r>
                <a:r>
                  <a:rPr lang="el-GR" sz="2200" b="1" spc="-50" dirty="0">
                    <a:latin typeface="Calibri"/>
                    <a:cs typeface="Calibri"/>
                  </a:rPr>
                  <a:t>μ     </a:t>
                </a:r>
                <a14:m>
                  <m:oMath xmlns:m="http://schemas.openxmlformats.org/officeDocument/2006/math">
                    <m:r>
                      <a:rPr lang="el-GR" sz="2200" b="1" i="1" spc="-50" smtClean="0">
                        <a:latin typeface="Cambria Math" panose="02040503050406030204" pitchFamily="18" charset="0"/>
                        <a:cs typeface="Calibri"/>
                      </a:rPr>
                      <m:t>𝝁</m:t>
                    </m:r>
                    <m:r>
                      <a:rPr lang="el-GR" sz="2200" b="1" i="1" spc="-50" smtClean="0">
                        <a:latin typeface="Cambria Math" panose="02040503050406030204" pitchFamily="18" charset="0"/>
                        <a:cs typeface="Calibri"/>
                      </a:rPr>
                      <m:t>−</m:t>
                    </m:r>
                    <m:r>
                      <a:rPr lang="el-GR" sz="2200" b="1" i="1" spc="-50" smtClean="0">
                        <a:latin typeface="Cambria Math" panose="02040503050406030204" pitchFamily="18" charset="0"/>
                        <a:cs typeface="Calibri"/>
                      </a:rPr>
                      <m:t>𝟏</m:t>
                    </m:r>
                    <m:sSub>
                      <m:sSubPr>
                        <m:ctrlPr>
                          <a:rPr lang="el-GR" sz="2200" b="1" i="1" spc="-50" smtClean="0">
                            <a:latin typeface="Cambria Math" panose="02040503050406030204" pitchFamily="18" charset="0"/>
                            <a:cs typeface="Calibri"/>
                          </a:rPr>
                        </m:ctrlPr>
                      </m:sSubPr>
                      <m:e>
                        <m:r>
                          <a:rPr lang="el-GR" sz="2200" b="1" i="1" spc="-50">
                            <a:latin typeface="Cambria Math" panose="02040503050406030204" pitchFamily="18" charset="0"/>
                            <a:cs typeface="Calibri"/>
                          </a:rPr>
                          <m:t>𝝈</m:t>
                        </m:r>
                      </m:e>
                      <m:sub>
                        <m:acc>
                          <m:accPr>
                            <m:chr m:val="̅"/>
                            <m:ctrlPr>
                              <a:rPr lang="el-GR" sz="2200" b="1" i="1" spc="-50" smtClean="0">
                                <a:latin typeface="Cambria Math" panose="02040503050406030204" pitchFamily="18" charset="0"/>
                                <a:cs typeface="Calibri"/>
                              </a:rPr>
                            </m:ctrlPr>
                          </m:accPr>
                          <m:e>
                            <m:r>
                              <a:rPr lang="en-US" sz="2200" b="1" i="1" spc="-50" smtClean="0">
                                <a:latin typeface="Cambria Math" panose="02040503050406030204" pitchFamily="18" charset="0"/>
                                <a:cs typeface="Calibri"/>
                              </a:rPr>
                              <m:t>𝑿</m:t>
                            </m:r>
                          </m:e>
                        </m:acc>
                      </m:sub>
                    </m:sSub>
                    <m:r>
                      <a:rPr lang="en-US" sz="2200" b="1" i="1" spc="-50" smtClean="0">
                        <a:latin typeface="Cambria Math" panose="02040503050406030204" pitchFamily="18" charset="0"/>
                        <a:cs typeface="Calibri"/>
                      </a:rPr>
                      <m:t>≤</m:t>
                    </m:r>
                    <m:acc>
                      <m:accPr>
                        <m:chr m:val="̅"/>
                        <m:ctrlPr>
                          <a:rPr lang="en-US" sz="2200" b="1" i="1" spc="-50" smtClean="0">
                            <a:latin typeface="Cambria Math" panose="02040503050406030204" pitchFamily="18" charset="0"/>
                            <a:cs typeface="Calibri"/>
                          </a:rPr>
                        </m:ctrlPr>
                      </m:accPr>
                      <m:e>
                        <m:r>
                          <a:rPr lang="en-US" sz="2200" b="1" i="1" spc="-50" smtClean="0">
                            <a:latin typeface="Cambria Math" panose="02040503050406030204" pitchFamily="18" charset="0"/>
                            <a:cs typeface="Calibri"/>
                          </a:rPr>
                          <m:t>𝑿</m:t>
                        </m:r>
                      </m:e>
                    </m:acc>
                    <m:r>
                      <a:rPr lang="el-GR" sz="2200" b="1" i="1" spc="-50" smtClean="0">
                        <a:latin typeface="Cambria Math" panose="02040503050406030204" pitchFamily="18" charset="0"/>
                        <a:cs typeface="Calibri"/>
                      </a:rPr>
                      <m:t>≤</m:t>
                    </m:r>
                    <m:r>
                      <m:rPr>
                        <m:sty m:val="p"/>
                      </m:rPr>
                      <a:rPr lang="el-GR" sz="2200" b="0" i="0" spc="-50" smtClean="0">
                        <a:latin typeface="Cambria Math" panose="02040503050406030204" pitchFamily="18" charset="0"/>
                        <a:cs typeface="Calibri"/>
                      </a:rPr>
                      <m:t>μ</m:t>
                    </m:r>
                    <m:r>
                      <a:rPr lang="el-GR" sz="2200" b="0" i="0" spc="-50" smtClean="0">
                        <a:latin typeface="Cambria Math" panose="02040503050406030204" pitchFamily="18" charset="0"/>
                        <a:cs typeface="Calibri"/>
                      </a:rPr>
                      <m:t>+</m:t>
                    </m:r>
                    <m:r>
                      <a:rPr lang="el-GR" sz="2200" b="1" i="1" spc="-50">
                        <a:latin typeface="Cambria Math" panose="02040503050406030204" pitchFamily="18" charset="0"/>
                        <a:cs typeface="Calibri"/>
                      </a:rPr>
                      <m:t>𝟏</m:t>
                    </m:r>
                    <m:sSub>
                      <m:sSubPr>
                        <m:ctrlPr>
                          <a:rPr lang="el-GR" sz="2200" b="1" i="1" spc="-50">
                            <a:latin typeface="Cambria Math" panose="02040503050406030204" pitchFamily="18" charset="0"/>
                            <a:cs typeface="Calibri"/>
                          </a:rPr>
                        </m:ctrlPr>
                      </m:sSubPr>
                      <m:e>
                        <m:r>
                          <a:rPr lang="el-GR" sz="2200" b="1" i="1" spc="-50">
                            <a:latin typeface="Cambria Math" panose="02040503050406030204" pitchFamily="18" charset="0"/>
                            <a:cs typeface="Calibri"/>
                          </a:rPr>
                          <m:t>𝝈</m:t>
                        </m:r>
                      </m:e>
                      <m:sub>
                        <m:acc>
                          <m:accPr>
                            <m:chr m:val="̅"/>
                            <m:ctrlPr>
                              <a:rPr lang="el-GR" sz="2200" b="1" i="1" spc="-50">
                                <a:latin typeface="Cambria Math" panose="02040503050406030204" pitchFamily="18" charset="0"/>
                                <a:cs typeface="Calibri"/>
                              </a:rPr>
                            </m:ctrlPr>
                          </m:accPr>
                          <m:e>
                            <m:r>
                              <a:rPr lang="en-US" sz="2200" b="1" i="1" spc="-50">
                                <a:latin typeface="Cambria Math" panose="02040503050406030204" pitchFamily="18" charset="0"/>
                                <a:cs typeface="Calibri"/>
                              </a:rPr>
                              <m:t>𝑿</m:t>
                            </m:r>
                          </m:e>
                        </m:acc>
                      </m:sub>
                    </m:sSub>
                  </m:oMath>
                </a14:m>
                <a:endParaRPr lang="el-GR" sz="2000" dirty="0">
                  <a:solidFill>
                    <a:srgbClr val="FF0000"/>
                  </a:solidFill>
                  <a:latin typeface="Calibri"/>
                  <a:cs typeface="Calibri"/>
                </a:endParaRPr>
              </a:p>
              <a:p>
                <a:pPr marL="400685" indent="-287020">
                  <a:lnSpc>
                    <a:spcPct val="100000"/>
                  </a:lnSpc>
                  <a:buFont typeface="Arial"/>
                  <a:buChar char="•"/>
                  <a:tabLst>
                    <a:tab pos="400685" algn="l"/>
                    <a:tab pos="401320" algn="l"/>
                  </a:tabLst>
                </a:pPr>
                <a:r>
                  <a:rPr lang="el-GR" sz="2000" dirty="0">
                    <a:solidFill>
                      <a:srgbClr val="FF0000"/>
                    </a:solidFill>
                    <a:latin typeface="Calibri"/>
                    <a:cs typeface="Calibri"/>
                  </a:rPr>
                  <a:t>95%</a:t>
                </a:r>
                <a:r>
                  <a:rPr lang="el-GR" sz="2000" spc="-45" dirty="0">
                    <a:solidFill>
                      <a:srgbClr val="FF0000"/>
                    </a:solidFill>
                    <a:latin typeface="Calibri"/>
                    <a:cs typeface="Calibri"/>
                  </a:rPr>
                  <a:t> </a:t>
                </a:r>
                <a:r>
                  <a:rPr lang="el-GR" sz="2000" spc="-10" dirty="0">
                    <a:solidFill>
                      <a:srgbClr val="FF0000"/>
                    </a:solidFill>
                    <a:latin typeface="Calibri"/>
                    <a:cs typeface="Calibri"/>
                  </a:rPr>
                  <a:t>πιθανότητα</a:t>
                </a:r>
                <a:r>
                  <a:rPr lang="el-GR" sz="2000" spc="-40" dirty="0">
                    <a:solidFill>
                      <a:srgbClr val="FF0000"/>
                    </a:solidFill>
                    <a:latin typeface="Calibri"/>
                    <a:cs typeface="Calibri"/>
                  </a:rPr>
                  <a:t> </a:t>
                </a:r>
                <a:r>
                  <a:rPr lang="el-GR" sz="2000" dirty="0">
                    <a:solidFill>
                      <a:srgbClr val="FF0000"/>
                    </a:solidFill>
                    <a:latin typeface="Calibri"/>
                    <a:cs typeface="Calibri"/>
                  </a:rPr>
                  <a:t>ο</a:t>
                </a:r>
                <a:r>
                  <a:rPr lang="el-GR" sz="2000" spc="-20" dirty="0">
                    <a:solidFill>
                      <a:srgbClr val="FF0000"/>
                    </a:solidFill>
                    <a:latin typeface="Calibri"/>
                    <a:cs typeface="Calibri"/>
                  </a:rPr>
                  <a:t> </a:t>
                </a:r>
                <a:r>
                  <a:rPr lang="el-GR" sz="2400" b="1" dirty="0">
                    <a:solidFill>
                      <a:srgbClr val="FF0000"/>
                    </a:solidFill>
                    <a:latin typeface="Calibri"/>
                    <a:cs typeface="Calibri"/>
                  </a:rPr>
                  <a:t>x̄</a:t>
                </a:r>
                <a:r>
                  <a:rPr lang="el-GR" sz="2400" b="1" spc="-235" dirty="0">
                    <a:solidFill>
                      <a:srgbClr val="FF0000"/>
                    </a:solidFill>
                    <a:latin typeface="Calibri"/>
                    <a:cs typeface="Calibri"/>
                  </a:rPr>
                  <a:t> </a:t>
                </a:r>
                <a:r>
                  <a:rPr lang="el-GR" sz="2000" dirty="0">
                    <a:solidFill>
                      <a:srgbClr val="FF0000"/>
                    </a:solidFill>
                    <a:latin typeface="Calibri"/>
                    <a:cs typeface="Calibri"/>
                  </a:rPr>
                  <a:t>να</a:t>
                </a:r>
                <a:r>
                  <a:rPr lang="el-GR" sz="2000" spc="-40" dirty="0">
                    <a:solidFill>
                      <a:srgbClr val="FF0000"/>
                    </a:solidFill>
                    <a:latin typeface="Calibri"/>
                    <a:cs typeface="Calibri"/>
                  </a:rPr>
                  <a:t> </a:t>
                </a:r>
                <a:r>
                  <a:rPr lang="el-GR" sz="2000" spc="-10" dirty="0">
                    <a:solidFill>
                      <a:srgbClr val="FF0000"/>
                    </a:solidFill>
                    <a:latin typeface="Calibri"/>
                    <a:cs typeface="Calibri"/>
                  </a:rPr>
                  <a:t>βρίσκεται</a:t>
                </a:r>
                <a:r>
                  <a:rPr lang="el-GR" sz="2000" spc="-30" dirty="0">
                    <a:solidFill>
                      <a:srgbClr val="FF0000"/>
                    </a:solidFill>
                    <a:latin typeface="Calibri"/>
                    <a:cs typeface="Calibri"/>
                  </a:rPr>
                  <a:t> </a:t>
                </a:r>
                <a:r>
                  <a:rPr lang="el-GR" sz="2000" dirty="0">
                    <a:solidFill>
                      <a:srgbClr val="FF0000"/>
                    </a:solidFill>
                    <a:latin typeface="Calibri"/>
                    <a:cs typeface="Calibri"/>
                  </a:rPr>
                  <a:t>±1,96</a:t>
                </a:r>
                <a:r>
                  <a:rPr lang="el-GR" sz="2000" spc="-15" dirty="0">
                    <a:solidFill>
                      <a:srgbClr val="FF0000"/>
                    </a:solidFill>
                    <a:latin typeface="Calibri"/>
                    <a:cs typeface="Calibri"/>
                  </a:rPr>
                  <a:t> </a:t>
                </a:r>
                <a:r>
                  <a:rPr lang="el-GR" sz="2000" spc="-10" dirty="0">
                    <a:solidFill>
                      <a:srgbClr val="FF0000"/>
                    </a:solidFill>
                    <a:latin typeface="Calibri"/>
                    <a:cs typeface="Calibri"/>
                  </a:rPr>
                  <a:t>τυπικά </a:t>
                </a:r>
                <a:r>
                  <a:rPr lang="el-GR" sz="2000" dirty="0">
                    <a:solidFill>
                      <a:srgbClr val="FF0000"/>
                    </a:solidFill>
                    <a:latin typeface="Calibri"/>
                    <a:cs typeface="Calibri"/>
                  </a:rPr>
                  <a:t>σφάλματα</a:t>
                </a:r>
                <a:r>
                  <a:rPr lang="el-GR" sz="2000" spc="-55" dirty="0">
                    <a:solidFill>
                      <a:srgbClr val="FF0000"/>
                    </a:solidFill>
                    <a:latin typeface="Calibri"/>
                    <a:cs typeface="Calibri"/>
                  </a:rPr>
                  <a:t> </a:t>
                </a:r>
                <a:r>
                  <a:rPr lang="el-GR" sz="2000" spc="-10" dirty="0">
                    <a:solidFill>
                      <a:srgbClr val="FF0000"/>
                    </a:solidFill>
                    <a:latin typeface="Calibri"/>
                    <a:cs typeface="Calibri"/>
                  </a:rPr>
                  <a:t>(±1,96</a:t>
                </a:r>
                <a:r>
                  <a:rPr lang="el-GR" sz="2000" b="1" spc="-10" dirty="0">
                    <a:solidFill>
                      <a:srgbClr val="FF0000"/>
                    </a:solidFill>
                    <a:latin typeface="Calibri"/>
                    <a:cs typeface="Calibri"/>
                  </a:rPr>
                  <a:t>σ</a:t>
                </a:r>
                <a:r>
                  <a:rPr lang="el-GR" sz="2000" b="1" spc="-100" dirty="0">
                    <a:solidFill>
                      <a:srgbClr val="FF0000"/>
                    </a:solidFill>
                    <a:latin typeface="Calibri"/>
                    <a:cs typeface="Calibri"/>
                  </a:rPr>
                  <a:t> </a:t>
                </a:r>
                <a:r>
                  <a:rPr lang="el-GR" sz="2025" b="1" baseline="-20576" dirty="0">
                    <a:solidFill>
                      <a:srgbClr val="FF0000"/>
                    </a:solidFill>
                    <a:latin typeface="Calibri"/>
                    <a:cs typeface="Calibri"/>
                  </a:rPr>
                  <a:t>x̄</a:t>
                </a:r>
                <a:r>
                  <a:rPr lang="el-GR" sz="2025" b="1" spc="-30" baseline="-20576" dirty="0">
                    <a:solidFill>
                      <a:srgbClr val="FF0000"/>
                    </a:solidFill>
                    <a:latin typeface="Calibri"/>
                    <a:cs typeface="Calibri"/>
                  </a:rPr>
                  <a:t> </a:t>
                </a:r>
                <a:r>
                  <a:rPr lang="el-GR" sz="2000" dirty="0">
                    <a:solidFill>
                      <a:srgbClr val="FF0000"/>
                    </a:solidFill>
                    <a:latin typeface="Calibri"/>
                    <a:cs typeface="Calibri"/>
                  </a:rPr>
                  <a:t>)</a:t>
                </a:r>
                <a:r>
                  <a:rPr lang="el-GR" sz="2000" spc="-60" dirty="0">
                    <a:solidFill>
                      <a:srgbClr val="FF0000"/>
                    </a:solidFill>
                    <a:latin typeface="Calibri"/>
                    <a:cs typeface="Calibri"/>
                  </a:rPr>
                  <a:t> </a:t>
                </a:r>
                <a:r>
                  <a:rPr lang="el-GR" sz="2000" dirty="0">
                    <a:solidFill>
                      <a:srgbClr val="FF0000"/>
                    </a:solidFill>
                    <a:latin typeface="Calibri"/>
                    <a:cs typeface="Calibri"/>
                  </a:rPr>
                  <a:t>από</a:t>
                </a:r>
                <a:r>
                  <a:rPr lang="el-GR" sz="2000" spc="-40" dirty="0">
                    <a:solidFill>
                      <a:srgbClr val="FF0000"/>
                    </a:solidFill>
                    <a:latin typeface="Calibri"/>
                    <a:cs typeface="Calibri"/>
                  </a:rPr>
                  <a:t> </a:t>
                </a:r>
                <a:r>
                  <a:rPr lang="el-GR" sz="2000" dirty="0">
                    <a:solidFill>
                      <a:srgbClr val="FF0000"/>
                    </a:solidFill>
                    <a:latin typeface="Calibri"/>
                    <a:cs typeface="Calibri"/>
                  </a:rPr>
                  <a:t>τον</a:t>
                </a:r>
                <a:r>
                  <a:rPr lang="el-GR" sz="2000" spc="-40" dirty="0">
                    <a:solidFill>
                      <a:srgbClr val="FF0000"/>
                    </a:solidFill>
                    <a:latin typeface="Calibri"/>
                    <a:cs typeface="Calibri"/>
                  </a:rPr>
                  <a:t> </a:t>
                </a:r>
                <a:r>
                  <a:rPr lang="el-GR" sz="2000" b="1" spc="-50" dirty="0">
                    <a:solidFill>
                      <a:srgbClr val="FF0000"/>
                    </a:solidFill>
                    <a:latin typeface="Calibri"/>
                    <a:cs typeface="Calibri"/>
                  </a:rPr>
                  <a:t>μ   </a:t>
                </a:r>
                <a14:m>
                  <m:oMath xmlns:m="http://schemas.openxmlformats.org/officeDocument/2006/math">
                    <m:r>
                      <a:rPr lang="el-GR" sz="2000" b="1" i="1" spc="-50" smtClean="0">
                        <a:latin typeface="Cambria Math" panose="02040503050406030204" pitchFamily="18" charset="0"/>
                        <a:cs typeface="Calibri"/>
                      </a:rPr>
                      <m:t>𝝁</m:t>
                    </m:r>
                    <m:r>
                      <a:rPr lang="el-GR" sz="2000" b="1" i="1" spc="-50" smtClean="0">
                        <a:latin typeface="Cambria Math" panose="02040503050406030204" pitchFamily="18" charset="0"/>
                        <a:cs typeface="Calibri"/>
                      </a:rPr>
                      <m:t>−</m:t>
                    </m:r>
                    <m:r>
                      <a:rPr lang="el-GR" sz="2000" b="1" i="1" spc="-50" smtClean="0">
                        <a:latin typeface="Cambria Math" panose="02040503050406030204" pitchFamily="18" charset="0"/>
                        <a:cs typeface="Calibri"/>
                      </a:rPr>
                      <m:t>𝟏</m:t>
                    </m:r>
                    <m:r>
                      <a:rPr lang="el-GR" sz="2000" b="1" i="1" spc="-50" smtClean="0">
                        <a:latin typeface="Cambria Math" panose="02040503050406030204" pitchFamily="18" charset="0"/>
                        <a:cs typeface="Calibri"/>
                      </a:rPr>
                      <m:t>,</m:t>
                    </m:r>
                    <m:r>
                      <a:rPr lang="el-GR" sz="2000" b="1" i="1" spc="-50" smtClean="0">
                        <a:latin typeface="Cambria Math" panose="02040503050406030204" pitchFamily="18" charset="0"/>
                        <a:cs typeface="Calibri"/>
                      </a:rPr>
                      <m:t>𝟗𝟔</m:t>
                    </m:r>
                    <m:sSub>
                      <m:sSubPr>
                        <m:ctrlPr>
                          <a:rPr lang="el-GR" sz="2000" b="1" i="1" spc="-50" smtClean="0">
                            <a:latin typeface="Cambria Math" panose="02040503050406030204" pitchFamily="18" charset="0"/>
                            <a:cs typeface="Calibri"/>
                          </a:rPr>
                        </m:ctrlPr>
                      </m:sSubPr>
                      <m:e>
                        <m:r>
                          <a:rPr lang="el-GR" sz="2000" b="1" i="1" spc="-50">
                            <a:latin typeface="Cambria Math" panose="02040503050406030204" pitchFamily="18" charset="0"/>
                            <a:cs typeface="Calibri"/>
                          </a:rPr>
                          <m:t>𝝈</m:t>
                        </m:r>
                      </m:e>
                      <m:sub>
                        <m:acc>
                          <m:accPr>
                            <m:chr m:val="̅"/>
                            <m:ctrlPr>
                              <a:rPr lang="el-GR" sz="2000" b="1" i="1" spc="-50" smtClean="0">
                                <a:latin typeface="Cambria Math" panose="02040503050406030204" pitchFamily="18" charset="0"/>
                                <a:cs typeface="Calibri"/>
                              </a:rPr>
                            </m:ctrlPr>
                          </m:accPr>
                          <m:e>
                            <m:r>
                              <a:rPr lang="en-US" sz="2000" b="1" i="1" spc="-50" smtClean="0">
                                <a:latin typeface="Cambria Math" panose="02040503050406030204" pitchFamily="18" charset="0"/>
                                <a:cs typeface="Calibri"/>
                              </a:rPr>
                              <m:t>𝑿</m:t>
                            </m:r>
                          </m:e>
                        </m:acc>
                      </m:sub>
                    </m:sSub>
                    <m:r>
                      <a:rPr lang="en-US" sz="2000" b="1" i="1" spc="-50" smtClean="0">
                        <a:latin typeface="Cambria Math" panose="02040503050406030204" pitchFamily="18" charset="0"/>
                        <a:cs typeface="Calibri"/>
                      </a:rPr>
                      <m:t>≤</m:t>
                    </m:r>
                    <m:acc>
                      <m:accPr>
                        <m:chr m:val="̅"/>
                        <m:ctrlPr>
                          <a:rPr lang="en-US" sz="2000" b="1" i="1" spc="-50" smtClean="0">
                            <a:latin typeface="Cambria Math" panose="02040503050406030204" pitchFamily="18" charset="0"/>
                            <a:cs typeface="Calibri"/>
                          </a:rPr>
                        </m:ctrlPr>
                      </m:accPr>
                      <m:e>
                        <m:r>
                          <a:rPr lang="en-US" sz="2000" b="1" i="1" spc="-50" smtClean="0">
                            <a:latin typeface="Cambria Math" panose="02040503050406030204" pitchFamily="18" charset="0"/>
                            <a:cs typeface="Calibri"/>
                          </a:rPr>
                          <m:t>𝑿</m:t>
                        </m:r>
                      </m:e>
                    </m:acc>
                    <m:r>
                      <a:rPr lang="el-GR" sz="2000" b="1" i="1" spc="-50" smtClean="0">
                        <a:latin typeface="Cambria Math" panose="02040503050406030204" pitchFamily="18" charset="0"/>
                        <a:cs typeface="Calibri"/>
                      </a:rPr>
                      <m:t>≤</m:t>
                    </m:r>
                    <m:r>
                      <m:rPr>
                        <m:sty m:val="p"/>
                      </m:rPr>
                      <a:rPr lang="el-GR" sz="2000" b="0" i="0" spc="-50" smtClean="0">
                        <a:latin typeface="Cambria Math" panose="02040503050406030204" pitchFamily="18" charset="0"/>
                        <a:cs typeface="Calibri"/>
                      </a:rPr>
                      <m:t>μ</m:t>
                    </m:r>
                    <m:r>
                      <a:rPr lang="el-GR" sz="2000" b="0" i="0" spc="-50" smtClean="0">
                        <a:latin typeface="Cambria Math" panose="02040503050406030204" pitchFamily="18" charset="0"/>
                        <a:cs typeface="Calibri"/>
                      </a:rPr>
                      <m:t>+</m:t>
                    </m:r>
                    <m:r>
                      <a:rPr lang="el-GR" sz="2000" b="1" i="1" spc="-50">
                        <a:latin typeface="Cambria Math" panose="02040503050406030204" pitchFamily="18" charset="0"/>
                        <a:cs typeface="Calibri"/>
                      </a:rPr>
                      <m:t>𝟏</m:t>
                    </m:r>
                    <m:sSub>
                      <m:sSubPr>
                        <m:ctrlPr>
                          <a:rPr lang="el-GR" sz="2000" b="1" i="1" spc="-50">
                            <a:latin typeface="Cambria Math" panose="02040503050406030204" pitchFamily="18" charset="0"/>
                            <a:cs typeface="Calibri"/>
                          </a:rPr>
                        </m:ctrlPr>
                      </m:sSubPr>
                      <m:e>
                        <m:r>
                          <a:rPr lang="el-GR" sz="2000" b="1" i="1" spc="-50" smtClean="0">
                            <a:latin typeface="Cambria Math" panose="02040503050406030204" pitchFamily="18" charset="0"/>
                            <a:cs typeface="Calibri"/>
                          </a:rPr>
                          <m:t>,</m:t>
                        </m:r>
                        <m:r>
                          <a:rPr lang="el-GR" sz="2000" b="1" i="1" spc="-50" smtClean="0">
                            <a:latin typeface="Cambria Math" panose="02040503050406030204" pitchFamily="18" charset="0"/>
                            <a:cs typeface="Calibri"/>
                          </a:rPr>
                          <m:t>𝟗𝟔</m:t>
                        </m:r>
                        <m:r>
                          <a:rPr lang="el-GR" sz="2000" b="1" i="1" spc="-50">
                            <a:latin typeface="Cambria Math" panose="02040503050406030204" pitchFamily="18" charset="0"/>
                            <a:cs typeface="Calibri"/>
                          </a:rPr>
                          <m:t>𝝈</m:t>
                        </m:r>
                      </m:e>
                      <m:sub>
                        <m:acc>
                          <m:accPr>
                            <m:chr m:val="̅"/>
                            <m:ctrlPr>
                              <a:rPr lang="el-GR" sz="2000" b="1" i="1" spc="-50">
                                <a:latin typeface="Cambria Math" panose="02040503050406030204" pitchFamily="18" charset="0"/>
                                <a:cs typeface="Calibri"/>
                              </a:rPr>
                            </m:ctrlPr>
                          </m:accPr>
                          <m:e>
                            <m:r>
                              <a:rPr lang="en-US" sz="2000" b="1" i="1" spc="-50">
                                <a:latin typeface="Cambria Math" panose="02040503050406030204" pitchFamily="18" charset="0"/>
                                <a:cs typeface="Calibri"/>
                              </a:rPr>
                              <m:t>𝑿</m:t>
                            </m:r>
                          </m:e>
                        </m:acc>
                      </m:sub>
                    </m:sSub>
                  </m:oMath>
                </a14:m>
                <a:endParaRPr lang="el-GR" sz="2000" dirty="0">
                  <a:latin typeface="Calibri"/>
                  <a:cs typeface="Calibri"/>
                </a:endParaRPr>
              </a:p>
              <a:p>
                <a:pPr marL="400685" indent="-287020">
                  <a:lnSpc>
                    <a:spcPct val="100000"/>
                  </a:lnSpc>
                  <a:spcBef>
                    <a:spcPts val="850"/>
                  </a:spcBef>
                  <a:buFont typeface="Arial"/>
                  <a:buChar char="•"/>
                  <a:tabLst>
                    <a:tab pos="400685" algn="l"/>
                    <a:tab pos="401320" algn="l"/>
                  </a:tabLst>
                </a:pPr>
                <a:r>
                  <a:rPr lang="el-GR" sz="2200" dirty="0">
                    <a:latin typeface="Calibri"/>
                    <a:cs typeface="Calibri"/>
                  </a:rPr>
                  <a:t>95,44%</a:t>
                </a:r>
                <a:r>
                  <a:rPr lang="el-GR" sz="2200" spc="-80" dirty="0">
                    <a:latin typeface="Calibri"/>
                    <a:cs typeface="Calibri"/>
                  </a:rPr>
                  <a:t> </a:t>
                </a:r>
                <a:r>
                  <a:rPr lang="el-GR" sz="2200" dirty="0">
                    <a:latin typeface="Calibri"/>
                    <a:cs typeface="Calibri"/>
                  </a:rPr>
                  <a:t>πιθανότητα</a:t>
                </a:r>
                <a:r>
                  <a:rPr lang="el-GR" sz="2200" spc="-65" dirty="0">
                    <a:latin typeface="Calibri"/>
                    <a:cs typeface="Calibri"/>
                  </a:rPr>
                  <a:t> </a:t>
                </a:r>
                <a:r>
                  <a:rPr lang="el-GR" sz="2200" dirty="0">
                    <a:latin typeface="Calibri"/>
                    <a:cs typeface="Calibri"/>
                  </a:rPr>
                  <a:t>ο</a:t>
                </a:r>
                <a:r>
                  <a:rPr lang="el-GR" sz="2200" spc="-25" dirty="0">
                    <a:latin typeface="Calibri"/>
                    <a:cs typeface="Calibri"/>
                  </a:rPr>
                  <a:t> </a:t>
                </a:r>
                <a:r>
                  <a:rPr lang="el-GR" sz="2200" b="1" dirty="0">
                    <a:latin typeface="Calibri"/>
                    <a:cs typeface="Calibri"/>
                  </a:rPr>
                  <a:t>x̄</a:t>
                </a:r>
                <a:r>
                  <a:rPr lang="el-GR" sz="2175" b="1" baseline="-19157" dirty="0">
                    <a:latin typeface="Calibri"/>
                    <a:cs typeface="Calibri"/>
                  </a:rPr>
                  <a:t>i</a:t>
                </a:r>
                <a:r>
                  <a:rPr lang="el-GR" sz="2175" b="1" spc="232" baseline="-19157" dirty="0">
                    <a:latin typeface="Calibri"/>
                    <a:cs typeface="Calibri"/>
                  </a:rPr>
                  <a:t> </a:t>
                </a:r>
                <a:r>
                  <a:rPr lang="el-GR" sz="2200" dirty="0">
                    <a:latin typeface="Calibri"/>
                    <a:cs typeface="Calibri"/>
                  </a:rPr>
                  <a:t>να</a:t>
                </a:r>
                <a:r>
                  <a:rPr lang="el-GR" sz="2200" spc="-15" dirty="0">
                    <a:latin typeface="Calibri"/>
                    <a:cs typeface="Calibri"/>
                  </a:rPr>
                  <a:t> </a:t>
                </a:r>
                <a:r>
                  <a:rPr lang="el-GR" sz="2200" dirty="0">
                    <a:latin typeface="Calibri"/>
                    <a:cs typeface="Calibri"/>
                  </a:rPr>
                  <a:t>βρίσκεται</a:t>
                </a:r>
                <a:r>
                  <a:rPr lang="el-GR" sz="2200" spc="-65" dirty="0">
                    <a:latin typeface="Calibri"/>
                    <a:cs typeface="Calibri"/>
                  </a:rPr>
                  <a:t> </a:t>
                </a:r>
                <a:r>
                  <a:rPr lang="el-GR" sz="2200" dirty="0">
                    <a:latin typeface="Calibri"/>
                    <a:cs typeface="Calibri"/>
                  </a:rPr>
                  <a:t>±2</a:t>
                </a:r>
                <a:r>
                  <a:rPr lang="el-GR" sz="2200" spc="-30" dirty="0">
                    <a:latin typeface="Calibri"/>
                    <a:cs typeface="Calibri"/>
                  </a:rPr>
                  <a:t> </a:t>
                </a:r>
                <a:r>
                  <a:rPr lang="el-GR" sz="2200" spc="-10" dirty="0">
                    <a:latin typeface="Calibri"/>
                    <a:cs typeface="Calibri"/>
                  </a:rPr>
                  <a:t>τυπικά </a:t>
                </a:r>
                <a:r>
                  <a:rPr lang="el-GR" sz="2200" dirty="0">
                    <a:latin typeface="Calibri"/>
                    <a:cs typeface="Calibri"/>
                  </a:rPr>
                  <a:t>σφάλματα</a:t>
                </a:r>
                <a:r>
                  <a:rPr lang="el-GR" sz="2200" spc="-85" dirty="0">
                    <a:latin typeface="Calibri"/>
                    <a:cs typeface="Calibri"/>
                  </a:rPr>
                  <a:t> </a:t>
                </a:r>
                <a:r>
                  <a:rPr lang="el-GR" sz="2200" dirty="0">
                    <a:latin typeface="Calibri"/>
                    <a:cs typeface="Calibri"/>
                  </a:rPr>
                  <a:t>(2</a:t>
                </a:r>
                <a:r>
                  <a:rPr lang="el-GR" sz="2200" b="1" dirty="0">
                    <a:latin typeface="Calibri"/>
                    <a:cs typeface="Calibri"/>
                  </a:rPr>
                  <a:t>σ</a:t>
                </a:r>
                <a:r>
                  <a:rPr lang="el-GR" sz="2175" b="1" baseline="-21072" dirty="0">
                    <a:latin typeface="Calibri"/>
                    <a:cs typeface="Calibri"/>
                  </a:rPr>
                  <a:t>x̄</a:t>
                </a:r>
                <a:r>
                  <a:rPr lang="el-GR" sz="2200" dirty="0">
                    <a:latin typeface="Calibri"/>
                    <a:cs typeface="Calibri"/>
                  </a:rPr>
                  <a:t>)</a:t>
                </a:r>
                <a:r>
                  <a:rPr lang="el-GR" sz="2200" spc="-20" dirty="0">
                    <a:latin typeface="Calibri"/>
                    <a:cs typeface="Calibri"/>
                  </a:rPr>
                  <a:t> </a:t>
                </a:r>
                <a:r>
                  <a:rPr lang="el-GR" sz="2200" dirty="0">
                    <a:latin typeface="Calibri"/>
                    <a:cs typeface="Calibri"/>
                  </a:rPr>
                  <a:t>από</a:t>
                </a:r>
                <a:r>
                  <a:rPr lang="el-GR" sz="2200" spc="-10" dirty="0">
                    <a:latin typeface="Calibri"/>
                    <a:cs typeface="Calibri"/>
                  </a:rPr>
                  <a:t> </a:t>
                </a:r>
                <a:r>
                  <a:rPr lang="el-GR" sz="2200" dirty="0">
                    <a:latin typeface="Calibri"/>
                    <a:cs typeface="Calibri"/>
                  </a:rPr>
                  <a:t>τον</a:t>
                </a:r>
                <a:r>
                  <a:rPr lang="el-GR" sz="2200" spc="-25" dirty="0">
                    <a:latin typeface="Calibri"/>
                    <a:cs typeface="Calibri"/>
                  </a:rPr>
                  <a:t> </a:t>
                </a:r>
                <a:r>
                  <a:rPr lang="el-GR" sz="2200" b="1" spc="-50" dirty="0">
                    <a:latin typeface="Calibri"/>
                    <a:cs typeface="Calibri"/>
                  </a:rPr>
                  <a:t>μ  </a:t>
                </a:r>
                <a14:m>
                  <m:oMath xmlns:m="http://schemas.openxmlformats.org/officeDocument/2006/math">
                    <m:r>
                      <a:rPr lang="el-GR" sz="2200" b="1" i="1" spc="-50" smtClean="0">
                        <a:latin typeface="Cambria Math" panose="02040503050406030204" pitchFamily="18" charset="0"/>
                        <a:cs typeface="Calibri"/>
                      </a:rPr>
                      <m:t>𝝁</m:t>
                    </m:r>
                    <m:r>
                      <a:rPr lang="el-GR" sz="2200" b="1" i="1" spc="-50" smtClean="0">
                        <a:latin typeface="Cambria Math" panose="02040503050406030204" pitchFamily="18" charset="0"/>
                        <a:cs typeface="Calibri"/>
                      </a:rPr>
                      <m:t>−</m:t>
                    </m:r>
                    <m:r>
                      <a:rPr lang="el-GR" sz="2200" b="1" i="1" spc="-50" smtClean="0">
                        <a:latin typeface="Cambria Math" panose="02040503050406030204" pitchFamily="18" charset="0"/>
                        <a:cs typeface="Calibri"/>
                      </a:rPr>
                      <m:t>𝟐</m:t>
                    </m:r>
                    <m:sSub>
                      <m:sSubPr>
                        <m:ctrlPr>
                          <a:rPr lang="el-GR" sz="2200" b="1" i="1" spc="-50" smtClean="0">
                            <a:latin typeface="Cambria Math" panose="02040503050406030204" pitchFamily="18" charset="0"/>
                            <a:cs typeface="Calibri"/>
                          </a:rPr>
                        </m:ctrlPr>
                      </m:sSubPr>
                      <m:e>
                        <m:r>
                          <a:rPr lang="el-GR" sz="2200" b="1" i="1" spc="-50">
                            <a:latin typeface="Cambria Math" panose="02040503050406030204" pitchFamily="18" charset="0"/>
                            <a:cs typeface="Calibri"/>
                          </a:rPr>
                          <m:t>𝝈</m:t>
                        </m:r>
                      </m:e>
                      <m:sub>
                        <m:acc>
                          <m:accPr>
                            <m:chr m:val="̅"/>
                            <m:ctrlPr>
                              <a:rPr lang="el-GR" sz="2200" b="1" i="1" spc="-50" smtClean="0">
                                <a:latin typeface="Cambria Math" panose="02040503050406030204" pitchFamily="18" charset="0"/>
                                <a:cs typeface="Calibri"/>
                              </a:rPr>
                            </m:ctrlPr>
                          </m:accPr>
                          <m:e>
                            <m:r>
                              <a:rPr lang="en-US" sz="2200" b="1" i="1" spc="-50" smtClean="0">
                                <a:latin typeface="Cambria Math" panose="02040503050406030204" pitchFamily="18" charset="0"/>
                                <a:cs typeface="Calibri"/>
                              </a:rPr>
                              <m:t>𝑿</m:t>
                            </m:r>
                          </m:e>
                        </m:acc>
                      </m:sub>
                    </m:sSub>
                    <m:r>
                      <a:rPr lang="en-US" sz="2200" b="1" i="1" spc="-50" smtClean="0">
                        <a:latin typeface="Cambria Math" panose="02040503050406030204" pitchFamily="18" charset="0"/>
                        <a:cs typeface="Calibri"/>
                      </a:rPr>
                      <m:t>≤</m:t>
                    </m:r>
                    <m:acc>
                      <m:accPr>
                        <m:chr m:val="̅"/>
                        <m:ctrlPr>
                          <a:rPr lang="en-US" sz="2200" b="1" i="1" spc="-50" smtClean="0">
                            <a:latin typeface="Cambria Math" panose="02040503050406030204" pitchFamily="18" charset="0"/>
                            <a:cs typeface="Calibri"/>
                          </a:rPr>
                        </m:ctrlPr>
                      </m:accPr>
                      <m:e>
                        <m:r>
                          <a:rPr lang="en-US" sz="2200" b="1" i="1" spc="-50" smtClean="0">
                            <a:latin typeface="Cambria Math" panose="02040503050406030204" pitchFamily="18" charset="0"/>
                            <a:cs typeface="Calibri"/>
                          </a:rPr>
                          <m:t>𝑿</m:t>
                        </m:r>
                      </m:e>
                    </m:acc>
                    <m:r>
                      <a:rPr lang="el-GR" sz="2200" b="1" i="1" spc="-50" smtClean="0">
                        <a:latin typeface="Cambria Math" panose="02040503050406030204" pitchFamily="18" charset="0"/>
                        <a:cs typeface="Calibri"/>
                      </a:rPr>
                      <m:t>≤</m:t>
                    </m:r>
                    <m:r>
                      <m:rPr>
                        <m:sty m:val="p"/>
                      </m:rPr>
                      <a:rPr lang="el-GR" sz="2200" b="0" i="0" spc="-50" smtClean="0">
                        <a:latin typeface="Cambria Math" panose="02040503050406030204" pitchFamily="18" charset="0"/>
                        <a:cs typeface="Calibri"/>
                      </a:rPr>
                      <m:t>μ</m:t>
                    </m:r>
                    <m:r>
                      <a:rPr lang="el-GR" sz="2200" b="0" i="0" spc="-50" smtClean="0">
                        <a:latin typeface="Cambria Math" panose="02040503050406030204" pitchFamily="18" charset="0"/>
                        <a:cs typeface="Calibri"/>
                      </a:rPr>
                      <m:t>+</m:t>
                    </m:r>
                    <m:r>
                      <a:rPr lang="el-GR" sz="2200" b="1" i="1" spc="-50" smtClean="0">
                        <a:latin typeface="Cambria Math" panose="02040503050406030204" pitchFamily="18" charset="0"/>
                        <a:cs typeface="Calibri"/>
                      </a:rPr>
                      <m:t>𝟐</m:t>
                    </m:r>
                    <m:sSub>
                      <m:sSubPr>
                        <m:ctrlPr>
                          <a:rPr lang="el-GR" sz="2200" b="1" i="1" spc="-50">
                            <a:latin typeface="Cambria Math" panose="02040503050406030204" pitchFamily="18" charset="0"/>
                            <a:cs typeface="Calibri"/>
                          </a:rPr>
                        </m:ctrlPr>
                      </m:sSubPr>
                      <m:e>
                        <m:r>
                          <a:rPr lang="el-GR" sz="2200" b="1" i="1" spc="-50">
                            <a:latin typeface="Cambria Math" panose="02040503050406030204" pitchFamily="18" charset="0"/>
                            <a:cs typeface="Calibri"/>
                          </a:rPr>
                          <m:t>𝝈</m:t>
                        </m:r>
                      </m:e>
                      <m:sub>
                        <m:acc>
                          <m:accPr>
                            <m:chr m:val="̅"/>
                            <m:ctrlPr>
                              <a:rPr lang="el-GR" sz="2200" b="1" i="1" spc="-50">
                                <a:latin typeface="Cambria Math" panose="02040503050406030204" pitchFamily="18" charset="0"/>
                                <a:cs typeface="Calibri"/>
                              </a:rPr>
                            </m:ctrlPr>
                          </m:accPr>
                          <m:e>
                            <m:r>
                              <a:rPr lang="en-US" sz="2200" b="1" i="1" spc="-50">
                                <a:latin typeface="Cambria Math" panose="02040503050406030204" pitchFamily="18" charset="0"/>
                                <a:cs typeface="Calibri"/>
                              </a:rPr>
                              <m:t>𝑿</m:t>
                            </m:r>
                          </m:e>
                        </m:acc>
                      </m:sub>
                    </m:sSub>
                  </m:oMath>
                </a14:m>
                <a:endParaRPr lang="el-GR" sz="2200" dirty="0">
                  <a:latin typeface="Calibri"/>
                  <a:cs typeface="Calibri"/>
                </a:endParaRPr>
              </a:p>
              <a:p>
                <a:pPr marL="400685" indent="-287020">
                  <a:lnSpc>
                    <a:spcPct val="100000"/>
                  </a:lnSpc>
                  <a:spcBef>
                    <a:spcPts val="880"/>
                  </a:spcBef>
                  <a:buFont typeface="Arial"/>
                  <a:buChar char="•"/>
                  <a:tabLst>
                    <a:tab pos="400685" algn="l"/>
                    <a:tab pos="401320" algn="l"/>
                  </a:tabLst>
                </a:pPr>
                <a:r>
                  <a:rPr lang="el-GR" sz="2000" dirty="0">
                    <a:solidFill>
                      <a:srgbClr val="FF0000"/>
                    </a:solidFill>
                    <a:latin typeface="Calibri"/>
                    <a:cs typeface="Calibri"/>
                  </a:rPr>
                  <a:t>99%</a:t>
                </a:r>
                <a:r>
                  <a:rPr lang="el-GR" sz="2000" spc="-50" dirty="0">
                    <a:solidFill>
                      <a:srgbClr val="FF0000"/>
                    </a:solidFill>
                    <a:latin typeface="Calibri"/>
                    <a:cs typeface="Calibri"/>
                  </a:rPr>
                  <a:t> </a:t>
                </a:r>
                <a:r>
                  <a:rPr lang="el-GR" sz="2000" spc="-10" dirty="0">
                    <a:solidFill>
                      <a:srgbClr val="FF0000"/>
                    </a:solidFill>
                    <a:latin typeface="Calibri"/>
                    <a:cs typeface="Calibri"/>
                  </a:rPr>
                  <a:t>πιθανότητα</a:t>
                </a:r>
                <a:r>
                  <a:rPr lang="el-GR" sz="2000" spc="-45" dirty="0">
                    <a:solidFill>
                      <a:srgbClr val="FF0000"/>
                    </a:solidFill>
                    <a:latin typeface="Calibri"/>
                    <a:cs typeface="Calibri"/>
                  </a:rPr>
                  <a:t> </a:t>
                </a:r>
                <a:r>
                  <a:rPr lang="el-GR" sz="2000" dirty="0">
                    <a:solidFill>
                      <a:srgbClr val="FF0000"/>
                    </a:solidFill>
                    <a:latin typeface="Calibri"/>
                    <a:cs typeface="Calibri"/>
                  </a:rPr>
                  <a:t>ο</a:t>
                </a:r>
                <a:r>
                  <a:rPr lang="el-GR" sz="2000" spc="-20" dirty="0">
                    <a:solidFill>
                      <a:srgbClr val="FF0000"/>
                    </a:solidFill>
                    <a:latin typeface="Calibri"/>
                    <a:cs typeface="Calibri"/>
                  </a:rPr>
                  <a:t> </a:t>
                </a:r>
                <a:r>
                  <a:rPr lang="el-GR" sz="2400" b="1" dirty="0">
                    <a:solidFill>
                      <a:srgbClr val="FF0000"/>
                    </a:solidFill>
                    <a:latin typeface="Calibri"/>
                    <a:cs typeface="Calibri"/>
                  </a:rPr>
                  <a:t>x̄</a:t>
                </a:r>
                <a:r>
                  <a:rPr lang="el-GR" sz="2400" b="1" spc="-235" dirty="0">
                    <a:solidFill>
                      <a:srgbClr val="FF0000"/>
                    </a:solidFill>
                    <a:latin typeface="Calibri"/>
                    <a:cs typeface="Calibri"/>
                  </a:rPr>
                  <a:t> </a:t>
                </a:r>
                <a:r>
                  <a:rPr lang="el-GR" sz="2000" dirty="0">
                    <a:solidFill>
                      <a:srgbClr val="FF0000"/>
                    </a:solidFill>
                    <a:latin typeface="Calibri"/>
                    <a:cs typeface="Calibri"/>
                  </a:rPr>
                  <a:t>να</a:t>
                </a:r>
                <a:r>
                  <a:rPr lang="el-GR" sz="2000" spc="-40" dirty="0">
                    <a:solidFill>
                      <a:srgbClr val="FF0000"/>
                    </a:solidFill>
                    <a:latin typeface="Calibri"/>
                    <a:cs typeface="Calibri"/>
                  </a:rPr>
                  <a:t> </a:t>
                </a:r>
                <a:r>
                  <a:rPr lang="el-GR" sz="2000" spc="-10" dirty="0">
                    <a:solidFill>
                      <a:srgbClr val="FF0000"/>
                    </a:solidFill>
                    <a:latin typeface="Calibri"/>
                    <a:cs typeface="Calibri"/>
                  </a:rPr>
                  <a:t>βρίσκεται</a:t>
                </a:r>
                <a:r>
                  <a:rPr lang="el-GR" sz="2000" spc="-30" dirty="0">
                    <a:solidFill>
                      <a:srgbClr val="FF0000"/>
                    </a:solidFill>
                    <a:latin typeface="Calibri"/>
                    <a:cs typeface="Calibri"/>
                  </a:rPr>
                  <a:t> </a:t>
                </a:r>
                <a:r>
                  <a:rPr lang="el-GR" sz="2000" dirty="0">
                    <a:solidFill>
                      <a:srgbClr val="FF0000"/>
                    </a:solidFill>
                    <a:latin typeface="Calibri"/>
                    <a:cs typeface="Calibri"/>
                  </a:rPr>
                  <a:t>±2,58</a:t>
                </a:r>
                <a:r>
                  <a:rPr lang="el-GR" sz="2000" spc="-20" dirty="0">
                    <a:solidFill>
                      <a:srgbClr val="FF0000"/>
                    </a:solidFill>
                    <a:latin typeface="Calibri"/>
                    <a:cs typeface="Calibri"/>
                  </a:rPr>
                  <a:t> </a:t>
                </a:r>
                <a:r>
                  <a:rPr lang="el-GR" sz="2000" spc="-10" dirty="0">
                    <a:solidFill>
                      <a:srgbClr val="FF0000"/>
                    </a:solidFill>
                    <a:latin typeface="Calibri"/>
                    <a:cs typeface="Calibri"/>
                  </a:rPr>
                  <a:t>τυπικά </a:t>
                </a:r>
                <a:r>
                  <a:rPr lang="el-GR" sz="2000" dirty="0">
                    <a:solidFill>
                      <a:srgbClr val="FF0000"/>
                    </a:solidFill>
                    <a:latin typeface="Calibri"/>
                    <a:cs typeface="Calibri"/>
                  </a:rPr>
                  <a:t>σφάλματα</a:t>
                </a:r>
                <a:r>
                  <a:rPr lang="el-GR" sz="2000" spc="-55" dirty="0">
                    <a:solidFill>
                      <a:srgbClr val="FF0000"/>
                    </a:solidFill>
                    <a:latin typeface="Calibri"/>
                    <a:cs typeface="Calibri"/>
                  </a:rPr>
                  <a:t> </a:t>
                </a:r>
                <a:r>
                  <a:rPr lang="el-GR" sz="2000" spc="-10" dirty="0">
                    <a:solidFill>
                      <a:srgbClr val="FF0000"/>
                    </a:solidFill>
                    <a:latin typeface="Calibri"/>
                    <a:cs typeface="Calibri"/>
                  </a:rPr>
                  <a:t>(±2,58</a:t>
                </a:r>
                <a:r>
                  <a:rPr lang="el-GR" sz="2000" b="1" spc="-10" dirty="0">
                    <a:solidFill>
                      <a:srgbClr val="FF0000"/>
                    </a:solidFill>
                    <a:latin typeface="Calibri"/>
                    <a:cs typeface="Calibri"/>
                  </a:rPr>
                  <a:t>σ</a:t>
                </a:r>
                <a:r>
                  <a:rPr lang="el-GR" sz="2000" b="1" spc="-100" dirty="0">
                    <a:solidFill>
                      <a:srgbClr val="FF0000"/>
                    </a:solidFill>
                    <a:latin typeface="Calibri"/>
                    <a:cs typeface="Calibri"/>
                  </a:rPr>
                  <a:t> </a:t>
                </a:r>
                <a:r>
                  <a:rPr lang="el-GR" sz="2025" b="1" baseline="-20576" dirty="0">
                    <a:solidFill>
                      <a:srgbClr val="FF0000"/>
                    </a:solidFill>
                    <a:latin typeface="Calibri"/>
                    <a:cs typeface="Calibri"/>
                  </a:rPr>
                  <a:t>x̄</a:t>
                </a:r>
                <a:r>
                  <a:rPr lang="el-GR" sz="2025" b="1" spc="-30" baseline="-20576" dirty="0">
                    <a:solidFill>
                      <a:srgbClr val="FF0000"/>
                    </a:solidFill>
                    <a:latin typeface="Calibri"/>
                    <a:cs typeface="Calibri"/>
                  </a:rPr>
                  <a:t> </a:t>
                </a:r>
                <a:r>
                  <a:rPr lang="el-GR" sz="2000" dirty="0">
                    <a:solidFill>
                      <a:srgbClr val="FF0000"/>
                    </a:solidFill>
                    <a:latin typeface="Calibri"/>
                    <a:cs typeface="Calibri"/>
                  </a:rPr>
                  <a:t>)</a:t>
                </a:r>
                <a:r>
                  <a:rPr lang="el-GR" sz="2000" spc="-60" dirty="0">
                    <a:solidFill>
                      <a:srgbClr val="FF0000"/>
                    </a:solidFill>
                    <a:latin typeface="Calibri"/>
                    <a:cs typeface="Calibri"/>
                  </a:rPr>
                  <a:t> </a:t>
                </a:r>
                <a:r>
                  <a:rPr lang="el-GR" sz="2000" dirty="0">
                    <a:solidFill>
                      <a:srgbClr val="FF0000"/>
                    </a:solidFill>
                    <a:latin typeface="Calibri"/>
                    <a:cs typeface="Calibri"/>
                  </a:rPr>
                  <a:t>από</a:t>
                </a:r>
                <a:r>
                  <a:rPr lang="el-GR" sz="2000" spc="-40" dirty="0">
                    <a:solidFill>
                      <a:srgbClr val="FF0000"/>
                    </a:solidFill>
                    <a:latin typeface="Calibri"/>
                    <a:cs typeface="Calibri"/>
                  </a:rPr>
                  <a:t> </a:t>
                </a:r>
                <a:r>
                  <a:rPr lang="el-GR" sz="2000" dirty="0">
                    <a:solidFill>
                      <a:srgbClr val="FF0000"/>
                    </a:solidFill>
                    <a:latin typeface="Calibri"/>
                    <a:cs typeface="Calibri"/>
                  </a:rPr>
                  <a:t>τον</a:t>
                </a:r>
                <a:r>
                  <a:rPr lang="el-GR" sz="2000" spc="-40" dirty="0">
                    <a:solidFill>
                      <a:srgbClr val="FF0000"/>
                    </a:solidFill>
                    <a:latin typeface="Calibri"/>
                    <a:cs typeface="Calibri"/>
                  </a:rPr>
                  <a:t> </a:t>
                </a:r>
                <a:r>
                  <a:rPr lang="el-GR" sz="2000" b="1" spc="-50" dirty="0">
                    <a:solidFill>
                      <a:srgbClr val="FF0000"/>
                    </a:solidFill>
                    <a:latin typeface="Calibri"/>
                    <a:cs typeface="Calibri"/>
                  </a:rPr>
                  <a:t>μ   </a:t>
                </a:r>
                <a14:m>
                  <m:oMath xmlns:m="http://schemas.openxmlformats.org/officeDocument/2006/math">
                    <m:r>
                      <a:rPr lang="el-GR" sz="2000" b="1" i="1" spc="-50" smtClean="0">
                        <a:latin typeface="Cambria Math" panose="02040503050406030204" pitchFamily="18" charset="0"/>
                        <a:cs typeface="Calibri"/>
                      </a:rPr>
                      <m:t>𝝁</m:t>
                    </m:r>
                    <m:r>
                      <a:rPr lang="el-GR" sz="2000" b="1" i="1" spc="-50" smtClean="0">
                        <a:latin typeface="Cambria Math" panose="02040503050406030204" pitchFamily="18" charset="0"/>
                        <a:cs typeface="Calibri"/>
                      </a:rPr>
                      <m:t>−</m:t>
                    </m:r>
                    <m:r>
                      <a:rPr lang="el-GR" sz="2000" b="1" i="1" spc="-50" smtClean="0">
                        <a:latin typeface="Cambria Math" panose="02040503050406030204" pitchFamily="18" charset="0"/>
                        <a:cs typeface="Calibri"/>
                      </a:rPr>
                      <m:t>𝟐</m:t>
                    </m:r>
                    <m:r>
                      <a:rPr lang="el-GR" sz="2000" b="1" i="1" spc="-50" smtClean="0">
                        <a:latin typeface="Cambria Math" panose="02040503050406030204" pitchFamily="18" charset="0"/>
                        <a:cs typeface="Calibri"/>
                      </a:rPr>
                      <m:t>,</m:t>
                    </m:r>
                    <m:r>
                      <a:rPr lang="el-GR" sz="2000" b="1" i="1" spc="-50" smtClean="0">
                        <a:latin typeface="Cambria Math" panose="02040503050406030204" pitchFamily="18" charset="0"/>
                        <a:cs typeface="Calibri"/>
                      </a:rPr>
                      <m:t>𝟓𝟖</m:t>
                    </m:r>
                    <m:sSub>
                      <m:sSubPr>
                        <m:ctrlPr>
                          <a:rPr lang="el-GR" sz="2000" b="1" i="1" spc="-50" smtClean="0">
                            <a:latin typeface="Cambria Math" panose="02040503050406030204" pitchFamily="18" charset="0"/>
                            <a:cs typeface="Calibri"/>
                          </a:rPr>
                        </m:ctrlPr>
                      </m:sSubPr>
                      <m:e>
                        <m:r>
                          <a:rPr lang="el-GR" sz="2000" b="1" i="1" spc="-50">
                            <a:latin typeface="Cambria Math" panose="02040503050406030204" pitchFamily="18" charset="0"/>
                            <a:cs typeface="Calibri"/>
                          </a:rPr>
                          <m:t>𝝈</m:t>
                        </m:r>
                      </m:e>
                      <m:sub>
                        <m:acc>
                          <m:accPr>
                            <m:chr m:val="̅"/>
                            <m:ctrlPr>
                              <a:rPr lang="el-GR" sz="2000" b="1" i="1" spc="-50" smtClean="0">
                                <a:latin typeface="Cambria Math" panose="02040503050406030204" pitchFamily="18" charset="0"/>
                                <a:cs typeface="Calibri"/>
                              </a:rPr>
                            </m:ctrlPr>
                          </m:accPr>
                          <m:e>
                            <m:r>
                              <a:rPr lang="en-US" sz="2000" b="1" i="1" spc="-50" smtClean="0">
                                <a:latin typeface="Cambria Math" panose="02040503050406030204" pitchFamily="18" charset="0"/>
                                <a:cs typeface="Calibri"/>
                              </a:rPr>
                              <m:t>𝑿</m:t>
                            </m:r>
                          </m:e>
                        </m:acc>
                      </m:sub>
                    </m:sSub>
                    <m:r>
                      <a:rPr lang="en-US" sz="2000" b="1" i="1" spc="-50" smtClean="0">
                        <a:latin typeface="Cambria Math" panose="02040503050406030204" pitchFamily="18" charset="0"/>
                        <a:cs typeface="Calibri"/>
                      </a:rPr>
                      <m:t>≤</m:t>
                    </m:r>
                    <m:acc>
                      <m:accPr>
                        <m:chr m:val="̅"/>
                        <m:ctrlPr>
                          <a:rPr lang="en-US" sz="2000" b="1" i="1" spc="-50" smtClean="0">
                            <a:latin typeface="Cambria Math" panose="02040503050406030204" pitchFamily="18" charset="0"/>
                            <a:cs typeface="Calibri"/>
                          </a:rPr>
                        </m:ctrlPr>
                      </m:accPr>
                      <m:e>
                        <m:r>
                          <a:rPr lang="en-US" sz="2000" b="1" i="1" spc="-50" smtClean="0">
                            <a:latin typeface="Cambria Math" panose="02040503050406030204" pitchFamily="18" charset="0"/>
                            <a:cs typeface="Calibri"/>
                          </a:rPr>
                          <m:t>𝑿</m:t>
                        </m:r>
                      </m:e>
                    </m:acc>
                    <m:r>
                      <a:rPr lang="el-GR" sz="2000" b="1" i="1" spc="-50" smtClean="0">
                        <a:latin typeface="Cambria Math" panose="02040503050406030204" pitchFamily="18" charset="0"/>
                        <a:cs typeface="Calibri"/>
                      </a:rPr>
                      <m:t>≤</m:t>
                    </m:r>
                    <m:r>
                      <m:rPr>
                        <m:sty m:val="p"/>
                      </m:rPr>
                      <a:rPr lang="el-GR" sz="2000" b="0" i="0" spc="-50" smtClean="0">
                        <a:latin typeface="Cambria Math" panose="02040503050406030204" pitchFamily="18" charset="0"/>
                        <a:cs typeface="Calibri"/>
                      </a:rPr>
                      <m:t>μ</m:t>
                    </m:r>
                    <m:r>
                      <a:rPr lang="el-GR" sz="2000" b="0" i="0" spc="-50" smtClean="0">
                        <a:latin typeface="Cambria Math" panose="02040503050406030204" pitchFamily="18" charset="0"/>
                        <a:cs typeface="Calibri"/>
                      </a:rPr>
                      <m:t>+</m:t>
                    </m:r>
                    <m:r>
                      <a:rPr lang="el-GR" sz="2000" b="1" i="1" spc="-50" smtClean="0">
                        <a:latin typeface="Cambria Math" panose="02040503050406030204" pitchFamily="18" charset="0"/>
                        <a:cs typeface="Calibri"/>
                      </a:rPr>
                      <m:t>𝟐</m:t>
                    </m:r>
                    <m:r>
                      <a:rPr lang="el-GR" sz="2000" b="1" i="1" spc="-50" smtClean="0">
                        <a:latin typeface="Cambria Math" panose="02040503050406030204" pitchFamily="18" charset="0"/>
                        <a:cs typeface="Calibri"/>
                      </a:rPr>
                      <m:t>,</m:t>
                    </m:r>
                    <m:r>
                      <a:rPr lang="el-GR" sz="2000" b="1" i="1" spc="-50" smtClean="0">
                        <a:latin typeface="Cambria Math" panose="02040503050406030204" pitchFamily="18" charset="0"/>
                        <a:cs typeface="Calibri"/>
                      </a:rPr>
                      <m:t>𝟓𝟖</m:t>
                    </m:r>
                    <m:sSub>
                      <m:sSubPr>
                        <m:ctrlPr>
                          <a:rPr lang="el-GR" sz="2000" b="1" i="1" spc="-50" smtClean="0">
                            <a:latin typeface="Cambria Math" panose="02040503050406030204" pitchFamily="18" charset="0"/>
                            <a:cs typeface="Calibri"/>
                          </a:rPr>
                        </m:ctrlPr>
                      </m:sSubPr>
                      <m:e>
                        <m:r>
                          <a:rPr lang="el-GR" sz="2000" b="1" i="1" spc="-50">
                            <a:latin typeface="Cambria Math" panose="02040503050406030204" pitchFamily="18" charset="0"/>
                            <a:cs typeface="Calibri"/>
                          </a:rPr>
                          <m:t>𝝈</m:t>
                        </m:r>
                      </m:e>
                      <m:sub>
                        <m:acc>
                          <m:accPr>
                            <m:chr m:val="̅"/>
                            <m:ctrlPr>
                              <a:rPr lang="el-GR" sz="2000" b="1" i="1" spc="-50">
                                <a:latin typeface="Cambria Math" panose="02040503050406030204" pitchFamily="18" charset="0"/>
                                <a:cs typeface="Calibri"/>
                              </a:rPr>
                            </m:ctrlPr>
                          </m:accPr>
                          <m:e>
                            <m:r>
                              <a:rPr lang="en-US" sz="2000" b="1" i="1" spc="-50">
                                <a:latin typeface="Cambria Math" panose="02040503050406030204" pitchFamily="18" charset="0"/>
                                <a:cs typeface="Calibri"/>
                              </a:rPr>
                              <m:t>𝑿</m:t>
                            </m:r>
                          </m:e>
                        </m:acc>
                      </m:sub>
                    </m:sSub>
                  </m:oMath>
                </a14:m>
                <a:endParaRPr lang="el-GR" sz="2000" b="1" spc="-50" dirty="0">
                  <a:solidFill>
                    <a:srgbClr val="FF0000"/>
                  </a:solidFill>
                  <a:latin typeface="Calibri"/>
                  <a:cs typeface="Calibri"/>
                </a:endParaRPr>
              </a:p>
              <a:p>
                <a:pPr marL="400685" indent="-287020">
                  <a:lnSpc>
                    <a:spcPct val="100000"/>
                  </a:lnSpc>
                  <a:spcBef>
                    <a:spcPts val="880"/>
                  </a:spcBef>
                  <a:buFont typeface="Arial"/>
                  <a:buChar char="•"/>
                  <a:tabLst>
                    <a:tab pos="400685" algn="l"/>
                    <a:tab pos="401320" algn="l"/>
                  </a:tabLst>
                </a:pPr>
                <a:r>
                  <a:rPr lang="el-GR" sz="2000" dirty="0">
                    <a:solidFill>
                      <a:srgbClr val="FF0000"/>
                    </a:solidFill>
                    <a:latin typeface="Calibri"/>
                    <a:cs typeface="Calibri"/>
                  </a:rPr>
                  <a:t>99,72% πιθανότητα ο </a:t>
                </a:r>
                <a:r>
                  <a:rPr lang="el-GR" sz="2000" dirty="0" err="1">
                    <a:solidFill>
                      <a:srgbClr val="FF0000"/>
                    </a:solidFill>
                    <a:latin typeface="Calibri"/>
                    <a:cs typeface="Calibri"/>
                  </a:rPr>
                  <a:t>x̄i</a:t>
                </a:r>
                <a:r>
                  <a:rPr lang="el-GR" sz="2000" dirty="0">
                    <a:solidFill>
                      <a:srgbClr val="FF0000"/>
                    </a:solidFill>
                    <a:latin typeface="Calibri"/>
                    <a:cs typeface="Calibri"/>
                  </a:rPr>
                  <a:t> να βρίσκεται ±3 τυπικά σφάλματα (3</a:t>
                </a:r>
                <a:r>
                  <a:rPr lang="el-GR" sz="1800" b="1" spc="-10" dirty="0">
                    <a:solidFill>
                      <a:srgbClr val="FF0000"/>
                    </a:solidFill>
                    <a:latin typeface="Calibri"/>
                    <a:cs typeface="Calibri"/>
                  </a:rPr>
                  <a:t>σ</a:t>
                </a:r>
                <a:r>
                  <a:rPr lang="el-GR" sz="1800" b="1" spc="-100" dirty="0">
                    <a:solidFill>
                      <a:srgbClr val="FF0000"/>
                    </a:solidFill>
                    <a:latin typeface="Calibri"/>
                    <a:cs typeface="Calibri"/>
                  </a:rPr>
                  <a:t> </a:t>
                </a:r>
                <a:r>
                  <a:rPr lang="el-GR" sz="2000" b="1" baseline="-20576" dirty="0">
                    <a:solidFill>
                      <a:srgbClr val="FF0000"/>
                    </a:solidFill>
                    <a:latin typeface="Calibri"/>
                    <a:cs typeface="Calibri"/>
                  </a:rPr>
                  <a:t>x̄</a:t>
                </a:r>
                <a:r>
                  <a:rPr lang="el-GR" sz="2000" b="1" spc="-30" baseline="-20576" dirty="0">
                    <a:solidFill>
                      <a:srgbClr val="FF0000"/>
                    </a:solidFill>
                    <a:latin typeface="Calibri"/>
                    <a:cs typeface="Calibri"/>
                  </a:rPr>
                  <a:t> </a:t>
                </a:r>
                <a:r>
                  <a:rPr lang="el-GR" sz="2000" dirty="0">
                    <a:solidFill>
                      <a:srgbClr val="FF0000"/>
                    </a:solidFill>
                    <a:latin typeface="Calibri"/>
                    <a:cs typeface="Calibri"/>
                  </a:rPr>
                  <a:t>) από τον μ </a:t>
                </a:r>
                <a14:m>
                  <m:oMath xmlns:m="http://schemas.openxmlformats.org/officeDocument/2006/math">
                    <m:r>
                      <a:rPr lang="el-GR" sz="2000" b="1" i="1" spc="-50" smtClean="0">
                        <a:latin typeface="Cambria Math" panose="02040503050406030204" pitchFamily="18" charset="0"/>
                        <a:cs typeface="Calibri"/>
                      </a:rPr>
                      <m:t>𝝁</m:t>
                    </m:r>
                    <m:r>
                      <a:rPr lang="el-GR" sz="2000" b="1" i="1" spc="-50" smtClean="0">
                        <a:latin typeface="Cambria Math" panose="02040503050406030204" pitchFamily="18" charset="0"/>
                        <a:cs typeface="Calibri"/>
                      </a:rPr>
                      <m:t>−</m:t>
                    </m:r>
                    <m:r>
                      <a:rPr lang="el-GR" sz="2000" b="1" i="1" spc="-50" smtClean="0">
                        <a:latin typeface="Cambria Math" panose="02040503050406030204" pitchFamily="18" charset="0"/>
                        <a:cs typeface="Calibri"/>
                      </a:rPr>
                      <m:t>𝟑</m:t>
                    </m:r>
                    <m:sSub>
                      <m:sSubPr>
                        <m:ctrlPr>
                          <a:rPr lang="el-GR" sz="2000" b="1" i="1" spc="-50" smtClean="0">
                            <a:latin typeface="Cambria Math" panose="02040503050406030204" pitchFamily="18" charset="0"/>
                            <a:cs typeface="Calibri"/>
                          </a:rPr>
                        </m:ctrlPr>
                      </m:sSubPr>
                      <m:e>
                        <m:r>
                          <a:rPr lang="el-GR" sz="2000" b="1" i="1" spc="-50">
                            <a:latin typeface="Cambria Math" panose="02040503050406030204" pitchFamily="18" charset="0"/>
                            <a:cs typeface="Calibri"/>
                          </a:rPr>
                          <m:t>𝝈</m:t>
                        </m:r>
                      </m:e>
                      <m:sub>
                        <m:acc>
                          <m:accPr>
                            <m:chr m:val="̅"/>
                            <m:ctrlPr>
                              <a:rPr lang="el-GR" sz="2000" b="1" i="1" spc="-50" smtClean="0">
                                <a:latin typeface="Cambria Math" panose="02040503050406030204" pitchFamily="18" charset="0"/>
                                <a:cs typeface="Calibri"/>
                              </a:rPr>
                            </m:ctrlPr>
                          </m:accPr>
                          <m:e>
                            <m:r>
                              <a:rPr lang="en-US" sz="2000" b="1" i="1" spc="-50" smtClean="0">
                                <a:latin typeface="Cambria Math" panose="02040503050406030204" pitchFamily="18" charset="0"/>
                                <a:cs typeface="Calibri"/>
                              </a:rPr>
                              <m:t>𝑿</m:t>
                            </m:r>
                          </m:e>
                        </m:acc>
                      </m:sub>
                    </m:sSub>
                    <m:r>
                      <a:rPr lang="en-US" sz="2000" b="1" i="1" spc="-50" smtClean="0">
                        <a:latin typeface="Cambria Math" panose="02040503050406030204" pitchFamily="18" charset="0"/>
                        <a:cs typeface="Calibri"/>
                      </a:rPr>
                      <m:t>≤</m:t>
                    </m:r>
                    <m:acc>
                      <m:accPr>
                        <m:chr m:val="̅"/>
                        <m:ctrlPr>
                          <a:rPr lang="en-US" sz="2000" b="1" i="1" spc="-50" smtClean="0">
                            <a:latin typeface="Cambria Math" panose="02040503050406030204" pitchFamily="18" charset="0"/>
                            <a:cs typeface="Calibri"/>
                          </a:rPr>
                        </m:ctrlPr>
                      </m:accPr>
                      <m:e>
                        <m:r>
                          <a:rPr lang="en-US" sz="2000" b="1" i="1" spc="-50" smtClean="0">
                            <a:latin typeface="Cambria Math" panose="02040503050406030204" pitchFamily="18" charset="0"/>
                            <a:cs typeface="Calibri"/>
                          </a:rPr>
                          <m:t>𝑿</m:t>
                        </m:r>
                      </m:e>
                    </m:acc>
                    <m:r>
                      <a:rPr lang="el-GR" sz="2000" b="1" i="1" spc="-50" smtClean="0">
                        <a:latin typeface="Cambria Math" panose="02040503050406030204" pitchFamily="18" charset="0"/>
                        <a:cs typeface="Calibri"/>
                      </a:rPr>
                      <m:t>≤</m:t>
                    </m:r>
                    <m:r>
                      <m:rPr>
                        <m:sty m:val="p"/>
                      </m:rPr>
                      <a:rPr lang="el-GR" sz="2000" b="0" i="0" spc="-50" smtClean="0">
                        <a:latin typeface="Cambria Math" panose="02040503050406030204" pitchFamily="18" charset="0"/>
                        <a:cs typeface="Calibri"/>
                      </a:rPr>
                      <m:t>μ</m:t>
                    </m:r>
                    <m:r>
                      <a:rPr lang="el-GR" sz="2000" b="0" i="0" spc="-50" smtClean="0">
                        <a:latin typeface="Cambria Math" panose="02040503050406030204" pitchFamily="18" charset="0"/>
                        <a:cs typeface="Calibri"/>
                      </a:rPr>
                      <m:t>+</m:t>
                    </m:r>
                    <m:r>
                      <a:rPr lang="el-GR" sz="2000" b="1" i="1" spc="-50" smtClean="0">
                        <a:latin typeface="Cambria Math" panose="02040503050406030204" pitchFamily="18" charset="0"/>
                        <a:cs typeface="Calibri"/>
                      </a:rPr>
                      <m:t>𝟑</m:t>
                    </m:r>
                    <m:sSub>
                      <m:sSubPr>
                        <m:ctrlPr>
                          <a:rPr lang="el-GR" sz="2000" b="1" i="1" spc="-50">
                            <a:latin typeface="Cambria Math" panose="02040503050406030204" pitchFamily="18" charset="0"/>
                            <a:cs typeface="Calibri"/>
                          </a:rPr>
                        </m:ctrlPr>
                      </m:sSubPr>
                      <m:e>
                        <m:r>
                          <a:rPr lang="el-GR" sz="2000" b="1" i="1" spc="-50">
                            <a:latin typeface="Cambria Math" panose="02040503050406030204" pitchFamily="18" charset="0"/>
                            <a:cs typeface="Calibri"/>
                          </a:rPr>
                          <m:t>𝝈</m:t>
                        </m:r>
                      </m:e>
                      <m:sub>
                        <m:acc>
                          <m:accPr>
                            <m:chr m:val="̅"/>
                            <m:ctrlPr>
                              <a:rPr lang="el-GR" sz="2000" b="1" i="1" spc="-50">
                                <a:latin typeface="Cambria Math" panose="02040503050406030204" pitchFamily="18" charset="0"/>
                                <a:cs typeface="Calibri"/>
                              </a:rPr>
                            </m:ctrlPr>
                          </m:accPr>
                          <m:e>
                            <m:r>
                              <a:rPr lang="en-US" sz="2000" b="1" i="1" spc="-50">
                                <a:latin typeface="Cambria Math" panose="02040503050406030204" pitchFamily="18" charset="0"/>
                                <a:cs typeface="Calibri"/>
                              </a:rPr>
                              <m:t>𝑿</m:t>
                            </m:r>
                          </m:e>
                        </m:acc>
                      </m:sub>
                    </m:sSub>
                  </m:oMath>
                </a14:m>
                <a:endParaRPr lang="el-GR" sz="2000" dirty="0">
                  <a:solidFill>
                    <a:srgbClr val="FF0000"/>
                  </a:solidFill>
                  <a:latin typeface="Calibri"/>
                  <a:cs typeface="Calibri"/>
                </a:endParaRPr>
              </a:p>
              <a:p>
                <a:pPr marL="400685">
                  <a:lnSpc>
                    <a:spcPct val="100000"/>
                  </a:lnSpc>
                  <a:spcBef>
                    <a:spcPts val="284"/>
                  </a:spcBef>
                </a:pPr>
                <a:endParaRPr sz="2000" dirty="0">
                  <a:latin typeface="Calibri"/>
                  <a:cs typeface="Calibri"/>
                </a:endParaRPr>
              </a:p>
            </p:txBody>
          </p:sp>
        </mc:Choice>
        <mc:Fallback xmlns="">
          <p:sp>
            <p:nvSpPr>
              <p:cNvPr id="106" name="object 5">
                <a:extLst>
                  <a:ext uri="{FF2B5EF4-FFF2-40B4-BE49-F238E27FC236}">
                    <a16:creationId xmlns:a16="http://schemas.microsoft.com/office/drawing/2014/main" id="{A58B178C-2528-4A90-BEBD-5228D02C593F}"/>
                  </a:ext>
                </a:extLst>
              </p:cNvPr>
              <p:cNvSpPr txBox="1">
                <a:spLocks noRot="1" noChangeAspect="1" noMove="1" noResize="1" noEditPoints="1" noAdjustHandles="1" noChangeArrowheads="1" noChangeShapeType="1" noTextEdit="1"/>
              </p:cNvSpPr>
              <p:nvPr/>
            </p:nvSpPr>
            <p:spPr>
              <a:xfrm>
                <a:off x="0" y="855743"/>
                <a:ext cx="12191999" cy="2716385"/>
              </a:xfrm>
              <a:prstGeom prst="rect">
                <a:avLst/>
              </a:prstGeom>
              <a:blipFill>
                <a:blip r:embed="rId2"/>
                <a:stretch>
                  <a:fillRect l="-350" r="-1900"/>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36" name="object 2">
                <a:extLst>
                  <a:ext uri="{FF2B5EF4-FFF2-40B4-BE49-F238E27FC236}">
                    <a16:creationId xmlns:a16="http://schemas.microsoft.com/office/drawing/2014/main" id="{F1FD8FF5-D653-42F3-936F-870E84639EDF}"/>
                  </a:ext>
                </a:extLst>
              </p:cNvPr>
              <p:cNvSpPr txBox="1">
                <a:spLocks noGrp="1"/>
              </p:cNvSpPr>
              <p:nvPr>
                <p:ph type="title"/>
              </p:nvPr>
            </p:nvSpPr>
            <p:spPr>
              <a:xfrm>
                <a:off x="0" y="306272"/>
                <a:ext cx="12115800" cy="382156"/>
              </a:xfrm>
              <a:prstGeom prst="rect">
                <a:avLst/>
              </a:prstGeom>
            </p:spPr>
            <p:txBody>
              <a:bodyPr vert="horz" wrap="square" lIns="0" tIns="12700" rIns="0" bIns="0" rtlCol="0">
                <a:spAutoFit/>
              </a:bodyPr>
              <a:lstStyle/>
              <a:p>
                <a:pPr marL="12700">
                  <a:lnSpc>
                    <a:spcPct val="100000"/>
                  </a:lnSpc>
                  <a:spcBef>
                    <a:spcPts val="100"/>
                  </a:spcBef>
                </a:pPr>
                <a:r>
                  <a:rPr lang="el-GR" sz="2400" b="0" dirty="0">
                    <a:latin typeface="Calibri"/>
                    <a:cs typeface="Calibri"/>
                  </a:rPr>
                  <a:t>Εφόσον η δειγματοληπτική κατανομή των </a:t>
                </a:r>
                <a14:m>
                  <m:oMath xmlns:m="http://schemas.openxmlformats.org/officeDocument/2006/math">
                    <m:acc>
                      <m:accPr>
                        <m:chr m:val="̅"/>
                        <m:ctrlPr>
                          <a:rPr kumimoji="0" lang="el-GR"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accPr>
                      <m:e>
                        <m: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𝑋</m:t>
                        </m:r>
                      </m:e>
                    </m:acc>
                  </m:oMath>
                </a14:m>
                <a:r>
                  <a:rPr lang="el-GR" sz="2400" dirty="0">
                    <a:latin typeface="Calibri"/>
                    <a:cs typeface="Calibri"/>
                  </a:rPr>
                  <a:t> είναι πάντα κανονική Ν (μ,</a:t>
                </a:r>
                <a:r>
                  <a:rPr lang="en-US" sz="2400" dirty="0"/>
                  <a:t> </a:t>
                </a:r>
                <a14:m>
                  <m:oMath xmlns:m="http://schemas.openxmlformats.org/officeDocument/2006/math">
                    <m:sSub>
                      <m:sSubPr>
                        <m:ctrlPr>
                          <a:rPr lang="en-US" sz="2400" i="1">
                            <a:latin typeface="Cambria Math" panose="02040503050406030204" pitchFamily="18" charset="0"/>
                          </a:rPr>
                        </m:ctrlPr>
                      </m:sSubPr>
                      <m:e>
                        <m:r>
                          <a:rPr lang="el-GR" sz="2400" i="1">
                            <a:latin typeface="Cambria Math" panose="02040503050406030204" pitchFamily="18" charset="0"/>
                          </a:rPr>
                          <m:t>𝜎</m:t>
                        </m:r>
                      </m:e>
                      <m:sub>
                        <m:acc>
                          <m:accPr>
                            <m:chr m:val="̅"/>
                            <m:ctrlPr>
                              <a:rPr lang="en-US" sz="2400" i="1">
                                <a:latin typeface="Cambria Math" panose="02040503050406030204" pitchFamily="18" charset="0"/>
                              </a:rPr>
                            </m:ctrlPr>
                          </m:accPr>
                          <m:e>
                            <m:r>
                              <a:rPr lang="en-US" sz="2400" i="1">
                                <a:latin typeface="Cambria Math" panose="02040503050406030204" pitchFamily="18" charset="0"/>
                              </a:rPr>
                              <m:t>𝑋</m:t>
                            </m:r>
                          </m:e>
                        </m:acc>
                      </m:sub>
                    </m:sSub>
                  </m:oMath>
                </a14:m>
                <a:r>
                  <a:rPr lang="el-GR" sz="2400" dirty="0">
                    <a:latin typeface="Calibri"/>
                    <a:cs typeface="Calibri"/>
                  </a:rPr>
                  <a:t>) υπάρχει πιθανότητα:</a:t>
                </a:r>
                <a:endParaRPr sz="2400" dirty="0">
                  <a:latin typeface="Calibri"/>
                  <a:cs typeface="Calibri"/>
                </a:endParaRPr>
              </a:p>
            </p:txBody>
          </p:sp>
        </mc:Choice>
        <mc:Fallback xmlns="">
          <p:sp>
            <p:nvSpPr>
              <p:cNvPr id="36" name="object 2">
                <a:extLst>
                  <a:ext uri="{FF2B5EF4-FFF2-40B4-BE49-F238E27FC236}">
                    <a16:creationId xmlns:a16="http://schemas.microsoft.com/office/drawing/2014/main" id="{F1FD8FF5-D653-42F3-936F-870E84639EDF}"/>
                  </a:ext>
                </a:extLst>
              </p:cNvPr>
              <p:cNvSpPr txBox="1">
                <a:spLocks noGrp="1" noRot="1" noChangeAspect="1" noMove="1" noResize="1" noEditPoints="1" noAdjustHandles="1" noChangeArrowheads="1" noChangeShapeType="1" noTextEdit="1"/>
              </p:cNvSpPr>
              <p:nvPr>
                <p:ph type="title"/>
              </p:nvPr>
            </p:nvSpPr>
            <p:spPr>
              <a:xfrm>
                <a:off x="0" y="306272"/>
                <a:ext cx="12115800" cy="382156"/>
              </a:xfrm>
              <a:prstGeom prst="rect">
                <a:avLst/>
              </a:prstGeom>
              <a:blipFill>
                <a:blip r:embed="rId3"/>
                <a:stretch>
                  <a:fillRect l="-1408" t="-20635" r="-755" b="-47619"/>
                </a:stretch>
              </a:blipFill>
            </p:spPr>
            <p:txBody>
              <a:bodyPr/>
              <a:lstStyle/>
              <a:p>
                <a:r>
                  <a:rPr lang="el-GR">
                    <a:noFill/>
                  </a:rPr>
                  <a:t> </a:t>
                </a:r>
              </a:p>
            </p:txBody>
          </p:sp>
        </mc:Fallback>
      </mc:AlternateContent>
    </p:spTree>
    <p:extLst>
      <p:ext uri="{BB962C8B-B14F-4D97-AF65-F5344CB8AC3E}">
        <p14:creationId xmlns:p14="http://schemas.microsoft.com/office/powerpoint/2010/main" val="2755335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453896" y="-13716"/>
            <a:ext cx="9113520" cy="6871970"/>
            <a:chOff x="1453896" y="-13716"/>
            <a:chExt cx="9113520" cy="6871970"/>
          </a:xfrm>
        </p:grpSpPr>
        <p:pic>
          <p:nvPicPr>
            <p:cNvPr id="3" name="object 3"/>
            <p:cNvPicPr/>
            <p:nvPr/>
          </p:nvPicPr>
          <p:blipFill>
            <a:blip r:embed="rId2" cstate="print"/>
            <a:stretch>
              <a:fillRect/>
            </a:stretch>
          </p:blipFill>
          <p:spPr>
            <a:xfrm>
              <a:off x="1453896" y="0"/>
              <a:ext cx="9113520" cy="6857998"/>
            </a:xfrm>
            <a:prstGeom prst="rect">
              <a:avLst/>
            </a:prstGeom>
          </p:spPr>
        </p:pic>
        <p:sp>
          <p:nvSpPr>
            <p:cNvPr id="4" name="object 4"/>
            <p:cNvSpPr/>
            <p:nvPr/>
          </p:nvSpPr>
          <p:spPr>
            <a:xfrm>
              <a:off x="7316724" y="3299460"/>
              <a:ext cx="710565" cy="274320"/>
            </a:xfrm>
            <a:custGeom>
              <a:avLst/>
              <a:gdLst/>
              <a:ahLst/>
              <a:cxnLst/>
              <a:rect l="l" t="t" r="r" b="b"/>
              <a:pathLst>
                <a:path w="710565" h="274320">
                  <a:moveTo>
                    <a:pt x="0" y="137160"/>
                  </a:moveTo>
                  <a:lnTo>
                    <a:pt x="22218" y="89324"/>
                  </a:lnTo>
                  <a:lnTo>
                    <a:pt x="83521" y="48813"/>
                  </a:lnTo>
                  <a:lnTo>
                    <a:pt x="126320" y="32277"/>
                  </a:lnTo>
                  <a:lnTo>
                    <a:pt x="175880" y="18739"/>
                  </a:lnTo>
                  <a:lnTo>
                    <a:pt x="231198" y="8587"/>
                  </a:lnTo>
                  <a:lnTo>
                    <a:pt x="291270" y="2211"/>
                  </a:lnTo>
                  <a:lnTo>
                    <a:pt x="355092" y="0"/>
                  </a:lnTo>
                  <a:lnTo>
                    <a:pt x="418913" y="2211"/>
                  </a:lnTo>
                  <a:lnTo>
                    <a:pt x="478985" y="8587"/>
                  </a:lnTo>
                  <a:lnTo>
                    <a:pt x="534303" y="18739"/>
                  </a:lnTo>
                  <a:lnTo>
                    <a:pt x="583863" y="32277"/>
                  </a:lnTo>
                  <a:lnTo>
                    <a:pt x="626662" y="48813"/>
                  </a:lnTo>
                  <a:lnTo>
                    <a:pt x="661698" y="67959"/>
                  </a:lnTo>
                  <a:lnTo>
                    <a:pt x="704462" y="112520"/>
                  </a:lnTo>
                  <a:lnTo>
                    <a:pt x="710183" y="137160"/>
                  </a:lnTo>
                  <a:lnTo>
                    <a:pt x="704462" y="161799"/>
                  </a:lnTo>
                  <a:lnTo>
                    <a:pt x="661698" y="206360"/>
                  </a:lnTo>
                  <a:lnTo>
                    <a:pt x="626662" y="225506"/>
                  </a:lnTo>
                  <a:lnTo>
                    <a:pt x="583863" y="242042"/>
                  </a:lnTo>
                  <a:lnTo>
                    <a:pt x="534303" y="255580"/>
                  </a:lnTo>
                  <a:lnTo>
                    <a:pt x="478985" y="265732"/>
                  </a:lnTo>
                  <a:lnTo>
                    <a:pt x="418913" y="272108"/>
                  </a:lnTo>
                  <a:lnTo>
                    <a:pt x="355092" y="274319"/>
                  </a:lnTo>
                  <a:lnTo>
                    <a:pt x="291270" y="272108"/>
                  </a:lnTo>
                  <a:lnTo>
                    <a:pt x="231198" y="265732"/>
                  </a:lnTo>
                  <a:lnTo>
                    <a:pt x="175880" y="255580"/>
                  </a:lnTo>
                  <a:lnTo>
                    <a:pt x="126320" y="242042"/>
                  </a:lnTo>
                  <a:lnTo>
                    <a:pt x="83521" y="225506"/>
                  </a:lnTo>
                  <a:lnTo>
                    <a:pt x="48485" y="206360"/>
                  </a:lnTo>
                  <a:lnTo>
                    <a:pt x="5721" y="161799"/>
                  </a:lnTo>
                  <a:lnTo>
                    <a:pt x="0" y="137160"/>
                  </a:lnTo>
                  <a:close/>
                </a:path>
              </a:pathLst>
            </a:custGeom>
            <a:ln w="27432">
              <a:solidFill>
                <a:srgbClr val="FF1D1D"/>
              </a:solidFill>
            </a:ln>
          </p:spPr>
          <p:txBody>
            <a:bodyPr wrap="square" lIns="0" tIns="0" rIns="0" bIns="0" rtlCol="0"/>
            <a:lstStyle/>
            <a:p>
              <a:endParaRPr/>
            </a:p>
          </p:txBody>
        </p:sp>
        <p:sp>
          <p:nvSpPr>
            <p:cNvPr id="5" name="object 5"/>
            <p:cNvSpPr/>
            <p:nvPr/>
          </p:nvSpPr>
          <p:spPr>
            <a:xfrm>
              <a:off x="8913876" y="4293107"/>
              <a:ext cx="710565" cy="274320"/>
            </a:xfrm>
            <a:custGeom>
              <a:avLst/>
              <a:gdLst/>
              <a:ahLst/>
              <a:cxnLst/>
              <a:rect l="l" t="t" r="r" b="b"/>
              <a:pathLst>
                <a:path w="710565" h="274320">
                  <a:moveTo>
                    <a:pt x="0" y="137160"/>
                  </a:moveTo>
                  <a:lnTo>
                    <a:pt x="22218" y="89324"/>
                  </a:lnTo>
                  <a:lnTo>
                    <a:pt x="83521" y="48813"/>
                  </a:lnTo>
                  <a:lnTo>
                    <a:pt x="126320" y="32277"/>
                  </a:lnTo>
                  <a:lnTo>
                    <a:pt x="175880" y="18739"/>
                  </a:lnTo>
                  <a:lnTo>
                    <a:pt x="231198" y="8587"/>
                  </a:lnTo>
                  <a:lnTo>
                    <a:pt x="291270" y="2211"/>
                  </a:lnTo>
                  <a:lnTo>
                    <a:pt x="355092" y="0"/>
                  </a:lnTo>
                  <a:lnTo>
                    <a:pt x="418913" y="2211"/>
                  </a:lnTo>
                  <a:lnTo>
                    <a:pt x="478985" y="8587"/>
                  </a:lnTo>
                  <a:lnTo>
                    <a:pt x="534303" y="18739"/>
                  </a:lnTo>
                  <a:lnTo>
                    <a:pt x="583863" y="32277"/>
                  </a:lnTo>
                  <a:lnTo>
                    <a:pt x="626662" y="48813"/>
                  </a:lnTo>
                  <a:lnTo>
                    <a:pt x="661698" y="67959"/>
                  </a:lnTo>
                  <a:lnTo>
                    <a:pt x="704462" y="112520"/>
                  </a:lnTo>
                  <a:lnTo>
                    <a:pt x="710183" y="137160"/>
                  </a:lnTo>
                  <a:lnTo>
                    <a:pt x="704462" y="161799"/>
                  </a:lnTo>
                  <a:lnTo>
                    <a:pt x="661698" y="206360"/>
                  </a:lnTo>
                  <a:lnTo>
                    <a:pt x="626662" y="225506"/>
                  </a:lnTo>
                  <a:lnTo>
                    <a:pt x="583863" y="242042"/>
                  </a:lnTo>
                  <a:lnTo>
                    <a:pt x="534303" y="255580"/>
                  </a:lnTo>
                  <a:lnTo>
                    <a:pt x="478985" y="265732"/>
                  </a:lnTo>
                  <a:lnTo>
                    <a:pt x="418913" y="272108"/>
                  </a:lnTo>
                  <a:lnTo>
                    <a:pt x="355092" y="274320"/>
                  </a:lnTo>
                  <a:lnTo>
                    <a:pt x="291270" y="272108"/>
                  </a:lnTo>
                  <a:lnTo>
                    <a:pt x="231198" y="265732"/>
                  </a:lnTo>
                  <a:lnTo>
                    <a:pt x="175880" y="255580"/>
                  </a:lnTo>
                  <a:lnTo>
                    <a:pt x="126320" y="242042"/>
                  </a:lnTo>
                  <a:lnTo>
                    <a:pt x="83521" y="225506"/>
                  </a:lnTo>
                  <a:lnTo>
                    <a:pt x="48485" y="206360"/>
                  </a:lnTo>
                  <a:lnTo>
                    <a:pt x="5721" y="161799"/>
                  </a:lnTo>
                  <a:lnTo>
                    <a:pt x="0" y="137160"/>
                  </a:lnTo>
                  <a:close/>
                </a:path>
              </a:pathLst>
            </a:custGeom>
            <a:ln w="27432">
              <a:solidFill>
                <a:srgbClr val="00AF50"/>
              </a:solidFill>
            </a:ln>
          </p:spPr>
          <p:txBody>
            <a:bodyPr wrap="square" lIns="0" tIns="0" rIns="0" bIns="0" rtlCol="0"/>
            <a:lstStyle/>
            <a:p>
              <a:endParaRPr/>
            </a:p>
          </p:txBody>
        </p:sp>
        <p:sp>
          <p:nvSpPr>
            <p:cNvPr id="6" name="object 6"/>
            <p:cNvSpPr/>
            <p:nvPr/>
          </p:nvSpPr>
          <p:spPr>
            <a:xfrm>
              <a:off x="1653540" y="3293363"/>
              <a:ext cx="707390" cy="274320"/>
            </a:xfrm>
            <a:custGeom>
              <a:avLst/>
              <a:gdLst/>
              <a:ahLst/>
              <a:cxnLst/>
              <a:rect l="l" t="t" r="r" b="b"/>
              <a:pathLst>
                <a:path w="707389" h="274320">
                  <a:moveTo>
                    <a:pt x="0" y="137160"/>
                  </a:moveTo>
                  <a:lnTo>
                    <a:pt x="22113" y="89324"/>
                  </a:lnTo>
                  <a:lnTo>
                    <a:pt x="83136" y="48813"/>
                  </a:lnTo>
                  <a:lnTo>
                    <a:pt x="125745" y="32277"/>
                  </a:lnTo>
                  <a:lnTo>
                    <a:pt x="175090" y="18739"/>
                  </a:lnTo>
                  <a:lnTo>
                    <a:pt x="230174" y="8587"/>
                  </a:lnTo>
                  <a:lnTo>
                    <a:pt x="289999" y="2211"/>
                  </a:lnTo>
                  <a:lnTo>
                    <a:pt x="353568" y="0"/>
                  </a:lnTo>
                  <a:lnTo>
                    <a:pt x="417136" y="2211"/>
                  </a:lnTo>
                  <a:lnTo>
                    <a:pt x="476961" y="8587"/>
                  </a:lnTo>
                  <a:lnTo>
                    <a:pt x="532045" y="18739"/>
                  </a:lnTo>
                  <a:lnTo>
                    <a:pt x="581390" y="32277"/>
                  </a:lnTo>
                  <a:lnTo>
                    <a:pt x="623999" y="48813"/>
                  </a:lnTo>
                  <a:lnTo>
                    <a:pt x="658876" y="67959"/>
                  </a:lnTo>
                  <a:lnTo>
                    <a:pt x="701441" y="112520"/>
                  </a:lnTo>
                  <a:lnTo>
                    <a:pt x="707136" y="137160"/>
                  </a:lnTo>
                  <a:lnTo>
                    <a:pt x="701441" y="161799"/>
                  </a:lnTo>
                  <a:lnTo>
                    <a:pt x="658876" y="206360"/>
                  </a:lnTo>
                  <a:lnTo>
                    <a:pt x="623999" y="225506"/>
                  </a:lnTo>
                  <a:lnTo>
                    <a:pt x="581390" y="242042"/>
                  </a:lnTo>
                  <a:lnTo>
                    <a:pt x="532045" y="255580"/>
                  </a:lnTo>
                  <a:lnTo>
                    <a:pt x="476961" y="265732"/>
                  </a:lnTo>
                  <a:lnTo>
                    <a:pt x="417136" y="272108"/>
                  </a:lnTo>
                  <a:lnTo>
                    <a:pt x="353568" y="274320"/>
                  </a:lnTo>
                  <a:lnTo>
                    <a:pt x="289999" y="272108"/>
                  </a:lnTo>
                  <a:lnTo>
                    <a:pt x="230174" y="265732"/>
                  </a:lnTo>
                  <a:lnTo>
                    <a:pt x="175090" y="255580"/>
                  </a:lnTo>
                  <a:lnTo>
                    <a:pt x="125745" y="242042"/>
                  </a:lnTo>
                  <a:lnTo>
                    <a:pt x="83136" y="225506"/>
                  </a:lnTo>
                  <a:lnTo>
                    <a:pt x="48259" y="206360"/>
                  </a:lnTo>
                  <a:lnTo>
                    <a:pt x="5694" y="161799"/>
                  </a:lnTo>
                  <a:lnTo>
                    <a:pt x="0" y="137160"/>
                  </a:lnTo>
                  <a:close/>
                </a:path>
              </a:pathLst>
            </a:custGeom>
            <a:ln w="27432">
              <a:solidFill>
                <a:srgbClr val="FF1D1D"/>
              </a:solidFill>
            </a:ln>
          </p:spPr>
          <p:txBody>
            <a:bodyPr wrap="square" lIns="0" tIns="0" rIns="0" bIns="0" rtlCol="0"/>
            <a:lstStyle/>
            <a:p>
              <a:endParaRPr/>
            </a:p>
          </p:txBody>
        </p:sp>
        <p:sp>
          <p:nvSpPr>
            <p:cNvPr id="7" name="object 7"/>
            <p:cNvSpPr/>
            <p:nvPr/>
          </p:nvSpPr>
          <p:spPr>
            <a:xfrm>
              <a:off x="7316724" y="0"/>
              <a:ext cx="710565" cy="208915"/>
            </a:xfrm>
            <a:custGeom>
              <a:avLst/>
              <a:gdLst/>
              <a:ahLst/>
              <a:cxnLst/>
              <a:rect l="l" t="t" r="r" b="b"/>
              <a:pathLst>
                <a:path w="710565" h="208915">
                  <a:moveTo>
                    <a:pt x="0" y="71627"/>
                  </a:moveTo>
                  <a:lnTo>
                    <a:pt x="5721" y="46988"/>
                  </a:lnTo>
                  <a:lnTo>
                    <a:pt x="22218" y="23792"/>
                  </a:lnTo>
                  <a:lnTo>
                    <a:pt x="48485" y="2427"/>
                  </a:lnTo>
                  <a:lnTo>
                    <a:pt x="52927" y="0"/>
                  </a:lnTo>
                </a:path>
                <a:path w="710565" h="208915">
                  <a:moveTo>
                    <a:pt x="657256" y="0"/>
                  </a:moveTo>
                  <a:lnTo>
                    <a:pt x="661698" y="2427"/>
                  </a:lnTo>
                  <a:lnTo>
                    <a:pt x="687965" y="23792"/>
                  </a:lnTo>
                  <a:lnTo>
                    <a:pt x="704462" y="46988"/>
                  </a:lnTo>
                  <a:lnTo>
                    <a:pt x="710183" y="71627"/>
                  </a:lnTo>
                  <a:lnTo>
                    <a:pt x="704462" y="96267"/>
                  </a:lnTo>
                  <a:lnTo>
                    <a:pt x="661698" y="140828"/>
                  </a:lnTo>
                  <a:lnTo>
                    <a:pt x="626662" y="159974"/>
                  </a:lnTo>
                  <a:lnTo>
                    <a:pt x="583863" y="176510"/>
                  </a:lnTo>
                  <a:lnTo>
                    <a:pt x="534303" y="190048"/>
                  </a:lnTo>
                  <a:lnTo>
                    <a:pt x="478985" y="200200"/>
                  </a:lnTo>
                  <a:lnTo>
                    <a:pt x="418913" y="206576"/>
                  </a:lnTo>
                  <a:lnTo>
                    <a:pt x="355092" y="208788"/>
                  </a:lnTo>
                  <a:lnTo>
                    <a:pt x="291270" y="206576"/>
                  </a:lnTo>
                  <a:lnTo>
                    <a:pt x="231198" y="200200"/>
                  </a:lnTo>
                  <a:lnTo>
                    <a:pt x="175880" y="190048"/>
                  </a:lnTo>
                  <a:lnTo>
                    <a:pt x="126320" y="176510"/>
                  </a:lnTo>
                  <a:lnTo>
                    <a:pt x="83521" y="159974"/>
                  </a:lnTo>
                  <a:lnTo>
                    <a:pt x="48485" y="140828"/>
                  </a:lnTo>
                  <a:lnTo>
                    <a:pt x="5721" y="96267"/>
                  </a:lnTo>
                  <a:lnTo>
                    <a:pt x="0" y="71627"/>
                  </a:lnTo>
                </a:path>
              </a:pathLst>
            </a:custGeom>
            <a:ln w="27432">
              <a:solidFill>
                <a:srgbClr val="FF1D1D"/>
              </a:solidFill>
            </a:ln>
          </p:spPr>
          <p:txBody>
            <a:bodyPr wrap="square" lIns="0" tIns="0" rIns="0" bIns="0" rtlCol="0"/>
            <a:lstStyle/>
            <a:p>
              <a:endParaRPr/>
            </a:p>
          </p:txBody>
        </p:sp>
        <p:sp>
          <p:nvSpPr>
            <p:cNvPr id="8" name="object 8"/>
            <p:cNvSpPr/>
            <p:nvPr/>
          </p:nvSpPr>
          <p:spPr>
            <a:xfrm>
              <a:off x="8926067" y="0"/>
              <a:ext cx="707390" cy="203200"/>
            </a:xfrm>
            <a:custGeom>
              <a:avLst/>
              <a:gdLst/>
              <a:ahLst/>
              <a:cxnLst/>
              <a:rect l="l" t="t" r="r" b="b"/>
              <a:pathLst>
                <a:path w="707390" h="203200">
                  <a:moveTo>
                    <a:pt x="0" y="82296"/>
                  </a:moveTo>
                  <a:lnTo>
                    <a:pt x="7180" y="58016"/>
                  </a:lnTo>
                  <a:lnTo>
                    <a:pt x="27777" y="35409"/>
                  </a:lnTo>
                  <a:lnTo>
                    <a:pt x="60369" y="14957"/>
                  </a:lnTo>
                  <a:lnTo>
                    <a:pt x="96612" y="0"/>
                  </a:lnTo>
                </a:path>
                <a:path w="707390" h="203200">
                  <a:moveTo>
                    <a:pt x="610523" y="0"/>
                  </a:moveTo>
                  <a:lnTo>
                    <a:pt x="646766" y="14957"/>
                  </a:lnTo>
                  <a:lnTo>
                    <a:pt x="679358" y="35409"/>
                  </a:lnTo>
                  <a:lnTo>
                    <a:pt x="699955" y="58016"/>
                  </a:lnTo>
                  <a:lnTo>
                    <a:pt x="707135" y="82296"/>
                  </a:lnTo>
                  <a:lnTo>
                    <a:pt x="699955" y="106575"/>
                  </a:lnTo>
                  <a:lnTo>
                    <a:pt x="646766" y="149634"/>
                  </a:lnTo>
                  <a:lnTo>
                    <a:pt x="603599" y="167449"/>
                  </a:lnTo>
                  <a:lnTo>
                    <a:pt x="551275" y="182144"/>
                  </a:lnTo>
                  <a:lnTo>
                    <a:pt x="491216" y="193238"/>
                  </a:lnTo>
                  <a:lnTo>
                    <a:pt x="424840" y="200248"/>
                  </a:lnTo>
                  <a:lnTo>
                    <a:pt x="353567" y="202692"/>
                  </a:lnTo>
                  <a:lnTo>
                    <a:pt x="282295" y="200248"/>
                  </a:lnTo>
                  <a:lnTo>
                    <a:pt x="215919" y="193238"/>
                  </a:lnTo>
                  <a:lnTo>
                    <a:pt x="155860" y="182144"/>
                  </a:lnTo>
                  <a:lnTo>
                    <a:pt x="103536" y="167449"/>
                  </a:lnTo>
                  <a:lnTo>
                    <a:pt x="60369" y="149634"/>
                  </a:lnTo>
                  <a:lnTo>
                    <a:pt x="27777" y="129182"/>
                  </a:lnTo>
                  <a:lnTo>
                    <a:pt x="7180" y="106575"/>
                  </a:lnTo>
                  <a:lnTo>
                    <a:pt x="0" y="82296"/>
                  </a:lnTo>
                </a:path>
              </a:pathLst>
            </a:custGeom>
            <a:ln w="27432">
              <a:solidFill>
                <a:srgbClr val="00AF50"/>
              </a:solidFill>
            </a:ln>
          </p:spPr>
          <p:txBody>
            <a:bodyPr wrap="square" lIns="0" tIns="0" rIns="0" bIns="0" rtlCol="0"/>
            <a:lstStyle/>
            <a:p>
              <a:endParaRPr/>
            </a:p>
          </p:txBody>
        </p:sp>
        <p:sp>
          <p:nvSpPr>
            <p:cNvPr id="9" name="object 9"/>
            <p:cNvSpPr/>
            <p:nvPr/>
          </p:nvSpPr>
          <p:spPr>
            <a:xfrm>
              <a:off x="1647444" y="4293107"/>
              <a:ext cx="707390" cy="274320"/>
            </a:xfrm>
            <a:custGeom>
              <a:avLst/>
              <a:gdLst/>
              <a:ahLst/>
              <a:cxnLst/>
              <a:rect l="l" t="t" r="r" b="b"/>
              <a:pathLst>
                <a:path w="707389" h="274320">
                  <a:moveTo>
                    <a:pt x="0" y="137160"/>
                  </a:moveTo>
                  <a:lnTo>
                    <a:pt x="22113" y="89324"/>
                  </a:lnTo>
                  <a:lnTo>
                    <a:pt x="83136" y="48813"/>
                  </a:lnTo>
                  <a:lnTo>
                    <a:pt x="125745" y="32277"/>
                  </a:lnTo>
                  <a:lnTo>
                    <a:pt x="175090" y="18739"/>
                  </a:lnTo>
                  <a:lnTo>
                    <a:pt x="230174" y="8587"/>
                  </a:lnTo>
                  <a:lnTo>
                    <a:pt x="289999" y="2211"/>
                  </a:lnTo>
                  <a:lnTo>
                    <a:pt x="353568" y="0"/>
                  </a:lnTo>
                  <a:lnTo>
                    <a:pt x="417136" y="2211"/>
                  </a:lnTo>
                  <a:lnTo>
                    <a:pt x="476961" y="8587"/>
                  </a:lnTo>
                  <a:lnTo>
                    <a:pt x="532045" y="18739"/>
                  </a:lnTo>
                  <a:lnTo>
                    <a:pt x="581390" y="32277"/>
                  </a:lnTo>
                  <a:lnTo>
                    <a:pt x="623999" y="48813"/>
                  </a:lnTo>
                  <a:lnTo>
                    <a:pt x="658876" y="67959"/>
                  </a:lnTo>
                  <a:lnTo>
                    <a:pt x="701441" y="112520"/>
                  </a:lnTo>
                  <a:lnTo>
                    <a:pt x="707136" y="137160"/>
                  </a:lnTo>
                  <a:lnTo>
                    <a:pt x="701441" y="161799"/>
                  </a:lnTo>
                  <a:lnTo>
                    <a:pt x="658876" y="206360"/>
                  </a:lnTo>
                  <a:lnTo>
                    <a:pt x="623999" y="225506"/>
                  </a:lnTo>
                  <a:lnTo>
                    <a:pt x="581390" y="242042"/>
                  </a:lnTo>
                  <a:lnTo>
                    <a:pt x="532045" y="255580"/>
                  </a:lnTo>
                  <a:lnTo>
                    <a:pt x="476961" y="265732"/>
                  </a:lnTo>
                  <a:lnTo>
                    <a:pt x="417136" y="272108"/>
                  </a:lnTo>
                  <a:lnTo>
                    <a:pt x="353568" y="274320"/>
                  </a:lnTo>
                  <a:lnTo>
                    <a:pt x="289999" y="272108"/>
                  </a:lnTo>
                  <a:lnTo>
                    <a:pt x="230174" y="265732"/>
                  </a:lnTo>
                  <a:lnTo>
                    <a:pt x="175090" y="255580"/>
                  </a:lnTo>
                  <a:lnTo>
                    <a:pt x="125745" y="242042"/>
                  </a:lnTo>
                  <a:lnTo>
                    <a:pt x="83136" y="225506"/>
                  </a:lnTo>
                  <a:lnTo>
                    <a:pt x="48259" y="206360"/>
                  </a:lnTo>
                  <a:lnTo>
                    <a:pt x="5694" y="161799"/>
                  </a:lnTo>
                  <a:lnTo>
                    <a:pt x="0" y="137160"/>
                  </a:lnTo>
                  <a:close/>
                </a:path>
              </a:pathLst>
            </a:custGeom>
            <a:ln w="27431">
              <a:solidFill>
                <a:srgbClr val="00AF50"/>
              </a:solidFill>
            </a:ln>
          </p:spPr>
          <p:txBody>
            <a:bodyPr wrap="square" lIns="0" tIns="0" rIns="0" bIns="0" rtlCol="0"/>
            <a:lstStyle/>
            <a:p>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191626" y="516974"/>
            <a:ext cx="1808747" cy="444352"/>
          </a:xfrm>
          <a:prstGeom prst="rect">
            <a:avLst/>
          </a:prstGeom>
        </p:spPr>
        <p:txBody>
          <a:bodyPr vert="horz" wrap="square" lIns="0" tIns="13335" rIns="0" bIns="0" rtlCol="0" anchor="ctr">
            <a:spAutoFit/>
          </a:bodyPr>
          <a:lstStyle/>
          <a:p>
            <a:pPr marL="12700" algn="just">
              <a:lnSpc>
                <a:spcPct val="100000"/>
              </a:lnSpc>
              <a:spcBef>
                <a:spcPts val="105"/>
              </a:spcBef>
            </a:pPr>
            <a:r>
              <a:rPr sz="2800" b="1" spc="-25" dirty="0">
                <a:solidFill>
                  <a:srgbClr val="5FCAEE"/>
                </a:solidFill>
                <a:latin typeface="Trebuchet MS"/>
                <a:ea typeface="+mn-ea"/>
                <a:cs typeface="+mn-cs"/>
              </a:rPr>
              <a:t>Άσκηση 1</a:t>
            </a:r>
          </a:p>
        </p:txBody>
      </p:sp>
      <p:sp>
        <p:nvSpPr>
          <p:cNvPr id="3" name="object 3"/>
          <p:cNvSpPr txBox="1"/>
          <p:nvPr/>
        </p:nvSpPr>
        <p:spPr>
          <a:xfrm>
            <a:off x="3384885" y="2072615"/>
            <a:ext cx="5163802" cy="1697989"/>
          </a:xfrm>
          <a:prstGeom prst="rect">
            <a:avLst/>
          </a:prstGeom>
        </p:spPr>
        <p:txBody>
          <a:bodyPr vert="horz" wrap="square" lIns="0" tIns="13970" rIns="0" bIns="0" rtlCol="0">
            <a:spAutoFit/>
          </a:bodyPr>
          <a:lstStyle/>
          <a:p>
            <a:pPr marL="50800">
              <a:lnSpc>
                <a:spcPct val="100000"/>
              </a:lnSpc>
              <a:spcBef>
                <a:spcPts val="110"/>
              </a:spcBef>
            </a:pPr>
            <a:r>
              <a:rPr sz="2800" b="1" dirty="0">
                <a:latin typeface="Calibri"/>
                <a:cs typeface="Calibri"/>
              </a:rPr>
              <a:t>Εξηγήστε</a:t>
            </a:r>
            <a:r>
              <a:rPr sz="2800" b="1" spc="-95" dirty="0">
                <a:latin typeface="Calibri"/>
                <a:cs typeface="Calibri"/>
              </a:rPr>
              <a:t> </a:t>
            </a:r>
            <a:r>
              <a:rPr sz="2800" b="1" dirty="0">
                <a:latin typeface="Calibri"/>
                <a:cs typeface="Calibri"/>
              </a:rPr>
              <a:t>με</a:t>
            </a:r>
            <a:r>
              <a:rPr sz="2800" b="1" spc="-60" dirty="0">
                <a:latin typeface="Calibri"/>
                <a:cs typeface="Calibri"/>
              </a:rPr>
              <a:t> </a:t>
            </a:r>
            <a:r>
              <a:rPr sz="2800" b="1" dirty="0">
                <a:latin typeface="Calibri"/>
                <a:cs typeface="Calibri"/>
              </a:rPr>
              <a:t>δικά</a:t>
            </a:r>
            <a:r>
              <a:rPr sz="2800" b="1" spc="-10" dirty="0">
                <a:latin typeface="Calibri"/>
                <a:cs typeface="Calibri"/>
              </a:rPr>
              <a:t> </a:t>
            </a:r>
            <a:r>
              <a:rPr sz="2800" b="1" dirty="0">
                <a:latin typeface="Calibri"/>
                <a:cs typeface="Calibri"/>
              </a:rPr>
              <a:t>σας</a:t>
            </a:r>
            <a:r>
              <a:rPr sz="2800" b="1" spc="-60" dirty="0">
                <a:latin typeface="Calibri"/>
                <a:cs typeface="Calibri"/>
              </a:rPr>
              <a:t> </a:t>
            </a:r>
            <a:r>
              <a:rPr sz="2800" b="1" spc="-10" dirty="0">
                <a:latin typeface="Calibri"/>
                <a:cs typeface="Calibri"/>
              </a:rPr>
              <a:t>λόγια:</a:t>
            </a:r>
            <a:endParaRPr sz="2800" dirty="0">
              <a:latin typeface="Calibri"/>
              <a:cs typeface="Calibri"/>
            </a:endParaRPr>
          </a:p>
          <a:p>
            <a:pPr marL="403860" indent="-353695">
              <a:lnSpc>
                <a:spcPct val="100000"/>
              </a:lnSpc>
              <a:spcBef>
                <a:spcPts val="2405"/>
              </a:spcBef>
              <a:buAutoNum type="arabicPeriod"/>
              <a:tabLst>
                <a:tab pos="404495" algn="l"/>
              </a:tabLst>
            </a:pPr>
            <a:r>
              <a:rPr sz="2800" spc="-114" dirty="0">
                <a:latin typeface="Calibri"/>
                <a:cs typeface="Calibri"/>
              </a:rPr>
              <a:t>Το</a:t>
            </a:r>
            <a:r>
              <a:rPr sz="2800" spc="-55" dirty="0">
                <a:latin typeface="Calibri"/>
                <a:cs typeface="Calibri"/>
              </a:rPr>
              <a:t> </a:t>
            </a:r>
            <a:r>
              <a:rPr sz="2800" dirty="0">
                <a:latin typeface="Calibri"/>
                <a:cs typeface="Calibri"/>
              </a:rPr>
              <a:t>Κεντρικό</a:t>
            </a:r>
            <a:r>
              <a:rPr sz="2800" spc="-150" dirty="0">
                <a:latin typeface="Calibri"/>
                <a:cs typeface="Calibri"/>
              </a:rPr>
              <a:t> </a:t>
            </a:r>
            <a:r>
              <a:rPr sz="2800" dirty="0">
                <a:latin typeface="Calibri"/>
                <a:cs typeface="Calibri"/>
              </a:rPr>
              <a:t>Οριακό</a:t>
            </a:r>
            <a:r>
              <a:rPr sz="2800" spc="-100" dirty="0">
                <a:latin typeface="Calibri"/>
                <a:cs typeface="Calibri"/>
              </a:rPr>
              <a:t> </a:t>
            </a:r>
            <a:r>
              <a:rPr sz="2800" spc="-10" dirty="0">
                <a:latin typeface="Calibri"/>
                <a:cs typeface="Calibri"/>
              </a:rPr>
              <a:t>Θεώρημα.</a:t>
            </a:r>
            <a:endParaRPr sz="2800" dirty="0">
              <a:latin typeface="Calibri"/>
              <a:cs typeface="Calibri"/>
            </a:endParaRPr>
          </a:p>
          <a:p>
            <a:pPr marL="403860" indent="-353695">
              <a:lnSpc>
                <a:spcPct val="100000"/>
              </a:lnSpc>
              <a:spcBef>
                <a:spcPts val="670"/>
              </a:spcBef>
              <a:buAutoNum type="arabicPeriod"/>
              <a:tabLst>
                <a:tab pos="404495" algn="l"/>
              </a:tabLst>
            </a:pPr>
            <a:r>
              <a:rPr sz="2800" dirty="0">
                <a:latin typeface="Calibri"/>
                <a:cs typeface="Calibri"/>
              </a:rPr>
              <a:t>Τι</a:t>
            </a:r>
            <a:r>
              <a:rPr sz="2800" spc="-75" dirty="0">
                <a:latin typeface="Calibri"/>
                <a:cs typeface="Calibri"/>
              </a:rPr>
              <a:t> </a:t>
            </a:r>
            <a:r>
              <a:rPr sz="2800" dirty="0">
                <a:latin typeface="Calibri"/>
                <a:cs typeface="Calibri"/>
              </a:rPr>
              <a:t>είναι</a:t>
            </a:r>
            <a:r>
              <a:rPr sz="2800" spc="-80" dirty="0">
                <a:latin typeface="Calibri"/>
                <a:cs typeface="Calibri"/>
              </a:rPr>
              <a:t> </a:t>
            </a:r>
            <a:r>
              <a:rPr sz="2800" dirty="0">
                <a:latin typeface="Calibri"/>
                <a:cs typeface="Calibri"/>
              </a:rPr>
              <a:t>το</a:t>
            </a:r>
            <a:r>
              <a:rPr sz="2800" spc="-65" dirty="0">
                <a:latin typeface="Calibri"/>
                <a:cs typeface="Calibri"/>
              </a:rPr>
              <a:t> </a:t>
            </a:r>
            <a:r>
              <a:rPr sz="2800" dirty="0">
                <a:latin typeface="Calibri"/>
                <a:cs typeface="Calibri"/>
              </a:rPr>
              <a:t>τυπικό</a:t>
            </a:r>
            <a:r>
              <a:rPr sz="2800" spc="-40" dirty="0">
                <a:latin typeface="Calibri"/>
                <a:cs typeface="Calibri"/>
              </a:rPr>
              <a:t> </a:t>
            </a:r>
            <a:r>
              <a:rPr sz="2800" dirty="0">
                <a:latin typeface="Calibri"/>
                <a:cs typeface="Calibri"/>
              </a:rPr>
              <a:t>σφάλμα</a:t>
            </a:r>
            <a:r>
              <a:rPr sz="2800" spc="-55" dirty="0">
                <a:latin typeface="Calibri"/>
                <a:cs typeface="Calibri"/>
              </a:rPr>
              <a:t> </a:t>
            </a:r>
            <a:r>
              <a:rPr sz="2800" spc="-10" dirty="0">
                <a:latin typeface="Calibri"/>
                <a:cs typeface="Calibri"/>
              </a:rPr>
              <a:t>(σ</a:t>
            </a:r>
            <a:r>
              <a:rPr sz="2775" spc="-15" baseline="-19519" dirty="0">
                <a:latin typeface="Calibri"/>
                <a:cs typeface="Calibri"/>
              </a:rPr>
              <a:t>x̄</a:t>
            </a:r>
            <a:r>
              <a:rPr sz="2800" spc="-10" dirty="0">
                <a:latin typeface="Calibri"/>
                <a:cs typeface="Calibri"/>
              </a:rPr>
              <a:t>).</a:t>
            </a:r>
            <a:endParaRPr sz="2800" dirty="0">
              <a:latin typeface="Calibri"/>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CCED7B9F-5881-417B-875C-3CF1D7B9F47B}"/>
                  </a:ext>
                </a:extLst>
              </p:cNvPr>
              <p:cNvSpPr txBox="1"/>
              <p:nvPr/>
            </p:nvSpPr>
            <p:spPr>
              <a:xfrm>
                <a:off x="790575" y="1304925"/>
                <a:ext cx="10506075" cy="1582421"/>
              </a:xfrm>
              <a:prstGeom prst="rect">
                <a:avLst/>
              </a:prstGeom>
              <a:noFill/>
            </p:spPr>
            <p:txBody>
              <a:bodyPr wrap="square" rtlCol="0">
                <a:spAutoFit/>
              </a:bodyPr>
              <a:lstStyle/>
              <a:p>
                <a:pPr algn="just"/>
                <a:r>
                  <a:rPr lang="el-GR" b="1" dirty="0"/>
                  <a:t>Κεντρικό οριακό θεώρημα: </a:t>
                </a:r>
                <a:r>
                  <a:rPr lang="el-GR" dirty="0"/>
                  <a:t>Αν επιλέξουμε από μια τυχαία δειγματοληψία, πολλά μεγάλα (Ν≥30) και ίσα μεταξύ τους δείγματα από έναν πληθυσμό, η κατανομή των μέσων όρων των συγκεκριμένων δειγμάτων θα είναι μία κανονική κατανομή με μέσο όρο ίσο με τον μέσο όρο (</a:t>
                </a:r>
                <a:r>
                  <a:rPr lang="el-GR" b="1" dirty="0"/>
                  <a:t>μ</a:t>
                </a:r>
                <a:r>
                  <a:rPr lang="el-GR" dirty="0"/>
                  <a:t>) του πληθυσμού από τον οποίο προέρχονται και τυπική απόκλιση </a:t>
                </a:r>
                <a14:m>
                  <m:oMath xmlns:m="http://schemas.openxmlformats.org/officeDocument/2006/math">
                    <m:sSub>
                      <m:sSubPr>
                        <m:ctrlPr>
                          <a:rPr kumimoji="0" lang="el-GR" b="1" i="1" u="none" strike="noStrike" kern="1200" cap="none" spc="0" normalizeH="0" baseline="0" noProof="0" smtClean="0">
                            <a:ln>
                              <a:noFill/>
                            </a:ln>
                            <a:solidFill>
                              <a:prstClr val="black"/>
                            </a:solidFill>
                            <a:effectLst/>
                            <a:uLnTx/>
                            <a:uFillTx/>
                            <a:latin typeface="Cambria Math" panose="02040503050406030204" pitchFamily="18" charset="0"/>
                          </a:rPr>
                        </m:ctrlPr>
                      </m:sSubPr>
                      <m:e>
                        <m:r>
                          <a:rPr kumimoji="0" lang="el-GR" b="1" i="1" u="none" strike="noStrike" kern="1200" cap="none" spc="0" normalizeH="0" baseline="0" noProof="0">
                            <a:ln>
                              <a:noFill/>
                            </a:ln>
                            <a:solidFill>
                              <a:prstClr val="black"/>
                            </a:solidFill>
                            <a:effectLst/>
                            <a:uLnTx/>
                            <a:uFillTx/>
                            <a:latin typeface="Cambria Math" panose="02040503050406030204" pitchFamily="18" charset="0"/>
                          </a:rPr>
                          <m:t>𝝈</m:t>
                        </m:r>
                      </m:e>
                      <m:sub>
                        <m:acc>
                          <m:accPr>
                            <m:chr m:val="̅"/>
                            <m:ctrlPr>
                              <a:rPr kumimoji="0" lang="el-GR" b="1" i="1" u="none" strike="noStrike" kern="1200" cap="none" spc="0" normalizeH="0" baseline="0" noProof="0">
                                <a:ln>
                                  <a:noFill/>
                                </a:ln>
                                <a:solidFill>
                                  <a:prstClr val="black"/>
                                </a:solidFill>
                                <a:effectLst/>
                                <a:uLnTx/>
                                <a:uFillTx/>
                                <a:latin typeface="Cambria Math" panose="02040503050406030204" pitchFamily="18" charset="0"/>
                              </a:rPr>
                            </m:ctrlPr>
                          </m:accPr>
                          <m:e>
                            <m:r>
                              <a:rPr kumimoji="0" lang="el-GR" b="1" i="1" u="none" strike="noStrike" kern="1200" cap="none" spc="0" normalizeH="0" baseline="0" noProof="0">
                                <a:ln>
                                  <a:noFill/>
                                </a:ln>
                                <a:solidFill>
                                  <a:prstClr val="black"/>
                                </a:solidFill>
                                <a:effectLst/>
                                <a:uLnTx/>
                                <a:uFillTx/>
                                <a:latin typeface="Cambria Math" panose="02040503050406030204" pitchFamily="18" charset="0"/>
                              </a:rPr>
                              <m:t>𝒙</m:t>
                            </m:r>
                          </m:e>
                        </m:acc>
                      </m:sub>
                    </m:sSub>
                    <m:r>
                      <a:rPr kumimoji="0" lang="el-GR" b="0" i="0" u="none" strike="noStrike" kern="1200" cap="none" spc="0" normalizeH="0" baseline="0" noProof="0">
                        <a:ln>
                          <a:noFill/>
                        </a:ln>
                        <a:solidFill>
                          <a:prstClr val="black"/>
                        </a:solidFill>
                        <a:effectLst/>
                        <a:uLnTx/>
                        <a:uFillTx/>
                        <a:latin typeface="Cambria Math" panose="02040503050406030204" pitchFamily="18" charset="0"/>
                      </a:rPr>
                      <m:t>=</m:t>
                    </m:r>
                    <m:f>
                      <m:fPr>
                        <m:ctrlPr>
                          <a:rPr kumimoji="0" lang="el-GR" b="0" i="1" u="none" strike="noStrike" kern="1200" cap="none" spc="0" normalizeH="0" baseline="0" noProof="0">
                            <a:ln>
                              <a:noFill/>
                            </a:ln>
                            <a:solidFill>
                              <a:prstClr val="black"/>
                            </a:solidFill>
                            <a:effectLst/>
                            <a:uLnTx/>
                            <a:uFillTx/>
                            <a:latin typeface="Cambria Math" panose="02040503050406030204" pitchFamily="18" charset="0"/>
                          </a:rPr>
                        </m:ctrlPr>
                      </m:fPr>
                      <m:num>
                        <m:r>
                          <a:rPr kumimoji="0" lang="en-US" b="1" i="1" u="none" strike="noStrike" kern="1200" cap="none" spc="0" normalizeH="0" baseline="0" noProof="0" smtClean="0">
                            <a:ln>
                              <a:noFill/>
                            </a:ln>
                            <a:solidFill>
                              <a:prstClr val="black"/>
                            </a:solidFill>
                            <a:effectLst/>
                            <a:uLnTx/>
                            <a:uFillTx/>
                            <a:latin typeface="Cambria Math" panose="02040503050406030204" pitchFamily="18" charset="0"/>
                          </a:rPr>
                          <m:t>𝒔</m:t>
                        </m:r>
                      </m:num>
                      <m:den>
                        <m:rad>
                          <m:radPr>
                            <m:degHide m:val="on"/>
                            <m:ctrlPr>
                              <a:rPr kumimoji="0" lang="el-GR" b="1" i="1" u="none" strike="noStrike" kern="1200" cap="none" spc="0" normalizeH="0" baseline="0" noProof="0">
                                <a:ln>
                                  <a:noFill/>
                                </a:ln>
                                <a:solidFill>
                                  <a:prstClr val="black"/>
                                </a:solidFill>
                                <a:effectLst/>
                                <a:uLnTx/>
                                <a:uFillTx/>
                                <a:latin typeface="Cambria Math" panose="02040503050406030204" pitchFamily="18" charset="0"/>
                              </a:rPr>
                            </m:ctrlPr>
                          </m:radPr>
                          <m:deg/>
                          <m:e>
                            <m:r>
                              <a:rPr kumimoji="0" lang="el-GR" b="1" i="1" u="none" strike="noStrike" kern="1200" cap="none" spc="0" normalizeH="0" baseline="0" noProof="0">
                                <a:ln>
                                  <a:noFill/>
                                </a:ln>
                                <a:solidFill>
                                  <a:prstClr val="black"/>
                                </a:solidFill>
                                <a:effectLst/>
                                <a:uLnTx/>
                                <a:uFillTx/>
                                <a:latin typeface="Cambria Math" panose="02040503050406030204" pitchFamily="18" charset="0"/>
                              </a:rPr>
                              <m:t>𝑵</m:t>
                            </m:r>
                          </m:e>
                        </m:rad>
                      </m:den>
                    </m:f>
                  </m:oMath>
                </a14:m>
                <a:r>
                  <a:rPr lang="el-GR" dirty="0"/>
                  <a:t>. Αυτή η δειγματοληπτική κατανομή θα έχει πάντα κανονικό σχήμα ακόμα και αν οι τιμές του αρχικού πληθυσμού δεν κατανέμονται κανονικά, αρκεί Ν≥30.</a:t>
                </a:r>
              </a:p>
            </p:txBody>
          </p:sp>
        </mc:Choice>
        <mc:Fallback xmlns="">
          <p:sp>
            <p:nvSpPr>
              <p:cNvPr id="4" name="TextBox 3">
                <a:extLst>
                  <a:ext uri="{FF2B5EF4-FFF2-40B4-BE49-F238E27FC236}">
                    <a16:creationId xmlns:a16="http://schemas.microsoft.com/office/drawing/2014/main" id="{CCED7B9F-5881-417B-875C-3CF1D7B9F47B}"/>
                  </a:ext>
                </a:extLst>
              </p:cNvPr>
              <p:cNvSpPr txBox="1">
                <a:spLocks noRot="1" noChangeAspect="1" noMove="1" noResize="1" noEditPoints="1" noAdjustHandles="1" noChangeArrowheads="1" noChangeShapeType="1" noTextEdit="1"/>
              </p:cNvSpPr>
              <p:nvPr/>
            </p:nvSpPr>
            <p:spPr>
              <a:xfrm>
                <a:off x="790575" y="1304925"/>
                <a:ext cx="10506075" cy="1582421"/>
              </a:xfrm>
              <a:prstGeom prst="rect">
                <a:avLst/>
              </a:prstGeom>
              <a:blipFill>
                <a:blip r:embed="rId2"/>
                <a:stretch>
                  <a:fillRect l="-522" t="-1923" r="-929" b="-5000"/>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D5570A0F-2112-4CE8-9DFF-713CE69D5AE0}"/>
                  </a:ext>
                </a:extLst>
              </p:cNvPr>
              <p:cNvSpPr txBox="1"/>
              <p:nvPr/>
            </p:nvSpPr>
            <p:spPr>
              <a:xfrm>
                <a:off x="790575" y="3894732"/>
                <a:ext cx="10391775" cy="1028423"/>
              </a:xfrm>
              <a:prstGeom prst="rect">
                <a:avLst/>
              </a:prstGeom>
              <a:noFill/>
            </p:spPr>
            <p:txBody>
              <a:bodyPr wrap="square" rtlCol="0">
                <a:spAutoFit/>
              </a:bodyPr>
              <a:lstStyle/>
              <a:p>
                <a:pPr algn="just"/>
                <a:r>
                  <a:rPr lang="el-GR" b="1" dirty="0"/>
                  <a:t>Τυπικό σφάλμα (</a:t>
                </a:r>
                <a14:m>
                  <m:oMath xmlns:m="http://schemas.openxmlformats.org/officeDocument/2006/math">
                    <m:sSub>
                      <m:sSubPr>
                        <m:ctrlPr>
                          <a:rPr kumimoji="0" lang="el-GR" b="1" i="1" u="none" strike="noStrike" kern="1200" cap="none" spc="0" normalizeH="0" baseline="0" noProof="0" smtClean="0">
                            <a:ln>
                              <a:noFill/>
                            </a:ln>
                            <a:solidFill>
                              <a:prstClr val="black"/>
                            </a:solidFill>
                            <a:effectLst/>
                            <a:uLnTx/>
                            <a:uFillTx/>
                            <a:latin typeface="Cambria Math" panose="02040503050406030204" pitchFamily="18" charset="0"/>
                          </a:rPr>
                        </m:ctrlPr>
                      </m:sSubPr>
                      <m:e>
                        <m:r>
                          <a:rPr kumimoji="0" lang="el-GR" b="1" i="1" u="none" strike="noStrike" kern="1200" cap="none" spc="0" normalizeH="0" baseline="0" noProof="0">
                            <a:ln>
                              <a:noFill/>
                            </a:ln>
                            <a:solidFill>
                              <a:prstClr val="black"/>
                            </a:solidFill>
                            <a:effectLst/>
                            <a:uLnTx/>
                            <a:uFillTx/>
                            <a:latin typeface="Cambria Math" panose="02040503050406030204" pitchFamily="18" charset="0"/>
                          </a:rPr>
                          <m:t>𝝈</m:t>
                        </m:r>
                      </m:e>
                      <m:sub>
                        <m:acc>
                          <m:accPr>
                            <m:chr m:val="̅"/>
                            <m:ctrlPr>
                              <a:rPr kumimoji="0" lang="el-GR" b="1" i="1" u="none" strike="noStrike" kern="1200" cap="none" spc="0" normalizeH="0" baseline="0" noProof="0">
                                <a:ln>
                                  <a:noFill/>
                                </a:ln>
                                <a:solidFill>
                                  <a:prstClr val="black"/>
                                </a:solidFill>
                                <a:effectLst/>
                                <a:uLnTx/>
                                <a:uFillTx/>
                                <a:latin typeface="Cambria Math" panose="02040503050406030204" pitchFamily="18" charset="0"/>
                              </a:rPr>
                            </m:ctrlPr>
                          </m:accPr>
                          <m:e>
                            <m:r>
                              <a:rPr kumimoji="0" lang="el-GR" b="1" i="1" u="none" strike="noStrike" kern="1200" cap="none" spc="0" normalizeH="0" baseline="0" noProof="0">
                                <a:ln>
                                  <a:noFill/>
                                </a:ln>
                                <a:solidFill>
                                  <a:prstClr val="black"/>
                                </a:solidFill>
                                <a:effectLst/>
                                <a:uLnTx/>
                                <a:uFillTx/>
                                <a:latin typeface="Cambria Math" panose="02040503050406030204" pitchFamily="18" charset="0"/>
                              </a:rPr>
                              <m:t>𝒙</m:t>
                            </m:r>
                          </m:e>
                        </m:acc>
                      </m:sub>
                    </m:sSub>
                  </m:oMath>
                </a14:m>
                <a:r>
                  <a:rPr lang="el-GR" b="1" dirty="0"/>
                  <a:t>):</a:t>
                </a:r>
                <a:r>
                  <a:rPr lang="el-GR" dirty="0"/>
                  <a:t> είναι η τυπική απόκλιση μιας δειγματοληπτικής κατανομής ή αλλιώς, η τυπική απόκλιση της κατανομής των μέσω όρων </a:t>
                </a:r>
                <a14:m>
                  <m:oMath xmlns:m="http://schemas.openxmlformats.org/officeDocument/2006/math">
                    <m:acc>
                      <m:accPr>
                        <m:chr m:val="̅"/>
                        <m:ctrlPr>
                          <a:rPr lang="el-GR" i="1" smtClean="0">
                            <a:latin typeface="Cambria Math" panose="02040503050406030204" pitchFamily="18" charset="0"/>
                          </a:rPr>
                        </m:ctrlPr>
                      </m:accPr>
                      <m:e>
                        <m:r>
                          <a:rPr lang="en-US" b="0" i="1" smtClean="0">
                            <a:latin typeface="Cambria Math" panose="02040503050406030204" pitchFamily="18" charset="0"/>
                          </a:rPr>
                          <m:t>𝑋</m:t>
                        </m:r>
                      </m:e>
                    </m:acc>
                  </m:oMath>
                </a14:m>
                <a:r>
                  <a:rPr lang="el-GR" dirty="0"/>
                  <a:t> πολλών τυχαίων και ίσου μεγέθους δειγμάτων από τον ίδιο πληθυσμού. Ισούται με </a:t>
                </a:r>
                <a14:m>
                  <m:oMath xmlns:m="http://schemas.openxmlformats.org/officeDocument/2006/math">
                    <m:sSub>
                      <m:sSubPr>
                        <m:ctrlPr>
                          <a:rPr lang="el-GR" b="1" i="1">
                            <a:solidFill>
                              <a:prstClr val="black"/>
                            </a:solidFill>
                            <a:latin typeface="Cambria Math" panose="02040503050406030204" pitchFamily="18" charset="0"/>
                          </a:rPr>
                        </m:ctrlPr>
                      </m:sSubPr>
                      <m:e>
                        <m:r>
                          <a:rPr lang="el-GR" b="1" i="1">
                            <a:solidFill>
                              <a:prstClr val="black"/>
                            </a:solidFill>
                            <a:latin typeface="Cambria Math" panose="02040503050406030204" pitchFamily="18" charset="0"/>
                          </a:rPr>
                          <m:t>𝝈</m:t>
                        </m:r>
                      </m:e>
                      <m:sub>
                        <m:acc>
                          <m:accPr>
                            <m:chr m:val="̅"/>
                            <m:ctrlPr>
                              <a:rPr lang="el-GR" b="1" i="1">
                                <a:solidFill>
                                  <a:prstClr val="black"/>
                                </a:solidFill>
                                <a:latin typeface="Cambria Math" panose="02040503050406030204" pitchFamily="18" charset="0"/>
                              </a:rPr>
                            </m:ctrlPr>
                          </m:accPr>
                          <m:e>
                            <m:r>
                              <a:rPr lang="el-GR" b="1" i="1">
                                <a:solidFill>
                                  <a:prstClr val="black"/>
                                </a:solidFill>
                                <a:latin typeface="Cambria Math" panose="02040503050406030204" pitchFamily="18" charset="0"/>
                              </a:rPr>
                              <m:t>𝒙</m:t>
                            </m:r>
                          </m:e>
                        </m:acc>
                      </m:sub>
                    </m:sSub>
                    <m:r>
                      <a:rPr lang="el-GR">
                        <a:solidFill>
                          <a:prstClr val="black"/>
                        </a:solidFill>
                        <a:latin typeface="Cambria Math" panose="02040503050406030204" pitchFamily="18" charset="0"/>
                      </a:rPr>
                      <m:t>=</m:t>
                    </m:r>
                    <m:f>
                      <m:fPr>
                        <m:ctrlPr>
                          <a:rPr lang="el-GR" i="1">
                            <a:solidFill>
                              <a:prstClr val="black"/>
                            </a:solidFill>
                            <a:latin typeface="Cambria Math" panose="02040503050406030204" pitchFamily="18" charset="0"/>
                          </a:rPr>
                        </m:ctrlPr>
                      </m:fPr>
                      <m:num>
                        <m:r>
                          <a:rPr lang="el-GR" b="1" i="1" smtClean="0">
                            <a:solidFill>
                              <a:prstClr val="black"/>
                            </a:solidFill>
                            <a:latin typeface="Cambria Math" panose="02040503050406030204" pitchFamily="18" charset="0"/>
                          </a:rPr>
                          <m:t>𝝈</m:t>
                        </m:r>
                      </m:num>
                      <m:den>
                        <m:rad>
                          <m:radPr>
                            <m:degHide m:val="on"/>
                            <m:ctrlPr>
                              <a:rPr lang="el-GR" b="1" i="1">
                                <a:solidFill>
                                  <a:prstClr val="black"/>
                                </a:solidFill>
                                <a:latin typeface="Cambria Math" panose="02040503050406030204" pitchFamily="18" charset="0"/>
                              </a:rPr>
                            </m:ctrlPr>
                          </m:radPr>
                          <m:deg/>
                          <m:e>
                            <m:r>
                              <a:rPr lang="el-GR" b="1" i="1">
                                <a:solidFill>
                                  <a:prstClr val="black"/>
                                </a:solidFill>
                                <a:latin typeface="Cambria Math" panose="02040503050406030204" pitchFamily="18" charset="0"/>
                              </a:rPr>
                              <m:t>𝑵</m:t>
                            </m:r>
                          </m:e>
                        </m:rad>
                      </m:den>
                    </m:f>
                  </m:oMath>
                </a14:m>
                <a:endParaRPr lang="el-GR" dirty="0"/>
              </a:p>
            </p:txBody>
          </p:sp>
        </mc:Choice>
        <mc:Fallback xmlns="">
          <p:sp>
            <p:nvSpPr>
              <p:cNvPr id="6" name="TextBox 5">
                <a:extLst>
                  <a:ext uri="{FF2B5EF4-FFF2-40B4-BE49-F238E27FC236}">
                    <a16:creationId xmlns:a16="http://schemas.microsoft.com/office/drawing/2014/main" id="{D5570A0F-2112-4CE8-9DFF-713CE69D5AE0}"/>
                  </a:ext>
                </a:extLst>
              </p:cNvPr>
              <p:cNvSpPr txBox="1">
                <a:spLocks noRot="1" noChangeAspect="1" noMove="1" noResize="1" noEditPoints="1" noAdjustHandles="1" noChangeArrowheads="1" noChangeShapeType="1" noTextEdit="1"/>
              </p:cNvSpPr>
              <p:nvPr/>
            </p:nvSpPr>
            <p:spPr>
              <a:xfrm>
                <a:off x="790575" y="3894732"/>
                <a:ext cx="10391775" cy="1028423"/>
              </a:xfrm>
              <a:prstGeom prst="rect">
                <a:avLst/>
              </a:prstGeom>
              <a:blipFill>
                <a:blip r:embed="rId3"/>
                <a:stretch>
                  <a:fillRect l="-528" t="-3550" r="-939" b="-1775"/>
                </a:stretch>
              </a:blipFill>
            </p:spPr>
            <p:txBody>
              <a:bodyPr/>
              <a:lstStyle/>
              <a:p>
                <a:r>
                  <a:rPr lang="el-GR">
                    <a:noFill/>
                  </a:rPr>
                  <a:t> </a:t>
                </a:r>
              </a:p>
            </p:txBody>
          </p:sp>
        </mc:Fallback>
      </mc:AlternateContent>
    </p:spTree>
  </p:cSld>
  <p:clrMapOvr>
    <a:masterClrMapping/>
  </p:clrMapOvr>
</p:sld>
</file>

<file path=ppt/theme/theme1.xml><?xml version="1.0" encoding="utf-8"?>
<a:theme xmlns:a="http://schemas.openxmlformats.org/drawingml/2006/main" name="1_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4391</TotalTime>
  <Words>2509</Words>
  <Application>Microsoft Office PowerPoint</Application>
  <PresentationFormat>Ευρεία οθόνη</PresentationFormat>
  <Paragraphs>198</Paragraphs>
  <Slides>29</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29</vt:i4>
      </vt:variant>
    </vt:vector>
  </HeadingPairs>
  <TitlesOfParts>
    <vt:vector size="36" baseType="lpstr">
      <vt:lpstr>Arial</vt:lpstr>
      <vt:lpstr>Calibri</vt:lpstr>
      <vt:lpstr>Calibri Light</vt:lpstr>
      <vt:lpstr>Cambria Math</vt:lpstr>
      <vt:lpstr>Trebuchet MS</vt:lpstr>
      <vt:lpstr>Wingdings</vt:lpstr>
      <vt:lpstr>1_Θέμα του Office</vt:lpstr>
      <vt:lpstr>Εισαγωγή στην Κοινωνική Στατιστική με τη χρήση ΤΠΕ</vt:lpstr>
      <vt:lpstr>Περίγραμμα Ενότητας</vt:lpstr>
      <vt:lpstr>ΔΕΙΓΜΑΤΟΛΗΠΤΙΚΕΣ ΚΑΤΑΝΟΜΕΣ (ΕΠΑΝΑΛΗΨΗ)</vt:lpstr>
      <vt:lpstr>Παρουσίαση του PowerPoint</vt:lpstr>
      <vt:lpstr>Εφόσον η δειγματοληπτική κατανομή των X ̅ είναι πάντα κανονική Ν (μ, σ_X ̅ ) υπάρχει πιθανότητα:</vt:lpstr>
      <vt:lpstr>Εφόσον η δειγματοληπτική κατανομή των X ̅ είναι πάντα κανονική Ν (μ, σ_X ̅ ) υπάρχει πιθανότητα:</vt:lpstr>
      <vt:lpstr>Παρουσίαση του PowerPoint</vt:lpstr>
      <vt:lpstr>Άσκηση 1</vt:lpstr>
      <vt:lpstr>Παρουσίαση του PowerPoint</vt:lpstr>
      <vt:lpstr>Άσκηση 2</vt:lpstr>
      <vt:lpstr>Παρουσίαση του PowerPoint</vt:lpstr>
      <vt:lpstr>Άσκηση 3</vt:lpstr>
      <vt:lpstr>Παρουσίαση του PowerPoint</vt:lpstr>
      <vt:lpstr>1,50</vt:lpstr>
      <vt:lpstr>Άσκηση 4</vt:lpstr>
      <vt:lpstr>Παρουσίαση του PowerPoint</vt:lpstr>
      <vt:lpstr>ΕΚΤΙΜΗΣΗ ΜΕΣΟΥ ΟΡΟΥ ΠΛΗΘΥΣΜΟΥ</vt:lpstr>
      <vt:lpstr>Εκτίμηση σημείου (ή σημειακή εκτίμηση)</vt:lpstr>
      <vt:lpstr>Εκτίμηση διαστήματος</vt:lpstr>
      <vt:lpstr>Άσκηση 5</vt:lpstr>
      <vt:lpstr>Παρουσίαση του PowerPoint</vt:lpstr>
      <vt:lpstr>ΣΥΓΚΡΙΣΗ ΜΕΣΩΝ ΟΡΩΝ ΔΥΟ ΠΛΗΘΥΣΜΩΝ</vt:lpstr>
      <vt:lpstr>Παρουσίαση του PowerPoint</vt:lpstr>
      <vt:lpstr>Ανάλυση Αποτελεσμάτων</vt:lpstr>
      <vt:lpstr>Άσκηση 6</vt:lpstr>
      <vt:lpstr>Παρουσίαση του PowerPoint</vt:lpstr>
      <vt:lpstr>CI95 Ελλήνων: μΕ = x̄Ε ± WE</vt:lpstr>
      <vt:lpstr>Παρουσίαση του PowerPoint</vt:lpstr>
      <vt:lpstr>ΒΙΒΛΙΟΓΡΑΦΙΑ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στην Κοινωνική Στατιστική με τη χρήση ΤΠΕ</dc:title>
  <dc:creator>KEDIVIM</dc:creator>
  <cp:lastModifiedBy>KEDIVIM</cp:lastModifiedBy>
  <cp:revision>92</cp:revision>
  <dcterms:created xsi:type="dcterms:W3CDTF">2023-10-15T16:03:23Z</dcterms:created>
  <dcterms:modified xsi:type="dcterms:W3CDTF">2023-12-06T08:29:18Z</dcterms:modified>
</cp:coreProperties>
</file>