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7" r:id="rId2"/>
    <p:sldId id="268" r:id="rId3"/>
    <p:sldId id="257" r:id="rId4"/>
    <p:sldId id="269" r:id="rId5"/>
    <p:sldId id="272" r:id="rId6"/>
    <p:sldId id="273" r:id="rId7"/>
    <p:sldId id="274" r:id="rId8"/>
    <p:sldId id="275" r:id="rId9"/>
    <p:sldId id="276" r:id="rId10"/>
    <p:sldId id="277" r:id="rId11"/>
    <p:sldId id="278" r:id="rId12"/>
    <p:sldId id="279" r:id="rId13"/>
    <p:sldId id="280" r:id="rId14"/>
    <p:sldId id="281" r:id="rId15"/>
  </p:sldIdLst>
  <p:sldSz cx="9144000" cy="6858000" type="screen4x3"/>
  <p:notesSz cx="9144000" cy="6858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1404" y="-78"/>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1/7/2024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57200" y="273050"/>
            <a:ext cx="2243455" cy="1162050"/>
          </a:xfrm>
          <a:custGeom>
            <a:avLst/>
            <a:gdLst/>
            <a:ahLst/>
            <a:cxnLst/>
            <a:rect l="l" t="t" r="r" b="b"/>
            <a:pathLst>
              <a:path w="2243455" h="1162050">
                <a:moveTo>
                  <a:pt x="2243201" y="0"/>
                </a:moveTo>
                <a:lnTo>
                  <a:pt x="0" y="0"/>
                </a:lnTo>
                <a:lnTo>
                  <a:pt x="0" y="1162050"/>
                </a:lnTo>
                <a:lnTo>
                  <a:pt x="2243201" y="1162050"/>
                </a:lnTo>
                <a:lnTo>
                  <a:pt x="2243201" y="0"/>
                </a:lnTo>
                <a:close/>
              </a:path>
            </a:pathLst>
          </a:custGeom>
          <a:solidFill>
            <a:srgbClr val="DDD9C3"/>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1/7/2024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1/7/2024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57200" y="274700"/>
            <a:ext cx="8229600" cy="114300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a:xfrm>
            <a:off x="457200" y="1600136"/>
            <a:ext cx="8229600" cy="452628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1/7/2024</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 xmlns:a16="http://schemas.microsoft.com/office/drawing/2014/main" id="{D9A11267-FC52-4990-8D98-010AFABA5544}"/>
              </a:ext>
            </a:extLst>
          </p:cNvPr>
          <p:cNvSpPr txBox="1">
            <a:spLocks/>
          </p:cNvSpPr>
          <p:nvPr/>
        </p:nvSpPr>
        <p:spPr>
          <a:xfrm>
            <a:off x="228600" y="5410200"/>
            <a:ext cx="4930282" cy="1082114"/>
          </a:xfrm>
          <a:prstGeom prst="rect">
            <a:avLst/>
          </a:prstGeom>
        </p:spPr>
        <p:txBody>
          <a:bodyPr>
            <a:norm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l-GR" sz="1800" b="0" i="0" u="none" strike="noStrike" kern="0" cap="none" spc="0" normalizeH="0" baseline="0" noProof="0" smtClean="0">
                <a:ln>
                  <a:noFill/>
                </a:ln>
                <a:solidFill>
                  <a:schemeClr val="tx1"/>
                </a:solidFill>
                <a:effectLst/>
                <a:uLnTx/>
                <a:uFillTx/>
                <a:latin typeface="+mn-lt"/>
                <a:ea typeface="+mn-ea"/>
                <a:cs typeface="+mn-cs"/>
              </a:rPr>
              <a:t>Ανέστης Γιαννακόπουλος</a:t>
            </a:r>
          </a:p>
          <a:p>
            <a:pPr marL="0" marR="0" lvl="0" indent="0" algn="r" defTabSz="914400" eaLnBrk="1" fontAlgn="auto" latinLnBrk="0" hangingPunct="1">
              <a:lnSpc>
                <a:spcPct val="100000"/>
              </a:lnSpc>
              <a:spcBef>
                <a:spcPts val="0"/>
              </a:spcBef>
              <a:spcAft>
                <a:spcPts val="0"/>
              </a:spcAft>
              <a:buClrTx/>
              <a:buSzTx/>
              <a:buFontTx/>
              <a:buNone/>
              <a:tabLst/>
              <a:defRPr/>
            </a:pPr>
            <a:r>
              <a:rPr kumimoji="0" lang="el-GR" sz="1800" b="0" i="0" u="none" strike="noStrike" kern="0" cap="none" spc="0" normalizeH="0" baseline="0" noProof="0" smtClean="0">
                <a:ln>
                  <a:noFill/>
                </a:ln>
                <a:solidFill>
                  <a:schemeClr val="tx1"/>
                </a:solidFill>
                <a:effectLst/>
                <a:uLnTx/>
                <a:uFillTx/>
                <a:latin typeface="+mn-lt"/>
                <a:ea typeface="+mn-ea"/>
                <a:cs typeface="+mn-cs"/>
              </a:rPr>
              <a:t>Μέλος Ε.Ε.Π.  / Σ.Ε.Φ.Α.Α. – Τ.Ε.Φ.Α.Α.  του Δ.Π.Θ. </a:t>
            </a:r>
            <a:endParaRPr kumimoji="0" lang="en-US" sz="1800" b="0" i="0" u="none" strike="noStrike" kern="0" cap="none" spc="0" normalizeH="0" baseline="0" noProof="0" dirty="0">
              <a:ln>
                <a:noFill/>
              </a:ln>
              <a:solidFill>
                <a:schemeClr val="tx1"/>
              </a:solidFill>
              <a:effectLst/>
              <a:uLnTx/>
              <a:uFillTx/>
              <a:latin typeface="+mn-lt"/>
              <a:ea typeface="+mn-ea"/>
              <a:cs typeface="+mn-cs"/>
            </a:endParaRPr>
          </a:p>
        </p:txBody>
      </p:sp>
      <p:sp>
        <p:nvSpPr>
          <p:cNvPr id="10" name="9 - TextBox"/>
          <p:cNvSpPr txBox="1"/>
          <p:nvPr/>
        </p:nvSpPr>
        <p:spPr>
          <a:xfrm>
            <a:off x="2057400" y="457200"/>
            <a:ext cx="3962400" cy="1323439"/>
          </a:xfrm>
          <a:prstGeom prst="rect">
            <a:avLst/>
          </a:prstGeom>
          <a:noFill/>
        </p:spPr>
        <p:txBody>
          <a:bodyPr wrap="square" rtlCol="0">
            <a:spAutoFit/>
          </a:bodyPr>
          <a:lstStyle/>
          <a:p>
            <a:pPr algn="ctr"/>
            <a:r>
              <a:rPr lang="el-GR" sz="4000" b="1" dirty="0" smtClean="0"/>
              <a:t>ΘΕΣΕΙΣ - ΣΤΑΣΕΙΣ ΜΕΤΑΚΙΝΗΣΕΙΣ</a:t>
            </a:r>
            <a:endParaRPr lang="el-GR" sz="4000" b="1" dirty="0"/>
          </a:p>
        </p:txBody>
      </p:sp>
      <p:pic>
        <p:nvPicPr>
          <p:cNvPr id="2050" name="Picture 2"/>
          <p:cNvPicPr>
            <a:picLocks noChangeAspect="1" noChangeArrowheads="1"/>
          </p:cNvPicPr>
          <p:nvPr/>
        </p:nvPicPr>
        <p:blipFill>
          <a:blip r:embed="rId2" cstate="print"/>
          <a:srcRect/>
          <a:stretch>
            <a:fillRect/>
          </a:stretch>
        </p:blipFill>
        <p:spPr bwMode="auto">
          <a:xfrm>
            <a:off x="7715250" y="4572000"/>
            <a:ext cx="1143000" cy="152400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cstate="print"/>
          <a:srcRect/>
          <a:stretch>
            <a:fillRect/>
          </a:stretch>
        </p:blipFill>
        <p:spPr bwMode="auto">
          <a:xfrm>
            <a:off x="7620000" y="2971800"/>
            <a:ext cx="1165184" cy="1276350"/>
          </a:xfrm>
          <a:prstGeom prst="rect">
            <a:avLst/>
          </a:prstGeom>
          <a:noFill/>
          <a:ln w="9525">
            <a:noFill/>
            <a:miter lim="800000"/>
            <a:headEnd/>
            <a:tailEnd/>
          </a:ln>
          <a:effectLst/>
        </p:spPr>
      </p:pic>
      <p:pic>
        <p:nvPicPr>
          <p:cNvPr id="15362" name="Picture 2" descr="εικονεσ : Άθλημα, γραμμή, εκπαίδευση, κίνηση, κύκλος, αθλητικός εξοπλισμός,  ανταγωνισμός, επιδεικτικός, γραμμές, ομάδα, Αθλητισμός, πρωτάθλημα, σχήμα,  δίκτυο, αθλητής, βόλεϊ, αθλήματα με μπάλα, αγωνιστικό χώρο, ομαδικό άθλημα,  ομοβροντία, κλασσικού ..."/>
          <p:cNvPicPr>
            <a:picLocks noChangeAspect="1" noChangeArrowheads="1"/>
          </p:cNvPicPr>
          <p:nvPr/>
        </p:nvPicPr>
        <p:blipFill>
          <a:blip r:embed="rId4"/>
          <a:srcRect/>
          <a:stretch>
            <a:fillRect/>
          </a:stretch>
        </p:blipFill>
        <p:spPr bwMode="auto">
          <a:xfrm>
            <a:off x="5562600" y="4038600"/>
            <a:ext cx="1932326" cy="128587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28600"/>
            <a:ext cx="7772400" cy="685800"/>
          </a:xfrm>
        </p:spPr>
        <p:txBody>
          <a:bodyPr/>
          <a:lstStyle/>
          <a:p>
            <a:r>
              <a:rPr lang="el-GR" dirty="0" smtClean="0"/>
              <a:t>Ειδικές μετακινήσεις</a:t>
            </a:r>
            <a:endParaRPr lang="el-GR" dirty="0"/>
          </a:p>
        </p:txBody>
      </p:sp>
      <p:sp>
        <p:nvSpPr>
          <p:cNvPr id="3" name="Θέση περιεχομένου 2"/>
          <p:cNvSpPr>
            <a:spLocks noGrp="1"/>
          </p:cNvSpPr>
          <p:nvPr>
            <p:ph idx="4294967295"/>
          </p:nvPr>
        </p:nvSpPr>
        <p:spPr>
          <a:xfrm>
            <a:off x="533400" y="1295400"/>
            <a:ext cx="8229600" cy="4724400"/>
          </a:xfrm>
          <a:prstGeom prst="rect">
            <a:avLst/>
          </a:prstGeom>
        </p:spPr>
        <p:txBody>
          <a:bodyPr>
            <a:normAutofit/>
          </a:bodyPr>
          <a:lstStyle/>
          <a:p>
            <a:pPr algn="just">
              <a:lnSpc>
                <a:spcPct val="150000"/>
              </a:lnSpc>
            </a:pPr>
            <a:r>
              <a:rPr lang="el-GR" dirty="0"/>
              <a:t>Οι ειδικές μετακινήσεις </a:t>
            </a:r>
            <a:r>
              <a:rPr lang="el-GR" dirty="0" smtClean="0"/>
              <a:t>στο βόλεϊ αναφέρονται σε κινήσεις που χρησιμοποιούνται </a:t>
            </a:r>
            <a:r>
              <a:rPr lang="el-GR" dirty="0"/>
              <a:t>αποκλειστικά στο </a:t>
            </a:r>
            <a:r>
              <a:rPr lang="el-GR" dirty="0" smtClean="0"/>
              <a:t>βόλεϊ, χρειάζονται </a:t>
            </a:r>
            <a:r>
              <a:rPr lang="el-GR" dirty="0"/>
              <a:t>εκμάθηση για την άρτια </a:t>
            </a:r>
            <a:r>
              <a:rPr lang="el-GR" dirty="0" smtClean="0"/>
              <a:t>τεχνική εκτέλεσή τους και δεν χρησιμοποιούνται στην καθημερινή μας ζωή.</a:t>
            </a:r>
          </a:p>
          <a:p>
            <a:pPr algn="just">
              <a:lnSpc>
                <a:spcPct val="150000"/>
              </a:lnSpc>
            </a:pPr>
            <a:endParaRPr lang="el-GR" dirty="0" smtClean="0"/>
          </a:p>
          <a:p>
            <a:pPr algn="just">
              <a:lnSpc>
                <a:spcPct val="150000"/>
              </a:lnSpc>
            </a:pPr>
            <a:r>
              <a:rPr lang="el-GR" dirty="0" smtClean="0"/>
              <a:t>Στις </a:t>
            </a:r>
            <a:r>
              <a:rPr lang="el-GR" dirty="0" smtClean="0"/>
              <a:t>ειδικές </a:t>
            </a:r>
            <a:r>
              <a:rPr lang="el-GR" dirty="0"/>
              <a:t>μετακινήσεις στο </a:t>
            </a:r>
            <a:r>
              <a:rPr lang="el-GR" dirty="0" smtClean="0"/>
              <a:t>βόλεϊ κατατάσσονται:</a:t>
            </a:r>
            <a:endParaRPr lang="el-GR" dirty="0"/>
          </a:p>
          <a:p>
            <a:pPr algn="just">
              <a:lnSpc>
                <a:spcPct val="150000"/>
              </a:lnSpc>
            </a:pPr>
            <a:r>
              <a:rPr lang="el-GR" dirty="0"/>
              <a:t>α) </a:t>
            </a:r>
            <a:r>
              <a:rPr lang="el-GR" dirty="0" smtClean="0"/>
              <a:t>η </a:t>
            </a:r>
            <a:r>
              <a:rPr lang="el-GR" dirty="0"/>
              <a:t>προβολή του </a:t>
            </a:r>
            <a:r>
              <a:rPr lang="el-GR" dirty="0" smtClean="0"/>
              <a:t>ποδιού</a:t>
            </a:r>
            <a:endParaRPr lang="el-GR" dirty="0"/>
          </a:p>
          <a:p>
            <a:pPr algn="just">
              <a:lnSpc>
                <a:spcPct val="150000"/>
              </a:lnSpc>
            </a:pPr>
            <a:r>
              <a:rPr lang="el-GR" dirty="0"/>
              <a:t>β) </a:t>
            </a:r>
            <a:r>
              <a:rPr lang="el-GR" dirty="0" smtClean="0"/>
              <a:t>η </a:t>
            </a:r>
            <a:r>
              <a:rPr lang="el-GR" dirty="0"/>
              <a:t>πλάγια </a:t>
            </a:r>
            <a:r>
              <a:rPr lang="el-GR" dirty="0" smtClean="0"/>
              <a:t>μετακίνηση</a:t>
            </a:r>
            <a:endParaRPr lang="el-GR" dirty="0"/>
          </a:p>
          <a:p>
            <a:pPr algn="just">
              <a:lnSpc>
                <a:spcPct val="150000"/>
              </a:lnSpc>
            </a:pPr>
            <a:r>
              <a:rPr lang="el-GR" dirty="0"/>
              <a:t>γ) </a:t>
            </a:r>
            <a:r>
              <a:rPr lang="el-GR" dirty="0" smtClean="0"/>
              <a:t>το </a:t>
            </a:r>
            <a:r>
              <a:rPr lang="el-GR" dirty="0"/>
              <a:t>σταυρωτό </a:t>
            </a:r>
            <a:r>
              <a:rPr lang="el-GR" dirty="0" smtClean="0"/>
              <a:t>βήμα</a:t>
            </a:r>
            <a:endParaRPr lang="el-GR" dirty="0"/>
          </a:p>
          <a:p>
            <a:pPr algn="just">
              <a:lnSpc>
                <a:spcPct val="150000"/>
              </a:lnSpc>
            </a:pPr>
            <a:r>
              <a:rPr lang="el-GR" dirty="0"/>
              <a:t>δ) </a:t>
            </a:r>
            <a:r>
              <a:rPr lang="el-GR" dirty="0" smtClean="0"/>
              <a:t>η </a:t>
            </a:r>
            <a:r>
              <a:rPr lang="el-GR" dirty="0"/>
              <a:t>μετακίνηση με </a:t>
            </a:r>
            <a:r>
              <a:rPr lang="el-GR" dirty="0" smtClean="0"/>
              <a:t>πτώση</a:t>
            </a:r>
            <a:endParaRPr lang="el-GR" dirty="0"/>
          </a:p>
          <a:p>
            <a:pPr algn="just">
              <a:lnSpc>
                <a:spcPct val="150000"/>
              </a:lnSpc>
            </a:pPr>
            <a:r>
              <a:rPr lang="el-GR" dirty="0"/>
              <a:t>ε) </a:t>
            </a:r>
            <a:r>
              <a:rPr lang="el-GR" dirty="0" smtClean="0"/>
              <a:t>η </a:t>
            </a:r>
            <a:r>
              <a:rPr lang="el-GR" dirty="0"/>
              <a:t>μετακίνηση με </a:t>
            </a:r>
            <a:r>
              <a:rPr lang="el-GR" dirty="0" smtClean="0"/>
              <a:t>άλμα</a:t>
            </a:r>
            <a:endParaRPr lang="el-GR" dirty="0"/>
          </a:p>
          <a:p>
            <a:pPr algn="just">
              <a:lnSpc>
                <a:spcPct val="150000"/>
              </a:lnSpc>
            </a:pPr>
            <a:r>
              <a:rPr lang="el-GR" dirty="0"/>
              <a:t>στ) </a:t>
            </a:r>
            <a:r>
              <a:rPr lang="el-GR" dirty="0" smtClean="0"/>
              <a:t>η </a:t>
            </a:r>
            <a:r>
              <a:rPr lang="el-GR" dirty="0"/>
              <a:t>μετακίνηση με προσποίηση </a:t>
            </a:r>
            <a:r>
              <a:rPr lang="el-GR" dirty="0" smtClean="0"/>
              <a:t>της αλλαγής </a:t>
            </a:r>
            <a:r>
              <a:rPr lang="el-GR" dirty="0" smtClean="0"/>
              <a:t>κατεύθυνσης</a:t>
            </a:r>
            <a:endParaRPr lang="el-GR" dirty="0"/>
          </a:p>
        </p:txBody>
      </p:sp>
    </p:spTree>
    <p:extLst>
      <p:ext uri="{BB962C8B-B14F-4D97-AF65-F5344CB8AC3E}">
        <p14:creationId xmlns="" xmlns:p14="http://schemas.microsoft.com/office/powerpoint/2010/main" val="3742024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52400" y="1295400"/>
            <a:ext cx="5029200" cy="5078313"/>
          </a:xfrm>
          <a:prstGeom prst="rect">
            <a:avLst/>
          </a:prstGeom>
        </p:spPr>
        <p:txBody>
          <a:bodyPr wrap="square">
            <a:spAutoFit/>
          </a:bodyPr>
          <a:lstStyle/>
          <a:p>
            <a:pPr algn="just">
              <a:lnSpc>
                <a:spcPct val="150000"/>
              </a:lnSpc>
            </a:pPr>
            <a:r>
              <a:rPr lang="el-GR" b="1" dirty="0" smtClean="0"/>
              <a:t>Μεταβίβαση </a:t>
            </a:r>
            <a:r>
              <a:rPr lang="el-GR" b="1" dirty="0" smtClean="0"/>
              <a:t>στο κέντρο μετά από κίνηση εμπρός </a:t>
            </a:r>
          </a:p>
          <a:p>
            <a:pPr algn="just">
              <a:lnSpc>
                <a:spcPct val="150000"/>
              </a:lnSpc>
            </a:pPr>
            <a:r>
              <a:rPr lang="el-GR" dirty="0" smtClean="0"/>
              <a:t>Σε αυτήν την πρώτη άσκηση, τα παιδιά να είναι έτοιμα πίσω από την τελική γραμμή. Όταν πετάτε τη μπάλα σε αυτά, βεβαιωθείτε ότι κινούνται γρήγορα για να μπουν από κάτω και να την συναντήσουν ψηλά μπροστά τους. Στην ιδανική περίπτωση, η μπάλα πρέπει να φτάνει στα 30-50 εκατοστά κοντά στο φιλέ κάθε φορά που κάποιος την χτυπά. Επαναλάβετε την άσκηση δέκα φορές, περιστρέφοντας τα παιδιά ένα προς ένα, ώστε να μπορούν όλα να έχουν την ευκαιρία να κάνουν την άσκηση </a:t>
            </a:r>
            <a:endParaRPr lang="el-GR" dirty="0"/>
          </a:p>
        </p:txBody>
      </p:sp>
      <p:sp>
        <p:nvSpPr>
          <p:cNvPr id="5" name="4 - TextBox"/>
          <p:cNvSpPr txBox="1"/>
          <p:nvPr/>
        </p:nvSpPr>
        <p:spPr>
          <a:xfrm>
            <a:off x="914400" y="228600"/>
            <a:ext cx="6400800" cy="584775"/>
          </a:xfrm>
          <a:prstGeom prst="rect">
            <a:avLst/>
          </a:prstGeom>
          <a:solidFill>
            <a:schemeClr val="accent3">
              <a:lumMod val="60000"/>
              <a:lumOff val="40000"/>
            </a:schemeClr>
          </a:solidFill>
        </p:spPr>
        <p:txBody>
          <a:bodyPr wrap="square" rtlCol="0">
            <a:spAutoFit/>
          </a:bodyPr>
          <a:lstStyle/>
          <a:p>
            <a:pPr algn="ctr"/>
            <a:r>
              <a:rPr lang="el-GR" sz="3200" b="1" dirty="0" smtClean="0"/>
              <a:t>Προτεινόμενο ασκησιολόγιο</a:t>
            </a:r>
            <a:endParaRPr lang="el-GR" sz="3200" b="1" dirty="0"/>
          </a:p>
        </p:txBody>
      </p:sp>
      <p:pic>
        <p:nvPicPr>
          <p:cNvPr id="1026" name="Picture 2"/>
          <p:cNvPicPr>
            <a:picLocks noChangeAspect="1" noChangeArrowheads="1"/>
          </p:cNvPicPr>
          <p:nvPr/>
        </p:nvPicPr>
        <p:blipFill>
          <a:blip r:embed="rId2"/>
          <a:srcRect/>
          <a:stretch>
            <a:fillRect/>
          </a:stretch>
        </p:blipFill>
        <p:spPr bwMode="auto">
          <a:xfrm>
            <a:off x="5307790" y="3124200"/>
            <a:ext cx="3609766" cy="167640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914400" y="228600"/>
            <a:ext cx="6400800" cy="584775"/>
          </a:xfrm>
          <a:prstGeom prst="rect">
            <a:avLst/>
          </a:prstGeom>
          <a:solidFill>
            <a:schemeClr val="accent3">
              <a:lumMod val="60000"/>
              <a:lumOff val="40000"/>
            </a:schemeClr>
          </a:solidFill>
        </p:spPr>
        <p:txBody>
          <a:bodyPr wrap="square" rtlCol="0">
            <a:spAutoFit/>
          </a:bodyPr>
          <a:lstStyle/>
          <a:p>
            <a:pPr algn="ctr"/>
            <a:r>
              <a:rPr lang="el-GR" sz="3200" b="1" dirty="0" smtClean="0"/>
              <a:t>Προτεινόμενο ασκησιολόγιο</a:t>
            </a:r>
            <a:endParaRPr lang="el-GR" sz="3200" b="1" dirty="0"/>
          </a:p>
        </p:txBody>
      </p:sp>
      <p:sp>
        <p:nvSpPr>
          <p:cNvPr id="6" name="5 - Ορθογώνιο"/>
          <p:cNvSpPr/>
          <p:nvPr/>
        </p:nvSpPr>
        <p:spPr>
          <a:xfrm>
            <a:off x="304800" y="1620083"/>
            <a:ext cx="5181600" cy="4247317"/>
          </a:xfrm>
          <a:prstGeom prst="rect">
            <a:avLst/>
          </a:prstGeom>
        </p:spPr>
        <p:txBody>
          <a:bodyPr wrap="square">
            <a:spAutoFit/>
          </a:bodyPr>
          <a:lstStyle/>
          <a:p>
            <a:pPr algn="just">
              <a:lnSpc>
                <a:spcPct val="150000"/>
              </a:lnSpc>
            </a:pPr>
            <a:r>
              <a:rPr lang="el-GR" b="1" dirty="0" smtClean="0"/>
              <a:t>Μεταβίβαση </a:t>
            </a:r>
            <a:r>
              <a:rPr lang="el-GR" b="1" dirty="0" smtClean="0"/>
              <a:t>στο κέντρο από δεξιά - αριστερά </a:t>
            </a:r>
          </a:p>
          <a:p>
            <a:pPr algn="just">
              <a:lnSpc>
                <a:spcPct val="150000"/>
              </a:lnSpc>
            </a:pPr>
            <a:r>
              <a:rPr lang="el-GR" dirty="0" smtClean="0"/>
              <a:t>Ο στόχος είναι να κάνουμε τα παιδιά να </a:t>
            </a:r>
            <a:r>
              <a:rPr lang="el-GR" dirty="0" smtClean="0"/>
              <a:t>μεταβιβάσουν ή να πιάσουν τη μπάλα </a:t>
            </a:r>
            <a:r>
              <a:rPr lang="el-GR" dirty="0" smtClean="0"/>
              <a:t>μπροστά σε έναν στόχο στο κέντρο και μετά να επιστρέψουν στην αρχική τους θέση. Ζητήστε τους να κάνουν την ίδια άσκηση με μια μπάλα που ρίχνεται προς τα δεξιά. </a:t>
            </a:r>
            <a:r>
              <a:rPr lang="el-GR" dirty="0" smtClean="0"/>
              <a:t>Αλλάξτε </a:t>
            </a:r>
            <a:r>
              <a:rPr lang="el-GR" dirty="0" smtClean="0"/>
              <a:t>τα παιδιά αφού είχαν την ευκαιρία να προπονηθούν στη μεταβίβαση δύο φορές στη δεξιά και την αριστερή πλευρά και ζητήστε να επαναλάβουν την άσκηση δέκα φορές. </a:t>
            </a:r>
            <a:endParaRPr lang="el-GR" dirty="0"/>
          </a:p>
        </p:txBody>
      </p:sp>
      <p:pic>
        <p:nvPicPr>
          <p:cNvPr id="2050" name="Picture 2"/>
          <p:cNvPicPr>
            <a:picLocks noChangeAspect="1" noChangeArrowheads="1"/>
          </p:cNvPicPr>
          <p:nvPr/>
        </p:nvPicPr>
        <p:blipFill>
          <a:blip r:embed="rId2"/>
          <a:srcRect/>
          <a:stretch>
            <a:fillRect/>
          </a:stretch>
        </p:blipFill>
        <p:spPr bwMode="auto">
          <a:xfrm>
            <a:off x="5603098" y="2438400"/>
            <a:ext cx="3312302" cy="251460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914400" y="228600"/>
            <a:ext cx="6400800" cy="584775"/>
          </a:xfrm>
          <a:prstGeom prst="rect">
            <a:avLst/>
          </a:prstGeom>
          <a:solidFill>
            <a:schemeClr val="accent3">
              <a:lumMod val="60000"/>
              <a:lumOff val="40000"/>
            </a:schemeClr>
          </a:solidFill>
        </p:spPr>
        <p:txBody>
          <a:bodyPr wrap="square" rtlCol="0">
            <a:spAutoFit/>
          </a:bodyPr>
          <a:lstStyle/>
          <a:p>
            <a:pPr algn="ctr"/>
            <a:r>
              <a:rPr lang="el-GR" sz="3200" b="1" dirty="0" smtClean="0"/>
              <a:t>Προτεινόμενο ασκησιολόγιο</a:t>
            </a:r>
            <a:endParaRPr lang="el-GR" sz="3200" b="1" dirty="0"/>
          </a:p>
        </p:txBody>
      </p:sp>
      <p:sp>
        <p:nvSpPr>
          <p:cNvPr id="7" name="6 - Ορθογώνιο"/>
          <p:cNvSpPr/>
          <p:nvPr/>
        </p:nvSpPr>
        <p:spPr>
          <a:xfrm>
            <a:off x="76200" y="1066800"/>
            <a:ext cx="5410200" cy="5078313"/>
          </a:xfrm>
          <a:prstGeom prst="rect">
            <a:avLst/>
          </a:prstGeom>
        </p:spPr>
        <p:txBody>
          <a:bodyPr wrap="square">
            <a:spAutoFit/>
          </a:bodyPr>
          <a:lstStyle/>
          <a:p>
            <a:pPr algn="just">
              <a:lnSpc>
                <a:spcPct val="150000"/>
              </a:lnSpc>
            </a:pPr>
            <a:r>
              <a:rPr lang="el-GR" b="1" dirty="0" smtClean="0"/>
              <a:t>Μεταβίβαση </a:t>
            </a:r>
            <a:r>
              <a:rPr lang="el-GR" b="1" dirty="0" smtClean="0"/>
              <a:t>στο κέντρο μετά από μετακίνηση δεξιά - αριστερά </a:t>
            </a:r>
          </a:p>
          <a:p>
            <a:pPr algn="just">
              <a:lnSpc>
                <a:spcPct val="150000"/>
              </a:lnSpc>
            </a:pPr>
            <a:r>
              <a:rPr lang="el-GR" dirty="0" smtClean="0"/>
              <a:t>Έχοντας μεταβιβάσει μια πρώτη μπάλα προς τα αριστερά, ζητήστε από τα παιδιά να κινηθούν σε μια ημικυκλική πορεία για να μεταβιβάσουν μια δεύτερη μπάλα, προς το σημείο όπου η μπάλα είναι πιθανό να πέσει στη δεξιά πλευρά του στόχου. Βεβαιωθείτε ότι, με αυτόν τον τρόπο, τοποθετούν το εξωτερικό πόδι στρεφόμενα προς τον στόχο για να μεταβιβάσουν τη μπάλα. Αλλάξτε τα παιδιά αφού προπονηθούν στη μεταβίβαση δύο φορές για τη δεξιά και την αριστερή κατεύθυνση και να την επαναλάβουν δέκα φορές. </a:t>
            </a:r>
            <a:endParaRPr lang="el-GR" dirty="0"/>
          </a:p>
        </p:txBody>
      </p:sp>
      <p:pic>
        <p:nvPicPr>
          <p:cNvPr id="3074" name="Picture 2"/>
          <p:cNvPicPr>
            <a:picLocks noChangeAspect="1" noChangeArrowheads="1"/>
          </p:cNvPicPr>
          <p:nvPr/>
        </p:nvPicPr>
        <p:blipFill>
          <a:blip r:embed="rId2"/>
          <a:srcRect/>
          <a:stretch>
            <a:fillRect/>
          </a:stretch>
        </p:blipFill>
        <p:spPr bwMode="auto">
          <a:xfrm>
            <a:off x="5521569" y="2438400"/>
            <a:ext cx="3470031" cy="22098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914400" y="228600"/>
            <a:ext cx="6400800" cy="584775"/>
          </a:xfrm>
          <a:prstGeom prst="rect">
            <a:avLst/>
          </a:prstGeom>
          <a:solidFill>
            <a:schemeClr val="accent3">
              <a:lumMod val="60000"/>
              <a:lumOff val="40000"/>
            </a:schemeClr>
          </a:solidFill>
        </p:spPr>
        <p:txBody>
          <a:bodyPr wrap="square" rtlCol="0">
            <a:spAutoFit/>
          </a:bodyPr>
          <a:lstStyle/>
          <a:p>
            <a:pPr algn="ctr"/>
            <a:r>
              <a:rPr lang="el-GR" sz="3200" b="1" dirty="0" smtClean="0"/>
              <a:t>Προτεινόμενο ασκησιολόγιο</a:t>
            </a:r>
            <a:endParaRPr lang="el-GR" sz="3200" b="1" dirty="0"/>
          </a:p>
        </p:txBody>
      </p:sp>
      <p:sp>
        <p:nvSpPr>
          <p:cNvPr id="6" name="5 - Ορθογώνιο"/>
          <p:cNvSpPr/>
          <p:nvPr/>
        </p:nvSpPr>
        <p:spPr>
          <a:xfrm>
            <a:off x="152400" y="990600"/>
            <a:ext cx="5257800" cy="5078313"/>
          </a:xfrm>
          <a:prstGeom prst="rect">
            <a:avLst/>
          </a:prstGeom>
        </p:spPr>
        <p:txBody>
          <a:bodyPr wrap="square">
            <a:spAutoFit/>
          </a:bodyPr>
          <a:lstStyle/>
          <a:p>
            <a:pPr algn="just">
              <a:lnSpc>
                <a:spcPct val="150000"/>
              </a:lnSpc>
            </a:pPr>
            <a:r>
              <a:rPr lang="el-GR" b="1" dirty="0" smtClean="0"/>
              <a:t>Πίσω </a:t>
            </a:r>
            <a:r>
              <a:rPr lang="el-GR" b="1" dirty="0" smtClean="0"/>
              <a:t>μεταβίβαση μετά από στροφή </a:t>
            </a:r>
          </a:p>
          <a:p>
            <a:pPr algn="just">
              <a:lnSpc>
                <a:spcPct val="150000"/>
              </a:lnSpc>
            </a:pPr>
            <a:r>
              <a:rPr lang="el-GR" dirty="0" smtClean="0"/>
              <a:t>Ξεκινήστε τοποθετώντας τον εαυτό σας στο κέντρο του γηπέδου και τα παιδιά στο πίσω μέρος του γηπέδου, στραμμένα προς εσάς. Πετάξτε τη μπάλα πίσω από τα παιδιά και ζητήστε τους να γυρίσουν για να την κυνηγήσουν και να την επιστρέψουν </a:t>
            </a:r>
            <a:r>
              <a:rPr lang="el-GR" dirty="0" smtClean="0"/>
              <a:t>πιάνοντας ή πασάροντας. </a:t>
            </a:r>
            <a:r>
              <a:rPr lang="el-GR" dirty="0" smtClean="0"/>
              <a:t>Τα παιδιά μπορεί να θεωρήσουν δύσκολη αυτήν την άσκηση εάν η μπάλα πεταχτεί πολύ χαμηλά ή πολύ μακριά, οπότε θα πρέπει να ξεκινήσετε με ένα εύκολο, ή ψηλό πέταγμα της μπάλας. Αλλάξτε τα παιδιά μετά από δέκα επαναλήψεις. </a:t>
            </a:r>
            <a:endParaRPr lang="el-GR" dirty="0"/>
          </a:p>
        </p:txBody>
      </p:sp>
      <p:pic>
        <p:nvPicPr>
          <p:cNvPr id="4098" name="Picture 2"/>
          <p:cNvPicPr>
            <a:picLocks noChangeAspect="1" noChangeArrowheads="1"/>
          </p:cNvPicPr>
          <p:nvPr/>
        </p:nvPicPr>
        <p:blipFill>
          <a:blip r:embed="rId2"/>
          <a:srcRect/>
          <a:stretch>
            <a:fillRect/>
          </a:stretch>
        </p:blipFill>
        <p:spPr bwMode="auto">
          <a:xfrm>
            <a:off x="5714999" y="2590800"/>
            <a:ext cx="3134857" cy="22860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609600"/>
            <a:ext cx="7772400" cy="609600"/>
          </a:xfrm>
        </p:spPr>
        <p:txBody>
          <a:bodyPr>
            <a:normAutofit/>
          </a:bodyPr>
          <a:lstStyle/>
          <a:p>
            <a:r>
              <a:rPr lang="el-GR" dirty="0" smtClean="0"/>
              <a:t>Στάσεις και μετακινήσεις στο Βόλεϊ</a:t>
            </a:r>
            <a:endParaRPr lang="el-GR" dirty="0"/>
          </a:p>
        </p:txBody>
      </p:sp>
      <p:sp>
        <p:nvSpPr>
          <p:cNvPr id="3" name="Θέση περιεχομένου 2"/>
          <p:cNvSpPr>
            <a:spLocks noGrp="1"/>
          </p:cNvSpPr>
          <p:nvPr>
            <p:ph idx="4294967295"/>
          </p:nvPr>
        </p:nvSpPr>
        <p:spPr>
          <a:xfrm>
            <a:off x="457200" y="2209800"/>
            <a:ext cx="8229600" cy="3306763"/>
          </a:xfrm>
          <a:prstGeom prst="rect">
            <a:avLst/>
          </a:prstGeom>
        </p:spPr>
        <p:txBody>
          <a:bodyPr>
            <a:normAutofit/>
          </a:bodyPr>
          <a:lstStyle/>
          <a:p>
            <a:pPr algn="just">
              <a:lnSpc>
                <a:spcPct val="150000"/>
              </a:lnSpc>
            </a:pPr>
            <a:r>
              <a:rPr lang="el-GR" dirty="0" smtClean="0"/>
              <a:t>Οι </a:t>
            </a:r>
            <a:r>
              <a:rPr lang="el-GR" dirty="0"/>
              <a:t>στάσεις και οι μετακινήσεις </a:t>
            </a:r>
            <a:r>
              <a:rPr lang="el-GR" dirty="0" smtClean="0"/>
              <a:t>στο βόλεϊ χρησιμοποιούνται</a:t>
            </a:r>
            <a:r>
              <a:rPr lang="el-GR" dirty="0"/>
              <a:t>:</a:t>
            </a:r>
          </a:p>
          <a:p>
            <a:pPr algn="just">
              <a:lnSpc>
                <a:spcPct val="150000"/>
              </a:lnSpc>
            </a:pPr>
            <a:r>
              <a:rPr lang="el-GR" dirty="0"/>
              <a:t>α) για να βοηθήσουν τον </a:t>
            </a:r>
            <a:r>
              <a:rPr lang="el-GR" dirty="0" smtClean="0"/>
              <a:t>παίκτη/</a:t>
            </a:r>
            <a:r>
              <a:rPr lang="el-GR" dirty="0" err="1" smtClean="0"/>
              <a:t>τρια</a:t>
            </a:r>
            <a:r>
              <a:rPr lang="el-GR" dirty="0" smtClean="0"/>
              <a:t> </a:t>
            </a:r>
            <a:r>
              <a:rPr lang="el-GR" dirty="0"/>
              <a:t>να πάρει την </a:t>
            </a:r>
            <a:r>
              <a:rPr lang="el-GR" dirty="0" smtClean="0"/>
              <a:t>κατάλληλη σωστή θέση μέσα στο γήπεδο σε σχέση με την τροχιά της </a:t>
            </a:r>
            <a:r>
              <a:rPr lang="el-GR" dirty="0" smtClean="0"/>
              <a:t>μπάλας</a:t>
            </a:r>
            <a:endParaRPr lang="el-GR" dirty="0"/>
          </a:p>
          <a:p>
            <a:pPr algn="just">
              <a:lnSpc>
                <a:spcPct val="150000"/>
              </a:lnSpc>
            </a:pPr>
            <a:r>
              <a:rPr lang="el-GR" dirty="0"/>
              <a:t>β) </a:t>
            </a:r>
            <a:r>
              <a:rPr lang="el-GR" dirty="0" smtClean="0"/>
              <a:t>από έναν παίκτη/</a:t>
            </a:r>
            <a:r>
              <a:rPr lang="el-GR" dirty="0" err="1" smtClean="0"/>
              <a:t>τρια</a:t>
            </a:r>
            <a:r>
              <a:rPr lang="el-GR" dirty="0" smtClean="0"/>
              <a:t> ώστε να </a:t>
            </a:r>
            <a:r>
              <a:rPr lang="el-GR" dirty="0"/>
              <a:t>εφαρμόσει την κατάλληλη </a:t>
            </a:r>
            <a:r>
              <a:rPr lang="el-GR" dirty="0" smtClean="0"/>
              <a:t>τεχνική πάνω </a:t>
            </a:r>
            <a:r>
              <a:rPr lang="el-GR" dirty="0"/>
              <a:t>στην </a:t>
            </a:r>
            <a:r>
              <a:rPr lang="el-GR" dirty="0" smtClean="0"/>
              <a:t>μπάλα</a:t>
            </a:r>
            <a:endParaRPr lang="el-GR" dirty="0"/>
          </a:p>
          <a:p>
            <a:pPr algn="just">
              <a:lnSpc>
                <a:spcPct val="150000"/>
              </a:lnSpc>
            </a:pPr>
            <a:r>
              <a:rPr lang="el-GR" dirty="0"/>
              <a:t>γ) από </a:t>
            </a:r>
            <a:r>
              <a:rPr lang="el-GR" dirty="0" smtClean="0"/>
              <a:t>έναν </a:t>
            </a:r>
            <a:r>
              <a:rPr lang="el-GR" dirty="0"/>
              <a:t>παίκτη </a:t>
            </a:r>
            <a:r>
              <a:rPr lang="el-GR" dirty="0" smtClean="0"/>
              <a:t>ώστε να </a:t>
            </a:r>
            <a:r>
              <a:rPr lang="el-GR" dirty="0"/>
              <a:t>δώσει στη μπάλα τη </a:t>
            </a:r>
            <a:r>
              <a:rPr lang="el-GR" dirty="0" smtClean="0"/>
              <a:t>σωστή κατεύθυνση προς το συμπαίκτη του ή το αντίπαλο </a:t>
            </a:r>
            <a:r>
              <a:rPr lang="el-GR" dirty="0" smtClean="0"/>
              <a:t>γήπεδο</a:t>
            </a:r>
            <a:endParaRPr lang="el-GR" dirty="0"/>
          </a:p>
        </p:txBody>
      </p:sp>
    </p:spTree>
    <p:extLst>
      <p:ext uri="{BB962C8B-B14F-4D97-AF65-F5344CB8AC3E}">
        <p14:creationId xmlns="" xmlns:p14="http://schemas.microsoft.com/office/powerpoint/2010/main" val="909661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7 - Ορθογώνιο"/>
          <p:cNvSpPr/>
          <p:nvPr/>
        </p:nvSpPr>
        <p:spPr>
          <a:xfrm>
            <a:off x="1981200" y="381000"/>
            <a:ext cx="3493193" cy="754694"/>
          </a:xfrm>
          <a:prstGeom prst="rect">
            <a:avLst/>
          </a:prstGeom>
        </p:spPr>
        <p:txBody>
          <a:bodyPr wrap="square">
            <a:spAutoFit/>
          </a:bodyPr>
          <a:lstStyle/>
          <a:p>
            <a:pPr algn="just">
              <a:lnSpc>
                <a:spcPct val="150000"/>
              </a:lnSpc>
            </a:pPr>
            <a:r>
              <a:rPr lang="el-GR" sz="3200" b="1" dirty="0" smtClean="0"/>
              <a:t>Θέση ετοιμότητας </a:t>
            </a:r>
            <a:endParaRPr lang="el-GR" sz="3200" b="1" dirty="0"/>
          </a:p>
        </p:txBody>
      </p:sp>
      <p:sp>
        <p:nvSpPr>
          <p:cNvPr id="9" name="8 - Ορθογώνιο"/>
          <p:cNvSpPr/>
          <p:nvPr/>
        </p:nvSpPr>
        <p:spPr>
          <a:xfrm>
            <a:off x="609600" y="2590800"/>
            <a:ext cx="4572000" cy="2031325"/>
          </a:xfrm>
          <a:prstGeom prst="rect">
            <a:avLst/>
          </a:prstGeom>
        </p:spPr>
        <p:txBody>
          <a:bodyPr>
            <a:spAutoFit/>
          </a:bodyPr>
          <a:lstStyle/>
          <a:p>
            <a:pPr algn="just"/>
            <a:r>
              <a:rPr lang="el-GR" dirty="0" smtClean="0"/>
              <a:t>Τα γόνατα λυγίζουν ελαφρά με ουδέτερο το κέντρο βάρους και ελάχιστα μετατοπισμένο στο μπροστινό πόδι. Τα χέρια είναι επίσης ελαφριά λυγισμένα μπροστά από το σώμα. Λόγω της μικρής προ διάτασης, οι επόμενες κινήσεις μπορούν να εκτελεστούν πιο γρήγορα. </a:t>
            </a:r>
            <a:endParaRPr lang="el-GR" dirty="0"/>
          </a:p>
        </p:txBody>
      </p:sp>
      <p:pic>
        <p:nvPicPr>
          <p:cNvPr id="1026" name="Picture 2"/>
          <p:cNvPicPr>
            <a:picLocks noChangeAspect="1" noChangeArrowheads="1"/>
          </p:cNvPicPr>
          <p:nvPr/>
        </p:nvPicPr>
        <p:blipFill>
          <a:blip r:embed="rId2" cstate="print"/>
          <a:srcRect/>
          <a:stretch>
            <a:fillRect/>
          </a:stretch>
        </p:blipFill>
        <p:spPr bwMode="auto">
          <a:xfrm>
            <a:off x="6172200" y="1600200"/>
            <a:ext cx="2395537" cy="2065497"/>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6324600" y="4191000"/>
            <a:ext cx="2111302" cy="2100263"/>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5800" y="457200"/>
            <a:ext cx="7772400" cy="685800"/>
          </a:xfrm>
        </p:spPr>
        <p:txBody>
          <a:bodyPr/>
          <a:lstStyle/>
          <a:p>
            <a:r>
              <a:rPr lang="el-GR" dirty="0" smtClean="0"/>
              <a:t>Τα είδη των στάσεων</a:t>
            </a:r>
            <a:endParaRPr lang="el-GR" dirty="0"/>
          </a:p>
        </p:txBody>
      </p:sp>
      <p:sp>
        <p:nvSpPr>
          <p:cNvPr id="3" name="Θέση περιεχομένου 2"/>
          <p:cNvSpPr>
            <a:spLocks noGrp="1"/>
          </p:cNvSpPr>
          <p:nvPr>
            <p:ph idx="4294967295"/>
          </p:nvPr>
        </p:nvSpPr>
        <p:spPr>
          <a:xfrm>
            <a:off x="914400" y="1981200"/>
            <a:ext cx="6858000" cy="2849563"/>
          </a:xfrm>
          <a:prstGeom prst="rect">
            <a:avLst/>
          </a:prstGeom>
        </p:spPr>
        <p:txBody>
          <a:bodyPr>
            <a:normAutofit/>
          </a:bodyPr>
          <a:lstStyle/>
          <a:p>
            <a:pPr algn="just">
              <a:lnSpc>
                <a:spcPct val="150000"/>
              </a:lnSpc>
            </a:pPr>
            <a:r>
              <a:rPr lang="el-GR" dirty="0" smtClean="0"/>
              <a:t>Στο βόλεϊ αν παρατηρήσουμε τη στάση του σώματος ενός παίκτη /</a:t>
            </a:r>
            <a:r>
              <a:rPr lang="el-GR" dirty="0" err="1" smtClean="0"/>
              <a:t>τριας</a:t>
            </a:r>
            <a:r>
              <a:rPr lang="el-GR" dirty="0" smtClean="0"/>
              <a:t> διακρίνουμε </a:t>
            </a:r>
            <a:r>
              <a:rPr lang="en-US" dirty="0" smtClean="0"/>
              <a:t>3</a:t>
            </a:r>
            <a:r>
              <a:rPr lang="el-GR" dirty="0" smtClean="0"/>
              <a:t> </a:t>
            </a:r>
            <a:r>
              <a:rPr lang="el-GR" dirty="0" smtClean="0"/>
              <a:t>είδη στάσεων</a:t>
            </a:r>
            <a:r>
              <a:rPr lang="el-GR" dirty="0"/>
              <a:t>:</a:t>
            </a:r>
          </a:p>
          <a:p>
            <a:pPr algn="just">
              <a:lnSpc>
                <a:spcPct val="150000"/>
              </a:lnSpc>
            </a:pPr>
            <a:endParaRPr lang="el-GR" dirty="0"/>
          </a:p>
          <a:p>
            <a:pPr algn="just">
              <a:lnSpc>
                <a:spcPct val="150000"/>
              </a:lnSpc>
            </a:pPr>
            <a:r>
              <a:rPr lang="el-GR" dirty="0" smtClean="0"/>
              <a:t>α) ψηλή</a:t>
            </a:r>
            <a:endParaRPr lang="el-GR" dirty="0"/>
          </a:p>
          <a:p>
            <a:pPr algn="just">
              <a:lnSpc>
                <a:spcPct val="150000"/>
              </a:lnSpc>
            </a:pPr>
            <a:r>
              <a:rPr lang="el-GR" dirty="0" smtClean="0"/>
              <a:t>β) μεσαία</a:t>
            </a:r>
            <a:endParaRPr lang="el-GR" dirty="0"/>
          </a:p>
          <a:p>
            <a:pPr algn="just">
              <a:lnSpc>
                <a:spcPct val="150000"/>
              </a:lnSpc>
            </a:pPr>
            <a:r>
              <a:rPr lang="el-GR" dirty="0" smtClean="0"/>
              <a:t>γ) χαμηλή</a:t>
            </a:r>
            <a:endParaRPr lang="el-GR" dirty="0"/>
          </a:p>
        </p:txBody>
      </p:sp>
    </p:spTree>
    <p:extLst>
      <p:ext uri="{BB962C8B-B14F-4D97-AF65-F5344CB8AC3E}">
        <p14:creationId xmlns="" xmlns:p14="http://schemas.microsoft.com/office/powerpoint/2010/main" val="1388382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3400" y="304800"/>
            <a:ext cx="7772400" cy="838200"/>
          </a:xfrm>
        </p:spPr>
        <p:txBody>
          <a:bodyPr/>
          <a:lstStyle/>
          <a:p>
            <a:r>
              <a:rPr lang="el-GR" dirty="0" smtClean="0"/>
              <a:t>Η ψηλή στάση</a:t>
            </a:r>
            <a:endParaRPr lang="el-GR" dirty="0"/>
          </a:p>
        </p:txBody>
      </p:sp>
      <p:sp>
        <p:nvSpPr>
          <p:cNvPr id="3" name="Θέση περιεχομένου 2"/>
          <p:cNvSpPr>
            <a:spLocks noGrp="1"/>
          </p:cNvSpPr>
          <p:nvPr>
            <p:ph idx="4294967295"/>
          </p:nvPr>
        </p:nvSpPr>
        <p:spPr>
          <a:xfrm>
            <a:off x="457200" y="1600200"/>
            <a:ext cx="8229600" cy="4114800"/>
          </a:xfrm>
          <a:prstGeom prst="rect">
            <a:avLst/>
          </a:prstGeom>
        </p:spPr>
        <p:txBody>
          <a:bodyPr>
            <a:noAutofit/>
          </a:bodyPr>
          <a:lstStyle/>
          <a:p>
            <a:pPr algn="just">
              <a:lnSpc>
                <a:spcPct val="150000"/>
              </a:lnSpc>
            </a:pPr>
            <a:r>
              <a:rPr lang="el-GR" dirty="0" smtClean="0"/>
              <a:t>Στην </a:t>
            </a:r>
            <a:r>
              <a:rPr lang="el-GR" dirty="0"/>
              <a:t>ψηλή στάση τα πόδια του παίκτη είναι </a:t>
            </a:r>
            <a:r>
              <a:rPr lang="el-GR" dirty="0" smtClean="0"/>
              <a:t>σε μικρή </a:t>
            </a:r>
            <a:r>
              <a:rPr lang="el-GR" dirty="0"/>
              <a:t>διάσταση με το ένα </a:t>
            </a:r>
            <a:r>
              <a:rPr lang="el-GR" dirty="0" smtClean="0"/>
              <a:t>πόδι να </a:t>
            </a:r>
            <a:r>
              <a:rPr lang="el-GR" dirty="0"/>
              <a:t>είναι </a:t>
            </a:r>
            <a:r>
              <a:rPr lang="el-GR" dirty="0" smtClean="0"/>
              <a:t>πιο μπροστά </a:t>
            </a:r>
            <a:r>
              <a:rPr lang="el-GR" dirty="0"/>
              <a:t>από το </a:t>
            </a:r>
            <a:r>
              <a:rPr lang="el-GR" dirty="0" smtClean="0"/>
              <a:t>άλλο.</a:t>
            </a:r>
          </a:p>
          <a:p>
            <a:pPr algn="just">
              <a:lnSpc>
                <a:spcPct val="150000"/>
              </a:lnSpc>
            </a:pPr>
            <a:r>
              <a:rPr lang="el-GR" dirty="0" smtClean="0"/>
              <a:t>Τα </a:t>
            </a:r>
            <a:r>
              <a:rPr lang="el-GR" dirty="0"/>
              <a:t>γόνατα του παίκτη είναι ελαφρά </a:t>
            </a:r>
            <a:r>
              <a:rPr lang="el-GR" dirty="0" smtClean="0"/>
              <a:t>λυγισμένα σε </a:t>
            </a:r>
            <a:r>
              <a:rPr lang="el-GR" dirty="0"/>
              <a:t>γωνία </a:t>
            </a:r>
            <a:r>
              <a:rPr lang="el-GR" dirty="0" smtClean="0"/>
              <a:t>περίπου 135</a:t>
            </a:r>
            <a:r>
              <a:rPr lang="el-GR" baseline="30000" dirty="0" smtClean="0"/>
              <a:t>ο</a:t>
            </a:r>
            <a:r>
              <a:rPr lang="el-GR" dirty="0" smtClean="0"/>
              <a:t> </a:t>
            </a:r>
            <a:r>
              <a:rPr lang="el-GR" dirty="0"/>
              <a:t>– </a:t>
            </a:r>
            <a:r>
              <a:rPr lang="el-GR" dirty="0" smtClean="0"/>
              <a:t>145</a:t>
            </a:r>
            <a:r>
              <a:rPr lang="el-GR" baseline="30000" dirty="0" smtClean="0"/>
              <a:t>ο</a:t>
            </a:r>
            <a:r>
              <a:rPr lang="el-GR" dirty="0" smtClean="0"/>
              <a:t>, ενώ το </a:t>
            </a:r>
            <a:r>
              <a:rPr lang="el-GR" dirty="0"/>
              <a:t>σώμα το παίκτη πρέπει να έχει μια </a:t>
            </a:r>
            <a:r>
              <a:rPr lang="el-GR" dirty="0" smtClean="0"/>
              <a:t>μικρή κλίση </a:t>
            </a:r>
            <a:r>
              <a:rPr lang="el-GR" dirty="0"/>
              <a:t>προς τα </a:t>
            </a:r>
            <a:r>
              <a:rPr lang="el-GR" dirty="0" smtClean="0"/>
              <a:t>εμπρός.</a:t>
            </a:r>
          </a:p>
          <a:p>
            <a:pPr algn="just">
              <a:lnSpc>
                <a:spcPct val="150000"/>
              </a:lnSpc>
            </a:pPr>
            <a:endParaRPr lang="el-GR" dirty="0" smtClean="0"/>
          </a:p>
          <a:p>
            <a:pPr algn="just">
              <a:lnSpc>
                <a:spcPct val="150000"/>
              </a:lnSpc>
            </a:pPr>
            <a:r>
              <a:rPr lang="el-GR" dirty="0" smtClean="0"/>
              <a:t>Η </a:t>
            </a:r>
            <a:r>
              <a:rPr lang="el-GR" dirty="0"/>
              <a:t>ψηλή στάση χρησιμοποιείται:</a:t>
            </a:r>
          </a:p>
          <a:p>
            <a:pPr algn="just">
              <a:lnSpc>
                <a:spcPct val="150000"/>
              </a:lnSpc>
            </a:pPr>
            <a:r>
              <a:rPr lang="el-GR" dirty="0"/>
              <a:t>α) κυρίως από τον </a:t>
            </a:r>
            <a:r>
              <a:rPr lang="el-GR" dirty="0" smtClean="0"/>
              <a:t>πασαδόρο για την </a:t>
            </a:r>
            <a:r>
              <a:rPr lang="el-GR" dirty="0" smtClean="0"/>
              <a:t>πάσα</a:t>
            </a:r>
            <a:endParaRPr lang="el-GR" dirty="0"/>
          </a:p>
          <a:p>
            <a:pPr algn="just">
              <a:lnSpc>
                <a:spcPct val="150000"/>
              </a:lnSpc>
            </a:pPr>
            <a:r>
              <a:rPr lang="el-GR" dirty="0"/>
              <a:t>β) από </a:t>
            </a:r>
            <a:r>
              <a:rPr lang="el-GR" dirty="0" smtClean="0"/>
              <a:t>έναν επιθετικό </a:t>
            </a:r>
            <a:r>
              <a:rPr lang="el-GR" dirty="0"/>
              <a:t>πριν κάνει το </a:t>
            </a:r>
            <a:r>
              <a:rPr lang="el-GR" dirty="0" smtClean="0"/>
              <a:t>καρφί</a:t>
            </a:r>
            <a:endParaRPr lang="el-GR" dirty="0"/>
          </a:p>
          <a:p>
            <a:pPr algn="just">
              <a:lnSpc>
                <a:spcPct val="150000"/>
              </a:lnSpc>
            </a:pPr>
            <a:r>
              <a:rPr lang="el-GR" dirty="0"/>
              <a:t>γ) από τους παίκτες που σερβίρουν την </a:t>
            </a:r>
            <a:r>
              <a:rPr lang="el-GR" dirty="0" smtClean="0"/>
              <a:t>μπάλα</a:t>
            </a:r>
            <a:endParaRPr lang="el-GR" dirty="0"/>
          </a:p>
        </p:txBody>
      </p:sp>
    </p:spTree>
    <p:extLst>
      <p:ext uri="{BB962C8B-B14F-4D97-AF65-F5344CB8AC3E}">
        <p14:creationId xmlns="" xmlns:p14="http://schemas.microsoft.com/office/powerpoint/2010/main" val="3762878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5800" y="304800"/>
            <a:ext cx="7772400" cy="609600"/>
          </a:xfrm>
        </p:spPr>
        <p:txBody>
          <a:bodyPr/>
          <a:lstStyle/>
          <a:p>
            <a:r>
              <a:rPr lang="el-GR" dirty="0" smtClean="0"/>
              <a:t>Η μεσαία στάση</a:t>
            </a:r>
            <a:endParaRPr lang="el-GR" dirty="0"/>
          </a:p>
        </p:txBody>
      </p:sp>
      <p:sp>
        <p:nvSpPr>
          <p:cNvPr id="3" name="Θέση περιεχομένου 2"/>
          <p:cNvSpPr>
            <a:spLocks noGrp="1"/>
          </p:cNvSpPr>
          <p:nvPr>
            <p:ph idx="4294967295"/>
          </p:nvPr>
        </p:nvSpPr>
        <p:spPr>
          <a:xfrm>
            <a:off x="381000" y="990600"/>
            <a:ext cx="8229600" cy="5410200"/>
          </a:xfrm>
          <a:prstGeom prst="rect">
            <a:avLst/>
          </a:prstGeom>
        </p:spPr>
        <p:txBody>
          <a:bodyPr>
            <a:noAutofit/>
          </a:bodyPr>
          <a:lstStyle/>
          <a:p>
            <a:pPr algn="just">
              <a:lnSpc>
                <a:spcPct val="150000"/>
              </a:lnSpc>
            </a:pPr>
            <a:r>
              <a:rPr lang="el-GR" dirty="0" smtClean="0"/>
              <a:t>Στη </a:t>
            </a:r>
            <a:r>
              <a:rPr lang="el-GR" dirty="0"/>
              <a:t>μεσαία στάση τα πόδια του παίκτη </a:t>
            </a:r>
            <a:r>
              <a:rPr lang="el-GR" dirty="0" smtClean="0"/>
              <a:t>είναι περισσότερο </a:t>
            </a:r>
            <a:r>
              <a:rPr lang="el-GR" dirty="0"/>
              <a:t>λυγισμένα </a:t>
            </a:r>
            <a:r>
              <a:rPr lang="el-GR" dirty="0" smtClean="0"/>
              <a:t>σε </a:t>
            </a:r>
            <a:r>
              <a:rPr lang="el-GR" dirty="0"/>
              <a:t>γωνία </a:t>
            </a:r>
            <a:r>
              <a:rPr lang="el-GR" dirty="0" smtClean="0"/>
              <a:t>περίπου 115</a:t>
            </a:r>
            <a:r>
              <a:rPr lang="el-GR" baseline="30000" dirty="0" smtClean="0"/>
              <a:t>ο</a:t>
            </a:r>
            <a:r>
              <a:rPr lang="el-GR" dirty="0" smtClean="0"/>
              <a:t>, </a:t>
            </a:r>
            <a:r>
              <a:rPr lang="el-GR" dirty="0"/>
              <a:t>ενώ </a:t>
            </a:r>
            <a:r>
              <a:rPr lang="el-GR" dirty="0" smtClean="0"/>
              <a:t>η φτέρνα </a:t>
            </a:r>
            <a:r>
              <a:rPr lang="el-GR" dirty="0"/>
              <a:t>τ</a:t>
            </a:r>
            <a:r>
              <a:rPr lang="el-GR" dirty="0" smtClean="0"/>
              <a:t>ου </a:t>
            </a:r>
            <a:r>
              <a:rPr lang="el-GR" dirty="0"/>
              <a:t>πίσω ποδιού είναι </a:t>
            </a:r>
            <a:r>
              <a:rPr lang="el-GR" dirty="0" smtClean="0"/>
              <a:t>ανασηκωμένη.</a:t>
            </a:r>
          </a:p>
          <a:p>
            <a:pPr algn="just">
              <a:lnSpc>
                <a:spcPct val="150000"/>
              </a:lnSpc>
            </a:pPr>
            <a:r>
              <a:rPr lang="el-GR" dirty="0" smtClean="0"/>
              <a:t>Το </a:t>
            </a:r>
            <a:r>
              <a:rPr lang="el-GR" dirty="0"/>
              <a:t>σώμα του </a:t>
            </a:r>
            <a:r>
              <a:rPr lang="el-GR" dirty="0" smtClean="0"/>
              <a:t>παίκτη είναι γερμένο </a:t>
            </a:r>
            <a:r>
              <a:rPr lang="el-GR" dirty="0"/>
              <a:t>προς τα εμπρός </a:t>
            </a:r>
            <a:r>
              <a:rPr lang="el-GR" dirty="0" smtClean="0"/>
              <a:t>ενώ τα </a:t>
            </a:r>
            <a:r>
              <a:rPr lang="el-GR" dirty="0"/>
              <a:t>χέρια του παίκτη βρίσκονται στο ύψος </a:t>
            </a:r>
            <a:r>
              <a:rPr lang="el-GR" dirty="0" smtClean="0"/>
              <a:t>της λεκάνης </a:t>
            </a:r>
            <a:r>
              <a:rPr lang="el-GR" dirty="0"/>
              <a:t>έτοιμα για να αποκρούσουν </a:t>
            </a:r>
            <a:r>
              <a:rPr lang="el-GR" dirty="0" smtClean="0"/>
              <a:t>την μπάλα </a:t>
            </a:r>
            <a:r>
              <a:rPr lang="el-GR" dirty="0"/>
              <a:t>με μανσέτα αν </a:t>
            </a:r>
            <a:r>
              <a:rPr lang="el-GR" dirty="0" smtClean="0"/>
              <a:t>χρειαστεί.</a:t>
            </a:r>
          </a:p>
          <a:p>
            <a:pPr algn="just">
              <a:lnSpc>
                <a:spcPct val="150000"/>
              </a:lnSpc>
            </a:pPr>
            <a:endParaRPr lang="el-GR" dirty="0" smtClean="0"/>
          </a:p>
          <a:p>
            <a:pPr algn="just">
              <a:lnSpc>
                <a:spcPct val="150000"/>
              </a:lnSpc>
            </a:pPr>
            <a:r>
              <a:rPr lang="el-GR" dirty="0" smtClean="0"/>
              <a:t>Η </a:t>
            </a:r>
            <a:r>
              <a:rPr lang="el-GR" dirty="0"/>
              <a:t>μεσαία στάση </a:t>
            </a:r>
            <a:r>
              <a:rPr lang="el-GR" dirty="0" smtClean="0"/>
              <a:t>χρησιμοποιείται από τους παίκτες/</a:t>
            </a:r>
            <a:r>
              <a:rPr lang="el-GR" dirty="0" err="1" smtClean="0"/>
              <a:t>τριες</a:t>
            </a:r>
            <a:r>
              <a:rPr lang="el-GR" dirty="0" smtClean="0"/>
              <a:t> βόλεϊ:</a:t>
            </a:r>
            <a:endParaRPr lang="el-GR" dirty="0"/>
          </a:p>
          <a:p>
            <a:pPr algn="just">
              <a:lnSpc>
                <a:spcPct val="150000"/>
              </a:lnSpc>
            </a:pPr>
            <a:r>
              <a:rPr lang="el-GR" dirty="0"/>
              <a:t>α) στην υποδοχή του </a:t>
            </a:r>
            <a:r>
              <a:rPr lang="el-GR" dirty="0" smtClean="0"/>
              <a:t>σερβίς</a:t>
            </a:r>
            <a:endParaRPr lang="el-GR" dirty="0"/>
          </a:p>
          <a:p>
            <a:pPr algn="just">
              <a:lnSpc>
                <a:spcPct val="150000"/>
              </a:lnSpc>
            </a:pPr>
            <a:r>
              <a:rPr lang="el-GR" dirty="0"/>
              <a:t>β) από τον πασαδόρο όταν κάνει </a:t>
            </a:r>
            <a:r>
              <a:rPr lang="el-GR" dirty="0" smtClean="0"/>
              <a:t>πάσα</a:t>
            </a:r>
            <a:endParaRPr lang="el-GR" dirty="0"/>
          </a:p>
          <a:p>
            <a:pPr algn="just">
              <a:lnSpc>
                <a:spcPct val="150000"/>
              </a:lnSpc>
            </a:pPr>
            <a:r>
              <a:rPr lang="el-GR" dirty="0"/>
              <a:t>γ) από τους επιθετικούς παίκτες όταν κάνουν άλμα </a:t>
            </a:r>
            <a:r>
              <a:rPr lang="el-GR" dirty="0" smtClean="0"/>
              <a:t>για να καρφώσουν την </a:t>
            </a:r>
            <a:r>
              <a:rPr lang="el-GR" dirty="0" smtClean="0"/>
              <a:t>μπάλα</a:t>
            </a:r>
            <a:endParaRPr lang="el-GR" dirty="0"/>
          </a:p>
          <a:p>
            <a:pPr algn="just">
              <a:lnSpc>
                <a:spcPct val="150000"/>
              </a:lnSpc>
            </a:pPr>
            <a:r>
              <a:rPr lang="el-GR" dirty="0"/>
              <a:t>δ) από τους αμυντικούς παίκτες </a:t>
            </a:r>
            <a:r>
              <a:rPr lang="el-GR" dirty="0" smtClean="0"/>
              <a:t>της 2</a:t>
            </a:r>
            <a:r>
              <a:rPr lang="el-GR" baseline="30000" dirty="0" smtClean="0"/>
              <a:t>ης</a:t>
            </a:r>
            <a:r>
              <a:rPr lang="el-GR" dirty="0" smtClean="0"/>
              <a:t> ζώνης άμυνας για </a:t>
            </a:r>
            <a:r>
              <a:rPr lang="el-GR" dirty="0"/>
              <a:t>την </a:t>
            </a:r>
            <a:r>
              <a:rPr lang="el-GR" dirty="0" smtClean="0"/>
              <a:t>απόκρουση των επιθετικών χτυπημάτων του </a:t>
            </a:r>
            <a:r>
              <a:rPr lang="el-GR" dirty="0"/>
              <a:t>αντιπάλου ή </a:t>
            </a:r>
            <a:r>
              <a:rPr lang="el-GR" dirty="0" smtClean="0"/>
              <a:t>των καρφιών </a:t>
            </a:r>
            <a:r>
              <a:rPr lang="el-GR" dirty="0" smtClean="0"/>
              <a:t>πλασέ</a:t>
            </a:r>
            <a:endParaRPr lang="el-GR" dirty="0"/>
          </a:p>
        </p:txBody>
      </p:sp>
    </p:spTree>
    <p:extLst>
      <p:ext uri="{BB962C8B-B14F-4D97-AF65-F5344CB8AC3E}">
        <p14:creationId xmlns="" xmlns:p14="http://schemas.microsoft.com/office/powerpoint/2010/main" val="609154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52400"/>
            <a:ext cx="7772400" cy="685800"/>
          </a:xfrm>
        </p:spPr>
        <p:txBody>
          <a:bodyPr/>
          <a:lstStyle/>
          <a:p>
            <a:r>
              <a:rPr lang="el-GR" dirty="0" smtClean="0"/>
              <a:t>Η χαμηλή στάση</a:t>
            </a:r>
            <a:endParaRPr lang="el-GR" dirty="0"/>
          </a:p>
        </p:txBody>
      </p:sp>
      <p:sp>
        <p:nvSpPr>
          <p:cNvPr id="3" name="Θέση περιεχομένου 2"/>
          <p:cNvSpPr>
            <a:spLocks noGrp="1"/>
          </p:cNvSpPr>
          <p:nvPr>
            <p:ph idx="4294967295"/>
          </p:nvPr>
        </p:nvSpPr>
        <p:spPr>
          <a:xfrm>
            <a:off x="457200" y="990600"/>
            <a:ext cx="8229600" cy="5029200"/>
          </a:xfrm>
          <a:prstGeom prst="rect">
            <a:avLst/>
          </a:prstGeom>
        </p:spPr>
        <p:txBody>
          <a:bodyPr>
            <a:normAutofit/>
          </a:bodyPr>
          <a:lstStyle/>
          <a:p>
            <a:pPr algn="just">
              <a:lnSpc>
                <a:spcPct val="150000"/>
              </a:lnSpc>
            </a:pPr>
            <a:r>
              <a:rPr lang="el-GR" dirty="0" smtClean="0"/>
              <a:t>Στη </a:t>
            </a:r>
            <a:r>
              <a:rPr lang="el-GR" dirty="0"/>
              <a:t>χαμηλή στάση τα πόδια του </a:t>
            </a:r>
            <a:r>
              <a:rPr lang="el-GR" dirty="0" smtClean="0"/>
              <a:t>παίκτη/</a:t>
            </a:r>
            <a:r>
              <a:rPr lang="el-GR" dirty="0" err="1" smtClean="0"/>
              <a:t>τριας</a:t>
            </a:r>
            <a:r>
              <a:rPr lang="el-GR" dirty="0" smtClean="0"/>
              <a:t> είναι στη </a:t>
            </a:r>
            <a:r>
              <a:rPr lang="el-GR" dirty="0"/>
              <a:t>μεγάλη διάσταση με προβολή του </a:t>
            </a:r>
            <a:r>
              <a:rPr lang="el-GR" dirty="0" smtClean="0"/>
              <a:t>ενός ποδιού </a:t>
            </a:r>
            <a:r>
              <a:rPr lang="el-GR" dirty="0"/>
              <a:t>προς το </a:t>
            </a:r>
            <a:r>
              <a:rPr lang="el-GR" dirty="0" err="1" smtClean="0"/>
              <a:t>πλάϊ</a:t>
            </a:r>
            <a:r>
              <a:rPr lang="el-GR" dirty="0" smtClean="0"/>
              <a:t> ή με </a:t>
            </a:r>
            <a:r>
              <a:rPr lang="el-GR" dirty="0"/>
              <a:t>τα πόδια στην </a:t>
            </a:r>
            <a:r>
              <a:rPr lang="el-GR" dirty="0" err="1" smtClean="0"/>
              <a:t>ημιγονάτιση</a:t>
            </a:r>
            <a:r>
              <a:rPr lang="el-GR" dirty="0" smtClean="0"/>
              <a:t> με </a:t>
            </a:r>
            <a:r>
              <a:rPr lang="el-GR" dirty="0"/>
              <a:t>το </a:t>
            </a:r>
            <a:r>
              <a:rPr lang="el-GR" dirty="0" smtClean="0"/>
              <a:t>γόνατο του </a:t>
            </a:r>
            <a:r>
              <a:rPr lang="el-GR" dirty="0"/>
              <a:t>ενός ποδιού </a:t>
            </a:r>
            <a:r>
              <a:rPr lang="el-GR" dirty="0" smtClean="0"/>
              <a:t>σχεδόν να </a:t>
            </a:r>
            <a:r>
              <a:rPr lang="el-GR" dirty="0"/>
              <a:t>ακουμπάει στο </a:t>
            </a:r>
            <a:r>
              <a:rPr lang="el-GR" dirty="0" smtClean="0"/>
              <a:t>έδαφος.</a:t>
            </a:r>
            <a:endParaRPr lang="el-GR" dirty="0"/>
          </a:p>
          <a:p>
            <a:pPr algn="just">
              <a:lnSpc>
                <a:spcPct val="150000"/>
              </a:lnSpc>
            </a:pPr>
            <a:r>
              <a:rPr lang="el-GR" dirty="0"/>
              <a:t>Τ</a:t>
            </a:r>
            <a:r>
              <a:rPr lang="el-GR" dirty="0" smtClean="0"/>
              <a:t>ο </a:t>
            </a:r>
            <a:r>
              <a:rPr lang="el-GR" dirty="0"/>
              <a:t>σώμα του παίκτη είναι γερμένο προς </a:t>
            </a:r>
            <a:r>
              <a:rPr lang="el-GR" dirty="0" smtClean="0"/>
              <a:t>τα εμπρός ώστε να είναι σε θέση να κινηθεί χαμηλά προς την μπάλα κάνοντας πτώση.</a:t>
            </a:r>
          </a:p>
          <a:p>
            <a:pPr algn="just">
              <a:lnSpc>
                <a:spcPct val="150000"/>
              </a:lnSpc>
            </a:pPr>
            <a:endParaRPr lang="el-GR" dirty="0" smtClean="0"/>
          </a:p>
          <a:p>
            <a:pPr algn="just">
              <a:lnSpc>
                <a:spcPct val="150000"/>
              </a:lnSpc>
            </a:pPr>
            <a:r>
              <a:rPr lang="el-GR" dirty="0" smtClean="0"/>
              <a:t>Η </a:t>
            </a:r>
            <a:r>
              <a:rPr lang="el-GR" dirty="0"/>
              <a:t>χαμηλή στάση χρησιμοποιείται:</a:t>
            </a:r>
          </a:p>
          <a:p>
            <a:pPr algn="just">
              <a:lnSpc>
                <a:spcPct val="150000"/>
              </a:lnSpc>
            </a:pPr>
            <a:r>
              <a:rPr lang="el-GR" dirty="0"/>
              <a:t>α) κυρίως από τους αμυντικούς παίκτες για </a:t>
            </a:r>
            <a:r>
              <a:rPr lang="el-GR" dirty="0" smtClean="0"/>
              <a:t>την απόκρουση </a:t>
            </a:r>
            <a:r>
              <a:rPr lang="el-GR" dirty="0"/>
              <a:t>ισχυρών επιθετικών </a:t>
            </a:r>
            <a:r>
              <a:rPr lang="el-GR" dirty="0" smtClean="0"/>
              <a:t>χτυπημάτων</a:t>
            </a:r>
          </a:p>
          <a:p>
            <a:pPr algn="just">
              <a:lnSpc>
                <a:spcPct val="150000"/>
              </a:lnSpc>
            </a:pPr>
            <a:r>
              <a:rPr lang="el-GR" dirty="0" smtClean="0"/>
              <a:t>β</a:t>
            </a:r>
            <a:r>
              <a:rPr lang="el-GR" dirty="0"/>
              <a:t>) από τους αμυντικούς παίκτες για την υποδοχή </a:t>
            </a:r>
            <a:r>
              <a:rPr lang="el-GR" dirty="0" smtClean="0"/>
              <a:t>των επιθετικών </a:t>
            </a:r>
            <a:r>
              <a:rPr lang="el-GR" dirty="0" smtClean="0"/>
              <a:t>σερβίς</a:t>
            </a:r>
            <a:endParaRPr lang="el-GR" dirty="0"/>
          </a:p>
          <a:p>
            <a:pPr algn="just">
              <a:lnSpc>
                <a:spcPct val="150000"/>
              </a:lnSpc>
            </a:pPr>
            <a:r>
              <a:rPr lang="el-GR" dirty="0"/>
              <a:t>γ) από όλους </a:t>
            </a:r>
            <a:r>
              <a:rPr lang="el-GR" dirty="0" smtClean="0"/>
              <a:t>τους </a:t>
            </a:r>
            <a:r>
              <a:rPr lang="el-GR" dirty="0"/>
              <a:t>παίκτες στην επιθετική </a:t>
            </a:r>
            <a:r>
              <a:rPr lang="el-GR" dirty="0" smtClean="0"/>
              <a:t>κάλυψη (</a:t>
            </a:r>
            <a:r>
              <a:rPr lang="el-GR" dirty="0" err="1"/>
              <a:t>ντουμπλάζ</a:t>
            </a:r>
            <a:r>
              <a:rPr lang="el-GR" dirty="0" smtClean="0"/>
              <a:t>)</a:t>
            </a:r>
            <a:endParaRPr lang="el-GR" dirty="0"/>
          </a:p>
        </p:txBody>
      </p:sp>
    </p:spTree>
    <p:extLst>
      <p:ext uri="{BB962C8B-B14F-4D97-AF65-F5344CB8AC3E}">
        <p14:creationId xmlns="" xmlns:p14="http://schemas.microsoft.com/office/powerpoint/2010/main" val="2824080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1000" y="533400"/>
            <a:ext cx="7772400" cy="617220"/>
          </a:xfrm>
        </p:spPr>
        <p:txBody>
          <a:bodyPr/>
          <a:lstStyle/>
          <a:p>
            <a:r>
              <a:rPr lang="el-GR" dirty="0" smtClean="0"/>
              <a:t>Μετακινήσεις στο βόλεϊ</a:t>
            </a:r>
            <a:endParaRPr lang="el-GR" dirty="0"/>
          </a:p>
        </p:txBody>
      </p:sp>
      <p:sp>
        <p:nvSpPr>
          <p:cNvPr id="3" name="Θέση περιεχομένου 2"/>
          <p:cNvSpPr>
            <a:spLocks noGrp="1"/>
          </p:cNvSpPr>
          <p:nvPr>
            <p:ph idx="4294967295"/>
          </p:nvPr>
        </p:nvSpPr>
        <p:spPr>
          <a:xfrm>
            <a:off x="381000" y="2057400"/>
            <a:ext cx="7010400" cy="1752600"/>
          </a:xfrm>
          <a:prstGeom prst="rect">
            <a:avLst/>
          </a:prstGeom>
        </p:spPr>
        <p:txBody>
          <a:bodyPr/>
          <a:lstStyle/>
          <a:p>
            <a:pPr algn="just">
              <a:lnSpc>
                <a:spcPct val="150000"/>
              </a:lnSpc>
            </a:pPr>
            <a:r>
              <a:rPr lang="el-GR" dirty="0" smtClean="0"/>
              <a:t>Οι </a:t>
            </a:r>
            <a:r>
              <a:rPr lang="el-GR" dirty="0"/>
              <a:t>μετακινήσεις </a:t>
            </a:r>
            <a:r>
              <a:rPr lang="el-GR" dirty="0" smtClean="0"/>
              <a:t>στο βόλεϊ χωρίζονται σε </a:t>
            </a:r>
            <a:r>
              <a:rPr lang="el-GR" dirty="0"/>
              <a:t>δύο μεγάλες κατηγορίες:</a:t>
            </a:r>
          </a:p>
          <a:p>
            <a:pPr algn="just">
              <a:lnSpc>
                <a:spcPct val="150000"/>
              </a:lnSpc>
            </a:pPr>
            <a:r>
              <a:rPr lang="el-GR" dirty="0"/>
              <a:t>α) </a:t>
            </a:r>
            <a:r>
              <a:rPr lang="el-GR" dirty="0" smtClean="0"/>
              <a:t>γενικές</a:t>
            </a:r>
            <a:endParaRPr lang="el-GR" dirty="0"/>
          </a:p>
          <a:p>
            <a:pPr algn="just">
              <a:lnSpc>
                <a:spcPct val="150000"/>
              </a:lnSpc>
            </a:pPr>
            <a:r>
              <a:rPr lang="el-GR" dirty="0"/>
              <a:t>β) ειδικές </a:t>
            </a:r>
            <a:r>
              <a:rPr lang="el-GR" dirty="0" smtClean="0"/>
              <a:t>μετακινήσεις</a:t>
            </a:r>
            <a:endParaRPr lang="el-GR" dirty="0"/>
          </a:p>
        </p:txBody>
      </p:sp>
    </p:spTree>
    <p:extLst>
      <p:ext uri="{BB962C8B-B14F-4D97-AF65-F5344CB8AC3E}">
        <p14:creationId xmlns="" xmlns:p14="http://schemas.microsoft.com/office/powerpoint/2010/main" val="3060794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3400" y="228600"/>
            <a:ext cx="7772400" cy="769620"/>
          </a:xfrm>
        </p:spPr>
        <p:txBody>
          <a:bodyPr/>
          <a:lstStyle/>
          <a:p>
            <a:r>
              <a:rPr lang="el-GR" dirty="0" smtClean="0"/>
              <a:t>Γενικές μετακινήσεις</a:t>
            </a:r>
            <a:endParaRPr lang="el-GR" dirty="0"/>
          </a:p>
        </p:txBody>
      </p:sp>
      <p:sp>
        <p:nvSpPr>
          <p:cNvPr id="3" name="Θέση περιεχομένου 2"/>
          <p:cNvSpPr>
            <a:spLocks noGrp="1"/>
          </p:cNvSpPr>
          <p:nvPr>
            <p:ph idx="4294967295"/>
          </p:nvPr>
        </p:nvSpPr>
        <p:spPr>
          <a:xfrm>
            <a:off x="457200" y="1905000"/>
            <a:ext cx="8229600" cy="4191000"/>
          </a:xfrm>
          <a:prstGeom prst="rect">
            <a:avLst/>
          </a:prstGeom>
        </p:spPr>
        <p:txBody>
          <a:bodyPr>
            <a:noAutofit/>
          </a:bodyPr>
          <a:lstStyle/>
          <a:p>
            <a:pPr algn="just">
              <a:lnSpc>
                <a:spcPct val="150000"/>
              </a:lnSpc>
            </a:pPr>
            <a:r>
              <a:rPr lang="el-GR" dirty="0" smtClean="0"/>
              <a:t>Οι </a:t>
            </a:r>
            <a:r>
              <a:rPr lang="el-GR" dirty="0"/>
              <a:t>γενικές μετακινήσεις </a:t>
            </a:r>
            <a:r>
              <a:rPr lang="el-GR" dirty="0" smtClean="0"/>
              <a:t>στο βόλεϊ αναφέρονται στις </a:t>
            </a:r>
            <a:r>
              <a:rPr lang="el-GR" dirty="0"/>
              <a:t>κινήσεις </a:t>
            </a:r>
            <a:r>
              <a:rPr lang="el-GR" dirty="0" smtClean="0"/>
              <a:t>εκείνες που χρησιμοποιούνται </a:t>
            </a:r>
            <a:r>
              <a:rPr lang="el-GR" dirty="0"/>
              <a:t>και στην καθημερινή </a:t>
            </a:r>
            <a:r>
              <a:rPr lang="el-GR" dirty="0" smtClean="0"/>
              <a:t>μας ζωή </a:t>
            </a:r>
            <a:r>
              <a:rPr lang="el-GR" dirty="0"/>
              <a:t>και δεν χρειάζονται εκμάθηση για </a:t>
            </a:r>
            <a:r>
              <a:rPr lang="el-GR" dirty="0" smtClean="0"/>
              <a:t>την άρτια </a:t>
            </a:r>
            <a:r>
              <a:rPr lang="el-GR" dirty="0"/>
              <a:t>τεχνική εκτέλεσή </a:t>
            </a:r>
            <a:r>
              <a:rPr lang="el-GR" dirty="0" smtClean="0"/>
              <a:t>τους στο γήπεδο στη διάρκεια της προπόνησης ή του αγώνα.</a:t>
            </a:r>
          </a:p>
          <a:p>
            <a:pPr algn="just">
              <a:lnSpc>
                <a:spcPct val="150000"/>
              </a:lnSpc>
            </a:pPr>
            <a:endParaRPr lang="el-GR" dirty="0" smtClean="0"/>
          </a:p>
          <a:p>
            <a:pPr algn="just">
              <a:lnSpc>
                <a:spcPct val="150000"/>
              </a:lnSpc>
            </a:pPr>
            <a:r>
              <a:rPr lang="el-GR" dirty="0" smtClean="0"/>
              <a:t>Τέτοιες </a:t>
            </a:r>
            <a:r>
              <a:rPr lang="el-GR" dirty="0" smtClean="0"/>
              <a:t>γενικές </a:t>
            </a:r>
            <a:r>
              <a:rPr lang="el-GR" dirty="0"/>
              <a:t>μετακινήσεις </a:t>
            </a:r>
            <a:r>
              <a:rPr lang="el-GR" dirty="0" smtClean="0"/>
              <a:t>στο βόλεϊ είναι: </a:t>
            </a:r>
            <a:endParaRPr lang="el-GR" dirty="0"/>
          </a:p>
          <a:p>
            <a:pPr algn="just">
              <a:lnSpc>
                <a:spcPct val="150000"/>
              </a:lnSpc>
            </a:pPr>
            <a:r>
              <a:rPr lang="el-GR" dirty="0"/>
              <a:t>α) </a:t>
            </a:r>
            <a:r>
              <a:rPr lang="el-GR" dirty="0" smtClean="0"/>
              <a:t>το τρέξιμο (μπροστά, πίσω, πλάγια</a:t>
            </a:r>
            <a:r>
              <a:rPr lang="el-GR" dirty="0" smtClean="0"/>
              <a:t>)</a:t>
            </a:r>
            <a:endParaRPr lang="el-GR" dirty="0"/>
          </a:p>
          <a:p>
            <a:pPr algn="just">
              <a:lnSpc>
                <a:spcPct val="150000"/>
              </a:lnSpc>
            </a:pPr>
            <a:r>
              <a:rPr lang="el-GR" dirty="0"/>
              <a:t>β) </a:t>
            </a:r>
            <a:r>
              <a:rPr lang="el-GR" dirty="0" smtClean="0"/>
              <a:t>το </a:t>
            </a:r>
            <a:r>
              <a:rPr lang="el-GR" dirty="0" smtClean="0"/>
              <a:t>βάδισμα</a:t>
            </a:r>
            <a:endParaRPr lang="el-GR" dirty="0"/>
          </a:p>
          <a:p>
            <a:pPr algn="just">
              <a:lnSpc>
                <a:spcPct val="150000"/>
              </a:lnSpc>
            </a:pPr>
            <a:r>
              <a:rPr lang="el-GR" dirty="0"/>
              <a:t>γ) </a:t>
            </a:r>
            <a:r>
              <a:rPr lang="el-GR" dirty="0" smtClean="0"/>
              <a:t>το βήμα </a:t>
            </a:r>
            <a:r>
              <a:rPr lang="el-GR" dirty="0" smtClean="0"/>
              <a:t>κουτσό</a:t>
            </a:r>
            <a:endParaRPr lang="el-GR" dirty="0"/>
          </a:p>
        </p:txBody>
      </p:sp>
    </p:spTree>
    <p:extLst>
      <p:ext uri="{BB962C8B-B14F-4D97-AF65-F5344CB8AC3E}">
        <p14:creationId xmlns="" xmlns:p14="http://schemas.microsoft.com/office/powerpoint/2010/main" val="468581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TotalTime>
  <Words>1005</Words>
  <Application>Microsoft Office PowerPoint</Application>
  <PresentationFormat>Προβολή στην οθόνη (4:3)</PresentationFormat>
  <Paragraphs>74</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Office Theme</vt:lpstr>
      <vt:lpstr>Διαφάνεια 1</vt:lpstr>
      <vt:lpstr>Στάσεις και μετακινήσεις στο Βόλεϊ</vt:lpstr>
      <vt:lpstr>Διαφάνεια 3</vt:lpstr>
      <vt:lpstr>Τα είδη των στάσεων</vt:lpstr>
      <vt:lpstr>Η ψηλή στάση</vt:lpstr>
      <vt:lpstr>Η μεσαία στάση</vt:lpstr>
      <vt:lpstr>Η χαμηλή στάση</vt:lpstr>
      <vt:lpstr>Μετακινήσεις στο βόλεϊ</vt:lpstr>
      <vt:lpstr>Γενικές μετακινήσεις</vt:lpstr>
      <vt:lpstr>Ειδικές μετακινήσεις</vt:lpstr>
      <vt:lpstr>Διαφάνεια 11</vt:lpstr>
      <vt:lpstr>Διαφάνεια 12</vt:lpstr>
      <vt:lpstr>Διαφάνεια 13</vt:lpstr>
      <vt:lpstr>Διαφάνεια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Ν. ΚΟΥΦΟΥ</dc:creator>
  <cp:lastModifiedBy>User</cp:lastModifiedBy>
  <cp:revision>39</cp:revision>
  <dcterms:created xsi:type="dcterms:W3CDTF">2022-02-13T08:24:44Z</dcterms:created>
  <dcterms:modified xsi:type="dcterms:W3CDTF">2024-01-07T10:02:48Z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2020-10-26T00:00:00Z</vt:filetime>
  </property>
  <property fmtid="{D5CDD505-2E9C-101B-9397-08002B2CF9AE}" pid="3" name="Creator">
    <vt:lpwstr>Microsoft® Office PowerPoint® 2007</vt:lpwstr>
  </property>
  <property fmtid="{D5CDD505-2E9C-101B-9397-08002B2CF9AE}" pid="4" name="LastSaved">
    <vt:filetime>2022-02-13T00:00:00Z</vt:filetime>
  </property>
</Properties>
</file>