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10" r:id="rId3"/>
    <p:sldId id="411" r:id="rId4"/>
    <p:sldId id="318" r:id="rId5"/>
    <p:sldId id="422" r:id="rId6"/>
    <p:sldId id="421" r:id="rId7"/>
    <p:sldId id="420" r:id="rId8"/>
    <p:sldId id="423" r:id="rId9"/>
    <p:sldId id="424" r:id="rId10"/>
    <p:sldId id="425" r:id="rId11"/>
    <p:sldId id="417" r:id="rId12"/>
    <p:sldId id="415" r:id="rId13"/>
    <p:sldId id="426" r:id="rId14"/>
    <p:sldId id="42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fld id="{FBBA1DED-89A1-46BA-9D53-AC9902F79045}" type="slidenum">
              <a:rPr lang="en-US" altLang="el-GR"/>
              <a:pPr/>
              <a:t>‹#›</a:t>
            </a:fld>
            <a:endParaRPr lang="en-US" altLang="el-GR"/>
          </a:p>
        </p:txBody>
      </p:sp>
    </p:spTree>
    <p:extLst>
      <p:ext uri="{BB962C8B-B14F-4D97-AF65-F5344CB8AC3E}">
        <p14:creationId xmlns:p14="http://schemas.microsoft.com/office/powerpoint/2010/main" val="319387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fld id="{5AEB7104-DFF5-4CF1-9BE5-3CF63AA9611D}" type="slidenum">
              <a:rPr lang="en-US" altLang="el-GR"/>
              <a:pPr/>
              <a:t>‹#›</a:t>
            </a:fld>
            <a:endParaRPr lang="en-US" altLang="el-GR"/>
          </a:p>
        </p:txBody>
      </p:sp>
    </p:spTree>
    <p:extLst>
      <p:ext uri="{BB962C8B-B14F-4D97-AF65-F5344CB8AC3E}">
        <p14:creationId xmlns:p14="http://schemas.microsoft.com/office/powerpoint/2010/main" val="359669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fld id="{3BB5749F-2179-483F-8502-D31CA2966FDE}" type="slidenum">
              <a:rPr lang="en-US" altLang="el-GR"/>
              <a:pPr/>
              <a:t>‹#›</a:t>
            </a:fld>
            <a:endParaRPr lang="en-US" altLang="el-GR"/>
          </a:p>
        </p:txBody>
      </p:sp>
    </p:spTree>
    <p:extLst>
      <p:ext uri="{BB962C8B-B14F-4D97-AF65-F5344CB8AC3E}">
        <p14:creationId xmlns:p14="http://schemas.microsoft.com/office/powerpoint/2010/main" val="316097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fld id="{A5ECBF4A-7590-48E5-A4EC-635E9584CDE1}" type="slidenum">
              <a:rPr lang="en-US" altLang="el-GR"/>
              <a:pPr/>
              <a:t>‹#›</a:t>
            </a:fld>
            <a:endParaRPr lang="en-US" altLang="el-GR"/>
          </a:p>
        </p:txBody>
      </p:sp>
    </p:spTree>
    <p:extLst>
      <p:ext uri="{BB962C8B-B14F-4D97-AF65-F5344CB8AC3E}">
        <p14:creationId xmlns:p14="http://schemas.microsoft.com/office/powerpoint/2010/main" val="32692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fld id="{DF6FDE40-1CB5-4478-9DA6-CAAF2E0ADC71}" type="slidenum">
              <a:rPr lang="en-US" altLang="el-GR"/>
              <a:pPr/>
              <a:t>‹#›</a:t>
            </a:fld>
            <a:endParaRPr lang="en-US" altLang="el-GR"/>
          </a:p>
        </p:txBody>
      </p:sp>
    </p:spTree>
    <p:extLst>
      <p:ext uri="{BB962C8B-B14F-4D97-AF65-F5344CB8AC3E}">
        <p14:creationId xmlns:p14="http://schemas.microsoft.com/office/powerpoint/2010/main" val="127013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457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4648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fld id="{A8117A08-E1DF-4EC8-BDAE-A9F71BC5A763}" type="slidenum">
              <a:rPr lang="en-US" altLang="el-GR"/>
              <a:pPr/>
              <a:t>‹#›</a:t>
            </a:fld>
            <a:endParaRPr lang="en-US" altLang="el-GR"/>
          </a:p>
        </p:txBody>
      </p:sp>
    </p:spTree>
    <p:extLst>
      <p:ext uri="{BB962C8B-B14F-4D97-AF65-F5344CB8AC3E}">
        <p14:creationId xmlns:p14="http://schemas.microsoft.com/office/powerpoint/2010/main" val="292768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fld id="{8604B302-2C05-4AFA-9517-D555BAD8C71F}" type="slidenum">
              <a:rPr lang="en-US" altLang="el-GR"/>
              <a:pPr/>
              <a:t>‹#›</a:t>
            </a:fld>
            <a:endParaRPr lang="en-US" altLang="el-GR"/>
          </a:p>
        </p:txBody>
      </p:sp>
    </p:spTree>
    <p:extLst>
      <p:ext uri="{BB962C8B-B14F-4D97-AF65-F5344CB8AC3E}">
        <p14:creationId xmlns:p14="http://schemas.microsoft.com/office/powerpoint/2010/main" val="38589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fld id="{9FC85D85-0F94-468F-ADE8-D48CA678DF48}" type="slidenum">
              <a:rPr lang="en-US" altLang="el-GR"/>
              <a:pPr/>
              <a:t>‹#›</a:t>
            </a:fld>
            <a:endParaRPr lang="en-US" altLang="el-GR"/>
          </a:p>
        </p:txBody>
      </p:sp>
    </p:spTree>
    <p:extLst>
      <p:ext uri="{BB962C8B-B14F-4D97-AF65-F5344CB8AC3E}">
        <p14:creationId xmlns:p14="http://schemas.microsoft.com/office/powerpoint/2010/main" val="181160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fld id="{C6F5BCCE-36D6-475F-B19E-76914BD20D31}" type="slidenum">
              <a:rPr lang="en-US" altLang="el-GR"/>
              <a:pPr/>
              <a:t>‹#›</a:t>
            </a:fld>
            <a:endParaRPr lang="en-US" altLang="el-GR"/>
          </a:p>
        </p:txBody>
      </p:sp>
    </p:spTree>
    <p:extLst>
      <p:ext uri="{BB962C8B-B14F-4D97-AF65-F5344CB8AC3E}">
        <p14:creationId xmlns:p14="http://schemas.microsoft.com/office/powerpoint/2010/main" val="105659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fld id="{948FECCB-6BE9-4069-AD92-B710796A56A6}" type="slidenum">
              <a:rPr lang="en-US" altLang="el-GR"/>
              <a:pPr/>
              <a:t>‹#›</a:t>
            </a:fld>
            <a:endParaRPr lang="en-US" altLang="el-GR"/>
          </a:p>
        </p:txBody>
      </p:sp>
    </p:spTree>
    <p:extLst>
      <p:ext uri="{BB962C8B-B14F-4D97-AF65-F5344CB8AC3E}">
        <p14:creationId xmlns:p14="http://schemas.microsoft.com/office/powerpoint/2010/main" val="225757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fld id="{7A085148-603F-4271-84D9-2153221C3A1B}" type="slidenum">
              <a:rPr lang="en-US" altLang="el-GR"/>
              <a:pPr/>
              <a:t>‹#›</a:t>
            </a:fld>
            <a:endParaRPr lang="en-US" altLang="el-GR"/>
          </a:p>
        </p:txBody>
      </p:sp>
    </p:spTree>
    <p:extLst>
      <p:ext uri="{BB962C8B-B14F-4D97-AF65-F5344CB8AC3E}">
        <p14:creationId xmlns:p14="http://schemas.microsoft.com/office/powerpoint/2010/main" val="120062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DB74782-DDC9-4911-8856-C3165D46BCA7}"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lookas@gmail.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odip.duth.gr/wp-content/uploads/2021/10/KD_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648" y="3140968"/>
            <a:ext cx="6408712" cy="2736304"/>
          </a:xfrm>
        </p:spPr>
        <p:txBody>
          <a:bodyPr/>
          <a:lstStyle/>
          <a:p>
            <a:pPr eaLnBrk="1" hangingPunct="1">
              <a:lnSpc>
                <a:spcPct val="90000"/>
              </a:lnSpc>
            </a:pPr>
            <a:r>
              <a:rPr lang="el-GR" altLang="el-GR" sz="2000" dirty="0"/>
              <a:t>Ηγεσία και Αξιολόγηση του εκπαιδευτικού έργου στην Ειδική Αγωγή</a:t>
            </a:r>
            <a:br>
              <a:rPr lang="el-GR" altLang="el-GR" sz="2000" dirty="0"/>
            </a:br>
            <a:r>
              <a:rPr lang="el-GR" altLang="el-GR" sz="2000" dirty="0"/>
              <a:t>ΚΩΔΙΚΟΣ ΜΑΘΗΜΑΤΟΣ: </a:t>
            </a:r>
            <a:r>
              <a:rPr lang="en-US" altLang="el-GR" sz="2000" dirty="0"/>
              <a:t>KOM04381</a:t>
            </a:r>
          </a:p>
          <a:p>
            <a:pPr eaLnBrk="1" hangingPunct="1">
              <a:lnSpc>
                <a:spcPct val="90000"/>
              </a:lnSpc>
            </a:pPr>
            <a:r>
              <a:rPr lang="el-GR" altLang="el-GR" sz="2000" dirty="0"/>
              <a:t>Όνομα Συντονιστή Μαθήματος: Διονύσιος Λουκέρης, </a:t>
            </a:r>
            <a:r>
              <a:rPr lang="en-US" altLang="el-GR" sz="2000" dirty="0">
                <a:hlinkClick r:id="rId2"/>
              </a:rPr>
              <a:t>dlookas@gmail.com</a:t>
            </a:r>
            <a:endParaRPr lang="en-US" altLang="el-GR" sz="2000" dirty="0"/>
          </a:p>
          <a:p>
            <a:pPr eaLnBrk="1" hangingPunct="1">
              <a:lnSpc>
                <a:spcPct val="90000"/>
              </a:lnSpc>
            </a:pPr>
            <a:r>
              <a:rPr lang="el-GR" altLang="el-GR" sz="2000" dirty="0"/>
              <a:t>Όνομα διδασκόντων  Μαθήματος: Διονύσιος Λουκέρης, </a:t>
            </a:r>
            <a:r>
              <a:rPr lang="en-US" altLang="el-GR" sz="2000" dirty="0">
                <a:hlinkClick r:id="rId2"/>
              </a:rPr>
              <a:t>dlookas@gmail.com</a:t>
            </a:r>
            <a:endParaRPr lang="el-GR" altLang="el-GR" sz="2000" dirty="0"/>
          </a:p>
        </p:txBody>
      </p:sp>
      <p:grpSp>
        <p:nvGrpSpPr>
          <p:cNvPr id="10" name="Group 17"/>
          <p:cNvGrpSpPr>
            <a:grpSpLocks/>
          </p:cNvGrpSpPr>
          <p:nvPr/>
        </p:nvGrpSpPr>
        <p:grpSpPr bwMode="auto">
          <a:xfrm>
            <a:off x="467544" y="476672"/>
            <a:ext cx="8280920" cy="1512168"/>
            <a:chOff x="0" y="111196"/>
            <a:chExt cx="8146348" cy="1464258"/>
          </a:xfrm>
        </p:grpSpPr>
        <p:grpSp>
          <p:nvGrpSpPr>
            <p:cNvPr id="12" name="Group 14"/>
            <p:cNvGrpSpPr>
              <a:grpSpLocks/>
            </p:cNvGrpSpPr>
            <p:nvPr/>
          </p:nvGrpSpPr>
          <p:grpSpPr bwMode="auto">
            <a:xfrm>
              <a:off x="0" y="111320"/>
              <a:ext cx="4186443" cy="1464134"/>
              <a:chOff x="0" y="1"/>
              <a:chExt cx="4282772" cy="1614972"/>
            </a:xfrm>
          </p:grpSpPr>
          <p:sp>
            <p:nvSpPr>
              <p:cNvPr id="18" name="Text Box 10"/>
              <p:cNvSpPr txBox="1">
                <a:spLocks noChangeArrowheads="1"/>
              </p:cNvSpPr>
              <p:nvPr/>
            </p:nvSpPr>
            <p:spPr bwMode="auto">
              <a:xfrm>
                <a:off x="783824" y="2402"/>
                <a:ext cx="3498948" cy="16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ΕΛΛΗΝΙΚΗ ΔΗΜΟΚΡΑΤΙΑ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1" i="0" u="none" strike="noStrike" cap="none" normalizeH="0" baseline="0">
                    <a:ln>
                      <a:noFill/>
                    </a:ln>
                    <a:solidFill>
                      <a:schemeClr val="tx1"/>
                    </a:solidFill>
                    <a:effectLst/>
                    <a:latin typeface="Arial" panose="020B0604020202020204" pitchFamily="34" charset="0"/>
                  </a:rPr>
                  <a:t>ΔΗΜΟΚΡΙΤΕΙΟ ΠΑΝΕΠΙΣΤΗΜΙΟ ΘΡΑΚΗΣ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1" i="0" u="none" strike="noStrike" cap="none" normalizeH="0" baseline="0">
                    <a:ln>
                      <a:noFill/>
                    </a:ln>
                    <a:solidFill>
                      <a:schemeClr val="tx1"/>
                    </a:solidFill>
                    <a:effectLst/>
                    <a:latin typeface="Arial" panose="020B0604020202020204" pitchFamily="34" charset="0"/>
                  </a:rPr>
                  <a:t>ΣΧΟΛΗ ΚΛΑΣΙΚΩΝ &amp; ΑΝΘΡΩΠΙΣΤΙΚΩΝ ΣΠΟΥΔΩΝ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1" i="0" u="none" strike="noStrike" cap="none" normalizeH="0" baseline="0">
                    <a:ln>
                      <a:noFill/>
                    </a:ln>
                    <a:solidFill>
                      <a:schemeClr val="tx1"/>
                    </a:solidFill>
                    <a:effectLst/>
                    <a:latin typeface="Arial" panose="020B0604020202020204" pitchFamily="34" charset="0"/>
                  </a:rPr>
                  <a:t>ΤΜΗΜΑ ΕΛΛΗΝΙΚΗΣ ΦΙΛΟΛΟΓΙΑΣ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ΠΑΝΕΠΙΣΤΗΜΙΟΥΠΟΛΗ, 69 100 ΚΟΜΟΤΗΝΗ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Τηλ:25310 - 39932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700" b="0" i="0" u="none" strike="noStrike" cap="none" normalizeH="0" baseline="0">
                    <a:ln>
                      <a:noFill/>
                    </a:ln>
                    <a:solidFill>
                      <a:schemeClr val="tx1"/>
                    </a:solidFill>
                    <a:effectLst/>
                    <a:latin typeface="Arial" panose="020B0604020202020204" pitchFamily="34" charset="0"/>
                  </a:rPr>
                  <a:t>Email:</a:t>
                </a: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30791" cy="107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6"/>
            <p:cNvGrpSpPr>
              <a:grpSpLocks/>
            </p:cNvGrpSpPr>
            <p:nvPr/>
          </p:nvGrpSpPr>
          <p:grpSpPr bwMode="auto">
            <a:xfrm>
              <a:off x="4263380" y="111196"/>
              <a:ext cx="3882968" cy="1167099"/>
              <a:chOff x="445071" y="97922"/>
              <a:chExt cx="3552215" cy="1056502"/>
            </a:xfrm>
          </p:grpSpPr>
          <p:grpSp>
            <p:nvGrpSpPr>
              <p:cNvPr id="14" name="Group 2"/>
              <p:cNvGrpSpPr>
                <a:grpSpLocks/>
              </p:cNvGrpSpPr>
              <p:nvPr/>
            </p:nvGrpSpPr>
            <p:grpSpPr bwMode="auto">
              <a:xfrm>
                <a:off x="445071" y="97922"/>
                <a:ext cx="882976" cy="884135"/>
                <a:chOff x="4627" y="5916"/>
                <a:chExt cx="1478" cy="1584"/>
              </a:xfrm>
            </p:grpSpPr>
            <p:pic>
              <p:nvPicPr>
                <p:cNvPr id="16" name="Picture 4" descr="kefal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 y="5916"/>
                  <a:ext cx="1033"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dimokri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 y="5916"/>
                  <a:ext cx="579"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5"/>
              <p:cNvSpPr txBox="1">
                <a:spLocks noChangeArrowheads="1"/>
              </p:cNvSpPr>
              <p:nvPr/>
            </p:nvSpPr>
            <p:spPr bwMode="auto">
              <a:xfrm>
                <a:off x="1332106" y="97922"/>
                <a:ext cx="2665180" cy="105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1" i="0" u="none" strike="noStrike" cap="none" normalizeH="0" baseline="0">
                    <a:ln>
                      <a:noFill/>
                    </a:ln>
                    <a:solidFill>
                      <a:schemeClr val="tx1"/>
                    </a:solidFill>
                    <a:effectLst/>
                    <a:latin typeface="Arial" panose="020B0604020202020204" pitchFamily="34" charset="0"/>
                  </a:rPr>
                  <a:t>ΕΘΝΙΚΟ ΚΕΝΤΡΟ ΕΡΕΥΝΑΣ ΦΥΣΙΚΩΝ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1" i="0" u="none" strike="noStrike" cap="none" normalizeH="0" baseline="0">
                    <a:ln>
                      <a:noFill/>
                    </a:ln>
                    <a:solidFill>
                      <a:schemeClr val="tx1"/>
                    </a:solidFill>
                    <a:effectLst/>
                    <a:latin typeface="Arial" panose="020B0604020202020204" pitchFamily="34" charset="0"/>
                  </a:rPr>
                  <a:t>ΕΠΙΣΤΗΜΩΝ «ΔΗΜΟΚΡΙΤΟΣ»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ΤΕΡΜΑ ΠΑΤΡ. ΓΡΗΓΟΡΙΟΥ &amp; ΝΕΑΠΟΛΕΩΣ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ΑΓ. ΠΑΡΑΣΚΕΥΗ, 15341 ΑΤΤΙΚΗΣ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00" b="0" i="0" u="none" strike="noStrike" cap="none" normalizeH="0" baseline="0">
                    <a:ln>
                      <a:noFill/>
                    </a:ln>
                    <a:solidFill>
                      <a:schemeClr val="tx1"/>
                    </a:solidFill>
                    <a:effectLst/>
                    <a:latin typeface="Arial" panose="020B0604020202020204" pitchFamily="34" charset="0"/>
                  </a:rPr>
                  <a:t>Τηλ: 210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700" b="0" i="0" u="none" strike="noStrike" cap="none" normalizeH="0" baseline="0">
                    <a:ln>
                      <a:noFill/>
                    </a:ln>
                    <a:solidFill>
                      <a:schemeClr val="tx1"/>
                    </a:solidFill>
                    <a:effectLst/>
                    <a:latin typeface="Arial" panose="020B0604020202020204" pitchFamily="34" charset="0"/>
                  </a:rPr>
                  <a:t>Email:</a:t>
                </a:r>
                <a:endParaRPr kumimoji="0" lang="el-GR" altLang="el-GR" sz="1800" b="0" i="0" u="none" strike="noStrike" cap="none" normalizeH="0" baseline="0">
                  <a:ln>
                    <a:noFill/>
                  </a:ln>
                  <a:solidFill>
                    <a:schemeClr val="tx1"/>
                  </a:solidFill>
                  <a:effectLst/>
                  <a:latin typeface="Arial" panose="020B0604020202020204" pitchFamily="34" charset="0"/>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Τίτλος 2"/>
          <p:cNvSpPr>
            <a:spLocks noGrp="1" noChangeArrowheads="1"/>
          </p:cNvSpPr>
          <p:nvPr>
            <p:ph type="title"/>
          </p:nvPr>
        </p:nvSpPr>
        <p:spPr/>
        <p:txBody>
          <a:bodyPr/>
          <a:lstStyle/>
          <a:p>
            <a:pPr eaLnBrk="1" hangingPunct="1"/>
            <a:r>
              <a:rPr lang="el-GR" altLang="el-GR" i="1" dirty="0">
                <a:solidFill>
                  <a:srgbClr val="002060"/>
                </a:solidFill>
              </a:rPr>
              <a:t>Πώς θα μάθουμε;</a:t>
            </a:r>
          </a:p>
        </p:txBody>
      </p:sp>
      <p:sp>
        <p:nvSpPr>
          <p:cNvPr id="8194" name="Θέση περιεχομένου 1"/>
          <p:cNvSpPr>
            <a:spLocks noGrp="1" noChangeArrowheads="1"/>
          </p:cNvSpPr>
          <p:nvPr>
            <p:ph idx="1"/>
          </p:nvPr>
        </p:nvSpPr>
        <p:spPr/>
        <p:txBody>
          <a:bodyPr/>
          <a:lstStyle/>
          <a:p>
            <a:pPr eaLnBrk="1" hangingPunct="1"/>
            <a:r>
              <a:rPr lang="el-GR" altLang="el-GR" dirty="0"/>
              <a:t>Είναι σημαντικό να συμμετέχεις στο μάθημα. Διαφορετικά θα χάσεις όλες τις εκπαιδευτικές δραστηριότητες στις οποίες εμπλεκόμαστε στην τάξη.</a:t>
            </a:r>
          </a:p>
          <a:p>
            <a:pPr eaLnBrk="1" hangingPunct="1"/>
            <a:endParaRPr lang="el-GR" altLang="el-GR" dirty="0"/>
          </a:p>
          <a:p>
            <a:pPr eaLnBrk="1" hangingPunct="1"/>
            <a:endParaRPr lang="el-GR" altLang="el-GR" dirty="0"/>
          </a:p>
          <a:p>
            <a:pPr eaLnBrk="1" hangingPunct="1"/>
            <a:endParaRPr lang="el-GR" altLang="el-GR" dirty="0"/>
          </a:p>
        </p:txBody>
      </p:sp>
      <p:pic>
        <p:nvPicPr>
          <p:cNvPr id="8196" name="Εικόνα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792538"/>
            <a:ext cx="1952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Ευθεία γραμμή σύνδεσης 4"/>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611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περιεχομένου 1"/>
          <p:cNvSpPr>
            <a:spLocks noGrp="1" noChangeArrowheads="1"/>
          </p:cNvSpPr>
          <p:nvPr>
            <p:ph idx="1"/>
          </p:nvPr>
        </p:nvSpPr>
        <p:spPr/>
        <p:txBody>
          <a:bodyPr/>
          <a:lstStyle/>
          <a:p>
            <a:pPr eaLnBrk="1" hangingPunct="1"/>
            <a:r>
              <a:rPr lang="el-GR" altLang="el-GR" dirty="0"/>
              <a:t>Είναι σημαντικό να συμμετέχεις στο μάθημα. Διαφορετικά θα χάσεις όλες τις εκπαιδευτικές δραστηριότητες στις οποίες εμπλεκόμαστε στην τάξη.</a:t>
            </a:r>
          </a:p>
          <a:p>
            <a:pPr eaLnBrk="1" hangingPunct="1"/>
            <a:endParaRPr lang="el-GR" altLang="el-GR" dirty="0"/>
          </a:p>
          <a:p>
            <a:pPr eaLnBrk="1" hangingPunct="1"/>
            <a:endParaRPr lang="el-GR" altLang="el-GR" dirty="0"/>
          </a:p>
          <a:p>
            <a:pPr eaLnBrk="1" hangingPunct="1"/>
            <a:endParaRPr lang="el-GR" altLang="el-GR" dirty="0"/>
          </a:p>
        </p:txBody>
      </p:sp>
      <p:sp>
        <p:nvSpPr>
          <p:cNvPr id="8195" name="Τίτλος 2"/>
          <p:cNvSpPr>
            <a:spLocks noGrp="1" noChangeArrowheads="1"/>
          </p:cNvSpPr>
          <p:nvPr>
            <p:ph type="title"/>
          </p:nvPr>
        </p:nvSpPr>
        <p:spPr/>
        <p:txBody>
          <a:bodyPr/>
          <a:lstStyle/>
          <a:p>
            <a:pPr eaLnBrk="1" hangingPunct="1"/>
            <a:r>
              <a:rPr lang="el-GR" altLang="el-GR" i="1" dirty="0">
                <a:solidFill>
                  <a:srgbClr val="002060"/>
                </a:solidFill>
              </a:rPr>
              <a:t>Πώς θα μάθουμε;</a:t>
            </a:r>
          </a:p>
        </p:txBody>
      </p:sp>
      <p:pic>
        <p:nvPicPr>
          <p:cNvPr id="8196" name="Εικόνα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792538"/>
            <a:ext cx="1952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Ευθεία γραμμή σύνδεσης 4"/>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Τίτλος 2"/>
          <p:cNvSpPr>
            <a:spLocks noGrp="1" noChangeArrowheads="1"/>
          </p:cNvSpPr>
          <p:nvPr>
            <p:ph type="title"/>
          </p:nvPr>
        </p:nvSpPr>
        <p:spPr/>
        <p:txBody>
          <a:bodyPr/>
          <a:lstStyle/>
          <a:p>
            <a:pPr eaLnBrk="1" hangingPunct="1"/>
            <a:endParaRPr lang="el-GR" altLang="el-GR"/>
          </a:p>
        </p:txBody>
      </p:sp>
      <p:pic>
        <p:nvPicPr>
          <p:cNvPr id="9220" name="Picture 2" descr="Το σκεπτόμενο emoji - Free Sun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73375"/>
            <a:ext cx="26003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Φυσαλίδα ομιλίας: Έλλειψη 3"/>
          <p:cNvSpPr/>
          <p:nvPr/>
        </p:nvSpPr>
        <p:spPr>
          <a:xfrm>
            <a:off x="323850" y="1916832"/>
            <a:ext cx="4248150" cy="2160587"/>
          </a:xfrm>
          <a:prstGeom prst="wedgeEllipseCallout">
            <a:avLst>
              <a:gd name="adj1" fmla="val 51826"/>
              <a:gd name="adj2" fmla="val 471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solidFill>
                  <a:srgbClr val="002060"/>
                </a:solidFill>
                <a:effectLst>
                  <a:outerShdw blurRad="38100" dist="38100" dir="2700000" algn="tl">
                    <a:srgbClr val="000000">
                      <a:alpha val="43137"/>
                    </a:srgbClr>
                  </a:outerShdw>
                </a:effectLst>
              </a:rPr>
              <a:t>Ποιες οι απαιτήσεις του μαθήματος;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noChangeArrowheads="1"/>
          </p:cNvSpPr>
          <p:nvPr>
            <p:ph type="title"/>
          </p:nvPr>
        </p:nvSpPr>
        <p:spPr>
          <a:xfrm>
            <a:off x="457200" y="274638"/>
            <a:ext cx="8229600" cy="490066"/>
          </a:xfrm>
        </p:spPr>
        <p:txBody>
          <a:bodyPr/>
          <a:lstStyle/>
          <a:p>
            <a:pPr eaLnBrk="1" hangingPunct="1"/>
            <a:r>
              <a:rPr lang="el-GR" altLang="el-GR" i="1" dirty="0">
                <a:solidFill>
                  <a:srgbClr val="002060"/>
                </a:solidFill>
              </a:rPr>
              <a:t>Τρόπος αξιολόγησης </a:t>
            </a:r>
          </a:p>
        </p:txBody>
      </p:sp>
      <p:sp>
        <p:nvSpPr>
          <p:cNvPr id="10243" name="Θέση περιεχομένου 2"/>
          <p:cNvSpPr>
            <a:spLocks noGrp="1" noChangeArrowheads="1"/>
          </p:cNvSpPr>
          <p:nvPr>
            <p:ph idx="1"/>
          </p:nvPr>
        </p:nvSpPr>
        <p:spPr>
          <a:xfrm>
            <a:off x="457200" y="980728"/>
            <a:ext cx="7600951" cy="5877272"/>
          </a:xfrm>
        </p:spPr>
        <p:txBody>
          <a:bodyPr>
            <a:normAutofit fontScale="55000" lnSpcReduction="20000"/>
          </a:bodyPr>
          <a:lstStyle/>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Η αξιολόγηση του μαθήματος προϋποθέτει: μία ενδιάμεση εργασία-πρόοδο  και μία τελική γραπτή εργασία.</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300"/>
              </a:spcBef>
              <a:spcAft>
                <a:spcPts val="0"/>
              </a:spcAft>
              <a:buNone/>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a:t>
            </a:r>
            <a:r>
              <a:rPr lang="el-GR" sz="2800" b="1" dirty="0">
                <a:solidFill>
                  <a:srgbClr val="17365D"/>
                </a:solidFill>
                <a:latin typeface="Calibri" panose="020F0502020204030204" pitchFamily="34" charset="0"/>
                <a:ea typeface="Times New Roman" panose="02020603050405020304" pitchFamily="18" charset="0"/>
                <a:cs typeface="Calibri" panose="020F0502020204030204" pitchFamily="34" charset="0"/>
              </a:rPr>
              <a:t>Πρόοδος</a:t>
            </a: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Προβλέπεται από τους μεταπτυχιακούς φοιτητές μελέτη και σχολιασμός άρθρων και νομοθετικών κειμένων που αφορούν στην αξιολόγηση του εκπαιδευτικού έργου και εμπίπτουν  στις επιμέρους διδακτικές ενότητες του μαθήματος.</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Σκοπός της προόδου είναι η αξιολόγηση σε σχέση με τους εκπαιδευτικούς στόχους, ανατροφοδότηση και πιθανή τροποποίηση της διδασκαλίας.</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300"/>
              </a:spcBef>
              <a:spcAft>
                <a:spcPts val="0"/>
              </a:spcAft>
              <a:buNone/>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a:t>
            </a:r>
            <a:r>
              <a:rPr lang="el-GR" sz="2800" b="1" dirty="0">
                <a:solidFill>
                  <a:srgbClr val="17365D"/>
                </a:solidFill>
                <a:latin typeface="Calibri" panose="020F0502020204030204" pitchFamily="34" charset="0"/>
                <a:ea typeface="Times New Roman" panose="02020603050405020304" pitchFamily="18" charset="0"/>
                <a:cs typeface="Calibri" panose="020F0502020204030204" pitchFamily="34" charset="0"/>
              </a:rPr>
              <a:t>Για την τελική εργασία</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Το σχέδιο της τελικής γραπτής  εργασίας κατατίθεται κατά τη 2η εβδομάδα μαθημάτων και η εκπόνησή του παρακολουθείται συστηματικά από τους διδάσκοντες μέσω των συμβουλευτικών συναντήσεων.</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Η κατάθεση της τελικής γραπτής  εργασίας γίνεται από την 11η έως τη 12η εβδομάδα μαθημάτων.</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300"/>
              </a:spcBef>
              <a:spcAft>
                <a:spcPts val="0"/>
              </a:spcAft>
              <a:buNone/>
            </a:pPr>
            <a:r>
              <a:rPr lang="en-US"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   </a:t>
            </a:r>
            <a:r>
              <a:rPr lang="el-GR" sz="2800" b="1" dirty="0">
                <a:solidFill>
                  <a:srgbClr val="17365D"/>
                </a:solidFill>
                <a:latin typeface="Calibri" panose="020F0502020204030204" pitchFamily="34" charset="0"/>
                <a:ea typeface="Times New Roman" panose="02020603050405020304" pitchFamily="18" charset="0"/>
                <a:cs typeface="Calibri" panose="020F0502020204030204" pitchFamily="34" charset="0"/>
              </a:rPr>
              <a:t>Κριτήρια Αξιολόγησης</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1. Εκπόνηση εργασιών σύμφωνα με τις Οδηγίες που παρέχονται στις σύγχρονες και ασύγχρονες Συμβουλευτικές Συναντήσεις.</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2. Επιστημονική μεθοδολογία, γλωσσική σαφήνεια, νοηματική πληρότητα, επαρκής βιβλιογραφική τεκμηρίωση, επιστημονική επάρκεια.</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3. Δημόσια Παρουσίαση της εργασίας / μελέτης</a:t>
            </a:r>
            <a:endParaRPr lang="el-G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0"/>
              </a:spcAft>
            </a:pPr>
            <a:r>
              <a:rPr lang="el-GR" sz="2800" dirty="0">
                <a:solidFill>
                  <a:srgbClr val="17365D"/>
                </a:solidFill>
                <a:latin typeface="Calibri" panose="020F0502020204030204" pitchFamily="34" charset="0"/>
                <a:ea typeface="Times New Roman" panose="02020603050405020304" pitchFamily="18" charset="0"/>
                <a:cs typeface="Calibri" panose="020F0502020204030204" pitchFamily="34" charset="0"/>
              </a:rPr>
              <a:t>Η παρακολούθηση των διαλέξεων είναι υποχρεωτική.</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Ευθεία γραμμή σύνδεσης 4"/>
          <p:cNvCxnSpPr/>
          <p:nvPr/>
        </p:nvCxnSpPr>
        <p:spPr>
          <a:xfrm>
            <a:off x="1217391" y="798710"/>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443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noChangeArrowheads="1"/>
          </p:cNvSpPr>
          <p:nvPr>
            <p:ph type="title"/>
          </p:nvPr>
        </p:nvSpPr>
        <p:spPr/>
        <p:txBody>
          <a:bodyPr/>
          <a:lstStyle/>
          <a:p>
            <a:r>
              <a:rPr lang="el-GR" altLang="el-GR" i="1" dirty="0">
                <a:solidFill>
                  <a:srgbClr val="002060"/>
                </a:solidFill>
              </a:rPr>
              <a:t>Φόρτος εργασίας</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82195717"/>
              </p:ext>
            </p:extLst>
          </p:nvPr>
        </p:nvGraphicFramePr>
        <p:xfrm>
          <a:off x="1187624" y="1916834"/>
          <a:ext cx="6840759" cy="4032448"/>
        </p:xfrm>
        <a:graphic>
          <a:graphicData uri="http://schemas.openxmlformats.org/drawingml/2006/table">
            <a:tbl>
              <a:tblPr firstRow="1" firstCol="1" bandRow="1">
                <a:tableStyleId>{5C22544A-7EE6-4342-B048-85BDC9FD1C3A}</a:tableStyleId>
              </a:tblPr>
              <a:tblGrid>
                <a:gridCol w="3419686">
                  <a:extLst>
                    <a:ext uri="{9D8B030D-6E8A-4147-A177-3AD203B41FA5}">
                      <a16:colId xmlns:a16="http://schemas.microsoft.com/office/drawing/2014/main" val="1701715509"/>
                    </a:ext>
                  </a:extLst>
                </a:gridCol>
                <a:gridCol w="3421073">
                  <a:extLst>
                    <a:ext uri="{9D8B030D-6E8A-4147-A177-3AD203B41FA5}">
                      <a16:colId xmlns:a16="http://schemas.microsoft.com/office/drawing/2014/main" val="694705089"/>
                    </a:ext>
                  </a:extLst>
                </a:gridCol>
              </a:tblGrid>
              <a:tr h="735400">
                <a:tc>
                  <a:txBody>
                    <a:bodyPr/>
                    <a:lstStyle/>
                    <a:p>
                      <a:pPr algn="ctr">
                        <a:lnSpc>
                          <a:spcPct val="115000"/>
                        </a:lnSpc>
                        <a:spcAft>
                          <a:spcPts val="0"/>
                        </a:spcAft>
                      </a:pPr>
                      <a:r>
                        <a:rPr lang="en-US" sz="1400" dirty="0" err="1">
                          <a:effectLst/>
                        </a:rPr>
                        <a:t>Δρ</a:t>
                      </a:r>
                      <a:r>
                        <a:rPr lang="en-US" sz="1400" dirty="0">
                          <a:effectLst/>
                        </a:rPr>
                        <a:t>αστηριότητα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400" b="1" kern="1200" dirty="0">
                          <a:solidFill>
                            <a:schemeClr val="lt1"/>
                          </a:solidFill>
                          <a:effectLst/>
                          <a:latin typeface="+mn-lt"/>
                          <a:ea typeface="+mn-ea"/>
                          <a:cs typeface="+mn-cs"/>
                        </a:rPr>
                        <a:t>Φόρτος </a:t>
                      </a:r>
                      <a:r>
                        <a:rPr lang="en-US" sz="1400" b="1" kern="1200" dirty="0">
                          <a:solidFill>
                            <a:schemeClr val="lt1"/>
                          </a:solidFill>
                          <a:effectLst/>
                          <a:latin typeface="+mn-lt"/>
                          <a:ea typeface="+mn-ea"/>
                          <a:cs typeface="+mn-cs"/>
                        </a:rPr>
                        <a:t>  </a:t>
                      </a:r>
                      <a:r>
                        <a:rPr lang="el-GR" sz="1400" b="1" kern="1200" dirty="0">
                          <a:solidFill>
                            <a:schemeClr val="lt1"/>
                          </a:solidFill>
                          <a:effectLst/>
                          <a:latin typeface="+mn-lt"/>
                          <a:ea typeface="+mn-ea"/>
                          <a:cs typeface="+mn-cs"/>
                        </a:rPr>
                        <a:t>Εργασίας</a:t>
                      </a:r>
                      <a:r>
                        <a:rPr lang="en-US" sz="1400" b="1" kern="1200" dirty="0">
                          <a:solidFill>
                            <a:schemeClr val="lt1"/>
                          </a:solidFill>
                          <a:effectLst/>
                          <a:latin typeface="+mn-lt"/>
                          <a:ea typeface="+mn-ea"/>
                          <a:cs typeface="+mn-cs"/>
                        </a:rPr>
                        <a:t> Εξαμήνου</a:t>
                      </a:r>
                      <a:endParaRPr lang="el-GR" sz="14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950086388"/>
                  </a:ext>
                </a:extLst>
              </a:tr>
              <a:tr h="355448">
                <a:tc>
                  <a:txBody>
                    <a:bodyPr/>
                    <a:lstStyle/>
                    <a:p>
                      <a:pPr>
                        <a:lnSpc>
                          <a:spcPct val="115000"/>
                        </a:lnSpc>
                        <a:spcAft>
                          <a:spcPts val="0"/>
                        </a:spcAft>
                      </a:pPr>
                      <a:r>
                        <a:rPr lang="el-GR" sz="1400" dirty="0">
                          <a:effectLst/>
                        </a:rPr>
                        <a:t>Σεμινάρια/Διαλέξεις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l-GR" sz="1800" dirty="0">
                          <a:effectLst/>
                        </a:rPr>
                        <a:t>36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613738"/>
                  </a:ext>
                </a:extLst>
              </a:tr>
              <a:tr h="735400">
                <a:tc>
                  <a:txBody>
                    <a:bodyPr/>
                    <a:lstStyle/>
                    <a:p>
                      <a:pPr>
                        <a:lnSpc>
                          <a:spcPct val="115000"/>
                        </a:lnSpc>
                        <a:spcAft>
                          <a:spcPts val="0"/>
                        </a:spcAft>
                      </a:pPr>
                      <a:r>
                        <a:rPr lang="el-GR" sz="1400" dirty="0">
                          <a:effectLst/>
                        </a:rPr>
                        <a:t>Μελέτη &amp; ανάλυση βιβλιογραφίας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l-GR" sz="1800" dirty="0">
                          <a:effectLst/>
                        </a:rPr>
                        <a:t>50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998461"/>
                  </a:ext>
                </a:extLst>
              </a:tr>
              <a:tr h="735400">
                <a:tc>
                  <a:txBody>
                    <a:bodyPr/>
                    <a:lstStyle/>
                    <a:p>
                      <a:pPr>
                        <a:lnSpc>
                          <a:spcPct val="115000"/>
                        </a:lnSpc>
                        <a:spcAft>
                          <a:spcPts val="0"/>
                        </a:spcAft>
                      </a:pPr>
                      <a:r>
                        <a:rPr lang="el-GR" sz="1400" dirty="0">
                          <a:effectLst/>
                        </a:rPr>
                        <a:t>Εκπόνηση ατομικής μελέτης (</a:t>
                      </a:r>
                      <a:r>
                        <a:rPr lang="en-US" sz="1400" dirty="0">
                          <a:effectLst/>
                        </a:rPr>
                        <a:t>project)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l-GR" sz="1800" dirty="0">
                          <a:effectLst/>
                        </a:rPr>
                        <a:t> </a:t>
                      </a:r>
                    </a:p>
                    <a:p>
                      <a:pPr algn="ctr">
                        <a:lnSpc>
                          <a:spcPct val="115000"/>
                        </a:lnSpc>
                        <a:spcAft>
                          <a:spcPts val="0"/>
                        </a:spcAft>
                      </a:pPr>
                      <a:r>
                        <a:rPr lang="el-GR" sz="1800" dirty="0">
                          <a:effectLst/>
                        </a:rPr>
                        <a:t>10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8354497"/>
                  </a:ext>
                </a:extLst>
              </a:tr>
              <a:tr h="355448">
                <a:tc>
                  <a:txBody>
                    <a:bodyPr/>
                    <a:lstStyle/>
                    <a:p>
                      <a:pPr>
                        <a:lnSpc>
                          <a:spcPct val="115000"/>
                        </a:lnSpc>
                        <a:spcAft>
                          <a:spcPts val="0"/>
                        </a:spcAft>
                      </a:pPr>
                      <a:r>
                        <a:rPr lang="el-GR" sz="1400" dirty="0">
                          <a:effectLst/>
                        </a:rPr>
                        <a:t>Συγγραφή εργασιών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l-GR" sz="1800" dirty="0">
                          <a:effectLst/>
                        </a:rPr>
                        <a:t>29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18950"/>
                  </a:ext>
                </a:extLst>
              </a:tr>
              <a:tr h="1115352">
                <a:tc>
                  <a:txBody>
                    <a:bodyPr/>
                    <a:lstStyle/>
                    <a:p>
                      <a:pPr>
                        <a:lnSpc>
                          <a:spcPct val="115000"/>
                        </a:lnSpc>
                        <a:spcAft>
                          <a:spcPts val="0"/>
                        </a:spcAft>
                      </a:pPr>
                      <a:r>
                        <a:rPr lang="el-GR" sz="1400" dirty="0">
                          <a:effectLst/>
                        </a:rPr>
                        <a:t> Σύνολο Μαθήματος (25 ώρες φόρτου εργασίας ανά πιστωτική μονάδα)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l-GR" sz="1800" dirty="0">
                          <a:effectLst/>
                        </a:rPr>
                        <a:t>125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426406"/>
                  </a:ext>
                </a:extLst>
              </a:tr>
            </a:tbl>
          </a:graphicData>
        </a:graphic>
      </p:graphicFrame>
      <p:cxnSp>
        <p:nvCxnSpPr>
          <p:cNvPr id="4" name="Ευθεία γραμμή σύνδεσης 3"/>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168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pPr marL="0" indent="0" algn="just" eaLnBrk="1" hangingPunct="1">
              <a:buNone/>
              <a:defRPr/>
            </a:pPr>
            <a:r>
              <a:rPr lang="el-GR" sz="2800" i="1" dirty="0">
                <a:solidFill>
                  <a:srgbClr val="0070C0"/>
                </a:solidFill>
              </a:rPr>
              <a:t>Σε αυτό το μάθημα όλες/οι </a:t>
            </a:r>
            <a:r>
              <a:rPr lang="el-GR" sz="2800" i="1" dirty="0" err="1">
                <a:solidFill>
                  <a:srgbClr val="0070C0"/>
                </a:solidFill>
              </a:rPr>
              <a:t>οι</a:t>
            </a:r>
            <a:r>
              <a:rPr lang="el-GR" sz="2800" i="1" dirty="0">
                <a:solidFill>
                  <a:srgbClr val="0070C0"/>
                </a:solidFill>
              </a:rPr>
              <a:t> φοιτήτριες/</a:t>
            </a:r>
            <a:r>
              <a:rPr lang="el-GR" sz="2800" i="1" dirty="0" err="1">
                <a:solidFill>
                  <a:srgbClr val="0070C0"/>
                </a:solidFill>
              </a:rPr>
              <a:t>τές</a:t>
            </a:r>
            <a:r>
              <a:rPr lang="el-GR" sz="2800" i="1" dirty="0">
                <a:solidFill>
                  <a:srgbClr val="0070C0"/>
                </a:solidFill>
              </a:rPr>
              <a:t> «…απολαμβάνουν – και αντίστοιχα υποχρεούνται να σέβονται – το δικαίωμα της ίσης μεταχείρισης. Δεν είναι ανεκτή και αποδεκτή κανενός τύπου και μορφής διάκριση με κριτήρια την εθνικότητα, τη φυλή, την καταγωγή, τη γλώσσα, το φύλο, τη θρησκεία, την ηλικία, την υγεία, τη σωματική ικανότητα, την ιδιωτική ζωή, τον γενετήσιο προσανατολισμό, τη σωματική ικανότητα και την οικονομική και κοινωνική κατάσταση στην οποία αυτοί βρίσκονται…»</a:t>
            </a:r>
            <a:r>
              <a:rPr lang="el-GR" sz="2800" i="1" dirty="0">
                <a:solidFill>
                  <a:srgbClr val="FF0000"/>
                </a:solidFill>
              </a:rPr>
              <a:t>*</a:t>
            </a:r>
            <a:r>
              <a:rPr lang="el-GR" sz="2800" i="1" dirty="0">
                <a:solidFill>
                  <a:srgbClr val="0070C0"/>
                </a:solidFill>
              </a:rPr>
              <a:t> </a:t>
            </a:r>
          </a:p>
          <a:p>
            <a:pPr marL="0" indent="0" algn="just" eaLnBrk="1" hangingPunct="1">
              <a:buNone/>
              <a:defRPr/>
            </a:pPr>
            <a:r>
              <a:rPr lang="el-GR" sz="2400" i="1" dirty="0">
                <a:solidFill>
                  <a:srgbClr val="FF0000"/>
                </a:solidFill>
              </a:rPr>
              <a:t>*</a:t>
            </a:r>
            <a:r>
              <a:rPr lang="el-GR" sz="1700" b="1" i="1" dirty="0">
                <a:solidFill>
                  <a:srgbClr val="0070C0"/>
                </a:solidFill>
                <a:effectLst>
                  <a:outerShdw blurRad="38100" dist="38100" dir="2700000" algn="tl">
                    <a:srgbClr val="000000">
                      <a:alpha val="43137"/>
                    </a:srgbClr>
                  </a:outerShdw>
                </a:effectLst>
              </a:rPr>
              <a:t>Άρθρο 1.3 § «Ισοπολιτεία και αποφυγή διακρίσεων» του κώδικα Δεοντολογίας και Καλής Πρακτικής του Δ.Π.Θ. </a:t>
            </a:r>
            <a:r>
              <a:rPr lang="el-GR" sz="1500" dirty="0">
                <a:solidFill>
                  <a:srgbClr val="0070C0"/>
                </a:solidFill>
              </a:rPr>
              <a:t>(</a:t>
            </a:r>
            <a:r>
              <a:rPr lang="en-US" sz="1500" dirty="0">
                <a:solidFill>
                  <a:srgbClr val="0070C0"/>
                </a:solidFill>
                <a:hlinkClick r:id="rId2"/>
              </a:rPr>
              <a:t>https://modip.duth.gr/wp-content/uploads/2021/10/KD_1.pdf</a:t>
            </a:r>
            <a:r>
              <a:rPr lang="el-GR" sz="1500" dirty="0">
                <a:solidFill>
                  <a:srgbClr val="0070C0"/>
                </a:solidFill>
              </a:rPr>
              <a:t>) </a:t>
            </a:r>
          </a:p>
          <a:p>
            <a:pPr marL="0" indent="0" algn="just" eaLnBrk="1" hangingPunct="1">
              <a:buNone/>
              <a:defRPr/>
            </a:pPr>
            <a:endParaRPr lang="el-GR" dirty="0">
              <a:solidFill>
                <a:srgbClr val="0070C0"/>
              </a:solidFill>
            </a:endParaRPr>
          </a:p>
        </p:txBody>
      </p:sp>
      <p:sp>
        <p:nvSpPr>
          <p:cNvPr id="3075" name="Τίτλος 2"/>
          <p:cNvSpPr>
            <a:spLocks noGrp="1" noChangeArrowheads="1"/>
          </p:cNvSpPr>
          <p:nvPr>
            <p:ph type="title"/>
          </p:nvPr>
        </p:nvSpPr>
        <p:spPr/>
        <p:txBody>
          <a:bodyPr/>
          <a:lstStyle/>
          <a:p>
            <a:pPr eaLnBrk="1" hangingPunct="1"/>
            <a:r>
              <a:rPr lang="el-GR" altLang="el-GR" i="1" dirty="0">
                <a:solidFill>
                  <a:srgbClr val="002060"/>
                </a:solidFill>
              </a:rPr>
              <a:t>Δήλωση προσβασιμότητας</a:t>
            </a:r>
          </a:p>
        </p:txBody>
      </p:sp>
      <p:cxnSp>
        <p:nvCxnSpPr>
          <p:cNvPr id="4" name="Ευθεία γραμμή σύνδεσης 3"/>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Εικόνα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30827"/>
            <a:ext cx="2298172" cy="19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p:cNvPicPr>
            <a:picLocks noChangeAspect="1"/>
          </p:cNvPicPr>
          <p:nvPr/>
        </p:nvPicPr>
        <p:blipFill rotWithShape="1">
          <a:blip r:embed="rId3"/>
          <a:srcRect l="10718" t="12470" b="28581"/>
          <a:stretch/>
        </p:blipFill>
        <p:spPr>
          <a:xfrm>
            <a:off x="281083" y="4509120"/>
            <a:ext cx="2917399" cy="1926253"/>
          </a:xfrm>
          <a:prstGeom prst="rect">
            <a:avLst/>
          </a:prstGeom>
        </p:spPr>
      </p:pic>
      <p:sp>
        <p:nvSpPr>
          <p:cNvPr id="4" name="Ελλειψοειδής επεξήγηση 3"/>
          <p:cNvSpPr/>
          <p:nvPr/>
        </p:nvSpPr>
        <p:spPr>
          <a:xfrm>
            <a:off x="464510" y="1012967"/>
            <a:ext cx="4465934" cy="19168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669731" y="1183644"/>
            <a:ext cx="4055492" cy="1631216"/>
          </a:xfrm>
          <a:prstGeom prst="rect">
            <a:avLst/>
          </a:prstGeom>
          <a:noFill/>
        </p:spPr>
        <p:txBody>
          <a:bodyPr wrap="square" rtlCol="0">
            <a:spAutoFit/>
          </a:bodyPr>
          <a:lstStyle/>
          <a:p>
            <a:pPr algn="ctr"/>
            <a:r>
              <a:rPr lang="el-GR" sz="2000" i="1" dirty="0">
                <a:solidFill>
                  <a:srgbClr val="002060"/>
                </a:solidFill>
                <a:effectLst>
                  <a:outerShdw blurRad="38100" dist="38100" dir="2700000" algn="tl">
                    <a:srgbClr val="000000">
                      <a:alpha val="43137"/>
                    </a:srgbClr>
                  </a:outerShdw>
                </a:effectLst>
              </a:rPr>
              <a:t>Αν θεωρείς ότι το υλικό του μαθήματος δεν είναι </a:t>
            </a:r>
            <a:r>
              <a:rPr lang="el-GR" sz="2000" i="1" dirty="0" err="1">
                <a:solidFill>
                  <a:srgbClr val="002060"/>
                </a:solidFill>
                <a:effectLst>
                  <a:outerShdw blurRad="38100" dist="38100" dir="2700000" algn="tl">
                    <a:srgbClr val="000000">
                      <a:alpha val="43137"/>
                    </a:srgbClr>
                  </a:outerShdw>
                </a:effectLst>
              </a:rPr>
              <a:t>προσβάσιμο</a:t>
            </a:r>
            <a:r>
              <a:rPr lang="el-GR" sz="2000" i="1" dirty="0">
                <a:solidFill>
                  <a:srgbClr val="002060"/>
                </a:solidFill>
                <a:effectLst>
                  <a:outerShdw blurRad="38100" dist="38100" dir="2700000" algn="tl">
                    <a:srgbClr val="000000">
                      <a:alpha val="43137"/>
                    </a:srgbClr>
                  </a:outerShdw>
                </a:effectLst>
              </a:rPr>
              <a:t> για σένα ενημέρωσέ με αποστέλλοντας email στο </a:t>
            </a:r>
            <a:r>
              <a:rPr lang="en-US" sz="2000" i="1" dirty="0">
                <a:solidFill>
                  <a:srgbClr val="002060"/>
                </a:solidFill>
                <a:effectLst>
                  <a:outerShdw blurRad="38100" dist="38100" dir="2700000" algn="tl">
                    <a:srgbClr val="000000">
                      <a:alpha val="43137"/>
                    </a:srgbClr>
                  </a:outerShdw>
                </a:effectLst>
              </a:rPr>
              <a:t>m9m10dl@gmail.com</a:t>
            </a:r>
            <a:endParaRPr lang="el-GR" sz="2000" i="1" dirty="0">
              <a:solidFill>
                <a:srgbClr val="002060"/>
              </a:solidFill>
              <a:effectLst>
                <a:outerShdw blurRad="38100" dist="38100" dir="2700000" algn="tl">
                  <a:srgbClr val="000000">
                    <a:alpha val="43137"/>
                  </a:srgbClr>
                </a:outerShdw>
              </a:effectLst>
            </a:endParaRPr>
          </a:p>
        </p:txBody>
      </p:sp>
      <p:sp>
        <p:nvSpPr>
          <p:cNvPr id="8" name="Ελλειψοειδής επεξήγηση 7"/>
          <p:cNvSpPr/>
          <p:nvPr/>
        </p:nvSpPr>
        <p:spPr>
          <a:xfrm>
            <a:off x="2987824" y="2762965"/>
            <a:ext cx="5256584" cy="25382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3396313" y="2905244"/>
            <a:ext cx="4632071" cy="1938992"/>
          </a:xfrm>
          <a:prstGeom prst="rect">
            <a:avLst/>
          </a:prstGeom>
          <a:noFill/>
        </p:spPr>
        <p:txBody>
          <a:bodyPr wrap="square" rtlCol="0">
            <a:spAutoFit/>
          </a:bodyPr>
          <a:lstStyle/>
          <a:p>
            <a:pPr algn="ctr"/>
            <a:r>
              <a:rPr lang="el-GR" sz="2000" i="1" dirty="0">
                <a:solidFill>
                  <a:srgbClr val="002060"/>
                </a:solidFill>
                <a:effectLst>
                  <a:outerShdw blurRad="38100" dist="38100" dir="2700000" algn="tl">
                    <a:srgbClr val="000000">
                      <a:alpha val="43137"/>
                    </a:srgbClr>
                  </a:outerShdw>
                </a:effectLst>
              </a:rPr>
              <a:t>Αν για οποιονδήποτε λόγο αντιμετωπίζεις κάποια δυσκολία κατά τη διάρκεια του  μαθήματος και χρειάζεσαι συμβουλευτική, επικοινώνησε με τη Δομή Συμβουλευτικής και Προσβασιμότητας στο dosyp@duth.gr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noChangeArrowheads="1"/>
          </p:cNvSpPr>
          <p:nvPr>
            <p:ph type="title"/>
          </p:nvPr>
        </p:nvSpPr>
        <p:spPr/>
        <p:txBody>
          <a:bodyPr/>
          <a:lstStyle/>
          <a:p>
            <a:pPr eaLnBrk="1" hangingPunct="1"/>
            <a:r>
              <a:rPr lang="el-GR" altLang="el-GR" sz="3300" i="1" dirty="0">
                <a:solidFill>
                  <a:srgbClr val="002060"/>
                </a:solidFill>
                <a:latin typeface="Calibri Light" panose="020F0302020204030204"/>
              </a:rPr>
              <a:t>Τι θα σε βοηθήσει να πετύχεις το μάθημα;</a:t>
            </a:r>
            <a:endParaRPr lang="el-GR" altLang="el-GR" i="1" dirty="0">
              <a:solidFill>
                <a:srgbClr val="002060"/>
              </a:solidFill>
            </a:endParaRPr>
          </a:p>
        </p:txBody>
      </p:sp>
      <p:sp>
        <p:nvSpPr>
          <p:cNvPr id="5123" name="Θέση περιεχομένου 2"/>
          <p:cNvSpPr>
            <a:spLocks noGrp="1" noChangeArrowheads="1"/>
          </p:cNvSpPr>
          <p:nvPr>
            <p:ph idx="1"/>
          </p:nvPr>
        </p:nvSpPr>
        <p:spPr>
          <a:xfrm>
            <a:off x="457200" y="1988840"/>
            <a:ext cx="8229600" cy="4536504"/>
          </a:xfrm>
        </p:spPr>
        <p:txBody>
          <a:bodyPr/>
          <a:lstStyle/>
          <a:p>
            <a:pPr marL="0" indent="0">
              <a:lnSpc>
                <a:spcPct val="115000"/>
              </a:lnSpc>
              <a:spcAft>
                <a:spcPts val="300"/>
              </a:spcAft>
              <a:buNone/>
            </a:pPr>
            <a:r>
              <a:rPr lang="el-GR" dirty="0">
                <a:latin typeface="Calibri" panose="020F0502020204030204" pitchFamily="34" charset="0"/>
                <a:ea typeface="Times New Roman" panose="02020603050405020304" pitchFamily="18" charset="0"/>
                <a:cs typeface="Times New Roman" panose="02020603050405020304" pitchFamily="18" charset="0"/>
              </a:rPr>
              <a:t>Σκοπός του μαθήματος είναι να εμπεδώσουν οι φοιτητές βασικά στοιχεία τόσο για την ηγεσία ως ενιαία αρχή διοίκησης και οργάνωσης της εκπαίδευσης όσο και για την αξιολόγηση του εκπαιδευτικού έργου ως δυναμική διαδικασία ανατροφοδότησης και βελτίωσης της ποιότητας των παρεχόμενων εκπαιδευτικών υπηρεσιών στο πλαίσιο της Ειδικής Αγωγής. </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Ευθεία γραμμή σύνδεσης 3"/>
          <p:cNvCxnSpPr/>
          <p:nvPr/>
        </p:nvCxnSpPr>
        <p:spPr>
          <a:xfrm>
            <a:off x="1187624" y="1628800"/>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noChangeArrowheads="1"/>
          </p:cNvSpPr>
          <p:nvPr>
            <p:ph type="title"/>
          </p:nvPr>
        </p:nvSpPr>
        <p:spPr/>
        <p:txBody>
          <a:bodyPr/>
          <a:lstStyle/>
          <a:p>
            <a:pPr eaLnBrk="1" hangingPunct="1"/>
            <a:r>
              <a:rPr lang="el-GR" altLang="el-GR" sz="2400" i="1" dirty="0">
                <a:solidFill>
                  <a:srgbClr val="002060"/>
                </a:solidFill>
              </a:rPr>
              <a:t>Τι θα μπορείς να κάνεις όταν παρακολουθήσεις με επιτυχία το μάθημα;</a:t>
            </a:r>
          </a:p>
        </p:txBody>
      </p:sp>
      <p:sp>
        <p:nvSpPr>
          <p:cNvPr id="5123" name="Θέση περιεχομένου 2"/>
          <p:cNvSpPr>
            <a:spLocks noGrp="1" noChangeArrowheads="1"/>
          </p:cNvSpPr>
          <p:nvPr>
            <p:ph idx="1"/>
          </p:nvPr>
        </p:nvSpPr>
        <p:spPr>
          <a:xfrm>
            <a:off x="457200" y="1988840"/>
            <a:ext cx="8229600" cy="4680520"/>
          </a:xfrm>
        </p:spPr>
        <p:txBody>
          <a:bodyPr>
            <a:normAutofit fontScale="92500" lnSpcReduction="20000"/>
          </a:bodyPr>
          <a:lstStyle/>
          <a:p>
            <a:pPr marL="0" indent="0">
              <a:buNone/>
            </a:pPr>
            <a:r>
              <a:rPr lang="el-GR" sz="1800" dirty="0"/>
              <a:t>Μετά την επιτυχή ολοκλήρωση του μαθήματος ο φοιτητής/τρια θα είναι σε θέση να γνωρίζει:</a:t>
            </a: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γνωρίζει και να κατανοεί τις διαφορετικές θεωρίες και τα διαφορετικά μοντέλα ηγεσίας και αξιολόγησης στις εκπαιδευτικές δομές και στους εκπαιδευτικούς οργανισμούς</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γνωρίζει, να κατανοεί κριτικά και να αναστοχάζεται πάνω στο ευρωπαϊκό και διεθνές πλαίσιο πολιτικών και πρακτικών που αφορούν την ηγεσία και την αξιολόγηση της εκπαίδευσης στους εκπαιδευτικούς οργανισμούς με έμφαση στην ειδική αγωγή και τη συμπεριληπτική εκπαίδευση</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κατανοεί   τόσο βασικές όσο και πιο σύνθετες έννοιες  και διαδικασίες που αφορούν στην ηγεσία και στην αξιολόγηση του εκπαιδευτικού έργου στους εκπαιδευτικούς οργανισμούς,  με ιδιαίτερη αναφορά στην ειδική αγωγή και τη συμπεριληπτική εκπαίδευση</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μπορεί να κινητοποιεί/θέτει σε εγρήγορση τους απαραίτητους άυλους και υλικούς πόρους της  σχολικής μονάδας με στόχο  την αποτελεσματική διοίκηση και την ποιοτική αξιολόγηση αυτής</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επικοινωνεί αποτελεσματικά τις ιδέες, τα σχέδια και τις διαδικασίες στα μέλη της σχολικής κοινότητας (εκπαιδευτικούς γονείς, μαθητές) και της τοπικής κοινωνίας  με επαγγελματισμό, και με δομημένη επιχειρηματολογία,  </a:t>
            </a:r>
            <a:endParaRPr lang="el-GR" sz="2000" dirty="0">
              <a:solidFill>
                <a:srgbClr val="000000"/>
              </a:solidFill>
              <a:latin typeface="Calibri" panose="020F0502020204030204" pitchFamily="34" charset="0"/>
              <a:ea typeface="Calibri" panose="020F0502020204030204" pitchFamily="34" charset="0"/>
            </a:endParaRPr>
          </a:p>
        </p:txBody>
      </p:sp>
      <p:cxnSp>
        <p:nvCxnSpPr>
          <p:cNvPr id="4" name="Ευθεία γραμμή σύνδεσης 3"/>
          <p:cNvCxnSpPr/>
          <p:nvPr/>
        </p:nvCxnSpPr>
        <p:spPr>
          <a:xfrm>
            <a:off x="1187624" y="1628800"/>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34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noChangeArrowheads="1"/>
          </p:cNvSpPr>
          <p:nvPr>
            <p:ph type="title"/>
          </p:nvPr>
        </p:nvSpPr>
        <p:spPr/>
        <p:txBody>
          <a:bodyPr/>
          <a:lstStyle/>
          <a:p>
            <a:pPr eaLnBrk="1" hangingPunct="1"/>
            <a:r>
              <a:rPr lang="el-GR" altLang="el-GR" sz="2400" i="1" dirty="0">
                <a:solidFill>
                  <a:srgbClr val="002060"/>
                </a:solidFill>
              </a:rPr>
              <a:t>Τι θα μπορείς να κάνεις όταν παρακολουθήσεις με επιτυχία το μάθημα;</a:t>
            </a:r>
          </a:p>
        </p:txBody>
      </p:sp>
      <p:sp>
        <p:nvSpPr>
          <p:cNvPr id="5123" name="Θέση περιεχομένου 2"/>
          <p:cNvSpPr>
            <a:spLocks noGrp="1" noChangeArrowheads="1"/>
          </p:cNvSpPr>
          <p:nvPr>
            <p:ph idx="1"/>
          </p:nvPr>
        </p:nvSpPr>
        <p:spPr>
          <a:xfrm>
            <a:off x="457200" y="2132856"/>
            <a:ext cx="8229600" cy="4725144"/>
          </a:xfrm>
        </p:spPr>
        <p:txBody>
          <a:bodyPr>
            <a:normAutofit/>
          </a:bodyPr>
          <a:lstStyle/>
          <a:p>
            <a:pPr marL="0" indent="0">
              <a:buNone/>
            </a:pPr>
            <a:r>
              <a:rPr lang="el-GR" sz="1800" dirty="0"/>
              <a:t>Μετά την επιτυχή ολοκλήρωση του μαθήματος ο φοιτητής/τρια θα είναι σε θέση να γνωρίζει:</a:t>
            </a: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προάγει το σεβασμό τη διαφορετικότητα, την </a:t>
            </a:r>
            <a:r>
              <a:rPr lang="el-GR" sz="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πολυπολιτισμικότητα</a:t>
            </a: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και να επιδεικνύεται η  κοινωνική, επαγγελματική και ηθική υπευθυνότητα και ευαισθησία σε θέματα φύλου.</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προάγει την ελεύθερη και  δημιουργική σκέψη, ώστε να ενισχύεται η άσκηση κριτικής και αυτοκριτικής σε θέματα ηγεσίας και αυτοαξιολόγησης του εκπαιδευτικού έργου.</a:t>
            </a:r>
            <a:endParaRPr lang="el-GR" sz="2000" dirty="0">
              <a:solidFill>
                <a:srgbClr val="000000"/>
              </a:solidFill>
              <a:latin typeface="Calibri" panose="020F0502020204030204" pitchFamily="34" charset="0"/>
              <a:ea typeface="Calibri" panose="020F0502020204030204" pitchFamily="34" charset="0"/>
            </a:endParaRP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σκέφτεται και να δρα δημιουργικά και καινοτόμα σε ζητήματα (α) προαγωγής της συμπερίληψης και της μάθησης των μαθητών, (β) συμμετοχής και κινητοποίησης των γονέων και της τοπικής κοινωνίας και (γ) υποστήριξης της εκπαιδευτικής πρακτικής και της επαγγελματικής ανάπτυξης του εκπαιδευτικού και λοιπού προσωπικού της σχολικής μονάδας</a:t>
            </a:r>
            <a:endParaRPr lang="el-GR" sz="2000" dirty="0">
              <a:solidFill>
                <a:srgbClr val="000000"/>
              </a:solidFill>
              <a:latin typeface="Calibri" panose="020F0502020204030204" pitchFamily="34" charset="0"/>
              <a:ea typeface="Calibri" panose="020F0502020204030204" pitchFamily="34" charset="0"/>
            </a:endParaRPr>
          </a:p>
        </p:txBody>
      </p:sp>
      <p:cxnSp>
        <p:nvCxnSpPr>
          <p:cNvPr id="4" name="Ευθεία γραμμή σύνδεσης 3"/>
          <p:cNvCxnSpPr/>
          <p:nvPr/>
        </p:nvCxnSpPr>
        <p:spPr>
          <a:xfrm>
            <a:off x="1187624" y="1628800"/>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316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noChangeArrowheads="1"/>
          </p:cNvSpPr>
          <p:nvPr>
            <p:ph type="title"/>
          </p:nvPr>
        </p:nvSpPr>
        <p:spPr/>
        <p:txBody>
          <a:bodyPr/>
          <a:lstStyle/>
          <a:p>
            <a:pPr eaLnBrk="1" hangingPunct="1"/>
            <a:r>
              <a:rPr lang="el-GR" altLang="el-GR" sz="2400" i="1" dirty="0">
                <a:solidFill>
                  <a:srgbClr val="002060"/>
                </a:solidFill>
              </a:rPr>
              <a:t>Τι θα μπορείς να κάνεις όταν παρακολουθήσεις με επιτυχία το μάθημα;</a:t>
            </a:r>
          </a:p>
        </p:txBody>
      </p:sp>
      <p:sp>
        <p:nvSpPr>
          <p:cNvPr id="5123" name="Θέση περιεχομένου 2"/>
          <p:cNvSpPr>
            <a:spLocks noGrp="1" noChangeArrowheads="1"/>
          </p:cNvSpPr>
          <p:nvPr>
            <p:ph idx="1"/>
          </p:nvPr>
        </p:nvSpPr>
        <p:spPr>
          <a:xfrm>
            <a:off x="457200" y="1988840"/>
            <a:ext cx="8229600" cy="4464496"/>
          </a:xfrm>
        </p:spPr>
        <p:txBody>
          <a:bodyPr>
            <a:normAutofit/>
          </a:bodyPr>
          <a:lstStyle/>
          <a:p>
            <a:pPr marL="0" indent="0">
              <a:buNone/>
            </a:pPr>
            <a:r>
              <a:rPr lang="el-GR" sz="1800" dirty="0"/>
              <a:t>Μετά την επιτυχή ολοκλήρωση του μαθήματος ο φοιτητής/τρια θα είναι σε θέση να γνωρίζει:</a:t>
            </a:r>
          </a:p>
          <a:p>
            <a:pPr lvl="0" algn="just">
              <a:spcAft>
                <a:spcPts val="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διαχειρίζεται και να συμβάλλει αποτελεσματικά στην ενίσχυση του ανθρώπινου δυναμικού και της λειτουργίας της διοίκησης και της αξιολόγησης στην εκπαιδευτική δομή που υπηρετεί</a:t>
            </a:r>
          </a:p>
          <a:p>
            <a:pPr lvl="0" algn="just">
              <a:lnSpc>
                <a:spcPct val="115000"/>
              </a:lnSpc>
              <a:spcAft>
                <a:spcPts val="1000"/>
              </a:spcAft>
              <a:buFont typeface="Symbol" panose="05050102010706020507" pitchFamily="18" charset="2"/>
              <a:buChar char=""/>
            </a:pPr>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αποκτήσει γνώσεις και δεξιότητες ώστε να είναι σε θέση να σχεδιάζει εργαλεία αξιοποιώντας  δεδομένα και στοιχεία με στόχο τη μετατροπή τους σε πλήρη και τεκμηριωμένα σχέδια δράσης  με σκοπό τη βελτίωση των παρεχόμενων εκπαιδευτικών υπηρεσιών στη σχολική μονάδα </a:t>
            </a:r>
          </a:p>
          <a:p>
            <a:pPr lvl="0"/>
            <a:r>
              <a:rPr lang="el-G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να αναλαμβάνει την ευθύνη λήψης αποφάσεων σε προβληματικές καταστάσεις που αφορούν ζητήματα λειτουργίας, διοίκησης και αξιολόγησης στη σχολική μονάδα, ασκώντας το έργο αυτό στο πλαίσιο της συνεννόησης, της δημιουργίας συναινέσεων και της αποφυγής συγκρούσεων και κρίσεων.</a:t>
            </a:r>
          </a:p>
        </p:txBody>
      </p:sp>
      <p:cxnSp>
        <p:nvCxnSpPr>
          <p:cNvPr id="4" name="Ευθεία γραμμή σύνδεσης 3"/>
          <p:cNvCxnSpPr/>
          <p:nvPr/>
        </p:nvCxnSpPr>
        <p:spPr>
          <a:xfrm>
            <a:off x="1187624" y="1628800"/>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058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noChangeArrowheads="1"/>
          </p:cNvSpPr>
          <p:nvPr>
            <p:ph type="title"/>
          </p:nvPr>
        </p:nvSpPr>
        <p:spPr/>
        <p:txBody>
          <a:bodyPr/>
          <a:lstStyle/>
          <a:p>
            <a:pPr eaLnBrk="1" hangingPunct="1"/>
            <a:r>
              <a:rPr lang="el-GR" altLang="el-GR" i="1" dirty="0">
                <a:solidFill>
                  <a:srgbClr val="002060"/>
                </a:solidFill>
              </a:rPr>
              <a:t>Τι θα μάθουμε;</a:t>
            </a:r>
          </a:p>
        </p:txBody>
      </p:sp>
      <p:sp>
        <p:nvSpPr>
          <p:cNvPr id="7171" name="Θέση περιεχομένου 2"/>
          <p:cNvSpPr>
            <a:spLocks noGrp="1" noChangeArrowheads="1"/>
          </p:cNvSpPr>
          <p:nvPr>
            <p:ph idx="1"/>
          </p:nvPr>
        </p:nvSpPr>
        <p:spPr/>
        <p:txBody>
          <a:bodyPr>
            <a:normAutofit/>
          </a:bodyPr>
          <a:lstStyle/>
          <a:p>
            <a:pPr>
              <a:lnSpc>
                <a:spcPct val="115000"/>
              </a:lnSpc>
              <a:spcAft>
                <a:spcPts val="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Βασικές θεωρίες, έννοιες και προσεγγίσεις της ηγεσίας.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Ηγεσία  και διοίκηση στην εκπαίδευση. Διεθνείς τάσεις, μοντέλα και πρακτικές.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Εκπαιδευτικό μάνατζμεντ και ηγεσία στην εκπαίδευση.  Ηγεσία και βελτίωση στο πλαίσιο του σχολείου.</a:t>
            </a:r>
            <a:r>
              <a:rPr lang="el-GR" sz="2000" dirty="0">
                <a:solidFill>
                  <a:srgbClr val="244061"/>
                </a:solidFill>
                <a:latin typeface="Calibri" panose="020F0502020204030204" pitchFamily="34"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Βασικές θεωρίες, έννοιες και προσεγγίσεις εκπαιδευτικής αξιολόγησης και αξιολόγησης του εκπαιδευτικού έργου στις σχολικές μονάδες.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H αξιολόγηση ως στοιχείο της διοικητικής και της εκπαιδευτικής διαδικασίας. Διεθνείς τάσεις, μοντέλα και πρακτικές.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sz="2000"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Διοίκηση Ολικής Ποιότητας (ΔΟΠ) και Κοινό Πλαίσιο Αξιολόγησης (ΚΠΑ).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lvl="0"/>
            <a:endParaRPr lang="el-GR" altLang="el-GR" dirty="0"/>
          </a:p>
        </p:txBody>
      </p:sp>
      <p:cxnSp>
        <p:nvCxnSpPr>
          <p:cNvPr id="4" name="Ευθεία γραμμή σύνδεσης 3"/>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184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noChangeArrowheads="1"/>
          </p:cNvSpPr>
          <p:nvPr>
            <p:ph type="title"/>
          </p:nvPr>
        </p:nvSpPr>
        <p:spPr/>
        <p:txBody>
          <a:bodyPr/>
          <a:lstStyle/>
          <a:p>
            <a:pPr eaLnBrk="1" hangingPunct="1"/>
            <a:r>
              <a:rPr lang="el-GR" altLang="el-GR" i="1" dirty="0">
                <a:solidFill>
                  <a:srgbClr val="002060"/>
                </a:solidFill>
              </a:rPr>
              <a:t>Τι θα μάθουμε;</a:t>
            </a:r>
          </a:p>
        </p:txBody>
      </p:sp>
      <p:sp>
        <p:nvSpPr>
          <p:cNvPr id="7171" name="Θέση περιεχομένου 2"/>
          <p:cNvSpPr>
            <a:spLocks noGrp="1" noChangeArrowheads="1"/>
          </p:cNvSpPr>
          <p:nvPr>
            <p:ph idx="1"/>
          </p:nvPr>
        </p:nvSpPr>
        <p:spPr/>
        <p:txBody>
          <a:bodyPr>
            <a:normAutofit fontScale="55000" lnSpcReduction="20000"/>
          </a:bodyPr>
          <a:lstStyle/>
          <a:p>
            <a:pPr>
              <a:lnSpc>
                <a:spcPct val="115000"/>
              </a:lnSpc>
              <a:spcAft>
                <a:spcPts val="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Αυτοαξιολόγηση Εκπαιδευτικού Έργου: Μια θεωρητική προσέγγιση   με έμφαση στην Ειδική Αγωγή.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Μοντέλα εκπαιδευτικής αξιολόγησης οργανισμών Ι: Διοίκηση Ολικής Ποιότητας και </a:t>
            </a:r>
            <a:r>
              <a:rPr lang="en-US"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EFQM</a:t>
            </a: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 Δυνατότητες προσαρμογής του στο πεδίο της ειδικής αγωγής.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Μοντέλα εκπαιδευτικής αξιολόγησης οργανισμών ΙΙ: Διοίκηση Ολικής Ποιότητας και </a:t>
            </a:r>
            <a:r>
              <a:rPr lang="en-US"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CIPP</a:t>
            </a: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 Δυνατότητες προσαρμογής του στο πεδίο της ειδικής αγωγής.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Μοντέλα εκπαιδευτικής αξιολόγησης οργανισμών ΙΙΙ: Διοίκηση Ολικής Ποιότητας και </a:t>
            </a:r>
            <a:r>
              <a:rPr lang="en-US"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BSC</a:t>
            </a: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 Δυνατότητες προσαρμογής του στο πεδίο της ειδικής αγωγής.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Αξιολόγηση του εκπαιδευτικού έργου και του έργου του εκπαιδευτικού στην Ελλάδα. Ιστορική αναδρομή, θεσμικό πλαίσιο, πολιτικές, διαδικασίες και πρακτικές.</a:t>
            </a:r>
            <a:r>
              <a:rPr lang="el-GR" dirty="0">
                <a:solidFill>
                  <a:srgbClr val="244061"/>
                </a:solidFill>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b="1" dirty="0">
                <a:solidFill>
                  <a:srgbClr val="244061"/>
                </a:solidFill>
                <a:latin typeface="Calibri" panose="020F0502020204030204" pitchFamily="34" charset="0"/>
                <a:ea typeface="Calibri" panose="020F0502020204030204" pitchFamily="34" charset="0"/>
                <a:cs typeface="Times New Roman" panose="02020603050405020304" pitchFamily="18" charset="0"/>
              </a:rPr>
              <a:t>Διαδικασίες αξιολόγησης του εκπαιδευτικού έργου στις σχολικές μονάδες ειδικής αγωγής. Σύγχρονες θεσμικές διαστάσεις και μελέτες περίπτωσης.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endParaRPr lang="el-GR" altLang="el-GR" dirty="0"/>
          </a:p>
        </p:txBody>
      </p:sp>
      <p:cxnSp>
        <p:nvCxnSpPr>
          <p:cNvPr id="4" name="Ευθεία γραμμή σύνδεσης 3"/>
          <p:cNvCxnSpPr/>
          <p:nvPr/>
        </p:nvCxnSpPr>
        <p:spPr>
          <a:xfrm>
            <a:off x="1187624" y="1417638"/>
            <a:ext cx="6840760" cy="0"/>
          </a:xfrm>
          <a:prstGeom prst="line">
            <a:avLst/>
          </a:prstGeom>
          <a:ln w="38100">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2425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1254</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Default Design</vt:lpstr>
      <vt:lpstr>PowerPoint Presentation</vt:lpstr>
      <vt:lpstr>Δήλωση προσβασιμότητας</vt:lpstr>
      <vt:lpstr>PowerPoint Presentation</vt:lpstr>
      <vt:lpstr>Τι θα σε βοηθήσει να πετύχεις το μάθημα;</vt:lpstr>
      <vt:lpstr>Τι θα μπορείς να κάνεις όταν παρακολουθήσεις με επιτυχία το μάθημα;</vt:lpstr>
      <vt:lpstr>Τι θα μπορείς να κάνεις όταν παρακολουθήσεις με επιτυχία το μάθημα;</vt:lpstr>
      <vt:lpstr>Τι θα μπορείς να κάνεις όταν παρακολουθήσεις με επιτυχία το μάθημα;</vt:lpstr>
      <vt:lpstr>Τι θα μάθουμε;</vt:lpstr>
      <vt:lpstr>Τι θα μάθουμε;</vt:lpstr>
      <vt:lpstr>Πώς θα μάθουμε;</vt:lpstr>
      <vt:lpstr>Πώς θα μάθουμε;</vt:lpstr>
      <vt:lpstr>PowerPoint Presentation</vt:lpstr>
      <vt:lpstr>Τρόπος αξιολόγησης </vt:lpstr>
      <vt:lpstr>Φόρτος εργασίας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ΤΥΠΟΛΟΓΙΑ  ΤΩΝ ΛΕΞΙΚΩΝ</dc:title>
  <dc:creator>Anna</dc:creator>
  <cp:lastModifiedBy>ΖΑΧΑΡΟΥΛΑ ΤΑΒΟΥΛΑΡΗ</cp:lastModifiedBy>
  <cp:revision>31</cp:revision>
  <dcterms:created xsi:type="dcterms:W3CDTF">2014-10-17T07:25:09Z</dcterms:created>
  <dcterms:modified xsi:type="dcterms:W3CDTF">2023-12-02T11:12:01Z</dcterms:modified>
</cp:coreProperties>
</file>