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6"/>
  </p:notesMasterIdLst>
  <p:sldIdLst>
    <p:sldId id="316" r:id="rId2"/>
    <p:sldId id="256" r:id="rId3"/>
    <p:sldId id="275" r:id="rId4"/>
    <p:sldId id="276" r:id="rId5"/>
    <p:sldId id="272" r:id="rId6"/>
    <p:sldId id="277" r:id="rId7"/>
    <p:sldId id="278" r:id="rId8"/>
    <p:sldId id="270" r:id="rId9"/>
    <p:sldId id="273" r:id="rId10"/>
    <p:sldId id="279" r:id="rId11"/>
    <p:sldId id="274" r:id="rId12"/>
    <p:sldId id="280" r:id="rId13"/>
    <p:sldId id="281" r:id="rId14"/>
    <p:sldId id="356"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542E"/>
    <a:srgbClr val="FF5050"/>
    <a:srgbClr val="FC55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3"/>
  </p:normalViewPr>
  <p:slideViewPr>
    <p:cSldViewPr>
      <p:cViewPr varScale="1">
        <p:scale>
          <a:sx n="71" d="100"/>
          <a:sy n="71" d="100"/>
        </p:scale>
        <p:origin x="1140"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5FD5CF-7449-43BA-8201-92CCCFCF85A0}" type="datetimeFigureOut">
              <a:rPr lang="el-GR" smtClean="0"/>
              <a:t>7/4/2022</a:t>
            </a:fld>
            <a:endParaRPr lang="el-GR"/>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B11914-9AD2-4B6A-A446-FACF77CB6722}" type="slidenum">
              <a:rPr lang="el-GR" smtClean="0"/>
              <a:t>‹#›</a:t>
            </a:fld>
            <a:endParaRPr lang="el-GR"/>
          </a:p>
        </p:txBody>
      </p:sp>
    </p:spTree>
    <p:extLst>
      <p:ext uri="{BB962C8B-B14F-4D97-AF65-F5344CB8AC3E}">
        <p14:creationId xmlns:p14="http://schemas.microsoft.com/office/powerpoint/2010/main" val="1474781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39974C31-EB4A-4B21-8134-CB5741A1DC5F}" type="slidenum">
              <a:rPr lang="en-US" smtClean="0"/>
              <a:pPr/>
              <a:t>1</a:t>
            </a:fld>
            <a:endParaRPr lang="en-US"/>
          </a:p>
        </p:txBody>
      </p:sp>
    </p:spTree>
    <p:extLst>
      <p:ext uri="{BB962C8B-B14F-4D97-AF65-F5344CB8AC3E}">
        <p14:creationId xmlns:p14="http://schemas.microsoft.com/office/powerpoint/2010/main" val="2059803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46A8C2-23FE-4634-9AB5-ACA58CAC85B5}"/>
              </a:ext>
            </a:extLst>
          </p:cNvPr>
          <p:cNvSpPr>
            <a:spLocks noGrp="1"/>
          </p:cNvSpPr>
          <p:nvPr>
            <p:ph type="ctrTitle"/>
          </p:nvPr>
        </p:nvSpPr>
        <p:spPr>
          <a:xfrm>
            <a:off x="1143000" y="1122363"/>
            <a:ext cx="6858000" cy="2387600"/>
          </a:xfrm>
        </p:spPr>
        <p:txBody>
          <a:bodyPr anchor="b"/>
          <a:lstStyle>
            <a:lvl1pPr algn="ctr">
              <a:defRPr sz="45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CCBCFE91-BA3B-4D3E-A0A7-EF2EF36C9FEF}"/>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79393F39-E749-4939-AE8E-9293148D4623}"/>
              </a:ext>
            </a:extLst>
          </p:cNvPr>
          <p:cNvSpPr>
            <a:spLocks noGrp="1"/>
          </p:cNvSpPr>
          <p:nvPr>
            <p:ph type="dt" sz="half" idx="10"/>
          </p:nvPr>
        </p:nvSpPr>
        <p:spPr/>
        <p:txBody>
          <a:bodyPr/>
          <a:lstStyle/>
          <a:p>
            <a:fld id="{1D8BD707-D9CF-40AE-B4C6-C98DA3205C09}" type="datetimeFigureOut">
              <a:rPr lang="en-US" smtClean="0"/>
              <a:pPr/>
              <a:t>4/7/2022</a:t>
            </a:fld>
            <a:endParaRPr lang="en-US"/>
          </a:p>
        </p:txBody>
      </p:sp>
      <p:sp>
        <p:nvSpPr>
          <p:cNvPr id="5" name="Θέση υποσέλιδου 4">
            <a:extLst>
              <a:ext uri="{FF2B5EF4-FFF2-40B4-BE49-F238E27FC236}">
                <a16:creationId xmlns:a16="http://schemas.microsoft.com/office/drawing/2014/main" id="{22CA87B8-4422-4D53-BA34-C0859E938713}"/>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DC951A07-07ED-4555-82AE-E1428016E6CE}"/>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42191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071E48A-820A-4DA3-A6C8-CE8F1964926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C807073F-EEFC-4434-A9A8-1FE15CD00F63}"/>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2BC9206-C344-48F8-A2F1-7E0B0A4B5762}"/>
              </a:ext>
            </a:extLst>
          </p:cNvPr>
          <p:cNvSpPr>
            <a:spLocks noGrp="1"/>
          </p:cNvSpPr>
          <p:nvPr>
            <p:ph type="dt" sz="half" idx="10"/>
          </p:nvPr>
        </p:nvSpPr>
        <p:spPr/>
        <p:txBody>
          <a:bodyPr/>
          <a:lstStyle/>
          <a:p>
            <a:fld id="{1D8BD707-D9CF-40AE-B4C6-C98DA3205C09}" type="datetimeFigureOut">
              <a:rPr lang="en-US" smtClean="0"/>
              <a:pPr/>
              <a:t>4/7/2022</a:t>
            </a:fld>
            <a:endParaRPr lang="en-US"/>
          </a:p>
        </p:txBody>
      </p:sp>
      <p:sp>
        <p:nvSpPr>
          <p:cNvPr id="5" name="Θέση υποσέλιδου 4">
            <a:extLst>
              <a:ext uri="{FF2B5EF4-FFF2-40B4-BE49-F238E27FC236}">
                <a16:creationId xmlns:a16="http://schemas.microsoft.com/office/drawing/2014/main" id="{70604D25-FBD0-4347-AE58-C224861009EC}"/>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B091A6BA-7258-4A7F-8551-77AC324F5C60}"/>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15367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E432106A-37C6-47F7-B297-6A1B89658CCE}"/>
              </a:ext>
            </a:extLst>
          </p:cNvPr>
          <p:cNvSpPr>
            <a:spLocks noGrp="1"/>
          </p:cNvSpPr>
          <p:nvPr>
            <p:ph type="title" orient="vert"/>
          </p:nvPr>
        </p:nvSpPr>
        <p:spPr>
          <a:xfrm>
            <a:off x="6543675" y="365125"/>
            <a:ext cx="1971675"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A177B8D-B754-479B-87BB-E793A9B04062}"/>
              </a:ext>
            </a:extLst>
          </p:cNvPr>
          <p:cNvSpPr>
            <a:spLocks noGrp="1"/>
          </p:cNvSpPr>
          <p:nvPr>
            <p:ph type="body" orient="vert" idx="1"/>
          </p:nvPr>
        </p:nvSpPr>
        <p:spPr>
          <a:xfrm>
            <a:off x="628650" y="365125"/>
            <a:ext cx="5800725"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A203E4E-62D2-40FA-A807-DB89C612CAFB}"/>
              </a:ext>
            </a:extLst>
          </p:cNvPr>
          <p:cNvSpPr>
            <a:spLocks noGrp="1"/>
          </p:cNvSpPr>
          <p:nvPr>
            <p:ph type="dt" sz="half" idx="10"/>
          </p:nvPr>
        </p:nvSpPr>
        <p:spPr/>
        <p:txBody>
          <a:bodyPr/>
          <a:lstStyle/>
          <a:p>
            <a:fld id="{1D8BD707-D9CF-40AE-B4C6-C98DA3205C09}" type="datetimeFigureOut">
              <a:rPr lang="en-US" smtClean="0"/>
              <a:pPr/>
              <a:t>4/7/2022</a:t>
            </a:fld>
            <a:endParaRPr lang="en-US"/>
          </a:p>
        </p:txBody>
      </p:sp>
      <p:sp>
        <p:nvSpPr>
          <p:cNvPr id="5" name="Θέση υποσέλιδου 4">
            <a:extLst>
              <a:ext uri="{FF2B5EF4-FFF2-40B4-BE49-F238E27FC236}">
                <a16:creationId xmlns:a16="http://schemas.microsoft.com/office/drawing/2014/main" id="{3309C4F0-0E80-48DE-8DA4-2176C48A4E57}"/>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0167D2AC-DDF2-441B-8836-58837615867E}"/>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402189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Learning Objective Titl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3653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AA5F069-8E27-4573-B2D5-83A92EA49E0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1F46BBC-ADDD-4DDE-B4C0-18A5A60417D0}"/>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42D1BE9-9A72-4059-91C9-91C1551EE574}"/>
              </a:ext>
            </a:extLst>
          </p:cNvPr>
          <p:cNvSpPr>
            <a:spLocks noGrp="1"/>
          </p:cNvSpPr>
          <p:nvPr>
            <p:ph type="dt" sz="half" idx="10"/>
          </p:nvPr>
        </p:nvSpPr>
        <p:spPr/>
        <p:txBody>
          <a:bodyPr/>
          <a:lstStyle/>
          <a:p>
            <a:fld id="{1D8BD707-D9CF-40AE-B4C6-C98DA3205C09}" type="datetimeFigureOut">
              <a:rPr lang="en-US" smtClean="0"/>
              <a:pPr/>
              <a:t>4/7/2022</a:t>
            </a:fld>
            <a:endParaRPr lang="en-US"/>
          </a:p>
        </p:txBody>
      </p:sp>
      <p:sp>
        <p:nvSpPr>
          <p:cNvPr id="5" name="Θέση υποσέλιδου 4">
            <a:extLst>
              <a:ext uri="{FF2B5EF4-FFF2-40B4-BE49-F238E27FC236}">
                <a16:creationId xmlns:a16="http://schemas.microsoft.com/office/drawing/2014/main" id="{4BCF2018-A265-4AD7-AE8B-085E38B3F5DE}"/>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6F795D14-625E-4AF5-802D-B6A2C3E4EDD9}"/>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63946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C1945FA-4C7F-4967-B8F0-2E1525BEA3C0}"/>
              </a:ext>
            </a:extLst>
          </p:cNvPr>
          <p:cNvSpPr>
            <a:spLocks noGrp="1"/>
          </p:cNvSpPr>
          <p:nvPr>
            <p:ph type="title"/>
          </p:nvPr>
        </p:nvSpPr>
        <p:spPr>
          <a:xfrm>
            <a:off x="623888" y="1709739"/>
            <a:ext cx="7886700" cy="2852737"/>
          </a:xfrm>
        </p:spPr>
        <p:txBody>
          <a:bodyPr anchor="b"/>
          <a:lstStyle>
            <a:lvl1pPr>
              <a:defRPr sz="45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E36B622-9202-4B1C-ABD7-22A8BA92C6D6}"/>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828875F6-F711-4459-B8D7-28565AC51098}"/>
              </a:ext>
            </a:extLst>
          </p:cNvPr>
          <p:cNvSpPr>
            <a:spLocks noGrp="1"/>
          </p:cNvSpPr>
          <p:nvPr>
            <p:ph type="dt" sz="half" idx="10"/>
          </p:nvPr>
        </p:nvSpPr>
        <p:spPr/>
        <p:txBody>
          <a:bodyPr/>
          <a:lstStyle/>
          <a:p>
            <a:fld id="{1D8BD707-D9CF-40AE-B4C6-C98DA3205C09}" type="datetimeFigureOut">
              <a:rPr lang="en-US" smtClean="0"/>
              <a:pPr/>
              <a:t>4/7/2022</a:t>
            </a:fld>
            <a:endParaRPr lang="en-US"/>
          </a:p>
        </p:txBody>
      </p:sp>
      <p:sp>
        <p:nvSpPr>
          <p:cNvPr id="5" name="Θέση υποσέλιδου 4">
            <a:extLst>
              <a:ext uri="{FF2B5EF4-FFF2-40B4-BE49-F238E27FC236}">
                <a16:creationId xmlns:a16="http://schemas.microsoft.com/office/drawing/2014/main" id="{68DC68FF-DE74-4270-AFF5-32A544B70595}"/>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7F8747F9-A35F-4ACB-A411-593EC7EE86DB}"/>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84555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91C88F-6BA7-4D18-97E8-5BDF4B29F7B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EEB0214-0A21-4366-BA9F-45225945C239}"/>
              </a:ext>
            </a:extLst>
          </p:cNvPr>
          <p:cNvSpPr>
            <a:spLocks noGrp="1"/>
          </p:cNvSpPr>
          <p:nvPr>
            <p:ph sz="half" idx="1"/>
          </p:nvPr>
        </p:nvSpPr>
        <p:spPr>
          <a:xfrm>
            <a:off x="628650" y="1825625"/>
            <a:ext cx="38862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87ED395B-FCF1-44FC-B9C9-650130EC0402}"/>
              </a:ext>
            </a:extLst>
          </p:cNvPr>
          <p:cNvSpPr>
            <a:spLocks noGrp="1"/>
          </p:cNvSpPr>
          <p:nvPr>
            <p:ph sz="half" idx="2"/>
          </p:nvPr>
        </p:nvSpPr>
        <p:spPr>
          <a:xfrm>
            <a:off x="4629150" y="1825625"/>
            <a:ext cx="38862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2CBE8859-50C9-43C9-AFC7-7567CC4B7E58}"/>
              </a:ext>
            </a:extLst>
          </p:cNvPr>
          <p:cNvSpPr>
            <a:spLocks noGrp="1"/>
          </p:cNvSpPr>
          <p:nvPr>
            <p:ph type="dt" sz="half" idx="10"/>
          </p:nvPr>
        </p:nvSpPr>
        <p:spPr/>
        <p:txBody>
          <a:bodyPr/>
          <a:lstStyle/>
          <a:p>
            <a:fld id="{1D8BD707-D9CF-40AE-B4C6-C98DA3205C09}" type="datetimeFigureOut">
              <a:rPr lang="en-US" smtClean="0"/>
              <a:pPr/>
              <a:t>4/7/2022</a:t>
            </a:fld>
            <a:endParaRPr lang="en-US"/>
          </a:p>
        </p:txBody>
      </p:sp>
      <p:sp>
        <p:nvSpPr>
          <p:cNvPr id="6" name="Θέση υποσέλιδου 5">
            <a:extLst>
              <a:ext uri="{FF2B5EF4-FFF2-40B4-BE49-F238E27FC236}">
                <a16:creationId xmlns:a16="http://schemas.microsoft.com/office/drawing/2014/main" id="{78264E72-C888-4317-8A81-EB65F9C61511}"/>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D4F11EE1-20FB-4409-9FA4-3577C30A46F2}"/>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94807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544C1E-29FD-42F9-9B74-C649B50815D6}"/>
              </a:ext>
            </a:extLst>
          </p:cNvPr>
          <p:cNvSpPr>
            <a:spLocks noGrp="1"/>
          </p:cNvSpPr>
          <p:nvPr>
            <p:ph type="title"/>
          </p:nvPr>
        </p:nvSpPr>
        <p:spPr>
          <a:xfrm>
            <a:off x="629841" y="365126"/>
            <a:ext cx="78867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2C32107-8A3D-4E7B-8A46-38D65E0DC438}"/>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A8EC567C-BC51-46BE-B4D2-6804F33811EF}"/>
              </a:ext>
            </a:extLst>
          </p:cNvPr>
          <p:cNvSpPr>
            <a:spLocks noGrp="1"/>
          </p:cNvSpPr>
          <p:nvPr>
            <p:ph sz="half" idx="2"/>
          </p:nvPr>
        </p:nvSpPr>
        <p:spPr>
          <a:xfrm>
            <a:off x="629842" y="2505075"/>
            <a:ext cx="3868340"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6C725601-9AEB-4F04-8795-D07E67498221}"/>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69B7033A-0BEF-420E-BAF9-8EAB0C5C6349}"/>
              </a:ext>
            </a:extLst>
          </p:cNvPr>
          <p:cNvSpPr>
            <a:spLocks noGrp="1"/>
          </p:cNvSpPr>
          <p:nvPr>
            <p:ph sz="quarter" idx="4"/>
          </p:nvPr>
        </p:nvSpPr>
        <p:spPr>
          <a:xfrm>
            <a:off x="4629150" y="2505075"/>
            <a:ext cx="3887391"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492EB159-DA72-4A31-804E-F2463F439259}"/>
              </a:ext>
            </a:extLst>
          </p:cNvPr>
          <p:cNvSpPr>
            <a:spLocks noGrp="1"/>
          </p:cNvSpPr>
          <p:nvPr>
            <p:ph type="dt" sz="half" idx="10"/>
          </p:nvPr>
        </p:nvSpPr>
        <p:spPr/>
        <p:txBody>
          <a:bodyPr/>
          <a:lstStyle/>
          <a:p>
            <a:fld id="{1D8BD707-D9CF-40AE-B4C6-C98DA3205C09}" type="datetimeFigureOut">
              <a:rPr lang="en-US" smtClean="0"/>
              <a:pPr/>
              <a:t>4/7/2022</a:t>
            </a:fld>
            <a:endParaRPr lang="en-US"/>
          </a:p>
        </p:txBody>
      </p:sp>
      <p:sp>
        <p:nvSpPr>
          <p:cNvPr id="8" name="Θέση υποσέλιδου 7">
            <a:extLst>
              <a:ext uri="{FF2B5EF4-FFF2-40B4-BE49-F238E27FC236}">
                <a16:creationId xmlns:a16="http://schemas.microsoft.com/office/drawing/2014/main" id="{C7DF942D-0FDC-441F-AAE5-D70A96C9BC0C}"/>
              </a:ext>
            </a:extLst>
          </p:cNvPr>
          <p:cNvSpPr>
            <a:spLocks noGrp="1"/>
          </p:cNvSpPr>
          <p:nvPr>
            <p:ph type="ftr" sz="quarter" idx="11"/>
          </p:nvPr>
        </p:nvSpPr>
        <p:spPr/>
        <p:txBody>
          <a:bodyPr/>
          <a:lstStyle/>
          <a:p>
            <a:endParaRPr lang="en-US"/>
          </a:p>
        </p:txBody>
      </p:sp>
      <p:sp>
        <p:nvSpPr>
          <p:cNvPr id="9" name="Θέση αριθμού διαφάνειας 8">
            <a:extLst>
              <a:ext uri="{FF2B5EF4-FFF2-40B4-BE49-F238E27FC236}">
                <a16:creationId xmlns:a16="http://schemas.microsoft.com/office/drawing/2014/main" id="{6498F65A-F194-4404-8D3D-D2F328BA76F9}"/>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5195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B67D46-A856-4A8E-A576-FAE070226A9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CF983D4F-3CFE-4003-B7CF-1FE88F18C5D6}"/>
              </a:ext>
            </a:extLst>
          </p:cNvPr>
          <p:cNvSpPr>
            <a:spLocks noGrp="1"/>
          </p:cNvSpPr>
          <p:nvPr>
            <p:ph type="dt" sz="half" idx="10"/>
          </p:nvPr>
        </p:nvSpPr>
        <p:spPr/>
        <p:txBody>
          <a:bodyPr/>
          <a:lstStyle/>
          <a:p>
            <a:fld id="{1D8BD707-D9CF-40AE-B4C6-C98DA3205C09}" type="datetimeFigureOut">
              <a:rPr lang="en-US" smtClean="0"/>
              <a:pPr/>
              <a:t>4/7/2022</a:t>
            </a:fld>
            <a:endParaRPr lang="en-US"/>
          </a:p>
        </p:txBody>
      </p:sp>
      <p:sp>
        <p:nvSpPr>
          <p:cNvPr id="4" name="Θέση υποσέλιδου 3">
            <a:extLst>
              <a:ext uri="{FF2B5EF4-FFF2-40B4-BE49-F238E27FC236}">
                <a16:creationId xmlns:a16="http://schemas.microsoft.com/office/drawing/2014/main" id="{02DBCFDA-FAC5-447E-827F-91301C7DE770}"/>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20723BD4-8E7F-41C8-B8AA-103C58711643}"/>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82302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04322BC3-6A60-463D-BDB3-9320350F5890}"/>
              </a:ext>
            </a:extLst>
          </p:cNvPr>
          <p:cNvSpPr>
            <a:spLocks noGrp="1"/>
          </p:cNvSpPr>
          <p:nvPr>
            <p:ph type="dt" sz="half" idx="10"/>
          </p:nvPr>
        </p:nvSpPr>
        <p:spPr/>
        <p:txBody>
          <a:bodyPr/>
          <a:lstStyle/>
          <a:p>
            <a:fld id="{1D8BD707-D9CF-40AE-B4C6-C98DA3205C09}" type="datetimeFigureOut">
              <a:rPr lang="en-US" smtClean="0"/>
              <a:pPr/>
              <a:t>4/7/2022</a:t>
            </a:fld>
            <a:endParaRPr lang="en-US"/>
          </a:p>
        </p:txBody>
      </p:sp>
      <p:sp>
        <p:nvSpPr>
          <p:cNvPr id="3" name="Θέση υποσέλιδου 2">
            <a:extLst>
              <a:ext uri="{FF2B5EF4-FFF2-40B4-BE49-F238E27FC236}">
                <a16:creationId xmlns:a16="http://schemas.microsoft.com/office/drawing/2014/main" id="{A3FC40F4-8E25-4200-B8FE-00EA45E8C4AF}"/>
              </a:ext>
            </a:extLst>
          </p:cNvPr>
          <p:cNvSpPr>
            <a:spLocks noGrp="1"/>
          </p:cNvSpPr>
          <p:nvPr>
            <p:ph type="ftr" sz="quarter" idx="11"/>
          </p:nvPr>
        </p:nvSpPr>
        <p:spPr/>
        <p:txBody>
          <a:bodyPr/>
          <a:lstStyle/>
          <a:p>
            <a:endParaRPr lang="en-US"/>
          </a:p>
        </p:txBody>
      </p:sp>
      <p:sp>
        <p:nvSpPr>
          <p:cNvPr id="4" name="Θέση αριθμού διαφάνειας 3">
            <a:extLst>
              <a:ext uri="{FF2B5EF4-FFF2-40B4-BE49-F238E27FC236}">
                <a16:creationId xmlns:a16="http://schemas.microsoft.com/office/drawing/2014/main" id="{5CB1FCEE-9A46-47D8-8E0A-A7A27CC2457E}"/>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51974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E7C9AE-9560-4693-B8DD-5A8BD44C649C}"/>
              </a:ext>
            </a:extLst>
          </p:cNvPr>
          <p:cNvSpPr>
            <a:spLocks noGrp="1"/>
          </p:cNvSpPr>
          <p:nvPr>
            <p:ph type="title"/>
          </p:nvPr>
        </p:nvSpPr>
        <p:spPr>
          <a:xfrm>
            <a:off x="629841" y="457200"/>
            <a:ext cx="2949178" cy="1600200"/>
          </a:xfrm>
        </p:spPr>
        <p:txBody>
          <a:bodyPr anchor="b"/>
          <a:lstStyle>
            <a:lvl1pPr>
              <a:defRPr sz="24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628979F-79EF-49AD-90F6-2195EE7BF933}"/>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DE9959F2-0A47-4EE2-9638-4EC2FF48541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6AF4895E-C0A5-45C8-B79B-E12F0B48BFA4}"/>
              </a:ext>
            </a:extLst>
          </p:cNvPr>
          <p:cNvSpPr>
            <a:spLocks noGrp="1"/>
          </p:cNvSpPr>
          <p:nvPr>
            <p:ph type="dt" sz="half" idx="10"/>
          </p:nvPr>
        </p:nvSpPr>
        <p:spPr/>
        <p:txBody>
          <a:bodyPr/>
          <a:lstStyle/>
          <a:p>
            <a:fld id="{1D8BD707-D9CF-40AE-B4C6-C98DA3205C09}" type="datetimeFigureOut">
              <a:rPr lang="en-US" smtClean="0"/>
              <a:pPr/>
              <a:t>4/7/2022</a:t>
            </a:fld>
            <a:endParaRPr lang="en-US"/>
          </a:p>
        </p:txBody>
      </p:sp>
      <p:sp>
        <p:nvSpPr>
          <p:cNvPr id="6" name="Θέση υποσέλιδου 5">
            <a:extLst>
              <a:ext uri="{FF2B5EF4-FFF2-40B4-BE49-F238E27FC236}">
                <a16:creationId xmlns:a16="http://schemas.microsoft.com/office/drawing/2014/main" id="{1CB79842-A28D-44F3-AEA7-748948DFEB87}"/>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E2221850-F26B-41F1-A2B6-FB56A4F3CC64}"/>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57952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51ABF1-9113-449E-B65B-513049E7B704}"/>
              </a:ext>
            </a:extLst>
          </p:cNvPr>
          <p:cNvSpPr>
            <a:spLocks noGrp="1"/>
          </p:cNvSpPr>
          <p:nvPr>
            <p:ph type="title"/>
          </p:nvPr>
        </p:nvSpPr>
        <p:spPr>
          <a:xfrm>
            <a:off x="629841" y="457200"/>
            <a:ext cx="2949178" cy="1600200"/>
          </a:xfrm>
        </p:spPr>
        <p:txBody>
          <a:bodyPr anchor="b"/>
          <a:lstStyle>
            <a:lvl1pPr>
              <a:defRPr sz="24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721F492F-0384-443E-9FFD-C1B6665A5AD9}"/>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l-GR"/>
          </a:p>
        </p:txBody>
      </p:sp>
      <p:sp>
        <p:nvSpPr>
          <p:cNvPr id="4" name="Θέση κειμένου 3">
            <a:extLst>
              <a:ext uri="{FF2B5EF4-FFF2-40B4-BE49-F238E27FC236}">
                <a16:creationId xmlns:a16="http://schemas.microsoft.com/office/drawing/2014/main" id="{5F33AC7B-5270-4A7D-8AEF-259265A8308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B4F41D7A-1C29-4511-B587-C6EDFE7439B2}"/>
              </a:ext>
            </a:extLst>
          </p:cNvPr>
          <p:cNvSpPr>
            <a:spLocks noGrp="1"/>
          </p:cNvSpPr>
          <p:nvPr>
            <p:ph type="dt" sz="half" idx="10"/>
          </p:nvPr>
        </p:nvSpPr>
        <p:spPr/>
        <p:txBody>
          <a:bodyPr/>
          <a:lstStyle/>
          <a:p>
            <a:fld id="{1D8BD707-D9CF-40AE-B4C6-C98DA3205C09}" type="datetimeFigureOut">
              <a:rPr lang="en-US" smtClean="0"/>
              <a:pPr/>
              <a:t>4/7/2022</a:t>
            </a:fld>
            <a:endParaRPr lang="en-US"/>
          </a:p>
        </p:txBody>
      </p:sp>
      <p:sp>
        <p:nvSpPr>
          <p:cNvPr id="6" name="Θέση υποσέλιδου 5">
            <a:extLst>
              <a:ext uri="{FF2B5EF4-FFF2-40B4-BE49-F238E27FC236}">
                <a16:creationId xmlns:a16="http://schemas.microsoft.com/office/drawing/2014/main" id="{BBB20003-73A0-4BD2-8C96-14490C0EDAB1}"/>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8F1CADBE-4E86-42ED-9A26-D79D1FD13A21}"/>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5456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40795867-6F9A-4D57-959E-44FE14ED0971}"/>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7185A7F-580C-4C68-88B7-B15F2E3CCC7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996A294-B577-4CB4-BD12-9BC15278E5D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D8BD707-D9CF-40AE-B4C6-C98DA3205C09}" type="datetimeFigureOut">
              <a:rPr lang="en-US" smtClean="0"/>
              <a:pPr/>
              <a:t>4/7/2022</a:t>
            </a:fld>
            <a:endParaRPr lang="en-US"/>
          </a:p>
        </p:txBody>
      </p:sp>
      <p:sp>
        <p:nvSpPr>
          <p:cNvPr id="5" name="Θέση υποσέλιδου 4">
            <a:extLst>
              <a:ext uri="{FF2B5EF4-FFF2-40B4-BE49-F238E27FC236}">
                <a16:creationId xmlns:a16="http://schemas.microsoft.com/office/drawing/2014/main" id="{832B72F2-32B8-4051-ABCC-5295F434429B}"/>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Θέση αριθμού διαφάνειας 5">
            <a:extLst>
              <a:ext uri="{FF2B5EF4-FFF2-40B4-BE49-F238E27FC236}">
                <a16:creationId xmlns:a16="http://schemas.microsoft.com/office/drawing/2014/main" id="{F09C698F-93E6-4779-9E8A-9395FC082CD5}"/>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US" smtClean="0"/>
              <a:pPr/>
              <a:t>‹#›</a:t>
            </a:fld>
            <a:endParaRPr lang="en-US"/>
          </a:p>
        </p:txBody>
      </p:sp>
      <p:pic>
        <p:nvPicPr>
          <p:cNvPr id="7" name="Picture 6">
            <a:extLst>
              <a:ext uri="{FF2B5EF4-FFF2-40B4-BE49-F238E27FC236}">
                <a16:creationId xmlns:a16="http://schemas.microsoft.com/office/drawing/2014/main" id="{F133473D-6587-4BFF-AEE3-0A67243E0674}"/>
              </a:ext>
            </a:extLst>
          </p:cNvPr>
          <p:cNvPicPr/>
          <p:nvPr userDrawn="1"/>
        </p:nvPicPr>
        <p:blipFill>
          <a:blip r:embed="rId1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Τίτλος 1">
            <a:extLst>
              <a:ext uri="{FF2B5EF4-FFF2-40B4-BE49-F238E27FC236}">
                <a16:creationId xmlns:a16="http://schemas.microsoft.com/office/drawing/2014/main" id="{DB951425-C443-4AE9-812D-41230204945E}"/>
              </a:ext>
            </a:extLst>
          </p:cNvPr>
          <p:cNvSpPr txBox="1">
            <a:spLocks/>
          </p:cNvSpPr>
          <p:nvPr userDrawn="1"/>
        </p:nvSpPr>
        <p:spPr>
          <a:xfrm>
            <a:off x="7054042" y="355428"/>
            <a:ext cx="3562350" cy="549274"/>
          </a:xfrm>
          <a:prstGeom prst="rect">
            <a:avLst/>
          </a:prstGeom>
        </p:spPr>
        <p:txBody>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500" dirty="0"/>
              <a:t>©</a:t>
            </a:r>
            <a:r>
              <a:rPr lang="en-US" sz="1500" dirty="0"/>
              <a:t> </a:t>
            </a:r>
            <a:r>
              <a:rPr lang="el-GR" sz="1500" dirty="0"/>
              <a:t>Εκδόσεις Κριτική</a:t>
            </a:r>
          </a:p>
        </p:txBody>
      </p:sp>
    </p:spTree>
    <p:extLst>
      <p:ext uri="{BB962C8B-B14F-4D97-AF65-F5344CB8AC3E}">
        <p14:creationId xmlns:p14="http://schemas.microsoft.com/office/powerpoint/2010/main" val="36493828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l-G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68552E82-306C-4F15-A8EB-AFFB073DA4F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594578" y="1089002"/>
            <a:ext cx="3364123" cy="4679995"/>
          </a:xfrm>
          <a:prstGeom prst="rect">
            <a:avLst/>
          </a:prstGeom>
          <a:ln>
            <a:solidFill>
              <a:schemeClr val="bg2">
                <a:lumMod val="90000"/>
              </a:schemeClr>
            </a:solidFill>
          </a:ln>
          <a:effectLst>
            <a:outerShdw blurRad="50800" dist="38100" dir="2700000" algn="tl" rotWithShape="0">
              <a:prstClr val="black">
                <a:alpha val="40000"/>
              </a:prstClr>
            </a:outerShdw>
          </a:effectLst>
        </p:spPr>
      </p:pic>
      <p:sp>
        <p:nvSpPr>
          <p:cNvPr id="40" name="Rectangle 2">
            <a:extLst>
              <a:ext uri="{FF2B5EF4-FFF2-40B4-BE49-F238E27FC236}">
                <a16:creationId xmlns:a16="http://schemas.microsoft.com/office/drawing/2014/main" id="{455D4FA0-2C4C-4642-A8CA-CDA14EA8FA57}"/>
              </a:ext>
            </a:extLst>
          </p:cNvPr>
          <p:cNvSpPr txBox="1">
            <a:spLocks noChangeArrowheads="1"/>
          </p:cNvSpPr>
          <p:nvPr/>
        </p:nvSpPr>
        <p:spPr>
          <a:xfrm>
            <a:off x="3958701" y="1905000"/>
            <a:ext cx="4953000" cy="2438400"/>
          </a:xfrm>
          <a:prstGeom prst="rect">
            <a:avLst/>
          </a:prstGeom>
        </p:spPr>
        <p:txBody>
          <a:bodyPr vert="horz" lIns="91440" tIns="45720" rIns="91440" bIns="45720" rtlCol="0" anchor="b">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10000"/>
              </a:lnSpc>
            </a:pPr>
            <a:r>
              <a:rPr lang="en-US" altLang="el-GR" sz="2200" dirty="0"/>
              <a:t>R</a:t>
            </a:r>
            <a:r>
              <a:rPr lang="el-GR" altLang="el-GR" sz="2200" dirty="0"/>
              <a:t>.</a:t>
            </a:r>
            <a:r>
              <a:rPr lang="en-US" altLang="el-GR" sz="2200" dirty="0"/>
              <a:t> Hague</a:t>
            </a:r>
            <a:r>
              <a:rPr lang="el-GR" altLang="el-GR" sz="2200" dirty="0"/>
              <a:t>, </a:t>
            </a:r>
            <a:r>
              <a:rPr lang="en-US" altLang="el-GR" sz="2200" dirty="0"/>
              <a:t>M</a:t>
            </a:r>
            <a:r>
              <a:rPr lang="el-GR" altLang="el-GR" sz="2200" dirty="0"/>
              <a:t>.</a:t>
            </a:r>
            <a:r>
              <a:rPr lang="en-US" altLang="el-GR" sz="2200" dirty="0"/>
              <a:t> Harrop, J</a:t>
            </a:r>
            <a:r>
              <a:rPr lang="el-GR" altLang="el-GR" sz="2200" dirty="0"/>
              <a:t>.</a:t>
            </a:r>
            <a:r>
              <a:rPr lang="en-US" altLang="el-GR" sz="2200" dirty="0"/>
              <a:t> McCormick</a:t>
            </a:r>
            <a:br>
              <a:rPr lang="en-US" altLang="el-GR" sz="3900" dirty="0"/>
            </a:br>
            <a:r>
              <a:rPr lang="el-GR" altLang="el-GR" sz="3600" i="1" dirty="0"/>
              <a:t>Συγκριτική πολιτική </a:t>
            </a:r>
          </a:p>
          <a:p>
            <a:pPr algn="ctr">
              <a:lnSpc>
                <a:spcPct val="110000"/>
              </a:lnSpc>
            </a:pPr>
            <a:r>
              <a:rPr lang="el-GR" altLang="el-GR" sz="3600" i="1" dirty="0"/>
              <a:t>και διακυβέρνηση</a:t>
            </a:r>
          </a:p>
          <a:p>
            <a:pPr algn="ctr">
              <a:lnSpc>
                <a:spcPct val="150000"/>
              </a:lnSpc>
            </a:pPr>
            <a:r>
              <a:rPr lang="el-GR" altLang="el-GR" sz="2800" dirty="0"/>
              <a:t>3η έκδοση </a:t>
            </a:r>
            <a:endParaRPr lang="en-US" altLang="el-GR" sz="2800" b="1" dirty="0"/>
          </a:p>
        </p:txBody>
      </p:sp>
      <p:pic>
        <p:nvPicPr>
          <p:cNvPr id="42" name="Εικόνα 41">
            <a:extLst>
              <a:ext uri="{FF2B5EF4-FFF2-40B4-BE49-F238E27FC236}">
                <a16:creationId xmlns:a16="http://schemas.microsoft.com/office/drawing/2014/main" id="{3DB3211B-3F2D-40C2-9CA3-B8A865060418}"/>
              </a:ext>
            </a:extLst>
          </p:cNvPr>
          <p:cNvPicPr>
            <a:picLocks noChangeAspect="1"/>
          </p:cNvPicPr>
          <p:nvPr/>
        </p:nvPicPr>
        <p:blipFill>
          <a:blip r:embed="rId4"/>
          <a:stretch>
            <a:fillRect/>
          </a:stretch>
        </p:blipFill>
        <p:spPr>
          <a:xfrm>
            <a:off x="6911635" y="5941841"/>
            <a:ext cx="1969179" cy="646232"/>
          </a:xfrm>
          <a:prstGeom prst="rect">
            <a:avLst/>
          </a:prstGeom>
        </p:spPr>
      </p:pic>
    </p:spTree>
    <p:extLst>
      <p:ext uri="{BB962C8B-B14F-4D97-AF65-F5344CB8AC3E}">
        <p14:creationId xmlns:p14="http://schemas.microsoft.com/office/powerpoint/2010/main" val="551587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Γραφειοκρατίες</a:t>
            </a:r>
            <a:endParaRPr lang="en-GB" dirty="0"/>
          </a:p>
        </p:txBody>
      </p:sp>
      <p:sp>
        <p:nvSpPr>
          <p:cNvPr id="3" name="Content Placeholder 2"/>
          <p:cNvSpPr>
            <a:spLocks noGrp="1"/>
          </p:cNvSpPr>
          <p:nvPr>
            <p:ph idx="1"/>
          </p:nvPr>
        </p:nvSpPr>
        <p:spPr/>
        <p:txBody>
          <a:bodyPr/>
          <a:lstStyle/>
          <a:p>
            <a:pPr marL="0" indent="0">
              <a:buNone/>
            </a:pPr>
            <a:r>
              <a:rPr lang="el-GR" b="1" dirty="0">
                <a:solidFill>
                  <a:srgbClr val="D4542E"/>
                </a:solidFill>
              </a:rPr>
              <a:t>Οργάνωση των γραφειοκρατιών</a:t>
            </a:r>
            <a:endParaRPr lang="en-GB" b="1" dirty="0">
              <a:solidFill>
                <a:srgbClr val="D4542E"/>
              </a:solidFill>
            </a:endParaRPr>
          </a:p>
          <a:p>
            <a:pPr marL="0" indent="0">
              <a:buNone/>
            </a:pPr>
            <a:endParaRPr lang="en-GB" sz="1000" dirty="0"/>
          </a:p>
          <a:p>
            <a:pPr marL="0" indent="0">
              <a:buNone/>
            </a:pPr>
            <a:endParaRPr lang="en-GB" sz="2000" dirty="0"/>
          </a:p>
        </p:txBody>
      </p:sp>
      <p:pic>
        <p:nvPicPr>
          <p:cNvPr id="4" name="Εικόνα 3"/>
          <p:cNvPicPr>
            <a:picLocks noChangeAspect="1"/>
          </p:cNvPicPr>
          <p:nvPr/>
        </p:nvPicPr>
        <p:blipFill>
          <a:blip r:embed="rId2"/>
          <a:stretch>
            <a:fillRect/>
          </a:stretch>
        </p:blipFill>
        <p:spPr>
          <a:xfrm>
            <a:off x="762000" y="2362200"/>
            <a:ext cx="4953000" cy="4031821"/>
          </a:xfrm>
          <a:prstGeom prst="rect">
            <a:avLst/>
          </a:prstGeom>
        </p:spPr>
      </p:pic>
      <p:pic>
        <p:nvPicPr>
          <p:cNvPr id="5" name="Εικόνα 4"/>
          <p:cNvPicPr>
            <a:picLocks noChangeAspect="1"/>
          </p:cNvPicPr>
          <p:nvPr/>
        </p:nvPicPr>
        <p:blipFill>
          <a:blip r:embed="rId3"/>
          <a:stretch>
            <a:fillRect/>
          </a:stretch>
        </p:blipFill>
        <p:spPr>
          <a:xfrm>
            <a:off x="5848349" y="5867401"/>
            <a:ext cx="2190807" cy="511510"/>
          </a:xfrm>
          <a:prstGeom prst="rect">
            <a:avLst/>
          </a:prstGeom>
        </p:spPr>
      </p:pic>
    </p:spTree>
    <p:extLst>
      <p:ext uri="{BB962C8B-B14F-4D97-AF65-F5344CB8AC3E}">
        <p14:creationId xmlns:p14="http://schemas.microsoft.com/office/powerpoint/2010/main" val="4105526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Γραφειοκρατίες</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l-GR" b="1" dirty="0">
                <a:solidFill>
                  <a:srgbClr val="D4542E"/>
                </a:solidFill>
              </a:rPr>
              <a:t>Στελέχωση των γραφειοκρατιών</a:t>
            </a:r>
            <a:endParaRPr lang="en-GB" b="1" dirty="0">
              <a:solidFill>
                <a:srgbClr val="D4542E"/>
              </a:solidFill>
            </a:endParaRPr>
          </a:p>
          <a:p>
            <a:pPr marL="0" indent="0">
              <a:buNone/>
            </a:pPr>
            <a:endParaRPr lang="en-GB" sz="1000" dirty="0"/>
          </a:p>
          <a:p>
            <a:pPr marL="0" indent="0">
              <a:buNone/>
            </a:pPr>
            <a:r>
              <a:rPr lang="el-GR" sz="2000" b="1" dirty="0">
                <a:solidFill>
                  <a:srgbClr val="D4542E"/>
                </a:solidFill>
              </a:rPr>
              <a:t>Ενοποιημένη στελέχωση</a:t>
            </a:r>
            <a:r>
              <a:rPr lang="en-US" sz="2000" dirty="0"/>
              <a:t>: </a:t>
            </a:r>
            <a:r>
              <a:rPr lang="el-GR" sz="2000" dirty="0"/>
              <a:t>Προσέγγιση, σύμφωνα με την οποία η στελέχωση γίνεται στο σύνολο του δημόσιου τομέα και όχι σε κάποια συγκεκριμένη θέση εργασίας. Οι διοικητικές εργασίες χρειάζονται κυρίως ευφυΐα και μόρφωση παρά τεχνικές γνώσεις.  </a:t>
            </a:r>
            <a:endParaRPr lang="en-US" sz="2000" dirty="0"/>
          </a:p>
          <a:p>
            <a:pPr marL="0" indent="0">
              <a:buNone/>
            </a:pPr>
            <a:r>
              <a:rPr lang="el-GR" sz="2000" b="1" dirty="0">
                <a:solidFill>
                  <a:srgbClr val="D4542E"/>
                </a:solidFill>
              </a:rPr>
              <a:t>Εξειδικευμένη ανά τομέα αρμοδιότητας στελέχωση</a:t>
            </a:r>
            <a:r>
              <a:rPr lang="en-US" sz="2000" dirty="0"/>
              <a:t>: </a:t>
            </a:r>
            <a:r>
              <a:rPr lang="el-GR" sz="2000" dirty="0"/>
              <a:t>Προσέγγιση σύμφωνα με την οποία προσλαμβάνεται προσωπικό που έχει το κατάλληλο τεχνικό υπόβαθρο για να καλύψει τις ανάγκες μιας συγκεκριμένης θέσης εργασίας.  </a:t>
            </a:r>
            <a:endParaRPr lang="en-US" sz="2000" dirty="0"/>
          </a:p>
          <a:p>
            <a:pPr marL="0" indent="0">
              <a:buNone/>
            </a:pPr>
            <a:r>
              <a:rPr lang="el-GR" sz="2000" b="1" dirty="0">
                <a:solidFill>
                  <a:srgbClr val="D4542E"/>
                </a:solidFill>
              </a:rPr>
              <a:t>Θετική δράση</a:t>
            </a:r>
            <a:r>
              <a:rPr lang="en-US" sz="2000" dirty="0"/>
              <a:t>: </a:t>
            </a:r>
            <a:r>
              <a:rPr lang="el-GR" sz="2000" dirty="0"/>
              <a:t>πολιτικές που σχεδιάζονται για να ξεπεραστεί κάποια κληρονομιά διακρίσεων σε βάρος συγκεκριμένων ομάδων, προτάσσοντας την πρόσληψη γυναικών, μελών εθνικών μειονοτήτων και άλλων ομάδων που </a:t>
            </a:r>
            <a:r>
              <a:rPr lang="el-GR" sz="2000" dirty="0" err="1"/>
              <a:t>υποεκπροσωπούνται</a:t>
            </a:r>
            <a:r>
              <a:rPr lang="el-GR" sz="2000" dirty="0"/>
              <a:t> στη γραφειοκρατία.  </a:t>
            </a:r>
            <a:endParaRPr lang="en-US" sz="2000" dirty="0"/>
          </a:p>
          <a:p>
            <a:pPr marL="0" indent="0">
              <a:buNone/>
            </a:pPr>
            <a:r>
              <a:rPr lang="el-GR" sz="2000" b="1" dirty="0">
                <a:solidFill>
                  <a:srgbClr val="D4542E"/>
                </a:solidFill>
              </a:rPr>
              <a:t>Συνήγορος του πολίτη</a:t>
            </a:r>
            <a:r>
              <a:rPr lang="en-US" sz="2000" dirty="0"/>
              <a:t>: </a:t>
            </a:r>
            <a:r>
              <a:rPr lang="el-GR" sz="2000" dirty="0"/>
              <a:t>Δημόσιος αξιωματούχος που διορίζεται από το κοινοβούλιο για να διερευνά υποθέσεις κακοδιοίκησης στον δημόσιο τομέα.  </a:t>
            </a:r>
            <a:endParaRPr lang="en-GB" sz="2000" dirty="0"/>
          </a:p>
        </p:txBody>
      </p:sp>
    </p:spTree>
    <p:extLst>
      <p:ext uri="{BB962C8B-B14F-4D97-AF65-F5344CB8AC3E}">
        <p14:creationId xmlns:p14="http://schemas.microsoft.com/office/powerpoint/2010/main" val="212889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Γραφειοκρατίες</a:t>
            </a:r>
            <a:endParaRPr lang="en-GB" dirty="0"/>
          </a:p>
        </p:txBody>
      </p:sp>
      <p:sp>
        <p:nvSpPr>
          <p:cNvPr id="3" name="Content Placeholder 2"/>
          <p:cNvSpPr>
            <a:spLocks noGrp="1"/>
          </p:cNvSpPr>
          <p:nvPr>
            <p:ph idx="1"/>
          </p:nvPr>
        </p:nvSpPr>
        <p:spPr/>
        <p:txBody>
          <a:bodyPr/>
          <a:lstStyle/>
          <a:p>
            <a:pPr marL="0" indent="0">
              <a:buNone/>
            </a:pPr>
            <a:r>
              <a:rPr lang="el-GR" b="1" dirty="0">
                <a:solidFill>
                  <a:srgbClr val="D4542E"/>
                </a:solidFill>
              </a:rPr>
              <a:t>Στελέχωση των γραφειοκρατιών</a:t>
            </a:r>
            <a:endParaRPr lang="en-GB" b="1">
              <a:solidFill>
                <a:srgbClr val="D4542E"/>
              </a:solidFill>
            </a:endParaRPr>
          </a:p>
          <a:p>
            <a:pPr marL="0" indent="0">
              <a:buNone/>
            </a:pPr>
            <a:endParaRPr lang="en-GB" b="1" dirty="0">
              <a:solidFill>
                <a:srgbClr val="D4542E"/>
              </a:solidFill>
            </a:endParaRPr>
          </a:p>
          <a:p>
            <a:pPr marL="0" indent="0">
              <a:buNone/>
            </a:pPr>
            <a:endParaRPr lang="en-GB" sz="1000" dirty="0"/>
          </a:p>
          <a:p>
            <a:pPr marL="0" indent="0">
              <a:buNone/>
            </a:pPr>
            <a:endParaRPr lang="en-GB" sz="2000" dirty="0"/>
          </a:p>
        </p:txBody>
      </p:sp>
      <p:pic>
        <p:nvPicPr>
          <p:cNvPr id="4" name="Εικόνα 3"/>
          <p:cNvPicPr>
            <a:picLocks noChangeAspect="1"/>
          </p:cNvPicPr>
          <p:nvPr/>
        </p:nvPicPr>
        <p:blipFill>
          <a:blip r:embed="rId2"/>
          <a:stretch>
            <a:fillRect/>
          </a:stretch>
        </p:blipFill>
        <p:spPr>
          <a:xfrm>
            <a:off x="762000" y="2209799"/>
            <a:ext cx="6477000" cy="4336203"/>
          </a:xfrm>
          <a:prstGeom prst="rect">
            <a:avLst/>
          </a:prstGeom>
        </p:spPr>
      </p:pic>
    </p:spTree>
    <p:extLst>
      <p:ext uri="{BB962C8B-B14F-4D97-AF65-F5344CB8AC3E}">
        <p14:creationId xmlns:p14="http://schemas.microsoft.com/office/powerpoint/2010/main" val="1699890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Γραφειοκρατίες</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l-GR" b="1" dirty="0">
                <a:solidFill>
                  <a:srgbClr val="D4542E"/>
                </a:solidFill>
              </a:rPr>
              <a:t>Απολυταρχικά κράτη</a:t>
            </a:r>
            <a:endParaRPr lang="en-GB" b="1" dirty="0">
              <a:solidFill>
                <a:srgbClr val="D4542E"/>
              </a:solidFill>
            </a:endParaRPr>
          </a:p>
          <a:p>
            <a:pPr marL="0" indent="0">
              <a:buNone/>
            </a:pPr>
            <a:endParaRPr lang="en-GB" sz="1000" dirty="0"/>
          </a:p>
          <a:p>
            <a:pPr marL="0" indent="0">
              <a:buNone/>
            </a:pPr>
            <a:r>
              <a:rPr lang="el-GR" sz="2000" b="1" dirty="0">
                <a:solidFill>
                  <a:srgbClr val="D4542E"/>
                </a:solidFill>
              </a:rPr>
              <a:t>Γραφειοκρατικός απολυταρχισμός</a:t>
            </a:r>
            <a:r>
              <a:rPr lang="en-US" sz="2000" dirty="0"/>
              <a:t>: </a:t>
            </a:r>
            <a:r>
              <a:rPr lang="el-GR" sz="2000" dirty="0"/>
              <a:t>Καθεστώτα όπου οι γραφειοκράτες επιβάλλουν την οικονομική σταθερότητα υπό την προστασία ενός στρατιωτικού καθεστώτος</a:t>
            </a:r>
            <a:r>
              <a:rPr lang="en-US" sz="2000" dirty="0"/>
              <a:t>. </a:t>
            </a:r>
          </a:p>
          <a:p>
            <a:pPr marL="0" indent="0">
              <a:buNone/>
            </a:pPr>
            <a:r>
              <a:rPr lang="el-GR" sz="2000" b="1" dirty="0">
                <a:solidFill>
                  <a:srgbClr val="D4542E"/>
                </a:solidFill>
              </a:rPr>
              <a:t>Αναπτυξιακό κράτος</a:t>
            </a:r>
            <a:r>
              <a:rPr lang="en-US" sz="2000" dirty="0"/>
              <a:t>: </a:t>
            </a:r>
            <a:r>
              <a:rPr lang="el-GR" sz="2000" dirty="0"/>
              <a:t>Το κράτος παρεμβαίνει έντονα στην οικονομία μέσω ρυθμίσεων και σχεδιασμού</a:t>
            </a:r>
            <a:r>
              <a:rPr lang="en-US" sz="2000" dirty="0"/>
              <a:t>, </a:t>
            </a:r>
            <a:r>
              <a:rPr lang="el-GR" sz="2000" dirty="0"/>
              <a:t>βασιζόμενο στην </a:t>
            </a:r>
            <a:r>
              <a:rPr lang="el-GR" sz="2000" dirty="0" err="1"/>
              <a:t>αποτελεσματικη</a:t>
            </a:r>
            <a:r>
              <a:rPr lang="el-GR" sz="2000" dirty="0"/>
              <a:t> γραφειοκρατία</a:t>
            </a:r>
            <a:r>
              <a:rPr lang="en-US" sz="2000" dirty="0"/>
              <a:t>.</a:t>
            </a:r>
          </a:p>
          <a:p>
            <a:pPr marL="0" indent="0">
              <a:buNone/>
            </a:pPr>
            <a:r>
              <a:rPr lang="el-GR" sz="2000" b="1" dirty="0" err="1">
                <a:solidFill>
                  <a:srgbClr val="D4542E"/>
                </a:solidFill>
              </a:rPr>
              <a:t>Παρεοκρατικός</a:t>
            </a:r>
            <a:r>
              <a:rPr lang="el-GR" sz="2000" b="1" dirty="0">
                <a:solidFill>
                  <a:srgbClr val="D4542E"/>
                </a:solidFill>
              </a:rPr>
              <a:t> καπιταλισμός</a:t>
            </a:r>
            <a:r>
              <a:rPr lang="en-US" sz="2000" dirty="0"/>
              <a:t>: </a:t>
            </a:r>
            <a:r>
              <a:rPr lang="el-GR" sz="2000" dirty="0"/>
              <a:t>Φαινόμενο που η οικονομική ανάπτυξη βασίζεται στη στενή σχέση ανάμεσα στους κυβερνητικούς αξιωματούχους και τους επιχειρηματικούς ηγέτες, </a:t>
            </a:r>
            <a:r>
              <a:rPr lang="en-US" sz="2000" dirty="0" err="1"/>
              <a:t>ό</a:t>
            </a:r>
            <a:r>
              <a:rPr lang="el-GR" sz="2000" dirty="0"/>
              <a:t>πως αποτυπώνεται στις ειδικές φοροαπαλλαγές και την ευνοιοκρατία στην απονομή κρατικών συμβάσεων, αδειών ή επιδοτήσεων</a:t>
            </a:r>
            <a:r>
              <a:rPr lang="en-US" sz="2000" dirty="0"/>
              <a:t>.</a:t>
            </a:r>
          </a:p>
          <a:p>
            <a:pPr marL="0" indent="0">
              <a:buNone/>
            </a:pPr>
            <a:r>
              <a:rPr lang="el-GR" sz="2000" b="1" dirty="0">
                <a:solidFill>
                  <a:srgbClr val="D4542E"/>
                </a:solidFill>
              </a:rPr>
              <a:t>Διοικητική ικανότητα</a:t>
            </a:r>
            <a:r>
              <a:rPr lang="en-US" sz="2000" dirty="0"/>
              <a:t>: </a:t>
            </a:r>
            <a:r>
              <a:rPr lang="el-GR" sz="2000" dirty="0"/>
              <a:t>Η ικανότητα μιας γραφειοκρατίας να αντιμετωπίζει κοινωνικά προβλήματα μέσω της αποτελεσματικής διαχείρισης και εφαρμογής της δημόσιας πολιτικής</a:t>
            </a:r>
            <a:r>
              <a:rPr lang="en-US" sz="2000" dirty="0"/>
              <a:t>.</a:t>
            </a:r>
          </a:p>
          <a:p>
            <a:pPr marL="0" indent="0">
              <a:buNone/>
            </a:pPr>
            <a:endParaRPr lang="en-GB" sz="2000" dirty="0"/>
          </a:p>
        </p:txBody>
      </p:sp>
    </p:spTree>
    <p:extLst>
      <p:ext uri="{BB962C8B-B14F-4D97-AF65-F5344CB8AC3E}">
        <p14:creationId xmlns:p14="http://schemas.microsoft.com/office/powerpoint/2010/main" val="1781333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TextBox">
            <a:extLst>
              <a:ext uri="{FF2B5EF4-FFF2-40B4-BE49-F238E27FC236}">
                <a16:creationId xmlns:a16="http://schemas.microsoft.com/office/drawing/2014/main" id="{5F291A26-A144-4436-9BFA-6AB4DECBF474}"/>
              </a:ext>
            </a:extLst>
          </p:cNvPr>
          <p:cNvSpPr txBox="1"/>
          <p:nvPr/>
        </p:nvSpPr>
        <p:spPr>
          <a:xfrm>
            <a:off x="1027113" y="2362200"/>
            <a:ext cx="7010400" cy="1477328"/>
          </a:xfrm>
          <a:prstGeom prst="rect">
            <a:avLst/>
          </a:prstGeom>
          <a:noFill/>
          <a:ln>
            <a:solidFill>
              <a:srgbClr val="FF0000"/>
            </a:solidFill>
          </a:ln>
        </p:spPr>
        <p:txBody>
          <a:bodyPr>
            <a:spAutoFit/>
          </a:bodyPr>
          <a:lstStyle/>
          <a:p>
            <a:pPr algn="ctr">
              <a:defRPr/>
            </a:pPr>
            <a:r>
              <a:rPr lang="el-GR" dirty="0">
                <a:cs typeface="Arial" charset="0"/>
              </a:rPr>
              <a:t>Απαγορεύεται η αναδημοσίευση ή αναπαραγωγή του παρόντος έργου με οποιονδήποτε τρόπο χωρίς γραπτή άδεια του εκδότη, σύμφωνα με το Ν. 2121/1993 και τη Διεθνή Σύμβαση της Βέρνης </a:t>
            </a:r>
          </a:p>
          <a:p>
            <a:pPr algn="ctr">
              <a:defRPr/>
            </a:pPr>
            <a:r>
              <a:rPr lang="el-GR" dirty="0">
                <a:cs typeface="Arial" charset="0"/>
              </a:rPr>
              <a:t>(που έχει κυρωθεί με τον Ν. 100/1975)</a:t>
            </a:r>
          </a:p>
        </p:txBody>
      </p:sp>
    </p:spTree>
    <p:extLst>
      <p:ext uri="{BB962C8B-B14F-4D97-AF65-F5344CB8AC3E}">
        <p14:creationId xmlns:p14="http://schemas.microsoft.com/office/powerpoint/2010/main" val="1398632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245809"/>
            <a:ext cx="6858000" cy="1564716"/>
          </a:xfrm>
        </p:spPr>
        <p:txBody>
          <a:bodyPr>
            <a:normAutofit/>
          </a:bodyPr>
          <a:lstStyle/>
          <a:p>
            <a:pPr algn="l"/>
            <a:r>
              <a:rPr lang="el-GR" sz="4200" dirty="0">
                <a:latin typeface="Calibri Light" panose="020F0302020204030204" pitchFamily="34" charset="0"/>
                <a:ea typeface="Calibri"/>
                <a:cs typeface="Calibri Light" panose="020F0302020204030204" pitchFamily="34" charset="0"/>
              </a:rPr>
              <a:t>ΚΕΦΑΛΑΙΟ </a:t>
            </a:r>
            <a:r>
              <a:rPr lang="en-GB" sz="4200" dirty="0">
                <a:latin typeface="Calibri Light" panose="020F0302020204030204" pitchFamily="34" charset="0"/>
                <a:ea typeface="Calibri"/>
                <a:cs typeface="Calibri Light" panose="020F0302020204030204" pitchFamily="34" charset="0"/>
              </a:rPr>
              <a:t>10</a:t>
            </a:r>
            <a:br>
              <a:rPr lang="en-GB" sz="4200" dirty="0">
                <a:latin typeface="Calibri Light" panose="020F0302020204030204" pitchFamily="34" charset="0"/>
                <a:ea typeface="Calibri"/>
                <a:cs typeface="Calibri Light" panose="020F0302020204030204" pitchFamily="34" charset="0"/>
              </a:rPr>
            </a:br>
            <a:r>
              <a:rPr lang="el-GR" sz="4200" dirty="0">
                <a:latin typeface="Calibri Light" panose="020F0302020204030204" pitchFamily="34" charset="0"/>
                <a:ea typeface="Calibri"/>
                <a:cs typeface="Calibri Light" panose="020F0302020204030204" pitchFamily="34" charset="0"/>
              </a:rPr>
              <a:t>Γραφειοκρατίες</a:t>
            </a:r>
            <a:endParaRPr lang="en-GB" sz="4200" dirty="0">
              <a:latin typeface="Calibri Light" panose="020F0302020204030204" pitchFamily="34" charset="0"/>
              <a:cs typeface="Calibri Light" panose="020F0302020204030204" pitchFamily="34" charset="0"/>
            </a:endParaRPr>
          </a:p>
        </p:txBody>
      </p:sp>
      <p:sp>
        <p:nvSpPr>
          <p:cNvPr id="7" name="Freeform 14">
            <a:extLst>
              <a:ext uri="{FF2B5EF4-FFF2-40B4-BE49-F238E27FC236}">
                <a16:creationId xmlns:a16="http://schemas.microsoft.com/office/drawing/2014/main" id="{C66F2F30-5DC0-44A0-BFA6-E12F46ED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440464" cy="2130951"/>
          </a:xfrm>
          <a:custGeom>
            <a:avLst/>
            <a:gdLst>
              <a:gd name="connsiteX0" fmla="*/ 0 w 5920619"/>
              <a:gd name="connsiteY0" fmla="*/ 0 h 2130951"/>
              <a:gd name="connsiteX1" fmla="*/ 3191370 w 5920619"/>
              <a:gd name="connsiteY1" fmla="*/ 0 h 2130951"/>
              <a:gd name="connsiteX2" fmla="*/ 3346315 w 5920619"/>
              <a:gd name="connsiteY2" fmla="*/ 0 h 2130951"/>
              <a:gd name="connsiteX3" fmla="*/ 5920619 w 5920619"/>
              <a:gd name="connsiteY3" fmla="*/ 0 h 2130951"/>
              <a:gd name="connsiteX4" fmla="*/ 4936971 w 5920619"/>
              <a:gd name="connsiteY4" fmla="*/ 2130951 h 2130951"/>
              <a:gd name="connsiteX5" fmla="*/ 0 w 5920619"/>
              <a:gd name="connsiteY5" fmla="*/ 2130951 h 213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0619" h="2130951">
                <a:moveTo>
                  <a:pt x="0" y="0"/>
                </a:moveTo>
                <a:lnTo>
                  <a:pt x="3191370" y="0"/>
                </a:lnTo>
                <a:lnTo>
                  <a:pt x="3346315" y="0"/>
                </a:lnTo>
                <a:lnTo>
                  <a:pt x="5920619" y="0"/>
                </a:lnTo>
                <a:lnTo>
                  <a:pt x="4936971" y="2130951"/>
                </a:lnTo>
                <a:lnTo>
                  <a:pt x="0" y="2130951"/>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21">
            <a:extLst>
              <a:ext uri="{FF2B5EF4-FFF2-40B4-BE49-F238E27FC236}">
                <a16:creationId xmlns:a16="http://schemas.microsoft.com/office/drawing/2014/main" id="{85872F57-7F42-4F97-8391-DDC8D0054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23379" y="0"/>
            <a:ext cx="5320620" cy="2130952"/>
          </a:xfrm>
          <a:custGeom>
            <a:avLst/>
            <a:gdLst>
              <a:gd name="connsiteX0" fmla="*/ 4417853 w 7094160"/>
              <a:gd name="connsiteY0" fmla="*/ 0 h 2130952"/>
              <a:gd name="connsiteX1" fmla="*/ 7094160 w 7094160"/>
              <a:gd name="connsiteY1" fmla="*/ 0 h 2130952"/>
              <a:gd name="connsiteX2" fmla="*/ 7094160 w 7094160"/>
              <a:gd name="connsiteY2" fmla="*/ 2130552 h 2130952"/>
              <a:gd name="connsiteX3" fmla="*/ 5920619 w 7094160"/>
              <a:gd name="connsiteY3" fmla="*/ 2130552 h 2130952"/>
              <a:gd name="connsiteX4" fmla="*/ 5920619 w 7094160"/>
              <a:gd name="connsiteY4" fmla="*/ 2130952 h 2130952"/>
              <a:gd name="connsiteX5" fmla="*/ 2729249 w 7094160"/>
              <a:gd name="connsiteY5" fmla="*/ 2130952 h 2130952"/>
              <a:gd name="connsiteX6" fmla="*/ 2574304 w 7094160"/>
              <a:gd name="connsiteY6" fmla="*/ 2130952 h 2130952"/>
              <a:gd name="connsiteX7" fmla="*/ 0 w 7094160"/>
              <a:gd name="connsiteY7" fmla="*/ 2130952 h 2130952"/>
              <a:gd name="connsiteX8" fmla="*/ 983648 w 7094160"/>
              <a:gd name="connsiteY8" fmla="*/ 1 h 2130952"/>
              <a:gd name="connsiteX9" fmla="*/ 4417853 w 7094160"/>
              <a:gd name="connsiteY9" fmla="*/ 1 h 2130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94160" h="2130952">
                <a:moveTo>
                  <a:pt x="4417853" y="0"/>
                </a:moveTo>
                <a:lnTo>
                  <a:pt x="7094160" y="0"/>
                </a:lnTo>
                <a:lnTo>
                  <a:pt x="7094160" y="2130552"/>
                </a:lnTo>
                <a:lnTo>
                  <a:pt x="5920619" y="2130552"/>
                </a:lnTo>
                <a:lnTo>
                  <a:pt x="5920619" y="2130952"/>
                </a:lnTo>
                <a:lnTo>
                  <a:pt x="2729249" y="2130952"/>
                </a:lnTo>
                <a:lnTo>
                  <a:pt x="2574304" y="2130952"/>
                </a:lnTo>
                <a:lnTo>
                  <a:pt x="0" y="2130952"/>
                </a:lnTo>
                <a:lnTo>
                  <a:pt x="983648" y="1"/>
                </a:lnTo>
                <a:lnTo>
                  <a:pt x="4417853" y="1"/>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04DC2037-48A0-4F22-B9D4-8EAEBC780A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12290" y="4682920"/>
            <a:ext cx="3392097" cy="2175080"/>
          </a:xfrm>
          <a:custGeom>
            <a:avLst/>
            <a:gdLst>
              <a:gd name="connsiteX0" fmla="*/ 3515449 w 4522796"/>
              <a:gd name="connsiteY0" fmla="*/ 0 h 2175080"/>
              <a:gd name="connsiteX1" fmla="*/ 0 w 4522796"/>
              <a:gd name="connsiteY1" fmla="*/ 0 h 2175080"/>
              <a:gd name="connsiteX2" fmla="*/ 0 w 4522796"/>
              <a:gd name="connsiteY2" fmla="*/ 2175080 h 2175080"/>
              <a:gd name="connsiteX3" fmla="*/ 4522796 w 4522796"/>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4522796" h="2175080">
                <a:moveTo>
                  <a:pt x="3515449" y="0"/>
                </a:moveTo>
                <a:lnTo>
                  <a:pt x="0" y="0"/>
                </a:lnTo>
                <a:lnTo>
                  <a:pt x="0" y="2175080"/>
                </a:lnTo>
                <a:lnTo>
                  <a:pt x="4522796" y="217508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1"/>
          </a:p>
        </p:txBody>
      </p:sp>
      <p:sp>
        <p:nvSpPr>
          <p:cNvPr id="13" name="Freeform 22">
            <a:extLst>
              <a:ext uri="{FF2B5EF4-FFF2-40B4-BE49-F238E27FC236}">
                <a16:creationId xmlns:a16="http://schemas.microsoft.com/office/drawing/2014/main" id="{0006CBFD-ADA0-43D1-9332-9C34CA1C76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00107" y="4682920"/>
            <a:ext cx="4443893" cy="2175080"/>
          </a:xfrm>
          <a:custGeom>
            <a:avLst/>
            <a:gdLst>
              <a:gd name="connsiteX0" fmla="*/ 1007347 w 5925190"/>
              <a:gd name="connsiteY0" fmla="*/ 0 h 2175080"/>
              <a:gd name="connsiteX1" fmla="*/ 5925190 w 5925190"/>
              <a:gd name="connsiteY1" fmla="*/ 0 h 2175080"/>
              <a:gd name="connsiteX2" fmla="*/ 5925190 w 5925190"/>
              <a:gd name="connsiteY2" fmla="*/ 2175080 h 2175080"/>
              <a:gd name="connsiteX3" fmla="*/ 0 w 5925190"/>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5925190" h="2175080">
                <a:moveTo>
                  <a:pt x="1007347" y="0"/>
                </a:moveTo>
                <a:lnTo>
                  <a:pt x="5925190" y="0"/>
                </a:lnTo>
                <a:lnTo>
                  <a:pt x="5925190" y="2175080"/>
                </a:lnTo>
                <a:lnTo>
                  <a:pt x="0" y="217508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25">
            <a:extLst>
              <a:ext uri="{FF2B5EF4-FFF2-40B4-BE49-F238E27FC236}">
                <a16:creationId xmlns:a16="http://schemas.microsoft.com/office/drawing/2014/main" id="{2B931666-F28F-45F3-A074-66D2272D58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2920"/>
            <a:ext cx="5335901" cy="2175080"/>
          </a:xfrm>
          <a:custGeom>
            <a:avLst/>
            <a:gdLst>
              <a:gd name="connsiteX0" fmla="*/ 0 w 7114535"/>
              <a:gd name="connsiteY0" fmla="*/ 0 h 2175080"/>
              <a:gd name="connsiteX1" fmla="*/ 1189345 w 7114535"/>
              <a:gd name="connsiteY1" fmla="*/ 0 h 2175080"/>
              <a:gd name="connsiteX2" fmla="*/ 7114535 w 7114535"/>
              <a:gd name="connsiteY2" fmla="*/ 0 h 2175080"/>
              <a:gd name="connsiteX3" fmla="*/ 6107188 w 7114535"/>
              <a:gd name="connsiteY3" fmla="*/ 2175080 h 2175080"/>
              <a:gd name="connsiteX4" fmla="*/ 1189345 w 7114535"/>
              <a:gd name="connsiteY4" fmla="*/ 2175080 h 2175080"/>
              <a:gd name="connsiteX5" fmla="*/ 0 w 7114535"/>
              <a:gd name="connsiteY5" fmla="*/ 2175080 h 2175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4535" h="2175080">
                <a:moveTo>
                  <a:pt x="0" y="0"/>
                </a:moveTo>
                <a:lnTo>
                  <a:pt x="1189345" y="0"/>
                </a:lnTo>
                <a:lnTo>
                  <a:pt x="7114535" y="0"/>
                </a:lnTo>
                <a:lnTo>
                  <a:pt x="6107188" y="2175080"/>
                </a:lnTo>
                <a:lnTo>
                  <a:pt x="1189345" y="2175080"/>
                </a:lnTo>
                <a:lnTo>
                  <a:pt x="0" y="2175080"/>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73923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40022" y="365760"/>
            <a:ext cx="7025402" cy="1188720"/>
          </a:xfrm>
        </p:spPr>
        <p:txBody>
          <a:bodyPr>
            <a:normAutofit/>
          </a:bodyPr>
          <a:lstStyle/>
          <a:p>
            <a:r>
              <a:rPr lang="el-GR" dirty="0"/>
              <a:t>Γραφειοκρατίες</a:t>
            </a:r>
            <a:endParaRPr lang="en-GB" dirty="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1240022" y="2176272"/>
            <a:ext cx="7446778" cy="4815156"/>
          </a:xfrm>
        </p:spPr>
        <p:txBody>
          <a:bodyPr anchor="t">
            <a:normAutofit lnSpcReduction="10000"/>
          </a:bodyPr>
          <a:lstStyle/>
          <a:p>
            <a:pPr marL="0" indent="0">
              <a:buNone/>
            </a:pPr>
            <a:r>
              <a:rPr lang="el-GR" sz="1800" b="1" dirty="0"/>
              <a:t>Επισκόπηση</a:t>
            </a:r>
            <a:endParaRPr lang="en-GB" sz="1800" b="1" dirty="0"/>
          </a:p>
          <a:p>
            <a:pPr marL="0" indent="0">
              <a:buNone/>
            </a:pPr>
            <a:endParaRPr lang="en-GB" sz="1800" b="1" dirty="0"/>
          </a:p>
          <a:p>
            <a:pPr>
              <a:spcBef>
                <a:spcPts val="0"/>
              </a:spcBef>
              <a:buClr>
                <a:srgbClr val="D4542E"/>
              </a:buClr>
              <a:buSzPct val="80000"/>
              <a:buFont typeface="Arial" panose="020B0604020202020204" pitchFamily="34" charset="0"/>
              <a:buChar char="●"/>
            </a:pPr>
            <a:r>
              <a:rPr lang="el-GR" sz="1800" dirty="0"/>
              <a:t>Το παραδοσιακό μοντέλο του </a:t>
            </a:r>
            <a:r>
              <a:rPr lang="en-US" sz="1800" dirty="0"/>
              <a:t>Weber</a:t>
            </a:r>
            <a:r>
              <a:rPr lang="el-GR" sz="1800" dirty="0"/>
              <a:t> παραμένει η βάση για την κατανόηση της σύγχρονης γραφειοκρατίας.  </a:t>
            </a:r>
            <a:endParaRPr lang="en-US" sz="1800" dirty="0"/>
          </a:p>
          <a:p>
            <a:pPr>
              <a:spcBef>
                <a:spcPts val="0"/>
              </a:spcBef>
              <a:buClr>
                <a:srgbClr val="D4542E"/>
              </a:buClr>
              <a:buSzPct val="80000"/>
              <a:buFont typeface="Arial" panose="020B0604020202020204" pitchFamily="34" charset="0"/>
              <a:buChar char="●"/>
            </a:pPr>
            <a:r>
              <a:rPr lang="el-GR" sz="1800" dirty="0"/>
              <a:t>Η σχολή της νέας δημόσιας διοίκησης και η πρακτική της ανάθεσης σε εξωτερικούς συνεργάτες έχουν αλλάξει τον τρόπο λειτουργίας και την επαφή των γραφειοκρατιών με το κοινό.  </a:t>
            </a:r>
            <a:endParaRPr lang="en-US" sz="1800" dirty="0"/>
          </a:p>
          <a:p>
            <a:pPr>
              <a:spcBef>
                <a:spcPts val="0"/>
              </a:spcBef>
              <a:buClr>
                <a:srgbClr val="D4542E"/>
              </a:buClr>
              <a:buSzPct val="80000"/>
              <a:buFont typeface="Arial" panose="020B0604020202020204" pitchFamily="34" charset="0"/>
              <a:buChar char="●"/>
            </a:pPr>
            <a:r>
              <a:rPr lang="el-GR" sz="1800" dirty="0"/>
              <a:t>Η ηλεκτρονική διακυβέρνηση διευκολύνει την πρόσβαση των πολιτών στο κράτος, παράλληλα όμως γεννά ανησυχίες όσον αφορά την παρακολούθηση των πολιτών και την προστασία της προσωπικής ζωής και των προσωπικών δεδομένων τους.  </a:t>
            </a:r>
            <a:endParaRPr lang="en-US" sz="1800" dirty="0"/>
          </a:p>
          <a:p>
            <a:pPr>
              <a:spcBef>
                <a:spcPts val="0"/>
              </a:spcBef>
              <a:buClr>
                <a:srgbClr val="D4542E"/>
              </a:buClr>
              <a:buSzPct val="80000"/>
              <a:buFont typeface="Arial" panose="020B0604020202020204" pitchFamily="34" charset="0"/>
              <a:buChar char="●"/>
            </a:pPr>
            <a:r>
              <a:rPr lang="el-GR" sz="1800" dirty="0"/>
              <a:t>Στις δημοκρατίες, ο δημόσιος τομέας συνίσταται σε ένα δαιδαλώδες δίκτυο υπουργείων, υπηρεσιών και ρυθμιστικών αρχών.  </a:t>
            </a:r>
            <a:endParaRPr lang="en-US" sz="1800" dirty="0"/>
          </a:p>
          <a:p>
            <a:pPr>
              <a:spcBef>
                <a:spcPts val="0"/>
              </a:spcBef>
              <a:buClr>
                <a:srgbClr val="D4542E"/>
              </a:buClr>
              <a:buSzPct val="80000"/>
              <a:buFont typeface="Arial" panose="020B0604020202020204" pitchFamily="34" charset="0"/>
              <a:buChar char="●"/>
            </a:pPr>
            <a:r>
              <a:rPr lang="el-GR" sz="1800" dirty="0"/>
              <a:t>Δύο είναι οι κρίσιμοι παράγοντες που καθορίζουν την ποιότητα των στελεχών της δημόσιας διοίκησης: η μέθοδος στελέχωσής της και οι μηχανισμοί λογοδοσίας των στελεχών της.  </a:t>
            </a:r>
            <a:endParaRPr lang="en-US" sz="1800" dirty="0"/>
          </a:p>
          <a:p>
            <a:pPr>
              <a:spcBef>
                <a:spcPts val="0"/>
              </a:spcBef>
              <a:buClr>
                <a:srgbClr val="D4542E"/>
              </a:buClr>
              <a:buSzPct val="80000"/>
              <a:buFont typeface="Arial" panose="020B0604020202020204" pitchFamily="34" charset="0"/>
              <a:buChar char="●"/>
            </a:pPr>
            <a:r>
              <a:rPr lang="el-GR" sz="1800" dirty="0"/>
              <a:t>Στα απολυταρχικά καθεστώτα, οι γραφειοκρατίες αποτελούν την εξαίρεση στον κανόνα της περιθωριοποίησης των πολιτικών θεσμών. Οι δικτάτορες τις χρειάζονται. </a:t>
            </a:r>
            <a:endParaRPr lang="en-GB" sz="1500" dirty="0"/>
          </a:p>
        </p:txBody>
      </p:sp>
    </p:spTree>
    <p:extLst>
      <p:ext uri="{BB962C8B-B14F-4D97-AF65-F5344CB8AC3E}">
        <p14:creationId xmlns:p14="http://schemas.microsoft.com/office/powerpoint/2010/main" val="2720661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Γραφειοκρατίες</a:t>
            </a:r>
            <a:endParaRPr lang="en-GB" dirty="0"/>
          </a:p>
        </p:txBody>
      </p:sp>
      <p:sp>
        <p:nvSpPr>
          <p:cNvPr id="3" name="Content Placeholder 2"/>
          <p:cNvSpPr>
            <a:spLocks noGrp="1"/>
          </p:cNvSpPr>
          <p:nvPr>
            <p:ph idx="1"/>
          </p:nvPr>
        </p:nvSpPr>
        <p:spPr/>
        <p:txBody>
          <a:bodyPr/>
          <a:lstStyle/>
          <a:p>
            <a:pPr marL="0" indent="0">
              <a:buNone/>
            </a:pPr>
            <a:r>
              <a:rPr lang="el-GR" b="1" dirty="0">
                <a:solidFill>
                  <a:srgbClr val="D4542E"/>
                </a:solidFill>
              </a:rPr>
              <a:t>Απαρχές και εξέλιξη</a:t>
            </a:r>
            <a:endParaRPr lang="en-GB" sz="1000" dirty="0"/>
          </a:p>
          <a:p>
            <a:pPr marL="0" indent="0">
              <a:buNone/>
            </a:pPr>
            <a:endParaRPr lang="en-US" sz="2000" dirty="0"/>
          </a:p>
          <a:p>
            <a:pPr marL="0" indent="0">
              <a:buNone/>
            </a:pPr>
            <a:endParaRPr lang="en-GB" sz="2000" dirty="0"/>
          </a:p>
        </p:txBody>
      </p:sp>
      <p:pic>
        <p:nvPicPr>
          <p:cNvPr id="4" name="Εικόνα 3"/>
          <p:cNvPicPr>
            <a:picLocks noChangeAspect="1"/>
          </p:cNvPicPr>
          <p:nvPr/>
        </p:nvPicPr>
        <p:blipFill>
          <a:blip r:embed="rId2"/>
          <a:stretch>
            <a:fillRect/>
          </a:stretch>
        </p:blipFill>
        <p:spPr>
          <a:xfrm>
            <a:off x="762000" y="2209800"/>
            <a:ext cx="7408557" cy="3967163"/>
          </a:xfrm>
          <a:prstGeom prst="rect">
            <a:avLst/>
          </a:prstGeom>
        </p:spPr>
      </p:pic>
    </p:spTree>
    <p:extLst>
      <p:ext uri="{BB962C8B-B14F-4D97-AF65-F5344CB8AC3E}">
        <p14:creationId xmlns:p14="http://schemas.microsoft.com/office/powerpoint/2010/main" val="189513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Γραφειοκρατίες</a:t>
            </a: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el-GR" b="1" dirty="0">
                <a:solidFill>
                  <a:srgbClr val="D4542E"/>
                </a:solidFill>
              </a:rPr>
              <a:t>Απαρχές και εξέλιξη</a:t>
            </a:r>
            <a:endParaRPr lang="en-GB" b="1" dirty="0">
              <a:solidFill>
                <a:srgbClr val="D4542E"/>
              </a:solidFill>
            </a:endParaRPr>
          </a:p>
          <a:p>
            <a:pPr marL="0" indent="0">
              <a:buNone/>
            </a:pPr>
            <a:endParaRPr lang="en-GB" sz="1000" dirty="0"/>
          </a:p>
          <a:p>
            <a:pPr marL="0" indent="0">
              <a:buNone/>
            </a:pPr>
            <a:r>
              <a:rPr lang="el-GR" sz="2000" b="1" dirty="0">
                <a:solidFill>
                  <a:srgbClr val="D4542E"/>
                </a:solidFill>
              </a:rPr>
              <a:t>Γραφειοκρατία</a:t>
            </a:r>
            <a:r>
              <a:rPr lang="en-US" sz="2000" dirty="0"/>
              <a:t>: </a:t>
            </a:r>
            <a:r>
              <a:rPr lang="el-GR" sz="2000" dirty="0"/>
              <a:t>Ο όρος σημαίνει κυριολεκτικά εξουσία των αξιωματούχων. Στο πλαίσιο της συγκριτικής πολιτικής, η γραφειοκρατία αναφέρεται στους έμμισθους λειτουργούς και στους οργανισμούς που συγκροτούν τη δημόσια διοίκηση.  </a:t>
            </a:r>
            <a:endParaRPr lang="en-US" sz="2000" dirty="0"/>
          </a:p>
          <a:p>
            <a:pPr marL="0" indent="0">
              <a:buNone/>
            </a:pPr>
            <a:r>
              <a:rPr lang="el-GR" sz="2000" b="1">
                <a:solidFill>
                  <a:srgbClr val="D4542E"/>
                </a:solidFill>
              </a:rPr>
              <a:t>Διοικητικές επιβαρύνσεις</a:t>
            </a:r>
            <a:r>
              <a:rPr lang="en-US" sz="2000"/>
              <a:t>: </a:t>
            </a:r>
            <a:r>
              <a:rPr lang="el-GR" sz="2000" dirty="0"/>
              <a:t>Η κλασική εικόνα των γραφειοκρατιών, που είναι προσηλωμένες σε διαδικασίες και κανόνες. Η αγγλική φράση έχει την προέλευσή της στην πρακτική ορισμένων ευρωπαϊκών χωρών, τον 16</a:t>
            </a:r>
            <a:r>
              <a:rPr lang="el-GR" sz="2000" baseline="30000" dirty="0"/>
              <a:t>ο</a:t>
            </a:r>
            <a:r>
              <a:rPr lang="el-GR" sz="2000" dirty="0"/>
              <a:t> αιώνα, να δένουν τα διοικητικά έγγραφα με κόκκινη κορδέλα.  </a:t>
            </a:r>
            <a:endParaRPr lang="en-US" sz="2000" dirty="0"/>
          </a:p>
          <a:p>
            <a:pPr marL="0" indent="0">
              <a:buNone/>
            </a:pPr>
            <a:r>
              <a:rPr lang="el-GR" sz="2000" b="1" dirty="0">
                <a:solidFill>
                  <a:srgbClr val="D4542E"/>
                </a:solidFill>
              </a:rPr>
              <a:t>Αξιοκρατία</a:t>
            </a:r>
            <a:r>
              <a:rPr lang="en-US" sz="2000" dirty="0"/>
              <a:t>: </a:t>
            </a:r>
            <a:r>
              <a:rPr lang="el-GR" sz="2000" dirty="0"/>
              <a:t>Σύστημα όπου η επαγγελματική ανέλιξη και η κατοχή ηγετικών θέσεων βασίζεται στο ταλέντο, στα προσόντα και στα επιτεύγματα του κάθε υπαλλήλου.  </a:t>
            </a:r>
            <a:endParaRPr lang="en-US" sz="2000" dirty="0"/>
          </a:p>
          <a:p>
            <a:pPr marL="0" indent="0">
              <a:buNone/>
            </a:pPr>
            <a:r>
              <a:rPr lang="el-GR" sz="2000" b="1" dirty="0">
                <a:solidFill>
                  <a:srgbClr val="D4542E"/>
                </a:solidFill>
              </a:rPr>
              <a:t>Σύστημα λαφυραγώγησης</a:t>
            </a:r>
            <a:r>
              <a:rPr lang="en-US" sz="2000" dirty="0"/>
              <a:t>: </a:t>
            </a:r>
            <a:r>
              <a:rPr lang="el-GR" sz="2000" dirty="0"/>
              <a:t>Σύστημα που βασίζεται στις πελατειακές σχέσεις, όπου οι εκλεγμένοι πολιτικοί διορίζουν σε δημόσιες θέσεις πρόσωπα που είχαν την πρόνοια να υποστηρίξουν τους υποψηφίους που τελικά επικράτησαν.  </a:t>
            </a:r>
            <a:endParaRPr lang="en-US" sz="2000" dirty="0"/>
          </a:p>
          <a:p>
            <a:pPr marL="0" indent="0">
              <a:buNone/>
            </a:pPr>
            <a:endParaRPr lang="en-US" sz="2000" dirty="0"/>
          </a:p>
          <a:p>
            <a:pPr marL="0" indent="0">
              <a:buNone/>
            </a:pPr>
            <a:endParaRPr lang="en-GB" sz="2000" dirty="0"/>
          </a:p>
          <a:p>
            <a:pPr marL="0" indent="0">
              <a:buNone/>
            </a:pPr>
            <a:endParaRPr lang="en-GB" sz="2000" dirty="0"/>
          </a:p>
        </p:txBody>
      </p:sp>
    </p:spTree>
    <p:extLst>
      <p:ext uri="{BB962C8B-B14F-4D97-AF65-F5344CB8AC3E}">
        <p14:creationId xmlns:p14="http://schemas.microsoft.com/office/powerpoint/2010/main" val="2054160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Γραφειοκρατίες</a:t>
            </a:r>
            <a:endParaRPr lang="en-GB" dirty="0"/>
          </a:p>
        </p:txBody>
      </p:sp>
      <p:sp>
        <p:nvSpPr>
          <p:cNvPr id="3" name="Content Placeholder 2"/>
          <p:cNvSpPr>
            <a:spLocks noGrp="1"/>
          </p:cNvSpPr>
          <p:nvPr>
            <p:ph idx="1"/>
          </p:nvPr>
        </p:nvSpPr>
        <p:spPr/>
        <p:txBody>
          <a:bodyPr>
            <a:normAutofit/>
          </a:bodyPr>
          <a:lstStyle/>
          <a:p>
            <a:pPr marL="0" indent="0">
              <a:buNone/>
            </a:pPr>
            <a:r>
              <a:rPr lang="el-GR" b="1" dirty="0">
                <a:solidFill>
                  <a:srgbClr val="D4542E"/>
                </a:solidFill>
              </a:rPr>
              <a:t>Απαρχές και εξέλιξη</a:t>
            </a:r>
          </a:p>
          <a:p>
            <a:pPr marL="0" indent="0">
              <a:buNone/>
            </a:pPr>
            <a:endParaRPr lang="en-GB" sz="1000" dirty="0"/>
          </a:p>
          <a:p>
            <a:pPr marL="0" indent="0">
              <a:buNone/>
            </a:pPr>
            <a:r>
              <a:rPr lang="el-GR" sz="2000" b="1" dirty="0">
                <a:solidFill>
                  <a:srgbClr val="D4542E"/>
                </a:solidFill>
              </a:rPr>
              <a:t>Νέα δημόσια διοίκηση</a:t>
            </a:r>
            <a:r>
              <a:rPr lang="en-US" sz="2000" dirty="0"/>
              <a:t>: </a:t>
            </a:r>
            <a:r>
              <a:rPr lang="el-GR" sz="2000" dirty="0"/>
              <a:t>Προσέγγιση της γραφειοκρατίας, που εμφανίστηκε τη δεκαετία του 1980, η οποία βασίζεται στην ιδέα ότι οι αρχές της ελεύθερης αγοράς μπορούν να κάνουν πιο αποδοτική τη δημόσια διοίκηση.  </a:t>
            </a:r>
            <a:endParaRPr lang="en-US" sz="2000" dirty="0"/>
          </a:p>
          <a:p>
            <a:pPr marL="0" indent="0">
              <a:buNone/>
            </a:pPr>
            <a:r>
              <a:rPr lang="el-GR" sz="2000" b="1" dirty="0">
                <a:solidFill>
                  <a:srgbClr val="D4542E"/>
                </a:solidFill>
              </a:rPr>
              <a:t>Ανάθεση σε εξωτερικούς συνεργάτες</a:t>
            </a:r>
            <a:r>
              <a:rPr lang="en-US" sz="2000" dirty="0"/>
              <a:t>: </a:t>
            </a:r>
            <a:r>
              <a:rPr lang="el-GR" sz="2000" dirty="0"/>
              <a:t>Η πρακτική της ανάθεσης σε ιδιώτες υπηρεσιών που προηγουμένως τελούσαν υπό τον έλεγχο του δημοσίου. </a:t>
            </a:r>
            <a:endParaRPr lang="en-US" sz="2000" dirty="0"/>
          </a:p>
          <a:p>
            <a:pPr marL="0" indent="0">
              <a:buNone/>
            </a:pPr>
            <a:endParaRPr lang="en-US" sz="2000" dirty="0"/>
          </a:p>
          <a:p>
            <a:pPr marL="0" indent="0">
              <a:buNone/>
            </a:pPr>
            <a:endParaRPr lang="en-US" sz="2000" dirty="0"/>
          </a:p>
          <a:p>
            <a:pPr marL="0" indent="0">
              <a:buNone/>
            </a:pPr>
            <a:endParaRPr lang="en-GB" sz="2000" dirty="0"/>
          </a:p>
          <a:p>
            <a:pPr marL="0" indent="0">
              <a:buNone/>
            </a:pPr>
            <a:endParaRPr lang="en-GB" sz="2000" dirty="0"/>
          </a:p>
        </p:txBody>
      </p:sp>
    </p:spTree>
    <p:extLst>
      <p:ext uri="{BB962C8B-B14F-4D97-AF65-F5344CB8AC3E}">
        <p14:creationId xmlns:p14="http://schemas.microsoft.com/office/powerpoint/2010/main" val="1679259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Γραφειοκρατίες</a:t>
            </a:r>
            <a:endParaRPr lang="en-GB" dirty="0"/>
          </a:p>
        </p:txBody>
      </p:sp>
      <p:sp>
        <p:nvSpPr>
          <p:cNvPr id="3" name="Content Placeholder 2"/>
          <p:cNvSpPr>
            <a:spLocks noGrp="1"/>
          </p:cNvSpPr>
          <p:nvPr>
            <p:ph idx="1"/>
          </p:nvPr>
        </p:nvSpPr>
        <p:spPr/>
        <p:txBody>
          <a:bodyPr>
            <a:normAutofit/>
          </a:bodyPr>
          <a:lstStyle/>
          <a:p>
            <a:pPr marL="0" indent="0">
              <a:buNone/>
            </a:pPr>
            <a:r>
              <a:rPr lang="el-GR" b="1" dirty="0">
                <a:solidFill>
                  <a:srgbClr val="D4542E"/>
                </a:solidFill>
              </a:rPr>
              <a:t>Απαρχές και εξέλιξη</a:t>
            </a:r>
            <a:endParaRPr lang="en-GB" sz="1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GB" sz="2000" dirty="0"/>
          </a:p>
          <a:p>
            <a:pPr marL="0" indent="0">
              <a:buNone/>
            </a:pPr>
            <a:endParaRPr lang="en-GB" sz="2000" dirty="0"/>
          </a:p>
        </p:txBody>
      </p:sp>
      <p:pic>
        <p:nvPicPr>
          <p:cNvPr id="4" name="Εικόνα 3"/>
          <p:cNvPicPr>
            <a:picLocks noChangeAspect="1"/>
          </p:cNvPicPr>
          <p:nvPr/>
        </p:nvPicPr>
        <p:blipFill>
          <a:blip r:embed="rId2"/>
          <a:stretch>
            <a:fillRect/>
          </a:stretch>
        </p:blipFill>
        <p:spPr>
          <a:xfrm>
            <a:off x="762000" y="2209800"/>
            <a:ext cx="6629400" cy="4489461"/>
          </a:xfrm>
          <a:prstGeom prst="rect">
            <a:avLst/>
          </a:prstGeom>
        </p:spPr>
      </p:pic>
    </p:spTree>
    <p:extLst>
      <p:ext uri="{BB962C8B-B14F-4D97-AF65-F5344CB8AC3E}">
        <p14:creationId xmlns:p14="http://schemas.microsoft.com/office/powerpoint/2010/main" val="3471292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Γραφειοκρατίες</a:t>
            </a:r>
            <a:endParaRPr lang="en-GB" dirty="0"/>
          </a:p>
        </p:txBody>
      </p:sp>
      <p:sp>
        <p:nvSpPr>
          <p:cNvPr id="3" name="Content Placeholder 2"/>
          <p:cNvSpPr>
            <a:spLocks noGrp="1"/>
          </p:cNvSpPr>
          <p:nvPr>
            <p:ph idx="1"/>
          </p:nvPr>
        </p:nvSpPr>
        <p:spPr>
          <a:xfrm>
            <a:off x="457200" y="1600200"/>
            <a:ext cx="8229600" cy="4648200"/>
          </a:xfrm>
        </p:spPr>
        <p:txBody>
          <a:bodyPr>
            <a:normAutofit/>
          </a:bodyPr>
          <a:lstStyle/>
          <a:p>
            <a:pPr marL="0" indent="0">
              <a:buNone/>
            </a:pPr>
            <a:r>
              <a:rPr lang="el-GR" b="1" dirty="0">
                <a:solidFill>
                  <a:srgbClr val="D4542E"/>
                </a:solidFill>
              </a:rPr>
              <a:t>Ηλεκτρονική διακυβέρνηση</a:t>
            </a:r>
            <a:endParaRPr lang="en-GB" b="1" dirty="0">
              <a:solidFill>
                <a:srgbClr val="D4542E"/>
              </a:solidFill>
            </a:endParaRPr>
          </a:p>
          <a:p>
            <a:pPr marL="0" indent="0">
              <a:buNone/>
            </a:pPr>
            <a:endParaRPr lang="en-GB" sz="1000" dirty="0"/>
          </a:p>
          <a:p>
            <a:pPr marL="0" indent="0">
              <a:buNone/>
            </a:pPr>
            <a:r>
              <a:rPr lang="el-GR" sz="2000" b="1" dirty="0">
                <a:solidFill>
                  <a:srgbClr val="D4542E"/>
                </a:solidFill>
              </a:rPr>
              <a:t>Ηλεκτρονική διακυβέρνηση (ή ψηφιακή διακυβέρνηση) </a:t>
            </a:r>
            <a:r>
              <a:rPr lang="en-US" sz="2000" dirty="0"/>
              <a:t>: </a:t>
            </a:r>
            <a:r>
              <a:rPr lang="el-GR" sz="2000" dirty="0"/>
              <a:t>Η αξιοποίηση τεχνολογιών πληροφορικής και επικοινωνιών στην παροχή δημόσιων υπηρεσιών.   </a:t>
            </a:r>
            <a:endParaRPr lang="en-US" sz="2000" dirty="0"/>
          </a:p>
          <a:p>
            <a:pPr marL="0" indent="0">
              <a:buNone/>
            </a:pPr>
            <a:endParaRPr lang="en-GB" sz="1000" dirty="0"/>
          </a:p>
        </p:txBody>
      </p:sp>
      <p:pic>
        <p:nvPicPr>
          <p:cNvPr id="4" name="Εικόνα 3"/>
          <p:cNvPicPr>
            <a:picLocks noChangeAspect="1"/>
          </p:cNvPicPr>
          <p:nvPr/>
        </p:nvPicPr>
        <p:blipFill>
          <a:blip r:embed="rId2"/>
          <a:stretch>
            <a:fillRect/>
          </a:stretch>
        </p:blipFill>
        <p:spPr>
          <a:xfrm>
            <a:off x="628650" y="3200400"/>
            <a:ext cx="7611638" cy="2895600"/>
          </a:xfrm>
          <a:prstGeom prst="rect">
            <a:avLst/>
          </a:prstGeom>
        </p:spPr>
      </p:pic>
    </p:spTree>
    <p:extLst>
      <p:ext uri="{BB962C8B-B14F-4D97-AF65-F5344CB8AC3E}">
        <p14:creationId xmlns:p14="http://schemas.microsoft.com/office/powerpoint/2010/main" val="799693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Γραφειοκρατίες</a:t>
            </a:r>
            <a:endParaRPr lang="en-GB" dirty="0"/>
          </a:p>
        </p:txBody>
      </p:sp>
      <p:sp>
        <p:nvSpPr>
          <p:cNvPr id="3" name="Content Placeholder 2"/>
          <p:cNvSpPr>
            <a:spLocks noGrp="1"/>
          </p:cNvSpPr>
          <p:nvPr>
            <p:ph idx="1"/>
          </p:nvPr>
        </p:nvSpPr>
        <p:spPr/>
        <p:txBody>
          <a:bodyPr>
            <a:normAutofit/>
          </a:bodyPr>
          <a:lstStyle/>
          <a:p>
            <a:pPr marL="0" indent="0">
              <a:buNone/>
            </a:pPr>
            <a:r>
              <a:rPr lang="el-GR" b="1" dirty="0">
                <a:solidFill>
                  <a:srgbClr val="D4542E"/>
                </a:solidFill>
              </a:rPr>
              <a:t>Οργάνωση των γραφειοκρατιών</a:t>
            </a:r>
            <a:endParaRPr lang="en-GB" b="1" dirty="0">
              <a:solidFill>
                <a:srgbClr val="D4542E"/>
              </a:solidFill>
            </a:endParaRPr>
          </a:p>
          <a:p>
            <a:pPr marL="0" indent="0">
              <a:buNone/>
            </a:pPr>
            <a:endParaRPr lang="en-GB" sz="1000" dirty="0"/>
          </a:p>
          <a:p>
            <a:pPr marL="0" indent="0">
              <a:buNone/>
            </a:pPr>
            <a:r>
              <a:rPr lang="el-GR" sz="2000" b="1" dirty="0">
                <a:solidFill>
                  <a:srgbClr val="D4542E"/>
                </a:solidFill>
              </a:rPr>
              <a:t>Υπουργείο</a:t>
            </a:r>
            <a:r>
              <a:rPr lang="en-US" sz="2000" dirty="0"/>
              <a:t>: </a:t>
            </a:r>
            <a:r>
              <a:rPr lang="el-GR" sz="2000" dirty="0"/>
              <a:t>Διοικητική μονάδα, με επικεφαλής έναν υπουργό που έχει εξουσία άμεσου διοικητικού ελέγχου. Συνήθως διαθέτει επίσημη ιεραρχική δομή, ενώ πολλές φορές τα υπουργεία ιδρύονται με σχετικό νόμο και είναι μέρος του υπουργικού συμβουλίου. </a:t>
            </a:r>
            <a:endParaRPr lang="en-US" sz="2000" dirty="0"/>
          </a:p>
          <a:p>
            <a:pPr marL="0" indent="0">
              <a:buNone/>
            </a:pPr>
            <a:r>
              <a:rPr lang="el-GR" sz="2000" b="1" dirty="0">
                <a:solidFill>
                  <a:srgbClr val="D4542E"/>
                </a:solidFill>
              </a:rPr>
              <a:t>Διεύθυνση</a:t>
            </a:r>
            <a:r>
              <a:rPr lang="en-US" sz="2000" dirty="0"/>
              <a:t>: </a:t>
            </a:r>
            <a:r>
              <a:rPr lang="el-GR" sz="2000" dirty="0"/>
              <a:t>Πρόκειται για λειτουργικές μονάδες των υπουργείων, οι οποίες λογοδοτούν στον υπουργό, συχνά όμως διαθέτουν σημαντικό βαθμό αυτονομίας.  </a:t>
            </a:r>
            <a:endParaRPr lang="en-US" sz="2000" dirty="0">
              <a:highlight>
                <a:srgbClr val="FFFF00"/>
              </a:highlight>
            </a:endParaRPr>
          </a:p>
          <a:p>
            <a:pPr marL="0" indent="0">
              <a:buNone/>
            </a:pPr>
            <a:r>
              <a:rPr lang="el-GR" sz="2000" b="1" dirty="0">
                <a:solidFill>
                  <a:srgbClr val="D4542E"/>
                </a:solidFill>
              </a:rPr>
              <a:t>Μη υπουργικοί δημόσιοι φορείς:  </a:t>
            </a:r>
            <a:r>
              <a:rPr lang="el-GR" sz="2000" dirty="0"/>
              <a:t>λειτουργούν εκτός πλαισίου της κεντρικής κυβέρνησης, παρέχοντας διοικητική ευελιξία και πολιτική ανεξαρτησία.  </a:t>
            </a:r>
            <a:endParaRPr lang="en-US" sz="2000" dirty="0"/>
          </a:p>
          <a:p>
            <a:pPr marL="0" indent="0">
              <a:buNone/>
            </a:pPr>
            <a:r>
              <a:rPr lang="el-GR" sz="2000" b="1" dirty="0">
                <a:solidFill>
                  <a:srgbClr val="D4542E"/>
                </a:solidFill>
              </a:rPr>
              <a:t>Ρυθμιστική αρχή</a:t>
            </a:r>
            <a:r>
              <a:rPr lang="en-US" sz="2000" dirty="0"/>
              <a:t>: </a:t>
            </a:r>
            <a:r>
              <a:rPr lang="el-GR" sz="2000" dirty="0"/>
              <a:t>Ανεξάρτητος κρατικός φορέας, που δημιουργείται για τη θέσπιση προτύπων σε συγκεκριμένα πεδία δραστηριότητας. </a:t>
            </a:r>
            <a:endParaRPr lang="en-US" sz="2000" dirty="0"/>
          </a:p>
          <a:p>
            <a:pPr marL="0" indent="0">
              <a:buNone/>
            </a:pPr>
            <a:endParaRPr lang="en-GB" sz="2000" dirty="0"/>
          </a:p>
        </p:txBody>
      </p:sp>
    </p:spTree>
    <p:extLst>
      <p:ext uri="{BB962C8B-B14F-4D97-AF65-F5344CB8AC3E}">
        <p14:creationId xmlns:p14="http://schemas.microsoft.com/office/powerpoint/2010/main" val="262770887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185</TotalTime>
  <Words>763</Words>
  <Application>Microsoft Office PowerPoint</Application>
  <PresentationFormat>Προβολή στην οθόνη (4:3)</PresentationFormat>
  <Paragraphs>68</Paragraphs>
  <Slides>14</Slides>
  <Notes>1</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14</vt:i4>
      </vt:variant>
    </vt:vector>
  </HeadingPairs>
  <TitlesOfParts>
    <vt:vector size="18" baseType="lpstr">
      <vt:lpstr>Arial</vt:lpstr>
      <vt:lpstr>Calibri</vt:lpstr>
      <vt:lpstr>Calibri Light</vt:lpstr>
      <vt:lpstr>Θέμα του Office</vt:lpstr>
      <vt:lpstr>Παρουσίαση του PowerPoint</vt:lpstr>
      <vt:lpstr>ΚΕΦΑΛΑΙΟ 10 Γραφειοκρατίες</vt:lpstr>
      <vt:lpstr>Γραφειοκρατίες</vt:lpstr>
      <vt:lpstr>Γραφειοκρατίες</vt:lpstr>
      <vt:lpstr>Γραφειοκρατίες</vt:lpstr>
      <vt:lpstr>Γραφειοκρατίες</vt:lpstr>
      <vt:lpstr>Γραφειοκρατίες</vt:lpstr>
      <vt:lpstr>Γραφειοκρατίες</vt:lpstr>
      <vt:lpstr>Γραφειοκρατίες</vt:lpstr>
      <vt:lpstr>Γραφειοκρατίες</vt:lpstr>
      <vt:lpstr>Γραφειοκρατίες</vt:lpstr>
      <vt:lpstr>Γραφειοκρατίες</vt:lpstr>
      <vt:lpstr>Γραφειοκρατίες</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creator>Peter Atkinson</dc:creator>
  <cp:lastModifiedBy>anastassios chardas</cp:lastModifiedBy>
  <cp:revision>60</cp:revision>
  <dcterms:created xsi:type="dcterms:W3CDTF">2006-08-16T00:00:00Z</dcterms:created>
  <dcterms:modified xsi:type="dcterms:W3CDTF">2022-04-07T15:46:42Z</dcterms:modified>
</cp:coreProperties>
</file>