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338" r:id="rId3"/>
    <p:sldId id="336" r:id="rId4"/>
    <p:sldId id="337" r:id="rId5"/>
    <p:sldId id="258" r:id="rId6"/>
    <p:sldId id="262" r:id="rId7"/>
    <p:sldId id="320" r:id="rId8"/>
    <p:sldId id="333" r:id="rId9"/>
    <p:sldId id="334" r:id="rId10"/>
    <p:sldId id="335" r:id="rId11"/>
    <p:sldId id="263" r:id="rId12"/>
    <p:sldId id="264" r:id="rId13"/>
    <p:sldId id="265" r:id="rId14"/>
    <p:sldId id="273" r:id="rId15"/>
    <p:sldId id="276" r:id="rId16"/>
    <p:sldId id="274" r:id="rId17"/>
    <p:sldId id="275" r:id="rId18"/>
    <p:sldId id="277" r:id="rId19"/>
    <p:sldId id="285" r:id="rId20"/>
    <p:sldId id="278" r:id="rId21"/>
    <p:sldId id="281" r:id="rId22"/>
    <p:sldId id="288" r:id="rId23"/>
    <p:sldId id="282" r:id="rId24"/>
    <p:sldId id="391" r:id="rId25"/>
    <p:sldId id="392" r:id="rId26"/>
    <p:sldId id="393" r:id="rId27"/>
    <p:sldId id="394" r:id="rId28"/>
    <p:sldId id="395" r:id="rId29"/>
    <p:sldId id="396" r:id="rId30"/>
    <p:sldId id="397" r:id="rId31"/>
    <p:sldId id="398" r:id="rId32"/>
    <p:sldId id="399" r:id="rId33"/>
    <p:sldId id="289" r:id="rId34"/>
    <p:sldId id="293" r:id="rId35"/>
    <p:sldId id="290" r:id="rId36"/>
    <p:sldId id="296" r:id="rId37"/>
    <p:sldId id="291" r:id="rId38"/>
    <p:sldId id="299" r:id="rId39"/>
    <p:sldId id="404" r:id="rId40"/>
    <p:sldId id="406" r:id="rId41"/>
    <p:sldId id="407" r:id="rId42"/>
    <p:sldId id="402" r:id="rId43"/>
    <p:sldId id="403" r:id="rId44"/>
    <p:sldId id="400" r:id="rId45"/>
    <p:sldId id="343" r:id="rId46"/>
    <p:sldId id="344" r:id="rId47"/>
    <p:sldId id="357" r:id="rId48"/>
    <p:sldId id="358" r:id="rId49"/>
    <p:sldId id="359" r:id="rId50"/>
    <p:sldId id="360" r:id="rId51"/>
    <p:sldId id="361" r:id="rId52"/>
    <p:sldId id="362" r:id="rId53"/>
    <p:sldId id="363" r:id="rId54"/>
    <p:sldId id="364" r:id="rId55"/>
    <p:sldId id="372" r:id="rId56"/>
    <p:sldId id="365" r:id="rId57"/>
    <p:sldId id="366" r:id="rId58"/>
    <p:sldId id="367" r:id="rId59"/>
    <p:sldId id="368" r:id="rId60"/>
    <p:sldId id="370" r:id="rId61"/>
    <p:sldId id="371" r:id="rId62"/>
    <p:sldId id="346" r:id="rId63"/>
    <p:sldId id="347" r:id="rId64"/>
    <p:sldId id="348" r:id="rId65"/>
    <p:sldId id="349" r:id="rId66"/>
    <p:sldId id="350" r:id="rId67"/>
    <p:sldId id="351" r:id="rId68"/>
    <p:sldId id="352" r:id="rId69"/>
    <p:sldId id="353" r:id="rId70"/>
    <p:sldId id="354" r:id="rId71"/>
    <p:sldId id="355" r:id="rId72"/>
    <p:sldId id="384" r:id="rId73"/>
    <p:sldId id="408" r:id="rId74"/>
    <p:sldId id="385" r:id="rId75"/>
    <p:sldId id="383" r:id="rId76"/>
    <p:sldId id="375" r:id="rId77"/>
    <p:sldId id="376" r:id="rId78"/>
    <p:sldId id="377" r:id="rId79"/>
    <p:sldId id="386" r:id="rId80"/>
    <p:sldId id="387" r:id="rId81"/>
    <p:sldId id="388" r:id="rId82"/>
    <p:sldId id="389" r:id="rId83"/>
    <p:sldId id="378" r:id="rId84"/>
    <p:sldId id="382" r:id="rId85"/>
    <p:sldId id="379" r:id="rId86"/>
    <p:sldId id="380" r:id="rId87"/>
    <p:sldId id="409" r:id="rId88"/>
    <p:sldId id="410" r:id="rId89"/>
    <p:sldId id="405" r:id="rId90"/>
    <p:sldId id="401" r:id="rId9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3" autoAdjust="0"/>
    <p:restoredTop sz="94660"/>
  </p:normalViewPr>
  <p:slideViewPr>
    <p:cSldViewPr>
      <p:cViewPr varScale="1">
        <p:scale>
          <a:sx n="104" d="100"/>
          <a:sy n="104" d="100"/>
        </p:scale>
        <p:origin x="18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7.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4" Type="http://schemas.openxmlformats.org/officeDocument/2006/relationships/image" Target="../media/image90.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12.wmf"/><Relationship Id="rId1" Type="http://schemas.openxmlformats.org/officeDocument/2006/relationships/image" Target="../media/image1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FDE4627-7649-4727-B128-ABFB54110157}" type="datetimeFigureOut">
              <a:rPr lang="el-GR"/>
              <a:pPr>
                <a:defRPr/>
              </a:pPr>
              <a:t>27/3/2024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l-GR"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F2CAD4-6B7E-4AEF-95D3-79FE3017C0BE}" type="slidenum">
              <a:rPr lang="el-GR"/>
              <a:pPr>
                <a:defRPr/>
              </a:pPr>
              <a:t>‹#›</a:t>
            </a:fld>
            <a:endParaRPr lang="el-GR"/>
          </a:p>
        </p:txBody>
      </p:sp>
    </p:spTree>
    <p:extLst>
      <p:ext uri="{BB962C8B-B14F-4D97-AF65-F5344CB8AC3E}">
        <p14:creationId xmlns:p14="http://schemas.microsoft.com/office/powerpoint/2010/main" val="902749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55C569E4-4DD3-4004-AC7F-27254CF35A03}" type="slidenum">
              <a:rPr lang="en-US" altLang="en-US"/>
              <a:pPr>
                <a:spcBef>
                  <a:spcPct val="0"/>
                </a:spcBef>
              </a:pPr>
              <a:t>63</a:t>
            </a:fld>
            <a:endParaRPr lang="en-US"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6871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20A124DA-8353-4CEA-86D3-9EEAF2CF535E}" type="slidenum">
              <a:rPr lang="en-US" altLang="en-US"/>
              <a:pPr>
                <a:spcBef>
                  <a:spcPct val="0"/>
                </a:spcBef>
              </a:pPr>
              <a:t>64</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9533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0938" y="690563"/>
            <a:ext cx="4560887" cy="3419475"/>
          </a:xfrm>
          <a:ln cap="flat"/>
        </p:spPr>
      </p:sp>
      <p:sp>
        <p:nvSpPr>
          <p:cNvPr id="35843" name="Rectangle 3"/>
          <p:cNvSpPr>
            <a:spLocks noGrp="1" noChangeArrowheads="1"/>
          </p:cNvSpPr>
          <p:nvPr>
            <p:ph type="body" idx="1"/>
          </p:nvPr>
        </p:nvSpPr>
        <p:spPr>
          <a:xfrm>
            <a:off x="916803" y="4343635"/>
            <a:ext cx="5025961" cy="4115269"/>
          </a:xfrm>
          <a:ln/>
        </p:spPr>
        <p:txBody>
          <a:bodyPr lIns="91711" tIns="45103" rIns="91711" bIns="45103"/>
          <a:lstStyle/>
          <a:p>
            <a:endParaRPr lang="el-GR" altLang="el-GR"/>
          </a:p>
        </p:txBody>
      </p:sp>
    </p:spTree>
    <p:extLst>
      <p:ext uri="{BB962C8B-B14F-4D97-AF65-F5344CB8AC3E}">
        <p14:creationId xmlns:p14="http://schemas.microsoft.com/office/powerpoint/2010/main" val="283686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656A916-7D66-439B-8E3A-C36042541D92}" type="slidenum">
              <a:rPr lang="en-GB"/>
              <a:pPr>
                <a:defRPr/>
              </a:pPr>
              <a:t>‹#›</a:t>
            </a:fld>
            <a:endParaRPr lang="en-GB"/>
          </a:p>
        </p:txBody>
      </p:sp>
    </p:spTree>
    <p:extLst>
      <p:ext uri="{BB962C8B-B14F-4D97-AF65-F5344CB8AC3E}">
        <p14:creationId xmlns:p14="http://schemas.microsoft.com/office/powerpoint/2010/main" val="415296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4E00F3-1116-4174-94E8-B12518A2832C}" type="slidenum">
              <a:rPr lang="en-GB"/>
              <a:pPr>
                <a:defRPr/>
              </a:pPr>
              <a:t>‹#›</a:t>
            </a:fld>
            <a:endParaRPr lang="en-GB"/>
          </a:p>
        </p:txBody>
      </p:sp>
    </p:spTree>
    <p:extLst>
      <p:ext uri="{BB962C8B-B14F-4D97-AF65-F5344CB8AC3E}">
        <p14:creationId xmlns:p14="http://schemas.microsoft.com/office/powerpoint/2010/main" val="326465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043C3E5-528D-4C18-AD80-A259E98975EF}" type="slidenum">
              <a:rPr lang="en-GB"/>
              <a:pPr>
                <a:defRPr/>
              </a:pPr>
              <a:t>‹#›</a:t>
            </a:fld>
            <a:endParaRPr lang="en-GB"/>
          </a:p>
        </p:txBody>
      </p:sp>
    </p:spTree>
    <p:extLst>
      <p:ext uri="{BB962C8B-B14F-4D97-AF65-F5344CB8AC3E}">
        <p14:creationId xmlns:p14="http://schemas.microsoft.com/office/powerpoint/2010/main" val="4204731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DAF7DB-E456-4B78-A867-CA623C1970FB}" type="slidenum">
              <a:rPr lang="en-GB"/>
              <a:pPr>
                <a:defRPr/>
              </a:pPr>
              <a:t>‹#›</a:t>
            </a:fld>
            <a:endParaRPr lang="en-GB"/>
          </a:p>
        </p:txBody>
      </p:sp>
    </p:spTree>
    <p:extLst>
      <p:ext uri="{BB962C8B-B14F-4D97-AF65-F5344CB8AC3E}">
        <p14:creationId xmlns:p14="http://schemas.microsoft.com/office/powerpoint/2010/main" val="156384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490EA704-E6EF-4367-8E29-863F83847D8A}" type="slidenum">
              <a:rPr lang="en-US" altLang="en-US"/>
              <a:pPr/>
              <a:t>‹#›</a:t>
            </a:fld>
            <a:endParaRPr lang="en-US" altLang="en-US"/>
          </a:p>
        </p:txBody>
      </p:sp>
    </p:spTree>
    <p:extLst>
      <p:ext uri="{BB962C8B-B14F-4D97-AF65-F5344CB8AC3E}">
        <p14:creationId xmlns:p14="http://schemas.microsoft.com/office/powerpoint/2010/main" val="1304607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096BB257-14DC-49F0-88DE-6FFFA13FF0B0}" type="slidenum">
              <a:rPr lang="en-US" altLang="en-US"/>
              <a:pPr/>
              <a:t>‹#›</a:t>
            </a:fld>
            <a:endParaRPr lang="en-US" altLang="en-US"/>
          </a:p>
        </p:txBody>
      </p:sp>
    </p:spTree>
    <p:extLst>
      <p:ext uri="{BB962C8B-B14F-4D97-AF65-F5344CB8AC3E}">
        <p14:creationId xmlns:p14="http://schemas.microsoft.com/office/powerpoint/2010/main" val="287049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A1DF88-EE5F-4BF9-B26E-6E557BF0601C}" type="slidenum">
              <a:rPr lang="en-GB"/>
              <a:pPr>
                <a:defRPr/>
              </a:pPr>
              <a:t>‹#›</a:t>
            </a:fld>
            <a:endParaRPr lang="en-GB"/>
          </a:p>
        </p:txBody>
      </p:sp>
    </p:spTree>
    <p:extLst>
      <p:ext uri="{BB962C8B-B14F-4D97-AF65-F5344CB8AC3E}">
        <p14:creationId xmlns:p14="http://schemas.microsoft.com/office/powerpoint/2010/main" val="403914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DB199E-4A68-4060-8D70-DD47AD2FBB2F}" type="slidenum">
              <a:rPr lang="en-GB"/>
              <a:pPr>
                <a:defRPr/>
              </a:pPr>
              <a:t>‹#›</a:t>
            </a:fld>
            <a:endParaRPr lang="en-GB"/>
          </a:p>
        </p:txBody>
      </p:sp>
    </p:spTree>
    <p:extLst>
      <p:ext uri="{BB962C8B-B14F-4D97-AF65-F5344CB8AC3E}">
        <p14:creationId xmlns:p14="http://schemas.microsoft.com/office/powerpoint/2010/main" val="1776767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1B4ACE8-C37C-4C94-848D-7C40D8F1B517}" type="slidenum">
              <a:rPr lang="en-GB"/>
              <a:pPr>
                <a:defRPr/>
              </a:pPr>
              <a:t>‹#›</a:t>
            </a:fld>
            <a:endParaRPr lang="en-GB"/>
          </a:p>
        </p:txBody>
      </p:sp>
    </p:spTree>
    <p:extLst>
      <p:ext uri="{BB962C8B-B14F-4D97-AF65-F5344CB8AC3E}">
        <p14:creationId xmlns:p14="http://schemas.microsoft.com/office/powerpoint/2010/main" val="263188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884E15CE-7004-4268-9272-598FFF826A55}" type="slidenum">
              <a:rPr lang="en-GB"/>
              <a:pPr>
                <a:defRPr/>
              </a:pPr>
              <a:t>‹#›</a:t>
            </a:fld>
            <a:endParaRPr lang="en-GB"/>
          </a:p>
        </p:txBody>
      </p:sp>
    </p:spTree>
    <p:extLst>
      <p:ext uri="{BB962C8B-B14F-4D97-AF65-F5344CB8AC3E}">
        <p14:creationId xmlns:p14="http://schemas.microsoft.com/office/powerpoint/2010/main" val="20203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5445B7C-6DC5-489E-9C68-AC0A99F089C7}" type="slidenum">
              <a:rPr lang="en-GB"/>
              <a:pPr>
                <a:defRPr/>
              </a:pPr>
              <a:t>‹#›</a:t>
            </a:fld>
            <a:endParaRPr lang="en-GB"/>
          </a:p>
        </p:txBody>
      </p:sp>
    </p:spTree>
    <p:extLst>
      <p:ext uri="{BB962C8B-B14F-4D97-AF65-F5344CB8AC3E}">
        <p14:creationId xmlns:p14="http://schemas.microsoft.com/office/powerpoint/2010/main" val="166257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90BD516-2B57-4B18-A679-8E96A5A45056}" type="slidenum">
              <a:rPr lang="en-GB"/>
              <a:pPr>
                <a:defRPr/>
              </a:pPr>
              <a:t>‹#›</a:t>
            </a:fld>
            <a:endParaRPr lang="en-GB"/>
          </a:p>
        </p:txBody>
      </p:sp>
    </p:spTree>
    <p:extLst>
      <p:ext uri="{BB962C8B-B14F-4D97-AF65-F5344CB8AC3E}">
        <p14:creationId xmlns:p14="http://schemas.microsoft.com/office/powerpoint/2010/main" val="3840381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901D063-9B70-4344-9703-2253C63BBE6E}" type="slidenum">
              <a:rPr lang="en-GB"/>
              <a:pPr>
                <a:defRPr/>
              </a:pPr>
              <a:t>‹#›</a:t>
            </a:fld>
            <a:endParaRPr lang="en-GB"/>
          </a:p>
        </p:txBody>
      </p:sp>
    </p:spTree>
    <p:extLst>
      <p:ext uri="{BB962C8B-B14F-4D97-AF65-F5344CB8AC3E}">
        <p14:creationId xmlns:p14="http://schemas.microsoft.com/office/powerpoint/2010/main" val="91832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050F626-D912-4071-AC4E-2F955B205F5A}" type="slidenum">
              <a:rPr lang="en-GB"/>
              <a:pPr>
                <a:defRPr/>
              </a:pPr>
              <a:t>‹#›</a:t>
            </a:fld>
            <a:endParaRPr lang="en-GB"/>
          </a:p>
        </p:txBody>
      </p:sp>
    </p:spTree>
    <p:extLst>
      <p:ext uri="{BB962C8B-B14F-4D97-AF65-F5344CB8AC3E}">
        <p14:creationId xmlns:p14="http://schemas.microsoft.com/office/powerpoint/2010/main" val="322786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l-GR"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l-GR" smtClean="0"/>
              <a:t>Click to edit Master text styles</a:t>
            </a:r>
          </a:p>
          <a:p>
            <a:pPr lvl="1"/>
            <a:r>
              <a:rPr lang="en-GB" altLang="el-GR" smtClean="0"/>
              <a:t>Second level</a:t>
            </a:r>
          </a:p>
          <a:p>
            <a:pPr lvl="2"/>
            <a:r>
              <a:rPr lang="en-GB" altLang="el-GR" smtClean="0"/>
              <a:t>Third level</a:t>
            </a:r>
          </a:p>
          <a:p>
            <a:pPr lvl="3"/>
            <a:r>
              <a:rPr lang="en-GB" altLang="el-GR" smtClean="0"/>
              <a:t>Fourth level</a:t>
            </a:r>
          </a:p>
          <a:p>
            <a:pPr lvl="4"/>
            <a:r>
              <a:rPr lang="en-GB" altLang="el-G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2092D27-C292-481D-A919-961709CF770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3.bp.blogspot.com/-7Ang3E4PvrE/TYIlNrFMv4I/AAAAAAAAADY/kCx1FRpREtg/s1600/1.jpg"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4.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47.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10.bin"/><Relationship Id="rId4" Type="http://schemas.openxmlformats.org/officeDocument/2006/relationships/image" Target="../media/image30.wmf"/></Relationships>
</file>

<file path=ppt/slides/_rels/slide4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4.wmf"/><Relationship Id="rId11" Type="http://schemas.openxmlformats.org/officeDocument/2006/relationships/oleObject" Target="../embeddings/oleObject17.bin"/><Relationship Id="rId5" Type="http://schemas.openxmlformats.org/officeDocument/2006/relationships/oleObject" Target="../embeddings/oleObject13.bin"/><Relationship Id="rId10" Type="http://schemas.openxmlformats.org/officeDocument/2006/relationships/oleObject" Target="../embeddings/oleObject16.bin"/><Relationship Id="rId4" Type="http://schemas.openxmlformats.org/officeDocument/2006/relationships/image" Target="../media/image33.wmf"/><Relationship Id="rId9" Type="http://schemas.openxmlformats.org/officeDocument/2006/relationships/oleObject" Target="../embeddings/oleObject15.bin"/></Relationships>
</file>

<file path=ppt/slides/_rels/slide49.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8.wmf"/><Relationship Id="rId4" Type="http://schemas.openxmlformats.org/officeDocument/2006/relationships/image" Target="../media/image37.wmf"/><Relationship Id="rId9" Type="http://schemas.openxmlformats.org/officeDocument/2006/relationships/oleObject" Target="../embeddings/oleObject2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28.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4.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40.wmf"/><Relationship Id="rId4" Type="http://schemas.openxmlformats.org/officeDocument/2006/relationships/image" Target="../media/image33.wmf"/><Relationship Id="rId9" Type="http://schemas.openxmlformats.org/officeDocument/2006/relationships/oleObject" Target="../embeddings/oleObject26.bin"/><Relationship Id="rId14" Type="http://schemas.openxmlformats.org/officeDocument/2006/relationships/image" Target="../media/image42.wmf"/></Relationships>
</file>

<file path=ppt/slides/_rels/slide5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4.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2.bin"/></Relationships>
</file>

<file path=ppt/slides/_rels/slide52.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9.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7.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5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41.bin"/><Relationship Id="rId4" Type="http://schemas.openxmlformats.org/officeDocument/2006/relationships/image" Target="../media/image54.wmf"/></Relationships>
</file>

<file path=ppt/slides/_rels/slide55.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60.wmf"/><Relationship Id="rId2" Type="http://schemas.openxmlformats.org/officeDocument/2006/relationships/slideLayout" Target="../slideLayouts/slideLayout7.xml"/><Relationship Id="rId16" Type="http://schemas.openxmlformats.org/officeDocument/2006/relationships/image" Target="../media/image62.wmf"/><Relationship Id="rId1" Type="http://schemas.openxmlformats.org/officeDocument/2006/relationships/vmlDrawing" Target="../drawings/vmlDrawing16.vml"/><Relationship Id="rId6" Type="http://schemas.openxmlformats.org/officeDocument/2006/relationships/image" Target="../media/image57.w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45.bin"/><Relationship Id="rId14" Type="http://schemas.openxmlformats.org/officeDocument/2006/relationships/image" Target="../media/image61.wmf"/></Relationships>
</file>

<file path=ppt/slides/_rels/slide56.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49.bin"/><Relationship Id="rId7" Type="http://schemas.openxmlformats.org/officeDocument/2006/relationships/oleObject" Target="../embeddings/oleObject51.bin"/><Relationship Id="rId12"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64.wmf"/><Relationship Id="rId11" Type="http://schemas.openxmlformats.org/officeDocument/2006/relationships/oleObject" Target="../embeddings/oleObject53.bin"/><Relationship Id="rId5" Type="http://schemas.openxmlformats.org/officeDocument/2006/relationships/oleObject" Target="../embeddings/oleObject50.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68.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69.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1.wmf"/><Relationship Id="rId5" Type="http://schemas.openxmlformats.org/officeDocument/2006/relationships/oleObject" Target="../embeddings/oleObject57.bin"/><Relationship Id="rId4" Type="http://schemas.openxmlformats.org/officeDocument/2006/relationships/image" Target="../media/image7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76.jpeg"/><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image" Target="../media/image75.wmf"/><Relationship Id="rId5" Type="http://schemas.openxmlformats.org/officeDocument/2006/relationships/oleObject" Target="../embeddings/oleObject59.bin"/><Relationship Id="rId4" Type="http://schemas.openxmlformats.org/officeDocument/2006/relationships/image" Target="../media/image74.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notesSlide" Target="../notesSlides/notesSlide1.xml"/><Relationship Id="rId7" Type="http://schemas.openxmlformats.org/officeDocument/2006/relationships/image" Target="../media/image78.wmf"/><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61.bin"/><Relationship Id="rId11" Type="http://schemas.openxmlformats.org/officeDocument/2006/relationships/image" Target="../media/image80.wmf"/><Relationship Id="rId5" Type="http://schemas.openxmlformats.org/officeDocument/2006/relationships/image" Target="../media/image77.w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79.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66.bin"/><Relationship Id="rId13" Type="http://schemas.openxmlformats.org/officeDocument/2006/relationships/image" Target="../media/image85.wmf"/><Relationship Id="rId3" Type="http://schemas.openxmlformats.org/officeDocument/2006/relationships/notesSlide" Target="../notesSlides/notesSlide2.xml"/><Relationship Id="rId7" Type="http://schemas.openxmlformats.org/officeDocument/2006/relationships/image" Target="../media/image82.wmf"/><Relationship Id="rId12"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oleObject" Target="../embeddings/oleObject65.bin"/><Relationship Id="rId11" Type="http://schemas.openxmlformats.org/officeDocument/2006/relationships/image" Target="../media/image84.wmf"/><Relationship Id="rId5" Type="http://schemas.openxmlformats.org/officeDocument/2006/relationships/image" Target="../media/image81.wmf"/><Relationship Id="rId15" Type="http://schemas.openxmlformats.org/officeDocument/2006/relationships/image" Target="../media/image86.wmf"/><Relationship Id="rId10" Type="http://schemas.openxmlformats.org/officeDocument/2006/relationships/oleObject" Target="../embeddings/oleObject67.bin"/><Relationship Id="rId4" Type="http://schemas.openxmlformats.org/officeDocument/2006/relationships/oleObject" Target="../embeddings/oleObject64.bin"/><Relationship Id="rId9" Type="http://schemas.openxmlformats.org/officeDocument/2006/relationships/image" Target="../media/image83.wmf"/><Relationship Id="rId14" Type="http://schemas.openxmlformats.org/officeDocument/2006/relationships/oleObject" Target="../embeddings/oleObject69.bin"/></Relationships>
</file>

<file path=ppt/slides/_rels/slide65.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88.wmf"/><Relationship Id="rId5" Type="http://schemas.openxmlformats.org/officeDocument/2006/relationships/oleObject" Target="../embeddings/oleObject71.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73.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92.wmf"/><Relationship Id="rId5" Type="http://schemas.openxmlformats.org/officeDocument/2006/relationships/oleObject" Target="../embeddings/oleObject75.bin"/><Relationship Id="rId4" Type="http://schemas.openxmlformats.org/officeDocument/2006/relationships/image" Target="../media/image9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93.png"/><Relationship Id="rId4" Type="http://schemas.openxmlformats.org/officeDocument/2006/relationships/oleObject" Target="../embeddings/oleObject76.bin"/></Relationships>
</file>

<file path=ppt/slides/_rels/slide73.xml.rels><?xml version="1.0" encoding="UTF-8" standalone="yes"?>
<Relationships xmlns="http://schemas.openxmlformats.org/package/2006/relationships"><Relationship Id="rId2" Type="http://schemas.openxmlformats.org/officeDocument/2006/relationships/hyperlink" Target="https://www.mathworks.com/matlabcentral/answers/42135-newton-forward-difference-interpolating-polynomials" TargetMode="Externa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94.wmf"/></Relationships>
</file>

<file path=ppt/slides/_rels/slide75.x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78.bin"/><Relationship Id="rId7" Type="http://schemas.openxmlformats.org/officeDocument/2006/relationships/oleObject" Target="../embeddings/oleObject80.bin"/><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97.wmf"/><Relationship Id="rId5" Type="http://schemas.openxmlformats.org/officeDocument/2006/relationships/oleObject" Target="../embeddings/oleObject79.bin"/><Relationship Id="rId4" Type="http://schemas.openxmlformats.org/officeDocument/2006/relationships/image" Target="../media/image96.wmf"/></Relationships>
</file>

<file path=ppt/slides/_rels/slide7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99.wmf"/><Relationship Id="rId4" Type="http://schemas.openxmlformats.org/officeDocument/2006/relationships/oleObject" Target="../embeddings/oleObject81.bin"/></Relationships>
</file>

<file path=ppt/slides/_rels/slide78.xml.rels><?xml version="1.0" encoding="UTF-8" standalone="yes"?>
<Relationships xmlns="http://schemas.openxmlformats.org/package/2006/relationships"><Relationship Id="rId8" Type="http://schemas.openxmlformats.org/officeDocument/2006/relationships/image" Target="../media/image103.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02.wmf"/><Relationship Id="rId5" Type="http://schemas.openxmlformats.org/officeDocument/2006/relationships/oleObject" Target="../embeddings/oleObject83.bin"/><Relationship Id="rId4" Type="http://schemas.openxmlformats.org/officeDocument/2006/relationships/image" Target="../media/image101.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04.wmf"/><Relationship Id="rId4" Type="http://schemas.openxmlformats.org/officeDocument/2006/relationships/oleObject" Target="../embeddings/oleObject85.bin"/></Relationships>
</file>

<file path=ppt/slides/_rels/slide81.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6.bin"/><Relationship Id="rId7" Type="http://schemas.openxmlformats.org/officeDocument/2006/relationships/image" Target="../media/image113.jpe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12.wmf"/><Relationship Id="rId5" Type="http://schemas.openxmlformats.org/officeDocument/2006/relationships/oleObject" Target="../embeddings/oleObject87.bin"/><Relationship Id="rId4" Type="http://schemas.openxmlformats.org/officeDocument/2006/relationships/image" Target="../media/image111.wmf"/></Relationships>
</file>

<file path=ppt/slides/_rels/slide8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2.bp.blogspot.com/-fF9K9nOnAAQ/TYIlXdR0KHI/AAAAAAAAADw/ST7b7OyKilQ/s1600/Capture.PN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atozmath.com/CONM/NumeInterPola.aspx" TargetMode="External"/><Relationship Id="rId2" Type="http://schemas.openxmlformats.org/officeDocument/2006/relationships/hyperlink" Target="https://www.dcode.fr/lagrange-interpolating-polynomial" TargetMode="External"/><Relationship Id="rId1" Type="http://schemas.openxmlformats.org/officeDocument/2006/relationships/slideLayout" Target="../slideLayouts/slideLayout2.xml"/><Relationship Id="rId5" Type="http://schemas.openxmlformats.org/officeDocument/2006/relationships/hyperlink" Target="https://nptel.ac.in/content/storage2/courses/122104019/numerical-analysis/Rathish-kumar/rathish-oct31/fratnode6.html" TargetMode="External"/><Relationship Id="rId4" Type="http://schemas.openxmlformats.org/officeDocument/2006/relationships/hyperlink" Target="http://mathonline.wikidot.com/newton-s-divided-differences-interpolation-formu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2667000"/>
            <a:ext cx="7772400" cy="1470025"/>
          </a:xfrm>
        </p:spPr>
        <p:txBody>
          <a:bodyPr/>
          <a:lstStyle/>
          <a:p>
            <a:pPr eaLnBrk="1" hangingPunct="1"/>
            <a:r>
              <a:rPr lang="el-GR" altLang="el-GR" b="1" dirty="0" smtClean="0">
                <a:solidFill>
                  <a:schemeClr val="accent6"/>
                </a:solidFill>
                <a:latin typeface="Arno Pro Caption" pitchFamily="18" charset="0"/>
              </a:rPr>
              <a:t>Παρεμβολή (</a:t>
            </a:r>
            <a:r>
              <a:rPr lang="en-GB" altLang="el-GR" b="1" dirty="0" smtClean="0">
                <a:solidFill>
                  <a:schemeClr val="accent6"/>
                </a:solidFill>
                <a:latin typeface="Arno Pro Caption" pitchFamily="18" charset="0"/>
              </a:rPr>
              <a:t>Interpolation</a:t>
            </a:r>
            <a:r>
              <a:rPr lang="el-GR" altLang="el-GR" b="1" dirty="0" smtClean="0">
                <a:solidFill>
                  <a:schemeClr val="accent6"/>
                </a:solidFill>
                <a:latin typeface="Arno Pro Caption" pitchFamily="18" charset="0"/>
              </a:rPr>
              <a:t>)</a:t>
            </a:r>
            <a:endParaRPr lang="en-GB" altLang="el-GR" b="1" dirty="0" smtClean="0">
              <a:solidFill>
                <a:schemeClr val="accent6"/>
              </a:solidFill>
              <a:latin typeface="Arno Pro Caption" pitchFamily="18" charset="0"/>
            </a:endParaRPr>
          </a:p>
        </p:txBody>
      </p:sp>
      <p:sp>
        <p:nvSpPr>
          <p:cNvPr id="2051" name="Rectangle 3"/>
          <p:cNvSpPr>
            <a:spLocks noGrp="1" noChangeArrowheads="1"/>
          </p:cNvSpPr>
          <p:nvPr>
            <p:ph type="subTitle" idx="1"/>
          </p:nvPr>
        </p:nvSpPr>
        <p:spPr>
          <a:xfrm>
            <a:off x="1371600" y="1600200"/>
            <a:ext cx="6400800" cy="990600"/>
          </a:xfrm>
        </p:spPr>
        <p:txBody>
          <a:bodyPr/>
          <a:lstStyle/>
          <a:p>
            <a:pPr eaLnBrk="1" hangingPunct="1"/>
            <a:r>
              <a:rPr lang="el-GR" altLang="el-GR" b="1" dirty="0">
                <a:solidFill>
                  <a:schemeClr val="accent5">
                    <a:lumMod val="50000"/>
                  </a:schemeClr>
                </a:solidFill>
                <a:latin typeface="Arno Pro Caption" pitchFamily="18" charset="0"/>
                <a:ea typeface="+mj-ea"/>
                <a:cs typeface="+mj-cs"/>
              </a:rPr>
              <a:t>ΑΡΙΘΜΗΤΙΚΗ ΑΝΑΛΥΣΗ</a:t>
            </a:r>
            <a:endParaRPr lang="en-GB" altLang="el-GR" b="1" dirty="0">
              <a:solidFill>
                <a:schemeClr val="accent5">
                  <a:lumMod val="50000"/>
                </a:schemeClr>
              </a:solidFill>
              <a:latin typeface="Arno Pro Caption" pitchFamily="18" charset="0"/>
              <a:ea typeface="+mj-ea"/>
              <a:cs typeface="+mj-cs"/>
            </a:endParaRPr>
          </a:p>
        </p:txBody>
      </p:sp>
      <p:sp>
        <p:nvSpPr>
          <p:cNvPr id="2" name="Slide Number Placeholder 1"/>
          <p:cNvSpPr>
            <a:spLocks noGrp="1"/>
          </p:cNvSpPr>
          <p:nvPr>
            <p:ph type="sldNum" sz="quarter" idx="12"/>
          </p:nvPr>
        </p:nvSpPr>
        <p:spPr/>
        <p:txBody>
          <a:bodyPr/>
          <a:lstStyle/>
          <a:p>
            <a:pPr>
              <a:defRPr/>
            </a:pPr>
            <a:fld id="{D656A916-7D66-439B-8E3A-C36042541D92}" type="slidenum">
              <a:rPr lang="en-GB" smtClean="0"/>
              <a:pPr>
                <a:defRPr/>
              </a:pPr>
              <a:t>1</a:t>
            </a:fld>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04800"/>
            <a:ext cx="7772400" cy="762000"/>
          </a:xfrm>
        </p:spPr>
        <p:txBody>
          <a:bodyPr/>
          <a:lstStyle/>
          <a:p>
            <a:r>
              <a:rPr lang="el-GR" altLang="el-GR" sz="3200" b="1" dirty="0" err="1" smtClean="0">
                <a:latin typeface="Arno Pro Caption" pitchFamily="18" charset="0"/>
              </a:rPr>
              <a:t>Interpolation</a:t>
            </a:r>
            <a:r>
              <a:rPr lang="el-GR" altLang="el-GR" sz="3200" b="1" dirty="0" smtClean="0">
                <a:latin typeface="Arno Pro Caption" pitchFamily="18" charset="0"/>
              </a:rPr>
              <a:t> </a:t>
            </a:r>
            <a:r>
              <a:rPr lang="el-GR" altLang="el-GR" sz="3200" b="1" dirty="0" err="1" smtClean="0">
                <a:latin typeface="Arno Pro Caption" pitchFamily="18" charset="0"/>
              </a:rPr>
              <a:t>formula</a:t>
            </a:r>
            <a:endParaRPr lang="el-GR" altLang="el-GR" sz="3200" dirty="0" smtClean="0">
              <a:latin typeface="Arno Pro Caption" pitchFamily="18" charset="0"/>
            </a:endParaRPr>
          </a:p>
        </p:txBody>
      </p:sp>
      <p:pic>
        <p:nvPicPr>
          <p:cNvPr id="12292" name="Picture 4" descr="http://3.bp.blogspot.com/-7Ang3E4PvrE/TYIlNrFMv4I/AAAAAAAAADY/kCx1FRpREtg/s32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00200"/>
            <a:ext cx="352541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4191000" y="1600200"/>
            <a:ext cx="4572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dirty="0">
                <a:latin typeface="Arno Pro Caption" pitchFamily="18" charset="0"/>
              </a:rPr>
              <a:t>In the graph you have got the values of x1, x3, y1 and y3. Now you want to interpolate the value of y2 at any given value of x2 so you can use the simple interpolation formula given below</a:t>
            </a:r>
          </a:p>
          <a:p>
            <a:pPr eaLnBrk="1" hangingPunct="1"/>
            <a:endParaRPr lang="el-GR" altLang="el-GR" dirty="0">
              <a:latin typeface="Arno Pro Captio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54214021"/>
              </p:ext>
            </p:extLst>
          </p:nvPr>
        </p:nvGraphicFramePr>
        <p:xfrm>
          <a:off x="4419600" y="4135341"/>
          <a:ext cx="3900488" cy="990600"/>
        </p:xfrm>
        <a:graphic>
          <a:graphicData uri="http://schemas.openxmlformats.org/presentationml/2006/ole">
            <mc:AlternateContent xmlns:mc="http://schemas.openxmlformats.org/markup-compatibility/2006">
              <mc:Choice xmlns:v="urn:schemas-microsoft-com:vml" Requires="v">
                <p:oleObj spid="_x0000_s76904" name="Equation" r:id="rId5" imgW="1600200" imgH="406080" progId="Equation.DSMT4">
                  <p:embed/>
                </p:oleObj>
              </mc:Choice>
              <mc:Fallback>
                <p:oleObj name="Equation" r:id="rId5" imgW="1600200" imgH="406080" progId="Equation.DSMT4">
                  <p:embed/>
                  <p:pic>
                    <p:nvPicPr>
                      <p:cNvPr id="0" name=""/>
                      <p:cNvPicPr/>
                      <p:nvPr/>
                    </p:nvPicPr>
                    <p:blipFill>
                      <a:blip r:embed="rId6"/>
                      <a:stretch>
                        <a:fillRect/>
                      </a:stretch>
                    </p:blipFill>
                    <p:spPr>
                      <a:xfrm>
                        <a:off x="4419600" y="4135341"/>
                        <a:ext cx="3900488" cy="9906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07A1DF88-EE5F-4BF9-B26E-6E557BF0601C}" type="slidenum">
              <a:rPr lang="en-GB" smtClean="0"/>
              <a:pPr>
                <a:defRPr/>
              </a:pPr>
              <a:t>10</a:t>
            </a:fld>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altLang="el-GR" dirty="0" smtClean="0">
                <a:latin typeface="Arno Pro Caption" pitchFamily="18" charset="0"/>
              </a:rPr>
              <a:t>Interpolation</a:t>
            </a:r>
          </a:p>
        </p:txBody>
      </p:sp>
      <p:sp>
        <p:nvSpPr>
          <p:cNvPr id="14339" name="Rectangle 3"/>
          <p:cNvSpPr>
            <a:spLocks noGrp="1" noChangeArrowheads="1"/>
          </p:cNvSpPr>
          <p:nvPr>
            <p:ph type="body" idx="1"/>
          </p:nvPr>
        </p:nvSpPr>
        <p:spPr>
          <a:xfrm>
            <a:off x="685800" y="1600200"/>
            <a:ext cx="8077200" cy="4495800"/>
          </a:xfrm>
        </p:spPr>
        <p:txBody>
          <a:bodyPr/>
          <a:lstStyle/>
          <a:p>
            <a:pPr marL="0" indent="0" eaLnBrk="1" hangingPunct="1">
              <a:buNone/>
            </a:pPr>
            <a:r>
              <a:rPr lang="en-GB" altLang="el-GR" dirty="0" smtClean="0">
                <a:solidFill>
                  <a:srgbClr val="00B050"/>
                </a:solidFill>
                <a:latin typeface="Arno Pro Caption" pitchFamily="18" charset="0"/>
              </a:rPr>
              <a:t>Interpolation is carried out using approximating functions such as: </a:t>
            </a:r>
          </a:p>
          <a:p>
            <a:pPr marL="609600" indent="-609600" eaLnBrk="1" hangingPunct="1">
              <a:buSzPct val="80000"/>
              <a:buFontTx/>
              <a:buAutoNum type="arabicPeriod"/>
            </a:pPr>
            <a:r>
              <a:rPr lang="en-GB" altLang="el-GR" dirty="0" smtClean="0">
                <a:latin typeface="Arno Pro Caption" pitchFamily="18" charset="0"/>
              </a:rPr>
              <a:t>Polynomials</a:t>
            </a:r>
          </a:p>
          <a:p>
            <a:pPr marL="609600" indent="-609600" eaLnBrk="1" hangingPunct="1">
              <a:buSzPct val="80000"/>
              <a:buFontTx/>
              <a:buAutoNum type="arabicPeriod"/>
            </a:pPr>
            <a:r>
              <a:rPr lang="en-GB" altLang="el-GR" dirty="0" smtClean="0">
                <a:latin typeface="Arno Pro Caption" pitchFamily="18" charset="0"/>
              </a:rPr>
              <a:t>Trigonometric functions</a:t>
            </a:r>
          </a:p>
          <a:p>
            <a:pPr marL="609600" indent="-609600" eaLnBrk="1" hangingPunct="1">
              <a:buSzPct val="80000"/>
              <a:buFontTx/>
              <a:buAutoNum type="arabicPeriod"/>
            </a:pPr>
            <a:r>
              <a:rPr lang="en-GB" altLang="el-GR" dirty="0" smtClean="0">
                <a:latin typeface="Arno Pro Caption" pitchFamily="18" charset="0"/>
              </a:rPr>
              <a:t>Exponential functions</a:t>
            </a:r>
          </a:p>
          <a:p>
            <a:pPr marL="609600" indent="-609600" eaLnBrk="1" hangingPunct="1">
              <a:buSzPct val="80000"/>
              <a:buFontTx/>
              <a:buAutoNum type="arabicPeriod"/>
            </a:pPr>
            <a:r>
              <a:rPr lang="en-GB" altLang="el-GR" dirty="0" smtClean="0">
                <a:latin typeface="Arno Pro Caption" pitchFamily="18" charset="0"/>
              </a:rPr>
              <a:t>Fourier methods</a:t>
            </a:r>
          </a:p>
          <a:p>
            <a:pPr marL="609600" indent="-609600" eaLnBrk="1" hangingPunct="1">
              <a:buSzPct val="80000"/>
              <a:buFontTx/>
              <a:buAutoNum type="arabicPeriod"/>
            </a:pPr>
            <a:endParaRPr lang="en-GB" altLang="el-GR"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304800" y="533400"/>
            <a:ext cx="8534400" cy="5562600"/>
          </a:xfrm>
        </p:spPr>
        <p:txBody>
          <a:bodyPr/>
          <a:lstStyle/>
          <a:p>
            <a:pPr eaLnBrk="1" hangingPunct="1"/>
            <a:r>
              <a:rPr lang="en-GB" altLang="el-GR" sz="2400" dirty="0" smtClean="0">
                <a:latin typeface="Arno Pro Caption" pitchFamily="18" charset="0"/>
              </a:rPr>
              <a:t>What is a good approximation? Clearly </a:t>
            </a:r>
            <a:r>
              <a:rPr lang="en-GB" altLang="el-GR" sz="2400" dirty="0" smtClean="0">
                <a:solidFill>
                  <a:srgbClr val="0070C0"/>
                </a:solidFill>
                <a:latin typeface="Arno Pro Caption" pitchFamily="18" charset="0"/>
              </a:rPr>
              <a:t>a good approximation should be, such that the error between the true function and the approximation function should be very small</a:t>
            </a:r>
            <a:r>
              <a:rPr lang="en-GB" altLang="el-GR" sz="2400" dirty="0" smtClean="0">
                <a:latin typeface="Arno Pro Caption" pitchFamily="18" charset="0"/>
              </a:rPr>
              <a:t>.</a:t>
            </a:r>
          </a:p>
          <a:p>
            <a:pPr eaLnBrk="1" hangingPunct="1"/>
            <a:r>
              <a:rPr lang="en-GB" altLang="el-GR" sz="2400" dirty="0" smtClean="0">
                <a:latin typeface="Arno Pro Caption" pitchFamily="18" charset="0"/>
              </a:rPr>
              <a:t>Other than this approximating functions should have the following properties: </a:t>
            </a:r>
          </a:p>
          <a:p>
            <a:pPr marL="1009650" lvl="1" indent="-609600" eaLnBrk="1" hangingPunct="1">
              <a:buSzPct val="80000"/>
              <a:buFontTx/>
              <a:buAutoNum type="arabicPeriod"/>
            </a:pPr>
            <a:r>
              <a:rPr lang="en-GB" altLang="el-GR" sz="2000" dirty="0" smtClean="0">
                <a:solidFill>
                  <a:srgbClr val="0070C0"/>
                </a:solidFill>
                <a:latin typeface="Arno Pro Caption" pitchFamily="18" charset="0"/>
              </a:rPr>
              <a:t>The function should be easy to determine</a:t>
            </a:r>
          </a:p>
          <a:p>
            <a:pPr marL="1009650" lvl="1" indent="-609600" eaLnBrk="1" hangingPunct="1">
              <a:buSzPct val="80000"/>
              <a:buFontTx/>
              <a:buAutoNum type="arabicPeriod"/>
            </a:pPr>
            <a:r>
              <a:rPr lang="en-GB" altLang="el-GR" sz="2000" dirty="0" smtClean="0">
                <a:solidFill>
                  <a:srgbClr val="0070C0"/>
                </a:solidFill>
                <a:latin typeface="Arno Pro Caption" pitchFamily="18" charset="0"/>
              </a:rPr>
              <a:t>It should be easy to differentiate</a:t>
            </a:r>
          </a:p>
          <a:p>
            <a:pPr marL="1009650" lvl="1" indent="-609600" eaLnBrk="1" hangingPunct="1">
              <a:buSzPct val="80000"/>
              <a:buFontTx/>
              <a:buAutoNum type="arabicPeriod"/>
            </a:pPr>
            <a:r>
              <a:rPr lang="en-GB" altLang="el-GR" sz="2000" dirty="0" smtClean="0">
                <a:solidFill>
                  <a:srgbClr val="0070C0"/>
                </a:solidFill>
                <a:latin typeface="Arno Pro Caption" pitchFamily="18" charset="0"/>
              </a:rPr>
              <a:t>It should be easy to evaluate</a:t>
            </a:r>
          </a:p>
          <a:p>
            <a:pPr marL="1009650" lvl="1" indent="-609600" eaLnBrk="1" hangingPunct="1">
              <a:buSzPct val="80000"/>
              <a:buFontTx/>
              <a:buAutoNum type="arabicPeriod"/>
            </a:pPr>
            <a:r>
              <a:rPr lang="en-GB" altLang="el-GR" sz="2000" dirty="0" smtClean="0">
                <a:solidFill>
                  <a:srgbClr val="0070C0"/>
                </a:solidFill>
                <a:latin typeface="Arno Pro Caption" pitchFamily="18" charset="0"/>
              </a:rPr>
              <a:t>It should be easy to integrate</a:t>
            </a:r>
          </a:p>
          <a:p>
            <a:pPr marL="1009650" lvl="1" indent="-609600" eaLnBrk="1" hangingPunct="1">
              <a:buSzPct val="80000"/>
              <a:buFontTx/>
              <a:buAutoNum type="arabicPeriod"/>
            </a:pPr>
            <a:endParaRPr lang="en-GB" altLang="el-GR" sz="2000" dirty="0">
              <a:latin typeface="Arno Pro Caption" pitchFamily="18" charset="0"/>
            </a:endParaRPr>
          </a:p>
          <a:p>
            <a:pPr eaLnBrk="1" hangingPunct="1">
              <a:lnSpc>
                <a:spcPct val="90000"/>
              </a:lnSpc>
            </a:pPr>
            <a:r>
              <a:rPr lang="en-GB" altLang="el-GR" sz="2400" dirty="0">
                <a:latin typeface="Arno Pro Caption" pitchFamily="18" charset="0"/>
              </a:rPr>
              <a:t>There are numerous theorems on the sorts of functions, which can be well approximated by which interpolating functions. </a:t>
            </a:r>
          </a:p>
          <a:p>
            <a:pPr eaLnBrk="1" hangingPunct="1">
              <a:lnSpc>
                <a:spcPct val="90000"/>
              </a:lnSpc>
            </a:pPr>
            <a:r>
              <a:rPr lang="en-GB" altLang="el-GR" sz="2400" dirty="0">
                <a:latin typeface="Arno Pro Caption" pitchFamily="18" charset="0"/>
              </a:rPr>
              <a:t>Generally these functions are of little use. </a:t>
            </a:r>
          </a:p>
          <a:p>
            <a:pPr eaLnBrk="1" hangingPunct="1">
              <a:lnSpc>
                <a:spcPct val="90000"/>
              </a:lnSpc>
            </a:pPr>
            <a:r>
              <a:rPr lang="en-GB" altLang="el-GR" sz="2400" dirty="0">
                <a:latin typeface="Arno Pro Caption" pitchFamily="18" charset="0"/>
              </a:rPr>
              <a:t>The following theorem is useful practically and theoretically for polynomial interpolation.</a:t>
            </a:r>
          </a:p>
          <a:p>
            <a:pPr marL="0" indent="0" eaLnBrk="1" hangingPunct="1">
              <a:buSzPct val="80000"/>
              <a:buNone/>
            </a:pPr>
            <a:endParaRPr lang="en-GB" altLang="el-GR" sz="2400" dirty="0" smtClean="0">
              <a:latin typeface="Arno Pro Caption" pitchFamily="18" charset="0"/>
            </a:endParaRPr>
          </a:p>
          <a:p>
            <a:pPr lvl="1" eaLnBrk="1" hangingPunct="1"/>
            <a:endParaRPr lang="en-GB" altLang="el-GR" sz="2000" dirty="0" smtClean="0">
              <a:latin typeface="Arno Pro Caption" pitchFamily="18" charset="0"/>
            </a:endParaRPr>
          </a:p>
          <a:p>
            <a:pPr eaLnBrk="1" hangingPunct="1"/>
            <a:endParaRPr lang="en-GB" altLang="el-GR" sz="2400" dirty="0" smtClean="0">
              <a:latin typeface="Arno Pro Caption" pitchFamily="18" charset="0"/>
            </a:endParaRPr>
          </a:p>
          <a:p>
            <a:pPr eaLnBrk="1" hangingPunct="1"/>
            <a:endParaRPr lang="en-GB" altLang="el-GR" sz="24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457200"/>
            <a:ext cx="7772400" cy="762000"/>
          </a:xfrm>
        </p:spPr>
        <p:txBody>
          <a:bodyPr/>
          <a:lstStyle/>
          <a:p>
            <a:pPr eaLnBrk="1" hangingPunct="1"/>
            <a:r>
              <a:rPr lang="en-GB" altLang="el-GR" sz="4000" dirty="0" err="1" smtClean="0">
                <a:solidFill>
                  <a:schemeClr val="accent2"/>
                </a:solidFill>
                <a:latin typeface="Arno Pro Caption" pitchFamily="18" charset="0"/>
              </a:rPr>
              <a:t>Weierstrass</a:t>
            </a:r>
            <a:r>
              <a:rPr lang="en-GB" altLang="el-GR" sz="4000" dirty="0" smtClean="0">
                <a:solidFill>
                  <a:schemeClr val="accent2"/>
                </a:solidFill>
                <a:latin typeface="Arno Pro Caption" pitchFamily="18" charset="0"/>
              </a:rPr>
              <a:t> Approximation Theorem</a:t>
            </a:r>
          </a:p>
        </p:txBody>
      </p:sp>
      <mc:AlternateContent xmlns:mc="http://schemas.openxmlformats.org/markup-compatibility/2006" xmlns:a14="http://schemas.microsoft.com/office/drawing/2010/main">
        <mc:Choice Requires="a14">
          <p:sp>
            <p:nvSpPr>
              <p:cNvPr id="22531" name="Rectangle 3"/>
              <p:cNvSpPr>
                <a:spLocks noGrp="1" noChangeArrowheads="1"/>
              </p:cNvSpPr>
              <p:nvPr>
                <p:ph type="body" idx="1"/>
              </p:nvPr>
            </p:nvSpPr>
            <p:spPr>
              <a:xfrm>
                <a:off x="304800" y="1219200"/>
                <a:ext cx="8458200" cy="4876800"/>
              </a:xfrm>
            </p:spPr>
            <p:txBody>
              <a:bodyPr/>
              <a:lstStyle/>
              <a:p>
                <a:pPr eaLnBrk="1" hangingPunct="1"/>
                <a:r>
                  <a:rPr lang="en-GB" altLang="el-GR" sz="2800" dirty="0" smtClean="0">
                    <a:latin typeface="Arno Pro Caption" pitchFamily="18" charset="0"/>
                  </a:rPr>
                  <a:t>If </a:t>
                </a:r>
                <a:r>
                  <a:rPr lang="en-GB" altLang="el-GR" sz="2800" b="1" i="1" dirty="0" smtClean="0">
                    <a:solidFill>
                      <a:schemeClr val="accent5">
                        <a:lumMod val="50000"/>
                      </a:schemeClr>
                    </a:solidFill>
                    <a:latin typeface="Arno Pro Caption" pitchFamily="18" charset="0"/>
                  </a:rPr>
                  <a:t>f(x)</a:t>
                </a:r>
                <a:r>
                  <a:rPr lang="en-GB" altLang="el-GR" sz="2800" dirty="0" smtClean="0">
                    <a:latin typeface="Arno Pro Caption" pitchFamily="18" charset="0"/>
                  </a:rPr>
                  <a:t> is a continuous real-valued function on </a:t>
                </a:r>
                <a:r>
                  <a:rPr lang="en-GB" altLang="el-GR" sz="2800" b="1" dirty="0" smtClean="0">
                    <a:solidFill>
                      <a:schemeClr val="accent2"/>
                    </a:solidFill>
                    <a:latin typeface="Arno Pro Caption" pitchFamily="18" charset="0"/>
                  </a:rPr>
                  <a:t>[a, b] </a:t>
                </a:r>
                <a:r>
                  <a:rPr lang="en-GB" altLang="el-GR" sz="2800" dirty="0" smtClean="0">
                    <a:latin typeface="Arno Pro Caption" pitchFamily="18" charset="0"/>
                  </a:rPr>
                  <a:t>then for any </a:t>
                </a:r>
                <a:r>
                  <a:rPr lang="el-GR" altLang="el-GR" sz="2800" b="1" dirty="0" smtClean="0">
                    <a:solidFill>
                      <a:srgbClr val="FF0000"/>
                    </a:solidFill>
                    <a:latin typeface="Arno Pro Caption" pitchFamily="18" charset="0"/>
                    <a:sym typeface="Symbol" pitchFamily="18" charset="2"/>
                  </a:rPr>
                  <a:t>ε</a:t>
                </a:r>
                <a:r>
                  <a:rPr lang="en-GB" altLang="el-GR" sz="2800" b="1" dirty="0" smtClean="0">
                    <a:solidFill>
                      <a:srgbClr val="FF0000"/>
                    </a:solidFill>
                    <a:latin typeface="Arno Pro Caption" pitchFamily="18" charset="0"/>
                  </a:rPr>
                  <a:t> &gt; 0 </a:t>
                </a:r>
                <a:r>
                  <a:rPr lang="en-GB" altLang="el-GR" sz="2800" dirty="0" smtClean="0">
                    <a:latin typeface="Arno Pro Caption" pitchFamily="18" charset="0"/>
                  </a:rPr>
                  <a:t>, then there exists a polynomial </a:t>
                </a:r>
                <a:r>
                  <a:rPr lang="en-GB" altLang="el-GR" sz="2800" b="1" dirty="0" err="1" smtClean="0">
                    <a:solidFill>
                      <a:srgbClr val="C00000"/>
                    </a:solidFill>
                    <a:latin typeface="Arno Pro Caption" pitchFamily="18" charset="0"/>
                  </a:rPr>
                  <a:t>P</a:t>
                </a:r>
                <a:r>
                  <a:rPr lang="en-GB" altLang="el-GR" sz="2800" b="1" baseline="-22000" dirty="0" err="1" smtClean="0">
                    <a:solidFill>
                      <a:srgbClr val="C00000"/>
                    </a:solidFill>
                    <a:latin typeface="Arno Pro Caption" pitchFamily="18" charset="0"/>
                  </a:rPr>
                  <a:t>n</a:t>
                </a:r>
                <a:r>
                  <a:rPr lang="en-GB" altLang="el-GR" sz="2800" dirty="0" smtClean="0">
                    <a:latin typeface="Arno Pro Caption" pitchFamily="18" charset="0"/>
                  </a:rPr>
                  <a:t> on </a:t>
                </a:r>
                <a:r>
                  <a:rPr lang="en-GB" altLang="el-GR" sz="2800" b="1" dirty="0" smtClean="0">
                    <a:solidFill>
                      <a:schemeClr val="accent2"/>
                    </a:solidFill>
                    <a:latin typeface="Arno Pro Caption" pitchFamily="18" charset="0"/>
                  </a:rPr>
                  <a:t>[a, b] </a:t>
                </a:r>
                <a:r>
                  <a:rPr lang="en-GB" altLang="el-GR" sz="2800" dirty="0" smtClean="0">
                    <a:latin typeface="Arno Pro Caption" pitchFamily="18" charset="0"/>
                  </a:rPr>
                  <a:t>such that</a:t>
                </a:r>
              </a:p>
              <a:p>
                <a:pPr algn="ctr" eaLnBrk="1" hangingPunct="1">
                  <a:buFontTx/>
                  <a:buNone/>
                </a:pPr>
                <a:r>
                  <a:rPr lang="en-GB" altLang="el-GR" sz="2800" dirty="0" smtClean="0">
                    <a:latin typeface="Arno Pro Caption" pitchFamily="18" charset="0"/>
                  </a:rPr>
                  <a:t>   |</a:t>
                </a:r>
                <a:r>
                  <a:rPr lang="en-GB" altLang="el-GR" sz="2800" b="1" i="1" dirty="0" smtClean="0">
                    <a:solidFill>
                      <a:schemeClr val="accent5">
                        <a:lumMod val="50000"/>
                      </a:schemeClr>
                    </a:solidFill>
                    <a:latin typeface="Arno Pro Caption" pitchFamily="18" charset="0"/>
                  </a:rPr>
                  <a:t>ƒ(x)</a:t>
                </a:r>
                <a:r>
                  <a:rPr lang="en-GB" altLang="el-GR" sz="2800" dirty="0" smtClean="0">
                    <a:latin typeface="Arno Pro Caption" pitchFamily="18" charset="0"/>
                  </a:rPr>
                  <a:t> – </a:t>
                </a:r>
                <a:r>
                  <a:rPr lang="en-GB" altLang="el-GR" sz="2800" b="1" dirty="0" err="1" smtClean="0">
                    <a:solidFill>
                      <a:srgbClr val="C00000"/>
                    </a:solidFill>
                    <a:latin typeface="Arno Pro Caption" pitchFamily="18" charset="0"/>
                  </a:rPr>
                  <a:t>P</a:t>
                </a:r>
                <a:r>
                  <a:rPr lang="en-GB" altLang="el-GR" sz="2800" b="1" baseline="-22000" dirty="0" err="1" smtClean="0">
                    <a:solidFill>
                      <a:srgbClr val="C00000"/>
                    </a:solidFill>
                    <a:latin typeface="Arno Pro Caption" pitchFamily="18" charset="0"/>
                  </a:rPr>
                  <a:t>n</a:t>
                </a:r>
                <a:r>
                  <a:rPr lang="en-GB" altLang="el-GR" sz="2800" b="1" dirty="0" smtClean="0">
                    <a:solidFill>
                      <a:srgbClr val="C00000"/>
                    </a:solidFill>
                    <a:latin typeface="Arno Pro Caption" pitchFamily="18" charset="0"/>
                  </a:rPr>
                  <a:t>(x)</a:t>
                </a:r>
                <a:r>
                  <a:rPr lang="en-GB" altLang="el-GR" sz="2800" dirty="0" smtClean="0">
                    <a:latin typeface="Arno Pro Caption" pitchFamily="18" charset="0"/>
                  </a:rPr>
                  <a:t>| &lt; </a:t>
                </a:r>
                <a:r>
                  <a:rPr lang="el-GR" altLang="el-GR" sz="2800" b="1" dirty="0" smtClean="0">
                    <a:solidFill>
                      <a:srgbClr val="FF0000"/>
                    </a:solidFill>
                    <a:latin typeface="Arno Pro Caption" pitchFamily="18" charset="0"/>
                    <a:sym typeface="Symbol" pitchFamily="18" charset="2"/>
                  </a:rPr>
                  <a:t>ε</a:t>
                </a:r>
                <a:endParaRPr lang="en-GB" altLang="el-GR" sz="2800" b="1" dirty="0" smtClean="0">
                  <a:solidFill>
                    <a:srgbClr val="FF0000"/>
                  </a:solidFill>
                  <a:latin typeface="Arno Pro Caption" pitchFamily="18" charset="0"/>
                </a:endParaRPr>
              </a:p>
              <a:p>
                <a:pPr eaLnBrk="1" hangingPunct="1">
                  <a:buFontTx/>
                  <a:buNone/>
                </a:pPr>
                <a:r>
                  <a:rPr lang="en-GB" altLang="el-GR" sz="2800" dirty="0" smtClean="0">
                    <a:latin typeface="Arno Pro Caption" pitchFamily="18" charset="0"/>
                  </a:rPr>
                  <a:t>   for all x </a:t>
                </a:r>
                <a14:m>
                  <m:oMath xmlns:m="http://schemas.openxmlformats.org/officeDocument/2006/math">
                    <m:r>
                      <a:rPr lang="en-GB" altLang="el-GR" sz="2800" i="1" dirty="0" smtClean="0">
                        <a:latin typeface="Cambria Math" panose="02040503050406030204" pitchFamily="18" charset="0"/>
                        <a:ea typeface="Cambria Math" panose="02040503050406030204" pitchFamily="18" charset="0"/>
                        <a:sym typeface="Symbol" pitchFamily="18" charset="2"/>
                      </a:rPr>
                      <m:t>∈</m:t>
                    </m:r>
                  </m:oMath>
                </a14:m>
                <a:r>
                  <a:rPr lang="en-GB" altLang="el-GR" sz="2800" dirty="0" smtClean="0">
                    <a:latin typeface="Arno Pro Caption" pitchFamily="18" charset="0"/>
                  </a:rPr>
                  <a:t> </a:t>
                </a:r>
                <a:r>
                  <a:rPr lang="en-GB" altLang="el-GR" sz="2800" b="1" dirty="0" smtClean="0">
                    <a:solidFill>
                      <a:schemeClr val="accent2"/>
                    </a:solidFill>
                    <a:latin typeface="Arno Pro Caption" pitchFamily="18" charset="0"/>
                  </a:rPr>
                  <a:t>[a, b].</a:t>
                </a:r>
              </a:p>
              <a:p>
                <a:pPr eaLnBrk="1" hangingPunct="1"/>
                <a:r>
                  <a:rPr lang="en-GB" altLang="el-GR" sz="2400" dirty="0">
                    <a:latin typeface="Arno Pro Caption" pitchFamily="18" charset="0"/>
                  </a:rPr>
                  <a:t>This tells us that, any continuous function on a closed and bounded interval can be uniformly approximated on that interval by polynomial to any degree of accuracy.</a:t>
                </a:r>
              </a:p>
              <a:p>
                <a:pPr eaLnBrk="1" hangingPunct="1"/>
                <a:r>
                  <a:rPr lang="en-GB" altLang="el-GR" sz="2400" dirty="0">
                    <a:latin typeface="Arno Pro Caption" pitchFamily="18" charset="0"/>
                  </a:rPr>
                  <a:t>However there is no guarantee that we will know </a:t>
                </a:r>
                <a:r>
                  <a:rPr lang="en-GB" altLang="el-GR" sz="2400" b="1" i="1" dirty="0">
                    <a:solidFill>
                      <a:schemeClr val="accent5">
                        <a:lumMod val="50000"/>
                      </a:schemeClr>
                    </a:solidFill>
                    <a:latin typeface="Arno Pro Caption" pitchFamily="18" charset="0"/>
                  </a:rPr>
                  <a:t>f(x)</a:t>
                </a:r>
                <a:r>
                  <a:rPr lang="en-GB" altLang="el-GR" sz="2400" dirty="0" smtClean="0">
                    <a:latin typeface="Arno Pro Caption" pitchFamily="18" charset="0"/>
                  </a:rPr>
                  <a:t> </a:t>
                </a:r>
                <a:r>
                  <a:rPr lang="en-GB" altLang="el-GR" sz="2400" dirty="0">
                    <a:latin typeface="Arno Pro Caption" pitchFamily="18" charset="0"/>
                  </a:rPr>
                  <a:t>to an accuracy for the theorem to hold</a:t>
                </a:r>
                <a:r>
                  <a:rPr lang="en-GB" altLang="el-GR" sz="2400" dirty="0" smtClean="0">
                    <a:latin typeface="Arno Pro Caption" pitchFamily="18" charset="0"/>
                  </a:rPr>
                  <a:t>.</a:t>
                </a:r>
              </a:p>
              <a:p>
                <a:pPr eaLnBrk="1" hangingPunct="1"/>
                <a:r>
                  <a:rPr lang="en-US" altLang="el-GR" sz="2400" b="1" dirty="0">
                    <a:solidFill>
                      <a:srgbClr val="00B0F0"/>
                    </a:solidFill>
                    <a:latin typeface="Arno Pro Caption" pitchFamily="18" charset="0"/>
                  </a:rPr>
                  <a:t>Consequently, any continuous function can be approximated to any accuracy by a polynomial of high enough degree. </a:t>
                </a:r>
                <a:endParaRPr lang="en-GB" altLang="el-GR" sz="2400" b="1" dirty="0">
                  <a:solidFill>
                    <a:srgbClr val="00B0F0"/>
                  </a:solidFill>
                  <a:latin typeface="Arno Pro Caption" pitchFamily="18" charset="0"/>
                </a:endParaRPr>
              </a:p>
              <a:p>
                <a:pPr eaLnBrk="1" hangingPunct="1"/>
                <a:endParaRPr lang="en-GB" altLang="el-GR" sz="2400" dirty="0">
                  <a:latin typeface="Arno Pro Caption" pitchFamily="18" charset="0"/>
                </a:endParaRPr>
              </a:p>
              <a:p>
                <a:pPr eaLnBrk="1" hangingPunct="1">
                  <a:buFontTx/>
                  <a:buNone/>
                </a:pPr>
                <a:endParaRPr lang="en-GB" altLang="el-GR" sz="2800" b="1" dirty="0" smtClean="0">
                  <a:solidFill>
                    <a:schemeClr val="accent2"/>
                  </a:solidFill>
                  <a:latin typeface="Arno Pro Caption" pitchFamily="18" charset="0"/>
                </a:endParaRPr>
              </a:p>
            </p:txBody>
          </p:sp>
        </mc:Choice>
        <mc:Fallback xmlns="">
          <p:sp>
            <p:nvSpPr>
              <p:cNvPr id="22531" name="Rectangle 3"/>
              <p:cNvSpPr>
                <a:spLocks noGrp="1" noRot="1" noChangeAspect="1" noMove="1" noResize="1" noEditPoints="1" noAdjustHandles="1" noChangeArrowheads="1" noChangeShapeType="1" noTextEdit="1"/>
              </p:cNvSpPr>
              <p:nvPr>
                <p:ph type="body" idx="1"/>
              </p:nvPr>
            </p:nvSpPr>
            <p:spPr>
              <a:xfrm>
                <a:off x="304800" y="1219200"/>
                <a:ext cx="8458200" cy="4876800"/>
              </a:xfrm>
              <a:blipFill rotWithShape="0">
                <a:blip r:embed="rId2"/>
                <a:stretch>
                  <a:fillRect l="-1585" t="-1750" r="-1585" b="-9000"/>
                </a:stretch>
              </a:blipFill>
            </p:spPr>
            <p:txBody>
              <a:bodyPr/>
              <a:lstStyle/>
              <a:p>
                <a:r>
                  <a:rPr lang="el-GR">
                    <a:noFill/>
                  </a:rPr>
                  <a:t> </a:t>
                </a:r>
              </a:p>
            </p:txBody>
          </p:sp>
        </mc:Fallback>
      </mc:AlternateContent>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81000"/>
            <a:ext cx="7772400" cy="762000"/>
          </a:xfrm>
        </p:spPr>
        <p:txBody>
          <a:bodyPr/>
          <a:lstStyle/>
          <a:p>
            <a:pPr eaLnBrk="1" hangingPunct="1"/>
            <a:r>
              <a:rPr lang="en-GB" altLang="el-GR" dirty="0" smtClean="0">
                <a:latin typeface="Arno Pro Caption" pitchFamily="18" charset="0"/>
              </a:rPr>
              <a:t>Polynomial Approximation</a:t>
            </a:r>
          </a:p>
        </p:txBody>
      </p:sp>
      <p:sp>
        <p:nvSpPr>
          <p:cNvPr id="25603" name="Rectangle 3"/>
          <p:cNvSpPr>
            <a:spLocks noGrp="1" noChangeArrowheads="1"/>
          </p:cNvSpPr>
          <p:nvPr>
            <p:ph type="body" idx="1"/>
          </p:nvPr>
        </p:nvSpPr>
        <p:spPr>
          <a:xfrm>
            <a:off x="685800" y="1219200"/>
            <a:ext cx="7772400" cy="4876800"/>
          </a:xfrm>
        </p:spPr>
        <p:txBody>
          <a:bodyPr/>
          <a:lstStyle/>
          <a:p>
            <a:pPr eaLnBrk="1" hangingPunct="1"/>
            <a:r>
              <a:rPr lang="en-US" altLang="el-GR" dirty="0" smtClean="0">
                <a:latin typeface="Arno Pro Caption" pitchFamily="18" charset="0"/>
              </a:rPr>
              <a:t>Polynomials satisfy a </a:t>
            </a:r>
            <a:r>
              <a:rPr lang="en-US" altLang="el-GR" b="1" i="1" dirty="0" smtClean="0">
                <a:latin typeface="Arno Pro Caption" pitchFamily="18" charset="0"/>
              </a:rPr>
              <a:t>uniqueness theorem</a:t>
            </a:r>
            <a:r>
              <a:rPr lang="en-US" altLang="el-GR" dirty="0" smtClean="0">
                <a:latin typeface="Arno Pro Caption" pitchFamily="18" charset="0"/>
              </a:rPr>
              <a:t>:  </a:t>
            </a:r>
            <a:r>
              <a:rPr lang="en-US" altLang="el-GR" b="1" i="1" dirty="0" smtClean="0">
                <a:solidFill>
                  <a:srgbClr val="C00000"/>
                </a:solidFill>
                <a:latin typeface="Arno Pro Caption" pitchFamily="18" charset="0"/>
              </a:rPr>
              <a:t>A polynomial of degree n passing exactly through n + 1 points is unique</a:t>
            </a:r>
            <a:r>
              <a:rPr lang="en-US" altLang="el-GR" i="1" dirty="0" smtClean="0">
                <a:latin typeface="Arno Pro Caption" pitchFamily="18" charset="0"/>
              </a:rPr>
              <a:t>.</a:t>
            </a:r>
          </a:p>
          <a:p>
            <a:pPr eaLnBrk="1" hangingPunct="1">
              <a:buFontTx/>
              <a:buNone/>
            </a:pPr>
            <a:endParaRPr lang="en-US" altLang="el-GR" i="1" dirty="0" smtClean="0">
              <a:latin typeface="Arno Pro Caption" pitchFamily="18" charset="0"/>
            </a:endParaRPr>
          </a:p>
          <a:p>
            <a:pPr eaLnBrk="1" hangingPunct="1"/>
            <a:r>
              <a:rPr lang="en-US" altLang="el-GR" sz="2800" dirty="0" smtClean="0">
                <a:latin typeface="Arno Pro Caption" pitchFamily="18" charset="0"/>
              </a:rPr>
              <a:t>The polynomial through a specific set of points may take different forms, but all forms are equivalent. Any form can be manipulated into another form by simple algebraic rearrangement.</a:t>
            </a:r>
            <a:endParaRPr lang="en-GB" altLang="el-GR" sz="28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457200"/>
            <a:ext cx="7772400" cy="762000"/>
          </a:xfrm>
        </p:spPr>
        <p:txBody>
          <a:bodyPr/>
          <a:lstStyle/>
          <a:p>
            <a:pPr eaLnBrk="1" hangingPunct="1"/>
            <a:r>
              <a:rPr lang="en-GB" altLang="el-GR" dirty="0" smtClean="0">
                <a:latin typeface="Arno Pro Caption" pitchFamily="18" charset="0"/>
              </a:rPr>
              <a:t>Polynomial Approximation</a:t>
            </a:r>
          </a:p>
        </p:txBody>
      </p:sp>
      <p:sp>
        <p:nvSpPr>
          <p:cNvPr id="26627" name="Rectangle 3"/>
          <p:cNvSpPr>
            <a:spLocks noGrp="1" noChangeArrowheads="1"/>
          </p:cNvSpPr>
          <p:nvPr>
            <p:ph type="body" idx="1"/>
          </p:nvPr>
        </p:nvSpPr>
        <p:spPr>
          <a:xfrm>
            <a:off x="228600" y="1981200"/>
            <a:ext cx="8382000" cy="4114800"/>
          </a:xfrm>
        </p:spPr>
        <p:txBody>
          <a:bodyPr/>
          <a:lstStyle/>
          <a:p>
            <a:pPr eaLnBrk="1" hangingPunct="1"/>
            <a:r>
              <a:rPr lang="en-US" altLang="el-GR" dirty="0" smtClean="0">
                <a:latin typeface="Arno Pro Caption" pitchFamily="18" charset="0"/>
              </a:rPr>
              <a:t>The Taylor series is a polynomial of infinite order. Thus </a:t>
            </a:r>
            <a:endParaRPr lang="en-GB" altLang="el-GR" dirty="0" smtClean="0">
              <a:latin typeface="Arno Pro Caption" pitchFamily="18" charset="0"/>
            </a:endParaRPr>
          </a:p>
          <a:p>
            <a:pPr eaLnBrk="1" hangingPunct="1">
              <a:buFontTx/>
              <a:buNone/>
            </a:pPr>
            <a:r>
              <a:rPr lang="en-GB" altLang="el-GR" b="1" dirty="0" smtClean="0">
                <a:solidFill>
                  <a:schemeClr val="accent5">
                    <a:lumMod val="50000"/>
                  </a:schemeClr>
                </a:solidFill>
                <a:latin typeface="Arno Pro Caption" pitchFamily="18" charset="0"/>
              </a:rPr>
              <a:t>  </a:t>
            </a:r>
            <a:r>
              <a:rPr lang="en-GB" altLang="el-GR" sz="2800" b="1" dirty="0" smtClean="0">
                <a:solidFill>
                  <a:schemeClr val="accent5">
                    <a:lumMod val="50000"/>
                  </a:schemeClr>
                </a:solidFill>
                <a:latin typeface="Arno Pro Caption" pitchFamily="18" charset="0"/>
              </a:rPr>
              <a:t>ƒ(x) = ƒ</a:t>
            </a:r>
            <a:r>
              <a:rPr lang="en-GB" altLang="el-GR" sz="2800" b="1" i="1" dirty="0" smtClean="0">
                <a:solidFill>
                  <a:schemeClr val="accent5">
                    <a:lumMod val="50000"/>
                  </a:schemeClr>
                </a:solidFill>
                <a:latin typeface="Arno Pro Caption" pitchFamily="18" charset="0"/>
              </a:rPr>
              <a:t>(</a:t>
            </a:r>
            <a:r>
              <a:rPr lang="en-GB" altLang="el-GR" sz="2800" b="1" dirty="0" smtClean="0">
                <a:solidFill>
                  <a:schemeClr val="accent5">
                    <a:lumMod val="50000"/>
                  </a:schemeClr>
                </a:solidFill>
                <a:latin typeface="Arno Pro Caption" pitchFamily="18" charset="0"/>
              </a:rPr>
              <a:t>x</a:t>
            </a:r>
            <a:r>
              <a:rPr lang="en-GB" altLang="el-GR" sz="2800" b="1" baseline="-22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 + ƒ</a:t>
            </a:r>
            <a:r>
              <a:rPr lang="en-GB" altLang="el-GR" sz="2800" b="1" i="1" dirty="0" smtClean="0">
                <a:solidFill>
                  <a:schemeClr val="accent5">
                    <a:lumMod val="50000"/>
                  </a:schemeClr>
                </a:solidFill>
                <a:latin typeface="Arno Pro Caption" pitchFamily="18" charset="0"/>
              </a:rPr>
              <a:t>'(</a:t>
            </a:r>
            <a:r>
              <a:rPr lang="en-GB" altLang="el-GR" sz="2800" b="1" dirty="0" smtClean="0">
                <a:solidFill>
                  <a:schemeClr val="accent5">
                    <a:lumMod val="50000"/>
                  </a:schemeClr>
                </a:solidFill>
                <a:latin typeface="Arno Pro Caption" pitchFamily="18" charset="0"/>
              </a:rPr>
              <a:t>x</a:t>
            </a:r>
            <a:r>
              <a:rPr lang="en-GB" altLang="el-GR" sz="2800" b="1" baseline="-22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)(x - x</a:t>
            </a:r>
            <a:r>
              <a:rPr lang="en-GB" altLang="el-GR" sz="2800" b="1" baseline="-22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  + 1/2! ƒ</a:t>
            </a:r>
            <a:r>
              <a:rPr lang="en-GB" altLang="el-GR" sz="2800" b="1" i="1" dirty="0" smtClean="0">
                <a:solidFill>
                  <a:schemeClr val="accent5">
                    <a:lumMod val="50000"/>
                  </a:schemeClr>
                </a:solidFill>
                <a:latin typeface="Arno Pro Caption" pitchFamily="18" charset="0"/>
              </a:rPr>
              <a:t>''(</a:t>
            </a:r>
            <a:r>
              <a:rPr lang="en-GB" altLang="el-GR" sz="2800" b="1" dirty="0" smtClean="0">
                <a:solidFill>
                  <a:schemeClr val="accent5">
                    <a:lumMod val="50000"/>
                  </a:schemeClr>
                </a:solidFill>
                <a:latin typeface="Arno Pro Caption" pitchFamily="18" charset="0"/>
              </a:rPr>
              <a:t>x</a:t>
            </a:r>
            <a:r>
              <a:rPr lang="en-GB" altLang="el-GR" sz="2800" b="1" baseline="-22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 (x - x</a:t>
            </a:r>
            <a:r>
              <a:rPr lang="en-GB" altLang="el-GR" sz="2800" b="1" baseline="-22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a:t>
            </a:r>
            <a:r>
              <a:rPr lang="en-GB" altLang="el-GR" sz="2800" b="1" baseline="30000" dirty="0" smtClean="0">
                <a:solidFill>
                  <a:schemeClr val="accent5">
                    <a:lumMod val="50000"/>
                  </a:schemeClr>
                </a:solidFill>
                <a:latin typeface="Arno Pro Caption" pitchFamily="18" charset="0"/>
              </a:rPr>
              <a:t>2</a:t>
            </a:r>
            <a:r>
              <a:rPr lang="en-GB" altLang="el-GR" sz="2800" b="1" dirty="0" smtClean="0">
                <a:solidFill>
                  <a:schemeClr val="accent5">
                    <a:lumMod val="50000"/>
                  </a:schemeClr>
                </a:solidFill>
                <a:latin typeface="Arno Pro Caption" pitchFamily="18" charset="0"/>
              </a:rPr>
              <a:t>+..</a:t>
            </a:r>
          </a:p>
          <a:p>
            <a:pPr eaLnBrk="1" hangingPunct="1"/>
            <a:endParaRPr lang="en-US" altLang="el-GR" dirty="0" smtClean="0">
              <a:latin typeface="Arno Pro Caption" pitchFamily="18" charset="0"/>
            </a:endParaRPr>
          </a:p>
          <a:p>
            <a:pPr eaLnBrk="1" hangingPunct="1"/>
            <a:r>
              <a:rPr lang="en-US" altLang="el-GR" dirty="0" smtClean="0">
                <a:latin typeface="Arno Pro Caption" pitchFamily="18" charset="0"/>
              </a:rPr>
              <a:t>However it is impossible computationally to evaluate an infinite number of terms. </a:t>
            </a:r>
            <a:endParaRPr lang="en-GB" altLang="el-GR"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762000"/>
          </a:xfrm>
        </p:spPr>
        <p:txBody>
          <a:bodyPr/>
          <a:lstStyle/>
          <a:p>
            <a:pPr eaLnBrk="1" hangingPunct="1"/>
            <a:r>
              <a:rPr lang="en-GB" altLang="el-GR" dirty="0" smtClean="0">
                <a:latin typeface="Arno Pro Caption" pitchFamily="18" charset="0"/>
              </a:rPr>
              <a:t>Polynomial Approximation</a:t>
            </a:r>
          </a:p>
        </p:txBody>
      </p:sp>
      <p:sp>
        <p:nvSpPr>
          <p:cNvPr id="27651" name="Rectangle 3"/>
          <p:cNvSpPr>
            <a:spLocks noGrp="1" noChangeArrowheads="1"/>
          </p:cNvSpPr>
          <p:nvPr>
            <p:ph type="body" idx="1"/>
          </p:nvPr>
        </p:nvSpPr>
        <p:spPr>
          <a:xfrm>
            <a:off x="381000" y="1295400"/>
            <a:ext cx="8305800" cy="5105400"/>
          </a:xfrm>
        </p:spPr>
        <p:txBody>
          <a:bodyPr/>
          <a:lstStyle/>
          <a:p>
            <a:pPr eaLnBrk="1" hangingPunct="1"/>
            <a:r>
              <a:rPr lang="en-US" altLang="el-GR" dirty="0" smtClean="0">
                <a:latin typeface="Arno Pro Caption" pitchFamily="18" charset="0"/>
              </a:rPr>
              <a:t>Taylor polynomial of degree </a:t>
            </a:r>
            <a:r>
              <a:rPr lang="en-US" altLang="el-GR" i="1" dirty="0" smtClean="0">
                <a:latin typeface="Arno Pro Caption" pitchFamily="18" charset="0"/>
              </a:rPr>
              <a:t>n </a:t>
            </a:r>
            <a:r>
              <a:rPr lang="en-US" altLang="el-GR" dirty="0" smtClean="0">
                <a:latin typeface="Arno Pro Caption" pitchFamily="18" charset="0"/>
              </a:rPr>
              <a:t>is therefore usually defined as</a:t>
            </a:r>
            <a:endParaRPr lang="en-GB" altLang="el-GR" dirty="0" smtClean="0">
              <a:latin typeface="Arno Pro Caption" pitchFamily="18" charset="0"/>
            </a:endParaRPr>
          </a:p>
          <a:p>
            <a:pPr eaLnBrk="1" hangingPunct="1">
              <a:buFontTx/>
              <a:buNone/>
            </a:pPr>
            <a:r>
              <a:rPr lang="en-GB" altLang="el-GR" dirty="0" smtClean="0">
                <a:latin typeface="Arno Pro Caption" pitchFamily="18" charset="0"/>
              </a:rPr>
              <a:t>                  </a:t>
            </a:r>
            <a:r>
              <a:rPr lang="en-GB" altLang="el-GR" b="1" dirty="0" smtClean="0">
                <a:solidFill>
                  <a:schemeClr val="accent5">
                    <a:lumMod val="50000"/>
                  </a:schemeClr>
                </a:solidFill>
                <a:latin typeface="Arno Pro Caption" pitchFamily="18" charset="0"/>
              </a:rPr>
              <a:t>ƒ(x) = </a:t>
            </a:r>
            <a:r>
              <a:rPr lang="en-US" altLang="el-GR" b="1" i="1" dirty="0" err="1" smtClean="0">
                <a:solidFill>
                  <a:schemeClr val="accent5">
                    <a:lumMod val="50000"/>
                  </a:schemeClr>
                </a:solidFill>
                <a:latin typeface="Arno Pro Caption" pitchFamily="18" charset="0"/>
              </a:rPr>
              <a:t>P</a:t>
            </a:r>
            <a:r>
              <a:rPr lang="en-US" altLang="el-GR" b="1" i="1" baseline="-22000" dirty="0" err="1" smtClean="0">
                <a:solidFill>
                  <a:schemeClr val="accent5">
                    <a:lumMod val="50000"/>
                  </a:schemeClr>
                </a:solidFill>
                <a:latin typeface="Arno Pro Caption" pitchFamily="18" charset="0"/>
              </a:rPr>
              <a:t>n</a:t>
            </a:r>
            <a:r>
              <a:rPr lang="en-US" altLang="el-GR" b="1" dirty="0" smtClean="0">
                <a:solidFill>
                  <a:schemeClr val="accent5">
                    <a:lumMod val="50000"/>
                  </a:schemeClr>
                </a:solidFill>
                <a:latin typeface="Arno Pro Caption" pitchFamily="18" charset="0"/>
              </a:rPr>
              <a:t>(</a:t>
            </a:r>
            <a:r>
              <a:rPr lang="en-US" altLang="el-GR" b="1" i="1" dirty="0" smtClean="0">
                <a:solidFill>
                  <a:schemeClr val="accent5">
                    <a:lumMod val="50000"/>
                  </a:schemeClr>
                </a:solidFill>
                <a:latin typeface="Arno Pro Caption" pitchFamily="18" charset="0"/>
              </a:rPr>
              <a:t>x</a:t>
            </a:r>
            <a:r>
              <a:rPr lang="en-US" altLang="el-GR" b="1" dirty="0" smtClean="0">
                <a:solidFill>
                  <a:schemeClr val="accent5">
                    <a:lumMod val="50000"/>
                  </a:schemeClr>
                </a:solidFill>
                <a:latin typeface="Arno Pro Caption" pitchFamily="18" charset="0"/>
              </a:rPr>
              <a:t>) + </a:t>
            </a:r>
            <a:r>
              <a:rPr lang="en-US" altLang="el-GR" b="1" i="1" dirty="0" smtClean="0">
                <a:solidFill>
                  <a:schemeClr val="accent5">
                    <a:lumMod val="50000"/>
                  </a:schemeClr>
                </a:solidFill>
                <a:latin typeface="Arno Pro Caption" pitchFamily="18" charset="0"/>
              </a:rPr>
              <a:t>R</a:t>
            </a:r>
            <a:r>
              <a:rPr lang="en-US" altLang="el-GR" b="1" i="1" baseline="-22000" dirty="0" smtClean="0">
                <a:solidFill>
                  <a:schemeClr val="accent5">
                    <a:lumMod val="50000"/>
                  </a:schemeClr>
                </a:solidFill>
                <a:latin typeface="Arno Pro Caption" pitchFamily="18" charset="0"/>
              </a:rPr>
              <a:t>n </a:t>
            </a:r>
            <a:r>
              <a:rPr lang="en-US" altLang="el-GR" b="1" baseline="-22000" dirty="0" smtClean="0">
                <a:solidFill>
                  <a:schemeClr val="accent5">
                    <a:lumMod val="50000"/>
                  </a:schemeClr>
                </a:solidFill>
                <a:latin typeface="Arno Pro Caption" pitchFamily="18" charset="0"/>
              </a:rPr>
              <a:t>+ 1</a:t>
            </a:r>
            <a:r>
              <a:rPr lang="en-US" altLang="el-GR" b="1" dirty="0" smtClean="0">
                <a:solidFill>
                  <a:schemeClr val="accent5">
                    <a:lumMod val="50000"/>
                  </a:schemeClr>
                </a:solidFill>
                <a:latin typeface="Arno Pro Caption" pitchFamily="18" charset="0"/>
              </a:rPr>
              <a:t>(</a:t>
            </a:r>
            <a:r>
              <a:rPr lang="en-US" altLang="el-GR" b="1" i="1" dirty="0" smtClean="0">
                <a:solidFill>
                  <a:schemeClr val="accent5">
                    <a:lumMod val="50000"/>
                  </a:schemeClr>
                </a:solidFill>
                <a:latin typeface="Arno Pro Caption" pitchFamily="18" charset="0"/>
              </a:rPr>
              <a:t>x</a:t>
            </a:r>
            <a:r>
              <a:rPr lang="en-US" altLang="el-GR" b="1" dirty="0" smtClean="0">
                <a:solidFill>
                  <a:schemeClr val="accent5">
                    <a:lumMod val="50000"/>
                  </a:schemeClr>
                </a:solidFill>
                <a:latin typeface="Arno Pro Caption" pitchFamily="18" charset="0"/>
              </a:rPr>
              <a:t>)</a:t>
            </a:r>
          </a:p>
          <a:p>
            <a:pPr eaLnBrk="1" hangingPunct="1">
              <a:lnSpc>
                <a:spcPct val="150000"/>
              </a:lnSpc>
              <a:buFontTx/>
              <a:buNone/>
            </a:pPr>
            <a:r>
              <a:rPr lang="en-US" altLang="el-GR" dirty="0" smtClean="0">
                <a:latin typeface="Arno Pro Caption" pitchFamily="18" charset="0"/>
              </a:rPr>
              <a:t>    where the Taylor polynomial </a:t>
            </a:r>
            <a:r>
              <a:rPr lang="en-US" altLang="el-GR" b="1" i="1" dirty="0" err="1" smtClean="0">
                <a:solidFill>
                  <a:schemeClr val="accent5">
                    <a:lumMod val="50000"/>
                  </a:schemeClr>
                </a:solidFill>
                <a:latin typeface="Arno Pro Caption" pitchFamily="18" charset="0"/>
              </a:rPr>
              <a:t>P</a:t>
            </a:r>
            <a:r>
              <a:rPr lang="en-US" altLang="el-GR" b="1" i="1" baseline="-22000" dirty="0" err="1" smtClean="0">
                <a:solidFill>
                  <a:schemeClr val="accent5">
                    <a:lumMod val="50000"/>
                  </a:schemeClr>
                </a:solidFill>
                <a:latin typeface="Arno Pro Caption" pitchFamily="18" charset="0"/>
              </a:rPr>
              <a:t>n</a:t>
            </a:r>
            <a:r>
              <a:rPr lang="en-US" altLang="el-GR" b="1" dirty="0" smtClean="0">
                <a:solidFill>
                  <a:schemeClr val="accent5">
                    <a:lumMod val="50000"/>
                  </a:schemeClr>
                </a:solidFill>
                <a:latin typeface="Arno Pro Caption" pitchFamily="18" charset="0"/>
              </a:rPr>
              <a:t>(</a:t>
            </a:r>
            <a:r>
              <a:rPr lang="en-US" altLang="el-GR" b="1" i="1" dirty="0" smtClean="0">
                <a:solidFill>
                  <a:schemeClr val="accent5">
                    <a:lumMod val="50000"/>
                  </a:schemeClr>
                </a:solidFill>
                <a:latin typeface="Arno Pro Caption" pitchFamily="18" charset="0"/>
              </a:rPr>
              <a:t>x</a:t>
            </a:r>
            <a:r>
              <a:rPr lang="en-US" altLang="el-GR" b="1" dirty="0" smtClean="0">
                <a:solidFill>
                  <a:schemeClr val="accent5">
                    <a:lumMod val="50000"/>
                  </a:schemeClr>
                </a:solidFill>
                <a:latin typeface="Arno Pro Caption" pitchFamily="18" charset="0"/>
              </a:rPr>
              <a:t>)</a:t>
            </a:r>
            <a:r>
              <a:rPr lang="en-US" altLang="el-GR" dirty="0" smtClean="0">
                <a:latin typeface="Arno Pro Caption" pitchFamily="18" charset="0"/>
              </a:rPr>
              <a:t> and the remainder term </a:t>
            </a:r>
            <a:r>
              <a:rPr lang="en-US" altLang="el-GR" b="1" i="1" dirty="0" smtClean="0">
                <a:solidFill>
                  <a:schemeClr val="accent5">
                    <a:lumMod val="50000"/>
                  </a:schemeClr>
                </a:solidFill>
                <a:latin typeface="Arno Pro Caption" pitchFamily="18" charset="0"/>
              </a:rPr>
              <a:t>R</a:t>
            </a:r>
            <a:r>
              <a:rPr lang="en-US" altLang="el-GR" b="1" i="1" baseline="-22000" dirty="0" smtClean="0">
                <a:solidFill>
                  <a:schemeClr val="accent5">
                    <a:lumMod val="50000"/>
                  </a:schemeClr>
                </a:solidFill>
                <a:latin typeface="Arno Pro Caption" pitchFamily="18" charset="0"/>
              </a:rPr>
              <a:t>n </a:t>
            </a:r>
            <a:r>
              <a:rPr lang="en-US" altLang="el-GR" b="1" baseline="-22000" dirty="0" smtClean="0">
                <a:solidFill>
                  <a:schemeClr val="accent5">
                    <a:lumMod val="50000"/>
                  </a:schemeClr>
                </a:solidFill>
                <a:latin typeface="Arno Pro Caption" pitchFamily="18" charset="0"/>
              </a:rPr>
              <a:t>+ 1</a:t>
            </a:r>
            <a:r>
              <a:rPr lang="en-US" altLang="el-GR" b="1" dirty="0" smtClean="0">
                <a:solidFill>
                  <a:schemeClr val="accent5">
                    <a:lumMod val="50000"/>
                  </a:schemeClr>
                </a:solidFill>
                <a:latin typeface="Arno Pro Caption" pitchFamily="18" charset="0"/>
              </a:rPr>
              <a:t>(</a:t>
            </a:r>
            <a:r>
              <a:rPr lang="en-US" altLang="el-GR" b="1" i="1" dirty="0" smtClean="0">
                <a:solidFill>
                  <a:schemeClr val="accent5">
                    <a:lumMod val="50000"/>
                  </a:schemeClr>
                </a:solidFill>
                <a:latin typeface="Arno Pro Caption" pitchFamily="18" charset="0"/>
              </a:rPr>
              <a:t>x</a:t>
            </a:r>
            <a:r>
              <a:rPr lang="en-US" altLang="el-GR" b="1" dirty="0" smtClean="0">
                <a:solidFill>
                  <a:schemeClr val="accent5">
                    <a:lumMod val="50000"/>
                  </a:schemeClr>
                </a:solidFill>
                <a:latin typeface="Arno Pro Caption" pitchFamily="18" charset="0"/>
              </a:rPr>
              <a:t>) </a:t>
            </a:r>
            <a:r>
              <a:rPr lang="en-US" altLang="el-GR" dirty="0" smtClean="0">
                <a:latin typeface="Arno Pro Caption" pitchFamily="18" charset="0"/>
              </a:rPr>
              <a:t>are given by </a:t>
            </a:r>
            <a:endParaRPr lang="en-US" altLang="el-GR" i="1" dirty="0" smtClean="0">
              <a:latin typeface="Arno Pro Caption" pitchFamily="18" charset="0"/>
            </a:endParaRPr>
          </a:p>
          <a:p>
            <a:pPr eaLnBrk="1" hangingPunct="1">
              <a:buFontTx/>
              <a:buNone/>
            </a:pPr>
            <a:r>
              <a:rPr lang="en-US" altLang="el-GR" sz="2800" i="1" dirty="0" smtClean="0">
                <a:latin typeface="Arno Pro Caption" pitchFamily="18" charset="0"/>
              </a:rPr>
              <a:t>     </a:t>
            </a:r>
            <a:r>
              <a:rPr lang="en-US" altLang="el-GR" sz="2400" b="1" i="1" dirty="0" err="1" smtClean="0">
                <a:solidFill>
                  <a:schemeClr val="accent5">
                    <a:lumMod val="50000"/>
                  </a:schemeClr>
                </a:solidFill>
                <a:latin typeface="Arno Pro Caption" pitchFamily="18" charset="0"/>
              </a:rPr>
              <a:t>P</a:t>
            </a:r>
            <a:r>
              <a:rPr lang="en-US" altLang="el-GR" sz="2400" b="1" i="1" baseline="-22000" dirty="0" err="1" smtClean="0">
                <a:solidFill>
                  <a:schemeClr val="accent5">
                    <a:lumMod val="50000"/>
                  </a:schemeClr>
                </a:solidFill>
                <a:latin typeface="Arno Pro Caption" pitchFamily="18" charset="0"/>
              </a:rPr>
              <a:t>n</a:t>
            </a:r>
            <a:r>
              <a:rPr lang="en-US" altLang="el-GR" sz="2400" b="1" dirty="0" smtClean="0">
                <a:solidFill>
                  <a:schemeClr val="accent5">
                    <a:lumMod val="50000"/>
                  </a:schemeClr>
                </a:solidFill>
                <a:latin typeface="Arno Pro Caption" pitchFamily="18" charset="0"/>
              </a:rPr>
              <a:t>(</a:t>
            </a:r>
            <a:r>
              <a:rPr lang="en-US" altLang="el-GR" sz="2400" b="1" i="1" dirty="0" smtClean="0">
                <a:solidFill>
                  <a:schemeClr val="accent5">
                    <a:lumMod val="50000"/>
                  </a:schemeClr>
                </a:solidFill>
                <a:latin typeface="Arno Pro Caption" pitchFamily="18" charset="0"/>
              </a:rPr>
              <a:t>x</a:t>
            </a:r>
            <a:r>
              <a:rPr lang="en-US" altLang="el-GR" sz="2400" b="1" dirty="0" smtClean="0">
                <a:solidFill>
                  <a:schemeClr val="accent5">
                    <a:lumMod val="50000"/>
                  </a:schemeClr>
                </a:solidFill>
                <a:latin typeface="Arno Pro Caption" pitchFamily="18" charset="0"/>
              </a:rPr>
              <a:t>) </a:t>
            </a:r>
            <a:r>
              <a:rPr lang="en-GB" altLang="el-GR" sz="2400" b="1" dirty="0" smtClean="0">
                <a:solidFill>
                  <a:schemeClr val="accent5">
                    <a:lumMod val="50000"/>
                  </a:schemeClr>
                </a:solidFill>
                <a:latin typeface="Arno Pro Caption" pitchFamily="18" charset="0"/>
              </a:rPr>
              <a:t>= ƒ</a:t>
            </a:r>
            <a:r>
              <a:rPr lang="en-GB" altLang="el-GR" sz="2400" b="1" i="1" dirty="0" smtClean="0">
                <a:solidFill>
                  <a:schemeClr val="accent5">
                    <a:lumMod val="50000"/>
                  </a:schemeClr>
                </a:solidFill>
                <a:latin typeface="Arno Pro Caption" pitchFamily="18" charset="0"/>
              </a:rPr>
              <a:t>(</a:t>
            </a:r>
            <a:r>
              <a:rPr lang="en-GB" altLang="el-GR" sz="2400" b="1" dirty="0" smtClean="0">
                <a:solidFill>
                  <a:schemeClr val="accent5">
                    <a:lumMod val="50000"/>
                  </a:schemeClr>
                </a:solidFill>
                <a:latin typeface="Arno Pro Caption" pitchFamily="18" charset="0"/>
              </a:rPr>
              <a:t>x</a:t>
            </a:r>
            <a:r>
              <a:rPr lang="en-GB" altLang="el-GR" sz="2400" b="1" baseline="-20000" dirty="0" smtClean="0">
                <a:solidFill>
                  <a:schemeClr val="accent5">
                    <a:lumMod val="50000"/>
                  </a:schemeClr>
                </a:solidFill>
                <a:latin typeface="Arno Pro Caption" pitchFamily="18" charset="0"/>
              </a:rPr>
              <a:t>0</a:t>
            </a:r>
            <a:r>
              <a:rPr lang="en-GB" altLang="el-GR" sz="2400" b="1" dirty="0" smtClean="0">
                <a:solidFill>
                  <a:schemeClr val="accent5">
                    <a:lumMod val="50000"/>
                  </a:schemeClr>
                </a:solidFill>
                <a:latin typeface="Arno Pro Caption" pitchFamily="18" charset="0"/>
              </a:rPr>
              <a:t>) + ƒ</a:t>
            </a:r>
            <a:r>
              <a:rPr lang="en-GB" altLang="el-GR" sz="2400" b="1" i="1" dirty="0" smtClean="0">
                <a:solidFill>
                  <a:schemeClr val="accent5">
                    <a:lumMod val="50000"/>
                  </a:schemeClr>
                </a:solidFill>
                <a:latin typeface="Arno Pro Caption" pitchFamily="18" charset="0"/>
              </a:rPr>
              <a:t>'(</a:t>
            </a:r>
            <a:r>
              <a:rPr lang="en-GB" altLang="el-GR" sz="2400" b="1" dirty="0" smtClean="0">
                <a:solidFill>
                  <a:schemeClr val="accent5">
                    <a:lumMod val="50000"/>
                  </a:schemeClr>
                </a:solidFill>
                <a:latin typeface="Arno Pro Caption" pitchFamily="18" charset="0"/>
              </a:rPr>
              <a:t>x</a:t>
            </a:r>
            <a:r>
              <a:rPr lang="en-GB" altLang="el-GR" sz="2400" b="1" baseline="-20000" dirty="0" smtClean="0">
                <a:solidFill>
                  <a:schemeClr val="accent5">
                    <a:lumMod val="50000"/>
                  </a:schemeClr>
                </a:solidFill>
                <a:latin typeface="Arno Pro Caption" pitchFamily="18" charset="0"/>
              </a:rPr>
              <a:t>0</a:t>
            </a:r>
            <a:r>
              <a:rPr lang="en-GB" altLang="el-GR" sz="2400" b="1" dirty="0" smtClean="0">
                <a:solidFill>
                  <a:schemeClr val="accent5">
                    <a:lumMod val="50000"/>
                  </a:schemeClr>
                </a:solidFill>
                <a:latin typeface="Arno Pro Caption" pitchFamily="18" charset="0"/>
              </a:rPr>
              <a:t>)(x - x</a:t>
            </a:r>
            <a:r>
              <a:rPr lang="en-GB" altLang="el-GR" sz="2400" b="1" baseline="-20000" dirty="0" smtClean="0">
                <a:solidFill>
                  <a:schemeClr val="accent5">
                    <a:lumMod val="50000"/>
                  </a:schemeClr>
                </a:solidFill>
                <a:latin typeface="Arno Pro Caption" pitchFamily="18" charset="0"/>
              </a:rPr>
              <a:t>0</a:t>
            </a:r>
            <a:r>
              <a:rPr lang="en-GB" altLang="el-GR" sz="2400" b="1" dirty="0" smtClean="0">
                <a:solidFill>
                  <a:schemeClr val="accent5">
                    <a:lumMod val="50000"/>
                  </a:schemeClr>
                </a:solidFill>
                <a:latin typeface="Arno Pro Caption" pitchFamily="18" charset="0"/>
              </a:rPr>
              <a:t>) + …  + 1/n! </a:t>
            </a:r>
            <a:r>
              <a:rPr lang="en-GB" altLang="el-GR" sz="2400" b="1" dirty="0" err="1" smtClean="0">
                <a:solidFill>
                  <a:schemeClr val="accent5">
                    <a:lumMod val="50000"/>
                  </a:schemeClr>
                </a:solidFill>
                <a:latin typeface="Arno Pro Caption" pitchFamily="18" charset="0"/>
              </a:rPr>
              <a:t>ƒ</a:t>
            </a:r>
            <a:r>
              <a:rPr lang="en-GB" altLang="el-GR" sz="2400" b="1" i="1" baseline="30000" dirty="0" err="1" smtClean="0">
                <a:solidFill>
                  <a:schemeClr val="accent5">
                    <a:lumMod val="50000"/>
                  </a:schemeClr>
                </a:solidFill>
                <a:latin typeface="Arno Pro Caption" pitchFamily="18" charset="0"/>
              </a:rPr>
              <a:t>n</a:t>
            </a:r>
            <a:r>
              <a:rPr lang="en-GB" altLang="el-GR" sz="2400" b="1" i="1" dirty="0" smtClean="0">
                <a:solidFill>
                  <a:schemeClr val="accent5">
                    <a:lumMod val="50000"/>
                  </a:schemeClr>
                </a:solidFill>
                <a:latin typeface="Arno Pro Caption" pitchFamily="18" charset="0"/>
              </a:rPr>
              <a:t>(</a:t>
            </a:r>
            <a:r>
              <a:rPr lang="en-GB" altLang="el-GR" sz="2400" b="1" dirty="0" smtClean="0">
                <a:solidFill>
                  <a:schemeClr val="accent5">
                    <a:lumMod val="50000"/>
                  </a:schemeClr>
                </a:solidFill>
                <a:latin typeface="Arno Pro Caption" pitchFamily="18" charset="0"/>
              </a:rPr>
              <a:t>x</a:t>
            </a:r>
            <a:r>
              <a:rPr lang="en-GB" altLang="el-GR" sz="2400" b="1" baseline="-20000" dirty="0" smtClean="0">
                <a:solidFill>
                  <a:schemeClr val="accent5">
                    <a:lumMod val="50000"/>
                  </a:schemeClr>
                </a:solidFill>
                <a:latin typeface="Arno Pro Caption" pitchFamily="18" charset="0"/>
              </a:rPr>
              <a:t>0</a:t>
            </a:r>
            <a:r>
              <a:rPr lang="en-GB" altLang="el-GR" sz="2400" b="1" dirty="0" smtClean="0">
                <a:solidFill>
                  <a:schemeClr val="accent5">
                    <a:lumMod val="50000"/>
                  </a:schemeClr>
                </a:solidFill>
                <a:latin typeface="Arno Pro Caption" pitchFamily="18" charset="0"/>
              </a:rPr>
              <a:t>) (x - x</a:t>
            </a:r>
            <a:r>
              <a:rPr lang="en-GB" altLang="el-GR" sz="2400" b="1" baseline="-20000" dirty="0" smtClean="0">
                <a:solidFill>
                  <a:schemeClr val="accent5">
                    <a:lumMod val="50000"/>
                  </a:schemeClr>
                </a:solidFill>
                <a:latin typeface="Arno Pro Caption" pitchFamily="18" charset="0"/>
              </a:rPr>
              <a:t>0</a:t>
            </a:r>
            <a:r>
              <a:rPr lang="en-GB" altLang="el-GR" sz="2400" b="1" dirty="0" smtClean="0">
                <a:solidFill>
                  <a:schemeClr val="accent5">
                    <a:lumMod val="50000"/>
                  </a:schemeClr>
                </a:solidFill>
                <a:latin typeface="Arno Pro Caption" pitchFamily="18" charset="0"/>
              </a:rPr>
              <a:t>)</a:t>
            </a:r>
            <a:r>
              <a:rPr lang="en-GB" altLang="el-GR" sz="2400" b="1" baseline="30000" dirty="0" smtClean="0">
                <a:solidFill>
                  <a:schemeClr val="accent5">
                    <a:lumMod val="50000"/>
                  </a:schemeClr>
                </a:solidFill>
                <a:latin typeface="Arno Pro Caption" pitchFamily="18" charset="0"/>
              </a:rPr>
              <a:t>n</a:t>
            </a:r>
            <a:endParaRPr lang="en-US" altLang="el-GR" sz="2400" b="1" baseline="30000" dirty="0" smtClean="0">
              <a:solidFill>
                <a:schemeClr val="accent5">
                  <a:lumMod val="50000"/>
                </a:schemeClr>
              </a:solidFill>
              <a:latin typeface="Arno Pro Caption" pitchFamily="18" charset="0"/>
            </a:endParaRPr>
          </a:p>
          <a:p>
            <a:pPr eaLnBrk="1" hangingPunct="1">
              <a:buFontTx/>
              <a:buNone/>
            </a:pPr>
            <a:r>
              <a:rPr lang="en-US" altLang="el-GR" b="1" i="1" dirty="0" smtClean="0">
                <a:solidFill>
                  <a:schemeClr val="accent5">
                    <a:lumMod val="50000"/>
                  </a:schemeClr>
                </a:solidFill>
                <a:latin typeface="Arno Pro Caption" pitchFamily="18" charset="0"/>
              </a:rPr>
              <a:t>    </a:t>
            </a:r>
            <a:r>
              <a:rPr lang="en-US" altLang="el-GR" sz="2800" b="1" i="1" dirty="0" smtClean="0">
                <a:solidFill>
                  <a:schemeClr val="accent5">
                    <a:lumMod val="50000"/>
                  </a:schemeClr>
                </a:solidFill>
                <a:latin typeface="Arno Pro Caption" pitchFamily="18" charset="0"/>
              </a:rPr>
              <a:t>R</a:t>
            </a:r>
            <a:r>
              <a:rPr lang="en-US" altLang="el-GR" sz="2800" b="1" i="1" baseline="-22000" dirty="0" smtClean="0">
                <a:solidFill>
                  <a:schemeClr val="accent5">
                    <a:lumMod val="50000"/>
                  </a:schemeClr>
                </a:solidFill>
                <a:latin typeface="Arno Pro Caption" pitchFamily="18" charset="0"/>
              </a:rPr>
              <a:t>n </a:t>
            </a:r>
            <a:r>
              <a:rPr lang="en-US" altLang="el-GR" sz="2800" b="1" baseline="-22000" dirty="0" smtClean="0">
                <a:solidFill>
                  <a:schemeClr val="accent5">
                    <a:lumMod val="50000"/>
                  </a:schemeClr>
                </a:solidFill>
                <a:latin typeface="Arno Pro Caption" pitchFamily="18" charset="0"/>
              </a:rPr>
              <a:t>+ 1</a:t>
            </a:r>
            <a:r>
              <a:rPr lang="en-US" altLang="el-GR" sz="2800" b="1" dirty="0" smtClean="0">
                <a:solidFill>
                  <a:schemeClr val="accent5">
                    <a:lumMod val="50000"/>
                  </a:schemeClr>
                </a:solidFill>
                <a:latin typeface="Arno Pro Caption" pitchFamily="18" charset="0"/>
              </a:rPr>
              <a:t>(</a:t>
            </a:r>
            <a:r>
              <a:rPr lang="en-US" altLang="el-GR" sz="2800" b="1" i="1" dirty="0" smtClean="0">
                <a:solidFill>
                  <a:schemeClr val="accent5">
                    <a:lumMod val="50000"/>
                  </a:schemeClr>
                </a:solidFill>
                <a:latin typeface="Arno Pro Caption" pitchFamily="18" charset="0"/>
              </a:rPr>
              <a:t>x</a:t>
            </a:r>
            <a:r>
              <a:rPr lang="en-US" altLang="el-GR" sz="2800" b="1" dirty="0" smtClean="0">
                <a:solidFill>
                  <a:schemeClr val="accent5">
                    <a:lumMod val="50000"/>
                  </a:schemeClr>
                </a:solidFill>
                <a:latin typeface="Arno Pro Caption" pitchFamily="18" charset="0"/>
              </a:rPr>
              <a:t>) </a:t>
            </a:r>
            <a:r>
              <a:rPr lang="en-GB" altLang="el-GR" sz="2800" b="1" dirty="0" smtClean="0">
                <a:solidFill>
                  <a:schemeClr val="accent5">
                    <a:lumMod val="50000"/>
                  </a:schemeClr>
                </a:solidFill>
                <a:latin typeface="Arno Pro Caption" pitchFamily="18" charset="0"/>
              </a:rPr>
              <a:t>= 1/(n+1)! ƒ</a:t>
            </a:r>
            <a:r>
              <a:rPr lang="en-GB" altLang="el-GR" sz="2800" b="1" i="1" baseline="30000" dirty="0" smtClean="0">
                <a:solidFill>
                  <a:schemeClr val="accent5">
                    <a:lumMod val="50000"/>
                  </a:schemeClr>
                </a:solidFill>
                <a:latin typeface="Arno Pro Caption" pitchFamily="18" charset="0"/>
              </a:rPr>
              <a:t>n+1</a:t>
            </a:r>
            <a:r>
              <a:rPr lang="en-GB" altLang="el-GR" sz="2800" b="1" i="1" dirty="0" smtClean="0">
                <a:solidFill>
                  <a:schemeClr val="accent5">
                    <a:lumMod val="50000"/>
                  </a:schemeClr>
                </a:solidFill>
                <a:latin typeface="Arno Pro Caption" pitchFamily="18" charset="0"/>
              </a:rPr>
              <a:t>( </a:t>
            </a:r>
            <a:r>
              <a:rPr lang="en-US" altLang="el-GR" sz="2800" b="1" dirty="0" smtClean="0">
                <a:solidFill>
                  <a:schemeClr val="accent5">
                    <a:lumMod val="50000"/>
                  </a:schemeClr>
                </a:solidFill>
                <a:latin typeface="Arno Pro Caption" pitchFamily="18" charset="0"/>
              </a:rPr>
              <a:t>ξ </a:t>
            </a:r>
            <a:r>
              <a:rPr lang="en-GB" altLang="el-GR" sz="2800" b="1" dirty="0" smtClean="0">
                <a:solidFill>
                  <a:schemeClr val="accent5">
                    <a:lumMod val="50000"/>
                  </a:schemeClr>
                </a:solidFill>
                <a:latin typeface="Arno Pro Caption" pitchFamily="18" charset="0"/>
              </a:rPr>
              <a:t>) (x - x</a:t>
            </a:r>
            <a:r>
              <a:rPr lang="en-GB" altLang="el-GR" sz="2800" b="1" baseline="-20000" dirty="0" smtClean="0">
                <a:solidFill>
                  <a:schemeClr val="accent5">
                    <a:lumMod val="50000"/>
                  </a:schemeClr>
                </a:solidFill>
                <a:latin typeface="Arno Pro Caption" pitchFamily="18" charset="0"/>
              </a:rPr>
              <a:t>0</a:t>
            </a:r>
            <a:r>
              <a:rPr lang="en-GB" altLang="el-GR" sz="2800" b="1" dirty="0" smtClean="0">
                <a:solidFill>
                  <a:schemeClr val="accent5">
                    <a:lumMod val="50000"/>
                  </a:schemeClr>
                </a:solidFill>
                <a:latin typeface="Arno Pro Caption" pitchFamily="18" charset="0"/>
              </a:rPr>
              <a:t>)</a:t>
            </a:r>
            <a:r>
              <a:rPr lang="en-GB" altLang="el-GR" sz="2800" b="1" baseline="30000" dirty="0" smtClean="0">
                <a:solidFill>
                  <a:schemeClr val="accent5">
                    <a:lumMod val="50000"/>
                  </a:schemeClr>
                </a:solidFill>
                <a:latin typeface="Arno Pro Caption" pitchFamily="18" charset="0"/>
              </a:rPr>
              <a:t>n+1</a:t>
            </a:r>
            <a:endParaRPr lang="en-US" altLang="el-GR" sz="2800" b="1" baseline="30000" dirty="0" smtClean="0">
              <a:solidFill>
                <a:schemeClr val="accent5">
                  <a:lumMod val="50000"/>
                </a:schemeClr>
              </a:solidFill>
              <a:latin typeface="Arno Pro Caption" pitchFamily="18" charset="0"/>
            </a:endParaRPr>
          </a:p>
          <a:p>
            <a:pPr eaLnBrk="1" hangingPunct="1">
              <a:buFontTx/>
              <a:buNone/>
            </a:pPr>
            <a:r>
              <a:rPr lang="en-US" altLang="el-GR" i="1" dirty="0" smtClean="0">
                <a:latin typeface="Arno Pro Caption" pitchFamily="18" charset="0"/>
              </a:rPr>
              <a:t>    where      </a:t>
            </a:r>
            <a:r>
              <a:rPr lang="en-GB" altLang="el-GR" dirty="0" smtClean="0">
                <a:solidFill>
                  <a:schemeClr val="accent5">
                    <a:lumMod val="50000"/>
                  </a:schemeClr>
                </a:solidFill>
                <a:latin typeface="Arno Pro Caption" pitchFamily="18" charset="0"/>
              </a:rPr>
              <a:t>x</a:t>
            </a:r>
            <a:r>
              <a:rPr lang="en-GB" altLang="el-GR" baseline="-20000" dirty="0" smtClean="0">
                <a:solidFill>
                  <a:schemeClr val="accent5">
                    <a:lumMod val="50000"/>
                  </a:schemeClr>
                </a:solidFill>
                <a:latin typeface="Arno Pro Caption" pitchFamily="18" charset="0"/>
              </a:rPr>
              <a:t>0</a:t>
            </a:r>
            <a:r>
              <a:rPr lang="en-US" altLang="el-GR" dirty="0" smtClean="0">
                <a:solidFill>
                  <a:schemeClr val="accent5">
                    <a:lumMod val="50000"/>
                  </a:schemeClr>
                </a:solidFill>
                <a:latin typeface="Arno Pro Caption" pitchFamily="18" charset="0"/>
              </a:rPr>
              <a:t>≤ξ&lt;x</a:t>
            </a:r>
            <a:r>
              <a:rPr lang="en-US" altLang="el-GR" dirty="0" smtClean="0">
                <a:latin typeface="Arno Pro Caption" pitchFamily="18" charset="0"/>
              </a:rPr>
              <a:t>.</a:t>
            </a:r>
            <a:endParaRPr lang="en-GB" altLang="el-GR"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381000"/>
            <a:ext cx="7772400" cy="762000"/>
          </a:xfrm>
        </p:spPr>
        <p:txBody>
          <a:bodyPr/>
          <a:lstStyle/>
          <a:p>
            <a:pPr eaLnBrk="1" hangingPunct="1"/>
            <a:r>
              <a:rPr lang="en-GB" altLang="el-GR" dirty="0" smtClean="0">
                <a:latin typeface="Arno Pro Caption" pitchFamily="18" charset="0"/>
              </a:rPr>
              <a:t>Polynomial Approximation</a:t>
            </a:r>
          </a:p>
        </p:txBody>
      </p:sp>
      <p:sp>
        <p:nvSpPr>
          <p:cNvPr id="28675" name="Rectangle 3"/>
          <p:cNvSpPr>
            <a:spLocks noGrp="1" noChangeArrowheads="1"/>
          </p:cNvSpPr>
          <p:nvPr>
            <p:ph type="body" idx="1"/>
          </p:nvPr>
        </p:nvSpPr>
        <p:spPr>
          <a:xfrm>
            <a:off x="381000" y="1295400"/>
            <a:ext cx="8458200" cy="4800600"/>
          </a:xfrm>
        </p:spPr>
        <p:txBody>
          <a:bodyPr/>
          <a:lstStyle/>
          <a:p>
            <a:pPr eaLnBrk="1" hangingPunct="1"/>
            <a:r>
              <a:rPr lang="en-US" altLang="el-GR" sz="2800" dirty="0" smtClean="0">
                <a:solidFill>
                  <a:srgbClr val="C00000"/>
                </a:solidFill>
                <a:latin typeface="Arno Pro Caption" pitchFamily="18" charset="0"/>
              </a:rPr>
              <a:t>The Taylor polynomial is a truncated Taylor series, with an explicit remainder, or error term. </a:t>
            </a:r>
          </a:p>
          <a:p>
            <a:pPr eaLnBrk="1" hangingPunct="1"/>
            <a:r>
              <a:rPr lang="en-US" altLang="el-GR" sz="2800" b="1" u="sng" dirty="0" smtClean="0">
                <a:solidFill>
                  <a:schemeClr val="accent6">
                    <a:lumMod val="60000"/>
                    <a:lumOff val="40000"/>
                  </a:schemeClr>
                </a:solidFill>
                <a:latin typeface="Arno Pro Caption" pitchFamily="18" charset="0"/>
              </a:rPr>
              <a:t>The Taylor polynomial cannot be used as an approximating function for discrete data, because the derivatives required in the coefficients cannot be determined. </a:t>
            </a:r>
          </a:p>
          <a:p>
            <a:pPr eaLnBrk="1" hangingPunct="1"/>
            <a:r>
              <a:rPr lang="en-US" altLang="el-GR" sz="2800" dirty="0" smtClean="0">
                <a:latin typeface="Arno Pro Caption" pitchFamily="18" charset="0"/>
              </a:rPr>
              <a:t>It does have great significance, however, for polynomial approximation because it has an explicit error term.</a:t>
            </a:r>
            <a:endParaRPr lang="en-GB" altLang="el-GR" sz="28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772400" cy="609600"/>
          </a:xfrm>
        </p:spPr>
        <p:txBody>
          <a:bodyPr/>
          <a:lstStyle/>
          <a:p>
            <a:pPr eaLnBrk="1" hangingPunct="1"/>
            <a:r>
              <a:rPr lang="en-GB" altLang="el-GR" dirty="0" smtClean="0">
                <a:latin typeface="Arno Pro Caption" pitchFamily="18" charset="0"/>
              </a:rPr>
              <a:t>Polynomial Approximation</a:t>
            </a:r>
          </a:p>
        </p:txBody>
      </p:sp>
      <p:sp>
        <p:nvSpPr>
          <p:cNvPr id="29699" name="Rectangle 3"/>
          <p:cNvSpPr>
            <a:spLocks noGrp="1" noChangeArrowheads="1"/>
          </p:cNvSpPr>
          <p:nvPr>
            <p:ph type="body" idx="1"/>
          </p:nvPr>
        </p:nvSpPr>
        <p:spPr>
          <a:xfrm>
            <a:off x="304800" y="990600"/>
            <a:ext cx="8458200" cy="5486400"/>
          </a:xfrm>
        </p:spPr>
        <p:txBody>
          <a:bodyPr/>
          <a:lstStyle/>
          <a:p>
            <a:pPr eaLnBrk="1" hangingPunct="1">
              <a:lnSpc>
                <a:spcPct val="90000"/>
              </a:lnSpc>
            </a:pPr>
            <a:r>
              <a:rPr lang="en-US" altLang="el-GR" sz="2800" dirty="0" smtClean="0">
                <a:latin typeface="Arno Pro Caption" pitchFamily="18" charset="0"/>
              </a:rPr>
              <a:t>When a polynomial of degree </a:t>
            </a:r>
            <a:r>
              <a:rPr lang="en-US" altLang="el-GR" sz="2800" i="1" dirty="0" smtClean="0">
                <a:latin typeface="Arno Pro Caption" pitchFamily="18" charset="0"/>
              </a:rPr>
              <a:t>n</a:t>
            </a:r>
            <a:r>
              <a:rPr lang="en-US" altLang="el-GR" sz="2800" dirty="0" smtClean="0">
                <a:latin typeface="Arno Pro Caption" pitchFamily="18" charset="0"/>
              </a:rPr>
              <a:t>, </a:t>
            </a:r>
            <a:r>
              <a:rPr lang="en-US" altLang="el-GR" sz="2800" i="1" dirty="0" err="1" smtClean="0">
                <a:latin typeface="Arno Pro Caption" pitchFamily="18" charset="0"/>
              </a:rPr>
              <a:t>P</a:t>
            </a:r>
            <a:r>
              <a:rPr lang="en-US" altLang="el-GR" sz="2800" i="1" baseline="-22000" dirty="0" err="1" smtClean="0">
                <a:latin typeface="Arno Pro Caption" pitchFamily="18" charset="0"/>
              </a:rPr>
              <a:t>n</a:t>
            </a:r>
            <a:r>
              <a:rPr lang="en-US" altLang="el-GR" sz="2800" dirty="0" smtClean="0">
                <a:latin typeface="Arno Pro Caption" pitchFamily="18" charset="0"/>
              </a:rPr>
              <a:t>(</a:t>
            </a:r>
            <a:r>
              <a:rPr lang="en-US" altLang="el-GR" sz="2800" i="1" dirty="0" smtClean="0">
                <a:latin typeface="Arno Pro Caption" pitchFamily="18" charset="0"/>
              </a:rPr>
              <a:t>x</a:t>
            </a:r>
            <a:r>
              <a:rPr lang="en-US" altLang="el-GR" sz="2800" dirty="0" smtClean="0">
                <a:latin typeface="Arno Pro Caption" pitchFamily="18" charset="0"/>
              </a:rPr>
              <a:t>), is fitted exactly to a set of n + 1 discrete data points, (</a:t>
            </a:r>
            <a:r>
              <a:rPr lang="en-US" altLang="el-GR" sz="2800" i="1" dirty="0" smtClean="0">
                <a:latin typeface="Arno Pro Caption" pitchFamily="18" charset="0"/>
              </a:rPr>
              <a:t>x</a:t>
            </a:r>
            <a:r>
              <a:rPr lang="en-US" altLang="el-GR" sz="2800" baseline="-22000" dirty="0" smtClean="0">
                <a:latin typeface="Arno Pro Caption" pitchFamily="18" charset="0"/>
              </a:rPr>
              <a:t>0</a:t>
            </a:r>
            <a:r>
              <a:rPr lang="en-US" altLang="el-GR" sz="2800" dirty="0" smtClean="0">
                <a:latin typeface="Arno Pro Caption" pitchFamily="18" charset="0"/>
              </a:rPr>
              <a:t>, </a:t>
            </a:r>
            <a:r>
              <a:rPr lang="en-US" altLang="el-GR" sz="2800" i="1" dirty="0" smtClean="0">
                <a:latin typeface="Arno Pro Caption" pitchFamily="18" charset="0"/>
              </a:rPr>
              <a:t>f</a:t>
            </a:r>
            <a:r>
              <a:rPr lang="en-US" altLang="el-GR" sz="2800" baseline="-22000" dirty="0" smtClean="0">
                <a:latin typeface="Arno Pro Caption" pitchFamily="18" charset="0"/>
              </a:rPr>
              <a:t>0</a:t>
            </a:r>
            <a:r>
              <a:rPr lang="en-US" altLang="el-GR" sz="2800" dirty="0" smtClean="0">
                <a:latin typeface="Arno Pro Caption" pitchFamily="18" charset="0"/>
              </a:rPr>
              <a:t>), (</a:t>
            </a:r>
            <a:r>
              <a:rPr lang="en-US" altLang="el-GR" sz="2800" i="1" dirty="0" smtClean="0">
                <a:latin typeface="Arno Pro Caption" pitchFamily="18" charset="0"/>
              </a:rPr>
              <a:t>x</a:t>
            </a:r>
            <a:r>
              <a:rPr lang="en-US" altLang="el-GR" sz="2800" baseline="-22000" dirty="0" smtClean="0">
                <a:latin typeface="Arno Pro Caption" pitchFamily="18" charset="0"/>
              </a:rPr>
              <a:t>1</a:t>
            </a:r>
            <a:r>
              <a:rPr lang="en-US" altLang="el-GR" sz="2800" dirty="0" smtClean="0">
                <a:latin typeface="Arno Pro Caption" pitchFamily="18" charset="0"/>
              </a:rPr>
              <a:t>, </a:t>
            </a:r>
            <a:r>
              <a:rPr lang="en-US" altLang="el-GR" sz="2800" i="1" dirty="0" smtClean="0">
                <a:latin typeface="Arno Pro Caption" pitchFamily="18" charset="0"/>
              </a:rPr>
              <a:t>f</a:t>
            </a:r>
            <a:r>
              <a:rPr lang="en-US" altLang="el-GR" sz="2800" baseline="-22000" dirty="0" smtClean="0">
                <a:latin typeface="Arno Pro Caption" pitchFamily="18" charset="0"/>
              </a:rPr>
              <a:t>1</a:t>
            </a:r>
            <a:r>
              <a:rPr lang="en-US" altLang="el-GR" sz="2800" dirty="0" smtClean="0">
                <a:latin typeface="Arno Pro Caption" pitchFamily="18" charset="0"/>
              </a:rPr>
              <a:t>), …, (</a:t>
            </a:r>
            <a:r>
              <a:rPr lang="en-US" altLang="el-GR" sz="2800" i="1" dirty="0" err="1" smtClean="0">
                <a:latin typeface="Arno Pro Caption" pitchFamily="18" charset="0"/>
              </a:rPr>
              <a:t>x</a:t>
            </a:r>
            <a:r>
              <a:rPr lang="en-US" altLang="el-GR" sz="2800" baseline="-22000" dirty="0" err="1" smtClean="0">
                <a:latin typeface="Arno Pro Caption" pitchFamily="18" charset="0"/>
              </a:rPr>
              <a:t>n</a:t>
            </a:r>
            <a:r>
              <a:rPr lang="en-US" altLang="el-GR" sz="2800" dirty="0" smtClean="0">
                <a:latin typeface="Arno Pro Caption" pitchFamily="18" charset="0"/>
              </a:rPr>
              <a:t>, </a:t>
            </a:r>
            <a:r>
              <a:rPr lang="en-US" altLang="el-GR" sz="2800" i="1" dirty="0" err="1" smtClean="0">
                <a:latin typeface="Arno Pro Caption" pitchFamily="18" charset="0"/>
              </a:rPr>
              <a:t>f</a:t>
            </a:r>
            <a:r>
              <a:rPr lang="en-US" altLang="el-GR" sz="2800" baseline="-22000" dirty="0" err="1" smtClean="0">
                <a:latin typeface="Arno Pro Caption" pitchFamily="18" charset="0"/>
              </a:rPr>
              <a:t>n</a:t>
            </a:r>
            <a:r>
              <a:rPr lang="en-US" altLang="el-GR" sz="2800" dirty="0" smtClean="0">
                <a:latin typeface="Arno Pro Caption" pitchFamily="18" charset="0"/>
              </a:rPr>
              <a:t>), the polynomial has no error at the data points themselves. However, at the locations between the data points, there is an error, which is defined by </a:t>
            </a:r>
          </a:p>
          <a:p>
            <a:pPr eaLnBrk="1" hangingPunct="1">
              <a:lnSpc>
                <a:spcPct val="150000"/>
              </a:lnSpc>
              <a:buFontTx/>
              <a:buNone/>
            </a:pPr>
            <a:r>
              <a:rPr lang="en-US" altLang="el-GR" sz="2800" dirty="0" smtClean="0">
                <a:latin typeface="Arno Pro Caption" pitchFamily="18" charset="0"/>
              </a:rPr>
              <a:t>                     E(x) = </a:t>
            </a:r>
            <a:r>
              <a:rPr lang="en-GB" altLang="el-GR" sz="2800" dirty="0" smtClean="0">
                <a:latin typeface="Arno Pro Caption" pitchFamily="18" charset="0"/>
              </a:rPr>
              <a:t>ƒ(x) - </a:t>
            </a:r>
            <a:r>
              <a:rPr lang="en-US" altLang="el-GR" sz="2800" i="1" dirty="0" err="1" smtClean="0">
                <a:latin typeface="Arno Pro Caption" pitchFamily="18" charset="0"/>
              </a:rPr>
              <a:t>P</a:t>
            </a:r>
            <a:r>
              <a:rPr lang="en-US" altLang="el-GR" sz="2800" i="1" baseline="-22000" dirty="0" err="1" smtClean="0">
                <a:latin typeface="Arno Pro Caption" pitchFamily="18" charset="0"/>
              </a:rPr>
              <a:t>n</a:t>
            </a:r>
            <a:r>
              <a:rPr lang="en-US" altLang="el-GR" sz="2800" dirty="0" smtClean="0">
                <a:latin typeface="Arno Pro Caption" pitchFamily="18" charset="0"/>
              </a:rPr>
              <a:t>(</a:t>
            </a:r>
            <a:r>
              <a:rPr lang="en-US" altLang="el-GR" sz="2800" i="1" dirty="0" smtClean="0">
                <a:latin typeface="Arno Pro Caption" pitchFamily="18" charset="0"/>
              </a:rPr>
              <a:t>x</a:t>
            </a:r>
            <a:r>
              <a:rPr lang="en-US" altLang="el-GR" sz="2800" dirty="0" smtClean="0">
                <a:latin typeface="Arno Pro Caption" pitchFamily="18" charset="0"/>
              </a:rPr>
              <a:t>)</a:t>
            </a:r>
          </a:p>
          <a:p>
            <a:pPr eaLnBrk="1" hangingPunct="1">
              <a:lnSpc>
                <a:spcPct val="90000"/>
              </a:lnSpc>
            </a:pPr>
            <a:endParaRPr lang="en-US" altLang="el-GR" sz="2800" dirty="0" smtClean="0">
              <a:latin typeface="Arno Pro Caption" pitchFamily="18" charset="0"/>
            </a:endParaRPr>
          </a:p>
          <a:p>
            <a:pPr eaLnBrk="1" hangingPunct="1">
              <a:lnSpc>
                <a:spcPct val="90000"/>
              </a:lnSpc>
            </a:pPr>
            <a:r>
              <a:rPr lang="en-US" altLang="el-GR" sz="2800" dirty="0" smtClean="0">
                <a:latin typeface="Arno Pro Caption" pitchFamily="18" charset="0"/>
              </a:rPr>
              <a:t>This error term has the form</a:t>
            </a:r>
          </a:p>
          <a:p>
            <a:pPr algn="ctr" eaLnBrk="1" hangingPunct="1">
              <a:lnSpc>
                <a:spcPct val="150000"/>
              </a:lnSpc>
              <a:buFontTx/>
              <a:buNone/>
            </a:pPr>
            <a:r>
              <a:rPr lang="en-US" altLang="el-GR" sz="2800" dirty="0" smtClean="0">
                <a:latin typeface="Arno Pro Caption" pitchFamily="18" charset="0"/>
              </a:rPr>
              <a:t>    E(x) = </a:t>
            </a:r>
            <a:r>
              <a:rPr lang="en-GB" altLang="el-GR" sz="2800" dirty="0" smtClean="0">
                <a:latin typeface="Arno Pro Caption" pitchFamily="18" charset="0"/>
              </a:rPr>
              <a:t>1/(n+1)! (x - </a:t>
            </a:r>
            <a:r>
              <a:rPr lang="en-US" altLang="el-GR" sz="2800" i="1" dirty="0" smtClean="0">
                <a:latin typeface="Arno Pro Caption" pitchFamily="18" charset="0"/>
              </a:rPr>
              <a:t>x</a:t>
            </a:r>
            <a:r>
              <a:rPr lang="en-US" altLang="el-GR" sz="2800" baseline="-22000" dirty="0" smtClean="0">
                <a:latin typeface="Arno Pro Caption" pitchFamily="18" charset="0"/>
              </a:rPr>
              <a:t>0</a:t>
            </a:r>
            <a:r>
              <a:rPr lang="en-GB" altLang="el-GR" sz="2800" dirty="0" smtClean="0">
                <a:latin typeface="Arno Pro Caption" pitchFamily="18" charset="0"/>
              </a:rPr>
              <a:t>) (x – </a:t>
            </a:r>
            <a:r>
              <a:rPr lang="en-US" altLang="el-GR" sz="2800" i="1" dirty="0" smtClean="0">
                <a:latin typeface="Arno Pro Caption" pitchFamily="18" charset="0"/>
              </a:rPr>
              <a:t>x</a:t>
            </a:r>
            <a:r>
              <a:rPr lang="en-US" altLang="el-GR" sz="2800" baseline="-22000" dirty="0" smtClean="0">
                <a:latin typeface="Arno Pro Caption" pitchFamily="18" charset="0"/>
              </a:rPr>
              <a:t>1</a:t>
            </a:r>
            <a:r>
              <a:rPr lang="en-GB" altLang="el-GR" sz="2800" dirty="0" smtClean="0">
                <a:latin typeface="Arno Pro Caption" pitchFamily="18" charset="0"/>
              </a:rPr>
              <a:t>) … (x – </a:t>
            </a:r>
            <a:r>
              <a:rPr lang="en-US" altLang="el-GR" sz="2800" i="1" dirty="0" err="1" smtClean="0">
                <a:latin typeface="Arno Pro Caption" pitchFamily="18" charset="0"/>
              </a:rPr>
              <a:t>x</a:t>
            </a:r>
            <a:r>
              <a:rPr lang="en-US" altLang="el-GR" sz="2800" baseline="-22000" dirty="0" err="1" smtClean="0">
                <a:latin typeface="Arno Pro Caption" pitchFamily="18" charset="0"/>
              </a:rPr>
              <a:t>n</a:t>
            </a:r>
            <a:r>
              <a:rPr lang="en-GB" altLang="el-GR" sz="2800" dirty="0" smtClean="0">
                <a:latin typeface="Arno Pro Caption" pitchFamily="18" charset="0"/>
              </a:rPr>
              <a:t>)  ƒ</a:t>
            </a:r>
            <a:r>
              <a:rPr lang="en-GB" altLang="el-GR" sz="2800" i="1" baseline="-22000" dirty="0" smtClean="0">
                <a:latin typeface="Arno Pro Caption" pitchFamily="18" charset="0"/>
              </a:rPr>
              <a:t>n+1</a:t>
            </a:r>
            <a:r>
              <a:rPr lang="en-GB" altLang="el-GR" sz="2800" i="1" dirty="0" smtClean="0">
                <a:latin typeface="Arno Pro Caption" pitchFamily="18" charset="0"/>
              </a:rPr>
              <a:t>( </a:t>
            </a:r>
            <a:r>
              <a:rPr lang="en-US" altLang="el-GR" sz="2800" dirty="0" smtClean="0">
                <a:latin typeface="Arno Pro Caption" pitchFamily="18" charset="0"/>
              </a:rPr>
              <a:t>ξ </a:t>
            </a:r>
            <a:r>
              <a:rPr lang="en-GB" altLang="el-GR" sz="2800" dirty="0" smtClean="0">
                <a:latin typeface="Arno Pro Caption" pitchFamily="18" charset="0"/>
              </a:rPr>
              <a:t>) </a:t>
            </a:r>
            <a:r>
              <a:rPr lang="en-US" altLang="el-GR" sz="2800" i="1" dirty="0" smtClean="0">
                <a:latin typeface="Arno Pro Caption" pitchFamily="18" charset="0"/>
              </a:rPr>
              <a:t> x</a:t>
            </a:r>
            <a:r>
              <a:rPr lang="en-US" altLang="el-GR" sz="2800" i="1" baseline="-22000" dirty="0" smtClean="0">
                <a:latin typeface="Arno Pro Caption" pitchFamily="18" charset="0"/>
              </a:rPr>
              <a:t>0</a:t>
            </a:r>
            <a:r>
              <a:rPr lang="en-US" altLang="el-GR" sz="2800" dirty="0" smtClean="0">
                <a:latin typeface="Arno Pro Caption" pitchFamily="18" charset="0"/>
              </a:rPr>
              <a:t>≤ξ≤x.</a:t>
            </a:r>
            <a:endParaRPr lang="en-GB" altLang="el-GR" sz="28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ctrTitle"/>
          </p:nvPr>
        </p:nvSpPr>
        <p:spPr/>
        <p:txBody>
          <a:bodyPr/>
          <a:lstStyle/>
          <a:p>
            <a:pPr eaLnBrk="1" hangingPunct="1"/>
            <a:r>
              <a:rPr lang="en-GB" altLang="el-GR" dirty="0">
                <a:solidFill>
                  <a:schemeClr val="accent5">
                    <a:lumMod val="50000"/>
                  </a:schemeClr>
                </a:solidFill>
                <a:latin typeface="Arno Pro Caption" pitchFamily="18" charset="0"/>
              </a:rPr>
              <a:t>Interpolating </a:t>
            </a:r>
            <a:r>
              <a:rPr lang="en-GB" altLang="el-GR" dirty="0" smtClean="0">
                <a:solidFill>
                  <a:schemeClr val="accent5">
                    <a:lumMod val="50000"/>
                  </a:schemeClr>
                </a:solidFill>
                <a:latin typeface="Arno Pro Caption" pitchFamily="18" charset="0"/>
              </a:rPr>
              <a:t>Polynomials</a:t>
            </a:r>
          </a:p>
        </p:txBody>
      </p:sp>
      <p:sp>
        <p:nvSpPr>
          <p:cNvPr id="2" name="Slide Number Placeholder 1"/>
          <p:cNvSpPr>
            <a:spLocks noGrp="1"/>
          </p:cNvSpPr>
          <p:nvPr>
            <p:ph type="sldNum" sz="quarter" idx="12"/>
          </p:nvPr>
        </p:nvSpPr>
        <p:spPr/>
        <p:txBody>
          <a:bodyPr/>
          <a:lstStyle/>
          <a:p>
            <a:pPr>
              <a:defRPr/>
            </a:pPr>
            <a:fld id="{D656A916-7D66-439B-8E3A-C36042541D92}" type="slidenum">
              <a:rPr lang="en-GB" smtClean="0"/>
              <a:pPr>
                <a:defRPr/>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609600"/>
          </a:xfrm>
        </p:spPr>
        <p:txBody>
          <a:bodyPr/>
          <a:lstStyle/>
          <a:p>
            <a:r>
              <a:rPr lang="el-GR" sz="3200" dirty="0" smtClean="0">
                <a:latin typeface="Arno Pro Caption" pitchFamily="18" charset="0"/>
              </a:rPr>
              <a:t>Η έννοια της παρεμβολής</a:t>
            </a:r>
            <a:endParaRPr lang="el-GR" sz="3200" dirty="0">
              <a:latin typeface="Arno Pro Caption" pitchFamily="18" charset="0"/>
            </a:endParaRPr>
          </a:p>
        </p:txBody>
      </p:sp>
      <p:sp>
        <p:nvSpPr>
          <p:cNvPr id="3" name="Content Placeholder 2"/>
          <p:cNvSpPr>
            <a:spLocks noGrp="1"/>
          </p:cNvSpPr>
          <p:nvPr>
            <p:ph idx="1"/>
          </p:nvPr>
        </p:nvSpPr>
        <p:spPr>
          <a:xfrm>
            <a:off x="381000" y="914400"/>
            <a:ext cx="8382000" cy="5181600"/>
          </a:xfrm>
        </p:spPr>
        <p:txBody>
          <a:bodyPr/>
          <a:lstStyle/>
          <a:p>
            <a:r>
              <a:rPr lang="el-GR" sz="2000" dirty="0" smtClean="0">
                <a:latin typeface="Arno Pro Caption" pitchFamily="18" charset="0"/>
              </a:rPr>
              <a:t>Στην πράξη, πολλές φορές έχουμε ένα πίνακα τιμών (π.χ. πειραματικά αποτελέσματα ή αποτελέσματα μετρήσεων), στη συνέχεια ένα γράφημα του πίνακα τιμών, που έχουμε δημιουργήσει με πολύ κόπο και τελικά έναν τύπο μιας συνάρτησης , που ΠΙΘΑΝΟΝ να περιγράφει το φαινόμενο που έδωσε τα </a:t>
            </a:r>
            <a:r>
              <a:rPr lang="el-GR" sz="2000" dirty="0">
                <a:latin typeface="Arno Pro Caption" pitchFamily="18" charset="0"/>
              </a:rPr>
              <a:t>πειραματικά αποτελέσματα ή </a:t>
            </a:r>
            <a:r>
              <a:rPr lang="el-GR" sz="2000" dirty="0" smtClean="0">
                <a:latin typeface="Arno Pro Caption" pitchFamily="18" charset="0"/>
              </a:rPr>
              <a:t>τα αποτελέσματα των μετρήσεων.</a:t>
            </a:r>
          </a:p>
          <a:p>
            <a:r>
              <a:rPr lang="el-GR" sz="2000" dirty="0" smtClean="0">
                <a:latin typeface="Arno Pro Caption" pitchFamily="18" charset="0"/>
              </a:rPr>
              <a:t>Η εύρεση μιας τέτοιας συνάρτησης είναι εξαιρετικά χρήσιμη αφού θα μας επιτρέπει </a:t>
            </a:r>
            <a:r>
              <a:rPr lang="el-GR" sz="2000" dirty="0" smtClean="0">
                <a:solidFill>
                  <a:srgbClr val="C00000"/>
                </a:solidFill>
                <a:latin typeface="Arno Pro Caption" pitchFamily="18" charset="0"/>
              </a:rPr>
              <a:t>να προσδιορίζουμε </a:t>
            </a:r>
            <a:r>
              <a:rPr lang="el-GR" sz="2000" dirty="0" smtClean="0">
                <a:latin typeface="Arno Pro Caption" pitchFamily="18" charset="0"/>
              </a:rPr>
              <a:t>(εύκολα ή δύσκολα) – ΝΑ ΠΑΡΕΜΒΑΛΛΟΥΜΕ – </a:t>
            </a:r>
            <a:r>
              <a:rPr lang="el-GR" sz="2000" dirty="0" smtClean="0">
                <a:solidFill>
                  <a:srgbClr val="C00000"/>
                </a:solidFill>
                <a:latin typeface="Arno Pro Caption" pitchFamily="18" charset="0"/>
              </a:rPr>
              <a:t>και άλλα σημεία</a:t>
            </a:r>
            <a:r>
              <a:rPr lang="el-GR" sz="2000" dirty="0" smtClean="0">
                <a:latin typeface="Arno Pro Caption" pitchFamily="18" charset="0"/>
              </a:rPr>
              <a:t>, </a:t>
            </a:r>
            <a:r>
              <a:rPr lang="el-GR" sz="2000" dirty="0" smtClean="0">
                <a:solidFill>
                  <a:srgbClr val="C00000"/>
                </a:solidFill>
                <a:latin typeface="Arno Pro Caption" pitchFamily="18" charset="0"/>
              </a:rPr>
              <a:t>ανάμεσα ή και πέρα </a:t>
            </a:r>
            <a:r>
              <a:rPr lang="el-GR" sz="2000" b="1" u="sng" dirty="0" smtClean="0">
                <a:latin typeface="Arno Pro Caption" pitchFamily="18" charset="0"/>
              </a:rPr>
              <a:t>από τα ήδη υπάρχοντα</a:t>
            </a:r>
            <a:r>
              <a:rPr lang="el-GR" sz="2000" dirty="0" smtClean="0">
                <a:latin typeface="Arno Pro Caption" pitchFamily="18" charset="0"/>
              </a:rPr>
              <a:t>. </a:t>
            </a:r>
            <a:r>
              <a:rPr lang="el-GR" sz="2000" b="1" dirty="0" smtClean="0">
                <a:solidFill>
                  <a:srgbClr val="00B050"/>
                </a:solidFill>
                <a:latin typeface="Arno Pro Caption" pitchFamily="18" charset="0"/>
              </a:rPr>
              <a:t>Η διαδικασία εύρεσης μιας τέτοιας συνάρτησης λέγεται </a:t>
            </a:r>
            <a:r>
              <a:rPr lang="el-GR" sz="2000" b="1" u="sng" dirty="0" smtClean="0">
                <a:solidFill>
                  <a:srgbClr val="0070C0"/>
                </a:solidFill>
                <a:latin typeface="Arno Pro Caption" pitchFamily="18" charset="0"/>
              </a:rPr>
              <a:t>παρεμβολή</a:t>
            </a:r>
            <a:r>
              <a:rPr lang="el-GR" sz="2000" b="1" dirty="0" smtClean="0">
                <a:solidFill>
                  <a:srgbClr val="00B050"/>
                </a:solidFill>
                <a:latin typeface="Arno Pro Caption" pitchFamily="18" charset="0"/>
              </a:rPr>
              <a:t>.</a:t>
            </a:r>
          </a:p>
          <a:p>
            <a:r>
              <a:rPr lang="el-GR" sz="2000" dirty="0" smtClean="0">
                <a:latin typeface="Arno Pro Caption" pitchFamily="18" charset="0"/>
              </a:rPr>
              <a:t>Το πρόβλημα της δημιουργίας ενός μαθηματικού τύπου από έναν πίνακα τιμών, έχει άπειρες λύσεις, δηλ. υπάρχουν άπειροι τύποι συναρτήσεων που μπορούν να παράγουν τον πίνακα τιμών. Επομένως η επιλογή του κατάλληλου μαθηματικού τύπου (της συνάρτησης) απαιτεί ιδιαίτερη προσοχή.</a:t>
            </a:r>
          </a:p>
          <a:p>
            <a:r>
              <a:rPr lang="el-GR" sz="2000" dirty="0" smtClean="0">
                <a:solidFill>
                  <a:srgbClr val="0070C0"/>
                </a:solidFill>
                <a:latin typeface="Arno Pro Caption" pitchFamily="18" charset="0"/>
              </a:rPr>
              <a:t>Η καταλληλότερη προσέγγιση αυτών των συναρτήσεων είναι μέσω πολυωνύμων, επειδή έχουν πολύ καλές ιδιότητες στην </a:t>
            </a:r>
            <a:r>
              <a:rPr lang="el-GR" sz="2000" dirty="0" err="1" smtClean="0">
                <a:solidFill>
                  <a:srgbClr val="0070C0"/>
                </a:solidFill>
                <a:latin typeface="Arno Pro Caption" pitchFamily="18" charset="0"/>
              </a:rPr>
              <a:t>παραγώγιση</a:t>
            </a:r>
            <a:r>
              <a:rPr lang="el-GR" sz="2000" dirty="0" smtClean="0">
                <a:solidFill>
                  <a:srgbClr val="0070C0"/>
                </a:solidFill>
                <a:latin typeface="Arno Pro Caption" pitchFamily="18" charset="0"/>
              </a:rPr>
              <a:t> και ολοκλήρωση.</a:t>
            </a:r>
          </a:p>
          <a:p>
            <a:endParaRPr lang="el-GR" sz="2000" dirty="0">
              <a:latin typeface="Arno Pro Caption" pitchFamily="18" charset="0"/>
            </a:endParaRPr>
          </a:p>
        </p:txBody>
      </p:sp>
      <p:sp>
        <p:nvSpPr>
          <p:cNvPr id="5" name="Slide Number Placeholder 4"/>
          <p:cNvSpPr>
            <a:spLocks noGrp="1"/>
          </p:cNvSpPr>
          <p:nvPr>
            <p:ph type="sldNum" sz="quarter" idx="12"/>
          </p:nvPr>
        </p:nvSpPr>
        <p:spPr/>
        <p:txBody>
          <a:bodyPr/>
          <a:lstStyle/>
          <a:p>
            <a:pPr>
              <a:defRPr/>
            </a:pPr>
            <a:fld id="{07A1DF88-EE5F-4BF9-B26E-6E557BF0601C}" type="slidenum">
              <a:rPr lang="en-GB" smtClean="0"/>
              <a:pPr>
                <a:defRPr/>
              </a:pPr>
              <a:t>2</a:t>
            </a:fld>
            <a:endParaRPr lang="en-GB"/>
          </a:p>
        </p:txBody>
      </p:sp>
    </p:spTree>
    <p:extLst>
      <p:ext uri="{BB962C8B-B14F-4D97-AF65-F5344CB8AC3E}">
        <p14:creationId xmlns:p14="http://schemas.microsoft.com/office/powerpoint/2010/main" val="343205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685800"/>
          </a:xfrm>
        </p:spPr>
        <p:txBody>
          <a:bodyPr/>
          <a:lstStyle/>
          <a:p>
            <a:pPr eaLnBrk="1" hangingPunct="1"/>
            <a:r>
              <a:rPr lang="en-GB" altLang="el-GR" sz="4000" dirty="0" smtClean="0">
                <a:latin typeface="Arno Pro Caption" pitchFamily="18" charset="0"/>
              </a:rPr>
              <a:t>Interpolating Polynomials</a:t>
            </a:r>
          </a:p>
        </p:txBody>
      </p:sp>
      <p:sp>
        <p:nvSpPr>
          <p:cNvPr id="32771" name="Rectangle 3"/>
          <p:cNvSpPr>
            <a:spLocks noGrp="1" noChangeArrowheads="1"/>
          </p:cNvSpPr>
          <p:nvPr>
            <p:ph type="body" idx="1"/>
          </p:nvPr>
        </p:nvSpPr>
        <p:spPr>
          <a:xfrm>
            <a:off x="381000" y="1447800"/>
            <a:ext cx="4800600" cy="4724400"/>
          </a:xfrm>
        </p:spPr>
        <p:txBody>
          <a:bodyPr/>
          <a:lstStyle/>
          <a:p>
            <a:pPr eaLnBrk="1" hangingPunct="1"/>
            <a:r>
              <a:rPr lang="en-GB" altLang="el-GR" sz="2400" dirty="0" smtClean="0">
                <a:latin typeface="Arno Pro Caption" pitchFamily="18" charset="0"/>
              </a:rPr>
              <a:t>Suppose we are given some values, the principle is that we fit a polynomial curve to the data. </a:t>
            </a:r>
          </a:p>
          <a:p>
            <a:pPr eaLnBrk="1" hangingPunct="1"/>
            <a:r>
              <a:rPr lang="en-GB" altLang="el-GR" sz="2400" dirty="0" smtClean="0">
                <a:latin typeface="Arno Pro Caption" pitchFamily="18" charset="0"/>
              </a:rPr>
              <a:t>The reason for this is that polynomials are well-behaved functions, requiring simple arithmetic calculations.</a:t>
            </a:r>
          </a:p>
          <a:p>
            <a:pPr eaLnBrk="1" hangingPunct="1"/>
            <a:r>
              <a:rPr lang="en-GB" altLang="el-GR" sz="2400" dirty="0">
                <a:latin typeface="Arno Pro Caption" pitchFamily="18" charset="0"/>
              </a:rPr>
              <a:t>Approximating polynomial (interpolating polynomial) should pass through all the known points.</a:t>
            </a:r>
          </a:p>
          <a:p>
            <a:pPr eaLnBrk="1" hangingPunct="1"/>
            <a:r>
              <a:rPr lang="en-GB" altLang="el-GR" sz="2400" dirty="0">
                <a:latin typeface="Arno Pro Caption" pitchFamily="18" charset="0"/>
              </a:rPr>
              <a:t>Where it does not pass through the points it should be close to the function.</a:t>
            </a:r>
          </a:p>
          <a:p>
            <a:pPr eaLnBrk="1" hangingPunct="1"/>
            <a:endParaRPr lang="en-GB" altLang="el-GR" sz="2400" dirty="0" smtClean="0">
              <a:latin typeface="Arno Pro Caption" pitchFamily="18" charset="0"/>
            </a:endParaRPr>
          </a:p>
        </p:txBody>
      </p:sp>
      <p:grpSp>
        <p:nvGrpSpPr>
          <p:cNvPr id="5" name="Group 13"/>
          <p:cNvGrpSpPr>
            <a:grpSpLocks/>
          </p:cNvGrpSpPr>
          <p:nvPr/>
        </p:nvGrpSpPr>
        <p:grpSpPr bwMode="auto">
          <a:xfrm>
            <a:off x="5181600" y="2819400"/>
            <a:ext cx="3751263" cy="3335338"/>
            <a:chOff x="2976" y="1680"/>
            <a:chExt cx="2651" cy="2197"/>
          </a:xfrm>
        </p:grpSpPr>
        <p:sp>
          <p:nvSpPr>
            <p:cNvPr id="6" name="Oval 7"/>
            <p:cNvSpPr>
              <a:spLocks noChangeAspect="1" noChangeArrowheads="1"/>
            </p:cNvSpPr>
            <p:nvPr/>
          </p:nvSpPr>
          <p:spPr bwMode="auto">
            <a:xfrm flipH="1">
              <a:off x="2976" y="3456"/>
              <a:ext cx="143" cy="143"/>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latin typeface="Arno Pro Caption" pitchFamily="18" charset="0"/>
              </a:endParaRPr>
            </a:p>
          </p:txBody>
        </p:sp>
        <p:sp>
          <p:nvSpPr>
            <p:cNvPr id="7" name="Oval 8"/>
            <p:cNvSpPr>
              <a:spLocks noChangeAspect="1" noChangeArrowheads="1"/>
            </p:cNvSpPr>
            <p:nvPr/>
          </p:nvSpPr>
          <p:spPr bwMode="auto">
            <a:xfrm flipH="1">
              <a:off x="3744" y="2928"/>
              <a:ext cx="144" cy="143"/>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latin typeface="Arno Pro Caption" pitchFamily="18" charset="0"/>
              </a:endParaRPr>
            </a:p>
          </p:txBody>
        </p:sp>
        <p:sp>
          <p:nvSpPr>
            <p:cNvPr id="8" name="Oval 9"/>
            <p:cNvSpPr>
              <a:spLocks noChangeAspect="1" noChangeArrowheads="1"/>
            </p:cNvSpPr>
            <p:nvPr/>
          </p:nvSpPr>
          <p:spPr bwMode="auto">
            <a:xfrm flipH="1">
              <a:off x="4512" y="2592"/>
              <a:ext cx="143" cy="143"/>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latin typeface="Arno Pro Caption" pitchFamily="18" charset="0"/>
              </a:endParaRPr>
            </a:p>
          </p:txBody>
        </p:sp>
        <p:sp>
          <p:nvSpPr>
            <p:cNvPr id="9" name="Oval 10"/>
            <p:cNvSpPr>
              <a:spLocks noChangeAspect="1" noChangeArrowheads="1"/>
            </p:cNvSpPr>
            <p:nvPr/>
          </p:nvSpPr>
          <p:spPr bwMode="auto">
            <a:xfrm flipH="1">
              <a:off x="5460" y="1823"/>
              <a:ext cx="143" cy="144"/>
            </a:xfrm>
            <a:prstGeom prst="ellipse">
              <a:avLst/>
            </a:prstGeom>
            <a:solidFill>
              <a:srgbClr val="FFFFFF"/>
            </a:solidFill>
            <a:ln w="9525">
              <a:solidFill>
                <a:srgbClr val="000000"/>
              </a:solidFill>
              <a:round/>
              <a:headEnd/>
              <a:tailEnd/>
            </a:ln>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latin typeface="Arno Pro Caption" pitchFamily="18" charset="0"/>
              </a:endParaRPr>
            </a:p>
          </p:txBody>
        </p:sp>
        <p:sp>
          <p:nvSpPr>
            <p:cNvPr id="10" name="Freeform 11"/>
            <p:cNvSpPr>
              <a:spLocks noChangeAspect="1"/>
            </p:cNvSpPr>
            <p:nvPr/>
          </p:nvSpPr>
          <p:spPr bwMode="auto">
            <a:xfrm>
              <a:off x="3024" y="1776"/>
              <a:ext cx="2579" cy="2101"/>
            </a:xfrm>
            <a:custGeom>
              <a:avLst/>
              <a:gdLst>
                <a:gd name="T0" fmla="*/ 0 w 3240"/>
                <a:gd name="T1" fmla="*/ 1406 h 2640"/>
                <a:gd name="T2" fmla="*/ 342 w 3240"/>
                <a:gd name="T3" fmla="*/ 1634 h 2640"/>
                <a:gd name="T4" fmla="*/ 570 w 3240"/>
                <a:gd name="T5" fmla="*/ 1520 h 2640"/>
                <a:gd name="T6" fmla="*/ 685 w 3240"/>
                <a:gd name="T7" fmla="*/ 722 h 2640"/>
                <a:gd name="T8" fmla="*/ 912 w 3240"/>
                <a:gd name="T9" fmla="*/ 1064 h 2640"/>
                <a:gd name="T10" fmla="*/ 1027 w 3240"/>
                <a:gd name="T11" fmla="*/ 608 h 2640"/>
                <a:gd name="T12" fmla="*/ 1254 w 3240"/>
                <a:gd name="T13" fmla="*/ 722 h 2640"/>
                <a:gd name="T14" fmla="*/ 1483 w 3240"/>
                <a:gd name="T15" fmla="*/ 722 h 2640"/>
                <a:gd name="T16" fmla="*/ 1368 w 3240"/>
                <a:gd name="T17" fmla="*/ 266 h 2640"/>
                <a:gd name="T18" fmla="*/ 1711 w 3240"/>
                <a:gd name="T19" fmla="*/ 380 h 2640"/>
                <a:gd name="T20" fmla="*/ 1711 w 3240"/>
                <a:gd name="T21" fmla="*/ 38 h 2640"/>
                <a:gd name="T22" fmla="*/ 2053 w 3240"/>
                <a:gd name="T23" fmla="*/ 152 h 26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40" h="2640">
                  <a:moveTo>
                    <a:pt x="0" y="2220"/>
                  </a:moveTo>
                  <a:cubicBezTo>
                    <a:pt x="195" y="2385"/>
                    <a:pt x="390" y="2550"/>
                    <a:pt x="540" y="2580"/>
                  </a:cubicBezTo>
                  <a:cubicBezTo>
                    <a:pt x="690" y="2610"/>
                    <a:pt x="810" y="2640"/>
                    <a:pt x="900" y="2400"/>
                  </a:cubicBezTo>
                  <a:cubicBezTo>
                    <a:pt x="990" y="2160"/>
                    <a:pt x="990" y="1260"/>
                    <a:pt x="1080" y="1140"/>
                  </a:cubicBezTo>
                  <a:cubicBezTo>
                    <a:pt x="1170" y="1020"/>
                    <a:pt x="1350" y="1710"/>
                    <a:pt x="1440" y="1680"/>
                  </a:cubicBezTo>
                  <a:cubicBezTo>
                    <a:pt x="1530" y="1650"/>
                    <a:pt x="1530" y="1050"/>
                    <a:pt x="1620" y="960"/>
                  </a:cubicBezTo>
                  <a:cubicBezTo>
                    <a:pt x="1710" y="870"/>
                    <a:pt x="1860" y="1110"/>
                    <a:pt x="1980" y="1140"/>
                  </a:cubicBezTo>
                  <a:cubicBezTo>
                    <a:pt x="2100" y="1170"/>
                    <a:pt x="2310" y="1260"/>
                    <a:pt x="2340" y="1140"/>
                  </a:cubicBezTo>
                  <a:cubicBezTo>
                    <a:pt x="2370" y="1020"/>
                    <a:pt x="2100" y="510"/>
                    <a:pt x="2160" y="420"/>
                  </a:cubicBezTo>
                  <a:cubicBezTo>
                    <a:pt x="2220" y="330"/>
                    <a:pt x="2610" y="660"/>
                    <a:pt x="2700" y="600"/>
                  </a:cubicBezTo>
                  <a:cubicBezTo>
                    <a:pt x="2790" y="540"/>
                    <a:pt x="2610" y="120"/>
                    <a:pt x="2700" y="60"/>
                  </a:cubicBezTo>
                  <a:cubicBezTo>
                    <a:pt x="2790" y="0"/>
                    <a:pt x="3015" y="120"/>
                    <a:pt x="3240" y="240"/>
                  </a:cubicBezTo>
                </a:path>
              </a:pathLst>
            </a:custGeom>
            <a:noFill/>
            <a:ln w="9525" cap="flat">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l-GR">
                <a:latin typeface="Arno Pro Caption" pitchFamily="18" charset="0"/>
              </a:endParaRPr>
            </a:p>
          </p:txBody>
        </p:sp>
        <p:sp>
          <p:nvSpPr>
            <p:cNvPr id="11" name="Freeform 12"/>
            <p:cNvSpPr>
              <a:spLocks noChangeAspect="1"/>
            </p:cNvSpPr>
            <p:nvPr/>
          </p:nvSpPr>
          <p:spPr bwMode="auto">
            <a:xfrm>
              <a:off x="3024" y="1680"/>
              <a:ext cx="2603" cy="2054"/>
            </a:xfrm>
            <a:custGeom>
              <a:avLst/>
              <a:gdLst>
                <a:gd name="T0" fmla="*/ 0 w 3270"/>
                <a:gd name="T1" fmla="*/ 1483 h 2580"/>
                <a:gd name="T2" fmla="*/ 342 w 3270"/>
                <a:gd name="T3" fmla="*/ 1597 h 2580"/>
                <a:gd name="T4" fmla="*/ 114 w 3270"/>
                <a:gd name="T5" fmla="*/ 1255 h 2580"/>
                <a:gd name="T6" fmla="*/ 342 w 3270"/>
                <a:gd name="T7" fmla="*/ 1255 h 2580"/>
                <a:gd name="T8" fmla="*/ 342 w 3270"/>
                <a:gd name="T9" fmla="*/ 1027 h 2580"/>
                <a:gd name="T10" fmla="*/ 570 w 3270"/>
                <a:gd name="T11" fmla="*/ 1141 h 2580"/>
                <a:gd name="T12" fmla="*/ 685 w 3270"/>
                <a:gd name="T13" fmla="*/ 912 h 2580"/>
                <a:gd name="T14" fmla="*/ 912 w 3270"/>
                <a:gd name="T15" fmla="*/ 912 h 2580"/>
                <a:gd name="T16" fmla="*/ 1141 w 3270"/>
                <a:gd name="T17" fmla="*/ 1027 h 2580"/>
                <a:gd name="T18" fmla="*/ 1255 w 3270"/>
                <a:gd name="T19" fmla="*/ 685 h 2580"/>
                <a:gd name="T20" fmla="*/ 1255 w 3270"/>
                <a:gd name="T21" fmla="*/ 456 h 2580"/>
                <a:gd name="T22" fmla="*/ 1597 w 3270"/>
                <a:gd name="T23" fmla="*/ 456 h 2580"/>
                <a:gd name="T24" fmla="*/ 1597 w 3270"/>
                <a:gd name="T25" fmla="*/ 342 h 2580"/>
                <a:gd name="T26" fmla="*/ 1825 w 3270"/>
                <a:gd name="T27" fmla="*/ 342 h 2580"/>
                <a:gd name="T28" fmla="*/ 1825 w 3270"/>
                <a:gd name="T29" fmla="*/ 228 h 2580"/>
                <a:gd name="T30" fmla="*/ 2053 w 3270"/>
                <a:gd name="T31" fmla="*/ 342 h 2580"/>
                <a:gd name="T32" fmla="*/ 1939 w 3270"/>
                <a:gd name="T33" fmla="*/ 114 h 2580"/>
                <a:gd name="T34" fmla="*/ 2053 w 3270"/>
                <a:gd name="T35" fmla="*/ 0 h 25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70" h="2580">
                  <a:moveTo>
                    <a:pt x="0" y="2340"/>
                  </a:moveTo>
                  <a:cubicBezTo>
                    <a:pt x="255" y="2460"/>
                    <a:pt x="510" y="2580"/>
                    <a:pt x="540" y="2520"/>
                  </a:cubicBezTo>
                  <a:cubicBezTo>
                    <a:pt x="570" y="2460"/>
                    <a:pt x="180" y="2070"/>
                    <a:pt x="180" y="1980"/>
                  </a:cubicBezTo>
                  <a:cubicBezTo>
                    <a:pt x="180" y="1890"/>
                    <a:pt x="480" y="2040"/>
                    <a:pt x="540" y="1980"/>
                  </a:cubicBezTo>
                  <a:cubicBezTo>
                    <a:pt x="600" y="1920"/>
                    <a:pt x="480" y="1650"/>
                    <a:pt x="540" y="1620"/>
                  </a:cubicBezTo>
                  <a:cubicBezTo>
                    <a:pt x="600" y="1590"/>
                    <a:pt x="810" y="1830"/>
                    <a:pt x="900" y="1800"/>
                  </a:cubicBezTo>
                  <a:cubicBezTo>
                    <a:pt x="990" y="1770"/>
                    <a:pt x="990" y="1500"/>
                    <a:pt x="1080" y="1440"/>
                  </a:cubicBezTo>
                  <a:cubicBezTo>
                    <a:pt x="1170" y="1380"/>
                    <a:pt x="1320" y="1410"/>
                    <a:pt x="1440" y="1440"/>
                  </a:cubicBezTo>
                  <a:cubicBezTo>
                    <a:pt x="1560" y="1470"/>
                    <a:pt x="1710" y="1680"/>
                    <a:pt x="1800" y="1620"/>
                  </a:cubicBezTo>
                  <a:cubicBezTo>
                    <a:pt x="1890" y="1560"/>
                    <a:pt x="1950" y="1230"/>
                    <a:pt x="1980" y="1080"/>
                  </a:cubicBezTo>
                  <a:cubicBezTo>
                    <a:pt x="2010" y="930"/>
                    <a:pt x="1890" y="780"/>
                    <a:pt x="1980" y="720"/>
                  </a:cubicBezTo>
                  <a:cubicBezTo>
                    <a:pt x="2070" y="660"/>
                    <a:pt x="2430" y="750"/>
                    <a:pt x="2520" y="720"/>
                  </a:cubicBezTo>
                  <a:cubicBezTo>
                    <a:pt x="2610" y="690"/>
                    <a:pt x="2460" y="570"/>
                    <a:pt x="2520" y="540"/>
                  </a:cubicBezTo>
                  <a:cubicBezTo>
                    <a:pt x="2580" y="510"/>
                    <a:pt x="2820" y="570"/>
                    <a:pt x="2880" y="540"/>
                  </a:cubicBezTo>
                  <a:cubicBezTo>
                    <a:pt x="2940" y="510"/>
                    <a:pt x="2820" y="360"/>
                    <a:pt x="2880" y="360"/>
                  </a:cubicBezTo>
                  <a:cubicBezTo>
                    <a:pt x="2940" y="360"/>
                    <a:pt x="3210" y="570"/>
                    <a:pt x="3240" y="540"/>
                  </a:cubicBezTo>
                  <a:cubicBezTo>
                    <a:pt x="3270" y="510"/>
                    <a:pt x="3060" y="270"/>
                    <a:pt x="3060" y="180"/>
                  </a:cubicBezTo>
                  <a:cubicBezTo>
                    <a:pt x="3060" y="90"/>
                    <a:pt x="3150" y="45"/>
                    <a:pt x="3240" y="0"/>
                  </a:cubicBezTo>
                </a:path>
              </a:pathLst>
            </a:custGeom>
            <a:noFill/>
            <a:ln w="9525" cap="flat">
              <a:solidFill>
                <a:srgbClr val="000000"/>
              </a:solidFill>
              <a:prstDash val="lgDashDotDot"/>
              <a:round/>
              <a:headEnd/>
              <a:tailEnd/>
            </a:ln>
            <a:extLst>
              <a:ext uri="{909E8E84-426E-40DD-AFC4-6F175D3DCCD1}">
                <a14:hiddenFill xmlns:a14="http://schemas.microsoft.com/office/drawing/2010/main">
                  <a:solidFill>
                    <a:srgbClr val="FFFFFF"/>
                  </a:solidFill>
                </a14:hiddenFill>
              </a:ext>
            </a:extLst>
          </p:spPr>
          <p:txBody>
            <a:bodyPr/>
            <a:lstStyle/>
            <a:p>
              <a:endParaRPr lang="el-GR">
                <a:latin typeface="Arno Pro Caption" pitchFamily="18" charset="0"/>
              </a:endParaRPr>
            </a:p>
          </p:txBody>
        </p:sp>
        <p:sp>
          <p:nvSpPr>
            <p:cNvPr id="12" name="Freeform 6"/>
            <p:cNvSpPr>
              <a:spLocks noChangeAspect="1"/>
            </p:cNvSpPr>
            <p:nvPr/>
          </p:nvSpPr>
          <p:spPr bwMode="auto">
            <a:xfrm>
              <a:off x="2979" y="1880"/>
              <a:ext cx="2561" cy="1781"/>
            </a:xfrm>
            <a:custGeom>
              <a:avLst/>
              <a:gdLst>
                <a:gd name="T0" fmla="*/ 0 w 2561"/>
                <a:gd name="T1" fmla="*/ 1781 h 1781"/>
                <a:gd name="T2" fmla="*/ 494 w 2561"/>
                <a:gd name="T3" fmla="*/ 1241 h 1781"/>
                <a:gd name="T4" fmla="*/ 1407 w 2561"/>
                <a:gd name="T5" fmla="*/ 953 h 1781"/>
                <a:gd name="T6" fmla="*/ 1864 w 2561"/>
                <a:gd name="T7" fmla="*/ 376 h 1781"/>
                <a:gd name="T8" fmla="*/ 2561 w 2561"/>
                <a:gd name="T9" fmla="*/ 0 h 17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1" h="1781">
                  <a:moveTo>
                    <a:pt x="0" y="1781"/>
                  </a:moveTo>
                  <a:cubicBezTo>
                    <a:pt x="84" y="1691"/>
                    <a:pt x="259" y="1379"/>
                    <a:pt x="494" y="1241"/>
                  </a:cubicBezTo>
                  <a:cubicBezTo>
                    <a:pt x="729" y="1103"/>
                    <a:pt x="1179" y="1097"/>
                    <a:pt x="1407" y="953"/>
                  </a:cubicBezTo>
                  <a:cubicBezTo>
                    <a:pt x="1635" y="808"/>
                    <a:pt x="1672" y="535"/>
                    <a:pt x="1864" y="376"/>
                  </a:cubicBezTo>
                  <a:cubicBezTo>
                    <a:pt x="2056" y="217"/>
                    <a:pt x="2416" y="78"/>
                    <a:pt x="256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latin typeface="Arno Pro Caption" pitchFamily="18" charset="0"/>
              </a:endParaRPr>
            </a:p>
          </p:txBody>
        </p:sp>
      </p:grpSp>
      <p:sp>
        <p:nvSpPr>
          <p:cNvPr id="13" name="Rectangle 14"/>
          <p:cNvSpPr>
            <a:spLocks noChangeArrowheads="1"/>
          </p:cNvSpPr>
          <p:nvPr/>
        </p:nvSpPr>
        <p:spPr bwMode="auto">
          <a:xfrm>
            <a:off x="5791200" y="1600200"/>
            <a:ext cx="2438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eaLnBrk="1" hangingPunct="1"/>
            <a:r>
              <a:rPr lang="en-GB" altLang="el-GR">
                <a:latin typeface="Arno Pro Caption" pitchFamily="18" charset="0"/>
              </a:rPr>
              <a:t>    </a:t>
            </a:r>
            <a:r>
              <a:rPr lang="en-GB" altLang="el-GR" sz="2000">
                <a:latin typeface="Arno Pro Caption" pitchFamily="18" charset="0"/>
              </a:rPr>
              <a:t>True function</a:t>
            </a:r>
          </a:p>
          <a:p>
            <a:pPr algn="r" eaLnBrk="1" hangingPunct="1"/>
            <a:r>
              <a:rPr lang="en-GB" altLang="el-GR" sz="2000">
                <a:latin typeface="Arno Pro Caption" pitchFamily="18" charset="0"/>
              </a:rPr>
              <a:t>	                           Approx 1	</a:t>
            </a:r>
          </a:p>
          <a:p>
            <a:pPr algn="r" eaLnBrk="1" hangingPunct="1"/>
            <a:r>
              <a:rPr lang="en-GB" altLang="el-GR" sz="2000">
                <a:latin typeface="Arno Pro Caption" pitchFamily="18" charset="0"/>
              </a:rPr>
              <a:t>	Approx 2</a:t>
            </a:r>
          </a:p>
        </p:txBody>
      </p:sp>
      <p:sp>
        <p:nvSpPr>
          <p:cNvPr id="14" name="Line 15"/>
          <p:cNvSpPr>
            <a:spLocks noChangeShapeType="1"/>
          </p:cNvSpPr>
          <p:nvPr/>
        </p:nvSpPr>
        <p:spPr bwMode="auto">
          <a:xfrm>
            <a:off x="5867400" y="205740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Arno Pro Caption" pitchFamily="18" charset="0"/>
            </a:endParaRPr>
          </a:p>
        </p:txBody>
      </p:sp>
      <p:sp>
        <p:nvSpPr>
          <p:cNvPr id="15" name="Line 16"/>
          <p:cNvSpPr>
            <a:spLocks noChangeShapeType="1"/>
          </p:cNvSpPr>
          <p:nvPr/>
        </p:nvSpPr>
        <p:spPr bwMode="auto">
          <a:xfrm>
            <a:off x="5867400" y="2362200"/>
            <a:ext cx="762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Arno Pro Caption" pitchFamily="18" charset="0"/>
            </a:endParaRPr>
          </a:p>
        </p:txBody>
      </p:sp>
      <p:sp>
        <p:nvSpPr>
          <p:cNvPr id="16" name="Line 17"/>
          <p:cNvSpPr>
            <a:spLocks noChangeShapeType="1"/>
          </p:cNvSpPr>
          <p:nvPr/>
        </p:nvSpPr>
        <p:spPr bwMode="auto">
          <a:xfrm>
            <a:off x="5867400" y="2667000"/>
            <a:ext cx="762000" cy="0"/>
          </a:xfrm>
          <a:prstGeom prst="line">
            <a:avLst/>
          </a:prstGeom>
          <a:noFill/>
          <a:ln w="9525">
            <a:solidFill>
              <a:schemeClr val="tx1"/>
            </a:solidFill>
            <a:prstDash val="lgDashDot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762000"/>
          </a:xfrm>
        </p:spPr>
        <p:txBody>
          <a:bodyPr/>
          <a:lstStyle/>
          <a:p>
            <a:pPr eaLnBrk="1" hangingPunct="1"/>
            <a:r>
              <a:rPr lang="en-GB" altLang="el-GR" sz="4000" dirty="0" smtClean="0">
                <a:solidFill>
                  <a:schemeClr val="accent5">
                    <a:lumMod val="50000"/>
                  </a:schemeClr>
                </a:solidFill>
                <a:latin typeface="Arno Pro Caption" pitchFamily="18" charset="0"/>
              </a:rPr>
              <a:t>Interpolating Polynomials</a:t>
            </a:r>
          </a:p>
        </p:txBody>
      </p:sp>
      <p:sp>
        <p:nvSpPr>
          <p:cNvPr id="37891" name="Rectangle 3"/>
          <p:cNvSpPr>
            <a:spLocks noGrp="1" noChangeArrowheads="1"/>
          </p:cNvSpPr>
          <p:nvPr>
            <p:ph type="body" idx="1"/>
          </p:nvPr>
        </p:nvSpPr>
        <p:spPr>
          <a:xfrm>
            <a:off x="685800" y="1447800"/>
            <a:ext cx="8153400" cy="4648200"/>
          </a:xfrm>
        </p:spPr>
        <p:txBody>
          <a:bodyPr/>
          <a:lstStyle/>
          <a:p>
            <a:pPr marL="0" indent="0" eaLnBrk="1" hangingPunct="1">
              <a:buNone/>
            </a:pPr>
            <a:r>
              <a:rPr lang="en-GB" altLang="el-GR" dirty="0" smtClean="0">
                <a:latin typeface="Arno Pro Caption" pitchFamily="18" charset="0"/>
              </a:rPr>
              <a:t>We will be looking at two interpolating methods:</a:t>
            </a:r>
          </a:p>
          <a:p>
            <a:pPr marL="0" indent="0" eaLnBrk="1" hangingPunct="1">
              <a:buNone/>
            </a:pPr>
            <a:r>
              <a:rPr lang="en-GB" altLang="el-GR" dirty="0" smtClean="0">
                <a:latin typeface="Arno Pro Caption" pitchFamily="18" charset="0"/>
              </a:rPr>
              <a:t> </a:t>
            </a:r>
          </a:p>
          <a:p>
            <a:pPr marL="609600" indent="-609600" eaLnBrk="1" hangingPunct="1">
              <a:buFontTx/>
              <a:buAutoNum type="arabicPeriod"/>
            </a:pPr>
            <a:r>
              <a:rPr lang="en-GB" altLang="el-GR" dirty="0" smtClean="0">
                <a:latin typeface="Arno Pro Caption" pitchFamily="18" charset="0"/>
              </a:rPr>
              <a:t>Lagrange Interpolation</a:t>
            </a:r>
          </a:p>
          <a:p>
            <a:pPr marL="609600" indent="-609600" eaLnBrk="1" hangingPunct="1">
              <a:buFontTx/>
              <a:buAutoNum type="arabicPeriod"/>
            </a:pPr>
            <a:r>
              <a:rPr lang="en-GB" altLang="el-GR" dirty="0" smtClean="0">
                <a:latin typeface="Arno Pro Caption" pitchFamily="18" charset="0"/>
              </a:rPr>
              <a:t>Divided Difference</a:t>
            </a: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ctrTitle"/>
          </p:nvPr>
        </p:nvSpPr>
        <p:spPr/>
        <p:txBody>
          <a:bodyPr/>
          <a:lstStyle/>
          <a:p>
            <a:pPr eaLnBrk="1" hangingPunct="1"/>
            <a:r>
              <a:rPr lang="en-GB" altLang="el-GR" dirty="0" smtClean="0">
                <a:solidFill>
                  <a:srgbClr val="C00000"/>
                </a:solidFill>
                <a:latin typeface="Arno Pro Caption" pitchFamily="18" charset="0"/>
              </a:rPr>
              <a:t>Lagrange Interpolation</a:t>
            </a:r>
          </a:p>
        </p:txBody>
      </p:sp>
      <p:sp>
        <p:nvSpPr>
          <p:cNvPr id="2" name="Slide Number Placeholder 1"/>
          <p:cNvSpPr>
            <a:spLocks noGrp="1"/>
          </p:cNvSpPr>
          <p:nvPr>
            <p:ph type="sldNum" sz="quarter" idx="12"/>
          </p:nvPr>
        </p:nvSpPr>
        <p:spPr/>
        <p:txBody>
          <a:bodyPr/>
          <a:lstStyle/>
          <a:p>
            <a:pPr>
              <a:defRPr/>
            </a:pPr>
            <a:fld id="{D656A916-7D66-439B-8E3A-C36042541D92}"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609600"/>
            <a:ext cx="7772400" cy="685800"/>
          </a:xfrm>
        </p:spPr>
        <p:txBody>
          <a:bodyPr/>
          <a:lstStyle/>
          <a:p>
            <a:pPr eaLnBrk="1" hangingPunct="1"/>
            <a:r>
              <a:rPr lang="en-GB" altLang="el-GR" sz="4000" dirty="0" smtClean="0">
                <a:solidFill>
                  <a:srgbClr val="C00000"/>
                </a:solidFill>
                <a:latin typeface="Arno Pro Caption" pitchFamily="18" charset="0"/>
              </a:rPr>
              <a:t>Lagrange Polynomials</a:t>
            </a:r>
          </a:p>
        </p:txBody>
      </p:sp>
      <p:sp>
        <p:nvSpPr>
          <p:cNvPr id="39939" name="Rectangle 3"/>
          <p:cNvSpPr>
            <a:spLocks noGrp="1" noChangeArrowheads="1"/>
          </p:cNvSpPr>
          <p:nvPr>
            <p:ph type="body" idx="1"/>
          </p:nvPr>
        </p:nvSpPr>
        <p:spPr>
          <a:xfrm>
            <a:off x="685800" y="1371600"/>
            <a:ext cx="8001000" cy="4724400"/>
          </a:xfrm>
        </p:spPr>
        <p:txBody>
          <a:bodyPr/>
          <a:lstStyle/>
          <a:p>
            <a:pPr eaLnBrk="1" hangingPunct="1"/>
            <a:r>
              <a:rPr lang="en-GB" altLang="el-GR" dirty="0" smtClean="0">
                <a:latin typeface="Arno Pro Caption" pitchFamily="18" charset="0"/>
              </a:rPr>
              <a:t>A straightforward approach is the use of Lagrange polynomials.</a:t>
            </a:r>
          </a:p>
          <a:p>
            <a:pPr eaLnBrk="1" hangingPunct="1"/>
            <a:r>
              <a:rPr lang="en-GB" altLang="el-GR" dirty="0" smtClean="0">
                <a:latin typeface="Arno Pro Caption" pitchFamily="18" charset="0"/>
              </a:rPr>
              <a:t>The Lagrange Polynomial may be used where the data set is unevenly spaced.</a:t>
            </a:r>
          </a:p>
          <a:p>
            <a:pPr eaLnBrk="1" hangingPunct="1"/>
            <a:r>
              <a:rPr lang="en-US" altLang="el-GR" dirty="0">
                <a:solidFill>
                  <a:srgbClr val="00B050"/>
                </a:solidFill>
                <a:latin typeface="Arno Pro Caption" pitchFamily="18" charset="0"/>
              </a:rPr>
              <a:t>The </a:t>
            </a:r>
            <a:r>
              <a:rPr lang="en-US" altLang="el-GR" dirty="0" err="1">
                <a:solidFill>
                  <a:srgbClr val="00B050"/>
                </a:solidFill>
                <a:latin typeface="Arno Pro Caption" pitchFamily="18" charset="0"/>
              </a:rPr>
              <a:t>Lagrangian</a:t>
            </a:r>
            <a:r>
              <a:rPr lang="en-US" altLang="el-GR" dirty="0">
                <a:solidFill>
                  <a:srgbClr val="00B050"/>
                </a:solidFill>
                <a:latin typeface="Arno Pro Caption" pitchFamily="18" charset="0"/>
              </a:rPr>
              <a:t> polynomial passes through each of the points used in its construction.</a:t>
            </a:r>
            <a:endParaRPr lang="en-GB" altLang="el-GR" dirty="0">
              <a:solidFill>
                <a:srgbClr val="00B050"/>
              </a:solidFill>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332656"/>
            <a:ext cx="7772400" cy="1470025"/>
          </a:xfrm>
        </p:spPr>
        <p:txBody>
          <a:bodyPr/>
          <a:lstStyle/>
          <a:p>
            <a:r>
              <a:rPr lang="el-GR" dirty="0">
                <a:solidFill>
                  <a:srgbClr val="C00000"/>
                </a:solidFill>
                <a:latin typeface="Arno Pro Caption" pitchFamily="18" charset="0"/>
              </a:rPr>
              <a:t>Παρεμβολή</a:t>
            </a:r>
            <a:r>
              <a:rPr lang="en-US" dirty="0">
                <a:solidFill>
                  <a:srgbClr val="C00000"/>
                </a:solidFill>
                <a:latin typeface="Arno Pro Caption" pitchFamily="18" charset="0"/>
              </a:rPr>
              <a:t> </a:t>
            </a:r>
            <a:r>
              <a:rPr lang="en-GB" altLang="el-GR" dirty="0">
                <a:solidFill>
                  <a:srgbClr val="C00000"/>
                </a:solidFill>
                <a:latin typeface="Arno Pro Caption" pitchFamily="18" charset="0"/>
              </a:rPr>
              <a:t>Lagrange</a:t>
            </a:r>
            <a:endParaRPr lang="el-GR" dirty="0">
              <a:solidFill>
                <a:srgbClr val="C00000"/>
              </a:solidFill>
            </a:endParaRPr>
          </a:p>
        </p:txBody>
      </p:sp>
      <p:sp>
        <p:nvSpPr>
          <p:cNvPr id="4" name="Θέση αριθμού διαφάνειας 3"/>
          <p:cNvSpPr>
            <a:spLocks noGrp="1"/>
          </p:cNvSpPr>
          <p:nvPr>
            <p:ph type="sldNum" sz="quarter" idx="12"/>
          </p:nvPr>
        </p:nvSpPr>
        <p:spPr/>
        <p:txBody>
          <a:bodyPr/>
          <a:lstStyle/>
          <a:p>
            <a:fld id="{8C777A19-8F42-4F83-8BE1-A934BA8B86CF}" type="slidenum">
              <a:rPr lang="el-GR" smtClean="0"/>
              <a:t>24</a:t>
            </a:fld>
            <a:endParaRPr lang="el-G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14903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4724400"/>
            <a:ext cx="6328964" cy="707886"/>
          </a:xfrm>
          <a:prstGeom prst="rect">
            <a:avLst/>
          </a:prstGeom>
          <a:solidFill>
            <a:srgbClr val="FFFF66"/>
          </a:solidFill>
        </p:spPr>
        <p:txBody>
          <a:bodyPr wrap="square" rtlCol="0">
            <a:spAutoFit/>
          </a:bodyPr>
          <a:lstStyle/>
          <a:p>
            <a:r>
              <a:rPr lang="el-GR" sz="2000" b="1" i="1" dirty="0" smtClean="0">
                <a:solidFill>
                  <a:schemeClr val="accent6"/>
                </a:solidFill>
                <a:latin typeface="Arno Pro Caption" pitchFamily="18" charset="0"/>
              </a:rPr>
              <a:t>ΒΙΒΛΙΟΓΡΑΦΙΑ: ΠΑΝΕΠΙΣΤΗΜΙΟ ΙΩΑΝΝΙΝΩΝ, ΕΠΙΣΤΗΜΟΝΙΚΟΙ ΥΠΟΛΟΓΙΣΜΟΙ, Μιχάλης </a:t>
            </a:r>
            <a:r>
              <a:rPr lang="el-GR" sz="2000" b="1" i="1" dirty="0" err="1" smtClean="0">
                <a:solidFill>
                  <a:schemeClr val="accent6"/>
                </a:solidFill>
                <a:latin typeface="Arno Pro Caption" pitchFamily="18" charset="0"/>
              </a:rPr>
              <a:t>Τζούμας</a:t>
            </a:r>
            <a:endParaRPr lang="el-GR" sz="2000" b="1" i="1" dirty="0">
              <a:solidFill>
                <a:schemeClr val="accent6"/>
              </a:solidFill>
              <a:latin typeface="Arno Pro Caption" pitchFamily="18" charset="0"/>
            </a:endParaRPr>
          </a:p>
        </p:txBody>
      </p:sp>
    </p:spTree>
    <p:extLst>
      <p:ext uri="{BB962C8B-B14F-4D97-AF65-F5344CB8AC3E}">
        <p14:creationId xmlns:p14="http://schemas.microsoft.com/office/powerpoint/2010/main" val="1207510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437180" cy="36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8C777A19-8F42-4F83-8BE1-A934BA8B86CF}" type="slidenum">
              <a:rPr lang="el-GR" smtClean="0"/>
              <a:t>25</a:t>
            </a:fld>
            <a:endParaRPr lang="el-GR"/>
          </a:p>
        </p:txBody>
      </p:sp>
    </p:spTree>
    <p:extLst>
      <p:ext uri="{BB962C8B-B14F-4D97-AF65-F5344CB8AC3E}">
        <p14:creationId xmlns:p14="http://schemas.microsoft.com/office/powerpoint/2010/main" val="2519741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1" y="914400"/>
            <a:ext cx="8792899" cy="104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032" y="1923554"/>
            <a:ext cx="8646198" cy="1804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31" y="4089425"/>
            <a:ext cx="8930575"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8C777A19-8F42-4F83-8BE1-A934BA8B86CF}" type="slidenum">
              <a:rPr lang="el-GR" smtClean="0"/>
              <a:t>26</a:t>
            </a:fld>
            <a:endParaRPr lang="el-GR"/>
          </a:p>
        </p:txBody>
      </p:sp>
    </p:spTree>
    <p:extLst>
      <p:ext uri="{BB962C8B-B14F-4D97-AF65-F5344CB8AC3E}">
        <p14:creationId xmlns:p14="http://schemas.microsoft.com/office/powerpoint/2010/main" val="1763408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90657"/>
            <a:ext cx="8155808" cy="1493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564904"/>
            <a:ext cx="7488684" cy="126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933056"/>
            <a:ext cx="7488832" cy="232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8C777A19-8F42-4F83-8BE1-A934BA8B86CF}" type="slidenum">
              <a:rPr lang="el-GR" smtClean="0"/>
              <a:t>27</a:t>
            </a:fld>
            <a:endParaRPr lang="el-GR"/>
          </a:p>
        </p:txBody>
      </p:sp>
      <p:sp>
        <p:nvSpPr>
          <p:cNvPr id="7" name="Title 1"/>
          <p:cNvSpPr>
            <a:spLocks noGrp="1"/>
          </p:cNvSpPr>
          <p:nvPr>
            <p:ph type="title"/>
          </p:nvPr>
        </p:nvSpPr>
        <p:spPr>
          <a:xfrm>
            <a:off x="620337" y="304800"/>
            <a:ext cx="7772400" cy="533400"/>
          </a:xfrm>
        </p:spPr>
        <p:txBody>
          <a:bodyPr/>
          <a:lstStyle/>
          <a:p>
            <a:r>
              <a:rPr lang="el-GR" sz="3200" b="1" dirty="0" smtClean="0">
                <a:solidFill>
                  <a:schemeClr val="accent6"/>
                </a:solidFill>
                <a:latin typeface="Arno Pro Caption" pitchFamily="18" charset="0"/>
              </a:rPr>
              <a:t>Το πολυώνυμο του </a:t>
            </a:r>
            <a:r>
              <a:rPr lang="en-US" sz="3200" b="1" dirty="0" smtClean="0">
                <a:solidFill>
                  <a:schemeClr val="accent6"/>
                </a:solidFill>
                <a:latin typeface="Arno Pro Caption" pitchFamily="18" charset="0"/>
              </a:rPr>
              <a:t>Lagrange</a:t>
            </a:r>
            <a:endParaRPr lang="el-GR" sz="3200" b="1" dirty="0">
              <a:solidFill>
                <a:schemeClr val="accent6"/>
              </a:solidFill>
              <a:latin typeface="Arno Pro Caption" pitchFamily="18" charset="0"/>
            </a:endParaRPr>
          </a:p>
        </p:txBody>
      </p:sp>
    </p:spTree>
    <p:extLst>
      <p:ext uri="{BB962C8B-B14F-4D97-AF65-F5344CB8AC3E}">
        <p14:creationId xmlns:p14="http://schemas.microsoft.com/office/powerpoint/2010/main" val="1526343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458200" cy="4369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fld id="{8C777A19-8F42-4F83-8BE1-A934BA8B86CF}" type="slidenum">
              <a:rPr lang="el-GR" smtClean="0"/>
              <a:t>28</a:t>
            </a:fld>
            <a:endParaRPr lang="el-GR"/>
          </a:p>
        </p:txBody>
      </p:sp>
      <p:sp>
        <p:nvSpPr>
          <p:cNvPr id="5" name="TextBox 4"/>
          <p:cNvSpPr txBox="1"/>
          <p:nvPr/>
        </p:nvSpPr>
        <p:spPr>
          <a:xfrm>
            <a:off x="381000" y="5250871"/>
            <a:ext cx="8401050" cy="707886"/>
          </a:xfrm>
          <a:prstGeom prst="rect">
            <a:avLst/>
          </a:prstGeom>
          <a:noFill/>
        </p:spPr>
        <p:txBody>
          <a:bodyPr wrap="square" rtlCol="0">
            <a:spAutoFit/>
          </a:bodyPr>
          <a:lstStyle/>
          <a:p>
            <a:r>
              <a:rPr lang="el-GR" sz="2000" b="1" dirty="0" smtClean="0">
                <a:latin typeface="Arno Pro Caption" pitchFamily="18" charset="0"/>
              </a:rPr>
              <a:t>Η ορίζουσα αυτή είναι διαφορετική από το μηδέν, επομένως το σύστημα (2.2) έχει μοναδική λύση και το πολυώνυμο </a:t>
            </a:r>
            <a:r>
              <a:rPr lang="en-US" sz="2000" b="1" i="1" dirty="0" err="1" smtClean="0">
                <a:solidFill>
                  <a:srgbClr val="FF0000"/>
                </a:solidFill>
                <a:latin typeface="Arno Pro Caption" pitchFamily="18" charset="0"/>
              </a:rPr>
              <a:t>P</a:t>
            </a:r>
            <a:r>
              <a:rPr lang="en-US" sz="2000" b="1" i="1" baseline="-25000" dirty="0" err="1" smtClean="0">
                <a:solidFill>
                  <a:srgbClr val="FF0000"/>
                </a:solidFill>
                <a:latin typeface="Arno Pro Caption" pitchFamily="18" charset="0"/>
              </a:rPr>
              <a:t>n</a:t>
            </a:r>
            <a:r>
              <a:rPr lang="en-US" sz="2000" b="1" i="1" dirty="0" smtClean="0">
                <a:solidFill>
                  <a:srgbClr val="FF0000"/>
                </a:solidFill>
                <a:latin typeface="Arno Pro Caption" pitchFamily="18" charset="0"/>
              </a:rPr>
              <a:t>(x)</a:t>
            </a:r>
            <a:r>
              <a:rPr lang="en-US" sz="2000" b="1" dirty="0" smtClean="0">
                <a:latin typeface="Arno Pro Caption" pitchFamily="18" charset="0"/>
              </a:rPr>
              <a:t> </a:t>
            </a:r>
            <a:r>
              <a:rPr lang="el-GR" sz="2000" b="1" dirty="0" smtClean="0">
                <a:latin typeface="Arno Pro Caption" pitchFamily="18" charset="0"/>
              </a:rPr>
              <a:t>είναι μοναδικό.</a:t>
            </a:r>
            <a:endParaRPr lang="el-GR" sz="2000" b="1" dirty="0">
              <a:latin typeface="Arno Pro Caption" pitchFamily="18" charset="0"/>
            </a:endParaRPr>
          </a:p>
        </p:txBody>
      </p:sp>
    </p:spTree>
    <p:extLst>
      <p:ext uri="{BB962C8B-B14F-4D97-AF65-F5344CB8AC3E}">
        <p14:creationId xmlns:p14="http://schemas.microsoft.com/office/powerpoint/2010/main" val="1796569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8C777A19-8F42-4F83-8BE1-A934BA8B86CF}" type="slidenum">
              <a:rPr lang="el-GR" smtClean="0"/>
              <a:t>29</a:t>
            </a:fld>
            <a:endParaRPr lang="el-G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8830218" cy="4302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00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924800" cy="5562600"/>
          </a:xfrm>
        </p:spPr>
        <p:txBody>
          <a:bodyPr/>
          <a:lstStyle/>
          <a:p>
            <a:r>
              <a:rPr lang="el-GR" sz="2400" dirty="0" smtClean="0">
                <a:latin typeface="Arno Pro Caption" pitchFamily="18" charset="0"/>
              </a:rPr>
              <a:t>Ένα από τα βασικότερα θέματα της αριθμητικής ανάλυσης είναι και το πρόβλημα της προσέγγισης μιας συνάρτησης </a:t>
            </a:r>
            <a:r>
              <a:rPr lang="en-US" sz="2400" b="1" i="1" dirty="0">
                <a:solidFill>
                  <a:schemeClr val="accent1">
                    <a:lumMod val="75000"/>
                  </a:schemeClr>
                </a:solidFill>
                <a:latin typeface="Arno Pro Caption" pitchFamily="18" charset="0"/>
              </a:rPr>
              <a:t>f(x)</a:t>
            </a:r>
            <a:r>
              <a:rPr lang="en-US" sz="2400" dirty="0" smtClean="0">
                <a:latin typeface="Arno Pro Caption" pitchFamily="18" charset="0"/>
              </a:rPr>
              <a:t> </a:t>
            </a:r>
            <a:r>
              <a:rPr lang="el-GR" sz="2400" dirty="0" smtClean="0">
                <a:latin typeface="Arno Pro Caption" pitchFamily="18" charset="0"/>
              </a:rPr>
              <a:t>από μία άλλη, περισσότερο «εύχρηστη» συνάρτηση </a:t>
            </a:r>
            <a:r>
              <a:rPr lang="en-US" sz="2400" b="1" i="1" dirty="0" smtClean="0">
                <a:solidFill>
                  <a:srgbClr val="FF0000"/>
                </a:solidFill>
                <a:latin typeface="Arno Pro Caption" pitchFamily="18" charset="0"/>
              </a:rPr>
              <a:t>g(x)</a:t>
            </a:r>
            <a:r>
              <a:rPr lang="el-GR" sz="2400" dirty="0" smtClean="0">
                <a:latin typeface="Arno Pro Caption" pitchFamily="18" charset="0"/>
              </a:rPr>
              <a:t>, η οποία θα είναι αρκετά κοντά, κατά κάποια έννοια, στην </a:t>
            </a:r>
            <a:r>
              <a:rPr lang="en-US" sz="2400" b="1" i="1" dirty="0" smtClean="0">
                <a:solidFill>
                  <a:schemeClr val="accent1">
                    <a:lumMod val="75000"/>
                  </a:schemeClr>
                </a:solidFill>
                <a:latin typeface="Arno Pro Caption" pitchFamily="18" charset="0"/>
              </a:rPr>
              <a:t>f(x)</a:t>
            </a:r>
            <a:r>
              <a:rPr lang="en-US" sz="2400" dirty="0" smtClean="0">
                <a:latin typeface="Arno Pro Caption" pitchFamily="18" charset="0"/>
              </a:rPr>
              <a:t> </a:t>
            </a:r>
            <a:r>
              <a:rPr lang="el-GR" sz="2400" dirty="0" smtClean="0">
                <a:latin typeface="Arno Pro Caption" pitchFamily="18" charset="0"/>
              </a:rPr>
              <a:t>σε ένα κλειστό διάστημα </a:t>
            </a:r>
            <a:r>
              <a:rPr lang="el-GR" sz="2400" b="1" dirty="0" smtClean="0">
                <a:solidFill>
                  <a:schemeClr val="accent6"/>
                </a:solidFill>
                <a:latin typeface="Arno Pro Caption" pitchFamily="18" charset="0"/>
              </a:rPr>
              <a:t>[</a:t>
            </a:r>
            <a:r>
              <a:rPr lang="en-US" sz="2400" b="1" dirty="0" err="1" smtClean="0">
                <a:solidFill>
                  <a:schemeClr val="accent6"/>
                </a:solidFill>
                <a:latin typeface="Arno Pro Caption" pitchFamily="18" charset="0"/>
              </a:rPr>
              <a:t>a,b</a:t>
            </a:r>
            <a:r>
              <a:rPr lang="en-US" sz="2400" b="1" dirty="0" smtClean="0">
                <a:solidFill>
                  <a:schemeClr val="accent6"/>
                </a:solidFill>
                <a:latin typeface="Arno Pro Caption" pitchFamily="18" charset="0"/>
              </a:rPr>
              <a:t>]</a:t>
            </a:r>
            <a:r>
              <a:rPr lang="en-US" sz="2400" dirty="0" smtClean="0">
                <a:latin typeface="Arno Pro Caption" pitchFamily="18" charset="0"/>
              </a:rPr>
              <a:t>.</a:t>
            </a:r>
          </a:p>
          <a:p>
            <a:r>
              <a:rPr lang="el-GR" sz="2400" dirty="0" smtClean="0">
                <a:latin typeface="Arno Pro Caption" pitchFamily="18" charset="0"/>
              </a:rPr>
              <a:t>Στην περίπτωση αυτή ενδιαφερόμαστε για την εύρεση όσο το δυνατόν μικρότερων φραγμάτων </a:t>
            </a:r>
            <a:r>
              <a:rPr lang="el-GR" sz="2400" b="1" dirty="0" smtClean="0">
                <a:latin typeface="Arno Pro Caption" pitchFamily="18" charset="0"/>
              </a:rPr>
              <a:t>ε</a:t>
            </a:r>
            <a:r>
              <a:rPr lang="el-GR" sz="2400" dirty="0" smtClean="0">
                <a:latin typeface="Arno Pro Caption" pitchFamily="18" charset="0"/>
              </a:rPr>
              <a:t> της μεγαλύτερης δυνατής απόκλισης της </a:t>
            </a:r>
            <a:r>
              <a:rPr lang="en-US" sz="2400" b="1" i="1" dirty="0">
                <a:solidFill>
                  <a:schemeClr val="accent1">
                    <a:lumMod val="75000"/>
                  </a:schemeClr>
                </a:solidFill>
                <a:latin typeface="Arno Pro Caption" pitchFamily="18" charset="0"/>
              </a:rPr>
              <a:t>f(x)</a:t>
            </a:r>
            <a:r>
              <a:rPr lang="en-US" sz="2400" dirty="0" smtClean="0">
                <a:latin typeface="Arno Pro Caption" pitchFamily="18" charset="0"/>
              </a:rPr>
              <a:t> </a:t>
            </a:r>
            <a:r>
              <a:rPr lang="el-GR" sz="2400" dirty="0" smtClean="0">
                <a:latin typeface="Arno Pro Caption" pitchFamily="18" charset="0"/>
              </a:rPr>
              <a:t>από την </a:t>
            </a:r>
            <a:r>
              <a:rPr lang="en-US" sz="2400" b="1" i="1" dirty="0">
                <a:solidFill>
                  <a:srgbClr val="FF0000"/>
                </a:solidFill>
                <a:latin typeface="Arno Pro Caption" pitchFamily="18" charset="0"/>
              </a:rPr>
              <a:t>g(x)</a:t>
            </a:r>
            <a:r>
              <a:rPr lang="en-US" sz="2400" dirty="0" smtClean="0">
                <a:latin typeface="Arno Pro Caption" pitchFamily="18" charset="0"/>
              </a:rPr>
              <a:t>, </a:t>
            </a:r>
            <a:r>
              <a:rPr lang="el-GR" sz="2400" dirty="0" smtClean="0">
                <a:latin typeface="Arno Pro Caption" pitchFamily="18" charset="0"/>
              </a:rPr>
              <a:t>που την προσεγγίζει στο διάστημα </a:t>
            </a:r>
            <a:r>
              <a:rPr lang="el-GR" sz="2400" b="1" dirty="0">
                <a:solidFill>
                  <a:schemeClr val="accent6"/>
                </a:solidFill>
                <a:latin typeface="Arno Pro Caption" pitchFamily="18" charset="0"/>
              </a:rPr>
              <a:t>[</a:t>
            </a:r>
            <a:r>
              <a:rPr lang="en-US" sz="2400" b="1" dirty="0" err="1">
                <a:solidFill>
                  <a:schemeClr val="accent6"/>
                </a:solidFill>
                <a:latin typeface="Arno Pro Caption" pitchFamily="18" charset="0"/>
              </a:rPr>
              <a:t>a,b</a:t>
            </a:r>
            <a:r>
              <a:rPr lang="en-US" sz="2400" b="1" dirty="0" smtClean="0">
                <a:solidFill>
                  <a:schemeClr val="accent6"/>
                </a:solidFill>
                <a:latin typeface="Arno Pro Caption" pitchFamily="18" charset="0"/>
              </a:rPr>
              <a:t>]</a:t>
            </a:r>
            <a:r>
              <a:rPr lang="el-GR" sz="2400" dirty="0" smtClean="0">
                <a:latin typeface="Arno Pro Caption" pitchFamily="18" charset="0"/>
              </a:rPr>
              <a:t>, δηλαδή:</a:t>
            </a:r>
          </a:p>
          <a:p>
            <a:endParaRPr lang="el-GR" sz="2400" dirty="0">
              <a:latin typeface="Arno Pro Caption" pitchFamily="18" charset="0"/>
            </a:endParaRPr>
          </a:p>
          <a:p>
            <a:endParaRPr lang="el-GR" sz="2400" dirty="0" smtClean="0">
              <a:latin typeface="Arno Pro Caption" pitchFamily="18" charset="0"/>
            </a:endParaRPr>
          </a:p>
          <a:p>
            <a:r>
              <a:rPr lang="el-GR" sz="2400" dirty="0" smtClean="0">
                <a:latin typeface="Arno Pro Caption" pitchFamily="18" charset="0"/>
              </a:rPr>
              <a:t>Τόσο η αριθμητική ολοκλήρωση, όσο και η αριθμητική παρεμβολή, αποτελούν ειδικές περιπτώσεις αυτού του βασικού προβλήματος.</a:t>
            </a:r>
            <a:endParaRPr lang="el-GR" sz="2400" dirty="0">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77743985"/>
              </p:ext>
            </p:extLst>
          </p:nvPr>
        </p:nvGraphicFramePr>
        <p:xfrm>
          <a:off x="2832100" y="4038600"/>
          <a:ext cx="3259138" cy="762000"/>
        </p:xfrm>
        <a:graphic>
          <a:graphicData uri="http://schemas.openxmlformats.org/presentationml/2006/ole">
            <mc:AlternateContent xmlns:mc="http://schemas.openxmlformats.org/markup-compatibility/2006">
              <mc:Choice xmlns:v="urn:schemas-microsoft-com:vml" Requires="v">
                <p:oleObj spid="_x0000_s75886" name="Equation" r:id="rId3" imgW="977760" imgH="228600" progId="Equation.DSMT4">
                  <p:embed/>
                </p:oleObj>
              </mc:Choice>
              <mc:Fallback>
                <p:oleObj name="Equation" r:id="rId3" imgW="977760" imgH="228600" progId="Equation.DSMT4">
                  <p:embed/>
                  <p:pic>
                    <p:nvPicPr>
                      <p:cNvPr id="0" name=""/>
                      <p:cNvPicPr/>
                      <p:nvPr/>
                    </p:nvPicPr>
                    <p:blipFill>
                      <a:blip r:embed="rId4"/>
                      <a:stretch>
                        <a:fillRect/>
                      </a:stretch>
                    </p:blipFill>
                    <p:spPr>
                      <a:xfrm>
                        <a:off x="2832100" y="4038600"/>
                        <a:ext cx="3259138" cy="762000"/>
                      </a:xfrm>
                      <a:prstGeom prst="rect">
                        <a:avLst/>
                      </a:prstGeom>
                      <a:solidFill>
                        <a:schemeClr val="accent5">
                          <a:lumMod val="20000"/>
                          <a:lumOff val="80000"/>
                        </a:schemeClr>
                      </a:solidFill>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a:t>
            </a:fld>
            <a:endParaRPr lang="en-GB"/>
          </a:p>
        </p:txBody>
      </p:sp>
    </p:spTree>
    <p:extLst>
      <p:ext uri="{BB962C8B-B14F-4D97-AF65-F5344CB8AC3E}">
        <p14:creationId xmlns:p14="http://schemas.microsoft.com/office/powerpoint/2010/main" val="3377757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8C777A19-8F42-4F83-8BE1-A934BA8B86CF}" type="slidenum">
              <a:rPr lang="el-GR" smtClean="0"/>
              <a:t>30</a:t>
            </a:fld>
            <a:endParaRPr lang="el-G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32656"/>
            <a:ext cx="8258491"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542850" cy="560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077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8C777A19-8F42-4F83-8BE1-A934BA8B86CF}" type="slidenum">
              <a:rPr lang="el-GR" smtClean="0"/>
              <a:t>31</a:t>
            </a:fld>
            <a:endParaRPr lang="el-G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3253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6" y="2564904"/>
            <a:ext cx="8653839" cy="295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353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8C777A19-8F42-4F83-8BE1-A934BA8B86CF}" type="slidenum">
              <a:rPr lang="el-GR" smtClean="0"/>
              <a:t>32</a:t>
            </a:fld>
            <a:endParaRPr lang="el-G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07256"/>
            <a:ext cx="7595718"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004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09600"/>
            <a:ext cx="7772400" cy="914400"/>
          </a:xfrm>
        </p:spPr>
        <p:txBody>
          <a:bodyPr/>
          <a:lstStyle/>
          <a:p>
            <a:pPr eaLnBrk="1" hangingPunct="1"/>
            <a:r>
              <a:rPr lang="en-GB" altLang="el-GR" sz="4000" dirty="0" smtClean="0">
                <a:latin typeface="Arno Pro Caption" pitchFamily="18" charset="0"/>
              </a:rPr>
              <a:t>Lagrange Polynomials</a:t>
            </a:r>
          </a:p>
        </p:txBody>
      </p:sp>
      <p:sp>
        <p:nvSpPr>
          <p:cNvPr id="40963" name="Rectangle 3"/>
          <p:cNvSpPr>
            <a:spLocks noGrp="1" noChangeArrowheads="1"/>
          </p:cNvSpPr>
          <p:nvPr>
            <p:ph type="body" idx="1"/>
          </p:nvPr>
        </p:nvSpPr>
        <p:spPr>
          <a:xfrm>
            <a:off x="685800" y="1524000"/>
            <a:ext cx="7772400" cy="4572000"/>
          </a:xfrm>
        </p:spPr>
        <p:txBody>
          <a:bodyPr/>
          <a:lstStyle/>
          <a:p>
            <a:pPr eaLnBrk="1" hangingPunct="1"/>
            <a:r>
              <a:rPr lang="en-GB" altLang="el-GR" dirty="0" smtClean="0">
                <a:latin typeface="Arno Pro Caption" pitchFamily="18" charset="0"/>
              </a:rPr>
              <a:t>The formula used to interpolate between data pairs (x</a:t>
            </a:r>
            <a:r>
              <a:rPr lang="en-GB" altLang="el-GR" baseline="-22000" dirty="0" smtClean="0">
                <a:latin typeface="Arno Pro Caption" pitchFamily="18" charset="0"/>
              </a:rPr>
              <a:t>0</a:t>
            </a:r>
            <a:r>
              <a:rPr lang="en-GB" altLang="el-GR" dirty="0" smtClean="0">
                <a:latin typeface="Arno Pro Caption" pitchFamily="18" charset="0"/>
              </a:rPr>
              <a:t>,f(x</a:t>
            </a:r>
            <a:r>
              <a:rPr lang="en-GB" altLang="el-GR" baseline="-22000" dirty="0" smtClean="0">
                <a:latin typeface="Arno Pro Caption" pitchFamily="18" charset="0"/>
              </a:rPr>
              <a:t>0</a:t>
            </a:r>
            <a:r>
              <a:rPr lang="en-GB" altLang="el-GR" dirty="0" smtClean="0">
                <a:latin typeface="Arno Pro Caption" pitchFamily="18" charset="0"/>
              </a:rPr>
              <a:t>)), (x</a:t>
            </a:r>
            <a:r>
              <a:rPr lang="en-GB" altLang="el-GR" baseline="-22000" dirty="0" smtClean="0">
                <a:latin typeface="Arno Pro Caption" pitchFamily="18" charset="0"/>
              </a:rPr>
              <a:t>1</a:t>
            </a:r>
            <a:r>
              <a:rPr lang="en-GB" altLang="el-GR" dirty="0" smtClean="0">
                <a:latin typeface="Arno Pro Caption" pitchFamily="18" charset="0"/>
              </a:rPr>
              <a:t>,f(x</a:t>
            </a:r>
            <a:r>
              <a:rPr lang="en-GB" altLang="el-GR" baseline="-22000" dirty="0" smtClean="0">
                <a:latin typeface="Arno Pro Caption" pitchFamily="18" charset="0"/>
              </a:rPr>
              <a:t>1</a:t>
            </a:r>
            <a:r>
              <a:rPr lang="en-GB" altLang="el-GR" dirty="0" smtClean="0">
                <a:latin typeface="Arno Pro Caption" pitchFamily="18" charset="0"/>
              </a:rPr>
              <a:t>)),…, (</a:t>
            </a:r>
            <a:r>
              <a:rPr lang="en-GB" altLang="el-GR" dirty="0" err="1" smtClean="0">
                <a:latin typeface="Arno Pro Caption" pitchFamily="18" charset="0"/>
              </a:rPr>
              <a:t>x</a:t>
            </a:r>
            <a:r>
              <a:rPr lang="en-GB" altLang="el-GR" baseline="-22000" dirty="0" err="1" smtClean="0">
                <a:latin typeface="Arno Pro Caption" pitchFamily="18" charset="0"/>
              </a:rPr>
              <a:t>n</a:t>
            </a:r>
            <a:r>
              <a:rPr lang="en-GB" altLang="el-GR" dirty="0" err="1" smtClean="0">
                <a:latin typeface="Arno Pro Caption" pitchFamily="18" charset="0"/>
              </a:rPr>
              <a:t>,f</a:t>
            </a:r>
            <a:r>
              <a:rPr lang="en-GB" altLang="el-GR" dirty="0" smtClean="0">
                <a:latin typeface="Arno Pro Caption" pitchFamily="18" charset="0"/>
              </a:rPr>
              <a:t>(</a:t>
            </a:r>
            <a:r>
              <a:rPr lang="en-GB" altLang="el-GR" dirty="0" err="1" smtClean="0">
                <a:latin typeface="Arno Pro Caption" pitchFamily="18" charset="0"/>
              </a:rPr>
              <a:t>x</a:t>
            </a:r>
            <a:r>
              <a:rPr lang="en-GB" altLang="el-GR" baseline="-22000" dirty="0" err="1" smtClean="0">
                <a:latin typeface="Arno Pro Caption" pitchFamily="18" charset="0"/>
              </a:rPr>
              <a:t>n</a:t>
            </a:r>
            <a:r>
              <a:rPr lang="en-GB" altLang="el-GR" dirty="0" smtClean="0">
                <a:latin typeface="Arno Pro Caption" pitchFamily="18" charset="0"/>
              </a:rPr>
              <a:t>)) is given by,</a:t>
            </a:r>
          </a:p>
          <a:p>
            <a:pPr eaLnBrk="1" hangingPunct="1"/>
            <a:endParaRPr lang="en-GB" altLang="el-GR" dirty="0" smtClean="0">
              <a:latin typeface="Arno Pro Caption" pitchFamily="18" charset="0"/>
            </a:endParaRPr>
          </a:p>
          <a:p>
            <a:pPr eaLnBrk="1" hangingPunct="1"/>
            <a:endParaRPr lang="en-GB" altLang="el-GR" dirty="0" smtClean="0">
              <a:latin typeface="Arno Pro Caption" pitchFamily="18" charset="0"/>
            </a:endParaRPr>
          </a:p>
          <a:p>
            <a:pPr eaLnBrk="1" hangingPunct="1"/>
            <a:r>
              <a:rPr lang="en-GB" altLang="el-GR" dirty="0" smtClean="0">
                <a:latin typeface="Arno Pro Caption" pitchFamily="18" charset="0"/>
              </a:rPr>
              <a:t>Where the polynomial </a:t>
            </a:r>
            <a:r>
              <a:rPr lang="en-GB" altLang="el-GR" dirty="0" err="1" smtClean="0">
                <a:latin typeface="Arno Pro Caption" pitchFamily="18" charset="0"/>
              </a:rPr>
              <a:t>P</a:t>
            </a:r>
            <a:r>
              <a:rPr lang="en-GB" altLang="el-GR" baseline="-22000" dirty="0" err="1" smtClean="0">
                <a:latin typeface="Arno Pro Caption" pitchFamily="18" charset="0"/>
              </a:rPr>
              <a:t>j</a:t>
            </a:r>
            <a:r>
              <a:rPr lang="en-GB" altLang="el-GR" dirty="0" smtClean="0">
                <a:latin typeface="Arno Pro Caption" pitchFamily="18" charset="0"/>
              </a:rPr>
              <a:t>(x) is given by,</a:t>
            </a:r>
          </a:p>
          <a:p>
            <a:pPr eaLnBrk="1" hangingPunct="1"/>
            <a:endParaRPr lang="en-GB" altLang="el-GR" dirty="0" smtClean="0">
              <a:latin typeface="Arno Pro Caption" pitchFamily="18" charset="0"/>
            </a:endParaRPr>
          </a:p>
        </p:txBody>
      </p:sp>
      <p:graphicFrame>
        <p:nvGraphicFramePr>
          <p:cNvPr id="40964" name="Object 6"/>
          <p:cNvGraphicFramePr>
            <a:graphicFrameLocks noChangeAspect="1"/>
          </p:cNvGraphicFramePr>
          <p:nvPr>
            <p:extLst>
              <p:ext uri="{D42A27DB-BD31-4B8C-83A1-F6EECF244321}">
                <p14:modId xmlns:p14="http://schemas.microsoft.com/office/powerpoint/2010/main" val="2486850452"/>
              </p:ext>
            </p:extLst>
          </p:nvPr>
        </p:nvGraphicFramePr>
        <p:xfrm>
          <a:off x="3349625" y="3032125"/>
          <a:ext cx="3284538" cy="1211263"/>
        </p:xfrm>
        <a:graphic>
          <a:graphicData uri="http://schemas.openxmlformats.org/presentationml/2006/ole">
            <mc:AlternateContent xmlns:mc="http://schemas.openxmlformats.org/markup-compatibility/2006">
              <mc:Choice xmlns:v="urn:schemas-microsoft-com:vml" Requires="v">
                <p:oleObj spid="_x0000_s41199" name="Equation" r:id="rId3" imgW="1066680" imgH="457200" progId="Equation.DSMT4">
                  <p:embed/>
                </p:oleObj>
              </mc:Choice>
              <mc:Fallback>
                <p:oleObj name="Equation" r:id="rId3" imgW="1066680" imgH="457200" progId="Equation.DSMT4">
                  <p:embed/>
                  <p:pic>
                    <p:nvPicPr>
                      <p:cNvPr id="0" name="Object 6"/>
                      <p:cNvPicPr>
                        <a:picLocks noChangeAspect="1" noChangeArrowheads="1"/>
                      </p:cNvPicPr>
                      <p:nvPr/>
                    </p:nvPicPr>
                    <p:blipFill>
                      <a:blip r:embed="rId4"/>
                      <a:srcRect/>
                      <a:stretch>
                        <a:fillRect/>
                      </a:stretch>
                    </p:blipFill>
                    <p:spPr bwMode="auto">
                      <a:xfrm>
                        <a:off x="3349625" y="3032125"/>
                        <a:ext cx="3284538" cy="1211263"/>
                      </a:xfrm>
                      <a:prstGeom prst="rect">
                        <a:avLst/>
                      </a:prstGeom>
                      <a:noFill/>
                      <a:ln>
                        <a:noFill/>
                      </a:ln>
                      <a:effectLst/>
                      <a:extLst/>
                    </p:spPr>
                  </p:pic>
                </p:oleObj>
              </mc:Fallback>
            </mc:AlternateContent>
          </a:graphicData>
        </a:graphic>
      </p:graphicFrame>
      <p:graphicFrame>
        <p:nvGraphicFramePr>
          <p:cNvPr id="40965" name="Object 7"/>
          <p:cNvGraphicFramePr>
            <a:graphicFrameLocks noChangeAspect="1"/>
          </p:cNvGraphicFramePr>
          <p:nvPr>
            <p:extLst>
              <p:ext uri="{D42A27DB-BD31-4B8C-83A1-F6EECF244321}">
                <p14:modId xmlns:p14="http://schemas.microsoft.com/office/powerpoint/2010/main" val="40809916"/>
              </p:ext>
            </p:extLst>
          </p:nvPr>
        </p:nvGraphicFramePr>
        <p:xfrm>
          <a:off x="3209925" y="5105400"/>
          <a:ext cx="3563938" cy="1243013"/>
        </p:xfrm>
        <a:graphic>
          <a:graphicData uri="http://schemas.openxmlformats.org/presentationml/2006/ole">
            <mc:AlternateContent xmlns:mc="http://schemas.openxmlformats.org/markup-compatibility/2006">
              <mc:Choice xmlns:v="urn:schemas-microsoft-com:vml" Requires="v">
                <p:oleObj spid="_x0000_s41200" name="Equation" r:id="rId5" imgW="1346040" imgH="545760" progId="Equation.DSMT4">
                  <p:embed/>
                </p:oleObj>
              </mc:Choice>
              <mc:Fallback>
                <p:oleObj name="Equation" r:id="rId5" imgW="1346040" imgH="545760" progId="Equation.DSMT4">
                  <p:embed/>
                  <p:pic>
                    <p:nvPicPr>
                      <p:cNvPr id="0" name="Object 7"/>
                      <p:cNvPicPr>
                        <a:picLocks noChangeAspect="1" noChangeArrowheads="1"/>
                      </p:cNvPicPr>
                      <p:nvPr/>
                    </p:nvPicPr>
                    <p:blipFill>
                      <a:blip r:embed="rId6"/>
                      <a:srcRect/>
                      <a:stretch>
                        <a:fillRect/>
                      </a:stretch>
                    </p:blipFill>
                    <p:spPr bwMode="auto">
                      <a:xfrm>
                        <a:off x="3209925" y="5105400"/>
                        <a:ext cx="3563938" cy="124301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33</a:t>
            </a:fld>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609600"/>
            <a:ext cx="7772400" cy="609600"/>
          </a:xfrm>
        </p:spPr>
        <p:txBody>
          <a:bodyPr/>
          <a:lstStyle/>
          <a:p>
            <a:pPr eaLnBrk="1" hangingPunct="1"/>
            <a:r>
              <a:rPr lang="en-GB" altLang="el-GR" sz="4000" dirty="0" smtClean="0">
                <a:latin typeface="Arno Pro Caption" pitchFamily="18" charset="0"/>
              </a:rPr>
              <a:t>Lagrange Polynomials</a:t>
            </a:r>
          </a:p>
        </p:txBody>
      </p:sp>
      <p:sp>
        <p:nvSpPr>
          <p:cNvPr id="41987" name="Rectangle 3"/>
          <p:cNvSpPr>
            <a:spLocks noGrp="1" noChangeArrowheads="1"/>
          </p:cNvSpPr>
          <p:nvPr>
            <p:ph type="body" idx="1"/>
          </p:nvPr>
        </p:nvSpPr>
        <p:spPr>
          <a:xfrm>
            <a:off x="685800" y="1676400"/>
            <a:ext cx="7772400" cy="4419600"/>
          </a:xfrm>
        </p:spPr>
        <p:txBody>
          <a:bodyPr/>
          <a:lstStyle/>
          <a:p>
            <a:pPr eaLnBrk="1" hangingPunct="1"/>
            <a:r>
              <a:rPr lang="en-GB" altLang="el-GR" dirty="0" smtClean="0">
                <a:latin typeface="Arno Pro Caption" pitchFamily="18" charset="0"/>
              </a:rPr>
              <a:t>In general,</a:t>
            </a:r>
          </a:p>
          <a:p>
            <a:pPr eaLnBrk="1" hangingPunct="1"/>
            <a:endParaRPr lang="en-GB" altLang="el-GR" dirty="0" smtClean="0">
              <a:latin typeface="Arno Pro Caption" pitchFamily="18" charset="0"/>
            </a:endParaRPr>
          </a:p>
          <a:p>
            <a:pPr eaLnBrk="1" hangingPunct="1"/>
            <a:endParaRPr lang="en-GB" altLang="el-GR" dirty="0" smtClean="0">
              <a:latin typeface="Arno Pro Caption" pitchFamily="18" charset="0"/>
            </a:endParaRPr>
          </a:p>
          <a:p>
            <a:pPr eaLnBrk="1" hangingPunct="1"/>
            <a:endParaRPr lang="en-GB" altLang="el-GR" dirty="0" smtClean="0">
              <a:latin typeface="Arno Pro Caption" pitchFamily="18" charset="0"/>
            </a:endParaRPr>
          </a:p>
        </p:txBody>
      </p:sp>
      <p:graphicFrame>
        <p:nvGraphicFramePr>
          <p:cNvPr id="41988" name="Object 5"/>
          <p:cNvGraphicFramePr>
            <a:graphicFrameLocks noChangeAspect="1"/>
          </p:cNvGraphicFramePr>
          <p:nvPr>
            <p:extLst>
              <p:ext uri="{D42A27DB-BD31-4B8C-83A1-F6EECF244321}">
                <p14:modId xmlns:p14="http://schemas.microsoft.com/office/powerpoint/2010/main" val="3611827939"/>
              </p:ext>
            </p:extLst>
          </p:nvPr>
        </p:nvGraphicFramePr>
        <p:xfrm>
          <a:off x="1066800" y="2362200"/>
          <a:ext cx="6910461" cy="3200400"/>
        </p:xfrm>
        <a:graphic>
          <a:graphicData uri="http://schemas.openxmlformats.org/presentationml/2006/ole">
            <mc:AlternateContent xmlns:mc="http://schemas.openxmlformats.org/markup-compatibility/2006">
              <mc:Choice xmlns:v="urn:schemas-microsoft-com:vml" Requires="v">
                <p:oleObj spid="_x0000_s42106" name="Equation" r:id="rId3" imgW="2476500" imgH="1333500" progId="Equation.3">
                  <p:embed/>
                </p:oleObj>
              </mc:Choice>
              <mc:Fallback>
                <p:oleObj name="Equation" r:id="rId3" imgW="2476500" imgH="13335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6910461" cy="3200400"/>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609600"/>
            <a:ext cx="7772400" cy="609600"/>
          </a:xfrm>
        </p:spPr>
        <p:txBody>
          <a:bodyPr/>
          <a:lstStyle/>
          <a:p>
            <a:pPr eaLnBrk="1" hangingPunct="1"/>
            <a:r>
              <a:rPr lang="en-GB" altLang="el-GR" sz="4000" dirty="0" smtClean="0">
                <a:latin typeface="Arno Pro Caption" pitchFamily="18" charset="0"/>
              </a:rPr>
              <a:t>Lagrange Polynomials</a:t>
            </a:r>
          </a:p>
        </p:txBody>
      </p:sp>
      <p:sp>
        <p:nvSpPr>
          <p:cNvPr id="43011" name="Rectangle 3"/>
          <p:cNvSpPr>
            <a:spLocks noGrp="1" noChangeArrowheads="1"/>
          </p:cNvSpPr>
          <p:nvPr>
            <p:ph type="body" idx="1"/>
          </p:nvPr>
        </p:nvSpPr>
        <p:spPr>
          <a:xfrm>
            <a:off x="685800" y="1524000"/>
            <a:ext cx="7772400" cy="4572000"/>
          </a:xfrm>
        </p:spPr>
        <p:txBody>
          <a:bodyPr/>
          <a:lstStyle/>
          <a:p>
            <a:pPr eaLnBrk="1" hangingPunct="1"/>
            <a:r>
              <a:rPr lang="en-GB" altLang="el-GR" dirty="0" smtClean="0">
                <a:latin typeface="Arno Pro Caption" pitchFamily="18" charset="0"/>
              </a:rPr>
              <a:t>Consider the table of interpolating points we wish to fit.</a:t>
            </a:r>
          </a:p>
          <a:p>
            <a:pPr eaLnBrk="1" hangingPunct="1"/>
            <a:endParaRPr lang="en-GB" altLang="el-GR" dirty="0" smtClean="0">
              <a:latin typeface="Arno Pro Caption" pitchFamily="18" charset="0"/>
            </a:endParaRPr>
          </a:p>
        </p:txBody>
      </p:sp>
      <p:graphicFrame>
        <p:nvGraphicFramePr>
          <p:cNvPr id="46200" name="Group 120"/>
          <p:cNvGraphicFramePr>
            <a:graphicFrameLocks noGrp="1"/>
          </p:cNvGraphicFramePr>
          <p:nvPr>
            <p:extLst>
              <p:ext uri="{D42A27DB-BD31-4B8C-83A1-F6EECF244321}">
                <p14:modId xmlns:p14="http://schemas.microsoft.com/office/powerpoint/2010/main" val="2414913395"/>
              </p:ext>
            </p:extLst>
          </p:nvPr>
        </p:nvGraphicFramePr>
        <p:xfrm>
          <a:off x="1676400" y="3276600"/>
          <a:ext cx="4876800" cy="2286000"/>
        </p:xfrm>
        <a:graphic>
          <a:graphicData uri="http://schemas.openxmlformats.org/drawingml/2006/table">
            <a:tbl>
              <a:tblPr/>
              <a:tblGrid>
                <a:gridCol w="1625600">
                  <a:extLst>
                    <a:ext uri="{9D8B030D-6E8A-4147-A177-3AD203B41FA5}">
                      <a16:colId xmlns="" xmlns:a16="http://schemas.microsoft.com/office/drawing/2014/main" val="20000"/>
                    </a:ext>
                  </a:extLst>
                </a:gridCol>
                <a:gridCol w="1625600">
                  <a:extLst>
                    <a:ext uri="{9D8B030D-6E8A-4147-A177-3AD203B41FA5}">
                      <a16:colId xmlns="" xmlns:a16="http://schemas.microsoft.com/office/drawing/2014/main" val="20001"/>
                    </a:ext>
                  </a:extLst>
                </a:gridCol>
                <a:gridCol w="1625600">
                  <a:extLst>
                    <a:ext uri="{9D8B030D-6E8A-4147-A177-3AD203B41FA5}">
                      <a16:colId xmlns="" xmlns:a16="http://schemas.microsoft.com/office/drawing/2014/main" val="20002"/>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0</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0</a:t>
                      </a: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533400"/>
            <a:ext cx="7772400" cy="609600"/>
          </a:xfrm>
        </p:spPr>
        <p:txBody>
          <a:bodyPr/>
          <a:lstStyle/>
          <a:p>
            <a:pPr eaLnBrk="1" hangingPunct="1"/>
            <a:r>
              <a:rPr lang="en-GB" altLang="el-GR" sz="4000" dirty="0" smtClean="0">
                <a:latin typeface="Arno Pro Caption" pitchFamily="18" charset="0"/>
              </a:rPr>
              <a:t>Lagrange Polynomials</a:t>
            </a:r>
          </a:p>
        </p:txBody>
      </p:sp>
      <p:sp>
        <p:nvSpPr>
          <p:cNvPr id="44035" name="Rectangle 3"/>
          <p:cNvSpPr>
            <a:spLocks noGrp="1" noChangeArrowheads="1"/>
          </p:cNvSpPr>
          <p:nvPr>
            <p:ph type="body" idx="1"/>
          </p:nvPr>
        </p:nvSpPr>
        <p:spPr/>
        <p:txBody>
          <a:bodyPr/>
          <a:lstStyle/>
          <a:p>
            <a:pPr eaLnBrk="1" hangingPunct="1"/>
            <a:endParaRPr lang="en-GB" altLang="el-GR" dirty="0" smtClean="0">
              <a:latin typeface="Arno Pro Caption" pitchFamily="18" charset="0"/>
            </a:endParaRPr>
          </a:p>
          <a:p>
            <a:pPr eaLnBrk="1" hangingPunct="1"/>
            <a:endParaRPr lang="en-GB" altLang="el-GR" dirty="0" smtClean="0">
              <a:latin typeface="Arno Pro Caption" pitchFamily="18" charset="0"/>
            </a:endParaRPr>
          </a:p>
          <a:p>
            <a:pPr eaLnBrk="1" hangingPunct="1"/>
            <a:endParaRPr lang="en-GB" altLang="el-GR" dirty="0" smtClean="0">
              <a:latin typeface="Arno Pro Caption" pitchFamily="18" charset="0"/>
            </a:endParaRPr>
          </a:p>
          <a:p>
            <a:pPr eaLnBrk="1" hangingPunct="1"/>
            <a:r>
              <a:rPr lang="en-GB" altLang="el-GR" dirty="0" smtClean="0">
                <a:latin typeface="Arno Pro Caption" pitchFamily="18" charset="0"/>
              </a:rPr>
              <a:t>The interpolation polynomial is,</a:t>
            </a:r>
          </a:p>
          <a:p>
            <a:pPr eaLnBrk="1" hangingPunct="1"/>
            <a:endParaRPr lang="en-GB" altLang="el-GR" dirty="0" smtClean="0">
              <a:latin typeface="Arno Pro Caption" pitchFamily="18" charset="0"/>
            </a:endParaRPr>
          </a:p>
        </p:txBody>
      </p:sp>
      <p:graphicFrame>
        <p:nvGraphicFramePr>
          <p:cNvPr id="54276" name="Group 4"/>
          <p:cNvGraphicFramePr>
            <a:graphicFrameLocks noGrp="1"/>
          </p:cNvGraphicFramePr>
          <p:nvPr>
            <p:extLst>
              <p:ext uri="{D42A27DB-BD31-4B8C-83A1-F6EECF244321}">
                <p14:modId xmlns:p14="http://schemas.microsoft.com/office/powerpoint/2010/main" val="3621326450"/>
              </p:ext>
            </p:extLst>
          </p:nvPr>
        </p:nvGraphicFramePr>
        <p:xfrm>
          <a:off x="2133600" y="1143000"/>
          <a:ext cx="4876800" cy="2286000"/>
        </p:xfrm>
        <a:graphic>
          <a:graphicData uri="http://schemas.openxmlformats.org/drawingml/2006/table">
            <a:tbl>
              <a:tblPr/>
              <a:tblGrid>
                <a:gridCol w="1625600">
                  <a:extLst>
                    <a:ext uri="{9D8B030D-6E8A-4147-A177-3AD203B41FA5}">
                      <a16:colId xmlns="" xmlns:a16="http://schemas.microsoft.com/office/drawing/2014/main" val="20000"/>
                    </a:ext>
                  </a:extLst>
                </a:gridCol>
                <a:gridCol w="1625600">
                  <a:extLst>
                    <a:ext uri="{9D8B030D-6E8A-4147-A177-3AD203B41FA5}">
                      <a16:colId xmlns="" xmlns:a16="http://schemas.microsoft.com/office/drawing/2014/main" val="20001"/>
                    </a:ext>
                  </a:extLst>
                </a:gridCol>
                <a:gridCol w="1625600">
                  <a:extLst>
                    <a:ext uri="{9D8B030D-6E8A-4147-A177-3AD203B41FA5}">
                      <a16:colId xmlns="" xmlns:a16="http://schemas.microsoft.com/office/drawing/2014/main" val="20002"/>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err="1" smtClean="0">
                          <a:ln>
                            <a:noFill/>
                          </a:ln>
                          <a:solidFill>
                            <a:schemeClr val="tx1"/>
                          </a:solidFill>
                          <a:effectLst/>
                          <a:latin typeface="Times New Roman" pitchFamily="18" charset="0"/>
                          <a:cs typeface="Times New Roman" pitchFamily="18" charset="0"/>
                        </a:rPr>
                        <a:t>i</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x</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0</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0</a:t>
                      </a: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1</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1</a:t>
                      </a: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95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2</a:t>
                      </a: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3</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Times New Roman" pitchFamily="18" charset="0"/>
                          <a:cs typeface="Times New Roman" pitchFamily="18" charset="0"/>
                        </a:rPr>
                        <a:t>x</a:t>
                      </a:r>
                      <a:r>
                        <a:rPr kumimoji="0" lang="en-GB" sz="2400" b="1" i="0" u="none" strike="noStrike" cap="none" normalizeH="0" baseline="-30000" smtClean="0">
                          <a:ln>
                            <a:noFill/>
                          </a:ln>
                          <a:solidFill>
                            <a:schemeClr val="tx1"/>
                          </a:solidFill>
                          <a:effectLst/>
                          <a:latin typeface="Times New Roman" pitchFamily="18" charset="0"/>
                          <a:cs typeface="Times New Roman" pitchFamily="18" charset="0"/>
                        </a:rPr>
                        <a:t>3</a:t>
                      </a:r>
                      <a:endParaRPr kumimoji="0" lang="en-GB" sz="2400" b="1" i="0" u="none" strike="noStrike" cap="none" normalizeH="0" baseline="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f(x</a:t>
                      </a:r>
                      <a:r>
                        <a:rPr kumimoji="0" lang="en-GB" sz="2400" b="1"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en-GB" sz="2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GB" sz="2400" b="1" i="0" u="none" strike="noStrike" cap="none" normalizeH="0" baseline="0" dirty="0" smtClean="0">
                        <a:ln>
                          <a:noFill/>
                        </a:ln>
                        <a:solidFill>
                          <a:schemeClr val="tx1"/>
                        </a:solidFill>
                        <a:effectLst/>
                        <a:latin typeface="Times New Roman" pitchFamily="18"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graphicFrame>
        <p:nvGraphicFramePr>
          <p:cNvPr id="44062" name="Object 30"/>
          <p:cNvGraphicFramePr>
            <a:graphicFrameLocks noChangeAspect="1"/>
          </p:cNvGraphicFramePr>
          <p:nvPr/>
        </p:nvGraphicFramePr>
        <p:xfrm>
          <a:off x="533400" y="4419600"/>
          <a:ext cx="8077200" cy="1739900"/>
        </p:xfrm>
        <a:graphic>
          <a:graphicData uri="http://schemas.openxmlformats.org/presentationml/2006/ole">
            <mc:AlternateContent xmlns:mc="http://schemas.openxmlformats.org/markup-compatibility/2006">
              <mc:Choice xmlns:v="urn:schemas-microsoft-com:vml" Requires="v">
                <p:oleObj spid="_x0000_s44180" name="Equation" r:id="rId3" imgW="4267200" imgH="889000" progId="Equation.3">
                  <p:embed/>
                </p:oleObj>
              </mc:Choice>
              <mc:Fallback>
                <p:oleObj name="Equation" r:id="rId3" imgW="4267200" imgH="889000" progId="Equation.3">
                  <p:embed/>
                  <p:pic>
                    <p:nvPicPr>
                      <p:cNvPr id="0" name="Object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19600"/>
                        <a:ext cx="8077200" cy="173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81000"/>
            <a:ext cx="7772400" cy="609600"/>
          </a:xfrm>
        </p:spPr>
        <p:txBody>
          <a:bodyPr/>
          <a:lstStyle/>
          <a:p>
            <a:pPr eaLnBrk="1" hangingPunct="1"/>
            <a:r>
              <a:rPr lang="en-GB" altLang="el-GR" sz="4000" dirty="0" smtClean="0">
                <a:solidFill>
                  <a:srgbClr val="00B050"/>
                </a:solidFill>
                <a:latin typeface="Arno Pro Caption" pitchFamily="18" charset="0"/>
              </a:rPr>
              <a:t>Advantages / </a:t>
            </a:r>
            <a:r>
              <a:rPr lang="en-GB" altLang="el-GR" sz="4000" dirty="0">
                <a:solidFill>
                  <a:srgbClr val="C00000"/>
                </a:solidFill>
                <a:latin typeface="Arno Pro Caption" pitchFamily="18" charset="0"/>
              </a:rPr>
              <a:t>Disadvantages</a:t>
            </a:r>
          </a:p>
        </p:txBody>
      </p:sp>
      <p:sp>
        <p:nvSpPr>
          <p:cNvPr id="46083" name="Rectangle 3"/>
          <p:cNvSpPr>
            <a:spLocks noGrp="1" noChangeArrowheads="1"/>
          </p:cNvSpPr>
          <p:nvPr>
            <p:ph type="body" idx="1"/>
          </p:nvPr>
        </p:nvSpPr>
        <p:spPr>
          <a:xfrm>
            <a:off x="228600" y="1143000"/>
            <a:ext cx="8610600" cy="4953000"/>
          </a:xfrm>
        </p:spPr>
        <p:txBody>
          <a:bodyPr/>
          <a:lstStyle/>
          <a:p>
            <a:pPr eaLnBrk="1" hangingPunct="1"/>
            <a:r>
              <a:rPr lang="en-US" altLang="el-GR" sz="2400" dirty="0" smtClean="0">
                <a:solidFill>
                  <a:srgbClr val="00B050"/>
                </a:solidFill>
                <a:latin typeface="Arno Pro Caption" pitchFamily="18" charset="0"/>
              </a:rPr>
              <a:t>The Lagrange formula is popular because it is well known and is easy to code. </a:t>
            </a:r>
          </a:p>
          <a:p>
            <a:pPr eaLnBrk="1" hangingPunct="1"/>
            <a:r>
              <a:rPr lang="en-US" altLang="el-GR" sz="2400" dirty="0" smtClean="0">
                <a:solidFill>
                  <a:srgbClr val="00B050"/>
                </a:solidFill>
                <a:latin typeface="Arno Pro Caption" pitchFamily="18" charset="0"/>
              </a:rPr>
              <a:t>Also, the data are not required to be specified with </a:t>
            </a:r>
            <a:r>
              <a:rPr lang="en-US" altLang="el-GR" sz="2400" i="1" dirty="0" smtClean="0">
                <a:solidFill>
                  <a:srgbClr val="00B050"/>
                </a:solidFill>
                <a:latin typeface="Arno Pro Caption" pitchFamily="18" charset="0"/>
              </a:rPr>
              <a:t>x </a:t>
            </a:r>
            <a:r>
              <a:rPr lang="en-US" altLang="el-GR" sz="2400" dirty="0" smtClean="0">
                <a:solidFill>
                  <a:srgbClr val="00B050"/>
                </a:solidFill>
                <a:latin typeface="Arno Pro Caption" pitchFamily="18" charset="0"/>
              </a:rPr>
              <a:t>in ascending or descending order.</a:t>
            </a:r>
          </a:p>
          <a:p>
            <a:pPr eaLnBrk="1" hangingPunct="1"/>
            <a:r>
              <a:rPr lang="en-US" altLang="el-GR" sz="2400" dirty="0">
                <a:solidFill>
                  <a:srgbClr val="C00000"/>
                </a:solidFill>
                <a:latin typeface="Arno Pro Caption" pitchFamily="18" charset="0"/>
              </a:rPr>
              <a:t>Although the computation of </a:t>
            </a:r>
            <a:r>
              <a:rPr lang="en-US" altLang="el-GR" sz="2400" b="1" i="1" dirty="0" err="1">
                <a:solidFill>
                  <a:srgbClr val="C00000"/>
                </a:solidFill>
                <a:latin typeface="Arno Pro Caption" pitchFamily="18" charset="0"/>
              </a:rPr>
              <a:t>P</a:t>
            </a:r>
            <a:r>
              <a:rPr lang="en-US" altLang="el-GR" sz="2400" b="1" i="1" baseline="-25000" dirty="0" err="1">
                <a:solidFill>
                  <a:srgbClr val="C00000"/>
                </a:solidFill>
                <a:latin typeface="Arno Pro Caption" pitchFamily="18" charset="0"/>
              </a:rPr>
              <a:t>n</a:t>
            </a:r>
            <a:r>
              <a:rPr lang="en-US" altLang="el-GR" sz="2400" b="1" i="1" dirty="0">
                <a:solidFill>
                  <a:srgbClr val="C00000"/>
                </a:solidFill>
                <a:latin typeface="Arno Pro Caption" pitchFamily="18" charset="0"/>
              </a:rPr>
              <a:t>(x)</a:t>
            </a:r>
            <a:r>
              <a:rPr lang="en-US" altLang="el-GR" sz="2400" dirty="0">
                <a:solidFill>
                  <a:srgbClr val="C00000"/>
                </a:solidFill>
                <a:latin typeface="Arno Pro Caption" pitchFamily="18" charset="0"/>
              </a:rPr>
              <a:t> is simple, </a:t>
            </a:r>
            <a:r>
              <a:rPr lang="en-US" altLang="el-GR" sz="2400" u="sng" dirty="0">
                <a:solidFill>
                  <a:srgbClr val="C00000"/>
                </a:solidFill>
                <a:latin typeface="Arno Pro Caption" pitchFamily="18" charset="0"/>
              </a:rPr>
              <a:t>the method is still not particularly efficient for large values of </a:t>
            </a:r>
            <a:r>
              <a:rPr lang="en-US" altLang="el-GR" sz="2400" b="1" i="1" u="sng" dirty="0">
                <a:solidFill>
                  <a:srgbClr val="C00000"/>
                </a:solidFill>
                <a:latin typeface="Arno Pro Caption" pitchFamily="18" charset="0"/>
              </a:rPr>
              <a:t>n</a:t>
            </a:r>
            <a:r>
              <a:rPr lang="en-US" altLang="el-GR" sz="2400" dirty="0">
                <a:solidFill>
                  <a:srgbClr val="C00000"/>
                </a:solidFill>
                <a:latin typeface="Arno Pro Caption" pitchFamily="18" charset="0"/>
              </a:rPr>
              <a:t>.</a:t>
            </a:r>
          </a:p>
          <a:p>
            <a:pPr eaLnBrk="1" hangingPunct="1"/>
            <a:r>
              <a:rPr lang="en-US" altLang="el-GR" sz="2400" dirty="0">
                <a:solidFill>
                  <a:srgbClr val="C00000"/>
                </a:solidFill>
                <a:latin typeface="Arno Pro Caption" pitchFamily="18" charset="0"/>
              </a:rPr>
              <a:t> When </a:t>
            </a:r>
            <a:r>
              <a:rPr lang="en-US" altLang="el-GR" sz="2400" b="1" i="1" dirty="0">
                <a:solidFill>
                  <a:srgbClr val="C00000"/>
                </a:solidFill>
                <a:latin typeface="Arno Pro Caption" pitchFamily="18" charset="0"/>
              </a:rPr>
              <a:t>n</a:t>
            </a:r>
            <a:r>
              <a:rPr lang="en-US" altLang="el-GR" sz="2400" dirty="0">
                <a:solidFill>
                  <a:srgbClr val="C00000"/>
                </a:solidFill>
                <a:latin typeface="Arno Pro Caption" pitchFamily="18" charset="0"/>
              </a:rPr>
              <a:t> is large and the data for </a:t>
            </a:r>
            <a:r>
              <a:rPr lang="en-US" altLang="el-GR" sz="2400" b="1" i="1" dirty="0">
                <a:solidFill>
                  <a:srgbClr val="C00000"/>
                </a:solidFill>
                <a:latin typeface="Arno Pro Caption" pitchFamily="18" charset="0"/>
              </a:rPr>
              <a:t>x</a:t>
            </a:r>
            <a:r>
              <a:rPr lang="en-US" altLang="el-GR" sz="2400" dirty="0">
                <a:solidFill>
                  <a:srgbClr val="C00000"/>
                </a:solidFill>
                <a:latin typeface="Arno Pro Caption" pitchFamily="18" charset="0"/>
              </a:rPr>
              <a:t> is ordered, some improvement in efficiency can be obtained by considering only the data pairs in the vicinity of the </a:t>
            </a:r>
            <a:r>
              <a:rPr lang="en-US" altLang="el-GR" sz="2400" b="1" i="1" dirty="0">
                <a:solidFill>
                  <a:srgbClr val="C00000"/>
                </a:solidFill>
                <a:latin typeface="Arno Pro Caption" pitchFamily="18" charset="0"/>
              </a:rPr>
              <a:t>x</a:t>
            </a:r>
            <a:r>
              <a:rPr lang="en-US" altLang="el-GR" sz="2400" dirty="0">
                <a:solidFill>
                  <a:srgbClr val="C00000"/>
                </a:solidFill>
                <a:latin typeface="Arno Pro Caption" pitchFamily="18" charset="0"/>
              </a:rPr>
              <a:t> value for which </a:t>
            </a:r>
            <a:r>
              <a:rPr lang="en-US" altLang="el-GR" sz="2400" b="1" i="1" dirty="0" err="1">
                <a:solidFill>
                  <a:srgbClr val="C00000"/>
                </a:solidFill>
                <a:latin typeface="Arno Pro Caption" pitchFamily="18" charset="0"/>
              </a:rPr>
              <a:t>P</a:t>
            </a:r>
            <a:r>
              <a:rPr lang="en-US" altLang="el-GR" sz="2400" b="1" i="1" baseline="-25000" dirty="0" err="1">
                <a:solidFill>
                  <a:srgbClr val="C00000"/>
                </a:solidFill>
                <a:latin typeface="Arno Pro Caption" pitchFamily="18" charset="0"/>
              </a:rPr>
              <a:t>n</a:t>
            </a:r>
            <a:r>
              <a:rPr lang="en-US" altLang="el-GR" sz="2400" b="1" i="1" dirty="0">
                <a:solidFill>
                  <a:srgbClr val="C00000"/>
                </a:solidFill>
                <a:latin typeface="Arno Pro Caption" pitchFamily="18" charset="0"/>
              </a:rPr>
              <a:t>(x)</a:t>
            </a:r>
            <a:r>
              <a:rPr lang="en-US" altLang="el-GR" sz="2400" dirty="0">
                <a:solidFill>
                  <a:srgbClr val="C00000"/>
                </a:solidFill>
                <a:latin typeface="Arno Pro Caption" pitchFamily="18" charset="0"/>
              </a:rPr>
              <a:t> is sought. </a:t>
            </a:r>
          </a:p>
          <a:p>
            <a:pPr eaLnBrk="1" hangingPunct="1"/>
            <a:r>
              <a:rPr lang="en-US" altLang="el-GR" sz="2400" dirty="0">
                <a:solidFill>
                  <a:srgbClr val="C00000"/>
                </a:solidFill>
                <a:latin typeface="Arno Pro Caption" pitchFamily="18" charset="0"/>
              </a:rPr>
              <a:t>The price of this improved efficiency is the possibility of a poorer approximation to </a:t>
            </a:r>
            <a:r>
              <a:rPr lang="en-US" altLang="el-GR" sz="2400" b="1" i="1" dirty="0" err="1">
                <a:solidFill>
                  <a:srgbClr val="C00000"/>
                </a:solidFill>
                <a:latin typeface="Arno Pro Caption" pitchFamily="18" charset="0"/>
              </a:rPr>
              <a:t>P</a:t>
            </a:r>
            <a:r>
              <a:rPr lang="en-US" altLang="el-GR" sz="2400" b="1" i="1" baseline="-25000" dirty="0" err="1">
                <a:solidFill>
                  <a:srgbClr val="C00000"/>
                </a:solidFill>
                <a:latin typeface="Arno Pro Caption" pitchFamily="18" charset="0"/>
              </a:rPr>
              <a:t>n</a:t>
            </a:r>
            <a:r>
              <a:rPr lang="en-US" altLang="el-GR" sz="2400" b="1" i="1" dirty="0">
                <a:solidFill>
                  <a:srgbClr val="C00000"/>
                </a:solidFill>
                <a:latin typeface="Arno Pro Caption" pitchFamily="18" charset="0"/>
              </a:rPr>
              <a:t>(x)</a:t>
            </a:r>
            <a:r>
              <a:rPr lang="en-US" altLang="el-GR" sz="2400" dirty="0">
                <a:solidFill>
                  <a:srgbClr val="C00000"/>
                </a:solidFill>
                <a:latin typeface="Arno Pro Caption" pitchFamily="18" charset="0"/>
              </a:rPr>
              <a:t>.</a:t>
            </a:r>
            <a:r>
              <a:rPr lang="en-GB" altLang="el-GR" sz="2400" dirty="0">
                <a:solidFill>
                  <a:srgbClr val="C00000"/>
                </a:solidFill>
                <a:latin typeface="Arno Pro Caption" pitchFamily="18" charset="0"/>
              </a:rPr>
              <a:t> </a:t>
            </a:r>
          </a:p>
          <a:p>
            <a:pPr marL="0" indent="0" eaLnBrk="1" hangingPunct="1">
              <a:buNone/>
            </a:pPr>
            <a:r>
              <a:rPr lang="en-US" altLang="el-GR" sz="2400" dirty="0" smtClean="0">
                <a:solidFill>
                  <a:srgbClr val="00B050"/>
                </a:solidFill>
                <a:latin typeface="Arno Pro Caption" pitchFamily="18" charset="0"/>
              </a:rPr>
              <a:t> </a:t>
            </a:r>
          </a:p>
          <a:p>
            <a:pPr eaLnBrk="1" hangingPunct="1"/>
            <a:endParaRPr lang="en-GB" altLang="el-GR" sz="2400" dirty="0" smtClean="0">
              <a:solidFill>
                <a:srgbClr val="00B050"/>
              </a:solidFill>
              <a:latin typeface="Arno Pro Caption" pitchFamily="18" charset="0"/>
            </a:endParaRPr>
          </a:p>
          <a:p>
            <a:pPr eaLnBrk="1" hangingPunct="1"/>
            <a:endParaRPr lang="en-GB" altLang="el-GR" sz="24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7788" y="381000"/>
            <a:ext cx="7772400" cy="1143000"/>
          </a:xfrm>
        </p:spPr>
        <p:txBody>
          <a:bodyPr/>
          <a:lstStyle/>
          <a:p>
            <a:pPr eaLnBrk="1" hangingPunct="1"/>
            <a:r>
              <a:rPr lang="en-US" altLang="el-GR" sz="3600" dirty="0" smtClean="0">
                <a:latin typeface="Arno Pro Caption" pitchFamily="18" charset="0"/>
              </a:rPr>
              <a:t>Diagram showing Interpolation (incrementally from one to 5 points)</a:t>
            </a:r>
            <a:endParaRPr lang="en-GB" altLang="el-GR" sz="3600" dirty="0" smtClean="0">
              <a:latin typeface="Arno Pro Caption" pitchFamily="18" charset="0"/>
            </a:endParaRPr>
          </a:p>
        </p:txBody>
      </p:sp>
      <p:pic>
        <p:nvPicPr>
          <p:cNvPr id="48131" name="Picture 4" descr="l1img2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7724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31" y="381000"/>
            <a:ext cx="7772400" cy="762000"/>
          </a:xfrm>
        </p:spPr>
        <p:txBody>
          <a:bodyPr/>
          <a:lstStyle/>
          <a:p>
            <a:r>
              <a:rPr lang="en-US" sz="3200" dirty="0" err="1">
                <a:solidFill>
                  <a:srgbClr val="C00000"/>
                </a:solidFill>
                <a:latin typeface="Arno Pro Caption" panose="02020502040506020403" pitchFamily="18" charset="0"/>
                <a:ea typeface="Calibri" panose="020F0502020204030204" pitchFamily="34" charset="0"/>
                <a:cs typeface="Times New Roman" panose="02020603050405020304" pitchFamily="18" charset="0"/>
              </a:rPr>
              <a:t>Matlab</a:t>
            </a:r>
            <a:r>
              <a:rPr lang="en-US" sz="3200" dirty="0">
                <a:solidFill>
                  <a:srgbClr val="C00000"/>
                </a:solidFill>
                <a:latin typeface="Arno Pro Caption" panose="02020502040506020403" pitchFamily="18" charset="0"/>
                <a:ea typeface="Calibri" panose="020F0502020204030204" pitchFamily="34" charset="0"/>
                <a:cs typeface="Times New Roman" panose="02020603050405020304" pitchFamily="18" charset="0"/>
              </a:rPr>
              <a:t> code for Lagrange interpolation</a:t>
            </a:r>
            <a:endParaRPr lang="el-GR" sz="3200" dirty="0">
              <a:solidFill>
                <a:srgbClr val="C00000"/>
              </a:solidFill>
              <a:latin typeface="Arno Pro Caption" panose="02020502040506020403" pitchFamily="18" charset="0"/>
            </a:endParaRPr>
          </a:p>
        </p:txBody>
      </p:sp>
      <p:sp>
        <p:nvSpPr>
          <p:cNvPr id="3" name="Content Placeholder 2"/>
          <p:cNvSpPr>
            <a:spLocks noGrp="1"/>
          </p:cNvSpPr>
          <p:nvPr>
            <p:ph idx="1"/>
          </p:nvPr>
        </p:nvSpPr>
        <p:spPr>
          <a:xfrm>
            <a:off x="685800" y="1219200"/>
            <a:ext cx="7772400" cy="4876800"/>
          </a:xfrm>
        </p:spPr>
        <p:txBody>
          <a:bodyPr/>
          <a:lstStyle/>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x = [12 13 14 16];</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y = [5 6 9 11];</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sum = 0;</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a = 12.5;</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for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1:length(x)</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u = 1;</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l = 1;</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for j = 1:length(x)</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if j ~= </a:t>
            </a:r>
            <a:r>
              <a:rPr lang="en-US" sz="1800" b="1" dirty="0" err="1">
                <a:latin typeface="Courier New" panose="02070309020205020404" pitchFamily="49" charset="0"/>
                <a:cs typeface="Courier New" panose="02070309020205020404" pitchFamily="49" charset="0"/>
              </a:rPr>
              <a:t>i</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u = u * (a - x(j));</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l = l * (x(</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x(j));</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end</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end</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    sum= sum + u / l * y(</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a:latin typeface="Courier New" panose="02070309020205020404" pitchFamily="49" charset="0"/>
                <a:cs typeface="Courier New" panose="02070309020205020404" pitchFamily="49" charset="0"/>
              </a:rPr>
              <a:t>end</a:t>
            </a:r>
            <a:endParaRPr lang="el-GR" sz="1800" b="1" dirty="0">
              <a:latin typeface="Courier New" panose="02070309020205020404" pitchFamily="49" charset="0"/>
              <a:cs typeface="Courier New" panose="02070309020205020404" pitchFamily="49" charset="0"/>
            </a:endParaRPr>
          </a:p>
          <a:p>
            <a:pPr marL="0" indent="0">
              <a:lnSpc>
                <a:spcPts val="1500"/>
              </a:lnSpc>
              <a:spcBef>
                <a:spcPts val="0"/>
              </a:spcBef>
              <a:spcAft>
                <a:spcPts val="500"/>
              </a:spcAft>
              <a:buNone/>
            </a:pPr>
            <a:r>
              <a:rPr lang="en-US" sz="1800" b="1" dirty="0" err="1">
                <a:latin typeface="Courier New" panose="02070309020205020404" pitchFamily="49" charset="0"/>
                <a:cs typeface="Courier New" panose="02070309020205020404" pitchFamily="49" charset="0"/>
              </a:rPr>
              <a:t>disp</a:t>
            </a:r>
            <a:r>
              <a:rPr lang="en-US" sz="1800" b="1" dirty="0">
                <a:latin typeface="Courier New" panose="02070309020205020404" pitchFamily="49" charset="0"/>
                <a:cs typeface="Courier New" panose="02070309020205020404" pitchFamily="49" charset="0"/>
              </a:rPr>
              <a:t>(sum);</a:t>
            </a:r>
            <a:endParaRPr lang="el-GR" sz="1800"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39</a:t>
            </a:fld>
            <a:endParaRPr lang="en-GB" dirty="0"/>
          </a:p>
        </p:txBody>
      </p:sp>
    </p:spTree>
    <p:extLst>
      <p:ext uri="{BB962C8B-B14F-4D97-AF65-F5344CB8AC3E}">
        <p14:creationId xmlns:p14="http://schemas.microsoft.com/office/powerpoint/2010/main" val="103969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endParaRPr lang="el-GR" dirty="0"/>
          </a:p>
        </p:txBody>
      </p:sp>
      <p:sp>
        <p:nvSpPr>
          <p:cNvPr id="3" name="Content Placeholder 2"/>
          <p:cNvSpPr>
            <a:spLocks noGrp="1"/>
          </p:cNvSpPr>
          <p:nvPr>
            <p:ph idx="1"/>
          </p:nvPr>
        </p:nvSpPr>
        <p:spPr>
          <a:xfrm>
            <a:off x="685800" y="1219200"/>
            <a:ext cx="7772400" cy="4876800"/>
          </a:xfrm>
        </p:spPr>
        <p:txBody>
          <a:bodyPr/>
          <a:lstStyle/>
          <a:p>
            <a:r>
              <a:rPr lang="el-GR" sz="2800" dirty="0" smtClean="0">
                <a:latin typeface="Arno Pro Caption" pitchFamily="18" charset="0"/>
              </a:rPr>
              <a:t>Η πλέον συνηθισμένη κλάση συναρτήσεων </a:t>
            </a:r>
            <a:r>
              <a:rPr lang="en-US" sz="2800" b="1" i="1" dirty="0">
                <a:solidFill>
                  <a:srgbClr val="FF0000"/>
                </a:solidFill>
                <a:latin typeface="Arno Pro Caption" pitchFamily="18" charset="0"/>
              </a:rPr>
              <a:t>g(x)</a:t>
            </a:r>
            <a:r>
              <a:rPr lang="en-US" sz="2800" dirty="0" smtClean="0">
                <a:latin typeface="Arno Pro Caption" pitchFamily="18" charset="0"/>
              </a:rPr>
              <a:t> </a:t>
            </a:r>
            <a:r>
              <a:rPr lang="el-GR" sz="2800" dirty="0" smtClean="0">
                <a:latin typeface="Arno Pro Caption" pitchFamily="18" charset="0"/>
              </a:rPr>
              <a:t>που χρησιμοποιούνται ως συναρτήσεις παρεμβολής είναι τα </a:t>
            </a:r>
            <a:r>
              <a:rPr lang="el-GR" sz="2800" b="1" dirty="0" smtClean="0">
                <a:solidFill>
                  <a:srgbClr val="FF0000"/>
                </a:solidFill>
                <a:latin typeface="Arno Pro Caption" pitchFamily="18" charset="0"/>
              </a:rPr>
              <a:t>πολυώνυμα</a:t>
            </a:r>
            <a:r>
              <a:rPr lang="el-GR" sz="2800" dirty="0" smtClean="0">
                <a:latin typeface="Arno Pro Caption" pitchFamily="18" charset="0"/>
              </a:rPr>
              <a:t>, τα οποία είναι συνεχείς συναρτήσεις που ολοκληρώνονται και </a:t>
            </a:r>
            <a:r>
              <a:rPr lang="el-GR" sz="2800" dirty="0" err="1" smtClean="0">
                <a:latin typeface="Arno Pro Caption" pitchFamily="18" charset="0"/>
              </a:rPr>
              <a:t>παραγωγίζονται</a:t>
            </a:r>
            <a:r>
              <a:rPr lang="el-GR" sz="2800" dirty="0" smtClean="0">
                <a:latin typeface="Arno Pro Caption" pitchFamily="18" charset="0"/>
              </a:rPr>
              <a:t> εύκολα.</a:t>
            </a:r>
          </a:p>
          <a:p>
            <a:r>
              <a:rPr lang="el-GR" sz="2800" dirty="0" smtClean="0">
                <a:latin typeface="Arno Pro Caption" pitchFamily="18" charset="0"/>
              </a:rPr>
              <a:t>Στην </a:t>
            </a:r>
            <a:r>
              <a:rPr lang="el-GR" sz="2800" dirty="0" err="1" smtClean="0">
                <a:latin typeface="Arno Pro Caption" pitchFamily="18" charset="0"/>
              </a:rPr>
              <a:t>πολυωνυμική</a:t>
            </a:r>
            <a:r>
              <a:rPr lang="el-GR" sz="2800" dirty="0" smtClean="0">
                <a:latin typeface="Arno Pro Caption" pitchFamily="18" charset="0"/>
              </a:rPr>
              <a:t> παρεμβολή βασίζεται η επίλυση πολλών προβλημάτων αριθμητικής </a:t>
            </a:r>
            <a:r>
              <a:rPr lang="el-GR" sz="2800" dirty="0" err="1" smtClean="0">
                <a:latin typeface="Arno Pro Caption" pitchFamily="18" charset="0"/>
              </a:rPr>
              <a:t>παραγώγισης</a:t>
            </a:r>
            <a:r>
              <a:rPr lang="el-GR" sz="2800" dirty="0" smtClean="0">
                <a:latin typeface="Arno Pro Caption" pitchFamily="18" charset="0"/>
              </a:rPr>
              <a:t>, αριθμητικής ολοκλήρωσης και αριθμητικής επίλυσης διαφορικών εξισώσεων.</a:t>
            </a:r>
            <a:endParaRPr lang="el-GR" sz="2800" dirty="0">
              <a:latin typeface="Arno Pro Caption" pitchFamily="18" charset="0"/>
            </a:endParaRPr>
          </a:p>
        </p:txBody>
      </p:sp>
      <p:sp>
        <p:nvSpPr>
          <p:cNvPr id="5" name="Slide Number Placeholder 4"/>
          <p:cNvSpPr>
            <a:spLocks noGrp="1"/>
          </p:cNvSpPr>
          <p:nvPr>
            <p:ph type="sldNum" sz="quarter" idx="12"/>
          </p:nvPr>
        </p:nvSpPr>
        <p:spPr/>
        <p:txBody>
          <a:bodyPr/>
          <a:lstStyle/>
          <a:p>
            <a:pPr>
              <a:defRPr/>
            </a:pPr>
            <a:fld id="{07A1DF88-EE5F-4BF9-B26E-6E557BF0601C}" type="slidenum">
              <a:rPr lang="en-GB" smtClean="0"/>
              <a:pPr>
                <a:defRPr/>
              </a:pPr>
              <a:t>4</a:t>
            </a:fld>
            <a:endParaRPr lang="en-GB"/>
          </a:p>
        </p:txBody>
      </p:sp>
    </p:spTree>
    <p:extLst>
      <p:ext uri="{BB962C8B-B14F-4D97-AF65-F5344CB8AC3E}">
        <p14:creationId xmlns:p14="http://schemas.microsoft.com/office/powerpoint/2010/main" val="2906981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609600"/>
          </a:xfrm>
        </p:spPr>
        <p:txBody>
          <a:bodyPr/>
          <a:lstStyle/>
          <a:p>
            <a:endParaRPr lang="el-GR" sz="3200" b="1" dirty="0">
              <a:latin typeface="Arno Pro Caption" panose="02020502040506020403" pitchFamily="18" charset="0"/>
            </a:endParaRPr>
          </a:p>
        </p:txBody>
      </p:sp>
      <p:sp>
        <p:nvSpPr>
          <p:cNvPr id="3" name="Θέση περιεχομένου 2"/>
          <p:cNvSpPr>
            <a:spLocks noGrp="1"/>
          </p:cNvSpPr>
          <p:nvPr>
            <p:ph idx="1"/>
          </p:nvPr>
        </p:nvSpPr>
        <p:spPr>
          <a:xfrm>
            <a:off x="685800" y="1447800"/>
            <a:ext cx="7772400" cy="4114800"/>
          </a:xfrm>
        </p:spPr>
        <p:txBody>
          <a:bodyPr/>
          <a:lstStyle/>
          <a:p>
            <a:pPr marL="0" indent="0">
              <a:buNone/>
            </a:pPr>
            <a:r>
              <a:rPr lang="en-US" sz="1400" b="1" dirty="0">
                <a:latin typeface="Courier New" panose="02070309020205020404" pitchFamily="49" charset="0"/>
                <a:cs typeface="Courier New" panose="02070309020205020404" pitchFamily="49" charset="0"/>
              </a:rPr>
              <a:t>function y0 = </a:t>
            </a:r>
            <a:r>
              <a:rPr lang="en-US" sz="1400" b="1" dirty="0" err="1">
                <a:solidFill>
                  <a:schemeClr val="accent2"/>
                </a:solidFill>
                <a:latin typeface="Courier New" panose="02070309020205020404" pitchFamily="49" charset="0"/>
                <a:cs typeface="Courier New" panose="02070309020205020404" pitchFamily="49" charset="0"/>
              </a:rPr>
              <a:t>lagrange_interp</a:t>
            </a:r>
            <a:r>
              <a:rPr lang="en-US" sz="1400" b="1" dirty="0">
                <a:solidFill>
                  <a:schemeClr val="accent2"/>
                </a:solidFill>
                <a:latin typeface="Courier New" panose="02070309020205020404" pitchFamily="49" charset="0"/>
                <a:cs typeface="Courier New" panose="02070309020205020404" pitchFamily="49" charset="0"/>
              </a:rPr>
              <a:t>(x, y, x0)</a:t>
            </a:r>
          </a:p>
          <a:p>
            <a:pPr marL="0" indent="0">
              <a:buNone/>
            </a:pPr>
            <a:r>
              <a:rPr lang="en-US" sz="1400" b="1" dirty="0">
                <a:latin typeface="Courier New" panose="02070309020205020404" pitchFamily="49" charset="0"/>
                <a:cs typeface="Courier New" panose="02070309020205020404" pitchFamily="49" charset="0"/>
              </a:rPr>
              <a:t>% x is the vector of abscissas.</a:t>
            </a:r>
          </a:p>
          <a:p>
            <a:pPr marL="0" indent="0">
              <a:buNone/>
            </a:pPr>
            <a:r>
              <a:rPr lang="en-US" sz="1400" b="1" dirty="0">
                <a:latin typeface="Courier New" panose="02070309020205020404" pitchFamily="49" charset="0"/>
                <a:cs typeface="Courier New" panose="02070309020205020404" pitchFamily="49" charset="0"/>
              </a:rPr>
              <a:t>% y is the matching vector of ordinates.</a:t>
            </a:r>
          </a:p>
          <a:p>
            <a:pPr marL="0" indent="0">
              <a:buNone/>
            </a:pPr>
            <a:r>
              <a:rPr lang="en-US" sz="1400" b="1" dirty="0">
                <a:latin typeface="Courier New" panose="02070309020205020404" pitchFamily="49" charset="0"/>
                <a:cs typeface="Courier New" panose="02070309020205020404" pitchFamily="49" charset="0"/>
              </a:rPr>
              <a:t>% x0 represents the target to be interpolated</a:t>
            </a:r>
          </a:p>
          <a:p>
            <a:pPr marL="0" indent="0">
              <a:buNone/>
            </a:pPr>
            <a:r>
              <a:rPr lang="en-US" sz="1400" b="1" dirty="0">
                <a:latin typeface="Courier New" panose="02070309020205020404" pitchFamily="49" charset="0"/>
                <a:cs typeface="Courier New" panose="02070309020205020404" pitchFamily="49" charset="0"/>
              </a:rPr>
              <a:t>% y0 represents the solution from the Lagrange interpolation</a:t>
            </a:r>
          </a:p>
          <a:p>
            <a:pPr marL="0" indent="0">
              <a:buNone/>
            </a:pPr>
            <a:r>
              <a:rPr lang="en-US" sz="1400" b="1" dirty="0">
                <a:latin typeface="Courier New" panose="02070309020205020404" pitchFamily="49" charset="0"/>
                <a:cs typeface="Courier New" panose="02070309020205020404" pitchFamily="49" charset="0"/>
              </a:rPr>
              <a:t>y0 = 0;</a:t>
            </a:r>
          </a:p>
          <a:p>
            <a:pPr marL="0" indent="0">
              <a:buNone/>
            </a:pPr>
            <a:r>
              <a:rPr lang="en-US" sz="1400" b="1" dirty="0">
                <a:latin typeface="Courier New" panose="02070309020205020404" pitchFamily="49" charset="0"/>
                <a:cs typeface="Courier New" panose="02070309020205020404" pitchFamily="49" charset="0"/>
              </a:rPr>
              <a:t>n = length(x);</a:t>
            </a:r>
          </a:p>
          <a:p>
            <a:pPr marL="0" indent="0">
              <a:buNone/>
            </a:pPr>
            <a:r>
              <a:rPr lang="en-US" sz="1400" b="1" dirty="0">
                <a:latin typeface="Courier New" panose="02070309020205020404" pitchFamily="49" charset="0"/>
                <a:cs typeface="Courier New" panose="02070309020205020404" pitchFamily="49" charset="0"/>
              </a:rPr>
              <a:t>for j = 1 : n</a:t>
            </a:r>
          </a:p>
          <a:p>
            <a:pPr marL="0" indent="0">
              <a:buNone/>
            </a:pPr>
            <a:r>
              <a:rPr lang="en-US" sz="1400" b="1" dirty="0">
                <a:latin typeface="Courier New" panose="02070309020205020404" pitchFamily="49" charset="0"/>
                <a:cs typeface="Courier New" panose="02070309020205020404" pitchFamily="49" charset="0"/>
              </a:rPr>
              <a:t>    t = 1;</a:t>
            </a:r>
          </a:p>
          <a:p>
            <a:pPr marL="0" indent="0">
              <a:buNone/>
            </a:pPr>
            <a:r>
              <a:rPr lang="en-US" sz="1400" b="1" dirty="0">
                <a:latin typeface="Courier New" panose="02070309020205020404" pitchFamily="49" charset="0"/>
                <a:cs typeface="Courier New" panose="02070309020205020404" pitchFamily="49" charset="0"/>
              </a:rPr>
              <a:t>    for </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 = 1 : n</a:t>
            </a:r>
          </a:p>
          <a:p>
            <a:pPr marL="0" indent="0">
              <a:buNone/>
            </a:pPr>
            <a:r>
              <a:rPr lang="en-US" sz="1400" b="1" dirty="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~=j</a:t>
            </a:r>
          </a:p>
          <a:p>
            <a:pPr marL="0" indent="0">
              <a:buNone/>
            </a:pPr>
            <a:r>
              <a:rPr lang="en-US" sz="1400" b="1" dirty="0">
                <a:latin typeface="Courier New" panose="02070309020205020404" pitchFamily="49" charset="0"/>
                <a:cs typeface="Courier New" panose="02070309020205020404" pitchFamily="49" charset="0"/>
              </a:rPr>
              <a:t>            t = t * (x0-x(</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))/(x(j)-x(</a:t>
            </a:r>
            <a:r>
              <a:rPr lang="en-US" sz="1400" b="1" dirty="0" err="1">
                <a:latin typeface="Courier New" panose="02070309020205020404" pitchFamily="49" charset="0"/>
                <a:cs typeface="Courier New" panose="02070309020205020404" pitchFamily="49" charset="0"/>
              </a:rPr>
              <a:t>i</a:t>
            </a:r>
            <a:r>
              <a:rPr lang="en-US" sz="1400" b="1" dirty="0">
                <a:latin typeface="Courier New" panose="02070309020205020404" pitchFamily="49" charset="0"/>
                <a:cs typeface="Courier New" panose="02070309020205020404" pitchFamily="49" charset="0"/>
              </a:rPr>
              <a:t>));</a:t>
            </a:r>
          </a:p>
          <a:p>
            <a:pPr marL="0" indent="0">
              <a:buNone/>
            </a:pPr>
            <a:r>
              <a:rPr lang="en-US" sz="1400" b="1" dirty="0">
                <a:latin typeface="Courier New" panose="02070309020205020404" pitchFamily="49" charset="0"/>
                <a:cs typeface="Courier New" panose="02070309020205020404" pitchFamily="49" charset="0"/>
              </a:rPr>
              <a:t>        end</a:t>
            </a:r>
          </a:p>
          <a:p>
            <a:pPr marL="0" indent="0">
              <a:buNone/>
            </a:pPr>
            <a:r>
              <a:rPr lang="en-US" sz="1400" b="1" dirty="0">
                <a:latin typeface="Courier New" panose="02070309020205020404" pitchFamily="49" charset="0"/>
                <a:cs typeface="Courier New" panose="02070309020205020404" pitchFamily="49" charset="0"/>
              </a:rPr>
              <a:t>    end</a:t>
            </a:r>
          </a:p>
          <a:p>
            <a:pPr marL="0" indent="0">
              <a:buNone/>
            </a:pPr>
            <a:r>
              <a:rPr lang="en-US" sz="1400" b="1" dirty="0">
                <a:latin typeface="Courier New" panose="02070309020205020404" pitchFamily="49" charset="0"/>
                <a:cs typeface="Courier New" panose="02070309020205020404" pitchFamily="49" charset="0"/>
              </a:rPr>
              <a:t>    y0 = y0 + t*y(j);</a:t>
            </a:r>
          </a:p>
          <a:p>
            <a:pPr marL="0" indent="0">
              <a:buNone/>
            </a:pPr>
            <a:r>
              <a:rPr lang="en-US" sz="1400" b="1" dirty="0">
                <a:latin typeface="Courier New" panose="02070309020205020404" pitchFamily="49" charset="0"/>
                <a:cs typeface="Courier New" panose="02070309020205020404" pitchFamily="49" charset="0"/>
              </a:rPr>
              <a:t>end </a:t>
            </a:r>
            <a:endParaRPr lang="el-GR" sz="1400" b="1"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07A1DF88-EE5F-4BF9-B26E-6E557BF0601C}" type="slidenum">
              <a:rPr lang="en-GB" smtClean="0"/>
              <a:pPr>
                <a:defRPr/>
              </a:pPr>
              <a:t>40</a:t>
            </a:fld>
            <a:endParaRPr lang="en-GB"/>
          </a:p>
        </p:txBody>
      </p:sp>
    </p:spTree>
    <p:extLst>
      <p:ext uri="{BB962C8B-B14F-4D97-AF65-F5344CB8AC3E}">
        <p14:creationId xmlns:p14="http://schemas.microsoft.com/office/powerpoint/2010/main" val="391882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304800"/>
            <a:ext cx="7772400" cy="685800"/>
          </a:xfrm>
        </p:spPr>
        <p:txBody>
          <a:bodyPr/>
          <a:lstStyle/>
          <a:p>
            <a:r>
              <a:rPr lang="en-US" sz="3200" dirty="0">
                <a:latin typeface="Arno Pro Caption" panose="02020502040506020403" pitchFamily="18" charset="0"/>
              </a:rPr>
              <a:t>Example </a:t>
            </a:r>
            <a:r>
              <a:rPr lang="en-US" sz="3200" dirty="0" smtClean="0">
                <a:latin typeface="Arno Pro Caption" panose="02020502040506020403" pitchFamily="18" charset="0"/>
              </a:rPr>
              <a:t>- </a:t>
            </a:r>
            <a:r>
              <a:rPr lang="en-US" sz="3200" dirty="0">
                <a:latin typeface="Arno Pro Caption" panose="02020502040506020403" pitchFamily="18" charset="0"/>
              </a:rPr>
              <a:t>Interpolate a cubic function </a:t>
            </a:r>
            <a:endParaRPr lang="el-GR" sz="3200" dirty="0">
              <a:latin typeface="Arno Pro Caption" panose="02020502040506020403" pitchFamily="18" charset="0"/>
            </a:endParaRPr>
          </a:p>
        </p:txBody>
      </p:sp>
      <p:sp>
        <p:nvSpPr>
          <p:cNvPr id="3" name="Θέση περιεχομένου 2"/>
          <p:cNvSpPr>
            <a:spLocks noGrp="1"/>
          </p:cNvSpPr>
          <p:nvPr>
            <p:ph idx="1"/>
          </p:nvPr>
        </p:nvSpPr>
        <p:spPr>
          <a:xfrm>
            <a:off x="304800" y="914400"/>
            <a:ext cx="7772400" cy="4953000"/>
          </a:xfrm>
        </p:spPr>
        <p:txBody>
          <a:bodyPr/>
          <a:lstStyle/>
          <a:p>
            <a:pPr marL="0" indent="0">
              <a:buNone/>
            </a:pPr>
            <a:r>
              <a:rPr lang="en-US" sz="1400" b="1" dirty="0">
                <a:latin typeface="Courier New" panose="02070309020205020404" pitchFamily="49" charset="0"/>
                <a:cs typeface="Courier New" panose="02070309020205020404" pitchFamily="49" charset="0"/>
              </a:rPr>
              <a:t>Consider the curve y = x</a:t>
            </a:r>
            <a:r>
              <a:rPr lang="en-US" sz="1400" b="1" baseline="30000" dirty="0">
                <a:latin typeface="Courier New" panose="02070309020205020404" pitchFamily="49" charset="0"/>
                <a:cs typeface="Courier New" panose="02070309020205020404" pitchFamily="49" charset="0"/>
              </a:rPr>
              <a:t>3</a:t>
            </a:r>
            <a:r>
              <a:rPr lang="en-US" sz="1400" b="1" dirty="0">
                <a:latin typeface="Courier New" panose="02070309020205020404" pitchFamily="49" charset="0"/>
                <a:cs typeface="Courier New" panose="02070309020205020404" pitchFamily="49" charset="0"/>
              </a:rPr>
              <a:t> - 3x + 3. We </a:t>
            </a:r>
            <a:r>
              <a:rPr lang="en-US" sz="1400" b="1" dirty="0" smtClean="0">
                <a:latin typeface="Courier New" panose="02070309020205020404" pitchFamily="49" charset="0"/>
                <a:cs typeface="Courier New" panose="02070309020205020404" pitchFamily="49" charset="0"/>
              </a:rPr>
              <a:t>know </a:t>
            </a:r>
            <a:r>
              <a:rPr lang="en-US" sz="1400" b="1" dirty="0">
                <a:latin typeface="Courier New" panose="02070309020205020404" pitchFamily="49" charset="0"/>
                <a:cs typeface="Courier New" panose="02070309020205020404" pitchFamily="49" charset="0"/>
              </a:rPr>
              <a:t>that points </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x = [-3 -2 -1 0 1 2 3];</a:t>
            </a:r>
          </a:p>
          <a:p>
            <a:pPr marL="0" indent="0">
              <a:buNone/>
            </a:pPr>
            <a:r>
              <a:rPr lang="en-US" sz="1400" b="1" dirty="0">
                <a:latin typeface="Courier New" panose="02070309020205020404" pitchFamily="49" charset="0"/>
                <a:cs typeface="Courier New" panose="02070309020205020404" pitchFamily="49" charset="0"/>
              </a:rPr>
              <a:t>y = [-15 1 5 3 1 5 21]; </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are on the curve. What are the values of y when x = -1.65 and 0.2? </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x1 = -1.65;</a:t>
            </a:r>
          </a:p>
          <a:p>
            <a:pPr marL="0" indent="0">
              <a:buNone/>
            </a:pPr>
            <a:r>
              <a:rPr lang="en-US" sz="1400" b="1" dirty="0">
                <a:latin typeface="Courier New" panose="02070309020205020404" pitchFamily="49" charset="0"/>
                <a:cs typeface="Courier New" panose="02070309020205020404" pitchFamily="49" charset="0"/>
              </a:rPr>
              <a:t>y1 = </a:t>
            </a:r>
            <a:r>
              <a:rPr lang="en-US" sz="1400" b="1" dirty="0" err="1">
                <a:solidFill>
                  <a:schemeClr val="accent2"/>
                </a:solidFill>
                <a:latin typeface="Courier New" panose="02070309020205020404" pitchFamily="49" charset="0"/>
                <a:cs typeface="Courier New" panose="02070309020205020404" pitchFamily="49" charset="0"/>
              </a:rPr>
              <a:t>lagrange_interp</a:t>
            </a:r>
            <a:r>
              <a:rPr lang="en-US" sz="1400" b="1" dirty="0">
                <a:latin typeface="Courier New" panose="02070309020205020404" pitchFamily="49" charset="0"/>
                <a:cs typeface="Courier New" panose="02070309020205020404" pitchFamily="49" charset="0"/>
              </a:rPr>
              <a:t>(x,y,x1) </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x2 = .2;</a:t>
            </a:r>
          </a:p>
          <a:p>
            <a:pPr marL="0" indent="0">
              <a:buNone/>
            </a:pPr>
            <a:r>
              <a:rPr lang="en-US" sz="1400" b="1" dirty="0">
                <a:latin typeface="Courier New" panose="02070309020205020404" pitchFamily="49" charset="0"/>
                <a:cs typeface="Courier New" panose="02070309020205020404" pitchFamily="49" charset="0"/>
              </a:rPr>
              <a:t>y2 = </a:t>
            </a:r>
            <a:r>
              <a:rPr lang="en-US" sz="1400" b="1" dirty="0" err="1">
                <a:solidFill>
                  <a:schemeClr val="accent2"/>
                </a:solidFill>
                <a:latin typeface="Courier New" panose="02070309020205020404" pitchFamily="49" charset="0"/>
                <a:cs typeface="Courier New" panose="02070309020205020404" pitchFamily="49" charset="0"/>
              </a:rPr>
              <a:t>lagrange_interp</a:t>
            </a:r>
            <a:r>
              <a:rPr lang="en-US" sz="1400" b="1" dirty="0">
                <a:latin typeface="Courier New" panose="02070309020205020404" pitchFamily="49" charset="0"/>
                <a:cs typeface="Courier New" panose="02070309020205020404" pitchFamily="49" charset="0"/>
              </a:rPr>
              <a:t>(x,y,x2) </a:t>
            </a:r>
          </a:p>
          <a:p>
            <a:pPr marL="0" indent="0">
              <a:buNone/>
            </a:pPr>
            <a:endParaRPr lang="en-US" sz="1400" b="1" dirty="0">
              <a:latin typeface="Courier New" panose="02070309020205020404" pitchFamily="49" charset="0"/>
              <a:cs typeface="Courier New" panose="02070309020205020404" pitchFamily="49" charset="0"/>
            </a:endParaRPr>
          </a:p>
          <a:p>
            <a:pPr marL="0" indent="0">
              <a:buNone/>
            </a:pPr>
            <a:r>
              <a:rPr lang="en-US" sz="1400" b="1" dirty="0">
                <a:latin typeface="Courier New" panose="02070309020205020404" pitchFamily="49" charset="0"/>
                <a:cs typeface="Courier New" panose="02070309020205020404" pitchFamily="49" charset="0"/>
              </a:rPr>
              <a:t>The results are:</a:t>
            </a:r>
          </a:p>
          <a:p>
            <a:pPr marL="0" indent="0">
              <a:buNone/>
            </a:pPr>
            <a:r>
              <a:rPr lang="en-US" sz="1400" b="1" dirty="0">
                <a:latin typeface="Courier New" panose="02070309020205020404" pitchFamily="49" charset="0"/>
                <a:cs typeface="Courier New" panose="02070309020205020404" pitchFamily="49" charset="0"/>
              </a:rPr>
              <a:t>y1 = 3.4579</a:t>
            </a:r>
          </a:p>
          <a:p>
            <a:pPr marL="0" indent="0">
              <a:buNone/>
            </a:pPr>
            <a:r>
              <a:rPr lang="en-US" sz="1400" b="1" dirty="0">
                <a:latin typeface="Courier New" panose="02070309020205020404" pitchFamily="49" charset="0"/>
                <a:cs typeface="Courier New" panose="02070309020205020404" pitchFamily="49" charset="0"/>
              </a:rPr>
              <a:t>y2 = 2.4080 </a:t>
            </a:r>
            <a:endParaRPr lang="el-GR" sz="1400" b="1"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07A1DF88-EE5F-4BF9-B26E-6E557BF0601C}" type="slidenum">
              <a:rPr lang="en-GB" smtClean="0"/>
              <a:pPr>
                <a:defRPr/>
              </a:pPr>
              <a:t>41</a:t>
            </a:fld>
            <a:endParaRPr lang="en-GB"/>
          </a:p>
        </p:txBody>
      </p:sp>
      <p:sp>
        <p:nvSpPr>
          <p:cNvPr id="6" name="Ορθογώνιο 5"/>
          <p:cNvSpPr/>
          <p:nvPr/>
        </p:nvSpPr>
        <p:spPr>
          <a:xfrm>
            <a:off x="3810000" y="2590800"/>
            <a:ext cx="4953000" cy="1169551"/>
          </a:xfrm>
          <a:prstGeom prst="rect">
            <a:avLst/>
          </a:prstGeom>
          <a:ln>
            <a:solidFill>
              <a:srgbClr val="002060"/>
            </a:solidFill>
          </a:ln>
        </p:spPr>
        <p:txBody>
          <a:bodyPr wrap="square">
            <a:spAutoFit/>
          </a:bodyPr>
          <a:lstStyle/>
          <a:p>
            <a:pPr marL="0" indent="0">
              <a:buNone/>
            </a:pPr>
            <a:r>
              <a:rPr lang="en-US" sz="1400" b="1" dirty="0">
                <a:solidFill>
                  <a:schemeClr val="accent2"/>
                </a:solidFill>
                <a:latin typeface="Courier New" panose="02070309020205020404" pitchFamily="49" charset="0"/>
                <a:cs typeface="Courier New" panose="02070309020205020404" pitchFamily="49" charset="0"/>
              </a:rPr>
              <a:t>plot(x, y, '</a:t>
            </a:r>
            <a:r>
              <a:rPr lang="en-US" sz="1400" b="1" dirty="0" err="1">
                <a:solidFill>
                  <a:schemeClr val="accent2"/>
                </a:solidFill>
                <a:latin typeface="Courier New" panose="02070309020205020404" pitchFamily="49" charset="0"/>
                <a:cs typeface="Courier New" panose="02070309020205020404" pitchFamily="49" charset="0"/>
              </a:rPr>
              <a:t>bo</a:t>
            </a:r>
            <a:r>
              <a:rPr lang="en-US" sz="1400" b="1" dirty="0">
                <a:solidFill>
                  <a:schemeClr val="accent2"/>
                </a:solidFill>
                <a:latin typeface="Courier New" panose="02070309020205020404" pitchFamily="49" charset="0"/>
                <a:cs typeface="Courier New" panose="02070309020205020404" pitchFamily="49" charset="0"/>
              </a:rPr>
              <a:t>', x1, y1, '</a:t>
            </a:r>
            <a:r>
              <a:rPr lang="en-US" sz="1400" b="1" dirty="0" err="1">
                <a:solidFill>
                  <a:schemeClr val="accent2"/>
                </a:solidFill>
                <a:latin typeface="Courier New" panose="02070309020205020404" pitchFamily="49" charset="0"/>
                <a:cs typeface="Courier New" panose="02070309020205020404" pitchFamily="49" charset="0"/>
              </a:rPr>
              <a:t>ro</a:t>
            </a:r>
            <a:r>
              <a:rPr lang="en-US" sz="1400" b="1" dirty="0">
                <a:solidFill>
                  <a:schemeClr val="accent2"/>
                </a:solidFill>
                <a:latin typeface="Courier New" panose="02070309020205020404" pitchFamily="49" charset="0"/>
                <a:cs typeface="Courier New" panose="02070309020205020404" pitchFamily="49" charset="0"/>
              </a:rPr>
              <a:t>', </a:t>
            </a:r>
            <a:r>
              <a:rPr lang="en-US" sz="1400" b="1" dirty="0" smtClean="0">
                <a:solidFill>
                  <a:schemeClr val="accent2"/>
                </a:solidFill>
                <a:latin typeface="Courier New" panose="02070309020205020404" pitchFamily="49" charset="0"/>
                <a:cs typeface="Courier New" panose="02070309020205020404" pitchFamily="49" charset="0"/>
              </a:rPr>
              <a:t>x2, y2</a:t>
            </a:r>
            <a:r>
              <a:rPr lang="en-US" sz="1400" b="1" dirty="0">
                <a:solidFill>
                  <a:schemeClr val="accent2"/>
                </a:solidFill>
                <a:latin typeface="Courier New" panose="02070309020205020404" pitchFamily="49" charset="0"/>
                <a:cs typeface="Courier New" panose="02070309020205020404" pitchFamily="49" charset="0"/>
              </a:rPr>
              <a:t>, '</a:t>
            </a:r>
            <a:r>
              <a:rPr lang="en-US" sz="1400" b="1" dirty="0" err="1">
                <a:solidFill>
                  <a:schemeClr val="accent2"/>
                </a:solidFill>
                <a:latin typeface="Courier New" panose="02070309020205020404" pitchFamily="49" charset="0"/>
                <a:cs typeface="Courier New" panose="02070309020205020404" pitchFamily="49" charset="0"/>
              </a:rPr>
              <a:t>ro</a:t>
            </a:r>
            <a:r>
              <a:rPr lang="en-US" sz="1400" b="1" dirty="0">
                <a:solidFill>
                  <a:schemeClr val="accent2"/>
                </a:solidFill>
                <a:latin typeface="Courier New" panose="02070309020205020404" pitchFamily="49" charset="0"/>
                <a:cs typeface="Courier New" panose="02070309020205020404" pitchFamily="49" charset="0"/>
              </a:rPr>
              <a:t>')</a:t>
            </a:r>
            <a:br>
              <a:rPr lang="en-US" sz="1400" b="1" dirty="0">
                <a:solidFill>
                  <a:schemeClr val="accent2"/>
                </a:solidFill>
                <a:latin typeface="Courier New" panose="02070309020205020404" pitchFamily="49" charset="0"/>
                <a:cs typeface="Courier New" panose="02070309020205020404" pitchFamily="49" charset="0"/>
              </a:rPr>
            </a:br>
            <a:r>
              <a:rPr lang="en-US" sz="1400" b="1" dirty="0">
                <a:solidFill>
                  <a:schemeClr val="accent2"/>
                </a:solidFill>
                <a:latin typeface="Courier New" panose="02070309020205020404" pitchFamily="49" charset="0"/>
                <a:cs typeface="Courier New" panose="02070309020205020404" pitchFamily="49" charset="0"/>
              </a:rPr>
              <a:t>axis([-4 4 -17 23])</a:t>
            </a:r>
            <a:br>
              <a:rPr lang="en-US" sz="1400" b="1" dirty="0">
                <a:solidFill>
                  <a:schemeClr val="accent2"/>
                </a:solidFill>
                <a:latin typeface="Courier New" panose="02070309020205020404" pitchFamily="49" charset="0"/>
                <a:cs typeface="Courier New" panose="02070309020205020404" pitchFamily="49" charset="0"/>
              </a:rPr>
            </a:br>
            <a:r>
              <a:rPr lang="en-US" sz="1400" b="1" dirty="0">
                <a:solidFill>
                  <a:schemeClr val="accent2"/>
                </a:solidFill>
                <a:latin typeface="Courier New" panose="02070309020205020404" pitchFamily="49" charset="0"/>
                <a:cs typeface="Courier New" panose="02070309020205020404" pitchFamily="49" charset="0"/>
              </a:rPr>
              <a:t>title(‘y = x^3 – 3x + 3’)</a:t>
            </a:r>
            <a:br>
              <a:rPr lang="en-US" sz="1400" b="1" dirty="0">
                <a:solidFill>
                  <a:schemeClr val="accent2"/>
                </a:solidFill>
                <a:latin typeface="Courier New" panose="02070309020205020404" pitchFamily="49" charset="0"/>
                <a:cs typeface="Courier New" panose="02070309020205020404" pitchFamily="49" charset="0"/>
              </a:rPr>
            </a:br>
            <a:r>
              <a:rPr lang="en-US" sz="1400" b="1" dirty="0" err="1">
                <a:solidFill>
                  <a:schemeClr val="accent2"/>
                </a:solidFill>
                <a:latin typeface="Courier New" panose="02070309020205020404" pitchFamily="49" charset="0"/>
                <a:cs typeface="Courier New" panose="02070309020205020404" pitchFamily="49" charset="0"/>
              </a:rPr>
              <a:t>xlabel</a:t>
            </a:r>
            <a:r>
              <a:rPr lang="en-US" sz="1400" b="1" dirty="0">
                <a:solidFill>
                  <a:schemeClr val="accent2"/>
                </a:solidFill>
                <a:latin typeface="Courier New" panose="02070309020205020404" pitchFamily="49" charset="0"/>
                <a:cs typeface="Courier New" panose="02070309020205020404" pitchFamily="49" charset="0"/>
              </a:rPr>
              <a:t>(‘x’)</a:t>
            </a:r>
            <a:br>
              <a:rPr lang="en-US" sz="1400" b="1" dirty="0">
                <a:solidFill>
                  <a:schemeClr val="accent2"/>
                </a:solidFill>
                <a:latin typeface="Courier New" panose="02070309020205020404" pitchFamily="49" charset="0"/>
                <a:cs typeface="Courier New" panose="02070309020205020404" pitchFamily="49" charset="0"/>
              </a:rPr>
            </a:br>
            <a:r>
              <a:rPr lang="en-US" sz="1400" b="1" dirty="0" err="1">
                <a:solidFill>
                  <a:schemeClr val="accent2"/>
                </a:solidFill>
                <a:latin typeface="Courier New" panose="02070309020205020404" pitchFamily="49" charset="0"/>
                <a:cs typeface="Courier New" panose="02070309020205020404" pitchFamily="49" charset="0"/>
              </a:rPr>
              <a:t>ylabel</a:t>
            </a:r>
            <a:r>
              <a:rPr lang="en-US" sz="1400" b="1" dirty="0">
                <a:solidFill>
                  <a:schemeClr val="accent2"/>
                </a:solidFill>
                <a:latin typeface="Courier New" panose="02070309020205020404" pitchFamily="49" charset="0"/>
                <a:cs typeface="Courier New" panose="02070309020205020404" pitchFamily="49" charset="0"/>
              </a:rPr>
              <a:t>(‘y’)</a:t>
            </a:r>
            <a:endParaRPr lang="el-GR" sz="1400" b="1" dirty="0">
              <a:solidFill>
                <a:schemeClr val="accent2"/>
              </a:solidFill>
              <a:latin typeface="Courier New" panose="02070309020205020404" pitchFamily="49" charset="0"/>
              <a:cs typeface="Courier New" panose="02070309020205020404" pitchFamily="49" charset="0"/>
            </a:endParaRPr>
          </a:p>
        </p:txBody>
      </p:sp>
      <p:pic>
        <p:nvPicPr>
          <p:cNvPr id="7" name="Εικόνα 6"/>
          <p:cNvPicPr>
            <a:picLocks noChangeAspect="1"/>
          </p:cNvPicPr>
          <p:nvPr/>
        </p:nvPicPr>
        <p:blipFill>
          <a:blip r:embed="rId2"/>
          <a:stretch>
            <a:fillRect/>
          </a:stretch>
        </p:blipFill>
        <p:spPr>
          <a:xfrm>
            <a:off x="3886200" y="3760351"/>
            <a:ext cx="3524250" cy="2914650"/>
          </a:xfrm>
          <a:prstGeom prst="rect">
            <a:avLst/>
          </a:prstGeom>
        </p:spPr>
      </p:pic>
    </p:spTree>
    <p:extLst>
      <p:ext uri="{BB962C8B-B14F-4D97-AF65-F5344CB8AC3E}">
        <p14:creationId xmlns:p14="http://schemas.microsoft.com/office/powerpoint/2010/main" val="1376066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200" kern="1800" dirty="0">
                <a:solidFill>
                  <a:srgbClr val="C00000"/>
                </a:solidFill>
                <a:latin typeface="Arno Pro Caption" panose="02020502040506020403" pitchFamily="18" charset="0"/>
                <a:ea typeface="Times New Roman" panose="02020603050405020304" pitchFamily="18" charset="0"/>
              </a:rPr>
              <a:t>Inverse Interpolation using Lagrange </a:t>
            </a:r>
            <a:r>
              <a:rPr lang="en-US" sz="3200" kern="1800" dirty="0" smtClean="0">
                <a:solidFill>
                  <a:srgbClr val="C00000"/>
                </a:solidFill>
                <a:latin typeface="Arno Pro Caption" panose="02020502040506020403" pitchFamily="18" charset="0"/>
                <a:ea typeface="Times New Roman" panose="02020603050405020304" pitchFamily="18" charset="0"/>
              </a:rPr>
              <a:t>Formula</a:t>
            </a:r>
            <a:endParaRPr lang="el-GR" sz="3200" dirty="0">
              <a:solidFill>
                <a:srgbClr val="C00000"/>
              </a:solidFill>
              <a:latin typeface="Arno Pro Caption" panose="02020502040506020403" pitchFamily="18" charset="0"/>
            </a:endParaRPr>
          </a:p>
        </p:txBody>
      </p:sp>
      <p:sp>
        <p:nvSpPr>
          <p:cNvPr id="3" name="Content Placeholder 2"/>
          <p:cNvSpPr>
            <a:spLocks noGrp="1"/>
          </p:cNvSpPr>
          <p:nvPr>
            <p:ph idx="1"/>
          </p:nvPr>
        </p:nvSpPr>
        <p:spPr>
          <a:xfrm>
            <a:off x="457200" y="1295400"/>
            <a:ext cx="8001000" cy="4800600"/>
          </a:xfrm>
        </p:spPr>
        <p:txBody>
          <a:bodyPr/>
          <a:lstStyle/>
          <a:p>
            <a:r>
              <a:rPr lang="en-US" sz="2400" b="1" dirty="0">
                <a:latin typeface="Arno Pro Caption" panose="02020502040506020403" pitchFamily="18" charset="0"/>
              </a:rPr>
              <a:t>Given task is to find the value of </a:t>
            </a:r>
            <a:r>
              <a:rPr lang="en-US" sz="2400" b="1" dirty="0">
                <a:solidFill>
                  <a:srgbClr val="C00000"/>
                </a:solidFill>
                <a:latin typeface="Arno Pro Caption" panose="02020502040506020403" pitchFamily="18" charset="0"/>
              </a:rPr>
              <a:t>x</a:t>
            </a:r>
            <a:r>
              <a:rPr lang="en-US" sz="2400" b="1" dirty="0">
                <a:latin typeface="Arno Pro Caption" panose="02020502040506020403" pitchFamily="18" charset="0"/>
              </a:rPr>
              <a:t> for a given </a:t>
            </a:r>
            <a:r>
              <a:rPr lang="en-US" sz="2400" b="1" dirty="0">
                <a:solidFill>
                  <a:srgbClr val="C00000"/>
                </a:solidFill>
                <a:latin typeface="Arno Pro Caption" panose="02020502040506020403" pitchFamily="18" charset="0"/>
              </a:rPr>
              <a:t>y</a:t>
            </a:r>
            <a:r>
              <a:rPr lang="en-US" sz="2400" b="1" dirty="0">
                <a:latin typeface="Arno Pro Caption" panose="02020502040506020403" pitchFamily="18" charset="0"/>
              </a:rPr>
              <a:t> of an unknown function </a:t>
            </a:r>
            <a:r>
              <a:rPr lang="en-US" sz="2400" b="1" dirty="0">
                <a:solidFill>
                  <a:srgbClr val="C00000"/>
                </a:solidFill>
                <a:latin typeface="Arno Pro Caption" panose="02020502040506020403" pitchFamily="18" charset="0"/>
              </a:rPr>
              <a:t>y = f(x) </a:t>
            </a:r>
            <a:r>
              <a:rPr lang="en-US" sz="2400" b="1" dirty="0">
                <a:latin typeface="Arno Pro Caption" panose="02020502040506020403" pitchFamily="18" charset="0"/>
              </a:rPr>
              <a:t>where values of some points </a:t>
            </a:r>
            <a:r>
              <a:rPr lang="en-US" sz="2400" b="1" dirty="0">
                <a:solidFill>
                  <a:srgbClr val="C00000"/>
                </a:solidFill>
                <a:latin typeface="Arno Pro Caption" panose="02020502040506020403" pitchFamily="18" charset="0"/>
              </a:rPr>
              <a:t>(x, y) </a:t>
            </a:r>
            <a:r>
              <a:rPr lang="en-US" sz="2400" b="1" dirty="0">
                <a:latin typeface="Arno Pro Caption" panose="02020502040506020403" pitchFamily="18" charset="0"/>
              </a:rPr>
              <a:t>pairs are given.</a:t>
            </a:r>
            <a:endParaRPr lang="el-GR" sz="2400" dirty="0">
              <a:latin typeface="Arno Pro Caption" panose="02020502040506020403" pitchFamily="18" charset="0"/>
            </a:endParaRPr>
          </a:p>
          <a:p>
            <a:pPr marL="0" indent="0">
              <a:buNone/>
            </a:pPr>
            <a:endParaRPr lang="el-GR" sz="2400" dirty="0">
              <a:latin typeface="Arno Pro Caption" panose="02020502040506020403" pitchFamily="18" charset="0"/>
            </a:endParaRPr>
          </a:p>
          <a:p>
            <a:r>
              <a:rPr lang="en-US" sz="2400" dirty="0">
                <a:latin typeface="Arno Pro Caption" panose="02020502040506020403" pitchFamily="18" charset="0"/>
              </a:rPr>
              <a:t>The process of finding the value of the independent variable </a:t>
            </a:r>
            <a:r>
              <a:rPr lang="en-US" sz="2400" dirty="0">
                <a:solidFill>
                  <a:srgbClr val="C00000"/>
                </a:solidFill>
                <a:latin typeface="Arno Pro Caption" panose="02020502040506020403" pitchFamily="18" charset="0"/>
              </a:rPr>
              <a:t>x</a:t>
            </a:r>
            <a:r>
              <a:rPr lang="en-US" sz="2400" dirty="0">
                <a:latin typeface="Arno Pro Caption" panose="02020502040506020403" pitchFamily="18" charset="0"/>
              </a:rPr>
              <a:t> for a given value of </a:t>
            </a:r>
            <a:r>
              <a:rPr lang="en-US" sz="2400" dirty="0">
                <a:solidFill>
                  <a:srgbClr val="C00000"/>
                </a:solidFill>
                <a:latin typeface="Arno Pro Caption" panose="02020502040506020403" pitchFamily="18" charset="0"/>
              </a:rPr>
              <a:t>y</a:t>
            </a:r>
            <a:r>
              <a:rPr lang="en-US" sz="2400" dirty="0">
                <a:latin typeface="Arno Pro Caption" panose="02020502040506020403" pitchFamily="18" charset="0"/>
              </a:rPr>
              <a:t> lying between two tabulated values with the help of the given set of observation for an unknown function is known as </a:t>
            </a:r>
            <a:r>
              <a:rPr lang="en-US" sz="2400" b="1" dirty="0">
                <a:solidFill>
                  <a:srgbClr val="C00000"/>
                </a:solidFill>
                <a:latin typeface="Arno Pro Caption" panose="02020502040506020403" pitchFamily="18" charset="0"/>
              </a:rPr>
              <a:t>Inverse Interpolation</a:t>
            </a:r>
            <a:endParaRPr lang="el-GR" sz="2400" dirty="0">
              <a:solidFill>
                <a:srgbClr val="C00000"/>
              </a:solidFill>
              <a:latin typeface="Arno Pro Caption" panose="02020502040506020403" pitchFamily="18"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42</a:t>
            </a:fld>
            <a:endParaRPr lang="en-GB"/>
          </a:p>
        </p:txBody>
      </p:sp>
    </p:spTree>
    <p:extLst>
      <p:ext uri="{BB962C8B-B14F-4D97-AF65-F5344CB8AC3E}">
        <p14:creationId xmlns:p14="http://schemas.microsoft.com/office/powerpoint/2010/main" val="2049134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l-GR" sz="3200" dirty="0" smtClean="0">
                <a:solidFill>
                  <a:srgbClr val="C00000"/>
                </a:solidFill>
                <a:latin typeface="Arno Pro Caption" panose="02020502040506020403" pitchFamily="18" charset="0"/>
              </a:rPr>
              <a:t>Παράδειγμα</a:t>
            </a:r>
            <a:endParaRPr lang="el-GR" sz="3200" dirty="0">
              <a:solidFill>
                <a:srgbClr val="C00000"/>
              </a:solidFill>
              <a:latin typeface="Arno Pro Caption" panose="02020502040506020403" pitchFamily="18"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43</a:t>
            </a:fld>
            <a:endParaRPr lang="en-GB"/>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00908"/>
            <a:ext cx="7772400" cy="4648200"/>
          </a:xfrm>
          <a:prstGeom prst="rect">
            <a:avLst/>
          </a:prstGeom>
          <a:noFill/>
          <a:ln>
            <a:noFill/>
          </a:ln>
        </p:spPr>
      </p:pic>
    </p:spTree>
    <p:extLst>
      <p:ext uri="{BB962C8B-B14F-4D97-AF65-F5344CB8AC3E}">
        <p14:creationId xmlns:p14="http://schemas.microsoft.com/office/powerpoint/2010/main" val="593916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idx="1"/>
          </p:nvPr>
        </p:nvSpPr>
        <p:spPr>
          <a:xfrm>
            <a:off x="685800" y="2667000"/>
            <a:ext cx="7772400" cy="1500187"/>
          </a:xfrm>
        </p:spPr>
        <p:txBody>
          <a:bodyPr/>
          <a:lstStyle/>
          <a:p>
            <a:pPr algn="ctr"/>
            <a:r>
              <a:rPr lang="el-GR" sz="3600" b="1" dirty="0">
                <a:solidFill>
                  <a:schemeClr val="accent2">
                    <a:lumMod val="75000"/>
                  </a:schemeClr>
                </a:solidFill>
                <a:latin typeface="Arno Pro Caption" pitchFamily="18" charset="0"/>
              </a:rPr>
              <a:t>Μέθοδος Διηρημένων Διαφορών </a:t>
            </a:r>
            <a:r>
              <a:rPr lang="en-US" sz="3600" b="1" dirty="0" smtClean="0">
                <a:solidFill>
                  <a:schemeClr val="accent2">
                    <a:lumMod val="75000"/>
                  </a:schemeClr>
                </a:solidFill>
                <a:latin typeface="Arno Pro Caption" pitchFamily="18" charset="0"/>
              </a:rPr>
              <a:t>(Newton)</a:t>
            </a:r>
            <a:endParaRPr lang="el-GR" sz="3600" b="1" dirty="0"/>
          </a:p>
        </p:txBody>
      </p:sp>
      <p:sp>
        <p:nvSpPr>
          <p:cNvPr id="4" name="Θέση αριθμού διαφάνειας 3"/>
          <p:cNvSpPr>
            <a:spLocks noGrp="1"/>
          </p:cNvSpPr>
          <p:nvPr>
            <p:ph type="sldNum" sz="quarter" idx="12"/>
          </p:nvPr>
        </p:nvSpPr>
        <p:spPr/>
        <p:txBody>
          <a:bodyPr/>
          <a:lstStyle/>
          <a:p>
            <a:pPr>
              <a:defRPr/>
            </a:pPr>
            <a:fld id="{07A1DF88-EE5F-4BF9-B26E-6E557BF0601C}" type="slidenum">
              <a:rPr lang="en-GB" smtClean="0"/>
              <a:pPr>
                <a:defRPr/>
              </a:pPr>
              <a:t>44</a:t>
            </a:fld>
            <a:endParaRPr lang="en-GB"/>
          </a:p>
        </p:txBody>
      </p:sp>
    </p:spTree>
    <p:extLst>
      <p:ext uri="{BB962C8B-B14F-4D97-AF65-F5344CB8AC3E}">
        <p14:creationId xmlns:p14="http://schemas.microsoft.com/office/powerpoint/2010/main" val="1497207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09600"/>
          </a:xfrm>
        </p:spPr>
        <p:txBody>
          <a:bodyPr/>
          <a:lstStyle/>
          <a:p>
            <a:r>
              <a:rPr lang="el-GR" sz="3200" dirty="0" smtClean="0">
                <a:solidFill>
                  <a:schemeClr val="accent2">
                    <a:lumMod val="75000"/>
                  </a:schemeClr>
                </a:solidFill>
                <a:latin typeface="Arno Pro Caption" pitchFamily="18" charset="0"/>
              </a:rPr>
              <a:t>Μέθοδος Διηρημένων Διαφορών </a:t>
            </a:r>
            <a:r>
              <a:rPr lang="en-US" sz="3200" dirty="0" smtClean="0">
                <a:solidFill>
                  <a:schemeClr val="accent2">
                    <a:lumMod val="75000"/>
                  </a:schemeClr>
                </a:solidFill>
                <a:latin typeface="Arno Pro Caption" pitchFamily="18" charset="0"/>
              </a:rPr>
              <a:t>Newton</a:t>
            </a:r>
            <a:endParaRPr lang="el-GR" sz="3200" dirty="0">
              <a:solidFill>
                <a:schemeClr val="accent2">
                  <a:lumMod val="75000"/>
                </a:schemeClr>
              </a:solidFill>
              <a:latin typeface="Arno Pro Caption" pitchFamily="18" charset="0"/>
            </a:endParaRPr>
          </a:p>
        </p:txBody>
      </p:sp>
      <p:sp>
        <p:nvSpPr>
          <p:cNvPr id="3" name="Content Placeholder 2"/>
          <p:cNvSpPr>
            <a:spLocks noGrp="1"/>
          </p:cNvSpPr>
          <p:nvPr>
            <p:ph idx="1"/>
          </p:nvPr>
        </p:nvSpPr>
        <p:spPr>
          <a:xfrm>
            <a:off x="304800" y="1143000"/>
            <a:ext cx="8610600" cy="5029200"/>
          </a:xfrm>
        </p:spPr>
        <p:txBody>
          <a:bodyPr/>
          <a:lstStyle/>
          <a:p>
            <a:r>
              <a:rPr lang="el-GR" sz="2400" dirty="0" smtClean="0">
                <a:latin typeface="Arno Pro Caption" pitchFamily="18" charset="0"/>
              </a:rPr>
              <a:t>Υπάρχουν περιπτώσεις κατά τις οποίες </a:t>
            </a:r>
            <a:r>
              <a:rPr lang="el-GR" sz="2400" b="1" dirty="0" smtClean="0">
                <a:solidFill>
                  <a:srgbClr val="C00000"/>
                </a:solidFill>
                <a:latin typeface="Arno Pro Caption" pitchFamily="18" charset="0"/>
              </a:rPr>
              <a:t>είναι δυνατόν να προστίθενται νέα σημεία στα ήδη υπάρχοντα που έχουν προσεγγιστεί με κάποια αριθμητική μέθοδο</a:t>
            </a:r>
            <a:r>
              <a:rPr lang="el-GR" sz="2400" dirty="0" smtClean="0">
                <a:latin typeface="Arno Pro Caption" pitchFamily="18" charset="0"/>
              </a:rPr>
              <a:t>.</a:t>
            </a:r>
          </a:p>
          <a:p>
            <a:r>
              <a:rPr lang="el-GR" sz="2400" dirty="0" smtClean="0">
                <a:latin typeface="Arno Pro Caption" pitchFamily="18" charset="0"/>
              </a:rPr>
              <a:t>Στην περίπτωση της παρεμβολής </a:t>
            </a:r>
            <a:r>
              <a:rPr lang="en-US" sz="2400" dirty="0" smtClean="0">
                <a:latin typeface="Arno Pro Caption" pitchFamily="18" charset="0"/>
              </a:rPr>
              <a:t>Lagrange</a:t>
            </a:r>
            <a:r>
              <a:rPr lang="el-GR" sz="2400" dirty="0" smtClean="0">
                <a:latin typeface="Arno Pro Caption" pitchFamily="18" charset="0"/>
              </a:rPr>
              <a:t> (</a:t>
            </a:r>
            <a:r>
              <a:rPr lang="el-GR" sz="2400" dirty="0" err="1" smtClean="0">
                <a:latin typeface="Arno Pro Caption" pitchFamily="18" charset="0"/>
              </a:rPr>
              <a:t>πολυωνυμική</a:t>
            </a:r>
            <a:r>
              <a:rPr lang="el-GR" sz="2400" dirty="0" smtClean="0">
                <a:latin typeface="Arno Pro Caption" pitchFamily="18" charset="0"/>
              </a:rPr>
              <a:t> παρεμβολή) η συνάρτηση (πολυώνυμο παρεμβολής) που προκύπτει δεν μπορεί να χρησιμοποιηθεί για κάθε νέα τιμή που προστίθεται και πρέπει να υπολογιστεί εκ νέου (επιπτώσεις : δαπάνη υπολογιστικού χρόνου και αύξηση του κόστους υπολογισμών). </a:t>
            </a:r>
          </a:p>
          <a:p>
            <a:r>
              <a:rPr lang="el-GR" sz="2400" dirty="0" smtClean="0">
                <a:latin typeface="Arno Pro Caption" pitchFamily="18" charset="0"/>
              </a:rPr>
              <a:t>Η μέθοδος διηρημένων διαφορών </a:t>
            </a:r>
            <a:r>
              <a:rPr lang="en-US" sz="2400" dirty="0" smtClean="0">
                <a:latin typeface="Arno Pro Caption" pitchFamily="18" charset="0"/>
              </a:rPr>
              <a:t>Newton </a:t>
            </a:r>
            <a:r>
              <a:rPr lang="el-GR" sz="2400" dirty="0" smtClean="0">
                <a:latin typeface="Arno Pro Caption" pitchFamily="18" charset="0"/>
              </a:rPr>
              <a:t>επιλύει αυτό το πρόβλημα χρησιμοποιώντας μία ήδη υπολογισμένη συνάρτηση παρεμβολής και διορθώνοντάς την, λαμβάνοντας υπόψη κάθε νέο σημείο που μπορεί να προστεθεί.</a:t>
            </a:r>
            <a:endParaRPr lang="el-GR" sz="2400" dirty="0">
              <a:latin typeface="Arno Pro Caption" pitchFamily="18" charset="0"/>
            </a:endParaRPr>
          </a:p>
        </p:txBody>
      </p:sp>
      <p:sp>
        <p:nvSpPr>
          <p:cNvPr id="5" name="Slide Number Placeholder 4"/>
          <p:cNvSpPr>
            <a:spLocks noGrp="1"/>
          </p:cNvSpPr>
          <p:nvPr>
            <p:ph type="sldNum" sz="quarter" idx="12"/>
          </p:nvPr>
        </p:nvSpPr>
        <p:spPr/>
        <p:txBody>
          <a:bodyPr/>
          <a:lstStyle/>
          <a:p>
            <a:pPr>
              <a:defRPr/>
            </a:pPr>
            <a:fld id="{07A1DF88-EE5F-4BF9-B26E-6E557BF0601C}" type="slidenum">
              <a:rPr lang="en-GB" smtClean="0"/>
              <a:pPr>
                <a:defRPr/>
              </a:pPr>
              <a:t>45</a:t>
            </a:fld>
            <a:endParaRPr lang="en-GB"/>
          </a:p>
        </p:txBody>
      </p:sp>
    </p:spTree>
    <p:extLst>
      <p:ext uri="{BB962C8B-B14F-4D97-AF65-F5344CB8AC3E}">
        <p14:creationId xmlns:p14="http://schemas.microsoft.com/office/powerpoint/2010/main" val="383216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458200" cy="5486400"/>
          </a:xfrm>
        </p:spPr>
        <p:txBody>
          <a:bodyPr/>
          <a:lstStyle/>
          <a:p>
            <a:pPr>
              <a:lnSpc>
                <a:spcPct val="150000"/>
              </a:lnSpc>
            </a:pPr>
            <a:r>
              <a:rPr lang="el-GR" sz="2400" dirty="0" smtClean="0">
                <a:latin typeface="Arno Pro Caption" pitchFamily="18" charset="0"/>
              </a:rPr>
              <a:t>Στην περίπτωση της μεθόδου </a:t>
            </a:r>
            <a:r>
              <a:rPr lang="en-US" sz="2400" dirty="0" smtClean="0">
                <a:latin typeface="Arno Pro Caption" pitchFamily="18" charset="0"/>
              </a:rPr>
              <a:t>Newton </a:t>
            </a:r>
            <a:r>
              <a:rPr lang="el-GR" sz="2400" dirty="0" smtClean="0">
                <a:latin typeface="Arno Pro Caption" pitchFamily="18" charset="0"/>
              </a:rPr>
              <a:t>το πολυώνυμο παρεμβολής έχει τη μορφή:</a:t>
            </a:r>
          </a:p>
          <a:p>
            <a:pPr>
              <a:lnSpc>
                <a:spcPct val="150000"/>
              </a:lnSpc>
            </a:pPr>
            <a:endParaRPr lang="el-GR" sz="2400" dirty="0">
              <a:latin typeface="Arno Pro Caption" pitchFamily="18" charset="0"/>
            </a:endParaRPr>
          </a:p>
          <a:p>
            <a:pPr>
              <a:lnSpc>
                <a:spcPct val="150000"/>
              </a:lnSpc>
            </a:pPr>
            <a:endParaRPr lang="el-GR" sz="2400" dirty="0" smtClean="0">
              <a:latin typeface="Arno Pro Caption" pitchFamily="18" charset="0"/>
            </a:endParaRPr>
          </a:p>
          <a:p>
            <a:pPr>
              <a:lnSpc>
                <a:spcPct val="150000"/>
              </a:lnSpc>
            </a:pPr>
            <a:r>
              <a:rPr lang="el-GR" altLang="el-GR" sz="2400" dirty="0">
                <a:latin typeface="Arno Pro Caption" pitchFamily="18" charset="0"/>
              </a:rPr>
              <a:t>Αν λάβουμε τα </a:t>
            </a:r>
            <a:r>
              <a:rPr lang="en-US" altLang="el-GR" sz="2400" i="1" dirty="0" err="1">
                <a:latin typeface="Arno Pro Caption" pitchFamily="18" charset="0"/>
              </a:rPr>
              <a:t>a</a:t>
            </a:r>
            <a:r>
              <a:rPr lang="en-US" altLang="el-GR" sz="2400" i="1" baseline="-25000" dirty="0" err="1">
                <a:latin typeface="Arno Pro Caption" pitchFamily="18" charset="0"/>
              </a:rPr>
              <a:t>i</a:t>
            </a:r>
            <a:r>
              <a:rPr lang="en-US" altLang="el-GR" sz="2400" i="1" dirty="0">
                <a:latin typeface="Arno Pro Caption" pitchFamily="18" charset="0"/>
              </a:rPr>
              <a:t> </a:t>
            </a:r>
            <a:r>
              <a:rPr lang="el-GR" altLang="el-GR" sz="2400" dirty="0">
                <a:latin typeface="Arno Pro Caption" pitchFamily="18" charset="0"/>
              </a:rPr>
              <a:t>έτσι ώστε</a:t>
            </a:r>
            <a:r>
              <a:rPr lang="en-US" altLang="el-GR" sz="2400" dirty="0">
                <a:latin typeface="Arno Pro Caption" pitchFamily="18" charset="0"/>
              </a:rPr>
              <a:t> </a:t>
            </a:r>
            <a:r>
              <a:rPr lang="en-US" altLang="el-GR" sz="2400" b="1" i="1" dirty="0" err="1">
                <a:solidFill>
                  <a:srgbClr val="C00000"/>
                </a:solidFill>
                <a:latin typeface="Arno Pro Caption" pitchFamily="18" charset="0"/>
              </a:rPr>
              <a:t>P</a:t>
            </a:r>
            <a:r>
              <a:rPr lang="en-US" altLang="el-GR" sz="2400" b="1" i="1" baseline="-25000" dirty="0" err="1">
                <a:solidFill>
                  <a:srgbClr val="C00000"/>
                </a:solidFill>
                <a:latin typeface="Arno Pro Caption" pitchFamily="18" charset="0"/>
              </a:rPr>
              <a:t>n</a:t>
            </a:r>
            <a:r>
              <a:rPr lang="en-US" altLang="el-GR" sz="2400" b="1" i="1" dirty="0">
                <a:solidFill>
                  <a:srgbClr val="C00000"/>
                </a:solidFill>
                <a:latin typeface="Arno Pro Caption" pitchFamily="18" charset="0"/>
              </a:rPr>
              <a:t>(x)</a:t>
            </a:r>
            <a:r>
              <a:rPr lang="en-US" altLang="el-GR" sz="2400" b="1" dirty="0">
                <a:solidFill>
                  <a:srgbClr val="C00000"/>
                </a:solidFill>
                <a:latin typeface="Arno Pro Caption" pitchFamily="18" charset="0"/>
              </a:rPr>
              <a:t> = </a:t>
            </a:r>
            <a:r>
              <a:rPr lang="en-GB" altLang="el-GR" sz="2400" b="1" i="1" dirty="0">
                <a:solidFill>
                  <a:srgbClr val="C00000"/>
                </a:solidFill>
                <a:latin typeface="Arno Pro Caption" pitchFamily="18" charset="0"/>
              </a:rPr>
              <a:t>ƒ(x)</a:t>
            </a:r>
            <a:r>
              <a:rPr lang="en-GB" altLang="el-GR" sz="2400" b="1" dirty="0">
                <a:solidFill>
                  <a:srgbClr val="C00000"/>
                </a:solidFill>
                <a:latin typeface="Arno Pro Caption" pitchFamily="18" charset="0"/>
              </a:rPr>
              <a:t> </a:t>
            </a:r>
            <a:r>
              <a:rPr lang="el-GR" altLang="el-GR" sz="2400" dirty="0">
                <a:latin typeface="Arno Pro Caption" pitchFamily="18" charset="0"/>
              </a:rPr>
              <a:t>σε</a:t>
            </a:r>
            <a:r>
              <a:rPr lang="en-GB" altLang="el-GR" sz="2400" dirty="0">
                <a:latin typeface="Arno Pro Caption" pitchFamily="18" charset="0"/>
              </a:rPr>
              <a:t> </a:t>
            </a:r>
            <a:r>
              <a:rPr lang="en-GB" altLang="el-GR" sz="2400" b="1" i="1" dirty="0">
                <a:solidFill>
                  <a:srgbClr val="C00000"/>
                </a:solidFill>
                <a:latin typeface="Arno Pro Caption" pitchFamily="18" charset="0"/>
              </a:rPr>
              <a:t>n</a:t>
            </a:r>
            <a:r>
              <a:rPr lang="en-GB" altLang="el-GR" sz="2400" b="1" dirty="0">
                <a:solidFill>
                  <a:srgbClr val="C00000"/>
                </a:solidFill>
                <a:latin typeface="Arno Pro Caption" pitchFamily="18" charset="0"/>
              </a:rPr>
              <a:t>+1</a:t>
            </a:r>
            <a:r>
              <a:rPr lang="en-GB" altLang="el-GR" sz="2400" dirty="0">
                <a:latin typeface="Arno Pro Caption" pitchFamily="18" charset="0"/>
              </a:rPr>
              <a:t> </a:t>
            </a:r>
            <a:r>
              <a:rPr lang="el-GR" altLang="el-GR" sz="2400" dirty="0">
                <a:latin typeface="Arno Pro Caption" pitchFamily="18" charset="0"/>
              </a:rPr>
              <a:t>γνωστά </a:t>
            </a:r>
            <a:r>
              <a:rPr lang="el-GR" altLang="el-GR" sz="2400" dirty="0" smtClean="0">
                <a:latin typeface="Arno Pro Caption" pitchFamily="18" charset="0"/>
              </a:rPr>
              <a:t>σημεία</a:t>
            </a:r>
            <a:r>
              <a:rPr lang="en-US" altLang="el-GR" sz="2400" dirty="0" smtClean="0">
                <a:latin typeface="Arno Pro Caption" pitchFamily="18" charset="0"/>
              </a:rPr>
              <a:t>, </a:t>
            </a:r>
            <a:r>
              <a:rPr lang="el-GR" altLang="el-GR" sz="2400" dirty="0">
                <a:latin typeface="Arno Pro Caption" pitchFamily="18" charset="0"/>
              </a:rPr>
              <a:t>δ</a:t>
            </a:r>
            <a:r>
              <a:rPr lang="el-GR" altLang="el-GR" sz="2400" dirty="0" smtClean="0">
                <a:latin typeface="Arno Pro Caption" pitchFamily="18" charset="0"/>
              </a:rPr>
              <a:t>ηλαδή </a:t>
            </a:r>
            <a:r>
              <a:rPr lang="en-GB" altLang="el-GR" sz="2400" dirty="0" smtClean="0">
                <a:latin typeface="Arno Pro Caption" pitchFamily="18" charset="0"/>
              </a:rPr>
              <a:t>:</a:t>
            </a:r>
          </a:p>
          <a:p>
            <a:pPr marL="457200" lvl="1" indent="0" algn="ctr">
              <a:lnSpc>
                <a:spcPct val="150000"/>
              </a:lnSpc>
              <a:buNone/>
            </a:pPr>
            <a:r>
              <a:rPr lang="en-US" altLang="el-GR" sz="2400" b="1" i="1" dirty="0" err="1" smtClean="0">
                <a:solidFill>
                  <a:srgbClr val="C00000"/>
                </a:solidFill>
                <a:latin typeface="Arno Pro Caption" pitchFamily="18" charset="0"/>
              </a:rPr>
              <a:t>P</a:t>
            </a:r>
            <a:r>
              <a:rPr lang="en-US" altLang="el-GR" sz="2400" b="1" i="1" baseline="-25000" dirty="0" err="1" smtClean="0">
                <a:solidFill>
                  <a:srgbClr val="C00000"/>
                </a:solidFill>
                <a:latin typeface="Arno Pro Caption" pitchFamily="18" charset="0"/>
              </a:rPr>
              <a:t>n</a:t>
            </a:r>
            <a:r>
              <a:rPr lang="en-US" altLang="el-GR" sz="2400" b="1" i="1" dirty="0" smtClean="0">
                <a:solidFill>
                  <a:srgbClr val="C00000"/>
                </a:solidFill>
                <a:latin typeface="Arno Pro Caption" pitchFamily="18" charset="0"/>
              </a:rPr>
              <a:t>(x</a:t>
            </a:r>
            <a:r>
              <a:rPr lang="en-US" altLang="el-GR" sz="2400" b="1" i="1" baseline="-25000" dirty="0" smtClean="0">
                <a:solidFill>
                  <a:srgbClr val="C00000"/>
                </a:solidFill>
                <a:latin typeface="Arno Pro Caption" pitchFamily="18" charset="0"/>
              </a:rPr>
              <a:t>i</a:t>
            </a:r>
            <a:r>
              <a:rPr lang="en-US" altLang="el-GR" sz="2400" b="1" i="1" dirty="0">
                <a:solidFill>
                  <a:srgbClr val="C00000"/>
                </a:solidFill>
                <a:latin typeface="Arno Pro Caption" pitchFamily="18" charset="0"/>
              </a:rPr>
              <a:t>) = </a:t>
            </a:r>
            <a:r>
              <a:rPr lang="en-GB" altLang="el-GR" sz="2400" b="1" i="1" dirty="0">
                <a:solidFill>
                  <a:srgbClr val="C00000"/>
                </a:solidFill>
                <a:latin typeface="Arno Pro Caption" pitchFamily="18" charset="0"/>
              </a:rPr>
              <a:t>ƒ(x</a:t>
            </a:r>
            <a:r>
              <a:rPr lang="en-GB" altLang="el-GR" sz="2400" b="1" i="1" baseline="-25000" dirty="0">
                <a:solidFill>
                  <a:srgbClr val="C00000"/>
                </a:solidFill>
                <a:latin typeface="Arno Pro Caption" pitchFamily="18" charset="0"/>
              </a:rPr>
              <a:t>i</a:t>
            </a:r>
            <a:r>
              <a:rPr lang="en-GB" altLang="el-GR" sz="2400" b="1" i="1" dirty="0">
                <a:solidFill>
                  <a:srgbClr val="C00000"/>
                </a:solidFill>
                <a:latin typeface="Arno Pro Caption" pitchFamily="18" charset="0"/>
              </a:rPr>
              <a:t>)</a:t>
            </a:r>
            <a:r>
              <a:rPr lang="en-GB" altLang="el-GR" sz="2400" b="1" dirty="0">
                <a:solidFill>
                  <a:srgbClr val="C00000"/>
                </a:solidFill>
                <a:latin typeface="Arno Pro Caption" pitchFamily="18" charset="0"/>
              </a:rPr>
              <a:t>, </a:t>
            </a:r>
            <a:r>
              <a:rPr lang="en-GB" altLang="el-GR" sz="2400" b="1" i="1" dirty="0" err="1" smtClean="0">
                <a:solidFill>
                  <a:srgbClr val="C00000"/>
                </a:solidFill>
                <a:latin typeface="Arno Pro Caption" pitchFamily="18" charset="0"/>
              </a:rPr>
              <a:t>i</a:t>
            </a:r>
            <a:r>
              <a:rPr lang="en-GB" altLang="el-GR" sz="2400" b="1" i="1" dirty="0" smtClean="0">
                <a:solidFill>
                  <a:srgbClr val="C00000"/>
                </a:solidFill>
                <a:latin typeface="Arno Pro Caption" pitchFamily="18" charset="0"/>
              </a:rPr>
              <a:t> </a:t>
            </a:r>
            <a:r>
              <a:rPr lang="en-GB" altLang="el-GR" sz="2400" b="1" dirty="0" smtClean="0">
                <a:solidFill>
                  <a:srgbClr val="C00000"/>
                </a:solidFill>
                <a:latin typeface="Arno Pro Caption" pitchFamily="18" charset="0"/>
              </a:rPr>
              <a:t>= 0,1</a:t>
            </a:r>
            <a:r>
              <a:rPr lang="en-GB" altLang="el-GR" sz="2400" b="1" dirty="0">
                <a:solidFill>
                  <a:srgbClr val="C00000"/>
                </a:solidFill>
                <a:latin typeface="Arno Pro Caption" pitchFamily="18" charset="0"/>
              </a:rPr>
              <a:t>,…,</a:t>
            </a:r>
            <a:r>
              <a:rPr lang="en-GB" altLang="el-GR" sz="2400" b="1" i="1" dirty="0">
                <a:solidFill>
                  <a:srgbClr val="C00000"/>
                </a:solidFill>
                <a:latin typeface="Arno Pro Caption" pitchFamily="18" charset="0"/>
              </a:rPr>
              <a:t>n</a:t>
            </a:r>
            <a:r>
              <a:rPr lang="en-GB" altLang="el-GR" sz="2400" b="1" dirty="0">
                <a:solidFill>
                  <a:srgbClr val="C00000"/>
                </a:solidFill>
                <a:latin typeface="Arno Pro Caption" pitchFamily="18" charset="0"/>
              </a:rPr>
              <a:t>, </a:t>
            </a:r>
            <a:endParaRPr lang="en-GB" altLang="el-GR" sz="2400" b="1" dirty="0" smtClean="0">
              <a:solidFill>
                <a:srgbClr val="C00000"/>
              </a:solidFill>
              <a:latin typeface="Arno Pro Caption" pitchFamily="18" charset="0"/>
            </a:endParaRPr>
          </a:p>
          <a:p>
            <a:pPr marL="400050" lvl="1" indent="0">
              <a:lnSpc>
                <a:spcPct val="150000"/>
              </a:lnSpc>
              <a:buNone/>
            </a:pPr>
            <a:r>
              <a:rPr lang="el-GR" altLang="el-GR" sz="2400" dirty="0">
                <a:latin typeface="Arno Pro Caption" pitchFamily="18" charset="0"/>
                <a:ea typeface="+mn-ea"/>
              </a:rPr>
              <a:t>τότε το</a:t>
            </a:r>
            <a:r>
              <a:rPr lang="en-GB" altLang="el-GR" sz="2400" dirty="0">
                <a:latin typeface="Arno Pro Caption" pitchFamily="18" charset="0"/>
                <a:ea typeface="+mn-ea"/>
              </a:rPr>
              <a:t> </a:t>
            </a:r>
            <a:r>
              <a:rPr lang="en-US" altLang="el-GR" sz="2400" b="1" i="1" dirty="0" err="1">
                <a:solidFill>
                  <a:srgbClr val="C00000"/>
                </a:solidFill>
                <a:latin typeface="Arno Pro Caption" pitchFamily="18" charset="0"/>
              </a:rPr>
              <a:t>P</a:t>
            </a:r>
            <a:r>
              <a:rPr lang="en-US" altLang="el-GR" sz="2400" b="1" i="1" baseline="-25000" dirty="0" err="1">
                <a:solidFill>
                  <a:srgbClr val="C00000"/>
                </a:solidFill>
                <a:latin typeface="Arno Pro Caption" pitchFamily="18" charset="0"/>
              </a:rPr>
              <a:t>n</a:t>
            </a:r>
            <a:r>
              <a:rPr lang="en-US" altLang="el-GR" sz="2400" b="1" i="1" baseline="-25000" dirty="0">
                <a:solidFill>
                  <a:srgbClr val="C00000"/>
                </a:solidFill>
                <a:latin typeface="Arno Pro Caption" pitchFamily="18" charset="0"/>
              </a:rPr>
              <a:t> </a:t>
            </a:r>
            <a:r>
              <a:rPr lang="en-US" altLang="el-GR" sz="2400" b="1" i="1" dirty="0" smtClean="0">
                <a:solidFill>
                  <a:srgbClr val="C00000"/>
                </a:solidFill>
                <a:latin typeface="Arno Pro Caption" pitchFamily="18" charset="0"/>
                <a:ea typeface="+mn-ea"/>
              </a:rPr>
              <a:t>(</a:t>
            </a:r>
            <a:r>
              <a:rPr lang="en-US" altLang="el-GR" sz="2400" b="1" i="1" dirty="0">
                <a:solidFill>
                  <a:srgbClr val="C00000"/>
                </a:solidFill>
                <a:latin typeface="Arno Pro Caption" pitchFamily="18" charset="0"/>
                <a:ea typeface="+mn-ea"/>
              </a:rPr>
              <a:t>x) </a:t>
            </a:r>
            <a:r>
              <a:rPr lang="el-GR" altLang="el-GR" sz="2400" dirty="0">
                <a:latin typeface="Arno Pro Caption" pitchFamily="18" charset="0"/>
                <a:ea typeface="+mn-ea"/>
              </a:rPr>
              <a:t>είναι ένα πολυώνυμο παρεμβολής</a:t>
            </a:r>
            <a:r>
              <a:rPr lang="en-GB" altLang="el-GR" sz="2400" dirty="0">
                <a:latin typeface="Arno Pro Caption" pitchFamily="18" charset="0"/>
                <a:ea typeface="+mn-ea"/>
              </a:rPr>
              <a:t>.  </a:t>
            </a:r>
          </a:p>
          <a:p>
            <a:pPr marL="0" indent="0">
              <a:buNone/>
            </a:pPr>
            <a:endParaRPr lang="el-GR" sz="2400" dirty="0" smtClean="0">
              <a:latin typeface="Arno Pro Caption" pitchFamily="18" charset="0"/>
            </a:endParaRPr>
          </a:p>
          <a:p>
            <a:endParaRPr lang="el-GR" sz="2400" dirty="0">
              <a:latin typeface="Arno Pro Captio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84689428"/>
              </p:ext>
            </p:extLst>
          </p:nvPr>
        </p:nvGraphicFramePr>
        <p:xfrm>
          <a:off x="609600" y="2209800"/>
          <a:ext cx="8072438" cy="381000"/>
        </p:xfrm>
        <a:graphic>
          <a:graphicData uri="http://schemas.openxmlformats.org/presentationml/2006/ole">
            <mc:AlternateContent xmlns:mc="http://schemas.openxmlformats.org/markup-compatibility/2006">
              <mc:Choice xmlns:v="urn:schemas-microsoft-com:vml" Requires="v">
                <p:oleObj spid="_x0000_s77895" name="Equation" r:id="rId3" imgW="4305240" imgH="203040" progId="Equation.DSMT4">
                  <p:embed/>
                </p:oleObj>
              </mc:Choice>
              <mc:Fallback>
                <p:oleObj name="Equation" r:id="rId3" imgW="4305240" imgH="203040" progId="Equation.DSMT4">
                  <p:embed/>
                  <p:pic>
                    <p:nvPicPr>
                      <p:cNvPr id="0" name=""/>
                      <p:cNvPicPr/>
                      <p:nvPr/>
                    </p:nvPicPr>
                    <p:blipFill>
                      <a:blip r:embed="rId4"/>
                      <a:stretch>
                        <a:fillRect/>
                      </a:stretch>
                    </p:blipFill>
                    <p:spPr>
                      <a:xfrm>
                        <a:off x="609600" y="2209800"/>
                        <a:ext cx="8072438" cy="381000"/>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07A1DF88-EE5F-4BF9-B26E-6E557BF0601C}" type="slidenum">
              <a:rPr lang="en-GB" smtClean="0"/>
              <a:pPr>
                <a:defRPr/>
              </a:pPr>
              <a:t>46</a:t>
            </a:fld>
            <a:endParaRPr lang="en-GB"/>
          </a:p>
        </p:txBody>
      </p:sp>
    </p:spTree>
    <p:extLst>
      <p:ext uri="{BB962C8B-B14F-4D97-AF65-F5344CB8AC3E}">
        <p14:creationId xmlns:p14="http://schemas.microsoft.com/office/powerpoint/2010/main" val="18028714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533400"/>
          </a:xfrm>
        </p:spPr>
        <p:txBody>
          <a:bodyPr/>
          <a:lstStyle/>
          <a:p>
            <a:pPr eaLnBrk="1" hangingPunct="1"/>
            <a:r>
              <a:rPr lang="en-US" altLang="el-GR" sz="3600" dirty="0" smtClean="0">
                <a:latin typeface="Arno Pro Caption" pitchFamily="18" charset="0"/>
              </a:rPr>
              <a:t>Newton’s Divided differences</a:t>
            </a:r>
            <a:endParaRPr lang="en-GB" altLang="el-GR" sz="3600" dirty="0" smtClean="0">
              <a:latin typeface="Arno Pro Caption" pitchFamily="18" charset="0"/>
            </a:endParaRPr>
          </a:p>
        </p:txBody>
      </p:sp>
      <p:sp>
        <p:nvSpPr>
          <p:cNvPr id="52227" name="Rectangle 3"/>
          <p:cNvSpPr>
            <a:spLocks noGrp="1" noChangeArrowheads="1"/>
          </p:cNvSpPr>
          <p:nvPr>
            <p:ph type="body" idx="1"/>
          </p:nvPr>
        </p:nvSpPr>
        <p:spPr>
          <a:xfrm>
            <a:off x="381000" y="838200"/>
            <a:ext cx="8382000" cy="5257800"/>
          </a:xfrm>
        </p:spPr>
        <p:txBody>
          <a:bodyPr/>
          <a:lstStyle/>
          <a:p>
            <a:pPr eaLnBrk="1" hangingPunct="1"/>
            <a:r>
              <a:rPr lang="en-US" altLang="el-GR" sz="2400" dirty="0" smtClean="0">
                <a:latin typeface="Arno Pro Caption" pitchFamily="18" charset="0"/>
              </a:rPr>
              <a:t>A divided difference is defined as the difference in the function values at two points, divided by the difference in the values of the corresponding independent variable. </a:t>
            </a:r>
          </a:p>
          <a:p>
            <a:pPr eaLnBrk="1" hangingPunct="1"/>
            <a:r>
              <a:rPr lang="en-US" altLang="el-GR" sz="2400" dirty="0" smtClean="0">
                <a:latin typeface="Arno Pro Caption" pitchFamily="18" charset="0"/>
              </a:rPr>
              <a:t>Thus, the first divided difference at point is defined as</a:t>
            </a:r>
            <a:r>
              <a:rPr lang="en-GB" altLang="el-GR" sz="2400" dirty="0" smtClean="0">
                <a:latin typeface="Arno Pro Caption" pitchFamily="18" charset="0"/>
              </a:rPr>
              <a:t> </a:t>
            </a:r>
          </a:p>
        </p:txBody>
      </p:sp>
      <p:graphicFrame>
        <p:nvGraphicFramePr>
          <p:cNvPr id="52228" name="Object 8"/>
          <p:cNvGraphicFramePr>
            <a:graphicFrameLocks noChangeAspect="1"/>
          </p:cNvGraphicFramePr>
          <p:nvPr>
            <p:extLst>
              <p:ext uri="{D42A27DB-BD31-4B8C-83A1-F6EECF244321}">
                <p14:modId xmlns:p14="http://schemas.microsoft.com/office/powerpoint/2010/main" val="1865451656"/>
              </p:ext>
            </p:extLst>
          </p:nvPr>
        </p:nvGraphicFramePr>
        <p:xfrm>
          <a:off x="3276600" y="2438400"/>
          <a:ext cx="2459037" cy="817563"/>
        </p:xfrm>
        <a:graphic>
          <a:graphicData uri="http://schemas.openxmlformats.org/presentationml/2006/ole">
            <mc:AlternateContent xmlns:mc="http://schemas.openxmlformats.org/markup-compatibility/2006">
              <mc:Choice xmlns:v="urn:schemas-microsoft-com:vml" Requires="v">
                <p:oleObj spid="_x0000_s85194" name="Equation" r:id="rId3" imgW="1117600" imgH="431800" progId="Equation.3">
                  <p:embed/>
                </p:oleObj>
              </mc:Choice>
              <mc:Fallback>
                <p:oleObj name="Equation" r:id="rId3" imgW="11176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438400"/>
                        <a:ext cx="245903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838200" y="3429000"/>
            <a:ext cx="7543800" cy="1938992"/>
          </a:xfrm>
          <a:prstGeom prst="rect">
            <a:avLst/>
          </a:prstGeom>
        </p:spPr>
        <p:txBody>
          <a:bodyPr wrap="square">
            <a:spAutoFit/>
          </a:bodyPr>
          <a:lstStyle/>
          <a:p>
            <a:pPr eaLnBrk="1" hangingPunct="1"/>
            <a:r>
              <a:rPr lang="en-GB" altLang="el-GR" dirty="0" smtClean="0">
                <a:latin typeface="Arno Pro Caption" pitchFamily="18" charset="0"/>
              </a:rPr>
              <a:t>The </a:t>
            </a:r>
            <a:r>
              <a:rPr lang="en-GB" altLang="el-GR" dirty="0">
                <a:latin typeface="Arno Pro Caption" pitchFamily="18" charset="0"/>
              </a:rPr>
              <a:t>second difference is given as:</a:t>
            </a:r>
          </a:p>
          <a:p>
            <a:pPr eaLnBrk="1" hangingPunct="1"/>
            <a:endParaRPr lang="en-GB" altLang="el-GR" dirty="0">
              <a:latin typeface="Arno Pro Caption" pitchFamily="18" charset="0"/>
            </a:endParaRPr>
          </a:p>
          <a:p>
            <a:pPr eaLnBrk="1" hangingPunct="1"/>
            <a:endParaRPr lang="en-GB" altLang="el-GR" dirty="0">
              <a:latin typeface="Arno Pro Caption" pitchFamily="18" charset="0"/>
            </a:endParaRPr>
          </a:p>
          <a:p>
            <a:pPr eaLnBrk="1" hangingPunct="1"/>
            <a:endParaRPr lang="el-GR" altLang="el-GR" dirty="0" smtClean="0">
              <a:latin typeface="Arno Pro Caption" pitchFamily="18" charset="0"/>
            </a:endParaRPr>
          </a:p>
          <a:p>
            <a:pPr eaLnBrk="1" hangingPunct="1"/>
            <a:r>
              <a:rPr lang="en-GB" altLang="el-GR" dirty="0" smtClean="0">
                <a:latin typeface="Arno Pro Caption" pitchFamily="18" charset="0"/>
              </a:rPr>
              <a:t>In </a:t>
            </a:r>
            <a:r>
              <a:rPr lang="en-GB" altLang="el-GR" dirty="0">
                <a:latin typeface="Arno Pro Caption" pitchFamily="18" charset="0"/>
              </a:rPr>
              <a:t>general,</a:t>
            </a:r>
          </a:p>
        </p:txBody>
      </p:sp>
      <p:graphicFrame>
        <p:nvGraphicFramePr>
          <p:cNvPr id="3" name="Object 2"/>
          <p:cNvGraphicFramePr>
            <a:graphicFrameLocks noChangeAspect="1"/>
          </p:cNvGraphicFramePr>
          <p:nvPr>
            <p:extLst>
              <p:ext uri="{D42A27DB-BD31-4B8C-83A1-F6EECF244321}">
                <p14:modId xmlns:p14="http://schemas.microsoft.com/office/powerpoint/2010/main" val="2828472690"/>
              </p:ext>
            </p:extLst>
          </p:nvPr>
        </p:nvGraphicFramePr>
        <p:xfrm>
          <a:off x="2590800" y="3989714"/>
          <a:ext cx="4471987" cy="817563"/>
        </p:xfrm>
        <a:graphic>
          <a:graphicData uri="http://schemas.openxmlformats.org/presentationml/2006/ole">
            <mc:AlternateContent xmlns:mc="http://schemas.openxmlformats.org/markup-compatibility/2006">
              <mc:Choice xmlns:v="urn:schemas-microsoft-com:vml" Requires="v">
                <p:oleObj spid="_x0000_s85195" name="Equation" r:id="rId5" imgW="2032000" imgH="431800" progId="Equation.3">
                  <p:embed/>
                </p:oleObj>
              </mc:Choice>
              <mc:Fallback>
                <p:oleObj name="Equation" r:id="rId5" imgW="2032000" imgH="431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989714"/>
                        <a:ext cx="4471987"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18146333"/>
              </p:ext>
            </p:extLst>
          </p:nvPr>
        </p:nvGraphicFramePr>
        <p:xfrm>
          <a:off x="2209800" y="5330611"/>
          <a:ext cx="5365750" cy="817563"/>
        </p:xfrm>
        <a:graphic>
          <a:graphicData uri="http://schemas.openxmlformats.org/presentationml/2006/ole">
            <mc:AlternateContent xmlns:mc="http://schemas.openxmlformats.org/markup-compatibility/2006">
              <mc:Choice xmlns:v="urn:schemas-microsoft-com:vml" Requires="v">
                <p:oleObj spid="_x0000_s85196" name="Equation" r:id="rId7" imgW="2438400" imgH="431800" progId="Equation.3">
                  <p:embed/>
                </p:oleObj>
              </mc:Choice>
              <mc:Fallback>
                <p:oleObj name="Equation" r:id="rId7" imgW="2438400" imgH="4318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5330611"/>
                        <a:ext cx="5365750" cy="81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07A1DF88-EE5F-4BF9-B26E-6E557BF0601C}" type="slidenum">
              <a:rPr lang="en-GB" smtClean="0"/>
              <a:pPr>
                <a:defRPr/>
              </a:pPr>
              <a:t>47</a:t>
            </a:fld>
            <a:endParaRPr lang="en-GB"/>
          </a:p>
        </p:txBody>
      </p:sp>
    </p:spTree>
    <p:extLst>
      <p:ext uri="{BB962C8B-B14F-4D97-AF65-F5344CB8AC3E}">
        <p14:creationId xmlns:p14="http://schemas.microsoft.com/office/powerpoint/2010/main" val="535677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533400" y="2286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3200" b="1" dirty="0">
                <a:solidFill>
                  <a:srgbClr val="008000"/>
                </a:solidFill>
                <a:latin typeface="Arno Pro Caption" pitchFamily="18" charset="0"/>
              </a:rPr>
              <a:t>Divided differences and the coefficients</a:t>
            </a:r>
          </a:p>
        </p:txBody>
      </p:sp>
      <p:grpSp>
        <p:nvGrpSpPr>
          <p:cNvPr id="63491" name="Group 24"/>
          <p:cNvGrpSpPr>
            <a:grpSpLocks/>
          </p:cNvGrpSpPr>
          <p:nvPr/>
        </p:nvGrpSpPr>
        <p:grpSpPr bwMode="auto">
          <a:xfrm>
            <a:off x="685800" y="838200"/>
            <a:ext cx="6802733" cy="1341438"/>
            <a:chOff x="720" y="528"/>
            <a:chExt cx="3613" cy="845"/>
          </a:xfrm>
        </p:grpSpPr>
        <p:graphicFrame>
          <p:nvGraphicFramePr>
            <p:cNvPr id="63501" name="Object 9"/>
            <p:cNvGraphicFramePr>
              <a:graphicFrameLocks noChangeAspect="1"/>
            </p:cNvGraphicFramePr>
            <p:nvPr>
              <p:extLst>
                <p:ext uri="{D42A27DB-BD31-4B8C-83A1-F6EECF244321}">
                  <p14:modId xmlns:p14="http://schemas.microsoft.com/office/powerpoint/2010/main" val="1510436304"/>
                </p:ext>
              </p:extLst>
            </p:nvPr>
          </p:nvGraphicFramePr>
          <p:xfrm>
            <a:off x="3755" y="568"/>
            <a:ext cx="212" cy="288"/>
          </p:xfrm>
          <a:graphic>
            <a:graphicData uri="http://schemas.openxmlformats.org/presentationml/2006/ole">
              <mc:AlternateContent xmlns:mc="http://schemas.openxmlformats.org/markup-compatibility/2006">
                <mc:Choice xmlns:v="urn:schemas-microsoft-com:vml" Requires="v">
                  <p:oleObj spid="_x0000_s86402" name="Equation" r:id="rId3" imgW="152268" imgH="203024" progId="Equation.DSMT4">
                    <p:embed/>
                  </p:oleObj>
                </mc:Choice>
                <mc:Fallback>
                  <p:oleObj name="Equation" r:id="rId3" imgW="152268"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 y="56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502" name="Object 8"/>
            <p:cNvGraphicFramePr>
              <a:graphicFrameLocks noChangeAspect="1"/>
            </p:cNvGraphicFramePr>
            <p:nvPr>
              <p:extLst>
                <p:ext uri="{D42A27DB-BD31-4B8C-83A1-F6EECF244321}">
                  <p14:modId xmlns:p14="http://schemas.microsoft.com/office/powerpoint/2010/main" val="2516127893"/>
                </p:ext>
              </p:extLst>
            </p:nvPr>
          </p:nvGraphicFramePr>
          <p:xfrm>
            <a:off x="2015" y="893"/>
            <a:ext cx="320" cy="480"/>
          </p:xfrm>
          <a:graphic>
            <a:graphicData uri="http://schemas.openxmlformats.org/presentationml/2006/ole">
              <mc:AlternateContent xmlns:mc="http://schemas.openxmlformats.org/markup-compatibility/2006">
                <mc:Choice xmlns:v="urn:schemas-microsoft-com:vml" Requires="v">
                  <p:oleObj spid="_x0000_s86403" name="Equation" r:id="rId5" imgW="152334" imgH="228501" progId="Equation.DSMT4">
                    <p:embed/>
                  </p:oleObj>
                </mc:Choice>
                <mc:Fallback>
                  <p:oleObj name="Equation" r:id="rId5" imgW="15233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 y="893"/>
                          <a:ext cx="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503" name="Object 7"/>
            <p:cNvGraphicFramePr>
              <a:graphicFrameLocks noChangeAspect="1"/>
            </p:cNvGraphicFramePr>
            <p:nvPr>
              <p:extLst>
                <p:ext uri="{D42A27DB-BD31-4B8C-83A1-F6EECF244321}">
                  <p14:modId xmlns:p14="http://schemas.microsoft.com/office/powerpoint/2010/main" val="1507675848"/>
                </p:ext>
              </p:extLst>
            </p:nvPr>
          </p:nvGraphicFramePr>
          <p:xfrm>
            <a:off x="3613" y="896"/>
            <a:ext cx="720" cy="475"/>
          </p:xfrm>
          <a:graphic>
            <a:graphicData uri="http://schemas.openxmlformats.org/presentationml/2006/ole">
              <mc:AlternateContent xmlns:mc="http://schemas.openxmlformats.org/markup-compatibility/2006">
                <mc:Choice xmlns:v="urn:schemas-microsoft-com:vml" Requires="v">
                  <p:oleObj spid="_x0000_s86404" name="Equation" r:id="rId7" imgW="380835" imgH="253890" progId="Equation.DSMT4">
                    <p:embed/>
                  </p:oleObj>
                </mc:Choice>
                <mc:Fallback>
                  <p:oleObj name="Equation" r:id="rId7" imgW="380835" imgH="25389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3" y="896"/>
                          <a:ext cx="720"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504" name="Rectangle 10"/>
            <p:cNvSpPr>
              <a:spLocks noChangeArrowheads="1"/>
            </p:cNvSpPr>
            <p:nvPr/>
          </p:nvSpPr>
          <p:spPr bwMode="auto">
            <a:xfrm>
              <a:off x="720" y="528"/>
              <a:ext cx="36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The divided difference of a function,</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sp>
          <p:nvSpPr>
            <p:cNvPr id="63505" name="Rectangle 11"/>
            <p:cNvSpPr>
              <a:spLocks noChangeArrowheads="1"/>
            </p:cNvSpPr>
            <p:nvPr/>
          </p:nvSpPr>
          <p:spPr bwMode="auto">
            <a:xfrm>
              <a:off x="720" y="970"/>
              <a:ext cx="15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with respect to</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sp>
          <p:nvSpPr>
            <p:cNvPr id="63506" name="Rectangle 12"/>
            <p:cNvSpPr>
              <a:spLocks noChangeArrowheads="1"/>
            </p:cNvSpPr>
            <p:nvPr/>
          </p:nvSpPr>
          <p:spPr bwMode="auto">
            <a:xfrm>
              <a:off x="2339" y="960"/>
              <a:ext cx="133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 is denoted as</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grpSp>
      <p:grpSp>
        <p:nvGrpSpPr>
          <p:cNvPr id="63492" name="Group 21"/>
          <p:cNvGrpSpPr>
            <a:grpSpLocks/>
          </p:cNvGrpSpPr>
          <p:nvPr/>
        </p:nvGrpSpPr>
        <p:grpSpPr bwMode="auto">
          <a:xfrm>
            <a:off x="762000" y="2482850"/>
            <a:ext cx="7391400" cy="1555750"/>
            <a:chOff x="720" y="1564"/>
            <a:chExt cx="4656" cy="980"/>
          </a:xfrm>
        </p:grpSpPr>
        <p:grpSp>
          <p:nvGrpSpPr>
            <p:cNvPr id="63495" name="Group 17"/>
            <p:cNvGrpSpPr>
              <a:grpSpLocks/>
            </p:cNvGrpSpPr>
            <p:nvPr/>
          </p:nvGrpSpPr>
          <p:grpSpPr bwMode="auto">
            <a:xfrm>
              <a:off x="720" y="1564"/>
              <a:ext cx="4656" cy="596"/>
              <a:chOff x="720" y="1564"/>
              <a:chExt cx="4656" cy="596"/>
            </a:xfrm>
          </p:grpSpPr>
          <p:sp>
            <p:nvSpPr>
              <p:cNvPr id="63499" name="Rectangle 13"/>
              <p:cNvSpPr>
                <a:spLocks noChangeArrowheads="1"/>
              </p:cNvSpPr>
              <p:nvPr/>
            </p:nvSpPr>
            <p:spPr bwMode="auto">
              <a:xfrm>
                <a:off x="720" y="1564"/>
                <a:ext cx="465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It is called as </a:t>
                </a:r>
                <a:r>
                  <a:rPr lang="en-US" altLang="el-GR" sz="2800" b="1" i="1" dirty="0">
                    <a:solidFill>
                      <a:srgbClr val="0000FF"/>
                    </a:solidFill>
                    <a:latin typeface="Arno Pro Caption" pitchFamily="18" charset="0"/>
                    <a:cs typeface="Times New Roman" pitchFamily="18" charset="0"/>
                  </a:rPr>
                  <a:t>zeroth divided difference</a:t>
                </a:r>
                <a:r>
                  <a:rPr lang="en-US" altLang="el-GR" sz="2800" b="1" dirty="0">
                    <a:solidFill>
                      <a:srgbClr val="0000FF"/>
                    </a:solidFill>
                    <a:latin typeface="Arno Pro Caption" pitchFamily="18" charset="0"/>
                    <a:cs typeface="Times New Roman" pitchFamily="18" charset="0"/>
                  </a:rPr>
                  <a:t> and is simply the value of the function,</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graphicFrame>
            <p:nvGraphicFramePr>
              <p:cNvPr id="63500" name="Object 16"/>
              <p:cNvGraphicFramePr>
                <a:graphicFrameLocks noChangeAspect="1"/>
              </p:cNvGraphicFramePr>
              <p:nvPr/>
            </p:nvGraphicFramePr>
            <p:xfrm>
              <a:off x="3936" y="1872"/>
              <a:ext cx="212" cy="288"/>
            </p:xfrm>
            <a:graphic>
              <a:graphicData uri="http://schemas.openxmlformats.org/presentationml/2006/ole">
                <mc:AlternateContent xmlns:mc="http://schemas.openxmlformats.org/markup-compatibility/2006">
                  <mc:Choice xmlns:v="urn:schemas-microsoft-com:vml" Requires="v">
                    <p:oleObj spid="_x0000_s86405" name="Equation" r:id="rId9" imgW="152268" imgH="203024" progId="Equation.DSMT4">
                      <p:embed/>
                    </p:oleObj>
                  </mc:Choice>
                  <mc:Fallback>
                    <p:oleObj name="Equation" r:id="rId9" imgW="152268"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 y="187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3496" name="Group 20"/>
            <p:cNvGrpSpPr>
              <a:grpSpLocks/>
            </p:cNvGrpSpPr>
            <p:nvPr/>
          </p:nvGrpSpPr>
          <p:grpSpPr bwMode="auto">
            <a:xfrm>
              <a:off x="720" y="2064"/>
              <a:ext cx="704" cy="480"/>
              <a:chOff x="720" y="2256"/>
              <a:chExt cx="704" cy="480"/>
            </a:xfrm>
          </p:grpSpPr>
          <p:sp>
            <p:nvSpPr>
              <p:cNvPr id="63497" name="Text Box 18"/>
              <p:cNvSpPr txBox="1">
                <a:spLocks noChangeArrowheads="1"/>
              </p:cNvSpPr>
              <p:nvPr/>
            </p:nvSpPr>
            <p:spPr bwMode="auto">
              <a:xfrm>
                <a:off x="720" y="2304"/>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a:solidFill>
                      <a:srgbClr val="0000FF"/>
                    </a:solidFill>
                    <a:latin typeface="Arno Pro Caption" pitchFamily="18" charset="0"/>
                  </a:rPr>
                  <a:t>at</a:t>
                </a:r>
              </a:p>
            </p:txBody>
          </p:sp>
          <p:graphicFrame>
            <p:nvGraphicFramePr>
              <p:cNvPr id="63498" name="Object 19"/>
              <p:cNvGraphicFramePr>
                <a:graphicFrameLocks noChangeAspect="1"/>
              </p:cNvGraphicFramePr>
              <p:nvPr/>
            </p:nvGraphicFramePr>
            <p:xfrm>
              <a:off x="1104" y="2256"/>
              <a:ext cx="320" cy="480"/>
            </p:xfrm>
            <a:graphic>
              <a:graphicData uri="http://schemas.openxmlformats.org/presentationml/2006/ole">
                <mc:AlternateContent xmlns:mc="http://schemas.openxmlformats.org/markup-compatibility/2006">
                  <mc:Choice xmlns:v="urn:schemas-microsoft-com:vml" Requires="v">
                    <p:oleObj spid="_x0000_s86406" name="Equation" r:id="rId10" imgW="152334" imgH="228501" progId="Equation.DSMT4">
                      <p:embed/>
                    </p:oleObj>
                  </mc:Choice>
                  <mc:Fallback>
                    <p:oleObj name="Equation" r:id="rId10" imgW="15233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 y="2256"/>
                            <a:ext cx="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63493" name="Rectangle 23"/>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63494" name="Object 22"/>
          <p:cNvGraphicFramePr>
            <a:graphicFrameLocks noChangeAspect="1"/>
          </p:cNvGraphicFramePr>
          <p:nvPr/>
        </p:nvGraphicFramePr>
        <p:xfrm>
          <a:off x="1143000" y="4191000"/>
          <a:ext cx="2971800" cy="795338"/>
        </p:xfrm>
        <a:graphic>
          <a:graphicData uri="http://schemas.openxmlformats.org/presentationml/2006/ole">
            <mc:AlternateContent xmlns:mc="http://schemas.openxmlformats.org/markup-compatibility/2006">
              <mc:Choice xmlns:v="urn:schemas-microsoft-com:vml" Requires="v">
                <p:oleObj spid="_x0000_s86407" name="Equation" r:id="rId11" imgW="850900" imgH="228600" progId="Equation.DSMT4">
                  <p:embed/>
                </p:oleObj>
              </mc:Choice>
              <mc:Fallback>
                <p:oleObj name="Equation" r:id="rId11" imgW="8509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191000"/>
                        <a:ext cx="2971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48</a:t>
            </a:fld>
            <a:endParaRPr lang="en-GB"/>
          </a:p>
        </p:txBody>
      </p:sp>
    </p:spTree>
    <p:extLst>
      <p:ext uri="{BB962C8B-B14F-4D97-AF65-F5344CB8AC3E}">
        <p14:creationId xmlns:p14="http://schemas.microsoft.com/office/powerpoint/2010/main" val="3929316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15"/>
          <p:cNvGraphicFramePr>
            <a:graphicFrameLocks noChangeAspect="1"/>
          </p:cNvGraphicFramePr>
          <p:nvPr>
            <p:extLst>
              <p:ext uri="{D42A27DB-BD31-4B8C-83A1-F6EECF244321}">
                <p14:modId xmlns:p14="http://schemas.microsoft.com/office/powerpoint/2010/main" val="1108783461"/>
              </p:ext>
            </p:extLst>
          </p:nvPr>
        </p:nvGraphicFramePr>
        <p:xfrm>
          <a:off x="1143000" y="2438400"/>
          <a:ext cx="2460625" cy="969963"/>
        </p:xfrm>
        <a:graphic>
          <a:graphicData uri="http://schemas.openxmlformats.org/presentationml/2006/ole">
            <mc:AlternateContent xmlns:mc="http://schemas.openxmlformats.org/markup-compatibility/2006">
              <mc:Choice xmlns:v="urn:schemas-microsoft-com:vml" Requires="v">
                <p:oleObj spid="_x0000_s87362" name="Equation" r:id="rId3" imgW="647419" imgH="253890" progId="Equation.DSMT4">
                  <p:embed/>
                </p:oleObj>
              </mc:Choice>
              <mc:Fallback>
                <p:oleObj name="Equation" r:id="rId3" imgW="647419"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38400"/>
                        <a:ext cx="24606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5" name="Rectangle 17"/>
          <p:cNvSpPr>
            <a:spLocks noChangeArrowheads="1"/>
          </p:cNvSpPr>
          <p:nvPr/>
        </p:nvSpPr>
        <p:spPr bwMode="auto">
          <a:xfrm>
            <a:off x="2986088" y="3551238"/>
            <a:ext cx="21907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1100"/>
              <a:t> </a:t>
            </a:r>
            <a:endParaRPr lang="en-US" altLang="el-GR"/>
          </a:p>
        </p:txBody>
      </p:sp>
      <p:grpSp>
        <p:nvGrpSpPr>
          <p:cNvPr id="64516" name="Group 23"/>
          <p:cNvGrpSpPr>
            <a:grpSpLocks/>
          </p:cNvGrpSpPr>
          <p:nvPr/>
        </p:nvGrpSpPr>
        <p:grpSpPr bwMode="auto">
          <a:xfrm>
            <a:off x="1143000" y="381000"/>
            <a:ext cx="7239000" cy="1898189"/>
            <a:chOff x="720" y="240"/>
            <a:chExt cx="4560" cy="1030"/>
          </a:xfrm>
        </p:grpSpPr>
        <p:graphicFrame>
          <p:nvGraphicFramePr>
            <p:cNvPr id="64519" name="Object 5"/>
            <p:cNvGraphicFramePr>
              <a:graphicFrameLocks noChangeAspect="1"/>
            </p:cNvGraphicFramePr>
            <p:nvPr/>
          </p:nvGraphicFramePr>
          <p:xfrm>
            <a:off x="4320" y="288"/>
            <a:ext cx="212" cy="288"/>
          </p:xfrm>
          <a:graphic>
            <a:graphicData uri="http://schemas.openxmlformats.org/presentationml/2006/ole">
              <mc:AlternateContent xmlns:mc="http://schemas.openxmlformats.org/markup-compatibility/2006">
                <mc:Choice xmlns:v="urn:schemas-microsoft-com:vml" Requires="v">
                  <p:oleObj spid="_x0000_s87363" name="Equation" r:id="rId5" imgW="152268" imgH="203024" progId="Equation.DSMT4">
                    <p:embed/>
                  </p:oleObj>
                </mc:Choice>
                <mc:Fallback>
                  <p:oleObj name="Equation" r:id="rId5" imgW="152268" imgH="2030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 y="288"/>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0" name="Rectangle 8"/>
            <p:cNvSpPr>
              <a:spLocks noChangeArrowheads="1"/>
            </p:cNvSpPr>
            <p:nvPr/>
          </p:nvSpPr>
          <p:spPr bwMode="auto">
            <a:xfrm>
              <a:off x="720" y="240"/>
              <a:ext cx="36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The divided difference of a function,</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sp>
          <p:nvSpPr>
            <p:cNvPr id="64521" name="Rectangle 16"/>
            <p:cNvSpPr>
              <a:spLocks noChangeArrowheads="1"/>
            </p:cNvSpPr>
            <p:nvPr/>
          </p:nvSpPr>
          <p:spPr bwMode="auto">
            <a:xfrm>
              <a:off x="720" y="943"/>
              <a:ext cx="45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dirty="0">
                  <a:solidFill>
                    <a:srgbClr val="0000FF"/>
                  </a:solidFill>
                  <a:latin typeface="Arno Pro Caption" pitchFamily="18" charset="0"/>
                  <a:cs typeface="Times New Roman" pitchFamily="18" charset="0"/>
                </a:rPr>
                <a:t>called as the </a:t>
              </a:r>
              <a:r>
                <a:rPr lang="en-US" altLang="el-GR" sz="2800" b="1" i="1" dirty="0">
                  <a:solidFill>
                    <a:srgbClr val="0000FF"/>
                  </a:solidFill>
                  <a:latin typeface="Arno Pro Caption" pitchFamily="18" charset="0"/>
                  <a:cs typeface="Times New Roman" pitchFamily="18" charset="0"/>
                </a:rPr>
                <a:t>first divided difference</a:t>
              </a:r>
              <a:r>
                <a:rPr lang="en-US" altLang="el-GR" sz="2800" b="1" dirty="0">
                  <a:solidFill>
                    <a:srgbClr val="0000FF"/>
                  </a:solidFill>
                  <a:latin typeface="Arno Pro Caption" pitchFamily="18" charset="0"/>
                  <a:cs typeface="Times New Roman" pitchFamily="18" charset="0"/>
                </a:rPr>
                <a:t>, is denoted  </a:t>
              </a:r>
              <a:endParaRPr lang="en-US" altLang="el-GR" sz="2800" b="1" dirty="0">
                <a:solidFill>
                  <a:srgbClr val="0000FF"/>
                </a:solidFill>
                <a:latin typeface="Arno Pro Caption" pitchFamily="18" charset="0"/>
              </a:endParaRPr>
            </a:p>
          </p:txBody>
        </p:sp>
        <p:grpSp>
          <p:nvGrpSpPr>
            <p:cNvPr id="64522" name="Group 18"/>
            <p:cNvGrpSpPr>
              <a:grpSpLocks/>
            </p:cNvGrpSpPr>
            <p:nvPr/>
          </p:nvGrpSpPr>
          <p:grpSpPr bwMode="auto">
            <a:xfrm>
              <a:off x="731" y="393"/>
              <a:ext cx="3205" cy="539"/>
              <a:chOff x="731" y="537"/>
              <a:chExt cx="3205" cy="539"/>
            </a:xfrm>
          </p:grpSpPr>
          <p:graphicFrame>
            <p:nvGraphicFramePr>
              <p:cNvPr id="64523" name="Object 6"/>
              <p:cNvGraphicFramePr>
                <a:graphicFrameLocks noChangeAspect="1"/>
              </p:cNvGraphicFramePr>
              <p:nvPr>
                <p:extLst>
                  <p:ext uri="{D42A27DB-BD31-4B8C-83A1-F6EECF244321}">
                    <p14:modId xmlns:p14="http://schemas.microsoft.com/office/powerpoint/2010/main" val="3946070541"/>
                  </p:ext>
                </p:extLst>
              </p:nvPr>
            </p:nvGraphicFramePr>
            <p:xfrm>
              <a:off x="2277" y="544"/>
              <a:ext cx="320" cy="480"/>
            </p:xfrm>
            <a:graphic>
              <a:graphicData uri="http://schemas.openxmlformats.org/presentationml/2006/ole">
                <mc:AlternateContent xmlns:mc="http://schemas.openxmlformats.org/markup-compatibility/2006">
                  <mc:Choice xmlns:v="urn:schemas-microsoft-com:vml" Requires="v">
                    <p:oleObj spid="_x0000_s87364" name="Equation" r:id="rId7" imgW="152334" imgH="228501" progId="Equation.DSMT4">
                      <p:embed/>
                    </p:oleObj>
                  </mc:Choice>
                  <mc:Fallback>
                    <p:oleObj name="Equation" r:id="rId7" imgW="152334"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 y="544"/>
                            <a:ext cx="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24" name="Rectangle 9"/>
              <p:cNvSpPr>
                <a:spLocks noChangeArrowheads="1"/>
              </p:cNvSpPr>
              <p:nvPr/>
            </p:nvSpPr>
            <p:spPr bwMode="auto">
              <a:xfrm>
                <a:off x="731" y="643"/>
                <a:ext cx="15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with respect to</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sp>
            <p:nvSpPr>
              <p:cNvPr id="64525" name="Text Box 11"/>
              <p:cNvSpPr txBox="1">
                <a:spLocks noChangeArrowheads="1"/>
              </p:cNvSpPr>
              <p:nvPr/>
            </p:nvSpPr>
            <p:spPr bwMode="auto">
              <a:xfrm>
                <a:off x="2736" y="672"/>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a:solidFill>
                      <a:srgbClr val="0000FF"/>
                    </a:solidFill>
                    <a:latin typeface="Arno Pro Caption" pitchFamily="18" charset="0"/>
                  </a:rPr>
                  <a:t>and</a:t>
                </a:r>
              </a:p>
            </p:txBody>
          </p:sp>
          <p:graphicFrame>
            <p:nvGraphicFramePr>
              <p:cNvPr id="64526" name="Object 12"/>
              <p:cNvGraphicFramePr>
                <a:graphicFrameLocks noChangeAspect="1"/>
              </p:cNvGraphicFramePr>
              <p:nvPr>
                <p:extLst>
                  <p:ext uri="{D42A27DB-BD31-4B8C-83A1-F6EECF244321}">
                    <p14:modId xmlns:p14="http://schemas.microsoft.com/office/powerpoint/2010/main" val="1734624322"/>
                  </p:ext>
                </p:extLst>
              </p:nvPr>
            </p:nvGraphicFramePr>
            <p:xfrm>
              <a:off x="3360" y="537"/>
              <a:ext cx="576" cy="539"/>
            </p:xfrm>
            <a:graphic>
              <a:graphicData uri="http://schemas.openxmlformats.org/presentationml/2006/ole">
                <mc:AlternateContent xmlns:mc="http://schemas.openxmlformats.org/markup-compatibility/2006">
                  <mc:Choice xmlns:v="urn:schemas-microsoft-com:vml" Requires="v">
                    <p:oleObj spid="_x0000_s87365" name="Equation" r:id="rId9" imgW="241300" imgH="228600" progId="Equation.DSMT4">
                      <p:embed/>
                    </p:oleObj>
                  </mc:Choice>
                  <mc:Fallback>
                    <p:oleObj name="Equation" r:id="rId9" imgW="2413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0" y="537"/>
                            <a:ext cx="576"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64517" name="Rectangle 22"/>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35861" name="Object 21"/>
          <p:cNvGraphicFramePr>
            <a:graphicFrameLocks noChangeAspect="1"/>
          </p:cNvGraphicFramePr>
          <p:nvPr>
            <p:extLst>
              <p:ext uri="{D42A27DB-BD31-4B8C-83A1-F6EECF244321}">
                <p14:modId xmlns:p14="http://schemas.microsoft.com/office/powerpoint/2010/main" val="1415998761"/>
              </p:ext>
            </p:extLst>
          </p:nvPr>
        </p:nvGraphicFramePr>
        <p:xfrm>
          <a:off x="1061245" y="3552676"/>
          <a:ext cx="6564312" cy="1711325"/>
        </p:xfrm>
        <a:graphic>
          <a:graphicData uri="http://schemas.openxmlformats.org/presentationml/2006/ole">
            <mc:AlternateContent xmlns:mc="http://schemas.openxmlformats.org/markup-compatibility/2006">
              <mc:Choice xmlns:v="urn:schemas-microsoft-com:vml" Requires="v">
                <p:oleObj spid="_x0000_s87366" name="Equation" r:id="rId11" imgW="1739900" imgH="457200" progId="Equation.DSMT4">
                  <p:embed/>
                </p:oleObj>
              </mc:Choice>
              <mc:Fallback>
                <p:oleObj name="Equation" r:id="rId11" imgW="1739900" imgH="457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1245" y="3552676"/>
                        <a:ext cx="6564312"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49</a:t>
            </a:fld>
            <a:endParaRPr lang="en-GB"/>
          </a:p>
        </p:txBody>
      </p:sp>
    </p:spTree>
    <p:extLst>
      <p:ext uri="{BB962C8B-B14F-4D97-AF65-F5344CB8AC3E}">
        <p14:creationId xmlns:p14="http://schemas.microsoft.com/office/powerpoint/2010/main" val="33778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61"/>
                                        </p:tgtEl>
                                        <p:attrNameLst>
                                          <p:attrName>style.visibility</p:attrName>
                                        </p:attrNameLst>
                                      </p:cBhvr>
                                      <p:to>
                                        <p:strVal val="visible"/>
                                      </p:to>
                                    </p:set>
                                    <p:animEffect transition="in" filter="box(in)">
                                      <p:cBhvr>
                                        <p:cTn id="7" dur="500"/>
                                        <p:tgtEl>
                                          <p:spTgt spid="35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81000"/>
            <a:ext cx="7772400" cy="762000"/>
          </a:xfrm>
        </p:spPr>
        <p:txBody>
          <a:bodyPr/>
          <a:lstStyle/>
          <a:p>
            <a:pPr eaLnBrk="1" hangingPunct="1"/>
            <a:r>
              <a:rPr lang="en-GB" altLang="el-GR" dirty="0" smtClean="0">
                <a:latin typeface="Arno Pro Caption" pitchFamily="18" charset="0"/>
              </a:rPr>
              <a:t>Interpolation</a:t>
            </a:r>
          </a:p>
        </p:txBody>
      </p:sp>
      <p:sp>
        <p:nvSpPr>
          <p:cNvPr id="3075" name="Rectangle 3"/>
          <p:cNvSpPr>
            <a:spLocks noGrp="1" noChangeArrowheads="1"/>
          </p:cNvSpPr>
          <p:nvPr>
            <p:ph type="body" idx="1"/>
          </p:nvPr>
        </p:nvSpPr>
        <p:spPr>
          <a:xfrm>
            <a:off x="228600" y="1143000"/>
            <a:ext cx="8534400" cy="4953000"/>
          </a:xfrm>
        </p:spPr>
        <p:txBody>
          <a:bodyPr/>
          <a:lstStyle/>
          <a:p>
            <a:pPr eaLnBrk="1" hangingPunct="1"/>
            <a:r>
              <a:rPr lang="en-GB" altLang="el-GR" sz="2400" dirty="0" smtClean="0">
                <a:latin typeface="Arno Pro Caption" pitchFamily="18" charset="0"/>
              </a:rPr>
              <a:t>Interpolation is important concept in numerical analysis. Quite often functions may not be available explicitly but only the values of the function at a set of points.</a:t>
            </a:r>
          </a:p>
          <a:p>
            <a:pPr eaLnBrk="1" hangingPunct="1"/>
            <a:r>
              <a:rPr lang="en-GB" altLang="el-GR" sz="2400" dirty="0" smtClean="0">
                <a:latin typeface="Arno Pro Caption" pitchFamily="18" charset="0"/>
              </a:rPr>
              <a:t>The method of estimating between two known points (values) is called </a:t>
            </a:r>
            <a:r>
              <a:rPr lang="en-GB" altLang="el-GR" sz="2400" b="1" u="sng" dirty="0" smtClean="0">
                <a:latin typeface="Arno Pro Caption" pitchFamily="18" charset="0"/>
              </a:rPr>
              <a:t>interpolation</a:t>
            </a:r>
            <a:r>
              <a:rPr lang="en-GB" altLang="el-GR" sz="2400" dirty="0" smtClean="0">
                <a:latin typeface="Arno Pro Caption" pitchFamily="18" charset="0"/>
              </a:rPr>
              <a:t>. </a:t>
            </a:r>
          </a:p>
          <a:p>
            <a:pPr eaLnBrk="1" hangingPunct="1"/>
            <a:r>
              <a:rPr lang="en-GB" altLang="el-GR" sz="2400" dirty="0" smtClean="0">
                <a:latin typeface="Arno Pro Caption" pitchFamily="18" charset="0"/>
              </a:rPr>
              <a:t>While estimating </a:t>
            </a:r>
            <a:r>
              <a:rPr lang="en-GB" altLang="el-GR" sz="2400" dirty="0" smtClean="0">
                <a:solidFill>
                  <a:schemeClr val="accent6">
                    <a:lumMod val="60000"/>
                    <a:lumOff val="40000"/>
                  </a:schemeClr>
                </a:solidFill>
                <a:latin typeface="Arno Pro Caption" pitchFamily="18" charset="0"/>
              </a:rPr>
              <a:t>outside of known values is called </a:t>
            </a:r>
            <a:r>
              <a:rPr lang="en-GB" altLang="el-GR" sz="2400" b="1" u="sng" dirty="0" smtClean="0">
                <a:solidFill>
                  <a:schemeClr val="accent6">
                    <a:lumMod val="60000"/>
                    <a:lumOff val="40000"/>
                  </a:schemeClr>
                </a:solidFill>
                <a:latin typeface="Arno Pro Caption" pitchFamily="18" charset="0"/>
              </a:rPr>
              <a:t>extrapolation</a:t>
            </a:r>
            <a:r>
              <a:rPr lang="en-GB" altLang="el-GR" sz="2400" dirty="0" smtClean="0">
                <a:latin typeface="Arno Pro Caption" pitchFamily="18" charset="0"/>
              </a:rPr>
              <a:t>.</a:t>
            </a:r>
          </a:p>
          <a:p>
            <a:pPr eaLnBrk="1" hangingPunct="1"/>
            <a:r>
              <a:rPr lang="en-GB" altLang="el-GR" sz="2400" dirty="0" smtClean="0">
                <a:latin typeface="Arno Pro Caption" pitchFamily="18" charset="0"/>
              </a:rPr>
              <a:t> </a:t>
            </a:r>
            <a:r>
              <a:rPr lang="en-GB" altLang="el-GR" sz="2400" dirty="0">
                <a:latin typeface="Arno Pro Caption" pitchFamily="18" charset="0"/>
              </a:rPr>
              <a:t>The values for </a:t>
            </a:r>
            <a:r>
              <a:rPr lang="en-GB" altLang="el-GR" sz="2400" b="1" i="1" dirty="0">
                <a:solidFill>
                  <a:schemeClr val="accent1">
                    <a:lumMod val="50000"/>
                  </a:schemeClr>
                </a:solidFill>
                <a:latin typeface="Arno Pro Caption" pitchFamily="18" charset="0"/>
              </a:rPr>
              <a:t>f(x</a:t>
            </a:r>
            <a:r>
              <a:rPr lang="en-GB" altLang="el-GR" sz="2400" b="1" i="1" baseline="-22000" dirty="0">
                <a:solidFill>
                  <a:schemeClr val="accent1">
                    <a:lumMod val="50000"/>
                  </a:schemeClr>
                </a:solidFill>
                <a:latin typeface="Arno Pro Caption" pitchFamily="18" charset="0"/>
              </a:rPr>
              <a:t>i</a:t>
            </a:r>
            <a:r>
              <a:rPr lang="en-GB" altLang="el-GR" sz="2400" b="1" i="1" dirty="0">
                <a:solidFill>
                  <a:schemeClr val="accent1">
                    <a:lumMod val="50000"/>
                  </a:schemeClr>
                </a:solidFill>
                <a:latin typeface="Arno Pro Caption" pitchFamily="18" charset="0"/>
              </a:rPr>
              <a:t>)</a:t>
            </a:r>
            <a:r>
              <a:rPr lang="en-GB" altLang="el-GR" sz="2400" dirty="0">
                <a:latin typeface="Arno Pro Caption" pitchFamily="18" charset="0"/>
              </a:rPr>
              <a:t> may be the results from a physical measurement (conductivity at different points around a central point)</a:t>
            </a:r>
          </a:p>
          <a:p>
            <a:pPr eaLnBrk="1" hangingPunct="1"/>
            <a:r>
              <a:rPr lang="en-GB" altLang="el-GR" sz="2400" dirty="0">
                <a:latin typeface="Arno Pro Caption" pitchFamily="18" charset="0"/>
              </a:rPr>
              <a:t>It may also be from some long numerical calculation which can’t be put into a simple equation. </a:t>
            </a:r>
          </a:p>
          <a:p>
            <a:pPr marL="0" indent="0" eaLnBrk="1" hangingPunct="1">
              <a:buNone/>
            </a:pPr>
            <a:endParaRPr lang="en-GB" altLang="el-GR" sz="2400" dirty="0">
              <a:latin typeface="Arno Pro Caption" pitchFamily="18" charset="0"/>
            </a:endParaRPr>
          </a:p>
          <a:p>
            <a:pPr eaLnBrk="1" hangingPunct="1"/>
            <a:endParaRPr lang="en-GB" altLang="el-GR" sz="24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5</a:t>
            </a:fld>
            <a:endParaRPr lang="en-GB"/>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pSp>
        <p:nvGrpSpPr>
          <p:cNvPr id="65539" name="Group 17"/>
          <p:cNvGrpSpPr>
            <a:grpSpLocks/>
          </p:cNvGrpSpPr>
          <p:nvPr/>
        </p:nvGrpSpPr>
        <p:grpSpPr bwMode="auto">
          <a:xfrm>
            <a:off x="609600" y="304800"/>
            <a:ext cx="8001000" cy="2165350"/>
            <a:chOff x="720" y="192"/>
            <a:chExt cx="4560" cy="1364"/>
          </a:xfrm>
        </p:grpSpPr>
        <p:grpSp>
          <p:nvGrpSpPr>
            <p:cNvPr id="65544" name="Group 16"/>
            <p:cNvGrpSpPr>
              <a:grpSpLocks/>
            </p:cNvGrpSpPr>
            <p:nvPr/>
          </p:nvGrpSpPr>
          <p:grpSpPr bwMode="auto">
            <a:xfrm>
              <a:off x="720" y="192"/>
              <a:ext cx="3613" cy="327"/>
              <a:chOff x="720" y="240"/>
              <a:chExt cx="3613" cy="327"/>
            </a:xfrm>
          </p:grpSpPr>
          <p:graphicFrame>
            <p:nvGraphicFramePr>
              <p:cNvPr id="65552" name="Object 5"/>
              <p:cNvGraphicFramePr>
                <a:graphicFrameLocks noChangeAspect="1"/>
              </p:cNvGraphicFramePr>
              <p:nvPr>
                <p:extLst>
                  <p:ext uri="{D42A27DB-BD31-4B8C-83A1-F6EECF244321}">
                    <p14:modId xmlns:p14="http://schemas.microsoft.com/office/powerpoint/2010/main" val="3483792984"/>
                  </p:ext>
                </p:extLst>
              </p:nvPr>
            </p:nvGraphicFramePr>
            <p:xfrm>
              <a:off x="3977" y="249"/>
              <a:ext cx="212" cy="288"/>
            </p:xfrm>
            <a:graphic>
              <a:graphicData uri="http://schemas.openxmlformats.org/presentationml/2006/ole">
                <mc:AlternateContent xmlns:mc="http://schemas.openxmlformats.org/markup-compatibility/2006">
                  <mc:Choice xmlns:v="urn:schemas-microsoft-com:vml" Requires="v">
                    <p:oleObj spid="_x0000_s88450" name="Equation" r:id="rId3" imgW="152268" imgH="203024" progId="Equation.DSMT4">
                      <p:embed/>
                    </p:oleObj>
                  </mc:Choice>
                  <mc:Fallback>
                    <p:oleObj name="Equation" r:id="rId3" imgW="152268" imgH="203024"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7" y="249"/>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53" name="Rectangle 6"/>
              <p:cNvSpPr>
                <a:spLocks noChangeArrowheads="1"/>
              </p:cNvSpPr>
              <p:nvPr/>
            </p:nvSpPr>
            <p:spPr bwMode="auto">
              <a:xfrm>
                <a:off x="720" y="240"/>
                <a:ext cx="361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a:solidFill>
                      <a:srgbClr val="0000FF"/>
                    </a:solidFill>
                    <a:latin typeface="Arno Pro Caption" pitchFamily="18" charset="0"/>
                    <a:cs typeface="Times New Roman" pitchFamily="18" charset="0"/>
                  </a:rPr>
                  <a:t>The divided difference of a function,</a:t>
                </a:r>
                <a:r>
                  <a:rPr lang="en-US" altLang="el-GR" sz="1200">
                    <a:latin typeface="Arno Pro Caption" pitchFamily="18" charset="0"/>
                    <a:cs typeface="Times New Roman" pitchFamily="18" charset="0"/>
                  </a:rPr>
                  <a:t> </a:t>
                </a:r>
                <a:endParaRPr lang="en-US" altLang="el-GR">
                  <a:latin typeface="Arno Pro Caption" pitchFamily="18" charset="0"/>
                </a:endParaRPr>
              </a:p>
            </p:txBody>
          </p:sp>
        </p:grpSp>
        <p:sp>
          <p:nvSpPr>
            <p:cNvPr id="65545" name="Rectangle 7"/>
            <p:cNvSpPr>
              <a:spLocks noChangeArrowheads="1"/>
            </p:cNvSpPr>
            <p:nvPr/>
          </p:nvSpPr>
          <p:spPr bwMode="auto">
            <a:xfrm>
              <a:off x="720" y="960"/>
              <a:ext cx="456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dirty="0">
                  <a:solidFill>
                    <a:srgbClr val="0000FF"/>
                  </a:solidFill>
                  <a:latin typeface="Arno Pro Caption" pitchFamily="18" charset="0"/>
                  <a:cs typeface="Times New Roman" pitchFamily="18" charset="0"/>
                </a:rPr>
                <a:t>called as the </a:t>
              </a:r>
              <a:r>
                <a:rPr lang="en-US" altLang="el-GR" sz="2800" b="1" i="1" dirty="0">
                  <a:solidFill>
                    <a:srgbClr val="0000FF"/>
                  </a:solidFill>
                  <a:latin typeface="Arno Pro Caption" pitchFamily="18" charset="0"/>
                  <a:cs typeface="Times New Roman" pitchFamily="18" charset="0"/>
                </a:rPr>
                <a:t>second divided difference</a:t>
              </a:r>
              <a:r>
                <a:rPr lang="en-US" altLang="el-GR" sz="2800" b="1" dirty="0">
                  <a:solidFill>
                    <a:srgbClr val="0000FF"/>
                  </a:solidFill>
                  <a:latin typeface="Arno Pro Caption" pitchFamily="18" charset="0"/>
                  <a:cs typeface="Times New Roman" pitchFamily="18" charset="0"/>
                </a:rPr>
                <a:t>, is denoted  as</a:t>
              </a:r>
              <a:endParaRPr lang="en-US" altLang="el-GR" sz="2800" b="1" dirty="0">
                <a:solidFill>
                  <a:srgbClr val="0000FF"/>
                </a:solidFill>
                <a:latin typeface="Arno Pro Caption" pitchFamily="18" charset="0"/>
              </a:endParaRPr>
            </a:p>
          </p:txBody>
        </p:sp>
        <p:graphicFrame>
          <p:nvGraphicFramePr>
            <p:cNvPr id="65546" name="Object 9"/>
            <p:cNvGraphicFramePr>
              <a:graphicFrameLocks noChangeAspect="1"/>
            </p:cNvGraphicFramePr>
            <p:nvPr>
              <p:extLst>
                <p:ext uri="{D42A27DB-BD31-4B8C-83A1-F6EECF244321}">
                  <p14:modId xmlns:p14="http://schemas.microsoft.com/office/powerpoint/2010/main" val="3183332291"/>
                </p:ext>
              </p:extLst>
            </p:nvPr>
          </p:nvGraphicFramePr>
          <p:xfrm>
            <a:off x="2153" y="461"/>
            <a:ext cx="320" cy="480"/>
          </p:xfrm>
          <a:graphic>
            <a:graphicData uri="http://schemas.openxmlformats.org/presentationml/2006/ole">
              <mc:AlternateContent xmlns:mc="http://schemas.openxmlformats.org/markup-compatibility/2006">
                <mc:Choice xmlns:v="urn:schemas-microsoft-com:vml" Requires="v">
                  <p:oleObj spid="_x0000_s88451" name="Equation" r:id="rId5" imgW="152334" imgH="228501" progId="Equation.DSMT4">
                    <p:embed/>
                  </p:oleObj>
                </mc:Choice>
                <mc:Fallback>
                  <p:oleObj name="Equation" r:id="rId5" imgW="15233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3" y="461"/>
                          <a:ext cx="3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7" name="Rectangle 10"/>
            <p:cNvSpPr>
              <a:spLocks noChangeArrowheads="1"/>
            </p:cNvSpPr>
            <p:nvPr/>
          </p:nvSpPr>
          <p:spPr bwMode="auto">
            <a:xfrm>
              <a:off x="720" y="538"/>
              <a:ext cx="15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eaLnBrk="1" hangingPunct="1"/>
              <a:r>
                <a:rPr lang="en-US" altLang="el-GR" sz="2800" b="1" dirty="0">
                  <a:solidFill>
                    <a:srgbClr val="0000FF"/>
                  </a:solidFill>
                  <a:latin typeface="Arno Pro Caption" pitchFamily="18" charset="0"/>
                  <a:cs typeface="Times New Roman" pitchFamily="18" charset="0"/>
                </a:rPr>
                <a:t>with respect to</a:t>
              </a:r>
              <a:r>
                <a:rPr lang="en-US" altLang="el-GR" sz="1200" dirty="0">
                  <a:latin typeface="Arno Pro Caption" pitchFamily="18" charset="0"/>
                  <a:cs typeface="Times New Roman" pitchFamily="18" charset="0"/>
                </a:rPr>
                <a:t> </a:t>
              </a:r>
              <a:endParaRPr lang="en-US" altLang="el-GR" dirty="0">
                <a:latin typeface="Arno Pro Caption" pitchFamily="18" charset="0"/>
              </a:endParaRPr>
            </a:p>
          </p:txBody>
        </p:sp>
        <p:sp>
          <p:nvSpPr>
            <p:cNvPr id="65548" name="Text Box 11"/>
            <p:cNvSpPr txBox="1">
              <a:spLocks noChangeArrowheads="1"/>
            </p:cNvSpPr>
            <p:nvPr/>
          </p:nvSpPr>
          <p:spPr bwMode="auto">
            <a:xfrm>
              <a:off x="3326" y="528"/>
              <a:ext cx="48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dirty="0">
                  <a:solidFill>
                    <a:srgbClr val="0000FF"/>
                  </a:solidFill>
                  <a:latin typeface="Arno Pro Caption" pitchFamily="18" charset="0"/>
                </a:rPr>
                <a:t>and</a:t>
              </a:r>
            </a:p>
          </p:txBody>
        </p:sp>
        <p:graphicFrame>
          <p:nvGraphicFramePr>
            <p:cNvPr id="65549" name="Object 12"/>
            <p:cNvGraphicFramePr>
              <a:graphicFrameLocks noChangeAspect="1"/>
            </p:cNvGraphicFramePr>
            <p:nvPr>
              <p:extLst>
                <p:ext uri="{D42A27DB-BD31-4B8C-83A1-F6EECF244321}">
                  <p14:modId xmlns:p14="http://schemas.microsoft.com/office/powerpoint/2010/main" val="455033284"/>
                </p:ext>
              </p:extLst>
            </p:nvPr>
          </p:nvGraphicFramePr>
          <p:xfrm>
            <a:off x="2736" y="422"/>
            <a:ext cx="576" cy="539"/>
          </p:xfrm>
          <a:graphic>
            <a:graphicData uri="http://schemas.openxmlformats.org/presentationml/2006/ole">
              <mc:AlternateContent xmlns:mc="http://schemas.openxmlformats.org/markup-compatibility/2006">
                <mc:Choice xmlns:v="urn:schemas-microsoft-com:vml" Requires="v">
                  <p:oleObj spid="_x0000_s88452" name="Equation" r:id="rId7" imgW="241300" imgH="228600" progId="Equation.DSMT4">
                    <p:embed/>
                  </p:oleObj>
                </mc:Choice>
                <mc:Fallback>
                  <p:oleObj name="Equation" r:id="rId7" imgW="241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6" y="422"/>
                          <a:ext cx="576"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50" name="Text Box 13"/>
            <p:cNvSpPr txBox="1">
              <a:spLocks noChangeArrowheads="1"/>
            </p:cNvSpPr>
            <p:nvPr/>
          </p:nvSpPr>
          <p:spPr bwMode="auto">
            <a:xfrm>
              <a:off x="2526" y="528"/>
              <a:ext cx="1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a:solidFill>
                    <a:srgbClr val="0000FF"/>
                  </a:solidFill>
                  <a:latin typeface="Arno Pro Caption" pitchFamily="18" charset="0"/>
                </a:rPr>
                <a:t>,</a:t>
              </a:r>
            </a:p>
          </p:txBody>
        </p:sp>
        <p:graphicFrame>
          <p:nvGraphicFramePr>
            <p:cNvPr id="65551" name="Object 14"/>
            <p:cNvGraphicFramePr>
              <a:graphicFrameLocks noChangeAspect="1"/>
            </p:cNvGraphicFramePr>
            <p:nvPr>
              <p:extLst>
                <p:ext uri="{D42A27DB-BD31-4B8C-83A1-F6EECF244321}">
                  <p14:modId xmlns:p14="http://schemas.microsoft.com/office/powerpoint/2010/main" val="1492316719"/>
                </p:ext>
              </p:extLst>
            </p:nvPr>
          </p:nvGraphicFramePr>
          <p:xfrm>
            <a:off x="3890" y="407"/>
            <a:ext cx="624" cy="568"/>
          </p:xfrm>
          <a:graphic>
            <a:graphicData uri="http://schemas.openxmlformats.org/presentationml/2006/ole">
              <mc:AlternateContent xmlns:mc="http://schemas.openxmlformats.org/markup-compatibility/2006">
                <mc:Choice xmlns:v="urn:schemas-microsoft-com:vml" Requires="v">
                  <p:oleObj spid="_x0000_s88453" name="Equation" r:id="rId9" imgW="253890" imgH="228501" progId="Equation.DSMT4">
                    <p:embed/>
                  </p:oleObj>
                </mc:Choice>
                <mc:Fallback>
                  <p:oleObj name="Equation" r:id="rId9" imgW="253890"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0" y="407"/>
                          <a:ext cx="624" cy="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5540" name="Rectangle 19"/>
          <p:cNvSpPr>
            <a:spLocks noChangeArrowheads="1"/>
          </p:cNvSpPr>
          <p:nvPr/>
        </p:nvSpPr>
        <p:spPr bwMode="auto">
          <a:xfrm>
            <a:off x="0" y="336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65541" name="Object 18"/>
          <p:cNvGraphicFramePr>
            <a:graphicFrameLocks noChangeAspect="1"/>
          </p:cNvGraphicFramePr>
          <p:nvPr>
            <p:extLst>
              <p:ext uri="{D42A27DB-BD31-4B8C-83A1-F6EECF244321}">
                <p14:modId xmlns:p14="http://schemas.microsoft.com/office/powerpoint/2010/main" val="3597048440"/>
              </p:ext>
            </p:extLst>
          </p:nvPr>
        </p:nvGraphicFramePr>
        <p:xfrm>
          <a:off x="609600" y="2743994"/>
          <a:ext cx="3429000" cy="928687"/>
        </p:xfrm>
        <a:graphic>
          <a:graphicData uri="http://schemas.openxmlformats.org/presentationml/2006/ole">
            <mc:AlternateContent xmlns:mc="http://schemas.openxmlformats.org/markup-compatibility/2006">
              <mc:Choice xmlns:v="urn:schemas-microsoft-com:vml" Requires="v">
                <p:oleObj spid="_x0000_s88454" name="Equation" r:id="rId11" imgW="939392" imgH="253890" progId="Equation.DSMT4">
                  <p:embed/>
                </p:oleObj>
              </mc:Choice>
              <mc:Fallback>
                <p:oleObj name="Equation" r:id="rId11" imgW="939392" imgH="25389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2743994"/>
                        <a:ext cx="34290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2" name="Rectangle 21"/>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36884" name="Object 20"/>
          <p:cNvGraphicFramePr>
            <a:graphicFrameLocks noChangeAspect="1"/>
          </p:cNvGraphicFramePr>
          <p:nvPr/>
        </p:nvGraphicFramePr>
        <p:xfrm>
          <a:off x="609600" y="3941763"/>
          <a:ext cx="8229600" cy="1455737"/>
        </p:xfrm>
        <a:graphic>
          <a:graphicData uri="http://schemas.openxmlformats.org/presentationml/2006/ole">
            <mc:AlternateContent xmlns:mc="http://schemas.openxmlformats.org/markup-compatibility/2006">
              <mc:Choice xmlns:v="urn:schemas-microsoft-com:vml" Requires="v">
                <p:oleObj spid="_x0000_s88455" name="Equation" r:id="rId13" imgW="2565400" imgH="457200" progId="Equation.DSMT4">
                  <p:embed/>
                </p:oleObj>
              </mc:Choice>
              <mc:Fallback>
                <p:oleObj name="Equation" r:id="rId13" imgW="2565400" imgH="457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3941763"/>
                        <a:ext cx="82296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50</a:t>
            </a:fld>
            <a:endParaRPr lang="en-GB"/>
          </a:p>
        </p:txBody>
      </p:sp>
    </p:spTree>
    <p:extLst>
      <p:ext uri="{BB962C8B-B14F-4D97-AF65-F5344CB8AC3E}">
        <p14:creationId xmlns:p14="http://schemas.microsoft.com/office/powerpoint/2010/main" val="224190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6884"/>
                                        </p:tgtEl>
                                        <p:attrNameLst>
                                          <p:attrName>style.visibility</p:attrName>
                                        </p:attrNameLst>
                                      </p:cBhvr>
                                      <p:to>
                                        <p:strVal val="visible"/>
                                      </p:to>
                                    </p:set>
                                    <p:animEffect transition="in" filter="box(in)">
                                      <p:cBhvr>
                                        <p:cTn id="7" dur="500"/>
                                        <p:tgtEl>
                                          <p:spTgt spid="3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0" y="3208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37893" name="Object 5"/>
          <p:cNvGraphicFramePr>
            <a:graphicFrameLocks noChangeAspect="1"/>
          </p:cNvGraphicFramePr>
          <p:nvPr/>
        </p:nvGraphicFramePr>
        <p:xfrm>
          <a:off x="609600" y="2438400"/>
          <a:ext cx="7848600" cy="2511425"/>
        </p:xfrm>
        <a:graphic>
          <a:graphicData uri="http://schemas.openxmlformats.org/presentationml/2006/ole">
            <mc:AlternateContent xmlns:mc="http://schemas.openxmlformats.org/markup-compatibility/2006">
              <mc:Choice xmlns:v="urn:schemas-microsoft-com:vml" Requires="v">
                <p:oleObj spid="_x0000_s89410" name="Equation" r:id="rId3" imgW="2209800" imgH="711200" progId="Equation.DSMT4">
                  <p:embed/>
                </p:oleObj>
              </mc:Choice>
              <mc:Fallback>
                <p:oleObj name="Equation" r:id="rId3" imgW="2209800" imgH="71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38400"/>
                        <a:ext cx="78486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4" name="Rectangle 11"/>
          <p:cNvSpPr>
            <a:spLocks noChangeArrowheads="1"/>
          </p:cNvSpPr>
          <p:nvPr/>
        </p:nvSpPr>
        <p:spPr bwMode="auto">
          <a:xfrm>
            <a:off x="4332288" y="2286000"/>
            <a:ext cx="22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1200">
                <a:cs typeface="Times New Roman" pitchFamily="18" charset="0"/>
              </a:rPr>
              <a:t> </a:t>
            </a:r>
            <a:endParaRPr lang="en-US" altLang="el-GR"/>
          </a:p>
        </p:txBody>
      </p:sp>
      <p:grpSp>
        <p:nvGrpSpPr>
          <p:cNvPr id="66565" name="Group 19"/>
          <p:cNvGrpSpPr>
            <a:grpSpLocks/>
          </p:cNvGrpSpPr>
          <p:nvPr/>
        </p:nvGrpSpPr>
        <p:grpSpPr bwMode="auto">
          <a:xfrm>
            <a:off x="609600" y="457200"/>
            <a:ext cx="7391400" cy="1308100"/>
            <a:chOff x="384" y="288"/>
            <a:chExt cx="4656" cy="824"/>
          </a:xfrm>
        </p:grpSpPr>
        <p:sp>
          <p:nvSpPr>
            <p:cNvPr id="66566" name="Text Box 4"/>
            <p:cNvSpPr txBox="1">
              <a:spLocks noChangeArrowheads="1"/>
            </p:cNvSpPr>
            <p:nvPr/>
          </p:nvSpPr>
          <p:spPr bwMode="auto">
            <a:xfrm>
              <a:off x="384" y="288"/>
              <a:ext cx="465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dirty="0">
                  <a:solidFill>
                    <a:srgbClr val="0000FF"/>
                  </a:solidFill>
                  <a:latin typeface="Arno Pro Caption" pitchFamily="18" charset="0"/>
                </a:rPr>
                <a:t>The </a:t>
              </a:r>
              <a:r>
                <a:rPr lang="en-US" altLang="el-GR" sz="2800" b="1" i="1" dirty="0">
                  <a:solidFill>
                    <a:srgbClr val="0000FF"/>
                  </a:solidFill>
                  <a:latin typeface="Arno Pro Caption" pitchFamily="18" charset="0"/>
                </a:rPr>
                <a:t>third divided difference </a:t>
              </a:r>
              <a:r>
                <a:rPr lang="en-US" altLang="el-GR" sz="2800" b="1" dirty="0">
                  <a:solidFill>
                    <a:srgbClr val="0000FF"/>
                  </a:solidFill>
                  <a:latin typeface="Arno Pro Caption" pitchFamily="18" charset="0"/>
                </a:rPr>
                <a:t>with respect to</a:t>
              </a:r>
              <a:r>
                <a:rPr lang="en-US" altLang="el-GR" sz="2800" b="1" i="1" dirty="0">
                  <a:solidFill>
                    <a:srgbClr val="0000FF"/>
                  </a:solidFill>
                  <a:latin typeface="Arno Pro Caption" pitchFamily="18" charset="0"/>
                </a:rPr>
                <a:t> </a:t>
              </a:r>
            </a:p>
          </p:txBody>
        </p:sp>
        <p:graphicFrame>
          <p:nvGraphicFramePr>
            <p:cNvPr id="66567" name="Object 10"/>
            <p:cNvGraphicFramePr>
              <a:graphicFrameLocks noChangeAspect="1"/>
            </p:cNvGraphicFramePr>
            <p:nvPr/>
          </p:nvGraphicFramePr>
          <p:xfrm>
            <a:off x="384" y="528"/>
            <a:ext cx="384" cy="576"/>
          </p:xfrm>
          <a:graphic>
            <a:graphicData uri="http://schemas.openxmlformats.org/presentationml/2006/ole">
              <mc:AlternateContent xmlns:mc="http://schemas.openxmlformats.org/markup-compatibility/2006">
                <mc:Choice xmlns:v="urn:schemas-microsoft-com:vml" Requires="v">
                  <p:oleObj spid="_x0000_s89411" name="Equation" r:id="rId5" imgW="152334" imgH="228501" progId="Equation.DSMT4">
                    <p:embed/>
                  </p:oleObj>
                </mc:Choice>
                <mc:Fallback>
                  <p:oleObj name="Equation" r:id="rId5" imgW="15233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528"/>
                          <a:ext cx="3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8" name="Object 9"/>
            <p:cNvGraphicFramePr>
              <a:graphicFrameLocks noChangeAspect="1"/>
            </p:cNvGraphicFramePr>
            <p:nvPr/>
          </p:nvGraphicFramePr>
          <p:xfrm>
            <a:off x="1200" y="528"/>
            <a:ext cx="624" cy="584"/>
          </p:xfrm>
          <a:graphic>
            <a:graphicData uri="http://schemas.openxmlformats.org/presentationml/2006/ole">
              <mc:AlternateContent xmlns:mc="http://schemas.openxmlformats.org/markup-compatibility/2006">
                <mc:Choice xmlns:v="urn:schemas-microsoft-com:vml" Requires="v">
                  <p:oleObj spid="_x0000_s89412" name="Equation" r:id="rId7" imgW="241300" imgH="228600" progId="Equation.DSMT4">
                    <p:embed/>
                  </p:oleObj>
                </mc:Choice>
                <mc:Fallback>
                  <p:oleObj name="Equation" r:id="rId7" imgW="2413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0" y="528"/>
                          <a:ext cx="624"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69" name="Object 8"/>
            <p:cNvGraphicFramePr>
              <a:graphicFrameLocks noChangeAspect="1"/>
            </p:cNvGraphicFramePr>
            <p:nvPr/>
          </p:nvGraphicFramePr>
          <p:xfrm>
            <a:off x="2352" y="579"/>
            <a:ext cx="576" cy="525"/>
          </p:xfrm>
          <a:graphic>
            <a:graphicData uri="http://schemas.openxmlformats.org/presentationml/2006/ole">
              <mc:AlternateContent xmlns:mc="http://schemas.openxmlformats.org/markup-compatibility/2006">
                <mc:Choice xmlns:v="urn:schemas-microsoft-com:vml" Requires="v">
                  <p:oleObj spid="_x0000_s89413" name="Equation" r:id="rId9" imgW="253890" imgH="228501" progId="Equation.DSMT4">
                    <p:embed/>
                  </p:oleObj>
                </mc:Choice>
                <mc:Fallback>
                  <p:oleObj name="Equation" r:id="rId9" imgW="253890"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52" y="579"/>
                          <a:ext cx="576" cy="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570" name="Object 7"/>
            <p:cNvGraphicFramePr>
              <a:graphicFrameLocks noChangeAspect="1"/>
            </p:cNvGraphicFramePr>
            <p:nvPr/>
          </p:nvGraphicFramePr>
          <p:xfrm>
            <a:off x="3744" y="491"/>
            <a:ext cx="672" cy="613"/>
          </p:xfrm>
          <a:graphic>
            <a:graphicData uri="http://schemas.openxmlformats.org/presentationml/2006/ole">
              <mc:AlternateContent xmlns:mc="http://schemas.openxmlformats.org/markup-compatibility/2006">
                <mc:Choice xmlns:v="urn:schemas-microsoft-com:vml" Requires="v">
                  <p:oleObj spid="_x0000_s89414" name="Equation" r:id="rId11" imgW="253890" imgH="228501" progId="Equation.DSMT4">
                    <p:embed/>
                  </p:oleObj>
                </mc:Choice>
                <mc:Fallback>
                  <p:oleObj name="Equation" r:id="rId11" imgW="253890" imgH="22850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4" y="491"/>
                          <a:ext cx="672"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71" name="Rectangle 12"/>
            <p:cNvSpPr>
              <a:spLocks noChangeArrowheads="1"/>
            </p:cNvSpPr>
            <p:nvPr/>
          </p:nvSpPr>
          <p:spPr bwMode="auto">
            <a:xfrm>
              <a:off x="816" y="623"/>
              <a:ext cx="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a:solidFill>
                    <a:srgbClr val="0000FF"/>
                  </a:solidFill>
                  <a:latin typeface="Arno Pro Caption" pitchFamily="18" charset="0"/>
                  <a:cs typeface="Times New Roman" pitchFamily="18" charset="0"/>
                </a:rPr>
                <a:t>,</a:t>
              </a:r>
              <a:r>
                <a:rPr lang="en-US" altLang="el-GR" sz="1200">
                  <a:latin typeface="Arno Pro Caption" pitchFamily="18" charset="0"/>
                  <a:cs typeface="Times New Roman" pitchFamily="18" charset="0"/>
                </a:rPr>
                <a:t> </a:t>
              </a:r>
              <a:endParaRPr lang="en-US" altLang="el-GR">
                <a:latin typeface="Arno Pro Caption" pitchFamily="18" charset="0"/>
              </a:endParaRPr>
            </a:p>
          </p:txBody>
        </p:sp>
        <p:sp>
          <p:nvSpPr>
            <p:cNvPr id="66572" name="Rectangle 14"/>
            <p:cNvSpPr>
              <a:spLocks noChangeArrowheads="1"/>
            </p:cNvSpPr>
            <p:nvPr/>
          </p:nvSpPr>
          <p:spPr bwMode="auto">
            <a:xfrm>
              <a:off x="3024" y="680"/>
              <a:ext cx="56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a:solidFill>
                    <a:srgbClr val="0000FF"/>
                  </a:solidFill>
                  <a:latin typeface="Arno Pro Caption" pitchFamily="18" charset="0"/>
                  <a:cs typeface="Times New Roman" pitchFamily="18" charset="0"/>
                </a:rPr>
                <a:t> and </a:t>
              </a:r>
              <a:endParaRPr lang="en-US" altLang="el-GR" sz="2800" b="1">
                <a:solidFill>
                  <a:srgbClr val="0000FF"/>
                </a:solidFill>
                <a:latin typeface="Arno Pro Caption" pitchFamily="18" charset="0"/>
              </a:endParaRPr>
            </a:p>
          </p:txBody>
        </p:sp>
        <p:sp>
          <p:nvSpPr>
            <p:cNvPr id="66573" name="Rectangle 17"/>
            <p:cNvSpPr>
              <a:spLocks noChangeArrowheads="1"/>
            </p:cNvSpPr>
            <p:nvPr/>
          </p:nvSpPr>
          <p:spPr bwMode="auto">
            <a:xfrm>
              <a:off x="1968" y="623"/>
              <a:ext cx="20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a:solidFill>
                    <a:srgbClr val="0000FF"/>
                  </a:solidFill>
                  <a:latin typeface="Arno Pro Caption" pitchFamily="18" charset="0"/>
                  <a:cs typeface="Times New Roman" pitchFamily="18" charset="0"/>
                </a:rPr>
                <a:t>,</a:t>
              </a:r>
              <a:r>
                <a:rPr lang="en-US" altLang="el-GR" sz="1200">
                  <a:latin typeface="Arno Pro Caption" pitchFamily="18" charset="0"/>
                  <a:cs typeface="Times New Roman" pitchFamily="18" charset="0"/>
                </a:rPr>
                <a:t> </a:t>
              </a:r>
              <a:endParaRPr lang="en-US" altLang="el-GR">
                <a:latin typeface="Arno Pro Caption" pitchFamily="18" charset="0"/>
              </a:endParaRPr>
            </a:p>
          </p:txBody>
        </p:sp>
      </p:grpSp>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51</a:t>
            </a:fld>
            <a:endParaRPr lang="en-GB"/>
          </a:p>
        </p:txBody>
      </p:sp>
    </p:spTree>
    <p:extLst>
      <p:ext uri="{BB962C8B-B14F-4D97-AF65-F5344CB8AC3E}">
        <p14:creationId xmlns:p14="http://schemas.microsoft.com/office/powerpoint/2010/main" val="3172817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box(in)">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09600" y="5016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dirty="0">
                <a:solidFill>
                  <a:schemeClr val="accent2">
                    <a:lumMod val="75000"/>
                  </a:schemeClr>
                </a:solidFill>
                <a:latin typeface="Arno Pro Caption" pitchFamily="18" charset="0"/>
              </a:rPr>
              <a:t>The coefficients of Newton’s interpolating polynomial are:</a:t>
            </a:r>
          </a:p>
        </p:txBody>
      </p:sp>
      <p:graphicFrame>
        <p:nvGraphicFramePr>
          <p:cNvPr id="38919" name="Object 7"/>
          <p:cNvGraphicFramePr>
            <a:graphicFrameLocks noChangeAspect="1"/>
          </p:cNvGraphicFramePr>
          <p:nvPr/>
        </p:nvGraphicFramePr>
        <p:xfrm>
          <a:off x="609600" y="1676400"/>
          <a:ext cx="1600200" cy="533400"/>
        </p:xfrm>
        <a:graphic>
          <a:graphicData uri="http://schemas.openxmlformats.org/presentationml/2006/ole">
            <mc:AlternateContent xmlns:mc="http://schemas.openxmlformats.org/markup-compatibility/2006">
              <mc:Choice xmlns:v="urn:schemas-microsoft-com:vml" Requires="v">
                <p:oleObj spid="_x0000_s90434" name="Equation" r:id="rId3" imgW="685800" imgH="228600" progId="Equation.DSMT4">
                  <p:embed/>
                </p:oleObj>
              </mc:Choice>
              <mc:Fallback>
                <p:oleObj name="Equation" r:id="rId3" imgW="685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8" name="Object 6"/>
          <p:cNvGraphicFramePr>
            <a:graphicFrameLocks noChangeAspect="1"/>
          </p:cNvGraphicFramePr>
          <p:nvPr/>
        </p:nvGraphicFramePr>
        <p:xfrm>
          <a:off x="609600" y="2328863"/>
          <a:ext cx="2133600" cy="566737"/>
        </p:xfrm>
        <a:graphic>
          <a:graphicData uri="http://schemas.openxmlformats.org/presentationml/2006/ole">
            <mc:AlternateContent xmlns:mc="http://schemas.openxmlformats.org/markup-compatibility/2006">
              <mc:Choice xmlns:v="urn:schemas-microsoft-com:vml" Requires="v">
                <p:oleObj spid="_x0000_s90435" name="Equation" r:id="rId5" imgW="863225" imgH="228501" progId="Equation.DSMT4">
                  <p:embed/>
                </p:oleObj>
              </mc:Choice>
              <mc:Fallback>
                <p:oleObj name="Equation" r:id="rId5" imgW="863225"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328863"/>
                        <a:ext cx="2133600"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17" name="Object 5"/>
          <p:cNvGraphicFramePr>
            <a:graphicFrameLocks noChangeAspect="1"/>
          </p:cNvGraphicFramePr>
          <p:nvPr/>
        </p:nvGraphicFramePr>
        <p:xfrm>
          <a:off x="609600" y="3043238"/>
          <a:ext cx="2971800" cy="614362"/>
        </p:xfrm>
        <a:graphic>
          <a:graphicData uri="http://schemas.openxmlformats.org/presentationml/2006/ole">
            <mc:AlternateContent xmlns:mc="http://schemas.openxmlformats.org/markup-compatibility/2006">
              <mc:Choice xmlns:v="urn:schemas-microsoft-com:vml" Requires="v">
                <p:oleObj spid="_x0000_s90436" name="Equation" r:id="rId7" imgW="1104900" imgH="228600" progId="Equation.DSMT4">
                  <p:embed/>
                </p:oleObj>
              </mc:Choice>
              <mc:Fallback>
                <p:oleObj name="Equation" r:id="rId7" imgW="11049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043238"/>
                        <a:ext cx="29718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0" name="Rectangle 10"/>
          <p:cNvSpPr>
            <a:spLocks noChangeArrowheads="1"/>
          </p:cNvSpPr>
          <p:nvPr/>
        </p:nvSpPr>
        <p:spPr bwMode="auto">
          <a:xfrm>
            <a:off x="0" y="3543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38924" name="Object 12"/>
          <p:cNvGraphicFramePr>
            <a:graphicFrameLocks noChangeAspect="1"/>
          </p:cNvGraphicFramePr>
          <p:nvPr/>
        </p:nvGraphicFramePr>
        <p:xfrm>
          <a:off x="609600" y="3884613"/>
          <a:ext cx="3505200" cy="611187"/>
        </p:xfrm>
        <a:graphic>
          <a:graphicData uri="http://schemas.openxmlformats.org/presentationml/2006/ole">
            <mc:AlternateContent xmlns:mc="http://schemas.openxmlformats.org/markup-compatibility/2006">
              <mc:Choice xmlns:v="urn:schemas-microsoft-com:vml" Requires="v">
                <p:oleObj spid="_x0000_s90437" name="Equation" r:id="rId9" imgW="1308100" imgH="228600" progId="Equation.DSMT4">
                  <p:embed/>
                </p:oleObj>
              </mc:Choice>
              <mc:Fallback>
                <p:oleObj name="Equation" r:id="rId9" imgW="13081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884613"/>
                        <a:ext cx="35052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2" name="Rectangle 1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38923" name="Object 11"/>
          <p:cNvGraphicFramePr>
            <a:graphicFrameLocks noChangeAspect="1"/>
          </p:cNvGraphicFramePr>
          <p:nvPr/>
        </p:nvGraphicFramePr>
        <p:xfrm>
          <a:off x="609600" y="4738688"/>
          <a:ext cx="3810000" cy="571500"/>
        </p:xfrm>
        <a:graphic>
          <a:graphicData uri="http://schemas.openxmlformats.org/presentationml/2006/ole">
            <mc:AlternateContent xmlns:mc="http://schemas.openxmlformats.org/markup-compatibility/2006">
              <mc:Choice xmlns:v="urn:schemas-microsoft-com:vml" Requires="v">
                <p:oleObj spid="_x0000_s90438" name="Equation" r:id="rId11" imgW="1524000" imgH="228600" progId="Equation.DSMT4">
                  <p:embed/>
                </p:oleObj>
              </mc:Choice>
              <mc:Fallback>
                <p:oleObj name="Equation" r:id="rId11" imgW="15240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4738688"/>
                        <a:ext cx="381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7" name="Text Box 15"/>
          <p:cNvSpPr txBox="1">
            <a:spLocks noChangeArrowheads="1"/>
          </p:cNvSpPr>
          <p:nvPr/>
        </p:nvSpPr>
        <p:spPr bwMode="auto">
          <a:xfrm>
            <a:off x="4953000" y="48148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dirty="0">
                <a:solidFill>
                  <a:schemeClr val="accent2">
                    <a:lumMod val="75000"/>
                  </a:schemeClr>
                </a:solidFill>
                <a:latin typeface="Arno Pro Caption" pitchFamily="18" charset="0"/>
              </a:rPr>
              <a:t>and so on.</a:t>
            </a:r>
          </a:p>
        </p:txBody>
      </p:sp>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52</a:t>
            </a:fld>
            <a:endParaRPr lang="en-GB"/>
          </a:p>
        </p:txBody>
      </p:sp>
    </p:spTree>
    <p:extLst>
      <p:ext uri="{BB962C8B-B14F-4D97-AF65-F5344CB8AC3E}">
        <p14:creationId xmlns:p14="http://schemas.microsoft.com/office/powerpoint/2010/main" val="3055392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19"/>
                                        </p:tgtEl>
                                        <p:attrNameLst>
                                          <p:attrName>style.visibility</p:attrName>
                                        </p:attrNameLst>
                                      </p:cBhvr>
                                      <p:to>
                                        <p:strVal val="visible"/>
                                      </p:to>
                                    </p:set>
                                    <p:animEffect transition="in" filter="box(in)">
                                      <p:cBhvr>
                                        <p:cTn id="7" dur="500"/>
                                        <p:tgtEl>
                                          <p:spTgt spid="389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box(in)">
                                      <p:cBhvr>
                                        <p:cTn id="12" dur="500"/>
                                        <p:tgtEl>
                                          <p:spTgt spid="389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box(in)">
                                      <p:cBhvr>
                                        <p:cTn id="17" dur="500"/>
                                        <p:tgtEl>
                                          <p:spTgt spid="38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8924"/>
                                        </p:tgtEl>
                                        <p:attrNameLst>
                                          <p:attrName>style.visibility</p:attrName>
                                        </p:attrNameLst>
                                      </p:cBhvr>
                                      <p:to>
                                        <p:strVal val="visible"/>
                                      </p:to>
                                    </p:set>
                                    <p:animEffect transition="in" filter="box(in)">
                                      <p:cBhvr>
                                        <p:cTn id="22" dur="500"/>
                                        <p:tgtEl>
                                          <p:spTgt spid="3892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38923"/>
                                        </p:tgtEl>
                                        <p:attrNameLst>
                                          <p:attrName>style.visibility</p:attrName>
                                        </p:attrNameLst>
                                      </p:cBhvr>
                                      <p:to>
                                        <p:strVal val="visible"/>
                                      </p:to>
                                    </p:set>
                                    <p:animEffect transition="in" filter="box(in)">
                                      <p:cBhvr>
                                        <p:cTn id="27" dur="500"/>
                                        <p:tgtEl>
                                          <p:spTgt spid="389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8927"/>
                                        </p:tgtEl>
                                        <p:attrNameLst>
                                          <p:attrName>style.visibility</p:attrName>
                                        </p:attrNameLst>
                                      </p:cBhvr>
                                      <p:to>
                                        <p:strVal val="visible"/>
                                      </p:to>
                                    </p:set>
                                    <p:animEffect transition="in" filter="box(in)">
                                      <p:cBhvr>
                                        <p:cTn id="32"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9"/>
          <p:cNvSpPr>
            <a:spLocks noChangeArrowheads="1"/>
          </p:cNvSpPr>
          <p:nvPr/>
        </p:nvSpPr>
        <p:spPr bwMode="auto">
          <a:xfrm>
            <a:off x="1314450" y="320675"/>
            <a:ext cx="4229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sp>
        <p:nvSpPr>
          <p:cNvPr id="68611" name="Rectangle 71"/>
          <p:cNvSpPr>
            <a:spLocks noChangeArrowheads="1"/>
          </p:cNvSpPr>
          <p:nvPr/>
        </p:nvSpPr>
        <p:spPr bwMode="auto">
          <a:xfrm>
            <a:off x="1314450" y="320675"/>
            <a:ext cx="4229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sp>
        <p:nvSpPr>
          <p:cNvPr id="68612" name="Rectangle 83"/>
          <p:cNvSpPr>
            <a:spLocks noChangeArrowheads="1"/>
          </p:cNvSpPr>
          <p:nvPr/>
        </p:nvSpPr>
        <p:spPr bwMode="auto">
          <a:xfrm>
            <a:off x="1314450" y="320675"/>
            <a:ext cx="4229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68613" name="Object 193"/>
          <p:cNvGraphicFramePr>
            <a:graphicFrameLocks noChangeAspect="1"/>
          </p:cNvGraphicFramePr>
          <p:nvPr/>
        </p:nvGraphicFramePr>
        <p:xfrm>
          <a:off x="609600" y="228600"/>
          <a:ext cx="7696200" cy="6618288"/>
        </p:xfrm>
        <a:graphic>
          <a:graphicData uri="http://schemas.openxmlformats.org/presentationml/2006/ole">
            <mc:AlternateContent xmlns:mc="http://schemas.openxmlformats.org/markup-compatibility/2006">
              <mc:Choice xmlns:v="urn:schemas-microsoft-com:vml" Requires="v">
                <p:oleObj spid="_x0000_s91202" name="Document" r:id="rId3" imgW="6540077" imgH="5625018" progId="Word.Document.8">
                  <p:embed/>
                </p:oleObj>
              </mc:Choice>
              <mc:Fallback>
                <p:oleObj name="Document" r:id="rId3" imgW="6540077" imgH="562501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7696200" cy="661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53</a:t>
            </a:fld>
            <a:endParaRPr lang="en-GB"/>
          </a:p>
        </p:txBody>
      </p:sp>
    </p:spTree>
    <p:extLst>
      <p:ext uri="{BB962C8B-B14F-4D97-AF65-F5344CB8AC3E}">
        <p14:creationId xmlns:p14="http://schemas.microsoft.com/office/powerpoint/2010/main" val="4171047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609600" y="228600"/>
            <a:ext cx="8077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dirty="0">
                <a:solidFill>
                  <a:schemeClr val="accent1">
                    <a:lumMod val="75000"/>
                  </a:schemeClr>
                </a:solidFill>
                <a:latin typeface="Arno Pro Caption" pitchFamily="18" charset="0"/>
              </a:rPr>
              <a:t>Example</a:t>
            </a:r>
            <a:endParaRPr lang="en-US" altLang="el-GR" sz="2800" dirty="0">
              <a:solidFill>
                <a:schemeClr val="accent1">
                  <a:lumMod val="75000"/>
                </a:schemeClr>
              </a:solidFill>
              <a:latin typeface="Arno Pro Caption" pitchFamily="18" charset="0"/>
            </a:endParaRPr>
          </a:p>
          <a:p>
            <a:pPr eaLnBrk="1" hangingPunct="1"/>
            <a:r>
              <a:rPr lang="en-US" altLang="el-GR" sz="2800" b="1" dirty="0">
                <a:latin typeface="Arno Pro Caption" pitchFamily="18" charset="0"/>
              </a:rPr>
              <a:t>Find Newton’s interpolating polynomial to approximate a function whose 5 data points are given below.</a:t>
            </a:r>
          </a:p>
        </p:txBody>
      </p:sp>
      <p:sp>
        <p:nvSpPr>
          <p:cNvPr id="69635" name="Rectangle 7"/>
          <p:cNvSpPr>
            <a:spLocks noChangeArrowheads="1"/>
          </p:cNvSpPr>
          <p:nvPr/>
        </p:nvSpPr>
        <p:spPr bwMode="auto">
          <a:xfrm>
            <a:off x="3600450" y="2484438"/>
            <a:ext cx="5715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sp>
        <p:nvSpPr>
          <p:cNvPr id="69636" name="Rectangle 9"/>
          <p:cNvSpPr>
            <a:spLocks noChangeArrowheads="1"/>
          </p:cNvSpPr>
          <p:nvPr/>
        </p:nvSpPr>
        <p:spPr bwMode="auto">
          <a:xfrm>
            <a:off x="3600450" y="2484438"/>
            <a:ext cx="1371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sp>
        <p:nvSpPr>
          <p:cNvPr id="69637" name="Rectangle 109"/>
          <p:cNvSpPr>
            <a:spLocks noChangeArrowheads="1"/>
          </p:cNvSpPr>
          <p:nvPr/>
        </p:nvSpPr>
        <p:spPr bwMode="auto">
          <a:xfrm>
            <a:off x="0" y="3360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69638" name="Object 111"/>
          <p:cNvGraphicFramePr>
            <a:graphicFrameLocks noChangeAspect="1"/>
          </p:cNvGraphicFramePr>
          <p:nvPr/>
        </p:nvGraphicFramePr>
        <p:xfrm>
          <a:off x="4800600" y="2286000"/>
          <a:ext cx="1066800" cy="731838"/>
        </p:xfrm>
        <a:graphic>
          <a:graphicData uri="http://schemas.openxmlformats.org/presentationml/2006/ole">
            <mc:AlternateContent xmlns:mc="http://schemas.openxmlformats.org/markup-compatibility/2006">
              <mc:Choice xmlns:v="urn:schemas-microsoft-com:vml" Requires="v">
                <p:oleObj spid="_x0000_s92290" name="Equation" r:id="rId3" imgW="368140" imgH="253890" progId="Equation.DSMT4">
                  <p:embed/>
                </p:oleObj>
              </mc:Choice>
              <mc:Fallback>
                <p:oleObj name="Equation" r:id="rId3" imgW="368140" imgH="25389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286000"/>
                        <a:ext cx="1066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107" name="Group 147"/>
          <p:cNvGraphicFramePr>
            <a:graphicFrameLocks noGrp="1"/>
          </p:cNvGraphicFramePr>
          <p:nvPr>
            <p:extLst>
              <p:ext uri="{D42A27DB-BD31-4B8C-83A1-F6EECF244321}">
                <p14:modId xmlns:p14="http://schemas.microsoft.com/office/powerpoint/2010/main" val="1263988364"/>
              </p:ext>
            </p:extLst>
          </p:nvPr>
        </p:nvGraphicFramePr>
        <p:xfrm>
          <a:off x="914400" y="2286000"/>
          <a:ext cx="6096000" cy="4071939"/>
        </p:xfrm>
        <a:graphic>
          <a:graphicData uri="http://schemas.openxmlformats.org/drawingml/2006/table">
            <a:tbl>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no Pro Caption" pitchFamily="18"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0.85467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no Pro Caption" pitchFamily="18" charset="0"/>
                        </a:rPr>
                        <a:t>2.3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no Pro Caption" pitchFamily="18" charset="0"/>
                        </a:rPr>
                        <a:t>0.75682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no Pro Caption" pitchFamily="18" charset="0"/>
                        </a:rPr>
                        <a:t>2.6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0.43126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no Pro Caption" pitchFamily="18" charset="0"/>
                        </a:rPr>
                        <a:t>2.9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0.22364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no Pro Caption" pitchFamily="18" charset="0"/>
                        </a:rPr>
                        <a:t>3.2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no Pro Caption" pitchFamily="18" charset="0"/>
                        </a:rPr>
                        <a:t>0.08567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graphicFrame>
        <p:nvGraphicFramePr>
          <p:cNvPr id="69662" name="Object 146"/>
          <p:cNvGraphicFramePr>
            <a:graphicFrameLocks noChangeAspect="1"/>
          </p:cNvGraphicFramePr>
          <p:nvPr/>
        </p:nvGraphicFramePr>
        <p:xfrm>
          <a:off x="2112963" y="2362200"/>
          <a:ext cx="554037" cy="609600"/>
        </p:xfrm>
        <a:graphic>
          <a:graphicData uri="http://schemas.openxmlformats.org/presentationml/2006/ole">
            <mc:AlternateContent xmlns:mc="http://schemas.openxmlformats.org/markup-compatibility/2006">
              <mc:Choice xmlns:v="urn:schemas-microsoft-com:vml" Requires="v">
                <p:oleObj spid="_x0000_s92291" name="Equation" r:id="rId5" imgW="126835" imgH="139518" progId="Equation.DSMT4">
                  <p:embed/>
                </p:oleObj>
              </mc:Choice>
              <mc:Fallback>
                <p:oleObj name="Equation" r:id="rId5" imgW="126835" imgH="139518"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963" y="2362200"/>
                        <a:ext cx="554037"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54</a:t>
            </a:fld>
            <a:endParaRPr lang="en-GB"/>
          </a:p>
        </p:txBody>
      </p:sp>
    </p:spTree>
    <p:extLst>
      <p:ext uri="{BB962C8B-B14F-4D97-AF65-F5344CB8AC3E}">
        <p14:creationId xmlns:p14="http://schemas.microsoft.com/office/powerpoint/2010/main" val="1556566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58" name="Object 11"/>
          <p:cNvGraphicFramePr>
            <a:graphicFrameLocks noChangeAspect="1"/>
          </p:cNvGraphicFramePr>
          <p:nvPr/>
        </p:nvGraphicFramePr>
        <p:xfrm>
          <a:off x="609600" y="1295400"/>
          <a:ext cx="290513" cy="530225"/>
        </p:xfrm>
        <a:graphic>
          <a:graphicData uri="http://schemas.openxmlformats.org/presentationml/2006/ole">
            <mc:AlternateContent xmlns:mc="http://schemas.openxmlformats.org/markup-compatibility/2006">
              <mc:Choice xmlns:v="urn:schemas-microsoft-com:vml" Requires="v">
                <p:oleObj spid="_x0000_s97709" name="Equation" r:id="rId3" imgW="88707" imgH="164742" progId="Equation.DSMT4">
                  <p:embed/>
                </p:oleObj>
              </mc:Choice>
              <mc:Fallback>
                <p:oleObj name="Equation" r:id="rId3" imgW="88707" imgH="16474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2905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59" name="Object 10"/>
          <p:cNvGraphicFramePr>
            <a:graphicFrameLocks noChangeAspect="1"/>
          </p:cNvGraphicFramePr>
          <p:nvPr/>
        </p:nvGraphicFramePr>
        <p:xfrm>
          <a:off x="1219200" y="1295400"/>
          <a:ext cx="355600" cy="533400"/>
        </p:xfrm>
        <a:graphic>
          <a:graphicData uri="http://schemas.openxmlformats.org/presentationml/2006/ole">
            <mc:AlternateContent xmlns:mc="http://schemas.openxmlformats.org/markup-compatibility/2006">
              <mc:Choice xmlns:v="urn:schemas-microsoft-com:vml" Requires="v">
                <p:oleObj spid="_x0000_s97710" name="Equation" r:id="rId5" imgW="152334" imgH="228501" progId="Equation.DSMT4">
                  <p:embed/>
                </p:oleObj>
              </mc:Choice>
              <mc:Fallback>
                <p:oleObj name="Equation" r:id="rId5" imgW="152334"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295400"/>
                        <a:ext cx="355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0" name="Object 9"/>
          <p:cNvGraphicFramePr>
            <a:graphicFrameLocks noChangeAspect="1"/>
          </p:cNvGraphicFramePr>
          <p:nvPr/>
        </p:nvGraphicFramePr>
        <p:xfrm>
          <a:off x="1828800" y="1377950"/>
          <a:ext cx="587375" cy="374650"/>
        </p:xfrm>
        <a:graphic>
          <a:graphicData uri="http://schemas.openxmlformats.org/presentationml/2006/ole">
            <mc:AlternateContent xmlns:mc="http://schemas.openxmlformats.org/markup-compatibility/2006">
              <mc:Choice xmlns:v="urn:schemas-microsoft-com:vml" Requires="v">
                <p:oleObj spid="_x0000_s97711" name="Equation" r:id="rId7" imgW="355446" imgH="228501" progId="Equation.DSMT4">
                  <p:embed/>
                </p:oleObj>
              </mc:Choice>
              <mc:Fallback>
                <p:oleObj name="Equation" r:id="rId7" imgW="35544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377950"/>
                        <a:ext cx="5873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1" name="Object 8"/>
          <p:cNvGraphicFramePr>
            <a:graphicFrameLocks noChangeAspect="1"/>
          </p:cNvGraphicFramePr>
          <p:nvPr/>
        </p:nvGraphicFramePr>
        <p:xfrm>
          <a:off x="2895600" y="1282700"/>
          <a:ext cx="1089025" cy="393700"/>
        </p:xfrm>
        <a:graphic>
          <a:graphicData uri="http://schemas.openxmlformats.org/presentationml/2006/ole">
            <mc:AlternateContent xmlns:mc="http://schemas.openxmlformats.org/markup-compatibility/2006">
              <mc:Choice xmlns:v="urn:schemas-microsoft-com:vml" Requires="v">
                <p:oleObj spid="_x0000_s97712" name="Equation" r:id="rId9" imgW="634725" imgH="228501" progId="Equation.DSMT4">
                  <p:embed/>
                </p:oleObj>
              </mc:Choice>
              <mc:Fallback>
                <p:oleObj name="Equation" r:id="rId9" imgW="634725"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1282700"/>
                        <a:ext cx="10890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2" name="Object 7"/>
          <p:cNvGraphicFramePr>
            <a:graphicFrameLocks noChangeAspect="1"/>
          </p:cNvGraphicFramePr>
          <p:nvPr/>
        </p:nvGraphicFramePr>
        <p:xfrm>
          <a:off x="4038600" y="1298575"/>
          <a:ext cx="1546225" cy="377825"/>
        </p:xfrm>
        <a:graphic>
          <a:graphicData uri="http://schemas.openxmlformats.org/presentationml/2006/ole">
            <mc:AlternateContent xmlns:mc="http://schemas.openxmlformats.org/markup-compatibility/2006">
              <mc:Choice xmlns:v="urn:schemas-microsoft-com:vml" Requires="v">
                <p:oleObj spid="_x0000_s97713" name="Equation" r:id="rId11" imgW="939800" imgH="228600" progId="Equation.DSMT4">
                  <p:embed/>
                </p:oleObj>
              </mc:Choice>
              <mc:Fallback>
                <p:oleObj name="Equation" r:id="rId11" imgW="93980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38600" y="1298575"/>
                        <a:ext cx="15462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3" name="Object 6"/>
          <p:cNvGraphicFramePr>
            <a:graphicFrameLocks noChangeAspect="1"/>
          </p:cNvGraphicFramePr>
          <p:nvPr/>
        </p:nvGraphicFramePr>
        <p:xfrm>
          <a:off x="5791200" y="1295400"/>
          <a:ext cx="1311275" cy="350838"/>
        </p:xfrm>
        <a:graphic>
          <a:graphicData uri="http://schemas.openxmlformats.org/presentationml/2006/ole">
            <mc:AlternateContent xmlns:mc="http://schemas.openxmlformats.org/markup-compatibility/2006">
              <mc:Choice xmlns:v="urn:schemas-microsoft-com:vml" Requires="v">
                <p:oleObj spid="_x0000_s97714" name="Equation" r:id="rId13" imgW="850900" imgH="228600" progId="Equation.DSMT4">
                  <p:embed/>
                </p:oleObj>
              </mc:Choice>
              <mc:Fallback>
                <p:oleObj name="Equation" r:id="rId13" imgW="8509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91200" y="1295400"/>
                        <a:ext cx="13112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664" name="Object 5"/>
          <p:cNvGraphicFramePr>
            <a:graphicFrameLocks noChangeAspect="1"/>
          </p:cNvGraphicFramePr>
          <p:nvPr/>
        </p:nvGraphicFramePr>
        <p:xfrm>
          <a:off x="7315200" y="1254125"/>
          <a:ext cx="1311275" cy="350838"/>
        </p:xfrm>
        <a:graphic>
          <a:graphicData uri="http://schemas.openxmlformats.org/presentationml/2006/ole">
            <mc:AlternateContent xmlns:mc="http://schemas.openxmlformats.org/markup-compatibility/2006">
              <mc:Choice xmlns:v="urn:schemas-microsoft-com:vml" Requires="v">
                <p:oleObj spid="_x0000_s97715" name="Equation" r:id="rId15" imgW="850900" imgH="228600" progId="Equation.DSMT4">
                  <p:embed/>
                </p:oleObj>
              </mc:Choice>
              <mc:Fallback>
                <p:oleObj name="Equation" r:id="rId15" imgW="8509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15200" y="1254125"/>
                        <a:ext cx="13112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5" name="Rectangle 12"/>
          <p:cNvSpPr>
            <a:spLocks noChangeArrowheads="1"/>
          </p:cNvSpPr>
          <p:nvPr/>
        </p:nvSpPr>
        <p:spPr bwMode="auto">
          <a:xfrm>
            <a:off x="1795463" y="841375"/>
            <a:ext cx="2968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endParaRPr lang="el-GR" altLang="el-GR"/>
          </a:p>
        </p:txBody>
      </p:sp>
      <p:graphicFrame>
        <p:nvGraphicFramePr>
          <p:cNvPr id="42469" name="Group 485"/>
          <p:cNvGraphicFramePr>
            <a:graphicFrameLocks noGrp="1"/>
          </p:cNvGraphicFramePr>
          <p:nvPr/>
        </p:nvGraphicFramePr>
        <p:xfrm>
          <a:off x="609600" y="1066800"/>
          <a:ext cx="8077200" cy="4800603"/>
        </p:xfrm>
        <a:graphic>
          <a:graphicData uri="http://schemas.openxmlformats.org/drawingml/2006/table">
            <a:tbl>
              <a:tblPr/>
              <a:tblGrid>
                <a:gridCol w="431800">
                  <a:extLst>
                    <a:ext uri="{9D8B030D-6E8A-4147-A177-3AD203B41FA5}">
                      <a16:colId xmlns="" xmlns:a16="http://schemas.microsoft.com/office/drawing/2014/main" val="20000"/>
                    </a:ext>
                  </a:extLst>
                </a:gridCol>
                <a:gridCol w="665163">
                  <a:extLst>
                    <a:ext uri="{9D8B030D-6E8A-4147-A177-3AD203B41FA5}">
                      <a16:colId xmlns="" xmlns:a16="http://schemas.microsoft.com/office/drawing/2014/main" val="20001"/>
                    </a:ext>
                  </a:extLst>
                </a:gridCol>
                <a:gridCol w="1163637">
                  <a:extLst>
                    <a:ext uri="{9D8B030D-6E8A-4147-A177-3AD203B41FA5}">
                      <a16:colId xmlns="" xmlns:a16="http://schemas.microsoft.com/office/drawing/2014/main" val="20002"/>
                    </a:ext>
                  </a:extLst>
                </a:gridCol>
                <a:gridCol w="1162050">
                  <a:extLst>
                    <a:ext uri="{9D8B030D-6E8A-4147-A177-3AD203B41FA5}">
                      <a16:colId xmlns="" xmlns:a16="http://schemas.microsoft.com/office/drawing/2014/main" val="20003"/>
                    </a:ext>
                  </a:extLst>
                </a:gridCol>
                <a:gridCol w="1662113">
                  <a:extLst>
                    <a:ext uri="{9D8B030D-6E8A-4147-A177-3AD203B41FA5}">
                      <a16:colId xmlns="" xmlns:a16="http://schemas.microsoft.com/office/drawing/2014/main" val="20004"/>
                    </a:ext>
                  </a:extLst>
                </a:gridCol>
                <a:gridCol w="1497012">
                  <a:extLst>
                    <a:ext uri="{9D8B030D-6E8A-4147-A177-3AD203B41FA5}">
                      <a16:colId xmlns="" xmlns:a16="http://schemas.microsoft.com/office/drawing/2014/main" val="20005"/>
                    </a:ext>
                  </a:extLst>
                </a:gridCol>
                <a:gridCol w="1495425">
                  <a:extLst>
                    <a:ext uri="{9D8B030D-6E8A-4147-A177-3AD203B41FA5}">
                      <a16:colId xmlns="" xmlns:a16="http://schemas.microsoft.com/office/drawing/2014/main" val="20006"/>
                    </a:ext>
                  </a:extLst>
                </a:gridCol>
              </a:tblGrid>
              <a:tr h="7540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2.0</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0.85467</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-0.32617</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2.3</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0.75682</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-1.26505</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-1.08520</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2.13363</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2.6</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0.43126</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0.65522</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-2.02642</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-0.69207</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-0.29808</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2.9</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0.22364</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0.38695</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-0.45990</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3.2</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0.08567</a:t>
                      </a:r>
                      <a:endParaRPr kumimoji="0" lang="en-US"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55</a:t>
            </a:fld>
            <a:endParaRPr lang="en-GB"/>
          </a:p>
        </p:txBody>
      </p:sp>
    </p:spTree>
    <p:extLst>
      <p:ext uri="{BB962C8B-B14F-4D97-AF65-F5344CB8AC3E}">
        <p14:creationId xmlns:p14="http://schemas.microsoft.com/office/powerpoint/2010/main" val="36816813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609600" y="501650"/>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800" b="1" dirty="0">
                <a:solidFill>
                  <a:schemeClr val="accent2">
                    <a:lumMod val="75000"/>
                  </a:schemeClr>
                </a:solidFill>
                <a:latin typeface="Arno Pro Caption" pitchFamily="18" charset="0"/>
              </a:rPr>
              <a:t>The 5 coefficients of the Newton’s interpolating polynomial are:</a:t>
            </a:r>
          </a:p>
        </p:txBody>
      </p:sp>
      <p:graphicFrame>
        <p:nvGraphicFramePr>
          <p:cNvPr id="43011" name="Object 3"/>
          <p:cNvGraphicFramePr>
            <a:graphicFrameLocks noChangeAspect="1"/>
          </p:cNvGraphicFramePr>
          <p:nvPr/>
        </p:nvGraphicFramePr>
        <p:xfrm>
          <a:off x="685800" y="1676400"/>
          <a:ext cx="3111500" cy="593725"/>
        </p:xfrm>
        <a:graphic>
          <a:graphicData uri="http://schemas.openxmlformats.org/presentationml/2006/ole">
            <mc:AlternateContent xmlns:mc="http://schemas.openxmlformats.org/markup-compatibility/2006">
              <mc:Choice xmlns:v="urn:schemas-microsoft-com:vml" Requires="v">
                <p:oleObj spid="_x0000_s93506" name="Equation" r:id="rId3" imgW="1333500" imgH="254000" progId="Equation.DSMT4">
                  <p:embed/>
                </p:oleObj>
              </mc:Choice>
              <mc:Fallback>
                <p:oleObj name="Equation" r:id="rId3" imgW="1333500" imgH="254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31115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2" name="Object 4"/>
          <p:cNvGraphicFramePr>
            <a:graphicFrameLocks noChangeAspect="1"/>
          </p:cNvGraphicFramePr>
          <p:nvPr/>
        </p:nvGraphicFramePr>
        <p:xfrm>
          <a:off x="685800" y="2286000"/>
          <a:ext cx="3921125" cy="630238"/>
        </p:xfrm>
        <a:graphic>
          <a:graphicData uri="http://schemas.openxmlformats.org/presentationml/2006/ole">
            <mc:AlternateContent xmlns:mc="http://schemas.openxmlformats.org/markup-compatibility/2006">
              <mc:Choice xmlns:v="urn:schemas-microsoft-com:vml" Requires="v">
                <p:oleObj spid="_x0000_s93507" name="Equation" r:id="rId5" imgW="1586811" imgH="253890" progId="Equation.DSMT4">
                  <p:embed/>
                </p:oleObj>
              </mc:Choice>
              <mc:Fallback>
                <p:oleObj name="Equation" r:id="rId5" imgW="1586811"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286000"/>
                        <a:ext cx="39211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3" name="Object 5"/>
          <p:cNvGraphicFramePr>
            <a:graphicFrameLocks noChangeAspect="1"/>
          </p:cNvGraphicFramePr>
          <p:nvPr/>
        </p:nvGraphicFramePr>
        <p:xfrm>
          <a:off x="685800" y="3048000"/>
          <a:ext cx="4849813" cy="682625"/>
        </p:xfrm>
        <a:graphic>
          <a:graphicData uri="http://schemas.openxmlformats.org/presentationml/2006/ole">
            <mc:AlternateContent xmlns:mc="http://schemas.openxmlformats.org/markup-compatibility/2006">
              <mc:Choice xmlns:v="urn:schemas-microsoft-com:vml" Requires="v">
                <p:oleObj spid="_x0000_s93508" name="Equation" r:id="rId7" imgW="1803400" imgH="254000" progId="Equation.DSMT4">
                  <p:embed/>
                </p:oleObj>
              </mc:Choice>
              <mc:Fallback>
                <p:oleObj name="Equation" r:id="rId7" imgW="18034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048000"/>
                        <a:ext cx="484981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4" name="Object 6"/>
          <p:cNvGraphicFramePr>
            <a:graphicFrameLocks noChangeAspect="1"/>
          </p:cNvGraphicFramePr>
          <p:nvPr/>
        </p:nvGraphicFramePr>
        <p:xfrm>
          <a:off x="685800" y="3886200"/>
          <a:ext cx="5105400" cy="679450"/>
        </p:xfrm>
        <a:graphic>
          <a:graphicData uri="http://schemas.openxmlformats.org/presentationml/2006/ole">
            <mc:AlternateContent xmlns:mc="http://schemas.openxmlformats.org/markup-compatibility/2006">
              <mc:Choice xmlns:v="urn:schemas-microsoft-com:vml" Requires="v">
                <p:oleObj spid="_x0000_s93509" name="Equation" r:id="rId9" imgW="1905000" imgH="254000" progId="Equation.DSMT4">
                  <p:embed/>
                </p:oleObj>
              </mc:Choice>
              <mc:Fallback>
                <p:oleObj name="Equation" r:id="rId9" imgW="1905000" imgH="2540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886200"/>
                        <a:ext cx="51054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5" name="Object 7"/>
          <p:cNvGraphicFramePr>
            <a:graphicFrameLocks noChangeAspect="1"/>
          </p:cNvGraphicFramePr>
          <p:nvPr/>
        </p:nvGraphicFramePr>
        <p:xfrm>
          <a:off x="685800" y="4724400"/>
          <a:ext cx="5492750" cy="635000"/>
        </p:xfrm>
        <a:graphic>
          <a:graphicData uri="http://schemas.openxmlformats.org/presentationml/2006/ole">
            <mc:AlternateContent xmlns:mc="http://schemas.openxmlformats.org/markup-compatibility/2006">
              <mc:Choice xmlns:v="urn:schemas-microsoft-com:vml" Requires="v">
                <p:oleObj spid="_x0000_s93510" name="Equation" r:id="rId11" imgW="2197100" imgH="254000" progId="Equation.DSMT4">
                  <p:embed/>
                </p:oleObj>
              </mc:Choice>
              <mc:Fallback>
                <p:oleObj name="Equation" r:id="rId11" imgW="2197100" imgH="2540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724400"/>
                        <a:ext cx="54927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56</a:t>
            </a:fld>
            <a:endParaRPr lang="en-GB"/>
          </a:p>
        </p:txBody>
      </p:sp>
    </p:spTree>
    <p:extLst>
      <p:ext uri="{BB962C8B-B14F-4D97-AF65-F5344CB8AC3E}">
        <p14:creationId xmlns:p14="http://schemas.microsoft.com/office/powerpoint/2010/main" val="59612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box(in)">
                                      <p:cBhvr>
                                        <p:cTn id="7" dur="5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box(in)">
                                      <p:cBhvr>
                                        <p:cTn id="12" dur="500"/>
                                        <p:tgtEl>
                                          <p:spTgt spid="430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3013"/>
                                        </p:tgtEl>
                                        <p:attrNameLst>
                                          <p:attrName>style.visibility</p:attrName>
                                        </p:attrNameLst>
                                      </p:cBhvr>
                                      <p:to>
                                        <p:strVal val="visible"/>
                                      </p:to>
                                    </p:set>
                                    <p:animEffect transition="in" filter="box(in)">
                                      <p:cBhvr>
                                        <p:cTn id="17" dur="500"/>
                                        <p:tgtEl>
                                          <p:spTgt spid="430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3014"/>
                                        </p:tgtEl>
                                        <p:attrNameLst>
                                          <p:attrName>style.visibility</p:attrName>
                                        </p:attrNameLst>
                                      </p:cBhvr>
                                      <p:to>
                                        <p:strVal val="visible"/>
                                      </p:to>
                                    </p:set>
                                    <p:animEffect transition="in" filter="box(in)">
                                      <p:cBhvr>
                                        <p:cTn id="22" dur="500"/>
                                        <p:tgtEl>
                                          <p:spTgt spid="430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3015"/>
                                        </p:tgtEl>
                                        <p:attrNameLst>
                                          <p:attrName>style.visibility</p:attrName>
                                        </p:attrNameLst>
                                      </p:cBhvr>
                                      <p:to>
                                        <p:strVal val="visible"/>
                                      </p:to>
                                    </p:set>
                                    <p:animEffect transition="in" filter="box(in)">
                                      <p:cBhvr>
                                        <p:cTn id="2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extLst>
              <p:ext uri="{D42A27DB-BD31-4B8C-83A1-F6EECF244321}">
                <p14:modId xmlns:p14="http://schemas.microsoft.com/office/powerpoint/2010/main" val="2780028570"/>
              </p:ext>
            </p:extLst>
          </p:nvPr>
        </p:nvGraphicFramePr>
        <p:xfrm>
          <a:off x="609600" y="990600"/>
          <a:ext cx="8001000" cy="3722646"/>
        </p:xfrm>
        <a:graphic>
          <a:graphicData uri="http://schemas.openxmlformats.org/presentationml/2006/ole">
            <mc:AlternateContent xmlns:mc="http://schemas.openxmlformats.org/markup-compatibility/2006">
              <mc:Choice xmlns:v="urn:schemas-microsoft-com:vml" Requires="v">
                <p:oleObj spid="_x0000_s94274" name="Equation" r:id="rId3" imgW="2184400" imgH="1016000" progId="Equation.DSMT4">
                  <p:embed/>
                </p:oleObj>
              </mc:Choice>
              <mc:Fallback>
                <p:oleObj name="Equation" r:id="rId3" imgW="2184400" imgH="1016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8001000" cy="3722646"/>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57</a:t>
            </a:fld>
            <a:endParaRPr lang="en-GB"/>
          </a:p>
        </p:txBody>
      </p:sp>
    </p:spTree>
    <p:extLst>
      <p:ext uri="{BB962C8B-B14F-4D97-AF65-F5344CB8AC3E}">
        <p14:creationId xmlns:p14="http://schemas.microsoft.com/office/powerpoint/2010/main" val="1795547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extLst>
              <p:ext uri="{D42A27DB-BD31-4B8C-83A1-F6EECF244321}">
                <p14:modId xmlns:p14="http://schemas.microsoft.com/office/powerpoint/2010/main" val="446724761"/>
              </p:ext>
            </p:extLst>
          </p:nvPr>
        </p:nvGraphicFramePr>
        <p:xfrm>
          <a:off x="304800" y="685800"/>
          <a:ext cx="8077200" cy="2964345"/>
        </p:xfrm>
        <a:graphic>
          <a:graphicData uri="http://schemas.openxmlformats.org/presentationml/2006/ole">
            <mc:AlternateContent xmlns:mc="http://schemas.openxmlformats.org/markup-compatibility/2006">
              <mc:Choice xmlns:v="urn:schemas-microsoft-com:vml" Requires="v">
                <p:oleObj spid="_x0000_s95298" name="Equation" r:id="rId3" imgW="2768600" imgH="1016000" progId="Equation.DSMT4">
                  <p:embed/>
                </p:oleObj>
              </mc:Choice>
              <mc:Fallback>
                <p:oleObj name="Equation" r:id="rId3" imgW="2768600" imgH="1016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85800"/>
                        <a:ext cx="8077200" cy="2964345"/>
                      </a:xfrm>
                      <a:prstGeom prst="rect">
                        <a:avLst/>
                      </a:prstGeom>
                      <a:noFill/>
                      <a:ln>
                        <a:noFill/>
                      </a:ln>
                      <a:extLst/>
                    </p:spPr>
                  </p:pic>
                </p:oleObj>
              </mc:Fallback>
            </mc:AlternateContent>
          </a:graphicData>
        </a:graphic>
      </p:graphicFrame>
      <p:sp>
        <p:nvSpPr>
          <p:cNvPr id="73731" name="Text Box 3"/>
          <p:cNvSpPr txBox="1">
            <a:spLocks noChangeArrowheads="1"/>
          </p:cNvSpPr>
          <p:nvPr/>
        </p:nvSpPr>
        <p:spPr bwMode="auto">
          <a:xfrm>
            <a:off x="381000" y="4419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pPr>
            <a:r>
              <a:rPr lang="en-US" altLang="el-GR" sz="2800" b="1" i="1" dirty="0">
                <a:solidFill>
                  <a:schemeClr val="accent2">
                    <a:lumMod val="75000"/>
                  </a:schemeClr>
                </a:solidFill>
                <a:latin typeface="Arno Pro Caption" pitchFamily="18" charset="0"/>
              </a:rPr>
              <a:t>P(x)</a:t>
            </a:r>
            <a:r>
              <a:rPr lang="en-US" altLang="el-GR" sz="2800" b="1" dirty="0">
                <a:solidFill>
                  <a:schemeClr val="accent2">
                    <a:lumMod val="75000"/>
                  </a:schemeClr>
                </a:solidFill>
                <a:latin typeface="Arno Pro Caption" pitchFamily="18" charset="0"/>
              </a:rPr>
              <a:t> can now be used to estimate the value of the function </a:t>
            </a:r>
            <a:r>
              <a:rPr lang="en-US" altLang="el-GR" sz="2800" b="1" i="1" dirty="0">
                <a:solidFill>
                  <a:schemeClr val="accent2">
                    <a:lumMod val="75000"/>
                  </a:schemeClr>
                </a:solidFill>
                <a:latin typeface="Arno Pro Caption" pitchFamily="18" charset="0"/>
              </a:rPr>
              <a:t>f(x)</a:t>
            </a:r>
            <a:r>
              <a:rPr lang="en-US" altLang="el-GR" sz="2800" b="1" dirty="0">
                <a:solidFill>
                  <a:schemeClr val="accent2">
                    <a:lumMod val="75000"/>
                  </a:schemeClr>
                </a:solidFill>
                <a:latin typeface="Arno Pro Caption" pitchFamily="18" charset="0"/>
              </a:rPr>
              <a:t> say at </a:t>
            </a:r>
            <a:r>
              <a:rPr lang="en-US" altLang="el-GR" sz="2800" b="1" i="1" dirty="0">
                <a:solidFill>
                  <a:schemeClr val="accent2">
                    <a:lumMod val="75000"/>
                  </a:schemeClr>
                </a:solidFill>
                <a:latin typeface="Arno Pro Caption" pitchFamily="18" charset="0"/>
              </a:rPr>
              <a:t>x </a:t>
            </a:r>
            <a:r>
              <a:rPr lang="en-US" altLang="el-GR" sz="2800" b="1" dirty="0">
                <a:solidFill>
                  <a:schemeClr val="accent2">
                    <a:lumMod val="75000"/>
                  </a:schemeClr>
                </a:solidFill>
                <a:latin typeface="Arno Pro Caption" pitchFamily="18" charset="0"/>
              </a:rPr>
              <a:t>= 2.8.</a:t>
            </a:r>
          </a:p>
        </p:txBody>
      </p:sp>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58</a:t>
            </a:fld>
            <a:endParaRPr lang="en-GB"/>
          </a:p>
        </p:txBody>
      </p:sp>
    </p:spTree>
    <p:extLst>
      <p:ext uri="{BB962C8B-B14F-4D97-AF65-F5344CB8AC3E}">
        <p14:creationId xmlns:p14="http://schemas.microsoft.com/office/powerpoint/2010/main" val="19652179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nvGraphicFramePr>
        <p:xfrm>
          <a:off x="230188" y="606425"/>
          <a:ext cx="8685212" cy="2746375"/>
        </p:xfrm>
        <a:graphic>
          <a:graphicData uri="http://schemas.openxmlformats.org/presentationml/2006/ole">
            <mc:AlternateContent xmlns:mc="http://schemas.openxmlformats.org/markup-compatibility/2006">
              <mc:Choice xmlns:v="urn:schemas-microsoft-com:vml" Requires="v">
                <p:oleObj spid="_x0000_s96386" name="Equation" r:id="rId3" imgW="3213100" imgH="1016000" progId="Equation.DSMT4">
                  <p:embed/>
                </p:oleObj>
              </mc:Choice>
              <mc:Fallback>
                <p:oleObj name="Equation" r:id="rId3" imgW="3213100" imgH="1016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606425"/>
                        <a:ext cx="8685212"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083" name="Object 3"/>
          <p:cNvGraphicFramePr>
            <a:graphicFrameLocks noChangeAspect="1"/>
          </p:cNvGraphicFramePr>
          <p:nvPr/>
        </p:nvGraphicFramePr>
        <p:xfrm>
          <a:off x="304800" y="3962400"/>
          <a:ext cx="5334000" cy="874713"/>
        </p:xfrm>
        <a:graphic>
          <a:graphicData uri="http://schemas.openxmlformats.org/presentationml/2006/ole">
            <mc:AlternateContent xmlns:mc="http://schemas.openxmlformats.org/markup-compatibility/2006">
              <mc:Choice xmlns:v="urn:schemas-microsoft-com:vml" Requires="v">
                <p:oleObj spid="_x0000_s96387" name="Equation" r:id="rId5" imgW="1548728" imgH="253890" progId="Equation.DSMT4">
                  <p:embed/>
                </p:oleObj>
              </mc:Choice>
              <mc:Fallback>
                <p:oleObj name="Equation" r:id="rId5" imgW="1548728"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962400"/>
                        <a:ext cx="5334000" cy="87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59</a:t>
            </a:fld>
            <a:endParaRPr lang="en-GB"/>
          </a:p>
        </p:txBody>
      </p:sp>
    </p:spTree>
    <p:extLst>
      <p:ext uri="{BB962C8B-B14F-4D97-AF65-F5344CB8AC3E}">
        <p14:creationId xmlns:p14="http://schemas.microsoft.com/office/powerpoint/2010/main" val="2588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ox(in)">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box(in)">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152400"/>
            <a:ext cx="7772400" cy="762000"/>
          </a:xfrm>
        </p:spPr>
        <p:txBody>
          <a:bodyPr/>
          <a:lstStyle/>
          <a:p>
            <a:pPr eaLnBrk="1" hangingPunct="1"/>
            <a:r>
              <a:rPr lang="en-GB" altLang="el-GR" dirty="0" smtClean="0">
                <a:latin typeface="Arno Pro Caption" pitchFamily="18" charset="0"/>
              </a:rPr>
              <a:t>Interpolation</a:t>
            </a:r>
          </a:p>
        </p:txBody>
      </p:sp>
      <p:sp>
        <p:nvSpPr>
          <p:cNvPr id="6147" name="Rectangle 3"/>
          <p:cNvSpPr>
            <a:spLocks noGrp="1" noChangeArrowheads="1"/>
          </p:cNvSpPr>
          <p:nvPr>
            <p:ph type="body" idx="1"/>
          </p:nvPr>
        </p:nvSpPr>
        <p:spPr>
          <a:xfrm>
            <a:off x="228600" y="1066800"/>
            <a:ext cx="8686800" cy="5029200"/>
          </a:xfrm>
        </p:spPr>
        <p:txBody>
          <a:bodyPr/>
          <a:lstStyle/>
          <a:p>
            <a:pPr eaLnBrk="1" hangingPunct="1"/>
            <a:r>
              <a:rPr lang="en-US" altLang="el-GR" sz="2800" b="1" dirty="0" smtClean="0">
                <a:solidFill>
                  <a:srgbClr val="CC0000"/>
                </a:solidFill>
                <a:latin typeface="Arno Pro Caption" pitchFamily="18" charset="0"/>
              </a:rPr>
              <a:t>Interpolation produces </a:t>
            </a:r>
            <a:r>
              <a:rPr lang="en-US" altLang="el-GR" sz="2800" b="1" dirty="0" smtClean="0">
                <a:solidFill>
                  <a:srgbClr val="006666"/>
                </a:solidFill>
                <a:latin typeface="Arno Pro Caption" pitchFamily="18" charset="0"/>
              </a:rPr>
              <a:t>a function</a:t>
            </a:r>
            <a:r>
              <a:rPr lang="en-US" altLang="el-GR" sz="2800" b="1" dirty="0" smtClean="0">
                <a:solidFill>
                  <a:srgbClr val="CC0000"/>
                </a:solidFill>
                <a:latin typeface="Arno Pro Caption" pitchFamily="18" charset="0"/>
              </a:rPr>
              <a:t> that matches </a:t>
            </a:r>
            <a:r>
              <a:rPr lang="en-US" altLang="el-GR" sz="2800" b="1" dirty="0" smtClean="0">
                <a:solidFill>
                  <a:srgbClr val="006666"/>
                </a:solidFill>
                <a:latin typeface="Arno Pro Caption" pitchFamily="18" charset="0"/>
              </a:rPr>
              <a:t>the given data</a:t>
            </a:r>
            <a:r>
              <a:rPr lang="en-US" altLang="el-GR" sz="2800" b="1" dirty="0" smtClean="0">
                <a:solidFill>
                  <a:srgbClr val="CC0000"/>
                </a:solidFill>
                <a:latin typeface="Arno Pro Caption" pitchFamily="18" charset="0"/>
              </a:rPr>
              <a:t> exactly.  The function then can be utilized to approximate </a:t>
            </a:r>
            <a:r>
              <a:rPr lang="en-US" altLang="el-GR" sz="2800" b="1" dirty="0" smtClean="0">
                <a:solidFill>
                  <a:srgbClr val="006666"/>
                </a:solidFill>
                <a:latin typeface="Arno Pro Caption" pitchFamily="18" charset="0"/>
              </a:rPr>
              <a:t>the data values at intermediate points.</a:t>
            </a:r>
          </a:p>
          <a:p>
            <a:pPr eaLnBrk="1" hangingPunct="1"/>
            <a:endParaRPr lang="el-GR" altLang="el-GR" sz="2800" b="1" dirty="0" smtClean="0">
              <a:solidFill>
                <a:srgbClr val="3333FF"/>
              </a:solidFill>
              <a:latin typeface="Arno Pro Caption" pitchFamily="18" charset="0"/>
            </a:endParaRPr>
          </a:p>
          <a:p>
            <a:pPr eaLnBrk="1" hangingPunct="1"/>
            <a:r>
              <a:rPr lang="en-US" altLang="el-GR" sz="2800" b="1" dirty="0" smtClean="0">
                <a:solidFill>
                  <a:srgbClr val="3333FF"/>
                </a:solidFill>
                <a:latin typeface="Arno Pro Caption" pitchFamily="18" charset="0"/>
              </a:rPr>
              <a:t>Interpolation may also be used to produce a smooth graph of a function for which values are known only at discrete points, either from measurements or calculations.</a:t>
            </a:r>
          </a:p>
          <a:p>
            <a:pPr eaLnBrk="1" hangingPunct="1"/>
            <a:endParaRPr lang="en-US" altLang="el-GR" sz="2800" b="1" dirty="0" smtClean="0">
              <a:solidFill>
                <a:srgbClr val="006666"/>
              </a:solidFill>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524000"/>
            <a:ext cx="8077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85" y="3179433"/>
            <a:ext cx="87630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609600"/>
            <a:ext cx="7772400" cy="685800"/>
          </a:xfrm>
        </p:spPr>
        <p:txBody>
          <a:bodyPr/>
          <a:lstStyle/>
          <a:p>
            <a:r>
              <a:rPr lang="el-GR" sz="3600" dirty="0" smtClean="0">
                <a:latin typeface="Arno Pro Caption" pitchFamily="18" charset="0"/>
              </a:rPr>
              <a:t>Παράδειγμα</a:t>
            </a:r>
            <a:endParaRPr lang="el-GR" sz="3600" dirty="0">
              <a:latin typeface="Arno Pro Caption" pitchFamily="18" charset="0"/>
            </a:endParaRPr>
          </a:p>
        </p:txBody>
      </p:sp>
      <p:sp>
        <p:nvSpPr>
          <p:cNvPr id="3" name="Slide Number Placeholder 2"/>
          <p:cNvSpPr>
            <a:spLocks noGrp="1"/>
          </p:cNvSpPr>
          <p:nvPr>
            <p:ph type="sldNum" sz="quarter" idx="12"/>
          </p:nvPr>
        </p:nvSpPr>
        <p:spPr/>
        <p:txBody>
          <a:bodyPr/>
          <a:lstStyle/>
          <a:p>
            <a:pPr>
              <a:defRPr/>
            </a:pPr>
            <a:fld id="{07A1DF88-EE5F-4BF9-B26E-6E557BF0601C}" type="slidenum">
              <a:rPr lang="en-GB" smtClean="0"/>
              <a:pPr>
                <a:defRPr/>
              </a:pPr>
              <a:t>60</a:t>
            </a:fld>
            <a:endParaRPr lang="en-GB"/>
          </a:p>
        </p:txBody>
      </p:sp>
    </p:spTree>
    <p:extLst>
      <p:ext uri="{BB962C8B-B14F-4D97-AF65-F5344CB8AC3E}">
        <p14:creationId xmlns:p14="http://schemas.microsoft.com/office/powerpoint/2010/main" val="23111793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2286000"/>
            <a:ext cx="8229600" cy="4191000"/>
          </a:xfrm>
        </p:spPr>
        <p:txBody>
          <a:bodyPr/>
          <a:lstStyle/>
          <a:p>
            <a:pPr eaLnBrk="1" hangingPunct="1">
              <a:lnSpc>
                <a:spcPct val="90000"/>
              </a:lnSpc>
            </a:pPr>
            <a:endParaRPr lang="en-GB" altLang="el-GR" sz="2400" dirty="0" smtClean="0">
              <a:latin typeface="Arno Pro Caption" pitchFamily="18" charset="0"/>
            </a:endParaRPr>
          </a:p>
          <a:p>
            <a:pPr eaLnBrk="1" hangingPunct="1">
              <a:lnSpc>
                <a:spcPct val="90000"/>
              </a:lnSpc>
            </a:pPr>
            <a:endParaRPr lang="en-GB" altLang="el-GR" sz="2400" dirty="0" smtClean="0">
              <a:latin typeface="Arno Pro Caption" pitchFamily="18" charset="0"/>
            </a:endParaRPr>
          </a:p>
          <a:p>
            <a:pPr eaLnBrk="1" hangingPunct="1">
              <a:lnSpc>
                <a:spcPct val="90000"/>
              </a:lnSpc>
            </a:pPr>
            <a:r>
              <a:rPr lang="en-GB" altLang="el-GR" sz="2400" dirty="0" smtClean="0">
                <a:latin typeface="Arno Pro Caption" pitchFamily="18" charset="0"/>
              </a:rPr>
              <a:t>The 3rd degree polynomial fitting all points from x</a:t>
            </a:r>
            <a:r>
              <a:rPr lang="en-GB" altLang="el-GR" sz="2400" baseline="-22000" dirty="0" smtClean="0">
                <a:latin typeface="Arno Pro Caption" pitchFamily="18" charset="0"/>
              </a:rPr>
              <a:t>0</a:t>
            </a:r>
            <a:r>
              <a:rPr lang="en-GB" altLang="el-GR" sz="2400" dirty="0" smtClean="0">
                <a:latin typeface="Arno Pro Caption" pitchFamily="18" charset="0"/>
              </a:rPr>
              <a:t> = 3.2 to x</a:t>
            </a:r>
            <a:r>
              <a:rPr lang="en-GB" altLang="el-GR" sz="2400" baseline="-22000" dirty="0" smtClean="0">
                <a:latin typeface="Arno Pro Caption" pitchFamily="18" charset="0"/>
              </a:rPr>
              <a:t>3</a:t>
            </a:r>
            <a:r>
              <a:rPr lang="en-GB" altLang="el-GR" sz="2400" dirty="0" smtClean="0">
                <a:latin typeface="Arno Pro Caption" pitchFamily="18" charset="0"/>
              </a:rPr>
              <a:t> = 4.8 is given by</a:t>
            </a:r>
            <a:endParaRPr lang="en-US" altLang="el-GR" sz="2400" i="1" dirty="0" smtClean="0">
              <a:latin typeface="Arno Pro Caption" pitchFamily="18" charset="0"/>
            </a:endParaRPr>
          </a:p>
          <a:p>
            <a:pPr eaLnBrk="1" hangingPunct="1">
              <a:lnSpc>
                <a:spcPct val="90000"/>
              </a:lnSpc>
            </a:pPr>
            <a:r>
              <a:rPr lang="en-US" altLang="el-GR" sz="2400" i="1" dirty="0" smtClean="0">
                <a:latin typeface="Arno Pro Caption" pitchFamily="18" charset="0"/>
              </a:rPr>
              <a:t>P</a:t>
            </a:r>
            <a:r>
              <a:rPr lang="en-US" altLang="el-GR" sz="2400" i="1" baseline="-22000" dirty="0" smtClean="0">
                <a:latin typeface="Arno Pro Caption" pitchFamily="18" charset="0"/>
              </a:rPr>
              <a:t>3</a:t>
            </a:r>
            <a:r>
              <a:rPr lang="en-US" altLang="el-GR" sz="2400" dirty="0" smtClean="0">
                <a:latin typeface="Arno Pro Caption" pitchFamily="18" charset="0"/>
              </a:rPr>
              <a:t>(</a:t>
            </a:r>
            <a:r>
              <a:rPr lang="en-US" altLang="el-GR" sz="2400" i="1" dirty="0" smtClean="0">
                <a:latin typeface="Arno Pro Caption" pitchFamily="18" charset="0"/>
              </a:rPr>
              <a:t>x</a:t>
            </a:r>
            <a:r>
              <a:rPr lang="en-US" altLang="el-GR" sz="2400" dirty="0" smtClean="0">
                <a:latin typeface="Arno Pro Caption" pitchFamily="18" charset="0"/>
              </a:rPr>
              <a:t>) = 22.0 + 8.400(x - 3.2) + 2.856(x - 3.2)(x - 2.7) – 0.528(x - 3.2)(x - 2.7)(x - 1.0)</a:t>
            </a:r>
          </a:p>
          <a:p>
            <a:pPr eaLnBrk="1" hangingPunct="1">
              <a:lnSpc>
                <a:spcPct val="90000"/>
              </a:lnSpc>
            </a:pPr>
            <a:r>
              <a:rPr lang="en-US" altLang="el-GR" sz="2400" dirty="0" smtClean="0">
                <a:latin typeface="Arno Pro Caption" pitchFamily="18" charset="0"/>
              </a:rPr>
              <a:t>The 4th degree </a:t>
            </a:r>
            <a:r>
              <a:rPr lang="en-GB" altLang="el-GR" sz="2400" dirty="0" smtClean="0">
                <a:latin typeface="Arno Pro Caption" pitchFamily="18" charset="0"/>
              </a:rPr>
              <a:t>polynomial fitting all points is given by</a:t>
            </a:r>
            <a:endParaRPr lang="en-US" altLang="el-GR" sz="2400" i="1" dirty="0" smtClean="0">
              <a:latin typeface="Arno Pro Caption" pitchFamily="18" charset="0"/>
            </a:endParaRPr>
          </a:p>
          <a:p>
            <a:pPr eaLnBrk="1" hangingPunct="1">
              <a:lnSpc>
                <a:spcPct val="90000"/>
              </a:lnSpc>
            </a:pPr>
            <a:r>
              <a:rPr lang="en-US" altLang="el-GR" sz="2400" i="1" dirty="0" smtClean="0">
                <a:latin typeface="Arno Pro Caption" pitchFamily="18" charset="0"/>
              </a:rPr>
              <a:t>P</a:t>
            </a:r>
            <a:r>
              <a:rPr lang="en-US" altLang="el-GR" sz="2400" i="1" baseline="-22000" dirty="0" smtClean="0">
                <a:latin typeface="Arno Pro Caption" pitchFamily="18" charset="0"/>
              </a:rPr>
              <a:t>4</a:t>
            </a:r>
            <a:r>
              <a:rPr lang="en-US" altLang="el-GR" sz="2400" dirty="0" smtClean="0">
                <a:latin typeface="Arno Pro Caption" pitchFamily="18" charset="0"/>
              </a:rPr>
              <a:t>(</a:t>
            </a:r>
            <a:r>
              <a:rPr lang="en-US" altLang="el-GR" sz="2400" i="1" dirty="0" smtClean="0">
                <a:latin typeface="Arno Pro Caption" pitchFamily="18" charset="0"/>
              </a:rPr>
              <a:t>x</a:t>
            </a:r>
            <a:r>
              <a:rPr lang="en-US" altLang="el-GR" sz="2400" dirty="0" smtClean="0">
                <a:latin typeface="Arno Pro Caption" pitchFamily="18" charset="0"/>
              </a:rPr>
              <a:t>) =</a:t>
            </a:r>
            <a:r>
              <a:rPr lang="en-US" altLang="el-GR" sz="2400" i="1" dirty="0" smtClean="0">
                <a:latin typeface="Arno Pro Caption" pitchFamily="18" charset="0"/>
              </a:rPr>
              <a:t> P</a:t>
            </a:r>
            <a:r>
              <a:rPr lang="en-US" altLang="el-GR" sz="2400" i="1" baseline="-22000" dirty="0" smtClean="0">
                <a:latin typeface="Arno Pro Caption" pitchFamily="18" charset="0"/>
              </a:rPr>
              <a:t>3</a:t>
            </a:r>
            <a:r>
              <a:rPr lang="en-US" altLang="el-GR" sz="2400" dirty="0" smtClean="0">
                <a:latin typeface="Arno Pro Caption" pitchFamily="18" charset="0"/>
              </a:rPr>
              <a:t>(</a:t>
            </a:r>
            <a:r>
              <a:rPr lang="en-US" altLang="el-GR" sz="2400" i="1" dirty="0" smtClean="0">
                <a:latin typeface="Arno Pro Caption" pitchFamily="18" charset="0"/>
              </a:rPr>
              <a:t>x</a:t>
            </a:r>
            <a:r>
              <a:rPr lang="en-US" altLang="el-GR" sz="2400" dirty="0" smtClean="0">
                <a:latin typeface="Arno Pro Caption" pitchFamily="18" charset="0"/>
              </a:rPr>
              <a:t>) + 0.256(x - 3.2)(x - 2.7)(x - 1.0)(x - 4.8)</a:t>
            </a:r>
          </a:p>
          <a:p>
            <a:pPr eaLnBrk="1" hangingPunct="1">
              <a:lnSpc>
                <a:spcPct val="90000"/>
              </a:lnSpc>
            </a:pPr>
            <a:r>
              <a:rPr lang="en-US" altLang="el-GR" sz="2400" dirty="0" smtClean="0">
                <a:latin typeface="Arno Pro Caption" pitchFamily="18" charset="0"/>
              </a:rPr>
              <a:t>The interpolated value at x = 3.0 gives </a:t>
            </a:r>
            <a:r>
              <a:rPr lang="en-US" altLang="el-GR" sz="2400" i="1" dirty="0" smtClean="0">
                <a:latin typeface="Arno Pro Caption" pitchFamily="18" charset="0"/>
              </a:rPr>
              <a:t>P</a:t>
            </a:r>
            <a:r>
              <a:rPr lang="en-US" altLang="el-GR" sz="2400" i="1" baseline="-22000" dirty="0" smtClean="0">
                <a:latin typeface="Arno Pro Caption" pitchFamily="18" charset="0"/>
              </a:rPr>
              <a:t>3</a:t>
            </a:r>
            <a:r>
              <a:rPr lang="en-US" altLang="el-GR" sz="2400" dirty="0" smtClean="0">
                <a:latin typeface="Arno Pro Caption" pitchFamily="18" charset="0"/>
              </a:rPr>
              <a:t>(</a:t>
            </a:r>
            <a:r>
              <a:rPr lang="en-US" altLang="el-GR" sz="2400" i="1" dirty="0" smtClean="0">
                <a:latin typeface="Arno Pro Caption" pitchFamily="18" charset="0"/>
              </a:rPr>
              <a:t>x</a:t>
            </a:r>
            <a:r>
              <a:rPr lang="en-US" altLang="el-GR" sz="2400" dirty="0" smtClean="0">
                <a:latin typeface="Arno Pro Caption" pitchFamily="18" charset="0"/>
              </a:rPr>
              <a:t>) = 20.2120.</a:t>
            </a:r>
            <a:endParaRPr lang="en-GB" altLang="el-GR" sz="2400" dirty="0" smtClean="0">
              <a:latin typeface="Arno Pro Caption" pitchFamily="18" charset="0"/>
            </a:endParaRPr>
          </a:p>
        </p:txBody>
      </p:sp>
      <p:pic>
        <p:nvPicPr>
          <p:cNvPr id="563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85800"/>
            <a:ext cx="8077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7A1DF88-EE5F-4BF9-B26E-6E557BF0601C}" type="slidenum">
              <a:rPr lang="en-GB" smtClean="0"/>
              <a:pPr>
                <a:defRPr/>
              </a:pPr>
              <a:t>61</a:t>
            </a:fld>
            <a:endParaRPr lang="en-GB"/>
          </a:p>
        </p:txBody>
      </p:sp>
    </p:spTree>
    <p:extLst>
      <p:ext uri="{BB962C8B-B14F-4D97-AF65-F5344CB8AC3E}">
        <p14:creationId xmlns:p14="http://schemas.microsoft.com/office/powerpoint/2010/main" val="1819766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73063" y="274638"/>
            <a:ext cx="8470900" cy="706437"/>
          </a:xfrm>
          <a:prstGeom prst="bevel">
            <a:avLst/>
          </a:prstGeom>
          <a:solidFill>
            <a:schemeClr val="bg1">
              <a:lumMod val="85000"/>
            </a:schemeClr>
          </a:solidFill>
        </p:spPr>
        <p:txBody>
          <a:bodyPr/>
          <a:lstStyle/>
          <a:p>
            <a:pPr eaLnBrk="1" hangingPunct="1">
              <a:defRPr/>
            </a:pPr>
            <a:r>
              <a:rPr lang="en-US" sz="2800" dirty="0" smtClean="0">
                <a:latin typeface="Times New Roman" pitchFamily="18" charset="0"/>
              </a:rPr>
              <a:t>Newton’s Divided-Difference Interpolating Polynomials</a:t>
            </a:r>
          </a:p>
        </p:txBody>
      </p:sp>
      <p:sp>
        <p:nvSpPr>
          <p:cNvPr id="2053" name="Rectangle 3"/>
          <p:cNvSpPr>
            <a:spLocks noGrp="1" noChangeArrowheads="1"/>
          </p:cNvSpPr>
          <p:nvPr>
            <p:ph type="body" sz="half" idx="1"/>
          </p:nvPr>
        </p:nvSpPr>
        <p:spPr>
          <a:xfrm>
            <a:off x="409575" y="1196975"/>
            <a:ext cx="4929188" cy="5111750"/>
          </a:xfrm>
          <a:solidFill>
            <a:schemeClr val="bg1">
              <a:lumMod val="95000"/>
            </a:schemeClr>
          </a:solidFill>
        </p:spPr>
        <p:txBody>
          <a:bodyPr/>
          <a:lstStyle/>
          <a:p>
            <a:pPr marL="171450" indent="-171450" eaLnBrk="1" hangingPunct="1">
              <a:buFontTx/>
              <a:buNone/>
              <a:defRPr/>
            </a:pPr>
            <a:r>
              <a:rPr lang="en-US" sz="2400" dirty="0" smtClean="0">
                <a:solidFill>
                  <a:srgbClr val="0000FF"/>
                </a:solidFill>
                <a:latin typeface="Times New Roman" pitchFamily="18" charset="0"/>
              </a:rPr>
              <a:t>Linear Interpolation</a:t>
            </a:r>
            <a:endParaRPr lang="en-US" sz="2400" dirty="0" smtClean="0">
              <a:latin typeface="Times New Roman" pitchFamily="18" charset="0"/>
            </a:endParaRPr>
          </a:p>
          <a:p>
            <a:pPr marL="171450" indent="-171450" eaLnBrk="1" hangingPunct="1">
              <a:buFontTx/>
              <a:buNone/>
              <a:defRPr/>
            </a:pPr>
            <a:r>
              <a:rPr lang="en-US" sz="2000" dirty="0" smtClean="0">
                <a:latin typeface="Times New Roman" pitchFamily="18" charset="0"/>
              </a:rPr>
              <a:t>Connecting two data points with a straight line</a:t>
            </a:r>
          </a:p>
          <a:p>
            <a:pPr marL="171450" indent="-171450" eaLnBrk="1" hangingPunct="1">
              <a:defRPr/>
            </a:pPr>
            <a:endParaRPr lang="en-US" sz="2000" dirty="0" smtClean="0">
              <a:latin typeface="Times New Roman" pitchFamily="18" charset="0"/>
            </a:endParaRPr>
          </a:p>
          <a:p>
            <a:pPr marL="171450" indent="-171450" eaLnBrk="1" hangingPunct="1">
              <a:defRPr/>
            </a:pPr>
            <a:endParaRPr lang="en-US" sz="2000" dirty="0" smtClean="0">
              <a:latin typeface="Times New Roman" pitchFamily="18" charset="0"/>
            </a:endParaRPr>
          </a:p>
          <a:p>
            <a:pPr marL="171450" indent="-171450" eaLnBrk="1" hangingPunct="1">
              <a:defRPr/>
            </a:pPr>
            <a:endParaRPr lang="en-US" sz="2000" dirty="0" smtClean="0">
              <a:latin typeface="Times New Roman" pitchFamily="18" charset="0"/>
            </a:endParaRPr>
          </a:p>
          <a:p>
            <a:pPr marL="171450" indent="-171450" eaLnBrk="1" hangingPunct="1">
              <a:defRPr/>
            </a:pPr>
            <a:endParaRPr lang="en-US" sz="2000" dirty="0" smtClean="0">
              <a:latin typeface="Times New Roman" pitchFamily="18" charset="0"/>
            </a:endParaRPr>
          </a:p>
          <a:p>
            <a:pPr marL="171450" indent="-171450" eaLnBrk="1" hangingPunct="1">
              <a:defRPr/>
            </a:pPr>
            <a:endParaRPr lang="en-US" sz="2000" i="1" dirty="0" smtClean="0">
              <a:latin typeface="Times New Roman" pitchFamily="18" charset="0"/>
            </a:endParaRPr>
          </a:p>
          <a:p>
            <a:pPr marL="171450" indent="-171450" eaLnBrk="1" hangingPunct="1">
              <a:defRPr/>
            </a:pPr>
            <a:endParaRPr lang="en-US" sz="2000" i="1" dirty="0" smtClean="0">
              <a:latin typeface="Times New Roman" pitchFamily="18" charset="0"/>
            </a:endParaRPr>
          </a:p>
          <a:p>
            <a:pPr marL="171450" indent="-171450" eaLnBrk="1" hangingPunct="1">
              <a:defRPr/>
            </a:pPr>
            <a:endParaRPr lang="en-US" sz="2000" i="1" dirty="0" smtClean="0">
              <a:latin typeface="Times New Roman" pitchFamily="18" charset="0"/>
            </a:endParaRPr>
          </a:p>
          <a:p>
            <a:pPr marL="171450" indent="-171450" eaLnBrk="1" hangingPunct="1">
              <a:defRPr/>
            </a:pPr>
            <a:endParaRPr lang="en-US" sz="2000" i="1" dirty="0" smtClean="0">
              <a:latin typeface="Times New Roman" pitchFamily="18" charset="0"/>
            </a:endParaRPr>
          </a:p>
          <a:p>
            <a:pPr marL="171450" indent="-171450" eaLnBrk="1" hangingPunct="1">
              <a:defRPr/>
            </a:pPr>
            <a:endParaRPr lang="en-US" sz="2000" i="1" dirty="0" smtClean="0">
              <a:latin typeface="Times New Roman" pitchFamily="18" charset="0"/>
            </a:endParaRPr>
          </a:p>
          <a:p>
            <a:pPr marL="0" indent="0" eaLnBrk="1" hangingPunct="1">
              <a:buFontTx/>
              <a:buNone/>
              <a:defRPr/>
            </a:pPr>
            <a:r>
              <a:rPr lang="en-US" sz="2000" b="1" i="1" dirty="0" smtClean="0">
                <a:latin typeface="Times New Roman" pitchFamily="18" charset="0"/>
              </a:rPr>
              <a:t>f</a:t>
            </a:r>
            <a:r>
              <a:rPr lang="en-US" sz="2000" b="1" i="1" baseline="-25000" dirty="0" smtClean="0">
                <a:latin typeface="Times New Roman" pitchFamily="18" charset="0"/>
              </a:rPr>
              <a:t>1</a:t>
            </a:r>
            <a:r>
              <a:rPr lang="en-US" sz="2000" b="1" i="1" dirty="0" smtClean="0">
                <a:latin typeface="Times New Roman" pitchFamily="18" charset="0"/>
              </a:rPr>
              <a:t>(x)</a:t>
            </a:r>
            <a:r>
              <a:rPr lang="en-US" sz="2000" dirty="0" smtClean="0">
                <a:latin typeface="Times New Roman" pitchFamily="18" charset="0"/>
              </a:rPr>
              <a:t>  designates a </a:t>
            </a:r>
            <a:r>
              <a:rPr lang="en-US" sz="2000" b="1" dirty="0" smtClean="0">
                <a:latin typeface="Times New Roman" pitchFamily="18" charset="0"/>
              </a:rPr>
              <a:t>first-order </a:t>
            </a:r>
            <a:r>
              <a:rPr lang="en-US" sz="2000" dirty="0" smtClean="0">
                <a:latin typeface="Times New Roman" pitchFamily="18" charset="0"/>
              </a:rPr>
              <a:t>interpolating polynomial.</a:t>
            </a:r>
          </a:p>
        </p:txBody>
      </p:sp>
      <p:graphicFrame>
        <p:nvGraphicFramePr>
          <p:cNvPr id="2050" name="Object 4"/>
          <p:cNvGraphicFramePr>
            <a:graphicFrameLocks noGrp="1" noChangeAspect="1"/>
          </p:cNvGraphicFramePr>
          <p:nvPr>
            <p:ph sz="half" idx="2"/>
          </p:nvPr>
        </p:nvGraphicFramePr>
        <p:xfrm>
          <a:off x="682625" y="2187575"/>
          <a:ext cx="4140200" cy="885825"/>
        </p:xfrm>
        <a:graphic>
          <a:graphicData uri="http://schemas.openxmlformats.org/presentationml/2006/ole">
            <mc:AlternateContent xmlns:mc="http://schemas.openxmlformats.org/markup-compatibility/2006">
              <mc:Choice xmlns:v="urn:schemas-microsoft-com:vml" Requires="v">
                <p:oleObj spid="_x0000_s78984" name="Equation" r:id="rId3" imgW="2019300" imgH="431800" progId="Equation.3">
                  <p:embed/>
                </p:oleObj>
              </mc:Choice>
              <mc:Fallback>
                <p:oleObj name="Equation" r:id="rId3" imgW="20193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2187575"/>
                        <a:ext cx="4140200" cy="885825"/>
                      </a:xfrm>
                      <a:prstGeom prst="rect">
                        <a:avLst/>
                      </a:prstGeom>
                      <a:solidFill>
                        <a:srgbClr val="FFCC66">
                          <a:alpha val="5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Rectangle 5"/>
          <p:cNvSpPr>
            <a:spLocks noChangeArrowheads="1"/>
          </p:cNvSpPr>
          <p:nvPr/>
        </p:nvSpPr>
        <p:spPr bwMode="auto">
          <a:xfrm>
            <a:off x="646113" y="3248025"/>
            <a:ext cx="4213225" cy="8636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969696"/>
              </a:solidFill>
              <a:latin typeface="Times New Roman" pitchFamily="18" charset="0"/>
            </a:endParaRPr>
          </a:p>
        </p:txBody>
      </p:sp>
      <p:sp>
        <p:nvSpPr>
          <p:cNvPr id="2055" name="Text Box 6"/>
          <p:cNvSpPr txBox="1">
            <a:spLocks noChangeArrowheads="1"/>
          </p:cNvSpPr>
          <p:nvPr/>
        </p:nvSpPr>
        <p:spPr bwMode="auto">
          <a:xfrm>
            <a:off x="574675" y="4329113"/>
            <a:ext cx="2087563" cy="641350"/>
          </a:xfrm>
          <a:prstGeom prst="rect">
            <a:avLst/>
          </a:prstGeom>
          <a:solidFill>
            <a:schemeClr val="bg1">
              <a:lumMod val="85000"/>
            </a:schemeClr>
          </a:solidFill>
          <a:ln w="9525">
            <a:noFill/>
            <a:miter lim="800000"/>
            <a:headEnd/>
            <a:tailEnd/>
          </a:ln>
        </p:spPr>
        <p:txBody>
          <a:bodyPr>
            <a:spAutoFit/>
          </a:bodyPr>
          <a:lstStyle/>
          <a:p>
            <a:pPr eaLnBrk="1" hangingPunct="1">
              <a:spcBef>
                <a:spcPct val="50000"/>
              </a:spcBef>
              <a:defRPr/>
            </a:pPr>
            <a:r>
              <a:rPr lang="en-US" dirty="0">
                <a:solidFill>
                  <a:srgbClr val="0000FF"/>
                </a:solidFill>
              </a:rPr>
              <a:t>Linear-interpolation formula</a:t>
            </a:r>
          </a:p>
        </p:txBody>
      </p:sp>
      <p:sp>
        <p:nvSpPr>
          <p:cNvPr id="2056" name="Oval 7"/>
          <p:cNvSpPr>
            <a:spLocks noChangeArrowheads="1"/>
          </p:cNvSpPr>
          <p:nvPr/>
        </p:nvSpPr>
        <p:spPr bwMode="auto">
          <a:xfrm>
            <a:off x="2268538" y="3140075"/>
            <a:ext cx="1755775" cy="1116013"/>
          </a:xfrm>
          <a:prstGeom prst="ellipse">
            <a:avLst/>
          </a:prstGeom>
          <a:noFill/>
          <a:ln w="28575">
            <a:solidFill>
              <a:srgbClr val="CC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969696"/>
              </a:solidFill>
              <a:latin typeface="Times New Roman" pitchFamily="18" charset="0"/>
            </a:endParaRPr>
          </a:p>
        </p:txBody>
      </p:sp>
      <p:sp>
        <p:nvSpPr>
          <p:cNvPr id="2057" name="Text Box 8"/>
          <p:cNvSpPr txBox="1">
            <a:spLocks noChangeArrowheads="1"/>
          </p:cNvSpPr>
          <p:nvPr/>
        </p:nvSpPr>
        <p:spPr bwMode="auto">
          <a:xfrm>
            <a:off x="3367088" y="4256088"/>
            <a:ext cx="766762" cy="369887"/>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latin typeface="Times New Roman" pitchFamily="18" charset="0"/>
              </a:rPr>
              <a:t>Slope</a:t>
            </a:r>
            <a:endParaRPr lang="en-US" altLang="en-US" sz="1600">
              <a:latin typeface="Times New Roman" pitchFamily="18" charset="0"/>
            </a:endParaRPr>
          </a:p>
        </p:txBody>
      </p:sp>
      <p:sp>
        <p:nvSpPr>
          <p:cNvPr id="2058" name="Line 10"/>
          <p:cNvSpPr>
            <a:spLocks noChangeShapeType="1"/>
          </p:cNvSpPr>
          <p:nvPr/>
        </p:nvSpPr>
        <p:spPr bwMode="auto">
          <a:xfrm flipV="1">
            <a:off x="825500" y="4148138"/>
            <a:ext cx="252413" cy="2524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vert="eaVert" wrap="none" anchor="ctr"/>
          <a:lstStyle/>
          <a:p>
            <a:endParaRPr lang="el-GR"/>
          </a:p>
        </p:txBody>
      </p:sp>
      <p:graphicFrame>
        <p:nvGraphicFramePr>
          <p:cNvPr id="2" name="Object 3"/>
          <p:cNvGraphicFramePr>
            <a:graphicFrameLocks noChangeAspect="1"/>
          </p:cNvGraphicFramePr>
          <p:nvPr/>
        </p:nvGraphicFramePr>
        <p:xfrm>
          <a:off x="701675" y="3276600"/>
          <a:ext cx="4140200" cy="773113"/>
        </p:xfrm>
        <a:graphic>
          <a:graphicData uri="http://schemas.openxmlformats.org/presentationml/2006/ole">
            <mc:AlternateContent xmlns:mc="http://schemas.openxmlformats.org/markup-compatibility/2006">
              <mc:Choice xmlns:v="urn:schemas-microsoft-com:vml" Requires="v">
                <p:oleObj spid="_x0000_s78985" name="Equation" r:id="rId5" imgW="2311400" imgH="431800" progId="Equation.3">
                  <p:embed/>
                </p:oleObj>
              </mc:Choice>
              <mc:Fallback>
                <p:oleObj name="Equation" r:id="rId5" imgW="2311400" imgH="431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 y="3276600"/>
                        <a:ext cx="4140200" cy="773113"/>
                      </a:xfrm>
                      <a:prstGeom prst="rect">
                        <a:avLst/>
                      </a:prstGeom>
                      <a:solidFill>
                        <a:srgbClr val="FFCC66">
                          <a:alpha val="5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199356"/>
            <a:ext cx="3581400" cy="374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11DAF7DB-E456-4B78-A867-CA623C1970FB}" type="slidenum">
              <a:rPr lang="en-GB" smtClean="0"/>
              <a:pPr>
                <a:defRPr/>
              </a:pPr>
              <a:t>62</a:t>
            </a:fld>
            <a:endParaRPr lang="en-GB"/>
          </a:p>
        </p:txBody>
      </p:sp>
    </p:spTree>
    <p:extLst>
      <p:ext uri="{BB962C8B-B14F-4D97-AF65-F5344CB8AC3E}">
        <p14:creationId xmlns:p14="http://schemas.microsoft.com/office/powerpoint/2010/main" val="49267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ox(in)">
                                      <p:cBhvr>
                                        <p:cTn id="7" dur="500"/>
                                        <p:tgtEl>
                                          <p:spTgt spid="205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053">
                                            <p:txEl>
                                              <p:pRg st="1" end="1"/>
                                            </p:txEl>
                                          </p:spTgt>
                                        </p:tgtEl>
                                        <p:attrNameLst>
                                          <p:attrName>style.visibility</p:attrName>
                                        </p:attrNameLst>
                                      </p:cBhvr>
                                      <p:to>
                                        <p:strVal val="visible"/>
                                      </p:to>
                                    </p:set>
                                    <p:animEffect transition="in" filter="box(in)">
                                      <p:cBhvr>
                                        <p:cTn id="10" dur="500"/>
                                        <p:tgtEl>
                                          <p:spTgt spid="205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in)">
                                      <p:cBhvr>
                                        <p:cTn id="15" dur="500"/>
                                        <p:tgtEl>
                                          <p:spTgt spid="2050"/>
                                        </p:tgtEl>
                                      </p:cBhvr>
                                    </p:animEffect>
                                  </p:childTnLst>
                                </p:cTn>
                              </p:par>
                              <p:par>
                                <p:cTn id="16" presetID="4" presetClass="entr" presetSubtype="16" fill="hold" nodeType="withEffect">
                                  <p:stCondLst>
                                    <p:cond delay="0"/>
                                  </p:stCondLst>
                                  <p:childTnLst>
                                    <p:set>
                                      <p:cBhvr>
                                        <p:cTn id="17" dur="1" fill="hold">
                                          <p:stCondLst>
                                            <p:cond delay="0"/>
                                          </p:stCondLst>
                                        </p:cTn>
                                        <p:tgtEl>
                                          <p:spTgt spid="2053">
                                            <p:txEl>
                                              <p:pRg st="11" end="11"/>
                                            </p:txEl>
                                          </p:spTgt>
                                        </p:tgtEl>
                                        <p:attrNameLst>
                                          <p:attrName>style.visibility</p:attrName>
                                        </p:attrNameLst>
                                      </p:cBhvr>
                                      <p:to>
                                        <p:strVal val="visible"/>
                                      </p:to>
                                    </p:set>
                                    <p:animEffect transition="in" filter="box(in)">
                                      <p:cBhvr>
                                        <p:cTn id="18" dur="500"/>
                                        <p:tgtEl>
                                          <p:spTgt spid="2053">
                                            <p:txEl>
                                              <p:pRg st="11" end="1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ox(in)">
                                      <p:cBhvr>
                                        <p:cTn id="23" dur="5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box(in)">
                                      <p:cBhvr>
                                        <p:cTn id="28" dur="500"/>
                                        <p:tgtEl>
                                          <p:spTgt spid="205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055"/>
                                        </p:tgtEl>
                                        <p:attrNameLst>
                                          <p:attrName>style.visibility</p:attrName>
                                        </p:attrNameLst>
                                      </p:cBhvr>
                                      <p:to>
                                        <p:strVal val="visible"/>
                                      </p:to>
                                    </p:set>
                                    <p:animEffect transition="in" filter="box(in)">
                                      <p:cBhvr>
                                        <p:cTn id="31" dur="500"/>
                                        <p:tgtEl>
                                          <p:spTgt spid="205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box(in)">
                                      <p:cBhvr>
                                        <p:cTn id="34" dur="500"/>
                                        <p:tgtEl>
                                          <p:spTgt spid="205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57"/>
                                        </p:tgtEl>
                                        <p:attrNameLst>
                                          <p:attrName>style.visibility</p:attrName>
                                        </p:attrNameLst>
                                      </p:cBhvr>
                                      <p:to>
                                        <p:strVal val="visible"/>
                                      </p:to>
                                    </p:set>
                                    <p:animEffect transition="in" filter="box(in)">
                                      <p:cBhvr>
                                        <p:cTn id="37" dur="500"/>
                                        <p:tgtEl>
                                          <p:spTgt spid="205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058"/>
                                        </p:tgtEl>
                                        <p:attrNameLst>
                                          <p:attrName>style.visibility</p:attrName>
                                        </p:attrNameLst>
                                      </p:cBhvr>
                                      <p:to>
                                        <p:strVal val="visible"/>
                                      </p:to>
                                    </p:set>
                                    <p:animEffect transition="in" filter="box(in)">
                                      <p:cBhvr>
                                        <p:cTn id="40"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6" grpId="0" animBg="1"/>
      <p:bldP spid="2057" grpId="0" animBg="1"/>
      <p:bldP spid="20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body" sz="half" idx="1"/>
          </p:nvPr>
        </p:nvSpPr>
        <p:spPr>
          <a:xfrm>
            <a:off x="628650" y="1165225"/>
            <a:ext cx="7886700" cy="1292225"/>
          </a:xfrm>
          <a:solidFill>
            <a:schemeClr val="bg1">
              <a:lumMod val="95000"/>
            </a:schemeClr>
          </a:solidFill>
        </p:spPr>
        <p:txBody>
          <a:bodyPr/>
          <a:lstStyle/>
          <a:p>
            <a:pPr marL="171450" indent="-171450" eaLnBrk="1" hangingPunct="1">
              <a:lnSpc>
                <a:spcPct val="80000"/>
              </a:lnSpc>
              <a:tabLst>
                <a:tab pos="171450" algn="l"/>
              </a:tabLst>
              <a:defRPr/>
            </a:pPr>
            <a:r>
              <a:rPr lang="en-US" sz="1800" dirty="0" smtClean="0">
                <a:latin typeface="Times New Roman" pitchFamily="18" charset="0"/>
              </a:rPr>
              <a:t>If </a:t>
            </a:r>
            <a:r>
              <a:rPr lang="en-US" sz="1800" b="1" dirty="0" smtClean="0">
                <a:latin typeface="Times New Roman" pitchFamily="18" charset="0"/>
              </a:rPr>
              <a:t>three (3)</a:t>
            </a:r>
            <a:r>
              <a:rPr lang="en-US" sz="1800" dirty="0" smtClean="0">
                <a:latin typeface="Times New Roman" pitchFamily="18" charset="0"/>
              </a:rPr>
              <a:t> data points are available, the estimate is improved by introducing some curvature into the line connecting the points. </a:t>
            </a:r>
          </a:p>
          <a:p>
            <a:pPr marL="171450" indent="-171450" eaLnBrk="1" hangingPunct="1">
              <a:lnSpc>
                <a:spcPct val="80000"/>
              </a:lnSpc>
              <a:buFontTx/>
              <a:buNone/>
              <a:tabLst>
                <a:tab pos="171450" algn="l"/>
              </a:tabLst>
              <a:defRPr/>
            </a:pPr>
            <a:r>
              <a:rPr lang="en-US" sz="1800" dirty="0" smtClean="0">
                <a:latin typeface="Times New Roman" pitchFamily="18" charset="0"/>
              </a:rPr>
              <a:t>	A </a:t>
            </a:r>
            <a:r>
              <a:rPr lang="en-US" sz="1800" b="1" i="1" dirty="0" smtClean="0">
                <a:latin typeface="Times New Roman" pitchFamily="18" charset="0"/>
              </a:rPr>
              <a:t>second-order polynomial</a:t>
            </a:r>
            <a:r>
              <a:rPr lang="en-US" sz="1800" b="1" dirty="0" smtClean="0">
                <a:latin typeface="Times New Roman" pitchFamily="18" charset="0"/>
              </a:rPr>
              <a:t> (</a:t>
            </a:r>
            <a:r>
              <a:rPr lang="en-US" sz="1800" b="1" i="1" dirty="0" smtClean="0">
                <a:latin typeface="Times New Roman" pitchFamily="18" charset="0"/>
              </a:rPr>
              <a:t>parabola</a:t>
            </a:r>
            <a:r>
              <a:rPr lang="en-US" sz="1800" b="1" dirty="0" smtClean="0">
                <a:latin typeface="Times New Roman" pitchFamily="18" charset="0"/>
              </a:rPr>
              <a:t>)</a:t>
            </a:r>
            <a:r>
              <a:rPr lang="en-US" sz="1800" dirty="0" smtClean="0">
                <a:latin typeface="Times New Roman" pitchFamily="18" charset="0"/>
              </a:rPr>
              <a:t> can be used for this purpose</a:t>
            </a:r>
          </a:p>
          <a:p>
            <a:pPr marL="171450" indent="-171450" eaLnBrk="1" hangingPunct="1">
              <a:lnSpc>
                <a:spcPct val="70000"/>
              </a:lnSpc>
              <a:tabLst>
                <a:tab pos="171450" algn="l"/>
              </a:tabLst>
              <a:defRPr/>
            </a:pPr>
            <a:endParaRPr lang="en-US" sz="1800" dirty="0" smtClean="0">
              <a:latin typeface="Times New Roman" pitchFamily="18" charset="0"/>
            </a:endParaRPr>
          </a:p>
          <a:p>
            <a:pPr marL="171450" indent="-171450" eaLnBrk="1" hangingPunct="1">
              <a:lnSpc>
                <a:spcPct val="80000"/>
              </a:lnSpc>
              <a:tabLst>
                <a:tab pos="171450" algn="l"/>
              </a:tabLst>
              <a:defRPr/>
            </a:pPr>
            <a:r>
              <a:rPr lang="en-US" sz="1800" dirty="0" smtClean="0">
                <a:latin typeface="Times New Roman" pitchFamily="18" charset="0"/>
              </a:rPr>
              <a:t>A simple procedure can be used to determine the values of the coefficients</a:t>
            </a:r>
          </a:p>
        </p:txBody>
      </p:sp>
      <p:graphicFrame>
        <p:nvGraphicFramePr>
          <p:cNvPr id="3074" name="Object 3"/>
          <p:cNvGraphicFramePr>
            <a:graphicFrameLocks noGrp="1" noChangeAspect="1"/>
          </p:cNvGraphicFramePr>
          <p:nvPr>
            <p:ph sz="quarter" idx="2"/>
          </p:nvPr>
        </p:nvGraphicFramePr>
        <p:xfrm>
          <a:off x="665163" y="2647950"/>
          <a:ext cx="6462712" cy="587375"/>
        </p:xfrm>
        <a:graphic>
          <a:graphicData uri="http://schemas.openxmlformats.org/presentationml/2006/ole">
            <mc:AlternateContent xmlns:mc="http://schemas.openxmlformats.org/markup-compatibility/2006">
              <mc:Choice xmlns:v="urn:schemas-microsoft-com:vml" Requires="v">
                <p:oleObj spid="_x0000_s80142" name="Equation" r:id="rId4" imgW="2514600" imgH="228600" progId="Equation.3">
                  <p:embed/>
                </p:oleObj>
              </mc:Choice>
              <mc:Fallback>
                <p:oleObj name="Equation" r:id="rId4" imgW="251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163" y="2647950"/>
                        <a:ext cx="6462712" cy="587375"/>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4"/>
          <p:cNvGraphicFramePr>
            <a:graphicFrameLocks noGrp="1" noChangeAspect="1"/>
          </p:cNvGraphicFramePr>
          <p:nvPr>
            <p:ph sz="quarter" idx="3"/>
          </p:nvPr>
        </p:nvGraphicFramePr>
        <p:xfrm>
          <a:off x="701675" y="3446463"/>
          <a:ext cx="6426200" cy="420687"/>
        </p:xfrm>
        <a:graphic>
          <a:graphicData uri="http://schemas.openxmlformats.org/presentationml/2006/ole">
            <mc:AlternateContent xmlns:mc="http://schemas.openxmlformats.org/markup-compatibility/2006">
              <mc:Choice xmlns:v="urn:schemas-microsoft-com:vml" Requires="v">
                <p:oleObj spid="_x0000_s80143" name="Equation" r:id="rId6" imgW="3492500" imgH="228600" progId="Equation.3">
                  <p:embed/>
                </p:oleObj>
              </mc:Choice>
              <mc:Fallback>
                <p:oleObj name="Equation" r:id="rId6" imgW="349250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675" y="3446463"/>
                        <a:ext cx="6426200" cy="420687"/>
                      </a:xfrm>
                      <a:prstGeom prst="rect">
                        <a:avLst/>
                      </a:prstGeom>
                      <a:solidFill>
                        <a:srgbClr val="99CCFF">
                          <a:alpha val="7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8" name="Text Box 5"/>
          <p:cNvSpPr txBox="1">
            <a:spLocks noChangeArrowheads="1"/>
          </p:cNvSpPr>
          <p:nvPr/>
        </p:nvSpPr>
        <p:spPr bwMode="auto">
          <a:xfrm>
            <a:off x="7632700" y="3554413"/>
            <a:ext cx="12239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a:latin typeface="Times New Roman" pitchFamily="18" charset="0"/>
              </a:rPr>
              <a:t>Could you figure out how to derive this using the above equation?</a:t>
            </a:r>
          </a:p>
        </p:txBody>
      </p:sp>
      <p:sp>
        <p:nvSpPr>
          <p:cNvPr id="3079" name="AutoShape 6"/>
          <p:cNvSpPr>
            <a:spLocks noChangeArrowheads="1"/>
          </p:cNvSpPr>
          <p:nvPr/>
        </p:nvSpPr>
        <p:spPr bwMode="auto">
          <a:xfrm>
            <a:off x="7451725" y="3303588"/>
            <a:ext cx="1404938" cy="1512887"/>
          </a:xfrm>
          <a:prstGeom prst="wedgeEllipseCallout">
            <a:avLst>
              <a:gd name="adj1" fmla="val -119042"/>
              <a:gd name="adj2" fmla="val 67208"/>
            </a:avLst>
          </a:prstGeom>
          <a:solidFill>
            <a:srgbClr val="CC99FF">
              <a:alpha val="50195"/>
            </a:srgbClr>
          </a:solidFill>
          <a:ln w="9525" algn="ctr">
            <a:solidFill>
              <a:schemeClr val="tx1"/>
            </a:solidFill>
            <a:miter lim="800000"/>
            <a:headEnd/>
            <a:tailEnd/>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969696"/>
              </a:solidFill>
              <a:latin typeface="Times New Roman" pitchFamily="18" charset="0"/>
            </a:endParaRPr>
          </a:p>
        </p:txBody>
      </p:sp>
      <p:sp>
        <p:nvSpPr>
          <p:cNvPr id="3080" name="Text Box 8"/>
          <p:cNvSpPr txBox="1">
            <a:spLocks noChangeArrowheads="1"/>
          </p:cNvSpPr>
          <p:nvPr/>
        </p:nvSpPr>
        <p:spPr bwMode="auto">
          <a:xfrm>
            <a:off x="7910513" y="1724025"/>
            <a:ext cx="1116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b="1">
                <a:latin typeface="Times New Roman" pitchFamily="18" charset="0"/>
              </a:rPr>
              <a:t>Represents a second order polynomial </a:t>
            </a:r>
          </a:p>
        </p:txBody>
      </p:sp>
      <p:sp>
        <p:nvSpPr>
          <p:cNvPr id="3081" name="AutoShape 9"/>
          <p:cNvSpPr>
            <a:spLocks noChangeArrowheads="1"/>
          </p:cNvSpPr>
          <p:nvPr/>
        </p:nvSpPr>
        <p:spPr bwMode="auto">
          <a:xfrm>
            <a:off x="7766050" y="1530350"/>
            <a:ext cx="1260475" cy="1044575"/>
          </a:xfrm>
          <a:prstGeom prst="wedgeEllipseCallout">
            <a:avLst>
              <a:gd name="adj1" fmla="val -158310"/>
              <a:gd name="adj2" fmla="val 64741"/>
            </a:avLst>
          </a:prstGeom>
          <a:solidFill>
            <a:srgbClr val="FF99CC">
              <a:alpha val="32156"/>
            </a:srgbClr>
          </a:solidFill>
          <a:ln w="9525" algn="ctr">
            <a:solidFill>
              <a:schemeClr val="tx1"/>
            </a:solidFill>
            <a:miter lim="800000"/>
            <a:headEnd/>
            <a:tailEnd/>
          </a:ln>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a:solidFill>
                <a:srgbClr val="969696"/>
              </a:solidFill>
              <a:latin typeface="Times New Roman" pitchFamily="18" charset="0"/>
            </a:endParaRPr>
          </a:p>
        </p:txBody>
      </p:sp>
      <p:sp>
        <p:nvSpPr>
          <p:cNvPr id="10" name="Bevel 9"/>
          <p:cNvSpPr/>
          <p:nvPr/>
        </p:nvSpPr>
        <p:spPr>
          <a:xfrm>
            <a:off x="592138" y="325438"/>
            <a:ext cx="7923212" cy="646112"/>
          </a:xfrm>
          <a:prstGeom prst="bevel">
            <a:avLst/>
          </a:prstGeom>
          <a:solidFill>
            <a:schemeClr val="bg1">
              <a:lumMod val="85000"/>
            </a:schemeClr>
          </a:solidFill>
        </p:spPr>
        <p:txBody>
          <a:bodyPr>
            <a:spAutoFit/>
          </a:bodyPr>
          <a:lstStyle/>
          <a:p>
            <a:pPr marL="171450" indent="-171450" algn="ctr" eaLnBrk="1" hangingPunct="1">
              <a:lnSpc>
                <a:spcPct val="80000"/>
              </a:lnSpc>
              <a:tabLst>
                <a:tab pos="171450" algn="l"/>
              </a:tabLst>
              <a:defRPr/>
            </a:pPr>
            <a:r>
              <a:rPr lang="en-US" sz="3200" dirty="0">
                <a:solidFill>
                  <a:schemeClr val="tx1"/>
                </a:solidFill>
              </a:rPr>
              <a:t>Quadratic Interpolation</a:t>
            </a:r>
          </a:p>
        </p:txBody>
      </p:sp>
      <p:graphicFrame>
        <p:nvGraphicFramePr>
          <p:cNvPr id="3084" name="Object 12"/>
          <p:cNvGraphicFramePr>
            <a:graphicFrameLocks noChangeAspect="1"/>
          </p:cNvGraphicFramePr>
          <p:nvPr/>
        </p:nvGraphicFramePr>
        <p:xfrm>
          <a:off x="701675" y="4014788"/>
          <a:ext cx="6419850" cy="947737"/>
        </p:xfrm>
        <a:graphic>
          <a:graphicData uri="http://schemas.openxmlformats.org/presentationml/2006/ole">
            <mc:AlternateContent xmlns:mc="http://schemas.openxmlformats.org/markup-compatibility/2006">
              <mc:Choice xmlns:v="urn:schemas-microsoft-com:vml" Requires="v">
                <p:oleObj spid="_x0000_s80144" name="Equation" r:id="rId8" imgW="2921000" imgH="431800" progId="Equation.3">
                  <p:embed/>
                </p:oleObj>
              </mc:Choice>
              <mc:Fallback>
                <p:oleObj name="Equation" r:id="rId8" imgW="2921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675" y="4014788"/>
                        <a:ext cx="6419850" cy="947737"/>
                      </a:xfrm>
                      <a:prstGeom prst="rect">
                        <a:avLst/>
                      </a:prstGeom>
                      <a:solidFill>
                        <a:srgbClr val="99CCFF">
                          <a:alpha val="7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5" name="Object 13"/>
          <p:cNvGraphicFramePr>
            <a:graphicFrameLocks noChangeAspect="1"/>
          </p:cNvGraphicFramePr>
          <p:nvPr/>
        </p:nvGraphicFramePr>
        <p:xfrm>
          <a:off x="701675" y="5072063"/>
          <a:ext cx="6894513" cy="1423987"/>
        </p:xfrm>
        <a:graphic>
          <a:graphicData uri="http://schemas.openxmlformats.org/presentationml/2006/ole">
            <mc:AlternateContent xmlns:mc="http://schemas.openxmlformats.org/markup-compatibility/2006">
              <mc:Choice xmlns:v="urn:schemas-microsoft-com:vml" Requires="v">
                <p:oleObj spid="_x0000_s80145" name="Equation" r:id="rId10" imgW="3136900" imgH="647700" progId="Equation.3">
                  <p:embed/>
                </p:oleObj>
              </mc:Choice>
              <mc:Fallback>
                <p:oleObj name="Equation" r:id="rId10" imgW="3136900" imgH="647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1675" y="5072063"/>
                        <a:ext cx="6894513" cy="1423987"/>
                      </a:xfrm>
                      <a:prstGeom prst="rect">
                        <a:avLst/>
                      </a:prstGeom>
                      <a:solidFill>
                        <a:srgbClr val="99CCFF">
                          <a:alpha val="7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0"/>
          </p:nvPr>
        </p:nvSpPr>
        <p:spPr/>
        <p:txBody>
          <a:bodyPr/>
          <a:lstStyle/>
          <a:p>
            <a:fld id="{490EA704-E6EF-4367-8E29-863F83847D8A}" type="slidenum">
              <a:rPr lang="en-US" altLang="en-US" smtClean="0"/>
              <a:pPr/>
              <a:t>63</a:t>
            </a:fld>
            <a:endParaRPr lang="en-US" altLang="en-US"/>
          </a:p>
        </p:txBody>
      </p:sp>
    </p:spTree>
    <p:extLst>
      <p:ext uri="{BB962C8B-B14F-4D97-AF65-F5344CB8AC3E}">
        <p14:creationId xmlns:p14="http://schemas.microsoft.com/office/powerpoint/2010/main" val="3328083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bg/>
                                          </p:spTgt>
                                        </p:tgtEl>
                                        <p:attrNameLst>
                                          <p:attrName>style.visibility</p:attrName>
                                        </p:attrNameLst>
                                      </p:cBhvr>
                                      <p:to>
                                        <p:strVal val="visible"/>
                                      </p:to>
                                    </p:set>
                                    <p:animEffect transition="in" filter="box(in)">
                                      <p:cBhvr>
                                        <p:cTn id="7" dur="500"/>
                                        <p:tgtEl>
                                          <p:spTgt spid="3077">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077">
                                            <p:txEl>
                                              <p:pRg st="0" end="0"/>
                                            </p:txEl>
                                          </p:spTgt>
                                        </p:tgtEl>
                                        <p:attrNameLst>
                                          <p:attrName>style.visibility</p:attrName>
                                        </p:attrNameLst>
                                      </p:cBhvr>
                                      <p:to>
                                        <p:strVal val="visible"/>
                                      </p:to>
                                    </p:set>
                                    <p:animEffect transition="in" filter="box(in)">
                                      <p:cBhvr>
                                        <p:cTn id="10" dur="500"/>
                                        <p:tgtEl>
                                          <p:spTgt spid="3077">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077">
                                            <p:txEl>
                                              <p:pRg st="1" end="1"/>
                                            </p:txEl>
                                          </p:spTgt>
                                        </p:tgtEl>
                                        <p:attrNameLst>
                                          <p:attrName>style.visibility</p:attrName>
                                        </p:attrNameLst>
                                      </p:cBhvr>
                                      <p:to>
                                        <p:strVal val="visible"/>
                                      </p:to>
                                    </p:set>
                                    <p:animEffect transition="in" filter="box(in)">
                                      <p:cBhvr>
                                        <p:cTn id="13" dur="500"/>
                                        <p:tgtEl>
                                          <p:spTgt spid="307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077">
                                            <p:txEl>
                                              <p:pRg st="3" end="3"/>
                                            </p:txEl>
                                          </p:spTgt>
                                        </p:tgtEl>
                                        <p:attrNameLst>
                                          <p:attrName>style.visibility</p:attrName>
                                        </p:attrNameLst>
                                      </p:cBhvr>
                                      <p:to>
                                        <p:strVal val="visible"/>
                                      </p:to>
                                    </p:set>
                                    <p:animEffect transition="in" filter="box(in)">
                                      <p:cBhvr>
                                        <p:cTn id="18" dur="500"/>
                                        <p:tgtEl>
                                          <p:spTgt spid="307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ox(in)">
                                      <p:cBhvr>
                                        <p:cTn id="23" dur="500"/>
                                        <p:tgtEl>
                                          <p:spTgt spid="30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box(in)">
                                      <p:cBhvr>
                                        <p:cTn id="28" dur="500"/>
                                        <p:tgtEl>
                                          <p:spTgt spid="308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box(in)">
                                      <p:cBhvr>
                                        <p:cTn id="31" dur="500"/>
                                        <p:tgtEl>
                                          <p:spTgt spid="30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box(in)">
                                      <p:cBhvr>
                                        <p:cTn id="36" dur="500"/>
                                        <p:tgtEl>
                                          <p:spTgt spid="307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3084"/>
                                        </p:tgtEl>
                                        <p:attrNameLst>
                                          <p:attrName>style.visibility</p:attrName>
                                        </p:attrNameLst>
                                      </p:cBhvr>
                                      <p:to>
                                        <p:strVal val="visible"/>
                                      </p:to>
                                    </p:set>
                                    <p:animEffect transition="in" filter="box(in)">
                                      <p:cBhvr>
                                        <p:cTn id="41" dur="500"/>
                                        <p:tgtEl>
                                          <p:spTgt spid="308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nodeType="clickEffect">
                                  <p:stCondLst>
                                    <p:cond delay="0"/>
                                  </p:stCondLst>
                                  <p:childTnLst>
                                    <p:set>
                                      <p:cBhvr>
                                        <p:cTn id="45" dur="1" fill="hold">
                                          <p:stCondLst>
                                            <p:cond delay="0"/>
                                          </p:stCondLst>
                                        </p:cTn>
                                        <p:tgtEl>
                                          <p:spTgt spid="3085"/>
                                        </p:tgtEl>
                                        <p:attrNameLst>
                                          <p:attrName>style.visibility</p:attrName>
                                        </p:attrNameLst>
                                      </p:cBhvr>
                                      <p:to>
                                        <p:strVal val="visible"/>
                                      </p:to>
                                    </p:set>
                                    <p:animEffect transition="in" filter="box(in)">
                                      <p:cBhvr>
                                        <p:cTn id="46" dur="500"/>
                                        <p:tgtEl>
                                          <p:spTgt spid="308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3078"/>
                                        </p:tgtEl>
                                        <p:attrNameLst>
                                          <p:attrName>style.visibility</p:attrName>
                                        </p:attrNameLst>
                                      </p:cBhvr>
                                      <p:to>
                                        <p:strVal val="visible"/>
                                      </p:to>
                                    </p:set>
                                    <p:animEffect transition="in" filter="box(in)">
                                      <p:cBhvr>
                                        <p:cTn id="51" dur="500"/>
                                        <p:tgtEl>
                                          <p:spTgt spid="3078"/>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079"/>
                                        </p:tgtEl>
                                        <p:attrNameLst>
                                          <p:attrName>style.visibility</p:attrName>
                                        </p:attrNameLst>
                                      </p:cBhvr>
                                      <p:to>
                                        <p:strVal val="visible"/>
                                      </p:to>
                                    </p:set>
                                    <p:animEffect transition="in" filter="box(in)">
                                      <p:cBhvr>
                                        <p:cTn id="54"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animBg="1"/>
      <p:bldP spid="3078" grpId="0"/>
      <p:bldP spid="3079" grpId="0" animBg="1"/>
      <p:bldP spid="3080" grpId="0"/>
      <p:bldP spid="308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3"/>
          <p:cNvGraphicFramePr>
            <a:graphicFrameLocks noGrp="1" noChangeAspect="1"/>
          </p:cNvGraphicFramePr>
          <p:nvPr>
            <p:ph sz="quarter" idx="2"/>
          </p:nvPr>
        </p:nvGraphicFramePr>
        <p:xfrm>
          <a:off x="738188" y="338138"/>
          <a:ext cx="7545387" cy="461962"/>
        </p:xfrm>
        <a:graphic>
          <a:graphicData uri="http://schemas.openxmlformats.org/presentationml/2006/ole">
            <mc:AlternateContent xmlns:mc="http://schemas.openxmlformats.org/markup-compatibility/2006">
              <mc:Choice xmlns:v="urn:schemas-microsoft-com:vml" Requires="v">
                <p:oleObj spid="_x0000_s81300" name="Equation" r:id="rId4" imgW="3733800" imgH="228600" progId="Equation.3">
                  <p:embed/>
                </p:oleObj>
              </mc:Choice>
              <mc:Fallback>
                <p:oleObj name="Equation" r:id="rId4" imgW="3733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188" y="338138"/>
                        <a:ext cx="7545387" cy="461962"/>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4"/>
          <p:cNvGraphicFramePr>
            <a:graphicFrameLocks noGrp="1" noChangeAspect="1"/>
          </p:cNvGraphicFramePr>
          <p:nvPr>
            <p:ph sz="quarter" idx="3"/>
          </p:nvPr>
        </p:nvGraphicFramePr>
        <p:xfrm>
          <a:off x="738188" y="1019175"/>
          <a:ext cx="7550150" cy="1427163"/>
        </p:xfrm>
        <a:graphic>
          <a:graphicData uri="http://schemas.openxmlformats.org/presentationml/2006/ole">
            <mc:AlternateContent xmlns:mc="http://schemas.openxmlformats.org/markup-compatibility/2006">
              <mc:Choice xmlns:v="urn:schemas-microsoft-com:vml" Requires="v">
                <p:oleObj spid="_x0000_s81301" name="Equation" r:id="rId6" imgW="5778500" imgH="1092200" progId="Equation.3">
                  <p:embed/>
                </p:oleObj>
              </mc:Choice>
              <mc:Fallback>
                <p:oleObj name="Equation" r:id="rId6" imgW="5778500" imgH="1092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188" y="1019175"/>
                        <a:ext cx="7550150" cy="1427163"/>
                      </a:xfrm>
                      <a:prstGeom prst="rect">
                        <a:avLst/>
                      </a:prstGeom>
                      <a:solidFill>
                        <a:schemeClr val="bg1">
                          <a:alpha val="7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4"/>
          <p:cNvGraphicFramePr>
            <a:graphicFrameLocks noChangeAspect="1"/>
          </p:cNvGraphicFramePr>
          <p:nvPr/>
        </p:nvGraphicFramePr>
        <p:xfrm>
          <a:off x="738188" y="4725988"/>
          <a:ext cx="7558087" cy="989012"/>
        </p:xfrm>
        <a:graphic>
          <a:graphicData uri="http://schemas.openxmlformats.org/presentationml/2006/ole">
            <mc:AlternateContent xmlns:mc="http://schemas.openxmlformats.org/markup-compatibility/2006">
              <mc:Choice xmlns:v="urn:schemas-microsoft-com:vml" Requires="v">
                <p:oleObj spid="_x0000_s81302" name="Equation" r:id="rId8" imgW="4165600" imgH="647700" progId="Equation.3">
                  <p:embed/>
                </p:oleObj>
              </mc:Choice>
              <mc:Fallback>
                <p:oleObj name="Equation" r:id="rId8" imgW="4165600" imgH="647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188" y="4725988"/>
                        <a:ext cx="7558087" cy="989012"/>
                      </a:xfrm>
                      <a:prstGeom prst="rect">
                        <a:avLst/>
                      </a:prstGeom>
                      <a:solidFill>
                        <a:schemeClr val="bg1">
                          <a:alpha val="7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0" name="Line 25"/>
          <p:cNvSpPr>
            <a:spLocks noChangeShapeType="1"/>
          </p:cNvSpPr>
          <p:nvPr/>
        </p:nvSpPr>
        <p:spPr bwMode="auto">
          <a:xfrm flipH="1">
            <a:off x="4498975" y="4670425"/>
            <a:ext cx="611188" cy="39687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1" name="Line 26"/>
          <p:cNvSpPr>
            <a:spLocks noChangeShapeType="1"/>
          </p:cNvSpPr>
          <p:nvPr/>
        </p:nvSpPr>
        <p:spPr bwMode="auto">
          <a:xfrm flipH="1">
            <a:off x="4678363" y="4706938"/>
            <a:ext cx="539750" cy="36036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2" name="Line 27"/>
          <p:cNvSpPr>
            <a:spLocks noChangeShapeType="1"/>
          </p:cNvSpPr>
          <p:nvPr/>
        </p:nvSpPr>
        <p:spPr bwMode="auto">
          <a:xfrm flipH="1">
            <a:off x="4859338" y="4706938"/>
            <a:ext cx="539750" cy="36036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3" name="Line 28"/>
          <p:cNvSpPr>
            <a:spLocks noChangeShapeType="1"/>
          </p:cNvSpPr>
          <p:nvPr/>
        </p:nvSpPr>
        <p:spPr bwMode="auto">
          <a:xfrm flipH="1">
            <a:off x="7323138" y="4633913"/>
            <a:ext cx="611187" cy="396875"/>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4" name="Line 29"/>
          <p:cNvSpPr>
            <a:spLocks noChangeShapeType="1"/>
          </p:cNvSpPr>
          <p:nvPr/>
        </p:nvSpPr>
        <p:spPr bwMode="auto">
          <a:xfrm flipH="1">
            <a:off x="7502525" y="4670425"/>
            <a:ext cx="539750" cy="3603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5" name="Line 30"/>
          <p:cNvSpPr>
            <a:spLocks noChangeShapeType="1"/>
          </p:cNvSpPr>
          <p:nvPr/>
        </p:nvSpPr>
        <p:spPr bwMode="auto">
          <a:xfrm flipH="1">
            <a:off x="7683500" y="4670425"/>
            <a:ext cx="539750" cy="3603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6" name="Line 31"/>
          <p:cNvSpPr>
            <a:spLocks noChangeShapeType="1"/>
          </p:cNvSpPr>
          <p:nvPr/>
        </p:nvSpPr>
        <p:spPr bwMode="auto">
          <a:xfrm flipH="1">
            <a:off x="5461000" y="5368925"/>
            <a:ext cx="503238" cy="3603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7" name="Line 32"/>
          <p:cNvSpPr>
            <a:spLocks noChangeShapeType="1"/>
          </p:cNvSpPr>
          <p:nvPr/>
        </p:nvSpPr>
        <p:spPr bwMode="auto">
          <a:xfrm flipH="1">
            <a:off x="5640388" y="5368925"/>
            <a:ext cx="466725" cy="3603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18" name="Line 33"/>
          <p:cNvSpPr>
            <a:spLocks noChangeShapeType="1"/>
          </p:cNvSpPr>
          <p:nvPr/>
        </p:nvSpPr>
        <p:spPr bwMode="auto">
          <a:xfrm flipH="1">
            <a:off x="5821363" y="5403850"/>
            <a:ext cx="466725" cy="325438"/>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graphicFrame>
        <p:nvGraphicFramePr>
          <p:cNvPr id="2" name="Object 5"/>
          <p:cNvGraphicFramePr>
            <a:graphicFrameLocks noChangeAspect="1"/>
          </p:cNvGraphicFramePr>
          <p:nvPr/>
        </p:nvGraphicFramePr>
        <p:xfrm>
          <a:off x="760413" y="5800725"/>
          <a:ext cx="7535862" cy="987425"/>
        </p:xfrm>
        <a:graphic>
          <a:graphicData uri="http://schemas.openxmlformats.org/presentationml/2006/ole">
            <mc:AlternateContent xmlns:mc="http://schemas.openxmlformats.org/markup-compatibility/2006">
              <mc:Choice xmlns:v="urn:schemas-microsoft-com:vml" Requires="v">
                <p:oleObj spid="_x0000_s81303" name="Equation" r:id="rId10" imgW="4152900" imgH="647700" progId="Equation.3">
                  <p:embed/>
                </p:oleObj>
              </mc:Choice>
              <mc:Fallback>
                <p:oleObj name="Equation" r:id="rId10" imgW="4152900" imgH="647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0413" y="5800725"/>
                        <a:ext cx="7535862" cy="987425"/>
                      </a:xfrm>
                      <a:prstGeom prst="rect">
                        <a:avLst/>
                      </a:prstGeom>
                      <a:solidFill>
                        <a:schemeClr val="bg1">
                          <a:alpha val="7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6"/>
          <p:cNvGraphicFramePr>
            <a:graphicFrameLocks noChangeAspect="1"/>
          </p:cNvGraphicFramePr>
          <p:nvPr/>
        </p:nvGraphicFramePr>
        <p:xfrm>
          <a:off x="738188" y="3611563"/>
          <a:ext cx="7550150" cy="1027112"/>
        </p:xfrm>
        <a:graphic>
          <a:graphicData uri="http://schemas.openxmlformats.org/presentationml/2006/ole">
            <mc:AlternateContent xmlns:mc="http://schemas.openxmlformats.org/markup-compatibility/2006">
              <mc:Choice xmlns:v="urn:schemas-microsoft-com:vml" Requires="v">
                <p:oleObj spid="_x0000_s81304" name="Equation" r:id="rId12" imgW="6350000" imgH="863600" progId="Equation.3">
                  <p:embed/>
                </p:oleObj>
              </mc:Choice>
              <mc:Fallback>
                <p:oleObj name="Equation" r:id="rId12" imgW="6350000" imgH="863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188" y="3611563"/>
                        <a:ext cx="7550150" cy="1027112"/>
                      </a:xfrm>
                      <a:prstGeom prst="rect">
                        <a:avLst/>
                      </a:prstGeom>
                      <a:solidFill>
                        <a:schemeClr val="bg1">
                          <a:alpha val="7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2" name="Line 11"/>
          <p:cNvSpPr>
            <a:spLocks noChangeShapeType="1"/>
          </p:cNvSpPr>
          <p:nvPr/>
        </p:nvSpPr>
        <p:spPr bwMode="auto">
          <a:xfrm flipH="1">
            <a:off x="3194050" y="3836988"/>
            <a:ext cx="684213"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04" name="Line 13"/>
          <p:cNvSpPr>
            <a:spLocks noChangeShapeType="1"/>
          </p:cNvSpPr>
          <p:nvPr/>
        </p:nvSpPr>
        <p:spPr bwMode="auto">
          <a:xfrm flipH="1">
            <a:off x="2901950" y="3836988"/>
            <a:ext cx="684213"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05" name="Line 14"/>
          <p:cNvSpPr>
            <a:spLocks noChangeShapeType="1"/>
          </p:cNvSpPr>
          <p:nvPr/>
        </p:nvSpPr>
        <p:spPr bwMode="auto">
          <a:xfrm flipH="1">
            <a:off x="3417888" y="3836988"/>
            <a:ext cx="684212"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4106" name="Line 15"/>
          <p:cNvSpPr>
            <a:spLocks noChangeShapeType="1"/>
          </p:cNvSpPr>
          <p:nvPr/>
        </p:nvSpPr>
        <p:spPr bwMode="auto">
          <a:xfrm flipH="1">
            <a:off x="3659188" y="3836988"/>
            <a:ext cx="684212"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24" name="Line 11"/>
          <p:cNvSpPr>
            <a:spLocks noChangeShapeType="1"/>
          </p:cNvSpPr>
          <p:nvPr/>
        </p:nvSpPr>
        <p:spPr bwMode="auto">
          <a:xfrm flipH="1">
            <a:off x="6407150" y="3684588"/>
            <a:ext cx="684213"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25" name="Line 12"/>
          <p:cNvSpPr>
            <a:spLocks noChangeShapeType="1"/>
          </p:cNvSpPr>
          <p:nvPr/>
        </p:nvSpPr>
        <p:spPr bwMode="auto">
          <a:xfrm flipH="1">
            <a:off x="6659563" y="3794125"/>
            <a:ext cx="577850" cy="37465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26" name="Line 13"/>
          <p:cNvSpPr>
            <a:spLocks noChangeShapeType="1"/>
          </p:cNvSpPr>
          <p:nvPr/>
        </p:nvSpPr>
        <p:spPr bwMode="auto">
          <a:xfrm flipH="1">
            <a:off x="6119813" y="3648075"/>
            <a:ext cx="684212" cy="46831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28" name="Line 15"/>
          <p:cNvSpPr>
            <a:spLocks noChangeShapeType="1"/>
          </p:cNvSpPr>
          <p:nvPr/>
        </p:nvSpPr>
        <p:spPr bwMode="auto">
          <a:xfrm flipH="1">
            <a:off x="6923088" y="3684588"/>
            <a:ext cx="684212" cy="468312"/>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30" name="Line 14"/>
          <p:cNvSpPr>
            <a:spLocks noChangeShapeType="1"/>
          </p:cNvSpPr>
          <p:nvPr/>
        </p:nvSpPr>
        <p:spPr bwMode="auto">
          <a:xfrm flipH="1">
            <a:off x="7361238" y="3794125"/>
            <a:ext cx="463550" cy="3222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sp>
        <p:nvSpPr>
          <p:cNvPr id="31" name="Line 15"/>
          <p:cNvSpPr>
            <a:spLocks noChangeShapeType="1"/>
          </p:cNvSpPr>
          <p:nvPr/>
        </p:nvSpPr>
        <p:spPr bwMode="auto">
          <a:xfrm flipH="1">
            <a:off x="7615238" y="3810000"/>
            <a:ext cx="465137" cy="322263"/>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vert="eaVert" wrap="none" anchor="ctr"/>
          <a:lstStyle/>
          <a:p>
            <a:endParaRPr lang="el-GR"/>
          </a:p>
        </p:txBody>
      </p:sp>
      <p:graphicFrame>
        <p:nvGraphicFramePr>
          <p:cNvPr id="3" name="Object 7"/>
          <p:cNvGraphicFramePr>
            <a:graphicFrameLocks noChangeAspect="1"/>
          </p:cNvGraphicFramePr>
          <p:nvPr/>
        </p:nvGraphicFramePr>
        <p:xfrm>
          <a:off x="722313" y="2619375"/>
          <a:ext cx="7548562" cy="846138"/>
        </p:xfrm>
        <a:graphic>
          <a:graphicData uri="http://schemas.openxmlformats.org/presentationml/2006/ole">
            <mc:AlternateContent xmlns:mc="http://schemas.openxmlformats.org/markup-compatibility/2006">
              <mc:Choice xmlns:v="urn:schemas-microsoft-com:vml" Requires="v">
                <p:oleObj spid="_x0000_s81305" name="Equation" r:id="rId14" imgW="5778500" imgH="647700" progId="Equation.3">
                  <p:embed/>
                </p:oleObj>
              </mc:Choice>
              <mc:Fallback>
                <p:oleObj name="Equation" r:id="rId14" imgW="5778500" imgH="6477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2313" y="2619375"/>
                        <a:ext cx="7548562" cy="846138"/>
                      </a:xfrm>
                      <a:prstGeom prst="rect">
                        <a:avLst/>
                      </a:prstGeom>
                      <a:solidFill>
                        <a:schemeClr val="bg1">
                          <a:alpha val="70195"/>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Slide Number Placeholder 4"/>
          <p:cNvSpPr>
            <a:spLocks noGrp="1"/>
          </p:cNvSpPr>
          <p:nvPr>
            <p:ph type="sldNum" sz="quarter" idx="10"/>
          </p:nvPr>
        </p:nvSpPr>
        <p:spPr/>
        <p:txBody>
          <a:bodyPr/>
          <a:lstStyle/>
          <a:p>
            <a:fld id="{490EA704-E6EF-4367-8E29-863F83847D8A}" type="slidenum">
              <a:rPr lang="en-US" altLang="en-US" smtClean="0"/>
              <a:pPr/>
              <a:t>64</a:t>
            </a:fld>
            <a:endParaRPr lang="en-US" altLang="en-US"/>
          </a:p>
        </p:txBody>
      </p:sp>
    </p:spTree>
    <p:extLst>
      <p:ext uri="{BB962C8B-B14F-4D97-AF65-F5344CB8AC3E}">
        <p14:creationId xmlns:p14="http://schemas.microsoft.com/office/powerpoint/2010/main" val="150166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in)">
                                      <p:cBhvr>
                                        <p:cTn id="7" dur="500"/>
                                        <p:tgtEl>
                                          <p:spTgt spid="4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box(in)">
                                      <p:cBhvr>
                                        <p:cTn id="22" dur="500"/>
                                        <p:tgtEl>
                                          <p:spTgt spid="410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box(in)">
                                      <p:cBhvr>
                                        <p:cTn id="25" dur="500"/>
                                        <p:tgtEl>
                                          <p:spTgt spid="4104"/>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4105"/>
                                        </p:tgtEl>
                                        <p:attrNameLst>
                                          <p:attrName>style.visibility</p:attrName>
                                        </p:attrNameLst>
                                      </p:cBhvr>
                                      <p:to>
                                        <p:strVal val="visible"/>
                                      </p:to>
                                    </p:set>
                                    <p:animEffect transition="in" filter="box(in)">
                                      <p:cBhvr>
                                        <p:cTn id="28" dur="500"/>
                                        <p:tgtEl>
                                          <p:spTgt spid="4105"/>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box(in)">
                                      <p:cBhvr>
                                        <p:cTn id="31" dur="500"/>
                                        <p:tgtEl>
                                          <p:spTgt spid="410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ox(in)">
                                      <p:cBhvr>
                                        <p:cTn id="34" dur="500"/>
                                        <p:tgtEl>
                                          <p:spTgt spid="24"/>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ox(in)">
                                      <p:cBhvr>
                                        <p:cTn id="43" dur="500"/>
                                        <p:tgtEl>
                                          <p:spTgt spid="2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ox(in)">
                                      <p:cBhvr>
                                        <p:cTn id="46" dur="500"/>
                                        <p:tgtEl>
                                          <p:spTgt spid="3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ox(in)">
                                      <p:cBhvr>
                                        <p:cTn id="49" dur="500"/>
                                        <p:tgtEl>
                                          <p:spTgt spid="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ox(in)">
                                      <p:cBhvr>
                                        <p:cTn id="54" dur="500"/>
                                        <p:tgtEl>
                                          <p:spTgt spid="3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4110"/>
                                        </p:tgtEl>
                                        <p:attrNameLst>
                                          <p:attrName>style.visibility</p:attrName>
                                        </p:attrNameLst>
                                      </p:cBhvr>
                                      <p:to>
                                        <p:strVal val="visible"/>
                                      </p:to>
                                    </p:set>
                                    <p:animEffect transition="in" filter="box(in)">
                                      <p:cBhvr>
                                        <p:cTn id="59" dur="500"/>
                                        <p:tgtEl>
                                          <p:spTgt spid="4110"/>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4111"/>
                                        </p:tgtEl>
                                        <p:attrNameLst>
                                          <p:attrName>style.visibility</p:attrName>
                                        </p:attrNameLst>
                                      </p:cBhvr>
                                      <p:to>
                                        <p:strVal val="visible"/>
                                      </p:to>
                                    </p:set>
                                    <p:animEffect transition="in" filter="box(in)">
                                      <p:cBhvr>
                                        <p:cTn id="62" dur="500"/>
                                        <p:tgtEl>
                                          <p:spTgt spid="4111"/>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4112"/>
                                        </p:tgtEl>
                                        <p:attrNameLst>
                                          <p:attrName>style.visibility</p:attrName>
                                        </p:attrNameLst>
                                      </p:cBhvr>
                                      <p:to>
                                        <p:strVal val="visible"/>
                                      </p:to>
                                    </p:set>
                                    <p:animEffect transition="in" filter="box(in)">
                                      <p:cBhvr>
                                        <p:cTn id="65" dur="500"/>
                                        <p:tgtEl>
                                          <p:spTgt spid="4112"/>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4113"/>
                                        </p:tgtEl>
                                        <p:attrNameLst>
                                          <p:attrName>style.visibility</p:attrName>
                                        </p:attrNameLst>
                                      </p:cBhvr>
                                      <p:to>
                                        <p:strVal val="visible"/>
                                      </p:to>
                                    </p:set>
                                    <p:animEffect transition="in" filter="box(in)">
                                      <p:cBhvr>
                                        <p:cTn id="68" dur="500"/>
                                        <p:tgtEl>
                                          <p:spTgt spid="4113"/>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4114"/>
                                        </p:tgtEl>
                                        <p:attrNameLst>
                                          <p:attrName>style.visibility</p:attrName>
                                        </p:attrNameLst>
                                      </p:cBhvr>
                                      <p:to>
                                        <p:strVal val="visible"/>
                                      </p:to>
                                    </p:set>
                                    <p:animEffect transition="in" filter="box(in)">
                                      <p:cBhvr>
                                        <p:cTn id="71" dur="500"/>
                                        <p:tgtEl>
                                          <p:spTgt spid="4114"/>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4115"/>
                                        </p:tgtEl>
                                        <p:attrNameLst>
                                          <p:attrName>style.visibility</p:attrName>
                                        </p:attrNameLst>
                                      </p:cBhvr>
                                      <p:to>
                                        <p:strVal val="visible"/>
                                      </p:to>
                                    </p:set>
                                    <p:animEffect transition="in" filter="box(in)">
                                      <p:cBhvr>
                                        <p:cTn id="74" dur="500"/>
                                        <p:tgtEl>
                                          <p:spTgt spid="4115"/>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4116"/>
                                        </p:tgtEl>
                                        <p:attrNameLst>
                                          <p:attrName>style.visibility</p:attrName>
                                        </p:attrNameLst>
                                      </p:cBhvr>
                                      <p:to>
                                        <p:strVal val="visible"/>
                                      </p:to>
                                    </p:set>
                                    <p:animEffect transition="in" filter="box(in)">
                                      <p:cBhvr>
                                        <p:cTn id="77" dur="500"/>
                                        <p:tgtEl>
                                          <p:spTgt spid="4116"/>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4117"/>
                                        </p:tgtEl>
                                        <p:attrNameLst>
                                          <p:attrName>style.visibility</p:attrName>
                                        </p:attrNameLst>
                                      </p:cBhvr>
                                      <p:to>
                                        <p:strVal val="visible"/>
                                      </p:to>
                                    </p:set>
                                    <p:animEffect transition="in" filter="box(in)">
                                      <p:cBhvr>
                                        <p:cTn id="80" dur="500"/>
                                        <p:tgtEl>
                                          <p:spTgt spid="4117"/>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4118"/>
                                        </p:tgtEl>
                                        <p:attrNameLst>
                                          <p:attrName>style.visibility</p:attrName>
                                        </p:attrNameLst>
                                      </p:cBhvr>
                                      <p:to>
                                        <p:strVal val="visible"/>
                                      </p:to>
                                    </p:set>
                                    <p:animEffect transition="in" filter="box(in)">
                                      <p:cBhvr>
                                        <p:cTn id="83" dur="500"/>
                                        <p:tgtEl>
                                          <p:spTgt spid="411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4" presetClass="entr" presetSubtype="16" fill="hold" nodeType="click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box(in)">
                                      <p:cBhvr>
                                        <p:cTn id="8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11" grpId="0" animBg="1"/>
      <p:bldP spid="4112" grpId="0" animBg="1"/>
      <p:bldP spid="4113" grpId="0" animBg="1"/>
      <p:bldP spid="4114" grpId="0" animBg="1"/>
      <p:bldP spid="4115" grpId="0" animBg="1"/>
      <p:bldP spid="4116" grpId="0" animBg="1"/>
      <p:bldP spid="4117" grpId="0" animBg="1"/>
      <p:bldP spid="4118" grpId="0" animBg="1"/>
      <p:bldP spid="4102" grpId="0" animBg="1"/>
      <p:bldP spid="4104" grpId="0" animBg="1"/>
      <p:bldP spid="4105" grpId="0" animBg="1"/>
      <p:bldP spid="4106" grpId="0" animBg="1"/>
      <p:bldP spid="24" grpId="0" animBg="1"/>
      <p:bldP spid="25" grpId="0" animBg="1"/>
      <p:bldP spid="26" grpId="0" animBg="1"/>
      <p:bldP spid="28" grpId="0" animBg="1"/>
      <p:bldP spid="30" grpId="0" animBg="1"/>
      <p:bldP spid="3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body" sz="half" idx="1"/>
          </p:nvPr>
        </p:nvSpPr>
        <p:spPr>
          <a:xfrm>
            <a:off x="558800" y="334963"/>
            <a:ext cx="8032750" cy="684212"/>
          </a:xfrm>
          <a:prstGeom prst="bevel">
            <a:avLst/>
          </a:prstGeom>
          <a:solidFill>
            <a:schemeClr val="bg1">
              <a:lumMod val="85000"/>
            </a:schemeClr>
          </a:solidFill>
        </p:spPr>
        <p:txBody>
          <a:bodyPr/>
          <a:lstStyle/>
          <a:p>
            <a:pPr algn="ctr" eaLnBrk="1" hangingPunct="1">
              <a:buFontTx/>
              <a:buNone/>
              <a:defRPr/>
            </a:pPr>
            <a:r>
              <a:rPr lang="en-US" sz="2800" dirty="0" smtClean="0">
                <a:latin typeface="Times New Roman" pitchFamily="18" charset="0"/>
              </a:rPr>
              <a:t>General Form of Newton’s Interpolating Polynomials</a:t>
            </a:r>
          </a:p>
        </p:txBody>
      </p:sp>
      <p:graphicFrame>
        <p:nvGraphicFramePr>
          <p:cNvPr id="5122" name="Object 3"/>
          <p:cNvGraphicFramePr>
            <a:graphicFrameLocks noGrp="1" noChangeAspect="1"/>
          </p:cNvGraphicFramePr>
          <p:nvPr>
            <p:ph sz="half" idx="2"/>
          </p:nvPr>
        </p:nvGraphicFramePr>
        <p:xfrm>
          <a:off x="592138" y="2516188"/>
          <a:ext cx="7956550" cy="1146175"/>
        </p:xfrm>
        <a:graphic>
          <a:graphicData uri="http://schemas.openxmlformats.org/presentationml/2006/ole">
            <mc:AlternateContent xmlns:mc="http://schemas.openxmlformats.org/markup-compatibility/2006">
              <mc:Choice xmlns:v="urn:schemas-microsoft-com:vml" Requires="v">
                <p:oleObj spid="_x0000_s82190" name="Equation" r:id="rId3" imgW="3263900" imgH="469900" progId="Equation.3">
                  <p:embed/>
                </p:oleObj>
              </mc:Choice>
              <mc:Fallback>
                <p:oleObj name="Equation" r:id="rId3" imgW="3263900" imgH="469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38" y="2516188"/>
                        <a:ext cx="7956550" cy="1146175"/>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 Box 4"/>
          <p:cNvSpPr txBox="1">
            <a:spLocks noChangeArrowheads="1"/>
          </p:cNvSpPr>
          <p:nvPr/>
        </p:nvSpPr>
        <p:spPr bwMode="auto">
          <a:xfrm>
            <a:off x="5919788" y="2651125"/>
            <a:ext cx="2413000" cy="923925"/>
          </a:xfrm>
          <a:prstGeom prst="rect">
            <a:avLst/>
          </a:prstGeom>
          <a:solidFill>
            <a:srgbClr val="DDDDDD"/>
          </a:solidFill>
          <a:ln w="9525">
            <a:solidFill>
              <a:srgbClr val="0000FF"/>
            </a:solidFill>
            <a:miter lim="800000"/>
            <a:headEnd/>
            <a:tailEnd/>
          </a:ln>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dirty="0">
                <a:solidFill>
                  <a:srgbClr val="C00000"/>
                </a:solidFill>
                <a:latin typeface="Times New Roman" pitchFamily="18" charset="0"/>
              </a:rPr>
              <a:t>Bracketed function evaluations are finite divided differences</a:t>
            </a:r>
          </a:p>
        </p:txBody>
      </p:sp>
      <p:graphicFrame>
        <p:nvGraphicFramePr>
          <p:cNvPr id="5130" name="Object 10"/>
          <p:cNvGraphicFramePr>
            <a:graphicFrameLocks noChangeAspect="1"/>
          </p:cNvGraphicFramePr>
          <p:nvPr/>
        </p:nvGraphicFramePr>
        <p:xfrm>
          <a:off x="596900" y="1201738"/>
          <a:ext cx="7954963" cy="1131887"/>
        </p:xfrm>
        <a:graphic>
          <a:graphicData uri="http://schemas.openxmlformats.org/presentationml/2006/ole">
            <mc:AlternateContent xmlns:mc="http://schemas.openxmlformats.org/markup-compatibility/2006">
              <mc:Choice xmlns:v="urn:schemas-microsoft-com:vml" Requires="v">
                <p:oleObj spid="_x0000_s82191" name="Equation" r:id="rId5" imgW="4953000" imgH="685800" progId="Equation.3">
                  <p:embed/>
                </p:oleObj>
              </mc:Choice>
              <mc:Fallback>
                <p:oleObj name="Equation" r:id="rId5" imgW="495300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900" y="1201738"/>
                        <a:ext cx="7954963" cy="113188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1" name="Object 4"/>
          <p:cNvGraphicFramePr>
            <a:graphicFrameLocks noChangeAspect="1"/>
          </p:cNvGraphicFramePr>
          <p:nvPr/>
        </p:nvGraphicFramePr>
        <p:xfrm>
          <a:off x="609600" y="3830638"/>
          <a:ext cx="7929563" cy="936625"/>
        </p:xfrm>
        <a:graphic>
          <a:graphicData uri="http://schemas.openxmlformats.org/presentationml/2006/ole">
            <mc:AlternateContent xmlns:mc="http://schemas.openxmlformats.org/markup-compatibility/2006">
              <mc:Choice xmlns:v="urn:schemas-microsoft-com:vml" Requires="v">
                <p:oleObj spid="_x0000_s82192" name="Equation" r:id="rId7" imgW="3873500" imgH="457200" progId="Equation.3">
                  <p:embed/>
                </p:oleObj>
              </mc:Choice>
              <mc:Fallback>
                <p:oleObj name="Equation" r:id="rId7" imgW="3873500" imgH="457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830638"/>
                        <a:ext cx="7929563" cy="936625"/>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32" name="Object 5"/>
          <p:cNvGraphicFramePr>
            <a:graphicFrameLocks noChangeAspect="1"/>
          </p:cNvGraphicFramePr>
          <p:nvPr/>
        </p:nvGraphicFramePr>
        <p:xfrm>
          <a:off x="592138" y="4924425"/>
          <a:ext cx="7956550" cy="1352550"/>
        </p:xfrm>
        <a:graphic>
          <a:graphicData uri="http://schemas.openxmlformats.org/presentationml/2006/ole">
            <mc:AlternateContent xmlns:mc="http://schemas.openxmlformats.org/markup-compatibility/2006">
              <mc:Choice xmlns:v="urn:schemas-microsoft-com:vml" Requires="v">
                <p:oleObj spid="_x0000_s82193" name="Equation" r:id="rId9" imgW="3886200" imgH="660400" progId="Equation.3">
                  <p:embed/>
                </p:oleObj>
              </mc:Choice>
              <mc:Fallback>
                <p:oleObj name="Equation" r:id="rId9" imgW="3886200" imgH="660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138" y="4924425"/>
                        <a:ext cx="7956550" cy="1352550"/>
                      </a:xfrm>
                      <a:prstGeom prst="rect">
                        <a:avLst/>
                      </a:prstGeom>
                      <a:solidFill>
                        <a:srgbClr val="EAEAE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1DAF7DB-E456-4B78-A867-CA623C1970FB}" type="slidenum">
              <a:rPr lang="en-GB" smtClean="0"/>
              <a:pPr>
                <a:defRPr/>
              </a:pPr>
              <a:t>65</a:t>
            </a:fld>
            <a:endParaRPr lang="en-GB"/>
          </a:p>
        </p:txBody>
      </p:sp>
    </p:spTree>
    <p:extLst>
      <p:ext uri="{BB962C8B-B14F-4D97-AF65-F5344CB8AC3E}">
        <p14:creationId xmlns:p14="http://schemas.microsoft.com/office/powerpoint/2010/main" val="951360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ox(in)">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5131"/>
                                        </p:tgtEl>
                                        <p:attrNameLst>
                                          <p:attrName>style.visibility</p:attrName>
                                        </p:attrNameLst>
                                      </p:cBhvr>
                                      <p:to>
                                        <p:strVal val="visible"/>
                                      </p:to>
                                    </p:set>
                                    <p:animEffect transition="in" filter="box(in)">
                                      <p:cBhvr>
                                        <p:cTn id="20" dur="500"/>
                                        <p:tgtEl>
                                          <p:spTgt spid="513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5132"/>
                                        </p:tgtEl>
                                        <p:attrNameLst>
                                          <p:attrName>style.visibility</p:attrName>
                                        </p:attrNameLst>
                                      </p:cBhvr>
                                      <p:to>
                                        <p:strVal val="visible"/>
                                      </p:to>
                                    </p:set>
                                    <p:animEffect transition="in" filter="box(in)">
                                      <p:cBhvr>
                                        <p:cTn id="25"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3168" name="Group 128"/>
          <p:cNvGraphicFramePr>
            <a:graphicFrameLocks noGrp="1"/>
          </p:cNvGraphicFramePr>
          <p:nvPr>
            <p:ph/>
          </p:nvPr>
        </p:nvGraphicFramePr>
        <p:xfrm>
          <a:off x="325438" y="885825"/>
          <a:ext cx="1081087" cy="3335339"/>
        </p:xfrm>
        <a:graphic>
          <a:graphicData uri="http://schemas.openxmlformats.org/drawingml/2006/table">
            <a:tbl>
              <a:tblPr/>
              <a:tblGrid>
                <a:gridCol w="431800">
                  <a:extLst>
                    <a:ext uri="{9D8B030D-6E8A-4147-A177-3AD203B41FA5}">
                      <a16:colId xmlns="" xmlns:a16="http://schemas.microsoft.com/office/drawing/2014/main" val="20000"/>
                    </a:ext>
                  </a:extLst>
                </a:gridCol>
                <a:gridCol w="649287">
                  <a:extLst>
                    <a:ext uri="{9D8B030D-6E8A-4147-A177-3AD203B41FA5}">
                      <a16:colId xmlns="" xmlns:a16="http://schemas.microsoft.com/office/drawing/2014/main" val="20001"/>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rPr>
                        <a:t>x</a:t>
                      </a:r>
                      <a:r>
                        <a:rPr kumimoji="0" lang="en-US" sz="1800" b="0" i="1" u="none" strike="noStrike" cap="none" normalizeH="0" baseline="-25000" dirty="0" smtClean="0">
                          <a:ln>
                            <a:noFill/>
                          </a:ln>
                          <a:solidFill>
                            <a:schemeClr val="tx1"/>
                          </a:solidFill>
                          <a:effectLst/>
                          <a:latin typeface="Times New Roman" pitchFamily="18" charset="0"/>
                        </a:rPr>
                        <a:t>i</a:t>
                      </a:r>
                      <a:endParaRPr kumimoji="0" lang="en-US" sz="1800" b="0" i="1"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Times New Roman" pitchFamily="18" charset="0"/>
                        </a:rPr>
                        <a:t>f(x</a:t>
                      </a:r>
                      <a:r>
                        <a:rPr kumimoji="0" lang="en-US" sz="1800" b="0" i="1" u="none" strike="noStrike" cap="none" normalizeH="0" baseline="-25000" dirty="0" smtClean="0">
                          <a:ln>
                            <a:noFill/>
                          </a:ln>
                          <a:solidFill>
                            <a:schemeClr val="tx1"/>
                          </a:solidFill>
                          <a:effectLst/>
                          <a:latin typeface="Times New Roman" pitchFamily="18" charset="0"/>
                        </a:rPr>
                        <a:t>i</a:t>
                      </a:r>
                      <a:r>
                        <a:rPr kumimoji="0" lang="en-US" sz="1800" b="0" i="1"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0</a:t>
                      </a:r>
                      <a:endParaRPr kumimoji="0" lang="en-US"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f(x</a:t>
                      </a:r>
                      <a:r>
                        <a:rPr kumimoji="0" lang="en-US" sz="1800" b="0" i="1" u="none" strike="noStrike" cap="none" normalizeH="0" baseline="-25000" dirty="0" smtClean="0">
                          <a:ln>
                            <a:noFill/>
                          </a:ln>
                          <a:solidFill>
                            <a:schemeClr val="tx1"/>
                          </a:solidFill>
                          <a:effectLst/>
                          <a:latin typeface="Arial" charset="0"/>
                        </a:rPr>
                        <a:t>0</a:t>
                      </a:r>
                      <a:r>
                        <a:rPr kumimoji="0" lang="en-US" sz="1800" b="0" i="1"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1</a:t>
                      </a: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f(x</a:t>
                      </a:r>
                      <a:r>
                        <a:rPr kumimoji="0" lang="en-US" sz="1800" b="0" i="1" u="none" strike="noStrike" cap="none" normalizeH="0" baseline="-25000" dirty="0" smtClean="0">
                          <a:ln>
                            <a:noFill/>
                          </a:ln>
                          <a:solidFill>
                            <a:schemeClr val="tx1"/>
                          </a:solidFill>
                          <a:effectLst/>
                          <a:latin typeface="Arial" charset="0"/>
                        </a:rPr>
                        <a:t>1</a:t>
                      </a:r>
                      <a:r>
                        <a:rPr kumimoji="0" lang="en-US" sz="1800" b="0" i="1"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2</a:t>
                      </a: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f(x</a:t>
                      </a:r>
                      <a:r>
                        <a:rPr kumimoji="0" lang="en-US" sz="1800" b="0" i="1" u="none" strike="noStrike" cap="none" normalizeH="0" baseline="-25000" dirty="0" smtClean="0">
                          <a:ln>
                            <a:noFill/>
                          </a:ln>
                          <a:solidFill>
                            <a:schemeClr val="tx1"/>
                          </a:solidFill>
                          <a:effectLst/>
                          <a:latin typeface="Arial" charset="0"/>
                        </a:rPr>
                        <a:t>2</a:t>
                      </a:r>
                      <a:r>
                        <a:rPr kumimoji="0" lang="en-US" sz="1800" b="0" i="1"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3</a:t>
                      </a: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Arial" charset="0"/>
                        </a:rPr>
                        <a:t>f(x</a:t>
                      </a:r>
                      <a:r>
                        <a:rPr kumimoji="0" lang="en-US" sz="1800" b="0" i="1" u="none" strike="noStrike" cap="none" normalizeH="0" baseline="-25000" smtClean="0">
                          <a:ln>
                            <a:noFill/>
                          </a:ln>
                          <a:solidFill>
                            <a:schemeClr val="tx1"/>
                          </a:solidFill>
                          <a:effectLst/>
                          <a:latin typeface="Arial" charset="0"/>
                        </a:rPr>
                        <a:t>3</a:t>
                      </a:r>
                      <a:r>
                        <a:rPr kumimoji="0" lang="en-US" sz="1800" b="0" i="1"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4</a:t>
                      </a:r>
                      <a:endParaRPr kumimoji="0" lang="en-US"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f(x</a:t>
                      </a:r>
                      <a:r>
                        <a:rPr kumimoji="0" lang="en-US" sz="1800" b="0" i="1" u="none" strike="noStrike" cap="none" normalizeH="0" baseline="-25000" dirty="0" smtClean="0">
                          <a:ln>
                            <a:noFill/>
                          </a:ln>
                          <a:solidFill>
                            <a:schemeClr val="tx1"/>
                          </a:solidFill>
                          <a:effectLst/>
                          <a:latin typeface="Arial" charset="0"/>
                        </a:rPr>
                        <a:t>4</a:t>
                      </a:r>
                      <a:r>
                        <a:rPr kumimoji="0" lang="en-US" sz="1800" b="0" i="1"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5"/>
                  </a:ext>
                </a:extLst>
              </a:tr>
            </a:tbl>
          </a:graphicData>
        </a:graphic>
      </p:graphicFrame>
      <p:graphicFrame>
        <p:nvGraphicFramePr>
          <p:cNvPr id="343280" name="Group 240"/>
          <p:cNvGraphicFramePr>
            <a:graphicFrameLocks noGrp="1"/>
          </p:cNvGraphicFramePr>
          <p:nvPr/>
        </p:nvGraphicFramePr>
        <p:xfrm>
          <a:off x="4718050" y="885825"/>
          <a:ext cx="1223963" cy="3335339"/>
        </p:xfrm>
        <a:graphic>
          <a:graphicData uri="http://schemas.openxmlformats.org/drawingml/2006/table">
            <a:tbl>
              <a:tblPr/>
              <a:tblGrid>
                <a:gridCol w="623900">
                  <a:extLst>
                    <a:ext uri="{9D8B030D-6E8A-4147-A177-3AD203B41FA5}">
                      <a16:colId xmlns="" xmlns:a16="http://schemas.microsoft.com/office/drawing/2014/main" val="20000"/>
                    </a:ext>
                  </a:extLst>
                </a:gridCol>
                <a:gridCol w="600063">
                  <a:extLst>
                    <a:ext uri="{9D8B030D-6E8A-4147-A177-3AD203B41FA5}">
                      <a16:colId xmlns="" xmlns:a16="http://schemas.microsoft.com/office/drawing/2014/main" val="20001"/>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x</a:t>
                      </a:r>
                      <a:r>
                        <a:rPr kumimoji="0" lang="en-US" sz="1600" b="0" i="1" u="none" strike="noStrike" cap="none" normalizeH="0" baseline="-25000" dirty="0" smtClean="0">
                          <a:ln>
                            <a:noFill/>
                          </a:ln>
                          <a:solidFill>
                            <a:schemeClr val="tx1"/>
                          </a:solidFill>
                          <a:effectLst/>
                          <a:latin typeface="Times New Roman" pitchFamily="18" charset="0"/>
                        </a:rPr>
                        <a:t>i</a:t>
                      </a:r>
                      <a:endParaRPr kumimoji="0" lang="en-US" sz="1600" b="0" i="1"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f(x</a:t>
                      </a:r>
                      <a:r>
                        <a:rPr kumimoji="0" lang="en-US" sz="1600" b="0" i="1" u="none" strike="noStrike" cap="none" normalizeH="0" baseline="-25000" dirty="0" smtClean="0">
                          <a:ln>
                            <a:noFill/>
                          </a:ln>
                          <a:solidFill>
                            <a:schemeClr val="tx1"/>
                          </a:solidFill>
                          <a:effectLst/>
                          <a:latin typeface="Times New Roman" pitchFamily="18" charset="0"/>
                        </a:rPr>
                        <a:t>i</a:t>
                      </a:r>
                      <a:r>
                        <a:rPr kumimoji="0" lang="en-US" sz="1600" b="0" i="1" u="none" strike="noStrike" cap="none" normalizeH="0" baseline="0" dirty="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0</a:t>
                      </a:r>
                      <a:r>
                        <a:rPr kumimoji="0" lang="en-US" sz="1600" b="0" i="0" u="none" strike="noStrike" cap="none" normalizeH="0" baseline="0" dirty="0" smtClean="0">
                          <a:ln>
                            <a:noFill/>
                          </a:ln>
                          <a:solidFill>
                            <a:schemeClr val="tx1"/>
                          </a:solidFill>
                          <a:effectLst/>
                          <a:latin typeface="Arial" charset="0"/>
                        </a:rPr>
                        <a:t>=0</a:t>
                      </a: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0" u="none" strike="noStrike" cap="none" normalizeH="0" baseline="0" dirty="0" smtClean="0">
                          <a:ln>
                            <a:noFill/>
                          </a:ln>
                          <a:solidFill>
                            <a:schemeClr val="tx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0" u="none" strike="noStrike" cap="none" normalizeH="0" baseline="0" dirty="0" smtClean="0">
                          <a:ln>
                            <a:noFill/>
                          </a:ln>
                          <a:solidFill>
                            <a:schemeClr val="tx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4</a:t>
                      </a:r>
                      <a:r>
                        <a:rPr kumimoji="0" lang="en-US" sz="1600" b="0" i="0" u="none" strike="noStrike" cap="none" normalizeH="0" baseline="0" dirty="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5"/>
                  </a:ext>
                </a:extLst>
              </a:tr>
            </a:tbl>
          </a:graphicData>
        </a:graphic>
      </p:graphicFrame>
      <p:sp>
        <p:nvSpPr>
          <p:cNvPr id="14427" name="Text Box 241"/>
          <p:cNvSpPr txBox="1">
            <a:spLocks noChangeArrowheads="1"/>
          </p:cNvSpPr>
          <p:nvPr/>
        </p:nvSpPr>
        <p:spPr bwMode="auto">
          <a:xfrm>
            <a:off x="300038" y="4378325"/>
            <a:ext cx="8580437" cy="1754188"/>
          </a:xfrm>
          <a:prstGeom prst="rect">
            <a:avLst/>
          </a:prstGeom>
          <a:solidFill>
            <a:srgbClr val="CC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i="1">
              <a:latin typeface="Times New Roman" pitchFamily="18" charset="0"/>
            </a:endParaRPr>
          </a:p>
          <a:p>
            <a:pPr eaLnBrk="1" hangingPunct="1">
              <a:spcBef>
                <a:spcPct val="0"/>
              </a:spcBef>
              <a:buFontTx/>
              <a:buNone/>
            </a:pPr>
            <a:r>
              <a:rPr lang="en-US" altLang="en-US" sz="1800" i="1">
                <a:latin typeface="Times New Roman" pitchFamily="18" charset="0"/>
              </a:rPr>
              <a:t>f</a:t>
            </a:r>
            <a:r>
              <a:rPr lang="en-US" altLang="en-US" sz="1800" i="1" baseline="-25000">
                <a:latin typeface="Times New Roman" pitchFamily="18" charset="0"/>
              </a:rPr>
              <a:t>1</a:t>
            </a:r>
            <a:r>
              <a:rPr lang="en-US" altLang="en-US" sz="1800" i="1">
                <a:latin typeface="Times New Roman" pitchFamily="18" charset="0"/>
              </a:rPr>
              <a:t>(x)</a:t>
            </a:r>
            <a:r>
              <a:rPr lang="en-US" altLang="en-US" sz="1800">
                <a:latin typeface="Times New Roman" pitchFamily="18" charset="0"/>
              </a:rPr>
              <a:t> = 2 + 6*(</a:t>
            </a:r>
            <a:r>
              <a:rPr lang="en-US" altLang="en-US" sz="1800" i="1">
                <a:latin typeface="Times New Roman" pitchFamily="18" charset="0"/>
              </a:rPr>
              <a:t>x</a:t>
            </a:r>
            <a:r>
              <a:rPr lang="en-US" altLang="en-US" sz="1800">
                <a:latin typeface="Times New Roman" pitchFamily="18" charset="0"/>
              </a:rPr>
              <a:t>-0)                                                                     (based on </a:t>
            </a:r>
            <a:r>
              <a:rPr lang="en-US" altLang="en-US" sz="1800" i="1">
                <a:latin typeface="Times New Roman" pitchFamily="18" charset="0"/>
              </a:rPr>
              <a:t>x</a:t>
            </a:r>
            <a:r>
              <a:rPr lang="en-US" altLang="en-US" sz="1800" i="1" baseline="-25000">
                <a:latin typeface="Times New Roman" pitchFamily="18" charset="0"/>
              </a:rPr>
              <a:t>0</a:t>
            </a:r>
            <a:r>
              <a:rPr lang="en-US" altLang="en-US" sz="1800">
                <a:latin typeface="Times New Roman" pitchFamily="18" charset="0"/>
              </a:rPr>
              <a:t> and </a:t>
            </a:r>
            <a:r>
              <a:rPr lang="en-US" altLang="en-US" sz="1800" i="1">
                <a:latin typeface="Times New Roman" pitchFamily="18" charset="0"/>
              </a:rPr>
              <a:t>x</a:t>
            </a:r>
            <a:r>
              <a:rPr lang="en-US" altLang="en-US" sz="1800" i="1" baseline="-25000">
                <a:latin typeface="Times New Roman" pitchFamily="18" charset="0"/>
              </a:rPr>
              <a:t>1</a:t>
            </a:r>
            <a:r>
              <a:rPr lang="en-US" altLang="en-US" sz="1800">
                <a:latin typeface="Times New Roman" pitchFamily="18" charset="0"/>
              </a:rPr>
              <a:t>)</a:t>
            </a:r>
          </a:p>
          <a:p>
            <a:pPr eaLnBrk="1" hangingPunct="1">
              <a:spcBef>
                <a:spcPct val="0"/>
              </a:spcBef>
              <a:buFontTx/>
              <a:buNone/>
            </a:pPr>
            <a:r>
              <a:rPr lang="en-US" altLang="en-US" sz="1800" i="1">
                <a:latin typeface="Times New Roman" pitchFamily="18" charset="0"/>
              </a:rPr>
              <a:t>f</a:t>
            </a:r>
            <a:r>
              <a:rPr lang="en-US" altLang="en-US" sz="1800" i="1" baseline="-25000">
                <a:latin typeface="Times New Roman" pitchFamily="18" charset="0"/>
              </a:rPr>
              <a:t>2</a:t>
            </a:r>
            <a:r>
              <a:rPr lang="en-US" altLang="en-US" sz="1800" i="1">
                <a:latin typeface="Times New Roman" pitchFamily="18" charset="0"/>
              </a:rPr>
              <a:t>(x)</a:t>
            </a:r>
            <a:r>
              <a:rPr lang="en-US" altLang="en-US" sz="1800">
                <a:latin typeface="Times New Roman" pitchFamily="18" charset="0"/>
              </a:rPr>
              <a:t> = 2 + 6*(</a:t>
            </a:r>
            <a:r>
              <a:rPr lang="en-US" altLang="en-US" sz="1800" i="1">
                <a:latin typeface="Times New Roman" pitchFamily="18" charset="0"/>
              </a:rPr>
              <a:t>x</a:t>
            </a:r>
            <a:r>
              <a:rPr lang="en-US" altLang="en-US" sz="1800">
                <a:latin typeface="Times New Roman" pitchFamily="18" charset="0"/>
              </a:rPr>
              <a:t>-0)+18(</a:t>
            </a:r>
            <a:r>
              <a:rPr lang="en-US" altLang="en-US" sz="1800" i="1">
                <a:latin typeface="Times New Roman" pitchFamily="18" charset="0"/>
              </a:rPr>
              <a:t>x</a:t>
            </a:r>
            <a:r>
              <a:rPr lang="en-US" altLang="en-US" sz="1800">
                <a:latin typeface="Times New Roman" pitchFamily="18" charset="0"/>
              </a:rPr>
              <a:t>-0)(</a:t>
            </a:r>
            <a:r>
              <a:rPr lang="en-US" altLang="en-US" sz="1800" i="1">
                <a:latin typeface="Times New Roman" pitchFamily="18" charset="0"/>
              </a:rPr>
              <a:t>x</a:t>
            </a:r>
            <a:r>
              <a:rPr lang="en-US" altLang="en-US" sz="1800">
                <a:latin typeface="Times New Roman" pitchFamily="18" charset="0"/>
              </a:rPr>
              <a:t>-2)                                             (based on </a:t>
            </a:r>
            <a:r>
              <a:rPr lang="en-US" altLang="en-US" sz="1800" i="1">
                <a:latin typeface="Times New Roman" pitchFamily="18" charset="0"/>
              </a:rPr>
              <a:t>x</a:t>
            </a:r>
            <a:r>
              <a:rPr lang="en-US" altLang="en-US" sz="1800" i="1" baseline="-25000">
                <a:latin typeface="Times New Roman" pitchFamily="18" charset="0"/>
              </a:rPr>
              <a:t>0</a:t>
            </a:r>
            <a:r>
              <a:rPr lang="en-US" altLang="en-US" sz="1800">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1 </a:t>
            </a:r>
            <a:r>
              <a:rPr lang="en-US" altLang="en-US" sz="1800">
                <a:latin typeface="Times New Roman" pitchFamily="18" charset="0"/>
              </a:rPr>
              <a:t>and</a:t>
            </a:r>
            <a:r>
              <a:rPr lang="en-US" altLang="en-US" sz="1800">
                <a:solidFill>
                  <a:srgbClr val="969696"/>
                </a:solidFill>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2</a:t>
            </a:r>
            <a:r>
              <a:rPr lang="en-US" altLang="en-US" sz="1800">
                <a:latin typeface="Times New Roman" pitchFamily="18" charset="0"/>
              </a:rPr>
              <a:t>)</a:t>
            </a:r>
          </a:p>
          <a:p>
            <a:pPr eaLnBrk="1" hangingPunct="1">
              <a:spcBef>
                <a:spcPct val="0"/>
              </a:spcBef>
              <a:buFontTx/>
              <a:buNone/>
            </a:pPr>
            <a:r>
              <a:rPr lang="en-US" altLang="en-US" sz="1800" i="1">
                <a:latin typeface="Times New Roman" pitchFamily="18" charset="0"/>
              </a:rPr>
              <a:t>f</a:t>
            </a:r>
            <a:r>
              <a:rPr lang="en-US" altLang="en-US" sz="1800" i="1" baseline="-25000">
                <a:latin typeface="Times New Roman" pitchFamily="18" charset="0"/>
              </a:rPr>
              <a:t>3</a:t>
            </a:r>
            <a:r>
              <a:rPr lang="en-US" altLang="en-US" sz="1800" i="1">
                <a:latin typeface="Times New Roman" pitchFamily="18" charset="0"/>
              </a:rPr>
              <a:t>(x)</a:t>
            </a:r>
            <a:r>
              <a:rPr lang="en-US" altLang="en-US" sz="1800">
                <a:latin typeface="Times New Roman" pitchFamily="18" charset="0"/>
              </a:rPr>
              <a:t> = 2 + 6*(</a:t>
            </a:r>
            <a:r>
              <a:rPr lang="en-US" altLang="en-US" sz="1800" i="1">
                <a:latin typeface="Times New Roman" pitchFamily="18" charset="0"/>
              </a:rPr>
              <a:t>x</a:t>
            </a:r>
            <a:r>
              <a:rPr lang="en-US" altLang="en-US" sz="1800">
                <a:latin typeface="Times New Roman" pitchFamily="18" charset="0"/>
              </a:rPr>
              <a:t>-0)+18(</a:t>
            </a:r>
            <a:r>
              <a:rPr lang="en-US" altLang="en-US" sz="1800" i="1">
                <a:latin typeface="Times New Roman" pitchFamily="18" charset="0"/>
              </a:rPr>
              <a:t>x</a:t>
            </a:r>
            <a:r>
              <a:rPr lang="en-US" altLang="en-US" sz="1800">
                <a:latin typeface="Times New Roman" pitchFamily="18" charset="0"/>
              </a:rPr>
              <a:t>-0)(</a:t>
            </a:r>
            <a:r>
              <a:rPr lang="en-US" altLang="en-US" sz="1800" i="1">
                <a:latin typeface="Times New Roman" pitchFamily="18" charset="0"/>
              </a:rPr>
              <a:t>x</a:t>
            </a:r>
            <a:r>
              <a:rPr lang="en-US" altLang="en-US" sz="1800">
                <a:latin typeface="Times New Roman" pitchFamily="18" charset="0"/>
              </a:rPr>
              <a:t>-2)+9(</a:t>
            </a:r>
            <a:r>
              <a:rPr lang="en-US" altLang="en-US" sz="1800" i="1">
                <a:latin typeface="Times New Roman" pitchFamily="18" charset="0"/>
              </a:rPr>
              <a:t>x</a:t>
            </a:r>
            <a:r>
              <a:rPr lang="en-US" altLang="en-US" sz="1800">
                <a:latin typeface="Times New Roman" pitchFamily="18" charset="0"/>
              </a:rPr>
              <a:t>-0)(</a:t>
            </a:r>
            <a:r>
              <a:rPr lang="en-US" altLang="en-US" sz="1800" i="1">
                <a:latin typeface="Times New Roman" pitchFamily="18" charset="0"/>
              </a:rPr>
              <a:t>x</a:t>
            </a:r>
            <a:r>
              <a:rPr lang="en-US" altLang="en-US" sz="1800">
                <a:latin typeface="Times New Roman" pitchFamily="18" charset="0"/>
              </a:rPr>
              <a:t>-2)(</a:t>
            </a:r>
            <a:r>
              <a:rPr lang="en-US" altLang="en-US" sz="1800" i="1">
                <a:latin typeface="Times New Roman" pitchFamily="18" charset="0"/>
              </a:rPr>
              <a:t>x</a:t>
            </a:r>
            <a:r>
              <a:rPr lang="en-US" altLang="en-US" sz="1800">
                <a:latin typeface="Times New Roman" pitchFamily="18" charset="0"/>
              </a:rPr>
              <a:t>-3)               (based on </a:t>
            </a:r>
            <a:r>
              <a:rPr lang="en-US" altLang="en-US" sz="1800" i="1">
                <a:latin typeface="Times New Roman" pitchFamily="18" charset="0"/>
              </a:rPr>
              <a:t>x</a:t>
            </a:r>
            <a:r>
              <a:rPr lang="en-US" altLang="en-US" sz="1800" i="1" baseline="-25000">
                <a:latin typeface="Times New Roman" pitchFamily="18" charset="0"/>
              </a:rPr>
              <a:t>0</a:t>
            </a:r>
            <a:r>
              <a:rPr lang="en-US" altLang="en-US" sz="1800">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1</a:t>
            </a:r>
            <a:r>
              <a:rPr lang="en-US" altLang="en-US" sz="1800" i="1">
                <a:latin typeface="Times New Roman" pitchFamily="18" charset="0"/>
              </a:rPr>
              <a:t>, x</a:t>
            </a:r>
            <a:r>
              <a:rPr lang="en-US" altLang="en-US" sz="1800" i="1" baseline="-25000">
                <a:latin typeface="Times New Roman" pitchFamily="18" charset="0"/>
              </a:rPr>
              <a:t>2</a:t>
            </a:r>
            <a:r>
              <a:rPr lang="en-US" altLang="en-US" sz="1800" i="1">
                <a:latin typeface="Times New Roman" pitchFamily="18" charset="0"/>
              </a:rPr>
              <a:t>, </a:t>
            </a:r>
            <a:r>
              <a:rPr lang="en-US" altLang="en-US" sz="1800">
                <a:latin typeface="Times New Roman" pitchFamily="18" charset="0"/>
              </a:rPr>
              <a:t>and</a:t>
            </a:r>
            <a:r>
              <a:rPr lang="en-US" altLang="en-US" sz="1800">
                <a:solidFill>
                  <a:srgbClr val="969696"/>
                </a:solidFill>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3</a:t>
            </a:r>
            <a:r>
              <a:rPr lang="en-US" altLang="en-US" sz="1800">
                <a:latin typeface="Times New Roman" pitchFamily="18" charset="0"/>
              </a:rPr>
              <a:t>)</a:t>
            </a:r>
          </a:p>
          <a:p>
            <a:pPr eaLnBrk="1" hangingPunct="1">
              <a:spcBef>
                <a:spcPct val="0"/>
              </a:spcBef>
              <a:buFontTx/>
              <a:buNone/>
            </a:pPr>
            <a:r>
              <a:rPr lang="en-US" altLang="en-US" sz="1800" i="1">
                <a:latin typeface="Times New Roman" pitchFamily="18" charset="0"/>
              </a:rPr>
              <a:t>f</a:t>
            </a:r>
            <a:r>
              <a:rPr lang="en-US" altLang="en-US" sz="1800" i="1" baseline="-25000">
                <a:latin typeface="Times New Roman" pitchFamily="18" charset="0"/>
              </a:rPr>
              <a:t>4</a:t>
            </a:r>
            <a:r>
              <a:rPr lang="en-US" altLang="en-US" sz="1800" i="1">
                <a:latin typeface="Times New Roman" pitchFamily="18" charset="0"/>
              </a:rPr>
              <a:t>(x)</a:t>
            </a:r>
            <a:r>
              <a:rPr lang="en-US" altLang="en-US" sz="1800">
                <a:latin typeface="Times New Roman" pitchFamily="18" charset="0"/>
              </a:rPr>
              <a:t> = 2 + 6</a:t>
            </a:r>
            <a:r>
              <a:rPr lang="en-US" altLang="en-US" sz="1800" i="1">
                <a:latin typeface="Times New Roman" pitchFamily="18" charset="0"/>
              </a:rPr>
              <a:t>x </a:t>
            </a:r>
            <a:r>
              <a:rPr lang="en-US" altLang="en-US" sz="1800">
                <a:latin typeface="Times New Roman" pitchFamily="18" charset="0"/>
              </a:rPr>
              <a:t>+18</a:t>
            </a:r>
            <a:r>
              <a:rPr lang="en-US" altLang="en-US" sz="1800" i="1">
                <a:latin typeface="Times New Roman" pitchFamily="18" charset="0"/>
              </a:rPr>
              <a:t>x</a:t>
            </a:r>
            <a:r>
              <a:rPr lang="en-US" altLang="en-US" sz="1800">
                <a:latin typeface="Times New Roman" pitchFamily="18" charset="0"/>
              </a:rPr>
              <a:t>(</a:t>
            </a:r>
            <a:r>
              <a:rPr lang="en-US" altLang="en-US" sz="1800" i="1">
                <a:latin typeface="Times New Roman" pitchFamily="18" charset="0"/>
              </a:rPr>
              <a:t>x</a:t>
            </a:r>
            <a:r>
              <a:rPr lang="en-US" altLang="en-US" sz="1800">
                <a:latin typeface="Times New Roman" pitchFamily="18" charset="0"/>
              </a:rPr>
              <a:t>-2) +9</a:t>
            </a:r>
            <a:r>
              <a:rPr lang="en-US" altLang="en-US" sz="1800" i="1">
                <a:latin typeface="Times New Roman" pitchFamily="18" charset="0"/>
              </a:rPr>
              <a:t>x</a:t>
            </a:r>
            <a:r>
              <a:rPr lang="en-US" altLang="en-US" sz="1800">
                <a:latin typeface="Times New Roman" pitchFamily="18" charset="0"/>
              </a:rPr>
              <a:t>(</a:t>
            </a:r>
            <a:r>
              <a:rPr lang="en-US" altLang="en-US" sz="1800" i="1">
                <a:latin typeface="Times New Roman" pitchFamily="18" charset="0"/>
              </a:rPr>
              <a:t>x</a:t>
            </a:r>
            <a:r>
              <a:rPr lang="en-US" altLang="en-US" sz="1800">
                <a:latin typeface="Times New Roman" pitchFamily="18" charset="0"/>
              </a:rPr>
              <a:t>-2)(</a:t>
            </a:r>
            <a:r>
              <a:rPr lang="en-US" altLang="en-US" sz="1800" i="1">
                <a:latin typeface="Times New Roman" pitchFamily="18" charset="0"/>
              </a:rPr>
              <a:t>x</a:t>
            </a:r>
            <a:r>
              <a:rPr lang="en-US" altLang="en-US" sz="1800">
                <a:latin typeface="Times New Roman" pitchFamily="18" charset="0"/>
              </a:rPr>
              <a:t>-3) +1</a:t>
            </a:r>
            <a:r>
              <a:rPr lang="en-US" altLang="en-US" sz="1800" i="1">
                <a:latin typeface="Times New Roman" pitchFamily="18" charset="0"/>
              </a:rPr>
              <a:t>x</a:t>
            </a:r>
            <a:r>
              <a:rPr lang="en-US" altLang="en-US" sz="1800">
                <a:latin typeface="Times New Roman" pitchFamily="18" charset="0"/>
              </a:rPr>
              <a:t>(</a:t>
            </a:r>
            <a:r>
              <a:rPr lang="en-US" altLang="en-US" sz="1800" i="1">
                <a:latin typeface="Times New Roman" pitchFamily="18" charset="0"/>
              </a:rPr>
              <a:t>x</a:t>
            </a:r>
            <a:r>
              <a:rPr lang="en-US" altLang="en-US" sz="1800">
                <a:latin typeface="Times New Roman" pitchFamily="18" charset="0"/>
              </a:rPr>
              <a:t>-2)(</a:t>
            </a:r>
            <a:r>
              <a:rPr lang="en-US" altLang="en-US" sz="1800" i="1">
                <a:latin typeface="Times New Roman" pitchFamily="18" charset="0"/>
              </a:rPr>
              <a:t>x</a:t>
            </a:r>
            <a:r>
              <a:rPr lang="en-US" altLang="en-US" sz="1800">
                <a:latin typeface="Times New Roman" pitchFamily="18" charset="0"/>
              </a:rPr>
              <a:t>-3)(</a:t>
            </a:r>
            <a:r>
              <a:rPr lang="en-US" altLang="en-US" sz="1800" i="1">
                <a:latin typeface="Times New Roman" pitchFamily="18" charset="0"/>
              </a:rPr>
              <a:t>x</a:t>
            </a:r>
            <a:r>
              <a:rPr lang="en-US" altLang="en-US" sz="1800">
                <a:latin typeface="Times New Roman" pitchFamily="18" charset="0"/>
              </a:rPr>
              <a:t>-4)   (based on </a:t>
            </a:r>
            <a:r>
              <a:rPr lang="en-US" altLang="en-US" sz="1800" i="1">
                <a:latin typeface="Times New Roman" pitchFamily="18" charset="0"/>
              </a:rPr>
              <a:t>x</a:t>
            </a:r>
            <a:r>
              <a:rPr lang="en-US" altLang="en-US" sz="1800" i="1" baseline="-25000">
                <a:latin typeface="Times New Roman" pitchFamily="18" charset="0"/>
              </a:rPr>
              <a:t>0</a:t>
            </a:r>
            <a:r>
              <a:rPr lang="en-US" altLang="en-US" sz="1800">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1</a:t>
            </a:r>
            <a:r>
              <a:rPr lang="en-US" altLang="en-US" sz="1800" i="1">
                <a:latin typeface="Times New Roman" pitchFamily="18" charset="0"/>
              </a:rPr>
              <a:t>, x</a:t>
            </a:r>
            <a:r>
              <a:rPr lang="en-US" altLang="en-US" sz="1800" i="1" baseline="-25000">
                <a:latin typeface="Times New Roman" pitchFamily="18" charset="0"/>
              </a:rPr>
              <a:t>2</a:t>
            </a:r>
            <a:r>
              <a:rPr lang="en-US" altLang="en-US" sz="1800" i="1">
                <a:latin typeface="Times New Roman" pitchFamily="18" charset="0"/>
              </a:rPr>
              <a:t>, x</a:t>
            </a:r>
            <a:r>
              <a:rPr lang="en-US" altLang="en-US" sz="1800" i="1" baseline="-25000">
                <a:latin typeface="Times New Roman" pitchFamily="18" charset="0"/>
              </a:rPr>
              <a:t>3</a:t>
            </a:r>
            <a:r>
              <a:rPr lang="en-US" altLang="en-US" sz="1800" i="1">
                <a:latin typeface="Times New Roman" pitchFamily="18" charset="0"/>
              </a:rPr>
              <a:t>, </a:t>
            </a:r>
            <a:r>
              <a:rPr lang="en-US" altLang="en-US" sz="1800">
                <a:latin typeface="Times New Roman" pitchFamily="18" charset="0"/>
              </a:rPr>
              <a:t>and</a:t>
            </a:r>
            <a:r>
              <a:rPr lang="en-US" altLang="en-US" sz="1800">
                <a:solidFill>
                  <a:srgbClr val="969696"/>
                </a:solidFill>
                <a:latin typeface="Times New Roman" pitchFamily="18" charset="0"/>
              </a:rPr>
              <a:t> </a:t>
            </a:r>
            <a:r>
              <a:rPr lang="en-US" altLang="en-US" sz="1800" i="1">
                <a:latin typeface="Times New Roman" pitchFamily="18" charset="0"/>
              </a:rPr>
              <a:t>x</a:t>
            </a:r>
            <a:r>
              <a:rPr lang="en-US" altLang="en-US" sz="1800" i="1" baseline="-25000">
                <a:latin typeface="Times New Roman" pitchFamily="18" charset="0"/>
              </a:rPr>
              <a:t>4</a:t>
            </a:r>
            <a:r>
              <a:rPr lang="en-US" altLang="en-US" sz="1800">
                <a:latin typeface="Times New Roman" pitchFamily="18" charset="0"/>
              </a:rPr>
              <a:t>)</a:t>
            </a:r>
          </a:p>
          <a:p>
            <a:pPr eaLnBrk="1" hangingPunct="1">
              <a:spcBef>
                <a:spcPct val="0"/>
              </a:spcBef>
              <a:buFontTx/>
              <a:buNone/>
            </a:pPr>
            <a:r>
              <a:rPr lang="en-US" altLang="en-US" sz="1800" i="1">
                <a:latin typeface="Times New Roman" pitchFamily="18" charset="0"/>
              </a:rPr>
              <a:t>        </a:t>
            </a:r>
            <a:r>
              <a:rPr lang="en-US" altLang="en-US" sz="1800">
                <a:latin typeface="Times New Roman" pitchFamily="18" charset="0"/>
              </a:rPr>
              <a:t>= </a:t>
            </a:r>
            <a:r>
              <a:rPr lang="en-US" altLang="en-US" sz="1800" i="1">
                <a:latin typeface="Times New Roman" pitchFamily="18" charset="0"/>
              </a:rPr>
              <a:t>x</a:t>
            </a:r>
            <a:r>
              <a:rPr lang="en-US" altLang="en-US" sz="1800" i="1" baseline="30000">
                <a:latin typeface="Times New Roman" pitchFamily="18" charset="0"/>
              </a:rPr>
              <a:t>4</a:t>
            </a:r>
            <a:r>
              <a:rPr lang="en-US" altLang="en-US" sz="1800">
                <a:latin typeface="Times New Roman" pitchFamily="18" charset="0"/>
              </a:rPr>
              <a:t> – </a:t>
            </a:r>
            <a:r>
              <a:rPr lang="en-US" altLang="en-US" sz="1800" i="1">
                <a:latin typeface="Times New Roman" pitchFamily="18" charset="0"/>
              </a:rPr>
              <a:t>x</a:t>
            </a:r>
            <a:r>
              <a:rPr lang="en-US" altLang="en-US" sz="1800" i="1" baseline="30000">
                <a:latin typeface="Times New Roman" pitchFamily="18" charset="0"/>
              </a:rPr>
              <a:t>2</a:t>
            </a:r>
            <a:r>
              <a:rPr lang="en-US" altLang="en-US" sz="1800">
                <a:latin typeface="Times New Roman" pitchFamily="18" charset="0"/>
              </a:rPr>
              <a:t> + 2</a:t>
            </a:r>
          </a:p>
        </p:txBody>
      </p:sp>
      <p:sp>
        <p:nvSpPr>
          <p:cNvPr id="14428" name="Text Box 242"/>
          <p:cNvSpPr txBox="1">
            <a:spLocks noChangeArrowheads="1"/>
          </p:cNvSpPr>
          <p:nvPr/>
        </p:nvSpPr>
        <p:spPr bwMode="auto">
          <a:xfrm>
            <a:off x="4681538" y="396875"/>
            <a:ext cx="4202112" cy="366713"/>
          </a:xfrm>
          <a:prstGeom prst="rect">
            <a:avLst/>
          </a:prstGeom>
          <a:solidFill>
            <a:schemeClr val="bg1">
              <a:lumMod val="95000"/>
            </a:schemeClr>
          </a:solidFill>
          <a:ln w="9525" algn="ctr">
            <a:noFill/>
            <a:miter lim="800000"/>
            <a:headEnd/>
            <a:tailEnd/>
          </a:ln>
        </p:spPr>
        <p:txBody>
          <a:bodyPr>
            <a:spAutoFit/>
          </a:bodyPr>
          <a:lstStyle/>
          <a:p>
            <a:pPr algn="ctr" eaLnBrk="1" hangingPunct="1">
              <a:defRPr/>
            </a:pPr>
            <a:r>
              <a:rPr lang="en-US" dirty="0">
                <a:solidFill>
                  <a:schemeClr val="tx1"/>
                </a:solidFill>
              </a:rPr>
              <a:t>EXAMPLE</a:t>
            </a:r>
          </a:p>
        </p:txBody>
      </p:sp>
      <p:sp>
        <p:nvSpPr>
          <p:cNvPr id="14429" name="Text Box 243"/>
          <p:cNvSpPr txBox="1">
            <a:spLocks noChangeArrowheads="1"/>
          </p:cNvSpPr>
          <p:nvPr/>
        </p:nvSpPr>
        <p:spPr bwMode="auto">
          <a:xfrm>
            <a:off x="300038" y="396875"/>
            <a:ext cx="4308475" cy="3698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latin typeface="Times New Roman" pitchFamily="18" charset="0"/>
              </a:rPr>
              <a:t>DIVIDED DIFFERENCE TABLE</a:t>
            </a:r>
          </a:p>
        </p:txBody>
      </p:sp>
      <p:graphicFrame>
        <p:nvGraphicFramePr>
          <p:cNvPr id="8" name="Group 240"/>
          <p:cNvGraphicFramePr>
            <a:graphicFrameLocks noGrp="1"/>
          </p:cNvGraphicFramePr>
          <p:nvPr/>
        </p:nvGraphicFramePr>
        <p:xfrm>
          <a:off x="5962650" y="873125"/>
          <a:ext cx="657225" cy="3335339"/>
        </p:xfrm>
        <a:graphic>
          <a:graphicData uri="http://schemas.openxmlformats.org/drawingml/2006/table">
            <a:tbl>
              <a:tblPr/>
              <a:tblGrid>
                <a:gridCol w="65722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f</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1" u="none" strike="noStrike" cap="none" normalizeH="0" baseline="0" dirty="0" err="1" smtClean="0">
                          <a:ln>
                            <a:noFill/>
                          </a:ln>
                          <a:solidFill>
                            <a:schemeClr val="tx1"/>
                          </a:solidFill>
                          <a:effectLst/>
                          <a:latin typeface="Times New Roman" pitchFamily="18" charset="0"/>
                        </a:rPr>
                        <a:t>x</a:t>
                      </a:r>
                      <a:r>
                        <a:rPr kumimoji="0" lang="en-US" sz="1400" b="0" i="1" u="none" strike="noStrike" cap="none" normalizeH="0" baseline="-25000" dirty="0" err="1" smtClean="0">
                          <a:ln>
                            <a:noFill/>
                          </a:ln>
                          <a:solidFill>
                            <a:schemeClr val="tx1"/>
                          </a:solidFill>
                          <a:effectLst/>
                          <a:latin typeface="Times New Roman" pitchFamily="18" charset="0"/>
                        </a:rPr>
                        <a:t>i</a:t>
                      </a:r>
                      <a:r>
                        <a:rPr kumimoji="0" lang="en-US" sz="1400" b="0" i="1" u="none" strike="noStrike" cap="none" normalizeH="0" baseline="0" dirty="0" err="1" smtClean="0">
                          <a:ln>
                            <a:noFill/>
                          </a:ln>
                          <a:solidFill>
                            <a:schemeClr val="tx1"/>
                          </a:solidFill>
                          <a:effectLst/>
                          <a:latin typeface="Times New Roman" pitchFamily="18" charset="0"/>
                        </a:rPr>
                        <a:t>,x</a:t>
                      </a:r>
                      <a:r>
                        <a:rPr kumimoji="0" lang="en-US" sz="1400" b="0" i="1" u="none" strike="noStrike" cap="none" normalizeH="0" baseline="-25000" dirty="0" err="1" smtClean="0">
                          <a:ln>
                            <a:noFill/>
                          </a:ln>
                          <a:solidFill>
                            <a:schemeClr val="tx1"/>
                          </a:solidFill>
                          <a:effectLst/>
                          <a:latin typeface="Times New Roman" pitchFamily="18" charset="0"/>
                        </a:rPr>
                        <a:t>j</a:t>
                      </a:r>
                      <a:r>
                        <a:rPr kumimoji="0" lang="en-US" sz="14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a:t>
                      </a: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60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168</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360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bl>
          </a:graphicData>
        </a:graphic>
      </p:graphicFrame>
      <p:graphicFrame>
        <p:nvGraphicFramePr>
          <p:cNvPr id="9" name="Group 240"/>
          <p:cNvGraphicFramePr>
            <a:graphicFrameLocks noGrp="1"/>
          </p:cNvGraphicFramePr>
          <p:nvPr/>
        </p:nvGraphicFramePr>
        <p:xfrm>
          <a:off x="6619875" y="873125"/>
          <a:ext cx="803275" cy="3335339"/>
        </p:xfrm>
        <a:graphic>
          <a:graphicData uri="http://schemas.openxmlformats.org/drawingml/2006/table">
            <a:tbl>
              <a:tblPr/>
              <a:tblGrid>
                <a:gridCol w="80327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f</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1" u="none" strike="noStrike" cap="none" normalizeH="0" baseline="0" dirty="0" err="1" smtClean="0">
                          <a:ln>
                            <a:noFill/>
                          </a:ln>
                          <a:solidFill>
                            <a:schemeClr val="tx1"/>
                          </a:solidFill>
                          <a:effectLst/>
                          <a:latin typeface="Times New Roman" pitchFamily="18" charset="0"/>
                        </a:rPr>
                        <a:t>x</a:t>
                      </a:r>
                      <a:r>
                        <a:rPr kumimoji="0" lang="en-US" sz="1400" b="0" i="1" u="none" strike="noStrike" cap="none" normalizeH="0" baseline="-25000" dirty="0" err="1" smtClean="0">
                          <a:ln>
                            <a:noFill/>
                          </a:ln>
                          <a:solidFill>
                            <a:schemeClr val="tx1"/>
                          </a:solidFill>
                          <a:effectLst/>
                          <a:latin typeface="Times New Roman" pitchFamily="18" charset="0"/>
                        </a:rPr>
                        <a:t>i</a:t>
                      </a:r>
                      <a:r>
                        <a:rPr kumimoji="0" lang="en-US" sz="1400" b="0" i="1" u="none" strike="noStrike" cap="none" normalizeH="0" baseline="0" dirty="0" err="1" smtClean="0">
                          <a:ln>
                            <a:noFill/>
                          </a:ln>
                          <a:solidFill>
                            <a:schemeClr val="tx1"/>
                          </a:solidFill>
                          <a:effectLst/>
                          <a:latin typeface="Times New Roman" pitchFamily="18" charset="0"/>
                        </a:rPr>
                        <a:t>,x</a:t>
                      </a:r>
                      <a:r>
                        <a:rPr kumimoji="0" lang="en-US" sz="1400" b="0" i="1" u="none" strike="noStrike" cap="none" normalizeH="0" baseline="-25000" dirty="0" err="1" smtClean="0">
                          <a:ln>
                            <a:noFill/>
                          </a:ln>
                          <a:solidFill>
                            <a:schemeClr val="tx1"/>
                          </a:solidFill>
                          <a:effectLst/>
                          <a:latin typeface="Times New Roman" pitchFamily="18" charset="0"/>
                        </a:rPr>
                        <a:t>j</a:t>
                      </a:r>
                      <a:r>
                        <a:rPr kumimoji="0" lang="en-US" sz="1400" b="0" i="0" u="none" strike="noStrike" cap="none" normalizeH="0" baseline="0" dirty="0" err="1" smtClean="0">
                          <a:ln>
                            <a:noFill/>
                          </a:ln>
                          <a:solidFill>
                            <a:schemeClr val="tx1"/>
                          </a:solidFill>
                          <a:effectLst/>
                          <a:latin typeface="Times New Roman" pitchFamily="18" charset="0"/>
                        </a:rPr>
                        <a:t>,</a:t>
                      </a:r>
                      <a:r>
                        <a:rPr kumimoji="0" lang="en-US" sz="1400" b="0" i="1" u="none" strike="noStrike" cap="none" normalizeH="0" baseline="0" dirty="0" err="1" smtClean="0">
                          <a:ln>
                            <a:noFill/>
                          </a:ln>
                          <a:solidFill>
                            <a:schemeClr val="tx1"/>
                          </a:solidFill>
                          <a:effectLst/>
                          <a:latin typeface="Times New Roman" pitchFamily="18" charset="0"/>
                        </a:rPr>
                        <a:t>x</a:t>
                      </a:r>
                      <a:r>
                        <a:rPr kumimoji="0" lang="en-US" sz="1400" b="0" i="0" u="none" strike="noStrike" cap="none" normalizeH="0" baseline="-25000" dirty="0" err="1" smtClean="0">
                          <a:ln>
                            <a:noFill/>
                          </a:ln>
                          <a:solidFill>
                            <a:schemeClr val="tx1"/>
                          </a:solidFill>
                          <a:effectLst/>
                          <a:latin typeface="Times New Roman" pitchFamily="18" charset="0"/>
                        </a:rPr>
                        <a:t>k</a:t>
                      </a:r>
                      <a:r>
                        <a:rPr kumimoji="0" lang="en-US" sz="14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18</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54</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96</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bl>
          </a:graphicData>
        </a:graphic>
      </p:graphicFrame>
      <p:graphicFrame>
        <p:nvGraphicFramePr>
          <p:cNvPr id="10" name="Group 240"/>
          <p:cNvGraphicFramePr>
            <a:graphicFrameLocks noGrp="1"/>
          </p:cNvGraphicFramePr>
          <p:nvPr/>
        </p:nvGraphicFramePr>
        <p:xfrm>
          <a:off x="7423150" y="873125"/>
          <a:ext cx="803275" cy="3335339"/>
        </p:xfrm>
        <a:graphic>
          <a:graphicData uri="http://schemas.openxmlformats.org/drawingml/2006/table">
            <a:tbl>
              <a:tblPr/>
              <a:tblGrid>
                <a:gridCol w="80327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f</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1" u="none" strike="noStrike" cap="none" normalizeH="0" baseline="0" dirty="0" err="1" smtClean="0">
                          <a:ln>
                            <a:noFill/>
                          </a:ln>
                          <a:solidFill>
                            <a:schemeClr val="tx1"/>
                          </a:solidFill>
                          <a:effectLst/>
                          <a:latin typeface="Times New Roman" pitchFamily="18" charset="0"/>
                        </a:rPr>
                        <a:t>x,x</a:t>
                      </a:r>
                      <a:r>
                        <a:rPr kumimoji="0" lang="en-US" sz="1400" b="0" i="0" u="none" strike="noStrike" cap="none" normalizeH="0" baseline="0" dirty="0" err="1" smtClean="0">
                          <a:ln>
                            <a:noFill/>
                          </a:ln>
                          <a:solidFill>
                            <a:schemeClr val="tx1"/>
                          </a:solidFill>
                          <a:effectLst/>
                          <a:latin typeface="Times New Roman" pitchFamily="18" charset="0"/>
                        </a:rPr>
                        <a:t>,</a:t>
                      </a:r>
                      <a:r>
                        <a:rPr kumimoji="0" lang="en-US" sz="1400" b="0" i="1" u="none" strike="noStrike" cap="none" normalizeH="0" baseline="0" dirty="0" err="1" smtClean="0">
                          <a:ln>
                            <a:noFill/>
                          </a:ln>
                          <a:solidFill>
                            <a:schemeClr val="tx1"/>
                          </a:solidFill>
                          <a:effectLst/>
                          <a:latin typeface="Times New Roman" pitchFamily="18" charset="0"/>
                        </a:rPr>
                        <a:t>x,x</a:t>
                      </a:r>
                      <a:r>
                        <a:rPr kumimoji="0" lang="en-US" sz="14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9</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14</a:t>
                      </a: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bl>
          </a:graphicData>
        </a:graphic>
      </p:graphicFrame>
      <p:graphicFrame>
        <p:nvGraphicFramePr>
          <p:cNvPr id="11" name="Group 240"/>
          <p:cNvGraphicFramePr>
            <a:graphicFrameLocks noGrp="1"/>
          </p:cNvGraphicFramePr>
          <p:nvPr/>
        </p:nvGraphicFramePr>
        <p:xfrm>
          <a:off x="8226425" y="873125"/>
          <a:ext cx="657225" cy="3335339"/>
        </p:xfrm>
        <a:graphic>
          <a:graphicData uri="http://schemas.openxmlformats.org/drawingml/2006/table">
            <a:tbl>
              <a:tblPr/>
              <a:tblGrid>
                <a:gridCol w="65722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f</a:t>
                      </a:r>
                      <a:r>
                        <a:rPr kumimoji="0" lang="en-US" sz="1400" b="0" i="0" u="none" strike="noStrike" cap="none" normalizeH="0" baseline="0" dirty="0" smtClean="0">
                          <a:ln>
                            <a:noFill/>
                          </a:ln>
                          <a:solidFill>
                            <a:schemeClr val="tx1"/>
                          </a:solidFill>
                          <a:effectLst/>
                          <a:latin typeface="Times New Roman" pitchFamily="18" charset="0"/>
                        </a:rPr>
                        <a:t>[</a:t>
                      </a:r>
                      <a:r>
                        <a:rPr kumimoji="0" lang="en-US" sz="1400" b="0" i="1" u="none" strike="noStrike" cap="none" normalizeH="0" baseline="0" dirty="0" smtClean="0">
                          <a:ln>
                            <a:noFill/>
                          </a:ln>
                          <a:solidFill>
                            <a:schemeClr val="tx1"/>
                          </a:solidFill>
                          <a:effectLst/>
                          <a:latin typeface="Times New Roman" pitchFamily="18" charset="0"/>
                        </a:rPr>
                        <a:t>x...x</a:t>
                      </a:r>
                      <a:r>
                        <a:rPr kumimoji="0" lang="en-US" sz="14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a:t>
                      </a:r>
                      <a:endParaRPr kumimoji="0" lang="en-US" sz="2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5"/>
                  </a:ext>
                </a:extLst>
              </a:tr>
            </a:tbl>
          </a:graphicData>
        </a:graphic>
      </p:graphicFrame>
      <p:graphicFrame>
        <p:nvGraphicFramePr>
          <p:cNvPr id="12" name="Group 128"/>
          <p:cNvGraphicFramePr>
            <a:graphicFrameLocks/>
          </p:cNvGraphicFramePr>
          <p:nvPr/>
        </p:nvGraphicFramePr>
        <p:xfrm>
          <a:off x="1468438" y="873125"/>
          <a:ext cx="803275" cy="3335339"/>
        </p:xfrm>
        <a:graphic>
          <a:graphicData uri="http://schemas.openxmlformats.org/drawingml/2006/table">
            <a:tbl>
              <a:tblPr/>
              <a:tblGrid>
                <a:gridCol w="80327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f</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0" i="1" u="none" strike="noStrike" cap="none" normalizeH="0" baseline="0" dirty="0" err="1" smtClean="0">
                          <a:ln>
                            <a:noFill/>
                          </a:ln>
                          <a:solidFill>
                            <a:schemeClr val="tx1"/>
                          </a:solidFill>
                          <a:effectLst/>
                          <a:latin typeface="Times New Roman" pitchFamily="18" charset="0"/>
                        </a:rPr>
                        <a:t>x</a:t>
                      </a:r>
                      <a:r>
                        <a:rPr kumimoji="0" lang="en-US" sz="1600" b="0" i="1" u="none" strike="noStrike" cap="none" normalizeH="0" baseline="-25000" dirty="0" err="1" smtClean="0">
                          <a:ln>
                            <a:noFill/>
                          </a:ln>
                          <a:solidFill>
                            <a:schemeClr val="tx1"/>
                          </a:solidFill>
                          <a:effectLst/>
                          <a:latin typeface="Times New Roman" pitchFamily="18" charset="0"/>
                        </a:rPr>
                        <a:t>i</a:t>
                      </a:r>
                      <a:r>
                        <a:rPr kumimoji="0" lang="en-US" sz="1600" b="0" i="1" u="none" strike="noStrike" cap="none" normalizeH="0" baseline="0" dirty="0" err="1" smtClean="0">
                          <a:ln>
                            <a:noFill/>
                          </a:ln>
                          <a:solidFill>
                            <a:schemeClr val="tx1"/>
                          </a:solidFill>
                          <a:effectLst/>
                          <a:latin typeface="Times New Roman" pitchFamily="18" charset="0"/>
                        </a:rPr>
                        <a:t>,x</a:t>
                      </a:r>
                      <a:r>
                        <a:rPr kumimoji="0" lang="en-US" sz="1600" b="0" i="1" u="none" strike="noStrike" cap="none" normalizeH="0" baseline="-25000" dirty="0" err="1" smtClean="0">
                          <a:ln>
                            <a:noFill/>
                          </a:ln>
                          <a:solidFill>
                            <a:schemeClr val="tx1"/>
                          </a:solidFill>
                          <a:effectLst/>
                          <a:latin typeface="Times New Roman" pitchFamily="18" charset="0"/>
                        </a:rPr>
                        <a:t>j</a:t>
                      </a:r>
                      <a:r>
                        <a:rPr kumimoji="0" lang="en-US" sz="16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0</a:t>
                      </a:r>
                      <a:r>
                        <a:rPr kumimoji="0" lang="en-US" sz="1600" b="0" i="0" u="none" strike="noStrike" cap="none" normalizeH="0" baseline="0" dirty="0" smtClean="0">
                          <a:ln>
                            <a:noFill/>
                          </a:ln>
                          <a:solidFill>
                            <a:schemeClr val="tx1"/>
                          </a:solidFill>
                          <a:effectLst/>
                          <a:latin typeface="Arial" charset="0"/>
                        </a:rPr>
                        <a:t>]</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smtClean="0">
                          <a:ln>
                            <a:noFill/>
                          </a:ln>
                          <a:solidFill>
                            <a:schemeClr val="tx1"/>
                          </a:solidFill>
                          <a:effectLst/>
                          <a:latin typeface="Arial" charset="0"/>
                        </a:rPr>
                        <a:t>f</a:t>
                      </a:r>
                      <a:r>
                        <a:rPr kumimoji="0" lang="en-US" sz="1600" b="0" i="0" u="none" strike="noStrike" cap="none" normalizeH="0" baseline="0" smtClean="0">
                          <a:ln>
                            <a:noFill/>
                          </a:ln>
                          <a:solidFill>
                            <a:schemeClr val="tx1"/>
                          </a:solidFill>
                          <a:effectLst/>
                          <a:latin typeface="Arial" charset="0"/>
                        </a:rPr>
                        <a:t>[</a:t>
                      </a: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3</a:t>
                      </a:r>
                      <a:r>
                        <a:rPr kumimoji="0" lang="en-US" sz="1600" b="0" i="1" u="none" strike="noStrike" cap="none" normalizeH="0" baseline="0" smtClean="0">
                          <a:ln>
                            <a:noFill/>
                          </a:ln>
                          <a:solidFill>
                            <a:schemeClr val="tx1"/>
                          </a:solidFill>
                          <a:effectLst/>
                          <a:latin typeface="Arial" charset="0"/>
                        </a:rPr>
                        <a:t>,x</a:t>
                      </a:r>
                      <a:r>
                        <a:rPr kumimoji="0" lang="en-US" sz="1600" b="0" i="1" u="none" strike="noStrike" cap="none" normalizeH="0" baseline="-25000" smtClean="0">
                          <a:ln>
                            <a:noFill/>
                          </a:ln>
                          <a:solidFill>
                            <a:schemeClr val="tx1"/>
                          </a:solidFill>
                          <a:effectLst/>
                          <a:latin typeface="Arial" charset="0"/>
                        </a:rPr>
                        <a:t>2</a:t>
                      </a:r>
                      <a:r>
                        <a:rPr kumimoji="0" lang="en-US" sz="1600" b="0" i="0" u="none" strike="noStrike" cap="none" normalizeH="0" baseline="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4</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bl>
          </a:graphicData>
        </a:graphic>
      </p:graphicFrame>
      <p:graphicFrame>
        <p:nvGraphicFramePr>
          <p:cNvPr id="13" name="Group 128"/>
          <p:cNvGraphicFramePr>
            <a:graphicFrameLocks/>
          </p:cNvGraphicFramePr>
          <p:nvPr/>
        </p:nvGraphicFramePr>
        <p:xfrm>
          <a:off x="2308225" y="873125"/>
          <a:ext cx="1022350" cy="3335339"/>
        </p:xfrm>
        <a:graphic>
          <a:graphicData uri="http://schemas.openxmlformats.org/drawingml/2006/table">
            <a:tbl>
              <a:tblPr/>
              <a:tblGrid>
                <a:gridCol w="1022350">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f</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0" i="1" u="none" strike="noStrike" cap="none" normalizeH="0" baseline="0" dirty="0" err="1" smtClean="0">
                          <a:ln>
                            <a:noFill/>
                          </a:ln>
                          <a:solidFill>
                            <a:schemeClr val="tx1"/>
                          </a:solidFill>
                          <a:effectLst/>
                          <a:latin typeface="Times New Roman" pitchFamily="18" charset="0"/>
                        </a:rPr>
                        <a:t>x</a:t>
                      </a:r>
                      <a:r>
                        <a:rPr kumimoji="0" lang="en-US" sz="1600" b="0" i="1" u="none" strike="noStrike" cap="none" normalizeH="0" baseline="-25000" dirty="0" err="1" smtClean="0">
                          <a:ln>
                            <a:noFill/>
                          </a:ln>
                          <a:solidFill>
                            <a:schemeClr val="tx1"/>
                          </a:solidFill>
                          <a:effectLst/>
                          <a:latin typeface="Times New Roman" pitchFamily="18" charset="0"/>
                        </a:rPr>
                        <a:t>i</a:t>
                      </a:r>
                      <a:r>
                        <a:rPr kumimoji="0" lang="en-US" sz="1600" b="0" i="1" u="none" strike="noStrike" cap="none" normalizeH="0" baseline="0" dirty="0" err="1" smtClean="0">
                          <a:ln>
                            <a:noFill/>
                          </a:ln>
                          <a:solidFill>
                            <a:schemeClr val="tx1"/>
                          </a:solidFill>
                          <a:effectLst/>
                          <a:latin typeface="Times New Roman" pitchFamily="18" charset="0"/>
                        </a:rPr>
                        <a:t>,x</a:t>
                      </a:r>
                      <a:r>
                        <a:rPr kumimoji="0" lang="en-US" sz="1600" b="0" i="1" u="none" strike="noStrike" cap="none" normalizeH="0" baseline="-25000" dirty="0" err="1" smtClean="0">
                          <a:ln>
                            <a:noFill/>
                          </a:ln>
                          <a:solidFill>
                            <a:schemeClr val="tx1"/>
                          </a:solidFill>
                          <a:effectLst/>
                          <a:latin typeface="Times New Roman" pitchFamily="18" charset="0"/>
                        </a:rPr>
                        <a:t>j</a:t>
                      </a:r>
                      <a:r>
                        <a:rPr kumimoji="0" lang="en-US" sz="1600" b="0" i="0" u="none" strike="noStrike" cap="none" normalizeH="0" baseline="0" dirty="0" err="1" smtClean="0">
                          <a:ln>
                            <a:noFill/>
                          </a:ln>
                          <a:solidFill>
                            <a:schemeClr val="tx1"/>
                          </a:solidFill>
                          <a:effectLst/>
                          <a:latin typeface="Times New Roman" pitchFamily="18" charset="0"/>
                        </a:rPr>
                        <a:t>,</a:t>
                      </a:r>
                      <a:r>
                        <a:rPr kumimoji="0" lang="en-US" sz="1600" b="0" i="1" u="none" strike="noStrike" cap="none" normalizeH="0" baseline="0" dirty="0" err="1" smtClean="0">
                          <a:ln>
                            <a:noFill/>
                          </a:ln>
                          <a:solidFill>
                            <a:schemeClr val="tx1"/>
                          </a:solidFill>
                          <a:effectLst/>
                          <a:latin typeface="Times New Roman" pitchFamily="18" charset="0"/>
                        </a:rPr>
                        <a:t>x</a:t>
                      </a:r>
                      <a:r>
                        <a:rPr kumimoji="0" lang="en-US" sz="1600" b="0" i="0" u="none" strike="noStrike" cap="none" normalizeH="0" baseline="-25000" dirty="0" err="1" smtClean="0">
                          <a:ln>
                            <a:noFill/>
                          </a:ln>
                          <a:solidFill>
                            <a:schemeClr val="tx1"/>
                          </a:solidFill>
                          <a:effectLst/>
                          <a:latin typeface="Times New Roman" pitchFamily="18" charset="0"/>
                        </a:rPr>
                        <a:t>k</a:t>
                      </a:r>
                      <a:r>
                        <a:rPr kumimoji="0" lang="en-US" sz="16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 </a:t>
                      </a: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0</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4</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bl>
          </a:graphicData>
        </a:graphic>
      </p:graphicFrame>
      <p:graphicFrame>
        <p:nvGraphicFramePr>
          <p:cNvPr id="14" name="Group 128"/>
          <p:cNvGraphicFramePr>
            <a:graphicFrameLocks/>
          </p:cNvGraphicFramePr>
          <p:nvPr/>
        </p:nvGraphicFramePr>
        <p:xfrm>
          <a:off x="3367088" y="873125"/>
          <a:ext cx="1241425" cy="3335339"/>
        </p:xfrm>
        <a:graphic>
          <a:graphicData uri="http://schemas.openxmlformats.org/drawingml/2006/table">
            <a:tbl>
              <a:tblPr/>
              <a:tblGrid>
                <a:gridCol w="1241425">
                  <a:extLst>
                    <a:ext uri="{9D8B030D-6E8A-4147-A177-3AD203B41FA5}">
                      <a16:colId xmlns="" xmlns:a16="http://schemas.microsoft.com/office/drawing/2014/main" val="20000"/>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f</a:t>
                      </a:r>
                      <a:r>
                        <a:rPr kumimoji="0" lang="en-US" sz="1600" b="0" i="0" u="none" strike="noStrike" cap="none" normalizeH="0" baseline="0" dirty="0" smtClean="0">
                          <a:ln>
                            <a:noFill/>
                          </a:ln>
                          <a:solidFill>
                            <a:schemeClr val="tx1"/>
                          </a:solidFill>
                          <a:effectLst/>
                          <a:latin typeface="Times New Roman" pitchFamily="18" charset="0"/>
                        </a:rPr>
                        <a:t>[</a:t>
                      </a:r>
                      <a:r>
                        <a:rPr kumimoji="0" lang="en-US" sz="1600" b="0" i="1" u="none" strike="noStrike" cap="none" normalizeH="0" baseline="0" dirty="0" err="1" smtClean="0">
                          <a:ln>
                            <a:noFill/>
                          </a:ln>
                          <a:solidFill>
                            <a:schemeClr val="tx1"/>
                          </a:solidFill>
                          <a:effectLst/>
                          <a:latin typeface="Times New Roman" pitchFamily="18" charset="0"/>
                        </a:rPr>
                        <a:t>x,x</a:t>
                      </a:r>
                      <a:r>
                        <a:rPr kumimoji="0" lang="en-US" sz="1600" b="0" i="0" u="none" strike="noStrike" cap="none" normalizeH="0" baseline="0" dirty="0" err="1" smtClean="0">
                          <a:ln>
                            <a:noFill/>
                          </a:ln>
                          <a:solidFill>
                            <a:schemeClr val="tx1"/>
                          </a:solidFill>
                          <a:effectLst/>
                          <a:latin typeface="Times New Roman" pitchFamily="18" charset="0"/>
                        </a:rPr>
                        <a:t>,</a:t>
                      </a:r>
                      <a:r>
                        <a:rPr kumimoji="0" lang="en-US" sz="1600" b="0" i="1" u="none" strike="noStrike" cap="none" normalizeH="0" baseline="0" dirty="0" err="1" smtClean="0">
                          <a:ln>
                            <a:noFill/>
                          </a:ln>
                          <a:solidFill>
                            <a:schemeClr val="tx1"/>
                          </a:solidFill>
                          <a:effectLst/>
                          <a:latin typeface="Times New Roman" pitchFamily="18" charset="0"/>
                        </a:rPr>
                        <a:t>x,x</a:t>
                      </a:r>
                      <a:r>
                        <a:rPr kumimoji="0" lang="en-US" sz="16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0"/>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3"/>
                  </a:ext>
                </a:extLst>
              </a:tr>
              <a:tr h="550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0</a:t>
                      </a:r>
                      <a:r>
                        <a:rPr kumimoji="0" lang="en-US" sz="1600" b="0" i="0" u="none" strike="noStrike" cap="none" normalizeH="0" baseline="0" dirty="0" smtClean="0">
                          <a:ln>
                            <a:noFill/>
                          </a:ln>
                          <a:solidFill>
                            <a:schemeClr val="tx1"/>
                          </a:solidFill>
                          <a:effectLst/>
                          <a:latin typeface="Arial" charset="0"/>
                        </a:rPr>
                        <a:t>]</a:t>
                      </a: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4"/>
                  </a:ext>
                </a:extLst>
              </a:tr>
              <a:tr h="552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f</a:t>
                      </a:r>
                      <a:r>
                        <a:rPr kumimoji="0" lang="en-US" sz="1600" b="0" i="0" u="none" strike="noStrike" cap="none" normalizeH="0" baseline="0" dirty="0" smtClean="0">
                          <a:ln>
                            <a:noFill/>
                          </a:ln>
                          <a:solidFill>
                            <a:schemeClr val="tx1"/>
                          </a:solidFill>
                          <a:effectLst/>
                          <a:latin typeface="Arial" charset="0"/>
                        </a:rPr>
                        <a:t>[</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4</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3</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2</a:t>
                      </a:r>
                      <a:r>
                        <a:rPr kumimoji="0" lang="en-US" sz="1600" b="0" i="1" u="none" strike="noStrike" cap="none" normalizeH="0" baseline="0" dirty="0" smtClean="0">
                          <a:ln>
                            <a:noFill/>
                          </a:ln>
                          <a:solidFill>
                            <a:schemeClr val="tx1"/>
                          </a:solidFill>
                          <a:effectLst/>
                          <a:latin typeface="Arial" charset="0"/>
                        </a:rPr>
                        <a:t>,x</a:t>
                      </a:r>
                      <a:r>
                        <a:rPr kumimoji="0" lang="en-US" sz="1600" b="0" i="1" u="none" strike="noStrike" cap="none" normalizeH="0" baseline="-25000" dirty="0" smtClean="0">
                          <a:ln>
                            <a:noFill/>
                          </a:ln>
                          <a:solidFill>
                            <a:schemeClr val="tx1"/>
                          </a:solidFill>
                          <a:effectLst/>
                          <a:latin typeface="Arial" charset="0"/>
                        </a:rPr>
                        <a:t>1</a:t>
                      </a:r>
                      <a:r>
                        <a:rPr kumimoji="0" lang="en-US" sz="1600" b="0" i="0" u="none" strike="noStrike" cap="none" normalizeH="0" baseline="0" dirty="0" smtClean="0">
                          <a:ln>
                            <a:noFill/>
                          </a:ln>
                          <a:solidFill>
                            <a:schemeClr val="tx1"/>
                          </a:solidFill>
                          <a:effectLst/>
                          <a:latin typeface="Arial" charset="0"/>
                        </a:rPr>
                        <a:t>]</a:t>
                      </a:r>
                      <a:endParaRPr kumimoji="0" lang="en-US" sz="20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5"/>
                  </a:ext>
                </a:extLst>
              </a:tr>
            </a:tbl>
          </a:graphicData>
        </a:graphic>
      </p:graphicFrame>
      <p:sp>
        <p:nvSpPr>
          <p:cNvPr id="2" name="Slide Number Placeholder 1"/>
          <p:cNvSpPr>
            <a:spLocks noGrp="1"/>
          </p:cNvSpPr>
          <p:nvPr>
            <p:ph type="sldNum" sz="quarter" idx="10"/>
          </p:nvPr>
        </p:nvSpPr>
        <p:spPr/>
        <p:txBody>
          <a:bodyPr/>
          <a:lstStyle/>
          <a:p>
            <a:fld id="{096BB257-14DC-49F0-88DE-6FFFA13FF0B0}" type="slidenum">
              <a:rPr lang="en-US" altLang="en-US" smtClean="0"/>
              <a:pPr/>
              <a:t>66</a:t>
            </a:fld>
            <a:endParaRPr lang="en-US" altLang="en-US"/>
          </a:p>
        </p:txBody>
      </p:sp>
    </p:spTree>
    <p:extLst>
      <p:ext uri="{BB962C8B-B14F-4D97-AF65-F5344CB8AC3E}">
        <p14:creationId xmlns:p14="http://schemas.microsoft.com/office/powerpoint/2010/main" val="469805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29"/>
                                        </p:tgtEl>
                                        <p:attrNameLst>
                                          <p:attrName>style.visibility</p:attrName>
                                        </p:attrNameLst>
                                      </p:cBhvr>
                                      <p:to>
                                        <p:strVal val="visible"/>
                                      </p:to>
                                    </p:set>
                                    <p:animEffect transition="in" filter="box(in)">
                                      <p:cBhvr>
                                        <p:cTn id="7" dur="500"/>
                                        <p:tgtEl>
                                          <p:spTgt spid="14429"/>
                                        </p:tgtEl>
                                      </p:cBhvr>
                                    </p:animEffect>
                                  </p:childTnLst>
                                </p:cTn>
                              </p:par>
                              <p:par>
                                <p:cTn id="8" presetID="4" presetClass="entr" presetSubtype="16" fill="hold" nodeType="withEffect">
                                  <p:stCondLst>
                                    <p:cond delay="0"/>
                                  </p:stCondLst>
                                  <p:childTnLst>
                                    <p:set>
                                      <p:cBhvr>
                                        <p:cTn id="9" dur="1" fill="hold">
                                          <p:stCondLst>
                                            <p:cond delay="0"/>
                                          </p:stCondLst>
                                        </p:cTn>
                                        <p:tgtEl>
                                          <p:spTgt spid="343168"/>
                                        </p:tgtEl>
                                        <p:attrNameLst>
                                          <p:attrName>style.visibility</p:attrName>
                                        </p:attrNameLst>
                                      </p:cBhvr>
                                      <p:to>
                                        <p:strVal val="visible"/>
                                      </p:to>
                                    </p:set>
                                    <p:animEffect transition="in" filter="box(in)">
                                      <p:cBhvr>
                                        <p:cTn id="10" dur="500"/>
                                        <p:tgtEl>
                                          <p:spTgt spid="34316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428"/>
                                        </p:tgtEl>
                                        <p:attrNameLst>
                                          <p:attrName>style.visibility</p:attrName>
                                        </p:attrNameLst>
                                      </p:cBhvr>
                                      <p:to>
                                        <p:strVal val="visible"/>
                                      </p:to>
                                    </p:set>
                                    <p:animEffect transition="in" filter="box(in)">
                                      <p:cBhvr>
                                        <p:cTn id="30" dur="500"/>
                                        <p:tgtEl>
                                          <p:spTgt spid="144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343280"/>
                                        </p:tgtEl>
                                        <p:attrNameLst>
                                          <p:attrName>style.visibility</p:attrName>
                                        </p:attrNameLst>
                                      </p:cBhvr>
                                      <p:to>
                                        <p:strVal val="visible"/>
                                      </p:to>
                                    </p:set>
                                    <p:animEffect transition="in" filter="box(in)">
                                      <p:cBhvr>
                                        <p:cTn id="35" dur="500"/>
                                        <p:tgtEl>
                                          <p:spTgt spid="3432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ox(in)">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ox(in)">
                                      <p:cBhvr>
                                        <p:cTn id="55" dur="500"/>
                                        <p:tgtEl>
                                          <p:spTgt spid="1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 presetClass="entr" presetSubtype="16" fill="hold" nodeType="clickEffect">
                                  <p:stCondLst>
                                    <p:cond delay="0"/>
                                  </p:stCondLst>
                                  <p:childTnLst>
                                    <p:set>
                                      <p:cBhvr>
                                        <p:cTn id="59" dur="1" fill="hold">
                                          <p:stCondLst>
                                            <p:cond delay="0"/>
                                          </p:stCondLst>
                                        </p:cTn>
                                        <p:tgtEl>
                                          <p:spTgt spid="14427">
                                            <p:txEl>
                                              <p:pRg st="1" end="1"/>
                                            </p:txEl>
                                          </p:spTgt>
                                        </p:tgtEl>
                                        <p:attrNameLst>
                                          <p:attrName>style.visibility</p:attrName>
                                        </p:attrNameLst>
                                      </p:cBhvr>
                                      <p:to>
                                        <p:strVal val="visible"/>
                                      </p:to>
                                    </p:set>
                                    <p:animEffect transition="in" filter="box(in)">
                                      <p:cBhvr>
                                        <p:cTn id="60" dur="500"/>
                                        <p:tgtEl>
                                          <p:spTgt spid="14427">
                                            <p:txEl>
                                              <p:pRg st="1" end="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4" presetClass="entr" presetSubtype="16" fill="hold" nodeType="clickEffect">
                                  <p:stCondLst>
                                    <p:cond delay="0"/>
                                  </p:stCondLst>
                                  <p:childTnLst>
                                    <p:set>
                                      <p:cBhvr>
                                        <p:cTn id="64" dur="1" fill="hold">
                                          <p:stCondLst>
                                            <p:cond delay="0"/>
                                          </p:stCondLst>
                                        </p:cTn>
                                        <p:tgtEl>
                                          <p:spTgt spid="14427">
                                            <p:txEl>
                                              <p:pRg st="2" end="2"/>
                                            </p:txEl>
                                          </p:spTgt>
                                        </p:tgtEl>
                                        <p:attrNameLst>
                                          <p:attrName>style.visibility</p:attrName>
                                        </p:attrNameLst>
                                      </p:cBhvr>
                                      <p:to>
                                        <p:strVal val="visible"/>
                                      </p:to>
                                    </p:set>
                                    <p:animEffect transition="in" filter="box(in)">
                                      <p:cBhvr>
                                        <p:cTn id="65" dur="500"/>
                                        <p:tgtEl>
                                          <p:spTgt spid="14427">
                                            <p:txEl>
                                              <p:pRg st="2" end="2"/>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nodeType="clickEffect">
                                  <p:stCondLst>
                                    <p:cond delay="0"/>
                                  </p:stCondLst>
                                  <p:childTnLst>
                                    <p:set>
                                      <p:cBhvr>
                                        <p:cTn id="69" dur="1" fill="hold">
                                          <p:stCondLst>
                                            <p:cond delay="0"/>
                                          </p:stCondLst>
                                        </p:cTn>
                                        <p:tgtEl>
                                          <p:spTgt spid="14427">
                                            <p:txEl>
                                              <p:pRg st="3" end="3"/>
                                            </p:txEl>
                                          </p:spTgt>
                                        </p:tgtEl>
                                        <p:attrNameLst>
                                          <p:attrName>style.visibility</p:attrName>
                                        </p:attrNameLst>
                                      </p:cBhvr>
                                      <p:to>
                                        <p:strVal val="visible"/>
                                      </p:to>
                                    </p:set>
                                    <p:animEffect transition="in" filter="box(in)">
                                      <p:cBhvr>
                                        <p:cTn id="70" dur="500"/>
                                        <p:tgtEl>
                                          <p:spTgt spid="14427">
                                            <p:txEl>
                                              <p:pRg st="3" end="3"/>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14427">
                                            <p:txEl>
                                              <p:pRg st="4" end="4"/>
                                            </p:txEl>
                                          </p:spTgt>
                                        </p:tgtEl>
                                        <p:attrNameLst>
                                          <p:attrName>style.visibility</p:attrName>
                                        </p:attrNameLst>
                                      </p:cBhvr>
                                      <p:to>
                                        <p:strVal val="visible"/>
                                      </p:to>
                                    </p:set>
                                    <p:animEffect transition="in" filter="box(in)">
                                      <p:cBhvr>
                                        <p:cTn id="75" dur="500"/>
                                        <p:tgtEl>
                                          <p:spTgt spid="14427">
                                            <p:txEl>
                                              <p:pRg st="4" end="4"/>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14427">
                                            <p:txEl>
                                              <p:pRg st="5" end="5"/>
                                            </p:txEl>
                                          </p:spTgt>
                                        </p:tgtEl>
                                        <p:attrNameLst>
                                          <p:attrName>style.visibility</p:attrName>
                                        </p:attrNameLst>
                                      </p:cBhvr>
                                      <p:to>
                                        <p:strVal val="visible"/>
                                      </p:to>
                                    </p:set>
                                    <p:animEffect transition="in" filter="box(in)">
                                      <p:cBhvr>
                                        <p:cTn id="80" dur="500"/>
                                        <p:tgtEl>
                                          <p:spTgt spid="14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28" grpId="0" animBg="1"/>
      <p:bldP spid="1442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sz="half" idx="1"/>
          </p:nvPr>
        </p:nvSpPr>
        <p:spPr>
          <a:xfrm>
            <a:off x="375444" y="228600"/>
            <a:ext cx="2989263" cy="2847975"/>
          </a:xfrm>
          <a:solidFill>
            <a:schemeClr val="bg2">
              <a:lumMod val="20000"/>
              <a:lumOff val="80000"/>
            </a:schemeClr>
          </a:solidFill>
          <a:ln w="19050">
            <a:solidFill>
              <a:schemeClr val="tx1"/>
            </a:solidFill>
          </a:ln>
        </p:spPr>
        <p:txBody>
          <a:bodyPr/>
          <a:lstStyle/>
          <a:p>
            <a:pPr eaLnBrk="1" hangingPunct="1">
              <a:buFontTx/>
              <a:buNone/>
              <a:defRPr/>
            </a:pPr>
            <a:r>
              <a:rPr lang="en-US" sz="1600" dirty="0" smtClean="0">
                <a:latin typeface="Times New Roman" pitchFamily="18" charset="0"/>
              </a:rPr>
              <a:t>Given:</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0</a:t>
            </a:r>
            <a:r>
              <a:rPr lang="en-US" sz="1800" dirty="0" smtClean="0">
                <a:latin typeface="Times New Roman" pitchFamily="18" charset="0"/>
              </a:rPr>
              <a:t>=1</a:t>
            </a:r>
            <a:r>
              <a:rPr lang="en-US" sz="1800" i="1" dirty="0" smtClean="0">
                <a:latin typeface="Times New Roman" pitchFamily="18" charset="0"/>
              </a:rPr>
              <a:t>    f(x</a:t>
            </a:r>
            <a:r>
              <a:rPr lang="en-US" sz="1800" i="1" baseline="-25000" dirty="0" smtClean="0">
                <a:latin typeface="Times New Roman" pitchFamily="18" charset="0"/>
              </a:rPr>
              <a:t>0</a:t>
            </a:r>
            <a:r>
              <a:rPr lang="en-US" sz="1800" i="1" dirty="0" smtClean="0">
                <a:latin typeface="Times New Roman" pitchFamily="18" charset="0"/>
              </a:rPr>
              <a:t>)</a:t>
            </a:r>
            <a:r>
              <a:rPr lang="en-US" sz="1800" dirty="0" smtClean="0">
                <a:latin typeface="Times New Roman" pitchFamily="18" charset="0"/>
              </a:rPr>
              <a:t>=ln(1) = 0</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1</a:t>
            </a:r>
            <a:r>
              <a:rPr lang="en-US" sz="1800" dirty="0" smtClean="0">
                <a:latin typeface="Times New Roman" pitchFamily="18" charset="0"/>
              </a:rPr>
              <a:t>=e</a:t>
            </a:r>
            <a:r>
              <a:rPr lang="en-US" sz="1800" i="1" dirty="0" smtClean="0">
                <a:latin typeface="Times New Roman" pitchFamily="18" charset="0"/>
              </a:rPr>
              <a:t>    f(x</a:t>
            </a:r>
            <a:r>
              <a:rPr lang="en-US" sz="1800" i="1" baseline="-25000" dirty="0" smtClean="0">
                <a:latin typeface="Times New Roman" pitchFamily="18" charset="0"/>
              </a:rPr>
              <a:t>1</a:t>
            </a:r>
            <a:r>
              <a:rPr lang="en-US" sz="1800" i="1" dirty="0" smtClean="0">
                <a:latin typeface="Times New Roman" pitchFamily="18" charset="0"/>
              </a:rPr>
              <a:t>)</a:t>
            </a:r>
            <a:r>
              <a:rPr lang="en-US" sz="1800" dirty="0" smtClean="0">
                <a:latin typeface="Times New Roman" pitchFamily="18" charset="0"/>
              </a:rPr>
              <a:t>=ln(2.72) = 1</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2</a:t>
            </a:r>
            <a:r>
              <a:rPr lang="en-US" sz="1800" dirty="0" smtClean="0">
                <a:latin typeface="Times New Roman" pitchFamily="18" charset="0"/>
              </a:rPr>
              <a:t>=e</a:t>
            </a:r>
            <a:r>
              <a:rPr lang="en-US" sz="1800" baseline="30000" dirty="0" smtClean="0">
                <a:latin typeface="Times New Roman" pitchFamily="18" charset="0"/>
              </a:rPr>
              <a:t>2</a:t>
            </a:r>
            <a:r>
              <a:rPr lang="en-US" sz="1800" i="1" dirty="0" smtClean="0">
                <a:latin typeface="Times New Roman" pitchFamily="18" charset="0"/>
              </a:rPr>
              <a:t>   f(x</a:t>
            </a:r>
            <a:r>
              <a:rPr lang="en-US" sz="1800" i="1" baseline="-25000" dirty="0" smtClean="0">
                <a:latin typeface="Times New Roman" pitchFamily="18" charset="0"/>
              </a:rPr>
              <a:t>2</a:t>
            </a:r>
            <a:r>
              <a:rPr lang="en-US" sz="1800" i="1" dirty="0" smtClean="0">
                <a:latin typeface="Times New Roman" pitchFamily="18" charset="0"/>
              </a:rPr>
              <a:t>)</a:t>
            </a:r>
            <a:r>
              <a:rPr lang="en-US" sz="1800" dirty="0" smtClean="0">
                <a:latin typeface="Times New Roman" pitchFamily="18" charset="0"/>
              </a:rPr>
              <a:t>=ln(7.39) = 2</a:t>
            </a:r>
          </a:p>
          <a:p>
            <a:pPr marL="0" indent="0" eaLnBrk="1" hangingPunct="1">
              <a:buFontTx/>
              <a:buNone/>
              <a:defRPr/>
            </a:pPr>
            <a:endParaRPr lang="en-US" sz="1100" dirty="0" smtClean="0">
              <a:latin typeface="Times New Roman" pitchFamily="18" charset="0"/>
            </a:endParaRPr>
          </a:p>
          <a:p>
            <a:pPr marL="0" indent="0" eaLnBrk="1" hangingPunct="1">
              <a:buFontTx/>
              <a:buNone/>
              <a:defRPr/>
            </a:pPr>
            <a:r>
              <a:rPr lang="en-US" sz="1600" dirty="0" smtClean="0">
                <a:solidFill>
                  <a:schemeClr val="accent6">
                    <a:lumMod val="60000"/>
                    <a:lumOff val="40000"/>
                  </a:schemeClr>
                </a:solidFill>
                <a:latin typeface="Times New Roman" pitchFamily="18" charset="0"/>
              </a:rPr>
              <a:t>Estimate  </a:t>
            </a:r>
            <a:r>
              <a:rPr lang="en-US" sz="1800" b="1" i="1" dirty="0" err="1" smtClean="0">
                <a:solidFill>
                  <a:schemeClr val="accent6">
                    <a:lumMod val="60000"/>
                    <a:lumOff val="40000"/>
                  </a:schemeClr>
                </a:solidFill>
                <a:latin typeface="Times New Roman" pitchFamily="18" charset="0"/>
              </a:rPr>
              <a:t>ln</a:t>
            </a:r>
            <a:r>
              <a:rPr lang="en-US" sz="1800" b="1" i="1" dirty="0" smtClean="0">
                <a:solidFill>
                  <a:schemeClr val="accent6">
                    <a:lumMod val="60000"/>
                    <a:lumOff val="40000"/>
                  </a:schemeClr>
                </a:solidFill>
                <a:latin typeface="Times New Roman" pitchFamily="18" charset="0"/>
              </a:rPr>
              <a:t>(2) =  ? </a:t>
            </a:r>
            <a:r>
              <a:rPr lang="en-US" sz="1800" b="1" dirty="0" smtClean="0">
                <a:solidFill>
                  <a:schemeClr val="accent6">
                    <a:lumMod val="60000"/>
                    <a:lumOff val="40000"/>
                  </a:schemeClr>
                </a:solidFill>
                <a:latin typeface="Times New Roman" pitchFamily="18" charset="0"/>
              </a:rPr>
              <a:t> </a:t>
            </a:r>
          </a:p>
          <a:p>
            <a:pPr marL="0" indent="0" eaLnBrk="1" hangingPunct="1">
              <a:buFontTx/>
              <a:buNone/>
              <a:defRPr/>
            </a:pPr>
            <a:r>
              <a:rPr lang="en-US" sz="1600" dirty="0" smtClean="0">
                <a:solidFill>
                  <a:schemeClr val="accent6">
                    <a:lumMod val="60000"/>
                    <a:lumOff val="40000"/>
                  </a:schemeClr>
                </a:solidFill>
                <a:latin typeface="Times New Roman" pitchFamily="18" charset="0"/>
              </a:rPr>
              <a:t>using </a:t>
            </a:r>
            <a:r>
              <a:rPr lang="en-US" sz="1600" b="1" dirty="0" smtClean="0">
                <a:solidFill>
                  <a:schemeClr val="accent6">
                    <a:lumMod val="60000"/>
                    <a:lumOff val="40000"/>
                  </a:schemeClr>
                </a:solidFill>
                <a:latin typeface="Times New Roman" pitchFamily="18" charset="0"/>
              </a:rPr>
              <a:t>interpolation</a:t>
            </a:r>
          </a:p>
          <a:p>
            <a:pPr eaLnBrk="1" hangingPunct="1">
              <a:buFontTx/>
              <a:buNone/>
              <a:defRPr/>
            </a:pPr>
            <a:endParaRPr lang="en-US" sz="1050" dirty="0" smtClean="0">
              <a:latin typeface="Times New Roman" pitchFamily="18" charset="0"/>
            </a:endParaRPr>
          </a:p>
          <a:p>
            <a:pPr eaLnBrk="1" hangingPunct="1">
              <a:buFontTx/>
              <a:buNone/>
              <a:defRPr/>
            </a:pPr>
            <a:r>
              <a:rPr lang="en-US" sz="1800" dirty="0" smtClean="0">
                <a:latin typeface="Times New Roman" pitchFamily="18" charset="0"/>
              </a:rPr>
              <a:t>Find  </a:t>
            </a:r>
            <a:r>
              <a:rPr lang="en-US" sz="1800" i="1" dirty="0" smtClean="0">
                <a:latin typeface="Times New Roman" pitchFamily="18" charset="0"/>
              </a:rPr>
              <a:t>f(x)  </a:t>
            </a:r>
            <a:r>
              <a:rPr lang="en-US" sz="1800" dirty="0" smtClean="0">
                <a:latin typeface="Times New Roman" pitchFamily="18" charset="0"/>
              </a:rPr>
              <a:t>first</a:t>
            </a:r>
          </a:p>
        </p:txBody>
      </p:sp>
      <p:graphicFrame>
        <p:nvGraphicFramePr>
          <p:cNvPr id="8" name="Group 240"/>
          <p:cNvGraphicFramePr>
            <a:graphicFrameLocks noGrp="1"/>
          </p:cNvGraphicFramePr>
          <p:nvPr>
            <p:extLst>
              <p:ext uri="{D42A27DB-BD31-4B8C-83A1-F6EECF244321}">
                <p14:modId xmlns:p14="http://schemas.microsoft.com/office/powerpoint/2010/main" val="2577236898"/>
              </p:ext>
            </p:extLst>
          </p:nvPr>
        </p:nvGraphicFramePr>
        <p:xfrm>
          <a:off x="3621087" y="1800225"/>
          <a:ext cx="1223963" cy="1903413"/>
        </p:xfrm>
        <a:graphic>
          <a:graphicData uri="http://schemas.openxmlformats.org/drawingml/2006/table">
            <a:tbl>
              <a:tblPr/>
              <a:tblGrid>
                <a:gridCol w="737265">
                  <a:extLst>
                    <a:ext uri="{9D8B030D-6E8A-4147-A177-3AD203B41FA5}">
                      <a16:colId xmlns="" xmlns:a16="http://schemas.microsoft.com/office/drawing/2014/main" val="20000"/>
                    </a:ext>
                  </a:extLst>
                </a:gridCol>
                <a:gridCol w="486698">
                  <a:extLst>
                    <a:ext uri="{9D8B030D-6E8A-4147-A177-3AD203B41FA5}">
                      <a16:colId xmlns="" xmlns:a16="http://schemas.microsoft.com/office/drawing/2014/main" val="20001"/>
                    </a:ext>
                  </a:extLst>
                </a:gridCol>
              </a:tblGrid>
              <a:tr h="519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x</a:t>
                      </a:r>
                      <a:r>
                        <a:rPr kumimoji="0" lang="en-US" sz="1400" b="0" i="1" u="none" strike="noStrike" cap="none" normalizeH="0" baseline="-25000" dirty="0" smtClean="0">
                          <a:ln>
                            <a:noFill/>
                          </a:ln>
                          <a:solidFill>
                            <a:schemeClr val="tx1"/>
                          </a:solidFill>
                          <a:effectLst/>
                          <a:latin typeface="Times New Roman" pitchFamily="18" charset="0"/>
                        </a:rPr>
                        <a:t>i</a:t>
                      </a:r>
                      <a:endParaRPr kumimoji="0" lang="en-US" sz="1400" b="0" i="1" u="none" strike="noStrike" cap="none" normalizeH="0" baseline="0" dirty="0" smtClean="0">
                        <a:ln>
                          <a:noFill/>
                        </a:ln>
                        <a:solidFill>
                          <a:schemeClr val="tx1"/>
                        </a:solidFill>
                        <a:effectLst/>
                        <a:latin typeface="Times New Roman" pitchFamily="18" charset="0"/>
                      </a:endParaRP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Times New Roman" pitchFamily="18" charset="0"/>
                        </a:rPr>
                        <a:t>f(x</a:t>
                      </a:r>
                      <a:r>
                        <a:rPr kumimoji="0" lang="en-US" sz="1400" b="0" i="1" u="none" strike="noStrike" cap="none" normalizeH="0" baseline="-25000" dirty="0" smtClean="0">
                          <a:ln>
                            <a:noFill/>
                          </a:ln>
                          <a:solidFill>
                            <a:schemeClr val="tx1"/>
                          </a:solidFill>
                          <a:effectLst/>
                          <a:latin typeface="Times New Roman" pitchFamily="18" charset="0"/>
                        </a:rPr>
                        <a:t>i</a:t>
                      </a:r>
                      <a:r>
                        <a:rPr kumimoji="0" lang="en-US" sz="1400" b="0" i="1" u="none" strike="noStrike" cap="none" normalizeH="0" baseline="0" dirty="0" smtClean="0">
                          <a:ln>
                            <a:noFill/>
                          </a:ln>
                          <a:solidFill>
                            <a:schemeClr val="tx1"/>
                          </a:solidFill>
                          <a:effectLst/>
                          <a:latin typeface="Times New Roman" pitchFamily="18" charset="0"/>
                        </a:rPr>
                        <a:t>)</a:t>
                      </a:r>
                    </a:p>
                  </a:txBody>
                  <a:tcPr marL="91426" marR="914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0"/>
                  </a:ext>
                </a:extLst>
              </a:tr>
              <a:tr h="496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rPr>
                        <a:t>x</a:t>
                      </a:r>
                      <a:r>
                        <a:rPr kumimoji="0" lang="en-US" sz="1200" b="0" i="1" u="none" strike="noStrike" cap="none" normalizeH="0" baseline="-25000" dirty="0" smtClean="0">
                          <a:ln>
                            <a:noFill/>
                          </a:ln>
                          <a:solidFill>
                            <a:schemeClr val="tx1"/>
                          </a:solidFill>
                          <a:effectLst/>
                          <a:latin typeface="Arial" charset="0"/>
                        </a:rPr>
                        <a:t>0</a:t>
                      </a:r>
                      <a:r>
                        <a:rPr kumimoji="0" lang="en-US" sz="1200" b="0" i="0" u="none" strike="noStrike" cap="none" normalizeH="0" baseline="0" dirty="0" smtClean="0">
                          <a:ln>
                            <a:noFill/>
                          </a:ln>
                          <a:solidFill>
                            <a:schemeClr val="tx1"/>
                          </a:solidFill>
                          <a:effectLst/>
                          <a:latin typeface="Arial" charset="0"/>
                        </a:rPr>
                        <a:t>=1</a:t>
                      </a:r>
                      <a:endParaRPr kumimoji="0" lang="en-US" sz="1600" b="0" i="0" u="none" strike="noStrike" cap="none" normalizeH="0" baseline="0" dirty="0" smtClean="0">
                        <a:ln>
                          <a:noFill/>
                        </a:ln>
                        <a:solidFill>
                          <a:schemeClr val="tx1"/>
                        </a:solidFill>
                        <a:effectLst/>
                        <a:latin typeface="Arial" charset="0"/>
                      </a:endParaRP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a:t>
                      </a:r>
                    </a:p>
                  </a:txBody>
                  <a:tcPr marL="91426" marR="914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1"/>
                  </a:ext>
                </a:extLst>
              </a:tr>
              <a:tr h="498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rPr>
                        <a:t>x</a:t>
                      </a:r>
                      <a:r>
                        <a:rPr kumimoji="0" lang="en-US" sz="1200" b="0" i="1" u="none" strike="noStrike" cap="none" normalizeH="0" baseline="-25000" dirty="0" smtClean="0">
                          <a:ln>
                            <a:noFill/>
                          </a:ln>
                          <a:solidFill>
                            <a:schemeClr val="tx1"/>
                          </a:solidFill>
                          <a:effectLst/>
                          <a:latin typeface="Arial" charset="0"/>
                        </a:rPr>
                        <a:t>1</a:t>
                      </a:r>
                      <a:r>
                        <a:rPr kumimoji="0" lang="en-US" sz="1200" b="0" i="0" u="none" strike="noStrike" cap="none" normalizeH="0" baseline="0" dirty="0" smtClean="0">
                          <a:ln>
                            <a:noFill/>
                          </a:ln>
                          <a:solidFill>
                            <a:schemeClr val="tx1"/>
                          </a:solidFill>
                          <a:effectLst/>
                          <a:latin typeface="Arial" charset="0"/>
                        </a:rPr>
                        <a:t>=2.72</a:t>
                      </a: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a:t>
                      </a:r>
                    </a:p>
                  </a:txBody>
                  <a:tcPr marL="91426" marR="914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2"/>
                  </a:ext>
                </a:extLst>
              </a:tr>
              <a:tr h="388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rPr>
                        <a:t>x</a:t>
                      </a:r>
                      <a:r>
                        <a:rPr kumimoji="0" lang="en-US" sz="1200" b="0" i="1" u="none" strike="noStrike" cap="none" normalizeH="0" baseline="-25000" dirty="0" smtClean="0">
                          <a:ln>
                            <a:noFill/>
                          </a:ln>
                          <a:solidFill>
                            <a:schemeClr val="tx1"/>
                          </a:solidFill>
                          <a:effectLst/>
                          <a:latin typeface="Arial" charset="0"/>
                        </a:rPr>
                        <a:t>2</a:t>
                      </a:r>
                      <a:r>
                        <a:rPr kumimoji="0" lang="en-US" sz="1200" b="0" i="0" u="none" strike="noStrike" cap="none" normalizeH="0" baseline="0" dirty="0" smtClean="0">
                          <a:ln>
                            <a:noFill/>
                          </a:ln>
                          <a:solidFill>
                            <a:schemeClr val="tx1"/>
                          </a:solidFill>
                          <a:effectLst/>
                          <a:latin typeface="Arial" charset="0"/>
                        </a:rPr>
                        <a:t>=7.39</a:t>
                      </a:r>
                    </a:p>
                  </a:txBody>
                  <a:tcPr marL="91426" marR="914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a:t>
                      </a:r>
                    </a:p>
                  </a:txBody>
                  <a:tcPr marL="91426" marR="914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3"/>
                  </a:ext>
                </a:extLst>
              </a:tr>
            </a:tbl>
          </a:graphicData>
        </a:graphic>
      </p:graphicFrame>
      <p:graphicFrame>
        <p:nvGraphicFramePr>
          <p:cNvPr id="9" name="Group 240"/>
          <p:cNvGraphicFramePr>
            <a:graphicFrameLocks noGrp="1"/>
          </p:cNvGraphicFramePr>
          <p:nvPr>
            <p:extLst>
              <p:ext uri="{D42A27DB-BD31-4B8C-83A1-F6EECF244321}">
                <p14:modId xmlns:p14="http://schemas.microsoft.com/office/powerpoint/2010/main" val="4268085860"/>
              </p:ext>
            </p:extLst>
          </p:nvPr>
        </p:nvGraphicFramePr>
        <p:xfrm>
          <a:off x="4953000" y="1800225"/>
          <a:ext cx="584200" cy="1916113"/>
        </p:xfrm>
        <a:graphic>
          <a:graphicData uri="http://schemas.openxmlformats.org/drawingml/2006/table">
            <a:tbl>
              <a:tblPr/>
              <a:tblGrid>
                <a:gridCol w="584200">
                  <a:extLst>
                    <a:ext uri="{9D8B030D-6E8A-4147-A177-3AD203B41FA5}">
                      <a16:colId xmlns="" xmlns:a16="http://schemas.microsoft.com/office/drawing/2014/main" val="20000"/>
                    </a:ext>
                  </a:extLst>
                </a:gridCol>
              </a:tblGrid>
              <a:tr h="528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rPr>
                        <a:t>f</a:t>
                      </a:r>
                      <a:r>
                        <a:rPr kumimoji="0" lang="en-US" sz="1100" b="0" i="0" u="none" strike="noStrike" cap="none" normalizeH="0" baseline="0" dirty="0" smtClean="0">
                          <a:ln>
                            <a:noFill/>
                          </a:ln>
                          <a:solidFill>
                            <a:schemeClr val="tx1"/>
                          </a:solidFill>
                          <a:effectLst/>
                          <a:latin typeface="Times New Roman" pitchFamily="18" charset="0"/>
                        </a:rPr>
                        <a:t>[</a:t>
                      </a:r>
                      <a:r>
                        <a:rPr kumimoji="0" lang="en-US" sz="1100" b="0" i="1" u="none" strike="noStrike" cap="none" normalizeH="0" baseline="0" dirty="0" err="1" smtClean="0">
                          <a:ln>
                            <a:noFill/>
                          </a:ln>
                          <a:solidFill>
                            <a:schemeClr val="tx1"/>
                          </a:solidFill>
                          <a:effectLst/>
                          <a:latin typeface="Times New Roman" pitchFamily="18" charset="0"/>
                        </a:rPr>
                        <a:t>x</a:t>
                      </a:r>
                      <a:r>
                        <a:rPr kumimoji="0" lang="en-US" sz="1100" b="0" i="1" u="none" strike="noStrike" cap="none" normalizeH="0" baseline="-25000" dirty="0" err="1" smtClean="0">
                          <a:ln>
                            <a:noFill/>
                          </a:ln>
                          <a:solidFill>
                            <a:schemeClr val="tx1"/>
                          </a:solidFill>
                          <a:effectLst/>
                          <a:latin typeface="Times New Roman" pitchFamily="18" charset="0"/>
                        </a:rPr>
                        <a:t>i</a:t>
                      </a:r>
                      <a:r>
                        <a:rPr kumimoji="0" lang="en-US" sz="1100" b="0" i="1" u="none" strike="noStrike" cap="none" normalizeH="0" baseline="0" dirty="0" err="1" smtClean="0">
                          <a:ln>
                            <a:noFill/>
                          </a:ln>
                          <a:solidFill>
                            <a:schemeClr val="tx1"/>
                          </a:solidFill>
                          <a:effectLst/>
                          <a:latin typeface="Times New Roman" pitchFamily="18" charset="0"/>
                        </a:rPr>
                        <a:t>,x</a:t>
                      </a:r>
                      <a:r>
                        <a:rPr kumimoji="0" lang="en-US" sz="1100" b="0" i="1" u="none" strike="noStrike" cap="none" normalizeH="0" baseline="-25000" dirty="0" err="1" smtClean="0">
                          <a:ln>
                            <a:noFill/>
                          </a:ln>
                          <a:solidFill>
                            <a:schemeClr val="tx1"/>
                          </a:solidFill>
                          <a:effectLst/>
                          <a:latin typeface="Times New Roman" pitchFamily="18" charset="0"/>
                        </a:rPr>
                        <a:t>j</a:t>
                      </a:r>
                      <a:r>
                        <a:rPr kumimoji="0" lang="en-US" sz="11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11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474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.58</a:t>
                      </a:r>
                      <a:endParaRPr kumimoji="0" lang="en-US" sz="1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40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.214</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bl>
          </a:graphicData>
        </a:graphic>
      </p:graphicFrame>
      <p:graphicFrame>
        <p:nvGraphicFramePr>
          <p:cNvPr id="10" name="Group 240"/>
          <p:cNvGraphicFramePr>
            <a:graphicFrameLocks noGrp="1"/>
          </p:cNvGraphicFramePr>
          <p:nvPr>
            <p:extLst>
              <p:ext uri="{D42A27DB-BD31-4B8C-83A1-F6EECF244321}">
                <p14:modId xmlns:p14="http://schemas.microsoft.com/office/powerpoint/2010/main" val="3884863769"/>
              </p:ext>
            </p:extLst>
          </p:nvPr>
        </p:nvGraphicFramePr>
        <p:xfrm>
          <a:off x="5573712" y="1800225"/>
          <a:ext cx="693738" cy="1916113"/>
        </p:xfrm>
        <a:graphic>
          <a:graphicData uri="http://schemas.openxmlformats.org/drawingml/2006/table">
            <a:tbl>
              <a:tblPr/>
              <a:tblGrid>
                <a:gridCol w="693738">
                  <a:extLst>
                    <a:ext uri="{9D8B030D-6E8A-4147-A177-3AD203B41FA5}">
                      <a16:colId xmlns="" xmlns:a16="http://schemas.microsoft.com/office/drawing/2014/main" val="20000"/>
                    </a:ext>
                  </a:extLst>
                </a:gridCol>
              </a:tblGrid>
              <a:tr h="528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1" u="none" strike="noStrike" cap="none" normalizeH="0" baseline="0" dirty="0" smtClean="0">
                          <a:ln>
                            <a:noFill/>
                          </a:ln>
                          <a:solidFill>
                            <a:schemeClr val="tx1"/>
                          </a:solidFill>
                          <a:effectLst/>
                          <a:latin typeface="Times New Roman" pitchFamily="18" charset="0"/>
                        </a:rPr>
                        <a:t>f</a:t>
                      </a:r>
                      <a:r>
                        <a:rPr kumimoji="0" lang="en-US" sz="1000" b="0" i="0" u="none" strike="noStrike" cap="none" normalizeH="0" baseline="0" dirty="0" smtClean="0">
                          <a:ln>
                            <a:noFill/>
                          </a:ln>
                          <a:solidFill>
                            <a:schemeClr val="tx1"/>
                          </a:solidFill>
                          <a:effectLst/>
                          <a:latin typeface="Times New Roman" pitchFamily="18" charset="0"/>
                        </a:rPr>
                        <a:t>[</a:t>
                      </a:r>
                      <a:r>
                        <a:rPr kumimoji="0" lang="en-US" sz="1000" b="0" i="1" u="none" strike="noStrike" cap="none" normalizeH="0" baseline="0" dirty="0" err="1" smtClean="0">
                          <a:ln>
                            <a:noFill/>
                          </a:ln>
                          <a:solidFill>
                            <a:schemeClr val="tx1"/>
                          </a:solidFill>
                          <a:effectLst/>
                          <a:latin typeface="Times New Roman" pitchFamily="18" charset="0"/>
                        </a:rPr>
                        <a:t>x</a:t>
                      </a:r>
                      <a:r>
                        <a:rPr kumimoji="0" lang="en-US" sz="1000" b="0" i="1" u="none" strike="noStrike" cap="none" normalizeH="0" baseline="-25000" dirty="0" err="1" smtClean="0">
                          <a:ln>
                            <a:noFill/>
                          </a:ln>
                          <a:solidFill>
                            <a:schemeClr val="tx1"/>
                          </a:solidFill>
                          <a:effectLst/>
                          <a:latin typeface="Times New Roman" pitchFamily="18" charset="0"/>
                        </a:rPr>
                        <a:t>i</a:t>
                      </a:r>
                      <a:r>
                        <a:rPr kumimoji="0" lang="en-US" sz="1000" b="0" i="1" u="none" strike="noStrike" cap="none" normalizeH="0" baseline="0" dirty="0" err="1" smtClean="0">
                          <a:ln>
                            <a:noFill/>
                          </a:ln>
                          <a:solidFill>
                            <a:schemeClr val="tx1"/>
                          </a:solidFill>
                          <a:effectLst/>
                          <a:latin typeface="Times New Roman" pitchFamily="18" charset="0"/>
                        </a:rPr>
                        <a:t>,x</a:t>
                      </a:r>
                      <a:r>
                        <a:rPr kumimoji="0" lang="en-US" sz="1000" b="0" i="1" u="none" strike="noStrike" cap="none" normalizeH="0" baseline="-25000" dirty="0" err="1" smtClean="0">
                          <a:ln>
                            <a:noFill/>
                          </a:ln>
                          <a:solidFill>
                            <a:schemeClr val="tx1"/>
                          </a:solidFill>
                          <a:effectLst/>
                          <a:latin typeface="Times New Roman" pitchFamily="18" charset="0"/>
                        </a:rPr>
                        <a:t>j</a:t>
                      </a:r>
                      <a:r>
                        <a:rPr kumimoji="0" lang="en-US" sz="1000" b="0" i="1" u="none" strike="noStrike" cap="none" normalizeH="0" baseline="-25000" dirty="0" smtClean="0">
                          <a:ln>
                            <a:noFill/>
                          </a:ln>
                          <a:solidFill>
                            <a:schemeClr val="tx1"/>
                          </a:solidFill>
                          <a:effectLst/>
                          <a:latin typeface="Times New Roman" pitchFamily="18" charset="0"/>
                        </a:rPr>
                        <a:t> </a:t>
                      </a:r>
                      <a:r>
                        <a:rPr kumimoji="0" lang="en-US" sz="1000" b="0" i="1" u="none" strike="noStrike" cap="none" normalizeH="0" baseline="0" dirty="0" err="1" smtClean="0">
                          <a:ln>
                            <a:noFill/>
                          </a:ln>
                          <a:solidFill>
                            <a:schemeClr val="tx1"/>
                          </a:solidFill>
                          <a:effectLst/>
                          <a:latin typeface="Times New Roman" pitchFamily="18" charset="0"/>
                        </a:rPr>
                        <a:t>x</a:t>
                      </a:r>
                      <a:r>
                        <a:rPr kumimoji="0" lang="en-US" sz="1000" b="0" i="1" u="none" strike="noStrike" cap="none" normalizeH="0" baseline="-25000" dirty="0" err="1" smtClean="0">
                          <a:ln>
                            <a:noFill/>
                          </a:ln>
                          <a:solidFill>
                            <a:schemeClr val="tx1"/>
                          </a:solidFill>
                          <a:effectLst/>
                          <a:latin typeface="Times New Roman" pitchFamily="18" charset="0"/>
                        </a:rPr>
                        <a:t>k</a:t>
                      </a:r>
                      <a:r>
                        <a:rPr kumimoji="0" lang="en-US" sz="10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11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474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40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-.057</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12" name="Rectangle 2"/>
          <p:cNvSpPr txBox="1">
            <a:spLocks noChangeArrowheads="1"/>
          </p:cNvSpPr>
          <p:nvPr/>
        </p:nvSpPr>
        <p:spPr bwMode="auto">
          <a:xfrm>
            <a:off x="6400800" y="2895600"/>
            <a:ext cx="2628900" cy="2628900"/>
          </a:xfrm>
          <a:prstGeom prst="rect">
            <a:avLst/>
          </a:prstGeom>
          <a:solidFill>
            <a:schemeClr val="bg2">
              <a:lumMod val="20000"/>
              <a:lumOff val="80000"/>
            </a:schemeClr>
          </a:solidFill>
          <a:ln w="19050">
            <a:noFill/>
            <a:miter lim="800000"/>
            <a:headEnd/>
            <a:tailEnd/>
          </a:ln>
        </p:spPr>
        <p:txBody>
          <a:bodyPr/>
          <a:lstStyle/>
          <a:p>
            <a:pPr marL="342900" indent="-342900" eaLnBrk="1" hangingPunct="1">
              <a:spcBef>
                <a:spcPct val="20000"/>
              </a:spcBef>
              <a:defRPr/>
            </a:pPr>
            <a:endParaRPr lang="en-US" sz="1200" b="1" i="1" kern="0" dirty="0">
              <a:solidFill>
                <a:srgbClr val="002060"/>
              </a:solidFill>
            </a:endParaRPr>
          </a:p>
          <a:p>
            <a:pPr marL="342900" indent="-342900" eaLnBrk="1" hangingPunct="1">
              <a:spcBef>
                <a:spcPct val="20000"/>
              </a:spcBef>
              <a:defRPr/>
            </a:pPr>
            <a:r>
              <a:rPr lang="en-US" b="1" i="1" kern="0" dirty="0">
                <a:solidFill>
                  <a:srgbClr val="002060"/>
                </a:solidFill>
              </a:rPr>
              <a:t>f(x) = </a:t>
            </a:r>
            <a:r>
              <a:rPr lang="en-US" b="1" kern="0" dirty="0">
                <a:solidFill>
                  <a:srgbClr val="002060"/>
                </a:solidFill>
              </a:rPr>
              <a:t>0.58(x-1)</a:t>
            </a:r>
          </a:p>
          <a:p>
            <a:pPr marL="342900" indent="-342900" eaLnBrk="1" hangingPunct="1">
              <a:spcBef>
                <a:spcPct val="20000"/>
              </a:spcBef>
              <a:defRPr/>
            </a:pPr>
            <a:r>
              <a:rPr lang="en-US" b="1" kern="0" dirty="0">
                <a:solidFill>
                  <a:srgbClr val="002060"/>
                </a:solidFill>
              </a:rPr>
              <a:t>	     -0.057(x-1)(x-2.72)</a:t>
            </a:r>
          </a:p>
          <a:p>
            <a:pPr marL="342900" indent="-342900" eaLnBrk="1" hangingPunct="1">
              <a:spcBef>
                <a:spcPct val="20000"/>
              </a:spcBef>
              <a:defRPr/>
            </a:pPr>
            <a:endParaRPr lang="en-US" sz="1000" kern="0" dirty="0">
              <a:solidFill>
                <a:schemeClr val="tx1"/>
              </a:solidFill>
            </a:endParaRPr>
          </a:p>
          <a:p>
            <a:pPr marL="342900" indent="-342900" eaLnBrk="1" hangingPunct="1">
              <a:spcBef>
                <a:spcPct val="20000"/>
              </a:spcBef>
              <a:defRPr/>
            </a:pPr>
            <a:r>
              <a:rPr lang="en-US" sz="1600" kern="0" dirty="0">
                <a:solidFill>
                  <a:schemeClr val="tx1"/>
                </a:solidFill>
              </a:rPr>
              <a:t>Then calculate</a:t>
            </a:r>
          </a:p>
          <a:p>
            <a:pPr marL="342900" indent="-342900" eaLnBrk="1" hangingPunct="1">
              <a:spcBef>
                <a:spcPct val="20000"/>
              </a:spcBef>
              <a:defRPr/>
            </a:pPr>
            <a:r>
              <a:rPr lang="en-US" sz="1400" b="1" i="1" kern="0" dirty="0">
                <a:solidFill>
                  <a:srgbClr val="0070C0"/>
                </a:solidFill>
              </a:rPr>
              <a:t>f(2)=</a:t>
            </a:r>
            <a:r>
              <a:rPr lang="en-US" sz="1400" b="1" kern="0" dirty="0">
                <a:solidFill>
                  <a:srgbClr val="0070C0"/>
                </a:solidFill>
              </a:rPr>
              <a:t>0.58(2-1)-0.057(2-1)(2-2.72)</a:t>
            </a:r>
          </a:p>
          <a:p>
            <a:pPr marL="342900" indent="-342900" eaLnBrk="1" hangingPunct="1">
              <a:spcBef>
                <a:spcPct val="20000"/>
              </a:spcBef>
              <a:defRPr/>
            </a:pPr>
            <a:r>
              <a:rPr lang="en-US" sz="1400" b="1" kern="0" dirty="0">
                <a:solidFill>
                  <a:srgbClr val="0070C0"/>
                </a:solidFill>
              </a:rPr>
              <a:t>	=</a:t>
            </a:r>
            <a:r>
              <a:rPr lang="en-US" sz="1400" b="1" i="1" kern="0" dirty="0">
                <a:solidFill>
                  <a:srgbClr val="0070C0"/>
                </a:solidFill>
              </a:rPr>
              <a:t> </a:t>
            </a:r>
            <a:r>
              <a:rPr lang="en-US" sz="1400" b="1" kern="0" dirty="0">
                <a:solidFill>
                  <a:srgbClr val="0070C0"/>
                </a:solidFill>
              </a:rPr>
              <a:t>0.621</a:t>
            </a:r>
          </a:p>
          <a:p>
            <a:pPr marL="342900" indent="-342900" eaLnBrk="1" hangingPunct="1">
              <a:spcBef>
                <a:spcPct val="20000"/>
              </a:spcBef>
              <a:defRPr/>
            </a:pPr>
            <a:endParaRPr lang="en-US" sz="1400" kern="0" dirty="0">
              <a:solidFill>
                <a:schemeClr val="tx1"/>
              </a:solidFill>
            </a:endParaRPr>
          </a:p>
          <a:p>
            <a:pPr marL="342900" indent="-342900" algn="ctr" eaLnBrk="1" hangingPunct="1">
              <a:spcBef>
                <a:spcPct val="20000"/>
              </a:spcBef>
              <a:defRPr/>
            </a:pPr>
            <a:r>
              <a:rPr lang="en-US" sz="1600" kern="0" dirty="0">
                <a:solidFill>
                  <a:schemeClr val="tx1"/>
                </a:solidFill>
              </a:rPr>
              <a:t>[ </a:t>
            </a:r>
            <a:r>
              <a:rPr lang="en-US" sz="1600" kern="0" dirty="0">
                <a:solidFill>
                  <a:srgbClr val="0070C0"/>
                </a:solidFill>
              </a:rPr>
              <a:t>TRUE</a:t>
            </a:r>
            <a:r>
              <a:rPr lang="en-US" sz="1600" kern="0" dirty="0">
                <a:solidFill>
                  <a:schemeClr val="tx1"/>
                </a:solidFill>
              </a:rPr>
              <a:t>    </a:t>
            </a:r>
            <a:r>
              <a:rPr lang="en-US" sz="1600" kern="0" dirty="0" err="1">
                <a:solidFill>
                  <a:srgbClr val="0070C0"/>
                </a:solidFill>
              </a:rPr>
              <a:t>ln</a:t>
            </a:r>
            <a:r>
              <a:rPr lang="en-US" sz="1600" kern="0" dirty="0">
                <a:solidFill>
                  <a:srgbClr val="0070C0"/>
                </a:solidFill>
              </a:rPr>
              <a:t>(2) = </a:t>
            </a:r>
            <a:r>
              <a:rPr lang="en-US" sz="1400" kern="0" dirty="0">
                <a:solidFill>
                  <a:srgbClr val="0070C0"/>
                </a:solidFill>
                <a:latin typeface="+mn-lt"/>
              </a:rPr>
              <a:t>0.6931  </a:t>
            </a:r>
            <a:r>
              <a:rPr lang="en-US" sz="1400" kern="0" dirty="0">
                <a:solidFill>
                  <a:schemeClr val="tx1"/>
                </a:solidFill>
                <a:latin typeface="+mn-lt"/>
              </a:rPr>
              <a:t>]</a:t>
            </a:r>
            <a:endParaRPr lang="en-US" sz="1600" kern="0" dirty="0">
              <a:solidFill>
                <a:schemeClr val="tx1"/>
              </a:solidFill>
            </a:endParaRPr>
          </a:p>
        </p:txBody>
      </p:sp>
      <p:sp>
        <p:nvSpPr>
          <p:cNvPr id="2" name="Slide Number Placeholder 1"/>
          <p:cNvSpPr>
            <a:spLocks noGrp="1"/>
          </p:cNvSpPr>
          <p:nvPr>
            <p:ph type="sldNum" sz="quarter" idx="10"/>
          </p:nvPr>
        </p:nvSpPr>
        <p:spPr/>
        <p:txBody>
          <a:bodyPr/>
          <a:lstStyle/>
          <a:p>
            <a:fld id="{490EA704-E6EF-4367-8E29-863F83847D8A}" type="slidenum">
              <a:rPr lang="en-US" altLang="en-US" smtClean="0"/>
              <a:pPr/>
              <a:t>67</a:t>
            </a:fld>
            <a:endParaRPr lang="en-US" altLang="en-US" dirty="0"/>
          </a:p>
        </p:txBody>
      </p:sp>
    </p:spTree>
    <p:extLst>
      <p:ext uri="{BB962C8B-B14F-4D97-AF65-F5344CB8AC3E}">
        <p14:creationId xmlns:p14="http://schemas.microsoft.com/office/powerpoint/2010/main" val="2925743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box(in)">
                                      <p:cBhvr>
                                        <p:cTn id="10" dur="500"/>
                                        <p:tgtEl>
                                          <p:spTgt spid="1331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box(in)">
                                      <p:cBhvr>
                                        <p:cTn id="13" dur="500"/>
                                        <p:tgtEl>
                                          <p:spTgt spid="1331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box(in)">
                                      <p:cBhvr>
                                        <p:cTn id="16" dur="500"/>
                                        <p:tgtEl>
                                          <p:spTgt spid="1331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animEffect transition="in" filter="box(in)">
                                      <p:cBhvr>
                                        <p:cTn id="19" dur="500"/>
                                        <p:tgtEl>
                                          <p:spTgt spid="13315">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box(in)">
                                      <p:cBhvr>
                                        <p:cTn id="22" dur="500"/>
                                        <p:tgtEl>
                                          <p:spTgt spid="1331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animEffect transition="in" filter="box(in)">
                                      <p:cBhvr>
                                        <p:cTn id="27" dur="500"/>
                                        <p:tgtEl>
                                          <p:spTgt spid="13315">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box(in)">
                                      <p:cBhvr>
                                        <p:cTn id="47" dur="500"/>
                                        <p:tgtEl>
                                          <p:spTgt spid="12">
                                            <p:txEl>
                                              <p:pRg st="1" end="1"/>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box(in)">
                                      <p:cBhvr>
                                        <p:cTn id="50" dur="500"/>
                                        <p:tgtEl>
                                          <p:spTgt spid="12">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animEffect transition="in" filter="box(in)">
                                      <p:cBhvr>
                                        <p:cTn id="55" dur="500"/>
                                        <p:tgtEl>
                                          <p:spTgt spid="12">
                                            <p:txEl>
                                              <p:pRg st="4" end="4"/>
                                            </p:txEl>
                                          </p:spTgt>
                                        </p:tgtEl>
                                      </p:cBhvr>
                                    </p:animEffect>
                                  </p:childTnLst>
                                </p:cTn>
                              </p:par>
                            </p:childTnLst>
                          </p:cTn>
                        </p:par>
                        <p:par>
                          <p:cTn id="56" fill="hold" nodeType="afterGroup">
                            <p:stCondLst>
                              <p:cond delay="500"/>
                            </p:stCondLst>
                            <p:childTnLst>
                              <p:par>
                                <p:cTn id="57" presetID="4" presetClass="entr" presetSubtype="16" fill="hold" nodeType="afterEffect">
                                  <p:stCondLst>
                                    <p:cond delay="0"/>
                                  </p:stCondLst>
                                  <p:childTnLst>
                                    <p:set>
                                      <p:cBhvr>
                                        <p:cTn id="58" dur="1" fill="hold">
                                          <p:stCondLst>
                                            <p:cond delay="0"/>
                                          </p:stCondLst>
                                        </p:cTn>
                                        <p:tgtEl>
                                          <p:spTgt spid="12">
                                            <p:txEl>
                                              <p:pRg st="5" end="5"/>
                                            </p:txEl>
                                          </p:spTgt>
                                        </p:tgtEl>
                                        <p:attrNameLst>
                                          <p:attrName>style.visibility</p:attrName>
                                        </p:attrNameLst>
                                      </p:cBhvr>
                                      <p:to>
                                        <p:strVal val="visible"/>
                                      </p:to>
                                    </p:set>
                                    <p:animEffect transition="in" filter="box(in)">
                                      <p:cBhvr>
                                        <p:cTn id="59" dur="500"/>
                                        <p:tgtEl>
                                          <p:spTgt spid="12">
                                            <p:txEl>
                                              <p:pRg st="5" end="5"/>
                                            </p:txEl>
                                          </p:spTgt>
                                        </p:tgtEl>
                                      </p:cBhvr>
                                    </p:animEffect>
                                  </p:childTnLst>
                                </p:cTn>
                              </p:par>
                            </p:childTnLst>
                          </p:cTn>
                        </p:par>
                        <p:par>
                          <p:cTn id="60" fill="hold" nodeType="afterGroup">
                            <p:stCondLst>
                              <p:cond delay="1000"/>
                            </p:stCondLst>
                            <p:childTnLst>
                              <p:par>
                                <p:cTn id="61" presetID="4" presetClass="entr" presetSubtype="16" fill="hold" nodeType="afterEffect">
                                  <p:stCondLst>
                                    <p:cond delay="0"/>
                                  </p:stCondLst>
                                  <p:childTnLst>
                                    <p:set>
                                      <p:cBhvr>
                                        <p:cTn id="62" dur="1" fill="hold">
                                          <p:stCondLst>
                                            <p:cond delay="0"/>
                                          </p:stCondLst>
                                        </p:cTn>
                                        <p:tgtEl>
                                          <p:spTgt spid="12">
                                            <p:txEl>
                                              <p:pRg st="6" end="6"/>
                                            </p:txEl>
                                          </p:spTgt>
                                        </p:tgtEl>
                                        <p:attrNameLst>
                                          <p:attrName>style.visibility</p:attrName>
                                        </p:attrNameLst>
                                      </p:cBhvr>
                                      <p:to>
                                        <p:strVal val="visible"/>
                                      </p:to>
                                    </p:set>
                                    <p:animEffect transition="in" filter="box(in)">
                                      <p:cBhvr>
                                        <p:cTn id="63" dur="500"/>
                                        <p:tgtEl>
                                          <p:spTgt spid="12">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12">
                                            <p:txEl>
                                              <p:pRg st="8" end="8"/>
                                            </p:txEl>
                                          </p:spTgt>
                                        </p:tgtEl>
                                        <p:attrNameLst>
                                          <p:attrName>style.visibility</p:attrName>
                                        </p:attrNameLst>
                                      </p:cBhvr>
                                      <p:to>
                                        <p:strVal val="visible"/>
                                      </p:to>
                                    </p:set>
                                    <p:animEffect transition="in" filter="box(in)">
                                      <p:cBhvr>
                                        <p:cTn id="68"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body" sz="half" idx="1"/>
          </p:nvPr>
        </p:nvSpPr>
        <p:spPr>
          <a:xfrm>
            <a:off x="725488" y="1497013"/>
            <a:ext cx="2532062" cy="2811462"/>
          </a:xfrm>
          <a:solidFill>
            <a:schemeClr val="bg2">
              <a:lumMod val="20000"/>
              <a:lumOff val="80000"/>
            </a:schemeClr>
          </a:solidFill>
          <a:ln w="19050">
            <a:solidFill>
              <a:schemeClr val="tx1"/>
            </a:solidFill>
          </a:ln>
        </p:spPr>
        <p:txBody>
          <a:bodyPr/>
          <a:lstStyle/>
          <a:p>
            <a:pPr eaLnBrk="1" hangingPunct="1">
              <a:buFontTx/>
              <a:buNone/>
              <a:defRPr/>
            </a:pPr>
            <a:r>
              <a:rPr lang="en-US" sz="1600" dirty="0" smtClean="0">
                <a:latin typeface="Times New Roman" pitchFamily="18" charset="0"/>
              </a:rPr>
              <a:t>Given:</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0</a:t>
            </a:r>
            <a:r>
              <a:rPr lang="en-US" sz="1800" dirty="0" smtClean="0">
                <a:latin typeface="Times New Roman" pitchFamily="18" charset="0"/>
              </a:rPr>
              <a:t>=1</a:t>
            </a:r>
            <a:r>
              <a:rPr lang="en-US" sz="1800" i="1" dirty="0" smtClean="0">
                <a:latin typeface="Times New Roman" pitchFamily="18" charset="0"/>
              </a:rPr>
              <a:t>     f(x</a:t>
            </a:r>
            <a:r>
              <a:rPr lang="en-US" sz="1800" i="1" baseline="-25000" dirty="0" smtClean="0">
                <a:latin typeface="Times New Roman" pitchFamily="18" charset="0"/>
              </a:rPr>
              <a:t>0</a:t>
            </a:r>
            <a:r>
              <a:rPr lang="en-US" sz="1800" i="1" dirty="0" smtClean="0">
                <a:latin typeface="Times New Roman" pitchFamily="18" charset="0"/>
              </a:rPr>
              <a:t>)</a:t>
            </a:r>
            <a:r>
              <a:rPr lang="en-US" sz="1800" dirty="0" smtClean="0">
                <a:latin typeface="Times New Roman" pitchFamily="18" charset="0"/>
              </a:rPr>
              <a:t>=</a:t>
            </a:r>
            <a:r>
              <a:rPr lang="en-US" sz="1800" dirty="0" err="1" smtClean="0">
                <a:latin typeface="Times New Roman" pitchFamily="18" charset="0"/>
              </a:rPr>
              <a:t>ln</a:t>
            </a:r>
            <a:r>
              <a:rPr lang="en-US" sz="1800" dirty="0" smtClean="0">
                <a:latin typeface="Times New Roman" pitchFamily="18" charset="0"/>
              </a:rPr>
              <a:t>(1)=0</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1</a:t>
            </a:r>
            <a:r>
              <a:rPr lang="en-US" sz="1800" dirty="0" smtClean="0">
                <a:latin typeface="Times New Roman" pitchFamily="18" charset="0"/>
              </a:rPr>
              <a:t>=4</a:t>
            </a:r>
            <a:r>
              <a:rPr lang="en-US" sz="1800" i="1" dirty="0" smtClean="0">
                <a:latin typeface="Times New Roman" pitchFamily="18" charset="0"/>
              </a:rPr>
              <a:t>     f(x</a:t>
            </a:r>
            <a:r>
              <a:rPr lang="en-US" sz="1800" i="1" baseline="-25000" dirty="0" smtClean="0">
                <a:latin typeface="Times New Roman" pitchFamily="18" charset="0"/>
              </a:rPr>
              <a:t>1</a:t>
            </a:r>
            <a:r>
              <a:rPr lang="en-US" sz="1800" i="1" dirty="0" smtClean="0">
                <a:latin typeface="Times New Roman" pitchFamily="18" charset="0"/>
              </a:rPr>
              <a:t>)</a:t>
            </a:r>
            <a:r>
              <a:rPr lang="en-US" sz="1800" dirty="0" smtClean="0">
                <a:latin typeface="Times New Roman" pitchFamily="18" charset="0"/>
              </a:rPr>
              <a:t>=</a:t>
            </a:r>
            <a:r>
              <a:rPr lang="en-US" sz="1800" dirty="0" err="1" smtClean="0">
                <a:latin typeface="Times New Roman" pitchFamily="18" charset="0"/>
              </a:rPr>
              <a:t>ln</a:t>
            </a:r>
            <a:r>
              <a:rPr lang="en-US" sz="1800" dirty="0" smtClean="0">
                <a:latin typeface="Times New Roman" pitchFamily="18" charset="0"/>
              </a:rPr>
              <a:t>(4)=1.386</a:t>
            </a:r>
          </a:p>
          <a:p>
            <a:pPr eaLnBrk="1" hangingPunct="1">
              <a:buFontTx/>
              <a:buNone/>
              <a:defRPr/>
            </a:pPr>
            <a:r>
              <a:rPr lang="en-US" sz="1800" i="1" dirty="0" smtClean="0">
                <a:latin typeface="Times New Roman" pitchFamily="18" charset="0"/>
              </a:rPr>
              <a:t>x</a:t>
            </a:r>
            <a:r>
              <a:rPr lang="en-US" sz="1800" i="1" baseline="-25000" dirty="0" smtClean="0">
                <a:latin typeface="Times New Roman" pitchFamily="18" charset="0"/>
              </a:rPr>
              <a:t>2</a:t>
            </a:r>
            <a:r>
              <a:rPr lang="en-US" sz="1800" dirty="0" smtClean="0">
                <a:latin typeface="Times New Roman" pitchFamily="18" charset="0"/>
              </a:rPr>
              <a:t>=6</a:t>
            </a:r>
            <a:r>
              <a:rPr lang="en-US" sz="1800" i="1" dirty="0" smtClean="0">
                <a:latin typeface="Times New Roman" pitchFamily="18" charset="0"/>
              </a:rPr>
              <a:t>     f(x</a:t>
            </a:r>
            <a:r>
              <a:rPr lang="en-US" sz="1800" i="1" baseline="-25000" dirty="0" smtClean="0">
                <a:latin typeface="Times New Roman" pitchFamily="18" charset="0"/>
              </a:rPr>
              <a:t>2</a:t>
            </a:r>
            <a:r>
              <a:rPr lang="en-US" sz="1800" i="1" dirty="0" smtClean="0">
                <a:latin typeface="Times New Roman" pitchFamily="18" charset="0"/>
              </a:rPr>
              <a:t>)</a:t>
            </a:r>
            <a:r>
              <a:rPr lang="en-US" sz="1800" dirty="0" smtClean="0">
                <a:latin typeface="Times New Roman" pitchFamily="18" charset="0"/>
              </a:rPr>
              <a:t>=</a:t>
            </a:r>
            <a:r>
              <a:rPr lang="en-US" sz="1800" dirty="0" err="1" smtClean="0">
                <a:latin typeface="Times New Roman" pitchFamily="18" charset="0"/>
              </a:rPr>
              <a:t>ln</a:t>
            </a:r>
            <a:r>
              <a:rPr lang="en-US" sz="1800" dirty="0" smtClean="0">
                <a:latin typeface="Times New Roman" pitchFamily="18" charset="0"/>
              </a:rPr>
              <a:t>(6)=1.791</a:t>
            </a:r>
          </a:p>
          <a:p>
            <a:pPr marL="0" indent="0" eaLnBrk="1" hangingPunct="1">
              <a:buFontTx/>
              <a:buNone/>
              <a:defRPr/>
            </a:pPr>
            <a:endParaRPr lang="en-US" sz="1100" dirty="0" smtClean="0">
              <a:latin typeface="Times New Roman" pitchFamily="18" charset="0"/>
            </a:endParaRPr>
          </a:p>
          <a:p>
            <a:pPr marL="0" indent="0" eaLnBrk="1" hangingPunct="1">
              <a:buFontTx/>
              <a:buNone/>
              <a:defRPr/>
            </a:pPr>
            <a:r>
              <a:rPr lang="en-US" sz="1600" dirty="0" smtClean="0">
                <a:solidFill>
                  <a:schemeClr val="accent6">
                    <a:lumMod val="60000"/>
                    <a:lumOff val="40000"/>
                  </a:schemeClr>
                </a:solidFill>
                <a:latin typeface="Times New Roman" pitchFamily="18" charset="0"/>
              </a:rPr>
              <a:t>Estimate  </a:t>
            </a:r>
            <a:r>
              <a:rPr lang="en-US" sz="1800" b="1" i="1" dirty="0" err="1" smtClean="0">
                <a:solidFill>
                  <a:schemeClr val="accent6">
                    <a:lumMod val="60000"/>
                    <a:lumOff val="40000"/>
                  </a:schemeClr>
                </a:solidFill>
                <a:latin typeface="Times New Roman" pitchFamily="18" charset="0"/>
              </a:rPr>
              <a:t>ln</a:t>
            </a:r>
            <a:r>
              <a:rPr lang="en-US" sz="1800" b="1" i="1" dirty="0" smtClean="0">
                <a:solidFill>
                  <a:schemeClr val="accent6">
                    <a:lumMod val="60000"/>
                    <a:lumOff val="40000"/>
                  </a:schemeClr>
                </a:solidFill>
                <a:latin typeface="Times New Roman" pitchFamily="18" charset="0"/>
              </a:rPr>
              <a:t>(2) =  ? </a:t>
            </a:r>
            <a:r>
              <a:rPr lang="en-US" sz="1800" b="1" dirty="0" smtClean="0">
                <a:solidFill>
                  <a:schemeClr val="accent6">
                    <a:lumMod val="60000"/>
                    <a:lumOff val="40000"/>
                  </a:schemeClr>
                </a:solidFill>
                <a:latin typeface="Times New Roman" pitchFamily="18" charset="0"/>
              </a:rPr>
              <a:t> </a:t>
            </a:r>
          </a:p>
          <a:p>
            <a:pPr marL="0" indent="0" eaLnBrk="1" hangingPunct="1">
              <a:buFontTx/>
              <a:buNone/>
              <a:defRPr/>
            </a:pPr>
            <a:r>
              <a:rPr lang="en-US" sz="1600" dirty="0" smtClean="0">
                <a:solidFill>
                  <a:schemeClr val="accent6">
                    <a:lumMod val="60000"/>
                    <a:lumOff val="40000"/>
                  </a:schemeClr>
                </a:solidFill>
                <a:latin typeface="Times New Roman" pitchFamily="18" charset="0"/>
              </a:rPr>
              <a:t>using </a:t>
            </a:r>
            <a:r>
              <a:rPr lang="en-US" sz="1600" b="1" dirty="0" smtClean="0">
                <a:solidFill>
                  <a:schemeClr val="accent6">
                    <a:lumMod val="60000"/>
                    <a:lumOff val="40000"/>
                  </a:schemeClr>
                </a:solidFill>
                <a:latin typeface="Times New Roman" pitchFamily="18" charset="0"/>
              </a:rPr>
              <a:t>interpolation</a:t>
            </a:r>
          </a:p>
          <a:p>
            <a:pPr eaLnBrk="1" hangingPunct="1">
              <a:buFontTx/>
              <a:buNone/>
              <a:defRPr/>
            </a:pPr>
            <a:endParaRPr lang="en-US" sz="1050" dirty="0" smtClean="0">
              <a:latin typeface="Times New Roman" pitchFamily="18" charset="0"/>
            </a:endParaRPr>
          </a:p>
          <a:p>
            <a:pPr eaLnBrk="1" hangingPunct="1">
              <a:buFontTx/>
              <a:buNone/>
              <a:defRPr/>
            </a:pPr>
            <a:r>
              <a:rPr lang="en-US" sz="1800" dirty="0" smtClean="0">
                <a:latin typeface="Times New Roman" pitchFamily="18" charset="0"/>
              </a:rPr>
              <a:t>Find  </a:t>
            </a:r>
            <a:r>
              <a:rPr lang="en-US" sz="1800" i="1" dirty="0" smtClean="0">
                <a:latin typeface="Times New Roman" pitchFamily="18" charset="0"/>
              </a:rPr>
              <a:t>f(x)  </a:t>
            </a:r>
            <a:r>
              <a:rPr lang="en-US" sz="1800" dirty="0" smtClean="0">
                <a:latin typeface="Times New Roman" pitchFamily="18" charset="0"/>
              </a:rPr>
              <a:t>first</a:t>
            </a:r>
          </a:p>
        </p:txBody>
      </p:sp>
      <p:graphicFrame>
        <p:nvGraphicFramePr>
          <p:cNvPr id="8" name="Group 240"/>
          <p:cNvGraphicFramePr>
            <a:graphicFrameLocks noGrp="1"/>
          </p:cNvGraphicFramePr>
          <p:nvPr/>
        </p:nvGraphicFramePr>
        <p:xfrm>
          <a:off x="3330575" y="2405063"/>
          <a:ext cx="1168400" cy="1903413"/>
        </p:xfrm>
        <a:graphic>
          <a:graphicData uri="http://schemas.openxmlformats.org/drawingml/2006/table">
            <a:tbl>
              <a:tblPr/>
              <a:tblGrid>
                <a:gridCol w="576966">
                  <a:extLst>
                    <a:ext uri="{9D8B030D-6E8A-4147-A177-3AD203B41FA5}">
                      <a16:colId xmlns="" xmlns:a16="http://schemas.microsoft.com/office/drawing/2014/main" val="20000"/>
                    </a:ext>
                  </a:extLst>
                </a:gridCol>
                <a:gridCol w="591434">
                  <a:extLst>
                    <a:ext uri="{9D8B030D-6E8A-4147-A177-3AD203B41FA5}">
                      <a16:colId xmlns="" xmlns:a16="http://schemas.microsoft.com/office/drawing/2014/main" val="20001"/>
                    </a:ext>
                  </a:extLst>
                </a:gridCol>
              </a:tblGrid>
              <a:tr h="5197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x</a:t>
                      </a:r>
                      <a:r>
                        <a:rPr kumimoji="0" lang="en-US" sz="1600" b="0" i="1" u="none" strike="noStrike" cap="none" normalizeH="0" baseline="-25000" dirty="0" smtClean="0">
                          <a:ln>
                            <a:noFill/>
                          </a:ln>
                          <a:solidFill>
                            <a:schemeClr val="tx1"/>
                          </a:solidFill>
                          <a:effectLst/>
                          <a:latin typeface="Times New Roman" pitchFamily="18" charset="0"/>
                        </a:rPr>
                        <a:t>i</a:t>
                      </a:r>
                      <a:endParaRPr kumimoji="0" lang="en-US" sz="1600" b="0" i="1" u="none" strike="noStrike" cap="none" normalizeH="0" baseline="0" dirty="0" smtClean="0">
                        <a:ln>
                          <a:noFill/>
                        </a:ln>
                        <a:solidFill>
                          <a:schemeClr val="tx1"/>
                        </a:solidFill>
                        <a:effectLst/>
                        <a:latin typeface="Times New Roman" pitchFamily="18"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Times New Roman" pitchFamily="18" charset="0"/>
                        </a:rPr>
                        <a:t>f(x</a:t>
                      </a:r>
                      <a:r>
                        <a:rPr kumimoji="0" lang="en-US" sz="1600" b="0" i="1" u="none" strike="noStrike" cap="none" normalizeH="0" baseline="-25000" dirty="0" smtClean="0">
                          <a:ln>
                            <a:noFill/>
                          </a:ln>
                          <a:solidFill>
                            <a:schemeClr val="tx1"/>
                          </a:solidFill>
                          <a:effectLst/>
                          <a:latin typeface="Times New Roman" pitchFamily="18" charset="0"/>
                        </a:rPr>
                        <a:t>i</a:t>
                      </a:r>
                      <a:r>
                        <a:rPr kumimoji="0" lang="en-US" sz="1600" b="0" i="1"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0"/>
                  </a:ext>
                </a:extLst>
              </a:tr>
              <a:tr h="4967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x</a:t>
                      </a:r>
                      <a:r>
                        <a:rPr kumimoji="0" lang="en-US" sz="1400" b="0" i="1" u="none" strike="noStrike" cap="none" normalizeH="0" baseline="-25000" dirty="0" smtClean="0">
                          <a:ln>
                            <a:noFill/>
                          </a:ln>
                          <a:solidFill>
                            <a:schemeClr val="tx1"/>
                          </a:solidFill>
                          <a:effectLst/>
                          <a:latin typeface="Arial" charset="0"/>
                        </a:rPr>
                        <a:t>0</a:t>
                      </a:r>
                      <a:r>
                        <a:rPr kumimoji="0" lang="en-US" sz="1400" b="0" i="0" u="none" strike="noStrike" cap="none" normalizeH="0" baseline="0" dirty="0" smtClean="0">
                          <a:ln>
                            <a:noFill/>
                          </a:ln>
                          <a:solidFill>
                            <a:schemeClr val="tx1"/>
                          </a:solidFill>
                          <a:effectLst/>
                          <a:latin typeface="Arial" charset="0"/>
                        </a:rPr>
                        <a:t>=1</a:t>
                      </a:r>
                      <a:endParaRPr kumimoji="0" lang="en-US" sz="1800" b="0" i="0" u="none" strike="noStrike" cap="none" normalizeH="0" baseline="0" dirty="0" smtClean="0">
                        <a:ln>
                          <a:noFill/>
                        </a:ln>
                        <a:solidFill>
                          <a:schemeClr val="tx1"/>
                        </a:solidFill>
                        <a:effectLst/>
                        <a:latin typeface="Arial" charset="0"/>
                      </a:endParaRP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1"/>
                  </a:ext>
                </a:extLst>
              </a:tr>
              <a:tr h="498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x</a:t>
                      </a:r>
                      <a:r>
                        <a:rPr kumimoji="0" lang="en-US" sz="1400" b="0" i="1" u="none" strike="noStrike" cap="none" normalizeH="0" baseline="-25000" dirty="0" smtClean="0">
                          <a:ln>
                            <a:noFill/>
                          </a:ln>
                          <a:solidFill>
                            <a:schemeClr val="tx1"/>
                          </a:solidFill>
                          <a:effectLst/>
                          <a:latin typeface="Arial" charset="0"/>
                        </a:rPr>
                        <a:t>1</a:t>
                      </a:r>
                      <a:r>
                        <a:rPr kumimoji="0" lang="en-US" sz="1400" b="0" i="0" u="none" strike="noStrike" cap="none" normalizeH="0" baseline="0" dirty="0" smtClean="0">
                          <a:ln>
                            <a:noFill/>
                          </a:ln>
                          <a:solidFill>
                            <a:schemeClr val="tx1"/>
                          </a:solidFill>
                          <a:effectLst/>
                          <a:latin typeface="Arial" charset="0"/>
                        </a:rPr>
                        <a:t>=4</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1.386</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2"/>
                  </a:ext>
                </a:extLst>
              </a:tr>
              <a:tr h="3886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rPr>
                        <a:t>x</a:t>
                      </a:r>
                      <a:r>
                        <a:rPr kumimoji="0" lang="en-US" sz="1400" b="0" i="1" u="none" strike="noStrike" cap="none" normalizeH="0" baseline="-25000" dirty="0" smtClean="0">
                          <a:ln>
                            <a:noFill/>
                          </a:ln>
                          <a:solidFill>
                            <a:schemeClr val="tx1"/>
                          </a:solidFill>
                          <a:effectLst/>
                          <a:latin typeface="Arial" charset="0"/>
                        </a:rPr>
                        <a:t>2</a:t>
                      </a:r>
                      <a:r>
                        <a:rPr kumimoji="0" lang="en-US" sz="1400" b="0" i="0" u="none" strike="noStrike" cap="none" normalizeH="0" baseline="0" dirty="0" smtClean="0">
                          <a:ln>
                            <a:noFill/>
                          </a:ln>
                          <a:solidFill>
                            <a:schemeClr val="tx1"/>
                          </a:solidFill>
                          <a:effectLst/>
                          <a:latin typeface="Arial" charset="0"/>
                        </a:rPr>
                        <a:t>=6</a:t>
                      </a:r>
                    </a:p>
                  </a:txBody>
                  <a:tcPr marL="91439" marR="914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1.79</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extLst>
                  <a:ext uri="{0D108BD9-81ED-4DB2-BD59-A6C34878D82A}">
                    <a16:rowId xmlns="" xmlns:a16="http://schemas.microsoft.com/office/drawing/2014/main" val="10003"/>
                  </a:ext>
                </a:extLst>
              </a:tr>
            </a:tbl>
          </a:graphicData>
        </a:graphic>
      </p:graphicFrame>
      <p:graphicFrame>
        <p:nvGraphicFramePr>
          <p:cNvPr id="9" name="Group 240"/>
          <p:cNvGraphicFramePr>
            <a:graphicFrameLocks noGrp="1"/>
          </p:cNvGraphicFramePr>
          <p:nvPr/>
        </p:nvGraphicFramePr>
        <p:xfrm>
          <a:off x="4572000" y="2392363"/>
          <a:ext cx="584200" cy="1916113"/>
        </p:xfrm>
        <a:graphic>
          <a:graphicData uri="http://schemas.openxmlformats.org/drawingml/2006/table">
            <a:tbl>
              <a:tblPr/>
              <a:tblGrid>
                <a:gridCol w="584200">
                  <a:extLst>
                    <a:ext uri="{9D8B030D-6E8A-4147-A177-3AD203B41FA5}">
                      <a16:colId xmlns="" xmlns:a16="http://schemas.microsoft.com/office/drawing/2014/main" val="20000"/>
                    </a:ext>
                  </a:extLst>
                </a:gridCol>
              </a:tblGrid>
              <a:tr h="528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Times New Roman" pitchFamily="18" charset="0"/>
                        </a:rPr>
                        <a:t>f</a:t>
                      </a:r>
                      <a:r>
                        <a:rPr kumimoji="0" lang="en-US" sz="1200" b="0" i="0" u="none" strike="noStrike" cap="none" normalizeH="0" baseline="0" dirty="0" smtClean="0">
                          <a:ln>
                            <a:noFill/>
                          </a:ln>
                          <a:solidFill>
                            <a:schemeClr val="tx1"/>
                          </a:solidFill>
                          <a:effectLst/>
                          <a:latin typeface="Times New Roman" pitchFamily="18" charset="0"/>
                        </a:rPr>
                        <a:t>[</a:t>
                      </a:r>
                      <a:r>
                        <a:rPr kumimoji="0" lang="en-US" sz="1200" b="0" i="1" u="none" strike="noStrike" cap="none" normalizeH="0" baseline="0" dirty="0" err="1" smtClean="0">
                          <a:ln>
                            <a:noFill/>
                          </a:ln>
                          <a:solidFill>
                            <a:schemeClr val="tx1"/>
                          </a:solidFill>
                          <a:effectLst/>
                          <a:latin typeface="Times New Roman" pitchFamily="18" charset="0"/>
                        </a:rPr>
                        <a:t>x</a:t>
                      </a:r>
                      <a:r>
                        <a:rPr kumimoji="0" lang="en-US" sz="1200" b="0" i="1" u="none" strike="noStrike" cap="none" normalizeH="0" baseline="-25000" dirty="0" err="1" smtClean="0">
                          <a:ln>
                            <a:noFill/>
                          </a:ln>
                          <a:solidFill>
                            <a:schemeClr val="tx1"/>
                          </a:solidFill>
                          <a:effectLst/>
                          <a:latin typeface="Times New Roman" pitchFamily="18" charset="0"/>
                        </a:rPr>
                        <a:t>i</a:t>
                      </a:r>
                      <a:r>
                        <a:rPr kumimoji="0" lang="en-US" sz="1200" b="0" i="1" u="none" strike="noStrike" cap="none" normalizeH="0" baseline="0" dirty="0" err="1" smtClean="0">
                          <a:ln>
                            <a:noFill/>
                          </a:ln>
                          <a:solidFill>
                            <a:schemeClr val="tx1"/>
                          </a:solidFill>
                          <a:effectLst/>
                          <a:latin typeface="Times New Roman" pitchFamily="18" charset="0"/>
                        </a:rPr>
                        <a:t>,x</a:t>
                      </a:r>
                      <a:r>
                        <a:rPr kumimoji="0" lang="en-US" sz="1200" b="0" i="1" u="none" strike="noStrike" cap="none" normalizeH="0" baseline="-25000" dirty="0" err="1" smtClean="0">
                          <a:ln>
                            <a:noFill/>
                          </a:ln>
                          <a:solidFill>
                            <a:schemeClr val="tx1"/>
                          </a:solidFill>
                          <a:effectLst/>
                          <a:latin typeface="Times New Roman" pitchFamily="18" charset="0"/>
                        </a:rPr>
                        <a:t>j</a:t>
                      </a:r>
                      <a:r>
                        <a:rPr kumimoji="0" lang="en-US" sz="12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11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474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.462</a:t>
                      </a: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40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.2025</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bl>
          </a:graphicData>
        </a:graphic>
      </p:graphicFrame>
      <p:graphicFrame>
        <p:nvGraphicFramePr>
          <p:cNvPr id="10" name="Group 240"/>
          <p:cNvGraphicFramePr>
            <a:graphicFrameLocks noGrp="1"/>
          </p:cNvGraphicFramePr>
          <p:nvPr/>
        </p:nvGraphicFramePr>
        <p:xfrm>
          <a:off x="5192713" y="2373313"/>
          <a:ext cx="693737" cy="1916113"/>
        </p:xfrm>
        <a:graphic>
          <a:graphicData uri="http://schemas.openxmlformats.org/drawingml/2006/table">
            <a:tbl>
              <a:tblPr/>
              <a:tblGrid>
                <a:gridCol w="693737">
                  <a:extLst>
                    <a:ext uri="{9D8B030D-6E8A-4147-A177-3AD203B41FA5}">
                      <a16:colId xmlns="" xmlns:a16="http://schemas.microsoft.com/office/drawing/2014/main" val="20000"/>
                    </a:ext>
                  </a:extLst>
                </a:gridCol>
              </a:tblGrid>
              <a:tr h="5280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Times New Roman" pitchFamily="18" charset="0"/>
                        </a:rPr>
                        <a:t>f</a:t>
                      </a:r>
                      <a:r>
                        <a:rPr kumimoji="0" lang="en-US" sz="1100" b="0" i="0" u="none" strike="noStrike" cap="none" normalizeH="0" baseline="0" dirty="0" smtClean="0">
                          <a:ln>
                            <a:noFill/>
                          </a:ln>
                          <a:solidFill>
                            <a:schemeClr val="tx1"/>
                          </a:solidFill>
                          <a:effectLst/>
                          <a:latin typeface="Times New Roman" pitchFamily="18" charset="0"/>
                        </a:rPr>
                        <a:t>[</a:t>
                      </a:r>
                      <a:r>
                        <a:rPr kumimoji="0" lang="en-US" sz="1100" b="0" i="1" u="none" strike="noStrike" cap="none" normalizeH="0" baseline="0" dirty="0" err="1" smtClean="0">
                          <a:ln>
                            <a:noFill/>
                          </a:ln>
                          <a:solidFill>
                            <a:schemeClr val="tx1"/>
                          </a:solidFill>
                          <a:effectLst/>
                          <a:latin typeface="Times New Roman" pitchFamily="18" charset="0"/>
                        </a:rPr>
                        <a:t>x</a:t>
                      </a:r>
                      <a:r>
                        <a:rPr kumimoji="0" lang="en-US" sz="1100" b="0" i="1" u="none" strike="noStrike" cap="none" normalizeH="0" baseline="-25000" dirty="0" err="1" smtClean="0">
                          <a:ln>
                            <a:noFill/>
                          </a:ln>
                          <a:solidFill>
                            <a:schemeClr val="tx1"/>
                          </a:solidFill>
                          <a:effectLst/>
                          <a:latin typeface="Times New Roman" pitchFamily="18" charset="0"/>
                        </a:rPr>
                        <a:t>i</a:t>
                      </a:r>
                      <a:r>
                        <a:rPr kumimoji="0" lang="en-US" sz="1100" b="0" i="1" u="none" strike="noStrike" cap="none" normalizeH="0" baseline="0" dirty="0" err="1" smtClean="0">
                          <a:ln>
                            <a:noFill/>
                          </a:ln>
                          <a:solidFill>
                            <a:schemeClr val="tx1"/>
                          </a:solidFill>
                          <a:effectLst/>
                          <a:latin typeface="Times New Roman" pitchFamily="18" charset="0"/>
                        </a:rPr>
                        <a:t>,x</a:t>
                      </a:r>
                      <a:r>
                        <a:rPr kumimoji="0" lang="en-US" sz="1100" b="0" i="1" u="none" strike="noStrike" cap="none" normalizeH="0" baseline="-25000" dirty="0" err="1" smtClean="0">
                          <a:ln>
                            <a:noFill/>
                          </a:ln>
                          <a:solidFill>
                            <a:schemeClr val="tx1"/>
                          </a:solidFill>
                          <a:effectLst/>
                          <a:latin typeface="Times New Roman" pitchFamily="18" charset="0"/>
                        </a:rPr>
                        <a:t>j</a:t>
                      </a:r>
                      <a:r>
                        <a:rPr kumimoji="0" lang="en-US" sz="1100" b="0" i="1" u="none" strike="noStrike" cap="none" normalizeH="0" baseline="-25000" dirty="0" smtClean="0">
                          <a:ln>
                            <a:noFill/>
                          </a:ln>
                          <a:solidFill>
                            <a:schemeClr val="tx1"/>
                          </a:solidFill>
                          <a:effectLst/>
                          <a:latin typeface="Times New Roman" pitchFamily="18" charset="0"/>
                        </a:rPr>
                        <a:t> </a:t>
                      </a:r>
                      <a:r>
                        <a:rPr kumimoji="0" lang="en-US" sz="1100" b="0" i="1" u="none" strike="noStrike" cap="none" normalizeH="0" baseline="0" dirty="0" err="1" smtClean="0">
                          <a:ln>
                            <a:noFill/>
                          </a:ln>
                          <a:solidFill>
                            <a:schemeClr val="tx1"/>
                          </a:solidFill>
                          <a:effectLst/>
                          <a:latin typeface="Times New Roman" pitchFamily="18" charset="0"/>
                        </a:rPr>
                        <a:t>x</a:t>
                      </a:r>
                      <a:r>
                        <a:rPr kumimoji="0" lang="en-US" sz="1100" b="0" i="1" u="none" strike="noStrike" cap="none" normalizeH="0" baseline="-25000" dirty="0" err="1" smtClean="0">
                          <a:ln>
                            <a:noFill/>
                          </a:ln>
                          <a:solidFill>
                            <a:schemeClr val="tx1"/>
                          </a:solidFill>
                          <a:effectLst/>
                          <a:latin typeface="Times New Roman" pitchFamily="18" charset="0"/>
                        </a:rPr>
                        <a:t>k</a:t>
                      </a:r>
                      <a:r>
                        <a:rPr kumimoji="0" lang="en-US" sz="1100" b="0" i="0" u="none" strike="noStrike" cap="none" normalizeH="0" baseline="0" dirty="0" smtClean="0">
                          <a:ln>
                            <a:noFill/>
                          </a:ln>
                          <a:solidFill>
                            <a:schemeClr val="tx1"/>
                          </a:solidFill>
                          <a:effectLst/>
                          <a:latin typeface="Times New Roman" pitchFamily="18" charset="0"/>
                        </a:rPr>
                        <a:t>]</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85000"/>
                      </a:schemeClr>
                    </a:solidFill>
                  </a:tcPr>
                </a:tc>
                <a:extLst>
                  <a:ext uri="{0D108BD9-81ED-4DB2-BD59-A6C34878D82A}">
                    <a16:rowId xmlns="" xmlns:a16="http://schemas.microsoft.com/office/drawing/2014/main" val="10000"/>
                  </a:ext>
                </a:extLst>
              </a:tr>
              <a:tr h="511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1"/>
                  </a:ext>
                </a:extLst>
              </a:tr>
              <a:tr h="474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2"/>
                  </a:ext>
                </a:extLst>
              </a:tr>
              <a:tr h="401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-.052</a:t>
                      </a:r>
                    </a:p>
                  </a:txBody>
                  <a:tcPr marL="91439" marR="914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12" name="Rectangle 2"/>
          <p:cNvSpPr txBox="1">
            <a:spLocks noChangeArrowheads="1"/>
          </p:cNvSpPr>
          <p:nvPr/>
        </p:nvSpPr>
        <p:spPr bwMode="auto">
          <a:xfrm>
            <a:off x="5922963" y="3140075"/>
            <a:ext cx="2933700" cy="2628900"/>
          </a:xfrm>
          <a:prstGeom prst="rect">
            <a:avLst/>
          </a:prstGeom>
          <a:solidFill>
            <a:schemeClr val="bg2">
              <a:lumMod val="20000"/>
              <a:lumOff val="80000"/>
            </a:schemeClr>
          </a:solidFill>
          <a:ln w="19050">
            <a:noFill/>
            <a:miter lim="800000"/>
            <a:headEnd/>
            <a:tailEnd/>
          </a:ln>
        </p:spPr>
        <p:txBody>
          <a:bodyPr/>
          <a:lstStyle/>
          <a:p>
            <a:pPr marL="342900" indent="-342900" eaLnBrk="1" hangingPunct="1">
              <a:spcBef>
                <a:spcPct val="20000"/>
              </a:spcBef>
              <a:defRPr/>
            </a:pPr>
            <a:endParaRPr lang="en-US" sz="1200" b="1" i="1" kern="0" dirty="0">
              <a:solidFill>
                <a:srgbClr val="002060"/>
              </a:solidFill>
            </a:endParaRPr>
          </a:p>
          <a:p>
            <a:pPr marL="342900" indent="-342900" eaLnBrk="1" hangingPunct="1">
              <a:spcBef>
                <a:spcPct val="20000"/>
              </a:spcBef>
              <a:defRPr/>
            </a:pPr>
            <a:r>
              <a:rPr lang="en-US" b="1" i="1" kern="0" dirty="0">
                <a:solidFill>
                  <a:srgbClr val="002060"/>
                </a:solidFill>
              </a:rPr>
              <a:t>f(x) = </a:t>
            </a:r>
            <a:r>
              <a:rPr lang="en-US" b="1" kern="0" dirty="0">
                <a:solidFill>
                  <a:srgbClr val="002060"/>
                </a:solidFill>
              </a:rPr>
              <a:t>0.462(x-1)</a:t>
            </a:r>
          </a:p>
          <a:p>
            <a:pPr marL="342900" indent="-342900" eaLnBrk="1" hangingPunct="1">
              <a:spcBef>
                <a:spcPct val="20000"/>
              </a:spcBef>
              <a:defRPr/>
            </a:pPr>
            <a:r>
              <a:rPr lang="en-US" b="1" kern="0" dirty="0">
                <a:solidFill>
                  <a:srgbClr val="002060"/>
                </a:solidFill>
              </a:rPr>
              <a:t>	     -0.052(x-1)(x-4)</a:t>
            </a:r>
          </a:p>
          <a:p>
            <a:pPr marL="342900" indent="-342900" eaLnBrk="1" hangingPunct="1">
              <a:spcBef>
                <a:spcPct val="20000"/>
              </a:spcBef>
              <a:defRPr/>
            </a:pPr>
            <a:endParaRPr lang="en-US" sz="1000" kern="0" dirty="0">
              <a:solidFill>
                <a:schemeClr val="tx1"/>
              </a:solidFill>
            </a:endParaRPr>
          </a:p>
          <a:p>
            <a:pPr marL="342900" indent="-342900" eaLnBrk="1" hangingPunct="1">
              <a:spcBef>
                <a:spcPct val="20000"/>
              </a:spcBef>
              <a:defRPr/>
            </a:pPr>
            <a:r>
              <a:rPr lang="en-US" sz="1600" kern="0" dirty="0">
                <a:solidFill>
                  <a:schemeClr val="tx1"/>
                </a:solidFill>
              </a:rPr>
              <a:t>Then calculate</a:t>
            </a:r>
          </a:p>
          <a:p>
            <a:pPr marL="342900" indent="-342900" eaLnBrk="1" hangingPunct="1">
              <a:spcBef>
                <a:spcPct val="20000"/>
              </a:spcBef>
              <a:defRPr/>
            </a:pPr>
            <a:r>
              <a:rPr lang="en-US" sz="1400" b="1" i="1" kern="0" dirty="0">
                <a:solidFill>
                  <a:srgbClr val="0070C0"/>
                </a:solidFill>
              </a:rPr>
              <a:t>f(2)=</a:t>
            </a:r>
            <a:r>
              <a:rPr lang="en-US" sz="1400" b="1" kern="0" dirty="0">
                <a:solidFill>
                  <a:srgbClr val="0070C0"/>
                </a:solidFill>
              </a:rPr>
              <a:t>0.462*(2-1) -0.052*(2-1)(2-4)</a:t>
            </a:r>
          </a:p>
          <a:p>
            <a:pPr marL="342900" indent="-342900" eaLnBrk="1" hangingPunct="1">
              <a:spcBef>
                <a:spcPct val="20000"/>
              </a:spcBef>
              <a:defRPr/>
            </a:pPr>
            <a:r>
              <a:rPr lang="en-US" sz="1400" b="1" kern="0" dirty="0">
                <a:solidFill>
                  <a:srgbClr val="0070C0"/>
                </a:solidFill>
              </a:rPr>
              <a:t>	=</a:t>
            </a:r>
            <a:r>
              <a:rPr lang="en-US" sz="1400" b="1" i="1" kern="0" dirty="0">
                <a:solidFill>
                  <a:srgbClr val="0070C0"/>
                </a:solidFill>
              </a:rPr>
              <a:t> </a:t>
            </a:r>
            <a:r>
              <a:rPr lang="en-US" sz="1400" b="1" kern="0" dirty="0">
                <a:solidFill>
                  <a:srgbClr val="0070C0"/>
                </a:solidFill>
              </a:rPr>
              <a:t>0.566</a:t>
            </a:r>
          </a:p>
          <a:p>
            <a:pPr marL="342900" indent="-342900" eaLnBrk="1" hangingPunct="1">
              <a:spcBef>
                <a:spcPct val="20000"/>
              </a:spcBef>
              <a:defRPr/>
            </a:pPr>
            <a:endParaRPr lang="en-US" sz="1400" kern="0" dirty="0">
              <a:solidFill>
                <a:schemeClr val="tx1"/>
              </a:solidFill>
            </a:endParaRPr>
          </a:p>
          <a:p>
            <a:pPr marL="342900" indent="-342900" algn="ctr" eaLnBrk="1" hangingPunct="1">
              <a:spcBef>
                <a:spcPct val="20000"/>
              </a:spcBef>
              <a:defRPr/>
            </a:pPr>
            <a:r>
              <a:rPr lang="en-US" sz="1600" kern="0" dirty="0">
                <a:solidFill>
                  <a:schemeClr val="tx1"/>
                </a:solidFill>
              </a:rPr>
              <a:t>[ </a:t>
            </a:r>
            <a:r>
              <a:rPr lang="en-US" sz="1600" kern="0" dirty="0">
                <a:solidFill>
                  <a:srgbClr val="0070C0"/>
                </a:solidFill>
              </a:rPr>
              <a:t>TRUE</a:t>
            </a:r>
            <a:r>
              <a:rPr lang="en-US" sz="1600" kern="0" dirty="0">
                <a:solidFill>
                  <a:schemeClr val="tx1"/>
                </a:solidFill>
              </a:rPr>
              <a:t>    </a:t>
            </a:r>
            <a:r>
              <a:rPr lang="en-US" sz="1600" kern="0" dirty="0">
                <a:solidFill>
                  <a:srgbClr val="0070C0"/>
                </a:solidFill>
              </a:rPr>
              <a:t>ln(2) = </a:t>
            </a:r>
            <a:r>
              <a:rPr lang="en-US" sz="1400" kern="0" dirty="0">
                <a:solidFill>
                  <a:srgbClr val="0070C0"/>
                </a:solidFill>
                <a:latin typeface="+mn-lt"/>
              </a:rPr>
              <a:t>0.693  </a:t>
            </a:r>
            <a:r>
              <a:rPr lang="en-US" sz="1400" kern="0" dirty="0">
                <a:solidFill>
                  <a:schemeClr val="tx1"/>
                </a:solidFill>
                <a:latin typeface="+mn-lt"/>
              </a:rPr>
              <a:t>]</a:t>
            </a:r>
            <a:endParaRPr lang="en-US" sz="1600" kern="0" dirty="0">
              <a:solidFill>
                <a:schemeClr val="tx1"/>
              </a:solidFill>
            </a:endParaRPr>
          </a:p>
        </p:txBody>
      </p:sp>
      <p:sp>
        <p:nvSpPr>
          <p:cNvPr id="14382" name="TextBox 1"/>
          <p:cNvSpPr txBox="1">
            <a:spLocks noChangeArrowheads="1"/>
          </p:cNvSpPr>
          <p:nvPr/>
        </p:nvSpPr>
        <p:spPr bwMode="auto">
          <a:xfrm>
            <a:off x="647700" y="735013"/>
            <a:ext cx="31035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latin typeface="Times New Roman" pitchFamily="18" charset="0"/>
              </a:rPr>
              <a:t>Yet Another Example:</a:t>
            </a:r>
          </a:p>
        </p:txBody>
      </p:sp>
      <p:sp>
        <p:nvSpPr>
          <p:cNvPr id="2" name="Slide Number Placeholder 1"/>
          <p:cNvSpPr>
            <a:spLocks noGrp="1"/>
          </p:cNvSpPr>
          <p:nvPr>
            <p:ph type="sldNum" sz="quarter" idx="10"/>
          </p:nvPr>
        </p:nvSpPr>
        <p:spPr/>
        <p:txBody>
          <a:bodyPr/>
          <a:lstStyle/>
          <a:p>
            <a:fld id="{490EA704-E6EF-4367-8E29-863F83847D8A}" type="slidenum">
              <a:rPr lang="en-US" altLang="en-US" smtClean="0"/>
              <a:pPr/>
              <a:t>68</a:t>
            </a:fld>
            <a:endParaRPr lang="en-US" altLang="en-US"/>
          </a:p>
        </p:txBody>
      </p:sp>
    </p:spTree>
    <p:extLst>
      <p:ext uri="{BB962C8B-B14F-4D97-AF65-F5344CB8AC3E}">
        <p14:creationId xmlns:p14="http://schemas.microsoft.com/office/powerpoint/2010/main" val="4219872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ox(in)">
                                      <p:cBhvr>
                                        <p:cTn id="7" dur="500"/>
                                        <p:tgtEl>
                                          <p:spTgt spid="1331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box(in)">
                                      <p:cBhvr>
                                        <p:cTn id="10" dur="500"/>
                                        <p:tgtEl>
                                          <p:spTgt spid="13315">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box(in)">
                                      <p:cBhvr>
                                        <p:cTn id="13" dur="500"/>
                                        <p:tgtEl>
                                          <p:spTgt spid="13315">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box(in)">
                                      <p:cBhvr>
                                        <p:cTn id="16" dur="500"/>
                                        <p:tgtEl>
                                          <p:spTgt spid="13315">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animEffect transition="in" filter="box(in)">
                                      <p:cBhvr>
                                        <p:cTn id="19" dur="500"/>
                                        <p:tgtEl>
                                          <p:spTgt spid="13315">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3315">
                                            <p:txEl>
                                              <p:pRg st="6" end="6"/>
                                            </p:txEl>
                                          </p:spTgt>
                                        </p:tgtEl>
                                        <p:attrNameLst>
                                          <p:attrName>style.visibility</p:attrName>
                                        </p:attrNameLst>
                                      </p:cBhvr>
                                      <p:to>
                                        <p:strVal val="visible"/>
                                      </p:to>
                                    </p:set>
                                    <p:animEffect transition="in" filter="box(in)">
                                      <p:cBhvr>
                                        <p:cTn id="22" dur="500"/>
                                        <p:tgtEl>
                                          <p:spTgt spid="1331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animEffect transition="in" filter="box(in)">
                                      <p:cBhvr>
                                        <p:cTn id="27" dur="500"/>
                                        <p:tgtEl>
                                          <p:spTgt spid="13315">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box(in)">
                                      <p:cBhvr>
                                        <p:cTn id="47" dur="500"/>
                                        <p:tgtEl>
                                          <p:spTgt spid="12">
                                            <p:txEl>
                                              <p:pRg st="1" end="1"/>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box(in)">
                                      <p:cBhvr>
                                        <p:cTn id="50" dur="500"/>
                                        <p:tgtEl>
                                          <p:spTgt spid="12">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12">
                                            <p:txEl>
                                              <p:pRg st="4" end="4"/>
                                            </p:txEl>
                                          </p:spTgt>
                                        </p:tgtEl>
                                        <p:attrNameLst>
                                          <p:attrName>style.visibility</p:attrName>
                                        </p:attrNameLst>
                                      </p:cBhvr>
                                      <p:to>
                                        <p:strVal val="visible"/>
                                      </p:to>
                                    </p:set>
                                    <p:animEffect transition="in" filter="box(in)">
                                      <p:cBhvr>
                                        <p:cTn id="55" dur="500"/>
                                        <p:tgtEl>
                                          <p:spTgt spid="12">
                                            <p:txEl>
                                              <p:pRg st="4" end="4"/>
                                            </p:txEl>
                                          </p:spTgt>
                                        </p:tgtEl>
                                      </p:cBhvr>
                                    </p:animEffect>
                                  </p:childTnLst>
                                </p:cTn>
                              </p:par>
                            </p:childTnLst>
                          </p:cTn>
                        </p:par>
                        <p:par>
                          <p:cTn id="56" fill="hold" nodeType="afterGroup">
                            <p:stCondLst>
                              <p:cond delay="500"/>
                            </p:stCondLst>
                            <p:childTnLst>
                              <p:par>
                                <p:cTn id="57" presetID="4" presetClass="entr" presetSubtype="16" fill="hold" nodeType="afterEffect">
                                  <p:stCondLst>
                                    <p:cond delay="0"/>
                                  </p:stCondLst>
                                  <p:childTnLst>
                                    <p:set>
                                      <p:cBhvr>
                                        <p:cTn id="58" dur="1" fill="hold">
                                          <p:stCondLst>
                                            <p:cond delay="0"/>
                                          </p:stCondLst>
                                        </p:cTn>
                                        <p:tgtEl>
                                          <p:spTgt spid="12">
                                            <p:txEl>
                                              <p:pRg st="5" end="5"/>
                                            </p:txEl>
                                          </p:spTgt>
                                        </p:tgtEl>
                                        <p:attrNameLst>
                                          <p:attrName>style.visibility</p:attrName>
                                        </p:attrNameLst>
                                      </p:cBhvr>
                                      <p:to>
                                        <p:strVal val="visible"/>
                                      </p:to>
                                    </p:set>
                                    <p:animEffect transition="in" filter="box(in)">
                                      <p:cBhvr>
                                        <p:cTn id="59" dur="500"/>
                                        <p:tgtEl>
                                          <p:spTgt spid="12">
                                            <p:txEl>
                                              <p:pRg st="5" end="5"/>
                                            </p:txEl>
                                          </p:spTgt>
                                        </p:tgtEl>
                                      </p:cBhvr>
                                    </p:animEffect>
                                  </p:childTnLst>
                                </p:cTn>
                              </p:par>
                            </p:childTnLst>
                          </p:cTn>
                        </p:par>
                        <p:par>
                          <p:cTn id="60" fill="hold" nodeType="afterGroup">
                            <p:stCondLst>
                              <p:cond delay="1000"/>
                            </p:stCondLst>
                            <p:childTnLst>
                              <p:par>
                                <p:cTn id="61" presetID="4" presetClass="entr" presetSubtype="16" fill="hold" nodeType="afterEffect">
                                  <p:stCondLst>
                                    <p:cond delay="0"/>
                                  </p:stCondLst>
                                  <p:childTnLst>
                                    <p:set>
                                      <p:cBhvr>
                                        <p:cTn id="62" dur="1" fill="hold">
                                          <p:stCondLst>
                                            <p:cond delay="0"/>
                                          </p:stCondLst>
                                        </p:cTn>
                                        <p:tgtEl>
                                          <p:spTgt spid="12">
                                            <p:txEl>
                                              <p:pRg st="6" end="6"/>
                                            </p:txEl>
                                          </p:spTgt>
                                        </p:tgtEl>
                                        <p:attrNameLst>
                                          <p:attrName>style.visibility</p:attrName>
                                        </p:attrNameLst>
                                      </p:cBhvr>
                                      <p:to>
                                        <p:strVal val="visible"/>
                                      </p:to>
                                    </p:set>
                                    <p:animEffect transition="in" filter="box(in)">
                                      <p:cBhvr>
                                        <p:cTn id="63" dur="500"/>
                                        <p:tgtEl>
                                          <p:spTgt spid="12">
                                            <p:txEl>
                                              <p:pRg st="6" end="6"/>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12">
                                            <p:txEl>
                                              <p:pRg st="8" end="8"/>
                                            </p:txEl>
                                          </p:spTgt>
                                        </p:tgtEl>
                                        <p:attrNameLst>
                                          <p:attrName>style.visibility</p:attrName>
                                        </p:attrNameLst>
                                      </p:cBhvr>
                                      <p:to>
                                        <p:strVal val="visible"/>
                                      </p:to>
                                    </p:set>
                                    <p:animEffect transition="in" filter="box(in)">
                                      <p:cBhvr>
                                        <p:cTn id="68"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body" sz="half" idx="1"/>
          </p:nvPr>
        </p:nvSpPr>
        <p:spPr>
          <a:xfrm>
            <a:off x="336550" y="1092200"/>
            <a:ext cx="8496300" cy="5427663"/>
          </a:xfrm>
          <a:solidFill>
            <a:schemeClr val="bg1"/>
          </a:solidFill>
        </p:spPr>
        <p:txBody>
          <a:bodyPr tIns="182880"/>
          <a:lstStyle/>
          <a:p>
            <a:pPr marL="171450" indent="-171450" eaLnBrk="1" hangingPunct="1">
              <a:lnSpc>
                <a:spcPct val="80000"/>
              </a:lnSpc>
            </a:pPr>
            <a:r>
              <a:rPr lang="en-US" altLang="en-US" sz="2000" dirty="0" smtClean="0">
                <a:latin typeface="Times New Roman" pitchFamily="18" charset="0"/>
              </a:rPr>
              <a:t>Structure of </a:t>
            </a:r>
            <a:r>
              <a:rPr lang="en-US" altLang="en-US" sz="2000" i="1" dirty="0" smtClean="0">
                <a:latin typeface="Times New Roman" pitchFamily="18" charset="0"/>
              </a:rPr>
              <a:t>interpolating polynomials </a:t>
            </a:r>
            <a:r>
              <a:rPr lang="en-US" altLang="en-US" sz="2000" dirty="0" smtClean="0">
                <a:latin typeface="Times New Roman" pitchFamily="18" charset="0"/>
              </a:rPr>
              <a:t>is similar to the </a:t>
            </a:r>
            <a:r>
              <a:rPr lang="en-US" altLang="en-US" sz="2000" b="1" dirty="0" smtClean="0">
                <a:latin typeface="Times New Roman" pitchFamily="18" charset="0"/>
              </a:rPr>
              <a:t>Taylor series</a:t>
            </a:r>
            <a:r>
              <a:rPr lang="en-US" altLang="en-US" sz="2000" dirty="0" smtClean="0">
                <a:latin typeface="Times New Roman" pitchFamily="18" charset="0"/>
              </a:rPr>
              <a:t> expansion, i.e. finite divided differences are added sequentially to capture the higher order derivatives.</a:t>
            </a: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r>
              <a:rPr lang="en-US" altLang="en-US" sz="2000" dirty="0" smtClean="0">
                <a:latin typeface="Times New Roman" pitchFamily="18" charset="0"/>
              </a:rPr>
              <a:t>For an </a:t>
            </a:r>
            <a:r>
              <a:rPr lang="en-US" altLang="en-US" sz="2000" i="1" dirty="0" smtClean="0">
                <a:latin typeface="Times New Roman" pitchFamily="18" charset="0"/>
              </a:rPr>
              <a:t>n</a:t>
            </a:r>
            <a:r>
              <a:rPr lang="en-US" altLang="en-US" sz="2000" i="1" baseline="30000" dirty="0" smtClean="0">
                <a:latin typeface="Times New Roman" pitchFamily="18" charset="0"/>
              </a:rPr>
              <a:t>th</a:t>
            </a:r>
            <a:r>
              <a:rPr lang="en-US" altLang="en-US" sz="2000" dirty="0" smtClean="0">
                <a:latin typeface="Times New Roman" pitchFamily="18" charset="0"/>
              </a:rPr>
              <a:t>-order interpolating polynomial, an analogous relationship for the </a:t>
            </a:r>
            <a:r>
              <a:rPr lang="en-US" altLang="en-US" sz="2000" b="1" dirty="0" smtClean="0">
                <a:solidFill>
                  <a:srgbClr val="C00000"/>
                </a:solidFill>
                <a:latin typeface="Times New Roman" pitchFamily="18" charset="0"/>
              </a:rPr>
              <a:t>error</a:t>
            </a:r>
            <a:r>
              <a:rPr lang="en-US" altLang="en-US" sz="2000" dirty="0" smtClean="0">
                <a:latin typeface="Times New Roman" pitchFamily="18" charset="0"/>
              </a:rPr>
              <a:t> is:</a:t>
            </a: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buFontTx/>
              <a:buNone/>
            </a:pPr>
            <a:endParaRPr lang="en-US" altLang="en-US" sz="2000" dirty="0" smtClean="0">
              <a:latin typeface="Times New Roman" pitchFamily="18" charset="0"/>
            </a:endParaRP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r>
              <a:rPr lang="en-US" altLang="en-US" sz="2000" dirty="0" smtClean="0">
                <a:latin typeface="Times New Roman" pitchFamily="18" charset="0"/>
              </a:rPr>
              <a:t>If an additional point (</a:t>
            </a:r>
            <a:r>
              <a:rPr lang="en-US" altLang="en-US" sz="2000" i="1" dirty="0" smtClean="0">
                <a:latin typeface="Times New Roman" pitchFamily="18" charset="0"/>
              </a:rPr>
              <a:t>x</a:t>
            </a:r>
            <a:r>
              <a:rPr lang="en-US" altLang="en-US" sz="2000" i="1" baseline="-25000" dirty="0" smtClean="0">
                <a:latin typeface="Times New Roman" pitchFamily="18" charset="0"/>
              </a:rPr>
              <a:t>n+1</a:t>
            </a:r>
            <a:r>
              <a:rPr lang="en-US" altLang="en-US" sz="2000" dirty="0" smtClean="0">
                <a:latin typeface="Times New Roman" pitchFamily="18" charset="0"/>
              </a:rPr>
              <a:t> , </a:t>
            </a:r>
            <a:r>
              <a:rPr lang="en-US" altLang="en-US" sz="2000" i="1" dirty="0" smtClean="0">
                <a:latin typeface="Times New Roman" pitchFamily="18" charset="0"/>
              </a:rPr>
              <a:t>f(x</a:t>
            </a:r>
            <a:r>
              <a:rPr lang="en-US" altLang="en-US" sz="2000" i="1" baseline="-25000" dirty="0" smtClean="0">
                <a:latin typeface="Times New Roman" pitchFamily="18" charset="0"/>
              </a:rPr>
              <a:t>n+1</a:t>
            </a:r>
            <a:r>
              <a:rPr lang="en-US" altLang="en-US" sz="2000" i="1" dirty="0" smtClean="0">
                <a:latin typeface="Times New Roman" pitchFamily="18" charset="0"/>
              </a:rPr>
              <a:t>)</a:t>
            </a:r>
            <a:r>
              <a:rPr lang="en-US" altLang="en-US" sz="2000" dirty="0" smtClean="0">
                <a:latin typeface="Times New Roman" pitchFamily="18" charset="0"/>
              </a:rPr>
              <a:t>) is available, then</a:t>
            </a: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pPr>
            <a:endParaRPr lang="en-US" altLang="en-US" sz="2000" dirty="0" smtClean="0">
              <a:latin typeface="Times New Roman" pitchFamily="18" charset="0"/>
            </a:endParaRPr>
          </a:p>
          <a:p>
            <a:pPr marL="171450" indent="-171450" eaLnBrk="1" hangingPunct="1">
              <a:lnSpc>
                <a:spcPct val="80000"/>
              </a:lnSpc>
              <a:buFontTx/>
              <a:buNone/>
            </a:pPr>
            <a:endParaRPr lang="en-US" altLang="en-US" sz="1400" dirty="0" smtClean="0">
              <a:latin typeface="Times New Roman" pitchFamily="18" charset="0"/>
            </a:endParaRPr>
          </a:p>
          <a:p>
            <a:pPr marL="171450" indent="-171450" eaLnBrk="1" hangingPunct="1">
              <a:lnSpc>
                <a:spcPct val="80000"/>
              </a:lnSpc>
            </a:pPr>
            <a:r>
              <a:rPr lang="en-US" altLang="en-US" sz="1800" dirty="0" smtClean="0">
                <a:latin typeface="Times New Roman" pitchFamily="18" charset="0"/>
              </a:rPr>
              <a:t>This result is based on the assumption that the series is strongly </a:t>
            </a:r>
            <a:r>
              <a:rPr lang="en-US" altLang="en-US" sz="1800" b="1" dirty="0" smtClean="0">
                <a:latin typeface="Times New Roman" pitchFamily="18" charset="0"/>
              </a:rPr>
              <a:t>convergent</a:t>
            </a:r>
            <a:r>
              <a:rPr lang="en-US" altLang="en-US" sz="1800" dirty="0" smtClean="0">
                <a:latin typeface="Times New Roman" pitchFamily="18" charset="0"/>
              </a:rPr>
              <a:t>. i.e.  </a:t>
            </a:r>
            <a:r>
              <a:rPr lang="en-US" altLang="en-US" sz="1800" i="1" dirty="0" smtClean="0">
                <a:latin typeface="Times New Roman" pitchFamily="18" charset="0"/>
              </a:rPr>
              <a:t>(n+1)</a:t>
            </a:r>
            <a:r>
              <a:rPr lang="en-US" altLang="en-US" sz="1800" i="1" baseline="30000" dirty="0" err="1" smtClean="0">
                <a:latin typeface="Times New Roman" pitchFamily="18" charset="0"/>
              </a:rPr>
              <a:t>th</a:t>
            </a:r>
            <a:r>
              <a:rPr lang="en-US" altLang="en-US" sz="1800" i="1" dirty="0" smtClean="0">
                <a:latin typeface="Times New Roman" pitchFamily="18" charset="0"/>
              </a:rPr>
              <a:t>-order </a:t>
            </a:r>
            <a:r>
              <a:rPr lang="en-US" altLang="en-US" sz="1800" dirty="0" smtClean="0">
                <a:latin typeface="Times New Roman" pitchFamily="18" charset="0"/>
              </a:rPr>
              <a:t>prediction is closer to the true value than the </a:t>
            </a:r>
            <a:r>
              <a:rPr lang="en-US" altLang="en-US" sz="1800" i="1" dirty="0" smtClean="0">
                <a:latin typeface="Times New Roman" pitchFamily="18" charset="0"/>
              </a:rPr>
              <a:t>n</a:t>
            </a:r>
            <a:r>
              <a:rPr lang="en-US" altLang="en-US" sz="1800" i="1" baseline="30000" dirty="0" smtClean="0">
                <a:latin typeface="Times New Roman" pitchFamily="18" charset="0"/>
              </a:rPr>
              <a:t>th</a:t>
            </a:r>
            <a:r>
              <a:rPr lang="en-US" altLang="en-US" sz="1800" i="1" dirty="0" smtClean="0">
                <a:latin typeface="Times New Roman" pitchFamily="18" charset="0"/>
              </a:rPr>
              <a:t>-order</a:t>
            </a:r>
            <a:r>
              <a:rPr lang="en-US" altLang="en-US" sz="1800" dirty="0" smtClean="0">
                <a:latin typeface="Times New Roman" pitchFamily="18" charset="0"/>
              </a:rPr>
              <a:t> prediction.</a:t>
            </a:r>
            <a:endParaRPr lang="en-US" altLang="en-US" sz="2000" dirty="0" smtClean="0">
              <a:latin typeface="Times New Roman" pitchFamily="18" charset="0"/>
            </a:endParaRPr>
          </a:p>
        </p:txBody>
      </p:sp>
      <p:graphicFrame>
        <p:nvGraphicFramePr>
          <p:cNvPr id="6147" name="Object 4"/>
          <p:cNvGraphicFramePr>
            <a:graphicFrameLocks noGrp="1" noChangeAspect="1"/>
          </p:cNvGraphicFramePr>
          <p:nvPr>
            <p:ph sz="quarter" idx="3"/>
            <p:extLst>
              <p:ext uri="{D42A27DB-BD31-4B8C-83A1-F6EECF244321}">
                <p14:modId xmlns:p14="http://schemas.microsoft.com/office/powerpoint/2010/main" val="2690344441"/>
              </p:ext>
            </p:extLst>
          </p:nvPr>
        </p:nvGraphicFramePr>
        <p:xfrm>
          <a:off x="738188" y="4451350"/>
          <a:ext cx="7408862" cy="1046163"/>
        </p:xfrm>
        <a:graphic>
          <a:graphicData uri="http://schemas.openxmlformats.org/presentationml/2006/ole">
            <mc:AlternateContent xmlns:mc="http://schemas.openxmlformats.org/markup-compatibility/2006">
              <mc:Choice xmlns:v="urn:schemas-microsoft-com:vml" Requires="v">
                <p:oleObj spid="_x0000_s83080" name="Equation" r:id="rId3" imgW="3238200" imgH="457200" progId="Equation.DSMT4">
                  <p:embed/>
                </p:oleObj>
              </mc:Choice>
              <mc:Fallback>
                <p:oleObj name="Equation" r:id="rId3" imgW="3238200" imgH="457200" progId="Equation.DSMT4">
                  <p:embed/>
                  <p:pic>
                    <p:nvPicPr>
                      <p:cNvPr id="0" name=""/>
                      <p:cNvPicPr>
                        <a:picLocks noChangeAspect="1" noChangeArrowheads="1"/>
                      </p:cNvPicPr>
                      <p:nvPr/>
                    </p:nvPicPr>
                    <p:blipFill>
                      <a:blip r:embed="rId4"/>
                      <a:srcRect/>
                      <a:stretch>
                        <a:fillRect/>
                      </a:stretch>
                    </p:blipFill>
                    <p:spPr bwMode="auto">
                      <a:xfrm>
                        <a:off x="738188" y="4451350"/>
                        <a:ext cx="7408862" cy="104616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48" name="Object 7"/>
          <p:cNvGraphicFramePr>
            <a:graphicFrameLocks noChangeAspect="1"/>
          </p:cNvGraphicFramePr>
          <p:nvPr>
            <p:extLst>
              <p:ext uri="{D42A27DB-BD31-4B8C-83A1-F6EECF244321}">
                <p14:modId xmlns:p14="http://schemas.microsoft.com/office/powerpoint/2010/main" val="2852946576"/>
              </p:ext>
            </p:extLst>
          </p:nvPr>
        </p:nvGraphicFramePr>
        <p:xfrm>
          <a:off x="552450" y="3425825"/>
          <a:ext cx="8142288" cy="477838"/>
        </p:xfrm>
        <a:graphic>
          <a:graphicData uri="http://schemas.openxmlformats.org/presentationml/2006/ole">
            <mc:AlternateContent xmlns:mc="http://schemas.openxmlformats.org/markup-compatibility/2006">
              <mc:Choice xmlns:v="urn:schemas-microsoft-com:vml" Requires="v">
                <p:oleObj spid="_x0000_s83081" name="Equation" r:id="rId5" imgW="3886200" imgH="228600" progId="Equation.DSMT4">
                  <p:embed/>
                </p:oleObj>
              </mc:Choice>
              <mc:Fallback>
                <p:oleObj name="Equation" r:id="rId5" imgW="3886200" imgH="228600" progId="Equation.DSMT4">
                  <p:embed/>
                  <p:pic>
                    <p:nvPicPr>
                      <p:cNvPr id="0" name=""/>
                      <p:cNvPicPr>
                        <a:picLocks noChangeAspect="1" noChangeArrowheads="1"/>
                      </p:cNvPicPr>
                      <p:nvPr/>
                    </p:nvPicPr>
                    <p:blipFill>
                      <a:blip r:embed="rId6"/>
                      <a:srcRect/>
                      <a:stretch>
                        <a:fillRect/>
                      </a:stretch>
                    </p:blipFill>
                    <p:spPr bwMode="auto">
                      <a:xfrm>
                        <a:off x="552450" y="3425825"/>
                        <a:ext cx="8142288" cy="47783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Bevel 7"/>
          <p:cNvSpPr/>
          <p:nvPr/>
        </p:nvSpPr>
        <p:spPr>
          <a:xfrm>
            <a:off x="336550" y="250825"/>
            <a:ext cx="8507413" cy="695325"/>
          </a:xfrm>
          <a:prstGeom prst="bevel">
            <a:avLst/>
          </a:prstGeom>
          <a:solidFill>
            <a:schemeClr val="bg1">
              <a:lumMod val="85000"/>
            </a:schemeClr>
          </a:solidFill>
        </p:spPr>
        <p:txBody>
          <a:bodyPr>
            <a:spAutoFit/>
          </a:bodyPr>
          <a:lstStyle/>
          <a:p>
            <a:pPr algn="ctr" eaLnBrk="1" hangingPunct="1">
              <a:defRPr/>
            </a:pPr>
            <a:r>
              <a:rPr lang="en-US" sz="2800" dirty="0">
                <a:solidFill>
                  <a:schemeClr val="tx1"/>
                </a:solidFill>
              </a:rPr>
              <a:t>Error Estimation in Newton’s Interpolating Polynomials</a:t>
            </a:r>
          </a:p>
        </p:txBody>
      </p:sp>
      <p:sp>
        <p:nvSpPr>
          <p:cNvPr id="2" name="Slide Number Placeholder 1"/>
          <p:cNvSpPr>
            <a:spLocks noGrp="1"/>
          </p:cNvSpPr>
          <p:nvPr>
            <p:ph type="sldNum" sz="quarter" idx="10"/>
          </p:nvPr>
        </p:nvSpPr>
        <p:spPr/>
        <p:txBody>
          <a:bodyPr/>
          <a:lstStyle/>
          <a:p>
            <a:fld id="{490EA704-E6EF-4367-8E29-863F83847D8A}" type="slidenum">
              <a:rPr lang="en-US" altLang="en-US" smtClean="0"/>
              <a:pPr/>
              <a:t>69</a:t>
            </a:fld>
            <a:endParaRPr lang="en-US" altLang="en-US"/>
          </a:p>
        </p:txBody>
      </p:sp>
    </p:spTree>
    <p:extLst>
      <p:ext uri="{BB962C8B-B14F-4D97-AF65-F5344CB8AC3E}">
        <p14:creationId xmlns:p14="http://schemas.microsoft.com/office/powerpoint/2010/main" val="425292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box(in)">
                                      <p:cBhvr>
                                        <p:cTn id="7" dur="500"/>
                                        <p:tgtEl>
                                          <p:spTgt spid="61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50">
                                            <p:txEl>
                                              <p:pRg st="3" end="3"/>
                                            </p:txEl>
                                          </p:spTgt>
                                        </p:tgtEl>
                                        <p:attrNameLst>
                                          <p:attrName>style.visibility</p:attrName>
                                        </p:attrNameLst>
                                      </p:cBhvr>
                                      <p:to>
                                        <p:strVal val="visible"/>
                                      </p:to>
                                    </p:set>
                                    <p:animEffect transition="in" filter="box(in)">
                                      <p:cBhvr>
                                        <p:cTn id="12" dur="500"/>
                                        <p:tgtEl>
                                          <p:spTgt spid="6150">
                                            <p:txEl>
                                              <p:pRg st="3" end="3"/>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box(in)">
                                      <p:cBhvr>
                                        <p:cTn id="15" dur="500"/>
                                        <p:tgtEl>
                                          <p:spTgt spid="61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6150">
                                            <p:txEl>
                                              <p:pRg st="7" end="7"/>
                                            </p:txEl>
                                          </p:spTgt>
                                        </p:tgtEl>
                                        <p:attrNameLst>
                                          <p:attrName>style.visibility</p:attrName>
                                        </p:attrNameLst>
                                      </p:cBhvr>
                                      <p:to>
                                        <p:strVal val="visible"/>
                                      </p:to>
                                    </p:set>
                                    <p:animEffect transition="in" filter="box(in)">
                                      <p:cBhvr>
                                        <p:cTn id="20" dur="500"/>
                                        <p:tgtEl>
                                          <p:spTgt spid="6150">
                                            <p:txEl>
                                              <p:pRg st="7" end="7"/>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box(in)">
                                      <p:cBhvr>
                                        <p:cTn id="23" dur="500"/>
                                        <p:tgtEl>
                                          <p:spTgt spid="614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6150">
                                            <p:txEl>
                                              <p:pRg st="13" end="13"/>
                                            </p:txEl>
                                          </p:spTgt>
                                        </p:tgtEl>
                                        <p:attrNameLst>
                                          <p:attrName>style.visibility</p:attrName>
                                        </p:attrNameLst>
                                      </p:cBhvr>
                                      <p:to>
                                        <p:strVal val="visible"/>
                                      </p:to>
                                    </p:set>
                                    <p:animEffect transition="in" filter="box(in)">
                                      <p:cBhvr>
                                        <p:cTn id="28" dur="500"/>
                                        <p:tgtEl>
                                          <p:spTgt spid="615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4"/>
          <p:cNvGraphicFramePr>
            <a:graphicFrameLocks noChangeAspect="1"/>
          </p:cNvGraphicFramePr>
          <p:nvPr>
            <p:extLst>
              <p:ext uri="{D42A27DB-BD31-4B8C-83A1-F6EECF244321}">
                <p14:modId xmlns:p14="http://schemas.microsoft.com/office/powerpoint/2010/main" val="3980160553"/>
              </p:ext>
            </p:extLst>
          </p:nvPr>
        </p:nvGraphicFramePr>
        <p:xfrm>
          <a:off x="1371601" y="1840360"/>
          <a:ext cx="6248400" cy="4771578"/>
        </p:xfrm>
        <a:graphic>
          <a:graphicData uri="http://schemas.openxmlformats.org/presentationml/2006/ole">
            <mc:AlternateContent xmlns:mc="http://schemas.openxmlformats.org/markup-compatibility/2006">
              <mc:Choice xmlns:v="urn:schemas-microsoft-com:vml" Requires="v">
                <p:oleObj spid="_x0000_s9336" name="Visio" r:id="rId3" imgW="6562600" imgH="5055121" progId="Visio.Drawing.6">
                  <p:embed/>
                </p:oleObj>
              </mc:Choice>
              <mc:Fallback>
                <p:oleObj name="Visio" r:id="rId3" imgW="6562600" imgH="5055121" progId="Visio.Drawing.6">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1" y="1840360"/>
                        <a:ext cx="6248400" cy="4771578"/>
                      </a:xfrm>
                      <a:prstGeom prst="rect">
                        <a:avLst/>
                      </a:prstGeom>
                      <a:noFill/>
                      <a:ln>
                        <a:noFill/>
                      </a:ln>
                      <a:effectLst/>
                    </p:spPr>
                  </p:pic>
                </p:oleObj>
              </mc:Fallback>
            </mc:AlternateContent>
          </a:graphicData>
        </a:graphic>
      </p:graphicFrame>
      <p:sp>
        <p:nvSpPr>
          <p:cNvPr id="4" name="Text Box 2"/>
          <p:cNvSpPr txBox="1">
            <a:spLocks noChangeArrowheads="1"/>
          </p:cNvSpPr>
          <p:nvPr/>
        </p:nvSpPr>
        <p:spPr bwMode="auto">
          <a:xfrm>
            <a:off x="609600" y="457200"/>
            <a:ext cx="78486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spcBef>
                <a:spcPct val="50000"/>
              </a:spcBef>
              <a:buClr>
                <a:srgbClr val="0033CC"/>
              </a:buClr>
            </a:pPr>
            <a:r>
              <a:rPr lang="en-US" altLang="el-GR" sz="2000" b="1" dirty="0">
                <a:solidFill>
                  <a:srgbClr val="C00000"/>
                </a:solidFill>
                <a:latin typeface="Arno Pro Caption" pitchFamily="18" charset="0"/>
              </a:rPr>
              <a:t>Given data </a:t>
            </a:r>
            <a:r>
              <a:rPr lang="en-US" altLang="el-GR" sz="2000" b="1" dirty="0" smtClean="0">
                <a:solidFill>
                  <a:srgbClr val="C00000"/>
                </a:solidFill>
                <a:latin typeface="Arno Pro Caption" pitchFamily="18" charset="0"/>
              </a:rPr>
              <a:t>points </a:t>
            </a:r>
            <a:r>
              <a:rPr lang="en-US" altLang="el-GR" sz="2000" b="1" dirty="0" smtClean="0">
                <a:solidFill>
                  <a:srgbClr val="C00000"/>
                </a:solidFill>
                <a:latin typeface="Arno Pro Caption" pitchFamily="18" charset="0"/>
                <a:sym typeface="Wingdings" panose="05000000000000000000" pitchFamily="2" charset="2"/>
              </a:rPr>
              <a:t> </a:t>
            </a:r>
            <a:r>
              <a:rPr lang="en-US" altLang="el-GR" sz="2000" b="1" dirty="0" smtClean="0">
                <a:solidFill>
                  <a:srgbClr val="C00000"/>
                </a:solidFill>
                <a:latin typeface="Arno Pro Caption" pitchFamily="18" charset="0"/>
              </a:rPr>
              <a:t>Obtain </a:t>
            </a:r>
            <a:r>
              <a:rPr lang="en-US" altLang="el-GR" sz="2000" b="1" dirty="0">
                <a:solidFill>
                  <a:srgbClr val="C00000"/>
                </a:solidFill>
                <a:latin typeface="Arno Pro Caption" pitchFamily="18" charset="0"/>
              </a:rPr>
              <a:t>a function, </a:t>
            </a:r>
            <a:r>
              <a:rPr lang="en-US" altLang="el-GR" sz="2000" b="1" i="1" dirty="0">
                <a:solidFill>
                  <a:schemeClr val="accent2"/>
                </a:solidFill>
                <a:latin typeface="Arno Pro Caption" pitchFamily="18" charset="0"/>
              </a:rPr>
              <a:t>P(x)</a:t>
            </a:r>
          </a:p>
          <a:p>
            <a:pPr eaLnBrk="1" hangingPunct="1">
              <a:spcBef>
                <a:spcPct val="50000"/>
              </a:spcBef>
              <a:buClr>
                <a:srgbClr val="0033CC"/>
              </a:buClr>
            </a:pPr>
            <a:r>
              <a:rPr lang="en-US" altLang="el-GR" sz="2000" b="1" i="1" dirty="0">
                <a:solidFill>
                  <a:schemeClr val="accent2"/>
                </a:solidFill>
                <a:latin typeface="Arno Pro Caption" pitchFamily="18" charset="0"/>
              </a:rPr>
              <a:t>P(x)</a:t>
            </a:r>
            <a:r>
              <a:rPr lang="en-US" altLang="el-GR" sz="2000" b="1" dirty="0">
                <a:solidFill>
                  <a:srgbClr val="C00000"/>
                </a:solidFill>
                <a:latin typeface="Arno Pro Caption" pitchFamily="18" charset="0"/>
              </a:rPr>
              <a:t> goes through the data </a:t>
            </a:r>
            <a:r>
              <a:rPr lang="en-US" altLang="el-GR" sz="2000" b="1" dirty="0" smtClean="0">
                <a:solidFill>
                  <a:srgbClr val="C00000"/>
                </a:solidFill>
                <a:latin typeface="Arno Pro Caption" pitchFamily="18" charset="0"/>
              </a:rPr>
              <a:t>points  </a:t>
            </a:r>
            <a:r>
              <a:rPr lang="en-US" altLang="el-GR" sz="2000" b="1" dirty="0" smtClean="0">
                <a:solidFill>
                  <a:srgbClr val="C00000"/>
                </a:solidFill>
                <a:latin typeface="Arno Pro Caption" pitchFamily="18" charset="0"/>
                <a:sym typeface="Wingdings" panose="05000000000000000000" pitchFamily="2" charset="2"/>
              </a:rPr>
              <a:t></a:t>
            </a:r>
            <a:endParaRPr lang="en-US" altLang="el-GR" sz="2000" b="1" dirty="0">
              <a:solidFill>
                <a:srgbClr val="C00000"/>
              </a:solidFill>
              <a:latin typeface="Arno Pro Caption" pitchFamily="18" charset="0"/>
            </a:endParaRPr>
          </a:p>
          <a:p>
            <a:pPr eaLnBrk="1" hangingPunct="1">
              <a:spcBef>
                <a:spcPct val="50000"/>
              </a:spcBef>
              <a:buClr>
                <a:srgbClr val="0033CC"/>
              </a:buClr>
            </a:pPr>
            <a:r>
              <a:rPr lang="en-US" altLang="el-GR" sz="2000" b="1" dirty="0">
                <a:solidFill>
                  <a:srgbClr val="C00000"/>
                </a:solidFill>
                <a:latin typeface="Arno Pro Caption" pitchFamily="18" charset="0"/>
              </a:rPr>
              <a:t>Use </a:t>
            </a:r>
            <a:r>
              <a:rPr lang="en-US" altLang="el-GR" sz="2000" b="1" i="1" dirty="0">
                <a:solidFill>
                  <a:schemeClr val="accent2"/>
                </a:solidFill>
                <a:latin typeface="Arno Pro Caption" pitchFamily="18" charset="0"/>
              </a:rPr>
              <a:t>P(x</a:t>
            </a:r>
            <a:r>
              <a:rPr lang="en-US" altLang="el-GR" sz="2000" b="1" i="1" dirty="0" smtClean="0">
                <a:solidFill>
                  <a:schemeClr val="accent2"/>
                </a:solidFill>
                <a:latin typeface="Arno Pro Caption" pitchFamily="18" charset="0"/>
              </a:rPr>
              <a:t>)</a:t>
            </a:r>
            <a:r>
              <a:rPr lang="en-US" altLang="el-GR" sz="2000" b="1" dirty="0" smtClean="0">
                <a:solidFill>
                  <a:srgbClr val="C00000"/>
                </a:solidFill>
                <a:latin typeface="Arno Pro Caption" pitchFamily="18" charset="0"/>
              </a:rPr>
              <a:t>, to </a:t>
            </a:r>
            <a:r>
              <a:rPr lang="en-US" altLang="el-GR" sz="2000" b="1" dirty="0">
                <a:solidFill>
                  <a:srgbClr val="C00000"/>
                </a:solidFill>
                <a:latin typeface="Arno Pro Caption" pitchFamily="18" charset="0"/>
              </a:rPr>
              <a:t>estimate values at intermediate points</a:t>
            </a:r>
          </a:p>
        </p:txBody>
      </p:sp>
      <p:sp>
        <p:nvSpPr>
          <p:cNvPr id="2" name="Slide Number Placeholder 1"/>
          <p:cNvSpPr>
            <a:spLocks noGrp="1"/>
          </p:cNvSpPr>
          <p:nvPr>
            <p:ph type="sldNum" sz="quarter" idx="12"/>
          </p:nvPr>
        </p:nvSpPr>
        <p:spPr/>
        <p:txBody>
          <a:bodyPr/>
          <a:lstStyle/>
          <a:p>
            <a:pPr>
              <a:defRPr/>
            </a:pPr>
            <a:fld id="{790BD516-2B57-4B18-A679-8E96A5A45056}" type="slidenum">
              <a:rPr lang="en-GB" smtClean="0"/>
              <a:pPr>
                <a:defRPr/>
              </a:pPr>
              <a:t>7</a:t>
            </a:fld>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sz="half" idx="1"/>
          </p:nvPr>
        </p:nvSpPr>
        <p:spPr>
          <a:xfrm>
            <a:off x="215900" y="333375"/>
            <a:ext cx="2713038" cy="3924300"/>
          </a:xfrm>
          <a:solidFill>
            <a:srgbClr val="DDDDDD"/>
          </a:solidFill>
          <a:ln w="19050">
            <a:solidFill>
              <a:schemeClr val="tx1"/>
            </a:solidFill>
            <a:miter lim="800000"/>
            <a:headEnd/>
            <a:tailEnd/>
          </a:ln>
        </p:spPr>
        <p:txBody>
          <a:bodyPr/>
          <a:lstStyle/>
          <a:p>
            <a:pPr eaLnBrk="1" hangingPunct="1">
              <a:buFontTx/>
              <a:buNone/>
              <a:defRPr/>
            </a:pPr>
            <a:r>
              <a:rPr lang="en-US" altLang="en-US" sz="2000" u="sng" dirty="0" smtClean="0">
                <a:solidFill>
                  <a:srgbClr val="0000FF"/>
                </a:solidFill>
                <a:latin typeface="Times New Roman" pitchFamily="18" charset="0"/>
              </a:rPr>
              <a:t>Previous Example:</a:t>
            </a:r>
          </a:p>
          <a:p>
            <a:pPr eaLnBrk="1" hangingPunct="1">
              <a:buFontTx/>
              <a:buNone/>
              <a:defRPr/>
            </a:pPr>
            <a:endParaRPr lang="en-US" altLang="en-US" sz="2000" i="1" dirty="0" smtClean="0">
              <a:latin typeface="Times New Roman" pitchFamily="18" charset="0"/>
            </a:endParaRPr>
          </a:p>
          <a:p>
            <a:pPr eaLnBrk="1" hangingPunct="1">
              <a:buFontTx/>
              <a:buNone/>
              <a:defRPr/>
            </a:pPr>
            <a:r>
              <a:rPr lang="en-US" sz="2000" i="1" dirty="0">
                <a:latin typeface="Times New Roman" pitchFamily="18" charset="0"/>
              </a:rPr>
              <a:t>x</a:t>
            </a:r>
            <a:r>
              <a:rPr lang="en-US" sz="2000" i="1" baseline="-25000" dirty="0">
                <a:latin typeface="Times New Roman" pitchFamily="18" charset="0"/>
              </a:rPr>
              <a:t>0</a:t>
            </a:r>
            <a:r>
              <a:rPr lang="en-US" sz="2000" dirty="0">
                <a:latin typeface="Times New Roman" pitchFamily="18" charset="0"/>
              </a:rPr>
              <a:t>=1</a:t>
            </a:r>
            <a:r>
              <a:rPr lang="en-US" sz="2000" i="1" dirty="0">
                <a:latin typeface="Times New Roman" pitchFamily="18" charset="0"/>
              </a:rPr>
              <a:t>    f(x</a:t>
            </a:r>
            <a:r>
              <a:rPr lang="en-US" sz="2000" i="1" baseline="-25000" dirty="0">
                <a:latin typeface="Times New Roman" pitchFamily="18" charset="0"/>
              </a:rPr>
              <a:t>0</a:t>
            </a:r>
            <a:r>
              <a:rPr lang="en-US" sz="2000" i="1" dirty="0">
                <a:latin typeface="Times New Roman" pitchFamily="18" charset="0"/>
              </a:rPr>
              <a:t>)</a:t>
            </a:r>
            <a:r>
              <a:rPr lang="en-US" sz="2000" dirty="0">
                <a:latin typeface="Times New Roman" pitchFamily="18" charset="0"/>
              </a:rPr>
              <a:t>=ln(1) = 0</a:t>
            </a:r>
          </a:p>
          <a:p>
            <a:pPr eaLnBrk="1" hangingPunct="1">
              <a:buFontTx/>
              <a:buNone/>
              <a:defRPr/>
            </a:pPr>
            <a:r>
              <a:rPr lang="en-US" sz="2000" i="1" dirty="0">
                <a:latin typeface="Times New Roman" pitchFamily="18" charset="0"/>
              </a:rPr>
              <a:t>x</a:t>
            </a:r>
            <a:r>
              <a:rPr lang="en-US" sz="2000" i="1" baseline="-25000" dirty="0">
                <a:latin typeface="Times New Roman" pitchFamily="18" charset="0"/>
              </a:rPr>
              <a:t>1</a:t>
            </a:r>
            <a:r>
              <a:rPr lang="en-US" sz="2000" dirty="0">
                <a:latin typeface="Times New Roman" pitchFamily="18" charset="0"/>
              </a:rPr>
              <a:t>=e</a:t>
            </a:r>
            <a:r>
              <a:rPr lang="en-US" sz="2000" i="1" dirty="0">
                <a:latin typeface="Times New Roman" pitchFamily="18" charset="0"/>
              </a:rPr>
              <a:t>    f(x</a:t>
            </a:r>
            <a:r>
              <a:rPr lang="en-US" sz="2000" i="1" baseline="-25000" dirty="0">
                <a:latin typeface="Times New Roman" pitchFamily="18" charset="0"/>
              </a:rPr>
              <a:t>1</a:t>
            </a:r>
            <a:r>
              <a:rPr lang="en-US" sz="2000" i="1" dirty="0">
                <a:latin typeface="Times New Roman" pitchFamily="18" charset="0"/>
              </a:rPr>
              <a:t>)</a:t>
            </a:r>
            <a:r>
              <a:rPr lang="en-US" sz="2000" dirty="0">
                <a:latin typeface="Times New Roman" pitchFamily="18" charset="0"/>
              </a:rPr>
              <a:t>=ln(2.72) = 1</a:t>
            </a:r>
          </a:p>
          <a:p>
            <a:pPr eaLnBrk="1" hangingPunct="1">
              <a:buFontTx/>
              <a:buNone/>
              <a:defRPr/>
            </a:pPr>
            <a:r>
              <a:rPr lang="en-US" sz="2000" i="1" dirty="0">
                <a:latin typeface="Times New Roman" pitchFamily="18" charset="0"/>
              </a:rPr>
              <a:t>x</a:t>
            </a:r>
            <a:r>
              <a:rPr lang="en-US" sz="2000" i="1" baseline="-25000" dirty="0">
                <a:latin typeface="Times New Roman" pitchFamily="18" charset="0"/>
              </a:rPr>
              <a:t>2</a:t>
            </a:r>
            <a:r>
              <a:rPr lang="en-US" sz="2000" dirty="0">
                <a:latin typeface="Times New Roman" pitchFamily="18" charset="0"/>
              </a:rPr>
              <a:t>=e</a:t>
            </a:r>
            <a:r>
              <a:rPr lang="en-US" sz="2000" baseline="30000" dirty="0">
                <a:latin typeface="Times New Roman" pitchFamily="18" charset="0"/>
              </a:rPr>
              <a:t>2</a:t>
            </a:r>
            <a:r>
              <a:rPr lang="en-US" sz="2000" i="1" dirty="0">
                <a:latin typeface="Times New Roman" pitchFamily="18" charset="0"/>
              </a:rPr>
              <a:t>   f(x</a:t>
            </a:r>
            <a:r>
              <a:rPr lang="en-US" sz="2000" i="1" baseline="-25000" dirty="0">
                <a:latin typeface="Times New Roman" pitchFamily="18" charset="0"/>
              </a:rPr>
              <a:t>2</a:t>
            </a:r>
            <a:r>
              <a:rPr lang="en-US" sz="2000" i="1" dirty="0">
                <a:latin typeface="Times New Roman" pitchFamily="18" charset="0"/>
              </a:rPr>
              <a:t>)</a:t>
            </a:r>
            <a:r>
              <a:rPr lang="en-US" sz="2000" dirty="0">
                <a:latin typeface="Times New Roman" pitchFamily="18" charset="0"/>
              </a:rPr>
              <a:t>=ln(7.39) = 2</a:t>
            </a:r>
          </a:p>
          <a:p>
            <a:pPr eaLnBrk="1" hangingPunct="1">
              <a:buFontTx/>
              <a:buNone/>
              <a:defRPr/>
            </a:pPr>
            <a:endParaRPr lang="en-US" altLang="en-US" sz="2000" dirty="0" smtClean="0">
              <a:latin typeface="Times New Roman" pitchFamily="18" charset="0"/>
            </a:endParaRPr>
          </a:p>
          <a:p>
            <a:pPr marL="0" indent="0" eaLnBrk="1" hangingPunct="1">
              <a:buFontTx/>
              <a:buNone/>
              <a:defRPr/>
            </a:pPr>
            <a:r>
              <a:rPr lang="en-US" sz="1800" b="1" i="1" dirty="0">
                <a:solidFill>
                  <a:srgbClr val="002060"/>
                </a:solidFill>
              </a:rPr>
              <a:t>f(x) = </a:t>
            </a:r>
            <a:r>
              <a:rPr lang="en-US" sz="1800" b="1" dirty="0">
                <a:solidFill>
                  <a:srgbClr val="002060"/>
                </a:solidFill>
              </a:rPr>
              <a:t>0.58(x-1</a:t>
            </a:r>
            <a:r>
              <a:rPr lang="en-US" sz="1800" b="1" dirty="0" smtClean="0">
                <a:solidFill>
                  <a:srgbClr val="002060"/>
                </a:solidFill>
              </a:rPr>
              <a:t>) </a:t>
            </a:r>
          </a:p>
          <a:p>
            <a:pPr marL="0" indent="0" eaLnBrk="1" hangingPunct="1">
              <a:buFontTx/>
              <a:buNone/>
              <a:defRPr/>
            </a:pPr>
            <a:r>
              <a:rPr lang="en-US" sz="1800" b="1" dirty="0">
                <a:solidFill>
                  <a:srgbClr val="002060"/>
                </a:solidFill>
              </a:rPr>
              <a:t> </a:t>
            </a:r>
            <a:r>
              <a:rPr lang="en-US" sz="1800" b="1" dirty="0" smtClean="0">
                <a:solidFill>
                  <a:srgbClr val="002060"/>
                </a:solidFill>
              </a:rPr>
              <a:t>       -0.057(x-1</a:t>
            </a:r>
            <a:r>
              <a:rPr lang="en-US" sz="1800" b="1" dirty="0">
                <a:solidFill>
                  <a:srgbClr val="002060"/>
                </a:solidFill>
              </a:rPr>
              <a:t>)(x-2.72)</a:t>
            </a:r>
          </a:p>
          <a:p>
            <a:pPr eaLnBrk="1" hangingPunct="1">
              <a:buFontTx/>
              <a:buNone/>
              <a:defRPr/>
            </a:pPr>
            <a:endParaRPr lang="en-US" altLang="en-US" sz="2000" i="1" dirty="0" smtClean="0">
              <a:latin typeface="Times New Roman" pitchFamily="18" charset="0"/>
            </a:endParaRPr>
          </a:p>
          <a:p>
            <a:pPr eaLnBrk="1" hangingPunct="1">
              <a:buFontTx/>
              <a:buNone/>
              <a:defRPr/>
            </a:pPr>
            <a:r>
              <a:rPr lang="en-US" altLang="en-US" sz="2000" i="1" dirty="0" smtClean="0">
                <a:latin typeface="Times New Roman" pitchFamily="18" charset="0"/>
              </a:rPr>
              <a:t>f(2) = </a:t>
            </a:r>
            <a:r>
              <a:rPr lang="en-US" altLang="en-US" sz="2000" dirty="0" smtClean="0">
                <a:latin typeface="Times New Roman" pitchFamily="18" charset="0"/>
              </a:rPr>
              <a:t>0.621</a:t>
            </a:r>
          </a:p>
        </p:txBody>
      </p:sp>
      <p:sp>
        <p:nvSpPr>
          <p:cNvPr id="15364" name="Rectangle 5"/>
          <p:cNvSpPr>
            <a:spLocks noChangeArrowheads="1"/>
          </p:cNvSpPr>
          <p:nvPr/>
        </p:nvSpPr>
        <p:spPr bwMode="auto">
          <a:xfrm>
            <a:off x="2987675" y="333375"/>
            <a:ext cx="5940425" cy="5975350"/>
          </a:xfrm>
          <a:prstGeom prst="rect">
            <a:avLst/>
          </a:prstGeom>
          <a:solidFill>
            <a:schemeClr val="bg1">
              <a:lumMod val="95000"/>
            </a:schemeClr>
          </a:solidFill>
          <a:ln w="19050">
            <a:solidFill>
              <a:schemeClr val="tx1"/>
            </a:solidFill>
            <a:miter lim="800000"/>
            <a:headEnd/>
            <a:tailEnd/>
          </a:ln>
        </p:spPr>
        <p:txBody>
          <a:bodyPr/>
          <a:lstStyle/>
          <a:p>
            <a:pPr eaLnBrk="1" hangingPunct="1">
              <a:spcBef>
                <a:spcPct val="20000"/>
              </a:spcBef>
              <a:defRPr/>
            </a:pPr>
            <a:r>
              <a:rPr lang="en-US" sz="2000" u="sng" dirty="0">
                <a:solidFill>
                  <a:srgbClr val="0000FF"/>
                </a:solidFill>
              </a:rPr>
              <a:t>Example  (for computing error):</a:t>
            </a:r>
          </a:p>
          <a:p>
            <a:pPr eaLnBrk="1" hangingPunct="1">
              <a:spcBef>
                <a:spcPct val="20000"/>
              </a:spcBef>
              <a:defRPr/>
            </a:pPr>
            <a:r>
              <a:rPr lang="en-US" sz="2000" dirty="0">
                <a:solidFill>
                  <a:schemeClr val="tx1"/>
                </a:solidFill>
              </a:rPr>
              <a:t>In the previous Example, add a </a:t>
            </a:r>
            <a:r>
              <a:rPr lang="en-US" sz="2000" dirty="0">
                <a:solidFill>
                  <a:srgbClr val="0070C0"/>
                </a:solidFill>
              </a:rPr>
              <a:t>fourth</a:t>
            </a:r>
            <a:r>
              <a:rPr lang="en-US" sz="2000" dirty="0">
                <a:solidFill>
                  <a:schemeClr val="tx1"/>
                </a:solidFill>
              </a:rPr>
              <a:t> </a:t>
            </a:r>
            <a:r>
              <a:rPr lang="en-US" sz="2000" dirty="0">
                <a:solidFill>
                  <a:srgbClr val="0070C0"/>
                </a:solidFill>
              </a:rPr>
              <a:t>point </a:t>
            </a:r>
          </a:p>
          <a:p>
            <a:pPr eaLnBrk="1" hangingPunct="1">
              <a:spcBef>
                <a:spcPct val="20000"/>
              </a:spcBef>
              <a:defRPr/>
            </a:pPr>
            <a:r>
              <a:rPr lang="en-US" sz="2000" b="1" i="1" dirty="0">
                <a:solidFill>
                  <a:schemeClr val="tx1"/>
                </a:solidFill>
              </a:rPr>
              <a:t>x</a:t>
            </a:r>
            <a:r>
              <a:rPr lang="en-US" sz="2000" b="1" i="1" baseline="-25000" dirty="0">
                <a:solidFill>
                  <a:schemeClr val="tx1"/>
                </a:solidFill>
              </a:rPr>
              <a:t>3</a:t>
            </a:r>
            <a:r>
              <a:rPr lang="en-US" sz="2000" b="1" dirty="0">
                <a:solidFill>
                  <a:schemeClr val="tx1"/>
                </a:solidFill>
              </a:rPr>
              <a:t>=4     </a:t>
            </a:r>
            <a:r>
              <a:rPr lang="en-US" sz="2000" b="1" i="1" dirty="0">
                <a:solidFill>
                  <a:schemeClr val="tx1"/>
                </a:solidFill>
              </a:rPr>
              <a:t>f(x</a:t>
            </a:r>
            <a:r>
              <a:rPr lang="en-US" sz="2000" b="1" i="1" baseline="-25000" dirty="0">
                <a:solidFill>
                  <a:schemeClr val="tx1"/>
                </a:solidFill>
              </a:rPr>
              <a:t>3</a:t>
            </a:r>
            <a:r>
              <a:rPr lang="en-US" sz="2000" b="1" i="1" dirty="0">
                <a:solidFill>
                  <a:schemeClr val="tx1"/>
                </a:solidFill>
              </a:rPr>
              <a:t>) </a:t>
            </a:r>
            <a:r>
              <a:rPr lang="en-US" sz="2000" b="1" dirty="0">
                <a:solidFill>
                  <a:schemeClr val="tx1"/>
                </a:solidFill>
              </a:rPr>
              <a:t>= 1.386</a:t>
            </a:r>
          </a:p>
          <a:p>
            <a:pPr eaLnBrk="1" hangingPunct="1">
              <a:spcBef>
                <a:spcPct val="20000"/>
              </a:spcBef>
              <a:defRPr/>
            </a:pPr>
            <a:r>
              <a:rPr lang="en-US" sz="2000" dirty="0">
                <a:solidFill>
                  <a:schemeClr val="tx1"/>
                </a:solidFill>
              </a:rPr>
              <a:t>And estimate the approximate error in computing  </a:t>
            </a:r>
            <a:r>
              <a:rPr lang="en-US" sz="2000" i="1" dirty="0">
                <a:solidFill>
                  <a:schemeClr val="tx1"/>
                </a:solidFill>
              </a:rPr>
              <a:t>ln(2)</a:t>
            </a:r>
            <a:r>
              <a:rPr lang="en-US" sz="2400" i="1" dirty="0">
                <a:solidFill>
                  <a:schemeClr val="tx1"/>
                </a:solidFill>
              </a:rPr>
              <a:t> </a:t>
            </a:r>
            <a:endParaRPr lang="en-US" sz="2000" i="1" dirty="0">
              <a:solidFill>
                <a:schemeClr val="tx1"/>
              </a:solidFill>
            </a:endParaRPr>
          </a:p>
          <a:p>
            <a:pPr eaLnBrk="1" hangingPunct="1">
              <a:lnSpc>
                <a:spcPct val="70000"/>
              </a:lnSpc>
              <a:spcBef>
                <a:spcPct val="20000"/>
              </a:spcBef>
              <a:defRPr/>
            </a:pPr>
            <a:endParaRPr lang="en-US" sz="2000" i="1" dirty="0">
              <a:solidFill>
                <a:schemeClr val="tx1"/>
              </a:solidFill>
            </a:endParaRPr>
          </a:p>
          <a:p>
            <a:pPr eaLnBrk="1" hangingPunct="1">
              <a:spcBef>
                <a:spcPct val="20000"/>
              </a:spcBef>
              <a:defRPr/>
            </a:pPr>
            <a:r>
              <a:rPr lang="en-US" sz="2000" dirty="0">
                <a:solidFill>
                  <a:srgbClr val="002060"/>
                </a:solidFill>
              </a:rPr>
              <a:t>2</a:t>
            </a:r>
            <a:r>
              <a:rPr lang="en-US" sz="2000" baseline="30000" dirty="0">
                <a:solidFill>
                  <a:srgbClr val="002060"/>
                </a:solidFill>
              </a:rPr>
              <a:t>nd</a:t>
            </a:r>
            <a:r>
              <a:rPr lang="en-US" sz="2000" dirty="0">
                <a:solidFill>
                  <a:srgbClr val="002060"/>
                </a:solidFill>
              </a:rPr>
              <a:t> order polynomial estimation</a:t>
            </a:r>
            <a:r>
              <a:rPr lang="en-US" sz="2000" i="1" dirty="0">
                <a:solidFill>
                  <a:schemeClr val="tx1"/>
                </a:solidFill>
              </a:rPr>
              <a:t>:      f(2) = </a:t>
            </a:r>
            <a:r>
              <a:rPr lang="en-US" sz="2000" dirty="0">
                <a:solidFill>
                  <a:schemeClr val="tx1"/>
                </a:solidFill>
              </a:rPr>
              <a:t>0.621</a:t>
            </a:r>
            <a:endParaRPr lang="en-US" sz="2000" i="1" dirty="0">
              <a:solidFill>
                <a:schemeClr val="tx1"/>
              </a:solidFill>
            </a:endParaRPr>
          </a:p>
          <a:p>
            <a:pPr eaLnBrk="1" hangingPunct="1">
              <a:spcBef>
                <a:spcPct val="20000"/>
              </a:spcBef>
              <a:defRPr/>
            </a:pPr>
            <a:r>
              <a:rPr lang="en-US" sz="2000" i="1" dirty="0">
                <a:solidFill>
                  <a:srgbClr val="C00000"/>
                </a:solidFill>
              </a:rPr>
              <a:t>True error </a:t>
            </a:r>
            <a:r>
              <a:rPr lang="en-US" sz="2000" i="1" dirty="0">
                <a:solidFill>
                  <a:schemeClr val="tx1"/>
                </a:solidFill>
              </a:rPr>
              <a:t>= ln(2) – f(2) =</a:t>
            </a:r>
            <a:r>
              <a:rPr lang="en-US" sz="2000" dirty="0">
                <a:solidFill>
                  <a:schemeClr val="tx1"/>
                </a:solidFill>
              </a:rPr>
              <a:t> 0.693 - 0.621 = 0.072</a:t>
            </a:r>
          </a:p>
          <a:p>
            <a:pPr eaLnBrk="1" hangingPunct="1">
              <a:spcBef>
                <a:spcPct val="20000"/>
              </a:spcBef>
              <a:defRPr/>
            </a:pPr>
            <a:endParaRPr lang="en-US" sz="2000" dirty="0">
              <a:solidFill>
                <a:schemeClr val="tx1"/>
              </a:solidFill>
            </a:endParaRPr>
          </a:p>
          <a:p>
            <a:pPr eaLnBrk="1" hangingPunct="1">
              <a:spcBef>
                <a:spcPct val="20000"/>
              </a:spcBef>
              <a:defRPr/>
            </a:pPr>
            <a:r>
              <a:rPr lang="en-US" sz="2000" i="1" dirty="0">
                <a:solidFill>
                  <a:schemeClr val="accent6">
                    <a:lumMod val="60000"/>
                    <a:lumOff val="40000"/>
                  </a:schemeClr>
                </a:solidFill>
              </a:rPr>
              <a:t>R</a:t>
            </a:r>
            <a:r>
              <a:rPr lang="en-US" sz="2000" i="1" baseline="-25000" dirty="0">
                <a:solidFill>
                  <a:schemeClr val="accent6">
                    <a:lumMod val="60000"/>
                    <a:lumOff val="40000"/>
                  </a:schemeClr>
                </a:solidFill>
              </a:rPr>
              <a:t>2 </a:t>
            </a:r>
            <a:r>
              <a:rPr lang="en-US" sz="2000" dirty="0">
                <a:solidFill>
                  <a:schemeClr val="accent6">
                    <a:lumMod val="60000"/>
                    <a:lumOff val="40000"/>
                  </a:schemeClr>
                </a:solidFill>
              </a:rPr>
              <a:t>= </a:t>
            </a:r>
            <a:r>
              <a:rPr lang="en-US" sz="2000" i="1" dirty="0">
                <a:solidFill>
                  <a:schemeClr val="accent6">
                    <a:lumMod val="60000"/>
                    <a:lumOff val="40000"/>
                  </a:schemeClr>
                </a:solidFill>
              </a:rPr>
              <a:t>f</a:t>
            </a:r>
            <a:r>
              <a:rPr lang="en-US" sz="2000" i="1" baseline="-25000" dirty="0">
                <a:solidFill>
                  <a:schemeClr val="accent6">
                    <a:lumMod val="60000"/>
                    <a:lumOff val="40000"/>
                  </a:schemeClr>
                </a:solidFill>
              </a:rPr>
              <a:t>3</a:t>
            </a:r>
            <a:r>
              <a:rPr lang="en-US" sz="2000" dirty="0">
                <a:solidFill>
                  <a:schemeClr val="accent6">
                    <a:lumMod val="60000"/>
                    <a:lumOff val="40000"/>
                  </a:schemeClr>
                </a:solidFill>
              </a:rPr>
              <a:t>(</a:t>
            </a:r>
            <a:r>
              <a:rPr lang="en-US" sz="2000" i="1" dirty="0">
                <a:solidFill>
                  <a:schemeClr val="accent6">
                    <a:lumMod val="60000"/>
                    <a:lumOff val="40000"/>
                  </a:schemeClr>
                </a:solidFill>
              </a:rPr>
              <a:t>x</a:t>
            </a:r>
            <a:r>
              <a:rPr lang="en-US" sz="2000" dirty="0">
                <a:solidFill>
                  <a:schemeClr val="accent6">
                    <a:lumMod val="60000"/>
                    <a:lumOff val="40000"/>
                  </a:schemeClr>
                </a:solidFill>
              </a:rPr>
              <a:t>) - </a:t>
            </a:r>
            <a:r>
              <a:rPr lang="en-US" sz="2000" i="1" dirty="0">
                <a:solidFill>
                  <a:schemeClr val="accent6">
                    <a:lumMod val="60000"/>
                    <a:lumOff val="40000"/>
                  </a:schemeClr>
                </a:solidFill>
              </a:rPr>
              <a:t>f</a:t>
            </a:r>
            <a:r>
              <a:rPr lang="en-US" sz="2000" i="1" baseline="-25000" dirty="0">
                <a:solidFill>
                  <a:schemeClr val="accent6">
                    <a:lumMod val="60000"/>
                    <a:lumOff val="40000"/>
                  </a:schemeClr>
                </a:solidFill>
              </a:rPr>
              <a:t>2</a:t>
            </a:r>
            <a:r>
              <a:rPr lang="en-US" sz="2000" dirty="0">
                <a:solidFill>
                  <a:schemeClr val="accent6">
                    <a:lumMod val="60000"/>
                    <a:lumOff val="40000"/>
                  </a:schemeClr>
                </a:solidFill>
              </a:rPr>
              <a:t>(</a:t>
            </a:r>
            <a:r>
              <a:rPr lang="en-US" sz="2000" i="1" dirty="0">
                <a:solidFill>
                  <a:schemeClr val="accent6">
                    <a:lumMod val="60000"/>
                    <a:lumOff val="40000"/>
                  </a:schemeClr>
                </a:solidFill>
              </a:rPr>
              <a:t>x</a:t>
            </a:r>
            <a:r>
              <a:rPr lang="en-US" sz="2000" dirty="0">
                <a:solidFill>
                  <a:schemeClr val="accent6">
                    <a:lumMod val="60000"/>
                    <a:lumOff val="40000"/>
                  </a:schemeClr>
                </a:solidFill>
              </a:rPr>
              <a:t>) = </a:t>
            </a:r>
            <a:r>
              <a:rPr lang="en-US" sz="2000" i="1" dirty="0">
                <a:solidFill>
                  <a:schemeClr val="accent6">
                    <a:lumMod val="60000"/>
                    <a:lumOff val="40000"/>
                  </a:schemeClr>
                </a:solidFill>
              </a:rPr>
              <a:t>f</a:t>
            </a:r>
            <a:r>
              <a:rPr lang="en-US" sz="2000" dirty="0">
                <a:solidFill>
                  <a:schemeClr val="accent6">
                    <a:lumMod val="60000"/>
                    <a:lumOff val="40000"/>
                  </a:schemeClr>
                </a:solidFill>
              </a:rPr>
              <a:t>[ </a:t>
            </a:r>
            <a:r>
              <a:rPr lang="en-US" sz="2000" i="1" dirty="0">
                <a:solidFill>
                  <a:schemeClr val="accent6">
                    <a:lumMod val="60000"/>
                    <a:lumOff val="40000"/>
                  </a:schemeClr>
                </a:solidFill>
              </a:rPr>
              <a:t>x</a:t>
            </a:r>
            <a:r>
              <a:rPr lang="en-US" sz="2000" i="1" baseline="-25000" dirty="0">
                <a:solidFill>
                  <a:schemeClr val="accent6">
                    <a:lumMod val="60000"/>
                    <a:lumOff val="40000"/>
                  </a:schemeClr>
                </a:solidFill>
              </a:rPr>
              <a:t>3</a:t>
            </a:r>
            <a:r>
              <a:rPr lang="en-US" sz="2000" i="1" dirty="0">
                <a:solidFill>
                  <a:schemeClr val="accent6">
                    <a:lumMod val="60000"/>
                    <a:lumOff val="40000"/>
                  </a:schemeClr>
                </a:solidFill>
              </a:rPr>
              <a:t>, x</a:t>
            </a:r>
            <a:r>
              <a:rPr lang="en-US" sz="2000" i="1" baseline="-25000" dirty="0">
                <a:solidFill>
                  <a:schemeClr val="accent6">
                    <a:lumMod val="60000"/>
                    <a:lumOff val="40000"/>
                  </a:schemeClr>
                </a:solidFill>
              </a:rPr>
              <a:t>2</a:t>
            </a:r>
            <a:r>
              <a:rPr lang="en-US" sz="2000" i="1" dirty="0">
                <a:solidFill>
                  <a:schemeClr val="accent6">
                    <a:lumMod val="60000"/>
                    <a:lumOff val="40000"/>
                  </a:schemeClr>
                </a:solidFill>
              </a:rPr>
              <a:t>, x</a:t>
            </a:r>
            <a:r>
              <a:rPr lang="en-US" sz="2000" i="1" baseline="-25000" dirty="0">
                <a:solidFill>
                  <a:schemeClr val="accent6">
                    <a:lumMod val="60000"/>
                    <a:lumOff val="40000"/>
                  </a:schemeClr>
                </a:solidFill>
              </a:rPr>
              <a:t>1</a:t>
            </a:r>
            <a:r>
              <a:rPr lang="en-US" sz="2000" i="1" dirty="0">
                <a:solidFill>
                  <a:schemeClr val="accent6">
                    <a:lumMod val="60000"/>
                    <a:lumOff val="40000"/>
                  </a:schemeClr>
                </a:solidFill>
              </a:rPr>
              <a:t>, x</a:t>
            </a:r>
            <a:r>
              <a:rPr lang="en-US" sz="2000" i="1" baseline="-25000" dirty="0">
                <a:solidFill>
                  <a:schemeClr val="accent6">
                    <a:lumMod val="60000"/>
                    <a:lumOff val="40000"/>
                  </a:schemeClr>
                </a:solidFill>
              </a:rPr>
              <a:t>0</a:t>
            </a:r>
            <a:r>
              <a:rPr lang="en-US" sz="2000" dirty="0">
                <a:solidFill>
                  <a:schemeClr val="accent6">
                    <a:lumMod val="60000"/>
                    <a:lumOff val="40000"/>
                  </a:schemeClr>
                </a:solidFill>
              </a:rPr>
              <a:t>] (</a:t>
            </a:r>
            <a:r>
              <a:rPr lang="en-US" sz="2000" i="1" dirty="0">
                <a:solidFill>
                  <a:schemeClr val="accent6">
                    <a:lumMod val="60000"/>
                    <a:lumOff val="40000"/>
                  </a:schemeClr>
                </a:solidFill>
              </a:rPr>
              <a:t>x</a:t>
            </a:r>
            <a:r>
              <a:rPr lang="en-US" sz="2000" dirty="0">
                <a:solidFill>
                  <a:schemeClr val="accent6">
                    <a:lumMod val="60000"/>
                    <a:lumOff val="40000"/>
                  </a:schemeClr>
                </a:solidFill>
              </a:rPr>
              <a:t>- </a:t>
            </a:r>
            <a:r>
              <a:rPr lang="en-US" sz="2000" i="1" dirty="0">
                <a:solidFill>
                  <a:schemeClr val="accent6">
                    <a:lumMod val="60000"/>
                    <a:lumOff val="40000"/>
                  </a:schemeClr>
                </a:solidFill>
              </a:rPr>
              <a:t>x</a:t>
            </a:r>
            <a:r>
              <a:rPr lang="en-US" sz="2000" baseline="-25000" dirty="0">
                <a:solidFill>
                  <a:schemeClr val="accent6">
                    <a:lumMod val="60000"/>
                    <a:lumOff val="40000"/>
                  </a:schemeClr>
                </a:solidFill>
              </a:rPr>
              <a:t>0</a:t>
            </a:r>
            <a:r>
              <a:rPr lang="en-US" sz="2000" dirty="0">
                <a:solidFill>
                  <a:schemeClr val="accent6">
                    <a:lumMod val="60000"/>
                    <a:lumOff val="40000"/>
                  </a:schemeClr>
                </a:solidFill>
              </a:rPr>
              <a:t>)(</a:t>
            </a:r>
            <a:r>
              <a:rPr lang="en-US" sz="2000" i="1" dirty="0">
                <a:solidFill>
                  <a:schemeClr val="accent6">
                    <a:lumMod val="60000"/>
                    <a:lumOff val="40000"/>
                  </a:schemeClr>
                </a:solidFill>
              </a:rPr>
              <a:t>x</a:t>
            </a:r>
            <a:r>
              <a:rPr lang="en-US" sz="2000" dirty="0">
                <a:solidFill>
                  <a:schemeClr val="accent6">
                    <a:lumMod val="60000"/>
                    <a:lumOff val="40000"/>
                  </a:schemeClr>
                </a:solidFill>
              </a:rPr>
              <a:t>- </a:t>
            </a:r>
            <a:r>
              <a:rPr lang="en-US" sz="2000" i="1" dirty="0">
                <a:solidFill>
                  <a:schemeClr val="accent6">
                    <a:lumMod val="60000"/>
                    <a:lumOff val="40000"/>
                  </a:schemeClr>
                </a:solidFill>
              </a:rPr>
              <a:t>x</a:t>
            </a:r>
            <a:r>
              <a:rPr lang="en-US" sz="2000" baseline="-25000" dirty="0">
                <a:solidFill>
                  <a:schemeClr val="accent6">
                    <a:lumMod val="60000"/>
                    <a:lumOff val="40000"/>
                  </a:schemeClr>
                </a:solidFill>
              </a:rPr>
              <a:t>1</a:t>
            </a:r>
            <a:r>
              <a:rPr lang="en-US" sz="2000" dirty="0">
                <a:solidFill>
                  <a:schemeClr val="accent6">
                    <a:lumMod val="60000"/>
                    <a:lumOff val="40000"/>
                  </a:schemeClr>
                </a:solidFill>
              </a:rPr>
              <a:t>)(</a:t>
            </a:r>
            <a:r>
              <a:rPr lang="en-US" sz="2000" i="1" dirty="0">
                <a:solidFill>
                  <a:schemeClr val="accent6">
                    <a:lumMod val="60000"/>
                    <a:lumOff val="40000"/>
                  </a:schemeClr>
                </a:solidFill>
              </a:rPr>
              <a:t>x</a:t>
            </a:r>
            <a:r>
              <a:rPr lang="en-US" sz="2000" dirty="0">
                <a:solidFill>
                  <a:schemeClr val="accent6">
                    <a:lumMod val="60000"/>
                    <a:lumOff val="40000"/>
                  </a:schemeClr>
                </a:solidFill>
              </a:rPr>
              <a:t>- </a:t>
            </a:r>
            <a:r>
              <a:rPr lang="en-US" sz="2000" i="1" dirty="0">
                <a:solidFill>
                  <a:schemeClr val="accent6">
                    <a:lumMod val="60000"/>
                    <a:lumOff val="40000"/>
                  </a:schemeClr>
                </a:solidFill>
              </a:rPr>
              <a:t>x</a:t>
            </a:r>
            <a:r>
              <a:rPr lang="en-US" sz="2000" baseline="-25000" dirty="0">
                <a:solidFill>
                  <a:schemeClr val="accent6">
                    <a:lumMod val="60000"/>
                    <a:lumOff val="40000"/>
                  </a:schemeClr>
                </a:solidFill>
              </a:rPr>
              <a:t>2</a:t>
            </a:r>
            <a:r>
              <a:rPr lang="en-US" sz="2000" dirty="0">
                <a:solidFill>
                  <a:schemeClr val="accent6">
                    <a:lumMod val="60000"/>
                    <a:lumOff val="40000"/>
                  </a:schemeClr>
                </a:solidFill>
              </a:rPr>
              <a:t>)</a:t>
            </a:r>
          </a:p>
          <a:p>
            <a:pPr eaLnBrk="1" hangingPunct="1">
              <a:spcBef>
                <a:spcPct val="20000"/>
              </a:spcBef>
              <a:defRPr/>
            </a:pPr>
            <a:r>
              <a:rPr lang="en-US" sz="2000" dirty="0">
                <a:solidFill>
                  <a:schemeClr val="tx1"/>
                </a:solidFill>
              </a:rPr>
              <a:t>or</a:t>
            </a:r>
          </a:p>
          <a:p>
            <a:pPr eaLnBrk="1" hangingPunct="1">
              <a:spcBef>
                <a:spcPct val="20000"/>
              </a:spcBef>
              <a:defRPr/>
            </a:pPr>
            <a:r>
              <a:rPr lang="en-US" sz="2000" i="1" dirty="0">
                <a:solidFill>
                  <a:schemeClr val="tx1"/>
                </a:solidFill>
              </a:rPr>
              <a:t>R</a:t>
            </a:r>
            <a:r>
              <a:rPr lang="en-US" sz="2000" i="1" baseline="-25000" dirty="0">
                <a:solidFill>
                  <a:schemeClr val="tx1"/>
                </a:solidFill>
              </a:rPr>
              <a:t>2</a:t>
            </a:r>
            <a:r>
              <a:rPr lang="en-US" sz="2000" dirty="0">
                <a:solidFill>
                  <a:schemeClr val="tx1"/>
                </a:solidFill>
              </a:rPr>
              <a:t>= 0.011*(</a:t>
            </a:r>
            <a:r>
              <a:rPr lang="en-US" sz="2000" i="1" dirty="0">
                <a:solidFill>
                  <a:schemeClr val="tx1"/>
                </a:solidFill>
              </a:rPr>
              <a:t>x</a:t>
            </a:r>
            <a:r>
              <a:rPr lang="en-US" sz="2000" dirty="0">
                <a:solidFill>
                  <a:schemeClr val="tx1"/>
                </a:solidFill>
              </a:rPr>
              <a:t>-1)(</a:t>
            </a:r>
            <a:r>
              <a:rPr lang="en-US" sz="2000" i="1" dirty="0">
                <a:solidFill>
                  <a:schemeClr val="tx1"/>
                </a:solidFill>
              </a:rPr>
              <a:t>x</a:t>
            </a:r>
            <a:r>
              <a:rPr lang="en-US" sz="2000" dirty="0">
                <a:solidFill>
                  <a:schemeClr val="tx1"/>
                </a:solidFill>
              </a:rPr>
              <a:t>-2.72)(</a:t>
            </a:r>
            <a:r>
              <a:rPr lang="en-US" sz="2000" i="1" dirty="0">
                <a:solidFill>
                  <a:schemeClr val="tx1"/>
                </a:solidFill>
              </a:rPr>
              <a:t>x</a:t>
            </a:r>
            <a:r>
              <a:rPr lang="en-US" sz="2000" dirty="0">
                <a:solidFill>
                  <a:schemeClr val="tx1"/>
                </a:solidFill>
              </a:rPr>
              <a:t>-7.39)</a:t>
            </a:r>
          </a:p>
          <a:p>
            <a:pPr eaLnBrk="1" hangingPunct="1">
              <a:spcBef>
                <a:spcPct val="20000"/>
              </a:spcBef>
              <a:defRPr/>
            </a:pPr>
            <a:endParaRPr lang="en-US" sz="2000" dirty="0">
              <a:solidFill>
                <a:schemeClr val="tx1"/>
              </a:solidFill>
            </a:endParaRPr>
          </a:p>
          <a:p>
            <a:pPr eaLnBrk="1" hangingPunct="1">
              <a:spcBef>
                <a:spcPct val="20000"/>
              </a:spcBef>
              <a:defRPr/>
            </a:pPr>
            <a:r>
              <a:rPr lang="en-US" sz="2000" dirty="0">
                <a:solidFill>
                  <a:schemeClr val="tx1"/>
                </a:solidFill>
              </a:rPr>
              <a:t>If we plug-in  </a:t>
            </a:r>
            <a:r>
              <a:rPr lang="en-US" sz="2000" i="1" dirty="0">
                <a:solidFill>
                  <a:schemeClr val="tx1"/>
                </a:solidFill>
              </a:rPr>
              <a:t>x</a:t>
            </a:r>
            <a:r>
              <a:rPr lang="en-US" sz="2000" dirty="0">
                <a:solidFill>
                  <a:schemeClr val="tx1"/>
                </a:solidFill>
              </a:rPr>
              <a:t>=2 in the above expression, we get:</a:t>
            </a:r>
          </a:p>
          <a:p>
            <a:pPr eaLnBrk="1" hangingPunct="1">
              <a:spcBef>
                <a:spcPct val="20000"/>
              </a:spcBef>
              <a:defRPr/>
            </a:pPr>
            <a:endParaRPr lang="en-US" sz="1000" i="1" dirty="0">
              <a:solidFill>
                <a:schemeClr val="tx1"/>
              </a:solidFill>
            </a:endParaRPr>
          </a:p>
          <a:p>
            <a:pPr eaLnBrk="1" hangingPunct="1">
              <a:spcBef>
                <a:spcPct val="20000"/>
              </a:spcBef>
              <a:defRPr/>
            </a:pPr>
            <a:r>
              <a:rPr lang="en-US" sz="2000" i="1" dirty="0">
                <a:solidFill>
                  <a:schemeClr val="tx1"/>
                </a:solidFill>
              </a:rPr>
              <a:t>R</a:t>
            </a:r>
            <a:r>
              <a:rPr lang="en-US" sz="2000" i="1" baseline="-25000" dirty="0">
                <a:solidFill>
                  <a:schemeClr val="tx1"/>
                </a:solidFill>
              </a:rPr>
              <a:t>2</a:t>
            </a:r>
            <a:r>
              <a:rPr lang="en-US" sz="2000" dirty="0">
                <a:solidFill>
                  <a:schemeClr val="tx1"/>
                </a:solidFill>
              </a:rPr>
              <a:t>= 0.011*(2-1)(</a:t>
            </a:r>
            <a:r>
              <a:rPr lang="en-US" sz="2000" i="1" dirty="0">
                <a:solidFill>
                  <a:schemeClr val="tx1"/>
                </a:solidFill>
              </a:rPr>
              <a:t>2</a:t>
            </a:r>
            <a:r>
              <a:rPr lang="en-US" sz="2000" dirty="0">
                <a:solidFill>
                  <a:schemeClr val="tx1"/>
                </a:solidFill>
              </a:rPr>
              <a:t>-2.72)(</a:t>
            </a:r>
            <a:r>
              <a:rPr lang="en-US" sz="2000" i="1" dirty="0">
                <a:solidFill>
                  <a:schemeClr val="tx1"/>
                </a:solidFill>
              </a:rPr>
              <a:t>2</a:t>
            </a:r>
            <a:r>
              <a:rPr lang="en-US" sz="2000" dirty="0">
                <a:solidFill>
                  <a:schemeClr val="tx1"/>
                </a:solidFill>
              </a:rPr>
              <a:t>-7.39)= 0.042</a:t>
            </a:r>
          </a:p>
          <a:p>
            <a:pPr eaLnBrk="1" hangingPunct="1">
              <a:spcBef>
                <a:spcPct val="20000"/>
              </a:spcBef>
              <a:defRPr/>
            </a:pPr>
            <a:endParaRPr lang="en-US" sz="1000" dirty="0">
              <a:solidFill>
                <a:schemeClr val="tx1"/>
              </a:solidFill>
            </a:endParaRPr>
          </a:p>
          <a:p>
            <a:pPr eaLnBrk="1" hangingPunct="1">
              <a:spcBef>
                <a:spcPct val="20000"/>
              </a:spcBef>
              <a:defRPr/>
            </a:pPr>
            <a:r>
              <a:rPr lang="en-US" sz="1800" dirty="0">
                <a:solidFill>
                  <a:schemeClr val="tx1"/>
                </a:solidFill>
              </a:rPr>
              <a:t>which is half of the true error (same order of magnitude).</a:t>
            </a:r>
          </a:p>
        </p:txBody>
      </p:sp>
      <p:sp>
        <p:nvSpPr>
          <p:cNvPr id="2" name="Slide Number Placeholder 1"/>
          <p:cNvSpPr>
            <a:spLocks noGrp="1"/>
          </p:cNvSpPr>
          <p:nvPr>
            <p:ph type="sldNum" sz="quarter" idx="10"/>
          </p:nvPr>
        </p:nvSpPr>
        <p:spPr/>
        <p:txBody>
          <a:bodyPr/>
          <a:lstStyle/>
          <a:p>
            <a:fld id="{490EA704-E6EF-4367-8E29-863F83847D8A}" type="slidenum">
              <a:rPr lang="en-US" altLang="en-US" smtClean="0"/>
              <a:pPr/>
              <a:t>70</a:t>
            </a:fld>
            <a:endParaRPr lang="en-US" altLang="en-US"/>
          </a:p>
        </p:txBody>
      </p:sp>
    </p:spTree>
    <p:extLst>
      <p:ext uri="{BB962C8B-B14F-4D97-AF65-F5344CB8AC3E}">
        <p14:creationId xmlns:p14="http://schemas.microsoft.com/office/powerpoint/2010/main" val="607815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ox(in)">
                                      <p:cBhvr>
                                        <p:cTn id="7" dur="500"/>
                                        <p:tgtEl>
                                          <p:spTgt spid="1536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animEffect transition="in" filter="box(in)">
                                      <p:cBhvr>
                                        <p:cTn id="10" dur="500"/>
                                        <p:tgtEl>
                                          <p:spTgt spid="1536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Effect transition="in" filter="box(in)">
                                      <p:cBhvr>
                                        <p:cTn id="13" dur="500"/>
                                        <p:tgtEl>
                                          <p:spTgt spid="1536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5364">
                                            <p:txEl>
                                              <p:pRg st="3" end="3"/>
                                            </p:txEl>
                                          </p:spTgt>
                                        </p:tgtEl>
                                        <p:attrNameLst>
                                          <p:attrName>style.visibility</p:attrName>
                                        </p:attrNameLst>
                                      </p:cBhvr>
                                      <p:to>
                                        <p:strVal val="visible"/>
                                      </p:to>
                                    </p:set>
                                    <p:animEffect transition="in" filter="box(in)">
                                      <p:cBhvr>
                                        <p:cTn id="16" dur="500"/>
                                        <p:tgtEl>
                                          <p:spTgt spid="1536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5364">
                                            <p:txEl>
                                              <p:pRg st="5" end="5"/>
                                            </p:txEl>
                                          </p:spTgt>
                                        </p:tgtEl>
                                        <p:attrNameLst>
                                          <p:attrName>style.visibility</p:attrName>
                                        </p:attrNameLst>
                                      </p:cBhvr>
                                      <p:to>
                                        <p:strVal val="visible"/>
                                      </p:to>
                                    </p:set>
                                    <p:animEffect transition="in" filter="box(in)">
                                      <p:cBhvr>
                                        <p:cTn id="21" dur="500"/>
                                        <p:tgtEl>
                                          <p:spTgt spid="15364">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5364">
                                            <p:txEl>
                                              <p:pRg st="6" end="6"/>
                                            </p:txEl>
                                          </p:spTgt>
                                        </p:tgtEl>
                                        <p:attrNameLst>
                                          <p:attrName>style.visibility</p:attrName>
                                        </p:attrNameLst>
                                      </p:cBhvr>
                                      <p:to>
                                        <p:strVal val="visible"/>
                                      </p:to>
                                    </p:set>
                                    <p:animEffect transition="in" filter="box(in)">
                                      <p:cBhvr>
                                        <p:cTn id="24" dur="500"/>
                                        <p:tgtEl>
                                          <p:spTgt spid="1536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5364">
                                            <p:txEl>
                                              <p:pRg st="8" end="8"/>
                                            </p:txEl>
                                          </p:spTgt>
                                        </p:tgtEl>
                                        <p:attrNameLst>
                                          <p:attrName>style.visibility</p:attrName>
                                        </p:attrNameLst>
                                      </p:cBhvr>
                                      <p:to>
                                        <p:strVal val="visible"/>
                                      </p:to>
                                    </p:set>
                                    <p:animEffect transition="in" filter="box(in)">
                                      <p:cBhvr>
                                        <p:cTn id="29" dur="500"/>
                                        <p:tgtEl>
                                          <p:spTgt spid="15364">
                                            <p:txEl>
                                              <p:pRg st="8" end="8"/>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5364">
                                            <p:txEl>
                                              <p:pRg st="9" end="9"/>
                                            </p:txEl>
                                          </p:spTgt>
                                        </p:tgtEl>
                                        <p:attrNameLst>
                                          <p:attrName>style.visibility</p:attrName>
                                        </p:attrNameLst>
                                      </p:cBhvr>
                                      <p:to>
                                        <p:strVal val="visible"/>
                                      </p:to>
                                    </p:set>
                                    <p:animEffect transition="in" filter="box(in)">
                                      <p:cBhvr>
                                        <p:cTn id="32" dur="500"/>
                                        <p:tgtEl>
                                          <p:spTgt spid="15364">
                                            <p:txEl>
                                              <p:pRg st="9" end="9"/>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5364">
                                            <p:txEl>
                                              <p:pRg st="10" end="10"/>
                                            </p:txEl>
                                          </p:spTgt>
                                        </p:tgtEl>
                                        <p:attrNameLst>
                                          <p:attrName>style.visibility</p:attrName>
                                        </p:attrNameLst>
                                      </p:cBhvr>
                                      <p:to>
                                        <p:strVal val="visible"/>
                                      </p:to>
                                    </p:set>
                                    <p:animEffect transition="in" filter="box(in)">
                                      <p:cBhvr>
                                        <p:cTn id="35" dur="500"/>
                                        <p:tgtEl>
                                          <p:spTgt spid="15364">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5364">
                                            <p:txEl>
                                              <p:pRg st="12" end="12"/>
                                            </p:txEl>
                                          </p:spTgt>
                                        </p:tgtEl>
                                        <p:attrNameLst>
                                          <p:attrName>style.visibility</p:attrName>
                                        </p:attrNameLst>
                                      </p:cBhvr>
                                      <p:to>
                                        <p:strVal val="visible"/>
                                      </p:to>
                                    </p:set>
                                    <p:animEffect transition="in" filter="box(in)">
                                      <p:cBhvr>
                                        <p:cTn id="40" dur="500"/>
                                        <p:tgtEl>
                                          <p:spTgt spid="15364">
                                            <p:txEl>
                                              <p:pRg st="12" end="12"/>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5364">
                                            <p:txEl>
                                              <p:pRg st="14" end="14"/>
                                            </p:txEl>
                                          </p:spTgt>
                                        </p:tgtEl>
                                        <p:attrNameLst>
                                          <p:attrName>style.visibility</p:attrName>
                                        </p:attrNameLst>
                                      </p:cBhvr>
                                      <p:to>
                                        <p:strVal val="visible"/>
                                      </p:to>
                                    </p:set>
                                    <p:animEffect transition="in" filter="box(in)">
                                      <p:cBhvr>
                                        <p:cTn id="43" dur="500"/>
                                        <p:tgtEl>
                                          <p:spTgt spid="15364">
                                            <p:txEl>
                                              <p:pRg st="14" end="14"/>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5364">
                                            <p:txEl>
                                              <p:pRg st="16" end="16"/>
                                            </p:txEl>
                                          </p:spTgt>
                                        </p:tgtEl>
                                        <p:attrNameLst>
                                          <p:attrName>style.visibility</p:attrName>
                                        </p:attrNameLst>
                                      </p:cBhvr>
                                      <p:to>
                                        <p:strVal val="visible"/>
                                      </p:to>
                                    </p:set>
                                    <p:animEffect transition="in" filter="box(in)">
                                      <p:cBhvr>
                                        <p:cTn id="46" dur="500"/>
                                        <p:tgtEl>
                                          <p:spTgt spid="1536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body" sz="half" idx="1"/>
          </p:nvPr>
        </p:nvSpPr>
        <p:spPr>
          <a:xfrm>
            <a:off x="215900" y="333375"/>
            <a:ext cx="2713038" cy="3924300"/>
          </a:xfrm>
          <a:solidFill>
            <a:srgbClr val="DDDDDD"/>
          </a:solidFill>
          <a:ln w="19050">
            <a:solidFill>
              <a:schemeClr val="tx1"/>
            </a:solidFill>
            <a:miter lim="800000"/>
            <a:headEnd/>
            <a:tailEnd/>
          </a:ln>
        </p:spPr>
        <p:txBody>
          <a:bodyPr/>
          <a:lstStyle/>
          <a:p>
            <a:pPr eaLnBrk="1" hangingPunct="1">
              <a:buFontTx/>
              <a:buNone/>
            </a:pPr>
            <a:r>
              <a:rPr lang="en-US" altLang="en-US" sz="2000" u="sng" smtClean="0">
                <a:solidFill>
                  <a:srgbClr val="0000FF"/>
                </a:solidFill>
                <a:latin typeface="Times New Roman" pitchFamily="18" charset="0"/>
              </a:rPr>
              <a:t>Previous Example:</a:t>
            </a:r>
          </a:p>
          <a:p>
            <a:pPr eaLnBrk="1" hangingPunct="1">
              <a:buFontTx/>
              <a:buNone/>
            </a:pPr>
            <a:endParaRPr lang="en-US" altLang="en-US" sz="2000" i="1" smtClean="0">
              <a:latin typeface="Times New Roman" pitchFamily="18" charset="0"/>
            </a:endParaRPr>
          </a:p>
          <a:p>
            <a:pPr eaLnBrk="1" hangingPunct="1">
              <a:buFontTx/>
              <a:buNone/>
            </a:pPr>
            <a:r>
              <a:rPr lang="en-US" altLang="en-US" sz="2000" i="1" smtClean="0">
                <a:latin typeface="Times New Roman" pitchFamily="18" charset="0"/>
              </a:rPr>
              <a:t>x</a:t>
            </a:r>
            <a:r>
              <a:rPr lang="en-US" altLang="en-US" sz="2000" i="1" baseline="-25000" smtClean="0">
                <a:latin typeface="Times New Roman" pitchFamily="18" charset="0"/>
              </a:rPr>
              <a:t>0</a:t>
            </a:r>
            <a:r>
              <a:rPr lang="en-US" altLang="en-US" sz="2000" smtClean="0">
                <a:latin typeface="Times New Roman" pitchFamily="18" charset="0"/>
              </a:rPr>
              <a:t>=1</a:t>
            </a:r>
            <a:r>
              <a:rPr lang="en-US" altLang="en-US" sz="2000" i="1" smtClean="0">
                <a:latin typeface="Times New Roman" pitchFamily="18" charset="0"/>
              </a:rPr>
              <a:t>      f(x</a:t>
            </a:r>
            <a:r>
              <a:rPr lang="en-US" altLang="en-US" sz="2000" i="1" baseline="-25000" smtClean="0">
                <a:latin typeface="Times New Roman" pitchFamily="18" charset="0"/>
              </a:rPr>
              <a:t>0</a:t>
            </a:r>
            <a:r>
              <a:rPr lang="en-US" altLang="en-US" sz="2000" i="1" smtClean="0">
                <a:latin typeface="Times New Roman" pitchFamily="18" charset="0"/>
              </a:rPr>
              <a:t>)</a:t>
            </a:r>
            <a:r>
              <a:rPr lang="en-US" altLang="en-US" sz="2000" smtClean="0">
                <a:latin typeface="Times New Roman" pitchFamily="18" charset="0"/>
              </a:rPr>
              <a:t>=0</a:t>
            </a:r>
          </a:p>
          <a:p>
            <a:pPr eaLnBrk="1" hangingPunct="1">
              <a:buFontTx/>
              <a:buNone/>
            </a:pPr>
            <a:r>
              <a:rPr lang="en-US" altLang="en-US" sz="2000" i="1" smtClean="0">
                <a:latin typeface="Times New Roman" pitchFamily="18" charset="0"/>
              </a:rPr>
              <a:t>x</a:t>
            </a:r>
            <a:r>
              <a:rPr lang="en-US" altLang="en-US" sz="2000" i="1" baseline="-25000" smtClean="0">
                <a:latin typeface="Times New Roman" pitchFamily="18" charset="0"/>
              </a:rPr>
              <a:t>1</a:t>
            </a:r>
            <a:r>
              <a:rPr lang="en-US" altLang="en-US" sz="2000" smtClean="0">
                <a:latin typeface="Times New Roman" pitchFamily="18" charset="0"/>
              </a:rPr>
              <a:t>=4</a:t>
            </a:r>
            <a:r>
              <a:rPr lang="en-US" altLang="en-US" sz="2000" i="1" smtClean="0">
                <a:latin typeface="Times New Roman" pitchFamily="18" charset="0"/>
              </a:rPr>
              <a:t>      f(x</a:t>
            </a:r>
            <a:r>
              <a:rPr lang="en-US" altLang="en-US" sz="2000" i="1" baseline="-25000" smtClean="0">
                <a:latin typeface="Times New Roman" pitchFamily="18" charset="0"/>
              </a:rPr>
              <a:t>1</a:t>
            </a:r>
            <a:r>
              <a:rPr lang="en-US" altLang="en-US" sz="2000" i="1" smtClean="0">
                <a:latin typeface="Times New Roman" pitchFamily="18" charset="0"/>
              </a:rPr>
              <a:t>)</a:t>
            </a:r>
            <a:r>
              <a:rPr lang="en-US" altLang="en-US" sz="2000" smtClean="0">
                <a:latin typeface="Times New Roman" pitchFamily="18" charset="0"/>
              </a:rPr>
              <a:t>=1.386</a:t>
            </a:r>
          </a:p>
          <a:p>
            <a:pPr eaLnBrk="1" hangingPunct="1">
              <a:buFontTx/>
              <a:buNone/>
            </a:pPr>
            <a:r>
              <a:rPr lang="en-US" altLang="en-US" sz="2000" i="1" smtClean="0">
                <a:latin typeface="Times New Roman" pitchFamily="18" charset="0"/>
              </a:rPr>
              <a:t>x</a:t>
            </a:r>
            <a:r>
              <a:rPr lang="en-US" altLang="en-US" sz="2000" i="1" baseline="-25000" smtClean="0">
                <a:latin typeface="Times New Roman" pitchFamily="18" charset="0"/>
              </a:rPr>
              <a:t>2</a:t>
            </a:r>
            <a:r>
              <a:rPr lang="en-US" altLang="en-US" sz="2000" smtClean="0">
                <a:latin typeface="Times New Roman" pitchFamily="18" charset="0"/>
              </a:rPr>
              <a:t>=6</a:t>
            </a:r>
            <a:r>
              <a:rPr lang="en-US" altLang="en-US" sz="2000" i="1" smtClean="0">
                <a:latin typeface="Times New Roman" pitchFamily="18" charset="0"/>
              </a:rPr>
              <a:t>      f(x</a:t>
            </a:r>
            <a:r>
              <a:rPr lang="en-US" altLang="en-US" sz="2000" i="1" baseline="-25000" smtClean="0">
                <a:latin typeface="Times New Roman" pitchFamily="18" charset="0"/>
              </a:rPr>
              <a:t>2</a:t>
            </a:r>
            <a:r>
              <a:rPr lang="en-US" altLang="en-US" sz="2000" i="1" smtClean="0">
                <a:latin typeface="Times New Roman" pitchFamily="18" charset="0"/>
              </a:rPr>
              <a:t>)</a:t>
            </a:r>
            <a:r>
              <a:rPr lang="en-US" altLang="en-US" sz="2000" smtClean="0">
                <a:latin typeface="Times New Roman" pitchFamily="18" charset="0"/>
              </a:rPr>
              <a:t>=1.791</a:t>
            </a:r>
          </a:p>
          <a:p>
            <a:pPr eaLnBrk="1" hangingPunct="1">
              <a:buFontTx/>
              <a:buNone/>
            </a:pPr>
            <a:endParaRPr lang="en-US" altLang="en-US" sz="2000" smtClean="0">
              <a:latin typeface="Times New Roman" pitchFamily="18" charset="0"/>
            </a:endParaRPr>
          </a:p>
          <a:p>
            <a:pPr eaLnBrk="1" hangingPunct="1">
              <a:buFontTx/>
              <a:buNone/>
            </a:pPr>
            <a:r>
              <a:rPr lang="en-US" altLang="en-US" sz="2000" i="1" smtClean="0">
                <a:latin typeface="Times New Roman" pitchFamily="18" charset="0"/>
              </a:rPr>
              <a:t>f(x) = </a:t>
            </a:r>
            <a:r>
              <a:rPr lang="en-US" altLang="en-US" sz="2000" smtClean="0">
                <a:latin typeface="Times New Roman" pitchFamily="18" charset="0"/>
              </a:rPr>
              <a:t>0.462(x-1)</a:t>
            </a:r>
          </a:p>
          <a:p>
            <a:pPr eaLnBrk="1" hangingPunct="1">
              <a:buFontTx/>
              <a:buNone/>
            </a:pPr>
            <a:r>
              <a:rPr lang="en-US" altLang="en-US" sz="2000" smtClean="0">
                <a:latin typeface="Times New Roman" pitchFamily="18" charset="0"/>
              </a:rPr>
              <a:t>	     -0.052(x-1)(x-4)</a:t>
            </a:r>
          </a:p>
          <a:p>
            <a:pPr eaLnBrk="1" hangingPunct="1">
              <a:buFontTx/>
              <a:buNone/>
            </a:pPr>
            <a:endParaRPr lang="en-US" altLang="en-US" sz="2000" i="1" smtClean="0">
              <a:latin typeface="Times New Roman" pitchFamily="18" charset="0"/>
            </a:endParaRPr>
          </a:p>
          <a:p>
            <a:pPr eaLnBrk="1" hangingPunct="1">
              <a:buFontTx/>
              <a:buNone/>
            </a:pPr>
            <a:r>
              <a:rPr lang="en-US" altLang="en-US" sz="2000" i="1" smtClean="0">
                <a:latin typeface="Times New Roman" pitchFamily="18" charset="0"/>
              </a:rPr>
              <a:t>f(2) = </a:t>
            </a:r>
            <a:r>
              <a:rPr lang="en-US" altLang="en-US" sz="2000" smtClean="0">
                <a:latin typeface="Times New Roman" pitchFamily="18" charset="0"/>
              </a:rPr>
              <a:t>0.566</a:t>
            </a:r>
          </a:p>
        </p:txBody>
      </p:sp>
      <p:sp>
        <p:nvSpPr>
          <p:cNvPr id="15364" name="Rectangle 5"/>
          <p:cNvSpPr>
            <a:spLocks noChangeArrowheads="1"/>
          </p:cNvSpPr>
          <p:nvPr/>
        </p:nvSpPr>
        <p:spPr bwMode="auto">
          <a:xfrm>
            <a:off x="2987675" y="333375"/>
            <a:ext cx="5940425" cy="5975350"/>
          </a:xfrm>
          <a:prstGeom prst="rect">
            <a:avLst/>
          </a:prstGeom>
          <a:solidFill>
            <a:schemeClr val="bg1">
              <a:lumMod val="95000"/>
            </a:schemeClr>
          </a:solidFill>
          <a:ln w="19050">
            <a:solidFill>
              <a:schemeClr val="tx1"/>
            </a:solidFill>
            <a:miter lim="800000"/>
            <a:headEnd/>
            <a:tailEnd/>
          </a:ln>
        </p:spPr>
        <p:txBody>
          <a:bodyPr/>
          <a:lstStyle/>
          <a:p>
            <a:pPr eaLnBrk="1" hangingPunct="1">
              <a:spcBef>
                <a:spcPct val="20000"/>
              </a:spcBef>
              <a:defRPr/>
            </a:pPr>
            <a:r>
              <a:rPr lang="en-US" sz="2000" u="sng" dirty="0">
                <a:solidFill>
                  <a:srgbClr val="0000FF"/>
                </a:solidFill>
              </a:rPr>
              <a:t>Example  (for computing error):</a:t>
            </a:r>
          </a:p>
          <a:p>
            <a:pPr eaLnBrk="1" hangingPunct="1">
              <a:spcBef>
                <a:spcPct val="20000"/>
              </a:spcBef>
              <a:defRPr/>
            </a:pPr>
            <a:r>
              <a:rPr lang="en-US" sz="2000" dirty="0">
                <a:solidFill>
                  <a:schemeClr val="tx1"/>
                </a:solidFill>
              </a:rPr>
              <a:t>In the previous Example, add a </a:t>
            </a:r>
            <a:r>
              <a:rPr lang="en-US" sz="2000" dirty="0">
                <a:solidFill>
                  <a:srgbClr val="0070C0"/>
                </a:solidFill>
              </a:rPr>
              <a:t>fourth</a:t>
            </a:r>
            <a:r>
              <a:rPr lang="en-US" sz="2000" dirty="0">
                <a:solidFill>
                  <a:schemeClr val="tx1"/>
                </a:solidFill>
              </a:rPr>
              <a:t> </a:t>
            </a:r>
            <a:r>
              <a:rPr lang="en-US" sz="2000" dirty="0">
                <a:solidFill>
                  <a:srgbClr val="0070C0"/>
                </a:solidFill>
              </a:rPr>
              <a:t>point </a:t>
            </a:r>
          </a:p>
          <a:p>
            <a:pPr eaLnBrk="1" hangingPunct="1">
              <a:spcBef>
                <a:spcPct val="20000"/>
              </a:spcBef>
              <a:defRPr/>
            </a:pPr>
            <a:r>
              <a:rPr lang="en-US" sz="2000" b="1" i="1" dirty="0">
                <a:solidFill>
                  <a:schemeClr val="tx1"/>
                </a:solidFill>
              </a:rPr>
              <a:t>x</a:t>
            </a:r>
            <a:r>
              <a:rPr lang="en-US" sz="2000" b="1" i="1" baseline="-25000" dirty="0">
                <a:solidFill>
                  <a:schemeClr val="tx1"/>
                </a:solidFill>
              </a:rPr>
              <a:t>3</a:t>
            </a:r>
            <a:r>
              <a:rPr lang="en-US" sz="2000" b="1" dirty="0">
                <a:solidFill>
                  <a:schemeClr val="tx1"/>
                </a:solidFill>
              </a:rPr>
              <a:t>=5</a:t>
            </a:r>
            <a:r>
              <a:rPr lang="en-US" sz="2000" i="1" dirty="0">
                <a:solidFill>
                  <a:schemeClr val="tx1"/>
                </a:solidFill>
              </a:rPr>
              <a:t>      </a:t>
            </a:r>
            <a:r>
              <a:rPr lang="en-US" sz="2000" b="1" i="1" dirty="0">
                <a:solidFill>
                  <a:schemeClr val="tx1"/>
                </a:solidFill>
              </a:rPr>
              <a:t>f(x</a:t>
            </a:r>
            <a:r>
              <a:rPr lang="en-US" sz="2000" b="1" i="1" baseline="-25000" dirty="0">
                <a:solidFill>
                  <a:schemeClr val="tx1"/>
                </a:solidFill>
              </a:rPr>
              <a:t>3</a:t>
            </a:r>
            <a:r>
              <a:rPr lang="en-US" sz="2000" b="1" i="1" dirty="0">
                <a:solidFill>
                  <a:schemeClr val="tx1"/>
                </a:solidFill>
              </a:rPr>
              <a:t>) </a:t>
            </a:r>
            <a:r>
              <a:rPr lang="en-US" sz="2000" b="1" dirty="0">
                <a:solidFill>
                  <a:schemeClr val="tx1"/>
                </a:solidFill>
              </a:rPr>
              <a:t>= 1.609</a:t>
            </a:r>
          </a:p>
          <a:p>
            <a:pPr eaLnBrk="1" hangingPunct="1">
              <a:spcBef>
                <a:spcPct val="20000"/>
              </a:spcBef>
              <a:defRPr/>
            </a:pPr>
            <a:r>
              <a:rPr lang="en-US" sz="2000" dirty="0">
                <a:solidFill>
                  <a:schemeClr val="tx1"/>
                </a:solidFill>
              </a:rPr>
              <a:t>And estimate the error in computing  </a:t>
            </a:r>
            <a:r>
              <a:rPr lang="en-US" sz="2000" i="1" dirty="0" err="1">
                <a:solidFill>
                  <a:schemeClr val="tx1"/>
                </a:solidFill>
              </a:rPr>
              <a:t>ln</a:t>
            </a:r>
            <a:r>
              <a:rPr lang="en-US" sz="2000" i="1" dirty="0">
                <a:solidFill>
                  <a:schemeClr val="tx1"/>
                </a:solidFill>
              </a:rPr>
              <a:t>(2)= f(2)</a:t>
            </a:r>
            <a:r>
              <a:rPr lang="en-US" sz="2400" i="1" dirty="0">
                <a:solidFill>
                  <a:schemeClr val="tx1"/>
                </a:solidFill>
              </a:rPr>
              <a:t> </a:t>
            </a:r>
            <a:endParaRPr lang="en-US" sz="2000" i="1" dirty="0">
              <a:solidFill>
                <a:schemeClr val="tx1"/>
              </a:solidFill>
            </a:endParaRPr>
          </a:p>
          <a:p>
            <a:pPr eaLnBrk="1" hangingPunct="1">
              <a:lnSpc>
                <a:spcPct val="70000"/>
              </a:lnSpc>
              <a:spcBef>
                <a:spcPct val="20000"/>
              </a:spcBef>
              <a:defRPr/>
            </a:pPr>
            <a:endParaRPr lang="en-US" sz="2000" i="1" dirty="0">
              <a:solidFill>
                <a:schemeClr val="tx1"/>
              </a:solidFill>
            </a:endParaRPr>
          </a:p>
          <a:p>
            <a:pPr eaLnBrk="1" hangingPunct="1">
              <a:spcBef>
                <a:spcPct val="20000"/>
              </a:spcBef>
              <a:defRPr/>
            </a:pPr>
            <a:r>
              <a:rPr lang="en-US" sz="2000" dirty="0">
                <a:solidFill>
                  <a:srgbClr val="002060"/>
                </a:solidFill>
              </a:rPr>
              <a:t>2</a:t>
            </a:r>
            <a:r>
              <a:rPr lang="en-US" sz="2000" baseline="30000" dirty="0">
                <a:solidFill>
                  <a:srgbClr val="002060"/>
                </a:solidFill>
              </a:rPr>
              <a:t>nd</a:t>
            </a:r>
            <a:r>
              <a:rPr lang="en-US" sz="2000" dirty="0">
                <a:solidFill>
                  <a:srgbClr val="002060"/>
                </a:solidFill>
              </a:rPr>
              <a:t> order polynomial estimation</a:t>
            </a:r>
            <a:r>
              <a:rPr lang="en-US" sz="2000" i="1" dirty="0">
                <a:solidFill>
                  <a:schemeClr val="tx1"/>
                </a:solidFill>
              </a:rPr>
              <a:t>:      f(2) = </a:t>
            </a:r>
            <a:r>
              <a:rPr lang="en-US" sz="2000" dirty="0">
                <a:solidFill>
                  <a:schemeClr val="tx1"/>
                </a:solidFill>
              </a:rPr>
              <a:t>0.566</a:t>
            </a:r>
            <a:endParaRPr lang="en-US" sz="2000" i="1" dirty="0">
              <a:solidFill>
                <a:schemeClr val="tx1"/>
              </a:solidFill>
            </a:endParaRPr>
          </a:p>
          <a:p>
            <a:pPr eaLnBrk="1" hangingPunct="1">
              <a:spcBef>
                <a:spcPct val="20000"/>
              </a:spcBef>
              <a:defRPr/>
            </a:pPr>
            <a:r>
              <a:rPr lang="en-US" sz="2000" i="1" dirty="0">
                <a:solidFill>
                  <a:srgbClr val="C00000"/>
                </a:solidFill>
              </a:rPr>
              <a:t>True error </a:t>
            </a:r>
            <a:r>
              <a:rPr lang="en-US" sz="2000" i="1" dirty="0">
                <a:solidFill>
                  <a:schemeClr val="tx1"/>
                </a:solidFill>
              </a:rPr>
              <a:t>= ln(2) – f(2) =</a:t>
            </a:r>
            <a:r>
              <a:rPr lang="en-US" sz="2000" dirty="0">
                <a:solidFill>
                  <a:schemeClr val="tx1"/>
                </a:solidFill>
              </a:rPr>
              <a:t> 0.693 - 0.566 = 0.127</a:t>
            </a:r>
          </a:p>
          <a:p>
            <a:pPr eaLnBrk="1" hangingPunct="1">
              <a:spcBef>
                <a:spcPct val="20000"/>
              </a:spcBef>
              <a:defRPr/>
            </a:pPr>
            <a:endParaRPr lang="en-US" sz="2000" dirty="0">
              <a:solidFill>
                <a:schemeClr val="tx1"/>
              </a:solidFill>
            </a:endParaRPr>
          </a:p>
          <a:p>
            <a:pPr eaLnBrk="1" hangingPunct="1">
              <a:spcBef>
                <a:spcPct val="20000"/>
              </a:spcBef>
              <a:defRPr/>
            </a:pPr>
            <a:r>
              <a:rPr lang="en-US" sz="2000" i="1" dirty="0">
                <a:solidFill>
                  <a:schemeClr val="tx1"/>
                </a:solidFill>
              </a:rPr>
              <a:t>R</a:t>
            </a:r>
            <a:r>
              <a:rPr lang="en-US" sz="2000" i="1" baseline="-25000" dirty="0">
                <a:solidFill>
                  <a:schemeClr val="tx1"/>
                </a:solidFill>
              </a:rPr>
              <a:t>2</a:t>
            </a:r>
            <a:r>
              <a:rPr lang="en-US" sz="2000" dirty="0">
                <a:solidFill>
                  <a:schemeClr val="tx1"/>
                </a:solidFill>
              </a:rPr>
              <a:t>= </a:t>
            </a:r>
            <a:r>
              <a:rPr lang="en-US" sz="2000" i="1" dirty="0">
                <a:solidFill>
                  <a:schemeClr val="tx1"/>
                </a:solidFill>
              </a:rPr>
              <a:t>f</a:t>
            </a:r>
            <a:r>
              <a:rPr lang="en-US" sz="2000" i="1" baseline="-25000" dirty="0">
                <a:solidFill>
                  <a:schemeClr val="tx1"/>
                </a:solidFill>
              </a:rPr>
              <a:t>3</a:t>
            </a:r>
            <a:r>
              <a:rPr lang="en-US" sz="2000" dirty="0">
                <a:solidFill>
                  <a:schemeClr val="tx1"/>
                </a:solidFill>
              </a:rPr>
              <a:t>(</a:t>
            </a:r>
            <a:r>
              <a:rPr lang="en-US" sz="2000" i="1" dirty="0">
                <a:solidFill>
                  <a:schemeClr val="tx1"/>
                </a:solidFill>
              </a:rPr>
              <a:t>x</a:t>
            </a:r>
            <a:r>
              <a:rPr lang="en-US" sz="2000" dirty="0">
                <a:solidFill>
                  <a:schemeClr val="tx1"/>
                </a:solidFill>
              </a:rPr>
              <a:t>)-</a:t>
            </a:r>
            <a:r>
              <a:rPr lang="en-US" sz="2000" i="1" dirty="0">
                <a:solidFill>
                  <a:schemeClr val="tx1"/>
                </a:solidFill>
              </a:rPr>
              <a:t>f</a:t>
            </a:r>
            <a:r>
              <a:rPr lang="en-US" sz="2000" i="1" baseline="-25000" dirty="0">
                <a:solidFill>
                  <a:schemeClr val="tx1"/>
                </a:solidFill>
              </a:rPr>
              <a:t>2</a:t>
            </a:r>
            <a:r>
              <a:rPr lang="en-US" sz="2000" dirty="0">
                <a:solidFill>
                  <a:schemeClr val="tx1"/>
                </a:solidFill>
              </a:rPr>
              <a:t>(</a:t>
            </a:r>
            <a:r>
              <a:rPr lang="en-US" sz="2000" i="1" dirty="0">
                <a:solidFill>
                  <a:schemeClr val="tx1"/>
                </a:solidFill>
              </a:rPr>
              <a:t>x</a:t>
            </a:r>
            <a:r>
              <a:rPr lang="en-US" sz="2000" dirty="0">
                <a:solidFill>
                  <a:schemeClr val="tx1"/>
                </a:solidFill>
              </a:rPr>
              <a:t>) = </a:t>
            </a:r>
            <a:r>
              <a:rPr lang="en-US" sz="2000" i="1" dirty="0">
                <a:solidFill>
                  <a:schemeClr val="tx1"/>
                </a:solidFill>
              </a:rPr>
              <a:t>f</a:t>
            </a:r>
            <a:r>
              <a:rPr lang="en-US" sz="2000" dirty="0">
                <a:solidFill>
                  <a:schemeClr val="tx1"/>
                </a:solidFill>
              </a:rPr>
              <a:t>[ </a:t>
            </a:r>
            <a:r>
              <a:rPr lang="en-US" sz="2000" i="1" dirty="0">
                <a:solidFill>
                  <a:schemeClr val="tx1"/>
                </a:solidFill>
              </a:rPr>
              <a:t>x</a:t>
            </a:r>
            <a:r>
              <a:rPr lang="en-US" sz="2000" i="1" baseline="-25000" dirty="0">
                <a:solidFill>
                  <a:schemeClr val="tx1"/>
                </a:solidFill>
              </a:rPr>
              <a:t>3</a:t>
            </a:r>
            <a:r>
              <a:rPr lang="en-US" sz="2000" i="1" dirty="0">
                <a:solidFill>
                  <a:schemeClr val="tx1"/>
                </a:solidFill>
              </a:rPr>
              <a:t>, x</a:t>
            </a:r>
            <a:r>
              <a:rPr lang="en-US" sz="2000" i="1" baseline="-25000" dirty="0">
                <a:solidFill>
                  <a:schemeClr val="tx1"/>
                </a:solidFill>
              </a:rPr>
              <a:t>2</a:t>
            </a:r>
            <a:r>
              <a:rPr lang="en-US" sz="2000" i="1" dirty="0">
                <a:solidFill>
                  <a:schemeClr val="tx1"/>
                </a:solidFill>
              </a:rPr>
              <a:t>, x</a:t>
            </a:r>
            <a:r>
              <a:rPr lang="en-US" sz="2000" i="1" baseline="-25000" dirty="0">
                <a:solidFill>
                  <a:schemeClr val="tx1"/>
                </a:solidFill>
              </a:rPr>
              <a:t>1</a:t>
            </a:r>
            <a:r>
              <a:rPr lang="en-US" sz="2000" i="1" dirty="0">
                <a:solidFill>
                  <a:schemeClr val="tx1"/>
                </a:solidFill>
              </a:rPr>
              <a:t>, x</a:t>
            </a:r>
            <a:r>
              <a:rPr lang="en-US" sz="2000" i="1" baseline="-25000" dirty="0">
                <a:solidFill>
                  <a:schemeClr val="tx1"/>
                </a:solidFill>
              </a:rPr>
              <a:t>0</a:t>
            </a:r>
            <a:r>
              <a:rPr lang="en-US" sz="2000" dirty="0">
                <a:solidFill>
                  <a:schemeClr val="tx1"/>
                </a:solidFill>
              </a:rPr>
              <a:t>] (</a:t>
            </a:r>
            <a:r>
              <a:rPr lang="en-US" sz="2000" i="1" dirty="0">
                <a:solidFill>
                  <a:schemeClr val="tx1"/>
                </a:solidFill>
              </a:rPr>
              <a:t>x</a:t>
            </a:r>
            <a:r>
              <a:rPr lang="en-US" sz="2000" dirty="0">
                <a:solidFill>
                  <a:schemeClr val="tx1"/>
                </a:solidFill>
              </a:rPr>
              <a:t>- </a:t>
            </a:r>
            <a:r>
              <a:rPr lang="en-US" sz="2000" i="1" dirty="0">
                <a:solidFill>
                  <a:schemeClr val="tx1"/>
                </a:solidFill>
              </a:rPr>
              <a:t>x</a:t>
            </a:r>
            <a:r>
              <a:rPr lang="en-US" sz="2000" baseline="-25000" dirty="0">
                <a:solidFill>
                  <a:schemeClr val="tx1"/>
                </a:solidFill>
              </a:rPr>
              <a:t>0</a:t>
            </a:r>
            <a:r>
              <a:rPr lang="en-US" sz="2000" dirty="0">
                <a:solidFill>
                  <a:schemeClr val="tx1"/>
                </a:solidFill>
              </a:rPr>
              <a:t>)(</a:t>
            </a:r>
            <a:r>
              <a:rPr lang="en-US" sz="2000" i="1" dirty="0">
                <a:solidFill>
                  <a:schemeClr val="tx1"/>
                </a:solidFill>
              </a:rPr>
              <a:t>x</a:t>
            </a:r>
            <a:r>
              <a:rPr lang="en-US" sz="2000" dirty="0">
                <a:solidFill>
                  <a:schemeClr val="tx1"/>
                </a:solidFill>
              </a:rPr>
              <a:t>- </a:t>
            </a:r>
            <a:r>
              <a:rPr lang="en-US" sz="2000" i="1" dirty="0">
                <a:solidFill>
                  <a:schemeClr val="tx1"/>
                </a:solidFill>
              </a:rPr>
              <a:t>x</a:t>
            </a:r>
            <a:r>
              <a:rPr lang="en-US" sz="2000" baseline="-25000" dirty="0">
                <a:solidFill>
                  <a:schemeClr val="tx1"/>
                </a:solidFill>
              </a:rPr>
              <a:t>1</a:t>
            </a:r>
            <a:r>
              <a:rPr lang="en-US" sz="2000" dirty="0">
                <a:solidFill>
                  <a:schemeClr val="tx1"/>
                </a:solidFill>
              </a:rPr>
              <a:t>)(</a:t>
            </a:r>
            <a:r>
              <a:rPr lang="en-US" sz="2000" i="1" dirty="0">
                <a:solidFill>
                  <a:schemeClr val="tx1"/>
                </a:solidFill>
              </a:rPr>
              <a:t>x</a:t>
            </a:r>
            <a:r>
              <a:rPr lang="en-US" sz="2000" dirty="0">
                <a:solidFill>
                  <a:schemeClr val="tx1"/>
                </a:solidFill>
              </a:rPr>
              <a:t>- </a:t>
            </a:r>
            <a:r>
              <a:rPr lang="en-US" sz="2000" i="1" dirty="0">
                <a:solidFill>
                  <a:schemeClr val="tx1"/>
                </a:solidFill>
              </a:rPr>
              <a:t>x</a:t>
            </a:r>
            <a:r>
              <a:rPr lang="en-US" sz="2000" baseline="-25000" dirty="0">
                <a:solidFill>
                  <a:schemeClr val="tx1"/>
                </a:solidFill>
              </a:rPr>
              <a:t>2</a:t>
            </a:r>
            <a:r>
              <a:rPr lang="en-US" sz="2000" dirty="0">
                <a:solidFill>
                  <a:schemeClr val="tx1"/>
                </a:solidFill>
              </a:rPr>
              <a:t>)</a:t>
            </a:r>
          </a:p>
          <a:p>
            <a:pPr eaLnBrk="1" hangingPunct="1">
              <a:spcBef>
                <a:spcPct val="20000"/>
              </a:spcBef>
              <a:defRPr/>
            </a:pPr>
            <a:r>
              <a:rPr lang="en-US" sz="2000" dirty="0">
                <a:solidFill>
                  <a:schemeClr val="tx1"/>
                </a:solidFill>
              </a:rPr>
              <a:t>or</a:t>
            </a:r>
          </a:p>
          <a:p>
            <a:pPr eaLnBrk="1" hangingPunct="1">
              <a:spcBef>
                <a:spcPct val="20000"/>
              </a:spcBef>
              <a:defRPr/>
            </a:pPr>
            <a:r>
              <a:rPr lang="en-US" sz="2000" i="1" dirty="0">
                <a:solidFill>
                  <a:schemeClr val="tx1"/>
                </a:solidFill>
              </a:rPr>
              <a:t>R</a:t>
            </a:r>
            <a:r>
              <a:rPr lang="en-US" sz="2000" i="1" baseline="-25000" dirty="0">
                <a:solidFill>
                  <a:schemeClr val="tx1"/>
                </a:solidFill>
              </a:rPr>
              <a:t>2</a:t>
            </a:r>
            <a:r>
              <a:rPr lang="en-US" sz="2000" dirty="0">
                <a:solidFill>
                  <a:schemeClr val="tx1"/>
                </a:solidFill>
              </a:rPr>
              <a:t>= 0.008*(</a:t>
            </a:r>
            <a:r>
              <a:rPr lang="en-US" sz="2000" i="1" dirty="0">
                <a:solidFill>
                  <a:schemeClr val="tx1"/>
                </a:solidFill>
              </a:rPr>
              <a:t>x</a:t>
            </a:r>
            <a:r>
              <a:rPr lang="en-US" sz="2000" dirty="0">
                <a:solidFill>
                  <a:schemeClr val="tx1"/>
                </a:solidFill>
              </a:rPr>
              <a:t>- 1)(</a:t>
            </a:r>
            <a:r>
              <a:rPr lang="en-US" sz="2000" i="1" dirty="0">
                <a:solidFill>
                  <a:schemeClr val="tx1"/>
                </a:solidFill>
              </a:rPr>
              <a:t>x</a:t>
            </a:r>
            <a:r>
              <a:rPr lang="en-US" sz="2000" dirty="0">
                <a:solidFill>
                  <a:schemeClr val="tx1"/>
                </a:solidFill>
              </a:rPr>
              <a:t>- 4)(</a:t>
            </a:r>
            <a:r>
              <a:rPr lang="en-US" sz="2000" i="1" dirty="0">
                <a:solidFill>
                  <a:schemeClr val="tx1"/>
                </a:solidFill>
              </a:rPr>
              <a:t>x</a:t>
            </a:r>
            <a:r>
              <a:rPr lang="en-US" sz="2000" dirty="0">
                <a:solidFill>
                  <a:schemeClr val="tx1"/>
                </a:solidFill>
              </a:rPr>
              <a:t>- 6)</a:t>
            </a:r>
          </a:p>
          <a:p>
            <a:pPr eaLnBrk="1" hangingPunct="1">
              <a:spcBef>
                <a:spcPct val="20000"/>
              </a:spcBef>
              <a:defRPr/>
            </a:pPr>
            <a:endParaRPr lang="en-US" sz="2000" dirty="0">
              <a:solidFill>
                <a:schemeClr val="tx1"/>
              </a:solidFill>
            </a:endParaRPr>
          </a:p>
          <a:p>
            <a:pPr eaLnBrk="1" hangingPunct="1">
              <a:spcBef>
                <a:spcPct val="20000"/>
              </a:spcBef>
              <a:defRPr/>
            </a:pPr>
            <a:r>
              <a:rPr lang="en-US" sz="2000" dirty="0">
                <a:solidFill>
                  <a:schemeClr val="tx1"/>
                </a:solidFill>
              </a:rPr>
              <a:t>If we plug-in  </a:t>
            </a:r>
            <a:r>
              <a:rPr lang="en-US" sz="2000" i="1" dirty="0">
                <a:solidFill>
                  <a:schemeClr val="tx1"/>
                </a:solidFill>
              </a:rPr>
              <a:t>x</a:t>
            </a:r>
            <a:r>
              <a:rPr lang="en-US" sz="2000" dirty="0">
                <a:solidFill>
                  <a:schemeClr val="tx1"/>
                </a:solidFill>
              </a:rPr>
              <a:t>=2 in the above expression, we get:</a:t>
            </a:r>
          </a:p>
          <a:p>
            <a:pPr eaLnBrk="1" hangingPunct="1">
              <a:spcBef>
                <a:spcPct val="20000"/>
              </a:spcBef>
              <a:defRPr/>
            </a:pPr>
            <a:endParaRPr lang="en-US" sz="1000" i="1" dirty="0">
              <a:solidFill>
                <a:schemeClr val="tx1"/>
              </a:solidFill>
            </a:endParaRPr>
          </a:p>
          <a:p>
            <a:pPr eaLnBrk="1" hangingPunct="1">
              <a:spcBef>
                <a:spcPct val="20000"/>
              </a:spcBef>
              <a:defRPr/>
            </a:pPr>
            <a:r>
              <a:rPr lang="en-US" sz="2000" i="1" dirty="0">
                <a:solidFill>
                  <a:schemeClr val="tx1"/>
                </a:solidFill>
              </a:rPr>
              <a:t>R</a:t>
            </a:r>
            <a:r>
              <a:rPr lang="en-US" sz="2000" i="1" baseline="-25000" dirty="0">
                <a:solidFill>
                  <a:schemeClr val="tx1"/>
                </a:solidFill>
              </a:rPr>
              <a:t>2</a:t>
            </a:r>
            <a:r>
              <a:rPr lang="en-US" sz="2000" dirty="0">
                <a:solidFill>
                  <a:schemeClr val="tx1"/>
                </a:solidFill>
              </a:rPr>
              <a:t>= 0.008*(2- 1)(2- 4)(2- 6) = 0.064</a:t>
            </a:r>
          </a:p>
          <a:p>
            <a:pPr eaLnBrk="1" hangingPunct="1">
              <a:spcBef>
                <a:spcPct val="20000"/>
              </a:spcBef>
              <a:defRPr/>
            </a:pPr>
            <a:endParaRPr lang="en-US" sz="1000" dirty="0">
              <a:solidFill>
                <a:schemeClr val="tx1"/>
              </a:solidFill>
            </a:endParaRPr>
          </a:p>
          <a:p>
            <a:pPr eaLnBrk="1" hangingPunct="1">
              <a:spcBef>
                <a:spcPct val="20000"/>
              </a:spcBef>
              <a:defRPr/>
            </a:pPr>
            <a:r>
              <a:rPr lang="en-US" sz="1800" dirty="0">
                <a:solidFill>
                  <a:schemeClr val="tx1"/>
                </a:solidFill>
              </a:rPr>
              <a:t>which is half of the true error (same order of magnitude).</a:t>
            </a:r>
          </a:p>
        </p:txBody>
      </p:sp>
      <p:sp>
        <p:nvSpPr>
          <p:cNvPr id="2" name="Slide Number Placeholder 1"/>
          <p:cNvSpPr>
            <a:spLocks noGrp="1"/>
          </p:cNvSpPr>
          <p:nvPr>
            <p:ph type="sldNum" sz="quarter" idx="10"/>
          </p:nvPr>
        </p:nvSpPr>
        <p:spPr/>
        <p:txBody>
          <a:bodyPr/>
          <a:lstStyle/>
          <a:p>
            <a:fld id="{490EA704-E6EF-4367-8E29-863F83847D8A}" type="slidenum">
              <a:rPr lang="en-US" altLang="en-US" smtClean="0"/>
              <a:pPr/>
              <a:t>71</a:t>
            </a:fld>
            <a:endParaRPr lang="en-US" altLang="en-US"/>
          </a:p>
        </p:txBody>
      </p:sp>
    </p:spTree>
    <p:extLst>
      <p:ext uri="{BB962C8B-B14F-4D97-AF65-F5344CB8AC3E}">
        <p14:creationId xmlns:p14="http://schemas.microsoft.com/office/powerpoint/2010/main" val="20173675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box(in)">
                                      <p:cBhvr>
                                        <p:cTn id="7" dur="500"/>
                                        <p:tgtEl>
                                          <p:spTgt spid="1536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5364">
                                            <p:txEl>
                                              <p:pRg st="1" end="1"/>
                                            </p:txEl>
                                          </p:spTgt>
                                        </p:tgtEl>
                                        <p:attrNameLst>
                                          <p:attrName>style.visibility</p:attrName>
                                        </p:attrNameLst>
                                      </p:cBhvr>
                                      <p:to>
                                        <p:strVal val="visible"/>
                                      </p:to>
                                    </p:set>
                                    <p:animEffect transition="in" filter="box(in)">
                                      <p:cBhvr>
                                        <p:cTn id="10" dur="500"/>
                                        <p:tgtEl>
                                          <p:spTgt spid="1536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5364">
                                            <p:txEl>
                                              <p:pRg st="2" end="2"/>
                                            </p:txEl>
                                          </p:spTgt>
                                        </p:tgtEl>
                                        <p:attrNameLst>
                                          <p:attrName>style.visibility</p:attrName>
                                        </p:attrNameLst>
                                      </p:cBhvr>
                                      <p:to>
                                        <p:strVal val="visible"/>
                                      </p:to>
                                    </p:set>
                                    <p:animEffect transition="in" filter="box(in)">
                                      <p:cBhvr>
                                        <p:cTn id="13" dur="500"/>
                                        <p:tgtEl>
                                          <p:spTgt spid="15364">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5364">
                                            <p:txEl>
                                              <p:pRg st="3" end="3"/>
                                            </p:txEl>
                                          </p:spTgt>
                                        </p:tgtEl>
                                        <p:attrNameLst>
                                          <p:attrName>style.visibility</p:attrName>
                                        </p:attrNameLst>
                                      </p:cBhvr>
                                      <p:to>
                                        <p:strVal val="visible"/>
                                      </p:to>
                                    </p:set>
                                    <p:animEffect transition="in" filter="box(in)">
                                      <p:cBhvr>
                                        <p:cTn id="16" dur="500"/>
                                        <p:tgtEl>
                                          <p:spTgt spid="1536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5364">
                                            <p:txEl>
                                              <p:pRg st="5" end="5"/>
                                            </p:txEl>
                                          </p:spTgt>
                                        </p:tgtEl>
                                        <p:attrNameLst>
                                          <p:attrName>style.visibility</p:attrName>
                                        </p:attrNameLst>
                                      </p:cBhvr>
                                      <p:to>
                                        <p:strVal val="visible"/>
                                      </p:to>
                                    </p:set>
                                    <p:animEffect transition="in" filter="box(in)">
                                      <p:cBhvr>
                                        <p:cTn id="21" dur="500"/>
                                        <p:tgtEl>
                                          <p:spTgt spid="15364">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5364">
                                            <p:txEl>
                                              <p:pRg st="6" end="6"/>
                                            </p:txEl>
                                          </p:spTgt>
                                        </p:tgtEl>
                                        <p:attrNameLst>
                                          <p:attrName>style.visibility</p:attrName>
                                        </p:attrNameLst>
                                      </p:cBhvr>
                                      <p:to>
                                        <p:strVal val="visible"/>
                                      </p:to>
                                    </p:set>
                                    <p:animEffect transition="in" filter="box(in)">
                                      <p:cBhvr>
                                        <p:cTn id="24" dur="500"/>
                                        <p:tgtEl>
                                          <p:spTgt spid="15364">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15364">
                                            <p:txEl>
                                              <p:pRg st="8" end="8"/>
                                            </p:txEl>
                                          </p:spTgt>
                                        </p:tgtEl>
                                        <p:attrNameLst>
                                          <p:attrName>style.visibility</p:attrName>
                                        </p:attrNameLst>
                                      </p:cBhvr>
                                      <p:to>
                                        <p:strVal val="visible"/>
                                      </p:to>
                                    </p:set>
                                    <p:animEffect transition="in" filter="box(in)">
                                      <p:cBhvr>
                                        <p:cTn id="29" dur="500"/>
                                        <p:tgtEl>
                                          <p:spTgt spid="15364">
                                            <p:txEl>
                                              <p:pRg st="8" end="8"/>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15364">
                                            <p:txEl>
                                              <p:pRg st="9" end="9"/>
                                            </p:txEl>
                                          </p:spTgt>
                                        </p:tgtEl>
                                        <p:attrNameLst>
                                          <p:attrName>style.visibility</p:attrName>
                                        </p:attrNameLst>
                                      </p:cBhvr>
                                      <p:to>
                                        <p:strVal val="visible"/>
                                      </p:to>
                                    </p:set>
                                    <p:animEffect transition="in" filter="box(in)">
                                      <p:cBhvr>
                                        <p:cTn id="32" dur="500"/>
                                        <p:tgtEl>
                                          <p:spTgt spid="15364">
                                            <p:txEl>
                                              <p:pRg st="9" end="9"/>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15364">
                                            <p:txEl>
                                              <p:pRg st="10" end="10"/>
                                            </p:txEl>
                                          </p:spTgt>
                                        </p:tgtEl>
                                        <p:attrNameLst>
                                          <p:attrName>style.visibility</p:attrName>
                                        </p:attrNameLst>
                                      </p:cBhvr>
                                      <p:to>
                                        <p:strVal val="visible"/>
                                      </p:to>
                                    </p:set>
                                    <p:animEffect transition="in" filter="box(in)">
                                      <p:cBhvr>
                                        <p:cTn id="35" dur="500"/>
                                        <p:tgtEl>
                                          <p:spTgt spid="15364">
                                            <p:txEl>
                                              <p:pRg st="10" end="1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5364">
                                            <p:txEl>
                                              <p:pRg st="12" end="12"/>
                                            </p:txEl>
                                          </p:spTgt>
                                        </p:tgtEl>
                                        <p:attrNameLst>
                                          <p:attrName>style.visibility</p:attrName>
                                        </p:attrNameLst>
                                      </p:cBhvr>
                                      <p:to>
                                        <p:strVal val="visible"/>
                                      </p:to>
                                    </p:set>
                                    <p:animEffect transition="in" filter="box(in)">
                                      <p:cBhvr>
                                        <p:cTn id="40" dur="500"/>
                                        <p:tgtEl>
                                          <p:spTgt spid="15364">
                                            <p:txEl>
                                              <p:pRg st="12" end="12"/>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15364">
                                            <p:txEl>
                                              <p:pRg st="14" end="14"/>
                                            </p:txEl>
                                          </p:spTgt>
                                        </p:tgtEl>
                                        <p:attrNameLst>
                                          <p:attrName>style.visibility</p:attrName>
                                        </p:attrNameLst>
                                      </p:cBhvr>
                                      <p:to>
                                        <p:strVal val="visible"/>
                                      </p:to>
                                    </p:set>
                                    <p:animEffect transition="in" filter="box(in)">
                                      <p:cBhvr>
                                        <p:cTn id="43" dur="500"/>
                                        <p:tgtEl>
                                          <p:spTgt spid="15364">
                                            <p:txEl>
                                              <p:pRg st="14" end="14"/>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15364">
                                            <p:txEl>
                                              <p:pRg st="16" end="16"/>
                                            </p:txEl>
                                          </p:spTgt>
                                        </p:tgtEl>
                                        <p:attrNameLst>
                                          <p:attrName>style.visibility</p:attrName>
                                        </p:attrNameLst>
                                      </p:cBhvr>
                                      <p:to>
                                        <p:strVal val="visible"/>
                                      </p:to>
                                    </p:set>
                                    <p:animEffect transition="in" filter="box(in)">
                                      <p:cBhvr>
                                        <p:cTn id="46" dur="500"/>
                                        <p:tgtEl>
                                          <p:spTgt spid="1536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title"/>
          </p:nvPr>
        </p:nvSpPr>
        <p:spPr>
          <a:xfrm>
            <a:off x="358775" y="196850"/>
            <a:ext cx="8459788" cy="609600"/>
          </a:xfrm>
        </p:spPr>
        <p:txBody>
          <a:bodyPr/>
          <a:lstStyle/>
          <a:p>
            <a:r>
              <a:rPr lang="en-US" altLang="el-GR" sz="3200" b="1" dirty="0">
                <a:solidFill>
                  <a:srgbClr val="C00000"/>
                </a:solidFill>
                <a:latin typeface="Arno Pro Caption" pitchFamily="18" charset="0"/>
              </a:rPr>
              <a:t>Newton Interpolation Pseudo Code</a:t>
            </a:r>
            <a:endParaRPr lang="en-US" altLang="el-GR" dirty="0">
              <a:solidFill>
                <a:srgbClr val="C00000"/>
              </a:solidFill>
              <a:latin typeface="Arno Pro Caption" pitchFamily="18" charset="0"/>
            </a:endParaRPr>
          </a:p>
        </p:txBody>
      </p:sp>
      <p:graphicFrame>
        <p:nvGraphicFramePr>
          <p:cNvPr id="34821" name="Object 5"/>
          <p:cNvGraphicFramePr>
            <a:graphicFrameLocks noChangeAspect="1"/>
          </p:cNvGraphicFramePr>
          <p:nvPr>
            <p:extLst>
              <p:ext uri="{D42A27DB-BD31-4B8C-83A1-F6EECF244321}">
                <p14:modId xmlns:p14="http://schemas.microsoft.com/office/powerpoint/2010/main" val="3307722287"/>
              </p:ext>
            </p:extLst>
          </p:nvPr>
        </p:nvGraphicFramePr>
        <p:xfrm>
          <a:off x="2209800" y="762000"/>
          <a:ext cx="4778375" cy="5861050"/>
        </p:xfrm>
        <a:graphic>
          <a:graphicData uri="http://schemas.openxmlformats.org/presentationml/2006/ole">
            <mc:AlternateContent xmlns:mc="http://schemas.openxmlformats.org/markup-compatibility/2006">
              <mc:Choice xmlns:v="urn:schemas-microsoft-com:vml" Requires="v">
                <p:oleObj spid="_x0000_s102457" name="CorelPhotoPaint.Image.8" r:id="rId4" imgW="2398781" imgH="2941077" progId="CorelPhotoPaint.Image.8">
                  <p:embed/>
                </p:oleObj>
              </mc:Choice>
              <mc:Fallback>
                <p:oleObj name="CorelPhotoPaint.Image.8" r:id="rId4" imgW="2398781" imgH="2941077" progId="CorelPhotoPaint.Imag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762000"/>
                        <a:ext cx="4778375" cy="586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Θέση αριθμού διαφάνειας 1"/>
          <p:cNvSpPr>
            <a:spLocks noGrp="1"/>
          </p:cNvSpPr>
          <p:nvPr>
            <p:ph type="sldNum" sz="quarter" idx="12"/>
          </p:nvPr>
        </p:nvSpPr>
        <p:spPr/>
        <p:txBody>
          <a:bodyPr/>
          <a:lstStyle/>
          <a:p>
            <a:pPr>
              <a:defRPr/>
            </a:pPr>
            <a:fld id="{C5445B7C-6DC5-489E-9C68-AC0A99F089C7}" type="slidenum">
              <a:rPr lang="en-GB" smtClean="0"/>
              <a:pPr>
                <a:defRPr/>
              </a:pPr>
              <a:t>72</a:t>
            </a:fld>
            <a:endParaRPr lang="en-GB"/>
          </a:p>
        </p:txBody>
      </p:sp>
    </p:spTree>
    <p:extLst>
      <p:ext uri="{BB962C8B-B14F-4D97-AF65-F5344CB8AC3E}">
        <p14:creationId xmlns:p14="http://schemas.microsoft.com/office/powerpoint/2010/main" val="30491316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762000"/>
          </a:xfrm>
        </p:spPr>
        <p:txBody>
          <a:bodyPr/>
          <a:lstStyle/>
          <a:p>
            <a:r>
              <a:rPr lang="en-US" sz="3200" dirty="0">
                <a:solidFill>
                  <a:schemeClr val="accent2"/>
                </a:solidFill>
                <a:latin typeface="Arno Pro Caption" panose="02020502040506020403" pitchFamily="18" charset="0"/>
              </a:rPr>
              <a:t>Newton Forward Difference Interpolating </a:t>
            </a:r>
            <a:r>
              <a:rPr lang="en-US" sz="3200" dirty="0" smtClean="0">
                <a:solidFill>
                  <a:schemeClr val="accent2"/>
                </a:solidFill>
                <a:latin typeface="Arno Pro Caption" panose="02020502040506020403" pitchFamily="18" charset="0"/>
              </a:rPr>
              <a:t>Polynomials</a:t>
            </a:r>
            <a:endParaRPr lang="el-GR" sz="3200" dirty="0">
              <a:solidFill>
                <a:schemeClr val="accent2"/>
              </a:solidFill>
              <a:latin typeface="Arno Pro Caption" panose="02020502040506020403" pitchFamily="18" charset="0"/>
            </a:endParaRPr>
          </a:p>
        </p:txBody>
      </p:sp>
      <p:sp>
        <p:nvSpPr>
          <p:cNvPr id="3" name="Θέση αριθμού διαφάνειας 2"/>
          <p:cNvSpPr>
            <a:spLocks noGrp="1"/>
          </p:cNvSpPr>
          <p:nvPr>
            <p:ph type="sldNum" sz="quarter" idx="12"/>
          </p:nvPr>
        </p:nvSpPr>
        <p:spPr/>
        <p:txBody>
          <a:bodyPr/>
          <a:lstStyle/>
          <a:p>
            <a:pPr>
              <a:defRPr/>
            </a:pPr>
            <a:fld id="{C5445B7C-6DC5-489E-9C68-AC0A99F089C7}" type="slidenum">
              <a:rPr lang="en-GB" smtClean="0"/>
              <a:pPr>
                <a:defRPr/>
              </a:pPr>
              <a:t>73</a:t>
            </a:fld>
            <a:endParaRPr lang="en-GB"/>
          </a:p>
        </p:txBody>
      </p:sp>
      <p:sp>
        <p:nvSpPr>
          <p:cNvPr id="4" name="Ορθογώνιο 3"/>
          <p:cNvSpPr/>
          <p:nvPr/>
        </p:nvSpPr>
        <p:spPr>
          <a:xfrm>
            <a:off x="838200" y="1905000"/>
            <a:ext cx="8153400" cy="461665"/>
          </a:xfrm>
          <a:prstGeom prst="rect">
            <a:avLst/>
          </a:prstGeom>
        </p:spPr>
        <p:txBody>
          <a:bodyPr wrap="square">
            <a:spAutoFit/>
          </a:bodyPr>
          <a:lstStyle/>
          <a:p>
            <a:endParaRPr lang="en-US" b="0" dirty="0">
              <a:solidFill>
                <a:srgbClr val="C05708"/>
              </a:solidFill>
              <a:effectLst/>
              <a:latin typeface="Arno Pro Caption" panose="02020502040506020403" pitchFamily="18" charset="0"/>
            </a:endParaRPr>
          </a:p>
        </p:txBody>
      </p:sp>
      <p:sp>
        <p:nvSpPr>
          <p:cNvPr id="5" name="Ορθογώνιο 4"/>
          <p:cNvSpPr/>
          <p:nvPr/>
        </p:nvSpPr>
        <p:spPr>
          <a:xfrm>
            <a:off x="666750" y="2527637"/>
            <a:ext cx="7924800" cy="523220"/>
          </a:xfrm>
          <a:prstGeom prst="rect">
            <a:avLst/>
          </a:prstGeom>
        </p:spPr>
        <p:txBody>
          <a:bodyPr wrap="square">
            <a:spAutoFit/>
          </a:bodyPr>
          <a:lstStyle/>
          <a:p>
            <a:r>
              <a:rPr lang="en-US" sz="1400" b="1" dirty="0">
                <a:latin typeface="Courier New" panose="02070309020205020404" pitchFamily="49" charset="0"/>
                <a:cs typeface="Courier New" panose="02070309020205020404" pitchFamily="49" charset="0"/>
                <a:hlinkClick r:id="rId2"/>
              </a:rPr>
              <a:t>https://www.mathworks.com/matlabcentral/answers/42135-newton-forward-difference-interpolating-polynomials</a:t>
            </a:r>
            <a:endParaRPr lang="el-GR"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709133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r>
              <a:rPr lang="en-US" altLang="el-GR" sz="2800" b="1" dirty="0">
                <a:latin typeface="Arno Pro Caption" pitchFamily="18" charset="0"/>
              </a:rPr>
              <a:t>Features of Newton Divided-Differences to get Interpolating Polynomial</a:t>
            </a:r>
            <a:endParaRPr lang="en-US" altLang="el-GR" sz="3600" dirty="0">
              <a:latin typeface="Arno Pro Caption" pitchFamily="18" charset="0"/>
            </a:endParaRPr>
          </a:p>
        </p:txBody>
      </p:sp>
      <p:sp>
        <p:nvSpPr>
          <p:cNvPr id="47107" name="Rectangle 3"/>
          <p:cNvSpPr>
            <a:spLocks noGrp="1" noChangeArrowheads="1"/>
          </p:cNvSpPr>
          <p:nvPr>
            <p:ph type="body" idx="1"/>
          </p:nvPr>
        </p:nvSpPr>
        <p:spPr>
          <a:xfrm>
            <a:off x="646112" y="1295400"/>
            <a:ext cx="8164513" cy="3489325"/>
          </a:xfrm>
        </p:spPr>
        <p:txBody>
          <a:bodyPr/>
          <a:lstStyle/>
          <a:p>
            <a:r>
              <a:rPr lang="en-US" altLang="el-GR" sz="2400" dirty="0">
                <a:latin typeface="Arno Pro Caption" pitchFamily="18" charset="0"/>
              </a:rPr>
              <a:t>Data need not be equally spaced</a:t>
            </a:r>
          </a:p>
          <a:p>
            <a:r>
              <a:rPr lang="en-US" altLang="el-GR" sz="2400" dirty="0">
                <a:latin typeface="Arno Pro Caption" pitchFamily="18" charset="0"/>
              </a:rPr>
              <a:t>Arrangement of data does not have to be ascending or descending, but it does influence error of interpolation</a:t>
            </a:r>
          </a:p>
          <a:p>
            <a:r>
              <a:rPr lang="en-US" altLang="el-GR" sz="2400" dirty="0">
                <a:latin typeface="Arno Pro Caption" pitchFamily="18" charset="0"/>
              </a:rPr>
              <a:t>Best case is when the base points are close to the unknown value</a:t>
            </a:r>
          </a:p>
          <a:p>
            <a:r>
              <a:rPr lang="en-US" altLang="el-GR" sz="2400" dirty="0">
                <a:latin typeface="Arno Pro Caption" pitchFamily="18" charset="0"/>
              </a:rPr>
              <a:t>Estimate of relative error:</a:t>
            </a:r>
          </a:p>
        </p:txBody>
      </p:sp>
      <p:graphicFrame>
        <p:nvGraphicFramePr>
          <p:cNvPr id="47108" name="Object 4"/>
          <p:cNvGraphicFramePr>
            <a:graphicFrameLocks noChangeAspect="1"/>
          </p:cNvGraphicFramePr>
          <p:nvPr>
            <p:extLst>
              <p:ext uri="{D42A27DB-BD31-4B8C-83A1-F6EECF244321}">
                <p14:modId xmlns:p14="http://schemas.microsoft.com/office/powerpoint/2010/main" val="2395349429"/>
              </p:ext>
            </p:extLst>
          </p:nvPr>
        </p:nvGraphicFramePr>
        <p:xfrm>
          <a:off x="3048000" y="3886200"/>
          <a:ext cx="3071812" cy="530225"/>
        </p:xfrm>
        <a:graphic>
          <a:graphicData uri="http://schemas.openxmlformats.org/presentationml/2006/ole">
            <mc:AlternateContent xmlns:mc="http://schemas.openxmlformats.org/markup-compatibility/2006">
              <mc:Choice xmlns:v="urn:schemas-microsoft-com:vml" Requires="v">
                <p:oleObj spid="_x0000_s103480" name="Equation" r:id="rId3" imgW="1168200" imgH="203040" progId="Equation.3">
                  <p:embed/>
                </p:oleObj>
              </mc:Choice>
              <mc:Fallback>
                <p:oleObj name="Equation" r:id="rId3" imgW="116820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86200"/>
                        <a:ext cx="3071812" cy="53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Rectangle 5"/>
          <p:cNvSpPr>
            <a:spLocks noChangeArrowheads="1"/>
          </p:cNvSpPr>
          <p:nvPr/>
        </p:nvSpPr>
        <p:spPr bwMode="auto">
          <a:xfrm>
            <a:off x="869950" y="4808988"/>
            <a:ext cx="794067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US" altLang="el-GR" sz="2400" b="1" dirty="0">
                <a:solidFill>
                  <a:srgbClr val="C00000"/>
                </a:solidFill>
                <a:latin typeface="Arno Pro Caption" pitchFamily="18" charset="0"/>
              </a:rPr>
              <a:t>Error estimate for </a:t>
            </a:r>
            <a:r>
              <a:rPr lang="en-US" altLang="el-GR" sz="2400" b="1" i="1" dirty="0">
                <a:solidFill>
                  <a:srgbClr val="C00000"/>
                </a:solidFill>
                <a:latin typeface="Arno Pro Caption" pitchFamily="18" charset="0"/>
              </a:rPr>
              <a:t>n</a:t>
            </a:r>
            <a:r>
              <a:rPr lang="en-US" altLang="el-GR" sz="2400" b="1" dirty="0">
                <a:solidFill>
                  <a:srgbClr val="C00000"/>
                </a:solidFill>
                <a:latin typeface="Arno Pro Caption" pitchFamily="18" charset="0"/>
              </a:rPr>
              <a:t>th-order polynomial is the difference between the (</a:t>
            </a:r>
            <a:r>
              <a:rPr lang="en-US" altLang="el-GR" sz="2400" b="1" i="1" dirty="0">
                <a:solidFill>
                  <a:srgbClr val="C00000"/>
                </a:solidFill>
                <a:latin typeface="Arno Pro Caption" pitchFamily="18" charset="0"/>
              </a:rPr>
              <a:t>n</a:t>
            </a:r>
            <a:r>
              <a:rPr lang="en-US" altLang="el-GR" sz="2400" b="1" dirty="0">
                <a:solidFill>
                  <a:srgbClr val="C00000"/>
                </a:solidFill>
                <a:latin typeface="Arno Pro Caption" pitchFamily="18" charset="0"/>
              </a:rPr>
              <a:t>+1)</a:t>
            </a:r>
            <a:r>
              <a:rPr lang="en-US" altLang="el-GR" sz="2400" b="1" baseline="30000" dirty="0" err="1">
                <a:solidFill>
                  <a:srgbClr val="C00000"/>
                </a:solidFill>
                <a:latin typeface="Arno Pro Caption" pitchFamily="18" charset="0"/>
              </a:rPr>
              <a:t>th</a:t>
            </a:r>
            <a:r>
              <a:rPr lang="en-US" altLang="el-GR" sz="2400" b="1" dirty="0">
                <a:solidFill>
                  <a:srgbClr val="C00000"/>
                </a:solidFill>
                <a:latin typeface="Arno Pro Caption" pitchFamily="18" charset="0"/>
              </a:rPr>
              <a:t> and </a:t>
            </a:r>
            <a:r>
              <a:rPr lang="en-US" altLang="el-GR" sz="2400" b="1" i="1" dirty="0">
                <a:solidFill>
                  <a:srgbClr val="C00000"/>
                </a:solidFill>
                <a:latin typeface="Arno Pro Caption" pitchFamily="18" charset="0"/>
              </a:rPr>
              <a:t>n</a:t>
            </a:r>
            <a:r>
              <a:rPr lang="en-US" altLang="el-GR" sz="2400" b="1" baseline="30000" dirty="0">
                <a:solidFill>
                  <a:srgbClr val="C00000"/>
                </a:solidFill>
                <a:latin typeface="Arno Pro Caption" pitchFamily="18" charset="0"/>
              </a:rPr>
              <a:t>th</a:t>
            </a:r>
            <a:r>
              <a:rPr lang="en-US" altLang="el-GR" sz="2400" b="1" dirty="0">
                <a:solidFill>
                  <a:srgbClr val="C00000"/>
                </a:solidFill>
                <a:latin typeface="Arno Pro Caption" pitchFamily="18" charset="0"/>
              </a:rPr>
              <a:t>-order prediction.</a:t>
            </a:r>
            <a:endParaRPr lang="en-US" altLang="el-GR" b="1" dirty="0">
              <a:solidFill>
                <a:srgbClr val="C00000"/>
              </a:solidFill>
              <a:latin typeface="Arno Pro Caption" pitchFamily="18" charset="0"/>
            </a:endParaRPr>
          </a:p>
        </p:txBody>
      </p:sp>
      <p:sp>
        <p:nvSpPr>
          <p:cNvPr id="2" name="Θέση αριθμού διαφάνειας 1"/>
          <p:cNvSpPr>
            <a:spLocks noGrp="1"/>
          </p:cNvSpPr>
          <p:nvPr>
            <p:ph type="sldNum" sz="quarter" idx="12"/>
          </p:nvPr>
        </p:nvSpPr>
        <p:spPr/>
        <p:txBody>
          <a:bodyPr/>
          <a:lstStyle/>
          <a:p>
            <a:pPr>
              <a:defRPr/>
            </a:pPr>
            <a:fld id="{07A1DF88-EE5F-4BF9-B26E-6E557BF0601C}" type="slidenum">
              <a:rPr lang="en-GB" smtClean="0"/>
              <a:pPr>
                <a:defRPr/>
              </a:pPr>
              <a:t>74</a:t>
            </a:fld>
            <a:endParaRPr lang="en-GB"/>
          </a:p>
        </p:txBody>
      </p:sp>
    </p:spTree>
    <p:extLst>
      <p:ext uri="{BB962C8B-B14F-4D97-AF65-F5344CB8AC3E}">
        <p14:creationId xmlns:p14="http://schemas.microsoft.com/office/powerpoint/2010/main" val="5454542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l-GR" sz="3600" dirty="0" smtClean="0"/>
              <a:t>Άσκηση</a:t>
            </a:r>
            <a:endParaRPr lang="el-GR" sz="3600" dirty="0"/>
          </a:p>
        </p:txBody>
      </p:sp>
      <p:sp>
        <p:nvSpPr>
          <p:cNvPr id="6" name="Slide Number Placeholder 5"/>
          <p:cNvSpPr>
            <a:spLocks noGrp="1"/>
          </p:cNvSpPr>
          <p:nvPr>
            <p:ph type="sldNum" sz="quarter" idx="10"/>
          </p:nvPr>
        </p:nvSpPr>
        <p:spPr/>
        <p:txBody>
          <a:bodyPr/>
          <a:lstStyle/>
          <a:p>
            <a:fld id="{490EA704-E6EF-4367-8E29-863F83847D8A}" type="slidenum">
              <a:rPr lang="en-US" altLang="en-US" smtClean="0"/>
              <a:pPr/>
              <a:t>75</a:t>
            </a:fld>
            <a:endParaRPr lang="en-US" altLang="en-US"/>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057400"/>
            <a:ext cx="3730624" cy="3984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a:spLocks noChangeArrowheads="1"/>
          </p:cNvSpPr>
          <p:nvPr/>
        </p:nvSpPr>
        <p:spPr bwMode="auto">
          <a:xfrm>
            <a:off x="457200" y="1219200"/>
            <a:ext cx="8274738"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defPPr>
              <a:defRPr lang="en-US"/>
            </a:defPPr>
            <a:lvl1pPr algn="l" rtl="0" fontAlgn="base">
              <a:spcBef>
                <a:spcPct val="0"/>
              </a:spcBef>
              <a:spcAft>
                <a:spcPct val="0"/>
              </a:spcAft>
              <a:defRPr sz="2800" kern="1200">
                <a:solidFill>
                  <a:srgbClr val="00AE00"/>
                </a:solidFill>
                <a:latin typeface="Arial" charset="0"/>
                <a:ea typeface="+mn-ea"/>
                <a:cs typeface="+mn-cs"/>
              </a:defRPr>
            </a:lvl1pPr>
            <a:lvl2pPr marL="457200" algn="l" rtl="0" fontAlgn="base">
              <a:spcBef>
                <a:spcPct val="0"/>
              </a:spcBef>
              <a:spcAft>
                <a:spcPct val="0"/>
              </a:spcAft>
              <a:defRPr sz="2800" kern="1200">
                <a:solidFill>
                  <a:srgbClr val="00AE00"/>
                </a:solidFill>
                <a:latin typeface="Arial" charset="0"/>
                <a:ea typeface="+mn-ea"/>
                <a:cs typeface="+mn-cs"/>
              </a:defRPr>
            </a:lvl2pPr>
            <a:lvl3pPr marL="914400" algn="l" rtl="0" fontAlgn="base">
              <a:spcBef>
                <a:spcPct val="0"/>
              </a:spcBef>
              <a:spcAft>
                <a:spcPct val="0"/>
              </a:spcAft>
              <a:defRPr sz="2800" kern="1200">
                <a:solidFill>
                  <a:srgbClr val="00AE00"/>
                </a:solidFill>
                <a:latin typeface="Arial" charset="0"/>
                <a:ea typeface="+mn-ea"/>
                <a:cs typeface="+mn-cs"/>
              </a:defRPr>
            </a:lvl3pPr>
            <a:lvl4pPr marL="1371600" algn="l" rtl="0" fontAlgn="base">
              <a:spcBef>
                <a:spcPct val="0"/>
              </a:spcBef>
              <a:spcAft>
                <a:spcPct val="0"/>
              </a:spcAft>
              <a:defRPr sz="2800" kern="1200">
                <a:solidFill>
                  <a:srgbClr val="00AE00"/>
                </a:solidFill>
                <a:latin typeface="Arial" charset="0"/>
                <a:ea typeface="+mn-ea"/>
                <a:cs typeface="+mn-cs"/>
              </a:defRPr>
            </a:lvl4pPr>
            <a:lvl5pPr marL="1828800" algn="l" rtl="0" fontAlgn="base">
              <a:spcBef>
                <a:spcPct val="0"/>
              </a:spcBef>
              <a:spcAft>
                <a:spcPct val="0"/>
              </a:spcAft>
              <a:defRPr sz="2800" kern="1200">
                <a:solidFill>
                  <a:srgbClr val="00AE00"/>
                </a:solidFill>
                <a:latin typeface="Arial" charset="0"/>
                <a:ea typeface="+mn-ea"/>
                <a:cs typeface="+mn-cs"/>
              </a:defRPr>
            </a:lvl5pPr>
            <a:lvl6pPr marL="2286000" algn="l" defTabSz="914400" rtl="0" eaLnBrk="1" latinLnBrk="0" hangingPunct="1">
              <a:defRPr sz="2800" kern="1200">
                <a:solidFill>
                  <a:srgbClr val="00AE00"/>
                </a:solidFill>
                <a:latin typeface="Arial" charset="0"/>
                <a:ea typeface="+mn-ea"/>
                <a:cs typeface="+mn-cs"/>
              </a:defRPr>
            </a:lvl6pPr>
            <a:lvl7pPr marL="2743200" algn="l" defTabSz="914400" rtl="0" eaLnBrk="1" latinLnBrk="0" hangingPunct="1">
              <a:defRPr sz="2800" kern="1200">
                <a:solidFill>
                  <a:srgbClr val="00AE00"/>
                </a:solidFill>
                <a:latin typeface="Arial" charset="0"/>
                <a:ea typeface="+mn-ea"/>
                <a:cs typeface="+mn-cs"/>
              </a:defRPr>
            </a:lvl7pPr>
            <a:lvl8pPr marL="3200400" algn="l" defTabSz="914400" rtl="0" eaLnBrk="1" latinLnBrk="0" hangingPunct="1">
              <a:defRPr sz="2800" kern="1200">
                <a:solidFill>
                  <a:srgbClr val="00AE00"/>
                </a:solidFill>
                <a:latin typeface="Arial" charset="0"/>
                <a:ea typeface="+mn-ea"/>
                <a:cs typeface="+mn-cs"/>
              </a:defRPr>
            </a:lvl8pPr>
            <a:lvl9pPr marL="3657600" algn="l" defTabSz="914400" rtl="0" eaLnBrk="1" latinLnBrk="0" hangingPunct="1">
              <a:defRPr sz="2800" kern="1200">
                <a:solidFill>
                  <a:srgbClr val="00AE00"/>
                </a:solidFill>
                <a:latin typeface="Arial" charset="0"/>
                <a:ea typeface="+mn-ea"/>
                <a:cs typeface="+mn-cs"/>
              </a:defRPr>
            </a:lvl9pPr>
          </a:lstStyle>
          <a:p>
            <a:pPr eaLnBrk="0" hangingPunct="0"/>
            <a:r>
              <a:rPr lang="el-GR" altLang="el-GR" sz="2400" dirty="0" smtClean="0">
                <a:solidFill>
                  <a:srgbClr val="000000"/>
                </a:solidFill>
                <a:latin typeface="Arno Pro Caption" pitchFamily="18" charset="0"/>
              </a:rPr>
              <a:t>Να προσδιορίσετε τον</a:t>
            </a:r>
            <a:r>
              <a:rPr lang="en-US" altLang="el-GR" sz="2400" dirty="0" smtClean="0">
                <a:solidFill>
                  <a:srgbClr val="000000"/>
                </a:solidFill>
                <a:latin typeface="Arno Pro Caption" pitchFamily="18" charset="0"/>
              </a:rPr>
              <a:t> </a:t>
            </a:r>
            <a:r>
              <a:rPr lang="en-US" altLang="el-GR" sz="2400" dirty="0">
                <a:solidFill>
                  <a:srgbClr val="000000"/>
                </a:solidFill>
                <a:latin typeface="Arno Pro Caption" pitchFamily="18" charset="0"/>
              </a:rPr>
              <a:t>ln(2) </a:t>
            </a:r>
            <a:r>
              <a:rPr lang="el-GR" altLang="el-GR" sz="2400" dirty="0" smtClean="0">
                <a:solidFill>
                  <a:srgbClr val="000000"/>
                </a:solidFill>
                <a:latin typeface="Arno Pro Caption" pitchFamily="18" charset="0"/>
              </a:rPr>
              <a:t>χρησιμοποιώντας τον ακόλουθο πίνακα</a:t>
            </a:r>
            <a:endParaRPr lang="en-US" altLang="el-GR" sz="2400" dirty="0">
              <a:solidFill>
                <a:srgbClr val="000000"/>
              </a:solidFill>
              <a:latin typeface="Arno Pro Caption" pitchFamily="18" charset="0"/>
            </a:endParaRPr>
          </a:p>
        </p:txBody>
      </p:sp>
    </p:spTree>
    <p:extLst>
      <p:ext uri="{BB962C8B-B14F-4D97-AF65-F5344CB8AC3E}">
        <p14:creationId xmlns:p14="http://schemas.microsoft.com/office/powerpoint/2010/main" val="41008485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ChangeArrowheads="1"/>
          </p:cNvSpPr>
          <p:nvPr>
            <p:ph type="title"/>
          </p:nvPr>
        </p:nvSpPr>
        <p:spPr>
          <a:xfrm>
            <a:off x="441325" y="225425"/>
            <a:ext cx="8229600" cy="647700"/>
          </a:xfrm>
          <a:prstGeom prst="bevel">
            <a:avLst/>
          </a:prstGeom>
          <a:solidFill>
            <a:schemeClr val="bg1">
              <a:lumMod val="85000"/>
            </a:schemeClr>
          </a:solidFill>
        </p:spPr>
        <p:txBody>
          <a:bodyPr/>
          <a:lstStyle/>
          <a:p>
            <a:pPr eaLnBrk="1" hangingPunct="1">
              <a:defRPr/>
            </a:pPr>
            <a:r>
              <a:rPr lang="en-US" sz="3200" dirty="0" smtClean="0">
                <a:latin typeface="Times New Roman" pitchFamily="18" charset="0"/>
              </a:rPr>
              <a:t>Lagrange Interpolating Polynomials</a:t>
            </a:r>
          </a:p>
        </p:txBody>
      </p:sp>
      <p:sp>
        <p:nvSpPr>
          <p:cNvPr id="7175" name="Rectangle 3"/>
          <p:cNvSpPr>
            <a:spLocks noGrp="1" noChangeArrowheads="1"/>
          </p:cNvSpPr>
          <p:nvPr>
            <p:ph type="body" sz="half" idx="1"/>
          </p:nvPr>
        </p:nvSpPr>
        <p:spPr>
          <a:xfrm>
            <a:off x="477838" y="1003300"/>
            <a:ext cx="8183562" cy="5200650"/>
          </a:xfrm>
          <a:solidFill>
            <a:schemeClr val="bg1">
              <a:lumMod val="95000"/>
            </a:schemeClr>
          </a:solidFill>
        </p:spPr>
        <p:txBody>
          <a:bodyPr tIns="182880" bIns="182880"/>
          <a:lstStyle/>
          <a:p>
            <a:pPr marL="171450" indent="-171450" eaLnBrk="1" hangingPunct="1">
              <a:lnSpc>
                <a:spcPct val="80000"/>
              </a:lnSpc>
              <a:defRPr/>
            </a:pPr>
            <a:r>
              <a:rPr lang="en-US" sz="1800" dirty="0" smtClean="0">
                <a:latin typeface="Times New Roman" pitchFamily="18" charset="0"/>
              </a:rPr>
              <a:t>The Lagrange interpolating polynomial is simply a reformulation of the Newton’s polynomial that avoids the computation of divided differences:</a:t>
            </a: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defRPr/>
            </a:pPr>
            <a:endParaRPr lang="en-US" sz="1800" dirty="0" smtClean="0">
              <a:latin typeface="Times New Roman" pitchFamily="18" charset="0"/>
            </a:endParaRPr>
          </a:p>
          <a:p>
            <a:pPr marL="171450" indent="-171450" eaLnBrk="1" hangingPunct="1">
              <a:lnSpc>
                <a:spcPct val="80000"/>
              </a:lnSpc>
              <a:spcBef>
                <a:spcPct val="50000"/>
              </a:spcBef>
              <a:defRPr/>
            </a:pPr>
            <a:endParaRPr lang="en-US" sz="1800" dirty="0" smtClean="0">
              <a:latin typeface="Times New Roman" pitchFamily="18" charset="0"/>
            </a:endParaRPr>
          </a:p>
          <a:p>
            <a:pPr marL="171450" indent="-171450" eaLnBrk="1" hangingPunct="1">
              <a:lnSpc>
                <a:spcPct val="80000"/>
              </a:lnSpc>
              <a:spcBef>
                <a:spcPct val="50000"/>
              </a:spcBef>
              <a:defRPr/>
            </a:pPr>
            <a:endParaRPr lang="en-US" sz="1600" dirty="0" smtClean="0">
              <a:latin typeface="Times New Roman" pitchFamily="18" charset="0"/>
            </a:endParaRPr>
          </a:p>
          <a:p>
            <a:pPr marL="171450" indent="-171450" eaLnBrk="1" hangingPunct="1">
              <a:lnSpc>
                <a:spcPct val="80000"/>
              </a:lnSpc>
              <a:spcBef>
                <a:spcPct val="50000"/>
              </a:spcBef>
              <a:defRPr/>
            </a:pPr>
            <a:endParaRPr lang="en-US" sz="1600" dirty="0" smtClean="0">
              <a:latin typeface="Times New Roman" pitchFamily="18" charset="0"/>
            </a:endParaRPr>
          </a:p>
          <a:p>
            <a:pPr marL="171450" indent="-171450" eaLnBrk="1" hangingPunct="1">
              <a:lnSpc>
                <a:spcPct val="80000"/>
              </a:lnSpc>
              <a:spcBef>
                <a:spcPct val="50000"/>
              </a:spcBef>
              <a:buFontTx/>
              <a:buNone/>
              <a:defRPr/>
            </a:pPr>
            <a:endParaRPr lang="en-US" sz="1600" dirty="0" smtClean="0">
              <a:latin typeface="Times New Roman" pitchFamily="18" charset="0"/>
            </a:endParaRPr>
          </a:p>
          <a:p>
            <a:pPr marL="171450" indent="-171450" eaLnBrk="1" hangingPunct="1">
              <a:lnSpc>
                <a:spcPct val="80000"/>
              </a:lnSpc>
              <a:spcBef>
                <a:spcPct val="50000"/>
              </a:spcBef>
              <a:defRPr/>
            </a:pPr>
            <a:endParaRPr lang="en-US" sz="1600" dirty="0" smtClean="0">
              <a:latin typeface="Times New Roman" pitchFamily="18" charset="0"/>
            </a:endParaRPr>
          </a:p>
          <a:p>
            <a:pPr marL="171450" indent="-171450" eaLnBrk="1" hangingPunct="1">
              <a:lnSpc>
                <a:spcPct val="80000"/>
              </a:lnSpc>
              <a:spcBef>
                <a:spcPct val="50000"/>
              </a:spcBef>
              <a:defRPr/>
            </a:pPr>
            <a:r>
              <a:rPr lang="en-US" sz="1800" dirty="0" smtClean="0">
                <a:latin typeface="Times New Roman" pitchFamily="18" charset="0"/>
              </a:rPr>
              <a:t>Above formula can be easily verified by plugging in</a:t>
            </a:r>
            <a:r>
              <a:rPr lang="en-US" sz="1800" i="1" dirty="0" smtClean="0">
                <a:latin typeface="Times New Roman" pitchFamily="18" charset="0"/>
              </a:rPr>
              <a:t> x</a:t>
            </a:r>
            <a:r>
              <a:rPr lang="en-US" sz="1800" i="1" baseline="-25000" dirty="0" smtClean="0">
                <a:latin typeface="Times New Roman" pitchFamily="18" charset="0"/>
              </a:rPr>
              <a:t>0</a:t>
            </a:r>
            <a:r>
              <a:rPr lang="en-US" sz="1800" dirty="0" smtClean="0">
                <a:latin typeface="Times New Roman" pitchFamily="18" charset="0"/>
              </a:rPr>
              <a:t>, </a:t>
            </a:r>
            <a:r>
              <a:rPr lang="en-US" sz="1800" i="1" dirty="0" smtClean="0">
                <a:latin typeface="Times New Roman" pitchFamily="18" charset="0"/>
              </a:rPr>
              <a:t>x</a:t>
            </a:r>
            <a:r>
              <a:rPr lang="en-US" sz="1800" i="1" baseline="-25000" dirty="0" smtClean="0">
                <a:latin typeface="Times New Roman" pitchFamily="18" charset="0"/>
              </a:rPr>
              <a:t>1</a:t>
            </a:r>
            <a:r>
              <a:rPr lang="en-US" sz="1800" dirty="0" smtClean="0">
                <a:latin typeface="Times New Roman" pitchFamily="18" charset="0"/>
              </a:rPr>
              <a:t>…in the equation one at a time and checking if the equality is satisfied.</a:t>
            </a:r>
          </a:p>
        </p:txBody>
      </p:sp>
      <p:graphicFrame>
        <p:nvGraphicFramePr>
          <p:cNvPr id="7170" name="Object 4"/>
          <p:cNvGraphicFramePr>
            <a:graphicFrameLocks noGrp="1" noChangeAspect="1"/>
          </p:cNvGraphicFramePr>
          <p:nvPr>
            <p:ph sz="half" idx="2"/>
            <p:extLst>
              <p:ext uri="{D42A27DB-BD31-4B8C-83A1-F6EECF244321}">
                <p14:modId xmlns:p14="http://schemas.microsoft.com/office/powerpoint/2010/main" val="3341341446"/>
              </p:ext>
            </p:extLst>
          </p:nvPr>
        </p:nvGraphicFramePr>
        <p:xfrm>
          <a:off x="661988" y="2065338"/>
          <a:ext cx="3657600" cy="3195637"/>
        </p:xfrm>
        <a:graphic>
          <a:graphicData uri="http://schemas.openxmlformats.org/presentationml/2006/ole">
            <mc:AlternateContent xmlns:mc="http://schemas.openxmlformats.org/markup-compatibility/2006">
              <mc:Choice xmlns:v="urn:schemas-microsoft-com:vml" Requires="v">
                <p:oleObj spid="_x0000_s98480" name="Equation" r:id="rId3" imgW="1409400" imgH="1231560" progId="Equation.DSMT4">
                  <p:embed/>
                </p:oleObj>
              </mc:Choice>
              <mc:Fallback>
                <p:oleObj name="Equation" r:id="rId3" imgW="1409400" imgH="1231560" progId="Equation.DSMT4">
                  <p:embed/>
                  <p:pic>
                    <p:nvPicPr>
                      <p:cNvPr id="0" name=""/>
                      <p:cNvPicPr>
                        <a:picLocks noChangeAspect="1" noChangeArrowheads="1"/>
                      </p:cNvPicPr>
                      <p:nvPr/>
                    </p:nvPicPr>
                    <p:blipFill>
                      <a:blip r:embed="rId4"/>
                      <a:srcRect/>
                      <a:stretch>
                        <a:fillRect/>
                      </a:stretch>
                    </p:blipFill>
                    <p:spPr bwMode="auto">
                      <a:xfrm>
                        <a:off x="661988" y="2065338"/>
                        <a:ext cx="3657600" cy="319563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71" name="Object 5"/>
          <p:cNvGraphicFramePr>
            <a:graphicFrameLocks noChangeAspect="1"/>
          </p:cNvGraphicFramePr>
          <p:nvPr>
            <p:extLst>
              <p:ext uri="{D42A27DB-BD31-4B8C-83A1-F6EECF244321}">
                <p14:modId xmlns:p14="http://schemas.microsoft.com/office/powerpoint/2010/main" val="3004620806"/>
              </p:ext>
            </p:extLst>
          </p:nvPr>
        </p:nvGraphicFramePr>
        <p:xfrm>
          <a:off x="4535488" y="1989138"/>
          <a:ext cx="3708400" cy="727075"/>
        </p:xfrm>
        <a:graphic>
          <a:graphicData uri="http://schemas.openxmlformats.org/presentationml/2006/ole">
            <mc:AlternateContent xmlns:mc="http://schemas.openxmlformats.org/markup-compatibility/2006">
              <mc:Choice xmlns:v="urn:schemas-microsoft-com:vml" Requires="v">
                <p:oleObj spid="_x0000_s98481" name="Equation" r:id="rId5" imgW="2197100" imgH="431800" progId="Equation.DSMT4">
                  <p:embed/>
                </p:oleObj>
              </mc:Choice>
              <mc:Fallback>
                <p:oleObj name="Equation" r:id="rId5" imgW="2197100" imgH="431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5488" y="1989138"/>
                        <a:ext cx="3708400" cy="7270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4535488" y="2889250"/>
          <a:ext cx="3717925" cy="2386013"/>
        </p:xfrm>
        <a:graphic>
          <a:graphicData uri="http://schemas.openxmlformats.org/presentationml/2006/ole">
            <mc:AlternateContent xmlns:mc="http://schemas.openxmlformats.org/markup-compatibility/2006">
              <mc:Choice xmlns:v="urn:schemas-microsoft-com:vml" Requires="v">
                <p:oleObj spid="_x0000_s98482" name="Equation" r:id="rId7" imgW="2057400" imgH="1320800" progId="Equation.3">
                  <p:embed/>
                </p:oleObj>
              </mc:Choice>
              <mc:Fallback>
                <p:oleObj name="Equation" r:id="rId7" imgW="2057400" imgH="1320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488" y="2889250"/>
                        <a:ext cx="3717925" cy="2386013"/>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11DAF7DB-E456-4B78-A867-CA623C1970FB}" type="slidenum">
              <a:rPr lang="en-GB" smtClean="0"/>
              <a:pPr>
                <a:defRPr/>
              </a:pPr>
              <a:t>76</a:t>
            </a:fld>
            <a:endParaRPr lang="en-GB"/>
          </a:p>
        </p:txBody>
      </p:sp>
    </p:spTree>
    <p:extLst>
      <p:ext uri="{BB962C8B-B14F-4D97-AF65-F5344CB8AC3E}">
        <p14:creationId xmlns:p14="http://schemas.microsoft.com/office/powerpoint/2010/main" val="3119403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Effect transition="in" filter="box(in)">
                                      <p:cBhvr>
                                        <p:cTn id="7" dur="500"/>
                                        <p:tgtEl>
                                          <p:spTgt spid="71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box(in)">
                                      <p:cBhvr>
                                        <p:cTn id="12" dur="500"/>
                                        <p:tgtEl>
                                          <p:spTgt spid="7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box(in)">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175">
                                            <p:txEl>
                                              <p:pRg st="14" end="14"/>
                                            </p:txEl>
                                          </p:spTgt>
                                        </p:tgtEl>
                                        <p:attrNameLst>
                                          <p:attrName>style.visibility</p:attrName>
                                        </p:attrNameLst>
                                      </p:cBhvr>
                                      <p:to>
                                        <p:strVal val="visible"/>
                                      </p:to>
                                    </p:set>
                                    <p:animEffect transition="in" filter="box(in)">
                                      <p:cBhvr>
                                        <p:cTn id="27" dur="500"/>
                                        <p:tgtEl>
                                          <p:spTgt spid="717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body" sz="half" idx="1"/>
          </p:nvPr>
        </p:nvSpPr>
        <p:spPr>
          <a:xfrm>
            <a:off x="250825" y="260350"/>
            <a:ext cx="4068763" cy="5976938"/>
          </a:xfrm>
          <a:solidFill>
            <a:srgbClr val="CCFFCC"/>
          </a:solidFill>
        </p:spPr>
        <p:txBody>
          <a:bodyPr/>
          <a:lstStyle/>
          <a:p>
            <a:pPr marL="0" indent="0" eaLnBrk="1" hangingPunct="1">
              <a:buFontTx/>
              <a:buNone/>
            </a:pPr>
            <a:r>
              <a:rPr lang="en-US" altLang="en-US" sz="1800" smtClean="0">
                <a:latin typeface="Times New Roman" pitchFamily="18" charset="0"/>
              </a:rPr>
              <a:t>A visual depiction of the rationale behind the Lagrange polynomial . The figure shows a second order case:</a:t>
            </a: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endParaRPr lang="en-US" altLang="en-US" sz="1800" smtClean="0">
              <a:latin typeface="Times New Roman" pitchFamily="18" charset="0"/>
            </a:endParaRPr>
          </a:p>
          <a:p>
            <a:pPr marL="0" indent="0" eaLnBrk="1" hangingPunct="1">
              <a:buFontTx/>
              <a:buNone/>
            </a:pPr>
            <a:r>
              <a:rPr lang="en-US" altLang="en-US" sz="1800" smtClean="0">
                <a:latin typeface="Times New Roman" pitchFamily="18" charset="0"/>
              </a:rPr>
              <a:t>Each of the three terms passes through one of the data points and zero at the other two. The summation of the three terms must, therefore, be unique second order polynomial f</a:t>
            </a:r>
            <a:r>
              <a:rPr lang="en-US" altLang="en-US" sz="1800" baseline="-25000" smtClean="0">
                <a:latin typeface="Times New Roman" pitchFamily="18" charset="0"/>
              </a:rPr>
              <a:t>2</a:t>
            </a:r>
            <a:r>
              <a:rPr lang="en-US" altLang="en-US" sz="1800" smtClean="0">
                <a:latin typeface="Times New Roman" pitchFamily="18" charset="0"/>
              </a:rPr>
              <a:t>(x) that passes exactly through three points.</a:t>
            </a:r>
          </a:p>
        </p:txBody>
      </p:sp>
      <p:pic>
        <p:nvPicPr>
          <p:cNvPr id="19460" name="Picture 3" descr="Fig18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43413" y="260350"/>
            <a:ext cx="4484687" cy="5976938"/>
          </a:xfrm>
          <a:noFill/>
        </p:spPr>
      </p:pic>
      <p:graphicFrame>
        <p:nvGraphicFramePr>
          <p:cNvPr id="19461" name="Object 7"/>
          <p:cNvGraphicFramePr>
            <a:graphicFrameLocks noChangeAspect="1"/>
          </p:cNvGraphicFramePr>
          <p:nvPr/>
        </p:nvGraphicFramePr>
        <p:xfrm>
          <a:off x="519113" y="1238250"/>
          <a:ext cx="3468687" cy="3113088"/>
        </p:xfrm>
        <a:graphic>
          <a:graphicData uri="http://schemas.openxmlformats.org/presentationml/2006/ole">
            <mc:AlternateContent xmlns:mc="http://schemas.openxmlformats.org/markup-compatibility/2006">
              <mc:Choice xmlns:v="urn:schemas-microsoft-com:vml" Requires="v">
                <p:oleObj spid="_x0000_s99388" name="Equation" r:id="rId4" imgW="1981200" imgH="1778000" progId="Equation.3">
                  <p:embed/>
                </p:oleObj>
              </mc:Choice>
              <mc:Fallback>
                <p:oleObj name="Equation" r:id="rId4" imgW="1981200" imgH="1778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1238250"/>
                        <a:ext cx="3468687" cy="3113088"/>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1DAF7DB-E456-4B78-A867-CA623C1970FB}" type="slidenum">
              <a:rPr lang="en-GB" smtClean="0"/>
              <a:pPr>
                <a:defRPr/>
              </a:pPr>
              <a:t>77</a:t>
            </a:fld>
            <a:endParaRPr lang="en-GB"/>
          </a:p>
        </p:txBody>
      </p:sp>
    </p:spTree>
    <p:extLst>
      <p:ext uri="{BB962C8B-B14F-4D97-AF65-F5344CB8AC3E}">
        <p14:creationId xmlns:p14="http://schemas.microsoft.com/office/powerpoint/2010/main" val="21405979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350150" y="152400"/>
            <a:ext cx="8266112" cy="600075"/>
          </a:xfrm>
          <a:prstGeom prst="bevel">
            <a:avLst/>
          </a:prstGeom>
          <a:solidFill>
            <a:schemeClr val="bg1">
              <a:lumMod val="75000"/>
            </a:schemeClr>
          </a:solidFill>
        </p:spPr>
        <p:txBody>
          <a:bodyPr/>
          <a:lstStyle/>
          <a:p>
            <a:pPr eaLnBrk="1" hangingPunct="1">
              <a:defRPr/>
            </a:pPr>
            <a:r>
              <a:rPr lang="en-US" sz="2800" smtClean="0">
                <a:latin typeface="Times New Roman" pitchFamily="18" charset="0"/>
              </a:rPr>
              <a:t>Coefficients </a:t>
            </a:r>
            <a:r>
              <a:rPr lang="en-US" sz="2800" dirty="0" smtClean="0">
                <a:latin typeface="Times New Roman" pitchFamily="18" charset="0"/>
              </a:rPr>
              <a:t>of an Interpolating Polynomial</a:t>
            </a:r>
          </a:p>
        </p:txBody>
      </p:sp>
      <p:sp>
        <p:nvSpPr>
          <p:cNvPr id="9223" name="Rectangle 3"/>
          <p:cNvSpPr>
            <a:spLocks noGrp="1" noChangeArrowheads="1"/>
          </p:cNvSpPr>
          <p:nvPr>
            <p:ph type="body" sz="half" idx="1"/>
          </p:nvPr>
        </p:nvSpPr>
        <p:spPr>
          <a:xfrm>
            <a:off x="432700" y="838200"/>
            <a:ext cx="8183562" cy="1868488"/>
          </a:xfrm>
          <a:solidFill>
            <a:schemeClr val="bg1">
              <a:lumMod val="95000"/>
            </a:schemeClr>
          </a:solidFill>
        </p:spPr>
        <p:txBody>
          <a:bodyPr/>
          <a:lstStyle/>
          <a:p>
            <a:pPr marL="171450" indent="-171450" eaLnBrk="1" hangingPunct="1">
              <a:lnSpc>
                <a:spcPct val="90000"/>
              </a:lnSpc>
              <a:defRPr/>
            </a:pPr>
            <a:r>
              <a:rPr lang="en-US" sz="2000" dirty="0" smtClean="0">
                <a:latin typeface="Times New Roman" pitchFamily="18" charset="0"/>
              </a:rPr>
              <a:t>Although both the Newton and Lagrange polynomials are well suited for determining intermediate values between points, they do not provide a polynomial in conventional form:</a:t>
            </a:r>
          </a:p>
          <a:p>
            <a:pPr marL="171450" indent="-171450" eaLnBrk="1" hangingPunct="1">
              <a:lnSpc>
                <a:spcPct val="90000"/>
              </a:lnSpc>
              <a:defRPr/>
            </a:pPr>
            <a:endParaRPr lang="en-US" sz="2000" dirty="0" smtClean="0">
              <a:latin typeface="Times New Roman" pitchFamily="18" charset="0"/>
            </a:endParaRPr>
          </a:p>
          <a:p>
            <a:pPr marL="171450" indent="-171450" eaLnBrk="1" hangingPunct="1">
              <a:lnSpc>
                <a:spcPct val="90000"/>
              </a:lnSpc>
              <a:defRPr/>
            </a:pPr>
            <a:r>
              <a:rPr lang="en-US" sz="2000" dirty="0" smtClean="0">
                <a:latin typeface="Times New Roman" pitchFamily="18" charset="0"/>
              </a:rPr>
              <a:t>Since </a:t>
            </a:r>
            <a:r>
              <a:rPr lang="en-US" sz="2000" i="1" dirty="0" smtClean="0">
                <a:latin typeface="Times New Roman" pitchFamily="18" charset="0"/>
              </a:rPr>
              <a:t>n+1</a:t>
            </a:r>
            <a:r>
              <a:rPr lang="en-US" sz="2000" dirty="0" smtClean="0">
                <a:latin typeface="Times New Roman" pitchFamily="18" charset="0"/>
              </a:rPr>
              <a:t> data points are required to determine </a:t>
            </a:r>
            <a:r>
              <a:rPr lang="en-US" sz="2000" i="1" dirty="0" smtClean="0">
                <a:latin typeface="Times New Roman" pitchFamily="18" charset="0"/>
              </a:rPr>
              <a:t>n+1</a:t>
            </a:r>
            <a:r>
              <a:rPr lang="en-US" sz="2000" dirty="0" smtClean="0">
                <a:latin typeface="Times New Roman" pitchFamily="18" charset="0"/>
              </a:rPr>
              <a:t> coefficients, simultaneous linear systems of equations can be used to calculate “</a:t>
            </a:r>
            <a:r>
              <a:rPr lang="en-US" sz="2000" i="1" dirty="0" err="1" smtClean="0">
                <a:latin typeface="Times New Roman" pitchFamily="18" charset="0"/>
              </a:rPr>
              <a:t>a</a:t>
            </a:r>
            <a:r>
              <a:rPr lang="en-US" sz="2000" dirty="0" err="1" smtClean="0">
                <a:latin typeface="Times New Roman" pitchFamily="18" charset="0"/>
              </a:rPr>
              <a:t>”s</a:t>
            </a:r>
            <a:r>
              <a:rPr lang="en-US" sz="2000" dirty="0" smtClean="0">
                <a:latin typeface="Times New Roman" pitchFamily="18" charset="0"/>
              </a:rPr>
              <a:t>.</a:t>
            </a:r>
          </a:p>
        </p:txBody>
      </p:sp>
      <p:graphicFrame>
        <p:nvGraphicFramePr>
          <p:cNvPr id="20484" name="Object 4"/>
          <p:cNvGraphicFramePr>
            <a:graphicFrameLocks noGrp="1" noChangeAspect="1"/>
          </p:cNvGraphicFramePr>
          <p:nvPr>
            <p:ph sz="half" idx="2"/>
            <p:extLst>
              <p:ext uri="{D42A27DB-BD31-4B8C-83A1-F6EECF244321}">
                <p14:modId xmlns:p14="http://schemas.microsoft.com/office/powerpoint/2010/main" val="3424764272"/>
              </p:ext>
            </p:extLst>
          </p:nvPr>
        </p:nvGraphicFramePr>
        <p:xfrm>
          <a:off x="4379225" y="1579563"/>
          <a:ext cx="3924300" cy="446087"/>
        </p:xfrm>
        <a:graphic>
          <a:graphicData uri="http://schemas.openxmlformats.org/presentationml/2006/ole">
            <mc:AlternateContent xmlns:mc="http://schemas.openxmlformats.org/markup-compatibility/2006">
              <mc:Choice xmlns:v="urn:schemas-microsoft-com:vml" Requires="v">
                <p:oleObj spid="_x0000_s100528" name="Equation" r:id="rId3" imgW="2120900" imgH="241300" progId="Equation.3">
                  <p:embed/>
                </p:oleObj>
              </mc:Choice>
              <mc:Fallback>
                <p:oleObj name="Equation" r:id="rId3" imgW="21209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225" y="1579563"/>
                        <a:ext cx="3924300" cy="446087"/>
                      </a:xfrm>
                      <a:prstGeom prst="rect">
                        <a:avLst/>
                      </a:prstGeom>
                      <a:solidFill>
                        <a:srgbClr val="9999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 name="Object 5"/>
          <p:cNvGraphicFramePr>
            <a:graphicFrameLocks noChangeAspect="1"/>
          </p:cNvGraphicFramePr>
          <p:nvPr>
            <p:extLst>
              <p:ext uri="{D42A27DB-BD31-4B8C-83A1-F6EECF244321}">
                <p14:modId xmlns:p14="http://schemas.microsoft.com/office/powerpoint/2010/main" val="1616366819"/>
              </p:ext>
            </p:extLst>
          </p:nvPr>
        </p:nvGraphicFramePr>
        <p:xfrm>
          <a:off x="473974" y="2747963"/>
          <a:ext cx="4032250" cy="1903412"/>
        </p:xfrm>
        <a:graphic>
          <a:graphicData uri="http://schemas.openxmlformats.org/presentationml/2006/ole">
            <mc:AlternateContent xmlns:mc="http://schemas.openxmlformats.org/markup-compatibility/2006">
              <mc:Choice xmlns:v="urn:schemas-microsoft-com:vml" Requires="v">
                <p:oleObj spid="_x0000_s100529" name="Equation" r:id="rId5" imgW="2044700" imgH="965200" progId="Equation.3">
                  <p:embed/>
                </p:oleObj>
              </mc:Choice>
              <mc:Fallback>
                <p:oleObj name="Equation" r:id="rId5" imgW="2044700" imgH="965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74" y="2747963"/>
                        <a:ext cx="4032250" cy="1903412"/>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4" name="Text Box 6"/>
          <p:cNvSpPr txBox="1">
            <a:spLocks noChangeArrowheads="1"/>
          </p:cNvSpPr>
          <p:nvPr/>
        </p:nvSpPr>
        <p:spPr bwMode="auto">
          <a:xfrm>
            <a:off x="502819" y="4681268"/>
            <a:ext cx="8156575" cy="1015663"/>
          </a:xfrm>
          <a:prstGeom prst="rect">
            <a:avLst/>
          </a:prstGeom>
          <a:solidFill>
            <a:schemeClr val="bg1">
              <a:lumMod val="95000"/>
            </a:schemeClr>
          </a:solidFill>
          <a:ln w="9525">
            <a:noFill/>
            <a:miter lim="800000"/>
            <a:headEnd/>
            <a:tailEnd/>
          </a:ln>
        </p:spPr>
        <p:txBody>
          <a:bodyPr>
            <a:spAutoFit/>
          </a:bodyPr>
          <a:lstStyle/>
          <a:p>
            <a:pPr marL="171450" indent="-171450" eaLnBrk="1" hangingPunct="1">
              <a:spcBef>
                <a:spcPct val="50000"/>
              </a:spcBef>
              <a:defRPr/>
            </a:pPr>
            <a:r>
              <a:rPr lang="en-US" dirty="0">
                <a:solidFill>
                  <a:schemeClr val="tx1"/>
                </a:solidFill>
              </a:rPr>
              <a:t>Where “</a:t>
            </a:r>
            <a:r>
              <a:rPr lang="en-US" i="1" dirty="0" err="1">
                <a:solidFill>
                  <a:schemeClr val="tx1"/>
                </a:solidFill>
              </a:rPr>
              <a:t>x</a:t>
            </a:r>
            <a:r>
              <a:rPr lang="en-US" dirty="0" err="1">
                <a:solidFill>
                  <a:schemeClr val="tx1"/>
                </a:solidFill>
              </a:rPr>
              <a:t>”s</a:t>
            </a:r>
            <a:r>
              <a:rPr lang="en-US" dirty="0">
                <a:solidFill>
                  <a:schemeClr val="tx1"/>
                </a:solidFill>
              </a:rPr>
              <a:t> are the knowns and “</a:t>
            </a:r>
            <a:r>
              <a:rPr lang="en-US" i="1" dirty="0" err="1">
                <a:solidFill>
                  <a:schemeClr val="tx1"/>
                </a:solidFill>
              </a:rPr>
              <a:t>a</a:t>
            </a:r>
            <a:r>
              <a:rPr lang="en-US" dirty="0" err="1">
                <a:solidFill>
                  <a:schemeClr val="tx1"/>
                </a:solidFill>
              </a:rPr>
              <a:t>”s</a:t>
            </a:r>
            <a:r>
              <a:rPr lang="en-US" dirty="0">
                <a:solidFill>
                  <a:schemeClr val="tx1"/>
                </a:solidFill>
              </a:rPr>
              <a:t> are the </a:t>
            </a:r>
            <a:r>
              <a:rPr lang="en-US" dirty="0" smtClean="0">
                <a:solidFill>
                  <a:schemeClr val="tx1"/>
                </a:solidFill>
              </a:rPr>
              <a:t>unknowns</a:t>
            </a:r>
            <a:r>
              <a:rPr lang="en-US" sz="1200" dirty="0" smtClean="0">
                <a:solidFill>
                  <a:schemeClr val="tx1"/>
                </a:solidFill>
              </a:rPr>
              <a:t>.</a:t>
            </a:r>
          </a:p>
          <a:p>
            <a:pPr marL="171450" indent="-171450" eaLnBrk="1" hangingPunct="1">
              <a:spcBef>
                <a:spcPct val="50000"/>
              </a:spcBef>
              <a:defRPr/>
            </a:pPr>
            <a:r>
              <a:rPr lang="en-US" dirty="0" smtClean="0">
                <a:solidFill>
                  <a:schemeClr val="tx1"/>
                </a:solidFill>
              </a:rPr>
              <a:t>Time </a:t>
            </a:r>
            <a:r>
              <a:rPr lang="en-US" dirty="0">
                <a:solidFill>
                  <a:schemeClr val="tx1"/>
                </a:solidFill>
              </a:rPr>
              <a:t>complexity for Newton’s:  </a:t>
            </a:r>
            <a:r>
              <a:rPr lang="en-US" b="1" i="1" dirty="0">
                <a:solidFill>
                  <a:schemeClr val="tx1"/>
                </a:solidFill>
              </a:rPr>
              <a:t>O(n</a:t>
            </a:r>
            <a:r>
              <a:rPr lang="en-US" b="1" i="1" baseline="30000" dirty="0">
                <a:solidFill>
                  <a:schemeClr val="tx1"/>
                </a:solidFill>
              </a:rPr>
              <a:t>2</a:t>
            </a:r>
            <a:r>
              <a:rPr lang="en-US" b="1" i="1" dirty="0">
                <a:solidFill>
                  <a:schemeClr val="tx1"/>
                </a:solidFill>
              </a:rPr>
              <a:t>)</a:t>
            </a:r>
            <a:r>
              <a:rPr lang="en-US" dirty="0">
                <a:solidFill>
                  <a:schemeClr val="tx1"/>
                </a:solidFill>
              </a:rPr>
              <a:t>  </a:t>
            </a:r>
            <a:r>
              <a:rPr lang="en-US" dirty="0" smtClean="0">
                <a:solidFill>
                  <a:schemeClr val="tx1"/>
                </a:solidFill>
              </a:rPr>
              <a:t>vs</a:t>
            </a:r>
            <a:r>
              <a:rPr lang="en-US" dirty="0">
                <a:solidFill>
                  <a:schemeClr val="tx1"/>
                </a:solidFill>
              </a:rPr>
              <a:t>.  </a:t>
            </a:r>
            <a:r>
              <a:rPr lang="en-US" dirty="0" smtClean="0">
                <a:solidFill>
                  <a:schemeClr val="tx1"/>
                </a:solidFill>
              </a:rPr>
              <a:t>Gaussian </a:t>
            </a:r>
            <a:r>
              <a:rPr lang="en-US" dirty="0" err="1">
                <a:solidFill>
                  <a:schemeClr val="tx1"/>
                </a:solidFill>
              </a:rPr>
              <a:t>Elim</a:t>
            </a:r>
            <a:r>
              <a:rPr lang="en-US" dirty="0">
                <a:solidFill>
                  <a:schemeClr val="tx1"/>
                </a:solidFill>
              </a:rPr>
              <a:t>. </a:t>
            </a:r>
            <a:r>
              <a:rPr lang="en-US" b="1" i="1" dirty="0" smtClean="0">
                <a:solidFill>
                  <a:schemeClr val="tx1"/>
                </a:solidFill>
              </a:rPr>
              <a:t>O(n</a:t>
            </a:r>
            <a:r>
              <a:rPr lang="en-US" b="1" i="1" baseline="30000" dirty="0" smtClean="0">
                <a:solidFill>
                  <a:schemeClr val="tx1"/>
                </a:solidFill>
              </a:rPr>
              <a:t>3</a:t>
            </a:r>
            <a:r>
              <a:rPr lang="en-US" b="1" i="1" dirty="0" smtClean="0">
                <a:solidFill>
                  <a:schemeClr val="tx1"/>
                </a:solidFill>
              </a:rPr>
              <a:t>)</a:t>
            </a:r>
            <a:endParaRPr lang="en-US" b="1" i="1" dirty="0">
              <a:solidFill>
                <a:schemeClr val="tx1"/>
              </a:solidFill>
            </a:endParaRPr>
          </a:p>
        </p:txBody>
      </p:sp>
      <p:graphicFrame>
        <p:nvGraphicFramePr>
          <p:cNvPr id="9220" name="Object 7"/>
          <p:cNvGraphicFramePr>
            <a:graphicFrameLocks noChangeAspect="1"/>
          </p:cNvGraphicFramePr>
          <p:nvPr>
            <p:extLst>
              <p:ext uri="{D42A27DB-BD31-4B8C-83A1-F6EECF244321}">
                <p14:modId xmlns:p14="http://schemas.microsoft.com/office/powerpoint/2010/main" val="3973454006"/>
              </p:ext>
            </p:extLst>
          </p:nvPr>
        </p:nvGraphicFramePr>
        <p:xfrm>
          <a:off x="5049838" y="2743200"/>
          <a:ext cx="3443287" cy="1900238"/>
        </p:xfrm>
        <a:graphic>
          <a:graphicData uri="http://schemas.openxmlformats.org/presentationml/2006/ole">
            <mc:AlternateContent xmlns:mc="http://schemas.openxmlformats.org/markup-compatibility/2006">
              <mc:Choice xmlns:v="urn:schemas-microsoft-com:vml" Requires="v">
                <p:oleObj spid="_x0000_s100530" name="Equation" r:id="rId7" imgW="2120760" imgH="1168200" progId="Equation.DSMT4">
                  <p:embed/>
                </p:oleObj>
              </mc:Choice>
              <mc:Fallback>
                <p:oleObj name="Equation" r:id="rId7" imgW="2120760" imgH="1168200" progId="Equation.DSMT4">
                  <p:embed/>
                  <p:pic>
                    <p:nvPicPr>
                      <p:cNvPr id="0" name=""/>
                      <p:cNvPicPr>
                        <a:picLocks noChangeAspect="1" noChangeArrowheads="1"/>
                      </p:cNvPicPr>
                      <p:nvPr/>
                    </p:nvPicPr>
                    <p:blipFill>
                      <a:blip r:embed="rId8"/>
                      <a:srcRect/>
                      <a:stretch>
                        <a:fillRect/>
                      </a:stretch>
                    </p:blipFill>
                    <p:spPr bwMode="auto">
                      <a:xfrm>
                        <a:off x="5049838" y="2743200"/>
                        <a:ext cx="3443287" cy="1900238"/>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11DAF7DB-E456-4B78-A867-CA623C1970FB}" type="slidenum">
              <a:rPr lang="en-GB" smtClean="0"/>
              <a:pPr>
                <a:defRPr/>
              </a:pPr>
              <a:t>78</a:t>
            </a:fld>
            <a:endParaRPr lang="en-GB"/>
          </a:p>
        </p:txBody>
      </p:sp>
    </p:spTree>
    <p:extLst>
      <p:ext uri="{BB962C8B-B14F-4D97-AF65-F5344CB8AC3E}">
        <p14:creationId xmlns:p14="http://schemas.microsoft.com/office/powerpoint/2010/main" val="400341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3">
                                            <p:txEl>
                                              <p:pRg st="2" end="2"/>
                                            </p:txEl>
                                          </p:spTgt>
                                        </p:tgtEl>
                                        <p:attrNameLst>
                                          <p:attrName>style.visibility</p:attrName>
                                        </p:attrNameLst>
                                      </p:cBhvr>
                                      <p:to>
                                        <p:strVal val="visible"/>
                                      </p:to>
                                    </p:set>
                                    <p:animEffect transition="in" filter="blinds(horizontal)">
                                      <p:cBhvr>
                                        <p:cTn id="7" dur="500"/>
                                        <p:tgtEl>
                                          <p:spTgt spid="92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box(in)">
                                      <p:cBhvr>
                                        <p:cTn id="12" dur="500"/>
                                        <p:tgtEl>
                                          <p:spTgt spid="9219"/>
                                        </p:tgtEl>
                                      </p:cBhvr>
                                    </p:animEffect>
                                  </p:childTnLst>
                                </p:cTn>
                              </p:par>
                              <p:par>
                                <p:cTn id="13" presetID="4" presetClass="entr" presetSubtype="16"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box(in)">
                                      <p:cBhvr>
                                        <p:cTn id="15" dur="500"/>
                                        <p:tgtEl>
                                          <p:spTgt spid="9220"/>
                                        </p:tgtEl>
                                      </p:cBhvr>
                                    </p:animEffect>
                                  </p:childTnLst>
                                </p:cTn>
                              </p:par>
                              <p:par>
                                <p:cTn id="16" presetID="3" presetClass="entr" presetSubtype="10" fill="hold" nodeType="withEffect">
                                  <p:stCondLst>
                                    <p:cond delay="0"/>
                                  </p:stCondLst>
                                  <p:childTnLst>
                                    <p:set>
                                      <p:cBhvr>
                                        <p:cTn id="17" dur="1" fill="hold">
                                          <p:stCondLst>
                                            <p:cond delay="0"/>
                                          </p:stCondLst>
                                        </p:cTn>
                                        <p:tgtEl>
                                          <p:spTgt spid="9224">
                                            <p:txEl>
                                              <p:pRg st="0" end="0"/>
                                            </p:txEl>
                                          </p:spTgt>
                                        </p:tgtEl>
                                        <p:attrNameLst>
                                          <p:attrName>style.visibility</p:attrName>
                                        </p:attrNameLst>
                                      </p:cBhvr>
                                      <p:to>
                                        <p:strVal val="visible"/>
                                      </p:to>
                                    </p:set>
                                    <p:animEffect transition="in" filter="blinds(horizontal)">
                                      <p:cBhvr>
                                        <p:cTn id="18" dur="500"/>
                                        <p:tgtEl>
                                          <p:spTgt spid="9224">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9224">
                                            <p:txEl>
                                              <p:pRg st="1" end="1"/>
                                            </p:txEl>
                                          </p:spTgt>
                                        </p:tgtEl>
                                        <p:attrNameLst>
                                          <p:attrName>style.visibility</p:attrName>
                                        </p:attrNameLst>
                                      </p:cBhvr>
                                      <p:to>
                                        <p:strVal val="visible"/>
                                      </p:to>
                                    </p:set>
                                    <p:animEffect transition="in" filter="blinds(horizontal)">
                                      <p:cBhvr>
                                        <p:cTn id="21" dur="500"/>
                                        <p:tgtEl>
                                          <p:spTgt spid="92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04800"/>
            <a:ext cx="7772400" cy="685800"/>
          </a:xfrm>
        </p:spPr>
        <p:txBody>
          <a:bodyPr/>
          <a:lstStyle/>
          <a:p>
            <a:r>
              <a:rPr lang="el-GR" sz="3200" b="1" dirty="0" smtClean="0">
                <a:solidFill>
                  <a:srgbClr val="C00000"/>
                </a:solidFill>
                <a:latin typeface="Arno Pro Caption" pitchFamily="18" charset="0"/>
              </a:rPr>
              <a:t>Οι κίνδυνοι της </a:t>
            </a:r>
            <a:r>
              <a:rPr lang="el-GR" sz="3200" b="1" dirty="0" err="1" smtClean="0">
                <a:solidFill>
                  <a:srgbClr val="C00000"/>
                </a:solidFill>
                <a:latin typeface="Arno Pro Caption" pitchFamily="18" charset="0"/>
              </a:rPr>
              <a:t>πολυωνυμικής</a:t>
            </a:r>
            <a:r>
              <a:rPr lang="el-GR" sz="3200" b="1" dirty="0" smtClean="0">
                <a:solidFill>
                  <a:srgbClr val="C00000"/>
                </a:solidFill>
                <a:latin typeface="Arno Pro Caption" pitchFamily="18" charset="0"/>
              </a:rPr>
              <a:t> παρεμβολής</a:t>
            </a:r>
            <a:endParaRPr lang="el-GR" sz="3200" b="1" dirty="0">
              <a:solidFill>
                <a:srgbClr val="C00000"/>
              </a:solidFill>
              <a:latin typeface="Arno Pro Caption" pitchFamily="18" charset="0"/>
            </a:endParaRPr>
          </a:p>
        </p:txBody>
      </p:sp>
      <p:sp>
        <p:nvSpPr>
          <p:cNvPr id="7" name="Content Placeholder 6"/>
          <p:cNvSpPr>
            <a:spLocks noGrp="1"/>
          </p:cNvSpPr>
          <p:nvPr>
            <p:ph idx="1"/>
          </p:nvPr>
        </p:nvSpPr>
        <p:spPr>
          <a:xfrm>
            <a:off x="381000" y="1143000"/>
            <a:ext cx="8382000" cy="4953000"/>
          </a:xfrm>
        </p:spPr>
        <p:txBody>
          <a:bodyPr/>
          <a:lstStyle/>
          <a:p>
            <a:r>
              <a:rPr lang="el-GR" sz="2200" dirty="0" smtClean="0">
                <a:latin typeface="Arno Pro Caption" pitchFamily="18" charset="0"/>
              </a:rPr>
              <a:t>Έχει παρατηρηθεί ότι όσο μεγαλώνει ο βαθμός του πολυωνύμου παρεμβολής τότε η παρεμβολή δεν είναι επιτυχής, δηλ. οι εκτιμήσεις για την τιμή της συνάρτησης είναι ιδιαίτερα μη ακριβείς (συνήθως παρατηρούνται γρήγορες ταλαντώσεις στις τιμές του πολυωνύμου).</a:t>
            </a:r>
          </a:p>
          <a:p>
            <a:r>
              <a:rPr lang="en-US" sz="2400" dirty="0">
                <a:solidFill>
                  <a:schemeClr val="accent2"/>
                </a:solidFill>
                <a:latin typeface="Arno Pro Caption" pitchFamily="18" charset="0"/>
              </a:rPr>
              <a:t>In the mathematical field of </a:t>
            </a:r>
            <a:r>
              <a:rPr lang="en-US" sz="2400" dirty="0" smtClean="0">
                <a:solidFill>
                  <a:schemeClr val="accent2"/>
                </a:solidFill>
                <a:latin typeface="Arno Pro Caption" pitchFamily="18" charset="0"/>
              </a:rPr>
              <a:t>numerical analysis</a:t>
            </a:r>
            <a:r>
              <a:rPr lang="en-US" sz="2400" dirty="0">
                <a:solidFill>
                  <a:schemeClr val="accent2"/>
                </a:solidFill>
                <a:latin typeface="Arno Pro Caption" pitchFamily="18" charset="0"/>
              </a:rPr>
              <a:t>, </a:t>
            </a:r>
            <a:r>
              <a:rPr lang="en-US" sz="2400" b="1" dirty="0" err="1">
                <a:solidFill>
                  <a:srgbClr val="C00000"/>
                </a:solidFill>
                <a:latin typeface="Arno Pro Caption" pitchFamily="18" charset="0"/>
              </a:rPr>
              <a:t>Runge's</a:t>
            </a:r>
            <a:r>
              <a:rPr lang="en-US" sz="2400" b="1" dirty="0">
                <a:solidFill>
                  <a:srgbClr val="C00000"/>
                </a:solidFill>
                <a:latin typeface="Arno Pro Caption" pitchFamily="18" charset="0"/>
              </a:rPr>
              <a:t> phenomenon</a:t>
            </a:r>
            <a:r>
              <a:rPr lang="en-US" sz="2400" b="1" dirty="0">
                <a:solidFill>
                  <a:schemeClr val="accent2"/>
                </a:solidFill>
                <a:latin typeface="Arno Pro Caption" pitchFamily="18" charset="0"/>
              </a:rPr>
              <a:t> </a:t>
            </a:r>
            <a:r>
              <a:rPr lang="en-US" sz="2400" dirty="0">
                <a:solidFill>
                  <a:schemeClr val="accent2"/>
                </a:solidFill>
                <a:latin typeface="Arno Pro Caption" pitchFamily="18" charset="0"/>
              </a:rPr>
              <a:t>is </a:t>
            </a:r>
            <a:r>
              <a:rPr lang="en-US" sz="2400" dirty="0" smtClean="0">
                <a:solidFill>
                  <a:schemeClr val="accent2"/>
                </a:solidFill>
                <a:latin typeface="Arno Pro Caption" pitchFamily="18" charset="0"/>
              </a:rPr>
              <a:t>a problem </a:t>
            </a:r>
            <a:r>
              <a:rPr lang="en-US" sz="2400" dirty="0">
                <a:solidFill>
                  <a:schemeClr val="accent2"/>
                </a:solidFill>
                <a:latin typeface="Arno Pro Caption" pitchFamily="18" charset="0"/>
              </a:rPr>
              <a:t>of oscillation at the edges of </a:t>
            </a:r>
            <a:r>
              <a:rPr lang="en-US" sz="2400" dirty="0" smtClean="0">
                <a:solidFill>
                  <a:schemeClr val="accent2"/>
                </a:solidFill>
                <a:latin typeface="Arno Pro Caption" pitchFamily="18" charset="0"/>
              </a:rPr>
              <a:t>an interval </a:t>
            </a:r>
            <a:r>
              <a:rPr lang="en-US" sz="2400" dirty="0">
                <a:solidFill>
                  <a:schemeClr val="accent2"/>
                </a:solidFill>
                <a:latin typeface="Arno Pro Caption" pitchFamily="18" charset="0"/>
              </a:rPr>
              <a:t>that occurs when using </a:t>
            </a:r>
            <a:r>
              <a:rPr lang="en-US" sz="2400" dirty="0" smtClean="0">
                <a:solidFill>
                  <a:schemeClr val="accent2"/>
                </a:solidFill>
                <a:latin typeface="Arno Pro Caption" pitchFamily="18" charset="0"/>
              </a:rPr>
              <a:t>polynomial interpolation </a:t>
            </a:r>
            <a:r>
              <a:rPr lang="en-US" sz="2400" dirty="0">
                <a:solidFill>
                  <a:schemeClr val="accent2"/>
                </a:solidFill>
                <a:latin typeface="Arno Pro Caption" pitchFamily="18" charset="0"/>
              </a:rPr>
              <a:t>with polynomials of </a:t>
            </a:r>
            <a:r>
              <a:rPr lang="en-US" sz="2400" dirty="0" smtClean="0">
                <a:solidFill>
                  <a:schemeClr val="accent2"/>
                </a:solidFill>
                <a:latin typeface="Arno Pro Caption" pitchFamily="18" charset="0"/>
              </a:rPr>
              <a:t>high degree </a:t>
            </a:r>
            <a:r>
              <a:rPr lang="en-US" sz="2400" dirty="0">
                <a:solidFill>
                  <a:schemeClr val="accent2"/>
                </a:solidFill>
                <a:latin typeface="Arno Pro Caption" pitchFamily="18" charset="0"/>
              </a:rPr>
              <a:t>over a set of </a:t>
            </a:r>
            <a:r>
              <a:rPr lang="en-US" sz="2400" dirty="0" err="1">
                <a:solidFill>
                  <a:schemeClr val="accent2"/>
                </a:solidFill>
                <a:latin typeface="Arno Pro Caption" pitchFamily="18" charset="0"/>
              </a:rPr>
              <a:t>equispaced</a:t>
            </a:r>
            <a:r>
              <a:rPr lang="en-US" sz="2400" dirty="0">
                <a:solidFill>
                  <a:schemeClr val="accent2"/>
                </a:solidFill>
                <a:latin typeface="Arno Pro Caption" pitchFamily="18" charset="0"/>
              </a:rPr>
              <a:t> </a:t>
            </a:r>
            <a:r>
              <a:rPr lang="en-US" sz="2400" dirty="0" smtClean="0">
                <a:solidFill>
                  <a:schemeClr val="accent2"/>
                </a:solidFill>
                <a:latin typeface="Arno Pro Caption" pitchFamily="18" charset="0"/>
              </a:rPr>
              <a:t>interpolation points</a:t>
            </a:r>
            <a:r>
              <a:rPr lang="en-US" sz="2400" dirty="0">
                <a:solidFill>
                  <a:schemeClr val="accent2"/>
                </a:solidFill>
                <a:latin typeface="Arno Pro Caption" pitchFamily="18" charset="0"/>
              </a:rPr>
              <a:t>. It was discovered by Carl </a:t>
            </a:r>
            <a:r>
              <a:rPr lang="en-US" sz="2400" dirty="0" smtClean="0">
                <a:solidFill>
                  <a:schemeClr val="accent2"/>
                </a:solidFill>
                <a:latin typeface="Arno Pro Caption" pitchFamily="18" charset="0"/>
              </a:rPr>
              <a:t>David </a:t>
            </a:r>
            <a:r>
              <a:rPr lang="en-US" sz="2400" dirty="0" err="1" smtClean="0">
                <a:solidFill>
                  <a:schemeClr val="accent2"/>
                </a:solidFill>
                <a:latin typeface="Arno Pro Caption" pitchFamily="18" charset="0"/>
              </a:rPr>
              <a:t>Tolm</a:t>
            </a:r>
            <a:r>
              <a:rPr lang="en-US" sz="2400" dirty="0" smtClean="0">
                <a:solidFill>
                  <a:schemeClr val="accent2"/>
                </a:solidFill>
                <a:latin typeface="Arno Pro Caption" pitchFamily="18" charset="0"/>
              </a:rPr>
              <a:t> </a:t>
            </a:r>
            <a:r>
              <a:rPr lang="en-US" sz="2400" dirty="0" err="1">
                <a:solidFill>
                  <a:schemeClr val="accent2"/>
                </a:solidFill>
                <a:latin typeface="Arno Pro Caption" pitchFamily="18" charset="0"/>
              </a:rPr>
              <a:t>Runge</a:t>
            </a:r>
            <a:r>
              <a:rPr lang="en-US" sz="2400" dirty="0">
                <a:solidFill>
                  <a:schemeClr val="accent2"/>
                </a:solidFill>
                <a:latin typeface="Arno Pro Caption" pitchFamily="18" charset="0"/>
              </a:rPr>
              <a:t> when exploring the </a:t>
            </a:r>
            <a:r>
              <a:rPr lang="en-US" sz="2400" dirty="0" smtClean="0">
                <a:solidFill>
                  <a:schemeClr val="accent2"/>
                </a:solidFill>
                <a:latin typeface="Arno Pro Caption" pitchFamily="18" charset="0"/>
              </a:rPr>
              <a:t>behavior of </a:t>
            </a:r>
            <a:r>
              <a:rPr lang="en-US" sz="2400" dirty="0">
                <a:solidFill>
                  <a:schemeClr val="accent2"/>
                </a:solidFill>
                <a:latin typeface="Arno Pro Caption" pitchFamily="18" charset="0"/>
              </a:rPr>
              <a:t>errors when using </a:t>
            </a:r>
            <a:r>
              <a:rPr lang="en-US" sz="2400" dirty="0" smtClean="0">
                <a:solidFill>
                  <a:schemeClr val="accent2"/>
                </a:solidFill>
                <a:latin typeface="Arno Pro Caption" pitchFamily="18" charset="0"/>
              </a:rPr>
              <a:t>polynomial interpolation </a:t>
            </a:r>
            <a:r>
              <a:rPr lang="en-US" sz="2400" dirty="0">
                <a:solidFill>
                  <a:schemeClr val="accent2"/>
                </a:solidFill>
                <a:latin typeface="Arno Pro Caption" pitchFamily="18" charset="0"/>
              </a:rPr>
              <a:t>to approximate </a:t>
            </a:r>
            <a:r>
              <a:rPr lang="en-US" sz="2400" dirty="0" smtClean="0">
                <a:solidFill>
                  <a:schemeClr val="accent2"/>
                </a:solidFill>
                <a:latin typeface="Arno Pro Caption" pitchFamily="18" charset="0"/>
              </a:rPr>
              <a:t>certain functions. </a:t>
            </a:r>
            <a:r>
              <a:rPr lang="en-US" sz="2400" dirty="0">
                <a:solidFill>
                  <a:schemeClr val="accent2"/>
                </a:solidFill>
                <a:latin typeface="Arno Pro Caption" pitchFamily="18" charset="0"/>
              </a:rPr>
              <a:t>The discovery was </a:t>
            </a:r>
            <a:r>
              <a:rPr lang="en-US" sz="2400" dirty="0" smtClean="0">
                <a:solidFill>
                  <a:schemeClr val="accent2"/>
                </a:solidFill>
                <a:latin typeface="Arno Pro Caption" pitchFamily="18" charset="0"/>
              </a:rPr>
              <a:t>important because </a:t>
            </a:r>
            <a:r>
              <a:rPr lang="en-US" sz="2400" dirty="0">
                <a:solidFill>
                  <a:schemeClr val="accent2"/>
                </a:solidFill>
                <a:latin typeface="Arno Pro Caption" pitchFamily="18" charset="0"/>
              </a:rPr>
              <a:t>it shows that going to </a:t>
            </a:r>
            <a:r>
              <a:rPr lang="en-US" sz="2400" dirty="0" smtClean="0">
                <a:solidFill>
                  <a:schemeClr val="accent2"/>
                </a:solidFill>
                <a:latin typeface="Arno Pro Caption" pitchFamily="18" charset="0"/>
              </a:rPr>
              <a:t>higher degrees </a:t>
            </a:r>
            <a:r>
              <a:rPr lang="en-US" sz="2400" dirty="0">
                <a:solidFill>
                  <a:schemeClr val="accent2"/>
                </a:solidFill>
                <a:latin typeface="Arno Pro Caption" pitchFamily="18" charset="0"/>
              </a:rPr>
              <a:t>does not always improve accuracy.</a:t>
            </a:r>
            <a:endParaRPr lang="el-GR" sz="2400" dirty="0">
              <a:solidFill>
                <a:schemeClr val="accent2"/>
              </a:solidFill>
              <a:latin typeface="Arno Pro Caption" pitchFamily="18" charset="0"/>
            </a:endParaRPr>
          </a:p>
        </p:txBody>
      </p:sp>
      <p:sp>
        <p:nvSpPr>
          <p:cNvPr id="5" name="Slide Number Placeholder 4"/>
          <p:cNvSpPr>
            <a:spLocks noGrp="1"/>
          </p:cNvSpPr>
          <p:nvPr>
            <p:ph type="sldNum" sz="quarter" idx="12"/>
          </p:nvPr>
        </p:nvSpPr>
        <p:spPr/>
        <p:txBody>
          <a:bodyPr/>
          <a:lstStyle/>
          <a:p>
            <a:pPr>
              <a:defRPr/>
            </a:pPr>
            <a:fld id="{11DAF7DB-E456-4B78-A867-CA623C1970FB}" type="slidenum">
              <a:rPr lang="en-GB" smtClean="0"/>
              <a:pPr>
                <a:defRPr/>
              </a:pPr>
              <a:t>79</a:t>
            </a:fld>
            <a:endParaRPr lang="en-GB"/>
          </a:p>
        </p:txBody>
      </p:sp>
    </p:spTree>
    <p:extLst>
      <p:ext uri="{BB962C8B-B14F-4D97-AF65-F5344CB8AC3E}">
        <p14:creationId xmlns:p14="http://schemas.microsoft.com/office/powerpoint/2010/main" val="314264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l-GR" sz="3200" b="1" dirty="0" smtClean="0">
                <a:solidFill>
                  <a:srgbClr val="C00000"/>
                </a:solidFill>
                <a:latin typeface="Arno Pro Caption" pitchFamily="18" charset="0"/>
              </a:rPr>
              <a:t>Application of interpolation</a:t>
            </a:r>
            <a:endParaRPr lang="el-GR" altLang="el-GR" sz="3200" b="1" dirty="0" smtClean="0">
              <a:solidFill>
                <a:srgbClr val="C00000"/>
              </a:solidFill>
              <a:latin typeface="Arno Pro Caption" pitchFamily="18" charset="0"/>
            </a:endParaRPr>
          </a:p>
        </p:txBody>
      </p:sp>
      <p:sp>
        <p:nvSpPr>
          <p:cNvPr id="10243" name="Content Placeholder 3"/>
          <p:cNvSpPr>
            <a:spLocks noGrp="1"/>
          </p:cNvSpPr>
          <p:nvPr>
            <p:ph idx="1"/>
          </p:nvPr>
        </p:nvSpPr>
        <p:spPr>
          <a:xfrm>
            <a:off x="457200" y="1676400"/>
            <a:ext cx="8534400" cy="4419600"/>
          </a:xfrm>
        </p:spPr>
        <p:txBody>
          <a:bodyPr/>
          <a:lstStyle/>
          <a:p>
            <a:pPr>
              <a:lnSpc>
                <a:spcPts val="3100"/>
              </a:lnSpc>
            </a:pPr>
            <a:r>
              <a:rPr lang="en-US" altLang="el-GR" sz="2400" dirty="0" smtClean="0">
                <a:latin typeface="Arno Pro Caption" pitchFamily="18" charset="0"/>
              </a:rPr>
              <a:t>A spring is an elastic object used to store mechanical energy. In case of mechanical spring there is a spring load and deflection graph. The deflection is in millimeters and the load is measured in newton. The deflection is plotted on the x-axis and the corresponding load in newton on y-axis. Often we have to find the values between the two sets of values (load vs. deflection). Hence interpolation is the technique used to find the unknown values. </a:t>
            </a:r>
            <a:r>
              <a:rPr lang="el-GR" altLang="el-GR" sz="2400" dirty="0" smtClean="0">
                <a:latin typeface="Arno Pro Caption" pitchFamily="18" charset="0"/>
              </a:rPr>
              <a:t>The </a:t>
            </a:r>
            <a:r>
              <a:rPr lang="el-GR" altLang="el-GR" sz="2400" dirty="0" err="1" smtClean="0">
                <a:latin typeface="Arno Pro Caption" pitchFamily="18" charset="0"/>
              </a:rPr>
              <a:t>graph</a:t>
            </a:r>
            <a:r>
              <a:rPr lang="el-GR" altLang="el-GR" sz="2400" dirty="0" smtClean="0">
                <a:latin typeface="Arno Pro Caption" pitchFamily="18" charset="0"/>
              </a:rPr>
              <a:t> </a:t>
            </a:r>
            <a:r>
              <a:rPr lang="el-GR" altLang="el-GR" sz="2400" dirty="0" err="1" smtClean="0">
                <a:latin typeface="Arno Pro Caption" pitchFamily="18" charset="0"/>
              </a:rPr>
              <a:t>is</a:t>
            </a:r>
            <a:r>
              <a:rPr lang="el-GR" altLang="el-GR" sz="2400" dirty="0" smtClean="0">
                <a:latin typeface="Arno Pro Caption" pitchFamily="18" charset="0"/>
              </a:rPr>
              <a:t> </a:t>
            </a:r>
            <a:r>
              <a:rPr lang="el-GR" altLang="el-GR" sz="2400" dirty="0" err="1" smtClean="0">
                <a:latin typeface="Arno Pro Caption" pitchFamily="18" charset="0"/>
              </a:rPr>
              <a:t>usually</a:t>
            </a:r>
            <a:r>
              <a:rPr lang="el-GR" altLang="el-GR" sz="2400" dirty="0" smtClean="0">
                <a:latin typeface="Arno Pro Caption" pitchFamily="18" charset="0"/>
              </a:rPr>
              <a:t> </a:t>
            </a:r>
            <a:r>
              <a:rPr lang="el-GR" altLang="el-GR" sz="2400" dirty="0" err="1" smtClean="0">
                <a:latin typeface="Arno Pro Caption" pitchFamily="18" charset="0"/>
              </a:rPr>
              <a:t>plotted</a:t>
            </a:r>
            <a:r>
              <a:rPr lang="el-GR" altLang="el-GR" sz="2400" dirty="0" smtClean="0">
                <a:latin typeface="Arno Pro Caption" pitchFamily="18" charset="0"/>
              </a:rPr>
              <a:t> in </a:t>
            </a:r>
            <a:r>
              <a:rPr lang="en-US" altLang="el-GR" sz="2400" dirty="0" smtClean="0">
                <a:latin typeface="Arno Pro Caption" pitchFamily="18" charset="0"/>
              </a:rPr>
              <a:t>E</a:t>
            </a:r>
            <a:r>
              <a:rPr lang="el-GR" altLang="el-GR" sz="2400" dirty="0" err="1" smtClean="0">
                <a:latin typeface="Arno Pro Caption" pitchFamily="18" charset="0"/>
              </a:rPr>
              <a:t>xcel</a:t>
            </a:r>
            <a:r>
              <a:rPr lang="el-GR" altLang="el-GR" sz="2400" dirty="0" smtClean="0">
                <a:latin typeface="Arno Pro Caption" pitchFamily="18" charset="0"/>
              </a:rPr>
              <a:t>.</a:t>
            </a:r>
          </a:p>
          <a:p>
            <a:endParaRPr lang="el-GR" altLang="el-GR" sz="2400" dirty="0" smtClean="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8</a:t>
            </a:fld>
            <a:endParaRPr lang="en-GB"/>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80</a:t>
            </a:fld>
            <a:endParaRPr lang="en-GB"/>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
            <a:ext cx="5353050" cy="649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813484060"/>
              </p:ext>
            </p:extLst>
          </p:nvPr>
        </p:nvGraphicFramePr>
        <p:xfrm>
          <a:off x="6553200" y="990600"/>
          <a:ext cx="2336800" cy="838200"/>
        </p:xfrm>
        <a:graphic>
          <a:graphicData uri="http://schemas.openxmlformats.org/presentationml/2006/ole">
            <mc:AlternateContent xmlns:mc="http://schemas.openxmlformats.org/markup-compatibility/2006">
              <mc:Choice xmlns:v="urn:schemas-microsoft-com:vml" Requires="v">
                <p:oleObj spid="_x0000_s104499" name="Equation" r:id="rId4" imgW="2336760" imgH="838080" progId="Equation.DSMT4">
                  <p:embed/>
                </p:oleObj>
              </mc:Choice>
              <mc:Fallback>
                <p:oleObj name="Equation" r:id="rId4" imgW="2336760" imgH="8380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990600"/>
                        <a:ext cx="2336800" cy="8382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175931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914400"/>
          </a:xfrm>
        </p:spPr>
        <p:txBody>
          <a:bodyPr/>
          <a:lstStyle/>
          <a:p>
            <a:r>
              <a:rPr lang="el-GR" sz="3200" dirty="0" smtClean="0">
                <a:latin typeface="Arno Pro Caption" pitchFamily="18" charset="0"/>
              </a:rPr>
              <a:t>Προσέγγιση κατά τμήματα με πολυώνυμα ελάχιστου βαθμού</a:t>
            </a:r>
            <a:endParaRPr lang="el-GR" sz="3200" dirty="0">
              <a:latin typeface="Arno Pro Caption" pitchFamily="18"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81</a:t>
            </a:fld>
            <a:endParaRPr lang="en-GB"/>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8652604" cy="2530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8596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457200"/>
          </a:xfrm>
        </p:spPr>
        <p:txBody>
          <a:bodyPr/>
          <a:lstStyle/>
          <a:p>
            <a:r>
              <a:rPr lang="el-GR" sz="3200" b="1" dirty="0">
                <a:solidFill>
                  <a:srgbClr val="C00000"/>
                </a:solidFill>
                <a:latin typeface="Arno Pro Caption" pitchFamily="18" charset="0"/>
              </a:rPr>
              <a:t>Προσέγγιση</a:t>
            </a:r>
            <a:r>
              <a:rPr lang="el-GR" b="1" dirty="0" smtClean="0">
                <a:solidFill>
                  <a:srgbClr val="C00000"/>
                </a:solidFill>
                <a:latin typeface="Arno Pro Caption" pitchFamily="18" charset="0"/>
              </a:rPr>
              <a:t> </a:t>
            </a:r>
            <a:r>
              <a:rPr lang="el-GR" sz="3200" b="1" dirty="0">
                <a:solidFill>
                  <a:srgbClr val="C00000"/>
                </a:solidFill>
                <a:latin typeface="Arno Pro Caption" pitchFamily="18" charset="0"/>
              </a:rPr>
              <a:t>με </a:t>
            </a:r>
            <a:r>
              <a:rPr lang="en-US" sz="3200" b="1" dirty="0">
                <a:solidFill>
                  <a:srgbClr val="C00000"/>
                </a:solidFill>
                <a:latin typeface="Arno Pro Caption" pitchFamily="18" charset="0"/>
              </a:rPr>
              <a:t>spline</a:t>
            </a:r>
            <a:endParaRPr lang="el-GR" sz="3200" b="1" dirty="0">
              <a:solidFill>
                <a:srgbClr val="C00000"/>
              </a:solidFill>
              <a:latin typeface="Arno Pro Caption" pitchFamily="18" charset="0"/>
            </a:endParaRPr>
          </a:p>
        </p:txBody>
      </p:sp>
      <p:sp>
        <p:nvSpPr>
          <p:cNvPr id="3" name="Content Placeholder 2"/>
          <p:cNvSpPr>
            <a:spLocks noGrp="1"/>
          </p:cNvSpPr>
          <p:nvPr>
            <p:ph idx="1"/>
          </p:nvPr>
        </p:nvSpPr>
        <p:spPr>
          <a:xfrm>
            <a:off x="304800" y="1143000"/>
            <a:ext cx="8610600" cy="5105400"/>
          </a:xfrm>
        </p:spPr>
        <p:txBody>
          <a:bodyPr/>
          <a:lstStyle/>
          <a:p>
            <a:r>
              <a:rPr lang="el-GR" sz="2400" dirty="0" smtClean="0">
                <a:latin typeface="Arno Pro Caption" pitchFamily="18" charset="0"/>
              </a:rPr>
              <a:t>Η καμπύλη </a:t>
            </a:r>
            <a:r>
              <a:rPr lang="en-US" sz="2400" dirty="0" smtClean="0">
                <a:solidFill>
                  <a:srgbClr val="C00000"/>
                </a:solidFill>
                <a:latin typeface="Arno Pro Caption" pitchFamily="18" charset="0"/>
              </a:rPr>
              <a:t>spline</a:t>
            </a:r>
            <a:r>
              <a:rPr lang="en-US" sz="2400" dirty="0" smtClean="0">
                <a:latin typeface="Arno Pro Caption" pitchFamily="18" charset="0"/>
              </a:rPr>
              <a:t> </a:t>
            </a:r>
            <a:r>
              <a:rPr lang="el-GR" sz="2400" dirty="0" smtClean="0">
                <a:latin typeface="Arno Pro Caption" pitchFamily="18" charset="0"/>
              </a:rPr>
              <a:t>στα μαθηματικά είναι ένα πολυώνυμο που ορίζεται τμηματικά από πολυώνυμα χαμηλού βαθμού, αλλά όχι του ελάχιστου δυνατού, με συνεχείς παραγώγους  στα σημεία (κόμβοι) που αυτά ενώνονται. Η συγκεκριμένη καμπύλη αποφεύγει να χρησιμοποιήσει πολυώνυμα μεγάλου βαθμού (άρα δεν εμφανίζονται αφύσικες ταλαντώσεις στα διαστήματα μεταξύ των σημείων). Επιπλέον η προσέγγιση δεν γίνεται με τα πολυώνυμα ελάχιστου βαθμού και έτσι αποφεύγονται οι ασυνέχειες στις παραγώγους στους κόμβους.</a:t>
            </a:r>
          </a:p>
          <a:p>
            <a:r>
              <a:rPr lang="el-GR" sz="2400" b="1" dirty="0" smtClean="0">
                <a:solidFill>
                  <a:srgbClr val="C00000"/>
                </a:solidFill>
                <a:latin typeface="Arno Pro Caption" pitchFamily="18" charset="0"/>
              </a:rPr>
              <a:t>Η φυσική («κυβική») </a:t>
            </a:r>
            <a:r>
              <a:rPr lang="en-US" sz="2400" b="1" dirty="0" smtClean="0">
                <a:solidFill>
                  <a:srgbClr val="C00000"/>
                </a:solidFill>
                <a:latin typeface="Arno Pro Caption" pitchFamily="18" charset="0"/>
              </a:rPr>
              <a:t>spline </a:t>
            </a:r>
            <a:r>
              <a:rPr lang="el-GR" sz="2400" b="1" dirty="0" smtClean="0">
                <a:solidFill>
                  <a:srgbClr val="C00000"/>
                </a:solidFill>
                <a:latin typeface="Arno Pro Caption" pitchFamily="18" charset="0"/>
              </a:rPr>
              <a:t>είναι η συχνότερα χρησιμοποιούμενη καμπύλη</a:t>
            </a:r>
            <a:r>
              <a:rPr lang="el-GR" sz="2400" dirty="0" smtClean="0">
                <a:latin typeface="Arno Pro Caption" pitchFamily="18" charset="0"/>
              </a:rPr>
              <a:t>.</a:t>
            </a: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82</a:t>
            </a:fld>
            <a:endParaRPr lang="en-GB"/>
          </a:p>
        </p:txBody>
      </p:sp>
    </p:spTree>
    <p:extLst>
      <p:ext uri="{BB962C8B-B14F-4D97-AF65-F5344CB8AC3E}">
        <p14:creationId xmlns:p14="http://schemas.microsoft.com/office/powerpoint/2010/main" val="13666264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xfrm>
            <a:off x="8488632" y="6392712"/>
            <a:ext cx="457200" cy="31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95685D9-7177-4741-9B55-2F6C677A2D2A}" type="slidenum">
              <a:rPr lang="en-US" altLang="en-US" sz="1400">
                <a:latin typeface="Arno Pro Caption" pitchFamily="18" charset="0"/>
              </a:rPr>
              <a:pPr>
                <a:spcBef>
                  <a:spcPct val="0"/>
                </a:spcBef>
                <a:buFontTx/>
                <a:buNone/>
              </a:pPr>
              <a:t>83</a:t>
            </a:fld>
            <a:endParaRPr lang="en-US" altLang="en-US" sz="1400" dirty="0">
              <a:latin typeface="Arno Pro Caption" pitchFamily="18" charset="0"/>
            </a:endParaRPr>
          </a:p>
        </p:txBody>
      </p:sp>
      <p:sp>
        <p:nvSpPr>
          <p:cNvPr id="16387" name="Rectangle 2"/>
          <p:cNvSpPr>
            <a:spLocks noGrp="1" noChangeArrowheads="1"/>
          </p:cNvSpPr>
          <p:nvPr>
            <p:ph type="title"/>
          </p:nvPr>
        </p:nvSpPr>
        <p:spPr>
          <a:xfrm>
            <a:off x="263525" y="252413"/>
            <a:ext cx="8653463" cy="571500"/>
          </a:xfrm>
          <a:prstGeom prst="bevel">
            <a:avLst/>
          </a:prstGeom>
          <a:solidFill>
            <a:schemeClr val="bg1">
              <a:lumMod val="75000"/>
            </a:schemeClr>
          </a:solidFill>
        </p:spPr>
        <p:txBody>
          <a:bodyPr/>
          <a:lstStyle/>
          <a:p>
            <a:pPr eaLnBrk="1" hangingPunct="1">
              <a:defRPr/>
            </a:pPr>
            <a:r>
              <a:rPr lang="en-US" sz="2800" b="1" smtClean="0">
                <a:latin typeface="Times New Roman" pitchFamily="18" charset="0"/>
              </a:rPr>
              <a:t>Spline </a:t>
            </a:r>
            <a:r>
              <a:rPr lang="en-US" sz="2800" b="1" dirty="0" smtClean="0">
                <a:latin typeface="Times New Roman" pitchFamily="18" charset="0"/>
              </a:rPr>
              <a:t>Interpolation</a:t>
            </a:r>
          </a:p>
        </p:txBody>
      </p:sp>
      <p:sp>
        <p:nvSpPr>
          <p:cNvPr id="16388" name="Rectangle 3"/>
          <p:cNvSpPr>
            <a:spLocks noGrp="1" noChangeArrowheads="1"/>
          </p:cNvSpPr>
          <p:nvPr>
            <p:ph type="body" idx="1"/>
          </p:nvPr>
        </p:nvSpPr>
        <p:spPr>
          <a:xfrm>
            <a:off x="304800" y="934243"/>
            <a:ext cx="3079750" cy="5480050"/>
          </a:xfrm>
          <a:solidFill>
            <a:schemeClr val="bg1">
              <a:lumMod val="95000"/>
            </a:schemeClr>
          </a:solidFill>
        </p:spPr>
        <p:txBody>
          <a:bodyPr tIns="182880" bIns="182880"/>
          <a:lstStyle/>
          <a:p>
            <a:pPr marL="171450" indent="-171450" eaLnBrk="1" hangingPunct="1">
              <a:lnSpc>
                <a:spcPct val="90000"/>
              </a:lnSpc>
              <a:defRPr/>
            </a:pPr>
            <a:r>
              <a:rPr lang="en-US" sz="1600" dirty="0" smtClean="0">
                <a:latin typeface="Times New Roman" pitchFamily="18" charset="0"/>
              </a:rPr>
              <a:t>There are cases where polynomials can lead to erroneous results because of round off error and overshoot.</a:t>
            </a:r>
          </a:p>
          <a:p>
            <a:pPr marL="171450" indent="-171450" eaLnBrk="1" hangingPunct="1">
              <a:lnSpc>
                <a:spcPct val="90000"/>
              </a:lnSpc>
              <a:defRPr/>
            </a:pPr>
            <a:endParaRPr lang="en-US" sz="1600" dirty="0" smtClean="0">
              <a:latin typeface="Times New Roman" pitchFamily="18" charset="0"/>
            </a:endParaRPr>
          </a:p>
          <a:p>
            <a:pPr marL="171450" indent="-171450" eaLnBrk="1" hangingPunct="1">
              <a:lnSpc>
                <a:spcPct val="90000"/>
              </a:lnSpc>
              <a:defRPr/>
            </a:pPr>
            <a:r>
              <a:rPr lang="en-US" sz="1600" dirty="0" smtClean="0">
                <a:latin typeface="Times New Roman" pitchFamily="18" charset="0"/>
              </a:rPr>
              <a:t>Alternative approach is to apply lower-order polynomials to subsets of data points. Such connecting polynomials are called </a:t>
            </a:r>
            <a:r>
              <a:rPr lang="en-US" sz="1600" b="1" i="1" dirty="0" err="1" smtClean="0">
                <a:latin typeface="Times New Roman" pitchFamily="18" charset="0"/>
              </a:rPr>
              <a:t>spline</a:t>
            </a:r>
            <a:r>
              <a:rPr lang="en-US" sz="1600" b="1" i="1" dirty="0" smtClean="0">
                <a:latin typeface="Times New Roman" pitchFamily="18" charset="0"/>
              </a:rPr>
              <a:t> functions</a:t>
            </a:r>
            <a:r>
              <a:rPr lang="en-US" sz="1600" i="1" dirty="0" smtClean="0">
                <a:latin typeface="Times New Roman" pitchFamily="18" charset="0"/>
              </a:rPr>
              <a:t>.</a:t>
            </a:r>
          </a:p>
          <a:p>
            <a:pPr marL="171450" indent="-171450" eaLnBrk="1" hangingPunct="1">
              <a:lnSpc>
                <a:spcPct val="90000"/>
              </a:lnSpc>
              <a:buFontTx/>
              <a:buNone/>
              <a:defRPr/>
            </a:pPr>
            <a:endParaRPr lang="en-US" sz="1600" i="1" dirty="0" smtClean="0">
              <a:latin typeface="Times New Roman" pitchFamily="18" charset="0"/>
            </a:endParaRPr>
          </a:p>
          <a:p>
            <a:pPr marL="171450" indent="-171450" eaLnBrk="1" hangingPunct="1">
              <a:lnSpc>
                <a:spcPct val="90000"/>
              </a:lnSpc>
              <a:buFontTx/>
              <a:buNone/>
              <a:defRPr/>
            </a:pPr>
            <a:r>
              <a:rPr lang="en-US" sz="1600" b="1" dirty="0" smtClean="0">
                <a:latin typeface="Times New Roman" pitchFamily="18" charset="0"/>
              </a:rPr>
              <a:t>EXAMPLE:</a:t>
            </a:r>
          </a:p>
          <a:p>
            <a:pPr marL="171450" indent="-171450" eaLnBrk="1" hangingPunct="1">
              <a:lnSpc>
                <a:spcPct val="90000"/>
              </a:lnSpc>
              <a:buFontTx/>
              <a:buNone/>
              <a:defRPr/>
            </a:pPr>
            <a:r>
              <a:rPr lang="en-US" sz="1600" b="1" i="1" dirty="0" err="1" smtClean="0">
                <a:solidFill>
                  <a:schemeClr val="accent6">
                    <a:lumMod val="75000"/>
                  </a:schemeClr>
                </a:solidFill>
                <a:latin typeface="Times New Roman" pitchFamily="18" charset="0"/>
              </a:rPr>
              <a:t>spline</a:t>
            </a:r>
            <a:r>
              <a:rPr lang="en-US" sz="1600" b="1" i="1" dirty="0" smtClean="0">
                <a:solidFill>
                  <a:schemeClr val="accent6">
                    <a:lumMod val="75000"/>
                  </a:schemeClr>
                </a:solidFill>
                <a:latin typeface="Times New Roman" pitchFamily="18" charset="0"/>
              </a:rPr>
              <a:t> fits </a:t>
            </a:r>
            <a:r>
              <a:rPr lang="en-US" sz="1600" dirty="0" smtClean="0">
                <a:latin typeface="Times New Roman" pitchFamily="18" charset="0"/>
              </a:rPr>
              <a:t>for a set of 4 points:</a:t>
            </a:r>
          </a:p>
          <a:p>
            <a:pPr marL="171450" indent="-171450" eaLnBrk="1" hangingPunct="1">
              <a:lnSpc>
                <a:spcPct val="90000"/>
              </a:lnSpc>
              <a:buFontTx/>
              <a:buNone/>
              <a:defRPr/>
            </a:pPr>
            <a:r>
              <a:rPr lang="en-US" sz="1600" dirty="0" smtClean="0">
                <a:latin typeface="Times New Roman" pitchFamily="18" charset="0"/>
              </a:rPr>
              <a:t>	(a) linear</a:t>
            </a:r>
          </a:p>
          <a:p>
            <a:pPr marL="171450" indent="-171450" eaLnBrk="1" hangingPunct="1">
              <a:lnSpc>
                <a:spcPct val="90000"/>
              </a:lnSpc>
              <a:buFontTx/>
              <a:buNone/>
              <a:defRPr/>
            </a:pPr>
            <a:r>
              <a:rPr lang="en-US" sz="1600" dirty="0" smtClean="0">
                <a:latin typeface="Times New Roman" pitchFamily="18" charset="0"/>
              </a:rPr>
              <a:t>	(b) quadratic</a:t>
            </a:r>
          </a:p>
          <a:p>
            <a:pPr marL="171450" indent="-171450" eaLnBrk="1" hangingPunct="1">
              <a:lnSpc>
                <a:spcPct val="90000"/>
              </a:lnSpc>
              <a:buFontTx/>
              <a:buNone/>
              <a:defRPr/>
            </a:pPr>
            <a:r>
              <a:rPr lang="en-US" sz="1600" dirty="0" smtClean="0">
                <a:latin typeface="Times New Roman" pitchFamily="18" charset="0"/>
              </a:rPr>
              <a:t>	(c) cubic </a:t>
            </a:r>
            <a:r>
              <a:rPr lang="en-US" sz="1600" dirty="0" err="1" smtClean="0">
                <a:latin typeface="Times New Roman" pitchFamily="18" charset="0"/>
              </a:rPr>
              <a:t>splines</a:t>
            </a:r>
            <a:endParaRPr lang="en-US" sz="1400" dirty="0" smtClean="0">
              <a:latin typeface="Times New Roman" pitchFamily="18" charset="0"/>
            </a:endParaRPr>
          </a:p>
          <a:p>
            <a:pPr marL="171450" indent="-171450" eaLnBrk="1" hangingPunct="1">
              <a:lnSpc>
                <a:spcPct val="90000"/>
              </a:lnSpc>
              <a:buFontTx/>
              <a:buNone/>
              <a:defRPr/>
            </a:pPr>
            <a:endParaRPr lang="en-US" sz="1400" dirty="0" smtClean="0">
              <a:latin typeface="Times New Roman" pitchFamily="18" charset="0"/>
            </a:endParaRPr>
          </a:p>
          <a:p>
            <a:pPr marL="171450" indent="-171450" eaLnBrk="1" hangingPunct="1">
              <a:lnSpc>
                <a:spcPct val="90000"/>
              </a:lnSpc>
              <a:defRPr/>
            </a:pPr>
            <a:r>
              <a:rPr lang="en-US" sz="1800" b="1" i="1" dirty="0" smtClean="0">
                <a:solidFill>
                  <a:schemeClr val="accent6">
                    <a:lumMod val="75000"/>
                  </a:schemeClr>
                </a:solidFill>
                <a:latin typeface="Times New Roman" pitchFamily="18" charset="0"/>
              </a:rPr>
              <a:t>linear </a:t>
            </a:r>
            <a:r>
              <a:rPr lang="en-US" sz="1800" b="1" i="1" dirty="0" err="1" smtClean="0">
                <a:solidFill>
                  <a:schemeClr val="accent6">
                    <a:lumMod val="75000"/>
                  </a:schemeClr>
                </a:solidFill>
                <a:latin typeface="Times New Roman" pitchFamily="18" charset="0"/>
              </a:rPr>
              <a:t>spline</a:t>
            </a:r>
            <a:r>
              <a:rPr lang="en-US" sz="1800" b="1" i="1" dirty="0" smtClean="0">
                <a:solidFill>
                  <a:schemeClr val="accent6">
                    <a:lumMod val="75000"/>
                  </a:schemeClr>
                </a:solidFill>
                <a:latin typeface="Times New Roman" pitchFamily="18" charset="0"/>
              </a:rPr>
              <a:t>  	</a:t>
            </a:r>
            <a:r>
              <a:rPr lang="en-US" sz="1800" i="1" dirty="0" smtClean="0">
                <a:latin typeface="Times New Roman" pitchFamily="18" charset="0"/>
                <a:sym typeface="Wingdings" pitchFamily="2" charset="2"/>
              </a:rPr>
              <a:t> </a:t>
            </a:r>
            <a:endParaRPr lang="en-US" sz="1800" i="1" dirty="0" smtClean="0">
              <a:latin typeface="Times New Roman" pitchFamily="18" charset="0"/>
            </a:endParaRPr>
          </a:p>
          <a:p>
            <a:pPr marL="171450" indent="-171450" eaLnBrk="1" hangingPunct="1">
              <a:lnSpc>
                <a:spcPct val="90000"/>
              </a:lnSpc>
              <a:buFontTx/>
              <a:buNone/>
              <a:defRPr/>
            </a:pPr>
            <a:r>
              <a:rPr lang="en-US" sz="1600" i="1" dirty="0" smtClean="0">
                <a:latin typeface="Times New Roman" pitchFamily="18" charset="0"/>
              </a:rPr>
              <a:t>	</a:t>
            </a:r>
            <a:r>
              <a:rPr lang="en-US" sz="1600" dirty="0" smtClean="0">
                <a:latin typeface="Times New Roman" pitchFamily="18" charset="0"/>
              </a:rPr>
              <a:t>is superior to higher-order interpolating polynomials (parts a, b, and c)</a:t>
            </a:r>
          </a:p>
          <a:p>
            <a:pPr marL="171450" indent="-171450" eaLnBrk="1" hangingPunct="1">
              <a:lnSpc>
                <a:spcPct val="90000"/>
              </a:lnSpc>
              <a:buFontTx/>
              <a:buNone/>
              <a:defRPr/>
            </a:pPr>
            <a:endParaRPr lang="en-US" sz="1600" dirty="0" smtClean="0">
              <a:latin typeface="Times New Roman" pitchFamily="18" charset="0"/>
            </a:endParaRPr>
          </a:p>
        </p:txBody>
      </p:sp>
      <p:pic>
        <p:nvPicPr>
          <p:cNvPr id="16389" name="Picture 4" descr="Fig1814"/>
          <p:cNvPicPr>
            <a:picLocks noChangeAspect="1" noChangeArrowheads="1"/>
          </p:cNvPicPr>
          <p:nvPr/>
        </p:nvPicPr>
        <p:blipFill>
          <a:blip r:embed="rId2">
            <a:extLst>
              <a:ext uri="{28A0092B-C50C-407E-A947-70E740481C1C}">
                <a14:useLocalDpi xmlns:a14="http://schemas.microsoft.com/office/drawing/2010/main" val="0"/>
              </a:ext>
            </a:extLst>
          </a:blip>
          <a:srcRect l="5370" r="6415" b="53192"/>
          <a:stretch>
            <a:fillRect/>
          </a:stretch>
        </p:blipFill>
        <p:spPr bwMode="auto">
          <a:xfrm>
            <a:off x="3561152" y="914400"/>
            <a:ext cx="2008188"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Fig1816"/>
          <p:cNvPicPr>
            <a:picLocks noChangeAspect="1" noChangeArrowheads="1"/>
          </p:cNvPicPr>
          <p:nvPr/>
        </p:nvPicPr>
        <p:blipFill>
          <a:blip r:embed="rId3">
            <a:extLst>
              <a:ext uri="{28A0092B-C50C-407E-A947-70E740481C1C}">
                <a14:useLocalDpi xmlns:a14="http://schemas.microsoft.com/office/drawing/2010/main" val="0"/>
              </a:ext>
            </a:extLst>
          </a:blip>
          <a:srcRect t="2003" b="66380"/>
          <a:stretch>
            <a:fillRect/>
          </a:stretch>
        </p:blipFill>
        <p:spPr bwMode="auto">
          <a:xfrm>
            <a:off x="5689990" y="917575"/>
            <a:ext cx="322421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Fig1814"/>
          <p:cNvPicPr>
            <a:picLocks noChangeAspect="1" noChangeArrowheads="1"/>
          </p:cNvPicPr>
          <p:nvPr/>
        </p:nvPicPr>
        <p:blipFill>
          <a:blip r:embed="rId2">
            <a:extLst>
              <a:ext uri="{28A0092B-C50C-407E-A947-70E740481C1C}">
                <a14:useLocalDpi xmlns:a14="http://schemas.microsoft.com/office/drawing/2010/main" val="0"/>
              </a:ext>
            </a:extLst>
          </a:blip>
          <a:srcRect l="5090" t="75008" r="6694" b="5898"/>
          <a:stretch>
            <a:fillRect/>
          </a:stretch>
        </p:blipFill>
        <p:spPr bwMode="auto">
          <a:xfrm>
            <a:off x="3561152" y="5299075"/>
            <a:ext cx="2008188"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Fig1814"/>
          <p:cNvPicPr>
            <a:picLocks noChangeAspect="1" noChangeArrowheads="1"/>
          </p:cNvPicPr>
          <p:nvPr/>
        </p:nvPicPr>
        <p:blipFill>
          <a:blip r:embed="rId2">
            <a:extLst>
              <a:ext uri="{28A0092B-C50C-407E-A947-70E740481C1C}">
                <a14:useLocalDpi xmlns:a14="http://schemas.microsoft.com/office/drawing/2010/main" val="0"/>
              </a:ext>
            </a:extLst>
          </a:blip>
          <a:srcRect l="5370" t="48010" r="6415" b="25536"/>
          <a:stretch>
            <a:fillRect/>
          </a:stretch>
        </p:blipFill>
        <p:spPr bwMode="auto">
          <a:xfrm>
            <a:off x="3561152" y="3619500"/>
            <a:ext cx="2008188"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1816"/>
          <p:cNvPicPr>
            <a:picLocks noChangeAspect="1" noChangeArrowheads="1"/>
          </p:cNvPicPr>
          <p:nvPr/>
        </p:nvPicPr>
        <p:blipFill>
          <a:blip r:embed="rId3">
            <a:extLst>
              <a:ext uri="{28A0092B-C50C-407E-A947-70E740481C1C}">
                <a14:useLocalDpi xmlns:a14="http://schemas.microsoft.com/office/drawing/2010/main" val="0"/>
              </a:ext>
            </a:extLst>
          </a:blip>
          <a:srcRect t="34824" b="34221"/>
          <a:stretch>
            <a:fillRect/>
          </a:stretch>
        </p:blipFill>
        <p:spPr bwMode="auto">
          <a:xfrm>
            <a:off x="5678877" y="2816225"/>
            <a:ext cx="3224213"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1816"/>
          <p:cNvPicPr>
            <a:picLocks noChangeAspect="1" noChangeArrowheads="1"/>
          </p:cNvPicPr>
          <p:nvPr/>
        </p:nvPicPr>
        <p:blipFill>
          <a:blip r:embed="rId3">
            <a:extLst>
              <a:ext uri="{28A0092B-C50C-407E-A947-70E740481C1C}">
                <a14:useLocalDpi xmlns:a14="http://schemas.microsoft.com/office/drawing/2010/main" val="0"/>
              </a:ext>
            </a:extLst>
          </a:blip>
          <a:srcRect t="66982" b="3378"/>
          <a:stretch>
            <a:fillRect/>
          </a:stretch>
        </p:blipFill>
        <p:spPr bwMode="auto">
          <a:xfrm>
            <a:off x="5689990" y="4703297"/>
            <a:ext cx="322421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880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blinds(horizontal)">
                                      <p:cBhvr>
                                        <p:cTn id="7" dur="500"/>
                                        <p:tgtEl>
                                          <p:spTgt spid="1638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20" dur="500"/>
                                        <p:tgtEl>
                                          <p:spTgt spid="16388">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6388">
                                            <p:txEl>
                                              <p:pRg st="4" end="4"/>
                                            </p:txEl>
                                          </p:spTgt>
                                        </p:tgtEl>
                                        <p:attrNameLst>
                                          <p:attrName>style.visibility</p:attrName>
                                        </p:attrNameLst>
                                      </p:cBhvr>
                                      <p:to>
                                        <p:strVal val="visible"/>
                                      </p:to>
                                    </p:set>
                                    <p:animEffect transition="in" filter="blinds(horizontal)">
                                      <p:cBhvr>
                                        <p:cTn id="25" dur="500"/>
                                        <p:tgtEl>
                                          <p:spTgt spid="16388">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6388">
                                            <p:txEl>
                                              <p:pRg st="5" end="5"/>
                                            </p:txEl>
                                          </p:spTgt>
                                        </p:tgtEl>
                                        <p:attrNameLst>
                                          <p:attrName>style.visibility</p:attrName>
                                        </p:attrNameLst>
                                      </p:cBhvr>
                                      <p:to>
                                        <p:strVal val="visible"/>
                                      </p:to>
                                    </p:set>
                                    <p:animEffect transition="in" filter="blinds(horizontal)">
                                      <p:cBhvr>
                                        <p:cTn id="28" dur="500"/>
                                        <p:tgtEl>
                                          <p:spTgt spid="16388">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6388">
                                            <p:txEl>
                                              <p:pRg st="6" end="6"/>
                                            </p:txEl>
                                          </p:spTgt>
                                        </p:tgtEl>
                                        <p:attrNameLst>
                                          <p:attrName>style.visibility</p:attrName>
                                        </p:attrNameLst>
                                      </p:cBhvr>
                                      <p:to>
                                        <p:strVal val="visible"/>
                                      </p:to>
                                    </p:set>
                                    <p:animEffect transition="in" filter="blinds(horizontal)">
                                      <p:cBhvr>
                                        <p:cTn id="31" dur="500"/>
                                        <p:tgtEl>
                                          <p:spTgt spid="1638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6390"/>
                                        </p:tgtEl>
                                        <p:attrNameLst>
                                          <p:attrName>style.visibility</p:attrName>
                                        </p:attrNameLst>
                                      </p:cBhvr>
                                      <p:to>
                                        <p:strVal val="visible"/>
                                      </p:to>
                                    </p:set>
                                    <p:animEffect transition="in" filter="blinds(horizontal)">
                                      <p:cBhvr>
                                        <p:cTn id="34" dur="500"/>
                                        <p:tgtEl>
                                          <p:spTgt spid="1639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6388">
                                            <p:txEl>
                                              <p:pRg st="7" end="7"/>
                                            </p:txEl>
                                          </p:spTgt>
                                        </p:tgtEl>
                                        <p:attrNameLst>
                                          <p:attrName>style.visibility</p:attrName>
                                        </p:attrNameLst>
                                      </p:cBhvr>
                                      <p:to>
                                        <p:strVal val="visible"/>
                                      </p:to>
                                    </p:set>
                                    <p:animEffect transition="in" filter="blinds(horizontal)">
                                      <p:cBhvr>
                                        <p:cTn id="39" dur="500"/>
                                        <p:tgtEl>
                                          <p:spTgt spid="16388">
                                            <p:txEl>
                                              <p:pRg st="7" end="7"/>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6388">
                                            <p:txEl>
                                              <p:pRg st="8" end="8"/>
                                            </p:txEl>
                                          </p:spTgt>
                                        </p:tgtEl>
                                        <p:attrNameLst>
                                          <p:attrName>style.visibility</p:attrName>
                                        </p:attrNameLst>
                                      </p:cBhvr>
                                      <p:to>
                                        <p:strVal val="visible"/>
                                      </p:to>
                                    </p:set>
                                    <p:animEffect transition="in" filter="blinds(horizontal)">
                                      <p:cBhvr>
                                        <p:cTn id="47" dur="500"/>
                                        <p:tgtEl>
                                          <p:spTgt spid="16388">
                                            <p:txEl>
                                              <p:pRg st="8" end="8"/>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16388">
                                            <p:txEl>
                                              <p:pRg st="10" end="10"/>
                                            </p:txEl>
                                          </p:spTgt>
                                        </p:tgtEl>
                                        <p:attrNameLst>
                                          <p:attrName>style.visibility</p:attrName>
                                        </p:attrNameLst>
                                      </p:cBhvr>
                                      <p:to>
                                        <p:strVal val="visible"/>
                                      </p:to>
                                    </p:set>
                                    <p:animEffect transition="in" filter="blinds(horizontal)">
                                      <p:cBhvr>
                                        <p:cTn id="55" dur="500"/>
                                        <p:tgtEl>
                                          <p:spTgt spid="16388">
                                            <p:txEl>
                                              <p:pRg st="10" end="10"/>
                                            </p:txEl>
                                          </p:spTgt>
                                        </p:tgtEl>
                                      </p:cBhvr>
                                    </p:animEffect>
                                  </p:childTnLst>
                                </p:cTn>
                              </p:par>
                              <p:par>
                                <p:cTn id="56" presetID="3" presetClass="entr" presetSubtype="10" fill="hold" nodeType="withEffect">
                                  <p:stCondLst>
                                    <p:cond delay="0"/>
                                  </p:stCondLst>
                                  <p:childTnLst>
                                    <p:set>
                                      <p:cBhvr>
                                        <p:cTn id="57" dur="1" fill="hold">
                                          <p:stCondLst>
                                            <p:cond delay="0"/>
                                          </p:stCondLst>
                                        </p:cTn>
                                        <p:tgtEl>
                                          <p:spTgt spid="16388">
                                            <p:txEl>
                                              <p:pRg st="11" end="11"/>
                                            </p:txEl>
                                          </p:spTgt>
                                        </p:tgtEl>
                                        <p:attrNameLst>
                                          <p:attrName>style.visibility</p:attrName>
                                        </p:attrNameLst>
                                      </p:cBhvr>
                                      <p:to>
                                        <p:strVal val="visible"/>
                                      </p:to>
                                    </p:set>
                                    <p:animEffect transition="in" filter="blinds(horizontal)">
                                      <p:cBhvr>
                                        <p:cTn id="58" dur="500"/>
                                        <p:tgtEl>
                                          <p:spTgt spid="16388">
                                            <p:txEl>
                                              <p:pRg st="11" end="11"/>
                                            </p:txEl>
                                          </p:spTgt>
                                        </p:tgtEl>
                                      </p:cBhvr>
                                    </p:animEffect>
                                  </p:childTnLst>
                                </p:cTn>
                              </p:par>
                            </p:childTnLst>
                          </p:cTn>
                        </p:par>
                        <p:par>
                          <p:cTn id="59" fill="hold" nodeType="afterGroup">
                            <p:stCondLst>
                              <p:cond delay="500"/>
                            </p:stCondLst>
                            <p:childTnLst>
                              <p:par>
                                <p:cTn id="60" presetID="3" presetClass="entr" presetSubtype="1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B964A09-9D98-4DFB-938F-6E321BB0D4CD}" type="slidenum">
              <a:rPr lang="en-US" altLang="el-GR"/>
              <a:pPr/>
              <a:t>84</a:t>
            </a:fld>
            <a:endParaRPr lang="en-US" altLang="el-GR" dirty="0"/>
          </a:p>
        </p:txBody>
      </p:sp>
      <p:pic>
        <p:nvPicPr>
          <p:cNvPr id="3584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0113" y="1160463"/>
            <a:ext cx="7200900" cy="4537075"/>
          </a:xfrm>
          <a:noFill/>
          <a:ln/>
        </p:spPr>
      </p:pic>
    </p:spTree>
    <p:extLst>
      <p:ext uri="{BB962C8B-B14F-4D97-AF65-F5344CB8AC3E}">
        <p14:creationId xmlns:p14="http://schemas.microsoft.com/office/powerpoint/2010/main" val="18001268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920750" y="508000"/>
            <a:ext cx="7339013" cy="571500"/>
          </a:xfrm>
          <a:prstGeom prst="bevel">
            <a:avLst/>
          </a:prstGeom>
          <a:solidFill>
            <a:schemeClr val="bg1">
              <a:lumMod val="75000"/>
            </a:schemeClr>
          </a:solidFill>
        </p:spPr>
        <p:txBody>
          <a:bodyPr/>
          <a:lstStyle/>
          <a:p>
            <a:pPr eaLnBrk="1" hangingPunct="1">
              <a:defRPr/>
            </a:pPr>
            <a:r>
              <a:rPr lang="en-US" sz="2800" b="1" dirty="0" smtClean="0">
                <a:latin typeface="Times New Roman" pitchFamily="18" charset="0"/>
              </a:rPr>
              <a:t>Quadratic </a:t>
            </a:r>
            <a:r>
              <a:rPr lang="en-US" sz="2800" b="1" dirty="0" err="1" smtClean="0">
                <a:latin typeface="Times New Roman" pitchFamily="18" charset="0"/>
              </a:rPr>
              <a:t>Spline</a:t>
            </a:r>
            <a:r>
              <a:rPr lang="en-US" sz="2800" b="1" dirty="0" smtClean="0">
                <a:latin typeface="Times New Roman" pitchFamily="18" charset="0"/>
              </a:rPr>
              <a:t> example</a:t>
            </a:r>
          </a:p>
        </p:txBody>
      </p:sp>
      <p:pic>
        <p:nvPicPr>
          <p:cNvPr id="23555" name="Picture 4" descr="Fig18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1420813"/>
            <a:ext cx="664686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Θέση αριθμού διαφάνειας 1"/>
          <p:cNvSpPr>
            <a:spLocks noGrp="1"/>
          </p:cNvSpPr>
          <p:nvPr>
            <p:ph type="sldNum" sz="quarter" idx="12"/>
          </p:nvPr>
        </p:nvSpPr>
        <p:spPr/>
        <p:txBody>
          <a:bodyPr/>
          <a:lstStyle/>
          <a:p>
            <a:pPr>
              <a:defRPr/>
            </a:pPr>
            <a:fld id="{07A1DF88-EE5F-4BF9-B26E-6E557BF0601C}" type="slidenum">
              <a:rPr lang="en-GB" smtClean="0"/>
              <a:pPr>
                <a:defRPr/>
              </a:pPr>
              <a:t>85</a:t>
            </a:fld>
            <a:endParaRPr lang="en-GB"/>
          </a:p>
        </p:txBody>
      </p:sp>
    </p:spTree>
    <p:extLst>
      <p:ext uri="{BB962C8B-B14F-4D97-AF65-F5344CB8AC3E}">
        <p14:creationId xmlns:p14="http://schemas.microsoft.com/office/powerpoint/2010/main" val="94866626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519113" y="508000"/>
            <a:ext cx="8142287" cy="571500"/>
          </a:xfrm>
          <a:prstGeom prst="bevel">
            <a:avLst/>
          </a:prstGeom>
          <a:solidFill>
            <a:schemeClr val="bg1">
              <a:lumMod val="75000"/>
            </a:schemeClr>
          </a:solidFill>
        </p:spPr>
        <p:txBody>
          <a:bodyPr/>
          <a:lstStyle/>
          <a:p>
            <a:pPr eaLnBrk="1" hangingPunct="1">
              <a:defRPr/>
            </a:pPr>
            <a:r>
              <a:rPr lang="en-US" sz="2800" b="1" smtClean="0">
                <a:latin typeface="Times New Roman" pitchFamily="18" charset="0"/>
              </a:rPr>
              <a:t>Quadratic </a:t>
            </a:r>
            <a:r>
              <a:rPr lang="en-US" sz="2800" b="1" dirty="0" smtClean="0">
                <a:latin typeface="Times New Roman" pitchFamily="18" charset="0"/>
              </a:rPr>
              <a:t>Splines - Equations</a:t>
            </a:r>
          </a:p>
        </p:txBody>
      </p:sp>
      <p:sp>
        <p:nvSpPr>
          <p:cNvPr id="11269" name="TextBox 3"/>
          <p:cNvSpPr txBox="1">
            <a:spLocks noChangeArrowheads="1"/>
          </p:cNvSpPr>
          <p:nvPr/>
        </p:nvSpPr>
        <p:spPr bwMode="auto">
          <a:xfrm>
            <a:off x="592138" y="1274763"/>
            <a:ext cx="8032750" cy="5324475"/>
          </a:xfrm>
          <a:prstGeom prst="rect">
            <a:avLst/>
          </a:prstGeom>
          <a:solidFill>
            <a:schemeClr val="bg1"/>
          </a:solidFill>
          <a:ln w="9525">
            <a:noFill/>
            <a:miter lim="800000"/>
            <a:headEnd/>
            <a:tailEnd/>
          </a:ln>
        </p:spPr>
        <p:txBody>
          <a:bodyPr>
            <a:spAutoFit/>
          </a:bodyPr>
          <a:lstStyle/>
          <a:p>
            <a:pPr eaLnBrk="1" hangingPunct="1">
              <a:defRPr/>
            </a:pPr>
            <a:r>
              <a:rPr lang="en-US" sz="2000" dirty="0">
                <a:solidFill>
                  <a:schemeClr val="tx1"/>
                </a:solidFill>
              </a:rPr>
              <a:t>Given (n+1) points, there are </a:t>
            </a:r>
            <a:r>
              <a:rPr lang="en-US" sz="2000" b="1" dirty="0">
                <a:solidFill>
                  <a:schemeClr val="tx1"/>
                </a:solidFill>
              </a:rPr>
              <a:t>3(n)  coefficients</a:t>
            </a:r>
            <a:r>
              <a:rPr lang="en-US" sz="2000" dirty="0">
                <a:solidFill>
                  <a:schemeClr val="tx1"/>
                </a:solidFill>
              </a:rPr>
              <a:t> to find and hence, need to determine </a:t>
            </a:r>
            <a:r>
              <a:rPr lang="en-US" sz="2000" b="1" dirty="0">
                <a:solidFill>
                  <a:schemeClr val="tx1"/>
                </a:solidFill>
              </a:rPr>
              <a:t>3n equations </a:t>
            </a:r>
            <a:r>
              <a:rPr lang="en-US" sz="2000" dirty="0">
                <a:solidFill>
                  <a:schemeClr val="tx1"/>
                </a:solidFill>
              </a:rPr>
              <a:t>to solve:</a:t>
            </a:r>
          </a:p>
          <a:p>
            <a:pPr eaLnBrk="1" hangingPunct="1">
              <a:defRPr/>
            </a:pPr>
            <a:r>
              <a:rPr lang="en-US" sz="2000" dirty="0">
                <a:solidFill>
                  <a:schemeClr val="tx1"/>
                </a:solidFill>
              </a:rPr>
              <a:t> </a:t>
            </a:r>
          </a:p>
          <a:p>
            <a:pPr marL="342900" indent="-342900" eaLnBrk="1" hangingPunct="1">
              <a:buFont typeface="Arial" charset="0"/>
              <a:buAutoNum type="arabicPeriod"/>
              <a:defRPr/>
            </a:pPr>
            <a:r>
              <a:rPr lang="en-US" sz="2000" dirty="0">
                <a:solidFill>
                  <a:schemeClr val="tx1"/>
                </a:solidFill>
              </a:rPr>
              <a:t>Each polynomial must pass through the endpoints of  the interval that they are associated with. And these </a:t>
            </a:r>
          </a:p>
          <a:p>
            <a:pPr marL="342900" indent="-342900" eaLnBrk="1" hangingPunct="1">
              <a:defRPr/>
            </a:pPr>
            <a:r>
              <a:rPr lang="en-US" sz="2000" dirty="0">
                <a:solidFill>
                  <a:schemeClr val="tx1"/>
                </a:solidFill>
              </a:rPr>
              <a:t>	conditions result in </a:t>
            </a:r>
            <a:r>
              <a:rPr lang="en-US" sz="2000" b="1" dirty="0">
                <a:solidFill>
                  <a:schemeClr val="tx1"/>
                </a:solidFill>
              </a:rPr>
              <a:t>2n equations</a:t>
            </a:r>
            <a:r>
              <a:rPr lang="en-US" sz="2000" dirty="0">
                <a:solidFill>
                  <a:schemeClr val="tx1"/>
                </a:solidFill>
              </a:rPr>
              <a:t>:   </a:t>
            </a: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r>
              <a:rPr lang="en-US" sz="2000" dirty="0">
                <a:solidFill>
                  <a:schemeClr val="tx1"/>
                </a:solidFill>
              </a:rPr>
              <a:t>The first derivatives at the interior knots must be equal (</a:t>
            </a:r>
            <a:r>
              <a:rPr lang="en-US" sz="2000" b="1" dirty="0">
                <a:solidFill>
                  <a:schemeClr val="tx1"/>
                </a:solidFill>
              </a:rPr>
              <a:t>(n-1) equations</a:t>
            </a:r>
            <a:r>
              <a:rPr lang="en-US" sz="2000" dirty="0">
                <a:solidFill>
                  <a:schemeClr val="tx1"/>
                </a:solidFill>
              </a:rPr>
              <a:t>):</a:t>
            </a: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endParaRPr lang="en-US" sz="2000" dirty="0">
              <a:solidFill>
                <a:schemeClr val="tx1"/>
              </a:solidFill>
            </a:endParaRPr>
          </a:p>
          <a:p>
            <a:pPr marL="342900" indent="-342900" eaLnBrk="1" hangingPunct="1">
              <a:buFont typeface="Arial" charset="0"/>
              <a:buAutoNum type="arabicPeriod"/>
              <a:defRPr/>
            </a:pPr>
            <a:r>
              <a:rPr lang="en-US" sz="2000" dirty="0">
                <a:solidFill>
                  <a:schemeClr val="tx1"/>
                </a:solidFill>
              </a:rPr>
              <a:t>So far, we are one equation short. Since the last equation will be derived using only 2 points, it must be a line equation with only </a:t>
            </a:r>
            <a:r>
              <a:rPr lang="en-US" sz="2000" dirty="0" err="1">
                <a:solidFill>
                  <a:schemeClr val="tx1"/>
                </a:solidFill>
              </a:rPr>
              <a:t>b</a:t>
            </a:r>
            <a:r>
              <a:rPr lang="en-US" sz="2000" baseline="-25000" dirty="0" err="1">
                <a:solidFill>
                  <a:schemeClr val="tx1"/>
                </a:solidFill>
              </a:rPr>
              <a:t>n</a:t>
            </a:r>
            <a:r>
              <a:rPr lang="en-US" sz="2000" dirty="0">
                <a:solidFill>
                  <a:schemeClr val="tx1"/>
                </a:solidFill>
              </a:rPr>
              <a:t> and </a:t>
            </a:r>
            <a:r>
              <a:rPr lang="en-US" sz="2000" dirty="0" err="1">
                <a:solidFill>
                  <a:schemeClr val="tx1"/>
                </a:solidFill>
              </a:rPr>
              <a:t>c</a:t>
            </a:r>
            <a:r>
              <a:rPr lang="en-US" sz="2000" baseline="-25000" dirty="0" err="1">
                <a:solidFill>
                  <a:schemeClr val="tx1"/>
                </a:solidFill>
              </a:rPr>
              <a:t>n</a:t>
            </a:r>
            <a:r>
              <a:rPr lang="en-US" sz="2000" dirty="0">
                <a:solidFill>
                  <a:schemeClr val="tx1"/>
                </a:solidFill>
              </a:rPr>
              <a:t> to be determined (</a:t>
            </a:r>
            <a:r>
              <a:rPr lang="en-US" sz="2000" b="1" dirty="0">
                <a:solidFill>
                  <a:schemeClr val="tx1"/>
                </a:solidFill>
              </a:rPr>
              <a:t>a</a:t>
            </a:r>
            <a:r>
              <a:rPr lang="en-US" sz="2000" b="1" baseline="-25000" dirty="0">
                <a:solidFill>
                  <a:schemeClr val="tx1"/>
                </a:solidFill>
              </a:rPr>
              <a:t>n</a:t>
            </a:r>
            <a:r>
              <a:rPr lang="en-US" sz="2000" b="1" dirty="0">
                <a:solidFill>
                  <a:schemeClr val="tx1"/>
                </a:solidFill>
              </a:rPr>
              <a:t> = 0</a:t>
            </a:r>
            <a:r>
              <a:rPr lang="en-US" sz="2000" dirty="0">
                <a:solidFill>
                  <a:schemeClr val="tx1"/>
                </a:solidFill>
              </a:rPr>
              <a:t>)</a:t>
            </a:r>
          </a:p>
        </p:txBody>
      </p:sp>
      <p:graphicFrame>
        <p:nvGraphicFramePr>
          <p:cNvPr id="10243" name="Object 14"/>
          <p:cNvGraphicFramePr>
            <a:graphicFrameLocks noChangeAspect="1"/>
          </p:cNvGraphicFramePr>
          <p:nvPr/>
        </p:nvGraphicFramePr>
        <p:xfrm>
          <a:off x="971550" y="3357563"/>
          <a:ext cx="4392613" cy="895350"/>
        </p:xfrm>
        <a:graphic>
          <a:graphicData uri="http://schemas.openxmlformats.org/presentationml/2006/ole">
            <mc:AlternateContent xmlns:mc="http://schemas.openxmlformats.org/markup-compatibility/2006">
              <mc:Choice xmlns:v="urn:schemas-microsoft-com:vml" Requires="v">
                <p:oleObj spid="_x0000_s101494" name="Equation" r:id="rId3" imgW="2565400" imgH="482600" progId="Equation.3">
                  <p:embed/>
                </p:oleObj>
              </mc:Choice>
              <mc:Fallback>
                <p:oleObj name="Equation" r:id="rId3" imgW="2565400" imgH="482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357563"/>
                        <a:ext cx="4392613" cy="895350"/>
                      </a:xfrm>
                      <a:prstGeom prst="rect">
                        <a:avLst/>
                      </a:prstGeom>
                      <a:solidFill>
                        <a:srgbClr val="9999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3"/>
          <p:cNvGraphicFramePr>
            <a:graphicFrameLocks noChangeAspect="1"/>
          </p:cNvGraphicFramePr>
          <p:nvPr/>
        </p:nvGraphicFramePr>
        <p:xfrm>
          <a:off x="1103313" y="5035550"/>
          <a:ext cx="4929187" cy="449263"/>
        </p:xfrm>
        <a:graphic>
          <a:graphicData uri="http://schemas.openxmlformats.org/presentationml/2006/ole">
            <mc:AlternateContent xmlns:mc="http://schemas.openxmlformats.org/markup-compatibility/2006">
              <mc:Choice xmlns:v="urn:schemas-microsoft-com:vml" Requires="v">
                <p:oleObj spid="_x0000_s101495" name="Equation" r:id="rId5" imgW="2717800" imgH="228600" progId="Equation.3">
                  <p:embed/>
                </p:oleObj>
              </mc:Choice>
              <mc:Fallback>
                <p:oleObj name="Equation" r:id="rId5" imgW="2717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5035550"/>
                        <a:ext cx="4929187" cy="449263"/>
                      </a:xfrm>
                      <a:prstGeom prst="rect">
                        <a:avLst/>
                      </a:prstGeom>
                      <a:solidFill>
                        <a:srgbClr val="9999FF">
                          <a:alpha val="50195"/>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4582" name="Picture 4" descr="Fig1817"/>
          <p:cNvPicPr>
            <a:picLocks noChangeAspect="1" noChangeArrowheads="1"/>
          </p:cNvPicPr>
          <p:nvPr/>
        </p:nvPicPr>
        <p:blipFill>
          <a:blip r:embed="rId7">
            <a:extLst>
              <a:ext uri="{28A0092B-C50C-407E-A947-70E740481C1C}">
                <a14:useLocalDpi xmlns:a14="http://schemas.microsoft.com/office/drawing/2010/main" val="0"/>
              </a:ext>
            </a:extLst>
          </a:blip>
          <a:srcRect l="4942" t="4688" r="3868" b="4688"/>
          <a:stretch>
            <a:fillRect/>
          </a:stretch>
        </p:blipFill>
        <p:spPr bwMode="auto">
          <a:xfrm>
            <a:off x="5464175" y="2552700"/>
            <a:ext cx="297815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07A1DF88-EE5F-4BF9-B26E-6E557BF0601C}" type="slidenum">
              <a:rPr lang="en-GB" smtClean="0"/>
              <a:pPr>
                <a:defRPr/>
              </a:pPr>
              <a:t>86</a:t>
            </a:fld>
            <a:endParaRPr lang="en-GB"/>
          </a:p>
        </p:txBody>
      </p:sp>
    </p:spTree>
    <p:extLst>
      <p:ext uri="{BB962C8B-B14F-4D97-AF65-F5344CB8AC3E}">
        <p14:creationId xmlns:p14="http://schemas.microsoft.com/office/powerpoint/2010/main" val="2094675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blinds(horizontal)">
                                      <p:cBhvr>
                                        <p:cTn id="7" dur="500"/>
                                        <p:tgtEl>
                                          <p:spTgt spid="11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269">
                                            <p:txEl>
                                              <p:pRg st="2" end="2"/>
                                            </p:txEl>
                                          </p:spTgt>
                                        </p:tgtEl>
                                        <p:attrNameLst>
                                          <p:attrName>style.visibility</p:attrName>
                                        </p:attrNameLst>
                                      </p:cBhvr>
                                      <p:to>
                                        <p:strVal val="visible"/>
                                      </p:to>
                                    </p:set>
                                    <p:animEffect transition="in" filter="blinds(horizontal)">
                                      <p:cBhvr>
                                        <p:cTn id="12" dur="500"/>
                                        <p:tgtEl>
                                          <p:spTgt spid="1126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269">
                                            <p:txEl>
                                              <p:pRg st="3" end="3"/>
                                            </p:txEl>
                                          </p:spTgt>
                                        </p:tgtEl>
                                        <p:attrNameLst>
                                          <p:attrName>style.visibility</p:attrName>
                                        </p:attrNameLst>
                                      </p:cBhvr>
                                      <p:to>
                                        <p:strVal val="visible"/>
                                      </p:to>
                                    </p:set>
                                    <p:animEffect transition="in" filter="blinds(horizontal)">
                                      <p:cBhvr>
                                        <p:cTn id="17" dur="500"/>
                                        <p:tgtEl>
                                          <p:spTgt spid="1126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243"/>
                                        </p:tgtEl>
                                        <p:attrNameLst>
                                          <p:attrName>style.visibility</p:attrName>
                                        </p:attrNameLst>
                                      </p:cBhvr>
                                      <p:to>
                                        <p:strVal val="visible"/>
                                      </p:to>
                                    </p:set>
                                    <p:animEffect transition="in" filter="box(in)">
                                      <p:cBhvr>
                                        <p:cTn id="22" dur="500"/>
                                        <p:tgtEl>
                                          <p:spTgt spid="102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1269">
                                            <p:txEl>
                                              <p:pRg st="9" end="9"/>
                                            </p:txEl>
                                          </p:spTgt>
                                        </p:tgtEl>
                                        <p:attrNameLst>
                                          <p:attrName>style.visibility</p:attrName>
                                        </p:attrNameLst>
                                      </p:cBhvr>
                                      <p:to>
                                        <p:strVal val="visible"/>
                                      </p:to>
                                    </p:set>
                                    <p:animEffect transition="in" filter="blinds(horizontal)">
                                      <p:cBhvr>
                                        <p:cTn id="27" dur="500"/>
                                        <p:tgtEl>
                                          <p:spTgt spid="11269">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ox(in)">
                                      <p:cBhvr>
                                        <p:cTn id="32" dur="500"/>
                                        <p:tgtEl>
                                          <p:spTgt spid="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269">
                                            <p:txEl>
                                              <p:pRg st="12" end="12"/>
                                            </p:txEl>
                                          </p:spTgt>
                                        </p:tgtEl>
                                        <p:attrNameLst>
                                          <p:attrName>style.visibility</p:attrName>
                                        </p:attrNameLst>
                                      </p:cBhvr>
                                      <p:to>
                                        <p:strVal val="visible"/>
                                      </p:to>
                                    </p:set>
                                    <p:animEffect transition="in" filter="blinds(horizontal)">
                                      <p:cBhvr>
                                        <p:cTn id="37" dur="500"/>
                                        <p:tgtEl>
                                          <p:spTgt spid="1126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0400" y="381000"/>
            <a:ext cx="7772400" cy="685800"/>
          </a:xfrm>
        </p:spPr>
        <p:txBody>
          <a:bodyPr/>
          <a:lstStyle/>
          <a:p>
            <a:r>
              <a:rPr lang="en-US" sz="3200" dirty="0" smtClean="0">
                <a:solidFill>
                  <a:schemeClr val="accent2"/>
                </a:solidFill>
                <a:latin typeface="Arno Pro Caption" panose="02020502040506020403" pitchFamily="18" charset="0"/>
              </a:rPr>
              <a:t>Splines - Example</a:t>
            </a:r>
            <a:endParaRPr lang="el-GR" sz="3200" dirty="0">
              <a:solidFill>
                <a:schemeClr val="accent2"/>
              </a:solidFill>
              <a:latin typeface="Arno Pro Caption" panose="02020502040506020403" pitchFamily="18" charset="0"/>
            </a:endParaRPr>
          </a:p>
        </p:txBody>
      </p:sp>
      <p:sp>
        <p:nvSpPr>
          <p:cNvPr id="3" name="Θέση περιεχομένου 2"/>
          <p:cNvSpPr>
            <a:spLocks noGrp="1"/>
          </p:cNvSpPr>
          <p:nvPr>
            <p:ph idx="1"/>
          </p:nvPr>
        </p:nvSpPr>
        <p:spPr>
          <a:xfrm>
            <a:off x="76200" y="904875"/>
            <a:ext cx="5638800" cy="1524000"/>
          </a:xfrm>
        </p:spPr>
        <p:txBody>
          <a:bodyPr/>
          <a:lstStyle/>
          <a:p>
            <a:pPr marL="0" indent="0">
              <a:buNone/>
            </a:pPr>
            <a:r>
              <a:rPr lang="es-ES" sz="1800" b="1" dirty="0">
                <a:solidFill>
                  <a:schemeClr val="accent2"/>
                </a:solidFill>
                <a:latin typeface="Courier New" panose="02070309020205020404" pitchFamily="49" charset="0"/>
                <a:cs typeface="Courier New" panose="02070309020205020404" pitchFamily="49" charset="0"/>
              </a:rPr>
              <a:t>x = 0:10; y = sin(x);</a:t>
            </a:r>
          </a:p>
          <a:p>
            <a:pPr marL="0" indent="0">
              <a:buNone/>
            </a:pPr>
            <a:r>
              <a:rPr lang="es-ES" sz="1800" b="1" dirty="0">
                <a:solidFill>
                  <a:schemeClr val="accent2"/>
                </a:solidFill>
                <a:latin typeface="Courier New" panose="02070309020205020404" pitchFamily="49" charset="0"/>
                <a:cs typeface="Courier New" panose="02070309020205020404" pitchFamily="49" charset="0"/>
              </a:rPr>
              <a:t>xx = 0:0.25:10;</a:t>
            </a:r>
          </a:p>
          <a:p>
            <a:pPr marL="0" indent="0">
              <a:buNone/>
            </a:pPr>
            <a:r>
              <a:rPr lang="es-ES" sz="1800" b="1" dirty="0" err="1">
                <a:solidFill>
                  <a:schemeClr val="accent2"/>
                </a:solidFill>
                <a:latin typeface="Courier New" panose="02070309020205020404" pitchFamily="49" charset="0"/>
                <a:cs typeface="Courier New" panose="02070309020205020404" pitchFamily="49" charset="0"/>
              </a:rPr>
              <a:t>yy</a:t>
            </a:r>
            <a:r>
              <a:rPr lang="es-ES" sz="1800" b="1" dirty="0">
                <a:solidFill>
                  <a:schemeClr val="accent2"/>
                </a:solidFill>
                <a:latin typeface="Courier New" panose="02070309020205020404" pitchFamily="49" charset="0"/>
                <a:cs typeface="Courier New" panose="02070309020205020404" pitchFamily="49" charset="0"/>
              </a:rPr>
              <a:t> = </a:t>
            </a:r>
            <a:r>
              <a:rPr lang="es-ES" sz="1800" b="1" dirty="0" err="1">
                <a:solidFill>
                  <a:schemeClr val="accent2"/>
                </a:solidFill>
                <a:latin typeface="Courier New" panose="02070309020205020404" pitchFamily="49" charset="0"/>
                <a:cs typeface="Courier New" panose="02070309020205020404" pitchFamily="49" charset="0"/>
              </a:rPr>
              <a:t>spline</a:t>
            </a:r>
            <a:r>
              <a:rPr lang="es-ES" sz="1800" b="1" dirty="0">
                <a:solidFill>
                  <a:schemeClr val="accent2"/>
                </a:solidFill>
                <a:latin typeface="Courier New" panose="02070309020205020404" pitchFamily="49" charset="0"/>
                <a:cs typeface="Courier New" panose="02070309020205020404" pitchFamily="49" charset="0"/>
              </a:rPr>
              <a:t>(</a:t>
            </a:r>
            <a:r>
              <a:rPr lang="es-ES" sz="1800" b="1" dirty="0" err="1">
                <a:solidFill>
                  <a:schemeClr val="accent2"/>
                </a:solidFill>
                <a:latin typeface="Courier New" panose="02070309020205020404" pitchFamily="49" charset="0"/>
                <a:cs typeface="Courier New" panose="02070309020205020404" pitchFamily="49" charset="0"/>
              </a:rPr>
              <a:t>x,y,xx</a:t>
            </a:r>
            <a:r>
              <a:rPr lang="es-ES" sz="1800" b="1" dirty="0">
                <a:solidFill>
                  <a:schemeClr val="accent2"/>
                </a:solidFill>
                <a:latin typeface="Courier New" panose="02070309020205020404" pitchFamily="49" charset="0"/>
                <a:cs typeface="Courier New" panose="02070309020205020404" pitchFamily="49" charset="0"/>
              </a:rPr>
              <a:t>);</a:t>
            </a:r>
          </a:p>
          <a:p>
            <a:pPr marL="0" indent="0">
              <a:buNone/>
            </a:pPr>
            <a:r>
              <a:rPr lang="es-ES" sz="1800" b="1" dirty="0" err="1">
                <a:solidFill>
                  <a:schemeClr val="accent2"/>
                </a:solidFill>
                <a:latin typeface="Courier New" panose="02070309020205020404" pitchFamily="49" charset="0"/>
                <a:cs typeface="Courier New" panose="02070309020205020404" pitchFamily="49" charset="0"/>
              </a:rPr>
              <a:t>subplot</a:t>
            </a:r>
            <a:r>
              <a:rPr lang="es-ES" sz="1800" b="1" dirty="0">
                <a:solidFill>
                  <a:schemeClr val="accent2"/>
                </a:solidFill>
                <a:latin typeface="Courier New" panose="02070309020205020404" pitchFamily="49" charset="0"/>
                <a:cs typeface="Courier New" panose="02070309020205020404" pitchFamily="49" charset="0"/>
              </a:rPr>
              <a:t>(2,2,1); </a:t>
            </a:r>
            <a:r>
              <a:rPr lang="es-ES" sz="1800" b="1" dirty="0" err="1">
                <a:solidFill>
                  <a:schemeClr val="accent2"/>
                </a:solidFill>
                <a:latin typeface="Courier New" panose="02070309020205020404" pitchFamily="49" charset="0"/>
                <a:cs typeface="Courier New" panose="02070309020205020404" pitchFamily="49" charset="0"/>
              </a:rPr>
              <a:t>plot</a:t>
            </a:r>
            <a:r>
              <a:rPr lang="es-ES" sz="1800" b="1" dirty="0">
                <a:solidFill>
                  <a:schemeClr val="accent2"/>
                </a:solidFill>
                <a:latin typeface="Courier New" panose="02070309020205020404" pitchFamily="49" charset="0"/>
                <a:cs typeface="Courier New" panose="02070309020205020404" pitchFamily="49" charset="0"/>
              </a:rPr>
              <a:t>(x,y,'o',</a:t>
            </a:r>
            <a:r>
              <a:rPr lang="es-ES" sz="1800" b="1" dirty="0" err="1">
                <a:solidFill>
                  <a:schemeClr val="accent2"/>
                </a:solidFill>
                <a:latin typeface="Courier New" panose="02070309020205020404" pitchFamily="49" charset="0"/>
                <a:cs typeface="Courier New" panose="02070309020205020404" pitchFamily="49" charset="0"/>
              </a:rPr>
              <a:t>xx,yy</a:t>
            </a:r>
            <a:r>
              <a:rPr lang="es-ES" sz="1800" b="1" dirty="0">
                <a:solidFill>
                  <a:schemeClr val="accent2"/>
                </a:solidFill>
                <a:latin typeface="Courier New" panose="02070309020205020404" pitchFamily="49" charset="0"/>
                <a:cs typeface="Courier New" panose="02070309020205020404" pitchFamily="49" charset="0"/>
              </a:rPr>
              <a:t>);</a:t>
            </a:r>
            <a:endParaRPr lang="el-GR" sz="1800" b="1" dirty="0">
              <a:solidFill>
                <a:schemeClr val="accent2"/>
              </a:solidFill>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07A1DF88-EE5F-4BF9-B26E-6E557BF0601C}" type="slidenum">
              <a:rPr lang="en-GB" smtClean="0"/>
              <a:pPr>
                <a:defRPr/>
              </a:pPr>
              <a:t>87</a:t>
            </a:fld>
            <a:endParaRPr lang="en-GB"/>
          </a:p>
        </p:txBody>
      </p:sp>
      <p:pic>
        <p:nvPicPr>
          <p:cNvPr id="7" name="Εικόνα 6"/>
          <p:cNvPicPr>
            <a:picLocks noChangeAspect="1"/>
          </p:cNvPicPr>
          <p:nvPr/>
        </p:nvPicPr>
        <p:blipFill>
          <a:blip r:embed="rId2"/>
          <a:stretch>
            <a:fillRect/>
          </a:stretch>
        </p:blipFill>
        <p:spPr>
          <a:xfrm>
            <a:off x="2438400" y="2362200"/>
            <a:ext cx="4400305" cy="4267200"/>
          </a:xfrm>
          <a:prstGeom prst="rect">
            <a:avLst/>
          </a:prstGeom>
        </p:spPr>
      </p:pic>
    </p:spTree>
    <p:extLst>
      <p:ext uri="{BB962C8B-B14F-4D97-AF65-F5344CB8AC3E}">
        <p14:creationId xmlns:p14="http://schemas.microsoft.com/office/powerpoint/2010/main" val="33769792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pPr>
              <a:defRPr/>
            </a:pPr>
            <a:fld id="{07A1DF88-EE5F-4BF9-B26E-6E557BF0601C}" type="slidenum">
              <a:rPr lang="en-GB" smtClean="0"/>
              <a:pPr>
                <a:defRPr/>
              </a:pPr>
              <a:t>88</a:t>
            </a:fld>
            <a:endParaRPr lang="en-GB"/>
          </a:p>
        </p:txBody>
      </p:sp>
      <p:pic>
        <p:nvPicPr>
          <p:cNvPr id="5" name="Εικόνα 4"/>
          <p:cNvPicPr>
            <a:picLocks noChangeAspect="1"/>
          </p:cNvPicPr>
          <p:nvPr/>
        </p:nvPicPr>
        <p:blipFill>
          <a:blip r:embed="rId2"/>
          <a:stretch>
            <a:fillRect/>
          </a:stretch>
        </p:blipFill>
        <p:spPr>
          <a:xfrm>
            <a:off x="1600200" y="2946815"/>
            <a:ext cx="3733800" cy="3594281"/>
          </a:xfrm>
          <a:prstGeom prst="rect">
            <a:avLst/>
          </a:prstGeom>
        </p:spPr>
      </p:pic>
      <p:sp>
        <p:nvSpPr>
          <p:cNvPr id="6" name="Τίτλος 1"/>
          <p:cNvSpPr>
            <a:spLocks noGrp="1"/>
          </p:cNvSpPr>
          <p:nvPr>
            <p:ph type="title"/>
          </p:nvPr>
        </p:nvSpPr>
        <p:spPr>
          <a:xfrm>
            <a:off x="660400" y="381000"/>
            <a:ext cx="7772400" cy="685800"/>
          </a:xfrm>
        </p:spPr>
        <p:txBody>
          <a:bodyPr/>
          <a:lstStyle/>
          <a:p>
            <a:r>
              <a:rPr lang="en-US" sz="3200" dirty="0" smtClean="0">
                <a:solidFill>
                  <a:srgbClr val="0070C0"/>
                </a:solidFill>
                <a:latin typeface="Arno Pro Caption" panose="02020502040506020403" pitchFamily="18" charset="0"/>
              </a:rPr>
              <a:t>Splines - Example</a:t>
            </a:r>
            <a:endParaRPr lang="el-GR" sz="3200" dirty="0">
              <a:solidFill>
                <a:srgbClr val="0070C0"/>
              </a:solidFill>
              <a:latin typeface="Arno Pro Caption" panose="02020502040506020403" pitchFamily="18" charset="0"/>
            </a:endParaRPr>
          </a:p>
        </p:txBody>
      </p:sp>
      <p:sp>
        <p:nvSpPr>
          <p:cNvPr id="7" name="Ορθογώνιο 6"/>
          <p:cNvSpPr/>
          <p:nvPr/>
        </p:nvSpPr>
        <p:spPr>
          <a:xfrm>
            <a:off x="304800" y="1143000"/>
            <a:ext cx="8001000" cy="1569660"/>
          </a:xfrm>
          <a:prstGeom prst="rect">
            <a:avLst/>
          </a:prstGeom>
        </p:spPr>
        <p:txBody>
          <a:bodyPr wrap="square">
            <a:spAutoFit/>
          </a:bodyPr>
          <a:lstStyle/>
          <a:p>
            <a:r>
              <a:rPr lang="en-US" sz="1600" b="1" dirty="0">
                <a:solidFill>
                  <a:srgbClr val="0070C0"/>
                </a:solidFill>
                <a:latin typeface="Courier New" panose="02070309020205020404" pitchFamily="49" charset="0"/>
                <a:cs typeface="Courier New" panose="02070309020205020404" pitchFamily="49" charset="0"/>
              </a:rPr>
              <a:t>x = pi*[0:.5:2]; </a:t>
            </a:r>
          </a:p>
          <a:p>
            <a:r>
              <a:rPr lang="en-US" sz="1600" b="1" dirty="0">
                <a:solidFill>
                  <a:srgbClr val="0070C0"/>
                </a:solidFill>
                <a:latin typeface="Courier New" panose="02070309020205020404" pitchFamily="49" charset="0"/>
                <a:cs typeface="Courier New" panose="02070309020205020404" pitchFamily="49" charset="0"/>
              </a:rPr>
              <a:t>y = [0  1  0 -1  0  1  0; </a:t>
            </a:r>
          </a:p>
          <a:p>
            <a:r>
              <a:rPr lang="en-US" sz="1600" b="1" dirty="0">
                <a:solidFill>
                  <a:srgbClr val="0070C0"/>
                </a:solidFill>
                <a:latin typeface="Courier New" panose="02070309020205020404" pitchFamily="49" charset="0"/>
                <a:cs typeface="Courier New" panose="02070309020205020404" pitchFamily="49" charset="0"/>
              </a:rPr>
              <a:t>     1  0  1  0 -1  0  1];</a:t>
            </a:r>
          </a:p>
          <a:p>
            <a:r>
              <a:rPr lang="en-US" sz="1600" b="1" dirty="0">
                <a:solidFill>
                  <a:srgbClr val="0070C0"/>
                </a:solidFill>
                <a:latin typeface="Courier New" panose="02070309020205020404" pitchFamily="49" charset="0"/>
                <a:cs typeface="Courier New" panose="02070309020205020404" pitchFamily="49" charset="0"/>
              </a:rPr>
              <a:t>pp = spline(</a:t>
            </a:r>
            <a:r>
              <a:rPr lang="en-US" sz="1600" b="1" dirty="0" err="1">
                <a:solidFill>
                  <a:srgbClr val="0070C0"/>
                </a:solidFill>
                <a:latin typeface="Courier New" panose="02070309020205020404" pitchFamily="49" charset="0"/>
                <a:cs typeface="Courier New" panose="02070309020205020404" pitchFamily="49" charset="0"/>
              </a:rPr>
              <a:t>x,y</a:t>
            </a:r>
            <a:r>
              <a:rPr lang="en-US" sz="1600" b="1" dirty="0">
                <a:solidFill>
                  <a:srgbClr val="0070C0"/>
                </a:solidFill>
                <a:latin typeface="Courier New" panose="02070309020205020404" pitchFamily="49" charset="0"/>
                <a:cs typeface="Courier New" panose="02070309020205020404" pitchFamily="49" charset="0"/>
              </a:rPr>
              <a:t>);</a:t>
            </a:r>
          </a:p>
          <a:p>
            <a:r>
              <a:rPr lang="en-US" sz="1600" b="1" dirty="0" err="1">
                <a:solidFill>
                  <a:srgbClr val="0070C0"/>
                </a:solidFill>
                <a:latin typeface="Courier New" panose="02070309020205020404" pitchFamily="49" charset="0"/>
                <a:cs typeface="Courier New" panose="02070309020205020404" pitchFamily="49" charset="0"/>
              </a:rPr>
              <a:t>yy</a:t>
            </a:r>
            <a:r>
              <a:rPr lang="en-US" sz="1600" b="1" dirty="0">
                <a:solidFill>
                  <a:srgbClr val="0070C0"/>
                </a:solidFill>
                <a:latin typeface="Courier New" panose="02070309020205020404" pitchFamily="49" charset="0"/>
                <a:cs typeface="Courier New" panose="02070309020205020404" pitchFamily="49" charset="0"/>
              </a:rPr>
              <a:t> = </a:t>
            </a:r>
            <a:r>
              <a:rPr lang="en-US" sz="1600" b="1" dirty="0" err="1">
                <a:solidFill>
                  <a:srgbClr val="0070C0"/>
                </a:solidFill>
                <a:latin typeface="Courier New" panose="02070309020205020404" pitchFamily="49" charset="0"/>
                <a:cs typeface="Courier New" panose="02070309020205020404" pitchFamily="49" charset="0"/>
              </a:rPr>
              <a:t>ppval</a:t>
            </a:r>
            <a:r>
              <a:rPr lang="en-US" sz="1600" b="1" dirty="0">
                <a:solidFill>
                  <a:srgbClr val="0070C0"/>
                </a:solidFill>
                <a:latin typeface="Courier New" panose="02070309020205020404" pitchFamily="49" charset="0"/>
                <a:cs typeface="Courier New" panose="02070309020205020404" pitchFamily="49" charset="0"/>
              </a:rPr>
              <a:t>(pp, </a:t>
            </a:r>
            <a:r>
              <a:rPr lang="en-US" sz="1600" b="1" dirty="0" err="1">
                <a:solidFill>
                  <a:srgbClr val="0070C0"/>
                </a:solidFill>
                <a:latin typeface="Courier New" panose="02070309020205020404" pitchFamily="49" charset="0"/>
                <a:cs typeface="Courier New" panose="02070309020205020404" pitchFamily="49" charset="0"/>
              </a:rPr>
              <a:t>linspace</a:t>
            </a:r>
            <a:r>
              <a:rPr lang="en-US" sz="1600" b="1" dirty="0">
                <a:solidFill>
                  <a:srgbClr val="0070C0"/>
                </a:solidFill>
                <a:latin typeface="Courier New" panose="02070309020205020404" pitchFamily="49" charset="0"/>
                <a:cs typeface="Courier New" panose="02070309020205020404" pitchFamily="49" charset="0"/>
              </a:rPr>
              <a:t>(0,2*pi,101));</a:t>
            </a:r>
          </a:p>
          <a:p>
            <a:r>
              <a:rPr lang="en-US" sz="1600" b="1" dirty="0">
                <a:solidFill>
                  <a:srgbClr val="0070C0"/>
                </a:solidFill>
                <a:latin typeface="Courier New" panose="02070309020205020404" pitchFamily="49" charset="0"/>
                <a:cs typeface="Courier New" panose="02070309020205020404" pitchFamily="49" charset="0"/>
              </a:rPr>
              <a:t>plot(</a:t>
            </a:r>
            <a:r>
              <a:rPr lang="en-US" sz="1600" b="1" dirty="0" err="1">
                <a:solidFill>
                  <a:srgbClr val="0070C0"/>
                </a:solidFill>
                <a:latin typeface="Courier New" panose="02070309020205020404" pitchFamily="49" charset="0"/>
                <a:cs typeface="Courier New" panose="02070309020205020404" pitchFamily="49" charset="0"/>
              </a:rPr>
              <a:t>yy</a:t>
            </a:r>
            <a:r>
              <a:rPr lang="en-US" sz="1600" b="1" dirty="0">
                <a:solidFill>
                  <a:srgbClr val="0070C0"/>
                </a:solidFill>
                <a:latin typeface="Courier New" panose="02070309020205020404" pitchFamily="49" charset="0"/>
                <a:cs typeface="Courier New" panose="02070309020205020404" pitchFamily="49" charset="0"/>
              </a:rPr>
              <a:t>(1,:),</a:t>
            </a:r>
            <a:r>
              <a:rPr lang="en-US" sz="1600" b="1" dirty="0" err="1">
                <a:solidFill>
                  <a:srgbClr val="0070C0"/>
                </a:solidFill>
                <a:latin typeface="Courier New" panose="02070309020205020404" pitchFamily="49" charset="0"/>
                <a:cs typeface="Courier New" panose="02070309020205020404" pitchFamily="49" charset="0"/>
              </a:rPr>
              <a:t>yy</a:t>
            </a:r>
            <a:r>
              <a:rPr lang="en-US" sz="1600" b="1" dirty="0">
                <a:solidFill>
                  <a:srgbClr val="0070C0"/>
                </a:solidFill>
                <a:latin typeface="Courier New" panose="02070309020205020404" pitchFamily="49" charset="0"/>
                <a:cs typeface="Courier New" panose="02070309020205020404" pitchFamily="49" charset="0"/>
              </a:rPr>
              <a:t>(2,:),'-</a:t>
            </a:r>
            <a:r>
              <a:rPr lang="en-US" sz="1600" b="1" dirty="0" err="1">
                <a:solidFill>
                  <a:srgbClr val="0070C0"/>
                </a:solidFill>
                <a:latin typeface="Courier New" panose="02070309020205020404" pitchFamily="49" charset="0"/>
                <a:cs typeface="Courier New" panose="02070309020205020404" pitchFamily="49" charset="0"/>
              </a:rPr>
              <a:t>b',y</a:t>
            </a:r>
            <a:r>
              <a:rPr lang="en-US" sz="1600" b="1" dirty="0">
                <a:solidFill>
                  <a:srgbClr val="0070C0"/>
                </a:solidFill>
                <a:latin typeface="Courier New" panose="02070309020205020404" pitchFamily="49" charset="0"/>
                <a:cs typeface="Courier New" panose="02070309020205020404" pitchFamily="49" charset="0"/>
              </a:rPr>
              <a:t>(1,2:5),y(2,2:5),'or'), axis equal</a:t>
            </a:r>
            <a:endParaRPr lang="el-GR" sz="16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227959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200" b="1" dirty="0" smtClean="0">
                <a:solidFill>
                  <a:srgbClr val="C00000"/>
                </a:solidFill>
                <a:latin typeface="Arno Pro Caption" panose="02020502040506020403" pitchFamily="18" charset="0"/>
              </a:rPr>
              <a:t>Source Codes </a:t>
            </a:r>
            <a:endParaRPr lang="el-GR" sz="3200" b="1" dirty="0">
              <a:solidFill>
                <a:srgbClr val="C00000"/>
              </a:solidFill>
              <a:latin typeface="Arno Pro Caption" panose="02020502040506020403" pitchFamily="18" charset="0"/>
            </a:endParaRPr>
          </a:p>
        </p:txBody>
      </p:sp>
      <p:sp>
        <p:nvSpPr>
          <p:cNvPr id="3" name="Content Placeholder 2"/>
          <p:cNvSpPr>
            <a:spLocks noGrp="1"/>
          </p:cNvSpPr>
          <p:nvPr>
            <p:ph idx="1"/>
          </p:nvPr>
        </p:nvSpPr>
        <p:spPr>
          <a:xfrm>
            <a:off x="685800" y="1447800"/>
            <a:ext cx="7772400" cy="4648200"/>
          </a:xfrm>
        </p:spPr>
        <p:txBody>
          <a:bodyPr/>
          <a:lstStyle/>
          <a:p>
            <a:r>
              <a:rPr lang="en-US" sz="2400" b="1" dirty="0" smtClean="0">
                <a:solidFill>
                  <a:srgbClr val="0070C0"/>
                </a:solidFill>
                <a:latin typeface="Courier New" panose="02070309020205020404" pitchFamily="49" charset="0"/>
                <a:cs typeface="Courier New" panose="02070309020205020404" pitchFamily="49" charset="0"/>
              </a:rPr>
              <a:t>Lagrange_Interpolation.txt</a:t>
            </a:r>
          </a:p>
          <a:p>
            <a:r>
              <a:rPr lang="en-US" sz="2400" b="1" dirty="0" smtClean="0">
                <a:solidFill>
                  <a:srgbClr val="0070C0"/>
                </a:solidFill>
                <a:latin typeface="Courier New" panose="02070309020205020404" pitchFamily="49" charset="0"/>
                <a:cs typeface="Courier New" panose="02070309020205020404" pitchFamily="49" charset="0"/>
              </a:rPr>
              <a:t>Inverse_Interpolation.txt</a:t>
            </a:r>
          </a:p>
          <a:p>
            <a:r>
              <a:rPr lang="en-US" sz="2400" b="1" dirty="0" smtClean="0">
                <a:solidFill>
                  <a:srgbClr val="0070C0"/>
                </a:solidFill>
                <a:latin typeface="Courier New" panose="02070309020205020404" pitchFamily="49" charset="0"/>
                <a:cs typeface="Courier New" panose="02070309020205020404" pitchFamily="49" charset="0"/>
              </a:rPr>
              <a:t>Newton_BI.txt</a:t>
            </a:r>
          </a:p>
          <a:p>
            <a:r>
              <a:rPr lang="en-US" sz="2400" b="1" dirty="0" smtClean="0">
                <a:solidFill>
                  <a:srgbClr val="0070C0"/>
                </a:solidFill>
                <a:latin typeface="Courier New" panose="02070309020205020404" pitchFamily="49" charset="0"/>
                <a:cs typeface="Courier New" panose="02070309020205020404" pitchFamily="49" charset="0"/>
              </a:rPr>
              <a:t>Newton_FI.txt</a:t>
            </a:r>
            <a:endParaRPr lang="el-GR" sz="2400" b="1" dirty="0">
              <a:solidFill>
                <a:srgbClr val="0070C0"/>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89</a:t>
            </a:fld>
            <a:endParaRPr lang="en-GB"/>
          </a:p>
        </p:txBody>
      </p:sp>
    </p:spTree>
    <p:extLst>
      <p:ext uri="{BB962C8B-B14F-4D97-AF65-F5344CB8AC3E}">
        <p14:creationId xmlns:p14="http://schemas.microsoft.com/office/powerpoint/2010/main" val="169925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descr="http://2.bp.blogspot.com/-fF9K9nOnAAQ/TYIlXdR0KHI/AAAAAAAAADw/ST7b7OyKilQ/s400/Captur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381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321768401"/>
              </p:ext>
            </p:extLst>
          </p:nvPr>
        </p:nvGraphicFramePr>
        <p:xfrm>
          <a:off x="4343400" y="762000"/>
          <a:ext cx="4114800" cy="2743200"/>
        </p:xfrm>
        <a:graphic>
          <a:graphicData uri="http://schemas.openxmlformats.org/drawingml/2006/table">
            <a:tbl>
              <a:tblPr firstRow="1" firstCol="1" bandRow="1">
                <a:tableStyleId>{5C22544A-7EE6-4342-B048-85BDC9FD1C3A}</a:tableStyleId>
              </a:tblPr>
              <a:tblGrid>
                <a:gridCol w="1305135">
                  <a:extLst>
                    <a:ext uri="{9D8B030D-6E8A-4147-A177-3AD203B41FA5}">
                      <a16:colId xmlns="" xmlns:a16="http://schemas.microsoft.com/office/drawing/2014/main" val="20000"/>
                    </a:ext>
                  </a:extLst>
                </a:gridCol>
                <a:gridCol w="1323261">
                  <a:extLst>
                    <a:ext uri="{9D8B030D-6E8A-4147-A177-3AD203B41FA5}">
                      <a16:colId xmlns="" xmlns:a16="http://schemas.microsoft.com/office/drawing/2014/main" val="20001"/>
                    </a:ext>
                  </a:extLst>
                </a:gridCol>
                <a:gridCol w="1486404">
                  <a:extLst>
                    <a:ext uri="{9D8B030D-6E8A-4147-A177-3AD203B41FA5}">
                      <a16:colId xmlns="" xmlns:a16="http://schemas.microsoft.com/office/drawing/2014/main" val="20002"/>
                    </a:ext>
                  </a:extLst>
                </a:gridCol>
              </a:tblGrid>
              <a:tr h="685800">
                <a:tc>
                  <a:txBody>
                    <a:bodyPr/>
                    <a:lstStyle/>
                    <a:p>
                      <a:pPr algn="ctr">
                        <a:lnSpc>
                          <a:spcPct val="115000"/>
                        </a:lnSpc>
                        <a:spcAft>
                          <a:spcPts val="0"/>
                        </a:spcAft>
                      </a:pPr>
                      <a:r>
                        <a:rPr lang="el-GR" sz="1800" b="1" dirty="0">
                          <a:solidFill>
                            <a:srgbClr val="FF0000"/>
                          </a:solidFill>
                          <a:effectLst/>
                        </a:rPr>
                        <a:t>mm</a:t>
                      </a:r>
                      <a:endParaRPr lang="el-GR" sz="1800" b="1" dirty="0">
                        <a:solidFill>
                          <a:srgbClr val="FF0000"/>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just">
                        <a:lnSpc>
                          <a:spcPct val="115000"/>
                        </a:lnSpc>
                        <a:spcAft>
                          <a:spcPts val="0"/>
                        </a:spcAft>
                      </a:pPr>
                      <a:r>
                        <a:rPr lang="el-GR" sz="1800" b="1" dirty="0" err="1">
                          <a:solidFill>
                            <a:srgbClr val="FF0000"/>
                          </a:solidFill>
                          <a:effectLst/>
                        </a:rPr>
                        <a:t>Min</a:t>
                      </a:r>
                      <a:r>
                        <a:rPr lang="el-GR" sz="1800" b="1" dirty="0">
                          <a:solidFill>
                            <a:srgbClr val="FF0000"/>
                          </a:solidFill>
                          <a:effectLst/>
                        </a:rPr>
                        <a:t> </a:t>
                      </a:r>
                      <a:r>
                        <a:rPr lang="el-GR" sz="1800" b="1" dirty="0" err="1">
                          <a:solidFill>
                            <a:srgbClr val="FF0000"/>
                          </a:solidFill>
                          <a:effectLst/>
                        </a:rPr>
                        <a:t>force</a:t>
                      </a:r>
                      <a:endParaRPr lang="el-GR" sz="1800" b="1" dirty="0">
                        <a:solidFill>
                          <a:srgbClr val="FF0000"/>
                        </a:solidFill>
                        <a:effectLst/>
                        <a:latin typeface="Calibri"/>
                        <a:ea typeface="Calibri"/>
                        <a:cs typeface="Times New Roman"/>
                      </a:endParaRPr>
                    </a:p>
                  </a:txBody>
                  <a:tcPr marL="68580" marR="68580" marT="0" marB="0" anchor="ctr">
                    <a:solidFill>
                      <a:schemeClr val="bg1">
                        <a:lumMod val="95000"/>
                      </a:schemeClr>
                    </a:solidFill>
                  </a:tcPr>
                </a:tc>
                <a:tc>
                  <a:txBody>
                    <a:bodyPr/>
                    <a:lstStyle/>
                    <a:p>
                      <a:pPr algn="just">
                        <a:lnSpc>
                          <a:spcPct val="115000"/>
                        </a:lnSpc>
                        <a:spcAft>
                          <a:spcPts val="0"/>
                        </a:spcAft>
                      </a:pPr>
                      <a:r>
                        <a:rPr lang="el-GR" sz="1800" b="1" dirty="0" err="1">
                          <a:solidFill>
                            <a:srgbClr val="FF0000"/>
                          </a:solidFill>
                          <a:effectLst/>
                        </a:rPr>
                        <a:t>Max</a:t>
                      </a:r>
                      <a:r>
                        <a:rPr lang="el-GR" sz="1800" b="1" dirty="0">
                          <a:solidFill>
                            <a:srgbClr val="FF0000"/>
                          </a:solidFill>
                          <a:effectLst/>
                        </a:rPr>
                        <a:t> </a:t>
                      </a:r>
                      <a:r>
                        <a:rPr lang="el-GR" sz="1800" b="1" dirty="0" err="1">
                          <a:solidFill>
                            <a:srgbClr val="FF0000"/>
                          </a:solidFill>
                          <a:effectLst/>
                        </a:rPr>
                        <a:t>force</a:t>
                      </a:r>
                      <a:endParaRPr lang="el-GR" sz="1800" b="1" dirty="0">
                        <a:solidFill>
                          <a:srgbClr val="FF0000"/>
                        </a:solidFill>
                        <a:effectLst/>
                        <a:latin typeface="Calibri"/>
                        <a:ea typeface="Calibri"/>
                        <a:cs typeface="Times New Roman"/>
                      </a:endParaRPr>
                    </a:p>
                  </a:txBody>
                  <a:tcPr marL="68580" marR="68580" marT="0" marB="0" anchor="ctr">
                    <a:solidFill>
                      <a:schemeClr val="bg1">
                        <a:lumMod val="95000"/>
                      </a:schemeClr>
                    </a:solidFill>
                  </a:tcPr>
                </a:tc>
                <a:extLst>
                  <a:ext uri="{0D108BD9-81ED-4DB2-BD59-A6C34878D82A}">
                    <a16:rowId xmlns="" xmlns:a16="http://schemas.microsoft.com/office/drawing/2014/main" val="10000"/>
                  </a:ext>
                </a:extLst>
              </a:tr>
              <a:tr h="685800">
                <a:tc>
                  <a:txBody>
                    <a:bodyPr/>
                    <a:lstStyle/>
                    <a:p>
                      <a:pPr algn="just">
                        <a:lnSpc>
                          <a:spcPct val="115000"/>
                        </a:lnSpc>
                        <a:spcAft>
                          <a:spcPts val="0"/>
                        </a:spcAft>
                      </a:pPr>
                      <a:r>
                        <a:rPr lang="el-GR" sz="1800" b="1" dirty="0">
                          <a:solidFill>
                            <a:srgbClr val="FF0000"/>
                          </a:solidFill>
                          <a:effectLst/>
                        </a:rPr>
                        <a:t>7.5</a:t>
                      </a:r>
                      <a:endParaRPr lang="el-GR" sz="1800" b="1" dirty="0">
                        <a:solidFill>
                          <a:srgbClr val="FF0000"/>
                        </a:solidFill>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dirty="0">
                          <a:effectLst/>
                        </a:rPr>
                        <a:t>157.31</a:t>
                      </a:r>
                      <a:endParaRPr lang="el-GR" sz="1800" b="1" dirty="0">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dirty="0">
                          <a:effectLst/>
                        </a:rPr>
                        <a:t>178.69</a:t>
                      </a:r>
                      <a:endParaRPr lang="el-GR" sz="1800" b="1" dirty="0">
                        <a:effectLst/>
                        <a:latin typeface="Calibri"/>
                        <a:ea typeface="Calibri"/>
                        <a:cs typeface="Times New Roman"/>
                      </a:endParaRPr>
                    </a:p>
                  </a:txBody>
                  <a:tcPr marL="0" marR="0" marT="0" marB="0" anchor="ctr">
                    <a:solidFill>
                      <a:schemeClr val="bg1">
                        <a:lumMod val="95000"/>
                      </a:schemeClr>
                    </a:solidFill>
                  </a:tcPr>
                </a:tc>
                <a:extLst>
                  <a:ext uri="{0D108BD9-81ED-4DB2-BD59-A6C34878D82A}">
                    <a16:rowId xmlns="" xmlns:a16="http://schemas.microsoft.com/office/drawing/2014/main" val="10001"/>
                  </a:ext>
                </a:extLst>
              </a:tr>
              <a:tr h="685800">
                <a:tc>
                  <a:txBody>
                    <a:bodyPr/>
                    <a:lstStyle/>
                    <a:p>
                      <a:pPr algn="just">
                        <a:lnSpc>
                          <a:spcPct val="115000"/>
                        </a:lnSpc>
                        <a:spcAft>
                          <a:spcPts val="0"/>
                        </a:spcAft>
                      </a:pPr>
                      <a:r>
                        <a:rPr lang="el-GR" sz="1800" b="1" dirty="0">
                          <a:solidFill>
                            <a:srgbClr val="FF0000"/>
                          </a:solidFill>
                          <a:effectLst/>
                        </a:rPr>
                        <a:t>10</a:t>
                      </a:r>
                      <a:endParaRPr lang="el-GR" sz="1800" b="1" dirty="0">
                        <a:solidFill>
                          <a:srgbClr val="FF0000"/>
                        </a:solidFill>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dirty="0">
                          <a:effectLst/>
                        </a:rPr>
                        <a:t>128.6643192</a:t>
                      </a:r>
                      <a:endParaRPr lang="el-GR" sz="1800" b="1" dirty="0">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a:effectLst/>
                        </a:rPr>
                        <a:t>146.5743338</a:t>
                      </a:r>
                      <a:endParaRPr lang="el-GR" sz="1800" b="1">
                        <a:effectLst/>
                        <a:latin typeface="Calibri"/>
                        <a:ea typeface="Calibri"/>
                        <a:cs typeface="Times New Roman"/>
                      </a:endParaRPr>
                    </a:p>
                  </a:txBody>
                  <a:tcPr marL="0" marR="0" marT="0" marB="0" anchor="ctr">
                    <a:solidFill>
                      <a:schemeClr val="bg1">
                        <a:lumMod val="95000"/>
                      </a:schemeClr>
                    </a:solidFill>
                  </a:tcPr>
                </a:tc>
                <a:extLst>
                  <a:ext uri="{0D108BD9-81ED-4DB2-BD59-A6C34878D82A}">
                    <a16:rowId xmlns="" xmlns:a16="http://schemas.microsoft.com/office/drawing/2014/main" val="10002"/>
                  </a:ext>
                </a:extLst>
              </a:tr>
              <a:tr h="685800">
                <a:tc>
                  <a:txBody>
                    <a:bodyPr/>
                    <a:lstStyle/>
                    <a:p>
                      <a:pPr algn="just">
                        <a:lnSpc>
                          <a:spcPct val="115000"/>
                        </a:lnSpc>
                        <a:spcAft>
                          <a:spcPts val="0"/>
                        </a:spcAft>
                      </a:pPr>
                      <a:r>
                        <a:rPr lang="el-GR" sz="1800" b="1" dirty="0">
                          <a:solidFill>
                            <a:srgbClr val="FF0000"/>
                          </a:solidFill>
                          <a:effectLst/>
                        </a:rPr>
                        <a:t>14.33</a:t>
                      </a:r>
                      <a:endParaRPr lang="el-GR" sz="1800" b="1" dirty="0">
                        <a:solidFill>
                          <a:srgbClr val="FF0000"/>
                        </a:solidFill>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dirty="0">
                          <a:effectLst/>
                        </a:rPr>
                        <a:t>79.05</a:t>
                      </a:r>
                      <a:endParaRPr lang="el-GR" sz="1800" b="1" dirty="0">
                        <a:effectLst/>
                        <a:latin typeface="Calibri"/>
                        <a:ea typeface="Calibri"/>
                        <a:cs typeface="Times New Roman"/>
                      </a:endParaRPr>
                    </a:p>
                  </a:txBody>
                  <a:tcPr marL="0" marR="0" marT="0" marB="0" anchor="ctr">
                    <a:solidFill>
                      <a:schemeClr val="bg1">
                        <a:lumMod val="95000"/>
                      </a:schemeClr>
                    </a:solidFill>
                  </a:tcPr>
                </a:tc>
                <a:tc>
                  <a:txBody>
                    <a:bodyPr/>
                    <a:lstStyle/>
                    <a:p>
                      <a:pPr algn="just">
                        <a:lnSpc>
                          <a:spcPct val="115000"/>
                        </a:lnSpc>
                        <a:spcAft>
                          <a:spcPts val="0"/>
                        </a:spcAft>
                      </a:pPr>
                      <a:r>
                        <a:rPr lang="el-GR" sz="1800" b="1" dirty="0">
                          <a:effectLst/>
                        </a:rPr>
                        <a:t>90.95</a:t>
                      </a:r>
                      <a:endParaRPr lang="el-GR" sz="1800" b="1" dirty="0">
                        <a:effectLst/>
                        <a:latin typeface="Calibri"/>
                        <a:ea typeface="Calibri"/>
                        <a:cs typeface="Times New Roman"/>
                      </a:endParaRPr>
                    </a:p>
                  </a:txBody>
                  <a:tcPr marL="0" marR="0" marT="0" marB="0" anchor="ctr">
                    <a:solidFill>
                      <a:schemeClr val="bg1">
                        <a:lumMod val="95000"/>
                      </a:schemeClr>
                    </a:solidFill>
                  </a:tcPr>
                </a:tc>
                <a:extLst>
                  <a:ext uri="{0D108BD9-81ED-4DB2-BD59-A6C34878D82A}">
                    <a16:rowId xmlns="" xmlns:a16="http://schemas.microsoft.com/office/drawing/2014/main" val="10003"/>
                  </a:ext>
                </a:extLst>
              </a:tr>
            </a:tbl>
          </a:graphicData>
        </a:graphic>
      </p:graphicFrame>
      <p:sp>
        <p:nvSpPr>
          <p:cNvPr id="11290" name="Rectangle 6"/>
          <p:cNvSpPr>
            <a:spLocks noChangeArrowheads="1"/>
          </p:cNvSpPr>
          <p:nvPr/>
        </p:nvSpPr>
        <p:spPr bwMode="auto">
          <a:xfrm>
            <a:off x="631371" y="3886200"/>
            <a:ext cx="80772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en-US" altLang="el-GR" sz="2200" dirty="0">
                <a:latin typeface="Arno Pro Caption" pitchFamily="18" charset="0"/>
              </a:rPr>
              <a:t>The figure above shows the spring deflection at values of 7.5 and 14.33mm and the corresponding load. One is the graph for minimum load values shown in blue (157.31 and 79.05). The other graph shown in red is for the maximum force values (178.69 and 90.95). Now we want to find the load values at deflection of 10mm using the following interpolation formula:</a:t>
            </a:r>
            <a:endParaRPr lang="el-GR" altLang="el-GR" sz="2200" dirty="0">
              <a:latin typeface="Arno Pro Caption" pitchFamily="18" charset="0"/>
            </a:endParaRPr>
          </a:p>
        </p:txBody>
      </p:sp>
      <p:sp>
        <p:nvSpPr>
          <p:cNvPr id="2" name="Slide Number Placeholder 1"/>
          <p:cNvSpPr>
            <a:spLocks noGrp="1"/>
          </p:cNvSpPr>
          <p:nvPr>
            <p:ph type="sldNum" sz="quarter" idx="12"/>
          </p:nvPr>
        </p:nvSpPr>
        <p:spPr/>
        <p:txBody>
          <a:bodyPr/>
          <a:lstStyle/>
          <a:p>
            <a:pPr>
              <a:defRPr/>
            </a:pPr>
            <a:fld id="{07A1DF88-EE5F-4BF9-B26E-6E557BF0601C}" type="slidenum">
              <a:rPr lang="en-GB" smtClean="0"/>
              <a:pPr>
                <a:defRPr/>
              </a:pPr>
              <a:t>9</a:t>
            </a:fld>
            <a:endParaRPr lang="en-GB"/>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0"/>
          </a:xfrm>
        </p:spPr>
        <p:txBody>
          <a:bodyPr/>
          <a:lstStyle/>
          <a:p>
            <a:r>
              <a:rPr lang="el-GR" sz="3200" b="1" dirty="0" smtClean="0">
                <a:solidFill>
                  <a:srgbClr val="C00000"/>
                </a:solidFill>
                <a:latin typeface="Arno Pro Caption" panose="02020502040506020403" pitchFamily="18" charset="0"/>
              </a:rPr>
              <a:t>Χρήσιμα </a:t>
            </a:r>
            <a:r>
              <a:rPr lang="en-US" sz="3200" b="1" dirty="0" smtClean="0">
                <a:solidFill>
                  <a:srgbClr val="C00000"/>
                </a:solidFill>
                <a:latin typeface="Arno Pro Caption" panose="02020502040506020403" pitchFamily="18" charset="0"/>
              </a:rPr>
              <a:t>links</a:t>
            </a:r>
            <a:endParaRPr lang="el-GR" sz="3200" b="1" dirty="0">
              <a:solidFill>
                <a:srgbClr val="C00000"/>
              </a:solidFill>
              <a:latin typeface="Arno Pro Caption" panose="02020502040506020403" pitchFamily="18" charset="0"/>
            </a:endParaRPr>
          </a:p>
        </p:txBody>
      </p:sp>
      <p:sp>
        <p:nvSpPr>
          <p:cNvPr id="3" name="Content Placeholder 2"/>
          <p:cNvSpPr>
            <a:spLocks noGrp="1"/>
          </p:cNvSpPr>
          <p:nvPr>
            <p:ph idx="1"/>
          </p:nvPr>
        </p:nvSpPr>
        <p:spPr>
          <a:xfrm>
            <a:off x="685800" y="1524000"/>
            <a:ext cx="7772400" cy="4572000"/>
          </a:xfrm>
        </p:spPr>
        <p:txBody>
          <a:bodyPr/>
          <a:lstStyle/>
          <a:p>
            <a:r>
              <a:rPr lang="el-GR" sz="2000" b="1" u="sng" dirty="0">
                <a:latin typeface="Courier New" panose="02070309020205020404" pitchFamily="49" charset="0"/>
                <a:cs typeface="Courier New" panose="02070309020205020404" pitchFamily="49" charset="0"/>
                <a:hlinkClick r:id="rId2"/>
              </a:rPr>
              <a:t>https://www.dcode.fr/lagrange-interpolating-polynomial</a:t>
            </a:r>
            <a:endParaRPr lang="el-GR" sz="2000" b="1" dirty="0">
              <a:latin typeface="Courier New" panose="02070309020205020404" pitchFamily="49" charset="0"/>
              <a:cs typeface="Courier New" panose="02070309020205020404" pitchFamily="49" charset="0"/>
            </a:endParaRPr>
          </a:p>
          <a:p>
            <a:pPr marL="0" indent="0">
              <a:buNone/>
            </a:pPr>
            <a:r>
              <a:rPr lang="el-GR" sz="2000" b="1" dirty="0">
                <a:latin typeface="Courier New" panose="02070309020205020404" pitchFamily="49" charset="0"/>
                <a:cs typeface="Courier New" panose="02070309020205020404" pitchFamily="49" charset="0"/>
              </a:rPr>
              <a:t> </a:t>
            </a:r>
          </a:p>
          <a:p>
            <a:r>
              <a:rPr lang="el-GR" sz="2000" b="1" u="sng" dirty="0">
                <a:latin typeface="Courier New" panose="02070309020205020404" pitchFamily="49" charset="0"/>
                <a:cs typeface="Courier New" panose="02070309020205020404" pitchFamily="49" charset="0"/>
                <a:hlinkClick r:id="rId3"/>
              </a:rPr>
              <a:t>https://atozmath.com/CONM/NumeInterPola.aspx</a:t>
            </a:r>
            <a:endParaRPr lang="el-GR" sz="2000" b="1" dirty="0">
              <a:latin typeface="Courier New" panose="02070309020205020404" pitchFamily="49" charset="0"/>
              <a:cs typeface="Courier New" panose="02070309020205020404" pitchFamily="49" charset="0"/>
            </a:endParaRPr>
          </a:p>
          <a:p>
            <a:pPr marL="0" indent="0">
              <a:buNone/>
            </a:pPr>
            <a:r>
              <a:rPr lang="el-GR" sz="2000" b="1" dirty="0">
                <a:latin typeface="Courier New" panose="02070309020205020404" pitchFamily="49" charset="0"/>
                <a:cs typeface="Courier New" panose="02070309020205020404" pitchFamily="49" charset="0"/>
              </a:rPr>
              <a:t> </a:t>
            </a:r>
          </a:p>
          <a:p>
            <a:r>
              <a:rPr lang="el-GR" sz="2000" b="1" u="sng" dirty="0">
                <a:latin typeface="Courier New" panose="02070309020205020404" pitchFamily="49" charset="0"/>
                <a:cs typeface="Courier New" panose="02070309020205020404" pitchFamily="49" charset="0"/>
                <a:hlinkClick r:id="rId4"/>
              </a:rPr>
              <a:t>http://mathonline.wikidot.com/newton-s-divided-differences-interpolation-formula</a:t>
            </a:r>
            <a:endParaRPr lang="el-GR" sz="2000" b="1" dirty="0">
              <a:latin typeface="Courier New" panose="02070309020205020404" pitchFamily="49" charset="0"/>
              <a:cs typeface="Courier New" panose="02070309020205020404" pitchFamily="49" charset="0"/>
            </a:endParaRPr>
          </a:p>
          <a:p>
            <a:pPr marL="0" indent="0">
              <a:buNone/>
            </a:pPr>
            <a:endParaRPr lang="el-GR" sz="2000" b="1" dirty="0">
              <a:latin typeface="Courier New" panose="02070309020205020404" pitchFamily="49" charset="0"/>
              <a:cs typeface="Courier New" panose="02070309020205020404" pitchFamily="49" charset="0"/>
            </a:endParaRPr>
          </a:p>
          <a:p>
            <a:r>
              <a:rPr lang="el-GR" sz="2000" b="1" u="sng" dirty="0">
                <a:latin typeface="Courier New" panose="02070309020205020404" pitchFamily="49" charset="0"/>
                <a:cs typeface="Courier New" panose="02070309020205020404" pitchFamily="49" charset="0"/>
                <a:hlinkClick r:id="rId5"/>
              </a:rPr>
              <a:t>https://nptel.ac.in/content/storage2/courses/122104019/numerical-analysis/Rathish-kumar/rathish-oct31/fratnode6.html</a:t>
            </a:r>
            <a:endParaRPr lang="el-GR" sz="2000"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07A1DF88-EE5F-4BF9-B26E-6E557BF0601C}" type="slidenum">
              <a:rPr lang="en-GB" smtClean="0"/>
              <a:pPr>
                <a:defRPr/>
              </a:pPr>
              <a:t>90</a:t>
            </a:fld>
            <a:endParaRPr lang="en-GB"/>
          </a:p>
        </p:txBody>
      </p:sp>
    </p:spTree>
    <p:extLst>
      <p:ext uri="{BB962C8B-B14F-4D97-AF65-F5344CB8AC3E}">
        <p14:creationId xmlns:p14="http://schemas.microsoft.com/office/powerpoint/2010/main" val="6124226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1505</TotalTime>
  <Words>4226</Words>
  <Application>Microsoft Office PowerPoint</Application>
  <PresentationFormat>On-screen Show (4:3)</PresentationFormat>
  <Paragraphs>729</Paragraphs>
  <Slides>90</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4</vt:i4>
      </vt:variant>
      <vt:variant>
        <vt:lpstr>Slide Titles</vt:lpstr>
      </vt:variant>
      <vt:variant>
        <vt:i4>90</vt:i4>
      </vt:variant>
    </vt:vector>
  </HeadingPairs>
  <TitlesOfParts>
    <vt:vector size="103" baseType="lpstr">
      <vt:lpstr>Arial</vt:lpstr>
      <vt:lpstr>Arno Pro Caption</vt:lpstr>
      <vt:lpstr>Calibri</vt:lpstr>
      <vt:lpstr>Cambria Math</vt:lpstr>
      <vt:lpstr>Courier New</vt:lpstr>
      <vt:lpstr>Symbol</vt:lpstr>
      <vt:lpstr>Times New Roman</vt:lpstr>
      <vt:lpstr>Wingdings</vt:lpstr>
      <vt:lpstr>Default Design</vt:lpstr>
      <vt:lpstr>Equation</vt:lpstr>
      <vt:lpstr>Visio</vt:lpstr>
      <vt:lpstr>Document</vt:lpstr>
      <vt:lpstr>CorelPhotoPaint.Image.8</vt:lpstr>
      <vt:lpstr>Παρεμβολή (Interpolation)</vt:lpstr>
      <vt:lpstr>Η έννοια της παρεμβολής</vt:lpstr>
      <vt:lpstr>PowerPoint Presentation</vt:lpstr>
      <vt:lpstr>PowerPoint Presentation</vt:lpstr>
      <vt:lpstr>Interpolation</vt:lpstr>
      <vt:lpstr>Interpolation</vt:lpstr>
      <vt:lpstr>PowerPoint Presentation</vt:lpstr>
      <vt:lpstr>Application of interpolation</vt:lpstr>
      <vt:lpstr>PowerPoint Presentation</vt:lpstr>
      <vt:lpstr>Interpolation formula</vt:lpstr>
      <vt:lpstr>Interpolation</vt:lpstr>
      <vt:lpstr>PowerPoint Presentation</vt:lpstr>
      <vt:lpstr>Weierstrass Approximation Theorem</vt:lpstr>
      <vt:lpstr>Polynomial Approximation</vt:lpstr>
      <vt:lpstr>Polynomial Approximation</vt:lpstr>
      <vt:lpstr>Polynomial Approximation</vt:lpstr>
      <vt:lpstr>Polynomial Approximation</vt:lpstr>
      <vt:lpstr>Polynomial Approximation</vt:lpstr>
      <vt:lpstr>Interpolating Polynomials</vt:lpstr>
      <vt:lpstr>Interpolating Polynomials</vt:lpstr>
      <vt:lpstr>Interpolating Polynomials</vt:lpstr>
      <vt:lpstr>Lagrange Interpolation</vt:lpstr>
      <vt:lpstr>Lagrange Polynomials</vt:lpstr>
      <vt:lpstr>Παρεμβολή Lagrange</vt:lpstr>
      <vt:lpstr>PowerPoint Presentation</vt:lpstr>
      <vt:lpstr>PowerPoint Presentation</vt:lpstr>
      <vt:lpstr>Το πολυώνυμο του Lagrange</vt:lpstr>
      <vt:lpstr>PowerPoint Presentation</vt:lpstr>
      <vt:lpstr>PowerPoint Presentation</vt:lpstr>
      <vt:lpstr>PowerPoint Presentation</vt:lpstr>
      <vt:lpstr>PowerPoint Presentation</vt:lpstr>
      <vt:lpstr>PowerPoint Presentation</vt:lpstr>
      <vt:lpstr>Lagrange Polynomials</vt:lpstr>
      <vt:lpstr>Lagrange Polynomials</vt:lpstr>
      <vt:lpstr>Lagrange Polynomials</vt:lpstr>
      <vt:lpstr>Lagrange Polynomials</vt:lpstr>
      <vt:lpstr>Advantages / Disadvantages</vt:lpstr>
      <vt:lpstr>Diagram showing Interpolation (incrementally from one to 5 points)</vt:lpstr>
      <vt:lpstr>Matlab code for Lagrange interpolation</vt:lpstr>
      <vt:lpstr>PowerPoint Presentation</vt:lpstr>
      <vt:lpstr>Example - Interpolate a cubic function </vt:lpstr>
      <vt:lpstr>Inverse Interpolation using Lagrange Formula</vt:lpstr>
      <vt:lpstr>Παράδειγμα</vt:lpstr>
      <vt:lpstr>PowerPoint Presentation</vt:lpstr>
      <vt:lpstr>Μέθοδος Διηρημένων Διαφορών Newton</vt:lpstr>
      <vt:lpstr>PowerPoint Presentation</vt:lpstr>
      <vt:lpstr>Newton’s Divided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Παράδειγμα</vt:lpstr>
      <vt:lpstr>PowerPoint Presentation</vt:lpstr>
      <vt:lpstr>Newton’s Divided-Difference Interpolating Polynomials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Newton Interpolation Pseudo Code</vt:lpstr>
      <vt:lpstr>Newton Forward Difference Interpolating Polynomials</vt:lpstr>
      <vt:lpstr>Features of Newton Divided-Differences to get Interpolating Polynomial</vt:lpstr>
      <vt:lpstr>Άσκηση</vt:lpstr>
      <vt:lpstr>Lagrange Interpolating Polynomials</vt:lpstr>
      <vt:lpstr>PowerPoint Presentation</vt:lpstr>
      <vt:lpstr>Coefficients of an Interpolating Polynomial</vt:lpstr>
      <vt:lpstr>Οι κίνδυνοι της πολυωνυμικής παρεμβολής</vt:lpstr>
      <vt:lpstr>PowerPoint Presentation</vt:lpstr>
      <vt:lpstr>Προσέγγιση κατά τμήματα με πολυώνυμα ελάχιστου βαθμού</vt:lpstr>
      <vt:lpstr>Προσέγγιση με spline</vt:lpstr>
      <vt:lpstr>Spline Interpolation</vt:lpstr>
      <vt:lpstr>PowerPoint Presentation</vt:lpstr>
      <vt:lpstr>Quadratic Spline example</vt:lpstr>
      <vt:lpstr>Quadratic Splines - Equations</vt:lpstr>
      <vt:lpstr>Splines - Example</vt:lpstr>
      <vt:lpstr>Splines - Example</vt:lpstr>
      <vt:lpstr>Source Codes </vt:lpstr>
      <vt:lpstr>Χρήσιμα links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dc:creator>
  <cp:lastModifiedBy>Λογαριασμός Microsoft</cp:lastModifiedBy>
  <cp:revision>161</cp:revision>
  <dcterms:created xsi:type="dcterms:W3CDTF">2008-02-06T14:41:38Z</dcterms:created>
  <dcterms:modified xsi:type="dcterms:W3CDTF">2024-03-27T08:27:39Z</dcterms:modified>
</cp:coreProperties>
</file>