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6" r:id="rId9"/>
    <p:sldId id="268" r:id="rId10"/>
    <p:sldId id="271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16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1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45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82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27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96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09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41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81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86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06D2DD-A549-4CC3-95B3-1D7F8F3A4301}" type="datetimeFigureOut">
              <a:rPr lang="de-DE" smtClean="0"/>
              <a:t>10.11.2022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D6D76A-2E9D-4253-BCBB-E00C81B5F4A6}" type="slidenum">
              <a:rPr lang="de-DE" smtClean="0"/>
              <a:t>‹#›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74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3160" y="878123"/>
            <a:ext cx="5917679" cy="2550877"/>
          </a:xfrm>
        </p:spPr>
        <p:txBody>
          <a:bodyPr>
            <a:normAutofit/>
          </a:bodyPr>
          <a:lstStyle/>
          <a:p>
            <a:pPr algn="ctr"/>
            <a:r>
              <a:rPr lang="cs-CZ" sz="5400" dirty="0"/>
              <a:t>Konjugation der Verben</a:t>
            </a:r>
            <a:br>
              <a:rPr lang="en-US" sz="5400" dirty="0"/>
            </a:br>
            <a:r>
              <a:rPr lang="el-GR" sz="5400" dirty="0"/>
              <a:t>Κλίση ρημάτων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425135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/>
          </a:bodyPr>
          <a:lstStyle/>
          <a:p>
            <a:r>
              <a:rPr lang="cs-CZ" sz="2000" dirty="0" err="1"/>
              <a:t>Verbinden</a:t>
            </a:r>
            <a:r>
              <a:rPr lang="cs-CZ" sz="2000" dirty="0"/>
              <a:t> </a:t>
            </a:r>
            <a:r>
              <a:rPr lang="cs-CZ" sz="2000" dirty="0" err="1"/>
              <a:t>Sie</a:t>
            </a:r>
            <a:r>
              <a:rPr lang="cs-CZ" sz="2000" dirty="0"/>
              <a:t>.</a:t>
            </a:r>
            <a:endParaRPr lang="de-DE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err="1"/>
              <a:t>ich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du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er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sie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es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wir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ihr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sie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Sie</a:t>
            </a:r>
            <a:endParaRPr lang="de-DE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de-DE" sz="3600" dirty="0"/>
              <a:t>gehe</a:t>
            </a:r>
          </a:p>
          <a:p>
            <a:pPr marL="457200" indent="-457200">
              <a:buFont typeface="+mj-lt"/>
              <a:buAutoNum type="alphaLcPeriod"/>
            </a:pPr>
            <a:r>
              <a:rPr lang="de-DE" sz="3600" dirty="0"/>
              <a:t>geht</a:t>
            </a:r>
          </a:p>
          <a:p>
            <a:pPr marL="457200" indent="-457200">
              <a:buFont typeface="+mj-lt"/>
              <a:buAutoNum type="alphaLcPeriod"/>
            </a:pPr>
            <a:r>
              <a:rPr lang="de-DE" sz="3600" dirty="0"/>
              <a:t>gehen</a:t>
            </a:r>
            <a:endParaRPr lang="cs-CZ" sz="3600" dirty="0"/>
          </a:p>
          <a:p>
            <a:pPr marL="457200" indent="-457200">
              <a:buFont typeface="+mj-lt"/>
              <a:buAutoNum type="alphaLcPeriod"/>
            </a:pPr>
            <a:r>
              <a:rPr lang="cs-CZ" sz="3600" dirty="0"/>
              <a:t>g</a:t>
            </a:r>
            <a:r>
              <a:rPr lang="de-DE" sz="3600" dirty="0" err="1"/>
              <a:t>ehst</a:t>
            </a:r>
            <a:endParaRPr lang="cs-CZ" sz="3600" dirty="0"/>
          </a:p>
          <a:p>
            <a:pPr marL="457200" indent="-457200">
              <a:buFont typeface="+mj-lt"/>
              <a:buAutoNum type="alphaLcPeriod"/>
            </a:pPr>
            <a:endParaRPr lang="de-DE" dirty="0"/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2195736" y="2348880"/>
            <a:ext cx="244827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2195736" y="2708920"/>
            <a:ext cx="244827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2195736" y="3068960"/>
            <a:ext cx="24482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2195736" y="3284984"/>
            <a:ext cx="244827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2195736" y="3284984"/>
            <a:ext cx="24482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endCxn id="6" idx="1"/>
          </p:cNvCxnSpPr>
          <p:nvPr/>
        </p:nvCxnSpPr>
        <p:spPr>
          <a:xfrm flipV="1">
            <a:off x="2195736" y="3921919"/>
            <a:ext cx="2467704" cy="299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2195736" y="3284984"/>
            <a:ext cx="244827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6" idx="1"/>
          </p:cNvCxnSpPr>
          <p:nvPr/>
        </p:nvCxnSpPr>
        <p:spPr>
          <a:xfrm flipV="1">
            <a:off x="2195736" y="3921919"/>
            <a:ext cx="2467704" cy="947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 flipV="1">
            <a:off x="2195736" y="3921919"/>
            <a:ext cx="2467704" cy="1379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44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23186"/>
          </a:xfrm>
        </p:spPr>
        <p:txBody>
          <a:bodyPr>
            <a:normAutofit/>
          </a:bodyPr>
          <a:lstStyle/>
          <a:p>
            <a:r>
              <a:rPr lang="cs-CZ" sz="2000" dirty="0" err="1"/>
              <a:t>Tragen</a:t>
            </a:r>
            <a:r>
              <a:rPr lang="cs-CZ" sz="2000" dirty="0"/>
              <a:t> </a:t>
            </a:r>
            <a:r>
              <a:rPr lang="cs-CZ" sz="2000" dirty="0" err="1"/>
              <a:t>Sie</a:t>
            </a:r>
            <a:r>
              <a:rPr lang="cs-CZ" sz="2000" dirty="0"/>
              <a:t> </a:t>
            </a:r>
            <a:r>
              <a:rPr lang="cs-CZ" sz="2000" dirty="0" err="1"/>
              <a:t>das</a:t>
            </a:r>
            <a:r>
              <a:rPr lang="cs-CZ" sz="2000" dirty="0"/>
              <a:t> Verb </a:t>
            </a:r>
            <a:r>
              <a:rPr lang="cs-CZ" sz="2000" dirty="0" err="1"/>
              <a:t>im</a:t>
            </a:r>
            <a:r>
              <a:rPr lang="cs-CZ" sz="2000" dirty="0"/>
              <a:t> </a:t>
            </a:r>
            <a:r>
              <a:rPr lang="cs-CZ" sz="2000" dirty="0" err="1"/>
              <a:t>Klammer</a:t>
            </a:r>
            <a:r>
              <a:rPr lang="cs-CZ" sz="2000" dirty="0"/>
              <a:t> in der </a:t>
            </a:r>
            <a:r>
              <a:rPr lang="cs-CZ" sz="2000" dirty="0" err="1"/>
              <a:t>richtigen</a:t>
            </a:r>
            <a:r>
              <a:rPr lang="cs-CZ" sz="2000" dirty="0"/>
              <a:t> </a:t>
            </a:r>
            <a:r>
              <a:rPr lang="cs-CZ" sz="2000" dirty="0" err="1"/>
              <a:t>Form</a:t>
            </a:r>
            <a:endParaRPr lang="de-DE" sz="2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1. </a:t>
            </a:r>
            <a:r>
              <a:rPr lang="cs-CZ" b="1" dirty="0" err="1"/>
              <a:t>Meine</a:t>
            </a:r>
            <a:r>
              <a:rPr lang="cs-CZ" b="1" dirty="0"/>
              <a:t> </a:t>
            </a:r>
            <a:r>
              <a:rPr lang="cs-CZ" b="1" dirty="0" err="1"/>
              <a:t>Freundin</a:t>
            </a:r>
            <a:r>
              <a:rPr lang="cs-CZ" b="1" dirty="0"/>
              <a:t>___</a:t>
            </a:r>
            <a:r>
              <a:rPr lang="cs-CZ" b="1" dirty="0" err="1"/>
              <a:t>aus</a:t>
            </a:r>
            <a:r>
              <a:rPr lang="cs-CZ" b="1" dirty="0"/>
              <a:t> der </a:t>
            </a:r>
            <a:r>
              <a:rPr lang="cs-CZ" b="1" dirty="0" err="1"/>
              <a:t>Türkei</a:t>
            </a:r>
            <a:r>
              <a:rPr lang="cs-CZ" b="1" dirty="0"/>
              <a:t>.(</a:t>
            </a:r>
            <a:r>
              <a:rPr lang="cs-CZ" b="1" dirty="0" err="1">
                <a:solidFill>
                  <a:srgbClr val="FF0000"/>
                </a:solidFill>
              </a:rPr>
              <a:t>kommen</a:t>
            </a:r>
            <a:r>
              <a:rPr lang="cs-CZ" b="1" dirty="0"/>
              <a:t>)</a:t>
            </a:r>
          </a:p>
          <a:p>
            <a:r>
              <a:rPr lang="cs-CZ" dirty="0" err="1"/>
              <a:t>Meine</a:t>
            </a:r>
            <a:r>
              <a:rPr lang="cs-CZ" dirty="0"/>
              <a:t> </a:t>
            </a:r>
            <a:r>
              <a:rPr lang="cs-CZ" dirty="0" err="1"/>
              <a:t>Freundin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kommt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aus</a:t>
            </a:r>
            <a:r>
              <a:rPr lang="cs-CZ" dirty="0"/>
              <a:t> der </a:t>
            </a:r>
            <a:r>
              <a:rPr lang="cs-CZ" dirty="0" err="1"/>
              <a:t>Türkei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2. </a:t>
            </a:r>
            <a:r>
              <a:rPr lang="cs-CZ" b="1" dirty="0" err="1"/>
              <a:t>Ich</a:t>
            </a:r>
            <a:r>
              <a:rPr lang="cs-CZ" b="1" dirty="0"/>
              <a:t> ___</a:t>
            </a:r>
            <a:r>
              <a:rPr lang="cs-CZ" b="1" dirty="0" err="1"/>
              <a:t>am</a:t>
            </a:r>
            <a:r>
              <a:rPr lang="cs-CZ" b="1" dirty="0"/>
              <a:t> </a:t>
            </a:r>
            <a:r>
              <a:rPr lang="cs-CZ" b="1" dirty="0" err="1"/>
              <a:t>Sonntag</a:t>
            </a:r>
            <a:r>
              <a:rPr lang="cs-CZ" b="1" dirty="0"/>
              <a:t> </a:t>
            </a:r>
            <a:r>
              <a:rPr lang="cs-CZ" b="1" dirty="0" err="1"/>
              <a:t>gerne</a:t>
            </a:r>
            <a:r>
              <a:rPr lang="cs-CZ" b="1" dirty="0"/>
              <a:t> </a:t>
            </a:r>
            <a:r>
              <a:rPr lang="cs-CZ" b="1" dirty="0" err="1"/>
              <a:t>lange</a:t>
            </a:r>
            <a:r>
              <a:rPr lang="cs-CZ" b="1" dirty="0"/>
              <a:t>. (</a:t>
            </a:r>
            <a:r>
              <a:rPr lang="cs-CZ" b="1" dirty="0" err="1">
                <a:solidFill>
                  <a:srgbClr val="FF0000"/>
                </a:solidFill>
              </a:rPr>
              <a:t>schlafen</a:t>
            </a:r>
            <a:r>
              <a:rPr lang="cs-CZ" b="1" dirty="0"/>
              <a:t>)</a:t>
            </a:r>
          </a:p>
          <a:p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schlafe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Sonntag</a:t>
            </a:r>
            <a:r>
              <a:rPr lang="cs-CZ" dirty="0"/>
              <a:t> </a:t>
            </a:r>
            <a:r>
              <a:rPr lang="cs-CZ" dirty="0" err="1"/>
              <a:t>gerne</a:t>
            </a:r>
            <a:r>
              <a:rPr lang="cs-CZ" dirty="0"/>
              <a:t> </a:t>
            </a:r>
            <a:r>
              <a:rPr lang="cs-CZ" dirty="0" err="1"/>
              <a:t>lange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3. </a:t>
            </a:r>
            <a:r>
              <a:rPr lang="cs-CZ" b="1" dirty="0" err="1"/>
              <a:t>Wir</a:t>
            </a:r>
            <a:r>
              <a:rPr lang="cs-CZ" b="1" dirty="0"/>
              <a:t> ___</a:t>
            </a:r>
            <a:r>
              <a:rPr lang="cs-CZ" b="1" dirty="0" err="1"/>
              <a:t>heute</a:t>
            </a:r>
            <a:r>
              <a:rPr lang="cs-CZ" b="1" dirty="0"/>
              <a:t> </a:t>
            </a:r>
            <a:r>
              <a:rPr lang="cs-CZ" b="1" dirty="0" err="1"/>
              <a:t>unsere</a:t>
            </a:r>
            <a:r>
              <a:rPr lang="cs-CZ" b="1" dirty="0"/>
              <a:t> </a:t>
            </a:r>
            <a:r>
              <a:rPr lang="cs-CZ" b="1" dirty="0" err="1"/>
              <a:t>Freunde</a:t>
            </a:r>
            <a:r>
              <a:rPr lang="cs-CZ" b="1" dirty="0"/>
              <a:t> (</a:t>
            </a:r>
            <a:r>
              <a:rPr lang="cs-CZ" b="1" dirty="0" err="1">
                <a:solidFill>
                  <a:srgbClr val="FF0000"/>
                </a:solidFill>
              </a:rPr>
              <a:t>besuchen</a:t>
            </a:r>
            <a:r>
              <a:rPr lang="cs-CZ" b="1" dirty="0"/>
              <a:t>)</a:t>
            </a:r>
          </a:p>
          <a:p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besuchen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heute</a:t>
            </a:r>
            <a:r>
              <a:rPr lang="cs-CZ" dirty="0"/>
              <a:t> </a:t>
            </a:r>
            <a:r>
              <a:rPr lang="cs-CZ" dirty="0" err="1"/>
              <a:t>unsere</a:t>
            </a:r>
            <a:r>
              <a:rPr lang="cs-CZ" dirty="0"/>
              <a:t> </a:t>
            </a:r>
            <a:r>
              <a:rPr lang="cs-CZ" dirty="0" err="1"/>
              <a:t>Freunde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4. </a:t>
            </a:r>
            <a:r>
              <a:rPr lang="cs-CZ" b="1" dirty="0" err="1"/>
              <a:t>Unser</a:t>
            </a:r>
            <a:r>
              <a:rPr lang="cs-CZ" b="1" dirty="0"/>
              <a:t> </a:t>
            </a:r>
            <a:r>
              <a:rPr lang="cs-CZ" b="1" dirty="0" err="1"/>
              <a:t>Sohn</a:t>
            </a:r>
            <a:r>
              <a:rPr lang="cs-CZ" b="1" dirty="0"/>
              <a:t> ___</a:t>
            </a:r>
            <a:r>
              <a:rPr lang="cs-CZ" b="1" dirty="0" err="1"/>
              <a:t>sehr</a:t>
            </a:r>
            <a:r>
              <a:rPr lang="cs-CZ" b="1" dirty="0"/>
              <a:t> gut </a:t>
            </a:r>
            <a:r>
              <a:rPr lang="cs-CZ" b="1" dirty="0" err="1"/>
              <a:t>Tennis</a:t>
            </a:r>
            <a:r>
              <a:rPr lang="cs-CZ" b="1" dirty="0"/>
              <a:t> (</a:t>
            </a:r>
            <a:r>
              <a:rPr lang="cs-CZ" b="1" dirty="0" err="1">
                <a:solidFill>
                  <a:srgbClr val="FF0000"/>
                </a:solidFill>
              </a:rPr>
              <a:t>spielen</a:t>
            </a:r>
            <a:r>
              <a:rPr lang="cs-CZ" b="1" dirty="0"/>
              <a:t>)</a:t>
            </a:r>
          </a:p>
          <a:p>
            <a:r>
              <a:rPr lang="cs-CZ" dirty="0" err="1"/>
              <a:t>Unser</a:t>
            </a:r>
            <a:r>
              <a:rPr lang="cs-CZ" dirty="0"/>
              <a:t> </a:t>
            </a:r>
            <a:r>
              <a:rPr lang="cs-CZ" dirty="0" err="1"/>
              <a:t>Sohn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spielt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sehr</a:t>
            </a:r>
            <a:r>
              <a:rPr lang="cs-CZ" dirty="0"/>
              <a:t> gut </a:t>
            </a:r>
            <a:r>
              <a:rPr lang="cs-CZ" dirty="0" err="1"/>
              <a:t>Tennis</a:t>
            </a:r>
            <a:r>
              <a:rPr lang="cs-CZ" dirty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504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23186"/>
          </a:xfrm>
        </p:spPr>
        <p:txBody>
          <a:bodyPr>
            <a:normAutofit/>
          </a:bodyPr>
          <a:lstStyle/>
          <a:p>
            <a:r>
              <a:rPr lang="cs-CZ" sz="2000" dirty="0" err="1"/>
              <a:t>Tragen</a:t>
            </a:r>
            <a:r>
              <a:rPr lang="cs-CZ" sz="2000" dirty="0"/>
              <a:t> </a:t>
            </a:r>
            <a:r>
              <a:rPr lang="cs-CZ" sz="2000" dirty="0" err="1"/>
              <a:t>Sie</a:t>
            </a:r>
            <a:r>
              <a:rPr lang="cs-CZ" sz="2000" dirty="0"/>
              <a:t> </a:t>
            </a:r>
            <a:r>
              <a:rPr lang="cs-CZ" sz="2000" dirty="0" err="1"/>
              <a:t>das</a:t>
            </a:r>
            <a:r>
              <a:rPr lang="cs-CZ" sz="2000" dirty="0"/>
              <a:t> Verb </a:t>
            </a:r>
            <a:r>
              <a:rPr lang="cs-CZ" sz="2000" dirty="0" err="1"/>
              <a:t>im</a:t>
            </a:r>
            <a:r>
              <a:rPr lang="cs-CZ" sz="2000" dirty="0"/>
              <a:t> </a:t>
            </a:r>
            <a:r>
              <a:rPr lang="cs-CZ" sz="2000" dirty="0" err="1"/>
              <a:t>Klammer</a:t>
            </a:r>
            <a:r>
              <a:rPr lang="cs-CZ" sz="2000" dirty="0"/>
              <a:t> in der </a:t>
            </a:r>
            <a:r>
              <a:rPr lang="cs-CZ" sz="2000" dirty="0" err="1"/>
              <a:t>richtigen</a:t>
            </a:r>
            <a:r>
              <a:rPr lang="cs-CZ" sz="2000" dirty="0"/>
              <a:t> </a:t>
            </a:r>
            <a:r>
              <a:rPr lang="cs-CZ" sz="2000" dirty="0" err="1"/>
              <a:t>Form</a:t>
            </a:r>
            <a:endParaRPr lang="de-DE" sz="2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5. Maria ___</a:t>
            </a:r>
            <a:r>
              <a:rPr lang="cs-CZ" b="1" dirty="0" err="1"/>
              <a:t>ihre</a:t>
            </a:r>
            <a:r>
              <a:rPr lang="cs-CZ" b="1" dirty="0"/>
              <a:t> </a:t>
            </a:r>
            <a:r>
              <a:rPr lang="cs-CZ" b="1" dirty="0" err="1"/>
              <a:t>Hausaufgaben</a:t>
            </a:r>
            <a:r>
              <a:rPr lang="cs-CZ" b="1" dirty="0"/>
              <a:t>.(</a:t>
            </a:r>
            <a:r>
              <a:rPr lang="cs-CZ" b="1" dirty="0">
                <a:solidFill>
                  <a:srgbClr val="FF0000"/>
                </a:solidFill>
              </a:rPr>
              <a:t>machen</a:t>
            </a:r>
            <a:r>
              <a:rPr lang="cs-CZ" b="1" dirty="0"/>
              <a:t>)</a:t>
            </a:r>
          </a:p>
          <a:p>
            <a:r>
              <a:rPr lang="cs-CZ" dirty="0"/>
              <a:t>Maria </a:t>
            </a:r>
            <a:r>
              <a:rPr lang="cs-CZ" b="1" dirty="0" err="1">
                <a:solidFill>
                  <a:srgbClr val="FF0000"/>
                </a:solidFill>
              </a:rPr>
              <a:t>macht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Hausaufgaben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6. Die </a:t>
            </a:r>
            <a:r>
              <a:rPr lang="cs-CZ" b="1" dirty="0" err="1"/>
              <a:t>Katze</a:t>
            </a:r>
            <a:r>
              <a:rPr lang="cs-CZ" b="1" dirty="0"/>
              <a:t>___</a:t>
            </a:r>
            <a:r>
              <a:rPr lang="cs-CZ" b="1" dirty="0" err="1"/>
              <a:t>auf</a:t>
            </a:r>
            <a:r>
              <a:rPr lang="cs-CZ" b="1" dirty="0"/>
              <a:t> dem Sofa. (</a:t>
            </a:r>
            <a:r>
              <a:rPr lang="cs-CZ" b="1" dirty="0" err="1">
                <a:solidFill>
                  <a:srgbClr val="FF0000"/>
                </a:solidFill>
              </a:rPr>
              <a:t>liegen</a:t>
            </a:r>
            <a:r>
              <a:rPr lang="cs-CZ" b="1" dirty="0"/>
              <a:t>)</a:t>
            </a:r>
          </a:p>
          <a:p>
            <a:r>
              <a:rPr lang="cs-CZ" dirty="0"/>
              <a:t>Die </a:t>
            </a:r>
            <a:r>
              <a:rPr lang="cs-CZ" dirty="0" err="1"/>
              <a:t>Katze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liegt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auf</a:t>
            </a:r>
            <a:r>
              <a:rPr lang="cs-CZ" dirty="0"/>
              <a:t> dem Sofa.</a:t>
            </a:r>
          </a:p>
          <a:p>
            <a:pPr marL="0" indent="0">
              <a:buNone/>
            </a:pPr>
            <a:r>
              <a:rPr lang="cs-CZ" b="1" dirty="0"/>
              <a:t>7. Die </a:t>
            </a:r>
            <a:r>
              <a:rPr lang="cs-CZ" b="1" dirty="0" err="1"/>
              <a:t>Kinder</a:t>
            </a:r>
            <a:r>
              <a:rPr lang="cs-CZ" b="1" dirty="0"/>
              <a:t>___ </a:t>
            </a:r>
            <a:r>
              <a:rPr lang="cs-CZ" b="1" dirty="0" err="1"/>
              <a:t>eine</a:t>
            </a:r>
            <a:r>
              <a:rPr lang="cs-CZ" b="1" dirty="0"/>
              <a:t> Pizza.(</a:t>
            </a:r>
            <a:r>
              <a:rPr lang="cs-CZ" b="1" dirty="0" err="1">
                <a:solidFill>
                  <a:srgbClr val="FF0000"/>
                </a:solidFill>
              </a:rPr>
              <a:t>essen</a:t>
            </a:r>
            <a:r>
              <a:rPr lang="cs-CZ" b="1" dirty="0"/>
              <a:t>)</a:t>
            </a:r>
          </a:p>
          <a:p>
            <a:r>
              <a:rPr lang="cs-CZ" dirty="0"/>
              <a:t>Die </a:t>
            </a:r>
            <a:r>
              <a:rPr lang="cs-CZ" dirty="0" err="1"/>
              <a:t>Kinder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essen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eine</a:t>
            </a:r>
            <a:r>
              <a:rPr lang="cs-CZ" dirty="0"/>
              <a:t> Pizza.</a:t>
            </a:r>
          </a:p>
          <a:p>
            <a:pPr marL="0" indent="0">
              <a:buNone/>
            </a:pPr>
            <a:r>
              <a:rPr lang="cs-CZ" b="1" dirty="0"/>
              <a:t>8. </a:t>
            </a:r>
            <a:r>
              <a:rPr lang="cs-CZ" b="1" dirty="0" err="1"/>
              <a:t>Meine</a:t>
            </a:r>
            <a:r>
              <a:rPr lang="cs-CZ" b="1" dirty="0"/>
              <a:t> </a:t>
            </a:r>
            <a:r>
              <a:rPr lang="cs-CZ" b="1" dirty="0" err="1"/>
              <a:t>Schwester</a:t>
            </a:r>
            <a:r>
              <a:rPr lang="cs-CZ" b="1" dirty="0"/>
              <a:t>___ </a:t>
            </a:r>
            <a:r>
              <a:rPr lang="cs-CZ" b="1" dirty="0" err="1"/>
              <a:t>als</a:t>
            </a:r>
            <a:r>
              <a:rPr lang="cs-CZ" b="1" dirty="0"/>
              <a:t> </a:t>
            </a:r>
            <a:r>
              <a:rPr lang="cs-CZ" b="1" dirty="0" err="1"/>
              <a:t>Lehrerin</a:t>
            </a:r>
            <a:r>
              <a:rPr lang="cs-CZ" b="1" dirty="0"/>
              <a:t>.(</a:t>
            </a:r>
            <a:r>
              <a:rPr lang="cs-CZ" b="1" dirty="0" err="1">
                <a:solidFill>
                  <a:srgbClr val="FF0000"/>
                </a:solidFill>
              </a:rPr>
              <a:t>arbeiten</a:t>
            </a:r>
            <a:r>
              <a:rPr lang="cs-CZ" b="1" dirty="0"/>
              <a:t>)</a:t>
            </a:r>
          </a:p>
          <a:p>
            <a:r>
              <a:rPr lang="cs-CZ" dirty="0" err="1"/>
              <a:t>Meine</a:t>
            </a:r>
            <a:r>
              <a:rPr lang="cs-CZ" dirty="0"/>
              <a:t> </a:t>
            </a:r>
            <a:r>
              <a:rPr lang="cs-CZ" dirty="0" err="1"/>
              <a:t>Schwester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arbeitet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Lehrerin</a:t>
            </a:r>
            <a:r>
              <a:rPr lang="cs-CZ" dirty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690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692696"/>
            <a:ext cx="5843406" cy="785471"/>
          </a:xfrm>
        </p:spPr>
        <p:txBody>
          <a:bodyPr>
            <a:normAutofit/>
          </a:bodyPr>
          <a:lstStyle/>
          <a:p>
            <a:r>
              <a:rPr lang="de-DE" dirty="0"/>
              <a:t>Konjugation der Verben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8805" y="1844824"/>
            <a:ext cx="6247572" cy="3744416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1. 	ich </a:t>
            </a:r>
            <a:r>
              <a:rPr lang="hu-HU" sz="2400" dirty="0"/>
              <a:t>hab</a:t>
            </a:r>
            <a:r>
              <a:rPr lang="de-DE" sz="2400" b="1" dirty="0">
                <a:solidFill>
                  <a:srgbClr val="FF0000"/>
                </a:solidFill>
              </a:rPr>
              <a:t>e</a:t>
            </a:r>
            <a:r>
              <a:rPr lang="de-DE" sz="2400" dirty="0"/>
              <a:t>		1. </a:t>
            </a:r>
            <a:r>
              <a:rPr lang="cs-CZ" sz="2400" dirty="0"/>
              <a:t>	</a:t>
            </a:r>
            <a:r>
              <a:rPr lang="de-DE" sz="2400" dirty="0"/>
              <a:t>wir </a:t>
            </a:r>
            <a:r>
              <a:rPr lang="hu-HU" sz="2400" dirty="0"/>
              <a:t>hab</a:t>
            </a:r>
            <a:r>
              <a:rPr lang="de-DE" sz="2400" b="1" dirty="0">
                <a:solidFill>
                  <a:srgbClr val="FF0000"/>
                </a:solidFill>
              </a:rPr>
              <a:t>en</a:t>
            </a:r>
          </a:p>
          <a:p>
            <a:pPr marL="0" indent="0">
              <a:buNone/>
            </a:pPr>
            <a:r>
              <a:rPr lang="de-DE" sz="2400" dirty="0"/>
              <a:t>2. 	du </a:t>
            </a:r>
            <a:r>
              <a:rPr lang="hu-HU" sz="2400" dirty="0"/>
              <a:t>ha</a:t>
            </a:r>
            <a:r>
              <a:rPr lang="de-DE" sz="2400" b="1" dirty="0" err="1">
                <a:solidFill>
                  <a:srgbClr val="FF0000"/>
                </a:solidFill>
              </a:rPr>
              <a:t>st</a:t>
            </a:r>
            <a:r>
              <a:rPr lang="de-DE" sz="2400" dirty="0"/>
              <a:t>		2. </a:t>
            </a:r>
            <a:r>
              <a:rPr lang="cs-CZ" sz="2400" dirty="0"/>
              <a:t>	</a:t>
            </a:r>
            <a:r>
              <a:rPr lang="de-DE" sz="2400" dirty="0"/>
              <a:t>ihr </a:t>
            </a:r>
            <a:r>
              <a:rPr lang="hu-HU" sz="2400" dirty="0"/>
              <a:t>hab</a:t>
            </a:r>
            <a:r>
              <a:rPr lang="de-DE" sz="2400" b="1" dirty="0">
                <a:solidFill>
                  <a:srgbClr val="FF0000"/>
                </a:solidFill>
              </a:rPr>
              <a:t>t</a:t>
            </a:r>
          </a:p>
          <a:p>
            <a:pPr marL="0" indent="0">
              <a:buNone/>
            </a:pPr>
            <a:r>
              <a:rPr lang="de-DE" sz="2400" dirty="0"/>
              <a:t>3. 	er </a:t>
            </a:r>
            <a:r>
              <a:rPr lang="hu-HU" sz="2400" dirty="0"/>
              <a:t>ha</a:t>
            </a:r>
            <a:r>
              <a:rPr lang="de-DE" sz="2400" b="1" dirty="0">
                <a:solidFill>
                  <a:srgbClr val="FF0000"/>
                </a:solidFill>
              </a:rPr>
              <a:t>t</a:t>
            </a:r>
            <a:r>
              <a:rPr lang="de-DE" sz="2400" dirty="0"/>
              <a:t>		</a:t>
            </a:r>
            <a:r>
              <a:rPr lang="hu-HU" sz="2400" dirty="0"/>
              <a:t>	</a:t>
            </a:r>
            <a:r>
              <a:rPr lang="de-DE" sz="2400" dirty="0"/>
              <a:t>3. </a:t>
            </a:r>
            <a:r>
              <a:rPr lang="cs-CZ" sz="2400" dirty="0"/>
              <a:t>	</a:t>
            </a:r>
            <a:r>
              <a:rPr lang="de-DE" sz="2400" dirty="0"/>
              <a:t>sie </a:t>
            </a:r>
            <a:r>
              <a:rPr lang="hu-HU" sz="2400" dirty="0"/>
              <a:t>hab</a:t>
            </a:r>
            <a:r>
              <a:rPr lang="de-DE" sz="2400" b="1" dirty="0">
                <a:solidFill>
                  <a:srgbClr val="FF0000"/>
                </a:solidFill>
              </a:rPr>
              <a:t>en</a:t>
            </a:r>
          </a:p>
          <a:p>
            <a:pPr marL="0" indent="0">
              <a:buNone/>
            </a:pPr>
            <a:r>
              <a:rPr lang="de-DE" sz="2400" dirty="0"/>
              <a:t>	sie </a:t>
            </a:r>
            <a:r>
              <a:rPr lang="hu-HU" sz="2400" dirty="0"/>
              <a:t>ha</a:t>
            </a:r>
            <a:r>
              <a:rPr lang="de-DE" sz="2400" b="1" dirty="0">
                <a:solidFill>
                  <a:srgbClr val="FF0000"/>
                </a:solidFill>
              </a:rPr>
              <a:t>t</a:t>
            </a:r>
            <a:r>
              <a:rPr lang="cs-CZ" sz="2400" b="1" dirty="0">
                <a:solidFill>
                  <a:srgbClr val="FF0000"/>
                </a:solidFill>
              </a:rPr>
              <a:t>			</a:t>
            </a:r>
            <a:r>
              <a:rPr lang="cs-CZ" sz="2400" dirty="0"/>
              <a:t>Sie hab</a:t>
            </a:r>
            <a:r>
              <a:rPr lang="cs-CZ" sz="2400" b="1" dirty="0">
                <a:solidFill>
                  <a:srgbClr val="FF0000"/>
                </a:solidFill>
              </a:rPr>
              <a:t>en</a:t>
            </a:r>
            <a:endParaRPr lang="de-DE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400" dirty="0"/>
              <a:t>	es </a:t>
            </a:r>
            <a:r>
              <a:rPr lang="hu-HU" sz="2400" dirty="0"/>
              <a:t>ha</a:t>
            </a:r>
            <a:r>
              <a:rPr lang="de-DE" sz="2400" b="1" dirty="0">
                <a:solidFill>
                  <a:srgbClr val="FF0000"/>
                </a:solidFill>
              </a:rPr>
              <a:t>t</a:t>
            </a:r>
            <a:endParaRPr lang="hu-H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09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Iskola, Tanulmány, Tanulni, Könyv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92018"/>
            <a:ext cx="2869220" cy="189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827584" y="1700808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ich</a:t>
            </a:r>
          </a:p>
        </p:txBody>
      </p:sp>
      <p:sp>
        <p:nvSpPr>
          <p:cNvPr id="5" name="Obdélník 4"/>
          <p:cNvSpPr/>
          <p:nvPr/>
        </p:nvSpPr>
        <p:spPr>
          <a:xfrm>
            <a:off x="1494981" y="1730887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endParaRPr lang="de-DE" dirty="0"/>
          </a:p>
        </p:txBody>
      </p:sp>
      <p:sp>
        <p:nvSpPr>
          <p:cNvPr id="6" name="Obdélník 5"/>
          <p:cNvSpPr/>
          <p:nvPr/>
        </p:nvSpPr>
        <p:spPr>
          <a:xfrm>
            <a:off x="827584" y="2348880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du </a:t>
            </a:r>
          </a:p>
        </p:txBody>
      </p:sp>
      <p:sp>
        <p:nvSpPr>
          <p:cNvPr id="7" name="Obdélník 6"/>
          <p:cNvSpPr/>
          <p:nvPr/>
        </p:nvSpPr>
        <p:spPr>
          <a:xfrm>
            <a:off x="1494981" y="2351250"/>
            <a:ext cx="723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de-DE" b="1" dirty="0">
                <a:solidFill>
                  <a:srgbClr val="FF0000"/>
                </a:solidFill>
              </a:rPr>
              <a:t>st</a:t>
            </a:r>
            <a:endParaRPr lang="de-DE" dirty="0"/>
          </a:p>
        </p:txBody>
      </p:sp>
      <p:sp>
        <p:nvSpPr>
          <p:cNvPr id="8" name="Obdélník 7"/>
          <p:cNvSpPr/>
          <p:nvPr/>
        </p:nvSpPr>
        <p:spPr>
          <a:xfrm>
            <a:off x="827584" y="3062038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er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511571" y="3078263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0" name="Obdélník 9"/>
          <p:cNvSpPr/>
          <p:nvPr/>
        </p:nvSpPr>
        <p:spPr>
          <a:xfrm>
            <a:off x="794558" y="3697721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475656" y="371469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2" name="Obdélník 11"/>
          <p:cNvSpPr/>
          <p:nvPr/>
        </p:nvSpPr>
        <p:spPr>
          <a:xfrm>
            <a:off x="794558" y="4365104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es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494981" y="4395183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4" name="Obdélník 13"/>
          <p:cNvSpPr/>
          <p:nvPr/>
        </p:nvSpPr>
        <p:spPr>
          <a:xfrm>
            <a:off x="4036276" y="174711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wir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860032" y="1791046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16" name="Obdélník 15"/>
          <p:cNvSpPr/>
          <p:nvPr/>
        </p:nvSpPr>
        <p:spPr>
          <a:xfrm>
            <a:off x="4036276" y="241631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ihr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860032" y="2432542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8" name="Obdélník 17"/>
          <p:cNvSpPr/>
          <p:nvPr/>
        </p:nvSpPr>
        <p:spPr>
          <a:xfrm>
            <a:off x="4033070" y="3059668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860032" y="3059668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lern</a:t>
            </a:r>
            <a:r>
              <a:rPr lang="cs-CZ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0" name="Obdélník 19"/>
          <p:cNvSpPr/>
          <p:nvPr/>
        </p:nvSpPr>
        <p:spPr>
          <a:xfrm>
            <a:off x="4060321" y="3662386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Sie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21" name="Obdélník 20"/>
          <p:cNvSpPr/>
          <p:nvPr/>
        </p:nvSpPr>
        <p:spPr>
          <a:xfrm>
            <a:off x="4906473" y="3662386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lern</a:t>
            </a:r>
            <a:r>
              <a:rPr lang="cs-CZ" b="1" dirty="0" err="1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4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000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/>
              <a:t>lernen</a:t>
            </a:r>
            <a:r>
              <a:rPr lang="el-GR" dirty="0"/>
              <a:t>- μαθαίνω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430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5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ponsor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19769"/>
            <a:ext cx="2425286" cy="161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27584" y="1700808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ich</a:t>
            </a:r>
          </a:p>
        </p:txBody>
      </p:sp>
      <p:sp>
        <p:nvSpPr>
          <p:cNvPr id="6" name="Obdélník 5"/>
          <p:cNvSpPr/>
          <p:nvPr/>
        </p:nvSpPr>
        <p:spPr>
          <a:xfrm>
            <a:off x="1494981" y="1730887"/>
            <a:ext cx="902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endParaRPr lang="de-DE" dirty="0"/>
          </a:p>
        </p:txBody>
      </p:sp>
      <p:sp>
        <p:nvSpPr>
          <p:cNvPr id="7" name="Obdélník 6"/>
          <p:cNvSpPr/>
          <p:nvPr/>
        </p:nvSpPr>
        <p:spPr>
          <a:xfrm>
            <a:off x="827584" y="2348880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du </a:t>
            </a:r>
          </a:p>
        </p:txBody>
      </p:sp>
      <p:sp>
        <p:nvSpPr>
          <p:cNvPr id="8" name="Obdélník 7"/>
          <p:cNvSpPr/>
          <p:nvPr/>
        </p:nvSpPr>
        <p:spPr>
          <a:xfrm>
            <a:off x="1494981" y="2351250"/>
            <a:ext cx="940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de-DE" b="1" dirty="0" err="1">
                <a:solidFill>
                  <a:srgbClr val="FF0000"/>
                </a:solidFill>
              </a:rPr>
              <a:t>st</a:t>
            </a:r>
            <a:endParaRPr lang="de-DE" dirty="0"/>
          </a:p>
        </p:txBody>
      </p:sp>
      <p:sp>
        <p:nvSpPr>
          <p:cNvPr id="9" name="Obdélník 8"/>
          <p:cNvSpPr/>
          <p:nvPr/>
        </p:nvSpPr>
        <p:spPr>
          <a:xfrm>
            <a:off x="827584" y="3062038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er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511571" y="3078263"/>
            <a:ext cx="851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1" name="Obdélník 10"/>
          <p:cNvSpPr/>
          <p:nvPr/>
        </p:nvSpPr>
        <p:spPr>
          <a:xfrm>
            <a:off x="794558" y="3697721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475656" y="3714690"/>
            <a:ext cx="851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3" name="Obdélník 12"/>
          <p:cNvSpPr/>
          <p:nvPr/>
        </p:nvSpPr>
        <p:spPr>
          <a:xfrm>
            <a:off x="794558" y="4365104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es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494981" y="4395183"/>
            <a:ext cx="851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5" name="Obdélník 14"/>
          <p:cNvSpPr/>
          <p:nvPr/>
        </p:nvSpPr>
        <p:spPr>
          <a:xfrm>
            <a:off x="4036276" y="174711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wir 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860032" y="1791046"/>
            <a:ext cx="101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17" name="Obdélník 16"/>
          <p:cNvSpPr/>
          <p:nvPr/>
        </p:nvSpPr>
        <p:spPr>
          <a:xfrm>
            <a:off x="4036276" y="241631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ihr 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860032" y="2432542"/>
            <a:ext cx="851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9" name="Obdélník 18"/>
          <p:cNvSpPr/>
          <p:nvPr/>
        </p:nvSpPr>
        <p:spPr>
          <a:xfrm>
            <a:off x="4033070" y="3059668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860032" y="3059668"/>
            <a:ext cx="101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cs-CZ" b="1" dirty="0" err="1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1" name="Obdélník 20"/>
          <p:cNvSpPr/>
          <p:nvPr/>
        </p:nvSpPr>
        <p:spPr>
          <a:xfrm>
            <a:off x="4060321" y="3662386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Sie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22" name="Obdélník 21"/>
          <p:cNvSpPr/>
          <p:nvPr/>
        </p:nvSpPr>
        <p:spPr>
          <a:xfrm>
            <a:off x="4906473" y="3662386"/>
            <a:ext cx="1063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komm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3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000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Kommen</a:t>
            </a:r>
            <a:r>
              <a:rPr lang="el-GR" dirty="0"/>
              <a:t>-΄</a:t>
            </a:r>
            <a:r>
              <a:rPr lang="el-GR" dirty="0" err="1"/>
              <a:t>ερχομαι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54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6" grpId="0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sz="3000" dirty="0"/>
              <a:t>Konjugation der Verben</a:t>
            </a:r>
            <a:r>
              <a:rPr lang="cs-CZ" sz="3000" dirty="0"/>
              <a:t>: der Stamm endet mit </a:t>
            </a:r>
            <a:br>
              <a:rPr lang="cs-CZ" sz="3000" dirty="0"/>
            </a:br>
            <a:r>
              <a:rPr lang="cs-CZ" sz="3000" b="1" dirty="0"/>
              <a:t>-t, -d, (-n, -m)</a:t>
            </a:r>
            <a:endParaRPr lang="de-DE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636912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1. 	ich </a:t>
            </a:r>
            <a:r>
              <a:rPr lang="cs-CZ" dirty="0" err="1"/>
              <a:t>find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r>
              <a:rPr lang="de-DE" dirty="0"/>
              <a:t>		1. </a:t>
            </a:r>
            <a:r>
              <a:rPr lang="cs-CZ" dirty="0"/>
              <a:t>	</a:t>
            </a:r>
            <a:r>
              <a:rPr lang="de-DE" dirty="0"/>
              <a:t>wir </a:t>
            </a:r>
            <a:r>
              <a:rPr lang="cs-CZ" dirty="0" err="1"/>
              <a:t>find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</a:p>
          <a:p>
            <a:pPr marL="0" indent="0">
              <a:buNone/>
            </a:pPr>
            <a:r>
              <a:rPr lang="de-DE" dirty="0"/>
              <a:t>2. 	du </a:t>
            </a:r>
            <a:r>
              <a:rPr lang="cs-CZ" dirty="0" err="1"/>
              <a:t>find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 err="1">
                <a:solidFill>
                  <a:srgbClr val="FF0000"/>
                </a:solidFill>
              </a:rPr>
              <a:t>st</a:t>
            </a:r>
            <a:r>
              <a:rPr lang="de-DE" dirty="0"/>
              <a:t>	2. </a:t>
            </a:r>
            <a:r>
              <a:rPr lang="cs-CZ" dirty="0"/>
              <a:t>	</a:t>
            </a:r>
            <a:r>
              <a:rPr lang="de-DE" dirty="0"/>
              <a:t>ihr </a:t>
            </a:r>
            <a:r>
              <a:rPr lang="cs-CZ" dirty="0" err="1"/>
              <a:t>find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</a:p>
          <a:p>
            <a:pPr marL="0" indent="0">
              <a:buNone/>
            </a:pPr>
            <a:r>
              <a:rPr lang="de-DE" dirty="0"/>
              <a:t>3. 	er </a:t>
            </a:r>
            <a:r>
              <a:rPr lang="cs-CZ" dirty="0" err="1"/>
              <a:t>find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r>
              <a:rPr lang="de-DE" dirty="0"/>
              <a:t>		3. </a:t>
            </a:r>
            <a:r>
              <a:rPr lang="cs-CZ" dirty="0"/>
              <a:t>	</a:t>
            </a:r>
            <a:r>
              <a:rPr lang="de-DE" dirty="0"/>
              <a:t>sie </a:t>
            </a:r>
            <a:r>
              <a:rPr lang="cs-CZ" dirty="0" err="1"/>
              <a:t>find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</a:p>
          <a:p>
            <a:pPr marL="0" indent="0">
              <a:buNone/>
            </a:pPr>
            <a:r>
              <a:rPr lang="de-DE" dirty="0"/>
              <a:t>	sie </a:t>
            </a:r>
            <a:r>
              <a:rPr lang="cs-CZ" dirty="0" err="1"/>
              <a:t>find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r>
              <a:rPr lang="cs-CZ" b="1" dirty="0">
                <a:solidFill>
                  <a:srgbClr val="FF0000"/>
                </a:solidFill>
              </a:rPr>
              <a:t>		</a:t>
            </a:r>
            <a:r>
              <a:rPr lang="cs-CZ" dirty="0"/>
              <a:t>Sie find</a:t>
            </a:r>
            <a:r>
              <a:rPr lang="cs-CZ" b="1" dirty="0">
                <a:solidFill>
                  <a:srgbClr val="FF0000"/>
                </a:solidFill>
              </a:rPr>
              <a:t>en</a:t>
            </a:r>
            <a:endParaRPr lang="de-DE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	es </a:t>
            </a:r>
            <a:r>
              <a:rPr lang="cs-CZ" dirty="0" err="1"/>
              <a:t>find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6444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27584" y="1700808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ich</a:t>
            </a:r>
          </a:p>
        </p:txBody>
      </p:sp>
      <p:sp>
        <p:nvSpPr>
          <p:cNvPr id="6" name="Obdélník 5"/>
          <p:cNvSpPr/>
          <p:nvPr/>
        </p:nvSpPr>
        <p:spPr>
          <a:xfrm>
            <a:off x="1494981" y="1730887"/>
            <a:ext cx="625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endParaRPr lang="de-DE" dirty="0"/>
          </a:p>
        </p:txBody>
      </p:sp>
      <p:sp>
        <p:nvSpPr>
          <p:cNvPr id="7" name="Obdélník 6"/>
          <p:cNvSpPr/>
          <p:nvPr/>
        </p:nvSpPr>
        <p:spPr>
          <a:xfrm>
            <a:off x="827584" y="2348880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du </a:t>
            </a:r>
          </a:p>
        </p:txBody>
      </p:sp>
      <p:sp>
        <p:nvSpPr>
          <p:cNvPr id="8" name="Obdélník 7"/>
          <p:cNvSpPr/>
          <p:nvPr/>
        </p:nvSpPr>
        <p:spPr>
          <a:xfrm>
            <a:off x="1494981" y="2351250"/>
            <a:ext cx="791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 err="1">
                <a:solidFill>
                  <a:srgbClr val="FF0000"/>
                </a:solidFill>
              </a:rPr>
              <a:t>st</a:t>
            </a:r>
            <a:endParaRPr lang="de-DE" dirty="0"/>
          </a:p>
        </p:txBody>
      </p:sp>
      <p:sp>
        <p:nvSpPr>
          <p:cNvPr id="9" name="Obdélník 8"/>
          <p:cNvSpPr/>
          <p:nvPr/>
        </p:nvSpPr>
        <p:spPr>
          <a:xfrm>
            <a:off x="827584" y="3062038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er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511571" y="3078263"/>
            <a:ext cx="703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1" name="Obdélník 10"/>
          <p:cNvSpPr/>
          <p:nvPr/>
        </p:nvSpPr>
        <p:spPr>
          <a:xfrm>
            <a:off x="794558" y="3697721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475656" y="3714690"/>
            <a:ext cx="703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3" name="Obdélník 12"/>
          <p:cNvSpPr/>
          <p:nvPr/>
        </p:nvSpPr>
        <p:spPr>
          <a:xfrm>
            <a:off x="794558" y="4365104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es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494981" y="4395183"/>
            <a:ext cx="703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5" name="Obdélník 14"/>
          <p:cNvSpPr/>
          <p:nvPr/>
        </p:nvSpPr>
        <p:spPr>
          <a:xfrm>
            <a:off x="4036276" y="174711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wir 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860032" y="1791046"/>
            <a:ext cx="748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17" name="Obdélník 16"/>
          <p:cNvSpPr/>
          <p:nvPr/>
        </p:nvSpPr>
        <p:spPr>
          <a:xfrm>
            <a:off x="4036276" y="241631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ihr 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860032" y="2432542"/>
            <a:ext cx="703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cs-CZ" b="1" dirty="0" err="1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9" name="Obdélník 18"/>
          <p:cNvSpPr/>
          <p:nvPr/>
        </p:nvSpPr>
        <p:spPr>
          <a:xfrm>
            <a:off x="4033070" y="3059668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860032" y="3059668"/>
            <a:ext cx="748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cs-CZ" b="1" dirty="0" err="1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1" name="Obdélník 20"/>
          <p:cNvSpPr/>
          <p:nvPr/>
        </p:nvSpPr>
        <p:spPr>
          <a:xfrm>
            <a:off x="4060321" y="3662386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Sie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22" name="Obdélník 21"/>
          <p:cNvSpPr/>
          <p:nvPr/>
        </p:nvSpPr>
        <p:spPr>
          <a:xfrm>
            <a:off x="4906473" y="3662386"/>
            <a:ext cx="746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bitt</a:t>
            </a:r>
            <a:r>
              <a:rPr lang="cs-CZ" b="1" dirty="0" err="1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3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00056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/>
              <a:t>Bitten</a:t>
            </a:r>
            <a:r>
              <a:rPr lang="el-GR" dirty="0"/>
              <a:t>- παρακαλώ</a:t>
            </a:r>
            <a:endParaRPr lang="de-DE" dirty="0"/>
          </a:p>
        </p:txBody>
      </p:sp>
      <p:pic>
        <p:nvPicPr>
          <p:cNvPr id="4098" name="Picture 2" descr="https://media.istockphoto.com/photos/middle-age-woman-wearing-green-shirt-and-glasses-standing-over-white-picture-id1174152057?b=1&amp;k=20&amp;m=1174152057&amp;s=170667a&amp;w=0&amp;h=IKv8w-ujHb_gq_aDzZZKrXu6Tarm1uZiN5mC3QASaV8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21088"/>
            <a:ext cx="2783407" cy="185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94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6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sz="3000" dirty="0"/>
              <a:t>Konjugation der Verben</a:t>
            </a:r>
            <a:r>
              <a:rPr lang="cs-CZ" sz="3000" dirty="0"/>
              <a:t>: der Stamm endet mit </a:t>
            </a:r>
            <a:br>
              <a:rPr lang="cs-CZ" sz="3000" dirty="0"/>
            </a:br>
            <a:r>
              <a:rPr lang="cs-CZ" sz="3000" b="1" dirty="0"/>
              <a:t>–s, -ss, -</a:t>
            </a:r>
            <a:r>
              <a:rPr lang="el-GR" sz="3000" b="1" dirty="0"/>
              <a:t>β</a:t>
            </a:r>
            <a:r>
              <a:rPr lang="cs-CZ" sz="3000" b="1" dirty="0"/>
              <a:t>, -x, -z</a:t>
            </a:r>
            <a:r>
              <a:rPr lang="el-GR" sz="3000" b="1" dirty="0"/>
              <a:t> </a:t>
            </a:r>
            <a:r>
              <a:rPr lang="en-US" sz="3000" b="1" dirty="0"/>
              <a:t>/ </a:t>
            </a:r>
            <a:r>
              <a:rPr lang="en-US" sz="3000" b="1" dirty="0" err="1"/>
              <a:t>hei</a:t>
            </a:r>
            <a:r>
              <a:rPr lang="de-DE" sz="3000" b="1" dirty="0" err="1"/>
              <a:t>ßen</a:t>
            </a:r>
            <a:r>
              <a:rPr lang="de-DE" sz="3000" b="1" dirty="0"/>
              <a:t> </a:t>
            </a:r>
            <a:r>
              <a:rPr lang="el-GR" sz="3000" b="1" dirty="0"/>
              <a:t>-ονομάζομαι</a:t>
            </a:r>
            <a:endParaRPr lang="de-DE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420888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1. 	ich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r>
              <a:rPr lang="de-DE" dirty="0"/>
              <a:t>	1. </a:t>
            </a:r>
            <a:r>
              <a:rPr lang="cs-CZ" dirty="0"/>
              <a:t>	</a:t>
            </a:r>
            <a:r>
              <a:rPr lang="de-DE" dirty="0"/>
              <a:t>wir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</a:p>
          <a:p>
            <a:pPr marL="0" indent="0">
              <a:buNone/>
            </a:pPr>
            <a:r>
              <a:rPr lang="de-DE" dirty="0"/>
              <a:t>2. 	du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r>
              <a:rPr lang="de-DE" dirty="0"/>
              <a:t>		2. </a:t>
            </a:r>
            <a:r>
              <a:rPr lang="cs-CZ" dirty="0"/>
              <a:t>	</a:t>
            </a:r>
            <a:r>
              <a:rPr lang="de-DE" dirty="0"/>
              <a:t>ihr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cs-CZ" b="1" dirty="0">
                <a:solidFill>
                  <a:srgbClr val="FF0000"/>
                </a:solidFill>
              </a:rPr>
              <a:t>e</a:t>
            </a:r>
            <a:r>
              <a:rPr lang="de-DE" b="1" dirty="0">
                <a:solidFill>
                  <a:srgbClr val="FF0000"/>
                </a:solidFill>
              </a:rPr>
              <a:t>t</a:t>
            </a:r>
          </a:p>
          <a:p>
            <a:pPr marL="0" indent="0">
              <a:buNone/>
            </a:pPr>
            <a:r>
              <a:rPr lang="de-DE" dirty="0"/>
              <a:t>3. 	er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r>
              <a:rPr lang="de-DE" dirty="0"/>
              <a:t>		3. </a:t>
            </a:r>
            <a:r>
              <a:rPr lang="cs-CZ" dirty="0"/>
              <a:t>	</a:t>
            </a:r>
            <a:r>
              <a:rPr lang="de-DE" dirty="0"/>
              <a:t>sie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</a:p>
          <a:p>
            <a:pPr marL="0" indent="0">
              <a:buNone/>
            </a:pPr>
            <a:r>
              <a:rPr lang="de-DE" dirty="0"/>
              <a:t>	sie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r>
              <a:rPr lang="cs-CZ" b="1" dirty="0">
                <a:solidFill>
                  <a:srgbClr val="FF0000"/>
                </a:solidFill>
              </a:rPr>
              <a:t>			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cs-CZ" b="1" dirty="0">
                <a:solidFill>
                  <a:srgbClr val="FF0000"/>
                </a:solidFill>
              </a:rPr>
              <a:t>en</a:t>
            </a:r>
            <a:endParaRPr lang="de-DE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	es </a:t>
            </a:r>
            <a:r>
              <a:rPr lang="cs-CZ" dirty="0" err="1"/>
              <a:t>hei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</a:p>
        </p:txBody>
      </p:sp>
      <p:pic>
        <p:nvPicPr>
          <p:cNvPr id="5122" name="Picture 2" descr="Sponsor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365104"/>
            <a:ext cx="2751947" cy="183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09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6" name="Obdélník 5"/>
          <p:cNvSpPr/>
          <p:nvPr/>
        </p:nvSpPr>
        <p:spPr>
          <a:xfrm>
            <a:off x="827584" y="1700808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ich</a:t>
            </a:r>
          </a:p>
        </p:txBody>
      </p:sp>
      <p:sp>
        <p:nvSpPr>
          <p:cNvPr id="7" name="Obdélník 6"/>
          <p:cNvSpPr/>
          <p:nvPr/>
        </p:nvSpPr>
        <p:spPr>
          <a:xfrm>
            <a:off x="1494981" y="1730887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endParaRPr lang="de-DE" dirty="0"/>
          </a:p>
        </p:txBody>
      </p:sp>
      <p:sp>
        <p:nvSpPr>
          <p:cNvPr id="8" name="Obdélník 7"/>
          <p:cNvSpPr/>
          <p:nvPr/>
        </p:nvSpPr>
        <p:spPr>
          <a:xfrm>
            <a:off x="827584" y="2348880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du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494981" y="2351250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0" name="Obdélník 9"/>
          <p:cNvSpPr/>
          <p:nvPr/>
        </p:nvSpPr>
        <p:spPr>
          <a:xfrm>
            <a:off x="827584" y="3062038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er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511571" y="3078263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2" name="Obdélník 11"/>
          <p:cNvSpPr/>
          <p:nvPr/>
        </p:nvSpPr>
        <p:spPr>
          <a:xfrm>
            <a:off x="794558" y="3697721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475656" y="3714690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4" name="Obdélník 13"/>
          <p:cNvSpPr/>
          <p:nvPr/>
        </p:nvSpPr>
        <p:spPr>
          <a:xfrm>
            <a:off x="794558" y="4365104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es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494981" y="4395183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6" name="Obdélník 15"/>
          <p:cNvSpPr/>
          <p:nvPr/>
        </p:nvSpPr>
        <p:spPr>
          <a:xfrm>
            <a:off x="4036276" y="174711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wir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860032" y="1791046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18" name="Obdélník 17"/>
          <p:cNvSpPr/>
          <p:nvPr/>
        </p:nvSpPr>
        <p:spPr>
          <a:xfrm>
            <a:off x="4036276" y="241631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ihr 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860032" y="2432542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20" name="Obdélník 19"/>
          <p:cNvSpPr/>
          <p:nvPr/>
        </p:nvSpPr>
        <p:spPr>
          <a:xfrm>
            <a:off x="4033070" y="3059668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860032" y="3059668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cs-CZ" b="1" dirty="0" err="1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2" name="Obdélník 21"/>
          <p:cNvSpPr/>
          <p:nvPr/>
        </p:nvSpPr>
        <p:spPr>
          <a:xfrm>
            <a:off x="4060321" y="3662386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Sie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23" name="Obdélník 22"/>
          <p:cNvSpPr/>
          <p:nvPr/>
        </p:nvSpPr>
        <p:spPr>
          <a:xfrm>
            <a:off x="4906473" y="3662386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sitz</a:t>
            </a:r>
            <a:r>
              <a:rPr lang="cs-CZ" b="1" dirty="0" err="1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1009459" y="789375"/>
            <a:ext cx="6965245" cy="600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Sitzen</a:t>
            </a:r>
            <a:r>
              <a:rPr lang="el-GR" dirty="0"/>
              <a:t>-κάθομαι</a:t>
            </a:r>
            <a:endParaRPr lang="de-DE" dirty="0"/>
          </a:p>
        </p:txBody>
      </p:sp>
      <p:pic>
        <p:nvPicPr>
          <p:cNvPr id="6146" name="Picture 2" descr="Sponsor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91867"/>
            <a:ext cx="2685137" cy="268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03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7" grpId="0"/>
      <p:bldP spid="2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515" y="817582"/>
            <a:ext cx="6965245" cy="6000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/>
              <a:t>Bei</a:t>
            </a:r>
            <a:r>
              <a:rPr lang="el-GR" dirty="0"/>
              <a:t>β</a:t>
            </a:r>
            <a:r>
              <a:rPr lang="cs-CZ" dirty="0"/>
              <a:t>en</a:t>
            </a:r>
            <a:r>
              <a:rPr lang="el-GR" dirty="0"/>
              <a:t>-δαγκώνω</a:t>
            </a:r>
            <a:endParaRPr lang="de-DE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6" name="Obdélník 5"/>
          <p:cNvSpPr/>
          <p:nvPr/>
        </p:nvSpPr>
        <p:spPr>
          <a:xfrm>
            <a:off x="827584" y="1700808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ich</a:t>
            </a:r>
          </a:p>
        </p:txBody>
      </p:sp>
      <p:sp>
        <p:nvSpPr>
          <p:cNvPr id="7" name="Obdélník 6"/>
          <p:cNvSpPr/>
          <p:nvPr/>
        </p:nvSpPr>
        <p:spPr>
          <a:xfrm>
            <a:off x="1494981" y="1730887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endParaRPr lang="de-DE" dirty="0"/>
          </a:p>
        </p:txBody>
      </p:sp>
      <p:sp>
        <p:nvSpPr>
          <p:cNvPr id="8" name="Obdélník 7"/>
          <p:cNvSpPr/>
          <p:nvPr/>
        </p:nvSpPr>
        <p:spPr>
          <a:xfrm>
            <a:off x="827584" y="2348880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du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494981" y="2351250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0" name="Obdélník 9"/>
          <p:cNvSpPr/>
          <p:nvPr/>
        </p:nvSpPr>
        <p:spPr>
          <a:xfrm>
            <a:off x="827584" y="3062038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er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511571" y="3078263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2" name="Obdélník 11"/>
          <p:cNvSpPr/>
          <p:nvPr/>
        </p:nvSpPr>
        <p:spPr>
          <a:xfrm>
            <a:off x="794558" y="3697721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475656" y="3714690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4" name="Obdélník 13"/>
          <p:cNvSpPr/>
          <p:nvPr/>
        </p:nvSpPr>
        <p:spPr>
          <a:xfrm>
            <a:off x="794558" y="4365104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es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494981" y="4395183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16" name="Obdélník 15"/>
          <p:cNvSpPr/>
          <p:nvPr/>
        </p:nvSpPr>
        <p:spPr>
          <a:xfrm>
            <a:off x="4036276" y="174711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wir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860032" y="1791046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18" name="Obdélník 17"/>
          <p:cNvSpPr/>
          <p:nvPr/>
        </p:nvSpPr>
        <p:spPr>
          <a:xfrm>
            <a:off x="4036276" y="241631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ihr 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860032" y="2432542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de-DE" b="1" dirty="0">
                <a:solidFill>
                  <a:srgbClr val="FF0000"/>
                </a:solidFill>
              </a:rPr>
              <a:t>t</a:t>
            </a:r>
            <a:endParaRPr lang="de-DE" dirty="0"/>
          </a:p>
        </p:txBody>
      </p:sp>
      <p:sp>
        <p:nvSpPr>
          <p:cNvPr id="20" name="Obdélník 19"/>
          <p:cNvSpPr/>
          <p:nvPr/>
        </p:nvSpPr>
        <p:spPr>
          <a:xfrm>
            <a:off x="4033070" y="3059668"/>
            <a:ext cx="49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sie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860032" y="3059668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cs-CZ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sp>
        <p:nvSpPr>
          <p:cNvPr id="22" name="Obdélník 21"/>
          <p:cNvSpPr/>
          <p:nvPr/>
        </p:nvSpPr>
        <p:spPr>
          <a:xfrm>
            <a:off x="4060321" y="3662386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Sie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23" name="Obdélník 22"/>
          <p:cNvSpPr/>
          <p:nvPr/>
        </p:nvSpPr>
        <p:spPr>
          <a:xfrm>
            <a:off x="4906473" y="3662386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bei</a:t>
            </a:r>
            <a:r>
              <a:rPr lang="el-GR" dirty="0"/>
              <a:t>β</a:t>
            </a:r>
            <a:r>
              <a:rPr lang="cs-CZ" b="1" dirty="0">
                <a:solidFill>
                  <a:srgbClr val="FF0000"/>
                </a:solidFill>
              </a:rPr>
              <a:t>en</a:t>
            </a:r>
            <a:endParaRPr lang="de-DE" dirty="0"/>
          </a:p>
        </p:txBody>
      </p:sp>
      <p:pic>
        <p:nvPicPr>
          <p:cNvPr id="7170" name="Picture 2" descr="https://media.istockphoto.com/photos/puppy-chewing-electric-cord-picture-id474626360?b=1&amp;k=20&amp;m=474626360&amp;s=170667a&amp;w=0&amp;h=47uHPnFI08rFJR4loQkHfjZpuK9e6ipHafYwWBwNPIk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21015"/>
            <a:ext cx="2633977" cy="235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91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7" grpId="0"/>
      <p:bldP spid="21" grpId="0"/>
      <p:bldP spid="23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552</Words>
  <Application>Microsoft Office PowerPoint</Application>
  <PresentationFormat>Προβολή στην οθόνη (4:3)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Konjugation der Verben Κλίση ρημάτων</vt:lpstr>
      <vt:lpstr>Konjugation der Verben</vt:lpstr>
      <vt:lpstr>lernen- μαθαίνω</vt:lpstr>
      <vt:lpstr>Kommen-΄ερχομαι</vt:lpstr>
      <vt:lpstr>Konjugation der Verben: der Stamm endet mit  -t, -d, (-n, -m)</vt:lpstr>
      <vt:lpstr>Bitten- παρακαλώ</vt:lpstr>
      <vt:lpstr>Konjugation der Verben: der Stamm endet mit  –s, -ss, -β, -x, -z / heißen -ονομάζομαι</vt:lpstr>
      <vt:lpstr>Παρουσίαση του PowerPoint</vt:lpstr>
      <vt:lpstr>Beiβen-δαγκώνω</vt:lpstr>
      <vt:lpstr>Verbinden Sie.</vt:lpstr>
      <vt:lpstr>Tragen Sie das Verb im Klammer in der richtigen Form</vt:lpstr>
      <vt:lpstr>Tragen Sie das Verb im Klammer in der richtigen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Wiederholung</dc:title>
  <dc:creator>Peťulka</dc:creator>
  <cp:lastModifiedBy>amoutlia@gmail.com</cp:lastModifiedBy>
  <cp:revision>11</cp:revision>
  <dcterms:created xsi:type="dcterms:W3CDTF">2013-01-16T09:45:39Z</dcterms:created>
  <dcterms:modified xsi:type="dcterms:W3CDTF">2022-11-10T20:16:42Z</dcterms:modified>
</cp:coreProperties>
</file>