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56" r:id="rId2"/>
    <p:sldId id="391" r:id="rId3"/>
    <p:sldId id="332" r:id="rId4"/>
    <p:sldId id="339" r:id="rId5"/>
    <p:sldId id="379" r:id="rId6"/>
    <p:sldId id="338" r:id="rId7"/>
    <p:sldId id="340" r:id="rId8"/>
    <p:sldId id="381" r:id="rId9"/>
    <p:sldId id="341" r:id="rId10"/>
    <p:sldId id="382" r:id="rId11"/>
    <p:sldId id="342" r:id="rId12"/>
    <p:sldId id="383" r:id="rId13"/>
    <p:sldId id="392" r:id="rId14"/>
    <p:sldId id="264" r:id="rId15"/>
    <p:sldId id="385" r:id="rId16"/>
    <p:sldId id="386" r:id="rId17"/>
    <p:sldId id="387" r:id="rId18"/>
    <p:sldId id="301" r:id="rId19"/>
    <p:sldId id="424" r:id="rId20"/>
    <p:sldId id="262" r:id="rId21"/>
    <p:sldId id="268" r:id="rId22"/>
    <p:sldId id="265" r:id="rId23"/>
    <p:sldId id="284" r:id="rId24"/>
    <p:sldId id="283" r:id="rId25"/>
    <p:sldId id="285" r:id="rId26"/>
    <p:sldId id="266" r:id="rId27"/>
    <p:sldId id="286" r:id="rId28"/>
    <p:sldId id="267" r:id="rId29"/>
    <p:sldId id="287" r:id="rId30"/>
    <p:sldId id="269" r:id="rId31"/>
    <p:sldId id="288" r:id="rId32"/>
    <p:sldId id="281" r:id="rId33"/>
    <p:sldId id="270" r:id="rId34"/>
    <p:sldId id="271" r:id="rId35"/>
    <p:sldId id="261" r:id="rId36"/>
    <p:sldId id="273" r:id="rId37"/>
    <p:sldId id="274" r:id="rId38"/>
    <p:sldId id="289" r:id="rId39"/>
    <p:sldId id="275" r:id="rId40"/>
    <p:sldId id="290" r:id="rId41"/>
    <p:sldId id="272" r:id="rId42"/>
    <p:sldId id="276" r:id="rId43"/>
    <p:sldId id="277" r:id="rId44"/>
    <p:sldId id="278" r:id="rId45"/>
    <p:sldId id="279" r:id="rId46"/>
    <p:sldId id="280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295" r:id="rId60"/>
    <p:sldId id="405" r:id="rId61"/>
    <p:sldId id="258" r:id="rId62"/>
    <p:sldId id="291" r:id="rId63"/>
    <p:sldId id="406" r:id="rId64"/>
    <p:sldId id="260" r:id="rId65"/>
    <p:sldId id="407" r:id="rId66"/>
    <p:sldId id="263" r:id="rId67"/>
    <p:sldId id="408" r:id="rId68"/>
    <p:sldId id="293" r:id="rId69"/>
    <p:sldId id="409" r:id="rId70"/>
    <p:sldId id="410" r:id="rId71"/>
    <p:sldId id="411" r:id="rId72"/>
    <p:sldId id="413" r:id="rId73"/>
    <p:sldId id="414" r:id="rId74"/>
    <p:sldId id="415" r:id="rId75"/>
    <p:sldId id="416" r:id="rId76"/>
    <p:sldId id="257" r:id="rId77"/>
    <p:sldId id="417" r:id="rId78"/>
    <p:sldId id="418" r:id="rId79"/>
    <p:sldId id="419" r:id="rId80"/>
    <p:sldId id="420" r:id="rId81"/>
    <p:sldId id="421" r:id="rId82"/>
    <p:sldId id="422" r:id="rId83"/>
    <p:sldId id="423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28A70-F0C8-4470-AF42-D7178B73CDB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262DF-7604-4C8A-8498-FF536B8D4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1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6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6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6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1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5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1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5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5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03BC-1191-4B06-89CE-6A3192BA53D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EB13-A143-4493-93A5-BB2BF9E3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28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tatue-Augustus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8440-0E73-4DFA-AFA2-120231D36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575"/>
            <a:ext cx="9144000" cy="3693110"/>
          </a:xfrm>
        </p:spPr>
        <p:txBody>
          <a:bodyPr>
            <a:normAutofit/>
          </a:bodyPr>
          <a:lstStyle/>
          <a:p>
            <a:r>
              <a:rPr lang="el-GR" sz="6600" dirty="0"/>
              <a:t>Μοναρχία</a:t>
            </a:r>
            <a:br>
              <a:rPr lang="el-GR" dirty="0"/>
            </a:br>
            <a:r>
              <a:rPr lang="el-GR" dirty="0"/>
              <a:t>Από τον Αγαμέμνονα στον Αύγουστο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90AD0-655F-46F6-BA9C-02FCE108B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4244"/>
            <a:ext cx="9144000" cy="7035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75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7D11-65BF-4820-AB40-D1374BDB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0" y="365125"/>
            <a:ext cx="1135454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Ο ρόλος του </a:t>
            </a:r>
            <a:r>
              <a:rPr lang="el-GR" i="1" dirty="0"/>
              <a:t>δήμου</a:t>
            </a:r>
            <a:r>
              <a:rPr lang="el-GR" dirty="0"/>
              <a:t> στη λήψη των αποφάσεων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89F1A-D99C-42E0-B329-4A0F39A64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0" y="1873188"/>
            <a:ext cx="9872798" cy="42228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l-GR" dirty="0"/>
              <a:t>Ο απλός λαός συγκεντρωνόταν σε συνέλευση στην αγορά και παρακολουθούσε τις διαβουλεύσεις μεταξύ  του βασιλέως και των ευγενών. </a:t>
            </a:r>
          </a:p>
          <a:p>
            <a:pPr>
              <a:spcBef>
                <a:spcPts val="0"/>
              </a:spcBef>
            </a:pPr>
            <a:r>
              <a:rPr lang="el-GR" dirty="0"/>
              <a:t>Αποδεχόταν τις αποφάσεις τους παθητικά, χωρίς να έχει λόγο.</a:t>
            </a:r>
          </a:p>
          <a:p>
            <a:pPr>
              <a:spcBef>
                <a:spcPts val="0"/>
              </a:spcBef>
            </a:pPr>
            <a:r>
              <a:rPr lang="el-GR" dirty="0"/>
              <a:t>Η αχνή παρουσία του λαού στη λήψη των αποφάσεων θέτει τα θεμέλια για τη δημιουργία της συνέλευσης του λαού.</a:t>
            </a:r>
          </a:p>
          <a:p>
            <a:pPr>
              <a:spcBef>
                <a:spcPts val="0"/>
              </a:spcBef>
            </a:pPr>
            <a:r>
              <a:rPr lang="el-GR" dirty="0"/>
              <a:t>Η συνέλευση του λαού θα γίνει αργότερα θεσμός (</a:t>
            </a:r>
            <a:r>
              <a:rPr lang="el-GR" dirty="0">
                <a:solidFill>
                  <a:srgbClr val="0070C0"/>
                </a:solidFill>
              </a:rPr>
              <a:t>εκκλησία του δήμου, απέλλα </a:t>
            </a:r>
            <a:r>
              <a:rPr lang="el-GR" dirty="0"/>
              <a:t>κλπ.).</a:t>
            </a:r>
          </a:p>
          <a:p>
            <a:pPr>
              <a:spcBef>
                <a:spcPts val="0"/>
              </a:spcBef>
            </a:pPr>
            <a:r>
              <a:rPr lang="el-GR" dirty="0"/>
              <a:t>Στην κλασική εποχή  ο θεσμός αυτός θα γίνει κυρίαρχος σε ορισμένες πόλεις (δημοκρατικές).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4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οίκος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70" y="1600200"/>
            <a:ext cx="9641978" cy="525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l-GR" dirty="0"/>
              <a:t>Είναι η κεντρική μονάδα της ομηρικής κοινωνίας.</a:t>
            </a:r>
          </a:p>
          <a:p>
            <a:pPr>
              <a:spcBef>
                <a:spcPts val="0"/>
              </a:spcBef>
            </a:pPr>
            <a:r>
              <a:rPr lang="el-GR" dirty="0"/>
              <a:t>Είναι ταυτόχρονα ομάδα </a:t>
            </a:r>
            <a:r>
              <a:rPr lang="el-GR" dirty="0">
                <a:solidFill>
                  <a:srgbClr val="C00000"/>
                </a:solidFill>
              </a:rPr>
              <a:t>ανθρώπων</a:t>
            </a:r>
            <a:r>
              <a:rPr lang="el-GR" dirty="0"/>
              <a:t> και </a:t>
            </a:r>
            <a:r>
              <a:rPr lang="el-GR" dirty="0">
                <a:solidFill>
                  <a:srgbClr val="C00000"/>
                </a:solidFill>
              </a:rPr>
              <a:t>περιουσίας.</a:t>
            </a:r>
          </a:p>
          <a:p>
            <a:pPr>
              <a:spcBef>
                <a:spcPts val="0"/>
              </a:spcBef>
            </a:pPr>
            <a:r>
              <a:rPr lang="el-GR" dirty="0"/>
              <a:t>Συνεκτικός δεσμός ήταν η παραγωγή των αγαθών.</a:t>
            </a:r>
          </a:p>
          <a:p>
            <a:pPr>
              <a:spcBef>
                <a:spcPts val="0"/>
              </a:spcBef>
            </a:pPr>
            <a:r>
              <a:rPr lang="el-GR" dirty="0"/>
              <a:t>Πρόσωπα που απαρτίζουν τον οίκο:</a:t>
            </a:r>
          </a:p>
          <a:p>
            <a:pPr lvl="1">
              <a:spcBef>
                <a:spcPts val="0"/>
              </a:spcBef>
            </a:pPr>
            <a:r>
              <a:rPr lang="el-GR" dirty="0"/>
              <a:t>Ο αρχηγός του οίκου,</a:t>
            </a:r>
          </a:p>
          <a:p>
            <a:pPr lvl="1">
              <a:spcBef>
                <a:spcPts val="0"/>
              </a:spcBef>
            </a:pPr>
            <a:r>
              <a:rPr lang="el-GR" dirty="0"/>
              <a:t>οι στενοί συγγενείς του,</a:t>
            </a:r>
          </a:p>
          <a:p>
            <a:pPr lvl="1">
              <a:spcBef>
                <a:spcPts val="0"/>
              </a:spcBef>
            </a:pPr>
            <a:r>
              <a:rPr lang="el-GR" dirty="0"/>
              <a:t>όσοι μετέχουν στις παραγωγικές εργασίες (καλλιεργητές, κτηνοτρόφοι, τεχνίτες, δούλοι (</a:t>
            </a:r>
            <a:r>
              <a:rPr lang="el-GR" i="1" dirty="0" err="1"/>
              <a:t>οἰκέται</a:t>
            </a:r>
            <a:r>
              <a:rPr lang="el-GR" dirty="0"/>
              <a:t>).</a:t>
            </a:r>
          </a:p>
          <a:p>
            <a:pPr>
              <a:spcBef>
                <a:spcPts val="0"/>
              </a:spcBef>
            </a:pPr>
            <a:r>
              <a:rPr lang="el-GR" dirty="0"/>
              <a:t>Περιουσία που περιλαμβάνεται στον οίκο:</a:t>
            </a:r>
          </a:p>
          <a:p>
            <a:pPr lvl="1">
              <a:spcBef>
                <a:spcPts val="0"/>
              </a:spcBef>
            </a:pPr>
            <a:r>
              <a:rPr lang="el-GR" dirty="0"/>
              <a:t>η έγγεια ιδιοκτησία (οικήματα, χωράφια), </a:t>
            </a:r>
          </a:p>
          <a:p>
            <a:pPr lvl="1">
              <a:spcBef>
                <a:spcPts val="0"/>
              </a:spcBef>
            </a:pPr>
            <a:r>
              <a:rPr lang="el-GR" dirty="0"/>
              <a:t>η κινητή περιουσία (έπιπλα, κοσμήματα), </a:t>
            </a:r>
          </a:p>
          <a:p>
            <a:pPr lvl="1">
              <a:spcBef>
                <a:spcPts val="0"/>
              </a:spcBef>
            </a:pPr>
            <a:r>
              <a:rPr lang="el-GR" dirty="0"/>
              <a:t>τα παραγόμενα αγαθά (λάδι, σιτάρι, υφαντά, αγγεία, σκεύη).</a:t>
            </a:r>
          </a:p>
        </p:txBody>
      </p:sp>
    </p:spTree>
    <p:extLst>
      <p:ext uri="{BB962C8B-B14F-4D97-AF65-F5344CB8AC3E}">
        <p14:creationId xmlns:p14="http://schemas.microsoft.com/office/powerpoint/2010/main" val="142942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36648" y="116631"/>
            <a:ext cx="8153400" cy="1516859"/>
          </a:xfrm>
        </p:spPr>
        <p:txBody>
          <a:bodyPr>
            <a:normAutofit fontScale="90000"/>
          </a:bodyPr>
          <a:lstStyle/>
          <a:p>
            <a:pPr algn="ctr"/>
            <a:br>
              <a:rPr lang="el-GR" b="1" dirty="0">
                <a:latin typeface="Palatino Linotype" pitchFamily="18" charset="0"/>
              </a:rPr>
            </a:br>
            <a:r>
              <a:rPr lang="el-GR" dirty="0"/>
              <a:t>Σημασία του οίκου</a:t>
            </a:r>
            <a:br>
              <a:rPr lang="el-GR" b="1" dirty="0"/>
            </a:br>
            <a:endParaRPr lang="el-GR" b="1" dirty="0">
              <a:latin typeface="Palatino Linotype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16864" y="1740022"/>
            <a:ext cx="10871200" cy="4355977"/>
          </a:xfrm>
        </p:spPr>
        <p:txBody>
          <a:bodyPr>
            <a:normAutofit/>
          </a:bodyPr>
          <a:lstStyle/>
          <a:p>
            <a:pPr algn="just"/>
            <a:r>
              <a:rPr lang="el-GR" sz="2800" dirty="0"/>
              <a:t>Ο οίκος παρείχε προστασία.</a:t>
            </a:r>
          </a:p>
          <a:p>
            <a:pPr lvl="1"/>
            <a:r>
              <a:rPr lang="el-GR" sz="2500" dirty="0"/>
              <a:t>Όποιος δεν ανήκε σε κάποιον οίκο ήταν σε δυσμενέστερη οικονομική και κοινωνική θέση σε σχέση με όποιους ανήκαν σε έναν οίκο (ακόμη και με τους δούλους του οίκου).</a:t>
            </a:r>
          </a:p>
          <a:p>
            <a:r>
              <a:rPr lang="el-GR" sz="2800" dirty="0"/>
              <a:t>Ο οίκος ήταν το «όχημα» για τη συμμετοχή στα πολιτικά πράγματα.</a:t>
            </a:r>
          </a:p>
          <a:p>
            <a:pPr lvl="1"/>
            <a:r>
              <a:rPr lang="el-GR" sz="2500" dirty="0"/>
              <a:t>Ο αρχηγός του οίκου, λόγω της οικονομικής και κοινωνικής του θέσης, ανήκε δικαιωματικά στην αριστοκρατία που σχημάτιζε το συμβούλιο των γερόντων.</a:t>
            </a:r>
          </a:p>
        </p:txBody>
      </p:sp>
    </p:spTree>
    <p:extLst>
      <p:ext uri="{BB962C8B-B14F-4D97-AF65-F5344CB8AC3E}">
        <p14:creationId xmlns:p14="http://schemas.microsoft.com/office/powerpoint/2010/main" val="357194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3F99-FCC1-41EB-B657-22F6D634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44"/>
            <a:ext cx="10515600" cy="1620200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Η δημιουργία των πόλεων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3A075-63F2-47F9-9F80-3D5A8CE6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774" y="3087872"/>
            <a:ext cx="7634797" cy="3008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699B4-CBF6-49B9-9616-48B09C44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518" y="2037451"/>
            <a:ext cx="4102964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5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hestofbooks.com/reference/American-Cyclopaedia-1/images/Plan-of-Ancient-Athe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8932" y="3571876"/>
            <a:ext cx="3669068" cy="3060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116632"/>
            <a:ext cx="8712968" cy="1102568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Η γέννηση της </a:t>
            </a:r>
            <a:r>
              <a:rPr lang="el-GR" dirty="0">
                <a:solidFill>
                  <a:srgbClr val="FF0000"/>
                </a:solidFill>
              </a:rPr>
              <a:t>πόλεως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 (8</a:t>
            </a:r>
            <a:r>
              <a:rPr lang="el-GR" baseline="30000" dirty="0">
                <a:solidFill>
                  <a:schemeClr val="accent6">
                    <a:lumMod val="75000"/>
                  </a:schemeClr>
                </a:solidFill>
              </a:rPr>
              <a:t>ος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 αι. π.Χ.)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192" y="1571612"/>
            <a:ext cx="10028808" cy="5072098"/>
          </a:xfrm>
        </p:spPr>
        <p:txBody>
          <a:bodyPr>
            <a:normAutofit/>
          </a:bodyPr>
          <a:lstStyle/>
          <a:p>
            <a:r>
              <a:rPr lang="el-GR" sz="2800" dirty="0"/>
              <a:t>Τον 8</a:t>
            </a:r>
            <a:r>
              <a:rPr lang="el-GR" sz="2800" baseline="30000" dirty="0"/>
              <a:t>ο</a:t>
            </a:r>
            <a:r>
              <a:rPr lang="el-GR" sz="2800" dirty="0"/>
              <a:t> αιώνα π.Χ. αλλάζει ο τρόπος οργάνωσης των ελληνικών κοινωνιών:</a:t>
            </a:r>
          </a:p>
          <a:p>
            <a:r>
              <a:rPr lang="el-GR" sz="2800" dirty="0"/>
              <a:t>Από την οργάνωση της κοινωνίας σε αγροτικούς οικισμούς γύρω από το ανάκτορο, στην οργάνωση σε μικρές κοινότητες </a:t>
            </a:r>
            <a:r>
              <a:rPr lang="el-GR" sz="2800" dirty="0">
                <a:solidFill>
                  <a:srgbClr val="FF0000"/>
                </a:solidFill>
              </a:rPr>
              <a:t>(πόλεις).</a:t>
            </a:r>
            <a:endParaRPr lang="el-GR" sz="2800" dirty="0"/>
          </a:p>
          <a:p>
            <a:r>
              <a:rPr lang="el-GR" sz="2800" dirty="0"/>
              <a:t>Γεννιέται η έννοια του </a:t>
            </a:r>
            <a:r>
              <a:rPr lang="el-GR" sz="2800" dirty="0">
                <a:solidFill>
                  <a:srgbClr val="0070C0"/>
                </a:solidFill>
              </a:rPr>
              <a:t>πολίτη.</a:t>
            </a:r>
          </a:p>
          <a:p>
            <a:r>
              <a:rPr lang="el-GR" sz="2800" dirty="0"/>
              <a:t>Δημιουργούνται οι </a:t>
            </a:r>
            <a:r>
              <a:rPr lang="el-GR" sz="2800" dirty="0">
                <a:solidFill>
                  <a:srgbClr val="FF0000"/>
                </a:solidFill>
              </a:rPr>
              <a:t>πολιτειακοί θεσμοί</a:t>
            </a:r>
            <a:r>
              <a:rPr lang="el-G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56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E13D7-4409-4BBB-ABE1-E0F4FEB5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>
                <a:solidFill>
                  <a:srgbClr val="775F55"/>
                </a:solidFill>
                <a:latin typeface="Calibri" panose="020F0502020204030204" pitchFamily="34" charset="0"/>
              </a:rPr>
              <a:t>Ο σχηματισμός των αρχαϊκών πόλεων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6C929-BEBA-40AB-94D7-FC3EB4303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600200"/>
            <a:ext cx="9757388" cy="5141168"/>
          </a:xfrm>
        </p:spPr>
        <p:txBody>
          <a:bodyPr>
            <a:normAutofit/>
          </a:bodyPr>
          <a:lstStyle/>
          <a:p>
            <a:r>
              <a:rPr lang="el-GR" dirty="0"/>
              <a:t>Οι πληθυσμοί που ζούσαν διάσπαρτοι στην ύπαιθρο σε χωριά και μικρές κώμες άρχισαν να συνενώνονται, δημιουργώντας μικρές αστικές κοινότητες, τις </a:t>
            </a:r>
            <a:r>
              <a:rPr lang="el-GR" i="1" dirty="0">
                <a:solidFill>
                  <a:srgbClr val="0070C0"/>
                </a:solidFill>
              </a:rPr>
              <a:t>πόλεις</a:t>
            </a:r>
            <a:r>
              <a:rPr lang="el-GR" dirty="0"/>
              <a:t>. </a:t>
            </a:r>
          </a:p>
          <a:p>
            <a:r>
              <a:rPr lang="el-GR" sz="2800" dirty="0"/>
              <a:t>Δημιουργήθηκε ένα πολιτικό κέντρο γύρω από το οποίο συγκεντρώθηκαν οι οικισμοί. </a:t>
            </a:r>
          </a:p>
          <a:p>
            <a:r>
              <a:rPr lang="el-GR" sz="2800" dirty="0"/>
              <a:t>Επίκεντρο της πόλεως είναι ο δημόσιος χώρος, το </a:t>
            </a:r>
            <a:r>
              <a:rPr lang="el-GR" sz="2800" dirty="0">
                <a:solidFill>
                  <a:srgbClr val="0070C0"/>
                </a:solidFill>
              </a:rPr>
              <a:t>άστυ</a:t>
            </a:r>
            <a:r>
              <a:rPr lang="el-GR" sz="2800" dirty="0"/>
              <a:t>, όπου βρίσκονται τα πρώτα δημόσια κτίρια, δηλαδή: </a:t>
            </a:r>
          </a:p>
          <a:p>
            <a:pPr lvl="1"/>
            <a:r>
              <a:rPr lang="el-GR" sz="2500" dirty="0"/>
              <a:t>Το ιερό της θεότητας της πόλεως,</a:t>
            </a:r>
          </a:p>
          <a:p>
            <a:pPr lvl="1"/>
            <a:r>
              <a:rPr lang="el-GR" sz="2500" dirty="0"/>
              <a:t>Το κτίριο όπου στεγάζεται το συμβούλιο των ευγενών (Βουλευτήριο), </a:t>
            </a:r>
          </a:p>
          <a:p>
            <a:pPr lvl="1"/>
            <a:r>
              <a:rPr lang="el-GR" sz="2500" dirty="0"/>
              <a:t>Ο χώρος συνάθροισης των πολιτών (Αγορά).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5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36F7-607D-4D48-A727-B0CD8CEE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Τα συστατικά στοιχεία της </a:t>
            </a:r>
            <a:r>
              <a:rPr lang="el-GR" i="1" dirty="0"/>
              <a:t>πόλεως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E3D88-9BC0-4C07-B3B6-67F3AA42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Σύμφωνα με τον Αριστοτέλη, δύο είναι τα συστατικά της πολιτικής κοινότητας: </a:t>
            </a:r>
          </a:p>
          <a:p>
            <a:pPr lvl="1"/>
            <a:r>
              <a:rPr lang="el-GR" dirty="0"/>
              <a:t>Η </a:t>
            </a:r>
            <a:r>
              <a:rPr lang="el-GR" dirty="0">
                <a:solidFill>
                  <a:srgbClr val="C00000"/>
                </a:solidFill>
              </a:rPr>
              <a:t>εδαφική επικράτεια </a:t>
            </a:r>
            <a:r>
              <a:rPr lang="el-GR" dirty="0"/>
              <a:t>(που προήλθε από τη συνένωση των οικισμών).</a:t>
            </a:r>
          </a:p>
          <a:p>
            <a:pPr lvl="1"/>
            <a:r>
              <a:rPr lang="el-GR" dirty="0"/>
              <a:t>Ο </a:t>
            </a:r>
            <a:r>
              <a:rPr lang="el-GR" dirty="0">
                <a:solidFill>
                  <a:srgbClr val="C00000"/>
                </a:solidFill>
              </a:rPr>
              <a:t>πληθυσμός</a:t>
            </a:r>
            <a:r>
              <a:rPr lang="el-GR" dirty="0"/>
              <a:t> (που αποτελείται από το σύνολο των πολιτών μαζί με τις οικογένειές τους).</a:t>
            </a:r>
          </a:p>
          <a:p>
            <a:r>
              <a:rPr lang="el-GR" dirty="0"/>
              <a:t>Το βασικό κριτήριο για να εντάσσεται κάποιος μεταξύ των πολιτών της πόλεως είναι ένα:  Η επιθυμία του να ανήκει στην πόλη και εκουσίως να ακολουθεί τους νόμους της.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74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568F-AD0F-47AF-829D-41716A22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Σχηματισμός της έννοιας του </a:t>
            </a:r>
            <a:r>
              <a:rPr lang="el-GR" dirty="0">
                <a:solidFill>
                  <a:srgbClr val="7030A0"/>
                </a:solidFill>
              </a:rPr>
              <a:t>πολίτη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6CC2F-7C41-44A0-B281-EC83E4080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πυρήνας της έννοιας του πολίτη ήταν η πεποίθηση ότι κάποιος ανήκε σε ένα συγκεκριμένο πολιτειακό πλαίσιο και εκουσίως ακολουθούσε τους νόμους της πολιτείας.</a:t>
            </a:r>
          </a:p>
          <a:p>
            <a:r>
              <a:rPr lang="el-GR" dirty="0"/>
              <a:t>Οι πολίτες </a:t>
            </a:r>
            <a:r>
              <a:rPr lang="el-GR" dirty="0" err="1"/>
              <a:t>αυτοπροσδιορίζονται</a:t>
            </a:r>
            <a:r>
              <a:rPr lang="el-GR" dirty="0"/>
              <a:t> με το όνομα της </a:t>
            </a:r>
            <a:r>
              <a:rPr lang="el-GR" dirty="0" err="1"/>
              <a:t>πόλεώς</a:t>
            </a:r>
            <a:r>
              <a:rPr lang="el-GR" dirty="0"/>
              <a:t> τους (ως Αθηναίοι, </a:t>
            </a:r>
            <a:r>
              <a:rPr lang="el-GR" dirty="0" err="1"/>
              <a:t>Γορτύνιοι</a:t>
            </a:r>
            <a:r>
              <a:rPr lang="el-GR" dirty="0"/>
              <a:t>, Κορίνθιοι, Λακεδαιμόνιοι).</a:t>
            </a:r>
          </a:p>
          <a:p>
            <a:r>
              <a:rPr lang="el-GR" dirty="0"/>
              <a:t>Από την ιδιότητα του πολίτη </a:t>
            </a:r>
            <a:r>
              <a:rPr lang="el-GR" dirty="0" err="1"/>
              <a:t>προέκυπταν</a:t>
            </a:r>
            <a:r>
              <a:rPr lang="el-GR" dirty="0"/>
              <a:t> συγκεκριμένα δικαιώματα και υποχρεώσεις απέναντι στην πόλη τους.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68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Οι συνθήκες του 8</a:t>
            </a:r>
            <a:r>
              <a:rPr lang="el-GR" baseline="30000" dirty="0"/>
              <a:t>ου</a:t>
            </a:r>
            <a:r>
              <a:rPr lang="el-GR" dirty="0"/>
              <a:t> και 7</a:t>
            </a:r>
            <a:r>
              <a:rPr lang="el-GR" baseline="30000" dirty="0"/>
              <a:t>ου</a:t>
            </a:r>
            <a:r>
              <a:rPr lang="el-GR" dirty="0"/>
              <a:t> αιώνα π.Χ.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788" y="1772816"/>
            <a:ext cx="9331260" cy="4856584"/>
          </a:xfrm>
        </p:spPr>
        <p:txBody>
          <a:bodyPr>
            <a:normAutofit/>
          </a:bodyPr>
          <a:lstStyle/>
          <a:p>
            <a:r>
              <a:rPr lang="el-GR" sz="3200" dirty="0"/>
              <a:t>Διάδοση της γραφής. </a:t>
            </a:r>
          </a:p>
          <a:p>
            <a:r>
              <a:rPr lang="el-GR" sz="3200" dirty="0"/>
              <a:t>Αλλαγή του τρόπου μάχης.</a:t>
            </a:r>
          </a:p>
          <a:p>
            <a:r>
              <a:rPr lang="el-GR" sz="3200" dirty="0"/>
              <a:t>Εμπορική ανάπτυξη.</a:t>
            </a:r>
          </a:p>
          <a:p>
            <a:r>
              <a:rPr lang="el-GR" sz="3200" dirty="0"/>
              <a:t>Αγροτική κρίση.</a:t>
            </a:r>
            <a:endParaRPr lang="en-US" sz="3200" dirty="0"/>
          </a:p>
          <a:p>
            <a:r>
              <a:rPr lang="el-GR" sz="3200" dirty="0"/>
              <a:t>Πολιτικές αναταραχές. </a:t>
            </a:r>
            <a:endParaRPr lang="el-GR" dirty="0"/>
          </a:p>
          <a:p>
            <a:r>
              <a:rPr lang="el-GR" sz="3200" dirty="0"/>
              <a:t>Αποικισμός.</a:t>
            </a:r>
          </a:p>
          <a:p>
            <a:pPr marL="0" indent="0">
              <a:buNone/>
            </a:pPr>
            <a:r>
              <a:rPr lang="el-GR" sz="3200" dirty="0">
                <a:solidFill>
                  <a:srgbClr val="C00000"/>
                </a:solidFill>
              </a:rPr>
              <a:t>Όλες αυτές οι συνθήκες είχαν επίδραση στο Δίκαιο και τους Θεσμούς.</a:t>
            </a:r>
          </a:p>
          <a:p>
            <a:endParaRPr lang="el-GR" dirty="0"/>
          </a:p>
        </p:txBody>
      </p:sp>
      <p:pic>
        <p:nvPicPr>
          <p:cNvPr id="4" name="Picture 4" descr="http://almamatters.files.wordpress.com/2009/11/gw-hoplite-art-r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157" y="1874520"/>
            <a:ext cx="3471672" cy="3108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388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CE30F1-16A5-4C0D-9EF6-CC517762D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96646"/>
            <a:ext cx="10515600" cy="366583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Η ρωμαϊκή βασιλεία</a:t>
            </a: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D780-F663-476C-BDD4-2DB5FEFBF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BF567-56A0-4E41-B8B8-06CB4EC2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061" y="2687793"/>
            <a:ext cx="6011177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5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3F99-FCC1-41EB-B657-22F6D634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44"/>
            <a:ext cx="10515600" cy="124287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Η ομηρική κοινωνία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3A075-63F2-47F9-9F80-3D5A8CE6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774" y="3087872"/>
            <a:ext cx="7634797" cy="3008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558F3-DD60-4289-969F-D6A31B06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38" y="1371124"/>
            <a:ext cx="5578323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27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l-GR" dirty="0"/>
              <a:t>Οι περίοδοι του ρωμαϊκού πολιτεύματος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97150" y="1600200"/>
            <a:ext cx="10170850" cy="4495800"/>
          </a:xfrm>
        </p:spPr>
        <p:txBody>
          <a:bodyPr>
            <a:normAutofit/>
          </a:bodyPr>
          <a:lstStyle/>
          <a:p>
            <a:r>
              <a:rPr lang="el-GR" sz="4000" dirty="0"/>
              <a:t>753–509 π.Χ.        Βασιλεία</a:t>
            </a:r>
          </a:p>
          <a:p>
            <a:r>
              <a:rPr lang="el-GR" sz="4000" dirty="0"/>
              <a:t>509–27 π.Χ. 	  Ολιγαρχία (</a:t>
            </a:r>
            <a:r>
              <a:rPr lang="en-US" sz="4000" dirty="0">
                <a:latin typeface="Calibri" pitchFamily="34" charset="0"/>
              </a:rPr>
              <a:t>Res publica</a:t>
            </a:r>
            <a:r>
              <a:rPr lang="el-GR" sz="4000" dirty="0"/>
              <a:t> )</a:t>
            </a:r>
            <a:endParaRPr lang="en-US" sz="4000" dirty="0"/>
          </a:p>
          <a:p>
            <a:r>
              <a:rPr lang="en-US" sz="4000" dirty="0"/>
              <a:t>27 </a:t>
            </a:r>
            <a:r>
              <a:rPr lang="el-GR" sz="4000" dirty="0"/>
              <a:t>π.Χ.–326 μ.Χ.  Ηγεμονία - Αυτοκρατορικό 				  πολίτευμα</a:t>
            </a:r>
          </a:p>
        </p:txBody>
      </p:sp>
      <p:pic>
        <p:nvPicPr>
          <p:cNvPr id="4098" name="Picture 2" descr="https://encrypted-tbn3.gstatic.com/images?q=tbn:ANd9GcTs_qmgMGftJLOWbdB1zWr93maAx3SUR1AZ0nG8-vwtsrtgUV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2" y="4437113"/>
            <a:ext cx="4608512" cy="2420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658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l-GR" sz="4000" dirty="0"/>
              <a:t> Η λατινική βασιλεία</a:t>
            </a:r>
            <a:r>
              <a:rPr lang="en-US" sz="4000" dirty="0"/>
              <a:t>   </a:t>
            </a:r>
            <a:br>
              <a:rPr lang="el-GR" sz="4000" dirty="0"/>
            </a:br>
            <a:br>
              <a:rPr lang="el-GR" sz="4000" dirty="0"/>
            </a:br>
            <a:r>
              <a:rPr lang="el-GR" sz="4000" dirty="0"/>
              <a:t>753 – 620 π.Χ.</a:t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31112" y="4705164"/>
            <a:ext cx="7123113" cy="884075"/>
          </a:xfrm>
        </p:spPr>
        <p:txBody>
          <a:bodyPr>
            <a:normAutofit/>
          </a:bodyPr>
          <a:lstStyle/>
          <a:p>
            <a:endParaRPr lang="el-G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30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Οι απαρχές της Ρώμης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111" y="1660124"/>
            <a:ext cx="6022019" cy="5095782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</a:rPr>
              <a:t>Σύμφωνα με το μύθο, η πόλη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l-GR" dirty="0">
                <a:solidFill>
                  <a:prstClr val="black"/>
                </a:solidFill>
              </a:rPr>
              <a:t>της Ρώμης ιδρύθηκε το 753 π.Χ.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l-GR" dirty="0">
                <a:solidFill>
                  <a:prstClr val="black"/>
                </a:solidFill>
              </a:rPr>
              <a:t>στον Παλατίνο λόφο, α</a:t>
            </a:r>
            <a:r>
              <a:rPr lang="el-GR" dirty="0"/>
              <a:t>πό τους αδελφούς Ρέμο και Ρωμύλο.</a:t>
            </a:r>
          </a:p>
          <a:p>
            <a:pPr lvl="0">
              <a:buClr>
                <a:srgbClr val="DD8047"/>
              </a:buClr>
            </a:pPr>
            <a:r>
              <a:rPr lang="el-GR" dirty="0"/>
              <a:t>Ο Ρωμύλος ήταν ο πρώτος βασιλιάς της Ρώμης.</a:t>
            </a:r>
          </a:p>
          <a:p>
            <a:pPr lvl="0">
              <a:buClr>
                <a:srgbClr val="DD8047"/>
              </a:buClr>
            </a:pPr>
            <a:r>
              <a:rPr lang="el-GR" dirty="0"/>
              <a:t>Ακολούθησαν επτά βασιλείς.</a:t>
            </a:r>
          </a:p>
          <a:p>
            <a:r>
              <a:rPr lang="el-GR" dirty="0"/>
              <a:t>Η περιοχή κατοικούνταν ήδη από τον 12</a:t>
            </a:r>
            <a:r>
              <a:rPr lang="el-GR" baseline="30000" dirty="0"/>
              <a:t>ο</a:t>
            </a:r>
            <a:r>
              <a:rPr lang="el-GR" dirty="0"/>
              <a:t> αι. π.Χ.</a:t>
            </a:r>
          </a:p>
          <a:p>
            <a:r>
              <a:rPr lang="el-GR" dirty="0"/>
              <a:t>Ιστορικά, η ίδρυση της πόλης της Ρώμης έγινε στα τέλη του 7</a:t>
            </a:r>
            <a:r>
              <a:rPr lang="el-GR" baseline="30000" dirty="0"/>
              <a:t>ου</a:t>
            </a:r>
            <a:r>
              <a:rPr lang="el-GR" dirty="0"/>
              <a:t> αι. π.Χ., με την κυριαρχία των </a:t>
            </a:r>
            <a:r>
              <a:rPr lang="el-GR" dirty="0" err="1"/>
              <a:t>Ετρούσκων</a:t>
            </a:r>
            <a:r>
              <a:rPr lang="el-GR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A5BD4-594F-4C72-AD4F-8C4776F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91" y="2105776"/>
            <a:ext cx="4218798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93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7C81-48D1-41D9-9B45-474A0CB2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αρχαϊκή Ρώμη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1A7D8-13A4-4C38-A7E3-B465968BA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1600199"/>
            <a:ext cx="10871200" cy="4827233"/>
          </a:xfrm>
        </p:spPr>
        <p:txBody>
          <a:bodyPr>
            <a:normAutofit/>
          </a:bodyPr>
          <a:lstStyle/>
          <a:p>
            <a:r>
              <a:rPr lang="el-GR" dirty="0"/>
              <a:t>Η αρχαϊκή Ρώμη αποτελούνταν από μικρές κοινότητες διεσπαρμένες στους λόφους.</a:t>
            </a:r>
          </a:p>
          <a:p>
            <a:r>
              <a:rPr lang="el-GR" dirty="0"/>
              <a:t>Οι κοινότητες ήταν οργανωμένες σε συνενώσεις οικογενειών που ονομάζονταν </a:t>
            </a:r>
            <a:r>
              <a:rPr lang="el-GR" dirty="0">
                <a:solidFill>
                  <a:srgbClr val="0070C0"/>
                </a:solidFill>
              </a:rPr>
              <a:t>γένη</a:t>
            </a:r>
            <a:r>
              <a:rPr lang="el-GR" dirty="0"/>
              <a:t> (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gens</a:t>
            </a:r>
            <a:r>
              <a:rPr lang="el-G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dirty="0"/>
              <a:t>gentes).</a:t>
            </a:r>
          </a:p>
          <a:p>
            <a:pPr lvl="1"/>
            <a:r>
              <a:rPr lang="el-GR" dirty="0"/>
              <a:t>Π.χ. γένος των Αιμιλίων, γένος των Κλαυδίων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γένος των Κορνηλίων, γένος των Φαβίων, γένος των Βαλερίων. </a:t>
            </a:r>
          </a:p>
          <a:p>
            <a:r>
              <a:rPr lang="el-GR" dirty="0"/>
              <a:t>Η βάση της οργάνωσης σε γένη ήταν η </a:t>
            </a:r>
            <a:r>
              <a:rPr lang="el-GR" dirty="0">
                <a:solidFill>
                  <a:srgbClr val="0070C0"/>
                </a:solidFill>
              </a:rPr>
              <a:t>συγγένεια</a:t>
            </a:r>
            <a:r>
              <a:rPr lang="el-GR" dirty="0"/>
              <a:t>.</a:t>
            </a:r>
          </a:p>
          <a:p>
            <a:pPr lvl="1"/>
            <a:r>
              <a:rPr lang="el-GR" dirty="0"/>
              <a:t>Τα μέλη του γένους είχαν την πεποίθηση ότι κατάγονταν από τον ίδιο πρόγονο.</a:t>
            </a:r>
          </a:p>
          <a:p>
            <a:r>
              <a:rPr lang="el-GR" dirty="0"/>
              <a:t>Παράλληλα, στην περιοχή υπήρχαν μεμονωμένες οικογένειες που δεν ανήκαν στα γένη.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12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98AE-A70F-4C90-9BAC-775ABE754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οργάνωση σε γένη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40913-4616-46AE-9DB5-F7FCC607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1926454"/>
            <a:ext cx="9851136" cy="4702946"/>
          </a:xfrm>
        </p:spPr>
        <p:txBody>
          <a:bodyPr>
            <a:normAutofit/>
          </a:bodyPr>
          <a:lstStyle/>
          <a:p>
            <a:r>
              <a:rPr lang="el-GR" dirty="0"/>
              <a:t>Το κάθε </a:t>
            </a:r>
            <a:r>
              <a:rPr lang="el-GR" dirty="0">
                <a:solidFill>
                  <a:srgbClr val="0070C0"/>
                </a:solidFill>
              </a:rPr>
              <a:t>γένος</a:t>
            </a:r>
            <a:r>
              <a:rPr lang="el-GR" dirty="0"/>
              <a:t> είχε τη δική του γη, τη δική του θρησκευτική λατρεία και τις δικές του τελετές.</a:t>
            </a:r>
          </a:p>
          <a:p>
            <a:pPr lvl="1"/>
            <a:r>
              <a:rPr lang="el-GR" dirty="0"/>
              <a:t>Τα μέλη του γένους είχαν κοινοκτημοσύνη στη γη</a:t>
            </a:r>
            <a:r>
              <a:rPr lang="en-US" dirty="0"/>
              <a:t> </a:t>
            </a:r>
            <a:r>
              <a:rPr lang="el-GR" dirty="0"/>
              <a:t>τους.</a:t>
            </a:r>
          </a:p>
          <a:p>
            <a:r>
              <a:rPr lang="el-GR" dirty="0"/>
              <a:t>Όλα τα μέλη του γένους είχαν το </a:t>
            </a:r>
            <a:r>
              <a:rPr lang="el-GR" dirty="0">
                <a:solidFill>
                  <a:srgbClr val="0070C0"/>
                </a:solidFill>
              </a:rPr>
              <a:t>επώνυμο</a:t>
            </a:r>
            <a:r>
              <a:rPr lang="el-GR" dirty="0"/>
              <a:t> του γένους.</a:t>
            </a:r>
          </a:p>
          <a:p>
            <a:pPr lvl="1"/>
            <a:r>
              <a:rPr lang="el-GR" dirty="0"/>
              <a:t>Π.χ. τα μέλη του γένους των Κλαυδίων είχαν όλα το επίθετο Κλαύδιος, τα μέλη του γένους των Βαλερίων ονομάζονταν όλα Βαλέριοι. </a:t>
            </a:r>
          </a:p>
        </p:txBody>
      </p:sp>
    </p:spTree>
    <p:extLst>
      <p:ext uri="{BB962C8B-B14F-4D97-AF65-F5344CB8AC3E}">
        <p14:creationId xmlns:p14="http://schemas.microsoft.com/office/powerpoint/2010/main" val="1670916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DD3B-5147-4CB5-9E0A-855D2ECD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αρχηγός του γένους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76F8-9474-4E8F-80B4-B08A65A6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9375648" cy="4844988"/>
          </a:xfrm>
        </p:spPr>
        <p:txBody>
          <a:bodyPr>
            <a:normAutofit/>
          </a:bodyPr>
          <a:lstStyle/>
          <a:p>
            <a:r>
              <a:rPr lang="el-GR" dirty="0"/>
              <a:t>Ο αρχηγός επιλεγόταν από τα μέλη  του γένους.</a:t>
            </a:r>
          </a:p>
          <a:p>
            <a:r>
              <a:rPr lang="el-GR" dirty="0"/>
              <a:t>Ασκούσε εξουσία ως </a:t>
            </a:r>
            <a:r>
              <a:rPr lang="el-GR" dirty="0">
                <a:solidFill>
                  <a:srgbClr val="0070C0"/>
                </a:solidFill>
              </a:rPr>
              <a:t>πατέρας</a:t>
            </a:r>
            <a:r>
              <a:rPr lang="el-GR" dirty="0"/>
              <a:t> του γένους (</a:t>
            </a:r>
            <a:r>
              <a:rPr lang="el-GR" dirty="0" err="1"/>
              <a:t>pater</a:t>
            </a:r>
            <a:r>
              <a:rPr lang="el-GR" dirty="0"/>
              <a:t>).</a:t>
            </a:r>
          </a:p>
          <a:p>
            <a:r>
              <a:rPr lang="el-GR" dirty="0"/>
              <a:t>Είχε απόλυτη δικαιοδοσία να επιλύει τις διαφορές μεταξύ των μελών και να τους επιβάλλει κυρώσεις.</a:t>
            </a:r>
          </a:p>
          <a:p>
            <a:r>
              <a:rPr lang="el-GR" dirty="0"/>
              <a:t>Η δικαιοσύνη ήταν ιδιωτική: </a:t>
            </a:r>
          </a:p>
          <a:p>
            <a:pPr lvl="1"/>
            <a:r>
              <a:rPr lang="el-GR" dirty="0"/>
              <a:t>Στηριζόταν στο έθιμο και στα διατάγματα του πατέρα του γένους.</a:t>
            </a:r>
          </a:p>
          <a:p>
            <a:r>
              <a:rPr lang="el-GR" dirty="0"/>
              <a:t>Οι διαφορές μεταξύ των γενών λύνονταν με πόλεμο.</a:t>
            </a:r>
          </a:p>
          <a:p>
            <a:pPr lvl="1"/>
            <a:r>
              <a:rPr lang="el-GR" dirty="0"/>
              <a:t>Τα μέλη του γένους που νικούσε μοιράζονταν τα λάφυρα.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06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228600"/>
            <a:ext cx="892899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γέννηση της αριστοκρατίας των γενών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96" y="1600200"/>
            <a:ext cx="10697592" cy="5213176"/>
          </a:xfrm>
        </p:spPr>
        <p:txBody>
          <a:bodyPr>
            <a:normAutofit/>
          </a:bodyPr>
          <a:lstStyle/>
          <a:p>
            <a:r>
              <a:rPr lang="el-GR" dirty="0"/>
              <a:t>Τον 8</a:t>
            </a:r>
            <a:r>
              <a:rPr lang="el-GR" baseline="30000" dirty="0"/>
              <a:t>ο</a:t>
            </a:r>
            <a:r>
              <a:rPr lang="el-GR" dirty="0"/>
              <a:t> αι. π.Χ. έγιναν μεγάλες οικονομικές αλλαγές.</a:t>
            </a:r>
          </a:p>
          <a:p>
            <a:r>
              <a:rPr lang="el-GR" dirty="0"/>
              <a:t>Τα ισχυρά γένη συγκεντρώνουν ακόμη περισσότερο πλούτο (μεγάλες εκτάσεις γης).</a:t>
            </a:r>
          </a:p>
          <a:p>
            <a:r>
              <a:rPr lang="el-GR" dirty="0"/>
              <a:t>Η ρωμαϊκή κοινωνία αποτελείται από τους λίγους ισχυρούς </a:t>
            </a:r>
            <a:r>
              <a:rPr lang="el-GR" dirty="0">
                <a:solidFill>
                  <a:srgbClr val="7030A0"/>
                </a:solidFill>
              </a:rPr>
              <a:t>γαιοκτήμονες</a:t>
            </a:r>
            <a:r>
              <a:rPr lang="el-GR" dirty="0"/>
              <a:t> και τη μεγάλη μάζα του υπόλοιπου </a:t>
            </a:r>
            <a:r>
              <a:rPr lang="el-GR" dirty="0">
                <a:solidFill>
                  <a:srgbClr val="7030A0"/>
                </a:solidFill>
              </a:rPr>
              <a:t>πλήθους.</a:t>
            </a:r>
            <a:r>
              <a:rPr lang="el-GR" dirty="0"/>
              <a:t> </a:t>
            </a:r>
          </a:p>
          <a:p>
            <a:r>
              <a:rPr lang="el-GR" dirty="0"/>
              <a:t>Η μάζα του πληθυσμού αποτελείται από δύο κατηγορίες:</a:t>
            </a:r>
          </a:p>
          <a:p>
            <a:pPr lvl="1"/>
            <a:r>
              <a:rPr lang="el-GR" dirty="0"/>
              <a:t>Οικογένειες μικροκαλλιεργητών, </a:t>
            </a:r>
            <a:r>
              <a:rPr lang="el-GR" dirty="0">
                <a:solidFill>
                  <a:srgbClr val="7030A0"/>
                </a:solidFill>
              </a:rPr>
              <a:t>ανεξάρτητες</a:t>
            </a:r>
            <a:r>
              <a:rPr lang="el-GR" dirty="0"/>
              <a:t> από τα γένη.</a:t>
            </a:r>
          </a:p>
          <a:p>
            <a:pPr lvl="1"/>
            <a:r>
              <a:rPr lang="el-GR" dirty="0"/>
              <a:t>Πρόσωπα ελεύθερα που συνδέθηκαν με κάποιο γένος με τον δεσμό της </a:t>
            </a:r>
            <a:r>
              <a:rPr lang="el-GR" dirty="0">
                <a:solidFill>
                  <a:srgbClr val="7030A0"/>
                </a:solidFill>
              </a:rPr>
              <a:t>πατρωνίας.</a:t>
            </a:r>
          </a:p>
          <a:p>
            <a:pPr lvl="2"/>
            <a:r>
              <a:rPr lang="el-GR" sz="2400" dirty="0"/>
              <a:t>Αυτοί εγκαταστάθηκαν στα χωράφια του γένους όπου ζούσαν ως δουλοπάροικοι.</a:t>
            </a:r>
            <a:endParaRPr lang="en-US" sz="2400" dirty="0"/>
          </a:p>
          <a:p>
            <a:pPr lvl="2"/>
            <a:r>
              <a:rPr lang="el-GR" sz="2400" dirty="0"/>
              <a:t>Απασχολούνταν σε αγροτικές και κτηνοτροφικές εργασίες.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9455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092D-6109-46D4-85A4-E17BAC60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δεσμός της πατρωνίας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E277-5F3B-4059-A69C-D71DA46A3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6533" y="1484784"/>
            <a:ext cx="12224551" cy="5373216"/>
          </a:xfrm>
        </p:spPr>
        <p:txBody>
          <a:bodyPr>
            <a:normAutofit lnSpcReduction="10000"/>
          </a:bodyPr>
          <a:lstStyle/>
          <a:p>
            <a:r>
              <a:rPr lang="el-GR" sz="3100" dirty="0"/>
              <a:t>Ο δεσμός της πατρωνίας δημιουργείται μεταξύ του αρχηγού του γένους (πάτρωνα) και του ελεύθερου δουλοπάροικου (πελάτη).</a:t>
            </a:r>
          </a:p>
          <a:p>
            <a:r>
              <a:rPr lang="el-GR" sz="3100" dirty="0"/>
              <a:t>Ο ισχυρός δεσμός της πατρωνίας που συνδέει τον πάτρωνα με τον πελάτη</a:t>
            </a:r>
            <a:r>
              <a:rPr lang="el-GR" sz="3100" dirty="0">
                <a:solidFill>
                  <a:srgbClr val="7030A0"/>
                </a:solidFill>
              </a:rPr>
              <a:t> </a:t>
            </a:r>
            <a:r>
              <a:rPr lang="el-GR" sz="3100" dirty="0"/>
              <a:t>είναι </a:t>
            </a:r>
            <a:r>
              <a:rPr lang="el-GR" sz="3100" dirty="0">
                <a:solidFill>
                  <a:srgbClr val="7030A0"/>
                </a:solidFill>
              </a:rPr>
              <a:t>νομικός</a:t>
            </a:r>
            <a:r>
              <a:rPr lang="el-GR" sz="3100" dirty="0"/>
              <a:t> και δημιουργεί δικαιώματα και υποχρεώσεις:</a:t>
            </a:r>
          </a:p>
          <a:p>
            <a:pPr lvl="1"/>
            <a:r>
              <a:rPr lang="el-GR" sz="2800" dirty="0"/>
              <a:t>Στηρίζεται στην αμοιβαία εμπιστοσύνη (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fides</a:t>
            </a:r>
            <a:r>
              <a:rPr lang="el-GR" sz="2800" dirty="0"/>
              <a:t>)</a:t>
            </a:r>
            <a:r>
              <a:rPr lang="en-US" sz="2800" dirty="0"/>
              <a:t>.</a:t>
            </a:r>
            <a:endParaRPr lang="el-GR" sz="2800" dirty="0"/>
          </a:p>
          <a:p>
            <a:pPr lvl="1"/>
            <a:r>
              <a:rPr lang="el-GR" sz="2800" dirty="0"/>
              <a:t>Ο πελάτης έχει καθήκον υπακοής και σεβασμού</a:t>
            </a:r>
            <a:r>
              <a:rPr lang="en-US" sz="2800" dirty="0"/>
              <a:t> </a:t>
            </a:r>
            <a:r>
              <a:rPr lang="el-GR" sz="2800" dirty="0"/>
              <a:t>στον πάτρωνα.</a:t>
            </a:r>
          </a:p>
          <a:p>
            <a:pPr lvl="1"/>
            <a:r>
              <a:rPr lang="el-GR" sz="2800" dirty="0"/>
              <a:t>Ο πάτρωνας εξασφαλίζει την ασφάλεια και νομική προστασία των πελατών του.</a:t>
            </a:r>
          </a:p>
          <a:p>
            <a:r>
              <a:rPr lang="el-GR" sz="3100" dirty="0"/>
              <a:t>Η σχέση μεταξύ πάτρωνα και πελάτη είναι κληρονομική.</a:t>
            </a:r>
          </a:p>
          <a:p>
            <a:r>
              <a:rPr lang="el-GR" sz="3100" dirty="0"/>
              <a:t>Η πατρωνία ως θεσμός διατηρήθηκε για πολλούς αιώνες στη Ρώμη.</a:t>
            </a:r>
          </a:p>
          <a:p>
            <a:pPr lvl="1"/>
            <a:r>
              <a:rPr lang="el-GR" sz="2800" dirty="0"/>
              <a:t>Επεκτάθηκε στις σχέσεις μεταξύ προσώπων με άνιση κοινωνική σχέση.</a:t>
            </a:r>
          </a:p>
          <a:p>
            <a:pPr lvl="2"/>
            <a:r>
              <a:rPr lang="el-GR" sz="2500" dirty="0"/>
              <a:t>Επί Αυτοκρατορίας, και μεταξύ του αυτοκράτορα και των υπηκόων του. </a:t>
            </a:r>
          </a:p>
        </p:txBody>
      </p:sp>
    </p:spTree>
    <p:extLst>
      <p:ext uri="{BB962C8B-B14F-4D97-AF65-F5344CB8AC3E}">
        <p14:creationId xmlns:p14="http://schemas.microsoft.com/office/powerpoint/2010/main" val="347852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Ομοσπονδία των γενών (8</a:t>
            </a:r>
            <a:r>
              <a:rPr lang="el-GR" baseline="30000" dirty="0"/>
              <a:t>ος</a:t>
            </a:r>
            <a:r>
              <a:rPr lang="el-GR" dirty="0"/>
              <a:t> αι. π.Χ.)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9" y="1890944"/>
            <a:ext cx="11425561" cy="4205056"/>
          </a:xfrm>
        </p:spPr>
        <p:txBody>
          <a:bodyPr>
            <a:normAutofit/>
          </a:bodyPr>
          <a:lstStyle/>
          <a:p>
            <a:r>
              <a:rPr lang="el-GR" dirty="0"/>
              <a:t>Στα μέσα του 8</a:t>
            </a:r>
            <a:r>
              <a:rPr lang="el-GR" baseline="30000" dirty="0"/>
              <a:t>ου</a:t>
            </a:r>
            <a:r>
              <a:rPr lang="el-GR" dirty="0"/>
              <a:t> αι. π.Χ. τα αριστοκρατικά γένη παύουν τις συγκρούσεις και συνασπίζονται.</a:t>
            </a:r>
          </a:p>
          <a:p>
            <a:r>
              <a:rPr lang="el-GR" dirty="0"/>
              <a:t>Η αριστοκρατία προωθεί τον </a:t>
            </a:r>
            <a:r>
              <a:rPr lang="el-GR" dirty="0">
                <a:solidFill>
                  <a:srgbClr val="7030A0"/>
                </a:solidFill>
              </a:rPr>
              <a:t>συνοικισμό</a:t>
            </a:r>
            <a:r>
              <a:rPr lang="el-GR" dirty="0"/>
              <a:t> (γεωγραφική και πολιτική συνένωση των οικισμών).</a:t>
            </a:r>
          </a:p>
          <a:p>
            <a:r>
              <a:rPr lang="el-GR" dirty="0"/>
              <a:t>Η διακυβέρνηση του συνασπισμού των γενών ανατίθεται σε ένα ομοσπονδιακό συμβούλιο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l-GR" dirty="0">
                <a:latin typeface="Calibri" panose="020F0502020204030204" pitchFamily="34" charset="0"/>
              </a:rPr>
              <a:t>Σύγκλητος</a:t>
            </a:r>
            <a:r>
              <a:rPr lang="en-US" dirty="0">
                <a:latin typeface="Calibri" panose="020F0502020204030204" pitchFamily="34" charset="0"/>
              </a:rPr>
              <a:t>)</a:t>
            </a:r>
            <a:r>
              <a:rPr lang="el-GR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el-GR" dirty="0"/>
              <a:t>Απαρτίζεται από τους αρχηγούς των γενών.</a:t>
            </a:r>
          </a:p>
          <a:p>
            <a:pPr lvl="1"/>
            <a:r>
              <a:rPr lang="el-GR" dirty="0"/>
              <a:t>Ορίζει τον βασιλέα, επικεφαλής της ομοσπονδίας.</a:t>
            </a:r>
          </a:p>
        </p:txBody>
      </p:sp>
    </p:spTree>
    <p:extLst>
      <p:ext uri="{BB962C8B-B14F-4D97-AF65-F5344CB8AC3E}">
        <p14:creationId xmlns:p14="http://schemas.microsoft.com/office/powerpoint/2010/main" val="3065069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503D-D039-4012-83F3-A0E5EE28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βασιλεύς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rex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3D6EB-7E8F-4772-8C60-6B2ED5876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3" y="1600200"/>
            <a:ext cx="10679837" cy="5257800"/>
          </a:xfrm>
        </p:spPr>
        <p:txBody>
          <a:bodyPr>
            <a:normAutofit/>
          </a:bodyPr>
          <a:lstStyle/>
          <a:p>
            <a:r>
              <a:rPr lang="el-GR" dirty="0"/>
              <a:t>Είχε αρμοδιότητες:</a:t>
            </a:r>
          </a:p>
          <a:p>
            <a:r>
              <a:rPr lang="el-GR" dirty="0">
                <a:solidFill>
                  <a:srgbClr val="0070C0"/>
                </a:solidFill>
              </a:rPr>
              <a:t>Ιερατικές: </a:t>
            </a:r>
          </a:p>
          <a:p>
            <a:pPr lvl="1"/>
            <a:r>
              <a:rPr lang="el-GR" dirty="0"/>
              <a:t>Θρησκευτικός αρχηγός, δικαίωμα λήψης των οιωνών για εξασφάλιση θεϊκής συναίνεσης.</a:t>
            </a:r>
          </a:p>
          <a:p>
            <a:r>
              <a:rPr lang="el-GR" dirty="0">
                <a:solidFill>
                  <a:srgbClr val="0070C0"/>
                </a:solidFill>
              </a:rPr>
              <a:t>Στρατιωτικές:</a:t>
            </a:r>
          </a:p>
          <a:p>
            <a:pPr lvl="1"/>
            <a:r>
              <a:rPr lang="el-GR" dirty="0"/>
              <a:t>Αρχιστράτηγος, συγκαλεί το στρατό και ηγείται στον πόλεμο.</a:t>
            </a:r>
            <a:r>
              <a:rPr lang="el-GR" dirty="0">
                <a:solidFill>
                  <a:srgbClr val="0070C0"/>
                </a:solidFill>
              </a:rPr>
              <a:t> </a:t>
            </a:r>
          </a:p>
          <a:p>
            <a:r>
              <a:rPr lang="el-GR" dirty="0">
                <a:solidFill>
                  <a:srgbClr val="0070C0"/>
                </a:solidFill>
              </a:rPr>
              <a:t>Δικαστικές:</a:t>
            </a:r>
          </a:p>
          <a:p>
            <a:pPr lvl="1"/>
            <a:r>
              <a:rPr lang="el-GR" dirty="0"/>
              <a:t>Δικάζει υποθέσεις προδοσίας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perduellio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Δικάζει φόνους μελών της αριστοκρατίας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parricidium</a:t>
            </a:r>
            <a:r>
              <a:rPr lang="el-GR" dirty="0"/>
              <a:t>)</a:t>
            </a:r>
            <a:r>
              <a:rPr lang="en-US" dirty="0"/>
              <a:t>.</a:t>
            </a:r>
          </a:p>
          <a:p>
            <a:pPr lvl="1"/>
            <a:r>
              <a:rPr lang="el-GR" dirty="0"/>
              <a:t>Για όλες τις άλλες υποθέσεις η δικαιοσύνη παραμένει ιδιωτική (αρχηγοί των γενών).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0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Ποια εποχή περιγράφουν τα Ομηρικά έπη;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600200"/>
            <a:ext cx="8586536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r>
              <a:rPr lang="el-GR" dirty="0"/>
              <a:t>Τα ομηρικά έπη αναφέρονται στην περίοδο της μυκηναϊκής βασιλείας</a:t>
            </a:r>
            <a:r>
              <a:rPr lang="en-US" dirty="0"/>
              <a:t> (</a:t>
            </a:r>
            <a:r>
              <a:rPr lang="el-GR" dirty="0"/>
              <a:t>περίπου 1600</a:t>
            </a:r>
            <a:r>
              <a:rPr lang="en-US" dirty="0"/>
              <a:t>-</a:t>
            </a:r>
            <a:r>
              <a:rPr lang="el-GR" dirty="0"/>
              <a:t>1200 </a:t>
            </a:r>
            <a:r>
              <a:rPr lang="el-GR" dirty="0" err="1"/>
              <a:t>π.Χ</a:t>
            </a:r>
            <a:r>
              <a:rPr lang="en-US" dirty="0"/>
              <a:t>.)</a:t>
            </a:r>
            <a:endParaRPr lang="el-GR" dirty="0"/>
          </a:p>
          <a:p>
            <a:r>
              <a:rPr lang="el-GR" dirty="0"/>
              <a:t>Περιγράφουν όμως μια κοινωνία</a:t>
            </a:r>
            <a:r>
              <a:rPr lang="en-US" dirty="0"/>
              <a:t> </a:t>
            </a:r>
            <a:r>
              <a:rPr lang="el-GR" dirty="0"/>
              <a:t>μεταγενέστερη από τη μυκηναϊκή.</a:t>
            </a:r>
          </a:p>
          <a:p>
            <a:pPr lvl="1"/>
            <a:r>
              <a:rPr lang="el-GR" dirty="0"/>
              <a:t>Η </a:t>
            </a:r>
            <a:r>
              <a:rPr lang="el-GR" i="1" dirty="0" err="1"/>
              <a:t>Ιλιάδα</a:t>
            </a:r>
            <a:r>
              <a:rPr lang="el-GR" i="1" dirty="0"/>
              <a:t> </a:t>
            </a:r>
            <a:r>
              <a:rPr lang="el-GR" dirty="0"/>
              <a:t>απεικονίζει την περίοδο των σκοτεινών χρόνων (10</a:t>
            </a:r>
            <a:r>
              <a:rPr lang="el-GR" baseline="30000" dirty="0"/>
              <a:t>ος</a:t>
            </a:r>
            <a:r>
              <a:rPr lang="en-US" baseline="30000" dirty="0"/>
              <a:t> </a:t>
            </a:r>
            <a:r>
              <a:rPr lang="el-GR" dirty="0"/>
              <a:t>-</a:t>
            </a:r>
            <a:r>
              <a:rPr lang="en-US" dirty="0"/>
              <a:t> </a:t>
            </a:r>
            <a:r>
              <a:rPr lang="el-GR" dirty="0"/>
              <a:t>9</a:t>
            </a:r>
            <a:r>
              <a:rPr lang="el-GR" baseline="30000" dirty="0"/>
              <a:t>ος</a:t>
            </a:r>
            <a:r>
              <a:rPr lang="el-GR" dirty="0"/>
              <a:t> αιώνας π.Χ.)</a:t>
            </a:r>
          </a:p>
          <a:p>
            <a:pPr lvl="1"/>
            <a:r>
              <a:rPr lang="el-GR" dirty="0"/>
              <a:t>Η </a:t>
            </a:r>
            <a:r>
              <a:rPr lang="el-GR" i="1" dirty="0"/>
              <a:t>Οδύσσεια</a:t>
            </a:r>
            <a:r>
              <a:rPr lang="el-GR" dirty="0"/>
              <a:t> περιγράφει μια ακόμη μεταγενέστερη εποχή, την περίοδο της μετάβασης από τη </a:t>
            </a:r>
            <a:r>
              <a:rPr lang="el-GR" dirty="0">
                <a:solidFill>
                  <a:srgbClr val="0070C0"/>
                </a:solidFill>
              </a:rPr>
              <a:t>βασιλεία</a:t>
            </a:r>
            <a:r>
              <a:rPr lang="el-GR" dirty="0"/>
              <a:t> στην </a:t>
            </a:r>
            <a:r>
              <a:rPr lang="el-GR" dirty="0">
                <a:solidFill>
                  <a:srgbClr val="0070C0"/>
                </a:solidFill>
              </a:rPr>
              <a:t>αριστοκρατική</a:t>
            </a:r>
            <a:r>
              <a:rPr lang="el-GR" dirty="0"/>
              <a:t> διακυβέρνηση των </a:t>
            </a:r>
            <a:r>
              <a:rPr lang="el-GR" i="1" dirty="0"/>
              <a:t>πόλεων.</a:t>
            </a:r>
          </a:p>
        </p:txBody>
      </p:sp>
    </p:spTree>
    <p:extLst>
      <p:ext uri="{BB962C8B-B14F-4D97-AF65-F5344CB8AC3E}">
        <p14:creationId xmlns:p14="http://schemas.microsoft.com/office/powerpoint/2010/main" val="268524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Βασιλική εξουσία και σύγκλητος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207" y="1784412"/>
            <a:ext cx="11594237" cy="4311588"/>
          </a:xfrm>
        </p:spPr>
        <p:txBody>
          <a:bodyPr>
            <a:normAutofit/>
          </a:bodyPr>
          <a:lstStyle/>
          <a:p>
            <a:r>
              <a:rPr lang="el-GR" dirty="0"/>
              <a:t>Η βασιλική εξουσία πήγαζε από τη συναίνεση των αρχηγών των αριστοκρατικών γενών, στον στενό κύκλο των </a:t>
            </a:r>
            <a:r>
              <a:rPr lang="en-US" dirty="0" err="1">
                <a:latin typeface="Calibri" panose="020F0502020204030204" pitchFamily="34" charset="0"/>
              </a:rPr>
              <a:t>patres</a:t>
            </a:r>
            <a:r>
              <a:rPr lang="el-GR" dirty="0">
                <a:latin typeface="Calibri" panose="020F0502020204030204" pitchFamily="34" charset="0"/>
              </a:rPr>
              <a:t>.</a:t>
            </a:r>
          </a:p>
          <a:p>
            <a:r>
              <a:rPr lang="el-GR" dirty="0">
                <a:latin typeface="Calibri" panose="020F0502020204030204" pitchFamily="34" charset="0"/>
              </a:rPr>
              <a:t>Εξάρτηση </a:t>
            </a:r>
            <a:r>
              <a:rPr lang="el-GR" dirty="0"/>
              <a:t>βασιλέα </a:t>
            </a:r>
            <a:r>
              <a:rPr lang="el-GR" dirty="0">
                <a:latin typeface="Calibri" panose="020F0502020204030204" pitchFamily="34" charset="0"/>
              </a:rPr>
              <a:t>από </a:t>
            </a:r>
            <a:r>
              <a:rPr lang="el-GR" dirty="0"/>
              <a:t>το συμβούλιο των </a:t>
            </a:r>
            <a:r>
              <a:rPr lang="en-US" dirty="0" err="1">
                <a:latin typeface="Calibri" panose="020F0502020204030204" pitchFamily="34" charset="0"/>
              </a:rPr>
              <a:t>patres</a:t>
            </a:r>
            <a:r>
              <a:rPr lang="el-GR" dirty="0">
                <a:latin typeface="Calibri" panose="020F0502020204030204" pitchFamily="34" charset="0"/>
              </a:rPr>
              <a:t> (Σύγκλητος):</a:t>
            </a:r>
          </a:p>
          <a:p>
            <a:pPr lvl="1"/>
            <a:r>
              <a:rPr lang="el-GR" dirty="0"/>
              <a:t>Διάρκεια της θητείας του (αόριστη) 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l-GR" dirty="0"/>
              <a:t>Ετήσια ανανέωση μέσω της παράδοσης της εξουσίας στο συμβούλιο για 5 ημέρες (</a:t>
            </a:r>
            <a:r>
              <a:rPr lang="en-US" dirty="0" err="1">
                <a:latin typeface="Calibri" panose="020F0502020204030204" pitchFamily="34" charset="0"/>
              </a:rPr>
              <a:t>Regifugium</a:t>
            </a:r>
            <a:r>
              <a:rPr lang="el-GR" dirty="0">
                <a:latin typeface="Calibri" panose="020F0502020204030204" pitchFamily="34" charset="0"/>
              </a:rPr>
              <a:t>).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el-GR" dirty="0">
              <a:latin typeface="Calibri" panose="020F0502020204030204" pitchFamily="34" charset="0"/>
            </a:endParaRPr>
          </a:p>
          <a:p>
            <a:pPr lvl="1"/>
            <a:r>
              <a:rPr lang="el-GR" dirty="0"/>
              <a:t>Θεσμός μεσοβασιλείας: για τον ορισμό νέου βασιλιά, εξουσία σε κάθε αρχηγό γένους για 5 ημέρες διαδοχικά.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57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69B4B-454E-48F1-982E-92D0849E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Εξασφάλιση θεϊκής συναίνεσης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60CAA-7310-40B8-A0CE-19ADD3445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1484784"/>
            <a:ext cx="10375037" cy="5178127"/>
          </a:xfrm>
        </p:spPr>
        <p:txBody>
          <a:bodyPr/>
          <a:lstStyle/>
          <a:p>
            <a:r>
              <a:rPr lang="el-GR" dirty="0"/>
              <a:t>Κεντρική έννοια της βασιλικής εξουσίας ήταν το </a:t>
            </a:r>
            <a:r>
              <a:rPr lang="el-GR" dirty="0">
                <a:solidFill>
                  <a:srgbClr val="0070C0"/>
                </a:solidFill>
              </a:rPr>
              <a:t>δικαίωμα λήψης των οιωνών</a:t>
            </a:r>
            <a:r>
              <a:rPr lang="el-GR" dirty="0"/>
              <a:t>.</a:t>
            </a:r>
            <a:endParaRPr lang="en-US" dirty="0"/>
          </a:p>
          <a:p>
            <a:pPr lvl="1"/>
            <a:r>
              <a:rPr lang="el-GR" dirty="0"/>
              <a:t>Οιωνός ήταν η αναζήτηση θεϊκών σημαδιών με την παρατήρηση της πτήσης των πτηνών.</a:t>
            </a:r>
          </a:p>
          <a:p>
            <a:pPr lvl="1"/>
            <a:r>
              <a:rPr lang="el-GR" dirty="0"/>
              <a:t>Γινόταν πριν από κάθε πράξη άσκησης δημόσιας εξουσίας.</a:t>
            </a:r>
          </a:p>
          <a:p>
            <a:r>
              <a:rPr lang="el-GR" dirty="0"/>
              <a:t>Σκοπός, η εξασφάλιση της συναίνεσης των θεών.</a:t>
            </a:r>
          </a:p>
          <a:p>
            <a:r>
              <a:rPr lang="el-GR" dirty="0"/>
              <a:t>Το δικαίωμα ανήκει στη σύγκλητο, </a:t>
            </a:r>
          </a:p>
          <a:p>
            <a:pPr marL="0" indent="0">
              <a:buNone/>
            </a:pPr>
            <a:r>
              <a:rPr lang="el-GR" dirty="0"/>
              <a:t>    που το μεταβιβάζει στο βασιλιά.</a:t>
            </a:r>
          </a:p>
          <a:p>
            <a:r>
              <a:rPr lang="el-GR" dirty="0"/>
              <a:t>Αναβιώνει μετά την πτώση της </a:t>
            </a:r>
          </a:p>
          <a:p>
            <a:pPr marL="0" indent="0">
              <a:buNone/>
            </a:pPr>
            <a:r>
              <a:rPr lang="el-GR" dirty="0"/>
              <a:t>    βασιλείας.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5C181-0C24-4730-8913-FF0661DF4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350" y="4206240"/>
            <a:ext cx="3003651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14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694B-97E1-4D27-BBDF-AE6C9DA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228600"/>
            <a:ext cx="8370512" cy="990600"/>
          </a:xfrm>
        </p:spPr>
        <p:txBody>
          <a:bodyPr/>
          <a:lstStyle/>
          <a:p>
            <a:pPr algn="ctr"/>
            <a:r>
              <a:rPr lang="el-GR" dirty="0"/>
              <a:t>Η διαίρεση σε </a:t>
            </a:r>
            <a:r>
              <a:rPr lang="el-GR" dirty="0">
                <a:solidFill>
                  <a:srgbClr val="0070C0"/>
                </a:solidFill>
              </a:rPr>
              <a:t>φυλές</a:t>
            </a:r>
            <a:r>
              <a:rPr lang="el-GR" dirty="0"/>
              <a:t> και </a:t>
            </a:r>
            <a:r>
              <a:rPr lang="el-GR" dirty="0" err="1">
                <a:solidFill>
                  <a:srgbClr val="0070C0"/>
                </a:solidFill>
              </a:rPr>
              <a:t>φράτρες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ECE8C-CB0C-4E56-A4DC-B9B724CA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8" y="1556792"/>
            <a:ext cx="10508202" cy="4539208"/>
          </a:xfrm>
        </p:spPr>
        <p:txBody>
          <a:bodyPr>
            <a:normAutofit/>
          </a:bodyPr>
          <a:lstStyle/>
          <a:p>
            <a:r>
              <a:rPr lang="el-GR" dirty="0"/>
              <a:t>Ο μάχιμος πληθυσμός διαιρέθηκε με χωροταξικά κριτήρια. </a:t>
            </a:r>
          </a:p>
          <a:p>
            <a:r>
              <a:rPr lang="el-GR" dirty="0"/>
              <a:t>Ο στρατός αποτελείται από τα μέλη των γενών + πελάτες τους + ανεξάρτητους γεωργούς.</a:t>
            </a:r>
          </a:p>
          <a:p>
            <a:r>
              <a:rPr lang="el-GR" dirty="0"/>
              <a:t>Διαίρεση του πληθυσμού σε τρεις φυλές:</a:t>
            </a:r>
          </a:p>
          <a:p>
            <a:pPr lvl="1"/>
            <a:r>
              <a:rPr lang="en-US" dirty="0" err="1">
                <a:solidFill>
                  <a:prstClr val="black"/>
                </a:solidFill>
                <a:latin typeface="Calibri" pitchFamily="34" charset="0"/>
              </a:rPr>
              <a:t>Ramnes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στον </a:t>
            </a:r>
            <a:r>
              <a:rPr lang="el-GR" dirty="0" err="1">
                <a:solidFill>
                  <a:prstClr val="black"/>
                </a:solidFill>
                <a:latin typeface="Calibri" pitchFamily="34" charset="0"/>
              </a:rPr>
              <a:t>Παλατίνο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 λόφο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lvl="1"/>
            <a:r>
              <a:rPr lang="en-US" dirty="0" err="1">
                <a:solidFill>
                  <a:prstClr val="black"/>
                </a:solidFill>
                <a:latin typeface="Calibri" pitchFamily="34" charset="0"/>
              </a:rPr>
              <a:t>Tities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στον </a:t>
            </a:r>
            <a:r>
              <a:rPr lang="el-GR" dirty="0" err="1">
                <a:solidFill>
                  <a:prstClr val="black"/>
                </a:solidFill>
                <a:latin typeface="Calibri" pitchFamily="34" charset="0"/>
              </a:rPr>
              <a:t>Κυρινάλιο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 λόφο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lvl="1"/>
            <a:r>
              <a:rPr lang="en-US" dirty="0" err="1">
                <a:solidFill>
                  <a:prstClr val="black"/>
                </a:solidFill>
                <a:latin typeface="Calibri" pitchFamily="34" charset="0"/>
              </a:rPr>
              <a:t>Luceres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, στον </a:t>
            </a:r>
            <a:r>
              <a:rPr lang="el-GR" dirty="0" err="1">
                <a:solidFill>
                  <a:prstClr val="black"/>
                </a:solidFill>
                <a:latin typeface="Calibri" pitchFamily="34" charset="0"/>
              </a:rPr>
              <a:t>Καίλιο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 λόφο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</a:t>
            </a:r>
            <a:endParaRPr lang="el-GR" dirty="0">
              <a:solidFill>
                <a:prstClr val="black"/>
              </a:solidFill>
            </a:endParaRPr>
          </a:p>
          <a:p>
            <a:r>
              <a:rPr lang="el-GR" dirty="0"/>
              <a:t>Υποδιαίρεση κάθε φυλής σε 10 φράτρες.</a:t>
            </a:r>
          </a:p>
          <a:p>
            <a:pPr lvl="1">
              <a:buClr>
                <a:srgbClr val="94B6D2"/>
              </a:buClr>
            </a:pP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Οι 30 </a:t>
            </a:r>
            <a:r>
              <a:rPr lang="el-GR" dirty="0" err="1">
                <a:solidFill>
                  <a:prstClr val="black"/>
                </a:solidFill>
                <a:latin typeface="Calibri" pitchFamily="34" charset="0"/>
              </a:rPr>
              <a:t>φράτρες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 είναι ομάδες οικογενειών.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18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φρατρική συνέλευση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99" y="1600200"/>
            <a:ext cx="11608165" cy="52131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l-GR" dirty="0"/>
              <a:t>Ο στρατός, οργανωμένος σε 3 φυλές και 30 φράτρες, συγκεντρωνόταν σε συνέλευση στο στρατόπεδο.</a:t>
            </a:r>
          </a:p>
          <a:p>
            <a:pPr lvl="1">
              <a:spcBef>
                <a:spcPts val="0"/>
              </a:spcBef>
            </a:pPr>
            <a:r>
              <a:rPr lang="el-GR" dirty="0"/>
              <a:t>Ακούει τις διαβουλεύσεις των αρχηγών.</a:t>
            </a:r>
          </a:p>
          <a:p>
            <a:pPr lvl="1">
              <a:spcBef>
                <a:spcPts val="0"/>
              </a:spcBef>
            </a:pPr>
            <a:r>
              <a:rPr lang="el-GR" dirty="0"/>
              <a:t>Επιδοκιμάζει ή αποδοκιμάζει δια βοής τις αποφάσεις τους.</a:t>
            </a:r>
          </a:p>
          <a:p>
            <a:pPr>
              <a:spcBef>
                <a:spcPts val="0"/>
              </a:spcBef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Σε καιρό ειρήνης, η </a:t>
            </a:r>
            <a:r>
              <a:rPr lang="el-GR" dirty="0">
                <a:solidFill>
                  <a:srgbClr val="7030A0"/>
                </a:solidFill>
                <a:latin typeface="Calibri" pitchFamily="34" charset="0"/>
              </a:rPr>
              <a:t>φρατρική συνέλευση 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μεταφέρεται εντός της πόλεως.</a:t>
            </a:r>
          </a:p>
          <a:p>
            <a:pPr>
              <a:spcBef>
                <a:spcPts val="0"/>
              </a:spcBef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Στη συνέλευση κυριαρχούν οι αρχηγοί των γενών. </a:t>
            </a:r>
          </a:p>
          <a:p>
            <a:pPr>
              <a:spcBef>
                <a:spcPts val="0"/>
              </a:spcBef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Η συνέλευση δεν είχε αποφασιστικές αρμοδιότητες:</a:t>
            </a:r>
          </a:p>
          <a:p>
            <a:pPr lvl="1">
              <a:spcBef>
                <a:spcPts val="0"/>
              </a:spcBef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Παρείχε συναίνεση στις αποφάσεις των αρχηγών για τον πόλεμο.</a:t>
            </a:r>
          </a:p>
          <a:p>
            <a:pPr lvl="1">
              <a:spcBef>
                <a:spcPts val="0"/>
              </a:spcBef>
              <a:buClr>
                <a:srgbClr val="DD8047"/>
              </a:buClr>
            </a:pPr>
            <a:r>
              <a:rPr lang="el-GR" dirty="0" err="1">
                <a:solidFill>
                  <a:prstClr val="black"/>
                </a:solidFill>
                <a:latin typeface="Calibri" pitchFamily="34" charset="0"/>
              </a:rPr>
              <a:t>Ενώπιόν</a:t>
            </a:r>
            <a:r>
              <a:rPr lang="el-GR" dirty="0">
                <a:solidFill>
                  <a:prstClr val="black"/>
                </a:solidFill>
                <a:latin typeface="Calibri" pitchFamily="34" charset="0"/>
              </a:rPr>
              <a:t> της τελούνται πανηγυρικά υιοθεσίες και καταρτίζονταν διαθήκες.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endParaRPr lang="el-GR" dirty="0"/>
          </a:p>
          <a:p>
            <a:pPr marL="365760" lvl="1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0876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Ενίσχυση της αριστοκρατίας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3" y="1600200"/>
            <a:ext cx="11798424" cy="449580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l-GR" dirty="0"/>
              <a:t>ον 7</a:t>
            </a:r>
            <a:r>
              <a:rPr lang="el-GR" baseline="30000" dirty="0"/>
              <a:t>ο</a:t>
            </a:r>
            <a:r>
              <a:rPr lang="el-GR" dirty="0"/>
              <a:t> αιώνα π.Χ. η αριστοκρατία των πλούσιων γαιοκτημόνων ενισχύεται ακόμη περισσότερο.</a:t>
            </a:r>
          </a:p>
          <a:p>
            <a:r>
              <a:rPr lang="el-GR" dirty="0"/>
              <a:t>Συγκροτεί μια κλειστή ομάδα.</a:t>
            </a:r>
          </a:p>
          <a:p>
            <a:r>
              <a:rPr lang="el-GR" dirty="0"/>
              <a:t>Διαφυλάσσει για τον εαυτό της αποκλειστικά την άσκηση της εξουσίας.</a:t>
            </a:r>
          </a:p>
          <a:p>
            <a:r>
              <a:rPr lang="el-GR" dirty="0"/>
              <a:t>Τα μέλη της κλειστής ομάδας προσδιορίζονται ως </a:t>
            </a:r>
            <a:r>
              <a:rPr lang="el-GR" dirty="0">
                <a:solidFill>
                  <a:srgbClr val="0070C0"/>
                </a:solidFill>
              </a:rPr>
              <a:t>πατρίκιοι</a:t>
            </a:r>
            <a:r>
              <a:rPr lang="el-GR" dirty="0"/>
              <a:t> (απόγονοι των </a:t>
            </a:r>
            <a:r>
              <a:rPr lang="en-US" dirty="0" err="1">
                <a:latin typeface="Calibri" panose="020F0502020204030204" pitchFamily="34" charset="0"/>
              </a:rPr>
              <a:t>patres</a:t>
            </a:r>
            <a:r>
              <a:rPr lang="en-US" dirty="0"/>
              <a:t>)</a:t>
            </a:r>
            <a:r>
              <a:rPr lang="el-GR" dirty="0"/>
              <a:t>.</a:t>
            </a:r>
            <a:endParaRPr lang="en-US" dirty="0"/>
          </a:p>
          <a:p>
            <a:r>
              <a:rPr lang="el-GR" dirty="0"/>
              <a:t>Αποκλείουν όλους τους άλλους από τη σύγκλητο.</a:t>
            </a:r>
          </a:p>
          <a:p>
            <a:r>
              <a:rPr lang="el-GR" dirty="0"/>
              <a:t>Τα μέλη της συγκλήτου γίνονται κληρονομικά.</a:t>
            </a:r>
          </a:p>
        </p:txBody>
      </p:sp>
    </p:spTree>
    <p:extLst>
      <p:ext uri="{BB962C8B-B14F-4D97-AF65-F5344CB8AC3E}">
        <p14:creationId xmlns:p14="http://schemas.microsoft.com/office/powerpoint/2010/main" val="2325309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66E390-7A32-447D-B822-3742FFEA3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621" y="3719744"/>
            <a:ext cx="5866352" cy="289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4008" y="0"/>
            <a:ext cx="8563992" cy="3428999"/>
          </a:xfrm>
        </p:spPr>
        <p:txBody>
          <a:bodyPr>
            <a:normAutofit/>
          </a:bodyPr>
          <a:lstStyle/>
          <a:p>
            <a:pPr algn="ctr"/>
            <a:br>
              <a:rPr lang="en-US" sz="4000" dirty="0"/>
            </a:br>
            <a:r>
              <a:rPr lang="el-GR" sz="4000" dirty="0"/>
              <a:t>Η ετρουσκική βασιλεία</a:t>
            </a:r>
            <a:r>
              <a:rPr lang="en-US" sz="4000" dirty="0"/>
              <a:t>  </a:t>
            </a:r>
            <a:r>
              <a:rPr lang="el-GR" sz="4000" dirty="0"/>
              <a:t> </a:t>
            </a:r>
            <a:br>
              <a:rPr lang="el-GR" sz="4000" dirty="0"/>
            </a:br>
            <a:br>
              <a:rPr lang="el-GR" sz="4000" dirty="0"/>
            </a:br>
            <a:r>
              <a:rPr lang="el-GR" sz="4000" dirty="0"/>
              <a:t>620 -509 π.Χ.</a:t>
            </a:r>
            <a:br>
              <a:rPr lang="el-GR" dirty="0"/>
            </a:br>
            <a:r>
              <a:rPr lang="en-US" dirty="0"/>
              <a:t> 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34443" y="4350058"/>
            <a:ext cx="7123113" cy="1405886"/>
          </a:xfrm>
        </p:spPr>
        <p:txBody>
          <a:bodyPr>
            <a:normAutofit/>
          </a:bodyPr>
          <a:lstStyle/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82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5480" y="228600"/>
            <a:ext cx="925252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ίδρυση της πόλεως από τους </a:t>
            </a:r>
            <a:r>
              <a:rPr lang="el-GR" dirty="0" err="1"/>
              <a:t>Ετρούσκους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1600200"/>
            <a:ext cx="11212498" cy="5029200"/>
          </a:xfrm>
        </p:spPr>
        <p:txBody>
          <a:bodyPr>
            <a:normAutofit/>
          </a:bodyPr>
          <a:lstStyle/>
          <a:p>
            <a:r>
              <a:rPr lang="el-GR" dirty="0"/>
              <a:t>Στα τέλη του 7</a:t>
            </a:r>
            <a:r>
              <a:rPr lang="el-GR" baseline="30000" dirty="0"/>
              <a:t>ου</a:t>
            </a:r>
            <a:r>
              <a:rPr lang="el-GR" dirty="0"/>
              <a:t> αιώνα, οι Ετρούσκοι καταλαμβάνουν το </a:t>
            </a:r>
            <a:r>
              <a:rPr lang="el-GR" dirty="0" err="1"/>
              <a:t>Λάτιο</a:t>
            </a:r>
            <a:r>
              <a:rPr lang="el-GR" dirty="0"/>
              <a:t>.</a:t>
            </a:r>
          </a:p>
          <a:p>
            <a:r>
              <a:rPr lang="el-GR" dirty="0"/>
              <a:t>Συνενώνουν τα χωριά και ιδρύουν τελετουργικά την πόλη της Ρώμης.</a:t>
            </a:r>
          </a:p>
          <a:p>
            <a:r>
              <a:rPr lang="el-GR" dirty="0"/>
              <a:t>Μεγάλη οικοδομική δραστηριότητα.</a:t>
            </a:r>
          </a:p>
          <a:p>
            <a:pPr lvl="1"/>
            <a:r>
              <a:rPr lang="el-GR" dirty="0"/>
              <a:t>Βασιλικό κτήριο, ναός Εστίας, Αγορά,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Comitium</a:t>
            </a:r>
            <a:r>
              <a:rPr lang="en-US" dirty="0"/>
              <a:t> </a:t>
            </a:r>
            <a:r>
              <a:rPr lang="el-GR" dirty="0"/>
              <a:t>(δικαστήριο και συνέλευση), ιερός χώρος οιωνών, λιμάνι, ναός τριών θεών, τείχη της πόλεως.</a:t>
            </a:r>
          </a:p>
          <a:p>
            <a:r>
              <a:rPr lang="el-GR" dirty="0"/>
              <a:t>Επιρροή στη θρησκεία.</a:t>
            </a:r>
          </a:p>
          <a:p>
            <a:r>
              <a:rPr lang="el-GR" dirty="0"/>
              <a:t>Εισάγουν τη βιοτεχνία, το εμπόριο, το αλφάβητο. </a:t>
            </a:r>
          </a:p>
          <a:p>
            <a:r>
              <a:rPr lang="el-GR" dirty="0"/>
              <a:t>Οικοδόμηση με σταθερά υλικά.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6107-CFFF-42EF-A14C-F859CF3DA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095" y="4212898"/>
            <a:ext cx="341376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4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Νομική οριοθέτηση της πόλεως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600200"/>
            <a:ext cx="11350713" cy="5029200"/>
          </a:xfrm>
        </p:spPr>
        <p:txBody>
          <a:bodyPr>
            <a:normAutofit/>
          </a:bodyPr>
          <a:lstStyle/>
          <a:p>
            <a:r>
              <a:rPr lang="el-GR" dirty="0"/>
              <a:t>Το 620 π.Χ. ο βασιλιάς Ταρκύνιος ο πρεσβύτερος ίδρυσε τελετουργικά την πόλη της Ρώμης.</a:t>
            </a:r>
          </a:p>
          <a:p>
            <a:r>
              <a:rPr lang="el-GR" dirty="0"/>
              <a:t>Η πόλη </a:t>
            </a:r>
            <a:r>
              <a:rPr lang="el-GR" dirty="0" err="1"/>
              <a:t>οριοθετήθηκε</a:t>
            </a:r>
            <a:r>
              <a:rPr lang="el-GR" dirty="0"/>
              <a:t> περιμετρικά με κυκλική τάφρο και τείχος.</a:t>
            </a:r>
          </a:p>
          <a:p>
            <a:r>
              <a:rPr lang="el-GR" dirty="0"/>
              <a:t>Η ιερή αυτή ζώνη είναι το </a:t>
            </a:r>
            <a:r>
              <a:rPr lang="en-US" dirty="0">
                <a:latin typeface="Calibri" panose="020F0502020204030204" pitchFamily="34" charset="0"/>
              </a:rPr>
              <a:t>pomerium</a:t>
            </a:r>
            <a:r>
              <a:rPr lang="el-GR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el-GR" dirty="0"/>
              <a:t>Στο εσωτερικό του </a:t>
            </a:r>
            <a:r>
              <a:rPr lang="en-US" dirty="0">
                <a:latin typeface="Calibri" panose="020F0502020204030204" pitchFamily="34" charset="0"/>
              </a:rPr>
              <a:t>pomerium</a:t>
            </a:r>
            <a:r>
              <a:rPr lang="el-GR" dirty="0"/>
              <a:t> βρίσκεται το άστυ της Ρώμης.</a:t>
            </a:r>
          </a:p>
          <a:p>
            <a:pPr lvl="1"/>
            <a:r>
              <a:rPr lang="el-GR" dirty="0"/>
              <a:t>Έξω από το </a:t>
            </a:r>
            <a:r>
              <a:rPr lang="en-US" dirty="0">
                <a:latin typeface="Calibri" panose="020F0502020204030204" pitchFamily="34" charset="0"/>
              </a:rPr>
              <a:t>pomerium</a:t>
            </a:r>
            <a:r>
              <a:rPr lang="el-GR" dirty="0"/>
              <a:t> βρίσκονται οι αγροί που ανήκουν στη Ρώμη.</a:t>
            </a:r>
          </a:p>
          <a:p>
            <a:r>
              <a:rPr lang="el-GR" dirty="0">
                <a:latin typeface="Calibri" panose="020F0502020204030204" pitchFamily="34" charset="0"/>
              </a:rPr>
              <a:t>Εντός του </a:t>
            </a:r>
            <a:r>
              <a:rPr lang="en-US" dirty="0">
                <a:latin typeface="Calibri" panose="020F0502020204030204" pitchFamily="34" charset="0"/>
              </a:rPr>
              <a:t>pomerium</a:t>
            </a:r>
            <a:r>
              <a:rPr lang="el-GR" dirty="0">
                <a:latin typeface="Calibri" panose="020F0502020204030204" pitchFamily="34" charset="0"/>
              </a:rPr>
              <a:t> απαγορεύεται η ταφή των νεκρών και η οπλοφορία.</a:t>
            </a:r>
          </a:p>
        </p:txBody>
      </p:sp>
    </p:spTree>
    <p:extLst>
      <p:ext uri="{BB962C8B-B14F-4D97-AF65-F5344CB8AC3E}">
        <p14:creationId xmlns:p14="http://schemas.microsoft.com/office/powerpoint/2010/main" val="2452026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5E03-D37E-4361-884E-FB169D239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28600"/>
            <a:ext cx="8964488" cy="990600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</a:rPr>
              <a:t>Εντός και εκτός του</a:t>
            </a:r>
            <a:r>
              <a:rPr lang="en-US" dirty="0">
                <a:latin typeface="Calibri" panose="020F0502020204030204" pitchFamily="34" charset="0"/>
              </a:rPr>
              <a:t> pomerium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C5147-B60D-4D79-B6EA-47BFE315D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899" y="1600200"/>
            <a:ext cx="12091386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H </a:t>
            </a:r>
            <a:r>
              <a:rPr lang="el-GR" dirty="0">
                <a:latin typeface="Calibri" panose="020F0502020204030204" pitchFamily="34" charset="0"/>
              </a:rPr>
              <a:t>διάκριση εντός και εκτός του</a:t>
            </a:r>
            <a:r>
              <a:rPr lang="en-US" dirty="0">
                <a:latin typeface="Calibri" panose="020F0502020204030204" pitchFamily="34" charset="0"/>
              </a:rPr>
              <a:t> pomerium </a:t>
            </a:r>
            <a:r>
              <a:rPr lang="el-GR" dirty="0">
                <a:latin typeface="Calibri" panose="020F0502020204030204" pitchFamily="34" charset="0"/>
              </a:rPr>
              <a:t>είχε σοβαρές ν</a:t>
            </a:r>
            <a:r>
              <a:rPr lang="el-GR" dirty="0"/>
              <a:t>ομικές συνέπειες.</a:t>
            </a:r>
          </a:p>
          <a:p>
            <a:r>
              <a:rPr lang="el-GR" dirty="0">
                <a:latin typeface="Calibri" panose="020F0502020204030204" pitchFamily="34" charset="0"/>
              </a:rPr>
              <a:t>Η εξουσία του βασιλιά διακρίνεται σε </a:t>
            </a:r>
            <a:r>
              <a:rPr lang="el-GR" dirty="0">
                <a:solidFill>
                  <a:srgbClr val="7030A0"/>
                </a:solidFill>
              </a:rPr>
              <a:t>αστική</a:t>
            </a:r>
            <a:r>
              <a:rPr lang="el-GR" dirty="0"/>
              <a:t>, που ασκείται </a:t>
            </a:r>
            <a:r>
              <a:rPr lang="el-GR" dirty="0">
                <a:solidFill>
                  <a:srgbClr val="7030A0"/>
                </a:solidFill>
              </a:rPr>
              <a:t>εντός </a:t>
            </a:r>
            <a:r>
              <a:rPr lang="el-GR" dirty="0"/>
              <a:t>του </a:t>
            </a:r>
            <a:r>
              <a:rPr lang="en-US" dirty="0">
                <a:latin typeface="Calibri" panose="020F0502020204030204" pitchFamily="34" charset="0"/>
              </a:rPr>
              <a:t>pomerium</a:t>
            </a:r>
            <a:r>
              <a:rPr lang="el-GR" dirty="0">
                <a:latin typeface="Calibri" panose="020F0502020204030204" pitchFamily="34" charset="0"/>
              </a:rPr>
              <a:t>,</a:t>
            </a:r>
            <a:r>
              <a:rPr lang="el-GR" dirty="0"/>
              <a:t> και </a:t>
            </a:r>
            <a:r>
              <a:rPr lang="el-GR" dirty="0">
                <a:solidFill>
                  <a:srgbClr val="7030A0"/>
                </a:solidFill>
              </a:rPr>
              <a:t>στρατιωτική</a:t>
            </a:r>
            <a:r>
              <a:rPr lang="el-GR" dirty="0"/>
              <a:t>, που ασκείται </a:t>
            </a:r>
            <a:r>
              <a:rPr lang="el-GR" dirty="0">
                <a:solidFill>
                  <a:srgbClr val="7030A0"/>
                </a:solidFill>
              </a:rPr>
              <a:t>εκτός</a:t>
            </a:r>
            <a:r>
              <a:rPr lang="el-GR" dirty="0"/>
              <a:t> του </a:t>
            </a:r>
            <a:r>
              <a:rPr lang="en-US" dirty="0">
                <a:latin typeface="Calibri" panose="020F0502020204030204" pitchFamily="34" charset="0"/>
              </a:rPr>
              <a:t>pomerium</a:t>
            </a:r>
            <a:r>
              <a:rPr lang="el-GR" dirty="0"/>
              <a:t>.</a:t>
            </a:r>
            <a:endParaRPr lang="el-GR" dirty="0">
              <a:latin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</a:rPr>
              <a:t>Η αστική εξουσία (</a:t>
            </a:r>
            <a:r>
              <a:rPr lang="en-US" dirty="0">
                <a:latin typeface="Calibri" panose="020F0502020204030204" pitchFamily="34" charset="0"/>
              </a:rPr>
              <a:t>imperium </a:t>
            </a:r>
            <a:r>
              <a:rPr lang="en-US" dirty="0" err="1">
                <a:latin typeface="Calibri" panose="020F0502020204030204" pitchFamily="34" charset="0"/>
              </a:rPr>
              <a:t>domi</a:t>
            </a:r>
            <a:r>
              <a:rPr lang="el-GR" dirty="0">
                <a:latin typeface="Calibri" panose="020F0502020204030204" pitchFamily="34" charset="0"/>
              </a:rPr>
              <a:t>) είναι κυρίως δικαστική.</a:t>
            </a:r>
          </a:p>
          <a:p>
            <a:pPr lvl="1"/>
            <a:r>
              <a:rPr lang="el-GR" dirty="0">
                <a:latin typeface="Calibri" panose="020F0502020204030204" pitchFamily="34" charset="0"/>
              </a:rPr>
              <a:t>Η στρατιωτική εξουσία (</a:t>
            </a:r>
            <a:r>
              <a:rPr lang="en-US" dirty="0">
                <a:latin typeface="Calibri" panose="020F0502020204030204" pitchFamily="34" charset="0"/>
              </a:rPr>
              <a:t>imperium </a:t>
            </a:r>
            <a:r>
              <a:rPr lang="en-US" dirty="0" err="1">
                <a:latin typeface="Calibri" panose="020F0502020204030204" pitchFamily="34" charset="0"/>
              </a:rPr>
              <a:t>militiae</a:t>
            </a:r>
            <a:r>
              <a:rPr lang="el-GR" dirty="0">
                <a:latin typeface="Calibri" panose="020F0502020204030204" pitchFamily="34" charset="0"/>
              </a:rPr>
              <a:t>) </a:t>
            </a:r>
            <a:r>
              <a:rPr lang="el-GR" dirty="0" err="1">
                <a:latin typeface="Calibri" panose="020F0502020204030204" pitchFamily="34" charset="0"/>
              </a:rPr>
              <a:t>δίνειστον</a:t>
            </a:r>
            <a:r>
              <a:rPr lang="el-GR" dirty="0">
                <a:latin typeface="Calibri" panose="020F0502020204030204" pitchFamily="34" charset="0"/>
              </a:rPr>
              <a:t> βασιλιά απόλυτη και απεριόριστη δικαιοδοσία για τον πόλεμο.</a:t>
            </a:r>
          </a:p>
          <a:p>
            <a:r>
              <a:rPr lang="el-GR" dirty="0"/>
              <a:t>Η ίδια διάκριση ίσχυσε και μετά το τέλος της βασιλείας, για την εξουσία των Υπάτων.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07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Αλλαγή της μορφής της βασιλείας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17" y="1556792"/>
            <a:ext cx="11141475" cy="5040560"/>
          </a:xfrm>
        </p:spPr>
        <p:txBody>
          <a:bodyPr>
            <a:normAutofit/>
          </a:bodyPr>
          <a:lstStyle/>
          <a:p>
            <a:r>
              <a:rPr lang="el-GR" dirty="0"/>
              <a:t>Με τους </a:t>
            </a:r>
            <a:r>
              <a:rPr lang="el-GR" dirty="0" err="1"/>
              <a:t>Ετρούσκους</a:t>
            </a:r>
            <a:r>
              <a:rPr lang="el-GR" dirty="0"/>
              <a:t>, η μορφή της βασιλείας αλλάζει.</a:t>
            </a:r>
          </a:p>
          <a:p>
            <a:r>
              <a:rPr lang="el-GR" dirty="0"/>
              <a:t>Από αρχηγός ομοσπονδίας γενών, ο βασιλιάς γίνεται μονάρχης.</a:t>
            </a:r>
          </a:p>
          <a:p>
            <a:r>
              <a:rPr lang="el-GR" dirty="0">
                <a:latin typeface="Calibri" panose="020F0502020204030204" pitchFamily="34" charset="0"/>
              </a:rPr>
              <a:t>Εισάγεται η έννοια του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imperium</a:t>
            </a:r>
            <a:r>
              <a:rPr lang="el-GR" dirty="0">
                <a:latin typeface="Calibri" panose="020F0502020204030204" pitchFamily="34" charset="0"/>
              </a:rPr>
              <a:t>, που εκφράζει την</a:t>
            </a:r>
            <a:r>
              <a:rPr lang="el-GR" dirty="0"/>
              <a:t> απόλυτη εξουσία του βασιλέως. </a:t>
            </a:r>
          </a:p>
          <a:p>
            <a:r>
              <a:rPr lang="el-GR" dirty="0"/>
              <a:t>Η εξουσία του αποσυνδέεται από τα γένη και τους αρχηγούς τους.</a:t>
            </a:r>
          </a:p>
          <a:p>
            <a:r>
              <a:rPr lang="el-GR" dirty="0"/>
              <a:t>Ο βασιλιάς δεν επιλέγεται πλέον από τους πατρικίους στη σύγκλητο.</a:t>
            </a:r>
          </a:p>
          <a:p>
            <a:r>
              <a:rPr lang="el-GR" dirty="0"/>
              <a:t>Αποκτά τη βασιλική εξουσία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imperium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dirty="0"/>
              <a:t> με τη λήψη των οιωνών.</a:t>
            </a:r>
          </a:p>
          <a:p>
            <a:r>
              <a:rPr lang="el-GR" dirty="0"/>
              <a:t>Στην αναγόρευση του βασιλιά, ο λαός στη </a:t>
            </a:r>
            <a:r>
              <a:rPr lang="el-GR" dirty="0" err="1"/>
              <a:t>φρατρική</a:t>
            </a:r>
            <a:r>
              <a:rPr lang="el-GR" dirty="0"/>
              <a:t> συνέλευση δίνει τη συναίνεσή του με επευφημίες. </a:t>
            </a:r>
          </a:p>
        </p:txBody>
      </p:sp>
    </p:spTree>
    <p:extLst>
      <p:ext uri="{BB962C8B-B14F-4D97-AF65-F5344CB8AC3E}">
        <p14:creationId xmlns:p14="http://schemas.microsoft.com/office/powerpoint/2010/main" val="3909651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8B6943-E28E-4A79-B6F1-ECC5D646F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466" y="4568005"/>
            <a:ext cx="3533614" cy="21945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Το πολίτευμα της Μυκηναϊκής εποχής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9596" y="1713390"/>
            <a:ext cx="9970452" cy="4382610"/>
          </a:xfrm>
        </p:spPr>
        <p:txBody>
          <a:bodyPr>
            <a:normAutofit/>
          </a:bodyPr>
          <a:lstStyle/>
          <a:p>
            <a:r>
              <a:rPr lang="el-GR" sz="3200" dirty="0"/>
              <a:t>Το μυκηναϊκό πολίτευμα είναι η απόλυτη μοναρχία. </a:t>
            </a:r>
          </a:p>
          <a:p>
            <a:r>
              <a:rPr lang="el-GR" sz="3200" dirty="0"/>
              <a:t>Ο μυκηναίος μονάρχης ονομάζεται </a:t>
            </a:r>
            <a:r>
              <a:rPr lang="el-GR" sz="3200" i="1" dirty="0" err="1"/>
              <a:t>ἄναξ</a:t>
            </a:r>
            <a:r>
              <a:rPr lang="el-GR" sz="3200" dirty="0"/>
              <a:t>.</a:t>
            </a:r>
          </a:p>
          <a:p>
            <a:r>
              <a:rPr lang="el-GR" sz="3200" dirty="0"/>
              <a:t>Ο</a:t>
            </a:r>
            <a:r>
              <a:rPr lang="el-GR" sz="3200" dirty="0">
                <a:solidFill>
                  <a:srgbClr val="0070C0"/>
                </a:solidFill>
              </a:rPr>
              <a:t> </a:t>
            </a:r>
            <a:r>
              <a:rPr lang="el-GR" sz="3200" dirty="0" err="1">
                <a:solidFill>
                  <a:srgbClr val="0070C0"/>
                </a:solidFill>
              </a:rPr>
              <a:t>Ἄναξ</a:t>
            </a:r>
            <a:r>
              <a:rPr lang="el-GR" sz="3200" dirty="0"/>
              <a:t> έχει απόλυτη εξουσία στους υπηκόους του.</a:t>
            </a:r>
          </a:p>
          <a:p>
            <a:r>
              <a:rPr lang="el-GR" sz="3200" dirty="0"/>
              <a:t>Κυβερνά από το μεγαλειώδες ανάκτορό του, στο οποίο συγκεντρώνει τεράστιο πλούτο.</a:t>
            </a:r>
          </a:p>
          <a:p>
            <a:r>
              <a:rPr lang="el-GR" sz="3200" dirty="0"/>
              <a:t>Ολόκληρη η οικονομία και η κοινωνία είναι </a:t>
            </a:r>
          </a:p>
          <a:p>
            <a:pPr marL="0" indent="0">
              <a:buNone/>
            </a:pPr>
            <a:r>
              <a:rPr lang="el-GR" sz="3200" dirty="0"/>
              <a:t>   οργανωμένες γύρω από το ανάκτορο.</a:t>
            </a:r>
          </a:p>
        </p:txBody>
      </p:sp>
    </p:spTree>
    <p:extLst>
      <p:ext uri="{BB962C8B-B14F-4D97-AF65-F5344CB8AC3E}">
        <p14:creationId xmlns:p14="http://schemas.microsoft.com/office/powerpoint/2010/main" val="111159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63F3-75EE-4546-86F3-49BCBCFF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Έννοια του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imperium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BD545-96F9-45FB-8BA9-A334F3EE7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1669002"/>
            <a:ext cx="10871200" cy="5188998"/>
          </a:xfrm>
        </p:spPr>
        <p:txBody>
          <a:bodyPr>
            <a:normAutofit fontScale="85000" lnSpcReduction="20000"/>
          </a:bodyPr>
          <a:lstStyle/>
          <a:p>
            <a:r>
              <a:rPr lang="en-US" sz="3700" dirty="0"/>
              <a:t>H </a:t>
            </a:r>
            <a:r>
              <a:rPr lang="el-GR" sz="3700" dirty="0"/>
              <a:t>απόλυτη εξουσία του βασιλέως</a:t>
            </a:r>
            <a:r>
              <a:rPr lang="en-US" sz="3700" dirty="0"/>
              <a:t> </a:t>
            </a:r>
            <a:r>
              <a:rPr lang="el-GR" sz="3700" dirty="0"/>
              <a:t>διακρίνεται σε: </a:t>
            </a:r>
          </a:p>
          <a:p>
            <a:pPr lvl="1"/>
            <a:r>
              <a:rPr lang="el-GR" sz="3100" dirty="0"/>
              <a:t>Στρατιωτική</a:t>
            </a:r>
          </a:p>
          <a:p>
            <a:pPr lvl="1"/>
            <a:r>
              <a:rPr lang="el-GR" sz="3100" dirty="0"/>
              <a:t>Πολιτική. </a:t>
            </a:r>
          </a:p>
          <a:p>
            <a:r>
              <a:rPr lang="el-GR" sz="3700" dirty="0"/>
              <a:t>Σύμβολα του </a:t>
            </a:r>
            <a:r>
              <a:rPr lang="en-US" sz="3700" dirty="0">
                <a:latin typeface="Calibri" panose="020F0502020204030204" pitchFamily="34" charset="0"/>
              </a:rPr>
              <a:t>imperium</a:t>
            </a:r>
            <a:r>
              <a:rPr lang="el-GR" sz="3700" dirty="0">
                <a:latin typeface="Calibri" panose="020F0502020204030204" pitchFamily="34" charset="0"/>
              </a:rPr>
              <a:t> είναι οι</a:t>
            </a:r>
            <a:r>
              <a:rPr lang="el-GR" sz="3700" dirty="0"/>
              <a:t> δέσμες ράβδων με έναν πέλεκυ.</a:t>
            </a:r>
          </a:p>
          <a:p>
            <a:pPr lvl="1"/>
            <a:r>
              <a:rPr lang="el-GR" sz="3100" dirty="0"/>
              <a:t>Τις μεταφέρουν 12 ραβδούχοι που προπορεύονται του βασιλιά σε κάθε δημόσια εμφάνισή του.</a:t>
            </a:r>
          </a:p>
          <a:p>
            <a:pPr lvl="1"/>
            <a:r>
              <a:rPr lang="el-GR" sz="3100" dirty="0"/>
              <a:t>Εκφράζουν την </a:t>
            </a:r>
            <a:r>
              <a:rPr lang="el-GR" sz="3100" dirty="0">
                <a:solidFill>
                  <a:srgbClr val="0070C0"/>
                </a:solidFill>
              </a:rPr>
              <a:t>εξουσία καταναγκασμού</a:t>
            </a:r>
            <a:r>
              <a:rPr lang="en-US" sz="3100" dirty="0"/>
              <a:t> </a:t>
            </a:r>
            <a:r>
              <a:rPr lang="el-GR" sz="3100" dirty="0"/>
              <a:t>και την </a:t>
            </a:r>
            <a:r>
              <a:rPr lang="el-GR" sz="3100" dirty="0">
                <a:solidFill>
                  <a:srgbClr val="0070C0"/>
                </a:solidFill>
              </a:rPr>
              <a:t>απόλυτη ποινική δικαιοδοσία</a:t>
            </a:r>
            <a:r>
              <a:rPr lang="el-GR" sz="3100" dirty="0"/>
              <a:t> που απέκτησε ο βασιλιάς.</a:t>
            </a:r>
          </a:p>
          <a:p>
            <a:r>
              <a:rPr lang="el-GR" sz="3700" dirty="0"/>
              <a:t>Το 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imperium</a:t>
            </a:r>
            <a:r>
              <a:rPr lang="el-GR" sz="3700" dirty="0"/>
              <a:t> αποκτάται από τους θεούς, με τη λήψη των οιωνών.</a:t>
            </a:r>
            <a:endParaRPr lang="en-US" sz="3700" dirty="0"/>
          </a:p>
          <a:p>
            <a:r>
              <a:rPr lang="el-GR" sz="3700" dirty="0"/>
              <a:t>Παρέχεται η (υποχρεωτική) συναίνεση της </a:t>
            </a:r>
            <a:r>
              <a:rPr lang="el-GR" sz="3700" dirty="0" err="1"/>
              <a:t>φρατρικής</a:t>
            </a:r>
            <a:r>
              <a:rPr lang="el-GR" sz="3700" dirty="0"/>
              <a:t> συνέλευσης.</a:t>
            </a:r>
          </a:p>
          <a:p>
            <a:r>
              <a:rPr lang="el-GR" sz="3700" dirty="0"/>
              <a:t>Οι </a:t>
            </a:r>
            <a:r>
              <a:rPr lang="el-GR" sz="3700" dirty="0" err="1"/>
              <a:t>Ετρούσκοι</a:t>
            </a:r>
            <a:r>
              <a:rPr lang="el-GR" sz="3700" dirty="0"/>
              <a:t> βασιλείς κυβερνούν σαν τους Έλληνες τυράννους.</a:t>
            </a:r>
            <a:endParaRPr lang="en-US" sz="3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1AED6-AB6F-48F9-876C-E1ADF8ED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726" y="582967"/>
            <a:ext cx="1066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04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31504" y="228600"/>
            <a:ext cx="9036496" cy="99060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Μετασχηματισμός της Ρώμης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85926" y="1600200"/>
            <a:ext cx="10688714" cy="5257800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itchFamily="34" charset="0"/>
              </a:rPr>
              <a:t>Με τους </a:t>
            </a:r>
            <a:r>
              <a:rPr lang="el-GR" dirty="0" err="1">
                <a:latin typeface="Calibri" pitchFamily="34" charset="0"/>
              </a:rPr>
              <a:t>Ετρούσκους</a:t>
            </a:r>
            <a:r>
              <a:rPr lang="el-GR" dirty="0">
                <a:latin typeface="Calibri" pitchFamily="34" charset="0"/>
              </a:rPr>
              <a:t>, τον 6</a:t>
            </a:r>
            <a:r>
              <a:rPr lang="el-GR" baseline="30000" dirty="0">
                <a:latin typeface="Calibri" pitchFamily="34" charset="0"/>
              </a:rPr>
              <a:t>ο</a:t>
            </a:r>
            <a:r>
              <a:rPr lang="el-GR" dirty="0">
                <a:latin typeface="Calibri" pitchFamily="34" charset="0"/>
              </a:rPr>
              <a:t> αιώνα π.Χ. επέρχονται πολιτικές, οικονομικές και κοινωνικές μεταβολές.</a:t>
            </a:r>
          </a:p>
          <a:p>
            <a:r>
              <a:rPr lang="el-GR" dirty="0">
                <a:latin typeface="Calibri" pitchFamily="34" charset="0"/>
              </a:rPr>
              <a:t>Περιορίστηκε η ελίτ των πατρικίων.</a:t>
            </a:r>
          </a:p>
          <a:p>
            <a:pPr lvl="1"/>
            <a:r>
              <a:rPr lang="el-GR" dirty="0">
                <a:latin typeface="Calibri" pitchFamily="34" charset="0"/>
              </a:rPr>
              <a:t>Έχασαν το προνόμιο να επιλέγουν τον βασιλιά.</a:t>
            </a:r>
          </a:p>
          <a:p>
            <a:pPr lvl="1"/>
            <a:r>
              <a:rPr lang="el-GR" dirty="0">
                <a:latin typeface="Calibri" pitchFamily="34" charset="0"/>
              </a:rPr>
              <a:t>Καταργήθηκε ο θεσμός της μεσοβασιλείας.</a:t>
            </a:r>
          </a:p>
          <a:p>
            <a:r>
              <a:rPr lang="el-GR" dirty="0"/>
              <a:t>Μετασχηματίστηκε η Σύγκλητος:</a:t>
            </a:r>
          </a:p>
          <a:p>
            <a:pPr lvl="1"/>
            <a:r>
              <a:rPr lang="el-GR" dirty="0"/>
              <a:t>Εισάγονται 100 νέα μέλη, μη αριστοκρατικά.</a:t>
            </a:r>
          </a:p>
          <a:p>
            <a:r>
              <a:rPr lang="el-GR" dirty="0"/>
              <a:t>Σχηματίστηκε το σώμα του ρωμαϊκού λαού (</a:t>
            </a:r>
            <a:r>
              <a:rPr lang="en-US" dirty="0" err="1">
                <a:latin typeface="Calibri" pitchFamily="34" charset="0"/>
              </a:rPr>
              <a:t>populus</a:t>
            </a:r>
            <a:r>
              <a:rPr lang="el-GR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romanus</a:t>
            </a:r>
            <a:r>
              <a:rPr lang="en-US" dirty="0">
                <a:latin typeface="Calibri" pitchFamily="34" charset="0"/>
              </a:rPr>
              <a:t>)</a:t>
            </a:r>
            <a:r>
              <a:rPr lang="el-GR" dirty="0">
                <a:latin typeface="Calibri" pitchFamily="34" charset="0"/>
              </a:rPr>
              <a:t>:</a:t>
            </a:r>
            <a:r>
              <a:rPr lang="en-US" dirty="0">
                <a:latin typeface="Calibri" pitchFamily="34" charset="0"/>
              </a:rPr>
              <a:t> </a:t>
            </a:r>
            <a:endParaRPr lang="el-GR" dirty="0">
              <a:latin typeface="Calibri" pitchFamily="34" charset="0"/>
            </a:endParaRPr>
          </a:p>
          <a:p>
            <a:pPr lvl="1"/>
            <a:r>
              <a:rPr lang="en-US" dirty="0"/>
              <a:t>O</a:t>
            </a:r>
            <a:r>
              <a:rPr lang="el-GR" dirty="0"/>
              <a:t>ι πολίτες κατανέμονται σε τιμοκρατικές τάξεις.</a:t>
            </a:r>
            <a:endParaRPr lang="en-US" dirty="0"/>
          </a:p>
          <a:p>
            <a:pPr lvl="1"/>
            <a:r>
              <a:rPr lang="el-GR" dirty="0"/>
              <a:t>Δημιουργείται η </a:t>
            </a:r>
            <a:r>
              <a:rPr lang="el-GR" dirty="0">
                <a:solidFill>
                  <a:srgbClr val="0070C0"/>
                </a:solidFill>
              </a:rPr>
              <a:t>Λοχίτιδα συνέλευση </a:t>
            </a:r>
            <a:r>
              <a:rPr lang="el-GR" dirty="0">
                <a:latin typeface="Calibri" pitchFamily="34" charset="0"/>
              </a:rPr>
              <a:t>στα πρότυπα της συνέλευσης του στρατού.</a:t>
            </a:r>
          </a:p>
          <a:p>
            <a:r>
              <a:rPr lang="el-GR" dirty="0"/>
              <a:t>Δημιουργήθηκαν οι εδαφικές φυλές.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A285-C354-4999-9468-97616BDE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οπλιτική επανάσταση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6C8B-E4A0-4302-85FB-D31A2FB41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1556792"/>
            <a:ext cx="11386223" cy="5301208"/>
          </a:xfrm>
        </p:spPr>
        <p:txBody>
          <a:bodyPr>
            <a:normAutofit/>
          </a:bodyPr>
          <a:lstStyle/>
          <a:p>
            <a:r>
              <a:rPr lang="el-GR" dirty="0"/>
              <a:t>Η αλλαγή της πολεμικής τεχνικής είχε ως συνέπεια τη συλλογικότητα και την αλληλεγγύη μεταξύ των οπλιτών.</a:t>
            </a:r>
          </a:p>
          <a:p>
            <a:r>
              <a:rPr lang="el-GR" dirty="0"/>
              <a:t>Όχι σχέση πάτρωνα – πελάτη, αλλά μαζική συμμετοχή οπλιτών. Οι οπλίτες ταυτίζονται με τους πολίτες.</a:t>
            </a:r>
          </a:p>
          <a:p>
            <a:r>
              <a:rPr lang="el-GR" dirty="0"/>
              <a:t>Δημιουργήθηκε τιμοκρατικό σύστημα κατανομής των οπλιτών σε </a:t>
            </a:r>
            <a:r>
              <a:rPr lang="el-GR" dirty="0">
                <a:solidFill>
                  <a:srgbClr val="0070C0"/>
                </a:solidFill>
              </a:rPr>
              <a:t>λόχους</a:t>
            </a:r>
            <a:r>
              <a:rPr lang="el-GR" dirty="0"/>
              <a:t> (ανάλογα με την περιουσία).</a:t>
            </a:r>
          </a:p>
          <a:p>
            <a:pPr lvl="1"/>
            <a:r>
              <a:rPr lang="el-GR" dirty="0"/>
              <a:t>Το πεζικό διαιρέθηκε σε 60 λόχους των 100 μάχιμων ανδρών και 60 λόχους εφέδρων άνω των 45 ετών.</a:t>
            </a:r>
          </a:p>
          <a:p>
            <a:pPr lvl="1"/>
            <a:r>
              <a:rPr lang="el-GR" dirty="0"/>
              <a:t>Το ιππικό απαρτίστηκε από 6 λόχους αριστοκρατών.</a:t>
            </a:r>
          </a:p>
          <a:p>
            <a:pPr lvl="1"/>
            <a:r>
              <a:rPr lang="el-GR" dirty="0"/>
              <a:t>Εκτός τάξεως μάχονταν όσοι δεν είχαν τη δυνατότητα να προμηθευτούν οπλισμό.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103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E0DAB0-AB57-4CC2-B462-8CAFCB900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01"/>
          <a:stretch/>
        </p:blipFill>
        <p:spPr>
          <a:xfrm>
            <a:off x="7106631" y="3729568"/>
            <a:ext cx="4560502" cy="3108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2D917-D6BA-4128-B03E-9044BFD7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9036496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δημιουργία της </a:t>
            </a:r>
            <a:r>
              <a:rPr lang="el-GR" dirty="0" err="1">
                <a:solidFill>
                  <a:srgbClr val="7030A0"/>
                </a:solidFill>
              </a:rPr>
              <a:t>λοχίτιδας</a:t>
            </a:r>
            <a:r>
              <a:rPr lang="el-GR" dirty="0"/>
              <a:t> </a:t>
            </a:r>
            <a:r>
              <a:rPr lang="el-GR" dirty="0">
                <a:solidFill>
                  <a:srgbClr val="7030A0"/>
                </a:solidFill>
              </a:rPr>
              <a:t>συνέλευσης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6F4A4-D9D3-4960-90B0-ACB01E483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9" y="1600200"/>
            <a:ext cx="10955044" cy="4781128"/>
          </a:xfrm>
        </p:spPr>
        <p:txBody>
          <a:bodyPr>
            <a:normAutofit/>
          </a:bodyPr>
          <a:lstStyle/>
          <a:p>
            <a:r>
              <a:rPr lang="el-GR" dirty="0"/>
              <a:t>Στο στρατό, οι οπλίτες συναθροίζονταν σε συνέλευση κατά λόχους.</a:t>
            </a:r>
          </a:p>
          <a:p>
            <a:r>
              <a:rPr lang="el-GR" dirty="0"/>
              <a:t>Επιδοκίμαζαν δια βοής τις στρατιωτικές αποφάσεις του βασιλιά.</a:t>
            </a:r>
          </a:p>
          <a:p>
            <a:r>
              <a:rPr lang="el-GR" dirty="0"/>
              <a:t>Η λοχίτιδα συνέλευση από στρατιωτική μετασχηματίστηκε σε πολιτική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Απαρτιζόταν από τους ίδιους </a:t>
            </a:r>
          </a:p>
          <a:p>
            <a:pPr marL="0" indent="0">
              <a:buNone/>
            </a:pPr>
            <a:r>
              <a:rPr lang="el-GR" dirty="0"/>
              <a:t>    ένοπλους πολίτες σε τάξεις.</a:t>
            </a:r>
            <a:endParaRPr lang="en-US" dirty="0"/>
          </a:p>
          <a:p>
            <a:r>
              <a:rPr lang="el-GR" dirty="0" err="1"/>
              <a:t>Συγκαλούνταν</a:t>
            </a:r>
            <a:r>
              <a:rPr lang="el-GR" dirty="0"/>
              <a:t> εκτός της πόλης, </a:t>
            </a:r>
          </a:p>
          <a:p>
            <a:pPr marL="0" indent="0">
              <a:buNone/>
            </a:pPr>
            <a:r>
              <a:rPr lang="el-GR" dirty="0"/>
              <a:t>    στο Πεδίο του Άρεως.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90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032F-8830-4D74-AD24-73CF8E21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28600"/>
            <a:ext cx="892899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Ρώμη επί </a:t>
            </a:r>
            <a:r>
              <a:rPr lang="el-GR" dirty="0" err="1"/>
              <a:t>Σερβίου</a:t>
            </a:r>
            <a:r>
              <a:rPr lang="el-GR" dirty="0"/>
              <a:t> </a:t>
            </a:r>
            <a:r>
              <a:rPr lang="el-GR" dirty="0" err="1"/>
              <a:t>Τυλλίου</a:t>
            </a:r>
            <a:r>
              <a:rPr lang="el-GR" dirty="0"/>
              <a:t> (6</a:t>
            </a:r>
            <a:r>
              <a:rPr lang="el-GR" baseline="30000" dirty="0"/>
              <a:t>ος</a:t>
            </a:r>
            <a:r>
              <a:rPr lang="el-GR" dirty="0"/>
              <a:t> αι. π.Χ.)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29984-CC28-4D4D-9552-89A7DB7F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" y="1556792"/>
            <a:ext cx="11683013" cy="5301208"/>
          </a:xfrm>
        </p:spPr>
        <p:txBody>
          <a:bodyPr>
            <a:normAutofit/>
          </a:bodyPr>
          <a:lstStyle/>
          <a:p>
            <a:r>
              <a:rPr lang="el-GR" dirty="0"/>
              <a:t>Οι μεταρρυθμίσεις του 6</a:t>
            </a:r>
            <a:r>
              <a:rPr lang="el-GR" baseline="30000" dirty="0"/>
              <a:t>ου</a:t>
            </a:r>
            <a:r>
              <a:rPr lang="el-GR" dirty="0"/>
              <a:t> αιώνα αποδίδονται στον βασιλιά Σέρβιο Τύλλιο.</a:t>
            </a:r>
          </a:p>
          <a:p>
            <a:r>
              <a:rPr lang="el-GR" dirty="0"/>
              <a:t>Θυμίζουν το έργο του Σόλωνα στην Αθήνα, λίγο νωρίτερα.</a:t>
            </a:r>
          </a:p>
          <a:p>
            <a:r>
              <a:rPr lang="el-GR" dirty="0"/>
              <a:t>Η διακυβέρνησή του μοιάζει με του Πεισιστράτου.</a:t>
            </a:r>
          </a:p>
          <a:p>
            <a:r>
              <a:rPr lang="el-GR" dirty="0"/>
              <a:t>Ανάπτυξη οικονομίας, εμπορίου – βιοτεχνίας.</a:t>
            </a:r>
          </a:p>
          <a:p>
            <a:r>
              <a:rPr lang="el-GR" dirty="0"/>
              <a:t>Δημιουργία της μέσης τάξης (έμποροι – τεχνίτες).</a:t>
            </a:r>
          </a:p>
          <a:p>
            <a:r>
              <a:rPr lang="el-GR" dirty="0"/>
              <a:t>Αναδασμός της γης.</a:t>
            </a:r>
          </a:p>
          <a:p>
            <a:pPr lvl="1"/>
            <a:r>
              <a:rPr lang="el-GR" dirty="0"/>
              <a:t>Οι πελάτες απέκτησαν την κυριότητα της γης που καλλιεργούσαν ως δουλοπάροικοι.</a:t>
            </a:r>
          </a:p>
          <a:p>
            <a:r>
              <a:rPr lang="el-GR" dirty="0"/>
              <a:t>Δημιουργία στοιχειώδους νομίσματος.</a:t>
            </a:r>
          </a:p>
          <a:p>
            <a:r>
              <a:rPr lang="el-GR" dirty="0"/>
              <a:t>Εμφάνιση του θεσμού της δουλείας.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15F48-1BA9-49F8-A07C-B7FAF099C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866" y="2176462"/>
            <a:ext cx="18192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67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1C00-ABB8-4B4C-B10D-A28A39FBD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899"/>
            <a:ext cx="12192000" cy="1139301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Η δημιουργία των </a:t>
            </a:r>
            <a:r>
              <a:rPr lang="el-GR" i="1" dirty="0">
                <a:solidFill>
                  <a:srgbClr val="7030A0"/>
                </a:solidFill>
              </a:rPr>
              <a:t>δήμων</a:t>
            </a:r>
            <a:r>
              <a:rPr lang="el-GR" dirty="0"/>
              <a:t> ή εδαφικών φυλών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BE408-698D-46E0-97D5-0DB34E22D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5" y="1600200"/>
            <a:ext cx="9890553" cy="5029200"/>
          </a:xfrm>
        </p:spPr>
        <p:txBody>
          <a:bodyPr>
            <a:normAutofit/>
          </a:bodyPr>
          <a:lstStyle/>
          <a:p>
            <a:r>
              <a:rPr lang="el-GR" dirty="0"/>
              <a:t>Νέος τρόπος κατανομής του πληθυσμού, με βάση τον τόπο κατοικίας και βασική μονάδα τον </a:t>
            </a:r>
            <a:r>
              <a:rPr lang="el-GR" dirty="0">
                <a:solidFill>
                  <a:srgbClr val="0070C0"/>
                </a:solidFill>
              </a:rPr>
              <a:t>δήμο</a:t>
            </a:r>
            <a:r>
              <a:rPr lang="en-US" dirty="0"/>
              <a:t> </a:t>
            </a:r>
            <a:r>
              <a:rPr lang="el-GR" dirty="0"/>
              <a:t>ή </a:t>
            </a:r>
            <a:r>
              <a:rPr lang="el-GR" dirty="0">
                <a:solidFill>
                  <a:srgbClr val="0070C0"/>
                </a:solidFill>
              </a:rPr>
              <a:t>εδαφική φυλή</a:t>
            </a:r>
            <a:r>
              <a:rPr lang="en-US" dirty="0"/>
              <a:t>.</a:t>
            </a:r>
            <a:endParaRPr lang="el-GR" dirty="0"/>
          </a:p>
          <a:p>
            <a:pPr lvl="1"/>
            <a:r>
              <a:rPr lang="el-GR" dirty="0"/>
              <a:t>Η μεταρρύθμιση αποδίδεται στον </a:t>
            </a:r>
            <a:r>
              <a:rPr lang="el-GR" dirty="0" err="1"/>
              <a:t>Σέρβιο</a:t>
            </a:r>
            <a:r>
              <a:rPr lang="el-GR" dirty="0"/>
              <a:t> </a:t>
            </a:r>
            <a:r>
              <a:rPr lang="el-GR" dirty="0" err="1"/>
              <a:t>Τύλλιο</a:t>
            </a:r>
            <a:r>
              <a:rPr lang="el-GR" dirty="0"/>
              <a:t>.</a:t>
            </a:r>
          </a:p>
          <a:p>
            <a:r>
              <a:rPr lang="el-GR" dirty="0"/>
              <a:t>Το άστυ διαιρέθηκε σε </a:t>
            </a:r>
            <a:r>
              <a:rPr lang="el-GR" dirty="0">
                <a:solidFill>
                  <a:srgbClr val="0070C0"/>
                </a:solidFill>
              </a:rPr>
              <a:t>4 αστικούς δήμους </a:t>
            </a:r>
            <a:r>
              <a:rPr lang="el-GR" dirty="0"/>
              <a:t>ή εδαφικές φυλές.</a:t>
            </a:r>
          </a:p>
          <a:p>
            <a:pPr lvl="1"/>
            <a:r>
              <a:rPr lang="el-GR" dirty="0"/>
              <a:t>Στους αστικούς δήμους ανήκαν έμποροι, τεχνίτες και ακτήμονες.</a:t>
            </a:r>
          </a:p>
          <a:p>
            <a:r>
              <a:rPr lang="el-GR" dirty="0"/>
              <a:t>Η ύπαιθρος διαιρέθηκε σε </a:t>
            </a:r>
            <a:r>
              <a:rPr lang="el-GR" dirty="0">
                <a:solidFill>
                  <a:srgbClr val="0070C0"/>
                </a:solidFill>
              </a:rPr>
              <a:t>10 αγροτικούς δήμους</a:t>
            </a:r>
            <a:r>
              <a:rPr lang="el-GR" dirty="0"/>
              <a:t>.</a:t>
            </a:r>
          </a:p>
          <a:p>
            <a:r>
              <a:rPr lang="el-GR" dirty="0"/>
              <a:t>Ισχυροποιήθηκε η έννοια του πολίτη</a:t>
            </a:r>
          </a:p>
          <a:p>
            <a:pPr lvl="1"/>
            <a:r>
              <a:rPr lang="el-GR" dirty="0"/>
              <a:t>Οι πολίτες συνδέθηκαν με τον τόπο κατοικίας τους.</a:t>
            </a:r>
          </a:p>
          <a:p>
            <a:pPr lvl="1"/>
            <a:r>
              <a:rPr lang="el-GR" dirty="0"/>
              <a:t>Αποσυνδέθηκαν από την κυριαρχία των γενών.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59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81442-23D8-4186-A9DC-4240ED13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Αποτελέσματα </a:t>
            </a:r>
            <a:r>
              <a:rPr lang="el-GR"/>
              <a:t>της δημιουργίας </a:t>
            </a:r>
            <a:r>
              <a:rPr lang="el-GR" dirty="0"/>
              <a:t>των δήμων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EC2F-A06B-4BD2-A600-EE0A9AB1B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Αποσαφηνίζεται η έννοια του πολίτη.</a:t>
            </a:r>
          </a:p>
          <a:p>
            <a:r>
              <a:rPr lang="el-GR" dirty="0"/>
              <a:t>Οι πολίτες συνδέονται με τον τόπο κατοικίας τους.</a:t>
            </a:r>
          </a:p>
          <a:p>
            <a:r>
              <a:rPr lang="el-GR" dirty="0"/>
              <a:t>Οι πολίτες απομακρύνονται από την κυριαρχία των γενών.</a:t>
            </a:r>
            <a:endParaRPr lang="en-US" dirty="0"/>
          </a:p>
          <a:p>
            <a:r>
              <a:rPr lang="el-GR" dirty="0"/>
              <a:t>Δημιουργούνται οι βάσεις για τη μεταγενέστερη </a:t>
            </a:r>
            <a:r>
              <a:rPr lang="el-GR" dirty="0">
                <a:solidFill>
                  <a:srgbClr val="0070C0"/>
                </a:solidFill>
              </a:rPr>
              <a:t>φυλέτιδα συνέλευση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B6221-3EA7-47F4-AD2D-1994D6CBD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4810621"/>
            <a:ext cx="363789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imes.gr/wp-content/uploads/megas-alexand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260648"/>
            <a:ext cx="5034136" cy="3597772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524000" y="3767909"/>
            <a:ext cx="9144000" cy="2387600"/>
          </a:xfrm>
        </p:spPr>
        <p:txBody>
          <a:bodyPr>
            <a:normAutofit/>
          </a:bodyPr>
          <a:lstStyle/>
          <a:p>
            <a:r>
              <a:rPr lang="el-GR" dirty="0"/>
              <a:t>Απο τον Φίλιππο β΄ στα Ελληνιστικα βασιλεια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995314"/>
          </a:xfrm>
        </p:spPr>
        <p:txBody>
          <a:bodyPr>
            <a:norm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1291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Οι απαρχές των Μακεδόνων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415" y="2707689"/>
            <a:ext cx="10990555" cy="4150311"/>
          </a:xfrm>
        </p:spPr>
        <p:txBody>
          <a:bodyPr/>
          <a:lstStyle/>
          <a:p>
            <a:r>
              <a:rPr lang="el-GR" dirty="0"/>
              <a:t>Δωρικό φύλο, με μυθικό πρόγονο τον Ηρακλή.</a:t>
            </a:r>
          </a:p>
          <a:p>
            <a:r>
              <a:rPr lang="el-GR" dirty="0"/>
              <a:t>Κοιτίδα των Μακεδόνων είναι η Ορεστίδα.</a:t>
            </a:r>
          </a:p>
          <a:p>
            <a:r>
              <a:rPr lang="el-GR" dirty="0"/>
              <a:t>Μετά το 650 π.Χ. επεκτείνονται στα ανατολικά και νότια.</a:t>
            </a:r>
          </a:p>
          <a:p>
            <a:r>
              <a:rPr lang="el-GR" dirty="0"/>
              <a:t>Επεκτείνονται ακόμη περισσότερο μετά τους περσικούς πολέμους.</a:t>
            </a:r>
          </a:p>
          <a:p>
            <a:r>
              <a:rPr lang="el-GR" dirty="0"/>
              <a:t>Μετέχουν στους Ολυμπιακούς αγώνες από τον 5</a:t>
            </a:r>
            <a:r>
              <a:rPr lang="el-GR" baseline="30000" dirty="0"/>
              <a:t>ο</a:t>
            </a:r>
            <a:r>
              <a:rPr lang="el-GR" dirty="0"/>
              <a:t> αι. π.Χ.</a:t>
            </a:r>
          </a:p>
          <a:p>
            <a:r>
              <a:rPr lang="el-GR" dirty="0"/>
              <a:t>Πόλεμος Περδίκκα Β΄ με Αθήνα – συνθήκη του 413 π.Χ.</a:t>
            </a:r>
          </a:p>
          <a:p>
            <a:r>
              <a:rPr lang="el-GR" dirty="0"/>
              <a:t>Πολιτιστική προσέγγιση με νότια Ελλάδα, 4</a:t>
            </a:r>
            <a:r>
              <a:rPr lang="el-GR" baseline="30000" dirty="0"/>
              <a:t>ος</a:t>
            </a:r>
            <a:r>
              <a:rPr lang="el-GR" dirty="0"/>
              <a:t> αι. π.Χ.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FABF2-6B1D-4FD6-985B-0C7F63A67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310" y="1186417"/>
            <a:ext cx="38576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96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Το έθνος των Μακεδόνων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93" y="1600200"/>
            <a:ext cx="10001203" cy="5069160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Οι Μακεδόνες ήταν οργανωμένοι ως </a:t>
            </a:r>
            <a:r>
              <a:rPr lang="el-GR" dirty="0">
                <a:solidFill>
                  <a:srgbClr val="0070C0"/>
                </a:solidFill>
              </a:rPr>
              <a:t>ἔθνος </a:t>
            </a:r>
            <a:r>
              <a:rPr lang="el-GR" dirty="0"/>
              <a:t>όπως οι Μολοσσοί και Θεσσαλοί.</a:t>
            </a:r>
          </a:p>
          <a:p>
            <a:r>
              <a:rPr lang="el-GR" dirty="0"/>
              <a:t>Δεν έχουν πολιτειακά όργανα της </a:t>
            </a:r>
            <a:r>
              <a:rPr lang="el-GR" i="1" dirty="0">
                <a:solidFill>
                  <a:srgbClr val="0070C0"/>
                </a:solidFill>
              </a:rPr>
              <a:t>πόλεως </a:t>
            </a:r>
            <a:r>
              <a:rPr lang="el-GR" dirty="0"/>
              <a:t>(συνέλευση των πολιτών, βουλή, άρχοντες).</a:t>
            </a:r>
            <a:endParaRPr lang="el-GR" dirty="0">
              <a:solidFill>
                <a:srgbClr val="0070C0"/>
              </a:solidFill>
            </a:endParaRPr>
          </a:p>
          <a:p>
            <a:r>
              <a:rPr lang="el-GR" dirty="0"/>
              <a:t>Η δομή της εξουσίας ήταν παρόμοια με την ομηρική.</a:t>
            </a:r>
          </a:p>
          <a:p>
            <a:r>
              <a:rPr lang="el-GR" dirty="0"/>
              <a:t>Διαφορετική οργάνωση από τις </a:t>
            </a:r>
            <a:r>
              <a:rPr lang="el-GR" dirty="0">
                <a:solidFill>
                  <a:srgbClr val="0070C0"/>
                </a:solidFill>
              </a:rPr>
              <a:t>πόλεις </a:t>
            </a:r>
            <a:r>
              <a:rPr lang="el-GR" dirty="0"/>
              <a:t>της νότιας Ελλάδας.</a:t>
            </a:r>
          </a:p>
          <a:p>
            <a:r>
              <a:rPr lang="el-GR" dirty="0"/>
              <a:t>Μιλούσαν ιδιαίτερη ελληνική διάλεκτο.</a:t>
            </a:r>
          </a:p>
          <a:p>
            <a:r>
              <a:rPr lang="el-GR" dirty="0"/>
              <a:t>Είχαν διαφορετικά ήθη και έθιμα, τρόπους λατρείας θεών.</a:t>
            </a:r>
          </a:p>
        </p:txBody>
      </p:sp>
    </p:spTree>
    <p:extLst>
      <p:ext uri="{BB962C8B-B14F-4D97-AF65-F5344CB8AC3E}">
        <p14:creationId xmlns:p14="http://schemas.microsoft.com/office/powerpoint/2010/main" val="396938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8069" y="228599"/>
            <a:ext cx="10573305" cy="1262849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rgbClr val="775F55"/>
                </a:solidFill>
                <a:latin typeface="Calibri" panose="020F0502020204030204" pitchFamily="34" charset="0"/>
              </a:rPr>
              <a:t>Ο κατακερματισμός των εξουσιών του </a:t>
            </a:r>
            <a:r>
              <a:rPr lang="el-GR" sz="4000" i="1" dirty="0" err="1">
                <a:solidFill>
                  <a:srgbClr val="775F55"/>
                </a:solidFill>
                <a:latin typeface="Calibri" panose="020F0502020204030204" pitchFamily="34" charset="0"/>
              </a:rPr>
              <a:t>ἄνακτος</a:t>
            </a:r>
            <a:endParaRPr lang="el-GR" b="1" dirty="0">
              <a:latin typeface="Palatino Linotype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23783" y="2032986"/>
            <a:ext cx="10475650" cy="4420350"/>
          </a:xfrm>
        </p:spPr>
        <p:txBody>
          <a:bodyPr>
            <a:normAutofit/>
          </a:bodyPr>
          <a:lstStyle/>
          <a:p>
            <a:r>
              <a:rPr lang="el-GR" dirty="0"/>
              <a:t>Στην περίοδο των σκοτεινών χρόνων, η θέση του βασιλέως διεκδικείται και από άλλα πρόσωπα που έχουν αποκτήσει δύναμη.</a:t>
            </a:r>
          </a:p>
          <a:p>
            <a:r>
              <a:rPr lang="el-GR" dirty="0"/>
              <a:t> Πρόκειται για τοπικούς αρχηγούς, που στηρίζουν τις αξιώσεις τους στην </a:t>
            </a:r>
            <a:r>
              <a:rPr lang="el-GR" dirty="0">
                <a:solidFill>
                  <a:srgbClr val="0070C0"/>
                </a:solidFill>
              </a:rPr>
              <a:t>ευγενική καταγωγή </a:t>
            </a:r>
            <a:r>
              <a:rPr lang="el-GR" dirty="0"/>
              <a:t>και τον </a:t>
            </a:r>
            <a:r>
              <a:rPr lang="el-GR" dirty="0">
                <a:solidFill>
                  <a:srgbClr val="0070C0"/>
                </a:solidFill>
              </a:rPr>
              <a:t>πλούτο </a:t>
            </a:r>
            <a:r>
              <a:rPr lang="el-GR" dirty="0"/>
              <a:t>που διαθέτουν.</a:t>
            </a:r>
          </a:p>
          <a:p>
            <a:r>
              <a:rPr lang="el-GR" dirty="0"/>
              <a:t>Τελικά η απόλυτη εξουσία του </a:t>
            </a:r>
            <a:r>
              <a:rPr lang="el-GR" i="1" dirty="0" err="1">
                <a:solidFill>
                  <a:srgbClr val="0070C0"/>
                </a:solidFill>
              </a:rPr>
              <a:t>ἄνακτα</a:t>
            </a:r>
            <a:r>
              <a:rPr lang="el-GR" i="1" dirty="0">
                <a:solidFill>
                  <a:srgbClr val="0070C0"/>
                </a:solidFill>
              </a:rPr>
              <a:t> </a:t>
            </a:r>
            <a:r>
              <a:rPr lang="el-GR" dirty="0"/>
              <a:t>κατακερματίζεται και διαιρείται μεταξύ πολλών τοπικών αρχηγών που ονομάζονται </a:t>
            </a:r>
            <a:r>
              <a:rPr lang="el-GR" i="1" dirty="0" err="1">
                <a:solidFill>
                  <a:srgbClr val="0070C0"/>
                </a:solidFill>
              </a:rPr>
              <a:t>βασιλεῖς</a:t>
            </a:r>
            <a:r>
              <a:rPr lang="el-GR" dirty="0"/>
              <a:t>.</a:t>
            </a:r>
          </a:p>
          <a:p>
            <a:pPr lvl="1" algn="just"/>
            <a:r>
              <a:rPr lang="el-GR" dirty="0"/>
              <a:t>Στην </a:t>
            </a:r>
            <a:r>
              <a:rPr lang="el-GR" dirty="0">
                <a:solidFill>
                  <a:srgbClr val="7030A0"/>
                </a:solidFill>
              </a:rPr>
              <a:t>Ιλιάδα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/>
              <a:t>βλέπουμε τη συνύπαρξη του </a:t>
            </a:r>
            <a:r>
              <a:rPr lang="el-GR" i="1" dirty="0">
                <a:solidFill>
                  <a:srgbClr val="0070C0"/>
                </a:solidFill>
              </a:rPr>
              <a:t>ἄνακτα </a:t>
            </a:r>
            <a:r>
              <a:rPr lang="el-GR" dirty="0"/>
              <a:t>(Αγαμέμνων) με τους τοπικούς </a:t>
            </a:r>
            <a:r>
              <a:rPr lang="el-GR" i="1" dirty="0"/>
              <a:t>βασιλεῖς</a:t>
            </a:r>
            <a:r>
              <a:rPr lang="el-GR" dirty="0"/>
              <a:t> (Οδυσσέας, Μενέλαος κλπ.) 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8535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μακεδονική βασιλεία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864" y="1484784"/>
            <a:ext cx="9743632" cy="5373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/>
              <a:t>	</a:t>
            </a:r>
            <a:endParaRPr lang="el-GR" sz="3000" dirty="0"/>
          </a:p>
          <a:p>
            <a:pPr>
              <a:buNone/>
            </a:pPr>
            <a:r>
              <a:rPr lang="el-GR" sz="3000" dirty="0"/>
              <a:t>Πολίτευμα:  μοναρχία</a:t>
            </a:r>
          </a:p>
          <a:p>
            <a:r>
              <a:rPr lang="el-GR" sz="3200" dirty="0"/>
              <a:t>Εξουσία ενός βασιλέα.</a:t>
            </a:r>
          </a:p>
          <a:p>
            <a:r>
              <a:rPr lang="el-GR" sz="3200" dirty="0"/>
              <a:t>Ο βασιλιάς εκλέγεται από τη συνέλευση του στρατού</a:t>
            </a:r>
            <a:endParaRPr lang="el-GR" sz="3000" i="1" dirty="0"/>
          </a:p>
          <a:p>
            <a:pPr lvl="1"/>
            <a:r>
              <a:rPr lang="el-GR" dirty="0"/>
              <a:t>συνήθως είναι ο γιος του προηγούμενου βασιλέα.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sz="3000" dirty="0"/>
              <a:t>Περιστοιχίζεται από ένα συμβούλιο αποτελούμενο από τους αρχηγούς των ισχυρών οικογενειών (</a:t>
            </a:r>
            <a:r>
              <a:rPr lang="el-GR" sz="3000" i="1" dirty="0"/>
              <a:t>εταίροι</a:t>
            </a:r>
            <a:r>
              <a:rPr lang="el-GR" sz="3000" dirty="0"/>
              <a:t>). </a:t>
            </a:r>
          </a:p>
        </p:txBody>
      </p:sp>
      <p:pic>
        <p:nvPicPr>
          <p:cNvPr id="6" name="3 - Θέση περιεχομένου" descr="300px-Philip_II_of_Macedon_Cd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0104" y="188615"/>
            <a:ext cx="2917896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72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Φίλιππος Β΄ (359-336 π.Χ.)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4" y="1624614"/>
            <a:ext cx="9926064" cy="5044746"/>
          </a:xfrm>
        </p:spPr>
        <p:txBody>
          <a:bodyPr>
            <a:normAutofit lnSpcReduction="10000"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sz="3000" dirty="0"/>
              <a:t>Στρατηγικά – διπλωματικά προσόντα.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sz="3000" dirty="0"/>
              <a:t>Ενισχύει την προσωπική μοναρχία δημιουργώντας μια προσωπική φρουρά από τους γιους των ευγενών. </a:t>
            </a:r>
          </a:p>
          <a:p>
            <a:r>
              <a:rPr lang="el-GR" dirty="0"/>
              <a:t>Οργανώνει στρατιωτικά τη μακεδονική </a:t>
            </a:r>
            <a:r>
              <a:rPr lang="el-GR" sz="3000" dirty="0"/>
              <a:t>φάλαγγα.</a:t>
            </a:r>
          </a:p>
          <a:p>
            <a:r>
              <a:rPr lang="el-GR" sz="3000" dirty="0"/>
              <a:t>Ενσωματώνει στο βασίλειο τα φύλα των Ορεστών,</a:t>
            </a:r>
          </a:p>
          <a:p>
            <a:pPr marL="0" indent="0">
              <a:buNone/>
            </a:pPr>
            <a:r>
              <a:rPr lang="el-GR" sz="3000" dirty="0"/>
              <a:t>    των Λυγκηστών, των Τυμφαίων.</a:t>
            </a:r>
          </a:p>
          <a:p>
            <a:r>
              <a:rPr lang="el-GR" sz="3000" dirty="0"/>
              <a:t>Ελέγχει τη Θεσσαλία – Δελφική αμφικτυονία.</a:t>
            </a:r>
          </a:p>
          <a:p>
            <a:r>
              <a:rPr lang="el-GR" sz="3000" dirty="0"/>
              <a:t>Επίθεση στο Βυζάντιο (αθηναϊκή αποικία).</a:t>
            </a:r>
          </a:p>
          <a:p>
            <a:r>
              <a:rPr lang="el-GR" sz="3000" dirty="0"/>
              <a:t>Σύγκρουση με τους Αθηναίους και τους συμμάχους τους (μάχη της Χαιρώνειας, 338 π.Χ.)</a:t>
            </a:r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7046C-9CAF-481C-B85D-06A0DA382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835" y="2812510"/>
            <a:ext cx="347808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37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-315416"/>
            <a:ext cx="9144000" cy="1800200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Η επέκταση του Μακεδονικού βασιλείου υπό τον Φίλιππο Β΄ από το 350 ως το 336 π.Χ.</a:t>
            </a:r>
            <a:br>
              <a:rPr lang="el-GR" sz="3600" dirty="0"/>
            </a:br>
            <a:r>
              <a:rPr lang="el-GR" sz="1800" dirty="0">
                <a:solidFill>
                  <a:schemeClr val="tx1"/>
                </a:solidFill>
              </a:rPr>
              <a:t>πράσινο: το 350		μπεζ: το 336</a:t>
            </a:r>
            <a:endParaRPr lang="el-GR" sz="3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tretch/>
        </p:blipFill>
        <p:spPr bwMode="auto">
          <a:xfrm>
            <a:off x="3705225" y="2143919"/>
            <a:ext cx="47815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Vergiasun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6401" y="836712"/>
            <a:ext cx="333375" cy="333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0005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Συμμαχία της Κορίνθου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69" y="1600200"/>
            <a:ext cx="11310152" cy="5141168"/>
          </a:xfrm>
        </p:spPr>
        <p:txBody>
          <a:bodyPr>
            <a:normAutofit/>
          </a:bodyPr>
          <a:lstStyle/>
          <a:p>
            <a:r>
              <a:rPr lang="el-GR" dirty="0"/>
              <a:t>Νίκη του Φιλίππου επί του αντιμακεδονικού συνασπισμού.</a:t>
            </a:r>
          </a:p>
          <a:p>
            <a:r>
              <a:rPr lang="el-GR" dirty="0"/>
              <a:t>Ο Φίλιππος συγκαλεί το Συνέδριο των Πανελλήνων στην Κόρινθο.</a:t>
            </a:r>
          </a:p>
          <a:p>
            <a:r>
              <a:rPr lang="el-GR" dirty="0"/>
              <a:t>Θεσπίζεται συμμαχία όλων των Ελλήνων εναντίον Περσών.</a:t>
            </a:r>
          </a:p>
          <a:p>
            <a:r>
              <a:rPr lang="el-GR" dirty="0"/>
              <a:t>Δίνεται όρκος για κοινή ειρήνη μεταξύ των Ελλήνων.</a:t>
            </a:r>
          </a:p>
          <a:p>
            <a:r>
              <a:rPr lang="el-GR" dirty="0"/>
              <a:t>Δημιουργείται διαρκές Ομοσπονδιακό Συμβούλιο </a:t>
            </a:r>
            <a:r>
              <a:rPr lang="el-GR" i="1" dirty="0">
                <a:solidFill>
                  <a:srgbClr val="0070C0"/>
                </a:solidFill>
              </a:rPr>
              <a:t>(κοινόν συνέδριον):</a:t>
            </a:r>
            <a:r>
              <a:rPr lang="el-GR" dirty="0"/>
              <a:t> μετέχουν αντιπρόσωποι όλων των πόλεων εκτός της Σπάρτης.</a:t>
            </a:r>
          </a:p>
          <a:p>
            <a:r>
              <a:rPr lang="el-GR" dirty="0"/>
              <a:t>Στην πραγματικότητα όμως, ηγεμονία του Φιλίππου.</a:t>
            </a:r>
          </a:p>
          <a:p>
            <a:r>
              <a:rPr lang="el-GR" dirty="0"/>
              <a:t>Πανελλήνια εκστρατεία (Λέσβος, Χίος).</a:t>
            </a:r>
          </a:p>
          <a:p>
            <a:r>
              <a:rPr lang="el-GR" dirty="0"/>
              <a:t>Πρόωρος θάνατος Φιλίππου το 336 π.Χ.</a:t>
            </a:r>
          </a:p>
        </p:txBody>
      </p:sp>
    </p:spTree>
    <p:extLst>
      <p:ext uri="{BB962C8B-B14F-4D97-AF65-F5344CB8AC3E}">
        <p14:creationId xmlns:p14="http://schemas.microsoft.com/office/powerpoint/2010/main" val="976215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Αλέξανδρος (336-323 π.Χ.)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98" y="1624614"/>
            <a:ext cx="10508202" cy="5166802"/>
          </a:xfrm>
        </p:spPr>
        <p:txBody>
          <a:bodyPr>
            <a:normAutofit/>
          </a:bodyPr>
          <a:lstStyle/>
          <a:p>
            <a:r>
              <a:rPr lang="el-GR" dirty="0"/>
              <a:t>Ανεβαίνει στο θρόνο είκοσι ετών.</a:t>
            </a:r>
          </a:p>
          <a:p>
            <a:r>
              <a:rPr lang="el-GR" dirty="0"/>
              <a:t>Συνεχίζει τις εκστρατείες του πατέρα του, Φιλίππου.</a:t>
            </a:r>
          </a:p>
          <a:p>
            <a:r>
              <a:rPr lang="el-GR" dirty="0"/>
              <a:t>Εισβάλλει και κατακτά τη Θεσσαλία, προχωρά προς </a:t>
            </a:r>
          </a:p>
          <a:p>
            <a:pPr marL="0" indent="0">
              <a:buNone/>
            </a:pPr>
            <a:r>
              <a:rPr lang="el-GR" dirty="0"/>
              <a:t>    τη νότια Ελλάδα.</a:t>
            </a:r>
          </a:p>
          <a:p>
            <a:r>
              <a:rPr lang="el-GR" dirty="0"/>
              <a:t>Συνέδριο Κορίνθου, 336 π.Χ.: Ανακηρύσσεται </a:t>
            </a:r>
            <a:r>
              <a:rPr lang="el-GR" dirty="0">
                <a:solidFill>
                  <a:srgbClr val="0070C0"/>
                </a:solidFill>
              </a:rPr>
              <a:t>στρατηγός αυτοκράτωρ της Ελλάδος</a:t>
            </a:r>
            <a:r>
              <a:rPr lang="el-GR" dirty="0"/>
              <a:t> για την εκστρατεία κατά των Περσών.</a:t>
            </a:r>
          </a:p>
          <a:p>
            <a:r>
              <a:rPr lang="el-GR" dirty="0"/>
              <a:t>Εγκαθιστά μακεδονικές φρουρές στις ελληνικές πόλεις.</a:t>
            </a:r>
          </a:p>
          <a:p>
            <a:r>
              <a:rPr lang="el-GR" dirty="0"/>
              <a:t>Πόλεμος προς βορρά: Θράκες, Ιλλυριοί.</a:t>
            </a:r>
          </a:p>
          <a:p>
            <a:r>
              <a:rPr lang="el-GR" dirty="0"/>
              <a:t>Εξέγερση Θηβών – ισοπέδωση πόλης, 6.000 Θηβαίοι νεκροί, 30.000 πωλούνται ως δούλοι.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9543C-FF92-4B96-88F5-698BFFDA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805" y="1006728"/>
            <a:ext cx="330983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82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Η μοναρχία του Αλεξάνδρου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06" y="1600200"/>
            <a:ext cx="10795246" cy="5141168"/>
          </a:xfrm>
        </p:spPr>
        <p:txBody>
          <a:bodyPr/>
          <a:lstStyle/>
          <a:p>
            <a:r>
              <a:rPr lang="el-GR" dirty="0"/>
              <a:t>334 π.Χ. εκστρατεία στην Ανατολή.</a:t>
            </a:r>
          </a:p>
          <a:p>
            <a:r>
              <a:rPr lang="el-GR" dirty="0"/>
              <a:t>Κατακτά Μ. Ασία, Φοινίκη, Παλαιστίνη, Αίγυπτο, Βαβυλώνα.</a:t>
            </a:r>
          </a:p>
          <a:p>
            <a:r>
              <a:rPr lang="el-GR" dirty="0"/>
              <a:t>Διαλύει την Περσική αυτοκρατορία.</a:t>
            </a:r>
          </a:p>
          <a:p>
            <a:r>
              <a:rPr lang="el-GR" dirty="0"/>
              <a:t>Αποδίδει την αυτονομία στις ελληνικές πόλεις, αλλά με φορολογική υποχρέωση.</a:t>
            </a:r>
          </a:p>
          <a:p>
            <a:r>
              <a:rPr lang="el-GR" dirty="0"/>
              <a:t>Απελευθέρωση από τους Πέρσες – προστάτης εθνικών λατρειών.</a:t>
            </a:r>
          </a:p>
          <a:p>
            <a:r>
              <a:rPr lang="el-GR" dirty="0"/>
              <a:t>Στην Αίγυπτο: γιος του θεού Άμμωνα Ρα – Φαραώ.</a:t>
            </a:r>
          </a:p>
          <a:p>
            <a:r>
              <a:rPr lang="el-GR" dirty="0"/>
              <a:t>Στην Περσία: Μέγας Βασιλεύς.</a:t>
            </a:r>
          </a:p>
          <a:p>
            <a:r>
              <a:rPr lang="el-GR" dirty="0"/>
              <a:t>Μοναρχία Αλέξανδρου: συνδυάζει στοιχεία μακεδονικά + ηρωικά + ανατολικά (προσκύνηση, θεϊκές τιμές).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7BE2D-75C3-40C4-89DA-73986D89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64" y="147637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8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7666" y="0"/>
            <a:ext cx="970033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επέκταση του Μακεδονικού βασιλείου από τον Αλέξανδρο, από το 336 ως το 323 π.Χ.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24125" y="2453481"/>
            <a:ext cx="7143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911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αυτοκρατορία του Αλέξανδρου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724" y="1722268"/>
            <a:ext cx="9814772" cy="5135732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Χαρισματικός μονάρχης, λατρεύεται ως θεός.</a:t>
            </a:r>
          </a:p>
          <a:p>
            <a:r>
              <a:rPr lang="el-GR" dirty="0"/>
              <a:t>Συνένωσε όλους τους λαούς σε </a:t>
            </a:r>
            <a:r>
              <a:rPr lang="el-GR" dirty="0">
                <a:solidFill>
                  <a:srgbClr val="C00000"/>
                </a:solidFill>
              </a:rPr>
              <a:t>προσωπική</a:t>
            </a:r>
            <a:r>
              <a:rPr lang="el-GR" dirty="0"/>
              <a:t> δεσποτεία.</a:t>
            </a:r>
          </a:p>
          <a:p>
            <a:r>
              <a:rPr lang="el-GR" dirty="0"/>
              <a:t>Αντίθεση με το ιδανικό της </a:t>
            </a:r>
            <a:r>
              <a:rPr lang="el-GR" dirty="0">
                <a:solidFill>
                  <a:srgbClr val="0070C0"/>
                </a:solidFill>
              </a:rPr>
              <a:t>πόλεως </a:t>
            </a:r>
            <a:r>
              <a:rPr lang="el-GR" dirty="0"/>
              <a:t>(αυτονομία, αυτάρκεια, εσωστρέφεια, υπεροχή του πολίτη).</a:t>
            </a:r>
          </a:p>
          <a:p>
            <a:r>
              <a:rPr lang="el-GR" dirty="0"/>
              <a:t>Ο Ελληνισμός αποκτά οικουμενικότητα.</a:t>
            </a:r>
          </a:p>
          <a:p>
            <a:r>
              <a:rPr lang="el-GR" dirty="0"/>
              <a:t>Ίδρυση δεκάδων πόλεων με το όνομα του Αλεξάνδρου.</a:t>
            </a:r>
          </a:p>
          <a:p>
            <a:r>
              <a:rPr lang="el-GR" dirty="0"/>
              <a:t>Αυτονομία πόλεων, διατήρηση πολιτειακών οργάνων. </a:t>
            </a:r>
          </a:p>
          <a:p>
            <a:r>
              <a:rPr lang="el-GR" dirty="0"/>
              <a:t>Κέντρα εμπορίου, επιτήρησης διοίκησης και ελέγχου.</a:t>
            </a:r>
          </a:p>
          <a:p>
            <a:r>
              <a:rPr lang="el-GR" dirty="0"/>
              <a:t>Κέντρα διάδοσης του ελληνικού πολιτισμού.</a:t>
            </a:r>
          </a:p>
          <a:p>
            <a:r>
              <a:rPr lang="el-GR" dirty="0"/>
              <a:t>Άποικοι από τη Μακεδονία και την υπόλοιπη Ελλάδα. </a:t>
            </a:r>
          </a:p>
          <a:p>
            <a:r>
              <a:rPr lang="el-GR" dirty="0"/>
              <a:t>Ανάπτυξη επιστημών, γραμμάτων, τεχνών.</a:t>
            </a:r>
          </a:p>
        </p:txBody>
      </p:sp>
    </p:spTree>
    <p:extLst>
      <p:ext uri="{BB962C8B-B14F-4D97-AF65-F5344CB8AC3E}">
        <p14:creationId xmlns:p14="http://schemas.microsoft.com/office/powerpoint/2010/main" val="3632908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Διαμελισμός της αυτοκρατορίας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562470"/>
            <a:ext cx="10668000" cy="5295530"/>
          </a:xfrm>
        </p:spPr>
        <p:txBody>
          <a:bodyPr>
            <a:normAutofit/>
          </a:bodyPr>
          <a:lstStyle/>
          <a:p>
            <a:r>
              <a:rPr lang="el-GR" dirty="0"/>
              <a:t>Το 323 π.Χ. ο Αλέξανδρος πεθαίνει χωρίς να ορίσει διάδοχο.</a:t>
            </a:r>
          </a:p>
          <a:p>
            <a:r>
              <a:rPr lang="el-GR" dirty="0"/>
              <a:t>Προσωρινή διοίκηση: ο Περδίκκας αντιβασιλέας.</a:t>
            </a:r>
          </a:p>
          <a:p>
            <a:r>
              <a:rPr lang="el-GR" dirty="0"/>
              <a:t>Θανάτωση Περδίκκα.</a:t>
            </a:r>
          </a:p>
          <a:p>
            <a:r>
              <a:rPr lang="el-GR" dirty="0"/>
              <a:t>Μάχη Διαδόχων: διήρκεσε 40 χρόνια.</a:t>
            </a:r>
          </a:p>
          <a:p>
            <a:r>
              <a:rPr lang="el-GR" dirty="0"/>
              <a:t>306 π.Χ. Οι στρατηγοί αυτο-</a:t>
            </a:r>
          </a:p>
          <a:p>
            <a:pPr marL="0" indent="0">
              <a:buNone/>
            </a:pPr>
            <a:r>
              <a:rPr lang="el-GR" dirty="0"/>
              <a:t>    αναγορεύονται βασιλείς.</a:t>
            </a:r>
          </a:p>
          <a:p>
            <a:r>
              <a:rPr lang="el-GR" dirty="0"/>
              <a:t>Διαμελισμός σε πέντε βασίλεια.</a:t>
            </a:r>
          </a:p>
          <a:p>
            <a:r>
              <a:rPr lang="el-GR" dirty="0"/>
              <a:t>301 π.Χ. Μάχη της Ιψού.</a:t>
            </a:r>
          </a:p>
          <a:p>
            <a:pPr lvl="1"/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465C1-D8BA-47E8-9BF5-2985D0054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64" y="3319032"/>
            <a:ext cx="590526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94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8E4F-89CB-4C2A-93A5-DCE4C460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τέσσερα ελληνιστικά βασίλεια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41545-F4C2-4AA3-BF7F-95700308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11688064" cy="4495800"/>
          </a:xfrm>
        </p:spPr>
        <p:txBody>
          <a:bodyPr/>
          <a:lstStyle/>
          <a:p>
            <a:r>
              <a:rPr lang="el-GR" dirty="0"/>
              <a:t>280 π.Χ. Οριστικοποίηση </a:t>
            </a:r>
          </a:p>
          <a:p>
            <a:pPr marL="0" indent="0">
              <a:buNone/>
            </a:pPr>
            <a:r>
              <a:rPr lang="el-GR" dirty="0"/>
              <a:t>    σε 4 βασίλεια:</a:t>
            </a:r>
          </a:p>
          <a:p>
            <a:pPr lvl="1"/>
            <a:r>
              <a:rPr lang="el-GR" dirty="0"/>
              <a:t>Αντιγονιδών (Μακεδονία, </a:t>
            </a:r>
          </a:p>
          <a:p>
            <a:pPr marL="365760" lvl="1" indent="0">
              <a:buNone/>
            </a:pPr>
            <a:r>
              <a:rPr lang="el-GR" dirty="0"/>
              <a:t>     Ήπειρος, Πελοπόννησος)</a:t>
            </a:r>
          </a:p>
          <a:p>
            <a:pPr lvl="1"/>
            <a:r>
              <a:rPr lang="el-GR" dirty="0" err="1"/>
              <a:t>Πτολεμαίων</a:t>
            </a:r>
            <a:r>
              <a:rPr lang="el-GR" dirty="0"/>
              <a:t> (Αίγυπτος)</a:t>
            </a:r>
          </a:p>
          <a:p>
            <a:pPr lvl="1"/>
            <a:r>
              <a:rPr lang="el-GR" dirty="0" err="1"/>
              <a:t>Σελευκιδών</a:t>
            </a:r>
            <a:r>
              <a:rPr lang="el-GR" dirty="0"/>
              <a:t>  (Συρία)</a:t>
            </a:r>
          </a:p>
          <a:p>
            <a:pPr lvl="1"/>
            <a:r>
              <a:rPr lang="el-GR" dirty="0" err="1"/>
              <a:t>Ατταλιδών</a:t>
            </a:r>
            <a:r>
              <a:rPr lang="el-GR" dirty="0"/>
              <a:t> (Μ. Ασία)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61962-D879-40EB-BE59-FEFD236D2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30" y="1600200"/>
            <a:ext cx="7779170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8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ομηρικός βασιλεύς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4" y="1628800"/>
            <a:ext cx="11638626" cy="5229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l-GR" dirty="0"/>
              <a:t>Στην ομηρική κοινωνία οι τοπικοί βασιλείς είναι </a:t>
            </a:r>
            <a:r>
              <a:rPr lang="el-GR" dirty="0">
                <a:solidFill>
                  <a:srgbClr val="7030A0"/>
                </a:solidFill>
              </a:rPr>
              <a:t>ισόβιοι</a:t>
            </a:r>
            <a:r>
              <a:rPr lang="el-GR" dirty="0"/>
              <a:t> και συνήθως </a:t>
            </a:r>
            <a:r>
              <a:rPr lang="el-GR" dirty="0">
                <a:solidFill>
                  <a:srgbClr val="7030A0"/>
                </a:solidFill>
              </a:rPr>
              <a:t>κληρονομικοί</a:t>
            </a:r>
            <a:r>
              <a:rPr lang="el-GR" dirty="0"/>
              <a:t>.</a:t>
            </a:r>
          </a:p>
          <a:p>
            <a:pPr>
              <a:spcBef>
                <a:spcPts val="0"/>
              </a:spcBef>
            </a:pPr>
            <a:r>
              <a:rPr lang="el-GR" dirty="0"/>
              <a:t>Η βασιλική εξουσία προέρχεται από τους θεούς (στα έπη ο </a:t>
            </a:r>
            <a:r>
              <a:rPr lang="el-GR" i="1" dirty="0"/>
              <a:t>βασιλεύς </a:t>
            </a:r>
            <a:r>
              <a:rPr lang="el-GR" dirty="0"/>
              <a:t>ονομάζεται </a:t>
            </a:r>
            <a:r>
              <a:rPr lang="el-GR" i="1" dirty="0" err="1"/>
              <a:t>διοτραφής</a:t>
            </a:r>
            <a:r>
              <a:rPr lang="el-GR" dirty="0"/>
              <a:t>).</a:t>
            </a:r>
          </a:p>
          <a:p>
            <a:pPr lvl="1">
              <a:spcBef>
                <a:spcPts val="0"/>
              </a:spcBef>
            </a:pPr>
            <a:r>
              <a:rPr lang="el-GR" dirty="0"/>
              <a:t>Ο βασιλεύς ήταν υποχρεωμένος να ασκεί τη βασιλική εξουσία με τρόπο που να μην προσβάλλει τους θεούς, να συμβαδίζει με τη θέλησή τους και να εξασφαλίζει τη συναίνεσή τους. </a:t>
            </a:r>
          </a:p>
          <a:p>
            <a:pPr>
              <a:spcBef>
                <a:spcPts val="0"/>
              </a:spcBef>
            </a:pPr>
            <a:r>
              <a:rPr lang="el-GR" dirty="0"/>
              <a:t>Δύο είναι οι βασικές λειτουργίες του βασιλέως:</a:t>
            </a:r>
          </a:p>
          <a:p>
            <a:pPr lvl="1">
              <a:spcBef>
                <a:spcPts val="0"/>
              </a:spcBef>
            </a:pPr>
            <a:r>
              <a:rPr lang="el-GR" dirty="0"/>
              <a:t>Η ηγεσία του στρατού στον πόλεμο</a:t>
            </a:r>
          </a:p>
          <a:p>
            <a:pPr lvl="1">
              <a:spcBef>
                <a:spcPts val="0"/>
              </a:spcBef>
            </a:pPr>
            <a:r>
              <a:rPr lang="el-GR" dirty="0"/>
              <a:t>Η απονομή της δικαιοσύνης</a:t>
            </a:r>
          </a:p>
          <a:p>
            <a:pPr lvl="2">
              <a:spcBef>
                <a:spcPts val="0"/>
              </a:spcBef>
            </a:pPr>
            <a:r>
              <a:rPr lang="el-GR" sz="2400" dirty="0"/>
              <a:t>Ως δικαστής ο βασιλιάς λειτουργεί με βάση τη </a:t>
            </a:r>
            <a:r>
              <a:rPr lang="el-GR" sz="2400" i="1" dirty="0">
                <a:solidFill>
                  <a:srgbClr val="0070C0"/>
                </a:solidFill>
              </a:rPr>
              <a:t>δίκη</a:t>
            </a:r>
            <a:r>
              <a:rPr lang="el-GR" sz="2400" dirty="0">
                <a:solidFill>
                  <a:srgbClr val="0070C0"/>
                </a:solidFill>
              </a:rPr>
              <a:t> </a:t>
            </a:r>
            <a:r>
              <a:rPr lang="el-GR" sz="2400" dirty="0"/>
              <a:t>(το ανώτερο ιδεώδες της δικαιοσύνης) και εφαρμόζει τις </a:t>
            </a:r>
            <a:r>
              <a:rPr lang="el-GR" sz="2400" i="1" dirty="0" err="1">
                <a:solidFill>
                  <a:srgbClr val="0070C0"/>
                </a:solidFill>
              </a:rPr>
              <a:t>θέμιστες</a:t>
            </a:r>
            <a:r>
              <a:rPr lang="el-GR" sz="2400" i="1" dirty="0"/>
              <a:t> </a:t>
            </a:r>
            <a:r>
              <a:rPr lang="el-GR" sz="2400" dirty="0"/>
              <a:t>(κανόνες δικαίου οι οποίοι παγιώθηκαν λόγω της μακροχρόνιας πρακτικής ή προήλθαν από προηγούμενες δικαστικές αποφάσεις ή πηγάζουν από το κοινό περί δικαίου αίσθημα).</a:t>
            </a:r>
          </a:p>
        </p:txBody>
      </p:sp>
    </p:spTree>
    <p:extLst>
      <p:ext uri="{BB962C8B-B14F-4D97-AF65-F5344CB8AC3E}">
        <p14:creationId xmlns:p14="http://schemas.microsoft.com/office/powerpoint/2010/main" val="3036772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Τα ελληνιστικά βασίλεια το 270 </a:t>
            </a:r>
            <a:r>
              <a:rPr lang="el-GR" dirty="0" err="1"/>
              <a:t>π.Χ.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481" y="1268760"/>
            <a:ext cx="9252519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59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0"/>
            <a:ext cx="10871200" cy="64807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Μεσόγειος το 218 π.Χ.</a:t>
            </a:r>
          </a:p>
        </p:txBody>
      </p:sp>
      <p:pic>
        <p:nvPicPr>
          <p:cNvPr id="23554" name="Picture 2" descr="http://www.ancient.eu.com/uploads/images/283.jpg"/>
          <p:cNvPicPr>
            <a:picLocks noChangeAspect="1" noChangeArrowheads="1"/>
          </p:cNvPicPr>
          <p:nvPr/>
        </p:nvPicPr>
        <p:blipFill rotWithShape="1">
          <a:blip r:embed="rId2" cstate="print"/>
          <a:srcRect l="68" t="9320"/>
          <a:stretch/>
        </p:blipFill>
        <p:spPr bwMode="auto">
          <a:xfrm>
            <a:off x="1683610" y="727968"/>
            <a:ext cx="9137707" cy="6218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9964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28600"/>
            <a:ext cx="8586536" cy="990600"/>
          </a:xfrm>
        </p:spPr>
        <p:txBody>
          <a:bodyPr/>
          <a:lstStyle/>
          <a:p>
            <a:r>
              <a:rPr lang="el-GR" dirty="0"/>
              <a:t>Η ελληνιστική βασιλεία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917" y="1524210"/>
            <a:ext cx="6436311" cy="5331041"/>
          </a:xfrm>
        </p:spPr>
        <p:txBody>
          <a:bodyPr>
            <a:normAutofit/>
          </a:bodyPr>
          <a:lstStyle/>
          <a:p>
            <a:r>
              <a:rPr lang="el-GR" sz="3200" dirty="0"/>
              <a:t>Προσωπική μοναρχία (ούτε εθνική, ούτε εδαφική)</a:t>
            </a:r>
          </a:p>
          <a:p>
            <a:r>
              <a:rPr lang="el-GR" sz="3200" dirty="0"/>
              <a:t>Κληρονομική μοναρχία.</a:t>
            </a:r>
          </a:p>
          <a:p>
            <a:r>
              <a:rPr lang="el-GR" sz="3200" dirty="0"/>
              <a:t>Απόλυτη μοναρχία.</a:t>
            </a:r>
          </a:p>
          <a:p>
            <a:r>
              <a:rPr lang="el-GR" sz="3200" dirty="0"/>
              <a:t>Όλες οι εξουσίες πηγάζουν και ασκούνται από τον βασιλέα.</a:t>
            </a:r>
          </a:p>
          <a:p>
            <a:r>
              <a:rPr lang="el-GR" sz="3200" dirty="0"/>
              <a:t>Προσωπικές αρετές του βασιλέα.</a:t>
            </a:r>
          </a:p>
          <a:p>
            <a:r>
              <a:rPr lang="el-GR" sz="3200" dirty="0"/>
              <a:t>Ανώτατα αξιώματα: πρόσωπα του προσωπικού περίγυρου («</a:t>
            </a:r>
            <a:r>
              <a:rPr lang="el-GR" sz="3200" i="1" dirty="0"/>
              <a:t>φίλοι</a:t>
            </a:r>
            <a:r>
              <a:rPr lang="el-GR" sz="3200" dirty="0"/>
              <a:t>»).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9218" name="Picture 2" descr="http://www.shc.ed.ac.uk/classics/postgraduate/taught/images/Ptolemies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1293" y="495703"/>
            <a:ext cx="2686050" cy="33051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859915" y="4005065"/>
            <a:ext cx="33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Πτολεμαίος Β’ και οι αδελφές του</a:t>
            </a:r>
          </a:p>
        </p:txBody>
      </p:sp>
    </p:spTree>
    <p:extLst>
      <p:ext uri="{BB962C8B-B14F-4D97-AF65-F5344CB8AC3E}">
        <p14:creationId xmlns:p14="http://schemas.microsoft.com/office/powerpoint/2010/main" val="3744189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Ελληνιστικός Βασιλεύς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83" y="1988840"/>
            <a:ext cx="10244836" cy="4869160"/>
          </a:xfrm>
        </p:spPr>
        <p:txBody>
          <a:bodyPr>
            <a:normAutofit/>
          </a:bodyPr>
          <a:lstStyle/>
          <a:p>
            <a:r>
              <a:rPr lang="el-GR" dirty="0"/>
              <a:t>Κύριος του βασιλείου.</a:t>
            </a:r>
          </a:p>
          <a:p>
            <a:r>
              <a:rPr lang="el-GR" dirty="0"/>
              <a:t>Κύριος της γης (</a:t>
            </a:r>
            <a:r>
              <a:rPr lang="el-GR" sz="2800" i="1" dirty="0"/>
              <a:t>βασιλικὴ γῆ</a:t>
            </a:r>
            <a:r>
              <a:rPr lang="el-GR" dirty="0"/>
              <a:t>): την απαλλοτριώνει και την εκμεταλλεύεται σύμφωνα με τους κανόνες ιδιωτικού δικαίου.</a:t>
            </a:r>
          </a:p>
          <a:p>
            <a:r>
              <a:rPr lang="el-GR" sz="2800" i="1" dirty="0"/>
              <a:t>Βασιλικόν ταμεῖον</a:t>
            </a:r>
            <a:r>
              <a:rPr lang="el-GR" dirty="0"/>
              <a:t>: το Δημόσιο ταμείο.</a:t>
            </a:r>
            <a:r>
              <a:rPr lang="el-GR" i="1" dirty="0"/>
              <a:t> </a:t>
            </a:r>
          </a:p>
          <a:p>
            <a:r>
              <a:rPr lang="el-GR" sz="2800" i="1" dirty="0"/>
              <a:t>Βασιλικαὶ τράπεζαι</a:t>
            </a:r>
            <a:r>
              <a:rPr lang="el-GR" dirty="0"/>
              <a:t>:</a:t>
            </a:r>
            <a:r>
              <a:rPr lang="el-GR" i="1" dirty="0"/>
              <a:t> </a:t>
            </a:r>
            <a:r>
              <a:rPr lang="el-GR" dirty="0"/>
              <a:t>οι κρατικές τράπεζες.</a:t>
            </a:r>
          </a:p>
          <a:p>
            <a:r>
              <a:rPr lang="el-GR" sz="2800" i="1" dirty="0"/>
              <a:t>Βασιλικοί γεωργοί</a:t>
            </a:r>
            <a:r>
              <a:rPr lang="el-GR" sz="2800" dirty="0"/>
              <a:t>:</a:t>
            </a:r>
            <a:r>
              <a:rPr lang="el-GR" dirty="0"/>
              <a:t> οι καλλιεργητές των κρατικών γαιών.</a:t>
            </a:r>
          </a:p>
          <a:p>
            <a:pPr>
              <a:buNone/>
            </a:pPr>
            <a:r>
              <a:rPr lang="el-GR" sz="3200" dirty="0"/>
              <a:t>Το βασίλειο θεωρείται προσωπική περιουσία του βασιλέα.</a:t>
            </a:r>
          </a:p>
        </p:txBody>
      </p:sp>
      <p:pic>
        <p:nvPicPr>
          <p:cNvPr id="7170" name="Picture 2" descr="http://0.tqn.com/d/archaeology/1/G/a/6/1/Ptolemy_Ap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4619" y="155103"/>
            <a:ext cx="1524000" cy="230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483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283465"/>
            <a:ext cx="8229600" cy="1634112"/>
          </a:xfrm>
        </p:spPr>
        <p:txBody>
          <a:bodyPr>
            <a:normAutofit/>
          </a:bodyPr>
          <a:lstStyle/>
          <a:p>
            <a:r>
              <a:rPr lang="el-GR" dirty="0"/>
              <a:t>Ο Βασιλεύς ως «Νόμος έμψυχος» </a:t>
            </a:r>
            <a:br>
              <a:rPr lang="el-GR" dirty="0"/>
            </a:b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113" y="2077374"/>
            <a:ext cx="6818055" cy="4497161"/>
          </a:xfrm>
        </p:spPr>
        <p:txBody>
          <a:bodyPr>
            <a:normAutofit/>
          </a:bodyPr>
          <a:lstStyle/>
          <a:p>
            <a:r>
              <a:rPr lang="el-GR" sz="3200" dirty="0"/>
              <a:t>Ανώτατος νομοθέτης, δικαστής, κυβερνήτης.</a:t>
            </a:r>
          </a:p>
          <a:p>
            <a:r>
              <a:rPr lang="el-GR" sz="3200" dirty="0"/>
              <a:t>Η έκφραση «ἔμψυχος νομος» υιοθετείται από τους Ρωμαίους αυτοκράτορες και αργότερα από τους θεωρητικούς της γαλλικής μοναρχίας.</a:t>
            </a:r>
          </a:p>
          <a:p>
            <a:r>
              <a:rPr lang="el-GR" sz="3200" dirty="0"/>
              <a:t>Είναι αντικείμενο λατρείας, όπως οι θεοί.</a:t>
            </a:r>
          </a:p>
        </p:txBody>
      </p:sp>
      <p:pic>
        <p:nvPicPr>
          <p:cNvPr id="8194" name="Picture 2" descr="http://t3.gstatic.com/images?q=tbn:ANd9GcS2scJRWf9r0xZ4pWbUXrIe1Y28kDn61Tl8DpI-CQr4_bwBjSBBBrfMCpB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9342" y="2891407"/>
            <a:ext cx="2095500" cy="2038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21271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Μοναρχική ιδεολογία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83" y="1600200"/>
            <a:ext cx="9907479" cy="5141168"/>
          </a:xfrm>
        </p:spPr>
        <p:txBody>
          <a:bodyPr>
            <a:normAutofit lnSpcReduction="10000"/>
          </a:bodyPr>
          <a:lstStyle/>
          <a:p>
            <a:r>
              <a:rPr lang="el-GR" i="1" dirty="0" err="1"/>
              <a:t>Ἀρετὴ</a:t>
            </a:r>
            <a:r>
              <a:rPr lang="el-GR" dirty="0"/>
              <a:t> : βασικό χαρακτηριστικό του μονάρχη. </a:t>
            </a:r>
          </a:p>
          <a:p>
            <a:r>
              <a:rPr lang="el-GR" dirty="0"/>
              <a:t>Ο Βασιλεύς είναι </a:t>
            </a:r>
            <a:r>
              <a:rPr lang="el-GR" i="1" dirty="0"/>
              <a:t>φιλάνθρωπος, </a:t>
            </a:r>
            <a:r>
              <a:rPr lang="el-GR" i="1" dirty="0" err="1"/>
              <a:t>εὐεργέτης</a:t>
            </a:r>
            <a:r>
              <a:rPr lang="el-GR" i="1" dirty="0"/>
              <a:t>, </a:t>
            </a:r>
            <a:r>
              <a:rPr lang="el-GR" i="1" dirty="0" err="1"/>
              <a:t>σωτὴρ</a:t>
            </a:r>
            <a:r>
              <a:rPr lang="el-GR" i="1" dirty="0"/>
              <a:t> </a:t>
            </a:r>
            <a:r>
              <a:rPr lang="el-GR" i="1" dirty="0" err="1"/>
              <a:t>τοῦ</a:t>
            </a:r>
            <a:r>
              <a:rPr lang="el-GR" i="1" dirty="0"/>
              <a:t> </a:t>
            </a:r>
            <a:r>
              <a:rPr lang="el-GR" i="1" dirty="0" err="1"/>
              <a:t>λαοῦ</a:t>
            </a:r>
            <a:r>
              <a:rPr lang="el-GR" i="1" dirty="0"/>
              <a:t>.</a:t>
            </a:r>
          </a:p>
          <a:p>
            <a:r>
              <a:rPr lang="el-GR" dirty="0"/>
              <a:t>Οφείλει να μεριμνά και εξασφαλίζει την ευτυχία των υπηκόων του, σεβόμενος το νόμο και την ηθική.</a:t>
            </a:r>
          </a:p>
          <a:p>
            <a:r>
              <a:rPr lang="el-GR" dirty="0"/>
              <a:t>Οι πραγματείες περί βασιλείας 4</a:t>
            </a:r>
            <a:r>
              <a:rPr lang="el-GR" baseline="30000" dirty="0"/>
              <a:t>ου</a:t>
            </a:r>
            <a:r>
              <a:rPr lang="el-GR" dirty="0"/>
              <a:t> </a:t>
            </a:r>
            <a:r>
              <a:rPr lang="el-GR" dirty="0" err="1"/>
              <a:t>π.Χ.</a:t>
            </a:r>
            <a:r>
              <a:rPr lang="el-GR" dirty="0"/>
              <a:t> αι. θέτουν τις ιδεολογικές βάσεις της ελληνιστικής μοναρχίας.</a:t>
            </a:r>
          </a:p>
          <a:p>
            <a:r>
              <a:rPr lang="el-GR" dirty="0"/>
              <a:t>Υιοθετούνται από τους Ρωμαίους.</a:t>
            </a:r>
          </a:p>
          <a:p>
            <a:pPr lvl="1"/>
            <a:r>
              <a:rPr lang="el-GR" dirty="0" err="1"/>
              <a:t>Αίλιος</a:t>
            </a:r>
            <a:r>
              <a:rPr lang="el-GR" dirty="0"/>
              <a:t> Αριστείδης, Δίων Χρυσόστομος: Ο αυτοκράτορας,  πατέρας των υπηκόων του.</a:t>
            </a:r>
          </a:p>
          <a:p>
            <a:r>
              <a:rPr lang="el-GR" dirty="0"/>
              <a:t>Ο βασιλιάς είναι η αποκλειστική πηγή του δικαίου και ο υπέρτατος δικαστής.</a:t>
            </a:r>
          </a:p>
          <a:p>
            <a:r>
              <a:rPr lang="el-GR" dirty="0"/>
              <a:t>Λατρεία του βασιλέως (</a:t>
            </a:r>
            <a:r>
              <a:rPr lang="el-GR" dirty="0" err="1"/>
              <a:t>Πτολεμαίοι</a:t>
            </a:r>
            <a:r>
              <a:rPr lang="el-GR" dirty="0"/>
              <a:t>, </a:t>
            </a:r>
            <a:r>
              <a:rPr lang="el-GR" dirty="0" err="1"/>
              <a:t>Σελευκίδες</a:t>
            </a:r>
            <a:r>
              <a:rPr lang="el-GR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0559397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291264" cy="1412776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Η δυναστεία των Πτολεμαίων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8686800" cy="5301208"/>
          </a:xfrm>
        </p:spPr>
        <p:txBody>
          <a:bodyPr>
            <a:normAutofit fontScale="55000" lnSpcReduction="20000"/>
          </a:bodyPr>
          <a:lstStyle/>
          <a:p>
            <a:r>
              <a:rPr lang="el-GR" dirty="0"/>
              <a:t>Πτολεμαίος</a:t>
            </a:r>
            <a:r>
              <a:rPr lang="en-US" dirty="0"/>
              <a:t> I 305-282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II 284-246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III </a:t>
            </a:r>
            <a:r>
              <a:rPr lang="el-GR" dirty="0"/>
              <a:t>Ευεργέτης </a:t>
            </a:r>
            <a:r>
              <a:rPr lang="en-US" dirty="0"/>
              <a:t>246-221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IV </a:t>
            </a:r>
            <a:r>
              <a:rPr lang="el-GR" dirty="0" err="1"/>
              <a:t>Φιλοπάτωρ</a:t>
            </a:r>
            <a:r>
              <a:rPr lang="el-GR" dirty="0"/>
              <a:t> </a:t>
            </a:r>
            <a:r>
              <a:rPr lang="en-US" dirty="0"/>
              <a:t>221-204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V </a:t>
            </a:r>
            <a:r>
              <a:rPr lang="el-GR" dirty="0"/>
              <a:t>Επιφανής </a:t>
            </a:r>
            <a:r>
              <a:rPr lang="en-US" dirty="0"/>
              <a:t>204-180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VI </a:t>
            </a:r>
            <a:r>
              <a:rPr lang="el-GR" dirty="0" err="1"/>
              <a:t>Φιλομήτωρ</a:t>
            </a:r>
            <a:r>
              <a:rPr lang="el-GR" dirty="0"/>
              <a:t> </a:t>
            </a:r>
            <a:r>
              <a:rPr lang="en-US" dirty="0"/>
              <a:t>180-145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VIII 170-163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 Ευεργέτης </a:t>
            </a:r>
            <a:r>
              <a:rPr lang="en-US" dirty="0"/>
              <a:t>II 145-116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IX 116-107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X </a:t>
            </a:r>
            <a:r>
              <a:rPr lang="el-GR" dirty="0"/>
              <a:t>Αλέξανδρος </a:t>
            </a:r>
            <a:r>
              <a:rPr lang="en-US" dirty="0"/>
              <a:t>I 107-88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 err="1"/>
              <a:t>Σωτήρ</a:t>
            </a:r>
            <a:r>
              <a:rPr lang="el-GR" dirty="0"/>
              <a:t> </a:t>
            </a:r>
            <a:r>
              <a:rPr lang="en-US" dirty="0"/>
              <a:t>II 88-80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Βερενίκη </a:t>
            </a:r>
            <a:r>
              <a:rPr lang="en-US" dirty="0"/>
              <a:t>IV 58-55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XII 80-51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XIII </a:t>
            </a:r>
            <a:r>
              <a:rPr lang="el-GR" dirty="0" err="1"/>
              <a:t>Φιλοπάτωρ</a:t>
            </a:r>
            <a:r>
              <a:rPr lang="el-GR" dirty="0"/>
              <a:t> </a:t>
            </a:r>
            <a:r>
              <a:rPr lang="en-US" dirty="0"/>
              <a:t>51-47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Κλεοπάτρα </a:t>
            </a:r>
            <a:r>
              <a:rPr lang="en-US" dirty="0"/>
              <a:t>VII </a:t>
            </a:r>
            <a:r>
              <a:rPr lang="el-GR" dirty="0" err="1"/>
              <a:t>Φιλοπάτωρ</a:t>
            </a:r>
            <a:r>
              <a:rPr lang="el-GR" dirty="0"/>
              <a:t> </a:t>
            </a:r>
            <a:r>
              <a:rPr lang="en-US" dirty="0"/>
              <a:t>51-30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XIV </a:t>
            </a:r>
            <a:r>
              <a:rPr lang="el-GR" dirty="0" err="1"/>
              <a:t>Φιλοπάτωρ</a:t>
            </a:r>
            <a:r>
              <a:rPr lang="el-GR" dirty="0"/>
              <a:t> Φιλάδελφος </a:t>
            </a:r>
            <a:r>
              <a:rPr lang="en-US" dirty="0"/>
              <a:t>47-44 </a:t>
            </a:r>
            <a:r>
              <a:rPr lang="el-GR" dirty="0" err="1"/>
              <a:t>π.Χ.</a:t>
            </a:r>
            <a:r>
              <a:rPr lang="en-US" dirty="0"/>
              <a:t> </a:t>
            </a:r>
          </a:p>
          <a:p>
            <a:r>
              <a:rPr lang="el-GR" dirty="0"/>
              <a:t>Πτολεμαίος</a:t>
            </a:r>
            <a:r>
              <a:rPr lang="en-US" dirty="0"/>
              <a:t> XV </a:t>
            </a:r>
            <a:r>
              <a:rPr lang="el-GR" dirty="0"/>
              <a:t>Καίσαρ </a:t>
            </a:r>
            <a:r>
              <a:rPr lang="en-US" dirty="0"/>
              <a:t>44-30 </a:t>
            </a:r>
            <a:r>
              <a:rPr lang="el-GR" dirty="0" err="1"/>
              <a:t>π.Χ.</a:t>
            </a:r>
            <a:endParaRPr lang="en-US" dirty="0"/>
          </a:p>
          <a:p>
            <a:endParaRPr lang="el-GR" dirty="0"/>
          </a:p>
        </p:txBody>
      </p:sp>
      <p:pic>
        <p:nvPicPr>
          <p:cNvPr id="25602" name="Picture 2" descr="http://bibleworld.com/travel-blog/Egypt-Ptolemy_II_OIUC09_fjenkins_1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1438" y="2074540"/>
            <a:ext cx="4160962" cy="2708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2135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228600"/>
            <a:ext cx="8658544" cy="990600"/>
          </a:xfrm>
        </p:spPr>
        <p:txBody>
          <a:bodyPr/>
          <a:lstStyle/>
          <a:p>
            <a:r>
              <a:rPr lang="el-GR" dirty="0"/>
              <a:t>Διοίκηση των βασιλείων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823" y="1606858"/>
            <a:ext cx="10036545" cy="5251142"/>
          </a:xfrm>
        </p:spPr>
        <p:txBody>
          <a:bodyPr>
            <a:normAutofit/>
          </a:bodyPr>
          <a:lstStyle/>
          <a:p>
            <a:r>
              <a:rPr lang="el-GR" dirty="0"/>
              <a:t>Μεγάλη έκταση βασιλείων.</a:t>
            </a:r>
          </a:p>
          <a:p>
            <a:r>
              <a:rPr lang="el-GR" dirty="0"/>
              <a:t>Η διοίκηση απαιτεί γραφειοκρατική </a:t>
            </a:r>
          </a:p>
          <a:p>
            <a:pPr marL="0" indent="0">
              <a:buNone/>
            </a:pPr>
            <a:r>
              <a:rPr lang="el-GR" dirty="0"/>
              <a:t>    οργάνωση και συγκεντρωτικό σύστημα.</a:t>
            </a:r>
          </a:p>
          <a:p>
            <a:r>
              <a:rPr lang="el-GR" dirty="0"/>
              <a:t>Υπαλληλική ιεραρχία και πολυάριθμο προσωπικό.</a:t>
            </a:r>
          </a:p>
          <a:p>
            <a:r>
              <a:rPr lang="el-GR" dirty="0" err="1"/>
              <a:t>Πτολεμαϊκή</a:t>
            </a:r>
            <a:r>
              <a:rPr lang="el-GR" dirty="0"/>
              <a:t> Αίγυπτος: </a:t>
            </a:r>
          </a:p>
          <a:p>
            <a:pPr lvl="1"/>
            <a:r>
              <a:rPr lang="el-GR" dirty="0"/>
              <a:t>Νομοί, τοπαρχίες, κώμες</a:t>
            </a:r>
          </a:p>
          <a:p>
            <a:pPr lvl="1"/>
            <a:r>
              <a:rPr lang="el-GR" dirty="0"/>
              <a:t>Επικεφαλής ο Διοικητής, διορίζεται από τον μονάρχη. Έχει εκτεταμένες οικονομικές αρμοδιότητες</a:t>
            </a:r>
          </a:p>
          <a:p>
            <a:pPr lvl="1"/>
            <a:r>
              <a:rPr lang="el-GR" dirty="0"/>
              <a:t>Αυτόνομες ελληνικές πόλεις</a:t>
            </a:r>
          </a:p>
          <a:p>
            <a:r>
              <a:rPr lang="el-GR" dirty="0"/>
              <a:t>Σελευκίδες: σατραπείες (στρατηγός, σατράπης).</a:t>
            </a:r>
          </a:p>
          <a:p>
            <a:r>
              <a:rPr lang="el-GR" dirty="0"/>
              <a:t>Η διοικητική μηχανή υιοθετείται από Ρωμαίους και Βυζαντινούς.  </a:t>
            </a:r>
          </a:p>
        </p:txBody>
      </p:sp>
      <p:pic>
        <p:nvPicPr>
          <p:cNvPr id="4098" name="Picture 2" descr="http://www.kent.ac.uk/secl/classics/images/RECTO_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7238" y="48217"/>
            <a:ext cx="3137306" cy="3117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3352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hacac.org/activities/images/ptolemaicegypt270b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60648"/>
            <a:ext cx="9144000" cy="6838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469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ελληνιστικός πολιτισμός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14905" y="1268760"/>
            <a:ext cx="10626571" cy="558924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l-GR" dirty="0"/>
              <a:t>Πολιτισμός των </a:t>
            </a:r>
            <a:r>
              <a:rPr lang="el-GR" i="1" dirty="0"/>
              <a:t>πόλεων </a:t>
            </a:r>
            <a:r>
              <a:rPr lang="el-GR" dirty="0"/>
              <a:t>: ιδρύονται νέες ελληνικές πόλεις στην ανατολική Μεσόγειο και τη Μέση Ανατολή.</a:t>
            </a:r>
            <a:endParaRPr lang="en-US" dirty="0"/>
          </a:p>
          <a:p>
            <a:r>
              <a:rPr lang="el-GR" dirty="0"/>
              <a:t>Η Αλεξάνδρεια, πρωτεύουσα του πτολεμαϊκού βασιλείου, γίνεται η μεγαλύτερη ελληνική μητρόπολις.</a:t>
            </a:r>
          </a:p>
          <a:p>
            <a:r>
              <a:rPr lang="el-GR" dirty="0"/>
              <a:t>Κοσμοπολιτισμός: ελεύθερη διακίνηση ανθρώπων και ιδεών.</a:t>
            </a:r>
          </a:p>
          <a:p>
            <a:r>
              <a:rPr lang="el-GR" dirty="0"/>
              <a:t>Πολυεθνικές κοινωνίες.</a:t>
            </a:r>
            <a:endParaRPr lang="en-US" dirty="0"/>
          </a:p>
          <a:p>
            <a:r>
              <a:rPr lang="el-GR" dirty="0"/>
              <a:t>Ελληνιστική </a:t>
            </a:r>
            <a:r>
              <a:rPr lang="el-GR" i="1" dirty="0"/>
              <a:t>κοινή</a:t>
            </a:r>
            <a:r>
              <a:rPr lang="el-GR" dirty="0"/>
              <a:t>: γίνεται διεθνής γλώσσα.</a:t>
            </a:r>
          </a:p>
          <a:p>
            <a:r>
              <a:rPr lang="el-GR" dirty="0"/>
              <a:t>Διάδοση ελληνικών ιδεών: φιλοσοφία, αθλητισμός, θρησκεία.</a:t>
            </a:r>
            <a:endParaRPr lang="en-US" dirty="0"/>
          </a:p>
          <a:p>
            <a:r>
              <a:rPr lang="el-GR" dirty="0"/>
              <a:t>Βιβλιοθήκη και Μουσείον της Αλεξάνδρειας.</a:t>
            </a:r>
          </a:p>
        </p:txBody>
      </p:sp>
    </p:spTree>
    <p:extLst>
      <p:ext uri="{BB962C8B-B14F-4D97-AF65-F5344CB8AC3E}">
        <p14:creationId xmlns:p14="http://schemas.microsoft.com/office/powerpoint/2010/main" val="138274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ανάδυση της αριστοκρατίας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49" y="1828800"/>
            <a:ext cx="10431263" cy="4624536"/>
          </a:xfrm>
        </p:spPr>
        <p:txBody>
          <a:bodyPr>
            <a:normAutofit/>
          </a:bodyPr>
          <a:lstStyle/>
          <a:p>
            <a:r>
              <a:rPr lang="el-GR" dirty="0"/>
              <a:t>Οι αριστοκράτες είναι μια ομάδα πλούσιων γαιοκτημόνων, που επικαλούνται ευγενική καταγωγή (από θεούς ή ήρωες).</a:t>
            </a:r>
          </a:p>
          <a:p>
            <a:r>
              <a:rPr lang="el-GR" dirty="0"/>
              <a:t>Σχηματίζουν ένα </a:t>
            </a:r>
            <a:r>
              <a:rPr lang="el-GR" dirty="0">
                <a:solidFill>
                  <a:srgbClr val="0070C0"/>
                </a:solidFill>
              </a:rPr>
              <a:t>συμβούλιο</a:t>
            </a:r>
            <a:r>
              <a:rPr lang="el-GR" dirty="0"/>
              <a:t> που εκφράζει γνώμη στον βασιλέα.</a:t>
            </a:r>
          </a:p>
          <a:p>
            <a:pPr lvl="1"/>
            <a:r>
              <a:rPr lang="el-GR" dirty="0"/>
              <a:t>Ονομάζεται συμβούλιο των </a:t>
            </a:r>
            <a:r>
              <a:rPr lang="el-GR" dirty="0">
                <a:solidFill>
                  <a:srgbClr val="0070C0"/>
                </a:solidFill>
              </a:rPr>
              <a:t>γερόντων</a:t>
            </a:r>
            <a:r>
              <a:rPr lang="el-GR" dirty="0"/>
              <a:t>.</a:t>
            </a:r>
          </a:p>
          <a:p>
            <a:pPr lvl="1"/>
            <a:r>
              <a:rPr lang="el-GR" dirty="0"/>
              <a:t>Δεν πρόκειται απαραίτητα για πρεσβύτερους, αλλά για τους αρχηγούς των πλούσιων αριστοκρατικών οίκων.</a:t>
            </a:r>
          </a:p>
          <a:p>
            <a:r>
              <a:rPr lang="el-GR" dirty="0"/>
              <a:t>Ο βασιλιάς οφείλει να τους εισακούει στη λήψη των αποφάσεων.</a:t>
            </a:r>
          </a:p>
        </p:txBody>
      </p:sp>
    </p:spTree>
    <p:extLst>
      <p:ext uri="{BB962C8B-B14F-4D97-AF65-F5344CB8AC3E}">
        <p14:creationId xmlns:p14="http://schemas.microsoft.com/office/powerpoint/2010/main" val="18882211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868144" cy="1412776"/>
          </a:xfrm>
        </p:spPr>
        <p:txBody>
          <a:bodyPr>
            <a:normAutofit/>
          </a:bodyPr>
          <a:lstStyle/>
          <a:p>
            <a:r>
              <a:rPr lang="el-GR" dirty="0"/>
              <a:t>Οι ελληνιστικές πόλεις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4715"/>
            <a:ext cx="12118019" cy="5556693"/>
          </a:xfrm>
        </p:spPr>
        <p:txBody>
          <a:bodyPr>
            <a:normAutofit/>
          </a:bodyPr>
          <a:lstStyle/>
          <a:p>
            <a:r>
              <a:rPr lang="el-GR" dirty="0"/>
              <a:t>Διατήρηση παλαιών πόλεων.</a:t>
            </a:r>
          </a:p>
          <a:p>
            <a:r>
              <a:rPr lang="el-GR" dirty="0"/>
              <a:t>Ίδρυση νέων πόλεων.</a:t>
            </a:r>
          </a:p>
          <a:p>
            <a:r>
              <a:rPr lang="el-GR" dirty="0"/>
              <a:t>«Αυτονομία» των πόλεων παραχωρούμενη από τον βασιλέα. </a:t>
            </a:r>
          </a:p>
          <a:p>
            <a:r>
              <a:rPr lang="el-GR" dirty="0"/>
              <a:t>Συνεργασία με τον βασιλέα –  Έλεγχος. </a:t>
            </a:r>
          </a:p>
          <a:p>
            <a:r>
              <a:rPr lang="el-GR" dirty="0"/>
              <a:t>Πολίτες: κλειστή ομάδα, αυστηρός έλεγχος, καθαρότητα του σώματος των πολιτών.</a:t>
            </a:r>
          </a:p>
          <a:p>
            <a:r>
              <a:rPr lang="el-GR" dirty="0"/>
              <a:t>Εκκλησία του δήμου – Βουλή – Άρχοντες – Συλλογικά δικαστήρια.</a:t>
            </a:r>
          </a:p>
          <a:p>
            <a:r>
              <a:rPr lang="el-GR" dirty="0"/>
              <a:t>Οι περιοδεύοντες δικαστές:</a:t>
            </a:r>
          </a:p>
          <a:p>
            <a:pPr lvl="1"/>
            <a:r>
              <a:rPr lang="el-GR" dirty="0"/>
              <a:t> Αποκτούν εμπειρική γνώση του δικαίου.</a:t>
            </a:r>
          </a:p>
          <a:p>
            <a:pPr lvl="1"/>
            <a:r>
              <a:rPr lang="el-GR" dirty="0"/>
              <a:t>συμβάλλουν στην ενοποίηση του δικαίου των ελληνιστικών πόλεων (</a:t>
            </a:r>
            <a:r>
              <a:rPr lang="el-GR" i="1" dirty="0"/>
              <a:t>νομική κοινή</a:t>
            </a:r>
            <a:r>
              <a:rPr lang="el-GR" dirty="0"/>
              <a:t>).</a:t>
            </a:r>
          </a:p>
          <a:p>
            <a:endParaRPr lang="el-GR" dirty="0"/>
          </a:p>
        </p:txBody>
      </p:sp>
      <p:pic>
        <p:nvPicPr>
          <p:cNvPr id="5122" name="Picture 2" descr="http://t1.gstatic.com/images?q=tbn:ANd9GcTo2a6S6ExCCf_fM9Fkf_E9_QVxjFjJ4gqKFv2VQsE-Jk4q2aM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3260" y="0"/>
            <a:ext cx="3634740" cy="2423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413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 descr="C:\Users\Maria\AppData\Local\Temp\Macedonia_and_the_Aegean_World_c.200_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1542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524000" y="612559"/>
            <a:ext cx="9144000" cy="2263806"/>
          </a:xfrm>
        </p:spPr>
        <p:txBody>
          <a:bodyPr>
            <a:normAutofit/>
          </a:bodyPr>
          <a:lstStyle/>
          <a:p>
            <a:r>
              <a:rPr lang="el-GR" dirty="0"/>
              <a:t>Ρωμαϊκό πολίτευμα:</a:t>
            </a:r>
            <a:br>
              <a:rPr lang="el-GR" dirty="0"/>
            </a:br>
            <a:r>
              <a:rPr lang="el-GR" dirty="0"/>
              <a:t>Ηγεμονία - αυτοκρατορία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524000" y="2993994"/>
            <a:ext cx="9144000" cy="835056"/>
          </a:xfrm>
        </p:spPr>
        <p:txBody>
          <a:bodyPr/>
          <a:lstStyle/>
          <a:p>
            <a:r>
              <a:rPr lang="el-GR" dirty="0"/>
              <a:t>Από τον Αύγουστο στον Κωνσταντίνο</a:t>
            </a:r>
          </a:p>
        </p:txBody>
      </p:sp>
      <p:pic>
        <p:nvPicPr>
          <p:cNvPr id="5" name="Picture 2" descr="http://t3.gstatic.com/images?q=tbn:ANd9GcRkwP7Ce28qi3OdijZcca6N_KeJSKmumVGqqTrDRwU9e7ZY7R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694212"/>
            <a:ext cx="2385439" cy="3168352"/>
          </a:xfrm>
          <a:prstGeom prst="rect">
            <a:avLst/>
          </a:prstGeom>
          <a:noFill/>
        </p:spPr>
      </p:pic>
      <p:pic>
        <p:nvPicPr>
          <p:cNvPr id="8" name="Picture 2" descr="http://upload.wikimedia.org/wikipedia/commons/thumb/e/eb/Statue-Augustus.jpg/200px-Statue-Augustu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4" y="3829050"/>
            <a:ext cx="1905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375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Χρονολογικό πλαίσιο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Η περίοδος της αυτοκρατορίας διακρίνεται σε υποπεριόδους :</a:t>
            </a:r>
          </a:p>
          <a:p>
            <a:r>
              <a:rPr lang="en-US" dirty="0"/>
              <a:t>O</a:t>
            </a:r>
            <a:r>
              <a:rPr lang="el-GR" dirty="0"/>
              <a:t> Αύγουστος</a:t>
            </a:r>
            <a:r>
              <a:rPr lang="en-US" dirty="0"/>
              <a:t> </a:t>
            </a:r>
            <a:r>
              <a:rPr lang="el-GR" dirty="0"/>
              <a:t>το</a:t>
            </a:r>
            <a:r>
              <a:rPr lang="en-US" dirty="0"/>
              <a:t> </a:t>
            </a:r>
            <a:r>
              <a:rPr lang="el-GR" dirty="0"/>
              <a:t>27 </a:t>
            </a:r>
            <a:r>
              <a:rPr lang="el-GR" dirty="0" err="1"/>
              <a:t>π.Χ.</a:t>
            </a:r>
            <a:r>
              <a:rPr lang="el-GR" dirty="0"/>
              <a:t>  ιδρύει την </a:t>
            </a:r>
            <a:r>
              <a:rPr lang="el-GR" i="1" dirty="0">
                <a:solidFill>
                  <a:srgbClr val="0070C0"/>
                </a:solidFill>
              </a:rPr>
              <a:t>Ηγεμονία</a:t>
            </a:r>
            <a:r>
              <a:rPr lang="el-GR" i="1" dirty="0"/>
              <a:t> </a:t>
            </a:r>
            <a:r>
              <a:rPr lang="en-US" i="1" dirty="0"/>
              <a:t>(</a:t>
            </a:r>
            <a:r>
              <a:rPr lang="en-US" i="1" dirty="0" err="1"/>
              <a:t>Principatus</a:t>
            </a:r>
            <a:r>
              <a:rPr lang="en-US" i="1" dirty="0"/>
              <a:t>)</a:t>
            </a:r>
            <a:r>
              <a:rPr lang="el-GR" i="1" dirty="0"/>
              <a:t> </a:t>
            </a:r>
            <a:endParaRPr lang="el-GR" dirty="0"/>
          </a:p>
          <a:p>
            <a:r>
              <a:rPr lang="el-GR" dirty="0"/>
              <a:t>Ο </a:t>
            </a:r>
            <a:r>
              <a:rPr lang="el-GR" dirty="0" err="1"/>
              <a:t>Διοκλητιανός</a:t>
            </a:r>
            <a:r>
              <a:rPr lang="el-GR" dirty="0"/>
              <a:t> (284-305) μεταβάλλει το πολίτευμα σε </a:t>
            </a:r>
            <a:r>
              <a:rPr lang="el-GR" i="1" dirty="0">
                <a:solidFill>
                  <a:srgbClr val="0070C0"/>
                </a:solidFill>
              </a:rPr>
              <a:t>Δεσποτεία</a:t>
            </a:r>
            <a:endParaRPr lang="el-GR" dirty="0">
              <a:solidFill>
                <a:srgbClr val="0070C0"/>
              </a:solidFill>
            </a:endParaRPr>
          </a:p>
          <a:p>
            <a:r>
              <a:rPr lang="el-GR" dirty="0"/>
              <a:t>Ο Κωνσταντίνος το 324 ιδρύει την </a:t>
            </a:r>
            <a:r>
              <a:rPr lang="el-GR" i="1" dirty="0">
                <a:solidFill>
                  <a:srgbClr val="0070C0"/>
                </a:solidFill>
              </a:rPr>
              <a:t>Αυτοκρατορία</a:t>
            </a:r>
            <a:r>
              <a:rPr lang="el-GR" i="1" dirty="0"/>
              <a:t>,</a:t>
            </a:r>
            <a:r>
              <a:rPr lang="el-GR" dirty="0"/>
              <a:t> που θα αποτελέσει την βάση του βυζαντινού πολιτεύματος</a:t>
            </a:r>
          </a:p>
        </p:txBody>
      </p:sp>
    </p:spTree>
    <p:extLst>
      <p:ext uri="{BB962C8B-B14F-4D97-AF65-F5344CB8AC3E}">
        <p14:creationId xmlns:p14="http://schemas.microsoft.com/office/powerpoint/2010/main" val="4959081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03512" y="260648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l-GR" dirty="0"/>
              <a:t>Ο Οκτάβιος γίνεται Αύγουστος </a:t>
            </a:r>
            <a:br>
              <a:rPr lang="el-GR" dirty="0"/>
            </a:br>
            <a:r>
              <a:rPr lang="el-GR" dirty="0"/>
              <a:t>	(27 π.Χ.-14 </a:t>
            </a:r>
            <a:r>
              <a:rPr lang="el-GR" dirty="0" err="1"/>
              <a:t>μ.Χ</a:t>
            </a:r>
            <a:r>
              <a:rPr lang="el-GR" dirty="0"/>
              <a:t>.)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0" y="1772816"/>
            <a:ext cx="7215206" cy="5257800"/>
          </a:xfrm>
        </p:spPr>
        <p:txBody>
          <a:bodyPr>
            <a:normAutofit/>
          </a:bodyPr>
          <a:lstStyle/>
          <a:p>
            <a:r>
              <a:rPr lang="el-GR" dirty="0"/>
              <a:t>Μετά τη νίκη του επί του Αντωνίου στο Άκτιο (31 π.Χ.</a:t>
            </a:r>
            <a:r>
              <a:rPr lang="en-US" dirty="0"/>
              <a:t>) </a:t>
            </a:r>
            <a:r>
              <a:rPr lang="el-GR" dirty="0"/>
              <a:t>ο Οκτάβιος συγκεντρώνει βαθμιαία όλες τις εξουσίες στο πρόσωπό του</a:t>
            </a:r>
          </a:p>
          <a:p>
            <a:r>
              <a:rPr lang="el-GR" dirty="0"/>
              <a:t>Τον Ιανουάριο του 27 π.Χ. θέτει τις εξουσίες του στη διάθεση της Συγκλήτου</a:t>
            </a:r>
          </a:p>
          <a:p>
            <a:r>
              <a:rPr lang="el-GR" dirty="0"/>
              <a:t>Η Σύγκλητος τον παρακαλεί να παραμείνει στην εξουσία</a:t>
            </a:r>
          </a:p>
          <a:p>
            <a:r>
              <a:rPr lang="el-GR" dirty="0"/>
              <a:t>Έκτοτε ο Αύγουστος γίνεται ο αδιαμφισβήτητος ηγεμόνας (</a:t>
            </a:r>
            <a:r>
              <a:rPr lang="en-US" dirty="0" err="1"/>
              <a:t>princeps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1026" name="Picture 2" descr="File:Augustus Stat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5849" y="585000"/>
            <a:ext cx="2109300" cy="28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6500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533"/>
            <a:ext cx="10515600" cy="1584156"/>
          </a:xfrm>
        </p:spPr>
        <p:txBody>
          <a:bodyPr/>
          <a:lstStyle/>
          <a:p>
            <a:pPr algn="ctr"/>
            <a:r>
              <a:rPr lang="el-GR" dirty="0"/>
              <a:t>Εξουσίες του Αυγούστου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2" y="1597980"/>
            <a:ext cx="10028808" cy="5260019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dirty="0"/>
              <a:t>Από το 36 π.Χ., </a:t>
            </a:r>
            <a:r>
              <a:rPr lang="el-GR" dirty="0">
                <a:solidFill>
                  <a:srgbClr val="0070C0"/>
                </a:solidFill>
              </a:rPr>
              <a:t>Δημαρχική εξουσία </a:t>
            </a:r>
            <a:r>
              <a:rPr lang="el-GR" dirty="0"/>
              <a:t>(</a:t>
            </a:r>
            <a:r>
              <a:rPr lang="en-US" dirty="0" err="1"/>
              <a:t>tribunicia</a:t>
            </a:r>
            <a:r>
              <a:rPr lang="en-US" dirty="0"/>
              <a:t> </a:t>
            </a:r>
            <a:r>
              <a:rPr lang="en-US" dirty="0" err="1"/>
              <a:t>potestas</a:t>
            </a:r>
            <a:r>
              <a:rPr lang="el-GR" dirty="0"/>
              <a:t>) – ανανεώνεται κάθε χρόνο</a:t>
            </a:r>
            <a:endParaRPr lang="en-US" dirty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dirty="0"/>
              <a:t>Από το 31 π.Χ., </a:t>
            </a:r>
            <a:r>
              <a:rPr lang="el-GR" dirty="0">
                <a:solidFill>
                  <a:srgbClr val="0070C0"/>
                </a:solidFill>
              </a:rPr>
              <a:t>Υπατεία</a:t>
            </a:r>
            <a:r>
              <a:rPr lang="el-GR" dirty="0"/>
              <a:t> – ανανεώνεται κάθε χρόνο μέχρι το 23, οπότε την αρνείται  – από το 19 π.Χ., δια βίου </a:t>
            </a:r>
            <a:r>
              <a:rPr lang="el-GR" dirty="0">
                <a:solidFill>
                  <a:srgbClr val="0070C0"/>
                </a:solidFill>
              </a:rPr>
              <a:t>Υπατική</a:t>
            </a:r>
            <a:r>
              <a:rPr lang="el-GR" dirty="0"/>
              <a:t> </a:t>
            </a:r>
            <a:r>
              <a:rPr lang="el-GR" dirty="0">
                <a:solidFill>
                  <a:srgbClr val="0070C0"/>
                </a:solidFill>
              </a:rPr>
              <a:t>εξουσία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dirty="0"/>
              <a:t>Από το 27 π.Χ., η Σύγκλητος του απονέμει </a:t>
            </a:r>
            <a:r>
              <a:rPr lang="el-GR" dirty="0">
                <a:solidFill>
                  <a:srgbClr val="0070C0"/>
                </a:solidFill>
              </a:rPr>
              <a:t>απεριόριστο </a:t>
            </a:r>
            <a:r>
              <a:rPr lang="en-US" dirty="0" err="1">
                <a:solidFill>
                  <a:srgbClr val="0070C0"/>
                </a:solidFill>
              </a:rPr>
              <a:t>imperium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l-GR" dirty="0"/>
              <a:t>για 10 χρόνια – ανανεώνεται μέχρι το θάνατό του</a:t>
            </a: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dirty="0" err="1"/>
              <a:t>Princeps</a:t>
            </a:r>
            <a:r>
              <a:rPr lang="en-US" dirty="0"/>
              <a:t> -&gt; </a:t>
            </a:r>
            <a:r>
              <a:rPr lang="en-US" dirty="0" err="1"/>
              <a:t>Principatus</a:t>
            </a:r>
            <a:r>
              <a:rPr lang="en-US" dirty="0"/>
              <a:t> (</a:t>
            </a:r>
            <a:r>
              <a:rPr lang="el-GR" dirty="0"/>
              <a:t>Ηγεμονία) 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dirty="0"/>
              <a:t>Από το 27 π.Χ., η Σύγκλητος του αναγνωρίζει την </a:t>
            </a:r>
            <a:r>
              <a:rPr lang="el-GR" dirty="0">
                <a:solidFill>
                  <a:srgbClr val="0070C0"/>
                </a:solidFill>
              </a:rPr>
              <a:t>αυθεντία (</a:t>
            </a:r>
            <a:r>
              <a:rPr lang="en-US" dirty="0" err="1">
                <a:solidFill>
                  <a:srgbClr val="0070C0"/>
                </a:solidFill>
              </a:rPr>
              <a:t>auctoritas</a:t>
            </a:r>
            <a:r>
              <a:rPr lang="el-GR" dirty="0">
                <a:solidFill>
                  <a:srgbClr val="0070C0"/>
                </a:solidFill>
              </a:rPr>
              <a:t>)</a:t>
            </a:r>
            <a:r>
              <a:rPr lang="en-US" dirty="0"/>
              <a:t> </a:t>
            </a:r>
            <a:endParaRPr lang="el-GR" dirty="0"/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l-GR" dirty="0"/>
              <a:t>Η </a:t>
            </a:r>
            <a:r>
              <a:rPr lang="en-US" dirty="0" err="1"/>
              <a:t>auctoritas</a:t>
            </a:r>
            <a:r>
              <a:rPr lang="en-US" dirty="0"/>
              <a:t> </a:t>
            </a:r>
            <a:r>
              <a:rPr lang="el-GR" dirty="0"/>
              <a:t>είναι μια νέα μορφή εξουσίας που δημιουργείται ειδικά για τον Αύγουστο</a:t>
            </a: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l-GR" dirty="0"/>
              <a:t>Από αυτήν απορρέει ο τίτλος του </a:t>
            </a:r>
            <a:r>
              <a:rPr lang="en-US" dirty="0"/>
              <a:t>Augustus</a:t>
            </a:r>
            <a:r>
              <a:rPr lang="el-GR" dirty="0"/>
              <a:t> (= κάτοχος της αυθεντίας)</a:t>
            </a: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l-GR" dirty="0"/>
              <a:t>Έτσι ο Αύγουστος γίνεται ο πρώτος μεταξύ ίσων (</a:t>
            </a:r>
            <a:r>
              <a:rPr lang="en-US" dirty="0"/>
              <a:t>Primus inter pares</a:t>
            </a:r>
            <a:r>
              <a:rPr lang="el-GR" dirty="0"/>
              <a:t>)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l-GR" dirty="0"/>
              <a:t>27 π.Χ.: </a:t>
            </a:r>
            <a:r>
              <a:rPr lang="en-US" dirty="0"/>
              <a:t>Imperator (=</a:t>
            </a:r>
            <a:r>
              <a:rPr lang="en-US" dirty="0" err="1"/>
              <a:t>imperium</a:t>
            </a:r>
            <a:r>
              <a:rPr lang="en-US" dirty="0"/>
              <a:t>) Caesar </a:t>
            </a:r>
            <a:r>
              <a:rPr lang="en-US" dirty="0" err="1"/>
              <a:t>divi</a:t>
            </a:r>
            <a:r>
              <a:rPr lang="en-US" dirty="0"/>
              <a:t> </a:t>
            </a:r>
            <a:r>
              <a:rPr lang="en-US" dirty="0" err="1"/>
              <a:t>filius</a:t>
            </a:r>
            <a:r>
              <a:rPr lang="en-US" dirty="0"/>
              <a:t> Augustus (=</a:t>
            </a:r>
            <a:r>
              <a:rPr lang="en-US" dirty="0" err="1"/>
              <a:t>auctoritas</a:t>
            </a:r>
            <a:r>
              <a:rPr lang="en-US" dirty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97340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8153400" cy="990600"/>
          </a:xfrm>
        </p:spPr>
        <p:txBody>
          <a:bodyPr/>
          <a:lstStyle/>
          <a:p>
            <a:r>
              <a:rPr lang="el-GR" dirty="0"/>
              <a:t>Το πολίτευμα της Ηγεμονίας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8153400" cy="5301208"/>
          </a:xfrm>
        </p:spPr>
        <p:txBody>
          <a:bodyPr>
            <a:normAutofit/>
          </a:bodyPr>
          <a:lstStyle/>
          <a:p>
            <a:r>
              <a:rPr lang="el-GR" dirty="0"/>
              <a:t>Οι διάδοχοι του Αυγούστου συνεχίζουν το </a:t>
            </a:r>
            <a:endParaRPr lang="en-US" dirty="0"/>
          </a:p>
          <a:p>
            <a:pPr>
              <a:buNone/>
            </a:pPr>
            <a:r>
              <a:rPr lang="en-US" dirty="0"/>
              <a:t>	 </a:t>
            </a:r>
            <a:r>
              <a:rPr lang="el-GR" dirty="0"/>
              <a:t>ίδιο μοντέλο:</a:t>
            </a:r>
          </a:p>
          <a:p>
            <a:r>
              <a:rPr lang="el-GR" dirty="0"/>
              <a:t>Διατηρούν την επίφαση </a:t>
            </a:r>
            <a:r>
              <a:rPr lang="el-GR" dirty="0">
                <a:latin typeface="Calibri" pitchFamily="34" charset="0"/>
              </a:rPr>
              <a:t>της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Respublica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l-GR" dirty="0">
                <a:latin typeface="Calibri" pitchFamily="34" charset="0"/>
              </a:rPr>
              <a:t> </a:t>
            </a:r>
          </a:p>
          <a:p>
            <a:r>
              <a:rPr lang="el-GR" dirty="0">
                <a:latin typeface="Calibri" pitchFamily="34" charset="0"/>
              </a:rPr>
              <a:t>Τα όργανα της </a:t>
            </a:r>
            <a:r>
              <a:rPr lang="en-US" dirty="0" err="1">
                <a:latin typeface="Calibri" pitchFamily="34" charset="0"/>
              </a:rPr>
              <a:t>Respublica</a:t>
            </a:r>
            <a:r>
              <a:rPr lang="el-GR" dirty="0">
                <a:latin typeface="Calibri" pitchFamily="34" charset="0"/>
              </a:rPr>
              <a:t> παραμένουν</a:t>
            </a:r>
            <a:r>
              <a:rPr lang="el-GR" dirty="0"/>
              <a:t>: </a:t>
            </a:r>
          </a:p>
          <a:p>
            <a:pPr lvl="1"/>
            <a:r>
              <a:rPr lang="el-GR" dirty="0"/>
              <a:t>Σύγκλητος</a:t>
            </a:r>
          </a:p>
          <a:p>
            <a:pPr lvl="1"/>
            <a:r>
              <a:rPr lang="el-GR" dirty="0"/>
              <a:t>Άρχοντες</a:t>
            </a:r>
          </a:p>
          <a:p>
            <a:pPr lvl="1"/>
            <a:r>
              <a:rPr lang="el-GR" dirty="0"/>
              <a:t>Συνελεύσεις του ρωμαϊκού λαού</a:t>
            </a:r>
          </a:p>
          <a:p>
            <a:r>
              <a:rPr lang="el-GR" dirty="0"/>
              <a:t>Ο Ηγεμόνας/Αυτοκράτορας συγκεντρώνει όλες τις εξουσίες</a:t>
            </a:r>
          </a:p>
          <a:p>
            <a:r>
              <a:rPr lang="el-GR" dirty="0"/>
              <a:t>Η αυτοκρατορική εξουσία θεμελιώνεται στην ιδεολογία της </a:t>
            </a:r>
            <a:r>
              <a:rPr lang="en-US" dirty="0" err="1">
                <a:latin typeface="Calibri" pitchFamily="34" charset="0"/>
              </a:rPr>
              <a:t>Respublica</a:t>
            </a:r>
            <a:endParaRPr lang="el-GR" dirty="0"/>
          </a:p>
          <a:p>
            <a:pPr lvl="2"/>
            <a:endParaRPr lang="el-GR" dirty="0"/>
          </a:p>
        </p:txBody>
      </p:sp>
      <p:pic>
        <p:nvPicPr>
          <p:cNvPr id="17410" name="Picture 2" descr="http://t1.gstatic.com/images?q=tbn:ANd9GcQRp82MexKG_HPEkVFIJy4UK3yLFLi1Ro071UoUhy3CKBGz7zjM7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280" y="188640"/>
            <a:ext cx="1847850" cy="2466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8391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Νομικά θεμέλια </a:t>
            </a:r>
            <a:br>
              <a:rPr lang="el-GR" dirty="0"/>
            </a:br>
            <a:r>
              <a:rPr lang="el-GR" dirty="0"/>
              <a:t>της αυτοκρατορικής εξουσίας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825" y="1997476"/>
            <a:ext cx="10002175" cy="48605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Η αυτοκρατορική εξουσία θεμελιώνεται σε τρεις έννοιες:</a:t>
            </a:r>
          </a:p>
          <a:p>
            <a:r>
              <a:rPr lang="en-US" dirty="0" err="1">
                <a:latin typeface="Calibri" pitchFamily="34" charset="0"/>
              </a:rPr>
              <a:t>Imperium</a:t>
            </a:r>
            <a:r>
              <a:rPr lang="el-GR" dirty="0">
                <a:latin typeface="Calibri" pitchFamily="34" charset="0"/>
              </a:rPr>
              <a:t> (ανώτατη εξουσία)</a:t>
            </a:r>
          </a:p>
          <a:p>
            <a:r>
              <a:rPr lang="el-GR" dirty="0"/>
              <a:t>Α</a:t>
            </a:r>
            <a:r>
              <a:rPr lang="en-US" dirty="0" err="1"/>
              <a:t>uctoritas</a:t>
            </a:r>
            <a:r>
              <a:rPr lang="el-GR" dirty="0"/>
              <a:t> (αυθεντία)</a:t>
            </a:r>
          </a:p>
          <a:p>
            <a:r>
              <a:rPr lang="el-GR" dirty="0"/>
              <a:t>Δημαρχική εξουσία</a:t>
            </a:r>
          </a:p>
          <a:p>
            <a:pPr>
              <a:buNone/>
            </a:pPr>
            <a:r>
              <a:rPr lang="en-US" dirty="0"/>
              <a:t>   </a:t>
            </a:r>
            <a:r>
              <a:rPr lang="el-GR" dirty="0"/>
              <a:t>(</a:t>
            </a:r>
            <a:r>
              <a:rPr lang="en-US" dirty="0" err="1"/>
              <a:t>tribunicia</a:t>
            </a:r>
            <a:r>
              <a:rPr lang="en-US" dirty="0"/>
              <a:t> </a:t>
            </a:r>
            <a:r>
              <a:rPr lang="en-US" dirty="0" err="1"/>
              <a:t>potestas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4" name="Picture 2" descr="http://salamboblog.files.wordpress.com/2010/12/res-gest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507" y="2553210"/>
            <a:ext cx="5590267" cy="4198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0030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l-GR" dirty="0">
                <a:latin typeface="Calibri" pitchFamily="34" charset="0"/>
              </a:rPr>
            </a:br>
            <a:r>
              <a:rPr lang="el-GR" dirty="0">
                <a:latin typeface="Calibri" pitchFamily="34" charset="0"/>
              </a:rPr>
              <a:t>Α. Το </a:t>
            </a:r>
            <a:r>
              <a:rPr lang="en-US" dirty="0" err="1">
                <a:latin typeface="Calibri" pitchFamily="34" charset="0"/>
              </a:rPr>
              <a:t>Imperium</a:t>
            </a:r>
            <a:r>
              <a:rPr lang="el-GR" dirty="0">
                <a:latin typeface="Calibri" pitchFamily="34" charset="0"/>
              </a:rPr>
              <a:t> του αυτοκράτορα</a:t>
            </a:r>
            <a:br>
              <a:rPr lang="el-GR" dirty="0">
                <a:latin typeface="Calibri" pitchFamily="34" charset="0"/>
              </a:rPr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38200" y="1988598"/>
            <a:ext cx="10515600" cy="4608754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itchFamily="34" charset="0"/>
              </a:rPr>
              <a:t>Ειδικότερα: ανθυπατικό </a:t>
            </a:r>
            <a:r>
              <a:rPr lang="en-US" dirty="0" err="1">
                <a:latin typeface="Calibri" pitchFamily="34" charset="0"/>
              </a:rPr>
              <a:t>Imperium</a:t>
            </a:r>
            <a:r>
              <a:rPr lang="el-GR" dirty="0">
                <a:latin typeface="Calibri" pitchFamily="34" charset="0"/>
              </a:rPr>
              <a:t> </a:t>
            </a:r>
          </a:p>
          <a:p>
            <a:pPr lvl="1"/>
            <a:r>
              <a:rPr lang="el-GR" b="1" dirty="0">
                <a:latin typeface="Calibri" pitchFamily="34" charset="0"/>
              </a:rPr>
              <a:t>Εξουσία στρατιωτικής διοίκησης</a:t>
            </a:r>
          </a:p>
          <a:p>
            <a:pPr lvl="1"/>
            <a:r>
              <a:rPr lang="el-GR" b="1" dirty="0">
                <a:latin typeface="Calibri" pitchFamily="34" charset="0"/>
              </a:rPr>
              <a:t>Εξουσία έκδοσης </a:t>
            </a:r>
            <a:r>
              <a:rPr lang="el-GR" b="1" dirty="0" err="1">
                <a:latin typeface="Calibri" pitchFamily="34" charset="0"/>
              </a:rPr>
              <a:t>ηδίκτων</a:t>
            </a:r>
            <a:r>
              <a:rPr lang="el-GR" dirty="0">
                <a:latin typeface="Calibri" pitchFamily="34" charset="0"/>
              </a:rPr>
              <a:t>, συνεπώς νομοθετική εξουσία</a:t>
            </a:r>
          </a:p>
          <a:p>
            <a:pPr lvl="1"/>
            <a:r>
              <a:rPr lang="el-GR" dirty="0">
                <a:latin typeface="Calibri" pitchFamily="34" charset="0"/>
              </a:rPr>
              <a:t> </a:t>
            </a:r>
            <a:r>
              <a:rPr lang="el-GR" b="1" dirty="0">
                <a:latin typeface="Calibri" pitchFamily="34" charset="0"/>
              </a:rPr>
              <a:t>Εξουσία απονομής της δικαιοσύνης </a:t>
            </a:r>
            <a:r>
              <a:rPr lang="el-GR" dirty="0">
                <a:latin typeface="Calibri" pitchFamily="34" charset="0"/>
              </a:rPr>
              <a:t>– εξουσία καταναγκασμού: δικάζει ποινικές και αστικές υποθέσεις, πρωτόδικα και κατ’ έφεση, αυτοπροσώπως ή με τους πληρεξουσίους του</a:t>
            </a:r>
            <a:r>
              <a:rPr lang="fr-CA" dirty="0">
                <a:latin typeface="Calibri" pitchFamily="34" charset="0"/>
              </a:rPr>
              <a:t> </a:t>
            </a:r>
          </a:p>
          <a:p>
            <a:pPr lvl="1">
              <a:buNone/>
            </a:pPr>
            <a:r>
              <a:rPr lang="fr-CA" dirty="0"/>
              <a:t>A</a:t>
            </a:r>
            <a:r>
              <a:rPr lang="el-GR" dirty="0" err="1"/>
              <a:t>πονεμόμενο</a:t>
            </a:r>
            <a:r>
              <a:rPr lang="el-GR" dirty="0"/>
              <a:t> στον αυτοκράτορα, τον καθιστά υπεράνω των άλλων αρχόντων</a:t>
            </a:r>
          </a:p>
          <a:p>
            <a:pPr lvl="1">
              <a:buNone/>
            </a:pPr>
            <a:r>
              <a:rPr lang="el-GR" dirty="0">
                <a:latin typeface="Calibri" pitchFamily="34" charset="0"/>
              </a:rPr>
              <a:t>Από αυτό παίρνει το όνομά του το καθεστώς της αυτοκρατορίας</a:t>
            </a:r>
          </a:p>
          <a:p>
            <a:pPr lvl="1"/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3153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Β. Η </a:t>
            </a:r>
            <a:r>
              <a:rPr lang="en-US" dirty="0" err="1">
                <a:latin typeface="Calibri" pitchFamily="34" charset="0"/>
              </a:rPr>
              <a:t>Auctoritas</a:t>
            </a:r>
            <a:r>
              <a:rPr lang="en-US" dirty="0"/>
              <a:t> </a:t>
            </a:r>
            <a:r>
              <a:rPr lang="el-GR" dirty="0"/>
              <a:t>του αυτοκράτορα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72357" y="1580224"/>
            <a:ext cx="10581443" cy="5277775"/>
          </a:xfrm>
        </p:spPr>
        <p:txBody>
          <a:bodyPr>
            <a:normAutofit/>
          </a:bodyPr>
          <a:lstStyle/>
          <a:p>
            <a:r>
              <a:rPr lang="el-GR" dirty="0"/>
              <a:t>Απονέμεται για πρώτη φορά στον Αύγουστο</a:t>
            </a:r>
          </a:p>
          <a:p>
            <a:r>
              <a:rPr lang="el-GR" dirty="0"/>
              <a:t>Αποτελεί ένα είδος αυθεντίας</a:t>
            </a:r>
          </a:p>
          <a:p>
            <a:r>
              <a:rPr lang="el-GR" dirty="0"/>
              <a:t>Προσδίδει στις πράξεις του αυτοκράτορα ένα ανώτερο εξουσιαστικό κύρος. Αποτέλεσμα: βρίσκεται υπεράνω όλων των αρχόντων που έχουν ίδια εξουσία με αυτόν</a:t>
            </a:r>
          </a:p>
          <a:p>
            <a:r>
              <a:rPr lang="el-GR" dirty="0"/>
              <a:t>Μέσω αυτής οι δικαστικές αποφάσεις του αυτοκράτορα αποκτούν καθολική ισχύ νόμου</a:t>
            </a:r>
          </a:p>
          <a:p>
            <a:r>
              <a:rPr lang="el-GR" dirty="0"/>
              <a:t>Παρέχοντας την </a:t>
            </a:r>
            <a:r>
              <a:rPr lang="en-US" dirty="0" err="1"/>
              <a:t>auctoritas</a:t>
            </a:r>
            <a:r>
              <a:rPr lang="el-GR" dirty="0"/>
              <a:t> σε πράξεις τρίτων, προσδίδει σ’ αυτές ανώτερη ισχύ:</a:t>
            </a:r>
          </a:p>
          <a:p>
            <a:pPr lvl="1"/>
            <a:r>
              <a:rPr lang="el-GR" dirty="0"/>
              <a:t>Εκλογή αρχόντων</a:t>
            </a:r>
          </a:p>
          <a:p>
            <a:pPr lvl="1"/>
            <a:r>
              <a:rPr lang="el-GR" dirty="0"/>
              <a:t>Γνωμοδοτήσεις νομομαθών</a:t>
            </a:r>
          </a:p>
        </p:txBody>
      </p:sp>
    </p:spTree>
    <p:extLst>
      <p:ext uri="{BB962C8B-B14F-4D97-AF65-F5344CB8AC3E}">
        <p14:creationId xmlns:p14="http://schemas.microsoft.com/office/powerpoint/2010/main" val="106221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9BD2-CC07-4988-A75D-B717F674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64815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Η συμμετοχή του αριστοκρατικού συμβουλίου στη δικαστική εξουσία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320F7-970B-4319-8E6A-82DD2CD11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9" y="1600200"/>
            <a:ext cx="11176986" cy="52578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l-GR" dirty="0"/>
              <a:t>Η συμμετοχή του συμβουλίου των γερόντων στο </a:t>
            </a:r>
            <a:r>
              <a:rPr lang="el-GR" dirty="0" err="1"/>
              <a:t>δικάζειν</a:t>
            </a:r>
            <a:r>
              <a:rPr lang="el-GR" dirty="0"/>
              <a:t> απεικονίζεται σε μια σκηνή της </a:t>
            </a:r>
            <a:r>
              <a:rPr lang="el-GR" i="1" dirty="0" err="1"/>
              <a:t>Ιλιάδας</a:t>
            </a:r>
            <a:r>
              <a:rPr lang="el-GR" dirty="0"/>
              <a:t> όπου περιγράφεται η διακόσμηση της ασπίδας του Αχιλλέα.</a:t>
            </a:r>
          </a:p>
          <a:p>
            <a:pPr>
              <a:spcBef>
                <a:spcPts val="0"/>
              </a:spcBef>
            </a:pPr>
            <a:r>
              <a:rPr lang="el-GR" dirty="0"/>
              <a:t>Η ασπίδα του Αχιλλέα απεικονίζει δύο στιγμιότυπα:</a:t>
            </a:r>
          </a:p>
          <a:p>
            <a:pPr lvl="1">
              <a:spcBef>
                <a:spcPts val="0"/>
              </a:spcBef>
            </a:pPr>
            <a:r>
              <a:rPr lang="el-GR" dirty="0"/>
              <a:t>Τον εορτασμό ενός γάμου </a:t>
            </a:r>
          </a:p>
          <a:p>
            <a:pPr lvl="1">
              <a:spcBef>
                <a:spcPts val="0"/>
              </a:spcBef>
            </a:pPr>
            <a:r>
              <a:rPr lang="el-GR" dirty="0"/>
              <a:t>Την διαμάχη δύο ανδρών, η οποία καταλήγει ενώπιον του συμβουλίου των γερόντων. </a:t>
            </a:r>
          </a:p>
          <a:p>
            <a:pPr>
              <a:spcBef>
                <a:spcPts val="0"/>
              </a:spcBef>
            </a:pPr>
            <a:r>
              <a:rPr lang="el-GR" dirty="0"/>
              <a:t>Θέμα της διαμάχης είναι αν καταβλήθηκε ή όχι η νόμιμη αποζημίωση από τον δράστη ακούσιου φόνου προς τους συγγενείς του θύματος.</a:t>
            </a:r>
          </a:p>
          <a:p>
            <a:pPr>
              <a:spcBef>
                <a:spcPts val="0"/>
              </a:spcBef>
            </a:pPr>
            <a:r>
              <a:rPr lang="el-GR" dirty="0"/>
              <a:t>Ο δράστης ισχυρίζεται ότι κατέβαλε την αποζημίωση, ενώ ο άλλος αρνείται ότι την έλαβε. </a:t>
            </a:r>
          </a:p>
          <a:p>
            <a:pPr>
              <a:spcBef>
                <a:spcPts val="0"/>
              </a:spcBef>
            </a:pPr>
            <a:r>
              <a:rPr lang="el-GR" dirty="0"/>
              <a:t>Στο συμβούλιο, οι γέροντες εκφράζουν ένας </a:t>
            </a:r>
            <a:r>
              <a:rPr lang="el-GR" dirty="0" err="1"/>
              <a:t>ένας</a:t>
            </a:r>
            <a:r>
              <a:rPr lang="el-GR" dirty="0"/>
              <a:t> την άποψη τους επί του θέματος, ενώ αρμόδιος για την κρίση της υπόθεσης είναι ο δικαστής (ο </a:t>
            </a:r>
            <a:r>
              <a:rPr lang="el-GR" i="1" dirty="0" err="1">
                <a:solidFill>
                  <a:srgbClr val="0070C0"/>
                </a:solidFill>
              </a:rPr>
              <a:t>ἴστωρ</a:t>
            </a:r>
            <a:r>
              <a:rPr lang="el-GR" dirty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048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l-GR" dirty="0"/>
              <a:t>Γ. Η Δημαρχική εξουσία του αυτοκράτορα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36847" y="1500174"/>
            <a:ext cx="10537794" cy="5357826"/>
          </a:xfrm>
        </p:spPr>
        <p:txBody>
          <a:bodyPr>
            <a:normAutofit/>
          </a:bodyPr>
          <a:lstStyle/>
          <a:p>
            <a:r>
              <a:rPr lang="el-GR" dirty="0"/>
              <a:t>Έχει αποσυνδεθεί </a:t>
            </a:r>
            <a:r>
              <a:rPr lang="el-GR" dirty="0">
                <a:latin typeface="Calibri" pitchFamily="34" charset="0"/>
              </a:rPr>
              <a:t>από το δημαρχικό αξίωμα: ο αυτοκράτορας δεν γίνεται δήμαρχος αλλά αποκτά την δημαρχική </a:t>
            </a:r>
            <a:r>
              <a:rPr lang="en-US" dirty="0" err="1">
                <a:latin typeface="Calibri" pitchFamily="34" charset="0"/>
              </a:rPr>
              <a:t>potestas</a:t>
            </a:r>
            <a:r>
              <a:rPr lang="el-GR" dirty="0"/>
              <a:t> (</a:t>
            </a:r>
            <a:r>
              <a:rPr lang="en-US" dirty="0" err="1"/>
              <a:t>tribunicia</a:t>
            </a:r>
            <a:r>
              <a:rPr lang="en-US" dirty="0"/>
              <a:t> </a:t>
            </a:r>
            <a:r>
              <a:rPr lang="en-US" dirty="0" err="1"/>
              <a:t>potestas</a:t>
            </a:r>
            <a:r>
              <a:rPr lang="el-GR" dirty="0"/>
              <a:t>)</a:t>
            </a:r>
          </a:p>
          <a:p>
            <a:r>
              <a:rPr lang="el-GR" dirty="0"/>
              <a:t>Α</a:t>
            </a:r>
            <a:r>
              <a:rPr lang="el-GR" dirty="0">
                <a:latin typeface="Calibri" pitchFamily="34" charset="0"/>
              </a:rPr>
              <a:t>πονέμεται στον αυτοκράτορα από τη Σύγκλητο κάθε χρόνο</a:t>
            </a:r>
            <a:endParaRPr lang="el-GR" dirty="0"/>
          </a:p>
          <a:p>
            <a:pPr lvl="1"/>
            <a:r>
              <a:rPr lang="el-GR" dirty="0">
                <a:latin typeface="Calibri" pitchFamily="34" charset="0"/>
              </a:rPr>
              <a:t>Ουσιαστικές </a:t>
            </a:r>
            <a:r>
              <a:rPr lang="el-GR" b="1" dirty="0">
                <a:latin typeface="Calibri" pitchFamily="34" charset="0"/>
              </a:rPr>
              <a:t>αστικές-πολιτικές εξουσίες, </a:t>
            </a:r>
            <a:r>
              <a:rPr lang="el-GR" dirty="0">
                <a:latin typeface="Calibri" pitchFamily="34" charset="0"/>
              </a:rPr>
              <a:t>π.χ. δικαίωμα σύγκλησης Συγκλήτου</a:t>
            </a:r>
          </a:p>
          <a:p>
            <a:pPr lvl="1"/>
            <a:r>
              <a:rPr lang="el-GR" dirty="0">
                <a:latin typeface="Calibri" pitchFamily="34" charset="0"/>
              </a:rPr>
              <a:t>Εγγυάται το </a:t>
            </a:r>
            <a:r>
              <a:rPr lang="el-GR" b="1" dirty="0">
                <a:latin typeface="Calibri" pitchFamily="34" charset="0"/>
              </a:rPr>
              <a:t>ιερό και απαραβίαστο του προσώπου του</a:t>
            </a:r>
          </a:p>
          <a:p>
            <a:pPr lvl="1"/>
            <a:r>
              <a:rPr lang="el-GR" dirty="0">
                <a:latin typeface="Calibri" pitchFamily="34" charset="0"/>
              </a:rPr>
              <a:t>Ως εξουσία δημιουργημένη για την προάσπιση των συμφερόντων των πληβείων, καθιστά τον αυτοκράτορα </a:t>
            </a:r>
            <a:r>
              <a:rPr lang="el-GR" b="1" dirty="0">
                <a:latin typeface="Calibri" pitchFamily="34" charset="0"/>
              </a:rPr>
              <a:t>προστάτη του λαού </a:t>
            </a:r>
            <a:r>
              <a:rPr lang="el-GR" dirty="0">
                <a:latin typeface="Calibri" pitchFamily="34" charset="0"/>
              </a:rPr>
              <a:t>και νομιμοποιεί κάθε ενέργεια που αποβλέπει στη «λαϊκή σωτηρία»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13051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804248" cy="1412776"/>
          </a:xfrm>
        </p:spPr>
        <p:txBody>
          <a:bodyPr/>
          <a:lstStyle/>
          <a:p>
            <a:r>
              <a:rPr lang="en-US" dirty="0" err="1"/>
              <a:t>Princeps</a:t>
            </a:r>
            <a:r>
              <a:rPr lang="en-US" dirty="0"/>
              <a:t> </a:t>
            </a:r>
            <a:r>
              <a:rPr lang="en-US" dirty="0" err="1"/>
              <a:t>legibus</a:t>
            </a:r>
            <a:r>
              <a:rPr lang="en-US" dirty="0"/>
              <a:t> </a:t>
            </a:r>
            <a:r>
              <a:rPr lang="en-US" dirty="0" err="1"/>
              <a:t>solutus</a:t>
            </a:r>
            <a:r>
              <a:rPr lang="en-US" dirty="0"/>
              <a:t> </a:t>
            </a:r>
            <a:r>
              <a:rPr lang="en-US" dirty="0" err="1"/>
              <a:t>est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17" y="1879501"/>
            <a:ext cx="9491058" cy="4495800"/>
          </a:xfrm>
        </p:spPr>
        <p:txBody>
          <a:bodyPr/>
          <a:lstStyle/>
          <a:p>
            <a:r>
              <a:rPr lang="fr-CA" dirty="0"/>
              <a:t>O </a:t>
            </a:r>
            <a:r>
              <a:rPr lang="el-GR" dirty="0"/>
              <a:t>ηγεμόνας είναι υπεράνω των νόμων </a:t>
            </a:r>
          </a:p>
          <a:p>
            <a:r>
              <a:rPr lang="el-GR" dirty="0"/>
              <a:t>Υπεράνω και των δικών του διατάξεων !</a:t>
            </a:r>
          </a:p>
          <a:p>
            <a:r>
              <a:rPr lang="el-GR" dirty="0"/>
              <a:t>Η αρχή διατυπώνεται με αφορμή την έκδοση  συγκλητικού δόγματος (</a:t>
            </a:r>
            <a:r>
              <a:rPr lang="en-US" dirty="0" err="1"/>
              <a:t>senatus</a:t>
            </a:r>
            <a:r>
              <a:rPr lang="en-US" dirty="0"/>
              <a:t> </a:t>
            </a:r>
            <a:r>
              <a:rPr lang="en-US" dirty="0" err="1"/>
              <a:t>consultum</a:t>
            </a:r>
            <a:r>
              <a:rPr lang="en-US" dirty="0"/>
              <a:t>)</a:t>
            </a:r>
            <a:r>
              <a:rPr lang="fr-CA" dirty="0"/>
              <a:t> </a:t>
            </a:r>
            <a:r>
              <a:rPr lang="el-GR" dirty="0"/>
              <a:t>που ικανοποιούσε τις επιθυμίες του Αυγούστου </a:t>
            </a:r>
          </a:p>
          <a:p>
            <a:r>
              <a:rPr lang="el-GR" dirty="0"/>
              <a:t>Θα αποκτήσει μεγάλη απήχηση πολύ αργότερα, στους κύκλους των μοναρχιών της δυτικής Ευρώπης </a:t>
            </a:r>
          </a:p>
          <a:p>
            <a:endParaRPr lang="el-GR" dirty="0"/>
          </a:p>
        </p:txBody>
      </p:sp>
      <p:sp>
        <p:nvSpPr>
          <p:cNvPr id="15362" name="AutoShape 2" descr="data:image/jpeg;base64,/9j/4AAQSkZJRgABAQAAAQABAAD/2wBDAAkGBwgHBgkIBwgKCgkLDRYPDQwMDRsUFRAWIB0iIiAdHx8kKDQsJCYxJx8fLT0tMTU3Ojo6Iys/RD84QzQ5Ojf/2wBDAQoKCg0MDRoPDxo3JR8lNzc3Nzc3Nzc3Nzc3Nzc3Nzc3Nzc3Nzc3Nzc3Nzc3Nzc3Nzc3Nzc3Nzc3Nzc3Nzc3Nzf/wAARCACYAIADASIAAhEBAxEB/8QAHAAAAAcBAQAAAAAAAAAAAAAAAAECAwQFBgcI/8QAPBAAAgEDAwIEBAQDBwMFAAAAAQIDAAQRBRIhMUEGEyJRYXGBkRQyobEVI8EHFjNCUtHwcoLxJGKSsuH/xAAaAQACAwEBAAAAAAAAAAAAAAABBQIDBAAG/8QAIhEAAgIBBQADAQEAAAAAAAAAAAECAxEEEiExQRMiMlEF/9oADAMBAAIRAxEAPwCacUQHxFAgUQNeISPaoGM0NuATQzQJ4rsAYQp2M0zS4yc8DPwoOOURzgmQwy3D+XBG0jnstXlr4XzD5t9OwPUrEOg+JI/pWg0TTo7CzSIoPOKhpW/1N7fIVYyHERwvHzp1pv8AMht3WcsSaj/Qsk8V8IxlxodqqDbHPjHGWrP6rbpYKzgSlAzDIBIAHxwAP/yt/ckyH0dSOuKxvjRmt7YD1AZLc460bdJVHpFcNTcn+ijhuIrhN0Lhh3x1FKrJOZBcGeEsjjnI9xWtibzIUkA/MAflS7U0KrGOmONJqflWGuQiKPFKFHisZtQgijjGGFKxSo19QriQqRjSBn2pR60fAqaeCkRzR0ZNA9qIAj0qTphH8QtgwyPOT/7Co1WPh4sb/dHHG7oN21492QDyFGR6vY9qsqjumkU3y21uR0J5woJxknjFZTVvGkNpN5NulrdOrbWW3ud7L8wR1+prSXVjHqNg1tM8ixyJtfY+xiO4z1H05qstPCmjoyLFp8EUMRBjSNApBHI5616CbsaxE87HYuWVGqa/Ppdnp9xPbTsoXfLtU43Mp9OTxwW/Sufap4iXWLuKMQM2FJKRuPWc/mZjgcDtXSP7VmA8PRRgMTJMAAOhwCf6Vg/D/gm1u9Hi1GQi6vJtzbpHKpGMnACjuMVW47G1N5JxknHJE0pFmIZhgs+Qp6DFXqpsiRcDjOQPnVLBBNbaubOVo5ERAFeM88HuKu4A0kbSSSqzZ6KBgHJyMg84GPrml2sTaybtHOKsWfQgtGAaUBS1GTSxsdoSq+4par6hSttLReRVbYSESetHuz1pBOSaAPNacFYvNAmi/eh2rsHAzUvR7g2uq20gTcPMClfcHj+tQ80Ax3A5OQcgijFuMkyE4b4uP9OmIWWYhHHlq2Cvwqu07U7jVr6drWIi0twQryEoJpB2HHQHqf35qN4dvUfTYhI+WQlXycnOe/0IqVaeGbEPFdyJKZokKIFndVAJJJwDznNP65uWGunyednDY3F9mE8d+JNYW7jsNaso7SNAGVYWMiSPzyshUD34xniqbwp4le00O6scN/IuZDC7Dkq7Fufua23jHwp+OspVMdsqrhotvmBkb3Hrxn6VyUx3enastvhj5gEbqwwM4PPHWpuSllegiso2GnI73FxNJveZ0zkHHbjFLtTc2elW1teH/wBYx33HwOOB+9LkuBpmmvcsQTGUTB7nI6/Wqp9Qa8kaQBV3dFUYA7Utuy4teDHR1bpbn4W6XWMBqlwzxv8AA1n0Lk9TUiHcvOTS+dSHCNCoB5FOImSKq7W4ccE1ZwSAkVklFpnMqc/GgppGaArZggO7hijyCKapW7Ao4OFiiohliAoJJ4AAzUq7tPwSA3kqwuy7lQjJPqC469cn96lGuUukQnbCH6ZM0myvrywvn019txAUdFOMP1yP+f8AjPf3+8RWMklrGtugVsBZoSxjPccMDj510Hwbby2tjO0iMrSsGUMMHGOuKqfHOg2+rQvNDFFHqAGUl/KWPs3uKc0R+KqLfYi1FindL+GAfxRr17OZJ9TLq/BUR7V+2al2aB5UuJQGZTlWfnnpwKzOrHUtK1EWWp2qxMCCGVsqw9wamHWl8tEVgpOeR+9SshJ8ojHBYeOJhDoEKqNvm3Cgc9eCxP7VQ6NqGHCOeD7034ru/OitlMhZIyTkc9sA1S20hx5iMCB1welGFO6nDNFF3xzOkwhSARyCM1LijHFZ/wAM34uUEEh9QGQfcVp4UxzSPURcJOLHcJqSyhUcWKmW4xikRpk9KlQxeoVjkyTfBny9GHpgk5o19TAZAyccnApgoN9FbkkssmW8Fxc7vw8e8J+Y7gAv1NXEHhbUZsgNCXBK7FfOCOoJ6CoTaBCwj/iE0rlTlY4WMeM+5GGb3GcDnitJ4U8vR7mdfxUotVjZgl1LuGSVO4OefmCT26Vvq0cGluYpv11ib+Pon6b4W/BxRl5FWVo/5jqMkNxjB9uo+oqs0/Q2tfFL3d/I9wyF1tWdfSoIU5/6vzD6ZpWuf2laDpO8y3iTunLRWp80j54wB9aov74wXAXXJLW9t7W6ZPw7u4kRNoIw6A4UnJ6HkHnpWqNKS+qwhdK2cpfZ5bN8WyzAHB52tjJqp1KRnGJED9sr3+lQ4fENubY3U7RvG/5PJkIZeO6uB3+J60zb6v8AxG2kFnGJ7tIyzRjpRnFpYCjNeItEttbmEJ/ELOvR1DEL/SueaxpF1ot1suiTGD6XxgGuvSaxFZtK4hIdY90inAKHrtPxqNcahHezQwSaS80MzJvZlztBALHp2zVVc3F4Jco4zc3AnRl3ZBFPaHYloXl3cuWCL74/35FbPWLPw9aTCV9PWMPvVQpyd+fTwO3B/Sk61oX8MlRIBGGMCuY1BCgknK89Tkda0qxOPCCn9slF4b026fU4LiMubZmxlD+XPHT510FHVYg0h2sCVcHsQf2rD6PctbJaqUDB7hgqk46cnI7joPvWulja3upLV4DbndkxDgR5xux8DnPyrLqqFb+i+rUTrfBcW4DAFSDn2qdEnSqbQ7OSC7lEshA3eWI859RI5x9h9a0kEeGwaQ6qiVUseDGGqVkX/TA5yfej0xlaY38y4jhYrbqwzucf5iPhg4+vwo7NWe4Vk6gkpgZywHpAHfnHHtmhO6MzyXLEJB6wx6fEn37fanulp53Mp1V+foi5fWJ/5OnWUEbaleliZpfV5aZ9Tuc9BwTjGSQPfD9ld/i7SG2P8yyk3JGSQGZegbI6bh6uP06VjLW7LeHb2/beLnWpBawYJ3RJkBSfYHMj57kDpWpsJPw+n6jqZBezsbMGMqAegbHv0/XPtW6cekK1zljdjDaf3a8W3em2MCRXkwt4LePGBDGXjU46ckO2eevfFU8iTaJBaTaaS2kyoJJrVlDRsjAEOFPbBBIHvkc5zd29ult4Pl0+9O1Y7S2Rt4xlihYsMg59TH25qq8OXYk8LWOVZZIolwT6lYAYxj64/wC4ntUm+WVRQ/8Awu21VRqHhtwfTk6dK2OnGY2GRt5Hfpjp3k6BLGxnt7qSPSr24PkqsnEnHORjp3HJ5rN+I7O68OX73uiMXs5W3tbxks8OSeVI6fIdPvh/Sdd07XGtzrObiJDiNkYRyQEdGJ6kfrQcfUTUvGH4ktWLvpul3UUNnESWZmGWbbyzHvx36cVUXutW8dr5dnqckkhyrRxKxG7HG1s4Ocdu9WepeHYNrnw/fpdKpDyQzEFwD2KnnBGeeap4I9ViuZBbWtppyKT/AD4kEe0ZOCXALfbmu2xa5DlrotPBmg3tzqiXXidZLaytVW7ZJ1w7gH0Bu4BbseTzUK81OafW7iYAMZ7hlijbkIC52gfei1LXJrqOKzsZ5/wqqRPLKMPM3TLewx0HxOeab0OI2xm1iZmjS2Ui0JXO+cg7f/iOee5FBrPYYp4yWulRWlnqtvHMskqLGLdCEI9bMNzn47iR9fjWnmmN9fXENy3mXsEoVH3YZY2HBGOvJwQe1c9sbmZL6znnnd5JblAAX5xuxk9+9dB16zht4Y7hW8u4cQHOeWYqmRnPGMc/OqLY+sl6Vmna9+K8ZQC1TdAZmsCMcF1AcPz7kNzj29q6Ra29z5StdIRPk7uAM89Rj7/WuHaBdmy1GWRCwkg1pZQu0dSzR455/wA9d8sZd1xcgbmAmG7eo+Wcj6daGqohOG1lVdkk2zk9vKkaK+52RmysiEMAo/MFI4znA7nn4VS+JpzfS2uj/iIw85ElzImAVjxkbvYnPQ/DrVvrc9ro00AupdtvIcwvsDbTjo3GeSM5z7+2Kzlsxvb06hLFtkuh5yxLA0rJEp9I2jAKlvjjHc9tVSWE10CdjbfJYXN2txrenrEsgt7eJmSMnJKgbR06Z6j51a3lvjwlHal5ZXvdQjjBUnaYwRk4BwcqM9O/aqW722mtgMoYtbMWLSD14I4A6qeRx79Dit1Y26Ttp7Wy7LextfMZWXpIyqAckckAN966XGGS3LbhCtYspxp+pXZUjfLFsG1QXTyVBAyfcNnAHFYnw/KP7uJCMblI25GORx9K2viC8vzocc3nQvCsZUsAoYHkZIJ7jI7ftWH8KRrLoxkTzmuDcNiJV3cZPJxzxXQ5TydFpNFld6o6eSS7sv5GzjOOo5xxzn6g1lr/AMNS36TXWixtJLEA01tGOSP9S47/AA+1bj+E6ZHp0z6peC3uZcm3iPUEe69Tn27cUjw9qcelJ+DZDGtyVkE6KWw2MBTzwBg9O+T3rtzXQZRTRyRru4VzvkYSr6CW4YfDNK/Fzkl95LHgsCOR/wAFb/WLTQ9ed5J7e4sJVJAuERf5pGAM9n5PuDjFZW48K3/4mS3sE/GMiByEG1gMDPpJ5wSBwTVsZJropakmMJqs4UosaDKnIzn9foetLm1yR7OCKWRpBEMBM4GOv65qsm02+gcRz2dzExOAHiZefqKTFY3DyBRC2c4Jb0gfMnpXbYs5WSXRfDV7cWVk6xp5sVwkpwckbW4z8wOnxFbvxLd+XeCWT1tILdcIcBE7de/Py4+FcxvbRLa5gtbWZ55lwzNsKx7jz6QeSPj37VtNVka5srVjLukWZYt2TnA24/Rh+tU2w5ROE32zO2puJbzVYbRN07Xe+M5Ayyybse3avR3h27Emp3cXoaQRRM6qoBB2gHkda4l/Z7piXWtX7eWWkS5YYJIyuT0Pvn9q7J4Wjnh8Q6n5tu4RyVSQ7MYB4HHP3rpPM9pXhbcnJpLew1y2XT9XupICJFeK43DbkLtCN7DkkH3J+rNr4P1fTjei2uFmSEKiJMCY5yM7lHPGM/Ede/SBe5EBx7ihp3jm/wBFnjs7rN1p6gDyuAyfEHv8j96qrdjj9Wa9ZTGD3L0i6pqXl6hq38QcpdqoRVhbYXGMnLEHnkDjBP6Va6jqvjK2tJrua+tRBGv+GsIwF4xjggHkY5/ajuTpPi69WW0hK9ZJgyhWzwBn5/0qV4iu4LjQHtUuNy5SIRbSCpzjJYnnP7H3rSm2llGNcsy9hrviifUFWS5vJIrk7pI2T0MjYBIBGBx0P+/Lvh26P4RkSZwonfIU/mzjHA61rta1+0i0hrLTljvtUjhCp+Fj3iFRxud+3tt65rnvh+Z4gyIeVkDcdew+3FTXPmAxeJI6FewS3USSXca5mhUJMmCfMHTdxkE45HfHeqawvZraVFlyjxMHUMPyn3+NS4fFN3ZCZYYopEkPIkPqDc5II980V5rOg67vDSTaZdgfyzcgMN3tle3bnHvUNrXhepJcSGNO1BI7n8Jdxr5E6NLGjISM7chc/T7gVCtmukvWXSXeKWUn1xSZ4HJyDxj7iq+5dxL5U2DNEeNn+fngg8Z+FRtTNzp17IUdWUSNgA8EDH6c1LCIye0c1LW9We7dLmWXy0B2ocDb8cDvz/Sos15PdQeQiytCcEKQevv+9WEOvwzXSvLYxTo5JngdO+OqkDj34pmSa7vAyRW0VpC7kqR1Rc+56/8Amh14RT9yQdPhIvIWkkBkYtkdSgAOM/P+lWf45k1Aw3JHkyyghmb8hBAyfYc81OttKNowQtF5xyrd+ACen061Ry4kjvBg70gMnHQepc5+4oKSkyU0oRN94JureznsZRD5ly9xcHcowu0yEfmxyOOP+Z694deS4mvZY3yq3cyMCOmGPQ/evMI1HUtJurVLZ28y1OYg3qGCclcexJP3+VenPDDpZ2EzSoyXE8zSyxls4dsEgfLOPpVdijCW+T4KllrCRwp7K7vIXNum4RsA3IGM59/lWX161kjljdgMEYBDA/tWxt9QFnbzr5DOzgYYPjA9sYOazev3iXMAfyGDZBySD+wquhsYazc8prgoYJZreZZoHZJEYEMDjpSLq4nuZDJPIZGx1Y5x8qPzMg+mm2PBrcKjqmjeFv4ZpN1exqY45reENG5wwcLvYg9R1xjj7VjNOit/w0bgvFI8rFnIx3I2ge2OT9e+KsE8dzmLyns1h9G3fbOQBxwVU8dvjUXQJYV0+MXMMdwZXfaXQNscEEEA8c81Wty/RbDl4RNvIzDGs7Nv3sVfnOG+Hw71GktrW4bE0mwEcFFyT7Y/3pUk8CB4EhYPGwyssmUzjr0z7dfambq5uruESO2PIyFUnAVe+B79OfjRLpSWMMq5knSBojkGNgVG4n6A1KtdSiuLN7a/XcwH8uXq4GeRn24B+lSHugXjiv4sOr5Y4AJU461A1DT1juZYwdroTn+n+9d2VNPsS9m6qbqANJbIf8aP/J/1e314pWxRInm3DxqeRvbOB/QU1p15e6VM8tlO0ZK7XI6c9j71Jh8QTwSeZFYaYsoORJ+GDMD8MnA6+1BpgUkXPhq0eK4u758yxJEyls4Vi3p/N8iaYsTDd6f4gkjiRCliNnGWI3Lnn/tzTOlX9zqV1qE97PJNK1rj1HJA3KePYekfai0FJZoNRtYNpluLTZhmAycjv8jmq2tuWy39LCNFo2hPqfi2G+TCW8VvDdCQrxuZcrgdyOv2rsFlIFCqCT7k8kn3J7msXo0gtrK0tQQfJgjjJA/NtULn9K0VlcZIya87rdTK2ePENatGq68vs5FIcgiqW8jLRSIaFCnNXDBesxKE8Eg9jQHNChTEQvsMdachmeE5jODnI+dChQZJEltTcSb5UDE9cEin4dTtZJP56OigHGCeeOhxzQoV2Mh3tMbvr2G4Q+pmZeEJ4+f3plr/AH2qwyBW8v8Aw2Ocge3y+FChXbVgG9ilsi0I3By3UDgCnI9KYnLyKgI5C8mhQqmUmjbXTCSTZYWllBb5Pqcng5bAP2q3sZEgAWGNUH/tGKFCslrclyMaIxh+UaCwvemTWl068BKjIoUKTXwSGMeVyf/Z"/>
          <p:cNvSpPr>
            <a:spLocks noChangeAspect="1" noChangeArrowheads="1"/>
          </p:cNvSpPr>
          <p:nvPr/>
        </p:nvSpPr>
        <p:spPr bwMode="auto">
          <a:xfrm>
            <a:off x="1587501" y="-466725"/>
            <a:ext cx="790575" cy="942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5364" name="AutoShape 4" descr="data:image/jpeg;base64,/9j/4AAQSkZJRgABAQAAAQABAAD/2wBDAAkGBwgHBgkIBwgKCgkLDRYPDQwMDRsUFRAWIB0iIiAdHx8kKDQsJCYxJx8fLT0tMTU3Ojo6Iys/RD84QzQ5Ojf/2wBDAQoKCg0MDRoPDxo3JR8lNzc3Nzc3Nzc3Nzc3Nzc3Nzc3Nzc3Nzc3Nzc3Nzc3Nzc3Nzc3Nzc3Nzc3Nzc3Nzc3Nzf/wAARCACYAIADASIAAhEBAxEB/8QAHAAAAAcBAQAAAAAAAAAAAAAAAAECAwQFBgcI/8QAPBAAAgEDAwIEBAQDBwMFAAAAAQIDAAQRBRIhMUEGEyJRYXGBkRQyobEVI8EHFjNCUtHwcoLxJGKSsuH/xAAaAQACAwEBAAAAAAAAAAAAAAABBQIDBAAG/8QAIhEAAgIBBQADAQEAAAAAAAAAAAECAxEEEiExQRMiMlEF/9oADAMBAAIRAxEAPwCacUQHxFAgUQNeISPaoGM0NuATQzQJ4rsAYQp2M0zS4yc8DPwoOOURzgmQwy3D+XBG0jnstXlr4XzD5t9OwPUrEOg+JI/pWg0TTo7CzSIoPOKhpW/1N7fIVYyHERwvHzp1pv8AMht3WcsSaj/Qsk8V8IxlxodqqDbHPjHGWrP6rbpYKzgSlAzDIBIAHxwAP/yt/ckyH0dSOuKxvjRmt7YD1AZLc460bdJVHpFcNTcn+ijhuIrhN0Lhh3x1FKrJOZBcGeEsjjnI9xWtibzIUkA/MAflS7U0KrGOmONJqflWGuQiKPFKFHisZtQgijjGGFKxSo19QriQqRjSBn2pR60fAqaeCkRzR0ZNA9qIAj0qTphH8QtgwyPOT/7Co1WPh4sb/dHHG7oN21492QDyFGR6vY9qsqjumkU3y21uR0J5woJxknjFZTVvGkNpN5NulrdOrbWW3ud7L8wR1+prSXVjHqNg1tM8ixyJtfY+xiO4z1H05qstPCmjoyLFp8EUMRBjSNApBHI5616CbsaxE87HYuWVGqa/Ppdnp9xPbTsoXfLtU43Mp9OTxwW/Sufap4iXWLuKMQM2FJKRuPWc/mZjgcDtXSP7VmA8PRRgMTJMAAOhwCf6Vg/D/gm1u9Hi1GQi6vJtzbpHKpGMnACjuMVW47G1N5JxknHJE0pFmIZhgs+Qp6DFXqpsiRcDjOQPnVLBBNbaubOVo5ERAFeM88HuKu4A0kbSSSqzZ6KBgHJyMg84GPrml2sTaybtHOKsWfQgtGAaUBS1GTSxsdoSq+4par6hSttLReRVbYSESetHuz1pBOSaAPNacFYvNAmi/eh2rsHAzUvR7g2uq20gTcPMClfcHj+tQ80Ax3A5OQcgijFuMkyE4b4uP9OmIWWYhHHlq2Cvwqu07U7jVr6drWIi0twQryEoJpB2HHQHqf35qN4dvUfTYhI+WQlXycnOe/0IqVaeGbEPFdyJKZokKIFndVAJJJwDznNP65uWGunyednDY3F9mE8d+JNYW7jsNaso7SNAGVYWMiSPzyshUD34xniqbwp4le00O6scN/IuZDC7Dkq7Fufua23jHwp+OspVMdsqrhotvmBkb3Hrxn6VyUx3enastvhj5gEbqwwM4PPHWpuSllegiso2GnI73FxNJveZ0zkHHbjFLtTc2elW1teH/wBYx33HwOOB+9LkuBpmmvcsQTGUTB7nI6/Wqp9Qa8kaQBV3dFUYA7Utuy4teDHR1bpbn4W6XWMBqlwzxv8AA1n0Lk9TUiHcvOTS+dSHCNCoB5FOImSKq7W4ccE1ZwSAkVklFpnMqc/GgppGaArZggO7hijyCKapW7Ao4OFiiohliAoJJ4AAzUq7tPwSA3kqwuy7lQjJPqC469cn96lGuUukQnbCH6ZM0myvrywvn019txAUdFOMP1yP+f8AjPf3+8RWMklrGtugVsBZoSxjPccMDj510Hwbby2tjO0iMrSsGUMMHGOuKqfHOg2+rQvNDFFHqAGUl/KWPs3uKc0R+KqLfYi1FindL+GAfxRr17OZJ9TLq/BUR7V+2al2aB5UuJQGZTlWfnnpwKzOrHUtK1EWWp2qxMCCGVsqw9wamHWl8tEVgpOeR+9SshJ8ojHBYeOJhDoEKqNvm3Cgc9eCxP7VQ6NqGHCOeD7034ru/OitlMhZIyTkc9sA1S20hx5iMCB1welGFO6nDNFF3xzOkwhSARyCM1LijHFZ/wAM34uUEEh9QGQfcVp4UxzSPURcJOLHcJqSyhUcWKmW4xikRpk9KlQxeoVjkyTfBny9GHpgk5o19TAZAyccnApgoN9FbkkssmW8Fxc7vw8e8J+Y7gAv1NXEHhbUZsgNCXBK7FfOCOoJ6CoTaBCwj/iE0rlTlY4WMeM+5GGb3GcDnitJ4U8vR7mdfxUotVjZgl1LuGSVO4OefmCT26Vvq0cGluYpv11ib+Pon6b4W/BxRl5FWVo/5jqMkNxjB9uo+oqs0/Q2tfFL3d/I9wyF1tWdfSoIU5/6vzD6ZpWuf2laDpO8y3iTunLRWp80j54wB9aov74wXAXXJLW9t7W6ZPw7u4kRNoIw6A4UnJ6HkHnpWqNKS+qwhdK2cpfZ5bN8WyzAHB52tjJqp1KRnGJED9sr3+lQ4fENubY3U7RvG/5PJkIZeO6uB3+J60zb6v8AxG2kFnGJ7tIyzRjpRnFpYCjNeItEttbmEJ/ELOvR1DEL/SueaxpF1ot1suiTGD6XxgGuvSaxFZtK4hIdY90inAKHrtPxqNcahHezQwSaS80MzJvZlztBALHp2zVVc3F4Jco4zc3AnRl3ZBFPaHYloXl3cuWCL74/35FbPWLPw9aTCV9PWMPvVQpyd+fTwO3B/Sk61oX8MlRIBGGMCuY1BCgknK89Tkda0qxOPCCn9slF4b026fU4LiMubZmxlD+XPHT510FHVYg0h2sCVcHsQf2rD6PctbJaqUDB7hgqk46cnI7joPvWulja3upLV4DbndkxDgR5xux8DnPyrLqqFb+i+rUTrfBcW4DAFSDn2qdEnSqbQ7OSC7lEshA3eWI859RI5x9h9a0kEeGwaQ6qiVUseDGGqVkX/TA5yfej0xlaY38y4jhYrbqwzucf5iPhg4+vwo7NWe4Vk6gkpgZywHpAHfnHHtmhO6MzyXLEJB6wx6fEn37fanulp53Mp1V+foi5fWJ/5OnWUEbaleliZpfV5aZ9Tuc9BwTjGSQPfD9ld/i7SG2P8yyk3JGSQGZegbI6bh6uP06VjLW7LeHb2/beLnWpBawYJ3RJkBSfYHMj57kDpWpsJPw+n6jqZBezsbMGMqAegbHv0/XPtW6cekK1zljdjDaf3a8W3em2MCRXkwt4LePGBDGXjU46ckO2eevfFU8iTaJBaTaaS2kyoJJrVlDRsjAEOFPbBBIHvkc5zd29ult4Pl0+9O1Y7S2Rt4xlihYsMg59TH25qq8OXYk8LWOVZZIolwT6lYAYxj64/wC4ntUm+WVRQ/8Awu21VRqHhtwfTk6dK2OnGY2GRt5Hfpjp3k6BLGxnt7qSPSr24PkqsnEnHORjp3HJ5rN+I7O68OX73uiMXs5W3tbxks8OSeVI6fIdPvh/Sdd07XGtzrObiJDiNkYRyQEdGJ6kfrQcfUTUvGH4ktWLvpul3UUNnESWZmGWbbyzHvx36cVUXutW8dr5dnqckkhyrRxKxG7HG1s4Ocdu9WepeHYNrnw/fpdKpDyQzEFwD2KnnBGeeap4I9ViuZBbWtppyKT/AD4kEe0ZOCXALfbmu2xa5DlrotPBmg3tzqiXXidZLaytVW7ZJ1w7gH0Bu4BbseTzUK81OafW7iYAMZ7hlijbkIC52gfei1LXJrqOKzsZ5/wqqRPLKMPM3TLewx0HxOeab0OI2xm1iZmjS2Ui0JXO+cg7f/iOee5FBrPYYp4yWulRWlnqtvHMskqLGLdCEI9bMNzn47iR9fjWnmmN9fXENy3mXsEoVH3YZY2HBGOvJwQe1c9sbmZL6znnnd5JblAAX5xuxk9+9dB16zht4Y7hW8u4cQHOeWYqmRnPGMc/OqLY+sl6Vmna9+K8ZQC1TdAZmsCMcF1AcPz7kNzj29q6Ra29z5StdIRPk7uAM89Rj7/WuHaBdmy1GWRCwkg1pZQu0dSzR455/wA9d8sZd1xcgbmAmG7eo+Wcj6daGqohOG1lVdkk2zk9vKkaK+52RmysiEMAo/MFI4znA7nn4VS+JpzfS2uj/iIw85ElzImAVjxkbvYnPQ/DrVvrc9ro00AupdtvIcwvsDbTjo3GeSM5z7+2Kzlsxvb06hLFtkuh5yxLA0rJEp9I2jAKlvjjHc9tVSWE10CdjbfJYXN2txrenrEsgt7eJmSMnJKgbR06Z6j51a3lvjwlHal5ZXvdQjjBUnaYwRk4BwcqM9O/aqW722mtgMoYtbMWLSD14I4A6qeRx79Dit1Y26Ttp7Wy7LextfMZWXpIyqAckckAN966XGGS3LbhCtYspxp+pXZUjfLFsG1QXTyVBAyfcNnAHFYnw/KP7uJCMblI25GORx9K2viC8vzocc3nQvCsZUsAoYHkZIJ7jI7ftWH8KRrLoxkTzmuDcNiJV3cZPJxzxXQ5TydFpNFld6o6eSS7sv5GzjOOo5xxzn6g1lr/AMNS36TXWixtJLEA01tGOSP9S47/AA+1bj+E6ZHp0z6peC3uZcm3iPUEe69Tn27cUjw9qcelJ+DZDGtyVkE6KWw2MBTzwBg9O+T3rtzXQZRTRyRru4VzvkYSr6CW4YfDNK/Fzkl95LHgsCOR/wAFb/WLTQ9ed5J7e4sJVJAuERf5pGAM9n5PuDjFZW48K3/4mS3sE/GMiByEG1gMDPpJ5wSBwTVsZJropakmMJqs4UosaDKnIzn9foetLm1yR7OCKWRpBEMBM4GOv65qsm02+gcRz2dzExOAHiZefqKTFY3DyBRC2c4Jb0gfMnpXbYs5WSXRfDV7cWVk6xp5sVwkpwckbW4z8wOnxFbvxLd+XeCWT1tILdcIcBE7de/Py4+FcxvbRLa5gtbWZ55lwzNsKx7jz6QeSPj37VtNVka5srVjLukWZYt2TnA24/Rh+tU2w5ROE32zO2puJbzVYbRN07Xe+M5Ayyybse3avR3h27Emp3cXoaQRRM6qoBB2gHkda4l/Z7piXWtX7eWWkS5YYJIyuT0Pvn9q7J4Wjnh8Q6n5tu4RyVSQ7MYB4HHP3rpPM9pXhbcnJpLew1y2XT9XupICJFeK43DbkLtCN7DkkH3J+rNr4P1fTjei2uFmSEKiJMCY5yM7lHPGM/Ede/SBe5EBx7ihp3jm/wBFnjs7rN1p6gDyuAyfEHv8j96qrdjj9Wa9ZTGD3L0i6pqXl6hq38QcpdqoRVhbYXGMnLEHnkDjBP6Va6jqvjK2tJrua+tRBGv+GsIwF4xjggHkY5/ajuTpPi69WW0hK9ZJgyhWzwBn5/0qV4iu4LjQHtUuNy5SIRbSCpzjJYnnP7H3rSm2llGNcsy9hrviifUFWS5vJIrk7pI2T0MjYBIBGBx0P+/Lvh26P4RkSZwonfIU/mzjHA61rta1+0i0hrLTljvtUjhCp+Fj3iFRxud+3tt65rnvh+Z4gyIeVkDcdew+3FTXPmAxeJI6FewS3USSXca5mhUJMmCfMHTdxkE45HfHeqawvZraVFlyjxMHUMPyn3+NS4fFN3ZCZYYopEkPIkPqDc5II980V5rOg67vDSTaZdgfyzcgMN3tle3bnHvUNrXhepJcSGNO1BI7n8Jdxr5E6NLGjISM7chc/T7gVCtmukvWXSXeKWUn1xSZ4HJyDxj7iq+5dxL5U2DNEeNn+fngg8Z+FRtTNzp17IUdWUSNgA8EDH6c1LCIye0c1LW9We7dLmWXy0B2ocDb8cDvz/Sos15PdQeQiytCcEKQevv+9WEOvwzXSvLYxTo5JngdO+OqkDj34pmSa7vAyRW0VpC7kqR1Rc+56/8Amh14RT9yQdPhIvIWkkBkYtkdSgAOM/P+lWf45k1Aw3JHkyyghmb8hBAyfYc81OttKNowQtF5xyrd+ACen061Ry4kjvBg70gMnHQepc5+4oKSkyU0oRN94JureznsZRD5ly9xcHcowu0yEfmxyOOP+Z694deS4mvZY3yq3cyMCOmGPQ/evMI1HUtJurVLZ28y1OYg3qGCclcexJP3+VenPDDpZ2EzSoyXE8zSyxls4dsEgfLOPpVdijCW+T4KllrCRwp7K7vIXNum4RsA3IGM59/lWX161kjljdgMEYBDA/tWxt9QFnbzr5DOzgYYPjA9sYOazev3iXMAfyGDZBySD+wquhsYazc8prgoYJZreZZoHZJEYEMDjpSLq4nuZDJPIZGx1Y5x8qPzMg+mm2PBrcKjqmjeFv4ZpN1exqY45reENG5wwcLvYg9R1xjj7VjNOit/w0bgvFI8rFnIx3I2ge2OT9e+KsE8dzmLyns1h9G3fbOQBxwVU8dvjUXQJYV0+MXMMdwZXfaXQNscEEEA8c81Wty/RbDl4RNvIzDGs7Nv3sVfnOG+Hw71GktrW4bE0mwEcFFyT7Y/3pUk8CB4EhYPGwyssmUzjr0z7dfambq5uruESO2PIyFUnAVe+B79OfjRLpSWMMq5knSBojkGNgVG4n6A1KtdSiuLN7a/XcwH8uXq4GeRn24B+lSHugXjiv4sOr5Y4AJU461A1DT1juZYwdroTn+n+9d2VNPsS9m6qbqANJbIf8aP/J/1e314pWxRInm3DxqeRvbOB/QU1p15e6VM8tlO0ZK7XI6c9j71Jh8QTwSeZFYaYsoORJ+GDMD8MnA6+1BpgUkXPhq0eK4u758yxJEyls4Vi3p/N8iaYsTDd6f4gkjiRCliNnGWI3Lnn/tzTOlX9zqV1qE97PJNK1rj1HJA3KePYekfai0FJZoNRtYNpluLTZhmAycjv8jmq2tuWy39LCNFo2hPqfi2G+TCW8VvDdCQrxuZcrgdyOv2rsFlIFCqCT7k8kn3J7msXo0gtrK0tQQfJgjjJA/NtULn9K0VlcZIya87rdTK2ePENatGq68vs5FIcgiqW8jLRSIaFCnNXDBesxKE8Eg9jQHNChTEQvsMdachmeE5jODnI+dChQZJEltTcSb5UDE9cEin4dTtZJP56OigHGCeeOhxzQoV2Mh3tMbvr2G4Q+pmZeEJ4+f3plr/AH2qwyBW8v8Aw2Ocge3y+FChXbVgG9ilsi0I3By3UDgCnI9KYnLyKgI5C8mhQqmUmjbXTCSTZYWllBb5Pqcng5bAP2q3sZEgAWGNUH/tGKFCslrclyMaIxh+UaCwvemTWl068BKjIoUKTXwSGMeVyf/Z"/>
          <p:cNvSpPr>
            <a:spLocks noChangeAspect="1" noChangeArrowheads="1"/>
          </p:cNvSpPr>
          <p:nvPr/>
        </p:nvSpPr>
        <p:spPr bwMode="auto">
          <a:xfrm>
            <a:off x="1587501" y="-466725"/>
            <a:ext cx="790575" cy="942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5366" name="Picture 6" descr="http://t0.gstatic.com/images?q=tbn:ANd9GcSVvFOPB0NvpIkXClV4gvQOf1HTbkZnZ4ywbAPyZAKK2QxuTLm2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2345" y="412556"/>
            <a:ext cx="1962150" cy="2333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8288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αυτοκρατορική διοίκηση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Βασίζεται σε τρεις τάξεις:</a:t>
            </a:r>
          </a:p>
          <a:p>
            <a:r>
              <a:rPr lang="el-GR" dirty="0"/>
              <a:t>Συγκλητική τάξη</a:t>
            </a:r>
          </a:p>
          <a:p>
            <a:pPr lvl="1"/>
            <a:r>
              <a:rPr lang="el-GR" dirty="0"/>
              <a:t>Περιουσία άνω του 1 εκατομμυρίου </a:t>
            </a:r>
            <a:r>
              <a:rPr lang="el-GR" dirty="0" err="1"/>
              <a:t>σηστερσίων</a:t>
            </a:r>
            <a:endParaRPr lang="el-GR" dirty="0"/>
          </a:p>
          <a:p>
            <a:pPr lvl="1"/>
            <a:r>
              <a:rPr lang="el-GR" dirty="0"/>
              <a:t>Κληρονομικότητα</a:t>
            </a:r>
            <a:r>
              <a:rPr lang="en-US" dirty="0"/>
              <a:t>: 3 </a:t>
            </a:r>
            <a:r>
              <a:rPr lang="el-GR" dirty="0"/>
              <a:t>γενιές (</a:t>
            </a:r>
            <a:r>
              <a:rPr lang="en-US" dirty="0" err="1"/>
              <a:t>latus</a:t>
            </a:r>
            <a:r>
              <a:rPr lang="en-US" dirty="0"/>
              <a:t> </a:t>
            </a:r>
            <a:r>
              <a:rPr lang="en-US" dirty="0" err="1"/>
              <a:t>clavus</a:t>
            </a:r>
            <a:r>
              <a:rPr lang="en-US" dirty="0"/>
              <a:t>)</a:t>
            </a:r>
            <a:endParaRPr lang="el-GR" dirty="0"/>
          </a:p>
          <a:p>
            <a:r>
              <a:rPr lang="el-GR" dirty="0" err="1"/>
              <a:t>Ιππάδα</a:t>
            </a:r>
            <a:r>
              <a:rPr lang="el-GR" dirty="0"/>
              <a:t> τάξη</a:t>
            </a:r>
          </a:p>
          <a:p>
            <a:pPr lvl="1"/>
            <a:r>
              <a:rPr lang="el-GR" dirty="0"/>
              <a:t>Περιουσία άνω των 400.000 </a:t>
            </a:r>
            <a:r>
              <a:rPr lang="el-GR" dirty="0" err="1"/>
              <a:t>σηστερσίων</a:t>
            </a:r>
            <a:endParaRPr lang="el-GR" dirty="0"/>
          </a:p>
          <a:p>
            <a:pPr lvl="1"/>
            <a:r>
              <a:rPr lang="el-GR" dirty="0"/>
              <a:t>Επιλογή από τον αυτοκράτορα, βάσει της αξίας και της ικανότητας υπηρεσίας στη διοίκηση</a:t>
            </a:r>
          </a:p>
          <a:p>
            <a:r>
              <a:rPr lang="el-GR" dirty="0"/>
              <a:t>Απελεύθεροι – δούλοι του Ηγεμόνα</a:t>
            </a:r>
          </a:p>
          <a:p>
            <a:pPr lvl="1"/>
            <a:endParaRPr lang="el-GR" dirty="0"/>
          </a:p>
          <a:p>
            <a:pPr lvl="1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68145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l-GR" dirty="0"/>
              <a:t>Υπηρεσίες της αυτοκρατορικής διοίκησης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Αυτοκρατορικό συμβούλιο: Το κεντρικό όργανο άσκησης όλων των εξουσιών</a:t>
            </a:r>
          </a:p>
          <a:p>
            <a:r>
              <a:rPr lang="el-GR" dirty="0"/>
              <a:t>Γραφεία του </a:t>
            </a:r>
            <a:r>
              <a:rPr lang="el-GR" dirty="0">
                <a:latin typeface="Calibri" pitchFamily="34" charset="0"/>
              </a:rPr>
              <a:t>Ηγεμόνα</a:t>
            </a:r>
            <a:r>
              <a:rPr lang="en-US" dirty="0">
                <a:latin typeface="Calibri" pitchFamily="34" charset="0"/>
              </a:rPr>
              <a:t> (</a:t>
            </a:r>
            <a:r>
              <a:rPr lang="en-US" dirty="0" err="1">
                <a:latin typeface="Calibri" pitchFamily="34" charset="0"/>
              </a:rPr>
              <a:t>officia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principis</a:t>
            </a:r>
            <a:r>
              <a:rPr lang="en-US" dirty="0">
                <a:latin typeface="Calibri" pitchFamily="34" charset="0"/>
              </a:rPr>
              <a:t>)</a:t>
            </a:r>
            <a:r>
              <a:rPr lang="el-GR" dirty="0"/>
              <a:t>:</a:t>
            </a:r>
          </a:p>
          <a:p>
            <a:pPr lvl="1"/>
            <a:r>
              <a:rPr lang="en-US" dirty="0">
                <a:latin typeface="Calibri" pitchFamily="34" charset="0"/>
              </a:rPr>
              <a:t>A </a:t>
            </a:r>
            <a:r>
              <a:rPr lang="en-US" dirty="0" err="1">
                <a:latin typeface="Calibri" pitchFamily="34" charset="0"/>
              </a:rPr>
              <a:t>rationibus</a:t>
            </a:r>
            <a:r>
              <a:rPr lang="el-GR" dirty="0">
                <a:latin typeface="Calibri" pitchFamily="34" charset="0"/>
              </a:rPr>
              <a:t> (Οικονομικών)</a:t>
            </a:r>
            <a:endParaRPr lang="en-US" dirty="0">
              <a:latin typeface="Calibri" pitchFamily="34" charset="0"/>
            </a:endParaRPr>
          </a:p>
          <a:p>
            <a:pPr lvl="1"/>
            <a:r>
              <a:rPr lang="en-US" dirty="0">
                <a:latin typeface="Calibri" pitchFamily="34" charset="0"/>
              </a:rPr>
              <a:t>A </a:t>
            </a:r>
            <a:r>
              <a:rPr lang="en-US" dirty="0" err="1">
                <a:latin typeface="Calibri" pitchFamily="34" charset="0"/>
              </a:rPr>
              <a:t>cognitionibus</a:t>
            </a:r>
            <a:r>
              <a:rPr lang="el-GR" dirty="0">
                <a:latin typeface="Calibri" pitchFamily="34" charset="0"/>
              </a:rPr>
              <a:t> (Δικαιοσύνης)</a:t>
            </a:r>
            <a:endParaRPr lang="en-US" dirty="0">
              <a:latin typeface="Calibri" pitchFamily="34" charset="0"/>
            </a:endParaRPr>
          </a:p>
          <a:p>
            <a:pPr lvl="1"/>
            <a:r>
              <a:rPr lang="en-US" dirty="0">
                <a:latin typeface="Calibri" pitchFamily="34" charset="0"/>
              </a:rPr>
              <a:t>Ad </a:t>
            </a:r>
            <a:r>
              <a:rPr lang="en-US" dirty="0" err="1">
                <a:latin typeface="Calibri" pitchFamily="34" charset="0"/>
              </a:rPr>
              <a:t>epistulis</a:t>
            </a:r>
            <a:r>
              <a:rPr lang="el-GR" dirty="0">
                <a:latin typeface="Calibri" pitchFamily="34" charset="0"/>
              </a:rPr>
              <a:t> (</a:t>
            </a:r>
            <a:r>
              <a:rPr lang="el-GR">
                <a:latin typeface="Calibri" pitchFamily="34" charset="0"/>
              </a:rPr>
              <a:t>Διοικητική αλληλογραφία, </a:t>
            </a:r>
            <a:r>
              <a:rPr lang="el-GR" dirty="0">
                <a:latin typeface="Calibri" pitchFamily="34" charset="0"/>
              </a:rPr>
              <a:t>δημόσια)</a:t>
            </a:r>
            <a:endParaRPr lang="en-US" dirty="0">
              <a:latin typeface="Calibri" pitchFamily="34" charset="0"/>
            </a:endParaRPr>
          </a:p>
          <a:p>
            <a:pPr lvl="1"/>
            <a:r>
              <a:rPr lang="en-US" dirty="0">
                <a:latin typeface="Calibri" pitchFamily="34" charset="0"/>
              </a:rPr>
              <a:t>A </a:t>
            </a:r>
            <a:r>
              <a:rPr lang="en-US" dirty="0" err="1">
                <a:latin typeface="Calibri" pitchFamily="34" charset="0"/>
              </a:rPr>
              <a:t>libellis</a:t>
            </a:r>
            <a:r>
              <a:rPr lang="el-GR" dirty="0">
                <a:latin typeface="Calibri" pitchFamily="34" charset="0"/>
              </a:rPr>
              <a:t> (</a:t>
            </a:r>
            <a:r>
              <a:rPr lang="el-GR" dirty="0"/>
              <a:t>Απαντήσεις σε ιδιωτικά αιτήματα)</a:t>
            </a:r>
          </a:p>
          <a:p>
            <a:r>
              <a:rPr lang="el-GR" dirty="0"/>
              <a:t>Ειδικές υπηρεσίες, υπαγόμενες απευθείας στον ηγεμόνα:</a:t>
            </a:r>
          </a:p>
          <a:p>
            <a:pPr lvl="1"/>
            <a:r>
              <a:rPr lang="el-GR" dirty="0"/>
              <a:t>Δημόσιο Ταχυδρομείο</a:t>
            </a:r>
          </a:p>
          <a:p>
            <a:pPr lvl="1"/>
            <a:r>
              <a:rPr lang="el-GR" dirty="0"/>
              <a:t>Έπαρχος επισιτισμού Ρώμης</a:t>
            </a:r>
          </a:p>
          <a:p>
            <a:r>
              <a:rPr lang="el-GR" dirty="0"/>
              <a:t>Ασφάλεια Ηγεμόνα – πόλης:</a:t>
            </a:r>
          </a:p>
          <a:p>
            <a:pPr lvl="1"/>
            <a:r>
              <a:rPr lang="el-GR" dirty="0"/>
              <a:t>Έπαρχος </a:t>
            </a:r>
            <a:r>
              <a:rPr lang="el-GR" dirty="0" err="1"/>
              <a:t>Πραιτωρίου</a:t>
            </a:r>
            <a:r>
              <a:rPr lang="el-GR" dirty="0"/>
              <a:t> (ασφάλεια ηγεμόνα, ανώτατος στρατιωτικός διοικητής, δικαστής αντί του αυτοκράτορα)</a:t>
            </a:r>
          </a:p>
          <a:p>
            <a:pPr lvl="1"/>
            <a:r>
              <a:rPr lang="el-GR" dirty="0"/>
              <a:t>Έπαρχος Πόλεως (διατήρηση τάξης, δικαστική αρμοδιότητα</a:t>
            </a:r>
          </a:p>
          <a:p>
            <a:pPr lvl="1"/>
            <a:r>
              <a:rPr lang="el-GR" dirty="0" err="1"/>
              <a:t>Νυκτέπαρχος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61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λαός</a:t>
            </a:r>
            <a:r>
              <a:rPr lang="en-US" dirty="0"/>
              <a:t> (</a:t>
            </a:r>
            <a:r>
              <a:rPr lang="el-GR" i="1" dirty="0" err="1"/>
              <a:t>δῆμος</a:t>
            </a:r>
            <a:r>
              <a:rPr lang="el-GR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42" y="1722268"/>
            <a:ext cx="10194538" cy="5019100"/>
          </a:xfrm>
        </p:spPr>
        <p:txBody>
          <a:bodyPr>
            <a:normAutofit/>
          </a:bodyPr>
          <a:lstStyle/>
          <a:p>
            <a:r>
              <a:rPr lang="el-GR" dirty="0"/>
              <a:t>Αποτελείται από </a:t>
            </a:r>
            <a:r>
              <a:rPr lang="el-GR" dirty="0">
                <a:solidFill>
                  <a:srgbClr val="00B0F0"/>
                </a:solidFill>
              </a:rPr>
              <a:t>ελεύθερους </a:t>
            </a:r>
            <a:r>
              <a:rPr lang="el-GR" dirty="0"/>
              <a:t>ανθρώπους χωρίς περιουσία, που δεν ανήκουν στους σπουδαίους οίκους. Πρόκειται για:</a:t>
            </a:r>
          </a:p>
          <a:p>
            <a:pPr lvl="1"/>
            <a:r>
              <a:rPr lang="el-GR" dirty="0"/>
              <a:t>Μικροϊδιοκτήτες γης (αγρότες, κτηνοτρόφους), που απασχολούνταν στους οίκους των ευγενών. </a:t>
            </a:r>
          </a:p>
          <a:p>
            <a:pPr lvl="1"/>
            <a:r>
              <a:rPr lang="el-GR" dirty="0"/>
              <a:t>Τεχνίτες (</a:t>
            </a:r>
            <a:r>
              <a:rPr lang="el-GR" i="1" dirty="0">
                <a:solidFill>
                  <a:srgbClr val="0070C0"/>
                </a:solidFill>
              </a:rPr>
              <a:t>δημιουργοί</a:t>
            </a:r>
            <a:r>
              <a:rPr lang="el-GR" dirty="0"/>
              <a:t>) με εξειδικευμένες γνώσεις σε κάποια τέχνη, που παρείχαν τις υπηρεσίες τους στους αριστοκρατικούς οίκους.</a:t>
            </a:r>
          </a:p>
          <a:p>
            <a:pPr lvl="1"/>
            <a:r>
              <a:rPr lang="el-GR" i="1" dirty="0"/>
              <a:t> Α</a:t>
            </a:r>
            <a:r>
              <a:rPr lang="el-GR" dirty="0"/>
              <a:t>κτήμονες</a:t>
            </a:r>
            <a:r>
              <a:rPr lang="el-GR" i="1" dirty="0"/>
              <a:t> (</a:t>
            </a:r>
            <a:r>
              <a:rPr lang="el-GR" i="1" dirty="0">
                <a:solidFill>
                  <a:srgbClr val="0070C0"/>
                </a:solidFill>
              </a:rPr>
              <a:t>θήτες</a:t>
            </a:r>
            <a:r>
              <a:rPr lang="el-GR" i="1" dirty="0"/>
              <a:t>) </a:t>
            </a:r>
            <a:r>
              <a:rPr lang="el-GR" dirty="0"/>
              <a:t>που παρείχαν ευκαιριακά εργασία στους οίκους των ευγενών. </a:t>
            </a:r>
          </a:p>
          <a:p>
            <a:r>
              <a:rPr lang="el-GR" dirty="0"/>
              <a:t>Ο </a:t>
            </a:r>
            <a:r>
              <a:rPr lang="el-GR" i="1" dirty="0" err="1"/>
              <a:t>δῆμος</a:t>
            </a:r>
            <a:r>
              <a:rPr lang="el-GR" dirty="0"/>
              <a:t> αποτελεί την </a:t>
            </a:r>
            <a:r>
              <a:rPr lang="el-GR" dirty="0">
                <a:solidFill>
                  <a:srgbClr val="002060"/>
                </a:solidFill>
              </a:rPr>
              <a:t>πλειοψηφία</a:t>
            </a:r>
            <a:r>
              <a:rPr lang="el-GR" dirty="0"/>
              <a:t> του πληθυσμού.</a:t>
            </a:r>
          </a:p>
        </p:txBody>
      </p:sp>
    </p:spTree>
    <p:extLst>
      <p:ext uri="{BB962C8B-B14F-4D97-AF65-F5344CB8AC3E}">
        <p14:creationId xmlns:p14="http://schemas.microsoft.com/office/powerpoint/2010/main" val="4073898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5116</Words>
  <Application>Microsoft Office PowerPoint</Application>
  <PresentationFormat>Widescreen</PresentationFormat>
  <Paragraphs>553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Calibri Light</vt:lpstr>
      <vt:lpstr>Palatino Linotype</vt:lpstr>
      <vt:lpstr>Wingdings</vt:lpstr>
      <vt:lpstr>Office Theme</vt:lpstr>
      <vt:lpstr>Μοναρχία Από τον Αγαμέμνονα στον Αύγουστο</vt:lpstr>
      <vt:lpstr>Η ομηρική κοινωνία</vt:lpstr>
      <vt:lpstr>Ποια εποχή περιγράφουν τα Ομηρικά έπη;</vt:lpstr>
      <vt:lpstr>Το πολίτευμα της Μυκηναϊκής εποχής</vt:lpstr>
      <vt:lpstr>Ο κατακερματισμός των εξουσιών του ἄνακτος</vt:lpstr>
      <vt:lpstr>Ο ομηρικός βασιλεύς</vt:lpstr>
      <vt:lpstr>Η ανάδυση της αριστοκρατίας</vt:lpstr>
      <vt:lpstr>Η συμμετοχή του αριστοκρατικού συμβουλίου στη δικαστική εξουσία</vt:lpstr>
      <vt:lpstr>Ο λαός (δῆμος)</vt:lpstr>
      <vt:lpstr>Ο ρόλος του δήμου στη λήψη των αποφάσεων</vt:lpstr>
      <vt:lpstr>Ο οίκος</vt:lpstr>
      <vt:lpstr> Σημασία του οίκου </vt:lpstr>
      <vt:lpstr>Η δημιουργία των πόλεων</vt:lpstr>
      <vt:lpstr>Η γέννηση της πόλεως (8ος αι. π.Χ.) </vt:lpstr>
      <vt:lpstr>Ο σχηματισμός των αρχαϊκών πόλεων</vt:lpstr>
      <vt:lpstr>Τα συστατικά στοιχεία της πόλεως</vt:lpstr>
      <vt:lpstr>Σχηματισμός της έννοιας του πολίτη</vt:lpstr>
      <vt:lpstr>Οι συνθήκες του 8ου και 7ου αιώνα π.Χ.</vt:lpstr>
      <vt:lpstr>Η ρωμαϊκή βασιλεία   </vt:lpstr>
      <vt:lpstr>Οι περίοδοι του ρωμαϊκού πολιτεύματος</vt:lpstr>
      <vt:lpstr>  Η λατινική βασιλεία     753 – 620 π.Χ. </vt:lpstr>
      <vt:lpstr>Οι απαρχές της Ρώμης</vt:lpstr>
      <vt:lpstr>Η αρχαϊκή Ρώμη</vt:lpstr>
      <vt:lpstr>Η οργάνωση σε γένη</vt:lpstr>
      <vt:lpstr>Ο αρχηγός του γένους</vt:lpstr>
      <vt:lpstr>Η γέννηση της αριστοκρατίας των γενών</vt:lpstr>
      <vt:lpstr>Ο δεσμός της πατρωνίας</vt:lpstr>
      <vt:lpstr>Η Ομοσπονδία των γενών (8ος αι. π.Χ.)</vt:lpstr>
      <vt:lpstr>Ο βασιλεύς (rex)</vt:lpstr>
      <vt:lpstr>Βασιλική εξουσία και σύγκλητος</vt:lpstr>
      <vt:lpstr>Εξασφάλιση θεϊκής συναίνεσης</vt:lpstr>
      <vt:lpstr>Η διαίρεση σε φυλές και φράτρες</vt:lpstr>
      <vt:lpstr>Η φρατρική συνέλευση</vt:lpstr>
      <vt:lpstr>Ενίσχυση της αριστοκρατίας</vt:lpstr>
      <vt:lpstr> Η ετρουσκική βασιλεία     620 -509 π.Χ.  </vt:lpstr>
      <vt:lpstr>Η ίδρυση της πόλεως από τους Ετρούσκους</vt:lpstr>
      <vt:lpstr>Νομική οριοθέτηση της πόλεως</vt:lpstr>
      <vt:lpstr>Εντός και εκτός του pomerium</vt:lpstr>
      <vt:lpstr>Αλλαγή της μορφής της βασιλείας</vt:lpstr>
      <vt:lpstr>Έννοια του imperium</vt:lpstr>
      <vt:lpstr>Μετασχηματισμός της Ρώμης </vt:lpstr>
      <vt:lpstr>Η οπλιτική επανάσταση</vt:lpstr>
      <vt:lpstr>Η δημιουργία της λοχίτιδας συνέλευσης</vt:lpstr>
      <vt:lpstr>Η Ρώμη επί Σερβίου Τυλλίου (6ος αι. π.Χ.)</vt:lpstr>
      <vt:lpstr>Η δημιουργία των δήμων ή εδαφικών φυλών</vt:lpstr>
      <vt:lpstr>Αποτελέσματα της δημιουργίας των δήμων</vt:lpstr>
      <vt:lpstr>Απο τον Φίλιππο β΄ στα Ελληνιστικα βασιλεια</vt:lpstr>
      <vt:lpstr>Οι απαρχές των Μακεδόνων</vt:lpstr>
      <vt:lpstr>Το έθνος των Μακεδόνων</vt:lpstr>
      <vt:lpstr>Η μακεδονική βασιλεία</vt:lpstr>
      <vt:lpstr>Φίλιππος Β΄ (359-336 π.Χ.)</vt:lpstr>
      <vt:lpstr>Η επέκταση του Μακεδονικού βασιλείου υπό τον Φίλιππο Β΄ από το 350 ως το 336 π.Χ. πράσινο: το 350  μπεζ: το 336</vt:lpstr>
      <vt:lpstr>Η Συμμαχία της Κορίνθου</vt:lpstr>
      <vt:lpstr>Ο Αλέξανδρος (336-323 π.Χ.)</vt:lpstr>
      <vt:lpstr>Η μοναρχία του Αλεξάνδρου</vt:lpstr>
      <vt:lpstr>Η επέκταση του Μακεδονικού βασιλείου από τον Αλέξανδρο, από το 336 ως το 323 π.Χ.</vt:lpstr>
      <vt:lpstr>Η αυτοκρατορία του Αλέξανδρου</vt:lpstr>
      <vt:lpstr>Διαμελισμός της αυτοκρατορίας</vt:lpstr>
      <vt:lpstr>Τα τέσσερα ελληνιστικά βασίλεια</vt:lpstr>
      <vt:lpstr>Τα ελληνιστικά βασίλεια το 270 π.Χ.</vt:lpstr>
      <vt:lpstr>Η Μεσόγειος το 218 π.Χ.</vt:lpstr>
      <vt:lpstr>Η ελληνιστική βασιλεία</vt:lpstr>
      <vt:lpstr>Ελληνιστικός Βασιλεύς</vt:lpstr>
      <vt:lpstr>Ο Βασιλεύς ως «Νόμος έμψυχος»  </vt:lpstr>
      <vt:lpstr>Μοναρχική ιδεολογία</vt:lpstr>
      <vt:lpstr>Η δυναστεία των Πτολεμαίων</vt:lpstr>
      <vt:lpstr>Διοίκηση των βασιλείων</vt:lpstr>
      <vt:lpstr>PowerPoint Presentation</vt:lpstr>
      <vt:lpstr>Ο ελληνιστικός πολιτισμός</vt:lpstr>
      <vt:lpstr>Οι ελληνιστικές πόλεις </vt:lpstr>
      <vt:lpstr>PowerPoint Presentation</vt:lpstr>
      <vt:lpstr>Ρωμαϊκό πολίτευμα: Ηγεμονία - αυτοκρατορία</vt:lpstr>
      <vt:lpstr>Χρονολογικό πλαίσιο</vt:lpstr>
      <vt:lpstr>Ο Οκτάβιος γίνεται Αύγουστος   (27 π.Χ.-14 μ.Χ.) </vt:lpstr>
      <vt:lpstr>Εξουσίες του Αυγούστου</vt:lpstr>
      <vt:lpstr>Το πολίτευμα της Ηγεμονίας</vt:lpstr>
      <vt:lpstr>Νομικά θεμέλια  της αυτοκρατορικής εξουσίας</vt:lpstr>
      <vt:lpstr> Α. Το Imperium του αυτοκράτορα </vt:lpstr>
      <vt:lpstr>Β. Η Auctoritas του αυτοκράτορα</vt:lpstr>
      <vt:lpstr>Γ. Η Δημαρχική εξουσία του αυτοκράτορα </vt:lpstr>
      <vt:lpstr>Princeps legibus solutus est</vt:lpstr>
      <vt:lpstr>Η αυτοκρατορική διοίκηση</vt:lpstr>
      <vt:lpstr>Υπηρεσίες της αυτοκρατορικής διοίκησης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Μοναρχία Από τη μυκηναϊκή στην ελληνιστική εποχή</dc:title>
  <dc:creator>Youni Maria</dc:creator>
  <cp:lastModifiedBy>Youni Maria</cp:lastModifiedBy>
  <cp:revision>5</cp:revision>
  <dcterms:created xsi:type="dcterms:W3CDTF">2023-03-01T12:06:59Z</dcterms:created>
  <dcterms:modified xsi:type="dcterms:W3CDTF">2023-03-01T12:26:52Z</dcterms:modified>
</cp:coreProperties>
</file>