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5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3173D9-2352-3972-5E6B-AB1F03EEC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03B581F-F14D-9F3E-924B-BB1F04899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40A3405-880E-C512-27F1-FB5B5719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D8AB492-0F3C-793C-8C5D-6DD14C03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0E2D13F-796B-90E4-0573-856766A39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08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028103-E21A-E89B-1E4F-C184AAA83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2ECA80F-C7FB-4057-923F-2EBB48E9C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48272BF-1D78-6C18-CBB2-5C709C31A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35E5DDE-95DF-C07A-8C05-D1F46C340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BA54105-A588-AEBA-65F8-0695668DF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864CFD0-C62E-DB11-A68E-5D28EFB79F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1CA4130-3DBE-3643-C7F0-DC61428C6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C84744A-C266-8B5F-B14C-315605368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233C018-9C02-98BC-BF5F-006BDD482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65905C-AB3E-8C77-4172-59F0F07C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31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341723-4862-E732-0512-C5403D76A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F7ED92-2287-E8D5-3E54-E7A152120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C78A713-8B11-E4EC-56C5-89C4F0951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2F4070-2AA5-65A2-57B4-C27D99D49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A3CCB18-CE69-D19F-27EB-E8229A90B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99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76DAEB-CE6B-7416-47D4-2CBED2EFF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93BA8B5-E974-50CA-0BE8-C38ECEB17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F8403B4-C898-D88F-0420-89D1A7566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BFDC81E-214A-50B8-03A4-B8E596D3A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204F164-DAD2-54F2-882D-1A965D0F0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3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D7D521-296F-8EF6-1F3E-091385D5A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093C25-13B5-ED76-B45A-53B3AB493A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A76BA53-308D-C36F-61AB-5266D8CE6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4D77FD7-F225-E291-5913-6E03DB07A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C1E8E10-F9EA-C704-EA5C-F4DDE3B0E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9F1B7D0-0B98-6F50-25C4-149382821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78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71E3D1-700A-9A9F-72B3-F06FC09B1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9082552-4726-2BD6-CDB5-9EDF80A29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D697754-7900-16D8-DF0F-3093341E13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1F81D34-AC64-0DD0-ED24-DD5F451301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A34126E-C3C9-50D8-3381-57C5EEE35B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D711C31-0555-46E5-EC8A-B362E7BC3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2A39C1CB-7D58-48F0-E365-E9671B8CF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45D3267D-5C1B-FFC4-7D28-BE7F6722B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10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155218-E6E8-C2E1-A9A8-7B4B2F396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50E705B-12AD-A72F-3E30-5C0E6082A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9B5B455-C0D1-5D95-5A16-4DD09C718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D8CA22C-D8E7-148A-A74A-AEC8F4F4C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03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DFAA9CB-543E-4B0A-7DB4-CBA6C2674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264E485-E79B-EF0A-8E9B-F65E50D60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3815500-7A1C-2129-6B37-6F45256FB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7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8FD361-0CB7-DC02-F20E-085306162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19EADF-9D96-5980-75BD-8373D5861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9611BB4-6A2A-5B3C-109B-118A707680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F8C8017-D2F7-8440-4DD7-5A847C877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231C38E-53B6-CA42-458D-EDD3388F7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2F1BEF4-AA24-8368-F252-3F3D667B3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45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543DB7-0927-7479-8179-1F008AB79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10E8BADA-F396-2FFA-B09C-73C81CDB7E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F561593-2ACA-88C1-A597-A9E2A764C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45B2C54-6403-3753-BD97-DCA73F607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152DB63-08EA-5751-4A1D-5B7272020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16E304F-127C-6350-6625-26B347890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9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C8D6677-3CFE-1E02-BE89-34E23699E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AB7C547-56AE-15AE-9EF3-1D0B9F6DC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5B1F32B-89C0-DC3F-FA12-CA8895E6A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7862F-C637-41F3-8814-7DB57B3EA480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1C78CAC-4819-71D8-D36B-BABF2579E4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EAB6AA5-6DDD-A2FC-F3A1-86E52C0073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35027-4FA9-4B32-81A0-D0244AFCE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66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.springer.com/book/10.1007/978-3-642-17937-2#author-0-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ink.springer.com/book/10.1007/978-3-642-17937-2#author-0-1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EBC04D7-EA39-02A2-41D6-3E0930CB98B5}"/>
              </a:ext>
            </a:extLst>
          </p:cNvPr>
          <p:cNvSpPr txBox="1"/>
          <p:nvPr/>
        </p:nvSpPr>
        <p:spPr>
          <a:xfrm>
            <a:off x="88775" y="682946"/>
            <a:ext cx="6396865" cy="42043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Η </a:t>
            </a:r>
            <a:r>
              <a:rPr lang="el-GR" b="1" dirty="0"/>
              <a:t>καλύτερη επιλογή</a:t>
            </a:r>
            <a:r>
              <a:rPr lang="en-US" b="1" dirty="0"/>
              <a:t> </a:t>
            </a:r>
            <a:r>
              <a:rPr lang="el-GR" b="1" dirty="0"/>
              <a:t>για</a:t>
            </a:r>
            <a:r>
              <a:rPr lang="en-US" b="1" dirty="0"/>
              <a:t> τη θέση ενός φράγματος</a:t>
            </a:r>
            <a:r>
              <a:rPr lang="en-US" dirty="0"/>
              <a:t>, το οποίο θα κατασκευαστεί σε λεκάνη απορροής, βασίζεται σε τρία κριτήρια: </a:t>
            </a:r>
            <a:endParaRPr lang="el-GR" dirty="0"/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στο καθαρό</a:t>
            </a:r>
            <a:r>
              <a:rPr lang="en-US" dirty="0"/>
              <a:t> όφελος (σε εκατομμύρια δολάρια),</a:t>
            </a:r>
            <a:endParaRPr lang="el-GR" dirty="0"/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στον αριθμό</a:t>
            </a:r>
            <a:r>
              <a:rPr lang="en-US" dirty="0"/>
              <a:t> δικαιούχων (σε χιλιάδες άτομα) και</a:t>
            </a:r>
            <a:endParaRPr lang="el-GR" dirty="0"/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στην</a:t>
            </a:r>
            <a:r>
              <a:rPr lang="en-US" dirty="0"/>
              <a:t> γεωλογική σταθερότητα (σε υποκειμενική κλίμακα μεταξύ 0 και 100).</a:t>
            </a:r>
            <a:endParaRPr lang="el-GR" dirty="0"/>
          </a:p>
          <a:p>
            <a:pPr algn="just">
              <a:lnSpc>
                <a:spcPct val="150000"/>
              </a:lnSpc>
            </a:pPr>
            <a:r>
              <a:rPr lang="el-GR" dirty="0"/>
              <a:t>Οι</a:t>
            </a:r>
            <a:r>
              <a:rPr lang="en-US" dirty="0"/>
              <a:t> </a:t>
            </a:r>
            <a:r>
              <a:rPr lang="el-GR" dirty="0"/>
              <a:t>εναλλακτικές</a:t>
            </a:r>
            <a:r>
              <a:rPr lang="en-US" dirty="0"/>
              <a:t> τοποθεσίες φαίνονται στο </a:t>
            </a:r>
            <a:r>
              <a:rPr lang="el-GR" dirty="0"/>
              <a:t>διπλανό σχήμα.</a:t>
            </a:r>
            <a:r>
              <a:rPr lang="en-US" dirty="0"/>
              <a:t> Τα </a:t>
            </a:r>
            <a:r>
              <a:rPr lang="el-GR" dirty="0"/>
              <a:t>διανύσματα</a:t>
            </a:r>
            <a:r>
              <a:rPr lang="en-US" dirty="0"/>
              <a:t> αξιολόγησης για τις τέσσερις εναλλακτικές θέσεις δίνονται στις στήλες του Πίνακα 1 Καμία από τις εναλλακτικές δεν κυριαρχεί σε όλες τις άλλες.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EB3CC628-078B-3529-28A6-85CB6010D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5466" y="72078"/>
            <a:ext cx="4367952" cy="4225110"/>
          </a:xfrm>
          <a:prstGeom prst="rect">
            <a:avLst/>
          </a:prstGeom>
        </p:spPr>
      </p:pic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56B5AF58-3B96-611D-15C2-7AF0553CDD8E}"/>
              </a:ext>
            </a:extLst>
          </p:cNvPr>
          <p:cNvSpPr/>
          <p:nvPr/>
        </p:nvSpPr>
        <p:spPr>
          <a:xfrm>
            <a:off x="10076156" y="3084264"/>
            <a:ext cx="2027068" cy="16031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Όρια λεκάνης απορροής</a:t>
            </a:r>
          </a:p>
          <a:p>
            <a:r>
              <a:rPr lang="el-G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Ισοϋψείς</a:t>
            </a:r>
          </a:p>
          <a:p>
            <a:r>
              <a:rPr lang="el-G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Ποταμός</a:t>
            </a:r>
          </a:p>
          <a:p>
            <a:r>
              <a:rPr lang="el-GR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Φράγμα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Πίνακας 8">
            <a:extLst>
              <a:ext uri="{FF2B5EF4-FFF2-40B4-BE49-F238E27FC236}">
                <a16:creationId xmlns:a16="http://schemas.microsoft.com/office/drawing/2014/main" id="{6305122B-6A36-FDD9-B894-925CF8310B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568511"/>
              </p:ext>
            </p:extLst>
          </p:nvPr>
        </p:nvGraphicFramePr>
        <p:xfrm>
          <a:off x="7150894" y="4687410"/>
          <a:ext cx="4057095" cy="18754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1977">
                  <a:extLst>
                    <a:ext uri="{9D8B030D-6E8A-4147-A177-3AD203B41FA5}">
                      <a16:colId xmlns:a16="http://schemas.microsoft.com/office/drawing/2014/main" val="3958858180"/>
                    </a:ext>
                  </a:extLst>
                </a:gridCol>
                <a:gridCol w="705582">
                  <a:extLst>
                    <a:ext uri="{9D8B030D-6E8A-4147-A177-3AD203B41FA5}">
                      <a16:colId xmlns:a16="http://schemas.microsoft.com/office/drawing/2014/main" val="3781822643"/>
                    </a:ext>
                  </a:extLst>
                </a:gridCol>
                <a:gridCol w="705582">
                  <a:extLst>
                    <a:ext uri="{9D8B030D-6E8A-4147-A177-3AD203B41FA5}">
                      <a16:colId xmlns:a16="http://schemas.microsoft.com/office/drawing/2014/main" val="2410149701"/>
                    </a:ext>
                  </a:extLst>
                </a:gridCol>
                <a:gridCol w="881977">
                  <a:extLst>
                    <a:ext uri="{9D8B030D-6E8A-4147-A177-3AD203B41FA5}">
                      <a16:colId xmlns:a16="http://schemas.microsoft.com/office/drawing/2014/main" val="706436460"/>
                    </a:ext>
                  </a:extLst>
                </a:gridCol>
                <a:gridCol w="881977">
                  <a:extLst>
                    <a:ext uri="{9D8B030D-6E8A-4147-A177-3AD203B41FA5}">
                      <a16:colId xmlns:a16="http://schemas.microsoft.com/office/drawing/2014/main" val="2403342047"/>
                    </a:ext>
                  </a:extLst>
                </a:gridCol>
              </a:tblGrid>
              <a:tr h="375082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Κριτήρια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Ενναλακτικές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61564230"/>
                  </a:ext>
                </a:extLst>
              </a:tr>
              <a:tr h="375082">
                <a:tc v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Ε1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Ε2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Ε3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Ε4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48941022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Κ1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1560015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Κ2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8460283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Κ3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211393"/>
                  </a:ext>
                </a:extLst>
              </a:tr>
            </a:tbl>
          </a:graphicData>
        </a:graphic>
      </p:graphicFrame>
      <p:sp>
        <p:nvSpPr>
          <p:cNvPr id="2" name="Επεξήγηση με παραλληλόγραμμο 1"/>
          <p:cNvSpPr/>
          <p:nvPr/>
        </p:nvSpPr>
        <p:spPr>
          <a:xfrm>
            <a:off x="1104900" y="5038725"/>
            <a:ext cx="5000625" cy="1524095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 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  <a:hlinkClick r:id="rId3"/>
              </a:rPr>
              <a:t>Mahdi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  <a:hlinkClick r:id="rId3"/>
              </a:rPr>
              <a:t>Zarghami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, ,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  <a:hlinkClick r:id="rId4"/>
              </a:rPr>
              <a:t>Ferenc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  <a:hlinkClick r:id="rId4"/>
              </a:rPr>
              <a:t>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  <a:hlinkClick r:id="rId4"/>
              </a:rPr>
              <a:t>Szidarovszky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, 2011</a:t>
            </a:r>
            <a:r>
              <a:rPr lang="en-US" dirty="0"/>
              <a:t>. </a:t>
            </a:r>
            <a:r>
              <a:rPr lang="en-US" dirty="0" err="1"/>
              <a:t>Multicriteria</a:t>
            </a:r>
            <a:r>
              <a:rPr lang="en-US" dirty="0"/>
              <a:t> Analysis</a:t>
            </a:r>
          </a:p>
          <a:p>
            <a:r>
              <a:rPr lang="en-US" dirty="0"/>
              <a:t>Applications to Water and Environment Management</a:t>
            </a:r>
          </a:p>
          <a:p>
            <a:r>
              <a:rPr lang="en-US" dirty="0">
                <a:effectLst/>
              </a:rPr>
              <a:t> Springer</a:t>
            </a:r>
          </a:p>
        </p:txBody>
      </p:sp>
    </p:spTree>
    <p:extLst>
      <p:ext uri="{BB962C8B-B14F-4D97-AF65-F5344CB8AC3E}">
        <p14:creationId xmlns:p14="http://schemas.microsoft.com/office/powerpoint/2010/main" val="1403743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86C143-0A2F-4DA8-ACA5-E6E968F2CD9B}"/>
              </a:ext>
            </a:extLst>
          </p:cNvPr>
          <p:cNvSpPr txBox="1"/>
          <p:nvPr/>
        </p:nvSpPr>
        <p:spPr>
          <a:xfrm>
            <a:off x="490194" y="902320"/>
            <a:ext cx="114700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Τα συνδυασμένα μέτρα «καλότητας» της μεθόδου TOPSIS </a:t>
            </a:r>
            <a:r>
              <a:rPr lang="el-GR" dirty="0"/>
              <a:t>υπολογίζονται στην συνέχεια: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31611F9-85BC-A1DB-C3EF-7250CB50829D}"/>
                  </a:ext>
                </a:extLst>
              </p:cNvPr>
              <p:cNvSpPr txBox="1"/>
              <p:nvPr/>
            </p:nvSpPr>
            <p:spPr>
              <a:xfrm>
                <a:off x="2688996" y="1619878"/>
                <a:ext cx="6094428" cy="27556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0.532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0.532+0.301</m:t>
                          </m:r>
                        </m:den>
                      </m:f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≈0.639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0.347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0.347+0.330</m:t>
                          </m:r>
                        </m:den>
                      </m:f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≈0.513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0.308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0.308+0.504</m:t>
                          </m:r>
                        </m:den>
                      </m:f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≈0.379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𝐹</m:t>
                          </m:r>
                        </m:e>
                        <m:sub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0.334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0.334+0.424</m:t>
                          </m:r>
                        </m:den>
                      </m:f>
                      <m:r>
                        <a:rPr lang="en-US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≈0.441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31611F9-85BC-A1DB-C3EF-7250CB508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8996" y="1619878"/>
                <a:ext cx="6094428" cy="27556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030E838-5FDB-2FE3-3168-8FE1157925B3}"/>
                  </a:ext>
                </a:extLst>
              </p:cNvPr>
              <p:cNvSpPr txBox="1"/>
              <p:nvPr/>
            </p:nvSpPr>
            <p:spPr>
              <a:xfrm>
                <a:off x="2594728" y="5639010"/>
                <a:ext cx="609442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030E838-5FDB-2FE3-3168-8FE1157925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728" y="5639010"/>
                <a:ext cx="609442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1555065-83E9-2FDE-3537-B66561DD1B2C}"/>
                  </a:ext>
                </a:extLst>
              </p:cNvPr>
              <p:cNvSpPr txBox="1"/>
              <p:nvPr/>
            </p:nvSpPr>
            <p:spPr>
              <a:xfrm>
                <a:off x="490194" y="4776457"/>
                <a:ext cx="11397006" cy="7104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 err="1"/>
                  <a:t>Δεδομένου</a:t>
                </a:r>
                <a:r>
                  <a:rPr lang="en-US" dirty="0"/>
                  <a:t> </a:t>
                </a:r>
                <a:r>
                  <a:rPr lang="en-US" dirty="0" err="1"/>
                  <a:t>ότι</a:t>
                </a:r>
                <a:r>
                  <a:rPr lang="en-US" dirty="0"/>
                  <a:t> η </a:t>
                </a:r>
                <a:r>
                  <a:rPr lang="en-US" dirty="0" err="1"/>
                  <a:t>μεγ</a:t>
                </a:r>
                <a:r>
                  <a:rPr lang="en-US" dirty="0"/>
                  <a:t>αλύτερη τιμή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sup>
                    </m:sSubSup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dirty="0"/>
                  <a:t>υποδηλώνει καλύτερη εναλλακτική, η κατάταξη των τεσσάρων θέσεων φράγματος έχει ως εξής: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1555065-83E9-2FDE-3537-B66561DD1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94" y="4776457"/>
                <a:ext cx="11397006" cy="710451"/>
              </a:xfrm>
              <a:prstGeom prst="rect">
                <a:avLst/>
              </a:prstGeom>
              <a:blipFill>
                <a:blip r:embed="rId4"/>
                <a:stretch>
                  <a:fillRect l="-428" t="-2586" b="-137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6099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173E50C-71AE-B582-C3CC-DC298D83A75E}"/>
              </a:ext>
            </a:extLst>
          </p:cNvPr>
          <p:cNvSpPr txBox="1"/>
          <p:nvPr/>
        </p:nvSpPr>
        <p:spPr>
          <a:xfrm>
            <a:off x="774576" y="467842"/>
            <a:ext cx="72330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βάσει απόστασης -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Based Methods (DBM)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92F194-0718-9329-C820-2ADA08D7B0F0}"/>
              </a:ext>
            </a:extLst>
          </p:cNvPr>
          <p:cNvSpPr txBox="1"/>
          <p:nvPr/>
        </p:nvSpPr>
        <p:spPr>
          <a:xfrm>
            <a:off x="377072" y="1406556"/>
            <a:ext cx="10843242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dirty="0">
                <a:cs typeface="Times New Roman" panose="02020603050405020304" pitchFamily="18" charset="0"/>
              </a:rPr>
              <a:t>Για</a:t>
            </a:r>
            <a:r>
              <a:rPr lang="en-US" dirty="0">
                <a:cs typeface="Times New Roman" panose="02020603050405020304" pitchFamily="18" charset="0"/>
              </a:rPr>
              <a:t> όλα τα κριτήρια, οι 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ιδανικές συνιστώσες σημείου </a:t>
            </a:r>
            <a:r>
              <a:rPr lang="en-US" dirty="0">
                <a:cs typeface="Times New Roman" panose="02020603050405020304" pitchFamily="18" charset="0"/>
              </a:rPr>
              <a:t>είναι οι 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μέγιστες τιμές </a:t>
            </a:r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ταυτόχρονα </a:t>
            </a:r>
            <a:r>
              <a:rPr lang="el-GR" dirty="0">
                <a:cs typeface="Times New Roman" panose="02020603050405020304" pitchFamily="18" charset="0"/>
              </a:rPr>
              <a:t>για όλα τα κριτήρια κάτι που δεν υπάρχει</a:t>
            </a:r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  <a:r>
              <a:rPr lang="en-US" dirty="0">
                <a:cs typeface="Times New Roman" panose="02020603050405020304" pitchFamily="18" charset="0"/>
              </a:rPr>
              <a:t>και οι </a:t>
            </a:r>
            <a:r>
              <a:rPr lang="en-US" dirty="0">
                <a:solidFill>
                  <a:srgbClr val="00B050"/>
                </a:solidFill>
                <a:cs typeface="Times New Roman" panose="02020603050405020304" pitchFamily="18" charset="0"/>
              </a:rPr>
              <a:t>συνιστώσες του ναδίρ </a:t>
            </a:r>
            <a:r>
              <a:rPr lang="en-US" dirty="0">
                <a:cs typeface="Times New Roman" panose="02020603050405020304" pitchFamily="18" charset="0"/>
              </a:rPr>
              <a:t>είναι οι πραγματικές </a:t>
            </a:r>
            <a:r>
              <a:rPr lang="en-US" dirty="0">
                <a:solidFill>
                  <a:srgbClr val="00B050"/>
                </a:solidFill>
                <a:cs typeface="Times New Roman" panose="02020603050405020304" pitchFamily="18" charset="0"/>
              </a:rPr>
              <a:t>ελάχιστες τιμές</a:t>
            </a:r>
            <a:r>
              <a:rPr lang="en-US" dirty="0"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12" name="Πίνακας 11">
            <a:extLst>
              <a:ext uri="{FF2B5EF4-FFF2-40B4-BE49-F238E27FC236}">
                <a16:creationId xmlns:a16="http://schemas.microsoft.com/office/drawing/2014/main" id="{980068CC-6A0B-08BF-947A-68012F459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658088"/>
              </p:ext>
            </p:extLst>
          </p:nvPr>
        </p:nvGraphicFramePr>
        <p:xfrm>
          <a:off x="452604" y="2825529"/>
          <a:ext cx="6982357" cy="19021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8151">
                  <a:extLst>
                    <a:ext uri="{9D8B030D-6E8A-4147-A177-3AD203B41FA5}">
                      <a16:colId xmlns:a16="http://schemas.microsoft.com/office/drawing/2014/main" val="3958858180"/>
                    </a:ext>
                  </a:extLst>
                </a:gridCol>
                <a:gridCol w="784076">
                  <a:extLst>
                    <a:ext uri="{9D8B030D-6E8A-4147-A177-3AD203B41FA5}">
                      <a16:colId xmlns:a16="http://schemas.microsoft.com/office/drawing/2014/main" val="3781822643"/>
                    </a:ext>
                  </a:extLst>
                </a:gridCol>
                <a:gridCol w="1214324">
                  <a:extLst>
                    <a:ext uri="{9D8B030D-6E8A-4147-A177-3AD203B41FA5}">
                      <a16:colId xmlns:a16="http://schemas.microsoft.com/office/drawing/2014/main" val="2410149701"/>
                    </a:ext>
                  </a:extLst>
                </a:gridCol>
                <a:gridCol w="1517903">
                  <a:extLst>
                    <a:ext uri="{9D8B030D-6E8A-4147-A177-3AD203B41FA5}">
                      <a16:colId xmlns:a16="http://schemas.microsoft.com/office/drawing/2014/main" val="706436460"/>
                    </a:ext>
                  </a:extLst>
                </a:gridCol>
                <a:gridCol w="1517903">
                  <a:extLst>
                    <a:ext uri="{9D8B030D-6E8A-4147-A177-3AD203B41FA5}">
                      <a16:colId xmlns:a16="http://schemas.microsoft.com/office/drawing/2014/main" val="2403342047"/>
                    </a:ext>
                  </a:extLst>
                </a:gridCol>
              </a:tblGrid>
              <a:tr h="375082">
                <a:tc rowSpan="2"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Κριτήρια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Ενναλακτικές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61564230"/>
                  </a:ext>
                </a:extLst>
              </a:tr>
              <a:tr h="375082">
                <a:tc v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Ε3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Ε4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48941022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99.6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101.1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1560015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8460283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Κ3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211393"/>
                  </a:ext>
                </a:extLst>
              </a:tr>
            </a:tbl>
          </a:graphicData>
        </a:graphic>
      </p:graphicFrame>
      <p:sp>
        <p:nvSpPr>
          <p:cNvPr id="13" name="Οβάλ 12">
            <a:extLst>
              <a:ext uri="{FF2B5EF4-FFF2-40B4-BE49-F238E27FC236}">
                <a16:creationId xmlns:a16="http://schemas.microsoft.com/office/drawing/2014/main" id="{08FB6091-4586-2076-4A0B-AEC4935C7603}"/>
              </a:ext>
            </a:extLst>
          </p:cNvPr>
          <p:cNvSpPr/>
          <p:nvPr/>
        </p:nvSpPr>
        <p:spPr>
          <a:xfrm>
            <a:off x="4231445" y="3660029"/>
            <a:ext cx="1038688" cy="37286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Οβάλ 13">
            <a:extLst>
              <a:ext uri="{FF2B5EF4-FFF2-40B4-BE49-F238E27FC236}">
                <a16:creationId xmlns:a16="http://schemas.microsoft.com/office/drawing/2014/main" id="{60F56180-CB96-1A4B-8170-748103AFA70E}"/>
              </a:ext>
            </a:extLst>
          </p:cNvPr>
          <p:cNvSpPr/>
          <p:nvPr/>
        </p:nvSpPr>
        <p:spPr>
          <a:xfrm>
            <a:off x="5745156" y="4010905"/>
            <a:ext cx="725011" cy="37286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Οβάλ 14">
            <a:extLst>
              <a:ext uri="{FF2B5EF4-FFF2-40B4-BE49-F238E27FC236}">
                <a16:creationId xmlns:a16="http://schemas.microsoft.com/office/drawing/2014/main" id="{1CF90435-5D41-CC3D-F573-8D7388C027C2}"/>
              </a:ext>
            </a:extLst>
          </p:cNvPr>
          <p:cNvSpPr/>
          <p:nvPr/>
        </p:nvSpPr>
        <p:spPr>
          <a:xfrm>
            <a:off x="2236928" y="4383768"/>
            <a:ext cx="725011" cy="37286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Οβάλ 17">
            <a:extLst>
              <a:ext uri="{FF2B5EF4-FFF2-40B4-BE49-F238E27FC236}">
                <a16:creationId xmlns:a16="http://schemas.microsoft.com/office/drawing/2014/main" id="{5C07D515-1196-AD9B-28C3-630ADD3B4AF6}"/>
              </a:ext>
            </a:extLst>
          </p:cNvPr>
          <p:cNvSpPr/>
          <p:nvPr/>
        </p:nvSpPr>
        <p:spPr>
          <a:xfrm>
            <a:off x="3104607" y="3618636"/>
            <a:ext cx="725011" cy="3728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Οβάλ 18">
            <a:extLst>
              <a:ext uri="{FF2B5EF4-FFF2-40B4-BE49-F238E27FC236}">
                <a16:creationId xmlns:a16="http://schemas.microsoft.com/office/drawing/2014/main" id="{80D251DE-4781-4768-8261-609ACF6548BC}"/>
              </a:ext>
            </a:extLst>
          </p:cNvPr>
          <p:cNvSpPr/>
          <p:nvPr/>
        </p:nvSpPr>
        <p:spPr>
          <a:xfrm>
            <a:off x="2236928" y="3981948"/>
            <a:ext cx="725011" cy="3728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Οβάλ 19">
            <a:extLst>
              <a:ext uri="{FF2B5EF4-FFF2-40B4-BE49-F238E27FC236}">
                <a16:creationId xmlns:a16="http://schemas.microsoft.com/office/drawing/2014/main" id="{121E9CDC-E5DC-6331-0593-1EF2C4113D14}"/>
              </a:ext>
            </a:extLst>
          </p:cNvPr>
          <p:cNvSpPr/>
          <p:nvPr/>
        </p:nvSpPr>
        <p:spPr>
          <a:xfrm>
            <a:off x="4249200" y="4354811"/>
            <a:ext cx="725011" cy="3728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E496654-2410-BC5D-7959-CB4DE0A2664B}"/>
              </a:ext>
            </a:extLst>
          </p:cNvPr>
          <p:cNvSpPr txBox="1"/>
          <p:nvPr/>
        </p:nvSpPr>
        <p:spPr>
          <a:xfrm>
            <a:off x="7909984" y="3012095"/>
            <a:ext cx="3310330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dirty="0">
                <a:cs typeface="Times New Roman" panose="02020603050405020304" pitchFamily="18" charset="0"/>
              </a:rPr>
              <a:t>Άρα</a:t>
            </a:r>
            <a:r>
              <a:rPr lang="en-US" dirty="0">
                <a:cs typeface="Times New Roman" panose="02020603050405020304" pitchFamily="18" charset="0"/>
              </a:rPr>
              <a:t> το </a:t>
            </a:r>
            <a:r>
              <a:rPr lang="el-GR" dirty="0">
                <a:cs typeface="Times New Roman" panose="02020603050405020304" pitchFamily="18" charset="0"/>
              </a:rPr>
              <a:t>ιδανικό</a:t>
            </a:r>
            <a:r>
              <a:rPr lang="en-US" dirty="0">
                <a:cs typeface="Times New Roman" panose="02020603050405020304" pitchFamily="18" charset="0"/>
              </a:rPr>
              <a:t> σημείο και το ναδίρ είναι (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101</a:t>
            </a:r>
            <a:r>
              <a:rPr lang="el-GR" dirty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1, 50, 70</a:t>
            </a:r>
            <a:r>
              <a:rPr lang="en-US" dirty="0">
                <a:cs typeface="Times New Roman" panose="02020603050405020304" pitchFamily="18" charset="0"/>
              </a:rPr>
              <a:t>) και (</a:t>
            </a:r>
            <a:r>
              <a:rPr lang="en-US" dirty="0">
                <a:solidFill>
                  <a:srgbClr val="00B050"/>
                </a:solidFill>
                <a:cs typeface="Times New Roman" panose="02020603050405020304" pitchFamily="18" charset="0"/>
              </a:rPr>
              <a:t>85</a:t>
            </a:r>
            <a:r>
              <a:rPr lang="el-GR" dirty="0">
                <a:solidFill>
                  <a:srgbClr val="00B050"/>
                </a:solidFill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B050"/>
                </a:solidFill>
                <a:cs typeface="Times New Roman" panose="02020603050405020304" pitchFamily="18" charset="0"/>
              </a:rPr>
              <a:t>7, 4, 10</a:t>
            </a:r>
            <a:r>
              <a:rPr lang="en-US" dirty="0">
                <a:cs typeface="Times New Roman" panose="02020603050405020304" pitchFamily="18" charset="0"/>
              </a:rPr>
              <a:t>) αντίστοιχα. </a:t>
            </a:r>
            <a:endParaRPr lang="en-US" dirty="0"/>
          </a:p>
        </p:txBody>
      </p:sp>
      <p:sp>
        <p:nvSpPr>
          <p:cNvPr id="23" name="Ορθογώνιο 22">
            <a:extLst>
              <a:ext uri="{FF2B5EF4-FFF2-40B4-BE49-F238E27FC236}">
                <a16:creationId xmlns:a16="http://schemas.microsoft.com/office/drawing/2014/main" id="{1C002F91-3354-CE3B-CE00-641CE1493BB7}"/>
              </a:ext>
            </a:extLst>
          </p:cNvPr>
          <p:cNvSpPr/>
          <p:nvPr/>
        </p:nvSpPr>
        <p:spPr>
          <a:xfrm>
            <a:off x="7626214" y="2825529"/>
            <a:ext cx="3921621" cy="18313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96045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57343EB-D40E-4EA4-991A-D2E9246D29F9}"/>
              </a:ext>
            </a:extLst>
          </p:cNvPr>
          <p:cNvSpPr txBox="1"/>
          <p:nvPr/>
        </p:nvSpPr>
        <p:spPr>
          <a:xfrm>
            <a:off x="774576" y="467842"/>
            <a:ext cx="72330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βάσει απόστασης -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Based Methods (DBM)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B253E6-0AB6-2209-A74C-7DBB58BB3626}"/>
              </a:ext>
            </a:extLst>
          </p:cNvPr>
          <p:cNvSpPr txBox="1"/>
          <p:nvPr/>
        </p:nvSpPr>
        <p:spPr>
          <a:xfrm>
            <a:off x="117834" y="950324"/>
            <a:ext cx="11953188" cy="4373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Υπ</a:t>
            </a:r>
            <a:r>
              <a:rPr lang="el-GR" dirty="0"/>
              <a:t>άρχουν δύο βασικές διαφορετικές εκδοχές αυτής της μεθόδου:</a:t>
            </a:r>
            <a:r>
              <a:rPr lang="en-US" dirty="0"/>
              <a:t> </a:t>
            </a:r>
            <a:endParaRPr lang="el-GR" dirty="0"/>
          </a:p>
          <a:p>
            <a:pPr marL="342900" indent="-342900">
              <a:lnSpc>
                <a:spcPct val="150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el-GR" dirty="0"/>
              <a:t>Υπολογίζεται το ιδανικό σημείο, τα συστατικά του οποίου είναι οι</a:t>
            </a:r>
            <a:r>
              <a:rPr lang="en-US" dirty="0"/>
              <a:t> </a:t>
            </a:r>
            <a:r>
              <a:rPr lang="el-GR" dirty="0"/>
              <a:t>υποκειμενικές ή </a:t>
            </a:r>
            <a:r>
              <a:rPr lang="en-US" dirty="0"/>
              <a:t> </a:t>
            </a:r>
            <a:r>
              <a:rPr lang="el-GR" dirty="0"/>
              <a:t>υπολογισμένες </a:t>
            </a:r>
            <a:r>
              <a:rPr lang="el-GR" b="1" dirty="0">
                <a:solidFill>
                  <a:srgbClr val="FF0000"/>
                </a:solidFill>
              </a:rPr>
              <a:t>καλύτερες τιμές </a:t>
            </a:r>
            <a:r>
              <a:rPr lang="el-GR" dirty="0"/>
              <a:t>των διαφορετικών κριτηρίων. Το ιδανικό σημείο είναι ένα διάνυσμα</a:t>
            </a:r>
            <a:r>
              <a:rPr lang="en-US" dirty="0"/>
              <a:t>. . Η </a:t>
            </a:r>
            <a:r>
              <a:rPr lang="en-US" dirty="0" err="1"/>
              <a:t>εν</a:t>
            </a:r>
            <a:r>
              <a:rPr lang="en-US" dirty="0"/>
              <a:t>αλλακτική με τη μικρότερη απόσταση θεωρείται η καλύτερη.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l-GR" dirty="0"/>
              <a:t>Το ιδανικό σημείο καθορίζεται</a:t>
            </a:r>
            <a:r>
              <a:rPr lang="en-US" dirty="0"/>
              <a:t> </a:t>
            </a:r>
            <a:r>
              <a:rPr lang="el-GR" dirty="0"/>
              <a:t>με </a:t>
            </a:r>
            <a:r>
              <a:rPr lang="en-US" dirty="0"/>
              <a:t>το ναδίρ, τα συστατικά του οποίου είναι οι υποκειμενικές ή υπολογισμένες </a:t>
            </a:r>
            <a:r>
              <a:rPr lang="en-US" b="1" dirty="0">
                <a:solidFill>
                  <a:srgbClr val="00B050"/>
                </a:solidFill>
              </a:rPr>
              <a:t>χειρότερες τιμές</a:t>
            </a:r>
            <a:r>
              <a:rPr lang="en-US" dirty="0"/>
              <a:t> των κριτηρίων. Το να</a:t>
            </a:r>
            <a:r>
              <a:rPr lang="en-US" dirty="0" err="1"/>
              <a:t>δίρ</a:t>
            </a:r>
            <a:r>
              <a:rPr lang="en-US" dirty="0"/>
              <a:t> </a:t>
            </a:r>
            <a:r>
              <a:rPr lang="en-US" dirty="0" err="1"/>
              <a:t>έχει</a:t>
            </a:r>
            <a:r>
              <a:rPr lang="en-US" dirty="0"/>
              <a:t> επ</a:t>
            </a:r>
            <a:r>
              <a:rPr lang="en-US" dirty="0" err="1"/>
              <a:t>ίσης</a:t>
            </a:r>
            <a:r>
              <a:rPr lang="en-US" dirty="0"/>
              <a:t> n </a:t>
            </a:r>
            <a:r>
              <a:rPr lang="en-US" dirty="0" err="1"/>
              <a:t>συστ</a:t>
            </a:r>
            <a:r>
              <a:rPr lang="en-US" dirty="0"/>
              <a:t>ατικά. </a:t>
            </a:r>
            <a:r>
              <a:rPr lang="en-US" dirty="0" err="1"/>
              <a:t>Κάθε</a:t>
            </a:r>
            <a:r>
              <a:rPr lang="en-US" dirty="0"/>
              <a:t> </a:t>
            </a:r>
            <a:r>
              <a:rPr lang="en-US" dirty="0" err="1"/>
              <a:t>εν</a:t>
            </a:r>
            <a:r>
              <a:rPr lang="en-US" dirty="0"/>
              <a:t>αλλακτική j θα συγκριθεί με το ναδίρ υπολογίζοντας την απόσταση του διανύσματος αξιολόγησης X</a:t>
            </a:r>
            <a:r>
              <a:rPr lang="en-US" sz="1600" dirty="0"/>
              <a:t>j</a:t>
            </a:r>
            <a:r>
              <a:rPr lang="en-US" dirty="0"/>
              <a:t> από το ναδίρ. Η </a:t>
            </a:r>
            <a:r>
              <a:rPr lang="en-US" dirty="0" err="1"/>
              <a:t>εν</a:t>
            </a:r>
            <a:r>
              <a:rPr lang="en-US" dirty="0"/>
              <a:t>αλλακτική με τη μεγαλύτερη απόσταση επιλέγεται στη συνέχεια ως η καλύτερη επιλογή. Προκειμένου να απ</a:t>
            </a:r>
            <a:r>
              <a:rPr lang="en-US" dirty="0" err="1"/>
              <a:t>οφευχθούν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δυσκολίες π</a:t>
            </a:r>
            <a:r>
              <a:rPr lang="en-US" dirty="0" err="1"/>
              <a:t>ου</a:t>
            </a:r>
            <a:r>
              <a:rPr lang="en-US" dirty="0"/>
              <a:t> π</a:t>
            </a:r>
            <a:r>
              <a:rPr lang="en-US" dirty="0" err="1"/>
              <a:t>ροκύ</a:t>
            </a:r>
            <a:r>
              <a:rPr lang="en-US" dirty="0"/>
              <a:t>πτουν από τις διαφορετικές μονάδες των κριτηρίων, όλα τα κριτήρια κανονικοποιούνται, έτσι τα συστατικά του ιδανικού σημείου, το ναδίρ και τα διανύσματα αξιολόγησης κανονικοποιούνται όλα. </a:t>
            </a:r>
          </a:p>
        </p:txBody>
      </p:sp>
    </p:spTree>
    <p:extLst>
      <p:ext uri="{BB962C8B-B14F-4D97-AF65-F5344CB8AC3E}">
        <p14:creationId xmlns:p14="http://schemas.microsoft.com/office/powerpoint/2010/main" val="1893319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57343EB-D40E-4EA4-991A-D2E9246D29F9}"/>
              </a:ext>
            </a:extLst>
          </p:cNvPr>
          <p:cNvSpPr txBox="1"/>
          <p:nvPr/>
        </p:nvSpPr>
        <p:spPr>
          <a:xfrm>
            <a:off x="774576" y="467842"/>
            <a:ext cx="72330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βάσει απόστασης -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Based Methods (DBM)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CB253E6-0AB6-2209-A74C-7DBB58BB3626}"/>
                  </a:ext>
                </a:extLst>
              </p:cNvPr>
              <p:cNvSpPr txBox="1"/>
              <p:nvPr/>
            </p:nvSpPr>
            <p:spPr>
              <a:xfrm>
                <a:off x="119406" y="1015951"/>
                <a:ext cx="11953188" cy="58735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/>
                  <a:t>Στις </a:t>
                </a:r>
                <a:r>
                  <a:rPr lang="el-GR" dirty="0"/>
                  <a:t>περισσότερες εφαρμογές</a:t>
                </a:r>
                <a:r>
                  <a:rPr lang="en-US" dirty="0"/>
                  <a:t> </a:t>
                </a:r>
                <a:r>
                  <a:rPr lang="el-GR" dirty="0"/>
                  <a:t>χρησιμοποιείται</a:t>
                </a:r>
                <a:r>
                  <a:rPr lang="en-US" dirty="0"/>
                  <a:t> η σταθμισμένη απόσταση Minkowski. Έστω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i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συμ</a:t>
                </a:r>
                <a:r>
                  <a:rPr lang="en-US" dirty="0"/>
                  <a:t>βολίζει την i η συνιστώσα του ιδανικού σημείου και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0">
                            <a:latin typeface="Cambria Math" panose="02040503050406030204" pitchFamily="18" charset="0"/>
                          </a:rPr>
                          <m:t>∗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την i η συνιστώσα του ναδίρ, και υποθέτουμε ότι ο γραμμικός μετασχηματισμός χρησιμοποιείται για την κανονικοποίηση. </a:t>
                </a:r>
                <a:r>
                  <a:rPr lang="el-GR" dirty="0"/>
                  <a:t>Τότε η απόσταση</a:t>
                </a:r>
                <a:r>
                  <a:rPr lang="en-US" dirty="0"/>
                  <a:t> της εναλλακτικής j από το </a:t>
                </a:r>
                <a:r>
                  <a:rPr lang="en-US" b="1" dirty="0"/>
                  <a:t>ιδανικό σημείο </a:t>
                </a:r>
                <a:r>
                  <a:rPr lang="en-US" dirty="0"/>
                  <a:t>δίνεται από</a:t>
                </a:r>
                <a:r>
                  <a:rPr lang="el-GR" dirty="0"/>
                  <a:t> την παρακάτω σχέση:  </a:t>
                </a:r>
              </a:p>
              <a:p>
                <a:pPr algn="just">
                  <a:lnSpc>
                    <a:spcPct val="150000"/>
                  </a:lnSpc>
                </a:pPr>
                <a:endParaRPr lang="el-GR" dirty="0"/>
              </a:p>
              <a:p>
                <a:pPr algn="just">
                  <a:lnSpc>
                    <a:spcPct val="150000"/>
                  </a:lnSpc>
                </a:pPr>
                <a:endParaRPr lang="el-GR" dirty="0"/>
              </a:p>
              <a:p>
                <a:pPr algn="just">
                  <a:lnSpc>
                    <a:spcPct val="150000"/>
                  </a:lnSpc>
                </a:pPr>
                <a:endParaRPr lang="el-GR" dirty="0"/>
              </a:p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Όπου το </a:t>
                </a:r>
                <a:r>
                  <a:rPr lang="en-US" dirty="0"/>
                  <a:t>p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r>
                      <a:rPr lang="el-GR" sz="18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≥1</m:t>
                    </m:r>
                  </m:oMath>
                </a14:m>
                <a:r>
                  <a:rPr lang="en-US" dirty="0"/>
                  <a:t> </a:t>
                </a:r>
                <a:r>
                  <a:rPr lang="el-GR" dirty="0"/>
                  <a:t>είναι μια θετική παράμετρος μοντέλου που έχει επιλέξει ο χρήστης. Ομοίως η απόσταση του εναλλακτικού </a:t>
                </a:r>
                <a:r>
                  <a:rPr lang="en-US" dirty="0"/>
                  <a:t>j </a:t>
                </a:r>
                <a:r>
                  <a:rPr lang="el-GR" dirty="0"/>
                  <a:t>από το </a:t>
                </a:r>
                <a:r>
                  <a:rPr lang="el-GR" b="1" dirty="0"/>
                  <a:t>ναδίρ</a:t>
                </a:r>
                <a:r>
                  <a:rPr lang="el-GR" dirty="0"/>
                  <a:t> ορίζεται με τη σχέση: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𝑑</m:t>
                        </m:r>
                      </m:e>
                      <m:sub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𝑝</m:t>
                        </m:r>
                      </m:sup>
                    </m:sSubSup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sSup>
                      <m:sSupPr>
                        <m:ctrlP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en-US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</m:ctrlPr>
                              </m:naryPr>
                              <m:sub>
                                <m:r>
                                  <a:rPr lang="el-GR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𝑖</m:t>
                                </m:r>
                                <m:r>
                                  <a:rPr lang="el-GR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l-GR" sz="18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  <m:t>(</m:t>
                                        </m:r>
                                        <m:r>
                                          <a:rPr lang="el-GR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  <m:t>𝑤</m:t>
                                        </m:r>
                                      </m:e>
                                      <m:sub>
                                        <m:r>
                                          <a:rPr lang="el-GR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f>
                                      <m:fPr>
                                        <m:ctrlPr>
                                          <a:rPr lang="en-US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</m:ctrlPr>
                                      </m:fPr>
                                      <m:num>
                                        <m:sSubSup>
                                          <m:sSubSupPr>
                                            <m:ctrlPr>
                                              <a:rPr lang="en-US" sz="1800" b="1" i="1" smtClean="0">
                                                <a:solidFill>
                                                  <a:srgbClr val="FF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l-GR" sz="1800" b="1" i="1">
                                                <a:solidFill>
                                                  <a:srgbClr val="FF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𝒂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 b="1" i="1">
                                                <a:solidFill>
                                                  <a:srgbClr val="FF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𝒊𝒋</m:t>
                                            </m:r>
                                          </m:sub>
                                          <m:sup/>
                                        </m:sSubSup>
                                        <m:r>
                                          <a:rPr lang="el-GR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𝑎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∗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Sup>
                                          <m:sSubSupPr>
                                            <m:ctrlPr>
                                              <a:rPr lang="en-US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𝑎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𝑖</m:t>
                                            </m:r>
                                          </m:sub>
                                          <m:sup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∗</m:t>
                                            </m:r>
                                          </m:sup>
                                        </m:sSubSup>
                                        <m:r>
                                          <a:rPr lang="el-GR" sz="1800" i="1">
                                            <a:solidFill>
                                              <a:srgbClr val="0000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Calibri" panose="020F0502020204030204" pitchFamily="34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𝑎</m:t>
                                            </m:r>
                                          </m:e>
                                          <m:sub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𝑖</m:t>
                                            </m:r>
                                            <m:r>
                                              <a:rPr lang="el-GR" sz="1800" i="1">
                                                <a:solidFill>
                                                  <a:srgbClr val="0000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  <a:ea typeface="Calibri" panose="020F0502020204030204" pitchFamily="34" charset="0"/>
                                              </a:rPr>
                                              <m:t>∗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r>
                                      <a:rPr lang="el-GR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el-GR" sz="1800" i="1">
                                        <a:solidFill>
                                          <a:srgbClr val="0000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</a:rPr>
                                      <m:t>𝑝</m:t>
                                    </m:r>
                                  </m:sup>
                                </m:sSup>
                              </m:e>
                            </m:nary>
                          </m:e>
                        </m:d>
                      </m:e>
                      <m: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1/</m:t>
                        </m:r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l-GR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(2)  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l-GR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Απόσταση από αντί ιδεατή λύση</a:t>
                </a:r>
                <a:r>
                  <a:rPr lang="el-GR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CB253E6-0AB6-2209-A74C-7DBB58BB36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06" y="1015951"/>
                <a:ext cx="11953188" cy="5873596"/>
              </a:xfrm>
              <a:prstGeom prst="rect">
                <a:avLst/>
              </a:prstGeom>
              <a:blipFill>
                <a:blip r:embed="rId2"/>
                <a:stretch>
                  <a:fillRect l="-459" r="-4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F37658-118E-EEDD-7F24-D409F6F7B109}"/>
                  </a:ext>
                </a:extLst>
              </p:cNvPr>
              <p:cNvSpPr txBox="1"/>
              <p:nvPr/>
            </p:nvSpPr>
            <p:spPr>
              <a:xfrm>
                <a:off x="3048785" y="2746328"/>
                <a:ext cx="8157279" cy="12116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  <m:r>
                      <a:rPr lang="en-US" i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i="1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i="1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limLoc m:val="undOvr"/>
                                <m:grow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i="1">
                                        <a:solidFill>
                                          <a:srgbClr val="836967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begChr m:val=""/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solidFill>
                                                  <a:srgbClr val="836967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d>
                                              <m:dPr>
                                                <m:endChr m:val=""/>
                                                <m:ctrlP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𝑤</m:t>
                                                </m:r>
                                              </m:e>
                                            </m:d>
                                          </m:e>
                                          <m:sub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  <m:f>
                                          <m:fPr>
                                            <m:ctrlPr>
                                              <a:rPr lang="en-US" i="1">
                                                <a:solidFill>
                                                  <a:srgbClr val="836967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Sup>
                                              <m:sSubSupPr>
                                                <m:ctrlPr>
                                                  <a:rPr lang="en-US" i="1">
                                                    <a:solidFill>
                                                      <a:srgbClr val="836967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i="0"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p>
                                            </m:sSubSup>
                                            <m:r>
                                              <a:rPr lang="en-US" i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i="1" smtClean="0">
                                                    <a:solidFill>
                                                      <a:srgbClr val="FF0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i="1">
                                                    <a:solidFill>
                                                      <a:srgbClr val="FF0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i="1">
                                                    <a:solidFill>
                                                      <a:srgbClr val="FF000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𝑖𝑗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Sup>
                                              <m:sSubSupPr>
                                                <m:ctrlPr>
                                                  <a:rPr lang="en-US" i="1">
                                                    <a:solidFill>
                                                      <a:srgbClr val="836967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i="0"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p>
                                            </m:sSubSup>
                                            <m:r>
                                              <a:rPr lang="en-US" i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US" i="1">
                                                    <a:solidFill>
                                                      <a:srgbClr val="836967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i="1">
                                                    <a:latin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  <m:r>
                                                  <a:rPr lang="en-US" i="0"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sup>
                                </m:sSup>
                              </m:e>
                            </m:nary>
                          </m:e>
                        </m:d>
                      </m:e>
                      <m:sup>
                        <m:f>
                          <m:fPr>
                            <m:type m:val="li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den>
                        </m:f>
                      </m:sup>
                    </m:sSup>
                  </m:oMath>
                </a14:m>
                <a:r>
                  <a:rPr lang="el-GR" dirty="0"/>
                  <a:t> (1)</a:t>
                </a:r>
              </a:p>
              <a:p>
                <a:pPr algn="ctr"/>
                <a:r>
                  <a:rPr lang="el-GR" dirty="0"/>
                  <a:t>απόσταση από ιδεατή λύση (συμβιβαστικός προγραμματισμός)</a:t>
                </a:r>
                <a:endParaRPr lang="en-US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F37658-118E-EEDD-7F24-D409F6F7B1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785" y="2746328"/>
                <a:ext cx="8157279" cy="1211678"/>
              </a:xfrm>
              <a:prstGeom prst="rect">
                <a:avLst/>
              </a:prstGeom>
              <a:blipFill>
                <a:blip r:embed="rId3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Επεξήγηση με παραλληλόγραμμο 1"/>
          <p:cNvSpPr/>
          <p:nvPr/>
        </p:nvSpPr>
        <p:spPr>
          <a:xfrm>
            <a:off x="184638" y="4809392"/>
            <a:ext cx="3719147" cy="166465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  <a:r>
              <a:rPr lang="el-GR" dirty="0"/>
              <a:t> σημασία του </a:t>
            </a:r>
            <a:r>
              <a:rPr lang="en-US" dirty="0"/>
              <a:t>p. </a:t>
            </a:r>
            <a:r>
              <a:rPr lang="el-GR" dirty="0"/>
              <a:t>Για πολύ μεγάλες τιμές του </a:t>
            </a:r>
            <a:r>
              <a:rPr lang="en-US" dirty="0"/>
              <a:t>p, </a:t>
            </a:r>
            <a:r>
              <a:rPr lang="el-GR" dirty="0"/>
              <a:t>θεωρητικά συν άπειρο, λαμβάνεται υπόψη μόνο η μεγαλύτερη απόσταση</a:t>
            </a:r>
            <a:r>
              <a:rPr lang="en-US" dirty="0"/>
              <a:t> </a:t>
            </a:r>
            <a:r>
              <a:rPr lang="el-GR" dirty="0"/>
              <a:t>(χειρότερη επίδοση) για να χαρακτηρίσει την επίδοση της εναλλακτικής</a:t>
            </a:r>
          </a:p>
        </p:txBody>
      </p:sp>
    </p:spTree>
    <p:extLst>
      <p:ext uri="{BB962C8B-B14F-4D97-AF65-F5344CB8AC3E}">
        <p14:creationId xmlns:p14="http://schemas.microsoft.com/office/powerpoint/2010/main" val="2914265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DFCFAD-A308-7270-9865-50B1FB1DC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Τελική επιλογή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1E542E58-FDBD-E7C6-9534-3F5949502C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TOPSIS </a:t>
                </a:r>
                <a:r>
                  <a:rPr lang="el-GR" dirty="0"/>
                  <a:t>συνδυάζει τις αποστάσεις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𝐷</m:t>
                        </m:r>
                      </m:e>
                      <m:sub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sup>
                    </m:sSubSup>
                    <m:r>
                      <a:rPr lang="el-GR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 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𝜅𝛼𝜄</m:t>
                    </m:r>
                    <m:r>
                      <a:rPr lang="el-GR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  <m:sSubSup>
                      <m:sSub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l-GR" dirty="0"/>
                  <a:t>από το ιδανικό σημείο και από το ναδίρ σε ένα συνδυασμένο μέτρο</a:t>
                </a:r>
                <a:r>
                  <a:rPr lang="en-US" dirty="0"/>
                  <a:t>: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𝐹</m:t>
                        </m:r>
                      </m:e>
                      <m:sub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𝑝</m:t>
                        </m:r>
                      </m:sup>
                    </m:sSubSup>
                    <m:r>
                      <a:rPr lang="el-GR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𝑝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𝑝</m:t>
                            </m:r>
                          </m:sup>
                        </m:sSubSup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l-GR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𝑝</m:t>
                            </m:r>
                          </m:sup>
                        </m:sSubSup>
                      </m:den>
                    </m:f>
                    <m:r>
                      <a:rPr lang="el-GR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 </m:t>
                    </m:r>
                  </m:oMath>
                </a14:m>
                <a:r>
                  <a:rPr lang="el-GR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𝛼𝜋</m:t>
                        </m:r>
                        <m:r>
                          <m:rPr>
                            <m:sty m:val="p"/>
                          </m:rP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ό</m:t>
                        </m:r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𝜎𝜏𝛼𝜎𝜂</m:t>
                        </m:r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𝛼𝜋</m:t>
                        </m:r>
                        <m:r>
                          <m:rPr>
                            <m:sty m:val="p"/>
                          </m:rP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ό</m:t>
                        </m:r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𝛼𝜈𝜏𝜄</m:t>
                        </m:r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</m:t>
                        </m:r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𝜄𝛿𝜀𝛼𝜏𝜂</m:t>
                        </m:r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𝜆</m:t>
                        </m:r>
                        <m:r>
                          <m:rPr>
                            <m:sty m:val="p"/>
                          </m:rP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ύ</m:t>
                        </m:r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𝜎𝜂</m:t>
                        </m:r>
                      </m:num>
                      <m:den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𝛼𝜋</m:t>
                        </m:r>
                        <m:r>
                          <m:rPr>
                            <m:sty m:val="p"/>
                          </m:rP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ό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𝜎𝜏𝛼𝜎𝜂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𝛼𝜋</m:t>
                        </m:r>
                        <m:r>
                          <m:rPr>
                            <m:sty m:val="p"/>
                          </m:rP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ό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𝛼𝜈𝜏𝜄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𝜄𝛿𝜀𝛼𝜏𝜂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𝜆</m:t>
                        </m:r>
                        <m:r>
                          <m:rPr>
                            <m:sty m:val="p"/>
                          </m:rP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ύ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𝜎𝜂</m:t>
                        </m:r>
                        <m:r>
                          <a:rPr lang="el-GR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+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𝛼𝜋</m:t>
                        </m:r>
                        <m:r>
                          <m:rPr>
                            <m:sty m:val="p"/>
                          </m:rP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ό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𝜎𝜏𝛼𝜎𝜂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𝛼𝜋</m:t>
                        </m:r>
                        <m:r>
                          <m:rPr>
                            <m:sty m:val="p"/>
                          </m:rP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ό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𝜄𝛿𝜀𝛼𝜏𝜂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 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𝜆</m:t>
                        </m:r>
                        <m:r>
                          <m:rPr>
                            <m:sty m:val="p"/>
                          </m:rP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ύ</m:t>
                        </m:r>
                        <m:r>
                          <a:rPr lang="el-GR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𝜎𝜂</m:t>
                        </m:r>
                      </m:den>
                    </m:f>
                  </m:oMath>
                </a14:m>
                <a:endParaRPr lang="en-US" dirty="0">
                  <a:solidFill>
                    <a:srgbClr val="000000"/>
                  </a:solidFill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indent="0">
                  <a:buNone/>
                </a:pPr>
                <a:r>
                  <a:rPr lang="el-GR" dirty="0"/>
                  <a:t> μεγάλο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𝐹</m:t>
                        </m:r>
                      </m:e>
                      <m:sub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𝑝</m:t>
                        </m:r>
                      </m:sup>
                    </m:sSubSup>
                    <m:r>
                      <a:rPr lang="el-GR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  <m:r>
                      <a:rPr lang="el-GR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l-GR" dirty="0"/>
                  <a:t>προτιμητέα εναλλακτική</a:t>
                </a:r>
              </a:p>
              <a:p>
                <a:pPr marL="0" indent="0">
                  <a:buNone/>
                </a:pPr>
                <a:r>
                  <a:rPr lang="el-GR" dirty="0"/>
                  <a:t>Κάθε εναλλακτική αξιολογείται αυτόνομα με βάση τις </a:t>
                </a:r>
                <a:r>
                  <a:rPr lang="el-GR" dirty="0" err="1"/>
                  <a:t>απστάσεις</a:t>
                </a:r>
                <a:r>
                  <a:rPr lang="el-GR" dirty="0"/>
                  <a:t> από την ιδεατή και αντί-ιδεατή λύση</a:t>
                </a:r>
                <a:endParaRPr lang="en-US" dirty="0"/>
              </a:p>
            </p:txBody>
          </p:sp>
        </mc:Choice>
        <mc:Fallback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1E542E58-FDBD-E7C6-9534-3F5949502C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7733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57343EB-D40E-4EA4-991A-D2E9246D29F9}"/>
              </a:ext>
            </a:extLst>
          </p:cNvPr>
          <p:cNvSpPr txBox="1"/>
          <p:nvPr/>
        </p:nvSpPr>
        <p:spPr>
          <a:xfrm>
            <a:off x="774576" y="467842"/>
            <a:ext cx="72330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βάσει απόστασης -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Distance Based Methods (DBM)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CB253E6-0AB6-2209-A74C-7DBB58BB3626}"/>
                  </a:ext>
                </a:extLst>
              </p:cNvPr>
              <p:cNvSpPr txBox="1"/>
              <p:nvPr/>
            </p:nvSpPr>
            <p:spPr>
              <a:xfrm>
                <a:off x="119406" y="1015951"/>
                <a:ext cx="11953188" cy="33733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Η </a:t>
                </a:r>
                <a:r>
                  <a:rPr lang="el-GR" b="1" u="sng" dirty="0"/>
                  <a:t>επιλογή της παραμέτρου p είναι πολύ σημαντική</a:t>
                </a:r>
                <a:r>
                  <a:rPr lang="el-GR" dirty="0"/>
                  <a:t>, αφού έχει σημαντική επίδραση στην τελική επιλογή. </a:t>
                </a:r>
                <a:endParaRPr lang="en-US" dirty="0"/>
              </a:p>
              <a:p>
                <a:pPr marL="285750" indent="-28575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l-GR" dirty="0"/>
                  <a:t>p = 1 αντιστοιχεί σε απλό μέσο όρο - αντιστάθμιση (ένα κριτήριο με κακή επίδραση «καπελώνει» τα άλλα), </a:t>
                </a:r>
                <a:endParaRPr lang="en-US" dirty="0"/>
              </a:p>
              <a:p>
                <a:pPr marL="285750" indent="-28575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l-GR" dirty="0"/>
                  <a:t>p = 2 στον τετραγωνικό μέσο όρο – ευκλείδεια απόσταση</a:t>
                </a:r>
                <a:endParaRPr lang="en-US" dirty="0"/>
              </a:p>
              <a:p>
                <a:pPr marL="285750" indent="-285750" algn="just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dirty="0"/>
                  <a:t>p </a:t>
                </a:r>
                <a:r>
                  <a:rPr lang="el-GR" dirty="0"/>
                  <a:t>= </a:t>
                </a:r>
                <a14:m>
                  <m:oMath xmlns:m="http://schemas.openxmlformats.org/officeDocument/2006/math">
                    <m:r>
                      <a:rPr lang="el-GR" sz="18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∞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l-GR" dirty="0"/>
                  <a:t>επιλέγεται εάν ληφθεί υπόψη μόνο η μεγαλύτερη απόκλιση – απόσταση ιδεατού</a:t>
                </a:r>
                <a:endParaRPr lang="en-US" dirty="0"/>
              </a:p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Δύο συγκεκριμένες μέθοδοι είναι ιδιαίτερα δημοφιλείς σε εφαρμογές:</a:t>
                </a:r>
              </a:p>
              <a:p>
                <a:pPr marL="342900" indent="-342900" algn="just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l-GR" dirty="0"/>
                  <a:t>Συμβιβαστικός Προγραμματισμός </a:t>
                </a:r>
                <a:r>
                  <a:rPr lang="el-GR" b="1" dirty="0"/>
                  <a:t>(CP) </a:t>
                </a:r>
                <a:r>
                  <a:rPr lang="el-GR" dirty="0"/>
                  <a:t>και</a:t>
                </a:r>
              </a:p>
              <a:p>
                <a:pPr marL="342900" indent="-342900" algn="just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US" dirty="0"/>
                  <a:t>Technique for Order Performance by Similarity to Ideal Solution </a:t>
                </a:r>
                <a:r>
                  <a:rPr lang="el-GR" b="1" dirty="0"/>
                  <a:t>(TOPSIS</a:t>
                </a:r>
                <a:r>
                  <a:rPr lang="el-GR" dirty="0"/>
                  <a:t>).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Στην περίπτωση του συμβιβαστικού προγραμματισμού (</a:t>
                </a:r>
                <a:r>
                  <a:rPr lang="el-GR" dirty="0" err="1"/>
                  <a:t>Zeleny</a:t>
                </a:r>
                <a:r>
                  <a:rPr lang="el-GR" dirty="0"/>
                  <a:t> 1973) η απόσταση (3,5) ελαχιστοποιείται. </a:t>
                </a:r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CB253E6-0AB6-2209-A74C-7DBB58BB36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06" y="1015951"/>
                <a:ext cx="11953188" cy="3373359"/>
              </a:xfrm>
              <a:prstGeom prst="rect">
                <a:avLst/>
              </a:prstGeom>
              <a:blipFill>
                <a:blip r:embed="rId2"/>
                <a:stretch>
                  <a:fillRect l="-459" b="-19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348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C6A67F1-1E34-4143-66F0-83F16CDA9A84}"/>
                  </a:ext>
                </a:extLst>
              </p:cNvPr>
              <p:cNvSpPr txBox="1"/>
              <p:nvPr/>
            </p:nvSpPr>
            <p:spPr>
              <a:xfrm>
                <a:off x="113121" y="351225"/>
                <a:ext cx="11679811" cy="9276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Για</a:t>
                </a:r>
                <a:r>
                  <a:rPr lang="en-US" dirty="0"/>
                  <a:t> όλα τα κριτήρια, οι ιδανικές συνιστώσες σημείου είναι οι μέγιστες τιμές και οι συνιστώσες του ναδίρ είναι οι πραγματικές ελάχιστες τιμές. </a:t>
                </a:r>
                <a:r>
                  <a:rPr lang="en-US" dirty="0" err="1"/>
                  <a:t>Άρ</a:t>
                </a:r>
                <a:r>
                  <a:rPr lang="en-US" dirty="0"/>
                  <a:t>α το ιδανικό σημείο και το ναδίρ είναι (101</a:t>
                </a:r>
                <a:r>
                  <a:rPr lang="el-GR" dirty="0"/>
                  <a:t>.</a:t>
                </a:r>
                <a:r>
                  <a:rPr lang="en-US" dirty="0"/>
                  <a:t>1, 50, 70) και (85</a:t>
                </a:r>
                <a:r>
                  <a:rPr lang="el-GR" dirty="0"/>
                  <a:t>.</a:t>
                </a:r>
                <a:r>
                  <a:rPr lang="en-US" dirty="0"/>
                  <a:t>7, 4, 10) αντίστοιχα. </a:t>
                </a:r>
                <a:r>
                  <a:rPr lang="el-GR" dirty="0"/>
                  <a:t>Χρησιμοποιώντας</a:t>
                </a:r>
                <a:r>
                  <a:rPr lang="en-US" dirty="0"/>
                  <a:t> τον τύπο απόστασης (</a:t>
                </a:r>
                <a:r>
                  <a:rPr lang="el-GR" dirty="0"/>
                  <a:t>1</a:t>
                </a:r>
                <a:r>
                  <a:rPr lang="en-US" dirty="0"/>
                  <a:t>) με p = 2 και βάρη (w</a:t>
                </a:r>
                <a:r>
                  <a:rPr lang="en-US" sz="1050" dirty="0"/>
                  <a:t>1 </a:t>
                </a:r>
                <a:r>
                  <a:rPr lang="en-US" dirty="0"/>
                  <a:t>= 0</a:t>
                </a:r>
                <a:r>
                  <a:rPr lang="el-GR" dirty="0"/>
                  <a:t>.</a:t>
                </a:r>
                <a:r>
                  <a:rPr lang="en-US" dirty="0"/>
                  <a:t>2, w</a:t>
                </a:r>
                <a:r>
                  <a:rPr lang="en-US" sz="1050" dirty="0"/>
                  <a:t>2</a:t>
                </a:r>
                <a:r>
                  <a:rPr lang="en-US" dirty="0"/>
                  <a:t> = 0</a:t>
                </a:r>
                <a:r>
                  <a:rPr lang="el-GR" dirty="0"/>
                  <a:t>.</a:t>
                </a:r>
                <a:r>
                  <a:rPr lang="en-US" dirty="0"/>
                  <a:t>3, w</a:t>
                </a:r>
                <a:r>
                  <a:rPr lang="en-US" sz="1050" dirty="0"/>
                  <a:t>3</a:t>
                </a:r>
                <a:r>
                  <a:rPr lang="en-US" dirty="0"/>
                  <a:t> = 0</a:t>
                </a:r>
                <a:r>
                  <a:rPr lang="el-GR" dirty="0"/>
                  <a:t>.</a:t>
                </a:r>
                <a:r>
                  <a:rPr lang="en-US" dirty="0"/>
                  <a:t>5) οι αποστάσεις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𝐷</m:t>
                        </m:r>
                      </m:e>
                      <m:sub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l-GR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l-GR" dirty="0"/>
                  <a:t>υπολογίζονται:</a:t>
                </a:r>
                <a:endParaRPr lang="en-US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𝐷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</m:t>
                          </m:r>
                        </m:sub>
                        <m:sup/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</m:t>
                                      </m:r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.1−99.6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70−70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≈0.301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𝐷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b>
                        <m:sup/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</m:t>
                                      </m:r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.1−85.7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50−19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70−50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≈0.33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𝐷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sub>
                        <m:sup/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</m:t>
                                      </m:r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.1−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40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≈0.</m:t>
                      </m:r>
                      <m:r>
                        <a:rPr lang="en-US" sz="1800" b="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504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𝐷</m:t>
                          </m:r>
                        </m:e>
                        <m:sub>
                          <m:r>
                            <a:rPr lang="en-US" sz="1800" b="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4</m:t>
                          </m:r>
                        </m:sub>
                        <m:sup/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</m:t>
                                      </m:r>
                                      <m: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.1−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95.1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</m:t>
                                      </m:r>
                                      <m:r>
                                        <a:rPr lang="en-US" sz="1800" b="0" i="1" smtClean="0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2</m:t>
                                      </m:r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≈0.</m:t>
                      </m:r>
                      <m:r>
                        <a:rPr lang="en-US" sz="1800" b="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424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l-GR" dirty="0"/>
                  <a:t>Η κατάταξη των εναλλακτικών μπορεί επίσης να ληφθεί ταξινομώντας τις σε αυξανόμενες τιμές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𝐷</m:t>
                        </m:r>
                      </m:e>
                      <m:sub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l-GR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l-GR" dirty="0"/>
                  <a:t>. Στην περίπτωσή μας: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l-GR" i="1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𝛦</m:t>
                          </m:r>
                        </m:e>
                        <m:sub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algn="just">
                  <a:lnSpc>
                    <a:spcPct val="150000"/>
                  </a:lnSpc>
                </a:pPr>
                <a:endParaRPr lang="el-GR" dirty="0"/>
              </a:p>
              <a:p>
                <a:pPr algn="just">
                  <a:lnSpc>
                    <a:spcPct val="150000"/>
                  </a:lnSpc>
                </a:pP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l-GR" dirty="0"/>
              </a:p>
              <a:p>
                <a:pPr algn="just">
                  <a:lnSpc>
                    <a:spcPct val="150000"/>
                  </a:lnSpc>
                </a:pPr>
                <a:endParaRPr lang="en-US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C6A67F1-1E34-4143-66F0-83F16CDA9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21" y="351225"/>
                <a:ext cx="11679811" cy="9276642"/>
              </a:xfrm>
              <a:prstGeom prst="rect">
                <a:avLst/>
              </a:prstGeom>
              <a:blipFill>
                <a:blip r:embed="rId2"/>
                <a:stretch>
                  <a:fillRect l="-470" r="-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FDC1EDFD-1EB0-C84D-B21A-A3063FBCD5C8}"/>
              </a:ext>
            </a:extLst>
          </p:cNvPr>
          <p:cNvSpPr txBox="1"/>
          <p:nvPr/>
        </p:nvSpPr>
        <p:spPr>
          <a:xfrm>
            <a:off x="9929566" y="2903455"/>
            <a:ext cx="22624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>
                <a:solidFill>
                  <a:srgbClr val="FF0000"/>
                </a:solidFill>
              </a:rPr>
              <a:t>Η πρώτη εναλλακτική δίνει τη μικρότερη απόσταση, άρα είναι η καλύτερη επιλογή</a:t>
            </a:r>
            <a:r>
              <a:rPr lang="el-GR" dirty="0"/>
              <a:t>. </a:t>
            </a:r>
            <a:endParaRPr lang="en-US" dirty="0"/>
          </a:p>
        </p:txBody>
      </p:sp>
      <p:sp>
        <p:nvSpPr>
          <p:cNvPr id="13" name="Οβάλ 12">
            <a:extLst>
              <a:ext uri="{FF2B5EF4-FFF2-40B4-BE49-F238E27FC236}">
                <a16:creationId xmlns:a16="http://schemas.microsoft.com/office/drawing/2014/main" id="{51051C8A-AAC4-A8A6-8C4D-CA58890CA101}"/>
              </a:ext>
            </a:extLst>
          </p:cNvPr>
          <p:cNvSpPr/>
          <p:nvPr/>
        </p:nvSpPr>
        <p:spPr>
          <a:xfrm>
            <a:off x="8927184" y="2064470"/>
            <a:ext cx="886119" cy="5467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Πίνακας 13">
            <a:extLst>
              <a:ext uri="{FF2B5EF4-FFF2-40B4-BE49-F238E27FC236}">
                <a16:creationId xmlns:a16="http://schemas.microsoft.com/office/drawing/2014/main" id="{91C9C636-AE3F-63B8-7787-5F9EF0E75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483316"/>
              </p:ext>
            </p:extLst>
          </p:nvPr>
        </p:nvGraphicFramePr>
        <p:xfrm>
          <a:off x="113123" y="1965750"/>
          <a:ext cx="1970203" cy="1934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8305">
                  <a:extLst>
                    <a:ext uri="{9D8B030D-6E8A-4147-A177-3AD203B41FA5}">
                      <a16:colId xmlns:a16="http://schemas.microsoft.com/office/drawing/2014/main" val="3958858180"/>
                    </a:ext>
                  </a:extLst>
                </a:gridCol>
                <a:gridCol w="342644">
                  <a:extLst>
                    <a:ext uri="{9D8B030D-6E8A-4147-A177-3AD203B41FA5}">
                      <a16:colId xmlns:a16="http://schemas.microsoft.com/office/drawing/2014/main" val="3781822643"/>
                    </a:ext>
                  </a:extLst>
                </a:gridCol>
                <a:gridCol w="342644">
                  <a:extLst>
                    <a:ext uri="{9D8B030D-6E8A-4147-A177-3AD203B41FA5}">
                      <a16:colId xmlns:a16="http://schemas.microsoft.com/office/drawing/2014/main" val="2410149701"/>
                    </a:ext>
                  </a:extLst>
                </a:gridCol>
                <a:gridCol w="428305">
                  <a:extLst>
                    <a:ext uri="{9D8B030D-6E8A-4147-A177-3AD203B41FA5}">
                      <a16:colId xmlns:a16="http://schemas.microsoft.com/office/drawing/2014/main" val="706436460"/>
                    </a:ext>
                  </a:extLst>
                </a:gridCol>
                <a:gridCol w="428305">
                  <a:extLst>
                    <a:ext uri="{9D8B030D-6E8A-4147-A177-3AD203B41FA5}">
                      <a16:colId xmlns:a16="http://schemas.microsoft.com/office/drawing/2014/main" val="2403342047"/>
                    </a:ext>
                  </a:extLst>
                </a:gridCol>
              </a:tblGrid>
              <a:tr h="375082">
                <a:tc rowSpan="2"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Κριτήρια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Ενναλακτικές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61564230"/>
                  </a:ext>
                </a:extLst>
              </a:tr>
              <a:tr h="375082">
                <a:tc v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Ε1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Ε2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Ε3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Ε4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48941022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Κ1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1560015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Κ2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84602835"/>
                  </a:ext>
                </a:extLst>
              </a:tr>
              <a:tr h="375082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Κ3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2113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872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A6423E-999A-D502-74F3-4FA70F0BD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38A83C4-0ACD-F50B-7334-E823BA15E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Αν η αξιολόγηση βασιστεί μόνο στην απόσταση από το ιδεατό σημείο, τότε η διαδικασία καταλήγει ουσιαστικά σε μια μορφή </a:t>
            </a:r>
            <a:r>
              <a:rPr lang="el-GR" b="1" dirty="0"/>
              <a:t>συμβιβαστικού προγραμματισμού</a:t>
            </a:r>
            <a:r>
              <a:rPr lang="el-GR" dirty="0"/>
              <a:t>, όπου η προτιμητέα λύση είναι εκείνη που ελαχιστοποιεί την απόσταση από την ιδεατή απόδοση.</a:t>
            </a:r>
          </a:p>
          <a:p>
            <a:r>
              <a:rPr lang="el-GR" dirty="0"/>
              <a:t>Η συμπερίληψη όμως </a:t>
            </a:r>
            <a:r>
              <a:rPr lang="el-GR" b="1" dirty="0"/>
              <a:t>και της απόστασης από το </a:t>
            </a:r>
            <a:r>
              <a:rPr lang="el-GR" b="1" dirty="0" err="1"/>
              <a:t>αντι</a:t>
            </a:r>
            <a:r>
              <a:rPr lang="el-GR" b="1" dirty="0"/>
              <a:t>-ιδεατό σημείο</a:t>
            </a:r>
            <a:r>
              <a:rPr lang="el-GR" dirty="0"/>
              <a:t>, όπως γίνεται στην TOPSIS, προσδίδει μεγαλύτερη </a:t>
            </a:r>
            <a:r>
              <a:rPr lang="el-GR" b="1" dirty="0"/>
              <a:t>ευρωστία στην απόφαση</a:t>
            </a:r>
            <a:r>
              <a:rPr lang="el-GR" dirty="0"/>
              <a:t>.</a:t>
            </a:r>
            <a:br>
              <a:rPr lang="el-GR" dirty="0"/>
            </a:br>
            <a:r>
              <a:rPr lang="el-GR" dirty="0"/>
              <a:t>Ο λόγος είναι ότι:</a:t>
            </a:r>
          </a:p>
          <a:p>
            <a:r>
              <a:rPr lang="el-GR" dirty="0"/>
              <a:t>η μικρή απόσταση από το </a:t>
            </a:r>
            <a:r>
              <a:rPr lang="el-GR" b="1" dirty="0"/>
              <a:t>ιδεατό σημείο</a:t>
            </a:r>
            <a:r>
              <a:rPr lang="el-GR" dirty="0"/>
              <a:t> εξασφαλίζει ότι η εναλλακτική είναι κοντά στις καλύτερες επιδόσεις των κριτηρίων,</a:t>
            </a:r>
          </a:p>
          <a:p>
            <a:r>
              <a:rPr lang="el-GR" dirty="0"/>
              <a:t>ενώ η </a:t>
            </a:r>
            <a:r>
              <a:rPr lang="el-GR" b="1" dirty="0"/>
              <a:t>μεγάλη απόσταση από το </a:t>
            </a:r>
            <a:r>
              <a:rPr lang="el-GR" b="1" dirty="0" err="1"/>
              <a:t>αντι</a:t>
            </a:r>
            <a:r>
              <a:rPr lang="el-GR" b="1" dirty="0"/>
              <a:t>-ιδεατό σημείο</a:t>
            </a:r>
            <a:r>
              <a:rPr lang="el-GR" dirty="0"/>
              <a:t> δίνει έμφαση στο ότι η εναλλακτική δεν έχει χαμηλές επιδόσεις σε κανένα κριτήριο.</a:t>
            </a:r>
          </a:p>
          <a:p>
            <a:r>
              <a:rPr lang="el-GR" dirty="0"/>
              <a:t>Με άλλα λόγια, η χρήση και των δύο αποστάσεων διασφαλίζει ότι η λύση είναι </a:t>
            </a:r>
            <a:r>
              <a:rPr lang="el-GR" b="1" dirty="0"/>
              <a:t>ταυτόχρονα “καλή” και “ασφαλής”</a:t>
            </a:r>
            <a:r>
              <a:rPr lang="el-GR" dirty="0"/>
              <a:t>, δηλαδή έχει υψηλές επιδόσεις και αποφεύγει πολύ κακές επιδόσεις.</a:t>
            </a:r>
          </a:p>
        </p:txBody>
      </p:sp>
    </p:spTree>
    <p:extLst>
      <p:ext uri="{BB962C8B-B14F-4D97-AF65-F5344CB8AC3E}">
        <p14:creationId xmlns:p14="http://schemas.microsoft.com/office/powerpoint/2010/main" val="460600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09C961E-EA8E-2255-5468-1249CE867713}"/>
                  </a:ext>
                </a:extLst>
              </p:cNvPr>
              <p:cNvSpPr txBox="1"/>
              <p:nvPr/>
            </p:nvSpPr>
            <p:spPr>
              <a:xfrm>
                <a:off x="587636" y="244241"/>
                <a:ext cx="11594969" cy="57955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TOPSIS </a:t>
                </a:r>
                <a:r>
                  <a:rPr lang="el-GR" dirty="0"/>
                  <a:t>συνδυάζει τις αποστάσεις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𝐷</m:t>
                        </m:r>
                      </m:e>
                      <m:sub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sup>
                    </m:sSubSup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 </m:t>
                    </m:r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𝜅𝛼𝜄</m:t>
                    </m:r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</m:t>
                    </m:r>
                    <m:sSubSup>
                      <m:sSubSupPr>
                        <m:ctrlP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𝑑</m:t>
                        </m:r>
                      </m:e>
                      <m:sub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</m:t>
                        </m:r>
                      </m:sup>
                    </m:sSubSup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l-GR" dirty="0"/>
                  <a:t>από το ιδανικό σημείο και από το ναδίρ σε ένα συνδυασμένο μέτρο</a:t>
                </a:r>
                <a:r>
                  <a:rPr lang="en-US" dirty="0"/>
                  <a:t>:</a:t>
                </a:r>
              </a:p>
              <a:p>
                <a:pPr algn="ctr">
                  <a:lnSpc>
                    <a:spcPct val="150000"/>
                  </a:lnSpc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sSubSupPr>
                      <m:e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𝐹</m:t>
                        </m:r>
                      </m:e>
                      <m:sub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𝑗</m:t>
                        </m:r>
                      </m:sub>
                      <m: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𝑝</m:t>
                        </m:r>
                      </m:sup>
                    </m:sSubSup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𝑝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𝑝</m:t>
                            </m:r>
                          </m:sup>
                        </m:sSubSup>
                        <m:r>
                          <a:rPr lang="el-GR" sz="18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+</m:t>
                        </m:r>
                        <m:sSubSup>
                          <m:sSubSupPr>
                            <m:ctrlPr>
                              <a:rPr lang="en-US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</m:ctrlPr>
                          </m:sSubSupPr>
                          <m:e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𝑗</m:t>
                            </m:r>
                          </m:sub>
                          <m:sup>
                            <m:r>
                              <a:rPr lang="el-GR" sz="18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</a:rPr>
                              <m:t>𝑝</m:t>
                            </m:r>
                          </m:sup>
                        </m:sSubSup>
                      </m:den>
                    </m:f>
                    <m:r>
                      <a:rPr lang="el-GR" sz="18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  </m:t>
                    </m:r>
                  </m:oMath>
                </a14:m>
                <a:r>
                  <a:rPr lang="en-US" sz="1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(3)</a:t>
                </a: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 smtClean="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99.6−85.7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4−4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≈0.532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85.7−85.7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19−4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50−10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≈0.347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40−4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10−10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≈0.308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𝑑</m:t>
                          </m:r>
                        </m:e>
                        <m:sub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4</m:t>
                          </m:r>
                        </m:sub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sup>
                      </m:sSub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 </m:t>
                      </m:r>
                      <m:sSup>
                        <m:sSupPr>
                          <m:ctrlPr>
                            <a:rPr lang="en-US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sSup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0.2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95.1−85.7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101.1−85.7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 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0.3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50−4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0.5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l-GR" sz="18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20−10</m:t>
                                      </m:r>
                                    </m:num>
                                    <m:den>
                                      <m:r>
                                        <a:rPr lang="el-GR" sz="1800" i="1">
                                          <a:solidFill>
                                            <a:srgbClr val="000000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</a:rPr>
                                        <m:t>70−10</m:t>
                                      </m:r>
                                    </m:den>
                                  </m:f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l-GR" sz="1800" i="1">
                                      <a:solidFill>
                                        <a:srgbClr val="000000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l-GR" sz="18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1/2</m:t>
                          </m:r>
                        </m:sup>
                      </m:sSup>
                      <m:r>
                        <a:rPr lang="el-GR" sz="18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≈0.334</m:t>
                      </m:r>
                    </m:oMath>
                  </m:oMathPara>
                </a14:m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1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09C961E-EA8E-2255-5468-1249CE8677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636" y="244241"/>
                <a:ext cx="11594969" cy="5795561"/>
              </a:xfrm>
              <a:prstGeom prst="rect">
                <a:avLst/>
              </a:prstGeom>
              <a:blipFill>
                <a:blip r:embed="rId2"/>
                <a:stretch>
                  <a:fillRect l="-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FB3D5287-E237-49A7-941C-F20447D5989A}"/>
              </a:ext>
            </a:extLst>
          </p:cNvPr>
          <p:cNvSpPr txBox="1"/>
          <p:nvPr/>
        </p:nvSpPr>
        <p:spPr>
          <a:xfrm>
            <a:off x="143760" y="5263816"/>
            <a:ext cx="11677452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Παρα</a:t>
            </a:r>
            <a:r>
              <a:rPr lang="en-US" dirty="0" err="1"/>
              <a:t>τηρήστε</a:t>
            </a:r>
            <a:r>
              <a:rPr lang="en-US" dirty="0"/>
              <a:t> </a:t>
            </a:r>
            <a:r>
              <a:rPr lang="en-US" dirty="0" err="1"/>
              <a:t>ότι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π</a:t>
            </a:r>
            <a:r>
              <a:rPr lang="en-US" dirty="0" err="1"/>
              <a:t>οσότητες</a:t>
            </a:r>
            <a:r>
              <a:rPr lang="en-US" dirty="0"/>
              <a:t> </a:t>
            </a:r>
            <a:r>
              <a:rPr lang="en-US" dirty="0" err="1"/>
              <a:t>μέσ</a:t>
            </a:r>
            <a:r>
              <a:rPr lang="en-US" dirty="0"/>
              <a:t>α στις παρενθέσεις είναι οι κανονικοποιημένοι αριθμοί αξιολόγησης που αναφέρονται στον Πίνακα 1. </a:t>
            </a:r>
          </a:p>
        </p:txBody>
      </p:sp>
    </p:spTree>
    <p:extLst>
      <p:ext uri="{BB962C8B-B14F-4D97-AF65-F5344CB8AC3E}">
        <p14:creationId xmlns:p14="http://schemas.microsoft.com/office/powerpoint/2010/main" val="311738389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1194</Words>
  <Application>Microsoft Office PowerPoint</Application>
  <PresentationFormat>Ευρεία οθόνη</PresentationFormat>
  <Paragraphs>139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Τελική επιλογή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Ειρήνη Εφραιμίδου</dc:creator>
  <cp:lastModifiedBy>Michail Spiliotis</cp:lastModifiedBy>
  <cp:revision>14</cp:revision>
  <dcterms:created xsi:type="dcterms:W3CDTF">2022-11-23T14:11:38Z</dcterms:created>
  <dcterms:modified xsi:type="dcterms:W3CDTF">2025-12-03T10:42:11Z</dcterms:modified>
</cp:coreProperties>
</file>