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ADB4C-20FD-47BB-BEB3-D6B4CF0A2BA1}" type="datetimeFigureOut">
              <a:rPr lang="el-GR" smtClean="0"/>
              <a:t>4/4/2024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147E6-0F65-47E7-AFF4-6FE7A7FC9CD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Ἡ πρωτοβάθμια/στοιχειώδης ἐκπαίδευση («προπαιδεία») καὶ ἡ δευτεροβάθμια ἐκπαίδευση («παιδεία» ἢ «ἐγκύκλιος παίδευσις»).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Διαδικασία διδασκαλίας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Διόρθωσις, ἀνάγνωσις, ἐξήγησις, κρίσις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Ἡ ρητορική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Οἱ Βυζαντινοὶ ἐκτιμοῦσαν ἰδιαίτερα τὴ ῥητορική. </a:t>
            </a:r>
          </a:p>
          <a:p>
            <a:r>
              <a:rPr lang="el-GR"/>
              <a:t>Προγυμνάσματα (ἀσκήσεις): συγγραφὴ μικρῶν κειμένων.</a:t>
            </a:r>
          </a:p>
          <a:p>
            <a:r>
              <a:rPr lang="el-GR"/>
              <a:t>Βασικὸ βιβλίο ῥητορικῆς: Ἀφθόνιος Ἀντιοχεύς (4ος - 5ος αἰ.).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Ἄλγεβρα, γεωμετρία, ἀστρονομία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Ἡ διδασκαλία τῶν μαθηματικῶν βασιζόταν στὴν Ἀριθμητικὴ τοῦ Πυθαγόρα καὶ τοῦ Διόφαντου, καθὼς καὶ στὴ Γεωμετρία τοῦ Εὐκλείδη. </a:t>
            </a:r>
          </a:p>
          <a:p>
            <a:r>
              <a:rPr lang="el-GR"/>
              <a:t>Ἀστρονομία: «Φαινόμενα», ποίημα τοῦ Ἄρατου (3ος αἰ. π. Χ.). Ἐπίσης, «Μαθηματικὴ Σύνταξις» τοῦ Πτολεμαίου.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Τὰ σύνεργα τῆς γραφῆς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Στύλον ἢ γραφεῖον</a:t>
            </a:r>
          </a:p>
          <a:p>
            <a:r>
              <a:rPr lang="el-GR"/>
              <a:t>σχεδάρια</a:t>
            </a:r>
          </a:p>
          <a:p>
            <a:r>
              <a:rPr lang="el-GR"/>
              <a:t>μάρσιπος</a:t>
            </a:r>
          </a:p>
          <a:p>
            <a:r>
              <a:rPr lang="el-GR"/>
              <a:t>πάπυρος</a:t>
            </a:r>
          </a:p>
          <a:p>
            <a:r>
              <a:rPr lang="el-GR"/>
              <a:t>περγαμηνή</a:t>
            </a:r>
          </a:p>
          <a:p>
            <a:r>
              <a:rPr lang="el-GR"/>
              <a:t>κάλαμος</a:t>
            </a:r>
          </a:p>
          <a:p>
            <a:r>
              <a:rPr lang="el-GR"/>
              <a:t>κανίκλειον</a:t>
            </a:r>
          </a:p>
          <a:p>
            <a:r>
              <a:rPr lang="el-GR"/>
              <a:t>κανόνας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Τὰ δίδακτρα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Συχνὰ οἱ μαθητὲς δὲν πλήρωναν τὰ δίδακτρα.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Ἡ ἐπαγγελματικὴ ἀποκατάσταση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Συχνὰ χάριν στὶς συστατικὲς ἐπιστολὲς τῶν δασκάλων τους οἱ μαθητὲς ἔβρισκαν δουλειὰ ὡς ὑπάλληλοι τοῦ κράτους.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Ἕνας μεγάλος δάσκαλος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Λέων ὁ Φιλόσοφος ἢ Μαθηματικός</a:t>
            </a:r>
          </a:p>
          <a:p>
            <a:r>
              <a:rPr lang="el-GR"/>
              <a:t>Δίδαξε σὲ σχολεῖο τῆς Κωνσταντινούπολης καὶ εἶχε ἀξιόλογη βιβλιοθήκη. </a:t>
            </a:r>
          </a:p>
          <a:p>
            <a:r>
              <a:rPr lang="el-GR"/>
              <a:t>Τὸ περιστατικὸ μὲ τὸν χαλίφη Αλ-Μαμούν. </a:t>
            </a:r>
          </a:p>
          <a:p>
            <a:r>
              <a:rPr lang="el-GR"/>
              <a:t>Ὁ ὀπτικὸς τηλέγραφος, κατασκευὴ τοῦ Λέοντος.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Ἡ γραφή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Μεγαλογράμματα γραφή</a:t>
            </a:r>
          </a:p>
          <a:p>
            <a:r>
              <a:rPr lang="el-GR"/>
              <a:t>Μικρογράμματη γραφή (8ος αἰ.)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Βιβλία καὶ βιβλιοθῆκες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Τὰ βιβλία ἦταν πολὺ ἀκριβά. </a:t>
            </a:r>
          </a:p>
          <a:p>
            <a:r>
              <a:rPr lang="el-GR"/>
              <a:t>Κάθε δάσκαλος εἶχε μιὰ μικρὴ ἰδιωτικὴ βιβλιοθήκη. </a:t>
            </a:r>
          </a:p>
          <a:p>
            <a:r>
              <a:rPr lang="el-GR"/>
              <a:t>Μεγάλες ἰδιωτικὲς βιβλιοθῆκες εἶχε ὁ Ἀρέθας Καισαρείας καὶ ὁ πατριάρχης Φώτιος.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Πνευματικὰ κέντρα τῆς αὐτοκρατορίας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Μέχρι τὸν 6ος αἰ.: Κωνσταντινούπολη, Ἀλεξάνδρεια, Ἀντιόχεια, Ἀθήνα, Θεσσαλονίκη κ. ἄ.</a:t>
            </a:r>
          </a:p>
          <a:p>
            <a:r>
              <a:rPr lang="el-GR"/>
              <a:t>Μετὰ τὸν 7ο αἰ.: Κωνσταντινούπολη. </a:t>
            </a:r>
          </a:p>
          <a:p>
            <a:r>
              <a:rPr lang="el-GR"/>
              <a:t>Μετὰ τὸν 15ο αἰ.: Καταφυγὴ τῶν πνευματικῶν ἀνθρώπων στὴ Δύση.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Ἰδιωτικὰ σχολεῖα στὸ Βυζάντιο. </a:t>
            </a:r>
          </a:p>
          <a:p>
            <a:r>
              <a:rPr lang="el-GR"/>
              <a:t>Ἀρκετοὶ ἤξεραν ἀνάγνωση καὶ γραφή. </a:t>
            </a:r>
          </a:p>
          <a:p>
            <a:r>
              <a:rPr lang="el-GR"/>
              <a:t>Οἱ πραγματικὰ μορφωμένοι ἦταν λίγοι.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C11321-B42C-DB42-D3BA-4F4BD496F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ABF175-D6D9-D13D-7D12-45825FF8C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Α. Μαρκόπουλος, </a:t>
            </a:r>
            <a:r>
              <a:rPr lang="el-GR" i="1" dirty="0"/>
              <a:t>Με χαρτί και καλαμάρι …, </a:t>
            </a:r>
            <a:r>
              <a:rPr lang="el-GR" dirty="0"/>
              <a:t>Αθήνα 1999. </a:t>
            </a:r>
          </a:p>
        </p:txBody>
      </p:sp>
    </p:spTree>
    <p:extLst>
      <p:ext uri="{BB962C8B-B14F-4D97-AF65-F5344CB8AC3E}">
        <p14:creationId xmlns:p14="http://schemas.microsoft.com/office/powerpoint/2010/main" val="21371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Προπαιδεία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Διάρκεια 3-4 χρόνια. </a:t>
            </a:r>
          </a:p>
          <a:p>
            <a:r>
              <a:rPr lang="el-GR"/>
              <a:t>Τὰ παιδιὰ συνήθως πήγαιναν 6-8 χρονῶν. </a:t>
            </a:r>
          </a:p>
          <a:p>
            <a:r>
              <a:rPr lang="el-GR"/>
              <a:t>Μαθήματα: ἀνάγνωση, γραφή, ἀριθμητική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Ἐγκύκλιος Παιδεία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Χρόνο φοίτησης: 4 χρόνια</a:t>
            </a:r>
          </a:p>
          <a:p>
            <a:r>
              <a:rPr lang="el-GR"/>
              <a:t>Οἱ μαθητὲς πήγαιναν στὸ σχολεῖο στὴν ἡλικία 12-14 ἐτῶν καὶ πάνω. </a:t>
            </a:r>
          </a:p>
          <a:p>
            <a:r>
              <a:rPr lang="el-GR"/>
              <a:t>Ἡ θέση τῶν κοριτσιῶν στὴν ἐκπαίδευση. </a:t>
            </a:r>
          </a:p>
          <a:p>
            <a:r>
              <a:rPr lang="el-GR"/>
              <a:t>Δὲν ὑπῆρχε ὡρολόγιο πρόγραμμα.</a:t>
            </a:r>
          </a:p>
          <a:p>
            <a:r>
              <a:rPr lang="el-GR"/>
              <a:t>Ὁ ρόλος τῆς ἀστρολογίας. </a:t>
            </a:r>
          </a:p>
          <a:p>
            <a:r>
              <a:rPr lang="el-GR"/>
              <a:t>Βασικὸ κριτήριο ἡ οἰκονομικὴ δυνατότητα τῶν γονιῶν.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Τὸ σχολεῖο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Σχολεῖα γιὰ μικρὰ παιδιά. </a:t>
            </a:r>
          </a:p>
          <a:p>
            <a:r>
              <a:rPr lang="el-GR"/>
              <a:t>Σχολεῖα γιὰ μεγαλύτερα παιδιά. Τὰ διηύθυναν οἱ </a:t>
            </a:r>
            <a:r>
              <a:rPr lang="el-GR" i="1"/>
              <a:t>μαίστορες</a:t>
            </a:r>
            <a:r>
              <a:rPr lang="en-US" i="1"/>
              <a:t>. </a:t>
            </a:r>
            <a:r>
              <a:rPr lang="el-GR"/>
              <a:t>Στὴν ἱεραρχία ἀκολουθοῦσαν </a:t>
            </a:r>
            <a:r>
              <a:rPr lang="el-GR" i="1"/>
              <a:t>ὁ διδάσκαλος </a:t>
            </a:r>
            <a:r>
              <a:rPr lang="el-GR"/>
              <a:t>καὶ </a:t>
            </a:r>
            <a:r>
              <a:rPr lang="el-GR" i="1"/>
              <a:t>ὁ παιδευτής.</a:t>
            </a:r>
          </a:p>
          <a:p>
            <a:r>
              <a:rPr lang="el-GR"/>
              <a:t>Ἐλάχιστα σχολεῖα μὲ αὐτοκρατορικὴ πρωτοβουλία </a:t>
            </a:r>
            <a:r>
              <a:rPr lang="el-GR" i="1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Οἱ μαθητές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Ἀριθμὸς μαθητῶν, τροφή, στέγαση, κακὲς καιρικὲς συνθῆκες</a:t>
            </a:r>
          </a:p>
          <a:p>
            <a:r>
              <a:rPr lang="el-GR"/>
              <a:t>Ὑποχρεωτικὰ μαθήματα, σκασιαρχεῖο</a:t>
            </a:r>
          </a:p>
          <a:p>
            <a:r>
              <a:rPr lang="el-GR"/>
              <a:t>Τιμωρίες, σχέση δασκάλων/μαθητῶν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Τὰ πρῶτα γράμματα: Προπαιδεία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Ὁ γραμματιστὴς δίδασκε τὰ πρῶτα γράμματα. </a:t>
            </a:r>
          </a:p>
          <a:p>
            <a:r>
              <a:rPr lang="el-GR"/>
              <a:t>Ἀναγνωστικό: Ψαλτήριο κ. ἄ. </a:t>
            </a:r>
          </a:p>
          <a:p>
            <a:r>
              <a:rPr lang="el-GR"/>
              <a:t>Τρόπος μάθησης τῆς ἀριθμητικῆς. </a:t>
            </a:r>
          </a:p>
          <a:p>
            <a:r>
              <a:rPr lang="el-GR"/>
              <a:t>Στὸ Βυζάντιο χρησιμοποιοῦσαν τὸ ἑλληνικὸ ἀριθμογραφικὸ σύστημα.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Δεύτερος κύκλος σπουδῶν: ἡ ἐγκύκλιος παιδεία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/>
              <a:t>Ἡ ἐγκύκλιος παιδεία</a:t>
            </a:r>
          </a:p>
          <a:p>
            <a:r>
              <a:rPr lang="el-GR" sz="2800"/>
              <a:t>Δύο κύκλοι σπουδῶν: α) τριτύς: γραμματική, ἡ ρητορική καὶ ἡ φιλοσοφία. β) ἡ τετρακτύς: ἀριθμητική, ἡ μουσική, ἡ γεωμετρία καὶ ἡ ἀστρονομία. </a:t>
            </a:r>
          </a:p>
          <a:p>
            <a:r>
              <a:rPr lang="el-GR" sz="2800"/>
              <a:t>Διευθυντής: ὁ μαΐστωρ. Δίδασκε τὰ μεγαλύτερα παιδιά. Τὰ μικρότερα τὰ δίδασκαν οἱ πιὸ καλοὶ μαθητές. </a:t>
            </a:r>
          </a:p>
          <a:p>
            <a:r>
              <a:rPr lang="el-GR" sz="2800"/>
              <a:t>Πῶς ἀντιμετώπιζαν τὴν ἀρχαία κληρονομιὰ δάσκαλοι καὶ μαθητές: τὴ διάβαζαν, τὴν ἀντέγραφαν καὶ τὴ σχολίαζαν.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Ἀνάγνωση καὶ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Ἀναγνωστικὸ ἡ Ἰλιάδα. </a:t>
            </a:r>
          </a:p>
          <a:p>
            <a:r>
              <a:rPr lang="el-GR"/>
              <a:t>Στὸ πρόγραμμα διδάσκονταν τρεῖς τραγωδίες κάθε τραγικοῦ ποιητῆ. Διδάσκονταν καὶ ἄλλα κείμενα.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542</Words>
  <Application>Microsoft Office PowerPoint</Application>
  <PresentationFormat>Προβολή στην οθόνη (4:3)</PresentationFormat>
  <Paragraphs>75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Arial</vt:lpstr>
      <vt:lpstr>Calibri</vt:lpstr>
      <vt:lpstr>Θέμα του Office</vt:lpstr>
      <vt:lpstr>Ἡ πρωτοβάθμια/στοιχειώδης ἐκπαίδευση («προπαιδεία») καὶ ἡ δευτεροβάθμια ἐκπαίδευση («παιδεία» ἢ «ἐγκύκλιος παίδευσις»). </vt:lpstr>
      <vt:lpstr>Παρουσίαση του PowerPoint</vt:lpstr>
      <vt:lpstr>Προπαιδεία</vt:lpstr>
      <vt:lpstr>Ἐγκύκλιος Παιδεία</vt:lpstr>
      <vt:lpstr>Τὸ σχολεῖο</vt:lpstr>
      <vt:lpstr>Οἱ μαθητές</vt:lpstr>
      <vt:lpstr>Τὰ πρῶτα γράμματα: Προπαιδεία</vt:lpstr>
      <vt:lpstr>Δεύτερος κύκλος σπουδῶν: ἡ ἐγκύκλιος παιδεία</vt:lpstr>
      <vt:lpstr>Ἀνάγνωση καὶ γραμματική</vt:lpstr>
      <vt:lpstr>Διαδικασία διδασκαλίας</vt:lpstr>
      <vt:lpstr>Ἡ ρητορική</vt:lpstr>
      <vt:lpstr>Ἄλγεβρα, γεωμετρία, ἀστρονομία</vt:lpstr>
      <vt:lpstr>Τὰ σύνεργα τῆς γραφῆς</vt:lpstr>
      <vt:lpstr>Τὰ δίδακτρα</vt:lpstr>
      <vt:lpstr>Ἡ ἐπαγγελματικὴ ἀποκατάσταση</vt:lpstr>
      <vt:lpstr>Ἕνας μεγάλος δάσκαλος</vt:lpstr>
      <vt:lpstr>Ἡ γραφή</vt:lpstr>
      <vt:lpstr>Βιβλία καὶ βιβλιοθῆκες</vt:lpstr>
      <vt:lpstr>Πνευματικὰ κέντρα τῆς αὐτοκρατορίας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Ἡ πρωτοβάθμια/στοιχειώδης ἐκπαίδευση («προπαιδεία») καὶ ἡ δευτεροβάθμια ἐκπαίδευση («παιδεία» ἢ «ἐγκύκλιος παίδευσις»).</dc:title>
  <dc:creator>tasos</dc:creator>
  <cp:lastModifiedBy>Administrator</cp:lastModifiedBy>
  <cp:revision>35</cp:revision>
  <dcterms:created xsi:type="dcterms:W3CDTF">2024-04-03T04:15:10Z</dcterms:created>
  <dcterms:modified xsi:type="dcterms:W3CDTF">2024-04-04T08:41:30Z</dcterms:modified>
</cp:coreProperties>
</file>