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45" r:id="rId1"/>
    <p:sldMasterId id="2147483886" r:id="rId2"/>
  </p:sldMasterIdLst>
  <p:notesMasterIdLst>
    <p:notesMasterId r:id="rId19"/>
  </p:notesMasterIdLst>
  <p:handoutMasterIdLst>
    <p:handoutMasterId r:id="rId20"/>
  </p:handoutMasterIdLst>
  <p:sldIdLst>
    <p:sldId id="1525" r:id="rId3"/>
    <p:sldId id="1486" r:id="rId4"/>
    <p:sldId id="1937" r:id="rId5"/>
    <p:sldId id="1938" r:id="rId6"/>
    <p:sldId id="1939" r:id="rId7"/>
    <p:sldId id="1940" r:id="rId8"/>
    <p:sldId id="1941" r:id="rId9"/>
    <p:sldId id="1942" r:id="rId10"/>
    <p:sldId id="1943" r:id="rId11"/>
    <p:sldId id="1944" r:id="rId12"/>
    <p:sldId id="1945" r:id="rId13"/>
    <p:sldId id="1946" r:id="rId14"/>
    <p:sldId id="1947" r:id="rId15"/>
    <p:sldId id="1948" r:id="rId16"/>
    <p:sldId id="1949" r:id="rId17"/>
    <p:sldId id="1880" r:id="rId18"/>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968" userDrawn="1">
          <p15:clr>
            <a:srgbClr val="A4A3A4"/>
          </p15:clr>
        </p15:guide>
        <p15:guide id="2" pos="512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2278F"/>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740" autoAdjust="0"/>
    <p:restoredTop sz="94529" autoAdjust="0"/>
  </p:normalViewPr>
  <p:slideViewPr>
    <p:cSldViewPr>
      <p:cViewPr varScale="1">
        <p:scale>
          <a:sx n="78" d="100"/>
          <a:sy n="78" d="100"/>
        </p:scale>
        <p:origin x="126" y="192"/>
      </p:cViewPr>
      <p:guideLst>
        <p:guide orient="horz" pos="1968"/>
        <p:guide pos="5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94"/>
    </p:cViewPr>
  </p:sorterViewPr>
  <p:notesViewPr>
    <p:cSldViewPr>
      <p:cViewPr varScale="1">
        <p:scale>
          <a:sx n="100" d="100"/>
          <a:sy n="100" d="100"/>
        </p:scale>
        <p:origin x="3552"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eaLnBrk="1" fontAlgn="auto" hangingPunct="1">
              <a:spcBef>
                <a:spcPts val="0"/>
              </a:spcBef>
              <a:spcAft>
                <a:spcPts val="0"/>
              </a:spcAft>
              <a:defRPr sz="1000">
                <a:latin typeface="Times New Roman" pitchFamily="18" charset="0"/>
                <a:ea typeface="+mn-ea"/>
                <a:cs typeface="+mn-cs"/>
              </a:defRPr>
            </a:lvl1pPr>
          </a:lstStyle>
          <a:p>
            <a:pPr>
              <a:defRPr/>
            </a:pPr>
            <a:endParaRPr 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eaLnBrk="1" fontAlgn="auto" hangingPunct="1">
              <a:spcBef>
                <a:spcPts val="0"/>
              </a:spcBef>
              <a:spcAft>
                <a:spcPts val="0"/>
              </a:spcAft>
              <a:defRPr sz="1000">
                <a:latin typeface="Times New Roman" pitchFamily="18" charset="0"/>
                <a:ea typeface="+mn-ea"/>
                <a:cs typeface="+mn-cs"/>
              </a:defRPr>
            </a:lvl1pPr>
          </a:lstStyle>
          <a:p>
            <a:pPr>
              <a:defRPr/>
            </a:pPr>
            <a:endParaRPr 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eaLnBrk="1" fontAlgn="auto" hangingPunct="1">
              <a:spcBef>
                <a:spcPts val="0"/>
              </a:spcBef>
              <a:spcAft>
                <a:spcPts val="0"/>
              </a:spcAft>
              <a:defRPr sz="1000">
                <a:latin typeface="Times New Roman" pitchFamily="18" charset="0"/>
                <a:ea typeface="+mn-ea"/>
                <a:cs typeface="+mn-cs"/>
              </a:defRPr>
            </a:lvl1pPr>
          </a:lstStyle>
          <a:p>
            <a:pPr>
              <a:defRPr/>
            </a:pPr>
            <a:endParaRPr 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eaLnBrk="1" hangingPunct="1">
              <a:defRPr sz="1000">
                <a:latin typeface="Times New Roman" panose="02020603050405020304" pitchFamily="18" charset="0"/>
              </a:defRPr>
            </a:lvl1pPr>
          </a:lstStyle>
          <a:p>
            <a:fld id="{97663184-C1B5-4A7D-8A89-A9050913DB79}" type="slidenum">
              <a:rPr lang="en-US" altLang="en-US"/>
              <a:pPr/>
              <a:t>‹#›</a:t>
            </a:fld>
            <a:endParaRPr lang="en-US" altLang="en-US"/>
          </a:p>
        </p:txBody>
      </p:sp>
    </p:spTree>
    <p:extLst>
      <p:ext uri="{BB962C8B-B14F-4D97-AF65-F5344CB8AC3E}">
        <p14:creationId xmlns:p14="http://schemas.microsoft.com/office/powerpoint/2010/main" val="5909099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eaLnBrk="1" fontAlgn="auto" hangingPunct="1">
              <a:spcBef>
                <a:spcPts val="0"/>
              </a:spcBef>
              <a:spcAft>
                <a:spcPts val="0"/>
              </a:spcAft>
              <a:defRPr sz="1000">
                <a:latin typeface="Times New Roman" pitchFamily="18" charset="0"/>
                <a:ea typeface="+mn-ea"/>
                <a:cs typeface="+mn-cs"/>
              </a:defRPr>
            </a:lvl1pPr>
          </a:lstStyle>
          <a:p>
            <a:pPr>
              <a:defRPr/>
            </a:pPr>
            <a:endParaRPr lang="en-US"/>
          </a:p>
        </p:txBody>
      </p:sp>
      <p:sp>
        <p:nvSpPr>
          <p:cNvPr id="20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eaLnBrk="1" fontAlgn="auto" hangingPunct="1">
              <a:spcBef>
                <a:spcPts val="0"/>
              </a:spcBef>
              <a:spcAft>
                <a:spcPts val="0"/>
              </a:spcAft>
              <a:defRPr sz="1000">
                <a:latin typeface="Times New Roman" pitchFamily="18" charset="0"/>
                <a:ea typeface="+mn-ea"/>
                <a:cs typeface="+mn-cs"/>
              </a:defRPr>
            </a:lvl1pPr>
          </a:lstStyle>
          <a:p>
            <a:pPr>
              <a:defRPr/>
            </a:pPr>
            <a:endParaRPr lang="en-US"/>
          </a:p>
        </p:txBody>
      </p:sp>
      <p:sp>
        <p:nvSpPr>
          <p:cNvPr id="2052" name="Rectangle 4"/>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eaLnBrk="1" fontAlgn="auto" hangingPunct="1">
              <a:spcBef>
                <a:spcPts val="0"/>
              </a:spcBef>
              <a:spcAft>
                <a:spcPts val="0"/>
              </a:spcAft>
              <a:defRPr sz="1000">
                <a:latin typeface="Times New Roman" pitchFamily="18" charset="0"/>
                <a:ea typeface="+mn-ea"/>
                <a:cs typeface="+mn-cs"/>
              </a:defRPr>
            </a:lvl1pPr>
          </a:lstStyle>
          <a:p>
            <a:pPr>
              <a:defRPr/>
            </a:pPr>
            <a:endParaRPr lang="en-US"/>
          </a:p>
        </p:txBody>
      </p:sp>
      <p:sp>
        <p:nvSpPr>
          <p:cNvPr id="2053" name="Rectangle 5"/>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eaLnBrk="1" hangingPunct="1">
              <a:defRPr sz="1000">
                <a:latin typeface="Times New Roman" panose="02020603050405020304" pitchFamily="18" charset="0"/>
              </a:defRPr>
            </a:lvl1pPr>
          </a:lstStyle>
          <a:p>
            <a:fld id="{1F15992B-A51B-4F77-8E65-4771253008EB}" type="slidenum">
              <a:rPr lang="en-US" altLang="en-US"/>
              <a:pPr/>
              <a:t>‹#›</a:t>
            </a:fld>
            <a:endParaRPr lang="en-US" altLang="en-US"/>
          </a:p>
        </p:txBody>
      </p:sp>
      <p:sp>
        <p:nvSpPr>
          <p:cNvPr id="19462" name="Rectangle 6"/>
          <p:cNvSpPr>
            <a:spLocks noGrp="1" noRot="1" noChangeAspect="1" noChangeArrowheads="1" noTextEdit="1"/>
          </p:cNvSpPr>
          <p:nvPr>
            <p:ph type="sldImg" idx="2"/>
          </p:nvPr>
        </p:nvSpPr>
        <p:spPr bwMode="auto">
          <a:xfrm>
            <a:off x="393700" y="692150"/>
            <a:ext cx="6070600" cy="34163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5" name="Rectangle 7"/>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2176693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1F15992B-A51B-4F77-8E65-4771253008EB}" type="slidenum">
              <a:rPr lang="en-US" altLang="en-US" smtClean="0"/>
              <a:pPr/>
              <a:t>1</a:t>
            </a:fld>
            <a:endParaRPr lang="en-US" altLang="en-US"/>
          </a:p>
        </p:txBody>
      </p:sp>
    </p:spTree>
    <p:extLst>
      <p:ext uri="{BB962C8B-B14F-4D97-AF65-F5344CB8AC3E}">
        <p14:creationId xmlns:p14="http://schemas.microsoft.com/office/powerpoint/2010/main" val="42696507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10</a:t>
            </a:fld>
            <a:endParaRPr lang="el-GR">
              <a:solidFill>
                <a:prstClr val="black"/>
              </a:solidFill>
            </a:endParaRPr>
          </a:p>
        </p:txBody>
      </p:sp>
    </p:spTree>
    <p:extLst>
      <p:ext uri="{BB962C8B-B14F-4D97-AF65-F5344CB8AC3E}">
        <p14:creationId xmlns:p14="http://schemas.microsoft.com/office/powerpoint/2010/main" val="55351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11</a:t>
            </a:fld>
            <a:endParaRPr lang="el-GR">
              <a:solidFill>
                <a:prstClr val="black"/>
              </a:solidFill>
            </a:endParaRPr>
          </a:p>
        </p:txBody>
      </p:sp>
    </p:spTree>
    <p:extLst>
      <p:ext uri="{BB962C8B-B14F-4D97-AF65-F5344CB8AC3E}">
        <p14:creationId xmlns:p14="http://schemas.microsoft.com/office/powerpoint/2010/main" val="11597811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12</a:t>
            </a:fld>
            <a:endParaRPr lang="el-GR">
              <a:solidFill>
                <a:prstClr val="black"/>
              </a:solidFill>
            </a:endParaRPr>
          </a:p>
        </p:txBody>
      </p:sp>
    </p:spTree>
    <p:extLst>
      <p:ext uri="{BB962C8B-B14F-4D97-AF65-F5344CB8AC3E}">
        <p14:creationId xmlns:p14="http://schemas.microsoft.com/office/powerpoint/2010/main" val="15260839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13</a:t>
            </a:fld>
            <a:endParaRPr lang="el-GR">
              <a:solidFill>
                <a:prstClr val="black"/>
              </a:solidFill>
            </a:endParaRPr>
          </a:p>
        </p:txBody>
      </p:sp>
    </p:spTree>
    <p:extLst>
      <p:ext uri="{BB962C8B-B14F-4D97-AF65-F5344CB8AC3E}">
        <p14:creationId xmlns:p14="http://schemas.microsoft.com/office/powerpoint/2010/main" val="9450197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14</a:t>
            </a:fld>
            <a:endParaRPr lang="el-GR" dirty="0">
              <a:solidFill>
                <a:prstClr val="black"/>
              </a:solidFill>
            </a:endParaRPr>
          </a:p>
        </p:txBody>
      </p:sp>
    </p:spTree>
    <p:extLst>
      <p:ext uri="{BB962C8B-B14F-4D97-AF65-F5344CB8AC3E}">
        <p14:creationId xmlns:p14="http://schemas.microsoft.com/office/powerpoint/2010/main" val="29347903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15</a:t>
            </a:fld>
            <a:endParaRPr lang="el-GR" dirty="0">
              <a:solidFill>
                <a:prstClr val="black"/>
              </a:solidFill>
            </a:endParaRPr>
          </a:p>
        </p:txBody>
      </p:sp>
    </p:spTree>
    <p:extLst>
      <p:ext uri="{BB962C8B-B14F-4D97-AF65-F5344CB8AC3E}">
        <p14:creationId xmlns:p14="http://schemas.microsoft.com/office/powerpoint/2010/main" val="18588476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1F15992B-A51B-4F77-8E65-4771253008EB}" type="slidenum">
              <a:rPr lang="en-US" altLang="en-US" smtClean="0"/>
              <a:pPr/>
              <a:t>16</a:t>
            </a:fld>
            <a:endParaRPr lang="en-US" altLang="en-US"/>
          </a:p>
        </p:txBody>
      </p:sp>
    </p:spTree>
    <p:extLst>
      <p:ext uri="{BB962C8B-B14F-4D97-AF65-F5344CB8AC3E}">
        <p14:creationId xmlns:p14="http://schemas.microsoft.com/office/powerpoint/2010/main" val="2991509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xfrm>
            <a:off x="393700" y="692150"/>
            <a:ext cx="6070600" cy="3416300"/>
          </a:xfrm>
          <a:ln/>
        </p:spPr>
      </p:sp>
      <p:sp>
        <p:nvSpPr>
          <p:cNvPr id="204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ea typeface="ＭＳ Ｐゴシック" panose="020B0600070205080204" pitchFamily="34" charset="-128"/>
            </a:endParaRPr>
          </a:p>
        </p:txBody>
      </p:sp>
    </p:spTree>
    <p:extLst>
      <p:ext uri="{BB962C8B-B14F-4D97-AF65-F5344CB8AC3E}">
        <p14:creationId xmlns:p14="http://schemas.microsoft.com/office/powerpoint/2010/main" val="3557759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3</a:t>
            </a:fld>
            <a:endParaRPr lang="el-GR">
              <a:solidFill>
                <a:prstClr val="black"/>
              </a:solidFill>
            </a:endParaRPr>
          </a:p>
        </p:txBody>
      </p:sp>
    </p:spTree>
    <p:extLst>
      <p:ext uri="{BB962C8B-B14F-4D97-AF65-F5344CB8AC3E}">
        <p14:creationId xmlns:p14="http://schemas.microsoft.com/office/powerpoint/2010/main" val="32486410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4</a:t>
            </a:fld>
            <a:endParaRPr lang="el-GR">
              <a:solidFill>
                <a:prstClr val="black"/>
              </a:solidFill>
            </a:endParaRPr>
          </a:p>
        </p:txBody>
      </p:sp>
    </p:spTree>
    <p:extLst>
      <p:ext uri="{BB962C8B-B14F-4D97-AF65-F5344CB8AC3E}">
        <p14:creationId xmlns:p14="http://schemas.microsoft.com/office/powerpoint/2010/main" val="3390993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5</a:t>
            </a:fld>
            <a:endParaRPr lang="el-GR">
              <a:solidFill>
                <a:prstClr val="black"/>
              </a:solidFill>
            </a:endParaRPr>
          </a:p>
        </p:txBody>
      </p:sp>
    </p:spTree>
    <p:extLst>
      <p:ext uri="{BB962C8B-B14F-4D97-AF65-F5344CB8AC3E}">
        <p14:creationId xmlns:p14="http://schemas.microsoft.com/office/powerpoint/2010/main" val="1821706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6</a:t>
            </a:fld>
            <a:endParaRPr lang="el-GR">
              <a:solidFill>
                <a:prstClr val="black"/>
              </a:solidFill>
            </a:endParaRPr>
          </a:p>
        </p:txBody>
      </p:sp>
    </p:spTree>
    <p:extLst>
      <p:ext uri="{BB962C8B-B14F-4D97-AF65-F5344CB8AC3E}">
        <p14:creationId xmlns:p14="http://schemas.microsoft.com/office/powerpoint/2010/main" val="18658512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7</a:t>
            </a:fld>
            <a:endParaRPr lang="el-GR">
              <a:solidFill>
                <a:prstClr val="black"/>
              </a:solidFill>
            </a:endParaRPr>
          </a:p>
        </p:txBody>
      </p:sp>
    </p:spTree>
    <p:extLst>
      <p:ext uri="{BB962C8B-B14F-4D97-AF65-F5344CB8AC3E}">
        <p14:creationId xmlns:p14="http://schemas.microsoft.com/office/powerpoint/2010/main" val="17773067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8</a:t>
            </a:fld>
            <a:endParaRPr lang="el-GR">
              <a:solidFill>
                <a:prstClr val="black"/>
              </a:solidFill>
            </a:endParaRPr>
          </a:p>
        </p:txBody>
      </p:sp>
    </p:spTree>
    <p:extLst>
      <p:ext uri="{BB962C8B-B14F-4D97-AF65-F5344CB8AC3E}">
        <p14:creationId xmlns:p14="http://schemas.microsoft.com/office/powerpoint/2010/main" val="3059695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9</a:t>
            </a:fld>
            <a:endParaRPr lang="el-GR">
              <a:solidFill>
                <a:prstClr val="black"/>
              </a:solidFill>
            </a:endParaRPr>
          </a:p>
        </p:txBody>
      </p:sp>
    </p:spTree>
    <p:extLst>
      <p:ext uri="{BB962C8B-B14F-4D97-AF65-F5344CB8AC3E}">
        <p14:creationId xmlns:p14="http://schemas.microsoft.com/office/powerpoint/2010/main" val="8299456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
          <p:cNvSpPr/>
          <p:nvPr/>
        </p:nvSpPr>
        <p:spPr>
          <a:xfrm>
            <a:off x="4234" y="6400800"/>
            <a:ext cx="12187767"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11"/>
          <p:cNvSpPr/>
          <p:nvPr/>
        </p:nvSpPr>
        <p:spPr>
          <a:xfrm>
            <a:off x="1" y="6334125"/>
            <a:ext cx="12189884"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12"/>
          <p:cNvCxnSpPr/>
          <p:nvPr/>
        </p:nvCxnSpPr>
        <p:spPr>
          <a:xfrm>
            <a:off x="1208618" y="4343400"/>
            <a:ext cx="9874249"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7" name="Εικόνα 16" descr="Εικόνα που περιέχει βέλος&#10;&#10;Περιγραφή που δημιουργήθηκε αυτόματα"/>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66800" y="6467475"/>
            <a:ext cx="467784"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13 - Ορθογώνιο"/>
          <p:cNvSpPr>
            <a:spLocks noChangeArrowheads="1"/>
          </p:cNvSpPr>
          <p:nvPr userDrawn="1"/>
        </p:nvSpPr>
        <p:spPr bwMode="auto">
          <a:xfrm>
            <a:off x="3556000" y="6411914"/>
            <a:ext cx="5173133" cy="369887"/>
          </a:xfrm>
          <a:prstGeom prst="rect">
            <a:avLst/>
          </a:prstGeom>
          <a:noFill/>
          <a:ln w="9525">
            <a:noFill/>
            <a:miter lim="800000"/>
            <a:headEnd/>
            <a:tailEnd/>
          </a:ln>
        </p:spPr>
        <p:txBody>
          <a:bodyPr>
            <a:spAutoFit/>
          </a:bodyPr>
          <a:lstStyle/>
          <a:p>
            <a:pPr algn="ctr">
              <a:defRPr/>
            </a:pPr>
            <a:r>
              <a:rPr lang="el-GR" sz="900" dirty="0">
                <a:solidFill>
                  <a:schemeClr val="bg1"/>
                </a:solidFill>
                <a:latin typeface="Calibri" charset="0"/>
              </a:rPr>
              <a:t>ΤΟ ΕΥΡΩΠΑΪΚΟ ΦΑΙΝΟΜΕΝΟ</a:t>
            </a:r>
            <a:r>
              <a:rPr lang="en-US" sz="900" dirty="0">
                <a:solidFill>
                  <a:schemeClr val="bg1"/>
                </a:solidFill>
                <a:latin typeface="Calibri" charset="0"/>
              </a:rPr>
              <a:t>, </a:t>
            </a:r>
            <a:r>
              <a:rPr lang="el-GR" sz="900" dirty="0">
                <a:solidFill>
                  <a:schemeClr val="bg1"/>
                </a:solidFill>
                <a:latin typeface="Calibri" charset="0"/>
              </a:rPr>
              <a:t>3</a:t>
            </a:r>
            <a:r>
              <a:rPr lang="el-GR" sz="900" baseline="30000" dirty="0">
                <a:solidFill>
                  <a:schemeClr val="bg1"/>
                </a:solidFill>
                <a:latin typeface="Calibri" charset="0"/>
              </a:rPr>
              <a:t>η</a:t>
            </a:r>
            <a:r>
              <a:rPr lang="el-GR" sz="900" dirty="0">
                <a:solidFill>
                  <a:schemeClr val="bg1"/>
                </a:solidFill>
                <a:latin typeface="Calibri" charset="0"/>
              </a:rPr>
              <a:t> έκδοση</a:t>
            </a:r>
          </a:p>
          <a:p>
            <a:pPr algn="ctr">
              <a:defRPr/>
            </a:pPr>
            <a:r>
              <a:rPr lang="el-GR" sz="900" dirty="0">
                <a:solidFill>
                  <a:schemeClr val="bg1"/>
                </a:solidFill>
                <a:latin typeface="Calibri" charset="0"/>
              </a:rPr>
              <a:t>ΠΑΝΑΓΙΩΤΗΣ ΛΙΑΡΓΚΟΒΑΣ, ΧΡΗΣΤΟΣ ΠΑΠΑΓΕΩΡΓΙΟΥ</a:t>
            </a:r>
            <a:endParaRPr lang="en-GB" sz="900" dirty="0">
              <a:solidFill>
                <a:schemeClr val="bg1"/>
              </a:solidFill>
              <a:latin typeface="Calibri" charset="0"/>
            </a:endParaRPr>
          </a:p>
        </p:txBody>
      </p:sp>
      <p:sp>
        <p:nvSpPr>
          <p:cNvPr id="2" name="Title 1"/>
          <p:cNvSpPr>
            <a:spLocks noGrp="1"/>
          </p:cNvSpPr>
          <p:nvPr>
            <p:ph type="ctrTitle"/>
          </p:nvPr>
        </p:nvSpPr>
        <p:spPr>
          <a:xfrm>
            <a:off x="1097280" y="758952"/>
            <a:ext cx="10058400" cy="3566160"/>
          </a:xfrm>
        </p:spPr>
        <p:txBody>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9" name="Slide Number Placeholder 5"/>
          <p:cNvSpPr>
            <a:spLocks noGrp="1"/>
          </p:cNvSpPr>
          <p:nvPr>
            <p:ph type="sldNum" sz="quarter" idx="10"/>
          </p:nvPr>
        </p:nvSpPr>
        <p:spPr/>
        <p:txBody>
          <a:bodyPr/>
          <a:lstStyle>
            <a:lvl1pPr>
              <a:defRPr/>
            </a:lvl1pPr>
          </a:lstStyle>
          <a:p>
            <a:fld id="{6671E9E9-5D2E-4BE9-8881-E30C156104A5}" type="slidenum">
              <a:rPr lang="en-US" altLang="en-US"/>
              <a:pPr/>
              <a:t>‹#›</a:t>
            </a:fld>
            <a:endParaRPr lang="en-US" altLang="en-US"/>
          </a:p>
        </p:txBody>
      </p:sp>
    </p:spTree>
    <p:extLst>
      <p:ext uri="{BB962C8B-B14F-4D97-AF65-F5344CB8AC3E}">
        <p14:creationId xmlns:p14="http://schemas.microsoft.com/office/powerpoint/2010/main" val="76726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p:cNvSpPr>
            <a:spLocks noGrp="1"/>
          </p:cNvSpPr>
          <p:nvPr>
            <p:ph sz="half" idx="1"/>
          </p:nvPr>
        </p:nvSpPr>
        <p:spPr>
          <a:xfrm>
            <a:off x="838200" y="1825625"/>
            <a:ext cx="51562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περιεχομένου 3"/>
          <p:cNvSpPr>
            <a:spLocks noGrp="1"/>
          </p:cNvSpPr>
          <p:nvPr>
            <p:ph sz="half" idx="2"/>
          </p:nvPr>
        </p:nvSpPr>
        <p:spPr>
          <a:xfrm>
            <a:off x="6197600" y="1825625"/>
            <a:ext cx="51562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ημερομηνίας 3"/>
          <p:cNvSpPr>
            <a:spLocks noGrp="1"/>
          </p:cNvSpPr>
          <p:nvPr>
            <p:ph type="dt" sz="half" idx="10"/>
          </p:nvPr>
        </p:nvSpPr>
        <p:spPr/>
        <p:txBody>
          <a:bodyPr/>
          <a:lstStyle>
            <a:lvl1pPr>
              <a:defRPr/>
            </a:lvl1pPr>
          </a:lstStyle>
          <a:p>
            <a:pPr>
              <a:defRPr/>
            </a:pPr>
            <a:endParaRPr lang="en-US"/>
          </a:p>
        </p:txBody>
      </p:sp>
      <p:sp>
        <p:nvSpPr>
          <p:cNvPr id="6" name="Θέση υποσέλιδου 4"/>
          <p:cNvSpPr>
            <a:spLocks noGrp="1"/>
          </p:cNvSpPr>
          <p:nvPr>
            <p:ph type="ftr" sz="quarter" idx="11"/>
          </p:nvPr>
        </p:nvSpPr>
        <p:spPr/>
        <p:txBody>
          <a:bodyPr/>
          <a:lstStyle>
            <a:lvl1pPr>
              <a:defRPr/>
            </a:lvl1pPr>
          </a:lstStyle>
          <a:p>
            <a:pPr>
              <a:defRPr/>
            </a:pPr>
            <a:endParaRPr lang="en-US"/>
          </a:p>
        </p:txBody>
      </p:sp>
      <p:sp>
        <p:nvSpPr>
          <p:cNvPr id="7" name="Θέση αριθμού διαφάνειας 5"/>
          <p:cNvSpPr>
            <a:spLocks noGrp="1"/>
          </p:cNvSpPr>
          <p:nvPr>
            <p:ph type="sldNum" sz="quarter" idx="12"/>
          </p:nvPr>
        </p:nvSpPr>
        <p:spPr/>
        <p:txBody>
          <a:bodyPr/>
          <a:lstStyle>
            <a:lvl1pPr>
              <a:defRPr/>
            </a:lvl1pPr>
          </a:lstStyle>
          <a:p>
            <a:fld id="{19162A54-5098-48D0-9067-A1075CFCEFC6}" type="slidenum">
              <a:rPr lang="en-US" altLang="el-GR"/>
              <a:pPr/>
              <a:t>‹#›</a:t>
            </a:fld>
            <a:endParaRPr lang="en-US" altLang="el-GR"/>
          </a:p>
        </p:txBody>
      </p:sp>
    </p:spTree>
    <p:extLst>
      <p:ext uri="{BB962C8B-B14F-4D97-AF65-F5344CB8AC3E}">
        <p14:creationId xmlns:p14="http://schemas.microsoft.com/office/powerpoint/2010/main" val="4082275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ημερομηνίας 3"/>
          <p:cNvSpPr>
            <a:spLocks noGrp="1"/>
          </p:cNvSpPr>
          <p:nvPr>
            <p:ph type="dt" sz="half" idx="10"/>
          </p:nvPr>
        </p:nvSpPr>
        <p:spPr/>
        <p:txBody>
          <a:bodyPr/>
          <a:lstStyle>
            <a:lvl1pPr>
              <a:defRPr/>
            </a:lvl1pPr>
          </a:lstStyle>
          <a:p>
            <a:pPr>
              <a:defRPr/>
            </a:pPr>
            <a:endParaRPr lang="en-US"/>
          </a:p>
        </p:txBody>
      </p:sp>
      <p:sp>
        <p:nvSpPr>
          <p:cNvPr id="4" name="Θέση υποσέλιδου 4"/>
          <p:cNvSpPr>
            <a:spLocks noGrp="1"/>
          </p:cNvSpPr>
          <p:nvPr>
            <p:ph type="ftr" sz="quarter" idx="11"/>
          </p:nvPr>
        </p:nvSpPr>
        <p:spPr/>
        <p:txBody>
          <a:bodyPr/>
          <a:lstStyle>
            <a:lvl1pPr>
              <a:defRPr/>
            </a:lvl1pPr>
          </a:lstStyle>
          <a:p>
            <a:pPr>
              <a:defRPr/>
            </a:pPr>
            <a:endParaRPr lang="en-US"/>
          </a:p>
        </p:txBody>
      </p:sp>
      <p:sp>
        <p:nvSpPr>
          <p:cNvPr id="5" name="Θέση αριθμού διαφάνειας 5"/>
          <p:cNvSpPr>
            <a:spLocks noGrp="1"/>
          </p:cNvSpPr>
          <p:nvPr>
            <p:ph type="sldNum" sz="quarter" idx="12"/>
          </p:nvPr>
        </p:nvSpPr>
        <p:spPr/>
        <p:txBody>
          <a:bodyPr/>
          <a:lstStyle>
            <a:lvl1pPr>
              <a:defRPr/>
            </a:lvl1pPr>
          </a:lstStyle>
          <a:p>
            <a:fld id="{97F546C9-70D2-4EB3-BB0E-ABCD0C766E77}" type="slidenum">
              <a:rPr lang="en-US" altLang="el-GR"/>
              <a:pPr/>
              <a:t>‹#›</a:t>
            </a:fld>
            <a:endParaRPr lang="en-US" altLang="el-GR"/>
          </a:p>
        </p:txBody>
      </p:sp>
    </p:spTree>
    <p:extLst>
      <p:ext uri="{BB962C8B-B14F-4D97-AF65-F5344CB8AC3E}">
        <p14:creationId xmlns:p14="http://schemas.microsoft.com/office/powerpoint/2010/main" val="18035301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40318" y="457200"/>
            <a:ext cx="393276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περιεχομένου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κειμένου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3"/>
          <p:cNvSpPr>
            <a:spLocks noGrp="1"/>
          </p:cNvSpPr>
          <p:nvPr>
            <p:ph type="dt" sz="half" idx="10"/>
          </p:nvPr>
        </p:nvSpPr>
        <p:spPr/>
        <p:txBody>
          <a:bodyPr/>
          <a:lstStyle>
            <a:lvl1pPr>
              <a:defRPr/>
            </a:lvl1pPr>
          </a:lstStyle>
          <a:p>
            <a:pPr>
              <a:defRPr/>
            </a:pPr>
            <a:endParaRPr lang="en-US"/>
          </a:p>
        </p:txBody>
      </p:sp>
      <p:sp>
        <p:nvSpPr>
          <p:cNvPr id="6" name="Θέση υποσέλιδου 4"/>
          <p:cNvSpPr>
            <a:spLocks noGrp="1"/>
          </p:cNvSpPr>
          <p:nvPr>
            <p:ph type="ftr" sz="quarter" idx="11"/>
          </p:nvPr>
        </p:nvSpPr>
        <p:spPr/>
        <p:txBody>
          <a:bodyPr/>
          <a:lstStyle>
            <a:lvl1pPr>
              <a:defRPr/>
            </a:lvl1pPr>
          </a:lstStyle>
          <a:p>
            <a:pPr>
              <a:defRPr/>
            </a:pPr>
            <a:endParaRPr lang="en-US"/>
          </a:p>
        </p:txBody>
      </p:sp>
      <p:sp>
        <p:nvSpPr>
          <p:cNvPr id="7" name="Θέση αριθμού διαφάνειας 5"/>
          <p:cNvSpPr>
            <a:spLocks noGrp="1"/>
          </p:cNvSpPr>
          <p:nvPr>
            <p:ph type="sldNum" sz="quarter" idx="12"/>
          </p:nvPr>
        </p:nvSpPr>
        <p:spPr/>
        <p:txBody>
          <a:bodyPr/>
          <a:lstStyle>
            <a:lvl1pPr>
              <a:defRPr/>
            </a:lvl1pPr>
          </a:lstStyle>
          <a:p>
            <a:fld id="{ECCB3E7E-0273-4A22-9847-F8A3E5DD815D}" type="slidenum">
              <a:rPr lang="en-US" altLang="el-GR"/>
              <a:pPr/>
              <a:t>‹#›</a:t>
            </a:fld>
            <a:endParaRPr lang="en-US" altLang="el-GR"/>
          </a:p>
        </p:txBody>
      </p:sp>
    </p:spTree>
    <p:extLst>
      <p:ext uri="{BB962C8B-B14F-4D97-AF65-F5344CB8AC3E}">
        <p14:creationId xmlns:p14="http://schemas.microsoft.com/office/powerpoint/2010/main" val="2656138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13 - Ορθογώνιο"/>
          <p:cNvSpPr>
            <a:spLocks noChangeArrowheads="1"/>
          </p:cNvSpPr>
          <p:nvPr userDrawn="1"/>
        </p:nvSpPr>
        <p:spPr bwMode="auto">
          <a:xfrm>
            <a:off x="3556000" y="6411914"/>
            <a:ext cx="5173133" cy="369887"/>
          </a:xfrm>
          <a:prstGeom prst="rect">
            <a:avLst/>
          </a:prstGeom>
          <a:noFill/>
          <a:ln w="9525">
            <a:noFill/>
            <a:miter lim="800000"/>
            <a:headEnd/>
            <a:tailEnd/>
          </a:ln>
        </p:spPr>
        <p:txBody>
          <a:bodyPr>
            <a:spAutoFit/>
          </a:bodyPr>
          <a:lstStyle/>
          <a:p>
            <a:pPr algn="ctr">
              <a:defRPr/>
            </a:pPr>
            <a:r>
              <a:rPr lang="el-GR" sz="900" dirty="0">
                <a:solidFill>
                  <a:schemeClr val="bg1"/>
                </a:solidFill>
                <a:latin typeface="Calibri" charset="0"/>
              </a:rPr>
              <a:t>ΤΟ ΕΥΡΩΠΑΪΚΟ ΦΑΙΝΟΜΕΝΟ</a:t>
            </a:r>
            <a:r>
              <a:rPr lang="en-US" sz="900" dirty="0">
                <a:solidFill>
                  <a:schemeClr val="bg1"/>
                </a:solidFill>
                <a:latin typeface="Calibri" charset="0"/>
              </a:rPr>
              <a:t>, </a:t>
            </a:r>
            <a:r>
              <a:rPr lang="el-GR" sz="900" dirty="0">
                <a:solidFill>
                  <a:schemeClr val="bg1"/>
                </a:solidFill>
                <a:latin typeface="Calibri" charset="0"/>
              </a:rPr>
              <a:t>3</a:t>
            </a:r>
            <a:r>
              <a:rPr lang="el-GR" sz="900" baseline="30000" dirty="0">
                <a:solidFill>
                  <a:schemeClr val="bg1"/>
                </a:solidFill>
                <a:latin typeface="Calibri" charset="0"/>
              </a:rPr>
              <a:t>η</a:t>
            </a:r>
            <a:r>
              <a:rPr lang="el-GR" sz="900" dirty="0">
                <a:solidFill>
                  <a:schemeClr val="bg1"/>
                </a:solidFill>
                <a:latin typeface="Calibri" charset="0"/>
              </a:rPr>
              <a:t> έκδοση</a:t>
            </a:r>
          </a:p>
          <a:p>
            <a:pPr algn="ctr">
              <a:defRPr/>
            </a:pPr>
            <a:r>
              <a:rPr lang="el-GR" sz="900" dirty="0">
                <a:solidFill>
                  <a:schemeClr val="bg1"/>
                </a:solidFill>
                <a:latin typeface="Calibri" charset="0"/>
              </a:rPr>
              <a:t>ΠΑΝΑΓΙΩΤΗΣ ΛΙΑΡΓΚΟΒΑΣ, ΧΡΗΣΤΟΣ ΠΑΠΑΓΕΩΡΓΙΟΥ</a:t>
            </a:r>
            <a:endParaRPr lang="en-GB" sz="900" dirty="0">
              <a:solidFill>
                <a:schemeClr val="bg1"/>
              </a:solidFill>
              <a:latin typeface="Calibri" charset="0"/>
            </a:endParaRPr>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lnSpc>
                <a:spcPct val="100000"/>
              </a:lnSpc>
              <a:spcAft>
                <a:spcPts val="1200"/>
              </a:spcAft>
              <a:defRPr/>
            </a:lvl1pPr>
            <a:lvl2pPr>
              <a:lnSpc>
                <a:spcPct val="100000"/>
              </a:lnSpc>
              <a:spcAft>
                <a:spcPts val="1200"/>
              </a:spcAft>
              <a:defRPr/>
            </a:lvl2pPr>
            <a:lvl3pPr>
              <a:lnSpc>
                <a:spcPct val="100000"/>
              </a:lnSpc>
              <a:spcAft>
                <a:spcPts val="1200"/>
              </a:spcAft>
              <a:defRPr/>
            </a:lvl3pPr>
            <a:lvl4pPr>
              <a:lnSpc>
                <a:spcPct val="100000"/>
              </a:lnSpc>
              <a:spcAft>
                <a:spcPts val="1200"/>
              </a:spcAft>
              <a:defRPr/>
            </a:lvl4pPr>
            <a:lvl5pPr>
              <a:lnSpc>
                <a:spcPct val="100000"/>
              </a:lnSpc>
              <a:spcAft>
                <a:spcPts val="1200"/>
              </a:spcAf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p:cNvSpPr>
            <a:spLocks noGrp="1"/>
          </p:cNvSpPr>
          <p:nvPr>
            <p:ph type="sldNum" sz="quarter" idx="10"/>
          </p:nvPr>
        </p:nvSpPr>
        <p:spPr/>
        <p:txBody>
          <a:bodyPr/>
          <a:lstStyle>
            <a:lvl1pPr>
              <a:defRPr/>
            </a:lvl1pPr>
          </a:lstStyle>
          <a:p>
            <a:fld id="{008A87DD-3140-400E-A8DB-78B85C6AAA7C}" type="slidenum">
              <a:rPr lang="en-US" altLang="en-US"/>
              <a:pPr/>
              <a:t>‹#›</a:t>
            </a:fld>
            <a:endParaRPr lang="en-US" altLang="en-US"/>
          </a:p>
        </p:txBody>
      </p:sp>
    </p:spTree>
    <p:extLst>
      <p:ext uri="{BB962C8B-B14F-4D97-AF65-F5344CB8AC3E}">
        <p14:creationId xmlns:p14="http://schemas.microsoft.com/office/powerpoint/2010/main" val="2354132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0"/>
          <p:cNvSpPr/>
          <p:nvPr userDrawn="1"/>
        </p:nvSpPr>
        <p:spPr>
          <a:xfrm>
            <a:off x="4234" y="6400800"/>
            <a:ext cx="12187767"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11"/>
          <p:cNvSpPr/>
          <p:nvPr/>
        </p:nvSpPr>
        <p:spPr>
          <a:xfrm>
            <a:off x="1" y="6334125"/>
            <a:ext cx="12189884"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12"/>
          <p:cNvCxnSpPr/>
          <p:nvPr/>
        </p:nvCxnSpPr>
        <p:spPr>
          <a:xfrm>
            <a:off x="1208618" y="4343400"/>
            <a:ext cx="9874249"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7" name="Εικόνα 16" descr="Εικόνα που περιέχει βέλος&#10;&#10;Περιγραφή που δημιουργήθηκε αυτόματα"/>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66800" y="6467475"/>
            <a:ext cx="467784"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13 - Ορθογώνιο"/>
          <p:cNvSpPr>
            <a:spLocks noChangeArrowheads="1"/>
          </p:cNvSpPr>
          <p:nvPr userDrawn="1"/>
        </p:nvSpPr>
        <p:spPr bwMode="auto">
          <a:xfrm>
            <a:off x="3556000" y="6411914"/>
            <a:ext cx="5173133" cy="369887"/>
          </a:xfrm>
          <a:prstGeom prst="rect">
            <a:avLst/>
          </a:prstGeom>
          <a:noFill/>
          <a:ln w="9525">
            <a:noFill/>
            <a:miter lim="800000"/>
            <a:headEnd/>
            <a:tailEnd/>
          </a:ln>
        </p:spPr>
        <p:txBody>
          <a:bodyPr>
            <a:spAutoFit/>
          </a:bodyPr>
          <a:lstStyle/>
          <a:p>
            <a:pPr algn="ctr">
              <a:defRPr/>
            </a:pPr>
            <a:r>
              <a:rPr lang="el-GR" sz="900" dirty="0">
                <a:solidFill>
                  <a:schemeClr val="bg1"/>
                </a:solidFill>
                <a:latin typeface="Calibri" charset="0"/>
              </a:rPr>
              <a:t>ΤΟ ΕΥΡΩΠΑΪΚΟ ΦΑΙΝΟΜΕΝΟ</a:t>
            </a:r>
            <a:r>
              <a:rPr lang="en-US" sz="900" dirty="0">
                <a:solidFill>
                  <a:schemeClr val="bg1"/>
                </a:solidFill>
                <a:latin typeface="Calibri" charset="0"/>
              </a:rPr>
              <a:t>, </a:t>
            </a:r>
            <a:r>
              <a:rPr lang="el-GR" sz="900" dirty="0">
                <a:solidFill>
                  <a:schemeClr val="bg1"/>
                </a:solidFill>
                <a:latin typeface="Calibri" charset="0"/>
              </a:rPr>
              <a:t>3</a:t>
            </a:r>
            <a:r>
              <a:rPr lang="el-GR" sz="900" baseline="30000" dirty="0">
                <a:solidFill>
                  <a:schemeClr val="bg1"/>
                </a:solidFill>
                <a:latin typeface="Calibri" charset="0"/>
              </a:rPr>
              <a:t>η</a:t>
            </a:r>
            <a:r>
              <a:rPr lang="el-GR" sz="900" dirty="0">
                <a:solidFill>
                  <a:schemeClr val="bg1"/>
                </a:solidFill>
                <a:latin typeface="Calibri" charset="0"/>
              </a:rPr>
              <a:t> έκδοση</a:t>
            </a:r>
          </a:p>
          <a:p>
            <a:pPr algn="ctr">
              <a:defRPr/>
            </a:pPr>
            <a:r>
              <a:rPr lang="el-GR" sz="900" dirty="0">
                <a:solidFill>
                  <a:schemeClr val="bg1"/>
                </a:solidFill>
                <a:latin typeface="Calibri" charset="0"/>
              </a:rPr>
              <a:t>ΠΑΝΑΓΙΩΤΗΣ ΛΙΑΡΓΚΟΒΑΣ, ΧΡΗΣΤΟΣ ΠΑΠΑΓΕΩΡΓΙΟΥ</a:t>
            </a:r>
            <a:endParaRPr lang="en-GB" sz="900" dirty="0">
              <a:solidFill>
                <a:schemeClr val="bg1"/>
              </a:solidFill>
              <a:latin typeface="Calibri" charset="0"/>
            </a:endParaRPr>
          </a:p>
        </p:txBody>
      </p:sp>
      <p:sp>
        <p:nvSpPr>
          <p:cNvPr id="2" name="Title 1"/>
          <p:cNvSpPr>
            <a:spLocks noGrp="1"/>
          </p:cNvSpPr>
          <p:nvPr>
            <p:ph type="title"/>
          </p:nvPr>
        </p:nvSpPr>
        <p:spPr>
          <a:xfrm>
            <a:off x="1097280" y="758952"/>
            <a:ext cx="10058400" cy="3566160"/>
          </a:xfrm>
        </p:spPr>
        <p:txBody>
          <a:bodyPr anchorCtr="0"/>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Slide Number Placeholder 5"/>
          <p:cNvSpPr>
            <a:spLocks noGrp="1"/>
          </p:cNvSpPr>
          <p:nvPr>
            <p:ph type="sldNum" sz="quarter" idx="10"/>
          </p:nvPr>
        </p:nvSpPr>
        <p:spPr/>
        <p:txBody>
          <a:bodyPr/>
          <a:lstStyle>
            <a:lvl1pPr>
              <a:defRPr/>
            </a:lvl1pPr>
          </a:lstStyle>
          <a:p>
            <a:fld id="{C6AE8490-37D8-4136-92C7-3FC2F12C84A5}" type="slidenum">
              <a:rPr lang="en-US" altLang="en-US"/>
              <a:pPr/>
              <a:t>‹#›</a:t>
            </a:fld>
            <a:endParaRPr lang="en-US" altLang="en-US"/>
          </a:p>
        </p:txBody>
      </p:sp>
    </p:spTree>
    <p:extLst>
      <p:ext uri="{BB962C8B-B14F-4D97-AF65-F5344CB8AC3E}">
        <p14:creationId xmlns:p14="http://schemas.microsoft.com/office/powerpoint/2010/main" val="3201004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13 - Ορθογώνιο"/>
          <p:cNvSpPr>
            <a:spLocks noChangeArrowheads="1"/>
          </p:cNvSpPr>
          <p:nvPr userDrawn="1"/>
        </p:nvSpPr>
        <p:spPr bwMode="auto">
          <a:xfrm>
            <a:off x="3556000" y="6411914"/>
            <a:ext cx="5173133" cy="369887"/>
          </a:xfrm>
          <a:prstGeom prst="rect">
            <a:avLst/>
          </a:prstGeom>
          <a:noFill/>
          <a:ln w="9525">
            <a:noFill/>
            <a:miter lim="800000"/>
            <a:headEnd/>
            <a:tailEnd/>
          </a:ln>
        </p:spPr>
        <p:txBody>
          <a:bodyPr>
            <a:spAutoFit/>
          </a:bodyPr>
          <a:lstStyle/>
          <a:p>
            <a:pPr algn="ctr">
              <a:defRPr/>
            </a:pPr>
            <a:r>
              <a:rPr lang="el-GR" sz="900" dirty="0">
                <a:solidFill>
                  <a:schemeClr val="bg1"/>
                </a:solidFill>
                <a:latin typeface="Calibri" charset="0"/>
              </a:rPr>
              <a:t>ΤΟ ΕΥΡΩΠΑΪΚΟ ΦΑΙΝΟΜΕΝΟ</a:t>
            </a:r>
            <a:r>
              <a:rPr lang="en-US" sz="900" dirty="0">
                <a:solidFill>
                  <a:schemeClr val="bg1"/>
                </a:solidFill>
                <a:latin typeface="Calibri" charset="0"/>
              </a:rPr>
              <a:t>, </a:t>
            </a:r>
            <a:r>
              <a:rPr lang="el-GR" sz="900" dirty="0">
                <a:solidFill>
                  <a:schemeClr val="bg1"/>
                </a:solidFill>
                <a:latin typeface="Calibri" charset="0"/>
              </a:rPr>
              <a:t>3</a:t>
            </a:r>
            <a:r>
              <a:rPr lang="el-GR" sz="900" baseline="30000" dirty="0">
                <a:solidFill>
                  <a:schemeClr val="bg1"/>
                </a:solidFill>
                <a:latin typeface="Calibri" charset="0"/>
              </a:rPr>
              <a:t>η</a:t>
            </a:r>
            <a:r>
              <a:rPr lang="el-GR" sz="900" dirty="0">
                <a:solidFill>
                  <a:schemeClr val="bg1"/>
                </a:solidFill>
                <a:latin typeface="Calibri" charset="0"/>
              </a:rPr>
              <a:t> έκδοση</a:t>
            </a:r>
          </a:p>
          <a:p>
            <a:pPr algn="ctr">
              <a:defRPr/>
            </a:pPr>
            <a:r>
              <a:rPr lang="el-GR" sz="900" dirty="0">
                <a:solidFill>
                  <a:schemeClr val="bg1"/>
                </a:solidFill>
                <a:latin typeface="Calibri" charset="0"/>
              </a:rPr>
              <a:t>ΠΑΝΑΓΙΩΤΗΣ ΛΙΑΡΓΚΟΒΑΣ, ΧΡΗΣΤΟΣ ΠΑΠΑΓΕΩΡΓΙΟΥ</a:t>
            </a:r>
            <a:endParaRPr lang="en-GB" sz="900" dirty="0">
              <a:solidFill>
                <a:schemeClr val="bg1"/>
              </a:solidFill>
              <a:latin typeface="Calibri" charset="0"/>
            </a:endParaRPr>
          </a:p>
        </p:txBody>
      </p:sp>
      <p:sp>
        <p:nvSpPr>
          <p:cNvPr id="8" name="Title 7"/>
          <p:cNvSpPr>
            <a:spLocks noGrp="1"/>
          </p:cNvSpPr>
          <p:nvPr>
            <p:ph type="title"/>
          </p:nvPr>
        </p:nvSpPr>
        <p:spPr>
          <a:xfrm>
            <a:off x="1097280" y="286605"/>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7"/>
            <a:ext cx="493776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0"/>
          </p:nvPr>
        </p:nvSpPr>
        <p:spPr/>
        <p:txBody>
          <a:bodyPr/>
          <a:lstStyle>
            <a:lvl1pPr>
              <a:defRPr/>
            </a:lvl1pPr>
          </a:lstStyle>
          <a:p>
            <a:fld id="{AEAE01E8-041E-4860-A49A-C8D4AA499DDB}" type="slidenum">
              <a:rPr lang="en-US" altLang="en-US"/>
              <a:pPr/>
              <a:t>‹#›</a:t>
            </a:fld>
            <a:endParaRPr lang="en-US" altLang="en-US"/>
          </a:p>
        </p:txBody>
      </p:sp>
    </p:spTree>
    <p:extLst>
      <p:ext uri="{BB962C8B-B14F-4D97-AF65-F5344CB8AC3E}">
        <p14:creationId xmlns:p14="http://schemas.microsoft.com/office/powerpoint/2010/main" val="1582294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13 - Ορθογώνιο"/>
          <p:cNvSpPr>
            <a:spLocks noChangeArrowheads="1"/>
          </p:cNvSpPr>
          <p:nvPr userDrawn="1"/>
        </p:nvSpPr>
        <p:spPr bwMode="auto">
          <a:xfrm>
            <a:off x="3556000" y="6411914"/>
            <a:ext cx="5173133" cy="369887"/>
          </a:xfrm>
          <a:prstGeom prst="rect">
            <a:avLst/>
          </a:prstGeom>
          <a:noFill/>
          <a:ln w="9525">
            <a:noFill/>
            <a:miter lim="800000"/>
            <a:headEnd/>
            <a:tailEnd/>
          </a:ln>
        </p:spPr>
        <p:txBody>
          <a:bodyPr>
            <a:spAutoFit/>
          </a:bodyPr>
          <a:lstStyle/>
          <a:p>
            <a:pPr algn="ctr">
              <a:defRPr/>
            </a:pPr>
            <a:r>
              <a:rPr lang="el-GR" sz="900" dirty="0">
                <a:solidFill>
                  <a:schemeClr val="bg1"/>
                </a:solidFill>
                <a:latin typeface="Calibri" charset="0"/>
              </a:rPr>
              <a:t>ΤΟ ΕΥΡΩΠΑΪΚΟ ΦΑΙΝΟΜΕΝΟ</a:t>
            </a:r>
            <a:r>
              <a:rPr lang="en-US" sz="900" dirty="0">
                <a:solidFill>
                  <a:schemeClr val="bg1"/>
                </a:solidFill>
                <a:latin typeface="Calibri" charset="0"/>
              </a:rPr>
              <a:t>, </a:t>
            </a:r>
            <a:r>
              <a:rPr lang="el-GR" sz="900" dirty="0">
                <a:solidFill>
                  <a:schemeClr val="bg1"/>
                </a:solidFill>
                <a:latin typeface="Calibri" charset="0"/>
              </a:rPr>
              <a:t>3</a:t>
            </a:r>
            <a:r>
              <a:rPr lang="el-GR" sz="900" baseline="30000" dirty="0">
                <a:solidFill>
                  <a:schemeClr val="bg1"/>
                </a:solidFill>
                <a:latin typeface="Calibri" charset="0"/>
              </a:rPr>
              <a:t>η</a:t>
            </a:r>
            <a:r>
              <a:rPr lang="el-GR" sz="900" dirty="0">
                <a:solidFill>
                  <a:schemeClr val="bg1"/>
                </a:solidFill>
                <a:latin typeface="Calibri" charset="0"/>
              </a:rPr>
              <a:t> έκδοση</a:t>
            </a:r>
          </a:p>
          <a:p>
            <a:pPr algn="ctr">
              <a:defRPr/>
            </a:pPr>
            <a:r>
              <a:rPr lang="el-GR" sz="900" dirty="0">
                <a:solidFill>
                  <a:schemeClr val="bg1"/>
                </a:solidFill>
                <a:latin typeface="Calibri" charset="0"/>
              </a:rPr>
              <a:t>ΠΑΝΑΓΙΩΤΗΣ ΛΙΑΡΓΚΟΒΑΣ, ΧΡΗΣΤΟΣ ΠΑΠΑΓΕΩΡΓΙΟΥ</a:t>
            </a:r>
            <a:endParaRPr lang="en-GB" sz="900" dirty="0">
              <a:solidFill>
                <a:schemeClr val="bg1"/>
              </a:solidFill>
              <a:latin typeface="Calibri" charset="0"/>
            </a:endParaRPr>
          </a:p>
        </p:txBody>
      </p:sp>
      <p:sp>
        <p:nvSpPr>
          <p:cNvPr id="10" name="Title 9"/>
          <p:cNvSpPr>
            <a:spLocks noGrp="1"/>
          </p:cNvSpPr>
          <p:nvPr>
            <p:ph type="title"/>
          </p:nvPr>
        </p:nvSpPr>
        <p:spPr>
          <a:xfrm>
            <a:off x="1097280" y="286605"/>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lide Number Placeholder 5"/>
          <p:cNvSpPr>
            <a:spLocks noGrp="1"/>
          </p:cNvSpPr>
          <p:nvPr>
            <p:ph type="sldNum" sz="quarter" idx="10"/>
          </p:nvPr>
        </p:nvSpPr>
        <p:spPr/>
        <p:txBody>
          <a:bodyPr/>
          <a:lstStyle>
            <a:lvl1pPr>
              <a:defRPr/>
            </a:lvl1pPr>
          </a:lstStyle>
          <a:p>
            <a:fld id="{F437F02B-124C-48B9-88F3-FE45D934C16B}" type="slidenum">
              <a:rPr lang="en-US" altLang="en-US"/>
              <a:pPr/>
              <a:t>‹#›</a:t>
            </a:fld>
            <a:endParaRPr lang="en-US" altLang="en-US"/>
          </a:p>
        </p:txBody>
      </p:sp>
    </p:spTree>
    <p:extLst>
      <p:ext uri="{BB962C8B-B14F-4D97-AF65-F5344CB8AC3E}">
        <p14:creationId xmlns:p14="http://schemas.microsoft.com/office/powerpoint/2010/main" val="171354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13 - Ορθογώνιο"/>
          <p:cNvSpPr>
            <a:spLocks noChangeArrowheads="1"/>
          </p:cNvSpPr>
          <p:nvPr userDrawn="1"/>
        </p:nvSpPr>
        <p:spPr bwMode="auto">
          <a:xfrm>
            <a:off x="3556000" y="6411914"/>
            <a:ext cx="5173133" cy="369887"/>
          </a:xfrm>
          <a:prstGeom prst="rect">
            <a:avLst/>
          </a:prstGeom>
          <a:noFill/>
          <a:ln w="9525">
            <a:noFill/>
            <a:miter lim="800000"/>
            <a:headEnd/>
            <a:tailEnd/>
          </a:ln>
        </p:spPr>
        <p:txBody>
          <a:bodyPr>
            <a:spAutoFit/>
          </a:bodyPr>
          <a:lstStyle/>
          <a:p>
            <a:pPr algn="ctr">
              <a:defRPr/>
            </a:pPr>
            <a:r>
              <a:rPr lang="el-GR" sz="900" dirty="0">
                <a:solidFill>
                  <a:schemeClr val="bg1"/>
                </a:solidFill>
                <a:latin typeface="Calibri" charset="0"/>
              </a:rPr>
              <a:t>ΤΟ ΕΥΡΩΠΑΪΚΟ ΦΑΙΝΟΜΕΝΟ</a:t>
            </a:r>
            <a:r>
              <a:rPr lang="en-US" sz="900" dirty="0">
                <a:solidFill>
                  <a:schemeClr val="bg1"/>
                </a:solidFill>
                <a:latin typeface="Calibri" charset="0"/>
              </a:rPr>
              <a:t>, </a:t>
            </a:r>
            <a:r>
              <a:rPr lang="el-GR" sz="900" dirty="0">
                <a:solidFill>
                  <a:schemeClr val="bg1"/>
                </a:solidFill>
                <a:latin typeface="Calibri" charset="0"/>
              </a:rPr>
              <a:t>3</a:t>
            </a:r>
            <a:r>
              <a:rPr lang="el-GR" sz="900" baseline="30000" dirty="0">
                <a:solidFill>
                  <a:schemeClr val="bg1"/>
                </a:solidFill>
                <a:latin typeface="Calibri" charset="0"/>
              </a:rPr>
              <a:t>η</a:t>
            </a:r>
            <a:r>
              <a:rPr lang="el-GR" sz="900" dirty="0">
                <a:solidFill>
                  <a:schemeClr val="bg1"/>
                </a:solidFill>
                <a:latin typeface="Calibri" charset="0"/>
              </a:rPr>
              <a:t> έκδοση</a:t>
            </a:r>
          </a:p>
          <a:p>
            <a:pPr algn="ctr">
              <a:defRPr/>
            </a:pPr>
            <a:r>
              <a:rPr lang="el-GR" sz="900" dirty="0">
                <a:solidFill>
                  <a:schemeClr val="bg1"/>
                </a:solidFill>
                <a:latin typeface="Calibri" charset="0"/>
              </a:rPr>
              <a:t>ΠΑΝΑΓΙΩΤΗΣ ΛΙΑΡΓΚΟΒΑΣ, ΧΡΗΣΤΟΣ ΠΑΠΑΓΕΩΡΓΙΟΥ</a:t>
            </a:r>
            <a:endParaRPr lang="en-GB" sz="900" dirty="0">
              <a:solidFill>
                <a:schemeClr val="bg1"/>
              </a:solidFill>
              <a:latin typeface="Calibri" charset="0"/>
            </a:endParaRPr>
          </a:p>
        </p:txBody>
      </p:sp>
      <p:sp>
        <p:nvSpPr>
          <p:cNvPr id="2" name="Title 1"/>
          <p:cNvSpPr>
            <a:spLocks noGrp="1"/>
          </p:cNvSpPr>
          <p:nvPr>
            <p:ph type="title"/>
          </p:nvPr>
        </p:nvSpPr>
        <p:spPr/>
        <p:txBody>
          <a:bodyPr/>
          <a:lstStyle>
            <a:lvl1pPr>
              <a:defRPr sz="4800" baseline="0"/>
            </a:lvl1pPr>
          </a:lstStyle>
          <a:p>
            <a:r>
              <a:rPr lang="en-US" dirty="0"/>
              <a:t>Click to edit Master title style</a:t>
            </a:r>
          </a:p>
        </p:txBody>
      </p:sp>
      <p:sp>
        <p:nvSpPr>
          <p:cNvPr id="4" name="Slide Number Placeholder 5"/>
          <p:cNvSpPr>
            <a:spLocks noGrp="1"/>
          </p:cNvSpPr>
          <p:nvPr>
            <p:ph type="sldNum" sz="quarter" idx="10"/>
          </p:nvPr>
        </p:nvSpPr>
        <p:spPr/>
        <p:txBody>
          <a:bodyPr/>
          <a:lstStyle>
            <a:lvl1pPr>
              <a:defRPr/>
            </a:lvl1pPr>
          </a:lstStyle>
          <a:p>
            <a:fld id="{DDA4B9D2-2526-409A-A2DF-BF5D3AA159E1}" type="slidenum">
              <a:rPr lang="en-US" altLang="en-US"/>
              <a:pPr/>
              <a:t>‹#›</a:t>
            </a:fld>
            <a:endParaRPr lang="en-US" altLang="en-US"/>
          </a:p>
        </p:txBody>
      </p:sp>
    </p:spTree>
    <p:extLst>
      <p:ext uri="{BB962C8B-B14F-4D97-AF65-F5344CB8AC3E}">
        <p14:creationId xmlns:p14="http://schemas.microsoft.com/office/powerpoint/2010/main" val="97936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0"/>
          <p:cNvSpPr/>
          <p:nvPr/>
        </p:nvSpPr>
        <p:spPr>
          <a:xfrm>
            <a:off x="4234" y="6400800"/>
            <a:ext cx="12187767"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11"/>
          <p:cNvSpPr/>
          <p:nvPr/>
        </p:nvSpPr>
        <p:spPr>
          <a:xfrm>
            <a:off x="1" y="6334125"/>
            <a:ext cx="12189884"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13 - Ορθογώνιο"/>
          <p:cNvSpPr>
            <a:spLocks noChangeArrowheads="1"/>
          </p:cNvSpPr>
          <p:nvPr userDrawn="1"/>
        </p:nvSpPr>
        <p:spPr bwMode="auto">
          <a:xfrm>
            <a:off x="3556000" y="6411914"/>
            <a:ext cx="5173133" cy="369887"/>
          </a:xfrm>
          <a:prstGeom prst="rect">
            <a:avLst/>
          </a:prstGeom>
          <a:noFill/>
          <a:ln w="9525">
            <a:noFill/>
            <a:miter lim="800000"/>
            <a:headEnd/>
            <a:tailEnd/>
          </a:ln>
        </p:spPr>
        <p:txBody>
          <a:bodyPr>
            <a:spAutoFit/>
          </a:bodyPr>
          <a:lstStyle/>
          <a:p>
            <a:pPr algn="ctr">
              <a:defRPr/>
            </a:pPr>
            <a:r>
              <a:rPr lang="el-GR" sz="900" dirty="0">
                <a:solidFill>
                  <a:schemeClr val="bg1"/>
                </a:solidFill>
                <a:latin typeface="Calibri" charset="0"/>
              </a:rPr>
              <a:t>ΤΟ ΕΥΡΩΠΑΪΚΟ ΦΑΙΝΟΜΕΝΟ</a:t>
            </a:r>
            <a:r>
              <a:rPr lang="en-US" sz="900" dirty="0">
                <a:solidFill>
                  <a:schemeClr val="bg1"/>
                </a:solidFill>
                <a:latin typeface="Calibri" charset="0"/>
              </a:rPr>
              <a:t>, </a:t>
            </a:r>
            <a:r>
              <a:rPr lang="el-GR" sz="900" dirty="0">
                <a:solidFill>
                  <a:schemeClr val="bg1"/>
                </a:solidFill>
                <a:latin typeface="Calibri" charset="0"/>
              </a:rPr>
              <a:t>3</a:t>
            </a:r>
            <a:r>
              <a:rPr lang="el-GR" sz="900" baseline="30000" dirty="0">
                <a:solidFill>
                  <a:schemeClr val="bg1"/>
                </a:solidFill>
                <a:latin typeface="Calibri" charset="0"/>
              </a:rPr>
              <a:t>η</a:t>
            </a:r>
            <a:r>
              <a:rPr lang="el-GR" sz="900" dirty="0">
                <a:solidFill>
                  <a:schemeClr val="bg1"/>
                </a:solidFill>
                <a:latin typeface="Calibri" charset="0"/>
              </a:rPr>
              <a:t> έκδοση</a:t>
            </a:r>
          </a:p>
          <a:p>
            <a:pPr algn="ctr">
              <a:defRPr/>
            </a:pPr>
            <a:r>
              <a:rPr lang="el-GR" sz="900" dirty="0">
                <a:solidFill>
                  <a:schemeClr val="bg1"/>
                </a:solidFill>
                <a:latin typeface="Calibri" charset="0"/>
              </a:rPr>
              <a:t>ΠΑΝΑΓΙΩΤΗΣ ΛΙΑΡΓΚΟΒΑΣ, ΧΡΗΣΤΟΣ ΠΑΠΑΓΕΩΡΓΙΟΥ</a:t>
            </a:r>
            <a:endParaRPr lang="en-GB" sz="900" dirty="0">
              <a:solidFill>
                <a:schemeClr val="bg1"/>
              </a:solidFill>
              <a:latin typeface="Calibri" charset="0"/>
            </a:endParaRPr>
          </a:p>
        </p:txBody>
      </p:sp>
      <p:sp>
        <p:nvSpPr>
          <p:cNvPr id="5" name="Slide Number Placeholder 8"/>
          <p:cNvSpPr>
            <a:spLocks noGrp="1"/>
          </p:cNvSpPr>
          <p:nvPr>
            <p:ph type="sldNum" sz="quarter" idx="10"/>
          </p:nvPr>
        </p:nvSpPr>
        <p:spPr/>
        <p:txBody>
          <a:bodyPr/>
          <a:lstStyle>
            <a:lvl1pPr>
              <a:defRPr/>
            </a:lvl1pPr>
          </a:lstStyle>
          <a:p>
            <a:fld id="{7ADEA3C8-C2DE-4A3E-A6B7-C39F131016B8}" type="slidenum">
              <a:rPr lang="en-US" altLang="en-US"/>
              <a:pPr/>
              <a:t>‹#›</a:t>
            </a:fld>
            <a:endParaRPr lang="en-US" altLang="en-US"/>
          </a:p>
        </p:txBody>
      </p:sp>
    </p:spTree>
    <p:extLst>
      <p:ext uri="{BB962C8B-B14F-4D97-AF65-F5344CB8AC3E}">
        <p14:creationId xmlns:p14="http://schemas.microsoft.com/office/powerpoint/2010/main" val="1619867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3" name="Rectangle 11"/>
          <p:cNvSpPr/>
          <p:nvPr/>
        </p:nvSpPr>
        <p:spPr>
          <a:xfrm>
            <a:off x="1" y="4914900"/>
            <a:ext cx="12189884"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13 - Ορθογώνιο"/>
          <p:cNvSpPr>
            <a:spLocks noChangeArrowheads="1"/>
          </p:cNvSpPr>
          <p:nvPr userDrawn="1"/>
        </p:nvSpPr>
        <p:spPr bwMode="auto">
          <a:xfrm>
            <a:off x="3556000" y="6411914"/>
            <a:ext cx="5173133" cy="369887"/>
          </a:xfrm>
          <a:prstGeom prst="rect">
            <a:avLst/>
          </a:prstGeom>
          <a:noFill/>
          <a:ln w="9525">
            <a:noFill/>
            <a:miter lim="800000"/>
            <a:headEnd/>
            <a:tailEnd/>
          </a:ln>
        </p:spPr>
        <p:txBody>
          <a:bodyPr>
            <a:spAutoFit/>
          </a:bodyPr>
          <a:lstStyle/>
          <a:p>
            <a:pPr algn="ctr">
              <a:defRPr/>
            </a:pPr>
            <a:r>
              <a:rPr lang="en-US" sz="900">
                <a:solidFill>
                  <a:schemeClr val="bg1"/>
                </a:solidFill>
                <a:latin typeface="Calibri" charset="0"/>
              </a:rPr>
              <a:t>OIKONOMIKH, 5</a:t>
            </a:r>
            <a:r>
              <a:rPr lang="el-GR" sz="900" baseline="30000">
                <a:solidFill>
                  <a:schemeClr val="bg1"/>
                </a:solidFill>
                <a:latin typeface="Calibri" charset="0"/>
              </a:rPr>
              <a:t>η</a:t>
            </a:r>
            <a:r>
              <a:rPr lang="el-GR" sz="900">
                <a:solidFill>
                  <a:schemeClr val="bg1"/>
                </a:solidFill>
                <a:latin typeface="Calibri" charset="0"/>
              </a:rPr>
              <a:t> έκδοση</a:t>
            </a:r>
          </a:p>
          <a:p>
            <a:pPr algn="ctr">
              <a:defRPr/>
            </a:pPr>
            <a:r>
              <a:rPr lang="en-GB" sz="900">
                <a:solidFill>
                  <a:schemeClr val="bg1"/>
                </a:solidFill>
                <a:latin typeface="Calibri" charset="0"/>
              </a:rPr>
              <a:t>Mankiw and Taylor</a:t>
            </a:r>
          </a:p>
        </p:txBody>
      </p:sp>
      <p:sp>
        <p:nvSpPr>
          <p:cNvPr id="2" name="Title 1"/>
          <p:cNvSpPr>
            <a:spLocks noGrp="1"/>
          </p:cNvSpPr>
          <p:nvPr>
            <p:ph type="title"/>
          </p:nvPr>
        </p:nvSpPr>
        <p:spPr>
          <a:xfrm>
            <a:off x="1097280" y="5074920"/>
            <a:ext cx="10119360" cy="822960"/>
          </a:xfrm>
        </p:spPr>
        <p:txBody>
          <a:bodyPr tIns="0" bIns="0">
            <a:noAutofit/>
          </a:bodyPr>
          <a:lstStyle>
            <a:lvl1pPr>
              <a:defRPr sz="3600" b="0">
                <a:solidFill>
                  <a:srgbClr val="FFFFFF"/>
                </a:solidFill>
              </a:defRPr>
            </a:lvl1pPr>
          </a:lstStyle>
          <a:p>
            <a:r>
              <a:rPr lang="en-US"/>
              <a:t>Click to edit Master title style</a:t>
            </a:r>
            <a:endParaRPr lang="en-US" dirty="0"/>
          </a:p>
        </p:txBody>
      </p:sp>
      <p:sp>
        <p:nvSpPr>
          <p:cNvPr id="5" name="Slide Number Placeholder 6"/>
          <p:cNvSpPr>
            <a:spLocks noGrp="1"/>
          </p:cNvSpPr>
          <p:nvPr>
            <p:ph type="sldNum" sz="quarter" idx="10"/>
          </p:nvPr>
        </p:nvSpPr>
        <p:spPr/>
        <p:txBody>
          <a:bodyPr/>
          <a:lstStyle>
            <a:lvl1pPr>
              <a:defRPr/>
            </a:lvl1pPr>
          </a:lstStyle>
          <a:p>
            <a:fld id="{4060402E-16D0-4292-B8FE-C0787A4D232F}" type="slidenum">
              <a:rPr lang="en-US" altLang="en-US"/>
              <a:pPr/>
              <a:t>‹#›</a:t>
            </a:fld>
            <a:endParaRPr lang="en-US" altLang="en-US"/>
          </a:p>
        </p:txBody>
      </p:sp>
    </p:spTree>
    <p:extLst>
      <p:ext uri="{BB962C8B-B14F-4D97-AF65-F5344CB8AC3E}">
        <p14:creationId xmlns:p14="http://schemas.microsoft.com/office/powerpoint/2010/main" val="1488102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p:cNvSpPr>
            <a:spLocks noGrp="1"/>
          </p:cNvSpPr>
          <p:nvPr>
            <p:ph type="dt" sz="half" idx="10"/>
          </p:nvPr>
        </p:nvSpPr>
        <p:spPr/>
        <p:txBody>
          <a:bodyPr/>
          <a:lstStyle>
            <a:lvl1pPr>
              <a:defRPr/>
            </a:lvl1pPr>
          </a:lstStyle>
          <a:p>
            <a:pPr>
              <a:defRPr/>
            </a:pPr>
            <a:endParaRPr lang="en-US"/>
          </a:p>
        </p:txBody>
      </p:sp>
      <p:sp>
        <p:nvSpPr>
          <p:cNvPr id="5" name="Θέση υποσέλιδου 4"/>
          <p:cNvSpPr>
            <a:spLocks noGrp="1"/>
          </p:cNvSpPr>
          <p:nvPr>
            <p:ph type="ftr" sz="quarter" idx="11"/>
          </p:nvPr>
        </p:nvSpPr>
        <p:spPr/>
        <p:txBody>
          <a:bodyPr/>
          <a:lstStyle>
            <a:lvl1pPr>
              <a:defRPr/>
            </a:lvl1pPr>
          </a:lstStyle>
          <a:p>
            <a:pPr>
              <a:defRPr/>
            </a:pPr>
            <a:endParaRPr lang="en-US"/>
          </a:p>
        </p:txBody>
      </p:sp>
      <p:sp>
        <p:nvSpPr>
          <p:cNvPr id="6" name="Θέση αριθμού διαφάνειας 5"/>
          <p:cNvSpPr>
            <a:spLocks noGrp="1"/>
          </p:cNvSpPr>
          <p:nvPr>
            <p:ph type="sldNum" sz="quarter" idx="12"/>
          </p:nvPr>
        </p:nvSpPr>
        <p:spPr/>
        <p:txBody>
          <a:bodyPr/>
          <a:lstStyle>
            <a:lvl1pPr>
              <a:defRPr/>
            </a:lvl1pPr>
          </a:lstStyle>
          <a:p>
            <a:fld id="{3A24CD47-AD0B-4E38-9454-FD5BF2B6B2ED}" type="slidenum">
              <a:rPr lang="en-US" altLang="el-GR"/>
              <a:pPr/>
              <a:t>‹#›</a:t>
            </a:fld>
            <a:endParaRPr lang="en-US" altLang="el-GR"/>
          </a:p>
        </p:txBody>
      </p:sp>
    </p:spTree>
    <p:extLst>
      <p:ext uri="{BB962C8B-B14F-4D97-AF65-F5344CB8AC3E}">
        <p14:creationId xmlns:p14="http://schemas.microsoft.com/office/powerpoint/2010/main" val="3639290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theme" Target="../theme/theme2.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0"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6"/>
            <a:ext cx="12192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6433" y="287339"/>
            <a:ext cx="10058400" cy="144938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bwMode="auto">
          <a:xfrm>
            <a:off x="1096433" y="1846264"/>
            <a:ext cx="100584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 name="Slide Number Placeholder 5"/>
          <p:cNvSpPr>
            <a:spLocks noGrp="1"/>
          </p:cNvSpPr>
          <p:nvPr>
            <p:ph type="sldNum" sz="quarter" idx="4"/>
          </p:nvPr>
        </p:nvSpPr>
        <p:spPr>
          <a:xfrm>
            <a:off x="9899651" y="6459539"/>
            <a:ext cx="1312333"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solidFill>
                  <a:srgbClr val="FFFFFF"/>
                </a:solidFill>
              </a:defRPr>
            </a:lvl1pPr>
          </a:lstStyle>
          <a:p>
            <a:fld id="{03037067-1598-43CF-A8B1-036363D8EC90}" type="slidenum">
              <a:rPr lang="en-US" altLang="en-US"/>
              <a:pPr/>
              <a:t>‹#›</a:t>
            </a:fld>
            <a:endParaRPr lang="en-US" altLang="en-US"/>
          </a:p>
        </p:txBody>
      </p:sp>
      <p:cxnSp>
        <p:nvCxnSpPr>
          <p:cNvPr id="10" name="Straight Connector 9"/>
          <p:cNvCxnSpPr/>
          <p:nvPr/>
        </p:nvCxnSpPr>
        <p:spPr>
          <a:xfrm>
            <a:off x="1193800" y="1738313"/>
            <a:ext cx="9967384"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32" name="Εικόνα 11" descr="Εικόνα που περιέχει βέλος&#10;&#10;Περιγραφή που δημιουργήθηκε αυτόματα"/>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1066800" y="6467475"/>
            <a:ext cx="467784"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13 - Ορθογώνιο"/>
          <p:cNvSpPr>
            <a:spLocks noChangeArrowheads="1"/>
          </p:cNvSpPr>
          <p:nvPr userDrawn="1"/>
        </p:nvSpPr>
        <p:spPr bwMode="auto">
          <a:xfrm>
            <a:off x="3556000" y="6411914"/>
            <a:ext cx="5173133" cy="369887"/>
          </a:xfrm>
          <a:prstGeom prst="rect">
            <a:avLst/>
          </a:prstGeom>
          <a:noFill/>
          <a:ln w="9525">
            <a:noFill/>
            <a:miter lim="800000"/>
            <a:headEnd/>
            <a:tailEnd/>
          </a:ln>
        </p:spPr>
        <p:txBody>
          <a:bodyPr>
            <a:spAutoFit/>
          </a:bodyPr>
          <a:lstStyle/>
          <a:p>
            <a:pPr algn="ctr">
              <a:defRPr/>
            </a:pPr>
            <a:r>
              <a:rPr lang="el-GR" sz="900" dirty="0">
                <a:solidFill>
                  <a:schemeClr val="bg1"/>
                </a:solidFill>
                <a:latin typeface="Calibri" charset="0"/>
              </a:rPr>
              <a:t>ΤΟ ΕΥΡΩΠΑΪΚΟ ΦΑΙΝΟΜΕΝΟ</a:t>
            </a:r>
            <a:r>
              <a:rPr lang="en-US" sz="900" dirty="0">
                <a:solidFill>
                  <a:schemeClr val="bg1"/>
                </a:solidFill>
                <a:latin typeface="Calibri" charset="0"/>
              </a:rPr>
              <a:t>, </a:t>
            </a:r>
            <a:r>
              <a:rPr lang="el-GR" sz="900" dirty="0">
                <a:solidFill>
                  <a:schemeClr val="bg1"/>
                </a:solidFill>
                <a:latin typeface="Calibri" charset="0"/>
              </a:rPr>
              <a:t>3</a:t>
            </a:r>
            <a:r>
              <a:rPr lang="el-GR" sz="900" baseline="30000" dirty="0">
                <a:solidFill>
                  <a:schemeClr val="bg1"/>
                </a:solidFill>
                <a:latin typeface="Calibri" charset="0"/>
              </a:rPr>
              <a:t>η</a:t>
            </a:r>
            <a:r>
              <a:rPr lang="el-GR" sz="900" dirty="0">
                <a:solidFill>
                  <a:schemeClr val="bg1"/>
                </a:solidFill>
                <a:latin typeface="Calibri" charset="0"/>
              </a:rPr>
              <a:t> έκδοση</a:t>
            </a:r>
          </a:p>
          <a:p>
            <a:pPr algn="ctr">
              <a:defRPr/>
            </a:pPr>
            <a:r>
              <a:rPr lang="el-GR" sz="900" dirty="0">
                <a:solidFill>
                  <a:schemeClr val="bg1"/>
                </a:solidFill>
                <a:latin typeface="Calibri" charset="0"/>
              </a:rPr>
              <a:t>ΠΑΝΑΓΙΩΤΗΣ ΛΙΑΡΓΚΟΒΑΣ, ΧΡΗΣΤΟΣ ΠΑΠΑΓΕΩΡΓΙΟΥ</a:t>
            </a:r>
            <a:endParaRPr lang="en-GB" sz="900" dirty="0">
              <a:solidFill>
                <a:schemeClr val="bg1"/>
              </a:solidFill>
              <a:latin typeface="Calibri" charset="0"/>
            </a:endParaRPr>
          </a:p>
        </p:txBody>
      </p:sp>
    </p:spTree>
  </p:cSld>
  <p:clrMap bg1="lt1" tx1="dk1" bg2="lt2" tx2="dk2" accent1="accent1" accent2="accent2" accent3="accent3" accent4="accent4" accent5="accent5" accent6="accent6" hlink="hlink" folHlink="folHlink"/>
  <p:sldLayoutIdLst>
    <p:sldLayoutId id="2147483954" r:id="rId1"/>
    <p:sldLayoutId id="2147483955" r:id="rId2"/>
    <p:sldLayoutId id="2147483956" r:id="rId3"/>
    <p:sldLayoutId id="2147483957" r:id="rId4"/>
    <p:sldLayoutId id="2147483958" r:id="rId5"/>
    <p:sldLayoutId id="2147483959" r:id="rId6"/>
    <p:sldLayoutId id="2147483960" r:id="rId7"/>
    <p:sldLayoutId id="2147483961" r:id="rId8"/>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500"/>
                                        <p:tgtEl>
                                          <p:spTgt spid="3">
                                            <p:txEl>
                                              <p:pRg st="2" end="2"/>
                                            </p:txEl>
                                          </p:spTgt>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up)">
                                      <p:cBhvr>
                                        <p:cTn id="18" dur="500"/>
                                        <p:tgtEl>
                                          <p:spTgt spid="3">
                                            <p:txEl>
                                              <p:pRg st="3" end="3"/>
                                            </p:tx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up)">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autoUpdateAnimBg="0">
        <p:tmplLst>
          <p:tmpl lvl="1">
            <p:tnLst>
              <p:par>
                <p:cTn presetID="22" presetClass="entr" presetSubtype="1"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up)">
                      <p:cBhvr>
                        <p:cTn dur="500"/>
                        <p:tgtEl>
                          <p:spTgt spid="3"/>
                        </p:tgtEl>
                      </p:cBhvr>
                    </p:animEffect>
                  </p:childTnLst>
                </p:cTn>
              </p:par>
            </p:tnLst>
          </p:tmpl>
          <p:tmpl lvl="2">
            <p:tnLst>
              <p:par>
                <p:cTn presetID="22" presetClass="entr" presetSubtype="1"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up)">
                      <p:cBhvr>
                        <p:cTn dur="500"/>
                        <p:tgtEl>
                          <p:spTgt spid="3"/>
                        </p:tgtEl>
                      </p:cBhvr>
                    </p:animEffect>
                  </p:childTnLst>
                </p:cTn>
              </p:par>
            </p:tnLst>
          </p:tmpl>
          <p:tmpl lvl="3">
            <p:tnLst>
              <p:par>
                <p:cTn presetID="22" presetClass="entr" presetSubtype="1"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up)">
                      <p:cBhvr>
                        <p:cTn dur="500"/>
                        <p:tgtEl>
                          <p:spTgt spid="3"/>
                        </p:tgtEl>
                      </p:cBhvr>
                    </p:animEffect>
                  </p:childTnLst>
                </p:cTn>
              </p:par>
            </p:tnLst>
          </p:tmpl>
          <p:tmpl lvl="4">
            <p:tnLst>
              <p:par>
                <p:cTn presetID="22" presetClass="entr" presetSubtype="1"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up)">
                      <p:cBhvr>
                        <p:cTn dur="500"/>
                        <p:tgtEl>
                          <p:spTgt spid="3"/>
                        </p:tgtEl>
                      </p:cBhvr>
                    </p:animEffect>
                  </p:childTnLst>
                </p:cTn>
              </p:par>
            </p:tnLst>
          </p:tmpl>
          <p:tmpl lvl="5">
            <p:tnLst>
              <p:par>
                <p:cTn presetID="22" presetClass="entr" presetSubtype="1"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up)">
                      <p:cBhvr>
                        <p:cTn dur="500"/>
                        <p:tgtEl>
                          <p:spTgt spid="3"/>
                        </p:tgtEl>
                      </p:cBhvr>
                    </p:animEffect>
                  </p:childTnLst>
                </p:cTn>
              </p:par>
            </p:tnLst>
          </p:tmpl>
        </p:tmplLst>
      </p:bldP>
    </p:bldLst>
  </p:timing>
  <p:hf hdr="0" ftr="0" dt="0"/>
  <p:txStyles>
    <p:titleStyle>
      <a:lvl1pPr algn="l" rtl="0" eaLnBrk="0" fontAlgn="base" hangingPunct="0">
        <a:lnSpc>
          <a:spcPct val="85000"/>
        </a:lnSpc>
        <a:spcBef>
          <a:spcPct val="0"/>
        </a:spcBef>
        <a:spcAft>
          <a:spcPct val="0"/>
        </a:spcAft>
        <a:defRPr sz="3600" kern="1200" spc="-50">
          <a:solidFill>
            <a:schemeClr val="accent2"/>
          </a:solidFill>
          <a:latin typeface="+mj-lt"/>
          <a:ea typeface="+mj-ea"/>
          <a:cs typeface="+mj-cs"/>
        </a:defRPr>
      </a:lvl1pPr>
      <a:lvl2pPr algn="l" rtl="0" eaLnBrk="0" fontAlgn="base" hangingPunct="0">
        <a:lnSpc>
          <a:spcPct val="85000"/>
        </a:lnSpc>
        <a:spcBef>
          <a:spcPct val="0"/>
        </a:spcBef>
        <a:spcAft>
          <a:spcPct val="0"/>
        </a:spcAft>
        <a:defRPr sz="3600">
          <a:solidFill>
            <a:schemeClr val="accent2"/>
          </a:solidFill>
          <a:latin typeface="Calibri Light" panose="020F0302020204030204" pitchFamily="34" charset="0"/>
        </a:defRPr>
      </a:lvl2pPr>
      <a:lvl3pPr algn="l" rtl="0" eaLnBrk="0" fontAlgn="base" hangingPunct="0">
        <a:lnSpc>
          <a:spcPct val="85000"/>
        </a:lnSpc>
        <a:spcBef>
          <a:spcPct val="0"/>
        </a:spcBef>
        <a:spcAft>
          <a:spcPct val="0"/>
        </a:spcAft>
        <a:defRPr sz="3600">
          <a:solidFill>
            <a:schemeClr val="accent2"/>
          </a:solidFill>
          <a:latin typeface="Calibri Light" panose="020F0302020204030204" pitchFamily="34" charset="0"/>
        </a:defRPr>
      </a:lvl3pPr>
      <a:lvl4pPr algn="l" rtl="0" eaLnBrk="0" fontAlgn="base" hangingPunct="0">
        <a:lnSpc>
          <a:spcPct val="85000"/>
        </a:lnSpc>
        <a:spcBef>
          <a:spcPct val="0"/>
        </a:spcBef>
        <a:spcAft>
          <a:spcPct val="0"/>
        </a:spcAft>
        <a:defRPr sz="3600">
          <a:solidFill>
            <a:schemeClr val="accent2"/>
          </a:solidFill>
          <a:latin typeface="Calibri Light" panose="020F0302020204030204" pitchFamily="34" charset="0"/>
        </a:defRPr>
      </a:lvl4pPr>
      <a:lvl5pPr algn="l" rtl="0" eaLnBrk="0" fontAlgn="base" hangingPunct="0">
        <a:lnSpc>
          <a:spcPct val="85000"/>
        </a:lnSpc>
        <a:spcBef>
          <a:spcPct val="0"/>
        </a:spcBef>
        <a:spcAft>
          <a:spcPct val="0"/>
        </a:spcAft>
        <a:defRPr sz="3600">
          <a:solidFill>
            <a:schemeClr val="accent2"/>
          </a:solidFill>
          <a:latin typeface="Calibri Light" panose="020F0302020204030204" pitchFamily="34" charset="0"/>
        </a:defRPr>
      </a:lvl5pPr>
      <a:lvl6pPr marL="457200" algn="l" rtl="0" fontAlgn="base">
        <a:lnSpc>
          <a:spcPct val="85000"/>
        </a:lnSpc>
        <a:spcBef>
          <a:spcPct val="0"/>
        </a:spcBef>
        <a:spcAft>
          <a:spcPct val="0"/>
        </a:spcAft>
        <a:defRPr sz="4000">
          <a:solidFill>
            <a:schemeClr val="accent2"/>
          </a:solidFill>
          <a:latin typeface="Calibri Light" panose="020F0302020204030204" pitchFamily="34" charset="0"/>
        </a:defRPr>
      </a:lvl6pPr>
      <a:lvl7pPr marL="914400" algn="l" rtl="0" fontAlgn="base">
        <a:lnSpc>
          <a:spcPct val="85000"/>
        </a:lnSpc>
        <a:spcBef>
          <a:spcPct val="0"/>
        </a:spcBef>
        <a:spcAft>
          <a:spcPct val="0"/>
        </a:spcAft>
        <a:defRPr sz="4000">
          <a:solidFill>
            <a:schemeClr val="accent2"/>
          </a:solidFill>
          <a:latin typeface="Calibri Light" panose="020F0302020204030204" pitchFamily="34" charset="0"/>
        </a:defRPr>
      </a:lvl7pPr>
      <a:lvl8pPr marL="1371600" algn="l" rtl="0" fontAlgn="base">
        <a:lnSpc>
          <a:spcPct val="85000"/>
        </a:lnSpc>
        <a:spcBef>
          <a:spcPct val="0"/>
        </a:spcBef>
        <a:spcAft>
          <a:spcPct val="0"/>
        </a:spcAft>
        <a:defRPr sz="4000">
          <a:solidFill>
            <a:schemeClr val="accent2"/>
          </a:solidFill>
          <a:latin typeface="Calibri Light" panose="020F0302020204030204" pitchFamily="34" charset="0"/>
        </a:defRPr>
      </a:lvl8pPr>
      <a:lvl9pPr marL="1828800" algn="l" rtl="0" fontAlgn="base">
        <a:lnSpc>
          <a:spcPct val="85000"/>
        </a:lnSpc>
        <a:spcBef>
          <a:spcPct val="0"/>
        </a:spcBef>
        <a:spcAft>
          <a:spcPct val="0"/>
        </a:spcAft>
        <a:defRPr sz="4000">
          <a:solidFill>
            <a:schemeClr val="accent2"/>
          </a:solidFill>
          <a:latin typeface="Calibri Light" panose="020F0302020204030204" pitchFamily="34" charset="0"/>
        </a:defRPr>
      </a:lvl9pPr>
    </p:titleStyle>
    <p:bodyStyle>
      <a:lvl1pPr marL="90488" indent="-90488" algn="l" rtl="0" eaLnBrk="0" fontAlgn="base" hangingPunct="0">
        <a:spcBef>
          <a:spcPts val="1200"/>
        </a:spcBef>
        <a:spcAft>
          <a:spcPts val="1200"/>
        </a:spcAft>
        <a:buClr>
          <a:schemeClr val="accent1"/>
        </a:buClr>
        <a:buSzPct val="100000"/>
        <a:buFont typeface="Calibri" panose="020F0502020204030204" pitchFamily="34" charset="0"/>
        <a:buChar char=" "/>
        <a:defRPr sz="2000" kern="1200">
          <a:solidFill>
            <a:srgbClr val="404040"/>
          </a:solidFill>
          <a:latin typeface="+mn-lt"/>
          <a:ea typeface="+mn-ea"/>
          <a:cs typeface="+mn-cs"/>
        </a:defRPr>
      </a:lvl1pPr>
      <a:lvl2pPr marL="382588" indent="-182563" algn="l" rtl="0" eaLnBrk="0" fontAlgn="base" hangingPunct="0">
        <a:spcBef>
          <a:spcPts val="200"/>
        </a:spcBef>
        <a:spcAft>
          <a:spcPts val="12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0" fontAlgn="base" hangingPunct="0">
        <a:spcBef>
          <a:spcPts val="200"/>
        </a:spcBef>
        <a:spcAft>
          <a:spcPts val="12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0" fontAlgn="base" hangingPunct="0">
        <a:spcBef>
          <a:spcPts val="200"/>
        </a:spcBef>
        <a:spcAft>
          <a:spcPts val="12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0" fontAlgn="base" hangingPunct="0">
        <a:spcBef>
          <a:spcPts val="200"/>
        </a:spcBef>
        <a:spcAft>
          <a:spcPts val="12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Θέση τίτλου 1"/>
          <p:cNvSpPr>
            <a:spLocks noGrp="1" noChangeArrowheads="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Κάντε κλικ για να επεξεργαστείτε τον τίτλο υποδείγματος</a:t>
            </a:r>
            <a:endParaRPr lang="en-US" altLang="el-GR" smtClean="0"/>
          </a:p>
        </p:txBody>
      </p:sp>
      <p:sp>
        <p:nvSpPr>
          <p:cNvPr id="2051" name="Θέση κειμένου 2"/>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Στυλ κειμένου υποδείγματος</a:t>
            </a:r>
          </a:p>
          <a:p>
            <a:pPr lvl="1"/>
            <a:r>
              <a:rPr lang="el-GR" altLang="el-GR" smtClean="0"/>
              <a:t>Δεύτερο επίπεδο</a:t>
            </a:r>
          </a:p>
          <a:p>
            <a:pPr lvl="2"/>
            <a:r>
              <a:rPr lang="el-GR" altLang="el-GR" smtClean="0"/>
              <a:t>Τρίτο επίπεδο</a:t>
            </a:r>
          </a:p>
          <a:p>
            <a:pPr lvl="3"/>
            <a:r>
              <a:rPr lang="el-GR" altLang="el-GR" smtClean="0"/>
              <a:t>Τέταρτο επίπεδο</a:t>
            </a:r>
          </a:p>
          <a:p>
            <a:pPr lvl="4"/>
            <a:r>
              <a:rPr lang="el-GR" altLang="el-GR" smtClean="0"/>
              <a:t>Πέμπτο επίπεδο</a:t>
            </a:r>
            <a:endParaRPr lang="en-US" altLang="el-GR" smtClean="0"/>
          </a:p>
        </p:txBody>
      </p:sp>
      <p:sp>
        <p:nvSpPr>
          <p:cNvPr id="4" name="Θέση ημερομηνίας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latin typeface="Calibri" panose="020F0502020204030204" pitchFamily="34" charset="0"/>
              </a:defRPr>
            </a:lvl1pPr>
          </a:lstStyle>
          <a:p>
            <a:pPr>
              <a:defRPr/>
            </a:pPr>
            <a:endParaRPr lang="en-US"/>
          </a:p>
        </p:txBody>
      </p:sp>
      <p:sp>
        <p:nvSpPr>
          <p:cNvPr id="5" name="Θέση υποσέλιδου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latin typeface="Calibri" panose="020F0502020204030204" pitchFamily="34" charset="0"/>
              </a:defRPr>
            </a:lvl1pPr>
          </a:lstStyle>
          <a:p>
            <a:pPr>
              <a:defRPr/>
            </a:pPr>
            <a:endParaRPr lang="en-US"/>
          </a:p>
        </p:txBody>
      </p:sp>
      <p:sp>
        <p:nvSpPr>
          <p:cNvPr id="6" name="Θέση αριθμού διαφάνειας 5"/>
          <p:cNvSpPr>
            <a:spLocks noGrp="1"/>
          </p:cNvSpPr>
          <p:nvPr>
            <p:ph type="sldNum" sz="quarter" idx="4"/>
          </p:nvPr>
        </p:nvSpPr>
        <p:spPr>
          <a:xfrm>
            <a:off x="8610600" y="6356351"/>
            <a:ext cx="27432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D6F37D27-1E3E-4773-85B2-E14315E15E88}" type="slidenum">
              <a:rPr lang="en-US" altLang="el-GR"/>
              <a:pPr/>
              <a:t>‹#›</a:t>
            </a:fld>
            <a:endParaRPr lang="en-US" altLang="el-GR"/>
          </a:p>
        </p:txBody>
      </p:sp>
    </p:spTree>
  </p:cSld>
  <p:clrMap bg1="lt1" tx1="dk1" bg2="lt2" tx2="dk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Lst>
  <p:hf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1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2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029"/>
          <p:cNvSpPr>
            <a:spLocks noChangeArrowheads="1"/>
          </p:cNvSpPr>
          <p:nvPr/>
        </p:nvSpPr>
        <p:spPr bwMode="auto">
          <a:xfrm>
            <a:off x="1524000" y="-285750"/>
            <a:ext cx="9144000" cy="2405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sz="2800" i="1">
              <a:latin typeface="Arial" panose="020B0604020202020204" pitchFamily="34" charset="0"/>
              <a:ea typeface="ＭＳ Ｐゴシック" panose="020B0600070205080204" pitchFamily="34" charset="-128"/>
            </a:endParaRPr>
          </a:p>
        </p:txBody>
      </p:sp>
      <p:sp>
        <p:nvSpPr>
          <p:cNvPr id="11267" name="Ορθογώνιο 6"/>
          <p:cNvSpPr>
            <a:spLocks noChangeArrowheads="1"/>
          </p:cNvSpPr>
          <p:nvPr/>
        </p:nvSpPr>
        <p:spPr bwMode="auto">
          <a:xfrm>
            <a:off x="1600200" y="5181601"/>
            <a:ext cx="4038600"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l-GR" altLang="el-GR" sz="900" b="1">
                <a:latin typeface="Foco" pitchFamily="34" charset="0"/>
                <a:ea typeface="Foco" pitchFamily="34" charset="0"/>
                <a:cs typeface="Foco" pitchFamily="34" charset="0"/>
              </a:rPr>
              <a:t>Αποκλειστικότητα για την ελληνική γλώσσα: </a:t>
            </a:r>
            <a:r>
              <a:rPr lang="el-GR" altLang="el-GR" sz="900">
                <a:latin typeface="Foco" pitchFamily="34" charset="0"/>
                <a:ea typeface="Foco" pitchFamily="34" charset="0"/>
                <a:cs typeface="Foco" pitchFamily="34" charset="0"/>
              </a:rPr>
              <a:t>Εκδόσεις ΤΖΙΟΛΑ. </a:t>
            </a:r>
            <a:r>
              <a:rPr lang="en-US" altLang="el-GR" sz="900">
                <a:latin typeface="Foco" pitchFamily="34" charset="0"/>
                <a:ea typeface="Foco" pitchFamily="34" charset="0"/>
                <a:cs typeface="Foco" pitchFamily="34" charset="0"/>
              </a:rPr>
              <a:t/>
            </a:r>
            <a:br>
              <a:rPr lang="en-US" altLang="el-GR" sz="900">
                <a:latin typeface="Foco" pitchFamily="34" charset="0"/>
                <a:ea typeface="Foco" pitchFamily="34" charset="0"/>
                <a:cs typeface="Foco" pitchFamily="34" charset="0"/>
              </a:rPr>
            </a:br>
            <a:r>
              <a:rPr lang="el-GR" altLang="el-GR" sz="900">
                <a:latin typeface="Foco" pitchFamily="34" charset="0"/>
                <a:ea typeface="Foco" pitchFamily="34" charset="0"/>
                <a:cs typeface="Foco" pitchFamily="34" charset="0"/>
              </a:rPr>
              <a:t>Copyright © </a:t>
            </a:r>
            <a:r>
              <a:rPr lang="en-US" altLang="el-GR" sz="900">
                <a:latin typeface="Foco" pitchFamily="34" charset="0"/>
                <a:ea typeface="Foco" pitchFamily="34" charset="0"/>
                <a:cs typeface="Foco" pitchFamily="34" charset="0"/>
              </a:rPr>
              <a:t>2021</a:t>
            </a:r>
            <a:r>
              <a:rPr lang="el-GR" altLang="el-GR" sz="900">
                <a:latin typeface="Foco" pitchFamily="34" charset="0"/>
                <a:ea typeface="Foco" pitchFamily="34" charset="0"/>
                <a:cs typeface="Foco" pitchFamily="34" charset="0"/>
              </a:rPr>
              <a:t> Εκδόσεις ΤΖΙΟΛΑ. Με επιφύλαξη παντός νόμιμου δικαιώματος.</a:t>
            </a:r>
          </a:p>
        </p:txBody>
      </p:sp>
      <p:pic>
        <p:nvPicPr>
          <p:cNvPr id="11268" name="Εικόνα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1" y="376238"/>
            <a:ext cx="898525"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Εικόνα 26" descr="Εικόνα που περιέχει βέλος&#10;&#10;Περιγραφή που δημιουργήθηκε αυτόματα"/>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24100" y="6467475"/>
            <a:ext cx="350838"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Υπότιτλος 2">
            <a:extLst>
              <a:ext uri="{FF2B5EF4-FFF2-40B4-BE49-F238E27FC236}"/>
            </a:extLst>
          </p:cNvPr>
          <p:cNvSpPr txBox="1">
            <a:spLocks/>
          </p:cNvSpPr>
          <p:nvPr/>
        </p:nvSpPr>
        <p:spPr>
          <a:xfrm>
            <a:off x="1587500" y="1685926"/>
            <a:ext cx="9080500" cy="1590675"/>
          </a:xfrm>
          <a:prstGeom prst="rect">
            <a:avLst/>
          </a:prstGeom>
        </p:spPr>
        <p:txBody>
          <a:bodyPr anchor="b">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914400" eaLnBrk="1" hangingPunct="1">
              <a:lnSpc>
                <a:spcPct val="80000"/>
              </a:lnSpc>
              <a:spcAft>
                <a:spcPts val="600"/>
              </a:spcAft>
            </a:pPr>
            <a:r>
              <a:rPr lang="el-GR" altLang="el-GR" sz="3000" b="1">
                <a:solidFill>
                  <a:srgbClr val="FF0000"/>
                </a:solidFill>
                <a:latin typeface="Arial Black" panose="020B0A04020102020204" pitchFamily="34" charset="0"/>
              </a:rPr>
              <a:t>ΤΟ ΕΥΡΩΠΑΪΚΟ </a:t>
            </a:r>
          </a:p>
          <a:p>
            <a:pPr defTabSz="914400" eaLnBrk="1" hangingPunct="1">
              <a:lnSpc>
                <a:spcPct val="80000"/>
              </a:lnSpc>
              <a:spcAft>
                <a:spcPts val="600"/>
              </a:spcAft>
            </a:pPr>
            <a:r>
              <a:rPr lang="el-GR" altLang="el-GR" sz="3000" b="1">
                <a:solidFill>
                  <a:srgbClr val="FF0000"/>
                </a:solidFill>
                <a:latin typeface="Arial Black" panose="020B0A04020102020204" pitchFamily="34" charset="0"/>
              </a:rPr>
              <a:t>ΦΑΙΝΟΜΕΝΟ</a:t>
            </a:r>
          </a:p>
          <a:p>
            <a:pPr defTabSz="914400" eaLnBrk="1" hangingPunct="1">
              <a:lnSpc>
                <a:spcPct val="80000"/>
              </a:lnSpc>
              <a:spcAft>
                <a:spcPts val="600"/>
              </a:spcAft>
            </a:pPr>
            <a:r>
              <a:rPr lang="el-GR" altLang="el-GR" sz="2000" b="1">
                <a:solidFill>
                  <a:srgbClr val="2958BE"/>
                </a:solidFill>
                <a:latin typeface="Foco" pitchFamily="34" charset="0"/>
                <a:ea typeface="Foco" pitchFamily="34" charset="0"/>
                <a:cs typeface="Foco" pitchFamily="34" charset="0"/>
              </a:rPr>
              <a:t>Ιστορία, Θεσμοί, Πολιτικές</a:t>
            </a:r>
          </a:p>
          <a:p>
            <a:pPr defTabSz="914400" eaLnBrk="1" hangingPunct="1">
              <a:lnSpc>
                <a:spcPct val="80000"/>
              </a:lnSpc>
              <a:spcAft>
                <a:spcPts val="600"/>
              </a:spcAft>
            </a:pPr>
            <a:r>
              <a:rPr lang="el-GR" altLang="el-GR" sz="1600" b="1">
                <a:solidFill>
                  <a:srgbClr val="2958BE"/>
                </a:solidFill>
                <a:latin typeface="Foco" pitchFamily="34" charset="0"/>
                <a:ea typeface="Foco" pitchFamily="34" charset="0"/>
                <a:cs typeface="Foco" pitchFamily="34" charset="0"/>
              </a:rPr>
              <a:t>3</a:t>
            </a:r>
            <a:r>
              <a:rPr lang="el-GR" altLang="el-GR" sz="1600" b="1" baseline="30000">
                <a:solidFill>
                  <a:srgbClr val="2958BE"/>
                </a:solidFill>
                <a:latin typeface="Foco" pitchFamily="34" charset="0"/>
                <a:ea typeface="Foco" pitchFamily="34" charset="0"/>
                <a:cs typeface="Foco" pitchFamily="34" charset="0"/>
              </a:rPr>
              <a:t>η</a:t>
            </a:r>
            <a:r>
              <a:rPr lang="el-GR" altLang="el-GR" sz="1600" b="1">
                <a:solidFill>
                  <a:srgbClr val="2958BE"/>
                </a:solidFill>
                <a:latin typeface="Foco" pitchFamily="34" charset="0"/>
                <a:ea typeface="Foco" pitchFamily="34" charset="0"/>
                <a:cs typeface="Foco" pitchFamily="34" charset="0"/>
              </a:rPr>
              <a:t> Έκδοση</a:t>
            </a:r>
            <a:endParaRPr lang="en-US" altLang="el-GR" sz="1600" b="1">
              <a:solidFill>
                <a:srgbClr val="2958BE"/>
              </a:solidFill>
              <a:latin typeface="Foco" pitchFamily="34" charset="0"/>
              <a:ea typeface="Foco" pitchFamily="34" charset="0"/>
              <a:cs typeface="Foco" pitchFamily="34" charset="0"/>
            </a:endParaRPr>
          </a:p>
        </p:txBody>
      </p:sp>
      <p:sp>
        <p:nvSpPr>
          <p:cNvPr id="10" name="9 - Ορθογώνιο"/>
          <p:cNvSpPr/>
          <p:nvPr/>
        </p:nvSpPr>
        <p:spPr>
          <a:xfrm>
            <a:off x="1600200" y="3886201"/>
            <a:ext cx="4419600" cy="307975"/>
          </a:xfrm>
          <a:prstGeom prst="rect">
            <a:avLst/>
          </a:prstGeom>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l-GR" altLang="el-GR" sz="1400" b="1" dirty="0">
                <a:solidFill>
                  <a:srgbClr val="595959"/>
                </a:solidFill>
                <a:latin typeface="Foco" pitchFamily="34" charset="0"/>
                <a:ea typeface="Foco" pitchFamily="34" charset="0"/>
                <a:cs typeface="Foco" pitchFamily="34" charset="0"/>
              </a:rPr>
              <a:t>Παναγιώτης </a:t>
            </a:r>
            <a:r>
              <a:rPr lang="el-GR" altLang="el-GR" sz="1400" b="1" dirty="0" err="1">
                <a:solidFill>
                  <a:srgbClr val="595959"/>
                </a:solidFill>
                <a:latin typeface="Foco" pitchFamily="34" charset="0"/>
                <a:ea typeface="Foco" pitchFamily="34" charset="0"/>
                <a:cs typeface="Foco" pitchFamily="34" charset="0"/>
              </a:rPr>
              <a:t>Λιαργκόβας</a:t>
            </a:r>
            <a:r>
              <a:rPr lang="el-GR" altLang="el-GR" sz="1400" b="1" dirty="0">
                <a:solidFill>
                  <a:srgbClr val="595959"/>
                </a:solidFill>
                <a:latin typeface="Foco" pitchFamily="34" charset="0"/>
                <a:ea typeface="Foco" pitchFamily="34" charset="0"/>
                <a:cs typeface="Foco" pitchFamily="34" charset="0"/>
              </a:rPr>
              <a:t>, Χρήστος Παπαγεωργίου</a:t>
            </a:r>
            <a:endParaRPr lang="en-US" altLang="el-GR" sz="1400" b="1" dirty="0">
              <a:solidFill>
                <a:srgbClr val="595959"/>
              </a:solidFill>
              <a:latin typeface="Foco" pitchFamily="34" charset="0"/>
              <a:ea typeface="Foco" pitchFamily="34" charset="0"/>
              <a:cs typeface="Foco" pitchFamily="34" charset="0"/>
            </a:endParaRPr>
          </a:p>
        </p:txBody>
      </p:sp>
      <p:pic>
        <p:nvPicPr>
          <p:cNvPr id="14" name="13 - Εικόνα" descr="LIARGOVAS-PAPAGEORGIOU-EVROPAIKO_3E__FC.jpg"/>
          <p:cNvPicPr>
            <a:picLocks noChangeAspect="1"/>
          </p:cNvPicPr>
          <p:nvPr/>
        </p:nvPicPr>
        <p:blipFill>
          <a:blip r:embed="rId5"/>
          <a:srcRect b="2532"/>
          <a:stretch>
            <a:fillRect/>
          </a:stretch>
        </p:blipFill>
        <p:spPr>
          <a:xfrm>
            <a:off x="6324601" y="228600"/>
            <a:ext cx="4138613" cy="5867400"/>
          </a:xfrm>
          <a:prstGeom prst="rect">
            <a:avLst/>
          </a:prstGeom>
          <a:ln>
            <a:noFill/>
          </a:ln>
          <a:effectLst>
            <a:outerShdw blurRad="292100" dist="139700" dir="2700000" algn="tl" rotWithShape="0">
              <a:srgbClr val="333333">
                <a:alpha val="65000"/>
              </a:srgbClr>
            </a:outerShdw>
          </a:effectLst>
        </p:spPr>
      </p:pic>
      <p:sp>
        <p:nvSpPr>
          <p:cNvPr id="2" name="Θέση αριθμού διαφάνειας 1"/>
          <p:cNvSpPr>
            <a:spLocks noGrp="1"/>
          </p:cNvSpPr>
          <p:nvPr>
            <p:ph type="sldNum" sz="quarter" idx="10"/>
          </p:nvPr>
        </p:nvSpPr>
        <p:spPr/>
        <p:txBody>
          <a:bodyPr/>
          <a:lstStyle/>
          <a:p>
            <a:fld id="{7ADEA3C8-C2DE-4A3E-A6B7-C39F131016B8}" type="slidenum">
              <a:rPr lang="en-US" altLang="en-US" smtClean="0"/>
              <a:pPr/>
              <a:t>1</a:t>
            </a:fld>
            <a:endParaRPr lang="en-US"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srgbClr val="C00000"/>
                </a:solidFill>
                <a:latin typeface="Calibri Light" panose="020F0302020204030204"/>
              </a:rPr>
              <a:t>Το Ευρωπαϊκό Φαινόμενο: 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l-GR" sz="2400" b="1" kern="0" dirty="0">
                <a:solidFill>
                  <a:srgbClr val="C00000"/>
                </a:solidFill>
                <a:ea typeface="Microsoft JhengHei" panose="020B0604030504040204" pitchFamily="34" charset="-120"/>
                <a:cs typeface="Arial" panose="020B0604020202020204" pitchFamily="34" charset="0"/>
              </a:rPr>
              <a:t>4. Από την κρίση έως το Συμβιβασμό του Λουξεμβούργου και τη στασιμότητα (1958-1969)</a:t>
            </a:r>
          </a:p>
        </p:txBody>
      </p:sp>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a:solidFill>
                  <a:schemeClr val="accent2"/>
                </a:solidFill>
                <a:cs typeface="Times New Roman" panose="02020603050405020304" pitchFamily="18" charset="0"/>
              </a:rPr>
              <a:t>Διαφορετικές απόψεις και διαφορετικές </a:t>
            </a:r>
            <a:r>
              <a:rPr lang="el-GR" sz="2000" b="1" dirty="0" smtClean="0">
                <a:solidFill>
                  <a:schemeClr val="accent2"/>
                </a:solidFill>
                <a:cs typeface="Times New Roman" panose="02020603050405020304" pitchFamily="18" charset="0"/>
              </a:rPr>
              <a:t>πορείες </a:t>
            </a:r>
            <a:r>
              <a:rPr lang="el-GR" sz="1000" dirty="0" smtClean="0">
                <a:solidFill>
                  <a:schemeClr val="accent2"/>
                </a:solidFill>
                <a:cs typeface="Times New Roman" panose="02020603050405020304" pitchFamily="18" charset="0"/>
              </a:rPr>
              <a:t>(συνέχεια) </a:t>
            </a:r>
            <a:endParaRPr lang="el-GR" sz="1000" dirty="0">
              <a:solidFill>
                <a:schemeClr val="accent2"/>
              </a:solidFill>
              <a:cs typeface="Times New Roman" panose="02020603050405020304" pitchFamily="18" charset="0"/>
            </a:endParaRPr>
          </a:p>
        </p:txBody>
      </p:sp>
      <p:sp>
        <p:nvSpPr>
          <p:cNvPr id="25" name="TextBox 24"/>
          <p:cNvSpPr txBox="1"/>
          <p:nvPr/>
        </p:nvSpPr>
        <p:spPr>
          <a:xfrm>
            <a:off x="4680000" y="1728000"/>
            <a:ext cx="7277099" cy="3970318"/>
          </a:xfrm>
          <a:prstGeom prst="rect">
            <a:avLst/>
          </a:prstGeom>
          <a:noFill/>
        </p:spPr>
        <p:txBody>
          <a:bodyPr wrap="square" rtlCol="0">
            <a:spAutoFit/>
          </a:bodyPr>
          <a:lstStyle/>
          <a:p>
            <a:r>
              <a:rPr lang="el-GR" b="1" dirty="0">
                <a:solidFill>
                  <a:schemeClr val="accent2"/>
                </a:solidFill>
              </a:rPr>
              <a:t>Η σύναψη γαλλογερμανικού συμφώνου </a:t>
            </a:r>
            <a:r>
              <a:rPr lang="el-GR" b="1" dirty="0" smtClean="0">
                <a:solidFill>
                  <a:schemeClr val="accent2"/>
                </a:solidFill>
              </a:rPr>
              <a:t>φιλίας</a:t>
            </a:r>
          </a:p>
          <a:p>
            <a:pPr marL="285750" indent="-285750" algn="just">
              <a:buFont typeface="Arial" panose="020B0604020202020204" pitchFamily="34" charset="0"/>
              <a:buChar char="•"/>
            </a:pPr>
            <a:r>
              <a:rPr lang="el-GR" b="1" dirty="0" smtClean="0">
                <a:solidFill>
                  <a:schemeClr val="accent2"/>
                </a:solidFill>
              </a:rPr>
              <a:t>Μετά </a:t>
            </a:r>
            <a:r>
              <a:rPr lang="el-GR" b="1" dirty="0">
                <a:solidFill>
                  <a:schemeClr val="accent2"/>
                </a:solidFill>
              </a:rPr>
              <a:t>την άρνηση του de </a:t>
            </a:r>
            <a:r>
              <a:rPr lang="el-GR" b="1" dirty="0" err="1">
                <a:solidFill>
                  <a:schemeClr val="accent2"/>
                </a:solidFill>
              </a:rPr>
              <a:t>Gaulle</a:t>
            </a:r>
            <a:r>
              <a:rPr lang="el-GR" b="1" dirty="0">
                <a:solidFill>
                  <a:schemeClr val="accent2"/>
                </a:solidFill>
              </a:rPr>
              <a:t> να δεχθεί τη Βρετανία ως εταίρο στις Ευρωπαϊκές Κοινότητες, </a:t>
            </a:r>
            <a:r>
              <a:rPr lang="el-GR" b="1" dirty="0" smtClean="0">
                <a:solidFill>
                  <a:schemeClr val="accent2"/>
                </a:solidFill>
              </a:rPr>
              <a:t>ο ίδιος στράφηκε </a:t>
            </a:r>
            <a:r>
              <a:rPr lang="el-GR" b="1" dirty="0">
                <a:solidFill>
                  <a:schemeClr val="accent2"/>
                </a:solidFill>
              </a:rPr>
              <a:t>στην εδραίωση της γαλλογερμανικής φιλίας</a:t>
            </a:r>
            <a:r>
              <a:rPr lang="el-GR" b="1" dirty="0" smtClean="0">
                <a:solidFill>
                  <a:schemeClr val="accent2"/>
                </a:solidFill>
              </a:rPr>
              <a:t>.</a:t>
            </a:r>
          </a:p>
          <a:p>
            <a:pPr marL="285750" indent="-285750" algn="just">
              <a:buFont typeface="Arial" panose="020B0604020202020204" pitchFamily="34" charset="0"/>
              <a:buChar char="•"/>
            </a:pPr>
            <a:r>
              <a:rPr lang="el-GR" b="1" dirty="0">
                <a:solidFill>
                  <a:schemeClr val="accent2"/>
                </a:solidFill>
              </a:rPr>
              <a:t>Η υπογραφή της γαλλογερμανικής </a:t>
            </a:r>
            <a:r>
              <a:rPr lang="el-GR" b="1" i="1" dirty="0">
                <a:solidFill>
                  <a:schemeClr val="accent2"/>
                </a:solidFill>
              </a:rPr>
              <a:t>Συνθήκης Φιλίας και </a:t>
            </a:r>
            <a:r>
              <a:rPr lang="el-GR" b="1" i="1" dirty="0" err="1">
                <a:solidFill>
                  <a:schemeClr val="accent2"/>
                </a:solidFill>
              </a:rPr>
              <a:t>Επανασυμφιλίωσης</a:t>
            </a:r>
            <a:r>
              <a:rPr lang="el-GR" b="1" i="1" dirty="0">
                <a:solidFill>
                  <a:schemeClr val="accent2"/>
                </a:solidFill>
              </a:rPr>
              <a:t> </a:t>
            </a:r>
            <a:r>
              <a:rPr lang="el-GR" b="1" dirty="0">
                <a:solidFill>
                  <a:schemeClr val="accent2"/>
                </a:solidFill>
              </a:rPr>
              <a:t>από τον de </a:t>
            </a:r>
            <a:r>
              <a:rPr lang="el-GR" b="1" dirty="0" err="1">
                <a:solidFill>
                  <a:schemeClr val="accent2"/>
                </a:solidFill>
              </a:rPr>
              <a:t>Gaulle</a:t>
            </a:r>
            <a:r>
              <a:rPr lang="el-GR" b="1" dirty="0">
                <a:solidFill>
                  <a:schemeClr val="accent2"/>
                </a:solidFill>
              </a:rPr>
              <a:t> και τον </a:t>
            </a:r>
            <a:r>
              <a:rPr lang="el-GR" b="1" dirty="0" err="1">
                <a:solidFill>
                  <a:schemeClr val="accent2"/>
                </a:solidFill>
              </a:rPr>
              <a:t>Adenauer</a:t>
            </a:r>
            <a:r>
              <a:rPr lang="el-GR" b="1" dirty="0">
                <a:solidFill>
                  <a:schemeClr val="accent2"/>
                </a:solidFill>
              </a:rPr>
              <a:t> στο Παρίσι, στις 22 Ιανουαρίου του 1963, γνωστής ως </a:t>
            </a:r>
            <a:r>
              <a:rPr lang="el-GR" b="1" i="1" dirty="0">
                <a:solidFill>
                  <a:schemeClr val="accent2"/>
                </a:solidFill>
              </a:rPr>
              <a:t>Συνθήκης των Ηλυσίων</a:t>
            </a:r>
            <a:r>
              <a:rPr lang="el-GR" b="1" dirty="0">
                <a:solidFill>
                  <a:schemeClr val="accent2"/>
                </a:solidFill>
              </a:rPr>
              <a:t>, εξασφάλιζε τη συνεργασία των δύο κρατών στους τομείς της εξωτερικής πολιτικής, της άμυνας, της εκπαίδευσης και της νεολαίας. </a:t>
            </a:r>
            <a:endParaRPr lang="el-GR" b="1" dirty="0" smtClean="0">
              <a:solidFill>
                <a:schemeClr val="accent2"/>
              </a:solidFill>
            </a:endParaRPr>
          </a:p>
          <a:p>
            <a:pPr marL="285750" indent="-285750" algn="just">
              <a:buFont typeface="Arial" panose="020B0604020202020204" pitchFamily="34" charset="0"/>
              <a:buChar char="•"/>
            </a:pPr>
            <a:r>
              <a:rPr lang="el-GR" b="1" dirty="0" smtClean="0">
                <a:solidFill>
                  <a:schemeClr val="accent2"/>
                </a:solidFill>
              </a:rPr>
              <a:t>Κυρίως </a:t>
            </a:r>
            <a:r>
              <a:rPr lang="el-GR" b="1" dirty="0">
                <a:solidFill>
                  <a:schemeClr val="accent2"/>
                </a:solidFill>
              </a:rPr>
              <a:t>όμως επιβεβαίωνε την παγίωση της γαλλογερμανικής ειρήνης και δημιουργούσε τις κατάλληλες συνθήκες για τον de </a:t>
            </a:r>
            <a:r>
              <a:rPr lang="el-GR" b="1" dirty="0" err="1">
                <a:solidFill>
                  <a:schemeClr val="accent2"/>
                </a:solidFill>
              </a:rPr>
              <a:t>Gaulle</a:t>
            </a:r>
            <a:r>
              <a:rPr lang="el-GR" b="1" dirty="0">
                <a:solidFill>
                  <a:schemeClr val="accent2"/>
                </a:solidFill>
              </a:rPr>
              <a:t> να ασχοληθεί με την ανάπτυξη της γαλλικής οικονομίας, την ανύψωση του γοήτρου της Γαλλίας ως σημαντικής πυρηνικής δύναμης και την καθιέρωσή της ως ηγέτιδας δύναμης.</a:t>
            </a:r>
          </a:p>
        </p:txBody>
      </p:sp>
      <p:sp>
        <p:nvSpPr>
          <p:cNvPr id="11" name="TextBox 10"/>
          <p:cNvSpPr txBox="1"/>
          <p:nvPr/>
        </p:nvSpPr>
        <p:spPr>
          <a:xfrm>
            <a:off x="165100" y="3859198"/>
            <a:ext cx="4525906" cy="523220"/>
          </a:xfrm>
          <a:prstGeom prst="rect">
            <a:avLst/>
          </a:prstGeom>
          <a:noFill/>
        </p:spPr>
        <p:txBody>
          <a:bodyPr wrap="square" rtlCol="0">
            <a:spAutoFit/>
          </a:bodyPr>
          <a:lstStyle/>
          <a:p>
            <a:pPr algn="just"/>
            <a:r>
              <a:rPr lang="el-GR" sz="1400" b="1" dirty="0" smtClean="0">
                <a:solidFill>
                  <a:schemeClr val="accent2"/>
                </a:solidFill>
              </a:rPr>
              <a:t>Υπογραφή της Συνθήκης των Ηλυσίων </a:t>
            </a:r>
          </a:p>
          <a:p>
            <a:pPr algn="just"/>
            <a:r>
              <a:rPr lang="el-GR" sz="1400" b="1" i="1" dirty="0" smtClean="0">
                <a:solidFill>
                  <a:schemeClr val="accent2"/>
                </a:solidFill>
              </a:rPr>
              <a:t>από </a:t>
            </a:r>
            <a:r>
              <a:rPr lang="el-GR" sz="1400" b="1" i="1" dirty="0">
                <a:solidFill>
                  <a:schemeClr val="accent2"/>
                </a:solidFill>
              </a:rPr>
              <a:t>τους de </a:t>
            </a:r>
            <a:r>
              <a:rPr lang="el-GR" sz="1400" b="1" i="1" dirty="0" err="1">
                <a:solidFill>
                  <a:schemeClr val="accent2"/>
                </a:solidFill>
              </a:rPr>
              <a:t>Gaulle</a:t>
            </a:r>
            <a:r>
              <a:rPr lang="el-GR" sz="1400" b="1" i="1" dirty="0">
                <a:solidFill>
                  <a:schemeClr val="accent2"/>
                </a:solidFill>
              </a:rPr>
              <a:t> και </a:t>
            </a:r>
            <a:r>
              <a:rPr lang="el-GR" sz="1400" b="1" i="1" dirty="0" err="1">
                <a:solidFill>
                  <a:schemeClr val="accent2"/>
                </a:solidFill>
              </a:rPr>
              <a:t>Adenauer</a:t>
            </a:r>
            <a:r>
              <a:rPr lang="el-GR" sz="1400" b="1" i="1" dirty="0">
                <a:solidFill>
                  <a:schemeClr val="accent2"/>
                </a:solidFill>
              </a:rPr>
              <a:t>, τον Ιανουάριο του 1963</a:t>
            </a:r>
          </a:p>
        </p:txBody>
      </p:sp>
      <p:pic>
        <p:nvPicPr>
          <p:cNvPr id="12" name="Εικόνα 11" descr="http://upload.wikimedia.org/wikipedia/commons/a/ab/Bundesarchiv_B_145_Bild-P106816%2C_Paris%2C_Unterzeichnung_Elys%C3%A9e-Vertrag.jpg"/>
          <p:cNvPicPr/>
          <p:nvPr/>
        </p:nvPicPr>
        <p:blipFill>
          <a:blip r:embed="rId3" cstate="print"/>
          <a:stretch>
            <a:fillRect/>
          </a:stretch>
        </p:blipFill>
        <p:spPr bwMode="auto">
          <a:xfrm>
            <a:off x="235397" y="1743408"/>
            <a:ext cx="4347210" cy="2113598"/>
          </a:xfrm>
          <a:prstGeom prst="rect">
            <a:avLst/>
          </a:prstGeom>
          <a:noFill/>
          <a:ln w="9525">
            <a:noFill/>
            <a:miter lim="800000"/>
            <a:headEnd/>
            <a:tailEnd/>
          </a:ln>
        </p:spPr>
      </p:pic>
      <p:sp>
        <p:nvSpPr>
          <p:cNvPr id="5" name="Θέση αριθμού διαφάνειας 4"/>
          <p:cNvSpPr>
            <a:spLocks noGrp="1"/>
          </p:cNvSpPr>
          <p:nvPr>
            <p:ph type="sldNum" sz="quarter" idx="10"/>
          </p:nvPr>
        </p:nvSpPr>
        <p:spPr/>
        <p:txBody>
          <a:bodyPr/>
          <a:lstStyle/>
          <a:p>
            <a:fld id="{7ADEA3C8-C2DE-4A3E-A6B7-C39F131016B8}" type="slidenum">
              <a:rPr lang="en-US" altLang="en-US" smtClean="0"/>
              <a:pPr/>
              <a:t>10</a:t>
            </a:fld>
            <a:endParaRPr lang="en-US" altLang="en-US"/>
          </a:p>
        </p:txBody>
      </p:sp>
    </p:spTree>
    <p:extLst>
      <p:ext uri="{BB962C8B-B14F-4D97-AF65-F5344CB8AC3E}">
        <p14:creationId xmlns:p14="http://schemas.microsoft.com/office/powerpoint/2010/main" val="7121945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srgbClr val="C00000"/>
                </a:solidFill>
                <a:latin typeface="Calibri Light" panose="020F0302020204030204"/>
              </a:rPr>
              <a:t>Το Ευρωπαϊκό Φαινόμενο: 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l-GR" sz="2400" b="1" kern="0" dirty="0">
                <a:solidFill>
                  <a:srgbClr val="C00000"/>
                </a:solidFill>
                <a:ea typeface="Microsoft JhengHei" panose="020B0604030504040204" pitchFamily="34" charset="-120"/>
                <a:cs typeface="Arial" panose="020B0604020202020204" pitchFamily="34" charset="0"/>
              </a:rPr>
              <a:t>4. Από την κρίση έως το Συμβιβασμό του Λουξεμβούργου και τη στασιμότητα (1958-1969)</a:t>
            </a:r>
          </a:p>
        </p:txBody>
      </p:sp>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a:solidFill>
                  <a:schemeClr val="accent2"/>
                </a:solidFill>
                <a:cs typeface="Times New Roman" panose="02020603050405020304" pitchFamily="18" charset="0"/>
              </a:rPr>
              <a:t>Ο συμβιβασμός και οι νέες δυσκολίες</a:t>
            </a:r>
            <a:endParaRPr lang="el-GR" sz="1000" b="1" dirty="0">
              <a:solidFill>
                <a:schemeClr val="accent2"/>
              </a:solidFill>
              <a:cs typeface="Times New Roman" panose="02020603050405020304" pitchFamily="18" charset="0"/>
            </a:endParaRPr>
          </a:p>
        </p:txBody>
      </p:sp>
      <p:sp>
        <p:nvSpPr>
          <p:cNvPr id="25" name="TextBox 24"/>
          <p:cNvSpPr txBox="1"/>
          <p:nvPr/>
        </p:nvSpPr>
        <p:spPr>
          <a:xfrm>
            <a:off x="4680000" y="1728000"/>
            <a:ext cx="7277099" cy="4524315"/>
          </a:xfrm>
          <a:prstGeom prst="rect">
            <a:avLst/>
          </a:prstGeom>
          <a:noFill/>
        </p:spPr>
        <p:txBody>
          <a:bodyPr wrap="square" rtlCol="0">
            <a:spAutoFit/>
          </a:bodyPr>
          <a:lstStyle/>
          <a:p>
            <a:r>
              <a:rPr lang="el-GR" b="1" dirty="0" smtClean="0">
                <a:solidFill>
                  <a:schemeClr val="accent2"/>
                </a:solidFill>
              </a:rPr>
              <a:t>Η κρίση της </a:t>
            </a:r>
            <a:r>
              <a:rPr lang="el-GR" b="1" dirty="0">
                <a:solidFill>
                  <a:schemeClr val="accent2"/>
                </a:solidFill>
              </a:rPr>
              <a:t>«κενής έδρας</a:t>
            </a:r>
            <a:r>
              <a:rPr lang="el-GR" b="1" dirty="0" smtClean="0">
                <a:solidFill>
                  <a:schemeClr val="accent2"/>
                </a:solidFill>
              </a:rPr>
              <a:t>» - Ο </a:t>
            </a:r>
            <a:r>
              <a:rPr lang="el-GR" b="1" dirty="0">
                <a:solidFill>
                  <a:schemeClr val="accent2"/>
                </a:solidFill>
              </a:rPr>
              <a:t>Συμβιβασμός του </a:t>
            </a:r>
            <a:r>
              <a:rPr lang="el-GR" b="1" dirty="0" smtClean="0">
                <a:solidFill>
                  <a:schemeClr val="accent2"/>
                </a:solidFill>
              </a:rPr>
              <a:t>Λουξεμβούργου</a:t>
            </a:r>
          </a:p>
          <a:p>
            <a:pPr marL="285750" indent="-285750" algn="just">
              <a:buFont typeface="Arial" panose="020B0604020202020204" pitchFamily="34" charset="0"/>
              <a:buChar char="•"/>
            </a:pPr>
            <a:r>
              <a:rPr lang="el-GR" b="1" dirty="0" smtClean="0">
                <a:solidFill>
                  <a:schemeClr val="accent2"/>
                </a:solidFill>
              </a:rPr>
              <a:t>Η κρίση είχε ως αιτία τις προτάσεις που κατέθεσε ο πρόεδρος της Επιτροπής </a:t>
            </a:r>
            <a:r>
              <a:rPr lang="el-GR" b="1" dirty="0" err="1" smtClean="0">
                <a:solidFill>
                  <a:schemeClr val="accent2"/>
                </a:solidFill>
              </a:rPr>
              <a:t>Walter</a:t>
            </a:r>
            <a:r>
              <a:rPr lang="el-GR" b="1" dirty="0" smtClean="0">
                <a:solidFill>
                  <a:schemeClr val="accent2"/>
                </a:solidFill>
              </a:rPr>
              <a:t> </a:t>
            </a:r>
            <a:r>
              <a:rPr lang="el-GR" b="1" dirty="0" err="1" smtClean="0">
                <a:solidFill>
                  <a:schemeClr val="accent2"/>
                </a:solidFill>
              </a:rPr>
              <a:t>Hallstein</a:t>
            </a:r>
            <a:r>
              <a:rPr lang="el-GR" b="1" dirty="0" smtClean="0">
                <a:solidFill>
                  <a:schemeClr val="accent2"/>
                </a:solidFill>
              </a:rPr>
              <a:t>, στις 23 Μαρτίου 1965, για τη χρηματοδότηση της ΚΑΠ, την εκχώρηση μεγαλύτερων εξουσιών στο Ευρωπαϊκό Κοινοβούλιο για θέματα προϋπολογισμού,  την εισαγωγή πλειοψηφικού συστήματος στη διαδικασία λήψης των αποφάσεων, εν όψει της έναρξης του τρίτου σταδίου της κοινής αγοράς. </a:t>
            </a:r>
          </a:p>
          <a:p>
            <a:pPr marL="285750" indent="-285750" algn="just">
              <a:buFont typeface="Arial" panose="020B0604020202020204" pitchFamily="34" charset="0"/>
              <a:buChar char="•"/>
            </a:pPr>
            <a:r>
              <a:rPr lang="el-GR" b="1" dirty="0" smtClean="0">
                <a:solidFill>
                  <a:schemeClr val="accent2"/>
                </a:solidFill>
              </a:rPr>
              <a:t>Ο </a:t>
            </a:r>
            <a:r>
              <a:rPr lang="en-US" b="1" dirty="0" smtClean="0">
                <a:solidFill>
                  <a:schemeClr val="accent2"/>
                </a:solidFill>
              </a:rPr>
              <a:t>de</a:t>
            </a:r>
            <a:r>
              <a:rPr lang="el-GR" b="1" dirty="0" smtClean="0">
                <a:solidFill>
                  <a:schemeClr val="accent2"/>
                </a:solidFill>
              </a:rPr>
              <a:t> </a:t>
            </a:r>
            <a:r>
              <a:rPr lang="en-US" b="1" dirty="0" smtClean="0">
                <a:solidFill>
                  <a:schemeClr val="accent2"/>
                </a:solidFill>
              </a:rPr>
              <a:t>Gaulle</a:t>
            </a:r>
            <a:r>
              <a:rPr lang="el-GR" b="1" dirty="0" smtClean="0">
                <a:solidFill>
                  <a:schemeClr val="accent2"/>
                </a:solidFill>
              </a:rPr>
              <a:t> από την 1</a:t>
            </a:r>
            <a:r>
              <a:rPr lang="el-GR" b="1" baseline="30000" dirty="0" smtClean="0">
                <a:solidFill>
                  <a:schemeClr val="accent2"/>
                </a:solidFill>
              </a:rPr>
              <a:t>η</a:t>
            </a:r>
            <a:r>
              <a:rPr lang="el-GR" b="1" dirty="0" smtClean="0">
                <a:solidFill>
                  <a:schemeClr val="accent2"/>
                </a:solidFill>
              </a:rPr>
              <a:t> Ιουλίου 1965, αντιτιθέμενος στις προτάσεις της Επιτροπής απαγόρευσε στους υπουργούς του να συμμετέχουν στο Συμβούλιο των Υπουργών και στους ευρωβουλευτές του κόμματός του να λαμβάνουν μέρος σε ψηφοφορίες για θέματα σχετικά με τις  Κοινότητες, εφαρμόζοντας την πολιτική της «κενής έδρας».</a:t>
            </a:r>
          </a:p>
          <a:p>
            <a:pPr marL="285750" indent="-285750" algn="just">
              <a:buFont typeface="Arial" panose="020B0604020202020204" pitchFamily="34" charset="0"/>
              <a:buChar char="•"/>
            </a:pPr>
            <a:r>
              <a:rPr lang="el-GR" b="1" dirty="0" smtClean="0">
                <a:solidFill>
                  <a:schemeClr val="accent2"/>
                </a:solidFill>
              </a:rPr>
              <a:t>Ο προεδρεύων του Συμβουλίου των Υπουργών, πρωθυπουργός του Λουξεμβούργου </a:t>
            </a:r>
            <a:r>
              <a:rPr lang="en-US" b="1" dirty="0" smtClean="0">
                <a:solidFill>
                  <a:schemeClr val="accent2"/>
                </a:solidFill>
              </a:rPr>
              <a:t>Pierre</a:t>
            </a:r>
            <a:r>
              <a:rPr lang="el-GR" b="1" dirty="0" smtClean="0">
                <a:solidFill>
                  <a:schemeClr val="accent2"/>
                </a:solidFill>
              </a:rPr>
              <a:t> </a:t>
            </a:r>
            <a:r>
              <a:rPr lang="en-US" b="1" dirty="0" smtClean="0">
                <a:solidFill>
                  <a:schemeClr val="accent2"/>
                </a:solidFill>
              </a:rPr>
              <a:t>Werner</a:t>
            </a:r>
            <a:r>
              <a:rPr lang="el-GR" b="1" dirty="0" smtClean="0">
                <a:solidFill>
                  <a:schemeClr val="accent2"/>
                </a:solidFill>
              </a:rPr>
              <a:t>, πρότεινε συμβιβαστική λύση γνωστή ως </a:t>
            </a:r>
            <a:r>
              <a:rPr lang="el-GR" b="1" i="1" dirty="0" smtClean="0">
                <a:solidFill>
                  <a:schemeClr val="accent2"/>
                </a:solidFill>
              </a:rPr>
              <a:t>Συμβιβασμός του Λουξεμβούργου</a:t>
            </a:r>
            <a:r>
              <a:rPr lang="el-GR" b="1" dirty="0" smtClean="0">
                <a:solidFill>
                  <a:schemeClr val="accent2"/>
                </a:solidFill>
              </a:rPr>
              <a:t>,</a:t>
            </a:r>
            <a:r>
              <a:rPr lang="el-GR" b="1" i="1" dirty="0" smtClean="0">
                <a:solidFill>
                  <a:schemeClr val="accent2"/>
                </a:solidFill>
              </a:rPr>
              <a:t> </a:t>
            </a:r>
            <a:r>
              <a:rPr lang="el-GR" b="1" dirty="0" smtClean="0">
                <a:solidFill>
                  <a:schemeClr val="accent2"/>
                </a:solidFill>
              </a:rPr>
              <a:t>η οποία έγινε δεκτή στις 30 Ιανουαρίου 1966. με την οποία  πολλές γαλλικές θέσεις έγιναν δεκτές.</a:t>
            </a:r>
            <a:endParaRPr lang="el-GR" b="1" dirty="0">
              <a:solidFill>
                <a:schemeClr val="accent2"/>
              </a:solidFill>
            </a:endParaRPr>
          </a:p>
        </p:txBody>
      </p:sp>
      <p:sp>
        <p:nvSpPr>
          <p:cNvPr id="11" name="TextBox 10"/>
          <p:cNvSpPr txBox="1"/>
          <p:nvPr/>
        </p:nvSpPr>
        <p:spPr>
          <a:xfrm>
            <a:off x="0" y="3610013"/>
            <a:ext cx="4787900" cy="2677656"/>
          </a:xfrm>
          <a:prstGeom prst="rect">
            <a:avLst/>
          </a:prstGeom>
          <a:noFill/>
        </p:spPr>
        <p:txBody>
          <a:bodyPr wrap="square" rtlCol="0">
            <a:spAutoFit/>
          </a:bodyPr>
          <a:lstStyle/>
          <a:p>
            <a:pPr algn="just"/>
            <a:r>
              <a:rPr lang="el-GR" sz="1400" b="1" dirty="0">
                <a:solidFill>
                  <a:schemeClr val="accent2"/>
                </a:solidFill>
              </a:rPr>
              <a:t>Γελοιογραφία της εποχής σχετική με την ηγεμονική στάση του de </a:t>
            </a:r>
            <a:r>
              <a:rPr lang="el-GR" sz="1400" b="1" dirty="0" err="1">
                <a:solidFill>
                  <a:schemeClr val="accent2"/>
                </a:solidFill>
              </a:rPr>
              <a:t>Gaulle</a:t>
            </a:r>
            <a:r>
              <a:rPr lang="el-GR" sz="1400" b="1" dirty="0">
                <a:solidFill>
                  <a:schemeClr val="accent2"/>
                </a:solidFill>
              </a:rPr>
              <a:t> στην </a:t>
            </a:r>
            <a:r>
              <a:rPr lang="el-GR" sz="1400" b="1" dirty="0" smtClean="0">
                <a:solidFill>
                  <a:schemeClr val="accent2"/>
                </a:solidFill>
              </a:rPr>
              <a:t>Ευρώπη</a:t>
            </a:r>
            <a:r>
              <a:rPr lang="en-US" sz="1400" b="1" dirty="0" smtClean="0">
                <a:solidFill>
                  <a:schemeClr val="accent2"/>
                </a:solidFill>
              </a:rPr>
              <a:t> </a:t>
            </a:r>
            <a:r>
              <a:rPr lang="el-GR" sz="1400" b="1" dirty="0" smtClean="0">
                <a:solidFill>
                  <a:schemeClr val="accent2"/>
                </a:solidFill>
              </a:rPr>
              <a:t>«</a:t>
            </a:r>
            <a:r>
              <a:rPr lang="el-GR" sz="1400" b="1" i="1" dirty="0" smtClean="0">
                <a:solidFill>
                  <a:schemeClr val="accent2"/>
                </a:solidFill>
              </a:rPr>
              <a:t>Η </a:t>
            </a:r>
            <a:r>
              <a:rPr lang="el-GR" sz="1400" b="1" i="1" dirty="0">
                <a:solidFill>
                  <a:schemeClr val="accent2"/>
                </a:solidFill>
              </a:rPr>
              <a:t>ευρωπαϊκή οπτική του de </a:t>
            </a:r>
            <a:r>
              <a:rPr lang="el-GR" sz="1400" b="1" i="1" dirty="0" err="1">
                <a:solidFill>
                  <a:schemeClr val="accent2"/>
                </a:solidFill>
              </a:rPr>
              <a:t>Gaulle</a:t>
            </a:r>
            <a:r>
              <a:rPr lang="el-GR" sz="1400" b="1" i="1" dirty="0">
                <a:solidFill>
                  <a:schemeClr val="accent2"/>
                </a:solidFill>
              </a:rPr>
              <a:t>: όχι ενότητα, αλλά </a:t>
            </a:r>
            <a:r>
              <a:rPr lang="el-GR" sz="1400" b="1" i="1" dirty="0" err="1">
                <a:solidFill>
                  <a:schemeClr val="accent2"/>
                </a:solidFill>
              </a:rPr>
              <a:t>δίπλα–δίπλα</a:t>
            </a:r>
            <a:r>
              <a:rPr lang="el-GR" sz="1400" b="1" dirty="0" smtClean="0">
                <a:solidFill>
                  <a:schemeClr val="accent2"/>
                </a:solidFill>
              </a:rPr>
              <a:t>»</a:t>
            </a:r>
            <a:endParaRPr lang="en-US" sz="1400" b="1" dirty="0" smtClean="0">
              <a:solidFill>
                <a:schemeClr val="accent2"/>
              </a:solidFill>
            </a:endParaRPr>
          </a:p>
          <a:p>
            <a:pPr algn="just"/>
            <a:r>
              <a:rPr lang="el-GR" sz="1400" b="1" i="1" dirty="0" smtClean="0">
                <a:solidFill>
                  <a:schemeClr val="accent2"/>
                </a:solidFill>
              </a:rPr>
              <a:t>Με το Συμβιβασμό περιορίστηκε η δυναμική της ενοποιητικής διαδικασίας, ενισχύθηκε η</a:t>
            </a:r>
            <a:r>
              <a:rPr lang="en-US" sz="1400" b="1" i="1" dirty="0" smtClean="0">
                <a:solidFill>
                  <a:schemeClr val="accent2"/>
                </a:solidFill>
              </a:rPr>
              <a:t> </a:t>
            </a:r>
            <a:r>
              <a:rPr lang="el-GR" sz="1400" b="1" i="1" dirty="0" smtClean="0">
                <a:solidFill>
                  <a:schemeClr val="accent2"/>
                </a:solidFill>
              </a:rPr>
              <a:t>ΚΑΠ, αναβλήθηκαν οι συζητήσεις για τους ιδίους πόρος και την εκχώρηση εξουσιών στο Κοινοβούλιο και τέλος παρέμεινε σε ισχύ – κατά την άποψη των Γάλλων – η αρχή της ομοφωνίας στη λήψη των αποφάσεων, παρότι ο συμβιβασμός ανέφερε ότι στις περιπτώσεις σημαντικών διαφορών, τα μέλη του Συμβουλίου θα προσπαθούν να επιτύχουν λύσεις κοινά αποδεκτές, με σεβασμό των αμοιβαίων συμφερόντων</a:t>
            </a:r>
            <a:endParaRPr lang="en-US" sz="1400" b="1" i="1" dirty="0" smtClean="0">
              <a:solidFill>
                <a:schemeClr val="accent2"/>
              </a:solidFill>
            </a:endParaRPr>
          </a:p>
        </p:txBody>
      </p:sp>
      <p:pic>
        <p:nvPicPr>
          <p:cNvPr id="14" name="1534 - Εικόνα" descr="Γελοιγραφία για γαλλικλη ηγεμονία επί de Gaulle.jpg"/>
          <p:cNvPicPr/>
          <p:nvPr/>
        </p:nvPicPr>
        <p:blipFill>
          <a:blip r:embed="rId3" cstate="print"/>
          <a:stretch>
            <a:fillRect/>
          </a:stretch>
        </p:blipFill>
        <p:spPr>
          <a:xfrm>
            <a:off x="1219201" y="1647228"/>
            <a:ext cx="2256949" cy="1996916"/>
          </a:xfrm>
          <a:prstGeom prst="rect">
            <a:avLst/>
          </a:prstGeom>
        </p:spPr>
      </p:pic>
      <p:sp>
        <p:nvSpPr>
          <p:cNvPr id="5" name="Θέση αριθμού διαφάνειας 4"/>
          <p:cNvSpPr>
            <a:spLocks noGrp="1"/>
          </p:cNvSpPr>
          <p:nvPr>
            <p:ph type="sldNum" sz="quarter" idx="10"/>
          </p:nvPr>
        </p:nvSpPr>
        <p:spPr/>
        <p:txBody>
          <a:bodyPr/>
          <a:lstStyle/>
          <a:p>
            <a:fld id="{7ADEA3C8-C2DE-4A3E-A6B7-C39F131016B8}" type="slidenum">
              <a:rPr lang="en-US" altLang="en-US" smtClean="0"/>
              <a:pPr/>
              <a:t>11</a:t>
            </a:fld>
            <a:endParaRPr lang="en-US" altLang="en-US"/>
          </a:p>
        </p:txBody>
      </p:sp>
    </p:spTree>
    <p:extLst>
      <p:ext uri="{BB962C8B-B14F-4D97-AF65-F5344CB8AC3E}">
        <p14:creationId xmlns:p14="http://schemas.microsoft.com/office/powerpoint/2010/main" val="32949785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srgbClr val="C00000"/>
                </a:solidFill>
                <a:latin typeface="Calibri Light" panose="020F0302020204030204"/>
              </a:rPr>
              <a:t>Το Ευρωπαϊκό Φαινόμενο: 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l-GR" sz="2400" b="1" kern="0" dirty="0">
                <a:solidFill>
                  <a:srgbClr val="C00000"/>
                </a:solidFill>
                <a:ea typeface="Microsoft JhengHei" panose="020B0604030504040204" pitchFamily="34" charset="-120"/>
                <a:cs typeface="Arial" panose="020B0604020202020204" pitchFamily="34" charset="0"/>
              </a:rPr>
              <a:t>4. Από την κρίση έως το Συμβιβασμό του Λουξεμβούργου και τη στασιμότητα (1958-1969)</a:t>
            </a:r>
          </a:p>
        </p:txBody>
      </p:sp>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a:solidFill>
                  <a:schemeClr val="accent2"/>
                </a:solidFill>
                <a:cs typeface="Times New Roman" panose="02020603050405020304" pitchFamily="18" charset="0"/>
              </a:rPr>
              <a:t>Ο συμβιβασμός και οι νέες δυσκολίες</a:t>
            </a:r>
            <a:endParaRPr lang="el-GR" sz="1000" b="1" dirty="0">
              <a:solidFill>
                <a:schemeClr val="accent2"/>
              </a:solidFill>
              <a:cs typeface="Times New Roman" panose="02020603050405020304" pitchFamily="18" charset="0"/>
            </a:endParaRPr>
          </a:p>
        </p:txBody>
      </p:sp>
      <p:sp>
        <p:nvSpPr>
          <p:cNvPr id="25" name="TextBox 24"/>
          <p:cNvSpPr txBox="1"/>
          <p:nvPr/>
        </p:nvSpPr>
        <p:spPr>
          <a:xfrm>
            <a:off x="4680000" y="1728000"/>
            <a:ext cx="7277099" cy="4524315"/>
          </a:xfrm>
          <a:prstGeom prst="rect">
            <a:avLst/>
          </a:prstGeom>
          <a:noFill/>
        </p:spPr>
        <p:txBody>
          <a:bodyPr wrap="square" rtlCol="0">
            <a:spAutoFit/>
          </a:bodyPr>
          <a:lstStyle/>
          <a:p>
            <a:r>
              <a:rPr lang="el-GR" b="1" dirty="0" smtClean="0">
                <a:solidFill>
                  <a:schemeClr val="accent2"/>
                </a:solidFill>
              </a:rPr>
              <a:t>Η Δεύτερη άρνηση της Γαλλίας για την ένταξη της Βρετανίας  </a:t>
            </a:r>
          </a:p>
          <a:p>
            <a:pPr marL="285750" indent="-285750" algn="just">
              <a:buFont typeface="Arial" panose="020B0604020202020204" pitchFamily="34" charset="0"/>
              <a:buChar char="•"/>
            </a:pPr>
            <a:r>
              <a:rPr lang="el-GR" b="1" dirty="0" smtClean="0">
                <a:solidFill>
                  <a:schemeClr val="accent2"/>
                </a:solidFill>
              </a:rPr>
              <a:t>Στις 10 Μαΐου 1967 η Βρετανία με πρωθυπουργό τον </a:t>
            </a:r>
            <a:r>
              <a:rPr lang="en-US" b="1" dirty="0" smtClean="0">
                <a:solidFill>
                  <a:schemeClr val="accent2"/>
                </a:solidFill>
              </a:rPr>
              <a:t>Harold</a:t>
            </a:r>
            <a:r>
              <a:rPr lang="el-GR" b="1" dirty="0" smtClean="0">
                <a:solidFill>
                  <a:schemeClr val="accent2"/>
                </a:solidFill>
              </a:rPr>
              <a:t> </a:t>
            </a:r>
            <a:r>
              <a:rPr lang="en-US" b="1" dirty="0" smtClean="0">
                <a:solidFill>
                  <a:schemeClr val="accent2"/>
                </a:solidFill>
              </a:rPr>
              <a:t>Wilson</a:t>
            </a:r>
            <a:r>
              <a:rPr lang="el-GR" b="1" dirty="0" smtClean="0">
                <a:solidFill>
                  <a:schemeClr val="accent2"/>
                </a:solidFill>
              </a:rPr>
              <a:t>    υπέβαλε νέα αίτηση ένταξης της χώρας στις Ευρωπαϊκές Κοινότητες, ακολουθούμενη από την Ιρλανδία και τη Δανία στις 11 Μαΐου 1967, ενώ η Νορβηγία υπέβαλε σχετική αίτηση στις 25 Ιουλίου  1967. </a:t>
            </a:r>
          </a:p>
          <a:p>
            <a:pPr marL="285750" indent="-285750" algn="just">
              <a:buFont typeface="Arial" panose="020B0604020202020204" pitchFamily="34" charset="0"/>
              <a:buChar char="•"/>
            </a:pPr>
            <a:r>
              <a:rPr lang="el-GR" b="1" dirty="0" smtClean="0">
                <a:solidFill>
                  <a:schemeClr val="accent2"/>
                </a:solidFill>
              </a:rPr>
              <a:t>Στις 27 Νοεμβρίου του ιδίου έτους η Γαλλία του </a:t>
            </a:r>
            <a:r>
              <a:rPr lang="en-US" b="1" dirty="0" smtClean="0">
                <a:solidFill>
                  <a:schemeClr val="accent2"/>
                </a:solidFill>
              </a:rPr>
              <a:t>de</a:t>
            </a:r>
            <a:r>
              <a:rPr lang="el-GR" b="1" dirty="0" smtClean="0">
                <a:solidFill>
                  <a:schemeClr val="accent2"/>
                </a:solidFill>
              </a:rPr>
              <a:t> </a:t>
            </a:r>
            <a:r>
              <a:rPr lang="en-US" b="1" dirty="0" smtClean="0">
                <a:solidFill>
                  <a:schemeClr val="accent2"/>
                </a:solidFill>
              </a:rPr>
              <a:t>Gaulle</a:t>
            </a:r>
            <a:r>
              <a:rPr lang="el-GR" b="1" dirty="0" smtClean="0">
                <a:solidFill>
                  <a:schemeClr val="accent2"/>
                </a:solidFill>
              </a:rPr>
              <a:t> προέβαλε εκ νέου το δικαίωμα αρνησικυρίας για την ένταξη της Βρετανίας στις Ευρωπαϊκές Κοινότητες, με το επιχείρημα ότι η Βρετανία θα πρέπει να αναμορφωθεί πλήρως προτού ενταχθεί σ’ αυτές με δεδομένη τη διαφοροποίησή της σε πολλούς τομείς της οικονομίας και της αγροτικής της πολιτικής.  </a:t>
            </a:r>
          </a:p>
          <a:p>
            <a:pPr marL="285750" indent="-285750" algn="just">
              <a:buFont typeface="Arial" panose="020B0604020202020204" pitchFamily="34" charset="0"/>
              <a:buChar char="•"/>
            </a:pPr>
            <a:r>
              <a:rPr lang="el-GR" b="1" dirty="0" smtClean="0">
                <a:solidFill>
                  <a:schemeClr val="accent2"/>
                </a:solidFill>
              </a:rPr>
              <a:t>Οι τελευταίες αυτές εξελίξεις προκάλεσαν τη δυσφορία των υπολοίπων κρατών-μελών των Ευρωπαϊκών Κοινοτήτων που έβλεπαν την ενοποιητική πορεία να διακόπτεται και τη Γαλλία – η οποία στο μεταξύ είχε αποχωρήσει από το στρατιωτικό σκέλος του ΝΑΤΟ – να προσπαθεί να παίξει ηγεμονικό ρόλο  στις Ευρωπαϊκές Κοινότητες.</a:t>
            </a:r>
            <a:endParaRPr lang="el-GR" b="1" dirty="0">
              <a:solidFill>
                <a:schemeClr val="accent2"/>
              </a:solidFill>
            </a:endParaRPr>
          </a:p>
        </p:txBody>
      </p:sp>
      <p:sp>
        <p:nvSpPr>
          <p:cNvPr id="11" name="TextBox 10"/>
          <p:cNvSpPr txBox="1"/>
          <p:nvPr/>
        </p:nvSpPr>
        <p:spPr>
          <a:xfrm>
            <a:off x="0" y="3711612"/>
            <a:ext cx="4394200" cy="738664"/>
          </a:xfrm>
          <a:prstGeom prst="rect">
            <a:avLst/>
          </a:prstGeom>
          <a:noFill/>
        </p:spPr>
        <p:txBody>
          <a:bodyPr wrap="square" rtlCol="0">
            <a:spAutoFit/>
          </a:bodyPr>
          <a:lstStyle/>
          <a:p>
            <a:pPr algn="just"/>
            <a:r>
              <a:rPr lang="en-US" sz="1400" b="1" dirty="0" smtClean="0">
                <a:solidFill>
                  <a:schemeClr val="accent2"/>
                </a:solidFill>
              </a:rPr>
              <a:t>Harold</a:t>
            </a:r>
            <a:r>
              <a:rPr lang="el-GR" sz="1400" b="1" dirty="0" smtClean="0">
                <a:solidFill>
                  <a:schemeClr val="accent2"/>
                </a:solidFill>
              </a:rPr>
              <a:t> </a:t>
            </a:r>
            <a:r>
              <a:rPr lang="en-US" sz="1400" b="1" dirty="0" smtClean="0">
                <a:solidFill>
                  <a:schemeClr val="accent2"/>
                </a:solidFill>
              </a:rPr>
              <a:t>Wilson</a:t>
            </a:r>
            <a:endParaRPr lang="el-GR" sz="1400" b="1" dirty="0" smtClean="0">
              <a:solidFill>
                <a:schemeClr val="accent2"/>
              </a:solidFill>
            </a:endParaRPr>
          </a:p>
          <a:p>
            <a:pPr algn="just"/>
            <a:r>
              <a:rPr lang="el-GR" sz="1400" b="1" i="1" dirty="0" smtClean="0">
                <a:solidFill>
                  <a:schemeClr val="accent2"/>
                </a:solidFill>
              </a:rPr>
              <a:t>Πρωθυπουργός της Βρετανίας που υπέβαλε τη δεύτερη αίτηση ένταξης στις Ευρωπαϊκές Κοινότητες</a:t>
            </a:r>
            <a:endParaRPr lang="el-GR" sz="1400" b="1" i="1" dirty="0">
              <a:solidFill>
                <a:schemeClr val="accent2"/>
              </a:solidFill>
            </a:endParaRPr>
          </a:p>
        </p:txBody>
      </p:sp>
      <p:pic>
        <p:nvPicPr>
          <p:cNvPr id="12" name="1760 - Εικόνα" descr="Wilson.jpg"/>
          <p:cNvPicPr/>
          <p:nvPr/>
        </p:nvPicPr>
        <p:blipFill>
          <a:blip r:embed="rId3" cstate="print"/>
          <a:stretch>
            <a:fillRect/>
          </a:stretch>
        </p:blipFill>
        <p:spPr>
          <a:xfrm>
            <a:off x="1477962" y="1741487"/>
            <a:ext cx="1514475" cy="1952625"/>
          </a:xfrm>
          <a:prstGeom prst="rect">
            <a:avLst/>
          </a:prstGeom>
        </p:spPr>
      </p:pic>
      <p:pic>
        <p:nvPicPr>
          <p:cNvPr id="14" name="13 - Εικόνα"/>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47445" y="4680000"/>
            <a:ext cx="1153308" cy="1438780"/>
          </a:xfrm>
          <a:prstGeom prst="rect">
            <a:avLst/>
          </a:prstGeom>
        </p:spPr>
      </p:pic>
      <p:sp>
        <p:nvSpPr>
          <p:cNvPr id="5" name="Θέση αριθμού διαφάνειας 4"/>
          <p:cNvSpPr>
            <a:spLocks noGrp="1"/>
          </p:cNvSpPr>
          <p:nvPr>
            <p:ph type="sldNum" sz="quarter" idx="10"/>
          </p:nvPr>
        </p:nvSpPr>
        <p:spPr/>
        <p:txBody>
          <a:bodyPr/>
          <a:lstStyle/>
          <a:p>
            <a:fld id="{7ADEA3C8-C2DE-4A3E-A6B7-C39F131016B8}" type="slidenum">
              <a:rPr lang="en-US" altLang="en-US" smtClean="0"/>
              <a:pPr/>
              <a:t>12</a:t>
            </a:fld>
            <a:endParaRPr lang="en-US" altLang="en-US"/>
          </a:p>
        </p:txBody>
      </p:sp>
    </p:spTree>
    <p:extLst>
      <p:ext uri="{BB962C8B-B14F-4D97-AF65-F5344CB8AC3E}">
        <p14:creationId xmlns:p14="http://schemas.microsoft.com/office/powerpoint/2010/main" val="13187675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srgbClr val="C00000"/>
                </a:solidFill>
                <a:latin typeface="Calibri Light" panose="020F0302020204030204"/>
              </a:rPr>
              <a:t>Το Ευρωπαϊκό Φαινόμενο: 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l-GR" sz="2400" b="1" kern="0" dirty="0">
                <a:solidFill>
                  <a:srgbClr val="C00000"/>
                </a:solidFill>
                <a:ea typeface="Microsoft JhengHei" panose="020B0604030504040204" pitchFamily="34" charset="-120"/>
                <a:cs typeface="Arial" panose="020B0604020202020204" pitchFamily="34" charset="0"/>
              </a:rPr>
              <a:t>4. Από την κρίση έως το Συμβιβασμό του Λουξεμβούργου και τη στασιμότητα (1958-1969)</a:t>
            </a:r>
          </a:p>
        </p:txBody>
      </p:sp>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smtClean="0">
                <a:solidFill>
                  <a:schemeClr val="accent2"/>
                </a:solidFill>
              </a:rPr>
              <a:t>Θεσμικές αλλαγές και συγχώνευση των θεσμικών οργάνων</a:t>
            </a:r>
            <a:endParaRPr lang="el-GR" sz="1000" b="1" dirty="0">
              <a:solidFill>
                <a:schemeClr val="accent2"/>
              </a:solidFill>
              <a:cs typeface="Times New Roman" panose="02020603050405020304" pitchFamily="18" charset="0"/>
            </a:endParaRPr>
          </a:p>
        </p:txBody>
      </p:sp>
      <p:sp>
        <p:nvSpPr>
          <p:cNvPr id="25" name="TextBox 24"/>
          <p:cNvSpPr txBox="1"/>
          <p:nvPr/>
        </p:nvSpPr>
        <p:spPr>
          <a:xfrm>
            <a:off x="4680000" y="1728000"/>
            <a:ext cx="7277099" cy="4524315"/>
          </a:xfrm>
          <a:prstGeom prst="rect">
            <a:avLst/>
          </a:prstGeom>
          <a:noFill/>
        </p:spPr>
        <p:txBody>
          <a:bodyPr wrap="square" rtlCol="0">
            <a:spAutoFit/>
          </a:bodyPr>
          <a:lstStyle/>
          <a:p>
            <a:r>
              <a:rPr lang="el-GR" b="1" dirty="0" smtClean="0">
                <a:solidFill>
                  <a:schemeClr val="accent2"/>
                </a:solidFill>
              </a:rPr>
              <a:t>Θεσμικές αλλαγές - Η </a:t>
            </a:r>
            <a:r>
              <a:rPr lang="el-GR" b="1" i="1" dirty="0" smtClean="0">
                <a:solidFill>
                  <a:schemeClr val="accent2"/>
                </a:solidFill>
              </a:rPr>
              <a:t>Συνθήκης Συγχώνευσης των εκτελεστικών οργάνων </a:t>
            </a:r>
            <a:r>
              <a:rPr lang="el-GR" b="1" dirty="0" smtClean="0">
                <a:solidFill>
                  <a:schemeClr val="accent2"/>
                </a:solidFill>
              </a:rPr>
              <a:t> </a:t>
            </a:r>
          </a:p>
          <a:p>
            <a:pPr marL="285750" indent="-285750" algn="just">
              <a:buFont typeface="Arial" panose="020B0604020202020204" pitchFamily="34" charset="0"/>
              <a:buChar char="•"/>
            </a:pPr>
            <a:r>
              <a:rPr lang="el-GR" b="1" dirty="0" smtClean="0">
                <a:solidFill>
                  <a:schemeClr val="accent2"/>
                </a:solidFill>
              </a:rPr>
              <a:t>Στις 17 Μαΐου 1960 η Συνέλευση ενέκρινε ψήφισμα για την άμεση εκλογή των μελών της με καθολική ψηφοφορία, ενώ στις 24 Νοεμβρίου  1960 υιοθέτησε έκθεση του Γάλλου πολιτικού </a:t>
            </a:r>
            <a:r>
              <a:rPr lang="en-US" b="1" dirty="0" smtClean="0">
                <a:solidFill>
                  <a:schemeClr val="accent2"/>
                </a:solidFill>
              </a:rPr>
              <a:t>Maurice</a:t>
            </a:r>
            <a:r>
              <a:rPr lang="el-GR" b="1" dirty="0" smtClean="0">
                <a:solidFill>
                  <a:schemeClr val="accent2"/>
                </a:solidFill>
              </a:rPr>
              <a:t> </a:t>
            </a:r>
            <a:r>
              <a:rPr lang="en-US" b="1" dirty="0" smtClean="0">
                <a:solidFill>
                  <a:schemeClr val="accent2"/>
                </a:solidFill>
              </a:rPr>
              <a:t>Faure</a:t>
            </a:r>
            <a:r>
              <a:rPr lang="el-GR" b="1" dirty="0" smtClean="0">
                <a:solidFill>
                  <a:schemeClr val="accent2"/>
                </a:solidFill>
              </a:rPr>
              <a:t>, για τη συγχώνευση των εκτελεστικών οργάνων των Ευρωπαϊκών Κοινοτήτων. Στις 30 Μαρτίου 1962 η Συνέλευση ενέκρινε ψήφισμα αλλαγής του ονόματός της σε Ευρωπαϊκό Κοινοβούλιο.  </a:t>
            </a:r>
          </a:p>
          <a:p>
            <a:pPr marL="285750" indent="-285750" algn="just">
              <a:buFont typeface="Arial" panose="020B0604020202020204" pitchFamily="34" charset="0"/>
              <a:buChar char="•"/>
            </a:pPr>
            <a:r>
              <a:rPr lang="el-GR" b="1" dirty="0" smtClean="0">
                <a:solidFill>
                  <a:schemeClr val="accent2"/>
                </a:solidFill>
              </a:rPr>
              <a:t>Ωστόσο η Γαλλία προτιμούσε την ενίσχυση του Συμβουλίου των Υπουργών, και όχι τη δημιουργία μίας ισχυρής υπερεθνικής Επιτροπής ως εκτελεστικού οργάνου των τριών Κοινοτήτων. Υπό την πίεση των υπολοίπων κρατών-μελών τελικά στο Συμβούλιο των Υπουργών της 23</a:t>
            </a:r>
            <a:r>
              <a:rPr lang="el-GR" b="1" baseline="30000" dirty="0" smtClean="0">
                <a:solidFill>
                  <a:schemeClr val="accent2"/>
                </a:solidFill>
              </a:rPr>
              <a:t>ης</a:t>
            </a:r>
            <a:r>
              <a:rPr lang="el-GR" b="1" dirty="0" smtClean="0">
                <a:solidFill>
                  <a:schemeClr val="accent2"/>
                </a:solidFill>
              </a:rPr>
              <a:t> Σεπτεμβρίου 1963, αποδέχθηκε τη συγχώνευση των τριών εκτελεστικών οργάνων και τη δημιουργία μίας ενιαίας Επιτροπής.</a:t>
            </a:r>
          </a:p>
          <a:p>
            <a:pPr marL="285750" indent="-285750" algn="just">
              <a:buFont typeface="Arial" panose="020B0604020202020204" pitchFamily="34" charset="0"/>
              <a:buChar char="•"/>
            </a:pPr>
            <a:r>
              <a:rPr lang="el-GR" b="1" dirty="0" smtClean="0">
                <a:solidFill>
                  <a:schemeClr val="accent2"/>
                </a:solidFill>
              </a:rPr>
              <a:t>Έτσι, στις 8 Απριλίου 1965 υπογράφηκε η </a:t>
            </a:r>
            <a:r>
              <a:rPr lang="el-GR" b="1" i="1" dirty="0" smtClean="0">
                <a:solidFill>
                  <a:schemeClr val="accent2"/>
                </a:solidFill>
              </a:rPr>
              <a:t>Συνθήκη Συγχώνευσης των εκτελεστικών οργάνων</a:t>
            </a:r>
            <a:r>
              <a:rPr lang="el-GR" b="1" dirty="0" smtClean="0">
                <a:solidFill>
                  <a:schemeClr val="accent2"/>
                </a:solidFill>
              </a:rPr>
              <a:t> των τριών Ευρωπαϊκών Κοινοτήτων (ΕΚ), με ισχύ από την 1</a:t>
            </a:r>
            <a:r>
              <a:rPr lang="el-GR" b="1" baseline="30000" dirty="0" smtClean="0">
                <a:solidFill>
                  <a:schemeClr val="accent2"/>
                </a:solidFill>
              </a:rPr>
              <a:t>η</a:t>
            </a:r>
            <a:r>
              <a:rPr lang="el-GR" b="1" dirty="0" smtClean="0">
                <a:solidFill>
                  <a:schemeClr val="accent2"/>
                </a:solidFill>
              </a:rPr>
              <a:t> Ιουλίου του 1967,  με έδρα τις Βρυξέλλες. </a:t>
            </a:r>
            <a:endParaRPr lang="el-GR" b="1" dirty="0">
              <a:solidFill>
                <a:schemeClr val="accent2"/>
              </a:solidFill>
            </a:endParaRPr>
          </a:p>
        </p:txBody>
      </p:sp>
      <p:sp>
        <p:nvSpPr>
          <p:cNvPr id="11" name="TextBox 10"/>
          <p:cNvSpPr txBox="1"/>
          <p:nvPr/>
        </p:nvSpPr>
        <p:spPr>
          <a:xfrm>
            <a:off x="0" y="3686212"/>
            <a:ext cx="4394200" cy="523220"/>
          </a:xfrm>
          <a:prstGeom prst="rect">
            <a:avLst/>
          </a:prstGeom>
          <a:noFill/>
        </p:spPr>
        <p:txBody>
          <a:bodyPr wrap="square" rtlCol="0">
            <a:spAutoFit/>
          </a:bodyPr>
          <a:lstStyle/>
          <a:p>
            <a:pPr algn="just"/>
            <a:r>
              <a:rPr lang="en-US" sz="1400" b="1" dirty="0" smtClean="0">
                <a:solidFill>
                  <a:schemeClr val="accent2"/>
                </a:solidFill>
              </a:rPr>
              <a:t>Jean</a:t>
            </a:r>
            <a:r>
              <a:rPr lang="el-GR" sz="1400" b="1" dirty="0" smtClean="0">
                <a:solidFill>
                  <a:schemeClr val="accent2"/>
                </a:solidFill>
              </a:rPr>
              <a:t> </a:t>
            </a:r>
            <a:r>
              <a:rPr lang="en-US" sz="1400" b="1" dirty="0" smtClean="0">
                <a:solidFill>
                  <a:schemeClr val="accent2"/>
                </a:solidFill>
              </a:rPr>
              <a:t>Rey </a:t>
            </a:r>
            <a:endParaRPr lang="el-GR" sz="1400" b="1" dirty="0" smtClean="0">
              <a:solidFill>
                <a:schemeClr val="accent2"/>
              </a:solidFill>
            </a:endParaRPr>
          </a:p>
          <a:p>
            <a:pPr algn="just"/>
            <a:r>
              <a:rPr lang="el-GR" sz="1400" b="1" i="1" dirty="0" smtClean="0">
                <a:solidFill>
                  <a:schemeClr val="accent2"/>
                </a:solidFill>
              </a:rPr>
              <a:t>Ο πρώτος πρόεδρος της ενιαίας Επιτροπής των ΕΚ</a:t>
            </a:r>
            <a:endParaRPr lang="el-GR" sz="1400" b="1" i="1" dirty="0">
              <a:solidFill>
                <a:schemeClr val="accent2"/>
              </a:solidFill>
            </a:endParaRPr>
          </a:p>
        </p:txBody>
      </p:sp>
      <p:pic>
        <p:nvPicPr>
          <p:cNvPr id="14" name="2711 - Εικόνα" descr="Jean Rey.jpg"/>
          <p:cNvPicPr/>
          <p:nvPr/>
        </p:nvPicPr>
        <p:blipFill>
          <a:blip r:embed="rId3" cstate="print"/>
          <a:stretch>
            <a:fillRect/>
          </a:stretch>
        </p:blipFill>
        <p:spPr>
          <a:xfrm>
            <a:off x="1528445" y="1674812"/>
            <a:ext cx="1515110" cy="2009775"/>
          </a:xfrm>
          <a:prstGeom prst="rect">
            <a:avLst/>
          </a:prstGeom>
        </p:spPr>
      </p:pic>
      <p:sp>
        <p:nvSpPr>
          <p:cNvPr id="5" name="Θέση αριθμού διαφάνειας 4"/>
          <p:cNvSpPr>
            <a:spLocks noGrp="1"/>
          </p:cNvSpPr>
          <p:nvPr>
            <p:ph type="sldNum" sz="quarter" idx="10"/>
          </p:nvPr>
        </p:nvSpPr>
        <p:spPr/>
        <p:txBody>
          <a:bodyPr/>
          <a:lstStyle/>
          <a:p>
            <a:fld id="{7ADEA3C8-C2DE-4A3E-A6B7-C39F131016B8}" type="slidenum">
              <a:rPr lang="en-US" altLang="en-US" smtClean="0"/>
              <a:pPr/>
              <a:t>13</a:t>
            </a:fld>
            <a:endParaRPr lang="en-US" altLang="en-US"/>
          </a:p>
        </p:txBody>
      </p:sp>
    </p:spTree>
    <p:extLst>
      <p:ext uri="{BB962C8B-B14F-4D97-AF65-F5344CB8AC3E}">
        <p14:creationId xmlns:p14="http://schemas.microsoft.com/office/powerpoint/2010/main" val="18133884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srgbClr val="C00000"/>
                </a:solidFill>
                <a:latin typeface="Calibri Light" panose="020F0302020204030204"/>
              </a:rPr>
              <a:t>Το Ευρωπαϊκό Φαινόμενο: 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l-GR" sz="2400" b="1" kern="0" dirty="0">
                <a:solidFill>
                  <a:srgbClr val="C00000"/>
                </a:solidFill>
                <a:ea typeface="Microsoft JhengHei" panose="020B0604030504040204" pitchFamily="34" charset="-120"/>
                <a:cs typeface="Arial" panose="020B0604020202020204" pitchFamily="34" charset="0"/>
              </a:rPr>
              <a:t>4. Από την κρίση έως το Συμβιβασμό του Λουξεμβούργου και τη στασιμότητα (1958-1969)</a:t>
            </a:r>
          </a:p>
        </p:txBody>
      </p:sp>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smtClean="0">
                <a:solidFill>
                  <a:schemeClr val="accent2"/>
                </a:solidFill>
              </a:rPr>
              <a:t>Η κορύφωση του Ψυχρού Πολέμου και οι κρίσεις στην Ευρώπη</a:t>
            </a:r>
            <a:endParaRPr lang="el-GR" sz="1000" b="1" dirty="0">
              <a:solidFill>
                <a:schemeClr val="accent2"/>
              </a:solidFill>
              <a:cs typeface="Times New Roman" panose="02020603050405020304" pitchFamily="18" charset="0"/>
            </a:endParaRPr>
          </a:p>
        </p:txBody>
      </p:sp>
      <p:sp>
        <p:nvSpPr>
          <p:cNvPr id="25" name="TextBox 24"/>
          <p:cNvSpPr txBox="1"/>
          <p:nvPr/>
        </p:nvSpPr>
        <p:spPr>
          <a:xfrm>
            <a:off x="4680000" y="1728000"/>
            <a:ext cx="7277099" cy="4524315"/>
          </a:xfrm>
          <a:prstGeom prst="rect">
            <a:avLst/>
          </a:prstGeom>
          <a:noFill/>
        </p:spPr>
        <p:txBody>
          <a:bodyPr wrap="square" rtlCol="0">
            <a:spAutoFit/>
          </a:bodyPr>
          <a:lstStyle/>
          <a:p>
            <a:r>
              <a:rPr lang="el-GR" b="1" dirty="0" smtClean="0">
                <a:solidFill>
                  <a:schemeClr val="accent2"/>
                </a:solidFill>
              </a:rPr>
              <a:t>Η ανέγερση του τείχους του Βερολίνου </a:t>
            </a:r>
            <a:r>
              <a:rPr lang="el-GR" b="1" i="1" dirty="0" smtClean="0">
                <a:solidFill>
                  <a:schemeClr val="accent2"/>
                </a:solidFill>
              </a:rPr>
              <a:t> </a:t>
            </a:r>
            <a:endParaRPr lang="el-GR" b="1" dirty="0" smtClean="0">
              <a:solidFill>
                <a:schemeClr val="accent2"/>
              </a:solidFill>
            </a:endParaRPr>
          </a:p>
          <a:p>
            <a:pPr marL="285750" indent="-285750" algn="just">
              <a:buFont typeface="Arial" panose="020B0604020202020204" pitchFamily="34" charset="0"/>
              <a:buChar char="•"/>
            </a:pPr>
            <a:r>
              <a:rPr lang="el-GR" b="1" dirty="0" smtClean="0">
                <a:solidFill>
                  <a:schemeClr val="accent2"/>
                </a:solidFill>
              </a:rPr>
              <a:t>Μετά τις απεργίες της 16</a:t>
            </a:r>
            <a:r>
              <a:rPr lang="el-GR" b="1" baseline="30000" dirty="0" smtClean="0">
                <a:solidFill>
                  <a:schemeClr val="accent2"/>
                </a:solidFill>
              </a:rPr>
              <a:t>ης</a:t>
            </a:r>
            <a:r>
              <a:rPr lang="el-GR" b="1" dirty="0" smtClean="0">
                <a:solidFill>
                  <a:schemeClr val="accent2"/>
                </a:solidFill>
              </a:rPr>
              <a:t> και 17</a:t>
            </a:r>
            <a:r>
              <a:rPr lang="el-GR" b="1" baseline="30000" dirty="0" smtClean="0">
                <a:solidFill>
                  <a:schemeClr val="accent2"/>
                </a:solidFill>
              </a:rPr>
              <a:t>ης</a:t>
            </a:r>
            <a:r>
              <a:rPr lang="el-GR" b="1" dirty="0" smtClean="0">
                <a:solidFill>
                  <a:schemeClr val="accent2"/>
                </a:solidFill>
              </a:rPr>
              <a:t> Ιουνίου 1953 και την επέμβαση των σοβιετικών στρατευμάτων που ακολούθησε, περισσότεροι από δύο εκατομμύρια άνθρωποι είχαν περάσει από την Ανατολική στη Δυτική Γερμανία, σε λιγότερο από δέκα χρόνια.</a:t>
            </a:r>
          </a:p>
          <a:p>
            <a:pPr marL="285750" indent="-285750" algn="just">
              <a:buFont typeface="Arial" panose="020B0604020202020204" pitchFamily="34" charset="0"/>
              <a:buChar char="•"/>
            </a:pPr>
            <a:r>
              <a:rPr lang="el-GR" b="1" dirty="0" smtClean="0">
                <a:solidFill>
                  <a:schemeClr val="accent2"/>
                </a:solidFill>
              </a:rPr>
              <a:t>Για να σταματήσουν αυτή τη μαζική έξοδο, η οποία έπληξε ιδιαίτερα την οικονομία της Λαϊκής Δημοκρατίας της Γερμανίας, οι αρχές αποφάσισαν την ανέγερση του Τείχους του Βερολίνου τη νύχτα της 12</a:t>
            </a:r>
            <a:r>
              <a:rPr lang="el-GR" b="1" baseline="30000" dirty="0" smtClean="0">
                <a:solidFill>
                  <a:schemeClr val="accent2"/>
                </a:solidFill>
              </a:rPr>
              <a:t>ης</a:t>
            </a:r>
            <a:r>
              <a:rPr lang="el-GR" b="1" dirty="0" smtClean="0">
                <a:solidFill>
                  <a:schemeClr val="accent2"/>
                </a:solidFill>
              </a:rPr>
              <a:t> προς τη 13</a:t>
            </a:r>
            <a:r>
              <a:rPr lang="el-GR" b="1" baseline="30000" dirty="0" smtClean="0">
                <a:solidFill>
                  <a:schemeClr val="accent2"/>
                </a:solidFill>
              </a:rPr>
              <a:t>η</a:t>
            </a:r>
            <a:r>
              <a:rPr lang="el-GR" b="1" dirty="0" smtClean="0">
                <a:solidFill>
                  <a:schemeClr val="accent2"/>
                </a:solidFill>
              </a:rPr>
              <a:t> Αυγούστου 1961,  που περιέβαλε ολόκληρο το Δυτικό Βερολίνο.</a:t>
            </a:r>
          </a:p>
          <a:p>
            <a:pPr marL="285750" indent="-285750" algn="just">
              <a:buFont typeface="Arial" panose="020B0604020202020204" pitchFamily="34" charset="0"/>
              <a:buChar char="•"/>
            </a:pPr>
            <a:r>
              <a:rPr lang="el-GR" b="1" dirty="0" smtClean="0">
                <a:solidFill>
                  <a:schemeClr val="accent2"/>
                </a:solidFill>
              </a:rPr>
              <a:t>Η αντίδραση των δυτικοευρωπαϊκών κρατών περιορίστηκε μόνο σε λεκτικές διαμαρτυρίες. Ωστόσο, κατά την επίσκεψη του προέδρου των ΗΠΑ </a:t>
            </a:r>
            <a:r>
              <a:rPr lang="en-US" b="1" dirty="0" smtClean="0">
                <a:solidFill>
                  <a:schemeClr val="accent2"/>
                </a:solidFill>
              </a:rPr>
              <a:t>Kennedy</a:t>
            </a:r>
            <a:r>
              <a:rPr lang="el-GR" b="1" dirty="0" smtClean="0">
                <a:solidFill>
                  <a:schemeClr val="accent2"/>
                </a:solidFill>
              </a:rPr>
              <a:t> στο Δυτικό Βερολίνο στις 26 Ιουνίου 1963, ο ίδιος σε δημόσια ομιλία του μπροστά στο τείχος εξέφρασε τη συμπάθειά του σε όλους ανεξαιρέτως τους κατοίκους της πόλης δηλώνοντας «Είμαι ένας Βερολινέζος» («</a:t>
            </a:r>
            <a:r>
              <a:rPr lang="el-GR" b="1" dirty="0" err="1" smtClean="0">
                <a:solidFill>
                  <a:schemeClr val="accent2"/>
                </a:solidFill>
              </a:rPr>
              <a:t>Ich</a:t>
            </a:r>
            <a:r>
              <a:rPr lang="el-GR" b="1" dirty="0" smtClean="0">
                <a:solidFill>
                  <a:schemeClr val="accent2"/>
                </a:solidFill>
              </a:rPr>
              <a:t> </a:t>
            </a:r>
            <a:r>
              <a:rPr lang="el-GR" b="1" dirty="0" err="1" smtClean="0">
                <a:solidFill>
                  <a:schemeClr val="accent2"/>
                </a:solidFill>
              </a:rPr>
              <a:t>bin</a:t>
            </a:r>
            <a:r>
              <a:rPr lang="el-GR" b="1" dirty="0" smtClean="0">
                <a:solidFill>
                  <a:schemeClr val="accent2"/>
                </a:solidFill>
              </a:rPr>
              <a:t> </a:t>
            </a:r>
            <a:r>
              <a:rPr lang="el-GR" b="1" dirty="0" err="1" smtClean="0">
                <a:solidFill>
                  <a:schemeClr val="accent2"/>
                </a:solidFill>
              </a:rPr>
              <a:t>ein</a:t>
            </a:r>
            <a:r>
              <a:rPr lang="el-GR" b="1" dirty="0" smtClean="0">
                <a:solidFill>
                  <a:schemeClr val="accent2"/>
                </a:solidFill>
              </a:rPr>
              <a:t> </a:t>
            </a:r>
            <a:r>
              <a:rPr lang="el-GR" b="1" dirty="0" err="1" smtClean="0">
                <a:solidFill>
                  <a:schemeClr val="accent2"/>
                </a:solidFill>
              </a:rPr>
              <a:t>Berliner</a:t>
            </a:r>
            <a:r>
              <a:rPr lang="el-GR" b="1" dirty="0" smtClean="0">
                <a:solidFill>
                  <a:schemeClr val="accent2"/>
                </a:solidFill>
              </a:rPr>
              <a:t>»). </a:t>
            </a:r>
            <a:endParaRPr lang="el-GR" b="1" dirty="0">
              <a:solidFill>
                <a:schemeClr val="accent2"/>
              </a:solidFill>
            </a:endParaRPr>
          </a:p>
        </p:txBody>
      </p:sp>
      <p:sp>
        <p:nvSpPr>
          <p:cNvPr id="11" name="TextBox 10"/>
          <p:cNvSpPr txBox="1"/>
          <p:nvPr/>
        </p:nvSpPr>
        <p:spPr>
          <a:xfrm>
            <a:off x="0" y="3940212"/>
            <a:ext cx="4394200" cy="738664"/>
          </a:xfrm>
          <a:prstGeom prst="rect">
            <a:avLst/>
          </a:prstGeom>
          <a:noFill/>
        </p:spPr>
        <p:txBody>
          <a:bodyPr wrap="square" rtlCol="0">
            <a:spAutoFit/>
          </a:bodyPr>
          <a:lstStyle/>
          <a:p>
            <a:pPr algn="just"/>
            <a:r>
              <a:rPr lang="el-GR" sz="1400" b="1" dirty="0" smtClean="0">
                <a:solidFill>
                  <a:schemeClr val="accent2"/>
                </a:solidFill>
              </a:rPr>
              <a:t>Το «Τείχος του αίσχους»</a:t>
            </a:r>
          </a:p>
          <a:p>
            <a:pPr algn="just"/>
            <a:r>
              <a:rPr lang="el-GR" sz="1400" b="1" i="1" dirty="0" smtClean="0">
                <a:solidFill>
                  <a:schemeClr val="accent2"/>
                </a:solidFill>
              </a:rPr>
              <a:t>Η ανέγερση του τείχους του Βερολίνου στις 13 Αυγούστου του 1963</a:t>
            </a:r>
            <a:endParaRPr lang="el-GR" sz="1400" b="1" i="1" dirty="0">
              <a:solidFill>
                <a:schemeClr val="accent2"/>
              </a:solidFill>
            </a:endParaRPr>
          </a:p>
        </p:txBody>
      </p:sp>
      <p:pic>
        <p:nvPicPr>
          <p:cNvPr id="12" name="1819 - Εικόνα" descr="Τείχος Βερολίνου 12 και 13 Αυγούστου 1961.jpg"/>
          <p:cNvPicPr>
            <a:picLocks noChangeAspect="1"/>
          </p:cNvPicPr>
          <p:nvPr/>
        </p:nvPicPr>
        <p:blipFill>
          <a:blip r:embed="rId3" cstate="print"/>
          <a:stretch>
            <a:fillRect/>
          </a:stretch>
        </p:blipFill>
        <p:spPr>
          <a:xfrm>
            <a:off x="519111" y="1677986"/>
            <a:ext cx="3364992" cy="2275576"/>
          </a:xfrm>
          <a:prstGeom prst="rect">
            <a:avLst/>
          </a:prstGeom>
        </p:spPr>
      </p:pic>
      <p:pic>
        <p:nvPicPr>
          <p:cNvPr id="14" name="13 - Εικόνα"/>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94202" y="4680000"/>
            <a:ext cx="1158195" cy="1444876"/>
          </a:xfrm>
          <a:prstGeom prst="rect">
            <a:avLst/>
          </a:prstGeom>
        </p:spPr>
      </p:pic>
      <p:sp>
        <p:nvSpPr>
          <p:cNvPr id="5" name="Θέση αριθμού διαφάνειας 4"/>
          <p:cNvSpPr>
            <a:spLocks noGrp="1"/>
          </p:cNvSpPr>
          <p:nvPr>
            <p:ph type="sldNum" sz="quarter" idx="10"/>
          </p:nvPr>
        </p:nvSpPr>
        <p:spPr/>
        <p:txBody>
          <a:bodyPr/>
          <a:lstStyle/>
          <a:p>
            <a:fld id="{7ADEA3C8-C2DE-4A3E-A6B7-C39F131016B8}" type="slidenum">
              <a:rPr lang="en-US" altLang="en-US" smtClean="0"/>
              <a:pPr/>
              <a:t>14</a:t>
            </a:fld>
            <a:endParaRPr lang="en-US" altLang="en-US"/>
          </a:p>
        </p:txBody>
      </p:sp>
    </p:spTree>
    <p:extLst>
      <p:ext uri="{BB962C8B-B14F-4D97-AF65-F5344CB8AC3E}">
        <p14:creationId xmlns:p14="http://schemas.microsoft.com/office/powerpoint/2010/main" val="7335410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srgbClr val="C00000"/>
                </a:solidFill>
                <a:latin typeface="Calibri Light" panose="020F0302020204030204"/>
              </a:rPr>
              <a:t>Το Ευρωπαϊκό Φαινόμενο: 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l-GR" sz="2400" b="1" kern="0" dirty="0">
                <a:solidFill>
                  <a:srgbClr val="C00000"/>
                </a:solidFill>
                <a:ea typeface="Microsoft JhengHei" panose="020B0604030504040204" pitchFamily="34" charset="-120"/>
                <a:cs typeface="Arial" panose="020B0604020202020204" pitchFamily="34" charset="0"/>
              </a:rPr>
              <a:t>4. Από την κρίση έως το Συμβιβασμό του Λουξεμβούργου και τη στασιμότητα (1958-1969)</a:t>
            </a:r>
          </a:p>
        </p:txBody>
      </p:sp>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smtClean="0">
                <a:solidFill>
                  <a:schemeClr val="accent2"/>
                </a:solidFill>
              </a:rPr>
              <a:t>Η κορύφωση του Ψυχρού Πολέμου και οι κρίσεις στην Ευρώπη </a:t>
            </a:r>
            <a:r>
              <a:rPr lang="el-GR" sz="1000" dirty="0" smtClean="0">
                <a:solidFill>
                  <a:schemeClr val="accent2"/>
                </a:solidFill>
              </a:rPr>
              <a:t>(συνέχεια)</a:t>
            </a:r>
            <a:endParaRPr lang="el-GR" sz="1000" dirty="0">
              <a:solidFill>
                <a:schemeClr val="accent2"/>
              </a:solidFill>
              <a:cs typeface="Times New Roman" panose="02020603050405020304" pitchFamily="18" charset="0"/>
            </a:endParaRPr>
          </a:p>
        </p:txBody>
      </p:sp>
      <p:sp>
        <p:nvSpPr>
          <p:cNvPr id="25" name="TextBox 24"/>
          <p:cNvSpPr txBox="1"/>
          <p:nvPr/>
        </p:nvSpPr>
        <p:spPr>
          <a:xfrm>
            <a:off x="4680000" y="1728000"/>
            <a:ext cx="7277099" cy="4524315"/>
          </a:xfrm>
          <a:prstGeom prst="rect">
            <a:avLst/>
          </a:prstGeom>
          <a:noFill/>
        </p:spPr>
        <p:txBody>
          <a:bodyPr wrap="square" rtlCol="0">
            <a:spAutoFit/>
          </a:bodyPr>
          <a:lstStyle/>
          <a:p>
            <a:r>
              <a:rPr lang="el-GR" b="1" dirty="0" smtClean="0">
                <a:solidFill>
                  <a:schemeClr val="accent2"/>
                </a:solidFill>
              </a:rPr>
              <a:t>Η Άνοιξη της Πράγας και η εισβολή στην Τσεχοσλοβακία </a:t>
            </a:r>
            <a:r>
              <a:rPr lang="el-GR" b="1" i="1" dirty="0" smtClean="0">
                <a:solidFill>
                  <a:schemeClr val="accent2"/>
                </a:solidFill>
              </a:rPr>
              <a:t> </a:t>
            </a:r>
            <a:r>
              <a:rPr lang="el-GR" b="1" dirty="0" smtClean="0">
                <a:solidFill>
                  <a:schemeClr val="accent2"/>
                </a:solidFill>
              </a:rPr>
              <a:t> </a:t>
            </a:r>
          </a:p>
          <a:p>
            <a:pPr marL="285750" indent="-285750" algn="just">
              <a:buFont typeface="Arial" panose="020B0604020202020204" pitchFamily="34" charset="0"/>
              <a:buChar char="•"/>
            </a:pPr>
            <a:r>
              <a:rPr lang="el-GR" b="1" dirty="0" smtClean="0">
                <a:solidFill>
                  <a:schemeClr val="accent2"/>
                </a:solidFill>
              </a:rPr>
              <a:t>Με αφορμή τη βαθειά οικονομική κρίση στη χώρα, εμφανίστηκε μία αντιπολιτευτική τάση φιλελευθεροποίησης και αναδιάρθρωσης της οικονομίας της χώρας, γνωστές ως </a:t>
            </a:r>
            <a:r>
              <a:rPr lang="el-GR" b="1" i="1" dirty="0" smtClean="0">
                <a:solidFill>
                  <a:schemeClr val="accent2"/>
                </a:solidFill>
              </a:rPr>
              <a:t>Τρίτος Δρόμος. Ο</a:t>
            </a:r>
            <a:r>
              <a:rPr lang="el-GR" b="1" dirty="0" smtClean="0">
                <a:solidFill>
                  <a:schemeClr val="accent2"/>
                </a:solidFill>
              </a:rPr>
              <a:t>ι τάσεις αυτές κορυφώθηκαν με διαμαρτυρίες και διαδηλώσεις στα τέλη του 1967.</a:t>
            </a:r>
          </a:p>
          <a:p>
            <a:pPr marL="285750" indent="-285750" algn="just">
              <a:buFont typeface="Arial" panose="020B0604020202020204" pitchFamily="34" charset="0"/>
              <a:buChar char="•"/>
            </a:pPr>
            <a:r>
              <a:rPr lang="el-GR" b="1" dirty="0" smtClean="0">
                <a:solidFill>
                  <a:schemeClr val="accent2"/>
                </a:solidFill>
              </a:rPr>
              <a:t>Ο νέος γενικός γραμματέας, ο </a:t>
            </a:r>
            <a:r>
              <a:rPr lang="el-GR" b="1" dirty="0" err="1" smtClean="0">
                <a:solidFill>
                  <a:schemeClr val="accent2"/>
                </a:solidFill>
              </a:rPr>
              <a:t>Alexander</a:t>
            </a:r>
            <a:r>
              <a:rPr lang="el-GR" b="1" dirty="0" smtClean="0">
                <a:solidFill>
                  <a:schemeClr val="accent2"/>
                </a:solidFill>
              </a:rPr>
              <a:t> </a:t>
            </a:r>
            <a:r>
              <a:rPr lang="el-GR" b="1" dirty="0" err="1" smtClean="0">
                <a:solidFill>
                  <a:schemeClr val="accent2"/>
                </a:solidFill>
              </a:rPr>
              <a:t>Dubček</a:t>
            </a:r>
            <a:r>
              <a:rPr lang="el-GR" b="1" dirty="0" smtClean="0">
                <a:solidFill>
                  <a:schemeClr val="accent2"/>
                </a:solidFill>
              </a:rPr>
              <a:t>, από τον Ιανουάριο του 1968 προχώρησε σε μεταρρυθμίσεις που συνέβαλαν στην εμφάνιση του φαινομένου της «Άνοιξης της Πράγας». Ωστόσο, με την άρση της λογοκρισίας εμφανίστηκαν ενοχλητικές αντισοβιετικές τάσεις.</a:t>
            </a:r>
          </a:p>
          <a:p>
            <a:pPr marL="285750" indent="-285750" algn="just">
              <a:buFont typeface="Arial" panose="020B0604020202020204" pitchFamily="34" charset="0"/>
              <a:buChar char="•"/>
            </a:pPr>
            <a:r>
              <a:rPr lang="el-GR" b="1" dirty="0" smtClean="0">
                <a:solidFill>
                  <a:schemeClr val="accent2"/>
                </a:solidFill>
              </a:rPr>
              <a:t>Στις 21 Αυγούστου 1968, στρατεύματα από πέντε χώρες του Συμφώνου της Βαρσοβίας, με εξαίρεση τη Ρουμανία, εισέβαλαν στην Τσεχοσλοβακία. Το μεταρρυθμιστικό πρόγραμμα του </a:t>
            </a:r>
            <a:r>
              <a:rPr lang="el-GR" b="1" dirty="0" err="1" smtClean="0">
                <a:solidFill>
                  <a:schemeClr val="accent2"/>
                </a:solidFill>
              </a:rPr>
              <a:t>Dubček</a:t>
            </a:r>
            <a:r>
              <a:rPr lang="el-GR" b="1" dirty="0" smtClean="0">
                <a:solidFill>
                  <a:schemeClr val="accent2"/>
                </a:solidFill>
              </a:rPr>
              <a:t> διακόπηκε και ο ίδιος απομακρύνθηκε τον Απρίλιο του 1969.</a:t>
            </a:r>
          </a:p>
          <a:p>
            <a:pPr marL="285750" indent="-285750" algn="just">
              <a:buFont typeface="Arial" panose="020B0604020202020204" pitchFamily="34" charset="0"/>
              <a:buChar char="•"/>
            </a:pPr>
            <a:r>
              <a:rPr lang="el-GR" b="1" dirty="0" smtClean="0">
                <a:solidFill>
                  <a:schemeClr val="accent2"/>
                </a:solidFill>
              </a:rPr>
              <a:t>Ωστόσο, τα δυτικοευρωπαϊκά κράτη αντέδρασαν μόνο λεκτικά καταδικάζοντας την εισβολή στην Τσεχοσλοβακία.</a:t>
            </a:r>
            <a:endParaRPr lang="el-GR" b="1" dirty="0">
              <a:solidFill>
                <a:schemeClr val="accent2"/>
              </a:solidFill>
            </a:endParaRPr>
          </a:p>
        </p:txBody>
      </p:sp>
      <p:sp>
        <p:nvSpPr>
          <p:cNvPr id="11" name="TextBox 10"/>
          <p:cNvSpPr txBox="1"/>
          <p:nvPr/>
        </p:nvSpPr>
        <p:spPr>
          <a:xfrm>
            <a:off x="152400" y="4143412"/>
            <a:ext cx="4394200" cy="738664"/>
          </a:xfrm>
          <a:prstGeom prst="rect">
            <a:avLst/>
          </a:prstGeom>
          <a:noFill/>
        </p:spPr>
        <p:txBody>
          <a:bodyPr wrap="square" rtlCol="0">
            <a:spAutoFit/>
          </a:bodyPr>
          <a:lstStyle/>
          <a:p>
            <a:pPr algn="just"/>
            <a:r>
              <a:rPr lang="el-GR" sz="1400" b="1" dirty="0" smtClean="0">
                <a:solidFill>
                  <a:schemeClr val="accent2"/>
                </a:solidFill>
              </a:rPr>
              <a:t>Εισβολή στην Τσεχοσλοβακία</a:t>
            </a:r>
          </a:p>
          <a:p>
            <a:pPr algn="just"/>
            <a:r>
              <a:rPr lang="el-GR" sz="1400" b="1" i="1" dirty="0" smtClean="0">
                <a:solidFill>
                  <a:schemeClr val="accent2"/>
                </a:solidFill>
              </a:rPr>
              <a:t>Εισβολή των αρμάτων μάχης του Συμφώνου της Βαρσοβίας στη Τσεχοσλοβακία, στις 21 Αυγούστου 1968</a:t>
            </a:r>
            <a:endParaRPr lang="el-GR" sz="1400" b="1" i="1" dirty="0">
              <a:solidFill>
                <a:schemeClr val="accent2"/>
              </a:solidFill>
            </a:endParaRPr>
          </a:p>
        </p:txBody>
      </p:sp>
      <p:pic>
        <p:nvPicPr>
          <p:cNvPr id="14" name="2699 - Εικόνα" descr="Άνοιξη της Πράγας 28 Αυγούστου 1968 τέλος .jpg"/>
          <p:cNvPicPr/>
          <p:nvPr/>
        </p:nvPicPr>
        <p:blipFill>
          <a:blip r:embed="rId3" cstate="print"/>
          <a:stretch>
            <a:fillRect/>
          </a:stretch>
        </p:blipFill>
        <p:spPr>
          <a:xfrm>
            <a:off x="258761" y="1738311"/>
            <a:ext cx="4191000" cy="2362200"/>
          </a:xfrm>
          <a:prstGeom prst="rect">
            <a:avLst/>
          </a:prstGeom>
        </p:spPr>
      </p:pic>
      <p:sp>
        <p:nvSpPr>
          <p:cNvPr id="5" name="Θέση αριθμού διαφάνειας 4"/>
          <p:cNvSpPr>
            <a:spLocks noGrp="1"/>
          </p:cNvSpPr>
          <p:nvPr>
            <p:ph type="sldNum" sz="quarter" idx="10"/>
          </p:nvPr>
        </p:nvSpPr>
        <p:spPr/>
        <p:txBody>
          <a:bodyPr/>
          <a:lstStyle/>
          <a:p>
            <a:fld id="{7ADEA3C8-C2DE-4A3E-A6B7-C39F131016B8}" type="slidenum">
              <a:rPr lang="en-US" altLang="en-US" smtClean="0"/>
              <a:pPr/>
              <a:t>15</a:t>
            </a:fld>
            <a:endParaRPr lang="en-US" altLang="en-US"/>
          </a:p>
        </p:txBody>
      </p:sp>
    </p:spTree>
    <p:extLst>
      <p:ext uri="{BB962C8B-B14F-4D97-AF65-F5344CB8AC3E}">
        <p14:creationId xmlns:p14="http://schemas.microsoft.com/office/powerpoint/2010/main" val="9033095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324100" y="1851026"/>
            <a:ext cx="7543800" cy="2836863"/>
          </a:xfrm>
          <a:prstGeom prst="rect">
            <a:avLst/>
          </a:prstGeom>
          <a:ln w="38100">
            <a:solidFill>
              <a:schemeClr val="accent4">
                <a:lumMod val="75000"/>
              </a:schemeClr>
            </a:solidFill>
          </a:ln>
        </p:spPr>
        <p:txBody>
          <a:bodyPr lIns="144000" tIns="288000" rIns="144000" bIns="144000">
            <a:spAutoFit/>
          </a:bodyPr>
          <a:lstStyle/>
          <a:p>
            <a:pPr algn="just">
              <a:defRPr/>
            </a:pPr>
            <a:r>
              <a:rPr lang="el-GR" sz="1200" dirty="0">
                <a:solidFill>
                  <a:srgbClr val="000000"/>
                </a:solidFill>
                <a:latin typeface="Calibri" charset="0"/>
              </a:rPr>
              <a:t>Το παρόν συνοδευτικό έργο </a:t>
            </a:r>
            <a:r>
              <a:rPr lang="el-GR" sz="1200" b="1" dirty="0">
                <a:solidFill>
                  <a:srgbClr val="000000"/>
                </a:solidFill>
                <a:latin typeface="Calibri" charset="0"/>
              </a:rPr>
              <a:t>παρέχεται </a:t>
            </a:r>
            <a:r>
              <a:rPr lang="el-GR" sz="1200" dirty="0">
                <a:solidFill>
                  <a:srgbClr val="000000"/>
                </a:solidFill>
                <a:latin typeface="Calibri" charset="0"/>
              </a:rPr>
              <a:t>αποκλειστικά και μόνο στους διδάσκοντες που έχουν επιλέξει το αντίστοιχο βιβλίο μέσω του συστήματος του </a:t>
            </a:r>
            <a:r>
              <a:rPr lang="el-GR" sz="1200" b="1" dirty="0">
                <a:solidFill>
                  <a:srgbClr val="000000"/>
                </a:solidFill>
                <a:latin typeface="Calibri" charset="0"/>
              </a:rPr>
              <a:t>Ευδόξου </a:t>
            </a:r>
            <a:r>
              <a:rPr lang="el-GR" sz="1200" dirty="0">
                <a:solidFill>
                  <a:srgbClr val="000000"/>
                </a:solidFill>
                <a:latin typeface="Calibri" charset="0"/>
              </a:rPr>
              <a:t>ως διδακτικό σύγγραμμα για τη διδασκαλία των μαθημάτων τους και την αξιολόγηση της εκμάθησης των φοιτητών και για όσο χρονικό διάστημα διατηρείται η επιλογή του συγκεκριμένου συγγράμματος. Η </a:t>
            </a:r>
            <a:r>
              <a:rPr lang="el-GR" sz="1200" b="1" dirty="0">
                <a:solidFill>
                  <a:srgbClr val="000000"/>
                </a:solidFill>
                <a:latin typeface="Calibri" charset="0"/>
              </a:rPr>
              <a:t>διάδοση, δημοσίευση, αναπαραγωγή </a:t>
            </a:r>
            <a:r>
              <a:rPr lang="el-GR" sz="1200" dirty="0">
                <a:solidFill>
                  <a:srgbClr val="000000"/>
                </a:solidFill>
                <a:latin typeface="Calibri" charset="0"/>
              </a:rPr>
              <a:t>ή </a:t>
            </a:r>
            <a:r>
              <a:rPr lang="el-GR" sz="1200" b="1" dirty="0">
                <a:solidFill>
                  <a:srgbClr val="000000"/>
                </a:solidFill>
                <a:latin typeface="Calibri" charset="0"/>
              </a:rPr>
              <a:t>πώληση </a:t>
            </a:r>
            <a:r>
              <a:rPr lang="el-GR" sz="1200" dirty="0">
                <a:solidFill>
                  <a:srgbClr val="000000"/>
                </a:solidFill>
                <a:latin typeface="Calibri" charset="0"/>
              </a:rPr>
              <a:t>οπουδήποτε μέρους αυτού του έργου με οποιοδήποτε μέσο καταστρέφει την ακεραιότητα του έργου </a:t>
            </a:r>
            <a:r>
              <a:rPr lang="el-GR" sz="1200" b="1" dirty="0">
                <a:solidFill>
                  <a:srgbClr val="000000"/>
                </a:solidFill>
                <a:latin typeface="Calibri" charset="0"/>
              </a:rPr>
              <a:t>και για σκοπούς διαφορετικούς από αυτούς για τους οποίους έχει χορηγηθεί η σχετική άδεια δεν επιτρέπεται</a:t>
            </a:r>
            <a:r>
              <a:rPr lang="el-GR" sz="1200" dirty="0">
                <a:solidFill>
                  <a:srgbClr val="000000"/>
                </a:solidFill>
                <a:latin typeface="Calibri" charset="0"/>
              </a:rPr>
              <a:t>. Το περιεχόμενο του έργου </a:t>
            </a:r>
            <a:r>
              <a:rPr lang="el-GR" sz="1200" b="1" dirty="0">
                <a:solidFill>
                  <a:srgbClr val="000000"/>
                </a:solidFill>
                <a:latin typeface="Calibri" charset="0"/>
              </a:rPr>
              <a:t>δεν θα πρέπει να διατίθεται </a:t>
            </a:r>
            <a:r>
              <a:rPr lang="el-GR" sz="1200" dirty="0">
                <a:solidFill>
                  <a:srgbClr val="000000"/>
                </a:solidFill>
                <a:latin typeface="Calibri" charset="0"/>
              </a:rPr>
              <a:t>στους φοιτητές παρά μόνο όταν αυτό αναφέρεται ρητά ότι μπορεί να γίνει. Η </a:t>
            </a:r>
            <a:r>
              <a:rPr lang="el-GR" sz="1200" b="1" dirty="0">
                <a:solidFill>
                  <a:srgbClr val="000000"/>
                </a:solidFill>
                <a:latin typeface="Calibri" charset="0"/>
              </a:rPr>
              <a:t>χρήση </a:t>
            </a:r>
            <a:r>
              <a:rPr lang="el-GR" sz="1200" dirty="0">
                <a:solidFill>
                  <a:srgbClr val="000000"/>
                </a:solidFill>
                <a:latin typeface="Calibri" charset="0"/>
              </a:rPr>
              <a:t>του παρόντος έργου γίνεται αποκλειστικά από τον διδάσκοντα στα πλαίσια των εκπαιδευτικών καθηκόντων του και με τη χρήση των μέσων που αυτός διαχειρίζεται και έχει στη διάθεσή του από τις </a:t>
            </a:r>
            <a:r>
              <a:rPr lang="el-GR" sz="1200" b="1" dirty="0">
                <a:solidFill>
                  <a:srgbClr val="000000"/>
                </a:solidFill>
                <a:latin typeface="Calibri" charset="0"/>
              </a:rPr>
              <a:t>επίσημες υπηρεσίες του εκπαιδευτικού ιδρύματος </a:t>
            </a:r>
            <a:r>
              <a:rPr lang="el-GR" sz="1200" dirty="0">
                <a:solidFill>
                  <a:srgbClr val="000000"/>
                </a:solidFill>
                <a:latin typeface="Calibri" charset="0"/>
              </a:rPr>
              <a:t>όπου ανήκει, διασφαλίζοντας τη μη περαιτέρω διάδοση, δημοσίευση και αναπαραγωγή του έργου προς τρίτους. Ο διδάσκων δύναται να </a:t>
            </a:r>
            <a:r>
              <a:rPr lang="el-GR" sz="1200" b="1" dirty="0">
                <a:solidFill>
                  <a:srgbClr val="000000"/>
                </a:solidFill>
                <a:latin typeface="Calibri" charset="0"/>
              </a:rPr>
              <a:t>προσαρμόζει </a:t>
            </a:r>
            <a:r>
              <a:rPr lang="el-GR" sz="1200" dirty="0">
                <a:solidFill>
                  <a:srgbClr val="000000"/>
                </a:solidFill>
                <a:latin typeface="Calibri" charset="0"/>
              </a:rPr>
              <a:t>μέρος του υλικού των διαφανειών σύμφωνα με τις διδακτικές του ανάγκες, αναφερόμενος όμως πάντοτε στην αρχική πηγή αναφοράς. Το παρόν έργο προστατεύεται από την ελληνική και ευρωπαϊκή νομοθεσία περί πνευματικής ιδιοκτησίας.</a:t>
            </a:r>
            <a:endParaRPr lang="el-GR" sz="1200" dirty="0">
              <a:solidFill>
                <a:prstClr val="black"/>
              </a:solidFill>
              <a:latin typeface="Calibri" charset="0"/>
            </a:endParaRPr>
          </a:p>
        </p:txBody>
      </p:sp>
      <p:pic>
        <p:nvPicPr>
          <p:cNvPr id="18435" name="Εικόνα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94350" y="947738"/>
            <a:ext cx="1246188"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6" name="Εικόνα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68800" y="4803775"/>
            <a:ext cx="3695700"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αριθμού διαφάνειας 2"/>
          <p:cNvSpPr>
            <a:spLocks noGrp="1"/>
          </p:cNvSpPr>
          <p:nvPr>
            <p:ph type="sldNum" sz="quarter" idx="10"/>
          </p:nvPr>
        </p:nvSpPr>
        <p:spPr/>
        <p:txBody>
          <a:bodyPr/>
          <a:lstStyle/>
          <a:p>
            <a:fld id="{7ADEA3C8-C2DE-4A3E-A6B7-C39F131016B8}" type="slidenum">
              <a:rPr lang="en-US" altLang="en-US" smtClean="0"/>
              <a:pPr/>
              <a:t>16</a:t>
            </a:fld>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8" name="Rectangle 10"/>
          <p:cNvSpPr>
            <a:spLocks noGrp="1" noChangeArrowheads="1"/>
          </p:cNvSpPr>
          <p:nvPr>
            <p:ph type="ctrTitle"/>
          </p:nvPr>
        </p:nvSpPr>
        <p:spPr>
          <a:xfrm>
            <a:off x="2346325" y="758826"/>
            <a:ext cx="7543800" cy="3565525"/>
          </a:xfrm>
        </p:spPr>
        <p:txBody>
          <a:bodyPr/>
          <a:lstStyle/>
          <a:p>
            <a:pPr eaLnBrk="1" fontAlgn="auto" hangingPunct="1">
              <a:spcAft>
                <a:spcPts val="0"/>
              </a:spcAft>
              <a:defRPr/>
            </a:pPr>
            <a:r>
              <a:rPr lang="el-GR" sz="2400" dirty="0">
                <a:solidFill>
                  <a:srgbClr val="FF0000"/>
                </a:solidFill>
                <a:latin typeface="Arial Black" pitchFamily="34" charset="0"/>
              </a:rPr>
              <a:t>ΚΕΦΑΛΑΙΟ</a:t>
            </a:r>
            <a:r>
              <a:rPr lang="el-GR" sz="6000" dirty="0">
                <a:solidFill>
                  <a:srgbClr val="FF0000"/>
                </a:solidFill>
                <a:latin typeface="Arial Black" pitchFamily="34" charset="0"/>
              </a:rPr>
              <a:t> </a:t>
            </a:r>
            <a:r>
              <a:rPr lang="el-GR" sz="6600" dirty="0">
                <a:solidFill>
                  <a:srgbClr val="FF0000"/>
                </a:solidFill>
                <a:latin typeface="Arial Black" pitchFamily="34" charset="0"/>
              </a:rPr>
              <a:t>4</a:t>
            </a:r>
            <a:endParaRPr lang="en-US" sz="6000" dirty="0">
              <a:solidFill>
                <a:srgbClr val="FF0000"/>
              </a:solidFill>
              <a:latin typeface="Arial Black" pitchFamily="34" charset="0"/>
            </a:endParaRPr>
          </a:p>
        </p:txBody>
      </p:sp>
      <p:sp>
        <p:nvSpPr>
          <p:cNvPr id="15363" name="Rectangle 11"/>
          <p:cNvSpPr>
            <a:spLocks noGrp="1" noChangeArrowheads="1"/>
          </p:cNvSpPr>
          <p:nvPr>
            <p:ph type="subTitle" idx="1"/>
          </p:nvPr>
        </p:nvSpPr>
        <p:spPr>
          <a:xfrm>
            <a:off x="2349500" y="4456113"/>
            <a:ext cx="7543800" cy="1143000"/>
          </a:xfrm>
        </p:spPr>
        <p:txBody>
          <a:bodyPr rtlCol="0"/>
          <a:lstStyle/>
          <a:p>
            <a:pPr eaLnBrk="1" fontAlgn="auto" hangingPunct="1">
              <a:defRPr/>
            </a:pPr>
            <a:r>
              <a:rPr lang="el-GR" altLang="en-US" sz="2000" dirty="0" err="1" smtClean="0">
                <a:solidFill>
                  <a:schemeClr val="accent6">
                    <a:lumMod val="75000"/>
                  </a:schemeClr>
                </a:solidFill>
                <a:latin typeface="Arial Black" pitchFamily="34" charset="0"/>
                <a:ea typeface="ＭＳ Ｐゴシック" panose="020B0600070205080204" pitchFamily="34" charset="-128"/>
              </a:rPr>
              <a:t>Απο</a:t>
            </a:r>
            <a:r>
              <a:rPr lang="el-GR" altLang="en-US" sz="2000" dirty="0" smtClean="0">
                <a:solidFill>
                  <a:schemeClr val="accent6">
                    <a:lumMod val="75000"/>
                  </a:schemeClr>
                </a:solidFill>
                <a:latin typeface="Arial Black" pitchFamily="34" charset="0"/>
                <a:ea typeface="ＭＳ Ｐゴシック" panose="020B0600070205080204" pitchFamily="34" charset="-128"/>
              </a:rPr>
              <a:t> </a:t>
            </a:r>
            <a:r>
              <a:rPr lang="el-GR" altLang="en-US" sz="2000" dirty="0">
                <a:solidFill>
                  <a:schemeClr val="accent6">
                    <a:lumMod val="75000"/>
                  </a:schemeClr>
                </a:solidFill>
                <a:latin typeface="Arial Black" pitchFamily="34" charset="0"/>
                <a:ea typeface="ＭＳ Ｐゴシック" panose="020B0600070205080204" pitchFamily="34" charset="-128"/>
              </a:rPr>
              <a:t>την </a:t>
            </a:r>
            <a:r>
              <a:rPr lang="el-GR" altLang="en-US" sz="2000" dirty="0" err="1" smtClean="0">
                <a:solidFill>
                  <a:schemeClr val="accent6">
                    <a:lumMod val="75000"/>
                  </a:schemeClr>
                </a:solidFill>
                <a:latin typeface="Arial Black" pitchFamily="34" charset="0"/>
                <a:ea typeface="ＭＳ Ｐゴシック" panose="020B0600070205080204" pitchFamily="34" charset="-128"/>
              </a:rPr>
              <a:t>κριση</a:t>
            </a:r>
            <a:r>
              <a:rPr lang="el-GR" altLang="en-US" sz="2000" dirty="0" smtClean="0">
                <a:solidFill>
                  <a:schemeClr val="accent6">
                    <a:lumMod val="75000"/>
                  </a:schemeClr>
                </a:solidFill>
                <a:latin typeface="Arial Black" pitchFamily="34" charset="0"/>
                <a:ea typeface="ＭＳ Ｐゴシック" panose="020B0600070205080204" pitchFamily="34" charset="-128"/>
              </a:rPr>
              <a:t> </a:t>
            </a:r>
            <a:r>
              <a:rPr lang="el-GR" altLang="en-US" sz="2000" dirty="0" err="1" smtClean="0">
                <a:solidFill>
                  <a:schemeClr val="accent6">
                    <a:lumMod val="75000"/>
                  </a:schemeClr>
                </a:solidFill>
                <a:latin typeface="Arial Black" pitchFamily="34" charset="0"/>
                <a:ea typeface="ＭＳ Ｐゴシック" panose="020B0600070205080204" pitchFamily="34" charset="-128"/>
              </a:rPr>
              <a:t>εως</a:t>
            </a:r>
            <a:r>
              <a:rPr lang="el-GR" altLang="en-US" sz="2000" dirty="0" smtClean="0">
                <a:solidFill>
                  <a:schemeClr val="accent6">
                    <a:lumMod val="75000"/>
                  </a:schemeClr>
                </a:solidFill>
                <a:latin typeface="Arial Black" pitchFamily="34" charset="0"/>
                <a:ea typeface="ＭＳ Ｐゴシック" panose="020B0600070205080204" pitchFamily="34" charset="-128"/>
              </a:rPr>
              <a:t> </a:t>
            </a:r>
            <a:r>
              <a:rPr lang="el-GR" altLang="en-US" sz="2000" dirty="0">
                <a:solidFill>
                  <a:schemeClr val="accent6">
                    <a:lumMod val="75000"/>
                  </a:schemeClr>
                </a:solidFill>
                <a:latin typeface="Arial Black" pitchFamily="34" charset="0"/>
                <a:ea typeface="ＭＳ Ｐゴシック" panose="020B0600070205080204" pitchFamily="34" charset="-128"/>
              </a:rPr>
              <a:t>το </a:t>
            </a:r>
            <a:r>
              <a:rPr lang="el-GR" altLang="en-US" sz="2000" dirty="0" err="1" smtClean="0">
                <a:solidFill>
                  <a:schemeClr val="accent6">
                    <a:lumMod val="75000"/>
                  </a:schemeClr>
                </a:solidFill>
                <a:latin typeface="Arial Black" pitchFamily="34" charset="0"/>
                <a:ea typeface="ＭＳ Ｐゴシック" panose="020B0600070205080204" pitchFamily="34" charset="-128"/>
              </a:rPr>
              <a:t>Συμβιβασμο</a:t>
            </a:r>
            <a:r>
              <a:rPr lang="el-GR" altLang="en-US" sz="2000" dirty="0" smtClean="0">
                <a:solidFill>
                  <a:schemeClr val="accent6">
                    <a:lumMod val="75000"/>
                  </a:schemeClr>
                </a:solidFill>
                <a:latin typeface="Arial Black" pitchFamily="34" charset="0"/>
                <a:ea typeface="ＭＳ Ｐゴシック" panose="020B0600070205080204" pitchFamily="34" charset="-128"/>
              </a:rPr>
              <a:t> </a:t>
            </a:r>
            <a:r>
              <a:rPr lang="el-GR" altLang="en-US" sz="2000" dirty="0">
                <a:solidFill>
                  <a:schemeClr val="accent6">
                    <a:lumMod val="75000"/>
                  </a:schemeClr>
                </a:solidFill>
                <a:latin typeface="Arial Black" pitchFamily="34" charset="0"/>
                <a:ea typeface="ＭＳ Ｐゴシック" panose="020B0600070205080204" pitchFamily="34" charset="-128"/>
              </a:rPr>
              <a:t>του </a:t>
            </a:r>
            <a:r>
              <a:rPr lang="el-GR" altLang="en-US" sz="2000" dirty="0" err="1" smtClean="0">
                <a:solidFill>
                  <a:schemeClr val="accent6">
                    <a:lumMod val="75000"/>
                  </a:schemeClr>
                </a:solidFill>
                <a:latin typeface="Arial Black" pitchFamily="34" charset="0"/>
                <a:ea typeface="ＭＳ Ｐゴシック" panose="020B0600070205080204" pitchFamily="34" charset="-128"/>
              </a:rPr>
              <a:t>Λουξεμβουργου</a:t>
            </a:r>
            <a:r>
              <a:rPr lang="el-GR" altLang="en-US" sz="2000" dirty="0" smtClean="0">
                <a:solidFill>
                  <a:schemeClr val="accent6">
                    <a:lumMod val="75000"/>
                  </a:schemeClr>
                </a:solidFill>
                <a:latin typeface="Arial Black" pitchFamily="34" charset="0"/>
                <a:ea typeface="ＭＳ Ｐゴシック" panose="020B0600070205080204" pitchFamily="34" charset="-128"/>
              </a:rPr>
              <a:t> </a:t>
            </a:r>
            <a:r>
              <a:rPr lang="el-GR" altLang="en-US" sz="2000" dirty="0">
                <a:solidFill>
                  <a:schemeClr val="accent6">
                    <a:lumMod val="75000"/>
                  </a:schemeClr>
                </a:solidFill>
                <a:latin typeface="Arial Black" pitchFamily="34" charset="0"/>
                <a:ea typeface="ＭＳ Ｐゴシック" panose="020B0600070205080204" pitchFamily="34" charset="-128"/>
              </a:rPr>
              <a:t>και τη </a:t>
            </a:r>
            <a:r>
              <a:rPr lang="el-GR" altLang="en-US" sz="2000" dirty="0" err="1" smtClean="0">
                <a:solidFill>
                  <a:schemeClr val="accent6">
                    <a:lumMod val="75000"/>
                  </a:schemeClr>
                </a:solidFill>
                <a:latin typeface="Arial Black" pitchFamily="34" charset="0"/>
                <a:ea typeface="ＭＳ Ｐゴシック" panose="020B0600070205080204" pitchFamily="34" charset="-128"/>
              </a:rPr>
              <a:t>στασιμοτητα</a:t>
            </a:r>
            <a:r>
              <a:rPr lang="el-GR" altLang="en-US" sz="2000" dirty="0" smtClean="0">
                <a:solidFill>
                  <a:schemeClr val="accent6">
                    <a:lumMod val="75000"/>
                  </a:schemeClr>
                </a:solidFill>
                <a:latin typeface="Arial Black" pitchFamily="34" charset="0"/>
                <a:ea typeface="ＭＳ Ｐゴシック" panose="020B0600070205080204" pitchFamily="34" charset="-128"/>
              </a:rPr>
              <a:t> </a:t>
            </a:r>
            <a:r>
              <a:rPr lang="el-GR" altLang="en-US" sz="2000" dirty="0">
                <a:solidFill>
                  <a:schemeClr val="accent6">
                    <a:lumMod val="75000"/>
                  </a:schemeClr>
                </a:solidFill>
                <a:latin typeface="Arial Black" pitchFamily="34" charset="0"/>
                <a:ea typeface="ＭＳ Ｐゴシック" panose="020B0600070205080204" pitchFamily="34" charset="-128"/>
              </a:rPr>
              <a:t>(1958-1969)</a:t>
            </a:r>
          </a:p>
        </p:txBody>
      </p:sp>
      <p:sp>
        <p:nvSpPr>
          <p:cNvPr id="2" name="Θέση αριθμού διαφάνειας 1"/>
          <p:cNvSpPr>
            <a:spLocks noGrp="1"/>
          </p:cNvSpPr>
          <p:nvPr>
            <p:ph type="sldNum" sz="quarter" idx="10"/>
          </p:nvPr>
        </p:nvSpPr>
        <p:spPr/>
        <p:txBody>
          <a:bodyPr/>
          <a:lstStyle/>
          <a:p>
            <a:fld id="{6671E9E9-5D2E-4BE9-8881-E30C156104A5}" type="slidenum">
              <a:rPr lang="en-US" altLang="en-US" smtClean="0"/>
              <a:pPr/>
              <a:t>2</a:t>
            </a:fld>
            <a:endParaRPr lang="en-US" altLang="en-US"/>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srgbClr val="FF0000"/>
                </a:solidFill>
                <a:latin typeface="Calibri Light" panose="020F0302020204030204"/>
              </a:rPr>
              <a:t>Το Ευρωπαϊκό Φαινόμενο: 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l-GR" sz="2400" b="1" kern="0" dirty="0">
                <a:solidFill>
                  <a:srgbClr val="FF0000"/>
                </a:solidFill>
                <a:ea typeface="Microsoft JhengHei" panose="020B0604030504040204" pitchFamily="34" charset="-120"/>
                <a:cs typeface="Arial" panose="020B0604020202020204" pitchFamily="34" charset="0"/>
              </a:rPr>
              <a:t>4. Από την κρίση έως το Συμβιβασμό του Λουξεμβούργου και τη στασιμότητα (1958-1969)</a:t>
            </a:r>
          </a:p>
        </p:txBody>
      </p:sp>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a:solidFill>
                  <a:schemeClr val="accent2"/>
                </a:solidFill>
                <a:cs typeface="Times New Roman" panose="02020603050405020304" pitchFamily="18" charset="0"/>
              </a:rPr>
              <a:t>Τα πρώτα βήματα της ΕΟΚ και η καθιέρωση κοινών πολιτικών</a:t>
            </a:r>
          </a:p>
        </p:txBody>
      </p:sp>
      <p:sp>
        <p:nvSpPr>
          <p:cNvPr id="25" name="TextBox 24"/>
          <p:cNvSpPr txBox="1"/>
          <p:nvPr/>
        </p:nvSpPr>
        <p:spPr>
          <a:xfrm>
            <a:off x="4680000" y="1728000"/>
            <a:ext cx="7277099" cy="4524315"/>
          </a:xfrm>
          <a:prstGeom prst="rect">
            <a:avLst/>
          </a:prstGeom>
          <a:noFill/>
        </p:spPr>
        <p:txBody>
          <a:bodyPr wrap="square" rtlCol="0">
            <a:spAutoFit/>
          </a:bodyPr>
          <a:lstStyle/>
          <a:p>
            <a:r>
              <a:rPr lang="el-GR" b="1" dirty="0">
                <a:solidFill>
                  <a:schemeClr val="accent2"/>
                </a:solidFill>
              </a:rPr>
              <a:t>Η Ευρωπαϊκή Τελωνειακή </a:t>
            </a:r>
            <a:r>
              <a:rPr lang="el-GR" b="1" dirty="0" smtClean="0">
                <a:solidFill>
                  <a:schemeClr val="accent2"/>
                </a:solidFill>
              </a:rPr>
              <a:t>Ένωση</a:t>
            </a:r>
            <a:endParaRPr lang="el-GR" b="1" i="1" dirty="0" smtClean="0">
              <a:solidFill>
                <a:schemeClr val="accent2"/>
              </a:solidFill>
            </a:endParaRPr>
          </a:p>
          <a:p>
            <a:pPr marL="285750" indent="-285750" algn="just">
              <a:buFont typeface="Arial" panose="020B0604020202020204" pitchFamily="34" charset="0"/>
              <a:buChar char="•"/>
            </a:pPr>
            <a:r>
              <a:rPr lang="el-GR" b="1" dirty="0" smtClean="0">
                <a:solidFill>
                  <a:schemeClr val="accent2"/>
                </a:solidFill>
              </a:rPr>
              <a:t>Την </a:t>
            </a:r>
            <a:r>
              <a:rPr lang="el-GR" b="1" dirty="0">
                <a:solidFill>
                  <a:schemeClr val="accent2"/>
                </a:solidFill>
              </a:rPr>
              <a:t>πρώτη φάση της απελευθέρωσης του εμπορίου, τον Ιανουάριο του 1959, ακολούθησε η επιτάχυνση του ρυθμού μείωσης των δασμών και των ποσοτικών περιορισμών μεταξύ των </a:t>
            </a:r>
            <a:r>
              <a:rPr lang="el-GR" b="1" dirty="0" smtClean="0">
                <a:solidFill>
                  <a:schemeClr val="accent2"/>
                </a:solidFill>
              </a:rPr>
              <a:t>κρατών-μελών. </a:t>
            </a:r>
            <a:endParaRPr lang="en-US" b="1" dirty="0" smtClean="0">
              <a:solidFill>
                <a:schemeClr val="accent2"/>
              </a:solidFill>
            </a:endParaRPr>
          </a:p>
          <a:p>
            <a:pPr marL="285750" indent="-285750" algn="just">
              <a:buFont typeface="Arial" panose="020B0604020202020204" pitchFamily="34" charset="0"/>
              <a:buChar char="•"/>
            </a:pPr>
            <a:r>
              <a:rPr lang="el-GR" b="1" dirty="0" smtClean="0">
                <a:solidFill>
                  <a:schemeClr val="accent2"/>
                </a:solidFill>
              </a:rPr>
              <a:t>Τα </a:t>
            </a:r>
            <a:r>
              <a:rPr lang="el-GR" b="1" dirty="0">
                <a:solidFill>
                  <a:schemeClr val="accent2"/>
                </a:solidFill>
              </a:rPr>
              <a:t>μέτρα </a:t>
            </a:r>
            <a:r>
              <a:rPr lang="el-GR" b="1" dirty="0" smtClean="0">
                <a:solidFill>
                  <a:schemeClr val="accent2"/>
                </a:solidFill>
              </a:rPr>
              <a:t>συνοδεύτηκαν από </a:t>
            </a:r>
            <a:r>
              <a:rPr lang="el-GR" b="1" dirty="0">
                <a:solidFill>
                  <a:schemeClr val="accent2"/>
                </a:solidFill>
              </a:rPr>
              <a:t>την καθιέρωση ενός Κοινού Εξωτερικού </a:t>
            </a:r>
            <a:r>
              <a:rPr lang="el-GR" b="1" dirty="0" smtClean="0">
                <a:solidFill>
                  <a:schemeClr val="accent2"/>
                </a:solidFill>
              </a:rPr>
              <a:t>Δασμολογίου (ΚΕΔ), </a:t>
            </a:r>
            <a:r>
              <a:rPr lang="el-GR" b="1" dirty="0">
                <a:solidFill>
                  <a:schemeClr val="accent2"/>
                </a:solidFill>
              </a:rPr>
              <a:t>που από το 1960, το Συμβούλιο των Υπουργών αποφάσισε να το μειώσει κατά 20%. </a:t>
            </a:r>
            <a:endParaRPr lang="en-US" b="1" dirty="0" smtClean="0">
              <a:solidFill>
                <a:schemeClr val="accent2"/>
              </a:solidFill>
            </a:endParaRPr>
          </a:p>
          <a:p>
            <a:pPr marL="285750" indent="-285750" algn="just">
              <a:buFont typeface="Arial" panose="020B0604020202020204" pitchFamily="34" charset="0"/>
              <a:buChar char="•"/>
            </a:pPr>
            <a:r>
              <a:rPr lang="el-GR" b="1" dirty="0" smtClean="0">
                <a:solidFill>
                  <a:schemeClr val="accent2"/>
                </a:solidFill>
              </a:rPr>
              <a:t>Συνέπεια </a:t>
            </a:r>
            <a:r>
              <a:rPr lang="el-GR" b="1" dirty="0">
                <a:solidFill>
                  <a:schemeClr val="accent2"/>
                </a:solidFill>
              </a:rPr>
              <a:t>όλων αυτών ήταν η ολοκλήρωση της τελωνειακής ένωσης την </a:t>
            </a:r>
            <a:r>
              <a:rPr lang="el-GR" b="1" dirty="0" smtClean="0">
                <a:solidFill>
                  <a:schemeClr val="accent2"/>
                </a:solidFill>
              </a:rPr>
              <a:t>1</a:t>
            </a:r>
            <a:r>
              <a:rPr lang="el-GR" b="1" baseline="30000" dirty="0" smtClean="0">
                <a:solidFill>
                  <a:schemeClr val="accent2"/>
                </a:solidFill>
              </a:rPr>
              <a:t>η</a:t>
            </a:r>
            <a:r>
              <a:rPr lang="el-GR" b="1" dirty="0" smtClean="0">
                <a:solidFill>
                  <a:schemeClr val="accent2"/>
                </a:solidFill>
              </a:rPr>
              <a:t> </a:t>
            </a:r>
            <a:r>
              <a:rPr lang="el-GR" b="1" dirty="0">
                <a:solidFill>
                  <a:schemeClr val="accent2"/>
                </a:solidFill>
              </a:rPr>
              <a:t>Ιουλίου του 1968, δεκαοκτώ μήνες πριν από την προβλεπόμενη από τη </a:t>
            </a:r>
            <a:r>
              <a:rPr lang="el-GR" b="1" i="1" dirty="0">
                <a:solidFill>
                  <a:schemeClr val="accent2"/>
                </a:solidFill>
              </a:rPr>
              <a:t>Συνθήκη της Ρώμης </a:t>
            </a:r>
            <a:r>
              <a:rPr lang="el-GR" b="1" dirty="0">
                <a:solidFill>
                  <a:schemeClr val="accent2"/>
                </a:solidFill>
              </a:rPr>
              <a:t>ημερομηνία</a:t>
            </a:r>
            <a:r>
              <a:rPr lang="el-GR" b="1" dirty="0" smtClean="0">
                <a:solidFill>
                  <a:schemeClr val="accent2"/>
                </a:solidFill>
              </a:rPr>
              <a:t>.</a:t>
            </a:r>
            <a:endParaRPr lang="en-US" b="1" i="1" dirty="0">
              <a:solidFill>
                <a:schemeClr val="accent2"/>
              </a:solidFill>
            </a:endParaRPr>
          </a:p>
          <a:p>
            <a:pPr marL="285750" indent="-285750" algn="just">
              <a:buFont typeface="Arial" panose="020B0604020202020204" pitchFamily="34" charset="0"/>
              <a:buChar char="•"/>
            </a:pPr>
            <a:r>
              <a:rPr lang="el-GR" b="1" dirty="0" smtClean="0">
                <a:solidFill>
                  <a:schemeClr val="accent2"/>
                </a:solidFill>
              </a:rPr>
              <a:t>Η </a:t>
            </a:r>
            <a:r>
              <a:rPr lang="el-GR" b="1" dirty="0">
                <a:solidFill>
                  <a:schemeClr val="accent2"/>
                </a:solidFill>
              </a:rPr>
              <a:t>ΕΟΚ συμμετείχε </a:t>
            </a:r>
            <a:r>
              <a:rPr lang="el-GR" b="1" dirty="0" smtClean="0">
                <a:solidFill>
                  <a:schemeClr val="accent2"/>
                </a:solidFill>
              </a:rPr>
              <a:t>στις </a:t>
            </a:r>
            <a:r>
              <a:rPr lang="el-GR" b="1" dirty="0">
                <a:solidFill>
                  <a:schemeClr val="accent2"/>
                </a:solidFill>
              </a:rPr>
              <a:t>διαπραγματεύσεις για τη Γενική Συμφωνία Δασμών και Εμπορίου (</a:t>
            </a:r>
            <a:r>
              <a:rPr lang="el-GR" b="1" dirty="0" smtClean="0">
                <a:solidFill>
                  <a:schemeClr val="accent2"/>
                </a:solidFill>
              </a:rPr>
              <a:t>ΓΣΔΕ</a:t>
            </a:r>
            <a:r>
              <a:rPr lang="en-US" b="1" dirty="0" smtClean="0">
                <a:solidFill>
                  <a:schemeClr val="accent2"/>
                </a:solidFill>
              </a:rPr>
              <a:t>) </a:t>
            </a:r>
            <a:r>
              <a:rPr lang="el-GR" b="1" dirty="0" smtClean="0">
                <a:solidFill>
                  <a:schemeClr val="accent2"/>
                </a:solidFill>
              </a:rPr>
              <a:t>του </a:t>
            </a:r>
            <a:r>
              <a:rPr lang="el-GR" b="1" i="1" dirty="0">
                <a:solidFill>
                  <a:schemeClr val="accent2"/>
                </a:solidFill>
              </a:rPr>
              <a:t>Γύρου του </a:t>
            </a:r>
            <a:r>
              <a:rPr lang="el-GR" b="1" i="1" dirty="0" err="1">
                <a:solidFill>
                  <a:schemeClr val="accent2"/>
                </a:solidFill>
              </a:rPr>
              <a:t>Dillon</a:t>
            </a:r>
            <a:r>
              <a:rPr lang="el-GR" b="1" i="1" dirty="0">
                <a:solidFill>
                  <a:schemeClr val="accent2"/>
                </a:solidFill>
              </a:rPr>
              <a:t> </a:t>
            </a:r>
            <a:r>
              <a:rPr lang="el-GR" b="1" dirty="0" smtClean="0">
                <a:solidFill>
                  <a:schemeClr val="accent2"/>
                </a:solidFill>
              </a:rPr>
              <a:t>(1960 </a:t>
            </a:r>
            <a:r>
              <a:rPr lang="el-GR" b="1" dirty="0">
                <a:solidFill>
                  <a:schemeClr val="accent2"/>
                </a:solidFill>
              </a:rPr>
              <a:t>– </a:t>
            </a:r>
            <a:r>
              <a:rPr lang="el-GR" b="1" dirty="0" smtClean="0">
                <a:solidFill>
                  <a:schemeClr val="accent2"/>
                </a:solidFill>
              </a:rPr>
              <a:t>1962)</a:t>
            </a:r>
            <a:r>
              <a:rPr lang="en-US" b="1" dirty="0" smtClean="0">
                <a:solidFill>
                  <a:schemeClr val="accent2"/>
                </a:solidFill>
              </a:rPr>
              <a:t>, </a:t>
            </a:r>
            <a:r>
              <a:rPr lang="el-GR" b="1" dirty="0" smtClean="0">
                <a:solidFill>
                  <a:schemeClr val="accent2"/>
                </a:solidFill>
              </a:rPr>
              <a:t>που </a:t>
            </a:r>
            <a:r>
              <a:rPr lang="el-GR" b="1" dirty="0">
                <a:solidFill>
                  <a:schemeClr val="accent2"/>
                </a:solidFill>
              </a:rPr>
              <a:t>επέφερε μείωση κατά 6,5% στο </a:t>
            </a:r>
            <a:r>
              <a:rPr lang="el-GR" b="1" dirty="0" smtClean="0">
                <a:solidFill>
                  <a:schemeClr val="accent2"/>
                </a:solidFill>
              </a:rPr>
              <a:t>ΚΕΔ</a:t>
            </a:r>
            <a:r>
              <a:rPr lang="en-US" b="1" dirty="0" smtClean="0">
                <a:solidFill>
                  <a:schemeClr val="accent2"/>
                </a:solidFill>
              </a:rPr>
              <a:t>.</a:t>
            </a:r>
          </a:p>
          <a:p>
            <a:pPr marL="285750" indent="-285750" algn="just">
              <a:buFont typeface="Arial" panose="020B0604020202020204" pitchFamily="34" charset="0"/>
              <a:buChar char="•"/>
            </a:pPr>
            <a:r>
              <a:rPr lang="el-GR" b="1" dirty="0" smtClean="0">
                <a:solidFill>
                  <a:schemeClr val="accent2"/>
                </a:solidFill>
              </a:rPr>
              <a:t>Επίσης</a:t>
            </a:r>
            <a:r>
              <a:rPr lang="en-US" b="1" dirty="0" smtClean="0">
                <a:solidFill>
                  <a:schemeClr val="accent2"/>
                </a:solidFill>
              </a:rPr>
              <a:t> </a:t>
            </a:r>
            <a:r>
              <a:rPr lang="el-GR" b="1" dirty="0" smtClean="0">
                <a:solidFill>
                  <a:schemeClr val="accent2"/>
                </a:solidFill>
              </a:rPr>
              <a:t>συμμετείχε </a:t>
            </a:r>
            <a:r>
              <a:rPr lang="el-GR" b="1" dirty="0">
                <a:solidFill>
                  <a:schemeClr val="accent2"/>
                </a:solidFill>
              </a:rPr>
              <a:t>στις διαπραγματεύσεις του </a:t>
            </a:r>
            <a:r>
              <a:rPr lang="el-GR" b="1" i="1" dirty="0">
                <a:solidFill>
                  <a:schemeClr val="accent2"/>
                </a:solidFill>
              </a:rPr>
              <a:t>Γύρου του </a:t>
            </a:r>
            <a:r>
              <a:rPr lang="el-GR" b="1" i="1" dirty="0" err="1" smtClean="0">
                <a:solidFill>
                  <a:schemeClr val="accent2"/>
                </a:solidFill>
              </a:rPr>
              <a:t>Kennedy</a:t>
            </a:r>
            <a:r>
              <a:rPr lang="el-GR" b="1" dirty="0" smtClean="0">
                <a:solidFill>
                  <a:schemeClr val="accent2"/>
                </a:solidFill>
              </a:rPr>
              <a:t> (1964 </a:t>
            </a:r>
            <a:r>
              <a:rPr lang="el-GR" b="1" dirty="0">
                <a:solidFill>
                  <a:schemeClr val="accent2"/>
                </a:solidFill>
              </a:rPr>
              <a:t>– </a:t>
            </a:r>
            <a:r>
              <a:rPr lang="el-GR" b="1" dirty="0" smtClean="0">
                <a:solidFill>
                  <a:schemeClr val="accent2"/>
                </a:solidFill>
              </a:rPr>
              <a:t>1970), για δασμολογικές </a:t>
            </a:r>
            <a:r>
              <a:rPr lang="el-GR" b="1" dirty="0">
                <a:solidFill>
                  <a:schemeClr val="accent2"/>
                </a:solidFill>
              </a:rPr>
              <a:t>παραχωρήσεις και </a:t>
            </a:r>
            <a:r>
              <a:rPr lang="el-GR" b="1" dirty="0" smtClean="0">
                <a:solidFill>
                  <a:schemeClr val="accent2"/>
                </a:solidFill>
              </a:rPr>
              <a:t>αντιμετώπιση </a:t>
            </a:r>
            <a:r>
              <a:rPr lang="el-GR" b="1" dirty="0">
                <a:solidFill>
                  <a:schemeClr val="accent2"/>
                </a:solidFill>
              </a:rPr>
              <a:t>της επιθετικής εμπορικής πολιτικής τιμών </a:t>
            </a:r>
            <a:r>
              <a:rPr lang="el-GR" b="1" dirty="0" smtClean="0">
                <a:solidFill>
                  <a:schemeClr val="accent2"/>
                </a:solidFill>
              </a:rPr>
              <a:t>στο διεθνές εμπόριο.</a:t>
            </a:r>
            <a:endParaRPr lang="el-GR" b="1" dirty="0">
              <a:solidFill>
                <a:schemeClr val="accent2"/>
              </a:solidFill>
            </a:endParaRPr>
          </a:p>
        </p:txBody>
      </p:sp>
      <p:sp>
        <p:nvSpPr>
          <p:cNvPr id="10" name="TextBox 9"/>
          <p:cNvSpPr txBox="1"/>
          <p:nvPr/>
        </p:nvSpPr>
        <p:spPr>
          <a:xfrm>
            <a:off x="139700" y="1905362"/>
            <a:ext cx="4419600" cy="1384995"/>
          </a:xfrm>
          <a:prstGeom prst="rect">
            <a:avLst/>
          </a:prstGeom>
          <a:noFill/>
        </p:spPr>
        <p:txBody>
          <a:bodyPr wrap="square" rtlCol="0">
            <a:spAutoFit/>
          </a:bodyPr>
          <a:lstStyle/>
          <a:p>
            <a:r>
              <a:rPr lang="el-GR" sz="1400" b="1" dirty="0" smtClean="0">
                <a:solidFill>
                  <a:schemeClr val="accent2"/>
                </a:solidFill>
              </a:rPr>
              <a:t>Η Τελωνειακή Ένωση:</a:t>
            </a:r>
          </a:p>
          <a:p>
            <a:pPr algn="just"/>
            <a:r>
              <a:rPr lang="el-GR" sz="1400" b="1" i="1" dirty="0" smtClean="0">
                <a:solidFill>
                  <a:schemeClr val="accent2"/>
                </a:solidFill>
              </a:rPr>
              <a:t>Λειτουργεί για </a:t>
            </a:r>
            <a:r>
              <a:rPr lang="el-GR" sz="1400" b="1" i="1" dirty="0">
                <a:solidFill>
                  <a:schemeClr val="accent2"/>
                </a:solidFill>
              </a:rPr>
              <a:t>την ασφάλεια και την </a:t>
            </a:r>
            <a:r>
              <a:rPr lang="el-GR" sz="1400" b="1" i="1" dirty="0" smtClean="0">
                <a:solidFill>
                  <a:schemeClr val="accent2"/>
                </a:solidFill>
              </a:rPr>
              <a:t>προστασία των </a:t>
            </a:r>
            <a:r>
              <a:rPr lang="el-GR" sz="1400" b="1" i="1" dirty="0">
                <a:solidFill>
                  <a:schemeClr val="accent2"/>
                </a:solidFill>
              </a:rPr>
              <a:t>πολιτών των </a:t>
            </a:r>
            <a:r>
              <a:rPr lang="el-GR" sz="1400" b="1" i="1" dirty="0" smtClean="0">
                <a:solidFill>
                  <a:schemeClr val="accent2"/>
                </a:solidFill>
              </a:rPr>
              <a:t>κρατών-μελών </a:t>
            </a:r>
            <a:r>
              <a:rPr lang="el-GR" sz="1400" b="1" i="1" dirty="0">
                <a:solidFill>
                  <a:schemeClr val="accent2"/>
                </a:solidFill>
              </a:rPr>
              <a:t>της και εισπράττει τελωνειακούς δασμούς που αποτελούν σημαντική πηγή </a:t>
            </a:r>
            <a:r>
              <a:rPr lang="el-GR" sz="1400" b="1" i="1" dirty="0" smtClean="0">
                <a:solidFill>
                  <a:schemeClr val="accent2"/>
                </a:solidFill>
              </a:rPr>
              <a:t>εσόδων, μετατρέποντας </a:t>
            </a:r>
            <a:r>
              <a:rPr lang="el-GR" sz="1400" b="1" i="1" dirty="0">
                <a:solidFill>
                  <a:schemeClr val="accent2"/>
                </a:solidFill>
              </a:rPr>
              <a:t>τα τελωνεία σε </a:t>
            </a:r>
            <a:r>
              <a:rPr lang="el-GR" sz="1400" b="1" i="1" dirty="0" smtClean="0">
                <a:solidFill>
                  <a:schemeClr val="accent2"/>
                </a:solidFill>
              </a:rPr>
              <a:t>έναν </a:t>
            </a:r>
            <a:r>
              <a:rPr lang="el-GR" sz="1400" b="1" i="1" dirty="0">
                <a:solidFill>
                  <a:schemeClr val="accent2"/>
                </a:solidFill>
              </a:rPr>
              <a:t>ευέλικτο εταίρο για το εμπόριο.</a:t>
            </a:r>
            <a:endParaRPr lang="el-GR" sz="1400" b="1" i="1" dirty="0" smtClean="0">
              <a:solidFill>
                <a:schemeClr val="accent2"/>
              </a:solidFill>
            </a:endParaRPr>
          </a:p>
        </p:txBody>
      </p:sp>
      <p:pic>
        <p:nvPicPr>
          <p:cNvPr id="11" name="10 - Εικόνα"/>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1245" y="3497009"/>
            <a:ext cx="1153307" cy="1438780"/>
          </a:xfrm>
          <a:prstGeom prst="rect">
            <a:avLst/>
          </a:prstGeom>
        </p:spPr>
      </p:pic>
      <p:sp>
        <p:nvSpPr>
          <p:cNvPr id="5" name="Θέση αριθμού διαφάνειας 4"/>
          <p:cNvSpPr>
            <a:spLocks noGrp="1"/>
          </p:cNvSpPr>
          <p:nvPr>
            <p:ph type="sldNum" sz="quarter" idx="10"/>
          </p:nvPr>
        </p:nvSpPr>
        <p:spPr/>
        <p:txBody>
          <a:bodyPr/>
          <a:lstStyle/>
          <a:p>
            <a:fld id="{7ADEA3C8-C2DE-4A3E-A6B7-C39F131016B8}" type="slidenum">
              <a:rPr lang="en-US" altLang="en-US" smtClean="0"/>
              <a:pPr/>
              <a:t>3</a:t>
            </a:fld>
            <a:endParaRPr lang="en-US" altLang="en-US"/>
          </a:p>
        </p:txBody>
      </p:sp>
    </p:spTree>
    <p:extLst>
      <p:ext uri="{BB962C8B-B14F-4D97-AF65-F5344CB8AC3E}">
        <p14:creationId xmlns:p14="http://schemas.microsoft.com/office/powerpoint/2010/main" val="11559096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srgbClr val="C00000"/>
                </a:solidFill>
                <a:latin typeface="Calibri Light" panose="020F0302020204030204"/>
              </a:rPr>
              <a:t>Το Ευρωπαϊκό Φαινόμενο: 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l-GR" sz="2400" b="1" kern="0" dirty="0">
                <a:solidFill>
                  <a:srgbClr val="C00000"/>
                </a:solidFill>
                <a:ea typeface="Microsoft JhengHei" panose="020B0604030504040204" pitchFamily="34" charset="-120"/>
                <a:cs typeface="Arial" panose="020B0604020202020204" pitchFamily="34" charset="0"/>
              </a:rPr>
              <a:t>4. Από την κρίση έως το Συμβιβασμό του Λουξεμβούργου και τη στασιμότητα (1958-1969)</a:t>
            </a:r>
          </a:p>
        </p:txBody>
      </p:sp>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a:solidFill>
                  <a:schemeClr val="accent2"/>
                </a:solidFill>
                <a:cs typeface="Times New Roman" panose="02020603050405020304" pitchFamily="18" charset="0"/>
              </a:rPr>
              <a:t>Τα πρώτα βήματα της ΕΟΚ και η καθιέρωση κοινών </a:t>
            </a:r>
            <a:r>
              <a:rPr lang="el-GR" sz="2000" b="1" dirty="0" smtClean="0">
                <a:solidFill>
                  <a:schemeClr val="accent2"/>
                </a:solidFill>
                <a:cs typeface="Times New Roman" panose="02020603050405020304" pitchFamily="18" charset="0"/>
              </a:rPr>
              <a:t>πολιτικών </a:t>
            </a:r>
            <a:r>
              <a:rPr lang="el-GR" sz="1000" b="1" dirty="0" smtClean="0">
                <a:solidFill>
                  <a:schemeClr val="accent2"/>
                </a:solidFill>
                <a:cs typeface="Times New Roman" panose="02020603050405020304" pitchFamily="18" charset="0"/>
              </a:rPr>
              <a:t>(συνέχεια)</a:t>
            </a:r>
            <a:endParaRPr lang="el-GR" sz="1000" b="1" dirty="0">
              <a:solidFill>
                <a:schemeClr val="accent2"/>
              </a:solidFill>
              <a:cs typeface="Times New Roman" panose="02020603050405020304" pitchFamily="18" charset="0"/>
            </a:endParaRPr>
          </a:p>
        </p:txBody>
      </p:sp>
      <p:sp>
        <p:nvSpPr>
          <p:cNvPr id="25" name="TextBox 24"/>
          <p:cNvSpPr txBox="1"/>
          <p:nvPr/>
        </p:nvSpPr>
        <p:spPr>
          <a:xfrm>
            <a:off x="4680000" y="1728000"/>
            <a:ext cx="7277099" cy="4524315"/>
          </a:xfrm>
          <a:prstGeom prst="rect">
            <a:avLst/>
          </a:prstGeom>
          <a:noFill/>
        </p:spPr>
        <p:txBody>
          <a:bodyPr wrap="square" rtlCol="0">
            <a:spAutoFit/>
          </a:bodyPr>
          <a:lstStyle/>
          <a:p>
            <a:r>
              <a:rPr lang="el-GR" b="1" dirty="0">
                <a:solidFill>
                  <a:schemeClr val="accent2"/>
                </a:solidFill>
              </a:rPr>
              <a:t>Η Κοινή Αγροτική </a:t>
            </a:r>
            <a:r>
              <a:rPr lang="el-GR" b="1" dirty="0" smtClean="0">
                <a:solidFill>
                  <a:schemeClr val="accent2"/>
                </a:solidFill>
              </a:rPr>
              <a:t>Πολιτική (ΚΑΠ)</a:t>
            </a:r>
          </a:p>
          <a:p>
            <a:pPr marL="285750" indent="-285750" algn="just">
              <a:buFont typeface="Arial" panose="020B0604020202020204" pitchFamily="34" charset="0"/>
              <a:buChar char="•"/>
            </a:pPr>
            <a:r>
              <a:rPr lang="el-GR" b="1" dirty="0">
                <a:solidFill>
                  <a:schemeClr val="accent2"/>
                </a:solidFill>
              </a:rPr>
              <a:t>Η</a:t>
            </a:r>
            <a:r>
              <a:rPr lang="el-GR" b="1" dirty="0" smtClean="0">
                <a:solidFill>
                  <a:schemeClr val="accent2"/>
                </a:solidFill>
              </a:rPr>
              <a:t> </a:t>
            </a:r>
            <a:r>
              <a:rPr lang="el-GR" b="1" i="1" dirty="0">
                <a:solidFill>
                  <a:schemeClr val="accent2"/>
                </a:solidFill>
              </a:rPr>
              <a:t>Συνθήκη της Ρώμης </a:t>
            </a:r>
            <a:r>
              <a:rPr lang="el-GR" b="1" dirty="0">
                <a:solidFill>
                  <a:schemeClr val="accent2"/>
                </a:solidFill>
              </a:rPr>
              <a:t>παρείχε τη δυνατότητα κατάρτισης της ΚΑΠ, με στόχους την αύξηση της αγροτικής παραγωγικότητας, τη βελτίωση του βιοτικού επιπέδου των αγροτών και την εξασφάλιση μίας ενοποιημένης σταθερής αγορά </a:t>
            </a:r>
            <a:r>
              <a:rPr lang="el-GR" b="1" dirty="0" smtClean="0">
                <a:solidFill>
                  <a:schemeClr val="accent2"/>
                </a:solidFill>
              </a:rPr>
              <a:t>για τη </a:t>
            </a:r>
            <a:r>
              <a:rPr lang="el-GR" b="1" dirty="0">
                <a:solidFill>
                  <a:schemeClr val="accent2"/>
                </a:solidFill>
              </a:rPr>
              <a:t>διαθεσιμότητα των αγροτικών προϊόντων, σε προσιτές τιμές για τους καταναλωτές.</a:t>
            </a:r>
            <a:endParaRPr lang="el-GR" b="1" dirty="0" smtClean="0">
              <a:solidFill>
                <a:schemeClr val="accent2"/>
              </a:solidFill>
            </a:endParaRPr>
          </a:p>
          <a:p>
            <a:pPr marL="285750" indent="-285750" algn="just">
              <a:buFont typeface="Arial" panose="020B0604020202020204" pitchFamily="34" charset="0"/>
              <a:buChar char="•"/>
            </a:pPr>
            <a:r>
              <a:rPr lang="el-GR" b="1" dirty="0">
                <a:solidFill>
                  <a:schemeClr val="accent2"/>
                </a:solidFill>
              </a:rPr>
              <a:t>Στις 14 Ιανουαρίου 1962, </a:t>
            </a:r>
            <a:r>
              <a:rPr lang="el-GR" b="1" dirty="0" smtClean="0">
                <a:solidFill>
                  <a:schemeClr val="accent2"/>
                </a:solidFill>
              </a:rPr>
              <a:t>το </a:t>
            </a:r>
            <a:r>
              <a:rPr lang="el-GR" b="1" dirty="0">
                <a:solidFill>
                  <a:schemeClr val="accent2"/>
                </a:solidFill>
              </a:rPr>
              <a:t>Συμβούλιο των Υπουργών ενέκρινε την οργάνωση </a:t>
            </a:r>
            <a:r>
              <a:rPr lang="el-GR" b="1" dirty="0" smtClean="0">
                <a:solidFill>
                  <a:schemeClr val="accent2"/>
                </a:solidFill>
              </a:rPr>
              <a:t>των πρώτων έξι </a:t>
            </a:r>
            <a:r>
              <a:rPr lang="el-GR" b="1" dirty="0">
                <a:solidFill>
                  <a:schemeClr val="accent2"/>
                </a:solidFill>
              </a:rPr>
              <a:t>κατηγοριών αγορών αγροτικών προϊόντων (σιτηρά, </a:t>
            </a:r>
            <a:r>
              <a:rPr lang="el-GR" b="1" dirty="0" smtClean="0">
                <a:solidFill>
                  <a:schemeClr val="accent2"/>
                </a:solidFill>
              </a:rPr>
              <a:t>χοιρινό, </a:t>
            </a:r>
            <a:r>
              <a:rPr lang="el-GR" b="1" dirty="0">
                <a:solidFill>
                  <a:schemeClr val="accent2"/>
                </a:solidFill>
              </a:rPr>
              <a:t>αυγά, </a:t>
            </a:r>
            <a:r>
              <a:rPr lang="el-GR" b="1" dirty="0" smtClean="0">
                <a:solidFill>
                  <a:schemeClr val="accent2"/>
                </a:solidFill>
              </a:rPr>
              <a:t>πουλερικά, φρούτα-λαχανικά</a:t>
            </a:r>
            <a:r>
              <a:rPr lang="el-GR" b="1" dirty="0">
                <a:solidFill>
                  <a:schemeClr val="accent2"/>
                </a:solidFill>
              </a:rPr>
              <a:t>, </a:t>
            </a:r>
            <a:r>
              <a:rPr lang="el-GR" b="1" dirty="0" smtClean="0">
                <a:solidFill>
                  <a:schemeClr val="accent2"/>
                </a:solidFill>
              </a:rPr>
              <a:t>κρασί). </a:t>
            </a:r>
          </a:p>
          <a:p>
            <a:pPr marL="285750" indent="-285750" algn="just">
              <a:buFont typeface="Arial" panose="020B0604020202020204" pitchFamily="34" charset="0"/>
              <a:buChar char="•"/>
            </a:pPr>
            <a:r>
              <a:rPr lang="el-GR" b="1" dirty="0" smtClean="0">
                <a:solidFill>
                  <a:schemeClr val="accent2"/>
                </a:solidFill>
              </a:rPr>
              <a:t>Η </a:t>
            </a:r>
            <a:r>
              <a:rPr lang="el-GR" b="1" dirty="0">
                <a:solidFill>
                  <a:schemeClr val="accent2"/>
                </a:solidFill>
              </a:rPr>
              <a:t>εξασφάλιση της κοινοτικής προτίμησης </a:t>
            </a:r>
            <a:r>
              <a:rPr lang="el-GR" b="1" dirty="0" smtClean="0">
                <a:solidFill>
                  <a:schemeClr val="accent2"/>
                </a:solidFill>
              </a:rPr>
              <a:t>στο πλαίσιο της </a:t>
            </a:r>
            <a:r>
              <a:rPr lang="el-GR" b="1" dirty="0">
                <a:solidFill>
                  <a:schemeClr val="accent2"/>
                </a:solidFill>
              </a:rPr>
              <a:t>κοινής </a:t>
            </a:r>
            <a:r>
              <a:rPr lang="el-GR" b="1" dirty="0" smtClean="0">
                <a:solidFill>
                  <a:schemeClr val="accent2"/>
                </a:solidFill>
              </a:rPr>
              <a:t>αγοράς, </a:t>
            </a:r>
            <a:r>
              <a:rPr lang="el-GR" b="1" dirty="0">
                <a:solidFill>
                  <a:schemeClr val="accent2"/>
                </a:solidFill>
              </a:rPr>
              <a:t>θα προστάτευε τους παραγωγούς της έναντι των φθηνότερων εισαγωγών από τρίτες χώρες, με την επιβολή </a:t>
            </a:r>
            <a:r>
              <a:rPr lang="el-GR" b="1" dirty="0" smtClean="0">
                <a:solidFill>
                  <a:schemeClr val="accent2"/>
                </a:solidFill>
              </a:rPr>
              <a:t>δασμών, που θα </a:t>
            </a:r>
            <a:r>
              <a:rPr lang="el-GR" b="1" dirty="0">
                <a:solidFill>
                  <a:schemeClr val="accent2"/>
                </a:solidFill>
              </a:rPr>
              <a:t>χρησιμοποιούνταν για τη χρηματοδότηση των εξαγωγών, μειώνοντας τις τιμές των </a:t>
            </a:r>
            <a:r>
              <a:rPr lang="el-GR" b="1" dirty="0" smtClean="0">
                <a:solidFill>
                  <a:schemeClr val="accent2"/>
                </a:solidFill>
              </a:rPr>
              <a:t>εξαγόμενων κοινοτικών </a:t>
            </a:r>
            <a:r>
              <a:rPr lang="el-GR" b="1" dirty="0">
                <a:solidFill>
                  <a:schemeClr val="accent2"/>
                </a:solidFill>
              </a:rPr>
              <a:t>αγροτικών </a:t>
            </a:r>
            <a:r>
              <a:rPr lang="el-GR" b="1" dirty="0" smtClean="0">
                <a:solidFill>
                  <a:schemeClr val="accent2"/>
                </a:solidFill>
              </a:rPr>
              <a:t>προϊόντων.</a:t>
            </a:r>
          </a:p>
          <a:p>
            <a:pPr marL="285750" indent="-285750" algn="just">
              <a:buFont typeface="Arial" panose="020B0604020202020204" pitchFamily="34" charset="0"/>
              <a:buChar char="•"/>
            </a:pPr>
            <a:r>
              <a:rPr lang="el-GR" b="1" smtClean="0">
                <a:solidFill>
                  <a:schemeClr val="accent2"/>
                </a:solidFill>
              </a:rPr>
              <a:t>Τα </a:t>
            </a:r>
            <a:r>
              <a:rPr lang="el-GR" b="1" dirty="0">
                <a:solidFill>
                  <a:schemeClr val="accent2"/>
                </a:solidFill>
              </a:rPr>
              <a:t>κράτη-μέλη θα χρηματοδοτούνταν από την Κοινότητα, εξασφαλίζοντας εγγυημένες τιμές για τους αγρότες</a:t>
            </a:r>
            <a:r>
              <a:rPr lang="el-GR" b="1" dirty="0" smtClean="0">
                <a:solidFill>
                  <a:schemeClr val="accent2"/>
                </a:solidFill>
              </a:rPr>
              <a:t>.</a:t>
            </a:r>
            <a:endParaRPr lang="el-GR" b="1" dirty="0">
              <a:solidFill>
                <a:schemeClr val="accent2"/>
              </a:solidFill>
            </a:endParaRPr>
          </a:p>
        </p:txBody>
      </p:sp>
      <p:sp>
        <p:nvSpPr>
          <p:cNvPr id="11" name="TextBox 10"/>
          <p:cNvSpPr txBox="1"/>
          <p:nvPr/>
        </p:nvSpPr>
        <p:spPr>
          <a:xfrm>
            <a:off x="31374" y="3690308"/>
            <a:ext cx="4648626" cy="2677656"/>
          </a:xfrm>
          <a:prstGeom prst="rect">
            <a:avLst/>
          </a:prstGeom>
          <a:noFill/>
        </p:spPr>
        <p:txBody>
          <a:bodyPr wrap="square" rtlCol="0">
            <a:spAutoFit/>
          </a:bodyPr>
          <a:lstStyle/>
          <a:p>
            <a:pPr algn="just"/>
            <a:r>
              <a:rPr lang="en-GB" sz="1400" b="1" dirty="0" err="1">
                <a:solidFill>
                  <a:schemeClr val="accent2"/>
                </a:solidFill>
              </a:rPr>
              <a:t>Sicco</a:t>
            </a:r>
            <a:r>
              <a:rPr lang="en-GB" sz="1400" b="1" dirty="0">
                <a:solidFill>
                  <a:schemeClr val="accent2"/>
                </a:solidFill>
              </a:rPr>
              <a:t> </a:t>
            </a:r>
            <a:r>
              <a:rPr lang="en-GB" sz="1400" b="1" dirty="0" err="1" smtClean="0">
                <a:solidFill>
                  <a:schemeClr val="accent2"/>
                </a:solidFill>
              </a:rPr>
              <a:t>Mansholt</a:t>
            </a:r>
            <a:endParaRPr lang="el-GR" sz="1400" b="1" dirty="0" smtClean="0">
              <a:solidFill>
                <a:schemeClr val="accent2"/>
              </a:solidFill>
            </a:endParaRPr>
          </a:p>
          <a:p>
            <a:pPr algn="just"/>
            <a:r>
              <a:rPr lang="el-GR" sz="1400" b="1" i="1" dirty="0" smtClean="0">
                <a:solidFill>
                  <a:schemeClr val="accent2"/>
                </a:solidFill>
              </a:rPr>
              <a:t>Αντιπρόεδρος </a:t>
            </a:r>
            <a:r>
              <a:rPr lang="el-GR" sz="1400" b="1" i="1" dirty="0">
                <a:solidFill>
                  <a:schemeClr val="accent2"/>
                </a:solidFill>
              </a:rPr>
              <a:t>της Επιτροπής και αρμόδιος για θέματα </a:t>
            </a:r>
            <a:r>
              <a:rPr lang="el-GR" sz="1400" b="1" i="1" dirty="0" smtClean="0">
                <a:solidFill>
                  <a:schemeClr val="accent2"/>
                </a:solidFill>
              </a:rPr>
              <a:t>Γεωργίας, προτάσεις του οποίου υπέβαλε </a:t>
            </a:r>
            <a:r>
              <a:rPr lang="el-GR" sz="1400" b="1" i="1" dirty="0">
                <a:solidFill>
                  <a:schemeClr val="accent2"/>
                </a:solidFill>
              </a:rPr>
              <a:t>η </a:t>
            </a:r>
            <a:r>
              <a:rPr lang="el-GR" sz="1400" b="1" i="1" dirty="0" smtClean="0">
                <a:solidFill>
                  <a:schemeClr val="accent2"/>
                </a:solidFill>
              </a:rPr>
              <a:t>Επιτροπή στο Συμβούλιο των Υπουργών, που </a:t>
            </a:r>
            <a:r>
              <a:rPr lang="el-GR" sz="1400" b="1" i="1" dirty="0">
                <a:solidFill>
                  <a:schemeClr val="accent2"/>
                </a:solidFill>
              </a:rPr>
              <a:t>προέβλεπαν την ελεύθερη κυκλοφορία των αγροτικών προϊόντων, την εξασφάλιση της κοινοτικής προτίμησης, την οικονομική αλληλεγγύη, τη δημιουργία ενός Ευρωπαϊκού Γεωργικού Ταμείου Προσανατολισμού και Εγγυήσεων (ΕΓΤΠΕ</a:t>
            </a:r>
            <a:r>
              <a:rPr lang="el-GR" sz="1400" b="1" i="1" dirty="0" smtClean="0">
                <a:solidFill>
                  <a:schemeClr val="accent2"/>
                </a:solidFill>
              </a:rPr>
              <a:t>), που θα ήταν και ο αρμόδιος </a:t>
            </a:r>
            <a:r>
              <a:rPr lang="el-GR" sz="1400" b="1" i="1" dirty="0">
                <a:solidFill>
                  <a:schemeClr val="accent2"/>
                </a:solidFill>
              </a:rPr>
              <a:t>κοινοτικός οργανισμός για τη διαχείριση του προϋπολογισμού της </a:t>
            </a:r>
            <a:r>
              <a:rPr lang="el-GR" sz="1400" b="1" i="1" dirty="0" smtClean="0">
                <a:solidFill>
                  <a:schemeClr val="accent2"/>
                </a:solidFill>
              </a:rPr>
              <a:t>ΚΑΠ, </a:t>
            </a:r>
            <a:r>
              <a:rPr lang="el-GR" sz="1400" b="1" i="1" dirty="0">
                <a:solidFill>
                  <a:schemeClr val="accent2"/>
                </a:solidFill>
              </a:rPr>
              <a:t>οι δαπάνες του οποίου θα </a:t>
            </a:r>
            <a:r>
              <a:rPr lang="el-GR" sz="1400" b="1" i="1" dirty="0" smtClean="0">
                <a:solidFill>
                  <a:schemeClr val="accent2"/>
                </a:solidFill>
              </a:rPr>
              <a:t>αντιπροσώπευαν </a:t>
            </a:r>
            <a:r>
              <a:rPr lang="el-GR" sz="1400" b="1" i="1" dirty="0">
                <a:solidFill>
                  <a:schemeClr val="accent2"/>
                </a:solidFill>
              </a:rPr>
              <a:t>σχεδόν το 60% του κοινοτικού </a:t>
            </a:r>
            <a:r>
              <a:rPr lang="el-GR" sz="1400" b="1" i="1" dirty="0" smtClean="0">
                <a:solidFill>
                  <a:schemeClr val="accent2"/>
                </a:solidFill>
              </a:rPr>
              <a:t>προϋπολογισμού</a:t>
            </a:r>
            <a:endParaRPr lang="el-GR" sz="1400" b="1" i="1" dirty="0">
              <a:solidFill>
                <a:schemeClr val="accent2"/>
              </a:solidFill>
            </a:endParaRPr>
          </a:p>
        </p:txBody>
      </p:sp>
      <p:pic>
        <p:nvPicPr>
          <p:cNvPr id="12" name="2713 - Εικόνα" descr="Mansholt Sicco 1.jpg"/>
          <p:cNvPicPr/>
          <p:nvPr/>
        </p:nvPicPr>
        <p:blipFill>
          <a:blip r:embed="rId3" cstate="print"/>
          <a:stretch>
            <a:fillRect/>
          </a:stretch>
        </p:blipFill>
        <p:spPr>
          <a:xfrm>
            <a:off x="1598132" y="1700714"/>
            <a:ext cx="1515110" cy="2019300"/>
          </a:xfrm>
          <a:prstGeom prst="rect">
            <a:avLst/>
          </a:prstGeom>
        </p:spPr>
      </p:pic>
      <p:sp>
        <p:nvSpPr>
          <p:cNvPr id="5" name="Θέση αριθμού διαφάνειας 4"/>
          <p:cNvSpPr>
            <a:spLocks noGrp="1"/>
          </p:cNvSpPr>
          <p:nvPr>
            <p:ph type="sldNum" sz="quarter" idx="10"/>
          </p:nvPr>
        </p:nvSpPr>
        <p:spPr/>
        <p:txBody>
          <a:bodyPr/>
          <a:lstStyle/>
          <a:p>
            <a:fld id="{7ADEA3C8-C2DE-4A3E-A6B7-C39F131016B8}" type="slidenum">
              <a:rPr lang="en-US" altLang="en-US" smtClean="0"/>
              <a:pPr/>
              <a:t>4</a:t>
            </a:fld>
            <a:endParaRPr lang="en-US" altLang="en-US"/>
          </a:p>
        </p:txBody>
      </p:sp>
    </p:spTree>
    <p:extLst>
      <p:ext uri="{BB962C8B-B14F-4D97-AF65-F5344CB8AC3E}">
        <p14:creationId xmlns:p14="http://schemas.microsoft.com/office/powerpoint/2010/main" val="18898206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srgbClr val="C00000"/>
                </a:solidFill>
                <a:latin typeface="Calibri Light" panose="020F0302020204030204"/>
              </a:rPr>
              <a:t>Το Ευρωπαϊκό Φαινόμενο: 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l-GR" sz="2400" b="1" kern="0" dirty="0">
                <a:solidFill>
                  <a:srgbClr val="C00000"/>
                </a:solidFill>
                <a:ea typeface="Microsoft JhengHei" panose="020B0604030504040204" pitchFamily="34" charset="-120"/>
                <a:cs typeface="Arial" panose="020B0604020202020204" pitchFamily="34" charset="0"/>
              </a:rPr>
              <a:t>4. Από την κρίση έως το Συμβιβασμό του Λουξεμβούργου και τη στασιμότητα (1958-1969)</a:t>
            </a:r>
          </a:p>
        </p:txBody>
      </p:sp>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a:solidFill>
                  <a:schemeClr val="accent2"/>
                </a:solidFill>
                <a:cs typeface="Times New Roman" panose="02020603050405020304" pitchFamily="18" charset="0"/>
              </a:rPr>
              <a:t>Τα πρώτα βήματα της ΕΟΚ και η καθιέρωση κοινών </a:t>
            </a:r>
            <a:r>
              <a:rPr lang="el-GR" sz="2000" b="1" dirty="0" smtClean="0">
                <a:solidFill>
                  <a:schemeClr val="accent2"/>
                </a:solidFill>
                <a:cs typeface="Times New Roman" panose="02020603050405020304" pitchFamily="18" charset="0"/>
              </a:rPr>
              <a:t>πολιτικών </a:t>
            </a:r>
            <a:r>
              <a:rPr lang="el-GR" sz="1000" b="1" dirty="0" smtClean="0">
                <a:solidFill>
                  <a:schemeClr val="accent2"/>
                </a:solidFill>
                <a:cs typeface="Times New Roman" panose="02020603050405020304" pitchFamily="18" charset="0"/>
              </a:rPr>
              <a:t>(συνέχεια)</a:t>
            </a:r>
            <a:endParaRPr lang="el-GR" sz="1000" b="1" dirty="0">
              <a:solidFill>
                <a:schemeClr val="accent2"/>
              </a:solidFill>
              <a:cs typeface="Times New Roman" panose="02020603050405020304" pitchFamily="18" charset="0"/>
            </a:endParaRPr>
          </a:p>
        </p:txBody>
      </p:sp>
      <p:sp>
        <p:nvSpPr>
          <p:cNvPr id="25" name="TextBox 24"/>
          <p:cNvSpPr txBox="1"/>
          <p:nvPr/>
        </p:nvSpPr>
        <p:spPr>
          <a:xfrm>
            <a:off x="4680000" y="1728000"/>
            <a:ext cx="7277099" cy="3693319"/>
          </a:xfrm>
          <a:prstGeom prst="rect">
            <a:avLst/>
          </a:prstGeom>
          <a:noFill/>
        </p:spPr>
        <p:txBody>
          <a:bodyPr wrap="square" rtlCol="0">
            <a:spAutoFit/>
          </a:bodyPr>
          <a:lstStyle/>
          <a:p>
            <a:r>
              <a:rPr lang="el-GR" b="1" dirty="0">
                <a:solidFill>
                  <a:schemeClr val="accent2"/>
                </a:solidFill>
              </a:rPr>
              <a:t>Η Κοινή Αγορά </a:t>
            </a:r>
            <a:r>
              <a:rPr lang="el-GR" b="1" dirty="0" smtClean="0">
                <a:solidFill>
                  <a:schemeClr val="accent2"/>
                </a:solidFill>
              </a:rPr>
              <a:t>Μεταφορών</a:t>
            </a:r>
          </a:p>
          <a:p>
            <a:pPr marL="285750" indent="-285750" algn="just">
              <a:buFont typeface="Arial" panose="020B0604020202020204" pitchFamily="34" charset="0"/>
              <a:buChar char="•"/>
            </a:pPr>
            <a:r>
              <a:rPr lang="el-GR" b="1" dirty="0">
                <a:solidFill>
                  <a:schemeClr val="accent2"/>
                </a:solidFill>
              </a:rPr>
              <a:t>Με σκοπό την ελεύθερη κυκλοφορία των εμπορευμάτων, των υπηρεσιών και των προσώπων, έγιναν κάποιες προσπάθειες κατάρτισης μίας κοινής πολιτικής στον τομέα των μεταφορών. </a:t>
            </a:r>
            <a:endParaRPr lang="el-GR" b="1" dirty="0" smtClean="0">
              <a:solidFill>
                <a:schemeClr val="accent2"/>
              </a:solidFill>
            </a:endParaRPr>
          </a:p>
          <a:p>
            <a:pPr marL="285750" indent="-285750" algn="just">
              <a:buFont typeface="Arial" panose="020B0604020202020204" pitchFamily="34" charset="0"/>
              <a:buChar char="•"/>
            </a:pPr>
            <a:r>
              <a:rPr lang="el-GR" b="1" dirty="0" smtClean="0">
                <a:solidFill>
                  <a:schemeClr val="accent2"/>
                </a:solidFill>
              </a:rPr>
              <a:t>Ωστόσο</a:t>
            </a:r>
            <a:r>
              <a:rPr lang="el-GR" b="1" dirty="0">
                <a:solidFill>
                  <a:schemeClr val="accent2"/>
                </a:solidFill>
              </a:rPr>
              <a:t>, δεν προβλεπόταν από τη </a:t>
            </a:r>
            <a:r>
              <a:rPr lang="el-GR" b="1" i="1" dirty="0">
                <a:solidFill>
                  <a:schemeClr val="accent2"/>
                </a:solidFill>
              </a:rPr>
              <a:t>Συνθήκη Ίδρυσης της ΕΟΚ </a:t>
            </a:r>
            <a:r>
              <a:rPr lang="el-GR" b="1" dirty="0">
                <a:solidFill>
                  <a:schemeClr val="accent2"/>
                </a:solidFill>
              </a:rPr>
              <a:t>κάποιο λεπτομερές χρονοδιάγραμμα. </a:t>
            </a:r>
            <a:endParaRPr lang="el-GR" b="1" dirty="0" smtClean="0">
              <a:solidFill>
                <a:schemeClr val="accent2"/>
              </a:solidFill>
            </a:endParaRPr>
          </a:p>
          <a:p>
            <a:pPr marL="285750" indent="-285750" algn="just">
              <a:buFont typeface="Arial" panose="020B0604020202020204" pitchFamily="34" charset="0"/>
              <a:buChar char="•"/>
            </a:pPr>
            <a:r>
              <a:rPr lang="el-GR" b="1" dirty="0" smtClean="0">
                <a:solidFill>
                  <a:schemeClr val="accent2"/>
                </a:solidFill>
              </a:rPr>
              <a:t>Παράλληλα</a:t>
            </a:r>
            <a:r>
              <a:rPr lang="el-GR" b="1" dirty="0">
                <a:solidFill>
                  <a:schemeClr val="accent2"/>
                </a:solidFill>
              </a:rPr>
              <a:t>, υπήρχαν σημαντικές διαφορές στις πολιτικές μεταφορών μεταξύ των Έξι, που δεν ήταν πρόθυμοι να τις τροποποιήσουν, κυρίως λόγω των διαφορετικών γεωγραφικών χαρακτηριστικών τους και των ιδιαίτερων δομών τους, όπως στην περίπτωση των σιδηροδρόμων. </a:t>
            </a:r>
            <a:endParaRPr lang="el-GR" b="1" dirty="0" smtClean="0">
              <a:solidFill>
                <a:schemeClr val="accent2"/>
              </a:solidFill>
            </a:endParaRPr>
          </a:p>
          <a:p>
            <a:pPr marL="285750" indent="-285750" algn="just">
              <a:buFont typeface="Arial" panose="020B0604020202020204" pitchFamily="34" charset="0"/>
              <a:buChar char="•"/>
            </a:pPr>
            <a:r>
              <a:rPr lang="el-GR" b="1" dirty="0" smtClean="0">
                <a:solidFill>
                  <a:schemeClr val="accent2"/>
                </a:solidFill>
              </a:rPr>
              <a:t>Για </a:t>
            </a:r>
            <a:r>
              <a:rPr lang="el-GR" b="1" dirty="0">
                <a:solidFill>
                  <a:schemeClr val="accent2"/>
                </a:solidFill>
              </a:rPr>
              <a:t>το λόγο αυτό, η θέσπιση ορισμένων μόνο κανόνων για τον ανταγωνισμό στον τομέα των μεταφορών, φαίνεται πως ήταν αρκετή και ικανοποιητική στην τρέχουσα χρονική περίοδο.</a:t>
            </a:r>
          </a:p>
        </p:txBody>
      </p:sp>
      <p:sp>
        <p:nvSpPr>
          <p:cNvPr id="11" name="TextBox 10"/>
          <p:cNvSpPr txBox="1"/>
          <p:nvPr/>
        </p:nvSpPr>
        <p:spPr>
          <a:xfrm>
            <a:off x="139700" y="1953849"/>
            <a:ext cx="4394200" cy="1384995"/>
          </a:xfrm>
          <a:prstGeom prst="rect">
            <a:avLst/>
          </a:prstGeom>
          <a:noFill/>
        </p:spPr>
        <p:txBody>
          <a:bodyPr wrap="square" rtlCol="0">
            <a:spAutoFit/>
          </a:bodyPr>
          <a:lstStyle/>
          <a:p>
            <a:pPr algn="just"/>
            <a:r>
              <a:rPr lang="el-GR" sz="1400" b="1" dirty="0" smtClean="0">
                <a:solidFill>
                  <a:schemeClr val="accent2"/>
                </a:solidFill>
              </a:rPr>
              <a:t>Μεγάλες </a:t>
            </a:r>
            <a:r>
              <a:rPr lang="el-GR" sz="1400" b="1" dirty="0">
                <a:solidFill>
                  <a:schemeClr val="accent2"/>
                </a:solidFill>
              </a:rPr>
              <a:t>προκλήσεις για τις ευρωπαϊκές </a:t>
            </a:r>
            <a:r>
              <a:rPr lang="el-GR" sz="1400" b="1" dirty="0" smtClean="0">
                <a:solidFill>
                  <a:schemeClr val="accent2"/>
                </a:solidFill>
              </a:rPr>
              <a:t>μεταφορές:</a:t>
            </a:r>
            <a:endParaRPr lang="el-GR" sz="1400" b="1" dirty="0">
              <a:solidFill>
                <a:schemeClr val="accent2"/>
              </a:solidFill>
            </a:endParaRPr>
          </a:p>
          <a:p>
            <a:pPr algn="just"/>
            <a:r>
              <a:rPr lang="el-GR" sz="1400" b="1" i="1" dirty="0" smtClean="0">
                <a:solidFill>
                  <a:schemeClr val="accent2"/>
                </a:solidFill>
              </a:rPr>
              <a:t>- κυκλοφοριακή συμφόρηση</a:t>
            </a:r>
            <a:endParaRPr lang="el-GR" sz="1400" b="1" i="1" dirty="0">
              <a:solidFill>
                <a:schemeClr val="accent2"/>
              </a:solidFill>
            </a:endParaRPr>
          </a:p>
          <a:p>
            <a:pPr algn="just"/>
            <a:r>
              <a:rPr lang="el-GR" sz="1400" b="1" i="1" dirty="0" smtClean="0">
                <a:solidFill>
                  <a:schemeClr val="accent2"/>
                </a:solidFill>
              </a:rPr>
              <a:t>- εξάρτηση </a:t>
            </a:r>
            <a:r>
              <a:rPr lang="el-GR" sz="1400" b="1" i="1" dirty="0">
                <a:solidFill>
                  <a:schemeClr val="accent2"/>
                </a:solidFill>
              </a:rPr>
              <a:t>από το </a:t>
            </a:r>
            <a:r>
              <a:rPr lang="el-GR" sz="1400" b="1" i="1" dirty="0" smtClean="0">
                <a:solidFill>
                  <a:schemeClr val="accent2"/>
                </a:solidFill>
              </a:rPr>
              <a:t>πετρέλαιο </a:t>
            </a:r>
          </a:p>
          <a:p>
            <a:pPr algn="just"/>
            <a:r>
              <a:rPr lang="el-GR" sz="1400" b="1" i="1" dirty="0" smtClean="0">
                <a:solidFill>
                  <a:schemeClr val="accent2"/>
                </a:solidFill>
              </a:rPr>
              <a:t>- εκπομπές </a:t>
            </a:r>
            <a:r>
              <a:rPr lang="el-GR" sz="1400" b="1" i="1" dirty="0">
                <a:solidFill>
                  <a:schemeClr val="accent2"/>
                </a:solidFill>
              </a:rPr>
              <a:t>αερίων του </a:t>
            </a:r>
            <a:r>
              <a:rPr lang="el-GR" sz="1400" b="1" i="1" dirty="0" smtClean="0">
                <a:solidFill>
                  <a:schemeClr val="accent2"/>
                </a:solidFill>
              </a:rPr>
              <a:t>θερμοκηπίου</a:t>
            </a:r>
            <a:endParaRPr lang="el-GR" sz="1400" b="1" i="1" dirty="0">
              <a:solidFill>
                <a:schemeClr val="accent2"/>
              </a:solidFill>
            </a:endParaRPr>
          </a:p>
          <a:p>
            <a:pPr algn="just"/>
            <a:r>
              <a:rPr lang="el-GR" sz="1400" b="1" i="1" dirty="0" smtClean="0">
                <a:solidFill>
                  <a:schemeClr val="accent2"/>
                </a:solidFill>
              </a:rPr>
              <a:t>- υποδομές</a:t>
            </a:r>
          </a:p>
          <a:p>
            <a:pPr algn="just"/>
            <a:r>
              <a:rPr lang="el-GR" sz="1400" b="1" i="1" dirty="0" smtClean="0">
                <a:solidFill>
                  <a:schemeClr val="accent2"/>
                </a:solidFill>
              </a:rPr>
              <a:t>- ανταγωνισμός</a:t>
            </a:r>
            <a:endParaRPr lang="el-GR" sz="1400" b="1" i="1" dirty="0">
              <a:solidFill>
                <a:schemeClr val="accent2"/>
              </a:solidFill>
            </a:endParaRPr>
          </a:p>
        </p:txBody>
      </p:sp>
      <p:sp>
        <p:nvSpPr>
          <p:cNvPr id="5" name="Θέση αριθμού διαφάνειας 4"/>
          <p:cNvSpPr>
            <a:spLocks noGrp="1"/>
          </p:cNvSpPr>
          <p:nvPr>
            <p:ph type="sldNum" sz="quarter" idx="10"/>
          </p:nvPr>
        </p:nvSpPr>
        <p:spPr/>
        <p:txBody>
          <a:bodyPr/>
          <a:lstStyle/>
          <a:p>
            <a:fld id="{7ADEA3C8-C2DE-4A3E-A6B7-C39F131016B8}" type="slidenum">
              <a:rPr lang="en-US" altLang="en-US" smtClean="0"/>
              <a:pPr/>
              <a:t>5</a:t>
            </a:fld>
            <a:endParaRPr lang="en-US" altLang="en-US"/>
          </a:p>
        </p:txBody>
      </p:sp>
    </p:spTree>
    <p:extLst>
      <p:ext uri="{BB962C8B-B14F-4D97-AF65-F5344CB8AC3E}">
        <p14:creationId xmlns:p14="http://schemas.microsoft.com/office/powerpoint/2010/main" val="2774955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srgbClr val="C00000"/>
                </a:solidFill>
                <a:latin typeface="Calibri Light" panose="020F0302020204030204"/>
              </a:rPr>
              <a:t>Το Ευρωπαϊκό Φαινόμενο: 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l-GR" sz="2400" b="1" kern="0" dirty="0">
                <a:solidFill>
                  <a:srgbClr val="C00000"/>
                </a:solidFill>
                <a:ea typeface="Microsoft JhengHei" panose="020B0604030504040204" pitchFamily="34" charset="-120"/>
                <a:cs typeface="Arial" panose="020B0604020202020204" pitchFamily="34" charset="0"/>
              </a:rPr>
              <a:t>4. Από την κρίση έως το Συμβιβασμό του Λουξεμβούργου και τη στασιμότητα (1958-1969)</a:t>
            </a:r>
          </a:p>
        </p:txBody>
      </p:sp>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a:solidFill>
                  <a:schemeClr val="accent2"/>
                </a:solidFill>
                <a:cs typeface="Times New Roman" panose="02020603050405020304" pitchFamily="18" charset="0"/>
              </a:rPr>
              <a:t>Διαφορετικές απόψεις και διαφορετικές πορείες </a:t>
            </a:r>
            <a:endParaRPr lang="el-GR" sz="1000" b="1" dirty="0">
              <a:solidFill>
                <a:schemeClr val="accent2"/>
              </a:solidFill>
              <a:cs typeface="Times New Roman" panose="02020603050405020304" pitchFamily="18" charset="0"/>
            </a:endParaRPr>
          </a:p>
        </p:txBody>
      </p:sp>
      <p:sp>
        <p:nvSpPr>
          <p:cNvPr id="25" name="TextBox 24"/>
          <p:cNvSpPr txBox="1"/>
          <p:nvPr/>
        </p:nvSpPr>
        <p:spPr>
          <a:xfrm>
            <a:off x="4680000" y="1728000"/>
            <a:ext cx="7277099" cy="3970318"/>
          </a:xfrm>
          <a:prstGeom prst="rect">
            <a:avLst/>
          </a:prstGeom>
          <a:noFill/>
        </p:spPr>
        <p:txBody>
          <a:bodyPr wrap="square" rtlCol="0">
            <a:spAutoFit/>
          </a:bodyPr>
          <a:lstStyle/>
          <a:p>
            <a:r>
              <a:rPr lang="el-GR" b="1" dirty="0">
                <a:solidFill>
                  <a:schemeClr val="accent2"/>
                </a:solidFill>
              </a:rPr>
              <a:t>Οι θέσεις του </a:t>
            </a:r>
            <a:r>
              <a:rPr lang="el-GR" b="1" dirty="0" err="1">
                <a:solidFill>
                  <a:schemeClr val="accent2"/>
                </a:solidFill>
              </a:rPr>
              <a:t>Charles</a:t>
            </a:r>
            <a:r>
              <a:rPr lang="el-GR" b="1" dirty="0">
                <a:solidFill>
                  <a:schemeClr val="accent2"/>
                </a:solidFill>
              </a:rPr>
              <a:t> de </a:t>
            </a:r>
            <a:r>
              <a:rPr lang="el-GR" b="1" dirty="0" err="1" smtClean="0">
                <a:solidFill>
                  <a:schemeClr val="accent2"/>
                </a:solidFill>
              </a:rPr>
              <a:t>Gaulle</a:t>
            </a:r>
            <a:endParaRPr lang="el-GR" b="1" dirty="0" smtClean="0">
              <a:solidFill>
                <a:schemeClr val="accent2"/>
              </a:solidFill>
            </a:endParaRPr>
          </a:p>
          <a:p>
            <a:pPr marL="285750" indent="-285750" algn="just">
              <a:buFont typeface="Arial" panose="020B0604020202020204" pitchFamily="34" charset="0"/>
              <a:buChar char="•"/>
            </a:pPr>
            <a:r>
              <a:rPr lang="el-GR" b="1" dirty="0" smtClean="0">
                <a:solidFill>
                  <a:schemeClr val="accent2"/>
                </a:solidFill>
              </a:rPr>
              <a:t>Η </a:t>
            </a:r>
            <a:r>
              <a:rPr lang="el-GR" b="1" dirty="0">
                <a:solidFill>
                  <a:schemeClr val="accent2"/>
                </a:solidFill>
              </a:rPr>
              <a:t>ανάληψη της προεδρίας της </a:t>
            </a:r>
            <a:r>
              <a:rPr lang="el-GR" b="1" dirty="0" smtClean="0">
                <a:solidFill>
                  <a:schemeClr val="accent2"/>
                </a:solidFill>
              </a:rPr>
              <a:t>Γαλλίας από </a:t>
            </a:r>
            <a:r>
              <a:rPr lang="el-GR" b="1" dirty="0">
                <a:solidFill>
                  <a:schemeClr val="accent2"/>
                </a:solidFill>
              </a:rPr>
              <a:t>το </a:t>
            </a:r>
            <a:r>
              <a:rPr lang="el-GR" b="1" dirty="0" err="1">
                <a:solidFill>
                  <a:schemeClr val="accent2"/>
                </a:solidFill>
              </a:rPr>
              <a:t>Charles</a:t>
            </a:r>
            <a:r>
              <a:rPr lang="el-GR" b="1" dirty="0">
                <a:solidFill>
                  <a:schemeClr val="accent2"/>
                </a:solidFill>
              </a:rPr>
              <a:t> de </a:t>
            </a:r>
            <a:r>
              <a:rPr lang="el-GR" b="1" dirty="0" err="1">
                <a:solidFill>
                  <a:schemeClr val="accent2"/>
                </a:solidFill>
              </a:rPr>
              <a:t>Gaulle</a:t>
            </a:r>
            <a:r>
              <a:rPr lang="el-GR" b="1" dirty="0">
                <a:solidFill>
                  <a:schemeClr val="accent2"/>
                </a:solidFill>
              </a:rPr>
              <a:t>, στις 9 Ιανουαρίου του 1959, σηματοδότησε την έναρξη μίας κρίσιμης δεκαετίας για τις Ευρωπαϊκές </a:t>
            </a:r>
            <a:r>
              <a:rPr lang="el-GR" b="1" dirty="0" smtClean="0">
                <a:solidFill>
                  <a:schemeClr val="accent2"/>
                </a:solidFill>
              </a:rPr>
              <a:t>Κοινότητες. </a:t>
            </a:r>
          </a:p>
          <a:p>
            <a:pPr marL="285750" indent="-285750" algn="just">
              <a:buFont typeface="Arial" panose="020B0604020202020204" pitchFamily="34" charset="0"/>
              <a:buChar char="•"/>
            </a:pPr>
            <a:r>
              <a:rPr lang="el-GR" b="1" dirty="0" smtClean="0">
                <a:solidFill>
                  <a:schemeClr val="accent2"/>
                </a:solidFill>
              </a:rPr>
              <a:t>Υποστηρικτής </a:t>
            </a:r>
            <a:r>
              <a:rPr lang="el-GR" b="1" dirty="0">
                <a:solidFill>
                  <a:schemeClr val="accent2"/>
                </a:solidFill>
              </a:rPr>
              <a:t>του δόγματος της «Ευρώπης των Πατρίδων», θεωρούσε</a:t>
            </a:r>
          </a:p>
          <a:p>
            <a:pPr marL="285750" indent="-285750" algn="just">
              <a:buFont typeface="Arial" panose="020B0604020202020204" pitchFamily="34" charset="0"/>
              <a:buChar char="•"/>
            </a:pPr>
            <a:r>
              <a:rPr lang="el-GR" b="1" dirty="0">
                <a:solidFill>
                  <a:schemeClr val="accent2"/>
                </a:solidFill>
              </a:rPr>
              <a:t>ότι οι Ευρωπαϊκές Κοινότητες αποτελούσαν οικονομικούς μηχανισμούς χωρίς πολιτική και αποτελεσματικότητα, ενώ ήταν και αντίθετος σε κάθε υπερεθνική προοπτική στην πορεία τους.  </a:t>
            </a:r>
            <a:endParaRPr lang="el-GR" b="1" dirty="0" smtClean="0">
              <a:solidFill>
                <a:schemeClr val="accent2"/>
              </a:solidFill>
            </a:endParaRPr>
          </a:p>
          <a:p>
            <a:pPr marL="285750" indent="-285750" algn="just">
              <a:buFont typeface="Arial" panose="020B0604020202020204" pitchFamily="34" charset="0"/>
              <a:buChar char="•"/>
            </a:pPr>
            <a:r>
              <a:rPr lang="el-GR" b="1" dirty="0" smtClean="0">
                <a:solidFill>
                  <a:schemeClr val="accent2"/>
                </a:solidFill>
              </a:rPr>
              <a:t>Ειδικότερα, μετά </a:t>
            </a:r>
            <a:r>
              <a:rPr lang="el-GR" b="1" dirty="0">
                <a:solidFill>
                  <a:schemeClr val="accent2"/>
                </a:solidFill>
              </a:rPr>
              <a:t>την πρώτη επιτυχημένη γαλλική πυρηνική δοκιμή στις 13 Φεβρουαρίου του 1960, σε συνδυασμό με την ύπαρξη στο υπέδαφος της Γαλλίας κοιτασμάτων φυσικού ουρανίου, υπήρχαν τα εχέγγυα να αναδειχθεί σε μία πυρηνική </a:t>
            </a:r>
            <a:r>
              <a:rPr lang="el-GR" b="1" dirty="0" smtClean="0">
                <a:solidFill>
                  <a:schemeClr val="accent2"/>
                </a:solidFill>
              </a:rPr>
              <a:t>υπερδύναμη.</a:t>
            </a:r>
          </a:p>
          <a:p>
            <a:pPr marL="285750" indent="-285750" algn="just">
              <a:buFont typeface="Arial" panose="020B0604020202020204" pitchFamily="34" charset="0"/>
              <a:buChar char="•"/>
            </a:pPr>
            <a:r>
              <a:rPr lang="el-GR" b="1" dirty="0">
                <a:solidFill>
                  <a:schemeClr val="accent2"/>
                </a:solidFill>
              </a:rPr>
              <a:t>Η στάση αυτή της Γαλλίας κατά τη δεκαετία του 1960, προκάλεσε τριβές μεταξύ της γαλλικής κυβέρνησης και των </a:t>
            </a:r>
            <a:r>
              <a:rPr lang="el-GR" b="1" dirty="0" smtClean="0">
                <a:solidFill>
                  <a:schemeClr val="accent2"/>
                </a:solidFill>
              </a:rPr>
              <a:t>Επιτροπών.</a:t>
            </a:r>
            <a:endParaRPr lang="el-GR" b="1" dirty="0">
              <a:solidFill>
                <a:schemeClr val="accent2"/>
              </a:solidFill>
            </a:endParaRPr>
          </a:p>
        </p:txBody>
      </p:sp>
      <p:sp>
        <p:nvSpPr>
          <p:cNvPr id="11" name="TextBox 10"/>
          <p:cNvSpPr txBox="1"/>
          <p:nvPr/>
        </p:nvSpPr>
        <p:spPr>
          <a:xfrm>
            <a:off x="161102" y="3659798"/>
            <a:ext cx="4394200" cy="1600438"/>
          </a:xfrm>
          <a:prstGeom prst="rect">
            <a:avLst/>
          </a:prstGeom>
          <a:noFill/>
        </p:spPr>
        <p:txBody>
          <a:bodyPr wrap="square" rtlCol="0">
            <a:spAutoFit/>
          </a:bodyPr>
          <a:lstStyle/>
          <a:p>
            <a:pPr algn="just"/>
            <a:r>
              <a:rPr lang="en-GB" sz="1400" b="1" dirty="0">
                <a:solidFill>
                  <a:schemeClr val="accent2"/>
                </a:solidFill>
              </a:rPr>
              <a:t>Charles de </a:t>
            </a:r>
            <a:r>
              <a:rPr lang="en-GB" sz="1400" b="1" dirty="0" smtClean="0">
                <a:solidFill>
                  <a:schemeClr val="accent2"/>
                </a:solidFill>
              </a:rPr>
              <a:t>Gaulle</a:t>
            </a:r>
            <a:endParaRPr lang="el-GR" sz="1400" b="1" dirty="0">
              <a:solidFill>
                <a:schemeClr val="accent2"/>
              </a:solidFill>
            </a:endParaRPr>
          </a:p>
          <a:p>
            <a:pPr algn="just"/>
            <a:r>
              <a:rPr lang="el-GR" sz="1400" b="1" i="1" dirty="0" smtClean="0">
                <a:solidFill>
                  <a:schemeClr val="accent2"/>
                </a:solidFill>
              </a:rPr>
              <a:t>Εκφραστής του δόγματος της «Ευρώπης </a:t>
            </a:r>
            <a:r>
              <a:rPr lang="el-GR" sz="1400" b="1" i="1" dirty="0">
                <a:solidFill>
                  <a:schemeClr val="accent2"/>
                </a:solidFill>
              </a:rPr>
              <a:t>των Πατρίδων» </a:t>
            </a:r>
            <a:r>
              <a:rPr lang="el-GR" sz="1400" b="1" i="1" dirty="0" smtClean="0">
                <a:solidFill>
                  <a:schemeClr val="accent2"/>
                </a:solidFill>
              </a:rPr>
              <a:t>και της χαλαρής διακυβερνητικής συνεργασίας στα πλαίσιο των Ευρωπαϊκών Κοινοτήτων, </a:t>
            </a:r>
            <a:r>
              <a:rPr lang="el-GR" sz="1400" b="1" i="1" dirty="0">
                <a:solidFill>
                  <a:schemeClr val="accent2"/>
                </a:solidFill>
              </a:rPr>
              <a:t>που θα διασφάλιζε μία ανεξάρτητη από τις ΗΠΑ και το NATO πολιτική πορεία των ευρωπαϊκών κρατών «από τον Ατλαντικό ως τα Ουράλια» </a:t>
            </a:r>
          </a:p>
        </p:txBody>
      </p:sp>
      <p:pic>
        <p:nvPicPr>
          <p:cNvPr id="12" name="12 - Εικόνα" descr="Charles_de_Gaulle.jpg"/>
          <p:cNvPicPr/>
          <p:nvPr/>
        </p:nvPicPr>
        <p:blipFill>
          <a:blip r:embed="rId3" cstate="print"/>
          <a:stretch>
            <a:fillRect/>
          </a:stretch>
        </p:blipFill>
        <p:spPr>
          <a:xfrm>
            <a:off x="1054547" y="1728000"/>
            <a:ext cx="1515110" cy="1914525"/>
          </a:xfrm>
          <a:prstGeom prst="rect">
            <a:avLst/>
          </a:prstGeom>
        </p:spPr>
      </p:pic>
      <p:pic>
        <p:nvPicPr>
          <p:cNvPr id="14" name="13 - Εικόνα"/>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50745" y="1973009"/>
            <a:ext cx="1153308" cy="1438780"/>
          </a:xfrm>
          <a:prstGeom prst="rect">
            <a:avLst/>
          </a:prstGeom>
        </p:spPr>
      </p:pic>
      <p:sp>
        <p:nvSpPr>
          <p:cNvPr id="5" name="Θέση αριθμού διαφάνειας 4"/>
          <p:cNvSpPr>
            <a:spLocks noGrp="1"/>
          </p:cNvSpPr>
          <p:nvPr>
            <p:ph type="sldNum" sz="quarter" idx="10"/>
          </p:nvPr>
        </p:nvSpPr>
        <p:spPr/>
        <p:txBody>
          <a:bodyPr/>
          <a:lstStyle/>
          <a:p>
            <a:fld id="{7ADEA3C8-C2DE-4A3E-A6B7-C39F131016B8}" type="slidenum">
              <a:rPr lang="en-US" altLang="en-US" smtClean="0"/>
              <a:pPr/>
              <a:t>6</a:t>
            </a:fld>
            <a:endParaRPr lang="en-US" altLang="en-US"/>
          </a:p>
        </p:txBody>
      </p:sp>
    </p:spTree>
    <p:extLst>
      <p:ext uri="{BB962C8B-B14F-4D97-AF65-F5344CB8AC3E}">
        <p14:creationId xmlns:p14="http://schemas.microsoft.com/office/powerpoint/2010/main" val="2929802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srgbClr val="C00000"/>
                </a:solidFill>
                <a:latin typeface="Calibri Light" panose="020F0302020204030204"/>
              </a:rPr>
              <a:t>Το Ευρωπαϊκό Φαινόμενο: 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l-GR" sz="2400" b="1" kern="0" dirty="0">
                <a:solidFill>
                  <a:srgbClr val="C00000"/>
                </a:solidFill>
                <a:ea typeface="Microsoft JhengHei" panose="020B0604030504040204" pitchFamily="34" charset="-120"/>
                <a:cs typeface="Arial" panose="020B0604020202020204" pitchFamily="34" charset="0"/>
              </a:rPr>
              <a:t>4. Από την κρίση έως το Συμβιβασμό του Λουξεμβούργου και τη στασιμότητα (1958-1969)</a:t>
            </a:r>
          </a:p>
        </p:txBody>
      </p:sp>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a:solidFill>
                  <a:schemeClr val="accent2"/>
                </a:solidFill>
                <a:cs typeface="Times New Roman" panose="02020603050405020304" pitchFamily="18" charset="0"/>
              </a:rPr>
              <a:t>Διαφορετικές απόψεις και διαφορετικές </a:t>
            </a:r>
            <a:r>
              <a:rPr lang="el-GR" sz="2000" b="1" dirty="0" smtClean="0">
                <a:solidFill>
                  <a:schemeClr val="accent2"/>
                </a:solidFill>
                <a:cs typeface="Times New Roman" panose="02020603050405020304" pitchFamily="18" charset="0"/>
              </a:rPr>
              <a:t>πορείες </a:t>
            </a:r>
            <a:r>
              <a:rPr lang="el-GR" sz="1000" dirty="0" smtClean="0">
                <a:solidFill>
                  <a:schemeClr val="accent2"/>
                </a:solidFill>
                <a:cs typeface="Times New Roman" panose="02020603050405020304" pitchFamily="18" charset="0"/>
              </a:rPr>
              <a:t>(συνέχεια) </a:t>
            </a:r>
            <a:endParaRPr lang="el-GR" sz="1000" dirty="0">
              <a:solidFill>
                <a:schemeClr val="accent2"/>
              </a:solidFill>
              <a:cs typeface="Times New Roman" panose="02020603050405020304" pitchFamily="18" charset="0"/>
            </a:endParaRPr>
          </a:p>
        </p:txBody>
      </p:sp>
      <p:sp>
        <p:nvSpPr>
          <p:cNvPr id="25" name="TextBox 24"/>
          <p:cNvSpPr txBox="1"/>
          <p:nvPr/>
        </p:nvSpPr>
        <p:spPr>
          <a:xfrm>
            <a:off x="4680000" y="1728000"/>
            <a:ext cx="7277099" cy="4524315"/>
          </a:xfrm>
          <a:prstGeom prst="rect">
            <a:avLst/>
          </a:prstGeom>
          <a:noFill/>
        </p:spPr>
        <p:txBody>
          <a:bodyPr wrap="square" rtlCol="0">
            <a:spAutoFit/>
          </a:bodyPr>
          <a:lstStyle/>
          <a:p>
            <a:r>
              <a:rPr lang="el-GR" b="1" dirty="0">
                <a:solidFill>
                  <a:schemeClr val="accent2"/>
                </a:solidFill>
              </a:rPr>
              <a:t>Η Ευρωπαϊκή Ζώνη Ελεύθερων Συναλλαγών (ΕΖΕΣ</a:t>
            </a:r>
            <a:r>
              <a:rPr lang="el-GR" b="1" dirty="0" smtClean="0">
                <a:solidFill>
                  <a:schemeClr val="accent2"/>
                </a:solidFill>
              </a:rPr>
              <a:t>)</a:t>
            </a:r>
          </a:p>
          <a:p>
            <a:pPr marL="285750" indent="-285750" algn="just">
              <a:buFont typeface="Arial" panose="020B0604020202020204" pitchFamily="34" charset="0"/>
              <a:buChar char="•"/>
            </a:pPr>
            <a:r>
              <a:rPr lang="el-GR" b="1" dirty="0">
                <a:solidFill>
                  <a:schemeClr val="accent2"/>
                </a:solidFill>
              </a:rPr>
              <a:t>Ύστερα από πρωτοβουλία της Βρετανίας, που ξεκίνησε το 1959, η Συνθήκη για την Ευρωπαϊκή Ζώνη Ελεύθερων Συναλλαγών (</a:t>
            </a:r>
            <a:r>
              <a:rPr lang="el-GR" b="1" dirty="0" smtClean="0">
                <a:solidFill>
                  <a:schemeClr val="accent2"/>
                </a:solidFill>
              </a:rPr>
              <a:t>ΕΖΕΣ) υπογράφηκε </a:t>
            </a:r>
            <a:r>
              <a:rPr lang="el-GR" b="1" dirty="0">
                <a:solidFill>
                  <a:schemeClr val="accent2"/>
                </a:solidFill>
              </a:rPr>
              <a:t>στο </a:t>
            </a:r>
            <a:r>
              <a:rPr lang="el-GR" b="1" dirty="0" err="1">
                <a:solidFill>
                  <a:schemeClr val="accent2"/>
                </a:solidFill>
              </a:rPr>
              <a:t>Golden</a:t>
            </a:r>
            <a:r>
              <a:rPr lang="el-GR" b="1" dirty="0">
                <a:solidFill>
                  <a:schemeClr val="accent2"/>
                </a:solidFill>
              </a:rPr>
              <a:t> </a:t>
            </a:r>
            <a:r>
              <a:rPr lang="el-GR" b="1" dirty="0" err="1">
                <a:solidFill>
                  <a:schemeClr val="accent2"/>
                </a:solidFill>
              </a:rPr>
              <a:t>Hall</a:t>
            </a:r>
            <a:r>
              <a:rPr lang="el-GR" b="1" dirty="0">
                <a:solidFill>
                  <a:schemeClr val="accent2"/>
                </a:solidFill>
              </a:rPr>
              <a:t> της Στοκχόλμης στις 4 Ιανουαρίου του 1960 και τέθηκε σε εφαρμογή στις 3 Μαΐου του </a:t>
            </a:r>
            <a:r>
              <a:rPr lang="el-GR" b="1" dirty="0" smtClean="0">
                <a:solidFill>
                  <a:schemeClr val="accent2"/>
                </a:solidFill>
              </a:rPr>
              <a:t>1960. </a:t>
            </a:r>
          </a:p>
          <a:p>
            <a:pPr marL="285750" indent="-285750" algn="just">
              <a:buFont typeface="Arial" panose="020B0604020202020204" pitchFamily="34" charset="0"/>
              <a:buChar char="•"/>
            </a:pPr>
            <a:r>
              <a:rPr lang="el-GR" b="1" dirty="0">
                <a:solidFill>
                  <a:schemeClr val="accent2"/>
                </a:solidFill>
              </a:rPr>
              <a:t>Ιδρυτικά κράτη-μέλη της ΕΖΕΣ υπήρξαν η Αυστρία, η Βρετανία, η Δανία, η Ελβετία, η Νορβηγία, η Πορτογαλία και η Σουηδία. Η Φινλανδία αποτέλεσε συνδεδεμένο κράτος με την ΕΖΕΣ από το 1961, ενώ η Ισλανδία προσχώρησε ως κράτος-μέλος το </a:t>
            </a:r>
            <a:r>
              <a:rPr lang="el-GR" b="1" dirty="0" smtClean="0">
                <a:solidFill>
                  <a:schemeClr val="accent2"/>
                </a:solidFill>
              </a:rPr>
              <a:t>1970. </a:t>
            </a:r>
          </a:p>
          <a:p>
            <a:pPr marL="285750" indent="-285750" algn="just">
              <a:buFont typeface="Arial" panose="020B0604020202020204" pitchFamily="34" charset="0"/>
              <a:buChar char="•"/>
            </a:pPr>
            <a:r>
              <a:rPr lang="el-GR" b="1" dirty="0">
                <a:solidFill>
                  <a:schemeClr val="accent2"/>
                </a:solidFill>
              </a:rPr>
              <a:t>Ως έδρα της Γραμματείας της ΕΖΕΣ ορίστηκε η Γενεύη με πρώτο Γενικό Γραμματέα, από το 1960, το Βρετανό </a:t>
            </a:r>
            <a:r>
              <a:rPr lang="el-GR" b="1" dirty="0" err="1">
                <a:solidFill>
                  <a:schemeClr val="accent2"/>
                </a:solidFill>
              </a:rPr>
              <a:t>Frank</a:t>
            </a:r>
            <a:r>
              <a:rPr lang="el-GR" b="1" dirty="0">
                <a:solidFill>
                  <a:schemeClr val="accent2"/>
                </a:solidFill>
              </a:rPr>
              <a:t> </a:t>
            </a:r>
            <a:r>
              <a:rPr lang="el-GR" b="1" dirty="0" err="1">
                <a:solidFill>
                  <a:schemeClr val="accent2"/>
                </a:solidFill>
              </a:rPr>
              <a:t>Edward</a:t>
            </a:r>
            <a:r>
              <a:rPr lang="el-GR" b="1" dirty="0">
                <a:solidFill>
                  <a:schemeClr val="accent2"/>
                </a:solidFill>
              </a:rPr>
              <a:t> </a:t>
            </a:r>
            <a:r>
              <a:rPr lang="el-GR" b="1" dirty="0" err="1" smtClean="0">
                <a:solidFill>
                  <a:schemeClr val="accent2"/>
                </a:solidFill>
              </a:rPr>
              <a:t>Figgures</a:t>
            </a:r>
            <a:r>
              <a:rPr lang="el-GR" b="1" dirty="0" smtClean="0">
                <a:solidFill>
                  <a:schemeClr val="accent2"/>
                </a:solidFill>
              </a:rPr>
              <a:t>.</a:t>
            </a:r>
          </a:p>
          <a:p>
            <a:pPr marL="285750" indent="-285750" algn="just">
              <a:buFont typeface="Arial" panose="020B0604020202020204" pitchFamily="34" charset="0"/>
              <a:buChar char="•"/>
            </a:pPr>
            <a:r>
              <a:rPr lang="el-GR" b="1" dirty="0">
                <a:solidFill>
                  <a:schemeClr val="accent2"/>
                </a:solidFill>
              </a:rPr>
              <a:t>Η</a:t>
            </a:r>
            <a:r>
              <a:rPr lang="el-GR" b="1" dirty="0" smtClean="0">
                <a:solidFill>
                  <a:schemeClr val="accent2"/>
                </a:solidFill>
              </a:rPr>
              <a:t> </a:t>
            </a:r>
            <a:r>
              <a:rPr lang="el-GR" b="1" dirty="0">
                <a:solidFill>
                  <a:schemeClr val="accent2"/>
                </a:solidFill>
              </a:rPr>
              <a:t>ΕΖΕΣ υποστήριζε χαλαρούς διακυβερνητικούς δεσμούς ανάμεσα στα κράτη-μέλη αντί των ισχυρών υπερεθνικών δεσμών, εμπορικές συναλλαγές μόνο βιομηχανικών προϊόντων, ενώ κάθε κράτος-μέλος ακολουθούσε τη δική του πολιτική ως προς τους εξωτερικούς </a:t>
            </a:r>
            <a:r>
              <a:rPr lang="el-GR" b="1" dirty="0" smtClean="0">
                <a:solidFill>
                  <a:schemeClr val="accent2"/>
                </a:solidFill>
              </a:rPr>
              <a:t>δασμούς, με ικανοποιητικά </a:t>
            </a:r>
            <a:r>
              <a:rPr lang="el-GR" b="1" dirty="0">
                <a:solidFill>
                  <a:schemeClr val="accent2"/>
                </a:solidFill>
              </a:rPr>
              <a:t>αποτελέσματα κατά τη δεκαετία του </a:t>
            </a:r>
            <a:r>
              <a:rPr lang="el-GR" b="1" dirty="0" smtClean="0">
                <a:solidFill>
                  <a:schemeClr val="accent2"/>
                </a:solidFill>
              </a:rPr>
              <a:t>1960.</a:t>
            </a:r>
          </a:p>
        </p:txBody>
      </p:sp>
      <p:sp>
        <p:nvSpPr>
          <p:cNvPr id="11" name="TextBox 10"/>
          <p:cNvSpPr txBox="1"/>
          <p:nvPr/>
        </p:nvSpPr>
        <p:spPr>
          <a:xfrm>
            <a:off x="209599" y="4240891"/>
            <a:ext cx="4394200" cy="738664"/>
          </a:xfrm>
          <a:prstGeom prst="rect">
            <a:avLst/>
          </a:prstGeom>
          <a:noFill/>
        </p:spPr>
        <p:txBody>
          <a:bodyPr wrap="square" rtlCol="0">
            <a:spAutoFit/>
          </a:bodyPr>
          <a:lstStyle/>
          <a:p>
            <a:pPr algn="just"/>
            <a:r>
              <a:rPr lang="el-GR" sz="1400" b="1" dirty="0" smtClean="0">
                <a:solidFill>
                  <a:schemeClr val="accent2"/>
                </a:solidFill>
              </a:rPr>
              <a:t>Συνεδρίαση της ΕΖΕΣ</a:t>
            </a:r>
            <a:endParaRPr lang="el-GR" sz="1400" b="1" dirty="0">
              <a:solidFill>
                <a:schemeClr val="accent2"/>
              </a:solidFill>
            </a:endParaRPr>
          </a:p>
          <a:p>
            <a:pPr algn="just"/>
            <a:r>
              <a:rPr lang="el-GR" sz="1400" b="1" i="1" dirty="0">
                <a:solidFill>
                  <a:schemeClr val="accent2"/>
                </a:solidFill>
              </a:rPr>
              <a:t>Πρώτη επίσημη συνεδρίαση των εκπροσώπων των κρατών-μελών της ΕΖΕΣ, στις 3 Μαΐου του 1960 </a:t>
            </a:r>
          </a:p>
        </p:txBody>
      </p:sp>
      <p:pic>
        <p:nvPicPr>
          <p:cNvPr id="14" name="1821 - Εικόνα" descr="Πρώτη συνεδρίαση της ΕΖΕΣ 3 Μαΐου 1960.jpg"/>
          <p:cNvPicPr/>
          <p:nvPr/>
        </p:nvPicPr>
        <p:blipFill>
          <a:blip r:embed="rId3" cstate="print"/>
          <a:stretch>
            <a:fillRect/>
          </a:stretch>
        </p:blipFill>
        <p:spPr>
          <a:xfrm>
            <a:off x="533401" y="1702063"/>
            <a:ext cx="3745382" cy="2553005"/>
          </a:xfrm>
          <a:prstGeom prst="rect">
            <a:avLst/>
          </a:prstGeom>
        </p:spPr>
      </p:pic>
      <p:sp>
        <p:nvSpPr>
          <p:cNvPr id="5" name="Θέση αριθμού διαφάνειας 4"/>
          <p:cNvSpPr>
            <a:spLocks noGrp="1"/>
          </p:cNvSpPr>
          <p:nvPr>
            <p:ph type="sldNum" sz="quarter" idx="10"/>
          </p:nvPr>
        </p:nvSpPr>
        <p:spPr/>
        <p:txBody>
          <a:bodyPr/>
          <a:lstStyle/>
          <a:p>
            <a:fld id="{7ADEA3C8-C2DE-4A3E-A6B7-C39F131016B8}" type="slidenum">
              <a:rPr lang="en-US" altLang="en-US" smtClean="0"/>
              <a:pPr/>
              <a:t>7</a:t>
            </a:fld>
            <a:endParaRPr lang="en-US" altLang="en-US"/>
          </a:p>
        </p:txBody>
      </p:sp>
    </p:spTree>
    <p:extLst>
      <p:ext uri="{BB962C8B-B14F-4D97-AF65-F5344CB8AC3E}">
        <p14:creationId xmlns:p14="http://schemas.microsoft.com/office/powerpoint/2010/main" val="15559625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srgbClr val="C00000"/>
                </a:solidFill>
                <a:latin typeface="Calibri Light" panose="020F0302020204030204"/>
              </a:rPr>
              <a:t>Το Ευρωπαϊκό Φαινόμενο: 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l-GR" sz="2400" b="1" kern="0" dirty="0">
                <a:solidFill>
                  <a:srgbClr val="C00000"/>
                </a:solidFill>
                <a:ea typeface="Microsoft JhengHei" panose="020B0604030504040204" pitchFamily="34" charset="-120"/>
                <a:cs typeface="Arial" panose="020B0604020202020204" pitchFamily="34" charset="0"/>
              </a:rPr>
              <a:t>4. Από την κρίση έως το Συμβιβασμό του Λουξεμβούργου και τη στασιμότητα (1958-1969)</a:t>
            </a:r>
          </a:p>
        </p:txBody>
      </p:sp>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a:solidFill>
                  <a:schemeClr val="accent2"/>
                </a:solidFill>
                <a:cs typeface="Times New Roman" panose="02020603050405020304" pitchFamily="18" charset="0"/>
              </a:rPr>
              <a:t>Διαφορετικές απόψεις και διαφορετικές </a:t>
            </a:r>
            <a:r>
              <a:rPr lang="el-GR" sz="2000" b="1" dirty="0" smtClean="0">
                <a:solidFill>
                  <a:schemeClr val="accent2"/>
                </a:solidFill>
                <a:cs typeface="Times New Roman" panose="02020603050405020304" pitchFamily="18" charset="0"/>
              </a:rPr>
              <a:t>πορείες </a:t>
            </a:r>
            <a:r>
              <a:rPr lang="el-GR" sz="1000" dirty="0" smtClean="0">
                <a:solidFill>
                  <a:schemeClr val="accent2"/>
                </a:solidFill>
                <a:cs typeface="Times New Roman" panose="02020603050405020304" pitchFamily="18" charset="0"/>
              </a:rPr>
              <a:t>(συνέχεια) </a:t>
            </a:r>
            <a:endParaRPr lang="el-GR" sz="1000" dirty="0">
              <a:solidFill>
                <a:schemeClr val="accent2"/>
              </a:solidFill>
              <a:cs typeface="Times New Roman" panose="02020603050405020304" pitchFamily="18" charset="0"/>
            </a:endParaRPr>
          </a:p>
        </p:txBody>
      </p:sp>
      <p:sp>
        <p:nvSpPr>
          <p:cNvPr id="25" name="TextBox 24"/>
          <p:cNvSpPr txBox="1"/>
          <p:nvPr/>
        </p:nvSpPr>
        <p:spPr>
          <a:xfrm>
            <a:off x="4680000" y="1728000"/>
            <a:ext cx="7277099" cy="4524315"/>
          </a:xfrm>
          <a:prstGeom prst="rect">
            <a:avLst/>
          </a:prstGeom>
          <a:noFill/>
        </p:spPr>
        <p:txBody>
          <a:bodyPr wrap="square" rtlCol="0">
            <a:spAutoFit/>
          </a:bodyPr>
          <a:lstStyle/>
          <a:p>
            <a:r>
              <a:rPr lang="el-GR" b="1" dirty="0" smtClean="0">
                <a:solidFill>
                  <a:schemeClr val="accent2"/>
                </a:solidFill>
              </a:rPr>
              <a:t>Τα </a:t>
            </a:r>
            <a:r>
              <a:rPr lang="el-GR" b="1" dirty="0">
                <a:solidFill>
                  <a:schemeClr val="accent2"/>
                </a:solidFill>
              </a:rPr>
              <a:t>δύο Σχέδια Fouchet και η απόρριψή </a:t>
            </a:r>
            <a:r>
              <a:rPr lang="el-GR" b="1" dirty="0" smtClean="0">
                <a:solidFill>
                  <a:schemeClr val="accent2"/>
                </a:solidFill>
              </a:rPr>
              <a:t>τους</a:t>
            </a:r>
          </a:p>
          <a:p>
            <a:pPr marL="285750" indent="-285750" algn="just">
              <a:buFont typeface="Arial" panose="020B0604020202020204" pitchFamily="34" charset="0"/>
              <a:buChar char="•"/>
            </a:pPr>
            <a:r>
              <a:rPr lang="el-GR" b="1" dirty="0" smtClean="0">
                <a:solidFill>
                  <a:schemeClr val="accent2"/>
                </a:solidFill>
              </a:rPr>
              <a:t>Η </a:t>
            </a:r>
            <a:r>
              <a:rPr lang="el-GR" b="1" dirty="0">
                <a:solidFill>
                  <a:schemeClr val="accent2"/>
                </a:solidFill>
              </a:rPr>
              <a:t>συσταθείσα επιτροπή υπό τον </a:t>
            </a:r>
            <a:r>
              <a:rPr lang="el-GR" b="1" dirty="0" smtClean="0">
                <a:solidFill>
                  <a:schemeClr val="accent2"/>
                </a:solidFill>
              </a:rPr>
              <a:t>Γάλλο διπλωμάτη </a:t>
            </a:r>
            <a:r>
              <a:rPr lang="en-GB" b="1" dirty="0" smtClean="0">
                <a:solidFill>
                  <a:schemeClr val="accent2"/>
                </a:solidFill>
              </a:rPr>
              <a:t>Christian </a:t>
            </a:r>
            <a:r>
              <a:rPr lang="el-GR" b="1" dirty="0" smtClean="0">
                <a:solidFill>
                  <a:schemeClr val="accent2"/>
                </a:solidFill>
              </a:rPr>
              <a:t>Fouchet, με πρόταση της Συνόδου Κορυφής των Παρισίων</a:t>
            </a:r>
            <a:r>
              <a:rPr lang="el-GR" b="1" dirty="0">
                <a:solidFill>
                  <a:schemeClr val="accent2"/>
                </a:solidFill>
              </a:rPr>
              <a:t>, </a:t>
            </a:r>
            <a:r>
              <a:rPr lang="el-GR" b="1" dirty="0" smtClean="0">
                <a:solidFill>
                  <a:schemeClr val="accent2"/>
                </a:solidFill>
              </a:rPr>
              <a:t>του Φεβρουαρίου του 1961, υπέβαλε σχέδιο για το πολιτικό μέλλον της Ευρώπης, </a:t>
            </a:r>
            <a:r>
              <a:rPr lang="el-GR" b="1" dirty="0">
                <a:solidFill>
                  <a:schemeClr val="accent2"/>
                </a:solidFill>
              </a:rPr>
              <a:t>στις 2 Νοεμβρίου του 1961, που προέβλεπε </a:t>
            </a:r>
            <a:r>
              <a:rPr lang="el-GR" b="1" dirty="0" smtClean="0">
                <a:solidFill>
                  <a:schemeClr val="accent2"/>
                </a:solidFill>
              </a:rPr>
              <a:t>την παράλληλη </a:t>
            </a:r>
            <a:r>
              <a:rPr lang="el-GR" b="1" dirty="0">
                <a:solidFill>
                  <a:schemeClr val="accent2"/>
                </a:solidFill>
              </a:rPr>
              <a:t>λειτουργία </a:t>
            </a:r>
            <a:r>
              <a:rPr lang="el-GR" b="1" dirty="0" smtClean="0">
                <a:solidFill>
                  <a:schemeClr val="accent2"/>
                </a:solidFill>
              </a:rPr>
              <a:t>με </a:t>
            </a:r>
            <a:r>
              <a:rPr lang="el-GR" b="1" dirty="0">
                <a:solidFill>
                  <a:schemeClr val="accent2"/>
                </a:solidFill>
              </a:rPr>
              <a:t>τις </a:t>
            </a:r>
            <a:r>
              <a:rPr lang="el-GR" b="1" dirty="0" smtClean="0">
                <a:solidFill>
                  <a:schemeClr val="accent2"/>
                </a:solidFill>
              </a:rPr>
              <a:t>Ευρωπαϊκές Κοινότητες μίας διακυβερνητικής Πολιτικής Ένωσης</a:t>
            </a:r>
            <a:r>
              <a:rPr lang="en-US" b="1" dirty="0" smtClean="0">
                <a:solidFill>
                  <a:schemeClr val="accent2"/>
                </a:solidFill>
              </a:rPr>
              <a:t>.</a:t>
            </a:r>
            <a:endParaRPr lang="el-GR" b="1" dirty="0" smtClean="0">
              <a:solidFill>
                <a:schemeClr val="accent2"/>
              </a:solidFill>
            </a:endParaRPr>
          </a:p>
          <a:p>
            <a:pPr marL="285750" indent="-285750" algn="just">
              <a:buFont typeface="Arial" panose="020B0604020202020204" pitchFamily="34" charset="0"/>
              <a:buChar char="•"/>
            </a:pPr>
            <a:r>
              <a:rPr lang="el-GR" b="1" dirty="0" smtClean="0">
                <a:solidFill>
                  <a:schemeClr val="accent2"/>
                </a:solidFill>
              </a:rPr>
              <a:t>Θεσμικά προέβλεπε ένα </a:t>
            </a:r>
            <a:r>
              <a:rPr lang="el-GR" b="1" dirty="0">
                <a:solidFill>
                  <a:schemeClr val="accent2"/>
                </a:solidFill>
              </a:rPr>
              <a:t>Πολιτικό Συμβούλιο </a:t>
            </a:r>
            <a:r>
              <a:rPr lang="el-GR" b="1" dirty="0" smtClean="0">
                <a:solidFill>
                  <a:schemeClr val="accent2"/>
                </a:solidFill>
              </a:rPr>
              <a:t>αρχηγών κυβερνήσεων που </a:t>
            </a:r>
            <a:r>
              <a:rPr lang="el-GR" b="1" dirty="0">
                <a:solidFill>
                  <a:schemeClr val="accent2"/>
                </a:solidFill>
              </a:rPr>
              <a:t>θα αποφάσιζε με ομοφωνία, μία Κοινοβουλευτική Συνέλευση </a:t>
            </a:r>
            <a:r>
              <a:rPr lang="el-GR" b="1" dirty="0" smtClean="0">
                <a:solidFill>
                  <a:schemeClr val="accent2"/>
                </a:solidFill>
              </a:rPr>
              <a:t>από </a:t>
            </a:r>
            <a:r>
              <a:rPr lang="el-GR" b="1" dirty="0">
                <a:solidFill>
                  <a:schemeClr val="accent2"/>
                </a:solidFill>
              </a:rPr>
              <a:t>μέλη των εθνικών κοινοβουλίων και </a:t>
            </a:r>
            <a:r>
              <a:rPr lang="el-GR" b="1" dirty="0" smtClean="0">
                <a:solidFill>
                  <a:schemeClr val="accent2"/>
                </a:solidFill>
              </a:rPr>
              <a:t>μία χωρίς </a:t>
            </a:r>
            <a:r>
              <a:rPr lang="el-GR" b="1" dirty="0">
                <a:solidFill>
                  <a:schemeClr val="accent2"/>
                </a:solidFill>
              </a:rPr>
              <a:t>εξουσίες Πολιτική Επιτροπή </a:t>
            </a:r>
            <a:r>
              <a:rPr lang="el-GR" b="1" dirty="0" smtClean="0">
                <a:solidFill>
                  <a:schemeClr val="accent2"/>
                </a:solidFill>
              </a:rPr>
              <a:t>υπαλλήλων Υπ. </a:t>
            </a:r>
            <a:r>
              <a:rPr lang="el-GR" b="1" dirty="0" err="1" smtClean="0">
                <a:solidFill>
                  <a:schemeClr val="accent2"/>
                </a:solidFill>
              </a:rPr>
              <a:t>Εξωετερικών</a:t>
            </a:r>
            <a:r>
              <a:rPr lang="el-GR" b="1" dirty="0" smtClean="0">
                <a:solidFill>
                  <a:schemeClr val="accent2"/>
                </a:solidFill>
              </a:rPr>
              <a:t> για προετοιμασία εργασιών. </a:t>
            </a:r>
          </a:p>
          <a:p>
            <a:pPr marL="285750" indent="-285750" algn="just">
              <a:buFont typeface="Arial" panose="020B0604020202020204" pitchFamily="34" charset="0"/>
              <a:buChar char="•"/>
            </a:pPr>
            <a:r>
              <a:rPr lang="el-GR" b="1" dirty="0" smtClean="0">
                <a:solidFill>
                  <a:schemeClr val="accent2"/>
                </a:solidFill>
              </a:rPr>
              <a:t>Το Σχέδιο </a:t>
            </a:r>
            <a:r>
              <a:rPr lang="en-GB" b="1" dirty="0" err="1">
                <a:solidFill>
                  <a:schemeClr val="accent2"/>
                </a:solidFill>
              </a:rPr>
              <a:t>Fouchet</a:t>
            </a:r>
            <a:r>
              <a:rPr lang="en-GB" b="1" dirty="0">
                <a:solidFill>
                  <a:schemeClr val="accent2"/>
                </a:solidFill>
              </a:rPr>
              <a:t> </a:t>
            </a:r>
            <a:r>
              <a:rPr lang="el-GR" b="1" dirty="0">
                <a:solidFill>
                  <a:schemeClr val="accent2"/>
                </a:solidFill>
              </a:rPr>
              <a:t>προκάλεσε </a:t>
            </a:r>
            <a:r>
              <a:rPr lang="el-GR" b="1" dirty="0" smtClean="0">
                <a:solidFill>
                  <a:schemeClr val="accent2"/>
                </a:solidFill>
              </a:rPr>
              <a:t>τις αρνητικές αντιδράσεις </a:t>
            </a:r>
            <a:r>
              <a:rPr lang="el-GR" b="1" dirty="0">
                <a:solidFill>
                  <a:schemeClr val="accent2"/>
                </a:solidFill>
              </a:rPr>
              <a:t>κυρίως των κρατών της </a:t>
            </a:r>
            <a:r>
              <a:rPr lang="el-GR" b="1" dirty="0" err="1" smtClean="0">
                <a:solidFill>
                  <a:schemeClr val="accent2"/>
                </a:solidFill>
              </a:rPr>
              <a:t>Benelux</a:t>
            </a:r>
            <a:r>
              <a:rPr lang="el-GR" b="1" dirty="0" smtClean="0">
                <a:solidFill>
                  <a:schemeClr val="accent2"/>
                </a:solidFill>
              </a:rPr>
              <a:t>, λόγω διαφαινόμενης υποβάθμισης </a:t>
            </a:r>
            <a:r>
              <a:rPr lang="el-GR" b="1" dirty="0">
                <a:solidFill>
                  <a:schemeClr val="accent2"/>
                </a:solidFill>
              </a:rPr>
              <a:t>της </a:t>
            </a:r>
            <a:r>
              <a:rPr lang="el-GR" b="1" dirty="0" smtClean="0">
                <a:solidFill>
                  <a:schemeClr val="accent2"/>
                </a:solidFill>
              </a:rPr>
              <a:t>Επιτροπής </a:t>
            </a:r>
            <a:r>
              <a:rPr lang="el-GR" b="1" dirty="0">
                <a:solidFill>
                  <a:schemeClr val="accent2"/>
                </a:solidFill>
              </a:rPr>
              <a:t>των Ευρωπαϊκών Κοινοτήτων </a:t>
            </a:r>
            <a:r>
              <a:rPr lang="el-GR" b="1" dirty="0" smtClean="0">
                <a:solidFill>
                  <a:schemeClr val="accent2"/>
                </a:solidFill>
              </a:rPr>
              <a:t>και απομάκρυνσης από </a:t>
            </a:r>
            <a:r>
              <a:rPr lang="el-GR" b="1" dirty="0">
                <a:solidFill>
                  <a:schemeClr val="accent2"/>
                </a:solidFill>
              </a:rPr>
              <a:t>το </a:t>
            </a:r>
            <a:r>
              <a:rPr lang="el-GR" b="1" dirty="0" smtClean="0">
                <a:solidFill>
                  <a:schemeClr val="accent2"/>
                </a:solidFill>
              </a:rPr>
              <a:t>ΝΑΤΟ.</a:t>
            </a:r>
          </a:p>
          <a:p>
            <a:pPr marL="285750" indent="-285750" algn="just">
              <a:buFont typeface="Arial" panose="020B0604020202020204" pitchFamily="34" charset="0"/>
              <a:buChar char="•"/>
            </a:pPr>
            <a:r>
              <a:rPr lang="el-GR" b="1" dirty="0" smtClean="0">
                <a:solidFill>
                  <a:schemeClr val="accent2"/>
                </a:solidFill>
              </a:rPr>
              <a:t>Ένα δεύτερο σχέδιο που υπέβαλε ο </a:t>
            </a:r>
            <a:r>
              <a:rPr lang="en-GB" b="1" dirty="0" err="1">
                <a:solidFill>
                  <a:schemeClr val="accent2"/>
                </a:solidFill>
              </a:rPr>
              <a:t>Fouchet</a:t>
            </a:r>
            <a:r>
              <a:rPr lang="en-GB" b="1" dirty="0">
                <a:solidFill>
                  <a:schemeClr val="accent2"/>
                </a:solidFill>
              </a:rPr>
              <a:t> </a:t>
            </a:r>
            <a:r>
              <a:rPr lang="el-GR" b="1" dirty="0">
                <a:solidFill>
                  <a:schemeClr val="accent2"/>
                </a:solidFill>
              </a:rPr>
              <a:t>στις 18 Ιανουαρίου του </a:t>
            </a:r>
            <a:r>
              <a:rPr lang="el-GR" b="1" dirty="0" smtClean="0">
                <a:solidFill>
                  <a:schemeClr val="accent2"/>
                </a:solidFill>
              </a:rPr>
              <a:t>1962, που προέβλεπε επέκταση αρμοδιοτήτων </a:t>
            </a:r>
            <a:r>
              <a:rPr lang="el-GR" b="1" dirty="0">
                <a:solidFill>
                  <a:schemeClr val="accent2"/>
                </a:solidFill>
              </a:rPr>
              <a:t>της Πολιτικής Ένωσης στον οικονομικό </a:t>
            </a:r>
            <a:r>
              <a:rPr lang="el-GR" b="1" dirty="0" smtClean="0">
                <a:solidFill>
                  <a:schemeClr val="accent2"/>
                </a:solidFill>
              </a:rPr>
              <a:t>τομέα, είχε επίσης την ίδια τύχη.</a:t>
            </a:r>
            <a:endParaRPr lang="el-GR" b="1" dirty="0">
              <a:solidFill>
                <a:schemeClr val="accent2"/>
              </a:solidFill>
            </a:endParaRPr>
          </a:p>
        </p:txBody>
      </p:sp>
      <p:sp>
        <p:nvSpPr>
          <p:cNvPr id="11" name="TextBox 10"/>
          <p:cNvSpPr txBox="1"/>
          <p:nvPr/>
        </p:nvSpPr>
        <p:spPr>
          <a:xfrm>
            <a:off x="152400" y="3833798"/>
            <a:ext cx="4525906" cy="1384995"/>
          </a:xfrm>
          <a:prstGeom prst="rect">
            <a:avLst/>
          </a:prstGeom>
          <a:noFill/>
        </p:spPr>
        <p:txBody>
          <a:bodyPr wrap="square" rtlCol="0">
            <a:spAutoFit/>
          </a:bodyPr>
          <a:lstStyle/>
          <a:p>
            <a:pPr algn="just"/>
            <a:r>
              <a:rPr lang="en-GB" sz="1400" b="1" dirty="0">
                <a:solidFill>
                  <a:schemeClr val="accent2"/>
                </a:solidFill>
              </a:rPr>
              <a:t>Christian </a:t>
            </a:r>
            <a:r>
              <a:rPr lang="en-GB" sz="1400" b="1" dirty="0" err="1" smtClean="0">
                <a:solidFill>
                  <a:schemeClr val="accent2"/>
                </a:solidFill>
              </a:rPr>
              <a:t>Fouchet</a:t>
            </a:r>
            <a:endParaRPr lang="el-GR" sz="1400" b="1" dirty="0" smtClean="0">
              <a:solidFill>
                <a:schemeClr val="accent2"/>
              </a:solidFill>
            </a:endParaRPr>
          </a:p>
          <a:p>
            <a:pPr algn="just"/>
            <a:r>
              <a:rPr lang="el-GR" sz="1400" b="1" i="1" dirty="0">
                <a:solidFill>
                  <a:schemeClr val="accent2"/>
                </a:solidFill>
              </a:rPr>
              <a:t>Γάλλος </a:t>
            </a:r>
            <a:r>
              <a:rPr lang="el-GR" sz="1400" b="1" i="1" dirty="0" smtClean="0">
                <a:solidFill>
                  <a:schemeClr val="accent2"/>
                </a:solidFill>
              </a:rPr>
              <a:t>διπλωμάτης, επικεφαλής επιτροπής που υπέβαλε δύο σχέδια για το πολιτικό μέλλον της Ευρώπης και τη χάραξη κοινής εξωτερικής πολιτικής, με προφανή σκοπό την υποβάθμιση της υπερεθνικής λειτουργίας των Ευρωπαϊκών </a:t>
            </a:r>
            <a:r>
              <a:rPr lang="el-GR" sz="1400" b="1" i="1" dirty="0">
                <a:solidFill>
                  <a:schemeClr val="accent2"/>
                </a:solidFill>
              </a:rPr>
              <a:t>Κ</a:t>
            </a:r>
            <a:r>
              <a:rPr lang="el-GR" sz="1400" b="1" i="1" dirty="0" smtClean="0">
                <a:solidFill>
                  <a:schemeClr val="accent2"/>
                </a:solidFill>
              </a:rPr>
              <a:t>οινοτήτων, τα οποία δεν έγιναν δεκτά</a:t>
            </a:r>
            <a:endParaRPr lang="el-GR" sz="1400" b="1" i="1" dirty="0">
              <a:solidFill>
                <a:schemeClr val="accent2"/>
              </a:solidFill>
            </a:endParaRPr>
          </a:p>
        </p:txBody>
      </p:sp>
      <p:pic>
        <p:nvPicPr>
          <p:cNvPr id="12" name="_viewer_display_WAR_ena2010viewerportlet_image" descr="http://www.cvce.eu/content/publication/1999/8/5/3ad649a5-d7f3-49ae-ba7e-53b3e9948a77/publishable.jpg"/>
          <p:cNvPicPr/>
          <p:nvPr/>
        </p:nvPicPr>
        <p:blipFill>
          <a:blip r:embed="rId3" cstate="print"/>
          <a:srcRect/>
          <a:stretch>
            <a:fillRect/>
          </a:stretch>
        </p:blipFill>
        <p:spPr bwMode="auto">
          <a:xfrm>
            <a:off x="1600964" y="1685311"/>
            <a:ext cx="1514475" cy="2143125"/>
          </a:xfrm>
          <a:prstGeom prst="rect">
            <a:avLst/>
          </a:prstGeom>
          <a:noFill/>
          <a:ln w="9525">
            <a:noFill/>
            <a:miter lim="800000"/>
            <a:headEnd/>
            <a:tailEnd/>
          </a:ln>
        </p:spPr>
      </p:pic>
      <p:sp>
        <p:nvSpPr>
          <p:cNvPr id="5" name="Θέση αριθμού διαφάνειας 4"/>
          <p:cNvSpPr>
            <a:spLocks noGrp="1"/>
          </p:cNvSpPr>
          <p:nvPr>
            <p:ph type="sldNum" sz="quarter" idx="10"/>
          </p:nvPr>
        </p:nvSpPr>
        <p:spPr/>
        <p:txBody>
          <a:bodyPr/>
          <a:lstStyle/>
          <a:p>
            <a:fld id="{7ADEA3C8-C2DE-4A3E-A6B7-C39F131016B8}" type="slidenum">
              <a:rPr lang="en-US" altLang="en-US" smtClean="0"/>
              <a:pPr/>
              <a:t>8</a:t>
            </a:fld>
            <a:endParaRPr lang="en-US" altLang="en-US"/>
          </a:p>
        </p:txBody>
      </p:sp>
    </p:spTree>
    <p:extLst>
      <p:ext uri="{BB962C8B-B14F-4D97-AF65-F5344CB8AC3E}">
        <p14:creationId xmlns:p14="http://schemas.microsoft.com/office/powerpoint/2010/main" val="22637786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srgbClr val="C00000"/>
                </a:solidFill>
                <a:latin typeface="Calibri Light" panose="020F0302020204030204"/>
              </a:rPr>
              <a:t>Το Ευρωπαϊκό Φαινόμενο: 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l-GR" sz="2400" b="1" kern="0" dirty="0">
                <a:solidFill>
                  <a:srgbClr val="C00000"/>
                </a:solidFill>
                <a:ea typeface="Microsoft JhengHei" panose="020B0604030504040204" pitchFamily="34" charset="-120"/>
                <a:cs typeface="Arial" panose="020B0604020202020204" pitchFamily="34" charset="0"/>
              </a:rPr>
              <a:t>4. Από την κρίση έως το Συμβιβασμό του Λουξεμβούργου και τη στασιμότητα (1958-1969)</a:t>
            </a:r>
          </a:p>
        </p:txBody>
      </p:sp>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a:solidFill>
                  <a:schemeClr val="accent2"/>
                </a:solidFill>
                <a:cs typeface="Times New Roman" panose="02020603050405020304" pitchFamily="18" charset="0"/>
              </a:rPr>
              <a:t>Διαφορετικές απόψεις και διαφορετικές </a:t>
            </a:r>
            <a:r>
              <a:rPr lang="el-GR" sz="2000" b="1" dirty="0" smtClean="0">
                <a:solidFill>
                  <a:schemeClr val="accent2"/>
                </a:solidFill>
                <a:cs typeface="Times New Roman" panose="02020603050405020304" pitchFamily="18" charset="0"/>
              </a:rPr>
              <a:t>πορείες </a:t>
            </a:r>
            <a:r>
              <a:rPr lang="el-GR" sz="1000" dirty="0" smtClean="0">
                <a:solidFill>
                  <a:schemeClr val="accent2"/>
                </a:solidFill>
                <a:cs typeface="Times New Roman" panose="02020603050405020304" pitchFamily="18" charset="0"/>
              </a:rPr>
              <a:t>(συνέχεια) </a:t>
            </a:r>
            <a:endParaRPr lang="el-GR" sz="1000" dirty="0">
              <a:solidFill>
                <a:schemeClr val="accent2"/>
              </a:solidFill>
              <a:cs typeface="Times New Roman" panose="02020603050405020304" pitchFamily="18" charset="0"/>
            </a:endParaRPr>
          </a:p>
        </p:txBody>
      </p:sp>
      <p:sp>
        <p:nvSpPr>
          <p:cNvPr id="25" name="TextBox 24"/>
          <p:cNvSpPr txBox="1"/>
          <p:nvPr/>
        </p:nvSpPr>
        <p:spPr>
          <a:xfrm>
            <a:off x="4680000" y="1728000"/>
            <a:ext cx="7277099" cy="4524315"/>
          </a:xfrm>
          <a:prstGeom prst="rect">
            <a:avLst/>
          </a:prstGeom>
          <a:noFill/>
        </p:spPr>
        <p:txBody>
          <a:bodyPr wrap="square" rtlCol="0">
            <a:spAutoFit/>
          </a:bodyPr>
          <a:lstStyle/>
          <a:p>
            <a:r>
              <a:rPr lang="el-GR" b="1" dirty="0">
                <a:solidFill>
                  <a:schemeClr val="accent2"/>
                </a:solidFill>
              </a:rPr>
              <a:t>Προσπάθειες ένταξης Βρετανίας, Δανίας, Ιρλανδίας και </a:t>
            </a:r>
            <a:r>
              <a:rPr lang="el-GR" b="1" dirty="0" smtClean="0">
                <a:solidFill>
                  <a:schemeClr val="accent2"/>
                </a:solidFill>
              </a:rPr>
              <a:t>Νορβηγίας</a:t>
            </a:r>
          </a:p>
          <a:p>
            <a:pPr marL="285750" indent="-285750" algn="just">
              <a:buFont typeface="Arial" panose="020B0604020202020204" pitchFamily="34" charset="0"/>
              <a:buChar char="•"/>
            </a:pPr>
            <a:r>
              <a:rPr lang="el-GR" b="1" dirty="0" smtClean="0">
                <a:solidFill>
                  <a:schemeClr val="accent2"/>
                </a:solidFill>
              </a:rPr>
              <a:t>Η βρετανική κυβέρνηση </a:t>
            </a:r>
            <a:r>
              <a:rPr lang="el-GR" b="1" dirty="0">
                <a:solidFill>
                  <a:schemeClr val="accent2"/>
                </a:solidFill>
              </a:rPr>
              <a:t>του </a:t>
            </a:r>
            <a:r>
              <a:rPr lang="el-GR" b="1" dirty="0" err="1">
                <a:solidFill>
                  <a:schemeClr val="accent2"/>
                </a:solidFill>
              </a:rPr>
              <a:t>Harold</a:t>
            </a:r>
            <a:r>
              <a:rPr lang="el-GR" b="1" dirty="0">
                <a:solidFill>
                  <a:schemeClr val="accent2"/>
                </a:solidFill>
              </a:rPr>
              <a:t> </a:t>
            </a:r>
            <a:r>
              <a:rPr lang="el-GR" b="1" dirty="0" err="1">
                <a:solidFill>
                  <a:schemeClr val="accent2"/>
                </a:solidFill>
              </a:rPr>
              <a:t>Macmillan</a:t>
            </a:r>
            <a:r>
              <a:rPr lang="el-GR" b="1" dirty="0">
                <a:solidFill>
                  <a:schemeClr val="accent2"/>
                </a:solidFill>
              </a:rPr>
              <a:t> </a:t>
            </a:r>
            <a:r>
              <a:rPr lang="el-GR" b="1" dirty="0" smtClean="0">
                <a:solidFill>
                  <a:schemeClr val="accent2"/>
                </a:solidFill>
              </a:rPr>
              <a:t>λόγω της οικονομικής επιτυχίας των Ευρωπαϊκών Κοινοτήτων και της εξασθένησης </a:t>
            </a:r>
            <a:r>
              <a:rPr lang="el-GR" b="1" dirty="0">
                <a:solidFill>
                  <a:schemeClr val="accent2"/>
                </a:solidFill>
              </a:rPr>
              <a:t>των </a:t>
            </a:r>
            <a:r>
              <a:rPr lang="el-GR" b="1" dirty="0" smtClean="0">
                <a:solidFill>
                  <a:schemeClr val="accent2"/>
                </a:solidFill>
              </a:rPr>
              <a:t>οικονομικών  δεσμών </a:t>
            </a:r>
            <a:r>
              <a:rPr lang="el-GR" b="1" dirty="0">
                <a:solidFill>
                  <a:schemeClr val="accent2"/>
                </a:solidFill>
              </a:rPr>
              <a:t>της Βρετανίας με τα κράτη-μέλη </a:t>
            </a:r>
            <a:r>
              <a:rPr lang="el-GR" b="1" dirty="0" smtClean="0">
                <a:solidFill>
                  <a:schemeClr val="accent2"/>
                </a:solidFill>
              </a:rPr>
              <a:t>της </a:t>
            </a:r>
            <a:r>
              <a:rPr lang="el-GR" b="1" dirty="0">
                <a:solidFill>
                  <a:schemeClr val="accent2"/>
                </a:solidFill>
              </a:rPr>
              <a:t>Βρετανικής Κοινοπολιτείας, υπέβαλε αίτηση ένταξης της </a:t>
            </a:r>
            <a:r>
              <a:rPr lang="el-GR" b="1" dirty="0" smtClean="0">
                <a:solidFill>
                  <a:schemeClr val="accent2"/>
                </a:solidFill>
              </a:rPr>
              <a:t>χώρας στις </a:t>
            </a:r>
            <a:r>
              <a:rPr lang="el-GR" b="1" dirty="0">
                <a:solidFill>
                  <a:schemeClr val="accent2"/>
                </a:solidFill>
              </a:rPr>
              <a:t>Ευρωπαϊκές Κοινότητες, </a:t>
            </a:r>
            <a:r>
              <a:rPr lang="el-GR" b="1" dirty="0" smtClean="0">
                <a:solidFill>
                  <a:schemeClr val="accent2"/>
                </a:solidFill>
              </a:rPr>
              <a:t>στις 9 Αυγούστου 1961</a:t>
            </a:r>
            <a:r>
              <a:rPr lang="el-GR" b="1" dirty="0">
                <a:solidFill>
                  <a:schemeClr val="accent2"/>
                </a:solidFill>
              </a:rPr>
              <a:t>, ακολουθώντας την αίτηση της Ιρλανδίας </a:t>
            </a:r>
            <a:r>
              <a:rPr lang="el-GR" b="1" dirty="0" smtClean="0">
                <a:solidFill>
                  <a:schemeClr val="accent2"/>
                </a:solidFill>
              </a:rPr>
              <a:t>από τις 31 Ιουλίου 1961</a:t>
            </a:r>
            <a:r>
              <a:rPr lang="el-GR" b="1" dirty="0">
                <a:solidFill>
                  <a:schemeClr val="accent2"/>
                </a:solidFill>
              </a:rPr>
              <a:t>. Ακολούθησε αυτή της Δανίας, στις 10 </a:t>
            </a:r>
            <a:r>
              <a:rPr lang="el-GR" b="1" dirty="0" smtClean="0">
                <a:solidFill>
                  <a:schemeClr val="accent2"/>
                </a:solidFill>
              </a:rPr>
              <a:t>Αυγούστου 1961</a:t>
            </a:r>
            <a:r>
              <a:rPr lang="el-GR" b="1" dirty="0">
                <a:solidFill>
                  <a:schemeClr val="accent2"/>
                </a:solidFill>
              </a:rPr>
              <a:t>, </a:t>
            </a:r>
            <a:r>
              <a:rPr lang="el-GR" b="1" dirty="0" smtClean="0">
                <a:solidFill>
                  <a:schemeClr val="accent2"/>
                </a:solidFill>
              </a:rPr>
              <a:t>και της Νορβηγίας, στις </a:t>
            </a:r>
            <a:r>
              <a:rPr lang="el-GR" b="1" dirty="0">
                <a:solidFill>
                  <a:schemeClr val="accent2"/>
                </a:solidFill>
              </a:rPr>
              <a:t>30 </a:t>
            </a:r>
            <a:r>
              <a:rPr lang="el-GR" b="1" dirty="0" smtClean="0">
                <a:solidFill>
                  <a:schemeClr val="accent2"/>
                </a:solidFill>
              </a:rPr>
              <a:t>Απριλίου 1962.</a:t>
            </a:r>
          </a:p>
          <a:p>
            <a:pPr marL="285750" indent="-285750" algn="just">
              <a:buFont typeface="Arial" panose="020B0604020202020204" pitchFamily="34" charset="0"/>
              <a:buChar char="•"/>
            </a:pPr>
            <a:r>
              <a:rPr lang="el-GR" b="1" dirty="0" smtClean="0">
                <a:solidFill>
                  <a:schemeClr val="accent2"/>
                </a:solidFill>
              </a:rPr>
              <a:t>Ωστόσο, η θετική ανταπόκριση του </a:t>
            </a:r>
            <a:r>
              <a:rPr lang="el-GR" b="1" dirty="0">
                <a:solidFill>
                  <a:schemeClr val="accent2"/>
                </a:solidFill>
              </a:rPr>
              <a:t>Βρετανού </a:t>
            </a:r>
            <a:r>
              <a:rPr lang="el-GR" b="1" dirty="0" smtClean="0">
                <a:solidFill>
                  <a:schemeClr val="accent2"/>
                </a:solidFill>
              </a:rPr>
              <a:t>πρωθυπουργού προς τις Η.Π.Α. για </a:t>
            </a:r>
            <a:r>
              <a:rPr lang="el-GR" b="1" dirty="0">
                <a:solidFill>
                  <a:schemeClr val="accent2"/>
                </a:solidFill>
              </a:rPr>
              <a:t>τον εφοδιασμό της Βρετανίας με πυρηνικούς πυραύλους </a:t>
            </a:r>
            <a:r>
              <a:rPr lang="el-GR" b="1" dirty="0" err="1">
                <a:solidFill>
                  <a:schemeClr val="accent2"/>
                </a:solidFill>
              </a:rPr>
              <a:t>Polaris</a:t>
            </a:r>
            <a:r>
              <a:rPr lang="el-GR" b="1" dirty="0">
                <a:solidFill>
                  <a:schemeClr val="accent2"/>
                </a:solidFill>
              </a:rPr>
              <a:t>, υπό τον έλεγχο του </a:t>
            </a:r>
            <a:r>
              <a:rPr lang="el-GR" b="1" dirty="0" smtClean="0">
                <a:solidFill>
                  <a:schemeClr val="accent2"/>
                </a:solidFill>
              </a:rPr>
              <a:t>ΝΑΤΟ, </a:t>
            </a:r>
            <a:r>
              <a:rPr lang="el-GR" b="1" dirty="0">
                <a:solidFill>
                  <a:schemeClr val="accent2"/>
                </a:solidFill>
              </a:rPr>
              <a:t>ενέτεινε του φόβους του de </a:t>
            </a:r>
            <a:r>
              <a:rPr lang="el-GR" b="1" dirty="0" err="1">
                <a:solidFill>
                  <a:schemeClr val="accent2"/>
                </a:solidFill>
              </a:rPr>
              <a:t>Gaulle</a:t>
            </a:r>
            <a:r>
              <a:rPr lang="el-GR" b="1" dirty="0">
                <a:solidFill>
                  <a:schemeClr val="accent2"/>
                </a:solidFill>
              </a:rPr>
              <a:t> ότι η Βρετανία θα λειτουργούσε ως «Δούρειος Ίππος» των ΗΠΑ </a:t>
            </a:r>
            <a:r>
              <a:rPr lang="el-GR" b="1" dirty="0" smtClean="0">
                <a:solidFill>
                  <a:schemeClr val="accent2"/>
                </a:solidFill>
              </a:rPr>
              <a:t>στις Ευρωπαϊκές Κοινότητες. Έτσι, στις </a:t>
            </a:r>
            <a:r>
              <a:rPr lang="el-GR" b="1" dirty="0">
                <a:solidFill>
                  <a:schemeClr val="accent2"/>
                </a:solidFill>
              </a:rPr>
              <a:t>14 Ιανουαρίου του 1963 ο de </a:t>
            </a:r>
            <a:r>
              <a:rPr lang="el-GR" b="1" dirty="0" err="1">
                <a:solidFill>
                  <a:schemeClr val="accent2"/>
                </a:solidFill>
              </a:rPr>
              <a:t>Gaulle</a:t>
            </a:r>
            <a:r>
              <a:rPr lang="el-GR" b="1" dirty="0">
                <a:solidFill>
                  <a:schemeClr val="accent2"/>
                </a:solidFill>
              </a:rPr>
              <a:t> προέβαλε μέσω συνέντευξης τύπου το δικαίωμα </a:t>
            </a:r>
            <a:r>
              <a:rPr lang="el-GR" b="1" dirty="0" smtClean="0">
                <a:solidFill>
                  <a:schemeClr val="accent2"/>
                </a:solidFill>
              </a:rPr>
              <a:t>αρνησικυρίας </a:t>
            </a:r>
            <a:r>
              <a:rPr lang="el-GR" b="1" dirty="0">
                <a:solidFill>
                  <a:schemeClr val="accent2"/>
                </a:solidFill>
              </a:rPr>
              <a:t>για την ένταξη της Βρετανίας στις Ευρωπαϊκές Κοινότητες, χωρίς </a:t>
            </a:r>
            <a:r>
              <a:rPr lang="el-GR" b="1" dirty="0" err="1">
                <a:solidFill>
                  <a:schemeClr val="accent2"/>
                </a:solidFill>
              </a:rPr>
              <a:t>προσυνεννόηση</a:t>
            </a:r>
            <a:r>
              <a:rPr lang="el-GR" b="1" dirty="0">
                <a:solidFill>
                  <a:schemeClr val="accent2"/>
                </a:solidFill>
              </a:rPr>
              <a:t> με τους υπόλοιπους εταίρους </a:t>
            </a:r>
            <a:r>
              <a:rPr lang="el-GR" b="1" dirty="0" smtClean="0">
                <a:solidFill>
                  <a:schemeClr val="accent2"/>
                </a:solidFill>
              </a:rPr>
              <a:t>του. </a:t>
            </a:r>
            <a:endParaRPr lang="el-GR" b="1" dirty="0">
              <a:solidFill>
                <a:schemeClr val="accent2"/>
              </a:solidFill>
            </a:endParaRPr>
          </a:p>
        </p:txBody>
      </p:sp>
      <p:sp>
        <p:nvSpPr>
          <p:cNvPr id="11" name="TextBox 10"/>
          <p:cNvSpPr txBox="1"/>
          <p:nvPr/>
        </p:nvSpPr>
        <p:spPr>
          <a:xfrm>
            <a:off x="152400" y="3719498"/>
            <a:ext cx="4525906" cy="738664"/>
          </a:xfrm>
          <a:prstGeom prst="rect">
            <a:avLst/>
          </a:prstGeom>
          <a:noFill/>
        </p:spPr>
        <p:txBody>
          <a:bodyPr wrap="square" rtlCol="0">
            <a:spAutoFit/>
          </a:bodyPr>
          <a:lstStyle/>
          <a:p>
            <a:pPr algn="just"/>
            <a:r>
              <a:rPr lang="en-GB" sz="1400" b="1" dirty="0">
                <a:solidFill>
                  <a:schemeClr val="accent2"/>
                </a:solidFill>
              </a:rPr>
              <a:t>Harold </a:t>
            </a:r>
            <a:r>
              <a:rPr lang="en-GB" sz="1400" b="1" dirty="0" smtClean="0">
                <a:solidFill>
                  <a:schemeClr val="accent2"/>
                </a:solidFill>
              </a:rPr>
              <a:t>Macmillan</a:t>
            </a:r>
            <a:endParaRPr lang="el-GR" sz="1400" b="1" dirty="0" smtClean="0">
              <a:solidFill>
                <a:schemeClr val="accent2"/>
              </a:solidFill>
            </a:endParaRPr>
          </a:p>
          <a:p>
            <a:pPr algn="just"/>
            <a:r>
              <a:rPr lang="el-GR" sz="1400" b="1" i="1" dirty="0" smtClean="0">
                <a:solidFill>
                  <a:schemeClr val="accent2"/>
                </a:solidFill>
              </a:rPr>
              <a:t>Πρωθυπουργός της Βρετανίας που υπέβαλε την πρώτη αίτηση ένταξης στις Ευρωπαϊκές Κοινότητες</a:t>
            </a:r>
            <a:endParaRPr lang="el-GR" sz="1400" b="1" i="1" dirty="0">
              <a:solidFill>
                <a:schemeClr val="accent2"/>
              </a:solidFill>
            </a:endParaRPr>
          </a:p>
        </p:txBody>
      </p:sp>
      <p:pic>
        <p:nvPicPr>
          <p:cNvPr id="14" name="Εικόνα 13" descr="http://upload.wikimedia.org/wikipedia/commons/e/e6/Macmillan_cph.3b40592.jpg"/>
          <p:cNvPicPr/>
          <p:nvPr/>
        </p:nvPicPr>
        <p:blipFill>
          <a:blip r:embed="rId3" cstate="print"/>
          <a:stretch>
            <a:fillRect/>
          </a:stretch>
        </p:blipFill>
        <p:spPr bwMode="auto">
          <a:xfrm>
            <a:off x="1600964" y="1681088"/>
            <a:ext cx="1514475" cy="2028825"/>
          </a:xfrm>
          <a:prstGeom prst="rect">
            <a:avLst/>
          </a:prstGeom>
          <a:noFill/>
          <a:ln w="9525">
            <a:noFill/>
            <a:miter lim="800000"/>
            <a:headEnd/>
            <a:tailEnd/>
          </a:ln>
        </p:spPr>
      </p:pic>
      <p:sp>
        <p:nvSpPr>
          <p:cNvPr id="5" name="Θέση αριθμού διαφάνειας 4"/>
          <p:cNvSpPr>
            <a:spLocks noGrp="1"/>
          </p:cNvSpPr>
          <p:nvPr>
            <p:ph type="sldNum" sz="quarter" idx="10"/>
          </p:nvPr>
        </p:nvSpPr>
        <p:spPr/>
        <p:txBody>
          <a:bodyPr/>
          <a:lstStyle/>
          <a:p>
            <a:fld id="{7ADEA3C8-C2DE-4A3E-A6B7-C39F131016B8}" type="slidenum">
              <a:rPr lang="en-US" altLang="en-US" smtClean="0"/>
              <a:pPr/>
              <a:t>9</a:t>
            </a:fld>
            <a:endParaRPr lang="en-US" altLang="en-US"/>
          </a:p>
        </p:txBody>
      </p:sp>
    </p:spTree>
    <p:extLst>
      <p:ext uri="{BB962C8B-B14F-4D97-AF65-F5344CB8AC3E}">
        <p14:creationId xmlns:p14="http://schemas.microsoft.com/office/powerpoint/2010/main" val="2608214775"/>
      </p:ext>
    </p:extLst>
  </p:cSld>
  <p:clrMapOvr>
    <a:masterClrMapping/>
  </p:clrMapOvr>
  <p:timing>
    <p:tnLst>
      <p:par>
        <p:cTn id="1" dur="indefinite" restart="never" nodeType="tmRoot"/>
      </p:par>
    </p:tnLst>
  </p:timing>
</p:sld>
</file>

<file path=ppt/theme/theme1.xml><?xml version="1.0" encoding="utf-8"?>
<a:theme xmlns:a="http://schemas.openxmlformats.org/drawingml/2006/main" name="Mankiw 4e">
  <a:themeElements>
    <a:clrScheme name="Προσαρμοσμένος 4">
      <a:dk1>
        <a:sysClr val="windowText" lastClr="000000"/>
      </a:dk1>
      <a:lt1>
        <a:sysClr val="window" lastClr="FFFFFF"/>
      </a:lt1>
      <a:dk2>
        <a:srgbClr val="632E62"/>
      </a:dk2>
      <a:lt2>
        <a:srgbClr val="EAE5EB"/>
      </a:lt2>
      <a:accent1>
        <a:srgbClr val="65A3FF"/>
      </a:accent1>
      <a:accent2>
        <a:srgbClr val="004CBF"/>
      </a:accent2>
      <a:accent3>
        <a:srgbClr val="004CBF"/>
      </a:accent3>
      <a:accent4>
        <a:srgbClr val="99C1FF"/>
      </a:accent4>
      <a:accent5>
        <a:srgbClr val="45A5ED"/>
      </a:accent5>
      <a:accent6>
        <a:srgbClr val="5982DB"/>
      </a:accent6>
      <a:hlink>
        <a:srgbClr val="0066FF"/>
      </a:hlink>
      <a:folHlink>
        <a:srgbClr val="FF0000"/>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Mankiw 4e" id="{4A43FEF0-6573-420E-B001-DC10920F70F5}" vid="{6112B877-E8F5-4B09-9911-C1358D73C774}"/>
    </a:ext>
  </a:extLst>
</a:theme>
</file>

<file path=ppt/theme/theme2.xml><?xml version="1.0" encoding="utf-8"?>
<a:theme xmlns:a="http://schemas.openxmlformats.org/drawingml/2006/main" name="Προσαρμοσμένη σχεδίαση">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Mankiw 4e</Template>
  <TotalTime>1130</TotalTime>
  <Pages>64</Pages>
  <Words>3056</Words>
  <Application>Microsoft Office PowerPoint</Application>
  <PresentationFormat>Ευρεία οθόνη</PresentationFormat>
  <Paragraphs>169</Paragraphs>
  <Slides>16</Slides>
  <Notes>16</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2</vt:i4>
      </vt:variant>
      <vt:variant>
        <vt:lpstr>Τίτλοι διαφανειών</vt:lpstr>
      </vt:variant>
      <vt:variant>
        <vt:i4>16</vt:i4>
      </vt:variant>
    </vt:vector>
  </HeadingPairs>
  <TitlesOfParts>
    <vt:vector size="26" baseType="lpstr">
      <vt:lpstr>Microsoft JhengHei</vt:lpstr>
      <vt:lpstr>ＭＳ Ｐゴシック</vt:lpstr>
      <vt:lpstr>Arial</vt:lpstr>
      <vt:lpstr>Arial Black</vt:lpstr>
      <vt:lpstr>Calibri</vt:lpstr>
      <vt:lpstr>Calibri Light</vt:lpstr>
      <vt:lpstr>Foco</vt:lpstr>
      <vt:lpstr>Times New Roman</vt:lpstr>
      <vt:lpstr>Mankiw 4e</vt:lpstr>
      <vt:lpstr>Προσαρμοσμένη σχεδίαση</vt:lpstr>
      <vt:lpstr>Παρουσίαση του PowerPoint</vt:lpstr>
      <vt:lpstr>ΚΕΦΑΛΑΙΟ 4</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Ch08</dc:title>
  <dc:creator>Neil Reaich</dc:creator>
  <cp:lastModifiedBy>Christos Papageorgiou</cp:lastModifiedBy>
  <cp:revision>540</cp:revision>
  <cp:lastPrinted>1997-07-28T16:10:48Z</cp:lastPrinted>
  <dcterms:created xsi:type="dcterms:W3CDTF">2016-07-17T12:04:29Z</dcterms:created>
  <dcterms:modified xsi:type="dcterms:W3CDTF">2021-11-29T17:57:43Z</dcterms:modified>
</cp:coreProperties>
</file>