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524568-4AB0-4BC2-BAD4-82E8FF5FB2C5}" type="datetimeFigureOut">
              <a:rPr lang="el-GR" smtClean="0"/>
              <a:pPr/>
              <a:t>26/3/2024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A76681-0A6E-45F6-A2EF-03F79DFC7AE6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524568-4AB0-4BC2-BAD4-82E8FF5FB2C5}" type="datetimeFigureOut">
              <a:rPr lang="el-GR" smtClean="0"/>
              <a:pPr/>
              <a:t>26/3/2024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A76681-0A6E-45F6-A2EF-03F79DFC7AE6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524568-4AB0-4BC2-BAD4-82E8FF5FB2C5}" type="datetimeFigureOut">
              <a:rPr lang="el-GR" smtClean="0"/>
              <a:pPr/>
              <a:t>26/3/2024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A76681-0A6E-45F6-A2EF-03F79DFC7AE6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524568-4AB0-4BC2-BAD4-82E8FF5FB2C5}" type="datetimeFigureOut">
              <a:rPr lang="el-GR" smtClean="0"/>
              <a:pPr/>
              <a:t>26/3/2024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A76681-0A6E-45F6-A2EF-03F79DFC7AE6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524568-4AB0-4BC2-BAD4-82E8FF5FB2C5}" type="datetimeFigureOut">
              <a:rPr lang="el-GR" smtClean="0"/>
              <a:pPr/>
              <a:t>26/3/2024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A76681-0A6E-45F6-A2EF-03F79DFC7AE6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524568-4AB0-4BC2-BAD4-82E8FF5FB2C5}" type="datetimeFigureOut">
              <a:rPr lang="el-GR" smtClean="0"/>
              <a:pPr/>
              <a:t>26/3/2024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A76681-0A6E-45F6-A2EF-03F79DFC7AE6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524568-4AB0-4BC2-BAD4-82E8FF5FB2C5}" type="datetimeFigureOut">
              <a:rPr lang="el-GR" smtClean="0"/>
              <a:pPr/>
              <a:t>26/3/2024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A76681-0A6E-45F6-A2EF-03F79DFC7AE6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524568-4AB0-4BC2-BAD4-82E8FF5FB2C5}" type="datetimeFigureOut">
              <a:rPr lang="el-GR" smtClean="0"/>
              <a:pPr/>
              <a:t>26/3/2024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A76681-0A6E-45F6-A2EF-03F79DFC7AE6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524568-4AB0-4BC2-BAD4-82E8FF5FB2C5}" type="datetimeFigureOut">
              <a:rPr lang="el-GR" smtClean="0"/>
              <a:pPr/>
              <a:t>26/3/2024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A76681-0A6E-45F6-A2EF-03F79DFC7AE6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524568-4AB0-4BC2-BAD4-82E8FF5FB2C5}" type="datetimeFigureOut">
              <a:rPr lang="el-GR" smtClean="0"/>
              <a:pPr/>
              <a:t>26/3/2024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A76681-0A6E-45F6-A2EF-03F79DFC7AE6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524568-4AB0-4BC2-BAD4-82E8FF5FB2C5}" type="datetimeFigureOut">
              <a:rPr lang="el-GR" smtClean="0"/>
              <a:pPr/>
              <a:t>26/3/2024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A76681-0A6E-45F6-A2EF-03F79DFC7AE6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524568-4AB0-4BC2-BAD4-82E8FF5FB2C5}" type="datetimeFigureOut">
              <a:rPr lang="el-GR" smtClean="0"/>
              <a:pPr/>
              <a:t>26/3/2024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A76681-0A6E-45F6-A2EF-03F79DFC7AE6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altLang="el-GR" sz="3600" smtClean="0"/>
              <a:t>ΕΙΣΑΓΩΓΗ ΣΤΗ ΒΥΖΑΝΤΙΝΗ ΙΣΤΟΡΙΑ </a:t>
            </a:r>
            <a:br>
              <a:rPr lang="el-GR" altLang="el-GR" sz="3600" smtClean="0"/>
            </a:br>
            <a:r>
              <a:rPr lang="el-GR" altLang="el-GR" sz="3600" smtClean="0"/>
              <a:t>ΚΑΙ ΠΟΛΙΤΙΣΜΟ</a:t>
            </a:r>
            <a:r>
              <a:rPr lang="en-US" altLang="el-GR" sz="3600" smtClean="0"/>
              <a:t> 4o </a:t>
            </a:r>
            <a:br>
              <a:rPr lang="en-US" altLang="el-GR" sz="3600" smtClean="0"/>
            </a:br>
            <a:r>
              <a:rPr lang="en-US" altLang="el-GR" sz="3600" smtClean="0"/>
              <a:t>2023</a:t>
            </a:r>
            <a:r>
              <a:rPr lang="el-GR" altLang="el-GR" sz="3600" smtClean="0"/>
              <a:t>-2</a:t>
            </a:r>
            <a:r>
              <a:rPr lang="en-US" altLang="el-GR" sz="3600"/>
              <a:t>4</a:t>
            </a:r>
            <a:r>
              <a:rPr lang="el-GR" altLang="el-GR" smtClean="0"/>
              <a:t/>
            </a:r>
            <a:br>
              <a:rPr lang="el-GR" altLang="el-GR" smtClean="0"/>
            </a:br>
            <a:endParaRPr lang="el-GR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l-GR" altLang="el-GR" b="1" smtClean="0"/>
              <a:t>Η ΚΟΙΝΩΝΙΑ</a:t>
            </a:r>
          </a:p>
          <a:p>
            <a:endParaRPr lang="el-GR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Τίτλος 1">
            <a:extLst>
              <a:ext uri="{FF2B5EF4-FFF2-40B4-BE49-F238E27FC236}">
                <a16:creationId xmlns:a16="http://schemas.microsoft.com/office/drawing/2014/main" xmlns="" id="{0CA43165-7B21-41EA-9446-D10AFFB719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altLang="el-GR" smtClean="0"/>
              <a:t>Περιθωριακοί</a:t>
            </a:r>
            <a:endParaRPr lang="el-GR" altLang="el-GR"/>
          </a:p>
        </p:txBody>
      </p:sp>
      <p:sp>
        <p:nvSpPr>
          <p:cNvPr id="24579" name="Θέση περιεχομένου 2">
            <a:extLst>
              <a:ext uri="{FF2B5EF4-FFF2-40B4-BE49-F238E27FC236}">
                <a16:creationId xmlns:a16="http://schemas.microsoft.com/office/drawing/2014/main" xmlns="" id="{ED6204F9-789E-44ED-A2DC-2AF984E14C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l-GR" altLang="el-GR"/>
              <a:t> Η βυζαντινή κοινωνία ήταν αρκετά ανεκτική</a:t>
            </a:r>
          </a:p>
          <a:p>
            <a:pPr eaLnBrk="1" hangingPunct="1"/>
            <a:r>
              <a:rPr lang="el-GR" altLang="el-GR"/>
              <a:t>Ενσωματώνει τις διάφορες κοινωνικές κατηγορίες</a:t>
            </a:r>
          </a:p>
          <a:p>
            <a:pPr eaLnBrk="1" hangingPunct="1"/>
            <a:r>
              <a:rPr lang="el-GR" altLang="el-GR"/>
              <a:t>Εκτός αν αυτές απειλούσαν να καταλύσουν την πολιτική τάξη</a:t>
            </a:r>
          </a:p>
          <a:p>
            <a:pPr eaLnBrk="1" hangingPunct="1"/>
            <a:r>
              <a:rPr lang="el-GR" altLang="el-GR"/>
              <a:t>Χαρακτηριστική περίπτωση η αίρεση των Βογομίλων</a:t>
            </a:r>
          </a:p>
        </p:txBody>
      </p:sp>
    </p:spTree>
    <p:extLst>
      <p:ext uri="{BB962C8B-B14F-4D97-AF65-F5344CB8AC3E}">
        <p14:creationId xmlns:p14="http://schemas.microsoft.com/office/powerpoint/2010/main" xmlns="" val="25007678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Τίτλος 1">
            <a:extLst>
              <a:ext uri="{FF2B5EF4-FFF2-40B4-BE49-F238E27FC236}">
                <a16:creationId xmlns:a16="http://schemas.microsoft.com/office/drawing/2014/main" xmlns="" id="{2BF67DD2-AF76-45E7-AF5F-45A9010B46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l-GR" altLang="el-GR" dirty="0"/>
              <a:t>Άνθρωποι της εκκλησίας</a:t>
            </a:r>
          </a:p>
        </p:txBody>
      </p:sp>
      <p:sp>
        <p:nvSpPr>
          <p:cNvPr id="28675" name="Θέση περιεχομένου 2">
            <a:extLst>
              <a:ext uri="{FF2B5EF4-FFF2-40B4-BE49-F238E27FC236}">
                <a16:creationId xmlns:a16="http://schemas.microsoft.com/office/drawing/2014/main" xmlns="" id="{66CCD922-5778-4829-9732-F95A6EE426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l-GR" altLang="el-GR" dirty="0" err="1"/>
              <a:t>Σαλοί</a:t>
            </a:r>
            <a:r>
              <a:rPr lang="el-GR" altLang="el-GR" dirty="0"/>
              <a:t> (μωροί </a:t>
            </a:r>
            <a:r>
              <a:rPr lang="el-GR" altLang="el-GR" dirty="0" err="1"/>
              <a:t>ἐστε</a:t>
            </a:r>
            <a:r>
              <a:rPr lang="el-GR" altLang="el-GR" dirty="0"/>
              <a:t> </a:t>
            </a:r>
            <a:r>
              <a:rPr lang="el-GR" altLang="el-GR" dirty="0" err="1"/>
              <a:t>διὰ</a:t>
            </a:r>
            <a:r>
              <a:rPr lang="el-GR" altLang="el-GR" dirty="0"/>
              <a:t> </a:t>
            </a:r>
            <a:r>
              <a:rPr lang="el-GR" altLang="el-GR" dirty="0" err="1"/>
              <a:t>τὸν</a:t>
            </a:r>
            <a:r>
              <a:rPr lang="el-GR" altLang="el-GR" dirty="0"/>
              <a:t> </a:t>
            </a:r>
            <a:r>
              <a:rPr lang="el-GR" altLang="el-GR" dirty="0" err="1"/>
              <a:t>κύριον</a:t>
            </a:r>
            <a:r>
              <a:rPr lang="el-GR" altLang="el-GR" dirty="0"/>
              <a:t>)</a:t>
            </a:r>
          </a:p>
          <a:p>
            <a:pPr lvl="1"/>
            <a:r>
              <a:rPr lang="el-GR" altLang="el-GR" dirty="0"/>
              <a:t>Συμεών </a:t>
            </a:r>
            <a:r>
              <a:rPr lang="el-GR" altLang="el-GR" dirty="0" err="1"/>
              <a:t>σαλός</a:t>
            </a:r>
            <a:r>
              <a:rPr lang="el-GR" altLang="el-GR" dirty="0"/>
              <a:t> (6</a:t>
            </a:r>
            <a:r>
              <a:rPr lang="el-GR" altLang="el-GR" baseline="30000" dirty="0"/>
              <a:t>ος</a:t>
            </a:r>
            <a:r>
              <a:rPr lang="el-GR" altLang="el-GR" dirty="0"/>
              <a:t> -7</a:t>
            </a:r>
            <a:r>
              <a:rPr lang="el-GR" altLang="el-GR" baseline="30000" dirty="0"/>
              <a:t>ος</a:t>
            </a:r>
            <a:r>
              <a:rPr lang="el-GR" altLang="el-GR" dirty="0"/>
              <a:t> αι. Έμεσα της Συρίας)</a:t>
            </a:r>
          </a:p>
          <a:p>
            <a:pPr lvl="1"/>
            <a:r>
              <a:rPr lang="el-GR" altLang="el-GR" dirty="0"/>
              <a:t> Ανδρέας </a:t>
            </a:r>
            <a:r>
              <a:rPr lang="el-GR" altLang="el-GR" dirty="0" err="1"/>
              <a:t>σαλός</a:t>
            </a:r>
            <a:r>
              <a:rPr lang="el-GR" altLang="el-GR" dirty="0"/>
              <a:t> (9ος -10</a:t>
            </a:r>
            <a:r>
              <a:rPr lang="el-GR" altLang="el-GR" baseline="30000" dirty="0"/>
              <a:t>ος</a:t>
            </a:r>
            <a:r>
              <a:rPr lang="el-GR" altLang="el-GR" dirty="0"/>
              <a:t> Κωνσταντινούπολη)</a:t>
            </a:r>
          </a:p>
          <a:p>
            <a:pPr eaLnBrk="1" hangingPunct="1"/>
            <a:r>
              <a:rPr lang="el-GR" altLang="el-GR" dirty="0"/>
              <a:t>ασκητές</a:t>
            </a:r>
          </a:p>
          <a:p>
            <a:pPr eaLnBrk="1" hangingPunct="1"/>
            <a:r>
              <a:rPr lang="el-GR" altLang="el-GR" dirty="0"/>
              <a:t>μοναχοί</a:t>
            </a:r>
          </a:p>
          <a:p>
            <a:pPr eaLnBrk="1" hangingPunct="1"/>
            <a:r>
              <a:rPr lang="el-GR" altLang="el-GR" dirty="0"/>
              <a:t>ερημίτες</a:t>
            </a:r>
          </a:p>
          <a:p>
            <a:pPr eaLnBrk="1" hangingPunct="1"/>
            <a:r>
              <a:rPr lang="el-GR" altLang="el-GR" dirty="0"/>
              <a:t>Σε αντίθεση με τις άλλες περιθωριακές ομάδες, απολάμβαναν υψηλής αποδοχής</a:t>
            </a:r>
          </a:p>
          <a:p>
            <a:pPr eaLnBrk="1" hangingPunct="1"/>
            <a:endParaRPr lang="el-GR" altLang="el-GR" dirty="0"/>
          </a:p>
        </p:txBody>
      </p:sp>
    </p:spTree>
    <p:extLst>
      <p:ext uri="{BB962C8B-B14F-4D97-AF65-F5344CB8AC3E}">
        <p14:creationId xmlns:p14="http://schemas.microsoft.com/office/powerpoint/2010/main" xmlns="" val="33658305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5C3F5A0-D810-47EA-B18B-7F0BA3B4D7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algn="ctr">
              <a:defRPr/>
            </a:pPr>
            <a:r>
              <a:rPr lang="el-GR" dirty="0"/>
              <a:t>ΑΛΛΕΣ ΠΕΡΙΘΩΡΙΑΚΕΣ ΟΜΑΔΕΣ ΚΑΙ ΑΠΟΒΛΗΤΟΙ</a:t>
            </a:r>
          </a:p>
        </p:txBody>
      </p:sp>
      <p:sp>
        <p:nvSpPr>
          <p:cNvPr id="32771" name="Content Placeholder 2">
            <a:extLst>
              <a:ext uri="{FF2B5EF4-FFF2-40B4-BE49-F238E27FC236}">
                <a16:creationId xmlns:a16="http://schemas.microsoft.com/office/drawing/2014/main" xmlns="" id="{90017A62-C920-4753-9275-FA5F2214FDA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l-GR" altLang="el-GR"/>
              <a:t>Θαυματοποιοί, Ακροβάτες, Γελωτοποιοί, Αρματοδρόμοι</a:t>
            </a:r>
          </a:p>
          <a:p>
            <a:pPr eaLnBrk="1" hangingPunct="1"/>
            <a:r>
              <a:rPr lang="el-GR" altLang="el-GR"/>
              <a:t>Αιρετικοί (Παυλικιανοί)</a:t>
            </a:r>
          </a:p>
          <a:p>
            <a:pPr eaLnBrk="1" hangingPunct="1"/>
            <a:r>
              <a:rPr lang="el-GR" altLang="el-GR"/>
              <a:t>Οι ξένοι που παρέμεναν για σύντομο χρονικό διάστημα στην Πόλη (Βενετοί κλπ).</a:t>
            </a:r>
          </a:p>
          <a:p>
            <a:pPr eaLnBrk="1" hangingPunct="1"/>
            <a:r>
              <a:rPr lang="el-GR" altLang="el-GR"/>
              <a:t>Εβραίοι, Αθίγγανοι, Μουσουλμάνοι.</a:t>
            </a:r>
          </a:p>
          <a:p>
            <a:pPr eaLnBrk="1" hangingPunct="1"/>
            <a:r>
              <a:rPr lang="el-GR" altLang="el-GR"/>
              <a:t>Περιθωριακές ομάδες στα σύνορα (Ακρίτες)</a:t>
            </a:r>
          </a:p>
        </p:txBody>
      </p:sp>
    </p:spTree>
    <p:extLst>
      <p:ext uri="{BB962C8B-B14F-4D97-AF65-F5344CB8AC3E}">
        <p14:creationId xmlns:p14="http://schemas.microsoft.com/office/powerpoint/2010/main" xmlns="" val="13070412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Εὐνοῦχοι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smtClean="0"/>
              <a:t>Ἦταν ἡ ἀνατολίτικη κληρονομιὰ στὸ Βυζάντιο</a:t>
            </a:r>
          </a:p>
          <a:p>
            <a:r>
              <a:rPr lang="el-GR" smtClean="0"/>
              <a:t>Στὴ Δύση τοὺς ἀπέρριπταν </a:t>
            </a:r>
          </a:p>
          <a:p>
            <a:r>
              <a:rPr lang="el-GR" smtClean="0"/>
              <a:t>Πέρα ἀπὸ αὐτὰ μποροῦσαν, μὲ ἐξαίρεση τὸν αὐτοκρατορικὸ θρόνο, </a:t>
            </a:r>
            <a:r>
              <a:rPr lang="en-US" smtClean="0"/>
              <a:t>de facto, </a:t>
            </a:r>
            <a:r>
              <a:rPr lang="el-GR" smtClean="0"/>
              <a:t>νὰ καταλάβουν κάθε ἀξίωμα στὸ Βυζάντιο ἀκόμη καὶ αὐτὸ τοῦ πατριάρχη. </a:t>
            </a:r>
            <a:endParaRPr lang="el-GR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smtClean="0">
                <a:solidFill>
                  <a:schemeClr val="tx2">
                    <a:lumMod val="75000"/>
                  </a:schemeClr>
                </a:solidFill>
              </a:rPr>
              <a:t>Ralph Johannes Lilie, </a:t>
            </a:r>
            <a:r>
              <a:rPr lang="el-GR" b="1" i="1" smtClean="0">
                <a:solidFill>
                  <a:schemeClr val="tx2">
                    <a:lumMod val="75000"/>
                  </a:schemeClr>
                </a:solidFill>
              </a:rPr>
              <a:t>Εισαγωγή στη βυζαντινή Ιστορία, </a:t>
            </a:r>
            <a:r>
              <a:rPr lang="el-GR" b="1" smtClean="0">
                <a:solidFill>
                  <a:schemeClr val="tx2">
                    <a:lumMod val="75000"/>
                  </a:schemeClr>
                </a:solidFill>
              </a:rPr>
              <a:t>Αθήνα 2011, σσ. 159-184. </a:t>
            </a:r>
            <a:endParaRPr lang="el-G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93700"/>
            <a:ext cx="8229600" cy="6007100"/>
          </a:xfrm>
        </p:spPr>
        <p:txBody>
          <a:bodyPr rtlCol="0">
            <a:normAutofit fontScale="92500" lnSpcReduction="10000"/>
          </a:bodyPr>
          <a:lstStyle/>
          <a:p>
            <a:pPr algn="ctr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l-GR" sz="2800" dirty="0"/>
              <a:t>Δυσκολίες προσανατολισμού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l-GR" sz="2800" dirty="0"/>
              <a:t>Πληθυσμός: 19.000.000 – 30.000.000 (542)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l-GR" sz="2800" dirty="0"/>
              <a:t>                            5.000.000 (Ύστερη περίοδος)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l-GR" sz="2800" dirty="0"/>
              <a:t>Το πρόβλημα των πηγών. Οι αναφορές δεν είναι σαφείς, γιατί δεν ήταν σκοπός των συγγραφέων οι πληθυσμιακές πληροφορίες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l-GR" sz="2800" dirty="0"/>
              <a:t>Εμμονή στις ανώτερες τάξεις του πληθυσμού: Αυτοκράτορες, αξιωματούχοι της αυλής, πατριάρχες, επίσκοποι.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l-GR" sz="2800" dirty="0"/>
              <a:t>Δεν αναφέρονται οι γυναίκες, οι δούλοι, οι απλοί τεχνίτες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l-GR" sz="2800" dirty="0"/>
              <a:t>Νομικά κείμενα, αποφάσεις, συλλογές επιστολών, παρέχουν λίγες σχετικά πληροφορίες</a:t>
            </a:r>
          </a:p>
          <a:p>
            <a:pPr algn="just"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l-GR" sz="2800" dirty="0"/>
              <a:t>Διαφορετική πληθυσμιακή σύνθεση στην </a:t>
            </a:r>
            <a:r>
              <a:rPr lang="el-GR" sz="2800" dirty="0" err="1"/>
              <a:t>Κωνσταντινού</a:t>
            </a:r>
            <a:r>
              <a:rPr lang="el-GR" sz="2800" dirty="0"/>
              <a:t>- </a:t>
            </a:r>
            <a:r>
              <a:rPr lang="el-GR" sz="2800" dirty="0" err="1"/>
              <a:t>πολη</a:t>
            </a:r>
            <a:r>
              <a:rPr lang="el-GR" sz="2800" dirty="0"/>
              <a:t>, άλλη στην επαρχία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el-GR" sz="2800" dirty="0"/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el-GR" sz="2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6019800"/>
          </a:xfrm>
        </p:spPr>
        <p:txBody>
          <a:bodyPr/>
          <a:lstStyle/>
          <a:p>
            <a:pPr eaLnBrk="1" hangingPunct="1"/>
            <a:r>
              <a:rPr lang="el-GR" altLang="el-GR" sz="2800" smtClean="0"/>
              <a:t>Κωνσταντινούπολη: Η μεγαλύτερη πόλη (500.000).</a:t>
            </a:r>
          </a:p>
          <a:p>
            <a:pPr eaLnBrk="1" hangingPunct="1"/>
            <a:r>
              <a:rPr lang="el-GR" altLang="el-GR" sz="2800" smtClean="0"/>
              <a:t>Ιδρύματα, μοναστήρια, ναοί</a:t>
            </a:r>
          </a:p>
          <a:p>
            <a:pPr eaLnBrk="1" hangingPunct="1"/>
            <a:endParaRPr lang="el-GR" altLang="el-GR" sz="2800" smtClean="0"/>
          </a:p>
          <a:p>
            <a:pPr eaLnBrk="1" hangingPunct="1"/>
            <a:r>
              <a:rPr lang="el-GR" altLang="el-GR" sz="2800" smtClean="0"/>
              <a:t>Υπήρχε μια μοναδική κοινωνία στο Βυζάντιο;</a:t>
            </a:r>
          </a:p>
          <a:p>
            <a:pPr eaLnBrk="1" hangingPunct="1"/>
            <a:r>
              <a:rPr lang="el-GR" altLang="el-GR" sz="2800" smtClean="0"/>
              <a:t>Υπήρχαν μεγάλα ρήγματα στη χρονολογική εξέλιξη και τόσο μεγάλες τοπικές διαφορές, ώστε να μην μπορούμε να αντιληφθούμε αυτό τον πληθυσμό σε μια ενιαία κοινωνία</a:t>
            </a:r>
          </a:p>
          <a:p>
            <a:pPr eaLnBrk="1" hangingPunct="1"/>
            <a:endParaRPr lang="el-GR" altLang="el-GR" sz="2800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altLang="el-GR" sz="4000" smtClean="0"/>
              <a:t>Η ΠΡΩΪΜΗ ΒΥΖΑΝΤΙΝΗ ΕΠΟΧΗ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 fontScale="77500" lnSpcReduction="20000"/>
          </a:bodyPr>
          <a:lstStyle/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l-GR" sz="2800" dirty="0"/>
              <a:t>Συνέχεια της Παλαιάς Ρώμης. Μεταφέρθηκαν οι δομές διοίκησης, κατά συνέπεια και πληθυσμός.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l-GR" sz="2800" dirty="0"/>
              <a:t>Ανώτερο στρώμα: Συγκλητικοί, ανώτεροι υπάλληλοι, κορυφαίοι στρατιωτικοί, ανώτεροι κληρικοί.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l-GR" sz="2800" dirty="0"/>
              <a:t>Μεσαίο στρώμα: Η μεγάλη πλειονότητα του πληθυσμού (έμποροι, τεχνίτες, κατώτεροι υπάλληλοι, κατηγορίες τιτλούχων, κληρικοί).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l-GR" sz="2800" dirty="0"/>
              <a:t>Γυναίκες. Εξίσωση με τους άνδρες. Δεν καταλάμβαναν αξιώματα. Κληρονομούσαν. Γάμος (πατέρας, σύζυγος).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l-GR" sz="2800" dirty="0"/>
              <a:t>Δούλοι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l-GR" sz="2800" dirty="0"/>
              <a:t>Πλήρης αστική εντύπωση. Πολλές και μεγάλες επαρχιακές πόλεις στη Μ. Ασία, Παλαιστίνη, Συρία.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l-GR" sz="2800" dirty="0"/>
              <a:t>Η κοινωνική κινητικότητα παρέμενε έντονη: και προς τα πάνω και προς τα κάτω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altLang="el-GR" sz="4000" smtClean="0"/>
              <a:t>Η ΜΕΣΟΒΥΖΑΝΤΙΝΗ ΕΠΟΧΗ</a:t>
            </a:r>
          </a:p>
        </p:txBody>
      </p:sp>
      <p:sp>
        <p:nvSpPr>
          <p:cNvPr id="614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l-GR" altLang="el-GR" sz="2800" smtClean="0"/>
              <a:t>7</a:t>
            </a:r>
            <a:r>
              <a:rPr lang="el-GR" altLang="el-GR" sz="2800" baseline="30000" smtClean="0"/>
              <a:t>ος</a:t>
            </a:r>
            <a:r>
              <a:rPr lang="el-GR" altLang="el-GR" sz="2800" smtClean="0"/>
              <a:t> - 8</a:t>
            </a:r>
            <a:r>
              <a:rPr lang="el-GR" altLang="el-GR" sz="2800" baseline="30000" smtClean="0"/>
              <a:t>ος</a:t>
            </a:r>
            <a:r>
              <a:rPr lang="el-GR" altLang="el-GR" sz="2800" smtClean="0"/>
              <a:t> αιώνας. Μεταβολή στη δομή της κοινωνίας. Απώλεια Συρίας, Παλαιστίνης, Αιγύπτου, Βαλκανικής</a:t>
            </a:r>
          </a:p>
          <a:p>
            <a:pPr eaLnBrk="1" hangingPunct="1"/>
            <a:r>
              <a:rPr lang="el-GR" altLang="el-GR" sz="2800" smtClean="0"/>
              <a:t>Η δημόσια ζωή της ύστερης αρχαιότητας χάθηκε</a:t>
            </a:r>
          </a:p>
          <a:p>
            <a:pPr eaLnBrk="1" hangingPunct="1"/>
            <a:r>
              <a:rPr lang="el-GR" altLang="el-GR" sz="2800" smtClean="0"/>
              <a:t>Μικρές πόλεις οχυρωμένες (</a:t>
            </a:r>
            <a:r>
              <a:rPr lang="el-GR" altLang="el-GR" sz="2800" i="1" smtClean="0"/>
              <a:t>κάστρον-</a:t>
            </a:r>
            <a:r>
              <a:rPr lang="en-US" altLang="el-GR" sz="2800" i="1" smtClean="0"/>
              <a:t>castrum</a:t>
            </a:r>
            <a:r>
              <a:rPr lang="el-GR" altLang="el-GR" sz="2800" smtClean="0"/>
              <a:t>)</a:t>
            </a:r>
          </a:p>
          <a:p>
            <a:pPr eaLnBrk="1" hangingPunct="1"/>
            <a:r>
              <a:rPr lang="el-GR" altLang="el-GR" sz="2800" i="1" smtClean="0"/>
              <a:t>Πόλις</a:t>
            </a:r>
            <a:r>
              <a:rPr lang="el-GR" altLang="el-GR" sz="2800" smtClean="0"/>
              <a:t> = Κωνσταντινούπολη</a:t>
            </a:r>
            <a:endParaRPr lang="en-US" altLang="el-GR" sz="2800" smtClean="0"/>
          </a:p>
          <a:p>
            <a:pPr eaLnBrk="1" hangingPunct="1"/>
            <a:r>
              <a:rPr lang="el-GR" altLang="el-GR" sz="2800" smtClean="0"/>
              <a:t>Η μη οχυρωμένη κατοικημένη τοποθεσία= </a:t>
            </a:r>
            <a:r>
              <a:rPr lang="el-GR" altLang="el-GR" sz="2800" i="1" smtClean="0"/>
              <a:t>χωρίον</a:t>
            </a:r>
          </a:p>
          <a:p>
            <a:pPr eaLnBrk="1" hangingPunct="1"/>
            <a:r>
              <a:rPr lang="el-GR" altLang="el-GR" sz="2800" smtClean="0"/>
              <a:t>Η ανώτερη τάξη κατοικούσε στην Κωνσταντινού-πολη</a:t>
            </a:r>
          </a:p>
          <a:p>
            <a:pPr eaLnBrk="1" hangingPunct="1"/>
            <a:r>
              <a:rPr lang="el-GR" altLang="el-GR" sz="2800" smtClean="0"/>
              <a:t>Ευγενείς;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5943600"/>
          </a:xfrm>
        </p:spPr>
        <p:txBody>
          <a:bodyPr/>
          <a:lstStyle/>
          <a:p>
            <a:pPr algn="ctr" eaLnBrk="1" hangingPunct="1">
              <a:buFont typeface="Arial" charset="0"/>
              <a:buNone/>
            </a:pPr>
            <a:r>
              <a:rPr lang="el-GR" altLang="el-GR" sz="2400" smtClean="0"/>
              <a:t>Στρατιωτικοποίηση της κοινωνίας</a:t>
            </a:r>
          </a:p>
          <a:p>
            <a:pPr eaLnBrk="1" hangingPunct="1"/>
            <a:r>
              <a:rPr lang="el-GR" altLang="el-GR" sz="2400" smtClean="0"/>
              <a:t>Από την εποχή του αυτοκράτορα Ηρακλείου και μετά πολλοί αυτοκράτορες προέρχονται από τον στρατό</a:t>
            </a:r>
          </a:p>
          <a:p>
            <a:pPr eaLnBrk="1" hangingPunct="1"/>
            <a:r>
              <a:rPr lang="el-GR" altLang="el-GR" sz="2400" smtClean="0"/>
              <a:t>7</a:t>
            </a:r>
            <a:r>
              <a:rPr lang="el-GR" altLang="el-GR" sz="2400" baseline="30000" smtClean="0"/>
              <a:t>ο</a:t>
            </a:r>
            <a:r>
              <a:rPr lang="el-GR" altLang="el-GR" sz="2400" smtClean="0"/>
              <a:t> – 8</a:t>
            </a:r>
            <a:r>
              <a:rPr lang="el-GR" altLang="el-GR" sz="2400" baseline="30000" smtClean="0"/>
              <a:t>ο</a:t>
            </a:r>
            <a:r>
              <a:rPr lang="el-GR" altLang="el-GR" sz="2400" smtClean="0"/>
              <a:t> αι.: 6 αυτοκράτορες στρατιωτικοί</a:t>
            </a:r>
          </a:p>
          <a:p>
            <a:pPr algn="ctr" eaLnBrk="1" hangingPunct="1">
              <a:buFont typeface="Arial" charset="0"/>
              <a:buNone/>
            </a:pPr>
            <a:r>
              <a:rPr lang="el-GR" altLang="el-GR" sz="2400" smtClean="0"/>
              <a:t>Οικογενειακοί δεσμοί</a:t>
            </a:r>
          </a:p>
          <a:p>
            <a:pPr eaLnBrk="1" hangingPunct="1"/>
            <a:r>
              <a:rPr lang="el-GR" altLang="el-GR" sz="2400" smtClean="0"/>
              <a:t>Πολλές οικογένειες εμφανίζονται στο προσκήνιο</a:t>
            </a:r>
          </a:p>
          <a:p>
            <a:pPr eaLnBrk="1" hangingPunct="1"/>
            <a:r>
              <a:rPr lang="el-GR" altLang="el-GR" sz="2400" smtClean="0"/>
              <a:t> Στις πηγές απουσιάζουν τα οικογενειακά ονόματα</a:t>
            </a:r>
          </a:p>
          <a:p>
            <a:pPr eaLnBrk="1" hangingPunct="1"/>
            <a:r>
              <a:rPr lang="el-GR" altLang="el-GR" sz="2400" smtClean="0"/>
              <a:t>Οικογένεια και κοινωνική άνοδος</a:t>
            </a:r>
          </a:p>
          <a:p>
            <a:pPr algn="ctr" eaLnBrk="1" hangingPunct="1">
              <a:buFont typeface="Arial" charset="0"/>
              <a:buNone/>
            </a:pPr>
            <a:r>
              <a:rPr lang="el-GR" altLang="el-GR" sz="2400" smtClean="0"/>
              <a:t>Οι επαρχίες</a:t>
            </a:r>
          </a:p>
          <a:p>
            <a:pPr eaLnBrk="1" hangingPunct="1"/>
            <a:r>
              <a:rPr lang="el-GR" altLang="el-GR" sz="2400" smtClean="0"/>
              <a:t>τα </a:t>
            </a:r>
            <a:r>
              <a:rPr lang="en-US" altLang="el-GR" sz="2400" smtClean="0"/>
              <a:t>Latifundia</a:t>
            </a:r>
            <a:r>
              <a:rPr lang="el-GR" altLang="el-GR" sz="2400" smtClean="0"/>
              <a:t> δεν μαρτυρούνται</a:t>
            </a:r>
            <a:endParaRPr lang="en-US" altLang="el-GR" sz="2400" smtClean="0"/>
          </a:p>
          <a:p>
            <a:pPr eaLnBrk="1" hangingPunct="1"/>
            <a:r>
              <a:rPr lang="el-GR" altLang="el-GR" sz="2400" smtClean="0"/>
              <a:t>Στρατιώτες-αγρότες</a:t>
            </a:r>
          </a:p>
          <a:p>
            <a:pPr eaLnBrk="1" hangingPunct="1"/>
            <a:r>
              <a:rPr lang="el-GR" altLang="el-GR" sz="2400" smtClean="0"/>
              <a:t>Γενικό γνώρισμα της εποχής η έλλειψη ανθρώπων</a:t>
            </a:r>
          </a:p>
          <a:p>
            <a:pPr algn="ctr" eaLnBrk="1" hangingPunct="1">
              <a:buFont typeface="Arial" charset="0"/>
              <a:buNone/>
            </a:pPr>
            <a:endParaRPr lang="el-GR" altLang="el-GR" sz="2800" smtClean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943600"/>
          </a:xfrm>
        </p:spPr>
        <p:txBody>
          <a:bodyPr/>
          <a:lstStyle/>
          <a:p>
            <a:pPr algn="ctr" eaLnBrk="1" hangingPunct="1">
              <a:buFont typeface="Arial" panose="020B0604020202020204" pitchFamily="34" charset="0"/>
              <a:buNone/>
              <a:defRPr/>
            </a:pPr>
            <a:r>
              <a:rPr lang="el-GR" altLang="el-GR" sz="2800" dirty="0"/>
              <a:t>9</a:t>
            </a:r>
            <a:r>
              <a:rPr lang="el-GR" altLang="el-GR" sz="2800" baseline="30000" dirty="0"/>
              <a:t>ος</a:t>
            </a:r>
            <a:r>
              <a:rPr lang="el-GR" altLang="el-GR" sz="2800" dirty="0"/>
              <a:t> – 12</a:t>
            </a:r>
            <a:r>
              <a:rPr lang="el-GR" altLang="el-GR" sz="2800" baseline="30000" dirty="0"/>
              <a:t>ος</a:t>
            </a:r>
            <a:r>
              <a:rPr lang="el-GR" altLang="el-GR" sz="2800" dirty="0"/>
              <a:t> αιώνες</a:t>
            </a:r>
          </a:p>
          <a:p>
            <a:pPr eaLnBrk="1" hangingPunct="1">
              <a:buFont typeface="Arial" panose="020B0604020202020204" pitchFamily="34" charset="0"/>
              <a:buChar char="•"/>
              <a:defRPr/>
            </a:pPr>
            <a:r>
              <a:rPr lang="el-GR" altLang="el-GR" sz="2800" dirty="0"/>
              <a:t>Άνοδος ισχυρών οικογενειών στην Μικρά Ασία</a:t>
            </a:r>
          </a:p>
          <a:p>
            <a:pPr eaLnBrk="1" hangingPunct="1">
              <a:buFont typeface="Arial" panose="020B0604020202020204" pitchFamily="34" charset="0"/>
              <a:buChar char="•"/>
              <a:defRPr/>
            </a:pPr>
            <a:r>
              <a:rPr lang="el-GR" altLang="el-GR" sz="2800" dirty="0"/>
              <a:t> 9</a:t>
            </a:r>
            <a:r>
              <a:rPr lang="el-GR" altLang="el-GR" sz="2800" baseline="30000" dirty="0"/>
              <a:t>ο</a:t>
            </a:r>
            <a:r>
              <a:rPr lang="el-GR" altLang="el-GR" sz="2800" dirty="0"/>
              <a:t> – 10</a:t>
            </a:r>
            <a:r>
              <a:rPr lang="el-GR" altLang="el-GR" sz="2800" baseline="30000" dirty="0"/>
              <a:t>ο</a:t>
            </a:r>
            <a:r>
              <a:rPr lang="el-GR" altLang="el-GR" sz="2800" dirty="0"/>
              <a:t> αι: οικογενειακά ονόματα</a:t>
            </a:r>
          </a:p>
          <a:p>
            <a:pPr eaLnBrk="1" hangingPunct="1">
              <a:buFont typeface="Arial" panose="020B0604020202020204" pitchFamily="34" charset="0"/>
              <a:buChar char="•"/>
              <a:defRPr/>
            </a:pPr>
            <a:r>
              <a:rPr lang="el-GR" altLang="el-GR" sz="2800" dirty="0"/>
              <a:t>Εξάρτηση πληθυσμού από τοπικούς ιδιοκτήτες</a:t>
            </a:r>
          </a:p>
          <a:p>
            <a:pPr marL="0" indent="0" algn="ctr" eaLnBrk="1" hangingPunct="1">
              <a:buFont typeface="Arial" panose="020B0604020202020204" pitchFamily="34" charset="0"/>
              <a:buNone/>
              <a:defRPr/>
            </a:pPr>
            <a:r>
              <a:rPr lang="el-GR" altLang="el-GR" sz="2800" dirty="0"/>
              <a:t>Οι κάτοικοι της Κωνσταντινούπολης</a:t>
            </a:r>
          </a:p>
          <a:p>
            <a:pPr eaLnBrk="1" hangingPunct="1">
              <a:buFont typeface="Arial" panose="020B0604020202020204" pitchFamily="34" charset="0"/>
              <a:buChar char="•"/>
              <a:defRPr/>
            </a:pPr>
            <a:r>
              <a:rPr lang="el-GR" altLang="el-GR" sz="2800" dirty="0"/>
              <a:t>Πολιορκίες</a:t>
            </a:r>
          </a:p>
          <a:p>
            <a:pPr eaLnBrk="1" hangingPunct="1">
              <a:buFont typeface="Arial" panose="020B0604020202020204" pitchFamily="34" charset="0"/>
              <a:buChar char="•"/>
              <a:defRPr/>
            </a:pPr>
            <a:r>
              <a:rPr lang="el-GR" altLang="el-GR" sz="2800" dirty="0"/>
              <a:t>Εκκλησιαστικά ιδρύματα</a:t>
            </a:r>
          </a:p>
          <a:p>
            <a:pPr eaLnBrk="1" hangingPunct="1">
              <a:buFont typeface="Arial" panose="020B0604020202020204" pitchFamily="34" charset="0"/>
              <a:buChar char="•"/>
              <a:defRPr/>
            </a:pPr>
            <a:r>
              <a:rPr lang="el-GR" altLang="el-GR" sz="2800" dirty="0"/>
              <a:t>Ιππόδρομος</a:t>
            </a:r>
          </a:p>
          <a:p>
            <a:pPr eaLnBrk="1" hangingPunct="1">
              <a:buFont typeface="Arial" panose="020B0604020202020204" pitchFamily="34" charset="0"/>
              <a:buChar char="•"/>
              <a:defRPr/>
            </a:pPr>
            <a:r>
              <a:rPr lang="el-GR" altLang="el-GR" sz="2800" dirty="0"/>
              <a:t>Πολιτικό,  οικονομικό, πολιτιστικό κέντρο Συγκέντρωση πληθυσμού</a:t>
            </a:r>
          </a:p>
          <a:p>
            <a:pPr eaLnBrk="1" hangingPunct="1">
              <a:buFont typeface="Arial" panose="020B0604020202020204" pitchFamily="34" charset="0"/>
              <a:buChar char="•"/>
              <a:defRPr/>
            </a:pPr>
            <a:r>
              <a:rPr lang="el-GR" altLang="el-GR" sz="2800" dirty="0"/>
              <a:t>Αλλοδαποί έμποροι</a:t>
            </a:r>
          </a:p>
          <a:p>
            <a:pPr eaLnBrk="1" hangingPunct="1">
              <a:buFont typeface="Arial" panose="020B0604020202020204" pitchFamily="34" charset="0"/>
              <a:buChar char="•"/>
              <a:defRPr/>
            </a:pPr>
            <a:r>
              <a:rPr lang="el-GR" altLang="el-GR" sz="2800" dirty="0"/>
              <a:t>Συνείδηση της δύναμης του πληθυσμού της (Δήμοι)</a:t>
            </a:r>
          </a:p>
          <a:p>
            <a:pPr algn="ctr" eaLnBrk="1" hangingPunct="1">
              <a:buFont typeface="Arial" panose="020B0604020202020204" pitchFamily="34" charset="0"/>
              <a:buNone/>
              <a:defRPr/>
            </a:pPr>
            <a:endParaRPr lang="el-GR" altLang="el-G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 altLang="el-GR" smtClean="0"/>
          </a:p>
        </p:txBody>
      </p:sp>
      <p:sp>
        <p:nvSpPr>
          <p:cNvPr id="9219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l-GR" altLang="el-GR" smtClean="0"/>
          </a:p>
        </p:txBody>
      </p:sp>
      <p:pic>
        <p:nvPicPr>
          <p:cNvPr id="9220" name="Content Placeholder 3" descr="DSCN5100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19100" y="1509713"/>
            <a:ext cx="8064500" cy="5073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altLang="el-GR" sz="4000" smtClean="0"/>
              <a:t>Η ΥΣΤΕΡΗ ΒΥΖΑΝΤΙΝΗ ΠΕΡΙΟΔΟΣ</a:t>
            </a:r>
          </a:p>
        </p:txBody>
      </p:sp>
      <p:sp>
        <p:nvSpPr>
          <p:cNvPr id="1024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l-GR" altLang="el-GR" sz="2800" smtClean="0"/>
              <a:t>Κατάκτηση από τους Λατίνους</a:t>
            </a:r>
          </a:p>
          <a:p>
            <a:pPr eaLnBrk="1" hangingPunct="1"/>
            <a:r>
              <a:rPr lang="el-GR" altLang="el-GR" sz="2800" smtClean="0"/>
              <a:t>Αντιλατινισμός</a:t>
            </a:r>
          </a:p>
          <a:p>
            <a:pPr eaLnBrk="1" hangingPunct="1"/>
            <a:r>
              <a:rPr lang="el-GR" altLang="el-GR" sz="2800" smtClean="0"/>
              <a:t>Εμπορική δραστηριότητα ξένων, αλλά και βυζαντινών ευγενών</a:t>
            </a:r>
          </a:p>
          <a:p>
            <a:pPr eaLnBrk="1" hangingPunct="1"/>
            <a:r>
              <a:rPr lang="el-GR" altLang="el-GR" sz="2800" smtClean="0"/>
              <a:t>Ανυπαρξία πόλεων</a:t>
            </a:r>
          </a:p>
          <a:p>
            <a:pPr eaLnBrk="1" hangingPunct="1"/>
            <a:r>
              <a:rPr lang="el-GR" altLang="el-GR" sz="2800" smtClean="0"/>
              <a:t>Μόνο Κωνσταντινούπολη – Θεσσαλονίκη - Μυστράς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</TotalTime>
  <Words>599</Words>
  <Application>Microsoft Office PowerPoint</Application>
  <PresentationFormat>Προβολή στην οθόνη (4:3)</PresentationFormat>
  <Paragraphs>83</Paragraphs>
  <Slides>14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14</vt:i4>
      </vt:variant>
    </vt:vector>
  </HeadingPairs>
  <TitlesOfParts>
    <vt:vector size="15" baseType="lpstr">
      <vt:lpstr>Θέμα του Office</vt:lpstr>
      <vt:lpstr>ΕΙΣΑΓΩΓΗ ΣΤΗ ΒΥΖΑΝΤΙΝΗ ΙΣΤΟΡΙΑ  ΚΑΙ ΠΟΛΙΤΙΣΜΟ 4o  2023-24 </vt:lpstr>
      <vt:lpstr>Διαφάνεια 2</vt:lpstr>
      <vt:lpstr>Διαφάνεια 3</vt:lpstr>
      <vt:lpstr>Η ΠΡΩΪΜΗ ΒΥΖΑΝΤΙΝΗ ΕΠΟΧΗ</vt:lpstr>
      <vt:lpstr>Η ΜΕΣΟΒΥΖΑΝΤΙΝΗ ΕΠΟΧΗ</vt:lpstr>
      <vt:lpstr>Διαφάνεια 6</vt:lpstr>
      <vt:lpstr>Διαφάνεια 7</vt:lpstr>
      <vt:lpstr>Διαφάνεια 8</vt:lpstr>
      <vt:lpstr>Η ΥΣΤΕΡΗ ΒΥΖΑΝΤΙΝΗ ΠΕΡΙΟΔΟΣ</vt:lpstr>
      <vt:lpstr>Περιθωριακοί</vt:lpstr>
      <vt:lpstr>Άνθρωποι της εκκλησίας</vt:lpstr>
      <vt:lpstr>ΑΛΛΕΣ ΠΕΡΙΘΩΡΙΑΚΕΣ ΟΜΑΔΕΣ ΚΑΙ ΑΠΟΒΛΗΤΟΙ</vt:lpstr>
      <vt:lpstr>Εὐνοῦχοι</vt:lpstr>
      <vt:lpstr>Διαφάνεια 14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ΕΙΣΑΓΩΓΗ ΣΤΗ ΒΥΖΑΝΤΙΝΗ ΙΣΤΟΡΙΑ  ΚΑΙ ΠΟΛΙΤΙΣΜΟ 4o  2023-24</dc:title>
  <dc:creator>tasos</dc:creator>
  <cp:lastModifiedBy>tasos</cp:lastModifiedBy>
  <cp:revision>18</cp:revision>
  <dcterms:created xsi:type="dcterms:W3CDTF">2024-03-26T08:32:05Z</dcterms:created>
  <dcterms:modified xsi:type="dcterms:W3CDTF">2024-03-26T09:02:19Z</dcterms:modified>
</cp:coreProperties>
</file>