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340" r:id="rId5"/>
    <p:sldId id="342" r:id="rId6"/>
    <p:sldId id="260" r:id="rId7"/>
    <p:sldId id="261" r:id="rId8"/>
    <p:sldId id="264" r:id="rId9"/>
    <p:sldId id="345" r:id="rId10"/>
    <p:sldId id="343" r:id="rId11"/>
    <p:sldId id="346" r:id="rId12"/>
    <p:sldId id="348" r:id="rId13"/>
    <p:sldId id="347" r:id="rId14"/>
    <p:sldId id="349" r:id="rId15"/>
    <p:sldId id="350" r:id="rId16"/>
    <p:sldId id="351" r:id="rId17"/>
    <p:sldId id="352" r:id="rId18"/>
    <p:sldId id="353" r:id="rId19"/>
    <p:sldId id="354" r:id="rId20"/>
    <p:sldId id="355" r:id="rId21"/>
    <p:sldId id="357" r:id="rId22"/>
    <p:sldId id="358" r:id="rId23"/>
    <p:sldId id="356" r:id="rId24"/>
    <p:sldId id="359" r:id="rId25"/>
    <p:sldId id="360" r:id="rId26"/>
    <p:sldId id="362" r:id="rId27"/>
    <p:sldId id="363" r:id="rId28"/>
    <p:sldId id="365" r:id="rId29"/>
    <p:sldId id="366" r:id="rId30"/>
    <p:sldId id="334"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7" d="100"/>
          <a:sy n="77" d="100"/>
        </p:scale>
        <p:origin x="-956" y="-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C257FB-D22A-476E-88FC-A167633C9829}" type="datetimeFigureOut">
              <a:rPr lang="el-GR" smtClean="0"/>
              <a:pPr/>
              <a:t>18/3/2022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23AB2F5-3BDB-4694-9FC7-FA750B8DD26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257FB-D22A-476E-88FC-A167633C9829}" type="datetimeFigureOut">
              <a:rPr lang="el-GR" smtClean="0"/>
              <a:pPr/>
              <a:t>18/3/2022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AB2F5-3BDB-4694-9FC7-FA750B8DD26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a:t>
            </a:r>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ΙΙ. Η ηλικία ως νομική ιδιότητα-κατάσταση </a:t>
            </a:r>
          </a:p>
        </p:txBody>
      </p:sp>
      <p:sp>
        <p:nvSpPr>
          <p:cNvPr id="3" name="2 - Θέση περιεχομένου"/>
          <p:cNvSpPr>
            <a:spLocks noGrp="1"/>
          </p:cNvSpPr>
          <p:nvPr>
            <p:ph idx="1"/>
          </p:nvPr>
        </p:nvSpPr>
        <p:spPr/>
        <p:txBody>
          <a:bodyPr>
            <a:normAutofit fontScale="92500" lnSpcReduction="20000"/>
          </a:bodyPr>
          <a:lstStyle/>
          <a:p>
            <a:pPr>
              <a:lnSpc>
                <a:spcPct val="150000"/>
              </a:lnSpc>
            </a:pPr>
            <a:r>
              <a:rPr lang="el-GR" dirty="0"/>
              <a:t>Η ηλικία ασκεί ιδιαίτερη επίδραση στη νομική κατάσταση των φυσικών προσώπων.</a:t>
            </a:r>
          </a:p>
          <a:p>
            <a:pPr>
              <a:lnSpc>
                <a:spcPct val="150000"/>
              </a:lnSpc>
              <a:buNone/>
            </a:pPr>
            <a:endParaRPr lang="el-GR" dirty="0"/>
          </a:p>
          <a:p>
            <a:pPr algn="just">
              <a:lnSpc>
                <a:spcPct val="150000"/>
              </a:lnSpc>
            </a:pPr>
            <a:r>
              <a:rPr lang="el-GR" dirty="0"/>
              <a:t>Η πνευματική επάρκεια και κατά συνέπεια η νομική ωριμότητα του ανθρώπου εξαρτάται από την ηλικία του και από την κατάσταση της υγείας του.</a:t>
            </a:r>
          </a:p>
          <a:p>
            <a:pPr algn="just">
              <a:lnSpc>
                <a:spcPct val="150000"/>
              </a:lnSpc>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lnSpc>
                <a:spcPct val="150000"/>
              </a:lnSpc>
            </a:pPr>
            <a:r>
              <a:rPr lang="el-GR" dirty="0"/>
              <a:t>Σύμφωνα με το άρθρο 34 του Αστικού Κώδικα κάθε άνθρωπος είναι ικανός να έχει δικαιώματα και υποχρεώσεις. Η ικανότητά του αυτή – είναι υποκείμενο δικαιωμάτων και υποχρεώσεων – καλείται </a:t>
            </a:r>
            <a:r>
              <a:rPr lang="el-GR" i="1" dirty="0"/>
              <a:t>ικανότητα δικαίου.</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a:t>Στο κοινωνικό πεδίο κάθε άνθρωπος είναι φορέας κοινωνικών σχέσεων. Αντίστοιχα και στο νομικό πεδίο κάθε άνθρωπος είναι φορέας-υποκείμενο εννόμων σχέσεων.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pPr>
            <a:r>
              <a:rPr lang="el-GR" dirty="0"/>
              <a:t>Η ικανότητα του ανθρώπου να πράττει εξαρτάται από την ωριμότητά του, όπως αυτή περιγράφεται από το νόμο.</a:t>
            </a:r>
          </a:p>
          <a:p>
            <a:pPr algn="just">
              <a:lnSpc>
                <a:spcPct val="150000"/>
              </a:lnSpc>
            </a:pPr>
            <a:r>
              <a:rPr lang="el-GR" dirty="0"/>
              <a:t>Η ικανότητα αυτή διαφέρει από την ικανότητα δικαίου.</a:t>
            </a:r>
          </a:p>
          <a:p>
            <a:pPr algn="just">
              <a:lnSpc>
                <a:spcPct val="150000"/>
              </a:lnSpc>
            </a:pPr>
            <a:r>
              <a:rPr lang="el-GR" dirty="0"/>
              <a:t>Ειδικότερα, η ικανότητα προς το </a:t>
            </a:r>
            <a:r>
              <a:rPr lang="el-GR" dirty="0" err="1"/>
              <a:t>πράττειν</a:t>
            </a:r>
            <a:r>
              <a:rPr lang="el-GR" dirty="0"/>
              <a:t> διακρίνεται σε δικαιοπρακτική και σε </a:t>
            </a:r>
            <a:r>
              <a:rPr lang="el-GR" dirty="0" err="1"/>
              <a:t>αδικοπρακτική</a:t>
            </a:r>
            <a:r>
              <a:rPr lang="el-GR" dirty="0"/>
              <a:t> ικανότητα.</a:t>
            </a:r>
          </a:p>
          <a:p>
            <a:pPr>
              <a:lnSpc>
                <a:spcPct val="150000"/>
              </a:lnSpc>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pPr>
            <a:r>
              <a:rPr lang="el-GR" dirty="0"/>
              <a:t>Σε σχέση με την ηλικία: Ικανός για κάθε δικαιοπραξία είναι όποιος έχει συμπληρώσει το 18</a:t>
            </a:r>
            <a:r>
              <a:rPr lang="el-GR" baseline="30000" dirty="0"/>
              <a:t>ο</a:t>
            </a:r>
            <a:r>
              <a:rPr lang="el-GR" dirty="0"/>
              <a:t> έτος της ηλικίας του, θεωρείται, δηλαδή, ενήλικος. </a:t>
            </a:r>
          </a:p>
          <a:p>
            <a:pPr algn="just">
              <a:lnSpc>
                <a:spcPct val="150000"/>
              </a:lnSpc>
            </a:pPr>
            <a:r>
              <a:rPr lang="el-GR" dirty="0"/>
              <a:t>Μη ικανός προς δικαιοπραξία είναι όποιος δεν έχει συμπληρώσει το δέκατο έτος της ηλικίας του, καθώς και όποιος έχει τεθεί υπό πλήρη δικαστική συμπαράσταση.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a:t>Οι ανήλικοι που έχουν συμπληρώσει το δέκατο έτος της ηλικίας έχουν μεν ικανότητα για δικαιοπραξία, αλλά αυτή είναι περιορισμένη. Ανάλογα ισχύουν και για όσους τελούν υπό μερική ή υπό επικουρική δικαστική συμπαράσταση.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a:t>Τι σημαίνει η περιορισμένη δικαιοπρακτική ικανότητα που έχουν τα παιδιά ηλικίας από δέκα ετών και άνω;</a:t>
            </a:r>
          </a:p>
          <a:p>
            <a:pPr algn="just">
              <a:lnSpc>
                <a:spcPct val="150000"/>
              </a:lnSpc>
              <a:buNone/>
            </a:pPr>
            <a:r>
              <a:rPr lang="el-GR" dirty="0"/>
              <a:t> - Μπορούν να επιχειρήσουν δικαιοπραξία μόνον στις περιπτώσεις και με τους όρους που ο νόμος προβλέπει.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fontAlgn="base">
              <a:lnSpc>
                <a:spcPct val="150000"/>
              </a:lnSpc>
            </a:pPr>
            <a:r>
              <a:rPr lang="el-GR" dirty="0"/>
              <a:t>Ο ανήλικος που έχει συμπληρώσει το δέκατο έτος είναι ικανός για δικαιοπραξία, από την οποία αποκτά απλώς και μόνο έννομο όφελος (Άρθρο 134 του Αστικού Κώδικα).</a:t>
            </a:r>
          </a:p>
          <a:p>
            <a:pPr algn="just" fontAlgn="base">
              <a:lnSpc>
                <a:spcPct val="150000"/>
              </a:lnSpc>
            </a:pPr>
            <a:r>
              <a:rPr lang="el-GR" dirty="0"/>
              <a:t>O ανήλικος που έχει συμπληρώσει το δέκατο τέταρτο έτος μπορεί να διαθέτει ελεύθερα κάθε τι που κερδίζει από την προσωπική του εργασία ή που του δόθηκε για να το χρησιμοποιήσει ή για να το διαθέτει ελεύθερα (Άρθρο 135 του Αστικού Κώδικα).</a:t>
            </a:r>
          </a:p>
          <a:p>
            <a:pPr fontAlgn="base"/>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pPr>
            <a:r>
              <a:rPr lang="el-GR" dirty="0"/>
              <a:t>Ο ανήλικος που συμπλήρωσε το δέκατο πέμπτο έτος μπορεί, με τη γενική συναίνεση των προσώπων που ασκούν την επιμέλειά του, να συνάψει σύμβαση εργασίας ως εργαζόμενος. Αν δεν δίνεται η συναίνεση, αποφασίζει το δικαστήριο ύστερα από αίτηση του ανηλίκου (Άρθρο 136 του Αστικού Κώδικα).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pPr>
            <a:r>
              <a:rPr lang="el-GR" dirty="0"/>
              <a:t>Ο έγγαμος ανήλικος μπορεί να επιχειρεί μόνος του κάθε δικαιοπραξία απαραίτητη για να συντηρεί ή να βελτιώνει την περιουσία του ή για να αντιμετωπίζει τις ανάγκες της προσωπικής του συντήρησης και εκπαίδευσης, καθώς και τις τρέχουσες ανάγκες της οικογένειάς του. Μπορεί επίσης: 1. να εκμισθώνει μόνος τα ακίνητά του, αστικά ή αγροτικά, το πολύ για μία εξαετία· 2. να εισπράττει μόνος του εισοδήματα από την περιουσία του· 3. να διεξάγει μόνος του κάθε δίκη σχετική με τις παραπάνω δικαιοπραξίες (Άρθρο 137 του Αστικού Κώδικα).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Ι. Εισαγωγή στο σύστημα του δικαίου</a:t>
            </a:r>
            <a:br>
              <a:rPr lang="el-GR" dirty="0"/>
            </a:br>
            <a:r>
              <a:rPr lang="el-GR" dirty="0"/>
              <a:t>Θετικό δίκαιο</a:t>
            </a:r>
          </a:p>
        </p:txBody>
      </p:sp>
      <p:sp>
        <p:nvSpPr>
          <p:cNvPr id="3" name="2 - Θέση περιεχομένου"/>
          <p:cNvSpPr>
            <a:spLocks noGrp="1"/>
          </p:cNvSpPr>
          <p:nvPr>
            <p:ph idx="1"/>
          </p:nvPr>
        </p:nvSpPr>
        <p:spPr/>
        <p:txBody>
          <a:bodyPr>
            <a:normAutofit fontScale="85000" lnSpcReduction="10000"/>
          </a:bodyPr>
          <a:lstStyle/>
          <a:p>
            <a:pPr algn="just"/>
            <a:r>
              <a:rPr lang="el-GR" dirty="0"/>
              <a:t>Το θετικό δίκαιο</a:t>
            </a:r>
          </a:p>
          <a:p>
            <a:pPr algn="just">
              <a:lnSpc>
                <a:spcPct val="150000"/>
              </a:lnSpc>
            </a:pPr>
            <a:r>
              <a:rPr lang="el-GR" dirty="0"/>
              <a:t>Το </a:t>
            </a:r>
            <a:r>
              <a:rPr lang="el-GR" b="1" dirty="0"/>
              <a:t>θετικό δίκαιο </a:t>
            </a:r>
            <a:r>
              <a:rPr lang="el-GR" dirty="0"/>
              <a:t>αποτελεί </a:t>
            </a:r>
            <a:r>
              <a:rPr lang="el-GR" b="1" dirty="0"/>
              <a:t>σύστημα κανόνων </a:t>
            </a:r>
            <a:r>
              <a:rPr lang="el-GR" dirty="0"/>
              <a:t>που ρυθμίζουν την ανθρώπινη συμπεριφορά. Έχει ιεραρχική δομή. Δεν είναι ένα απλό άθροισμα κανόνων, αλλά ένα σύστημα κανόνων. Άλλοι κανόνες έχουν ανώτερη και άλλοι υποδεέστερη τυπική ισχύ. Οι κανόνες του δικαίου συγκροτούν την </a:t>
            </a:r>
            <a:r>
              <a:rPr lang="el-GR" b="1" dirty="0"/>
              <a:t>έννομη τάξη</a:t>
            </a:r>
            <a:r>
              <a:rPr lang="el-GR" dirty="0"/>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fontAlgn="base">
              <a:lnSpc>
                <a:spcPct val="150000"/>
              </a:lnSpc>
            </a:pPr>
            <a:r>
              <a:rPr lang="el-GR" dirty="0"/>
              <a:t>Για τη σύναψη γάμου απαιτείται συμφωνία των μελλονύμφων (…) Οι μελλόνυμφοι πρέπει να έχουν συμπληρώσει το δέκατο όγδοο έτος της ηλικίας τους. Το δικαστήριο μπορεί, αφού ακούσει τους μελλονύμφους και τα πρόσωπα που ασκούν την επιμέλεια του ανηλίκου, να επιτρέψει το γάμο και πριν από τη συμπλήρωση αυτής της ηλικίας, αν η τέλεσή του επιβάλλεται από σπουδαίο λόγο. (Άρθρο 1350 του Αστικού Κώδικα).</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fontAlgn="base">
              <a:lnSpc>
                <a:spcPct val="150000"/>
              </a:lnSpc>
            </a:pPr>
            <a:r>
              <a:rPr lang="el-GR" dirty="0"/>
              <a:t>Η μέριμνα για το ανήλικο τέκνο είναι καθήκον και δικαίωμα των γονέων (</a:t>
            </a:r>
            <a:r>
              <a:rPr lang="el-GR" b="1" dirty="0"/>
              <a:t>γονική μέριμνα</a:t>
            </a:r>
            <a:r>
              <a:rPr lang="el-GR" dirty="0"/>
              <a:t>), οι όποιοι την ασκούν από κοινού. Η γονική μέριμνα περιλαμβάνει την επιμέλεια του προσώπου, τη διοίκηση της περιουσίας και την εκπροσώπηση του τέκνου σε κάθε υπόθεση ή δικαιοπραξία ή δίκη, που αφορούν το πρόσωπο ή την περιουσία του (Άρθρο 1510 του Αστικού Κώδικα).</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fontAlgn="base">
              <a:lnSpc>
                <a:spcPct val="160000"/>
              </a:lnSpc>
            </a:pPr>
            <a:r>
              <a:rPr lang="el-GR" dirty="0"/>
              <a:t>Σε περίπτωση όπου η γονική μέριμνα παύει λόγω θανάτου, κήρυξης σε αφάνεια ή έκπτωσης του ενός γονέα, η γονική μέριμνα ανήκει αποκλειστικά στον άλλο.</a:t>
            </a:r>
          </a:p>
          <a:p>
            <a:pPr algn="just" fontAlgn="base">
              <a:lnSpc>
                <a:spcPct val="160000"/>
              </a:lnSpc>
            </a:pPr>
            <a:r>
              <a:rPr lang="el-GR" dirty="0"/>
              <a:t>Αν ο ένας από τους γονείς αδυνατεί να ασκήσει τη γονική μέριμνα για πραγματικούς λόγους ή γιατί είναι ανίκανος ή περιορισμένα ικανός για δικαιοπραξία, την ασκεί μόνος ο άλλος γονέας. Η επιμέλεια όμως του προσώπου του τέκνου ασκείται και από τον ανήλικο γονέα.</a:t>
            </a:r>
          </a:p>
          <a:p>
            <a:pPr algn="just">
              <a:lnSpc>
                <a:spcPct val="160000"/>
              </a:lnSpc>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lnSpc>
                <a:spcPct val="150000"/>
              </a:lnSpc>
            </a:pPr>
            <a:r>
              <a:rPr lang="el-GR" dirty="0"/>
              <a:t>Ο ανήλικος τελεί υπό </a:t>
            </a:r>
            <a:r>
              <a:rPr lang="el-GR" b="1" dirty="0"/>
              <a:t>επιτροπεία</a:t>
            </a:r>
            <a:r>
              <a:rPr lang="el-GR" dirty="0"/>
              <a:t> όταν κανένας γονέας δεν έχει ή δεν μπορεί να ασκήσει τη γονική μέριμνα, όταν το δικαστήριο διορίσει επίτροπο κατά τα άρθρα 1532 και 1535 ή αναθέσει την άσκηση της γονικής μέριμνας σε τρίτον (Άρθρο 1589 του Αστικού Κώδικα).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err="1"/>
              <a:t>Αδικοπρακτική</a:t>
            </a:r>
            <a:r>
              <a:rPr lang="el-GR" dirty="0"/>
              <a:t> ικανότητα σημαίνει την ικανότητα προς καταλογισμό.</a:t>
            </a:r>
          </a:p>
          <a:p>
            <a:pPr algn="just">
              <a:lnSpc>
                <a:spcPct val="150000"/>
              </a:lnSpc>
            </a:pPr>
            <a:r>
              <a:rPr lang="el-GR" dirty="0"/>
              <a:t>Όποιος σύμφωνα με το δίκαιο δεν είναι ικανός για αδικοπραξία, δεν υπέχει </a:t>
            </a:r>
            <a:r>
              <a:rPr lang="el-GR" dirty="0" err="1"/>
              <a:t>αδικοπρακτική</a:t>
            </a:r>
            <a:r>
              <a:rPr lang="el-GR" dirty="0"/>
              <a:t> ευθύνη.</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nSpc>
                <a:spcPct val="150000"/>
              </a:lnSpc>
            </a:pPr>
            <a:r>
              <a:rPr lang="el-GR" dirty="0"/>
              <a:t>Ανίκανος προς αδικοπραξία θεωρείται:</a:t>
            </a:r>
          </a:p>
          <a:p>
            <a:pPr algn="just">
              <a:lnSpc>
                <a:spcPct val="150000"/>
              </a:lnSpc>
              <a:buFontTx/>
              <a:buChar char="-"/>
            </a:pPr>
            <a:r>
              <a:rPr lang="el-GR" dirty="0"/>
              <a:t>Όποιος δεν έχει συμπληρώσει το δέκατο έτος της ηλικίας του.</a:t>
            </a:r>
          </a:p>
          <a:p>
            <a:pPr algn="just">
              <a:lnSpc>
                <a:spcPct val="150000"/>
              </a:lnSpc>
              <a:buFontTx/>
              <a:buChar char="-"/>
            </a:pPr>
            <a:r>
              <a:rPr lang="el-GR" dirty="0"/>
              <a:t>Όποιος έχει συμπληρώσει το δέκατο, αλλά όχι και το δέκατο τέταρτο έτος της ηλικίας του, θεωρείται ικανός προς καταλογισμό και ευθύνεται για τη ζημία που προξένησε, εκτός αν ενέργησε χωρίς διάκριση.</a:t>
            </a:r>
          </a:p>
          <a:p>
            <a:pPr>
              <a:lnSpc>
                <a:spcPct val="150000"/>
              </a:lnSpc>
              <a:buFontTx/>
              <a:buChar char="-"/>
            </a:pP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a:t>Σύνταγμα -</a:t>
            </a:r>
            <a:br>
              <a:rPr lang="el-GR" sz="3600" dirty="0"/>
            </a:br>
            <a:r>
              <a:rPr lang="el-GR" sz="3600" dirty="0"/>
              <a:t> Συνταγματικά δικαιώματα και ελευθερίες</a:t>
            </a: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pPr>
            <a:r>
              <a:rPr lang="el-GR" dirty="0"/>
              <a:t>Το Σύνταγμα – εκτός από τους κανόνες που αναφέρονται στα άμεσα κρατικά όργανα και στην συγκρότηση, την οργάνωση και την άσκηση της κρατικής εξουσίας – περιλαμβάνει διατάξεις που αφορούν στα ατομικά, κοινωνικά και πολιτικά δικαιώματα. Πρόκειται, με άλλη διατύπωση, για τις συνταγματικές ελευθερίες.</a:t>
            </a:r>
          </a:p>
          <a:p>
            <a:pPr algn="just"/>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pPr>
            <a:r>
              <a:rPr lang="el-GR" dirty="0"/>
              <a:t>Τα συνταγματικά δικαιώματα διακρίνονται σε:</a:t>
            </a:r>
          </a:p>
          <a:p>
            <a:pPr algn="just">
              <a:lnSpc>
                <a:spcPct val="170000"/>
              </a:lnSpc>
            </a:pPr>
            <a:r>
              <a:rPr lang="el-GR" dirty="0"/>
              <a:t>Ατομικά (</a:t>
            </a:r>
            <a:r>
              <a:rPr lang="en-US" dirty="0"/>
              <a:t>status </a:t>
            </a:r>
            <a:r>
              <a:rPr lang="en-US" dirty="0" err="1"/>
              <a:t>negativus</a:t>
            </a:r>
            <a:r>
              <a:rPr lang="el-GR" dirty="0"/>
              <a:t>)</a:t>
            </a:r>
            <a:r>
              <a:rPr lang="en-US" dirty="0"/>
              <a:t> – </a:t>
            </a:r>
            <a:r>
              <a:rPr lang="el-GR" dirty="0"/>
              <a:t>αξίωση του ανθρώπου έναντι του κράτους σε αποχή από την επέμβαση στην προσωπική του σφαίρα.</a:t>
            </a:r>
          </a:p>
          <a:p>
            <a:pPr algn="just">
              <a:lnSpc>
                <a:spcPct val="170000"/>
              </a:lnSpc>
            </a:pPr>
            <a:r>
              <a:rPr lang="el-GR" dirty="0"/>
              <a:t>Πολιτικά (</a:t>
            </a:r>
            <a:r>
              <a:rPr lang="en-US" dirty="0"/>
              <a:t>status </a:t>
            </a:r>
            <a:r>
              <a:rPr lang="en-US" dirty="0" err="1"/>
              <a:t>activus</a:t>
            </a:r>
            <a:r>
              <a:rPr lang="el-GR" dirty="0"/>
              <a:t>) – αξίωση έναντι του κράτους να οργανώνει και να επιτρέπει την συμμετοχή του πολίτη στην διαμόρφωση της πολιτειακής βούλησης</a:t>
            </a:r>
            <a:endParaRPr lang="en-US" dirty="0"/>
          </a:p>
          <a:p>
            <a:pPr algn="just">
              <a:lnSpc>
                <a:spcPct val="170000"/>
              </a:lnSpc>
            </a:pPr>
            <a:r>
              <a:rPr lang="el-GR" dirty="0"/>
              <a:t>Κοινωνικά (</a:t>
            </a:r>
            <a:r>
              <a:rPr lang="en-US" dirty="0"/>
              <a:t>status </a:t>
            </a:r>
            <a:r>
              <a:rPr lang="en-US" dirty="0" err="1"/>
              <a:t>positivus</a:t>
            </a:r>
            <a:r>
              <a:rPr lang="el-GR" dirty="0"/>
              <a:t>) – υποχρέωση του κράτους να παρεμβαίνει με θετικές ενέργειες για να παρέχει αγαθά ή υπηρεσίες.</a:t>
            </a:r>
          </a:p>
          <a:p>
            <a:pPr>
              <a:lnSpc>
                <a:spcPct val="170000"/>
              </a:lnSpc>
            </a:pP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lnSpc>
                <a:spcPct val="150000"/>
              </a:lnSpc>
            </a:pPr>
            <a:r>
              <a:rPr lang="el-GR" dirty="0"/>
              <a:t>Φορείς των ατομικών και κοινωνικών δικαιωμάτων είναι καταρχήν όλοι οι άνθρωποι (φυσικά πρόσωπα) που διαβιούν στην ελληνική επικράτεια, ημεδαποί και αλλοδαποί. Εξαιρέσεις καθιερώνονται από το Σύνταγμα, προκειμένου για τους αλλοδαπούς.</a:t>
            </a:r>
          </a:p>
          <a:p>
            <a:pPr algn="just">
              <a:lnSpc>
                <a:spcPct val="160000"/>
              </a:lnSpc>
            </a:pPr>
            <a:r>
              <a:rPr lang="el-GR" dirty="0"/>
              <a:t>Φορείς των πολιτικών δικαιωμάτων (εκλέγειν - εκλέγεσθαι) είναι μόνον οι ημεδαποί.</a:t>
            </a:r>
          </a:p>
          <a:p>
            <a:pPr>
              <a:lnSpc>
                <a:spcPct val="150000"/>
              </a:lnSpc>
            </a:pP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lnSpc>
                <a:spcPct val="150000"/>
              </a:lnSpc>
            </a:pPr>
            <a:r>
              <a:rPr lang="el-GR" dirty="0"/>
              <a:t>Το Σύνταγμα αναγνωρίζει στις παραγράφους 1 και 3 του άρθρου 21 την υποχρέωση του Κράτους στην προστασία της νεότητας.</a:t>
            </a:r>
          </a:p>
          <a:p>
            <a:pPr algn="just">
              <a:lnSpc>
                <a:spcPct val="150000"/>
              </a:lnSpc>
              <a:buNone/>
            </a:pPr>
            <a:r>
              <a:rPr lang="el-GR" dirty="0"/>
              <a:t>    Η διάταξη της παραγράφου 1 αναφέρεται στην ανήλικη νεότητα:</a:t>
            </a:r>
          </a:p>
          <a:p>
            <a:pPr algn="just">
              <a:lnSpc>
                <a:spcPct val="150000"/>
              </a:lnSpc>
              <a:buNone/>
            </a:pPr>
            <a:r>
              <a:rPr lang="el-GR" i="1" dirty="0"/>
              <a:t>« 1.</a:t>
            </a:r>
            <a:r>
              <a:rPr lang="el-GR" dirty="0"/>
              <a:t> </a:t>
            </a:r>
            <a:r>
              <a:rPr lang="el-GR" i="1" dirty="0"/>
              <a:t>Η οικογένεια, ως θεμέλιο της συντήρησης και προαγωγής του Έθνους, καθώς και ο γάμος, η μητρότητα και </a:t>
            </a:r>
            <a:r>
              <a:rPr lang="el-GR" b="1" i="1" dirty="0"/>
              <a:t>η παιδική ηλικία </a:t>
            </a:r>
            <a:r>
              <a:rPr lang="el-GR" i="1" dirty="0"/>
              <a:t>τελούν υπό την προστασία του Κράτους».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a:t>Το δίκαιο</a:t>
            </a:r>
            <a:r>
              <a:rPr lang="en-US" dirty="0"/>
              <a:t>, </a:t>
            </a:r>
            <a:r>
              <a:rPr lang="el-GR" dirty="0"/>
              <a:t>το οποίο θεσπίζει μια πολιτεία με τα συντεταγμένα όργανά της ή που αυτή αναγνωρίζει ως ισχύον σε δεδομένο τόπο και χρόνο καλείται </a:t>
            </a:r>
            <a:r>
              <a:rPr lang="el-GR" b="1" dirty="0"/>
              <a:t>θετικό δίκαιο</a:t>
            </a:r>
            <a:r>
              <a:rPr lang="el-GR"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a:p>
          <a:p>
            <a:pPr>
              <a:buNone/>
            </a:pPr>
            <a:endParaRPr lang="el-GR" dirty="0"/>
          </a:p>
          <a:p>
            <a:pPr algn="ctr">
              <a:buNone/>
            </a:pPr>
            <a:r>
              <a:rPr lang="el-GR" dirty="0"/>
              <a:t>Σας ευχαριστώ για την προσοχή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24E94C5-C4A6-463D-96CA-19308B1138C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96B3044-CA91-4183-B768-5F65234296B7}"/>
              </a:ext>
            </a:extLst>
          </p:cNvPr>
          <p:cNvSpPr>
            <a:spLocks noGrp="1"/>
          </p:cNvSpPr>
          <p:nvPr>
            <p:ph idx="1"/>
          </p:nvPr>
        </p:nvSpPr>
        <p:spPr/>
        <p:txBody>
          <a:bodyPr>
            <a:normAutofit fontScale="92500"/>
          </a:bodyPr>
          <a:lstStyle/>
          <a:p>
            <a:pPr algn="just"/>
            <a:endParaRPr lang="el-GR" sz="3600" dirty="0"/>
          </a:p>
          <a:p>
            <a:pPr algn="just">
              <a:lnSpc>
                <a:spcPct val="150000"/>
              </a:lnSpc>
            </a:pPr>
            <a:r>
              <a:rPr lang="el-GR" sz="3600" dirty="0"/>
              <a:t>Κάθε κανόνας δικαίου αποτελείται από μία δευτερεύουσα υποθετική πρόταση που συνιστά το πραγματικό του και από μία κύρια πρόταση, η οποία καλείται </a:t>
            </a:r>
            <a:r>
              <a:rPr lang="el-GR" sz="3600" b="1" dirty="0"/>
              <a:t>έννομη συνέπεια </a:t>
            </a:r>
            <a:r>
              <a:rPr lang="el-GR" sz="3600" dirty="0"/>
              <a:t>ή </a:t>
            </a:r>
            <a:r>
              <a:rPr lang="el-GR" sz="3600" b="1" dirty="0"/>
              <a:t>κύρωση</a:t>
            </a:r>
            <a:r>
              <a:rPr lang="el-GR" sz="3600" dirty="0"/>
              <a:t>. </a:t>
            </a:r>
          </a:p>
        </p:txBody>
      </p:sp>
    </p:spTree>
    <p:extLst>
      <p:ext uri="{BB962C8B-B14F-4D97-AF65-F5344CB8AC3E}">
        <p14:creationId xmlns:p14="http://schemas.microsoft.com/office/powerpoint/2010/main" xmlns="" val="51945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lnSpc>
                <a:spcPct val="150000"/>
              </a:lnSpc>
            </a:pPr>
            <a:r>
              <a:rPr lang="el-GR" dirty="0"/>
              <a:t>Αν συμβεί κάτι (πραγματικό του κανόνα), τότε θα επέλθει η αντίστοιχη συνέπεια. </a:t>
            </a:r>
          </a:p>
          <a:p>
            <a:pPr algn="just">
              <a:lnSpc>
                <a:spcPct val="150000"/>
              </a:lnSpc>
            </a:pPr>
            <a:r>
              <a:rPr lang="el-GR" dirty="0"/>
              <a:t>Οι κανόνες του (θετικού) δικαίου είτε </a:t>
            </a:r>
            <a:r>
              <a:rPr lang="el-GR" b="1" dirty="0"/>
              <a:t>επιτάσσουν</a:t>
            </a:r>
            <a:r>
              <a:rPr lang="el-GR" dirty="0"/>
              <a:t> είτε </a:t>
            </a:r>
            <a:r>
              <a:rPr lang="el-GR" b="1" dirty="0"/>
              <a:t>απαγορεύουν</a:t>
            </a:r>
            <a:r>
              <a:rPr lang="el-GR" dirty="0"/>
              <a:t> είτε </a:t>
            </a:r>
            <a:r>
              <a:rPr lang="el-GR" b="1" dirty="0"/>
              <a:t>επιτρέπουν</a:t>
            </a:r>
            <a:r>
              <a:rPr lang="el-GR" dirty="0"/>
              <a:t> ορισμένη συμπεριφορά.</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lnSpc>
                <a:spcPct val="160000"/>
              </a:lnSpc>
            </a:pPr>
            <a:r>
              <a:rPr lang="el-GR" dirty="0"/>
              <a:t>Η έννοια του </a:t>
            </a:r>
            <a:r>
              <a:rPr lang="el-GR" b="1" dirty="0"/>
              <a:t>φυσικού δικαίου </a:t>
            </a:r>
            <a:r>
              <a:rPr lang="el-GR" dirty="0"/>
              <a:t>είναι ευρύτερη: Το φυσικό δίκαιο φανερώνεται στην πανανθρώπινη αντίληψη περί δικαιοσύνης, στο ορθό δίκαιο. </a:t>
            </a:r>
          </a:p>
          <a:p>
            <a:pPr algn="just">
              <a:lnSpc>
                <a:spcPct val="160000"/>
              </a:lnSpc>
            </a:pPr>
            <a:r>
              <a:rPr lang="el-GR" dirty="0"/>
              <a:t>Με την καταγραφή των διαχρονικών αξιών στο κείμενο του Συντάγματος οι επιταγές του φυσικού δικαίου προσλαμβάνουν τη μορφή κανόνων του θετικού δικαίου, δηλαδή κανόνων που έχουν νομική ισχύ.</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pPr>
            <a:r>
              <a:rPr lang="el-GR" dirty="0">
                <a:solidFill>
                  <a:prstClr val="black"/>
                </a:solidFill>
              </a:rPr>
              <a:t>Το φυσικό δίκαιο ισχύει σε μια χώρα ως κανόνας που επισείει κυρώσεις, μόνον εφ’ όσον θεσπισθεί από το κράτος, οπότε και καθίσταται θετικό δίκαιο. </a:t>
            </a:r>
          </a:p>
          <a:p>
            <a:pPr algn="just">
              <a:lnSpc>
                <a:spcPct val="150000"/>
              </a:lnSpc>
            </a:pPr>
            <a:r>
              <a:rPr lang="el-GR" dirty="0">
                <a:solidFill>
                  <a:prstClr val="black"/>
                </a:solidFill>
              </a:rPr>
              <a:t>Τα νοήματα του φυσικού δικαίου εμπνέουν το νομοθέτη, όταν σχεδιάζει και διαμορφώνει τους κανόνες που διέπουν την κοινωνική ζωή.</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lnSpc>
                <a:spcPct val="160000"/>
              </a:lnSpc>
            </a:pPr>
            <a:r>
              <a:rPr lang="el-GR" dirty="0"/>
              <a:t> Είδος έννομης συνέπειας των κανόνων του δικαίου αποτελεί η </a:t>
            </a:r>
            <a:r>
              <a:rPr lang="el-GR" b="1" dirty="0"/>
              <a:t>κύρωση. </a:t>
            </a:r>
            <a:r>
              <a:rPr lang="el-GR" dirty="0"/>
              <a:t>Η κύρωση προέρχεται από τη λέξη </a:t>
            </a:r>
            <a:r>
              <a:rPr lang="el-GR" b="1" dirty="0"/>
              <a:t>κύρος</a:t>
            </a:r>
            <a:r>
              <a:rPr lang="el-GR" dirty="0"/>
              <a:t> που σημαίνει </a:t>
            </a:r>
            <a:r>
              <a:rPr lang="el-GR" b="1" dirty="0"/>
              <a:t>αξία</a:t>
            </a:r>
            <a:r>
              <a:rPr lang="el-GR" dirty="0"/>
              <a:t>. </a:t>
            </a:r>
          </a:p>
          <a:p>
            <a:pPr algn="just">
              <a:lnSpc>
                <a:spcPct val="160000"/>
              </a:lnSpc>
            </a:pPr>
            <a:r>
              <a:rPr lang="el-GR" dirty="0"/>
              <a:t>Στην πιο απλή καθημερινή χρήση της γλώσσας την λέξη κύρωση αντικαθιστά η λέξη τιμωρία, η οποία ετυμολογείται από το </a:t>
            </a:r>
            <a:r>
              <a:rPr lang="el-GR" i="1" dirty="0" err="1"/>
              <a:t>τιμὴ</a:t>
            </a:r>
            <a:r>
              <a:rPr lang="el-GR" i="1" dirty="0"/>
              <a:t> και </a:t>
            </a:r>
            <a:r>
              <a:rPr lang="el-GR" i="1" dirty="0" err="1"/>
              <a:t>ὁρῶ</a:t>
            </a:r>
            <a:r>
              <a:rPr lang="el-GR" i="1" dirty="0"/>
              <a:t> </a:t>
            </a:r>
            <a:r>
              <a:rPr lang="el-GR" dirty="0"/>
              <a:t>(με έκταση του αρχικού φωνήεντος εν συνθέσει), δηλαδή βλέπω, φυλάσσω, προστατεύω την </a:t>
            </a:r>
            <a:r>
              <a:rPr lang="el-GR" dirty="0" err="1"/>
              <a:t>τιμή–την</a:t>
            </a:r>
            <a:r>
              <a:rPr lang="el-GR" dirty="0"/>
              <a:t> </a:t>
            </a:r>
            <a:r>
              <a:rPr lang="el-GR" b="1" dirty="0"/>
              <a:t>αξία</a:t>
            </a:r>
            <a:r>
              <a:rPr lang="el-GR" dirty="0"/>
              <a:t> κάποιου.</a:t>
            </a:r>
          </a:p>
          <a:p>
            <a:pPr>
              <a:lnSpc>
                <a:spcPct val="160000"/>
              </a:lnSpc>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a:bodyPr>
          <a:lstStyle/>
          <a:p>
            <a:pPr algn="just">
              <a:lnSpc>
                <a:spcPct val="150000"/>
              </a:lnSpc>
            </a:pPr>
            <a:r>
              <a:rPr lang="el-GR" dirty="0"/>
              <a:t>Η κύρωση επιβάλλεται προκειμένου ο παραβάτης να </a:t>
            </a:r>
            <a:r>
              <a:rPr lang="el-GR" b="1" dirty="0" err="1"/>
              <a:t>ευθύνει</a:t>
            </a:r>
            <a:r>
              <a:rPr lang="el-GR" dirty="0"/>
              <a:t>, να ισιώσει τη στρέβλωση που υφίσταται ο κανόνας δικαίου, όταν παραβιάζεται. Ώστε, εκείνος που παραβαίνει το δίκαιο </a:t>
            </a:r>
            <a:r>
              <a:rPr lang="el-GR" b="1" dirty="0"/>
              <a:t>ευθύνεται</a:t>
            </a:r>
            <a:r>
              <a:rPr lang="el-GR" dirty="0"/>
              <a:t>, υποχρεώνεται από το κράτος να «</a:t>
            </a:r>
            <a:r>
              <a:rPr lang="el-GR" dirty="0" err="1"/>
              <a:t>ευθύνει</a:t>
            </a:r>
            <a:r>
              <a:rPr lang="el-GR" dirty="0"/>
              <a:t>» </a:t>
            </a:r>
            <a:r>
              <a:rPr lang="el-GR" dirty="0" err="1"/>
              <a:t>ό,τι</a:t>
            </a:r>
            <a:r>
              <a:rPr lang="el-GR" dirty="0"/>
              <a:t> έχει καταστήσει στρεβλό.</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1435</Words>
  <Application>Microsoft Office PowerPoint</Application>
  <PresentationFormat>Προβολή στην οθόνη (4:3)</PresentationFormat>
  <Paragraphs>59</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Η οπτική των ανθρωπίνων δικαιωμάτων και η Διεθνής Σύμβαση για τα δικαιώματα του παιδιού</vt:lpstr>
      <vt:lpstr>Ι. Εισαγωγή στο σύστημα του δικαίου Θετικό δίκαιο</vt:lpstr>
      <vt:lpstr>Διαφάνεια 3</vt:lpstr>
      <vt:lpstr>Διαφάνεια 4</vt:lpstr>
      <vt:lpstr>Διαφάνεια 5</vt:lpstr>
      <vt:lpstr>Διαφάνεια 6</vt:lpstr>
      <vt:lpstr>Διαφάνεια 7</vt:lpstr>
      <vt:lpstr>Διαφάνεια 8</vt:lpstr>
      <vt:lpstr>Διαφάνεια 9</vt:lpstr>
      <vt:lpstr>ΙΙ. Η ηλικία ως νομική ιδιότητα-κατάσταση </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Σύνταγμα -  Συνταγματικά δικαιώματα και ελευθερίες</vt:lpstr>
      <vt:lpstr>Διαφάνεια 27</vt:lpstr>
      <vt:lpstr>Διαφάνεια 28</vt:lpstr>
      <vt:lpstr>Διαφάνεια 29</vt:lpstr>
      <vt:lpstr>Διαφάνεια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dc:title>
  <dc:creator>Chris_Morf</dc:creator>
  <cp:lastModifiedBy>Chris_Morf</cp:lastModifiedBy>
  <cp:revision>8</cp:revision>
  <dcterms:created xsi:type="dcterms:W3CDTF">2021-02-25T14:17:51Z</dcterms:created>
  <dcterms:modified xsi:type="dcterms:W3CDTF">2022-03-18T05:13:03Z</dcterms:modified>
</cp:coreProperties>
</file>