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9144000"/>
  <p:notesSz cx="7104050" cy="10234600"/>
  <p:embeddedFontLst>
    <p:embeddedFont>
      <p:font typeface="Garamond"/>
      <p:regular r:id="rId20"/>
      <p:bold r:id="rId21"/>
      <p:italic r:id="rId22"/>
      <p:boldItalic r:id="rId23"/>
    </p:embeddedFont>
    <p:embeddedFont>
      <p:font typeface="Book Antiqua"/>
      <p:regular r:id="rId24"/>
      <p:bold r:id="rId25"/>
      <p:italic r:id="rId26"/>
      <p:boldItalic r:id="rId27"/>
    </p:embeddedFont>
    <p:embeddedFont>
      <p:font typeface="Arial Black"/>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3224">
          <p15:clr>
            <a:srgbClr val="000000"/>
          </p15:clr>
        </p15:guide>
        <p15:guide id="2" pos="2238">
          <p15:clr>
            <a:srgbClr val="000000"/>
          </p15:clr>
        </p15:guide>
      </p15:notesGuideLst>
    </p:ext>
    <p:ext uri="GoogleSlidesCustomDataVersion2">
      <go:slidesCustomData xmlns:go="http://customooxmlschemas.google.com/" r:id="rId29" roundtripDataSignature="AMtx7mj0LR8By/aH4POHN9fCkJrAvjqv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224" orient="horz"/>
        <p:guide pos="223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Garamond-regular.fntdata"/><Relationship Id="rId22" Type="http://schemas.openxmlformats.org/officeDocument/2006/relationships/font" Target="fonts/Garamond-italic.fntdata"/><Relationship Id="rId21" Type="http://schemas.openxmlformats.org/officeDocument/2006/relationships/font" Target="fonts/Garamond-bold.fntdata"/><Relationship Id="rId24" Type="http://schemas.openxmlformats.org/officeDocument/2006/relationships/font" Target="fonts/BookAntiqua-regular.fntdata"/><Relationship Id="rId23" Type="http://schemas.openxmlformats.org/officeDocument/2006/relationships/font" Target="fonts/Garamon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BookAntiqua-italic.fntdata"/><Relationship Id="rId25" Type="http://schemas.openxmlformats.org/officeDocument/2006/relationships/font" Target="fonts/BookAntiqua-bold.fntdata"/><Relationship Id="rId28" Type="http://schemas.openxmlformats.org/officeDocument/2006/relationships/font" Target="fonts/ArialBlack-regular.fntdata"/><Relationship Id="rId27" Type="http://schemas.openxmlformats.org/officeDocument/2006/relationships/font" Target="fonts/BookAntiqua-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2" cy="511175"/>
          </a:xfrm>
          <a:prstGeom prst="rect">
            <a:avLst/>
          </a:prstGeom>
          <a:noFill/>
          <a:ln>
            <a:noFill/>
          </a:ln>
        </p:spPr>
        <p:txBody>
          <a:bodyPr anchorCtr="0" anchor="t"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024312" y="0"/>
            <a:ext cx="3078162" cy="511175"/>
          </a:xfrm>
          <a:prstGeom prst="rect">
            <a:avLst/>
          </a:prstGeom>
          <a:noFill/>
          <a:ln>
            <a:noFill/>
          </a:ln>
        </p:spPr>
        <p:txBody>
          <a:bodyPr anchorCtr="0" anchor="t" bIns="49525" lIns="99075" spcFirstLastPara="1" rIns="99075" wrap="square" tIns="49525">
            <a:noAutofit/>
          </a:bodyPr>
          <a:lstStyle>
            <a:lvl1pPr lvl="0" marR="0" rtl="0" algn="r">
              <a:lnSpc>
                <a:spcPct val="100000"/>
              </a:lnSpc>
              <a:spcBef>
                <a:spcPts val="0"/>
              </a:spcBef>
              <a:spcAft>
                <a:spcPts val="0"/>
              </a:spcAft>
              <a:buSzPts val="1400"/>
              <a:buNone/>
              <a:defRPr b="0" i="0" sz="13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11200" y="4860925"/>
            <a:ext cx="5683250" cy="4605337"/>
          </a:xfrm>
          <a:prstGeom prst="rect">
            <a:avLst/>
          </a:prstGeom>
          <a:noFill/>
          <a:ln>
            <a:noFill/>
          </a:ln>
        </p:spPr>
        <p:txBody>
          <a:bodyPr anchorCtr="0" anchor="t" bIns="49525" lIns="99075" spcFirstLastPara="1" rIns="99075" wrap="square" tIns="495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721850"/>
            <a:ext cx="3078162" cy="511175"/>
          </a:xfrm>
          <a:prstGeom prst="rect">
            <a:avLst/>
          </a:prstGeom>
          <a:noFill/>
          <a:ln>
            <a:noFill/>
          </a:ln>
        </p:spPr>
        <p:txBody>
          <a:bodyPr anchorCtr="0" anchor="b"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024312" y="9721850"/>
            <a:ext cx="3078162" cy="511175"/>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b1e45ea6b1_0_11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55" name="Google Shape;255;g2b1e45ea6b1_0_11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b1e45ea6b1_0_12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71" name="Google Shape;271;g2b1e45ea6b1_0_12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b1e45ea6b1_0_14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88" name="Google Shape;288;g2b1e45ea6b1_0_14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b1e45ea6b1_0_158: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04" name="Google Shape;304;g2b1e45ea6b1_0_158: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1e45ea6b1_0_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40" name="Google Shape;140;g2b1e45ea6b1_0_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b1e45ea6b1_0_1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57" name="Google Shape;157;g2b1e45ea6b1_0_1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b1e45ea6b1_0_3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73" name="Google Shape;173;g2b1e45ea6b1_0_3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b1e45ea6b1_0_4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89" name="Google Shape;189;g2b1e45ea6b1_0_4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1e45ea6b1_0_6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05" name="Google Shape;205;g2b1e45ea6b1_0_6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b1e45ea6b1_0_78: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22" name="Google Shape;222;g2b1e45ea6b1_0_78: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b1e45ea6b1_0_94: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38" name="Google Shape;238;g2b1e45ea6b1_0_94: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29" name="Shape 29"/>
        <p:cNvGrpSpPr/>
        <p:nvPr/>
      </p:nvGrpSpPr>
      <p:grpSpPr>
        <a:xfrm>
          <a:off x="0" y="0"/>
          <a:ext cx="0" cy="0"/>
          <a:chOff x="0" y="0"/>
          <a:chExt cx="0" cy="0"/>
        </a:xfrm>
      </p:grpSpPr>
      <p:sp>
        <p:nvSpPr>
          <p:cNvPr id="30" name="Google Shape;30;p39"/>
          <p:cNvSpPr txBox="1"/>
          <p:nvPr>
            <p:ph type="ctrTitle"/>
          </p:nvPr>
        </p:nvSpPr>
        <p:spPr>
          <a:xfrm>
            <a:off x="2971800" y="1828800"/>
            <a:ext cx="6019800" cy="2209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 type="subTitle"/>
          </p:nvPr>
        </p:nvSpPr>
        <p:spPr>
          <a:xfrm>
            <a:off x="2971800" y="4267200"/>
            <a:ext cx="6019800" cy="1752600"/>
          </a:xfrm>
          <a:prstGeom prst="rect">
            <a:avLst/>
          </a:prstGeom>
          <a:noFill/>
          <a:ln>
            <a:noFill/>
          </a:ln>
        </p:spPr>
        <p:txBody>
          <a:bodyPr anchorCtr="0" anchor="t" bIns="45700" lIns="91425" spcFirstLastPara="1" rIns="91425" wrap="square" tIns="4570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32" name="Google Shape;32;p3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101" name="Shape 101"/>
        <p:cNvGrpSpPr/>
        <p:nvPr/>
      </p:nvGrpSpPr>
      <p:grpSpPr>
        <a:xfrm>
          <a:off x="0" y="0"/>
          <a:ext cx="0" cy="0"/>
          <a:chOff x="0" y="0"/>
          <a:chExt cx="0" cy="0"/>
        </a:xfrm>
      </p:grpSpPr>
      <p:sp>
        <p:nvSpPr>
          <p:cNvPr id="102" name="Google Shape;102;p49"/>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9"/>
          <p:cNvSpPr txBox="1"/>
          <p:nvPr>
            <p:ph idx="1" type="body"/>
          </p:nvPr>
        </p:nvSpPr>
        <p:spPr>
          <a:xfrm>
            <a:off x="457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4" name="Google Shape;104;p49"/>
          <p:cNvSpPr txBox="1"/>
          <p:nvPr>
            <p:ph idx="2" type="body"/>
          </p:nvPr>
        </p:nvSpPr>
        <p:spPr>
          <a:xfrm>
            <a:off x="4648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5" name="Google Shape;105;p4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49"/>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108" name="Shape 108"/>
        <p:cNvGrpSpPr/>
        <p:nvPr/>
      </p:nvGrpSpPr>
      <p:grpSpPr>
        <a:xfrm>
          <a:off x="0" y="0"/>
          <a:ext cx="0" cy="0"/>
          <a:chOff x="0" y="0"/>
          <a:chExt cx="0" cy="0"/>
        </a:xfrm>
      </p:grpSpPr>
      <p:sp>
        <p:nvSpPr>
          <p:cNvPr id="109" name="Google Shape;109;p5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500"/>
              <a:buNone/>
              <a:defRPr sz="2000"/>
            </a:lvl1pPr>
            <a:lvl2pPr indent="-228600" lvl="1" marL="914400" algn="l">
              <a:spcBef>
                <a:spcPts val="360"/>
              </a:spcBef>
              <a:spcAft>
                <a:spcPts val="0"/>
              </a:spcAft>
              <a:buSzPts val="1440"/>
              <a:buNone/>
              <a:defRPr sz="1800"/>
            </a:lvl2pPr>
            <a:lvl3pPr indent="-228600" lvl="2" marL="1371600" algn="l">
              <a:spcBef>
                <a:spcPts val="320"/>
              </a:spcBef>
              <a:spcAft>
                <a:spcPts val="0"/>
              </a:spcAft>
              <a:buSzPts val="1040"/>
              <a:buNone/>
              <a:defRPr sz="1600"/>
            </a:lvl3pPr>
            <a:lvl4pPr indent="-228600" lvl="3" marL="1828800" algn="l">
              <a:spcBef>
                <a:spcPts val="280"/>
              </a:spcBef>
              <a:spcAft>
                <a:spcPts val="0"/>
              </a:spcAft>
              <a:buSzPts val="98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111" name="Google Shape;111;p5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5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Αντικείμενο" type="obj">
  <p:cSld name="OBJECT">
    <p:spTree>
      <p:nvGrpSpPr>
        <p:cNvPr id="51" name="Shape 51"/>
        <p:cNvGrpSpPr/>
        <p:nvPr/>
      </p:nvGrpSpPr>
      <p:grpSpPr>
        <a:xfrm>
          <a:off x="0" y="0"/>
          <a:ext cx="0" cy="0"/>
          <a:chOff x="0" y="0"/>
          <a:chExt cx="0" cy="0"/>
        </a:xfrm>
      </p:grpSpPr>
      <p:sp>
        <p:nvSpPr>
          <p:cNvPr id="52" name="Google Shape;52;p41"/>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4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4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57" name="Shape 57"/>
        <p:cNvGrpSpPr/>
        <p:nvPr/>
      </p:nvGrpSpPr>
      <p:grpSpPr>
        <a:xfrm>
          <a:off x="0" y="0"/>
          <a:ext cx="0" cy="0"/>
          <a:chOff x="0" y="0"/>
          <a:chExt cx="0" cy="0"/>
        </a:xfrm>
      </p:grpSpPr>
      <p:sp>
        <p:nvSpPr>
          <p:cNvPr id="58" name="Google Shape;58;p42"/>
          <p:cNvSpPr txBox="1"/>
          <p:nvPr>
            <p:ph type="title"/>
          </p:nvPr>
        </p:nvSpPr>
        <p:spPr>
          <a:xfrm rot="5400000">
            <a:off x="4953000" y="2133600"/>
            <a:ext cx="54102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 type="body"/>
          </p:nvPr>
        </p:nvSpPr>
        <p:spPr>
          <a:xfrm rot="5400000">
            <a:off x="762000" y="152400"/>
            <a:ext cx="5410200" cy="60198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0" name="Google Shape;60;p4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4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3" name="Shape 63"/>
        <p:cNvGrpSpPr/>
        <p:nvPr/>
      </p:nvGrpSpPr>
      <p:grpSpPr>
        <a:xfrm>
          <a:off x="0" y="0"/>
          <a:ext cx="0" cy="0"/>
          <a:chOff x="0" y="0"/>
          <a:chExt cx="0" cy="0"/>
        </a:xfrm>
      </p:grpSpPr>
      <p:sp>
        <p:nvSpPr>
          <p:cNvPr id="64" name="Google Shape;64;p43"/>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3"/>
          <p:cNvSpPr txBox="1"/>
          <p:nvPr>
            <p:ph idx="1" type="body"/>
          </p:nvPr>
        </p:nvSpPr>
        <p:spPr>
          <a:xfrm rot="5400000">
            <a:off x="2628900" y="-190500"/>
            <a:ext cx="3886200" cy="82296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4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4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9" name="Shape 69"/>
        <p:cNvGrpSpPr/>
        <p:nvPr/>
      </p:nvGrpSpPr>
      <p:grpSpPr>
        <a:xfrm>
          <a:off x="0" y="0"/>
          <a:ext cx="0" cy="0"/>
          <a:chOff x="0" y="0"/>
          <a:chExt cx="0" cy="0"/>
        </a:xfrm>
      </p:grpSpPr>
      <p:sp>
        <p:nvSpPr>
          <p:cNvPr id="70" name="Google Shape;70;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p:nvPr>
            <p:ph idx="2" type="pic"/>
          </p:nvPr>
        </p:nvSpPr>
        <p:spPr>
          <a:xfrm>
            <a:off x="1792288" y="612775"/>
            <a:ext cx="5486400" cy="4114800"/>
          </a:xfrm>
          <a:prstGeom prst="rect">
            <a:avLst/>
          </a:prstGeom>
          <a:noFill/>
          <a:ln>
            <a:noFill/>
          </a:ln>
        </p:spPr>
      </p:sp>
      <p:sp>
        <p:nvSpPr>
          <p:cNvPr id="72" name="Google Shape;72;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3" name="Google Shape;73;p4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4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76" name="Shape 76"/>
        <p:cNvGrpSpPr/>
        <p:nvPr/>
      </p:nvGrpSpPr>
      <p:grpSpPr>
        <a:xfrm>
          <a:off x="0" y="0"/>
          <a:ext cx="0" cy="0"/>
          <a:chOff x="0" y="0"/>
          <a:chExt cx="0" cy="0"/>
        </a:xfrm>
      </p:grpSpPr>
      <p:sp>
        <p:nvSpPr>
          <p:cNvPr id="77" name="Google Shape;77;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81000" lvl="0" marL="457200" algn="l">
              <a:spcBef>
                <a:spcPts val="640"/>
              </a:spcBef>
              <a:spcAft>
                <a:spcPts val="0"/>
              </a:spcAft>
              <a:buSzPts val="2400"/>
              <a:buChar char="■"/>
              <a:defRPr sz="3200"/>
            </a:lvl1pPr>
            <a:lvl2pPr indent="-370840" lvl="1" marL="914400" algn="l">
              <a:spcBef>
                <a:spcPts val="560"/>
              </a:spcBef>
              <a:spcAft>
                <a:spcPts val="0"/>
              </a:spcAft>
              <a:buSzPts val="2240"/>
              <a:buChar char="◻"/>
              <a:defRPr sz="2800"/>
            </a:lvl2pPr>
            <a:lvl3pPr indent="-327660" lvl="2" marL="1371600" algn="l">
              <a:spcBef>
                <a:spcPts val="480"/>
              </a:spcBef>
              <a:spcAft>
                <a:spcPts val="0"/>
              </a:spcAft>
              <a:buSzPts val="1560"/>
              <a:buChar char="■"/>
              <a:defRPr sz="2400"/>
            </a:lvl3pPr>
            <a:lvl4pPr indent="-317500" lvl="3" marL="1828800" algn="l">
              <a:spcBef>
                <a:spcPts val="400"/>
              </a:spcBef>
              <a:spcAft>
                <a:spcPts val="0"/>
              </a:spcAft>
              <a:buSzPts val="14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79" name="Google Shape;79;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80" name="Google Shape;80;p4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4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83" name="Shape 83"/>
        <p:cNvGrpSpPr/>
        <p:nvPr/>
      </p:nvGrpSpPr>
      <p:grpSpPr>
        <a:xfrm>
          <a:off x="0" y="0"/>
          <a:ext cx="0" cy="0"/>
          <a:chOff x="0" y="0"/>
          <a:chExt cx="0" cy="0"/>
        </a:xfrm>
      </p:grpSpPr>
      <p:sp>
        <p:nvSpPr>
          <p:cNvPr id="84" name="Google Shape;84;p4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4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87" name="Shape 87"/>
        <p:cNvGrpSpPr/>
        <p:nvPr/>
      </p:nvGrpSpPr>
      <p:grpSpPr>
        <a:xfrm>
          <a:off x="0" y="0"/>
          <a:ext cx="0" cy="0"/>
          <a:chOff x="0" y="0"/>
          <a:chExt cx="0" cy="0"/>
        </a:xfrm>
      </p:grpSpPr>
      <p:sp>
        <p:nvSpPr>
          <p:cNvPr id="88" name="Google Shape;88;p47"/>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4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92" name="Shape 92"/>
        <p:cNvGrpSpPr/>
        <p:nvPr/>
      </p:nvGrpSpPr>
      <p:grpSpPr>
        <a:xfrm>
          <a:off x="0" y="0"/>
          <a:ext cx="0" cy="0"/>
          <a:chOff x="0" y="0"/>
          <a:chExt cx="0" cy="0"/>
        </a:xfrm>
      </p:grpSpPr>
      <p:sp>
        <p:nvSpPr>
          <p:cNvPr id="93" name="Google Shape;93;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5" name="Google Shape;95;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6" name="Google Shape;96;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7" name="Google Shape;97;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8" name="Google Shape;98;p4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4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2.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8"/>
          <p:cNvGrpSpPr/>
          <p:nvPr/>
        </p:nvGrpSpPr>
        <p:grpSpPr>
          <a:xfrm>
            <a:off x="0" y="0"/>
            <a:ext cx="9144000" cy="6858000"/>
            <a:chOff x="0" y="0"/>
            <a:chExt cx="5760" cy="4320"/>
          </a:xfrm>
        </p:grpSpPr>
        <p:sp>
          <p:nvSpPr>
            <p:cNvPr id="11" name="Google Shape;11;p38"/>
            <p:cNvSpPr txBox="1"/>
            <p:nvPr/>
          </p:nvSpPr>
          <p:spPr>
            <a:xfrm>
              <a:off x="0" y="0"/>
              <a:ext cx="2208" cy="4320"/>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 name="Google Shape;12;p38"/>
            <p:cNvSpPr txBox="1"/>
            <p:nvPr/>
          </p:nvSpPr>
          <p:spPr>
            <a:xfrm>
              <a:off x="1081" y="1065"/>
              <a:ext cx="4679" cy="1596"/>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3" name="Google Shape;13;p38"/>
            <p:cNvGrpSpPr/>
            <p:nvPr/>
          </p:nvGrpSpPr>
          <p:grpSpPr>
            <a:xfrm>
              <a:off x="0" y="672"/>
              <a:ext cx="1806" cy="1989"/>
              <a:chOff x="0" y="672"/>
              <a:chExt cx="1806" cy="1989"/>
            </a:xfrm>
          </p:grpSpPr>
          <p:sp>
            <p:nvSpPr>
              <p:cNvPr id="14" name="Google Shape;14;p38"/>
              <p:cNvSpPr txBox="1"/>
              <p:nvPr/>
            </p:nvSpPr>
            <p:spPr>
              <a:xfrm>
                <a:off x="361" y="2257"/>
                <a:ext cx="363" cy="40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Google Shape;15;p38"/>
              <p:cNvSpPr txBox="1"/>
              <p:nvPr/>
            </p:nvSpPr>
            <p:spPr>
              <a:xfrm>
                <a:off x="1081" y="1065"/>
                <a:ext cx="362" cy="405"/>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38"/>
              <p:cNvSpPr txBox="1"/>
              <p:nvPr/>
            </p:nvSpPr>
            <p:spPr>
              <a:xfrm>
                <a:off x="1437" y="672"/>
                <a:ext cx="369" cy="400"/>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38"/>
              <p:cNvSpPr txBox="1"/>
              <p:nvPr/>
            </p:nvSpPr>
            <p:spPr>
              <a:xfrm>
                <a:off x="719" y="2257"/>
                <a:ext cx="368" cy="404"/>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38"/>
              <p:cNvSpPr txBox="1"/>
              <p:nvPr/>
            </p:nvSpPr>
            <p:spPr>
              <a:xfrm>
                <a:off x="1437" y="1065"/>
                <a:ext cx="369" cy="40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38"/>
              <p:cNvSpPr txBox="1"/>
              <p:nvPr/>
            </p:nvSpPr>
            <p:spPr>
              <a:xfrm>
                <a:off x="719" y="1464"/>
                <a:ext cx="368" cy="39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38"/>
              <p:cNvSpPr txBox="1"/>
              <p:nvPr/>
            </p:nvSpPr>
            <p:spPr>
              <a:xfrm>
                <a:off x="0" y="1464"/>
                <a:ext cx="367" cy="3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38"/>
              <p:cNvSpPr txBox="1"/>
              <p:nvPr/>
            </p:nvSpPr>
            <p:spPr>
              <a:xfrm>
                <a:off x="1081" y="1464"/>
                <a:ext cx="362" cy="39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38"/>
              <p:cNvSpPr txBox="1"/>
              <p:nvPr/>
            </p:nvSpPr>
            <p:spPr>
              <a:xfrm>
                <a:off x="361" y="1857"/>
                <a:ext cx="363" cy="406"/>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38"/>
              <p:cNvSpPr txBox="1"/>
              <p:nvPr/>
            </p:nvSpPr>
            <p:spPr>
              <a:xfrm>
                <a:off x="719" y="1857"/>
                <a:ext cx="368" cy="40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24" name="Google Shape;24;p38"/>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25" name="Google Shape;25;p38"/>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6" name="Google Shape;26;p3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4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4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grpSp>
        <p:nvGrpSpPr>
          <p:cNvPr id="38" name="Google Shape;38;p40"/>
          <p:cNvGrpSpPr/>
          <p:nvPr/>
        </p:nvGrpSpPr>
        <p:grpSpPr>
          <a:xfrm>
            <a:off x="0" y="0"/>
            <a:ext cx="9144000" cy="546100"/>
            <a:chOff x="0" y="0"/>
            <a:chExt cx="5760" cy="344"/>
          </a:xfrm>
        </p:grpSpPr>
        <p:sp>
          <p:nvSpPr>
            <p:cNvPr id="39" name="Google Shape;39;p40"/>
            <p:cNvSpPr txBox="1"/>
            <p:nvPr/>
          </p:nvSpPr>
          <p:spPr>
            <a:xfrm>
              <a:off x="0" y="0"/>
              <a:ext cx="180" cy="336"/>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Google Shape;40;p40"/>
            <p:cNvSpPr txBox="1"/>
            <p:nvPr/>
          </p:nvSpPr>
          <p:spPr>
            <a:xfrm>
              <a:off x="260" y="85"/>
              <a:ext cx="5500" cy="173"/>
            </a:xfrm>
            <a:prstGeom prst="rect">
              <a:avLst/>
            </a:prstGeom>
            <a:gradFill>
              <a:gsLst>
                <a:gs pos="0">
                  <a:schemeClr val="lt2"/>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Google Shape;41;p40"/>
            <p:cNvSpPr txBox="1"/>
            <p:nvPr/>
          </p:nvSpPr>
          <p:spPr>
            <a:xfrm>
              <a:off x="258" y="85"/>
              <a:ext cx="87" cy="8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40"/>
            <p:cNvSpPr txBox="1"/>
            <p:nvPr/>
          </p:nvSpPr>
          <p:spPr>
            <a:xfrm>
              <a:off x="345" y="0"/>
              <a:ext cx="88"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 name="Google Shape;43;p40"/>
            <p:cNvSpPr txBox="1"/>
            <p:nvPr/>
          </p:nvSpPr>
          <p:spPr>
            <a:xfrm>
              <a:off x="345" y="85"/>
              <a:ext cx="88" cy="8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 name="Google Shape;44;p40"/>
            <p:cNvSpPr txBox="1"/>
            <p:nvPr/>
          </p:nvSpPr>
          <p:spPr>
            <a:xfrm>
              <a:off x="173" y="173"/>
              <a:ext cx="86"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Google Shape;45;p40"/>
            <p:cNvSpPr txBox="1"/>
            <p:nvPr/>
          </p:nvSpPr>
          <p:spPr>
            <a:xfrm>
              <a:off x="83" y="86"/>
              <a:ext cx="89"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Google Shape;46;p40"/>
            <p:cNvSpPr txBox="1"/>
            <p:nvPr/>
          </p:nvSpPr>
          <p:spPr>
            <a:xfrm>
              <a:off x="258" y="171"/>
              <a:ext cx="87" cy="87"/>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 name="Google Shape;47;p40"/>
            <p:cNvSpPr txBox="1"/>
            <p:nvPr/>
          </p:nvSpPr>
          <p:spPr>
            <a:xfrm>
              <a:off x="173" y="258"/>
              <a:ext cx="86" cy="8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8" name="Google Shape;48;p40"/>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49" name="Google Shape;49;p40"/>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0" name="Google Shape;50;p4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type="ctrTitle"/>
          </p:nvPr>
        </p:nvSpPr>
        <p:spPr>
          <a:xfrm>
            <a:off x="2339975" y="1665275"/>
            <a:ext cx="6651600" cy="23733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FFFF"/>
              </a:buClr>
              <a:buSzPts val="3200"/>
              <a:buFont typeface="Book Antiqua"/>
              <a:buNone/>
            </a:pPr>
            <a:r>
              <a:t/>
            </a:r>
            <a:endParaRPr b="1" sz="3200">
              <a:latin typeface="Book Antiqua"/>
              <a:ea typeface="Book Antiqua"/>
              <a:cs typeface="Book Antiqua"/>
              <a:sym typeface="Book Antiqua"/>
            </a:endParaRPr>
          </a:p>
          <a:p>
            <a:pPr indent="0" lvl="0" marL="0" rtl="0" algn="r">
              <a:lnSpc>
                <a:spcPct val="100000"/>
              </a:lnSpc>
              <a:spcBef>
                <a:spcPts val="0"/>
              </a:spcBef>
              <a:spcAft>
                <a:spcPts val="0"/>
              </a:spcAft>
              <a:buClr>
                <a:srgbClr val="FFFFFF"/>
              </a:buClr>
              <a:buSzPts val="3200"/>
              <a:buFont typeface="Book Antiqua"/>
              <a:buNone/>
            </a:pPr>
            <a:r>
              <a:rPr b="1" lang="en-US" sz="3200">
                <a:latin typeface="Book Antiqua"/>
                <a:ea typeface="Book Antiqua"/>
                <a:cs typeface="Book Antiqua"/>
                <a:sym typeface="Book Antiqua"/>
              </a:rPr>
              <a:t>10</a:t>
            </a:r>
            <a:r>
              <a:rPr b="1" i="0" lang="en-US" sz="3200" u="none">
                <a:solidFill>
                  <a:srgbClr val="FFFFFF"/>
                </a:solidFill>
                <a:latin typeface="Book Antiqua"/>
                <a:ea typeface="Book Antiqua"/>
                <a:cs typeface="Book Antiqua"/>
                <a:sym typeface="Book Antiqua"/>
              </a:rPr>
              <a:t>ο μάθημα- </a:t>
            </a:r>
            <a:r>
              <a:rPr b="1" lang="en-US" sz="3200">
                <a:latin typeface="Book Antiqua"/>
                <a:ea typeface="Book Antiqua"/>
                <a:cs typeface="Book Antiqua"/>
                <a:sym typeface="Book Antiqua"/>
              </a:rPr>
              <a:t>Μια γενική αποτίμηση της λειτουργίας των ευρωπαϊκών πολιτικών συστημάτων-19.1.2024 </a:t>
            </a:r>
            <a:br>
              <a:rPr b="0" i="0" lang="en-US" sz="1400" u="none">
                <a:solidFill>
                  <a:srgbClr val="FFFFFF"/>
                </a:solidFill>
                <a:latin typeface="Arial"/>
                <a:ea typeface="Arial"/>
                <a:cs typeface="Arial"/>
                <a:sym typeface="Arial"/>
              </a:rPr>
            </a:br>
            <a:endParaRPr/>
          </a:p>
        </p:txBody>
      </p:sp>
      <p:sp>
        <p:nvSpPr>
          <p:cNvPr id="119" name="Google Shape;119;p1"/>
          <p:cNvSpPr txBox="1"/>
          <p:nvPr>
            <p:ph idx="1" type="subTitle"/>
          </p:nvPr>
        </p:nvSpPr>
        <p:spPr>
          <a:xfrm>
            <a:off x="1042987" y="4581525"/>
            <a:ext cx="7812087" cy="2087562"/>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1500"/>
              <a:buNone/>
            </a:pPr>
            <a:r>
              <a:rPr b="1" i="0" lang="en-US" sz="2000" u="none">
                <a:solidFill>
                  <a:srgbClr val="000000"/>
                </a:solidFill>
                <a:latin typeface="Garamond"/>
                <a:ea typeface="Garamond"/>
                <a:cs typeface="Garamond"/>
                <a:sym typeface="Garamond"/>
              </a:rPr>
              <a:t>Δρ. Παναγιώτης ΠΑΣΧΑΛΙΔΗΣ</a:t>
            </a:r>
            <a:endParaRPr/>
          </a:p>
          <a:p>
            <a:pPr indent="0" lvl="0" marL="0" rtl="0" algn="ctr">
              <a:lnSpc>
                <a:spcPct val="80000"/>
              </a:lnSpc>
              <a:spcBef>
                <a:spcPts val="0"/>
              </a:spcBef>
              <a:spcAft>
                <a:spcPts val="0"/>
              </a:spcAft>
              <a:buSzPts val="1500"/>
              <a:buNone/>
            </a:pPr>
            <a:r>
              <a:t/>
            </a:r>
            <a:endParaRPr b="1" i="0" sz="2000" u="none">
              <a:solidFill>
                <a:srgbClr val="000000"/>
              </a:solidFill>
              <a:latin typeface="Garamond"/>
              <a:ea typeface="Garamond"/>
              <a:cs typeface="Garamond"/>
              <a:sym typeface="Garamond"/>
            </a:endParaRPr>
          </a:p>
          <a:p>
            <a:pPr indent="0" lvl="0" marL="0" rtl="0" algn="ctr">
              <a:lnSpc>
                <a:spcPct val="80000"/>
              </a:lnSpc>
              <a:spcBef>
                <a:spcPts val="500"/>
              </a:spcBef>
              <a:spcAft>
                <a:spcPts val="0"/>
              </a:spcAft>
              <a:buSzPts val="1350"/>
              <a:buNone/>
            </a:pPr>
            <a:r>
              <a:rPr b="1" i="0" lang="en-US" sz="1800" u="none">
                <a:solidFill>
                  <a:srgbClr val="000000"/>
                </a:solidFill>
                <a:latin typeface="Garamond"/>
                <a:ea typeface="Garamond"/>
                <a:cs typeface="Garamond"/>
                <a:sym typeface="Garamond"/>
              </a:rPr>
              <a:t>Τμήμα Πολιτικής Επιστήμης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350"/>
              <a:buNone/>
            </a:pPr>
            <a:r>
              <a:rPr b="1" i="0" lang="en-US" sz="1800" u="none">
                <a:solidFill>
                  <a:srgbClr val="000000"/>
                </a:solidFill>
                <a:latin typeface="Garamond"/>
                <a:ea typeface="Garamond"/>
                <a:cs typeface="Garamond"/>
                <a:sym typeface="Garamond"/>
              </a:rPr>
              <a:t>Κομοτηνή, Δημοκρίτειο Πανεπιστήμιο Θράκης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Email: panagiotispaschalidis314@gmail.com</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Τηλέφωνο Επικοινωνίας: 6981005323</a:t>
            </a:r>
            <a:endParaRPr b="1" i="0" sz="1800" u="none">
              <a:solidFill>
                <a:srgbClr val="000000"/>
              </a:solidFill>
              <a:latin typeface="Garamond"/>
              <a:ea typeface="Garamond"/>
              <a:cs typeface="Garamond"/>
              <a:sym typeface="Garamond"/>
            </a:endParaRPr>
          </a:p>
          <a:p>
            <a:pPr indent="0" lvl="0" marL="0" rtl="0" algn="l">
              <a:spcBef>
                <a:spcPts val="360"/>
              </a:spcBef>
              <a:spcAft>
                <a:spcPts val="0"/>
              </a:spcAft>
              <a:buSzPts val="1350"/>
              <a:buFont typeface="Noto Sans Symbols"/>
              <a:buNone/>
            </a:pPr>
            <a:r>
              <a:t/>
            </a:r>
            <a:endParaRPr b="1" i="0" sz="1800" u="none">
              <a:solidFill>
                <a:srgbClr val="000000"/>
              </a:solidFill>
              <a:latin typeface="Garamond"/>
              <a:ea typeface="Garamond"/>
              <a:cs typeface="Garamond"/>
              <a:sym typeface="Garamond"/>
            </a:endParaRPr>
          </a:p>
        </p:txBody>
      </p:sp>
      <p:pic>
        <p:nvPicPr>
          <p:cNvPr id="120" name="Google Shape;120;p1"/>
          <p:cNvPicPr preferRelativeResize="0"/>
          <p:nvPr/>
        </p:nvPicPr>
        <p:blipFill rotWithShape="1">
          <a:blip r:embed="rId3">
            <a:alphaModFix/>
          </a:blip>
          <a:srcRect b="0" l="0" r="0" t="0"/>
          <a:stretch/>
        </p:blipFill>
        <p:spPr>
          <a:xfrm>
            <a:off x="4921250" y="0"/>
            <a:ext cx="2035175" cy="1565275"/>
          </a:xfrm>
          <a:prstGeom prst="rect">
            <a:avLst/>
          </a:prstGeom>
          <a:noFill/>
          <a:ln>
            <a:noFill/>
          </a:ln>
        </p:spPr>
      </p:pic>
      <p:pic>
        <p:nvPicPr>
          <p:cNvPr id="121" name="Google Shape;121;p1"/>
          <p:cNvPicPr preferRelativeResize="0"/>
          <p:nvPr/>
        </p:nvPicPr>
        <p:blipFill rotWithShape="1">
          <a:blip r:embed="rId4">
            <a:alphaModFix/>
          </a:blip>
          <a:srcRect b="0" l="0" r="0" t="0"/>
          <a:stretch/>
        </p:blipFill>
        <p:spPr>
          <a:xfrm>
            <a:off x="7005637" y="0"/>
            <a:ext cx="2138362" cy="16652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b1e45ea6b1_0_110"/>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3) βία και συγκρούσεις</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Σε αυτή τη διάσταση είναι εμφανές πως η Ευρώπη, η Ε.Ε. και γενικότερα οι χώρες του ευρωπαϊκού χώρου έχουν επιτύχει μια εμπέδωση ειρήνης και αποφυγής των βίαιων συγκρούσεων. Οι πόλεμοι στην πρώην Γιουγκοσλαβία, 1991-2001, είναι βέβαια μια δύσκολη κληρονομιά που ακόμα δεν έχει διευθετηθεί πλήρως (π.χ. Κόσοβο, Βοσνία- Ερζεγοβίνη). Ωστόσο, το μεγάλο ζήτημα είναι ο πόλεμος στην Ουκρανία ο οποίος πέρα από την τραγική απώλεια ανθρώπινων ζωών, έχει προκαλέσει μεγάλο προσφυγικό κύμα και είναι σίγουρο πως θα απαιτήσει μακροχρόνια προσπάθεια για την </a:t>
            </a:r>
            <a:r>
              <a:rPr lang="en-US" sz="1800"/>
              <a:t>επιστροφή</a:t>
            </a:r>
            <a:r>
              <a:rPr lang="en-US" sz="1800"/>
              <a:t> της περιοχής σε μια λειτουργική κατάσταση και ιδιαίτερα τη  σχέση με τη Ρωσία.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Η απουσία συγκρούσεων στο μεγαλύτερο κομμάτι της Ευρώπης δεν πρέπει να συνεπάγεται μια πολιτική αποστασιοποίησης. Ιδιαίτερα σε περιοχές όπως η Μέση Ανατολή, η Αφρική και η κεντρική Ασία, οι συγκρούσεις που διαρκούν επι μακρόν έχουν ως αποτέλεσμα τη δημιουργία προσφυγικών ροών και γενικότερα την όξυνση ζητημάτων που άπτονται των ανθρωπίνων δικαιωμάτων σε όλο τον κόσμο.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258" name="Google Shape;258;g2b1e45ea6b1_0_110"/>
          <p:cNvGrpSpPr/>
          <p:nvPr/>
        </p:nvGrpSpPr>
        <p:grpSpPr>
          <a:xfrm>
            <a:off x="0" y="0"/>
            <a:ext cx="8985250" cy="611188"/>
            <a:chOff x="0" y="0"/>
            <a:chExt cx="5660" cy="385"/>
          </a:xfrm>
        </p:grpSpPr>
        <p:sp>
          <p:nvSpPr>
            <p:cNvPr id="259" name="Google Shape;259;g2b1e45ea6b1_0_11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0" name="Google Shape;260;g2b1e45ea6b1_0_11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1" name="Google Shape;261;g2b1e45ea6b1_0_11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2" name="Google Shape;262;g2b1e45ea6b1_0_11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3" name="Google Shape;263;g2b1e45ea6b1_0_11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4" name="Google Shape;264;g2b1e45ea6b1_0_11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5" name="Google Shape;265;g2b1e45ea6b1_0_11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6" name="Google Shape;266;g2b1e45ea6b1_0_11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7" name="Google Shape;267;g2b1e45ea6b1_0_11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68" name="Google Shape;268;g2b1e45ea6b1_0_11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Μια γενική αποτίμηση της λειτουργίας των ευρωπαϊκών πολιτικών συστημάτων</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b1e45ea6b1_0_126"/>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4) </a:t>
            </a:r>
            <a:r>
              <a:rPr lang="en-US" sz="1800"/>
              <a:t> Βαθμός εμπιστοσύνης στην κυβέρνηση</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274" name="Google Shape;274;g2b1e45ea6b1_0_126"/>
          <p:cNvGrpSpPr/>
          <p:nvPr/>
        </p:nvGrpSpPr>
        <p:grpSpPr>
          <a:xfrm>
            <a:off x="0" y="0"/>
            <a:ext cx="8985250" cy="611188"/>
            <a:chOff x="0" y="0"/>
            <a:chExt cx="5660" cy="385"/>
          </a:xfrm>
        </p:grpSpPr>
        <p:sp>
          <p:nvSpPr>
            <p:cNvPr id="275" name="Google Shape;275;g2b1e45ea6b1_0_12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6" name="Google Shape;276;g2b1e45ea6b1_0_12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7" name="Google Shape;277;g2b1e45ea6b1_0_12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g2b1e45ea6b1_0_12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9" name="Google Shape;279;g2b1e45ea6b1_0_12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0" name="Google Shape;280;g2b1e45ea6b1_0_12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1" name="Google Shape;281;g2b1e45ea6b1_0_12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2" name="Google Shape;282;g2b1e45ea6b1_0_12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3" name="Google Shape;283;g2b1e45ea6b1_0_12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84" name="Google Shape;284;g2b1e45ea6b1_0_12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Μια γενική αποτίμηση της λειτουργίας των ευρωπαϊκών πολιτικών συστημάτων</a:t>
            </a:r>
            <a:endParaRPr/>
          </a:p>
        </p:txBody>
      </p:sp>
      <p:pic>
        <p:nvPicPr>
          <p:cNvPr id="285" name="Google Shape;285;g2b1e45ea6b1_0_126"/>
          <p:cNvPicPr preferRelativeResize="0"/>
          <p:nvPr/>
        </p:nvPicPr>
        <p:blipFill>
          <a:blip r:embed="rId3">
            <a:alphaModFix/>
          </a:blip>
          <a:stretch>
            <a:fillRect/>
          </a:stretch>
        </p:blipFill>
        <p:spPr>
          <a:xfrm>
            <a:off x="436875" y="1695950"/>
            <a:ext cx="6727200" cy="4837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b1e45ea6b1_0_14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4)  Βαθμός εμπιστοσύνης στην κυβέρνηση (Jansen, 2023)</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Σε γενικό επίπεδο, υπάρχουν διαφορές μεταξύ των ευρωπαϊκών κρατών ως προς το βαθμό και τα χαρακτηριστικά της εμπιστοσύνης σε θεσμούς. Συγκεκριμένα, υπάρχουν μεγάλες διαφορές σε ότι αφορά την εμπιστοσύνη στα εθνικά κοινοβούλια. Δεύτερον, είναι βέβαιο πως η οικονομική κρίση και ύφεση (δεκαετία 2010, συνέπειες COVID-19, ενέργεια) φαίνεται να έχει μειώσει την εμπιστοσύνη των πολιτών κυρίως σε νότια και ανατολική Ευρώπη. Τρίτο, οι πολίτες με χαμηλότερα εισοδήματα και με λιγότερη εκπαίδευση είναι συνήθως πολύ πιο δύσπιστοι από άλλες κατηγορίες.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Κοινοβούλια: υπάρχει μεγάλη εμπιστοσύνη στις Βόρεις χώρες και μετά στις δυτικές όπως η Ολλανδία, η Αυστρία, το Βέλγιο και η Γερμανία. Αντίθετα, στην κεντρική, ανατολική και νότια Ευρώπη υπάρχει πολύ λιγότερη εμπιστοσύνη.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291" name="Google Shape;291;g2b1e45ea6b1_0_142"/>
          <p:cNvGrpSpPr/>
          <p:nvPr/>
        </p:nvGrpSpPr>
        <p:grpSpPr>
          <a:xfrm>
            <a:off x="0" y="0"/>
            <a:ext cx="8985250" cy="611188"/>
            <a:chOff x="0" y="0"/>
            <a:chExt cx="5660" cy="385"/>
          </a:xfrm>
        </p:grpSpPr>
        <p:sp>
          <p:nvSpPr>
            <p:cNvPr id="292" name="Google Shape;292;g2b1e45ea6b1_0_14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3" name="Google Shape;293;g2b1e45ea6b1_0_14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4" name="Google Shape;294;g2b1e45ea6b1_0_14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5" name="Google Shape;295;g2b1e45ea6b1_0_14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6" name="Google Shape;296;g2b1e45ea6b1_0_14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7" name="Google Shape;297;g2b1e45ea6b1_0_14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8" name="Google Shape;298;g2b1e45ea6b1_0_14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9" name="Google Shape;299;g2b1e45ea6b1_0_14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0" name="Google Shape;300;g2b1e45ea6b1_0_14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01" name="Google Shape;301;g2b1e45ea6b1_0_14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Μια γενική αποτίμηση της λειτουργίας των ευρωπαϊκών πολιτικών συστημάτων</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b1e45ea6b1_0_158"/>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4)  Βαθμός εμπιστοσύνης στην κυβέρνηση (Jansen, 2023)</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   Ευρωκοινοβούλιο: γενικότερα φαίνεται να υπάρχει λιγότερη διαφοροποίηση ως προς την εμπιστοσύνη στο </a:t>
            </a:r>
            <a:r>
              <a:rPr lang="en-US" sz="1800"/>
              <a:t>ευρωκοινοβούλιο</a:t>
            </a:r>
            <a:r>
              <a:rPr lang="en-US" sz="1800"/>
              <a:t>. Είναι χαρακτηριστικό πως στις βόρειες και </a:t>
            </a:r>
            <a:r>
              <a:rPr lang="en-US" sz="1800"/>
              <a:t>δυτικές</a:t>
            </a:r>
            <a:r>
              <a:rPr lang="en-US" sz="1800"/>
              <a:t> χώρες υπάρχει λιγότερη εμπιστοσύνη στο ευρωκοινοβούλιο από ότι στις κεντροευρωπαϊκές. Σε χώρες όπως η Ελλάδα, η Κύπρος και η Πορτογαλία, υπάρχει μεγαλύτερη μεταβλητότητα, κάτι που μάλλον συνδέεται με τις επιπτώσεις της οικονομικής κρίσης και την αντίληψη για τη διαχείριση της Ε.Ε.</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οικονομική ύφεση και εμπιστοσύνη: και εδώ, στην περίπτωση της Ελλάδας, της Κύπρου, της Ισπανίας και της Πορτογαλίας υπάρχει μια μεγάλη συσχέτιση μεταξύ των συνεπειών της κρίσης (ανεργία) και της μείωσης της εμπιστοσύνης. Στη Βόρεια και τη δυτική Ευρώπη, υπάρχει γενικά μια σταθερότητα στο βαθμό εμπιστοσύνης.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307" name="Google Shape;307;g2b1e45ea6b1_0_158"/>
          <p:cNvGrpSpPr/>
          <p:nvPr/>
        </p:nvGrpSpPr>
        <p:grpSpPr>
          <a:xfrm>
            <a:off x="0" y="0"/>
            <a:ext cx="8985250" cy="611188"/>
            <a:chOff x="0" y="0"/>
            <a:chExt cx="5660" cy="385"/>
          </a:xfrm>
        </p:grpSpPr>
        <p:sp>
          <p:nvSpPr>
            <p:cNvPr id="308" name="Google Shape;308;g2b1e45ea6b1_0_158"/>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9" name="Google Shape;309;g2b1e45ea6b1_0_158"/>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0" name="Google Shape;310;g2b1e45ea6b1_0_158"/>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1" name="Google Shape;311;g2b1e45ea6b1_0_158"/>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2" name="Google Shape;312;g2b1e45ea6b1_0_158"/>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3" name="Google Shape;313;g2b1e45ea6b1_0_158"/>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4" name="Google Shape;314;g2b1e45ea6b1_0_158"/>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5" name="Google Shape;315;g2b1e45ea6b1_0_158"/>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6" name="Google Shape;316;g2b1e45ea6b1_0_158"/>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17" name="Google Shape;317;g2b1e45ea6b1_0_158"/>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Μια γενική αποτίμηση της λειτουργίας των ευρωπαϊκών πολιτικών συστημάτων</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rPr lang="en-US" sz="1800"/>
              <a:t>  </a:t>
            </a:r>
            <a:endParaRPr sz="1800"/>
          </a:p>
          <a:p>
            <a:pPr indent="-342900" lvl="0" marL="457200" rtl="0" algn="just">
              <a:lnSpc>
                <a:spcPct val="115000"/>
              </a:lnSpc>
              <a:spcBef>
                <a:spcPts val="0"/>
              </a:spcBef>
              <a:spcAft>
                <a:spcPts val="0"/>
              </a:spcAft>
              <a:buSzPts val="1800"/>
              <a:buChar char="-"/>
            </a:pPr>
            <a:r>
              <a:rPr lang="en-US" sz="1800"/>
              <a:t>Ο σκοπός αυτή της θεματικής ενότητας είναι να προσφέρει μια γενική θεώρηση σε μια σειρά από παραμέτρους (π.χ. δημοκρατία, ανθρώπινα δικαιώματα, εμπιστοσύνη σε θεσμούς, διαφθορά, </a:t>
            </a:r>
            <a:r>
              <a:rPr lang="en-US" sz="1800"/>
              <a:t>ελευθερία</a:t>
            </a:r>
            <a:r>
              <a:rPr lang="en-US" sz="1800"/>
              <a:t> των ΜΜΕ, κοινωνία των πολιτών, βία και συγκρούσεις…). </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Με αυτό τον τρόπο γίνεται περισσότερο αντιληπτή η εξέλιξη των ευρωπαϊκών συστημάτων σε σχέση με άλλες περιοχές του κόσμου αλλά και η δυναμική της εξέλιξης στα πλαίσια του ευρωπαϊκού χώρου. </a:t>
            </a:r>
            <a:endParaRPr b="0" i="0" sz="1800" u="none">
              <a:solidFill>
                <a:schemeClr val="dk1"/>
              </a:solidFill>
              <a:latin typeface="Arial"/>
              <a:ea typeface="Arial"/>
              <a:cs typeface="Arial"/>
              <a:sym typeface="Arial"/>
            </a:endParaRPr>
          </a:p>
        </p:txBody>
      </p:sp>
      <p:grpSp>
        <p:nvGrpSpPr>
          <p:cNvPr id="127" name="Google Shape;127;p2"/>
          <p:cNvGrpSpPr/>
          <p:nvPr/>
        </p:nvGrpSpPr>
        <p:grpSpPr>
          <a:xfrm>
            <a:off x="0" y="0"/>
            <a:ext cx="9144000" cy="546100"/>
            <a:chOff x="0" y="0"/>
            <a:chExt cx="5760" cy="344"/>
          </a:xfrm>
        </p:grpSpPr>
        <p:sp>
          <p:nvSpPr>
            <p:cNvPr id="128" name="Google Shape;128;p2"/>
            <p:cNvSpPr txBox="1"/>
            <p:nvPr/>
          </p:nvSpPr>
          <p:spPr>
            <a:xfrm>
              <a:off x="0" y="0"/>
              <a:ext cx="180" cy="336"/>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2"/>
            <p:cNvSpPr txBox="1"/>
            <p:nvPr/>
          </p:nvSpPr>
          <p:spPr>
            <a:xfrm>
              <a:off x="260" y="85"/>
              <a:ext cx="5500" cy="173"/>
            </a:xfrm>
            <a:prstGeom prst="rect">
              <a:avLst/>
            </a:prstGeom>
            <a:solidFill>
              <a:srgbClr val="DDDDDD">
                <a:alpha val="7450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2"/>
            <p:cNvSpPr txBox="1"/>
            <p:nvPr/>
          </p:nvSpPr>
          <p:spPr>
            <a:xfrm>
              <a:off x="258" y="85"/>
              <a:ext cx="87" cy="8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 name="Google Shape;131;p2"/>
            <p:cNvSpPr txBox="1"/>
            <p:nvPr/>
          </p:nvSpPr>
          <p:spPr>
            <a:xfrm>
              <a:off x="345" y="0"/>
              <a:ext cx="88"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Google Shape;132;p2"/>
            <p:cNvSpPr txBox="1"/>
            <p:nvPr/>
          </p:nvSpPr>
          <p:spPr>
            <a:xfrm>
              <a:off x="345" y="85"/>
              <a:ext cx="88" cy="89"/>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 name="Google Shape;133;p2"/>
            <p:cNvSpPr txBox="1"/>
            <p:nvPr/>
          </p:nvSpPr>
          <p:spPr>
            <a:xfrm>
              <a:off x="173" y="173"/>
              <a:ext cx="86"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Google Shape;134;p2"/>
            <p:cNvSpPr txBox="1"/>
            <p:nvPr/>
          </p:nvSpPr>
          <p:spPr>
            <a:xfrm>
              <a:off x="83" y="86"/>
              <a:ext cx="89" cy="87"/>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 name="Google Shape;135;p2"/>
            <p:cNvSpPr txBox="1"/>
            <p:nvPr/>
          </p:nvSpPr>
          <p:spPr>
            <a:xfrm>
              <a:off x="258" y="171"/>
              <a:ext cx="87" cy="87"/>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 name="Google Shape;136;p2"/>
            <p:cNvSpPr txBox="1"/>
            <p:nvPr/>
          </p:nvSpPr>
          <p:spPr>
            <a:xfrm>
              <a:off x="173" y="258"/>
              <a:ext cx="86" cy="86"/>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37" name="Google Shape;137;p2"/>
          <p:cNvSpPr txBox="1"/>
          <p:nvPr>
            <p:ph type="title"/>
          </p:nvPr>
        </p:nvSpPr>
        <p:spPr>
          <a:xfrm>
            <a:off x="755650" y="546100"/>
            <a:ext cx="7416800" cy="5969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Μια γενική αποτίμηση της λειτουργίας των </a:t>
            </a:r>
            <a:r>
              <a:rPr b="1" lang="en-US" sz="2000"/>
              <a:t>ευρωπαϊκών</a:t>
            </a:r>
            <a:r>
              <a:rPr b="1" lang="en-US" sz="2000"/>
              <a:t> πολιτικών συστημάτων</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b1e45ea6b1_0_0"/>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457200" rtl="0" algn="just">
              <a:lnSpc>
                <a:spcPct val="80000"/>
              </a:lnSpc>
              <a:spcBef>
                <a:spcPts val="0"/>
              </a:spcBef>
              <a:spcAft>
                <a:spcPts val="0"/>
              </a:spcAft>
              <a:buSzPts val="1800"/>
              <a:buAutoNum type="arabicPeriod"/>
            </a:pPr>
            <a:r>
              <a:rPr lang="en-US" sz="1800"/>
              <a:t>Η διάσταση της δημοκρατίας</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rPr lang="en-US" sz="1800"/>
              <a:t> </a:t>
            </a:r>
            <a:endParaRPr b="0" i="0" sz="1800" u="none">
              <a:solidFill>
                <a:schemeClr val="dk1"/>
              </a:solidFill>
              <a:latin typeface="Arial"/>
              <a:ea typeface="Arial"/>
              <a:cs typeface="Arial"/>
              <a:sym typeface="Arial"/>
            </a:endParaRPr>
          </a:p>
        </p:txBody>
      </p:sp>
      <p:grpSp>
        <p:nvGrpSpPr>
          <p:cNvPr id="143" name="Google Shape;143;g2b1e45ea6b1_0_0"/>
          <p:cNvGrpSpPr/>
          <p:nvPr/>
        </p:nvGrpSpPr>
        <p:grpSpPr>
          <a:xfrm>
            <a:off x="0" y="0"/>
            <a:ext cx="8985250" cy="611188"/>
            <a:chOff x="0" y="0"/>
            <a:chExt cx="5660" cy="385"/>
          </a:xfrm>
        </p:grpSpPr>
        <p:sp>
          <p:nvSpPr>
            <p:cNvPr id="144" name="Google Shape;144;g2b1e45ea6b1_0_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 name="Google Shape;145;g2b1e45ea6b1_0_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 name="Google Shape;146;g2b1e45ea6b1_0_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 name="Google Shape;147;g2b1e45ea6b1_0_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8" name="Google Shape;148;g2b1e45ea6b1_0_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9" name="Google Shape;149;g2b1e45ea6b1_0_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0" name="Google Shape;150;g2b1e45ea6b1_0_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1" name="Google Shape;151;g2b1e45ea6b1_0_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2" name="Google Shape;152;g2b1e45ea6b1_0_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53" name="Google Shape;153;g2b1e45ea6b1_0_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Μια γενική αποτίμηση της λειτουργίας των ευρωπαϊκών πολιτικών συστημάτων</a:t>
            </a:r>
            <a:endParaRPr/>
          </a:p>
        </p:txBody>
      </p:sp>
      <p:pic>
        <p:nvPicPr>
          <p:cNvPr id="154" name="Google Shape;154;g2b1e45ea6b1_0_0"/>
          <p:cNvPicPr preferRelativeResize="0"/>
          <p:nvPr/>
        </p:nvPicPr>
        <p:blipFill>
          <a:blip r:embed="rId3">
            <a:alphaModFix/>
          </a:blip>
          <a:stretch>
            <a:fillRect/>
          </a:stretch>
        </p:blipFill>
        <p:spPr>
          <a:xfrm>
            <a:off x="538450" y="1783475"/>
            <a:ext cx="6858000" cy="4772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b1e45ea6b1_0_16"/>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457200" rtl="0" algn="just">
              <a:lnSpc>
                <a:spcPct val="115000"/>
              </a:lnSpc>
              <a:spcBef>
                <a:spcPts val="0"/>
              </a:spcBef>
              <a:spcAft>
                <a:spcPts val="0"/>
              </a:spcAft>
              <a:buSzPts val="1800"/>
              <a:buAutoNum type="arabicPeriod"/>
            </a:pPr>
            <a:r>
              <a:rPr lang="en-US" sz="1800"/>
              <a:t>Η διάσταση της δημοκρατίας</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-Σε συνολικό επίπεδο, είναι αισθητή η εμπέδωση της δημοκρατίας στο σύνολο σχεδόν του ευρωπαϊκού χώρου και ιδιαίτερα στα κράτη μέλη της Ε.Ε.</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Αν εστιάσουμε στο εσωτερικό του ευρωπαϊκού χώρου, φαίνεται πως οι Σκανδιναβικές χώρες παρουσιάζονται ως εξαιρετικά λειτουργικές δημοκρατίες, ιδιαίτερα σε ότι αφορά την εναλλαγή </a:t>
            </a:r>
            <a:r>
              <a:rPr lang="en-US" sz="1800"/>
              <a:t>κομμάτων</a:t>
            </a:r>
            <a:r>
              <a:rPr lang="en-US" sz="1800"/>
              <a:t> στην εξουσία, τον </a:t>
            </a:r>
            <a:r>
              <a:rPr lang="en-US" sz="1800"/>
              <a:t>πλουραλισμό</a:t>
            </a:r>
            <a:r>
              <a:rPr lang="en-US" sz="1800"/>
              <a:t>, τις κοινωνικές ελευθερίες, την πολιτική συμμετοχή. Αντίθετα, οι χώρες στα ανατολικά και στο Νότο εμφανίζονται ως λιγότερο ανθεκτικές δημοκρατίες.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Στην Ε.Ε. ως υπερεθνικό οργανισμό, η μεγάλη πρόκληση παραμένει το ‘δημοκρατικό έλλειμμα’ (democratic deficit) και η ανάγκη μεταρρυθμίσεων (π.χ. ενδυνάμωση ευρωκοινοβουλίου) που θα φέρει τους πολίτες ακόμα πιο κοντά στην ένωση.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 </a:t>
            </a:r>
            <a:endParaRPr b="0" i="0" sz="1800" u="none">
              <a:solidFill>
                <a:schemeClr val="dk1"/>
              </a:solidFill>
              <a:latin typeface="Arial"/>
              <a:ea typeface="Arial"/>
              <a:cs typeface="Arial"/>
              <a:sym typeface="Arial"/>
            </a:endParaRPr>
          </a:p>
        </p:txBody>
      </p:sp>
      <p:grpSp>
        <p:nvGrpSpPr>
          <p:cNvPr id="160" name="Google Shape;160;g2b1e45ea6b1_0_16"/>
          <p:cNvGrpSpPr/>
          <p:nvPr/>
        </p:nvGrpSpPr>
        <p:grpSpPr>
          <a:xfrm>
            <a:off x="0" y="0"/>
            <a:ext cx="8985250" cy="611188"/>
            <a:chOff x="0" y="0"/>
            <a:chExt cx="5660" cy="385"/>
          </a:xfrm>
        </p:grpSpPr>
        <p:sp>
          <p:nvSpPr>
            <p:cNvPr id="161" name="Google Shape;161;g2b1e45ea6b1_0_1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 name="Google Shape;162;g2b1e45ea6b1_0_1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 name="Google Shape;163;g2b1e45ea6b1_0_1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 name="Google Shape;164;g2b1e45ea6b1_0_1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5" name="Google Shape;165;g2b1e45ea6b1_0_1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 name="Google Shape;166;g2b1e45ea6b1_0_1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Google Shape;167;g2b1e45ea6b1_0_1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 name="Google Shape;168;g2b1e45ea6b1_0_1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9" name="Google Shape;169;g2b1e45ea6b1_0_1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70" name="Google Shape;170;g2b1e45ea6b1_0_1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Μια γενική αποτίμηση της λειτουργίας των ευρωπαϊκών πολιτικών συστημάτων</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b1e45ea6b1_0_3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457200" rtl="0" algn="just">
              <a:lnSpc>
                <a:spcPct val="115000"/>
              </a:lnSpc>
              <a:spcBef>
                <a:spcPts val="0"/>
              </a:spcBef>
              <a:spcAft>
                <a:spcPts val="0"/>
              </a:spcAft>
              <a:buSzPts val="1800"/>
              <a:buAutoNum type="arabicPeriod"/>
            </a:pPr>
            <a:r>
              <a:rPr lang="en-US" sz="1800"/>
              <a:t>Η διάσταση της δημοκρατίας (Gola, Bloom, 2022)</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Αν εστιάσουμε σε ακόμα ειδικότερες περιπτώσεις χωρών ή ζητημάτων τότε υπάρχουν οι εξής προκλήσεις. </a:t>
            </a:r>
            <a:endParaRPr sz="1800"/>
          </a:p>
          <a:p>
            <a:pPr indent="0" lvl="0" marL="457200" rtl="0" algn="just">
              <a:lnSpc>
                <a:spcPct val="115000"/>
              </a:lnSpc>
              <a:spcBef>
                <a:spcPts val="0"/>
              </a:spcBef>
              <a:spcAft>
                <a:spcPts val="0"/>
              </a:spcAft>
              <a:buNone/>
            </a:pPr>
            <a:r>
              <a:rPr lang="en-US" sz="1800"/>
              <a:t>i) ανασφάλεια, συγκρούσεις και η κατάσταση της δημοκρατίας με επίκεντρο τον πόλεμο στην Ουκρανία. Τόσο στη Ρωσία όσο και στην Ουκρανία μερικές από τις επώδυνες συνέπειες του πολέμου είναι η λογοκρισία στα ΜΜΕ, ο περιορισμός ατομικών και κοινωνικών ελευθεριών και δικαιωμάτων, η καταπίεση της κοινωνίας των πολιτών και των μειονοτήτων. </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rPr lang="en-US" sz="1800"/>
              <a:t>ii) Ζητήματα ελευθερίας της έκφρασης και των ΜΜΕ. Υπάρχουν προβλήματα σε διάφορες χώρες που αφορούν στις δυσκολίες των ΜΜΕ να είναι ανεξάρτητα από πολιτικά και οικονομικά συμφέροντα και γενικότερα στις πιέσεις που ασκούνται στους δημοσιογράφους.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 </a:t>
            </a:r>
            <a:endParaRPr b="0" i="0" sz="1800" u="none">
              <a:solidFill>
                <a:schemeClr val="dk1"/>
              </a:solidFill>
              <a:latin typeface="Arial"/>
              <a:ea typeface="Arial"/>
              <a:cs typeface="Arial"/>
              <a:sym typeface="Arial"/>
            </a:endParaRPr>
          </a:p>
        </p:txBody>
      </p:sp>
      <p:grpSp>
        <p:nvGrpSpPr>
          <p:cNvPr id="176" name="Google Shape;176;g2b1e45ea6b1_0_32"/>
          <p:cNvGrpSpPr/>
          <p:nvPr/>
        </p:nvGrpSpPr>
        <p:grpSpPr>
          <a:xfrm>
            <a:off x="0" y="0"/>
            <a:ext cx="8985250" cy="611188"/>
            <a:chOff x="0" y="0"/>
            <a:chExt cx="5660" cy="385"/>
          </a:xfrm>
        </p:grpSpPr>
        <p:sp>
          <p:nvSpPr>
            <p:cNvPr id="177" name="Google Shape;177;g2b1e45ea6b1_0_3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8" name="Google Shape;178;g2b1e45ea6b1_0_3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9" name="Google Shape;179;g2b1e45ea6b1_0_3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0" name="Google Shape;180;g2b1e45ea6b1_0_3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1" name="Google Shape;181;g2b1e45ea6b1_0_3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2" name="Google Shape;182;g2b1e45ea6b1_0_3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3" name="Google Shape;183;g2b1e45ea6b1_0_3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4" name="Google Shape;184;g2b1e45ea6b1_0_3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5" name="Google Shape;185;g2b1e45ea6b1_0_3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86" name="Google Shape;186;g2b1e45ea6b1_0_3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Μια γενική αποτίμηση της λειτουργίας των ευρωπαϊκών πολιτικών συστημάτων</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b1e45ea6b1_0_47"/>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2900" lvl="0" marL="457200" rtl="0" algn="just">
              <a:lnSpc>
                <a:spcPct val="115000"/>
              </a:lnSpc>
              <a:spcBef>
                <a:spcPts val="0"/>
              </a:spcBef>
              <a:spcAft>
                <a:spcPts val="0"/>
              </a:spcAft>
              <a:buSzPts val="1800"/>
              <a:buAutoNum type="arabicPeriod"/>
            </a:pPr>
            <a:r>
              <a:rPr lang="en-US" sz="1800"/>
              <a:t>Η διάσταση της δημοκρατίας (Gola, Bloom, 2022)</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Αν εστιάσουμε σε ακόμα ειδικότερες περιπτώσεις χωρών ή ζητημάτων τότε υπάρχουν οι εξής προκλήσεις. </a:t>
            </a:r>
            <a:endParaRPr sz="1800"/>
          </a:p>
          <a:p>
            <a:pPr indent="0" lvl="0" marL="457200" rtl="0" algn="just">
              <a:lnSpc>
                <a:spcPct val="115000"/>
              </a:lnSpc>
              <a:spcBef>
                <a:spcPts val="0"/>
              </a:spcBef>
              <a:spcAft>
                <a:spcPts val="0"/>
              </a:spcAft>
              <a:buNone/>
            </a:pPr>
            <a:r>
              <a:rPr lang="en-US" sz="1800"/>
              <a:t>iii) ισότητα των φύλων. Ιδιαίτερα σε χώρες όπως η Ουγγαρία και η Πολωνία υπάρχουν ζητήματα περιορισμού αυτών των δικαιωμάτων. Αυτό αφορά σε γενικότερο επίπεδο και τα δικαιώματα της κοινότητας ΛΟΑΤΚΙ. </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rPr lang="en-US" sz="1800"/>
              <a:t>iv) η άνοδος του ακροδεξιού λαϊκισμού. Υπάρχει σε πολλές χώρες όπως η Ιταλία, η Πορτογαλία, η Ουγγαρία, η Γαλλία, η Βουλγαρία και η Σουηδία. Πολύ συχνά, ο λόγος της ακροδεξιάς επικεντρώνεται σε ζητήματα μετανάστευσης. </a:t>
            </a:r>
            <a:r>
              <a:rPr lang="en-US" sz="1800"/>
              <a:t>Εκμεταλλεύεται</a:t>
            </a:r>
            <a:r>
              <a:rPr lang="en-US" sz="1800"/>
              <a:t> τις ανασφάλειες των πολιτών σε μια σειρά από ζητήματα όπως η αγοραστική δύναμη, η ανεργία, η κοινωνική πρόνοια.  </a:t>
            </a:r>
            <a:endParaRPr sz="1800"/>
          </a:p>
        </p:txBody>
      </p:sp>
      <p:grpSp>
        <p:nvGrpSpPr>
          <p:cNvPr id="192" name="Google Shape;192;g2b1e45ea6b1_0_47"/>
          <p:cNvGrpSpPr/>
          <p:nvPr/>
        </p:nvGrpSpPr>
        <p:grpSpPr>
          <a:xfrm>
            <a:off x="0" y="0"/>
            <a:ext cx="8985250" cy="611188"/>
            <a:chOff x="0" y="0"/>
            <a:chExt cx="5660" cy="385"/>
          </a:xfrm>
        </p:grpSpPr>
        <p:sp>
          <p:nvSpPr>
            <p:cNvPr id="193" name="Google Shape;193;g2b1e45ea6b1_0_4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4" name="Google Shape;194;g2b1e45ea6b1_0_4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5" name="Google Shape;195;g2b1e45ea6b1_0_4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6" name="Google Shape;196;g2b1e45ea6b1_0_4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7" name="Google Shape;197;g2b1e45ea6b1_0_4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8" name="Google Shape;198;g2b1e45ea6b1_0_4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9" name="Google Shape;199;g2b1e45ea6b1_0_4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0" name="Google Shape;200;g2b1e45ea6b1_0_4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1" name="Google Shape;201;g2b1e45ea6b1_0_4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02" name="Google Shape;202;g2b1e45ea6b1_0_4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Μια γενική αποτίμηση της λειτουργίας των ευρωπαϊκών πολιτικών συστημάτων</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b1e45ea6b1_0_6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2.) αντίληψη για τη διαφθορά</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(πηγή, </a:t>
            </a:r>
            <a:r>
              <a:rPr lang="en-US" sz="1800"/>
              <a:t>transparency</a:t>
            </a:r>
            <a:r>
              <a:rPr lang="en-US" sz="1800"/>
              <a:t> international)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p:txBody>
      </p:sp>
      <p:grpSp>
        <p:nvGrpSpPr>
          <p:cNvPr id="208" name="Google Shape;208;g2b1e45ea6b1_0_62"/>
          <p:cNvGrpSpPr/>
          <p:nvPr/>
        </p:nvGrpSpPr>
        <p:grpSpPr>
          <a:xfrm>
            <a:off x="0" y="0"/>
            <a:ext cx="8985250" cy="611188"/>
            <a:chOff x="0" y="0"/>
            <a:chExt cx="5660" cy="385"/>
          </a:xfrm>
        </p:grpSpPr>
        <p:sp>
          <p:nvSpPr>
            <p:cNvPr id="209" name="Google Shape;209;g2b1e45ea6b1_0_6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0" name="Google Shape;210;g2b1e45ea6b1_0_6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1" name="Google Shape;211;g2b1e45ea6b1_0_6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2" name="Google Shape;212;g2b1e45ea6b1_0_6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3" name="Google Shape;213;g2b1e45ea6b1_0_6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4" name="Google Shape;214;g2b1e45ea6b1_0_6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5" name="Google Shape;215;g2b1e45ea6b1_0_6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6" name="Google Shape;216;g2b1e45ea6b1_0_6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7" name="Google Shape;217;g2b1e45ea6b1_0_6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18" name="Google Shape;218;g2b1e45ea6b1_0_6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Μια γενική αποτίμηση της λειτουργίας των ευρωπαϊκών πολιτικών συστημάτων</a:t>
            </a:r>
            <a:endParaRPr/>
          </a:p>
        </p:txBody>
      </p:sp>
      <p:pic>
        <p:nvPicPr>
          <p:cNvPr id="219" name="Google Shape;219;g2b1e45ea6b1_0_62"/>
          <p:cNvPicPr preferRelativeResize="0"/>
          <p:nvPr/>
        </p:nvPicPr>
        <p:blipFill>
          <a:blip r:embed="rId3">
            <a:alphaModFix/>
          </a:blip>
          <a:stretch>
            <a:fillRect/>
          </a:stretch>
        </p:blipFill>
        <p:spPr>
          <a:xfrm>
            <a:off x="470300" y="1844225"/>
            <a:ext cx="8339550" cy="365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b1e45ea6b1_0_78"/>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2.) αντίληψη για τη διαφθορά (Hutt, 2022)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Συγκριτικά, πάντα, με άλλες περιοχές του κόσμου, η αντίληψη για τη διαφθορά στην Ευρώπη φαίνεται να είναι χαμηλότερη, ιδιαίτερα από περιοχές όπως η Λατινική Αμερική, η Αφρική και η Ασία. Ωστόσο, παραμένει μια από τις μεγαλύτερες ανησυχίες των Ευρωπαίων πολιτών καθώς δημιουργεί συνθήκες αναξιοκρατίας και αδιαφάνειας, οδηγεί στην </a:t>
            </a:r>
            <a:r>
              <a:rPr lang="en-US" sz="1800"/>
              <a:t>κατασπατάληση</a:t>
            </a:r>
            <a:r>
              <a:rPr lang="en-US" sz="1800"/>
              <a:t> κεφαλαίων και μειώνει την εμπιστοσύνη των πολιτών στους θεσμούς. Σε χώρες όπως η Ελλάδα, η Κύπρος, η Ουγγαρία, η Κροατία και η Πορτογαλία υπάρχει η εκτίμηση πως η διαφθορά είναι γενικευμένη.</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Όπως και στην </a:t>
            </a:r>
            <a:r>
              <a:rPr lang="en-US" sz="1800"/>
              <a:t>περίπτωση</a:t>
            </a:r>
            <a:r>
              <a:rPr lang="en-US" sz="1800"/>
              <a:t> της δημοκρατίας, οι ανατολικότερες και νοτιότερες χώρες της Ε.Ε. μοιάζουν να είναι πιο ευάλωτες στην διαφθορά. Συγκεκριμένα, στην ανατολική Ευρώπη, οι πολίτες θεωρούν ότι αφορά και το δημόσιο και τον ιδιωτικό τομέα. Αντίθετα, στη δυτική Ευρώπη, υπάρχει εμπιστοσύνη στο δημόσιο, ενώ εκτιμούν πως ο ιδιωτικός επιδιώκει να επηρεάσει τη νομοθεσία υπερ του.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p:txBody>
      </p:sp>
      <p:grpSp>
        <p:nvGrpSpPr>
          <p:cNvPr id="225" name="Google Shape;225;g2b1e45ea6b1_0_78"/>
          <p:cNvGrpSpPr/>
          <p:nvPr/>
        </p:nvGrpSpPr>
        <p:grpSpPr>
          <a:xfrm>
            <a:off x="0" y="0"/>
            <a:ext cx="8985250" cy="611188"/>
            <a:chOff x="0" y="0"/>
            <a:chExt cx="5660" cy="385"/>
          </a:xfrm>
        </p:grpSpPr>
        <p:sp>
          <p:nvSpPr>
            <p:cNvPr id="226" name="Google Shape;226;g2b1e45ea6b1_0_78"/>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7" name="Google Shape;227;g2b1e45ea6b1_0_78"/>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8" name="Google Shape;228;g2b1e45ea6b1_0_78"/>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9" name="Google Shape;229;g2b1e45ea6b1_0_78"/>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0" name="Google Shape;230;g2b1e45ea6b1_0_78"/>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1" name="Google Shape;231;g2b1e45ea6b1_0_78"/>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2" name="Google Shape;232;g2b1e45ea6b1_0_78"/>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3" name="Google Shape;233;g2b1e45ea6b1_0_78"/>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4" name="Google Shape;234;g2b1e45ea6b1_0_78"/>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35" name="Google Shape;235;g2b1e45ea6b1_0_78"/>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Μια γενική αποτίμηση της λειτουργίας των ευρωπαϊκών πολιτικών συστημάτων</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b1e45ea6b1_0_94"/>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3) βία και συγκρούσεις</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(Πηγή, ACLED 2023)</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241" name="Google Shape;241;g2b1e45ea6b1_0_94"/>
          <p:cNvGrpSpPr/>
          <p:nvPr/>
        </p:nvGrpSpPr>
        <p:grpSpPr>
          <a:xfrm>
            <a:off x="0" y="0"/>
            <a:ext cx="8985250" cy="611188"/>
            <a:chOff x="0" y="0"/>
            <a:chExt cx="5660" cy="385"/>
          </a:xfrm>
        </p:grpSpPr>
        <p:sp>
          <p:nvSpPr>
            <p:cNvPr id="242" name="Google Shape;242;g2b1e45ea6b1_0_94"/>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3" name="Google Shape;243;g2b1e45ea6b1_0_94"/>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4" name="Google Shape;244;g2b1e45ea6b1_0_94"/>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5" name="Google Shape;245;g2b1e45ea6b1_0_94"/>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6" name="Google Shape;246;g2b1e45ea6b1_0_94"/>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7" name="Google Shape;247;g2b1e45ea6b1_0_94"/>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8" name="Google Shape;248;g2b1e45ea6b1_0_94"/>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9" name="Google Shape;249;g2b1e45ea6b1_0_94"/>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0" name="Google Shape;250;g2b1e45ea6b1_0_94"/>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51" name="Google Shape;251;g2b1e45ea6b1_0_94"/>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Μια γενική αποτίμηση της λειτουργίας των ευρωπαϊκών πολιτικών συστημάτων</a:t>
            </a:r>
            <a:endParaRPr/>
          </a:p>
        </p:txBody>
      </p:sp>
      <p:pic>
        <p:nvPicPr>
          <p:cNvPr id="252" name="Google Shape;252;g2b1e45ea6b1_0_94"/>
          <p:cNvPicPr preferRelativeResize="0"/>
          <p:nvPr/>
        </p:nvPicPr>
        <p:blipFill>
          <a:blip r:embed="rId3">
            <a:alphaModFix/>
          </a:blip>
          <a:stretch>
            <a:fillRect/>
          </a:stretch>
        </p:blipFill>
        <p:spPr>
          <a:xfrm>
            <a:off x="755650" y="1928073"/>
            <a:ext cx="7175399" cy="4009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2011-02-18T06:08:25Z</dcterms:created>
  <dc:creator>mmarkouli</dc:creator>
</cp:coreProperties>
</file>