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69" d="100"/>
          <a:sy n="69" d="100"/>
        </p:scale>
        <p:origin x="84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9CCE6783-5D99-4603-A8A0-FA5DBBA22C0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/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33D71406-7A01-49FB-BE83-AE75661FBE1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  <a:endParaRPr lang="en-US"/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60359F41-C2EF-48BF-B41C-AD7AA84A96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0D0FB-1900-43C1-B519-406DED8A2AD0}" type="datetimeFigureOut">
              <a:rPr lang="en-US" smtClean="0"/>
              <a:t>4/12/2020</a:t>
            </a:fld>
            <a:endParaRPr lang="en-US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2F4EF391-DA99-454D-8347-CE9A29E468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C3F2C1E0-B8C5-4567-866E-F3828218CC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898959-DFBD-4249-ACBC-C32EE5FDFC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16326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0265E05B-0A8D-4208-AE1A-F595FF0D02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/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8D912E4A-CD67-41E6-A924-648E49F8B3E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/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37748C85-130C-46E6-9799-EBED11066A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0D0FB-1900-43C1-B519-406DED8A2AD0}" type="datetimeFigureOut">
              <a:rPr lang="en-US" smtClean="0"/>
              <a:t>4/12/2020</a:t>
            </a:fld>
            <a:endParaRPr lang="en-US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7748A2A0-D5EB-43F2-8DC6-A64CF4F1EE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0D1EA05C-7740-4D0E-AA58-2F16AE7184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898959-DFBD-4249-ACBC-C32EE5FDFC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53150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>
            <a:extLst>
              <a:ext uri="{FF2B5EF4-FFF2-40B4-BE49-F238E27FC236}">
                <a16:creationId xmlns:a16="http://schemas.microsoft.com/office/drawing/2014/main" id="{972FE3B9-E342-4378-80BE-C9A689BDBF7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/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A8918393-E349-42C2-BFAF-A6820D2BFC8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/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3D29B363-8C07-4E41-88F6-35278F4F75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0D0FB-1900-43C1-B519-406DED8A2AD0}" type="datetimeFigureOut">
              <a:rPr lang="en-US" smtClean="0"/>
              <a:t>4/12/2020</a:t>
            </a:fld>
            <a:endParaRPr lang="en-US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9ABCCC9D-CDFC-4D0D-8ECA-4392589C86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6E89127E-8750-4CA3-81B2-DFCA5FD0A2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898959-DFBD-4249-ACBC-C32EE5FDFC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73297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C2C3C267-FABE-456E-B89D-FE7F7271FB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8D1F6681-BBB6-44FC-AACB-966EFF7F32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/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10AB19EE-7A0C-488C-A73E-CCF74DC288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0D0FB-1900-43C1-B519-406DED8A2AD0}" type="datetimeFigureOut">
              <a:rPr lang="en-US" smtClean="0"/>
              <a:t>4/12/2020</a:t>
            </a:fld>
            <a:endParaRPr lang="en-US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CE4F3FEF-B0BB-449F-A4D9-530FD4D2E2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895E8297-F33D-478C-A9D3-1EA019A016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898959-DFBD-4249-ACBC-C32EE5FDFC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21052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1280807D-FC18-4E90-9C9D-604A1EC91E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/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3EF48C1B-B806-444D-9117-1C0CB7C3F5E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116627AD-3033-4E57-BAC0-E236EB635C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0D0FB-1900-43C1-B519-406DED8A2AD0}" type="datetimeFigureOut">
              <a:rPr lang="en-US" smtClean="0"/>
              <a:t>4/12/2020</a:t>
            </a:fld>
            <a:endParaRPr lang="en-US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9D9FABE0-1D53-4DCE-9D76-763E3B1239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4BED976A-981C-44DD-BCEE-D5CEDB4971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898959-DFBD-4249-ACBC-C32EE5FDFC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31478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CD526DAE-03F1-4BA6-9B30-86A2E89764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2C3E8EFE-6BA8-49D1-BB9E-6C0438CC68E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/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44EED02C-3DEA-4F82-A6C6-FF6ADB34970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/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B925161B-5EB2-48F0-98CB-C6D6835498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0D0FB-1900-43C1-B519-406DED8A2AD0}" type="datetimeFigureOut">
              <a:rPr lang="en-US" smtClean="0"/>
              <a:t>4/12/2020</a:t>
            </a:fld>
            <a:endParaRPr lang="en-US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E5113E7B-29CE-4FE0-9315-88049AE105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A79E860E-9304-4D9A-9C12-2F29D1F682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898959-DFBD-4249-ACBC-C32EE5FDFC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49762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01201A60-1239-41C1-9008-3EE37B07FF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/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530997EA-4469-4D75-86CD-79437D1F096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793DCF8B-BFC4-4C79-A446-5DFA176E416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/>
          </a:p>
        </p:txBody>
      </p:sp>
      <p:sp>
        <p:nvSpPr>
          <p:cNvPr id="5" name="Θέση κειμένου 4">
            <a:extLst>
              <a:ext uri="{FF2B5EF4-FFF2-40B4-BE49-F238E27FC236}">
                <a16:creationId xmlns:a16="http://schemas.microsoft.com/office/drawing/2014/main" id="{7FF0AF51-CF22-4DB3-9E08-D02274C19B7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6" name="Θέση περιεχομένου 5">
            <a:extLst>
              <a:ext uri="{FF2B5EF4-FFF2-40B4-BE49-F238E27FC236}">
                <a16:creationId xmlns:a16="http://schemas.microsoft.com/office/drawing/2014/main" id="{0923D69C-EE06-46A0-82AA-2081D8CB92F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/>
          </a:p>
        </p:txBody>
      </p:sp>
      <p:sp>
        <p:nvSpPr>
          <p:cNvPr id="7" name="Θέση ημερομηνίας 6">
            <a:extLst>
              <a:ext uri="{FF2B5EF4-FFF2-40B4-BE49-F238E27FC236}">
                <a16:creationId xmlns:a16="http://schemas.microsoft.com/office/drawing/2014/main" id="{AAA824AD-5F8C-4D04-A731-402D35C384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0D0FB-1900-43C1-B519-406DED8A2AD0}" type="datetimeFigureOut">
              <a:rPr lang="en-US" smtClean="0"/>
              <a:t>4/12/2020</a:t>
            </a:fld>
            <a:endParaRPr lang="en-US"/>
          </a:p>
        </p:txBody>
      </p:sp>
      <p:sp>
        <p:nvSpPr>
          <p:cNvPr id="8" name="Θέση υποσέλιδου 7">
            <a:extLst>
              <a:ext uri="{FF2B5EF4-FFF2-40B4-BE49-F238E27FC236}">
                <a16:creationId xmlns:a16="http://schemas.microsoft.com/office/drawing/2014/main" id="{10D0C275-32C6-4D98-B3BB-F04B5F4BA6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Θέση αριθμού διαφάνειας 8">
            <a:extLst>
              <a:ext uri="{FF2B5EF4-FFF2-40B4-BE49-F238E27FC236}">
                <a16:creationId xmlns:a16="http://schemas.microsoft.com/office/drawing/2014/main" id="{DF299E3C-FF8F-44D4-AAAD-6E0792132B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898959-DFBD-4249-ACBC-C32EE5FDFC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29164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EF9B01E2-85D6-49EF-B645-21DC6A01CD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/>
          </a:p>
        </p:txBody>
      </p:sp>
      <p:sp>
        <p:nvSpPr>
          <p:cNvPr id="3" name="Θέση ημερομηνίας 2">
            <a:extLst>
              <a:ext uri="{FF2B5EF4-FFF2-40B4-BE49-F238E27FC236}">
                <a16:creationId xmlns:a16="http://schemas.microsoft.com/office/drawing/2014/main" id="{4F7D43BF-365C-45FC-9D89-D80F0A1296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0D0FB-1900-43C1-B519-406DED8A2AD0}" type="datetimeFigureOut">
              <a:rPr lang="en-US" smtClean="0"/>
              <a:t>4/12/2020</a:t>
            </a:fld>
            <a:endParaRPr lang="en-US"/>
          </a:p>
        </p:txBody>
      </p:sp>
      <p:sp>
        <p:nvSpPr>
          <p:cNvPr id="4" name="Θέση υποσέλιδου 3">
            <a:extLst>
              <a:ext uri="{FF2B5EF4-FFF2-40B4-BE49-F238E27FC236}">
                <a16:creationId xmlns:a16="http://schemas.microsoft.com/office/drawing/2014/main" id="{0E99B3B6-BDBA-4D5A-AA0D-42E4C20BAB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Θέση αριθμού διαφάνειας 4">
            <a:extLst>
              <a:ext uri="{FF2B5EF4-FFF2-40B4-BE49-F238E27FC236}">
                <a16:creationId xmlns:a16="http://schemas.microsoft.com/office/drawing/2014/main" id="{B9CBEC60-6B70-4A18-9CC7-CEEE73D9EA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898959-DFBD-4249-ACBC-C32EE5FDFC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16150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>
            <a:extLst>
              <a:ext uri="{FF2B5EF4-FFF2-40B4-BE49-F238E27FC236}">
                <a16:creationId xmlns:a16="http://schemas.microsoft.com/office/drawing/2014/main" id="{BE767710-BAF0-4358-95DA-2888ECF8C3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0D0FB-1900-43C1-B519-406DED8A2AD0}" type="datetimeFigureOut">
              <a:rPr lang="en-US" smtClean="0"/>
              <a:t>4/12/2020</a:t>
            </a:fld>
            <a:endParaRPr lang="en-US"/>
          </a:p>
        </p:txBody>
      </p:sp>
      <p:sp>
        <p:nvSpPr>
          <p:cNvPr id="3" name="Θέση υποσέλιδου 2">
            <a:extLst>
              <a:ext uri="{FF2B5EF4-FFF2-40B4-BE49-F238E27FC236}">
                <a16:creationId xmlns:a16="http://schemas.microsoft.com/office/drawing/2014/main" id="{CADF5170-C507-47DF-B186-76AF3FF77D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Θέση αριθμού διαφάνειας 3">
            <a:extLst>
              <a:ext uri="{FF2B5EF4-FFF2-40B4-BE49-F238E27FC236}">
                <a16:creationId xmlns:a16="http://schemas.microsoft.com/office/drawing/2014/main" id="{93940C2C-38CF-495B-9840-D678DF9381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898959-DFBD-4249-ACBC-C32EE5FDFC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44564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5F207C03-260B-464F-AC76-2FC120155C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B08752D0-0A10-4484-B563-B0C80AC99B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/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C1F0FA02-7210-4107-AD2A-6A9FBD35782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77C1734E-CA11-4074-96DF-42B1BF454B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0D0FB-1900-43C1-B519-406DED8A2AD0}" type="datetimeFigureOut">
              <a:rPr lang="en-US" smtClean="0"/>
              <a:t>4/12/2020</a:t>
            </a:fld>
            <a:endParaRPr lang="en-US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A4BCFAF4-6376-4DD5-A9FE-5884B22381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EB597A7F-C20D-4D3B-BE9A-6276E54910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898959-DFBD-4249-ACBC-C32EE5FDFC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85321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9EC72B7A-F01E-4837-832F-63873FB21D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/>
          </a:p>
        </p:txBody>
      </p:sp>
      <p:sp>
        <p:nvSpPr>
          <p:cNvPr id="3" name="Θέση εικόνας 2">
            <a:extLst>
              <a:ext uri="{FF2B5EF4-FFF2-40B4-BE49-F238E27FC236}">
                <a16:creationId xmlns:a16="http://schemas.microsoft.com/office/drawing/2014/main" id="{96FD4562-C2C4-4C1A-9B6E-BBA7CB2CDBC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54E00040-ACEC-4109-BD7F-240AD711CED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65DECAE4-27C4-4343-B987-0478CC4938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0D0FB-1900-43C1-B519-406DED8A2AD0}" type="datetimeFigureOut">
              <a:rPr lang="en-US" smtClean="0"/>
              <a:t>4/12/2020</a:t>
            </a:fld>
            <a:endParaRPr lang="en-US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CBC3F7C7-3A41-41D6-86B6-0E0967AC32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DDDE2821-FDEC-4139-8B40-FE28724F88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898959-DFBD-4249-ACBC-C32EE5FDFC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76063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>
            <a:extLst>
              <a:ext uri="{FF2B5EF4-FFF2-40B4-BE49-F238E27FC236}">
                <a16:creationId xmlns:a16="http://schemas.microsoft.com/office/drawing/2014/main" id="{2DDC1D72-3486-41F2-AF1B-0FF26DB300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/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1FC6954D-87A1-405C-BFF5-038834FBC2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/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15C2C403-7B40-4CFF-9109-7D1CCFB5920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80D0FB-1900-43C1-B519-406DED8A2AD0}" type="datetimeFigureOut">
              <a:rPr lang="en-US" smtClean="0"/>
              <a:t>4/12/2020</a:t>
            </a:fld>
            <a:endParaRPr lang="en-US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E798E0CD-A82A-461D-AB94-14E422FBB0C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C5DE299B-CC62-4070-BB4F-BF1A34990C5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898959-DFBD-4249-ACBC-C32EE5FDFC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78223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9B3ED545-48A1-41CB-8BB2-0CDE6D3CEA2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 err="1"/>
              <a:t>Διαλεξη</a:t>
            </a:r>
            <a:r>
              <a:rPr lang="el-GR" dirty="0"/>
              <a:t> 1 β-</a:t>
            </a:r>
            <a:r>
              <a:rPr lang="el-GR" dirty="0" err="1"/>
              <a:t>Χρηματοοικονομικοι</a:t>
            </a:r>
            <a:r>
              <a:rPr lang="el-GR" dirty="0"/>
              <a:t> </a:t>
            </a:r>
            <a:r>
              <a:rPr lang="el-GR" dirty="0" err="1"/>
              <a:t>δεικτες</a:t>
            </a:r>
            <a:endParaRPr lang="en-US" dirty="0"/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7B67B6E9-9977-462B-8AE4-83EEC78A2F1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l-GR" dirty="0"/>
              <a:t>ΟΔΥΣΣΕΑΣ ΜΑΝΟΛΙΑΔΗΣ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74622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6FC6FBA8-03D1-47CC-85B1-900D88F29D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3200" dirty="0" err="1">
                <a:solidFill>
                  <a:srgbClr val="FF0000"/>
                </a:solidFill>
              </a:rPr>
              <a:t>Χρηµατοοικονοµική</a:t>
            </a:r>
            <a:r>
              <a:rPr lang="el-GR" sz="3200" dirty="0">
                <a:solidFill>
                  <a:srgbClr val="FF0000"/>
                </a:solidFill>
              </a:rPr>
              <a:t> επίδοση µ</a:t>
            </a:r>
            <a:r>
              <a:rPr lang="el-GR" sz="3200" dirty="0" err="1">
                <a:solidFill>
                  <a:srgbClr val="FF0000"/>
                </a:solidFill>
              </a:rPr>
              <a:t>ιας</a:t>
            </a:r>
            <a:r>
              <a:rPr lang="el-GR" sz="3200" dirty="0">
                <a:solidFill>
                  <a:srgbClr val="FF0000"/>
                </a:solidFill>
              </a:rPr>
              <a:t> επιχείρησης </a:t>
            </a: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85E99BBF-0A20-4871-94BE-4751C4CE35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 algn="just">
              <a:buNone/>
            </a:pPr>
            <a:r>
              <a:rPr lang="el-GR" dirty="0"/>
              <a:t>H διαχρονική επίδοση µ</a:t>
            </a:r>
            <a:r>
              <a:rPr lang="el-GR" dirty="0" err="1"/>
              <a:t>ιας</a:t>
            </a:r>
            <a:r>
              <a:rPr lang="el-GR" dirty="0"/>
              <a:t> επιχείρησης ενδιαφέρει </a:t>
            </a:r>
            <a:r>
              <a:rPr lang="el-GR" dirty="0" err="1"/>
              <a:t>άµεσα</a:t>
            </a:r>
            <a:r>
              <a:rPr lang="el-GR" dirty="0"/>
              <a:t> πολλούς παράγοντες, όπως </a:t>
            </a:r>
          </a:p>
          <a:p>
            <a:pPr marL="0" indent="0" algn="just">
              <a:buNone/>
            </a:pPr>
            <a:r>
              <a:rPr lang="el-GR" dirty="0"/>
              <a:t>επενδυτές, </a:t>
            </a:r>
          </a:p>
          <a:p>
            <a:pPr marL="0" indent="0" algn="just">
              <a:buNone/>
            </a:pPr>
            <a:r>
              <a:rPr lang="el-GR" dirty="0"/>
              <a:t>µ</a:t>
            </a:r>
            <a:r>
              <a:rPr lang="el-GR" dirty="0" err="1"/>
              <a:t>ετόχους</a:t>
            </a:r>
            <a:r>
              <a:rPr lang="el-GR" dirty="0"/>
              <a:t>, </a:t>
            </a:r>
          </a:p>
          <a:p>
            <a:pPr marL="0" indent="0" algn="just">
              <a:buNone/>
            </a:pPr>
            <a:r>
              <a:rPr lang="el-GR" dirty="0"/>
              <a:t>δανειστές, </a:t>
            </a:r>
          </a:p>
          <a:p>
            <a:pPr marL="0" indent="0" algn="just">
              <a:buNone/>
            </a:pPr>
            <a:r>
              <a:rPr lang="el-GR" dirty="0"/>
              <a:t>κρατικούς </a:t>
            </a:r>
          </a:p>
          <a:p>
            <a:pPr marL="0" indent="0" algn="just">
              <a:buNone/>
            </a:pPr>
            <a:r>
              <a:rPr lang="el-GR" dirty="0"/>
              <a:t>ελεγκτικούς φορείς, </a:t>
            </a:r>
          </a:p>
          <a:p>
            <a:pPr marL="0" indent="0" algn="just">
              <a:buNone/>
            </a:pPr>
            <a:r>
              <a:rPr lang="el-GR" dirty="0"/>
              <a:t>τη διοίκηση της επιχείρησης, κλπ. Καθένας </a:t>
            </a:r>
            <a:r>
              <a:rPr lang="el-GR" dirty="0" err="1"/>
              <a:t>όµως</a:t>
            </a:r>
            <a:r>
              <a:rPr lang="el-GR" dirty="0"/>
              <a:t> </a:t>
            </a:r>
            <a:r>
              <a:rPr lang="el-GR" dirty="0" err="1"/>
              <a:t>αποτιµά</a:t>
            </a:r>
            <a:r>
              <a:rPr lang="el-GR" dirty="0"/>
              <a:t> τη επίδοση από τη δική του σκοπιά µε τα δικά του κριτήρια. Π.χ. η Διοίκηση ενδιαφέρεται για την </a:t>
            </a:r>
            <a:r>
              <a:rPr lang="el-GR" dirty="0" err="1"/>
              <a:t>αποτελεσµατικότητα</a:t>
            </a:r>
            <a:r>
              <a:rPr lang="el-GR" dirty="0"/>
              <a:t> της επιχείρησης ως ενιαίου </a:t>
            </a:r>
            <a:r>
              <a:rPr lang="el-GR" dirty="0" err="1"/>
              <a:t>συστήµατος</a:t>
            </a:r>
            <a:r>
              <a:rPr lang="el-GR" dirty="0"/>
              <a:t>, την επενδυτική πολιτική, την εξασφάλιση κεφαλαίων, κλπ. Οι δανειστές </a:t>
            </a:r>
            <a:r>
              <a:rPr lang="el-GR" dirty="0" err="1"/>
              <a:t>επιθυµούν</a:t>
            </a:r>
            <a:r>
              <a:rPr lang="el-GR" dirty="0"/>
              <a:t> να καλύπτονται οι υποχρεώσεις ων και να υπάρχει ικανοποιητική µ</a:t>
            </a:r>
            <a:r>
              <a:rPr lang="el-GR" dirty="0" err="1"/>
              <a:t>ακροπρόθεσµη</a:t>
            </a:r>
            <a:r>
              <a:rPr lang="el-GR" dirty="0"/>
              <a:t> απόδοση των επενδύσεων.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54205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208ADA2C-35BE-4AF1-81F7-5428DE4A8C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>
                <a:solidFill>
                  <a:srgbClr val="FF0000"/>
                </a:solidFill>
              </a:rPr>
              <a:t>Δείκτες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4D8271B7-3625-40B1-ACB9-7E4C08A447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el-GR" dirty="0"/>
              <a:t>Δεδομένων συνεπώς των ποικίλων στόχων και κριτηρίων, είναι </a:t>
            </a:r>
            <a:r>
              <a:rPr lang="el-GR" dirty="0" err="1"/>
              <a:t>αναµενόµενο</a:t>
            </a:r>
            <a:r>
              <a:rPr lang="el-GR" dirty="0"/>
              <a:t> να έχουν διαμορφωθεί και να χρησιμοποιούνται διάφοροι δείκτες της επίδοσης της επιχείρησης.</a:t>
            </a:r>
          </a:p>
          <a:p>
            <a:pPr marL="0" indent="0" algn="just">
              <a:buNone/>
            </a:pPr>
            <a:r>
              <a:rPr lang="el-GR" dirty="0"/>
              <a:t>Οι δείκτες µ</a:t>
            </a:r>
            <a:r>
              <a:rPr lang="el-GR" dirty="0" err="1"/>
              <a:t>πορεί</a:t>
            </a:r>
            <a:r>
              <a:rPr lang="el-GR" dirty="0"/>
              <a:t>, εν γένει, να αφορούν στην επιχείρηση, ως ενιαίο </a:t>
            </a:r>
            <a:r>
              <a:rPr lang="el-GR" dirty="0" err="1"/>
              <a:t>σύστηµα</a:t>
            </a:r>
            <a:r>
              <a:rPr lang="el-GR" dirty="0"/>
              <a:t>, ή στα επί µ</a:t>
            </a:r>
            <a:r>
              <a:rPr lang="el-GR" dirty="0" err="1"/>
              <a:t>έρους</a:t>
            </a:r>
            <a:r>
              <a:rPr lang="el-GR" dirty="0"/>
              <a:t> </a:t>
            </a:r>
            <a:r>
              <a:rPr lang="el-GR" dirty="0" err="1"/>
              <a:t>τµήµατά</a:t>
            </a:r>
            <a:r>
              <a:rPr lang="el-GR" dirty="0"/>
              <a:t> της (</a:t>
            </a:r>
            <a:r>
              <a:rPr lang="el-GR" dirty="0" err="1"/>
              <a:t>υποσυστήµατα</a:t>
            </a:r>
            <a:r>
              <a:rPr lang="el-GR" dirty="0"/>
              <a:t>), µ</a:t>
            </a:r>
            <a:r>
              <a:rPr lang="el-GR" dirty="0" err="1"/>
              <a:t>έχρι</a:t>
            </a:r>
            <a:r>
              <a:rPr lang="el-GR" dirty="0"/>
              <a:t> του επιπέδου του εργαζόμενου. </a:t>
            </a:r>
          </a:p>
          <a:p>
            <a:pPr marL="0" indent="0" algn="just">
              <a:buNone/>
            </a:pPr>
            <a:r>
              <a:rPr lang="el-GR" dirty="0"/>
              <a:t>Η ΚΠΑ και το ΕΠΑ αποτελούν δείκτες της οικονομικής βιωσιμότητας µ</a:t>
            </a:r>
            <a:r>
              <a:rPr lang="el-GR" dirty="0" err="1"/>
              <a:t>ιας</a:t>
            </a:r>
            <a:r>
              <a:rPr lang="el-GR" dirty="0"/>
              <a:t> δραστηριότητας.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86984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5DA0D692-1AFE-432A-835C-3BA00397C3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>
                <a:solidFill>
                  <a:srgbClr val="FF0000"/>
                </a:solidFill>
              </a:rPr>
              <a:t>Δείκτες Διάρθρωσης Κεφαλαίων</a:t>
            </a:r>
            <a:br>
              <a:rPr lang="el-GR" b="1" dirty="0">
                <a:solidFill>
                  <a:srgbClr val="FF0000"/>
                </a:solidFill>
              </a:rPr>
            </a:b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0AC0CCDD-6D2F-4367-A271-649B8649AF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l-GR" dirty="0"/>
              <a:t>Οι Δείκτες Διάρθρωσης Κεφαλαίων είναι:</a:t>
            </a:r>
          </a:p>
          <a:p>
            <a:r>
              <a:rPr lang="el-GR" dirty="0">
                <a:solidFill>
                  <a:srgbClr val="00B0F0"/>
                </a:solidFill>
              </a:rPr>
              <a:t>1. </a:t>
            </a:r>
            <a:r>
              <a:rPr lang="el-GR" i="1" dirty="0">
                <a:solidFill>
                  <a:srgbClr val="00B0F0"/>
                </a:solidFill>
              </a:rPr>
              <a:t>(Ίδια Κεφάλαια)/(Ενεργητικό</a:t>
            </a:r>
            <a:r>
              <a:rPr lang="el-GR" dirty="0">
                <a:solidFill>
                  <a:srgbClr val="00B0F0"/>
                </a:solidFill>
              </a:rPr>
              <a:t>)</a:t>
            </a:r>
          </a:p>
          <a:p>
            <a:r>
              <a:rPr lang="el-GR" dirty="0">
                <a:solidFill>
                  <a:srgbClr val="00B0F0"/>
                </a:solidFill>
              </a:rPr>
              <a:t>2. </a:t>
            </a:r>
            <a:r>
              <a:rPr lang="el-GR" i="1" dirty="0">
                <a:solidFill>
                  <a:srgbClr val="00B0F0"/>
                </a:solidFill>
              </a:rPr>
              <a:t>(Ίδια Κεφάλαια)/(Ξένα Κεφάλαια)</a:t>
            </a:r>
          </a:p>
          <a:p>
            <a:r>
              <a:rPr lang="el-GR" dirty="0">
                <a:solidFill>
                  <a:srgbClr val="00B0F0"/>
                </a:solidFill>
              </a:rPr>
              <a:t>3. </a:t>
            </a:r>
            <a:r>
              <a:rPr lang="el-GR" i="1" dirty="0">
                <a:solidFill>
                  <a:srgbClr val="00B0F0"/>
                </a:solidFill>
              </a:rPr>
              <a:t>(Ίδια Κεφάλαια)/(Πάγια).</a:t>
            </a:r>
          </a:p>
          <a:p>
            <a:r>
              <a:rPr lang="el-GR" dirty="0"/>
              <a:t>Καθώς η </a:t>
            </a:r>
            <a:r>
              <a:rPr lang="el-GR" dirty="0" err="1"/>
              <a:t>τιµή</a:t>
            </a:r>
            <a:r>
              <a:rPr lang="el-GR" dirty="0"/>
              <a:t> των δεικτών αυτών αυξάνει, υποδηλώνεται </a:t>
            </a:r>
            <a:r>
              <a:rPr lang="el-GR" dirty="0" err="1"/>
              <a:t>αυξηµένη</a:t>
            </a:r>
            <a:r>
              <a:rPr lang="el-GR" dirty="0"/>
              <a:t> στήριξη σε ίδια κεφάλαια και µ</a:t>
            </a:r>
            <a:r>
              <a:rPr lang="el-GR" dirty="0" err="1"/>
              <a:t>ειωµένη</a:t>
            </a:r>
            <a:r>
              <a:rPr lang="el-GR" dirty="0"/>
              <a:t> σε </a:t>
            </a:r>
            <a:r>
              <a:rPr lang="el-GR" dirty="0" err="1"/>
              <a:t>δανεισµό</a:t>
            </a:r>
            <a:r>
              <a:rPr lang="el-GR" dirty="0"/>
              <a:t>. Ο </a:t>
            </a:r>
            <a:r>
              <a:rPr lang="el-GR" dirty="0" err="1"/>
              <a:t>επόµενος</a:t>
            </a:r>
            <a:r>
              <a:rPr lang="el-GR" dirty="0"/>
              <a:t> δείκτης αφορά τους δανειστές της επιχείρησης που </a:t>
            </a:r>
            <a:r>
              <a:rPr lang="el-GR" dirty="0" err="1"/>
              <a:t>επιθυµούν</a:t>
            </a:r>
            <a:r>
              <a:rPr lang="el-GR" dirty="0"/>
              <a:t> εξασφάλιση των τόκων από τα κέρδη.</a:t>
            </a:r>
          </a:p>
          <a:p>
            <a:r>
              <a:rPr lang="el-GR" i="1" dirty="0">
                <a:solidFill>
                  <a:srgbClr val="00B0F0"/>
                </a:solidFill>
              </a:rPr>
              <a:t>(Κέρδη προ Τόκων και Φόρων) /(</a:t>
            </a:r>
            <a:r>
              <a:rPr lang="el-GR" i="1" dirty="0" err="1">
                <a:solidFill>
                  <a:srgbClr val="00B0F0"/>
                </a:solidFill>
              </a:rPr>
              <a:t>Καταβαλλόµενοι</a:t>
            </a:r>
            <a:r>
              <a:rPr lang="el-GR" i="1" dirty="0">
                <a:solidFill>
                  <a:srgbClr val="00B0F0"/>
                </a:solidFill>
              </a:rPr>
              <a:t> Τόκοι).</a:t>
            </a:r>
            <a:endParaRPr lang="en-US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31836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B75911C0-F913-4245-BEFE-464C74CC68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>
                <a:solidFill>
                  <a:srgbClr val="FF0000"/>
                </a:solidFill>
              </a:rPr>
              <a:t>Δείκτες Ρευστότητας</a:t>
            </a:r>
            <a:br>
              <a:rPr lang="el-GR" b="1" dirty="0">
                <a:solidFill>
                  <a:srgbClr val="FF0000"/>
                </a:solidFill>
              </a:rPr>
            </a:b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64B8F083-D98F-4616-B950-8912001DE7D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l-GR" dirty="0"/>
              <a:t>Η δυνατότητα της επιχείρησης να ανταποκριθεί στις </a:t>
            </a:r>
            <a:r>
              <a:rPr lang="el-GR" dirty="0" err="1"/>
              <a:t>βραχυπρόθεσµες</a:t>
            </a:r>
            <a:r>
              <a:rPr lang="el-GR" dirty="0"/>
              <a:t> υποχρεώσεις της, εκφράζεται από τους παρακάτω δείκτες:</a:t>
            </a:r>
          </a:p>
          <a:p>
            <a:r>
              <a:rPr lang="el-GR" dirty="0"/>
              <a:t>1. </a:t>
            </a:r>
            <a:r>
              <a:rPr lang="el-GR" dirty="0">
                <a:solidFill>
                  <a:srgbClr val="00B050"/>
                </a:solidFill>
              </a:rPr>
              <a:t>Δείκτης Γενικής Ρευστότητας:</a:t>
            </a:r>
          </a:p>
          <a:p>
            <a:pPr marL="0" indent="0">
              <a:buNone/>
            </a:pPr>
            <a:r>
              <a:rPr lang="el-GR" i="1" dirty="0">
                <a:solidFill>
                  <a:srgbClr val="00B0F0"/>
                </a:solidFill>
              </a:rPr>
              <a:t>(Κυκλοφορούν Ενεργητικό) / (</a:t>
            </a:r>
            <a:r>
              <a:rPr lang="el-GR" i="1" dirty="0" err="1">
                <a:solidFill>
                  <a:srgbClr val="00B0F0"/>
                </a:solidFill>
              </a:rPr>
              <a:t>Βραχυπρόθεσµες</a:t>
            </a:r>
            <a:r>
              <a:rPr lang="el-GR" i="1" dirty="0">
                <a:solidFill>
                  <a:srgbClr val="00B0F0"/>
                </a:solidFill>
              </a:rPr>
              <a:t> Υποχρεώσεις)</a:t>
            </a:r>
          </a:p>
          <a:p>
            <a:r>
              <a:rPr lang="el-GR" dirty="0"/>
              <a:t>2. </a:t>
            </a:r>
            <a:r>
              <a:rPr lang="el-GR" dirty="0">
                <a:solidFill>
                  <a:srgbClr val="00B050"/>
                </a:solidFill>
              </a:rPr>
              <a:t>Δείκτης </a:t>
            </a:r>
            <a:r>
              <a:rPr lang="el-GR" dirty="0" err="1">
                <a:solidFill>
                  <a:srgbClr val="00B050"/>
                </a:solidFill>
              </a:rPr>
              <a:t>Ταµειακής</a:t>
            </a:r>
            <a:r>
              <a:rPr lang="el-GR" dirty="0">
                <a:solidFill>
                  <a:srgbClr val="00B050"/>
                </a:solidFill>
              </a:rPr>
              <a:t> Ρευστότητας</a:t>
            </a:r>
            <a:r>
              <a:rPr lang="el-GR" dirty="0"/>
              <a:t>: </a:t>
            </a:r>
          </a:p>
          <a:p>
            <a:pPr marL="0" indent="0">
              <a:buNone/>
            </a:pPr>
            <a:r>
              <a:rPr lang="el-GR" i="1" dirty="0">
                <a:solidFill>
                  <a:srgbClr val="00B0F0"/>
                </a:solidFill>
              </a:rPr>
              <a:t>(</a:t>
            </a:r>
            <a:r>
              <a:rPr lang="el-GR" i="1" dirty="0" err="1">
                <a:solidFill>
                  <a:srgbClr val="00B0F0"/>
                </a:solidFill>
              </a:rPr>
              <a:t>Διαθέσιµα</a:t>
            </a:r>
            <a:r>
              <a:rPr lang="el-GR" i="1" dirty="0">
                <a:solidFill>
                  <a:srgbClr val="00B0F0"/>
                </a:solidFill>
              </a:rPr>
              <a:t>) / (</a:t>
            </a:r>
            <a:r>
              <a:rPr lang="el-GR" i="1" dirty="0" err="1">
                <a:solidFill>
                  <a:srgbClr val="00B0F0"/>
                </a:solidFill>
              </a:rPr>
              <a:t>Βραχυπρόθεσµες</a:t>
            </a:r>
            <a:r>
              <a:rPr lang="el-GR" i="1" dirty="0">
                <a:solidFill>
                  <a:srgbClr val="00B0F0"/>
                </a:solidFill>
              </a:rPr>
              <a:t> Υποχρεώσεις)</a:t>
            </a:r>
            <a:endParaRPr lang="en-US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03181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2BE1EF9F-6025-41C4-9781-3CD10BDA5C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>
                <a:solidFill>
                  <a:srgbClr val="FF0000"/>
                </a:solidFill>
              </a:rPr>
              <a:t>Δείκτες Δραστηριότητας</a:t>
            </a:r>
            <a:br>
              <a:rPr lang="el-GR" b="1" dirty="0">
                <a:solidFill>
                  <a:srgbClr val="FF0000"/>
                </a:solidFill>
              </a:rPr>
            </a:b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CBF19AE9-C64F-499F-B2DF-5BF9366419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l-GR" dirty="0"/>
              <a:t>Οι δείκτες αυτοί (εδώ αναφέρονται µόνο δύο) υποδηλώνουν την </a:t>
            </a:r>
            <a:r>
              <a:rPr lang="el-GR" dirty="0" err="1"/>
              <a:t>αποτελεσµατικότητα</a:t>
            </a:r>
            <a:r>
              <a:rPr lang="el-GR" dirty="0"/>
              <a:t> της επιχείρησης στη διαχείριση των πόρων της µ</a:t>
            </a:r>
            <a:r>
              <a:rPr lang="el-GR" dirty="0" err="1"/>
              <a:t>έσα</a:t>
            </a:r>
            <a:r>
              <a:rPr lang="el-GR" dirty="0"/>
              <a:t> σε µ</a:t>
            </a:r>
            <a:r>
              <a:rPr lang="el-GR" dirty="0" err="1"/>
              <a:t>ια</a:t>
            </a:r>
            <a:r>
              <a:rPr lang="el-GR" dirty="0"/>
              <a:t> περίοδο χρήσης.</a:t>
            </a:r>
          </a:p>
          <a:p>
            <a:r>
              <a:rPr lang="el-GR" dirty="0"/>
              <a:t>1. </a:t>
            </a:r>
            <a:r>
              <a:rPr lang="el-GR" dirty="0">
                <a:solidFill>
                  <a:srgbClr val="00B050"/>
                </a:solidFill>
              </a:rPr>
              <a:t>Δείκτης Ταχύτητας Κυκλοφορίας Ενεργητικού: </a:t>
            </a:r>
          </a:p>
          <a:p>
            <a:pPr marL="0" indent="0">
              <a:buNone/>
            </a:pPr>
            <a:r>
              <a:rPr lang="el-GR" i="1" dirty="0">
                <a:solidFill>
                  <a:srgbClr val="00B0F0"/>
                </a:solidFill>
              </a:rPr>
              <a:t>(Καθαρές Πωλήσεις) / (Σύνολο Ενεργητικού</a:t>
            </a:r>
          </a:p>
          <a:p>
            <a:r>
              <a:rPr lang="el-GR" i="1" dirty="0">
                <a:solidFill>
                  <a:srgbClr val="00B050"/>
                </a:solidFill>
              </a:rPr>
              <a:t>2. </a:t>
            </a:r>
            <a:r>
              <a:rPr lang="el-GR" dirty="0">
                <a:solidFill>
                  <a:srgbClr val="00B050"/>
                </a:solidFill>
              </a:rPr>
              <a:t>Δείκτης Ταχύτητας Κυκλοφορίας </a:t>
            </a:r>
            <a:r>
              <a:rPr lang="el-GR" dirty="0" err="1">
                <a:solidFill>
                  <a:srgbClr val="00B050"/>
                </a:solidFill>
              </a:rPr>
              <a:t>Αποθεµάτων</a:t>
            </a:r>
            <a:r>
              <a:rPr lang="el-GR" dirty="0">
                <a:solidFill>
                  <a:srgbClr val="00B050"/>
                </a:solidFill>
              </a:rPr>
              <a:t>:</a:t>
            </a:r>
          </a:p>
          <a:p>
            <a:pPr marL="0" indent="0">
              <a:buNone/>
            </a:pPr>
            <a:r>
              <a:rPr lang="el-GR" i="1" dirty="0">
                <a:solidFill>
                  <a:srgbClr val="00B0F0"/>
                </a:solidFill>
              </a:rPr>
              <a:t>(Κόστος </a:t>
            </a:r>
            <a:r>
              <a:rPr lang="el-GR" i="1" dirty="0" err="1">
                <a:solidFill>
                  <a:srgbClr val="00B0F0"/>
                </a:solidFill>
              </a:rPr>
              <a:t>Πωληθέντων</a:t>
            </a:r>
            <a:r>
              <a:rPr lang="el-GR" i="1" dirty="0">
                <a:solidFill>
                  <a:srgbClr val="00B0F0"/>
                </a:solidFill>
              </a:rPr>
              <a:t>) / (Μέσο </a:t>
            </a:r>
            <a:r>
              <a:rPr lang="el-GR" i="1" dirty="0" err="1">
                <a:solidFill>
                  <a:srgbClr val="00B0F0"/>
                </a:solidFill>
              </a:rPr>
              <a:t>Απόθεµα</a:t>
            </a:r>
            <a:r>
              <a:rPr lang="el-GR" i="1" dirty="0">
                <a:solidFill>
                  <a:srgbClr val="00B0F0"/>
                </a:solidFill>
              </a:rPr>
              <a:t> Περιόδου)</a:t>
            </a:r>
          </a:p>
          <a:p>
            <a:r>
              <a:rPr lang="el-GR" dirty="0"/>
              <a:t>Ο πρώτος δείκτης εκφράζει την ένταση και το </a:t>
            </a:r>
            <a:r>
              <a:rPr lang="el-GR" dirty="0" err="1"/>
              <a:t>ρυθµό</a:t>
            </a:r>
            <a:r>
              <a:rPr lang="el-GR" dirty="0"/>
              <a:t> </a:t>
            </a:r>
            <a:r>
              <a:rPr lang="el-GR" dirty="0" err="1"/>
              <a:t>εκµετάλλευσης</a:t>
            </a:r>
            <a:r>
              <a:rPr lang="el-GR" dirty="0"/>
              <a:t> του ενεργητικού και µ</a:t>
            </a:r>
            <a:r>
              <a:rPr lang="el-GR" dirty="0" err="1"/>
              <a:t>ετατροπής</a:t>
            </a:r>
            <a:r>
              <a:rPr lang="el-GR" dirty="0"/>
              <a:t> του σε µ</a:t>
            </a:r>
            <a:r>
              <a:rPr lang="el-GR" dirty="0" err="1"/>
              <a:t>ετρητά</a:t>
            </a:r>
            <a:r>
              <a:rPr lang="el-GR" dirty="0"/>
              <a:t>, ενώ ο δεύτερος το </a:t>
            </a:r>
            <a:r>
              <a:rPr lang="el-GR" dirty="0" err="1"/>
              <a:t>ρυθµό</a:t>
            </a:r>
            <a:r>
              <a:rPr lang="el-GR" dirty="0"/>
              <a:t> ανανέωσης των </a:t>
            </a:r>
            <a:r>
              <a:rPr lang="el-GR" dirty="0" err="1"/>
              <a:t>αποθεµάτων</a:t>
            </a:r>
            <a:r>
              <a:rPr lang="el-GR" dirty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72472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E355F432-A9C4-4936-ADC4-4C1A0382D6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>
                <a:solidFill>
                  <a:srgbClr val="FF0000"/>
                </a:solidFill>
              </a:rPr>
              <a:t>Δείκτες Αποδοτικότητας</a:t>
            </a:r>
            <a:br>
              <a:rPr lang="el-GR" b="1" dirty="0">
                <a:solidFill>
                  <a:srgbClr val="FF0000"/>
                </a:solidFill>
              </a:rPr>
            </a:b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253BE727-A77E-4672-9B43-905AE42FA8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l-GR" dirty="0"/>
              <a:t>Η </a:t>
            </a:r>
            <a:r>
              <a:rPr lang="el-GR" dirty="0" err="1"/>
              <a:t>κερδοφορική</a:t>
            </a:r>
            <a:r>
              <a:rPr lang="el-GR" dirty="0"/>
              <a:t> επίδοση της επιχείρησης (ή η απόδοση των επενδύσεων σ. αυτή), </a:t>
            </a:r>
            <a:r>
              <a:rPr lang="el-GR" dirty="0" err="1"/>
              <a:t>θεωρούµενη</a:t>
            </a:r>
            <a:r>
              <a:rPr lang="el-GR" dirty="0"/>
              <a:t> ως </a:t>
            </a:r>
            <a:r>
              <a:rPr lang="el-GR" dirty="0" err="1"/>
              <a:t>σύστηµα</a:t>
            </a:r>
            <a:r>
              <a:rPr lang="el-GR" dirty="0"/>
              <a:t> και χωρίς διερεύνηση της επίδοσης των φυσικών </a:t>
            </a:r>
            <a:r>
              <a:rPr lang="el-GR" dirty="0" err="1"/>
              <a:t>υποσυστηµάτων</a:t>
            </a:r>
            <a:r>
              <a:rPr lang="el-GR" dirty="0"/>
              <a:t> της, εκφράζεται µε διάφορους δείκτες. Αναφέρονται δύο:</a:t>
            </a:r>
          </a:p>
          <a:p>
            <a:pPr marL="0" indent="0">
              <a:buNone/>
            </a:pPr>
            <a:r>
              <a:rPr lang="el-GR" dirty="0"/>
              <a:t>1. </a:t>
            </a:r>
            <a:r>
              <a:rPr lang="el-GR" dirty="0">
                <a:solidFill>
                  <a:srgbClr val="00B050"/>
                </a:solidFill>
              </a:rPr>
              <a:t>Δείκτης Μικτού Κέρδους: </a:t>
            </a:r>
          </a:p>
          <a:p>
            <a:pPr marL="0" indent="0">
              <a:buNone/>
            </a:pPr>
            <a:r>
              <a:rPr lang="el-GR" dirty="0">
                <a:solidFill>
                  <a:srgbClr val="00B0F0"/>
                </a:solidFill>
              </a:rPr>
              <a:t>(</a:t>
            </a:r>
            <a:r>
              <a:rPr lang="el-GR" i="1" dirty="0">
                <a:solidFill>
                  <a:srgbClr val="00B0F0"/>
                </a:solidFill>
              </a:rPr>
              <a:t>Μικτά Κέρδη) / (Καθαρά Έσοδα από Πωλήσεις)</a:t>
            </a:r>
          </a:p>
          <a:p>
            <a:pPr marL="0" indent="0">
              <a:buNone/>
            </a:pPr>
            <a:r>
              <a:rPr lang="el-GR" dirty="0"/>
              <a:t>2. </a:t>
            </a:r>
            <a:r>
              <a:rPr lang="el-GR" dirty="0">
                <a:solidFill>
                  <a:srgbClr val="00B050"/>
                </a:solidFill>
              </a:rPr>
              <a:t>Δείκτης Αποδοτικότητας Ίδιων Κεφαλαίων: </a:t>
            </a:r>
          </a:p>
          <a:p>
            <a:pPr marL="0" indent="0">
              <a:buNone/>
            </a:pPr>
            <a:r>
              <a:rPr lang="el-GR" dirty="0">
                <a:solidFill>
                  <a:srgbClr val="00B0F0"/>
                </a:solidFill>
              </a:rPr>
              <a:t>(</a:t>
            </a:r>
            <a:r>
              <a:rPr lang="el-GR" i="1" dirty="0">
                <a:solidFill>
                  <a:srgbClr val="00B0F0"/>
                </a:solidFill>
              </a:rPr>
              <a:t>Καθαρά Κέρδη)/( Ίδια Κεφάλαια).</a:t>
            </a:r>
          </a:p>
          <a:p>
            <a:pPr marL="0" indent="0">
              <a:buNone/>
            </a:pPr>
            <a:endParaRPr lang="en-US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35041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6BF4F4BE-879E-4E4E-842A-0C4D9098E3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>
                <a:solidFill>
                  <a:srgbClr val="FF0000"/>
                </a:solidFill>
              </a:rPr>
              <a:t>Δείκτες Επενδύσεων-Μετοχών</a:t>
            </a:r>
            <a:br>
              <a:rPr lang="el-GR" b="1" dirty="0">
                <a:solidFill>
                  <a:srgbClr val="FF0000"/>
                </a:solidFill>
              </a:rPr>
            </a:b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4C413C0D-1A13-41CD-B12F-F93B6F118B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l-GR" dirty="0"/>
              <a:t>Για κάθε επενδυτή σε µ</a:t>
            </a:r>
            <a:r>
              <a:rPr lang="el-GR" dirty="0" err="1"/>
              <a:t>ετοχικούς</a:t>
            </a:r>
            <a:r>
              <a:rPr lang="el-GR" dirty="0"/>
              <a:t> τίτλους, έχει σημασία η απόδοση ανά µ</a:t>
            </a:r>
            <a:r>
              <a:rPr lang="el-GR" dirty="0" err="1"/>
              <a:t>ετοχή</a:t>
            </a:r>
            <a:r>
              <a:rPr lang="el-GR" dirty="0"/>
              <a:t>. </a:t>
            </a:r>
          </a:p>
          <a:p>
            <a:r>
              <a:rPr lang="el-GR" dirty="0"/>
              <a:t>Αναφέρονται οι εξής δείκτες:</a:t>
            </a:r>
          </a:p>
          <a:p>
            <a:pPr marL="0" indent="0">
              <a:buNone/>
            </a:pPr>
            <a:r>
              <a:rPr lang="el-GR" dirty="0">
                <a:solidFill>
                  <a:srgbClr val="00B050"/>
                </a:solidFill>
              </a:rPr>
              <a:t>1. </a:t>
            </a:r>
            <a:r>
              <a:rPr lang="el-GR" i="1" dirty="0">
                <a:solidFill>
                  <a:srgbClr val="00B050"/>
                </a:solidFill>
              </a:rPr>
              <a:t>Κέρδη ανά Μετοχή: </a:t>
            </a:r>
          </a:p>
          <a:p>
            <a:pPr marL="0" indent="0">
              <a:buNone/>
            </a:pPr>
            <a:r>
              <a:rPr lang="el-GR" i="1" dirty="0">
                <a:solidFill>
                  <a:srgbClr val="00B0F0"/>
                </a:solidFill>
              </a:rPr>
              <a:t>Καθαρά Κέρδη /</a:t>
            </a:r>
            <a:r>
              <a:rPr lang="el-GR" i="1" dirty="0" err="1">
                <a:solidFill>
                  <a:srgbClr val="00B0F0"/>
                </a:solidFill>
              </a:rPr>
              <a:t>Αριθµός</a:t>
            </a:r>
            <a:r>
              <a:rPr lang="el-GR" i="1" dirty="0">
                <a:solidFill>
                  <a:srgbClr val="00B0F0"/>
                </a:solidFill>
              </a:rPr>
              <a:t> Μετοχών</a:t>
            </a:r>
          </a:p>
          <a:p>
            <a:pPr marL="0" indent="0">
              <a:buNone/>
            </a:pPr>
            <a:r>
              <a:rPr lang="el-GR" i="1" dirty="0">
                <a:solidFill>
                  <a:srgbClr val="00B050"/>
                </a:solidFill>
              </a:rPr>
              <a:t>2. Ρ/Ε (</a:t>
            </a:r>
            <a:r>
              <a:rPr lang="el-GR" i="1" dirty="0" err="1">
                <a:solidFill>
                  <a:srgbClr val="00B050"/>
                </a:solidFill>
              </a:rPr>
              <a:t>Price</a:t>
            </a:r>
            <a:r>
              <a:rPr lang="el-GR" i="1" dirty="0">
                <a:solidFill>
                  <a:srgbClr val="00B050"/>
                </a:solidFill>
              </a:rPr>
              <a:t>/</a:t>
            </a:r>
            <a:r>
              <a:rPr lang="el-GR" i="1" dirty="0" err="1">
                <a:solidFill>
                  <a:srgbClr val="00B050"/>
                </a:solidFill>
              </a:rPr>
              <a:t>Earning</a:t>
            </a:r>
            <a:r>
              <a:rPr lang="el-GR" i="1" dirty="0">
                <a:solidFill>
                  <a:srgbClr val="00B050"/>
                </a:solidFill>
              </a:rPr>
              <a:t> </a:t>
            </a:r>
            <a:r>
              <a:rPr lang="el-GR" i="1" dirty="0" err="1">
                <a:solidFill>
                  <a:srgbClr val="00B050"/>
                </a:solidFill>
              </a:rPr>
              <a:t>ratio</a:t>
            </a:r>
            <a:r>
              <a:rPr lang="el-GR" i="1" dirty="0">
                <a:solidFill>
                  <a:srgbClr val="00B050"/>
                </a:solidFill>
              </a:rPr>
              <a:t>): </a:t>
            </a:r>
          </a:p>
          <a:p>
            <a:pPr marL="0" indent="0">
              <a:buNone/>
            </a:pPr>
            <a:r>
              <a:rPr lang="el-GR" i="1" dirty="0">
                <a:solidFill>
                  <a:srgbClr val="00B0F0"/>
                </a:solidFill>
              </a:rPr>
              <a:t>Τρέχουσα Αξία Μετοχής / Κέρδη ανά Μετοχή.</a:t>
            </a:r>
            <a:endParaRPr lang="en-US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2631999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4BC7B256-BB76-4E2F-86ED-7057B540E2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err="1"/>
              <a:t>Ασκηση</a:t>
            </a:r>
            <a:endParaRPr lang="en-US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4A6D2A93-D8F2-4CE7-8116-3CB8F4E119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l-GR" dirty="0"/>
              <a:t>Από το </a:t>
            </a:r>
            <a:r>
              <a:rPr lang="el-GR" dirty="0" err="1"/>
              <a:t>παραδειγμα</a:t>
            </a:r>
            <a:r>
              <a:rPr lang="el-GR" dirty="0"/>
              <a:t> </a:t>
            </a:r>
            <a:r>
              <a:rPr lang="el-GR" dirty="0" err="1"/>
              <a:t>ισολογισμου</a:t>
            </a:r>
            <a:r>
              <a:rPr lang="el-GR" dirty="0"/>
              <a:t> </a:t>
            </a:r>
            <a:r>
              <a:rPr lang="el-GR" dirty="0" err="1"/>
              <a:t>προσδιοριστε</a:t>
            </a:r>
            <a:r>
              <a:rPr lang="el-GR" dirty="0"/>
              <a:t> τους παραπάνω δείκτες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4537741"/>
      </p:ext>
    </p:extLst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509</Words>
  <Application>Microsoft Office PowerPoint</Application>
  <PresentationFormat>Ευρεία οθόνη</PresentationFormat>
  <Paragraphs>49</Paragraphs>
  <Slides>9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3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Θέμα του Office</vt:lpstr>
      <vt:lpstr>Διαλεξη 1 β-Χρηματοοικονομικοι δεικτες</vt:lpstr>
      <vt:lpstr>Χρηµατοοικονοµική επίδοση µιας επιχείρησης </vt:lpstr>
      <vt:lpstr>Δείκτες</vt:lpstr>
      <vt:lpstr>Δείκτες Διάρθρωσης Κεφαλαίων </vt:lpstr>
      <vt:lpstr>Δείκτες Ρευστότητας </vt:lpstr>
      <vt:lpstr>Δείκτες Δραστηριότητας </vt:lpstr>
      <vt:lpstr>Δείκτες Αποδοτικότητας </vt:lpstr>
      <vt:lpstr>Δείκτες Επενδύσεων-Μετοχών </vt:lpstr>
      <vt:lpstr>Ασκηση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Παρουσίαση του PowerPoint</dc:title>
  <dc:creator>o m</dc:creator>
  <cp:lastModifiedBy>o m</cp:lastModifiedBy>
  <cp:revision>5</cp:revision>
  <dcterms:created xsi:type="dcterms:W3CDTF">2020-04-10T11:23:00Z</dcterms:created>
  <dcterms:modified xsi:type="dcterms:W3CDTF">2020-04-12T19:19:51Z</dcterms:modified>
</cp:coreProperties>
</file>