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256" r:id="rId2"/>
    <p:sldId id="394" r:id="rId3"/>
    <p:sldId id="266" r:id="rId4"/>
    <p:sldId id="382" r:id="rId5"/>
    <p:sldId id="302" r:id="rId6"/>
    <p:sldId id="284" r:id="rId7"/>
    <p:sldId id="383" r:id="rId8"/>
    <p:sldId id="384" r:id="rId9"/>
    <p:sldId id="265" r:id="rId10"/>
    <p:sldId id="385" r:id="rId11"/>
    <p:sldId id="386" r:id="rId12"/>
    <p:sldId id="301" r:id="rId13"/>
    <p:sldId id="296" r:id="rId14"/>
    <p:sldId id="305" r:id="rId15"/>
    <p:sldId id="308" r:id="rId16"/>
    <p:sldId id="309" r:id="rId17"/>
    <p:sldId id="312" r:id="rId18"/>
    <p:sldId id="311" r:id="rId19"/>
    <p:sldId id="313" r:id="rId20"/>
    <p:sldId id="319" r:id="rId21"/>
    <p:sldId id="316" r:id="rId22"/>
    <p:sldId id="289" r:id="rId23"/>
    <p:sldId id="310" r:id="rId24"/>
    <p:sldId id="411" r:id="rId25"/>
    <p:sldId id="410" r:id="rId26"/>
    <p:sldId id="412" r:id="rId27"/>
    <p:sldId id="413" r:id="rId28"/>
    <p:sldId id="315" r:id="rId29"/>
    <p:sldId id="347" r:id="rId30"/>
    <p:sldId id="335" r:id="rId31"/>
    <p:sldId id="320" r:id="rId32"/>
    <p:sldId id="338" r:id="rId33"/>
    <p:sldId id="348" r:id="rId34"/>
    <p:sldId id="339" r:id="rId35"/>
    <p:sldId id="336" r:id="rId36"/>
    <p:sldId id="351" r:id="rId37"/>
    <p:sldId id="323" r:id="rId38"/>
    <p:sldId id="349" r:id="rId39"/>
    <p:sldId id="327" r:id="rId40"/>
    <p:sldId id="333" r:id="rId41"/>
    <p:sldId id="341" r:id="rId42"/>
    <p:sldId id="321" r:id="rId43"/>
    <p:sldId id="355" r:id="rId44"/>
    <p:sldId id="358" r:id="rId45"/>
    <p:sldId id="397" r:id="rId46"/>
    <p:sldId id="398" r:id="rId47"/>
    <p:sldId id="359" r:id="rId48"/>
    <p:sldId id="322" r:id="rId49"/>
    <p:sldId id="356" r:id="rId50"/>
    <p:sldId id="399" r:id="rId51"/>
    <p:sldId id="357" r:id="rId52"/>
    <p:sldId id="400" r:id="rId53"/>
    <p:sldId id="360" r:id="rId54"/>
    <p:sldId id="350" r:id="rId55"/>
    <p:sldId id="391" r:id="rId56"/>
    <p:sldId id="392" r:id="rId57"/>
    <p:sldId id="393" r:id="rId58"/>
    <p:sldId id="366" r:id="rId59"/>
    <p:sldId id="361" r:id="rId60"/>
    <p:sldId id="367" r:id="rId61"/>
    <p:sldId id="368" r:id="rId62"/>
    <p:sldId id="401" r:id="rId63"/>
    <p:sldId id="402" r:id="rId64"/>
    <p:sldId id="403" r:id="rId65"/>
    <p:sldId id="404" r:id="rId66"/>
    <p:sldId id="369" r:id="rId67"/>
    <p:sldId id="405" r:id="rId68"/>
    <p:sldId id="406" r:id="rId69"/>
    <p:sldId id="317" r:id="rId70"/>
    <p:sldId id="344" r:id="rId71"/>
    <p:sldId id="345" r:id="rId72"/>
    <p:sldId id="362" r:id="rId73"/>
    <p:sldId id="388" r:id="rId74"/>
    <p:sldId id="387" r:id="rId75"/>
    <p:sldId id="390" r:id="rId76"/>
    <p:sldId id="395" r:id="rId77"/>
    <p:sldId id="396" r:id="rId78"/>
    <p:sldId id="363" r:id="rId79"/>
    <p:sldId id="371" r:id="rId80"/>
    <p:sldId id="372" r:id="rId81"/>
    <p:sldId id="370" r:id="rId82"/>
    <p:sldId id="374" r:id="rId83"/>
    <p:sldId id="375" r:id="rId84"/>
    <p:sldId id="376" r:id="rId85"/>
    <p:sldId id="378" r:id="rId86"/>
    <p:sldId id="364" r:id="rId87"/>
    <p:sldId id="379" r:id="rId88"/>
    <p:sldId id="377" r:id="rId89"/>
    <p:sldId id="365" r:id="rId90"/>
    <p:sldId id="380" r:id="rId91"/>
    <p:sldId id="381" r:id="rId92"/>
    <p:sldId id="407" r:id="rId93"/>
    <p:sldId id="414" r:id="rId94"/>
    <p:sldId id="409" r:id="rId95"/>
    <p:sldId id="346" r:id="rId96"/>
    <p:sldId id="277" r:id="rId97"/>
    <p:sldId id="343" r:id="rId9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449" autoAdjust="0"/>
    <p:restoredTop sz="94673" autoAdjust="0"/>
  </p:normalViewPr>
  <p:slideViewPr>
    <p:cSldViewPr>
      <p:cViewPr>
        <p:scale>
          <a:sx n="50" d="100"/>
          <a:sy n="50" d="100"/>
        </p:scale>
        <p:origin x="-2438" y="-79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81"/>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5170E1-55A0-42A9-8C38-4FD6192DE7C6}" type="datetimeFigureOut">
              <a:rPr lang="el-GR" smtClean="0"/>
              <a:pPr/>
              <a:t>7/12/2019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36DB02-E8B4-4153-B441-C8DC54D655F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F36DB02-E8B4-4153-B441-C8DC54D655FC}" type="slidenum">
              <a:rPr lang="el-GR" smtClean="0"/>
              <a:pPr/>
              <a:t>6</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F36DB02-E8B4-4153-B441-C8DC54D655FC}" type="slidenum">
              <a:rPr lang="el-GR" smtClean="0"/>
              <a:pPr/>
              <a:t>19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67307B5-22A1-4BAB-9A36-2D3DC6E3B4EA}" type="datetimeFigureOut">
              <a:rPr lang="el-GR" smtClean="0"/>
              <a:pPr/>
              <a:t>7/12/2019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817B4E3-56DC-4CF9-9AC6-796C898D875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67307B5-22A1-4BAB-9A36-2D3DC6E3B4EA}" type="datetimeFigureOut">
              <a:rPr lang="el-GR" smtClean="0"/>
              <a:pPr/>
              <a:t>7/12/2019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817B4E3-56DC-4CF9-9AC6-796C898D875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67307B5-22A1-4BAB-9A36-2D3DC6E3B4EA}" type="datetimeFigureOut">
              <a:rPr lang="el-GR" smtClean="0"/>
              <a:pPr/>
              <a:t>7/12/2019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817B4E3-56DC-4CF9-9AC6-796C898D875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67307B5-22A1-4BAB-9A36-2D3DC6E3B4EA}" type="datetimeFigureOut">
              <a:rPr lang="el-GR" smtClean="0"/>
              <a:pPr/>
              <a:t>7/12/2019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817B4E3-56DC-4CF9-9AC6-796C898D875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67307B5-22A1-4BAB-9A36-2D3DC6E3B4EA}" type="datetimeFigureOut">
              <a:rPr lang="el-GR" smtClean="0"/>
              <a:pPr/>
              <a:t>7/12/2019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817B4E3-56DC-4CF9-9AC6-796C898D875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67307B5-22A1-4BAB-9A36-2D3DC6E3B4EA}" type="datetimeFigureOut">
              <a:rPr lang="el-GR" smtClean="0"/>
              <a:pPr/>
              <a:t>7/12/2019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817B4E3-56DC-4CF9-9AC6-796C898D875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67307B5-22A1-4BAB-9A36-2D3DC6E3B4EA}" type="datetimeFigureOut">
              <a:rPr lang="el-GR" smtClean="0"/>
              <a:pPr/>
              <a:t>7/12/2019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817B4E3-56DC-4CF9-9AC6-796C898D875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267307B5-22A1-4BAB-9A36-2D3DC6E3B4EA}" type="datetimeFigureOut">
              <a:rPr lang="el-GR" smtClean="0"/>
              <a:pPr/>
              <a:t>7/12/2019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817B4E3-56DC-4CF9-9AC6-796C898D875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67307B5-22A1-4BAB-9A36-2D3DC6E3B4EA}" type="datetimeFigureOut">
              <a:rPr lang="el-GR" smtClean="0"/>
              <a:pPr/>
              <a:t>7/12/2019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817B4E3-56DC-4CF9-9AC6-796C898D875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67307B5-22A1-4BAB-9A36-2D3DC6E3B4EA}" type="datetimeFigureOut">
              <a:rPr lang="el-GR" smtClean="0"/>
              <a:pPr/>
              <a:t>7/12/2019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817B4E3-56DC-4CF9-9AC6-796C898D875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67307B5-22A1-4BAB-9A36-2D3DC6E3B4EA}" type="datetimeFigureOut">
              <a:rPr lang="el-GR" smtClean="0"/>
              <a:pPr/>
              <a:t>7/12/2019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817B4E3-56DC-4CF9-9AC6-796C898D875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307B5-22A1-4BAB-9A36-2D3DC6E3B4EA}" type="datetimeFigureOut">
              <a:rPr lang="el-GR" smtClean="0"/>
              <a:pPr/>
              <a:t>7/12/2019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17B4E3-56DC-4CF9-9AC6-796C898D875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ncbi.nlm.nih.gov/pubmed/2867082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95536" y="548680"/>
            <a:ext cx="8062664" cy="1237246"/>
          </a:xfrm>
        </p:spPr>
        <p:txBody>
          <a:bodyPr>
            <a:normAutofit/>
          </a:bodyPr>
          <a:lstStyle/>
          <a:p>
            <a:r>
              <a:rPr lang="el-GR" sz="4000" dirty="0">
                <a:latin typeface="Comic Sans MS" pitchFamily="66" charset="0"/>
              </a:rPr>
              <a:t>«</a:t>
            </a:r>
            <a:r>
              <a:rPr lang="el-GR" dirty="0">
                <a:latin typeface="Comic Sans MS" pitchFamily="66" charset="0"/>
              </a:rPr>
              <a:t>Ο πόνος στους υπερήλικες</a:t>
            </a:r>
            <a:r>
              <a:rPr lang="el-GR" sz="4000" dirty="0" smtClean="0">
                <a:latin typeface="Comic Sans MS" pitchFamily="66" charset="0"/>
              </a:rPr>
              <a:t>»</a:t>
            </a:r>
            <a:endParaRPr lang="el-GR" sz="3600" b="1" dirty="0">
              <a:latin typeface="Comic Sans MS" pitchFamily="66" charset="0"/>
            </a:endParaRPr>
          </a:p>
        </p:txBody>
      </p:sp>
      <p:sp>
        <p:nvSpPr>
          <p:cNvPr id="3" name="2 - Υπότιτλος"/>
          <p:cNvSpPr>
            <a:spLocks noGrp="1"/>
          </p:cNvSpPr>
          <p:nvPr>
            <p:ph type="subTitle" idx="1"/>
          </p:nvPr>
        </p:nvSpPr>
        <p:spPr>
          <a:xfrm>
            <a:off x="1371600" y="5445224"/>
            <a:ext cx="6400800" cy="1008112"/>
          </a:xfrm>
        </p:spPr>
        <p:txBody>
          <a:bodyPr>
            <a:normAutofit fontScale="70000" lnSpcReduction="20000"/>
          </a:bodyPr>
          <a:lstStyle/>
          <a:p>
            <a:r>
              <a:rPr lang="el-GR" sz="2800" b="1" dirty="0" err="1">
                <a:solidFill>
                  <a:schemeClr val="tx1"/>
                </a:solidFill>
                <a:latin typeface="Comic Sans MS" pitchFamily="66" charset="0"/>
              </a:rPr>
              <a:t>Χλωροπούλου</a:t>
            </a:r>
            <a:r>
              <a:rPr lang="el-GR" sz="2800" b="1" dirty="0">
                <a:solidFill>
                  <a:schemeClr val="tx1"/>
                </a:solidFill>
                <a:latin typeface="Comic Sans MS" pitchFamily="66" charset="0"/>
              </a:rPr>
              <a:t> Πελαγία Παρασκευή </a:t>
            </a:r>
          </a:p>
          <a:p>
            <a:r>
              <a:rPr lang="el-GR" sz="2800" dirty="0" smtClean="0">
                <a:solidFill>
                  <a:schemeClr val="tx1"/>
                </a:solidFill>
                <a:latin typeface="Comic Sans MS" pitchFamily="66" charset="0"/>
              </a:rPr>
              <a:t>Επίκουρη </a:t>
            </a:r>
            <a:r>
              <a:rPr lang="el-GR" sz="2800" dirty="0">
                <a:solidFill>
                  <a:schemeClr val="tx1"/>
                </a:solidFill>
                <a:latin typeface="Comic Sans MS" pitchFamily="66" charset="0"/>
              </a:rPr>
              <a:t>Καθηγήτρια </a:t>
            </a:r>
          </a:p>
          <a:p>
            <a:r>
              <a:rPr lang="el-GR" sz="2800" dirty="0" smtClean="0">
                <a:solidFill>
                  <a:schemeClr val="tx1"/>
                </a:solidFill>
                <a:latin typeface="Comic Sans MS" pitchFamily="66" charset="0"/>
              </a:rPr>
              <a:t>ΔΠΘ </a:t>
            </a:r>
            <a:endParaRPr lang="el-GR" sz="2800" dirty="0">
              <a:solidFill>
                <a:schemeClr val="tx1"/>
              </a:solidFill>
              <a:latin typeface="Comic Sans MS" pitchFamily="66" charset="0"/>
            </a:endParaRPr>
          </a:p>
          <a:p>
            <a:endParaRPr lang="en-US" sz="2800" dirty="0">
              <a:solidFill>
                <a:schemeClr val="tx1"/>
              </a:solidFill>
              <a:latin typeface="Comic Sans MS" pitchFamily="66" charset="0"/>
            </a:endParaRPr>
          </a:p>
          <a:p>
            <a:endParaRPr lang="el-GR" sz="2800" dirty="0">
              <a:solidFill>
                <a:schemeClr val="tx1"/>
              </a:solidFill>
              <a:latin typeface="Comic Sans MS" pitchFamily="66" charset="0"/>
            </a:endParaRPr>
          </a:p>
        </p:txBody>
      </p:sp>
      <p:sp>
        <p:nvSpPr>
          <p:cNvPr id="2050" name="AutoShape 2" descr="Αποτελέσματα εικόνων για chronic pain in the elderl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52" name="AutoShape 4" descr="Αποτελέσματα εικόνων για chronic pain in the elderl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056" name="Picture 8" descr="Αποτελέσματα εικόνων για elderly people"/>
          <p:cNvPicPr>
            <a:picLocks noChangeAspect="1" noChangeArrowheads="1"/>
          </p:cNvPicPr>
          <p:nvPr/>
        </p:nvPicPr>
        <p:blipFill>
          <a:blip r:embed="rId2" cstate="print"/>
          <a:srcRect/>
          <a:stretch>
            <a:fillRect/>
          </a:stretch>
        </p:blipFill>
        <p:spPr bwMode="auto">
          <a:xfrm>
            <a:off x="7500958" y="2571744"/>
            <a:ext cx="1352550" cy="16954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9938" name="Picture 2" descr="Αποτέλεσμα εικόνων για old people"/>
          <p:cNvPicPr>
            <a:picLocks noChangeAspect="1" noChangeArrowheads="1"/>
          </p:cNvPicPr>
          <p:nvPr/>
        </p:nvPicPr>
        <p:blipFill>
          <a:blip r:embed="rId3" cstate="print"/>
          <a:srcRect/>
          <a:stretch>
            <a:fillRect/>
          </a:stretch>
        </p:blipFill>
        <p:spPr bwMode="auto">
          <a:xfrm>
            <a:off x="4143372" y="2214554"/>
            <a:ext cx="2592288" cy="25922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2" descr=" "/>
          <p:cNvPicPr>
            <a:picLocks noChangeAspect="1" noChangeArrowheads="1"/>
          </p:cNvPicPr>
          <p:nvPr/>
        </p:nvPicPr>
        <p:blipFill>
          <a:blip r:embed="rId4"/>
          <a:srcRect/>
          <a:stretch>
            <a:fillRect/>
          </a:stretch>
        </p:blipFill>
        <p:spPr bwMode="auto">
          <a:xfrm>
            <a:off x="857224" y="1928802"/>
            <a:ext cx="2428892" cy="32277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Comic Sans MS" pitchFamily="66" charset="0"/>
            </a:endParaRPr>
          </a:p>
        </p:txBody>
      </p:sp>
      <p:sp>
        <p:nvSpPr>
          <p:cNvPr id="3" name="2 - Θέση περιεχομένου"/>
          <p:cNvSpPr>
            <a:spLocks noGrp="1"/>
          </p:cNvSpPr>
          <p:nvPr>
            <p:ph idx="1"/>
          </p:nvPr>
        </p:nvSpPr>
        <p:spPr/>
        <p:txBody>
          <a:bodyPr/>
          <a:lstStyle/>
          <a:p>
            <a:pPr>
              <a:buNone/>
            </a:pPr>
            <a:endParaRPr lang="el-GR" dirty="0">
              <a:latin typeface="Comic Sans MS" pitchFamily="66" charset="0"/>
            </a:endParaRPr>
          </a:p>
        </p:txBody>
      </p:sp>
      <p:pic>
        <p:nvPicPr>
          <p:cNvPr id="4" name="Picture 4" descr="Ind_1a"/>
          <p:cNvPicPr>
            <a:picLocks noChangeAspect="1" noChangeArrowheads="1"/>
          </p:cNvPicPr>
          <p:nvPr/>
        </p:nvPicPr>
        <p:blipFill>
          <a:blip r:embed="rId2"/>
          <a:srcRect/>
          <a:stretch>
            <a:fillRect/>
          </a:stretch>
        </p:blipFill>
        <p:spPr bwMode="auto">
          <a:xfrm>
            <a:off x="285720" y="214290"/>
            <a:ext cx="8534400" cy="6400800"/>
          </a:xfrm>
          <a:prstGeom prst="rect">
            <a:avLst/>
          </a:prstGeom>
          <a:noFill/>
          <a:ln w="9525">
            <a:noFill/>
            <a:miter lim="800000"/>
            <a:headEnd/>
            <a:tailEnd/>
          </a:ln>
        </p:spPr>
      </p:pic>
      <p:sp>
        <p:nvSpPr>
          <p:cNvPr id="6" name="5 - Στρογγυλεμένο ορθογώνιο"/>
          <p:cNvSpPr/>
          <p:nvPr/>
        </p:nvSpPr>
        <p:spPr>
          <a:xfrm>
            <a:off x="6215074" y="4429132"/>
            <a:ext cx="1071570" cy="571504"/>
          </a:xfrm>
          <a:prstGeom prst="roundRect">
            <a:avLst/>
          </a:prstGeom>
          <a:noFill/>
          <a:ln w="66675">
            <a:solidFill>
              <a:srgbClr val="FF00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Στρογγυλεμένο ορθογώνιο"/>
          <p:cNvSpPr/>
          <p:nvPr/>
        </p:nvSpPr>
        <p:spPr>
          <a:xfrm>
            <a:off x="5000628" y="3429000"/>
            <a:ext cx="1128714" cy="571504"/>
          </a:xfrm>
          <a:prstGeom prst="roundRect">
            <a:avLst/>
          </a:prstGeom>
          <a:noFill/>
          <a:ln w="63500">
            <a:solidFill>
              <a:srgbClr val="FFFF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latin typeface="Comic Sans MS" pitchFamily="66" charset="0"/>
              </a:rPr>
              <a:t>Αιτίες αύξησης </a:t>
            </a:r>
            <a:endParaRPr lang="el-GR" dirty="0">
              <a:latin typeface="Comic Sans MS" pitchFamily="66" charset="0"/>
            </a:endParaRPr>
          </a:p>
        </p:txBody>
      </p:sp>
      <p:sp>
        <p:nvSpPr>
          <p:cNvPr id="3" name="2 - Θέση περιεχομένου"/>
          <p:cNvSpPr>
            <a:spLocks noGrp="1"/>
          </p:cNvSpPr>
          <p:nvPr>
            <p:ph idx="1"/>
          </p:nvPr>
        </p:nvSpPr>
        <p:spPr/>
        <p:txBody>
          <a:bodyPr>
            <a:normAutofit/>
          </a:bodyPr>
          <a:lstStyle/>
          <a:p>
            <a:r>
              <a:rPr lang="en-US" dirty="0" smtClean="0">
                <a:latin typeface="Comic Sans MS" pitchFamily="66" charset="0"/>
              </a:rPr>
              <a:t>Baby Boom</a:t>
            </a:r>
            <a:r>
              <a:rPr lang="el-GR" dirty="0" smtClean="0">
                <a:latin typeface="Comic Sans MS" pitchFamily="66" charset="0"/>
              </a:rPr>
              <a:t> – μετά το 2</a:t>
            </a:r>
            <a:r>
              <a:rPr lang="el-GR" baseline="30000" dirty="0" smtClean="0">
                <a:latin typeface="Comic Sans MS" pitchFamily="66" charset="0"/>
              </a:rPr>
              <a:t>ο</a:t>
            </a:r>
            <a:r>
              <a:rPr lang="el-GR" dirty="0" smtClean="0">
                <a:latin typeface="Comic Sans MS" pitchFamily="66" charset="0"/>
              </a:rPr>
              <a:t> Παγκόσμιο Πόλεμο.</a:t>
            </a:r>
            <a:r>
              <a:rPr lang="en-US" dirty="0" smtClean="0">
                <a:latin typeface="Comic Sans MS" pitchFamily="66" charset="0"/>
              </a:rPr>
              <a:t> </a:t>
            </a:r>
            <a:r>
              <a:rPr lang="el-GR" dirty="0" smtClean="0">
                <a:latin typeface="Comic Sans MS" pitchFamily="66" charset="0"/>
              </a:rPr>
              <a:t>(Το </a:t>
            </a:r>
            <a:r>
              <a:rPr lang="en-US" dirty="0" smtClean="0">
                <a:latin typeface="Comic Sans MS" pitchFamily="66" charset="0"/>
              </a:rPr>
              <a:t>2011 -  </a:t>
            </a:r>
            <a:r>
              <a:rPr lang="el-GR" dirty="0" smtClean="0">
                <a:latin typeface="Comic Sans MS" pitchFamily="66" charset="0"/>
              </a:rPr>
              <a:t>οι 1</a:t>
            </a:r>
            <a:r>
              <a:rPr lang="el-GR" baseline="30000" dirty="0" smtClean="0">
                <a:latin typeface="Comic Sans MS" pitchFamily="66" charset="0"/>
              </a:rPr>
              <a:t>οι</a:t>
            </a:r>
            <a:r>
              <a:rPr lang="el-GR" dirty="0" smtClean="0">
                <a:latin typeface="Comic Sans MS" pitchFamily="66" charset="0"/>
              </a:rPr>
              <a:t> </a:t>
            </a:r>
            <a:r>
              <a:rPr lang="en-US" dirty="0" smtClean="0">
                <a:latin typeface="Comic Sans MS" pitchFamily="66" charset="0"/>
              </a:rPr>
              <a:t> baby boomers  65</a:t>
            </a:r>
            <a:r>
              <a:rPr lang="el-GR" dirty="0" smtClean="0">
                <a:latin typeface="Comic Sans MS" pitchFamily="66" charset="0"/>
              </a:rPr>
              <a:t> ετών)</a:t>
            </a:r>
            <a:endParaRPr lang="en-US" dirty="0" smtClean="0">
              <a:latin typeface="Comic Sans MS" pitchFamily="66" charset="0"/>
            </a:endParaRPr>
          </a:p>
          <a:p>
            <a:r>
              <a:rPr lang="el-GR" dirty="0" smtClean="0">
                <a:latin typeface="Comic Sans MS" pitchFamily="66" charset="0"/>
              </a:rPr>
              <a:t>Καλύτερη ιατροφαρμακευτική περίθαλψη</a:t>
            </a:r>
          </a:p>
          <a:p>
            <a:r>
              <a:rPr lang="el-GR" dirty="0" smtClean="0">
                <a:latin typeface="Comic Sans MS" pitchFamily="66" charset="0"/>
              </a:rPr>
              <a:t>Καλύτερο </a:t>
            </a:r>
            <a:r>
              <a:rPr lang="el-GR" dirty="0" smtClean="0">
                <a:latin typeface="Comic Sans MS" pitchFamily="66" charset="0"/>
              </a:rPr>
              <a:t>βιοτικό </a:t>
            </a:r>
            <a:r>
              <a:rPr lang="el-GR" dirty="0" smtClean="0">
                <a:latin typeface="Comic Sans MS" pitchFamily="66" charset="0"/>
              </a:rPr>
              <a:t>επίπεδο</a:t>
            </a:r>
            <a:endParaRPr lang="el-GR" dirty="0" smtClean="0">
              <a:latin typeface="Comic Sans MS" pitchFamily="66" charset="0"/>
            </a:endParaRPr>
          </a:p>
          <a:p>
            <a:r>
              <a:rPr lang="el-GR" dirty="0" smtClean="0">
                <a:latin typeface="Comic Sans MS" pitchFamily="66" charset="0"/>
              </a:rPr>
              <a:t>Οικονομική άνθιση τα τελευταία 20 χρόνια ασθενέστερων χωρών π.χ. Κίνα, Ινδία..</a:t>
            </a:r>
            <a:r>
              <a:rPr lang="el-GR" dirty="0" smtClean="0">
                <a:solidFill>
                  <a:srgbClr val="C00000"/>
                </a:solidFill>
                <a:latin typeface="Comic Sans MS" pitchFamily="66" charset="0"/>
              </a:rPr>
              <a:t> </a:t>
            </a:r>
            <a:endParaRPr lang="en-US" dirty="0" smtClean="0">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latin typeface="Comic Sans MS" pitchFamily="66" charset="0"/>
              </a:rPr>
              <a:t>Οι </a:t>
            </a:r>
            <a:r>
              <a:rPr lang="en-US" dirty="0">
                <a:latin typeface="Comic Sans MS" pitchFamily="66" charset="0"/>
              </a:rPr>
              <a:t>6</a:t>
            </a:r>
            <a:r>
              <a:rPr lang="el-GR" dirty="0">
                <a:latin typeface="Comic Sans MS" pitchFamily="66" charset="0"/>
              </a:rPr>
              <a:t> γηραιότερες χώρες </a:t>
            </a:r>
            <a:endParaRPr lang="el-GR" dirty="0"/>
          </a:p>
        </p:txBody>
      </p:sp>
      <p:sp>
        <p:nvSpPr>
          <p:cNvPr id="3" name="2 - Θέση περιεχομένου"/>
          <p:cNvSpPr>
            <a:spLocks noGrp="1"/>
          </p:cNvSpPr>
          <p:nvPr>
            <p:ph sz="half" idx="1"/>
          </p:nvPr>
        </p:nvSpPr>
        <p:spPr>
          <a:xfrm>
            <a:off x="457200" y="1628800"/>
            <a:ext cx="3322712" cy="4497363"/>
          </a:xfrm>
        </p:spPr>
        <p:txBody>
          <a:bodyPr>
            <a:normAutofit lnSpcReduction="10000"/>
          </a:bodyPr>
          <a:lstStyle/>
          <a:p>
            <a:r>
              <a:rPr lang="el-GR" dirty="0">
                <a:latin typeface="Comic Sans MS" pitchFamily="66" charset="0"/>
              </a:rPr>
              <a:t>54% του συνόλου των ατόμων άνω των 80χρόνων</a:t>
            </a:r>
          </a:p>
          <a:p>
            <a:pPr lvl="1"/>
            <a:r>
              <a:rPr lang="el-GR" dirty="0">
                <a:latin typeface="Comic Sans MS" pitchFamily="66" charset="0"/>
              </a:rPr>
              <a:t>Κίνα </a:t>
            </a:r>
            <a:r>
              <a:rPr lang="en-US" dirty="0">
                <a:latin typeface="Comic Sans MS" pitchFamily="66" charset="0"/>
              </a:rPr>
              <a:t>1</a:t>
            </a:r>
            <a:r>
              <a:rPr lang="el-GR" dirty="0">
                <a:latin typeface="Comic Sans MS" pitchFamily="66" charset="0"/>
              </a:rPr>
              <a:t>2.000.000</a:t>
            </a:r>
          </a:p>
          <a:p>
            <a:pPr lvl="1"/>
            <a:r>
              <a:rPr lang="el-GR" dirty="0">
                <a:latin typeface="Comic Sans MS" pitchFamily="66" charset="0"/>
              </a:rPr>
              <a:t>ΗΠΑ 9.000.000</a:t>
            </a:r>
          </a:p>
          <a:p>
            <a:pPr lvl="1"/>
            <a:r>
              <a:rPr lang="el-GR" dirty="0">
                <a:latin typeface="Comic Sans MS" pitchFamily="66" charset="0"/>
              </a:rPr>
              <a:t>Ινδία </a:t>
            </a:r>
            <a:r>
              <a:rPr lang="en-US" dirty="0">
                <a:latin typeface="Comic Sans MS" pitchFamily="66" charset="0"/>
              </a:rPr>
              <a:t>6</a:t>
            </a:r>
            <a:r>
              <a:rPr lang="el-GR" dirty="0">
                <a:latin typeface="Comic Sans MS" pitchFamily="66" charset="0"/>
              </a:rPr>
              <a:t>.000.000</a:t>
            </a:r>
          </a:p>
          <a:p>
            <a:pPr lvl="1"/>
            <a:r>
              <a:rPr lang="el-GR" dirty="0">
                <a:latin typeface="Comic Sans MS" pitchFamily="66" charset="0"/>
              </a:rPr>
              <a:t>Ιαπωνία </a:t>
            </a:r>
            <a:r>
              <a:rPr lang="en-US" dirty="0">
                <a:latin typeface="Comic Sans MS" pitchFamily="66" charset="0"/>
              </a:rPr>
              <a:t>5</a:t>
            </a:r>
            <a:r>
              <a:rPr lang="el-GR" dirty="0">
                <a:latin typeface="Comic Sans MS" pitchFamily="66" charset="0"/>
              </a:rPr>
              <a:t>.000.000</a:t>
            </a:r>
          </a:p>
          <a:p>
            <a:pPr lvl="1"/>
            <a:r>
              <a:rPr lang="el-GR" dirty="0">
                <a:latin typeface="Comic Sans MS" pitchFamily="66" charset="0"/>
              </a:rPr>
              <a:t>Γερμανία </a:t>
            </a:r>
            <a:r>
              <a:rPr lang="en-US" dirty="0">
                <a:latin typeface="Comic Sans MS" pitchFamily="66" charset="0"/>
              </a:rPr>
              <a:t>3</a:t>
            </a:r>
            <a:r>
              <a:rPr lang="el-GR" dirty="0">
                <a:latin typeface="Comic Sans MS" pitchFamily="66" charset="0"/>
              </a:rPr>
              <a:t>.000.000</a:t>
            </a:r>
          </a:p>
          <a:p>
            <a:pPr lvl="1"/>
            <a:r>
              <a:rPr lang="el-GR" dirty="0">
                <a:latin typeface="Comic Sans MS" pitchFamily="66" charset="0"/>
              </a:rPr>
              <a:t>Ρωσία </a:t>
            </a:r>
            <a:r>
              <a:rPr lang="en-US" dirty="0">
                <a:latin typeface="Comic Sans MS" pitchFamily="66" charset="0"/>
              </a:rPr>
              <a:t>3</a:t>
            </a:r>
            <a:r>
              <a:rPr lang="el-GR" dirty="0">
                <a:latin typeface="Comic Sans MS" pitchFamily="66" charset="0"/>
              </a:rPr>
              <a:t>.000.000</a:t>
            </a:r>
          </a:p>
          <a:p>
            <a:endParaRPr lang="el-GR" dirty="0"/>
          </a:p>
        </p:txBody>
      </p:sp>
      <p:sp>
        <p:nvSpPr>
          <p:cNvPr id="5" name="4 - Ορθογώνιο"/>
          <p:cNvSpPr/>
          <p:nvPr/>
        </p:nvSpPr>
        <p:spPr>
          <a:xfrm>
            <a:off x="0" y="6237312"/>
            <a:ext cx="91440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             </a:t>
            </a:r>
            <a:r>
              <a:rPr lang="en-US" dirty="0">
                <a:latin typeface="Comic Sans MS" pitchFamily="66" charset="0"/>
              </a:rPr>
              <a:t>DEMOGRAPHIC PROFILE OF THE OLDER POPULATION </a:t>
            </a:r>
            <a:r>
              <a:rPr lang="en-US" dirty="0" err="1">
                <a:latin typeface="Comic Sans MS" pitchFamily="66" charset="0"/>
              </a:rPr>
              <a:t>Population</a:t>
            </a:r>
            <a:r>
              <a:rPr lang="en-US" dirty="0">
                <a:latin typeface="Comic Sans MS" pitchFamily="66" charset="0"/>
              </a:rPr>
              <a:t> Division,           </a:t>
            </a:r>
          </a:p>
          <a:p>
            <a:r>
              <a:rPr lang="en-US" dirty="0">
                <a:latin typeface="Comic Sans MS" pitchFamily="66" charset="0"/>
              </a:rPr>
              <a:t>                                                              DESA, United Nations</a:t>
            </a:r>
            <a:endParaRPr lang="el-GR" dirty="0">
              <a:latin typeface="Comic Sans MS" pitchFamily="66" charset="0"/>
            </a:endParaRPr>
          </a:p>
        </p:txBody>
      </p:sp>
      <p:pic>
        <p:nvPicPr>
          <p:cNvPr id="6" name="Picture 2" descr="Αποτέλεσμα εικόνων για  DEMOGRAPHIC PROFILE OF THE OLDER POPULATION"/>
          <p:cNvPicPr>
            <a:picLocks noChangeAspect="1" noChangeArrowheads="1"/>
          </p:cNvPicPr>
          <p:nvPr/>
        </p:nvPicPr>
        <p:blipFill>
          <a:blip r:embed="rId2" cstate="print"/>
          <a:srcRect/>
          <a:stretch>
            <a:fillRect/>
          </a:stretch>
        </p:blipFill>
        <p:spPr bwMode="auto">
          <a:xfrm>
            <a:off x="3726496" y="2204864"/>
            <a:ext cx="5218736" cy="3096344"/>
          </a:xfrm>
          <a:prstGeom prst="rect">
            <a:avLst/>
          </a:prstGeom>
          <a:noFill/>
        </p:spPr>
      </p:pic>
      <p:pic>
        <p:nvPicPr>
          <p:cNvPr id="37890" name="Picture 2" descr="Αποτελέσματα εικόνων για flag of chine"/>
          <p:cNvPicPr>
            <a:picLocks noChangeAspect="1" noChangeArrowheads="1"/>
          </p:cNvPicPr>
          <p:nvPr/>
        </p:nvPicPr>
        <p:blipFill>
          <a:blip r:embed="rId3" cstate="print"/>
          <a:srcRect/>
          <a:stretch>
            <a:fillRect/>
          </a:stretch>
        </p:blipFill>
        <p:spPr bwMode="auto">
          <a:xfrm>
            <a:off x="251520" y="2780928"/>
            <a:ext cx="648072" cy="510537"/>
          </a:xfrm>
          <a:prstGeom prst="rect">
            <a:avLst/>
          </a:prstGeom>
          <a:noFill/>
        </p:spPr>
      </p:pic>
      <p:pic>
        <p:nvPicPr>
          <p:cNvPr id="37892" name="Picture 4" descr="Αποτελέσματα εικόνων για flag of usa"/>
          <p:cNvPicPr>
            <a:picLocks noChangeAspect="1" noChangeArrowheads="1"/>
          </p:cNvPicPr>
          <p:nvPr/>
        </p:nvPicPr>
        <p:blipFill>
          <a:blip r:embed="rId4" cstate="print"/>
          <a:srcRect/>
          <a:stretch>
            <a:fillRect/>
          </a:stretch>
        </p:blipFill>
        <p:spPr bwMode="auto">
          <a:xfrm>
            <a:off x="395536" y="3284984"/>
            <a:ext cx="577043" cy="411883"/>
          </a:xfrm>
          <a:prstGeom prst="rect">
            <a:avLst/>
          </a:prstGeom>
          <a:noFill/>
        </p:spPr>
      </p:pic>
      <p:sp>
        <p:nvSpPr>
          <p:cNvPr id="37894" name="AutoShape 6" descr="Αποτελέσματα εικόνων για flag of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7896" name="AutoShape 8" descr="Αποτελέσματα εικόνων για flag of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7898" name="Picture 10" descr="Αποτελέσματα εικόνων για flag of india"/>
          <p:cNvPicPr>
            <a:picLocks noChangeAspect="1" noChangeArrowheads="1"/>
          </p:cNvPicPr>
          <p:nvPr/>
        </p:nvPicPr>
        <p:blipFill>
          <a:blip r:embed="rId5" cstate="print"/>
          <a:srcRect/>
          <a:stretch>
            <a:fillRect/>
          </a:stretch>
        </p:blipFill>
        <p:spPr bwMode="auto">
          <a:xfrm>
            <a:off x="395535" y="3717032"/>
            <a:ext cx="529713" cy="576064"/>
          </a:xfrm>
          <a:prstGeom prst="rect">
            <a:avLst/>
          </a:prstGeom>
          <a:noFill/>
        </p:spPr>
      </p:pic>
      <p:pic>
        <p:nvPicPr>
          <p:cNvPr id="37900" name="Picture 12" descr="Αποτελέσματα εικόνων για flag of japan"/>
          <p:cNvPicPr>
            <a:picLocks noChangeAspect="1" noChangeArrowheads="1"/>
          </p:cNvPicPr>
          <p:nvPr/>
        </p:nvPicPr>
        <p:blipFill>
          <a:blip r:embed="rId6" cstate="print"/>
          <a:srcRect/>
          <a:stretch>
            <a:fillRect/>
          </a:stretch>
        </p:blipFill>
        <p:spPr bwMode="auto">
          <a:xfrm>
            <a:off x="323528" y="4509120"/>
            <a:ext cx="720080" cy="410446"/>
          </a:xfrm>
          <a:prstGeom prst="rect">
            <a:avLst/>
          </a:prstGeom>
          <a:noFill/>
        </p:spPr>
      </p:pic>
      <p:pic>
        <p:nvPicPr>
          <p:cNvPr id="37902" name="Picture 14" descr="Αποτελέσματα εικόνων για flag of germany"/>
          <p:cNvPicPr>
            <a:picLocks noChangeAspect="1" noChangeArrowheads="1"/>
          </p:cNvPicPr>
          <p:nvPr/>
        </p:nvPicPr>
        <p:blipFill>
          <a:blip r:embed="rId7" cstate="print"/>
          <a:srcRect/>
          <a:stretch>
            <a:fillRect/>
          </a:stretch>
        </p:blipFill>
        <p:spPr bwMode="auto">
          <a:xfrm>
            <a:off x="395536" y="5033978"/>
            <a:ext cx="594954" cy="423079"/>
          </a:xfrm>
          <a:prstGeom prst="rect">
            <a:avLst/>
          </a:prstGeom>
          <a:noFill/>
        </p:spPr>
      </p:pic>
      <p:pic>
        <p:nvPicPr>
          <p:cNvPr id="37904" name="Picture 16" descr="Αποτελέσματα εικόνων για flag of russia"/>
          <p:cNvPicPr>
            <a:picLocks noChangeAspect="1" noChangeArrowheads="1"/>
          </p:cNvPicPr>
          <p:nvPr/>
        </p:nvPicPr>
        <p:blipFill>
          <a:blip r:embed="rId8" cstate="print"/>
          <a:srcRect/>
          <a:stretch>
            <a:fillRect/>
          </a:stretch>
        </p:blipFill>
        <p:spPr bwMode="auto">
          <a:xfrm>
            <a:off x="251520" y="5517232"/>
            <a:ext cx="782694" cy="461790"/>
          </a:xfrm>
          <a:prstGeom prst="rect">
            <a:avLst/>
          </a:prstGeom>
          <a:noFill/>
        </p:spPr>
      </p:pic>
      <p:cxnSp>
        <p:nvCxnSpPr>
          <p:cNvPr id="16" name="15 - Ευθύγραμμο βέλος σύνδεσης"/>
          <p:cNvCxnSpPr/>
          <p:nvPr/>
        </p:nvCxnSpPr>
        <p:spPr>
          <a:xfrm>
            <a:off x="4572000" y="3068960"/>
            <a:ext cx="0" cy="864096"/>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3" name="22 - Ευθύγραμμο βέλος σύνδεσης"/>
          <p:cNvCxnSpPr/>
          <p:nvPr/>
        </p:nvCxnSpPr>
        <p:spPr>
          <a:xfrm>
            <a:off x="4716016" y="2924944"/>
            <a:ext cx="0" cy="86409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24 - Ευθύγραμμο βέλος σύνδεσης"/>
          <p:cNvCxnSpPr/>
          <p:nvPr/>
        </p:nvCxnSpPr>
        <p:spPr>
          <a:xfrm>
            <a:off x="8532440" y="2204864"/>
            <a:ext cx="0" cy="864096"/>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8" name="27 - Ευθύγραμμο βέλος σύνδεσης"/>
          <p:cNvCxnSpPr/>
          <p:nvPr/>
        </p:nvCxnSpPr>
        <p:spPr>
          <a:xfrm>
            <a:off x="8604448" y="2492896"/>
            <a:ext cx="0" cy="72008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descr="Αποτελέσματα εικόνων για flag of europe"/>
          <p:cNvPicPr>
            <a:picLocks noChangeAspect="1" noChangeArrowheads="1"/>
          </p:cNvPicPr>
          <p:nvPr/>
        </p:nvPicPr>
        <p:blipFill>
          <a:blip r:embed="rId2" cstate="print"/>
          <a:srcRect/>
          <a:stretch>
            <a:fillRect/>
          </a:stretch>
        </p:blipFill>
        <p:spPr bwMode="auto">
          <a:xfrm>
            <a:off x="323528" y="0"/>
            <a:ext cx="8604448" cy="6307497"/>
          </a:xfrm>
          <a:prstGeom prst="rect">
            <a:avLst/>
          </a:prstGeom>
          <a:ln>
            <a:noFill/>
          </a:ln>
          <a:effectLst>
            <a:outerShdw blurRad="292100" dist="139700" dir="2700000" algn="tl" rotWithShape="0">
              <a:srgbClr val="333333">
                <a:alpha val="65000"/>
              </a:srgbClr>
            </a:outerShdw>
          </a:effectLst>
        </p:spPr>
      </p:pic>
      <p:sp>
        <p:nvSpPr>
          <p:cNvPr id="2" name="1 - Τίτλος"/>
          <p:cNvSpPr>
            <a:spLocks noGrp="1"/>
          </p:cNvSpPr>
          <p:nvPr>
            <p:ph type="title"/>
          </p:nvPr>
        </p:nvSpPr>
        <p:spPr>
          <a:xfrm>
            <a:off x="3059832" y="548680"/>
            <a:ext cx="2736304" cy="792088"/>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US" sz="3600" dirty="0">
                <a:latin typeface="Comic Sans MS" pitchFamily="66" charset="0"/>
              </a:rPr>
              <a:t/>
            </a:r>
            <a:br>
              <a:rPr lang="en-US" sz="3600" dirty="0">
                <a:latin typeface="Comic Sans MS" pitchFamily="66" charset="0"/>
              </a:rPr>
            </a:br>
            <a:r>
              <a:rPr lang="en-US" sz="3600" dirty="0">
                <a:latin typeface="Comic Sans MS" pitchFamily="66" charset="0"/>
              </a:rPr>
              <a:t>2050</a:t>
            </a:r>
            <a:r>
              <a:rPr lang="el-GR" dirty="0">
                <a:latin typeface="Comic Sans MS" pitchFamily="66" charset="0"/>
              </a:rPr>
              <a:t/>
            </a:r>
            <a:br>
              <a:rPr lang="el-GR" dirty="0">
                <a:latin typeface="Comic Sans MS" pitchFamily="66" charset="0"/>
              </a:rPr>
            </a:br>
            <a:endParaRPr lang="el-GR" dirty="0"/>
          </a:p>
        </p:txBody>
      </p:sp>
      <p:sp>
        <p:nvSpPr>
          <p:cNvPr id="3" name="2 - Θέση περιεχομένου"/>
          <p:cNvSpPr>
            <a:spLocks noGrp="1"/>
          </p:cNvSpPr>
          <p:nvPr>
            <p:ph idx="1"/>
          </p:nvPr>
        </p:nvSpPr>
        <p:spPr>
          <a:xfrm>
            <a:off x="395536" y="3573016"/>
            <a:ext cx="8424936" cy="720080"/>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el-GR" sz="2400" dirty="0">
                <a:latin typeface="Comic Sans MS" pitchFamily="66" charset="0"/>
              </a:rPr>
              <a:t>Ευρώπη </a:t>
            </a:r>
            <a:r>
              <a:rPr lang="en-US" sz="2400" dirty="0">
                <a:latin typeface="Comic Sans MS" pitchFamily="66" charset="0"/>
              </a:rPr>
              <a:t>10</a:t>
            </a:r>
            <a:r>
              <a:rPr lang="el-GR" sz="2400" dirty="0">
                <a:latin typeface="Comic Sans MS" pitchFamily="66" charset="0"/>
              </a:rPr>
              <a:t>%</a:t>
            </a:r>
            <a:r>
              <a:rPr lang="en-US" sz="2400" dirty="0">
                <a:latin typeface="Comic Sans MS" pitchFamily="66" charset="0"/>
              </a:rPr>
              <a:t> </a:t>
            </a:r>
            <a:r>
              <a:rPr lang="el-GR" sz="2400" dirty="0">
                <a:latin typeface="Comic Sans MS" pitchFamily="66" charset="0"/>
              </a:rPr>
              <a:t>του πληθυσμού θα είναι άνω</a:t>
            </a:r>
            <a:r>
              <a:rPr lang="en-US" sz="2400" dirty="0">
                <a:latin typeface="Comic Sans MS" pitchFamily="66" charset="0"/>
              </a:rPr>
              <a:t> </a:t>
            </a:r>
            <a:r>
              <a:rPr lang="el-GR" sz="2400" dirty="0">
                <a:latin typeface="Comic Sans MS" pitchFamily="66" charset="0"/>
              </a:rPr>
              <a:t>των </a:t>
            </a:r>
            <a:r>
              <a:rPr lang="en-US" sz="2400" dirty="0">
                <a:latin typeface="Comic Sans MS" pitchFamily="66" charset="0"/>
              </a:rPr>
              <a:t>80 </a:t>
            </a:r>
            <a:r>
              <a:rPr lang="el-GR" sz="2400" dirty="0">
                <a:latin typeface="Comic Sans MS" pitchFamily="66" charset="0"/>
              </a:rPr>
              <a:t>χρόνων</a:t>
            </a:r>
            <a:r>
              <a:rPr lang="en-US" sz="2400" dirty="0">
                <a:latin typeface="Comic Sans MS" pitchFamily="66" charset="0"/>
              </a:rPr>
              <a:t>. </a:t>
            </a:r>
            <a:endParaRPr lang="el-GR" sz="2400" dirty="0">
              <a:latin typeface="Comic Sans MS" pitchFamily="66" charset="0"/>
            </a:endParaRPr>
          </a:p>
        </p:txBody>
      </p:sp>
      <p:sp>
        <p:nvSpPr>
          <p:cNvPr id="4" name="3 - Ορθογώνιο"/>
          <p:cNvSpPr/>
          <p:nvPr/>
        </p:nvSpPr>
        <p:spPr>
          <a:xfrm>
            <a:off x="0" y="6211669"/>
            <a:ext cx="91440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00050" indent="-400050"/>
            <a:r>
              <a:rPr lang="en-US" dirty="0">
                <a:latin typeface="Comic Sans MS" pitchFamily="66" charset="0"/>
              </a:rPr>
              <a:t>                    DEMOGRAPHIC PROFILE OF THE OLDER POPULATION</a:t>
            </a:r>
            <a:r>
              <a:rPr lang="el-GR" dirty="0">
                <a:latin typeface="Comic Sans MS" pitchFamily="66" charset="0"/>
              </a:rPr>
              <a:t> </a:t>
            </a:r>
            <a:endParaRPr lang="en-US" dirty="0">
              <a:latin typeface="Comic Sans MS" pitchFamily="66" charset="0"/>
            </a:endParaRPr>
          </a:p>
          <a:p>
            <a:pPr marL="400050" indent="-400050"/>
            <a:r>
              <a:rPr lang="en-US" dirty="0">
                <a:latin typeface="Comic Sans MS" pitchFamily="66" charset="0"/>
              </a:rPr>
              <a:t>                             Population Division, DESA, United Nations </a:t>
            </a:r>
            <a:endParaRPr lang="el-GR" dirty="0">
              <a:latin typeface="Comic Sans MS" pitchFamily="66" charset="0"/>
            </a:endParaRPr>
          </a:p>
        </p:txBody>
      </p:sp>
      <p:sp>
        <p:nvSpPr>
          <p:cNvPr id="35842" name="AutoShape 2" descr="Αποτελέσματα εικόνων για flag of europ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5844" name="AutoShape 4" descr="Αποτελέσματα εικόνων για flag of europ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omic Sans MS" pitchFamily="66" charset="0"/>
              </a:rPr>
              <a:t>Ο χρόνιος πόνος στους υπερήλικες</a:t>
            </a:r>
          </a:p>
        </p:txBody>
      </p:sp>
      <p:sp>
        <p:nvSpPr>
          <p:cNvPr id="3" name="2 - Θέση περιεχομένου"/>
          <p:cNvSpPr>
            <a:spLocks noGrp="1"/>
          </p:cNvSpPr>
          <p:nvPr>
            <p:ph idx="1"/>
          </p:nvPr>
        </p:nvSpPr>
        <p:spPr/>
        <p:txBody>
          <a:bodyPr>
            <a:normAutofit fontScale="77500" lnSpcReduction="20000"/>
          </a:bodyPr>
          <a:lstStyle/>
          <a:p>
            <a:pPr>
              <a:buFont typeface="Wingdings" pitchFamily="2" charset="2"/>
              <a:buChar char="§"/>
            </a:pPr>
            <a:r>
              <a:rPr lang="en-US" dirty="0">
                <a:latin typeface="Comic Sans MS" pitchFamily="66" charset="0"/>
              </a:rPr>
              <a:t>21% </a:t>
            </a:r>
            <a:r>
              <a:rPr lang="el-GR" dirty="0">
                <a:latin typeface="Comic Sans MS" pitchFamily="66" charset="0"/>
              </a:rPr>
              <a:t>του γενικού πληθυσμού εμφανίζει χρόνιο πόνο</a:t>
            </a:r>
            <a:endParaRPr lang="en-US" dirty="0">
              <a:latin typeface="Comic Sans MS" pitchFamily="66" charset="0"/>
            </a:endParaRPr>
          </a:p>
          <a:p>
            <a:pPr>
              <a:buFont typeface="Wingdings" pitchFamily="2" charset="2"/>
              <a:buChar char="§"/>
            </a:pPr>
            <a:endParaRPr lang="en-US" dirty="0">
              <a:latin typeface="Comic Sans MS" pitchFamily="66" charset="0"/>
            </a:endParaRPr>
          </a:p>
          <a:p>
            <a:pPr>
              <a:buFont typeface="Wingdings" pitchFamily="2" charset="2"/>
              <a:buChar char="§"/>
            </a:pPr>
            <a:endParaRPr lang="en-US" dirty="0">
              <a:latin typeface="Comic Sans MS" pitchFamily="66" charset="0"/>
            </a:endParaRPr>
          </a:p>
          <a:p>
            <a:pPr>
              <a:buFont typeface="Wingdings" pitchFamily="2" charset="2"/>
              <a:buChar char="§"/>
            </a:pPr>
            <a:r>
              <a:rPr lang="el-GR" dirty="0">
                <a:latin typeface="Comic Sans MS" pitchFamily="66" charset="0"/>
              </a:rPr>
              <a:t> Μόνο 2% επισκέπτεται τα Ιατρεία Πόνου</a:t>
            </a:r>
            <a:endParaRPr lang="en-US" dirty="0">
              <a:latin typeface="Comic Sans MS" pitchFamily="66" charset="0"/>
            </a:endParaRPr>
          </a:p>
          <a:p>
            <a:pPr>
              <a:buFont typeface="Wingdings" pitchFamily="2" charset="2"/>
              <a:buChar char="§"/>
            </a:pPr>
            <a:endParaRPr lang="el-GR" dirty="0">
              <a:latin typeface="Comic Sans MS" pitchFamily="66" charset="0"/>
            </a:endParaRPr>
          </a:p>
          <a:p>
            <a:pPr>
              <a:buNone/>
            </a:pPr>
            <a:endParaRPr lang="en-US" dirty="0">
              <a:latin typeface="Comic Sans MS" pitchFamily="66" charset="0"/>
            </a:endParaRPr>
          </a:p>
          <a:p>
            <a:pPr>
              <a:buFont typeface="Wingdings" pitchFamily="2" charset="2"/>
              <a:buChar char="§"/>
            </a:pPr>
            <a:r>
              <a:rPr lang="el-GR" dirty="0">
                <a:latin typeface="Comic Sans MS" pitchFamily="66" charset="0"/>
              </a:rPr>
              <a:t>Περισσότεροι από το 50% των υπερηλίκων που ζουν ανεξάρτητα στην κοινότητα αναφέρουν χρόνιο πόνο επί μονίμου βάσεως</a:t>
            </a:r>
          </a:p>
          <a:p>
            <a:pPr>
              <a:buFont typeface="Wingdings" pitchFamily="2" charset="2"/>
              <a:buChar char="§"/>
            </a:pPr>
            <a:r>
              <a:rPr lang="el-GR" dirty="0">
                <a:latin typeface="Comic Sans MS" pitchFamily="66" charset="0"/>
              </a:rPr>
              <a:t>Περισσότεροι από το 80% των υπερηλίκων που ζουν σε ιδρύματα  αναφέρουν  χρόνιο πόνο</a:t>
            </a:r>
          </a:p>
        </p:txBody>
      </p:sp>
      <p:sp>
        <p:nvSpPr>
          <p:cNvPr id="4" name="3 - Ορθογώνιο"/>
          <p:cNvSpPr/>
          <p:nvPr/>
        </p:nvSpPr>
        <p:spPr>
          <a:xfrm>
            <a:off x="0" y="6093296"/>
            <a:ext cx="9144000" cy="76470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a:solidFill>
                  <a:schemeClr val="bg1"/>
                </a:solidFill>
              </a:rPr>
              <a:t>Abdulla A et al. </a:t>
            </a:r>
            <a:r>
              <a:rPr lang="en-US" sz="1400" b="1" dirty="0">
                <a:solidFill>
                  <a:schemeClr val="bg1"/>
                </a:solidFill>
              </a:rPr>
              <a:t>Guidance on the management of pain in older people</a:t>
            </a:r>
            <a:r>
              <a:rPr lang="en-US" sz="1400" dirty="0">
                <a:solidFill>
                  <a:schemeClr val="bg1"/>
                </a:solidFill>
              </a:rPr>
              <a:t>.</a:t>
            </a:r>
          </a:p>
          <a:p>
            <a:pPr algn="ctr"/>
            <a:r>
              <a:rPr lang="en-US" sz="1400" dirty="0">
                <a:solidFill>
                  <a:schemeClr val="bg1"/>
                </a:solidFill>
              </a:rPr>
              <a:t>   Age Ageing 2013</a:t>
            </a:r>
            <a:endParaRPr lang="el-GR" sz="1400" dirty="0">
              <a:solidFill>
                <a:schemeClr val="bg1"/>
              </a:solidFill>
            </a:endParaRPr>
          </a:p>
        </p:txBody>
      </p:sp>
      <p:sp>
        <p:nvSpPr>
          <p:cNvPr id="5" name="4 - Ορθογώνιο"/>
          <p:cNvSpPr/>
          <p:nvPr/>
        </p:nvSpPr>
        <p:spPr>
          <a:xfrm>
            <a:off x="0" y="2132856"/>
            <a:ext cx="9144000" cy="3600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a:solidFill>
                  <a:srgbClr val="0070C0"/>
                </a:solidFill>
              </a:rPr>
              <a:t> </a:t>
            </a:r>
            <a:r>
              <a:rPr lang="en-US" sz="1400" b="1" dirty="0">
                <a:solidFill>
                  <a:schemeClr val="bg1"/>
                </a:solidFill>
              </a:rPr>
              <a:t>National Centers for Health Statistics, </a:t>
            </a:r>
            <a:r>
              <a:rPr lang="en-US" sz="1400" b="1" dirty="0" err="1">
                <a:solidFill>
                  <a:schemeClr val="bg1"/>
                </a:solidFill>
              </a:rPr>
              <a:t>Chartbook</a:t>
            </a:r>
            <a:r>
              <a:rPr lang="en-US" sz="1400" b="1" dirty="0">
                <a:solidFill>
                  <a:schemeClr val="bg1"/>
                </a:solidFill>
              </a:rPr>
              <a:t> on Trends in the Health of Americans 2006, Special Feature: Pain.</a:t>
            </a:r>
            <a:endParaRPr lang="el-GR" sz="1400" b="1" dirty="0">
              <a:solidFill>
                <a:schemeClr val="bg1"/>
              </a:solidFill>
            </a:endParaRPr>
          </a:p>
        </p:txBody>
      </p:sp>
      <p:sp>
        <p:nvSpPr>
          <p:cNvPr id="6" name="5 - Ορθογώνιο"/>
          <p:cNvSpPr/>
          <p:nvPr/>
        </p:nvSpPr>
        <p:spPr>
          <a:xfrm>
            <a:off x="0" y="3140968"/>
            <a:ext cx="9296400" cy="5760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fontAlgn="base"/>
            <a:r>
              <a:rPr lang="el-GR" sz="1400" b="1" dirty="0">
                <a:solidFill>
                  <a:schemeClr val="bg1"/>
                </a:solidFill>
              </a:rPr>
              <a:t>                                                   </a:t>
            </a:r>
            <a:r>
              <a:rPr lang="en-US" sz="1400" b="1" dirty="0">
                <a:solidFill>
                  <a:schemeClr val="bg1"/>
                </a:solidFill>
              </a:rPr>
              <a:t>Chronic pain epidemiology and its clinical relevance </a:t>
            </a:r>
          </a:p>
          <a:p>
            <a:pPr fontAlgn="base"/>
            <a:r>
              <a:rPr lang="el-GR" sz="1400" dirty="0">
                <a:solidFill>
                  <a:schemeClr val="bg1"/>
                </a:solidFill>
              </a:rPr>
              <a:t>                                                                 </a:t>
            </a:r>
            <a:r>
              <a:rPr lang="en-US" sz="1400" dirty="0">
                <a:solidFill>
                  <a:schemeClr val="bg1"/>
                </a:solidFill>
              </a:rPr>
              <a:t>O. van </a:t>
            </a:r>
            <a:r>
              <a:rPr lang="en-US" sz="1400" dirty="0" err="1">
                <a:solidFill>
                  <a:schemeClr val="bg1"/>
                </a:solidFill>
              </a:rPr>
              <a:t>Hecke</a:t>
            </a:r>
            <a:r>
              <a:rPr lang="en-US" sz="1400" dirty="0">
                <a:solidFill>
                  <a:schemeClr val="bg1"/>
                </a:solidFill>
              </a:rPr>
              <a:t> N. Torrance B. H. Smith</a:t>
            </a:r>
          </a:p>
          <a:p>
            <a:pPr fontAlgn="base"/>
            <a:r>
              <a:rPr lang="el-GR" sz="1400" i="1" dirty="0">
                <a:solidFill>
                  <a:schemeClr val="bg1"/>
                </a:solidFill>
              </a:rPr>
              <a:t>                                             </a:t>
            </a:r>
            <a:r>
              <a:rPr lang="en-US" sz="1400" i="1" dirty="0">
                <a:solidFill>
                  <a:schemeClr val="bg1"/>
                </a:solidFill>
              </a:rPr>
              <a:t>BJA: British Journal of </a:t>
            </a:r>
            <a:r>
              <a:rPr lang="en-US" sz="1400" i="1" dirty="0" err="1">
                <a:solidFill>
                  <a:schemeClr val="bg1"/>
                </a:solidFill>
              </a:rPr>
              <a:t>Anaesthesia</a:t>
            </a:r>
            <a:r>
              <a:rPr lang="en-US" sz="1400" dirty="0">
                <a:solidFill>
                  <a:schemeClr val="bg1"/>
                </a:solidFill>
              </a:rPr>
              <a:t>, Volume 111, Issue 1, 1 July 2013,</a:t>
            </a:r>
            <a:endParaRPr lang="el-GR" sz="14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8229600" cy="1143000"/>
          </a:xfrm>
        </p:spPr>
        <p:txBody>
          <a:bodyPr>
            <a:normAutofit fontScale="90000"/>
          </a:bodyPr>
          <a:lstStyle/>
          <a:p>
            <a:r>
              <a:rPr lang="el-GR" dirty="0">
                <a:latin typeface="Comic Sans MS" pitchFamily="66" charset="0"/>
              </a:rPr>
              <a:t>Ο χρόνιος πόνος </a:t>
            </a:r>
            <a:r>
              <a:rPr lang="el-GR" dirty="0" smtClean="0">
                <a:latin typeface="Comic Sans MS" pitchFamily="66" charset="0"/>
              </a:rPr>
              <a:t>στους υπερήλικες</a:t>
            </a:r>
            <a:r>
              <a:rPr lang="en-US" dirty="0" smtClean="0">
                <a:latin typeface="Comic Sans MS" pitchFamily="66" charset="0"/>
              </a:rPr>
              <a:t/>
            </a:r>
            <a:br>
              <a:rPr lang="en-US" dirty="0" smtClean="0">
                <a:latin typeface="Comic Sans MS" pitchFamily="66" charset="0"/>
              </a:rPr>
            </a:br>
            <a:r>
              <a:rPr lang="el-GR" dirty="0" smtClean="0">
                <a:latin typeface="Comic Sans MS" pitchFamily="66" charset="0"/>
              </a:rPr>
              <a:t>έχει άρωμα γυναίκας</a:t>
            </a:r>
            <a:endParaRPr lang="el-GR" dirty="0"/>
          </a:p>
        </p:txBody>
      </p:sp>
      <p:sp>
        <p:nvSpPr>
          <p:cNvPr id="3" name="2 - Θέση περιεχομένου"/>
          <p:cNvSpPr>
            <a:spLocks noGrp="1"/>
          </p:cNvSpPr>
          <p:nvPr>
            <p:ph sz="half" idx="1"/>
          </p:nvPr>
        </p:nvSpPr>
        <p:spPr/>
        <p:txBody>
          <a:bodyPr>
            <a:normAutofit fontScale="85000" lnSpcReduction="20000"/>
          </a:bodyPr>
          <a:lstStyle/>
          <a:p>
            <a:r>
              <a:rPr lang="el-GR" dirty="0">
                <a:latin typeface="Comic Sans MS" pitchFamily="66" charset="0"/>
              </a:rPr>
              <a:t>Συχνότερος στις γυναίκες από ότι στους άνδρες:</a:t>
            </a:r>
          </a:p>
          <a:p>
            <a:pPr marL="914400" lvl="1" indent="-514350">
              <a:buFont typeface="+mj-lt"/>
              <a:buAutoNum type="arabicPeriod"/>
            </a:pPr>
            <a:r>
              <a:rPr lang="el-GR" dirty="0">
                <a:latin typeface="Comic Sans MS" pitchFamily="66" charset="0"/>
              </a:rPr>
              <a:t>Μεγαλύτερη πληθυσμιακή ομάδα</a:t>
            </a:r>
          </a:p>
          <a:p>
            <a:pPr marL="914400" lvl="1" indent="-514350">
              <a:buFont typeface="+mj-lt"/>
              <a:buAutoNum type="arabicPeriod"/>
            </a:pPr>
            <a:r>
              <a:rPr lang="el-GR" dirty="0">
                <a:latin typeface="Comic Sans MS" pitchFamily="66" charset="0"/>
              </a:rPr>
              <a:t>Χαμηλότερος ουδός πόνου</a:t>
            </a:r>
          </a:p>
          <a:p>
            <a:pPr marL="914400" lvl="1" indent="-514350">
              <a:buFont typeface="+mj-lt"/>
              <a:buAutoNum type="arabicPeriod"/>
            </a:pPr>
            <a:r>
              <a:rPr lang="el-GR" dirty="0">
                <a:latin typeface="Comic Sans MS" pitchFamily="66" charset="0"/>
              </a:rPr>
              <a:t>Μικρότερη ανοχή στον πόνο</a:t>
            </a:r>
          </a:p>
          <a:p>
            <a:pPr marL="914400" lvl="1" indent="-514350">
              <a:buFont typeface="+mj-lt"/>
              <a:buAutoNum type="arabicPeriod"/>
            </a:pPr>
            <a:r>
              <a:rPr lang="el-GR" dirty="0">
                <a:latin typeface="Comic Sans MS" pitchFamily="66" charset="0"/>
              </a:rPr>
              <a:t>Διαφορετική ευαισθησία στην αναλγησία</a:t>
            </a:r>
          </a:p>
          <a:p>
            <a:pPr marL="914400" lvl="1" indent="-514350">
              <a:buFont typeface="+mj-lt"/>
              <a:buAutoNum type="arabicPeriod"/>
            </a:pPr>
            <a:r>
              <a:rPr lang="el-GR" dirty="0">
                <a:latin typeface="Comic Sans MS" pitchFamily="66" charset="0"/>
              </a:rPr>
              <a:t>Τα οιστρογόνα ευθύνονται μεταξύ των άλλων για τις διαφορές αυτές</a:t>
            </a:r>
          </a:p>
        </p:txBody>
      </p:sp>
      <p:pic>
        <p:nvPicPr>
          <p:cNvPr id="5" name="Picture 2" descr="Αποτέλεσμα εικόνων για  DEMOGRAPHIC PROFILE OF THE OLDER POPULATION"/>
          <p:cNvPicPr>
            <a:picLocks noChangeAspect="1" noChangeArrowheads="1"/>
          </p:cNvPicPr>
          <p:nvPr/>
        </p:nvPicPr>
        <p:blipFill>
          <a:blip r:embed="rId2" cstate="print"/>
          <a:srcRect/>
          <a:stretch>
            <a:fillRect/>
          </a:stretch>
        </p:blipFill>
        <p:spPr bwMode="auto">
          <a:xfrm>
            <a:off x="4967537" y="1643050"/>
            <a:ext cx="4176463" cy="2954239"/>
          </a:xfrm>
          <a:prstGeom prst="rect">
            <a:avLst/>
          </a:prstGeom>
          <a:noFill/>
        </p:spPr>
      </p:pic>
      <p:cxnSp>
        <p:nvCxnSpPr>
          <p:cNvPr id="8" name="7 - Ευθύγραμμο βέλος σύνδεσης"/>
          <p:cNvCxnSpPr/>
          <p:nvPr/>
        </p:nvCxnSpPr>
        <p:spPr>
          <a:xfrm>
            <a:off x="7572396" y="1928802"/>
            <a:ext cx="0" cy="504056"/>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0658" name="Picture 2" descr="&quot;Beautiful young people are accidents of nature, but beautiful old people are works of art.&quot; ~Eleanor Roosevelt~"/>
          <p:cNvPicPr>
            <a:picLocks noChangeAspect="1" noChangeArrowheads="1"/>
          </p:cNvPicPr>
          <p:nvPr/>
        </p:nvPicPr>
        <p:blipFill>
          <a:blip r:embed="rId3"/>
          <a:srcRect/>
          <a:stretch>
            <a:fillRect/>
          </a:stretch>
        </p:blipFill>
        <p:spPr bwMode="auto">
          <a:xfrm>
            <a:off x="6500826" y="4714884"/>
            <a:ext cx="1496208" cy="19907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omic Sans MS" pitchFamily="66" charset="0"/>
              </a:rPr>
              <a:t>Ο χρόνιος πόνος στους υπερήλικες</a:t>
            </a:r>
            <a:endParaRPr lang="el-GR" dirty="0"/>
          </a:p>
        </p:txBody>
      </p:sp>
      <p:sp>
        <p:nvSpPr>
          <p:cNvPr id="3" name="2 - Θέση περιεχομένου"/>
          <p:cNvSpPr>
            <a:spLocks noGrp="1"/>
          </p:cNvSpPr>
          <p:nvPr>
            <p:ph idx="1"/>
          </p:nvPr>
        </p:nvSpPr>
        <p:spPr/>
        <p:txBody>
          <a:bodyPr>
            <a:normAutofit/>
          </a:bodyPr>
          <a:lstStyle/>
          <a:p>
            <a:pPr>
              <a:buFont typeface="Wingdings" pitchFamily="2" charset="2"/>
              <a:buChar char="§"/>
            </a:pPr>
            <a:r>
              <a:rPr lang="el-GR" dirty="0">
                <a:latin typeface="Comic Sans MS" pitchFamily="66" charset="0"/>
              </a:rPr>
              <a:t>Είναι αντιθέτως ανάλογος  με το </a:t>
            </a:r>
            <a:r>
              <a:rPr lang="el-GR" b="1" dirty="0">
                <a:latin typeface="Comic Sans MS" pitchFamily="66" charset="0"/>
              </a:rPr>
              <a:t>κοινωνικό- οικονομικό </a:t>
            </a:r>
            <a:r>
              <a:rPr lang="el-GR" dirty="0">
                <a:latin typeface="Comic Sans MS" pitchFamily="66" charset="0"/>
              </a:rPr>
              <a:t>επίπεδο.</a:t>
            </a:r>
          </a:p>
          <a:p>
            <a:pPr>
              <a:buFont typeface="Wingdings" pitchFamily="2" charset="2"/>
              <a:buChar char="§"/>
            </a:pPr>
            <a:r>
              <a:rPr lang="el-GR" dirty="0">
                <a:latin typeface="Comic Sans MS" pitchFamily="66" charset="0"/>
              </a:rPr>
              <a:t>Έχει </a:t>
            </a:r>
            <a:r>
              <a:rPr lang="el-GR" b="1" dirty="0">
                <a:latin typeface="Comic Sans MS" pitchFamily="66" charset="0"/>
              </a:rPr>
              <a:t>γεωγραφική  και πολιτισμική </a:t>
            </a:r>
            <a:r>
              <a:rPr lang="el-GR" dirty="0">
                <a:latin typeface="Comic Sans MS" pitchFamily="66" charset="0"/>
              </a:rPr>
              <a:t>ποικιλότητα.</a:t>
            </a:r>
          </a:p>
          <a:p>
            <a:pPr>
              <a:buFont typeface="Wingdings" pitchFamily="2" charset="2"/>
              <a:buChar char="§"/>
            </a:pPr>
            <a:r>
              <a:rPr lang="el-GR" dirty="0">
                <a:latin typeface="Comic Sans MS" pitchFamily="66" charset="0"/>
              </a:rPr>
              <a:t>Παράγοντες </a:t>
            </a:r>
            <a:r>
              <a:rPr lang="el-GR" b="1" dirty="0">
                <a:latin typeface="Comic Sans MS" pitchFamily="66" charset="0"/>
              </a:rPr>
              <a:t>απασχόλησης</a:t>
            </a:r>
            <a:r>
              <a:rPr lang="el-GR" dirty="0">
                <a:latin typeface="Comic Sans MS" pitchFamily="66" charset="0"/>
              </a:rPr>
              <a:t>.</a:t>
            </a:r>
          </a:p>
          <a:p>
            <a:pPr>
              <a:buFont typeface="Wingdings" pitchFamily="2" charset="2"/>
              <a:buChar char="§"/>
            </a:pPr>
            <a:r>
              <a:rPr lang="el-GR" b="1" dirty="0" smtClean="0">
                <a:latin typeface="Comic Sans MS" pitchFamily="66" charset="0"/>
              </a:rPr>
              <a:t>Τρόπος </a:t>
            </a:r>
            <a:r>
              <a:rPr lang="el-GR" b="1" dirty="0">
                <a:latin typeface="Comic Sans MS" pitchFamily="66" charset="0"/>
              </a:rPr>
              <a:t>ζωής- κλίμα</a:t>
            </a:r>
            <a:r>
              <a:rPr lang="el-GR" dirty="0">
                <a:latin typeface="Comic Sans MS" pitchFamily="66" charset="0"/>
              </a:rPr>
              <a:t>: απουσία ηλιοφάνειας ή κρύο</a:t>
            </a:r>
          </a:p>
          <a:p>
            <a:pPr>
              <a:buFont typeface="Wingdings" pitchFamily="2" charset="2"/>
              <a:buChar char="§"/>
            </a:pPr>
            <a:r>
              <a:rPr lang="el-GR" dirty="0">
                <a:latin typeface="Comic Sans MS" pitchFamily="66" charset="0"/>
              </a:rPr>
              <a:t>Έλλειψη της βιταμίνης </a:t>
            </a:r>
            <a:r>
              <a:rPr lang="en-US" dirty="0">
                <a:latin typeface="Comic Sans MS" pitchFamily="66" charset="0"/>
              </a:rPr>
              <a:t>D</a:t>
            </a:r>
            <a:endParaRPr lang="el-GR" dirty="0">
              <a:latin typeface="Comic Sans MS" pitchFamily="66" charset="0"/>
            </a:endParaRPr>
          </a:p>
          <a:p>
            <a:pPr>
              <a:buNone/>
            </a:pPr>
            <a:endParaRPr lang="el-GR" dirty="0">
              <a:latin typeface="Comic Sans MS" pitchFamily="66" charset="0"/>
            </a:endParaRPr>
          </a:p>
        </p:txBody>
      </p:sp>
      <p:sp>
        <p:nvSpPr>
          <p:cNvPr id="4" name="3 - Ορθογώνιο"/>
          <p:cNvSpPr/>
          <p:nvPr/>
        </p:nvSpPr>
        <p:spPr>
          <a:xfrm>
            <a:off x="0" y="6165304"/>
            <a:ext cx="9144000" cy="69269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marL="342900" indent="-342900">
              <a:buFont typeface="+mj-lt"/>
              <a:buAutoNum type="arabicPeriod"/>
            </a:pPr>
            <a:r>
              <a:rPr lang="en-US" sz="1050" b="1" dirty="0">
                <a:solidFill>
                  <a:schemeClr val="bg1"/>
                </a:solidFill>
              </a:rPr>
              <a:t>Macfarlane TV et al. Whether the whether influences pain? Results from the </a:t>
            </a:r>
            <a:r>
              <a:rPr lang="en-US" sz="1050" b="1" dirty="0" err="1">
                <a:solidFill>
                  <a:schemeClr val="bg1"/>
                </a:solidFill>
              </a:rPr>
              <a:t>EpiFunD</a:t>
            </a:r>
            <a:r>
              <a:rPr lang="en-US" sz="1050" b="1" dirty="0">
                <a:solidFill>
                  <a:schemeClr val="bg1"/>
                </a:solidFill>
              </a:rPr>
              <a:t> study in North West England, Rheumatology, 2010, </a:t>
            </a:r>
            <a:r>
              <a:rPr lang="en-US" sz="1050" b="1" dirty="0" err="1">
                <a:solidFill>
                  <a:schemeClr val="bg1"/>
                </a:solidFill>
              </a:rPr>
              <a:t>vol</a:t>
            </a:r>
            <a:r>
              <a:rPr lang="en-US" sz="1050" b="1" dirty="0">
                <a:solidFill>
                  <a:schemeClr val="bg1"/>
                </a:solidFill>
              </a:rPr>
              <a:t> 49</a:t>
            </a:r>
          </a:p>
          <a:p>
            <a:pPr marL="342900" indent="-342900">
              <a:buFont typeface="+mj-lt"/>
              <a:buAutoNum type="arabicPeriod"/>
            </a:pPr>
            <a:r>
              <a:rPr lang="en-US" sz="1050" b="1" dirty="0">
                <a:solidFill>
                  <a:schemeClr val="bg1"/>
                </a:solidFill>
              </a:rPr>
              <a:t>Ellsberg M et al. intimate partner violence and women’s physical and mental health in the WHO multi- country study on women’s health and domestic violence an observational study, Lancet, 2008, </a:t>
            </a:r>
            <a:r>
              <a:rPr lang="en-US" sz="1050" b="1" dirty="0" err="1">
                <a:solidFill>
                  <a:schemeClr val="bg1"/>
                </a:solidFill>
              </a:rPr>
              <a:t>vol</a:t>
            </a:r>
            <a:r>
              <a:rPr lang="en-US" sz="1050" b="1" dirty="0">
                <a:solidFill>
                  <a:schemeClr val="bg1"/>
                </a:solidFill>
              </a:rPr>
              <a:t> 371</a:t>
            </a:r>
            <a:r>
              <a:rPr lang="en-US" sz="800" b="1" dirty="0">
                <a:solidFill>
                  <a:schemeClr val="bg1"/>
                </a:solidFill>
              </a:rPr>
              <a:t> </a:t>
            </a:r>
            <a:endParaRPr lang="el-GR" sz="800" b="1" dirty="0">
              <a:solidFill>
                <a:schemeClr val="bg1"/>
              </a:solidFill>
            </a:endParaRPr>
          </a:p>
        </p:txBody>
      </p:sp>
    </p:spTree>
  </p:cSld>
  <p:clrMapOvr>
    <a:masterClrMapping/>
  </p:clrMapOvr>
  <p:transition>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l-GR" dirty="0">
                <a:latin typeface="Comic Sans MS" pitchFamily="66" charset="0"/>
              </a:rPr>
              <a:t>Ο χρόνιος πόνος στους υπερήλικες</a:t>
            </a:r>
            <a:endParaRPr lang="el-GR" dirty="0"/>
          </a:p>
        </p:txBody>
      </p:sp>
      <p:sp>
        <p:nvSpPr>
          <p:cNvPr id="3" name="2 - Θέση περιεχομένου"/>
          <p:cNvSpPr>
            <a:spLocks noGrp="1"/>
          </p:cNvSpPr>
          <p:nvPr>
            <p:ph idx="1"/>
          </p:nvPr>
        </p:nvSpPr>
        <p:spPr>
          <a:xfrm>
            <a:off x="1835696" y="1196753"/>
            <a:ext cx="5688632" cy="792088"/>
          </a:xfrm>
        </p:spPr>
        <p:style>
          <a:lnRef idx="0">
            <a:schemeClr val="accent6"/>
          </a:lnRef>
          <a:fillRef idx="3">
            <a:schemeClr val="accent6"/>
          </a:fillRef>
          <a:effectRef idx="3">
            <a:schemeClr val="accent6"/>
          </a:effectRef>
          <a:fontRef idx="minor">
            <a:schemeClr val="lt1"/>
          </a:fontRef>
        </p:style>
        <p:txBody>
          <a:bodyPr>
            <a:normAutofit/>
          </a:bodyPr>
          <a:lstStyle/>
          <a:p>
            <a:pPr>
              <a:buNone/>
            </a:pPr>
            <a:r>
              <a:rPr lang="el-GR" b="1" dirty="0">
                <a:latin typeface="Comic Sans MS" pitchFamily="66" charset="0"/>
              </a:rPr>
              <a:t>    </a:t>
            </a:r>
            <a:r>
              <a:rPr lang="el-GR" sz="4000" dirty="0">
                <a:latin typeface="Comic Sans MS" pitchFamily="66" charset="0"/>
              </a:rPr>
              <a:t>Συχνότερες αιτίες</a:t>
            </a:r>
            <a:endParaRPr lang="el-GR" sz="4000" dirty="0"/>
          </a:p>
        </p:txBody>
      </p:sp>
      <p:pic>
        <p:nvPicPr>
          <p:cNvPr id="68610" name="Picture 2" descr="True love never tires, never gets old and never dies."/>
          <p:cNvPicPr>
            <a:picLocks noChangeAspect="1" noChangeArrowheads="1"/>
          </p:cNvPicPr>
          <p:nvPr/>
        </p:nvPicPr>
        <p:blipFill>
          <a:blip r:embed="rId2"/>
          <a:srcRect/>
          <a:stretch>
            <a:fillRect/>
          </a:stretch>
        </p:blipFill>
        <p:spPr bwMode="auto">
          <a:xfrm>
            <a:off x="3286116" y="2285992"/>
            <a:ext cx="2819404" cy="422910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omic Sans MS" pitchFamily="66" charset="0"/>
              </a:rPr>
              <a:t>Αιτίες χρόνιου πόνου στους υπερήλικες</a:t>
            </a:r>
          </a:p>
        </p:txBody>
      </p:sp>
      <p:sp>
        <p:nvSpPr>
          <p:cNvPr id="3" name="2 - Θέση περιεχομένου"/>
          <p:cNvSpPr>
            <a:spLocks noGrp="1"/>
          </p:cNvSpPr>
          <p:nvPr>
            <p:ph sz="half" idx="1"/>
          </p:nvPr>
        </p:nvSpPr>
        <p:spPr/>
        <p:txBody>
          <a:bodyPr>
            <a:normAutofit fontScale="85000" lnSpcReduction="10000"/>
          </a:bodyPr>
          <a:lstStyle/>
          <a:p>
            <a:pPr marL="514350" indent="-514350">
              <a:buFont typeface="Wingdings" pitchFamily="2" charset="2"/>
              <a:buChar char="§"/>
            </a:pPr>
            <a:r>
              <a:rPr lang="el-GR" dirty="0">
                <a:latin typeface="Comic Sans MS" pitchFamily="66" charset="0"/>
              </a:rPr>
              <a:t>Αρθρίτιδα &amp; αρθροπάθειες </a:t>
            </a:r>
          </a:p>
          <a:p>
            <a:pPr marL="914400" lvl="1" indent="-514350">
              <a:buFont typeface="+mj-lt"/>
              <a:buAutoNum type="alphaLcPeriod"/>
            </a:pPr>
            <a:r>
              <a:rPr lang="el-GR" dirty="0">
                <a:latin typeface="Comic Sans MS" pitchFamily="66" charset="0"/>
              </a:rPr>
              <a:t>Οστεοαρθρίτιδα,</a:t>
            </a:r>
          </a:p>
          <a:p>
            <a:pPr marL="914400" lvl="1" indent="-514350">
              <a:buFont typeface="+mj-lt"/>
              <a:buAutoNum type="alphaLcPeriod"/>
            </a:pPr>
            <a:r>
              <a:rPr lang="el-GR" dirty="0">
                <a:latin typeface="Comic Sans MS" pitchFamily="66" charset="0"/>
              </a:rPr>
              <a:t>Ρευματοειδή αρθρίτιδα </a:t>
            </a:r>
          </a:p>
          <a:p>
            <a:pPr marL="514350" indent="-514350">
              <a:buFont typeface="Wingdings" pitchFamily="2" charset="2"/>
              <a:buChar char="§"/>
            </a:pPr>
            <a:r>
              <a:rPr lang="el-GR" dirty="0">
                <a:latin typeface="Comic Sans MS" pitchFamily="66" charset="0"/>
              </a:rPr>
              <a:t>Σπονδυλική στένωση</a:t>
            </a:r>
          </a:p>
          <a:p>
            <a:pPr marL="514350" indent="-514350">
              <a:buFont typeface="Wingdings" pitchFamily="2" charset="2"/>
              <a:buChar char="§"/>
            </a:pPr>
            <a:r>
              <a:rPr lang="el-GR" dirty="0">
                <a:latin typeface="Comic Sans MS" pitchFamily="66" charset="0"/>
              </a:rPr>
              <a:t>Διαβητική περιφερική νευροπάθεια </a:t>
            </a:r>
          </a:p>
          <a:p>
            <a:pPr marL="514350" indent="-514350">
              <a:buFont typeface="Wingdings" pitchFamily="2" charset="2"/>
              <a:buChar char="§"/>
            </a:pPr>
            <a:r>
              <a:rPr lang="el-GR" dirty="0">
                <a:latin typeface="Comic Sans MS" pitchFamily="66" charset="0"/>
              </a:rPr>
              <a:t>Νευραλγία τριδύμου</a:t>
            </a:r>
          </a:p>
          <a:p>
            <a:pPr marL="514350" indent="-514350">
              <a:buFont typeface="Wingdings" pitchFamily="2" charset="2"/>
              <a:buChar char="§"/>
            </a:pPr>
            <a:r>
              <a:rPr lang="el-GR" dirty="0" err="1">
                <a:latin typeface="Comic Sans MS" pitchFamily="66" charset="0"/>
              </a:rPr>
              <a:t>Μεθερπιτική</a:t>
            </a:r>
            <a:r>
              <a:rPr lang="el-GR" dirty="0">
                <a:latin typeface="Comic Sans MS" pitchFamily="66" charset="0"/>
              </a:rPr>
              <a:t> νευραλγία</a:t>
            </a:r>
          </a:p>
          <a:p>
            <a:pPr marL="514350" indent="-514350">
              <a:buFont typeface="Wingdings" pitchFamily="2" charset="2"/>
              <a:buChar char="§"/>
            </a:pPr>
            <a:endParaRPr lang="el-GR" dirty="0">
              <a:latin typeface="Comic Sans MS" pitchFamily="66" charset="0"/>
            </a:endParaRPr>
          </a:p>
          <a:p>
            <a:pPr marL="514350" indent="-514350">
              <a:buFont typeface="Wingdings" pitchFamily="2" charset="2"/>
              <a:buChar char="§"/>
            </a:pPr>
            <a:endParaRPr lang="el-GR" dirty="0">
              <a:latin typeface="Comic Sans MS" pitchFamily="66" charset="0"/>
            </a:endParaRPr>
          </a:p>
          <a:p>
            <a:pPr marL="514350" indent="-514350">
              <a:buFont typeface="Wingdings" pitchFamily="2" charset="2"/>
              <a:buChar char="§"/>
            </a:pPr>
            <a:endParaRPr lang="el-GR" dirty="0">
              <a:latin typeface="Comic Sans MS" pitchFamily="66" charset="0"/>
            </a:endParaRPr>
          </a:p>
          <a:p>
            <a:pPr marL="514350" indent="-514350">
              <a:buFont typeface="Wingdings" pitchFamily="2" charset="2"/>
              <a:buChar char="§"/>
            </a:pPr>
            <a:endParaRPr lang="el-GR" dirty="0">
              <a:latin typeface="Comic Sans MS" pitchFamily="66" charset="0"/>
            </a:endParaRPr>
          </a:p>
          <a:p>
            <a:pPr marL="514350" indent="-514350">
              <a:buFont typeface="Wingdings" pitchFamily="2" charset="2"/>
              <a:buChar char="§"/>
            </a:pPr>
            <a:endParaRPr lang="el-GR" dirty="0">
              <a:latin typeface="Comic Sans MS" pitchFamily="66" charset="0"/>
            </a:endParaRPr>
          </a:p>
          <a:p>
            <a:pPr marL="514350" indent="-514350">
              <a:buFont typeface="Wingdings" pitchFamily="2" charset="2"/>
              <a:buChar char="§"/>
            </a:pPr>
            <a:endParaRPr lang="el-GR" dirty="0">
              <a:latin typeface="Comic Sans MS" pitchFamily="66" charset="0"/>
            </a:endParaRPr>
          </a:p>
          <a:p>
            <a:pPr marL="514350" indent="-514350">
              <a:buFont typeface="Wingdings" pitchFamily="2" charset="2"/>
              <a:buChar char="§"/>
            </a:pPr>
            <a:endParaRPr lang="el-GR" dirty="0">
              <a:latin typeface="Comic Sans MS" pitchFamily="66" charset="0"/>
            </a:endParaRPr>
          </a:p>
          <a:p>
            <a:pPr marL="514350" indent="-514350">
              <a:buFont typeface="Wingdings" pitchFamily="2" charset="2"/>
              <a:buChar char="§"/>
            </a:pPr>
            <a:endParaRPr lang="el-GR" dirty="0">
              <a:latin typeface="Comic Sans MS" pitchFamily="66" charset="0"/>
            </a:endParaRPr>
          </a:p>
          <a:p>
            <a:pPr marL="514350" indent="-514350">
              <a:buFont typeface="Wingdings" pitchFamily="2" charset="2"/>
              <a:buChar char="§"/>
            </a:pPr>
            <a:endParaRPr lang="el-GR" dirty="0">
              <a:latin typeface="Comic Sans MS" pitchFamily="66" charset="0"/>
            </a:endParaRPr>
          </a:p>
          <a:p>
            <a:pPr marL="514350" indent="-514350">
              <a:buFont typeface="Wingdings" pitchFamily="2" charset="2"/>
              <a:buChar char="§"/>
            </a:pPr>
            <a:endParaRPr lang="el-GR" dirty="0">
              <a:latin typeface="Comic Sans MS" pitchFamily="66" charset="0"/>
            </a:endParaRPr>
          </a:p>
          <a:p>
            <a:pPr marL="514350" indent="-514350">
              <a:buFont typeface="Wingdings" pitchFamily="2" charset="2"/>
              <a:buChar char="§"/>
            </a:pPr>
            <a:endParaRPr lang="el-GR" dirty="0">
              <a:latin typeface="Comic Sans MS" pitchFamily="66" charset="0"/>
            </a:endParaRPr>
          </a:p>
          <a:p>
            <a:pPr marL="514350" indent="-514350">
              <a:buNone/>
            </a:pPr>
            <a:endParaRPr lang="el-GR" dirty="0">
              <a:latin typeface="Comic Sans MS" pitchFamily="66" charset="0"/>
            </a:endParaRPr>
          </a:p>
        </p:txBody>
      </p:sp>
      <p:sp>
        <p:nvSpPr>
          <p:cNvPr id="8" name="7 - Θέση περιεχομένου"/>
          <p:cNvSpPr>
            <a:spLocks noGrp="1"/>
          </p:cNvSpPr>
          <p:nvPr>
            <p:ph sz="half" idx="2"/>
          </p:nvPr>
        </p:nvSpPr>
        <p:spPr/>
        <p:txBody>
          <a:bodyPr>
            <a:normAutofit fontScale="85000" lnSpcReduction="10000"/>
          </a:bodyPr>
          <a:lstStyle/>
          <a:p>
            <a:pPr>
              <a:buFont typeface="Wingdings" pitchFamily="2" charset="2"/>
              <a:buChar char="§"/>
            </a:pPr>
            <a:r>
              <a:rPr lang="el-GR" dirty="0">
                <a:latin typeface="Comic Sans MS" pitchFamily="66" charset="0"/>
              </a:rPr>
              <a:t>Καρκινικός πόνος </a:t>
            </a:r>
          </a:p>
          <a:p>
            <a:pPr marL="914400" lvl="1" indent="-457200">
              <a:buFont typeface="+mj-lt"/>
              <a:buAutoNum type="alphaLcPeriod"/>
            </a:pPr>
            <a:r>
              <a:rPr lang="el-GR" dirty="0">
                <a:latin typeface="Comic Sans MS" pitchFamily="66" charset="0"/>
              </a:rPr>
              <a:t>Περιφερική νευροπάθεια από χημειοθεραπεία</a:t>
            </a:r>
          </a:p>
          <a:p>
            <a:pPr marL="914400" lvl="1" indent="-457200">
              <a:buFont typeface="+mj-lt"/>
              <a:buAutoNum type="alphaLcPeriod"/>
            </a:pPr>
            <a:r>
              <a:rPr lang="el-GR" dirty="0">
                <a:latin typeface="Comic Sans MS" pitchFamily="66" charset="0"/>
              </a:rPr>
              <a:t>Νευροπάθεια από ακτινοθεραπεία</a:t>
            </a:r>
          </a:p>
          <a:p>
            <a:pPr>
              <a:buFont typeface="Wingdings" pitchFamily="2" charset="2"/>
              <a:buChar char="§"/>
            </a:pPr>
            <a:r>
              <a:rPr lang="el-GR" dirty="0">
                <a:latin typeface="Comic Sans MS" pitchFamily="66" charset="0"/>
              </a:rPr>
              <a:t>Περιφερική αγγειακή νόσος </a:t>
            </a:r>
            <a:endParaRPr lang="en-US" dirty="0">
              <a:latin typeface="Comic Sans MS" pitchFamily="66" charset="0"/>
            </a:endParaRPr>
          </a:p>
          <a:p>
            <a:pPr>
              <a:buFont typeface="Wingdings" pitchFamily="2" charset="2"/>
              <a:buChar char="§"/>
            </a:pPr>
            <a:r>
              <a:rPr lang="el-GR" dirty="0">
                <a:latin typeface="Comic Sans MS" pitchFamily="66" charset="0"/>
              </a:rPr>
              <a:t>ΣΝ</a:t>
            </a:r>
          </a:p>
          <a:p>
            <a:pPr>
              <a:buFont typeface="Wingdings" pitchFamily="2" charset="2"/>
              <a:buChar char="§"/>
            </a:pPr>
            <a:r>
              <a:rPr lang="el-GR" dirty="0">
                <a:latin typeface="Comic Sans MS" pitchFamily="66" charset="0"/>
              </a:rPr>
              <a:t>Πόνος μετά από ΑΕΕ</a:t>
            </a:r>
          </a:p>
          <a:p>
            <a:pPr>
              <a:buFont typeface="Wingdings" pitchFamily="2" charset="2"/>
              <a:buChar char="§"/>
            </a:pPr>
            <a:r>
              <a:rPr lang="el-GR" dirty="0" err="1">
                <a:latin typeface="Comic Sans MS" pitchFamily="66" charset="0"/>
              </a:rPr>
              <a:t>Τενοντομυϊκοί</a:t>
            </a:r>
            <a:r>
              <a:rPr lang="el-GR" dirty="0">
                <a:latin typeface="Comic Sans MS" pitchFamily="66" charset="0"/>
              </a:rPr>
              <a:t> πόνοι</a:t>
            </a:r>
          </a:p>
          <a:p>
            <a:pPr>
              <a:buFont typeface="Wingdings" pitchFamily="2" charset="2"/>
              <a:buChar char="§"/>
            </a:pPr>
            <a:r>
              <a:rPr lang="el-GR" dirty="0" err="1">
                <a:latin typeface="Comic Sans MS" pitchFamily="66" charset="0"/>
              </a:rPr>
              <a:t>Ινομυαλγία</a:t>
            </a:r>
            <a:endParaRPr lang="el-GR" dirty="0">
              <a:latin typeface="Comic Sans MS" pitchFamily="66" charset="0"/>
            </a:endParaRPr>
          </a:p>
          <a:p>
            <a:pPr>
              <a:buFont typeface="Wingdings" pitchFamily="2" charset="2"/>
              <a:buChar char="§"/>
            </a:pPr>
            <a:r>
              <a:rPr lang="el-GR" dirty="0">
                <a:solidFill>
                  <a:srgbClr val="C00000"/>
                </a:solidFill>
                <a:latin typeface="Comic Sans MS" pitchFamily="66" charset="0"/>
              </a:rPr>
              <a:t>Μετεγχειρητικός πόνος</a:t>
            </a:r>
          </a:p>
        </p:txBody>
      </p:sp>
      <p:sp>
        <p:nvSpPr>
          <p:cNvPr id="9" name="8 - Ορθογώνιο"/>
          <p:cNvSpPr/>
          <p:nvPr/>
        </p:nvSpPr>
        <p:spPr>
          <a:xfrm>
            <a:off x="0" y="5877272"/>
            <a:ext cx="9144000" cy="9807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accent6"/>
                </a:solidFill>
              </a:rPr>
              <a:t>Mark Vet al. Chronic Pain in Older Adults </a:t>
            </a:r>
            <a:r>
              <a:rPr lang="en-US" b="1" u="sng" dirty="0" err="1">
                <a:solidFill>
                  <a:schemeClr val="accent6"/>
                </a:solidFill>
              </a:rPr>
              <a:t>Anesthesiol</a:t>
            </a:r>
            <a:r>
              <a:rPr lang="en-US" b="1" u="sng" dirty="0">
                <a:solidFill>
                  <a:schemeClr val="accent6"/>
                </a:solidFill>
              </a:rPr>
              <a:t> Clin.</a:t>
            </a:r>
            <a:r>
              <a:rPr lang="en-US" b="1" dirty="0">
                <a:solidFill>
                  <a:schemeClr val="accent6"/>
                </a:solidFill>
              </a:rPr>
              <a:t>2015 Sep;33(3):577-90</a:t>
            </a:r>
            <a:endParaRPr lang="el-GR" b="1" dirty="0">
              <a:solidFill>
                <a:schemeClr val="accent6"/>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2000" b="1" dirty="0"/>
              <a:t>Chronic postsurgical pain in Europe: An observational study.</a:t>
            </a:r>
            <a:r>
              <a:rPr lang="en-US" sz="1600" b="1" dirty="0"/>
              <a:t/>
            </a:r>
            <a:br>
              <a:rPr lang="en-US" sz="1600" b="1" dirty="0"/>
            </a:br>
            <a:r>
              <a:rPr lang="en-US" sz="1600" u="sng" dirty="0"/>
              <a:t>Fletcher D</a:t>
            </a:r>
            <a:r>
              <a:rPr lang="en-US" sz="1600" baseline="30000" dirty="0"/>
              <a:t> et</a:t>
            </a:r>
            <a:r>
              <a:rPr lang="en-US" sz="1600" dirty="0"/>
              <a:t> al.; </a:t>
            </a:r>
            <a:r>
              <a:rPr lang="en-US" sz="1600" u="sng" dirty="0" err="1">
                <a:solidFill>
                  <a:srgbClr val="002060"/>
                </a:solidFill>
              </a:rPr>
              <a:t>euCPSP</a:t>
            </a:r>
            <a:r>
              <a:rPr lang="en-US" sz="1600" u="sng" dirty="0">
                <a:solidFill>
                  <a:srgbClr val="002060"/>
                </a:solidFill>
              </a:rPr>
              <a:t> group for the Clinical Trial Network group of the European Society of </a:t>
            </a:r>
            <a:r>
              <a:rPr lang="en-US" sz="1600" u="sng" dirty="0" err="1">
                <a:solidFill>
                  <a:srgbClr val="002060"/>
                </a:solidFill>
              </a:rPr>
              <a:t>Anaesthesiology</a:t>
            </a:r>
            <a:r>
              <a:rPr lang="en-US" sz="1600" dirty="0">
                <a:solidFill>
                  <a:srgbClr val="002060"/>
                </a:solidFill>
              </a:rPr>
              <a:t/>
            </a:r>
            <a:br>
              <a:rPr lang="en-US" sz="1600" dirty="0">
                <a:solidFill>
                  <a:srgbClr val="002060"/>
                </a:solidFill>
              </a:rPr>
            </a:br>
            <a:r>
              <a:rPr lang="en-US" sz="1600" b="1" dirty="0">
                <a:solidFill>
                  <a:srgbClr val="002060"/>
                </a:solidFill>
              </a:rPr>
              <a:t>Collaborators (24)</a:t>
            </a:r>
            <a:r>
              <a:rPr lang="en-US" sz="1600" b="1" dirty="0"/>
              <a:t/>
            </a:r>
            <a:br>
              <a:rPr lang="en-US" sz="1600" b="1" dirty="0"/>
            </a:br>
            <a:endParaRPr lang="el-GR" sz="1600" dirty="0"/>
          </a:p>
        </p:txBody>
      </p:sp>
      <p:sp>
        <p:nvSpPr>
          <p:cNvPr id="3" name="2 - Θέση περιεχομένου"/>
          <p:cNvSpPr>
            <a:spLocks noGrp="1"/>
          </p:cNvSpPr>
          <p:nvPr>
            <p:ph idx="1"/>
          </p:nvPr>
        </p:nvSpPr>
        <p:spPr/>
        <p:txBody>
          <a:bodyPr>
            <a:normAutofit fontScale="85000" lnSpcReduction="20000"/>
          </a:bodyPr>
          <a:lstStyle/>
          <a:p>
            <a:pPr>
              <a:buFont typeface="Wingdings" pitchFamily="2" charset="2"/>
              <a:buChar char="§"/>
            </a:pPr>
            <a:r>
              <a:rPr lang="el-GR" dirty="0">
                <a:latin typeface="Comic Sans MS" pitchFamily="66" charset="0"/>
              </a:rPr>
              <a:t>Πολυκεντρική  μελέτη παρατήρησης :21 Νοσοκομεία &amp; 11 Ευρωπαϊκές χώρες</a:t>
            </a:r>
          </a:p>
          <a:p>
            <a:pPr>
              <a:buFont typeface="Wingdings" pitchFamily="2" charset="2"/>
              <a:buChar char="§"/>
            </a:pPr>
            <a:r>
              <a:rPr lang="el-GR" dirty="0">
                <a:latin typeface="Comic Sans MS" pitchFamily="66" charset="0"/>
              </a:rPr>
              <a:t>Ο Σκοπός της ήταν η  μελέτη των αιτιών και των επιπτώσεων του χρόνιου μετεγχειρητικού πόνου στην Ευρώπη</a:t>
            </a:r>
          </a:p>
          <a:p>
            <a:pPr>
              <a:buFont typeface="Wingdings" pitchFamily="2" charset="2"/>
              <a:buChar char="§"/>
            </a:pPr>
            <a:r>
              <a:rPr lang="el-GR" dirty="0">
                <a:latin typeface="Comic Sans MS" pitchFamily="66" charset="0"/>
              </a:rPr>
              <a:t>3120 </a:t>
            </a:r>
            <a:r>
              <a:rPr lang="el-GR" dirty="0" smtClean="0">
                <a:latin typeface="Comic Sans MS" pitchFamily="66" charset="0"/>
              </a:rPr>
              <a:t>ασθενείς</a:t>
            </a:r>
            <a:r>
              <a:rPr lang="en-US" dirty="0" smtClean="0"/>
              <a:t>.</a:t>
            </a:r>
            <a:endParaRPr lang="el-GR" dirty="0"/>
          </a:p>
          <a:p>
            <a:pPr>
              <a:buFont typeface="Wingdings" pitchFamily="2" charset="2"/>
              <a:buChar char="§"/>
            </a:pPr>
            <a:r>
              <a:rPr lang="el-GR" b="1" dirty="0">
                <a:latin typeface="Comic Sans MS" pitchFamily="66" charset="0"/>
              </a:rPr>
              <a:t>Συμπέρασμα: </a:t>
            </a:r>
            <a:r>
              <a:rPr lang="el-GR" i="1" u="sng" dirty="0">
                <a:latin typeface="Comic Sans MS" pitchFamily="66" charset="0"/>
              </a:rPr>
              <a:t>Η συχνότητα μέσου και σοβαρού  </a:t>
            </a:r>
            <a:r>
              <a:rPr lang="el-GR" b="1" i="1" u="sng" dirty="0">
                <a:latin typeface="Comic Sans MS" pitchFamily="66" charset="0"/>
              </a:rPr>
              <a:t>ΜΤΧ πόνου</a:t>
            </a:r>
            <a:r>
              <a:rPr lang="en-US" b="1" i="1" u="sng" dirty="0">
                <a:latin typeface="Comic Sans MS" pitchFamily="66" charset="0"/>
              </a:rPr>
              <a:t> </a:t>
            </a:r>
            <a:r>
              <a:rPr lang="el-GR" b="1" i="1" u="sng" dirty="0">
                <a:latin typeface="Comic Sans MS" pitchFamily="66" charset="0"/>
              </a:rPr>
              <a:t>(</a:t>
            </a:r>
            <a:r>
              <a:rPr lang="en-US" b="1" i="1" u="sng" dirty="0">
                <a:latin typeface="Comic Sans MS" pitchFamily="66" charset="0"/>
              </a:rPr>
              <a:t>Chronic postsurgical pain</a:t>
            </a:r>
            <a:r>
              <a:rPr lang="el-GR" b="1" i="1" u="sng" dirty="0">
                <a:latin typeface="Comic Sans MS" pitchFamily="66" charset="0"/>
              </a:rPr>
              <a:t>)</a:t>
            </a:r>
            <a:r>
              <a:rPr lang="en-US" b="1" i="1" u="sng" dirty="0">
                <a:latin typeface="Comic Sans MS" pitchFamily="66" charset="0"/>
              </a:rPr>
              <a:t> </a:t>
            </a:r>
            <a:r>
              <a:rPr lang="el-GR" i="1" u="sng" dirty="0">
                <a:latin typeface="Comic Sans MS" pitchFamily="66" charset="0"/>
              </a:rPr>
              <a:t>μετά από 12 μήνες ήταν</a:t>
            </a:r>
            <a:r>
              <a:rPr lang="en-US" i="1" u="sng" dirty="0">
                <a:latin typeface="Comic Sans MS" pitchFamily="66" charset="0"/>
              </a:rPr>
              <a:t> 11.8%.</a:t>
            </a:r>
            <a:r>
              <a:rPr lang="en-US" i="1" u="sng" dirty="0"/>
              <a:t> </a:t>
            </a:r>
            <a:endParaRPr lang="en-US" b="1" i="1" u="sng" dirty="0"/>
          </a:p>
          <a:p>
            <a:pPr>
              <a:buFont typeface="Wingdings" pitchFamily="2" charset="2"/>
              <a:buChar char="§"/>
            </a:pPr>
            <a:r>
              <a:rPr lang="el-GR" b="1" dirty="0">
                <a:latin typeface="Comic Sans MS" pitchFamily="66" charset="0"/>
              </a:rPr>
              <a:t>Παράγοντες κινδύνου</a:t>
            </a:r>
            <a:r>
              <a:rPr lang="el-GR" dirty="0">
                <a:latin typeface="Comic Sans MS" pitchFamily="66" charset="0"/>
              </a:rPr>
              <a:t>: </a:t>
            </a:r>
          </a:p>
          <a:p>
            <a:pPr marL="971550" lvl="1" indent="-514350">
              <a:buFont typeface="+mj-lt"/>
              <a:buAutoNum type="arabicPeriod"/>
            </a:pPr>
            <a:r>
              <a:rPr lang="el-GR" i="1" u="sng" dirty="0" err="1">
                <a:latin typeface="Comic Sans MS" pitchFamily="66" charset="0"/>
              </a:rPr>
              <a:t>Προεγχειρητικός</a:t>
            </a:r>
            <a:r>
              <a:rPr lang="el-GR" i="1" u="sng" dirty="0">
                <a:latin typeface="Comic Sans MS" pitchFamily="66" charset="0"/>
              </a:rPr>
              <a:t> χρόνιος πόνος</a:t>
            </a:r>
          </a:p>
          <a:p>
            <a:pPr marL="971550" lvl="1" indent="-514350">
              <a:buFont typeface="+mj-lt"/>
              <a:buAutoNum type="arabicPeriod"/>
            </a:pPr>
            <a:r>
              <a:rPr lang="el-GR" i="1" u="sng" dirty="0" err="1">
                <a:latin typeface="Comic Sans MS" pitchFamily="66" charset="0"/>
              </a:rPr>
              <a:t>Ορθοπαιδικά</a:t>
            </a:r>
            <a:r>
              <a:rPr lang="el-GR" i="1" u="sng" dirty="0">
                <a:latin typeface="Comic Sans MS" pitchFamily="66" charset="0"/>
              </a:rPr>
              <a:t> χειρουργεία</a:t>
            </a:r>
          </a:p>
          <a:p>
            <a:pPr marL="971550" lvl="1" indent="-514350">
              <a:buFont typeface="+mj-lt"/>
              <a:buAutoNum type="arabicPeriod"/>
            </a:pPr>
            <a:endParaRPr lang="el-GR" dirty="0">
              <a:latin typeface="Comic Sans MS" pitchFamily="66" charset="0"/>
            </a:endParaRPr>
          </a:p>
          <a:p>
            <a:pPr marL="971550" lvl="1" indent="-514350">
              <a:buFont typeface="+mj-lt"/>
              <a:buAutoNum type="arabicPeriod"/>
            </a:pPr>
            <a:endParaRPr lang="el-GR" b="1" dirty="0">
              <a:latin typeface="Comic Sans MS" pitchFamily="66" charset="0"/>
            </a:endParaRPr>
          </a:p>
          <a:p>
            <a:pPr>
              <a:buNone/>
            </a:pPr>
            <a:endParaRPr lang="el-GR" dirty="0">
              <a:latin typeface="Comic Sans MS" pitchFamily="66" charset="0"/>
            </a:endParaRPr>
          </a:p>
        </p:txBody>
      </p:sp>
      <p:cxnSp>
        <p:nvCxnSpPr>
          <p:cNvPr id="5" name="4 - Ευθεία γραμμή σύνδεσης"/>
          <p:cNvCxnSpPr/>
          <p:nvPr/>
        </p:nvCxnSpPr>
        <p:spPr>
          <a:xfrm>
            <a:off x="0" y="1214422"/>
            <a:ext cx="9144000" cy="1588"/>
          </a:xfrm>
          <a:prstGeom prst="line">
            <a:avLst/>
          </a:prstGeom>
          <a:ln w="50800"/>
          <a:effectLst>
            <a:outerShdw blurRad="50800" dist="50800" dir="5400000" algn="ctr" rotWithShape="0">
              <a:schemeClr val="accent4">
                <a:lumMod val="40000"/>
                <a:lumOff val="60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714488"/>
          </a:xfrm>
        </p:spPr>
        <p:style>
          <a:lnRef idx="0">
            <a:schemeClr val="accent2"/>
          </a:lnRef>
          <a:fillRef idx="3">
            <a:schemeClr val="accent2"/>
          </a:fillRef>
          <a:effectRef idx="3">
            <a:schemeClr val="accent2"/>
          </a:effectRef>
          <a:fontRef idx="minor">
            <a:schemeClr val="lt1"/>
          </a:fontRef>
        </p:style>
        <p:txBody>
          <a:bodyPr/>
          <a:lstStyle/>
          <a:p>
            <a:r>
              <a:rPr lang="el-GR" dirty="0" smtClean="0">
                <a:latin typeface="Comic Sans MS" pitchFamily="66" charset="0"/>
              </a:rPr>
              <a:t>Ορισμός Πόνου </a:t>
            </a:r>
            <a:endParaRPr lang="el-GR" dirty="0">
              <a:latin typeface="Comic Sans MS" pitchFamily="66" charset="0"/>
            </a:endParaRPr>
          </a:p>
        </p:txBody>
      </p:sp>
      <p:sp>
        <p:nvSpPr>
          <p:cNvPr id="3" name="2 - Θέση περιεχομένου"/>
          <p:cNvSpPr>
            <a:spLocks noGrp="1"/>
          </p:cNvSpPr>
          <p:nvPr>
            <p:ph idx="1"/>
          </p:nvPr>
        </p:nvSpPr>
        <p:spPr>
          <a:xfrm>
            <a:off x="0" y="1600200"/>
            <a:ext cx="9144000" cy="5257800"/>
          </a:xfrm>
        </p:spPr>
        <p:style>
          <a:lnRef idx="0">
            <a:schemeClr val="dk1"/>
          </a:lnRef>
          <a:fillRef idx="3">
            <a:schemeClr val="dk1"/>
          </a:fillRef>
          <a:effectRef idx="3">
            <a:schemeClr val="dk1"/>
          </a:effectRef>
          <a:fontRef idx="minor">
            <a:schemeClr val="lt1"/>
          </a:fontRef>
        </p:style>
        <p:txBody>
          <a:bodyPr>
            <a:normAutofit/>
          </a:bodyPr>
          <a:lstStyle/>
          <a:p>
            <a:pPr>
              <a:buNone/>
            </a:pPr>
            <a:r>
              <a:rPr lang="el-GR" sz="4400" dirty="0" smtClean="0"/>
              <a:t>      </a:t>
            </a:r>
          </a:p>
          <a:p>
            <a:pPr algn="ctr">
              <a:buNone/>
            </a:pPr>
            <a:r>
              <a:rPr lang="el-GR" sz="4400" dirty="0" smtClean="0"/>
              <a:t>  </a:t>
            </a:r>
            <a:r>
              <a:rPr lang="en-US" sz="4400" dirty="0" smtClean="0"/>
              <a:t>       </a:t>
            </a:r>
            <a:r>
              <a:rPr lang="el-GR" sz="4400" dirty="0" smtClean="0"/>
              <a:t>Είναι μια δυσάρεστη </a:t>
            </a:r>
            <a:endParaRPr lang="en-US" sz="4400" dirty="0" smtClean="0"/>
          </a:p>
          <a:p>
            <a:pPr algn="ctr">
              <a:buNone/>
            </a:pPr>
            <a:r>
              <a:rPr lang="el-GR" sz="4400" dirty="0" smtClean="0"/>
              <a:t>αισθητική και συναισθηματική εμπειρία </a:t>
            </a:r>
            <a:endParaRPr lang="en-US" sz="4400" dirty="0" smtClean="0"/>
          </a:p>
          <a:p>
            <a:pPr algn="ctr">
              <a:buNone/>
            </a:pPr>
            <a:r>
              <a:rPr lang="el-GR" sz="4400" dirty="0" smtClean="0"/>
              <a:t>ή περιγράφεται ως τέτοια….</a:t>
            </a:r>
            <a:endParaRPr lang="el-GR" sz="4400" dirty="0"/>
          </a:p>
        </p:txBody>
      </p:sp>
      <p:pic>
        <p:nvPicPr>
          <p:cNvPr id="67586" name="Picture 2" descr="The International Association for the Study of Pain"/>
          <p:cNvPicPr>
            <a:picLocks noChangeAspect="1" noChangeArrowheads="1"/>
          </p:cNvPicPr>
          <p:nvPr/>
        </p:nvPicPr>
        <p:blipFill>
          <a:blip r:embed="rId2">
            <a:lum bright="30000"/>
          </a:blip>
          <a:srcRect/>
          <a:stretch>
            <a:fillRect/>
          </a:stretch>
        </p:blipFill>
        <p:spPr bwMode="auto">
          <a:xfrm>
            <a:off x="3000364" y="1142983"/>
            <a:ext cx="3357586" cy="128588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000" dirty="0">
                <a:latin typeface="Comic Sans MS" pitchFamily="66" charset="0"/>
              </a:rPr>
              <a:t>Chronic pain among community- dwelling elderly: a population- based clinical study</a:t>
            </a:r>
            <a:r>
              <a:rPr lang="en-US" sz="1600" dirty="0">
                <a:latin typeface="Comic Sans MS" pitchFamily="66" charset="0"/>
              </a:rPr>
              <a:t/>
            </a:r>
            <a:br>
              <a:rPr lang="en-US" sz="1600" dirty="0">
                <a:latin typeface="Comic Sans MS" pitchFamily="66" charset="0"/>
              </a:rPr>
            </a:br>
            <a:r>
              <a:rPr lang="en-US" sz="1200" dirty="0" err="1">
                <a:latin typeface="Comic Sans MS" pitchFamily="66" charset="0"/>
              </a:rPr>
              <a:t>Rapo</a:t>
            </a:r>
            <a:r>
              <a:rPr lang="en-US" sz="1200" dirty="0">
                <a:latin typeface="Comic Sans MS" pitchFamily="66" charset="0"/>
              </a:rPr>
              <a:t> – </a:t>
            </a:r>
            <a:r>
              <a:rPr lang="en-US" sz="1200" dirty="0" err="1">
                <a:latin typeface="Comic Sans MS" pitchFamily="66" charset="0"/>
              </a:rPr>
              <a:t>Pylkko</a:t>
            </a:r>
            <a:r>
              <a:rPr lang="en-US" sz="1200" dirty="0">
                <a:latin typeface="Comic Sans MS" pitchFamily="66" charset="0"/>
              </a:rPr>
              <a:t> et </a:t>
            </a:r>
            <a:r>
              <a:rPr lang="en-US" sz="1200" dirty="0" err="1">
                <a:latin typeface="Comic Sans MS" pitchFamily="66" charset="0"/>
              </a:rPr>
              <a:t>al.Scand</a:t>
            </a:r>
            <a:r>
              <a:rPr lang="en-US" sz="1200" dirty="0">
                <a:latin typeface="Comic Sans MS" pitchFamily="66" charset="0"/>
              </a:rPr>
              <a:t> J Prim </a:t>
            </a:r>
            <a:r>
              <a:rPr lang="en-US" sz="1200" dirty="0" err="1">
                <a:latin typeface="Comic Sans MS" pitchFamily="66" charset="0"/>
              </a:rPr>
              <a:t>Helth</a:t>
            </a:r>
            <a:r>
              <a:rPr lang="en-US" sz="1200" dirty="0">
                <a:latin typeface="Comic Sans MS" pitchFamily="66" charset="0"/>
              </a:rPr>
              <a:t> Care 2016 JUN;34(2):159-64</a:t>
            </a:r>
            <a:endParaRPr lang="el-GR" sz="1200" dirty="0"/>
          </a:p>
        </p:txBody>
      </p:sp>
      <p:sp>
        <p:nvSpPr>
          <p:cNvPr id="3" name="2 - Θέση περιεχομένου"/>
          <p:cNvSpPr>
            <a:spLocks noGrp="1"/>
          </p:cNvSpPr>
          <p:nvPr>
            <p:ph sz="half" idx="1"/>
          </p:nvPr>
        </p:nvSpPr>
        <p:spPr/>
        <p:txBody>
          <a:bodyPr>
            <a:normAutofit fontScale="92500" lnSpcReduction="20000"/>
          </a:bodyPr>
          <a:lstStyle/>
          <a:p>
            <a:pPr marL="571500" indent="-571500">
              <a:buNone/>
            </a:pPr>
            <a:r>
              <a:rPr lang="el-GR" dirty="0">
                <a:latin typeface="Comic Sans MS" pitchFamily="66" charset="0"/>
              </a:rPr>
              <a:t>Ο χειρότερος πόνος ήταν ο </a:t>
            </a:r>
            <a:r>
              <a:rPr lang="el-GR" dirty="0" err="1">
                <a:latin typeface="Comic Sans MS" pitchFamily="66" charset="0"/>
              </a:rPr>
              <a:t>μυοσκελετικός</a:t>
            </a:r>
            <a:r>
              <a:rPr lang="el-GR" dirty="0">
                <a:latin typeface="Comic Sans MS" pitchFamily="66" charset="0"/>
              </a:rPr>
              <a:t> (83%)</a:t>
            </a:r>
          </a:p>
          <a:p>
            <a:pPr marL="571500" indent="-571500">
              <a:buFont typeface="+mj-lt"/>
              <a:buAutoNum type="romanUcPeriod"/>
            </a:pPr>
            <a:r>
              <a:rPr lang="el-GR" dirty="0">
                <a:latin typeface="Comic Sans MS" pitchFamily="66" charset="0"/>
              </a:rPr>
              <a:t>Αμιγώς </a:t>
            </a:r>
            <a:r>
              <a:rPr lang="el-GR" dirty="0" err="1">
                <a:latin typeface="Comic Sans MS" pitchFamily="66" charset="0"/>
              </a:rPr>
              <a:t>Αλγαισθητικός</a:t>
            </a:r>
            <a:r>
              <a:rPr lang="el-GR" dirty="0">
                <a:latin typeface="Comic Sans MS" pitchFamily="66" charset="0"/>
              </a:rPr>
              <a:t> (58%)</a:t>
            </a:r>
          </a:p>
          <a:p>
            <a:pPr marL="571500" indent="-571500">
              <a:buFont typeface="+mj-lt"/>
              <a:buAutoNum type="romanUcPeriod"/>
            </a:pPr>
            <a:r>
              <a:rPr lang="el-GR" dirty="0">
                <a:latin typeface="Comic Sans MS" pitchFamily="66" charset="0"/>
              </a:rPr>
              <a:t> Αμιγώς Νευροπαθητικός (8%)</a:t>
            </a:r>
          </a:p>
          <a:p>
            <a:pPr marL="571500" indent="-571500">
              <a:buFont typeface="+mj-lt"/>
              <a:buAutoNum type="romanUcPeriod"/>
            </a:pPr>
            <a:r>
              <a:rPr lang="el-GR" dirty="0">
                <a:latin typeface="Comic Sans MS" pitchFamily="66" charset="0"/>
              </a:rPr>
              <a:t> Συνδυασμός </a:t>
            </a:r>
            <a:r>
              <a:rPr lang="el-GR" dirty="0" err="1">
                <a:latin typeface="Comic Sans MS" pitchFamily="66" charset="0"/>
              </a:rPr>
              <a:t>Αλγαισθητικού</a:t>
            </a:r>
            <a:r>
              <a:rPr lang="el-GR" dirty="0">
                <a:latin typeface="Comic Sans MS" pitchFamily="66" charset="0"/>
              </a:rPr>
              <a:t> και Νευροπαθητικού (32%)</a:t>
            </a:r>
          </a:p>
          <a:p>
            <a:pPr marL="571500" indent="-571500">
              <a:buFont typeface="+mj-lt"/>
              <a:buAutoNum type="romanUcPeriod"/>
            </a:pPr>
            <a:r>
              <a:rPr lang="el-GR" dirty="0">
                <a:latin typeface="Comic Sans MS" pitchFamily="66" charset="0"/>
              </a:rPr>
              <a:t>Ιδιοπαθής (2%)</a:t>
            </a:r>
          </a:p>
        </p:txBody>
      </p:sp>
      <p:sp>
        <p:nvSpPr>
          <p:cNvPr id="4" name="3 - Θέση περιεχομένου"/>
          <p:cNvSpPr>
            <a:spLocks noGrp="1"/>
          </p:cNvSpPr>
          <p:nvPr>
            <p:ph sz="half" idx="2"/>
          </p:nvPr>
        </p:nvSpPr>
        <p:spPr/>
        <p:txBody>
          <a:bodyPr>
            <a:normAutofit fontScale="92500" lnSpcReduction="20000"/>
          </a:bodyPr>
          <a:lstStyle/>
          <a:p>
            <a:endParaRPr lang="el-GR" dirty="0"/>
          </a:p>
        </p:txBody>
      </p:sp>
      <p:pic>
        <p:nvPicPr>
          <p:cNvPr id="5" name="Picture 2" descr="Αποτέλεσμα εικόνων για  CHRONIC PAIN IN THE OLDER POPULATION"/>
          <p:cNvPicPr>
            <a:picLocks noChangeAspect="1" noChangeArrowheads="1"/>
          </p:cNvPicPr>
          <p:nvPr/>
        </p:nvPicPr>
        <p:blipFill>
          <a:blip r:embed="rId2" cstate="print"/>
          <a:srcRect/>
          <a:stretch>
            <a:fillRect/>
          </a:stretch>
        </p:blipFill>
        <p:spPr bwMode="auto">
          <a:xfrm>
            <a:off x="4788024" y="1556792"/>
            <a:ext cx="4019550" cy="4857751"/>
          </a:xfrm>
          <a:prstGeom prst="rect">
            <a:avLst/>
          </a:prstGeom>
          <a:noFill/>
        </p:spPr>
      </p:pic>
      <p:sp>
        <p:nvSpPr>
          <p:cNvPr id="6" name="5 - Έλλειψη"/>
          <p:cNvSpPr/>
          <p:nvPr/>
        </p:nvSpPr>
        <p:spPr>
          <a:xfrm>
            <a:off x="4860032" y="1844824"/>
            <a:ext cx="1224136" cy="36004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Έλλειψη"/>
          <p:cNvSpPr/>
          <p:nvPr/>
        </p:nvSpPr>
        <p:spPr>
          <a:xfrm>
            <a:off x="4716016" y="3573016"/>
            <a:ext cx="1490464" cy="288032"/>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Έλλειψη"/>
          <p:cNvSpPr/>
          <p:nvPr/>
        </p:nvSpPr>
        <p:spPr>
          <a:xfrm>
            <a:off x="4788024" y="5301208"/>
            <a:ext cx="792088" cy="288032"/>
          </a:xfrm>
          <a:prstGeom prst="ellips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 name="9 - Ευθεία γραμμή σύνδεσης"/>
          <p:cNvCxnSpPr/>
          <p:nvPr/>
        </p:nvCxnSpPr>
        <p:spPr>
          <a:xfrm>
            <a:off x="0" y="1214422"/>
            <a:ext cx="9144000" cy="1588"/>
          </a:xfrm>
          <a:prstGeom prst="line">
            <a:avLst/>
          </a:prstGeom>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omic Sans MS" pitchFamily="66" charset="0"/>
              </a:rPr>
              <a:t>Αιτίες χρόνιου πόνου στους υπερήλικες</a:t>
            </a:r>
            <a:endParaRPr lang="el-GR" dirty="0"/>
          </a:p>
        </p:txBody>
      </p:sp>
      <p:sp>
        <p:nvSpPr>
          <p:cNvPr id="3" name="2 - Θέση περιεχομένου"/>
          <p:cNvSpPr>
            <a:spLocks noGrp="1"/>
          </p:cNvSpPr>
          <p:nvPr>
            <p:ph idx="1"/>
          </p:nvPr>
        </p:nvSpPr>
        <p:spPr/>
        <p:txBody>
          <a:bodyPr/>
          <a:lstStyle/>
          <a:p>
            <a:r>
              <a:rPr lang="el-GR" dirty="0">
                <a:latin typeface="Comic Sans MS" pitchFamily="66" charset="0"/>
              </a:rPr>
              <a:t>Οι εκφυλιστικές νόσοι είναι συχνότερες στους γηραιότερους ενήλικες</a:t>
            </a:r>
          </a:p>
          <a:p>
            <a:pPr lvl="1"/>
            <a:r>
              <a:rPr lang="el-GR" dirty="0">
                <a:latin typeface="Comic Sans MS" pitchFamily="66" charset="0"/>
              </a:rPr>
              <a:t>30%-50%των ενηλίκων άνω των 65 χρόνων έχει τουλάχιστον δύο τέτοιους παράγοντες </a:t>
            </a:r>
          </a:p>
          <a:p>
            <a:pPr lvl="1"/>
            <a:r>
              <a:rPr lang="el-GR" dirty="0">
                <a:latin typeface="Comic Sans MS" pitchFamily="66" charset="0"/>
              </a:rPr>
              <a:t>Ενώ αυξάνει στο 50%-80% των ενηλίκων άνω των 85 χρόνων </a:t>
            </a:r>
          </a:p>
        </p:txBody>
      </p:sp>
      <p:sp>
        <p:nvSpPr>
          <p:cNvPr id="4" name="3 - Ορθογώνιο"/>
          <p:cNvSpPr/>
          <p:nvPr/>
        </p:nvSpPr>
        <p:spPr>
          <a:xfrm>
            <a:off x="0" y="5201816"/>
            <a:ext cx="9144000" cy="16561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solidFill>
                  <a:schemeClr val="accent6"/>
                </a:solidFill>
              </a:rPr>
              <a:t>Rahul</a:t>
            </a:r>
            <a:r>
              <a:rPr lang="en-US" b="1" dirty="0">
                <a:solidFill>
                  <a:schemeClr val="accent6"/>
                </a:solidFill>
              </a:rPr>
              <a:t> </a:t>
            </a:r>
            <a:r>
              <a:rPr lang="en-US" b="1" dirty="0" err="1">
                <a:solidFill>
                  <a:schemeClr val="accent6"/>
                </a:solidFill>
              </a:rPr>
              <a:t>Rastogi</a:t>
            </a:r>
            <a:r>
              <a:rPr lang="en-US" b="1" dirty="0">
                <a:solidFill>
                  <a:schemeClr val="accent6"/>
                </a:solidFill>
              </a:rPr>
              <a:t> and Brian Meek. Management of chronic pain in </a:t>
            </a:r>
            <a:r>
              <a:rPr lang="en-US" b="1" dirty="0" err="1">
                <a:solidFill>
                  <a:schemeClr val="accent6"/>
                </a:solidFill>
              </a:rPr>
              <a:t>eldery</a:t>
            </a:r>
            <a:r>
              <a:rPr lang="en-US" b="1" dirty="0">
                <a:solidFill>
                  <a:schemeClr val="accent6"/>
                </a:solidFill>
              </a:rPr>
              <a:t>, frail patients: finding a suitable, </a:t>
            </a:r>
            <a:r>
              <a:rPr lang="en-US" b="1" dirty="0" err="1">
                <a:solidFill>
                  <a:schemeClr val="accent6"/>
                </a:solidFill>
              </a:rPr>
              <a:t>personalazed</a:t>
            </a:r>
            <a:r>
              <a:rPr lang="en-US" b="1" dirty="0">
                <a:solidFill>
                  <a:schemeClr val="accent6"/>
                </a:solidFill>
              </a:rPr>
              <a:t> method of control </a:t>
            </a:r>
            <a:r>
              <a:rPr lang="en-US" b="1" u="sng" dirty="0" err="1">
                <a:solidFill>
                  <a:schemeClr val="accent6"/>
                </a:solidFill>
              </a:rPr>
              <a:t>Clin</a:t>
            </a:r>
            <a:r>
              <a:rPr lang="en-US" b="1" u="sng" dirty="0">
                <a:solidFill>
                  <a:schemeClr val="accent6"/>
                </a:solidFill>
              </a:rPr>
              <a:t> </a:t>
            </a:r>
            <a:r>
              <a:rPr lang="en-US" b="1" u="sng" dirty="0" err="1">
                <a:solidFill>
                  <a:schemeClr val="accent6"/>
                </a:solidFill>
              </a:rPr>
              <a:t>Interv</a:t>
            </a:r>
            <a:r>
              <a:rPr lang="en-US" b="1" u="sng" dirty="0">
                <a:solidFill>
                  <a:schemeClr val="accent6"/>
                </a:solidFill>
              </a:rPr>
              <a:t> Aging.</a:t>
            </a:r>
            <a:r>
              <a:rPr lang="en-US" b="1" dirty="0">
                <a:solidFill>
                  <a:schemeClr val="accent6"/>
                </a:solidFill>
              </a:rPr>
              <a:t> 2013;8:37-4</a:t>
            </a:r>
            <a:endParaRPr lang="el-GR" b="1" dirty="0">
              <a:solidFill>
                <a:schemeClr val="accent6"/>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a:p>
        </p:txBody>
      </p:sp>
      <p:pic>
        <p:nvPicPr>
          <p:cNvPr id="43010" name="Picture 2" descr="Αποτέλεσμα εικόνων για  DEMOGRAPHIC OF CHRONIC PAIN IN THE OLDER POPULATION"/>
          <p:cNvPicPr>
            <a:picLocks noChangeAspect="1" noChangeArrowheads="1"/>
          </p:cNvPicPr>
          <p:nvPr/>
        </p:nvPicPr>
        <p:blipFill>
          <a:blip r:embed="rId2" cstate="print"/>
          <a:srcRect/>
          <a:stretch>
            <a:fillRect/>
          </a:stretch>
        </p:blipFill>
        <p:spPr bwMode="auto">
          <a:xfrm>
            <a:off x="0" y="260648"/>
            <a:ext cx="9144000" cy="6276975"/>
          </a:xfrm>
          <a:prstGeom prst="rect">
            <a:avLst/>
          </a:prstGeom>
          <a:noFill/>
        </p:spPr>
      </p:pic>
      <p:sp>
        <p:nvSpPr>
          <p:cNvPr id="5" name="4 - Έλλειψη"/>
          <p:cNvSpPr/>
          <p:nvPr/>
        </p:nvSpPr>
        <p:spPr>
          <a:xfrm>
            <a:off x="4572000" y="3356992"/>
            <a:ext cx="4572000" cy="3096344"/>
          </a:xfrm>
          <a:prstGeom prst="ellipse">
            <a:avLst/>
          </a:prstGeom>
          <a:noFill/>
          <a:ln w="539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6 - Ευθύγραμμο βέλος σύνδεσης"/>
          <p:cNvCxnSpPr/>
          <p:nvPr/>
        </p:nvCxnSpPr>
        <p:spPr>
          <a:xfrm>
            <a:off x="4572000" y="3717032"/>
            <a:ext cx="288032" cy="288032"/>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8 - Ορθογώνιο"/>
          <p:cNvSpPr/>
          <p:nvPr/>
        </p:nvSpPr>
        <p:spPr>
          <a:xfrm>
            <a:off x="2267744" y="2348880"/>
            <a:ext cx="2736304" cy="136815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l-GR" b="1" dirty="0" err="1">
                <a:solidFill>
                  <a:schemeClr val="bg1"/>
                </a:solidFill>
                <a:latin typeface="Comic Sans MS" pitchFamily="66" charset="0"/>
              </a:rPr>
              <a:t>Συνοσηρότητα</a:t>
            </a:r>
            <a:r>
              <a:rPr lang="el-GR" b="1" dirty="0">
                <a:solidFill>
                  <a:schemeClr val="bg1"/>
                </a:solidFill>
                <a:latin typeface="Comic Sans MS" pitchFamily="66" charset="0"/>
              </a:rPr>
              <a:t> </a:t>
            </a:r>
          </a:p>
          <a:p>
            <a:pPr algn="ctr"/>
            <a:r>
              <a:rPr lang="el-GR" b="1" dirty="0">
                <a:solidFill>
                  <a:schemeClr val="bg1"/>
                </a:solidFill>
                <a:latin typeface="Comic Sans MS" pitchFamily="66" charset="0"/>
              </a:rPr>
              <a:t>ΠΟΝΟΣ</a:t>
            </a:r>
            <a:r>
              <a:rPr lang="el-GR" b="1" dirty="0">
                <a:solidFill>
                  <a:schemeClr val="bg1"/>
                </a:solidFill>
              </a:rPr>
              <a:t> </a:t>
            </a:r>
          </a:p>
          <a:p>
            <a:pPr algn="ctr"/>
            <a:r>
              <a:rPr lang="el-GR" b="1" dirty="0">
                <a:solidFill>
                  <a:schemeClr val="bg1"/>
                </a:solidFill>
              </a:rPr>
              <a:t>Δύο φορές μικρότερη η 10/ετής επιβίωση</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Comic Sans MS" pitchFamily="66" charset="0"/>
              </a:rPr>
              <a:t>Αποτελέσματα του χρόνιου πόνου</a:t>
            </a:r>
            <a:endParaRPr lang="el-GR" dirty="0"/>
          </a:p>
        </p:txBody>
      </p:sp>
      <p:sp>
        <p:nvSpPr>
          <p:cNvPr id="3" name="2 - Θέση περιεχομένου"/>
          <p:cNvSpPr>
            <a:spLocks noGrp="1"/>
          </p:cNvSpPr>
          <p:nvPr>
            <p:ph idx="1"/>
          </p:nvPr>
        </p:nvSpPr>
        <p:spPr>
          <a:xfrm>
            <a:off x="2000232" y="1857364"/>
            <a:ext cx="6686568" cy="4268799"/>
          </a:xfrm>
        </p:spPr>
        <p:txBody>
          <a:bodyPr>
            <a:normAutofit/>
          </a:bodyPr>
          <a:lstStyle/>
          <a:p>
            <a:r>
              <a:rPr lang="el-GR" dirty="0">
                <a:latin typeface="Comic Sans MS" pitchFamily="66" charset="0"/>
              </a:rPr>
              <a:t>Χαμηλή αυτοεκτίμηση </a:t>
            </a:r>
          </a:p>
          <a:p>
            <a:r>
              <a:rPr lang="el-GR" dirty="0">
                <a:latin typeface="Comic Sans MS" pitchFamily="66" charset="0"/>
              </a:rPr>
              <a:t>Χαμηλή λειτουργικότητα </a:t>
            </a:r>
          </a:p>
          <a:p>
            <a:endParaRPr lang="el-GR" dirty="0"/>
          </a:p>
        </p:txBody>
      </p:sp>
      <p:sp>
        <p:nvSpPr>
          <p:cNvPr id="4" name="3 - Ορθογώνιο"/>
          <p:cNvSpPr/>
          <p:nvPr/>
        </p:nvSpPr>
        <p:spPr>
          <a:xfrm>
            <a:off x="0" y="5949280"/>
            <a:ext cx="9144000" cy="9087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lgn="ctr"/>
            <a:r>
              <a:rPr lang="en-US" sz="1400" b="1" dirty="0">
                <a:solidFill>
                  <a:srgbClr val="0070C0"/>
                </a:solidFill>
              </a:rPr>
              <a:t>Blyth F et al. introduction to chronic pain as a public health problem, Chronic Pain Epidemiology- From </a:t>
            </a:r>
            <a:r>
              <a:rPr lang="en-US" sz="1400" b="1" dirty="0" err="1">
                <a:solidFill>
                  <a:srgbClr val="0070C0"/>
                </a:solidFill>
              </a:rPr>
              <a:t>Aetiology</a:t>
            </a:r>
            <a:r>
              <a:rPr lang="en-US" sz="1400" b="1" dirty="0">
                <a:solidFill>
                  <a:srgbClr val="0070C0"/>
                </a:solidFill>
              </a:rPr>
              <a:t> to Public Health, 2010 New York Oxford University Press </a:t>
            </a:r>
            <a:endParaRPr lang="el-GR" sz="1400" b="1" dirty="0">
              <a:solidFill>
                <a:srgbClr val="0070C0"/>
              </a:solidFill>
            </a:endParaRPr>
          </a:p>
        </p:txBody>
      </p:sp>
      <p:pic>
        <p:nvPicPr>
          <p:cNvPr id="31746" name="Picture 2" descr="Image result for elderly person"/>
          <p:cNvPicPr>
            <a:picLocks noChangeAspect="1" noChangeArrowheads="1"/>
          </p:cNvPicPr>
          <p:nvPr/>
        </p:nvPicPr>
        <p:blipFill>
          <a:blip r:embed="rId2"/>
          <a:srcRect/>
          <a:stretch>
            <a:fillRect/>
          </a:stretch>
        </p:blipFill>
        <p:spPr bwMode="auto">
          <a:xfrm>
            <a:off x="3286116" y="2928934"/>
            <a:ext cx="2295532" cy="2936932"/>
          </a:xfrm>
          <a:prstGeom prst="rect">
            <a:avLst/>
          </a:prstGeom>
          <a:noFill/>
        </p:spPr>
      </p:pic>
    </p:spTree>
  </p:cSld>
  <p:clrMapOvr>
    <a:masterClrMapping/>
  </p:clrMapOvr>
  <p:transition>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1142976" y="1857364"/>
            <a:ext cx="7543824" cy="4268799"/>
          </a:xfrm>
        </p:spPr>
        <p:txBody>
          <a:bodyPr/>
          <a:lstStyle/>
          <a:p>
            <a:pPr>
              <a:buNone/>
            </a:pPr>
            <a:r>
              <a:rPr lang="el-GR" sz="6000" dirty="0" smtClean="0">
                <a:latin typeface="Comic Sans MS" pitchFamily="66" charset="0"/>
              </a:rPr>
              <a:t>Θεραπεύεται σωστά</a:t>
            </a:r>
            <a:r>
              <a:rPr lang="el-GR" dirty="0" smtClean="0">
                <a:latin typeface="Comic Sans MS" pitchFamily="66" charset="0"/>
              </a:rPr>
              <a:t>;</a:t>
            </a:r>
            <a:endParaRPr lang="el-GR" dirty="0">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14356"/>
            <a:ext cx="8229600" cy="703282"/>
          </a:xfrm>
        </p:spPr>
        <p:txBody>
          <a:bodyPr>
            <a:normAutofit fontScale="90000"/>
          </a:bodyPr>
          <a:lstStyle/>
          <a:p>
            <a:r>
              <a:rPr lang="en-US" sz="1300" dirty="0" smtClean="0"/>
              <a:t/>
            </a:r>
            <a:br>
              <a:rPr lang="en-US" sz="1300" dirty="0" smtClean="0"/>
            </a:br>
            <a:r>
              <a:rPr lang="en-US" sz="1600" b="1" dirty="0" smtClean="0">
                <a:latin typeface="Comic Sans MS" pitchFamily="66" charset="0"/>
              </a:rPr>
              <a:t>Inadequate treatment practices for pain relief and adverse event management in cancer patients across 10 countries/regions in Asia: a call for greater efforts to improve standards for patient care</a:t>
            </a:r>
            <a:br>
              <a:rPr lang="en-US" sz="1600" b="1" dirty="0" smtClean="0">
                <a:latin typeface="Comic Sans MS" pitchFamily="66" charset="0"/>
              </a:rPr>
            </a:br>
            <a:r>
              <a:rPr lang="en-US" sz="1600" u="sng" dirty="0" smtClean="0">
                <a:latin typeface="Comic Sans MS" pitchFamily="66" charset="0"/>
              </a:rPr>
              <a:t> </a:t>
            </a:r>
            <a:r>
              <a:rPr lang="en-US" sz="1300" u="sng" dirty="0" smtClean="0">
                <a:latin typeface="Comic Sans MS" pitchFamily="66" charset="0"/>
              </a:rPr>
              <a:t>Ho KY</a:t>
            </a:r>
            <a:r>
              <a:rPr lang="en-US" sz="1300" u="sng" baseline="30000" dirty="0" smtClean="0">
                <a:latin typeface="Comic Sans MS" pitchFamily="66" charset="0"/>
              </a:rPr>
              <a:t>  </a:t>
            </a:r>
            <a:r>
              <a:rPr lang="en-US" sz="1300" u="sng" dirty="0" smtClean="0">
                <a:latin typeface="Comic Sans MS" pitchFamily="66" charset="0"/>
              </a:rPr>
              <a:t> et al</a:t>
            </a:r>
            <a:br>
              <a:rPr lang="en-US" sz="1300" u="sng" dirty="0" smtClean="0">
                <a:latin typeface="Comic Sans MS" pitchFamily="66" charset="0"/>
              </a:rPr>
            </a:br>
            <a:r>
              <a:rPr lang="en-US" sz="1300" u="sng" dirty="0" smtClean="0">
                <a:latin typeface="Comic Sans MS" pitchFamily="66" charset="0"/>
                <a:hlinkClick r:id="rId2" tooltip="Asia-Pacific journal of clinical oncology."/>
              </a:rPr>
              <a:t> Asia Pac J </a:t>
            </a:r>
            <a:r>
              <a:rPr lang="en-US" sz="1300" u="sng" dirty="0" err="1" smtClean="0">
                <a:latin typeface="Comic Sans MS" pitchFamily="66" charset="0"/>
                <a:hlinkClick r:id="rId2" tooltip="Asia-Pacific journal of clinical oncology."/>
              </a:rPr>
              <a:t>Clin</a:t>
            </a:r>
            <a:r>
              <a:rPr lang="en-US" sz="1300" u="sng" dirty="0" smtClean="0">
                <a:latin typeface="Comic Sans MS" pitchFamily="66" charset="0"/>
                <a:hlinkClick r:id="rId2" tooltip="Asia-Pacific journal of clinical oncology."/>
              </a:rPr>
              <a:t> </a:t>
            </a:r>
            <a:r>
              <a:rPr lang="en-US" sz="1300" u="sng" dirty="0" err="1" smtClean="0">
                <a:latin typeface="Comic Sans MS" pitchFamily="66" charset="0"/>
                <a:hlinkClick r:id="rId2" tooltip="Asia-Pacific journal of clinical oncology."/>
              </a:rPr>
              <a:t>Oncol</a:t>
            </a:r>
            <a:r>
              <a:rPr lang="en-US" sz="1300" u="sng" dirty="0" smtClean="0">
                <a:latin typeface="Comic Sans MS" pitchFamily="66" charset="0"/>
                <a:hlinkClick r:id="rId2" tooltip="Asia-Pacific journal of clinical oncology."/>
              </a:rPr>
              <a:t>.</a:t>
            </a:r>
            <a:r>
              <a:rPr lang="en-US" sz="1300" dirty="0" smtClean="0">
                <a:latin typeface="Comic Sans MS" pitchFamily="66" charset="0"/>
              </a:rPr>
              <a:t> 2018 Jun;14(3):159-166 </a:t>
            </a:r>
            <a:r>
              <a:rPr lang="en-US" sz="1300" b="1" dirty="0" smtClean="0"/>
              <a:t/>
            </a:r>
            <a:br>
              <a:rPr lang="en-US" sz="1300" b="1" dirty="0" smtClean="0"/>
            </a:br>
            <a:endParaRPr lang="el-GR" sz="1300" dirty="0"/>
          </a:p>
        </p:txBody>
      </p:sp>
      <p:sp>
        <p:nvSpPr>
          <p:cNvPr id="3" name="2 - Θέση περιεχομένου"/>
          <p:cNvSpPr>
            <a:spLocks noGrp="1"/>
          </p:cNvSpPr>
          <p:nvPr>
            <p:ph idx="1"/>
          </p:nvPr>
        </p:nvSpPr>
        <p:spPr/>
        <p:txBody>
          <a:bodyPr>
            <a:normAutofit fontScale="92500" lnSpcReduction="20000"/>
          </a:bodyPr>
          <a:lstStyle/>
          <a:p>
            <a:r>
              <a:rPr lang="en-US" dirty="0" smtClean="0"/>
              <a:t> </a:t>
            </a:r>
            <a:r>
              <a:rPr lang="en-US" dirty="0" smtClean="0">
                <a:latin typeface="Comic Sans MS" pitchFamily="66" charset="0"/>
              </a:rPr>
              <a:t>10 </a:t>
            </a:r>
            <a:r>
              <a:rPr lang="el-GR" dirty="0" smtClean="0">
                <a:latin typeface="Comic Sans MS" pitchFamily="66" charset="0"/>
              </a:rPr>
              <a:t>χώρες της Ασίας</a:t>
            </a:r>
            <a:r>
              <a:rPr lang="en-US" dirty="0" smtClean="0">
                <a:latin typeface="Comic Sans MS" pitchFamily="66" charset="0"/>
              </a:rPr>
              <a:t>.</a:t>
            </a:r>
          </a:p>
          <a:p>
            <a:r>
              <a:rPr lang="el-GR" b="1" dirty="0" smtClean="0">
                <a:latin typeface="Comic Sans MS" pitchFamily="66" charset="0"/>
              </a:rPr>
              <a:t>Συμπεράσματα:</a:t>
            </a:r>
          </a:p>
          <a:p>
            <a:pPr marL="514350" indent="-514350">
              <a:buFont typeface="+mj-lt"/>
              <a:buAutoNum type="alphaLcParenR"/>
            </a:pPr>
            <a:r>
              <a:rPr lang="el-GR" dirty="0" smtClean="0">
                <a:latin typeface="Comic Sans MS" pitchFamily="66" charset="0"/>
              </a:rPr>
              <a:t>Ο καρκινικός πόνος </a:t>
            </a:r>
            <a:r>
              <a:rPr lang="el-GR" b="1" dirty="0" err="1" smtClean="0">
                <a:latin typeface="Comic Sans MS" pitchFamily="66" charset="0"/>
              </a:rPr>
              <a:t>υποθεραπεύεται</a:t>
            </a:r>
            <a:r>
              <a:rPr lang="el-GR" dirty="0" smtClean="0">
                <a:latin typeface="Comic Sans MS" pitchFamily="66" charset="0"/>
              </a:rPr>
              <a:t> και </a:t>
            </a:r>
            <a:r>
              <a:rPr lang="el-GR" dirty="0" err="1" smtClean="0">
                <a:latin typeface="Comic Sans MS" pitchFamily="66" charset="0"/>
              </a:rPr>
              <a:t>υποθεραπεύθηκε</a:t>
            </a:r>
            <a:r>
              <a:rPr lang="el-GR" dirty="0" smtClean="0">
                <a:latin typeface="Comic Sans MS" pitchFamily="66" charset="0"/>
              </a:rPr>
              <a:t> ακόμα και στους συγκεκριμένους συμμετέχοντες.  </a:t>
            </a:r>
          </a:p>
          <a:p>
            <a:pPr marL="514350" indent="-514350">
              <a:buFont typeface="+mj-lt"/>
              <a:buAutoNum type="alphaLcParenR"/>
            </a:pPr>
            <a:r>
              <a:rPr lang="el-GR" dirty="0" smtClean="0">
                <a:latin typeface="Comic Sans MS" pitchFamily="66" charset="0"/>
              </a:rPr>
              <a:t>Η </a:t>
            </a:r>
            <a:r>
              <a:rPr lang="el-GR" dirty="0" err="1" smtClean="0">
                <a:latin typeface="Comic Sans MS" pitchFamily="66" charset="0"/>
              </a:rPr>
              <a:t>υποθεραπεία</a:t>
            </a:r>
            <a:r>
              <a:rPr lang="el-GR" dirty="0" smtClean="0">
                <a:latin typeface="Comic Sans MS" pitchFamily="66" charset="0"/>
              </a:rPr>
              <a:t> συνοδεύεται από αρνητικά συναισθήματα του ασθενούς και χειρότερη έκβαση της νόσου.</a:t>
            </a:r>
          </a:p>
          <a:p>
            <a:pPr marL="514350" indent="-514350">
              <a:buFont typeface="+mj-lt"/>
              <a:buAutoNum type="alphaLcParenR"/>
            </a:pPr>
            <a:r>
              <a:rPr lang="el-GR" dirty="0" smtClean="0">
                <a:latin typeface="Comic Sans MS" pitchFamily="66" charset="0"/>
              </a:rPr>
              <a:t>Θα πρέπει να δοθεί από το Ιατρικό προσωπικό μεγαλύτερη προσοχή στην καλύτερη θεραπεία του πόνου.</a:t>
            </a: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Comic Sans MS" pitchFamily="66" charset="0"/>
              </a:rPr>
              <a:t>Εμπόδια της αποτελεσματικής θεραπείας του πόνου είναι:</a:t>
            </a:r>
            <a:endParaRPr lang="el-GR" dirty="0">
              <a:latin typeface="Comic Sans MS" pitchFamily="66" charset="0"/>
            </a:endParaRPr>
          </a:p>
        </p:txBody>
      </p:sp>
      <p:sp>
        <p:nvSpPr>
          <p:cNvPr id="3" name="2 - Θέση περιεχομένου"/>
          <p:cNvSpPr>
            <a:spLocks noGrp="1"/>
          </p:cNvSpPr>
          <p:nvPr>
            <p:ph idx="1"/>
          </p:nvPr>
        </p:nvSpPr>
        <p:spPr>
          <a:xfrm>
            <a:off x="500034" y="1928802"/>
            <a:ext cx="8186766" cy="4197361"/>
          </a:xfrm>
        </p:spPr>
        <p:txBody>
          <a:bodyPr/>
          <a:lstStyle/>
          <a:p>
            <a:r>
              <a:rPr lang="el-GR" dirty="0" smtClean="0">
                <a:latin typeface="Comic Sans MS" pitchFamily="66" charset="0"/>
              </a:rPr>
              <a:t>Προβλήματα που σχετίζονται με το </a:t>
            </a:r>
            <a:r>
              <a:rPr lang="el-GR" b="1" dirty="0" smtClean="0">
                <a:latin typeface="Comic Sans MS" pitchFamily="66" charset="0"/>
              </a:rPr>
              <a:t>Ιατρικό προσωπικό</a:t>
            </a:r>
            <a:r>
              <a:rPr lang="en-US" dirty="0" smtClean="0">
                <a:latin typeface="Comic Sans MS" pitchFamily="66" charset="0"/>
              </a:rPr>
              <a:t>.</a:t>
            </a:r>
            <a:endParaRPr lang="el-GR" dirty="0" smtClean="0">
              <a:latin typeface="Comic Sans MS" pitchFamily="66" charset="0"/>
            </a:endParaRPr>
          </a:p>
          <a:p>
            <a:r>
              <a:rPr lang="el-GR" dirty="0" smtClean="0">
                <a:latin typeface="Comic Sans MS" pitchFamily="66" charset="0"/>
              </a:rPr>
              <a:t>Προβλήματα που έχουν σχέση με τον </a:t>
            </a:r>
            <a:r>
              <a:rPr lang="el-GR" b="1" dirty="0" smtClean="0">
                <a:latin typeface="Comic Sans MS" pitchFamily="66" charset="0"/>
              </a:rPr>
              <a:t>ασθενή</a:t>
            </a:r>
            <a:r>
              <a:rPr lang="en-US" dirty="0" smtClean="0">
                <a:latin typeface="Comic Sans MS" pitchFamily="66" charset="0"/>
              </a:rPr>
              <a:t>.</a:t>
            </a:r>
            <a:endParaRPr lang="el-GR" dirty="0" smtClean="0">
              <a:latin typeface="Comic Sans MS" pitchFamily="66" charset="0"/>
            </a:endParaRPr>
          </a:p>
          <a:p>
            <a:r>
              <a:rPr lang="el-GR" dirty="0" smtClean="0">
                <a:latin typeface="Comic Sans MS" pitchFamily="66" charset="0"/>
              </a:rPr>
              <a:t>Προβλήματα που αφορούν το </a:t>
            </a:r>
            <a:r>
              <a:rPr lang="el-GR" b="1" dirty="0" smtClean="0">
                <a:latin typeface="Comic Sans MS" pitchFamily="66" charset="0"/>
              </a:rPr>
              <a:t>σύστημα υγείας.</a:t>
            </a:r>
            <a:endParaRPr lang="el-GR" b="1" dirty="0">
              <a:latin typeface="Comic Sans MS" pitchFamily="66" charset="0"/>
            </a:endParaRPr>
          </a:p>
        </p:txBody>
      </p:sp>
      <p:pic>
        <p:nvPicPr>
          <p:cNvPr id="77826" name="Picture 2" descr="Αποτέλεσμα εικόνας για εμποδια στιβου"/>
          <p:cNvPicPr>
            <a:picLocks noChangeAspect="1" noChangeArrowheads="1"/>
          </p:cNvPicPr>
          <p:nvPr/>
        </p:nvPicPr>
        <p:blipFill>
          <a:blip r:embed="rId2"/>
          <a:srcRect/>
          <a:stretch>
            <a:fillRect/>
          </a:stretch>
        </p:blipFill>
        <p:spPr bwMode="auto">
          <a:xfrm>
            <a:off x="5929322" y="4643446"/>
            <a:ext cx="2381250" cy="18573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368412"/>
          </a:xfrm>
        </p:spPr>
        <p:txBody>
          <a:bodyPr>
            <a:normAutofit fontScale="90000"/>
          </a:bodyPr>
          <a:lstStyle/>
          <a:p>
            <a:r>
              <a:rPr lang="en-US" dirty="0" smtClean="0">
                <a:latin typeface="Comic Sans MS" pitchFamily="66" charset="0"/>
              </a:rPr>
              <a:t/>
            </a:r>
            <a:br>
              <a:rPr lang="en-US" dirty="0" smtClean="0">
                <a:latin typeface="Comic Sans MS" pitchFamily="66" charset="0"/>
              </a:rPr>
            </a:br>
            <a:r>
              <a:rPr lang="el-GR" dirty="0" smtClean="0">
                <a:latin typeface="Comic Sans MS" pitchFamily="66" charset="0"/>
              </a:rPr>
              <a:t>Προβλήματα που σχετίζονται με το Ιατρικό προσωπικό</a:t>
            </a:r>
            <a:br>
              <a:rPr lang="el-GR" dirty="0" smtClean="0">
                <a:latin typeface="Comic Sans MS" pitchFamily="66" charset="0"/>
              </a:rPr>
            </a:br>
            <a:endParaRPr lang="el-GR" dirty="0"/>
          </a:p>
        </p:txBody>
      </p:sp>
      <p:sp>
        <p:nvSpPr>
          <p:cNvPr id="3" name="2 - Θέση περιεχομένου"/>
          <p:cNvSpPr>
            <a:spLocks noGrp="1"/>
          </p:cNvSpPr>
          <p:nvPr>
            <p:ph idx="1"/>
          </p:nvPr>
        </p:nvSpPr>
        <p:spPr>
          <a:xfrm>
            <a:off x="457200" y="2071678"/>
            <a:ext cx="8229600" cy="4054485"/>
          </a:xfrm>
        </p:spPr>
        <p:txBody>
          <a:bodyPr/>
          <a:lstStyle/>
          <a:p>
            <a:r>
              <a:rPr lang="el-GR" dirty="0" smtClean="0">
                <a:latin typeface="Comic Sans MS" pitchFamily="66" charset="0"/>
              </a:rPr>
              <a:t>Ανεπαρκής γνώση του πόνου και της θεραπείας του</a:t>
            </a:r>
            <a:r>
              <a:rPr lang="en-US" dirty="0" smtClean="0">
                <a:latin typeface="Comic Sans MS" pitchFamily="66" charset="0"/>
              </a:rPr>
              <a:t>.</a:t>
            </a:r>
            <a:endParaRPr lang="el-GR" dirty="0" smtClean="0">
              <a:latin typeface="Comic Sans MS" pitchFamily="66" charset="0"/>
            </a:endParaRPr>
          </a:p>
          <a:p>
            <a:r>
              <a:rPr lang="el-GR" dirty="0" smtClean="0">
                <a:latin typeface="Comic Sans MS" pitchFamily="66" charset="0"/>
              </a:rPr>
              <a:t>Φόβος παρενεργειών των φαρμάκων</a:t>
            </a:r>
            <a:r>
              <a:rPr lang="en-US" dirty="0" smtClean="0">
                <a:latin typeface="Comic Sans MS" pitchFamily="66" charset="0"/>
              </a:rPr>
              <a:t>.</a:t>
            </a:r>
            <a:endParaRPr lang="el-GR" dirty="0" smtClean="0">
              <a:latin typeface="Comic Sans MS" pitchFamily="66" charset="0"/>
            </a:endParaRPr>
          </a:p>
          <a:p>
            <a:r>
              <a:rPr lang="el-GR" dirty="0" smtClean="0">
                <a:latin typeface="Comic Sans MS" pitchFamily="66" charset="0"/>
              </a:rPr>
              <a:t>Φόβος ανάπτυξη ανοχής</a:t>
            </a:r>
            <a:r>
              <a:rPr lang="en-US" dirty="0" smtClean="0">
                <a:latin typeface="Comic Sans MS" pitchFamily="66" charset="0"/>
              </a:rPr>
              <a:t>.</a:t>
            </a:r>
            <a:endParaRPr lang="el-GR" dirty="0" smtClean="0">
              <a:latin typeface="Comic Sans MS" pitchFamily="66" charset="0"/>
            </a:endParaRPr>
          </a:p>
          <a:p>
            <a:r>
              <a:rPr lang="el-GR" dirty="0" smtClean="0">
                <a:latin typeface="Comic Sans MS" pitchFamily="66" charset="0"/>
              </a:rPr>
              <a:t>Φόβος εθισμού</a:t>
            </a:r>
            <a:r>
              <a:rPr lang="en-US" dirty="0" smtClean="0">
                <a:latin typeface="Comic Sans MS" pitchFamily="66" charset="0"/>
              </a:rPr>
              <a:t>.</a:t>
            </a:r>
            <a:endParaRPr lang="el-GR" dirty="0" smtClean="0">
              <a:latin typeface="Comic Sans MS" pitchFamily="66" charset="0"/>
            </a:endParaRPr>
          </a:p>
          <a:p>
            <a:endParaRPr lang="el-GR" dirty="0">
              <a:latin typeface="Comic Sans MS" pitchFamily="66" charset="0"/>
            </a:endParaRPr>
          </a:p>
        </p:txBody>
      </p:sp>
      <p:pic>
        <p:nvPicPr>
          <p:cNvPr id="4" name="Picture 2" descr="Αποτέλεσμα εικόνας για cancer pain"/>
          <p:cNvPicPr>
            <a:picLocks noChangeAspect="1" noChangeArrowheads="1"/>
          </p:cNvPicPr>
          <p:nvPr/>
        </p:nvPicPr>
        <p:blipFill>
          <a:blip r:embed="rId2" cstate="print"/>
          <a:srcRect/>
          <a:stretch>
            <a:fillRect/>
          </a:stretch>
        </p:blipFill>
        <p:spPr bwMode="auto">
          <a:xfrm>
            <a:off x="6444500" y="3643314"/>
            <a:ext cx="2417994" cy="321468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atin typeface="Comic Sans MS" pitchFamily="66" charset="0"/>
              </a:rPr>
              <a:t> </a:t>
            </a:r>
            <a:r>
              <a:rPr lang="el-GR" dirty="0" smtClean="0">
                <a:latin typeface="Comic Sans MS" pitchFamily="66" charset="0"/>
              </a:rPr>
              <a:t>Προβλήματα που σχετίζονται </a:t>
            </a:r>
            <a:r>
              <a:rPr lang="el-GR" dirty="0" smtClean="0">
                <a:latin typeface="Comic Sans MS" pitchFamily="66" charset="0"/>
              </a:rPr>
              <a:t>με </a:t>
            </a:r>
            <a:r>
              <a:rPr lang="el-GR" b="1" dirty="0" smtClean="0">
                <a:latin typeface="Comic Sans MS" pitchFamily="66" charset="0"/>
              </a:rPr>
              <a:t>τους </a:t>
            </a:r>
            <a:r>
              <a:rPr lang="el-GR" b="1" dirty="0">
                <a:latin typeface="Comic Sans MS" pitchFamily="66" charset="0"/>
              </a:rPr>
              <a:t>υπερήλικες</a:t>
            </a:r>
            <a:endParaRPr lang="el-GR" dirty="0">
              <a:latin typeface="Comic Sans MS" pitchFamily="66" charset="0"/>
            </a:endParaRPr>
          </a:p>
        </p:txBody>
      </p:sp>
      <p:sp>
        <p:nvSpPr>
          <p:cNvPr id="3" name="2 - Θέση περιεχομένου"/>
          <p:cNvSpPr>
            <a:spLocks noGrp="1"/>
          </p:cNvSpPr>
          <p:nvPr>
            <p:ph idx="1"/>
          </p:nvPr>
        </p:nvSpPr>
        <p:spPr/>
        <p:txBody>
          <a:bodyPr>
            <a:normAutofit lnSpcReduction="10000"/>
          </a:bodyPr>
          <a:lstStyle/>
          <a:p>
            <a:r>
              <a:rPr lang="el-GR" b="1" dirty="0" smtClean="0">
                <a:latin typeface="Comic Sans MS" pitchFamily="66" charset="0"/>
              </a:rPr>
              <a:t>Προβλήματα </a:t>
            </a:r>
            <a:r>
              <a:rPr lang="el-GR" b="1" dirty="0">
                <a:latin typeface="Comic Sans MS" pitchFamily="66" charset="0"/>
              </a:rPr>
              <a:t>στην επικοινωνία και διαταραχές στη γνωστική λειτουργία </a:t>
            </a:r>
            <a:r>
              <a:rPr lang="el-GR" dirty="0">
                <a:latin typeface="Comic Sans MS" pitchFamily="66" charset="0"/>
              </a:rPr>
              <a:t>των πασχόντων μπορεί να είναι εμπόδιο σε μερικές περιπτώσεις.</a:t>
            </a:r>
          </a:p>
          <a:p>
            <a:r>
              <a:rPr lang="el-GR" dirty="0">
                <a:latin typeface="Comic Sans MS" pitchFamily="66" charset="0"/>
              </a:rPr>
              <a:t>Οι υπερήλικες από στωικότητα ή από φόβο κακής αντιμετώπισης δεν αναφέρουν τον πόνο. </a:t>
            </a:r>
            <a:endParaRPr lang="el-GR" dirty="0" smtClean="0">
              <a:latin typeface="Comic Sans MS" pitchFamily="66" charset="0"/>
            </a:endParaRPr>
          </a:p>
          <a:p>
            <a:r>
              <a:rPr lang="el-GR" dirty="0" smtClean="0">
                <a:latin typeface="Comic Sans MS" pitchFamily="66" charset="0"/>
              </a:rPr>
              <a:t>Είναι ένας ασθενής που πάσχει από </a:t>
            </a:r>
            <a:r>
              <a:rPr lang="el-GR" dirty="0" err="1" smtClean="0">
                <a:latin typeface="Comic Sans MS" pitchFamily="66" charset="0"/>
              </a:rPr>
              <a:t>πολυφαρμακεία</a:t>
            </a:r>
            <a:r>
              <a:rPr lang="el-GR" dirty="0" smtClean="0">
                <a:latin typeface="Comic Sans MS" pitchFamily="66" charset="0"/>
              </a:rPr>
              <a:t>, δεν θέλει περισσότερα</a:t>
            </a:r>
            <a:endParaRPr lang="el-GR" dirty="0">
              <a:latin typeface="Comic Sans MS" pitchFamily="66" charset="0"/>
            </a:endParaRPr>
          </a:p>
          <a:p>
            <a:endParaRPr lang="en-US" dirty="0">
              <a:latin typeface="Comic Sans MS" pitchFamily="66" charset="0"/>
            </a:endParaRPr>
          </a:p>
          <a:p>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atin typeface="Comic Sans MS" pitchFamily="66" charset="0"/>
              </a:rPr>
              <a:t>Αξιολόγηση </a:t>
            </a:r>
            <a:r>
              <a:rPr lang="el-GR" b="1" dirty="0">
                <a:latin typeface="Comic Sans MS" pitchFamily="66" charset="0"/>
              </a:rPr>
              <a:t>του πόνου στους υπερήλικες</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a:latin typeface="Comic Sans MS" pitchFamily="66" charset="0"/>
              </a:rPr>
              <a:t>Η σωστή αξιολόγηση του πόνου πρέπει να περιλαμβάνει:</a:t>
            </a:r>
          </a:p>
          <a:p>
            <a:pPr lvl="1"/>
            <a:r>
              <a:rPr lang="el-GR" dirty="0">
                <a:latin typeface="Comic Sans MS" pitchFamily="66" charset="0"/>
              </a:rPr>
              <a:t>Λεπτομερές ιστορικό του πόνου </a:t>
            </a:r>
          </a:p>
          <a:p>
            <a:pPr lvl="2"/>
            <a:r>
              <a:rPr lang="el-GR" dirty="0">
                <a:latin typeface="Comic Sans MS" pitchFamily="66" charset="0"/>
              </a:rPr>
              <a:t>Έναρξη, ποιότητα, διάρκεια, εντόπιση, εξάρσεις και υφέσεις  σε σχέση με την αγωγή</a:t>
            </a:r>
          </a:p>
          <a:p>
            <a:pPr lvl="1"/>
            <a:r>
              <a:rPr lang="el-GR" dirty="0">
                <a:latin typeface="Comic Sans MS" pitchFamily="66" charset="0"/>
              </a:rPr>
              <a:t>Αντικειμενική εξέταση και</a:t>
            </a:r>
          </a:p>
          <a:p>
            <a:pPr lvl="1"/>
            <a:r>
              <a:rPr lang="el-GR" dirty="0">
                <a:latin typeface="Comic Sans MS" pitchFamily="66" charset="0"/>
              </a:rPr>
              <a:t> Διαγνωστικές εξετάσεις.</a:t>
            </a:r>
          </a:p>
          <a:p>
            <a:pPr lvl="3"/>
            <a:r>
              <a:rPr lang="el-GR" dirty="0">
                <a:latin typeface="Comic Sans MS" pitchFamily="66" charset="0"/>
              </a:rPr>
              <a:t>Μεταξύ των άλλων, βιταμίνη </a:t>
            </a:r>
            <a:r>
              <a:rPr lang="en-US" dirty="0">
                <a:latin typeface="Comic Sans MS" pitchFamily="66" charset="0"/>
              </a:rPr>
              <a:t>D,</a:t>
            </a:r>
            <a:r>
              <a:rPr lang="el-GR" dirty="0">
                <a:latin typeface="Comic Sans MS" pitchFamily="66" charset="0"/>
              </a:rPr>
              <a:t> </a:t>
            </a:r>
            <a:r>
              <a:rPr lang="en-US" dirty="0">
                <a:latin typeface="Comic Sans MS" pitchFamily="66" charset="0"/>
              </a:rPr>
              <a:t>Mini Mental test (</a:t>
            </a:r>
            <a:r>
              <a:rPr lang="el-GR" dirty="0" err="1">
                <a:latin typeface="Comic Sans MS" pitchFamily="66" charset="0"/>
              </a:rPr>
              <a:t>γνωσιακή</a:t>
            </a:r>
            <a:r>
              <a:rPr lang="el-GR" dirty="0">
                <a:latin typeface="Comic Sans MS" pitchFamily="66" charset="0"/>
              </a:rPr>
              <a:t> </a:t>
            </a:r>
            <a:r>
              <a:rPr lang="el-GR" dirty="0" err="1">
                <a:latin typeface="Comic Sans MS" pitchFamily="66" charset="0"/>
              </a:rPr>
              <a:t>λειτουρία</a:t>
            </a:r>
            <a:r>
              <a:rPr lang="el-GR" dirty="0">
                <a:latin typeface="Comic Sans MS" pitchFamily="66" charset="0"/>
              </a:rPr>
              <a:t>)</a:t>
            </a:r>
          </a:p>
          <a:p>
            <a:pPr lvl="1"/>
            <a:r>
              <a:rPr lang="el-GR" dirty="0">
                <a:latin typeface="Comic Sans MS" pitchFamily="66" charset="0"/>
              </a:rPr>
              <a:t> </a:t>
            </a:r>
            <a:r>
              <a:rPr lang="el-GR" dirty="0" smtClean="0">
                <a:latin typeface="Comic Sans MS" pitchFamily="66" charset="0"/>
              </a:rPr>
              <a:t>Χρήση </a:t>
            </a:r>
            <a:r>
              <a:rPr lang="el-GR" dirty="0">
                <a:latin typeface="Comic Sans MS" pitchFamily="66" charset="0"/>
              </a:rPr>
              <a:t>ειδικών εργαλείων εκτίμησης του πόνου</a:t>
            </a:r>
          </a:p>
          <a:p>
            <a:pPr lvl="1"/>
            <a:r>
              <a:rPr lang="el-GR" dirty="0">
                <a:latin typeface="Comic Sans MS" pitchFamily="66" charset="0"/>
              </a:rPr>
              <a:t>Δραστηριότητα της καθημερινής ζωής του (</a:t>
            </a:r>
            <a:r>
              <a:rPr lang="en-US" dirty="0">
                <a:latin typeface="Comic Sans MS" pitchFamily="66" charset="0"/>
              </a:rPr>
              <a:t>Activities of Daily Living</a:t>
            </a:r>
            <a:r>
              <a:rPr lang="el-GR" dirty="0">
                <a:latin typeface="Comic Sans MS" pitchFamily="66" charset="0"/>
              </a:rPr>
              <a:t> –</a:t>
            </a:r>
            <a:r>
              <a:rPr lang="en-US" dirty="0">
                <a:latin typeface="Comic Sans MS" pitchFamily="66" charset="0"/>
              </a:rPr>
              <a:t>ADL</a:t>
            </a:r>
            <a:r>
              <a:rPr lang="el-GR" dirty="0">
                <a:latin typeface="Comic Sans MS" pitchFamily="66" charset="0"/>
              </a:rPr>
              <a:t>) και τις  ουσιαστικής σημασίας δραστηριότητες της καθημερινής ζωής (</a:t>
            </a:r>
            <a:r>
              <a:rPr lang="el-GR" dirty="0" err="1">
                <a:latin typeface="Comic Sans MS" pitchFamily="66" charset="0"/>
              </a:rPr>
              <a:t>Instrumental</a:t>
            </a:r>
            <a:r>
              <a:rPr lang="el-GR" dirty="0">
                <a:latin typeface="Comic Sans MS" pitchFamily="66" charset="0"/>
              </a:rPr>
              <a:t> </a:t>
            </a:r>
            <a:r>
              <a:rPr lang="el-GR" dirty="0" err="1">
                <a:latin typeface="Comic Sans MS" pitchFamily="66" charset="0"/>
              </a:rPr>
              <a:t>Activities</a:t>
            </a:r>
            <a:r>
              <a:rPr lang="el-GR" dirty="0">
                <a:latin typeface="Comic Sans MS" pitchFamily="66" charset="0"/>
              </a:rPr>
              <a:t> </a:t>
            </a:r>
            <a:r>
              <a:rPr lang="el-GR" dirty="0" err="1">
                <a:latin typeface="Comic Sans MS" pitchFamily="66" charset="0"/>
              </a:rPr>
              <a:t>Daily</a:t>
            </a:r>
            <a:r>
              <a:rPr lang="el-GR" dirty="0">
                <a:latin typeface="Comic Sans MS" pitchFamily="66" charset="0"/>
              </a:rPr>
              <a:t>  </a:t>
            </a:r>
            <a:r>
              <a:rPr lang="el-GR" dirty="0" err="1">
                <a:latin typeface="Comic Sans MS" pitchFamily="66" charset="0"/>
              </a:rPr>
              <a:t>Living</a:t>
            </a:r>
            <a:r>
              <a:rPr lang="el-GR" dirty="0">
                <a:latin typeface="Comic Sans MS" pitchFamily="66" charset="0"/>
              </a:rPr>
              <a:t>- IADL)</a:t>
            </a:r>
          </a:p>
          <a:p>
            <a:endParaRPr lang="el-GR" dirty="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Αποτελέσματα εικόνων για who"/>
          <p:cNvPicPr>
            <a:picLocks noChangeAspect="1" noChangeArrowheads="1"/>
          </p:cNvPicPr>
          <p:nvPr/>
        </p:nvPicPr>
        <p:blipFill>
          <a:blip r:embed="rId2" cstate="print"/>
          <a:srcRect/>
          <a:stretch>
            <a:fillRect/>
          </a:stretch>
        </p:blipFill>
        <p:spPr bwMode="auto">
          <a:xfrm>
            <a:off x="3714744" y="1928802"/>
            <a:ext cx="2279379" cy="1124744"/>
          </a:xfrm>
          <a:prstGeom prst="rect">
            <a:avLst/>
          </a:prstGeom>
          <a:noFill/>
        </p:spPr>
      </p:pic>
      <p:pic>
        <p:nvPicPr>
          <p:cNvPr id="1026" name="Picture 2" descr="Vladimir Putin - 2006.jpg"/>
          <p:cNvPicPr>
            <a:picLocks noChangeAspect="1" noChangeArrowheads="1"/>
          </p:cNvPicPr>
          <p:nvPr/>
        </p:nvPicPr>
        <p:blipFill>
          <a:blip r:embed="rId3" cstate="print"/>
          <a:srcRect/>
          <a:stretch>
            <a:fillRect/>
          </a:stretch>
        </p:blipFill>
        <p:spPr bwMode="auto">
          <a:xfrm>
            <a:off x="1403648" y="0"/>
            <a:ext cx="1512168" cy="20608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5 - Ορθογώνιο"/>
          <p:cNvSpPr/>
          <p:nvPr/>
        </p:nvSpPr>
        <p:spPr>
          <a:xfrm>
            <a:off x="1691680" y="1772816"/>
            <a:ext cx="158417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latin typeface="Comic Sans MS" pitchFamily="66" charset="0"/>
              </a:rPr>
              <a:t>Vladimir </a:t>
            </a:r>
            <a:r>
              <a:rPr lang="en-US" sz="1200" b="1" dirty="0" err="1">
                <a:latin typeface="Comic Sans MS" pitchFamily="66" charset="0"/>
              </a:rPr>
              <a:t>Poutine</a:t>
            </a:r>
            <a:r>
              <a:rPr lang="en-US" sz="1200" dirty="0"/>
              <a:t> </a:t>
            </a:r>
          </a:p>
          <a:p>
            <a:pPr algn="ctr"/>
            <a:r>
              <a:rPr lang="en-US" sz="1200" dirty="0"/>
              <a:t> </a:t>
            </a:r>
            <a:r>
              <a:rPr lang="el-GR" sz="1200" b="1" dirty="0">
                <a:latin typeface="Comic Sans MS" pitchFamily="66" charset="0"/>
              </a:rPr>
              <a:t>7 Οκτωβρίου </a:t>
            </a:r>
            <a:r>
              <a:rPr lang="en-US" sz="1200" b="1" dirty="0">
                <a:latin typeface="Comic Sans MS" pitchFamily="66" charset="0"/>
              </a:rPr>
              <a:t>1</a:t>
            </a:r>
            <a:r>
              <a:rPr lang="el-GR" sz="1200" b="1" dirty="0">
                <a:latin typeface="Comic Sans MS" pitchFamily="66" charset="0"/>
              </a:rPr>
              <a:t>952</a:t>
            </a:r>
          </a:p>
        </p:txBody>
      </p:sp>
      <p:sp>
        <p:nvSpPr>
          <p:cNvPr id="8" name="7 - Ορθογώνιο"/>
          <p:cNvSpPr/>
          <p:nvPr/>
        </p:nvSpPr>
        <p:spPr>
          <a:xfrm>
            <a:off x="0" y="2276872"/>
            <a:ext cx="208823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latin typeface="Comic Sans MS" pitchFamily="66" charset="0"/>
              </a:rPr>
              <a:t>Bill Gates</a:t>
            </a:r>
          </a:p>
          <a:p>
            <a:pPr algn="ctr"/>
            <a:r>
              <a:rPr lang="en-US" sz="1200" b="1" dirty="0">
                <a:latin typeface="Comic Sans MS" pitchFamily="66" charset="0"/>
              </a:rPr>
              <a:t>28</a:t>
            </a:r>
            <a:r>
              <a:rPr lang="el-GR" sz="1200" b="1" dirty="0">
                <a:latin typeface="Comic Sans MS" pitchFamily="66" charset="0"/>
              </a:rPr>
              <a:t> Οκτωβρίου 195</a:t>
            </a:r>
            <a:r>
              <a:rPr lang="en-US" sz="1200" b="1" dirty="0">
                <a:latin typeface="Comic Sans MS" pitchFamily="66" charset="0"/>
              </a:rPr>
              <a:t>5</a:t>
            </a:r>
            <a:endParaRPr lang="el-GR" sz="1200" b="1" dirty="0">
              <a:latin typeface="Comic Sans MS" pitchFamily="66" charset="0"/>
            </a:endParaRPr>
          </a:p>
        </p:txBody>
      </p:sp>
      <p:sp>
        <p:nvSpPr>
          <p:cNvPr id="1031" name="Rectangle 7"/>
          <p:cNvSpPr>
            <a:spLocks noChangeArrowheads="1"/>
          </p:cNvSpPr>
          <p:nvPr/>
        </p:nvSpPr>
        <p:spPr bwMode="auto">
          <a:xfrm>
            <a:off x="0" y="6000768"/>
            <a:ext cx="9144000" cy="6155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err="1">
                <a:ln>
                  <a:noFill/>
                </a:ln>
                <a:solidFill>
                  <a:srgbClr val="0070C0"/>
                </a:solidFill>
                <a:effectLst/>
                <a:latin typeface="inherit"/>
                <a:cs typeface="Arial" pitchFamily="34" charset="0"/>
              </a:rPr>
              <a:t>Health</a:t>
            </a:r>
            <a:r>
              <a:rPr kumimoji="0" lang="el-GR" sz="1600" b="1" i="0" u="none" strike="noStrike" cap="none" normalizeH="0" baseline="0" dirty="0">
                <a:ln>
                  <a:noFill/>
                </a:ln>
                <a:solidFill>
                  <a:srgbClr val="0070C0"/>
                </a:solidFill>
                <a:effectLst/>
                <a:latin typeface="inherit"/>
                <a:cs typeface="Arial" pitchFamily="34" charset="0"/>
              </a:rPr>
              <a:t> </a:t>
            </a:r>
            <a:r>
              <a:rPr kumimoji="0" lang="el-GR" sz="1600" b="1" i="0" u="none" strike="noStrike" cap="none" normalizeH="0" baseline="0" dirty="0" err="1">
                <a:ln>
                  <a:noFill/>
                </a:ln>
                <a:solidFill>
                  <a:srgbClr val="0070C0"/>
                </a:solidFill>
                <a:effectLst/>
                <a:latin typeface="inherit"/>
                <a:cs typeface="Arial" pitchFamily="34" charset="0"/>
              </a:rPr>
              <a:t>services</a:t>
            </a:r>
            <a:r>
              <a:rPr kumimoji="0" lang="el-GR" sz="1600" b="1" i="0" u="none" strike="noStrike" cap="none" normalizeH="0" baseline="0" dirty="0">
                <a:ln>
                  <a:noFill/>
                </a:ln>
                <a:solidFill>
                  <a:srgbClr val="0070C0"/>
                </a:solidFill>
                <a:effectLst/>
                <a:latin typeface="inherit"/>
                <a:cs typeface="Arial" pitchFamily="34" charset="0"/>
              </a:rPr>
              <a:t> </a:t>
            </a:r>
            <a:r>
              <a:rPr kumimoji="0" lang="el-GR" sz="1600" b="1" i="0" u="none" strike="noStrike" cap="none" normalizeH="0" baseline="0" dirty="0" err="1">
                <a:ln>
                  <a:noFill/>
                </a:ln>
                <a:solidFill>
                  <a:srgbClr val="0070C0"/>
                </a:solidFill>
                <a:effectLst/>
                <a:latin typeface="inherit"/>
                <a:cs typeface="Arial" pitchFamily="34" charset="0"/>
              </a:rPr>
              <a:t>must</a:t>
            </a:r>
            <a:r>
              <a:rPr kumimoji="0" lang="el-GR" sz="1600" b="1" i="0" u="none" strike="noStrike" cap="none" normalizeH="0" baseline="0" dirty="0">
                <a:ln>
                  <a:noFill/>
                </a:ln>
                <a:solidFill>
                  <a:srgbClr val="0070C0"/>
                </a:solidFill>
                <a:effectLst/>
                <a:latin typeface="inherit"/>
                <a:cs typeface="Arial" pitchFamily="34" charset="0"/>
              </a:rPr>
              <a:t> </a:t>
            </a:r>
            <a:r>
              <a:rPr kumimoji="0" lang="el-GR" sz="1600" b="1" i="0" u="none" strike="noStrike" cap="none" normalizeH="0" baseline="0" dirty="0" err="1">
                <a:ln>
                  <a:noFill/>
                </a:ln>
                <a:solidFill>
                  <a:srgbClr val="0070C0"/>
                </a:solidFill>
                <a:effectLst/>
                <a:latin typeface="inherit"/>
                <a:cs typeface="Arial" pitchFamily="34" charset="0"/>
              </a:rPr>
              <a:t>stop</a:t>
            </a:r>
            <a:r>
              <a:rPr kumimoji="0" lang="el-GR" sz="1600" b="1" i="0" u="none" strike="noStrike" cap="none" normalizeH="0" baseline="0" dirty="0">
                <a:ln>
                  <a:noFill/>
                </a:ln>
                <a:solidFill>
                  <a:srgbClr val="0070C0"/>
                </a:solidFill>
                <a:effectLst/>
                <a:latin typeface="inherit"/>
                <a:cs typeface="Arial" pitchFamily="34" charset="0"/>
              </a:rPr>
              <a:t> </a:t>
            </a:r>
            <a:r>
              <a:rPr kumimoji="0" lang="el-GR" sz="1600" b="1" i="0" u="none" strike="noStrike" cap="none" normalizeH="0" baseline="0" dirty="0" err="1">
                <a:ln>
                  <a:noFill/>
                </a:ln>
                <a:solidFill>
                  <a:srgbClr val="0070C0"/>
                </a:solidFill>
                <a:effectLst/>
                <a:latin typeface="inherit"/>
                <a:cs typeface="Arial" pitchFamily="34" charset="0"/>
              </a:rPr>
              <a:t>leaving</a:t>
            </a:r>
            <a:r>
              <a:rPr kumimoji="0" lang="el-GR" sz="1600" b="1" i="0" u="none" strike="noStrike" cap="none" normalizeH="0" baseline="0" dirty="0">
                <a:ln>
                  <a:noFill/>
                </a:ln>
                <a:solidFill>
                  <a:srgbClr val="0070C0"/>
                </a:solidFill>
                <a:effectLst/>
                <a:latin typeface="inherit"/>
                <a:cs typeface="Arial" pitchFamily="34" charset="0"/>
              </a:rPr>
              <a:t> </a:t>
            </a:r>
            <a:r>
              <a:rPr kumimoji="0" lang="el-GR" sz="1600" b="1" i="0" u="none" strike="noStrike" cap="none" normalizeH="0" baseline="0" dirty="0" err="1">
                <a:ln>
                  <a:noFill/>
                </a:ln>
                <a:solidFill>
                  <a:srgbClr val="0070C0"/>
                </a:solidFill>
                <a:effectLst/>
                <a:latin typeface="inherit"/>
                <a:cs typeface="Arial" pitchFamily="34" charset="0"/>
              </a:rPr>
              <a:t>older</a:t>
            </a:r>
            <a:r>
              <a:rPr kumimoji="0" lang="el-GR" sz="1600" b="1" i="0" u="none" strike="noStrike" cap="none" normalizeH="0" baseline="0" dirty="0">
                <a:ln>
                  <a:noFill/>
                </a:ln>
                <a:solidFill>
                  <a:srgbClr val="0070C0"/>
                </a:solidFill>
                <a:effectLst/>
                <a:latin typeface="inherit"/>
                <a:cs typeface="Arial" pitchFamily="34" charset="0"/>
              </a:rPr>
              <a:t> </a:t>
            </a:r>
            <a:r>
              <a:rPr kumimoji="0" lang="el-GR" sz="1600" b="1" i="0" u="none" strike="noStrike" cap="none" normalizeH="0" baseline="0" dirty="0" err="1">
                <a:ln>
                  <a:noFill/>
                </a:ln>
                <a:solidFill>
                  <a:srgbClr val="0070C0"/>
                </a:solidFill>
                <a:effectLst/>
                <a:latin typeface="inherit"/>
                <a:cs typeface="Arial" pitchFamily="34" charset="0"/>
              </a:rPr>
              <a:t>people</a:t>
            </a:r>
            <a:r>
              <a:rPr lang="el-GR" sz="1600" b="1" dirty="0">
                <a:solidFill>
                  <a:srgbClr val="0070C0"/>
                </a:solidFill>
                <a:latin typeface="inherit"/>
                <a:cs typeface="Arial" pitchFamily="34" charset="0"/>
              </a:rPr>
              <a:t> </a:t>
            </a:r>
            <a:r>
              <a:rPr kumimoji="0" lang="el-GR" sz="1600" b="1" i="0" u="none" strike="noStrike" cap="none" normalizeH="0" baseline="0" dirty="0" err="1">
                <a:ln>
                  <a:noFill/>
                </a:ln>
                <a:solidFill>
                  <a:srgbClr val="0070C0"/>
                </a:solidFill>
                <a:effectLst/>
                <a:latin typeface="inherit"/>
                <a:cs typeface="Arial" pitchFamily="34" charset="0"/>
              </a:rPr>
              <a:t>behind</a:t>
            </a:r>
            <a:r>
              <a:rPr kumimoji="0" lang="el-GR" sz="900" b="0" i="0" u="none" strike="noStrike" cap="none" normalizeH="0" baseline="0" dirty="0">
                <a:ln>
                  <a:noFill/>
                </a:ln>
                <a:solidFill>
                  <a:srgbClr val="0070C0"/>
                </a:solidFill>
                <a:effectLst/>
                <a:latin typeface="inherit"/>
                <a:cs typeface="Arial" pitchFamily="34" charset="0"/>
              </a:rPr>
              <a:t> </a:t>
            </a:r>
            <a:r>
              <a:rPr kumimoji="0" lang="el-GR" sz="900" b="0" i="0" u="none" strike="noStrike" cap="none" normalizeH="0" baseline="0" dirty="0">
                <a:ln>
                  <a:noFill/>
                </a:ln>
                <a:solidFill>
                  <a:srgbClr val="723475"/>
                </a:solidFill>
                <a:effectLst/>
                <a:latin typeface="inherit"/>
                <a:cs typeface="Arial" pitchFamily="34" charset="0"/>
              </a:rPr>
              <a:t>                                                  </a:t>
            </a:r>
            <a:endParaRPr kumimoji="0" lang="el-GR"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a:ln>
                  <a:noFill/>
                </a:ln>
                <a:solidFill>
                  <a:srgbClr val="333333"/>
                </a:solidFill>
                <a:effectLst/>
                <a:latin typeface="inherit"/>
                <a:cs typeface="Arial" pitchFamily="34" charset="0"/>
              </a:rPr>
              <a:t>29 </a:t>
            </a:r>
            <a:r>
              <a:rPr kumimoji="0" lang="el-GR" sz="1200" b="0" i="0" u="none" strike="noStrike" cap="none" normalizeH="0" baseline="0" dirty="0" err="1">
                <a:ln>
                  <a:noFill/>
                </a:ln>
                <a:solidFill>
                  <a:srgbClr val="333333"/>
                </a:solidFill>
                <a:effectLst/>
                <a:latin typeface="inherit"/>
                <a:cs typeface="Arial" pitchFamily="34" charset="0"/>
              </a:rPr>
              <a:t>September</a:t>
            </a:r>
            <a:r>
              <a:rPr kumimoji="0" lang="el-GR" sz="1200" b="0" i="0" u="none" strike="noStrike" cap="none" normalizeH="0" baseline="0" dirty="0">
                <a:ln>
                  <a:noFill/>
                </a:ln>
                <a:solidFill>
                  <a:srgbClr val="333333"/>
                </a:solidFill>
                <a:effectLst/>
                <a:latin typeface="inherit"/>
                <a:cs typeface="Arial" pitchFamily="34" charset="0"/>
              </a:rPr>
              <a:t> 2017 – </a:t>
            </a:r>
            <a:r>
              <a:rPr kumimoji="0" lang="el-GR" sz="1200" b="0" i="0" u="none" strike="noStrike" cap="none" normalizeH="0" baseline="0" dirty="0" err="1">
                <a:ln>
                  <a:noFill/>
                </a:ln>
                <a:solidFill>
                  <a:srgbClr val="333333"/>
                </a:solidFill>
                <a:effectLst/>
                <a:latin typeface="inherit"/>
                <a:cs typeface="Arial" pitchFamily="34" charset="0"/>
              </a:rPr>
              <a:t>Ahead</a:t>
            </a:r>
            <a:r>
              <a:rPr kumimoji="0" lang="el-GR" sz="1200" b="0" i="0" u="none" strike="noStrike" cap="none" normalizeH="0" baseline="0" dirty="0">
                <a:ln>
                  <a:noFill/>
                </a:ln>
                <a:solidFill>
                  <a:srgbClr val="333333"/>
                </a:solidFill>
                <a:effectLst/>
                <a:latin typeface="inherit"/>
                <a:cs typeface="Arial" pitchFamily="34" charset="0"/>
              </a:rPr>
              <a:t> </a:t>
            </a:r>
            <a:r>
              <a:rPr kumimoji="0" lang="el-GR" sz="1200" b="0" i="0" u="none" strike="noStrike" cap="none" normalizeH="0" baseline="0" dirty="0" err="1">
                <a:ln>
                  <a:noFill/>
                </a:ln>
                <a:solidFill>
                  <a:srgbClr val="333333"/>
                </a:solidFill>
                <a:effectLst/>
                <a:latin typeface="inherit"/>
                <a:cs typeface="Arial" pitchFamily="34" charset="0"/>
              </a:rPr>
              <a:t>of</a:t>
            </a:r>
            <a:r>
              <a:rPr kumimoji="0" lang="el-GR" sz="1200" b="0" i="0" u="none" strike="noStrike" cap="none" normalizeH="0" baseline="0" dirty="0">
                <a:ln>
                  <a:noFill/>
                </a:ln>
                <a:solidFill>
                  <a:srgbClr val="333333"/>
                </a:solidFill>
                <a:effectLst/>
                <a:latin typeface="inherit"/>
                <a:cs typeface="Arial" pitchFamily="34" charset="0"/>
              </a:rPr>
              <a:t> </a:t>
            </a:r>
            <a:r>
              <a:rPr kumimoji="0" lang="el-GR" sz="1200" b="0" i="0" u="none" strike="noStrike" cap="none" normalizeH="0" baseline="0" dirty="0" err="1">
                <a:ln>
                  <a:noFill/>
                </a:ln>
                <a:solidFill>
                  <a:srgbClr val="333333"/>
                </a:solidFill>
                <a:effectLst/>
                <a:latin typeface="inherit"/>
                <a:cs typeface="Arial" pitchFamily="34" charset="0"/>
              </a:rPr>
              <a:t>the</a:t>
            </a:r>
            <a:r>
              <a:rPr kumimoji="0" lang="el-GR" sz="1200" b="0" i="0" u="none" strike="noStrike" cap="none" normalizeH="0" baseline="0" dirty="0">
                <a:ln>
                  <a:noFill/>
                </a:ln>
                <a:solidFill>
                  <a:srgbClr val="333333"/>
                </a:solidFill>
                <a:effectLst/>
                <a:latin typeface="inherit"/>
                <a:cs typeface="Arial" pitchFamily="34" charset="0"/>
              </a:rPr>
              <a:t> </a:t>
            </a:r>
            <a:r>
              <a:rPr kumimoji="0" lang="el-GR" sz="1200" b="0" i="0" u="none" strike="noStrike" cap="none" normalizeH="0" baseline="0" dirty="0" err="1">
                <a:ln>
                  <a:noFill/>
                </a:ln>
                <a:solidFill>
                  <a:srgbClr val="333333"/>
                </a:solidFill>
                <a:effectLst/>
                <a:latin typeface="inherit"/>
                <a:cs typeface="Arial" pitchFamily="34" charset="0"/>
              </a:rPr>
              <a:t>International</a:t>
            </a:r>
            <a:r>
              <a:rPr kumimoji="0" lang="el-GR" sz="1200" b="0" i="0" u="none" strike="noStrike" cap="none" normalizeH="0" baseline="0" dirty="0">
                <a:ln>
                  <a:noFill/>
                </a:ln>
                <a:solidFill>
                  <a:srgbClr val="333333"/>
                </a:solidFill>
                <a:effectLst/>
                <a:latin typeface="inherit"/>
                <a:cs typeface="Arial" pitchFamily="34" charset="0"/>
              </a:rPr>
              <a:t> </a:t>
            </a:r>
            <a:r>
              <a:rPr kumimoji="0" lang="el-GR" sz="1200" b="0" i="0" u="none" strike="noStrike" cap="none" normalizeH="0" baseline="0" dirty="0" err="1">
                <a:ln>
                  <a:noFill/>
                </a:ln>
                <a:solidFill>
                  <a:srgbClr val="333333"/>
                </a:solidFill>
                <a:effectLst/>
                <a:latin typeface="inherit"/>
                <a:cs typeface="Arial" pitchFamily="34" charset="0"/>
              </a:rPr>
              <a:t>Day</a:t>
            </a:r>
            <a:r>
              <a:rPr kumimoji="0" lang="el-GR" sz="1200" b="0" i="0" u="none" strike="noStrike" cap="none" normalizeH="0" baseline="0" dirty="0">
                <a:ln>
                  <a:noFill/>
                </a:ln>
                <a:solidFill>
                  <a:srgbClr val="333333"/>
                </a:solidFill>
                <a:effectLst/>
                <a:latin typeface="inherit"/>
                <a:cs typeface="Arial" pitchFamily="34" charset="0"/>
              </a:rPr>
              <a:t> </a:t>
            </a:r>
            <a:r>
              <a:rPr kumimoji="0" lang="el-GR" sz="1200" b="0" i="0" u="none" strike="noStrike" cap="none" normalizeH="0" baseline="0" dirty="0" err="1">
                <a:ln>
                  <a:noFill/>
                </a:ln>
                <a:solidFill>
                  <a:srgbClr val="333333"/>
                </a:solidFill>
                <a:effectLst/>
                <a:latin typeface="inherit"/>
                <a:cs typeface="Arial" pitchFamily="34" charset="0"/>
              </a:rPr>
              <a:t>of</a:t>
            </a:r>
            <a:r>
              <a:rPr kumimoji="0" lang="el-GR" sz="1200" b="0" i="0" u="none" strike="noStrike" cap="none" normalizeH="0" baseline="0" dirty="0">
                <a:ln>
                  <a:noFill/>
                </a:ln>
                <a:solidFill>
                  <a:srgbClr val="333333"/>
                </a:solidFill>
                <a:effectLst/>
                <a:latin typeface="inherit"/>
                <a:cs typeface="Arial" pitchFamily="34" charset="0"/>
              </a:rPr>
              <a:t> </a:t>
            </a:r>
            <a:r>
              <a:rPr kumimoji="0" lang="el-GR" sz="1200" b="0" i="0" u="none" strike="noStrike" cap="none" normalizeH="0" baseline="0" dirty="0" err="1">
                <a:ln>
                  <a:noFill/>
                </a:ln>
                <a:solidFill>
                  <a:srgbClr val="333333"/>
                </a:solidFill>
                <a:effectLst/>
                <a:latin typeface="inherit"/>
                <a:cs typeface="Arial" pitchFamily="34" charset="0"/>
              </a:rPr>
              <a:t>the</a:t>
            </a:r>
            <a:r>
              <a:rPr kumimoji="0" lang="el-GR" sz="1200" b="0" i="0" u="none" strike="noStrike" cap="none" normalizeH="0" baseline="0" dirty="0">
                <a:ln>
                  <a:noFill/>
                </a:ln>
                <a:solidFill>
                  <a:srgbClr val="333333"/>
                </a:solidFill>
                <a:effectLst/>
                <a:latin typeface="inherit"/>
                <a:cs typeface="Arial" pitchFamily="34" charset="0"/>
              </a:rPr>
              <a:t> </a:t>
            </a:r>
            <a:r>
              <a:rPr kumimoji="0" lang="el-GR" sz="1200" b="0" i="0" u="none" strike="noStrike" cap="none" normalizeH="0" baseline="0" dirty="0" err="1">
                <a:ln>
                  <a:noFill/>
                </a:ln>
                <a:solidFill>
                  <a:srgbClr val="333333"/>
                </a:solidFill>
                <a:effectLst/>
                <a:latin typeface="inherit"/>
                <a:cs typeface="Arial" pitchFamily="34" charset="0"/>
              </a:rPr>
              <a:t>Older</a:t>
            </a:r>
            <a:r>
              <a:rPr kumimoji="0" lang="el-GR" sz="1200" b="0" i="0" u="none" strike="noStrike" cap="none" normalizeH="0" baseline="0" dirty="0">
                <a:ln>
                  <a:noFill/>
                </a:ln>
                <a:solidFill>
                  <a:srgbClr val="333333"/>
                </a:solidFill>
                <a:effectLst/>
                <a:latin typeface="inherit"/>
                <a:cs typeface="Arial" pitchFamily="34" charset="0"/>
              </a:rPr>
              <a:t> </a:t>
            </a:r>
            <a:r>
              <a:rPr kumimoji="0" lang="el-GR" sz="1200" b="0" i="0" u="none" strike="noStrike" cap="none" normalizeH="0" baseline="0" dirty="0" err="1">
                <a:ln>
                  <a:noFill/>
                </a:ln>
                <a:solidFill>
                  <a:srgbClr val="333333"/>
                </a:solidFill>
                <a:effectLst/>
                <a:latin typeface="inherit"/>
                <a:cs typeface="Arial" pitchFamily="34" charset="0"/>
              </a:rPr>
              <a:t>Person</a:t>
            </a:r>
            <a:r>
              <a:rPr kumimoji="0" lang="el-GR" sz="1200" b="0" i="0" u="none" strike="noStrike" cap="none" normalizeH="0" baseline="0" dirty="0">
                <a:ln>
                  <a:noFill/>
                </a:ln>
                <a:solidFill>
                  <a:srgbClr val="333333"/>
                </a:solidFill>
                <a:effectLst/>
                <a:latin typeface="inherit"/>
                <a:cs typeface="Arial" pitchFamily="34" charset="0"/>
              </a:rPr>
              <a:t> – 1 </a:t>
            </a:r>
            <a:r>
              <a:rPr kumimoji="0" lang="el-GR" sz="1200" b="0" i="0" u="none" strike="noStrike" cap="none" normalizeH="0" baseline="0" dirty="0" err="1">
                <a:ln>
                  <a:noFill/>
                </a:ln>
                <a:solidFill>
                  <a:srgbClr val="333333"/>
                </a:solidFill>
                <a:effectLst/>
                <a:latin typeface="inherit"/>
                <a:cs typeface="Arial" pitchFamily="34" charset="0"/>
              </a:rPr>
              <a:t>October</a:t>
            </a:r>
            <a:r>
              <a:rPr kumimoji="0" lang="el-GR" sz="1200" b="0" i="0" u="none" strike="noStrike" cap="none" normalizeH="0" baseline="0" dirty="0">
                <a:ln>
                  <a:noFill/>
                </a:ln>
                <a:solidFill>
                  <a:srgbClr val="333333"/>
                </a:solidFill>
                <a:effectLst/>
                <a:latin typeface="inherit"/>
                <a:cs typeface="Arial" pitchFamily="34" charset="0"/>
              </a:rPr>
              <a:t> – WHO </a:t>
            </a:r>
            <a:r>
              <a:rPr kumimoji="0" lang="el-GR" sz="1200" b="0" i="0" u="none" strike="noStrike" cap="none" normalizeH="0" baseline="0" dirty="0" err="1">
                <a:ln>
                  <a:noFill/>
                </a:ln>
                <a:solidFill>
                  <a:srgbClr val="333333"/>
                </a:solidFill>
                <a:effectLst/>
                <a:latin typeface="inherit"/>
                <a:cs typeface="Arial" pitchFamily="34" charset="0"/>
              </a:rPr>
              <a:t>calls</a:t>
            </a:r>
            <a:r>
              <a:rPr kumimoji="0" lang="el-GR" sz="1200" b="0" i="0" u="none" strike="noStrike" cap="none" normalizeH="0" baseline="0" dirty="0">
                <a:ln>
                  <a:noFill/>
                </a:ln>
                <a:solidFill>
                  <a:srgbClr val="333333"/>
                </a:solidFill>
                <a:effectLst/>
                <a:latin typeface="inherit"/>
                <a:cs typeface="Arial" pitchFamily="34" charset="0"/>
              </a:rPr>
              <a:t> </a:t>
            </a:r>
            <a:r>
              <a:rPr kumimoji="0" lang="el-GR" sz="1200" b="0" i="0" u="none" strike="noStrike" cap="none" normalizeH="0" baseline="0" dirty="0" err="1">
                <a:ln>
                  <a:noFill/>
                </a:ln>
                <a:solidFill>
                  <a:srgbClr val="333333"/>
                </a:solidFill>
                <a:effectLst/>
                <a:latin typeface="inherit"/>
                <a:cs typeface="Arial" pitchFamily="34" charset="0"/>
              </a:rPr>
              <a:t>for</a:t>
            </a:r>
            <a:r>
              <a:rPr kumimoji="0" lang="el-GR" sz="1200" b="0" i="0" u="none" strike="noStrike" cap="none" normalizeH="0" baseline="0" dirty="0">
                <a:ln>
                  <a:noFill/>
                </a:ln>
                <a:solidFill>
                  <a:srgbClr val="333333"/>
                </a:solidFill>
                <a:effectLst/>
                <a:latin typeface="inherit"/>
                <a:cs typeface="Arial" pitchFamily="34" charset="0"/>
              </a:rPr>
              <a:t> a </a:t>
            </a:r>
            <a:r>
              <a:rPr kumimoji="0" lang="el-GR" sz="1200" b="0" i="0" u="none" strike="noStrike" cap="none" normalizeH="0" baseline="0" dirty="0" err="1">
                <a:ln>
                  <a:noFill/>
                </a:ln>
                <a:solidFill>
                  <a:srgbClr val="333333"/>
                </a:solidFill>
                <a:effectLst/>
                <a:latin typeface="inherit"/>
                <a:cs typeface="Arial" pitchFamily="34" charset="0"/>
              </a:rPr>
              <a:t>new</a:t>
            </a:r>
            <a:r>
              <a:rPr kumimoji="0" lang="el-GR" sz="1200" b="0" i="0" u="none" strike="noStrike" cap="none" normalizeH="0" baseline="0" dirty="0">
                <a:ln>
                  <a:noFill/>
                </a:ln>
                <a:solidFill>
                  <a:srgbClr val="333333"/>
                </a:solidFill>
                <a:effectLst/>
                <a:latin typeface="inherit"/>
                <a:cs typeface="Arial" pitchFamily="34" charset="0"/>
              </a:rPr>
              <a:t> </a:t>
            </a:r>
            <a:r>
              <a:rPr kumimoji="0" lang="el-GR" sz="1200" b="0" i="0" u="none" strike="noStrike" cap="none" normalizeH="0" baseline="0" dirty="0" err="1">
                <a:ln>
                  <a:noFill/>
                </a:ln>
                <a:solidFill>
                  <a:srgbClr val="333333"/>
                </a:solidFill>
                <a:effectLst/>
                <a:latin typeface="inherit"/>
                <a:cs typeface="Arial" pitchFamily="34" charset="0"/>
              </a:rPr>
              <a:t>approach</a:t>
            </a:r>
            <a:r>
              <a:rPr kumimoji="0" lang="el-GR" sz="1200" b="0" i="0" u="none" strike="noStrike" cap="none" normalizeH="0" baseline="0" dirty="0">
                <a:ln>
                  <a:noFill/>
                </a:ln>
                <a:solidFill>
                  <a:srgbClr val="333333"/>
                </a:solidFill>
                <a:effectLst/>
                <a:latin typeface="inherit"/>
                <a:cs typeface="Arial" pitchFamily="34" charset="0"/>
              </a:rPr>
              <a:t> </a:t>
            </a:r>
            <a:r>
              <a:rPr kumimoji="0" lang="el-GR" sz="1200" b="0" i="0" u="none" strike="noStrike" cap="none" normalizeH="0" baseline="0" dirty="0" err="1">
                <a:ln>
                  <a:noFill/>
                </a:ln>
                <a:solidFill>
                  <a:srgbClr val="333333"/>
                </a:solidFill>
                <a:effectLst/>
                <a:latin typeface="inherit"/>
                <a:cs typeface="Arial" pitchFamily="34" charset="0"/>
              </a:rPr>
              <a:t>to</a:t>
            </a:r>
            <a:r>
              <a:rPr kumimoji="0" lang="el-GR" sz="1200" b="0" i="0" u="none" strike="noStrike" cap="none" normalizeH="0" baseline="0" dirty="0">
                <a:ln>
                  <a:noFill/>
                </a:ln>
                <a:solidFill>
                  <a:srgbClr val="333333"/>
                </a:solidFill>
                <a:effectLst/>
                <a:latin typeface="inherit"/>
                <a:cs typeface="Arial" pitchFamily="34" charset="0"/>
              </a:rPr>
              <a:t> </a:t>
            </a:r>
            <a:r>
              <a:rPr kumimoji="0" lang="el-GR" sz="1200" b="0" i="0" u="none" strike="noStrike" cap="none" normalizeH="0" baseline="0" dirty="0" err="1">
                <a:ln>
                  <a:noFill/>
                </a:ln>
                <a:solidFill>
                  <a:srgbClr val="333333"/>
                </a:solidFill>
                <a:effectLst/>
                <a:latin typeface="inherit"/>
                <a:cs typeface="Arial" pitchFamily="34" charset="0"/>
              </a:rPr>
              <a:t>providing</a:t>
            </a:r>
            <a:r>
              <a:rPr kumimoji="0" lang="el-GR" sz="1200" b="0" i="0" u="none" strike="noStrike" cap="none" normalizeH="0" baseline="0" dirty="0">
                <a:ln>
                  <a:noFill/>
                </a:ln>
                <a:solidFill>
                  <a:srgbClr val="333333"/>
                </a:solidFill>
                <a:effectLst/>
                <a:latin typeface="inherit"/>
                <a:cs typeface="Arial" pitchFamily="34" charset="0"/>
              </a:rPr>
              <a:t> </a:t>
            </a:r>
            <a:r>
              <a:rPr kumimoji="0" lang="el-GR" sz="1200" b="0" i="0" u="none" strike="noStrike" cap="none" normalizeH="0" baseline="0" dirty="0" err="1">
                <a:ln>
                  <a:noFill/>
                </a:ln>
                <a:solidFill>
                  <a:srgbClr val="333333"/>
                </a:solidFill>
                <a:effectLst/>
                <a:latin typeface="inherit"/>
                <a:cs typeface="Arial" pitchFamily="34" charset="0"/>
              </a:rPr>
              <a:t>health</a:t>
            </a:r>
            <a:r>
              <a:rPr kumimoji="0" lang="el-GR" sz="1200" b="0" i="0" u="none" strike="noStrike" cap="none" normalizeH="0" baseline="0" dirty="0">
                <a:ln>
                  <a:noFill/>
                </a:ln>
                <a:solidFill>
                  <a:srgbClr val="333333"/>
                </a:solidFill>
                <a:effectLst/>
                <a:latin typeface="inherit"/>
                <a:cs typeface="Arial" pitchFamily="34" charset="0"/>
              </a:rPr>
              <a:t> </a:t>
            </a:r>
            <a:r>
              <a:rPr kumimoji="0" lang="el-GR" sz="1200" b="0" i="0" u="none" strike="noStrike" cap="none" normalizeH="0" baseline="0" dirty="0" err="1">
                <a:ln>
                  <a:noFill/>
                </a:ln>
                <a:solidFill>
                  <a:srgbClr val="333333"/>
                </a:solidFill>
                <a:effectLst/>
                <a:latin typeface="inherit"/>
                <a:cs typeface="Arial" pitchFamily="34" charset="0"/>
              </a:rPr>
              <a:t>services</a:t>
            </a:r>
            <a:r>
              <a:rPr kumimoji="0" lang="el-GR" sz="1200" b="0" i="0" u="none" strike="noStrike" cap="none" normalizeH="0" baseline="0" dirty="0">
                <a:ln>
                  <a:noFill/>
                </a:ln>
                <a:solidFill>
                  <a:srgbClr val="333333"/>
                </a:solidFill>
                <a:effectLst/>
                <a:latin typeface="inherit"/>
                <a:cs typeface="Arial" pitchFamily="34" charset="0"/>
              </a:rPr>
              <a:t> </a:t>
            </a:r>
            <a:r>
              <a:rPr kumimoji="0" lang="el-GR" sz="1200" b="0" i="0" u="none" strike="noStrike" cap="none" normalizeH="0" baseline="0" dirty="0" err="1">
                <a:ln>
                  <a:noFill/>
                </a:ln>
                <a:solidFill>
                  <a:srgbClr val="333333"/>
                </a:solidFill>
                <a:effectLst/>
                <a:latin typeface="inherit"/>
                <a:cs typeface="Arial" pitchFamily="34" charset="0"/>
              </a:rPr>
              <a:t>for</a:t>
            </a:r>
            <a:r>
              <a:rPr kumimoji="0" lang="el-GR" sz="1200" b="0" i="0" u="none" strike="noStrike" cap="none" normalizeH="0" baseline="0" dirty="0">
                <a:ln>
                  <a:noFill/>
                </a:ln>
                <a:solidFill>
                  <a:srgbClr val="333333"/>
                </a:solidFill>
                <a:effectLst/>
                <a:latin typeface="inherit"/>
                <a:cs typeface="Arial" pitchFamily="34" charset="0"/>
              </a:rPr>
              <a:t> </a:t>
            </a:r>
            <a:r>
              <a:rPr kumimoji="0" lang="el-GR" sz="1200" b="0" i="0" u="none" strike="noStrike" cap="none" normalizeH="0" baseline="0" dirty="0" err="1">
                <a:ln>
                  <a:noFill/>
                </a:ln>
                <a:solidFill>
                  <a:srgbClr val="333333"/>
                </a:solidFill>
                <a:effectLst/>
                <a:latin typeface="inherit"/>
                <a:cs typeface="Arial" pitchFamily="34" charset="0"/>
              </a:rPr>
              <a:t>older</a:t>
            </a:r>
            <a:r>
              <a:rPr kumimoji="0" lang="el-GR" sz="1200" b="0" i="0" u="none" strike="noStrike" cap="none" normalizeH="0" baseline="0" dirty="0">
                <a:ln>
                  <a:noFill/>
                </a:ln>
                <a:solidFill>
                  <a:srgbClr val="333333"/>
                </a:solidFill>
                <a:effectLst/>
                <a:latin typeface="inherit"/>
                <a:cs typeface="Arial" pitchFamily="34" charset="0"/>
              </a:rPr>
              <a:t> </a:t>
            </a:r>
            <a:r>
              <a:rPr kumimoji="0" lang="el-GR" sz="1200" b="0" i="0" u="none" strike="noStrike" cap="none" normalizeH="0" baseline="0" dirty="0" err="1">
                <a:ln>
                  <a:noFill/>
                </a:ln>
                <a:solidFill>
                  <a:srgbClr val="333333"/>
                </a:solidFill>
                <a:effectLst/>
                <a:latin typeface="inherit"/>
                <a:cs typeface="Arial" pitchFamily="34" charset="0"/>
              </a:rPr>
              <a:t>people</a:t>
            </a:r>
            <a:r>
              <a:rPr kumimoji="0" lang="el-GR" sz="1200" b="0" i="0" u="none" strike="noStrike" cap="none" normalizeH="0" baseline="0" dirty="0">
                <a:ln>
                  <a:noFill/>
                </a:ln>
                <a:solidFill>
                  <a:srgbClr val="333333"/>
                </a:solidFill>
                <a:effectLst/>
                <a:latin typeface="inherit"/>
                <a:cs typeface="Arial" pitchFamily="34" charset="0"/>
              </a:rPr>
              <a:t>.</a:t>
            </a:r>
            <a:endParaRPr kumimoji="0" lang="el-GR" sz="1200" b="0" i="0" u="none" strike="noStrike" cap="none" normalizeH="0" baseline="0" dirty="0">
              <a:ln>
                <a:noFill/>
              </a:ln>
              <a:solidFill>
                <a:srgbClr val="723475"/>
              </a:solidFill>
              <a:effectLst/>
              <a:latin typeface="inherit"/>
              <a:cs typeface="Arial" pitchFamily="34" charset="0"/>
            </a:endParaRPr>
          </a:p>
        </p:txBody>
      </p:sp>
      <p:pic>
        <p:nvPicPr>
          <p:cNvPr id="1040" name="Picture 16" descr="Head and shoulders photo of Bill Gates"/>
          <p:cNvPicPr>
            <a:picLocks noChangeAspect="1" noChangeArrowheads="1"/>
          </p:cNvPicPr>
          <p:nvPr/>
        </p:nvPicPr>
        <p:blipFill>
          <a:blip r:embed="rId4" cstate="print"/>
          <a:srcRect/>
          <a:stretch>
            <a:fillRect/>
          </a:stretch>
        </p:blipFill>
        <p:spPr bwMode="auto">
          <a:xfrm>
            <a:off x="-180528" y="0"/>
            <a:ext cx="1584176" cy="22394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1 - Τίτλος"/>
          <p:cNvSpPr>
            <a:spLocks noGrp="1"/>
          </p:cNvSpPr>
          <p:nvPr>
            <p:ph type="title"/>
          </p:nvPr>
        </p:nvSpPr>
        <p:spPr>
          <a:xfrm>
            <a:off x="3059832" y="764704"/>
            <a:ext cx="6084168" cy="1368152"/>
          </a:xfrm>
        </p:spPr>
        <p:txBody>
          <a:bodyPr>
            <a:normAutofit/>
          </a:bodyPr>
          <a:lstStyle/>
          <a:p>
            <a:r>
              <a:rPr lang="el-GR" dirty="0">
                <a:latin typeface="Comic Sans MS" pitchFamily="66" charset="0"/>
              </a:rPr>
              <a:t>Ορισμός του υπερήλικα</a:t>
            </a:r>
          </a:p>
        </p:txBody>
      </p:sp>
      <p:sp>
        <p:nvSpPr>
          <p:cNvPr id="11" name="2 - Θέση περιεχομένου"/>
          <p:cNvSpPr>
            <a:spLocks noGrp="1"/>
          </p:cNvSpPr>
          <p:nvPr>
            <p:ph idx="1"/>
          </p:nvPr>
        </p:nvSpPr>
        <p:spPr>
          <a:xfrm>
            <a:off x="467544" y="3143248"/>
            <a:ext cx="8219256" cy="2766891"/>
          </a:xfrm>
        </p:spPr>
        <p:txBody>
          <a:bodyPr>
            <a:normAutofit fontScale="70000" lnSpcReduction="20000"/>
          </a:bodyPr>
          <a:lstStyle/>
          <a:p>
            <a:pPr>
              <a:buNone/>
            </a:pPr>
            <a:endParaRPr lang="el-GR" dirty="0"/>
          </a:p>
          <a:p>
            <a:r>
              <a:rPr lang="el-GR" dirty="0">
                <a:effectLst>
                  <a:outerShdw blurRad="38100" dist="38100" dir="2700000" algn="tl">
                    <a:srgbClr val="000000">
                      <a:alpha val="43137"/>
                    </a:srgbClr>
                  </a:outerShdw>
                </a:effectLst>
                <a:latin typeface="Comic Sans MS" pitchFamily="66" charset="0"/>
              </a:rPr>
              <a:t>Ως υπερήλικας χαρακτηρίζεται στην πλειοψηφία των αναπτυγμένων χωρών ο ενήλικας που έχει υπερβεί το χρονολογικό όριο των 65 χρονών. </a:t>
            </a:r>
          </a:p>
          <a:p>
            <a:r>
              <a:rPr lang="el-GR" dirty="0">
                <a:effectLst>
                  <a:outerShdw blurRad="38100" dist="38100" dir="2700000" algn="tl">
                    <a:srgbClr val="000000">
                      <a:alpha val="43137"/>
                    </a:srgbClr>
                  </a:outerShdw>
                </a:effectLst>
                <a:latin typeface="Comic Sans MS" pitchFamily="66" charset="0"/>
              </a:rPr>
              <a:t>Ο ορισμός είναι λίγο αυθαίρετος και αφορά το χρόνο συνταξιοδότηση</a:t>
            </a:r>
            <a:r>
              <a:rPr lang="el-GR" dirty="0">
                <a:latin typeface="Comic Sans MS" pitchFamily="66" charset="0"/>
              </a:rPr>
              <a:t>. </a:t>
            </a:r>
          </a:p>
          <a:p>
            <a:r>
              <a:rPr lang="el-GR" dirty="0">
                <a:solidFill>
                  <a:srgbClr val="FF0000"/>
                </a:solidFill>
                <a:effectLst>
                  <a:outerShdw blurRad="38100" dist="38100" dir="2700000" algn="tl">
                    <a:srgbClr val="000000">
                      <a:alpha val="43137"/>
                    </a:srgbClr>
                  </a:outerShdw>
                </a:effectLst>
                <a:latin typeface="Comic Sans MS" pitchFamily="66" charset="0"/>
              </a:rPr>
              <a:t>Στην πραγματικότητα το γήρας χαρακτηρίζεται από την έκπτωση των εφεδρειών των διάφορων συστημάτων</a:t>
            </a:r>
            <a:r>
              <a:rPr lang="el-GR" dirty="0">
                <a:latin typeface="Comic Sans MS" pitchFamily="66" charset="0"/>
              </a:rPr>
              <a:t> </a:t>
            </a:r>
            <a:r>
              <a:rPr lang="el-GR" b="1" u="sng" dirty="0">
                <a:effectLst>
                  <a:outerShdw blurRad="38100" dist="38100" dir="2700000" algn="tl">
                    <a:srgbClr val="000000">
                      <a:alpha val="43137"/>
                    </a:srgbClr>
                  </a:outerShdw>
                </a:effectLst>
                <a:latin typeface="Comic Sans MS" pitchFamily="66" charset="0"/>
              </a:rPr>
              <a:t>ΕΞΑΤΟΜΙΚΕΥΕΝΑ</a:t>
            </a:r>
            <a:endParaRPr lang="en-US" b="1" u="sng" dirty="0">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latin typeface="Comic Sans MS" pitchFamily="66" charset="0"/>
              </a:rPr>
              <a:t>Εργαλεία αξιολόγησης του πόνου στους υπερήλικες</a:t>
            </a:r>
            <a:endParaRPr lang="el-GR" dirty="0"/>
          </a:p>
        </p:txBody>
      </p:sp>
      <p:sp>
        <p:nvSpPr>
          <p:cNvPr id="3" name="2 - Θέση περιεχομένου"/>
          <p:cNvSpPr>
            <a:spLocks noGrp="1"/>
          </p:cNvSpPr>
          <p:nvPr>
            <p:ph idx="1"/>
          </p:nvPr>
        </p:nvSpPr>
        <p:spPr/>
        <p:txBody>
          <a:bodyPr/>
          <a:lstStyle/>
          <a:p>
            <a:endParaRPr lang="el-GR"/>
          </a:p>
        </p:txBody>
      </p:sp>
      <p:pic>
        <p:nvPicPr>
          <p:cNvPr id="1026" name="Picture 2" descr="Image result for measure pain"/>
          <p:cNvPicPr>
            <a:picLocks noChangeAspect="1" noChangeArrowheads="1"/>
          </p:cNvPicPr>
          <p:nvPr/>
        </p:nvPicPr>
        <p:blipFill>
          <a:blip r:embed="rId2"/>
          <a:srcRect/>
          <a:stretch>
            <a:fillRect/>
          </a:stretch>
        </p:blipFill>
        <p:spPr bwMode="auto">
          <a:xfrm>
            <a:off x="1785918" y="2071678"/>
            <a:ext cx="5968745" cy="43893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omic Sans MS" pitchFamily="66" charset="0"/>
              </a:rPr>
              <a:t>Εργαλεία αξιολόγησης του πόνου</a:t>
            </a:r>
          </a:p>
        </p:txBody>
      </p:sp>
      <p:sp>
        <p:nvSpPr>
          <p:cNvPr id="3" name="2 - Θέση περιεχομένου"/>
          <p:cNvSpPr>
            <a:spLocks noGrp="1"/>
          </p:cNvSpPr>
          <p:nvPr>
            <p:ph idx="1"/>
          </p:nvPr>
        </p:nvSpPr>
        <p:spPr/>
        <p:txBody>
          <a:bodyPr/>
          <a:lstStyle/>
          <a:p>
            <a:r>
              <a:rPr lang="el-GR" dirty="0">
                <a:latin typeface="Comic Sans MS" pitchFamily="66" charset="0"/>
              </a:rPr>
              <a:t>Οπτική αναλογική κλίμακα </a:t>
            </a:r>
            <a:r>
              <a:rPr lang="en-US" dirty="0">
                <a:latin typeface="Comic Sans MS" pitchFamily="66" charset="0"/>
              </a:rPr>
              <a:t>  (VAS)</a:t>
            </a:r>
            <a:endParaRPr lang="el-GR" dirty="0">
              <a:latin typeface="Comic Sans MS" pitchFamily="66" charset="0"/>
            </a:endParaRPr>
          </a:p>
          <a:p>
            <a:r>
              <a:rPr lang="el-GR" dirty="0">
                <a:latin typeface="Comic Sans MS" pitchFamily="66" charset="0"/>
              </a:rPr>
              <a:t>Αριθμητική κλίμακα</a:t>
            </a:r>
            <a:r>
              <a:rPr lang="en-US" dirty="0">
                <a:latin typeface="Comic Sans MS" pitchFamily="66" charset="0"/>
              </a:rPr>
              <a:t>   (NRS)</a:t>
            </a:r>
            <a:endParaRPr lang="el-GR" dirty="0">
              <a:latin typeface="Comic Sans MS" pitchFamily="66" charset="0"/>
            </a:endParaRPr>
          </a:p>
          <a:p>
            <a:r>
              <a:rPr lang="el-GR" dirty="0">
                <a:latin typeface="Comic Sans MS" pitchFamily="66" charset="0"/>
              </a:rPr>
              <a:t>Λεκτική περιγραφική κλίμακα</a:t>
            </a:r>
            <a:r>
              <a:rPr lang="en-US" dirty="0">
                <a:latin typeface="Comic Sans MS" pitchFamily="66" charset="0"/>
              </a:rPr>
              <a:t>   (VRS)</a:t>
            </a:r>
            <a:endParaRPr lang="el-GR" dirty="0">
              <a:latin typeface="Comic Sans MS" pitchFamily="66" charset="0"/>
            </a:endParaRPr>
          </a:p>
          <a:p>
            <a:r>
              <a:rPr lang="el-GR" dirty="0">
                <a:latin typeface="Comic Sans MS" pitchFamily="66" charset="0"/>
              </a:rPr>
              <a:t>Κλίμακα εκφράσεων πόνου</a:t>
            </a:r>
            <a:r>
              <a:rPr lang="en-US" dirty="0">
                <a:latin typeface="Comic Sans MS" pitchFamily="66" charset="0"/>
              </a:rPr>
              <a:t>   (FPS)</a:t>
            </a:r>
            <a:endParaRPr lang="el-GR" dirty="0">
              <a:latin typeface="Comic Sans MS" pitchFamily="66" charset="0"/>
            </a:endParaRPr>
          </a:p>
          <a:p>
            <a:r>
              <a:rPr lang="el-GR" dirty="0">
                <a:latin typeface="Comic Sans MS" pitchFamily="66" charset="0"/>
              </a:rPr>
              <a:t>Ερωτηματολόγιο πόνου </a:t>
            </a:r>
            <a:r>
              <a:rPr lang="en-US" dirty="0">
                <a:latin typeface="Comic Sans MS" pitchFamily="66" charset="0"/>
              </a:rPr>
              <a:t>McGill (MPQ) (</a:t>
            </a:r>
            <a:r>
              <a:rPr lang="el-GR" sz="1800" i="1" dirty="0">
                <a:solidFill>
                  <a:srgbClr val="FF0000"/>
                </a:solidFill>
                <a:latin typeface="Comic Sans MS" pitchFamily="66" charset="0"/>
              </a:rPr>
              <a:t>συναισθηματικό  και αισθητικό αποτέλεσμα του πόνου</a:t>
            </a:r>
            <a:r>
              <a:rPr lang="el-GR" dirty="0">
                <a:latin typeface="Comic Sans MS" pitchFamily="66" charset="0"/>
              </a:rPr>
              <a:t>)</a:t>
            </a:r>
            <a:endParaRPr lang="en-US" dirty="0">
              <a:latin typeface="Comic Sans MS" pitchFamily="66" charset="0"/>
            </a:endParaRPr>
          </a:p>
          <a:p>
            <a:r>
              <a:rPr lang="el-GR" dirty="0">
                <a:latin typeface="Comic Sans MS" pitchFamily="66" charset="0"/>
              </a:rPr>
              <a:t>Θερμόμετρο πόνου</a:t>
            </a:r>
            <a:r>
              <a:rPr lang="en-US" dirty="0">
                <a:latin typeface="Comic Sans MS" pitchFamily="66" charset="0"/>
              </a:rPr>
              <a:t>   (Pain thermometer)</a:t>
            </a:r>
            <a:endParaRPr lang="el-GR" dirty="0">
              <a:latin typeface="Comic Sans MS" pitchFamily="66" charset="0"/>
            </a:endParaRPr>
          </a:p>
        </p:txBody>
      </p:sp>
      <p:sp>
        <p:nvSpPr>
          <p:cNvPr id="4" name="3 - Ορθογώνιο"/>
          <p:cNvSpPr/>
          <p:nvPr/>
        </p:nvSpPr>
        <p:spPr>
          <a:xfrm>
            <a:off x="0" y="5877272"/>
            <a:ext cx="9144000" cy="9807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Chronic pain in Older Adults </a:t>
            </a:r>
            <a:r>
              <a:rPr lang="en-US" dirty="0" err="1"/>
              <a:t>Bicket</a:t>
            </a:r>
            <a:r>
              <a:rPr lang="en-US" dirty="0"/>
              <a:t> </a:t>
            </a:r>
            <a:r>
              <a:rPr lang="en-US" dirty="0" err="1"/>
              <a:t>Mcet</a:t>
            </a:r>
            <a:r>
              <a:rPr lang="en-US" dirty="0"/>
              <a:t> </a:t>
            </a:r>
            <a:r>
              <a:rPr lang="en-US" dirty="0" err="1"/>
              <a:t>al,Anesthesiol</a:t>
            </a:r>
            <a:r>
              <a:rPr lang="en-US" dirty="0"/>
              <a:t> </a:t>
            </a:r>
            <a:r>
              <a:rPr lang="en-US" dirty="0" err="1"/>
              <a:t>Clin</a:t>
            </a:r>
            <a:r>
              <a:rPr lang="en-US" dirty="0"/>
              <a:t> 2015 Sep;33(3):577-90</a:t>
            </a:r>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latin typeface="Comic Sans MS" pitchFamily="66" charset="0"/>
              </a:rPr>
              <a:t>Εργαλεία αξιολόγησης του πόνου στους υπερήλικες</a:t>
            </a:r>
            <a:endParaRPr lang="el-GR" dirty="0"/>
          </a:p>
        </p:txBody>
      </p:sp>
      <p:sp>
        <p:nvSpPr>
          <p:cNvPr id="3" name="2 - Θέση περιεχομένου"/>
          <p:cNvSpPr>
            <a:spLocks noGrp="1"/>
          </p:cNvSpPr>
          <p:nvPr>
            <p:ph sz="half" idx="1"/>
          </p:nvPr>
        </p:nvSpPr>
        <p:spPr/>
        <p:txBody>
          <a:bodyPr/>
          <a:lstStyle/>
          <a:p>
            <a:endParaRPr lang="el-GR" dirty="0"/>
          </a:p>
        </p:txBody>
      </p:sp>
      <p:sp>
        <p:nvSpPr>
          <p:cNvPr id="4" name="3 - Θέση περιεχομένου"/>
          <p:cNvSpPr>
            <a:spLocks noGrp="1"/>
          </p:cNvSpPr>
          <p:nvPr>
            <p:ph sz="half" idx="2"/>
          </p:nvPr>
        </p:nvSpPr>
        <p:spPr/>
        <p:txBody>
          <a:bodyPr/>
          <a:lstStyle/>
          <a:p>
            <a:endParaRPr lang="el-GR"/>
          </a:p>
        </p:txBody>
      </p:sp>
      <p:pic>
        <p:nvPicPr>
          <p:cNvPr id="5" name="Picture 2" descr="Αποτέλεσμα εικόνων για chronic pain in older adults  pain assesment tool"/>
          <p:cNvPicPr>
            <a:picLocks noChangeAspect="1" noChangeArrowheads="1"/>
          </p:cNvPicPr>
          <p:nvPr/>
        </p:nvPicPr>
        <p:blipFill>
          <a:blip r:embed="rId2" cstate="print"/>
          <a:srcRect/>
          <a:stretch>
            <a:fillRect/>
          </a:stretch>
        </p:blipFill>
        <p:spPr bwMode="auto">
          <a:xfrm>
            <a:off x="2452673" y="1714488"/>
            <a:ext cx="4548219" cy="496169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omic Sans MS" pitchFamily="66" charset="0"/>
              </a:rPr>
              <a:t>Ερωτηματολόγιο πόνου </a:t>
            </a:r>
            <a:r>
              <a:rPr lang="en-US" dirty="0">
                <a:latin typeface="Comic Sans MS" pitchFamily="66" charset="0"/>
              </a:rPr>
              <a:t>McGill (MPQ)</a:t>
            </a:r>
            <a:endParaRPr lang="el-GR" dirty="0"/>
          </a:p>
        </p:txBody>
      </p:sp>
      <p:sp>
        <p:nvSpPr>
          <p:cNvPr id="3" name="2 - Θέση περιεχομένου"/>
          <p:cNvSpPr>
            <a:spLocks noGrp="1"/>
          </p:cNvSpPr>
          <p:nvPr>
            <p:ph sz="half" idx="1"/>
          </p:nvPr>
        </p:nvSpPr>
        <p:spPr/>
        <p:txBody>
          <a:bodyPr>
            <a:normAutofit/>
          </a:bodyPr>
          <a:lstStyle/>
          <a:p>
            <a:r>
              <a:rPr lang="en-US" dirty="0">
                <a:latin typeface="Comic Sans MS" pitchFamily="66" charset="0"/>
              </a:rPr>
              <a:t>15 </a:t>
            </a:r>
            <a:r>
              <a:rPr lang="el-GR" dirty="0">
                <a:latin typeface="Comic Sans MS" pitchFamily="66" charset="0"/>
              </a:rPr>
              <a:t>λέξεις που περιγράφουν τον πόνο (11 αισθητικές και 4 συναισθηματικές)  που αξιολογούν τον πόνο από το:           </a:t>
            </a:r>
          </a:p>
          <a:p>
            <a:pPr lvl="1"/>
            <a:r>
              <a:rPr lang="el-GR" dirty="0">
                <a:latin typeface="Comic Sans MS" pitchFamily="66" charset="0"/>
              </a:rPr>
              <a:t>0= καθόλου πόνος,</a:t>
            </a:r>
          </a:p>
          <a:p>
            <a:pPr lvl="1"/>
            <a:r>
              <a:rPr lang="el-GR" dirty="0">
                <a:latin typeface="Comic Sans MS" pitchFamily="66" charset="0"/>
              </a:rPr>
              <a:t>1= ήπιος, </a:t>
            </a:r>
          </a:p>
          <a:p>
            <a:pPr lvl="1"/>
            <a:r>
              <a:rPr lang="el-GR" dirty="0">
                <a:latin typeface="Comic Sans MS" pitchFamily="66" charset="0"/>
              </a:rPr>
              <a:t>2= μέτριος, </a:t>
            </a:r>
          </a:p>
          <a:p>
            <a:pPr lvl="1"/>
            <a:r>
              <a:rPr lang="el-GR" dirty="0">
                <a:latin typeface="Comic Sans MS" pitchFamily="66" charset="0"/>
              </a:rPr>
              <a:t>3= έντονος πόνος</a:t>
            </a:r>
            <a:endParaRPr lang="el-GR" dirty="0"/>
          </a:p>
        </p:txBody>
      </p:sp>
      <p:sp>
        <p:nvSpPr>
          <p:cNvPr id="4" name="3 - Θέση περιεχομένου"/>
          <p:cNvSpPr>
            <a:spLocks noGrp="1"/>
          </p:cNvSpPr>
          <p:nvPr>
            <p:ph sz="half" idx="2"/>
          </p:nvPr>
        </p:nvSpPr>
        <p:spPr/>
        <p:txBody>
          <a:bodyPr>
            <a:normAutofit/>
          </a:bodyPr>
          <a:lstStyle/>
          <a:p>
            <a:endParaRPr lang="el-GR"/>
          </a:p>
        </p:txBody>
      </p:sp>
      <p:pic>
        <p:nvPicPr>
          <p:cNvPr id="5" name="Picture 2" descr="Image result for mcgill pain questionnaire"/>
          <p:cNvPicPr>
            <a:picLocks noChangeAspect="1" noChangeArrowheads="1"/>
          </p:cNvPicPr>
          <p:nvPr/>
        </p:nvPicPr>
        <p:blipFill>
          <a:blip r:embed="rId2"/>
          <a:srcRect/>
          <a:stretch>
            <a:fillRect/>
          </a:stretch>
        </p:blipFill>
        <p:spPr bwMode="auto">
          <a:xfrm>
            <a:off x="5000628" y="1428736"/>
            <a:ext cx="3217066" cy="30003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descr="https://www.physio-pedia.com/images/d/dd/Mcgill_questionnaire.jpg"/>
          <p:cNvPicPr>
            <a:picLocks noChangeAspect="1" noChangeArrowheads="1"/>
          </p:cNvPicPr>
          <p:nvPr/>
        </p:nvPicPr>
        <p:blipFill>
          <a:blip r:embed="rId3"/>
          <a:srcRect/>
          <a:stretch>
            <a:fillRect/>
          </a:stretch>
        </p:blipFill>
        <p:spPr bwMode="auto">
          <a:xfrm>
            <a:off x="5810226" y="4500569"/>
            <a:ext cx="3333774" cy="25003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latin typeface="Comic Sans MS" pitchFamily="66" charset="0"/>
              </a:rPr>
              <a:t>Εργαλεία αξιολόγησης του πόνου στους υπερήλικες</a:t>
            </a:r>
            <a:endParaRPr lang="el-GR" dirty="0"/>
          </a:p>
        </p:txBody>
      </p:sp>
      <p:sp>
        <p:nvSpPr>
          <p:cNvPr id="3" name="2 - Θέση περιεχομένου"/>
          <p:cNvSpPr>
            <a:spLocks noGrp="1"/>
          </p:cNvSpPr>
          <p:nvPr>
            <p:ph idx="1"/>
          </p:nvPr>
        </p:nvSpPr>
        <p:spPr/>
        <p:txBody>
          <a:bodyPr/>
          <a:lstStyle/>
          <a:p>
            <a:endParaRPr lang="el-GR"/>
          </a:p>
        </p:txBody>
      </p:sp>
      <p:pic>
        <p:nvPicPr>
          <p:cNvPr id="70658" name="Picture 2" descr="Image result for pain thermometer scale"/>
          <p:cNvPicPr>
            <a:picLocks noChangeAspect="1" noChangeArrowheads="1"/>
          </p:cNvPicPr>
          <p:nvPr/>
        </p:nvPicPr>
        <p:blipFill>
          <a:blip r:embed="rId2"/>
          <a:srcRect/>
          <a:stretch>
            <a:fillRect/>
          </a:stretch>
        </p:blipFill>
        <p:spPr bwMode="auto">
          <a:xfrm>
            <a:off x="1357290" y="1714488"/>
            <a:ext cx="2352675" cy="4486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0660" name="Picture 4" descr="Image result for pain thermometer scale"/>
          <p:cNvPicPr>
            <a:picLocks noChangeAspect="1" noChangeArrowheads="1"/>
          </p:cNvPicPr>
          <p:nvPr/>
        </p:nvPicPr>
        <p:blipFill>
          <a:blip r:embed="rId3"/>
          <a:srcRect/>
          <a:stretch>
            <a:fillRect/>
          </a:stretch>
        </p:blipFill>
        <p:spPr bwMode="auto">
          <a:xfrm>
            <a:off x="4143371" y="2143116"/>
            <a:ext cx="3641857" cy="3429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atin typeface="Comic Sans MS" pitchFamily="66" charset="0"/>
              </a:rPr>
              <a:t>Α</a:t>
            </a:r>
            <a:r>
              <a:rPr lang="el-GR" b="1" dirty="0" smtClean="0">
                <a:latin typeface="Comic Sans MS" pitchFamily="66" charset="0"/>
              </a:rPr>
              <a:t>ξιολόγηση </a:t>
            </a:r>
            <a:r>
              <a:rPr lang="el-GR" b="1" dirty="0">
                <a:latin typeface="Comic Sans MS" pitchFamily="66" charset="0"/>
              </a:rPr>
              <a:t>του πόνου στους υπερήλικες</a:t>
            </a:r>
            <a:endParaRPr lang="el-GR" dirty="0"/>
          </a:p>
        </p:txBody>
      </p:sp>
      <p:sp>
        <p:nvSpPr>
          <p:cNvPr id="3" name="2 - Θέση περιεχομένου"/>
          <p:cNvSpPr>
            <a:spLocks noGrp="1"/>
          </p:cNvSpPr>
          <p:nvPr>
            <p:ph idx="1"/>
          </p:nvPr>
        </p:nvSpPr>
        <p:spPr/>
        <p:txBody>
          <a:bodyPr>
            <a:normAutofit fontScale="85000" lnSpcReduction="20000"/>
          </a:bodyPr>
          <a:lstStyle/>
          <a:p>
            <a:pPr>
              <a:buFont typeface="Wingdings" pitchFamily="2" charset="2"/>
              <a:buChar char="§"/>
            </a:pPr>
            <a:r>
              <a:rPr lang="el-GR" dirty="0">
                <a:latin typeface="Comic Sans MS" pitchFamily="66" charset="0"/>
              </a:rPr>
              <a:t>Το κλειδί στην εκτίμηση του πόνου είναι η </a:t>
            </a:r>
            <a:r>
              <a:rPr lang="el-GR" b="1" u="sng" dirty="0">
                <a:latin typeface="Comic Sans MS" pitchFamily="66" charset="0"/>
              </a:rPr>
              <a:t>επαναλαμβανόμενη σε τακτά χρονικά διαστήματα και με συνέπεια εκτίμησή του και η καταγραφή του πριν και μετά από την θεραπεία </a:t>
            </a:r>
            <a:r>
              <a:rPr lang="el-GR" dirty="0">
                <a:latin typeface="Comic Sans MS" pitchFamily="66" charset="0"/>
              </a:rPr>
              <a:t>από λειτουργούς υγείας ή συγγενικά πρόσωπα που έχουν εκπαιδευτεί για αυτό.</a:t>
            </a:r>
          </a:p>
          <a:p>
            <a:pPr>
              <a:buFont typeface="Wingdings" pitchFamily="2" charset="2"/>
              <a:buChar char="§"/>
            </a:pPr>
            <a:r>
              <a:rPr lang="el-GR" dirty="0">
                <a:latin typeface="Comic Sans MS" pitchFamily="66" charset="0"/>
              </a:rPr>
              <a:t>Η σωστή εκτίμηση είναι το 1ο βήμα της σωστής θεραπείας όχι μόνο του χρόνιου πόνου , αλλά και του </a:t>
            </a:r>
            <a:r>
              <a:rPr lang="el-GR" b="1" dirty="0">
                <a:latin typeface="Comic Sans MS" pitchFamily="66" charset="0"/>
              </a:rPr>
              <a:t>ανθεκτικού χρόνιου πόνου </a:t>
            </a:r>
            <a:r>
              <a:rPr lang="el-GR" dirty="0">
                <a:latin typeface="Comic Sans MS" pitchFamily="66" charset="0"/>
              </a:rPr>
              <a:t>που προκύπτει </a:t>
            </a:r>
            <a:r>
              <a:rPr lang="el-GR" b="1" dirty="0">
                <a:latin typeface="Comic Sans MS" pitchFamily="66" charset="0"/>
              </a:rPr>
              <a:t>από </a:t>
            </a:r>
            <a:r>
              <a:rPr lang="el-GR" b="1" dirty="0" err="1">
                <a:latin typeface="Comic Sans MS" pitchFamily="66" charset="0"/>
              </a:rPr>
              <a:t>υποθεραπεία</a:t>
            </a:r>
            <a:r>
              <a:rPr lang="el-GR" b="1" dirty="0">
                <a:latin typeface="Comic Sans MS" pitchFamily="66" charset="0"/>
              </a:rPr>
              <a:t> </a:t>
            </a:r>
            <a:r>
              <a:rPr lang="el-GR" dirty="0">
                <a:latin typeface="Comic Sans MS" pitchFamily="66" charset="0"/>
              </a:rPr>
              <a:t>ή εξαιτίας της στωικότητας που επιδεικνύουν οι υπερήλικες ή λόγω προβλημάτων επικοινωνίας</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357166"/>
            <a:ext cx="8229600" cy="1143000"/>
          </a:xfrm>
        </p:spPr>
        <p:txBody>
          <a:bodyPr>
            <a:noAutofit/>
          </a:bodyPr>
          <a:lstStyle/>
          <a:p>
            <a:r>
              <a:rPr lang="el-GR" sz="2800" dirty="0">
                <a:latin typeface="Comic Sans MS" pitchFamily="66" charset="0"/>
              </a:rPr>
              <a:t>Δραστηριότητα της καθημερινής ζωής του–</a:t>
            </a:r>
            <a:r>
              <a:rPr lang="en-US" sz="2800" dirty="0">
                <a:latin typeface="Comic Sans MS" pitchFamily="66" charset="0"/>
              </a:rPr>
              <a:t>ADL</a:t>
            </a:r>
            <a:r>
              <a:rPr lang="el-GR" sz="2800" dirty="0">
                <a:latin typeface="Comic Sans MS" pitchFamily="66" charset="0"/>
              </a:rPr>
              <a:t/>
            </a:r>
            <a:br>
              <a:rPr lang="el-GR" sz="2800" dirty="0">
                <a:latin typeface="Comic Sans MS" pitchFamily="66" charset="0"/>
              </a:rPr>
            </a:br>
            <a:r>
              <a:rPr lang="el-GR" sz="2800" dirty="0">
                <a:latin typeface="Comic Sans MS" pitchFamily="66" charset="0"/>
              </a:rPr>
              <a:t> Ουσιαστικής σημασίας δραστηριότητες της καθημερινής ζωής - IADL</a:t>
            </a:r>
            <a:endParaRPr lang="el-GR" sz="2800" dirty="0"/>
          </a:p>
        </p:txBody>
      </p:sp>
      <p:sp>
        <p:nvSpPr>
          <p:cNvPr id="3" name="2 - Θέση περιεχομένου"/>
          <p:cNvSpPr>
            <a:spLocks noGrp="1"/>
          </p:cNvSpPr>
          <p:nvPr>
            <p:ph idx="1"/>
          </p:nvPr>
        </p:nvSpPr>
        <p:spPr/>
        <p:txBody>
          <a:bodyPr>
            <a:normAutofit lnSpcReduction="10000"/>
          </a:bodyPr>
          <a:lstStyle/>
          <a:p>
            <a:r>
              <a:rPr lang="el-GR" dirty="0">
                <a:latin typeface="Comic Sans MS" pitchFamily="66" charset="0"/>
              </a:rPr>
              <a:t>Οικονομική διαχείριση</a:t>
            </a:r>
          </a:p>
          <a:p>
            <a:r>
              <a:rPr lang="el-GR" dirty="0">
                <a:latin typeface="Comic Sans MS" pitchFamily="66" charset="0"/>
              </a:rPr>
              <a:t>Αγοραστική ικανότητα</a:t>
            </a:r>
          </a:p>
          <a:p>
            <a:r>
              <a:rPr lang="el-GR" dirty="0">
                <a:latin typeface="Comic Sans MS" pitchFamily="66" charset="0"/>
              </a:rPr>
              <a:t>Προετοιμασία γεύματος</a:t>
            </a:r>
          </a:p>
          <a:p>
            <a:r>
              <a:rPr lang="el-GR" dirty="0">
                <a:latin typeface="Comic Sans MS" pitchFamily="66" charset="0"/>
              </a:rPr>
              <a:t>Χρήση μέσων τηλεπικοινωνίας</a:t>
            </a:r>
          </a:p>
          <a:p>
            <a:r>
              <a:rPr lang="el-GR" dirty="0">
                <a:latin typeface="Comic Sans MS" pitchFamily="66" charset="0"/>
              </a:rPr>
              <a:t>Ιατροφαρμακευτική διαχείριση</a:t>
            </a:r>
          </a:p>
          <a:p>
            <a:r>
              <a:rPr lang="el-GR" dirty="0">
                <a:latin typeface="Comic Sans MS" pitchFamily="66" charset="0"/>
              </a:rPr>
              <a:t>Δυνατότητα χρήσης αυτοκινήτου ή μέσων μεταφοράς</a:t>
            </a:r>
          </a:p>
          <a:p>
            <a:r>
              <a:rPr lang="el-GR" dirty="0">
                <a:latin typeface="Comic Sans MS" pitchFamily="66" charset="0"/>
              </a:rPr>
              <a:t>Οικιακές εργασίες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latin typeface="Comic Sans MS" pitchFamily="66" charset="0"/>
              </a:rPr>
              <a:t>Αξιολόγηση </a:t>
            </a:r>
            <a:r>
              <a:rPr lang="el-GR" sz="3600" dirty="0">
                <a:latin typeface="Comic Sans MS" pitchFamily="66" charset="0"/>
              </a:rPr>
              <a:t>του πόνου σε υπερήλικες με </a:t>
            </a:r>
            <a:r>
              <a:rPr lang="el-GR" sz="3600" b="1" dirty="0" err="1">
                <a:latin typeface="Comic Sans MS" pitchFamily="66" charset="0"/>
              </a:rPr>
              <a:t>γνωσιακές</a:t>
            </a:r>
            <a:r>
              <a:rPr lang="el-GR" sz="3600" b="1" dirty="0">
                <a:latin typeface="Comic Sans MS" pitchFamily="66" charset="0"/>
              </a:rPr>
              <a:t> διαταραχές</a:t>
            </a:r>
          </a:p>
        </p:txBody>
      </p:sp>
      <p:sp>
        <p:nvSpPr>
          <p:cNvPr id="3" name="2 - Θέση περιεχομένου"/>
          <p:cNvSpPr>
            <a:spLocks noGrp="1"/>
          </p:cNvSpPr>
          <p:nvPr>
            <p:ph idx="1"/>
          </p:nvPr>
        </p:nvSpPr>
        <p:spPr>
          <a:xfrm>
            <a:off x="457200" y="2214554"/>
            <a:ext cx="8229600" cy="3911609"/>
          </a:xfrm>
        </p:spPr>
        <p:txBody>
          <a:bodyPr>
            <a:normAutofit fontScale="92500" lnSpcReduction="10000"/>
          </a:bodyPr>
          <a:lstStyle/>
          <a:p>
            <a:pPr>
              <a:buNone/>
            </a:pPr>
            <a:r>
              <a:rPr lang="el-GR" dirty="0">
                <a:latin typeface="Comic Sans MS" pitchFamily="66" charset="0"/>
              </a:rPr>
              <a:t>Ιδιαίτερη κατηγορία ασθενών, συμπεριλαμβάνει όσους πάσχουν από  άνοια, </a:t>
            </a:r>
            <a:r>
              <a:rPr lang="en-US" dirty="0">
                <a:latin typeface="Comic Sans MS" pitchFamily="66" charset="0"/>
              </a:rPr>
              <a:t>Alzheimer</a:t>
            </a:r>
            <a:r>
              <a:rPr lang="el-GR" dirty="0">
                <a:latin typeface="Comic Sans MS" pitchFamily="66" charset="0"/>
              </a:rPr>
              <a:t>  κ.α</a:t>
            </a:r>
            <a:r>
              <a:rPr lang="el-GR" dirty="0"/>
              <a:t>. </a:t>
            </a:r>
          </a:p>
          <a:p>
            <a:pPr>
              <a:buNone/>
            </a:pPr>
            <a:r>
              <a:rPr lang="el-GR" b="1" dirty="0">
                <a:latin typeface="Comic Sans MS" pitchFamily="66" charset="0"/>
              </a:rPr>
              <a:t>Αλγόριθμος Αξιολόγησης Πόνου</a:t>
            </a:r>
          </a:p>
          <a:p>
            <a:pPr marL="514350" indent="-514350">
              <a:buFont typeface="+mj-lt"/>
              <a:buAutoNum type="alphaUcPeriod"/>
            </a:pPr>
            <a:r>
              <a:rPr lang="el-GR" dirty="0">
                <a:latin typeface="Comic Sans MS" pitchFamily="66" charset="0"/>
              </a:rPr>
              <a:t>Αναφορά αξιολόγησης του πόνου από τον ίδιο τον ασθενή</a:t>
            </a:r>
          </a:p>
          <a:p>
            <a:pPr marL="514350" indent="-514350">
              <a:buFont typeface="+mj-lt"/>
              <a:buAutoNum type="alphaUcPeriod"/>
            </a:pPr>
            <a:r>
              <a:rPr lang="el-GR" dirty="0">
                <a:latin typeface="Comic Sans MS" pitchFamily="66" charset="0"/>
              </a:rPr>
              <a:t>Αξιολόγηση της συμπεριφοράς του ασθενούς από τους λειτουργούς υγείας και το συγγενικό περιβάλλον</a:t>
            </a:r>
          </a:p>
          <a:p>
            <a:endParaRPr lang="el-GR" dirty="0">
              <a:latin typeface="Comic Sans MS" pitchFamily="66"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a:latin typeface="Comic Sans MS" pitchFamily="66" charset="0"/>
              </a:rPr>
              <a:t>Εργαλεία αξιολόγησης του πόνου σε υπερήλικες   με </a:t>
            </a:r>
            <a:r>
              <a:rPr lang="el-GR" sz="3200" b="1" dirty="0" err="1">
                <a:latin typeface="Comic Sans MS" pitchFamily="66" charset="0"/>
              </a:rPr>
              <a:t>γνωσιακές</a:t>
            </a:r>
            <a:r>
              <a:rPr lang="el-GR" sz="3200" b="1" dirty="0">
                <a:latin typeface="Comic Sans MS" pitchFamily="66" charset="0"/>
              </a:rPr>
              <a:t> διαταραχές</a:t>
            </a:r>
            <a:endParaRPr lang="el-GR" sz="3200" dirty="0"/>
          </a:p>
        </p:txBody>
      </p:sp>
      <p:sp>
        <p:nvSpPr>
          <p:cNvPr id="3" name="2 - Θέση περιεχομένου"/>
          <p:cNvSpPr>
            <a:spLocks noGrp="1"/>
          </p:cNvSpPr>
          <p:nvPr>
            <p:ph sz="half" idx="1"/>
          </p:nvPr>
        </p:nvSpPr>
        <p:spPr/>
        <p:txBody>
          <a:bodyPr>
            <a:normAutofit fontScale="92500" lnSpcReduction="20000"/>
          </a:bodyPr>
          <a:lstStyle/>
          <a:p>
            <a:r>
              <a:rPr lang="en-US" dirty="0">
                <a:latin typeface="Comic Sans MS" pitchFamily="66" charset="0"/>
              </a:rPr>
              <a:t>The Non-Communicative Patient’s Pain Assessment Instrument (NOPPAIN)</a:t>
            </a:r>
            <a:r>
              <a:rPr lang="el-GR" dirty="0">
                <a:latin typeface="Comic Sans MS" pitchFamily="66" charset="0"/>
              </a:rPr>
              <a:t> </a:t>
            </a:r>
            <a:r>
              <a:rPr lang="el-GR" sz="2600" dirty="0">
                <a:latin typeface="Comic Sans MS" pitchFamily="66" charset="0"/>
              </a:rPr>
              <a:t>νοσηλευτικό εργαλείο για τη διαπίστωση της ύπαρξης πόνου και την κατάταξη του πόνου και της συμπεριφοράς ατόμων με </a:t>
            </a:r>
            <a:r>
              <a:rPr lang="el-GR" sz="2600" dirty="0" err="1">
                <a:latin typeface="Comic Sans MS" pitchFamily="66" charset="0"/>
              </a:rPr>
              <a:t>γνωσιακές</a:t>
            </a:r>
            <a:r>
              <a:rPr lang="el-GR" sz="2600" dirty="0">
                <a:latin typeface="Comic Sans MS" pitchFamily="66" charset="0"/>
              </a:rPr>
              <a:t> διαταραχές</a:t>
            </a:r>
            <a:endParaRPr lang="en-US" sz="2600" dirty="0">
              <a:latin typeface="Comic Sans MS" pitchFamily="66" charset="0"/>
            </a:endParaRPr>
          </a:p>
          <a:p>
            <a:endParaRPr lang="el-GR" dirty="0"/>
          </a:p>
        </p:txBody>
      </p:sp>
      <p:sp>
        <p:nvSpPr>
          <p:cNvPr id="4" name="3 - Θέση περιεχομένου"/>
          <p:cNvSpPr>
            <a:spLocks noGrp="1"/>
          </p:cNvSpPr>
          <p:nvPr>
            <p:ph sz="half" idx="2"/>
          </p:nvPr>
        </p:nvSpPr>
        <p:spPr/>
        <p:txBody>
          <a:bodyPr>
            <a:normAutofit fontScale="92500" lnSpcReduction="20000"/>
          </a:bodyPr>
          <a:lstStyle/>
          <a:p>
            <a:endParaRPr lang="el-GR"/>
          </a:p>
        </p:txBody>
      </p:sp>
      <p:pic>
        <p:nvPicPr>
          <p:cNvPr id="5" name="Picture 2" descr="http://www.ipasvi.it/archivio_immagini/646_infermiere-3-1.jpg"/>
          <p:cNvPicPr>
            <a:picLocks noChangeAspect="1" noChangeArrowheads="1"/>
          </p:cNvPicPr>
          <p:nvPr/>
        </p:nvPicPr>
        <p:blipFill>
          <a:blip r:embed="rId2"/>
          <a:srcRect/>
          <a:stretch>
            <a:fillRect/>
          </a:stretch>
        </p:blipFill>
        <p:spPr bwMode="auto">
          <a:xfrm>
            <a:off x="4857752" y="1428736"/>
            <a:ext cx="3574198" cy="4934367"/>
          </a:xfrm>
          <a:prstGeom prst="rect">
            <a:avLst/>
          </a:prstGeom>
          <a:noFill/>
        </p:spPr>
      </p:pic>
      <p:sp>
        <p:nvSpPr>
          <p:cNvPr id="6" name="Rectangle 1"/>
          <p:cNvSpPr>
            <a:spLocks noChangeArrowheads="1"/>
          </p:cNvSpPr>
          <p:nvPr/>
        </p:nvSpPr>
        <p:spPr bwMode="auto">
          <a:xfrm>
            <a:off x="0" y="6072206"/>
            <a:ext cx="9144000" cy="1000274"/>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333333"/>
                </a:solidFill>
                <a:effectLst/>
                <a:latin typeface="Georgia" pitchFamily="18" charset="0"/>
                <a:cs typeface="Arial" pitchFamily="34" charset="0"/>
              </a:rPr>
              <a:t>          </a:t>
            </a:r>
            <a:r>
              <a:rPr kumimoji="0" lang="el-GR" b="1" i="0" u="none" strike="noStrike" cap="none" normalizeH="0" baseline="0" dirty="0" err="1">
                <a:ln>
                  <a:noFill/>
                </a:ln>
                <a:solidFill>
                  <a:srgbClr val="0070C0"/>
                </a:solidFill>
                <a:effectLst/>
                <a:latin typeface="Georgia" pitchFamily="18" charset="0"/>
                <a:cs typeface="Arial" pitchFamily="34" charset="0"/>
              </a:rPr>
              <a:t>Pain</a:t>
            </a:r>
            <a:r>
              <a:rPr kumimoji="0" lang="el-GR" b="1" i="0" u="none" strike="noStrike" cap="none" normalizeH="0" baseline="0" dirty="0">
                <a:ln>
                  <a:noFill/>
                </a:ln>
                <a:solidFill>
                  <a:srgbClr val="0070C0"/>
                </a:solidFill>
                <a:effectLst/>
                <a:latin typeface="Georgia" pitchFamily="18" charset="0"/>
                <a:cs typeface="Arial" pitchFamily="34" charset="0"/>
              </a:rPr>
              <a:t> </a:t>
            </a:r>
            <a:r>
              <a:rPr kumimoji="0" lang="el-GR" b="1" i="0" u="none" strike="noStrike" cap="none" normalizeH="0" baseline="0" dirty="0" err="1">
                <a:ln>
                  <a:noFill/>
                </a:ln>
                <a:solidFill>
                  <a:srgbClr val="0070C0"/>
                </a:solidFill>
                <a:effectLst/>
                <a:latin typeface="Georgia" pitchFamily="18" charset="0"/>
                <a:cs typeface="Arial" pitchFamily="34" charset="0"/>
              </a:rPr>
              <a:t>in</a:t>
            </a:r>
            <a:r>
              <a:rPr kumimoji="0" lang="el-GR" b="1" i="0" u="none" strike="noStrike" cap="none" normalizeH="0" baseline="0" dirty="0">
                <a:ln>
                  <a:noFill/>
                </a:ln>
                <a:solidFill>
                  <a:srgbClr val="0070C0"/>
                </a:solidFill>
                <a:effectLst/>
                <a:latin typeface="Georgia" pitchFamily="18" charset="0"/>
                <a:cs typeface="Arial" pitchFamily="34" charset="0"/>
              </a:rPr>
              <a:t> </a:t>
            </a:r>
            <a:r>
              <a:rPr kumimoji="0" lang="el-GR" b="1" i="0" u="none" strike="noStrike" cap="none" normalizeH="0" baseline="0" dirty="0" err="1">
                <a:ln>
                  <a:noFill/>
                </a:ln>
                <a:solidFill>
                  <a:srgbClr val="0070C0"/>
                </a:solidFill>
                <a:effectLst/>
                <a:latin typeface="Georgia" pitchFamily="18" charset="0"/>
                <a:cs typeface="Arial" pitchFamily="34" charset="0"/>
              </a:rPr>
              <a:t>the</a:t>
            </a:r>
            <a:r>
              <a:rPr kumimoji="0" lang="el-GR" b="1" i="0" u="none" strike="noStrike" cap="none" normalizeH="0" baseline="0" dirty="0">
                <a:ln>
                  <a:noFill/>
                </a:ln>
                <a:solidFill>
                  <a:srgbClr val="0070C0"/>
                </a:solidFill>
                <a:effectLst/>
                <a:latin typeface="Georgia" pitchFamily="18" charset="0"/>
                <a:cs typeface="Arial" pitchFamily="34" charset="0"/>
              </a:rPr>
              <a:t> </a:t>
            </a:r>
            <a:r>
              <a:rPr kumimoji="0" lang="el-GR" b="1" i="0" u="none" strike="noStrike" cap="none" normalizeH="0" baseline="0" dirty="0" err="1">
                <a:ln>
                  <a:noFill/>
                </a:ln>
                <a:solidFill>
                  <a:srgbClr val="0070C0"/>
                </a:solidFill>
                <a:effectLst/>
                <a:latin typeface="Georgia" pitchFamily="18" charset="0"/>
                <a:cs typeface="Arial" pitchFamily="34" charset="0"/>
              </a:rPr>
              <a:t>Older</a:t>
            </a:r>
            <a:r>
              <a:rPr kumimoji="0" lang="el-GR" b="1" i="0" u="none" strike="noStrike" cap="none" normalizeH="0" baseline="0" dirty="0">
                <a:ln>
                  <a:noFill/>
                </a:ln>
                <a:solidFill>
                  <a:srgbClr val="0070C0"/>
                </a:solidFill>
                <a:effectLst/>
                <a:latin typeface="Georgia" pitchFamily="18" charset="0"/>
                <a:cs typeface="Arial" pitchFamily="34" charset="0"/>
              </a:rPr>
              <a:t> </a:t>
            </a:r>
            <a:r>
              <a:rPr kumimoji="0" lang="el-GR" b="1" i="0" u="none" strike="noStrike" cap="none" normalizeH="0" baseline="0" dirty="0" err="1">
                <a:ln>
                  <a:noFill/>
                </a:ln>
                <a:solidFill>
                  <a:srgbClr val="0070C0"/>
                </a:solidFill>
                <a:effectLst/>
                <a:latin typeface="Georgia" pitchFamily="18" charset="0"/>
                <a:cs typeface="Arial" pitchFamily="34" charset="0"/>
              </a:rPr>
              <a:t>Adult</a:t>
            </a:r>
            <a:r>
              <a:rPr kumimoji="0" lang="el-GR" b="1" i="0" u="none" strike="noStrike" cap="none" normalizeH="0" baseline="0" dirty="0">
                <a:ln>
                  <a:noFill/>
                </a:ln>
                <a:solidFill>
                  <a:srgbClr val="0070C0"/>
                </a:solidFill>
                <a:effectLst/>
                <a:latin typeface="Georgia" pitchFamily="18" charset="0"/>
                <a:cs typeface="Arial" pitchFamily="34" charset="0"/>
              </a:rPr>
              <a:t>: </a:t>
            </a:r>
            <a:r>
              <a:rPr kumimoji="0" lang="el-GR" b="1" i="0" u="none" strike="noStrike" cap="none" normalizeH="0" baseline="0" dirty="0" err="1">
                <a:ln>
                  <a:noFill/>
                </a:ln>
                <a:solidFill>
                  <a:srgbClr val="0070C0"/>
                </a:solidFill>
                <a:effectLst/>
                <a:latin typeface="Georgia" pitchFamily="18" charset="0"/>
                <a:cs typeface="Arial" pitchFamily="34" charset="0"/>
              </a:rPr>
              <a:t>An</a:t>
            </a:r>
            <a:r>
              <a:rPr kumimoji="0" lang="el-GR" b="1" i="0" u="none" strike="noStrike" cap="none" normalizeH="0" baseline="0" dirty="0">
                <a:ln>
                  <a:noFill/>
                </a:ln>
                <a:solidFill>
                  <a:srgbClr val="0070C0"/>
                </a:solidFill>
                <a:effectLst/>
                <a:latin typeface="Georgia" pitchFamily="18" charset="0"/>
                <a:cs typeface="Arial" pitchFamily="34" charset="0"/>
              </a:rPr>
              <a:t> </a:t>
            </a:r>
            <a:r>
              <a:rPr kumimoji="0" lang="el-GR" b="1" i="0" u="none" strike="noStrike" cap="none" normalizeH="0" baseline="0" dirty="0" err="1">
                <a:ln>
                  <a:noFill/>
                </a:ln>
                <a:solidFill>
                  <a:srgbClr val="0070C0"/>
                </a:solidFill>
                <a:effectLst/>
                <a:latin typeface="Georgia" pitchFamily="18" charset="0"/>
                <a:cs typeface="Arial" pitchFamily="34" charset="0"/>
              </a:rPr>
              <a:t>Imperative</a:t>
            </a:r>
            <a:r>
              <a:rPr kumimoji="0" lang="el-GR" b="1" i="0" u="none" strike="noStrike" cap="none" normalizeH="0" baseline="0" dirty="0">
                <a:ln>
                  <a:noFill/>
                </a:ln>
                <a:solidFill>
                  <a:srgbClr val="0070C0"/>
                </a:solidFill>
                <a:effectLst/>
                <a:latin typeface="Georgia" pitchFamily="18" charset="0"/>
                <a:cs typeface="Arial" pitchFamily="34" charset="0"/>
              </a:rPr>
              <a:t> </a:t>
            </a:r>
            <a:r>
              <a:rPr kumimoji="0" lang="el-GR" b="1" i="0" u="none" strike="noStrike" cap="none" normalizeH="0" baseline="0" dirty="0" err="1">
                <a:ln>
                  <a:noFill/>
                </a:ln>
                <a:solidFill>
                  <a:srgbClr val="0070C0"/>
                </a:solidFill>
                <a:effectLst/>
                <a:latin typeface="Georgia" pitchFamily="18" charset="0"/>
                <a:cs typeface="Arial" pitchFamily="34" charset="0"/>
              </a:rPr>
              <a:t>Across</a:t>
            </a:r>
            <a:r>
              <a:rPr kumimoji="0" lang="el-GR" b="1" i="0" u="none" strike="noStrike" cap="none" normalizeH="0" baseline="0" dirty="0">
                <a:ln>
                  <a:noFill/>
                </a:ln>
                <a:solidFill>
                  <a:srgbClr val="0070C0"/>
                </a:solidFill>
                <a:effectLst/>
                <a:latin typeface="Georgia" pitchFamily="18" charset="0"/>
                <a:cs typeface="Arial" pitchFamily="34" charset="0"/>
              </a:rPr>
              <a:t> </a:t>
            </a:r>
            <a:r>
              <a:rPr kumimoji="0" lang="el-GR" b="1" i="0" u="none" strike="noStrike" cap="none" normalizeH="0" baseline="0" dirty="0" err="1">
                <a:ln>
                  <a:noFill/>
                </a:ln>
                <a:solidFill>
                  <a:srgbClr val="0070C0"/>
                </a:solidFill>
                <a:effectLst/>
                <a:latin typeface="Georgia" pitchFamily="18" charset="0"/>
                <a:cs typeface="Arial" pitchFamily="34" charset="0"/>
              </a:rPr>
              <a:t>All</a:t>
            </a:r>
            <a:r>
              <a:rPr kumimoji="0" lang="el-GR" b="1" i="0" u="none" strike="noStrike" cap="none" normalizeH="0" baseline="0" dirty="0">
                <a:ln>
                  <a:noFill/>
                </a:ln>
                <a:solidFill>
                  <a:srgbClr val="0070C0"/>
                </a:solidFill>
                <a:effectLst/>
                <a:latin typeface="Georgia" pitchFamily="18" charset="0"/>
                <a:cs typeface="Arial" pitchFamily="34" charset="0"/>
              </a:rPr>
              <a:t> </a:t>
            </a:r>
            <a:r>
              <a:rPr kumimoji="0" lang="el-GR" b="1" i="0" u="none" strike="noStrike" cap="none" normalizeH="0" baseline="0" dirty="0" err="1">
                <a:ln>
                  <a:noFill/>
                </a:ln>
                <a:solidFill>
                  <a:srgbClr val="0070C0"/>
                </a:solidFill>
                <a:effectLst/>
                <a:latin typeface="Georgia" pitchFamily="18" charset="0"/>
                <a:cs typeface="Arial" pitchFamily="34" charset="0"/>
              </a:rPr>
              <a:t>Health</a:t>
            </a:r>
            <a:r>
              <a:rPr kumimoji="0" lang="el-GR" b="1" i="0" u="none" strike="noStrike" cap="none" normalizeH="0" baseline="0" dirty="0">
                <a:ln>
                  <a:noFill/>
                </a:ln>
                <a:solidFill>
                  <a:srgbClr val="0070C0"/>
                </a:solidFill>
                <a:effectLst/>
                <a:latin typeface="Georgia" pitchFamily="18" charset="0"/>
                <a:cs typeface="Arial" pitchFamily="34" charset="0"/>
              </a:rPr>
              <a:t> </a:t>
            </a:r>
            <a:r>
              <a:rPr kumimoji="0" lang="el-GR" b="1" i="0" u="none" strike="noStrike" cap="none" normalizeH="0" baseline="0" dirty="0" err="1">
                <a:ln>
                  <a:noFill/>
                </a:ln>
                <a:solidFill>
                  <a:srgbClr val="0070C0"/>
                </a:solidFill>
                <a:effectLst/>
                <a:latin typeface="Georgia" pitchFamily="18" charset="0"/>
                <a:cs typeface="Arial" pitchFamily="34" charset="0"/>
              </a:rPr>
              <a:t>Care</a:t>
            </a:r>
            <a:r>
              <a:rPr kumimoji="0" lang="el-GR" b="1" i="0" u="none" strike="noStrike" cap="none" normalizeH="0" baseline="0" dirty="0">
                <a:ln>
                  <a:noFill/>
                </a:ln>
                <a:solidFill>
                  <a:srgbClr val="0070C0"/>
                </a:solidFill>
                <a:effectLst/>
                <a:latin typeface="Georgia" pitchFamily="18" charset="0"/>
                <a:cs typeface="Arial" pitchFamily="34" charset="0"/>
              </a:rPr>
              <a:t> </a:t>
            </a:r>
            <a:r>
              <a:rPr kumimoji="0" lang="el-GR" b="1" i="0" u="none" strike="noStrike" cap="none" normalizeH="0" baseline="0" dirty="0" err="1">
                <a:ln>
                  <a:noFill/>
                </a:ln>
                <a:solidFill>
                  <a:srgbClr val="0070C0"/>
                </a:solidFill>
                <a:effectLst/>
                <a:latin typeface="Georgia" pitchFamily="18" charset="0"/>
                <a:cs typeface="Arial" pitchFamily="34" charset="0"/>
              </a:rPr>
              <a:t>Settings</a:t>
            </a:r>
            <a:endParaRPr kumimoji="0" lang="el-GR" b="1" i="0" u="none" strike="noStrike" cap="none" normalizeH="0" baseline="0" dirty="0">
              <a:ln>
                <a:noFill/>
              </a:ln>
              <a:solidFill>
                <a:srgbClr val="0070C0"/>
              </a:solidFill>
              <a:effectLst/>
              <a:latin typeface="Georgia" pitchFamily="18" charset="0"/>
              <a:cs typeface="Arial" pitchFamily="34" charset="0"/>
            </a:endParaRPr>
          </a:p>
          <a:p>
            <a:pPr lvl="0" eaLnBrk="0" fontAlgn="base" hangingPunct="0">
              <a:spcBef>
                <a:spcPct val="0"/>
              </a:spcBef>
              <a:spcAft>
                <a:spcPct val="0"/>
              </a:spcAft>
            </a:pPr>
            <a:r>
              <a:rPr kumimoji="0" lang="en-US" b="1" i="0" u="none" strike="noStrike" cap="none" normalizeH="0" baseline="0" dirty="0">
                <a:ln>
                  <a:noFill/>
                </a:ln>
                <a:solidFill>
                  <a:srgbClr val="0070C0"/>
                </a:solidFill>
                <a:effectLst/>
                <a:latin typeface="Helvetica Neue"/>
                <a:cs typeface="Arial" pitchFamily="34" charset="0"/>
              </a:rPr>
              <a:t>                                                               </a:t>
            </a:r>
            <a:r>
              <a:rPr kumimoji="0" lang="el-GR" sz="1200" b="1" i="0" u="none" strike="noStrike" cap="none" normalizeH="0" baseline="0" dirty="0" err="1">
                <a:ln>
                  <a:noFill/>
                </a:ln>
                <a:solidFill>
                  <a:srgbClr val="0070C0"/>
                </a:solidFill>
                <a:effectLst/>
                <a:latin typeface="Helvetica Neue"/>
                <a:cs typeface="Arial" pitchFamily="34" charset="0"/>
              </a:rPr>
              <a:t>Keela</a:t>
            </a:r>
            <a:r>
              <a:rPr kumimoji="0" lang="el-GR" sz="1200" b="1" i="0" u="none" strike="noStrike" cap="none" normalizeH="0" baseline="0" dirty="0">
                <a:ln>
                  <a:noFill/>
                </a:ln>
                <a:solidFill>
                  <a:srgbClr val="0070C0"/>
                </a:solidFill>
                <a:effectLst/>
                <a:latin typeface="Helvetica Neue"/>
                <a:cs typeface="Arial" pitchFamily="34" charset="0"/>
              </a:rPr>
              <a:t> </a:t>
            </a:r>
            <a:r>
              <a:rPr kumimoji="0" lang="el-GR" sz="1200" b="1" i="0" u="none" strike="noStrike" cap="none" normalizeH="0" baseline="0" dirty="0" err="1">
                <a:ln>
                  <a:noFill/>
                </a:ln>
                <a:solidFill>
                  <a:srgbClr val="0070C0"/>
                </a:solidFill>
                <a:effectLst/>
                <a:latin typeface="Helvetica Neue"/>
                <a:cs typeface="Arial" pitchFamily="34" charset="0"/>
              </a:rPr>
              <a:t>Herr</a:t>
            </a:r>
            <a:r>
              <a:rPr kumimoji="0" lang="el-GR" sz="1200" b="1" i="0" u="none" strike="noStrike" cap="none" normalizeH="0" baseline="0" dirty="0">
                <a:ln>
                  <a:noFill/>
                </a:ln>
                <a:solidFill>
                  <a:srgbClr val="0070C0"/>
                </a:solidFill>
                <a:effectLst/>
                <a:latin typeface="Helvetica Neue"/>
                <a:cs typeface="Arial" pitchFamily="34" charset="0"/>
              </a:rPr>
              <a:t>,</a:t>
            </a:r>
            <a:r>
              <a:rPr kumimoji="0" lang="en-US" sz="1200" b="1" i="0" u="none" strike="noStrike" cap="none" normalizeH="0" dirty="0">
                <a:ln>
                  <a:noFill/>
                </a:ln>
                <a:solidFill>
                  <a:srgbClr val="0070C0"/>
                </a:solidFill>
                <a:effectLst/>
                <a:latin typeface="Helvetica Neue"/>
                <a:cs typeface="Arial" pitchFamily="34" charset="0"/>
              </a:rPr>
              <a:t> et al.</a:t>
            </a:r>
            <a:r>
              <a:rPr lang="en-US" sz="1200" b="1" dirty="0">
                <a:solidFill>
                  <a:srgbClr val="0070C0"/>
                </a:solidFill>
                <a:latin typeface="Helvetica Neue"/>
                <a:cs typeface="Arial" pitchFamily="34" charset="0"/>
              </a:rPr>
              <a:t> </a:t>
            </a:r>
            <a:r>
              <a:rPr lang="en-US" sz="1200" b="1" u="sng" dirty="0">
                <a:solidFill>
                  <a:srgbClr val="0070C0"/>
                </a:solidFill>
              </a:rPr>
              <a:t>June 2010  </a:t>
            </a:r>
            <a:r>
              <a:rPr lang="en-US" sz="1200" b="1" dirty="0">
                <a:solidFill>
                  <a:srgbClr val="0070C0"/>
                </a:solidFill>
              </a:rPr>
              <a:t>Volume 11</a:t>
            </a:r>
            <a:r>
              <a:rPr kumimoji="0" lang="el-GR" sz="1200" b="1" i="0" u="none" strike="noStrike" cap="none" normalizeH="0" baseline="0" dirty="0">
                <a:ln>
                  <a:noFill/>
                </a:ln>
                <a:solidFill>
                  <a:srgbClr val="0070C0"/>
                </a:solidFill>
                <a:effectLst/>
                <a:latin typeface="Helvetica Neue"/>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900" b="0" i="0" u="none" strike="noStrike" cap="none" normalizeH="0" baseline="0" dirty="0">
                <a:ln>
                  <a:noFill/>
                </a:ln>
                <a:solidFill>
                  <a:srgbClr val="333333"/>
                </a:solidFill>
                <a:effectLst/>
                <a:latin typeface="Helvetica Neue"/>
                <a:cs typeface="Arial" pitchFamily="34" charset="0"/>
              </a:rPr>
              <a:t/>
            </a:r>
            <a:br>
              <a:rPr kumimoji="0" lang="el-GR" sz="900" b="0" i="0" u="none" strike="noStrike" cap="none" normalizeH="0" baseline="0" dirty="0">
                <a:ln>
                  <a:noFill/>
                </a:ln>
                <a:solidFill>
                  <a:srgbClr val="333333"/>
                </a:solidFill>
                <a:effectLst/>
                <a:latin typeface="Helvetica Neue"/>
                <a:cs typeface="Arial" pitchFamily="34" charset="0"/>
              </a:rPr>
            </a:br>
            <a:endParaRPr kumimoji="0" lang="el-GR" sz="900" b="0" i="0" u="none" strike="noStrike" cap="none" normalizeH="0" baseline="0" dirty="0">
              <a:ln>
                <a:noFill/>
              </a:ln>
              <a:solidFill>
                <a:srgbClr val="333333"/>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900" b="0" i="0" u="none" strike="noStrike" cap="none" normalizeH="0" baseline="0" dirty="0">
              <a:ln>
                <a:noFill/>
              </a:ln>
              <a:solidFill>
                <a:srgbClr val="336699"/>
              </a:solidFill>
              <a:effectLst/>
              <a:latin typeface="Helvetica Neue"/>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 external file that holds a picture, illustration, etc.&#10;Object name is nihms-690719-f0002.jpg"/>
          <p:cNvPicPr>
            <a:picLocks noChangeAspect="1" noChangeArrowheads="1"/>
          </p:cNvPicPr>
          <p:nvPr/>
        </p:nvPicPr>
        <p:blipFill>
          <a:blip r:embed="rId2" cstate="print"/>
          <a:srcRect/>
          <a:stretch>
            <a:fillRect/>
          </a:stretch>
        </p:blipFill>
        <p:spPr bwMode="auto">
          <a:xfrm>
            <a:off x="428596" y="2071678"/>
            <a:ext cx="8172786" cy="4109878"/>
          </a:xfrm>
          <a:prstGeom prst="rect">
            <a:avLst/>
          </a:prstGeom>
          <a:noFill/>
        </p:spPr>
      </p:pic>
      <p:sp>
        <p:nvSpPr>
          <p:cNvPr id="5" name="4 - Ορθογώνιο"/>
          <p:cNvSpPr/>
          <p:nvPr/>
        </p:nvSpPr>
        <p:spPr>
          <a:xfrm>
            <a:off x="467544" y="260648"/>
            <a:ext cx="8352928" cy="954107"/>
          </a:xfrm>
          <a:prstGeom prst="rect">
            <a:avLst/>
          </a:prstGeom>
        </p:spPr>
        <p:txBody>
          <a:bodyPr wrap="square">
            <a:spAutoFit/>
          </a:bodyPr>
          <a:lstStyle/>
          <a:p>
            <a:endParaRPr lang="en-US" dirty="0"/>
          </a:p>
          <a:p>
            <a:r>
              <a:rPr lang="en-US" sz="2000" b="1" dirty="0"/>
              <a:t>Pain assessment in hospitalized older adults with dementia and delirium.</a:t>
            </a:r>
          </a:p>
          <a:p>
            <a:r>
              <a:rPr lang="el-GR" u="sng" dirty="0"/>
              <a:t>                                </a:t>
            </a:r>
            <a:r>
              <a:rPr lang="en-US" u="sng" dirty="0"/>
              <a:t>Paulson CM</a:t>
            </a:r>
            <a:r>
              <a:rPr lang="en-US" dirty="0"/>
              <a:t>.</a:t>
            </a:r>
            <a:r>
              <a:rPr lang="en-US" u="sng" dirty="0"/>
              <a:t> J </a:t>
            </a:r>
            <a:r>
              <a:rPr lang="en-US" u="sng" dirty="0" err="1"/>
              <a:t>Gerontol</a:t>
            </a:r>
            <a:r>
              <a:rPr lang="en-US" u="sng" dirty="0"/>
              <a:t> </a:t>
            </a:r>
            <a:r>
              <a:rPr lang="en-US" u="sng" dirty="0" err="1"/>
              <a:t>Nurs</a:t>
            </a:r>
            <a:r>
              <a:rPr lang="el-GR" u="sng" dirty="0"/>
              <a:t>,</a:t>
            </a:r>
            <a:r>
              <a:rPr lang="en-US" dirty="0"/>
              <a:t> 2014 Jun;40(6):10-5. </a:t>
            </a:r>
          </a:p>
        </p:txBody>
      </p:sp>
      <p:cxnSp>
        <p:nvCxnSpPr>
          <p:cNvPr id="7" name="6 - Ευθεία γραμμή σύνδεσης"/>
          <p:cNvCxnSpPr/>
          <p:nvPr/>
        </p:nvCxnSpPr>
        <p:spPr>
          <a:xfrm>
            <a:off x="0" y="1142984"/>
            <a:ext cx="9144000" cy="1588"/>
          </a:xfrm>
          <a:prstGeom prst="line">
            <a:avLst/>
          </a:prstGeom>
          <a:ln w="41275">
            <a:solidFill>
              <a:schemeClr val="tx1"/>
            </a:solidFill>
          </a:ln>
          <a:effectLst>
            <a:outerShdw blurRad="50800" dist="50800" dir="5400000" algn="ctr" rotWithShape="0">
              <a:schemeClr val="accent2">
                <a:lumMod val="40000"/>
                <a:lumOff val="60000"/>
              </a:schemeClr>
            </a:outerShdw>
          </a:effectLst>
        </p:spPr>
        <p:style>
          <a:lnRef idx="1">
            <a:schemeClr val="accent1"/>
          </a:lnRef>
          <a:fillRef idx="0">
            <a:schemeClr val="accent1"/>
          </a:fillRef>
          <a:effectRef idx="0">
            <a:schemeClr val="accent1"/>
          </a:effectRef>
          <a:fontRef idx="minor">
            <a:schemeClr val="tx1"/>
          </a:fontRef>
        </p:style>
      </p:cxnSp>
      <p:sp>
        <p:nvSpPr>
          <p:cNvPr id="6" name="5 - Ορθογώνιο"/>
          <p:cNvSpPr/>
          <p:nvPr/>
        </p:nvSpPr>
        <p:spPr>
          <a:xfrm>
            <a:off x="-285784" y="4500570"/>
            <a:ext cx="9644130" cy="26432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pic>
        <p:nvPicPr>
          <p:cNvPr id="8" name="Picture 2" descr="An old woman giving a bottle of medicine to her husband, while he is writing at his desk"/>
          <p:cNvPicPr>
            <a:picLocks noChangeAspect="1" noChangeArrowheads="1"/>
          </p:cNvPicPr>
          <p:nvPr/>
        </p:nvPicPr>
        <p:blipFill>
          <a:blip r:embed="rId3" cstate="print"/>
          <a:srcRect/>
          <a:stretch>
            <a:fillRect/>
          </a:stretch>
        </p:blipFill>
        <p:spPr bwMode="auto">
          <a:xfrm>
            <a:off x="2214546" y="4506498"/>
            <a:ext cx="3527253" cy="2351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Το «γήρας»</a:t>
            </a:r>
            <a:endParaRPr lang="el-GR" dirty="0"/>
          </a:p>
        </p:txBody>
      </p:sp>
      <p:sp>
        <p:nvSpPr>
          <p:cNvPr id="3" name="2 - Θέση περιεχομένου"/>
          <p:cNvSpPr>
            <a:spLocks noGrp="1"/>
          </p:cNvSpPr>
          <p:nvPr>
            <p:ph sz="half" idx="1"/>
          </p:nvPr>
        </p:nvSpPr>
        <p:spPr/>
        <p:txBody>
          <a:bodyPr>
            <a:normAutofit fontScale="92500" lnSpcReduction="20000"/>
          </a:bodyPr>
          <a:lstStyle/>
          <a:p>
            <a:pPr>
              <a:buFont typeface="Wingdings" pitchFamily="2" charset="2"/>
              <a:buChar char="Ø"/>
            </a:pPr>
            <a:r>
              <a:rPr lang="el-GR" dirty="0" smtClean="0">
                <a:latin typeface="Comic Sans MS" pitchFamily="66" charset="0"/>
              </a:rPr>
              <a:t>Δεν είναι νόσος.</a:t>
            </a:r>
          </a:p>
          <a:p>
            <a:pPr>
              <a:buFont typeface="Wingdings" pitchFamily="2" charset="2"/>
              <a:buChar char="Ø"/>
            </a:pPr>
            <a:r>
              <a:rPr lang="el-GR" dirty="0" smtClean="0">
                <a:latin typeface="Comic Sans MS" pitchFamily="66" charset="0"/>
              </a:rPr>
              <a:t>Αυξάνει τις πιθανότητες </a:t>
            </a:r>
            <a:r>
              <a:rPr lang="el-GR" dirty="0" err="1" smtClean="0">
                <a:latin typeface="Comic Sans MS" pitchFamily="66" charset="0"/>
              </a:rPr>
              <a:t>νόσησης</a:t>
            </a:r>
            <a:endParaRPr lang="el-GR" dirty="0" smtClean="0">
              <a:latin typeface="Comic Sans MS" pitchFamily="66" charset="0"/>
            </a:endParaRPr>
          </a:p>
          <a:p>
            <a:pPr>
              <a:buFont typeface="Wingdings" pitchFamily="2" charset="2"/>
              <a:buChar char="Ø"/>
            </a:pPr>
            <a:r>
              <a:rPr lang="el-GR" dirty="0" smtClean="0">
                <a:latin typeface="Comic Sans MS" pitchFamily="66" charset="0"/>
              </a:rPr>
              <a:t>Δεν είναι κοινή φυσική κατάσταση.</a:t>
            </a:r>
          </a:p>
          <a:p>
            <a:pPr>
              <a:buFont typeface="Wingdings" pitchFamily="2" charset="2"/>
              <a:buChar char="Ø"/>
            </a:pPr>
            <a:r>
              <a:rPr lang="el-GR" dirty="0" smtClean="0">
                <a:latin typeface="Comic Sans MS" pitchFamily="66" charset="0"/>
              </a:rPr>
              <a:t>Ούτε κοινή παθολογική κατάσταση.</a:t>
            </a:r>
          </a:p>
          <a:p>
            <a:pPr>
              <a:buFont typeface="Wingdings" pitchFamily="2" charset="2"/>
              <a:buChar char="Ø"/>
            </a:pPr>
            <a:r>
              <a:rPr lang="el-GR" dirty="0" smtClean="0">
                <a:latin typeface="Comic Sans MS" pitchFamily="66" charset="0"/>
              </a:rPr>
              <a:t>Αποτελεί  ανομοιογενής ομάδα.</a:t>
            </a:r>
          </a:p>
          <a:p>
            <a:pPr>
              <a:buFont typeface="Wingdings" pitchFamily="2" charset="2"/>
              <a:buChar char="Ø"/>
            </a:pPr>
            <a:r>
              <a:rPr lang="el-GR" dirty="0" smtClean="0">
                <a:latin typeface="Comic Sans MS" pitchFamily="66" charset="0"/>
              </a:rPr>
              <a:t>Απαιτεί Εξατομικευμένη αντιμετώπιση.</a:t>
            </a:r>
          </a:p>
          <a:p>
            <a:pPr>
              <a:buFont typeface="Wingdings" pitchFamily="2" charset="2"/>
              <a:buChar char="Ø"/>
            </a:pPr>
            <a:endParaRPr lang="el-GR" dirty="0" smtClean="0">
              <a:latin typeface="Comic Sans MS" pitchFamily="66" charset="0"/>
            </a:endParaRPr>
          </a:p>
        </p:txBody>
      </p:sp>
      <p:sp>
        <p:nvSpPr>
          <p:cNvPr id="4" name="3 - Θέση περιεχομένου"/>
          <p:cNvSpPr>
            <a:spLocks noGrp="1"/>
          </p:cNvSpPr>
          <p:nvPr>
            <p:ph sz="half" idx="2"/>
          </p:nvPr>
        </p:nvSpPr>
        <p:spPr/>
        <p:txBody>
          <a:bodyPr>
            <a:normAutofit fontScale="92500" lnSpcReduction="20000"/>
          </a:bodyPr>
          <a:lstStyle/>
          <a:p>
            <a:endParaRPr lang="el-GR"/>
          </a:p>
        </p:txBody>
      </p:sp>
      <p:pic>
        <p:nvPicPr>
          <p:cNvPr id="1026" name="Picture 2" descr="Dresses For Women Over 70 - Stylish Looks"/>
          <p:cNvPicPr>
            <a:picLocks noChangeAspect="1" noChangeArrowheads="1"/>
          </p:cNvPicPr>
          <p:nvPr/>
        </p:nvPicPr>
        <p:blipFill>
          <a:blip r:embed="rId2"/>
          <a:srcRect/>
          <a:stretch>
            <a:fillRect/>
          </a:stretch>
        </p:blipFill>
        <p:spPr bwMode="auto">
          <a:xfrm>
            <a:off x="4500562" y="1285860"/>
            <a:ext cx="2247900" cy="2695576"/>
          </a:xfrm>
          <a:prstGeom prst="rect">
            <a:avLst/>
          </a:prstGeom>
          <a:ln>
            <a:noFill/>
          </a:ln>
          <a:effectLst>
            <a:softEdge rad="112500"/>
          </a:effectLst>
        </p:spPr>
      </p:pic>
      <p:pic>
        <p:nvPicPr>
          <p:cNvPr id="1028" name="Picture 4" descr="Parce que les petites baignades c'est pour la vie"/>
          <p:cNvPicPr>
            <a:picLocks noChangeAspect="1" noChangeArrowheads="1"/>
          </p:cNvPicPr>
          <p:nvPr/>
        </p:nvPicPr>
        <p:blipFill>
          <a:blip r:embed="rId3"/>
          <a:srcRect/>
          <a:stretch>
            <a:fillRect/>
          </a:stretch>
        </p:blipFill>
        <p:spPr bwMode="auto">
          <a:xfrm>
            <a:off x="4572000" y="4071942"/>
            <a:ext cx="2238375" cy="2533651"/>
          </a:xfrm>
          <a:prstGeom prst="rect">
            <a:avLst/>
          </a:prstGeom>
          <a:ln>
            <a:noFill/>
          </a:ln>
          <a:effectLst>
            <a:softEdge rad="112500"/>
          </a:effectLst>
        </p:spPr>
      </p:pic>
      <p:pic>
        <p:nvPicPr>
          <p:cNvPr id="1030" name="Picture 6" descr="26 Stylish Seniors Who Refuse to Wear Old-People Clothes - Photographer Ari Seth Cohen"/>
          <p:cNvPicPr>
            <a:picLocks noChangeAspect="1" noChangeArrowheads="1"/>
          </p:cNvPicPr>
          <p:nvPr/>
        </p:nvPicPr>
        <p:blipFill>
          <a:blip r:embed="rId4"/>
          <a:srcRect/>
          <a:stretch>
            <a:fillRect/>
          </a:stretch>
        </p:blipFill>
        <p:spPr bwMode="auto">
          <a:xfrm>
            <a:off x="6896100" y="642918"/>
            <a:ext cx="2247900" cy="3371851"/>
          </a:xfrm>
          <a:prstGeom prst="rect">
            <a:avLst/>
          </a:prstGeom>
          <a:ln>
            <a:noFill/>
          </a:ln>
          <a:effectLst>
            <a:softEdge rad="112500"/>
          </a:effectLst>
        </p:spPr>
      </p:pic>
      <p:pic>
        <p:nvPicPr>
          <p:cNvPr id="1032" name="Picture 8" descr="Αποτελέσματα εικόνων για old people"/>
          <p:cNvPicPr>
            <a:picLocks noChangeAspect="1" noChangeArrowheads="1"/>
          </p:cNvPicPr>
          <p:nvPr/>
        </p:nvPicPr>
        <p:blipFill>
          <a:blip r:embed="rId5"/>
          <a:srcRect/>
          <a:stretch>
            <a:fillRect/>
          </a:stretch>
        </p:blipFill>
        <p:spPr bwMode="auto">
          <a:xfrm>
            <a:off x="6929454" y="4286256"/>
            <a:ext cx="3143250" cy="21621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500034" y="357166"/>
            <a:ext cx="7929618" cy="954107"/>
          </a:xfrm>
          <a:prstGeom prst="rect">
            <a:avLst/>
          </a:prstGeom>
        </p:spPr>
        <p:txBody>
          <a:bodyPr wrap="square">
            <a:spAutoFit/>
          </a:bodyPr>
          <a:lstStyle/>
          <a:p>
            <a:pPr algn="ctr"/>
            <a:r>
              <a:rPr lang="el-GR" sz="2800" dirty="0">
                <a:latin typeface="Comic Sans MS" pitchFamily="66" charset="0"/>
              </a:rPr>
              <a:t>Εργαλεία αξιολόγησης του πόνου σε υπερήλικες   με </a:t>
            </a:r>
            <a:r>
              <a:rPr lang="el-GR" sz="2800" b="1" dirty="0" err="1">
                <a:latin typeface="Comic Sans MS" pitchFamily="66" charset="0"/>
              </a:rPr>
              <a:t>γνωσιακές</a:t>
            </a:r>
            <a:r>
              <a:rPr lang="el-GR" sz="2800" b="1" dirty="0">
                <a:latin typeface="Comic Sans MS" pitchFamily="66" charset="0"/>
              </a:rPr>
              <a:t> διαταραχές</a:t>
            </a:r>
            <a:endParaRPr lang="el-GR" sz="2800" dirty="0"/>
          </a:p>
        </p:txBody>
      </p:sp>
      <p:pic>
        <p:nvPicPr>
          <p:cNvPr id="17410" name="Picture 2" descr="https://image.slidesharecdn.com/802ec187-7518-47c7-8476-f1eec320d853-150501044124-conversion-gate02/95/mrs-jones-has-pain-knowing-doing-wo-videos-20-638.jpg?cb=1430455527"/>
          <p:cNvPicPr>
            <a:picLocks noChangeAspect="1" noChangeArrowheads="1"/>
          </p:cNvPicPr>
          <p:nvPr/>
        </p:nvPicPr>
        <p:blipFill>
          <a:blip r:embed="rId2"/>
          <a:srcRect/>
          <a:stretch>
            <a:fillRect/>
          </a:stretch>
        </p:blipFill>
        <p:spPr bwMode="auto">
          <a:xfrm>
            <a:off x="500034" y="1280012"/>
            <a:ext cx="7429552" cy="5577988"/>
          </a:xfrm>
          <a:prstGeom prst="rect">
            <a:avLst/>
          </a:prstGeom>
          <a:noFill/>
        </p:spPr>
      </p:pic>
      <p:sp>
        <p:nvSpPr>
          <p:cNvPr id="4" name="3 - Ορθογώνιο"/>
          <p:cNvSpPr/>
          <p:nvPr/>
        </p:nvSpPr>
        <p:spPr>
          <a:xfrm>
            <a:off x="357158" y="1285860"/>
            <a:ext cx="8001056" cy="64294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Observe the older adult for 3-5 minutes during activity/with movement (such as bathing, turning, transferring).</a:t>
            </a:r>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a:latin typeface="Comic Sans MS" pitchFamily="66" charset="0"/>
              </a:rPr>
              <a:t>Εργαλεία αξιολόγησης του πόνου σε υπερήλικες   με </a:t>
            </a:r>
            <a:r>
              <a:rPr lang="el-GR" sz="3600" b="1" dirty="0" err="1">
                <a:latin typeface="Comic Sans MS" pitchFamily="66" charset="0"/>
              </a:rPr>
              <a:t>γνωσιακές</a:t>
            </a:r>
            <a:r>
              <a:rPr lang="el-GR" sz="3600" b="1" dirty="0">
                <a:latin typeface="Comic Sans MS" pitchFamily="66" charset="0"/>
              </a:rPr>
              <a:t> διαταραχές</a:t>
            </a:r>
            <a:r>
              <a:rPr lang="el-GR" dirty="0"/>
              <a:t/>
            </a:r>
            <a:br>
              <a:rPr lang="el-GR" dirty="0"/>
            </a:br>
            <a:endParaRPr lang="el-GR" dirty="0"/>
          </a:p>
        </p:txBody>
      </p:sp>
      <p:sp>
        <p:nvSpPr>
          <p:cNvPr id="3" name="2 - Θέση περιεχομένου"/>
          <p:cNvSpPr>
            <a:spLocks noGrp="1"/>
          </p:cNvSpPr>
          <p:nvPr>
            <p:ph idx="1"/>
          </p:nvPr>
        </p:nvSpPr>
        <p:spPr/>
        <p:txBody>
          <a:bodyPr/>
          <a:lstStyle/>
          <a:p>
            <a:endParaRPr lang="el-GR"/>
          </a:p>
        </p:txBody>
      </p:sp>
      <p:pic>
        <p:nvPicPr>
          <p:cNvPr id="75778" name="Picture 2" descr="Image result for Checklist of Nonverbal Pain Indicators (CNPI"/>
          <p:cNvPicPr>
            <a:picLocks noChangeAspect="1" noChangeArrowheads="1"/>
          </p:cNvPicPr>
          <p:nvPr/>
        </p:nvPicPr>
        <p:blipFill>
          <a:blip r:embed="rId2"/>
          <a:srcRect/>
          <a:stretch>
            <a:fillRect/>
          </a:stretch>
        </p:blipFill>
        <p:spPr bwMode="auto">
          <a:xfrm>
            <a:off x="1000100" y="1500174"/>
            <a:ext cx="6858048" cy="5148912"/>
          </a:xfrm>
          <a:prstGeom prst="rect">
            <a:avLst/>
          </a:prstGeom>
          <a:noFill/>
        </p:spPr>
      </p:pic>
      <p:sp>
        <p:nvSpPr>
          <p:cNvPr id="5" name="4 - Ορθογώνιο"/>
          <p:cNvSpPr/>
          <p:nvPr/>
        </p:nvSpPr>
        <p:spPr>
          <a:xfrm>
            <a:off x="285720" y="1071546"/>
            <a:ext cx="8643998" cy="85725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a:t>Observe and measure pain behaviors in cognitively impaired elders</a:t>
            </a:r>
            <a:endParaRPr lang="el-GR"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85728"/>
            <a:ext cx="8229600" cy="1143000"/>
          </a:xfrm>
        </p:spPr>
        <p:style>
          <a:lnRef idx="0">
            <a:schemeClr val="accent6"/>
          </a:lnRef>
          <a:fillRef idx="3">
            <a:schemeClr val="accent6"/>
          </a:fillRef>
          <a:effectRef idx="3">
            <a:schemeClr val="accent6"/>
          </a:effectRef>
          <a:fontRef idx="minor">
            <a:schemeClr val="lt1"/>
          </a:fontRef>
        </p:style>
        <p:txBody>
          <a:bodyPr>
            <a:normAutofit/>
          </a:bodyPr>
          <a:lstStyle/>
          <a:p>
            <a:r>
              <a:rPr lang="el-GR" sz="3200" dirty="0">
                <a:latin typeface="Comic Sans MS" pitchFamily="66" charset="0"/>
              </a:rPr>
              <a:t>Συχνές συμπεριφορές σε υπερήλικες με χρόνιο πόνο και </a:t>
            </a:r>
            <a:r>
              <a:rPr lang="el-GR" sz="3200" dirty="0" err="1">
                <a:latin typeface="Comic Sans MS" pitchFamily="66" charset="0"/>
              </a:rPr>
              <a:t>γνωσιακές</a:t>
            </a:r>
            <a:r>
              <a:rPr lang="el-GR" sz="3200" dirty="0">
                <a:latin typeface="Comic Sans MS" pitchFamily="66" charset="0"/>
              </a:rPr>
              <a:t> διαταραχές</a:t>
            </a:r>
          </a:p>
        </p:txBody>
      </p:sp>
      <p:sp>
        <p:nvSpPr>
          <p:cNvPr id="3" name="2 - Θέση περιεχομένου"/>
          <p:cNvSpPr>
            <a:spLocks noGrp="1"/>
          </p:cNvSpPr>
          <p:nvPr>
            <p:ph idx="1"/>
          </p:nvPr>
        </p:nvSpPr>
        <p:spPr>
          <a:xfrm>
            <a:off x="457200" y="1484785"/>
            <a:ext cx="8229600" cy="5040560"/>
          </a:xfrm>
        </p:spPr>
        <p:txBody>
          <a:bodyPr>
            <a:normAutofit fontScale="92500" lnSpcReduction="10000"/>
          </a:bodyPr>
          <a:lstStyle/>
          <a:p>
            <a:pPr>
              <a:buFont typeface="Wingdings" pitchFamily="2" charset="2"/>
              <a:buChar char="ü"/>
            </a:pPr>
            <a:r>
              <a:rPr lang="el-GR" dirty="0">
                <a:latin typeface="Comic Sans MS" pitchFamily="66" charset="0"/>
              </a:rPr>
              <a:t>Εκφράσεις προσώπου</a:t>
            </a:r>
          </a:p>
          <a:p>
            <a:pPr>
              <a:buNone/>
            </a:pPr>
            <a:r>
              <a:rPr lang="el-GR" sz="1700" i="1" dirty="0">
                <a:latin typeface="Comic Sans MS" pitchFamily="66" charset="0"/>
              </a:rPr>
              <a:t>        </a:t>
            </a:r>
            <a:r>
              <a:rPr lang="el-GR" sz="1700" i="1" dirty="0">
                <a:solidFill>
                  <a:srgbClr val="C00000"/>
                </a:solidFill>
                <a:latin typeface="Comic Sans MS" pitchFamily="66" charset="0"/>
              </a:rPr>
              <a:t>Γκριμάτσες, τρομαγμένο πρόσωπο, συνοφρυωμένη όψη, άνοιγμα-κλείσιμο </a:t>
            </a:r>
            <a:r>
              <a:rPr lang="el-GR" sz="1700" i="1" dirty="0" smtClean="0">
                <a:solidFill>
                  <a:srgbClr val="C00000"/>
                </a:solidFill>
                <a:latin typeface="Comic Sans MS" pitchFamily="66" charset="0"/>
              </a:rPr>
              <a:t>ματιών</a:t>
            </a:r>
          </a:p>
          <a:p>
            <a:pPr>
              <a:buFont typeface="Wingdings" pitchFamily="2" charset="2"/>
              <a:buChar char="ü"/>
            </a:pPr>
            <a:r>
              <a:rPr lang="el-GR" dirty="0">
                <a:latin typeface="Comic Sans MS" pitchFamily="66" charset="0"/>
              </a:rPr>
              <a:t>Φωνητικές εκφράσεις</a:t>
            </a:r>
          </a:p>
          <a:p>
            <a:pPr>
              <a:buNone/>
            </a:pPr>
            <a:r>
              <a:rPr lang="el-GR" sz="1700" i="1" dirty="0" smtClean="0">
                <a:latin typeface="Comic Sans MS" pitchFamily="66" charset="0"/>
              </a:rPr>
              <a:t>        </a:t>
            </a:r>
            <a:r>
              <a:rPr lang="el-GR" sz="1700" b="1" i="1" dirty="0">
                <a:solidFill>
                  <a:srgbClr val="C00000"/>
                </a:solidFill>
                <a:latin typeface="Comic Sans MS" pitchFamily="66" charset="0"/>
              </a:rPr>
              <a:t>Αναστεναγμοί, βογγητά, θορυβώδης αναπνοή</a:t>
            </a:r>
            <a:endParaRPr lang="el-GR" b="1" dirty="0">
              <a:solidFill>
                <a:srgbClr val="C00000"/>
              </a:solidFill>
              <a:latin typeface="Comic Sans MS" pitchFamily="66" charset="0"/>
            </a:endParaRPr>
          </a:p>
          <a:p>
            <a:pPr>
              <a:buFont typeface="Wingdings" pitchFamily="2" charset="2"/>
              <a:buChar char="ü"/>
            </a:pPr>
            <a:r>
              <a:rPr lang="el-GR" dirty="0">
                <a:latin typeface="Comic Sans MS" pitchFamily="66" charset="0"/>
              </a:rPr>
              <a:t>Σωματικές κινήσεις</a:t>
            </a:r>
          </a:p>
          <a:p>
            <a:pPr>
              <a:buNone/>
            </a:pPr>
            <a:r>
              <a:rPr lang="el-GR" sz="1500" i="1" dirty="0">
                <a:latin typeface="Comic Sans MS" pitchFamily="66" charset="0"/>
              </a:rPr>
              <a:t>         </a:t>
            </a:r>
            <a:r>
              <a:rPr lang="el-GR" sz="1500" b="1" i="1" dirty="0">
                <a:solidFill>
                  <a:srgbClr val="C00000"/>
                </a:solidFill>
                <a:latin typeface="Comic Sans MS" pitchFamily="66" charset="0"/>
              </a:rPr>
              <a:t>Σπασμωδικές κινήσεις, </a:t>
            </a:r>
            <a:r>
              <a:rPr lang="el-GR" sz="1500" b="1" i="1" dirty="0" err="1">
                <a:solidFill>
                  <a:srgbClr val="C00000"/>
                </a:solidFill>
                <a:latin typeface="Comic Sans MS" pitchFamily="66" charset="0"/>
              </a:rPr>
              <a:t>συσπασμένες</a:t>
            </a:r>
            <a:r>
              <a:rPr lang="el-GR" sz="1500" b="1" i="1" dirty="0">
                <a:solidFill>
                  <a:srgbClr val="C00000"/>
                </a:solidFill>
                <a:latin typeface="Comic Sans MS" pitchFamily="66" charset="0"/>
              </a:rPr>
              <a:t> μυϊκές ομάδες, συχνοί και βιαστικοί βηματισμοί</a:t>
            </a:r>
          </a:p>
          <a:p>
            <a:pPr>
              <a:buFont typeface="Wingdings" pitchFamily="2" charset="2"/>
              <a:buChar char="ü"/>
            </a:pPr>
            <a:r>
              <a:rPr lang="el-GR" dirty="0">
                <a:latin typeface="Comic Sans MS" pitchFamily="66" charset="0"/>
              </a:rPr>
              <a:t>Αλλαγές στις διαπροσωπικές σχέσεις</a:t>
            </a:r>
          </a:p>
          <a:p>
            <a:pPr>
              <a:buNone/>
            </a:pPr>
            <a:r>
              <a:rPr lang="el-GR" sz="1600" i="1" dirty="0">
                <a:latin typeface="Comic Sans MS" pitchFamily="66" charset="0"/>
              </a:rPr>
              <a:t>        </a:t>
            </a:r>
            <a:r>
              <a:rPr lang="el-GR" sz="1600" b="1" i="1" dirty="0">
                <a:solidFill>
                  <a:srgbClr val="C00000"/>
                </a:solidFill>
                <a:latin typeface="Comic Sans MS" pitchFamily="66" charset="0"/>
              </a:rPr>
              <a:t>Επιθετικότητα, αντικοινωνική συμπεριφορά, άρνηση, παραίτηση</a:t>
            </a:r>
          </a:p>
          <a:p>
            <a:pPr>
              <a:buFont typeface="Wingdings" pitchFamily="2" charset="2"/>
              <a:buChar char="ü"/>
            </a:pPr>
            <a:r>
              <a:rPr lang="el-GR" dirty="0">
                <a:latin typeface="Comic Sans MS" pitchFamily="66" charset="0"/>
              </a:rPr>
              <a:t>Αλλαγές στους τρόπους καθημερινών δραστηριοτήτων</a:t>
            </a:r>
          </a:p>
          <a:p>
            <a:pPr>
              <a:buNone/>
            </a:pPr>
            <a:r>
              <a:rPr lang="el-GR" sz="1500" b="1" i="1" dirty="0">
                <a:solidFill>
                  <a:srgbClr val="C00000"/>
                </a:solidFill>
                <a:latin typeface="Comic Sans MS" pitchFamily="66" charset="0"/>
              </a:rPr>
              <a:t>         Άρνηση τροφής, υπνηλία, αφηρημάδα</a:t>
            </a:r>
          </a:p>
          <a:p>
            <a:pPr>
              <a:buFont typeface="Wingdings" pitchFamily="2" charset="2"/>
              <a:buChar char="ü"/>
            </a:pPr>
            <a:r>
              <a:rPr lang="el-GR" dirty="0">
                <a:latin typeface="Comic Sans MS" pitchFamily="66" charset="0"/>
              </a:rPr>
              <a:t>Αλλαγές στην ψυχική υγεία</a:t>
            </a:r>
          </a:p>
          <a:p>
            <a:pPr>
              <a:buNone/>
            </a:pPr>
            <a:r>
              <a:rPr lang="el-GR" sz="1600" i="1" dirty="0">
                <a:latin typeface="Comic Sans MS" pitchFamily="66" charset="0"/>
              </a:rPr>
              <a:t>        </a:t>
            </a:r>
            <a:r>
              <a:rPr lang="el-GR" sz="1600" b="1" i="1" dirty="0">
                <a:solidFill>
                  <a:srgbClr val="C00000"/>
                </a:solidFill>
                <a:latin typeface="Comic Sans MS" pitchFamily="66" charset="0"/>
              </a:rPr>
              <a:t>Κλάματα, </a:t>
            </a:r>
            <a:r>
              <a:rPr lang="el-GR" sz="1600" b="1" i="1" dirty="0" err="1">
                <a:solidFill>
                  <a:srgbClr val="C00000"/>
                </a:solidFill>
                <a:latin typeface="Comic Sans MS" pitchFamily="66" charset="0"/>
              </a:rPr>
              <a:t>συγχυτική</a:t>
            </a:r>
            <a:r>
              <a:rPr lang="el-GR" sz="1600" b="1" i="1" dirty="0">
                <a:solidFill>
                  <a:srgbClr val="C00000"/>
                </a:solidFill>
                <a:latin typeface="Comic Sans MS" pitchFamily="66" charset="0"/>
              </a:rPr>
              <a:t> κατάσταση, ερεθιστικότητα</a:t>
            </a:r>
            <a:endParaRPr lang="en-US" sz="1600" b="1" i="1" dirty="0">
              <a:solidFill>
                <a:srgbClr val="C00000"/>
              </a:solidFill>
              <a:latin typeface="Comic Sans MS" pitchFamily="66" charset="0"/>
            </a:endParaRPr>
          </a:p>
          <a:p>
            <a:pPr>
              <a:buNone/>
            </a:pPr>
            <a:endParaRPr lang="en-US" sz="1600" i="1" dirty="0">
              <a:latin typeface="Comic Sans MS" pitchFamily="66" charset="0"/>
            </a:endParaRPr>
          </a:p>
          <a:p>
            <a:pPr>
              <a:buNone/>
            </a:pPr>
            <a:endParaRPr lang="el-GR" sz="1600" i="1" dirty="0"/>
          </a:p>
        </p:txBody>
      </p:sp>
      <p:sp>
        <p:nvSpPr>
          <p:cNvPr id="4" name="3 - Ορθογώνιο"/>
          <p:cNvSpPr/>
          <p:nvPr/>
        </p:nvSpPr>
        <p:spPr>
          <a:xfrm>
            <a:off x="0" y="6525344"/>
            <a:ext cx="9144000" cy="3385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000" dirty="0"/>
              <a:t>          From AGS Panel on Persistent Pain in Older Persons. Management of persistent pain in older persons. J Am </a:t>
            </a:r>
            <a:r>
              <a:rPr lang="en-US" sz="1000" dirty="0" err="1"/>
              <a:t>Geriatr</a:t>
            </a:r>
            <a:r>
              <a:rPr lang="en-US" sz="1000" dirty="0"/>
              <a:t> Soc 2002;50:S211</a:t>
            </a:r>
            <a:r>
              <a:rPr lang="en-US" sz="1600" dirty="0"/>
              <a:t>; </a:t>
            </a:r>
            <a:endParaRPr lang="el-GR" sz="1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04"/>
            <a:ext cx="5043494" cy="989034"/>
          </a:xfrm>
        </p:spPr>
        <p:txBody>
          <a:bodyPr>
            <a:normAutofit/>
          </a:bodyPr>
          <a:lstStyle/>
          <a:p>
            <a:r>
              <a:rPr lang="el-GR" dirty="0">
                <a:latin typeface="Comic Sans MS" pitchFamily="66" charset="0"/>
              </a:rPr>
              <a:t>Ιστορικό                          </a:t>
            </a:r>
          </a:p>
        </p:txBody>
      </p:sp>
      <p:sp>
        <p:nvSpPr>
          <p:cNvPr id="3" name="2 - Θέση περιεχομένου"/>
          <p:cNvSpPr>
            <a:spLocks noGrp="1"/>
          </p:cNvSpPr>
          <p:nvPr>
            <p:ph idx="1"/>
          </p:nvPr>
        </p:nvSpPr>
        <p:spPr>
          <a:xfrm>
            <a:off x="457200" y="1785926"/>
            <a:ext cx="8043890" cy="5286412"/>
          </a:xfrm>
        </p:spPr>
        <p:txBody>
          <a:bodyPr>
            <a:normAutofit fontScale="77500" lnSpcReduction="20000"/>
          </a:bodyPr>
          <a:lstStyle/>
          <a:p>
            <a:r>
              <a:rPr lang="el-GR" dirty="0">
                <a:latin typeface="Comic Sans MS" pitchFamily="66" charset="0"/>
              </a:rPr>
              <a:t> Εφόσον ο χρόνιος πόνος έχει καταγραφεί και προσδιοριστεί ποσοτικά ένα αναλυτικό ιστορικό και μια καλή φυσική εξέταση θα βοηθήσει στην εκτεταμένη αξιολόγηση του πόνου.</a:t>
            </a:r>
          </a:p>
          <a:p>
            <a:r>
              <a:rPr lang="el-GR" dirty="0">
                <a:latin typeface="Comic Sans MS" pitchFamily="66" charset="0"/>
              </a:rPr>
              <a:t>    </a:t>
            </a:r>
            <a:r>
              <a:rPr lang="el-GR" b="1" u="sng" dirty="0" smtClean="0">
                <a:latin typeface="Comic Sans MS" pitchFamily="66" charset="0"/>
              </a:rPr>
              <a:t>Ι</a:t>
            </a:r>
            <a:r>
              <a:rPr lang="el-GR" b="1" i="1" u="sng" dirty="0" smtClean="0">
                <a:latin typeface="Comic Sans MS" pitchFamily="66" charset="0"/>
              </a:rPr>
              <a:t>στορικό</a:t>
            </a:r>
            <a:r>
              <a:rPr lang="el-GR" b="1" dirty="0" smtClean="0">
                <a:latin typeface="Comic Sans MS" pitchFamily="66" charset="0"/>
              </a:rPr>
              <a:t> </a:t>
            </a:r>
            <a:r>
              <a:rPr lang="el-GR" dirty="0" smtClean="0">
                <a:latin typeface="Comic Sans MS" pitchFamily="66" charset="0"/>
              </a:rPr>
              <a:t> </a:t>
            </a:r>
            <a:r>
              <a:rPr lang="el-GR" dirty="0">
                <a:latin typeface="Comic Sans MS" pitchFamily="66" charset="0"/>
              </a:rPr>
              <a:t>για την </a:t>
            </a:r>
            <a:r>
              <a:rPr lang="el-GR" b="1" i="1" u="sng" dirty="0">
                <a:latin typeface="Comic Sans MS" pitchFamily="66" charset="0"/>
              </a:rPr>
              <a:t>ακριβή θέση </a:t>
            </a:r>
            <a:r>
              <a:rPr lang="el-GR" dirty="0">
                <a:latin typeface="Comic Sans MS" pitchFamily="66" charset="0"/>
              </a:rPr>
              <a:t>του πόνου, </a:t>
            </a:r>
            <a:r>
              <a:rPr lang="el-GR" b="1" i="1" u="sng" dirty="0">
                <a:latin typeface="Comic Sans MS" pitchFamily="66" charset="0"/>
              </a:rPr>
              <a:t>την ένταση </a:t>
            </a:r>
            <a:r>
              <a:rPr lang="el-GR" dirty="0">
                <a:latin typeface="Comic Sans MS" pitchFamily="66" charset="0"/>
              </a:rPr>
              <a:t>και τους </a:t>
            </a:r>
            <a:r>
              <a:rPr lang="el-GR" b="1" i="1" u="sng" dirty="0">
                <a:latin typeface="Comic Sans MS" pitchFamily="66" charset="0"/>
              </a:rPr>
              <a:t>παράγοντες</a:t>
            </a:r>
            <a:r>
              <a:rPr lang="el-GR" dirty="0">
                <a:latin typeface="Comic Sans MS" pitchFamily="66" charset="0"/>
              </a:rPr>
              <a:t> που συσχετίζονται με τον πόνο.</a:t>
            </a:r>
          </a:p>
          <a:p>
            <a:r>
              <a:rPr lang="el-GR" b="1" u="sng" dirty="0">
                <a:latin typeface="Comic Sans MS" pitchFamily="66" charset="0"/>
              </a:rPr>
              <a:t>Ιστορικό από άτομο που φροντίζει τον υπερήλικα</a:t>
            </a:r>
            <a:r>
              <a:rPr lang="el-GR" b="1" dirty="0">
                <a:latin typeface="Comic Sans MS" pitchFamily="66" charset="0"/>
              </a:rPr>
              <a:t> </a:t>
            </a:r>
          </a:p>
          <a:p>
            <a:r>
              <a:rPr lang="el-GR" b="1" dirty="0">
                <a:latin typeface="Comic Sans MS" pitchFamily="66" charset="0"/>
              </a:rPr>
              <a:t>  </a:t>
            </a:r>
            <a:r>
              <a:rPr lang="el-GR" b="1" dirty="0"/>
              <a:t> </a:t>
            </a:r>
            <a:r>
              <a:rPr lang="el-GR" b="1" u="sng" dirty="0">
                <a:latin typeface="Comic Sans MS" pitchFamily="66" charset="0"/>
              </a:rPr>
              <a:t>Το ιστορικό της θεραπείας </a:t>
            </a:r>
            <a:r>
              <a:rPr lang="el-GR" dirty="0">
                <a:latin typeface="Comic Sans MS" pitchFamily="66" charset="0"/>
              </a:rPr>
              <a:t>του ασθενούς και πως ανταποκρίνεται σε αυτή.</a:t>
            </a:r>
          </a:p>
          <a:p>
            <a:r>
              <a:rPr lang="el-GR" dirty="0">
                <a:latin typeface="Comic Sans MS" pitchFamily="66" charset="0"/>
              </a:rPr>
              <a:t>Προηγούμενες χειρουργικές επεμβάσεις, το οικογενειακό ιστορικό, το ψυχιατρικό ιστορικό, τυχών ατυχήματα ή τραυματισμοί είναι λόγοι που επιβαρύνουν τον ασθενή.    </a:t>
            </a:r>
          </a:p>
        </p:txBody>
      </p:sp>
      <p:pic>
        <p:nvPicPr>
          <p:cNvPr id="4" name="Picture 8" descr="Αποτέλεσμα εικόνων για human development"/>
          <p:cNvPicPr>
            <a:picLocks noChangeAspect="1" noChangeArrowheads="1"/>
          </p:cNvPicPr>
          <p:nvPr/>
        </p:nvPicPr>
        <p:blipFill>
          <a:blip r:embed="rId2" cstate="print"/>
          <a:srcRect/>
          <a:stretch>
            <a:fillRect/>
          </a:stretch>
        </p:blipFill>
        <p:spPr bwMode="auto">
          <a:xfrm>
            <a:off x="5000628" y="285728"/>
            <a:ext cx="3912362" cy="152018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57166"/>
            <a:ext cx="5429256" cy="1000124"/>
          </a:xfrm>
        </p:spPr>
        <p:txBody>
          <a:bodyPr/>
          <a:lstStyle/>
          <a:p>
            <a:r>
              <a:rPr lang="el-GR" dirty="0">
                <a:latin typeface="Comic Sans MS" pitchFamily="66" charset="0"/>
              </a:rPr>
              <a:t>Ιστορικό</a:t>
            </a:r>
            <a:endParaRPr lang="el-GR" dirty="0"/>
          </a:p>
        </p:txBody>
      </p:sp>
      <p:sp>
        <p:nvSpPr>
          <p:cNvPr id="3" name="2 - Θέση περιεχομένου"/>
          <p:cNvSpPr>
            <a:spLocks noGrp="1"/>
          </p:cNvSpPr>
          <p:nvPr>
            <p:ph idx="1"/>
          </p:nvPr>
        </p:nvSpPr>
        <p:spPr>
          <a:xfrm>
            <a:off x="457200" y="1857364"/>
            <a:ext cx="8229600" cy="4268799"/>
          </a:xfrm>
        </p:spPr>
        <p:txBody>
          <a:bodyPr/>
          <a:lstStyle/>
          <a:p>
            <a:r>
              <a:rPr lang="el-GR" dirty="0">
                <a:latin typeface="Comic Sans MS" pitchFamily="66" charset="0"/>
              </a:rPr>
              <a:t> Η βασική λειτουργικότητα του ασθενούς μπορεί να αξιολογηθεί με την Δραστηριότητα της Καθημερινής Ζωής του( </a:t>
            </a:r>
            <a:r>
              <a:rPr lang="en-US" dirty="0">
                <a:latin typeface="Comic Sans MS" pitchFamily="66" charset="0"/>
              </a:rPr>
              <a:t>Activities of Daily Living</a:t>
            </a:r>
            <a:r>
              <a:rPr lang="el-GR" dirty="0">
                <a:latin typeface="Comic Sans MS" pitchFamily="66" charset="0"/>
              </a:rPr>
              <a:t> –</a:t>
            </a:r>
            <a:r>
              <a:rPr lang="en-US" b="1" i="1" u="sng" dirty="0">
                <a:latin typeface="Comic Sans MS" pitchFamily="66" charset="0"/>
              </a:rPr>
              <a:t>ADL</a:t>
            </a:r>
            <a:r>
              <a:rPr lang="el-GR" dirty="0">
                <a:latin typeface="Comic Sans MS" pitchFamily="66" charset="0"/>
              </a:rPr>
              <a:t>) και να συσχετισθεί με τον </a:t>
            </a:r>
            <a:r>
              <a:rPr lang="el-GR" b="1" i="1" u="sng" dirty="0">
                <a:latin typeface="Comic Sans MS" pitchFamily="66" charset="0"/>
              </a:rPr>
              <a:t>νευρολογικό έλεγχο </a:t>
            </a:r>
            <a:r>
              <a:rPr lang="el-GR" dirty="0">
                <a:latin typeface="Comic Sans MS" pitchFamily="66" charset="0"/>
              </a:rPr>
              <a:t>που θα αφορά τη δυνατότητα </a:t>
            </a:r>
            <a:r>
              <a:rPr lang="el-GR" b="1" i="1" u="sng" dirty="0">
                <a:latin typeface="Comic Sans MS" pitchFamily="66" charset="0"/>
              </a:rPr>
              <a:t>βάδισης και ισορροπίας</a:t>
            </a:r>
            <a:r>
              <a:rPr lang="el-GR" dirty="0"/>
              <a:t>.</a:t>
            </a:r>
          </a:p>
        </p:txBody>
      </p:sp>
      <p:pic>
        <p:nvPicPr>
          <p:cNvPr id="4" name="Picture 8" descr="Αποτέλεσμα εικόνων για human development"/>
          <p:cNvPicPr>
            <a:picLocks noChangeAspect="1" noChangeArrowheads="1"/>
          </p:cNvPicPr>
          <p:nvPr/>
        </p:nvPicPr>
        <p:blipFill>
          <a:blip r:embed="rId2" cstate="print"/>
          <a:srcRect/>
          <a:stretch>
            <a:fillRect/>
          </a:stretch>
        </p:blipFill>
        <p:spPr bwMode="auto">
          <a:xfrm>
            <a:off x="5000628" y="285728"/>
            <a:ext cx="3912362" cy="152018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ine Landmarks"/>
          <p:cNvPicPr>
            <a:picLocks noChangeAspect="1" noChangeArrowheads="1"/>
          </p:cNvPicPr>
          <p:nvPr/>
        </p:nvPicPr>
        <p:blipFill>
          <a:blip r:embed="rId2"/>
          <a:srcRect/>
          <a:stretch>
            <a:fillRect/>
          </a:stretch>
        </p:blipFill>
        <p:spPr bwMode="auto">
          <a:xfrm>
            <a:off x="0" y="1071546"/>
            <a:ext cx="3786214" cy="5041572"/>
          </a:xfrm>
          <a:prstGeom prst="rect">
            <a:avLst/>
          </a:prstGeom>
          <a:noFill/>
        </p:spPr>
      </p:pic>
      <p:pic>
        <p:nvPicPr>
          <p:cNvPr id="80898" name="Picture 2" descr="https://ard.bmj.com/content/annrheumdis/78/Suppl_2/1830.2/F1.large.jpg?width=800&amp;height=600&amp;carousel=1"/>
          <p:cNvPicPr>
            <a:picLocks noChangeAspect="1" noChangeArrowheads="1"/>
          </p:cNvPicPr>
          <p:nvPr/>
        </p:nvPicPr>
        <p:blipFill>
          <a:blip r:embed="rId3"/>
          <a:srcRect/>
          <a:stretch>
            <a:fillRect/>
          </a:stretch>
        </p:blipFill>
        <p:spPr bwMode="auto">
          <a:xfrm>
            <a:off x="3929058" y="1071546"/>
            <a:ext cx="5214942" cy="4554926"/>
          </a:xfrm>
          <a:prstGeom prst="rect">
            <a:avLst/>
          </a:prstGeom>
          <a:noFill/>
        </p:spPr>
      </p:pic>
      <p:sp>
        <p:nvSpPr>
          <p:cNvPr id="5" name="4 - Ορθογώνιο"/>
          <p:cNvSpPr/>
          <p:nvPr/>
        </p:nvSpPr>
        <p:spPr>
          <a:xfrm>
            <a:off x="0" y="6072206"/>
            <a:ext cx="9144000" cy="78579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omic Sans MS" pitchFamily="66" charset="0"/>
              </a:rPr>
              <a:t>Reduction of height not only reflects spine remodeling, but affects various indexes, such as BM</a:t>
            </a:r>
            <a:r>
              <a:rPr lang="el-GR" dirty="0" smtClean="0">
                <a:latin typeface="Comic Sans MS" pitchFamily="66" charset="0"/>
              </a:rPr>
              <a:t>Ι</a:t>
            </a:r>
            <a:endParaRPr lang="el-GR" dirty="0">
              <a:latin typeface="Comic Sans MS" pitchFamily="66" charset="0"/>
            </a:endParaRPr>
          </a:p>
        </p:txBody>
      </p:sp>
      <p:sp>
        <p:nvSpPr>
          <p:cNvPr id="6" name="5 - Ορθογώνιο"/>
          <p:cNvSpPr/>
          <p:nvPr/>
        </p:nvSpPr>
        <p:spPr>
          <a:xfrm>
            <a:off x="-142908" y="1"/>
            <a:ext cx="9286908" cy="1277273"/>
          </a:xfrm>
          <a:prstGeom prst="rect">
            <a:avLst/>
          </a:prstGeom>
          <a:effectLst>
            <a:outerShdw blurRad="40000" dist="20000" dir="5400000" rotWithShape="0">
              <a:srgbClr val="000000">
                <a:alpha val="38000"/>
              </a:srgbClr>
            </a:outerShdw>
            <a:softEdge rad="127000"/>
          </a:effectLst>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1100" dirty="0" err="1" smtClean="0">
                <a:latin typeface="Comic Sans MS" pitchFamily="66" charset="0"/>
              </a:rPr>
              <a:t>Spondyloarthritis</a:t>
            </a:r>
            <a:r>
              <a:rPr lang="en-US" sz="1100" dirty="0" smtClean="0">
                <a:latin typeface="Comic Sans MS" pitchFamily="66" charset="0"/>
              </a:rPr>
              <a:t> – clinical aspects (other than treatment)</a:t>
            </a:r>
          </a:p>
          <a:p>
            <a:pPr algn="ctr"/>
            <a:r>
              <a:rPr lang="en-US" sz="1100" dirty="0" smtClean="0">
                <a:latin typeface="Comic Sans MS" pitchFamily="66" charset="0"/>
              </a:rPr>
              <a:t>AB0734 </a:t>
            </a:r>
            <a:r>
              <a:rPr lang="en-US" sz="1100" b="1" dirty="0" smtClean="0">
                <a:latin typeface="Comic Sans MS" pitchFamily="66" charset="0"/>
              </a:rPr>
              <a:t>CHANGES IN HEIGHT AND BODY MASS INDEX OVER TIME IN PATIENTS WITH AXIAL SPONDYLOARTHITIS</a:t>
            </a:r>
            <a:r>
              <a:rPr lang="en-US" sz="1100" dirty="0" smtClean="0">
                <a:latin typeface="Comic Sans MS" pitchFamily="66" charset="0"/>
              </a:rPr>
              <a:t>, TREATED WITH TUMOR NECROSIS FACTOR-A INHIBITORS</a:t>
            </a:r>
          </a:p>
          <a:p>
            <a:pPr algn="ctr"/>
            <a:r>
              <a:rPr lang="en-US" sz="1100" dirty="0" smtClean="0">
                <a:latin typeface="Comic Sans MS" pitchFamily="66" charset="0"/>
              </a:rPr>
              <a:t> </a:t>
            </a:r>
            <a:r>
              <a:rPr lang="en-US" sz="1100" cap="all" dirty="0" smtClean="0">
                <a:latin typeface="Comic Sans MS" pitchFamily="66" charset="0"/>
              </a:rPr>
              <a:t>FREE</a:t>
            </a:r>
            <a:endParaRPr lang="en-US" sz="1100" dirty="0" smtClean="0">
              <a:latin typeface="Comic Sans MS" pitchFamily="66" charset="0"/>
            </a:endParaRPr>
          </a:p>
          <a:p>
            <a:pPr algn="ctr"/>
            <a:r>
              <a:rPr lang="en-US" sz="1100" dirty="0" err="1" smtClean="0">
                <a:latin typeface="Comic Sans MS" pitchFamily="66" charset="0"/>
              </a:rPr>
              <a:t>Elizaveta</a:t>
            </a:r>
            <a:r>
              <a:rPr lang="en-US" sz="1100" dirty="0" smtClean="0">
                <a:latin typeface="Comic Sans MS" pitchFamily="66" charset="0"/>
              </a:rPr>
              <a:t> </a:t>
            </a:r>
            <a:r>
              <a:rPr lang="en-US" sz="1100" dirty="0" err="1" smtClean="0">
                <a:latin typeface="Comic Sans MS" pitchFamily="66" charset="0"/>
              </a:rPr>
              <a:t>Vasilenko</a:t>
            </a:r>
            <a:r>
              <a:rPr lang="el-GR" sz="1100" dirty="0" smtClean="0">
                <a:latin typeface="Comic Sans MS" pitchFamily="66" charset="0"/>
              </a:rPr>
              <a:t> </a:t>
            </a:r>
            <a:r>
              <a:rPr lang="en-US" sz="1100" dirty="0" smtClean="0">
                <a:latin typeface="Comic Sans MS" pitchFamily="66" charset="0"/>
              </a:rPr>
              <a:t>et al</a:t>
            </a:r>
          </a:p>
          <a:p>
            <a:pPr algn="ctr"/>
            <a:r>
              <a:rPr lang="en-US" sz="1100" dirty="0" smtClean="0">
                <a:latin typeface="Comic Sans MS" pitchFamily="66" charset="0"/>
              </a:rPr>
              <a:t>Abstracts accepted for Publication</a:t>
            </a:r>
          </a:p>
          <a:p>
            <a:endParaRPr lang="en-US" sz="1100" dirty="0" smtClean="0">
              <a:latin typeface="Comic Sans MS" pitchFamily="66" charset="0"/>
            </a:endParaRPr>
          </a:p>
        </p:txBody>
      </p:sp>
    </p:spTree>
  </p:cSld>
  <p:clrMapOvr>
    <a:masterClrMapping/>
  </p:clrMapOvr>
  <p:transition>
    <p:circl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latin typeface="Comic Sans MS" pitchFamily="66" charset="0"/>
              </a:rPr>
              <a:t>Ο ηλικιωμένος βαδίζει σκυφτός για </a:t>
            </a:r>
            <a:r>
              <a:rPr lang="el-GR" sz="2400" dirty="0" smtClean="0">
                <a:latin typeface="Comic Sans MS" pitchFamily="66" charset="0"/>
              </a:rPr>
              <a:t>να </a:t>
            </a:r>
            <a:r>
              <a:rPr lang="el-GR" sz="2400" dirty="0" smtClean="0">
                <a:latin typeface="Comic Sans MS" pitchFamily="66" charset="0"/>
              </a:rPr>
              <a:t>ελαττώνεται ο πόνος </a:t>
            </a:r>
            <a:endParaRPr lang="el-GR" sz="2400" dirty="0">
              <a:latin typeface="Comic Sans MS" pitchFamily="66" charset="0"/>
            </a:endParaRPr>
          </a:p>
        </p:txBody>
      </p:sp>
      <p:sp>
        <p:nvSpPr>
          <p:cNvPr id="3" name="2 - Θέση περιεχομένου"/>
          <p:cNvSpPr>
            <a:spLocks noGrp="1"/>
          </p:cNvSpPr>
          <p:nvPr>
            <p:ph idx="1"/>
          </p:nvPr>
        </p:nvSpPr>
        <p:spPr/>
        <p:txBody>
          <a:bodyPr/>
          <a:lstStyle/>
          <a:p>
            <a:pPr>
              <a:buNone/>
            </a:pPr>
            <a:endParaRPr lang="el-GR" dirty="0">
              <a:latin typeface="Comic Sans MS" pitchFamily="66" charset="0"/>
            </a:endParaRPr>
          </a:p>
        </p:txBody>
      </p:sp>
      <p:pic>
        <p:nvPicPr>
          <p:cNvPr id="4" name="Picture 6" descr="Σχετική εικόνα"/>
          <p:cNvPicPr>
            <a:picLocks noChangeAspect="1" noChangeArrowheads="1"/>
          </p:cNvPicPr>
          <p:nvPr/>
        </p:nvPicPr>
        <p:blipFill>
          <a:blip r:embed="rId2"/>
          <a:srcRect/>
          <a:stretch>
            <a:fillRect/>
          </a:stretch>
        </p:blipFill>
        <p:spPr bwMode="auto">
          <a:xfrm>
            <a:off x="0" y="2143116"/>
            <a:ext cx="5650389" cy="3928367"/>
          </a:xfrm>
          <a:prstGeom prst="rect">
            <a:avLst/>
          </a:prstGeom>
          <a:noFill/>
        </p:spPr>
      </p:pic>
      <p:pic>
        <p:nvPicPr>
          <p:cNvPr id="81922" name="Picture 2" descr="Αποτέλεσμα εικόνας για old man walk"/>
          <p:cNvPicPr>
            <a:picLocks noChangeAspect="1" noChangeArrowheads="1"/>
          </p:cNvPicPr>
          <p:nvPr/>
        </p:nvPicPr>
        <p:blipFill>
          <a:blip r:embed="rId3"/>
          <a:srcRect/>
          <a:stretch>
            <a:fillRect/>
          </a:stretch>
        </p:blipFill>
        <p:spPr bwMode="auto">
          <a:xfrm>
            <a:off x="5715008" y="1643050"/>
            <a:ext cx="3428992" cy="4334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blinds/>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4290"/>
            <a:ext cx="4757742" cy="1203348"/>
          </a:xfrm>
        </p:spPr>
        <p:txBody>
          <a:bodyPr/>
          <a:lstStyle/>
          <a:p>
            <a:r>
              <a:rPr lang="el-GR" dirty="0">
                <a:latin typeface="Comic Sans MS" pitchFamily="66" charset="0"/>
              </a:rPr>
              <a:t>Φυσική εξέταση</a:t>
            </a:r>
          </a:p>
        </p:txBody>
      </p:sp>
      <p:sp>
        <p:nvSpPr>
          <p:cNvPr id="3" name="2 - Θέση περιεχομένου"/>
          <p:cNvSpPr>
            <a:spLocks noGrp="1"/>
          </p:cNvSpPr>
          <p:nvPr>
            <p:ph idx="1"/>
          </p:nvPr>
        </p:nvSpPr>
        <p:spPr>
          <a:xfrm>
            <a:off x="457200" y="1285860"/>
            <a:ext cx="6329378" cy="4840303"/>
          </a:xfrm>
        </p:spPr>
        <p:txBody>
          <a:bodyPr>
            <a:normAutofit fontScale="92500" lnSpcReduction="10000"/>
          </a:bodyPr>
          <a:lstStyle/>
          <a:p>
            <a:r>
              <a:rPr lang="el-GR" dirty="0" err="1" smtClean="0">
                <a:latin typeface="Comic Sans MS" pitchFamily="66" charset="0"/>
              </a:rPr>
              <a:t>Νευρομυϊκή</a:t>
            </a:r>
            <a:r>
              <a:rPr lang="el-GR" dirty="0" smtClean="0">
                <a:latin typeface="Comic Sans MS" pitchFamily="66" charset="0"/>
              </a:rPr>
              <a:t> </a:t>
            </a:r>
            <a:r>
              <a:rPr lang="el-GR" dirty="0">
                <a:latin typeface="Comic Sans MS" pitchFamily="66" charset="0"/>
              </a:rPr>
              <a:t>εξέταση</a:t>
            </a:r>
          </a:p>
          <a:p>
            <a:r>
              <a:rPr lang="el-GR" dirty="0">
                <a:latin typeface="Comic Sans MS" pitchFamily="66" charset="0"/>
              </a:rPr>
              <a:t>Θα αξιολογήσει την ύπαρξη αδυναμίας κάποιου ή κάποιων άκρων, υπαισθησίας, παραισθησίας, ισορροπίας και  βάδισης του ασθενούς. </a:t>
            </a:r>
          </a:p>
          <a:p>
            <a:r>
              <a:rPr lang="el-GR" dirty="0">
                <a:latin typeface="Comic Sans MS" pitchFamily="66" charset="0"/>
              </a:rPr>
              <a:t>Εάν υπάρχουν επώδυνα σύνδρομα θα πρέπει να σημειωθούν και οι οστικές παραμορφώσεις,  τοπικές φλεγμονές και τα </a:t>
            </a:r>
            <a:r>
              <a:rPr lang="en-US" dirty="0">
                <a:latin typeface="Comic Sans MS" pitchFamily="66" charset="0"/>
              </a:rPr>
              <a:t>trigger points</a:t>
            </a:r>
            <a:r>
              <a:rPr lang="el-GR" dirty="0">
                <a:latin typeface="Comic Sans MS" pitchFamily="66" charset="0"/>
              </a:rPr>
              <a:t>.</a:t>
            </a:r>
          </a:p>
          <a:p>
            <a:endParaRPr lang="el-GR" dirty="0"/>
          </a:p>
          <a:p>
            <a:pPr>
              <a:buNone/>
            </a:pPr>
            <a:endParaRPr lang="el-GR" dirty="0"/>
          </a:p>
        </p:txBody>
      </p:sp>
      <p:pic>
        <p:nvPicPr>
          <p:cNvPr id="19458" name="Picture 2" descr="The possibility of our lives is found by connecting with ALL of the joy, grief, disappointment and adventure AS we participate in it."/>
          <p:cNvPicPr>
            <a:picLocks noChangeAspect="1" noChangeArrowheads="1"/>
          </p:cNvPicPr>
          <p:nvPr/>
        </p:nvPicPr>
        <p:blipFill>
          <a:blip r:embed="rId2"/>
          <a:srcRect/>
          <a:stretch>
            <a:fillRect/>
          </a:stretch>
        </p:blipFill>
        <p:spPr bwMode="auto">
          <a:xfrm>
            <a:off x="6572264" y="214290"/>
            <a:ext cx="4466238" cy="64722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917596"/>
          </a:xfrm>
        </p:spPr>
        <p:txBody>
          <a:bodyPr>
            <a:normAutofit fontScale="90000"/>
          </a:bodyPr>
          <a:lstStyle/>
          <a:p>
            <a:r>
              <a:rPr lang="el-GR" dirty="0">
                <a:latin typeface="Comic Sans MS" pitchFamily="66" charset="0"/>
              </a:rPr>
              <a:t>Κλίμακες λειτουργικής κατάστασης</a:t>
            </a:r>
          </a:p>
        </p:txBody>
      </p:sp>
      <p:sp>
        <p:nvSpPr>
          <p:cNvPr id="3" name="2 - Θέση περιεχομένου"/>
          <p:cNvSpPr>
            <a:spLocks noGrp="1"/>
          </p:cNvSpPr>
          <p:nvPr>
            <p:ph idx="1"/>
          </p:nvPr>
        </p:nvSpPr>
        <p:spPr/>
        <p:txBody>
          <a:bodyPr>
            <a:normAutofit lnSpcReduction="10000"/>
          </a:bodyPr>
          <a:lstStyle/>
          <a:p>
            <a:pPr>
              <a:buFont typeface="Wingdings" pitchFamily="2" charset="2"/>
              <a:buChar char="§"/>
            </a:pPr>
            <a:r>
              <a:rPr lang="el-GR" dirty="0">
                <a:latin typeface="Comic Sans MS" pitchFamily="66" charset="0"/>
              </a:rPr>
              <a:t>Ικανότητα εκτέλεσης καθημερινών αναγκών</a:t>
            </a:r>
          </a:p>
          <a:p>
            <a:pPr>
              <a:buFont typeface="Wingdings" pitchFamily="2" charset="2"/>
              <a:buChar char="§"/>
            </a:pPr>
            <a:r>
              <a:rPr lang="el-GR" dirty="0">
                <a:latin typeface="Comic Sans MS" pitchFamily="66" charset="0"/>
              </a:rPr>
              <a:t>Χρήση βοηθημάτων</a:t>
            </a:r>
          </a:p>
          <a:p>
            <a:pPr>
              <a:buFont typeface="Wingdings" pitchFamily="2" charset="2"/>
              <a:buChar char="§"/>
            </a:pPr>
            <a:r>
              <a:rPr lang="el-GR" dirty="0">
                <a:latin typeface="Comic Sans MS" pitchFamily="66" charset="0"/>
              </a:rPr>
              <a:t>Κοινωνική και οικογενειακή συμπεριφορά</a:t>
            </a:r>
          </a:p>
          <a:p>
            <a:pPr>
              <a:buNone/>
            </a:pPr>
            <a:r>
              <a:rPr lang="el-GR" dirty="0">
                <a:latin typeface="Comic Sans MS" pitchFamily="66" charset="0"/>
              </a:rPr>
              <a:t>Κλίμακα λειτουργικής κατάστασης Ε</a:t>
            </a:r>
            <a:r>
              <a:rPr lang="en-US" dirty="0">
                <a:latin typeface="Comic Sans MS" pitchFamily="66" charset="0"/>
              </a:rPr>
              <a:t>Q-5D</a:t>
            </a:r>
            <a:endParaRPr lang="el-GR" dirty="0">
              <a:latin typeface="Comic Sans MS" pitchFamily="66" charset="0"/>
            </a:endParaRPr>
          </a:p>
          <a:p>
            <a:pPr>
              <a:buNone/>
            </a:pPr>
            <a:r>
              <a:rPr lang="el-GR" b="1" dirty="0">
                <a:latin typeface="Comic Sans MS" pitchFamily="66" charset="0"/>
              </a:rPr>
              <a:t>Αξιολόγηση</a:t>
            </a:r>
            <a:r>
              <a:rPr lang="en-US" b="1" dirty="0">
                <a:latin typeface="Comic Sans MS" pitchFamily="66" charset="0"/>
              </a:rPr>
              <a:t>:</a:t>
            </a:r>
            <a:r>
              <a:rPr lang="el-GR" dirty="0">
                <a:latin typeface="Comic Sans MS" pitchFamily="66" charset="0"/>
              </a:rPr>
              <a:t>κινητικότητα, αυτοεξυπηρέτηση, ικανότητα εκτέλεσης συνήθων δραστηριοτήτων, πόνος/δυσφορία, άγχος/κατάθλιψη</a:t>
            </a:r>
          </a:p>
          <a:p>
            <a:pPr>
              <a:buNone/>
            </a:pP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latin typeface="Comic Sans MS" pitchFamily="66" charset="0"/>
              </a:rPr>
              <a:t>Διάγνωση της αιτίας</a:t>
            </a:r>
          </a:p>
        </p:txBody>
      </p:sp>
      <p:sp>
        <p:nvSpPr>
          <p:cNvPr id="3" name="2 - Θέση περιεχομένου"/>
          <p:cNvSpPr>
            <a:spLocks noGrp="1"/>
          </p:cNvSpPr>
          <p:nvPr>
            <p:ph idx="1"/>
          </p:nvPr>
        </p:nvSpPr>
        <p:spPr>
          <a:xfrm>
            <a:off x="571472" y="2000240"/>
            <a:ext cx="8115328" cy="4125923"/>
          </a:xfrm>
        </p:spPr>
        <p:txBody>
          <a:bodyPr>
            <a:normAutofit/>
          </a:bodyPr>
          <a:lstStyle/>
          <a:p>
            <a:r>
              <a:rPr lang="el-GR" dirty="0">
                <a:latin typeface="Comic Sans MS" pitchFamily="66" charset="0"/>
              </a:rPr>
              <a:t>Εργαστηριακός έλεγχος</a:t>
            </a:r>
          </a:p>
          <a:p>
            <a:r>
              <a:rPr lang="el-GR" dirty="0">
                <a:latin typeface="Comic Sans MS" pitchFamily="66" charset="0"/>
              </a:rPr>
              <a:t>Απεικονιστικές εξετάσεις</a:t>
            </a:r>
          </a:p>
          <a:p>
            <a:r>
              <a:rPr lang="el-GR" dirty="0">
                <a:latin typeface="Comic Sans MS" pitchFamily="66" charset="0"/>
              </a:rPr>
              <a:t>Διαγνωστικά τεστ</a:t>
            </a:r>
          </a:p>
          <a:p>
            <a:pPr>
              <a:buNone/>
            </a:pPr>
            <a:r>
              <a:rPr lang="el-GR" dirty="0">
                <a:latin typeface="Comic Sans MS" pitchFamily="66" charset="0"/>
              </a:rPr>
              <a:t>    </a:t>
            </a:r>
          </a:p>
          <a:p>
            <a:endParaRPr lang="el-GR" dirty="0">
              <a:latin typeface="Comic Sans MS" pitchFamily="66" charset="0"/>
            </a:endParaRPr>
          </a:p>
          <a:p>
            <a:endParaRPr lang="el-GR" dirty="0">
              <a:latin typeface="Comic Sans MS" pitchFamily="66" charset="0"/>
            </a:endParaRPr>
          </a:p>
        </p:txBody>
      </p:sp>
      <p:pic>
        <p:nvPicPr>
          <p:cNvPr id="17412" name="Picture 4" descr="Αποτελέσματα εικόνων για old people"/>
          <p:cNvPicPr>
            <a:picLocks noChangeAspect="1" noChangeArrowheads="1"/>
          </p:cNvPicPr>
          <p:nvPr/>
        </p:nvPicPr>
        <p:blipFill>
          <a:blip r:embed="rId2"/>
          <a:srcRect/>
          <a:stretch>
            <a:fillRect/>
          </a:stretch>
        </p:blipFill>
        <p:spPr bwMode="auto">
          <a:xfrm>
            <a:off x="2071670" y="3786190"/>
            <a:ext cx="4643470" cy="288514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ελέσματα εικόνων για old earth"/>
          <p:cNvPicPr>
            <a:picLocks noChangeAspect="1" noChangeArrowheads="1"/>
          </p:cNvPicPr>
          <p:nvPr/>
        </p:nvPicPr>
        <p:blipFill>
          <a:blip r:embed="rId2" cstate="print"/>
          <a:srcRect/>
          <a:stretch>
            <a:fillRect/>
          </a:stretch>
        </p:blipFill>
        <p:spPr bwMode="auto">
          <a:xfrm>
            <a:off x="1285852" y="253409"/>
            <a:ext cx="6696744" cy="6604591"/>
          </a:xfrm>
          <a:prstGeom prst="rect">
            <a:avLst/>
          </a:prstGeom>
          <a:noFill/>
        </p:spPr>
      </p:pic>
      <p:sp>
        <p:nvSpPr>
          <p:cNvPr id="3" name="2 - Ορθογώνιο"/>
          <p:cNvSpPr/>
          <p:nvPr/>
        </p:nvSpPr>
        <p:spPr>
          <a:xfrm>
            <a:off x="1214414" y="142852"/>
            <a:ext cx="678661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l-GR" dirty="0" smtClean="0">
                <a:latin typeface="Comic Sans MS" pitchFamily="66" charset="0"/>
              </a:rPr>
              <a:t>                         </a:t>
            </a:r>
            <a:r>
              <a:rPr lang="el-GR" sz="3600" dirty="0" smtClean="0">
                <a:latin typeface="Comic Sans MS" pitchFamily="66" charset="0"/>
              </a:rPr>
              <a:t>Ο γέρικος πλανήτης </a:t>
            </a:r>
            <a:endParaRPr lang="el-GR" sz="3600"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285852" y="1389796"/>
          <a:ext cx="6643736" cy="4825286"/>
        </p:xfrm>
        <a:graphic>
          <a:graphicData uri="http://schemas.openxmlformats.org/drawingml/2006/table">
            <a:tbl>
              <a:tblPr>
                <a:tableStyleId>{D7AC3CCA-C797-4891-BE02-D94E43425B78}</a:tableStyleId>
              </a:tblPr>
              <a:tblGrid>
                <a:gridCol w="1660934"/>
                <a:gridCol w="1660934"/>
                <a:gridCol w="1660934"/>
                <a:gridCol w="1660934"/>
              </a:tblGrid>
              <a:tr h="264207">
                <a:tc gridSpan="2">
                  <a:txBody>
                    <a:bodyPr/>
                    <a:lstStyle/>
                    <a:p>
                      <a:pPr algn="ctr" fontAlgn="t"/>
                      <a:r>
                        <a:rPr lang="en-US" sz="1100" dirty="0"/>
                        <a:t>X-ray imaging</a:t>
                      </a:r>
                    </a:p>
                  </a:txBody>
                  <a:tcPr marL="55671" marR="55671" marT="27836" marB="27836"/>
                </a:tc>
                <a:tc hMerge="1">
                  <a:txBody>
                    <a:bodyPr/>
                    <a:lstStyle/>
                    <a:p>
                      <a:endParaRPr lang="el-GR"/>
                    </a:p>
                  </a:txBody>
                  <a:tcPr/>
                </a:tc>
                <a:tc rowSpan="2">
                  <a:txBody>
                    <a:bodyPr/>
                    <a:lstStyle/>
                    <a:p>
                      <a:pPr algn="ctr" fontAlgn="t"/>
                      <a:r>
                        <a:rPr lang="en-US" sz="1100"/>
                        <a:t>MRI</a:t>
                      </a:r>
                    </a:p>
                  </a:txBody>
                  <a:tcPr marL="55671" marR="55671" marT="27836" marB="27836"/>
                </a:tc>
                <a:tc rowSpan="2">
                  <a:txBody>
                    <a:bodyPr/>
                    <a:lstStyle/>
                    <a:p>
                      <a:pPr algn="ctr" fontAlgn="t"/>
                      <a:r>
                        <a:rPr lang="en-US" sz="1100"/>
                        <a:t>SPECT</a:t>
                      </a:r>
                    </a:p>
                  </a:txBody>
                  <a:tcPr marL="55671" marR="55671" marT="27836" marB="27836"/>
                </a:tc>
              </a:tr>
              <a:tr h="264207">
                <a:tc>
                  <a:txBody>
                    <a:bodyPr/>
                    <a:lstStyle/>
                    <a:p>
                      <a:pPr algn="ctr" fontAlgn="t"/>
                      <a:r>
                        <a:rPr lang="en-US" sz="1100"/>
                        <a:t>Radiographs</a:t>
                      </a:r>
                    </a:p>
                  </a:txBody>
                  <a:tcPr marL="55671" marR="55671" marT="27836" marB="27836"/>
                </a:tc>
                <a:tc>
                  <a:txBody>
                    <a:bodyPr/>
                    <a:lstStyle/>
                    <a:p>
                      <a:pPr algn="ctr" fontAlgn="t"/>
                      <a:r>
                        <a:rPr lang="en-US" sz="1100"/>
                        <a:t>CT</a:t>
                      </a:r>
                    </a:p>
                  </a:txBody>
                  <a:tcPr marL="55671" marR="55671" marT="27836" marB="27836"/>
                </a:tc>
                <a:tc vMerge="1">
                  <a:txBody>
                    <a:bodyPr/>
                    <a:lstStyle/>
                    <a:p>
                      <a:endParaRPr lang="el-GR"/>
                    </a:p>
                  </a:txBody>
                  <a:tcPr/>
                </a:tc>
                <a:tc vMerge="1">
                  <a:txBody>
                    <a:bodyPr/>
                    <a:lstStyle/>
                    <a:p>
                      <a:endParaRPr lang="el-GR"/>
                    </a:p>
                  </a:txBody>
                  <a:tcPr/>
                </a:tc>
              </a:tr>
              <a:tr h="2049266">
                <a:tc>
                  <a:txBody>
                    <a:bodyPr/>
                    <a:lstStyle/>
                    <a:p>
                      <a:pPr fontAlgn="t"/>
                      <a:r>
                        <a:rPr lang="en-US" sz="1100" dirty="0"/>
                        <a:t>AP, lateral (isthmus profile) and oblique views (“Scottie dog”)</a:t>
                      </a:r>
                    </a:p>
                  </a:txBody>
                  <a:tcPr marL="55671" marR="55671" marT="27836" marB="27836"/>
                </a:tc>
                <a:tc>
                  <a:txBody>
                    <a:bodyPr/>
                    <a:lstStyle/>
                    <a:p>
                      <a:pPr fontAlgn="t"/>
                      <a:r>
                        <a:rPr lang="en-US" sz="1100"/>
                        <a:t>Highest contrast between bony structures and adjacent soft tissue</a:t>
                      </a:r>
                    </a:p>
                  </a:txBody>
                  <a:tcPr marL="55671" marR="55671" marT="27836" marB="27836"/>
                </a:tc>
                <a:tc>
                  <a:txBody>
                    <a:bodyPr/>
                    <a:lstStyle/>
                    <a:p>
                      <a:pPr fontAlgn="t"/>
                      <a:r>
                        <a:rPr lang="en-US" sz="1100"/>
                        <a:t>Active synovial inflammation,</a:t>
                      </a:r>
                      <a:br>
                        <a:rPr lang="en-US" sz="1100"/>
                      </a:br>
                      <a:r>
                        <a:rPr lang="en-US" sz="1100"/>
                        <a:t>Adjacent bone edema</a:t>
                      </a:r>
                      <a:br>
                        <a:rPr lang="en-US" sz="1100"/>
                      </a:br>
                      <a:r>
                        <a:rPr lang="en-US" sz="1100"/>
                        <a:t>Fat saturation technique ±  Gadolinium injection</a:t>
                      </a:r>
                    </a:p>
                  </a:txBody>
                  <a:tcPr marL="55671" marR="55671" marT="27836" marB="27836"/>
                </a:tc>
                <a:tc>
                  <a:txBody>
                    <a:bodyPr/>
                    <a:lstStyle/>
                    <a:p>
                      <a:pPr fontAlgn="t"/>
                      <a:r>
                        <a:rPr lang="en-US" sz="1100"/>
                        <a:t>99mTc labelled bisphosphonates</a:t>
                      </a:r>
                      <a:br>
                        <a:rPr lang="en-US" sz="1100"/>
                      </a:br>
                      <a:r>
                        <a:rPr lang="en-US" sz="1100"/>
                        <a:t>Osteoblastic activity</a:t>
                      </a:r>
                      <a:br>
                        <a:rPr lang="en-US" sz="1100"/>
                      </a:br>
                      <a:r>
                        <a:rPr lang="en-US" sz="1100"/>
                        <a:t>Hyperemia associated with bone remodelling</a:t>
                      </a:r>
                    </a:p>
                  </a:txBody>
                  <a:tcPr marL="55671" marR="55671" marT="27836" marB="27836"/>
                </a:tc>
              </a:tr>
              <a:tr h="2247606">
                <a:tc gridSpan="2">
                  <a:txBody>
                    <a:bodyPr/>
                    <a:lstStyle/>
                    <a:p>
                      <a:pPr fontAlgn="t"/>
                      <a:r>
                        <a:rPr lang="en-US" sz="1100"/>
                        <a:t>Joint space narrowing</a:t>
                      </a:r>
                      <a:br>
                        <a:rPr lang="en-US" sz="1100"/>
                      </a:br>
                      <a:r>
                        <a:rPr lang="en-US" sz="1100"/>
                        <a:t>Subchondral sclerosis and erosions</a:t>
                      </a:r>
                      <a:br>
                        <a:rPr lang="en-US" sz="1100"/>
                      </a:br>
                      <a:r>
                        <a:rPr lang="en-US" sz="1100"/>
                        <a:t>Cartilage thinning</a:t>
                      </a:r>
                      <a:br>
                        <a:rPr lang="en-US" sz="1100"/>
                      </a:br>
                      <a:r>
                        <a:rPr lang="en-US" sz="1100"/>
                        <a:t>Calcification of the joint capsule</a:t>
                      </a:r>
                      <a:br>
                        <a:rPr lang="en-US" sz="1100"/>
                      </a:br>
                      <a:r>
                        <a:rPr lang="en-US" sz="1100"/>
                        <a:t>Hypertrophy of articular processes</a:t>
                      </a:r>
                      <a:br>
                        <a:rPr lang="en-US" sz="1100"/>
                      </a:br>
                      <a:r>
                        <a:rPr lang="en-US" sz="1100"/>
                        <a:t>Vacuum joint phenomenon joint effusion</a:t>
                      </a:r>
                    </a:p>
                  </a:txBody>
                  <a:tcPr marL="55671" marR="55671" marT="27836" marB="27836"/>
                </a:tc>
                <a:tc hMerge="1">
                  <a:txBody>
                    <a:bodyPr/>
                    <a:lstStyle/>
                    <a:p>
                      <a:endParaRPr lang="el-GR"/>
                    </a:p>
                  </a:txBody>
                  <a:tcPr/>
                </a:tc>
                <a:tc>
                  <a:txBody>
                    <a:bodyPr/>
                    <a:lstStyle/>
                    <a:p>
                      <a:pPr fontAlgn="t"/>
                      <a:r>
                        <a:rPr lang="en-US" sz="1100"/>
                        <a:t>Facet joint effusion</a:t>
                      </a:r>
                      <a:br>
                        <a:rPr lang="en-US" sz="1100"/>
                      </a:br>
                      <a:r>
                        <a:rPr lang="en-US" sz="1100"/>
                        <a:t>Subchondral bone edema</a:t>
                      </a:r>
                      <a:br>
                        <a:rPr lang="en-US" sz="1100"/>
                      </a:br>
                      <a:r>
                        <a:rPr lang="en-US" sz="1100"/>
                        <a:t>Enhancement of the FJ rim (synovitis)</a:t>
                      </a:r>
                      <a:br>
                        <a:rPr lang="en-US" sz="1100"/>
                      </a:br>
                      <a:r>
                        <a:rPr lang="en-US" sz="1100"/>
                        <a:t>Wraparound bumper osteophyte formation</a:t>
                      </a:r>
                    </a:p>
                  </a:txBody>
                  <a:tcPr marL="55671" marR="55671" marT="27836" marB="27836"/>
                </a:tc>
                <a:tc>
                  <a:txBody>
                    <a:bodyPr/>
                    <a:lstStyle/>
                    <a:p>
                      <a:pPr fontAlgn="t"/>
                      <a:r>
                        <a:rPr lang="en-US" sz="1100" dirty="0"/>
                        <a:t>Increased uptake (nonspecific)</a:t>
                      </a:r>
                    </a:p>
                  </a:txBody>
                  <a:tcPr marL="55671" marR="55671" marT="27836" marB="27836"/>
                </a:tc>
              </a:tr>
            </a:tbl>
          </a:graphicData>
        </a:graphic>
      </p:graphicFrame>
      <p:sp>
        <p:nvSpPr>
          <p:cNvPr id="4" name="1 - Τίτλος"/>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smtClean="0">
                <a:ln>
                  <a:noFill/>
                </a:ln>
                <a:solidFill>
                  <a:schemeClr val="tx1"/>
                </a:solidFill>
                <a:effectLst/>
                <a:uLnTx/>
                <a:uFillTx/>
                <a:latin typeface="Comic Sans MS" pitchFamily="66" charset="0"/>
                <a:ea typeface="+mj-ea"/>
                <a:cs typeface="+mj-cs"/>
              </a:rPr>
              <a:t>Απεικονιστικός έλεγχος</a:t>
            </a:r>
            <a:r>
              <a:rPr kumimoji="0" lang="el-GR" sz="4400" b="0" i="0" u="none" strike="noStrike" kern="1200" cap="none" spc="0" normalizeH="0" baseline="0" noProof="0" smtClean="0">
                <a:ln>
                  <a:noFill/>
                </a:ln>
                <a:solidFill>
                  <a:schemeClr val="tx1"/>
                </a:solidFill>
                <a:effectLst/>
                <a:uLnTx/>
                <a:uFillTx/>
                <a:latin typeface="+mj-lt"/>
                <a:ea typeface="+mj-ea"/>
                <a:cs typeface="+mj-cs"/>
              </a:rPr>
              <a:t> </a:t>
            </a:r>
            <a:endParaRPr kumimoji="0" lang="el-G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1682" name="AutoShape 2" descr="Αποτέλεσμα εικόνας για (“Scottie d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1684" name="AutoShape 4" descr="Αποτέλεσμα εικόνας για (“Scottie d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274638"/>
            <a:ext cx="4786346" cy="1011222"/>
          </a:xfrm>
        </p:spPr>
        <p:txBody>
          <a:bodyPr>
            <a:normAutofit/>
          </a:bodyPr>
          <a:lstStyle/>
          <a:p>
            <a:r>
              <a:rPr lang="el-GR" sz="2800" dirty="0">
                <a:latin typeface="Comic Sans MS" pitchFamily="66" charset="0"/>
              </a:rPr>
              <a:t>Ψυχοκοινωνική αξιολόγηση </a:t>
            </a:r>
          </a:p>
        </p:txBody>
      </p:sp>
      <p:sp>
        <p:nvSpPr>
          <p:cNvPr id="3" name="2 - Θέση περιεχομένου"/>
          <p:cNvSpPr>
            <a:spLocks noGrp="1"/>
          </p:cNvSpPr>
          <p:nvPr>
            <p:ph idx="1"/>
          </p:nvPr>
        </p:nvSpPr>
        <p:spPr/>
        <p:txBody>
          <a:bodyPr>
            <a:normAutofit fontScale="92500" lnSpcReduction="10000"/>
          </a:bodyPr>
          <a:lstStyle/>
          <a:p>
            <a:r>
              <a:rPr lang="el-GR" dirty="0">
                <a:latin typeface="Comic Sans MS" pitchFamily="66" charset="0"/>
              </a:rPr>
              <a:t>Θα προσδιορίσει:</a:t>
            </a:r>
          </a:p>
          <a:p>
            <a:pPr lvl="1"/>
            <a:r>
              <a:rPr lang="el-GR" dirty="0">
                <a:latin typeface="Comic Sans MS" pitchFamily="66" charset="0"/>
              </a:rPr>
              <a:t> Τη διάθεση του ασθενούς, </a:t>
            </a:r>
          </a:p>
          <a:p>
            <a:pPr lvl="1"/>
            <a:r>
              <a:rPr lang="el-GR" dirty="0">
                <a:latin typeface="Comic Sans MS" pitchFamily="66" charset="0"/>
              </a:rPr>
              <a:t>Την οικογενειακή κατάσταση του, </a:t>
            </a:r>
          </a:p>
          <a:p>
            <a:pPr lvl="1"/>
            <a:r>
              <a:rPr lang="el-GR" dirty="0">
                <a:latin typeface="Comic Sans MS" pitchFamily="66" charset="0"/>
              </a:rPr>
              <a:t>Την οικονομική δυνατότητα του, </a:t>
            </a:r>
          </a:p>
          <a:p>
            <a:pPr lvl="1"/>
            <a:r>
              <a:rPr lang="el-GR" dirty="0">
                <a:latin typeface="Comic Sans MS" pitchFamily="66" charset="0"/>
              </a:rPr>
              <a:t>Την ύπαρξη νοσηλευτικής υποστήριξης κατ’ οίκον.</a:t>
            </a:r>
          </a:p>
          <a:p>
            <a:pPr lvl="1">
              <a:buNone/>
            </a:pPr>
            <a:r>
              <a:rPr lang="el-GR" sz="2100" dirty="0">
                <a:latin typeface="Comic Sans MS" pitchFamily="66" charset="0"/>
              </a:rPr>
              <a:t>     </a:t>
            </a:r>
            <a:r>
              <a:rPr lang="el-GR" sz="2100" b="1" dirty="0">
                <a:latin typeface="Comic Sans MS" pitchFamily="66" charset="0"/>
              </a:rPr>
              <a:t>Ασθενείς με σταθερό και υποστηρικτικό οικογενειακό περιβάλλον λιγότερο ασχολούνται με τον πόνο και η θεραπεία που ακολουθούν είναι αποτελεσματικότερη. Αντίθετα, άτομα που ζουν  κοινωνικά απομονωμένα και δεν τυγχάνουν υγειονομικής υποστήριξης έχουν χειρότερα αποτελέσματα και παρουσιάζουν ανθεκτικότητα στην αγωγή τους </a:t>
            </a:r>
          </a:p>
        </p:txBody>
      </p:sp>
      <p:pic>
        <p:nvPicPr>
          <p:cNvPr id="16386" name="Picture 2" descr="Als -alte Frau- für Karneval oder Mottoparty schminken - NasolabialFalte"/>
          <p:cNvPicPr>
            <a:picLocks noChangeAspect="1" noChangeArrowheads="1"/>
          </p:cNvPicPr>
          <p:nvPr/>
        </p:nvPicPr>
        <p:blipFill>
          <a:blip r:embed="rId2"/>
          <a:srcRect/>
          <a:stretch>
            <a:fillRect/>
          </a:stretch>
        </p:blipFill>
        <p:spPr bwMode="auto">
          <a:xfrm>
            <a:off x="6715140" y="142852"/>
            <a:ext cx="2247900" cy="299085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latin typeface="Comic Sans MS" pitchFamily="66" charset="0"/>
              </a:rPr>
              <a:t>Εάν διαπιστωθεί ότι ο </a:t>
            </a:r>
            <a:r>
              <a:rPr lang="el-GR" b="1" i="1" u="sng" dirty="0" smtClean="0">
                <a:latin typeface="Comic Sans MS" pitchFamily="66" charset="0"/>
              </a:rPr>
              <a:t>πόνος </a:t>
            </a:r>
            <a:r>
              <a:rPr lang="el-GR" dirty="0" smtClean="0">
                <a:latin typeface="Comic Sans MS" pitchFamily="66" charset="0"/>
              </a:rPr>
              <a:t>από τον οποίο υποφέρει είναι </a:t>
            </a:r>
            <a:r>
              <a:rPr lang="el-GR" u="sng" dirty="0" smtClean="0">
                <a:latin typeface="Comic Sans MS" pitchFamily="66" charset="0"/>
              </a:rPr>
              <a:t>συνεχής, επαναλαμβανόμενος, προοδευτικός ή έχει αντίκτυπο στην ποιότητα της ζωής του ασθενούς,  </a:t>
            </a:r>
            <a:r>
              <a:rPr lang="el-GR" dirty="0" smtClean="0">
                <a:latin typeface="Comic Sans MS" pitchFamily="66" charset="0"/>
              </a:rPr>
              <a:t> θα πρέπει να αναμένεται α</a:t>
            </a:r>
            <a:r>
              <a:rPr lang="el-GR" b="1" i="1" u="sng" dirty="0" smtClean="0">
                <a:latin typeface="Comic Sans MS" pitchFamily="66" charset="0"/>
              </a:rPr>
              <a:t>λλαγή</a:t>
            </a:r>
            <a:r>
              <a:rPr lang="el-GR" dirty="0" smtClean="0">
                <a:latin typeface="Comic Sans MS" pitchFamily="66" charset="0"/>
              </a:rPr>
              <a:t> στην </a:t>
            </a:r>
            <a:r>
              <a:rPr lang="el-GR" b="1" i="1" u="sng" dirty="0" smtClean="0">
                <a:latin typeface="Comic Sans MS" pitchFamily="66" charset="0"/>
              </a:rPr>
              <a:t>κοινωνική συμπεριφορά και στις καθημερινές συνήθειες  </a:t>
            </a:r>
            <a:r>
              <a:rPr lang="el-GR" dirty="0" smtClean="0">
                <a:latin typeface="Comic Sans MS" pitchFamily="66" charset="0"/>
              </a:rPr>
              <a:t>του υπερήλικα. </a:t>
            </a:r>
          </a:p>
          <a:p>
            <a:endParaRPr lang="el-G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latin typeface="Comic Sans MS" pitchFamily="66" charset="0"/>
              </a:rPr>
              <a:t>Παρακολούθηση (</a:t>
            </a:r>
            <a:r>
              <a:rPr lang="en-US" dirty="0">
                <a:latin typeface="Comic Sans MS" pitchFamily="66" charset="0"/>
              </a:rPr>
              <a:t>Follow</a:t>
            </a:r>
            <a:r>
              <a:rPr lang="el-GR" dirty="0">
                <a:latin typeface="Comic Sans MS" pitchFamily="66" charset="0"/>
              </a:rPr>
              <a:t>-</a:t>
            </a:r>
            <a:r>
              <a:rPr lang="en-US" dirty="0">
                <a:latin typeface="Comic Sans MS" pitchFamily="66" charset="0"/>
              </a:rPr>
              <a:t>up</a:t>
            </a:r>
            <a:r>
              <a:rPr lang="el-GR" dirty="0">
                <a:latin typeface="Comic Sans MS" pitchFamily="66" charset="0"/>
              </a:rPr>
              <a:t>)</a:t>
            </a:r>
            <a:r>
              <a:rPr lang="en-US" dirty="0">
                <a:latin typeface="Comic Sans MS" pitchFamily="66" charset="0"/>
              </a:rPr>
              <a:t> </a:t>
            </a:r>
            <a:endParaRPr lang="el-GR" dirty="0">
              <a:latin typeface="Comic Sans MS" pitchFamily="66" charset="0"/>
            </a:endParaRPr>
          </a:p>
        </p:txBody>
      </p:sp>
      <p:sp>
        <p:nvSpPr>
          <p:cNvPr id="3" name="2 - Θέση περιεχομένου"/>
          <p:cNvSpPr>
            <a:spLocks noGrp="1"/>
          </p:cNvSpPr>
          <p:nvPr>
            <p:ph idx="1"/>
          </p:nvPr>
        </p:nvSpPr>
        <p:spPr/>
        <p:txBody>
          <a:bodyPr>
            <a:normAutofit fontScale="85000" lnSpcReduction="10000"/>
          </a:bodyPr>
          <a:lstStyle/>
          <a:p>
            <a:r>
              <a:rPr lang="el-GR" dirty="0">
                <a:latin typeface="Comic Sans MS" pitchFamily="66" charset="0"/>
              </a:rPr>
              <a:t>Καθοριστικής σημασίας για την εξέλιξη της νόσου και της θεραπείας</a:t>
            </a:r>
          </a:p>
          <a:p>
            <a:r>
              <a:rPr lang="el-GR" dirty="0">
                <a:latin typeface="Comic Sans MS" pitchFamily="66" charset="0"/>
              </a:rPr>
              <a:t>Ο γιατρός παρακολουθεί την αποτελεσματικότητα της θεραπείας που έχει </a:t>
            </a:r>
            <a:r>
              <a:rPr lang="el-GR" dirty="0" err="1">
                <a:latin typeface="Comic Sans MS" pitchFamily="66" charset="0"/>
              </a:rPr>
              <a:t>συνταγογραφήσει</a:t>
            </a:r>
            <a:r>
              <a:rPr lang="el-GR" dirty="0">
                <a:latin typeface="Comic Sans MS" pitchFamily="66" charset="0"/>
              </a:rPr>
              <a:t> και αποφασίζει για τη συνέχιση της, την αλλαγή της ή τη διακοπή της.</a:t>
            </a:r>
          </a:p>
          <a:p>
            <a:r>
              <a:rPr lang="el-GR" dirty="0">
                <a:latin typeface="Comic Sans MS" pitchFamily="66" charset="0"/>
              </a:rPr>
              <a:t> Μαθαίνει από τον ασθενή για τις παρενέργειες των φαρμάκων, τις επιπλοκές </a:t>
            </a:r>
            <a:r>
              <a:rPr lang="el-GR" dirty="0" err="1">
                <a:latin typeface="Comic Sans MS" pitchFamily="66" charset="0"/>
              </a:rPr>
              <a:t>κ.α</a:t>
            </a:r>
            <a:r>
              <a:rPr lang="el-GR" dirty="0">
                <a:latin typeface="Comic Sans MS" pitchFamily="66" charset="0"/>
              </a:rPr>
              <a:t> </a:t>
            </a:r>
          </a:p>
          <a:p>
            <a:r>
              <a:rPr lang="el-GR" dirty="0">
                <a:latin typeface="Comic Sans MS" pitchFamily="66" charset="0"/>
              </a:rPr>
              <a:t>Πότε θα γίνει το </a:t>
            </a:r>
            <a:r>
              <a:rPr lang="en-US" dirty="0">
                <a:latin typeface="Comic Sans MS" pitchFamily="66" charset="0"/>
              </a:rPr>
              <a:t>follow</a:t>
            </a:r>
            <a:r>
              <a:rPr lang="el-GR" dirty="0">
                <a:latin typeface="Comic Sans MS" pitchFamily="66" charset="0"/>
              </a:rPr>
              <a:t>-</a:t>
            </a:r>
            <a:r>
              <a:rPr lang="en-US" dirty="0">
                <a:latin typeface="Comic Sans MS" pitchFamily="66" charset="0"/>
              </a:rPr>
              <a:t>up</a:t>
            </a:r>
            <a:r>
              <a:rPr lang="el-GR" dirty="0">
                <a:latin typeface="Comic Sans MS" pitchFamily="66" charset="0"/>
              </a:rPr>
              <a:t> εξαρτάται από τη σοβαρότητα του πόνου και την αναπηρία που προκαλεί στον ασθενή.</a:t>
            </a:r>
          </a:p>
          <a:p>
            <a:endParaRPr lang="el-GR" dirty="0">
              <a:latin typeface="Comic Sans MS" pitchFamily="66"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omic Sans MS" pitchFamily="66" charset="0"/>
              </a:rPr>
              <a:t>Ιδιαιτερότητες της ομάδας αυτής</a:t>
            </a:r>
          </a:p>
        </p:txBody>
      </p:sp>
      <p:sp>
        <p:nvSpPr>
          <p:cNvPr id="3" name="2 - Θέση περιεχομένου"/>
          <p:cNvSpPr>
            <a:spLocks noGrp="1"/>
          </p:cNvSpPr>
          <p:nvPr>
            <p:ph idx="1"/>
          </p:nvPr>
        </p:nvSpPr>
        <p:spPr/>
        <p:txBody>
          <a:bodyPr>
            <a:normAutofit fontScale="77500" lnSpcReduction="20000"/>
          </a:bodyPr>
          <a:lstStyle/>
          <a:p>
            <a:pPr lvl="0"/>
            <a:r>
              <a:rPr lang="el-GR" dirty="0">
                <a:latin typeface="Comic Sans MS" pitchFamily="66" charset="0"/>
              </a:rPr>
              <a:t>Ανομοιογενής </a:t>
            </a:r>
          </a:p>
          <a:p>
            <a:pPr lvl="0"/>
            <a:r>
              <a:rPr lang="el-GR" dirty="0">
                <a:latin typeface="Comic Sans MS" pitchFamily="66" charset="0"/>
              </a:rPr>
              <a:t>Ανατομικές και φυσιολογικές αλλαγές</a:t>
            </a:r>
          </a:p>
          <a:p>
            <a:pPr lvl="0"/>
            <a:r>
              <a:rPr lang="el-GR" dirty="0">
                <a:latin typeface="Comic Sans MS" pitchFamily="66" charset="0"/>
              </a:rPr>
              <a:t>Συχνότερη εμφάνιση της άνοιας και παρόμοιων παθήσεων </a:t>
            </a:r>
          </a:p>
          <a:p>
            <a:pPr lvl="0"/>
            <a:r>
              <a:rPr lang="el-GR" dirty="0">
                <a:latin typeface="Comic Sans MS" pitchFamily="66" charset="0"/>
              </a:rPr>
              <a:t>Διαφορές στο μηχανισμό πόνου </a:t>
            </a:r>
          </a:p>
          <a:p>
            <a:pPr lvl="0"/>
            <a:r>
              <a:rPr lang="el-GR" dirty="0">
                <a:latin typeface="Comic Sans MS" pitchFamily="66" charset="0"/>
              </a:rPr>
              <a:t>Διαφορετική </a:t>
            </a:r>
            <a:r>
              <a:rPr lang="el-GR" dirty="0" err="1">
                <a:latin typeface="Comic Sans MS" pitchFamily="66" charset="0"/>
              </a:rPr>
              <a:t>φαρμακοκινητική</a:t>
            </a:r>
            <a:r>
              <a:rPr lang="el-GR" dirty="0">
                <a:latin typeface="Comic Sans MS" pitchFamily="66" charset="0"/>
              </a:rPr>
              <a:t> και φαρμακοδυναμική ενός φαρμάκου</a:t>
            </a:r>
          </a:p>
          <a:p>
            <a:pPr lvl="0"/>
            <a:r>
              <a:rPr lang="el-GR" dirty="0">
                <a:latin typeface="Comic Sans MS" pitchFamily="66" charset="0"/>
              </a:rPr>
              <a:t>Ο πόνος στους υπερήλικες λανθασμένα θεωρείται </a:t>
            </a:r>
            <a:r>
              <a:rPr lang="el-GR" b="1" u="sng" dirty="0">
                <a:latin typeface="Comic Sans MS" pitchFamily="66" charset="0"/>
              </a:rPr>
              <a:t>φυσιολογικό αναπόφευκτο της περασμένης ηλικίας.</a:t>
            </a:r>
          </a:p>
          <a:p>
            <a:pPr lvl="0"/>
            <a:r>
              <a:rPr lang="el-GR" dirty="0">
                <a:latin typeface="Comic Sans MS" pitchFamily="66" charset="0"/>
              </a:rPr>
              <a:t>Πολλοί λαθεμένα πιστεύουν, ότι η θεραπεία του χρόνιου πόνου </a:t>
            </a:r>
            <a:r>
              <a:rPr lang="el-GR" b="1" u="sng" dirty="0">
                <a:latin typeface="Comic Sans MS" pitchFamily="66" charset="0"/>
              </a:rPr>
              <a:t>είναι ανώφελη και χωρίς κανένα αποτέλεσμα.</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normAutofit fontScale="90000"/>
          </a:bodyPr>
          <a:lstStyle/>
          <a:p>
            <a:r>
              <a:rPr lang="el-GR" dirty="0" smtClean="0">
                <a:latin typeface="Comic Sans MS" pitchFamily="66" charset="0"/>
              </a:rPr>
              <a:t>Ηλικιακές αλλαγές που επηρεάζουν την αίσθηση του πόνου</a:t>
            </a:r>
            <a:endParaRPr lang="en-US" dirty="0" smtClean="0">
              <a:solidFill>
                <a:schemeClr val="tx1"/>
              </a:solidFill>
            </a:endParaRPr>
          </a:p>
        </p:txBody>
      </p:sp>
      <p:sp>
        <p:nvSpPr>
          <p:cNvPr id="3" name="Content Placeholder 2"/>
          <p:cNvSpPr>
            <a:spLocks noGrp="1"/>
          </p:cNvSpPr>
          <p:nvPr>
            <p:ph idx="1"/>
          </p:nvPr>
        </p:nvSpPr>
        <p:spPr>
          <a:xfrm>
            <a:off x="457200" y="2000240"/>
            <a:ext cx="8229600" cy="4857760"/>
          </a:xfrm>
        </p:spPr>
        <p:txBody>
          <a:bodyPr>
            <a:normAutofit fontScale="92500" lnSpcReduction="10000"/>
          </a:bodyPr>
          <a:lstStyle/>
          <a:p>
            <a:pPr>
              <a:buClr>
                <a:schemeClr val="tx1"/>
              </a:buClr>
              <a:buFont typeface="Wingdings 2" pitchFamily="18" charset="2"/>
              <a:buChar char=""/>
            </a:pPr>
            <a:r>
              <a:rPr lang="el-GR" sz="2400" dirty="0" smtClean="0">
                <a:latin typeface="Comic Sans MS" pitchFamily="66" charset="0"/>
              </a:rPr>
              <a:t>Ελάττωση του αριθμού και της λειτουργίας των περιφερικών </a:t>
            </a:r>
            <a:r>
              <a:rPr lang="el-GR" sz="2400" dirty="0" err="1" smtClean="0">
                <a:latin typeface="Comic Sans MS" pitchFamily="66" charset="0"/>
              </a:rPr>
              <a:t>αλγαισθητικών</a:t>
            </a:r>
            <a:r>
              <a:rPr lang="el-GR" sz="2400" dirty="0" smtClean="0">
                <a:latin typeface="Comic Sans MS" pitchFamily="66" charset="0"/>
              </a:rPr>
              <a:t> νευρώνων</a:t>
            </a:r>
            <a:r>
              <a:rPr lang="en-US" sz="2400" dirty="0" smtClean="0">
                <a:latin typeface="Comic Sans MS" pitchFamily="66" charset="0"/>
              </a:rPr>
              <a:t>.</a:t>
            </a:r>
          </a:p>
          <a:p>
            <a:pPr>
              <a:buClr>
                <a:schemeClr val="tx1"/>
              </a:buClr>
              <a:buFont typeface="Wingdings 2" pitchFamily="18" charset="2"/>
              <a:buChar char=""/>
            </a:pPr>
            <a:r>
              <a:rPr lang="el-GR" sz="2400" dirty="0" smtClean="0">
                <a:latin typeface="Comic Sans MS" pitchFamily="66" charset="0"/>
              </a:rPr>
              <a:t>Η αισθητική ουδός των θερμικών ερεθισμάτων και της ιδιοδεκτικότητας αυξάνει με την ηλικία</a:t>
            </a:r>
            <a:r>
              <a:rPr lang="en-US" sz="2400" dirty="0" smtClean="0">
                <a:latin typeface="Comic Sans MS" pitchFamily="66" charset="0"/>
              </a:rPr>
              <a:t>.</a:t>
            </a:r>
          </a:p>
          <a:p>
            <a:pPr>
              <a:buClr>
                <a:schemeClr val="tx1"/>
              </a:buClr>
              <a:buFont typeface="Wingdings 2" pitchFamily="18" charset="2"/>
              <a:buChar char=""/>
            </a:pPr>
            <a:r>
              <a:rPr lang="el-GR" sz="2400" dirty="0" smtClean="0">
                <a:latin typeface="Comic Sans MS" pitchFamily="66" charset="0"/>
              </a:rPr>
              <a:t>Οι υποδοχείς του πόνου( </a:t>
            </a:r>
            <a:r>
              <a:rPr lang="el-GR" sz="2400" dirty="0" err="1" smtClean="0">
                <a:latin typeface="Comic Sans MS" pitchFamily="66" charset="0"/>
              </a:rPr>
              <a:t>Αλγουποδοχείς</a:t>
            </a:r>
            <a:r>
              <a:rPr lang="el-GR" sz="2400" dirty="0" smtClean="0">
                <a:latin typeface="Comic Sans MS" pitchFamily="66" charset="0"/>
              </a:rPr>
              <a:t>) - Έχουν μεγαλύτερη  ουδό ενεργοποίησης, ώστε να μην ενεργοποιούνται εύκολα με την απλή αφή </a:t>
            </a:r>
            <a:r>
              <a:rPr lang="en-US" sz="2400" dirty="0" smtClean="0">
                <a:latin typeface="Comic Sans MS" pitchFamily="66" charset="0"/>
              </a:rPr>
              <a:t>: </a:t>
            </a:r>
            <a:endParaRPr lang="el-GR" sz="2400" dirty="0" smtClean="0">
              <a:latin typeface="Comic Sans MS" pitchFamily="66" charset="0"/>
            </a:endParaRPr>
          </a:p>
          <a:p>
            <a:pPr lvl="1">
              <a:buClr>
                <a:schemeClr val="tx1"/>
              </a:buClr>
              <a:buFont typeface="Wingdings" pitchFamily="2" charset="2"/>
              <a:buChar char="Ø"/>
            </a:pPr>
            <a:r>
              <a:rPr lang="en-US" sz="2000" dirty="0" smtClean="0">
                <a:latin typeface="Comic Sans MS" pitchFamily="66" charset="0"/>
              </a:rPr>
              <a:t>50% </a:t>
            </a:r>
            <a:r>
              <a:rPr lang="el-GR" sz="2000" dirty="0" smtClean="0">
                <a:latin typeface="Comic Sans MS" pitchFamily="66" charset="0"/>
              </a:rPr>
              <a:t>μειώνονται τα σωματίδια του </a:t>
            </a:r>
            <a:r>
              <a:rPr lang="en-US" sz="2000" dirty="0" smtClean="0">
                <a:latin typeface="Comic Sans MS" pitchFamily="66" charset="0"/>
              </a:rPr>
              <a:t> </a:t>
            </a:r>
            <a:r>
              <a:rPr lang="en-US" sz="2000" dirty="0" err="1" smtClean="0">
                <a:latin typeface="Comic Sans MS" pitchFamily="66" charset="0"/>
              </a:rPr>
              <a:t>Pacini</a:t>
            </a:r>
            <a:r>
              <a:rPr lang="el-GR" sz="2000" dirty="0" smtClean="0">
                <a:latin typeface="Comic Sans MS" pitchFamily="66" charset="0"/>
              </a:rPr>
              <a:t>,( στο υποδόριο)</a:t>
            </a:r>
          </a:p>
          <a:p>
            <a:pPr lvl="1">
              <a:buClr>
                <a:schemeClr val="tx1"/>
              </a:buClr>
              <a:buFont typeface="Wingdings" pitchFamily="2" charset="2"/>
              <a:buChar char="Ø"/>
            </a:pPr>
            <a:r>
              <a:rPr lang="en-US" sz="2000" dirty="0" smtClean="0">
                <a:latin typeface="Comic Sans MS" pitchFamily="66" charset="0"/>
              </a:rPr>
              <a:t>10%-30% </a:t>
            </a:r>
            <a:r>
              <a:rPr lang="el-GR" sz="2000" dirty="0" smtClean="0">
                <a:latin typeface="Comic Sans MS" pitchFamily="66" charset="0"/>
              </a:rPr>
              <a:t>μειώνονται  τα σωματίδια </a:t>
            </a:r>
            <a:r>
              <a:rPr lang="en-US" sz="2000" dirty="0" err="1" smtClean="0">
                <a:latin typeface="Comic Sans MS" pitchFamily="66" charset="0"/>
              </a:rPr>
              <a:t>Meissner</a:t>
            </a:r>
            <a:r>
              <a:rPr lang="el-GR" sz="2000" dirty="0" smtClean="0">
                <a:latin typeface="Comic Sans MS" pitchFamily="66" charset="0"/>
              </a:rPr>
              <a:t> και οι δίσκοι  </a:t>
            </a:r>
            <a:r>
              <a:rPr lang="en-US" sz="2000" dirty="0" smtClean="0">
                <a:latin typeface="Comic Sans MS" pitchFamily="66" charset="0"/>
              </a:rPr>
              <a:t>Merkel(</a:t>
            </a:r>
            <a:r>
              <a:rPr lang="el-GR" sz="2000" dirty="0" smtClean="0">
                <a:latin typeface="Comic Sans MS" pitchFamily="66" charset="0"/>
              </a:rPr>
              <a:t> επιφανειακά στο δέρμα)</a:t>
            </a:r>
            <a:endParaRPr lang="en-US" sz="2000" dirty="0" smtClean="0">
              <a:latin typeface="Comic Sans MS" pitchFamily="66" charset="0"/>
            </a:endParaRPr>
          </a:p>
          <a:p>
            <a:pPr>
              <a:buClr>
                <a:schemeClr val="tx1"/>
              </a:buClr>
              <a:buFont typeface="Wingdings 2" pitchFamily="18" charset="2"/>
              <a:buChar char=""/>
            </a:pPr>
            <a:r>
              <a:rPr lang="el-GR" sz="2400" dirty="0" smtClean="0">
                <a:latin typeface="Comic Sans MS" pitchFamily="66" charset="0"/>
              </a:rPr>
              <a:t>Ελαττώνονται οι </a:t>
            </a:r>
            <a:r>
              <a:rPr lang="el-GR" sz="2400" dirty="0" err="1" smtClean="0">
                <a:latin typeface="Comic Sans MS" pitchFamily="66" charset="0"/>
              </a:rPr>
              <a:t>ενδορφίνες</a:t>
            </a:r>
            <a:r>
              <a:rPr lang="el-GR" sz="2400" dirty="0" smtClean="0">
                <a:latin typeface="Comic Sans MS" pitchFamily="66" charset="0"/>
              </a:rPr>
              <a:t> στους ηλικιωμένους</a:t>
            </a:r>
            <a:endParaRPr lang="en-US" sz="2400" dirty="0" smtClean="0">
              <a:latin typeface="Comic Sans MS" pitchFamily="66" charset="0"/>
            </a:endParaRPr>
          </a:p>
          <a:p>
            <a:pPr>
              <a:buClr>
                <a:schemeClr val="tx1"/>
              </a:buClr>
              <a:buFont typeface="Wingdings 2" pitchFamily="18" charset="2"/>
              <a:buNone/>
            </a:pPr>
            <a:r>
              <a:rPr lang="en-US" sz="2400" dirty="0" smtClean="0">
                <a:latin typeface="Comic Sans MS" pitchFamily="66" charset="0"/>
              </a:rPr>
              <a:t> 			</a:t>
            </a:r>
            <a:endParaRPr lang="el-GR" sz="2400" dirty="0" smtClean="0">
              <a:latin typeface="Comic Sans MS" pitchFamily="66" charset="0"/>
            </a:endParaRPr>
          </a:p>
          <a:p>
            <a:pPr>
              <a:buClr>
                <a:schemeClr val="tx1"/>
              </a:buClr>
              <a:buFont typeface="Wingdings 2" pitchFamily="18" charset="2"/>
              <a:buNone/>
            </a:pPr>
            <a:endParaRPr lang="el-GR" sz="2400" dirty="0" smtClean="0">
              <a:latin typeface="Comic Sans MS" pitchFamily="66" charset="0"/>
            </a:endParaRPr>
          </a:p>
          <a:p>
            <a:pPr>
              <a:buClr>
                <a:schemeClr val="tx1"/>
              </a:buClr>
              <a:buFont typeface="Wingdings 2" pitchFamily="18" charset="2"/>
              <a:buNone/>
            </a:pPr>
            <a:r>
              <a:rPr lang="el-GR" sz="2400" dirty="0" smtClean="0">
                <a:latin typeface="Comic Sans MS" pitchFamily="66" charset="0"/>
              </a:rPr>
              <a:t>                           </a:t>
            </a:r>
            <a:r>
              <a:rPr lang="en-US" sz="1400" dirty="0" smtClean="0">
                <a:latin typeface="Comic Sans MS" pitchFamily="66" charset="0"/>
              </a:rPr>
              <a:t>Geriatric medicine: An evidence based approach 4</a:t>
            </a:r>
            <a:r>
              <a:rPr lang="en-US" sz="1400" baseline="30000" dirty="0" smtClean="0">
                <a:latin typeface="Comic Sans MS" pitchFamily="66" charset="0"/>
              </a:rPr>
              <a:t>th</a:t>
            </a:r>
            <a:r>
              <a:rPr lang="en-US" sz="1400" dirty="0" smtClean="0">
                <a:latin typeface="Comic Sans MS" pitchFamily="66" charset="0"/>
              </a:rPr>
              <a:t> edition 2003</a:t>
            </a:r>
          </a:p>
          <a:p>
            <a:pPr>
              <a:buClr>
                <a:schemeClr val="tx1"/>
              </a:buClr>
              <a:buFont typeface="Wingdings 2" pitchFamily="18" charset="2"/>
              <a:buChar char=""/>
            </a:pPr>
            <a:endParaRPr lang="en-US" sz="2400" dirty="0" smtClean="0"/>
          </a:p>
          <a:p>
            <a:pPr>
              <a:buClr>
                <a:schemeClr val="tx1"/>
              </a:buClr>
              <a:buFont typeface="Wingdings 2" pitchFamily="18" charset="2"/>
              <a:buChar char=""/>
            </a:pPr>
            <a:endParaRPr lang="en-US" sz="24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rmAutofit fontScale="90000"/>
          </a:bodyPr>
          <a:lstStyle/>
          <a:p>
            <a:r>
              <a:rPr lang="el-GR" dirty="0" smtClean="0">
                <a:latin typeface="Comic Sans MS" pitchFamily="66" charset="0"/>
              </a:rPr>
              <a:t>Ηλικιακές αλλαγές που επηρεάζουν την αίσθηση του πόνου</a:t>
            </a:r>
            <a:endParaRPr lang="en-US" dirty="0" smtClean="0">
              <a:solidFill>
                <a:schemeClr val="tx1"/>
              </a:solidFill>
            </a:endParaRPr>
          </a:p>
        </p:txBody>
      </p:sp>
      <p:sp>
        <p:nvSpPr>
          <p:cNvPr id="25602" name="Content Placeholder 2"/>
          <p:cNvSpPr>
            <a:spLocks noGrp="1"/>
          </p:cNvSpPr>
          <p:nvPr>
            <p:ph idx="1"/>
          </p:nvPr>
        </p:nvSpPr>
        <p:spPr>
          <a:xfrm>
            <a:off x="457200" y="1935163"/>
            <a:ext cx="8229600" cy="4694237"/>
          </a:xfrm>
        </p:spPr>
        <p:txBody>
          <a:bodyPr>
            <a:normAutofit fontScale="92500"/>
          </a:bodyPr>
          <a:lstStyle/>
          <a:p>
            <a:pPr>
              <a:buClr>
                <a:schemeClr val="tx1"/>
              </a:buClr>
              <a:buFont typeface="Wingdings 2" pitchFamily="18" charset="2"/>
              <a:buNone/>
            </a:pPr>
            <a:r>
              <a:rPr lang="el-GR" b="1" dirty="0" smtClean="0">
                <a:latin typeface="Comic Sans MS" pitchFamily="66" charset="0"/>
              </a:rPr>
              <a:t>Περιφερικό Ν.Σ</a:t>
            </a:r>
            <a:r>
              <a:rPr lang="en-US" b="1" dirty="0" smtClean="0">
                <a:latin typeface="Comic Sans MS" pitchFamily="66" charset="0"/>
              </a:rPr>
              <a:t>:</a:t>
            </a:r>
          </a:p>
          <a:p>
            <a:pPr>
              <a:buClr>
                <a:schemeClr val="tx1"/>
              </a:buClr>
              <a:buFont typeface="Wingdings" pitchFamily="2" charset="2"/>
              <a:buChar char="Ø"/>
            </a:pPr>
            <a:r>
              <a:rPr lang="el-GR" dirty="0" err="1" smtClean="0">
                <a:latin typeface="Comic Sans MS" pitchFamily="66" charset="0"/>
              </a:rPr>
              <a:t>Εμμύελες</a:t>
            </a:r>
            <a:r>
              <a:rPr lang="el-GR" dirty="0" smtClean="0">
                <a:latin typeface="Comic Sans MS" pitchFamily="66" charset="0"/>
              </a:rPr>
              <a:t> νευρικές ίνες: </a:t>
            </a:r>
            <a:r>
              <a:rPr lang="en-US" dirty="0" smtClean="0">
                <a:latin typeface="Comic Sans MS" pitchFamily="66" charset="0"/>
              </a:rPr>
              <a:t> </a:t>
            </a:r>
          </a:p>
          <a:p>
            <a:pPr lvl="1">
              <a:buClr>
                <a:schemeClr val="tx1"/>
              </a:buClr>
              <a:buFont typeface="Wingdings 2" pitchFamily="18" charset="2"/>
              <a:buChar char=""/>
            </a:pPr>
            <a:r>
              <a:rPr lang="el-GR" dirty="0" smtClean="0">
                <a:latin typeface="Comic Sans MS" pitchFamily="66" charset="0"/>
              </a:rPr>
              <a:t>Αυξάνει η πυκνότητα τους</a:t>
            </a:r>
            <a:endParaRPr lang="en-US" dirty="0" smtClean="0">
              <a:latin typeface="Comic Sans MS" pitchFamily="66" charset="0"/>
            </a:endParaRPr>
          </a:p>
          <a:p>
            <a:pPr lvl="1">
              <a:buClr>
                <a:schemeClr val="tx1"/>
              </a:buClr>
              <a:buFont typeface="Wingdings 2" pitchFamily="18" charset="2"/>
              <a:buChar char=""/>
            </a:pPr>
            <a:r>
              <a:rPr lang="el-GR" dirty="0" smtClean="0">
                <a:latin typeface="Comic Sans MS" pitchFamily="66" charset="0"/>
              </a:rPr>
              <a:t>Αυξάνουν οι μη φυσιολογικές/εκφυλισμένες ίνες</a:t>
            </a:r>
            <a:endParaRPr lang="en-US" dirty="0" smtClean="0">
              <a:latin typeface="Comic Sans MS" pitchFamily="66" charset="0"/>
            </a:endParaRPr>
          </a:p>
          <a:p>
            <a:pPr lvl="1">
              <a:buClr>
                <a:schemeClr val="tx1"/>
              </a:buClr>
              <a:buFont typeface="Wingdings 2" pitchFamily="18" charset="2"/>
              <a:buChar char=""/>
            </a:pPr>
            <a:r>
              <a:rPr lang="el-GR" dirty="0" smtClean="0">
                <a:latin typeface="Comic Sans MS" pitchFamily="66" charset="0"/>
              </a:rPr>
              <a:t>Η ταχύτητα αγωγιμότητας ελαττώνεται.</a:t>
            </a:r>
            <a:endParaRPr lang="en-US" dirty="0" smtClean="0">
              <a:latin typeface="Comic Sans MS" pitchFamily="66" charset="0"/>
            </a:endParaRPr>
          </a:p>
          <a:p>
            <a:pPr>
              <a:buClr>
                <a:schemeClr val="tx1"/>
              </a:buClr>
              <a:buFont typeface="Wingdings" pitchFamily="2" charset="2"/>
              <a:buChar char="Ø"/>
            </a:pPr>
            <a:r>
              <a:rPr lang="el-GR" dirty="0" err="1" smtClean="0">
                <a:latin typeface="Comic Sans MS" pitchFamily="66" charset="0"/>
              </a:rPr>
              <a:t>Αμύελες</a:t>
            </a:r>
            <a:r>
              <a:rPr lang="el-GR" dirty="0" smtClean="0">
                <a:latin typeface="Comic Sans MS" pitchFamily="66" charset="0"/>
              </a:rPr>
              <a:t> Νευρικές ίνες:</a:t>
            </a:r>
            <a:endParaRPr lang="en-US" dirty="0" smtClean="0">
              <a:latin typeface="Comic Sans MS" pitchFamily="66" charset="0"/>
            </a:endParaRPr>
          </a:p>
          <a:p>
            <a:pPr lvl="1">
              <a:buClr>
                <a:schemeClr val="tx1"/>
              </a:buClr>
              <a:buFont typeface="Wingdings 2" pitchFamily="18" charset="2"/>
              <a:buChar char=""/>
            </a:pPr>
            <a:r>
              <a:rPr lang="el-GR" dirty="0" smtClean="0">
                <a:latin typeface="Comic Sans MS" pitchFamily="66" charset="0"/>
              </a:rPr>
              <a:t>Ελαττωμένος αριθμός μακριών ινών </a:t>
            </a:r>
            <a:r>
              <a:rPr lang="en-US" dirty="0" smtClean="0">
                <a:latin typeface="Comic Sans MS" pitchFamily="66" charset="0"/>
              </a:rPr>
              <a:t>(1.2-1.6 mm</a:t>
            </a:r>
            <a:r>
              <a:rPr lang="el-GR" dirty="0" smtClean="0">
                <a:latin typeface="Comic Sans MS" pitchFamily="66" charset="0"/>
              </a:rPr>
              <a:t>)</a:t>
            </a:r>
            <a:r>
              <a:rPr lang="en-US" dirty="0" smtClean="0">
                <a:latin typeface="Comic Sans MS" pitchFamily="66" charset="0"/>
              </a:rPr>
              <a:t> </a:t>
            </a:r>
          </a:p>
          <a:p>
            <a:pPr lvl="1">
              <a:buClr>
                <a:schemeClr val="tx1"/>
              </a:buClr>
              <a:buFont typeface="Wingdings 2" pitchFamily="18" charset="2"/>
              <a:buChar char=""/>
            </a:pPr>
            <a:r>
              <a:rPr lang="el-GR" dirty="0" smtClean="0">
                <a:latin typeface="Comic Sans MS" pitchFamily="66" charset="0"/>
              </a:rPr>
              <a:t>Καμιά αλλαγή στις μικρές ίνες</a:t>
            </a:r>
            <a:r>
              <a:rPr lang="en-US" dirty="0" smtClean="0">
                <a:latin typeface="Comic Sans MS" pitchFamily="66" charset="0"/>
              </a:rPr>
              <a:t> (0.4 mm) </a:t>
            </a:r>
          </a:p>
          <a:p>
            <a:pPr lvl="1">
              <a:buClr>
                <a:schemeClr val="tx1"/>
              </a:buClr>
              <a:buFont typeface="Wingdings 2" pitchFamily="18" charset="2"/>
              <a:buChar char=""/>
            </a:pPr>
            <a:r>
              <a:rPr lang="el-GR" dirty="0" smtClean="0">
                <a:latin typeface="Comic Sans MS" pitchFamily="66" charset="0"/>
              </a:rPr>
              <a:t>Ελαττώνεται το περιεχόμενο της ουσίας</a:t>
            </a:r>
            <a:r>
              <a:rPr lang="en-US" dirty="0" smtClean="0">
                <a:latin typeface="Comic Sans MS" pitchFamily="66" charset="0"/>
              </a:rPr>
              <a:t> P </a:t>
            </a:r>
            <a:r>
              <a:rPr lang="en-US" sz="2400" dirty="0" smtClean="0">
                <a:latin typeface="Comic Sans MS" pitchFamily="66" charset="0"/>
              </a:rPr>
              <a:t> </a:t>
            </a:r>
          </a:p>
          <a:p>
            <a:pPr>
              <a:buFont typeface="Wingdings 2" pitchFamily="18" charset="2"/>
              <a:buNone/>
            </a:pPr>
            <a:r>
              <a:rPr lang="en-US" sz="1100" dirty="0" smtClean="0">
                <a:latin typeface="Comic Sans MS" pitchFamily="66" charset="0"/>
              </a:rPr>
              <a:t>					Geriatric medicine: An evidence based approach 4</a:t>
            </a:r>
            <a:r>
              <a:rPr lang="en-US" sz="1100" baseline="30000" dirty="0" smtClean="0">
                <a:latin typeface="Comic Sans MS" pitchFamily="66" charset="0"/>
              </a:rPr>
              <a:t>th</a:t>
            </a:r>
            <a:r>
              <a:rPr lang="en-US" sz="1100" dirty="0" smtClean="0">
                <a:latin typeface="Comic Sans MS" pitchFamily="66" charset="0"/>
              </a:rPr>
              <a:t> edition 2003</a:t>
            </a:r>
          </a:p>
          <a:p>
            <a:pPr>
              <a:buFont typeface="Wingdings 2" pitchFamily="18" charset="2"/>
              <a:buNone/>
            </a:pPr>
            <a:endParaRPr lang="en-US" dirty="0" smtClean="0"/>
          </a:p>
          <a:p>
            <a:pPr>
              <a:buFont typeface="Wingdings 2" pitchFamily="18" charset="2"/>
              <a:buNone/>
            </a:pPr>
            <a:endParaRPr 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381000"/>
            <a:ext cx="8229600" cy="990600"/>
          </a:xfrm>
        </p:spPr>
        <p:txBody>
          <a:bodyPr>
            <a:normAutofit fontScale="90000"/>
          </a:bodyPr>
          <a:lstStyle/>
          <a:p>
            <a:r>
              <a:rPr lang="el-GR" dirty="0" smtClean="0">
                <a:latin typeface="Comic Sans MS" pitchFamily="66" charset="0"/>
              </a:rPr>
              <a:t>Ηλικιακές αλλαγές που επηρεάζουν την αίσθηση του πόνου</a:t>
            </a:r>
            <a:endParaRPr lang="en-US" dirty="0" smtClean="0">
              <a:solidFill>
                <a:schemeClr val="tx1"/>
              </a:solidFill>
            </a:endParaRPr>
          </a:p>
        </p:txBody>
      </p:sp>
      <p:sp>
        <p:nvSpPr>
          <p:cNvPr id="26626" name="Content Placeholder 2"/>
          <p:cNvSpPr>
            <a:spLocks noGrp="1"/>
          </p:cNvSpPr>
          <p:nvPr>
            <p:ph idx="1"/>
          </p:nvPr>
        </p:nvSpPr>
        <p:spPr>
          <a:xfrm>
            <a:off x="457200" y="1600200"/>
            <a:ext cx="8229600" cy="4953000"/>
          </a:xfrm>
        </p:spPr>
        <p:txBody>
          <a:bodyPr>
            <a:normAutofit fontScale="85000" lnSpcReduction="20000"/>
          </a:bodyPr>
          <a:lstStyle/>
          <a:p>
            <a:pPr>
              <a:buClr>
                <a:schemeClr val="tx1"/>
              </a:buClr>
              <a:buFont typeface="Wingdings 2" pitchFamily="18" charset="2"/>
              <a:buNone/>
            </a:pPr>
            <a:r>
              <a:rPr lang="el-GR" b="1" dirty="0" smtClean="0">
                <a:latin typeface="Comic Sans MS" pitchFamily="66" charset="0"/>
              </a:rPr>
              <a:t>Κ.Ν.Σ.</a:t>
            </a:r>
            <a:r>
              <a:rPr lang="en-US" b="1" dirty="0" smtClean="0">
                <a:latin typeface="Comic Sans MS" pitchFamily="66" charset="0"/>
              </a:rPr>
              <a:t> </a:t>
            </a:r>
          </a:p>
          <a:p>
            <a:pPr>
              <a:buClr>
                <a:schemeClr val="tx1"/>
              </a:buClr>
              <a:buFont typeface="Wingdings" pitchFamily="2" charset="2"/>
              <a:buChar char="§"/>
            </a:pPr>
            <a:r>
              <a:rPr lang="el-GR" dirty="0" smtClean="0">
                <a:latin typeface="Comic Sans MS" pitchFamily="66" charset="0"/>
              </a:rPr>
              <a:t>Ελάττωση των νευρώνων του ραχιαίου κέρατος</a:t>
            </a:r>
            <a:endParaRPr lang="en-US" dirty="0" smtClean="0">
              <a:latin typeface="Comic Sans MS" pitchFamily="66" charset="0"/>
            </a:endParaRPr>
          </a:p>
          <a:p>
            <a:pPr>
              <a:buClr>
                <a:schemeClr val="tx1"/>
              </a:buClr>
              <a:buFont typeface="Wingdings 2" pitchFamily="18" charset="2"/>
              <a:buNone/>
            </a:pPr>
            <a:r>
              <a:rPr lang="en-US" dirty="0" smtClean="0">
                <a:latin typeface="Comic Sans MS" pitchFamily="66" charset="0"/>
              </a:rPr>
              <a:t>   </a:t>
            </a:r>
            <a:r>
              <a:rPr lang="el-GR" dirty="0" smtClean="0">
                <a:latin typeface="Comic Sans MS" pitchFamily="66" charset="0"/>
              </a:rPr>
              <a:t>Μετατροπή της ενδογενούς αναστολής</a:t>
            </a:r>
            <a:r>
              <a:rPr lang="en-US" dirty="0" smtClean="0">
                <a:latin typeface="Comic Sans MS" pitchFamily="66" charset="0"/>
              </a:rPr>
              <a:t>,</a:t>
            </a:r>
            <a:r>
              <a:rPr lang="el-GR" dirty="0" err="1" smtClean="0">
                <a:latin typeface="Comic Sans MS" pitchFamily="66" charset="0"/>
              </a:rPr>
              <a:t>Υπεραλγησία</a:t>
            </a:r>
            <a:r>
              <a:rPr lang="el-GR" dirty="0" smtClean="0">
                <a:latin typeface="Comic Sans MS" pitchFamily="66" charset="0"/>
              </a:rPr>
              <a:t>.</a:t>
            </a:r>
            <a:r>
              <a:rPr lang="en-US" dirty="0" smtClean="0">
                <a:latin typeface="Comic Sans MS" pitchFamily="66" charset="0"/>
              </a:rPr>
              <a:t> </a:t>
            </a:r>
          </a:p>
          <a:p>
            <a:pPr>
              <a:buClr>
                <a:schemeClr val="tx1"/>
              </a:buClr>
              <a:buFont typeface="Wingdings" pitchFamily="2" charset="2"/>
              <a:buChar char="§"/>
            </a:pPr>
            <a:r>
              <a:rPr lang="el-GR" dirty="0" smtClean="0">
                <a:latin typeface="Comic Sans MS" pitchFamily="66" charset="0"/>
              </a:rPr>
              <a:t>Απώλεια των νευρώνων του φλοιού του εγκεφάλου, του </a:t>
            </a:r>
            <a:r>
              <a:rPr lang="el-GR" dirty="0" err="1" smtClean="0">
                <a:latin typeface="Comic Sans MS" pitchFamily="66" charset="0"/>
              </a:rPr>
              <a:t>μεσεγκεφαλου</a:t>
            </a:r>
            <a:r>
              <a:rPr lang="el-GR" dirty="0" smtClean="0">
                <a:latin typeface="Comic Sans MS" pitchFamily="66" charset="0"/>
              </a:rPr>
              <a:t> και του εγκεφαλικού στελέχους.</a:t>
            </a:r>
            <a:r>
              <a:rPr lang="en-US" dirty="0" smtClean="0">
                <a:latin typeface="Comic Sans MS" pitchFamily="66" charset="0"/>
              </a:rPr>
              <a:t> </a:t>
            </a:r>
          </a:p>
          <a:p>
            <a:pPr>
              <a:buClr>
                <a:schemeClr val="tx1"/>
              </a:buClr>
              <a:buFont typeface="Wingdings 2" pitchFamily="18" charset="2"/>
              <a:buNone/>
            </a:pPr>
            <a:r>
              <a:rPr lang="en-US" dirty="0" smtClean="0">
                <a:latin typeface="Comic Sans MS" pitchFamily="66" charset="0"/>
              </a:rPr>
              <a:t>   18% </a:t>
            </a:r>
            <a:r>
              <a:rPr lang="el-GR" dirty="0" smtClean="0">
                <a:latin typeface="Comic Sans MS" pitchFamily="66" charset="0"/>
              </a:rPr>
              <a:t>απώλεια του θαλάμου.</a:t>
            </a:r>
            <a:endParaRPr lang="en-US" dirty="0" smtClean="0">
              <a:latin typeface="Comic Sans MS" pitchFamily="66" charset="0"/>
            </a:endParaRPr>
          </a:p>
          <a:p>
            <a:pPr>
              <a:buClr>
                <a:schemeClr val="tx1"/>
              </a:buClr>
              <a:buFont typeface="Wingdings" pitchFamily="2" charset="2"/>
              <a:buChar char="§"/>
            </a:pPr>
            <a:r>
              <a:rPr lang="el-GR" dirty="0" smtClean="0">
                <a:latin typeface="Comic Sans MS" pitchFamily="66" charset="0"/>
              </a:rPr>
              <a:t>Αλλάζουν οι </a:t>
            </a:r>
            <a:r>
              <a:rPr lang="el-GR" dirty="0" err="1" smtClean="0">
                <a:latin typeface="Comic Sans MS" pitchFamily="66" charset="0"/>
              </a:rPr>
              <a:t>προκλητές</a:t>
            </a:r>
            <a:r>
              <a:rPr lang="el-GR" dirty="0" smtClean="0">
                <a:latin typeface="Comic Sans MS" pitchFamily="66" charset="0"/>
              </a:rPr>
              <a:t> απαντήσεις.</a:t>
            </a:r>
          </a:p>
          <a:p>
            <a:pPr>
              <a:buClr>
                <a:schemeClr val="tx1"/>
              </a:buClr>
              <a:buFont typeface="Wingdings" pitchFamily="2" charset="2"/>
              <a:buChar char="§"/>
            </a:pPr>
            <a:r>
              <a:rPr lang="el-GR" dirty="0" smtClean="0">
                <a:latin typeface="Comic Sans MS" pitchFamily="66" charset="0"/>
              </a:rPr>
              <a:t>Ελαττώνονται οι </a:t>
            </a:r>
            <a:r>
              <a:rPr lang="el-GR" dirty="0" err="1" smtClean="0">
                <a:latin typeface="Comic Sans MS" pitchFamily="66" charset="0"/>
              </a:rPr>
              <a:t>κατεχολαμίνες</a:t>
            </a:r>
            <a:r>
              <a:rPr lang="el-GR" dirty="0" smtClean="0">
                <a:latin typeface="Comic Sans MS" pitchFamily="66" charset="0"/>
              </a:rPr>
              <a:t>, η </a:t>
            </a:r>
            <a:r>
              <a:rPr lang="el-GR" dirty="0" err="1" smtClean="0">
                <a:latin typeface="Comic Sans MS" pitchFamily="66" charset="0"/>
              </a:rPr>
              <a:t>ακετυλοχολίνη,το</a:t>
            </a:r>
            <a:r>
              <a:rPr lang="el-GR" dirty="0" smtClean="0">
                <a:latin typeface="Comic Sans MS" pitchFamily="66" charset="0"/>
              </a:rPr>
              <a:t> </a:t>
            </a:r>
            <a:r>
              <a:rPr lang="en-US" dirty="0" smtClean="0">
                <a:latin typeface="Comic Sans MS" pitchFamily="66" charset="0"/>
              </a:rPr>
              <a:t>GABA</a:t>
            </a:r>
            <a:r>
              <a:rPr lang="el-GR" dirty="0" smtClean="0">
                <a:latin typeface="Comic Sans MS" pitchFamily="66" charset="0"/>
              </a:rPr>
              <a:t> και η </a:t>
            </a:r>
            <a:r>
              <a:rPr lang="el-GR" dirty="0" err="1" smtClean="0">
                <a:latin typeface="Comic Sans MS" pitchFamily="66" charset="0"/>
              </a:rPr>
              <a:t>σεροτονίνη</a:t>
            </a:r>
            <a:r>
              <a:rPr lang="el-GR" dirty="0" smtClean="0">
                <a:latin typeface="Comic Sans MS" pitchFamily="66" charset="0"/>
              </a:rPr>
              <a:t>.</a:t>
            </a:r>
          </a:p>
          <a:p>
            <a:pPr>
              <a:buClr>
                <a:schemeClr val="tx1"/>
              </a:buClr>
              <a:buFont typeface="Wingdings" pitchFamily="2" charset="2"/>
              <a:buChar char="§"/>
            </a:pPr>
            <a:r>
              <a:rPr lang="el-GR" dirty="0" smtClean="0">
                <a:latin typeface="Comic Sans MS" pitchFamily="66" charset="0"/>
              </a:rPr>
              <a:t>Τα </a:t>
            </a:r>
            <a:r>
              <a:rPr lang="el-GR" dirty="0" err="1" smtClean="0">
                <a:latin typeface="Comic Sans MS" pitchFamily="66" charset="0"/>
              </a:rPr>
              <a:t>Νευροπεπτίδια</a:t>
            </a:r>
            <a:r>
              <a:rPr lang="el-GR" dirty="0" smtClean="0">
                <a:latin typeface="Comic Sans MS" pitchFamily="66" charset="0"/>
              </a:rPr>
              <a:t> δεν αλλάζουν</a:t>
            </a:r>
            <a:endParaRPr lang="en-US" dirty="0" smtClean="0">
              <a:latin typeface="Comic Sans MS" pitchFamily="66" charset="0"/>
            </a:endParaRPr>
          </a:p>
          <a:p>
            <a:pPr>
              <a:buClr>
                <a:schemeClr val="tx1"/>
              </a:buClr>
              <a:buFont typeface="Wingdings 2" pitchFamily="18" charset="2"/>
              <a:buNone/>
            </a:pPr>
            <a:r>
              <a:rPr lang="en-US" sz="1100" dirty="0" smtClean="0">
                <a:latin typeface="Comic Sans MS" pitchFamily="66" charset="0"/>
              </a:rPr>
              <a:t>					Geriatric medicine: An evidence based approach 4</a:t>
            </a:r>
            <a:r>
              <a:rPr lang="en-US" sz="1100" baseline="30000" dirty="0" smtClean="0">
                <a:latin typeface="Comic Sans MS" pitchFamily="66" charset="0"/>
              </a:rPr>
              <a:t>th</a:t>
            </a:r>
            <a:r>
              <a:rPr lang="en-US" sz="1100" dirty="0" smtClean="0">
                <a:latin typeface="Comic Sans MS" pitchFamily="66" charset="0"/>
              </a:rPr>
              <a:t> edition 2003</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04"/>
            <a:ext cx="8229600" cy="989034"/>
          </a:xfrm>
        </p:spPr>
        <p:txBody>
          <a:bodyPr>
            <a:normAutofit fontScale="90000"/>
          </a:bodyPr>
          <a:lstStyle/>
          <a:p>
            <a:r>
              <a:rPr lang="el-GR" sz="3100" dirty="0">
                <a:latin typeface="Comic Sans MS" pitchFamily="66" charset="0"/>
              </a:rPr>
              <a:t/>
            </a:r>
            <a:br>
              <a:rPr lang="el-GR" sz="3100" dirty="0">
                <a:latin typeface="Comic Sans MS" pitchFamily="66" charset="0"/>
              </a:rPr>
            </a:br>
            <a:r>
              <a:rPr lang="el-GR" sz="3100" dirty="0">
                <a:latin typeface="Comic Sans MS" pitchFamily="66" charset="0"/>
              </a:rPr>
              <a:t>ΦΑΡΜΑΚΟΛΟΓΙΚΕΣ ΑΛΛΑΓΕΣ ΠΟΥ ΣΧΕΤΙΖΟΝΤΑΙ ΜΕ ΤΗΝ ΗΛΙΚΙΑ</a:t>
            </a:r>
            <a:r>
              <a:rPr lang="el-GR" dirty="0"/>
              <a:t/>
            </a:r>
            <a:br>
              <a:rPr lang="el-GR" dirty="0"/>
            </a:br>
            <a:endParaRPr lang="el-GR" dirty="0"/>
          </a:p>
        </p:txBody>
      </p:sp>
      <p:sp>
        <p:nvSpPr>
          <p:cNvPr id="3" name="2 - Θέση περιεχομένου"/>
          <p:cNvSpPr>
            <a:spLocks noGrp="1"/>
          </p:cNvSpPr>
          <p:nvPr>
            <p:ph idx="1"/>
          </p:nvPr>
        </p:nvSpPr>
        <p:spPr>
          <a:xfrm>
            <a:off x="457200" y="1600200"/>
            <a:ext cx="8229600" cy="4972072"/>
          </a:xfrm>
        </p:spPr>
        <p:txBody>
          <a:bodyPr>
            <a:normAutofit fontScale="85000" lnSpcReduction="20000"/>
          </a:bodyPr>
          <a:lstStyle/>
          <a:p>
            <a:r>
              <a:rPr lang="el-GR" dirty="0">
                <a:latin typeface="Comic Sans MS" pitchFamily="66" charset="0"/>
              </a:rPr>
              <a:t> Η </a:t>
            </a:r>
            <a:r>
              <a:rPr lang="el-GR" b="1" dirty="0">
                <a:latin typeface="Comic Sans MS" pitchFamily="66" charset="0"/>
              </a:rPr>
              <a:t>νεφρική λειτουργία</a:t>
            </a:r>
            <a:r>
              <a:rPr lang="el-GR" dirty="0">
                <a:latin typeface="Comic Sans MS" pitchFamily="66" charset="0"/>
              </a:rPr>
              <a:t> σε ενήλικες άνω των 70 ετών έχει μειωθεί 40-50%  χωρίς να υπάρχει νεφρική νόσος. Η μείωση του αριθμού των </a:t>
            </a:r>
            <a:r>
              <a:rPr lang="el-GR" dirty="0" err="1">
                <a:latin typeface="Comic Sans MS" pitchFamily="66" charset="0"/>
              </a:rPr>
              <a:t>νεφρώνων</a:t>
            </a:r>
            <a:r>
              <a:rPr lang="el-GR" dirty="0">
                <a:latin typeface="Comic Sans MS" pitchFamily="66" charset="0"/>
              </a:rPr>
              <a:t> </a:t>
            </a:r>
            <a:r>
              <a:rPr lang="el-GR" b="1" dirty="0">
                <a:latin typeface="Comic Sans MS" pitchFamily="66" charset="0"/>
              </a:rPr>
              <a:t>,</a:t>
            </a:r>
            <a:r>
              <a:rPr lang="el-GR" dirty="0">
                <a:latin typeface="Comic Sans MS" pitchFamily="66" charset="0"/>
              </a:rPr>
              <a:t>η μειωμένη νεφρική κάθαρση μπορεί να οδηγήσει σε </a:t>
            </a:r>
            <a:r>
              <a:rPr lang="el-GR" dirty="0" err="1">
                <a:latin typeface="Comic Sans MS" pitchFamily="66" charset="0"/>
              </a:rPr>
              <a:t>νεφροτοξικότητα</a:t>
            </a:r>
            <a:r>
              <a:rPr lang="el-GR" dirty="0">
                <a:latin typeface="Comic Sans MS" pitchFamily="66" charset="0"/>
              </a:rPr>
              <a:t>.</a:t>
            </a:r>
          </a:p>
          <a:p>
            <a:r>
              <a:rPr lang="el-GR" dirty="0">
                <a:latin typeface="Comic Sans MS" pitchFamily="66" charset="0"/>
              </a:rPr>
              <a:t>      Το  </a:t>
            </a:r>
            <a:r>
              <a:rPr lang="el-GR" b="1" dirty="0">
                <a:latin typeface="Comic Sans MS" pitchFamily="66" charset="0"/>
              </a:rPr>
              <a:t>Γαστρεντερικό σύστημα</a:t>
            </a:r>
            <a:r>
              <a:rPr lang="el-GR" dirty="0">
                <a:latin typeface="Comic Sans MS" pitchFamily="66" charset="0"/>
              </a:rPr>
              <a:t> παρουσιάζει  μεταβολές στην απορρόφηση και το μεταβολισμό των φαρμάκων. </a:t>
            </a:r>
          </a:p>
          <a:p>
            <a:r>
              <a:rPr lang="el-GR" dirty="0">
                <a:latin typeface="Comic Sans MS" pitchFamily="66" charset="0"/>
              </a:rPr>
              <a:t>    Η</a:t>
            </a:r>
            <a:r>
              <a:rPr lang="el-GR" b="1" dirty="0">
                <a:latin typeface="Comic Sans MS" pitchFamily="66" charset="0"/>
              </a:rPr>
              <a:t> Ηπατική</a:t>
            </a:r>
            <a:r>
              <a:rPr lang="el-GR" dirty="0">
                <a:latin typeface="Comic Sans MS" pitchFamily="66" charset="0"/>
              </a:rPr>
              <a:t> δυσλειτουργία οδηγεί σε μειωμένη ηπατική κάθαρση του φαρμάκου είτε μέσω της μειωμένης ροής στην ηπατική αρτηρία ή της ροής στην πυλαία φλέβα, είτε μέσω της ελαττωμένης λειτουργίας  του κυτοχρώματος Ρ450.</a:t>
            </a:r>
          </a:p>
          <a:p>
            <a:pPr>
              <a:buNone/>
            </a:pPr>
            <a:endParaRPr lang="el-G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omic Sans MS" pitchFamily="66" charset="0"/>
              </a:rPr>
              <a:t>ΘΕΡΑΠΕΙΑ</a:t>
            </a:r>
            <a:r>
              <a:rPr lang="el-GR" dirty="0"/>
              <a:t/>
            </a:r>
            <a:br>
              <a:rPr lang="el-GR" dirty="0"/>
            </a:br>
            <a:endParaRPr lang="el-GR" dirty="0"/>
          </a:p>
        </p:txBody>
      </p:sp>
      <p:sp>
        <p:nvSpPr>
          <p:cNvPr id="3" name="2 - Θέση περιεχομένου"/>
          <p:cNvSpPr>
            <a:spLocks noGrp="1"/>
          </p:cNvSpPr>
          <p:nvPr>
            <p:ph idx="1"/>
          </p:nvPr>
        </p:nvSpPr>
        <p:spPr/>
        <p:txBody>
          <a:bodyPr>
            <a:normAutofit/>
          </a:bodyPr>
          <a:lstStyle/>
          <a:p>
            <a:r>
              <a:rPr lang="el-GR" dirty="0" err="1">
                <a:latin typeface="Comic Sans MS" pitchFamily="66" charset="0"/>
              </a:rPr>
              <a:t>Πολυπαραγοντική</a:t>
            </a:r>
            <a:r>
              <a:rPr lang="el-GR" dirty="0">
                <a:latin typeface="Comic Sans MS" pitchFamily="66" charset="0"/>
              </a:rPr>
              <a:t> και διεπιστημονική</a:t>
            </a:r>
          </a:p>
          <a:p>
            <a:endParaRPr lang="el-GR" dirty="0"/>
          </a:p>
        </p:txBody>
      </p:sp>
      <p:pic>
        <p:nvPicPr>
          <p:cNvPr id="13314" name="Picture 2" descr="http://www.e-algos.com/gr/wp-content/uploads/2011/01/pm_general_cp_med_approach-300x201.jpg"/>
          <p:cNvPicPr>
            <a:picLocks noChangeAspect="1" noChangeArrowheads="1"/>
          </p:cNvPicPr>
          <p:nvPr/>
        </p:nvPicPr>
        <p:blipFill>
          <a:blip r:embed="rId2"/>
          <a:srcRect/>
          <a:stretch>
            <a:fillRect/>
          </a:stretch>
        </p:blipFill>
        <p:spPr bwMode="auto">
          <a:xfrm>
            <a:off x="500034" y="2500306"/>
            <a:ext cx="6572296" cy="440343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a:t>
            </a:r>
            <a:r>
              <a:rPr lang="el-GR" dirty="0">
                <a:latin typeface="Comic Sans MS" pitchFamily="66" charset="0"/>
              </a:rPr>
              <a:t> Υπερήλικας </a:t>
            </a:r>
            <a:r>
              <a:rPr lang="en-US" dirty="0"/>
              <a:t>“</a:t>
            </a:r>
            <a:br>
              <a:rPr lang="en-US" dirty="0"/>
            </a:br>
            <a:r>
              <a:rPr lang="el-GR" dirty="0">
                <a:latin typeface="Comic Sans MS" pitchFamily="66" charset="0"/>
              </a:rPr>
              <a:t> </a:t>
            </a:r>
            <a:r>
              <a:rPr lang="el-GR" dirty="0" smtClean="0">
                <a:latin typeface="Comic Sans MS" pitchFamily="66" charset="0"/>
              </a:rPr>
              <a:t> Γεωγραφική μεταβλητότητα</a:t>
            </a:r>
            <a:endParaRPr lang="el-GR" dirty="0"/>
          </a:p>
        </p:txBody>
      </p:sp>
      <p:sp>
        <p:nvSpPr>
          <p:cNvPr id="5" name="4 - Έλλειψη"/>
          <p:cNvSpPr/>
          <p:nvPr/>
        </p:nvSpPr>
        <p:spPr>
          <a:xfrm>
            <a:off x="1763688" y="5085184"/>
            <a:ext cx="2016224" cy="1224136"/>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latin typeface="Comic Sans MS" pitchFamily="66" charset="0"/>
            </a:endParaRPr>
          </a:p>
          <a:p>
            <a:pPr algn="ctr"/>
            <a:r>
              <a:rPr lang="en-US" dirty="0">
                <a:latin typeface="Comic Sans MS" pitchFamily="66" charset="0"/>
              </a:rPr>
              <a:t>USA  6</a:t>
            </a:r>
            <a:r>
              <a:rPr lang="el-GR" dirty="0">
                <a:latin typeface="Comic Sans MS" pitchFamily="66" charset="0"/>
              </a:rPr>
              <a:t>5</a:t>
            </a:r>
            <a:r>
              <a:rPr lang="en-US" dirty="0">
                <a:latin typeface="Comic Sans MS" pitchFamily="66" charset="0"/>
              </a:rPr>
              <a:t>+</a:t>
            </a:r>
          </a:p>
          <a:p>
            <a:pPr algn="ctr"/>
            <a:r>
              <a:rPr lang="en-US" dirty="0">
                <a:latin typeface="Comic Sans MS" pitchFamily="66" charset="0"/>
              </a:rPr>
              <a:t>(WHO)</a:t>
            </a:r>
          </a:p>
          <a:p>
            <a:pPr algn="ctr"/>
            <a:endParaRPr lang="el-GR" dirty="0">
              <a:latin typeface="Comic Sans MS" pitchFamily="66" charset="0"/>
            </a:endParaRPr>
          </a:p>
        </p:txBody>
      </p:sp>
      <p:sp>
        <p:nvSpPr>
          <p:cNvPr id="7" name="6 - Έλλειψη"/>
          <p:cNvSpPr/>
          <p:nvPr/>
        </p:nvSpPr>
        <p:spPr>
          <a:xfrm>
            <a:off x="5220072" y="5013176"/>
            <a:ext cx="1800200" cy="1296144"/>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latin typeface="Comic Sans MS" pitchFamily="66" charset="0"/>
              </a:rPr>
              <a:t>Africa 50</a:t>
            </a:r>
          </a:p>
          <a:p>
            <a:pPr algn="ctr"/>
            <a:r>
              <a:rPr lang="en-US" dirty="0">
                <a:latin typeface="Comic Sans MS" pitchFamily="66" charset="0"/>
              </a:rPr>
              <a:t>(WHO)</a:t>
            </a:r>
            <a:endParaRPr lang="el-GR" dirty="0">
              <a:latin typeface="Comic Sans MS" pitchFamily="66" charset="0"/>
            </a:endParaRPr>
          </a:p>
        </p:txBody>
      </p:sp>
      <p:pic>
        <p:nvPicPr>
          <p:cNvPr id="23556" name="Picture 4" descr="https://www.facebook.com/designdautore/photos/ms.c.eJw1x8ENACAIA8CNjC2twP6LaUJ8Xa7JUB1mbaO9eu45~"/>
          <p:cNvPicPr>
            <a:picLocks noChangeAspect="1" noChangeArrowheads="1"/>
          </p:cNvPicPr>
          <p:nvPr/>
        </p:nvPicPr>
        <p:blipFill>
          <a:blip r:embed="rId3" cstate="print"/>
          <a:srcRect/>
          <a:stretch>
            <a:fillRect/>
          </a:stretch>
        </p:blipFill>
        <p:spPr bwMode="auto">
          <a:xfrm>
            <a:off x="5148065" y="1844824"/>
            <a:ext cx="1965878" cy="29523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558" name="Picture 6" descr="Fashion Notes: Melania Trump Stuns at U.N. In Off-The-Runway Calvin Klein Suit"/>
          <p:cNvPicPr>
            <a:picLocks noChangeAspect="1" noChangeArrowheads="1"/>
          </p:cNvPicPr>
          <p:nvPr/>
        </p:nvPicPr>
        <p:blipFill>
          <a:blip r:embed="rId4" cstate="print"/>
          <a:srcRect/>
          <a:stretch>
            <a:fillRect/>
          </a:stretch>
        </p:blipFill>
        <p:spPr bwMode="auto">
          <a:xfrm>
            <a:off x="1747886" y="1844824"/>
            <a:ext cx="1844028"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4" descr="Αποτέλεσμα εικόνας για africa"/>
          <p:cNvPicPr>
            <a:picLocks noChangeAspect="1" noChangeArrowheads="1"/>
          </p:cNvPicPr>
          <p:nvPr/>
        </p:nvPicPr>
        <p:blipFill>
          <a:blip r:embed="rId5" cstate="print"/>
          <a:srcRect/>
          <a:stretch>
            <a:fillRect/>
          </a:stretch>
        </p:blipFill>
        <p:spPr bwMode="auto">
          <a:xfrm>
            <a:off x="7358082" y="2428868"/>
            <a:ext cx="1214446" cy="1679351"/>
          </a:xfrm>
          <a:prstGeom prst="rect">
            <a:avLst/>
          </a:prstGeom>
          <a:ln>
            <a:noFill/>
          </a:ln>
          <a:effectLst>
            <a:outerShdw blurRad="292100" dist="139700" dir="2700000" algn="tl" rotWithShape="0">
              <a:srgbClr val="333333">
                <a:alpha val="65000"/>
              </a:srgbClr>
            </a:outerShdw>
          </a:effectLst>
        </p:spPr>
      </p:pic>
      <p:pic>
        <p:nvPicPr>
          <p:cNvPr id="9" name="Picture 6" descr="Αποτέλεσμα εικόνας για usa"/>
          <p:cNvPicPr>
            <a:picLocks noChangeAspect="1" noChangeArrowheads="1"/>
          </p:cNvPicPr>
          <p:nvPr/>
        </p:nvPicPr>
        <p:blipFill>
          <a:blip r:embed="rId6" cstate="print"/>
          <a:srcRect/>
          <a:stretch>
            <a:fillRect/>
          </a:stretch>
        </p:blipFill>
        <p:spPr bwMode="auto">
          <a:xfrm>
            <a:off x="142844" y="2714620"/>
            <a:ext cx="1571636" cy="1047758"/>
          </a:xfrm>
          <a:prstGeom prst="rect">
            <a:avLst/>
          </a:prstGeom>
          <a:noFill/>
        </p:spPr>
      </p:pic>
    </p:spTree>
  </p:cSld>
  <p:clrMapOvr>
    <a:masterClrMapping/>
  </p:clrMapOvr>
  <p:transition>
    <p:comb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omic Sans MS" pitchFamily="66" charset="0"/>
              </a:rPr>
              <a:t>ΘΕΡΑΠΕΙΑ</a:t>
            </a:r>
            <a:r>
              <a:rPr lang="el-GR" dirty="0"/>
              <a:t/>
            </a:r>
            <a:br>
              <a:rPr lang="el-GR" dirty="0"/>
            </a:br>
            <a:endParaRPr lang="el-GR" dirty="0"/>
          </a:p>
        </p:txBody>
      </p:sp>
      <p:sp>
        <p:nvSpPr>
          <p:cNvPr id="3" name="2 - Θέση περιεχομένου"/>
          <p:cNvSpPr>
            <a:spLocks noGrp="1"/>
          </p:cNvSpPr>
          <p:nvPr>
            <p:ph idx="1"/>
          </p:nvPr>
        </p:nvSpPr>
        <p:spPr/>
        <p:txBody>
          <a:bodyPr>
            <a:normAutofit fontScale="62500" lnSpcReduction="20000"/>
          </a:bodyPr>
          <a:lstStyle/>
          <a:p>
            <a:r>
              <a:rPr lang="el-GR" dirty="0">
                <a:latin typeface="Comic Sans MS" pitchFamily="66" charset="0"/>
              </a:rPr>
              <a:t>Στις ΗΠΑ  η </a:t>
            </a:r>
            <a:r>
              <a:rPr lang="el-GR" dirty="0" err="1">
                <a:latin typeface="Comic Sans MS" pitchFamily="66" charset="0"/>
              </a:rPr>
              <a:t>παρακεταμόλη</a:t>
            </a:r>
            <a:r>
              <a:rPr lang="el-GR" dirty="0">
                <a:latin typeface="Comic Sans MS" pitchFamily="66" charset="0"/>
              </a:rPr>
              <a:t> είναι το πιο ευρέως χρησιμοποιούμενο αναλγητικό και προτείνεται από τον  </a:t>
            </a:r>
            <a:r>
              <a:rPr lang="en-US" dirty="0">
                <a:latin typeface="Comic Sans MS" pitchFamily="66" charset="0"/>
              </a:rPr>
              <a:t>FDA</a:t>
            </a:r>
            <a:r>
              <a:rPr lang="el-GR" dirty="0">
                <a:latin typeface="Comic Sans MS" pitchFamily="66" charset="0"/>
              </a:rPr>
              <a:t> σε δόσεις 3-4 </a:t>
            </a:r>
            <a:r>
              <a:rPr lang="en-US" dirty="0" err="1">
                <a:latin typeface="Comic Sans MS" pitchFamily="66" charset="0"/>
              </a:rPr>
              <a:t>gr</a:t>
            </a:r>
            <a:r>
              <a:rPr lang="el-GR" dirty="0">
                <a:latin typeface="Comic Sans MS" pitchFamily="66" charset="0"/>
              </a:rPr>
              <a:t>, εκτός των ασθενών που πάσχουν από νόσους του ήπατος, όπου η ανώτερη θεραπευτική δόση που προτείνεται είναι αυτή των 2gr. Τα ΜΣΑΦ έχουν καλυτέρα αναλγητικά αποτελέσματα για μέσης έντασης πόνο αλλά θα πρέπει να χορηγούνται με εξαιρετική προσοχή και για αυστηρά μικρό χρονικό διάστημα. Ο κίνδυνος για επιπλοκές από το γαστρεντερικό, το καρδιαγγειακό σύστημα και τον νεφρό αυξάνουν όταν χρησιμοποιούνται για περισσότερο από δύο μήνες. Ο γιατρός θα πρέπει να θυμάται, ότι οι περισσότεροι θάνατοι από </a:t>
            </a:r>
            <a:r>
              <a:rPr lang="el-GR" dirty="0" err="1">
                <a:latin typeface="Comic Sans MS" pitchFamily="66" charset="0"/>
              </a:rPr>
              <a:t>νεφροτοξικότητα</a:t>
            </a:r>
            <a:r>
              <a:rPr lang="el-GR" dirty="0">
                <a:latin typeface="Comic Sans MS" pitchFamily="66" charset="0"/>
              </a:rPr>
              <a:t>, έμφραγμα του μυοκαρδίου ή ΑΕΕ σε ασθενείς που λάμβαναν πολύ καιρό τα φάρμακα αυτά ήταν υπερήλικες.</a:t>
            </a:r>
          </a:p>
          <a:p>
            <a:r>
              <a:rPr lang="el-GR" dirty="0">
                <a:latin typeface="Comic Sans MS" pitchFamily="66" charset="0"/>
              </a:rPr>
              <a:t> Οι δόσεις των </a:t>
            </a:r>
            <a:r>
              <a:rPr lang="el-GR" dirty="0" err="1">
                <a:latin typeface="Comic Sans MS" pitchFamily="66" charset="0"/>
              </a:rPr>
              <a:t>οπιοειδών</a:t>
            </a:r>
            <a:r>
              <a:rPr lang="el-GR" dirty="0">
                <a:latin typeface="Comic Sans MS" pitchFamily="66" charset="0"/>
              </a:rPr>
              <a:t> πρέπει να </a:t>
            </a:r>
            <a:r>
              <a:rPr lang="el-GR" dirty="0" err="1">
                <a:latin typeface="Comic Sans MS" pitchFamily="66" charset="0"/>
              </a:rPr>
              <a:t>τιτλοποιούνται</a:t>
            </a:r>
            <a:r>
              <a:rPr lang="el-GR" dirty="0">
                <a:latin typeface="Comic Sans MS" pitchFamily="66" charset="0"/>
              </a:rPr>
              <a:t>  και να μειώνονται στο 25-50% της δόσης 24ώρου μέχρις ότου επιτευχθεί ισορροπία μεταξύ της ικανοποιητικής θεραπείας   του πόνου και των ανεπιθύμητων ενεργειών. </a:t>
            </a:r>
          </a:p>
          <a:p>
            <a:endParaRPr lang="el-G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latin typeface="Comic Sans MS" pitchFamily="66" charset="0"/>
              </a:rPr>
              <a:t>ΘΕΡΑΠΕΙΑ</a:t>
            </a:r>
            <a:endParaRPr lang="el-GR" dirty="0"/>
          </a:p>
        </p:txBody>
      </p:sp>
      <p:sp>
        <p:nvSpPr>
          <p:cNvPr id="3" name="2 - Θέση περιεχομένου"/>
          <p:cNvSpPr>
            <a:spLocks noGrp="1"/>
          </p:cNvSpPr>
          <p:nvPr>
            <p:ph idx="1"/>
          </p:nvPr>
        </p:nvSpPr>
        <p:spPr/>
        <p:txBody>
          <a:bodyPr>
            <a:normAutofit/>
          </a:bodyPr>
          <a:lstStyle/>
          <a:p>
            <a:r>
              <a:rPr lang="el-GR" dirty="0">
                <a:latin typeface="Comic Sans MS" pitchFamily="66" charset="0"/>
              </a:rPr>
              <a:t>Η </a:t>
            </a:r>
            <a:r>
              <a:rPr lang="el-GR" b="1" dirty="0">
                <a:latin typeface="Comic Sans MS" pitchFamily="66" charset="0"/>
              </a:rPr>
              <a:t>Ψυχολογική υποστήριξη </a:t>
            </a:r>
            <a:r>
              <a:rPr lang="el-GR" dirty="0">
                <a:latin typeface="Comic Sans MS" pitchFamily="66" charset="0"/>
              </a:rPr>
              <a:t>αποτελεί αναπόσπαστο κομμάτι της φαρμακευτικής αγωγής</a:t>
            </a:r>
            <a:r>
              <a:rPr lang="el-GR" dirty="0" smtClean="0">
                <a:latin typeface="Comic Sans MS" pitchFamily="66" charset="0"/>
              </a:rPr>
              <a:t>. </a:t>
            </a:r>
            <a:endParaRPr lang="el-GR" dirty="0">
              <a:latin typeface="Comic Sans MS" pitchFamily="66" charset="0"/>
            </a:endParaRPr>
          </a:p>
          <a:p>
            <a:pPr lvl="1"/>
            <a:r>
              <a:rPr lang="el-GR" dirty="0">
                <a:latin typeface="Comic Sans MS" pitchFamily="66" charset="0"/>
              </a:rPr>
              <a:t>Η ψυχολογική </a:t>
            </a:r>
            <a:r>
              <a:rPr lang="el-GR" b="1" dirty="0">
                <a:latin typeface="Comic Sans MS" pitchFamily="66" charset="0"/>
              </a:rPr>
              <a:t>υποστήριξη από ψυχολόγο </a:t>
            </a:r>
            <a:r>
              <a:rPr lang="el-GR" dirty="0">
                <a:latin typeface="Comic Sans MS" pitchFamily="66" charset="0"/>
              </a:rPr>
              <a:t>που έχει εξειδικευτεί στον πόνο θα βοηθήσει.</a:t>
            </a:r>
          </a:p>
          <a:p>
            <a:pPr lvl="1"/>
            <a:r>
              <a:rPr lang="el-GR" dirty="0">
                <a:latin typeface="Comic Sans MS" pitchFamily="66" charset="0"/>
              </a:rPr>
              <a:t> </a:t>
            </a:r>
            <a:r>
              <a:rPr lang="el-GR" b="1" dirty="0">
                <a:latin typeface="Comic Sans MS" pitchFamily="66" charset="0"/>
              </a:rPr>
              <a:t>Η  κοινωνική ένταξη </a:t>
            </a:r>
            <a:r>
              <a:rPr lang="el-GR" dirty="0">
                <a:latin typeface="Comic Sans MS" pitchFamily="66" charset="0"/>
              </a:rPr>
              <a:t>του υπερήλικα και </a:t>
            </a:r>
          </a:p>
          <a:p>
            <a:pPr lvl="1"/>
            <a:r>
              <a:rPr lang="el-GR" dirty="0">
                <a:latin typeface="Comic Sans MS" pitchFamily="66" charset="0"/>
              </a:rPr>
              <a:t>Η ύπαρξη </a:t>
            </a:r>
            <a:r>
              <a:rPr lang="el-GR" b="1" dirty="0">
                <a:latin typeface="Comic Sans MS" pitchFamily="66" charset="0"/>
              </a:rPr>
              <a:t>οικογενειακού περιβάλλοντος </a:t>
            </a:r>
            <a:r>
              <a:rPr lang="el-GR" dirty="0">
                <a:latin typeface="Comic Sans MS" pitchFamily="66" charset="0"/>
              </a:rPr>
              <a:t>ενισχύουν την ψυχολογική κατάσταση του ασθενούς</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1100" dirty="0" smtClean="0"/>
              <a:t/>
            </a:r>
            <a:br>
              <a:rPr lang="en-US" sz="1100" dirty="0" smtClean="0"/>
            </a:br>
            <a:r>
              <a:rPr lang="en-US" sz="2000" b="1" dirty="0" err="1" smtClean="0">
                <a:latin typeface="Comic Sans MS" pitchFamily="66" charset="0"/>
              </a:rPr>
              <a:t>Opioids</a:t>
            </a:r>
            <a:r>
              <a:rPr lang="en-US" sz="2000" b="1" dirty="0" smtClean="0">
                <a:latin typeface="Comic Sans MS" pitchFamily="66" charset="0"/>
              </a:rPr>
              <a:t> for low back pain.</a:t>
            </a:r>
            <a:r>
              <a:rPr lang="en-US" sz="1400" b="1" dirty="0" smtClean="0">
                <a:latin typeface="Comic Sans MS" pitchFamily="66" charset="0"/>
              </a:rPr>
              <a:t/>
            </a:r>
            <a:br>
              <a:rPr lang="en-US" sz="1400" b="1" dirty="0" smtClean="0">
                <a:latin typeface="Comic Sans MS" pitchFamily="66" charset="0"/>
              </a:rPr>
            </a:br>
            <a:r>
              <a:rPr lang="en-US" sz="1400" u="sng" dirty="0" err="1" smtClean="0">
                <a:latin typeface="Comic Sans MS" pitchFamily="66" charset="0"/>
              </a:rPr>
              <a:t>Deyo</a:t>
            </a:r>
            <a:r>
              <a:rPr lang="en-US" sz="1400" u="sng" dirty="0" smtClean="0">
                <a:latin typeface="Comic Sans MS" pitchFamily="66" charset="0"/>
              </a:rPr>
              <a:t> RA</a:t>
            </a:r>
            <a:r>
              <a:rPr lang="en-US" sz="1400" dirty="0" smtClean="0">
                <a:latin typeface="Comic Sans MS" pitchFamily="66" charset="0"/>
              </a:rPr>
              <a:t>, </a:t>
            </a:r>
            <a:r>
              <a:rPr lang="en-US" sz="1400" u="sng" dirty="0" smtClean="0">
                <a:latin typeface="Comic Sans MS" pitchFamily="66" charset="0"/>
              </a:rPr>
              <a:t>Von </a:t>
            </a:r>
            <a:r>
              <a:rPr lang="en-US" sz="1400" u="sng" dirty="0" err="1" smtClean="0">
                <a:latin typeface="Comic Sans MS" pitchFamily="66" charset="0"/>
              </a:rPr>
              <a:t>Korff</a:t>
            </a:r>
            <a:r>
              <a:rPr lang="en-US" sz="1400" u="sng" dirty="0" smtClean="0">
                <a:latin typeface="Comic Sans MS" pitchFamily="66" charset="0"/>
              </a:rPr>
              <a:t> M</a:t>
            </a:r>
            <a:r>
              <a:rPr lang="en-US" sz="1400" dirty="0" smtClean="0">
                <a:latin typeface="Comic Sans MS" pitchFamily="66" charset="0"/>
              </a:rPr>
              <a:t>, </a:t>
            </a:r>
            <a:r>
              <a:rPr lang="en-US" sz="1400" u="sng" dirty="0" err="1" smtClean="0">
                <a:latin typeface="Comic Sans MS" pitchFamily="66" charset="0"/>
              </a:rPr>
              <a:t>Duhrkoo</a:t>
            </a:r>
            <a:r>
              <a:rPr lang="el-GR" sz="1400" u="sng" dirty="0" smtClean="0">
                <a:latin typeface="Comic Sans MS" pitchFamily="66" charset="0"/>
              </a:rPr>
              <a:t>0</a:t>
            </a:r>
            <a:r>
              <a:rPr lang="en-US" sz="1400" u="sng" dirty="0" smtClean="0">
                <a:latin typeface="Comic Sans MS" pitchFamily="66" charset="0"/>
              </a:rPr>
              <a:t>p D</a:t>
            </a:r>
            <a:r>
              <a:rPr lang="el-GR" sz="1400" baseline="30000" dirty="0" smtClean="0">
                <a:latin typeface="Comic Sans MS" pitchFamily="66" charset="0"/>
              </a:rPr>
              <a:t/>
            </a:r>
            <a:br>
              <a:rPr lang="el-GR" sz="1400" baseline="30000" dirty="0" smtClean="0">
                <a:latin typeface="Comic Sans MS" pitchFamily="66" charset="0"/>
              </a:rPr>
            </a:br>
            <a:r>
              <a:rPr lang="en-US" sz="1400" u="sng" dirty="0" smtClean="0">
                <a:latin typeface="Comic Sans MS" pitchFamily="66" charset="0"/>
              </a:rPr>
              <a:t>BMJ.</a:t>
            </a:r>
            <a:r>
              <a:rPr lang="en-US" sz="1400" dirty="0" smtClean="0">
                <a:latin typeface="Comic Sans MS" pitchFamily="66" charset="0"/>
              </a:rPr>
              <a:t>2015 Jan 5;350:g6380</a:t>
            </a:r>
            <a:r>
              <a:rPr lang="en-US" sz="1100" dirty="0" smtClean="0"/>
              <a:t>. </a:t>
            </a:r>
            <a:br>
              <a:rPr lang="en-US" sz="1100" dirty="0" smtClean="0"/>
            </a:br>
            <a:r>
              <a:rPr lang="en-US" sz="1100" b="1" dirty="0" smtClean="0"/>
              <a:t/>
            </a:r>
            <a:br>
              <a:rPr lang="en-US" sz="1100" b="1" dirty="0" smtClean="0"/>
            </a:br>
            <a:endParaRPr lang="el-GR" sz="1100" dirty="0"/>
          </a:p>
        </p:txBody>
      </p:sp>
      <p:sp>
        <p:nvSpPr>
          <p:cNvPr id="3" name="2 - Θέση περιεχομένου"/>
          <p:cNvSpPr>
            <a:spLocks noGrp="1"/>
          </p:cNvSpPr>
          <p:nvPr>
            <p:ph idx="1"/>
          </p:nvPr>
        </p:nvSpPr>
        <p:spPr/>
        <p:txBody>
          <a:bodyPr>
            <a:normAutofit fontScale="47500" lnSpcReduction="20000"/>
          </a:bodyPr>
          <a:lstStyle/>
          <a:p>
            <a:pPr>
              <a:buNone/>
            </a:pPr>
            <a:endParaRPr lang="en-US" b="1" dirty="0" smtClean="0">
              <a:latin typeface="Comic Sans MS" pitchFamily="66" charset="0"/>
            </a:endParaRPr>
          </a:p>
          <a:p>
            <a:r>
              <a:rPr lang="el-GR" dirty="0" smtClean="0">
                <a:latin typeface="Comic Sans MS" pitchFamily="66" charset="0"/>
              </a:rPr>
              <a:t>Η </a:t>
            </a:r>
            <a:r>
              <a:rPr lang="el-GR" dirty="0" err="1" smtClean="0">
                <a:latin typeface="Comic Sans MS" pitchFamily="66" charset="0"/>
              </a:rPr>
              <a:t>υπερσυνταγογράφηση</a:t>
            </a:r>
            <a:r>
              <a:rPr lang="el-GR" dirty="0" smtClean="0">
                <a:latin typeface="Comic Sans MS" pitchFamily="66" charset="0"/>
              </a:rPr>
              <a:t> των οπιοειδών και για την</a:t>
            </a:r>
            <a:r>
              <a:rPr lang="en-US" dirty="0" smtClean="0">
                <a:latin typeface="Comic Sans MS" pitchFamily="66" charset="0"/>
              </a:rPr>
              <a:t> CLBP </a:t>
            </a:r>
            <a:r>
              <a:rPr lang="el-GR" dirty="0" smtClean="0">
                <a:latin typeface="Comic Sans MS" pitchFamily="66" charset="0"/>
              </a:rPr>
              <a:t>είναι πια δεδομένη στις ΗΠΑ. Περισσότεροι από τους μισούς που παίρνουν οπιοειδή αναφέρουν οσφυαλγία. Στις ΗΠΑ και τον Καναδά η </a:t>
            </a:r>
            <a:r>
              <a:rPr lang="el-GR" dirty="0" err="1" smtClean="0">
                <a:latin typeface="Comic Sans MS" pitchFamily="66" charset="0"/>
              </a:rPr>
              <a:t>συνταγογράφηση</a:t>
            </a:r>
            <a:r>
              <a:rPr lang="el-GR" dirty="0" smtClean="0">
                <a:latin typeface="Comic Sans MS" pitchFamily="66" charset="0"/>
              </a:rPr>
              <a:t> οπιοειδών είναι 2-3 φορές συχνότερη από ότι στην Ευρώπη</a:t>
            </a:r>
          </a:p>
          <a:p>
            <a:r>
              <a:rPr lang="el-GR" dirty="0" smtClean="0">
                <a:latin typeface="Comic Sans MS" pitchFamily="66" charset="0"/>
              </a:rPr>
              <a:t>Τα οπιοειδή έχουν καλό αναλγητικό αποτέλεσμα στους ασθενείς με </a:t>
            </a:r>
            <a:r>
              <a:rPr lang="en-US" dirty="0" smtClean="0">
                <a:latin typeface="Comic Sans MS" pitchFamily="66" charset="0"/>
              </a:rPr>
              <a:t>CLBP</a:t>
            </a:r>
            <a:r>
              <a:rPr lang="el-GR" dirty="0" smtClean="0">
                <a:latin typeface="Comic Sans MS" pitchFamily="66" charset="0"/>
              </a:rPr>
              <a:t>, αλλά τα οφέλη ως αναφορά την κινητικότητα των ασθενών είναι αμφιλεγόμενα. Το μέγεθος του αναλγητικού αποτελέσματος είναι της τάξεως του </a:t>
            </a:r>
            <a:r>
              <a:rPr lang="en-US" dirty="0" smtClean="0">
                <a:latin typeface="Comic Sans MS" pitchFamily="66" charset="0"/>
              </a:rPr>
              <a:t>30%.</a:t>
            </a:r>
            <a:endParaRPr lang="el-GR" dirty="0" smtClean="0">
              <a:latin typeface="Comic Sans MS" pitchFamily="66" charset="0"/>
            </a:endParaRPr>
          </a:p>
          <a:p>
            <a:r>
              <a:rPr lang="el-GR" dirty="0" smtClean="0">
                <a:latin typeface="Comic Sans MS" pitchFamily="66" charset="0"/>
              </a:rPr>
              <a:t>Η ασφάλεια της μακροχρόνιας χορήγησης τους δεν είναι γνωστή, γιατί και τα </a:t>
            </a:r>
            <a:r>
              <a:rPr lang="en-US" dirty="0" smtClean="0">
                <a:latin typeface="Comic Sans MS" pitchFamily="66" charset="0"/>
              </a:rPr>
              <a:t>randomized controlled trials</a:t>
            </a:r>
            <a:r>
              <a:rPr lang="el-GR" dirty="0" smtClean="0">
                <a:latin typeface="Comic Sans MS" pitchFamily="66" charset="0"/>
              </a:rPr>
              <a:t> είναι λίγα.</a:t>
            </a:r>
          </a:p>
          <a:p>
            <a:r>
              <a:rPr lang="el-GR" dirty="0" smtClean="0">
                <a:latin typeface="Comic Sans MS" pitchFamily="66" charset="0"/>
              </a:rPr>
              <a:t>Η μακροχρόνια χρήση τους μπορεί να οδηγήσει είτε </a:t>
            </a:r>
            <a:r>
              <a:rPr lang="el-GR" b="1" dirty="0" smtClean="0">
                <a:latin typeface="Comic Sans MS" pitchFamily="66" charset="0"/>
              </a:rPr>
              <a:t>σε ανοχή ή σε </a:t>
            </a:r>
            <a:r>
              <a:rPr lang="el-GR" b="1" dirty="0" err="1" smtClean="0">
                <a:latin typeface="Comic Sans MS" pitchFamily="66" charset="0"/>
              </a:rPr>
              <a:t>υπεραλγησία</a:t>
            </a:r>
            <a:r>
              <a:rPr lang="el-GR" dirty="0" smtClean="0">
                <a:latin typeface="Comic Sans MS" pitchFamily="66" charset="0"/>
              </a:rPr>
              <a:t>.</a:t>
            </a:r>
          </a:p>
          <a:p>
            <a:r>
              <a:rPr lang="el-GR" dirty="0" smtClean="0">
                <a:latin typeface="Comic Sans MS" pitchFamily="66" charset="0"/>
              </a:rPr>
              <a:t>Οι </a:t>
            </a:r>
            <a:r>
              <a:rPr lang="el-GR" b="1" dirty="0" smtClean="0">
                <a:latin typeface="Comic Sans MS" pitchFamily="66" charset="0"/>
              </a:rPr>
              <a:t>επιπλοκές της </a:t>
            </a:r>
            <a:r>
              <a:rPr lang="el-GR" b="1" dirty="0" err="1" smtClean="0">
                <a:latin typeface="Comic Sans MS" pitchFamily="66" charset="0"/>
              </a:rPr>
              <a:t>υπερδοσολογίας</a:t>
            </a:r>
            <a:r>
              <a:rPr lang="el-GR" b="1" dirty="0" smtClean="0">
                <a:latin typeface="Comic Sans MS" pitchFamily="66" charset="0"/>
              </a:rPr>
              <a:t> </a:t>
            </a:r>
            <a:r>
              <a:rPr lang="el-GR" dirty="0" smtClean="0">
                <a:latin typeface="Comic Sans MS" pitchFamily="66" charset="0"/>
              </a:rPr>
              <a:t>αυξάνει τη θνητότητα που αυξάνεται παράλληλα με την </a:t>
            </a:r>
            <a:r>
              <a:rPr lang="el-GR" dirty="0" err="1" smtClean="0">
                <a:latin typeface="Comic Sans MS" pitchFamily="66" charset="0"/>
              </a:rPr>
              <a:t>υπερσυνταγογράφηση</a:t>
            </a:r>
            <a:r>
              <a:rPr lang="el-GR" dirty="0" smtClean="0">
                <a:latin typeface="Comic Sans MS" pitchFamily="66" charset="0"/>
              </a:rPr>
              <a:t>. </a:t>
            </a:r>
          </a:p>
          <a:p>
            <a:r>
              <a:rPr lang="el-GR" dirty="0" smtClean="0">
                <a:latin typeface="Comic Sans MS" pitchFamily="66" charset="0"/>
              </a:rPr>
              <a:t>Οι κοινές επιπλοκές, όπως </a:t>
            </a:r>
            <a:r>
              <a:rPr lang="el-GR" b="1" dirty="0" smtClean="0">
                <a:latin typeface="Comic Sans MS" pitchFamily="66" charset="0"/>
              </a:rPr>
              <a:t>δυσκοιλιότητα, ναυτία, συχνές πτώσεις και κατάγματα είναι συχνές. Στη μακροχρόνια χρήση η κατάθλιψη και η σεξουαλική δυσλειτουργία δεν είναι σπάνιες. </a:t>
            </a:r>
          </a:p>
          <a:p>
            <a:r>
              <a:rPr lang="el-GR" b="1" dirty="0" smtClean="0">
                <a:latin typeface="Comic Sans MS" pitchFamily="66" charset="0"/>
              </a:rPr>
              <a:t>Ελέγχοντας τους ασθενείς υψηλού κινδύνου, ακλουθώντας θεραπευτικό πρωτόκολλο και κάνοντας εξετάσεις ούρων δεν μειώνεται η </a:t>
            </a:r>
            <a:r>
              <a:rPr lang="el-GR" b="1" dirty="0" err="1" smtClean="0">
                <a:latin typeface="Comic Sans MS" pitchFamily="66" charset="0"/>
              </a:rPr>
              <a:t>υπερσυνταγογράφηση</a:t>
            </a:r>
            <a:r>
              <a:rPr lang="el-GR" b="1" dirty="0" smtClean="0">
                <a:latin typeface="Comic Sans MS" pitchFamily="66" charset="0"/>
              </a:rPr>
              <a:t>, η κακή χρήση και η </a:t>
            </a:r>
            <a:r>
              <a:rPr lang="el-GR" b="1" dirty="0" err="1" smtClean="0">
                <a:latin typeface="Comic Sans MS" pitchFamily="66" charset="0"/>
              </a:rPr>
              <a:t>υπερδοσολογία</a:t>
            </a:r>
            <a:endParaRPr lang="el-GR" b="1" dirty="0" smtClean="0">
              <a:latin typeface="Comic Sans MS" pitchFamily="66" charset="0"/>
            </a:endParaRPr>
          </a:p>
          <a:p>
            <a:r>
              <a:rPr lang="el-GR" b="1" dirty="0" smtClean="0">
                <a:latin typeface="Comic Sans MS" pitchFamily="66" charset="0"/>
              </a:rPr>
              <a:t>Η νεότερη στρατηγική υποδεικνύει λιγότερη </a:t>
            </a:r>
            <a:r>
              <a:rPr lang="el-GR" b="1" dirty="0" err="1" smtClean="0">
                <a:latin typeface="Comic Sans MS" pitchFamily="66" charset="0"/>
              </a:rPr>
              <a:t>συνταγογράφηση</a:t>
            </a:r>
            <a:r>
              <a:rPr lang="el-GR" b="1" dirty="0" smtClean="0">
                <a:latin typeface="Comic Sans MS" pitchFamily="66" charset="0"/>
              </a:rPr>
              <a:t> και μικρότερες δόσεις χορηγούμενων οπιοειδών</a:t>
            </a:r>
            <a:r>
              <a:rPr lang="el-GR" dirty="0" smtClean="0">
                <a:latin typeface="Comic Sans MS" pitchFamily="66" charset="0"/>
              </a:rPr>
              <a:t>.</a:t>
            </a:r>
            <a:endParaRPr lang="el-G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480"/>
            <a:ext cx="8229600" cy="846158"/>
          </a:xfrm>
        </p:spPr>
        <p:txBody>
          <a:bodyPr>
            <a:normAutofit fontScale="90000"/>
          </a:bodyPr>
          <a:lstStyle/>
          <a:p>
            <a:r>
              <a:rPr lang="el-GR" dirty="0" smtClean="0">
                <a:latin typeface="Comic Sans MS" pitchFamily="66" charset="0"/>
              </a:rPr>
              <a:t>Ασκήσεις και Φυσιοθεραπεία</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85000" lnSpcReduction="20000"/>
          </a:bodyPr>
          <a:lstStyle/>
          <a:p>
            <a:pPr>
              <a:buFont typeface="Wingdings" pitchFamily="2" charset="2"/>
              <a:buChar char="Ø"/>
            </a:pPr>
            <a:r>
              <a:rPr lang="el-GR" b="1" dirty="0" smtClean="0">
                <a:latin typeface="Comic Sans MS" pitchFamily="66" charset="0"/>
              </a:rPr>
              <a:t>Ασκήσεις ενδυνάμωσης αυχενικής και οσφυϊκής μοίρας της σπονδυλικής στήλης.</a:t>
            </a:r>
            <a:r>
              <a:rPr lang="el-GR" dirty="0" smtClean="0">
                <a:latin typeface="Comic Sans MS" pitchFamily="66" charset="0"/>
              </a:rPr>
              <a:t/>
            </a:r>
            <a:br>
              <a:rPr lang="el-GR" dirty="0" smtClean="0">
                <a:latin typeface="Comic Sans MS" pitchFamily="66" charset="0"/>
              </a:rPr>
            </a:br>
            <a:r>
              <a:rPr lang="el-GR" dirty="0" smtClean="0">
                <a:latin typeface="Comic Sans MS" pitchFamily="66" charset="0"/>
              </a:rPr>
              <a:t>Η αυξημένη μυϊκή δύναμη υποστηρίζει καλύτερα τις αρθρώσεις μειώνοντας την πίεση που εφαρμόζεται σε αυτές.</a:t>
            </a:r>
          </a:p>
          <a:p>
            <a:pPr>
              <a:buFont typeface="Wingdings" pitchFamily="2" charset="2"/>
              <a:buChar char="Ø"/>
            </a:pPr>
            <a:r>
              <a:rPr lang="el-GR" b="1" dirty="0" smtClean="0">
                <a:latin typeface="Comic Sans MS" pitchFamily="66" charset="0"/>
              </a:rPr>
              <a:t>Χαμηλής έντασης αεροβικές ασκήσεις.</a:t>
            </a:r>
            <a:r>
              <a:rPr lang="el-GR" dirty="0" smtClean="0">
                <a:latin typeface="Comic Sans MS" pitchFamily="66" charset="0"/>
              </a:rPr>
              <a:t/>
            </a:r>
            <a:br>
              <a:rPr lang="el-GR" dirty="0" smtClean="0">
                <a:latin typeface="Comic Sans MS" pitchFamily="66" charset="0"/>
              </a:rPr>
            </a:br>
            <a:r>
              <a:rPr lang="el-GR" dirty="0" smtClean="0">
                <a:latin typeface="Comic Sans MS" pitchFamily="66" charset="0"/>
              </a:rPr>
              <a:t>Η αεροβική άσκηση διατηρεί το καρδιαγγειακό σύστημα και συμβάλλει στον έλεγχο του βάρους. Το περπάτημα, το στατικό ποδήλατο και η άσκηση στο νερό αποτελούν μερικές από τις εναλλακτικές.</a:t>
            </a:r>
            <a:r>
              <a:rPr lang="el-GR" dirty="0" smtClean="0"/>
              <a:t/>
            </a:r>
            <a:br>
              <a:rPr lang="el-GR" dirty="0" smtClean="0"/>
            </a:br>
            <a:endParaRPr lang="el-GR" dirty="0"/>
          </a:p>
        </p:txBody>
      </p:sp>
      <p:pic>
        <p:nvPicPr>
          <p:cNvPr id="4" name="Picture 4" descr=" "/>
          <p:cNvPicPr>
            <a:picLocks noChangeAspect="1" noChangeArrowheads="1"/>
          </p:cNvPicPr>
          <p:nvPr/>
        </p:nvPicPr>
        <p:blipFill>
          <a:blip r:embed="rId2"/>
          <a:srcRect/>
          <a:stretch>
            <a:fillRect/>
          </a:stretch>
        </p:blipFill>
        <p:spPr bwMode="auto">
          <a:xfrm>
            <a:off x="6286512" y="5214950"/>
            <a:ext cx="2676528" cy="1497042"/>
          </a:xfrm>
          <a:prstGeom prst="rect">
            <a:avLst/>
          </a:prstGeom>
          <a:noFill/>
        </p:spPr>
      </p:pic>
    </p:spTree>
  </p:cSld>
  <p:clrMapOvr>
    <a:masterClrMapping/>
  </p:clrMapOvr>
  <p:transition>
    <p:pull dir="l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000" b="1" dirty="0" smtClean="0">
                <a:latin typeface="Comic Sans MS" pitchFamily="66" charset="0"/>
              </a:rPr>
              <a:t>Pilates for Low Back Pain: Complete Republication of a Cochrane Review</a:t>
            </a:r>
            <a:r>
              <a:rPr lang="en-US" sz="1300" b="1" dirty="0" smtClean="0">
                <a:latin typeface="Comic Sans MS" pitchFamily="66" charset="0"/>
              </a:rPr>
              <a:t>.</a:t>
            </a:r>
            <a:br>
              <a:rPr lang="en-US" sz="1300" b="1" dirty="0" smtClean="0">
                <a:latin typeface="Comic Sans MS" pitchFamily="66" charset="0"/>
              </a:rPr>
            </a:br>
            <a:r>
              <a:rPr lang="en-US" sz="1300" u="sng" dirty="0" smtClean="0">
                <a:latin typeface="Comic Sans MS" pitchFamily="66" charset="0"/>
              </a:rPr>
              <a:t>Yamato TP</a:t>
            </a:r>
            <a:r>
              <a:rPr lang="en-US" sz="1300" dirty="0" smtClean="0">
                <a:latin typeface="Comic Sans MS" pitchFamily="66" charset="0"/>
              </a:rPr>
              <a:t>, </a:t>
            </a:r>
            <a:r>
              <a:rPr lang="en-US" sz="1300" u="sng" dirty="0" smtClean="0">
                <a:latin typeface="Comic Sans MS" pitchFamily="66" charset="0"/>
              </a:rPr>
              <a:t>Maher CG</a:t>
            </a:r>
            <a:r>
              <a:rPr lang="en-US" sz="1300" dirty="0" smtClean="0">
                <a:latin typeface="Comic Sans MS" pitchFamily="66" charset="0"/>
              </a:rPr>
              <a:t>, </a:t>
            </a:r>
            <a:r>
              <a:rPr lang="en-US" sz="1300" u="sng" dirty="0" err="1" smtClean="0">
                <a:latin typeface="Comic Sans MS" pitchFamily="66" charset="0"/>
              </a:rPr>
              <a:t>Saragiotto</a:t>
            </a:r>
            <a:r>
              <a:rPr lang="en-US" sz="1300" u="sng" dirty="0" smtClean="0">
                <a:latin typeface="Comic Sans MS" pitchFamily="66" charset="0"/>
              </a:rPr>
              <a:t> BT</a:t>
            </a:r>
            <a:r>
              <a:rPr lang="en-US" sz="1300" dirty="0" smtClean="0">
                <a:latin typeface="Comic Sans MS" pitchFamily="66" charset="0"/>
              </a:rPr>
              <a:t>, </a:t>
            </a:r>
            <a:r>
              <a:rPr lang="en-US" sz="1300" u="sng" dirty="0" smtClean="0">
                <a:latin typeface="Comic Sans MS" pitchFamily="66" charset="0"/>
              </a:rPr>
              <a:t>Hancock MJ</a:t>
            </a:r>
            <a:r>
              <a:rPr lang="en-US" sz="1300" dirty="0" smtClean="0">
                <a:latin typeface="Comic Sans MS" pitchFamily="66" charset="0"/>
              </a:rPr>
              <a:t>, </a:t>
            </a:r>
            <a:r>
              <a:rPr lang="en-US" sz="1300" u="sng" dirty="0" err="1" smtClean="0">
                <a:latin typeface="Comic Sans MS" pitchFamily="66" charset="0"/>
              </a:rPr>
              <a:t>Ostelo</a:t>
            </a:r>
            <a:r>
              <a:rPr lang="en-US" sz="1300" u="sng" dirty="0" smtClean="0">
                <a:latin typeface="Comic Sans MS" pitchFamily="66" charset="0"/>
              </a:rPr>
              <a:t> RW</a:t>
            </a:r>
            <a:r>
              <a:rPr lang="en-US" sz="1300" dirty="0" smtClean="0">
                <a:latin typeface="Comic Sans MS" pitchFamily="66" charset="0"/>
              </a:rPr>
              <a:t>, </a:t>
            </a:r>
            <a:r>
              <a:rPr lang="en-US" sz="1300" u="sng" dirty="0" smtClean="0">
                <a:latin typeface="Comic Sans MS" pitchFamily="66" charset="0"/>
              </a:rPr>
              <a:t>Cabral CM</a:t>
            </a:r>
            <a:r>
              <a:rPr lang="en-US" sz="1300" dirty="0" smtClean="0">
                <a:latin typeface="Comic Sans MS" pitchFamily="66" charset="0"/>
              </a:rPr>
              <a:t>, </a:t>
            </a:r>
            <a:r>
              <a:rPr lang="en-US" sz="1300" u="sng" dirty="0" smtClean="0">
                <a:latin typeface="Comic Sans MS" pitchFamily="66" charset="0"/>
              </a:rPr>
              <a:t>Costa LC</a:t>
            </a:r>
            <a:r>
              <a:rPr lang="en-US" sz="1300" dirty="0" smtClean="0">
                <a:latin typeface="Comic Sans MS" pitchFamily="66" charset="0"/>
              </a:rPr>
              <a:t>, </a:t>
            </a:r>
            <a:r>
              <a:rPr lang="en-US" sz="1300" u="sng" dirty="0" smtClean="0">
                <a:latin typeface="Comic Sans MS" pitchFamily="66" charset="0"/>
              </a:rPr>
              <a:t>Costa LO</a:t>
            </a:r>
            <a:r>
              <a:rPr lang="el-GR" sz="1300" u="sng" dirty="0" smtClean="0">
                <a:latin typeface="Comic Sans MS" pitchFamily="66" charset="0"/>
              </a:rPr>
              <a:t/>
            </a:r>
            <a:br>
              <a:rPr lang="el-GR" sz="1300" u="sng" dirty="0" smtClean="0">
                <a:latin typeface="Comic Sans MS" pitchFamily="66" charset="0"/>
              </a:rPr>
            </a:br>
            <a:r>
              <a:rPr lang="en-US" sz="1200" u="sng" dirty="0" smtClean="0">
                <a:latin typeface="Comic Sans MS" pitchFamily="66" charset="0"/>
              </a:rPr>
              <a:t>Spine (</a:t>
            </a:r>
            <a:r>
              <a:rPr lang="en-US" sz="1200" u="sng" dirty="0" err="1" smtClean="0">
                <a:latin typeface="Comic Sans MS" pitchFamily="66" charset="0"/>
              </a:rPr>
              <a:t>Phila</a:t>
            </a:r>
            <a:r>
              <a:rPr lang="en-US" sz="1200" u="sng" dirty="0" smtClean="0">
                <a:latin typeface="Comic Sans MS" pitchFamily="66" charset="0"/>
              </a:rPr>
              <a:t> Pa 1976).</a:t>
            </a:r>
            <a:r>
              <a:rPr lang="en-US" sz="1200" dirty="0" smtClean="0">
                <a:latin typeface="Comic Sans MS" pitchFamily="66" charset="0"/>
              </a:rPr>
              <a:t>2016 Jun;41(12):1013-21. </a:t>
            </a:r>
            <a:endParaRPr lang="el-GR" sz="1200" dirty="0"/>
          </a:p>
        </p:txBody>
      </p:sp>
      <p:sp>
        <p:nvSpPr>
          <p:cNvPr id="3" name="2 - Θέση περιεχομένου"/>
          <p:cNvSpPr>
            <a:spLocks noGrp="1"/>
          </p:cNvSpPr>
          <p:nvPr>
            <p:ph idx="1"/>
          </p:nvPr>
        </p:nvSpPr>
        <p:spPr>
          <a:xfrm>
            <a:off x="457200" y="1785926"/>
            <a:ext cx="8229600" cy="4340237"/>
          </a:xfrm>
        </p:spPr>
        <p:txBody>
          <a:bodyPr>
            <a:normAutofit/>
          </a:bodyPr>
          <a:lstStyle/>
          <a:p>
            <a:r>
              <a:rPr lang="el-GR" dirty="0" smtClean="0">
                <a:latin typeface="Comic Sans MS" pitchFamily="66" charset="0"/>
              </a:rPr>
              <a:t>Η αποτελεσματικότητα των </a:t>
            </a:r>
            <a:r>
              <a:rPr lang="en-US" dirty="0" smtClean="0">
                <a:latin typeface="Comic Sans MS" pitchFamily="66" charset="0"/>
              </a:rPr>
              <a:t>Pilates </a:t>
            </a:r>
            <a:r>
              <a:rPr lang="el-GR" dirty="0" smtClean="0">
                <a:latin typeface="Comic Sans MS" pitchFamily="66" charset="0"/>
              </a:rPr>
              <a:t>σε ασθενείς με</a:t>
            </a:r>
            <a:r>
              <a:rPr lang="en-US" dirty="0" smtClean="0">
                <a:latin typeface="Comic Sans MS" pitchFamily="66" charset="0"/>
              </a:rPr>
              <a:t> CLBP</a:t>
            </a:r>
            <a:r>
              <a:rPr lang="el-GR" dirty="0" smtClean="0">
                <a:latin typeface="Comic Sans MS" pitchFamily="66" charset="0"/>
              </a:rPr>
              <a:t> ως αναφορά τον πόνο, τη δυσλειτουργία, την κινητικότητα και τη συνολική εικόνα βελτίωσης  μελετήθηκαν διεξοδικά και φάνηκε ότι βελτιώνουν οριακά όλα τα παραπάνω.</a:t>
            </a:r>
            <a:endParaRPr lang="el-GR" dirty="0">
              <a:latin typeface="Comic Sans MS" pitchFamily="66" charset="0"/>
            </a:endParaRPr>
          </a:p>
        </p:txBody>
      </p:sp>
    </p:spTree>
  </p:cSld>
  <p:clrMapOvr>
    <a:masterClrMapping/>
  </p:clrMapOvr>
  <p:transition>
    <p:cove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1200" dirty="0" smtClean="0"/>
              <a:t/>
            </a:r>
            <a:br>
              <a:rPr lang="en-US" sz="1200" dirty="0" smtClean="0"/>
            </a:br>
            <a:r>
              <a:rPr lang="el-GR" sz="1200" dirty="0" smtClean="0"/>
              <a:t/>
            </a:r>
            <a:br>
              <a:rPr lang="el-GR" sz="1200" dirty="0" smtClean="0"/>
            </a:br>
            <a:r>
              <a:rPr lang="el-GR" sz="1200" dirty="0" smtClean="0"/>
              <a:t/>
            </a:r>
            <a:br>
              <a:rPr lang="el-GR" sz="1200" dirty="0" smtClean="0"/>
            </a:br>
            <a:r>
              <a:rPr lang="el-GR" sz="1200" dirty="0" smtClean="0"/>
              <a:t/>
            </a:r>
            <a:br>
              <a:rPr lang="el-GR" sz="1200" dirty="0" smtClean="0"/>
            </a:br>
            <a:r>
              <a:rPr lang="en-US" sz="2200" b="1" dirty="0" err="1" smtClean="0">
                <a:latin typeface="Comic Sans MS" pitchFamily="66" charset="0"/>
              </a:rPr>
              <a:t>Nonpharmacologic</a:t>
            </a:r>
            <a:r>
              <a:rPr lang="en-US" sz="2200" b="1" dirty="0" smtClean="0">
                <a:latin typeface="Comic Sans MS" pitchFamily="66" charset="0"/>
              </a:rPr>
              <a:t> Therapies for Low Back Pain: A Systematic Review for an American College of Physicians Clinical Practice Guideline</a:t>
            </a:r>
            <a:r>
              <a:rPr lang="en-US" sz="1200" b="1" dirty="0" smtClean="0"/>
              <a:t>.</a:t>
            </a:r>
            <a:br>
              <a:rPr lang="en-US" sz="1200" b="1" dirty="0" smtClean="0"/>
            </a:br>
            <a:r>
              <a:rPr lang="en-US" sz="1200" u="sng" dirty="0" smtClean="0">
                <a:latin typeface="Comic Sans MS" pitchFamily="66" charset="0"/>
              </a:rPr>
              <a:t>Chou R</a:t>
            </a:r>
            <a:r>
              <a:rPr lang="en-US" sz="1200" baseline="30000" dirty="0" smtClean="0">
                <a:latin typeface="Comic Sans MS" pitchFamily="66" charset="0"/>
              </a:rPr>
              <a:t>1</a:t>
            </a:r>
            <a:r>
              <a:rPr lang="en-US" sz="1200" dirty="0" smtClean="0">
                <a:latin typeface="Comic Sans MS" pitchFamily="66" charset="0"/>
              </a:rPr>
              <a:t>, </a:t>
            </a:r>
            <a:r>
              <a:rPr lang="en-US" sz="1200" u="sng" dirty="0" err="1" smtClean="0">
                <a:latin typeface="Comic Sans MS" pitchFamily="66" charset="0"/>
              </a:rPr>
              <a:t>Deyo</a:t>
            </a:r>
            <a:r>
              <a:rPr lang="en-US" sz="1200" u="sng" dirty="0" smtClean="0">
                <a:latin typeface="Comic Sans MS" pitchFamily="66" charset="0"/>
              </a:rPr>
              <a:t> R</a:t>
            </a:r>
            <a:r>
              <a:rPr lang="en-US" sz="1200" dirty="0" smtClean="0">
                <a:latin typeface="Comic Sans MS" pitchFamily="66" charset="0"/>
              </a:rPr>
              <a:t>, </a:t>
            </a:r>
            <a:r>
              <a:rPr lang="en-US" sz="1200" u="sng" dirty="0" err="1" smtClean="0">
                <a:latin typeface="Comic Sans MS" pitchFamily="66" charset="0"/>
              </a:rPr>
              <a:t>Friedly</a:t>
            </a:r>
            <a:r>
              <a:rPr lang="en-US" sz="1200" u="sng" dirty="0" smtClean="0">
                <a:latin typeface="Comic Sans MS" pitchFamily="66" charset="0"/>
              </a:rPr>
              <a:t> J</a:t>
            </a:r>
            <a:r>
              <a:rPr lang="en-US" sz="1200" dirty="0" smtClean="0">
                <a:latin typeface="Comic Sans MS" pitchFamily="66" charset="0"/>
              </a:rPr>
              <a:t>, </a:t>
            </a:r>
            <a:r>
              <a:rPr lang="en-US" sz="1200" u="sng" dirty="0" err="1" smtClean="0">
                <a:latin typeface="Comic Sans MS" pitchFamily="66" charset="0"/>
              </a:rPr>
              <a:t>Skelly</a:t>
            </a:r>
            <a:r>
              <a:rPr lang="en-US" sz="1200" u="sng" dirty="0" smtClean="0">
                <a:latin typeface="Comic Sans MS" pitchFamily="66" charset="0"/>
              </a:rPr>
              <a:t> A</a:t>
            </a:r>
            <a:r>
              <a:rPr lang="en-US" sz="1200" dirty="0" smtClean="0">
                <a:latin typeface="Comic Sans MS" pitchFamily="66" charset="0"/>
              </a:rPr>
              <a:t> </a:t>
            </a:r>
            <a:r>
              <a:rPr lang="en-US" sz="1200" u="sng" dirty="0" smtClean="0">
                <a:latin typeface="Comic Sans MS" pitchFamily="66" charset="0"/>
              </a:rPr>
              <a:t>Hashimoto R</a:t>
            </a:r>
            <a:r>
              <a:rPr lang="en-US" sz="1200" dirty="0" smtClean="0">
                <a:latin typeface="Comic Sans MS" pitchFamily="66" charset="0"/>
              </a:rPr>
              <a:t>, </a:t>
            </a:r>
            <a:r>
              <a:rPr lang="en-US" sz="1200" u="sng" dirty="0" smtClean="0">
                <a:latin typeface="Comic Sans MS" pitchFamily="66" charset="0"/>
              </a:rPr>
              <a:t>Weimer M</a:t>
            </a:r>
            <a:r>
              <a:rPr lang="en-US" sz="1200" dirty="0" smtClean="0">
                <a:latin typeface="Comic Sans MS" pitchFamily="66" charset="0"/>
              </a:rPr>
              <a:t>, </a:t>
            </a:r>
            <a:r>
              <a:rPr lang="en-US" sz="1200" u="sng" dirty="0" smtClean="0">
                <a:latin typeface="Comic Sans MS" pitchFamily="66" charset="0"/>
              </a:rPr>
              <a:t>Fu R</a:t>
            </a:r>
            <a:r>
              <a:rPr lang="en-US" sz="1200" dirty="0" smtClean="0">
                <a:latin typeface="Comic Sans MS" pitchFamily="66" charset="0"/>
              </a:rPr>
              <a:t>, </a:t>
            </a:r>
            <a:r>
              <a:rPr lang="en-US" sz="1200" u="sng" dirty="0" smtClean="0">
                <a:latin typeface="Comic Sans MS" pitchFamily="66" charset="0"/>
              </a:rPr>
              <a:t>Dana T</a:t>
            </a:r>
            <a:r>
              <a:rPr lang="en-US" sz="1200" dirty="0" smtClean="0">
                <a:latin typeface="Comic Sans MS" pitchFamily="66" charset="0"/>
              </a:rPr>
              <a:t>, </a:t>
            </a:r>
            <a:r>
              <a:rPr lang="en-US" sz="1200" u="sng" dirty="0" err="1" smtClean="0">
                <a:latin typeface="Comic Sans MS" pitchFamily="66" charset="0"/>
              </a:rPr>
              <a:t>Kraegel</a:t>
            </a:r>
            <a:r>
              <a:rPr lang="en-US" sz="1200" u="sng" dirty="0" smtClean="0">
                <a:latin typeface="Comic Sans MS" pitchFamily="66" charset="0"/>
              </a:rPr>
              <a:t> P</a:t>
            </a:r>
            <a:r>
              <a:rPr lang="en-US" sz="1200" dirty="0" smtClean="0">
                <a:latin typeface="Comic Sans MS" pitchFamily="66" charset="0"/>
              </a:rPr>
              <a:t>, </a:t>
            </a:r>
            <a:r>
              <a:rPr lang="en-US" sz="1200" u="sng" dirty="0" smtClean="0">
                <a:latin typeface="Comic Sans MS" pitchFamily="66" charset="0"/>
              </a:rPr>
              <a:t>Griffin J</a:t>
            </a:r>
            <a:r>
              <a:rPr lang="en-US" sz="1200" dirty="0" smtClean="0">
                <a:latin typeface="Comic Sans MS" pitchFamily="66" charset="0"/>
              </a:rPr>
              <a:t>, </a:t>
            </a:r>
            <a:r>
              <a:rPr lang="en-US" sz="1200" u="sng" dirty="0" err="1" smtClean="0">
                <a:latin typeface="Comic Sans MS" pitchFamily="66" charset="0"/>
              </a:rPr>
              <a:t>Grusing</a:t>
            </a:r>
            <a:r>
              <a:rPr lang="en-US" sz="1200" u="sng" dirty="0" smtClean="0">
                <a:latin typeface="Comic Sans MS" pitchFamily="66" charset="0"/>
              </a:rPr>
              <a:t> S</a:t>
            </a:r>
            <a:r>
              <a:rPr lang="el-GR" sz="1200" u="sng" baseline="30000" dirty="0" smtClean="0">
                <a:latin typeface="Comic Sans MS" pitchFamily="66" charset="0"/>
              </a:rPr>
              <a:t>,</a:t>
            </a:r>
            <a:r>
              <a:rPr lang="en-US" sz="1200" u="sng" dirty="0" smtClean="0">
                <a:latin typeface="Comic Sans MS" pitchFamily="66" charset="0"/>
              </a:rPr>
              <a:t>Brodt</a:t>
            </a:r>
            <a:r>
              <a:rPr lang="en-US" sz="1200" baseline="30000" dirty="0" smtClean="0">
                <a:latin typeface="Comic Sans MS" pitchFamily="66" charset="0"/>
              </a:rPr>
              <a:t>1</a:t>
            </a:r>
            <a:r>
              <a:rPr lang="en-US" u="sng" dirty="0" smtClean="0">
                <a:latin typeface="Comic Sans MS" pitchFamily="66" charset="0"/>
              </a:rPr>
              <a:t> </a:t>
            </a:r>
            <a:r>
              <a:rPr lang="el-GR" u="sng" dirty="0" smtClean="0">
                <a:latin typeface="Comic Sans MS" pitchFamily="66" charset="0"/>
              </a:rPr>
              <a:t/>
            </a:r>
            <a:br>
              <a:rPr lang="el-GR" u="sng" dirty="0" smtClean="0">
                <a:latin typeface="Comic Sans MS" pitchFamily="66" charset="0"/>
              </a:rPr>
            </a:br>
            <a:r>
              <a:rPr lang="en-US" sz="1200" u="sng" dirty="0" smtClean="0">
                <a:latin typeface="Comic Sans MS" pitchFamily="66" charset="0"/>
              </a:rPr>
              <a:t>Ann Intern Med.</a:t>
            </a:r>
            <a:r>
              <a:rPr lang="en-US" sz="1200" dirty="0" smtClean="0">
                <a:latin typeface="Comic Sans MS" pitchFamily="66" charset="0"/>
              </a:rPr>
              <a:t> 2017 Apr 4;166(7):493-505.. </a:t>
            </a:r>
            <a:r>
              <a:rPr lang="en-US" dirty="0" smtClean="0">
                <a:latin typeface="Comic Sans MS" pitchFamily="66" charset="0"/>
              </a:rPr>
              <a:t/>
            </a:r>
            <a:br>
              <a:rPr lang="en-US" dirty="0" smtClean="0">
                <a:latin typeface="Comic Sans MS" pitchFamily="66" charset="0"/>
              </a:rPr>
            </a:br>
            <a:endParaRPr lang="el-GR" dirty="0">
              <a:latin typeface="Comic Sans MS" pitchFamily="66" charset="0"/>
            </a:endParaRPr>
          </a:p>
        </p:txBody>
      </p:sp>
      <p:sp>
        <p:nvSpPr>
          <p:cNvPr id="3" name="2 - Θέση περιεχομένου"/>
          <p:cNvSpPr>
            <a:spLocks noGrp="1"/>
          </p:cNvSpPr>
          <p:nvPr>
            <p:ph idx="1"/>
          </p:nvPr>
        </p:nvSpPr>
        <p:spPr>
          <a:xfrm>
            <a:off x="457200" y="1857364"/>
            <a:ext cx="8229600" cy="4268799"/>
          </a:xfrm>
        </p:spPr>
        <p:txBody>
          <a:bodyPr>
            <a:normAutofit fontScale="62500" lnSpcReduction="20000"/>
          </a:bodyPr>
          <a:lstStyle/>
          <a:p>
            <a:pPr>
              <a:buNone/>
            </a:pPr>
            <a:endParaRPr lang="en-US" b="1" cap="all" dirty="0" smtClean="0"/>
          </a:p>
          <a:p>
            <a:r>
              <a:rPr lang="el-GR" dirty="0" smtClean="0">
                <a:latin typeface="Comic Sans MS" pitchFamily="66" charset="0"/>
              </a:rPr>
              <a:t>Μελετήθηκαν μη φαρμακολογικές θεραπευτικές τεχνικές όπως:</a:t>
            </a:r>
          </a:p>
          <a:p>
            <a:pPr marL="514350" indent="-514350">
              <a:buFont typeface="+mj-lt"/>
              <a:buAutoNum type="arabicPeriod"/>
            </a:pPr>
            <a:r>
              <a:rPr lang="el-GR" dirty="0" smtClean="0">
                <a:latin typeface="Comic Sans MS" pitchFamily="66" charset="0"/>
              </a:rPr>
              <a:t>Το </a:t>
            </a:r>
            <a:r>
              <a:rPr lang="el-GR" b="1" dirty="0" smtClean="0">
                <a:latin typeface="Comic Sans MS" pitchFamily="66" charset="0"/>
              </a:rPr>
              <a:t>Τ</a:t>
            </a:r>
            <a:r>
              <a:rPr lang="en-US" b="1" dirty="0" err="1" smtClean="0">
                <a:latin typeface="Comic Sans MS" pitchFamily="66" charset="0"/>
              </a:rPr>
              <a:t>ai</a:t>
            </a:r>
            <a:r>
              <a:rPr lang="en-US" b="1" dirty="0" smtClean="0">
                <a:latin typeface="Comic Sans MS" pitchFamily="66" charset="0"/>
              </a:rPr>
              <a:t> chi </a:t>
            </a:r>
            <a:r>
              <a:rPr lang="en-US" dirty="0" smtClean="0">
                <a:latin typeface="Comic Sans MS" pitchFamily="66" charset="0"/>
              </a:rPr>
              <a:t>(strength of evidence [SOE], low) </a:t>
            </a:r>
            <a:r>
              <a:rPr lang="el-GR" dirty="0" smtClean="0">
                <a:latin typeface="Comic Sans MS" pitchFamily="66" charset="0"/>
              </a:rPr>
              <a:t>,</a:t>
            </a:r>
          </a:p>
          <a:p>
            <a:pPr marL="514350" indent="-514350">
              <a:buFont typeface="+mj-lt"/>
              <a:buAutoNum type="arabicPeriod"/>
            </a:pPr>
            <a:r>
              <a:rPr lang="el-GR" dirty="0" smtClean="0">
                <a:latin typeface="Comic Sans MS" pitchFamily="66" charset="0"/>
              </a:rPr>
              <a:t>Ο</a:t>
            </a:r>
            <a:r>
              <a:rPr lang="el-GR" b="1" dirty="0" smtClean="0">
                <a:latin typeface="Comic Sans MS" pitchFamily="66" charset="0"/>
              </a:rPr>
              <a:t> Διαλογισμός</a:t>
            </a:r>
            <a:r>
              <a:rPr lang="en-US" b="1" dirty="0" smtClean="0">
                <a:latin typeface="Comic Sans MS" pitchFamily="66" charset="0"/>
              </a:rPr>
              <a:t> </a:t>
            </a:r>
            <a:r>
              <a:rPr lang="en-US" dirty="0" smtClean="0">
                <a:latin typeface="Comic Sans MS" pitchFamily="66" charset="0"/>
              </a:rPr>
              <a:t>(SOE, moderate) </a:t>
            </a:r>
            <a:endParaRPr lang="el-GR" dirty="0" smtClean="0">
              <a:latin typeface="Comic Sans MS" pitchFamily="66" charset="0"/>
            </a:endParaRPr>
          </a:p>
          <a:p>
            <a:pPr marL="514350" indent="-514350">
              <a:buFont typeface="+mj-lt"/>
              <a:buAutoNum type="arabicPeriod"/>
            </a:pPr>
            <a:r>
              <a:rPr lang="el-GR" dirty="0" smtClean="0">
                <a:latin typeface="Comic Sans MS" pitchFamily="66" charset="0"/>
              </a:rPr>
              <a:t>Η </a:t>
            </a:r>
            <a:r>
              <a:rPr lang="el-GR" b="1" dirty="0" smtClean="0">
                <a:latin typeface="Comic Sans MS" pitchFamily="66" charset="0"/>
              </a:rPr>
              <a:t>Υ</a:t>
            </a:r>
            <a:r>
              <a:rPr lang="en-US" b="1" dirty="0" err="1" smtClean="0">
                <a:latin typeface="Comic Sans MS" pitchFamily="66" charset="0"/>
              </a:rPr>
              <a:t>oga</a:t>
            </a:r>
            <a:r>
              <a:rPr lang="en-US" dirty="0" smtClean="0">
                <a:latin typeface="Comic Sans MS" pitchFamily="66" charset="0"/>
              </a:rPr>
              <a:t> (SOE, moderate). </a:t>
            </a:r>
            <a:endParaRPr lang="el-GR" dirty="0" smtClean="0">
              <a:latin typeface="Comic Sans MS" pitchFamily="66" charset="0"/>
            </a:endParaRPr>
          </a:p>
          <a:p>
            <a:pPr marL="514350" indent="-514350">
              <a:buFont typeface="+mj-lt"/>
              <a:buAutoNum type="arabicPeriod"/>
            </a:pPr>
            <a:r>
              <a:rPr lang="el-GR" dirty="0" smtClean="0">
                <a:latin typeface="Comic Sans MS" pitchFamily="66" charset="0"/>
              </a:rPr>
              <a:t>Η</a:t>
            </a:r>
            <a:r>
              <a:rPr lang="el-GR" b="1" dirty="0" smtClean="0">
                <a:latin typeface="Comic Sans MS" pitchFamily="66" charset="0"/>
              </a:rPr>
              <a:t> Ψυχοθεραπεία</a:t>
            </a:r>
          </a:p>
          <a:p>
            <a:pPr marL="514350" indent="-514350">
              <a:buFont typeface="+mj-lt"/>
              <a:buAutoNum type="arabicPeriod"/>
            </a:pPr>
            <a:r>
              <a:rPr lang="el-GR" dirty="0" smtClean="0">
                <a:latin typeface="Comic Sans MS" pitchFamily="66" charset="0"/>
              </a:rPr>
              <a:t>Το</a:t>
            </a:r>
            <a:r>
              <a:rPr lang="el-GR" b="1" dirty="0" smtClean="0">
                <a:latin typeface="Comic Sans MS" pitchFamily="66" charset="0"/>
              </a:rPr>
              <a:t> Μασάζ </a:t>
            </a:r>
          </a:p>
          <a:p>
            <a:pPr marL="514350" indent="-514350">
              <a:buFont typeface="+mj-lt"/>
              <a:buAutoNum type="arabicPeriod"/>
            </a:pPr>
            <a:r>
              <a:rPr lang="el-GR" dirty="0" smtClean="0">
                <a:latin typeface="Comic Sans MS" pitchFamily="66" charset="0"/>
              </a:rPr>
              <a:t>Ο </a:t>
            </a:r>
            <a:r>
              <a:rPr lang="el-GR" b="1" dirty="0" smtClean="0">
                <a:latin typeface="Comic Sans MS" pitchFamily="66" charset="0"/>
              </a:rPr>
              <a:t>Βελονισμός</a:t>
            </a:r>
            <a:r>
              <a:rPr lang="el-GR" dirty="0" smtClean="0">
                <a:latin typeface="Comic Sans MS" pitchFamily="66" charset="0"/>
              </a:rPr>
              <a:t> </a:t>
            </a:r>
            <a:r>
              <a:rPr lang="en-US" dirty="0" smtClean="0">
                <a:latin typeface="Comic Sans MS" pitchFamily="66" charset="0"/>
              </a:rPr>
              <a:t>(SOE, low). </a:t>
            </a:r>
            <a:endParaRPr lang="el-GR" dirty="0" smtClean="0">
              <a:latin typeface="Comic Sans MS" pitchFamily="66" charset="0"/>
            </a:endParaRPr>
          </a:p>
          <a:p>
            <a:pPr marL="514350" indent="-514350">
              <a:buFont typeface="+mj-lt"/>
              <a:buAutoNum type="arabicPeriod"/>
            </a:pPr>
            <a:r>
              <a:rPr lang="el-GR" dirty="0" smtClean="0">
                <a:latin typeface="Comic Sans MS" pitchFamily="66" charset="0"/>
              </a:rPr>
              <a:t>Η </a:t>
            </a:r>
            <a:r>
              <a:rPr lang="el-GR" b="1" dirty="0" smtClean="0">
                <a:latin typeface="Comic Sans MS" pitchFamily="66" charset="0"/>
              </a:rPr>
              <a:t>Πολυπαραγοντική αποκατάσταση </a:t>
            </a:r>
            <a:r>
              <a:rPr lang="en-US" dirty="0" smtClean="0">
                <a:latin typeface="Comic Sans MS" pitchFamily="66" charset="0"/>
              </a:rPr>
              <a:t> (SOE, low to moderate). </a:t>
            </a:r>
          </a:p>
          <a:p>
            <a:pPr>
              <a:buNone/>
            </a:pPr>
            <a:endParaRPr lang="en-US" b="1" cap="all" dirty="0" smtClean="0">
              <a:latin typeface="Comic Sans MS" pitchFamily="66" charset="0"/>
            </a:endParaRPr>
          </a:p>
          <a:p>
            <a:r>
              <a:rPr lang="el-GR" dirty="0" smtClean="0">
                <a:latin typeface="Comic Sans MS" pitchFamily="66" charset="0"/>
              </a:rPr>
              <a:t>Αρκετές μη φαρμακολογικές θεραπευτικές τεχνικές έχουν συσχετιστεί με μέτρια συνήθως αποτελέσματα στην θεραπεία του</a:t>
            </a:r>
            <a:r>
              <a:rPr lang="en-US" dirty="0" smtClean="0">
                <a:latin typeface="Comic Sans MS" pitchFamily="66" charset="0"/>
              </a:rPr>
              <a:t> CLBP</a:t>
            </a:r>
            <a:r>
              <a:rPr lang="el-GR" dirty="0" smtClean="0">
                <a:latin typeface="Comic Sans MS" pitchFamily="66" charset="0"/>
              </a:rPr>
              <a:t>.</a:t>
            </a:r>
            <a:endParaRPr lang="el-GR" dirty="0"/>
          </a:p>
        </p:txBody>
      </p:sp>
      <p:pic>
        <p:nvPicPr>
          <p:cNvPr id="4" name="Picture 8" descr="Αποτέλεσμα εικόνας για νευρογενής διαλείπουσα χωλότητα"/>
          <p:cNvPicPr>
            <a:picLocks noChangeAspect="1" noChangeArrowheads="1"/>
          </p:cNvPicPr>
          <p:nvPr/>
        </p:nvPicPr>
        <p:blipFill>
          <a:blip r:embed="rId2"/>
          <a:srcRect/>
          <a:stretch>
            <a:fillRect/>
          </a:stretch>
        </p:blipFill>
        <p:spPr bwMode="auto">
          <a:xfrm>
            <a:off x="3857620" y="5476874"/>
            <a:ext cx="3314700" cy="1381126"/>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latin typeface="Comic Sans MS" pitchFamily="66" charset="0"/>
              </a:rPr>
              <a:t>ΘΕΡΑΠΕΙΑ</a:t>
            </a:r>
            <a:endParaRPr lang="el-GR" dirty="0"/>
          </a:p>
        </p:txBody>
      </p:sp>
      <p:sp>
        <p:nvSpPr>
          <p:cNvPr id="3" name="2 - Θέση περιεχομένου"/>
          <p:cNvSpPr>
            <a:spLocks noGrp="1"/>
          </p:cNvSpPr>
          <p:nvPr>
            <p:ph idx="1"/>
          </p:nvPr>
        </p:nvSpPr>
        <p:spPr/>
        <p:txBody>
          <a:bodyPr>
            <a:normAutofit/>
          </a:bodyPr>
          <a:lstStyle/>
          <a:p>
            <a:r>
              <a:rPr lang="el-GR" dirty="0" smtClean="0">
                <a:latin typeface="Comic Sans MS" pitchFamily="66" charset="0"/>
              </a:rPr>
              <a:t>Οι </a:t>
            </a:r>
            <a:r>
              <a:rPr lang="el-GR" b="1" dirty="0">
                <a:latin typeface="Comic Sans MS" pitchFamily="66" charset="0"/>
              </a:rPr>
              <a:t>επεμβατικές τεχνικές</a:t>
            </a:r>
            <a:r>
              <a:rPr lang="el-GR" dirty="0">
                <a:latin typeface="Comic Sans MS" pitchFamily="66" charset="0"/>
              </a:rPr>
              <a:t> είναι νεότερες μέθοδοι. Στις κλινικές πόνου έχουν χρησιμοποιηθεί η έγχυση στεροειδών </a:t>
            </a:r>
            <a:r>
              <a:rPr lang="el-GR" dirty="0" err="1">
                <a:latin typeface="Comic Sans MS" pitchFamily="66" charset="0"/>
              </a:rPr>
              <a:t>επισκληριδίως</a:t>
            </a:r>
            <a:r>
              <a:rPr lang="el-GR" dirty="0">
                <a:latin typeface="Comic Sans MS" pitchFamily="66" charset="0"/>
              </a:rPr>
              <a:t>, οι εγχύσεις σε γόνατο, ισχίο και ώμο, η  </a:t>
            </a:r>
            <a:r>
              <a:rPr lang="el-GR" dirty="0" err="1">
                <a:latin typeface="Comic Sans MS" pitchFamily="66" charset="0"/>
              </a:rPr>
              <a:t>ιερολαγόνια</a:t>
            </a:r>
            <a:r>
              <a:rPr lang="el-GR" dirty="0">
                <a:latin typeface="Comic Sans MS" pitchFamily="66" charset="0"/>
              </a:rPr>
              <a:t> έγχυση, ο συμπαθητικός αποκλεισμός, οι περιφερικοί νευρικοί αποκλεισμοί, η </a:t>
            </a:r>
            <a:r>
              <a:rPr lang="el-GR" dirty="0" err="1">
                <a:latin typeface="Comic Sans MS" pitchFamily="66" charset="0"/>
              </a:rPr>
              <a:t>νευρόλυση</a:t>
            </a:r>
            <a:r>
              <a:rPr lang="el-GR" dirty="0">
                <a:latin typeface="Comic Sans MS" pitchFamily="66" charset="0"/>
              </a:rPr>
              <a:t> με ραδιοσυχνότητες, οι τεχνικές </a:t>
            </a:r>
            <a:r>
              <a:rPr lang="el-GR" dirty="0" err="1">
                <a:latin typeface="Comic Sans MS" pitchFamily="66" charset="0"/>
              </a:rPr>
              <a:t>νευροτροποποίησης</a:t>
            </a:r>
            <a:r>
              <a:rPr lang="el-GR" dirty="0">
                <a:latin typeface="Comic Sans MS" pitchFamily="66" charset="0"/>
              </a:rPr>
              <a:t> κλπ.</a:t>
            </a:r>
          </a:p>
          <a:p>
            <a:endParaRPr lang="el-G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latin typeface="Comic Sans MS" pitchFamily="66" charset="0"/>
              </a:rPr>
              <a:t>Νευρόλυση</a:t>
            </a:r>
            <a:r>
              <a:rPr lang="el-GR" dirty="0" smtClean="0">
                <a:latin typeface="Comic Sans MS" pitchFamily="66" charset="0"/>
              </a:rPr>
              <a:t>- </a:t>
            </a:r>
            <a:r>
              <a:rPr lang="en-US" b="1" dirty="0" smtClean="0">
                <a:latin typeface="Comic Sans MS" pitchFamily="66" charset="0"/>
              </a:rPr>
              <a:t>Medial Branch </a:t>
            </a:r>
            <a:r>
              <a:rPr lang="en-US" dirty="0" smtClean="0"/>
              <a:t/>
            </a:r>
            <a:br>
              <a:rPr lang="en-US" dirty="0" smtClean="0"/>
            </a:br>
            <a:endParaRPr lang="el-GR" dirty="0"/>
          </a:p>
        </p:txBody>
      </p:sp>
      <p:pic>
        <p:nvPicPr>
          <p:cNvPr id="5" name="Picture 6" descr="Αποτέλεσμα εικόνας για facet syndrome neck"/>
          <p:cNvPicPr>
            <a:picLocks noChangeAspect="1" noChangeArrowheads="1"/>
          </p:cNvPicPr>
          <p:nvPr/>
        </p:nvPicPr>
        <p:blipFill>
          <a:blip r:embed="rId2"/>
          <a:srcRect/>
          <a:stretch>
            <a:fillRect/>
          </a:stretch>
        </p:blipFill>
        <p:spPr bwMode="auto">
          <a:xfrm>
            <a:off x="1357290" y="1428736"/>
            <a:ext cx="7106759" cy="498396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14356"/>
            <a:ext cx="8229600" cy="703282"/>
          </a:xfrm>
        </p:spPr>
        <p:txBody>
          <a:bodyPr>
            <a:normAutofit fontScale="90000"/>
          </a:bodyPr>
          <a:lstStyle/>
          <a:p>
            <a:r>
              <a:rPr lang="en-US" sz="1300" dirty="0" smtClean="0">
                <a:latin typeface="Comic Sans MS" pitchFamily="66" charset="0"/>
              </a:rPr>
              <a:t/>
            </a:r>
            <a:br>
              <a:rPr lang="en-US" sz="1300" dirty="0" smtClean="0">
                <a:latin typeface="Comic Sans MS" pitchFamily="66" charset="0"/>
              </a:rPr>
            </a:br>
            <a:r>
              <a:rPr lang="en-US" sz="1300" dirty="0" smtClean="0">
                <a:latin typeface="Comic Sans MS" pitchFamily="66" charset="0"/>
              </a:rPr>
              <a:t/>
            </a:r>
            <a:br>
              <a:rPr lang="en-US" sz="1300" dirty="0" smtClean="0">
                <a:latin typeface="Comic Sans MS" pitchFamily="66" charset="0"/>
              </a:rPr>
            </a:br>
            <a:r>
              <a:rPr lang="en-US" sz="1300" dirty="0" smtClean="0">
                <a:latin typeface="Comic Sans MS" pitchFamily="66" charset="0"/>
              </a:rPr>
              <a:t/>
            </a:r>
            <a:br>
              <a:rPr lang="en-US" sz="1300" dirty="0" smtClean="0">
                <a:latin typeface="Comic Sans MS" pitchFamily="66" charset="0"/>
              </a:rPr>
            </a:br>
            <a:r>
              <a:rPr lang="en-US" sz="1300" dirty="0" smtClean="0">
                <a:latin typeface="Comic Sans MS" pitchFamily="66" charset="0"/>
              </a:rPr>
              <a:t/>
            </a:r>
            <a:br>
              <a:rPr lang="en-US" sz="1300" dirty="0" smtClean="0">
                <a:latin typeface="Comic Sans MS" pitchFamily="66" charset="0"/>
              </a:rPr>
            </a:br>
            <a:r>
              <a:rPr lang="en-US" sz="1300" dirty="0" smtClean="0">
                <a:latin typeface="Comic Sans MS" pitchFamily="66" charset="0"/>
              </a:rPr>
              <a:t/>
            </a:r>
            <a:br>
              <a:rPr lang="en-US" sz="1300" dirty="0" smtClean="0">
                <a:latin typeface="Comic Sans MS" pitchFamily="66" charset="0"/>
              </a:rPr>
            </a:br>
            <a:r>
              <a:rPr lang="en-US" sz="1300" dirty="0" smtClean="0">
                <a:latin typeface="Comic Sans MS" pitchFamily="66" charset="0"/>
              </a:rPr>
              <a:t/>
            </a:r>
            <a:br>
              <a:rPr lang="en-US" sz="1300" dirty="0" smtClean="0">
                <a:latin typeface="Comic Sans MS" pitchFamily="66" charset="0"/>
              </a:rPr>
            </a:br>
            <a:r>
              <a:rPr lang="en-US" sz="1800" b="1" dirty="0" smtClean="0">
                <a:latin typeface="Comic Sans MS" pitchFamily="66" charset="0"/>
              </a:rPr>
              <a:t>Intra-</a:t>
            </a:r>
            <a:r>
              <a:rPr lang="en-US" sz="1800" b="1" dirty="0" err="1" smtClean="0">
                <a:latin typeface="Comic Sans MS" pitchFamily="66" charset="0"/>
              </a:rPr>
              <a:t>articular</a:t>
            </a:r>
            <a:r>
              <a:rPr lang="en-US" sz="1800" b="1" dirty="0" smtClean="0">
                <a:latin typeface="Comic Sans MS" pitchFamily="66" charset="0"/>
              </a:rPr>
              <a:t> facet joint injections for low back pain: a systematic review</a:t>
            </a:r>
            <a:r>
              <a:rPr lang="en-US" sz="1300" b="1" dirty="0" smtClean="0">
                <a:latin typeface="Comic Sans MS" pitchFamily="66" charset="0"/>
              </a:rPr>
              <a:t>.</a:t>
            </a:r>
            <a:br>
              <a:rPr lang="en-US" sz="1300" b="1" dirty="0" smtClean="0">
                <a:latin typeface="Comic Sans MS" pitchFamily="66" charset="0"/>
              </a:rPr>
            </a:br>
            <a:r>
              <a:rPr lang="en-US" sz="1300" u="sng" dirty="0" err="1" smtClean="0">
                <a:latin typeface="Comic Sans MS" pitchFamily="66" charset="0"/>
              </a:rPr>
              <a:t>Vekaria</a:t>
            </a:r>
            <a:r>
              <a:rPr lang="en-US" sz="1300" u="sng" dirty="0" smtClean="0">
                <a:latin typeface="Comic Sans MS" pitchFamily="66" charset="0"/>
              </a:rPr>
              <a:t> R et al</a:t>
            </a:r>
            <a:br>
              <a:rPr lang="en-US" sz="1300" u="sng" dirty="0" smtClean="0">
                <a:latin typeface="Comic Sans MS" pitchFamily="66" charset="0"/>
              </a:rPr>
            </a:br>
            <a:r>
              <a:rPr lang="en-US" sz="1300" u="sng" dirty="0" smtClean="0">
                <a:latin typeface="Comic Sans MS" pitchFamily="66" charset="0"/>
              </a:rPr>
              <a:t> </a:t>
            </a:r>
            <a:r>
              <a:rPr lang="en-US" sz="1300" u="sng" dirty="0" err="1" smtClean="0">
                <a:latin typeface="Comic Sans MS" pitchFamily="66" charset="0"/>
              </a:rPr>
              <a:t>Eur</a:t>
            </a:r>
            <a:r>
              <a:rPr lang="en-US" sz="1300" u="sng" dirty="0" smtClean="0">
                <a:latin typeface="Comic Sans MS" pitchFamily="66" charset="0"/>
              </a:rPr>
              <a:t> Spine J.</a:t>
            </a:r>
            <a:r>
              <a:rPr lang="en-US" sz="1300" dirty="0" smtClean="0">
                <a:latin typeface="Comic Sans MS" pitchFamily="66" charset="0"/>
              </a:rPr>
              <a:t> 2016 Apr;25(4):1266-81. </a:t>
            </a:r>
            <a:r>
              <a:rPr lang="en-US" sz="1300" u="sng" dirty="0" smtClean="0">
                <a:latin typeface="Comic Sans MS" pitchFamily="66" charset="0"/>
              </a:rPr>
              <a:t/>
            </a:r>
            <a:br>
              <a:rPr lang="en-US" sz="1300" u="sng" dirty="0" smtClean="0">
                <a:latin typeface="Comic Sans MS" pitchFamily="66" charset="0"/>
              </a:rPr>
            </a:br>
            <a:r>
              <a:rPr lang="en-US" dirty="0" smtClean="0">
                <a:latin typeface="Comic Sans MS" pitchFamily="66" charset="0"/>
              </a:rPr>
              <a:t/>
            </a:r>
            <a:br>
              <a:rPr lang="en-US" dirty="0" smtClean="0">
                <a:latin typeface="Comic Sans MS" pitchFamily="66" charset="0"/>
              </a:rPr>
            </a:br>
            <a:endParaRPr lang="el-GR" dirty="0">
              <a:latin typeface="Comic Sans MS" pitchFamily="66" charset="0"/>
            </a:endParaRPr>
          </a:p>
        </p:txBody>
      </p:sp>
      <p:sp>
        <p:nvSpPr>
          <p:cNvPr id="3" name="2 - Θέση περιεχομένου"/>
          <p:cNvSpPr>
            <a:spLocks noGrp="1"/>
          </p:cNvSpPr>
          <p:nvPr>
            <p:ph idx="1"/>
          </p:nvPr>
        </p:nvSpPr>
        <p:spPr>
          <a:xfrm>
            <a:off x="457200" y="2285992"/>
            <a:ext cx="8229600" cy="3840171"/>
          </a:xfrm>
        </p:spPr>
        <p:txBody>
          <a:bodyPr/>
          <a:lstStyle/>
          <a:p>
            <a:r>
              <a:rPr lang="en-US" dirty="0" smtClean="0">
                <a:latin typeface="Comic Sans MS" pitchFamily="66" charset="0"/>
              </a:rPr>
              <a:t> </a:t>
            </a:r>
            <a:r>
              <a:rPr lang="el-GR" dirty="0" smtClean="0">
                <a:latin typeface="Comic Sans MS" pitchFamily="66" charset="0"/>
              </a:rPr>
              <a:t>Καλά αποτελέσματα στον πόνο και την κίνηση, αλλά χρειάζονται καλύτερης τεκμηρίωσης μελέτες</a:t>
            </a:r>
            <a:r>
              <a:rPr lang="en-US" dirty="0" smtClean="0">
                <a:latin typeface="Comic Sans MS" pitchFamily="66" charset="0"/>
              </a:rPr>
              <a:t>.</a:t>
            </a:r>
            <a:endParaRPr lang="el-GR" dirty="0">
              <a:latin typeface="Comic Sans MS" pitchFamily="66" charset="0"/>
            </a:endParaRPr>
          </a:p>
        </p:txBody>
      </p:sp>
      <p:sp>
        <p:nvSpPr>
          <p:cNvPr id="4" name="3 - Ορθογώνιο"/>
          <p:cNvSpPr/>
          <p:nvPr/>
        </p:nvSpPr>
        <p:spPr>
          <a:xfrm>
            <a:off x="3000364" y="214290"/>
            <a:ext cx="2571768" cy="42862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latin typeface="Comic Sans MS" pitchFamily="66" charset="0"/>
              </a:rPr>
              <a:t>Facet joint injections</a:t>
            </a:r>
            <a:endParaRPr lang="el-GR" dirty="0"/>
          </a:p>
        </p:txBody>
      </p:sp>
      <p:pic>
        <p:nvPicPr>
          <p:cNvPr id="5" name="Picture 2" descr="Σχετική εικόνα"/>
          <p:cNvPicPr>
            <a:picLocks noChangeAspect="1" noChangeArrowheads="1"/>
          </p:cNvPicPr>
          <p:nvPr/>
        </p:nvPicPr>
        <p:blipFill>
          <a:blip r:embed="rId2"/>
          <a:srcRect/>
          <a:stretch>
            <a:fillRect/>
          </a:stretch>
        </p:blipFill>
        <p:spPr bwMode="auto">
          <a:xfrm>
            <a:off x="3857620" y="3857628"/>
            <a:ext cx="2714644" cy="2794486"/>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An external file that holds a picture, illustration, etc.&#10;Object name is cia-8-037Fig1.jpg"/>
          <p:cNvPicPr>
            <a:picLocks noChangeAspect="1" noChangeArrowheads="1"/>
          </p:cNvPicPr>
          <p:nvPr/>
        </p:nvPicPr>
        <p:blipFill>
          <a:blip r:embed="rId2" cstate="print"/>
          <a:srcRect/>
          <a:stretch>
            <a:fillRect/>
          </a:stretch>
        </p:blipFill>
        <p:spPr bwMode="auto">
          <a:xfrm>
            <a:off x="1285852" y="71934"/>
            <a:ext cx="5963511" cy="678606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Ιστορικά χαρακτηριστικά </a:t>
            </a:r>
            <a:endParaRPr lang="el-GR" dirty="0">
              <a:latin typeface="Comic Sans MS" pitchFamily="66" charset="0"/>
            </a:endParaRPr>
          </a:p>
        </p:txBody>
      </p:sp>
      <p:sp>
        <p:nvSpPr>
          <p:cNvPr id="3" name="2 - Θέση περιεχομένου"/>
          <p:cNvSpPr>
            <a:spLocks noGrp="1"/>
          </p:cNvSpPr>
          <p:nvPr>
            <p:ph idx="1"/>
          </p:nvPr>
        </p:nvSpPr>
        <p:spPr/>
        <p:txBody>
          <a:bodyPr/>
          <a:lstStyle/>
          <a:p>
            <a:endParaRPr lang="el-GR" dirty="0"/>
          </a:p>
        </p:txBody>
      </p:sp>
      <p:sp>
        <p:nvSpPr>
          <p:cNvPr id="4" name="3 - Ορθογώνιο"/>
          <p:cNvSpPr/>
          <p:nvPr/>
        </p:nvSpPr>
        <p:spPr>
          <a:xfrm>
            <a:off x="500034" y="2214554"/>
            <a:ext cx="8143932" cy="1477328"/>
          </a:xfrm>
          <a:prstGeom prst="rect">
            <a:avLst/>
          </a:prstGeom>
        </p:spPr>
        <p:txBody>
          <a:bodyPr wrap="square">
            <a:spAutoFit/>
          </a:bodyPr>
          <a:lstStyle/>
          <a:p>
            <a:r>
              <a:rPr lang="en-US" dirty="0"/>
              <a:t>As far back as </a:t>
            </a:r>
            <a:r>
              <a:rPr lang="en-US" b="1" dirty="0"/>
              <a:t>1875, in Britain</a:t>
            </a:r>
            <a:r>
              <a:rPr lang="en-US" dirty="0"/>
              <a:t>, the Friendly Societies Act, enacted the definition of old age as, "</a:t>
            </a:r>
            <a:r>
              <a:rPr lang="en-US" b="1" dirty="0"/>
              <a:t>any age after 50", </a:t>
            </a:r>
            <a:r>
              <a:rPr lang="en-US" dirty="0"/>
              <a:t>yet pension schemes mostly used age 60 or 65 years for eligibility. (Roebuck, 1979). The UN has not adopted a standard criterion, but generally use </a:t>
            </a:r>
            <a:r>
              <a:rPr lang="en-US" b="1" dirty="0"/>
              <a:t>60+ years </a:t>
            </a:r>
            <a:r>
              <a:rPr lang="en-US" dirty="0"/>
              <a:t>to refer to the older population (personal correspondence, </a:t>
            </a:r>
            <a:r>
              <a:rPr lang="en-US" b="1" dirty="0"/>
              <a:t>2001</a:t>
            </a:r>
            <a:r>
              <a:rPr lang="en-US" dirty="0"/>
              <a:t>).</a:t>
            </a:r>
            <a:endParaRPr lang="el-GR" dirty="0"/>
          </a:p>
        </p:txBody>
      </p:sp>
      <p:pic>
        <p:nvPicPr>
          <p:cNvPr id="5" name="Picture 6" descr="Αποτέλεσμα εικόνας για WHO"/>
          <p:cNvPicPr>
            <a:picLocks noChangeAspect="1" noChangeArrowheads="1"/>
          </p:cNvPicPr>
          <p:nvPr/>
        </p:nvPicPr>
        <p:blipFill>
          <a:blip r:embed="rId2" cstate="print"/>
          <a:srcRect/>
          <a:stretch>
            <a:fillRect/>
          </a:stretch>
        </p:blipFill>
        <p:spPr bwMode="auto">
          <a:xfrm>
            <a:off x="0" y="3921987"/>
            <a:ext cx="9144000" cy="2936013"/>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Comic Sans MS" pitchFamily="66" charset="0"/>
              </a:rPr>
              <a:t>Αποτελέσματα του χρόνιου πόνου</a:t>
            </a:r>
            <a:endParaRPr lang="el-GR" dirty="0"/>
          </a:p>
        </p:txBody>
      </p:sp>
      <p:sp>
        <p:nvSpPr>
          <p:cNvPr id="3" name="2 - Θέση περιεχομένου"/>
          <p:cNvSpPr>
            <a:spLocks noGrp="1"/>
          </p:cNvSpPr>
          <p:nvPr>
            <p:ph idx="1"/>
          </p:nvPr>
        </p:nvSpPr>
        <p:spPr/>
        <p:txBody>
          <a:bodyPr/>
          <a:lstStyle/>
          <a:p>
            <a:r>
              <a:rPr lang="el-GR" dirty="0">
                <a:latin typeface="Comic Sans MS" pitchFamily="66" charset="0"/>
              </a:rPr>
              <a:t>Οι</a:t>
            </a:r>
            <a:r>
              <a:rPr lang="el-GR" b="1" dirty="0">
                <a:latin typeface="Comic Sans MS" pitchFamily="66" charset="0"/>
              </a:rPr>
              <a:t> ψυχικές παθήσεις, κατάθλιψη </a:t>
            </a:r>
            <a:r>
              <a:rPr lang="el-GR" dirty="0">
                <a:latin typeface="Comic Sans MS" pitchFamily="66" charset="0"/>
              </a:rPr>
              <a:t>έχουν κακή πρόγνωση </a:t>
            </a:r>
            <a:r>
              <a:rPr lang="el-GR" b="1" dirty="0">
                <a:latin typeface="Comic Sans MS" pitchFamily="66" charset="0"/>
              </a:rPr>
              <a:t> </a:t>
            </a:r>
            <a:r>
              <a:rPr lang="el-GR" dirty="0">
                <a:latin typeface="Comic Sans MS" pitchFamily="66" charset="0"/>
              </a:rPr>
              <a:t>στη θεραπεία:</a:t>
            </a:r>
          </a:p>
          <a:p>
            <a:pPr marL="914400" lvl="1" indent="-514350">
              <a:buFont typeface="+mj-lt"/>
              <a:buAutoNum type="arabicPeriod"/>
            </a:pPr>
            <a:r>
              <a:rPr lang="el-GR" dirty="0" err="1">
                <a:latin typeface="Comic Sans MS" pitchFamily="66" charset="0"/>
              </a:rPr>
              <a:t>Υποθεραπεία</a:t>
            </a:r>
            <a:endParaRPr lang="el-GR" dirty="0">
              <a:latin typeface="Comic Sans MS" pitchFamily="66" charset="0"/>
            </a:endParaRPr>
          </a:p>
          <a:p>
            <a:pPr marL="914400" lvl="1" indent="-514350">
              <a:buFont typeface="+mj-lt"/>
              <a:buAutoNum type="arabicPeriod"/>
            </a:pPr>
            <a:r>
              <a:rPr lang="el-GR" dirty="0">
                <a:latin typeface="Comic Sans MS" pitchFamily="66" charset="0"/>
              </a:rPr>
              <a:t>Η κατάθλιψη είναι η πιο συχνή αντίδραση στο χρόνιο πόνο</a:t>
            </a:r>
          </a:p>
          <a:p>
            <a:pPr marL="914400" lvl="1" indent="-457200">
              <a:buFont typeface="+mj-lt"/>
              <a:buAutoNum type="arabicPeriod"/>
            </a:pPr>
            <a:r>
              <a:rPr lang="el-GR" sz="2400" dirty="0">
                <a:latin typeface="Comic Sans MS" pitchFamily="66" charset="0"/>
              </a:rPr>
              <a:t>Χρόνια χρήση φαρμακευτικών σκευασμάτων</a:t>
            </a:r>
          </a:p>
          <a:p>
            <a:pPr lvl="2">
              <a:buFont typeface="Wingdings" pitchFamily="2" charset="2"/>
              <a:buChar char="§"/>
            </a:pPr>
            <a:r>
              <a:rPr lang="en-US" sz="2000" b="1" dirty="0">
                <a:latin typeface="Comic Sans MS" pitchFamily="66" charset="0"/>
              </a:rPr>
              <a:t>K</a:t>
            </a:r>
            <a:r>
              <a:rPr lang="el-GR" sz="2000" b="1" dirty="0" err="1">
                <a:latin typeface="Comic Sans MS" pitchFamily="66" charset="0"/>
              </a:rPr>
              <a:t>ορτικοστεροειδή</a:t>
            </a:r>
            <a:r>
              <a:rPr lang="el-GR" sz="2000" b="1" dirty="0">
                <a:latin typeface="Comic Sans MS" pitchFamily="66" charset="0"/>
              </a:rPr>
              <a:t> </a:t>
            </a:r>
            <a:r>
              <a:rPr lang="el-GR" sz="2000" dirty="0">
                <a:latin typeface="Comic Sans MS" pitchFamily="66" charset="0"/>
              </a:rPr>
              <a:t> </a:t>
            </a:r>
          </a:p>
          <a:p>
            <a:pPr lvl="2">
              <a:buFont typeface="Wingdings" pitchFamily="2" charset="2"/>
              <a:buChar char="§"/>
            </a:pPr>
            <a:r>
              <a:rPr lang="el-GR" sz="2000" b="1" dirty="0">
                <a:latin typeface="Comic Sans MS" pitchFamily="66" charset="0"/>
              </a:rPr>
              <a:t>Αναλγητικά</a:t>
            </a:r>
          </a:p>
          <a:p>
            <a:pPr lvl="2">
              <a:buFont typeface="Wingdings" pitchFamily="2" charset="2"/>
              <a:buChar char="§"/>
            </a:pPr>
            <a:r>
              <a:rPr lang="el-GR" sz="2000" b="1" dirty="0">
                <a:latin typeface="Comic Sans MS" pitchFamily="66" charset="0"/>
              </a:rPr>
              <a:t>Αντικαταθλιπτικά</a:t>
            </a:r>
            <a:endParaRPr lang="en-US" sz="2000" dirty="0">
              <a:latin typeface="Comic Sans MS" pitchFamily="66" charset="0"/>
            </a:endParaRPr>
          </a:p>
          <a:p>
            <a:pPr marL="914400" lvl="1" indent="-514350">
              <a:buFont typeface="+mj-lt"/>
              <a:buAutoNum type="arabicPeriod"/>
            </a:pPr>
            <a:endParaRPr lang="el-GR" dirty="0">
              <a:latin typeface="Comic Sans MS" pitchFamily="66" charset="0"/>
            </a:endParaRPr>
          </a:p>
          <a:p>
            <a:endParaRPr lang="el-GR" dirty="0"/>
          </a:p>
        </p:txBody>
      </p:sp>
      <p:pic>
        <p:nvPicPr>
          <p:cNvPr id="4" name="Picture 4" descr="Αποτελέσματα εικόνων για vicious circle"/>
          <p:cNvPicPr>
            <a:picLocks noChangeAspect="1" noChangeArrowheads="1"/>
          </p:cNvPicPr>
          <p:nvPr/>
        </p:nvPicPr>
        <p:blipFill>
          <a:blip r:embed="rId2" cstate="print"/>
          <a:srcRect/>
          <a:stretch>
            <a:fillRect/>
          </a:stretch>
        </p:blipFill>
        <p:spPr bwMode="auto">
          <a:xfrm>
            <a:off x="4071934" y="5072074"/>
            <a:ext cx="2510590" cy="1414300"/>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85728"/>
            <a:ext cx="8229600" cy="1143000"/>
          </a:xfrm>
        </p:spPr>
        <p:txBody>
          <a:bodyPr>
            <a:normAutofit fontScale="90000"/>
          </a:bodyPr>
          <a:lstStyle/>
          <a:p>
            <a:r>
              <a:rPr lang="en-US" sz="2000" dirty="0"/>
              <a:t/>
            </a:r>
            <a:br>
              <a:rPr lang="en-US" sz="2000" dirty="0"/>
            </a:br>
            <a:r>
              <a:rPr lang="en-US" sz="2200" b="1" dirty="0"/>
              <a:t>Gender and the Association between Long-Term Prescription </a:t>
            </a:r>
            <a:r>
              <a:rPr lang="en-US" sz="2200" b="1" dirty="0" err="1"/>
              <a:t>Opioid</a:t>
            </a:r>
            <a:r>
              <a:rPr lang="en-US" sz="2200" b="1" dirty="0"/>
              <a:t> Use and New Onset Depression.</a:t>
            </a:r>
            <a:br>
              <a:rPr lang="en-US" sz="2200" b="1" dirty="0"/>
            </a:br>
            <a:r>
              <a:rPr lang="en-US" sz="2000" u="sng" dirty="0"/>
              <a:t>Salas J et al J Pain.</a:t>
            </a:r>
            <a:r>
              <a:rPr lang="en-US" sz="2000" dirty="0"/>
              <a:t>2017 Oct 10. </a:t>
            </a:r>
            <a:r>
              <a:rPr lang="en-US" sz="2000" dirty="0" err="1"/>
              <a:t>pii</a:t>
            </a:r>
            <a:r>
              <a:rPr lang="en-US" sz="2000" dirty="0"/>
              <a:t>: S1526-5900(17)30730-7 </a:t>
            </a:r>
            <a:r>
              <a:rPr lang="en-US" dirty="0"/>
              <a:t/>
            </a:r>
            <a:br>
              <a:rPr lang="en-US" dirty="0"/>
            </a:br>
            <a:endParaRPr lang="el-GR" dirty="0"/>
          </a:p>
        </p:txBody>
      </p:sp>
      <p:sp>
        <p:nvSpPr>
          <p:cNvPr id="3" name="2 - Θέση περιεχομένου"/>
          <p:cNvSpPr>
            <a:spLocks noGrp="1"/>
          </p:cNvSpPr>
          <p:nvPr>
            <p:ph idx="1"/>
          </p:nvPr>
        </p:nvSpPr>
        <p:spPr>
          <a:xfrm>
            <a:off x="457200" y="1600200"/>
            <a:ext cx="8229600" cy="4972072"/>
          </a:xfrm>
        </p:spPr>
        <p:txBody>
          <a:bodyPr>
            <a:normAutofit fontScale="92500" lnSpcReduction="20000"/>
          </a:bodyPr>
          <a:lstStyle/>
          <a:p>
            <a:r>
              <a:rPr lang="el-GR" sz="2100" dirty="0">
                <a:latin typeface="Comic Sans MS" pitchFamily="66" charset="0"/>
              </a:rPr>
              <a:t>Ο χρόνιος μη καρκινικός πόνος είναι συχνότερος στις γυναίκες και μεγαλύτερης έντασης. Δεν είναι γνωστό αν έχει σχέση με τη χρόνια χρήση </a:t>
            </a:r>
            <a:r>
              <a:rPr lang="el-GR" sz="2100" dirty="0" err="1">
                <a:latin typeface="Comic Sans MS" pitchFamily="66" charset="0"/>
              </a:rPr>
              <a:t>οπιοειδών</a:t>
            </a:r>
            <a:r>
              <a:rPr lang="el-GR" sz="2100" dirty="0">
                <a:latin typeface="Comic Sans MS" pitchFamily="66" charset="0"/>
              </a:rPr>
              <a:t> {</a:t>
            </a:r>
            <a:r>
              <a:rPr lang="en-US" sz="2100" i="1" dirty="0">
                <a:latin typeface="Comic Sans MS" pitchFamily="66" charset="0"/>
              </a:rPr>
              <a:t>long term </a:t>
            </a:r>
            <a:r>
              <a:rPr lang="en-US" sz="2100" i="1" dirty="0" err="1">
                <a:latin typeface="Comic Sans MS" pitchFamily="66" charset="0"/>
              </a:rPr>
              <a:t>opioid</a:t>
            </a:r>
            <a:r>
              <a:rPr lang="en-US" sz="2100" i="1" dirty="0">
                <a:latin typeface="Comic Sans MS" pitchFamily="66" charset="0"/>
              </a:rPr>
              <a:t> analgesic use (OAU</a:t>
            </a:r>
            <a:r>
              <a:rPr lang="el-GR" sz="2100" i="1" dirty="0">
                <a:latin typeface="Comic Sans MS" pitchFamily="66" charset="0"/>
              </a:rPr>
              <a:t>)} ή την πιθανότητα νέου επεισοδίου κατάθλιψης  {</a:t>
            </a:r>
            <a:r>
              <a:rPr lang="en-US" sz="2100" i="1" dirty="0">
                <a:latin typeface="Comic Sans MS" pitchFamily="66" charset="0"/>
              </a:rPr>
              <a:t>new depression episode (NDE)</a:t>
            </a:r>
            <a:r>
              <a:rPr lang="el-GR" sz="2100" i="1" dirty="0">
                <a:latin typeface="Comic Sans MS" pitchFamily="66" charset="0"/>
              </a:rPr>
              <a:t>}.</a:t>
            </a:r>
          </a:p>
          <a:p>
            <a:r>
              <a:rPr lang="el-GR" sz="2100" dirty="0">
                <a:latin typeface="Comic Sans MS" pitchFamily="66" charset="0"/>
              </a:rPr>
              <a:t>Αναλύθηκαν δεδομένα της </a:t>
            </a:r>
            <a:r>
              <a:rPr lang="en-US" sz="2100" dirty="0">
                <a:latin typeface="Comic Sans MS" pitchFamily="66" charset="0"/>
              </a:rPr>
              <a:t>Veterans Health Administration (VHA; 2000 </a:t>
            </a:r>
            <a:r>
              <a:rPr lang="el-GR" sz="2100" dirty="0">
                <a:latin typeface="Comic Sans MS" pitchFamily="66" charset="0"/>
              </a:rPr>
              <a:t>-</a:t>
            </a:r>
            <a:r>
              <a:rPr lang="en-US" sz="2100" dirty="0">
                <a:latin typeface="Comic Sans MS" pitchFamily="66" charset="0"/>
              </a:rPr>
              <a:t> 2012) </a:t>
            </a:r>
            <a:r>
              <a:rPr lang="el-GR" sz="2100" dirty="0">
                <a:latin typeface="Comic Sans MS" pitchFamily="66" charset="0"/>
              </a:rPr>
              <a:t>&amp; πολλών ιδιωτικών ιατρικών δεδομένων</a:t>
            </a:r>
            <a:r>
              <a:rPr lang="en-US" sz="2100" dirty="0">
                <a:latin typeface="Comic Sans MS" pitchFamily="66" charset="0"/>
              </a:rPr>
              <a:t> (2003</a:t>
            </a:r>
            <a:r>
              <a:rPr lang="el-GR" sz="2100" dirty="0">
                <a:latin typeface="Comic Sans MS" pitchFamily="66" charset="0"/>
              </a:rPr>
              <a:t>-</a:t>
            </a:r>
            <a:r>
              <a:rPr lang="en-US" sz="2100" dirty="0">
                <a:latin typeface="Comic Sans MS" pitchFamily="66" charset="0"/>
              </a:rPr>
              <a:t>2012) </a:t>
            </a:r>
            <a:r>
              <a:rPr lang="el-GR" sz="2100" dirty="0">
                <a:latin typeface="Comic Sans MS" pitchFamily="66" charset="0"/>
              </a:rPr>
              <a:t>για να διαπιστωθεί αν υπάρχει διαφορά στην εμφάνιση  </a:t>
            </a:r>
            <a:r>
              <a:rPr lang="en-US" sz="2100" dirty="0">
                <a:latin typeface="Comic Sans MS" pitchFamily="66" charset="0"/>
              </a:rPr>
              <a:t>NDE</a:t>
            </a:r>
            <a:r>
              <a:rPr lang="el-GR" sz="2100" dirty="0">
                <a:latin typeface="Comic Sans MS" pitchFamily="66" charset="0"/>
              </a:rPr>
              <a:t> μετά </a:t>
            </a:r>
            <a:r>
              <a:rPr lang="en-US" sz="2100" dirty="0">
                <a:latin typeface="Comic Sans MS" pitchFamily="66" charset="0"/>
              </a:rPr>
              <a:t> OAU </a:t>
            </a:r>
            <a:r>
              <a:rPr lang="el-GR" sz="2100" dirty="0">
                <a:latin typeface="Comic Sans MS" pitchFamily="66" charset="0"/>
              </a:rPr>
              <a:t> και διαφέρει ανάμεσα στα δύο φύλα</a:t>
            </a:r>
            <a:r>
              <a:rPr lang="en-US" sz="2100" dirty="0">
                <a:latin typeface="Comic Sans MS" pitchFamily="66" charset="0"/>
              </a:rPr>
              <a:t>.</a:t>
            </a:r>
            <a:endParaRPr lang="el-GR" sz="2100" dirty="0">
              <a:latin typeface="Comic Sans MS" pitchFamily="66" charset="0"/>
            </a:endParaRPr>
          </a:p>
          <a:p>
            <a:r>
              <a:rPr lang="el-GR" sz="2100" dirty="0">
                <a:latin typeface="Comic Sans MS" pitchFamily="66" charset="0"/>
              </a:rPr>
              <a:t>Οι ασθενείς ήταν χωρίς κατάθλιψη τα τελευταία δύο χρόνια και χωρίς χρόνια χρήση </a:t>
            </a:r>
            <a:r>
              <a:rPr lang="el-GR" sz="2100" dirty="0" err="1">
                <a:latin typeface="Comic Sans MS" pitchFamily="66" charset="0"/>
              </a:rPr>
              <a:t>οπιοειδών</a:t>
            </a:r>
            <a:endParaRPr lang="en-US" sz="2100" dirty="0">
              <a:latin typeface="Comic Sans MS" pitchFamily="66" charset="0"/>
            </a:endParaRPr>
          </a:p>
          <a:p>
            <a:r>
              <a:rPr lang="en-US" sz="2100" dirty="0">
                <a:latin typeface="Comic Sans MS" pitchFamily="66" charset="0"/>
              </a:rPr>
              <a:t> </a:t>
            </a:r>
            <a:r>
              <a:rPr lang="el-GR" sz="2100" dirty="0">
                <a:latin typeface="Comic Sans MS" pitchFamily="66" charset="0"/>
              </a:rPr>
              <a:t>οι ασθενείς εξετάσθηκαν </a:t>
            </a:r>
            <a:r>
              <a:rPr lang="en-US" sz="2100" dirty="0">
                <a:latin typeface="Comic Sans MS" pitchFamily="66" charset="0"/>
              </a:rPr>
              <a:t>1-30, 31-90</a:t>
            </a:r>
            <a:r>
              <a:rPr lang="el-GR" sz="2100" dirty="0">
                <a:latin typeface="Comic Sans MS" pitchFamily="66" charset="0"/>
              </a:rPr>
              <a:t>και</a:t>
            </a:r>
            <a:r>
              <a:rPr lang="en-US" sz="2100" dirty="0">
                <a:latin typeface="Comic Sans MS" pitchFamily="66" charset="0"/>
              </a:rPr>
              <a:t>&gt;90 </a:t>
            </a:r>
            <a:r>
              <a:rPr lang="el-GR" sz="2100" dirty="0">
                <a:latin typeface="Comic Sans MS" pitchFamily="66" charset="0"/>
              </a:rPr>
              <a:t>μέρες</a:t>
            </a:r>
          </a:p>
          <a:p>
            <a:r>
              <a:rPr lang="el-GR" sz="2900" b="1" dirty="0">
                <a:latin typeface="Comic Sans MS" pitchFamily="66" charset="0"/>
              </a:rPr>
              <a:t>Αποτέλεσμα: </a:t>
            </a:r>
            <a:r>
              <a:rPr lang="el-GR" sz="3000" b="1" i="1" dirty="0">
                <a:latin typeface="Comic Sans MS" pitchFamily="66" charset="0"/>
              </a:rPr>
              <a:t>και τα δύο φύλα είχαν αυξημένες πιθανότητες εμφάνισης νέου επεισοδίου κατάθλιψης μετά από τη χρήση </a:t>
            </a:r>
            <a:r>
              <a:rPr lang="el-GR" sz="3000" b="1" i="1" dirty="0" err="1">
                <a:latin typeface="Comic Sans MS" pitchFamily="66" charset="0"/>
              </a:rPr>
              <a:t>οπιοειδών</a:t>
            </a:r>
            <a:r>
              <a:rPr lang="en-US" sz="3000" b="1" i="1" dirty="0">
                <a:latin typeface="Comic Sans MS" pitchFamily="66" charset="0"/>
              </a:rPr>
              <a:t> &gt;90</a:t>
            </a:r>
            <a:r>
              <a:rPr lang="el-GR" sz="3000" b="1" i="1" dirty="0">
                <a:latin typeface="Comic Sans MS" pitchFamily="66" charset="0"/>
              </a:rPr>
              <a:t> μέρες </a:t>
            </a:r>
            <a:endParaRPr lang="en-US" sz="3000" b="1" i="1" dirty="0"/>
          </a:p>
          <a:p>
            <a:pPr>
              <a:buNone/>
            </a:pPr>
            <a:endParaRPr lang="el-GR" sz="2900" b="1" dirty="0">
              <a:latin typeface="Comic Sans MS" pitchFamily="66" charset="0"/>
            </a:endParaRPr>
          </a:p>
          <a:p>
            <a:pPr>
              <a:buNone/>
            </a:pPr>
            <a:endParaRPr lang="el-GR" dirty="0">
              <a:latin typeface="Comic Sans MS" pitchFamily="66"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omic Sans MS" pitchFamily="66" charset="0"/>
              </a:rPr>
              <a:t>Αιτίες χρόνιου πόνου στους υπερήλικες</a:t>
            </a:r>
            <a:endParaRPr lang="el-GR" dirty="0"/>
          </a:p>
        </p:txBody>
      </p:sp>
      <p:sp>
        <p:nvSpPr>
          <p:cNvPr id="3" name="2 - Θέση περιεχομένου"/>
          <p:cNvSpPr>
            <a:spLocks noGrp="1"/>
          </p:cNvSpPr>
          <p:nvPr>
            <p:ph idx="1"/>
          </p:nvPr>
        </p:nvSpPr>
        <p:spPr>
          <a:xfrm>
            <a:off x="457200" y="1857364"/>
            <a:ext cx="8686800" cy="5000636"/>
          </a:xfrm>
        </p:spPr>
        <p:txBody>
          <a:bodyPr>
            <a:normAutofit fontScale="70000" lnSpcReduction="20000"/>
          </a:bodyPr>
          <a:lstStyle/>
          <a:p>
            <a:pPr>
              <a:buNone/>
            </a:pPr>
            <a:r>
              <a:rPr lang="el-GR" sz="4500" b="1" dirty="0">
                <a:latin typeface="Comic Sans MS" pitchFamily="66" charset="0"/>
              </a:rPr>
              <a:t>Οστεοαρθρίτιδα (ΟΑ)</a:t>
            </a:r>
            <a:r>
              <a:rPr lang="el-GR" sz="4500" dirty="0">
                <a:latin typeface="Comic Sans MS" pitchFamily="66" charset="0"/>
              </a:rPr>
              <a:t> </a:t>
            </a:r>
            <a:r>
              <a:rPr lang="el-GR" dirty="0">
                <a:latin typeface="Comic Sans MS" pitchFamily="66" charset="0"/>
              </a:rPr>
              <a:t> </a:t>
            </a:r>
          </a:p>
          <a:p>
            <a:pPr>
              <a:buFont typeface="Wingdings" pitchFamily="2" charset="2"/>
              <a:buChar char="Ø"/>
            </a:pPr>
            <a:r>
              <a:rPr lang="el-GR" dirty="0">
                <a:latin typeface="Comic Sans MS" pitchFamily="66" charset="0"/>
              </a:rPr>
              <a:t>3</a:t>
            </a:r>
            <a:r>
              <a:rPr lang="el-GR" baseline="30000" dirty="0">
                <a:latin typeface="Comic Sans MS" pitchFamily="66" charset="0"/>
              </a:rPr>
              <a:t>η</a:t>
            </a:r>
            <a:r>
              <a:rPr lang="el-GR" dirty="0">
                <a:latin typeface="Comic Sans MS" pitchFamily="66" charset="0"/>
              </a:rPr>
              <a:t> συχνότερη αιτία χρόνιας νόσου στις ΗΠΑ </a:t>
            </a:r>
          </a:p>
          <a:p>
            <a:pPr>
              <a:buFont typeface="Wingdings" pitchFamily="2" charset="2"/>
              <a:buChar char="Ø"/>
            </a:pPr>
            <a:r>
              <a:rPr lang="el-GR" dirty="0">
                <a:latin typeface="Comic Sans MS" pitchFamily="66" charset="0"/>
              </a:rPr>
              <a:t>33.6% του πληθυσμού άνω των 65 χρόνων και </a:t>
            </a:r>
            <a:endParaRPr lang="en-US" dirty="0">
              <a:latin typeface="Comic Sans MS" pitchFamily="66" charset="0"/>
            </a:endParaRPr>
          </a:p>
          <a:p>
            <a:pPr>
              <a:buFont typeface="Wingdings" pitchFamily="2" charset="2"/>
              <a:buChar char="Ø"/>
            </a:pPr>
            <a:r>
              <a:rPr lang="el-GR" dirty="0">
                <a:latin typeface="Comic Sans MS" pitchFamily="66" charset="0"/>
              </a:rPr>
              <a:t>50% των ενηλίκων άνω των 85 ετών </a:t>
            </a:r>
          </a:p>
          <a:p>
            <a:pPr>
              <a:buFont typeface="Wingdings" pitchFamily="2" charset="2"/>
              <a:buChar char="Ø"/>
            </a:pPr>
            <a:r>
              <a:rPr lang="el-GR" dirty="0">
                <a:latin typeface="Comic Sans MS" pitchFamily="66" charset="0"/>
              </a:rPr>
              <a:t>Προοδευτική φθορά και τραυματισμοί του χόνδρου οδηγούν σε τελική βλάβη της άρθρωσης και μειωμένη κινητικότητα</a:t>
            </a:r>
          </a:p>
          <a:p>
            <a:pPr>
              <a:buFont typeface="Wingdings" pitchFamily="2" charset="2"/>
              <a:buChar char="Ø"/>
            </a:pPr>
            <a:r>
              <a:rPr lang="el-GR" dirty="0">
                <a:latin typeface="Comic Sans MS" pitchFamily="66" charset="0"/>
              </a:rPr>
              <a:t>Ενεργοποιεί τους παράγοντες φλεγμονής, τους </a:t>
            </a:r>
            <a:r>
              <a:rPr lang="el-GR" dirty="0" err="1">
                <a:latin typeface="Comic Sans MS" pitchFamily="66" charset="0"/>
              </a:rPr>
              <a:t>αλγαισθητικούς</a:t>
            </a:r>
            <a:r>
              <a:rPr lang="el-GR" dirty="0">
                <a:latin typeface="Comic Sans MS" pitchFamily="66" charset="0"/>
              </a:rPr>
              <a:t> υποδοχείς και μέσω της περιφερικής ευαισθητοποίησης οδηγεί  σε σοβαρής έντασης πόνο.</a:t>
            </a:r>
          </a:p>
          <a:p>
            <a:pPr>
              <a:buFont typeface="Wingdings" pitchFamily="2" charset="2"/>
              <a:buChar char="Ø"/>
            </a:pPr>
            <a:r>
              <a:rPr lang="el-GR" dirty="0">
                <a:latin typeface="Comic Sans MS" pitchFamily="66" charset="0"/>
              </a:rPr>
              <a:t>Στον χρόνιο πόνο της ΟΑ συμβάλει και ο μηχανισμός του νευροπαθητικού πόνου</a:t>
            </a:r>
          </a:p>
          <a:p>
            <a:pPr>
              <a:buFont typeface="Wingdings" pitchFamily="2" charset="2"/>
              <a:buChar char="Ø"/>
            </a:pPr>
            <a:r>
              <a:rPr lang="el-GR" dirty="0">
                <a:latin typeface="Comic Sans MS" pitchFamily="66" charset="0"/>
              </a:rPr>
              <a:t>Η θεραπεία του </a:t>
            </a:r>
            <a:r>
              <a:rPr lang="el-GR" dirty="0" err="1">
                <a:latin typeface="Comic Sans MS" pitchFamily="66" charset="0"/>
              </a:rPr>
              <a:t>αλγαισθητικού</a:t>
            </a:r>
            <a:r>
              <a:rPr lang="el-GR" dirty="0">
                <a:latin typeface="Comic Sans MS" pitchFamily="66" charset="0"/>
              </a:rPr>
              <a:t> πόνου γίνεται με ΜΣΑΦ ή με </a:t>
            </a:r>
            <a:r>
              <a:rPr lang="el-GR" dirty="0" err="1">
                <a:latin typeface="Comic Sans MS" pitchFamily="66" charset="0"/>
              </a:rPr>
              <a:t>οπιοειδή</a:t>
            </a:r>
            <a:r>
              <a:rPr lang="el-GR" dirty="0">
                <a:latin typeface="Comic Sans MS" pitchFamily="66" charset="0"/>
              </a:rPr>
              <a:t>.  Η θεραπεία του νευροπαθητικού πόνου με την </a:t>
            </a:r>
            <a:r>
              <a:rPr lang="en-US" dirty="0" err="1">
                <a:latin typeface="Comic Sans MS" pitchFamily="66" charset="0"/>
              </a:rPr>
              <a:t>aminotriptyline</a:t>
            </a:r>
            <a:r>
              <a:rPr lang="el-GR" dirty="0">
                <a:latin typeface="Comic Sans MS" pitchFamily="66" charset="0"/>
              </a:rPr>
              <a:t>  θα βελτίωση την έκβαση της θεραπείας. </a:t>
            </a:r>
          </a:p>
          <a:p>
            <a:endParaRPr lang="el-G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85728"/>
            <a:ext cx="7400948" cy="1131910"/>
          </a:xfrm>
        </p:spPr>
        <p:txBody>
          <a:bodyPr>
            <a:normAutofit fontScale="90000"/>
          </a:bodyPr>
          <a:lstStyle/>
          <a:p>
            <a:r>
              <a:rPr lang="el-GR" b="1" dirty="0" smtClean="0">
                <a:latin typeface="Comic Sans MS" pitchFamily="66" charset="0"/>
              </a:rPr>
              <a:t>Εκφυλιστική Σπονδυλαρθρίτιδα</a:t>
            </a:r>
            <a:endParaRPr lang="el-GR" dirty="0"/>
          </a:p>
        </p:txBody>
      </p:sp>
      <p:sp>
        <p:nvSpPr>
          <p:cNvPr id="3" name="2 - Θέση περιεχομένου"/>
          <p:cNvSpPr>
            <a:spLocks noGrp="1"/>
          </p:cNvSpPr>
          <p:nvPr>
            <p:ph idx="1"/>
          </p:nvPr>
        </p:nvSpPr>
        <p:spPr>
          <a:xfrm>
            <a:off x="500034" y="2357430"/>
            <a:ext cx="8186766" cy="3768733"/>
          </a:xfrm>
        </p:spPr>
        <p:txBody>
          <a:bodyPr/>
          <a:lstStyle/>
          <a:p>
            <a:pPr>
              <a:buNone/>
            </a:pPr>
            <a:r>
              <a:rPr lang="el-GR" dirty="0" smtClean="0">
                <a:latin typeface="Comic Sans MS" pitchFamily="66" charset="0"/>
              </a:rPr>
              <a:t>Οφείλεται στον:</a:t>
            </a:r>
          </a:p>
          <a:p>
            <a:pPr marL="971550" lvl="1" indent="-514350">
              <a:buFont typeface="+mj-lt"/>
              <a:buAutoNum type="arabicPeriod"/>
            </a:pPr>
            <a:r>
              <a:rPr lang="el-GR" b="1" u="sng" dirty="0" smtClean="0">
                <a:latin typeface="Comic Sans MS" pitchFamily="66" charset="0"/>
              </a:rPr>
              <a:t>Εκφυλισμό του χόνδρου </a:t>
            </a:r>
            <a:r>
              <a:rPr lang="el-GR" dirty="0" smtClean="0">
                <a:latin typeface="Comic Sans MS" pitchFamily="66" charset="0"/>
              </a:rPr>
              <a:t>μεταξύ των </a:t>
            </a:r>
            <a:r>
              <a:rPr lang="el-GR" dirty="0" err="1" smtClean="0">
                <a:latin typeface="Comic Sans MS" pitchFamily="66" charset="0"/>
              </a:rPr>
              <a:t>ζυγοαποφυσιακών</a:t>
            </a:r>
            <a:r>
              <a:rPr lang="el-GR" dirty="0" smtClean="0">
                <a:latin typeface="Comic Sans MS" pitchFamily="66" charset="0"/>
              </a:rPr>
              <a:t> αρθρώσεων </a:t>
            </a:r>
            <a:r>
              <a:rPr lang="el-GR" i="1" dirty="0" smtClean="0">
                <a:latin typeface="Comic Sans MS" pitchFamily="66" charset="0"/>
              </a:rPr>
              <a:t>(</a:t>
            </a:r>
            <a:r>
              <a:rPr lang="el-GR" i="1" dirty="0" err="1" smtClean="0">
                <a:latin typeface="Comic Sans MS" pitchFamily="66" charset="0"/>
              </a:rPr>
              <a:t>facet</a:t>
            </a:r>
            <a:r>
              <a:rPr lang="el-GR" i="1" dirty="0" smtClean="0">
                <a:latin typeface="Comic Sans MS" pitchFamily="66" charset="0"/>
              </a:rPr>
              <a:t> </a:t>
            </a:r>
            <a:r>
              <a:rPr lang="en-US" i="1" dirty="0" smtClean="0">
                <a:latin typeface="Comic Sans MS" pitchFamily="66" charset="0"/>
              </a:rPr>
              <a:t>joint syndrome</a:t>
            </a:r>
            <a:r>
              <a:rPr lang="el-GR" i="1" dirty="0" smtClean="0">
                <a:latin typeface="Comic Sans MS" pitchFamily="66" charset="0"/>
              </a:rPr>
              <a:t>)</a:t>
            </a:r>
          </a:p>
          <a:p>
            <a:pPr marL="971550" lvl="1" indent="-514350">
              <a:buFont typeface="+mj-lt"/>
              <a:buAutoNum type="arabicPeriod"/>
            </a:pPr>
            <a:r>
              <a:rPr lang="el-GR" b="1" u="sng" dirty="0" smtClean="0">
                <a:latin typeface="Comic Sans MS" pitchFamily="66" charset="0"/>
              </a:rPr>
              <a:t>Δημιουργία Οστεοφύτων</a:t>
            </a:r>
          </a:p>
          <a:p>
            <a:pPr marL="971550" lvl="1" indent="-514350">
              <a:buFont typeface="+mj-lt"/>
              <a:buAutoNum type="arabicPeriod"/>
            </a:pPr>
            <a:r>
              <a:rPr lang="el-GR" b="1" u="sng" dirty="0" smtClean="0">
                <a:latin typeface="Comic Sans MS" pitchFamily="66" charset="0"/>
              </a:rPr>
              <a:t>Εκφύλιση και Προβολή των μεσοσπονδυλίων δίσκων</a:t>
            </a:r>
            <a:endParaRPr lang="el-GR" b="1" u="sng" dirty="0" smtClean="0"/>
          </a:p>
          <a:p>
            <a:endParaRPr lang="el-GR" dirty="0"/>
          </a:p>
        </p:txBody>
      </p:sp>
      <p:pic>
        <p:nvPicPr>
          <p:cNvPr id="4" name="Picture 2" descr="http://legacy.owensboro.kctcs.edu/gcaplan/anat/notes/animation-skeleton.gif"/>
          <p:cNvPicPr>
            <a:picLocks noChangeAspect="1" noChangeArrowheads="1" noCrop="1"/>
          </p:cNvPicPr>
          <p:nvPr/>
        </p:nvPicPr>
        <p:blipFill>
          <a:blip r:embed="rId2" cstate="print"/>
          <a:srcRect/>
          <a:stretch>
            <a:fillRect/>
          </a:stretch>
        </p:blipFill>
        <p:spPr bwMode="auto">
          <a:xfrm>
            <a:off x="7358082" y="0"/>
            <a:ext cx="1928826" cy="2399242"/>
          </a:xfrm>
          <a:prstGeom prst="rect">
            <a:avLst/>
          </a:prstGeom>
          <a:noFill/>
        </p:spPr>
      </p:pic>
    </p:spTree>
  </p:cSld>
  <p:clrMapOvr>
    <a:masterClrMapping/>
  </p:clrMapOvr>
  <p:transition>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atin typeface="Comic Sans MS" pitchFamily="66" charset="0"/>
              </a:rPr>
              <a:t>Εκφυλισμός του χόνδρου </a:t>
            </a:r>
            <a:br>
              <a:rPr lang="el-GR" b="1" dirty="0" smtClean="0">
                <a:latin typeface="Comic Sans MS" pitchFamily="66" charset="0"/>
              </a:rPr>
            </a:br>
            <a:r>
              <a:rPr lang="el-GR" i="1" dirty="0" smtClean="0">
                <a:latin typeface="Comic Sans MS" pitchFamily="66" charset="0"/>
              </a:rPr>
              <a:t>(15–45% των ασθενών με </a:t>
            </a:r>
            <a:r>
              <a:rPr lang="en-US" i="1" dirty="0" smtClean="0">
                <a:latin typeface="Comic Sans MS" pitchFamily="66" charset="0"/>
              </a:rPr>
              <a:t>CLBP)</a:t>
            </a:r>
            <a:r>
              <a:rPr lang="el-GR" i="1" dirty="0" smtClean="0"/>
              <a:t>.</a:t>
            </a:r>
            <a:endParaRPr lang="el-GR" dirty="0"/>
          </a:p>
        </p:txBody>
      </p:sp>
      <p:pic>
        <p:nvPicPr>
          <p:cNvPr id="4" name="Picture 2" descr="Σχετική εικόνα"/>
          <p:cNvPicPr>
            <a:picLocks noGrp="1" noChangeAspect="1" noChangeArrowheads="1"/>
          </p:cNvPicPr>
          <p:nvPr>
            <p:ph idx="1"/>
          </p:nvPr>
        </p:nvPicPr>
        <p:blipFill>
          <a:blip r:embed="rId2"/>
          <a:srcRect/>
          <a:stretch>
            <a:fillRect/>
          </a:stretch>
        </p:blipFill>
        <p:spPr bwMode="auto">
          <a:xfrm>
            <a:off x="0" y="1571612"/>
            <a:ext cx="4453137" cy="4090424"/>
          </a:xfrm>
          <a:prstGeom prst="round2DiagRect">
            <a:avLst>
              <a:gd name="adj1" fmla="val 16667"/>
              <a:gd name="adj2" fmla="val 9744"/>
            </a:avLst>
          </a:prstGeom>
          <a:ln w="88900" cap="sq">
            <a:solidFill>
              <a:srgbClr val="FFFFFF"/>
            </a:solidFill>
            <a:miter lim="800000"/>
          </a:ln>
          <a:effectLst>
            <a:outerShdw blurRad="254000" algn="tl" rotWithShape="0">
              <a:srgbClr val="000000">
                <a:alpha val="43000"/>
              </a:srgbClr>
            </a:outerShdw>
          </a:effectLst>
        </p:spPr>
      </p:pic>
      <p:pic>
        <p:nvPicPr>
          <p:cNvPr id="5" name="Picture 2" descr="An external file that holds a picture, illustration, etc.&#10;Object name is 13244_2017_584_Fig1_HTML.jpg"/>
          <p:cNvPicPr>
            <a:picLocks noChangeAspect="1" noChangeArrowheads="1"/>
          </p:cNvPicPr>
          <p:nvPr/>
        </p:nvPicPr>
        <p:blipFill>
          <a:blip r:embed="rId3"/>
          <a:srcRect/>
          <a:stretch>
            <a:fillRect/>
          </a:stretch>
        </p:blipFill>
        <p:spPr bwMode="auto">
          <a:xfrm>
            <a:off x="4714876" y="2000240"/>
            <a:ext cx="4238620" cy="27143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circl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Θεραπεία 1</a:t>
            </a:r>
            <a:r>
              <a:rPr lang="el-GR" baseline="30000" dirty="0" smtClean="0">
                <a:latin typeface="Comic Sans MS" pitchFamily="66" charset="0"/>
              </a:rPr>
              <a:t>ης</a:t>
            </a:r>
            <a:r>
              <a:rPr lang="el-GR" dirty="0" smtClean="0">
                <a:latin typeface="Comic Sans MS" pitchFamily="66" charset="0"/>
              </a:rPr>
              <a:t> γραμμής</a:t>
            </a:r>
            <a:r>
              <a:rPr lang="el-GR" dirty="0" smtClean="0"/>
              <a:t> </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b="1" dirty="0" smtClean="0">
                <a:latin typeface="Comic Sans MS" pitchFamily="66" charset="0"/>
              </a:rPr>
              <a:t>Πολυπαραγοντική θεραπεία </a:t>
            </a:r>
          </a:p>
          <a:p>
            <a:pPr>
              <a:buNone/>
            </a:pPr>
            <a:r>
              <a:rPr lang="el-GR" b="1" dirty="0" smtClean="0">
                <a:latin typeface="Comic Sans MS" pitchFamily="66" charset="0"/>
              </a:rPr>
              <a:t>   (Μ</a:t>
            </a:r>
            <a:r>
              <a:rPr lang="en-US" b="1" dirty="0" err="1" smtClean="0">
                <a:latin typeface="Comic Sans MS" pitchFamily="66" charset="0"/>
              </a:rPr>
              <a:t>ultimodal</a:t>
            </a:r>
            <a:r>
              <a:rPr lang="en-US" b="1" dirty="0" smtClean="0">
                <a:latin typeface="Comic Sans MS" pitchFamily="66" charset="0"/>
              </a:rPr>
              <a:t> management</a:t>
            </a:r>
            <a:r>
              <a:rPr lang="el-GR" b="1" dirty="0" smtClean="0">
                <a:latin typeface="Comic Sans MS" pitchFamily="66" charset="0"/>
              </a:rPr>
              <a:t>):</a:t>
            </a:r>
          </a:p>
          <a:p>
            <a:pPr marL="514350" indent="-514350">
              <a:buFont typeface="+mj-lt"/>
              <a:buAutoNum type="alphaLcParenR"/>
            </a:pPr>
            <a:r>
              <a:rPr lang="el-GR" dirty="0" smtClean="0">
                <a:latin typeface="Comic Sans MS" pitchFamily="66" charset="0"/>
              </a:rPr>
              <a:t>Φαρμακευτική Θεραπεία </a:t>
            </a:r>
            <a:endParaRPr lang="en-US" dirty="0" smtClean="0">
              <a:latin typeface="Comic Sans MS" pitchFamily="66" charset="0"/>
            </a:endParaRPr>
          </a:p>
          <a:p>
            <a:pPr marL="914400" lvl="1" indent="-514350">
              <a:buFont typeface="Wingdings" pitchFamily="2" charset="2"/>
              <a:buChar char="§"/>
            </a:pPr>
            <a:r>
              <a:rPr lang="el-GR" dirty="0" smtClean="0">
                <a:latin typeface="Comic Sans MS" pitchFamily="66" charset="0"/>
              </a:rPr>
              <a:t>Α</a:t>
            </a:r>
            <a:r>
              <a:rPr lang="en-US" dirty="0" err="1" smtClean="0">
                <a:latin typeface="Comic Sans MS" pitchFamily="66" charset="0"/>
              </a:rPr>
              <a:t>cetaminophen</a:t>
            </a:r>
            <a:r>
              <a:rPr lang="en-US" dirty="0" smtClean="0">
                <a:latin typeface="Comic Sans MS" pitchFamily="66" charset="0"/>
              </a:rPr>
              <a:t>,</a:t>
            </a:r>
            <a:r>
              <a:rPr lang="el-GR" dirty="0" smtClean="0">
                <a:latin typeface="Comic Sans MS" pitchFamily="66" charset="0"/>
              </a:rPr>
              <a:t>(ήπιο παυσίπονο) </a:t>
            </a:r>
            <a:endParaRPr lang="en-US" dirty="0" smtClean="0">
              <a:latin typeface="Comic Sans MS" pitchFamily="66" charset="0"/>
            </a:endParaRPr>
          </a:p>
          <a:p>
            <a:pPr marL="914400" lvl="1" indent="-514350">
              <a:buFont typeface="Wingdings" pitchFamily="2" charset="2"/>
              <a:buChar char="§"/>
            </a:pPr>
            <a:r>
              <a:rPr lang="el-GR" dirty="0" smtClean="0">
                <a:latin typeface="Comic Sans MS" pitchFamily="66" charset="0"/>
              </a:rPr>
              <a:t>ΜΣΑΦ, (</a:t>
            </a:r>
            <a:r>
              <a:rPr lang="el-GR" dirty="0" err="1" smtClean="0">
                <a:latin typeface="Comic Sans MS" pitchFamily="66" charset="0"/>
              </a:rPr>
              <a:t>Ιβουπροφαίνη</a:t>
            </a:r>
            <a:r>
              <a:rPr lang="el-GR" dirty="0" smtClean="0">
                <a:latin typeface="Comic Sans MS" pitchFamily="66" charset="0"/>
              </a:rPr>
              <a:t>, </a:t>
            </a:r>
            <a:r>
              <a:rPr lang="el-GR" dirty="0" err="1" smtClean="0">
                <a:latin typeface="Comic Sans MS" pitchFamily="66" charset="0"/>
              </a:rPr>
              <a:t>Ναπροξένη</a:t>
            </a:r>
            <a:r>
              <a:rPr lang="el-GR" dirty="0" smtClean="0">
                <a:latin typeface="Comic Sans MS" pitchFamily="66" charset="0"/>
              </a:rPr>
              <a:t>, </a:t>
            </a:r>
            <a:r>
              <a:rPr lang="el-GR" dirty="0" err="1" smtClean="0">
                <a:latin typeface="Comic Sans MS" pitchFamily="66" charset="0"/>
              </a:rPr>
              <a:t>Δικλοφαινάκη</a:t>
            </a:r>
            <a:r>
              <a:rPr lang="el-GR" dirty="0" smtClean="0">
                <a:latin typeface="Comic Sans MS" pitchFamily="66" charset="0"/>
              </a:rPr>
              <a:t> </a:t>
            </a:r>
            <a:r>
              <a:rPr lang="el-GR" dirty="0" err="1" smtClean="0">
                <a:latin typeface="Comic Sans MS" pitchFamily="66" charset="0"/>
              </a:rPr>
              <a:t>κ.α</a:t>
            </a:r>
            <a:r>
              <a:rPr lang="el-GR" dirty="0" smtClean="0">
                <a:latin typeface="Comic Sans MS" pitchFamily="66" charset="0"/>
              </a:rPr>
              <a:t>) Όλες οι παρενέργειες σχετίζονται με μεγάλες δόσεις και μακροχρόνια λήψη αυτών των φαρμάκων.</a:t>
            </a:r>
            <a:endParaRPr lang="en-US" dirty="0" smtClean="0">
              <a:latin typeface="Comic Sans MS" pitchFamily="66" charset="0"/>
            </a:endParaRPr>
          </a:p>
          <a:p>
            <a:pPr marL="914400" lvl="1" indent="-514350">
              <a:buFont typeface="Wingdings" pitchFamily="2" charset="2"/>
              <a:buChar char="§"/>
            </a:pPr>
            <a:r>
              <a:rPr lang="el-GR" dirty="0" err="1" smtClean="0">
                <a:latin typeface="Comic Sans MS" pitchFamily="66" charset="0"/>
              </a:rPr>
              <a:t>Μυοχαλαρωτικά</a:t>
            </a:r>
            <a:r>
              <a:rPr lang="en-US" dirty="0" smtClean="0">
                <a:latin typeface="Comic Sans MS" pitchFamily="66" charset="0"/>
              </a:rPr>
              <a:t>, </a:t>
            </a:r>
            <a:r>
              <a:rPr lang="en-US" dirty="0" err="1" smtClean="0">
                <a:latin typeface="Comic Sans MS" pitchFamily="66" charset="0"/>
              </a:rPr>
              <a:t>methocarbamol</a:t>
            </a:r>
            <a:r>
              <a:rPr lang="en-US" dirty="0" smtClean="0">
                <a:latin typeface="Comic Sans MS" pitchFamily="66" charset="0"/>
              </a:rPr>
              <a:t> (Rx)</a:t>
            </a:r>
          </a:p>
          <a:p>
            <a:pPr marL="914400" lvl="1" indent="-514350">
              <a:buFont typeface="Wingdings" pitchFamily="2" charset="2"/>
              <a:buChar char="§"/>
            </a:pPr>
            <a:r>
              <a:rPr lang="en-US" dirty="0" smtClean="0">
                <a:latin typeface="Comic Sans MS" pitchFamily="66" charset="0"/>
              </a:rPr>
              <a:t>A</a:t>
            </a:r>
            <a:r>
              <a:rPr lang="el-GR" dirty="0" err="1" smtClean="0">
                <a:latin typeface="Comic Sans MS" pitchFamily="66" charset="0"/>
              </a:rPr>
              <a:t>ντικαταθλιπτικά</a:t>
            </a:r>
            <a:r>
              <a:rPr lang="el-GR" dirty="0" smtClean="0">
                <a:latin typeface="Comic Sans MS" pitchFamily="66" charset="0"/>
              </a:rPr>
              <a:t> </a:t>
            </a:r>
          </a:p>
          <a:p>
            <a:pPr marL="514350" indent="-514350">
              <a:buFont typeface="+mj-lt"/>
              <a:buAutoNum type="alphaLcParenR"/>
            </a:pPr>
            <a:r>
              <a:rPr lang="el-GR" dirty="0" smtClean="0">
                <a:latin typeface="Comic Sans MS" pitchFamily="66" charset="0"/>
              </a:rPr>
              <a:t>Φυσιοθεραπεία </a:t>
            </a:r>
          </a:p>
          <a:p>
            <a:pPr marL="514350" indent="-514350">
              <a:buFont typeface="+mj-lt"/>
              <a:buAutoNum type="alphaLcParenR"/>
            </a:pPr>
            <a:r>
              <a:rPr lang="el-GR" dirty="0" smtClean="0">
                <a:latin typeface="Comic Sans MS" pitchFamily="66" charset="0"/>
              </a:rPr>
              <a:t>Βελονισμό </a:t>
            </a:r>
          </a:p>
          <a:p>
            <a:pPr marL="514350" indent="-514350">
              <a:buFont typeface="+mj-lt"/>
              <a:buAutoNum type="alphaLcParenR"/>
            </a:pPr>
            <a:r>
              <a:rPr lang="el-GR" dirty="0" smtClean="0">
                <a:latin typeface="Comic Sans MS" pitchFamily="66" charset="0"/>
              </a:rPr>
              <a:t>Ψυχοθεραπεία</a:t>
            </a:r>
          </a:p>
        </p:txBody>
      </p:sp>
      <p:sp>
        <p:nvSpPr>
          <p:cNvPr id="4" name="3 - Ορθογώνιο"/>
          <p:cNvSpPr/>
          <p:nvPr/>
        </p:nvSpPr>
        <p:spPr>
          <a:xfrm>
            <a:off x="0" y="5715015"/>
            <a:ext cx="9144000"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dirty="0" smtClean="0">
                <a:latin typeface="Comic Sans MS" pitchFamily="66" charset="0"/>
              </a:rPr>
              <a:t>Cervical </a:t>
            </a:r>
            <a:r>
              <a:rPr lang="en-US" dirty="0" err="1" smtClean="0">
                <a:latin typeface="Comic Sans MS" pitchFamily="66" charset="0"/>
              </a:rPr>
              <a:t>Spondylosis</a:t>
            </a:r>
            <a:r>
              <a:rPr lang="en-US" dirty="0" smtClean="0">
                <a:latin typeface="Comic Sans MS" pitchFamily="66" charset="0"/>
              </a:rPr>
              <a:t> Medication</a:t>
            </a:r>
          </a:p>
          <a:p>
            <a:pPr algn="ctr"/>
            <a:r>
              <a:rPr lang="en-US" dirty="0" smtClean="0">
                <a:latin typeface="Comic Sans MS" pitchFamily="66" charset="0"/>
              </a:rPr>
              <a:t> Hassan Ahmad</a:t>
            </a:r>
            <a:r>
              <a:rPr lang="el-GR" dirty="0" smtClean="0">
                <a:latin typeface="Comic Sans MS" pitchFamily="66" charset="0"/>
              </a:rPr>
              <a:t> </a:t>
            </a:r>
            <a:r>
              <a:rPr lang="en-US" dirty="0" smtClean="0">
                <a:latin typeface="Comic Sans MS" pitchFamily="66" charset="0"/>
              </a:rPr>
              <a:t>et al </a:t>
            </a:r>
          </a:p>
          <a:p>
            <a:pPr algn="ctr"/>
            <a:r>
              <a:rPr lang="en-US" dirty="0" smtClean="0">
                <a:latin typeface="Comic Sans MS" pitchFamily="66" charset="0"/>
              </a:rPr>
              <a:t>Updated: Mar 30, 2018 </a:t>
            </a:r>
          </a:p>
          <a:p>
            <a:pPr algn="ctr"/>
            <a:endParaRPr lang="en-US" dirty="0">
              <a:latin typeface="Comic Sans MS" pitchFamily="66" charset="0"/>
            </a:endParaRPr>
          </a:p>
        </p:txBody>
      </p:sp>
    </p:spTree>
  </p:cSld>
  <p:clrMapOvr>
    <a:masterClrMapping/>
  </p:clrMapOvr>
  <p:transition>
    <p:strips dir="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latin typeface="Comic Sans MS" pitchFamily="66" charset="0"/>
              </a:rPr>
              <a:t>ΕΝΕΣΕΙΣ ΚΟΡΤΙΖΟΝΗΣ</a:t>
            </a:r>
            <a:endParaRPr lang="el-GR" dirty="0"/>
          </a:p>
        </p:txBody>
      </p:sp>
      <p:sp>
        <p:nvSpPr>
          <p:cNvPr id="3" name="2 - Θέση περιεχομένου"/>
          <p:cNvSpPr>
            <a:spLocks noGrp="1"/>
          </p:cNvSpPr>
          <p:nvPr>
            <p:ph sz="half" idx="1"/>
          </p:nvPr>
        </p:nvSpPr>
        <p:spPr>
          <a:xfrm>
            <a:off x="428596" y="1643050"/>
            <a:ext cx="4038600" cy="4686320"/>
          </a:xfrm>
        </p:spPr>
        <p:txBody>
          <a:bodyPr>
            <a:normAutofit fontScale="40000" lnSpcReduction="20000"/>
          </a:bodyPr>
          <a:lstStyle/>
          <a:p>
            <a:pPr>
              <a:buNone/>
            </a:pPr>
            <a:r>
              <a:rPr lang="el-GR" dirty="0" smtClean="0">
                <a:latin typeface="Comic Sans MS" pitchFamily="66" charset="0"/>
              </a:rPr>
              <a:t/>
            </a:r>
            <a:br>
              <a:rPr lang="el-GR" dirty="0" smtClean="0">
                <a:latin typeface="Comic Sans MS" pitchFamily="66" charset="0"/>
              </a:rPr>
            </a:br>
            <a:r>
              <a:rPr lang="el-GR" sz="3600" dirty="0" smtClean="0">
                <a:latin typeface="Comic Sans MS" pitchFamily="66" charset="0"/>
              </a:rPr>
              <a:t>Η κορτιζόνη εγχέεται:</a:t>
            </a:r>
            <a:endParaRPr lang="en-US" sz="3600" dirty="0" smtClean="0">
              <a:latin typeface="Comic Sans MS" pitchFamily="66" charset="0"/>
            </a:endParaRPr>
          </a:p>
          <a:p>
            <a:pPr marL="742950" indent="-742950">
              <a:buFont typeface="+mj-lt"/>
              <a:buAutoNum type="alphaLcParenR"/>
            </a:pPr>
            <a:r>
              <a:rPr lang="el-GR" sz="3600" dirty="0" err="1" smtClean="0">
                <a:latin typeface="Comic Sans MS" pitchFamily="66" charset="0"/>
              </a:rPr>
              <a:t>Ενδαρθρικά</a:t>
            </a:r>
            <a:r>
              <a:rPr lang="el-GR" sz="3600" dirty="0" smtClean="0">
                <a:latin typeface="Comic Sans MS" pitchFamily="66" charset="0"/>
              </a:rPr>
              <a:t> </a:t>
            </a:r>
            <a:endParaRPr lang="en-US" sz="3600" dirty="0" smtClean="0">
              <a:latin typeface="Comic Sans MS" pitchFamily="66" charset="0"/>
            </a:endParaRPr>
          </a:p>
          <a:p>
            <a:pPr marL="742950" indent="-742950">
              <a:buFont typeface="+mj-lt"/>
              <a:buAutoNum type="alphaLcParenR"/>
            </a:pPr>
            <a:r>
              <a:rPr lang="el-GR" sz="3600" dirty="0" smtClean="0">
                <a:latin typeface="Comic Sans MS" pitchFamily="66" charset="0"/>
              </a:rPr>
              <a:t>Περιαρθρικά </a:t>
            </a:r>
            <a:endParaRPr lang="en-US" sz="3600" dirty="0" smtClean="0">
              <a:latin typeface="Comic Sans MS" pitchFamily="66" charset="0"/>
            </a:endParaRPr>
          </a:p>
          <a:p>
            <a:pPr marL="742950" indent="-742950">
              <a:buFont typeface="+mj-lt"/>
              <a:buAutoNum type="alphaLcParenR"/>
            </a:pPr>
            <a:r>
              <a:rPr lang="el-GR" sz="3600" dirty="0" smtClean="0">
                <a:latin typeface="Comic Sans MS" pitchFamily="66" charset="0"/>
              </a:rPr>
              <a:t> </a:t>
            </a:r>
            <a:r>
              <a:rPr lang="el-GR" sz="3600" dirty="0" err="1" smtClean="0">
                <a:latin typeface="Comic Sans MS" pitchFamily="66" charset="0"/>
              </a:rPr>
              <a:t>Επισκληριδίος</a:t>
            </a:r>
            <a:r>
              <a:rPr lang="el-GR" sz="3600" dirty="0" smtClean="0">
                <a:latin typeface="Comic Sans MS" pitchFamily="66" charset="0"/>
              </a:rPr>
              <a:t>  </a:t>
            </a:r>
          </a:p>
          <a:p>
            <a:pPr marL="742950" indent="-742950">
              <a:buNone/>
            </a:pPr>
            <a:r>
              <a:rPr lang="el-GR" sz="3600" dirty="0" smtClean="0">
                <a:latin typeface="Comic Sans MS" pitchFamily="66" charset="0"/>
              </a:rPr>
              <a:t>Μπορεί να μειώσει τον πόνο και να</a:t>
            </a:r>
          </a:p>
          <a:p>
            <a:pPr marL="742950" indent="-742950">
              <a:buNone/>
            </a:pPr>
            <a:r>
              <a:rPr lang="el-GR" sz="3600" dirty="0" smtClean="0">
                <a:latin typeface="Comic Sans MS" pitchFamily="66" charset="0"/>
              </a:rPr>
              <a:t>αποκαταστήσει εν μέρει την λειτουργικότητα για</a:t>
            </a:r>
          </a:p>
          <a:p>
            <a:pPr marL="742950" indent="-742950">
              <a:buNone/>
            </a:pPr>
            <a:r>
              <a:rPr lang="el-GR" sz="3600" dirty="0" smtClean="0">
                <a:latin typeface="Comic Sans MS" pitchFamily="66" charset="0"/>
              </a:rPr>
              <a:t>ένα εύλογο χρονικό διάστημα. Τα</a:t>
            </a:r>
          </a:p>
          <a:p>
            <a:pPr marL="742950" indent="-742950">
              <a:buNone/>
            </a:pPr>
            <a:r>
              <a:rPr lang="el-GR" sz="3600" dirty="0" err="1" smtClean="0">
                <a:latin typeface="Comic Sans MS" pitchFamily="66" charset="0"/>
              </a:rPr>
              <a:t>κορτικοστεροειδή</a:t>
            </a:r>
            <a:r>
              <a:rPr lang="el-GR" sz="3600" dirty="0" smtClean="0">
                <a:latin typeface="Comic Sans MS" pitchFamily="66" charset="0"/>
              </a:rPr>
              <a:t> είναι ισχυρά αντιφλεγμονώδη</a:t>
            </a:r>
          </a:p>
          <a:p>
            <a:pPr marL="742950" indent="-742950">
              <a:buNone/>
            </a:pPr>
            <a:r>
              <a:rPr lang="el-GR" sz="3600" dirty="0" smtClean="0">
                <a:latin typeface="Comic Sans MS" pitchFamily="66" charset="0"/>
              </a:rPr>
              <a:t>φάρμακα για τους ασθενείς που δεν</a:t>
            </a:r>
          </a:p>
          <a:p>
            <a:pPr marL="742950" indent="-742950">
              <a:buNone/>
            </a:pPr>
            <a:r>
              <a:rPr lang="el-GR" sz="3600" dirty="0" smtClean="0">
                <a:latin typeface="Comic Sans MS" pitchFamily="66" charset="0"/>
              </a:rPr>
              <a:t>ανταποκρίνονται σε άλλη αγωγή. Αυτές οι</a:t>
            </a:r>
          </a:p>
          <a:p>
            <a:pPr marL="742950" indent="-742950">
              <a:buNone/>
            </a:pPr>
            <a:r>
              <a:rPr lang="el-GR" sz="3600" dirty="0" smtClean="0">
                <a:latin typeface="Comic Sans MS" pitchFamily="66" charset="0"/>
              </a:rPr>
              <a:t>ενέσεις </a:t>
            </a:r>
            <a:r>
              <a:rPr lang="el-GR" sz="3600" dirty="0" err="1" smtClean="0">
                <a:latin typeface="Comic Sans MS" pitchFamily="66" charset="0"/>
              </a:rPr>
              <a:t>στεροειδούς</a:t>
            </a:r>
            <a:r>
              <a:rPr lang="el-GR" sz="3600" dirty="0" smtClean="0">
                <a:latin typeface="Comic Sans MS" pitchFamily="66" charset="0"/>
              </a:rPr>
              <a:t> σε συνδυασμό με τοπικά</a:t>
            </a:r>
          </a:p>
          <a:p>
            <a:pPr marL="742950" indent="-742950">
              <a:buNone/>
            </a:pPr>
            <a:r>
              <a:rPr lang="el-GR" sz="3600" dirty="0" smtClean="0">
                <a:latin typeface="Comic Sans MS" pitchFamily="66" charset="0"/>
              </a:rPr>
              <a:t>αναισθητικά ανακουφίζει τον ασθενή. Δεδομένου</a:t>
            </a:r>
          </a:p>
          <a:p>
            <a:pPr marL="742950" indent="-742950">
              <a:buNone/>
            </a:pPr>
            <a:r>
              <a:rPr lang="el-GR" sz="3600" dirty="0" smtClean="0">
                <a:latin typeface="Comic Sans MS" pitchFamily="66" charset="0"/>
              </a:rPr>
              <a:t>ότι οι επαναλαμβανόμενες ενέσεις κορτιζόνης </a:t>
            </a:r>
          </a:p>
          <a:p>
            <a:pPr marL="742950" indent="-742950">
              <a:buNone/>
            </a:pPr>
            <a:r>
              <a:rPr lang="el-GR" sz="3600" dirty="0" smtClean="0">
                <a:latin typeface="Comic Sans MS" pitchFamily="66" charset="0"/>
              </a:rPr>
              <a:t>μπορεί να είναι επιβλαβείς για τον οργανισμό,</a:t>
            </a:r>
          </a:p>
          <a:p>
            <a:pPr marL="742950" indent="-742950">
              <a:buNone/>
            </a:pPr>
            <a:r>
              <a:rPr lang="el-GR" sz="3600" dirty="0" smtClean="0">
                <a:latin typeface="Comic Sans MS" pitchFamily="66" charset="0"/>
              </a:rPr>
              <a:t>δεν συνιστώνται περισσότερες από τρεις</a:t>
            </a:r>
          </a:p>
          <a:p>
            <a:pPr marL="742950" indent="-742950">
              <a:buNone/>
            </a:pPr>
            <a:r>
              <a:rPr lang="el-GR" sz="3600" dirty="0" smtClean="0">
                <a:latin typeface="Comic Sans MS" pitchFamily="66" charset="0"/>
              </a:rPr>
              <a:t>θεραπείες ετησίως</a:t>
            </a:r>
            <a:r>
              <a:rPr lang="el-GR" dirty="0" smtClean="0">
                <a:latin typeface="Comic Sans MS" pitchFamily="66" charset="0"/>
              </a:rPr>
              <a:t>.</a:t>
            </a:r>
            <a:r>
              <a:rPr lang="el-GR" sz="1600" dirty="0" smtClean="0">
                <a:latin typeface="Comic Sans MS" pitchFamily="66" charset="0"/>
              </a:rPr>
              <a:t/>
            </a:r>
            <a:br>
              <a:rPr lang="el-GR" sz="1600" dirty="0" smtClean="0">
                <a:latin typeface="Comic Sans MS" pitchFamily="66" charset="0"/>
              </a:rPr>
            </a:br>
            <a:endParaRPr lang="el-GR" dirty="0"/>
          </a:p>
        </p:txBody>
      </p:sp>
      <p:sp>
        <p:nvSpPr>
          <p:cNvPr id="4" name="3 - Θέση περιεχομένου"/>
          <p:cNvSpPr>
            <a:spLocks noGrp="1"/>
          </p:cNvSpPr>
          <p:nvPr>
            <p:ph sz="half" idx="2"/>
          </p:nvPr>
        </p:nvSpPr>
        <p:spPr/>
        <p:txBody>
          <a:bodyPr>
            <a:normAutofit fontScale="40000" lnSpcReduction="20000"/>
          </a:bodyPr>
          <a:lstStyle/>
          <a:p>
            <a:r>
              <a:rPr lang="en-US" sz="3400" dirty="0" smtClean="0"/>
              <a:t>Corticosteroids have become a standard part of the multimodal pain management algorithm in the treatment of back pain (cervical and lumbar) and osteoarthritis over the past three decades. There are many studies demonstrating the </a:t>
            </a:r>
            <a:r>
              <a:rPr lang="en-US" sz="3400" b="1" dirty="0" smtClean="0"/>
              <a:t>effectiveness of epidural corticosteroids in managing </a:t>
            </a:r>
            <a:r>
              <a:rPr lang="en-US" sz="3400" b="1" dirty="0" err="1" smtClean="0"/>
              <a:t>radicular</a:t>
            </a:r>
            <a:r>
              <a:rPr lang="en-US" sz="3400" b="1" dirty="0" smtClean="0"/>
              <a:t> low back and neck pain</a:t>
            </a:r>
            <a:r>
              <a:rPr lang="en-US" sz="3400" dirty="0" smtClean="0"/>
              <a:t>. However, some of the studies have shown that even the use of local anesthetics without corticosteroids may be beneficial for patients. Since the majority of patients require multiple injections over the course of their disease progression, it is imperative to be aware of all risks and benefits, patients’ safety, and cost-effectiveness of these respective procedures. </a:t>
            </a:r>
            <a:r>
              <a:rPr lang="en-US" sz="3400" b="1" u="sng" dirty="0" smtClean="0"/>
              <a:t>Despite the presence of new treatment options, such as PRP, </a:t>
            </a:r>
            <a:r>
              <a:rPr lang="en-US" sz="3400" b="1" u="sng" dirty="0" err="1" smtClean="0"/>
              <a:t>hyaluronic</a:t>
            </a:r>
            <a:r>
              <a:rPr lang="en-US" sz="3400" b="1" u="sng" dirty="0" smtClean="0"/>
              <a:t> acid, etc., for back pain and osteoarthritis, steroids still have a prominent place in the management of these chronic pain conditions</a:t>
            </a:r>
            <a:endParaRPr lang="el-GR" sz="3400" b="1" u="sng" dirty="0" smtClean="0"/>
          </a:p>
          <a:p>
            <a:endParaRPr lang="el-GR" dirty="0"/>
          </a:p>
        </p:txBody>
      </p:sp>
      <p:sp>
        <p:nvSpPr>
          <p:cNvPr id="5" name="4 - Ορθογώνιο"/>
          <p:cNvSpPr/>
          <p:nvPr/>
        </p:nvSpPr>
        <p:spPr>
          <a:xfrm>
            <a:off x="142844" y="5000637"/>
            <a:ext cx="8643998" cy="1477328"/>
          </a:xfrm>
          <a:prstGeom prst="rect">
            <a:avLst/>
          </a:prstGeom>
        </p:spPr>
        <p:txBody>
          <a:bodyPr wrap="square">
            <a:spAutoFit/>
          </a:bodyPr>
          <a:lstStyle/>
          <a:p>
            <a:pPr fontAlgn="t"/>
            <a:endParaRPr lang="en-US" dirty="0" smtClean="0"/>
          </a:p>
          <a:p>
            <a:pPr algn="ctr"/>
            <a:r>
              <a:rPr lang="en-US" dirty="0" smtClean="0">
                <a:latin typeface="Comic Sans MS" pitchFamily="66" charset="0"/>
              </a:rPr>
              <a:t>Do Corticosteroids Still Have a Place in the Treatment of Chronic Pain?</a:t>
            </a:r>
          </a:p>
          <a:p>
            <a:pPr algn="ctr"/>
            <a:r>
              <a:rPr lang="en-US" dirty="0" err="1" smtClean="0">
                <a:latin typeface="Comic Sans MS" pitchFamily="66" charset="0"/>
              </a:rPr>
              <a:t>Nebojsa</a:t>
            </a:r>
            <a:r>
              <a:rPr lang="en-US" dirty="0" smtClean="0">
                <a:latin typeface="Comic Sans MS" pitchFamily="66" charset="0"/>
              </a:rPr>
              <a:t> Nick </a:t>
            </a:r>
            <a:r>
              <a:rPr lang="en-US" dirty="0" err="1" smtClean="0">
                <a:latin typeface="Comic Sans MS" pitchFamily="66" charset="0"/>
              </a:rPr>
              <a:t>Knezevic</a:t>
            </a:r>
            <a:r>
              <a:rPr lang="el-GR" dirty="0" smtClean="0">
                <a:latin typeface="Comic Sans MS" pitchFamily="66" charset="0"/>
              </a:rPr>
              <a:t> </a:t>
            </a:r>
            <a:r>
              <a:rPr lang="en-US" dirty="0" smtClean="0">
                <a:latin typeface="Comic Sans MS" pitchFamily="66" charset="0"/>
              </a:rPr>
              <a:t>et al</a:t>
            </a:r>
          </a:p>
          <a:p>
            <a:pPr algn="ctr" fontAlgn="t"/>
            <a:r>
              <a:rPr lang="en-US" dirty="0" err="1" smtClean="0">
                <a:latin typeface="Comic Sans MS" pitchFamily="66" charset="0"/>
              </a:rPr>
              <a:t>ont</a:t>
            </a:r>
            <a:r>
              <a:rPr lang="en-US" dirty="0" smtClean="0">
                <a:latin typeface="Comic Sans MS" pitchFamily="66" charset="0"/>
              </a:rPr>
              <a:t> </a:t>
            </a:r>
            <a:r>
              <a:rPr lang="en-US" dirty="0" err="1" smtClean="0">
                <a:latin typeface="Comic Sans MS" pitchFamily="66" charset="0"/>
              </a:rPr>
              <a:t>Pharmacol</a:t>
            </a:r>
            <a:r>
              <a:rPr lang="en-US" dirty="0" smtClean="0">
                <a:latin typeface="Comic Sans MS" pitchFamily="66" charset="0"/>
              </a:rPr>
              <a:t>. 2018; 9: 1229.Published online 2018 Nov 1.</a:t>
            </a:r>
          </a:p>
          <a:p>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2700" dirty="0" smtClean="0">
                <a:latin typeface="Comic Sans MS" pitchFamily="66" charset="0"/>
              </a:rPr>
              <a:t> Biomaterial implantation/disc cell therapies</a:t>
            </a:r>
            <a:r>
              <a:rPr lang="en-US" sz="1400" dirty="0" smtClean="0"/>
              <a:t/>
            </a:r>
            <a:br>
              <a:rPr lang="en-US" sz="1400" dirty="0" smtClean="0"/>
            </a:br>
            <a:r>
              <a:rPr lang="el-GR" sz="3100" b="1" dirty="0" smtClean="0">
                <a:latin typeface="Comic Sans MS" pitchFamily="66" charset="0"/>
              </a:rPr>
              <a:t>Ιατρική αναγέννησης </a:t>
            </a:r>
            <a:r>
              <a:rPr lang="en-US" sz="1600" dirty="0" smtClean="0"/>
              <a:t/>
            </a:r>
            <a:br>
              <a:rPr lang="en-US" sz="1600" dirty="0" smtClean="0"/>
            </a:br>
            <a:r>
              <a:rPr lang="en-US" sz="1600" dirty="0" smtClean="0"/>
              <a:t/>
            </a:r>
            <a:br>
              <a:rPr lang="en-US" sz="1600" dirty="0" smtClean="0"/>
            </a:b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latin typeface="Comic Sans MS" pitchFamily="66" charset="0"/>
              </a:rPr>
              <a:t>Σε πειραματόζωα έχει γίνει έγχυση πολλών διαφορετικών νέων ουσιών αναγέννησης  και μελετήθηκαν τα νέα δεδομένα. Τέτοιες είναι:</a:t>
            </a:r>
          </a:p>
          <a:p>
            <a:pPr marL="514350" indent="-514350">
              <a:buFont typeface="+mj-lt"/>
              <a:buAutoNum type="arabicPeriod"/>
            </a:pPr>
            <a:r>
              <a:rPr lang="en-US" dirty="0" smtClean="0">
                <a:latin typeface="Comic Sans MS" pitchFamily="66" charset="0"/>
              </a:rPr>
              <a:t>Platelet-rich plasma</a:t>
            </a:r>
          </a:p>
          <a:p>
            <a:pPr marL="514350" indent="-514350">
              <a:buFont typeface="+mj-lt"/>
              <a:buAutoNum type="arabicPeriod"/>
            </a:pPr>
            <a:r>
              <a:rPr lang="en-US" dirty="0" smtClean="0">
                <a:latin typeface="Comic Sans MS" pitchFamily="66" charset="0"/>
              </a:rPr>
              <a:t>Growth differentiation factor 5</a:t>
            </a:r>
          </a:p>
          <a:p>
            <a:pPr marL="514350" indent="-514350">
              <a:buFont typeface="+mj-lt"/>
              <a:buAutoNum type="arabicPeriod"/>
            </a:pPr>
            <a:r>
              <a:rPr lang="en-US" dirty="0" err="1" smtClean="0">
                <a:latin typeface="Comic Sans MS" pitchFamily="66" charset="0"/>
              </a:rPr>
              <a:t>Osteogenic</a:t>
            </a:r>
            <a:r>
              <a:rPr lang="en-US" dirty="0" smtClean="0">
                <a:latin typeface="Comic Sans MS" pitchFamily="66" charset="0"/>
              </a:rPr>
              <a:t> protein 1</a:t>
            </a:r>
          </a:p>
          <a:p>
            <a:pPr marL="514350" indent="-514350">
              <a:buFont typeface="+mj-lt"/>
              <a:buAutoNum type="arabicPeriod"/>
            </a:pPr>
            <a:r>
              <a:rPr lang="en-US" dirty="0" smtClean="0">
                <a:latin typeface="Comic Sans MS" pitchFamily="66" charset="0"/>
              </a:rPr>
              <a:t>Bone morphogenetic protein 2 and 17</a:t>
            </a:r>
            <a:endParaRPr lang="el-GR" dirty="0" smtClean="0">
              <a:latin typeface="Comic Sans MS" pitchFamily="66" charset="0"/>
            </a:endParaRPr>
          </a:p>
          <a:p>
            <a:pPr marL="514350" indent="-514350">
              <a:buNone/>
            </a:pPr>
            <a:r>
              <a:rPr lang="el-GR" dirty="0" smtClean="0">
                <a:latin typeface="Comic Sans MS" pitchFamily="66" charset="0"/>
              </a:rPr>
              <a:t>Τα αποτελέσματα αναμένονται. Τα </a:t>
            </a:r>
            <a:r>
              <a:rPr lang="en-US" dirty="0" smtClean="0">
                <a:latin typeface="Comic Sans MS" pitchFamily="66" charset="0"/>
              </a:rPr>
              <a:t> stem cell </a:t>
            </a:r>
            <a:r>
              <a:rPr lang="el-GR" dirty="0" smtClean="0">
                <a:latin typeface="Comic Sans MS" pitchFamily="66" charset="0"/>
              </a:rPr>
              <a:t>έχουν ως θεραπευτικό σκοπό την παρατεταμένη διάσωση των δίσκων και του περιβάλλοντος τους, την καλύτερη αντοχή τους στις πιέσεις που δέχονται.  </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omic Sans MS" pitchFamily="66" charset="0"/>
              </a:rPr>
              <a:t>Αιτίες χρόνιου πόνου στους υπερήλικες</a:t>
            </a:r>
            <a:endParaRPr lang="el-GR" dirty="0"/>
          </a:p>
        </p:txBody>
      </p:sp>
      <p:sp>
        <p:nvSpPr>
          <p:cNvPr id="3" name="2 - Θέση περιεχομένου"/>
          <p:cNvSpPr>
            <a:spLocks noGrp="1"/>
          </p:cNvSpPr>
          <p:nvPr>
            <p:ph idx="1"/>
          </p:nvPr>
        </p:nvSpPr>
        <p:spPr>
          <a:xfrm>
            <a:off x="457200" y="1600200"/>
            <a:ext cx="8229600" cy="4757758"/>
          </a:xfrm>
        </p:spPr>
        <p:txBody>
          <a:bodyPr>
            <a:normAutofit fontScale="70000" lnSpcReduction="20000"/>
          </a:bodyPr>
          <a:lstStyle/>
          <a:p>
            <a:pPr>
              <a:buNone/>
            </a:pPr>
            <a:r>
              <a:rPr lang="el-GR" sz="4600" b="1" dirty="0">
                <a:latin typeface="Comic Sans MS" pitchFamily="66" charset="0"/>
              </a:rPr>
              <a:t>Διαβητική νευροπάθεια:</a:t>
            </a:r>
          </a:p>
          <a:p>
            <a:pPr>
              <a:buFont typeface="Wingdings" pitchFamily="2" charset="2"/>
              <a:buChar char="ü"/>
            </a:pPr>
            <a:r>
              <a:rPr lang="el-GR" b="1" dirty="0">
                <a:latin typeface="Comic Sans MS" pitchFamily="66" charset="0"/>
              </a:rPr>
              <a:t>61.5%</a:t>
            </a:r>
            <a:r>
              <a:rPr lang="el-GR" dirty="0">
                <a:latin typeface="Comic Sans MS" pitchFamily="66" charset="0"/>
              </a:rPr>
              <a:t> των ασθενών άνω των </a:t>
            </a:r>
            <a:r>
              <a:rPr lang="el-GR" b="1" dirty="0">
                <a:latin typeface="Comic Sans MS" pitchFamily="66" charset="0"/>
              </a:rPr>
              <a:t>65 </a:t>
            </a:r>
            <a:r>
              <a:rPr lang="el-GR" dirty="0">
                <a:latin typeface="Comic Sans MS" pitchFamily="66" charset="0"/>
              </a:rPr>
              <a:t>χρόνων που πάσχουν από ΣΔ. </a:t>
            </a:r>
            <a:endParaRPr lang="en-US" dirty="0">
              <a:latin typeface="Comic Sans MS" pitchFamily="66" charset="0"/>
            </a:endParaRPr>
          </a:p>
          <a:p>
            <a:pPr>
              <a:buFont typeface="Wingdings" pitchFamily="2" charset="2"/>
              <a:buChar char="ü"/>
            </a:pPr>
            <a:r>
              <a:rPr lang="el-GR" sz="2700" dirty="0">
                <a:latin typeface="Comic Sans MS" pitchFamily="66" charset="0"/>
              </a:rPr>
              <a:t>Έχει</a:t>
            </a:r>
            <a:r>
              <a:rPr lang="el-GR" dirty="0">
                <a:latin typeface="Comic Sans MS" pitchFamily="66" charset="0"/>
              </a:rPr>
              <a:t> συσχετισθεί με τη χρονική διάρκεια του ΣΔ. </a:t>
            </a:r>
            <a:endParaRPr lang="en-US" dirty="0">
              <a:latin typeface="Comic Sans MS" pitchFamily="66" charset="0"/>
            </a:endParaRPr>
          </a:p>
          <a:p>
            <a:pPr lvl="1">
              <a:buFont typeface="Wingdings" pitchFamily="2" charset="2"/>
              <a:buChar char="Ø"/>
            </a:pPr>
            <a:r>
              <a:rPr lang="el-GR" b="1" dirty="0">
                <a:latin typeface="Comic Sans MS" pitchFamily="66" charset="0"/>
              </a:rPr>
              <a:t>20.8%</a:t>
            </a:r>
            <a:r>
              <a:rPr lang="el-GR" dirty="0">
                <a:latin typeface="Comic Sans MS" pitchFamily="66" charset="0"/>
              </a:rPr>
              <a:t> σε ασθενείς με ΣΔ  </a:t>
            </a:r>
            <a:r>
              <a:rPr lang="el-GR" b="1" dirty="0">
                <a:latin typeface="Comic Sans MS" pitchFamily="66" charset="0"/>
              </a:rPr>
              <a:t>5 χρόνων, </a:t>
            </a:r>
            <a:endParaRPr lang="en-US" b="1" dirty="0">
              <a:latin typeface="Comic Sans MS" pitchFamily="66" charset="0"/>
            </a:endParaRPr>
          </a:p>
          <a:p>
            <a:pPr lvl="1">
              <a:buFont typeface="Wingdings" pitchFamily="2" charset="2"/>
              <a:buChar char="Ø"/>
            </a:pPr>
            <a:r>
              <a:rPr lang="el-GR" b="1" dirty="0">
                <a:latin typeface="Comic Sans MS" pitchFamily="66" charset="0"/>
              </a:rPr>
              <a:t>36.8% </a:t>
            </a:r>
            <a:r>
              <a:rPr lang="el-GR" dirty="0">
                <a:latin typeface="Comic Sans MS" pitchFamily="66" charset="0"/>
              </a:rPr>
              <a:t>σε ΣΔ πάνω από </a:t>
            </a:r>
            <a:r>
              <a:rPr lang="el-GR" b="1" dirty="0">
                <a:latin typeface="Comic Sans MS" pitchFamily="66" charset="0"/>
              </a:rPr>
              <a:t>10έτη </a:t>
            </a:r>
            <a:endParaRPr lang="en-US" b="1" dirty="0">
              <a:latin typeface="Comic Sans MS" pitchFamily="66" charset="0"/>
            </a:endParaRPr>
          </a:p>
          <a:p>
            <a:pPr lvl="1">
              <a:buFont typeface="Wingdings" pitchFamily="2" charset="2"/>
              <a:buChar char="Ø"/>
            </a:pPr>
            <a:r>
              <a:rPr lang="el-GR" dirty="0">
                <a:latin typeface="Comic Sans MS" pitchFamily="66" charset="0"/>
              </a:rPr>
              <a:t>Ο </a:t>
            </a:r>
            <a:r>
              <a:rPr lang="el-GR" b="1" dirty="0" err="1">
                <a:latin typeface="Comic Sans MS" pitchFamily="66" charset="0"/>
              </a:rPr>
              <a:t>επιπολασμός</a:t>
            </a:r>
            <a:r>
              <a:rPr lang="el-GR" dirty="0">
                <a:latin typeface="Comic Sans MS" pitchFamily="66" charset="0"/>
              </a:rPr>
              <a:t> της επώδυνης διαβητικής νευροπάθειας αποτελεί το </a:t>
            </a:r>
            <a:r>
              <a:rPr lang="el-GR" b="1" dirty="0">
                <a:latin typeface="Comic Sans MS" pitchFamily="66" charset="0"/>
              </a:rPr>
              <a:t>40-50%</a:t>
            </a:r>
            <a:r>
              <a:rPr lang="el-GR" dirty="0">
                <a:latin typeface="Comic Sans MS" pitchFamily="66" charset="0"/>
              </a:rPr>
              <a:t> του συνολικού πληθυσμού των ΣΔ.</a:t>
            </a:r>
          </a:p>
          <a:p>
            <a:pPr>
              <a:buFont typeface="Wingdings" pitchFamily="2" charset="2"/>
              <a:buChar char="ü"/>
            </a:pPr>
            <a:r>
              <a:rPr lang="el-GR" dirty="0">
                <a:latin typeface="Comic Sans MS" pitchFamily="66" charset="0"/>
              </a:rPr>
              <a:t>Ο μηχανισμός του πόνου δεν είναι  απολύτως ξεκάθαρος ενοχοποιούνται όμως μεταβολικοί παράγοντες, ελεύθερες ρίζες από την οξείδωση του σακχάρου και μη ειδική ενεργοποίηση της </a:t>
            </a:r>
            <a:r>
              <a:rPr lang="el-GR" dirty="0" err="1">
                <a:latin typeface="Comic Sans MS" pitchFamily="66" charset="0"/>
              </a:rPr>
              <a:t>πρωτείνικής</a:t>
            </a:r>
            <a:r>
              <a:rPr lang="el-GR" dirty="0">
                <a:latin typeface="Comic Sans MS" pitchFamily="66" charset="0"/>
              </a:rPr>
              <a:t> </a:t>
            </a:r>
            <a:r>
              <a:rPr lang="el-GR" dirty="0" err="1">
                <a:latin typeface="Comic Sans MS" pitchFamily="66" charset="0"/>
              </a:rPr>
              <a:t>κινάσης</a:t>
            </a:r>
            <a:r>
              <a:rPr lang="el-GR" dirty="0">
                <a:latin typeface="Comic Sans MS" pitchFamily="66" charset="0"/>
              </a:rPr>
              <a:t> </a:t>
            </a:r>
            <a:r>
              <a:rPr lang="en-US" dirty="0">
                <a:latin typeface="Comic Sans MS" pitchFamily="66" charset="0"/>
              </a:rPr>
              <a:t>C</a:t>
            </a:r>
          </a:p>
          <a:p>
            <a:pPr>
              <a:buFont typeface="Wingdings" pitchFamily="2" charset="2"/>
              <a:buChar char="ü"/>
            </a:pPr>
            <a:r>
              <a:rPr lang="el-GR" dirty="0">
                <a:latin typeface="Comic Sans MS" pitchFamily="66" charset="0"/>
              </a:rPr>
              <a:t> Η στενή παρακολούθηση του </a:t>
            </a:r>
            <a:r>
              <a:rPr lang="el-GR" dirty="0" err="1">
                <a:latin typeface="Comic Sans MS" pitchFamily="66" charset="0"/>
              </a:rPr>
              <a:t>γλυκαιμικού</a:t>
            </a:r>
            <a:r>
              <a:rPr lang="el-GR" dirty="0">
                <a:latin typeface="Comic Sans MS" pitchFamily="66" charset="0"/>
              </a:rPr>
              <a:t> δείκτη προλαμβάνει την εξέλιξη της επώδυνης διαβητικής νευροπάθειας.</a:t>
            </a:r>
            <a:r>
              <a:rPr lang="el-GR" dirty="0"/>
              <a:t> </a:t>
            </a:r>
          </a:p>
          <a:p>
            <a:endParaRPr lang="el-GR" dirty="0"/>
          </a:p>
        </p:txBody>
      </p:sp>
      <p:pic>
        <p:nvPicPr>
          <p:cNvPr id="45058" name="Picture 2" descr="Image result for diabetic neuropathy"/>
          <p:cNvPicPr>
            <a:picLocks noChangeAspect="1" noChangeArrowheads="1"/>
          </p:cNvPicPr>
          <p:nvPr/>
        </p:nvPicPr>
        <p:blipFill>
          <a:blip r:embed="rId2"/>
          <a:srcRect/>
          <a:stretch>
            <a:fillRect/>
          </a:stretch>
        </p:blipFill>
        <p:spPr bwMode="auto">
          <a:xfrm>
            <a:off x="7286644" y="5244671"/>
            <a:ext cx="1857356" cy="1470989"/>
          </a:xfrm>
          <a:prstGeom prst="rect">
            <a:avLst/>
          </a:prstGeom>
          <a:ln>
            <a:noFill/>
          </a:ln>
          <a:effectLst>
            <a:softEdge rad="112500"/>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omic Sans MS" pitchFamily="66" charset="0"/>
              </a:rPr>
              <a:t>Αιτίες χρόνιου πόνου στους υπερήλικες</a:t>
            </a:r>
            <a:endParaRPr lang="el-GR" dirty="0"/>
          </a:p>
        </p:txBody>
      </p:sp>
      <p:sp>
        <p:nvSpPr>
          <p:cNvPr id="3" name="2 - Θέση περιεχομένου"/>
          <p:cNvSpPr>
            <a:spLocks noGrp="1"/>
          </p:cNvSpPr>
          <p:nvPr>
            <p:ph idx="1"/>
          </p:nvPr>
        </p:nvSpPr>
        <p:spPr/>
        <p:txBody>
          <a:bodyPr/>
          <a:lstStyle/>
          <a:p>
            <a:pPr>
              <a:buNone/>
            </a:pPr>
            <a:r>
              <a:rPr lang="el-GR" b="1" dirty="0">
                <a:latin typeface="Comic Sans MS" pitchFamily="66" charset="0"/>
              </a:rPr>
              <a:t>Διαβητική νευροπάθεια</a:t>
            </a:r>
            <a:endParaRPr lang="el-GR" dirty="0"/>
          </a:p>
        </p:txBody>
      </p:sp>
      <p:pic>
        <p:nvPicPr>
          <p:cNvPr id="86018" name="Picture 2" descr="Image result for diabetic neuropathy"/>
          <p:cNvPicPr>
            <a:picLocks noChangeAspect="1" noChangeArrowheads="1"/>
          </p:cNvPicPr>
          <p:nvPr/>
        </p:nvPicPr>
        <p:blipFill>
          <a:blip r:embed="rId2"/>
          <a:srcRect/>
          <a:stretch>
            <a:fillRect/>
          </a:stretch>
        </p:blipFill>
        <p:spPr bwMode="auto">
          <a:xfrm>
            <a:off x="1071538" y="2423126"/>
            <a:ext cx="6858048" cy="443487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186766" cy="939784"/>
          </a:xfrm>
        </p:spPr>
        <p:txBody>
          <a:bodyPr>
            <a:normAutofit fontScale="90000"/>
          </a:bodyPr>
          <a:lstStyle/>
          <a:p>
            <a:r>
              <a:rPr lang="el-GR" dirty="0" smtClean="0">
                <a:latin typeface="Comic Sans MS" pitchFamily="66" charset="0"/>
              </a:rPr>
              <a:t>Οικονομικά &amp; κοινωνικά </a:t>
            </a:r>
            <a:br>
              <a:rPr lang="el-GR" dirty="0" smtClean="0">
                <a:latin typeface="Comic Sans MS" pitchFamily="66" charset="0"/>
              </a:rPr>
            </a:br>
            <a:r>
              <a:rPr lang="el-GR" dirty="0" smtClean="0">
                <a:latin typeface="Comic Sans MS" pitchFamily="66" charset="0"/>
              </a:rPr>
              <a:t>χαρακτηριστικά </a:t>
            </a:r>
            <a:endParaRPr lang="el-GR" dirty="0">
              <a:latin typeface="Comic Sans MS" pitchFamily="66" charset="0"/>
            </a:endParaRPr>
          </a:p>
        </p:txBody>
      </p:sp>
      <p:sp>
        <p:nvSpPr>
          <p:cNvPr id="3" name="2 - Θέση περιεχομένου"/>
          <p:cNvSpPr>
            <a:spLocks noGrp="1"/>
          </p:cNvSpPr>
          <p:nvPr>
            <p:ph sz="half" idx="1"/>
          </p:nvPr>
        </p:nvSpPr>
        <p:spPr/>
        <p:txBody>
          <a:bodyPr/>
          <a:lstStyle/>
          <a:p>
            <a:endParaRPr lang="el-GR"/>
          </a:p>
        </p:txBody>
      </p:sp>
      <p:sp>
        <p:nvSpPr>
          <p:cNvPr id="4" name="3 - Θέση περιεχομένου"/>
          <p:cNvSpPr>
            <a:spLocks noGrp="1"/>
          </p:cNvSpPr>
          <p:nvPr>
            <p:ph sz="half" idx="2"/>
          </p:nvPr>
        </p:nvSpPr>
        <p:spPr/>
        <p:txBody>
          <a:bodyPr/>
          <a:lstStyle/>
          <a:p>
            <a:endParaRPr lang="el-GR"/>
          </a:p>
        </p:txBody>
      </p:sp>
      <p:pic>
        <p:nvPicPr>
          <p:cNvPr id="16386" name="Picture 2" descr="Richard Gere sigue siendo sexy y siempre lo será además de ser un genial actor, es el favorito de mi tía y por ello, me he visto prácticamente el 80% de sus películas. &quot;Pretty Woman&quot; es mítica. #actors"/>
          <p:cNvPicPr>
            <a:picLocks noChangeAspect="1" noChangeArrowheads="1"/>
          </p:cNvPicPr>
          <p:nvPr/>
        </p:nvPicPr>
        <p:blipFill>
          <a:blip r:embed="rId2"/>
          <a:srcRect/>
          <a:stretch>
            <a:fillRect/>
          </a:stretch>
        </p:blipFill>
        <p:spPr bwMode="auto">
          <a:xfrm>
            <a:off x="142844" y="1409700"/>
            <a:ext cx="4286250" cy="5448300"/>
          </a:xfrm>
          <a:prstGeom prst="rect">
            <a:avLst/>
          </a:prstGeom>
          <a:ln>
            <a:noFill/>
          </a:ln>
          <a:effectLst>
            <a:softEdge rad="112500"/>
          </a:effectLst>
        </p:spPr>
      </p:pic>
      <p:pic>
        <p:nvPicPr>
          <p:cNvPr id="16388" name="Picture 4" descr="Arte Cristina Faleroni: SCOTT TALLMAN POWERS. 1972"/>
          <p:cNvPicPr>
            <a:picLocks noChangeAspect="1" noChangeArrowheads="1"/>
          </p:cNvPicPr>
          <p:nvPr/>
        </p:nvPicPr>
        <p:blipFill>
          <a:blip r:embed="rId3"/>
          <a:srcRect/>
          <a:stretch>
            <a:fillRect/>
          </a:stretch>
        </p:blipFill>
        <p:spPr bwMode="auto">
          <a:xfrm>
            <a:off x="4786314" y="1353554"/>
            <a:ext cx="4357686" cy="550444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omic Sans MS" pitchFamily="66" charset="0"/>
              </a:rPr>
              <a:t>Αιτίες χρόνιου πόνου στους υπερήλικες</a:t>
            </a:r>
            <a:endParaRPr lang="el-GR" dirty="0"/>
          </a:p>
        </p:txBody>
      </p:sp>
      <p:sp>
        <p:nvSpPr>
          <p:cNvPr id="3" name="2 - Θέση περιεχομένου"/>
          <p:cNvSpPr>
            <a:spLocks noGrp="1"/>
          </p:cNvSpPr>
          <p:nvPr>
            <p:ph idx="1"/>
          </p:nvPr>
        </p:nvSpPr>
        <p:spPr/>
        <p:txBody>
          <a:bodyPr/>
          <a:lstStyle/>
          <a:p>
            <a:pPr>
              <a:buNone/>
            </a:pPr>
            <a:r>
              <a:rPr lang="el-GR" b="1" dirty="0">
                <a:latin typeface="Comic Sans MS" pitchFamily="66" charset="0"/>
              </a:rPr>
              <a:t>Διαβητική νευροπάθεια</a:t>
            </a:r>
            <a:endParaRPr lang="el-GR" dirty="0"/>
          </a:p>
          <a:p>
            <a:pPr>
              <a:buNone/>
            </a:pPr>
            <a:endParaRPr lang="el-GR" dirty="0"/>
          </a:p>
        </p:txBody>
      </p:sp>
      <p:pic>
        <p:nvPicPr>
          <p:cNvPr id="4" name="Picture 4" descr="Image result for diabetic neuropathy"/>
          <p:cNvPicPr>
            <a:picLocks noChangeAspect="1" noChangeArrowheads="1"/>
          </p:cNvPicPr>
          <p:nvPr/>
        </p:nvPicPr>
        <p:blipFill>
          <a:blip r:embed="rId2" cstate="print"/>
          <a:srcRect/>
          <a:stretch>
            <a:fillRect/>
          </a:stretch>
        </p:blipFill>
        <p:spPr bwMode="auto">
          <a:xfrm>
            <a:off x="0" y="3143248"/>
            <a:ext cx="5557255" cy="2857946"/>
          </a:xfrm>
          <a:prstGeom prst="rect">
            <a:avLst/>
          </a:prstGeom>
          <a:noFill/>
        </p:spPr>
      </p:pic>
      <p:pic>
        <p:nvPicPr>
          <p:cNvPr id="88066" name="Picture 2" descr="Image result for diabetic neuropathy"/>
          <p:cNvPicPr>
            <a:picLocks noChangeAspect="1" noChangeArrowheads="1"/>
          </p:cNvPicPr>
          <p:nvPr/>
        </p:nvPicPr>
        <p:blipFill>
          <a:blip r:embed="rId3"/>
          <a:srcRect/>
          <a:stretch>
            <a:fillRect/>
          </a:stretch>
        </p:blipFill>
        <p:spPr bwMode="auto">
          <a:xfrm>
            <a:off x="5500694" y="3071810"/>
            <a:ext cx="3500462" cy="2774912"/>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omic Sans MS" pitchFamily="66" charset="0"/>
              </a:rPr>
              <a:t>Αιτίες χρόνιου πόνου στους υπερήλικες</a:t>
            </a:r>
            <a:endParaRPr lang="el-GR" dirty="0"/>
          </a:p>
        </p:txBody>
      </p:sp>
      <p:sp>
        <p:nvSpPr>
          <p:cNvPr id="3" name="2 - Θέση περιεχομένου"/>
          <p:cNvSpPr>
            <a:spLocks noGrp="1"/>
          </p:cNvSpPr>
          <p:nvPr>
            <p:ph idx="1"/>
          </p:nvPr>
        </p:nvSpPr>
        <p:spPr/>
        <p:txBody>
          <a:bodyPr/>
          <a:lstStyle/>
          <a:p>
            <a:pPr>
              <a:buNone/>
            </a:pPr>
            <a:r>
              <a:rPr lang="el-GR" b="1" dirty="0">
                <a:latin typeface="Comic Sans MS" pitchFamily="66" charset="0"/>
              </a:rPr>
              <a:t>Διαβητική νευροπάθεια:</a:t>
            </a:r>
          </a:p>
          <a:p>
            <a:pPr>
              <a:buNone/>
            </a:pPr>
            <a:endParaRPr lang="el-GR" dirty="0"/>
          </a:p>
        </p:txBody>
      </p:sp>
      <p:pic>
        <p:nvPicPr>
          <p:cNvPr id="84994" name="Picture 2" descr="Image result for diabetic neuropathy"/>
          <p:cNvPicPr>
            <a:picLocks noChangeAspect="1" noChangeArrowheads="1"/>
          </p:cNvPicPr>
          <p:nvPr/>
        </p:nvPicPr>
        <p:blipFill>
          <a:blip r:embed="rId2"/>
          <a:srcRect/>
          <a:stretch>
            <a:fillRect/>
          </a:stretch>
        </p:blipFill>
        <p:spPr bwMode="auto">
          <a:xfrm>
            <a:off x="2214546" y="2143092"/>
            <a:ext cx="4714908" cy="4714908"/>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omic Sans MS" pitchFamily="66" charset="0"/>
              </a:rPr>
              <a:t>Αιτίες χρόνιου πόνου στους υπερήλικες</a:t>
            </a:r>
            <a:endParaRPr lang="el-GR" dirty="0"/>
          </a:p>
        </p:txBody>
      </p:sp>
      <p:sp>
        <p:nvSpPr>
          <p:cNvPr id="3" name="2 - Θέση περιεχομένου"/>
          <p:cNvSpPr>
            <a:spLocks noGrp="1"/>
          </p:cNvSpPr>
          <p:nvPr>
            <p:ph idx="1"/>
          </p:nvPr>
        </p:nvSpPr>
        <p:spPr/>
        <p:txBody>
          <a:bodyPr>
            <a:normAutofit/>
          </a:bodyPr>
          <a:lstStyle/>
          <a:p>
            <a:pPr>
              <a:buNone/>
            </a:pPr>
            <a:r>
              <a:rPr lang="el-GR" b="1" dirty="0">
                <a:latin typeface="Comic Sans MS" pitchFamily="66" charset="0"/>
              </a:rPr>
              <a:t>Διαβητική νευροπάθεια</a:t>
            </a:r>
            <a:r>
              <a:rPr lang="en-US" b="1" dirty="0">
                <a:latin typeface="Comic Sans MS" pitchFamily="66" charset="0"/>
              </a:rPr>
              <a:t>:</a:t>
            </a:r>
          </a:p>
          <a:p>
            <a:r>
              <a:rPr lang="en-US" dirty="0">
                <a:latin typeface="Comic Sans MS" pitchFamily="66" charset="0"/>
              </a:rPr>
              <a:t>80 </a:t>
            </a:r>
            <a:r>
              <a:rPr lang="el-GR" dirty="0">
                <a:latin typeface="Comic Sans MS" pitchFamily="66" charset="0"/>
              </a:rPr>
              <a:t>-</a:t>
            </a:r>
            <a:r>
              <a:rPr lang="en-US" dirty="0">
                <a:latin typeface="Comic Sans MS" pitchFamily="66" charset="0"/>
              </a:rPr>
              <a:t>120 mg/</a:t>
            </a:r>
            <a:r>
              <a:rPr lang="en-US" dirty="0" err="1">
                <a:latin typeface="Comic Sans MS" pitchFamily="66" charset="0"/>
              </a:rPr>
              <a:t>dL</a:t>
            </a:r>
            <a:r>
              <a:rPr lang="en-US" dirty="0">
                <a:latin typeface="Comic Sans MS" pitchFamily="66" charset="0"/>
              </a:rPr>
              <a:t>, </a:t>
            </a:r>
            <a:r>
              <a:rPr lang="el-GR" dirty="0">
                <a:latin typeface="Comic Sans MS" pitchFamily="66" charset="0"/>
              </a:rPr>
              <a:t>ή </a:t>
            </a:r>
            <a:r>
              <a:rPr lang="en-US" dirty="0">
                <a:latin typeface="Comic Sans MS" pitchFamily="66" charset="0"/>
              </a:rPr>
              <a:t> 4.4 </a:t>
            </a:r>
            <a:r>
              <a:rPr lang="el-GR" dirty="0">
                <a:latin typeface="Comic Sans MS" pitchFamily="66" charset="0"/>
              </a:rPr>
              <a:t>-</a:t>
            </a:r>
            <a:r>
              <a:rPr lang="en-US" dirty="0">
                <a:latin typeface="Comic Sans MS" pitchFamily="66" charset="0"/>
              </a:rPr>
              <a:t> 6.7 </a:t>
            </a:r>
            <a:r>
              <a:rPr lang="en-US" dirty="0" err="1">
                <a:latin typeface="Comic Sans MS" pitchFamily="66" charset="0"/>
              </a:rPr>
              <a:t>mmol</a:t>
            </a:r>
            <a:r>
              <a:rPr lang="en-US" dirty="0">
                <a:latin typeface="Comic Sans MS" pitchFamily="66" charset="0"/>
              </a:rPr>
              <a:t>/L, </a:t>
            </a:r>
            <a:r>
              <a:rPr lang="el-GR" dirty="0">
                <a:latin typeface="Comic Sans MS" pitchFamily="66" charset="0"/>
              </a:rPr>
              <a:t>για ασθενείς</a:t>
            </a:r>
            <a:r>
              <a:rPr lang="en-US" dirty="0">
                <a:latin typeface="Comic Sans MS" pitchFamily="66" charset="0"/>
              </a:rPr>
              <a:t> 59 </a:t>
            </a:r>
            <a:r>
              <a:rPr lang="el-GR" dirty="0">
                <a:latin typeface="Comic Sans MS" pitchFamily="66" charset="0"/>
              </a:rPr>
              <a:t>και κάτω και δεν έχουν </a:t>
            </a:r>
            <a:r>
              <a:rPr lang="el-GR" dirty="0" err="1">
                <a:latin typeface="Comic Sans MS" pitchFamily="66" charset="0"/>
              </a:rPr>
              <a:t>συνοδές</a:t>
            </a:r>
            <a:r>
              <a:rPr lang="el-GR" dirty="0">
                <a:latin typeface="Comic Sans MS" pitchFamily="66" charset="0"/>
              </a:rPr>
              <a:t> παθήσεις</a:t>
            </a:r>
          </a:p>
          <a:p>
            <a:r>
              <a:rPr lang="en-US" dirty="0">
                <a:latin typeface="Comic Sans MS" pitchFamily="66" charset="0"/>
              </a:rPr>
              <a:t> 100 </a:t>
            </a:r>
            <a:r>
              <a:rPr lang="el-GR" dirty="0">
                <a:latin typeface="Comic Sans MS" pitchFamily="66" charset="0"/>
              </a:rPr>
              <a:t>-</a:t>
            </a:r>
            <a:r>
              <a:rPr lang="en-US" dirty="0">
                <a:latin typeface="Comic Sans MS" pitchFamily="66" charset="0"/>
              </a:rPr>
              <a:t>140 mg/</a:t>
            </a:r>
            <a:r>
              <a:rPr lang="en-US" dirty="0" err="1">
                <a:latin typeface="Comic Sans MS" pitchFamily="66" charset="0"/>
              </a:rPr>
              <a:t>dL</a:t>
            </a:r>
            <a:r>
              <a:rPr lang="en-US" dirty="0">
                <a:latin typeface="Comic Sans MS" pitchFamily="66" charset="0"/>
              </a:rPr>
              <a:t>, </a:t>
            </a:r>
            <a:r>
              <a:rPr lang="el-GR" dirty="0">
                <a:latin typeface="Comic Sans MS" pitchFamily="66" charset="0"/>
              </a:rPr>
              <a:t>ή</a:t>
            </a:r>
            <a:r>
              <a:rPr lang="en-US" dirty="0">
                <a:latin typeface="Comic Sans MS" pitchFamily="66" charset="0"/>
              </a:rPr>
              <a:t> 5.6 </a:t>
            </a:r>
            <a:r>
              <a:rPr lang="el-GR" dirty="0">
                <a:latin typeface="Comic Sans MS" pitchFamily="66" charset="0"/>
              </a:rPr>
              <a:t>-</a:t>
            </a:r>
            <a:r>
              <a:rPr lang="en-US" dirty="0">
                <a:latin typeface="Comic Sans MS" pitchFamily="66" charset="0"/>
              </a:rPr>
              <a:t>7.8 </a:t>
            </a:r>
            <a:r>
              <a:rPr lang="en-US" dirty="0" err="1">
                <a:latin typeface="Comic Sans MS" pitchFamily="66" charset="0"/>
              </a:rPr>
              <a:t>mmol</a:t>
            </a:r>
            <a:r>
              <a:rPr lang="en-US" dirty="0">
                <a:latin typeface="Comic Sans MS" pitchFamily="66" charset="0"/>
              </a:rPr>
              <a:t>/L, </a:t>
            </a:r>
            <a:r>
              <a:rPr lang="el-GR" dirty="0">
                <a:latin typeface="Comic Sans MS" pitchFamily="66" charset="0"/>
              </a:rPr>
              <a:t>σε</a:t>
            </a:r>
            <a:r>
              <a:rPr lang="en-US" dirty="0">
                <a:latin typeface="Comic Sans MS" pitchFamily="66" charset="0"/>
              </a:rPr>
              <a:t> </a:t>
            </a:r>
            <a:r>
              <a:rPr lang="el-GR" dirty="0">
                <a:latin typeface="Comic Sans MS" pitchFamily="66" charset="0"/>
              </a:rPr>
              <a:t>ασθενείς</a:t>
            </a:r>
            <a:r>
              <a:rPr lang="en-US" dirty="0">
                <a:latin typeface="Comic Sans MS" pitchFamily="66" charset="0"/>
              </a:rPr>
              <a:t> 60</a:t>
            </a:r>
            <a:r>
              <a:rPr lang="el-GR" dirty="0">
                <a:latin typeface="Comic Sans MS" pitchFamily="66" charset="0"/>
              </a:rPr>
              <a:t>+</a:t>
            </a:r>
            <a:r>
              <a:rPr lang="en-US" dirty="0">
                <a:latin typeface="Comic Sans MS" pitchFamily="66" charset="0"/>
              </a:rPr>
              <a:t>, </a:t>
            </a:r>
            <a:r>
              <a:rPr lang="el-GR" dirty="0">
                <a:latin typeface="Comic Sans MS" pitchFamily="66" charset="0"/>
              </a:rPr>
              <a:t>ή όσους παρουσιάζουν ΚΑ παθήσεις, παθήσεις νεφρών ή πνευμόνων</a:t>
            </a:r>
            <a:endParaRPr lang="en-US" dirty="0">
              <a:latin typeface="Comic Sans MS" pitchFamily="66" charset="0"/>
            </a:endParaRPr>
          </a:p>
          <a:p>
            <a:pPr>
              <a:buNone/>
            </a:pPr>
            <a:endParaRPr lang="el-GR" dirty="0"/>
          </a:p>
        </p:txBody>
      </p:sp>
      <p:pic>
        <p:nvPicPr>
          <p:cNvPr id="89090" name="Picture 2" descr="Mayo Clinic"/>
          <p:cNvPicPr>
            <a:picLocks noChangeAspect="1" noChangeArrowheads="1"/>
          </p:cNvPicPr>
          <p:nvPr/>
        </p:nvPicPr>
        <p:blipFill>
          <a:blip r:embed="rId2"/>
          <a:srcRect/>
          <a:stretch>
            <a:fillRect/>
          </a:stretch>
        </p:blipFill>
        <p:spPr bwMode="auto">
          <a:xfrm>
            <a:off x="285720" y="500042"/>
            <a:ext cx="733425" cy="790576"/>
          </a:xfrm>
          <a:prstGeom prst="rect">
            <a:avLst/>
          </a:prstGeom>
          <a:noFill/>
        </p:spPr>
      </p:pic>
      <p:pic>
        <p:nvPicPr>
          <p:cNvPr id="89092" name="Picture 4" descr="Image result for diabetic neuropathy"/>
          <p:cNvPicPr>
            <a:picLocks noChangeAspect="1" noChangeArrowheads="1"/>
          </p:cNvPicPr>
          <p:nvPr/>
        </p:nvPicPr>
        <p:blipFill>
          <a:blip r:embed="rId3"/>
          <a:srcRect/>
          <a:stretch>
            <a:fillRect/>
          </a:stretch>
        </p:blipFill>
        <p:spPr bwMode="auto">
          <a:xfrm>
            <a:off x="3214678" y="5234668"/>
            <a:ext cx="2000264" cy="1299492"/>
          </a:xfrm>
          <a:prstGeom prst="rect">
            <a:avLst/>
          </a:prstGeom>
          <a:ln>
            <a:noFill/>
          </a:ln>
          <a:effectLst>
            <a:softEdge rad="112500"/>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omic Sans MS" pitchFamily="66" charset="0"/>
              </a:rPr>
              <a:t>Αιτίες χρόνιου πόνου στους υπερήλικες</a:t>
            </a:r>
            <a:endParaRPr lang="el-GR" dirty="0"/>
          </a:p>
        </p:txBody>
      </p:sp>
      <p:sp>
        <p:nvSpPr>
          <p:cNvPr id="3" name="2 - Θέση περιεχομένου"/>
          <p:cNvSpPr>
            <a:spLocks noGrp="1"/>
          </p:cNvSpPr>
          <p:nvPr>
            <p:ph idx="1"/>
          </p:nvPr>
        </p:nvSpPr>
        <p:spPr/>
        <p:txBody>
          <a:bodyPr>
            <a:normAutofit fontScale="92500" lnSpcReduction="20000"/>
          </a:bodyPr>
          <a:lstStyle/>
          <a:p>
            <a:pPr>
              <a:buNone/>
            </a:pPr>
            <a:r>
              <a:rPr lang="el-GR" b="1" dirty="0">
                <a:latin typeface="Comic Sans MS" pitchFamily="66" charset="0"/>
              </a:rPr>
              <a:t>Διαβητική νευροπάθεια</a:t>
            </a:r>
            <a:r>
              <a:rPr lang="en-US" b="1" dirty="0">
                <a:latin typeface="Comic Sans MS" pitchFamily="66" charset="0"/>
              </a:rPr>
              <a:t>:</a:t>
            </a:r>
          </a:p>
          <a:p>
            <a:pPr>
              <a:buNone/>
            </a:pPr>
            <a:r>
              <a:rPr lang="el-GR" dirty="0">
                <a:latin typeface="Comic Sans MS" pitchFamily="66" charset="0"/>
              </a:rPr>
              <a:t>Για να καθυστερήσουμε την καταστροφή του νεύρου:</a:t>
            </a:r>
          </a:p>
          <a:p>
            <a:pPr>
              <a:buFont typeface="Wingdings" pitchFamily="2" charset="2"/>
              <a:buChar char="§"/>
            </a:pPr>
            <a:r>
              <a:rPr lang="el-GR" dirty="0">
                <a:latin typeface="Comic Sans MS" pitchFamily="66" charset="0"/>
              </a:rPr>
              <a:t>Διατροφή σύμφωνη με τις συστάσεις του γιατρού</a:t>
            </a:r>
          </a:p>
          <a:p>
            <a:pPr>
              <a:buFont typeface="Wingdings" pitchFamily="2" charset="2"/>
              <a:buChar char="§"/>
            </a:pPr>
            <a:r>
              <a:rPr lang="el-GR" dirty="0">
                <a:latin typeface="Comic Sans MS" pitchFamily="66" charset="0"/>
              </a:rPr>
              <a:t>ΑΠ ελεγχόμενη </a:t>
            </a:r>
          </a:p>
          <a:p>
            <a:pPr>
              <a:buFont typeface="Wingdings" pitchFamily="2" charset="2"/>
              <a:buChar char="§"/>
            </a:pPr>
            <a:r>
              <a:rPr lang="el-GR" dirty="0">
                <a:latin typeface="Comic Sans MS" pitchFamily="66" charset="0"/>
              </a:rPr>
              <a:t>Φυσική άσκηση, περπάτημα</a:t>
            </a:r>
          </a:p>
          <a:p>
            <a:pPr>
              <a:buFont typeface="Wingdings" pitchFamily="2" charset="2"/>
              <a:buChar char="§"/>
            </a:pPr>
            <a:r>
              <a:rPr lang="el-GR" dirty="0">
                <a:latin typeface="Comic Sans MS" pitchFamily="66" charset="0"/>
              </a:rPr>
              <a:t>Διατήρηση σωματικού βάρους</a:t>
            </a:r>
          </a:p>
          <a:p>
            <a:pPr>
              <a:buFont typeface="Wingdings" pitchFamily="2" charset="2"/>
              <a:buChar char="§"/>
            </a:pPr>
            <a:r>
              <a:rPr lang="el-GR" dirty="0">
                <a:latin typeface="Comic Sans MS" pitchFamily="66" charset="0"/>
              </a:rPr>
              <a:t>Διακοπή καπνίσματος/ αλκοόλ</a:t>
            </a:r>
          </a:p>
          <a:p>
            <a:pPr>
              <a:buFont typeface="Wingdings" pitchFamily="2" charset="2"/>
              <a:buChar char="§"/>
            </a:pPr>
            <a:r>
              <a:rPr lang="el-GR" dirty="0">
                <a:latin typeface="Comic Sans MS" pitchFamily="66" charset="0"/>
              </a:rPr>
              <a:t>Σχολαστικός καθαρισμός</a:t>
            </a:r>
            <a:endParaRPr lang="en-US" dirty="0"/>
          </a:p>
          <a:p>
            <a:endParaRPr lang="el-GR" dirty="0"/>
          </a:p>
        </p:txBody>
      </p:sp>
      <p:pic>
        <p:nvPicPr>
          <p:cNvPr id="4" name="Picture 2" descr="Mayo Clinic"/>
          <p:cNvPicPr>
            <a:picLocks noChangeAspect="1" noChangeArrowheads="1"/>
          </p:cNvPicPr>
          <p:nvPr/>
        </p:nvPicPr>
        <p:blipFill>
          <a:blip r:embed="rId2"/>
          <a:srcRect/>
          <a:stretch>
            <a:fillRect/>
          </a:stretch>
        </p:blipFill>
        <p:spPr bwMode="auto">
          <a:xfrm>
            <a:off x="285720" y="500042"/>
            <a:ext cx="733425" cy="790576"/>
          </a:xfrm>
          <a:prstGeom prst="rect">
            <a:avLst/>
          </a:prstGeom>
          <a:noFill/>
        </p:spPr>
      </p:pic>
      <p:pic>
        <p:nvPicPr>
          <p:cNvPr id="91138" name="Picture 2" descr="Image result for diabetic neuropathy"/>
          <p:cNvPicPr>
            <a:picLocks noChangeAspect="1" noChangeArrowheads="1"/>
          </p:cNvPicPr>
          <p:nvPr/>
        </p:nvPicPr>
        <p:blipFill>
          <a:blip r:embed="rId3"/>
          <a:srcRect/>
          <a:stretch>
            <a:fillRect/>
          </a:stretch>
        </p:blipFill>
        <p:spPr bwMode="auto">
          <a:xfrm>
            <a:off x="6143636" y="4572008"/>
            <a:ext cx="2767092" cy="1857364"/>
          </a:xfrm>
          <a:prstGeom prst="rect">
            <a:avLst/>
          </a:prstGeom>
          <a:ln>
            <a:noFill/>
          </a:ln>
          <a:effectLst>
            <a:softEdge rad="112500"/>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omic Sans MS" pitchFamily="66" charset="0"/>
              </a:rPr>
              <a:t>Αιτίες χρόνιου πόνου στους υπερήλικες</a:t>
            </a:r>
            <a:endParaRPr lang="el-GR" dirty="0"/>
          </a:p>
        </p:txBody>
      </p:sp>
      <p:sp>
        <p:nvSpPr>
          <p:cNvPr id="3" name="2 - Θέση περιεχομένου"/>
          <p:cNvSpPr>
            <a:spLocks noGrp="1"/>
          </p:cNvSpPr>
          <p:nvPr>
            <p:ph idx="1"/>
          </p:nvPr>
        </p:nvSpPr>
        <p:spPr>
          <a:xfrm>
            <a:off x="457200" y="1600200"/>
            <a:ext cx="8229600" cy="4972072"/>
          </a:xfrm>
        </p:spPr>
        <p:txBody>
          <a:bodyPr>
            <a:normAutofit fontScale="70000" lnSpcReduction="20000"/>
          </a:bodyPr>
          <a:lstStyle/>
          <a:p>
            <a:pPr>
              <a:buNone/>
            </a:pPr>
            <a:r>
              <a:rPr lang="el-GR" sz="5100" b="1" dirty="0">
                <a:latin typeface="Comic Sans MS" pitchFamily="66" charset="0"/>
              </a:rPr>
              <a:t>Διαβητική νευροπάθεια</a:t>
            </a:r>
            <a:r>
              <a:rPr lang="en-US" sz="5100" b="1" dirty="0">
                <a:latin typeface="Comic Sans MS" pitchFamily="66" charset="0"/>
              </a:rPr>
              <a:t>:</a:t>
            </a:r>
          </a:p>
          <a:p>
            <a:pPr>
              <a:buNone/>
            </a:pPr>
            <a:r>
              <a:rPr lang="el-GR" b="1" dirty="0">
                <a:latin typeface="Comic Sans MS" pitchFamily="66" charset="0"/>
              </a:rPr>
              <a:t>Φαρμακευτική αγωγή </a:t>
            </a:r>
            <a:endParaRPr lang="en-US" b="1" dirty="0">
              <a:latin typeface="Comic Sans MS" pitchFamily="66" charset="0"/>
            </a:endParaRPr>
          </a:p>
          <a:p>
            <a:r>
              <a:rPr lang="el-GR" b="1" dirty="0">
                <a:latin typeface="Comic Sans MS" pitchFamily="66" charset="0"/>
              </a:rPr>
              <a:t>Αντιεπιληπτικά </a:t>
            </a:r>
            <a:r>
              <a:rPr lang="en-US" b="1" dirty="0">
                <a:latin typeface="Comic Sans MS" pitchFamily="66" charset="0"/>
              </a:rPr>
              <a:t>.</a:t>
            </a:r>
            <a:r>
              <a:rPr lang="en-US" dirty="0">
                <a:latin typeface="Comic Sans MS" pitchFamily="66" charset="0"/>
              </a:rPr>
              <a:t> </a:t>
            </a:r>
            <a:r>
              <a:rPr lang="en-US" dirty="0" err="1">
                <a:latin typeface="Comic Sans MS" pitchFamily="66" charset="0"/>
              </a:rPr>
              <a:t>gabapentin</a:t>
            </a:r>
            <a:r>
              <a:rPr lang="en-US" dirty="0">
                <a:latin typeface="Comic Sans MS" pitchFamily="66" charset="0"/>
              </a:rPr>
              <a:t> (</a:t>
            </a:r>
            <a:r>
              <a:rPr lang="en-US" dirty="0" err="1">
                <a:latin typeface="Comic Sans MS" pitchFamily="66" charset="0"/>
              </a:rPr>
              <a:t>Gralise</a:t>
            </a:r>
            <a:r>
              <a:rPr lang="en-US" dirty="0">
                <a:latin typeface="Comic Sans MS" pitchFamily="66" charset="0"/>
              </a:rPr>
              <a:t>, </a:t>
            </a:r>
            <a:r>
              <a:rPr lang="en-US" dirty="0" err="1">
                <a:latin typeface="Comic Sans MS" pitchFamily="66" charset="0"/>
              </a:rPr>
              <a:t>Neurontin</a:t>
            </a:r>
            <a:r>
              <a:rPr lang="en-US" dirty="0">
                <a:latin typeface="Comic Sans MS" pitchFamily="66" charset="0"/>
              </a:rPr>
              <a:t>), </a:t>
            </a:r>
            <a:r>
              <a:rPr lang="en-US" dirty="0" err="1">
                <a:latin typeface="Comic Sans MS" pitchFamily="66" charset="0"/>
              </a:rPr>
              <a:t>pregabalin</a:t>
            </a:r>
            <a:r>
              <a:rPr lang="en-US" dirty="0">
                <a:latin typeface="Comic Sans MS" pitchFamily="66" charset="0"/>
              </a:rPr>
              <a:t> (</a:t>
            </a:r>
            <a:r>
              <a:rPr lang="en-US" dirty="0" err="1">
                <a:latin typeface="Comic Sans MS" pitchFamily="66" charset="0"/>
              </a:rPr>
              <a:t>Lyrica</a:t>
            </a:r>
            <a:r>
              <a:rPr lang="en-US" dirty="0">
                <a:latin typeface="Comic Sans MS" pitchFamily="66" charset="0"/>
              </a:rPr>
              <a:t>) </a:t>
            </a:r>
            <a:r>
              <a:rPr lang="el-GR" dirty="0">
                <a:latin typeface="Comic Sans MS" pitchFamily="66" charset="0"/>
              </a:rPr>
              <a:t>και </a:t>
            </a:r>
            <a:r>
              <a:rPr lang="en-US" dirty="0" err="1">
                <a:latin typeface="Comic Sans MS" pitchFamily="66" charset="0"/>
              </a:rPr>
              <a:t>carbamazepine</a:t>
            </a:r>
            <a:r>
              <a:rPr lang="en-US" dirty="0">
                <a:latin typeface="Comic Sans MS" pitchFamily="66" charset="0"/>
              </a:rPr>
              <a:t> (</a:t>
            </a:r>
            <a:r>
              <a:rPr lang="en-US" dirty="0" err="1">
                <a:latin typeface="Comic Sans MS" pitchFamily="66" charset="0"/>
              </a:rPr>
              <a:t>Carbatrol</a:t>
            </a:r>
            <a:r>
              <a:rPr lang="en-US" dirty="0">
                <a:latin typeface="Comic Sans MS" pitchFamily="66" charset="0"/>
              </a:rPr>
              <a:t>, </a:t>
            </a:r>
            <a:r>
              <a:rPr lang="en-US" dirty="0" err="1">
                <a:latin typeface="Comic Sans MS" pitchFamily="66" charset="0"/>
              </a:rPr>
              <a:t>Tegretol</a:t>
            </a:r>
            <a:r>
              <a:rPr lang="en-US" dirty="0">
                <a:latin typeface="Comic Sans MS" pitchFamily="66" charset="0"/>
              </a:rPr>
              <a:t>)</a:t>
            </a:r>
            <a:endParaRPr lang="el-GR" dirty="0">
              <a:latin typeface="Comic Sans MS" pitchFamily="66" charset="0"/>
            </a:endParaRPr>
          </a:p>
          <a:p>
            <a:r>
              <a:rPr lang="en-US" dirty="0">
                <a:latin typeface="Comic Sans MS" pitchFamily="66" charset="0"/>
              </a:rPr>
              <a:t> </a:t>
            </a:r>
            <a:r>
              <a:rPr lang="el-GR" b="1" dirty="0" err="1">
                <a:latin typeface="Comic Sans MS" pitchFamily="66" charset="0"/>
              </a:rPr>
              <a:t>Αντικαταθληπτικά</a:t>
            </a:r>
            <a:r>
              <a:rPr lang="el-GR" b="1" dirty="0">
                <a:latin typeface="Comic Sans MS" pitchFamily="66" charset="0"/>
              </a:rPr>
              <a:t> </a:t>
            </a:r>
            <a:r>
              <a:rPr lang="en-US" b="1" dirty="0">
                <a:latin typeface="Comic Sans MS" pitchFamily="66" charset="0"/>
              </a:rPr>
              <a:t> </a:t>
            </a:r>
            <a:r>
              <a:rPr lang="en-US" dirty="0" err="1">
                <a:latin typeface="Comic Sans MS" pitchFamily="66" charset="0"/>
              </a:rPr>
              <a:t>Tricyclic</a:t>
            </a:r>
            <a:r>
              <a:rPr lang="en-US" dirty="0">
                <a:latin typeface="Comic Sans MS" pitchFamily="66" charset="0"/>
              </a:rPr>
              <a:t> antidepressant </a:t>
            </a:r>
            <a:r>
              <a:rPr lang="el-GR" dirty="0">
                <a:latin typeface="Comic Sans MS" pitchFamily="66" charset="0"/>
              </a:rPr>
              <a:t>όπως </a:t>
            </a:r>
            <a:r>
              <a:rPr lang="en-US" dirty="0" err="1">
                <a:latin typeface="Comic Sans MS" pitchFamily="66" charset="0"/>
              </a:rPr>
              <a:t>amitriptyline</a:t>
            </a:r>
            <a:r>
              <a:rPr lang="en-US" dirty="0">
                <a:latin typeface="Comic Sans MS" pitchFamily="66" charset="0"/>
              </a:rPr>
              <a:t>, </a:t>
            </a:r>
            <a:r>
              <a:rPr lang="en-US" dirty="0" err="1">
                <a:latin typeface="Comic Sans MS" pitchFamily="66" charset="0"/>
              </a:rPr>
              <a:t>desipramine</a:t>
            </a:r>
            <a:r>
              <a:rPr lang="en-US" dirty="0">
                <a:latin typeface="Comic Sans MS" pitchFamily="66" charset="0"/>
              </a:rPr>
              <a:t> (</a:t>
            </a:r>
            <a:r>
              <a:rPr lang="en-US" dirty="0" err="1">
                <a:latin typeface="Comic Sans MS" pitchFamily="66" charset="0"/>
              </a:rPr>
              <a:t>Norpramin</a:t>
            </a:r>
            <a:r>
              <a:rPr lang="en-US" dirty="0">
                <a:latin typeface="Comic Sans MS" pitchFamily="66" charset="0"/>
              </a:rPr>
              <a:t>) </a:t>
            </a:r>
            <a:r>
              <a:rPr lang="el-GR" dirty="0">
                <a:latin typeface="Comic Sans MS" pitchFamily="66" charset="0"/>
              </a:rPr>
              <a:t> και</a:t>
            </a:r>
            <a:r>
              <a:rPr lang="en-US" dirty="0">
                <a:latin typeface="Comic Sans MS" pitchFamily="66" charset="0"/>
              </a:rPr>
              <a:t> </a:t>
            </a:r>
            <a:r>
              <a:rPr lang="en-US" dirty="0" err="1">
                <a:latin typeface="Comic Sans MS" pitchFamily="66" charset="0"/>
              </a:rPr>
              <a:t>imipramine</a:t>
            </a:r>
            <a:r>
              <a:rPr lang="en-US" dirty="0">
                <a:latin typeface="Comic Sans MS" pitchFamily="66" charset="0"/>
              </a:rPr>
              <a:t> (</a:t>
            </a:r>
            <a:r>
              <a:rPr lang="en-US" dirty="0" err="1">
                <a:latin typeface="Comic Sans MS" pitchFamily="66" charset="0"/>
              </a:rPr>
              <a:t>Tofranil</a:t>
            </a:r>
            <a:r>
              <a:rPr lang="en-US" dirty="0">
                <a:latin typeface="Comic Sans MS" pitchFamily="66" charset="0"/>
              </a:rPr>
              <a:t>),</a:t>
            </a:r>
          </a:p>
          <a:p>
            <a:r>
              <a:rPr lang="el-GR" b="1" dirty="0">
                <a:latin typeface="Comic Sans MS" pitchFamily="66" charset="0"/>
              </a:rPr>
              <a:t>Αναστολείς της </a:t>
            </a:r>
            <a:r>
              <a:rPr lang="el-GR" b="1" dirty="0" err="1">
                <a:latin typeface="Comic Sans MS" pitchFamily="66" charset="0"/>
              </a:rPr>
              <a:t>επαναπρόσληψης</a:t>
            </a:r>
            <a:r>
              <a:rPr lang="el-GR" b="1" dirty="0">
                <a:latin typeface="Comic Sans MS" pitchFamily="66" charset="0"/>
              </a:rPr>
              <a:t> </a:t>
            </a:r>
            <a:r>
              <a:rPr lang="el-GR" b="1" dirty="0" err="1">
                <a:latin typeface="Comic Sans MS" pitchFamily="66" charset="0"/>
              </a:rPr>
              <a:t>σεροτονίνης</a:t>
            </a:r>
            <a:r>
              <a:rPr lang="el-GR" b="1" dirty="0">
                <a:latin typeface="Comic Sans MS" pitchFamily="66" charset="0"/>
              </a:rPr>
              <a:t> (5-ΗΤ) και </a:t>
            </a:r>
            <a:r>
              <a:rPr lang="el-GR" b="1" dirty="0" err="1">
                <a:latin typeface="Comic Sans MS" pitchFamily="66" charset="0"/>
              </a:rPr>
              <a:t>νορεπινεφρίνης</a:t>
            </a:r>
            <a:r>
              <a:rPr lang="el-GR" b="1" dirty="0">
                <a:latin typeface="Comic Sans MS" pitchFamily="66" charset="0"/>
              </a:rPr>
              <a:t> (ΝΕ</a:t>
            </a:r>
            <a:r>
              <a:rPr lang="el-GR" dirty="0">
                <a:latin typeface="Comic Sans MS" pitchFamily="66" charset="0"/>
              </a:rPr>
              <a:t>) </a:t>
            </a:r>
            <a:r>
              <a:rPr lang="en-US" dirty="0">
                <a:latin typeface="Comic Sans MS" pitchFamily="66" charset="0"/>
              </a:rPr>
              <a:t>(SNRIs), </a:t>
            </a:r>
            <a:r>
              <a:rPr lang="el-GR" dirty="0">
                <a:latin typeface="Comic Sans MS" pitchFamily="66" charset="0"/>
              </a:rPr>
              <a:t>όπως η</a:t>
            </a:r>
            <a:r>
              <a:rPr lang="en-US" dirty="0">
                <a:latin typeface="Comic Sans MS" pitchFamily="66" charset="0"/>
              </a:rPr>
              <a:t> </a:t>
            </a:r>
            <a:r>
              <a:rPr lang="en-US" dirty="0" err="1">
                <a:latin typeface="Comic Sans MS" pitchFamily="66" charset="0"/>
              </a:rPr>
              <a:t>duloxetine</a:t>
            </a:r>
            <a:r>
              <a:rPr lang="en-US" dirty="0">
                <a:latin typeface="Comic Sans MS" pitchFamily="66" charset="0"/>
              </a:rPr>
              <a:t> (</a:t>
            </a:r>
            <a:r>
              <a:rPr lang="en-US" dirty="0" err="1">
                <a:latin typeface="Comic Sans MS" pitchFamily="66" charset="0"/>
              </a:rPr>
              <a:t>Cymbalta</a:t>
            </a:r>
            <a:r>
              <a:rPr lang="en-US" dirty="0">
                <a:latin typeface="Comic Sans MS" pitchFamily="66" charset="0"/>
              </a:rPr>
              <a:t>)</a:t>
            </a:r>
            <a:endParaRPr lang="el-GR" dirty="0">
              <a:latin typeface="Comic Sans MS" pitchFamily="66" charset="0"/>
            </a:endParaRPr>
          </a:p>
          <a:p>
            <a:r>
              <a:rPr lang="el-GR" b="1" dirty="0" err="1">
                <a:latin typeface="Comic Sans MS" pitchFamily="66" charset="0"/>
              </a:rPr>
              <a:t>Οπιοειδή</a:t>
            </a:r>
            <a:r>
              <a:rPr lang="el-GR" b="1" dirty="0">
                <a:latin typeface="Comic Sans MS" pitchFamily="66" charset="0"/>
              </a:rPr>
              <a:t> </a:t>
            </a:r>
            <a:r>
              <a:rPr lang="el-GR" dirty="0">
                <a:latin typeface="Comic Sans MS" pitchFamily="66" charset="0"/>
              </a:rPr>
              <a:t>όπως μορφίνη, </a:t>
            </a:r>
            <a:r>
              <a:rPr lang="el-GR" dirty="0" err="1">
                <a:latin typeface="Comic Sans MS" pitchFamily="66" charset="0"/>
              </a:rPr>
              <a:t>οξικοδόνη</a:t>
            </a:r>
            <a:r>
              <a:rPr lang="el-GR" dirty="0">
                <a:latin typeface="Comic Sans MS" pitchFamily="66" charset="0"/>
              </a:rPr>
              <a:t> </a:t>
            </a:r>
            <a:r>
              <a:rPr lang="el-GR" dirty="0" err="1">
                <a:latin typeface="Comic Sans MS" pitchFamily="66" charset="0"/>
              </a:rPr>
              <a:t>τραμανδόλη</a:t>
            </a:r>
            <a:endParaRPr lang="el-GR" dirty="0">
              <a:latin typeface="Comic Sans MS" pitchFamily="66" charset="0"/>
            </a:endParaRPr>
          </a:p>
          <a:p>
            <a:r>
              <a:rPr lang="el-GR" b="1" dirty="0">
                <a:latin typeface="Comic Sans MS" pitchFamily="66" charset="0"/>
              </a:rPr>
              <a:t>Εναλλακτικά:</a:t>
            </a:r>
            <a:r>
              <a:rPr lang="en-US" dirty="0">
                <a:latin typeface="Comic Sans MS" pitchFamily="66" charset="0"/>
              </a:rPr>
              <a:t> capsaicin cream</a:t>
            </a:r>
            <a:r>
              <a:rPr lang="el-GR" dirty="0">
                <a:latin typeface="Comic Sans MS" pitchFamily="66" charset="0"/>
              </a:rPr>
              <a:t>, φυσιοθεραπεία, βελονισμός, </a:t>
            </a:r>
            <a:endParaRPr lang="en-US" b="1" dirty="0">
              <a:latin typeface="Comic Sans MS" pitchFamily="66" charset="0"/>
            </a:endParaRPr>
          </a:p>
          <a:p>
            <a:endParaRPr lang="el-GR" dirty="0">
              <a:latin typeface="Comic Sans MS" pitchFamily="66" charset="0"/>
            </a:endParaRPr>
          </a:p>
        </p:txBody>
      </p:sp>
      <p:pic>
        <p:nvPicPr>
          <p:cNvPr id="4" name="Picture 2" descr="Mayo Clinic"/>
          <p:cNvPicPr>
            <a:picLocks noChangeAspect="1" noChangeArrowheads="1"/>
          </p:cNvPicPr>
          <p:nvPr/>
        </p:nvPicPr>
        <p:blipFill>
          <a:blip r:embed="rId2"/>
          <a:srcRect/>
          <a:stretch>
            <a:fillRect/>
          </a:stretch>
        </p:blipFill>
        <p:spPr bwMode="auto">
          <a:xfrm>
            <a:off x="285720" y="500042"/>
            <a:ext cx="733425" cy="790576"/>
          </a:xfrm>
          <a:prstGeom prst="rect">
            <a:avLst/>
          </a:prstGeom>
          <a:noFill/>
        </p:spPr>
      </p:pic>
      <p:pic>
        <p:nvPicPr>
          <p:cNvPr id="90114" name="Picture 2" descr="Image result for accupancture"/>
          <p:cNvPicPr>
            <a:picLocks noChangeAspect="1" noChangeArrowheads="1"/>
          </p:cNvPicPr>
          <p:nvPr/>
        </p:nvPicPr>
        <p:blipFill>
          <a:blip r:embed="rId3"/>
          <a:srcRect/>
          <a:stretch>
            <a:fillRect/>
          </a:stretch>
        </p:blipFill>
        <p:spPr bwMode="auto">
          <a:xfrm>
            <a:off x="7072330" y="1214422"/>
            <a:ext cx="1607688" cy="1028696"/>
          </a:xfrm>
          <a:prstGeom prst="rect">
            <a:avLst/>
          </a:prstGeom>
          <a:ln>
            <a:noFill/>
          </a:ln>
          <a:effectLst>
            <a:softEdge rad="112500"/>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omic Sans MS" pitchFamily="66" charset="0"/>
              </a:rPr>
              <a:t>Αιτίες χρόνιου πόνου στους υπερήλικες</a:t>
            </a:r>
            <a:endParaRPr lang="el-GR" dirty="0"/>
          </a:p>
        </p:txBody>
      </p:sp>
      <p:sp>
        <p:nvSpPr>
          <p:cNvPr id="3" name="2 - Θέση περιεχομένου"/>
          <p:cNvSpPr>
            <a:spLocks noGrp="1"/>
          </p:cNvSpPr>
          <p:nvPr>
            <p:ph idx="1"/>
          </p:nvPr>
        </p:nvSpPr>
        <p:spPr/>
        <p:txBody>
          <a:bodyPr/>
          <a:lstStyle/>
          <a:p>
            <a:pPr>
              <a:buNone/>
            </a:pPr>
            <a:r>
              <a:rPr lang="el-GR" b="1" dirty="0" err="1">
                <a:latin typeface="Comic Sans MS" pitchFamily="66" charset="0"/>
              </a:rPr>
              <a:t>Μεθερπητική</a:t>
            </a:r>
            <a:r>
              <a:rPr lang="el-GR" b="1" dirty="0">
                <a:latin typeface="Comic Sans MS" pitchFamily="66" charset="0"/>
              </a:rPr>
              <a:t> νευραλγία:</a:t>
            </a:r>
            <a:endParaRPr lang="en-US" b="1" dirty="0">
              <a:latin typeface="Comic Sans MS" pitchFamily="66" charset="0"/>
            </a:endParaRPr>
          </a:p>
          <a:p>
            <a:pPr>
              <a:buNone/>
            </a:pPr>
            <a:r>
              <a:rPr lang="el-GR" dirty="0">
                <a:latin typeface="Comic Sans MS" pitchFamily="66" charset="0"/>
              </a:rPr>
              <a:t> Επώδυνη νευροπάθεια μετά από την αναζωπύρωση του ιού της ανεμοβλογιάς- ζωστήρα</a:t>
            </a:r>
            <a:endParaRPr lang="el-GR" b="1" dirty="0">
              <a:latin typeface="Comic Sans MS" pitchFamily="66" charset="0"/>
            </a:endParaRPr>
          </a:p>
          <a:p>
            <a:pPr>
              <a:buNone/>
            </a:pPr>
            <a:endParaRPr lang="el-GR" dirty="0"/>
          </a:p>
        </p:txBody>
      </p:sp>
      <p:pic>
        <p:nvPicPr>
          <p:cNvPr id="92162" name="Picture 2" descr="https://www.epainassist.com/images/innerBanners/Diseases_and_Conditions/postherpetic-neuralgia.jpg"/>
          <p:cNvPicPr>
            <a:picLocks noChangeAspect="1" noChangeArrowheads="1"/>
          </p:cNvPicPr>
          <p:nvPr/>
        </p:nvPicPr>
        <p:blipFill>
          <a:blip r:embed="rId2"/>
          <a:srcRect/>
          <a:stretch>
            <a:fillRect/>
          </a:stretch>
        </p:blipFill>
        <p:spPr bwMode="auto">
          <a:xfrm>
            <a:off x="1000100" y="4214818"/>
            <a:ext cx="6943725" cy="1905000"/>
          </a:xfrm>
          <a:prstGeom prst="rect">
            <a:avLst/>
          </a:prstGeom>
          <a:noFill/>
        </p:spPr>
      </p:pic>
      <p:pic>
        <p:nvPicPr>
          <p:cNvPr id="92164" name="Picture 4" descr="Mayo Clinic"/>
          <p:cNvPicPr>
            <a:picLocks noChangeAspect="1" noChangeArrowheads="1"/>
          </p:cNvPicPr>
          <p:nvPr/>
        </p:nvPicPr>
        <p:blipFill>
          <a:blip r:embed="rId3"/>
          <a:srcRect/>
          <a:stretch>
            <a:fillRect/>
          </a:stretch>
        </p:blipFill>
        <p:spPr bwMode="auto">
          <a:xfrm>
            <a:off x="285720" y="428604"/>
            <a:ext cx="733425" cy="790576"/>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omic Sans MS" pitchFamily="66" charset="0"/>
              </a:rPr>
              <a:t>Αιτίες χρόνιου πόνου στους υπερήλικες</a:t>
            </a:r>
            <a:endParaRPr lang="el-GR" dirty="0"/>
          </a:p>
        </p:txBody>
      </p:sp>
      <p:sp>
        <p:nvSpPr>
          <p:cNvPr id="3" name="2 - Θέση περιεχομένου"/>
          <p:cNvSpPr>
            <a:spLocks noGrp="1"/>
          </p:cNvSpPr>
          <p:nvPr>
            <p:ph idx="1"/>
          </p:nvPr>
        </p:nvSpPr>
        <p:spPr>
          <a:xfrm>
            <a:off x="457200" y="1600200"/>
            <a:ext cx="8229600" cy="5257800"/>
          </a:xfrm>
        </p:spPr>
        <p:txBody>
          <a:bodyPr>
            <a:normAutofit fontScale="85000" lnSpcReduction="10000"/>
          </a:bodyPr>
          <a:lstStyle/>
          <a:p>
            <a:pPr>
              <a:buNone/>
            </a:pPr>
            <a:r>
              <a:rPr lang="el-GR" sz="5800" b="1" dirty="0" err="1">
                <a:latin typeface="Comic Sans MS" pitchFamily="66" charset="0"/>
              </a:rPr>
              <a:t>Μεθερπητική</a:t>
            </a:r>
            <a:r>
              <a:rPr lang="el-GR" sz="5800" b="1" dirty="0">
                <a:latin typeface="Comic Sans MS" pitchFamily="66" charset="0"/>
              </a:rPr>
              <a:t> νευραλγία:</a:t>
            </a:r>
          </a:p>
          <a:p>
            <a:pPr>
              <a:buNone/>
            </a:pPr>
            <a:endParaRPr lang="en-US" dirty="0">
              <a:latin typeface="Comic Sans MS" pitchFamily="66" charset="0"/>
            </a:endParaRPr>
          </a:p>
          <a:p>
            <a:pPr>
              <a:buFont typeface="Wingdings" pitchFamily="2" charset="2"/>
              <a:buChar char="ü"/>
            </a:pPr>
            <a:r>
              <a:rPr lang="el-GR" dirty="0">
                <a:latin typeface="Comic Sans MS" pitchFamily="66" charset="0"/>
              </a:rPr>
              <a:t> Το 25% των υγιών κατά τα άλλα ενηλίκων θα παρουσιάσουν έρπητα ζωστήρα μετά την ηλικία των 40. Η νόσος είναι 10 φορές πιθανότερη σε ενήλικες άνω των 60 ετών και  30% σε άτομα ηλικίας μεγαλύτερα των 80 ετών.  </a:t>
            </a:r>
          </a:p>
          <a:p>
            <a:pPr>
              <a:buFont typeface="Wingdings" pitchFamily="2" charset="2"/>
              <a:buChar char="ü"/>
            </a:pPr>
            <a:r>
              <a:rPr lang="el-GR" dirty="0">
                <a:latin typeface="Comic Sans MS" pitchFamily="66" charset="0"/>
              </a:rPr>
              <a:t>Ο πόνος της </a:t>
            </a:r>
            <a:r>
              <a:rPr lang="el-GR" dirty="0" err="1">
                <a:latin typeface="Comic Sans MS" pitchFamily="66" charset="0"/>
              </a:rPr>
              <a:t>μεθερπητικής</a:t>
            </a:r>
            <a:r>
              <a:rPr lang="el-GR" dirty="0">
                <a:latin typeface="Comic Sans MS" pitchFamily="66" charset="0"/>
              </a:rPr>
              <a:t> νευραλγίας είναι συνδυασμός  </a:t>
            </a:r>
            <a:r>
              <a:rPr lang="el-GR" dirty="0" err="1">
                <a:latin typeface="Comic Sans MS" pitchFamily="66" charset="0"/>
              </a:rPr>
              <a:t>αλλοδυνίας</a:t>
            </a:r>
            <a:r>
              <a:rPr lang="el-GR" dirty="0">
                <a:latin typeface="Comic Sans MS" pitchFamily="66" charset="0"/>
              </a:rPr>
              <a:t> και καύσου στο 70% των ασθενών. Πολλές φορές ο πόνος της </a:t>
            </a:r>
            <a:r>
              <a:rPr lang="el-GR" dirty="0" err="1">
                <a:latin typeface="Comic Sans MS" pitchFamily="66" charset="0"/>
              </a:rPr>
              <a:t>μεθερπητικής</a:t>
            </a:r>
            <a:r>
              <a:rPr lang="el-GR" dirty="0">
                <a:latin typeface="Comic Sans MS" pitchFamily="66" charset="0"/>
              </a:rPr>
              <a:t> νευραλγίας ξεπερνάει σε ένταση τον μετεγχειρητικό πόνο.</a:t>
            </a:r>
          </a:p>
          <a:p>
            <a:pPr>
              <a:buFont typeface="Wingdings" pitchFamily="2" charset="2"/>
              <a:buChar char="ü"/>
            </a:pPr>
            <a:endParaRPr lang="el-GR" b="1" dirty="0">
              <a:latin typeface="Comic Sans MS" pitchFamily="66" charset="0"/>
            </a:endParaRPr>
          </a:p>
        </p:txBody>
      </p:sp>
      <p:pic>
        <p:nvPicPr>
          <p:cNvPr id="44034" name="Picture 2" descr="Mayo Clinic"/>
          <p:cNvPicPr>
            <a:picLocks noChangeAspect="1" noChangeArrowheads="1"/>
          </p:cNvPicPr>
          <p:nvPr/>
        </p:nvPicPr>
        <p:blipFill>
          <a:blip r:embed="rId2"/>
          <a:srcRect/>
          <a:stretch>
            <a:fillRect/>
          </a:stretch>
        </p:blipFill>
        <p:spPr bwMode="auto">
          <a:xfrm>
            <a:off x="214282" y="428604"/>
            <a:ext cx="733425" cy="790576"/>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omic Sans MS" pitchFamily="66" charset="0"/>
              </a:rPr>
              <a:t>Αιτίες χρόνιου πόνου στους υπερήλικες</a:t>
            </a:r>
            <a:endParaRPr lang="el-GR" dirty="0"/>
          </a:p>
        </p:txBody>
      </p:sp>
      <p:sp>
        <p:nvSpPr>
          <p:cNvPr id="3" name="2 - Θέση περιεχομένου"/>
          <p:cNvSpPr>
            <a:spLocks noGrp="1"/>
          </p:cNvSpPr>
          <p:nvPr>
            <p:ph idx="1"/>
          </p:nvPr>
        </p:nvSpPr>
        <p:spPr>
          <a:xfrm>
            <a:off x="457200" y="1600200"/>
            <a:ext cx="8229600" cy="5257800"/>
          </a:xfrm>
        </p:spPr>
        <p:txBody>
          <a:bodyPr>
            <a:normAutofit fontScale="70000" lnSpcReduction="20000"/>
          </a:bodyPr>
          <a:lstStyle/>
          <a:p>
            <a:pPr>
              <a:buNone/>
            </a:pPr>
            <a:r>
              <a:rPr lang="el-GR" sz="4500" b="1" dirty="0" err="1">
                <a:latin typeface="Comic Sans MS" pitchFamily="66" charset="0"/>
              </a:rPr>
              <a:t>Μεθερπητική</a:t>
            </a:r>
            <a:r>
              <a:rPr lang="el-GR" sz="4500" b="1" dirty="0">
                <a:latin typeface="Comic Sans MS" pitchFamily="66" charset="0"/>
              </a:rPr>
              <a:t> νευραλγία</a:t>
            </a:r>
            <a:endParaRPr lang="en-US" sz="4500" b="1" dirty="0">
              <a:latin typeface="Comic Sans MS" pitchFamily="66" charset="0"/>
            </a:endParaRPr>
          </a:p>
          <a:p>
            <a:pPr>
              <a:buNone/>
            </a:pPr>
            <a:r>
              <a:rPr lang="el-GR" sz="3400" b="1" dirty="0">
                <a:latin typeface="Comic Sans MS" pitchFamily="66" charset="0"/>
              </a:rPr>
              <a:t>Κλινικά σημεία και συμπτώματα</a:t>
            </a:r>
            <a:r>
              <a:rPr lang="el-GR" sz="4500" dirty="0">
                <a:latin typeface="Comic Sans MS" pitchFamily="66" charset="0"/>
              </a:rPr>
              <a:t>:</a:t>
            </a:r>
            <a:endParaRPr lang="en-US" dirty="0"/>
          </a:p>
          <a:p>
            <a:r>
              <a:rPr lang="el-GR" sz="2900" b="1" dirty="0"/>
              <a:t>Πόνος διάρκειας &gt; από 3 μήνες </a:t>
            </a:r>
            <a:r>
              <a:rPr lang="el-GR" sz="2900" dirty="0"/>
              <a:t>μετά την επούλωση του έρπητα.</a:t>
            </a:r>
            <a:endParaRPr lang="en-US" sz="2900" dirty="0">
              <a:latin typeface="Comic Sans MS" pitchFamily="66" charset="0"/>
            </a:endParaRPr>
          </a:p>
          <a:p>
            <a:r>
              <a:rPr lang="el-GR" sz="2900" b="1" dirty="0">
                <a:latin typeface="Comic Sans MS" pitchFamily="66" charset="0"/>
              </a:rPr>
              <a:t>Ευαισθησία στην λεπτή αφή.</a:t>
            </a:r>
            <a:r>
              <a:rPr lang="en-US" sz="2900" dirty="0">
                <a:latin typeface="Comic Sans MS" pitchFamily="66" charset="0"/>
              </a:rPr>
              <a:t> (</a:t>
            </a:r>
            <a:r>
              <a:rPr lang="en-US" sz="2900" dirty="0" err="1">
                <a:latin typeface="Comic Sans MS" pitchFamily="66" charset="0"/>
              </a:rPr>
              <a:t>allodynia</a:t>
            </a:r>
            <a:r>
              <a:rPr lang="en-US" sz="2900" dirty="0">
                <a:latin typeface="Comic Sans MS" pitchFamily="66" charset="0"/>
              </a:rPr>
              <a:t>).</a:t>
            </a:r>
          </a:p>
          <a:p>
            <a:r>
              <a:rPr lang="el-GR" sz="2900" b="1" dirty="0">
                <a:latin typeface="Comic Sans MS" pitchFamily="66" charset="0"/>
              </a:rPr>
              <a:t>Κνησμός και υπαισθησία. </a:t>
            </a:r>
            <a:r>
              <a:rPr lang="el-GR" sz="2900" dirty="0">
                <a:latin typeface="Comic Sans MS" pitchFamily="66" charset="0"/>
              </a:rPr>
              <a:t>Λιγότερα συχνά </a:t>
            </a:r>
            <a:endParaRPr lang="en-US" sz="2900" dirty="0">
              <a:latin typeface="Comic Sans MS" pitchFamily="66" charset="0"/>
            </a:endParaRPr>
          </a:p>
          <a:p>
            <a:pPr>
              <a:buNone/>
            </a:pPr>
            <a:r>
              <a:rPr lang="el-GR" b="1" dirty="0">
                <a:latin typeface="Comic Sans MS" pitchFamily="66" charset="0"/>
              </a:rPr>
              <a:t>Πότε θα δεις το γιατρό</a:t>
            </a:r>
            <a:endParaRPr lang="en-US" b="1" dirty="0">
              <a:latin typeface="Comic Sans MS" pitchFamily="66" charset="0"/>
            </a:endParaRPr>
          </a:p>
          <a:p>
            <a:r>
              <a:rPr lang="el-GR" dirty="0">
                <a:latin typeface="Comic Sans MS" pitchFamily="66" charset="0"/>
              </a:rPr>
              <a:t>Στο πρώτο σημάδι του έρπητα.</a:t>
            </a:r>
          </a:p>
          <a:p>
            <a:r>
              <a:rPr lang="el-GR" dirty="0">
                <a:latin typeface="Comic Sans MS" pitchFamily="66" charset="0"/>
              </a:rPr>
              <a:t>Έναρξη λήψης </a:t>
            </a:r>
            <a:r>
              <a:rPr lang="el-GR" dirty="0" err="1">
                <a:latin typeface="Comic Sans MS" pitchFamily="66" charset="0"/>
              </a:rPr>
              <a:t>αντιικών</a:t>
            </a:r>
            <a:r>
              <a:rPr lang="el-GR" dirty="0">
                <a:latin typeface="Comic Sans MS" pitchFamily="66" charset="0"/>
              </a:rPr>
              <a:t> φαρμάκων τις πρώτες</a:t>
            </a:r>
            <a:r>
              <a:rPr lang="en-US" dirty="0">
                <a:latin typeface="Comic Sans MS" pitchFamily="66" charset="0"/>
              </a:rPr>
              <a:t> 72 h</a:t>
            </a:r>
            <a:r>
              <a:rPr lang="el-GR" dirty="0">
                <a:latin typeface="Comic Sans MS" pitchFamily="66" charset="0"/>
              </a:rPr>
              <a:t>. Από το εξάνθημα μειώνει την πιθανότητα εμφάνισης </a:t>
            </a:r>
            <a:r>
              <a:rPr lang="el-GR" dirty="0" err="1">
                <a:latin typeface="Comic Sans MS" pitchFamily="66" charset="0"/>
              </a:rPr>
              <a:t>μεθερπητικής</a:t>
            </a:r>
            <a:r>
              <a:rPr lang="el-GR" dirty="0">
                <a:latin typeface="Comic Sans MS" pitchFamily="66" charset="0"/>
              </a:rPr>
              <a:t> </a:t>
            </a:r>
            <a:r>
              <a:rPr lang="en-US" dirty="0">
                <a:latin typeface="Comic Sans MS" pitchFamily="66" charset="0"/>
              </a:rPr>
              <a:t> </a:t>
            </a:r>
            <a:r>
              <a:rPr lang="el-GR" dirty="0">
                <a:latin typeface="Comic Sans MS" pitchFamily="66" charset="0"/>
              </a:rPr>
              <a:t>νευραλγίας</a:t>
            </a:r>
            <a:r>
              <a:rPr lang="en-US" dirty="0">
                <a:latin typeface="Comic Sans MS" pitchFamily="66" charset="0"/>
              </a:rPr>
              <a:t>.</a:t>
            </a:r>
          </a:p>
          <a:p>
            <a:pPr>
              <a:buNone/>
            </a:pPr>
            <a:r>
              <a:rPr lang="el-GR" b="1" dirty="0">
                <a:latin typeface="Comic Sans MS" pitchFamily="66" charset="0"/>
              </a:rPr>
              <a:t>Παράγοντες κινδύνου:</a:t>
            </a:r>
          </a:p>
          <a:p>
            <a:pPr>
              <a:buFont typeface="Wingdings" pitchFamily="2" charset="2"/>
              <a:buChar char="§"/>
            </a:pPr>
            <a:r>
              <a:rPr lang="el-GR" dirty="0">
                <a:latin typeface="Comic Sans MS" pitchFamily="66" charset="0"/>
              </a:rPr>
              <a:t>Ηλικία </a:t>
            </a:r>
          </a:p>
          <a:p>
            <a:pPr>
              <a:buFont typeface="Wingdings" pitchFamily="2" charset="2"/>
              <a:buChar char="§"/>
            </a:pPr>
            <a:r>
              <a:rPr lang="el-GR" dirty="0">
                <a:latin typeface="Comic Sans MS" pitchFamily="66" charset="0"/>
              </a:rPr>
              <a:t>Αριθμός δερματικών αλλοιώσεων</a:t>
            </a:r>
          </a:p>
          <a:p>
            <a:pPr>
              <a:buFont typeface="Wingdings" pitchFamily="2" charset="2"/>
              <a:buChar char="§"/>
            </a:pPr>
            <a:r>
              <a:rPr lang="el-GR" dirty="0" err="1">
                <a:latin typeface="Comic Sans MS" pitchFamily="66" charset="0"/>
              </a:rPr>
              <a:t>Συνοσηρότητα</a:t>
            </a:r>
            <a:r>
              <a:rPr lang="el-GR" dirty="0">
                <a:latin typeface="Comic Sans MS" pitchFamily="66" charset="0"/>
              </a:rPr>
              <a:t> </a:t>
            </a:r>
            <a:endParaRPr lang="el-GR" dirty="0"/>
          </a:p>
        </p:txBody>
      </p:sp>
      <p:pic>
        <p:nvPicPr>
          <p:cNvPr id="94210" name="Picture 2" descr="Mayo Clinic"/>
          <p:cNvPicPr>
            <a:picLocks noChangeAspect="1" noChangeArrowheads="1"/>
          </p:cNvPicPr>
          <p:nvPr/>
        </p:nvPicPr>
        <p:blipFill>
          <a:blip r:embed="rId2"/>
          <a:srcRect/>
          <a:stretch>
            <a:fillRect/>
          </a:stretch>
        </p:blipFill>
        <p:spPr bwMode="auto">
          <a:xfrm>
            <a:off x="214282" y="642918"/>
            <a:ext cx="733425" cy="790576"/>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omic Sans MS" pitchFamily="66" charset="0"/>
              </a:rPr>
              <a:t>Αιτίες χρόνιου πόνου στους υπερήλικες</a:t>
            </a:r>
            <a:endParaRPr lang="el-GR" dirty="0"/>
          </a:p>
        </p:txBody>
      </p:sp>
      <p:sp>
        <p:nvSpPr>
          <p:cNvPr id="5" name="4 - Θέση περιεχομένου"/>
          <p:cNvSpPr>
            <a:spLocks noGrp="1"/>
          </p:cNvSpPr>
          <p:nvPr>
            <p:ph idx="1"/>
          </p:nvPr>
        </p:nvSpPr>
        <p:spPr>
          <a:xfrm>
            <a:off x="457200" y="1600200"/>
            <a:ext cx="8229600" cy="4955203"/>
          </a:xfrm>
          <a:prstGeom prst="rect">
            <a:avLst/>
          </a:prstGeom>
        </p:spPr>
        <p:txBody>
          <a:bodyPr>
            <a:spAutoFit/>
          </a:bodyPr>
          <a:lstStyle/>
          <a:p>
            <a:pPr>
              <a:buNone/>
            </a:pPr>
            <a:r>
              <a:rPr lang="el-GR" sz="2400" b="1" dirty="0" err="1">
                <a:latin typeface="Comic Sans MS" pitchFamily="66" charset="0"/>
              </a:rPr>
              <a:t>Μεθερπητική</a:t>
            </a:r>
            <a:r>
              <a:rPr lang="el-GR" sz="2400" b="1" dirty="0">
                <a:latin typeface="Comic Sans MS" pitchFamily="66" charset="0"/>
              </a:rPr>
              <a:t> νευραλγία:</a:t>
            </a:r>
          </a:p>
          <a:p>
            <a:pPr>
              <a:buFont typeface="Wingdings" pitchFamily="2" charset="2"/>
              <a:buChar char="§"/>
            </a:pPr>
            <a:r>
              <a:rPr lang="el-GR" sz="2000" dirty="0">
                <a:latin typeface="Comic Sans MS" pitchFamily="66" charset="0"/>
              </a:rPr>
              <a:t>Η θεραπεία μπορεί να είναι πολύ δύσκολη αφού ο πόνος είναι πολύ ανθεκτικός.</a:t>
            </a:r>
            <a:endParaRPr lang="en-US" sz="2000" dirty="0">
              <a:latin typeface="Comic Sans MS" pitchFamily="66" charset="0"/>
            </a:endParaRPr>
          </a:p>
          <a:p>
            <a:pPr>
              <a:buFont typeface="Wingdings" pitchFamily="2" charset="2"/>
              <a:buChar char="§"/>
            </a:pPr>
            <a:r>
              <a:rPr lang="el-GR" sz="2000" dirty="0">
                <a:latin typeface="Comic Sans MS" pitchFamily="66" charset="0"/>
              </a:rPr>
              <a:t>Φάρμακα 1</a:t>
            </a:r>
            <a:r>
              <a:rPr lang="el-GR" sz="2000" baseline="30000" dirty="0">
                <a:latin typeface="Comic Sans MS" pitchFamily="66" charset="0"/>
              </a:rPr>
              <a:t>ης</a:t>
            </a:r>
            <a:r>
              <a:rPr lang="el-GR" sz="2000" dirty="0">
                <a:latin typeface="Comic Sans MS" pitchFamily="66" charset="0"/>
              </a:rPr>
              <a:t> εκλογής είναι</a:t>
            </a:r>
            <a:r>
              <a:rPr lang="en-US" sz="2000" dirty="0">
                <a:latin typeface="Comic Sans MS" pitchFamily="66" charset="0"/>
              </a:rPr>
              <a:t>:</a:t>
            </a:r>
          </a:p>
          <a:p>
            <a:pPr lvl="1">
              <a:buFont typeface="Wingdings" pitchFamily="2" charset="2"/>
              <a:buChar char="§"/>
            </a:pPr>
            <a:r>
              <a:rPr lang="el-GR" sz="2000" b="1" dirty="0" err="1">
                <a:latin typeface="Comic Sans MS" pitchFamily="66" charset="0"/>
              </a:rPr>
              <a:t>Τρικυκλικά</a:t>
            </a:r>
            <a:r>
              <a:rPr lang="el-GR" sz="2000" b="1" dirty="0">
                <a:latin typeface="Comic Sans MS" pitchFamily="66" charset="0"/>
              </a:rPr>
              <a:t> αντικαταθλιπτικά όπως των Εκλεκτικών Αναστολέων </a:t>
            </a:r>
            <a:r>
              <a:rPr lang="el-GR" sz="2000" b="1" dirty="0" err="1">
                <a:latin typeface="Comic Sans MS" pitchFamily="66" charset="0"/>
              </a:rPr>
              <a:t>Επαναπρόσληψης</a:t>
            </a:r>
            <a:r>
              <a:rPr lang="el-GR" sz="2000" b="1" dirty="0">
                <a:latin typeface="Comic Sans MS" pitchFamily="66" charset="0"/>
              </a:rPr>
              <a:t> </a:t>
            </a:r>
            <a:r>
              <a:rPr lang="el-GR" sz="2000" b="1" dirty="0" err="1">
                <a:latin typeface="Comic Sans MS" pitchFamily="66" charset="0"/>
              </a:rPr>
              <a:t>Σεροτονίνης</a:t>
            </a:r>
            <a:r>
              <a:rPr lang="el-GR" sz="2000" b="1" dirty="0">
                <a:latin typeface="Comic Sans MS" pitchFamily="66" charset="0"/>
              </a:rPr>
              <a:t> ( </a:t>
            </a:r>
            <a:r>
              <a:rPr lang="en-US" sz="2000" b="1" dirty="0">
                <a:latin typeface="Comic Sans MS" pitchFamily="66" charset="0"/>
              </a:rPr>
              <a:t>SSRI</a:t>
            </a:r>
            <a:r>
              <a:rPr lang="el-GR" sz="2000" b="1" dirty="0">
                <a:latin typeface="Comic Sans MS" pitchFamily="66" charset="0"/>
              </a:rPr>
              <a:t>’</a:t>
            </a:r>
            <a:r>
              <a:rPr lang="en-US" sz="2000" b="1" dirty="0">
                <a:latin typeface="Comic Sans MS" pitchFamily="66" charset="0"/>
              </a:rPr>
              <a:t>S</a:t>
            </a:r>
            <a:r>
              <a:rPr lang="el-GR" sz="2000" b="1" dirty="0">
                <a:latin typeface="Comic Sans MS" pitchFamily="66" charset="0"/>
              </a:rPr>
              <a:t>) ή των Εκλεκτικών Αναστολέων </a:t>
            </a:r>
            <a:r>
              <a:rPr lang="el-GR" sz="2000" b="1" dirty="0" err="1">
                <a:latin typeface="Comic Sans MS" pitchFamily="66" charset="0"/>
              </a:rPr>
              <a:t>Επαναπρόσληψης</a:t>
            </a:r>
            <a:r>
              <a:rPr lang="el-GR" sz="2000" b="1" dirty="0">
                <a:latin typeface="Comic Sans MS" pitchFamily="66" charset="0"/>
              </a:rPr>
              <a:t> </a:t>
            </a:r>
            <a:r>
              <a:rPr lang="el-GR" sz="2000" b="1" dirty="0" err="1">
                <a:latin typeface="Comic Sans MS" pitchFamily="66" charset="0"/>
              </a:rPr>
              <a:t>Σεροτονίνης</a:t>
            </a:r>
            <a:r>
              <a:rPr lang="el-GR" sz="2000" b="1" dirty="0">
                <a:latin typeface="Comic Sans MS" pitchFamily="66" charset="0"/>
              </a:rPr>
              <a:t> - </a:t>
            </a:r>
            <a:r>
              <a:rPr lang="el-GR" sz="2000" b="1" dirty="0" err="1">
                <a:latin typeface="Comic Sans MS" pitchFamily="66" charset="0"/>
              </a:rPr>
              <a:t>Νοραδρεναλίνης</a:t>
            </a:r>
            <a:r>
              <a:rPr lang="el-GR" sz="2000" b="1" dirty="0">
                <a:latin typeface="Comic Sans MS" pitchFamily="66" charset="0"/>
              </a:rPr>
              <a:t> (</a:t>
            </a:r>
            <a:r>
              <a:rPr lang="en-US" sz="2000" b="1" dirty="0">
                <a:latin typeface="Comic Sans MS" pitchFamily="66" charset="0"/>
              </a:rPr>
              <a:t>SNRI</a:t>
            </a:r>
            <a:r>
              <a:rPr lang="el-GR" sz="2000" b="1" dirty="0">
                <a:latin typeface="Comic Sans MS" pitchFamily="66" charset="0"/>
              </a:rPr>
              <a:t>’</a:t>
            </a:r>
            <a:r>
              <a:rPr lang="en-US" sz="2000" b="1" dirty="0">
                <a:latin typeface="Comic Sans MS" pitchFamily="66" charset="0"/>
              </a:rPr>
              <a:t>S</a:t>
            </a:r>
            <a:r>
              <a:rPr lang="el-GR" sz="2000" b="1" dirty="0">
                <a:latin typeface="Comic Sans MS" pitchFamily="66" charset="0"/>
              </a:rPr>
              <a:t>)</a:t>
            </a:r>
          </a:p>
          <a:p>
            <a:pPr lvl="1">
              <a:buFont typeface="Wingdings" pitchFamily="2" charset="2"/>
              <a:buChar char="§"/>
            </a:pPr>
            <a:r>
              <a:rPr lang="el-GR" sz="2000" b="1" dirty="0">
                <a:latin typeface="Comic Sans MS" pitchFamily="66" charset="0"/>
              </a:rPr>
              <a:t>Αντιεπιληπτικά</a:t>
            </a:r>
            <a:r>
              <a:rPr lang="el-GR" sz="2000" dirty="0">
                <a:latin typeface="Comic Sans MS" pitchFamily="66" charset="0"/>
              </a:rPr>
              <a:t> όπως η </a:t>
            </a:r>
            <a:r>
              <a:rPr lang="el-GR" sz="2000" dirty="0" err="1">
                <a:latin typeface="Comic Sans MS" pitchFamily="66" charset="0"/>
              </a:rPr>
              <a:t>γκαμπαπεντίνη</a:t>
            </a:r>
            <a:r>
              <a:rPr lang="el-GR" sz="2000" dirty="0">
                <a:latin typeface="Comic Sans MS" pitchFamily="66" charset="0"/>
              </a:rPr>
              <a:t> ή η </a:t>
            </a:r>
            <a:r>
              <a:rPr lang="el-GR" sz="2000" dirty="0" err="1">
                <a:latin typeface="Comic Sans MS" pitchFamily="66" charset="0"/>
              </a:rPr>
              <a:t>πρεγκαμπαλίνη</a:t>
            </a:r>
            <a:endParaRPr lang="el-GR" sz="2000" dirty="0">
              <a:latin typeface="Comic Sans MS" pitchFamily="66" charset="0"/>
            </a:endParaRPr>
          </a:p>
          <a:p>
            <a:pPr lvl="1">
              <a:buFont typeface="Wingdings" pitchFamily="2" charset="2"/>
              <a:buChar char="§"/>
            </a:pPr>
            <a:r>
              <a:rPr lang="el-GR" sz="2000" b="1" dirty="0">
                <a:latin typeface="Comic Sans MS" pitchFamily="66" charset="0"/>
              </a:rPr>
              <a:t>Δερματικά επιθέματα </a:t>
            </a:r>
            <a:r>
              <a:rPr lang="el-GR" sz="2000" b="1" dirty="0" err="1">
                <a:latin typeface="Comic Sans MS" pitchFamily="66" charset="0"/>
              </a:rPr>
              <a:t>λιδοκαΐνης</a:t>
            </a:r>
            <a:r>
              <a:rPr lang="el-GR" sz="2000" b="1" dirty="0">
                <a:latin typeface="Comic Sans MS" pitchFamily="66" charset="0"/>
              </a:rPr>
              <a:t> ή </a:t>
            </a:r>
            <a:r>
              <a:rPr lang="el-GR" sz="2000" b="1" dirty="0" err="1">
                <a:latin typeface="Comic Sans MS" pitchFamily="66" charset="0"/>
              </a:rPr>
              <a:t>καψαικίνης</a:t>
            </a:r>
            <a:endParaRPr lang="el-GR" sz="2000" b="1" dirty="0">
              <a:latin typeface="Comic Sans MS" pitchFamily="66" charset="0"/>
            </a:endParaRPr>
          </a:p>
          <a:p>
            <a:pPr lvl="1">
              <a:buFont typeface="Wingdings" pitchFamily="2" charset="2"/>
              <a:buChar char="§"/>
            </a:pPr>
            <a:r>
              <a:rPr lang="el-GR" sz="2000" b="1" dirty="0">
                <a:latin typeface="Comic Sans MS" pitchFamily="66" charset="0"/>
              </a:rPr>
              <a:t>Η </a:t>
            </a:r>
            <a:r>
              <a:rPr lang="el-GR" sz="2000" b="1" dirty="0" err="1">
                <a:latin typeface="Comic Sans MS" pitchFamily="66" charset="0"/>
              </a:rPr>
              <a:t>τραμανδόλη</a:t>
            </a:r>
            <a:r>
              <a:rPr lang="el-GR" sz="2000" b="1" dirty="0">
                <a:latin typeface="Comic Sans MS" pitchFamily="66" charset="0"/>
              </a:rPr>
              <a:t>, τα </a:t>
            </a:r>
            <a:r>
              <a:rPr lang="el-GR" sz="2000" b="1" dirty="0" err="1">
                <a:latin typeface="Comic Sans MS" pitchFamily="66" charset="0"/>
              </a:rPr>
              <a:t>οπιοειδή</a:t>
            </a:r>
            <a:r>
              <a:rPr lang="el-GR" sz="2000" dirty="0">
                <a:latin typeface="Comic Sans MS" pitchFamily="66" charset="0"/>
              </a:rPr>
              <a:t>. </a:t>
            </a:r>
          </a:p>
          <a:p>
            <a:pPr lvl="1">
              <a:buFont typeface="Wingdings" pitchFamily="2" charset="2"/>
              <a:buChar char="§"/>
            </a:pPr>
            <a:r>
              <a:rPr lang="el-GR" sz="2000" b="1" dirty="0">
                <a:latin typeface="Comic Sans MS" pitchFamily="66" charset="0"/>
              </a:rPr>
              <a:t>Επεμβατικές τεχνικές </a:t>
            </a:r>
            <a:r>
              <a:rPr lang="el-GR" sz="2000" dirty="0">
                <a:latin typeface="Comic Sans MS" pitchFamily="66" charset="0"/>
              </a:rPr>
              <a:t>όπως  </a:t>
            </a:r>
            <a:r>
              <a:rPr lang="el-GR" sz="2000" dirty="0" err="1">
                <a:latin typeface="Comic Sans MS" pitchFamily="66" charset="0"/>
              </a:rPr>
              <a:t>επισκληρίδια</a:t>
            </a:r>
            <a:r>
              <a:rPr lang="el-GR" sz="2000" dirty="0">
                <a:latin typeface="Comic Sans MS" pitchFamily="66" charset="0"/>
              </a:rPr>
              <a:t> έγχυση, συμπαθητικός αποκλεισμός ή τεχνικές </a:t>
            </a:r>
            <a:r>
              <a:rPr lang="el-GR" sz="2000" dirty="0" err="1">
                <a:latin typeface="Comic Sans MS" pitchFamily="66" charset="0"/>
              </a:rPr>
              <a:t>νευροτροποποίησης</a:t>
            </a:r>
            <a:endParaRPr lang="el-GR" sz="2000" dirty="0">
              <a:latin typeface="Comic Sans MS" pitchFamily="66" charset="0"/>
            </a:endParaRPr>
          </a:p>
          <a:p>
            <a:pPr lvl="1">
              <a:buFont typeface="Wingdings" pitchFamily="2" charset="2"/>
              <a:buChar char="§"/>
            </a:pPr>
            <a:r>
              <a:rPr lang="el-GR" sz="2000" b="1" dirty="0">
                <a:latin typeface="Comic Sans MS" pitchFamily="66" charset="0"/>
              </a:rPr>
              <a:t>Εναλλακτικές τεχνικές</a:t>
            </a:r>
            <a:endParaRPr lang="el-GR" sz="2000" dirty="0"/>
          </a:p>
        </p:txBody>
      </p:sp>
      <p:pic>
        <p:nvPicPr>
          <p:cNvPr id="93186" name="Picture 2" descr="Mayo Clinic"/>
          <p:cNvPicPr>
            <a:picLocks noChangeAspect="1" noChangeArrowheads="1"/>
          </p:cNvPicPr>
          <p:nvPr/>
        </p:nvPicPr>
        <p:blipFill>
          <a:blip r:embed="rId2"/>
          <a:srcRect/>
          <a:stretch>
            <a:fillRect/>
          </a:stretch>
        </p:blipFill>
        <p:spPr bwMode="auto">
          <a:xfrm>
            <a:off x="357158" y="357166"/>
            <a:ext cx="733425" cy="790576"/>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omic Sans MS" pitchFamily="66" charset="0"/>
              </a:rPr>
              <a:t>Αιτίες χρόνιου πόνου στους υπερήλικες</a:t>
            </a:r>
            <a:endParaRPr lang="el-GR" dirty="0"/>
          </a:p>
        </p:txBody>
      </p:sp>
      <p:sp>
        <p:nvSpPr>
          <p:cNvPr id="3" name="2 - Θέση περιεχομένου"/>
          <p:cNvSpPr>
            <a:spLocks noGrp="1"/>
          </p:cNvSpPr>
          <p:nvPr>
            <p:ph idx="1"/>
          </p:nvPr>
        </p:nvSpPr>
        <p:spPr/>
        <p:txBody>
          <a:bodyPr>
            <a:normAutofit fontScale="62500" lnSpcReduction="20000"/>
          </a:bodyPr>
          <a:lstStyle/>
          <a:p>
            <a:pPr>
              <a:buNone/>
            </a:pPr>
            <a:r>
              <a:rPr lang="el-GR" sz="4600" b="1" dirty="0">
                <a:latin typeface="Comic Sans MS" pitchFamily="66" charset="0"/>
              </a:rPr>
              <a:t>Πόνος στη μέση- Χαμηλή οσφυαλγία </a:t>
            </a:r>
          </a:p>
          <a:p>
            <a:pPr>
              <a:buFont typeface="Wingdings" pitchFamily="2" charset="2"/>
              <a:buChar char="ü"/>
            </a:pPr>
            <a:r>
              <a:rPr lang="el-GR" dirty="0">
                <a:latin typeface="Comic Sans MS" pitchFamily="66" charset="0"/>
              </a:rPr>
              <a:t>30.3% του γηραιού πληθυσμού</a:t>
            </a:r>
          </a:p>
          <a:p>
            <a:pPr>
              <a:buFont typeface="Wingdings" pitchFamily="2" charset="2"/>
              <a:buChar char="ü"/>
            </a:pPr>
            <a:r>
              <a:rPr lang="el-GR" dirty="0">
                <a:latin typeface="Comic Sans MS" pitchFamily="66" charset="0"/>
              </a:rPr>
              <a:t>Έναν από τους βασικότερους λόγους καθήλωσης των ατόμων αυτών. </a:t>
            </a:r>
          </a:p>
          <a:p>
            <a:pPr>
              <a:buFont typeface="Wingdings" pitchFamily="2" charset="2"/>
              <a:buChar char="ü"/>
            </a:pPr>
            <a:r>
              <a:rPr lang="el-GR" dirty="0">
                <a:latin typeface="Comic Sans MS" pitchFamily="66" charset="0"/>
              </a:rPr>
              <a:t>Η αρθρίτιδα της σπονδυλικής στήλης είναι αυτή που οδηγεί σε σπονδυλική στένωση κι αυτή με τη σειρά της σε </a:t>
            </a:r>
            <a:r>
              <a:rPr lang="el-GR" dirty="0" err="1">
                <a:latin typeface="Comic Sans MS" pitchFamily="66" charset="0"/>
              </a:rPr>
              <a:t>ριζίτιδες</a:t>
            </a:r>
            <a:r>
              <a:rPr lang="el-GR" dirty="0">
                <a:latin typeface="Comic Sans MS" pitchFamily="66" charset="0"/>
              </a:rPr>
              <a:t>. Οι </a:t>
            </a:r>
            <a:r>
              <a:rPr lang="el-GR" dirty="0" err="1">
                <a:latin typeface="Comic Sans MS" pitchFamily="66" charset="0"/>
              </a:rPr>
              <a:t>ριζίτιδες</a:t>
            </a:r>
            <a:r>
              <a:rPr lang="el-GR" dirty="0">
                <a:latin typeface="Comic Sans MS" pitchFamily="66" charset="0"/>
              </a:rPr>
              <a:t> εμφανίζονται συχνότερα στην Ο5-Ι1 ρίζα στο 90% των ασθενών. </a:t>
            </a:r>
          </a:p>
          <a:p>
            <a:pPr>
              <a:buFont typeface="Wingdings" pitchFamily="2" charset="2"/>
              <a:buChar char="ü"/>
            </a:pPr>
            <a:r>
              <a:rPr lang="el-GR" dirty="0">
                <a:latin typeface="Comic Sans MS" pitchFamily="66" charset="0"/>
              </a:rPr>
              <a:t>Παράγοντες κινδύνου  είναι η μεγάλη ηλικία, το γυναικείο φύλλο, η παχυσαρκία και το κάπνισμα.</a:t>
            </a:r>
          </a:p>
          <a:p>
            <a:pPr>
              <a:buFont typeface="Wingdings" pitchFamily="2" charset="2"/>
              <a:buChar char="ü"/>
            </a:pPr>
            <a:r>
              <a:rPr lang="el-GR" dirty="0">
                <a:latin typeface="Comic Sans MS" pitchFamily="66" charset="0"/>
              </a:rPr>
              <a:t>Η σπονδυλική στένωση και οι </a:t>
            </a:r>
            <a:r>
              <a:rPr lang="el-GR" dirty="0" err="1">
                <a:latin typeface="Comic Sans MS" pitchFamily="66" charset="0"/>
              </a:rPr>
              <a:t>ριζίτιδες</a:t>
            </a:r>
            <a:r>
              <a:rPr lang="el-GR" dirty="0">
                <a:latin typeface="Comic Sans MS" pitchFamily="66" charset="0"/>
              </a:rPr>
              <a:t> συνοδεύονται από </a:t>
            </a:r>
            <a:r>
              <a:rPr lang="el-GR" dirty="0" err="1">
                <a:latin typeface="Comic Sans MS" pitchFamily="66" charset="0"/>
              </a:rPr>
              <a:t>νευρογενή</a:t>
            </a:r>
            <a:r>
              <a:rPr lang="el-GR" dirty="0">
                <a:latin typeface="Comic Sans MS" pitchFamily="66" charset="0"/>
              </a:rPr>
              <a:t> διαλείπουσα χωλότητα, κατάσταση που χαρακτηρίζεται  από πόνο και παραισθησία στα κάτω άκρα όταν ο ασθενής περιπατάει ή στέκεται, ενώ ανακουφίζεται όταν ξεκουράζεται ή τεντώνει μπροστά τα άκρα του.</a:t>
            </a:r>
          </a:p>
          <a:p>
            <a:endParaRPr lang="el-GR" dirty="0"/>
          </a:p>
        </p:txBody>
      </p:sp>
      <p:pic>
        <p:nvPicPr>
          <p:cNvPr id="43010" name="Picture 2" descr="Mayo Clinic"/>
          <p:cNvPicPr>
            <a:picLocks noChangeAspect="1" noChangeArrowheads="1"/>
          </p:cNvPicPr>
          <p:nvPr/>
        </p:nvPicPr>
        <p:blipFill>
          <a:blip r:embed="rId2"/>
          <a:srcRect/>
          <a:stretch>
            <a:fillRect/>
          </a:stretch>
        </p:blipFill>
        <p:spPr bwMode="auto">
          <a:xfrm>
            <a:off x="285720" y="285728"/>
            <a:ext cx="733425" cy="79057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latin typeface="Comic Sans MS" pitchFamily="66" charset="0"/>
              </a:rPr>
              <a:t>Δημογραφικά στοιχεία </a:t>
            </a:r>
            <a:endParaRPr lang="el-GR" sz="3100" dirty="0"/>
          </a:p>
        </p:txBody>
      </p:sp>
      <p:sp>
        <p:nvSpPr>
          <p:cNvPr id="11" name="10 - Ορθογώνιο"/>
          <p:cNvSpPr/>
          <p:nvPr/>
        </p:nvSpPr>
        <p:spPr>
          <a:xfrm>
            <a:off x="714348" y="1785926"/>
            <a:ext cx="7786742" cy="2696123"/>
          </a:xfrm>
          <a:prstGeom prst="rect">
            <a:avLst/>
          </a:prstGeom>
        </p:spPr>
        <p:txBody>
          <a:bodyPr wrap="square">
            <a:spAutoFit/>
          </a:bodyPr>
          <a:lstStyle/>
          <a:p>
            <a:r>
              <a:rPr lang="el-GR" dirty="0" smtClean="0">
                <a:latin typeface="Comic Sans MS" pitchFamily="66" charset="0"/>
              </a:rPr>
              <a:t> </a:t>
            </a:r>
            <a:r>
              <a:rPr lang="en-US" b="1" dirty="0" smtClean="0">
                <a:latin typeface="Comic Sans MS" pitchFamily="66" charset="0"/>
              </a:rPr>
              <a:t>U.S.</a:t>
            </a:r>
            <a:r>
              <a:rPr lang="el-GR" b="1" dirty="0" smtClean="0">
                <a:latin typeface="Comic Sans MS" pitchFamily="66" charset="0"/>
              </a:rPr>
              <a:t>Α.</a:t>
            </a:r>
            <a:r>
              <a:rPr lang="el-GR" dirty="0" smtClean="0">
                <a:latin typeface="Comic Sans MS" pitchFamily="66" charset="0"/>
              </a:rPr>
              <a:t> </a:t>
            </a:r>
            <a:endParaRPr lang="en-US" dirty="0" smtClean="0">
              <a:latin typeface="Comic Sans MS" pitchFamily="66" charset="0"/>
            </a:endParaRPr>
          </a:p>
          <a:p>
            <a:pPr>
              <a:lnSpc>
                <a:spcPct val="90000"/>
              </a:lnSpc>
              <a:buClr>
                <a:schemeClr val="tx1"/>
              </a:buClr>
              <a:buFont typeface="Wingdings 2" pitchFamily="18" charset="2"/>
              <a:buChar char=""/>
            </a:pPr>
            <a:r>
              <a:rPr lang="el-GR" dirty="0" smtClean="0">
                <a:latin typeface="Comic Sans MS" pitchFamily="66" charset="0"/>
              </a:rPr>
              <a:t>Το </a:t>
            </a:r>
            <a:r>
              <a:rPr lang="en-US" b="1" dirty="0" smtClean="0">
                <a:latin typeface="Comic Sans MS" pitchFamily="66" charset="0"/>
              </a:rPr>
              <a:t>2020</a:t>
            </a:r>
            <a:r>
              <a:rPr lang="en-US" dirty="0" smtClean="0">
                <a:latin typeface="Comic Sans MS" pitchFamily="66" charset="0"/>
              </a:rPr>
              <a:t> 54</a:t>
            </a:r>
            <a:r>
              <a:rPr lang="el-GR" dirty="0" smtClean="0">
                <a:latin typeface="Comic Sans MS" pitchFamily="66" charset="0"/>
              </a:rPr>
              <a:t> εκατομμύρια </a:t>
            </a:r>
            <a:r>
              <a:rPr lang="en-US" dirty="0" smtClean="0">
                <a:latin typeface="Comic Sans MS" pitchFamily="66" charset="0"/>
              </a:rPr>
              <a:t>&gt; 65</a:t>
            </a:r>
            <a:r>
              <a:rPr lang="el-GR" dirty="0" smtClean="0">
                <a:latin typeface="Comic Sans MS" pitchFamily="66" charset="0"/>
              </a:rPr>
              <a:t> ετών</a:t>
            </a:r>
            <a:r>
              <a:rPr lang="en-US" dirty="0" smtClean="0">
                <a:latin typeface="Comic Sans MS" pitchFamily="66" charset="0"/>
              </a:rPr>
              <a:t> </a:t>
            </a:r>
          </a:p>
          <a:p>
            <a:pPr>
              <a:lnSpc>
                <a:spcPct val="90000"/>
              </a:lnSpc>
              <a:buClr>
                <a:schemeClr val="tx1"/>
              </a:buClr>
              <a:buFont typeface="Wingdings 2" pitchFamily="18" charset="2"/>
              <a:buChar char=""/>
            </a:pPr>
            <a:r>
              <a:rPr lang="el-GR" dirty="0" smtClean="0">
                <a:latin typeface="Comic Sans MS" pitchFamily="66" charset="0"/>
              </a:rPr>
              <a:t>Γρηγορότερα αναπτυσσόμενη η ομάδα των  ατόμων     </a:t>
            </a:r>
            <a:r>
              <a:rPr lang="en-US" dirty="0" smtClean="0">
                <a:latin typeface="Comic Sans MS" pitchFamily="66" charset="0"/>
              </a:rPr>
              <a:t>&gt; 85 </a:t>
            </a:r>
            <a:r>
              <a:rPr lang="el-GR" dirty="0" smtClean="0">
                <a:latin typeface="Comic Sans MS" pitchFamily="66" charset="0"/>
              </a:rPr>
              <a:t>ετών.</a:t>
            </a:r>
          </a:p>
          <a:p>
            <a:pPr>
              <a:lnSpc>
                <a:spcPct val="90000"/>
              </a:lnSpc>
              <a:buClr>
                <a:schemeClr val="tx1"/>
              </a:buClr>
              <a:buFont typeface="Wingdings 2" pitchFamily="18" charset="2"/>
              <a:buChar char=""/>
            </a:pPr>
            <a:r>
              <a:rPr lang="el-GR" dirty="0" smtClean="0">
                <a:latin typeface="Comic Sans MS" pitchFamily="66" charset="0"/>
              </a:rPr>
              <a:t>Το </a:t>
            </a:r>
            <a:r>
              <a:rPr lang="el-GR" b="1" dirty="0" smtClean="0">
                <a:latin typeface="Comic Sans MS" pitchFamily="66" charset="0"/>
              </a:rPr>
              <a:t>2050 </a:t>
            </a:r>
            <a:r>
              <a:rPr lang="el-GR" dirty="0" smtClean="0">
                <a:latin typeface="Comic Sans MS" pitchFamily="66" charset="0"/>
              </a:rPr>
              <a:t>θα προστεθούν αντίστοιχα </a:t>
            </a:r>
            <a:r>
              <a:rPr lang="en-US" dirty="0" smtClean="0">
                <a:latin typeface="Comic Sans MS" pitchFamily="66" charset="0"/>
              </a:rPr>
              <a:t> 5 </a:t>
            </a:r>
            <a:r>
              <a:rPr lang="el-GR" dirty="0" smtClean="0">
                <a:latin typeface="Comic Sans MS" pitchFamily="66" charset="0"/>
              </a:rPr>
              <a:t>εκατομμύρια</a:t>
            </a:r>
            <a:r>
              <a:rPr lang="en-US" dirty="0" smtClean="0">
                <a:latin typeface="Comic Sans MS" pitchFamily="66" charset="0"/>
              </a:rPr>
              <a:t> &gt; 65</a:t>
            </a:r>
            <a:r>
              <a:rPr lang="el-GR" dirty="0" smtClean="0">
                <a:latin typeface="Comic Sans MS" pitchFamily="66" charset="0"/>
              </a:rPr>
              <a:t> ετών και</a:t>
            </a:r>
            <a:r>
              <a:rPr lang="en-US" dirty="0" smtClean="0">
                <a:latin typeface="Comic Sans MS" pitchFamily="66" charset="0"/>
              </a:rPr>
              <a:t> 20 </a:t>
            </a:r>
            <a:r>
              <a:rPr lang="el-GR" dirty="0" smtClean="0">
                <a:latin typeface="Comic Sans MS" pitchFamily="66" charset="0"/>
              </a:rPr>
              <a:t>εκατομμύρια</a:t>
            </a:r>
            <a:r>
              <a:rPr lang="en-US" dirty="0" smtClean="0">
                <a:latin typeface="Comic Sans MS" pitchFamily="66" charset="0"/>
              </a:rPr>
              <a:t> &gt; 85 </a:t>
            </a:r>
            <a:r>
              <a:rPr lang="el-GR" dirty="0" smtClean="0">
                <a:latin typeface="Comic Sans MS" pitchFamily="66" charset="0"/>
              </a:rPr>
              <a:t>ετών.</a:t>
            </a:r>
            <a:endParaRPr lang="en-US" dirty="0" smtClean="0">
              <a:latin typeface="Comic Sans MS" pitchFamily="66" charset="0"/>
            </a:endParaRPr>
          </a:p>
          <a:p>
            <a:pPr>
              <a:lnSpc>
                <a:spcPct val="90000"/>
              </a:lnSpc>
              <a:buClr>
                <a:schemeClr val="tx1"/>
              </a:buClr>
              <a:buFont typeface="Wingdings 2" pitchFamily="18" charset="2"/>
              <a:buChar char=""/>
            </a:pPr>
            <a:r>
              <a:rPr lang="el-GR" dirty="0" smtClean="0">
                <a:latin typeface="Comic Sans MS" pitchFamily="66" charset="0"/>
              </a:rPr>
              <a:t>Το </a:t>
            </a:r>
            <a:r>
              <a:rPr lang="en-US" dirty="0" smtClean="0">
                <a:latin typeface="Comic Sans MS" pitchFamily="66" charset="0"/>
              </a:rPr>
              <a:t>1900</a:t>
            </a:r>
            <a:r>
              <a:rPr lang="el-GR" dirty="0" smtClean="0">
                <a:latin typeface="Comic Sans MS" pitchFamily="66" charset="0"/>
              </a:rPr>
              <a:t> </a:t>
            </a:r>
            <a:r>
              <a:rPr lang="en-US" dirty="0" smtClean="0">
                <a:latin typeface="Comic Sans MS" pitchFamily="66" charset="0"/>
              </a:rPr>
              <a:t> 3</a:t>
            </a:r>
            <a:r>
              <a:rPr lang="el-GR" dirty="0" smtClean="0">
                <a:latin typeface="Comic Sans MS" pitchFamily="66" charset="0"/>
              </a:rPr>
              <a:t> εκατομμύρια </a:t>
            </a:r>
            <a:r>
              <a:rPr lang="en-US" dirty="0" smtClean="0">
                <a:latin typeface="Comic Sans MS" pitchFamily="66" charset="0"/>
              </a:rPr>
              <a:t>&gt; 65</a:t>
            </a:r>
            <a:r>
              <a:rPr lang="el-GR" dirty="0" smtClean="0">
                <a:latin typeface="Comic Sans MS" pitchFamily="66" charset="0"/>
              </a:rPr>
              <a:t> ετών</a:t>
            </a:r>
            <a:r>
              <a:rPr lang="en-US" dirty="0" smtClean="0">
                <a:latin typeface="Comic Sans MS" pitchFamily="66" charset="0"/>
              </a:rPr>
              <a:t>  (1 </a:t>
            </a:r>
            <a:r>
              <a:rPr lang="el-GR" dirty="0" smtClean="0">
                <a:latin typeface="Comic Sans MS" pitchFamily="66" charset="0"/>
              </a:rPr>
              <a:t>στους</a:t>
            </a:r>
            <a:r>
              <a:rPr lang="en-US" dirty="0" smtClean="0">
                <a:latin typeface="Comic Sans MS" pitchFamily="66" charset="0"/>
              </a:rPr>
              <a:t> 25 A</a:t>
            </a:r>
            <a:r>
              <a:rPr lang="el-GR" dirty="0" err="1" smtClean="0">
                <a:latin typeface="Comic Sans MS" pitchFamily="66" charset="0"/>
              </a:rPr>
              <a:t>μερικάνους</a:t>
            </a:r>
            <a:r>
              <a:rPr lang="en-US" dirty="0" smtClean="0">
                <a:latin typeface="Comic Sans MS" pitchFamily="66" charset="0"/>
              </a:rPr>
              <a:t>),</a:t>
            </a:r>
            <a:endParaRPr lang="el-GR" dirty="0" smtClean="0">
              <a:latin typeface="Comic Sans MS" pitchFamily="66" charset="0"/>
            </a:endParaRPr>
          </a:p>
          <a:p>
            <a:pPr>
              <a:lnSpc>
                <a:spcPct val="90000"/>
              </a:lnSpc>
              <a:buClr>
                <a:schemeClr val="tx1"/>
              </a:buClr>
              <a:buFont typeface="Wingdings 2" pitchFamily="18" charset="2"/>
              <a:buChar char=""/>
            </a:pPr>
            <a:r>
              <a:rPr lang="el-GR" dirty="0" smtClean="0">
                <a:latin typeface="Comic Sans MS" pitchFamily="66" charset="0"/>
              </a:rPr>
              <a:t>Το </a:t>
            </a:r>
            <a:r>
              <a:rPr lang="en-US" dirty="0" smtClean="0">
                <a:latin typeface="Comic Sans MS" pitchFamily="66" charset="0"/>
              </a:rPr>
              <a:t> 2020, 54</a:t>
            </a:r>
            <a:r>
              <a:rPr lang="el-GR" dirty="0" smtClean="0">
                <a:latin typeface="Comic Sans MS" pitchFamily="66" charset="0"/>
              </a:rPr>
              <a:t> εκατομμύρια </a:t>
            </a:r>
            <a:r>
              <a:rPr lang="en-US" dirty="0" smtClean="0">
                <a:latin typeface="Comic Sans MS" pitchFamily="66" charset="0"/>
              </a:rPr>
              <a:t>&gt; 65</a:t>
            </a:r>
            <a:r>
              <a:rPr lang="el-GR" dirty="0" smtClean="0">
                <a:latin typeface="Comic Sans MS" pitchFamily="66" charset="0"/>
              </a:rPr>
              <a:t> ετών</a:t>
            </a:r>
            <a:r>
              <a:rPr lang="en-US" dirty="0" smtClean="0">
                <a:latin typeface="Comic Sans MS" pitchFamily="66" charset="0"/>
              </a:rPr>
              <a:t> (1 </a:t>
            </a:r>
            <a:r>
              <a:rPr lang="el-GR" dirty="0" smtClean="0">
                <a:latin typeface="Comic Sans MS" pitchFamily="66" charset="0"/>
              </a:rPr>
              <a:t>στους</a:t>
            </a:r>
            <a:r>
              <a:rPr lang="en-US" dirty="0" smtClean="0">
                <a:latin typeface="Comic Sans MS" pitchFamily="66" charset="0"/>
              </a:rPr>
              <a:t> 6 A</a:t>
            </a:r>
            <a:r>
              <a:rPr lang="el-GR" dirty="0" err="1" smtClean="0">
                <a:latin typeface="Comic Sans MS" pitchFamily="66" charset="0"/>
              </a:rPr>
              <a:t>μερικάνους</a:t>
            </a:r>
            <a:r>
              <a:rPr lang="en-US" dirty="0" smtClean="0">
                <a:latin typeface="Comic Sans MS" pitchFamily="66" charset="0"/>
              </a:rPr>
              <a:t>)</a:t>
            </a:r>
          </a:p>
          <a:p>
            <a:pPr>
              <a:buFont typeface="Wingdings 2" pitchFamily="18" charset="2"/>
              <a:buNone/>
            </a:pPr>
            <a:endParaRPr lang="en-US" dirty="0" smtClean="0">
              <a:latin typeface="Comic Sans MS" pitchFamily="66" charset="0"/>
            </a:endParaRPr>
          </a:p>
          <a:p>
            <a:pPr>
              <a:buFont typeface="Wingdings 2" pitchFamily="18" charset="2"/>
              <a:buNone/>
            </a:pPr>
            <a:endParaRPr lang="en-US" dirty="0" smtClean="0">
              <a:latin typeface="Comic Sans MS" pitchFamily="66" charset="0"/>
            </a:endParaRPr>
          </a:p>
          <a:p>
            <a:pPr>
              <a:buFont typeface="Wingdings 2" pitchFamily="18" charset="2"/>
              <a:buNone/>
            </a:pPr>
            <a:r>
              <a:rPr lang="en-US" dirty="0" smtClean="0">
                <a:latin typeface="Comic Sans MS" pitchFamily="66" charset="0"/>
              </a:rPr>
              <a:t>					U.S. Census </a:t>
            </a:r>
            <a:r>
              <a:rPr lang="en-US" dirty="0" smtClean="0">
                <a:latin typeface="Comic Sans MS" pitchFamily="66" charset="0"/>
              </a:rPr>
              <a:t>Bureau/CDC.gov</a:t>
            </a:r>
            <a:endParaRPr lang="en-US" b="1" dirty="0"/>
          </a:p>
        </p:txBody>
      </p:sp>
    </p:spTree>
  </p:cSld>
  <p:clrMapOvr>
    <a:masterClrMapping/>
  </p:clrMapOvr>
  <p:transition>
    <p:dissolv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omic Sans MS" pitchFamily="66" charset="0"/>
              </a:rPr>
              <a:t>Αιτίες χρόνιου πόνου στους υπερήλικες</a:t>
            </a:r>
            <a:endParaRPr lang="el-GR" dirty="0"/>
          </a:p>
        </p:txBody>
      </p:sp>
      <p:sp>
        <p:nvSpPr>
          <p:cNvPr id="3" name="2 - Θέση περιεχομένου"/>
          <p:cNvSpPr>
            <a:spLocks noGrp="1"/>
          </p:cNvSpPr>
          <p:nvPr>
            <p:ph idx="1"/>
          </p:nvPr>
        </p:nvSpPr>
        <p:spPr>
          <a:xfrm>
            <a:off x="457200" y="1600200"/>
            <a:ext cx="8229600" cy="5257800"/>
          </a:xfrm>
        </p:spPr>
        <p:txBody>
          <a:bodyPr>
            <a:normAutofit fontScale="47500" lnSpcReduction="20000"/>
          </a:bodyPr>
          <a:lstStyle/>
          <a:p>
            <a:pPr>
              <a:buNone/>
            </a:pPr>
            <a:r>
              <a:rPr lang="en-US" b="1" dirty="0">
                <a:latin typeface="Comic Sans MS" pitchFamily="66" charset="0"/>
              </a:rPr>
              <a:t>low back pain</a:t>
            </a:r>
          </a:p>
          <a:p>
            <a:pPr>
              <a:buNone/>
            </a:pPr>
            <a:r>
              <a:rPr lang="el-GR" dirty="0">
                <a:latin typeface="Comic Sans MS" pitchFamily="66" charset="0"/>
              </a:rPr>
              <a:t>Ψάξε αιτίες και παράγοντες που οδηγούν στα συμπτώματα</a:t>
            </a:r>
          </a:p>
          <a:p>
            <a:r>
              <a:rPr lang="el-GR" b="1" dirty="0">
                <a:latin typeface="Comic Sans MS" pitchFamily="66" charset="0"/>
              </a:rPr>
              <a:t>Ο πόνος άρχισε </a:t>
            </a:r>
          </a:p>
          <a:p>
            <a:pPr lvl="1"/>
            <a:r>
              <a:rPr lang="el-GR" dirty="0">
                <a:latin typeface="Comic Sans MS" pitchFamily="66" charset="0"/>
              </a:rPr>
              <a:t>Απότομα</a:t>
            </a:r>
            <a:endParaRPr lang="en-US" dirty="0">
              <a:latin typeface="Comic Sans MS" pitchFamily="66" charset="0"/>
            </a:endParaRPr>
          </a:p>
          <a:p>
            <a:pPr lvl="1"/>
            <a:r>
              <a:rPr lang="el-GR" dirty="0">
                <a:latin typeface="Comic Sans MS" pitchFamily="66" charset="0"/>
              </a:rPr>
              <a:t>Σταδιακά χειροτέρευε </a:t>
            </a:r>
          </a:p>
          <a:p>
            <a:r>
              <a:rPr lang="el-GR" b="1" dirty="0">
                <a:latin typeface="Comic Sans MS" pitchFamily="66" charset="0"/>
              </a:rPr>
              <a:t>Προκαλείται από</a:t>
            </a:r>
            <a:endParaRPr lang="el-GR" dirty="0">
              <a:latin typeface="Comic Sans MS" pitchFamily="66" charset="0"/>
            </a:endParaRPr>
          </a:p>
          <a:p>
            <a:pPr lvl="1"/>
            <a:r>
              <a:rPr lang="el-GR" dirty="0">
                <a:latin typeface="Comic Sans MS" pitchFamily="66" charset="0"/>
              </a:rPr>
              <a:t>Καθημερινές δραστηριότητες</a:t>
            </a:r>
            <a:endParaRPr lang="en-US" dirty="0">
              <a:latin typeface="Comic Sans MS" pitchFamily="66" charset="0"/>
            </a:endParaRPr>
          </a:p>
          <a:p>
            <a:pPr lvl="1"/>
            <a:r>
              <a:rPr lang="el-GR" dirty="0">
                <a:latin typeface="Comic Sans MS" pitchFamily="66" charset="0"/>
              </a:rPr>
              <a:t>Τραύμα </a:t>
            </a:r>
            <a:endParaRPr lang="en-US" dirty="0">
              <a:latin typeface="Comic Sans MS" pitchFamily="66" charset="0"/>
            </a:endParaRPr>
          </a:p>
          <a:p>
            <a:pPr lvl="1"/>
            <a:r>
              <a:rPr lang="el-GR" dirty="0" err="1">
                <a:latin typeface="Comic Sans MS" pitchFamily="66" charset="0"/>
              </a:rPr>
              <a:t>Υπερ</a:t>
            </a:r>
            <a:r>
              <a:rPr lang="el-GR" dirty="0">
                <a:latin typeface="Comic Sans MS" pitchFamily="66" charset="0"/>
              </a:rPr>
              <a:t>- χρήση</a:t>
            </a:r>
            <a:endParaRPr lang="en-US" dirty="0">
              <a:latin typeface="Comic Sans MS" pitchFamily="66" charset="0"/>
            </a:endParaRPr>
          </a:p>
          <a:p>
            <a:r>
              <a:rPr lang="el-GR" b="1" dirty="0">
                <a:latin typeface="Comic Sans MS" pitchFamily="66" charset="0"/>
              </a:rPr>
              <a:t>Επιδεινώνεται </a:t>
            </a:r>
          </a:p>
          <a:p>
            <a:pPr lvl="1"/>
            <a:r>
              <a:rPr lang="el-GR" dirty="0">
                <a:latin typeface="Comic Sans MS" pitchFamily="66" charset="0"/>
              </a:rPr>
              <a:t>Με την κίνηση</a:t>
            </a:r>
          </a:p>
          <a:p>
            <a:pPr lvl="1"/>
            <a:r>
              <a:rPr lang="el-GR" dirty="0">
                <a:latin typeface="Comic Sans MS" pitchFamily="66" charset="0"/>
              </a:rPr>
              <a:t>Παρατεταμένη απουσία δραστηριότητας</a:t>
            </a:r>
          </a:p>
          <a:p>
            <a:pPr lvl="1"/>
            <a:r>
              <a:rPr lang="el-GR" dirty="0">
                <a:latin typeface="Comic Sans MS" pitchFamily="66" charset="0"/>
              </a:rPr>
              <a:t>Παρατεταμένη ορθοστασία</a:t>
            </a:r>
          </a:p>
          <a:p>
            <a:r>
              <a:rPr lang="el-GR" b="1" dirty="0">
                <a:latin typeface="Comic Sans MS" pitchFamily="66" charset="0"/>
              </a:rPr>
              <a:t>Ανακουφίζεται από:</a:t>
            </a:r>
          </a:p>
          <a:p>
            <a:pPr lvl="1"/>
            <a:r>
              <a:rPr lang="el-GR" dirty="0">
                <a:latin typeface="Comic Sans MS" pitchFamily="66" charset="0"/>
              </a:rPr>
              <a:t>Με την επίκυψη ή με τη χρήση στηρίγματος</a:t>
            </a:r>
            <a:endParaRPr lang="en-US" dirty="0">
              <a:latin typeface="Comic Sans MS" pitchFamily="66" charset="0"/>
            </a:endParaRPr>
          </a:p>
          <a:p>
            <a:r>
              <a:rPr lang="el-GR" b="1" dirty="0">
                <a:latin typeface="Comic Sans MS" pitchFamily="66" charset="0"/>
              </a:rPr>
              <a:t>Συνοδεύεται από :</a:t>
            </a:r>
          </a:p>
          <a:p>
            <a:pPr lvl="1"/>
            <a:r>
              <a:rPr lang="el-GR" dirty="0">
                <a:latin typeface="Comic Sans MS" pitchFamily="66" charset="0"/>
              </a:rPr>
              <a:t>Αλλαγές στη λειτουργία της κύστης ή του εντέρου</a:t>
            </a:r>
          </a:p>
          <a:p>
            <a:pPr lvl="1"/>
            <a:r>
              <a:rPr lang="el-GR" dirty="0">
                <a:latin typeface="Comic Sans MS" pitchFamily="66" charset="0"/>
              </a:rPr>
              <a:t>Σπασμός των ραχιαίων μυών</a:t>
            </a:r>
          </a:p>
          <a:p>
            <a:pPr lvl="1"/>
            <a:r>
              <a:rPr lang="el-GR" dirty="0">
                <a:latin typeface="Comic Sans MS" pitchFamily="66" charset="0"/>
              </a:rPr>
              <a:t>Πόνος στο πόδι</a:t>
            </a:r>
          </a:p>
          <a:p>
            <a:pPr lvl="1"/>
            <a:r>
              <a:rPr lang="el-GR" dirty="0">
                <a:latin typeface="Comic Sans MS" pitchFamily="66" charset="0"/>
              </a:rPr>
              <a:t>Δυσκαμψία στη μέση</a:t>
            </a:r>
          </a:p>
          <a:p>
            <a:pPr lvl="1"/>
            <a:r>
              <a:rPr lang="el-GR" dirty="0">
                <a:latin typeface="Comic Sans MS" pitchFamily="66" charset="0"/>
              </a:rPr>
              <a:t>Οίδημα</a:t>
            </a:r>
          </a:p>
          <a:p>
            <a:pPr lvl="1"/>
            <a:r>
              <a:rPr lang="el-GR" dirty="0">
                <a:latin typeface="Comic Sans MS" pitchFamily="66" charset="0"/>
              </a:rPr>
              <a:t>Μυϊκή αδυναμία, </a:t>
            </a:r>
            <a:r>
              <a:rPr lang="el-GR" dirty="0" err="1">
                <a:latin typeface="Comic Sans MS" pitchFamily="66" charset="0"/>
              </a:rPr>
              <a:t>υπαισθηία</a:t>
            </a:r>
            <a:r>
              <a:rPr lang="el-GR" dirty="0">
                <a:latin typeface="Comic Sans MS" pitchFamily="66" charset="0"/>
              </a:rPr>
              <a:t> κλπ</a:t>
            </a:r>
            <a:endParaRPr lang="en-US" dirty="0">
              <a:latin typeface="Comic Sans MS" pitchFamily="66" charset="0"/>
            </a:endParaRPr>
          </a:p>
          <a:p>
            <a:endParaRPr lang="el-GR" dirty="0">
              <a:latin typeface="Comic Sans MS" pitchFamily="66" charset="0"/>
            </a:endParaRPr>
          </a:p>
        </p:txBody>
      </p:sp>
      <p:pic>
        <p:nvPicPr>
          <p:cNvPr id="95234" name="Picture 2" descr="Mayo Clinic"/>
          <p:cNvPicPr>
            <a:picLocks noChangeAspect="1" noChangeArrowheads="1"/>
          </p:cNvPicPr>
          <p:nvPr/>
        </p:nvPicPr>
        <p:blipFill>
          <a:blip r:embed="rId2"/>
          <a:srcRect/>
          <a:stretch>
            <a:fillRect/>
          </a:stretch>
        </p:blipFill>
        <p:spPr bwMode="auto">
          <a:xfrm>
            <a:off x="285720" y="500042"/>
            <a:ext cx="733425" cy="790576"/>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46"/>
          </a:xfrm>
        </p:spPr>
        <p:txBody>
          <a:bodyPr>
            <a:normAutofit fontScale="90000"/>
          </a:bodyPr>
          <a:lstStyle/>
          <a:p>
            <a:r>
              <a:rPr lang="el-GR" dirty="0">
                <a:latin typeface="Comic Sans MS" pitchFamily="66" charset="0"/>
              </a:rPr>
              <a:t>Αιτίες χρόνιου πόνου στους υπερήλικες</a:t>
            </a:r>
            <a:endParaRPr lang="el-GR" dirty="0"/>
          </a:p>
        </p:txBody>
      </p:sp>
      <p:sp>
        <p:nvSpPr>
          <p:cNvPr id="3" name="2 - Θέση περιεχομένου"/>
          <p:cNvSpPr>
            <a:spLocks noGrp="1"/>
          </p:cNvSpPr>
          <p:nvPr>
            <p:ph idx="1"/>
          </p:nvPr>
        </p:nvSpPr>
        <p:spPr/>
        <p:txBody>
          <a:bodyPr>
            <a:noAutofit/>
          </a:bodyPr>
          <a:lstStyle/>
          <a:p>
            <a:r>
              <a:rPr lang="el-GR" sz="1800" b="1" dirty="0">
                <a:latin typeface="Comic Sans MS" pitchFamily="66" charset="0"/>
              </a:rPr>
              <a:t>Απλά παυσίπονα</a:t>
            </a:r>
            <a:r>
              <a:rPr lang="en-US" sz="1800" b="1" dirty="0">
                <a:latin typeface="Comic Sans MS" pitchFamily="66" charset="0"/>
              </a:rPr>
              <a:t>.</a:t>
            </a:r>
            <a:r>
              <a:rPr lang="en-US" sz="1800" dirty="0">
                <a:latin typeface="Comic Sans MS" pitchFamily="66" charset="0"/>
              </a:rPr>
              <a:t> (NSAIDs), </a:t>
            </a:r>
            <a:r>
              <a:rPr lang="el-GR" sz="1800" dirty="0">
                <a:latin typeface="Comic Sans MS" pitchFamily="66" charset="0"/>
              </a:rPr>
              <a:t>όπως </a:t>
            </a:r>
            <a:r>
              <a:rPr lang="en-US" sz="1800" dirty="0">
                <a:latin typeface="Comic Sans MS" pitchFamily="66" charset="0"/>
              </a:rPr>
              <a:t>ibuprofen  </a:t>
            </a:r>
          </a:p>
          <a:p>
            <a:r>
              <a:rPr lang="el-GR" sz="1800" b="1" dirty="0" err="1">
                <a:latin typeface="Comic Sans MS" pitchFamily="66" charset="0"/>
              </a:rPr>
              <a:t>Μυοχαλαρωτικά</a:t>
            </a:r>
            <a:endParaRPr lang="en-US" sz="1800" dirty="0">
              <a:latin typeface="Comic Sans MS" pitchFamily="66" charset="0"/>
            </a:endParaRPr>
          </a:p>
          <a:p>
            <a:r>
              <a:rPr lang="el-GR" sz="1800" b="1" dirty="0">
                <a:latin typeface="Comic Sans MS" pitchFamily="66" charset="0"/>
              </a:rPr>
              <a:t>Τοπικά αναλγητικά</a:t>
            </a:r>
            <a:r>
              <a:rPr lang="en-US" sz="1800" b="1" dirty="0">
                <a:latin typeface="Comic Sans MS" pitchFamily="66" charset="0"/>
              </a:rPr>
              <a:t>.</a:t>
            </a:r>
            <a:r>
              <a:rPr lang="en-US" sz="1800" dirty="0">
                <a:latin typeface="Comic Sans MS" pitchFamily="66" charset="0"/>
              </a:rPr>
              <a:t> </a:t>
            </a:r>
            <a:r>
              <a:rPr lang="el-GR" sz="1800" dirty="0">
                <a:latin typeface="Comic Sans MS" pitchFamily="66" charset="0"/>
              </a:rPr>
              <a:t>Κρέμες  και επιθέματα</a:t>
            </a:r>
            <a:endParaRPr lang="en-US" sz="1800" dirty="0">
              <a:latin typeface="Comic Sans MS" pitchFamily="66" charset="0"/>
            </a:endParaRPr>
          </a:p>
          <a:p>
            <a:r>
              <a:rPr lang="el-GR" sz="1800" b="1" dirty="0" err="1">
                <a:latin typeface="Comic Sans MS" pitchFamily="66" charset="0"/>
              </a:rPr>
              <a:t>Οπιοειδή</a:t>
            </a:r>
            <a:r>
              <a:rPr lang="el-GR" sz="1800" b="1" dirty="0">
                <a:latin typeface="Comic Sans MS" pitchFamily="66" charset="0"/>
              </a:rPr>
              <a:t> </a:t>
            </a:r>
            <a:r>
              <a:rPr lang="en-US" sz="1800" dirty="0">
                <a:latin typeface="Comic Sans MS" pitchFamily="66" charset="0"/>
              </a:rPr>
              <a:t> codeine </a:t>
            </a:r>
            <a:r>
              <a:rPr lang="el-GR" sz="1800" dirty="0">
                <a:latin typeface="Comic Sans MS" pitchFamily="66" charset="0"/>
              </a:rPr>
              <a:t>ή </a:t>
            </a:r>
            <a:r>
              <a:rPr lang="en-US" sz="1800" dirty="0" err="1">
                <a:latin typeface="Comic Sans MS" pitchFamily="66" charset="0"/>
              </a:rPr>
              <a:t>hydrocodone</a:t>
            </a:r>
            <a:endParaRPr lang="en-US" sz="1800" dirty="0">
              <a:latin typeface="Comic Sans MS" pitchFamily="66" charset="0"/>
            </a:endParaRPr>
          </a:p>
          <a:p>
            <a:r>
              <a:rPr lang="el-GR" sz="1800" b="1" dirty="0">
                <a:latin typeface="Comic Sans MS" pitchFamily="66" charset="0"/>
              </a:rPr>
              <a:t>Αντικαταθλιπτικά </a:t>
            </a:r>
            <a:r>
              <a:rPr lang="en-US" sz="1800" dirty="0">
                <a:latin typeface="Comic Sans MS" pitchFamily="66" charset="0"/>
              </a:rPr>
              <a:t> </a:t>
            </a:r>
            <a:r>
              <a:rPr lang="en-US" sz="1800" dirty="0" err="1">
                <a:latin typeface="Comic Sans MS" pitchFamily="66" charset="0"/>
              </a:rPr>
              <a:t>tricyclic</a:t>
            </a:r>
            <a:r>
              <a:rPr lang="en-US" sz="1800" dirty="0">
                <a:latin typeface="Comic Sans MS" pitchFamily="66" charset="0"/>
              </a:rPr>
              <a:t> antidepressants, </a:t>
            </a:r>
            <a:r>
              <a:rPr lang="el-GR" sz="1800" dirty="0">
                <a:latin typeface="Comic Sans MS" pitchFamily="66" charset="0"/>
              </a:rPr>
              <a:t>όπως </a:t>
            </a:r>
            <a:r>
              <a:rPr lang="en-US" sz="1800" dirty="0">
                <a:latin typeface="Comic Sans MS" pitchFamily="66" charset="0"/>
              </a:rPr>
              <a:t> </a:t>
            </a:r>
            <a:r>
              <a:rPr lang="en-US" sz="1800" dirty="0" err="1">
                <a:latin typeface="Comic Sans MS" pitchFamily="66" charset="0"/>
              </a:rPr>
              <a:t>amitriptyline</a:t>
            </a:r>
            <a:r>
              <a:rPr lang="en-US" sz="1800" dirty="0">
                <a:latin typeface="Comic Sans MS" pitchFamily="66" charset="0"/>
              </a:rPr>
              <a:t> </a:t>
            </a:r>
          </a:p>
          <a:p>
            <a:r>
              <a:rPr lang="el-GR" sz="1800" b="1" dirty="0" err="1">
                <a:latin typeface="Comic Sans MS" pitchFamily="66" charset="0"/>
              </a:rPr>
              <a:t>Εχγύσεις</a:t>
            </a:r>
            <a:r>
              <a:rPr lang="el-GR" sz="1800" b="1" dirty="0">
                <a:latin typeface="Comic Sans MS" pitchFamily="66" charset="0"/>
              </a:rPr>
              <a:t> </a:t>
            </a:r>
            <a:r>
              <a:rPr lang="en-US" sz="1800" dirty="0">
                <a:latin typeface="Comic Sans MS" pitchFamily="66" charset="0"/>
              </a:rPr>
              <a:t> cortisone —(epidural space). </a:t>
            </a:r>
          </a:p>
          <a:p>
            <a:r>
              <a:rPr lang="el-GR" sz="1800" b="1" dirty="0">
                <a:latin typeface="Comic Sans MS" pitchFamily="66" charset="0"/>
              </a:rPr>
              <a:t>Εκπαίδευση του ασθενούς </a:t>
            </a:r>
            <a:endParaRPr lang="en-US" sz="1800" b="1" dirty="0">
              <a:latin typeface="Comic Sans MS" pitchFamily="66" charset="0"/>
            </a:endParaRPr>
          </a:p>
          <a:p>
            <a:pPr>
              <a:buNone/>
            </a:pPr>
            <a:r>
              <a:rPr lang="el-GR" sz="1800" dirty="0">
                <a:latin typeface="Comic Sans MS" pitchFamily="66" charset="0"/>
              </a:rPr>
              <a:t>     μαθαίνει ο ασθενής μέσα σε ομάδα να διαχειρίζεται τον πόνο του, να αποφεύγει τους τραυματισμούς, να παραμένει ενεργός και ήρεμος.</a:t>
            </a:r>
            <a:endParaRPr lang="en-US" sz="1800" dirty="0">
              <a:latin typeface="Comic Sans MS" pitchFamily="66" charset="0"/>
            </a:endParaRPr>
          </a:p>
          <a:p>
            <a:r>
              <a:rPr lang="el-GR" sz="1800" b="1" dirty="0">
                <a:latin typeface="Comic Sans MS" pitchFamily="66" charset="0"/>
              </a:rPr>
              <a:t>Φυσιοθεραπεία- υδροθεραπεία-άσκηση </a:t>
            </a:r>
            <a:endParaRPr lang="en-US" sz="1800" b="1" dirty="0">
              <a:latin typeface="Comic Sans MS" pitchFamily="66" charset="0"/>
            </a:endParaRPr>
          </a:p>
          <a:p>
            <a:pPr>
              <a:buNone/>
            </a:pPr>
            <a:r>
              <a:rPr lang="el-GR" sz="1800" dirty="0">
                <a:latin typeface="Comic Sans MS" pitchFamily="66" charset="0"/>
              </a:rPr>
              <a:t>     ραδιοσυχνότητες, ηλεκτρική διέγερση</a:t>
            </a:r>
            <a:r>
              <a:rPr lang="en-US" sz="1800" dirty="0">
                <a:latin typeface="Comic Sans MS" pitchFamily="66" charset="0"/>
              </a:rPr>
              <a:t>.</a:t>
            </a:r>
          </a:p>
          <a:p>
            <a:r>
              <a:rPr lang="el-GR" sz="1800" b="1" dirty="0">
                <a:latin typeface="Comic Sans MS" pitchFamily="66" charset="0"/>
              </a:rPr>
              <a:t>Χειρουργική επέμβαση</a:t>
            </a:r>
            <a:endParaRPr lang="en-US" sz="1800" b="1" dirty="0">
              <a:latin typeface="Comic Sans MS" pitchFamily="66" charset="0"/>
            </a:endParaRPr>
          </a:p>
          <a:p>
            <a:pPr>
              <a:buNone/>
            </a:pPr>
            <a:r>
              <a:rPr lang="el-GR" sz="1800" dirty="0">
                <a:latin typeface="Comic Sans MS" pitchFamily="66" charset="0"/>
              </a:rPr>
              <a:t>    </a:t>
            </a:r>
            <a:r>
              <a:rPr lang="el-GR" sz="1800" dirty="0" err="1">
                <a:latin typeface="Comic Sans MS" pitchFamily="66" charset="0"/>
              </a:rPr>
              <a:t>αποσυμπίεση</a:t>
            </a:r>
            <a:r>
              <a:rPr lang="el-GR" sz="1800" dirty="0">
                <a:latin typeface="Comic Sans MS" pitchFamily="66" charset="0"/>
              </a:rPr>
              <a:t> νεύρων, </a:t>
            </a:r>
            <a:r>
              <a:rPr lang="el-GR" sz="1800" dirty="0" err="1">
                <a:latin typeface="Comic Sans MS" pitchFamily="66" charset="0"/>
              </a:rPr>
              <a:t>δισκεκτομή</a:t>
            </a:r>
            <a:endParaRPr lang="el-GR" sz="1800" dirty="0">
              <a:latin typeface="Comic Sans MS" pitchFamily="66" charset="0"/>
            </a:endParaRPr>
          </a:p>
          <a:p>
            <a:r>
              <a:rPr lang="el-GR" sz="1800" b="1" dirty="0">
                <a:latin typeface="Comic Sans MS" pitchFamily="66" charset="0"/>
              </a:rPr>
              <a:t>Εναλλακτική θεραπεία,</a:t>
            </a:r>
            <a:r>
              <a:rPr lang="en-US" sz="1800" dirty="0">
                <a:latin typeface="Comic Sans MS" pitchFamily="66" charset="0"/>
              </a:rPr>
              <a:t> Yoga, </a:t>
            </a:r>
            <a:r>
              <a:rPr lang="el-GR" sz="1800" dirty="0">
                <a:latin typeface="Comic Sans MS" pitchFamily="66" charset="0"/>
              </a:rPr>
              <a:t>βελονισμός</a:t>
            </a:r>
            <a:endParaRPr lang="el-GR" sz="1800" b="1" dirty="0">
              <a:latin typeface="Comic Sans MS" pitchFamily="66" charset="0"/>
            </a:endParaRPr>
          </a:p>
        </p:txBody>
      </p:sp>
      <p:pic>
        <p:nvPicPr>
          <p:cNvPr id="4" name="Picture 2" descr="Mayo Clinic"/>
          <p:cNvPicPr>
            <a:picLocks noChangeAspect="1" noChangeArrowheads="1"/>
          </p:cNvPicPr>
          <p:nvPr/>
        </p:nvPicPr>
        <p:blipFill>
          <a:blip r:embed="rId2"/>
          <a:srcRect/>
          <a:stretch>
            <a:fillRect/>
          </a:stretch>
        </p:blipFill>
        <p:spPr bwMode="auto">
          <a:xfrm>
            <a:off x="285720" y="285728"/>
            <a:ext cx="733425" cy="790576"/>
          </a:xfrm>
          <a:prstGeom prst="rect">
            <a:avLst/>
          </a:prstGeom>
          <a:noFill/>
        </p:spPr>
      </p:pic>
      <p:sp>
        <p:nvSpPr>
          <p:cNvPr id="5" name="4 - Ορθογώνιο"/>
          <p:cNvSpPr/>
          <p:nvPr/>
        </p:nvSpPr>
        <p:spPr>
          <a:xfrm>
            <a:off x="357158" y="1285860"/>
            <a:ext cx="7000924" cy="523220"/>
          </a:xfrm>
          <a:prstGeom prst="rect">
            <a:avLst/>
          </a:prstGeom>
        </p:spPr>
        <p:txBody>
          <a:bodyPr wrap="square">
            <a:spAutoFit/>
          </a:bodyPr>
          <a:lstStyle/>
          <a:p>
            <a:r>
              <a:rPr lang="el-GR" sz="2800" b="1" dirty="0">
                <a:latin typeface="Comic Sans MS" pitchFamily="66" charset="0"/>
              </a:rPr>
              <a:t>Πόνος στη μέση- Χαμηλή οσφυαλγία </a:t>
            </a:r>
            <a:endParaRPr lang="el-GR" sz="28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 TextBox"/>
          <p:cNvSpPr txBox="1"/>
          <p:nvPr/>
        </p:nvSpPr>
        <p:spPr>
          <a:xfrm>
            <a:off x="1547664" y="2384440"/>
            <a:ext cx="2720857" cy="731932"/>
          </a:xfrm>
          <a:prstGeom prst="rect">
            <a:avLst/>
          </a:prstGeom>
          <a:solidFill>
            <a:schemeClr val="bg2"/>
          </a:solidFill>
          <a:ln>
            <a:solidFill>
              <a:srgbClr val="FF0000"/>
            </a:solidFill>
          </a:ln>
          <a:effectLst>
            <a:glow rad="101600">
              <a:schemeClr val="accent4">
                <a:satMod val="175000"/>
                <a:alpha val="40000"/>
              </a:schemeClr>
            </a:glow>
            <a:softEdge rad="317500"/>
          </a:effectLst>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20000"/>
              </a:lnSpc>
            </a:pPr>
            <a:r>
              <a:rPr lang="el-GR" b="1" spc="50" dirty="0" smtClean="0">
                <a:ln w="11430"/>
                <a:solidFill>
                  <a:srgbClr val="0000FF"/>
                </a:solidFill>
                <a:effectLst>
                  <a:outerShdw blurRad="76200" dist="50800" dir="5400000" algn="tl" rotWithShape="0">
                    <a:srgbClr val="000000">
                      <a:alpha val="65000"/>
                    </a:srgbClr>
                  </a:outerShdw>
                </a:effectLst>
                <a:latin typeface="Comic Sans MS" pitchFamily="66" charset="0"/>
              </a:rPr>
              <a:t>Ο καρκινικός πόνος είναι</a:t>
            </a:r>
          </a:p>
        </p:txBody>
      </p:sp>
      <p:sp>
        <p:nvSpPr>
          <p:cNvPr id="15" name="14 - TextBox"/>
          <p:cNvSpPr txBox="1"/>
          <p:nvPr/>
        </p:nvSpPr>
        <p:spPr>
          <a:xfrm>
            <a:off x="4266625" y="2245978"/>
            <a:ext cx="4305903" cy="1006429"/>
          </a:xfrm>
          <a:prstGeom prst="rect">
            <a:avLst/>
          </a:prstGeom>
          <a:noFill/>
          <a:ln>
            <a:noFill/>
          </a:ln>
          <a:effectLst>
            <a:glow rad="101600">
              <a:schemeClr val="accent2">
                <a:satMod val="175000"/>
                <a:alpha val="40000"/>
              </a:schemeClr>
            </a:glow>
          </a:effectLst>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10000"/>
              </a:lnSpc>
              <a:buFont typeface="Arial" pitchFamily="34" charset="0"/>
              <a:buChar char="•"/>
            </a:pPr>
            <a:r>
              <a:rPr lang="el-GR" b="1" spc="50" dirty="0" smtClean="0">
                <a:ln w="11430"/>
                <a:effectLst>
                  <a:outerShdw blurRad="76200" dist="50800" dir="5400000" algn="tl" rotWithShape="0">
                    <a:srgbClr val="000000">
                      <a:alpha val="65000"/>
                    </a:srgbClr>
                  </a:outerShdw>
                </a:effectLst>
                <a:latin typeface="Arial Black" pitchFamily="34" charset="0"/>
              </a:rPr>
              <a:t> </a:t>
            </a:r>
            <a:r>
              <a:rPr lang="el-GR" b="1" spc="50" dirty="0" err="1" smtClean="0">
                <a:ln w="11430"/>
                <a:effectLst>
                  <a:outerShdw blurRad="76200" dist="50800" dir="5400000" algn="tl" rotWithShape="0">
                    <a:srgbClr val="000000">
                      <a:alpha val="65000"/>
                    </a:srgbClr>
                  </a:outerShdw>
                </a:effectLst>
                <a:latin typeface="Comic Sans MS" pitchFamily="66" charset="0"/>
              </a:rPr>
              <a:t>Αλγαισθητικός</a:t>
            </a:r>
            <a:r>
              <a:rPr lang="el-GR" b="1" dirty="0" smtClean="0">
                <a:solidFill>
                  <a:srgbClr val="0000FF"/>
                </a:solidFill>
                <a:latin typeface="Comic Sans MS" pitchFamily="66" charset="0"/>
              </a:rPr>
              <a:t> [βλάβη]</a:t>
            </a:r>
            <a:endParaRPr lang="el-GR" b="1" spc="50" dirty="0" smtClean="0">
              <a:ln w="11430"/>
              <a:effectLst>
                <a:outerShdw blurRad="76200" dist="50800" dir="5400000" algn="tl" rotWithShape="0">
                  <a:srgbClr val="000000">
                    <a:alpha val="65000"/>
                  </a:srgbClr>
                </a:outerShdw>
              </a:effectLst>
              <a:latin typeface="Comic Sans MS" pitchFamily="66" charset="0"/>
            </a:endParaRPr>
          </a:p>
          <a:p>
            <a:pPr>
              <a:lnSpc>
                <a:spcPct val="110000"/>
              </a:lnSpc>
              <a:buFont typeface="Arial" pitchFamily="34" charset="0"/>
              <a:buChar char="•"/>
            </a:pPr>
            <a:r>
              <a:rPr lang="el-GR" b="1" spc="50" dirty="0" smtClean="0">
                <a:ln w="11430"/>
                <a:effectLst>
                  <a:outerShdw blurRad="76200" dist="50800" dir="5400000" algn="tl" rotWithShape="0">
                    <a:srgbClr val="000000">
                      <a:alpha val="65000"/>
                    </a:srgbClr>
                  </a:outerShdw>
                </a:effectLst>
                <a:latin typeface="Comic Sans MS" pitchFamily="66" charset="0"/>
              </a:rPr>
              <a:t> Νευροπαθητικός</a:t>
            </a:r>
            <a:r>
              <a:rPr lang="el-GR" b="1" dirty="0" smtClean="0">
                <a:solidFill>
                  <a:srgbClr val="0000FF"/>
                </a:solidFill>
                <a:latin typeface="Comic Sans MS" pitchFamily="66" charset="0"/>
              </a:rPr>
              <a:t> [</a:t>
            </a:r>
            <a:r>
              <a:rPr lang="el-GR" b="1" dirty="0" err="1" smtClean="0">
                <a:solidFill>
                  <a:srgbClr val="0000FF"/>
                </a:solidFill>
                <a:latin typeface="Comic Sans MS" pitchFamily="66" charset="0"/>
              </a:rPr>
              <a:t>δυσλειτουργεία</a:t>
            </a:r>
            <a:r>
              <a:rPr lang="el-GR" b="1" dirty="0" smtClean="0">
                <a:solidFill>
                  <a:srgbClr val="0000FF"/>
                </a:solidFill>
                <a:latin typeface="Comic Sans MS" pitchFamily="66" charset="0"/>
              </a:rPr>
              <a:t>]</a:t>
            </a:r>
            <a:endParaRPr lang="el-GR" b="1" spc="50" dirty="0" smtClean="0">
              <a:ln w="11430"/>
              <a:effectLst>
                <a:outerShdw blurRad="76200" dist="50800" dir="5400000" algn="tl" rotWithShape="0">
                  <a:srgbClr val="000000">
                    <a:alpha val="65000"/>
                  </a:srgbClr>
                </a:outerShdw>
              </a:effectLst>
              <a:latin typeface="Comic Sans MS" pitchFamily="66" charset="0"/>
            </a:endParaRPr>
          </a:p>
          <a:p>
            <a:pPr>
              <a:lnSpc>
                <a:spcPct val="110000"/>
              </a:lnSpc>
              <a:buFont typeface="Arial" pitchFamily="34" charset="0"/>
              <a:buChar char="•"/>
            </a:pPr>
            <a:r>
              <a:rPr lang="el-GR" b="1" spc="50" dirty="0" smtClean="0">
                <a:ln w="11430"/>
                <a:effectLst>
                  <a:outerShdw blurRad="76200" dist="50800" dir="5400000" algn="tl" rotWithShape="0">
                    <a:srgbClr val="000000">
                      <a:alpha val="65000"/>
                    </a:srgbClr>
                  </a:outerShdw>
                </a:effectLst>
                <a:latin typeface="Comic Sans MS" pitchFamily="66" charset="0"/>
              </a:rPr>
              <a:t> Ψυχογενής</a:t>
            </a:r>
            <a:endParaRPr lang="el-GR" b="1" spc="50" dirty="0">
              <a:ln w="11430"/>
              <a:effectLst>
                <a:outerShdw blurRad="76200" dist="50800" dir="5400000" algn="tl" rotWithShape="0">
                  <a:srgbClr val="000000">
                    <a:alpha val="65000"/>
                  </a:srgbClr>
                </a:outerShdw>
              </a:effectLst>
              <a:latin typeface="Comic Sans MS" pitchFamily="66" charset="0"/>
            </a:endParaRPr>
          </a:p>
        </p:txBody>
      </p:sp>
      <p:sp>
        <p:nvSpPr>
          <p:cNvPr id="10" name="9 - TextBox"/>
          <p:cNvSpPr txBox="1"/>
          <p:nvPr/>
        </p:nvSpPr>
        <p:spPr>
          <a:xfrm>
            <a:off x="1000100" y="1052736"/>
            <a:ext cx="7215238" cy="1040285"/>
          </a:xfrm>
          <a:prstGeom prst="rect">
            <a:avLst/>
          </a:prstGeom>
          <a:noFill/>
        </p:spPr>
        <p:txBody>
          <a:bodyPr wrap="square" rtlCol="0">
            <a:spAutoFit/>
          </a:bodyPr>
          <a:lstStyle/>
          <a:p>
            <a:pPr>
              <a:lnSpc>
                <a:spcPct val="110000"/>
              </a:lnSpc>
              <a:defRPr/>
            </a:pPr>
            <a:r>
              <a:rPr lang="el-GR" sz="2800" dirty="0" smtClean="0">
                <a:latin typeface="Comic Sans MS" pitchFamily="66" charset="0"/>
              </a:rPr>
              <a:t>Δεν αποτελεί ιδιαίτερο είδος πόνου, αλλά συνήθως είναι σύνθετος.</a:t>
            </a:r>
            <a:endParaRPr lang="el-GR" sz="2800" dirty="0">
              <a:latin typeface="Comic Sans MS" pitchFamily="66" charset="0"/>
            </a:endParaRPr>
          </a:p>
        </p:txBody>
      </p:sp>
      <p:sp>
        <p:nvSpPr>
          <p:cNvPr id="16" name="15 - TextBox"/>
          <p:cNvSpPr txBox="1"/>
          <p:nvPr/>
        </p:nvSpPr>
        <p:spPr>
          <a:xfrm>
            <a:off x="928662" y="3910365"/>
            <a:ext cx="7286676" cy="9787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ct val="120000"/>
              </a:lnSpc>
              <a:defRPr/>
            </a:pPr>
            <a:r>
              <a:rPr lang="el-GR" sz="2400" dirty="0" smtClean="0">
                <a:latin typeface="Comic Sans MS" pitchFamily="66" charset="0"/>
              </a:rPr>
              <a:t>Και κατά κανόνα είναι χρόνιος πόνος με παροξύνσεις</a:t>
            </a:r>
            <a:r>
              <a:rPr lang="el-GR" dirty="0" smtClean="0"/>
              <a:t>.</a:t>
            </a:r>
          </a:p>
        </p:txBody>
      </p:sp>
      <p:sp>
        <p:nvSpPr>
          <p:cNvPr id="8" name="7 - TextBox"/>
          <p:cNvSpPr txBox="1"/>
          <p:nvPr/>
        </p:nvSpPr>
        <p:spPr>
          <a:xfrm>
            <a:off x="1857356" y="5214950"/>
            <a:ext cx="5386725"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b="1" spc="50" dirty="0" smtClean="0">
                <a:ln w="11430"/>
                <a:effectLst>
                  <a:outerShdw blurRad="76200" dist="50800" dir="5400000" algn="tl" rotWithShape="0">
                    <a:srgbClr val="000000">
                      <a:alpha val="65000"/>
                    </a:srgbClr>
                  </a:outerShdw>
                </a:effectLst>
                <a:latin typeface="Comic Sans MS" pitchFamily="66" charset="0"/>
              </a:rPr>
              <a:t>Εμφανίζεται σε κάθε θέση</a:t>
            </a:r>
          </a:p>
          <a:p>
            <a:pPr algn="ctr"/>
            <a:r>
              <a:rPr lang="el-GR" b="1" spc="50" dirty="0" smtClean="0">
                <a:ln w="11430"/>
                <a:effectLst>
                  <a:outerShdw blurRad="76200" dist="50800" dir="5400000" algn="tl" rotWithShape="0">
                    <a:srgbClr val="000000">
                      <a:alpha val="65000"/>
                    </a:srgbClr>
                  </a:outerShdw>
                </a:effectLst>
                <a:latin typeface="Comic Sans MS" pitchFamily="66" charset="0"/>
              </a:rPr>
              <a:t>και με κάθε μορφή.</a:t>
            </a:r>
          </a:p>
        </p:txBody>
      </p:sp>
      <p:sp>
        <p:nvSpPr>
          <p:cNvPr id="9" name="8 - TextBox"/>
          <p:cNvSpPr txBox="1"/>
          <p:nvPr/>
        </p:nvSpPr>
        <p:spPr>
          <a:xfrm>
            <a:off x="168361" y="71414"/>
            <a:ext cx="8787019" cy="498598"/>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lnSpc>
                <a:spcPct val="110000"/>
              </a:lnSpc>
            </a:pPr>
            <a:r>
              <a:rPr lang="el-GR" sz="2400" b="1" dirty="0" smtClean="0">
                <a:solidFill>
                  <a:schemeClr val="bg1"/>
                </a:solidFill>
                <a:effectLst>
                  <a:outerShdw blurRad="38100" dist="38100" dir="2700000" algn="tl">
                    <a:srgbClr val="000000">
                      <a:alpha val="43137"/>
                    </a:srgbClr>
                  </a:outerShdw>
                </a:effectLst>
                <a:latin typeface="Comic Sans MS" pitchFamily="66" charset="0"/>
              </a:rPr>
              <a:t>ΚΑΡΚΙΝΙΚΟΣ ΠΟΝΟΣ</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latin typeface="Comic Sans MS" pitchFamily="66" charset="0"/>
              </a:rPr>
              <a:t>Παροξυσμικός</a:t>
            </a:r>
            <a:r>
              <a:rPr lang="el-GR" dirty="0" smtClean="0">
                <a:latin typeface="Comic Sans MS" pitchFamily="66" charset="0"/>
              </a:rPr>
              <a:t> πόνος </a:t>
            </a:r>
            <a:endParaRPr lang="el-GR" dirty="0">
              <a:latin typeface="Comic Sans MS" pitchFamily="66" charset="0"/>
            </a:endParaRPr>
          </a:p>
        </p:txBody>
      </p:sp>
      <p:sp>
        <p:nvSpPr>
          <p:cNvPr id="3" name="2 - Θέση περιεχομένου"/>
          <p:cNvSpPr>
            <a:spLocks noGrp="1"/>
          </p:cNvSpPr>
          <p:nvPr>
            <p:ph idx="1"/>
          </p:nvPr>
        </p:nvSpPr>
        <p:spPr/>
        <p:txBody>
          <a:bodyPr>
            <a:normAutofit lnSpcReduction="10000"/>
          </a:bodyPr>
          <a:lstStyle/>
          <a:p>
            <a:r>
              <a:rPr lang="el-GR" dirty="0" smtClean="0">
                <a:latin typeface="Comic Sans MS" pitchFamily="66" charset="0"/>
              </a:rPr>
              <a:t>Εμφανίζεται στο 80% των καρκινοπαθών ασθενών, οι οποίοι εμφανίζουν σταθερό επίμονο πόνο ελεγχόμενο με οπιοειδή</a:t>
            </a:r>
          </a:p>
          <a:p>
            <a:r>
              <a:rPr lang="el-GR" dirty="0" smtClean="0">
                <a:latin typeface="Comic Sans MS" pitchFamily="66" charset="0"/>
              </a:rPr>
              <a:t>Ο πόνος είναι οξύς, πολύ έντονος- αβάσταχτος </a:t>
            </a:r>
          </a:p>
          <a:p>
            <a:r>
              <a:rPr lang="el-GR" dirty="0" smtClean="0">
                <a:latin typeface="Comic Sans MS" pitchFamily="66" charset="0"/>
              </a:rPr>
              <a:t>Η διάρκεια του είναι από 3- 30</a:t>
            </a:r>
            <a:r>
              <a:rPr lang="en-US" dirty="0" smtClean="0">
                <a:latin typeface="Comic Sans MS" pitchFamily="66" charset="0"/>
              </a:rPr>
              <a:t> min.</a:t>
            </a:r>
          </a:p>
          <a:p>
            <a:r>
              <a:rPr lang="el-GR" dirty="0" smtClean="0">
                <a:latin typeface="Comic Sans MS" pitchFamily="66" charset="0"/>
              </a:rPr>
              <a:t>Είναι συνδεδεμένος με λειτουργική δυσλειτουργία και ψυχολογική κατάρρευση</a:t>
            </a:r>
          </a:p>
          <a:p>
            <a:r>
              <a:rPr lang="el-GR" dirty="0" smtClean="0">
                <a:latin typeface="Comic Sans MS" pitchFamily="66" charset="0"/>
              </a:rPr>
              <a:t>Η θεραπεία του είναι ιδιαίτερη. </a:t>
            </a:r>
            <a:endParaRPr lang="el-GR" dirty="0">
              <a:latin typeface="Comic Sans MS" pitchFamily="66"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Αιτίες του Καρκινικού πόνου</a:t>
            </a:r>
            <a:endParaRPr lang="el-GR" dirty="0">
              <a:latin typeface="Comic Sans MS" pitchFamily="66" charset="0"/>
            </a:endParaRPr>
          </a:p>
        </p:txBody>
      </p:sp>
      <p:sp>
        <p:nvSpPr>
          <p:cNvPr id="3" name="2 - Θέση περιεχομένου"/>
          <p:cNvSpPr>
            <a:spLocks noGrp="1"/>
          </p:cNvSpPr>
          <p:nvPr>
            <p:ph idx="1"/>
          </p:nvPr>
        </p:nvSpPr>
        <p:spPr>
          <a:xfrm>
            <a:off x="457200" y="1600200"/>
            <a:ext cx="8229600" cy="5257800"/>
          </a:xfrm>
        </p:spPr>
        <p:txBody>
          <a:bodyPr>
            <a:normAutofit fontScale="62500" lnSpcReduction="20000"/>
          </a:bodyPr>
          <a:lstStyle/>
          <a:p>
            <a:r>
              <a:rPr lang="el-GR" dirty="0" smtClean="0">
                <a:latin typeface="Comic Sans MS" pitchFamily="66" charset="0"/>
              </a:rPr>
              <a:t>Πόνος από τον ίδιο τον όγκο ή τις ΜΕΤΑ.(60-90%)</a:t>
            </a:r>
          </a:p>
          <a:p>
            <a:pPr marL="971550" lvl="1" indent="-514350">
              <a:buFont typeface="+mj-lt"/>
              <a:buAutoNum type="alphaLcParenR"/>
            </a:pPr>
            <a:r>
              <a:rPr lang="el-GR" dirty="0" smtClean="0">
                <a:latin typeface="Comic Sans MS" pitchFamily="66" charset="0"/>
              </a:rPr>
              <a:t>Πίεση νεύρου</a:t>
            </a:r>
          </a:p>
          <a:p>
            <a:pPr marL="971550" lvl="1" indent="-514350">
              <a:buFont typeface="+mj-lt"/>
              <a:buAutoNum type="alphaLcParenR"/>
            </a:pPr>
            <a:r>
              <a:rPr lang="el-GR" dirty="0" smtClean="0">
                <a:latin typeface="Comic Sans MS" pitchFamily="66" charset="0"/>
              </a:rPr>
              <a:t>Ρήξη οργάνου</a:t>
            </a:r>
          </a:p>
          <a:p>
            <a:pPr marL="971550" lvl="1" indent="-514350">
              <a:buFont typeface="+mj-lt"/>
              <a:buAutoNum type="alphaLcParenR"/>
            </a:pPr>
            <a:r>
              <a:rPr lang="el-GR" dirty="0" smtClean="0">
                <a:latin typeface="Comic Sans MS" pitchFamily="66" charset="0"/>
              </a:rPr>
              <a:t>Διήθηση ιστών</a:t>
            </a:r>
          </a:p>
          <a:p>
            <a:r>
              <a:rPr lang="el-GR" dirty="0" smtClean="0">
                <a:latin typeface="Comic Sans MS" pitchFamily="66" charset="0"/>
              </a:rPr>
              <a:t>Πόνος προερχόμενος από τις θεραπευτικές και Διαγνωστικές επεμβάσεις</a:t>
            </a:r>
            <a:r>
              <a:rPr lang="el-GR" dirty="0" smtClean="0">
                <a:latin typeface="Comic Sans MS" pitchFamily="66" charset="0"/>
                <a:sym typeface="Wingdings" pitchFamily="2" charset="2"/>
              </a:rPr>
              <a:t>(5-20%)</a:t>
            </a:r>
            <a:endParaRPr lang="el-GR" dirty="0" smtClean="0">
              <a:latin typeface="Comic Sans MS" pitchFamily="66" charset="0"/>
            </a:endParaRPr>
          </a:p>
          <a:p>
            <a:pPr marL="971550" lvl="1" indent="-514350">
              <a:buFont typeface="+mj-lt"/>
              <a:buAutoNum type="alphaLcParenR"/>
            </a:pPr>
            <a:r>
              <a:rPr lang="el-GR" dirty="0" smtClean="0">
                <a:latin typeface="Comic Sans MS" pitchFamily="66" charset="0"/>
              </a:rPr>
              <a:t>ΧΜΘ</a:t>
            </a:r>
          </a:p>
          <a:p>
            <a:pPr marL="971550" lvl="1" indent="-514350">
              <a:buFont typeface="+mj-lt"/>
              <a:buAutoNum type="alphaLcParenR"/>
            </a:pPr>
            <a:r>
              <a:rPr lang="el-GR" dirty="0" smtClean="0">
                <a:latin typeface="Comic Sans MS" pitchFamily="66" charset="0"/>
              </a:rPr>
              <a:t>ΑΘΡ</a:t>
            </a:r>
          </a:p>
          <a:p>
            <a:pPr marL="971550" lvl="1" indent="-514350">
              <a:buFont typeface="+mj-lt"/>
              <a:buAutoNum type="alphaLcParenR"/>
            </a:pPr>
            <a:r>
              <a:rPr lang="el-GR" dirty="0" smtClean="0">
                <a:latin typeface="Comic Sans MS" pitchFamily="66" charset="0"/>
              </a:rPr>
              <a:t>Βιοψία</a:t>
            </a:r>
          </a:p>
          <a:p>
            <a:pPr marL="971550" lvl="1" indent="-514350">
              <a:buFont typeface="+mj-lt"/>
              <a:buAutoNum type="alphaLcParenR"/>
            </a:pPr>
            <a:r>
              <a:rPr lang="el-GR" dirty="0" smtClean="0">
                <a:latin typeface="Comic Sans MS" pitchFamily="66" charset="0"/>
              </a:rPr>
              <a:t>Χειρουργικές επεμβάσεις</a:t>
            </a:r>
          </a:p>
          <a:p>
            <a:pPr marL="571500" indent="-514350"/>
            <a:r>
              <a:rPr lang="el-GR" dirty="0" smtClean="0">
                <a:latin typeface="Comic Sans MS" pitchFamily="66" charset="0"/>
              </a:rPr>
              <a:t>Συνέπεια του Καρκίνου</a:t>
            </a:r>
            <a:r>
              <a:rPr lang="el-GR" dirty="0" smtClean="0">
                <a:latin typeface="Comic Sans MS" pitchFamily="66" charset="0"/>
                <a:sym typeface="Wingdings" pitchFamily="2" charset="2"/>
              </a:rPr>
              <a:t>(15-25%)</a:t>
            </a:r>
          </a:p>
          <a:p>
            <a:pPr marL="971550" lvl="1" indent="-514350">
              <a:buFont typeface="+mj-lt"/>
              <a:buAutoNum type="alphaLcParenR"/>
            </a:pPr>
            <a:r>
              <a:rPr lang="el-GR" dirty="0" smtClean="0">
                <a:latin typeface="Comic Sans MS" pitchFamily="66" charset="0"/>
                <a:sym typeface="Wingdings" pitchFamily="2" charset="2"/>
              </a:rPr>
              <a:t>Λοιμώξεις</a:t>
            </a:r>
          </a:p>
          <a:p>
            <a:pPr marL="971550" lvl="1" indent="-514350">
              <a:buFont typeface="+mj-lt"/>
              <a:buAutoNum type="alphaLcParenR"/>
            </a:pPr>
            <a:r>
              <a:rPr lang="el-GR" dirty="0" err="1" smtClean="0">
                <a:latin typeface="Comic Sans MS" pitchFamily="66" charset="0"/>
                <a:sym typeface="Wingdings" pitchFamily="2" charset="2"/>
              </a:rPr>
              <a:t>Λεμφοίδημα</a:t>
            </a:r>
            <a:endParaRPr lang="el-GR" dirty="0" smtClean="0">
              <a:latin typeface="Comic Sans MS" pitchFamily="66" charset="0"/>
              <a:sym typeface="Wingdings" pitchFamily="2" charset="2"/>
            </a:endParaRPr>
          </a:p>
          <a:p>
            <a:pPr marL="571500" indent="-514350"/>
            <a:r>
              <a:rPr lang="el-GR" dirty="0" err="1" smtClean="0">
                <a:latin typeface="Comic Sans MS" pitchFamily="66" charset="0"/>
                <a:sym typeface="Wingdings" pitchFamily="2" charset="2"/>
              </a:rPr>
              <a:t>Συνοσηρότητα</a:t>
            </a:r>
            <a:r>
              <a:rPr lang="el-GR" dirty="0" smtClean="0">
                <a:latin typeface="Comic Sans MS" pitchFamily="66" charset="0"/>
                <a:sym typeface="Wingdings" pitchFamily="2" charset="2"/>
              </a:rPr>
              <a:t>: (3-10%)</a:t>
            </a:r>
          </a:p>
          <a:p>
            <a:pPr marL="971550" lvl="1" indent="-514350">
              <a:buFont typeface="+mj-lt"/>
              <a:buAutoNum type="alphaLcParenR"/>
            </a:pPr>
            <a:r>
              <a:rPr lang="el-GR" dirty="0" smtClean="0">
                <a:latin typeface="Comic Sans MS" pitchFamily="66" charset="0"/>
                <a:sym typeface="Wingdings" pitchFamily="2" charset="2"/>
              </a:rPr>
              <a:t>ΣΔ</a:t>
            </a:r>
          </a:p>
          <a:p>
            <a:pPr marL="971550" lvl="1" indent="-514350">
              <a:buFont typeface="+mj-lt"/>
              <a:buAutoNum type="alphaLcParenR"/>
            </a:pPr>
            <a:r>
              <a:rPr lang="el-GR" dirty="0" err="1" smtClean="0">
                <a:latin typeface="Comic Sans MS" pitchFamily="66" charset="0"/>
                <a:sym typeface="Wingdings" pitchFamily="2" charset="2"/>
              </a:rPr>
              <a:t>Πολυνευροπάθεια</a:t>
            </a:r>
            <a:endParaRPr lang="el-GR" dirty="0" smtClean="0">
              <a:latin typeface="Comic Sans MS" pitchFamily="66" charset="0"/>
              <a:sym typeface="Wingdings" pitchFamily="2" charset="2"/>
            </a:endParaRPr>
          </a:p>
          <a:p>
            <a:pPr marL="971550" lvl="1" indent="-514350">
              <a:buFont typeface="+mj-lt"/>
              <a:buAutoNum type="alphaLcParenR"/>
            </a:pPr>
            <a:r>
              <a:rPr lang="el-GR" dirty="0" smtClean="0">
                <a:latin typeface="Comic Sans MS" pitchFamily="66" charset="0"/>
                <a:sym typeface="Wingdings" pitchFamily="2" charset="2"/>
              </a:rPr>
              <a:t>Κεφαλαλγία ..</a:t>
            </a:r>
            <a:endParaRPr lang="el-GR" dirty="0" smtClean="0">
              <a:latin typeface="Comic Sans MS" pitchFamily="66" charset="0"/>
            </a:endParaRPr>
          </a:p>
          <a:p>
            <a:pPr marL="571500" indent="-514350"/>
            <a:endParaRPr lang="el-GR" dirty="0" smtClean="0">
              <a:latin typeface="Comic Sans MS" pitchFamily="66" charset="0"/>
            </a:endParaRPr>
          </a:p>
          <a:p>
            <a:pPr marL="971550" lvl="1" indent="-514350">
              <a:buFont typeface="+mj-lt"/>
              <a:buAutoNum type="alphaLcParenR"/>
            </a:pPr>
            <a:endParaRPr lang="el-GR" dirty="0">
              <a:latin typeface="Comic Sans MS" pitchFamily="66" charset="0"/>
            </a:endParaRPr>
          </a:p>
        </p:txBody>
      </p:sp>
      <p:pic>
        <p:nvPicPr>
          <p:cNvPr id="4" name="Picture 10" descr="Αποτέλεσμα εικόνας για cancer pain"/>
          <p:cNvPicPr>
            <a:picLocks noChangeAspect="1" noChangeArrowheads="1"/>
          </p:cNvPicPr>
          <p:nvPr/>
        </p:nvPicPr>
        <p:blipFill>
          <a:blip r:embed="rId2" cstate="print"/>
          <a:srcRect/>
          <a:stretch>
            <a:fillRect/>
          </a:stretch>
        </p:blipFill>
        <p:spPr bwMode="auto">
          <a:xfrm>
            <a:off x="4929190" y="3173441"/>
            <a:ext cx="3097673" cy="3684559"/>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latin typeface="Comic Sans MS" pitchFamily="66" charset="0"/>
              </a:rPr>
              <a:t>Συμπέρασμα</a:t>
            </a:r>
            <a:r>
              <a:rPr lang="el-GR" dirty="0"/>
              <a:t> </a:t>
            </a:r>
          </a:p>
        </p:txBody>
      </p:sp>
      <p:sp>
        <p:nvSpPr>
          <p:cNvPr id="3" name="2 - Θέση περιεχομένου"/>
          <p:cNvSpPr>
            <a:spLocks noGrp="1"/>
          </p:cNvSpPr>
          <p:nvPr>
            <p:ph idx="1"/>
          </p:nvPr>
        </p:nvSpPr>
        <p:spPr/>
        <p:txBody>
          <a:bodyPr>
            <a:normAutofit fontScale="85000" lnSpcReduction="10000"/>
          </a:bodyPr>
          <a:lstStyle/>
          <a:p>
            <a:r>
              <a:rPr lang="el-GR" dirty="0">
                <a:latin typeface="Comic Sans MS" pitchFamily="66" charset="0"/>
              </a:rPr>
              <a:t>Να είναι έγκυρη η αναγνώριση του πόνου &amp; των συνοδών χρόνιων παθήσεων που προκαλούν </a:t>
            </a:r>
            <a:r>
              <a:rPr lang="el-GR" dirty="0" err="1">
                <a:latin typeface="Comic Sans MS" pitchFamily="66" charset="0"/>
              </a:rPr>
              <a:t>συνοσηρότητα</a:t>
            </a:r>
            <a:r>
              <a:rPr lang="el-GR" dirty="0">
                <a:latin typeface="Comic Sans MS" pitchFamily="66" charset="0"/>
              </a:rPr>
              <a:t>.</a:t>
            </a:r>
          </a:p>
          <a:p>
            <a:r>
              <a:rPr lang="el-GR" dirty="0">
                <a:latin typeface="Comic Sans MS" pitchFamily="66" charset="0"/>
              </a:rPr>
              <a:t>Αξιολόγηση σε τακτά χρονικά διαστήματα του πόνου και της εξέλιξης αυτού.</a:t>
            </a:r>
          </a:p>
          <a:p>
            <a:r>
              <a:rPr lang="el-GR" dirty="0">
                <a:latin typeface="Comic Sans MS" pitchFamily="66" charset="0"/>
              </a:rPr>
              <a:t>Αξιολόγηση της Ψυχοκοινωνικής  και Λειτουργικής κατάστασης του υπερήλικα.</a:t>
            </a:r>
          </a:p>
          <a:p>
            <a:r>
              <a:rPr lang="el-GR" dirty="0">
                <a:latin typeface="Comic Sans MS" pitchFamily="66" charset="0"/>
              </a:rPr>
              <a:t>Αξιολόγηση των επιδημιολογικών δεδομένων &amp; των αιτιών που θα μας κατευθύνουν στη σωστή Διάγνωση &amp; Θεραπεία του χρόνιου πόνου &amp; θα βελτιώσουν την ποιότητα ζωής του ασθενούς.</a:t>
            </a:r>
          </a:p>
        </p:txBody>
      </p:sp>
      <p:pic>
        <p:nvPicPr>
          <p:cNvPr id="4" name="Picture 8" descr="Αποτέλεσμα εικόνων για human development"/>
          <p:cNvPicPr>
            <a:picLocks noChangeAspect="1" noChangeArrowheads="1"/>
          </p:cNvPicPr>
          <p:nvPr/>
        </p:nvPicPr>
        <p:blipFill>
          <a:blip r:embed="rId2" cstate="print"/>
          <a:srcRect/>
          <a:stretch>
            <a:fillRect/>
          </a:stretch>
        </p:blipFill>
        <p:spPr bwMode="auto">
          <a:xfrm>
            <a:off x="0" y="0"/>
            <a:ext cx="2267744" cy="1461435"/>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Αποτέλεσμα εικόνων για human development"/>
          <p:cNvPicPr>
            <a:picLocks noChangeAspect="1" noChangeArrowheads="1"/>
          </p:cNvPicPr>
          <p:nvPr/>
        </p:nvPicPr>
        <p:blipFill>
          <a:blip r:embed="rId2" cstate="print"/>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Εμφάνιση της εικόνας προέλευσης"/>
          <p:cNvPicPr>
            <a:picLocks noChangeAspect="1" noChangeArrowheads="1"/>
          </p:cNvPicPr>
          <p:nvPr/>
        </p:nvPicPr>
        <p:blipFill>
          <a:blip r:embed="rId2"/>
          <a:srcRect/>
          <a:stretch>
            <a:fillRect/>
          </a:stretch>
        </p:blipFill>
        <p:spPr bwMode="auto">
          <a:xfrm>
            <a:off x="1071538" y="0"/>
            <a:ext cx="6786610" cy="7256453"/>
          </a:xfrm>
          <a:prstGeom prst="rect">
            <a:avLst/>
          </a:prstGeom>
          <a:noFill/>
        </p:spPr>
      </p:pic>
      <p:sp>
        <p:nvSpPr>
          <p:cNvPr id="2" name="1 - Τίτλος"/>
          <p:cNvSpPr>
            <a:spLocks noGrp="1"/>
          </p:cNvSpPr>
          <p:nvPr>
            <p:ph type="title"/>
          </p:nvPr>
        </p:nvSpPr>
        <p:spPr>
          <a:xfrm>
            <a:off x="1357290" y="2714620"/>
            <a:ext cx="7500990" cy="1071570"/>
          </a:xfrm>
          <a:effectLst>
            <a:outerShdw blurRad="50800" dist="38100" dir="13500000" algn="br" rotWithShape="0">
              <a:prstClr val="black">
                <a:alpha val="40000"/>
              </a:prstClr>
            </a:outerShdw>
            <a:softEdge rad="317500"/>
          </a:effectLst>
        </p:spPr>
        <p:style>
          <a:lnRef idx="2">
            <a:schemeClr val="accent1"/>
          </a:lnRef>
          <a:fillRef idx="1">
            <a:schemeClr val="lt1"/>
          </a:fillRef>
          <a:effectRef idx="0">
            <a:schemeClr val="accent1"/>
          </a:effectRef>
          <a:fontRef idx="minor">
            <a:schemeClr val="dk1"/>
          </a:fontRef>
        </p:style>
        <p:txBody>
          <a:bodyPr/>
          <a:lstStyle/>
          <a:p>
            <a:r>
              <a:rPr lang="el-GR" dirty="0">
                <a:latin typeface="Comic Sans MS" pitchFamily="66" charset="0"/>
              </a:rPr>
              <a:t>Ευχαριστώ</a:t>
            </a:r>
            <a:r>
              <a:rPr lang="el-GR" dirty="0"/>
              <a:t> </a:t>
            </a:r>
          </a:p>
        </p:txBody>
      </p:sp>
    </p:spTree>
  </p:cSld>
  <p:clrMapOvr>
    <a:masterClrMapping/>
  </p:clrMapOvr>
</p:sld>
</file>

<file path=ppt/theme/theme1.xml><?xml version="1.0" encoding="utf-8"?>
<a:theme xmlns:a="http://schemas.openxmlformats.org/drawingml/2006/main" name="Θέμα του Office">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4887</TotalTime>
  <Words>4473</Words>
  <Application>Microsoft Office PowerPoint</Application>
  <PresentationFormat>Προβολή στην οθόνη (4:3)</PresentationFormat>
  <Paragraphs>607</Paragraphs>
  <Slides>97</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97</vt:i4>
      </vt:variant>
    </vt:vector>
  </HeadingPairs>
  <TitlesOfParts>
    <vt:vector size="98" baseType="lpstr">
      <vt:lpstr>Θέμα του Office</vt:lpstr>
      <vt:lpstr>«Ο πόνος στους υπερήλικες»</vt:lpstr>
      <vt:lpstr>Ορισμός Πόνου </vt:lpstr>
      <vt:lpstr>Ορισμός του υπερήλικα</vt:lpstr>
      <vt:lpstr>Το «γήρας»</vt:lpstr>
      <vt:lpstr>Διαφάνεια 5</vt:lpstr>
      <vt:lpstr>" Υπερήλικας “   Γεωγραφική μεταβλητότητα</vt:lpstr>
      <vt:lpstr>Ιστορικά χαρακτηριστικά </vt:lpstr>
      <vt:lpstr>Οικονομικά &amp; κοινωνικά  χαρακτηριστικά </vt:lpstr>
      <vt:lpstr>Δημογραφικά στοιχεία </vt:lpstr>
      <vt:lpstr>Διαφάνεια 10</vt:lpstr>
      <vt:lpstr>Αιτίες αύξησης </vt:lpstr>
      <vt:lpstr>Οι 6 γηραιότερες χώρες </vt:lpstr>
      <vt:lpstr> 2050 </vt:lpstr>
      <vt:lpstr>Ο χρόνιος πόνος στους υπερήλικες</vt:lpstr>
      <vt:lpstr>Ο χρόνιος πόνος στους υπερήλικες έχει άρωμα γυναίκας</vt:lpstr>
      <vt:lpstr>Ο χρόνιος πόνος στους υπερήλικες</vt:lpstr>
      <vt:lpstr>Ο χρόνιος πόνος στους υπερήλικες</vt:lpstr>
      <vt:lpstr>Αιτίες χρόνιου πόνου στους υπερήλικες</vt:lpstr>
      <vt:lpstr>Chronic postsurgical pain in Europe: An observational study. Fletcher D et al.; euCPSP group for the Clinical Trial Network group of the European Society of Anaesthesiology Collaborators (24) </vt:lpstr>
      <vt:lpstr>Chronic pain among community- dwelling elderly: a population- based clinical study Rapo – Pylkko et al.Scand J Prim Helth Care 2016 JUN;34(2):159-64</vt:lpstr>
      <vt:lpstr>Αιτίες χρόνιου πόνου στους υπερήλικες</vt:lpstr>
      <vt:lpstr>Διαφάνεια 22</vt:lpstr>
      <vt:lpstr>Αποτελέσματα του χρόνιου πόνου</vt:lpstr>
      <vt:lpstr>Διαφάνεια 24</vt:lpstr>
      <vt:lpstr> Inadequate treatment practices for pain relief and adverse event management in cancer patients across 10 countries/regions in Asia: a call for greater efforts to improve standards for patient care  Ho KY   et al  Asia Pac J Clin Oncol. 2018 Jun;14(3):159-166  </vt:lpstr>
      <vt:lpstr>Εμπόδια της αποτελεσματικής θεραπείας του πόνου είναι:</vt:lpstr>
      <vt:lpstr> Προβλήματα που σχετίζονται με το Ιατρικό προσωπικό </vt:lpstr>
      <vt:lpstr> Προβλήματα που σχετίζονται με τους υπερήλικες</vt:lpstr>
      <vt:lpstr>Αξιολόγηση του πόνου στους υπερήλικες</vt:lpstr>
      <vt:lpstr>Εργαλεία αξιολόγησης του πόνου στους υπερήλικες</vt:lpstr>
      <vt:lpstr>Εργαλεία αξιολόγησης του πόνου</vt:lpstr>
      <vt:lpstr>Εργαλεία αξιολόγησης του πόνου στους υπερήλικες</vt:lpstr>
      <vt:lpstr>Ερωτηματολόγιο πόνου McGill (MPQ)</vt:lpstr>
      <vt:lpstr>Εργαλεία αξιολόγησης του πόνου στους υπερήλικες</vt:lpstr>
      <vt:lpstr>Αξιολόγηση του πόνου στους υπερήλικες</vt:lpstr>
      <vt:lpstr>Δραστηριότητα της καθημερινής ζωής του–ADL  Ουσιαστικής σημασίας δραστηριότητες της καθημερινής ζωής - IADL</vt:lpstr>
      <vt:lpstr>Αξιολόγηση του πόνου σε υπερήλικες με γνωσιακές διαταραχές</vt:lpstr>
      <vt:lpstr>Εργαλεία αξιολόγησης του πόνου σε υπερήλικες   με γνωσιακές διαταραχές</vt:lpstr>
      <vt:lpstr>Διαφάνεια 39</vt:lpstr>
      <vt:lpstr>Διαφάνεια 40</vt:lpstr>
      <vt:lpstr>Εργαλεία αξιολόγησης του πόνου σε υπερήλικες   με γνωσιακές διαταραχές </vt:lpstr>
      <vt:lpstr>Συχνές συμπεριφορές σε υπερήλικες με χρόνιο πόνο και γνωσιακές διαταραχές</vt:lpstr>
      <vt:lpstr>Ιστορικό                          </vt:lpstr>
      <vt:lpstr>Ιστορικό</vt:lpstr>
      <vt:lpstr>Διαφάνεια 45</vt:lpstr>
      <vt:lpstr>Ο ηλικιωμένος βαδίζει σκυφτός για να ελαττώνεται ο πόνος </vt:lpstr>
      <vt:lpstr>Φυσική εξέταση</vt:lpstr>
      <vt:lpstr>Κλίμακες λειτουργικής κατάστασης</vt:lpstr>
      <vt:lpstr>Διάγνωση της αιτίας</vt:lpstr>
      <vt:lpstr>Διαφάνεια 50</vt:lpstr>
      <vt:lpstr>Ψυχοκοινωνική αξιολόγηση </vt:lpstr>
      <vt:lpstr>Διαφάνεια 52</vt:lpstr>
      <vt:lpstr>Παρακολούθηση (Follow-up) </vt:lpstr>
      <vt:lpstr>Ιδιαιτερότητες της ομάδας αυτής</vt:lpstr>
      <vt:lpstr>Ηλικιακές αλλαγές που επηρεάζουν την αίσθηση του πόνου</vt:lpstr>
      <vt:lpstr>Ηλικιακές αλλαγές που επηρεάζουν την αίσθηση του πόνου</vt:lpstr>
      <vt:lpstr>Ηλικιακές αλλαγές που επηρεάζουν την αίσθηση του πόνου</vt:lpstr>
      <vt:lpstr> ΦΑΡΜΑΚΟΛΟΓΙΚΕΣ ΑΛΛΑΓΕΣ ΠΟΥ ΣΧΕΤΙΖΟΝΤΑΙ ΜΕ ΤΗΝ ΗΛΙΚΙΑ </vt:lpstr>
      <vt:lpstr>ΘΕΡΑΠΕΙΑ </vt:lpstr>
      <vt:lpstr>ΘΕΡΑΠΕΙΑ </vt:lpstr>
      <vt:lpstr>ΘΕΡΑΠΕΙΑ</vt:lpstr>
      <vt:lpstr> Opioids for low back pain. Deyo RA, Von Korff M, Duhrkoo0p D BMJ.2015 Jan 5;350:g6380.   </vt:lpstr>
      <vt:lpstr>Ασκήσεις και Φυσιοθεραπεία </vt:lpstr>
      <vt:lpstr>Pilates for Low Back Pain: Complete Republication of a Cochrane Review. Yamato TP, Maher CG, Saragiotto BT, Hancock MJ, Ostelo RW, Cabral CM, Costa LC, Costa LO Spine (Phila Pa 1976).2016 Jun;41(12):1013-21. </vt:lpstr>
      <vt:lpstr>    Nonpharmacologic Therapies for Low Back Pain: A Systematic Review for an American College of Physicians Clinical Practice Guideline. Chou R1, Deyo R, Friedly J, Skelly A Hashimoto R, Weimer M, Fu R, Dana T, Kraegel P, Griffin J, Grusing S,Brodt1  Ann Intern Med. 2017 Apr 4;166(7):493-505..  </vt:lpstr>
      <vt:lpstr>ΘΕΡΑΠΕΙΑ</vt:lpstr>
      <vt:lpstr>Νευρόλυση- Medial Branch  </vt:lpstr>
      <vt:lpstr>      Intra-articular facet joint injections for low back pain: a systematic review. Vekaria R et al  Eur Spine J. 2016 Apr;25(4):1266-81.   </vt:lpstr>
      <vt:lpstr>Διαφάνεια 69</vt:lpstr>
      <vt:lpstr>Αποτελέσματα του χρόνιου πόνου</vt:lpstr>
      <vt:lpstr> Gender and the Association between Long-Term Prescription Opioid Use and New Onset Depression. Salas J et al J Pain.2017 Oct 10. pii: S1526-5900(17)30730-7  </vt:lpstr>
      <vt:lpstr>Αιτίες χρόνιου πόνου στους υπερήλικες</vt:lpstr>
      <vt:lpstr>Εκφυλιστική Σπονδυλαρθρίτιδα</vt:lpstr>
      <vt:lpstr>Εκφυλισμός του χόνδρου  (15–45% των ασθενών με CLBP).</vt:lpstr>
      <vt:lpstr>Θεραπεία 1ης γραμμής </vt:lpstr>
      <vt:lpstr>ΕΝΕΣΕΙΣ ΚΟΡΤΙΖΟΝΗΣ</vt:lpstr>
      <vt:lpstr>     Biomaterial implantation/disc cell therapies Ιατρική αναγέννησης   </vt:lpstr>
      <vt:lpstr>Αιτίες χρόνιου πόνου στους υπερήλικες</vt:lpstr>
      <vt:lpstr>Αιτίες χρόνιου πόνου στους υπερήλικες</vt:lpstr>
      <vt:lpstr>Αιτίες χρόνιου πόνου στους υπερήλικες</vt:lpstr>
      <vt:lpstr>Αιτίες χρόνιου πόνου στους υπερήλικες</vt:lpstr>
      <vt:lpstr>Αιτίες χρόνιου πόνου στους υπερήλικες</vt:lpstr>
      <vt:lpstr>Αιτίες χρόνιου πόνου στους υπερήλικες</vt:lpstr>
      <vt:lpstr>Αιτίες χρόνιου πόνου στους υπερήλικες</vt:lpstr>
      <vt:lpstr>Αιτίες χρόνιου πόνου στους υπερήλικες</vt:lpstr>
      <vt:lpstr>Αιτίες χρόνιου πόνου στους υπερήλικες</vt:lpstr>
      <vt:lpstr>Αιτίες χρόνιου πόνου στους υπερήλικες</vt:lpstr>
      <vt:lpstr>Αιτίες χρόνιου πόνου στους υπερήλικες</vt:lpstr>
      <vt:lpstr>Αιτίες χρόνιου πόνου στους υπερήλικες</vt:lpstr>
      <vt:lpstr>Αιτίες χρόνιου πόνου στους υπερήλικες</vt:lpstr>
      <vt:lpstr>Αιτίες χρόνιου πόνου στους υπερήλικες</vt:lpstr>
      <vt:lpstr>Διαφάνεια 92</vt:lpstr>
      <vt:lpstr>Παροξυσμικός πόνος </vt:lpstr>
      <vt:lpstr>Αιτίες του Καρκινικού πόνου</vt:lpstr>
      <vt:lpstr>Συμπέρασμα </vt:lpstr>
      <vt:lpstr>Διαφάνεια 96</vt:lpstr>
      <vt:lpstr>Ευχαριστώ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Επιδημιολογία συχνότερες αιτίες, εργαλεία αξιολόγησης</dc:title>
  <dc:creator>user</dc:creator>
  <cp:lastModifiedBy>HP</cp:lastModifiedBy>
  <cp:revision>540</cp:revision>
  <dcterms:created xsi:type="dcterms:W3CDTF">2017-09-22T10:56:19Z</dcterms:created>
  <dcterms:modified xsi:type="dcterms:W3CDTF">2019-12-07T07:08:58Z</dcterms:modified>
</cp:coreProperties>
</file>