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y="6858000" cx="9144000"/>
  <p:notesSz cx="7104050" cy="10234600"/>
  <p:embeddedFontLst>
    <p:embeddedFont>
      <p:font typeface="Garamond"/>
      <p:regular r:id="rId39"/>
      <p:bold r:id="rId40"/>
      <p:italic r:id="rId41"/>
      <p:boldItalic r:id="rId42"/>
    </p:embeddedFont>
    <p:embeddedFont>
      <p:font typeface="Book Antiqua"/>
      <p:regular r:id="rId43"/>
      <p:bold r:id="rId44"/>
      <p:italic r:id="rId45"/>
      <p:boldItalic r:id="rId46"/>
    </p:embeddedFont>
    <p:embeddedFont>
      <p:font typeface="Arial Black"/>
      <p:regular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3224">
          <p15:clr>
            <a:srgbClr val="000000"/>
          </p15:clr>
        </p15:guide>
        <p15:guide id="2" pos="2238">
          <p15:clr>
            <a:srgbClr val="000000"/>
          </p15:clr>
        </p15:guide>
      </p15:notesGuideLst>
    </p:ext>
    <p:ext uri="GoogleSlidesCustomDataVersion2">
      <go:slidesCustomData xmlns:go="http://customooxmlschemas.google.com/" r:id="rId48" roundtripDataSignature="AMtx7mhQE+769E5ljo7ujOLc3IK+M+ho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9D1980-3DEE-48E6-9696-5306D216F958}">
  <a:tblStyle styleId="{F79D1980-3DEE-48E6-9696-5306D216F95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224" orient="horz"/>
        <p:guide pos="223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Garamond-bold.fntdata"/><Relationship Id="rId20" Type="http://schemas.openxmlformats.org/officeDocument/2006/relationships/slide" Target="slides/slide13.xml"/><Relationship Id="rId42" Type="http://schemas.openxmlformats.org/officeDocument/2006/relationships/font" Target="fonts/Garamond-boldItalic.fntdata"/><Relationship Id="rId41" Type="http://schemas.openxmlformats.org/officeDocument/2006/relationships/font" Target="fonts/Garamond-italic.fntdata"/><Relationship Id="rId22" Type="http://schemas.openxmlformats.org/officeDocument/2006/relationships/slide" Target="slides/slide15.xml"/><Relationship Id="rId44" Type="http://schemas.openxmlformats.org/officeDocument/2006/relationships/font" Target="fonts/BookAntiqua-bold.fntdata"/><Relationship Id="rId21" Type="http://schemas.openxmlformats.org/officeDocument/2006/relationships/slide" Target="slides/slide14.xml"/><Relationship Id="rId43" Type="http://schemas.openxmlformats.org/officeDocument/2006/relationships/font" Target="fonts/BookAntiqua-regular.fntdata"/><Relationship Id="rId24" Type="http://schemas.openxmlformats.org/officeDocument/2006/relationships/slide" Target="slides/slide17.xml"/><Relationship Id="rId46" Type="http://schemas.openxmlformats.org/officeDocument/2006/relationships/font" Target="fonts/BookAntiqua-boldItalic.fntdata"/><Relationship Id="rId23" Type="http://schemas.openxmlformats.org/officeDocument/2006/relationships/slide" Target="slides/slide16.xml"/><Relationship Id="rId45" Type="http://schemas.openxmlformats.org/officeDocument/2006/relationships/font" Target="fonts/BookAntiqu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48" Type="http://customschemas.google.com/relationships/presentationmetadata" Target="metadata"/><Relationship Id="rId25" Type="http://schemas.openxmlformats.org/officeDocument/2006/relationships/slide" Target="slides/slide18.xml"/><Relationship Id="rId47" Type="http://schemas.openxmlformats.org/officeDocument/2006/relationships/font" Target="fonts/ArialBlack-regular.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Garamond-regular.fntdata"/><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162" cy="511175"/>
          </a:xfrm>
          <a:prstGeom prst="rect">
            <a:avLst/>
          </a:prstGeom>
          <a:noFill/>
          <a:ln>
            <a:noFill/>
          </a:ln>
        </p:spPr>
        <p:txBody>
          <a:bodyPr anchorCtr="0" anchor="t" bIns="49525" lIns="99075" spcFirstLastPara="1" rIns="99075" wrap="square" tIns="495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024312" y="0"/>
            <a:ext cx="3078162" cy="511175"/>
          </a:xfrm>
          <a:prstGeom prst="rect">
            <a:avLst/>
          </a:prstGeom>
          <a:noFill/>
          <a:ln>
            <a:noFill/>
          </a:ln>
        </p:spPr>
        <p:txBody>
          <a:bodyPr anchorCtr="0" anchor="t" bIns="49525" lIns="99075" spcFirstLastPara="1" rIns="99075" wrap="square" tIns="49525">
            <a:noAutofit/>
          </a:bodyPr>
          <a:lstStyle>
            <a:lvl1pPr lvl="0" marR="0" rtl="0" algn="r">
              <a:lnSpc>
                <a:spcPct val="100000"/>
              </a:lnSpc>
              <a:spcBef>
                <a:spcPts val="0"/>
              </a:spcBef>
              <a:spcAft>
                <a:spcPts val="0"/>
              </a:spcAft>
              <a:buSzPts val="1400"/>
              <a:buNone/>
              <a:defRPr b="0" i="0" sz="13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711200" y="4860925"/>
            <a:ext cx="5683250" cy="4605337"/>
          </a:xfrm>
          <a:prstGeom prst="rect">
            <a:avLst/>
          </a:prstGeom>
          <a:noFill/>
          <a:ln>
            <a:noFill/>
          </a:ln>
        </p:spPr>
        <p:txBody>
          <a:bodyPr anchorCtr="0" anchor="t" bIns="49525" lIns="99075" spcFirstLastPara="1" rIns="99075" wrap="square" tIns="495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721850"/>
            <a:ext cx="3078162" cy="511175"/>
          </a:xfrm>
          <a:prstGeom prst="rect">
            <a:avLst/>
          </a:prstGeom>
          <a:noFill/>
          <a:ln>
            <a:noFill/>
          </a:ln>
        </p:spPr>
        <p:txBody>
          <a:bodyPr anchorCtr="0" anchor="b" bIns="49525" lIns="99075" spcFirstLastPara="1" rIns="99075" wrap="square" tIns="495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024312" y="9721850"/>
            <a:ext cx="3078162" cy="511175"/>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711200" y="4860925"/>
            <a:ext cx="5683250" cy="4605337"/>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16" name="Google Shape;116;p1:notes"/>
          <p:cNvSpPr/>
          <p:nvPr>
            <p:ph idx="2"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bacc330394_0_11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57" name="Google Shape;257;g2bacc330394_0_11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bacc330394_0_131: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73" name="Google Shape;273;g2bacc330394_0_131: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bacc330394_0_14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89" name="Google Shape;289;g2bacc330394_0_14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bacc330394_0_16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08" name="Google Shape;308;g2bacc330394_0_16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bacc330394_0_18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27" name="Google Shape;327;g2bacc330394_0_18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bacc330394_0_203: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43" name="Google Shape;343;g2bacc330394_0_203: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bacc330394_0_218: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59" name="Google Shape;359;g2bacc330394_0_218: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bacc330394_0_233: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75" name="Google Shape;375;g2bacc330394_0_233: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bacc330394_0_248: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91" name="Google Shape;391;g2bacc330394_0_248: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bacc330394_0_263: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07" name="Google Shape;407;g2bacc330394_0_263: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711200" y="4860925"/>
            <a:ext cx="5683250" cy="4605337"/>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24" name="Google Shape;124;p2:notes"/>
          <p:cNvSpPr/>
          <p:nvPr>
            <p:ph idx="2"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bacc330394_0_278: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23" name="Google Shape;423;g2bacc330394_0_278: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bacc330394_0_293: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39" name="Google Shape;439;g2bacc330394_0_293: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bacc330394_0_308: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55" name="Google Shape;455;g2bacc330394_0_308: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bacc330394_0_323: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71" name="Google Shape;471;g2bacc330394_0_323: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bacc330394_0_338: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87" name="Google Shape;487;g2bacc330394_0_338: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bacc330394_0_354: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504" name="Google Shape;504;g2bacc330394_0_354: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bacc330394_0_37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521" name="Google Shape;521;g2bacc330394_0_37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bacc330394_0_387: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538" name="Google Shape;538;g2bacc330394_0_387: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bacc330394_0_404: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555" name="Google Shape;555;g2bacc330394_0_404: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bb31f615f3_0_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572" name="Google Shape;572;g2bb31f615f3_0_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acc330394_0_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40" name="Google Shape;140;g2bacc330394_0_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bacc330394_0_421: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589" name="Google Shape;589;g2bacc330394_0_421: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bacc330394_0_437: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605" name="Google Shape;605;g2bacc330394_0_437: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acc330394_0_1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56" name="Google Shape;156;g2bacc330394_0_1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bacc330394_0_31: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73" name="Google Shape;173;g2bacc330394_0_31: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bacc330394_0_49: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90" name="Google Shape;190;g2bacc330394_0_49: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bacc330394_0_6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07" name="Google Shape;207;g2bacc330394_0_6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bacc330394_0_83: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24" name="Google Shape;224;g2bacc330394_0_83: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bacc330394_0_10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41" name="Google Shape;241;g2bacc330394_0_10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29" name="Shape 29"/>
        <p:cNvGrpSpPr/>
        <p:nvPr/>
      </p:nvGrpSpPr>
      <p:grpSpPr>
        <a:xfrm>
          <a:off x="0" y="0"/>
          <a:ext cx="0" cy="0"/>
          <a:chOff x="0" y="0"/>
          <a:chExt cx="0" cy="0"/>
        </a:xfrm>
      </p:grpSpPr>
      <p:sp>
        <p:nvSpPr>
          <p:cNvPr id="30" name="Google Shape;30;p39"/>
          <p:cNvSpPr txBox="1"/>
          <p:nvPr>
            <p:ph type="ctrTitle"/>
          </p:nvPr>
        </p:nvSpPr>
        <p:spPr>
          <a:xfrm>
            <a:off x="2971800" y="1828800"/>
            <a:ext cx="6019800" cy="2209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5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9"/>
          <p:cNvSpPr txBox="1"/>
          <p:nvPr>
            <p:ph idx="1" type="subTitle"/>
          </p:nvPr>
        </p:nvSpPr>
        <p:spPr>
          <a:xfrm>
            <a:off x="2971800" y="4267200"/>
            <a:ext cx="6019800" cy="1752600"/>
          </a:xfrm>
          <a:prstGeom prst="rect">
            <a:avLst/>
          </a:prstGeom>
          <a:noFill/>
          <a:ln>
            <a:noFill/>
          </a:ln>
        </p:spPr>
        <p:txBody>
          <a:bodyPr anchorCtr="0" anchor="t" bIns="45700" lIns="91425" spcFirstLastPara="1" rIns="91425" wrap="square" tIns="45700">
            <a:noAutofit/>
          </a:bodyPr>
          <a:lstStyle>
            <a:lvl1pPr lvl="0" algn="l">
              <a:spcBef>
                <a:spcPts val="680"/>
              </a:spcBef>
              <a:spcAft>
                <a:spcPts val="0"/>
              </a:spcAft>
              <a:buSzPts val="2550"/>
              <a:buFont typeface="Noto Sans Symbols"/>
              <a:buNone/>
              <a:defRPr sz="3400"/>
            </a:lvl1pPr>
            <a:lvl2pPr lvl="1" algn="l">
              <a:spcBef>
                <a:spcPts val="360"/>
              </a:spcBef>
              <a:spcAft>
                <a:spcPts val="0"/>
              </a:spcAft>
              <a:buSzPts val="144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32" name="Google Shape;32;p3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101" name="Shape 101"/>
        <p:cNvGrpSpPr/>
        <p:nvPr/>
      </p:nvGrpSpPr>
      <p:grpSpPr>
        <a:xfrm>
          <a:off x="0" y="0"/>
          <a:ext cx="0" cy="0"/>
          <a:chOff x="0" y="0"/>
          <a:chExt cx="0" cy="0"/>
        </a:xfrm>
      </p:grpSpPr>
      <p:sp>
        <p:nvSpPr>
          <p:cNvPr id="102" name="Google Shape;102;p49"/>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49"/>
          <p:cNvSpPr txBox="1"/>
          <p:nvPr>
            <p:ph idx="1" type="body"/>
          </p:nvPr>
        </p:nvSpPr>
        <p:spPr>
          <a:xfrm>
            <a:off x="457200" y="1981200"/>
            <a:ext cx="4038600" cy="3886200"/>
          </a:xfrm>
          <a:prstGeom prst="rect">
            <a:avLst/>
          </a:prstGeom>
          <a:noFill/>
          <a:ln>
            <a:noFill/>
          </a:ln>
        </p:spPr>
        <p:txBody>
          <a:bodyPr anchorCtr="0" anchor="t" bIns="45700" lIns="91425" spcFirstLastPara="1" rIns="91425" wrap="square" tIns="45700">
            <a:noAutofit/>
          </a:bodyPr>
          <a:lstStyle>
            <a:lvl1pPr indent="-361950" lvl="0" marL="457200" algn="l">
              <a:spcBef>
                <a:spcPts val="560"/>
              </a:spcBef>
              <a:spcAft>
                <a:spcPts val="0"/>
              </a:spcAft>
              <a:buSzPts val="2100"/>
              <a:buChar char="■"/>
              <a:defRPr sz="2800"/>
            </a:lvl1pPr>
            <a:lvl2pPr indent="-350519" lvl="1" marL="914400" algn="l">
              <a:spcBef>
                <a:spcPts val="480"/>
              </a:spcBef>
              <a:spcAft>
                <a:spcPts val="0"/>
              </a:spcAft>
              <a:buSzPts val="192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4" name="Google Shape;104;p49"/>
          <p:cNvSpPr txBox="1"/>
          <p:nvPr>
            <p:ph idx="2" type="body"/>
          </p:nvPr>
        </p:nvSpPr>
        <p:spPr>
          <a:xfrm>
            <a:off x="4648200" y="1981200"/>
            <a:ext cx="4038600" cy="3886200"/>
          </a:xfrm>
          <a:prstGeom prst="rect">
            <a:avLst/>
          </a:prstGeom>
          <a:noFill/>
          <a:ln>
            <a:noFill/>
          </a:ln>
        </p:spPr>
        <p:txBody>
          <a:bodyPr anchorCtr="0" anchor="t" bIns="45700" lIns="91425" spcFirstLastPara="1" rIns="91425" wrap="square" tIns="45700">
            <a:noAutofit/>
          </a:bodyPr>
          <a:lstStyle>
            <a:lvl1pPr indent="-361950" lvl="0" marL="457200" algn="l">
              <a:spcBef>
                <a:spcPts val="560"/>
              </a:spcBef>
              <a:spcAft>
                <a:spcPts val="0"/>
              </a:spcAft>
              <a:buSzPts val="2100"/>
              <a:buChar char="■"/>
              <a:defRPr sz="2800"/>
            </a:lvl1pPr>
            <a:lvl2pPr indent="-350519" lvl="1" marL="914400" algn="l">
              <a:spcBef>
                <a:spcPts val="480"/>
              </a:spcBef>
              <a:spcAft>
                <a:spcPts val="0"/>
              </a:spcAft>
              <a:buSzPts val="192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5" name="Google Shape;105;p4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49"/>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108" name="Shape 108"/>
        <p:cNvGrpSpPr/>
        <p:nvPr/>
      </p:nvGrpSpPr>
      <p:grpSpPr>
        <a:xfrm>
          <a:off x="0" y="0"/>
          <a:ext cx="0" cy="0"/>
          <a:chOff x="0" y="0"/>
          <a:chExt cx="0" cy="0"/>
        </a:xfrm>
      </p:grpSpPr>
      <p:sp>
        <p:nvSpPr>
          <p:cNvPr id="109" name="Google Shape;109;p5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5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500"/>
              <a:buNone/>
              <a:defRPr sz="2000"/>
            </a:lvl1pPr>
            <a:lvl2pPr indent="-228600" lvl="1" marL="914400" algn="l">
              <a:spcBef>
                <a:spcPts val="360"/>
              </a:spcBef>
              <a:spcAft>
                <a:spcPts val="0"/>
              </a:spcAft>
              <a:buSzPts val="1440"/>
              <a:buNone/>
              <a:defRPr sz="1800"/>
            </a:lvl2pPr>
            <a:lvl3pPr indent="-228600" lvl="2" marL="1371600" algn="l">
              <a:spcBef>
                <a:spcPts val="320"/>
              </a:spcBef>
              <a:spcAft>
                <a:spcPts val="0"/>
              </a:spcAft>
              <a:buSzPts val="1040"/>
              <a:buNone/>
              <a:defRPr sz="1600"/>
            </a:lvl3pPr>
            <a:lvl4pPr indent="-228600" lvl="3" marL="1828800" algn="l">
              <a:spcBef>
                <a:spcPts val="280"/>
              </a:spcBef>
              <a:spcAft>
                <a:spcPts val="0"/>
              </a:spcAft>
              <a:buSzPts val="98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111" name="Google Shape;111;p5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5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5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Αντικείμενο" type="obj">
  <p:cSld name="OBJECT">
    <p:spTree>
      <p:nvGrpSpPr>
        <p:cNvPr id="51" name="Shape 51"/>
        <p:cNvGrpSpPr/>
        <p:nvPr/>
      </p:nvGrpSpPr>
      <p:grpSpPr>
        <a:xfrm>
          <a:off x="0" y="0"/>
          <a:ext cx="0" cy="0"/>
          <a:chOff x="0" y="0"/>
          <a:chExt cx="0" cy="0"/>
        </a:xfrm>
      </p:grpSpPr>
      <p:sp>
        <p:nvSpPr>
          <p:cNvPr id="52" name="Google Shape;52;p41"/>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4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41"/>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57" name="Shape 57"/>
        <p:cNvGrpSpPr/>
        <p:nvPr/>
      </p:nvGrpSpPr>
      <p:grpSpPr>
        <a:xfrm>
          <a:off x="0" y="0"/>
          <a:ext cx="0" cy="0"/>
          <a:chOff x="0" y="0"/>
          <a:chExt cx="0" cy="0"/>
        </a:xfrm>
      </p:grpSpPr>
      <p:sp>
        <p:nvSpPr>
          <p:cNvPr id="58" name="Google Shape;58;p42"/>
          <p:cNvSpPr txBox="1"/>
          <p:nvPr>
            <p:ph type="title"/>
          </p:nvPr>
        </p:nvSpPr>
        <p:spPr>
          <a:xfrm rot="5400000">
            <a:off x="4953000" y="2133600"/>
            <a:ext cx="5410200"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p:nvPr>
            <p:ph idx="1" type="body"/>
          </p:nvPr>
        </p:nvSpPr>
        <p:spPr>
          <a:xfrm rot="5400000">
            <a:off x="762000" y="152400"/>
            <a:ext cx="5410200" cy="60198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0" name="Google Shape;60;p4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42"/>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63" name="Shape 63"/>
        <p:cNvGrpSpPr/>
        <p:nvPr/>
      </p:nvGrpSpPr>
      <p:grpSpPr>
        <a:xfrm>
          <a:off x="0" y="0"/>
          <a:ext cx="0" cy="0"/>
          <a:chOff x="0" y="0"/>
          <a:chExt cx="0" cy="0"/>
        </a:xfrm>
      </p:grpSpPr>
      <p:sp>
        <p:nvSpPr>
          <p:cNvPr id="64" name="Google Shape;64;p43"/>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3"/>
          <p:cNvSpPr txBox="1"/>
          <p:nvPr>
            <p:ph idx="1" type="body"/>
          </p:nvPr>
        </p:nvSpPr>
        <p:spPr>
          <a:xfrm rot="5400000">
            <a:off x="2628900" y="-190500"/>
            <a:ext cx="3886200" cy="82296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4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43"/>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9" name="Shape 69"/>
        <p:cNvGrpSpPr/>
        <p:nvPr/>
      </p:nvGrpSpPr>
      <p:grpSpPr>
        <a:xfrm>
          <a:off x="0" y="0"/>
          <a:ext cx="0" cy="0"/>
          <a:chOff x="0" y="0"/>
          <a:chExt cx="0" cy="0"/>
        </a:xfrm>
      </p:grpSpPr>
      <p:sp>
        <p:nvSpPr>
          <p:cNvPr id="70" name="Google Shape;70;p4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4"/>
          <p:cNvSpPr/>
          <p:nvPr>
            <p:ph idx="2" type="pic"/>
          </p:nvPr>
        </p:nvSpPr>
        <p:spPr>
          <a:xfrm>
            <a:off x="1792288" y="612775"/>
            <a:ext cx="5486400" cy="4114800"/>
          </a:xfrm>
          <a:prstGeom prst="rect">
            <a:avLst/>
          </a:prstGeom>
          <a:noFill/>
          <a:ln>
            <a:noFill/>
          </a:ln>
        </p:spPr>
      </p:sp>
      <p:sp>
        <p:nvSpPr>
          <p:cNvPr id="72" name="Google Shape;72;p4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3" name="Google Shape;73;p4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44"/>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76" name="Shape 76"/>
        <p:cNvGrpSpPr/>
        <p:nvPr/>
      </p:nvGrpSpPr>
      <p:grpSpPr>
        <a:xfrm>
          <a:off x="0" y="0"/>
          <a:ext cx="0" cy="0"/>
          <a:chOff x="0" y="0"/>
          <a:chExt cx="0" cy="0"/>
        </a:xfrm>
      </p:grpSpPr>
      <p:sp>
        <p:nvSpPr>
          <p:cNvPr id="77" name="Google Shape;77;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81000" lvl="0" marL="457200" algn="l">
              <a:spcBef>
                <a:spcPts val="640"/>
              </a:spcBef>
              <a:spcAft>
                <a:spcPts val="0"/>
              </a:spcAft>
              <a:buSzPts val="2400"/>
              <a:buChar char="■"/>
              <a:defRPr sz="3200"/>
            </a:lvl1pPr>
            <a:lvl2pPr indent="-370840" lvl="1" marL="914400" algn="l">
              <a:spcBef>
                <a:spcPts val="560"/>
              </a:spcBef>
              <a:spcAft>
                <a:spcPts val="0"/>
              </a:spcAft>
              <a:buSzPts val="2240"/>
              <a:buChar char="◻"/>
              <a:defRPr sz="2800"/>
            </a:lvl2pPr>
            <a:lvl3pPr indent="-327660" lvl="2" marL="1371600" algn="l">
              <a:spcBef>
                <a:spcPts val="480"/>
              </a:spcBef>
              <a:spcAft>
                <a:spcPts val="0"/>
              </a:spcAft>
              <a:buSzPts val="1560"/>
              <a:buChar char="■"/>
              <a:defRPr sz="2400"/>
            </a:lvl3pPr>
            <a:lvl4pPr indent="-317500" lvl="3" marL="1828800" algn="l">
              <a:spcBef>
                <a:spcPts val="400"/>
              </a:spcBef>
              <a:spcAft>
                <a:spcPts val="0"/>
              </a:spcAft>
              <a:buSzPts val="14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79" name="Google Shape;79;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80" name="Google Shape;80;p4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45"/>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83" name="Shape 83"/>
        <p:cNvGrpSpPr/>
        <p:nvPr/>
      </p:nvGrpSpPr>
      <p:grpSpPr>
        <a:xfrm>
          <a:off x="0" y="0"/>
          <a:ext cx="0" cy="0"/>
          <a:chOff x="0" y="0"/>
          <a:chExt cx="0" cy="0"/>
        </a:xfrm>
      </p:grpSpPr>
      <p:sp>
        <p:nvSpPr>
          <p:cNvPr id="84" name="Google Shape;84;p4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46"/>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87" name="Shape 87"/>
        <p:cNvGrpSpPr/>
        <p:nvPr/>
      </p:nvGrpSpPr>
      <p:grpSpPr>
        <a:xfrm>
          <a:off x="0" y="0"/>
          <a:ext cx="0" cy="0"/>
          <a:chOff x="0" y="0"/>
          <a:chExt cx="0" cy="0"/>
        </a:xfrm>
      </p:grpSpPr>
      <p:sp>
        <p:nvSpPr>
          <p:cNvPr id="88" name="Google Shape;88;p47"/>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47"/>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92" name="Shape 92"/>
        <p:cNvGrpSpPr/>
        <p:nvPr/>
      </p:nvGrpSpPr>
      <p:grpSpPr>
        <a:xfrm>
          <a:off x="0" y="0"/>
          <a:ext cx="0" cy="0"/>
          <a:chOff x="0" y="0"/>
          <a:chExt cx="0" cy="0"/>
        </a:xfrm>
      </p:grpSpPr>
      <p:sp>
        <p:nvSpPr>
          <p:cNvPr id="93" name="Google Shape;93;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5" name="Google Shape;95;p4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42900" lvl="0" marL="457200" algn="l">
              <a:spcBef>
                <a:spcPts val="480"/>
              </a:spcBef>
              <a:spcAft>
                <a:spcPts val="0"/>
              </a:spcAft>
              <a:buSzPts val="1800"/>
              <a:buChar char="■"/>
              <a:defRPr sz="2400"/>
            </a:lvl1pPr>
            <a:lvl2pPr indent="-330200" lvl="1" marL="914400" algn="l">
              <a:spcBef>
                <a:spcPts val="400"/>
              </a:spcBef>
              <a:spcAft>
                <a:spcPts val="0"/>
              </a:spcAft>
              <a:buSzPts val="16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6" name="Google Shape;96;p4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7" name="Google Shape;97;p4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42900" lvl="0" marL="457200" algn="l">
              <a:spcBef>
                <a:spcPts val="480"/>
              </a:spcBef>
              <a:spcAft>
                <a:spcPts val="0"/>
              </a:spcAft>
              <a:buSzPts val="1800"/>
              <a:buChar char="■"/>
              <a:defRPr sz="2400"/>
            </a:lvl1pPr>
            <a:lvl2pPr indent="-330200" lvl="1" marL="914400" algn="l">
              <a:spcBef>
                <a:spcPts val="400"/>
              </a:spcBef>
              <a:spcAft>
                <a:spcPts val="0"/>
              </a:spcAft>
              <a:buSzPts val="16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8" name="Google Shape;98;p4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48"/>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3.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38"/>
          <p:cNvGrpSpPr/>
          <p:nvPr/>
        </p:nvGrpSpPr>
        <p:grpSpPr>
          <a:xfrm>
            <a:off x="0" y="0"/>
            <a:ext cx="9144000" cy="6858000"/>
            <a:chOff x="0" y="0"/>
            <a:chExt cx="5760" cy="4320"/>
          </a:xfrm>
        </p:grpSpPr>
        <p:sp>
          <p:nvSpPr>
            <p:cNvPr id="11" name="Google Shape;11;p38"/>
            <p:cNvSpPr txBox="1"/>
            <p:nvPr/>
          </p:nvSpPr>
          <p:spPr>
            <a:xfrm>
              <a:off x="0" y="0"/>
              <a:ext cx="2208" cy="4320"/>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 name="Google Shape;12;p38"/>
            <p:cNvSpPr txBox="1"/>
            <p:nvPr/>
          </p:nvSpPr>
          <p:spPr>
            <a:xfrm>
              <a:off x="1081" y="1065"/>
              <a:ext cx="4679" cy="1596"/>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3" name="Google Shape;13;p38"/>
            <p:cNvGrpSpPr/>
            <p:nvPr/>
          </p:nvGrpSpPr>
          <p:grpSpPr>
            <a:xfrm>
              <a:off x="0" y="672"/>
              <a:ext cx="1806" cy="1989"/>
              <a:chOff x="0" y="672"/>
              <a:chExt cx="1806" cy="1989"/>
            </a:xfrm>
          </p:grpSpPr>
          <p:sp>
            <p:nvSpPr>
              <p:cNvPr id="14" name="Google Shape;14;p38"/>
              <p:cNvSpPr txBox="1"/>
              <p:nvPr/>
            </p:nvSpPr>
            <p:spPr>
              <a:xfrm>
                <a:off x="361" y="2257"/>
                <a:ext cx="363" cy="40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 name="Google Shape;15;p38"/>
              <p:cNvSpPr txBox="1"/>
              <p:nvPr/>
            </p:nvSpPr>
            <p:spPr>
              <a:xfrm>
                <a:off x="1081" y="1065"/>
                <a:ext cx="362" cy="405"/>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 name="Google Shape;16;p38"/>
              <p:cNvSpPr txBox="1"/>
              <p:nvPr/>
            </p:nvSpPr>
            <p:spPr>
              <a:xfrm>
                <a:off x="1437" y="672"/>
                <a:ext cx="369" cy="400"/>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 name="Google Shape;17;p38"/>
              <p:cNvSpPr txBox="1"/>
              <p:nvPr/>
            </p:nvSpPr>
            <p:spPr>
              <a:xfrm>
                <a:off x="719" y="2257"/>
                <a:ext cx="368" cy="404"/>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 name="Google Shape;18;p38"/>
              <p:cNvSpPr txBox="1"/>
              <p:nvPr/>
            </p:nvSpPr>
            <p:spPr>
              <a:xfrm>
                <a:off x="1437" y="1065"/>
                <a:ext cx="369" cy="40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 name="Google Shape;19;p38"/>
              <p:cNvSpPr txBox="1"/>
              <p:nvPr/>
            </p:nvSpPr>
            <p:spPr>
              <a:xfrm>
                <a:off x="719" y="1464"/>
                <a:ext cx="368" cy="399"/>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Google Shape;20;p38"/>
              <p:cNvSpPr txBox="1"/>
              <p:nvPr/>
            </p:nvSpPr>
            <p:spPr>
              <a:xfrm>
                <a:off x="0" y="1464"/>
                <a:ext cx="367" cy="39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 name="Google Shape;21;p38"/>
              <p:cNvSpPr txBox="1"/>
              <p:nvPr/>
            </p:nvSpPr>
            <p:spPr>
              <a:xfrm>
                <a:off x="1081" y="1464"/>
                <a:ext cx="362" cy="39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 name="Google Shape;22;p38"/>
              <p:cNvSpPr txBox="1"/>
              <p:nvPr/>
            </p:nvSpPr>
            <p:spPr>
              <a:xfrm>
                <a:off x="361" y="1857"/>
                <a:ext cx="363" cy="406"/>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 name="Google Shape;23;p38"/>
              <p:cNvSpPr txBox="1"/>
              <p:nvPr/>
            </p:nvSpPr>
            <p:spPr>
              <a:xfrm>
                <a:off x="719" y="1857"/>
                <a:ext cx="368" cy="406"/>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
        <p:nvSpPr>
          <p:cNvPr id="24" name="Google Shape;24;p38"/>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25" name="Google Shape;25;p38"/>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lt2"/>
              </a:buClr>
              <a:buSzPts val="2400"/>
              <a:buFont typeface="Noto Sans Symbols"/>
              <a:buChar char="■"/>
              <a:defRPr b="0" i="0" sz="3200" u="none" cap="none" strike="noStrike">
                <a:solidFill>
                  <a:schemeClr val="dk1"/>
                </a:solidFill>
                <a:latin typeface="Arial"/>
                <a:ea typeface="Arial"/>
                <a:cs typeface="Arial"/>
                <a:sym typeface="Arial"/>
              </a:defRPr>
            </a:lvl1pPr>
            <a:lvl2pPr indent="-370840" lvl="1" marL="914400" marR="0" rtl="0" algn="l">
              <a:spcBef>
                <a:spcPts val="560"/>
              </a:spcBef>
              <a:spcAft>
                <a:spcPts val="0"/>
              </a:spcAft>
              <a:buClr>
                <a:schemeClr val="accent2"/>
              </a:buClr>
              <a:buSzPts val="2240"/>
              <a:buFont typeface="Noto Sans Symbols"/>
              <a:buChar char="◻"/>
              <a:defRPr b="0" i="0" sz="28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lt2"/>
              </a:buClr>
              <a:buSzPts val="156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26" name="Google Shape;26;p3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 name="Google Shape;27;p3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3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4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7" name="Google Shape;37;p4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grpSp>
        <p:nvGrpSpPr>
          <p:cNvPr id="38" name="Google Shape;38;p40"/>
          <p:cNvGrpSpPr/>
          <p:nvPr/>
        </p:nvGrpSpPr>
        <p:grpSpPr>
          <a:xfrm>
            <a:off x="0" y="0"/>
            <a:ext cx="9144000" cy="546100"/>
            <a:chOff x="0" y="0"/>
            <a:chExt cx="5760" cy="344"/>
          </a:xfrm>
        </p:grpSpPr>
        <p:sp>
          <p:nvSpPr>
            <p:cNvPr id="39" name="Google Shape;39;p40"/>
            <p:cNvSpPr txBox="1"/>
            <p:nvPr/>
          </p:nvSpPr>
          <p:spPr>
            <a:xfrm>
              <a:off x="0" y="0"/>
              <a:ext cx="180" cy="336"/>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 name="Google Shape;40;p40"/>
            <p:cNvSpPr txBox="1"/>
            <p:nvPr/>
          </p:nvSpPr>
          <p:spPr>
            <a:xfrm>
              <a:off x="260" y="85"/>
              <a:ext cx="5500" cy="173"/>
            </a:xfrm>
            <a:prstGeom prst="rect">
              <a:avLst/>
            </a:prstGeom>
            <a:gradFill>
              <a:gsLst>
                <a:gs pos="0">
                  <a:schemeClr val="lt2"/>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 name="Google Shape;41;p40"/>
            <p:cNvSpPr txBox="1"/>
            <p:nvPr/>
          </p:nvSpPr>
          <p:spPr>
            <a:xfrm>
              <a:off x="258" y="85"/>
              <a:ext cx="87" cy="89"/>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 name="Google Shape;42;p40"/>
            <p:cNvSpPr txBox="1"/>
            <p:nvPr/>
          </p:nvSpPr>
          <p:spPr>
            <a:xfrm>
              <a:off x="345" y="0"/>
              <a:ext cx="88" cy="87"/>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 name="Google Shape;43;p40"/>
            <p:cNvSpPr txBox="1"/>
            <p:nvPr/>
          </p:nvSpPr>
          <p:spPr>
            <a:xfrm>
              <a:off x="345" y="85"/>
              <a:ext cx="88" cy="8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 name="Google Shape;44;p40"/>
            <p:cNvSpPr txBox="1"/>
            <p:nvPr/>
          </p:nvSpPr>
          <p:spPr>
            <a:xfrm>
              <a:off x="173" y="173"/>
              <a:ext cx="86" cy="87"/>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 name="Google Shape;45;p40"/>
            <p:cNvSpPr txBox="1"/>
            <p:nvPr/>
          </p:nvSpPr>
          <p:spPr>
            <a:xfrm>
              <a:off x="83" y="86"/>
              <a:ext cx="89"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 name="Google Shape;46;p40"/>
            <p:cNvSpPr txBox="1"/>
            <p:nvPr/>
          </p:nvSpPr>
          <p:spPr>
            <a:xfrm>
              <a:off x="258" y="171"/>
              <a:ext cx="87" cy="87"/>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 name="Google Shape;47;p40"/>
            <p:cNvSpPr txBox="1"/>
            <p:nvPr/>
          </p:nvSpPr>
          <p:spPr>
            <a:xfrm>
              <a:off x="173" y="258"/>
              <a:ext cx="86" cy="86"/>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8" name="Google Shape;48;p40"/>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49" name="Google Shape;49;p40"/>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lt2"/>
              </a:buClr>
              <a:buSzPts val="2400"/>
              <a:buFont typeface="Noto Sans Symbols"/>
              <a:buChar char="■"/>
              <a:defRPr b="0" i="0" sz="3200" u="none" cap="none" strike="noStrike">
                <a:solidFill>
                  <a:schemeClr val="dk1"/>
                </a:solidFill>
                <a:latin typeface="Arial"/>
                <a:ea typeface="Arial"/>
                <a:cs typeface="Arial"/>
                <a:sym typeface="Arial"/>
              </a:defRPr>
            </a:lvl1pPr>
            <a:lvl2pPr indent="-370840" lvl="1" marL="914400" marR="0" rtl="0" algn="l">
              <a:spcBef>
                <a:spcPts val="560"/>
              </a:spcBef>
              <a:spcAft>
                <a:spcPts val="0"/>
              </a:spcAft>
              <a:buClr>
                <a:schemeClr val="accent2"/>
              </a:buClr>
              <a:buSzPts val="2240"/>
              <a:buFont typeface="Noto Sans Symbols"/>
              <a:buChar char="◻"/>
              <a:defRPr b="0" i="0" sz="28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lt2"/>
              </a:buClr>
              <a:buSzPts val="156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0" name="Google Shape;50;p4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google.gr/url?sa=i&amp;rct=j&amp;q=&amp;esrc=s&amp;source=images&amp;cd=&amp;cad=rja&amp;uact=8&amp;ved=2ahUKEwjA_-HO-rDhAhVEZFAKHWOLBCAQjRx6BAgBEAU&amp;url=http://s4258075.blogspot.com/2012/05/when-i-first-heard-term-news-values.html&amp;psig=AOvVaw3Xcgv74qEtN1UPLQHOSS-g&amp;ust=1554278745530361"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
          <p:cNvSpPr txBox="1"/>
          <p:nvPr>
            <p:ph type="ctrTitle"/>
          </p:nvPr>
        </p:nvSpPr>
        <p:spPr>
          <a:xfrm>
            <a:off x="2339975" y="1665275"/>
            <a:ext cx="6651600" cy="2373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FFFF"/>
              </a:buClr>
              <a:buSzPts val="3200"/>
              <a:buFont typeface="Book Antiqua"/>
              <a:buNone/>
            </a:pPr>
            <a:r>
              <a:t/>
            </a:r>
            <a:endParaRPr b="1" sz="3200">
              <a:latin typeface="Book Antiqua"/>
              <a:ea typeface="Book Antiqua"/>
              <a:cs typeface="Book Antiqua"/>
              <a:sym typeface="Book Antiqua"/>
            </a:endParaRPr>
          </a:p>
          <a:p>
            <a:pPr indent="0" lvl="0" marL="0" rtl="0" algn="ctr">
              <a:lnSpc>
                <a:spcPct val="100000"/>
              </a:lnSpc>
              <a:spcBef>
                <a:spcPts val="0"/>
              </a:spcBef>
              <a:spcAft>
                <a:spcPts val="0"/>
              </a:spcAft>
              <a:buClr>
                <a:srgbClr val="FFFFFF"/>
              </a:buClr>
              <a:buSzPts val="3200"/>
              <a:buFont typeface="Book Antiqua"/>
              <a:buNone/>
            </a:pPr>
            <a:r>
              <a:rPr b="1" lang="en-US" sz="2900">
                <a:latin typeface="Book Antiqua"/>
                <a:ea typeface="Book Antiqua"/>
                <a:cs typeface="Book Antiqua"/>
                <a:sym typeface="Book Antiqua"/>
              </a:rPr>
              <a:t>2</a:t>
            </a:r>
            <a:r>
              <a:rPr b="1" i="0" lang="en-US" sz="2900" u="none">
                <a:solidFill>
                  <a:srgbClr val="FFFFFF"/>
                </a:solidFill>
                <a:latin typeface="Book Antiqua"/>
                <a:ea typeface="Book Antiqua"/>
                <a:cs typeface="Book Antiqua"/>
                <a:sym typeface="Book Antiqua"/>
              </a:rPr>
              <a:t>ο μάθημα- </a:t>
            </a:r>
            <a:r>
              <a:rPr b="1" lang="en-US" sz="2900">
                <a:latin typeface="Book Antiqua"/>
                <a:ea typeface="Book Antiqua"/>
                <a:cs typeface="Book Antiqua"/>
                <a:sym typeface="Book Antiqua"/>
              </a:rPr>
              <a:t>Πολιτική Επικοινωνία-</a:t>
            </a:r>
            <a:endParaRPr b="1" sz="2900">
              <a:latin typeface="Book Antiqua"/>
              <a:ea typeface="Book Antiqua"/>
              <a:cs typeface="Book Antiqua"/>
              <a:sym typeface="Book Antiqua"/>
            </a:endParaRPr>
          </a:p>
          <a:p>
            <a:pPr indent="0" lvl="0" marL="0" rtl="0" algn="ctr">
              <a:lnSpc>
                <a:spcPct val="100000"/>
              </a:lnSpc>
              <a:spcBef>
                <a:spcPts val="0"/>
              </a:spcBef>
              <a:spcAft>
                <a:spcPts val="0"/>
              </a:spcAft>
              <a:buClr>
                <a:srgbClr val="FFFFFF"/>
              </a:buClr>
              <a:buSzPts val="3200"/>
              <a:buFont typeface="Book Antiqua"/>
              <a:buNone/>
            </a:pPr>
            <a:r>
              <a:rPr b="1" lang="en-US" sz="2900">
                <a:latin typeface="Book Antiqua"/>
                <a:ea typeface="Book Antiqua"/>
                <a:cs typeface="Book Antiqua"/>
                <a:sym typeface="Book Antiqua"/>
              </a:rPr>
              <a:t>gate keeping, </a:t>
            </a:r>
            <a:r>
              <a:rPr b="1" lang="en-US" sz="2900">
                <a:latin typeface="Book Antiqua"/>
                <a:ea typeface="Book Antiqua"/>
                <a:cs typeface="Book Antiqua"/>
                <a:sym typeface="Book Antiqua"/>
              </a:rPr>
              <a:t>agenda</a:t>
            </a:r>
            <a:r>
              <a:rPr b="1" lang="en-US" sz="2900">
                <a:latin typeface="Book Antiqua"/>
                <a:ea typeface="Book Antiqua"/>
                <a:cs typeface="Book Antiqua"/>
                <a:sym typeface="Book Antiqua"/>
              </a:rPr>
              <a:t> setting, framing, priming</a:t>
            </a:r>
            <a:endParaRPr/>
          </a:p>
        </p:txBody>
      </p:sp>
      <p:sp>
        <p:nvSpPr>
          <p:cNvPr id="119" name="Google Shape;119;p1"/>
          <p:cNvSpPr txBox="1"/>
          <p:nvPr>
            <p:ph idx="1" type="subTitle"/>
          </p:nvPr>
        </p:nvSpPr>
        <p:spPr>
          <a:xfrm>
            <a:off x="1042987" y="4581525"/>
            <a:ext cx="7812087" cy="2087562"/>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1500"/>
              <a:buNone/>
            </a:pPr>
            <a:r>
              <a:rPr b="1" i="0" lang="en-US" sz="2000" u="none">
                <a:solidFill>
                  <a:srgbClr val="000000"/>
                </a:solidFill>
                <a:latin typeface="Garamond"/>
                <a:ea typeface="Garamond"/>
                <a:cs typeface="Garamond"/>
                <a:sym typeface="Garamond"/>
              </a:rPr>
              <a:t>Δρ. Παναγιώτης ΠΑΣΧΑΛΙΔΗΣ</a:t>
            </a:r>
            <a:endParaRPr/>
          </a:p>
          <a:p>
            <a:pPr indent="0" lvl="0" marL="0" rtl="0" algn="ctr">
              <a:lnSpc>
                <a:spcPct val="80000"/>
              </a:lnSpc>
              <a:spcBef>
                <a:spcPts val="0"/>
              </a:spcBef>
              <a:spcAft>
                <a:spcPts val="0"/>
              </a:spcAft>
              <a:buSzPts val="1500"/>
              <a:buNone/>
            </a:pPr>
            <a:r>
              <a:t/>
            </a:r>
            <a:endParaRPr b="1" i="0" sz="2000" u="none">
              <a:solidFill>
                <a:srgbClr val="000000"/>
              </a:solidFill>
              <a:latin typeface="Garamond"/>
              <a:ea typeface="Garamond"/>
              <a:cs typeface="Garamond"/>
              <a:sym typeface="Garamond"/>
            </a:endParaRPr>
          </a:p>
          <a:p>
            <a:pPr indent="0" lvl="0" marL="0" rtl="0" algn="ctr">
              <a:lnSpc>
                <a:spcPct val="80000"/>
              </a:lnSpc>
              <a:spcBef>
                <a:spcPts val="500"/>
              </a:spcBef>
              <a:spcAft>
                <a:spcPts val="0"/>
              </a:spcAft>
              <a:buSzPts val="1350"/>
              <a:buNone/>
            </a:pPr>
            <a:r>
              <a:rPr b="1" i="0" lang="en-US" sz="1800" u="none">
                <a:solidFill>
                  <a:srgbClr val="000000"/>
                </a:solidFill>
                <a:latin typeface="Garamond"/>
                <a:ea typeface="Garamond"/>
                <a:cs typeface="Garamond"/>
                <a:sym typeface="Garamond"/>
              </a:rPr>
              <a:t>Τμήμα Πολιτικής Επιστήμης</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350"/>
              <a:buNone/>
            </a:pPr>
            <a:r>
              <a:rPr b="1" i="0" lang="en-US" sz="1800" u="none">
                <a:solidFill>
                  <a:srgbClr val="000000"/>
                </a:solidFill>
                <a:latin typeface="Garamond"/>
                <a:ea typeface="Garamond"/>
                <a:cs typeface="Garamond"/>
                <a:sym typeface="Garamond"/>
              </a:rPr>
              <a:t>Κομοτηνή, Δημοκρίτειο Πανεπιστήμιο Θράκης</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200"/>
              <a:buNone/>
            </a:pPr>
            <a:r>
              <a:rPr b="1" i="0" lang="en-US" sz="1600" u="none">
                <a:solidFill>
                  <a:srgbClr val="000000"/>
                </a:solidFill>
                <a:latin typeface="Garamond"/>
                <a:ea typeface="Garamond"/>
                <a:cs typeface="Garamond"/>
                <a:sym typeface="Garamond"/>
              </a:rPr>
              <a:t>Email: panagiotispaschalidis314@gmail.com</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200"/>
              <a:buNone/>
            </a:pPr>
            <a:r>
              <a:rPr b="1" i="0" lang="en-US" sz="1600" u="none">
                <a:solidFill>
                  <a:srgbClr val="000000"/>
                </a:solidFill>
                <a:latin typeface="Garamond"/>
                <a:ea typeface="Garamond"/>
                <a:cs typeface="Garamond"/>
                <a:sym typeface="Garamond"/>
              </a:rPr>
              <a:t>Τηλέφωνο Επικοινωνίας: 6981005323</a:t>
            </a:r>
            <a:endParaRPr b="1" i="0" sz="1800" u="none">
              <a:solidFill>
                <a:srgbClr val="000000"/>
              </a:solidFill>
              <a:latin typeface="Garamond"/>
              <a:ea typeface="Garamond"/>
              <a:cs typeface="Garamond"/>
              <a:sym typeface="Garamond"/>
            </a:endParaRPr>
          </a:p>
          <a:p>
            <a:pPr indent="0" lvl="0" marL="0" rtl="0" algn="l">
              <a:spcBef>
                <a:spcPts val="360"/>
              </a:spcBef>
              <a:spcAft>
                <a:spcPts val="0"/>
              </a:spcAft>
              <a:buSzPts val="1350"/>
              <a:buFont typeface="Noto Sans Symbols"/>
              <a:buNone/>
            </a:pPr>
            <a:r>
              <a:t/>
            </a:r>
            <a:endParaRPr b="1" i="0" sz="1800" u="none">
              <a:solidFill>
                <a:srgbClr val="000000"/>
              </a:solidFill>
              <a:latin typeface="Garamond"/>
              <a:ea typeface="Garamond"/>
              <a:cs typeface="Garamond"/>
              <a:sym typeface="Garamond"/>
            </a:endParaRPr>
          </a:p>
        </p:txBody>
      </p:sp>
      <p:pic>
        <p:nvPicPr>
          <p:cNvPr id="120" name="Google Shape;120;p1"/>
          <p:cNvPicPr preferRelativeResize="0"/>
          <p:nvPr/>
        </p:nvPicPr>
        <p:blipFill rotWithShape="1">
          <a:blip r:embed="rId3">
            <a:alphaModFix/>
          </a:blip>
          <a:srcRect b="0" l="0" r="0" t="0"/>
          <a:stretch/>
        </p:blipFill>
        <p:spPr>
          <a:xfrm>
            <a:off x="4921250" y="0"/>
            <a:ext cx="2035175" cy="1565275"/>
          </a:xfrm>
          <a:prstGeom prst="rect">
            <a:avLst/>
          </a:prstGeom>
          <a:noFill/>
          <a:ln>
            <a:noFill/>
          </a:ln>
        </p:spPr>
      </p:pic>
      <p:pic>
        <p:nvPicPr>
          <p:cNvPr id="121" name="Google Shape;121;p1"/>
          <p:cNvPicPr preferRelativeResize="0"/>
          <p:nvPr/>
        </p:nvPicPr>
        <p:blipFill rotWithShape="1">
          <a:blip r:embed="rId4">
            <a:alphaModFix/>
          </a:blip>
          <a:srcRect b="0" l="0" r="0" t="0"/>
          <a:stretch/>
        </p:blipFill>
        <p:spPr>
          <a:xfrm>
            <a:off x="7005637" y="0"/>
            <a:ext cx="2138362" cy="16652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bacc330394_0_116"/>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rPr lang="en-US" sz="1800"/>
              <a:t>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55600" lvl="0" marL="457200" rtl="0" algn="just">
              <a:lnSpc>
                <a:spcPct val="115000"/>
              </a:lnSpc>
              <a:spcBef>
                <a:spcPts val="0"/>
              </a:spcBef>
              <a:spcAft>
                <a:spcPts val="0"/>
              </a:spcAft>
              <a:buSzPts val="2000"/>
              <a:buAutoNum type="arabicPeriod"/>
            </a:pPr>
            <a:r>
              <a:rPr lang="en-US" sz="2000"/>
              <a:t>Gate- Keeping</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Στο πλαίσιο της μαζικής επικοινωνίας, η θεωρία του gatekeeping αναφέρεται στον έλεγχο, την επιλογή και το φιλτράρισμα των πληροφοριών πριν φτάσουν στον τελικό αποδέκτη και καταναλωτή, δηλαδή το κοινό (Shoemaker, 2009).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Υπάρχει η μεταφορά της θύρας και του φύλακα.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Η θεωρία εδράζεται στην υπόθεση πως οι πληροφορίες είναι ανεξάντλητες και πως τα ΜΜΕ κωδικοποιούν, συνοψίζουν, φιλτράρουν και επιλέγουν ένα μικρό τμήμα της για το κοινό. </a:t>
            </a:r>
            <a:endParaRPr sz="2000"/>
          </a:p>
        </p:txBody>
      </p:sp>
      <p:grpSp>
        <p:nvGrpSpPr>
          <p:cNvPr id="260" name="Google Shape;260;g2bacc330394_0_116"/>
          <p:cNvGrpSpPr/>
          <p:nvPr/>
        </p:nvGrpSpPr>
        <p:grpSpPr>
          <a:xfrm>
            <a:off x="0" y="0"/>
            <a:ext cx="8985250" cy="611188"/>
            <a:chOff x="0" y="0"/>
            <a:chExt cx="5660" cy="385"/>
          </a:xfrm>
        </p:grpSpPr>
        <p:sp>
          <p:nvSpPr>
            <p:cNvPr id="261" name="Google Shape;261;g2bacc330394_0_11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2" name="Google Shape;262;g2bacc330394_0_11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3" name="Google Shape;263;g2bacc330394_0_11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4" name="Google Shape;264;g2bacc330394_0_11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5" name="Google Shape;265;g2bacc330394_0_11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6" name="Google Shape;266;g2bacc330394_0_11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7" name="Google Shape;267;g2bacc330394_0_11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8" name="Google Shape;268;g2bacc330394_0_11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9" name="Google Shape;269;g2bacc330394_0_11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70" name="Google Shape;270;g2bacc330394_0_11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bacc330394_0_131"/>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rPr lang="en-US" sz="1800"/>
              <a:t>      </a:t>
            </a:r>
            <a:endParaRPr sz="1800"/>
          </a:p>
          <a:p>
            <a:pPr indent="-355600" lvl="0" marL="457200" rtl="0" algn="just">
              <a:lnSpc>
                <a:spcPct val="115000"/>
              </a:lnSpc>
              <a:spcBef>
                <a:spcPts val="0"/>
              </a:spcBef>
              <a:spcAft>
                <a:spcPts val="0"/>
              </a:spcAft>
              <a:buSzPts val="2000"/>
              <a:buAutoNum type="arabicPeriod"/>
            </a:pPr>
            <a:r>
              <a:rPr lang="en-US" sz="2000"/>
              <a:t>Gate- Keeping</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Στην περίοδο πριν το Διαδίκτυο (και ιδιαίτερα το διαδραστικό Web 2.0) τα παραδοσιακά ΜΜΕ (τηλεόραση, ραδιόφωνο, τύπος) ασκούσαν αυτή την λειτουργία με μεγαλύτερη, σχεδόν απόλυτη, ισχύ.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Ο όρος ‘gate- keeping’ προέρχεται από την ψυχολογία (Lewin, 1947). </a:t>
            </a:r>
            <a:endParaRPr sz="2000"/>
          </a:p>
          <a:p>
            <a:pPr indent="0" lvl="0" marL="9144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Ήδη, από την περίοδο εμφάνισης του όρου, η προσοχή των ερευνητών στράφηκε στο σημαντικό ρόλο που είχαν οι αρχισυντάκτες και οι διευθυντές σύνταξης σε ότι αφορά την επιλογή των ειδήσεων. </a:t>
            </a:r>
            <a:endParaRPr sz="2000"/>
          </a:p>
          <a:p>
            <a:pPr indent="0" lvl="0" marL="13716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Το έργο των Galtung και Ruge (1965) διερευνήθηκαν τα κριτήρια της ‘αξίας’ των ειδήσεων, που θα δικαιολογούσαν την επιλογή τους (news values, </a:t>
            </a:r>
            <a:r>
              <a:rPr lang="en-US" sz="2000"/>
              <a:t>newsworthiness</a:t>
            </a:r>
            <a:r>
              <a:rPr lang="en-US" sz="2000"/>
              <a:t>) </a:t>
            </a:r>
            <a:endParaRPr sz="2000"/>
          </a:p>
          <a:p>
            <a:pPr indent="-355600" lvl="0" marL="457200" rtl="0" algn="just">
              <a:lnSpc>
                <a:spcPct val="115000"/>
              </a:lnSpc>
              <a:spcBef>
                <a:spcPts val="0"/>
              </a:spcBef>
              <a:spcAft>
                <a:spcPts val="0"/>
              </a:spcAft>
              <a:buSzPts val="2000"/>
              <a:buChar char="-"/>
            </a:pPr>
            <a:r>
              <a:t/>
            </a:r>
            <a:endParaRPr sz="2000"/>
          </a:p>
        </p:txBody>
      </p:sp>
      <p:grpSp>
        <p:nvGrpSpPr>
          <p:cNvPr id="276" name="Google Shape;276;g2bacc330394_0_131"/>
          <p:cNvGrpSpPr/>
          <p:nvPr/>
        </p:nvGrpSpPr>
        <p:grpSpPr>
          <a:xfrm>
            <a:off x="0" y="0"/>
            <a:ext cx="8985250" cy="611188"/>
            <a:chOff x="0" y="0"/>
            <a:chExt cx="5660" cy="385"/>
          </a:xfrm>
        </p:grpSpPr>
        <p:sp>
          <p:nvSpPr>
            <p:cNvPr id="277" name="Google Shape;277;g2bacc330394_0_131"/>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8" name="Google Shape;278;g2bacc330394_0_131"/>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9" name="Google Shape;279;g2bacc330394_0_131"/>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0" name="Google Shape;280;g2bacc330394_0_131"/>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1" name="Google Shape;281;g2bacc330394_0_131"/>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2" name="Google Shape;282;g2bacc330394_0_131"/>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3" name="Google Shape;283;g2bacc330394_0_131"/>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4" name="Google Shape;284;g2bacc330394_0_131"/>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5" name="Google Shape;285;g2bacc330394_0_131"/>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86" name="Google Shape;286;g2bacc330394_0_131"/>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bacc330394_0_146"/>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rPr lang="en-US" sz="1800"/>
              <a:t>      </a:t>
            </a:r>
            <a:endParaRPr sz="1800"/>
          </a:p>
          <a:p>
            <a:pPr indent="-355600" lvl="0" marL="457200" rtl="0" algn="just">
              <a:lnSpc>
                <a:spcPct val="115000"/>
              </a:lnSpc>
              <a:spcBef>
                <a:spcPts val="0"/>
              </a:spcBef>
              <a:spcAft>
                <a:spcPts val="0"/>
              </a:spcAft>
              <a:buSzPts val="2000"/>
              <a:buAutoNum type="arabicPeriod"/>
            </a:pPr>
            <a:r>
              <a:rPr lang="en-US" sz="2000"/>
              <a:t>Gate- Keeping</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p:txBody>
      </p:sp>
      <p:grpSp>
        <p:nvGrpSpPr>
          <p:cNvPr id="292" name="Google Shape;292;g2bacc330394_0_146"/>
          <p:cNvGrpSpPr/>
          <p:nvPr/>
        </p:nvGrpSpPr>
        <p:grpSpPr>
          <a:xfrm>
            <a:off x="0" y="0"/>
            <a:ext cx="8985250" cy="611188"/>
            <a:chOff x="0" y="0"/>
            <a:chExt cx="5660" cy="385"/>
          </a:xfrm>
        </p:grpSpPr>
        <p:sp>
          <p:nvSpPr>
            <p:cNvPr id="293" name="Google Shape;293;g2bacc330394_0_14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4" name="Google Shape;294;g2bacc330394_0_14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5" name="Google Shape;295;g2bacc330394_0_14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6" name="Google Shape;296;g2bacc330394_0_14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7" name="Google Shape;297;g2bacc330394_0_14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8" name="Google Shape;298;g2bacc330394_0_14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9" name="Google Shape;299;g2bacc330394_0_14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0" name="Google Shape;300;g2bacc330394_0_14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1" name="Google Shape;301;g2bacc330394_0_14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02" name="Google Shape;302;g2bacc330394_0_14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pic>
        <p:nvPicPr>
          <p:cNvPr descr="C:\Users\user\Desktop\Week 10.jpg" id="303" name="Google Shape;303;g2bacc330394_0_146"/>
          <p:cNvPicPr preferRelativeResize="0"/>
          <p:nvPr/>
        </p:nvPicPr>
        <p:blipFill rotWithShape="1">
          <a:blip r:embed="rId3">
            <a:alphaModFix/>
          </a:blip>
          <a:srcRect b="0" l="0" r="0" t="0"/>
          <a:stretch/>
        </p:blipFill>
        <p:spPr>
          <a:xfrm>
            <a:off x="171000" y="1943275"/>
            <a:ext cx="6868550" cy="4635200"/>
          </a:xfrm>
          <a:prstGeom prst="rect">
            <a:avLst/>
          </a:prstGeom>
          <a:noFill/>
          <a:ln>
            <a:noFill/>
          </a:ln>
        </p:spPr>
      </p:pic>
      <p:sp>
        <p:nvSpPr>
          <p:cNvPr id="304" name="Google Shape;304;g2bacc330394_0_146"/>
          <p:cNvSpPr txBox="1"/>
          <p:nvPr/>
        </p:nvSpPr>
        <p:spPr>
          <a:xfrm>
            <a:off x="2156425" y="1324375"/>
            <a:ext cx="6016200" cy="461700"/>
          </a:xfrm>
          <a:prstGeom prst="rect">
            <a:avLst/>
          </a:prstGeom>
          <a:solidFill>
            <a:srgbClr val="B2B2F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Galtung, Ruge- Τα κριτήρια της επιλογής των ειδήσεων</a:t>
            </a:r>
            <a:endParaRPr sz="1800">
              <a:solidFill>
                <a:schemeClr val="dk1"/>
              </a:solidFill>
            </a:endParaRPr>
          </a:p>
        </p:txBody>
      </p:sp>
      <p:sp>
        <p:nvSpPr>
          <p:cNvPr id="305" name="Google Shape;305;g2bacc330394_0_146"/>
          <p:cNvSpPr txBox="1"/>
          <p:nvPr/>
        </p:nvSpPr>
        <p:spPr>
          <a:xfrm>
            <a:off x="7097525" y="2074475"/>
            <a:ext cx="1762200" cy="4503900"/>
          </a:xfrm>
          <a:prstGeom prst="rect">
            <a:avLst/>
          </a:prstGeom>
          <a:solidFill>
            <a:srgbClr val="B2B2F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rPr>
              <a:t>Αρνητικός χαρακτήρας</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US" sz="1800">
                <a:solidFill>
                  <a:schemeClr val="dk1"/>
                </a:solidFill>
              </a:rPr>
              <a:t>Εγγύτητα</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US" sz="1800">
                <a:solidFill>
                  <a:schemeClr val="dk1"/>
                </a:solidFill>
              </a:rPr>
              <a:t>Πρόσφατος χαρακτήρας</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US" sz="1800">
                <a:solidFill>
                  <a:schemeClr val="dk1"/>
                </a:solidFill>
              </a:rPr>
              <a:t>Επανάληψη</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US" sz="1800">
                <a:solidFill>
                  <a:schemeClr val="dk1"/>
                </a:solidFill>
              </a:rPr>
              <a:t>Συνέχεια</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US" sz="1800">
                <a:solidFill>
                  <a:schemeClr val="dk1"/>
                </a:solidFill>
              </a:rPr>
              <a:t>Μοναδικότητα</a:t>
            </a:r>
            <a:endParaRPr sz="1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bacc330394_0_166"/>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rPr lang="en-US" sz="1800"/>
              <a:t>      </a:t>
            </a:r>
            <a:endParaRPr sz="1800"/>
          </a:p>
          <a:p>
            <a:pPr indent="-355600" lvl="0" marL="457200" rtl="0" algn="just">
              <a:lnSpc>
                <a:spcPct val="115000"/>
              </a:lnSpc>
              <a:spcBef>
                <a:spcPts val="0"/>
              </a:spcBef>
              <a:spcAft>
                <a:spcPts val="0"/>
              </a:spcAft>
              <a:buSzPts val="2000"/>
              <a:buAutoNum type="arabicPeriod"/>
            </a:pPr>
            <a:r>
              <a:rPr lang="en-US" sz="2000"/>
              <a:t>Gate- Keeping</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p:txBody>
      </p:sp>
      <p:grpSp>
        <p:nvGrpSpPr>
          <p:cNvPr id="311" name="Google Shape;311;g2bacc330394_0_166"/>
          <p:cNvGrpSpPr/>
          <p:nvPr/>
        </p:nvGrpSpPr>
        <p:grpSpPr>
          <a:xfrm>
            <a:off x="0" y="0"/>
            <a:ext cx="8985250" cy="611188"/>
            <a:chOff x="0" y="0"/>
            <a:chExt cx="5660" cy="385"/>
          </a:xfrm>
        </p:grpSpPr>
        <p:sp>
          <p:nvSpPr>
            <p:cNvPr id="312" name="Google Shape;312;g2bacc330394_0_16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3" name="Google Shape;313;g2bacc330394_0_16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4" name="Google Shape;314;g2bacc330394_0_16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5" name="Google Shape;315;g2bacc330394_0_16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6" name="Google Shape;316;g2bacc330394_0_16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7" name="Google Shape;317;g2bacc330394_0_16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8" name="Google Shape;318;g2bacc330394_0_16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9" name="Google Shape;319;g2bacc330394_0_16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0" name="Google Shape;320;g2bacc330394_0_16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21" name="Google Shape;321;g2bacc330394_0_16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
        <p:nvSpPr>
          <p:cNvPr id="322" name="Google Shape;322;g2bacc330394_0_166"/>
          <p:cNvSpPr txBox="1"/>
          <p:nvPr/>
        </p:nvSpPr>
        <p:spPr>
          <a:xfrm>
            <a:off x="2156425" y="1324375"/>
            <a:ext cx="6016200" cy="461700"/>
          </a:xfrm>
          <a:prstGeom prst="rect">
            <a:avLst/>
          </a:prstGeom>
          <a:solidFill>
            <a:srgbClr val="B2B2F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Galtung, Ruge- Τα κριτήρια της επιλογής των ειδήσεων</a:t>
            </a:r>
            <a:endParaRPr sz="1800">
              <a:solidFill>
                <a:schemeClr val="dk1"/>
              </a:solidFill>
            </a:endParaRPr>
          </a:p>
        </p:txBody>
      </p:sp>
      <p:sp>
        <p:nvSpPr>
          <p:cNvPr id="323" name="Google Shape;323;g2bacc330394_0_166"/>
          <p:cNvSpPr txBox="1"/>
          <p:nvPr/>
        </p:nvSpPr>
        <p:spPr>
          <a:xfrm>
            <a:off x="6883200" y="2074475"/>
            <a:ext cx="1976400" cy="4503900"/>
          </a:xfrm>
          <a:prstGeom prst="rect">
            <a:avLst/>
          </a:prstGeom>
          <a:solidFill>
            <a:srgbClr val="B2B2F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rPr>
              <a:t>Απλότητα</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US" sz="1800">
                <a:solidFill>
                  <a:schemeClr val="dk1"/>
                </a:solidFill>
              </a:rPr>
              <a:t>Προσωπικότητα</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US" sz="1800">
                <a:solidFill>
                  <a:schemeClr val="dk1"/>
                </a:solidFill>
              </a:rPr>
              <a:t>Προβλεψιμότητα</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US" sz="1800">
                <a:solidFill>
                  <a:schemeClr val="dk1"/>
                </a:solidFill>
              </a:rPr>
              <a:t>Ελίτ έθνη</a:t>
            </a:r>
            <a:endParaRPr sz="1800">
              <a:solidFill>
                <a:schemeClr val="dk1"/>
              </a:solidFill>
            </a:endParaRPr>
          </a:p>
          <a:p>
            <a:pPr indent="0" lvl="0" marL="0" rtl="0" algn="l">
              <a:spcBef>
                <a:spcPts val="0"/>
              </a:spcBef>
              <a:spcAft>
                <a:spcPts val="0"/>
              </a:spcAft>
              <a:buNone/>
            </a:pPr>
            <a:r>
              <a:rPr lang="en-US" sz="1800">
                <a:solidFill>
                  <a:schemeClr val="dk1"/>
                </a:solidFill>
              </a:rPr>
              <a:t>/πρόσωπα</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US" sz="1800">
                <a:solidFill>
                  <a:schemeClr val="dk1"/>
                </a:solidFill>
              </a:rPr>
              <a:t>Αποκλειστικότητα</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US" sz="1800">
                <a:solidFill>
                  <a:schemeClr val="dk1"/>
                </a:solidFill>
              </a:rPr>
              <a:t>Μέγεθος</a:t>
            </a:r>
            <a:endParaRPr sz="1800">
              <a:solidFill>
                <a:schemeClr val="dk1"/>
              </a:solidFill>
            </a:endParaRPr>
          </a:p>
        </p:txBody>
      </p:sp>
      <p:pic>
        <p:nvPicPr>
          <p:cNvPr descr="Αποτέλεσμα εικόνας για galtung ruge 12 factor" id="324" name="Google Shape;324;g2bacc330394_0_166">
            <a:hlinkClick r:id="rId3"/>
          </p:cNvPr>
          <p:cNvPicPr preferRelativeResize="0"/>
          <p:nvPr/>
        </p:nvPicPr>
        <p:blipFill rotWithShape="1">
          <a:blip r:embed="rId4">
            <a:alphaModFix/>
          </a:blip>
          <a:srcRect b="0" l="0" r="0" t="0"/>
          <a:stretch/>
        </p:blipFill>
        <p:spPr>
          <a:xfrm>
            <a:off x="130951" y="1967350"/>
            <a:ext cx="6692726" cy="4648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2bacc330394_0_185"/>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355600" lvl="0" marL="457200" rtl="0" algn="just">
              <a:lnSpc>
                <a:spcPct val="115000"/>
              </a:lnSpc>
              <a:spcBef>
                <a:spcPts val="0"/>
              </a:spcBef>
              <a:spcAft>
                <a:spcPts val="0"/>
              </a:spcAft>
              <a:buSzPts val="2000"/>
              <a:buAutoNum type="arabicPeriod"/>
            </a:pPr>
            <a:r>
              <a:rPr lang="en-US" sz="2000"/>
              <a:t>Gate- Keeping</a:t>
            </a:r>
            <a:endParaRPr sz="2000"/>
          </a:p>
          <a:p>
            <a:pPr indent="0" lvl="0" marL="91440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Σε πιο πρόσφατες εκδοχές, η θεωρία του gate-keeping πρότεινε μια πιο σύνθετη εκδοχή για τον πως ακριβώς λαμβάνει χώρα αυτός ο έλεγχος και η επιλογή. Για τον Shoemaker (2009), δεν είναι απλά ο έλεγχος αλλά και η επιλογή, η συγγραφή, η διαμόρφωση, η επανάληψη της πληροφορίας ώστε να φτάσει στο κοινό.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Σταδιακά, δηλαδή, το gatekeeping συνδέθηκε με πολλά δομικά χαρακτηριστικά (π.χ. γραμμή μέσου/ ιδιοκτησία, οικονομικά συμφέροντα, πολιτικός και ιδεολογικός προσανατολισμός, θέση κυβέρνησης/ κομμάτων, στάσεις πολιτών)</a:t>
            </a:r>
            <a:endParaRPr sz="2000"/>
          </a:p>
          <a:p>
            <a:pPr indent="-355600" lvl="0" marL="457200" rtl="0" algn="just">
              <a:lnSpc>
                <a:spcPct val="115000"/>
              </a:lnSpc>
              <a:spcBef>
                <a:spcPts val="0"/>
              </a:spcBef>
              <a:spcAft>
                <a:spcPts val="0"/>
              </a:spcAft>
              <a:buSzPts val="2000"/>
              <a:buChar char="-"/>
            </a:pPr>
            <a:r>
              <a:rPr lang="en-US" sz="2000"/>
              <a:t>Δεν είναι τυχαίο πως η μεγάλη κρίση αξιοπιστίας των παραδοσιακών ΜΜΕ συνδέθηκε μάλλον με τη λειτουργία του gate keeping. </a:t>
            </a:r>
            <a:endParaRPr sz="2000"/>
          </a:p>
          <a:p>
            <a:pPr indent="0" lvl="0" marL="45720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a:p>
            <a:pPr indent="0" lvl="0" marL="0" rtl="0" algn="just">
              <a:lnSpc>
                <a:spcPct val="115000"/>
              </a:lnSpc>
              <a:spcBef>
                <a:spcPts val="0"/>
              </a:spcBef>
              <a:spcAft>
                <a:spcPts val="0"/>
              </a:spcAft>
              <a:buNone/>
            </a:pPr>
            <a:r>
              <a:rPr lang="en-US" sz="2000"/>
              <a:t>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p:txBody>
      </p:sp>
      <p:grpSp>
        <p:nvGrpSpPr>
          <p:cNvPr id="330" name="Google Shape;330;g2bacc330394_0_185"/>
          <p:cNvGrpSpPr/>
          <p:nvPr/>
        </p:nvGrpSpPr>
        <p:grpSpPr>
          <a:xfrm>
            <a:off x="0" y="0"/>
            <a:ext cx="8985250" cy="611188"/>
            <a:chOff x="0" y="0"/>
            <a:chExt cx="5660" cy="385"/>
          </a:xfrm>
        </p:grpSpPr>
        <p:sp>
          <p:nvSpPr>
            <p:cNvPr id="331" name="Google Shape;331;g2bacc330394_0_18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 name="Google Shape;332;g2bacc330394_0_18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3" name="Google Shape;333;g2bacc330394_0_18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4" name="Google Shape;334;g2bacc330394_0_18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5" name="Google Shape;335;g2bacc330394_0_18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6" name="Google Shape;336;g2bacc330394_0_18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7" name="Google Shape;337;g2bacc330394_0_18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8" name="Google Shape;338;g2bacc330394_0_18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9" name="Google Shape;339;g2bacc330394_0_18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40" name="Google Shape;340;g2bacc330394_0_18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2bacc330394_0_203"/>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2. Agenda setting (ημερήσια διάταξη)</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Πρόκειται για μια θεωρία που αναπτύχθηκε κυρίως από τη δεκαετία του 1970 και μετά με βάση τις μελέτες των McCombs και Shaw (1972).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solidFill>
                  <a:srgbClr val="351C75"/>
                </a:solidFill>
              </a:rPr>
              <a:t>H βασική θέση είναι ότι τα ΜΜΕ παίζουν έναν πολύ σημαντικό ρόλο σε ότι αφορά την αντίληψη των πολιτών για τη σπουδαιότητα των διαφόρων θεμάτων. Πιο συγκεκριμένα, η υπόθεση είναι ότι όσο περισσότερο τα ΜΜΕ καλύπτουν ένα θέμα, τότε τόσο πιο σημαντικό θα το θεωρεί το κοινό. Και θεωρητικά, ισχύει το αντίστροφο, δηλαδή όσο λιγότερο καλύπτεται ένα θέμα τότε τόσο λιγότερο σημαντικό θα το θεωρεί το κοινό. </a:t>
            </a:r>
            <a:endParaRPr sz="2000">
              <a:solidFill>
                <a:srgbClr val="351C75"/>
              </a:solidFill>
            </a:endParaRPr>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solidFill>
                  <a:schemeClr val="dk2"/>
                </a:solidFill>
              </a:rPr>
              <a:t>Η θεωρία είχε πολύ μεγάλη απήχηση γιατί έστρεψε ξανά την προσοχή στο μεγάλο αντίκτυπο που έχουν τα ΜΜΕ στο κοινό. </a:t>
            </a:r>
            <a:r>
              <a:rPr lang="en-US" sz="2000"/>
              <a:t>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t/>
            </a:r>
            <a:endParaRPr sz="2000"/>
          </a:p>
          <a:p>
            <a:pPr indent="0" lvl="0" marL="91440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p:txBody>
      </p:sp>
      <p:grpSp>
        <p:nvGrpSpPr>
          <p:cNvPr id="346" name="Google Shape;346;g2bacc330394_0_203"/>
          <p:cNvGrpSpPr/>
          <p:nvPr/>
        </p:nvGrpSpPr>
        <p:grpSpPr>
          <a:xfrm>
            <a:off x="0" y="0"/>
            <a:ext cx="8985250" cy="611188"/>
            <a:chOff x="0" y="0"/>
            <a:chExt cx="5660" cy="385"/>
          </a:xfrm>
        </p:grpSpPr>
        <p:sp>
          <p:nvSpPr>
            <p:cNvPr id="347" name="Google Shape;347;g2bacc330394_0_203"/>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8" name="Google Shape;348;g2bacc330394_0_203"/>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9" name="Google Shape;349;g2bacc330394_0_203"/>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0" name="Google Shape;350;g2bacc330394_0_203"/>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1" name="Google Shape;351;g2bacc330394_0_203"/>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2" name="Google Shape;352;g2bacc330394_0_203"/>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3" name="Google Shape;353;g2bacc330394_0_203"/>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4" name="Google Shape;354;g2bacc330394_0_203"/>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5" name="Google Shape;355;g2bacc330394_0_203"/>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56" name="Google Shape;356;g2bacc330394_0_203"/>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2bacc330394_0_218"/>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2. Agenda setting (ημερήσια διάταξη)</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Υπάρχουν 3 εκδοχές ή τύποι….</a:t>
            </a:r>
            <a:endParaRPr sz="2000"/>
          </a:p>
          <a:p>
            <a:pPr indent="0" lvl="0" marL="0" rtl="0" algn="just">
              <a:lnSpc>
                <a:spcPct val="115000"/>
              </a:lnSpc>
              <a:spcBef>
                <a:spcPts val="0"/>
              </a:spcBef>
              <a:spcAft>
                <a:spcPts val="0"/>
              </a:spcAft>
              <a:buNone/>
            </a:pPr>
            <a:r>
              <a:rPr lang="en-US" sz="2000"/>
              <a:t>     </a:t>
            </a:r>
            <a:r>
              <a:rPr b="1" lang="en-US" sz="2000"/>
              <a:t> Επίπεδο ΜΜΕ</a:t>
            </a:r>
            <a:endParaRPr b="1" sz="2000"/>
          </a:p>
          <a:p>
            <a:pPr indent="0" lvl="0" marL="0" rtl="0" algn="just">
              <a:lnSpc>
                <a:spcPct val="115000"/>
              </a:lnSpc>
              <a:spcBef>
                <a:spcPts val="0"/>
              </a:spcBef>
              <a:spcAft>
                <a:spcPts val="0"/>
              </a:spcAft>
              <a:buNone/>
            </a:pPr>
            <a:r>
              <a:rPr lang="en-US" sz="2000"/>
              <a:t>   Α) η ευθυγράμμιση της αντίληψης του κοινού για τη σπουδαιότητα των θεμάτων με την κάλυψη των ΜΜΕ. Μέ βάση έρευνες κοινής γνώμης,  ήδη από τη δεκαετία του 1970, φάνηκε η </a:t>
            </a:r>
            <a:r>
              <a:rPr lang="en-US" sz="2000"/>
              <a:t>αξιολόγηση</a:t>
            </a:r>
            <a:r>
              <a:rPr lang="en-US" sz="2000"/>
              <a:t> της σπουδαιότητας των θεμάτων συνέπιπτε με αυτά που τα ΜΜΕ κάλυπταν περισσότερο. </a:t>
            </a:r>
            <a:endParaRPr sz="2000"/>
          </a:p>
          <a:p>
            <a:pPr indent="0" lvl="0" marL="0" rtl="0" algn="just">
              <a:lnSpc>
                <a:spcPct val="115000"/>
              </a:lnSpc>
              <a:spcBef>
                <a:spcPts val="0"/>
              </a:spcBef>
              <a:spcAft>
                <a:spcPts val="0"/>
              </a:spcAft>
              <a:buNone/>
            </a:pPr>
            <a:r>
              <a:rPr lang="en-US" sz="2000"/>
              <a:t>    </a:t>
            </a:r>
            <a:r>
              <a:rPr b="1" lang="en-US" sz="2000"/>
              <a:t> Επίπεδο πολιτικής</a:t>
            </a:r>
            <a:endParaRPr b="1" sz="2000"/>
          </a:p>
          <a:p>
            <a:pPr indent="0" lvl="0" marL="0" rtl="0" algn="just">
              <a:lnSpc>
                <a:spcPct val="115000"/>
              </a:lnSpc>
              <a:spcBef>
                <a:spcPts val="0"/>
              </a:spcBef>
              <a:spcAft>
                <a:spcPts val="0"/>
              </a:spcAft>
              <a:buNone/>
            </a:pPr>
            <a:r>
              <a:rPr lang="en-US" sz="2000"/>
              <a:t>    Β) η μεγάλη επίδραση των αξιωματούχων (κυβέρνηση&gt; θεσμοί διοίκησης&gt; ομάδες συμφερόντων…). Υπάρχουν πολλές μελέτες που έδειξαν ότι συχνά τα ΜΜΕ αναπαράγουν την προτεραιοποίηση και την </a:t>
            </a:r>
            <a:r>
              <a:rPr lang="en-US" sz="2000"/>
              <a:t>ιεράρχηση</a:t>
            </a:r>
            <a:r>
              <a:rPr lang="en-US" sz="2000"/>
              <a:t> των ζητημάτων όπως τη διαμορφώνει η κυβέρνηση. (π.χ. περίοδοι κρίσης, διαγγέλματα, συζήτηση προϋπολογισμού…) </a:t>
            </a:r>
            <a:endParaRPr sz="2000"/>
          </a:p>
          <a:p>
            <a:pPr indent="0" lvl="0" marL="457200" rtl="0" algn="just">
              <a:lnSpc>
                <a:spcPct val="115000"/>
              </a:lnSpc>
              <a:spcBef>
                <a:spcPts val="0"/>
              </a:spcBef>
              <a:spcAft>
                <a:spcPts val="0"/>
              </a:spcAft>
              <a:buNone/>
            </a:pPr>
            <a:r>
              <a:t/>
            </a:r>
            <a:endParaRPr sz="2000"/>
          </a:p>
          <a:p>
            <a:pPr indent="0" lvl="0" marL="91440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p:txBody>
      </p:sp>
      <p:grpSp>
        <p:nvGrpSpPr>
          <p:cNvPr id="362" name="Google Shape;362;g2bacc330394_0_218"/>
          <p:cNvGrpSpPr/>
          <p:nvPr/>
        </p:nvGrpSpPr>
        <p:grpSpPr>
          <a:xfrm>
            <a:off x="0" y="0"/>
            <a:ext cx="8985250" cy="611188"/>
            <a:chOff x="0" y="0"/>
            <a:chExt cx="5660" cy="385"/>
          </a:xfrm>
        </p:grpSpPr>
        <p:sp>
          <p:nvSpPr>
            <p:cNvPr id="363" name="Google Shape;363;g2bacc330394_0_218"/>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4" name="Google Shape;364;g2bacc330394_0_218"/>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5" name="Google Shape;365;g2bacc330394_0_218"/>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6" name="Google Shape;366;g2bacc330394_0_218"/>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7" name="Google Shape;367;g2bacc330394_0_218"/>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8" name="Google Shape;368;g2bacc330394_0_218"/>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9" name="Google Shape;369;g2bacc330394_0_218"/>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0" name="Google Shape;370;g2bacc330394_0_218"/>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1" name="Google Shape;371;g2bacc330394_0_218"/>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72" name="Google Shape;372;g2bacc330394_0_218"/>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2bacc330394_0_233"/>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2. Agenda setting (ημερήσια διάταξη)</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Υπάρχουν 3 εκδοχές ή τύποι….</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r>
              <a:rPr b="1" lang="en-US" sz="2000"/>
              <a:t>Το επίπεδο του κοινού</a:t>
            </a:r>
            <a:endParaRPr b="1" sz="2000"/>
          </a:p>
          <a:p>
            <a:pPr indent="0" lvl="0" marL="0" rtl="0" algn="just">
              <a:lnSpc>
                <a:spcPct val="115000"/>
              </a:lnSpc>
              <a:spcBef>
                <a:spcPts val="0"/>
              </a:spcBef>
              <a:spcAft>
                <a:spcPts val="0"/>
              </a:spcAft>
              <a:buNone/>
            </a:pPr>
            <a:r>
              <a:rPr lang="en-US" sz="2000"/>
              <a:t>   Γ) Ενδεχομένως, αυτό να υπήρξε το λιγότερο επιδραστικό κυρίως στην περίοδο πριν την ανάπτυξη του διαδραστικού Web 2.0. </a:t>
            </a:r>
            <a:endParaRPr sz="2000"/>
          </a:p>
          <a:p>
            <a:pPr indent="0" lvl="0" marL="0" rtl="0" algn="just">
              <a:lnSpc>
                <a:spcPct val="115000"/>
              </a:lnSpc>
              <a:spcBef>
                <a:spcPts val="0"/>
              </a:spcBef>
              <a:spcAft>
                <a:spcPts val="0"/>
              </a:spcAft>
              <a:buNone/>
            </a:pPr>
            <a:r>
              <a:rPr lang="en-US" sz="2000"/>
              <a:t>     </a:t>
            </a:r>
            <a:r>
              <a:rPr lang="en-US" sz="2000"/>
              <a:t>Οπωσδήποτε</a:t>
            </a:r>
            <a:r>
              <a:rPr lang="en-US" sz="2000"/>
              <a:t>, υπήρξε πάντοτε ένα σχετικό περιθώριο όπου οι στάσεις των πολιτών για τη σπουδαιότητα και τη σημασία κάποιων θεμάτων </a:t>
            </a:r>
            <a:r>
              <a:rPr lang="en-US" sz="2000"/>
              <a:t>επηρέασαν</a:t>
            </a:r>
            <a:r>
              <a:rPr lang="en-US" sz="2000"/>
              <a:t> τη διαμόρφωση της ημερήσιας διάταξης στα ΜΜΕ. (π.χ. ένα θέμα που παραδοσιακά η κοινή γνώμη του δίνει μεγάλη σημασία αλλά η κυβέρνηση θέλει να το υποβαθμίσει).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p:txBody>
      </p:sp>
      <p:grpSp>
        <p:nvGrpSpPr>
          <p:cNvPr id="378" name="Google Shape;378;g2bacc330394_0_233"/>
          <p:cNvGrpSpPr/>
          <p:nvPr/>
        </p:nvGrpSpPr>
        <p:grpSpPr>
          <a:xfrm>
            <a:off x="0" y="0"/>
            <a:ext cx="8985250" cy="611188"/>
            <a:chOff x="0" y="0"/>
            <a:chExt cx="5660" cy="385"/>
          </a:xfrm>
        </p:grpSpPr>
        <p:sp>
          <p:nvSpPr>
            <p:cNvPr id="379" name="Google Shape;379;g2bacc330394_0_233"/>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0" name="Google Shape;380;g2bacc330394_0_233"/>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1" name="Google Shape;381;g2bacc330394_0_233"/>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2" name="Google Shape;382;g2bacc330394_0_233"/>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3" name="Google Shape;383;g2bacc330394_0_233"/>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4" name="Google Shape;384;g2bacc330394_0_233"/>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5" name="Google Shape;385;g2bacc330394_0_233"/>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6" name="Google Shape;386;g2bacc330394_0_233"/>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7" name="Google Shape;387;g2bacc330394_0_233"/>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88" name="Google Shape;388;g2bacc330394_0_233"/>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2bacc330394_0_248"/>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2. Agenda setting (ημερήσια διάταξη)</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a:p>
            <a:pPr indent="0" lvl="0" marL="0" rtl="0" algn="just">
              <a:lnSpc>
                <a:spcPct val="115000"/>
              </a:lnSpc>
              <a:spcBef>
                <a:spcPts val="0"/>
              </a:spcBef>
              <a:spcAft>
                <a:spcPts val="0"/>
              </a:spcAft>
              <a:buNone/>
            </a:pPr>
            <a:r>
              <a:rPr lang="en-US" sz="2000"/>
              <a:t>      Οι προοπτικές της ημερήσιας διάταξης στο μέλλον: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Η θεωρία αναπτυχθηκε σε μια περίοδο όπου το μοντέλο της επικοινωνίας ήταν μάλλον μονόδρομο και ιεραρχικό (top- down) με τους πολίτες και το κοινό να </a:t>
            </a:r>
            <a:r>
              <a:rPr lang="en-US" sz="2000"/>
              <a:t>επηρεάζονται</a:t>
            </a:r>
            <a:r>
              <a:rPr lang="en-US" sz="2000"/>
              <a:t> περισσότερο από όσο μπορούσαν να επηρεάσουν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Πλέον, στο αμφίδρομο πλαίσιο της ψηφιακής εποχής, οι ρόλοι έχουν αντιστραφεί σημαντικά. Η ισχύς των ΜΜΕ φθίνει. Η δυνατότητα των πολιτών να ενημερώνονται από όποιες πηγές θέλουν και όποτε θέλουν δείχνει ότι ίσως το μοντέλο αυτό να χάνει σταδιακά τη συνάφειά του.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p:txBody>
      </p:sp>
      <p:grpSp>
        <p:nvGrpSpPr>
          <p:cNvPr id="394" name="Google Shape;394;g2bacc330394_0_248"/>
          <p:cNvGrpSpPr/>
          <p:nvPr/>
        </p:nvGrpSpPr>
        <p:grpSpPr>
          <a:xfrm>
            <a:off x="0" y="0"/>
            <a:ext cx="8985250" cy="611188"/>
            <a:chOff x="0" y="0"/>
            <a:chExt cx="5660" cy="385"/>
          </a:xfrm>
        </p:grpSpPr>
        <p:sp>
          <p:nvSpPr>
            <p:cNvPr id="395" name="Google Shape;395;g2bacc330394_0_248"/>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6" name="Google Shape;396;g2bacc330394_0_248"/>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7" name="Google Shape;397;g2bacc330394_0_248"/>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8" name="Google Shape;398;g2bacc330394_0_248"/>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9" name="Google Shape;399;g2bacc330394_0_248"/>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0" name="Google Shape;400;g2bacc330394_0_248"/>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1" name="Google Shape;401;g2bacc330394_0_248"/>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2" name="Google Shape;402;g2bacc330394_0_248"/>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3" name="Google Shape;403;g2bacc330394_0_248"/>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04" name="Google Shape;404;g2bacc330394_0_248"/>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2bacc330394_0_263"/>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3. </a:t>
            </a:r>
            <a:r>
              <a:rPr lang="en-US" sz="2000"/>
              <a:t>framing (πλαισίωση)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Σε αντίθεση με το </a:t>
            </a:r>
            <a:r>
              <a:rPr lang="en-US" sz="2000"/>
              <a:t>gatekeeping</a:t>
            </a:r>
            <a:r>
              <a:rPr lang="en-US" sz="2000"/>
              <a:t> και το agenda - setting, που αφορούν μάλλον το μακροσκοπικό επίπεδο (δυναμική θεμάτων, συσχέτιση θεμάτων, απουσία/ παρουσία, on/off, κλίμακα σπουδαιότητας και προσοχής), το framing αφορά περισσότερο το επιμέρους θέμα.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Αν το gatekeeping και το agenda setting αφορούν το αν μας απασχολεί ένα θέμα ή καθόλου ή το αν μας απασχολεί λιγότερο ή περισσότερο από κάποιο άλλο, τότε με το framing η προσοχή μας εστιάζει στο πως σκεφτόμαστε αυτό το θέμα.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p:txBody>
      </p:sp>
      <p:grpSp>
        <p:nvGrpSpPr>
          <p:cNvPr id="410" name="Google Shape;410;g2bacc330394_0_263"/>
          <p:cNvGrpSpPr/>
          <p:nvPr/>
        </p:nvGrpSpPr>
        <p:grpSpPr>
          <a:xfrm>
            <a:off x="0" y="0"/>
            <a:ext cx="8985250" cy="611188"/>
            <a:chOff x="0" y="0"/>
            <a:chExt cx="5660" cy="385"/>
          </a:xfrm>
        </p:grpSpPr>
        <p:sp>
          <p:nvSpPr>
            <p:cNvPr id="411" name="Google Shape;411;g2bacc330394_0_263"/>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2" name="Google Shape;412;g2bacc330394_0_263"/>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3" name="Google Shape;413;g2bacc330394_0_263"/>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4" name="Google Shape;414;g2bacc330394_0_263"/>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5" name="Google Shape;415;g2bacc330394_0_263"/>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6" name="Google Shape;416;g2bacc330394_0_263"/>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7" name="Google Shape;417;g2bacc330394_0_263"/>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8" name="Google Shape;418;g2bacc330394_0_263"/>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9" name="Google Shape;419;g2bacc330394_0_263"/>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20" name="Google Shape;420;g2bacc330394_0_263"/>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55600" lvl="0" marL="457200" rtl="0" algn="just">
              <a:lnSpc>
                <a:spcPct val="115000"/>
              </a:lnSpc>
              <a:spcBef>
                <a:spcPts val="0"/>
              </a:spcBef>
              <a:spcAft>
                <a:spcPts val="0"/>
              </a:spcAft>
              <a:buSzPts val="2000"/>
              <a:buChar char="-"/>
            </a:pPr>
            <a:r>
              <a:rPr lang="en-US" sz="2000"/>
              <a:t>Ο σκοπός της δεύτερης ενότητας είναι να βοηθήσει στην κατανόηση βασικών εργαλείων και φαινομένων της πολιτικής επικοινωνίας και συγκεκριμένα των εξής: gate- keeping, agenda- setting, framing, priming .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Πιο συγκεκριμένα θα εξετάσουμε: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i) την εξέλιξη της γνώσης που οδήγησε στην επισήμανση και οριοθέτηση τους</a:t>
            </a:r>
            <a:endParaRPr sz="2000"/>
          </a:p>
          <a:p>
            <a:pPr indent="0" lvl="0" marL="457200" rtl="0" algn="just">
              <a:lnSpc>
                <a:spcPct val="115000"/>
              </a:lnSpc>
              <a:spcBef>
                <a:spcPts val="0"/>
              </a:spcBef>
              <a:spcAft>
                <a:spcPts val="0"/>
              </a:spcAft>
              <a:buNone/>
            </a:pPr>
            <a:r>
              <a:rPr lang="en-US" sz="2000"/>
              <a:t>ii) ορισμούς και παραδείγματα</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Σε ότι αφορά τη διαμόρφωσή τους στο σύγχρονο ψηφιακό πλαίσιο (ψηφιακά μέσα, δημοσιογραφία των πολιτών), θα αφιερώσουμε ξεχωριστή ενότητα. </a:t>
            </a:r>
            <a:endParaRPr sz="1800"/>
          </a:p>
          <a:p>
            <a:pPr indent="0" lvl="0" marL="0" rtl="0" algn="just">
              <a:lnSpc>
                <a:spcPct val="115000"/>
              </a:lnSpc>
              <a:spcBef>
                <a:spcPts val="0"/>
              </a:spcBef>
              <a:spcAft>
                <a:spcPts val="0"/>
              </a:spcAft>
              <a:buNone/>
            </a:pPr>
            <a:r>
              <a:t/>
            </a:r>
            <a:endParaRPr sz="1800"/>
          </a:p>
        </p:txBody>
      </p:sp>
      <p:grpSp>
        <p:nvGrpSpPr>
          <p:cNvPr id="127" name="Google Shape;127;p2"/>
          <p:cNvGrpSpPr/>
          <p:nvPr/>
        </p:nvGrpSpPr>
        <p:grpSpPr>
          <a:xfrm>
            <a:off x="0" y="0"/>
            <a:ext cx="9144000" cy="546100"/>
            <a:chOff x="0" y="0"/>
            <a:chExt cx="5760" cy="344"/>
          </a:xfrm>
        </p:grpSpPr>
        <p:sp>
          <p:nvSpPr>
            <p:cNvPr id="128" name="Google Shape;128;p2"/>
            <p:cNvSpPr txBox="1"/>
            <p:nvPr/>
          </p:nvSpPr>
          <p:spPr>
            <a:xfrm>
              <a:off x="0" y="0"/>
              <a:ext cx="180" cy="336"/>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9" name="Google Shape;129;p2"/>
            <p:cNvSpPr txBox="1"/>
            <p:nvPr/>
          </p:nvSpPr>
          <p:spPr>
            <a:xfrm>
              <a:off x="260" y="85"/>
              <a:ext cx="5500" cy="173"/>
            </a:xfrm>
            <a:prstGeom prst="rect">
              <a:avLst/>
            </a:prstGeom>
            <a:solidFill>
              <a:srgbClr val="DDDDDD">
                <a:alpha val="7450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0" name="Google Shape;130;p2"/>
            <p:cNvSpPr txBox="1"/>
            <p:nvPr/>
          </p:nvSpPr>
          <p:spPr>
            <a:xfrm>
              <a:off x="258" y="85"/>
              <a:ext cx="87" cy="8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1" name="Google Shape;131;p2"/>
            <p:cNvSpPr txBox="1"/>
            <p:nvPr/>
          </p:nvSpPr>
          <p:spPr>
            <a:xfrm>
              <a:off x="345" y="0"/>
              <a:ext cx="88"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2" name="Google Shape;132;p2"/>
            <p:cNvSpPr txBox="1"/>
            <p:nvPr/>
          </p:nvSpPr>
          <p:spPr>
            <a:xfrm>
              <a:off x="345" y="85"/>
              <a:ext cx="88" cy="89"/>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3" name="Google Shape;133;p2"/>
            <p:cNvSpPr txBox="1"/>
            <p:nvPr/>
          </p:nvSpPr>
          <p:spPr>
            <a:xfrm>
              <a:off x="173" y="173"/>
              <a:ext cx="86"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 name="Google Shape;134;p2"/>
            <p:cNvSpPr txBox="1"/>
            <p:nvPr/>
          </p:nvSpPr>
          <p:spPr>
            <a:xfrm>
              <a:off x="83" y="86"/>
              <a:ext cx="89" cy="87"/>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 name="Google Shape;135;p2"/>
            <p:cNvSpPr txBox="1"/>
            <p:nvPr/>
          </p:nvSpPr>
          <p:spPr>
            <a:xfrm>
              <a:off x="258" y="171"/>
              <a:ext cx="87" cy="87"/>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6" name="Google Shape;136;p2"/>
            <p:cNvSpPr txBox="1"/>
            <p:nvPr/>
          </p:nvSpPr>
          <p:spPr>
            <a:xfrm>
              <a:off x="173" y="258"/>
              <a:ext cx="86" cy="86"/>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37" name="Google Shape;137;p2"/>
          <p:cNvSpPr txBox="1"/>
          <p:nvPr>
            <p:ph type="title"/>
          </p:nvPr>
        </p:nvSpPr>
        <p:spPr>
          <a:xfrm>
            <a:off x="755650" y="546100"/>
            <a:ext cx="7416800" cy="5969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2bacc330394_0_278"/>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3. framing (πλαισίωση)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Και η θεωρία των frames εμφανίστηκε τη δεκαετία του 1970. Μπορούμε να την εντάξουμε αρχικά στην προσέγγιση του κοινωνικού κονστρουξιονισμού (social constructivism) που υποστήριξε πως η γνώση και τα νοήματα και εν τέλει η ίδια η πραγματικότητα δομούνται μέσα από την αλληλεπίδραση των </a:t>
            </a:r>
            <a:r>
              <a:rPr lang="en-US" sz="2000"/>
              <a:t>ανθρώπων</a:t>
            </a:r>
            <a:r>
              <a:rPr lang="en-US" sz="2000"/>
              <a:t>.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το 1974, ο E. Goffman περιέγραψε τα frames ως ορισμούς μιας κατάστασης που δομούνται με βάση τις αρχές της οργάνωσης που καθορίζει τα γεγονότα- τουλάχιστο τα κοινωνικά- και της υποκειμενικής μας ανάμιξης σε αυτά.</a:t>
            </a:r>
            <a:endParaRPr sz="2000"/>
          </a:p>
        </p:txBody>
      </p:sp>
      <p:grpSp>
        <p:nvGrpSpPr>
          <p:cNvPr id="426" name="Google Shape;426;g2bacc330394_0_278"/>
          <p:cNvGrpSpPr/>
          <p:nvPr/>
        </p:nvGrpSpPr>
        <p:grpSpPr>
          <a:xfrm>
            <a:off x="0" y="0"/>
            <a:ext cx="8985250" cy="611188"/>
            <a:chOff x="0" y="0"/>
            <a:chExt cx="5660" cy="385"/>
          </a:xfrm>
        </p:grpSpPr>
        <p:sp>
          <p:nvSpPr>
            <p:cNvPr id="427" name="Google Shape;427;g2bacc330394_0_278"/>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8" name="Google Shape;428;g2bacc330394_0_278"/>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9" name="Google Shape;429;g2bacc330394_0_278"/>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0" name="Google Shape;430;g2bacc330394_0_278"/>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1" name="Google Shape;431;g2bacc330394_0_278"/>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2" name="Google Shape;432;g2bacc330394_0_278"/>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3" name="Google Shape;433;g2bacc330394_0_278"/>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4" name="Google Shape;434;g2bacc330394_0_278"/>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5" name="Google Shape;435;g2bacc330394_0_278"/>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36" name="Google Shape;436;g2bacc330394_0_278"/>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2bacc330394_0_293"/>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3. framing (ερμηνευτική πλαισίωση)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Σταδιακά, η θεωρία των frames επεκτάθηκε σε πολλές κατευθύνσεις και αντικείμενα και γενικότερα σε διαφορετικές εκδοχές της ανάλυσης λόγου (discourse analysis) και περιεχομένου (content analysis). Βεβαίως, υπήρξε και παραμένει πολύ επιδραστική στο πεδίο της επικοινωνίας και των media αλλά και της πολιτικής ή ακόμα και των κοινωνικών κινημάτων.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Ο Entman όρισε το framing με τον ακόλουθο τρόπο: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“η επιλογή και η έμφαση σε ορισμένες πτυχές των γεγονότων ή των ζητημάτων, και η διασύνδεση αυτών των διαστάσεων με τέτοιο τρόπο ώστε να προωθηθεί  μια συγκεκριμένη ερμηνεία, αξιολόγηση και λύση” (2004) </a:t>
            </a:r>
            <a:endParaRPr sz="2000"/>
          </a:p>
        </p:txBody>
      </p:sp>
      <p:grpSp>
        <p:nvGrpSpPr>
          <p:cNvPr id="442" name="Google Shape;442;g2bacc330394_0_293"/>
          <p:cNvGrpSpPr/>
          <p:nvPr/>
        </p:nvGrpSpPr>
        <p:grpSpPr>
          <a:xfrm>
            <a:off x="0" y="0"/>
            <a:ext cx="8985250" cy="611188"/>
            <a:chOff x="0" y="0"/>
            <a:chExt cx="5660" cy="385"/>
          </a:xfrm>
        </p:grpSpPr>
        <p:sp>
          <p:nvSpPr>
            <p:cNvPr id="443" name="Google Shape;443;g2bacc330394_0_293"/>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4" name="Google Shape;444;g2bacc330394_0_293"/>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5" name="Google Shape;445;g2bacc330394_0_293"/>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6" name="Google Shape;446;g2bacc330394_0_293"/>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7" name="Google Shape;447;g2bacc330394_0_293"/>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8" name="Google Shape;448;g2bacc330394_0_293"/>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9" name="Google Shape;449;g2bacc330394_0_293"/>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0" name="Google Shape;450;g2bacc330394_0_293"/>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1" name="Google Shape;451;g2bacc330394_0_293"/>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52" name="Google Shape;452;g2bacc330394_0_293"/>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2bacc330394_0_308"/>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3. framing (ερμηνευτική πλαισίωση)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Τα ερμηνευτικά πλαίσια περιλαμβάνουν συνήθως τα ακόλουθα στοιχεία: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AutoNum type="arabicParenR"/>
            </a:pPr>
            <a:r>
              <a:rPr lang="en-US" sz="2000"/>
              <a:t>Διάγνωση (περιγραφή ζητήματος, αίτια, προβληματικές διαστάσεις)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AutoNum type="arabicParenR"/>
            </a:pPr>
            <a:r>
              <a:rPr lang="en-US" sz="2000"/>
              <a:t>Πρόγνωση (πρόταση λύσης, προτροπή για δράση)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AutoNum type="arabicParenR"/>
            </a:pPr>
            <a:r>
              <a:rPr lang="en-US" sz="2000"/>
              <a:t>Δικαιολόγηση (ηθική πλαισίωση και αξιολόγηση της προτεινόμενης δράσης) </a:t>
            </a:r>
            <a:endParaRPr sz="2000"/>
          </a:p>
        </p:txBody>
      </p:sp>
      <p:grpSp>
        <p:nvGrpSpPr>
          <p:cNvPr id="458" name="Google Shape;458;g2bacc330394_0_308"/>
          <p:cNvGrpSpPr/>
          <p:nvPr/>
        </p:nvGrpSpPr>
        <p:grpSpPr>
          <a:xfrm>
            <a:off x="0" y="0"/>
            <a:ext cx="8985250" cy="611188"/>
            <a:chOff x="0" y="0"/>
            <a:chExt cx="5660" cy="385"/>
          </a:xfrm>
        </p:grpSpPr>
        <p:sp>
          <p:nvSpPr>
            <p:cNvPr id="459" name="Google Shape;459;g2bacc330394_0_308"/>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0" name="Google Shape;460;g2bacc330394_0_308"/>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1" name="Google Shape;461;g2bacc330394_0_308"/>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2" name="Google Shape;462;g2bacc330394_0_308"/>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3" name="Google Shape;463;g2bacc330394_0_308"/>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4" name="Google Shape;464;g2bacc330394_0_308"/>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5" name="Google Shape;465;g2bacc330394_0_308"/>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6" name="Google Shape;466;g2bacc330394_0_308"/>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7" name="Google Shape;467;g2bacc330394_0_308"/>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68" name="Google Shape;468;g2bacc330394_0_308"/>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2bacc330394_0_323"/>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3. framing (ερμηνευτική πλαισίωση)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H μηχανική του frame από την οπτική των ΜΜΕ και του δημοσιογραφικού λόγου στην περιγραφή ενός θέματος</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η χρήση μιας συγκεκριμένης οπτικής/ έμφαση σε μια ή και περισσότερες θεματικές διαστάσεις του ζητήματος (π.χ. με τον αντίστοιχο τίτλο και γενικά με το αντίστοιχο περιεχόμενο και τη διάρθρωσή του)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η ένταξη του θέματος σε μια ευρύτερη ιστορία και θεματική</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η </a:t>
            </a:r>
            <a:r>
              <a:rPr lang="en-US" sz="2000"/>
              <a:t>επιλεκτική</a:t>
            </a:r>
            <a:r>
              <a:rPr lang="en-US" sz="2000"/>
              <a:t> χρήση δεδομένων, στοιχείων και ακόμα και πηγών</a:t>
            </a:r>
            <a:endParaRPr sz="2000"/>
          </a:p>
        </p:txBody>
      </p:sp>
      <p:grpSp>
        <p:nvGrpSpPr>
          <p:cNvPr id="474" name="Google Shape;474;g2bacc330394_0_323"/>
          <p:cNvGrpSpPr/>
          <p:nvPr/>
        </p:nvGrpSpPr>
        <p:grpSpPr>
          <a:xfrm>
            <a:off x="0" y="0"/>
            <a:ext cx="8985250" cy="611188"/>
            <a:chOff x="0" y="0"/>
            <a:chExt cx="5660" cy="385"/>
          </a:xfrm>
        </p:grpSpPr>
        <p:sp>
          <p:nvSpPr>
            <p:cNvPr id="475" name="Google Shape;475;g2bacc330394_0_323"/>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6" name="Google Shape;476;g2bacc330394_0_323"/>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7" name="Google Shape;477;g2bacc330394_0_323"/>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8" name="Google Shape;478;g2bacc330394_0_323"/>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9" name="Google Shape;479;g2bacc330394_0_323"/>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0" name="Google Shape;480;g2bacc330394_0_323"/>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1" name="Google Shape;481;g2bacc330394_0_323"/>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2" name="Google Shape;482;g2bacc330394_0_323"/>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3" name="Google Shape;483;g2bacc330394_0_323"/>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84" name="Google Shape;484;g2bacc330394_0_323"/>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2bacc330394_0_338"/>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3. framing (ερμηνευτική πλαισίωση)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Ένα κρίσιμο σημείο: το frame δεν ταυτίζεται με το θέμα και τη γενικότερη θεματική! Το ερμηνευτικό πλαίσιο είναι μια από τις πολλές δυνατές προσεγγίσεις</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Π.χ στο ζήτημα του μεταναστευτικού μπορεί να έχουμε τα εξής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p:txBody>
      </p:sp>
      <p:grpSp>
        <p:nvGrpSpPr>
          <p:cNvPr id="490" name="Google Shape;490;g2bacc330394_0_338"/>
          <p:cNvGrpSpPr/>
          <p:nvPr/>
        </p:nvGrpSpPr>
        <p:grpSpPr>
          <a:xfrm>
            <a:off x="0" y="0"/>
            <a:ext cx="8985250" cy="611188"/>
            <a:chOff x="0" y="0"/>
            <a:chExt cx="5660" cy="385"/>
          </a:xfrm>
        </p:grpSpPr>
        <p:sp>
          <p:nvSpPr>
            <p:cNvPr id="491" name="Google Shape;491;g2bacc330394_0_338"/>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2" name="Google Shape;492;g2bacc330394_0_338"/>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3" name="Google Shape;493;g2bacc330394_0_338"/>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4" name="Google Shape;494;g2bacc330394_0_338"/>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5" name="Google Shape;495;g2bacc330394_0_338"/>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6" name="Google Shape;496;g2bacc330394_0_338"/>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7" name="Google Shape;497;g2bacc330394_0_338"/>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8" name="Google Shape;498;g2bacc330394_0_338"/>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99" name="Google Shape;499;g2bacc330394_0_338"/>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500" name="Google Shape;500;g2bacc330394_0_338"/>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graphicFrame>
        <p:nvGraphicFramePr>
          <p:cNvPr id="501" name="Google Shape;501;g2bacc330394_0_338"/>
          <p:cNvGraphicFramePr/>
          <p:nvPr/>
        </p:nvGraphicFramePr>
        <p:xfrm>
          <a:off x="269250" y="4131475"/>
          <a:ext cx="3000000" cy="3000000"/>
        </p:xfrm>
        <a:graphic>
          <a:graphicData uri="http://schemas.openxmlformats.org/drawingml/2006/table">
            <a:tbl>
              <a:tblPr>
                <a:noFill/>
                <a:tableStyleId>{F79D1980-3DEE-48E6-9696-5306D216F958}</a:tableStyleId>
              </a:tblPr>
              <a:tblGrid>
                <a:gridCol w="3961125"/>
                <a:gridCol w="3961125"/>
              </a:tblGrid>
              <a:tr h="508625">
                <a:tc>
                  <a:txBody>
                    <a:bodyPr/>
                    <a:lstStyle/>
                    <a:p>
                      <a:pPr indent="0" lvl="0" marL="0" rtl="0" algn="l">
                        <a:spcBef>
                          <a:spcPts val="0"/>
                        </a:spcBef>
                        <a:spcAft>
                          <a:spcPts val="0"/>
                        </a:spcAft>
                        <a:buNone/>
                      </a:pPr>
                      <a:r>
                        <a:rPr lang="en-US"/>
                        <a:t>Γενικό frame: Ασφάλεια</a:t>
                      </a:r>
                      <a:endParaRPr/>
                    </a:p>
                  </a:txBody>
                  <a:tcPr marT="91425" marB="91425" marR="91425" marL="91425"/>
                </a:tc>
                <a:tc>
                  <a:txBody>
                    <a:bodyPr/>
                    <a:lstStyle/>
                    <a:p>
                      <a:pPr indent="0" lvl="0" marL="0" rtl="0" algn="l">
                        <a:spcBef>
                          <a:spcPts val="0"/>
                        </a:spcBef>
                        <a:spcAft>
                          <a:spcPts val="0"/>
                        </a:spcAft>
                        <a:buNone/>
                      </a:pPr>
                      <a:r>
                        <a:rPr lang="en-US"/>
                        <a:t>Γενικό frame: Ανθρωπισμός</a:t>
                      </a:r>
                      <a:endParaRPr/>
                    </a:p>
                  </a:txBody>
                  <a:tcPr marT="91425" marB="91425" marR="91425" marL="91425"/>
                </a:tc>
              </a:tr>
              <a:tr h="1958800">
                <a:tc>
                  <a:txBody>
                    <a:bodyPr/>
                    <a:lstStyle/>
                    <a:p>
                      <a:pPr indent="0" lvl="0" marL="0" rtl="0" algn="l">
                        <a:spcBef>
                          <a:spcPts val="0"/>
                        </a:spcBef>
                        <a:spcAft>
                          <a:spcPts val="0"/>
                        </a:spcAft>
                        <a:buNone/>
                      </a:pPr>
                      <a:r>
                        <a:rPr lang="en-US"/>
                        <a:t>Επιμέρους: </a:t>
                      </a:r>
                      <a:endParaRPr/>
                    </a:p>
                    <a:p>
                      <a:pPr indent="-317500" lvl="0" marL="457200" rtl="0" algn="l">
                        <a:spcBef>
                          <a:spcPts val="0"/>
                        </a:spcBef>
                        <a:spcAft>
                          <a:spcPts val="0"/>
                        </a:spcAft>
                        <a:buSzPts val="1400"/>
                        <a:buChar char="-"/>
                      </a:pPr>
                      <a:r>
                        <a:rPr lang="en-US"/>
                        <a:t>Σύνορα</a:t>
                      </a:r>
                      <a:endParaRPr/>
                    </a:p>
                    <a:p>
                      <a:pPr indent="-317500" lvl="0" marL="457200" rtl="0" algn="l">
                        <a:spcBef>
                          <a:spcPts val="0"/>
                        </a:spcBef>
                        <a:spcAft>
                          <a:spcPts val="0"/>
                        </a:spcAft>
                        <a:buSzPts val="1400"/>
                        <a:buChar char="-"/>
                      </a:pPr>
                      <a:r>
                        <a:rPr lang="en-US"/>
                        <a:t>Εγκληματικότητα</a:t>
                      </a:r>
                      <a:endParaRPr/>
                    </a:p>
                    <a:p>
                      <a:pPr indent="-317500" lvl="0" marL="457200" rtl="0" algn="l">
                        <a:spcBef>
                          <a:spcPts val="0"/>
                        </a:spcBef>
                        <a:spcAft>
                          <a:spcPts val="0"/>
                        </a:spcAft>
                        <a:buSzPts val="1400"/>
                        <a:buChar char="-"/>
                      </a:pPr>
                      <a:r>
                        <a:rPr lang="en-US"/>
                        <a:t>Επιφυλακτική στάση για ενσωμάτωση σε εκπαίδευση και σύστημα υγείας</a:t>
                      </a:r>
                      <a:endParaRPr/>
                    </a:p>
                    <a:p>
                      <a:pPr indent="-317500" lvl="0" marL="457200" rtl="0" algn="l">
                        <a:spcBef>
                          <a:spcPts val="0"/>
                        </a:spcBef>
                        <a:spcAft>
                          <a:spcPts val="0"/>
                        </a:spcAft>
                        <a:buSzPts val="1400"/>
                        <a:buChar char="-"/>
                      </a:pPr>
                      <a:r>
                        <a:rPr lang="en-US"/>
                        <a:t>Κόστος πολιτικών για μετανάστευση</a:t>
                      </a:r>
                      <a:endParaRPr/>
                    </a:p>
                    <a:p>
                      <a:pPr indent="-317500" lvl="0" marL="457200" rtl="0" algn="l">
                        <a:spcBef>
                          <a:spcPts val="0"/>
                        </a:spcBef>
                        <a:spcAft>
                          <a:spcPts val="0"/>
                        </a:spcAft>
                        <a:buSzPts val="1400"/>
                        <a:buChar char="-"/>
                      </a:pPr>
                      <a:r>
                        <a:rPr lang="en-US"/>
                        <a:t>Επιφυλακτική στάση για εργασία</a:t>
                      </a:r>
                      <a:endParaRPr/>
                    </a:p>
                    <a:p>
                      <a:pPr indent="-317500" lvl="0" marL="457200" rtl="0" algn="l">
                        <a:spcBef>
                          <a:spcPts val="0"/>
                        </a:spcBef>
                        <a:spcAft>
                          <a:spcPts val="0"/>
                        </a:spcAft>
                        <a:buSzPts val="1400"/>
                        <a:buChar char="-"/>
                      </a:pPr>
                      <a:r>
                        <a:rPr lang="en-US"/>
                        <a:t>Άρνηση παροχής ασύλου</a:t>
                      </a:r>
                      <a:endParaRPr/>
                    </a:p>
                  </a:txBody>
                  <a:tcPr marT="91425" marB="91425" marR="91425" marL="91425"/>
                </a:tc>
                <a:tc>
                  <a:txBody>
                    <a:bodyPr/>
                    <a:lstStyle/>
                    <a:p>
                      <a:pPr indent="0" lvl="0" marL="0" rtl="0" algn="l">
                        <a:spcBef>
                          <a:spcPts val="0"/>
                        </a:spcBef>
                        <a:spcAft>
                          <a:spcPts val="0"/>
                        </a:spcAft>
                        <a:buNone/>
                      </a:pPr>
                      <a:r>
                        <a:rPr lang="en-US"/>
                        <a:t>Επιμέρους</a:t>
                      </a:r>
                      <a:endParaRPr/>
                    </a:p>
                    <a:p>
                      <a:pPr indent="-317500" lvl="0" marL="457200" rtl="0" algn="l">
                        <a:spcBef>
                          <a:spcPts val="0"/>
                        </a:spcBef>
                        <a:spcAft>
                          <a:spcPts val="0"/>
                        </a:spcAft>
                        <a:buSzPts val="1400"/>
                        <a:buChar char="-"/>
                      </a:pPr>
                      <a:r>
                        <a:rPr lang="en-US"/>
                        <a:t>Υποστήριξη σε πολιτικές ενσωμάτωσης σε διάφορους τομείς</a:t>
                      </a:r>
                      <a:endParaRPr/>
                    </a:p>
                    <a:p>
                      <a:pPr indent="-317500" lvl="0" marL="457200" rtl="0" algn="l">
                        <a:spcBef>
                          <a:spcPts val="0"/>
                        </a:spcBef>
                        <a:spcAft>
                          <a:spcPts val="0"/>
                        </a:spcAft>
                        <a:buSzPts val="1400"/>
                        <a:buChar char="-"/>
                      </a:pPr>
                      <a:r>
                        <a:rPr lang="en-US"/>
                        <a:t>Ανθρώπινα δικαιώματα</a:t>
                      </a:r>
                      <a:endParaRPr/>
                    </a:p>
                    <a:p>
                      <a:pPr indent="-317500" lvl="0" marL="457200" rtl="0" algn="l">
                        <a:spcBef>
                          <a:spcPts val="0"/>
                        </a:spcBef>
                        <a:spcAft>
                          <a:spcPts val="0"/>
                        </a:spcAft>
                        <a:buSzPts val="1400"/>
                        <a:buChar char="-"/>
                      </a:pPr>
                      <a:r>
                        <a:rPr lang="en-US"/>
                        <a:t>Πίεση στην κυβέρνηση να εφαρμόσει διεθνείς συνθήκες για προστασία</a:t>
                      </a:r>
                      <a:endParaRPr/>
                    </a:p>
                    <a:p>
                      <a:pPr indent="-317500" lvl="0" marL="457200" rtl="0" algn="l">
                        <a:spcBef>
                          <a:spcPts val="0"/>
                        </a:spcBef>
                        <a:spcAft>
                          <a:spcPts val="0"/>
                        </a:spcAft>
                        <a:buSzPts val="1400"/>
                        <a:buChar char="-"/>
                      </a:pPr>
                      <a:r>
                        <a:rPr lang="en-US"/>
                        <a:t>Υποστήριξη παροχής ασύλου</a:t>
                      </a:r>
                      <a:endParaRPr/>
                    </a:p>
                  </a:txBody>
                  <a:tcPr marT="91425" marB="91425" marR="91425" marL="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2bacc330394_0_354"/>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3. framing (ερμηνευτική πλαισίωση)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Ας βρούμε τις διαφορές στην κάλυψη της κινητοποίησης των αγροτών και την πλαισίωσή της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p:txBody>
      </p:sp>
      <p:grpSp>
        <p:nvGrpSpPr>
          <p:cNvPr id="507" name="Google Shape;507;g2bacc330394_0_354"/>
          <p:cNvGrpSpPr/>
          <p:nvPr/>
        </p:nvGrpSpPr>
        <p:grpSpPr>
          <a:xfrm>
            <a:off x="0" y="0"/>
            <a:ext cx="8985250" cy="611188"/>
            <a:chOff x="0" y="0"/>
            <a:chExt cx="5660" cy="385"/>
          </a:xfrm>
        </p:grpSpPr>
        <p:sp>
          <p:nvSpPr>
            <p:cNvPr id="508" name="Google Shape;508;g2bacc330394_0_354"/>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9" name="Google Shape;509;g2bacc330394_0_354"/>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0" name="Google Shape;510;g2bacc330394_0_354"/>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1" name="Google Shape;511;g2bacc330394_0_354"/>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2" name="Google Shape;512;g2bacc330394_0_354"/>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3" name="Google Shape;513;g2bacc330394_0_354"/>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4" name="Google Shape;514;g2bacc330394_0_354"/>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5" name="Google Shape;515;g2bacc330394_0_354"/>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6" name="Google Shape;516;g2bacc330394_0_354"/>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517" name="Google Shape;517;g2bacc330394_0_354"/>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pic>
        <p:nvPicPr>
          <p:cNvPr id="518" name="Google Shape;518;g2bacc330394_0_354"/>
          <p:cNvPicPr preferRelativeResize="0"/>
          <p:nvPr/>
        </p:nvPicPr>
        <p:blipFill>
          <a:blip r:embed="rId3">
            <a:alphaModFix/>
          </a:blip>
          <a:stretch>
            <a:fillRect/>
          </a:stretch>
        </p:blipFill>
        <p:spPr>
          <a:xfrm>
            <a:off x="191900" y="2848375"/>
            <a:ext cx="6951850" cy="3666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2bacc330394_0_370"/>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3. framing (ερμηνευτική πλαισίωση)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Ας βρούμε τις διαφορές στην κάλυψη της κινητοποίησης των αγροτών και την πλαισίωσή της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p:txBody>
      </p:sp>
      <p:grpSp>
        <p:nvGrpSpPr>
          <p:cNvPr id="524" name="Google Shape;524;g2bacc330394_0_370"/>
          <p:cNvGrpSpPr/>
          <p:nvPr/>
        </p:nvGrpSpPr>
        <p:grpSpPr>
          <a:xfrm>
            <a:off x="0" y="0"/>
            <a:ext cx="8985250" cy="611188"/>
            <a:chOff x="0" y="0"/>
            <a:chExt cx="5660" cy="385"/>
          </a:xfrm>
        </p:grpSpPr>
        <p:sp>
          <p:nvSpPr>
            <p:cNvPr id="525" name="Google Shape;525;g2bacc330394_0_37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6" name="Google Shape;526;g2bacc330394_0_37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7" name="Google Shape;527;g2bacc330394_0_37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8" name="Google Shape;528;g2bacc330394_0_37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9" name="Google Shape;529;g2bacc330394_0_37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0" name="Google Shape;530;g2bacc330394_0_37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1" name="Google Shape;531;g2bacc330394_0_37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2" name="Google Shape;532;g2bacc330394_0_37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3" name="Google Shape;533;g2bacc330394_0_37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534" name="Google Shape;534;g2bacc330394_0_37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pic>
        <p:nvPicPr>
          <p:cNvPr id="535" name="Google Shape;535;g2bacc330394_0_370"/>
          <p:cNvPicPr preferRelativeResize="0"/>
          <p:nvPr/>
        </p:nvPicPr>
        <p:blipFill>
          <a:blip r:embed="rId3">
            <a:alphaModFix/>
          </a:blip>
          <a:stretch>
            <a:fillRect/>
          </a:stretch>
        </p:blipFill>
        <p:spPr>
          <a:xfrm>
            <a:off x="180000" y="2825128"/>
            <a:ext cx="6118425" cy="3900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g2bacc330394_0_387"/>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3. framing (ερμηνευτική πλαισίωση)</a:t>
            </a:r>
            <a:endParaRPr sz="2000"/>
          </a:p>
          <a:p>
            <a:pPr indent="0" lvl="0" marL="0" rtl="0" algn="just">
              <a:lnSpc>
                <a:spcPct val="115000"/>
              </a:lnSpc>
              <a:spcBef>
                <a:spcPts val="0"/>
              </a:spcBef>
              <a:spcAft>
                <a:spcPts val="0"/>
              </a:spcAft>
              <a:buNone/>
            </a:pPr>
            <a:r>
              <a:rPr lang="en-US" sz="2000"/>
              <a:t>   Ας βρούμε τις διαφορές στην κάλυψη της κινητοποίησης των αγροτών και την πλαισίωσή της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p:txBody>
      </p:sp>
      <p:grpSp>
        <p:nvGrpSpPr>
          <p:cNvPr id="541" name="Google Shape;541;g2bacc330394_0_387"/>
          <p:cNvGrpSpPr/>
          <p:nvPr/>
        </p:nvGrpSpPr>
        <p:grpSpPr>
          <a:xfrm>
            <a:off x="0" y="0"/>
            <a:ext cx="8985250" cy="611188"/>
            <a:chOff x="0" y="0"/>
            <a:chExt cx="5660" cy="385"/>
          </a:xfrm>
        </p:grpSpPr>
        <p:sp>
          <p:nvSpPr>
            <p:cNvPr id="542" name="Google Shape;542;g2bacc330394_0_387"/>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3" name="Google Shape;543;g2bacc330394_0_387"/>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4" name="Google Shape;544;g2bacc330394_0_387"/>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5" name="Google Shape;545;g2bacc330394_0_387"/>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6" name="Google Shape;546;g2bacc330394_0_387"/>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7" name="Google Shape;547;g2bacc330394_0_387"/>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8" name="Google Shape;548;g2bacc330394_0_387"/>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9" name="Google Shape;549;g2bacc330394_0_387"/>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0" name="Google Shape;550;g2bacc330394_0_387"/>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551" name="Google Shape;551;g2bacc330394_0_387"/>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pic>
        <p:nvPicPr>
          <p:cNvPr id="552" name="Google Shape;552;g2bacc330394_0_387"/>
          <p:cNvPicPr preferRelativeResize="0"/>
          <p:nvPr/>
        </p:nvPicPr>
        <p:blipFill>
          <a:blip r:embed="rId3">
            <a:alphaModFix/>
          </a:blip>
          <a:stretch>
            <a:fillRect/>
          </a:stretch>
        </p:blipFill>
        <p:spPr>
          <a:xfrm>
            <a:off x="2382650" y="2343650"/>
            <a:ext cx="6510625" cy="40847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2bacc330394_0_404"/>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3. framing (ερμηνευτική πλαισίωση)</a:t>
            </a:r>
            <a:endParaRPr sz="2000"/>
          </a:p>
          <a:p>
            <a:pPr indent="0" lvl="0" marL="0" rtl="0" algn="just">
              <a:lnSpc>
                <a:spcPct val="115000"/>
              </a:lnSpc>
              <a:spcBef>
                <a:spcPts val="0"/>
              </a:spcBef>
              <a:spcAft>
                <a:spcPts val="0"/>
              </a:spcAft>
              <a:buNone/>
            </a:pPr>
            <a:r>
              <a:rPr lang="en-US" sz="2000"/>
              <a:t>   Ας βρούμε τις διαφορές στην κάλυψη της κινητοποίησης των αγροτών και την πλαισίωσή της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p:txBody>
      </p:sp>
      <p:grpSp>
        <p:nvGrpSpPr>
          <p:cNvPr id="558" name="Google Shape;558;g2bacc330394_0_404"/>
          <p:cNvGrpSpPr/>
          <p:nvPr/>
        </p:nvGrpSpPr>
        <p:grpSpPr>
          <a:xfrm>
            <a:off x="0" y="0"/>
            <a:ext cx="8985250" cy="611188"/>
            <a:chOff x="0" y="0"/>
            <a:chExt cx="5660" cy="385"/>
          </a:xfrm>
        </p:grpSpPr>
        <p:sp>
          <p:nvSpPr>
            <p:cNvPr id="559" name="Google Shape;559;g2bacc330394_0_404"/>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0" name="Google Shape;560;g2bacc330394_0_404"/>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1" name="Google Shape;561;g2bacc330394_0_404"/>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2" name="Google Shape;562;g2bacc330394_0_404"/>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3" name="Google Shape;563;g2bacc330394_0_404"/>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4" name="Google Shape;564;g2bacc330394_0_404"/>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5" name="Google Shape;565;g2bacc330394_0_404"/>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6" name="Google Shape;566;g2bacc330394_0_404"/>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7" name="Google Shape;567;g2bacc330394_0_404"/>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568" name="Google Shape;568;g2bacc330394_0_404"/>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pic>
        <p:nvPicPr>
          <p:cNvPr id="569" name="Google Shape;569;g2bacc330394_0_404"/>
          <p:cNvPicPr preferRelativeResize="0"/>
          <p:nvPr/>
        </p:nvPicPr>
        <p:blipFill>
          <a:blip r:embed="rId3">
            <a:alphaModFix/>
          </a:blip>
          <a:stretch>
            <a:fillRect/>
          </a:stretch>
        </p:blipFill>
        <p:spPr>
          <a:xfrm>
            <a:off x="2561225" y="2574550"/>
            <a:ext cx="6053201" cy="39647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2bb31f615f3_0_0"/>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3. framing (ερμηνευτική πλαισίωση)</a:t>
            </a:r>
            <a:endParaRPr sz="2000"/>
          </a:p>
          <a:p>
            <a:pPr indent="0" lvl="0" marL="0" rtl="0" algn="just">
              <a:lnSpc>
                <a:spcPct val="115000"/>
              </a:lnSpc>
              <a:spcBef>
                <a:spcPts val="0"/>
              </a:spcBef>
              <a:spcAft>
                <a:spcPts val="0"/>
              </a:spcAft>
              <a:buNone/>
            </a:pPr>
            <a:r>
              <a:rPr lang="en-US" sz="2000"/>
              <a:t>   Ας βρούμε τις διαφορές στην κάλυψη της κινητοποίησης των αγροτών και την πλαισίωσή της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rPr lang="en-US" sz="2000"/>
              <a:t>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p:txBody>
      </p:sp>
      <p:grpSp>
        <p:nvGrpSpPr>
          <p:cNvPr id="575" name="Google Shape;575;g2bb31f615f3_0_0"/>
          <p:cNvGrpSpPr/>
          <p:nvPr/>
        </p:nvGrpSpPr>
        <p:grpSpPr>
          <a:xfrm>
            <a:off x="0" y="0"/>
            <a:ext cx="8985250" cy="611188"/>
            <a:chOff x="0" y="0"/>
            <a:chExt cx="5660" cy="385"/>
          </a:xfrm>
        </p:grpSpPr>
        <p:sp>
          <p:nvSpPr>
            <p:cNvPr id="576" name="Google Shape;576;g2bb31f615f3_0_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7" name="Google Shape;577;g2bb31f615f3_0_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8" name="Google Shape;578;g2bb31f615f3_0_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9" name="Google Shape;579;g2bb31f615f3_0_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0" name="Google Shape;580;g2bb31f615f3_0_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1" name="Google Shape;581;g2bb31f615f3_0_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2" name="Google Shape;582;g2bb31f615f3_0_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3" name="Google Shape;583;g2bb31f615f3_0_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4" name="Google Shape;584;g2bb31f615f3_0_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585" name="Google Shape;585;g2bb31f615f3_0_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pic>
        <p:nvPicPr>
          <p:cNvPr id="586" name="Google Shape;586;g2bb31f615f3_0_0"/>
          <p:cNvPicPr preferRelativeResize="0"/>
          <p:nvPr/>
        </p:nvPicPr>
        <p:blipFill>
          <a:blip r:embed="rId3">
            <a:alphaModFix/>
          </a:blip>
          <a:stretch>
            <a:fillRect/>
          </a:stretch>
        </p:blipFill>
        <p:spPr>
          <a:xfrm>
            <a:off x="133675" y="2515799"/>
            <a:ext cx="7172224" cy="4028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bacc330394_0_0"/>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55600" lvl="0" marL="457200" rtl="0" algn="just">
              <a:lnSpc>
                <a:spcPct val="115000"/>
              </a:lnSpc>
              <a:spcBef>
                <a:spcPts val="0"/>
              </a:spcBef>
              <a:spcAft>
                <a:spcPts val="0"/>
              </a:spcAft>
              <a:buSzPts val="2000"/>
              <a:buChar char="-"/>
            </a:pPr>
            <a:r>
              <a:rPr lang="en-US" sz="2000"/>
              <a:t>Γενική παρατήρηση: </a:t>
            </a:r>
            <a:endParaRPr sz="2000"/>
          </a:p>
          <a:p>
            <a:pPr indent="0" lvl="0" marL="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Με ένα σχηματικό τρόπο, σημειώνουμε πως όλα αυτά τα εργαλεία αφορούν τον τρόπο παρουσίασης και ερμηνείας των πληροφοριών και γενικά του περιεχομένου που διαμορφώνουν τα ΜΜΕ με προορισμό τους πολίτες. </a:t>
            </a:r>
            <a:endParaRPr sz="2000"/>
          </a:p>
          <a:p>
            <a:pPr indent="0" lvl="0" marL="457200" rtl="0" algn="just">
              <a:lnSpc>
                <a:spcPct val="115000"/>
              </a:lnSpc>
              <a:spcBef>
                <a:spcPts val="0"/>
              </a:spcBef>
              <a:spcAft>
                <a:spcPts val="0"/>
              </a:spcAft>
              <a:buNone/>
            </a:pPr>
            <a:r>
              <a:t/>
            </a:r>
            <a:endParaRPr sz="2000"/>
          </a:p>
          <a:p>
            <a:pPr indent="0" lvl="0" marL="457200" rtl="0" algn="just">
              <a:lnSpc>
                <a:spcPct val="115000"/>
              </a:lnSpc>
              <a:spcBef>
                <a:spcPts val="0"/>
              </a:spcBef>
              <a:spcAft>
                <a:spcPts val="0"/>
              </a:spcAft>
              <a:buNone/>
            </a:pPr>
            <a:r>
              <a:rPr lang="en-US" sz="2000"/>
              <a:t>Μια εναλλακτική προσέγγιση θα ήταν να εστιάσουμε στη σημασία τους υπό το πρίσμα του δημοσιογραφικού λόγου ή του λόγου της επικοινωνίας. Το πλαίσιο της πολιτικής επικοινωνίας αφορά την πειθώ, τα μηνύματα, τον ανταγωνισμό και εν τέλει την κυριαρχία ή αποδυνάμωση κάποιων ερμηνειών όπως προωθούνται από ΜΜΕ και πολιτικούς. </a:t>
            </a:r>
            <a:endParaRPr sz="2000"/>
          </a:p>
        </p:txBody>
      </p:sp>
      <p:grpSp>
        <p:nvGrpSpPr>
          <p:cNvPr id="143" name="Google Shape;143;g2bacc330394_0_0"/>
          <p:cNvGrpSpPr/>
          <p:nvPr/>
        </p:nvGrpSpPr>
        <p:grpSpPr>
          <a:xfrm>
            <a:off x="0" y="0"/>
            <a:ext cx="8985250" cy="611188"/>
            <a:chOff x="0" y="0"/>
            <a:chExt cx="5660" cy="385"/>
          </a:xfrm>
        </p:grpSpPr>
        <p:sp>
          <p:nvSpPr>
            <p:cNvPr id="144" name="Google Shape;144;g2bacc330394_0_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5" name="Google Shape;145;g2bacc330394_0_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6" name="Google Shape;146;g2bacc330394_0_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7" name="Google Shape;147;g2bacc330394_0_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8" name="Google Shape;148;g2bacc330394_0_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9" name="Google Shape;149;g2bacc330394_0_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0" name="Google Shape;150;g2bacc330394_0_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1" name="Google Shape;151;g2bacc330394_0_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2" name="Google Shape;152;g2bacc330394_0_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53" name="Google Shape;153;g2bacc330394_0_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g2bacc330394_0_421"/>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4. </a:t>
            </a:r>
            <a:r>
              <a:rPr lang="en-US" sz="2000"/>
              <a:t> priming (κριτήρια αξιολόγησης) </a:t>
            </a:r>
            <a:endParaRPr sz="2000"/>
          </a:p>
          <a:p>
            <a:pPr indent="0" lvl="0" marL="0" rtl="0" algn="just">
              <a:lnSpc>
                <a:spcPct val="115000"/>
              </a:lnSpc>
              <a:spcBef>
                <a:spcPts val="0"/>
              </a:spcBef>
              <a:spcAft>
                <a:spcPts val="0"/>
              </a:spcAft>
              <a:buNone/>
            </a:pPr>
            <a:r>
              <a:rPr lang="en-US" sz="2000"/>
              <a:t>   </a:t>
            </a:r>
            <a:endParaRPr sz="2000"/>
          </a:p>
          <a:p>
            <a:pPr indent="0" lvl="0" marL="0" rtl="0" algn="just">
              <a:lnSpc>
                <a:spcPct val="115000"/>
              </a:lnSpc>
              <a:spcBef>
                <a:spcPts val="0"/>
              </a:spcBef>
              <a:spcAft>
                <a:spcPts val="0"/>
              </a:spcAft>
              <a:buNone/>
            </a:pPr>
            <a:r>
              <a:rPr lang="en-US" sz="2000"/>
              <a:t>    Πολλές φορές το priming συνδέεται με το agenda setting ακριβώς επειδή η έκθεση κει η εξοικείωση με μια συγκεκριμένη απεικόνιση της ημερήσιας διάταξης ‘εκπαιδεύει’ το κοινό στο να συνδέσει ορισμένα πρόσωπα με συγκεκριμένα θέματα και πολιτικής και έτσι, έμμεσα και άμεσα, να κατευθύνει την αξιολόγηση. </a:t>
            </a:r>
            <a:endParaRPr sz="2000"/>
          </a:p>
          <a:p>
            <a:pPr indent="0" lvl="0" marL="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Ως priming μπορούμε να ορίσουμε τις αλλαγές (συνέχειες και ασυνέχειες) σε ότι αφορά τα κριτήρια με τα οποία οι άνθρωποι κάνουν πολιτικές αξιολογήσεις (Scheufelfe, Tewksbury, 2007) </a:t>
            </a:r>
            <a:endParaRPr sz="2000"/>
          </a:p>
          <a:p>
            <a:pPr indent="-355600" lvl="0" marL="457200" rtl="0" algn="just">
              <a:lnSpc>
                <a:spcPct val="115000"/>
              </a:lnSpc>
              <a:spcBef>
                <a:spcPts val="0"/>
              </a:spcBef>
              <a:spcAft>
                <a:spcPts val="0"/>
              </a:spcAft>
              <a:buSzPts val="2000"/>
              <a:buChar char="-"/>
            </a:pPr>
            <a:r>
              <a:rPr lang="en-US" sz="2000"/>
              <a:t>Συμβαίνει όταν το περιεχόμενο των ΜΜΕ υποδηλώνει στους πολίτες ότι πρέπει να </a:t>
            </a:r>
            <a:r>
              <a:rPr lang="en-US" sz="2000"/>
              <a:t>χρησιμοποιούν</a:t>
            </a:r>
            <a:r>
              <a:rPr lang="en-US" sz="2000"/>
              <a:t> συγκεκριμένα θέματα ως ορόσημα για να κρίνουν την επίδοση κυβερνήσεων και αξιωματούχων.</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p:txBody>
      </p:sp>
      <p:grpSp>
        <p:nvGrpSpPr>
          <p:cNvPr id="592" name="Google Shape;592;g2bacc330394_0_421"/>
          <p:cNvGrpSpPr/>
          <p:nvPr/>
        </p:nvGrpSpPr>
        <p:grpSpPr>
          <a:xfrm>
            <a:off x="0" y="0"/>
            <a:ext cx="8985250" cy="611188"/>
            <a:chOff x="0" y="0"/>
            <a:chExt cx="5660" cy="385"/>
          </a:xfrm>
        </p:grpSpPr>
        <p:sp>
          <p:nvSpPr>
            <p:cNvPr id="593" name="Google Shape;593;g2bacc330394_0_421"/>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4" name="Google Shape;594;g2bacc330394_0_421"/>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5" name="Google Shape;595;g2bacc330394_0_421"/>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6" name="Google Shape;596;g2bacc330394_0_421"/>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7" name="Google Shape;597;g2bacc330394_0_421"/>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8" name="Google Shape;598;g2bacc330394_0_421"/>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9" name="Google Shape;599;g2bacc330394_0_421"/>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0" name="Google Shape;600;g2bacc330394_0_421"/>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1" name="Google Shape;601;g2bacc330394_0_421"/>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602" name="Google Shape;602;g2bacc330394_0_421"/>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g2bacc330394_0_437"/>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t/>
            </a:r>
            <a:endParaRPr sz="1800"/>
          </a:p>
          <a:p>
            <a:pPr indent="0" lvl="0" marL="0" rtl="0" algn="just">
              <a:lnSpc>
                <a:spcPct val="115000"/>
              </a:lnSpc>
              <a:spcBef>
                <a:spcPts val="0"/>
              </a:spcBef>
              <a:spcAft>
                <a:spcPts val="0"/>
              </a:spcAft>
              <a:buNone/>
            </a:pPr>
            <a:r>
              <a:rPr lang="en-US" sz="2000"/>
              <a:t>4.  priming (κριτήρια αξιολόγησης) </a:t>
            </a:r>
            <a:endParaRPr sz="2000"/>
          </a:p>
          <a:p>
            <a:pPr indent="0" lvl="0" marL="0" rtl="0" algn="just">
              <a:lnSpc>
                <a:spcPct val="115000"/>
              </a:lnSpc>
              <a:spcBef>
                <a:spcPts val="0"/>
              </a:spcBef>
              <a:spcAft>
                <a:spcPts val="0"/>
              </a:spcAft>
              <a:buNone/>
            </a:pPr>
            <a:r>
              <a:rPr lang="en-US" sz="2000"/>
              <a:t>   </a:t>
            </a:r>
            <a:endParaRPr sz="2000"/>
          </a:p>
          <a:p>
            <a:pPr indent="-355600" lvl="0" marL="457200" rtl="0" algn="just">
              <a:lnSpc>
                <a:spcPct val="115000"/>
              </a:lnSpc>
              <a:spcBef>
                <a:spcPts val="0"/>
              </a:spcBef>
              <a:spcAft>
                <a:spcPts val="0"/>
              </a:spcAft>
              <a:buSzPts val="2000"/>
              <a:buChar char="-"/>
            </a:pPr>
            <a:r>
              <a:rPr lang="en-US" sz="2000"/>
              <a:t>Tο priming εφαρμόζει με πολύ εμφαντικό τρόπο στην προεκλογική περίοδο όπου οι πολίτες συνήθως δεν έχουν βαθιά γνώση για πολλά θέματα αλλά και υποψηφίους. Έτσι, εξαρτώνται σε μγάλο βαθμός από τα ΜΜΕ ως προς την επιλογή τους και τα κριτήρια.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lang="en-US" sz="2000"/>
              <a:t>Και σε γενικότερο επίπεδο, υπάρχει η υπόθεση εργασίας ότι οι πολίτες δεν έχουν μάλλον μια βαθιά γνώση για την πολιτική και τα πρόσωπα. Κατά συνέπεια, όταν λαμβάνουν μια απόφαση χρησιμοποιούν γώνση που την έχουν παποκτήσει πρόσφατσ.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p:txBody>
      </p:sp>
      <p:grpSp>
        <p:nvGrpSpPr>
          <p:cNvPr id="608" name="Google Shape;608;g2bacc330394_0_437"/>
          <p:cNvGrpSpPr/>
          <p:nvPr/>
        </p:nvGrpSpPr>
        <p:grpSpPr>
          <a:xfrm>
            <a:off x="0" y="0"/>
            <a:ext cx="8985250" cy="611188"/>
            <a:chOff x="0" y="0"/>
            <a:chExt cx="5660" cy="385"/>
          </a:xfrm>
        </p:grpSpPr>
        <p:sp>
          <p:nvSpPr>
            <p:cNvPr id="609" name="Google Shape;609;g2bacc330394_0_437"/>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0" name="Google Shape;610;g2bacc330394_0_437"/>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1" name="Google Shape;611;g2bacc330394_0_437"/>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2" name="Google Shape;612;g2bacc330394_0_437"/>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3" name="Google Shape;613;g2bacc330394_0_437"/>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4" name="Google Shape;614;g2bacc330394_0_437"/>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5" name="Google Shape;615;g2bacc330394_0_437"/>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6" name="Google Shape;616;g2bacc330394_0_437"/>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7" name="Google Shape;617;g2bacc330394_0_437"/>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618" name="Google Shape;618;g2bacc330394_0_437"/>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bacc330394_0_15"/>
          <p:cNvSpPr txBox="1"/>
          <p:nvPr>
            <p:ph idx="1" type="body"/>
          </p:nvPr>
        </p:nvSpPr>
        <p:spPr>
          <a:xfrm>
            <a:off x="136025" y="1196975"/>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rPr lang="en-US" sz="1800"/>
              <a:t> Με μια δόση χιούμορ….</a:t>
            </a:r>
            <a:endParaRPr sz="1800"/>
          </a:p>
          <a:p>
            <a:pPr indent="0" lvl="0" marL="0" rtl="0" algn="just">
              <a:lnSpc>
                <a:spcPct val="115000"/>
              </a:lnSpc>
              <a:spcBef>
                <a:spcPts val="0"/>
              </a:spcBef>
              <a:spcAft>
                <a:spcPts val="0"/>
              </a:spcAft>
              <a:buNone/>
            </a:pPr>
            <a:r>
              <a:rPr lang="en-US" sz="1800"/>
              <a:t>   Gate keeping…</a:t>
            </a:r>
            <a:r>
              <a:rPr lang="en-US" sz="2000"/>
              <a:t> </a:t>
            </a:r>
            <a:endParaRPr sz="2000"/>
          </a:p>
        </p:txBody>
      </p:sp>
      <p:grpSp>
        <p:nvGrpSpPr>
          <p:cNvPr id="159" name="Google Shape;159;g2bacc330394_0_15"/>
          <p:cNvGrpSpPr/>
          <p:nvPr/>
        </p:nvGrpSpPr>
        <p:grpSpPr>
          <a:xfrm>
            <a:off x="0" y="0"/>
            <a:ext cx="8985250" cy="611188"/>
            <a:chOff x="0" y="0"/>
            <a:chExt cx="5660" cy="385"/>
          </a:xfrm>
        </p:grpSpPr>
        <p:sp>
          <p:nvSpPr>
            <p:cNvPr id="160" name="Google Shape;160;g2bacc330394_0_1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1" name="Google Shape;161;g2bacc330394_0_1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2" name="Google Shape;162;g2bacc330394_0_1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3" name="Google Shape;163;g2bacc330394_0_1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4" name="Google Shape;164;g2bacc330394_0_1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5" name="Google Shape;165;g2bacc330394_0_1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6" name="Google Shape;166;g2bacc330394_0_1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7" name="Google Shape;167;g2bacc330394_0_1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8" name="Google Shape;168;g2bacc330394_0_1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69" name="Google Shape;169;g2bacc330394_0_1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pic>
        <p:nvPicPr>
          <p:cNvPr id="170" name="Google Shape;170;g2bacc330394_0_15"/>
          <p:cNvPicPr preferRelativeResize="0"/>
          <p:nvPr/>
        </p:nvPicPr>
        <p:blipFill>
          <a:blip r:embed="rId3">
            <a:alphaModFix/>
          </a:blip>
          <a:stretch>
            <a:fillRect/>
          </a:stretch>
        </p:blipFill>
        <p:spPr>
          <a:xfrm>
            <a:off x="423850" y="2132900"/>
            <a:ext cx="6088975" cy="4176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bacc330394_0_31"/>
          <p:cNvSpPr txBox="1"/>
          <p:nvPr>
            <p:ph idx="1" type="body"/>
          </p:nvPr>
        </p:nvSpPr>
        <p:spPr>
          <a:xfrm>
            <a:off x="-39950" y="1143100"/>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rPr lang="en-US" sz="1800"/>
              <a:t> Με μια δόση χιούμορ….</a:t>
            </a:r>
            <a:endParaRPr sz="1800"/>
          </a:p>
          <a:p>
            <a:pPr indent="0" lvl="0" marL="0" rtl="0" algn="just">
              <a:lnSpc>
                <a:spcPct val="115000"/>
              </a:lnSpc>
              <a:spcBef>
                <a:spcPts val="0"/>
              </a:spcBef>
              <a:spcAft>
                <a:spcPts val="0"/>
              </a:spcAft>
              <a:buNone/>
            </a:pPr>
            <a:r>
              <a:rPr lang="en-US" sz="1800"/>
              <a:t>   Framing…</a:t>
            </a:r>
            <a:r>
              <a:rPr lang="en-US" sz="2000"/>
              <a:t> </a:t>
            </a:r>
            <a:endParaRPr sz="2000"/>
          </a:p>
        </p:txBody>
      </p:sp>
      <p:grpSp>
        <p:nvGrpSpPr>
          <p:cNvPr id="176" name="Google Shape;176;g2bacc330394_0_31"/>
          <p:cNvGrpSpPr/>
          <p:nvPr/>
        </p:nvGrpSpPr>
        <p:grpSpPr>
          <a:xfrm>
            <a:off x="0" y="0"/>
            <a:ext cx="8985250" cy="611188"/>
            <a:chOff x="0" y="0"/>
            <a:chExt cx="5660" cy="385"/>
          </a:xfrm>
        </p:grpSpPr>
        <p:sp>
          <p:nvSpPr>
            <p:cNvPr id="177" name="Google Shape;177;g2bacc330394_0_31"/>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8" name="Google Shape;178;g2bacc330394_0_31"/>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9" name="Google Shape;179;g2bacc330394_0_31"/>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0" name="Google Shape;180;g2bacc330394_0_31"/>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1" name="Google Shape;181;g2bacc330394_0_31"/>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2" name="Google Shape;182;g2bacc330394_0_31"/>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3" name="Google Shape;183;g2bacc330394_0_31"/>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4" name="Google Shape;184;g2bacc330394_0_31"/>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5" name="Google Shape;185;g2bacc330394_0_31"/>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86" name="Google Shape;186;g2bacc330394_0_31"/>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pic>
        <p:nvPicPr>
          <p:cNvPr id="187" name="Google Shape;187;g2bacc330394_0_31"/>
          <p:cNvPicPr preferRelativeResize="0"/>
          <p:nvPr/>
        </p:nvPicPr>
        <p:blipFill>
          <a:blip r:embed="rId3">
            <a:alphaModFix/>
          </a:blip>
          <a:stretch>
            <a:fillRect/>
          </a:stretch>
        </p:blipFill>
        <p:spPr>
          <a:xfrm>
            <a:off x="271050" y="1902100"/>
            <a:ext cx="7416900" cy="4412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bacc330394_0_49"/>
          <p:cNvSpPr txBox="1"/>
          <p:nvPr>
            <p:ph idx="1" type="body"/>
          </p:nvPr>
        </p:nvSpPr>
        <p:spPr>
          <a:xfrm>
            <a:off x="-39950" y="1143100"/>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rPr lang="en-US" sz="1800"/>
              <a:t> Με μια δόση χιούμορ….</a:t>
            </a:r>
            <a:endParaRPr sz="1800"/>
          </a:p>
          <a:p>
            <a:pPr indent="0" lvl="0" marL="0" rtl="0" algn="just">
              <a:lnSpc>
                <a:spcPct val="115000"/>
              </a:lnSpc>
              <a:spcBef>
                <a:spcPts val="0"/>
              </a:spcBef>
              <a:spcAft>
                <a:spcPts val="0"/>
              </a:spcAft>
              <a:buNone/>
            </a:pPr>
            <a:r>
              <a:rPr lang="en-US" sz="1800"/>
              <a:t>   Priming…</a:t>
            </a:r>
            <a:r>
              <a:rPr lang="en-US" sz="2000"/>
              <a:t> </a:t>
            </a:r>
            <a:endParaRPr sz="2000"/>
          </a:p>
        </p:txBody>
      </p:sp>
      <p:grpSp>
        <p:nvGrpSpPr>
          <p:cNvPr id="193" name="Google Shape;193;g2bacc330394_0_49"/>
          <p:cNvGrpSpPr/>
          <p:nvPr/>
        </p:nvGrpSpPr>
        <p:grpSpPr>
          <a:xfrm>
            <a:off x="0" y="0"/>
            <a:ext cx="8985250" cy="611188"/>
            <a:chOff x="0" y="0"/>
            <a:chExt cx="5660" cy="385"/>
          </a:xfrm>
        </p:grpSpPr>
        <p:sp>
          <p:nvSpPr>
            <p:cNvPr id="194" name="Google Shape;194;g2bacc330394_0_49"/>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5" name="Google Shape;195;g2bacc330394_0_49"/>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6" name="Google Shape;196;g2bacc330394_0_49"/>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7" name="Google Shape;197;g2bacc330394_0_49"/>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8" name="Google Shape;198;g2bacc330394_0_49"/>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9" name="Google Shape;199;g2bacc330394_0_49"/>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0" name="Google Shape;200;g2bacc330394_0_49"/>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1" name="Google Shape;201;g2bacc330394_0_49"/>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2" name="Google Shape;202;g2bacc330394_0_49"/>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03" name="Google Shape;203;g2bacc330394_0_49"/>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pic>
        <p:nvPicPr>
          <p:cNvPr id="204" name="Google Shape;204;g2bacc330394_0_49"/>
          <p:cNvPicPr preferRelativeResize="0"/>
          <p:nvPr/>
        </p:nvPicPr>
        <p:blipFill>
          <a:blip r:embed="rId3">
            <a:alphaModFix/>
          </a:blip>
          <a:stretch>
            <a:fillRect/>
          </a:stretch>
        </p:blipFill>
        <p:spPr>
          <a:xfrm>
            <a:off x="238825" y="1852600"/>
            <a:ext cx="5894750" cy="4494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bacc330394_0_66"/>
          <p:cNvSpPr txBox="1"/>
          <p:nvPr>
            <p:ph idx="1" type="body"/>
          </p:nvPr>
        </p:nvSpPr>
        <p:spPr>
          <a:xfrm>
            <a:off x="-39950" y="1143100"/>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rPr lang="en-US" sz="1800"/>
              <a:t> Με μια δόση χιούμορ….</a:t>
            </a:r>
            <a:endParaRPr sz="1800"/>
          </a:p>
          <a:p>
            <a:pPr indent="0" lvl="0" marL="0" rtl="0" algn="just">
              <a:lnSpc>
                <a:spcPct val="115000"/>
              </a:lnSpc>
              <a:spcBef>
                <a:spcPts val="0"/>
              </a:spcBef>
              <a:spcAft>
                <a:spcPts val="0"/>
              </a:spcAft>
              <a:buNone/>
            </a:pPr>
            <a:r>
              <a:rPr lang="en-US" sz="1800"/>
              <a:t>   Agenda setting…</a:t>
            </a:r>
            <a:r>
              <a:rPr lang="en-US" sz="2000"/>
              <a:t> </a:t>
            </a:r>
            <a:endParaRPr sz="2000"/>
          </a:p>
        </p:txBody>
      </p:sp>
      <p:grpSp>
        <p:nvGrpSpPr>
          <p:cNvPr id="210" name="Google Shape;210;g2bacc330394_0_66"/>
          <p:cNvGrpSpPr/>
          <p:nvPr/>
        </p:nvGrpSpPr>
        <p:grpSpPr>
          <a:xfrm>
            <a:off x="0" y="0"/>
            <a:ext cx="8985250" cy="611188"/>
            <a:chOff x="0" y="0"/>
            <a:chExt cx="5660" cy="385"/>
          </a:xfrm>
        </p:grpSpPr>
        <p:sp>
          <p:nvSpPr>
            <p:cNvPr id="211" name="Google Shape;211;g2bacc330394_0_6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2" name="Google Shape;212;g2bacc330394_0_6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3" name="Google Shape;213;g2bacc330394_0_6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4" name="Google Shape;214;g2bacc330394_0_6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5" name="Google Shape;215;g2bacc330394_0_6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6" name="Google Shape;216;g2bacc330394_0_6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7" name="Google Shape;217;g2bacc330394_0_6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8" name="Google Shape;218;g2bacc330394_0_6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9" name="Google Shape;219;g2bacc330394_0_6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20" name="Google Shape;220;g2bacc330394_0_6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pic>
        <p:nvPicPr>
          <p:cNvPr id="221" name="Google Shape;221;g2bacc330394_0_66"/>
          <p:cNvPicPr preferRelativeResize="0"/>
          <p:nvPr/>
        </p:nvPicPr>
        <p:blipFill>
          <a:blip r:embed="rId3">
            <a:alphaModFix/>
          </a:blip>
          <a:stretch>
            <a:fillRect/>
          </a:stretch>
        </p:blipFill>
        <p:spPr>
          <a:xfrm>
            <a:off x="460700" y="2046279"/>
            <a:ext cx="6102350" cy="43097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bacc330394_0_83"/>
          <p:cNvSpPr txBox="1"/>
          <p:nvPr>
            <p:ph idx="1" type="body"/>
          </p:nvPr>
        </p:nvSpPr>
        <p:spPr>
          <a:xfrm>
            <a:off x="-39950" y="1143100"/>
            <a:ext cx="9008100" cy="5472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57175" lvl="0" marL="342900" rtl="0" algn="just">
              <a:lnSpc>
                <a:spcPct val="80000"/>
              </a:lnSpc>
              <a:spcBef>
                <a:spcPts val="0"/>
              </a:spcBef>
              <a:spcAft>
                <a:spcPts val="0"/>
              </a:spcAft>
              <a:buClr>
                <a:schemeClr val="lt2"/>
              </a:buClr>
              <a:buSzPts val="1350"/>
              <a:buFont typeface="Noto Sans Symbols"/>
              <a:buNone/>
            </a:pPr>
            <a:r>
              <a:rPr lang="en-US" sz="1800"/>
              <a:t> Με μια δόση χιούμορ….</a:t>
            </a:r>
            <a:endParaRPr sz="1800"/>
          </a:p>
          <a:p>
            <a:pPr indent="0" lvl="0" marL="0" rtl="0" algn="just">
              <a:lnSpc>
                <a:spcPct val="115000"/>
              </a:lnSpc>
              <a:spcBef>
                <a:spcPts val="0"/>
              </a:spcBef>
              <a:spcAft>
                <a:spcPts val="0"/>
              </a:spcAft>
              <a:buNone/>
            </a:pPr>
            <a:r>
              <a:rPr lang="en-US" sz="1800"/>
              <a:t>   </a:t>
            </a:r>
            <a:endParaRPr sz="1800"/>
          </a:p>
          <a:p>
            <a:pPr indent="0" lvl="0" marL="0" rtl="0" algn="just">
              <a:lnSpc>
                <a:spcPct val="115000"/>
              </a:lnSpc>
              <a:spcBef>
                <a:spcPts val="0"/>
              </a:spcBef>
              <a:spcAft>
                <a:spcPts val="0"/>
              </a:spcAft>
              <a:buNone/>
            </a:pPr>
            <a:r>
              <a:rPr lang="en-US" sz="1800"/>
              <a:t>   Mediatization…</a:t>
            </a:r>
            <a:r>
              <a:rPr lang="en-US" sz="2000"/>
              <a:t> </a:t>
            </a:r>
            <a:endParaRPr sz="2000"/>
          </a:p>
          <a:p>
            <a:pPr indent="0" lvl="0" marL="0" rtl="0" algn="just">
              <a:lnSpc>
                <a:spcPct val="115000"/>
              </a:lnSpc>
              <a:spcBef>
                <a:spcPts val="0"/>
              </a:spcBef>
              <a:spcAft>
                <a:spcPts val="0"/>
              </a:spcAft>
              <a:buNone/>
            </a:pPr>
            <a:r>
              <a:t/>
            </a:r>
            <a:endParaRPr sz="2000"/>
          </a:p>
          <a:p>
            <a:pPr indent="0" lvl="0" marL="0" rtl="0" algn="just">
              <a:lnSpc>
                <a:spcPct val="115000"/>
              </a:lnSpc>
              <a:spcBef>
                <a:spcPts val="0"/>
              </a:spcBef>
              <a:spcAft>
                <a:spcPts val="0"/>
              </a:spcAft>
              <a:buNone/>
            </a:pPr>
            <a:r>
              <a:t/>
            </a:r>
            <a:endParaRPr sz="2000"/>
          </a:p>
        </p:txBody>
      </p:sp>
      <p:grpSp>
        <p:nvGrpSpPr>
          <p:cNvPr id="227" name="Google Shape;227;g2bacc330394_0_83"/>
          <p:cNvGrpSpPr/>
          <p:nvPr/>
        </p:nvGrpSpPr>
        <p:grpSpPr>
          <a:xfrm>
            <a:off x="0" y="0"/>
            <a:ext cx="8985250" cy="611188"/>
            <a:chOff x="0" y="0"/>
            <a:chExt cx="5660" cy="385"/>
          </a:xfrm>
        </p:grpSpPr>
        <p:sp>
          <p:nvSpPr>
            <p:cNvPr id="228" name="Google Shape;228;g2bacc330394_0_83"/>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9" name="Google Shape;229;g2bacc330394_0_83"/>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0" name="Google Shape;230;g2bacc330394_0_83"/>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1" name="Google Shape;231;g2bacc330394_0_83"/>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2" name="Google Shape;232;g2bacc330394_0_83"/>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3" name="Google Shape;233;g2bacc330394_0_83"/>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4" name="Google Shape;234;g2bacc330394_0_83"/>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5" name="Google Shape;235;g2bacc330394_0_83"/>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6" name="Google Shape;236;g2bacc330394_0_83"/>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37" name="Google Shape;237;g2bacc330394_0_83"/>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pic>
        <p:nvPicPr>
          <p:cNvPr id="238" name="Google Shape;238;g2bacc330394_0_83"/>
          <p:cNvPicPr preferRelativeResize="0"/>
          <p:nvPr/>
        </p:nvPicPr>
        <p:blipFill>
          <a:blip r:embed="rId3">
            <a:alphaModFix/>
          </a:blip>
          <a:stretch>
            <a:fillRect/>
          </a:stretch>
        </p:blipFill>
        <p:spPr>
          <a:xfrm>
            <a:off x="234225" y="2175450"/>
            <a:ext cx="6950349" cy="3909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bacc330394_0_100"/>
          <p:cNvSpPr txBox="1"/>
          <p:nvPr>
            <p:ph idx="1" type="body"/>
          </p:nvPr>
        </p:nvSpPr>
        <p:spPr>
          <a:xfrm>
            <a:off x="-39950" y="1143100"/>
            <a:ext cx="9008100" cy="5583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lt2"/>
              </a:buClr>
              <a:buSzPts val="1350"/>
              <a:buFont typeface="Noto Sans Symbols"/>
              <a:buNone/>
            </a:pPr>
            <a:r>
              <a:rPr lang="en-US" sz="1800"/>
              <a:t>      Βασικές διευκρινίσεις…</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257175" lvl="0" marL="342900" rtl="0" algn="just">
              <a:lnSpc>
                <a:spcPct val="80000"/>
              </a:lnSpc>
              <a:spcBef>
                <a:spcPts val="0"/>
              </a:spcBef>
              <a:spcAft>
                <a:spcPts val="0"/>
              </a:spcAft>
              <a:buClr>
                <a:schemeClr val="lt2"/>
              </a:buClr>
              <a:buSzPts val="1350"/>
              <a:buFont typeface="Noto Sans Symbols"/>
              <a:buNone/>
            </a:pPr>
            <a:r>
              <a:t/>
            </a:r>
            <a:endParaRPr sz="1800"/>
          </a:p>
          <a:p>
            <a:pPr indent="-342900" lvl="0" marL="457200" rtl="0" algn="just">
              <a:lnSpc>
                <a:spcPct val="80000"/>
              </a:lnSpc>
              <a:spcBef>
                <a:spcPts val="0"/>
              </a:spcBef>
              <a:spcAft>
                <a:spcPts val="0"/>
              </a:spcAft>
              <a:buSzPts val="1800"/>
              <a:buChar char="-"/>
            </a:pPr>
            <a:r>
              <a:rPr lang="en-US" sz="1800"/>
              <a:t>Όλες οι έννοιες που μας απασχολούν (gate- keeping, agenda- setting, mediatization, priming, framing) είναι </a:t>
            </a:r>
            <a:r>
              <a:rPr lang="en-US" sz="1800"/>
              <a:t>σχετικά</a:t>
            </a:r>
            <a:r>
              <a:rPr lang="en-US" sz="1800"/>
              <a:t> προσφατες (1950-1960 μέχρι σήμερα). </a:t>
            </a:r>
            <a:endParaRPr sz="1800"/>
          </a:p>
          <a:p>
            <a:pPr indent="0" lvl="0" marL="457200" rtl="0" algn="just">
              <a:lnSpc>
                <a:spcPct val="80000"/>
              </a:lnSpc>
              <a:spcBef>
                <a:spcPts val="0"/>
              </a:spcBef>
              <a:spcAft>
                <a:spcPts val="0"/>
              </a:spcAft>
              <a:buNone/>
            </a:pPr>
            <a:r>
              <a:t/>
            </a:r>
            <a:endParaRPr sz="1800"/>
          </a:p>
          <a:p>
            <a:pPr indent="-342900" lvl="0" marL="457200" rtl="0" algn="just">
              <a:lnSpc>
                <a:spcPct val="80000"/>
              </a:lnSpc>
              <a:spcBef>
                <a:spcPts val="0"/>
              </a:spcBef>
              <a:spcAft>
                <a:spcPts val="0"/>
              </a:spcAft>
              <a:buSzPts val="1800"/>
              <a:buChar char="-"/>
            </a:pPr>
            <a:r>
              <a:rPr lang="en-US" sz="1800"/>
              <a:t>Αυτό συνδέεται καθοριστικά με τη συγκρότηση και την ανάπτυξη - από αυτή την περίοδο και μετά- των σπουδών επικοινωνίας και ΜΜΕ καθώς και της πολιτικής επικοινωνίας ως διακριτών επιστημονικών πεδίων. </a:t>
            </a:r>
            <a:endParaRPr sz="1800"/>
          </a:p>
          <a:p>
            <a:pPr indent="0" lvl="0" marL="914400" rtl="0" algn="just">
              <a:lnSpc>
                <a:spcPct val="80000"/>
              </a:lnSpc>
              <a:spcBef>
                <a:spcPts val="0"/>
              </a:spcBef>
              <a:spcAft>
                <a:spcPts val="0"/>
              </a:spcAft>
              <a:buNone/>
            </a:pPr>
            <a:r>
              <a:t/>
            </a:r>
            <a:endParaRPr sz="1800"/>
          </a:p>
          <a:p>
            <a:pPr indent="-342900" lvl="0" marL="457200" rtl="0" algn="just">
              <a:lnSpc>
                <a:spcPct val="80000"/>
              </a:lnSpc>
              <a:spcBef>
                <a:spcPts val="0"/>
              </a:spcBef>
              <a:spcAft>
                <a:spcPts val="0"/>
              </a:spcAft>
              <a:buSzPts val="1800"/>
              <a:buChar char="-"/>
            </a:pPr>
            <a:r>
              <a:rPr lang="en-US" sz="1800"/>
              <a:t>Ο σχετικά πρόσφατος χαρακτήρας των εννοιών δε σημαίνει πως δεν υπάρχουν ιστορικά προηγούμενα και αναλογίες…</a:t>
            </a:r>
            <a:endParaRPr sz="1800"/>
          </a:p>
          <a:p>
            <a:pPr indent="0" lvl="0" marL="0" rtl="0" algn="just">
              <a:lnSpc>
                <a:spcPct val="80000"/>
              </a:lnSpc>
              <a:spcBef>
                <a:spcPts val="0"/>
              </a:spcBef>
              <a:spcAft>
                <a:spcPts val="0"/>
              </a:spcAft>
              <a:buNone/>
            </a:pPr>
            <a:r>
              <a:t/>
            </a:r>
            <a:endParaRPr sz="1800"/>
          </a:p>
          <a:p>
            <a:pPr indent="-342900" lvl="0" marL="457200" rtl="0" algn="just">
              <a:lnSpc>
                <a:spcPct val="80000"/>
              </a:lnSpc>
              <a:spcBef>
                <a:spcPts val="0"/>
              </a:spcBef>
              <a:spcAft>
                <a:spcPts val="0"/>
              </a:spcAft>
              <a:buSzPts val="1800"/>
              <a:buChar char="-"/>
            </a:pPr>
            <a:r>
              <a:rPr lang="en-US" sz="1800"/>
              <a:t>Ωστόσο, το βασικό πλαίσιο μελέτης και αναφοράς είναι τα σύγχρονα πολιτικά και μηντιακά συστήματα (μέσα- τέλη 20ου αι. </a:t>
            </a:r>
            <a:r>
              <a:rPr lang="en-US" sz="1800"/>
              <a:t>μέχρι</a:t>
            </a:r>
            <a:r>
              <a:rPr lang="en-US" sz="1800"/>
              <a:t> σήμερα) με τα εξής χαρακτηριστικά: </a:t>
            </a:r>
            <a:endParaRPr sz="1800"/>
          </a:p>
          <a:p>
            <a:pPr indent="0" lvl="0" marL="457200" rtl="0" algn="just">
              <a:lnSpc>
                <a:spcPct val="80000"/>
              </a:lnSpc>
              <a:spcBef>
                <a:spcPts val="0"/>
              </a:spcBef>
              <a:spcAft>
                <a:spcPts val="0"/>
              </a:spcAft>
              <a:buNone/>
            </a:pPr>
            <a:r>
              <a:t/>
            </a:r>
            <a:endParaRPr sz="1800"/>
          </a:p>
          <a:p>
            <a:pPr indent="0" lvl="0" marL="457200" rtl="0" algn="just">
              <a:lnSpc>
                <a:spcPct val="80000"/>
              </a:lnSpc>
              <a:spcBef>
                <a:spcPts val="0"/>
              </a:spcBef>
              <a:spcAft>
                <a:spcPts val="0"/>
              </a:spcAft>
              <a:buNone/>
            </a:pPr>
            <a:r>
              <a:rPr lang="en-US" sz="1800"/>
              <a:t>i) δημοκρατία</a:t>
            </a:r>
            <a:endParaRPr sz="1800"/>
          </a:p>
          <a:p>
            <a:pPr indent="0" lvl="0" marL="457200" rtl="0" algn="just">
              <a:lnSpc>
                <a:spcPct val="80000"/>
              </a:lnSpc>
              <a:spcBef>
                <a:spcPts val="0"/>
              </a:spcBef>
              <a:spcAft>
                <a:spcPts val="0"/>
              </a:spcAft>
              <a:buNone/>
            </a:pPr>
            <a:r>
              <a:rPr lang="en-US" sz="1800"/>
              <a:t>ii) μαζική επικοινωνία</a:t>
            </a:r>
            <a:endParaRPr sz="1800"/>
          </a:p>
          <a:p>
            <a:pPr indent="0" lvl="0" marL="457200" rtl="0" algn="just">
              <a:lnSpc>
                <a:spcPct val="80000"/>
              </a:lnSpc>
              <a:spcBef>
                <a:spcPts val="0"/>
              </a:spcBef>
              <a:spcAft>
                <a:spcPts val="0"/>
              </a:spcAft>
              <a:buNone/>
            </a:pPr>
            <a:r>
              <a:rPr lang="en-US" sz="1800"/>
              <a:t>iii) παγκοσμιοποίηση και ψηφιακά μέσα- κοινωνία της πληροφορίας</a:t>
            </a:r>
            <a:endParaRPr sz="1800"/>
          </a:p>
          <a:p>
            <a:pPr indent="0" lvl="0" marL="457200" rtl="0" algn="just">
              <a:lnSpc>
                <a:spcPct val="80000"/>
              </a:lnSpc>
              <a:spcBef>
                <a:spcPts val="0"/>
              </a:spcBef>
              <a:spcAft>
                <a:spcPts val="0"/>
              </a:spcAft>
              <a:buNone/>
            </a:pPr>
            <a:r>
              <a:t/>
            </a:r>
            <a:endParaRPr sz="1800"/>
          </a:p>
          <a:p>
            <a:pPr indent="-342900" lvl="0" marL="457200" rtl="0" algn="just">
              <a:lnSpc>
                <a:spcPct val="80000"/>
              </a:lnSpc>
              <a:spcBef>
                <a:spcPts val="0"/>
              </a:spcBef>
              <a:spcAft>
                <a:spcPts val="0"/>
              </a:spcAft>
              <a:buSzPts val="1800"/>
              <a:buChar char="-"/>
            </a:pPr>
            <a:r>
              <a:rPr lang="en-US" sz="1800"/>
              <a:t>Πέρα από τις φιλελεύθερες δημοκρατίες, μπορούμε να τα μελετήσουμε, με διαφορετικά χαρακτηριστικά, και σε σύγχρονα ανελεύθερα κράτη</a:t>
            </a:r>
            <a:endParaRPr sz="1800"/>
          </a:p>
          <a:p>
            <a:pPr indent="0" lvl="0" marL="0" rtl="0" algn="just">
              <a:lnSpc>
                <a:spcPct val="115000"/>
              </a:lnSpc>
              <a:spcBef>
                <a:spcPts val="0"/>
              </a:spcBef>
              <a:spcAft>
                <a:spcPts val="0"/>
              </a:spcAft>
              <a:buNone/>
            </a:pPr>
            <a:r>
              <a:t/>
            </a:r>
            <a:endParaRPr sz="2000"/>
          </a:p>
        </p:txBody>
      </p:sp>
      <p:grpSp>
        <p:nvGrpSpPr>
          <p:cNvPr id="244" name="Google Shape;244;g2bacc330394_0_100"/>
          <p:cNvGrpSpPr/>
          <p:nvPr/>
        </p:nvGrpSpPr>
        <p:grpSpPr>
          <a:xfrm>
            <a:off x="0" y="0"/>
            <a:ext cx="8985250" cy="611188"/>
            <a:chOff x="0" y="0"/>
            <a:chExt cx="5660" cy="385"/>
          </a:xfrm>
        </p:grpSpPr>
        <p:sp>
          <p:nvSpPr>
            <p:cNvPr id="245" name="Google Shape;245;g2bacc330394_0_10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6" name="Google Shape;246;g2bacc330394_0_10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7" name="Google Shape;247;g2bacc330394_0_10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8" name="Google Shape;248;g2bacc330394_0_10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9" name="Google Shape;249;g2bacc330394_0_10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0" name="Google Shape;250;g2bacc330394_0_10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1" name="Google Shape;251;g2bacc330394_0_10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2" name="Google Shape;252;g2bacc330394_0_10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3" name="Google Shape;253;g2bacc330394_0_10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54" name="Google Shape;254;g2bacc330394_0_10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2ο Μάθημα- Πολιτική Επικοινωνία</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2011-02-18T06:08:25Z</dcterms:created>
  <dc:creator>mmarkouli</dc:creator>
</cp:coreProperties>
</file>