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9"/>
  </p:notesMasterIdLst>
  <p:sldIdLst>
    <p:sldId id="256" r:id="rId2"/>
    <p:sldId id="281" r:id="rId3"/>
    <p:sldId id="311" r:id="rId4"/>
    <p:sldId id="316" r:id="rId5"/>
    <p:sldId id="315" r:id="rId6"/>
    <p:sldId id="312" r:id="rId7"/>
    <p:sldId id="313" r:id="rId8"/>
    <p:sldId id="257" r:id="rId9"/>
    <p:sldId id="304" r:id="rId10"/>
    <p:sldId id="305" r:id="rId11"/>
    <p:sldId id="310" r:id="rId12"/>
    <p:sldId id="258" r:id="rId13"/>
    <p:sldId id="314" r:id="rId14"/>
    <p:sldId id="259" r:id="rId15"/>
    <p:sldId id="282" r:id="rId16"/>
    <p:sldId id="283" r:id="rId17"/>
    <p:sldId id="260" r:id="rId18"/>
    <p:sldId id="261" r:id="rId19"/>
    <p:sldId id="262" r:id="rId20"/>
    <p:sldId id="306" r:id="rId21"/>
    <p:sldId id="263" r:id="rId22"/>
    <p:sldId id="264" r:id="rId23"/>
    <p:sldId id="265" r:id="rId24"/>
    <p:sldId id="297" r:id="rId25"/>
    <p:sldId id="307" r:id="rId26"/>
    <p:sldId id="298" r:id="rId27"/>
    <p:sldId id="308" r:id="rId28"/>
    <p:sldId id="309" r:id="rId29"/>
    <p:sldId id="266" r:id="rId30"/>
    <p:sldId id="267" r:id="rId31"/>
    <p:sldId id="268" r:id="rId32"/>
    <p:sldId id="317" r:id="rId33"/>
    <p:sldId id="318" r:id="rId34"/>
    <p:sldId id="269" r:id="rId35"/>
    <p:sldId id="270" r:id="rId36"/>
    <p:sldId id="271" r:id="rId37"/>
    <p:sldId id="272" r:id="rId38"/>
    <p:sldId id="273" r:id="rId39"/>
    <p:sldId id="275" r:id="rId40"/>
    <p:sldId id="276" r:id="rId41"/>
    <p:sldId id="274" r:id="rId42"/>
    <p:sldId id="277" r:id="rId43"/>
    <p:sldId id="278" r:id="rId44"/>
    <p:sldId id="302" r:id="rId45"/>
    <p:sldId id="319" r:id="rId46"/>
    <p:sldId id="320" r:id="rId47"/>
    <p:sldId id="321" r:id="rId48"/>
    <p:sldId id="322" r:id="rId49"/>
    <p:sldId id="279" r:id="rId50"/>
    <p:sldId id="284" r:id="rId51"/>
    <p:sldId id="299" r:id="rId52"/>
    <p:sldId id="285" r:id="rId53"/>
    <p:sldId id="300" r:id="rId54"/>
    <p:sldId id="286" r:id="rId55"/>
    <p:sldId id="288" r:id="rId56"/>
    <p:sldId id="301" r:id="rId57"/>
    <p:sldId id="287" r:id="rId58"/>
    <p:sldId id="289" r:id="rId59"/>
    <p:sldId id="290" r:id="rId60"/>
    <p:sldId id="291" r:id="rId61"/>
    <p:sldId id="280" r:id="rId62"/>
    <p:sldId id="292" r:id="rId63"/>
    <p:sldId id="293" r:id="rId64"/>
    <p:sldId id="294" r:id="rId65"/>
    <p:sldId id="295" r:id="rId66"/>
    <p:sldId id="296" r:id="rId67"/>
    <p:sldId id="30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56" autoAdjust="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C5FBC-0060-4DB7-A8A8-5AB28AD5D8E3}" type="datetimeFigureOut">
              <a:rPr lang="el-GR" smtClean="0"/>
              <a:t>15/5/2024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F36E6-C73F-4F46-AEF9-699AE1EEBA05}" type="slidenum">
              <a:rPr lang="el-GR" smtClean="0"/>
              <a:t>‹#›</a:t>
            </a:fld>
            <a:endParaRPr lang="el-GR"/>
          </a:p>
        </p:txBody>
      </p:sp>
    </p:spTree>
    <p:extLst>
      <p:ext uri="{BB962C8B-B14F-4D97-AF65-F5344CB8AC3E}">
        <p14:creationId xmlns:p14="http://schemas.microsoft.com/office/powerpoint/2010/main" val="838479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8B4F36E6-C73F-4F46-AEF9-699AE1EEBA05}" type="slidenum">
              <a:rPr lang="el-GR" smtClean="0"/>
              <a:t>4</a:t>
            </a:fld>
            <a:endParaRPr lang="el-GR"/>
          </a:p>
        </p:txBody>
      </p:sp>
    </p:spTree>
    <p:extLst>
      <p:ext uri="{BB962C8B-B14F-4D97-AF65-F5344CB8AC3E}">
        <p14:creationId xmlns:p14="http://schemas.microsoft.com/office/powerpoint/2010/main" val="236657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48A87A34-81AB-432B-8DAE-1953F412C126}" type="datetimeFigureOut">
              <a:rPr lang="en-US" dirty="0"/>
              <a:t>5/15/2024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48A87A34-81AB-432B-8DAE-1953F412C126}" type="datetimeFigureOut">
              <a:rPr lang="en-US" dirty="0"/>
              <a:t>5/15/2024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8A87A34-81AB-432B-8DAE-1953F412C126}"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913795" y="2912232"/>
            <a:ext cx="5107208" cy="287896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912232"/>
            <a:ext cx="5095357" cy="287896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5/15/2024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hyperlink" Target="https://www.mesopotamiangods.com/the-epic-of-gilgamesh-version-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2307/3880639" TargetMode="External"/><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hyperlink" Target="https://www.ime.gr/chronos/02/islands/gr/technology/pottery/index1.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odysseus.culture.gr/h/4/gh430.jsp?obj_id=11841"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hyperlink" Target="https://www.mesopotamiangods.com/the-epic-of-gilgamesh-version-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69A1BAE-8C7D-4A43-7B10-B65190A8BAAD}"/>
              </a:ext>
            </a:extLst>
          </p:cNvPr>
          <p:cNvSpPr>
            <a:spLocks noGrp="1"/>
          </p:cNvSpPr>
          <p:nvPr>
            <p:ph type="ctrTitle"/>
          </p:nvPr>
        </p:nvSpPr>
        <p:spPr>
          <a:xfrm>
            <a:off x="420017" y="2390920"/>
            <a:ext cx="10332495" cy="1765137"/>
          </a:xfrm>
        </p:spPr>
        <p:txBody>
          <a:bodyPr>
            <a:normAutofit/>
          </a:bodyPr>
          <a:lstStyle/>
          <a:p>
            <a:r>
              <a:rPr lang="el-GR" sz="2800" dirty="0"/>
              <a:t>ΗΛΙΑΣ Κ. ΠΕΤΡΟΠΟΥΛΟΣ</a:t>
            </a:r>
            <a:r>
              <a:rPr lang="en-US" sz="2800" dirty="0"/>
              <a:t/>
            </a:r>
            <a:br>
              <a:rPr lang="en-US" sz="2800" dirty="0"/>
            </a:br>
            <a:r>
              <a:rPr lang="en-US" sz="2800" dirty="0"/>
              <a:t>o</a:t>
            </a:r>
            <a:r>
              <a:rPr lang="el-GR" sz="2800" dirty="0" err="1"/>
              <a:t>μηρος</a:t>
            </a:r>
            <a:r>
              <a:rPr lang="el-GR" sz="2800" dirty="0"/>
              <a:t> και </a:t>
            </a:r>
            <a:r>
              <a:rPr lang="el-GR" sz="2800" dirty="0" err="1"/>
              <a:t>Ανατολ</a:t>
            </a:r>
            <a:r>
              <a:rPr lang="en-US" sz="2800" dirty="0"/>
              <a:t>h</a:t>
            </a:r>
            <a:r>
              <a:rPr lang="el-GR" sz="2800" dirty="0"/>
              <a:t> στο </a:t>
            </a:r>
            <a:r>
              <a:rPr lang="el-GR" sz="2800" dirty="0" err="1"/>
              <a:t>σταυροδρ</a:t>
            </a:r>
            <a:r>
              <a:rPr lang="en-US" sz="2800" dirty="0"/>
              <a:t>o</a:t>
            </a:r>
            <a:r>
              <a:rPr lang="el-GR" sz="2800" dirty="0"/>
              <a:t>μι του </a:t>
            </a:r>
            <a:r>
              <a:rPr lang="el-GR" sz="2800" dirty="0" err="1"/>
              <a:t>Αιγα</a:t>
            </a:r>
            <a:r>
              <a:rPr lang="en-US" sz="2800" dirty="0" err="1"/>
              <a:t>i</a:t>
            </a:r>
            <a:r>
              <a:rPr lang="el-GR" sz="2800" dirty="0"/>
              <a:t>ου</a:t>
            </a:r>
            <a:r>
              <a:rPr lang="en-US" sz="2800" dirty="0"/>
              <a:t/>
            </a:r>
            <a:br>
              <a:rPr lang="en-US" sz="2800" dirty="0"/>
            </a:br>
            <a:endParaRPr lang="el-GR" sz="2000" b="0" dirty="0"/>
          </a:p>
        </p:txBody>
      </p:sp>
      <p:sp>
        <p:nvSpPr>
          <p:cNvPr id="3" name="Υπότιτλος 2">
            <a:extLst>
              <a:ext uri="{FF2B5EF4-FFF2-40B4-BE49-F238E27FC236}">
                <a16:creationId xmlns:a16="http://schemas.microsoft.com/office/drawing/2014/main" xmlns="" id="{AEC91C20-2946-56BA-0AE3-9DBB09E64A3E}"/>
              </a:ext>
            </a:extLst>
          </p:cNvPr>
          <p:cNvSpPr>
            <a:spLocks noGrp="1"/>
          </p:cNvSpPr>
          <p:nvPr>
            <p:ph type="subTitle" idx="1"/>
          </p:nvPr>
        </p:nvSpPr>
        <p:spPr>
          <a:xfrm>
            <a:off x="2117435" y="3886618"/>
            <a:ext cx="6567468" cy="623499"/>
          </a:xfrm>
        </p:spPr>
        <p:txBody>
          <a:bodyPr/>
          <a:lstStyle/>
          <a:p>
            <a:r>
              <a:rPr lang="el-GR" dirty="0"/>
              <a:t>ΙΣΤΟΡΙΑ, ΑΡΧΑΙΟΛΟΓΙΑ, ΜΥΘΟΛΟΓΙΑ</a:t>
            </a:r>
          </a:p>
        </p:txBody>
      </p:sp>
      <p:pic>
        <p:nvPicPr>
          <p:cNvPr id="5" name="Εικόνα 4">
            <a:extLst>
              <a:ext uri="{FF2B5EF4-FFF2-40B4-BE49-F238E27FC236}">
                <a16:creationId xmlns:a16="http://schemas.microsoft.com/office/drawing/2014/main" xmlns="" id="{47902984-54A6-14DB-47D9-BE308BAC1A4D}"/>
              </a:ext>
            </a:extLst>
          </p:cNvPr>
          <p:cNvPicPr>
            <a:picLocks noChangeAspect="1"/>
          </p:cNvPicPr>
          <p:nvPr/>
        </p:nvPicPr>
        <p:blipFill>
          <a:blip r:embed="rId2"/>
          <a:stretch>
            <a:fillRect/>
          </a:stretch>
        </p:blipFill>
        <p:spPr>
          <a:xfrm>
            <a:off x="9429605" y="3791861"/>
            <a:ext cx="1905431" cy="2698374"/>
          </a:xfrm>
          <a:prstGeom prst="rect">
            <a:avLst/>
          </a:prstGeom>
        </p:spPr>
      </p:pic>
      <p:pic>
        <p:nvPicPr>
          <p:cNvPr id="4" name="Εικόνα 3">
            <a:extLst>
              <a:ext uri="{FF2B5EF4-FFF2-40B4-BE49-F238E27FC236}">
                <a16:creationId xmlns:a16="http://schemas.microsoft.com/office/drawing/2014/main" xmlns="" id="{3D03D7F8-DC2E-8DC5-8750-FCF94CF68EF1}"/>
              </a:ext>
            </a:extLst>
          </p:cNvPr>
          <p:cNvPicPr>
            <a:picLocks noChangeAspect="1"/>
          </p:cNvPicPr>
          <p:nvPr/>
        </p:nvPicPr>
        <p:blipFill>
          <a:blip r:embed="rId3"/>
          <a:stretch>
            <a:fillRect/>
          </a:stretch>
        </p:blipFill>
        <p:spPr>
          <a:xfrm>
            <a:off x="2117435" y="442742"/>
            <a:ext cx="993903" cy="1200329"/>
          </a:xfrm>
          <a:prstGeom prst="rect">
            <a:avLst/>
          </a:prstGeom>
        </p:spPr>
      </p:pic>
      <p:sp>
        <p:nvSpPr>
          <p:cNvPr id="7" name="TextBox 6">
            <a:extLst>
              <a:ext uri="{FF2B5EF4-FFF2-40B4-BE49-F238E27FC236}">
                <a16:creationId xmlns:a16="http://schemas.microsoft.com/office/drawing/2014/main" xmlns="" id="{85F4E98C-3C33-104F-5CD8-D84504E969DA}"/>
              </a:ext>
            </a:extLst>
          </p:cNvPr>
          <p:cNvSpPr txBox="1"/>
          <p:nvPr/>
        </p:nvSpPr>
        <p:spPr>
          <a:xfrm>
            <a:off x="3456113" y="561017"/>
            <a:ext cx="1554426" cy="923330"/>
          </a:xfrm>
          <a:prstGeom prst="rect">
            <a:avLst/>
          </a:prstGeom>
          <a:noFill/>
        </p:spPr>
        <p:txBody>
          <a:bodyPr wrap="square" numCol="1">
            <a:spAutoFit/>
          </a:bodyPr>
          <a:lstStyle/>
          <a:p>
            <a:r>
              <a:rPr lang="el-GR" dirty="0">
                <a:solidFill>
                  <a:srgbClr val="00B0F0"/>
                </a:solidFill>
              </a:rPr>
              <a:t>Δημοκρίτειο πανεπιστήμιο Θράκης</a:t>
            </a:r>
          </a:p>
        </p:txBody>
      </p:sp>
      <p:sp>
        <p:nvSpPr>
          <p:cNvPr id="9" name="TextBox 8">
            <a:extLst>
              <a:ext uri="{FF2B5EF4-FFF2-40B4-BE49-F238E27FC236}">
                <a16:creationId xmlns:a16="http://schemas.microsoft.com/office/drawing/2014/main" xmlns="" id="{213D6CE9-1DDB-C6E5-4D6E-A6F910F33F41}"/>
              </a:ext>
            </a:extLst>
          </p:cNvPr>
          <p:cNvSpPr txBox="1"/>
          <p:nvPr/>
        </p:nvSpPr>
        <p:spPr>
          <a:xfrm>
            <a:off x="5401169" y="589551"/>
            <a:ext cx="5051572" cy="923330"/>
          </a:xfrm>
          <a:prstGeom prst="rect">
            <a:avLst/>
          </a:prstGeom>
          <a:noFill/>
        </p:spPr>
        <p:txBody>
          <a:bodyPr wrap="square">
            <a:spAutoFit/>
          </a:bodyPr>
          <a:lstStyle/>
          <a:p>
            <a:r>
              <a:rPr lang="el-GR" dirty="0">
                <a:solidFill>
                  <a:srgbClr val="00B0F0"/>
                </a:solidFill>
              </a:rPr>
              <a:t>Τμήμα Γλώσσας, Φιλολογίας &amp; Πολιτισμού</a:t>
            </a:r>
          </a:p>
          <a:p>
            <a:r>
              <a:rPr lang="el-GR" dirty="0">
                <a:solidFill>
                  <a:srgbClr val="00B0F0"/>
                </a:solidFill>
              </a:rPr>
              <a:t>Παρευξείνιων Χωρών της Σχολής Κλασικών Ανθρωπιστικών Σπουδών </a:t>
            </a:r>
          </a:p>
        </p:txBody>
      </p:sp>
    </p:spTree>
    <p:extLst>
      <p:ext uri="{BB962C8B-B14F-4D97-AF65-F5344CB8AC3E}">
        <p14:creationId xmlns:p14="http://schemas.microsoft.com/office/powerpoint/2010/main" val="123714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FCB344F-7082-71F8-6CB9-3DFA15AC6C2C}"/>
              </a:ext>
            </a:extLst>
          </p:cNvPr>
          <p:cNvSpPr>
            <a:spLocks noGrp="1"/>
          </p:cNvSpPr>
          <p:nvPr>
            <p:ph type="title"/>
          </p:nvPr>
        </p:nvSpPr>
        <p:spPr/>
        <p:txBody>
          <a:bodyPr/>
          <a:lstStyle/>
          <a:p>
            <a:r>
              <a:rPr lang="el-GR" dirty="0"/>
              <a:t>ΕπικΗ </a:t>
            </a:r>
            <a:r>
              <a:rPr lang="el-GR" dirty="0" err="1"/>
              <a:t>παραγωγΗ</a:t>
            </a:r>
            <a:r>
              <a:rPr lang="el-GR" dirty="0"/>
              <a:t> στην </a:t>
            </a:r>
            <a:r>
              <a:rPr lang="el-GR" dirty="0" err="1"/>
              <a:t>ΑνατολΗ</a:t>
            </a:r>
            <a:r>
              <a:rPr lang="el-GR" dirty="0"/>
              <a:t> και τον </a:t>
            </a:r>
            <a:r>
              <a:rPr lang="el-GR" dirty="0" err="1"/>
              <a:t>ελληνικΟ</a:t>
            </a:r>
            <a:r>
              <a:rPr lang="el-GR" dirty="0"/>
              <a:t> </a:t>
            </a:r>
            <a:r>
              <a:rPr lang="el-GR" dirty="0" err="1"/>
              <a:t>κΟσμο</a:t>
            </a:r>
            <a:endParaRPr lang="el-GR" dirty="0"/>
          </a:p>
        </p:txBody>
      </p:sp>
      <p:pic>
        <p:nvPicPr>
          <p:cNvPr id="4" name="Εικόνα 3">
            <a:extLst>
              <a:ext uri="{FF2B5EF4-FFF2-40B4-BE49-F238E27FC236}">
                <a16:creationId xmlns:a16="http://schemas.microsoft.com/office/drawing/2014/main" xmlns="" id="{C33D07F6-B998-0A02-2EF8-5F9E78742EA3}"/>
              </a:ext>
            </a:extLst>
          </p:cNvPr>
          <p:cNvPicPr>
            <a:picLocks noChangeAspect="1"/>
          </p:cNvPicPr>
          <p:nvPr/>
        </p:nvPicPr>
        <p:blipFill>
          <a:blip r:embed="rId2"/>
          <a:stretch>
            <a:fillRect/>
          </a:stretch>
        </p:blipFill>
        <p:spPr>
          <a:xfrm>
            <a:off x="7283923" y="2309101"/>
            <a:ext cx="2951759" cy="2938845"/>
          </a:xfrm>
          <a:prstGeom prst="rect">
            <a:avLst/>
          </a:prstGeom>
        </p:spPr>
      </p:pic>
      <p:pic>
        <p:nvPicPr>
          <p:cNvPr id="6" name="Εικόνα 5">
            <a:extLst>
              <a:ext uri="{FF2B5EF4-FFF2-40B4-BE49-F238E27FC236}">
                <a16:creationId xmlns:a16="http://schemas.microsoft.com/office/drawing/2014/main" xmlns="" id="{E77B479F-47FA-BB21-D1E0-0DD5AEF3AFAB}"/>
              </a:ext>
            </a:extLst>
          </p:cNvPr>
          <p:cNvPicPr>
            <a:picLocks noChangeAspect="1"/>
          </p:cNvPicPr>
          <p:nvPr/>
        </p:nvPicPr>
        <p:blipFill>
          <a:blip r:embed="rId3"/>
          <a:stretch>
            <a:fillRect/>
          </a:stretch>
        </p:blipFill>
        <p:spPr>
          <a:xfrm>
            <a:off x="1600459" y="2159470"/>
            <a:ext cx="4302017" cy="3280233"/>
          </a:xfrm>
          <a:prstGeom prst="rect">
            <a:avLst/>
          </a:prstGeom>
        </p:spPr>
      </p:pic>
      <p:sp>
        <p:nvSpPr>
          <p:cNvPr id="7" name="TextBox 6">
            <a:extLst>
              <a:ext uri="{FF2B5EF4-FFF2-40B4-BE49-F238E27FC236}">
                <a16:creationId xmlns:a16="http://schemas.microsoft.com/office/drawing/2014/main" xmlns="" id="{D2B07569-0651-D301-9D83-04756A612F49}"/>
              </a:ext>
            </a:extLst>
          </p:cNvPr>
          <p:cNvSpPr txBox="1"/>
          <p:nvPr/>
        </p:nvSpPr>
        <p:spPr>
          <a:xfrm>
            <a:off x="1762880" y="6133621"/>
            <a:ext cx="784376" cy="369332"/>
          </a:xfrm>
          <a:prstGeom prst="rect">
            <a:avLst/>
          </a:prstGeom>
          <a:noFill/>
        </p:spPr>
        <p:txBody>
          <a:bodyPr wrap="square" rtlCol="0">
            <a:spAutoFit/>
          </a:bodyPr>
          <a:lstStyle/>
          <a:p>
            <a:r>
              <a:rPr lang="el-GR" dirty="0"/>
              <a:t>Πηγή:</a:t>
            </a:r>
          </a:p>
        </p:txBody>
      </p:sp>
      <p:sp>
        <p:nvSpPr>
          <p:cNvPr id="8" name="TextBox 7">
            <a:extLst>
              <a:ext uri="{FF2B5EF4-FFF2-40B4-BE49-F238E27FC236}">
                <a16:creationId xmlns:a16="http://schemas.microsoft.com/office/drawing/2014/main" xmlns="" id="{E72EEC23-F31F-7F0C-E5B6-3B00F9184F7A}"/>
              </a:ext>
            </a:extLst>
          </p:cNvPr>
          <p:cNvSpPr txBox="1"/>
          <p:nvPr/>
        </p:nvSpPr>
        <p:spPr>
          <a:xfrm>
            <a:off x="2542851" y="6126530"/>
            <a:ext cx="8226491" cy="646331"/>
          </a:xfrm>
          <a:prstGeom prst="rect">
            <a:avLst/>
          </a:prstGeom>
          <a:noFill/>
        </p:spPr>
        <p:txBody>
          <a:bodyPr wrap="square" rtlCol="0">
            <a:spAutoFit/>
          </a:bodyPr>
          <a:lstStyle/>
          <a:p>
            <a:r>
              <a:rPr lang="en-US" dirty="0">
                <a:hlinkClick r:id="rId4"/>
              </a:rPr>
              <a:t>https://www.mesopotamiangods.com/the-epic-of-gilgamesh-version-1/</a:t>
            </a:r>
            <a:endParaRPr lang="el-GR" dirty="0"/>
          </a:p>
          <a:p>
            <a:endParaRPr lang="el-GR" dirty="0"/>
          </a:p>
        </p:txBody>
      </p:sp>
      <p:sp>
        <p:nvSpPr>
          <p:cNvPr id="9" name="TextBox 8">
            <a:extLst>
              <a:ext uri="{FF2B5EF4-FFF2-40B4-BE49-F238E27FC236}">
                <a16:creationId xmlns:a16="http://schemas.microsoft.com/office/drawing/2014/main" xmlns="" id="{207CBCAE-638C-731F-DFF4-374D28D7F0A2}"/>
              </a:ext>
            </a:extLst>
          </p:cNvPr>
          <p:cNvSpPr txBox="1"/>
          <p:nvPr/>
        </p:nvSpPr>
        <p:spPr>
          <a:xfrm>
            <a:off x="1600458" y="5460013"/>
            <a:ext cx="4302017" cy="584775"/>
          </a:xfrm>
          <a:prstGeom prst="rect">
            <a:avLst/>
          </a:prstGeom>
          <a:noFill/>
        </p:spPr>
        <p:txBody>
          <a:bodyPr wrap="square" rtlCol="0">
            <a:spAutoFit/>
          </a:bodyPr>
          <a:lstStyle/>
          <a:p>
            <a:r>
              <a:rPr lang="el-GR" sz="1600" dirty="0"/>
              <a:t>Ο </a:t>
            </a:r>
            <a:r>
              <a:rPr lang="el-GR" sz="1600" dirty="0" err="1"/>
              <a:t>Gilgamesh</a:t>
            </a:r>
            <a:r>
              <a:rPr lang="el-GR" sz="1600" dirty="0"/>
              <a:t> και ο </a:t>
            </a:r>
            <a:r>
              <a:rPr lang="el-GR" sz="1600" dirty="0" err="1"/>
              <a:t>Enkidu</a:t>
            </a:r>
            <a:r>
              <a:rPr lang="el-GR" sz="1600" dirty="0"/>
              <a:t> σκοτώνουν την </a:t>
            </a:r>
            <a:r>
              <a:rPr lang="el-GR" sz="1600" dirty="0" err="1"/>
              <a:t>Humbaba</a:t>
            </a:r>
            <a:endParaRPr lang="el-GR" sz="1600" dirty="0"/>
          </a:p>
        </p:txBody>
      </p:sp>
      <p:sp>
        <p:nvSpPr>
          <p:cNvPr id="10" name="TextBox 9">
            <a:extLst>
              <a:ext uri="{FF2B5EF4-FFF2-40B4-BE49-F238E27FC236}">
                <a16:creationId xmlns:a16="http://schemas.microsoft.com/office/drawing/2014/main" xmlns="" id="{EDFFB26B-B762-325A-EA1A-AD097B024366}"/>
              </a:ext>
            </a:extLst>
          </p:cNvPr>
          <p:cNvSpPr txBox="1"/>
          <p:nvPr/>
        </p:nvSpPr>
        <p:spPr>
          <a:xfrm>
            <a:off x="7283923" y="5345525"/>
            <a:ext cx="2951760" cy="338554"/>
          </a:xfrm>
          <a:prstGeom prst="rect">
            <a:avLst/>
          </a:prstGeom>
          <a:noFill/>
        </p:spPr>
        <p:txBody>
          <a:bodyPr wrap="square" rtlCol="0">
            <a:spAutoFit/>
          </a:bodyPr>
          <a:lstStyle/>
          <a:p>
            <a:r>
              <a:rPr lang="el-GR" sz="1600" dirty="0"/>
              <a:t>Λίθινο κεφάλι της</a:t>
            </a:r>
            <a:r>
              <a:rPr lang="en-US" sz="1600" dirty="0"/>
              <a:t> Humbaba</a:t>
            </a:r>
            <a:endParaRPr lang="el-GR" sz="1600" dirty="0"/>
          </a:p>
        </p:txBody>
      </p:sp>
    </p:spTree>
    <p:extLst>
      <p:ext uri="{BB962C8B-B14F-4D97-AF65-F5344CB8AC3E}">
        <p14:creationId xmlns:p14="http://schemas.microsoft.com/office/powerpoint/2010/main" val="840743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510D5BB-FEE8-596F-C9C9-A73FC3DB9AA8}"/>
              </a:ext>
            </a:extLst>
          </p:cNvPr>
          <p:cNvSpPr>
            <a:spLocks noGrp="1"/>
          </p:cNvSpPr>
          <p:nvPr>
            <p:ph type="title"/>
          </p:nvPr>
        </p:nvSpPr>
        <p:spPr>
          <a:xfrm>
            <a:off x="919119" y="-111967"/>
            <a:ext cx="10353761" cy="1326321"/>
          </a:xfrm>
        </p:spPr>
        <p:txBody>
          <a:bodyPr/>
          <a:lstStyle/>
          <a:p>
            <a:r>
              <a:rPr lang="el-GR" dirty="0"/>
              <a:t>ΕπικΗ </a:t>
            </a:r>
            <a:r>
              <a:rPr lang="el-GR" dirty="0" err="1"/>
              <a:t>παραγωγΗ</a:t>
            </a:r>
            <a:r>
              <a:rPr lang="el-GR" dirty="0"/>
              <a:t> στην </a:t>
            </a:r>
            <a:r>
              <a:rPr lang="el-GR" dirty="0" err="1"/>
              <a:t>ΑνατολΗ</a:t>
            </a:r>
            <a:r>
              <a:rPr lang="el-GR" dirty="0"/>
              <a:t> και τον </a:t>
            </a:r>
            <a:r>
              <a:rPr lang="el-GR" dirty="0" err="1"/>
              <a:t>ελληνικΟ</a:t>
            </a:r>
            <a:r>
              <a:rPr lang="el-GR" dirty="0"/>
              <a:t> </a:t>
            </a:r>
            <a:r>
              <a:rPr lang="el-GR" dirty="0" err="1"/>
              <a:t>κΟσμο</a:t>
            </a:r>
            <a:endParaRPr lang="el-GR" dirty="0"/>
          </a:p>
        </p:txBody>
      </p:sp>
      <p:pic>
        <p:nvPicPr>
          <p:cNvPr id="4" name="Εικόνα 3">
            <a:extLst>
              <a:ext uri="{FF2B5EF4-FFF2-40B4-BE49-F238E27FC236}">
                <a16:creationId xmlns:a16="http://schemas.microsoft.com/office/drawing/2014/main" xmlns="" id="{7C712572-3D73-1BBF-628C-AD28164BC72F}"/>
              </a:ext>
            </a:extLst>
          </p:cNvPr>
          <p:cNvPicPr>
            <a:picLocks noChangeAspect="1"/>
          </p:cNvPicPr>
          <p:nvPr/>
        </p:nvPicPr>
        <p:blipFill>
          <a:blip r:embed="rId2"/>
          <a:stretch>
            <a:fillRect/>
          </a:stretch>
        </p:blipFill>
        <p:spPr>
          <a:xfrm>
            <a:off x="678131" y="1181697"/>
            <a:ext cx="4220439" cy="4061801"/>
          </a:xfrm>
          <a:prstGeom prst="rect">
            <a:avLst/>
          </a:prstGeom>
        </p:spPr>
      </p:pic>
      <p:sp>
        <p:nvSpPr>
          <p:cNvPr id="5" name="TextBox 4">
            <a:extLst>
              <a:ext uri="{FF2B5EF4-FFF2-40B4-BE49-F238E27FC236}">
                <a16:creationId xmlns:a16="http://schemas.microsoft.com/office/drawing/2014/main" xmlns="" id="{1CC6BB64-11F9-41AD-FEE6-01F06481324D}"/>
              </a:ext>
            </a:extLst>
          </p:cNvPr>
          <p:cNvSpPr txBox="1"/>
          <p:nvPr/>
        </p:nvSpPr>
        <p:spPr>
          <a:xfrm>
            <a:off x="678131" y="5210841"/>
            <a:ext cx="4220439" cy="1846659"/>
          </a:xfrm>
          <a:prstGeom prst="rect">
            <a:avLst/>
          </a:prstGeom>
          <a:noFill/>
        </p:spPr>
        <p:txBody>
          <a:bodyPr wrap="square" rtlCol="0">
            <a:spAutoFit/>
          </a:bodyPr>
          <a:lstStyle/>
          <a:p>
            <a:pPr algn="just"/>
            <a:r>
              <a:rPr lang="el-GR" sz="1600" dirty="0"/>
              <a:t>Ο </a:t>
            </a:r>
            <a:r>
              <a:rPr lang="el-GR" sz="1600" dirty="0" err="1"/>
              <a:t>Περσέας</a:t>
            </a:r>
            <a:r>
              <a:rPr lang="el-GR" sz="1600" dirty="0"/>
              <a:t> κόβει το κεφάλι της Μέδουσας με την Αθηνά να στέκεται δίπλα, ενώ ο Πήγασος, το φτερωτό άλογο, γεννιέται από το αίμα της Μέδουσας</a:t>
            </a:r>
            <a:r>
              <a:rPr lang="en-US" sz="1600" dirty="0"/>
              <a:t>.</a:t>
            </a:r>
            <a:endParaRPr lang="el-GR" sz="1600" dirty="0"/>
          </a:p>
          <a:p>
            <a:pPr algn="just"/>
            <a:endParaRPr lang="el-GR" sz="1600" dirty="0"/>
          </a:p>
          <a:p>
            <a:pPr algn="just"/>
            <a:r>
              <a:rPr lang="el-GR" sz="1600" dirty="0"/>
              <a:t>Μετόπη από το Ναό </a:t>
            </a:r>
            <a:r>
              <a:rPr lang="en-US" sz="1600" dirty="0"/>
              <a:t>C, </a:t>
            </a:r>
            <a:r>
              <a:rPr lang="el-GR" sz="1600" dirty="0"/>
              <a:t>Σελινούντας Σικελία</a:t>
            </a:r>
          </a:p>
          <a:p>
            <a:endParaRPr lang="el-GR" dirty="0"/>
          </a:p>
        </p:txBody>
      </p:sp>
      <p:sp>
        <p:nvSpPr>
          <p:cNvPr id="6" name="TextBox 5">
            <a:extLst>
              <a:ext uri="{FF2B5EF4-FFF2-40B4-BE49-F238E27FC236}">
                <a16:creationId xmlns:a16="http://schemas.microsoft.com/office/drawing/2014/main" xmlns="" id="{5FB870E4-2AA8-952F-184C-6CF3F19FFCB5}"/>
              </a:ext>
            </a:extLst>
          </p:cNvPr>
          <p:cNvSpPr txBox="1"/>
          <p:nvPr/>
        </p:nvSpPr>
        <p:spPr>
          <a:xfrm>
            <a:off x="6095999" y="5657116"/>
            <a:ext cx="5091405" cy="954107"/>
          </a:xfrm>
          <a:prstGeom prst="rect">
            <a:avLst/>
          </a:prstGeom>
          <a:noFill/>
        </p:spPr>
        <p:txBody>
          <a:bodyPr wrap="square" rtlCol="0">
            <a:spAutoFit/>
          </a:bodyPr>
          <a:lstStyle/>
          <a:p>
            <a:r>
              <a:rPr lang="el-GR" sz="1400" b="1" dirty="0"/>
              <a:t>Πηγή:</a:t>
            </a:r>
            <a:r>
              <a:rPr lang="el-GR" sz="1400" dirty="0"/>
              <a:t> </a:t>
            </a:r>
            <a:r>
              <a:rPr lang="de-DE" sz="1400" dirty="0"/>
              <a:t>Wilfred George Lambert. (1970). </a:t>
            </a:r>
            <a:r>
              <a:rPr lang="de-DE" sz="1400" i="1" dirty="0" err="1"/>
              <a:t>Inscribed</a:t>
            </a:r>
            <a:r>
              <a:rPr lang="de-DE" sz="1400" i="1" dirty="0"/>
              <a:t> </a:t>
            </a:r>
            <a:r>
              <a:rPr lang="de-DE" sz="1400" i="1" dirty="0" err="1"/>
              <a:t>Pazuzu</a:t>
            </a:r>
            <a:r>
              <a:rPr lang="de-DE" sz="1400" i="1" dirty="0"/>
              <a:t> Heads </a:t>
            </a:r>
            <a:r>
              <a:rPr lang="de-DE" sz="1400" i="1" dirty="0" err="1"/>
              <a:t>from</a:t>
            </a:r>
            <a:r>
              <a:rPr lang="de-DE" sz="1400" i="1" dirty="0"/>
              <a:t> Babylon.</a:t>
            </a:r>
            <a:r>
              <a:rPr lang="de-DE" sz="1400" dirty="0"/>
              <a:t> Forschungen Und Berichte, 12, 41-T4. </a:t>
            </a:r>
            <a:r>
              <a:rPr lang="de-DE" sz="1400" dirty="0">
                <a:hlinkClick r:id="rId3"/>
              </a:rPr>
              <a:t>https://doi.org/10.2307/3880639</a:t>
            </a:r>
            <a:endParaRPr lang="el-GR" sz="1400" dirty="0"/>
          </a:p>
          <a:p>
            <a:endParaRPr lang="el-GR" sz="1400" dirty="0"/>
          </a:p>
        </p:txBody>
      </p:sp>
      <p:pic>
        <p:nvPicPr>
          <p:cNvPr id="8" name="Εικόνα 7">
            <a:extLst>
              <a:ext uri="{FF2B5EF4-FFF2-40B4-BE49-F238E27FC236}">
                <a16:creationId xmlns:a16="http://schemas.microsoft.com/office/drawing/2014/main" xmlns="" id="{98D28D44-5E61-9385-461A-C6B4B4C361C9}"/>
              </a:ext>
            </a:extLst>
          </p:cNvPr>
          <p:cNvPicPr>
            <a:picLocks noChangeAspect="1"/>
          </p:cNvPicPr>
          <p:nvPr/>
        </p:nvPicPr>
        <p:blipFill>
          <a:blip r:embed="rId4"/>
          <a:stretch>
            <a:fillRect/>
          </a:stretch>
        </p:blipFill>
        <p:spPr>
          <a:xfrm>
            <a:off x="6204310" y="1265672"/>
            <a:ext cx="2508818" cy="3977826"/>
          </a:xfrm>
          <a:prstGeom prst="rect">
            <a:avLst/>
          </a:prstGeom>
        </p:spPr>
      </p:pic>
      <p:sp>
        <p:nvSpPr>
          <p:cNvPr id="10" name="TextBox 9">
            <a:extLst>
              <a:ext uri="{FF2B5EF4-FFF2-40B4-BE49-F238E27FC236}">
                <a16:creationId xmlns:a16="http://schemas.microsoft.com/office/drawing/2014/main" xmlns="" id="{9F190857-16BA-6A15-9093-8DDFEEEB66D6}"/>
              </a:ext>
            </a:extLst>
          </p:cNvPr>
          <p:cNvSpPr txBox="1"/>
          <p:nvPr/>
        </p:nvSpPr>
        <p:spPr>
          <a:xfrm>
            <a:off x="8907462" y="1248895"/>
            <a:ext cx="2004580" cy="3970318"/>
          </a:xfrm>
          <a:prstGeom prst="rect">
            <a:avLst/>
          </a:prstGeom>
          <a:noFill/>
        </p:spPr>
        <p:txBody>
          <a:bodyPr wrap="square" rtlCol="0">
            <a:spAutoFit/>
          </a:bodyPr>
          <a:lstStyle/>
          <a:p>
            <a:pPr algn="just"/>
            <a:r>
              <a:rPr lang="el-GR" dirty="0"/>
              <a:t>Το ρυτιδιασμένο με γκριμάτσα πρόσωπο του δαίμονα </a:t>
            </a:r>
            <a:r>
              <a:rPr lang="el-GR" dirty="0" err="1"/>
              <a:t>Pazuzu</a:t>
            </a:r>
            <a:r>
              <a:rPr lang="el-GR" dirty="0"/>
              <a:t> πρέπει να επηρέασε τη</a:t>
            </a:r>
            <a:r>
              <a:rPr lang="en-US" dirty="0"/>
              <a:t> </a:t>
            </a:r>
            <a:r>
              <a:rPr lang="el-GR" dirty="0"/>
              <a:t>μορφή της Γοργούς στην Ελληνική Τέχνη. Ο </a:t>
            </a:r>
            <a:r>
              <a:rPr lang="el-GR" dirty="0" err="1"/>
              <a:t>Περσέας</a:t>
            </a:r>
            <a:r>
              <a:rPr lang="en-US" dirty="0"/>
              <a:t>,</a:t>
            </a:r>
            <a:r>
              <a:rPr lang="el-GR" dirty="0"/>
              <a:t> όπως ο </a:t>
            </a:r>
            <a:r>
              <a:rPr lang="el-GR" dirty="0" err="1"/>
              <a:t>Gilgamesh</a:t>
            </a:r>
            <a:r>
              <a:rPr lang="el-GR" dirty="0"/>
              <a:t> εικονίζεται στην τέχνη να σφάζει τη Μέδουσα.</a:t>
            </a:r>
          </a:p>
        </p:txBody>
      </p:sp>
    </p:spTree>
    <p:extLst>
      <p:ext uri="{BB962C8B-B14F-4D97-AF65-F5344CB8AC3E}">
        <p14:creationId xmlns:p14="http://schemas.microsoft.com/office/powerpoint/2010/main" val="339106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058D9CD-5611-79A5-05A4-66DB32CBD8A4}"/>
              </a:ext>
            </a:extLst>
          </p:cNvPr>
          <p:cNvSpPr>
            <a:spLocks noGrp="1"/>
          </p:cNvSpPr>
          <p:nvPr>
            <p:ph type="title"/>
          </p:nvPr>
        </p:nvSpPr>
        <p:spPr>
          <a:xfrm>
            <a:off x="997769" y="217041"/>
            <a:ext cx="10353761" cy="1326321"/>
          </a:xfrm>
        </p:spPr>
        <p:txBody>
          <a:bodyPr/>
          <a:lstStyle/>
          <a:p>
            <a:r>
              <a:rPr lang="el-GR" dirty="0"/>
              <a:t>ΕπικΗ </a:t>
            </a:r>
            <a:r>
              <a:rPr lang="el-GR" dirty="0" err="1"/>
              <a:t>παραγωγΗ</a:t>
            </a:r>
            <a:r>
              <a:rPr lang="el-GR" dirty="0"/>
              <a:t> στην </a:t>
            </a:r>
            <a:r>
              <a:rPr lang="el-GR" dirty="0" err="1"/>
              <a:t>ΑνατολΗ</a:t>
            </a:r>
            <a:r>
              <a:rPr lang="el-GR" dirty="0"/>
              <a:t> και τον </a:t>
            </a:r>
            <a:r>
              <a:rPr lang="el-GR" dirty="0" err="1"/>
              <a:t>ελληνικΟ</a:t>
            </a:r>
            <a:r>
              <a:rPr lang="el-GR" dirty="0"/>
              <a:t> </a:t>
            </a:r>
            <a:r>
              <a:rPr lang="el-GR" dirty="0" err="1"/>
              <a:t>κΟσμο</a:t>
            </a:r>
            <a:endParaRPr lang="el-GR" dirty="0"/>
          </a:p>
        </p:txBody>
      </p:sp>
      <p:sp>
        <p:nvSpPr>
          <p:cNvPr id="3" name="Θέση περιεχομένου 2">
            <a:extLst>
              <a:ext uri="{FF2B5EF4-FFF2-40B4-BE49-F238E27FC236}">
                <a16:creationId xmlns:a16="http://schemas.microsoft.com/office/drawing/2014/main" xmlns="" id="{DE933621-BDDF-8ADB-A428-D988FBF638B1}"/>
              </a:ext>
            </a:extLst>
          </p:cNvPr>
          <p:cNvSpPr>
            <a:spLocks noGrp="1"/>
          </p:cNvSpPr>
          <p:nvPr>
            <p:ph idx="1"/>
          </p:nvPr>
        </p:nvSpPr>
        <p:spPr>
          <a:xfrm>
            <a:off x="997769" y="2192695"/>
            <a:ext cx="10665496" cy="4170784"/>
          </a:xfrm>
        </p:spPr>
        <p:txBody>
          <a:bodyPr>
            <a:normAutofit/>
          </a:bodyPr>
          <a:lstStyle/>
          <a:p>
            <a:r>
              <a:rPr lang="el-GR" sz="2400" dirty="0"/>
              <a:t>Επιρροή από το έπος του </a:t>
            </a:r>
            <a:r>
              <a:rPr lang="en-US" sz="2400" dirty="0"/>
              <a:t>G</a:t>
            </a:r>
            <a:r>
              <a:rPr lang="el-GR" sz="2400" dirty="0" err="1"/>
              <a:t>ilgamesh</a:t>
            </a:r>
            <a:r>
              <a:rPr lang="el-GR" sz="2400" dirty="0"/>
              <a:t> 705 π.Χ. </a:t>
            </a:r>
            <a:endParaRPr lang="en-US" sz="2400" dirty="0"/>
          </a:p>
          <a:p>
            <a:r>
              <a:rPr lang="el-GR" sz="2400" dirty="0"/>
              <a:t>Κείμενο της 12ης πινακίδας του έπους της Ανατολής          μεταγενέστερη προσθήκη στο πρωτότυπο κείμενο το 705 π.Χ., έτος θανάτου </a:t>
            </a:r>
            <a:r>
              <a:rPr lang="el-GR" sz="2400" dirty="0" err="1"/>
              <a:t>Σάργκων</a:t>
            </a:r>
            <a:r>
              <a:rPr lang="el-GR" sz="2400" dirty="0"/>
              <a:t> Β’</a:t>
            </a:r>
          </a:p>
          <a:p>
            <a:r>
              <a:rPr lang="el-GR" sz="2400" dirty="0"/>
              <a:t>Υπάρχει χαρακτηριστικός διάλογος ανάμεσα στον </a:t>
            </a:r>
            <a:r>
              <a:rPr lang="en-US" sz="2400" dirty="0"/>
              <a:t>Gilgamesh </a:t>
            </a:r>
            <a:r>
              <a:rPr lang="el-GR" sz="2400" dirty="0"/>
              <a:t>με τον επιστήθιο φίλο του </a:t>
            </a:r>
            <a:r>
              <a:rPr lang="en-US" sz="2400" dirty="0"/>
              <a:t>Enkidu</a:t>
            </a:r>
            <a:r>
              <a:rPr lang="el-GR" sz="2400" dirty="0"/>
              <a:t>, ο οποίος απεβίωσε</a:t>
            </a:r>
            <a:r>
              <a:rPr lang="en-US" sz="2400" dirty="0"/>
              <a:t> </a:t>
            </a:r>
            <a:r>
              <a:rPr lang="el-GR" sz="2400" dirty="0"/>
              <a:t>         Σκηνή Αχιλλέα με Πάτροκλο </a:t>
            </a:r>
            <a:endParaRPr lang="en-US" sz="2400" dirty="0"/>
          </a:p>
          <a:p>
            <a:pPr marL="0" indent="0">
              <a:buNone/>
            </a:pPr>
            <a:r>
              <a:rPr lang="el-GR" sz="2400" dirty="0"/>
              <a:t>          η τελική γραπτή μορφή των επών στα μέσα του 7</a:t>
            </a:r>
            <a:r>
              <a:rPr lang="el-GR" sz="2400" baseline="30000" dirty="0"/>
              <a:t>ου</a:t>
            </a:r>
            <a:r>
              <a:rPr lang="en-US" sz="2400" baseline="30000" dirty="0"/>
              <a:t> </a:t>
            </a:r>
            <a:r>
              <a:rPr lang="el-GR" sz="2400" dirty="0"/>
              <a:t>αι. π. Χ.</a:t>
            </a:r>
          </a:p>
        </p:txBody>
      </p:sp>
      <p:sp>
        <p:nvSpPr>
          <p:cNvPr id="5" name="Βέλος: Δεξιό 4">
            <a:extLst>
              <a:ext uri="{FF2B5EF4-FFF2-40B4-BE49-F238E27FC236}">
                <a16:creationId xmlns:a16="http://schemas.microsoft.com/office/drawing/2014/main" xmlns="" id="{70F29CBC-874B-1954-10D2-7E97314ED905}"/>
              </a:ext>
            </a:extLst>
          </p:cNvPr>
          <p:cNvSpPr/>
          <p:nvPr/>
        </p:nvSpPr>
        <p:spPr>
          <a:xfrm>
            <a:off x="8313575" y="2901821"/>
            <a:ext cx="550507" cy="335901"/>
          </a:xfrm>
          <a:prstGeom prst="rightArrow">
            <a:avLst/>
          </a:prstGeom>
          <a:solidFill>
            <a:srgbClr val="0070C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a:extLst>
              <a:ext uri="{FF2B5EF4-FFF2-40B4-BE49-F238E27FC236}">
                <a16:creationId xmlns:a16="http://schemas.microsoft.com/office/drawing/2014/main" xmlns="" id="{F56C094F-F48D-7E26-9326-762BD4A11A47}"/>
              </a:ext>
            </a:extLst>
          </p:cNvPr>
          <p:cNvPicPr>
            <a:picLocks noChangeAspect="1"/>
          </p:cNvPicPr>
          <p:nvPr/>
        </p:nvPicPr>
        <p:blipFill>
          <a:blip r:embed="rId2"/>
          <a:stretch>
            <a:fillRect/>
          </a:stretch>
        </p:blipFill>
        <p:spPr>
          <a:xfrm>
            <a:off x="7691729" y="4278087"/>
            <a:ext cx="621846" cy="390178"/>
          </a:xfrm>
          <a:prstGeom prst="rect">
            <a:avLst/>
          </a:prstGeom>
        </p:spPr>
      </p:pic>
      <p:pic>
        <p:nvPicPr>
          <p:cNvPr id="7" name="Εικόνα 6">
            <a:extLst>
              <a:ext uri="{FF2B5EF4-FFF2-40B4-BE49-F238E27FC236}">
                <a16:creationId xmlns:a16="http://schemas.microsoft.com/office/drawing/2014/main" xmlns="" id="{A0F19B33-9E5C-EA48-6581-E204CAC80C38}"/>
              </a:ext>
            </a:extLst>
          </p:cNvPr>
          <p:cNvPicPr>
            <a:picLocks noChangeAspect="1"/>
          </p:cNvPicPr>
          <p:nvPr/>
        </p:nvPicPr>
        <p:blipFill>
          <a:blip r:embed="rId2"/>
          <a:stretch>
            <a:fillRect/>
          </a:stretch>
        </p:blipFill>
        <p:spPr>
          <a:xfrm>
            <a:off x="1157092" y="5314637"/>
            <a:ext cx="621846" cy="390178"/>
          </a:xfrm>
          <a:prstGeom prst="rect">
            <a:avLst/>
          </a:prstGeom>
        </p:spPr>
      </p:pic>
    </p:spTree>
    <p:extLst>
      <p:ext uri="{BB962C8B-B14F-4D97-AF65-F5344CB8AC3E}">
        <p14:creationId xmlns:p14="http://schemas.microsoft.com/office/powerpoint/2010/main" val="443292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4BAEE6E0-74EC-D745-17DF-8066EBDD8869}"/>
              </a:ext>
            </a:extLst>
          </p:cNvPr>
          <p:cNvPicPr>
            <a:picLocks noChangeAspect="1"/>
          </p:cNvPicPr>
          <p:nvPr/>
        </p:nvPicPr>
        <p:blipFill>
          <a:blip r:embed="rId2"/>
          <a:stretch>
            <a:fillRect/>
          </a:stretch>
        </p:blipFill>
        <p:spPr>
          <a:xfrm>
            <a:off x="317241" y="281669"/>
            <a:ext cx="11392677" cy="5529551"/>
          </a:xfrm>
          <a:prstGeom prst="rect">
            <a:avLst/>
          </a:prstGeom>
        </p:spPr>
      </p:pic>
      <p:sp>
        <p:nvSpPr>
          <p:cNvPr id="4" name="TextBox 3">
            <a:extLst>
              <a:ext uri="{FF2B5EF4-FFF2-40B4-BE49-F238E27FC236}">
                <a16:creationId xmlns:a16="http://schemas.microsoft.com/office/drawing/2014/main" xmlns="" id="{57AD85E6-BCD4-5B06-D5E0-3CBA5D7861B2}"/>
              </a:ext>
            </a:extLst>
          </p:cNvPr>
          <p:cNvSpPr txBox="1"/>
          <p:nvPr/>
        </p:nvSpPr>
        <p:spPr>
          <a:xfrm>
            <a:off x="1266417" y="6072478"/>
            <a:ext cx="9659166" cy="369332"/>
          </a:xfrm>
          <a:prstGeom prst="rect">
            <a:avLst/>
          </a:prstGeom>
          <a:noFill/>
        </p:spPr>
        <p:txBody>
          <a:bodyPr wrap="square">
            <a:spAutoFit/>
          </a:bodyPr>
          <a:lstStyle/>
          <a:p>
            <a:r>
              <a:rPr lang="el-GR" dirty="0">
                <a:effectLst>
                  <a:outerShdw blurRad="50800" dist="38100" dir="2700000" algn="tl" rotWithShape="0">
                    <a:srgbClr val="000000">
                      <a:alpha val="48000"/>
                    </a:srgbClr>
                  </a:outerShdw>
                </a:effectLst>
              </a:rPr>
              <a:t>Χάρτης με τις σημαντικότερες θέσεις του κράτους των Χετταίων (</a:t>
            </a:r>
            <a:r>
              <a:rPr lang="el-GR" dirty="0" err="1">
                <a:effectLst>
                  <a:outerShdw blurRad="50800" dist="38100" dir="2700000" algn="tl" rotWithShape="0">
                    <a:srgbClr val="000000">
                      <a:alpha val="48000"/>
                    </a:srgbClr>
                  </a:outerShdw>
                </a:effectLst>
              </a:rPr>
              <a:t>Μεχτίδης</a:t>
            </a:r>
            <a:r>
              <a:rPr lang="el-GR" dirty="0">
                <a:effectLst>
                  <a:outerShdw blurRad="50800" dist="38100" dir="2700000" algn="tl" rotWithShape="0">
                    <a:srgbClr val="000000">
                      <a:alpha val="48000"/>
                    </a:srgbClr>
                  </a:outerShdw>
                </a:effectLst>
              </a:rPr>
              <a:t>, 2017, σ. 88, </a:t>
            </a:r>
            <a:r>
              <a:rPr lang="el-GR" dirty="0" err="1">
                <a:effectLst>
                  <a:outerShdw blurRad="50800" dist="38100" dir="2700000" algn="tl" rotWithShape="0">
                    <a:srgbClr val="000000">
                      <a:alpha val="48000"/>
                    </a:srgbClr>
                  </a:outerShdw>
                </a:effectLst>
              </a:rPr>
              <a:t>εικ</a:t>
            </a:r>
            <a:r>
              <a:rPr lang="el-GR" dirty="0">
                <a:effectLst>
                  <a:outerShdw blurRad="50800" dist="38100" dir="2700000" algn="tl" rotWithShape="0">
                    <a:srgbClr val="000000">
                      <a:alpha val="48000"/>
                    </a:srgbClr>
                  </a:outerShdw>
                </a:effectLst>
              </a:rPr>
              <a:t>. 6) </a:t>
            </a:r>
          </a:p>
        </p:txBody>
      </p:sp>
    </p:spTree>
    <p:extLst>
      <p:ext uri="{BB962C8B-B14F-4D97-AF65-F5344CB8AC3E}">
        <p14:creationId xmlns:p14="http://schemas.microsoft.com/office/powerpoint/2010/main" val="3429071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64562BD-9567-0493-FB7C-B0DF9A2F1476}"/>
              </a:ext>
            </a:extLst>
          </p:cNvPr>
          <p:cNvSpPr>
            <a:spLocks noGrp="1"/>
          </p:cNvSpPr>
          <p:nvPr>
            <p:ph type="title"/>
          </p:nvPr>
        </p:nvSpPr>
        <p:spPr>
          <a:xfrm>
            <a:off x="919119" y="283029"/>
            <a:ext cx="10353761" cy="1326321"/>
          </a:xfrm>
        </p:spPr>
        <p:txBody>
          <a:bodyPr/>
          <a:lstStyle/>
          <a:p>
            <a:r>
              <a:rPr lang="el-GR" dirty="0"/>
              <a:t>Ομηρος και γραφη</a:t>
            </a:r>
          </a:p>
        </p:txBody>
      </p:sp>
      <p:sp>
        <p:nvSpPr>
          <p:cNvPr id="3" name="Θέση περιεχομένου 2">
            <a:extLst>
              <a:ext uri="{FF2B5EF4-FFF2-40B4-BE49-F238E27FC236}">
                <a16:creationId xmlns:a16="http://schemas.microsoft.com/office/drawing/2014/main" xmlns="" id="{F0B47CF4-844D-5F7C-E900-0EF55C0AD652}"/>
              </a:ext>
            </a:extLst>
          </p:cNvPr>
          <p:cNvSpPr>
            <a:spLocks noGrp="1"/>
          </p:cNvSpPr>
          <p:nvPr>
            <p:ph idx="1"/>
          </p:nvPr>
        </p:nvSpPr>
        <p:spPr>
          <a:xfrm>
            <a:off x="997771" y="1698172"/>
            <a:ext cx="10353762" cy="4730620"/>
          </a:xfrm>
        </p:spPr>
        <p:txBody>
          <a:bodyPr>
            <a:normAutofit fontScale="92500" lnSpcReduction="10000"/>
          </a:bodyPr>
          <a:lstStyle/>
          <a:p>
            <a:r>
              <a:rPr lang="el-GR" sz="2400" dirty="0"/>
              <a:t>Πιθανή μεταφορά γραπτών κειμένων σε σφηνοειδή γραφή σε φθαρτά υλικά μαζί με τη μεταφορά προϊόντων</a:t>
            </a:r>
          </a:p>
          <a:p>
            <a:endParaRPr lang="el-GR" sz="2400" dirty="0"/>
          </a:p>
          <a:p>
            <a:r>
              <a:rPr lang="en-US" sz="2600" b="1" dirty="0"/>
              <a:t> </a:t>
            </a:r>
            <a:r>
              <a:rPr lang="el-GR" sz="2600" b="1" dirty="0"/>
              <a:t>Ομήρου </a:t>
            </a:r>
            <a:r>
              <a:rPr lang="el-GR" sz="2600" b="1" i="1" dirty="0"/>
              <a:t>Ιλιάδα</a:t>
            </a:r>
            <a:r>
              <a:rPr lang="el-GR" sz="2600" b="1" dirty="0"/>
              <a:t> Ζ, 168-169.</a:t>
            </a:r>
            <a:endParaRPr lang="en-US" sz="2600" b="1" dirty="0"/>
          </a:p>
          <a:p>
            <a:pPr marL="0" indent="0" algn="ctr">
              <a:buNone/>
            </a:pPr>
            <a:r>
              <a:rPr lang="el-GR" sz="2400" dirty="0"/>
              <a:t>« πέμπε </a:t>
            </a:r>
            <a:r>
              <a:rPr lang="el-GR" sz="2400" dirty="0" err="1"/>
              <a:t>δέ</a:t>
            </a:r>
            <a:r>
              <a:rPr lang="el-GR" sz="2400" dirty="0"/>
              <a:t> </a:t>
            </a:r>
            <a:r>
              <a:rPr lang="el-GR" sz="2400" dirty="0" err="1"/>
              <a:t>μιν</a:t>
            </a:r>
            <a:r>
              <a:rPr lang="el-GR" sz="2400" dirty="0"/>
              <a:t> </a:t>
            </a:r>
            <a:r>
              <a:rPr lang="el-GR" sz="2400" dirty="0" err="1"/>
              <a:t>Λυκίην</a:t>
            </a:r>
            <a:r>
              <a:rPr lang="el-GR" sz="2400" dirty="0"/>
              <a:t> </a:t>
            </a:r>
            <a:r>
              <a:rPr lang="el-GR" sz="2400" dirty="0" err="1"/>
              <a:t>δέ</a:t>
            </a:r>
            <a:r>
              <a:rPr lang="el-GR" sz="2400" dirty="0"/>
              <a:t>, </a:t>
            </a:r>
            <a:r>
              <a:rPr lang="el-GR" sz="2400" dirty="0" err="1"/>
              <a:t>πόρεν</a:t>
            </a:r>
            <a:r>
              <a:rPr lang="el-GR" sz="2400" dirty="0"/>
              <a:t> δ᾽ ὅ </a:t>
            </a:r>
            <a:r>
              <a:rPr lang="el-GR" sz="2400" dirty="0" err="1"/>
              <a:t>γε</a:t>
            </a:r>
            <a:r>
              <a:rPr lang="el-GR" sz="2400" dirty="0"/>
              <a:t> </a:t>
            </a:r>
            <a:r>
              <a:rPr lang="el-GR" sz="2400" b="1" dirty="0">
                <a:solidFill>
                  <a:schemeClr val="tx2">
                    <a:lumMod val="75000"/>
                  </a:schemeClr>
                </a:solidFill>
              </a:rPr>
              <a:t>σήματα λυγρά </a:t>
            </a:r>
            <a:r>
              <a:rPr lang="el-GR" sz="2400" dirty="0"/>
              <a:t>/ </a:t>
            </a:r>
            <a:endParaRPr lang="en-US" sz="2400" dirty="0"/>
          </a:p>
          <a:p>
            <a:pPr marL="0" indent="0" algn="ctr">
              <a:buNone/>
            </a:pPr>
            <a:r>
              <a:rPr lang="el-GR" sz="2400" b="1" dirty="0">
                <a:solidFill>
                  <a:schemeClr val="tx2">
                    <a:lumMod val="75000"/>
                  </a:schemeClr>
                </a:solidFill>
              </a:rPr>
              <a:t>γράψας</a:t>
            </a:r>
            <a:r>
              <a:rPr lang="el-GR" sz="2400" dirty="0"/>
              <a:t> </a:t>
            </a:r>
            <a:r>
              <a:rPr lang="el-GR" sz="2400" dirty="0" err="1"/>
              <a:t>ἐν</a:t>
            </a:r>
            <a:r>
              <a:rPr lang="el-GR" sz="2400" dirty="0"/>
              <a:t> πίνακι πτυκτῷ θυμοφθόρα πολλά ».</a:t>
            </a:r>
          </a:p>
          <a:p>
            <a:pPr marL="0" indent="0" algn="ctr">
              <a:buNone/>
            </a:pPr>
            <a:endParaRPr lang="en-US" sz="2400" dirty="0"/>
          </a:p>
          <a:p>
            <a:pPr algn="just"/>
            <a:r>
              <a:rPr lang="el-GR" sz="2400" dirty="0"/>
              <a:t>Η </a:t>
            </a:r>
            <a:r>
              <a:rPr lang="el-GR" sz="2400" dirty="0" err="1"/>
              <a:t>ιλιαδική</a:t>
            </a:r>
            <a:r>
              <a:rPr lang="el-GR" sz="2400" dirty="0"/>
              <a:t> έκφραση «σήματα λυγρά»</a:t>
            </a:r>
            <a:r>
              <a:rPr lang="en-US" sz="2400" dirty="0"/>
              <a:t> </a:t>
            </a:r>
            <a:r>
              <a:rPr lang="el-GR" sz="2400" dirty="0"/>
              <a:t>   </a:t>
            </a:r>
            <a:r>
              <a:rPr lang="en-US" sz="2400" dirty="0"/>
              <a:t> </a:t>
            </a:r>
            <a:r>
              <a:rPr lang="el-GR" sz="2400" dirty="0"/>
              <a:t>πρώτη υπαινικτική</a:t>
            </a:r>
            <a:r>
              <a:rPr lang="en-US" sz="2400" dirty="0"/>
              <a:t> </a:t>
            </a:r>
            <a:r>
              <a:rPr lang="el-GR" sz="2400" dirty="0"/>
              <a:t>μνεία της αλφαβητικής γραφής</a:t>
            </a:r>
            <a:r>
              <a:rPr lang="en-US" sz="2400" dirty="0"/>
              <a:t> </a:t>
            </a:r>
            <a:r>
              <a:rPr lang="el-GR" sz="2400" dirty="0"/>
              <a:t>        ολέθρια, θανάσιμα σήματα σε συνδυασμό με την μετοχή «γράψας»</a:t>
            </a:r>
            <a:r>
              <a:rPr lang="en-US" sz="2400" dirty="0"/>
              <a:t> </a:t>
            </a:r>
            <a:endParaRPr lang="el-GR" sz="2400" dirty="0"/>
          </a:p>
        </p:txBody>
      </p:sp>
      <p:pic>
        <p:nvPicPr>
          <p:cNvPr id="4" name="Εικόνα 3">
            <a:extLst>
              <a:ext uri="{FF2B5EF4-FFF2-40B4-BE49-F238E27FC236}">
                <a16:creationId xmlns:a16="http://schemas.microsoft.com/office/drawing/2014/main" xmlns="" id="{B418D463-FAF9-8300-6AB8-D00FD9A8DFB2}"/>
              </a:ext>
            </a:extLst>
          </p:cNvPr>
          <p:cNvPicPr>
            <a:picLocks noChangeAspect="1"/>
          </p:cNvPicPr>
          <p:nvPr/>
        </p:nvPicPr>
        <p:blipFill>
          <a:blip r:embed="rId2"/>
          <a:stretch>
            <a:fillRect/>
          </a:stretch>
        </p:blipFill>
        <p:spPr>
          <a:xfrm>
            <a:off x="6503534" y="5090703"/>
            <a:ext cx="621846" cy="390178"/>
          </a:xfrm>
          <a:prstGeom prst="rect">
            <a:avLst/>
          </a:prstGeom>
        </p:spPr>
      </p:pic>
      <p:pic>
        <p:nvPicPr>
          <p:cNvPr id="5" name="Εικόνα 4">
            <a:extLst>
              <a:ext uri="{FF2B5EF4-FFF2-40B4-BE49-F238E27FC236}">
                <a16:creationId xmlns:a16="http://schemas.microsoft.com/office/drawing/2014/main" xmlns="" id="{F1854461-C069-A0E9-BD6D-A4971D0FEF74}"/>
              </a:ext>
            </a:extLst>
          </p:cNvPr>
          <p:cNvPicPr>
            <a:picLocks noChangeAspect="1"/>
          </p:cNvPicPr>
          <p:nvPr/>
        </p:nvPicPr>
        <p:blipFill>
          <a:blip r:embed="rId2"/>
          <a:stretch>
            <a:fillRect/>
          </a:stretch>
        </p:blipFill>
        <p:spPr>
          <a:xfrm>
            <a:off x="4217534" y="5480881"/>
            <a:ext cx="621846" cy="390178"/>
          </a:xfrm>
          <a:prstGeom prst="rect">
            <a:avLst/>
          </a:prstGeom>
        </p:spPr>
      </p:pic>
    </p:spTree>
    <p:extLst>
      <p:ext uri="{BB962C8B-B14F-4D97-AF65-F5344CB8AC3E}">
        <p14:creationId xmlns:p14="http://schemas.microsoft.com/office/powerpoint/2010/main" val="2929730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38E305B-0682-6FA2-AA5B-B624DC528BF7}"/>
              </a:ext>
            </a:extLst>
          </p:cNvPr>
          <p:cNvSpPr>
            <a:spLocks noGrp="1"/>
          </p:cNvSpPr>
          <p:nvPr>
            <p:ph type="title"/>
          </p:nvPr>
        </p:nvSpPr>
        <p:spPr>
          <a:xfrm>
            <a:off x="913796" y="152400"/>
            <a:ext cx="10353761" cy="864637"/>
          </a:xfrm>
        </p:spPr>
        <p:txBody>
          <a:bodyPr/>
          <a:lstStyle/>
          <a:p>
            <a:r>
              <a:rPr lang="el-GR" dirty="0"/>
              <a:t>Ομηρος και γραφη</a:t>
            </a:r>
          </a:p>
        </p:txBody>
      </p:sp>
      <p:sp>
        <p:nvSpPr>
          <p:cNvPr id="3" name="Θέση περιεχομένου 2">
            <a:extLst>
              <a:ext uri="{FF2B5EF4-FFF2-40B4-BE49-F238E27FC236}">
                <a16:creationId xmlns:a16="http://schemas.microsoft.com/office/drawing/2014/main" xmlns="" id="{CA6D26F0-7944-2C5F-C6F4-6768A5566151}"/>
              </a:ext>
            </a:extLst>
          </p:cNvPr>
          <p:cNvSpPr>
            <a:spLocks noGrp="1"/>
          </p:cNvSpPr>
          <p:nvPr>
            <p:ph idx="1"/>
          </p:nvPr>
        </p:nvSpPr>
        <p:spPr>
          <a:xfrm>
            <a:off x="913795" y="1017037"/>
            <a:ext cx="10353762" cy="5533053"/>
          </a:xfrm>
        </p:spPr>
        <p:txBody>
          <a:bodyPr>
            <a:normAutofit fontScale="92500" lnSpcReduction="10000"/>
          </a:bodyPr>
          <a:lstStyle/>
          <a:p>
            <a:pPr algn="just"/>
            <a:r>
              <a:rPr lang="el-GR" dirty="0" err="1"/>
              <a:t>ἔστι</a:t>
            </a:r>
            <a:r>
              <a:rPr lang="el-GR" dirty="0"/>
              <a:t> πόλις Ἐφύρη </a:t>
            </a:r>
            <a:r>
              <a:rPr lang="el-GR" dirty="0" err="1"/>
              <a:t>μυχῷ</a:t>
            </a:r>
            <a:r>
              <a:rPr lang="el-GR" dirty="0"/>
              <a:t> </a:t>
            </a:r>
            <a:r>
              <a:rPr lang="el-GR" dirty="0" err="1"/>
              <a:t>Ἄργεος</a:t>
            </a:r>
            <a:r>
              <a:rPr lang="el-GR" dirty="0"/>
              <a:t> </a:t>
            </a:r>
            <a:r>
              <a:rPr lang="el-GR" dirty="0" err="1"/>
              <a:t>ἱπποβότοιο</a:t>
            </a:r>
            <a:r>
              <a:rPr lang="el-GR" dirty="0"/>
              <a:t>, </a:t>
            </a:r>
            <a:r>
              <a:rPr lang="el-GR" dirty="0" err="1"/>
              <a:t>ἔνθα</a:t>
            </a:r>
            <a:r>
              <a:rPr lang="el-GR" dirty="0"/>
              <a:t> </a:t>
            </a:r>
            <a:r>
              <a:rPr lang="el-GR" dirty="0" err="1"/>
              <a:t>δὲ</a:t>
            </a:r>
            <a:r>
              <a:rPr lang="el-GR" dirty="0"/>
              <a:t> Σίσυφος </a:t>
            </a:r>
            <a:r>
              <a:rPr lang="el-GR" dirty="0" err="1"/>
              <a:t>ἔσκεν</a:t>
            </a:r>
            <a:r>
              <a:rPr lang="el-GR" dirty="0"/>
              <a:t>, ὃ </a:t>
            </a:r>
            <a:r>
              <a:rPr lang="el-GR" dirty="0" err="1"/>
              <a:t>κέρδιστος</a:t>
            </a:r>
            <a:r>
              <a:rPr lang="el-GR" dirty="0"/>
              <a:t> </a:t>
            </a:r>
            <a:r>
              <a:rPr lang="el-GR" dirty="0" err="1"/>
              <a:t>γένετ</a:t>
            </a:r>
            <a:r>
              <a:rPr lang="el-GR" dirty="0"/>
              <a:t>᾽ </a:t>
            </a:r>
            <a:r>
              <a:rPr lang="el-GR" dirty="0" err="1"/>
              <a:t>ἀνδρῶν</a:t>
            </a:r>
            <a:r>
              <a:rPr lang="el-GR" dirty="0"/>
              <a:t>, Σίσυφος </a:t>
            </a:r>
            <a:r>
              <a:rPr lang="el-GR" dirty="0" err="1"/>
              <a:t>Αἰολίδης</a:t>
            </a:r>
            <a:r>
              <a:rPr lang="el-GR" dirty="0"/>
              <a:t>· ὁ δ᾽ </a:t>
            </a:r>
            <a:r>
              <a:rPr lang="el-GR" dirty="0" err="1"/>
              <a:t>ἄρα</a:t>
            </a:r>
            <a:r>
              <a:rPr lang="el-GR" dirty="0"/>
              <a:t> </a:t>
            </a:r>
            <a:r>
              <a:rPr lang="el-GR" dirty="0" err="1"/>
              <a:t>Γλαῦκον</a:t>
            </a:r>
            <a:r>
              <a:rPr lang="el-GR" dirty="0"/>
              <a:t> </a:t>
            </a:r>
            <a:r>
              <a:rPr lang="el-GR" dirty="0" err="1"/>
              <a:t>τέκεθ</a:t>
            </a:r>
            <a:r>
              <a:rPr lang="el-GR" dirty="0"/>
              <a:t>' </a:t>
            </a:r>
            <a:r>
              <a:rPr lang="el-GR" dirty="0" err="1"/>
              <a:t>υἱόν</a:t>
            </a:r>
            <a:r>
              <a:rPr lang="el-GR" dirty="0"/>
              <a:t>, </a:t>
            </a:r>
            <a:r>
              <a:rPr lang="el-GR" dirty="0" err="1"/>
              <a:t>αὐτὰρ</a:t>
            </a:r>
            <a:r>
              <a:rPr lang="el-GR" dirty="0"/>
              <a:t> Γλαύκος </a:t>
            </a:r>
            <a:r>
              <a:rPr lang="el-GR" dirty="0" err="1"/>
              <a:t>τίκτεν</a:t>
            </a:r>
            <a:r>
              <a:rPr lang="el-GR" dirty="0"/>
              <a:t> </a:t>
            </a:r>
            <a:r>
              <a:rPr lang="el-GR" dirty="0" err="1"/>
              <a:t>άμύμονα</a:t>
            </a:r>
            <a:r>
              <a:rPr lang="el-GR" dirty="0"/>
              <a:t> </a:t>
            </a:r>
            <a:r>
              <a:rPr lang="el-GR" dirty="0" err="1"/>
              <a:t>Βελλεροφόντην</a:t>
            </a:r>
            <a:r>
              <a:rPr lang="el-GR" dirty="0"/>
              <a:t> </a:t>
            </a:r>
            <a:r>
              <a:rPr lang="el-GR" dirty="0" err="1"/>
              <a:t>τῷ</a:t>
            </a:r>
            <a:r>
              <a:rPr lang="el-GR" dirty="0"/>
              <a:t> </a:t>
            </a:r>
            <a:r>
              <a:rPr lang="el-GR" dirty="0" err="1"/>
              <a:t>δὲ</a:t>
            </a:r>
            <a:r>
              <a:rPr lang="el-GR" dirty="0"/>
              <a:t> </a:t>
            </a:r>
            <a:r>
              <a:rPr lang="el-GR" dirty="0" err="1"/>
              <a:t>θεοὶ</a:t>
            </a:r>
            <a:r>
              <a:rPr lang="el-GR" dirty="0"/>
              <a:t> κάλλος τε </a:t>
            </a:r>
            <a:r>
              <a:rPr lang="el-GR" dirty="0" err="1"/>
              <a:t>καὶ</a:t>
            </a:r>
            <a:r>
              <a:rPr lang="el-GR" dirty="0"/>
              <a:t> </a:t>
            </a:r>
            <a:r>
              <a:rPr lang="el-GR" dirty="0" err="1"/>
              <a:t>ἠνορέην</a:t>
            </a:r>
            <a:r>
              <a:rPr lang="el-GR" dirty="0"/>
              <a:t> </a:t>
            </a:r>
            <a:r>
              <a:rPr lang="el-GR" dirty="0" err="1"/>
              <a:t>ἐρατεινήν</a:t>
            </a:r>
            <a:r>
              <a:rPr lang="el-GR" dirty="0"/>
              <a:t> </a:t>
            </a:r>
            <a:r>
              <a:rPr lang="el-GR" dirty="0" err="1"/>
              <a:t>ὤπασαν</a:t>
            </a:r>
            <a:r>
              <a:rPr lang="el-GR" dirty="0"/>
              <a:t>· </a:t>
            </a:r>
            <a:r>
              <a:rPr lang="el-GR" dirty="0" err="1"/>
              <a:t>αὐτάρ</a:t>
            </a:r>
            <a:r>
              <a:rPr lang="el-GR" dirty="0"/>
              <a:t> οἱ </a:t>
            </a:r>
            <a:r>
              <a:rPr lang="el-GR" dirty="0" err="1"/>
              <a:t>Προῖτος</a:t>
            </a:r>
            <a:r>
              <a:rPr lang="el-GR" dirty="0"/>
              <a:t> </a:t>
            </a:r>
            <a:r>
              <a:rPr lang="el-GR" dirty="0" err="1"/>
              <a:t>κακὰ</a:t>
            </a:r>
            <a:r>
              <a:rPr lang="el-GR" dirty="0"/>
              <a:t> </a:t>
            </a:r>
            <a:r>
              <a:rPr lang="el-GR" dirty="0" err="1"/>
              <a:t>μήσατο</a:t>
            </a:r>
            <a:r>
              <a:rPr lang="el-GR" dirty="0"/>
              <a:t> </a:t>
            </a:r>
            <a:r>
              <a:rPr lang="el-GR" dirty="0" err="1"/>
              <a:t>θυμῷ</a:t>
            </a:r>
            <a:r>
              <a:rPr lang="el-GR" dirty="0"/>
              <a:t>, </a:t>
            </a:r>
            <a:r>
              <a:rPr lang="el-GR" dirty="0" err="1"/>
              <a:t>ὅς</a:t>
            </a:r>
            <a:r>
              <a:rPr lang="el-GR" dirty="0"/>
              <a:t> ῥ᾽ </a:t>
            </a:r>
            <a:r>
              <a:rPr lang="el-GR" dirty="0" err="1"/>
              <a:t>ἐκ</a:t>
            </a:r>
            <a:r>
              <a:rPr lang="el-GR" dirty="0"/>
              <a:t> δήμου </a:t>
            </a:r>
            <a:r>
              <a:rPr lang="el-GR" dirty="0" err="1"/>
              <a:t>ἔλασσεν</a:t>
            </a:r>
            <a:r>
              <a:rPr lang="el-GR" dirty="0"/>
              <a:t>, </a:t>
            </a:r>
            <a:r>
              <a:rPr lang="el-GR" dirty="0" err="1"/>
              <a:t>ἐπεὶ</a:t>
            </a:r>
            <a:r>
              <a:rPr lang="el-GR" dirty="0"/>
              <a:t> </a:t>
            </a:r>
            <a:r>
              <a:rPr lang="el-GR" dirty="0" err="1"/>
              <a:t>πολὺ</a:t>
            </a:r>
            <a:r>
              <a:rPr lang="el-GR" dirty="0"/>
              <a:t> </a:t>
            </a:r>
            <a:r>
              <a:rPr lang="el-GR" dirty="0" err="1"/>
              <a:t>φέρτερος</a:t>
            </a:r>
            <a:r>
              <a:rPr lang="el-GR" dirty="0"/>
              <a:t> </a:t>
            </a:r>
            <a:r>
              <a:rPr lang="el-GR" dirty="0" err="1"/>
              <a:t>ἦεν</a:t>
            </a:r>
            <a:r>
              <a:rPr lang="el-GR" dirty="0"/>
              <a:t>, </a:t>
            </a:r>
            <a:r>
              <a:rPr lang="el-GR" dirty="0" err="1"/>
              <a:t>Ἀργείων</a:t>
            </a:r>
            <a:r>
              <a:rPr lang="el-GR" dirty="0"/>
              <a:t>· </a:t>
            </a:r>
            <a:r>
              <a:rPr lang="el-GR" dirty="0" err="1"/>
              <a:t>Ζεὺς</a:t>
            </a:r>
            <a:r>
              <a:rPr lang="el-GR" dirty="0"/>
              <a:t> γάρ οἱ </a:t>
            </a:r>
            <a:r>
              <a:rPr lang="el-GR" dirty="0" err="1"/>
              <a:t>ὑπὸ</a:t>
            </a:r>
            <a:r>
              <a:rPr lang="el-GR" dirty="0"/>
              <a:t> </a:t>
            </a:r>
            <a:r>
              <a:rPr lang="el-GR" dirty="0" err="1"/>
              <a:t>σκήπτρῳ</a:t>
            </a:r>
            <a:r>
              <a:rPr lang="el-GR" dirty="0"/>
              <a:t> </a:t>
            </a:r>
            <a:r>
              <a:rPr lang="el-GR" dirty="0" err="1"/>
              <a:t>ἐδάμασσε</a:t>
            </a:r>
            <a:r>
              <a:rPr lang="el-GR" dirty="0"/>
              <a:t>. </a:t>
            </a:r>
            <a:r>
              <a:rPr lang="el-GR" dirty="0" err="1"/>
              <a:t>τῷ</a:t>
            </a:r>
            <a:r>
              <a:rPr lang="el-GR" dirty="0"/>
              <a:t> </a:t>
            </a:r>
            <a:r>
              <a:rPr lang="el-GR" dirty="0" err="1"/>
              <a:t>δὲ</a:t>
            </a:r>
            <a:r>
              <a:rPr lang="el-GR" dirty="0"/>
              <a:t> </a:t>
            </a:r>
            <a:r>
              <a:rPr lang="el-GR" dirty="0" err="1"/>
              <a:t>γυνὴ</a:t>
            </a:r>
            <a:r>
              <a:rPr lang="el-GR" dirty="0"/>
              <a:t> </a:t>
            </a:r>
            <a:r>
              <a:rPr lang="el-GR" dirty="0" err="1"/>
              <a:t>Προίτου</a:t>
            </a:r>
            <a:r>
              <a:rPr lang="el-GR" dirty="0"/>
              <a:t> </a:t>
            </a:r>
            <a:r>
              <a:rPr lang="el-GR" dirty="0" err="1"/>
              <a:t>ἐπεμήνατο</a:t>
            </a:r>
            <a:r>
              <a:rPr lang="el-GR" dirty="0"/>
              <a:t>, δι' </a:t>
            </a:r>
            <a:r>
              <a:rPr lang="el-GR" dirty="0" err="1"/>
              <a:t>Ἄντεια</a:t>
            </a:r>
            <a:r>
              <a:rPr lang="el-GR" dirty="0"/>
              <a:t>, </a:t>
            </a:r>
            <a:r>
              <a:rPr lang="el-GR" dirty="0" err="1"/>
              <a:t>κρυπταδίη</a:t>
            </a:r>
            <a:r>
              <a:rPr lang="el-GR" dirty="0"/>
              <a:t> </a:t>
            </a:r>
            <a:r>
              <a:rPr lang="el-GR" dirty="0" err="1"/>
              <a:t>φιλότητι</a:t>
            </a:r>
            <a:r>
              <a:rPr lang="el-GR" dirty="0"/>
              <a:t> </a:t>
            </a:r>
            <a:r>
              <a:rPr lang="el-GR" dirty="0" err="1"/>
              <a:t>μιγήμεναι</a:t>
            </a:r>
            <a:r>
              <a:rPr lang="el-GR" dirty="0"/>
              <a:t>· </a:t>
            </a:r>
            <a:r>
              <a:rPr lang="el-GR" dirty="0" err="1"/>
              <a:t>ἀλλὰ</a:t>
            </a:r>
            <a:r>
              <a:rPr lang="el-GR" dirty="0"/>
              <a:t> </a:t>
            </a:r>
            <a:r>
              <a:rPr lang="el-GR" dirty="0" err="1"/>
              <a:t>τὸν</a:t>
            </a:r>
            <a:r>
              <a:rPr lang="el-GR" dirty="0"/>
              <a:t> </a:t>
            </a:r>
            <a:r>
              <a:rPr lang="el-GR" dirty="0" err="1"/>
              <a:t>οὔ</a:t>
            </a:r>
            <a:r>
              <a:rPr lang="el-GR" dirty="0"/>
              <a:t> τι </a:t>
            </a:r>
            <a:r>
              <a:rPr lang="el-GR" dirty="0" err="1"/>
              <a:t>πεῖθ</a:t>
            </a:r>
            <a:r>
              <a:rPr lang="el-GR" dirty="0"/>
              <a:t>᾽ </a:t>
            </a:r>
            <a:r>
              <a:rPr lang="el-GR" dirty="0" err="1"/>
              <a:t>ἀγαθὰ</a:t>
            </a:r>
            <a:r>
              <a:rPr lang="el-GR" dirty="0"/>
              <a:t> </a:t>
            </a:r>
            <a:r>
              <a:rPr lang="el-GR" dirty="0" err="1"/>
              <a:t>φρονέοντα</a:t>
            </a:r>
            <a:r>
              <a:rPr lang="el-GR" dirty="0"/>
              <a:t>, </a:t>
            </a:r>
            <a:r>
              <a:rPr lang="el-GR" dirty="0" err="1"/>
              <a:t>δαΐφρονα</a:t>
            </a:r>
            <a:r>
              <a:rPr lang="el-GR" dirty="0"/>
              <a:t> </a:t>
            </a:r>
            <a:r>
              <a:rPr lang="el-GR" dirty="0" err="1"/>
              <a:t>Βελλεροφόντην</a:t>
            </a:r>
            <a:r>
              <a:rPr lang="el-GR" dirty="0"/>
              <a:t>. ἡ </a:t>
            </a:r>
            <a:r>
              <a:rPr lang="el-GR" dirty="0" err="1"/>
              <a:t>δὲ</a:t>
            </a:r>
            <a:r>
              <a:rPr lang="el-GR" dirty="0"/>
              <a:t> </a:t>
            </a:r>
            <a:r>
              <a:rPr lang="el-GR" dirty="0" err="1"/>
              <a:t>ψευσαμένη</a:t>
            </a:r>
            <a:r>
              <a:rPr lang="el-GR" dirty="0"/>
              <a:t> </a:t>
            </a:r>
            <a:r>
              <a:rPr lang="el-GR" dirty="0" err="1"/>
              <a:t>Προΐτον</a:t>
            </a:r>
            <a:r>
              <a:rPr lang="el-GR" dirty="0"/>
              <a:t> </a:t>
            </a:r>
            <a:r>
              <a:rPr lang="el-GR" dirty="0" err="1"/>
              <a:t>βασιλῆα</a:t>
            </a:r>
            <a:r>
              <a:rPr lang="el-GR" dirty="0"/>
              <a:t> </a:t>
            </a:r>
            <a:r>
              <a:rPr lang="el-GR" dirty="0" err="1"/>
              <a:t>προσηύδα</a:t>
            </a:r>
            <a:r>
              <a:rPr lang="el-GR" dirty="0"/>
              <a:t>· “</a:t>
            </a:r>
            <a:r>
              <a:rPr lang="el-GR" dirty="0" err="1"/>
              <a:t>τεθναίης</a:t>
            </a:r>
            <a:r>
              <a:rPr lang="el-GR" dirty="0"/>
              <a:t>, ὦ </a:t>
            </a:r>
            <a:r>
              <a:rPr lang="el-GR" dirty="0" err="1"/>
              <a:t>Προῖτ</a:t>
            </a:r>
            <a:r>
              <a:rPr lang="el-GR" dirty="0"/>
              <a:t>᾽, ἢ </a:t>
            </a:r>
            <a:r>
              <a:rPr lang="el-GR" dirty="0" err="1"/>
              <a:t>κάκτανε</a:t>
            </a:r>
            <a:r>
              <a:rPr lang="el-GR" dirty="0"/>
              <a:t> </a:t>
            </a:r>
            <a:r>
              <a:rPr lang="el-GR" dirty="0" err="1"/>
              <a:t>Βελλεροφόντην</a:t>
            </a:r>
            <a:r>
              <a:rPr lang="el-GR" dirty="0"/>
              <a:t>, </a:t>
            </a:r>
            <a:r>
              <a:rPr lang="el-GR" dirty="0" err="1"/>
              <a:t>ὃς</a:t>
            </a:r>
            <a:r>
              <a:rPr lang="el-GR" dirty="0"/>
              <a:t> μ' </a:t>
            </a:r>
            <a:r>
              <a:rPr lang="el-GR" dirty="0" err="1"/>
              <a:t>ἔθελεν</a:t>
            </a:r>
            <a:r>
              <a:rPr lang="el-GR" dirty="0"/>
              <a:t> </a:t>
            </a:r>
            <a:r>
              <a:rPr lang="el-GR" dirty="0" err="1"/>
              <a:t>φιλότητι</a:t>
            </a:r>
            <a:r>
              <a:rPr lang="el-GR" dirty="0"/>
              <a:t> </a:t>
            </a:r>
            <a:r>
              <a:rPr lang="el-GR" dirty="0" err="1"/>
              <a:t>μιγήμεναι</a:t>
            </a:r>
            <a:r>
              <a:rPr lang="el-GR" dirty="0"/>
              <a:t> </a:t>
            </a:r>
            <a:r>
              <a:rPr lang="el-GR" dirty="0" err="1"/>
              <a:t>οὐκ</a:t>
            </a:r>
            <a:r>
              <a:rPr lang="el-GR" dirty="0"/>
              <a:t> </a:t>
            </a:r>
            <a:r>
              <a:rPr lang="el-GR" dirty="0" err="1"/>
              <a:t>ἐθελούσῃ</a:t>
            </a:r>
            <a:r>
              <a:rPr lang="el-GR" dirty="0"/>
              <a:t>.” </a:t>
            </a:r>
            <a:r>
              <a:rPr lang="el-GR" dirty="0" err="1"/>
              <a:t>ὣς</a:t>
            </a:r>
            <a:r>
              <a:rPr lang="el-GR" dirty="0"/>
              <a:t> </a:t>
            </a:r>
            <a:r>
              <a:rPr lang="el-GR" dirty="0" err="1"/>
              <a:t>φάτο</a:t>
            </a:r>
            <a:r>
              <a:rPr lang="el-GR" dirty="0"/>
              <a:t>, </a:t>
            </a:r>
            <a:r>
              <a:rPr lang="el-GR" dirty="0" err="1"/>
              <a:t>τὸν</a:t>
            </a:r>
            <a:r>
              <a:rPr lang="el-GR" dirty="0"/>
              <a:t> </a:t>
            </a:r>
            <a:r>
              <a:rPr lang="el-GR" dirty="0" err="1"/>
              <a:t>δὲ</a:t>
            </a:r>
            <a:r>
              <a:rPr lang="el-GR" dirty="0"/>
              <a:t> </a:t>
            </a:r>
            <a:r>
              <a:rPr lang="el-GR" dirty="0" err="1"/>
              <a:t>ἄνακτα</a:t>
            </a:r>
            <a:r>
              <a:rPr lang="el-GR" dirty="0"/>
              <a:t> χόλος </a:t>
            </a:r>
            <a:r>
              <a:rPr lang="el-GR" dirty="0" err="1"/>
              <a:t>λάβεν</a:t>
            </a:r>
            <a:r>
              <a:rPr lang="el-GR" dirty="0"/>
              <a:t> </a:t>
            </a:r>
            <a:r>
              <a:rPr lang="el-GR" dirty="0" err="1"/>
              <a:t>οἷον</a:t>
            </a:r>
            <a:r>
              <a:rPr lang="el-GR" dirty="0"/>
              <a:t> </a:t>
            </a:r>
            <a:r>
              <a:rPr lang="el-GR" dirty="0" err="1"/>
              <a:t>ἄκουσε</a:t>
            </a:r>
            <a:r>
              <a:rPr lang="el-GR" dirty="0"/>
              <a:t>· </a:t>
            </a:r>
            <a:r>
              <a:rPr lang="el-GR" dirty="0" err="1"/>
              <a:t>κτεῖναι</a:t>
            </a:r>
            <a:r>
              <a:rPr lang="el-GR" dirty="0"/>
              <a:t> </a:t>
            </a:r>
            <a:r>
              <a:rPr lang="el-GR" dirty="0" err="1"/>
              <a:t>μέν</a:t>
            </a:r>
            <a:r>
              <a:rPr lang="el-GR" dirty="0"/>
              <a:t> ῥ᾽ </a:t>
            </a:r>
            <a:r>
              <a:rPr lang="el-GR" dirty="0" err="1"/>
              <a:t>ἀλέεινε</a:t>
            </a:r>
            <a:r>
              <a:rPr lang="el-GR" dirty="0"/>
              <a:t>, </a:t>
            </a:r>
            <a:r>
              <a:rPr lang="el-GR" dirty="0" err="1"/>
              <a:t>σεβάσσατο</a:t>
            </a:r>
            <a:r>
              <a:rPr lang="el-GR" dirty="0"/>
              <a:t> γάρ </a:t>
            </a:r>
            <a:r>
              <a:rPr lang="el-GR" dirty="0" err="1"/>
              <a:t>τό</a:t>
            </a:r>
            <a:r>
              <a:rPr lang="el-GR" dirty="0"/>
              <a:t> </a:t>
            </a:r>
            <a:r>
              <a:rPr lang="el-GR" dirty="0" err="1"/>
              <a:t>γε</a:t>
            </a:r>
            <a:r>
              <a:rPr lang="el-GR" dirty="0"/>
              <a:t> </a:t>
            </a:r>
            <a:r>
              <a:rPr lang="el-GR" dirty="0" err="1"/>
              <a:t>θυμῷ</a:t>
            </a:r>
            <a:r>
              <a:rPr lang="el-GR" dirty="0"/>
              <a:t>, </a:t>
            </a:r>
            <a:r>
              <a:rPr lang="el-GR" b="1" dirty="0">
                <a:solidFill>
                  <a:schemeClr val="tx2">
                    <a:lumMod val="75000"/>
                  </a:schemeClr>
                </a:solidFill>
              </a:rPr>
              <a:t>πέμπε </a:t>
            </a:r>
            <a:r>
              <a:rPr lang="el-GR" b="1" dirty="0" err="1">
                <a:solidFill>
                  <a:schemeClr val="tx2">
                    <a:lumMod val="75000"/>
                  </a:schemeClr>
                </a:solidFill>
              </a:rPr>
              <a:t>δέ</a:t>
            </a:r>
            <a:r>
              <a:rPr lang="el-GR" b="1" dirty="0">
                <a:solidFill>
                  <a:schemeClr val="tx2">
                    <a:lumMod val="75000"/>
                  </a:schemeClr>
                </a:solidFill>
              </a:rPr>
              <a:t> </a:t>
            </a:r>
            <a:r>
              <a:rPr lang="el-GR" b="1" dirty="0" err="1">
                <a:solidFill>
                  <a:schemeClr val="tx2">
                    <a:lumMod val="75000"/>
                  </a:schemeClr>
                </a:solidFill>
              </a:rPr>
              <a:t>μιν</a:t>
            </a:r>
            <a:r>
              <a:rPr lang="el-GR" b="1" dirty="0">
                <a:solidFill>
                  <a:schemeClr val="tx2">
                    <a:lumMod val="75000"/>
                  </a:schemeClr>
                </a:solidFill>
              </a:rPr>
              <a:t> </a:t>
            </a:r>
            <a:r>
              <a:rPr lang="el-GR" b="1" dirty="0" err="1">
                <a:solidFill>
                  <a:schemeClr val="tx2">
                    <a:lumMod val="75000"/>
                  </a:schemeClr>
                </a:solidFill>
              </a:rPr>
              <a:t>Λυκίηνδε</a:t>
            </a:r>
            <a:r>
              <a:rPr lang="el-GR" b="1" dirty="0">
                <a:solidFill>
                  <a:schemeClr val="tx2">
                    <a:lumMod val="75000"/>
                  </a:schemeClr>
                </a:solidFill>
              </a:rPr>
              <a:t>, </a:t>
            </a:r>
            <a:r>
              <a:rPr lang="el-GR" b="1" dirty="0" err="1">
                <a:solidFill>
                  <a:schemeClr val="tx2">
                    <a:lumMod val="75000"/>
                  </a:schemeClr>
                </a:solidFill>
              </a:rPr>
              <a:t>πόρεν</a:t>
            </a:r>
            <a:r>
              <a:rPr lang="el-GR" b="1" dirty="0">
                <a:solidFill>
                  <a:schemeClr val="tx2">
                    <a:lumMod val="75000"/>
                  </a:schemeClr>
                </a:solidFill>
              </a:rPr>
              <a:t> δ' ὅ </a:t>
            </a:r>
            <a:r>
              <a:rPr lang="el-GR" b="1" dirty="0" err="1">
                <a:solidFill>
                  <a:schemeClr val="tx2">
                    <a:lumMod val="75000"/>
                  </a:schemeClr>
                </a:solidFill>
              </a:rPr>
              <a:t>γε</a:t>
            </a:r>
            <a:r>
              <a:rPr lang="el-GR" b="1" dirty="0">
                <a:solidFill>
                  <a:schemeClr val="tx2">
                    <a:lumMod val="75000"/>
                  </a:schemeClr>
                </a:solidFill>
              </a:rPr>
              <a:t> σήματα λυγρά γράψας </a:t>
            </a:r>
            <a:r>
              <a:rPr lang="el-GR" b="1" dirty="0" err="1">
                <a:solidFill>
                  <a:schemeClr val="tx2">
                    <a:lumMod val="75000"/>
                  </a:schemeClr>
                </a:solidFill>
              </a:rPr>
              <a:t>ἐν</a:t>
            </a:r>
            <a:r>
              <a:rPr lang="el-GR" b="1" dirty="0">
                <a:solidFill>
                  <a:schemeClr val="tx2">
                    <a:lumMod val="75000"/>
                  </a:schemeClr>
                </a:solidFill>
              </a:rPr>
              <a:t> πίνακι πτυκτῷ θυμοφθόρα πολλά</a:t>
            </a:r>
            <a:r>
              <a:rPr lang="el-GR" dirty="0"/>
              <a:t>, </a:t>
            </a:r>
            <a:r>
              <a:rPr lang="el-GR" dirty="0" err="1"/>
              <a:t>δεῖξαι</a:t>
            </a:r>
            <a:r>
              <a:rPr lang="el-GR" dirty="0"/>
              <a:t> δ᾽ </a:t>
            </a:r>
            <a:r>
              <a:rPr lang="el-GR" dirty="0" err="1"/>
              <a:t>ἠνώγειν</a:t>
            </a:r>
            <a:r>
              <a:rPr lang="el-GR" dirty="0"/>
              <a:t> ᾧ </a:t>
            </a:r>
            <a:r>
              <a:rPr lang="el-GR" dirty="0" err="1"/>
              <a:t>πενθερῷ</a:t>
            </a:r>
            <a:r>
              <a:rPr lang="el-GR" dirty="0"/>
              <a:t>, </a:t>
            </a:r>
            <a:r>
              <a:rPr lang="el-GR" dirty="0" err="1"/>
              <a:t>ὄφρ</a:t>
            </a:r>
            <a:r>
              <a:rPr lang="el-GR" dirty="0"/>
              <a:t>' </a:t>
            </a:r>
            <a:r>
              <a:rPr lang="el-GR" dirty="0" err="1"/>
              <a:t>ἀπόλοιτο</a:t>
            </a:r>
            <a:r>
              <a:rPr lang="el-GR" dirty="0"/>
              <a:t>. </a:t>
            </a:r>
            <a:r>
              <a:rPr lang="el-GR" dirty="0" err="1"/>
              <a:t>αὐτὰρ</a:t>
            </a:r>
            <a:r>
              <a:rPr lang="el-GR" dirty="0"/>
              <a:t> ὁ </a:t>
            </a:r>
            <a:r>
              <a:rPr lang="el-GR" dirty="0" err="1"/>
              <a:t>βῆ</a:t>
            </a:r>
            <a:r>
              <a:rPr lang="el-GR" dirty="0"/>
              <a:t> </a:t>
            </a:r>
            <a:r>
              <a:rPr lang="el-GR" dirty="0" err="1"/>
              <a:t>Λυκίηνδε</a:t>
            </a:r>
            <a:r>
              <a:rPr lang="el-GR" dirty="0"/>
              <a:t> </a:t>
            </a:r>
            <a:r>
              <a:rPr lang="el-GR" dirty="0" err="1"/>
              <a:t>θεῶν</a:t>
            </a:r>
            <a:r>
              <a:rPr lang="el-GR" dirty="0"/>
              <a:t> </a:t>
            </a:r>
            <a:r>
              <a:rPr lang="el-GR" dirty="0" err="1"/>
              <a:t>ὑπ</a:t>
            </a:r>
            <a:r>
              <a:rPr lang="el-GR" dirty="0"/>
              <a:t>' </a:t>
            </a:r>
            <a:r>
              <a:rPr lang="el-GR" dirty="0" err="1"/>
              <a:t>ἀμύμονι</a:t>
            </a:r>
            <a:r>
              <a:rPr lang="el-GR" dirty="0"/>
              <a:t> </a:t>
            </a:r>
            <a:r>
              <a:rPr lang="el-GR" dirty="0" err="1"/>
              <a:t>πομπῇ</a:t>
            </a:r>
            <a:r>
              <a:rPr lang="el-GR" dirty="0"/>
              <a:t>. </a:t>
            </a:r>
            <a:r>
              <a:rPr lang="el-GR" dirty="0" err="1"/>
              <a:t>ἀλλ</a:t>
            </a:r>
            <a:r>
              <a:rPr lang="el-GR" dirty="0"/>
              <a:t>' </a:t>
            </a:r>
            <a:r>
              <a:rPr lang="el-GR" dirty="0" err="1"/>
              <a:t>ὅτε</a:t>
            </a:r>
            <a:r>
              <a:rPr lang="el-GR" dirty="0"/>
              <a:t> </a:t>
            </a:r>
            <a:r>
              <a:rPr lang="el-GR" dirty="0" err="1"/>
              <a:t>δὴ</a:t>
            </a:r>
            <a:r>
              <a:rPr lang="el-GR" dirty="0"/>
              <a:t> </a:t>
            </a:r>
            <a:r>
              <a:rPr lang="el-GR" dirty="0" err="1"/>
              <a:t>Λυκίην</a:t>
            </a:r>
            <a:r>
              <a:rPr lang="el-GR" dirty="0"/>
              <a:t> </a:t>
            </a:r>
            <a:r>
              <a:rPr lang="el-GR" dirty="0" err="1"/>
              <a:t>ἶξε</a:t>
            </a:r>
            <a:r>
              <a:rPr lang="el-GR" dirty="0"/>
              <a:t> </a:t>
            </a:r>
            <a:r>
              <a:rPr lang="el-GR" dirty="0" err="1"/>
              <a:t>Ξάνθόν</a:t>
            </a:r>
            <a:r>
              <a:rPr lang="el-GR" dirty="0"/>
              <a:t> τε ρέοντα, </a:t>
            </a:r>
            <a:r>
              <a:rPr lang="el-GR" dirty="0" err="1"/>
              <a:t>προφρονέως</a:t>
            </a:r>
            <a:r>
              <a:rPr lang="el-GR" dirty="0"/>
              <a:t> </a:t>
            </a:r>
            <a:r>
              <a:rPr lang="el-GR" dirty="0" err="1"/>
              <a:t>μιν</a:t>
            </a:r>
            <a:r>
              <a:rPr lang="el-GR" dirty="0"/>
              <a:t> </a:t>
            </a:r>
            <a:r>
              <a:rPr lang="el-GR" dirty="0" err="1"/>
              <a:t>τῖεν</a:t>
            </a:r>
            <a:r>
              <a:rPr lang="el-GR" dirty="0"/>
              <a:t> </a:t>
            </a:r>
            <a:r>
              <a:rPr lang="el-GR" dirty="0" err="1"/>
              <a:t>ἄναξ</a:t>
            </a:r>
            <a:r>
              <a:rPr lang="el-GR" dirty="0"/>
              <a:t> </a:t>
            </a:r>
            <a:r>
              <a:rPr lang="el-GR" dirty="0" err="1"/>
              <a:t>Λυκίης</a:t>
            </a:r>
            <a:r>
              <a:rPr lang="el-GR" dirty="0"/>
              <a:t> </a:t>
            </a:r>
            <a:r>
              <a:rPr lang="el-GR" dirty="0" err="1"/>
              <a:t>εὐρείης</a:t>
            </a:r>
            <a:r>
              <a:rPr lang="el-GR" dirty="0"/>
              <a:t>˙ </a:t>
            </a:r>
            <a:r>
              <a:rPr lang="el-GR" dirty="0" err="1"/>
              <a:t>ἐννῆμαρ</a:t>
            </a:r>
            <a:r>
              <a:rPr lang="el-GR" dirty="0"/>
              <a:t> </a:t>
            </a:r>
            <a:r>
              <a:rPr lang="el-GR" dirty="0" err="1"/>
              <a:t>ξείνισσε</a:t>
            </a:r>
            <a:r>
              <a:rPr lang="el-GR" dirty="0"/>
              <a:t> </a:t>
            </a:r>
            <a:r>
              <a:rPr lang="el-GR" dirty="0" err="1"/>
              <a:t>καὶ</a:t>
            </a:r>
            <a:r>
              <a:rPr lang="el-GR" dirty="0"/>
              <a:t> </a:t>
            </a:r>
            <a:r>
              <a:rPr lang="el-GR" dirty="0" err="1"/>
              <a:t>ἐννέα</a:t>
            </a:r>
            <a:r>
              <a:rPr lang="el-GR" dirty="0"/>
              <a:t> </a:t>
            </a:r>
            <a:r>
              <a:rPr lang="el-GR" dirty="0" err="1"/>
              <a:t>βοῦς</a:t>
            </a:r>
            <a:r>
              <a:rPr lang="el-GR" dirty="0"/>
              <a:t> </a:t>
            </a:r>
            <a:r>
              <a:rPr lang="el-GR" dirty="0" err="1"/>
              <a:t>ἱέρευσεν</a:t>
            </a:r>
            <a:r>
              <a:rPr lang="el-GR" dirty="0"/>
              <a:t>. </a:t>
            </a:r>
            <a:r>
              <a:rPr lang="el-GR" dirty="0" err="1"/>
              <a:t>ἀλλ</a:t>
            </a:r>
            <a:r>
              <a:rPr lang="el-GR" dirty="0"/>
              <a:t>᾽ </a:t>
            </a:r>
            <a:r>
              <a:rPr lang="el-GR" dirty="0" err="1"/>
              <a:t>ὅτε</a:t>
            </a:r>
            <a:r>
              <a:rPr lang="el-GR" dirty="0"/>
              <a:t> </a:t>
            </a:r>
            <a:r>
              <a:rPr lang="el-GR" dirty="0" err="1"/>
              <a:t>δὴ</a:t>
            </a:r>
            <a:r>
              <a:rPr lang="el-GR" dirty="0"/>
              <a:t> </a:t>
            </a:r>
            <a:r>
              <a:rPr lang="el-GR" dirty="0" err="1"/>
              <a:t>δεκάτη</a:t>
            </a:r>
            <a:r>
              <a:rPr lang="el-GR" dirty="0"/>
              <a:t> </a:t>
            </a:r>
            <a:r>
              <a:rPr lang="el-GR" dirty="0" err="1"/>
              <a:t>ἐφάνη</a:t>
            </a:r>
            <a:r>
              <a:rPr lang="el-GR" dirty="0"/>
              <a:t> </a:t>
            </a:r>
            <a:r>
              <a:rPr lang="el-GR" dirty="0" err="1"/>
              <a:t>ροδοδάκτυλος</a:t>
            </a:r>
            <a:r>
              <a:rPr lang="el-GR" dirty="0"/>
              <a:t> Ηώς, </a:t>
            </a:r>
            <a:r>
              <a:rPr lang="el-GR" dirty="0" err="1"/>
              <a:t>καὶ</a:t>
            </a:r>
            <a:r>
              <a:rPr lang="el-GR" dirty="0"/>
              <a:t> τότε </a:t>
            </a:r>
            <a:r>
              <a:rPr lang="el-GR" dirty="0" err="1"/>
              <a:t>μιν</a:t>
            </a:r>
            <a:r>
              <a:rPr lang="el-GR" dirty="0"/>
              <a:t> </a:t>
            </a:r>
            <a:r>
              <a:rPr lang="el-GR" dirty="0" err="1"/>
              <a:t>ἐρέεινε</a:t>
            </a:r>
            <a:r>
              <a:rPr lang="el-GR" dirty="0"/>
              <a:t> </a:t>
            </a:r>
            <a:r>
              <a:rPr lang="el-GR" dirty="0" err="1"/>
              <a:t>καὶ</a:t>
            </a:r>
            <a:r>
              <a:rPr lang="el-GR" dirty="0"/>
              <a:t> </a:t>
            </a:r>
            <a:r>
              <a:rPr lang="el-GR" dirty="0" err="1"/>
              <a:t>ἥτεε</a:t>
            </a:r>
            <a:r>
              <a:rPr lang="el-GR" dirty="0"/>
              <a:t> </a:t>
            </a:r>
            <a:r>
              <a:rPr lang="el-GR" dirty="0" err="1"/>
              <a:t>σῆμα</a:t>
            </a:r>
            <a:r>
              <a:rPr lang="el-GR" dirty="0"/>
              <a:t> </a:t>
            </a:r>
            <a:r>
              <a:rPr lang="el-GR" dirty="0" err="1"/>
              <a:t>ἰδέσθαι</a:t>
            </a:r>
            <a:r>
              <a:rPr lang="el-GR" dirty="0"/>
              <a:t>, </a:t>
            </a:r>
            <a:r>
              <a:rPr lang="el-GR" dirty="0" err="1"/>
              <a:t>ὅττι</a:t>
            </a:r>
            <a:r>
              <a:rPr lang="el-GR" dirty="0"/>
              <a:t> </a:t>
            </a:r>
            <a:r>
              <a:rPr lang="el-GR" dirty="0" err="1"/>
              <a:t>ῥά</a:t>
            </a:r>
            <a:r>
              <a:rPr lang="el-GR" dirty="0"/>
              <a:t> οἱ </a:t>
            </a:r>
            <a:r>
              <a:rPr lang="el-GR" dirty="0" err="1"/>
              <a:t>γαμβροῖο</a:t>
            </a:r>
            <a:r>
              <a:rPr lang="el-GR" dirty="0"/>
              <a:t> πάρα </a:t>
            </a:r>
            <a:r>
              <a:rPr lang="el-GR" dirty="0" err="1"/>
              <a:t>Προίτοιο</a:t>
            </a:r>
            <a:r>
              <a:rPr lang="el-GR" dirty="0"/>
              <a:t> </a:t>
            </a:r>
            <a:r>
              <a:rPr lang="el-GR" dirty="0" err="1"/>
              <a:t>φέροιτο</a:t>
            </a:r>
            <a:r>
              <a:rPr lang="el-GR" dirty="0"/>
              <a:t>. </a:t>
            </a:r>
            <a:r>
              <a:rPr lang="el-GR" dirty="0" err="1"/>
              <a:t>αὐτὰρ</a:t>
            </a:r>
            <a:r>
              <a:rPr lang="el-GR" dirty="0"/>
              <a:t> </a:t>
            </a:r>
            <a:r>
              <a:rPr lang="el-GR" dirty="0" err="1"/>
              <a:t>ἐπεὶ</a:t>
            </a:r>
            <a:r>
              <a:rPr lang="el-GR" dirty="0"/>
              <a:t> </a:t>
            </a:r>
            <a:r>
              <a:rPr lang="el-GR" dirty="0" err="1"/>
              <a:t>δὴ</a:t>
            </a:r>
            <a:r>
              <a:rPr lang="el-GR" dirty="0"/>
              <a:t> </a:t>
            </a:r>
            <a:r>
              <a:rPr lang="el-GR" dirty="0" err="1"/>
              <a:t>σῆμα</a:t>
            </a:r>
            <a:r>
              <a:rPr lang="el-GR" dirty="0"/>
              <a:t> κακόν </a:t>
            </a:r>
            <a:r>
              <a:rPr lang="el-GR" dirty="0" err="1"/>
              <a:t>παρεδέξατο</a:t>
            </a:r>
            <a:r>
              <a:rPr lang="el-GR" dirty="0"/>
              <a:t> </a:t>
            </a:r>
            <a:r>
              <a:rPr lang="el-GR" dirty="0" err="1"/>
              <a:t>γαμβροῦ</a:t>
            </a:r>
            <a:r>
              <a:rPr lang="el-GR" dirty="0"/>
              <a:t>, πρώτον </a:t>
            </a:r>
            <a:r>
              <a:rPr lang="el-GR" dirty="0" err="1"/>
              <a:t>μέν</a:t>
            </a:r>
            <a:r>
              <a:rPr lang="el-GR" dirty="0"/>
              <a:t> </a:t>
            </a:r>
            <a:r>
              <a:rPr lang="el-GR" dirty="0" err="1"/>
              <a:t>ῥα</a:t>
            </a:r>
            <a:r>
              <a:rPr lang="el-GR" dirty="0"/>
              <a:t> </a:t>
            </a:r>
            <a:r>
              <a:rPr lang="el-GR" dirty="0" err="1"/>
              <a:t>Χίμαιραν</a:t>
            </a:r>
            <a:r>
              <a:rPr lang="el-GR" dirty="0"/>
              <a:t> </a:t>
            </a:r>
            <a:r>
              <a:rPr lang="el-GR" dirty="0" err="1"/>
              <a:t>ἀμαιμακέτην</a:t>
            </a:r>
            <a:r>
              <a:rPr lang="el-GR" dirty="0"/>
              <a:t> </a:t>
            </a:r>
            <a:r>
              <a:rPr lang="el-GR" dirty="0" err="1"/>
              <a:t>έκέλευσε</a:t>
            </a:r>
            <a:r>
              <a:rPr lang="el-GR" dirty="0"/>
              <a:t> </a:t>
            </a:r>
            <a:r>
              <a:rPr lang="el-GR" dirty="0" err="1"/>
              <a:t>πεφνέμεν</a:t>
            </a:r>
            <a:r>
              <a:rPr lang="el-GR" dirty="0"/>
              <a:t> </a:t>
            </a:r>
          </a:p>
          <a:p>
            <a:pPr marL="0" indent="0" algn="r">
              <a:buNone/>
            </a:pPr>
            <a:r>
              <a:rPr lang="el-GR" dirty="0"/>
              <a:t>(Ομήρου </a:t>
            </a:r>
            <a:r>
              <a:rPr lang="el-GR" i="1" dirty="0"/>
              <a:t>Ιλιάδα</a:t>
            </a:r>
            <a:r>
              <a:rPr lang="el-GR" dirty="0"/>
              <a:t> Ζ, 152-180.)</a:t>
            </a:r>
          </a:p>
        </p:txBody>
      </p:sp>
    </p:spTree>
    <p:extLst>
      <p:ext uri="{BB962C8B-B14F-4D97-AF65-F5344CB8AC3E}">
        <p14:creationId xmlns:p14="http://schemas.microsoft.com/office/powerpoint/2010/main" val="249836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CBD59AA-9741-5E0D-D1B4-C6F09661BA8F}"/>
              </a:ext>
            </a:extLst>
          </p:cNvPr>
          <p:cNvSpPr>
            <a:spLocks noGrp="1"/>
          </p:cNvSpPr>
          <p:nvPr>
            <p:ph type="title"/>
          </p:nvPr>
        </p:nvSpPr>
        <p:spPr/>
        <p:txBody>
          <a:bodyPr/>
          <a:lstStyle/>
          <a:p>
            <a:r>
              <a:rPr lang="el-GR" dirty="0"/>
              <a:t>Ομηρος και γραφη</a:t>
            </a:r>
          </a:p>
        </p:txBody>
      </p:sp>
      <p:sp>
        <p:nvSpPr>
          <p:cNvPr id="3" name="Θέση περιεχομένου 2">
            <a:extLst>
              <a:ext uri="{FF2B5EF4-FFF2-40B4-BE49-F238E27FC236}">
                <a16:creationId xmlns:a16="http://schemas.microsoft.com/office/drawing/2014/main" xmlns="" id="{DE21EF85-C211-5ABF-A288-E2F4D56D75D2}"/>
              </a:ext>
            </a:extLst>
          </p:cNvPr>
          <p:cNvSpPr>
            <a:spLocks noGrp="1"/>
          </p:cNvSpPr>
          <p:nvPr>
            <p:ph idx="1"/>
          </p:nvPr>
        </p:nvSpPr>
        <p:spPr>
          <a:xfrm>
            <a:off x="913795" y="2096064"/>
            <a:ext cx="10353762" cy="4152336"/>
          </a:xfrm>
        </p:spPr>
        <p:txBody>
          <a:bodyPr/>
          <a:lstStyle/>
          <a:p>
            <a:pPr marL="0" indent="0">
              <a:buNone/>
            </a:pPr>
            <a:r>
              <a:rPr lang="el-GR" sz="2400" dirty="0"/>
              <a:t>Μυθολογία: </a:t>
            </a:r>
          </a:p>
          <a:p>
            <a:pPr marL="0" indent="0" algn="just">
              <a:buNone/>
            </a:pPr>
            <a:r>
              <a:rPr lang="el-GR" dirty="0"/>
              <a:t>Ύστερα από αυτόν τον φόνο ο </a:t>
            </a:r>
            <a:r>
              <a:rPr lang="el-GR" dirty="0" err="1"/>
              <a:t>Βελλεροφόντης</a:t>
            </a:r>
            <a:r>
              <a:rPr lang="el-GR" dirty="0"/>
              <a:t> (φονιάς Βέλλερου) αναγκάστηκε να φύγει από την πόλη και πήγε στην Τίρυνθα (Ἐφύρη), στον βασιλιά Προίτο, ο οποίος τον καθήρε. Η </a:t>
            </a:r>
            <a:r>
              <a:rPr lang="el-GR" dirty="0" err="1"/>
              <a:t>Σθενέβοια</a:t>
            </a:r>
            <a:r>
              <a:rPr lang="el-GR" dirty="0"/>
              <a:t> η γυναίκα του </a:t>
            </a:r>
            <a:r>
              <a:rPr lang="el-GR" dirty="0" err="1"/>
              <a:t>Προίτου</a:t>
            </a:r>
            <a:r>
              <a:rPr lang="el-GR" dirty="0"/>
              <a:t> (που ονομάζεται Άντεια από τον Όμηρο), ερωτεύτηκε τον Βελλεροφόντη και του ζήτησε μια συνάντηση. Ο </a:t>
            </a:r>
            <a:r>
              <a:rPr lang="el-GR" dirty="0" err="1"/>
              <a:t>Βελλεροφόντης</a:t>
            </a:r>
            <a:r>
              <a:rPr lang="el-GR" dirty="0"/>
              <a:t> όμως αρνήθηκε και αυτή παραπονέθηκε στον άντρα της λέγοντάς του πως ο νέος άντρας θέλησε να την αποπλανήσει. Ο </a:t>
            </a:r>
            <a:r>
              <a:rPr lang="el-GR" dirty="0" err="1"/>
              <a:t>Προίτος</a:t>
            </a:r>
            <a:r>
              <a:rPr lang="el-GR" dirty="0"/>
              <a:t> έστειλε αμέσως τον Βελλεροφόντη να βρει τον πεθερό του </a:t>
            </a:r>
            <a:r>
              <a:rPr lang="el-GR" dirty="0" err="1"/>
              <a:t>Ιοβάτη</a:t>
            </a:r>
            <a:r>
              <a:rPr lang="el-GR" dirty="0"/>
              <a:t>, τον βασιλιά της Λυκίας, και του έδωσε ένα γράμμα, με το οποίο ζητούσε από τον </a:t>
            </a:r>
            <a:r>
              <a:rPr lang="el-GR" dirty="0" err="1"/>
              <a:t>Ιοβάτη</a:t>
            </a:r>
            <a:r>
              <a:rPr lang="el-GR" dirty="0"/>
              <a:t> να σκοτώσει εκείνον που έφερε το γράμμα)</a:t>
            </a:r>
          </a:p>
          <a:p>
            <a:endParaRPr lang="el-GR" dirty="0"/>
          </a:p>
        </p:txBody>
      </p:sp>
    </p:spTree>
    <p:extLst>
      <p:ext uri="{BB962C8B-B14F-4D97-AF65-F5344CB8AC3E}">
        <p14:creationId xmlns:p14="http://schemas.microsoft.com/office/powerpoint/2010/main" val="479961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DD401AE-DF07-3568-4864-A430604054E9}"/>
              </a:ext>
            </a:extLst>
          </p:cNvPr>
          <p:cNvSpPr>
            <a:spLocks noGrp="1"/>
          </p:cNvSpPr>
          <p:nvPr>
            <p:ph type="title"/>
          </p:nvPr>
        </p:nvSpPr>
        <p:spPr/>
        <p:txBody>
          <a:bodyPr/>
          <a:lstStyle/>
          <a:p>
            <a:r>
              <a:rPr lang="el-GR" dirty="0"/>
              <a:t>Ομηρος και γραφη</a:t>
            </a:r>
          </a:p>
        </p:txBody>
      </p:sp>
      <p:sp>
        <p:nvSpPr>
          <p:cNvPr id="3" name="Θέση περιεχομένου 2">
            <a:extLst>
              <a:ext uri="{FF2B5EF4-FFF2-40B4-BE49-F238E27FC236}">
                <a16:creationId xmlns:a16="http://schemas.microsoft.com/office/drawing/2014/main" xmlns="" id="{EAFEC9EB-76BC-B9C6-E02E-66414E17C62F}"/>
              </a:ext>
            </a:extLst>
          </p:cNvPr>
          <p:cNvSpPr>
            <a:spLocks noGrp="1"/>
          </p:cNvSpPr>
          <p:nvPr>
            <p:ph idx="1"/>
          </p:nvPr>
        </p:nvSpPr>
        <p:spPr>
          <a:xfrm>
            <a:off x="913795" y="1679509"/>
            <a:ext cx="10353762" cy="4497355"/>
          </a:xfrm>
        </p:spPr>
        <p:txBody>
          <a:bodyPr>
            <a:normAutofit/>
          </a:bodyPr>
          <a:lstStyle/>
          <a:p>
            <a:pPr algn="just">
              <a:buFont typeface="Wingdings" panose="05000000000000000000" pitchFamily="2" charset="2"/>
              <a:buChar char="Ø"/>
            </a:pPr>
            <a:r>
              <a:rPr lang="el-GR" dirty="0"/>
              <a:t>Όμηρος γνώριζε την ύπαρξη και την χρηστική σημασία ενός κοινού ελληνικού αλφαβητικού κώδικα γραπτής επικοινωνίας, ο οποίος μάλιστα θα πρέπει να ήταν ήδη αρκετά διαδεδομένος στον ελληνικό κόσμο του Αιγαίου τουλάχιστον</a:t>
            </a:r>
          </a:p>
          <a:p>
            <a:pPr>
              <a:buFont typeface="Wingdings" panose="05000000000000000000" pitchFamily="2" charset="2"/>
              <a:buChar char="Ø"/>
            </a:pPr>
            <a:r>
              <a:rPr lang="el-GR" dirty="0"/>
              <a:t>Πρώιμος γραπτός ελληνικός λόγος</a:t>
            </a:r>
          </a:p>
          <a:p>
            <a:pPr marL="0" indent="0" algn="ctr">
              <a:buNone/>
            </a:pPr>
            <a:r>
              <a:rPr lang="el-GR" dirty="0" err="1"/>
              <a:t>Νέστορος</a:t>
            </a:r>
            <a:r>
              <a:rPr lang="el-GR" dirty="0"/>
              <a:t> ε[</a:t>
            </a:r>
            <a:r>
              <a:rPr lang="el-GR" dirty="0" err="1"/>
              <a:t>ἰμ</a:t>
            </a:r>
            <a:r>
              <a:rPr lang="el-GR" dirty="0"/>
              <a:t>]ὶ </a:t>
            </a:r>
            <a:r>
              <a:rPr lang="el-GR" dirty="0" err="1"/>
              <a:t>εὔποτ</a:t>
            </a:r>
            <a:r>
              <a:rPr lang="el-GR" dirty="0"/>
              <a:t>[ον] </a:t>
            </a:r>
            <a:r>
              <a:rPr lang="el-GR" dirty="0" err="1"/>
              <a:t>ποτήριο</a:t>
            </a:r>
            <a:r>
              <a:rPr lang="el-GR" dirty="0"/>
              <a:t>[ν]· </a:t>
            </a:r>
          </a:p>
          <a:p>
            <a:pPr marL="0" indent="0" algn="ctr">
              <a:buNone/>
            </a:pPr>
            <a:r>
              <a:rPr lang="el-GR" dirty="0"/>
              <a:t> δ᾽ </a:t>
            </a:r>
            <a:r>
              <a:rPr lang="el-GR" dirty="0" err="1"/>
              <a:t>ἂν</a:t>
            </a:r>
            <a:r>
              <a:rPr lang="el-GR" dirty="0"/>
              <a:t> </a:t>
            </a:r>
            <a:r>
              <a:rPr lang="el-GR" dirty="0" err="1"/>
              <a:t>τοῦδε</a:t>
            </a:r>
            <a:r>
              <a:rPr lang="el-GR" dirty="0"/>
              <a:t> π[</a:t>
            </a:r>
            <a:r>
              <a:rPr lang="el-GR" dirty="0" err="1"/>
              <a:t>ίησι</a:t>
            </a:r>
            <a:r>
              <a:rPr lang="el-GR" dirty="0"/>
              <a:t>] </a:t>
            </a:r>
            <a:r>
              <a:rPr lang="el-GR" dirty="0" err="1"/>
              <a:t>ποτηρί</a:t>
            </a:r>
            <a:r>
              <a:rPr lang="el-GR" dirty="0"/>
              <a:t>[ου] </a:t>
            </a:r>
            <a:r>
              <a:rPr lang="el-GR" dirty="0" err="1"/>
              <a:t>αὐτίκα</a:t>
            </a:r>
            <a:r>
              <a:rPr lang="el-GR" dirty="0"/>
              <a:t> </a:t>
            </a:r>
            <a:r>
              <a:rPr lang="el-GR" dirty="0" err="1"/>
              <a:t>κῆνον</a:t>
            </a:r>
            <a:r>
              <a:rPr lang="el-GR" dirty="0"/>
              <a:t> </a:t>
            </a:r>
          </a:p>
          <a:p>
            <a:pPr marL="0" indent="0" algn="ctr">
              <a:buNone/>
            </a:pPr>
            <a:r>
              <a:rPr lang="el-GR" dirty="0"/>
              <a:t> </a:t>
            </a:r>
            <a:r>
              <a:rPr lang="el-GR" dirty="0" err="1"/>
              <a:t>ἵμερ</a:t>
            </a:r>
            <a:r>
              <a:rPr lang="el-GR" dirty="0"/>
              <a:t>[</a:t>
            </a:r>
            <a:r>
              <a:rPr lang="el-GR" dirty="0" err="1"/>
              <a:t>ος</a:t>
            </a:r>
            <a:r>
              <a:rPr lang="el-GR" dirty="0"/>
              <a:t> </a:t>
            </a:r>
            <a:r>
              <a:rPr lang="el-GR" dirty="0" err="1"/>
              <a:t>αἱρ</a:t>
            </a:r>
            <a:r>
              <a:rPr lang="el-GR" dirty="0"/>
              <a:t>]</a:t>
            </a:r>
            <a:r>
              <a:rPr lang="el-GR" dirty="0" err="1"/>
              <a:t>ήσει</a:t>
            </a:r>
            <a:r>
              <a:rPr lang="el-GR" dirty="0"/>
              <a:t> </a:t>
            </a:r>
            <a:r>
              <a:rPr lang="el-GR" dirty="0" err="1"/>
              <a:t>καλλιστ</a:t>
            </a:r>
            <a:r>
              <a:rPr lang="el-GR" dirty="0"/>
              <a:t>[</a:t>
            </a:r>
            <a:r>
              <a:rPr lang="el-GR" dirty="0" err="1"/>
              <a:t>εφάν</a:t>
            </a:r>
            <a:r>
              <a:rPr lang="el-GR" dirty="0"/>
              <a:t>]ου </a:t>
            </a:r>
            <a:r>
              <a:rPr lang="el-GR" dirty="0" err="1"/>
              <a:t>Ἀφροδίτης</a:t>
            </a:r>
            <a:endParaRPr lang="el-GR" dirty="0"/>
          </a:p>
          <a:p>
            <a:pPr marL="0" indent="0">
              <a:buNone/>
            </a:pPr>
            <a:r>
              <a:rPr lang="el-GR" dirty="0"/>
              <a:t>(Μτφ: Είμαι το γλυκόπιοτο ποτήρι του </a:t>
            </a:r>
            <a:r>
              <a:rPr lang="el-GR" dirty="0" err="1"/>
              <a:t>Νέστορα</a:t>
            </a:r>
            <a:r>
              <a:rPr lang="el-GR" dirty="0"/>
              <a:t>· όποιος πιει από αυτό το ποτήρι, αυτόν αμέσως θα τον κυριεύσει ο πόθος της Αφροδίτης με το όμορφο στεφάνι)</a:t>
            </a:r>
          </a:p>
        </p:txBody>
      </p:sp>
    </p:spTree>
    <p:extLst>
      <p:ext uri="{BB962C8B-B14F-4D97-AF65-F5344CB8AC3E}">
        <p14:creationId xmlns:p14="http://schemas.microsoft.com/office/powerpoint/2010/main" val="175210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94BED8B-C5FE-B6BE-E49F-D6A372164980}"/>
              </a:ext>
            </a:extLst>
          </p:cNvPr>
          <p:cNvSpPr>
            <a:spLocks noGrp="1"/>
          </p:cNvSpPr>
          <p:nvPr>
            <p:ph type="title"/>
          </p:nvPr>
        </p:nvSpPr>
        <p:spPr/>
        <p:txBody>
          <a:bodyPr/>
          <a:lstStyle/>
          <a:p>
            <a:r>
              <a:rPr lang="el-GR" dirty="0"/>
              <a:t>Ομηρος και γραφη</a:t>
            </a:r>
          </a:p>
        </p:txBody>
      </p:sp>
      <p:pic>
        <p:nvPicPr>
          <p:cNvPr id="5" name="Θέση περιεχομένου 4">
            <a:extLst>
              <a:ext uri="{FF2B5EF4-FFF2-40B4-BE49-F238E27FC236}">
                <a16:creationId xmlns:a16="http://schemas.microsoft.com/office/drawing/2014/main" xmlns="" id="{34F4B78C-E038-50DB-FBD2-CF8AB4C8F432}"/>
              </a:ext>
            </a:extLst>
          </p:cNvPr>
          <p:cNvPicPr>
            <a:picLocks noGrp="1" noChangeAspect="1"/>
          </p:cNvPicPr>
          <p:nvPr>
            <p:ph idx="1"/>
          </p:nvPr>
        </p:nvPicPr>
        <p:blipFill>
          <a:blip r:embed="rId2"/>
          <a:stretch>
            <a:fillRect/>
          </a:stretch>
        </p:blipFill>
        <p:spPr>
          <a:xfrm>
            <a:off x="215047" y="1935921"/>
            <a:ext cx="6033353" cy="3441356"/>
          </a:xfrm>
        </p:spPr>
      </p:pic>
      <p:sp>
        <p:nvSpPr>
          <p:cNvPr id="8" name="TextBox 7">
            <a:extLst>
              <a:ext uri="{FF2B5EF4-FFF2-40B4-BE49-F238E27FC236}">
                <a16:creationId xmlns:a16="http://schemas.microsoft.com/office/drawing/2014/main" xmlns="" id="{D840642B-CC92-6D91-457C-2D33A690A466}"/>
              </a:ext>
            </a:extLst>
          </p:cNvPr>
          <p:cNvSpPr txBox="1"/>
          <p:nvPr/>
        </p:nvSpPr>
        <p:spPr>
          <a:xfrm>
            <a:off x="6471286" y="2413337"/>
            <a:ext cx="2542085" cy="2031325"/>
          </a:xfrm>
          <a:prstGeom prst="rect">
            <a:avLst/>
          </a:prstGeom>
          <a:noFill/>
        </p:spPr>
        <p:txBody>
          <a:bodyPr wrap="square" rtlCol="0">
            <a:spAutoFit/>
          </a:bodyPr>
          <a:lstStyle/>
          <a:p>
            <a:r>
              <a:rPr lang="el-GR" dirty="0" err="1"/>
              <a:t>Νέστορος</a:t>
            </a:r>
            <a:r>
              <a:rPr lang="el-GR" dirty="0"/>
              <a:t> ε[</a:t>
            </a:r>
            <a:r>
              <a:rPr lang="el-GR" dirty="0" err="1"/>
              <a:t>ἰμ</a:t>
            </a:r>
            <a:r>
              <a:rPr lang="el-GR" dirty="0"/>
              <a:t>]ὶ' </a:t>
            </a:r>
            <a:r>
              <a:rPr lang="el-GR" dirty="0" err="1"/>
              <a:t>εὔποτ</a:t>
            </a:r>
            <a:r>
              <a:rPr lang="el-GR" dirty="0"/>
              <a:t>[ον] </a:t>
            </a:r>
            <a:r>
              <a:rPr lang="el-GR" dirty="0" err="1"/>
              <a:t>ποτήριο</a:t>
            </a:r>
            <a:r>
              <a:rPr lang="el-GR" dirty="0"/>
              <a:t>[ν]· </a:t>
            </a:r>
            <a:r>
              <a:rPr lang="el-GR" dirty="0" err="1"/>
              <a:t>ὃς</a:t>
            </a:r>
            <a:r>
              <a:rPr lang="el-GR" dirty="0"/>
              <a:t> δ᾽ </a:t>
            </a:r>
            <a:r>
              <a:rPr lang="el-GR" dirty="0" err="1"/>
              <a:t>ἂν</a:t>
            </a:r>
            <a:r>
              <a:rPr lang="el-GR" dirty="0"/>
              <a:t> </a:t>
            </a:r>
            <a:r>
              <a:rPr lang="el-GR" dirty="0" err="1"/>
              <a:t>τοῦδε</a:t>
            </a:r>
            <a:r>
              <a:rPr lang="el-GR" dirty="0"/>
              <a:t> π[</a:t>
            </a:r>
            <a:r>
              <a:rPr lang="el-GR" dirty="0" err="1"/>
              <a:t>ίησι</a:t>
            </a:r>
            <a:r>
              <a:rPr lang="el-GR" dirty="0"/>
              <a:t>] </a:t>
            </a:r>
            <a:r>
              <a:rPr lang="el-GR" dirty="0" err="1"/>
              <a:t>ποτηρί</a:t>
            </a:r>
            <a:r>
              <a:rPr lang="el-GR" dirty="0"/>
              <a:t>[ου] </a:t>
            </a:r>
            <a:r>
              <a:rPr lang="el-GR" dirty="0" err="1"/>
              <a:t>αὐτίκα</a:t>
            </a:r>
            <a:r>
              <a:rPr lang="el-GR" dirty="0"/>
              <a:t> </a:t>
            </a:r>
            <a:r>
              <a:rPr lang="el-GR" dirty="0" err="1"/>
              <a:t>κῆνον</a:t>
            </a:r>
            <a:r>
              <a:rPr lang="el-GR" dirty="0"/>
              <a:t> </a:t>
            </a:r>
            <a:r>
              <a:rPr lang="el-GR" dirty="0" err="1"/>
              <a:t>ἵμερ</a:t>
            </a:r>
            <a:r>
              <a:rPr lang="el-GR" dirty="0"/>
              <a:t>[</a:t>
            </a:r>
            <a:r>
              <a:rPr lang="el-GR" dirty="0" err="1"/>
              <a:t>ος</a:t>
            </a:r>
            <a:r>
              <a:rPr lang="el-GR" dirty="0"/>
              <a:t> </a:t>
            </a:r>
            <a:r>
              <a:rPr lang="el-GR" dirty="0" err="1"/>
              <a:t>αἱρ</a:t>
            </a:r>
            <a:r>
              <a:rPr lang="el-GR" dirty="0"/>
              <a:t>]</a:t>
            </a:r>
            <a:r>
              <a:rPr lang="el-GR" dirty="0" err="1"/>
              <a:t>ήσει</a:t>
            </a:r>
            <a:r>
              <a:rPr lang="el-GR" dirty="0"/>
              <a:t> </a:t>
            </a:r>
            <a:r>
              <a:rPr lang="el-GR" dirty="0" err="1"/>
              <a:t>καλλιστ</a:t>
            </a:r>
            <a:r>
              <a:rPr lang="el-GR" dirty="0"/>
              <a:t>[</a:t>
            </a:r>
            <a:r>
              <a:rPr lang="el-GR" dirty="0" err="1"/>
              <a:t>εφάν</a:t>
            </a:r>
            <a:r>
              <a:rPr lang="el-GR" dirty="0"/>
              <a:t>]ου </a:t>
            </a:r>
            <a:r>
              <a:rPr lang="el-GR" dirty="0" err="1"/>
              <a:t>Ἀφροδίτης</a:t>
            </a:r>
            <a:endParaRPr lang="el-GR" dirty="0"/>
          </a:p>
        </p:txBody>
      </p:sp>
      <p:sp>
        <p:nvSpPr>
          <p:cNvPr id="10" name="TextBox 9">
            <a:extLst>
              <a:ext uri="{FF2B5EF4-FFF2-40B4-BE49-F238E27FC236}">
                <a16:creationId xmlns:a16="http://schemas.microsoft.com/office/drawing/2014/main" xmlns="" id="{57D843C9-75A8-2F14-B5E2-255155439158}"/>
              </a:ext>
            </a:extLst>
          </p:cNvPr>
          <p:cNvSpPr txBox="1"/>
          <p:nvPr/>
        </p:nvSpPr>
        <p:spPr>
          <a:xfrm>
            <a:off x="9236257" y="2413336"/>
            <a:ext cx="2622951" cy="2031325"/>
          </a:xfrm>
          <a:prstGeom prst="rect">
            <a:avLst/>
          </a:prstGeom>
          <a:noFill/>
        </p:spPr>
        <p:txBody>
          <a:bodyPr wrap="square" rtlCol="0">
            <a:spAutoFit/>
          </a:bodyPr>
          <a:lstStyle/>
          <a:p>
            <a:r>
              <a:rPr lang="el-GR" dirty="0"/>
              <a:t>Είμαι το γλυκόπιοτο ποτήρι του </a:t>
            </a:r>
            <a:r>
              <a:rPr lang="el-GR" dirty="0" err="1"/>
              <a:t>Νέστορα</a:t>
            </a:r>
            <a:r>
              <a:rPr lang="el-GR" dirty="0"/>
              <a:t>· όποιος πιει από αυτό το ποτήρι, αυτόν αμέσως θα τον κυριεύσει ο πόθος της Αφροδίτης με το όμορφο στεφάνι)</a:t>
            </a:r>
          </a:p>
        </p:txBody>
      </p:sp>
    </p:spTree>
    <p:extLst>
      <p:ext uri="{BB962C8B-B14F-4D97-AF65-F5344CB8AC3E}">
        <p14:creationId xmlns:p14="http://schemas.microsoft.com/office/powerpoint/2010/main" val="34707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9CCD7D0-FF1E-BECD-6C79-5B9400E1F3A6}"/>
              </a:ext>
            </a:extLst>
          </p:cNvPr>
          <p:cNvSpPr>
            <a:spLocks noGrp="1"/>
          </p:cNvSpPr>
          <p:nvPr>
            <p:ph type="title"/>
          </p:nvPr>
        </p:nvSpPr>
        <p:spPr/>
        <p:txBody>
          <a:bodyPr>
            <a:normAutofit/>
          </a:bodyPr>
          <a:lstStyle/>
          <a:p>
            <a:r>
              <a:rPr lang="el-GR" sz="2000" dirty="0"/>
              <a:t>μια </a:t>
            </a:r>
            <a:r>
              <a:rPr lang="el-GR" sz="2000" dirty="0" err="1"/>
              <a:t>πΗλινη</a:t>
            </a:r>
            <a:r>
              <a:rPr lang="el-GR" sz="2000" dirty="0"/>
              <a:t> </a:t>
            </a:r>
            <a:r>
              <a:rPr lang="el-GR" sz="2000" dirty="0" err="1"/>
              <a:t>ροδιακΗ</a:t>
            </a:r>
            <a:r>
              <a:rPr lang="el-GR" sz="2000" dirty="0"/>
              <a:t> </a:t>
            </a:r>
            <a:r>
              <a:rPr lang="el-GR" sz="2000" dirty="0" err="1"/>
              <a:t>κοτΥλη</a:t>
            </a:r>
            <a:r>
              <a:rPr lang="el-GR" sz="2000" dirty="0"/>
              <a:t> με </a:t>
            </a:r>
            <a:r>
              <a:rPr lang="el-GR" sz="2000" dirty="0" err="1"/>
              <a:t>αναφορΑ</a:t>
            </a:r>
            <a:r>
              <a:rPr lang="el-GR" sz="2000" dirty="0"/>
              <a:t> στη </a:t>
            </a:r>
            <a:r>
              <a:rPr lang="el-GR" sz="2000" dirty="0" err="1"/>
              <a:t>θεΑ</a:t>
            </a:r>
            <a:r>
              <a:rPr lang="el-GR" sz="2000" dirty="0"/>
              <a:t> </a:t>
            </a:r>
            <a:r>
              <a:rPr lang="el-GR" sz="2000" dirty="0" err="1"/>
              <a:t>ΑφροδΙτη</a:t>
            </a:r>
            <a:r>
              <a:rPr lang="el-GR" sz="2000" dirty="0"/>
              <a:t> </a:t>
            </a:r>
          </a:p>
        </p:txBody>
      </p:sp>
      <p:pic>
        <p:nvPicPr>
          <p:cNvPr id="4" name="Θέση περιεχομένου 3">
            <a:extLst>
              <a:ext uri="{FF2B5EF4-FFF2-40B4-BE49-F238E27FC236}">
                <a16:creationId xmlns:a16="http://schemas.microsoft.com/office/drawing/2014/main" xmlns="" id="{EE6E65D1-028C-E16F-BE9C-41C6FA89D1F0}"/>
              </a:ext>
            </a:extLst>
          </p:cNvPr>
          <p:cNvPicPr>
            <a:picLocks noGrp="1" noChangeAspect="1"/>
          </p:cNvPicPr>
          <p:nvPr>
            <p:ph idx="1"/>
          </p:nvPr>
        </p:nvPicPr>
        <p:blipFill rotWithShape="1">
          <a:blip r:embed="rId2"/>
          <a:srcRect b="33747"/>
          <a:stretch/>
        </p:blipFill>
        <p:spPr>
          <a:xfrm>
            <a:off x="617999" y="2776631"/>
            <a:ext cx="4587761" cy="2855531"/>
          </a:xfrm>
          <a:prstGeom prst="rect">
            <a:avLst/>
          </a:prstGeom>
        </p:spPr>
      </p:pic>
      <p:pic>
        <p:nvPicPr>
          <p:cNvPr id="6" name="Εικόνα 5">
            <a:extLst>
              <a:ext uri="{FF2B5EF4-FFF2-40B4-BE49-F238E27FC236}">
                <a16:creationId xmlns:a16="http://schemas.microsoft.com/office/drawing/2014/main" xmlns="" id="{D1CFE090-473A-9370-8747-40B422C8110A}"/>
              </a:ext>
            </a:extLst>
          </p:cNvPr>
          <p:cNvPicPr>
            <a:picLocks noChangeAspect="1"/>
          </p:cNvPicPr>
          <p:nvPr/>
        </p:nvPicPr>
        <p:blipFill>
          <a:blip r:embed="rId3"/>
          <a:stretch>
            <a:fillRect/>
          </a:stretch>
        </p:blipFill>
        <p:spPr>
          <a:xfrm>
            <a:off x="5623967" y="2916404"/>
            <a:ext cx="5792879" cy="2575984"/>
          </a:xfrm>
          <a:prstGeom prst="rect">
            <a:avLst/>
          </a:prstGeom>
        </p:spPr>
      </p:pic>
      <p:sp>
        <p:nvSpPr>
          <p:cNvPr id="3" name="TextBox 2">
            <a:extLst>
              <a:ext uri="{FF2B5EF4-FFF2-40B4-BE49-F238E27FC236}">
                <a16:creationId xmlns:a16="http://schemas.microsoft.com/office/drawing/2014/main" xmlns="" id="{44C065C6-00A5-D9DC-9E20-EE405C999353}"/>
              </a:ext>
            </a:extLst>
          </p:cNvPr>
          <p:cNvSpPr txBox="1"/>
          <p:nvPr/>
        </p:nvSpPr>
        <p:spPr>
          <a:xfrm>
            <a:off x="5623967" y="2407299"/>
            <a:ext cx="2444620" cy="369332"/>
          </a:xfrm>
          <a:prstGeom prst="rect">
            <a:avLst/>
          </a:prstGeom>
          <a:noFill/>
        </p:spPr>
        <p:txBody>
          <a:bodyPr wrap="square" rtlCol="0">
            <a:spAutoFit/>
          </a:bodyPr>
          <a:lstStyle/>
          <a:p>
            <a:r>
              <a:rPr lang="el-GR" dirty="0"/>
              <a:t>Επιγραφή επί τα </a:t>
            </a:r>
            <a:r>
              <a:rPr lang="el-GR" dirty="0" err="1"/>
              <a:t>λαιά</a:t>
            </a:r>
            <a:endParaRPr lang="el-GR" dirty="0"/>
          </a:p>
        </p:txBody>
      </p:sp>
    </p:spTree>
    <p:extLst>
      <p:ext uri="{BB962C8B-B14F-4D97-AF65-F5344CB8AC3E}">
        <p14:creationId xmlns:p14="http://schemas.microsoft.com/office/powerpoint/2010/main" val="3797098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0B9CAC4-99BD-167C-8D04-A5399E3603F7}"/>
              </a:ext>
            </a:extLst>
          </p:cNvPr>
          <p:cNvSpPr>
            <a:spLocks noGrp="1"/>
          </p:cNvSpPr>
          <p:nvPr>
            <p:ph type="title"/>
          </p:nvPr>
        </p:nvSpPr>
        <p:spPr>
          <a:xfrm>
            <a:off x="783166" y="250552"/>
            <a:ext cx="10353761" cy="1326321"/>
          </a:xfrm>
        </p:spPr>
        <p:txBody>
          <a:bodyPr/>
          <a:lstStyle/>
          <a:p>
            <a:r>
              <a:rPr lang="el-GR" dirty="0"/>
              <a:t>ΠΕΡΙΕΧΟΜΕΝΑ</a:t>
            </a:r>
          </a:p>
        </p:txBody>
      </p:sp>
      <p:sp>
        <p:nvSpPr>
          <p:cNvPr id="3" name="Θέση περιεχομένου 2">
            <a:extLst>
              <a:ext uri="{FF2B5EF4-FFF2-40B4-BE49-F238E27FC236}">
                <a16:creationId xmlns:a16="http://schemas.microsoft.com/office/drawing/2014/main" xmlns="" id="{05D58310-78B2-A19A-2692-D58425572E60}"/>
              </a:ext>
            </a:extLst>
          </p:cNvPr>
          <p:cNvSpPr>
            <a:spLocks noGrp="1"/>
          </p:cNvSpPr>
          <p:nvPr>
            <p:ph idx="1"/>
          </p:nvPr>
        </p:nvSpPr>
        <p:spPr>
          <a:xfrm>
            <a:off x="988440" y="1268962"/>
            <a:ext cx="10353762" cy="4861249"/>
          </a:xfrm>
        </p:spPr>
        <p:txBody>
          <a:bodyPr>
            <a:normAutofit/>
          </a:bodyPr>
          <a:lstStyle/>
          <a:p>
            <a:pPr marL="0" indent="0">
              <a:buNone/>
            </a:pPr>
            <a:r>
              <a:rPr lang="el-GR" b="1" dirty="0"/>
              <a:t>ΚΕΦΑΛΑΙΟ 2</a:t>
            </a:r>
          </a:p>
          <a:p>
            <a:r>
              <a:rPr lang="el-GR" dirty="0"/>
              <a:t>Γενικά</a:t>
            </a:r>
          </a:p>
          <a:p>
            <a:r>
              <a:rPr lang="el-GR" dirty="0"/>
              <a:t>Όμηρος και γραφή</a:t>
            </a:r>
          </a:p>
          <a:p>
            <a:r>
              <a:rPr lang="el-GR" dirty="0"/>
              <a:t>Χετταίοι και Ομηρικό ζήτημα</a:t>
            </a:r>
          </a:p>
          <a:p>
            <a:r>
              <a:rPr lang="el-GR" dirty="0"/>
              <a:t>Το Ομηρικό ζήτημα</a:t>
            </a:r>
          </a:p>
          <a:p>
            <a:r>
              <a:rPr lang="el-GR" dirty="0"/>
              <a:t>Χρυσόμαλλο Δέρας και </a:t>
            </a:r>
            <a:r>
              <a:rPr lang="el-GR" dirty="0" err="1"/>
              <a:t>χεττιτικό</a:t>
            </a:r>
            <a:r>
              <a:rPr lang="el-GR" dirty="0"/>
              <a:t> </a:t>
            </a:r>
            <a:r>
              <a:rPr lang="en-US" baseline="30000" dirty="0"/>
              <a:t>KUŠ </a:t>
            </a:r>
            <a:r>
              <a:rPr lang="el-GR" dirty="0"/>
              <a:t>kursa</a:t>
            </a:r>
            <a:endParaRPr lang="en-US" dirty="0"/>
          </a:p>
          <a:p>
            <a:r>
              <a:rPr lang="el-GR" dirty="0"/>
              <a:t>Ο κόσμος του Ομήρου</a:t>
            </a:r>
            <a:endParaRPr lang="en-US" dirty="0"/>
          </a:p>
          <a:p>
            <a:r>
              <a:rPr lang="el-GR" dirty="0"/>
              <a:t>Τα ομηρικά έπη και η απήχησή τους</a:t>
            </a:r>
            <a:endParaRPr lang="en-US" dirty="0"/>
          </a:p>
          <a:p>
            <a:r>
              <a:rPr lang="el-GR" dirty="0"/>
              <a:t>Όμηρος και πρώιμη ελληνική ιστοριογραφία</a:t>
            </a:r>
            <a:endParaRPr lang="en-US" dirty="0"/>
          </a:p>
          <a:p>
            <a:r>
              <a:rPr lang="el-GR" dirty="0"/>
              <a:t>Όμηρος και ανατολική παράδοση</a:t>
            </a:r>
          </a:p>
        </p:txBody>
      </p:sp>
    </p:spTree>
    <p:extLst>
      <p:ext uri="{BB962C8B-B14F-4D97-AF65-F5344CB8AC3E}">
        <p14:creationId xmlns:p14="http://schemas.microsoft.com/office/powerpoint/2010/main" val="1441139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11CA22F-D964-6DDB-7A63-D844F7B8FC34}"/>
              </a:ext>
            </a:extLst>
          </p:cNvPr>
          <p:cNvSpPr>
            <a:spLocks noGrp="1"/>
          </p:cNvSpPr>
          <p:nvPr>
            <p:ph type="title"/>
          </p:nvPr>
        </p:nvSpPr>
        <p:spPr/>
        <p:txBody>
          <a:bodyPr/>
          <a:lstStyle/>
          <a:p>
            <a:r>
              <a:rPr lang="el-GR" dirty="0"/>
              <a:t>ΟΙΝΟΧΟΗ ΤΟΥ ΔΙΠΥΛΟΥ 740-725 π.Χ.</a:t>
            </a:r>
          </a:p>
        </p:txBody>
      </p:sp>
      <p:pic>
        <p:nvPicPr>
          <p:cNvPr id="5" name="Θέση περιεχομένου 4">
            <a:extLst>
              <a:ext uri="{FF2B5EF4-FFF2-40B4-BE49-F238E27FC236}">
                <a16:creationId xmlns:a16="http://schemas.microsoft.com/office/drawing/2014/main" xmlns="" id="{10019DF0-D986-58CE-3AE3-C493B3C59302}"/>
              </a:ext>
            </a:extLst>
          </p:cNvPr>
          <p:cNvPicPr>
            <a:picLocks noGrp="1" noChangeAspect="1"/>
          </p:cNvPicPr>
          <p:nvPr>
            <p:ph idx="1"/>
          </p:nvPr>
        </p:nvPicPr>
        <p:blipFill>
          <a:blip r:embed="rId2"/>
          <a:stretch>
            <a:fillRect/>
          </a:stretch>
        </p:blipFill>
        <p:spPr>
          <a:xfrm>
            <a:off x="385968" y="2101734"/>
            <a:ext cx="3236923" cy="3695700"/>
          </a:xfrm>
        </p:spPr>
      </p:pic>
      <p:pic>
        <p:nvPicPr>
          <p:cNvPr id="9" name="Εικόνα 8">
            <a:extLst>
              <a:ext uri="{FF2B5EF4-FFF2-40B4-BE49-F238E27FC236}">
                <a16:creationId xmlns:a16="http://schemas.microsoft.com/office/drawing/2014/main" xmlns="" id="{C0E4D965-639B-F82D-CE74-5E6E39C7CD19}"/>
              </a:ext>
            </a:extLst>
          </p:cNvPr>
          <p:cNvPicPr>
            <a:picLocks noChangeAspect="1"/>
          </p:cNvPicPr>
          <p:nvPr/>
        </p:nvPicPr>
        <p:blipFill>
          <a:blip r:embed="rId3"/>
          <a:stretch>
            <a:fillRect/>
          </a:stretch>
        </p:blipFill>
        <p:spPr>
          <a:xfrm>
            <a:off x="4005084" y="2101735"/>
            <a:ext cx="7800948" cy="3695699"/>
          </a:xfrm>
          <a:prstGeom prst="rect">
            <a:avLst/>
          </a:prstGeom>
        </p:spPr>
      </p:pic>
    </p:spTree>
    <p:extLst>
      <p:ext uri="{BB962C8B-B14F-4D97-AF65-F5344CB8AC3E}">
        <p14:creationId xmlns:p14="http://schemas.microsoft.com/office/powerpoint/2010/main" val="2170949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360B82A-1F43-A79C-1925-4A331BEB81F0}"/>
              </a:ext>
            </a:extLst>
          </p:cNvPr>
          <p:cNvSpPr>
            <a:spLocks noGrp="1"/>
          </p:cNvSpPr>
          <p:nvPr>
            <p:ph type="title"/>
          </p:nvPr>
        </p:nvSpPr>
        <p:spPr>
          <a:xfrm>
            <a:off x="1016432" y="301690"/>
            <a:ext cx="10353761" cy="1326321"/>
          </a:xfrm>
        </p:spPr>
        <p:txBody>
          <a:bodyPr/>
          <a:lstStyle/>
          <a:p>
            <a:r>
              <a:rPr lang="el-GR" dirty="0"/>
              <a:t>Ομηρος και γραφη</a:t>
            </a:r>
          </a:p>
        </p:txBody>
      </p:sp>
      <p:sp>
        <p:nvSpPr>
          <p:cNvPr id="3" name="Θέση περιεχομένου 2">
            <a:extLst>
              <a:ext uri="{FF2B5EF4-FFF2-40B4-BE49-F238E27FC236}">
                <a16:creationId xmlns:a16="http://schemas.microsoft.com/office/drawing/2014/main" xmlns="" id="{68C6D56A-6866-B5B9-587F-A84E6AF2C139}"/>
              </a:ext>
            </a:extLst>
          </p:cNvPr>
          <p:cNvSpPr>
            <a:spLocks noGrp="1"/>
          </p:cNvSpPr>
          <p:nvPr>
            <p:ph idx="1"/>
          </p:nvPr>
        </p:nvSpPr>
        <p:spPr>
          <a:xfrm>
            <a:off x="913795" y="1744824"/>
            <a:ext cx="10353762" cy="4503576"/>
          </a:xfrm>
        </p:spPr>
        <p:txBody>
          <a:bodyPr>
            <a:normAutofit fontScale="85000" lnSpcReduction="20000"/>
          </a:bodyPr>
          <a:lstStyle/>
          <a:p>
            <a:pPr>
              <a:buFont typeface="Wingdings" panose="05000000000000000000" pitchFamily="2" charset="2"/>
              <a:buChar char="Ø"/>
            </a:pPr>
            <a:r>
              <a:rPr lang="el-GR" sz="2400" dirty="0"/>
              <a:t>Ορισμένοι μελετητές θεωρούν ότι ο συντάκτης της επιγραφής αυτής κάνει ευθεία αναφορά στους εξής στίχους της </a:t>
            </a:r>
            <a:r>
              <a:rPr lang="el-GR" sz="2400" dirty="0" err="1"/>
              <a:t>Ιλιάδας</a:t>
            </a:r>
            <a:r>
              <a:rPr lang="el-GR" sz="2400" dirty="0"/>
              <a:t>:</a:t>
            </a:r>
          </a:p>
          <a:p>
            <a:endParaRPr lang="el-GR" sz="2400" dirty="0"/>
          </a:p>
          <a:p>
            <a:pPr marL="0" indent="0" algn="ctr">
              <a:buNone/>
            </a:pPr>
            <a:r>
              <a:rPr lang="el-GR" sz="2300" dirty="0" err="1"/>
              <a:t>πὰρ</a:t>
            </a:r>
            <a:r>
              <a:rPr lang="el-GR" sz="2300" dirty="0"/>
              <a:t> </a:t>
            </a:r>
            <a:r>
              <a:rPr lang="el-GR" sz="2300" dirty="0" err="1"/>
              <a:t>δὲ</a:t>
            </a:r>
            <a:r>
              <a:rPr lang="el-GR" sz="2300" dirty="0"/>
              <a:t> </a:t>
            </a:r>
            <a:r>
              <a:rPr lang="el-GR" sz="2300" dirty="0" err="1">
                <a:solidFill>
                  <a:schemeClr val="tx2">
                    <a:lumMod val="75000"/>
                  </a:schemeClr>
                </a:solidFill>
              </a:rPr>
              <a:t>δέπας</a:t>
            </a:r>
            <a:r>
              <a:rPr lang="el-GR" sz="2300" dirty="0"/>
              <a:t> περικαλλές, ὃ </a:t>
            </a:r>
            <a:r>
              <a:rPr lang="el-GR" sz="2300" dirty="0" err="1"/>
              <a:t>οἴκοθεν</a:t>
            </a:r>
            <a:r>
              <a:rPr lang="el-GR" sz="2300" dirty="0"/>
              <a:t> </a:t>
            </a:r>
            <a:r>
              <a:rPr lang="el-GR" sz="2300" dirty="0" err="1"/>
              <a:t>ἦγ</a:t>
            </a:r>
            <a:r>
              <a:rPr lang="el-GR" sz="2300" dirty="0"/>
              <a:t>᾽ ὁ γεραιός, </a:t>
            </a:r>
          </a:p>
          <a:p>
            <a:pPr marL="0" indent="0" algn="ctr">
              <a:buNone/>
            </a:pPr>
            <a:r>
              <a:rPr lang="el-GR" sz="2300" dirty="0" err="1"/>
              <a:t>χρυσείοις</a:t>
            </a:r>
            <a:r>
              <a:rPr lang="el-GR" sz="2300" dirty="0"/>
              <a:t> </a:t>
            </a:r>
            <a:r>
              <a:rPr lang="el-GR" sz="2300" dirty="0" err="1"/>
              <a:t>ἥλοισι</a:t>
            </a:r>
            <a:r>
              <a:rPr lang="el-GR" sz="2300" dirty="0"/>
              <a:t> </a:t>
            </a:r>
            <a:r>
              <a:rPr lang="el-GR" sz="2300" dirty="0" err="1"/>
              <a:t>πεπαρμένον</a:t>
            </a:r>
            <a:r>
              <a:rPr lang="el-GR" sz="2300" dirty="0"/>
              <a:t>· </a:t>
            </a:r>
            <a:r>
              <a:rPr lang="el-GR" sz="2300" dirty="0" err="1"/>
              <a:t>οὔατα</a:t>
            </a:r>
            <a:r>
              <a:rPr lang="el-GR" sz="2300" dirty="0"/>
              <a:t> δ᾽ </a:t>
            </a:r>
            <a:r>
              <a:rPr lang="el-GR" sz="2300" dirty="0" err="1"/>
              <a:t>αὐτοῦ</a:t>
            </a:r>
            <a:r>
              <a:rPr lang="el-GR" sz="2300" dirty="0"/>
              <a:t> </a:t>
            </a:r>
          </a:p>
          <a:p>
            <a:pPr marL="0" indent="0" algn="ctr">
              <a:buNone/>
            </a:pPr>
            <a:r>
              <a:rPr lang="el-GR" sz="2300" dirty="0" err="1"/>
              <a:t>τέσσαρ</a:t>
            </a:r>
            <a:r>
              <a:rPr lang="el-GR" sz="2300" dirty="0"/>
              <a:t>᾽ </a:t>
            </a:r>
            <a:r>
              <a:rPr lang="el-GR" sz="2300" dirty="0" err="1"/>
              <a:t>ἔσαν</a:t>
            </a:r>
            <a:r>
              <a:rPr lang="el-GR" sz="2300" dirty="0"/>
              <a:t>, </a:t>
            </a:r>
            <a:r>
              <a:rPr lang="el-GR" sz="2300" dirty="0" err="1"/>
              <a:t>δοιαὶ</a:t>
            </a:r>
            <a:r>
              <a:rPr lang="el-GR" sz="2300" dirty="0"/>
              <a:t> </a:t>
            </a:r>
            <a:r>
              <a:rPr lang="el-GR" sz="2300" dirty="0" err="1"/>
              <a:t>δὲ</a:t>
            </a:r>
            <a:r>
              <a:rPr lang="el-GR" sz="2300" dirty="0"/>
              <a:t> </a:t>
            </a:r>
            <a:r>
              <a:rPr lang="el-GR" sz="2300" dirty="0" err="1"/>
              <a:t>πελειάδες</a:t>
            </a:r>
            <a:r>
              <a:rPr lang="el-GR" sz="2300" dirty="0"/>
              <a:t> </a:t>
            </a:r>
            <a:r>
              <a:rPr lang="el-GR" sz="2300" dirty="0" err="1"/>
              <a:t>ἀμφὶς</a:t>
            </a:r>
            <a:r>
              <a:rPr lang="el-GR" sz="2300" dirty="0"/>
              <a:t> </a:t>
            </a:r>
            <a:r>
              <a:rPr lang="el-GR" sz="2300" dirty="0" err="1"/>
              <a:t>ἕκαστον</a:t>
            </a:r>
            <a:endParaRPr lang="el-GR" sz="2300" dirty="0"/>
          </a:p>
          <a:p>
            <a:pPr marL="0" indent="0" algn="ctr">
              <a:buNone/>
            </a:pPr>
            <a:r>
              <a:rPr lang="el-GR" sz="2300" dirty="0"/>
              <a:t> </a:t>
            </a:r>
            <a:r>
              <a:rPr lang="el-GR" sz="2300" dirty="0" err="1"/>
              <a:t>χρύσειαι</a:t>
            </a:r>
            <a:r>
              <a:rPr lang="el-GR" sz="2300" dirty="0"/>
              <a:t> </a:t>
            </a:r>
            <a:r>
              <a:rPr lang="el-GR" sz="2300" dirty="0" err="1"/>
              <a:t>νεμέθοντο</a:t>
            </a:r>
            <a:r>
              <a:rPr lang="el-GR" sz="2300" dirty="0"/>
              <a:t>, δύω δ᾽ </a:t>
            </a:r>
            <a:r>
              <a:rPr lang="el-GR" sz="2300" dirty="0" err="1"/>
              <a:t>ὑπὸ</a:t>
            </a:r>
            <a:r>
              <a:rPr lang="el-GR" sz="2300" dirty="0"/>
              <a:t> πυθμένες </a:t>
            </a:r>
            <a:r>
              <a:rPr lang="el-GR" sz="2300" dirty="0" err="1"/>
              <a:t>ἦσαν</a:t>
            </a:r>
            <a:r>
              <a:rPr lang="el-GR" sz="2300" dirty="0"/>
              <a:t>. </a:t>
            </a:r>
          </a:p>
          <a:p>
            <a:pPr marL="0" indent="0" algn="ctr">
              <a:buNone/>
            </a:pPr>
            <a:r>
              <a:rPr lang="el-GR" sz="2300" dirty="0" err="1"/>
              <a:t>ἄλλος</a:t>
            </a:r>
            <a:r>
              <a:rPr lang="el-GR" sz="2300" dirty="0"/>
              <a:t> </a:t>
            </a:r>
            <a:r>
              <a:rPr lang="el-GR" sz="2300" dirty="0" err="1"/>
              <a:t>μὲν</a:t>
            </a:r>
            <a:r>
              <a:rPr lang="el-GR" sz="2300" dirty="0"/>
              <a:t> </a:t>
            </a:r>
            <a:r>
              <a:rPr lang="el-GR" sz="2300" dirty="0" err="1"/>
              <a:t>μογέων</a:t>
            </a:r>
            <a:r>
              <a:rPr lang="el-GR" sz="2300" dirty="0"/>
              <a:t> </a:t>
            </a:r>
            <a:r>
              <a:rPr lang="el-GR" sz="2300" dirty="0" err="1"/>
              <a:t>ἀποκινήσασκε</a:t>
            </a:r>
            <a:r>
              <a:rPr lang="el-GR" sz="2300" dirty="0"/>
              <a:t> τραπέζης </a:t>
            </a:r>
          </a:p>
          <a:p>
            <a:pPr marL="0" indent="0" algn="ctr">
              <a:buNone/>
            </a:pPr>
            <a:r>
              <a:rPr lang="el-GR" sz="2300" dirty="0" err="1"/>
              <a:t>πλεῖον</a:t>
            </a:r>
            <a:r>
              <a:rPr lang="el-GR" sz="2300" dirty="0"/>
              <a:t> </a:t>
            </a:r>
            <a:r>
              <a:rPr lang="el-GR" sz="2300" dirty="0" err="1"/>
              <a:t>ἐόν</a:t>
            </a:r>
            <a:r>
              <a:rPr lang="el-GR" sz="2300" dirty="0"/>
              <a:t>, Νέστωρ δ᾽ ὁ γέρων </a:t>
            </a:r>
            <a:r>
              <a:rPr lang="el-GR" sz="2300" dirty="0" err="1"/>
              <a:t>ἀμογητὶ</a:t>
            </a:r>
            <a:r>
              <a:rPr lang="el-GR" sz="2300" dirty="0"/>
              <a:t> </a:t>
            </a:r>
            <a:r>
              <a:rPr lang="el-GR" sz="2300" dirty="0" err="1"/>
              <a:t>ἄειρεν</a:t>
            </a:r>
            <a:endParaRPr lang="el-GR" sz="2300" dirty="0"/>
          </a:p>
          <a:p>
            <a:pPr marL="0" indent="0" algn="ctr">
              <a:buNone/>
            </a:pPr>
            <a:endParaRPr lang="el-GR" dirty="0"/>
          </a:p>
          <a:p>
            <a:pPr marL="0" indent="0" algn="r">
              <a:buNone/>
            </a:pPr>
            <a:r>
              <a:rPr lang="el-GR" sz="1600" dirty="0"/>
              <a:t>Ομήρου </a:t>
            </a:r>
            <a:r>
              <a:rPr lang="el-GR" sz="1600" i="1" dirty="0"/>
              <a:t>Ιλιάδα</a:t>
            </a:r>
            <a:r>
              <a:rPr lang="el-GR" sz="1600" dirty="0"/>
              <a:t> Λ, 632-637.</a:t>
            </a:r>
          </a:p>
        </p:txBody>
      </p:sp>
    </p:spTree>
    <p:extLst>
      <p:ext uri="{BB962C8B-B14F-4D97-AF65-F5344CB8AC3E}">
        <p14:creationId xmlns:p14="http://schemas.microsoft.com/office/powerpoint/2010/main" val="1272016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3000ABD-D71B-7035-3779-43A0ECFD0C80}"/>
              </a:ext>
            </a:extLst>
          </p:cNvPr>
          <p:cNvSpPr>
            <a:spLocks noGrp="1"/>
          </p:cNvSpPr>
          <p:nvPr>
            <p:ph type="title"/>
          </p:nvPr>
        </p:nvSpPr>
        <p:spPr>
          <a:xfrm>
            <a:off x="913795" y="138585"/>
            <a:ext cx="10353761" cy="1326321"/>
          </a:xfrm>
        </p:spPr>
        <p:txBody>
          <a:bodyPr/>
          <a:lstStyle/>
          <a:p>
            <a:r>
              <a:rPr lang="el-GR" dirty="0"/>
              <a:t>Ομηρος και γραφη</a:t>
            </a:r>
          </a:p>
        </p:txBody>
      </p:sp>
      <p:sp>
        <p:nvSpPr>
          <p:cNvPr id="3" name="Θέση περιεχομένου 2">
            <a:extLst>
              <a:ext uri="{FF2B5EF4-FFF2-40B4-BE49-F238E27FC236}">
                <a16:creationId xmlns:a16="http://schemas.microsoft.com/office/drawing/2014/main" xmlns="" id="{BEEF6E65-56B7-134B-4EB6-7E99480E7F60}"/>
              </a:ext>
            </a:extLst>
          </p:cNvPr>
          <p:cNvSpPr>
            <a:spLocks noGrp="1"/>
          </p:cNvSpPr>
          <p:nvPr>
            <p:ph idx="1"/>
          </p:nvPr>
        </p:nvSpPr>
        <p:spPr>
          <a:xfrm>
            <a:off x="913794" y="1884784"/>
            <a:ext cx="10353762" cy="4447591"/>
          </a:xfrm>
        </p:spPr>
        <p:txBody>
          <a:bodyPr>
            <a:noAutofit/>
          </a:bodyPr>
          <a:lstStyle/>
          <a:p>
            <a:pPr algn="just">
              <a:lnSpc>
                <a:spcPct val="150000"/>
              </a:lnSpc>
              <a:buFont typeface="Wingdings" panose="05000000000000000000" pitchFamily="2" charset="2"/>
              <a:buChar char="Ø"/>
            </a:pPr>
            <a:r>
              <a:rPr lang="el-GR" dirty="0"/>
              <a:t>Ο μετανάστης από το Αιγαίο που έφθασε στις </a:t>
            </a:r>
            <a:r>
              <a:rPr lang="el-GR" dirty="0" err="1"/>
              <a:t>Πιθηκούσσες</a:t>
            </a:r>
            <a:r>
              <a:rPr lang="el-GR" dirty="0"/>
              <a:t> της Ιταλίας περί τα μέσα  8ου αι. π.Χ.  μάλλον γνώριζε το περιεχόμενο του </a:t>
            </a:r>
            <a:r>
              <a:rPr lang="el-GR" dirty="0" err="1"/>
              <a:t>ιλιαδικού</a:t>
            </a:r>
            <a:r>
              <a:rPr lang="el-GR" dirty="0"/>
              <a:t> κειμένου</a:t>
            </a:r>
          </a:p>
          <a:p>
            <a:pPr algn="just">
              <a:lnSpc>
                <a:spcPct val="150000"/>
              </a:lnSpc>
              <a:buFont typeface="Wingdings" panose="05000000000000000000" pitchFamily="2" charset="2"/>
              <a:buChar char="Ø"/>
            </a:pPr>
            <a:r>
              <a:rPr lang="el-GR" dirty="0"/>
              <a:t>Ο δακτυλικός εξάμετρος στίχος της επιγραφής των </a:t>
            </a:r>
            <a:r>
              <a:rPr lang="el-GR" dirty="0" err="1"/>
              <a:t>Πιθηκουσσών</a:t>
            </a:r>
            <a:r>
              <a:rPr lang="el-GR" dirty="0"/>
              <a:t> δείχνει τον διαδεδομένο  τρόπο αυτής της ποιητικής έκφρασης κατά τον 8ο αι. π.Χ.</a:t>
            </a:r>
          </a:p>
          <a:p>
            <a:pPr algn="just">
              <a:lnSpc>
                <a:spcPct val="150000"/>
              </a:lnSpc>
              <a:buFont typeface="Wingdings" panose="05000000000000000000" pitchFamily="2" charset="2"/>
              <a:buChar char="Ø"/>
            </a:pPr>
            <a:r>
              <a:rPr lang="el-GR" dirty="0"/>
              <a:t> Καλή γνώση και  δημοτικότητα του ομηρικού έπους της </a:t>
            </a:r>
            <a:r>
              <a:rPr lang="el-GR" dirty="0" err="1"/>
              <a:t>Ιλιάδας</a:t>
            </a:r>
            <a:r>
              <a:rPr lang="el-GR" dirty="0"/>
              <a:t> την εποχή αυτή</a:t>
            </a:r>
          </a:p>
          <a:p>
            <a:pPr algn="just">
              <a:lnSpc>
                <a:spcPct val="150000"/>
              </a:lnSpc>
              <a:buFont typeface="Wingdings" panose="05000000000000000000" pitchFamily="2" charset="2"/>
              <a:buChar char="Ø"/>
            </a:pPr>
            <a:r>
              <a:rPr lang="el-GR" dirty="0"/>
              <a:t>Ευρεία διάδοση στον ελληνικό κόσμο του δακτυλικού εξάμετρου και του συγκεκριμένου τρόπου ποιητικής έκφρασης</a:t>
            </a:r>
          </a:p>
        </p:txBody>
      </p:sp>
    </p:spTree>
    <p:extLst>
      <p:ext uri="{BB962C8B-B14F-4D97-AF65-F5344CB8AC3E}">
        <p14:creationId xmlns:p14="http://schemas.microsoft.com/office/powerpoint/2010/main" val="4044724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2AD1E1F-E558-F4D2-3455-D48BAC147DA6}"/>
              </a:ext>
            </a:extLst>
          </p:cNvPr>
          <p:cNvSpPr>
            <a:spLocks noGrp="1"/>
          </p:cNvSpPr>
          <p:nvPr>
            <p:ph type="title"/>
          </p:nvPr>
        </p:nvSpPr>
        <p:spPr>
          <a:xfrm>
            <a:off x="913795" y="292360"/>
            <a:ext cx="10353761" cy="1326321"/>
          </a:xfrm>
        </p:spPr>
        <p:txBody>
          <a:bodyPr/>
          <a:lstStyle/>
          <a:p>
            <a:r>
              <a:rPr lang="el-GR" dirty="0"/>
              <a:t>Ομηρος και γραφη</a:t>
            </a:r>
          </a:p>
        </p:txBody>
      </p:sp>
      <p:sp>
        <p:nvSpPr>
          <p:cNvPr id="3" name="Θέση περιεχομένου 2">
            <a:extLst>
              <a:ext uri="{FF2B5EF4-FFF2-40B4-BE49-F238E27FC236}">
                <a16:creationId xmlns:a16="http://schemas.microsoft.com/office/drawing/2014/main" xmlns="" id="{C8374293-0ABC-CD2B-89F4-80BB57143BEB}"/>
              </a:ext>
            </a:extLst>
          </p:cNvPr>
          <p:cNvSpPr>
            <a:spLocks noGrp="1"/>
          </p:cNvSpPr>
          <p:nvPr>
            <p:ph idx="1"/>
          </p:nvPr>
        </p:nvSpPr>
        <p:spPr>
          <a:xfrm>
            <a:off x="913795" y="1778823"/>
            <a:ext cx="10353762" cy="4398042"/>
          </a:xfrm>
        </p:spPr>
        <p:txBody>
          <a:bodyPr>
            <a:normAutofit lnSpcReduction="10000"/>
          </a:bodyPr>
          <a:lstStyle/>
          <a:p>
            <a:pPr algn="just">
              <a:buFont typeface="Wingdings" panose="05000000000000000000" pitchFamily="2" charset="2"/>
              <a:buChar char="Ø"/>
            </a:pPr>
            <a:r>
              <a:rPr lang="el-GR" sz="2400" dirty="0"/>
              <a:t> Ελληνικό αλφάβητο πιθανόν έναν αιώνα πριν από το β’ μισό του 8</a:t>
            </a:r>
            <a:r>
              <a:rPr lang="el-GR" sz="2400" baseline="30000" dirty="0"/>
              <a:t>ου</a:t>
            </a:r>
            <a:r>
              <a:rPr lang="el-GR" sz="2400" dirty="0"/>
              <a:t> αι.</a:t>
            </a:r>
          </a:p>
          <a:p>
            <a:pPr algn="just">
              <a:buFont typeface="Wingdings" panose="05000000000000000000" pitchFamily="2" charset="2"/>
              <a:buChar char="Ø"/>
            </a:pPr>
            <a:r>
              <a:rPr lang="el-GR" sz="2400" dirty="0"/>
              <a:t> 9 πρώιμες εγχάρακτες ελληνικές επιγραφές επί τα </a:t>
            </a:r>
            <a:r>
              <a:rPr lang="el-GR" sz="2400" dirty="0" err="1"/>
              <a:t>λαιά</a:t>
            </a:r>
            <a:r>
              <a:rPr lang="el-GR" sz="2400" dirty="0"/>
              <a:t> από Μεθώνη Πιερίας αρ.1-8, 22</a:t>
            </a:r>
          </a:p>
          <a:p>
            <a:pPr algn="just">
              <a:buFont typeface="Wingdings" panose="05000000000000000000" pitchFamily="2" charset="2"/>
              <a:buChar char="Ø"/>
            </a:pPr>
            <a:r>
              <a:rPr lang="el-GR" sz="2400" dirty="0"/>
              <a:t> Ο Όμηρος θα μπορούσε να είχε καταγράψει την Ιλιάδα και την Οδύσσεια μέχρι το 735 π.Χ.</a:t>
            </a:r>
            <a:endParaRPr lang="en-US" sz="2400" dirty="0"/>
          </a:p>
          <a:p>
            <a:pPr algn="just">
              <a:buFont typeface="Wingdings" panose="05000000000000000000" pitchFamily="2" charset="2"/>
              <a:buChar char="Ø"/>
            </a:pPr>
            <a:r>
              <a:rPr lang="el-GR" sz="2400" dirty="0"/>
              <a:t> Ίσως τα ομηρικά έπη να επηρέασαν το έπος του </a:t>
            </a:r>
            <a:r>
              <a:rPr lang="el-GR" sz="2400" dirty="0" err="1"/>
              <a:t>Gilgamesh</a:t>
            </a:r>
            <a:endParaRPr lang="en-US" sz="2400" dirty="0"/>
          </a:p>
          <a:p>
            <a:pPr algn="just">
              <a:buFont typeface="Wingdings" panose="05000000000000000000" pitchFamily="2" charset="2"/>
              <a:buChar char="Ø"/>
            </a:pPr>
            <a:r>
              <a:rPr lang="el-GR" sz="2400" dirty="0"/>
              <a:t> Έλληνες           Ανατολή</a:t>
            </a:r>
          </a:p>
          <a:p>
            <a:pPr algn="just">
              <a:buFont typeface="Wingdings" panose="05000000000000000000" pitchFamily="2" charset="2"/>
              <a:buChar char="Ø"/>
            </a:pPr>
            <a:r>
              <a:rPr lang="el-GR" sz="2400" dirty="0"/>
              <a:t> Έλληνες μισθοφόροι      Αριστοκρατική τάξη/ Άνθρωποι με υψηλή μόρφωση και κατάρτιση</a:t>
            </a:r>
          </a:p>
        </p:txBody>
      </p:sp>
      <p:pic>
        <p:nvPicPr>
          <p:cNvPr id="4" name="Εικόνα 3">
            <a:extLst>
              <a:ext uri="{FF2B5EF4-FFF2-40B4-BE49-F238E27FC236}">
                <a16:creationId xmlns:a16="http://schemas.microsoft.com/office/drawing/2014/main" xmlns="" id="{868D976B-E111-A078-65D4-CD54F3FD416B}"/>
              </a:ext>
            </a:extLst>
          </p:cNvPr>
          <p:cNvPicPr>
            <a:picLocks noChangeAspect="1"/>
          </p:cNvPicPr>
          <p:nvPr/>
        </p:nvPicPr>
        <p:blipFill>
          <a:blip r:embed="rId2"/>
          <a:stretch>
            <a:fillRect/>
          </a:stretch>
        </p:blipFill>
        <p:spPr>
          <a:xfrm>
            <a:off x="2538023" y="4792124"/>
            <a:ext cx="621846" cy="390178"/>
          </a:xfrm>
          <a:prstGeom prst="rect">
            <a:avLst/>
          </a:prstGeom>
        </p:spPr>
      </p:pic>
      <p:pic>
        <p:nvPicPr>
          <p:cNvPr id="5" name="Εικόνα 4">
            <a:extLst>
              <a:ext uri="{FF2B5EF4-FFF2-40B4-BE49-F238E27FC236}">
                <a16:creationId xmlns:a16="http://schemas.microsoft.com/office/drawing/2014/main" xmlns="" id="{C00A90A1-BFDA-452D-E2EB-733D364984F1}"/>
              </a:ext>
            </a:extLst>
          </p:cNvPr>
          <p:cNvPicPr>
            <a:picLocks noChangeAspect="1"/>
          </p:cNvPicPr>
          <p:nvPr/>
        </p:nvPicPr>
        <p:blipFill>
          <a:blip r:embed="rId2"/>
          <a:stretch>
            <a:fillRect/>
          </a:stretch>
        </p:blipFill>
        <p:spPr>
          <a:xfrm>
            <a:off x="4338832" y="5305307"/>
            <a:ext cx="621846" cy="390178"/>
          </a:xfrm>
          <a:prstGeom prst="rect">
            <a:avLst/>
          </a:prstGeom>
        </p:spPr>
      </p:pic>
    </p:spTree>
    <p:extLst>
      <p:ext uri="{BB962C8B-B14F-4D97-AF65-F5344CB8AC3E}">
        <p14:creationId xmlns:p14="http://schemas.microsoft.com/office/powerpoint/2010/main" val="187940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EA74E34-2DB4-475B-2BC5-327D051ABF50}"/>
              </a:ext>
            </a:extLst>
          </p:cNvPr>
          <p:cNvSpPr>
            <a:spLocks noGrp="1"/>
          </p:cNvSpPr>
          <p:nvPr>
            <p:ph type="title"/>
          </p:nvPr>
        </p:nvSpPr>
        <p:spPr>
          <a:xfrm>
            <a:off x="919119" y="488004"/>
            <a:ext cx="10353761" cy="1184269"/>
          </a:xfrm>
        </p:spPr>
        <p:txBody>
          <a:bodyPr>
            <a:normAutofit fontScale="90000"/>
          </a:bodyPr>
          <a:lstStyle/>
          <a:p>
            <a:r>
              <a:rPr lang="el-GR" sz="2700" dirty="0"/>
              <a:t>9 </a:t>
            </a:r>
            <a:r>
              <a:rPr lang="el-GR" sz="2700" dirty="0" err="1"/>
              <a:t>πρΩιμες</a:t>
            </a:r>
            <a:r>
              <a:rPr lang="el-GR" sz="2700" dirty="0"/>
              <a:t> </a:t>
            </a:r>
            <a:r>
              <a:rPr lang="el-GR" sz="2700" dirty="0" err="1"/>
              <a:t>ελληνικΕς</a:t>
            </a:r>
            <a:r>
              <a:rPr lang="el-GR" sz="2700" dirty="0"/>
              <a:t> </a:t>
            </a:r>
            <a:r>
              <a:rPr lang="el-GR" sz="2700" dirty="0" err="1"/>
              <a:t>επιγραφΕς</a:t>
            </a:r>
            <a:r>
              <a:rPr lang="el-GR" sz="2700" dirty="0"/>
              <a:t> </a:t>
            </a:r>
            <a:r>
              <a:rPr lang="el-GR" sz="2700" dirty="0" err="1"/>
              <a:t>απΟ</a:t>
            </a:r>
            <a:r>
              <a:rPr lang="el-GR" sz="2700" dirty="0"/>
              <a:t> </a:t>
            </a:r>
            <a:r>
              <a:rPr lang="el-GR" sz="2700" dirty="0" err="1"/>
              <a:t>ΜεθΩνη</a:t>
            </a:r>
            <a:r>
              <a:rPr lang="el-GR" sz="2700" dirty="0"/>
              <a:t> </a:t>
            </a:r>
            <a:r>
              <a:rPr lang="el-GR" sz="2700" dirty="0" err="1"/>
              <a:t>ΠιερΙας</a:t>
            </a:r>
            <a:r>
              <a:rPr lang="el-GR" sz="2700" dirty="0"/>
              <a:t> αρ.1-8, 22 </a:t>
            </a:r>
            <a:r>
              <a:rPr lang="el-GR" dirty="0"/>
              <a:t/>
            </a:r>
            <a:br>
              <a:rPr lang="el-GR" dirty="0"/>
            </a:br>
            <a:r>
              <a:rPr lang="el-GR" sz="2000" dirty="0"/>
              <a:t>(Πηγή: </a:t>
            </a:r>
            <a:r>
              <a:rPr lang="el-GR" sz="2000" dirty="0" err="1"/>
              <a:t>Τζιφοπουλος</a:t>
            </a:r>
            <a:r>
              <a:rPr lang="el-GR" sz="2000" dirty="0"/>
              <a:t> 2012, 307-308)</a:t>
            </a:r>
            <a:br>
              <a:rPr lang="el-GR" sz="2000" dirty="0"/>
            </a:br>
            <a:endParaRPr lang="el-GR" sz="2000" dirty="0"/>
          </a:p>
        </p:txBody>
      </p:sp>
      <p:pic>
        <p:nvPicPr>
          <p:cNvPr id="5" name="Θέση περιεχομένου 4">
            <a:extLst>
              <a:ext uri="{FF2B5EF4-FFF2-40B4-BE49-F238E27FC236}">
                <a16:creationId xmlns:a16="http://schemas.microsoft.com/office/drawing/2014/main" xmlns="" id="{A6125683-CE6A-52DE-55B0-507951799065}"/>
              </a:ext>
            </a:extLst>
          </p:cNvPr>
          <p:cNvPicPr>
            <a:picLocks noGrp="1" noChangeAspect="1"/>
          </p:cNvPicPr>
          <p:nvPr>
            <p:ph idx="1"/>
          </p:nvPr>
        </p:nvPicPr>
        <p:blipFill>
          <a:blip r:embed="rId2"/>
          <a:stretch>
            <a:fillRect/>
          </a:stretch>
        </p:blipFill>
        <p:spPr>
          <a:xfrm>
            <a:off x="1344782" y="2463658"/>
            <a:ext cx="4751218" cy="2655863"/>
          </a:xfrm>
        </p:spPr>
      </p:pic>
      <p:pic>
        <p:nvPicPr>
          <p:cNvPr id="7" name="Εικόνα 6">
            <a:extLst>
              <a:ext uri="{FF2B5EF4-FFF2-40B4-BE49-F238E27FC236}">
                <a16:creationId xmlns:a16="http://schemas.microsoft.com/office/drawing/2014/main" xmlns="" id="{4E4343C5-515D-5957-3C2F-65EB2A85DF62}"/>
              </a:ext>
            </a:extLst>
          </p:cNvPr>
          <p:cNvPicPr>
            <a:picLocks noChangeAspect="1"/>
          </p:cNvPicPr>
          <p:nvPr/>
        </p:nvPicPr>
        <p:blipFill>
          <a:blip r:embed="rId3"/>
          <a:stretch>
            <a:fillRect/>
          </a:stretch>
        </p:blipFill>
        <p:spPr>
          <a:xfrm>
            <a:off x="6523876" y="2440258"/>
            <a:ext cx="4252981" cy="2655147"/>
          </a:xfrm>
          <a:prstGeom prst="rect">
            <a:avLst/>
          </a:prstGeom>
        </p:spPr>
      </p:pic>
      <p:sp>
        <p:nvSpPr>
          <p:cNvPr id="3" name="TextBox 2">
            <a:extLst>
              <a:ext uri="{FF2B5EF4-FFF2-40B4-BE49-F238E27FC236}">
                <a16:creationId xmlns:a16="http://schemas.microsoft.com/office/drawing/2014/main" xmlns="" id="{566631B1-5DF2-1C6F-6A34-3E5BABC81837}"/>
              </a:ext>
            </a:extLst>
          </p:cNvPr>
          <p:cNvSpPr txBox="1"/>
          <p:nvPr/>
        </p:nvSpPr>
        <p:spPr>
          <a:xfrm>
            <a:off x="1344782" y="5211919"/>
            <a:ext cx="2183363" cy="369332"/>
          </a:xfrm>
          <a:prstGeom prst="rect">
            <a:avLst/>
          </a:prstGeom>
          <a:noFill/>
        </p:spPr>
        <p:txBody>
          <a:bodyPr wrap="square" rtlCol="0">
            <a:spAutoFit/>
          </a:bodyPr>
          <a:lstStyle/>
          <a:p>
            <a:r>
              <a:rPr lang="el-GR" dirty="0"/>
              <a:t>ΑΡ.1</a:t>
            </a:r>
          </a:p>
        </p:txBody>
      </p:sp>
      <p:sp>
        <p:nvSpPr>
          <p:cNvPr id="4" name="TextBox 3">
            <a:extLst>
              <a:ext uri="{FF2B5EF4-FFF2-40B4-BE49-F238E27FC236}">
                <a16:creationId xmlns:a16="http://schemas.microsoft.com/office/drawing/2014/main" xmlns="" id="{0E33507F-F603-DB28-0402-4B91344CF84E}"/>
              </a:ext>
            </a:extLst>
          </p:cNvPr>
          <p:cNvSpPr txBox="1"/>
          <p:nvPr/>
        </p:nvSpPr>
        <p:spPr>
          <a:xfrm>
            <a:off x="6523876" y="5249242"/>
            <a:ext cx="1576873" cy="369332"/>
          </a:xfrm>
          <a:prstGeom prst="rect">
            <a:avLst/>
          </a:prstGeom>
          <a:noFill/>
        </p:spPr>
        <p:txBody>
          <a:bodyPr wrap="square" rtlCol="0">
            <a:spAutoFit/>
          </a:bodyPr>
          <a:lstStyle/>
          <a:p>
            <a:r>
              <a:rPr lang="el-GR" dirty="0"/>
              <a:t>ΑΡ.2</a:t>
            </a:r>
          </a:p>
        </p:txBody>
      </p:sp>
    </p:spTree>
    <p:extLst>
      <p:ext uri="{BB962C8B-B14F-4D97-AF65-F5344CB8AC3E}">
        <p14:creationId xmlns:p14="http://schemas.microsoft.com/office/powerpoint/2010/main" val="1308625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C97DC95-3E08-A8AA-6A15-06AEC569BB13}"/>
              </a:ext>
            </a:extLst>
          </p:cNvPr>
          <p:cNvSpPr>
            <a:spLocks noGrp="1"/>
          </p:cNvSpPr>
          <p:nvPr>
            <p:ph type="title"/>
          </p:nvPr>
        </p:nvSpPr>
        <p:spPr>
          <a:xfrm>
            <a:off x="913795" y="609601"/>
            <a:ext cx="10768132" cy="1075856"/>
          </a:xfrm>
        </p:spPr>
        <p:txBody>
          <a:bodyPr>
            <a:normAutofit fontScale="90000"/>
          </a:bodyPr>
          <a:lstStyle/>
          <a:p>
            <a:r>
              <a:rPr lang="el-GR" sz="2400" dirty="0"/>
              <a:t>9 </a:t>
            </a:r>
            <a:r>
              <a:rPr lang="el-GR" sz="2400" dirty="0" err="1"/>
              <a:t>πρΩιμες</a:t>
            </a:r>
            <a:r>
              <a:rPr lang="el-GR" sz="2400" dirty="0"/>
              <a:t> </a:t>
            </a:r>
            <a:r>
              <a:rPr lang="el-GR" sz="2400" dirty="0" err="1"/>
              <a:t>ελληνικΕς</a:t>
            </a:r>
            <a:r>
              <a:rPr lang="el-GR" sz="2400" dirty="0"/>
              <a:t> </a:t>
            </a:r>
            <a:r>
              <a:rPr lang="el-GR" sz="2400" dirty="0" err="1"/>
              <a:t>επιγραφΕς</a:t>
            </a:r>
            <a:r>
              <a:rPr lang="el-GR" sz="2400" dirty="0"/>
              <a:t> </a:t>
            </a:r>
            <a:r>
              <a:rPr lang="el-GR" sz="2400" dirty="0" err="1"/>
              <a:t>απΟ</a:t>
            </a:r>
            <a:r>
              <a:rPr lang="el-GR" sz="2400" dirty="0"/>
              <a:t> </a:t>
            </a:r>
            <a:r>
              <a:rPr lang="el-GR" sz="2400" dirty="0" err="1"/>
              <a:t>ΜεθΩνη</a:t>
            </a:r>
            <a:r>
              <a:rPr lang="el-GR" sz="2400" dirty="0"/>
              <a:t> </a:t>
            </a:r>
            <a:r>
              <a:rPr lang="el-GR" sz="2400" dirty="0" err="1"/>
              <a:t>ΠιερΙας</a:t>
            </a:r>
            <a:r>
              <a:rPr lang="el-GR" sz="2400" dirty="0"/>
              <a:t> αρ.1-8, 22 </a:t>
            </a:r>
            <a:br>
              <a:rPr lang="el-GR" sz="2400" dirty="0"/>
            </a:br>
            <a:r>
              <a:rPr lang="el-GR" sz="2400" dirty="0"/>
              <a:t>(Πηγή: </a:t>
            </a:r>
            <a:r>
              <a:rPr lang="el-GR" sz="2400" dirty="0" err="1"/>
              <a:t>Τζιφοπουλος</a:t>
            </a:r>
            <a:r>
              <a:rPr lang="el-GR" sz="2400" dirty="0"/>
              <a:t> 2012, 307-308)</a:t>
            </a:r>
            <a:br>
              <a:rPr lang="el-GR" sz="2400" dirty="0"/>
            </a:br>
            <a:endParaRPr lang="el-GR" sz="2400" dirty="0"/>
          </a:p>
        </p:txBody>
      </p:sp>
      <p:pic>
        <p:nvPicPr>
          <p:cNvPr id="4" name="Θέση περιεχομένου 3">
            <a:extLst>
              <a:ext uri="{FF2B5EF4-FFF2-40B4-BE49-F238E27FC236}">
                <a16:creationId xmlns:a16="http://schemas.microsoft.com/office/drawing/2014/main" xmlns="" id="{4C7DBCFC-D064-8C7A-554A-6BEE52B6A84B}"/>
              </a:ext>
            </a:extLst>
          </p:cNvPr>
          <p:cNvPicPr>
            <a:picLocks noGrp="1" noChangeAspect="1"/>
          </p:cNvPicPr>
          <p:nvPr>
            <p:ph idx="1"/>
          </p:nvPr>
        </p:nvPicPr>
        <p:blipFill>
          <a:blip r:embed="rId2"/>
          <a:stretch>
            <a:fillRect/>
          </a:stretch>
        </p:blipFill>
        <p:spPr>
          <a:xfrm>
            <a:off x="599995" y="2132909"/>
            <a:ext cx="5150436" cy="3075001"/>
          </a:xfrm>
          <a:prstGeom prst="rect">
            <a:avLst/>
          </a:prstGeom>
        </p:spPr>
      </p:pic>
      <p:pic>
        <p:nvPicPr>
          <p:cNvPr id="5" name="Εικόνα 4">
            <a:extLst>
              <a:ext uri="{FF2B5EF4-FFF2-40B4-BE49-F238E27FC236}">
                <a16:creationId xmlns:a16="http://schemas.microsoft.com/office/drawing/2014/main" xmlns="" id="{E8E42441-6772-B37D-0DF6-77825EDC81FD}"/>
              </a:ext>
            </a:extLst>
          </p:cNvPr>
          <p:cNvPicPr>
            <a:picLocks noChangeAspect="1"/>
          </p:cNvPicPr>
          <p:nvPr/>
        </p:nvPicPr>
        <p:blipFill>
          <a:blip r:embed="rId3"/>
          <a:stretch>
            <a:fillRect/>
          </a:stretch>
        </p:blipFill>
        <p:spPr>
          <a:xfrm>
            <a:off x="6553539" y="2132909"/>
            <a:ext cx="4645569" cy="3023428"/>
          </a:xfrm>
          <a:prstGeom prst="rect">
            <a:avLst/>
          </a:prstGeom>
        </p:spPr>
      </p:pic>
      <p:sp>
        <p:nvSpPr>
          <p:cNvPr id="6" name="TextBox 5">
            <a:extLst>
              <a:ext uri="{FF2B5EF4-FFF2-40B4-BE49-F238E27FC236}">
                <a16:creationId xmlns:a16="http://schemas.microsoft.com/office/drawing/2014/main" xmlns="" id="{7545D632-B719-0467-5170-FCC10624F047}"/>
              </a:ext>
            </a:extLst>
          </p:cNvPr>
          <p:cNvSpPr txBox="1"/>
          <p:nvPr/>
        </p:nvSpPr>
        <p:spPr>
          <a:xfrm>
            <a:off x="599995" y="5278126"/>
            <a:ext cx="1819469" cy="369332"/>
          </a:xfrm>
          <a:prstGeom prst="rect">
            <a:avLst/>
          </a:prstGeom>
          <a:noFill/>
        </p:spPr>
        <p:txBody>
          <a:bodyPr wrap="square" rtlCol="0">
            <a:spAutoFit/>
          </a:bodyPr>
          <a:lstStyle/>
          <a:p>
            <a:r>
              <a:rPr lang="el-GR" dirty="0"/>
              <a:t>ΑΡ.3</a:t>
            </a:r>
          </a:p>
        </p:txBody>
      </p:sp>
      <p:sp>
        <p:nvSpPr>
          <p:cNvPr id="7" name="TextBox 6">
            <a:extLst>
              <a:ext uri="{FF2B5EF4-FFF2-40B4-BE49-F238E27FC236}">
                <a16:creationId xmlns:a16="http://schemas.microsoft.com/office/drawing/2014/main" xmlns="" id="{96B3CB52-49FE-BFA7-18BE-3877D8FED4A1}"/>
              </a:ext>
            </a:extLst>
          </p:cNvPr>
          <p:cNvSpPr txBox="1"/>
          <p:nvPr/>
        </p:nvSpPr>
        <p:spPr>
          <a:xfrm>
            <a:off x="6553539" y="5207908"/>
            <a:ext cx="1520890" cy="369332"/>
          </a:xfrm>
          <a:prstGeom prst="rect">
            <a:avLst/>
          </a:prstGeom>
          <a:noFill/>
        </p:spPr>
        <p:txBody>
          <a:bodyPr wrap="square" rtlCol="0">
            <a:spAutoFit/>
          </a:bodyPr>
          <a:lstStyle/>
          <a:p>
            <a:r>
              <a:rPr lang="el-GR" dirty="0"/>
              <a:t>ΑΡ. 4</a:t>
            </a:r>
          </a:p>
        </p:txBody>
      </p:sp>
    </p:spTree>
    <p:extLst>
      <p:ext uri="{BB962C8B-B14F-4D97-AF65-F5344CB8AC3E}">
        <p14:creationId xmlns:p14="http://schemas.microsoft.com/office/powerpoint/2010/main" val="159543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F72425C-E2F6-D7C6-7F95-FC3825372A4B}"/>
              </a:ext>
            </a:extLst>
          </p:cNvPr>
          <p:cNvSpPr>
            <a:spLocks noGrp="1"/>
          </p:cNvSpPr>
          <p:nvPr>
            <p:ph type="title"/>
          </p:nvPr>
        </p:nvSpPr>
        <p:spPr>
          <a:xfrm>
            <a:off x="913795" y="339270"/>
            <a:ext cx="10674825" cy="1051106"/>
          </a:xfrm>
        </p:spPr>
        <p:txBody>
          <a:bodyPr>
            <a:normAutofit fontScale="90000"/>
          </a:bodyPr>
          <a:lstStyle/>
          <a:p>
            <a:r>
              <a:rPr lang="el-GR" sz="2400" dirty="0"/>
              <a:t>9 </a:t>
            </a:r>
            <a:r>
              <a:rPr lang="el-GR" sz="2400" dirty="0" err="1"/>
              <a:t>πρΩιμες</a:t>
            </a:r>
            <a:r>
              <a:rPr lang="el-GR" sz="2400" dirty="0"/>
              <a:t> </a:t>
            </a:r>
            <a:r>
              <a:rPr lang="el-GR" sz="2400" dirty="0" err="1"/>
              <a:t>ελληνικΕς</a:t>
            </a:r>
            <a:r>
              <a:rPr lang="el-GR" sz="2400" dirty="0"/>
              <a:t> </a:t>
            </a:r>
            <a:r>
              <a:rPr lang="el-GR" sz="2400" dirty="0" err="1"/>
              <a:t>επιγραφΕς</a:t>
            </a:r>
            <a:r>
              <a:rPr lang="el-GR" sz="2400" dirty="0"/>
              <a:t> </a:t>
            </a:r>
            <a:r>
              <a:rPr lang="el-GR" sz="2400" dirty="0" err="1"/>
              <a:t>απΟ</a:t>
            </a:r>
            <a:r>
              <a:rPr lang="el-GR" sz="2400" dirty="0"/>
              <a:t> </a:t>
            </a:r>
            <a:r>
              <a:rPr lang="el-GR" sz="2400" dirty="0" err="1"/>
              <a:t>ΜεθΩνη</a:t>
            </a:r>
            <a:r>
              <a:rPr lang="el-GR" sz="2400" dirty="0"/>
              <a:t> </a:t>
            </a:r>
            <a:r>
              <a:rPr lang="el-GR" sz="2400" dirty="0" err="1"/>
              <a:t>ΠιερΙας</a:t>
            </a:r>
            <a:r>
              <a:rPr lang="el-GR" sz="2400" dirty="0"/>
              <a:t> αρ.1-8, 22 </a:t>
            </a:r>
            <a:br>
              <a:rPr lang="el-GR" sz="2400" dirty="0"/>
            </a:br>
            <a:r>
              <a:rPr lang="el-GR" sz="2000" dirty="0"/>
              <a:t>(Πηγή: </a:t>
            </a:r>
            <a:r>
              <a:rPr lang="el-GR" sz="2000" dirty="0" err="1"/>
              <a:t>Τζιφοπουλος</a:t>
            </a:r>
            <a:r>
              <a:rPr lang="el-GR" sz="2000" dirty="0"/>
              <a:t> 2012, 307-308)</a:t>
            </a:r>
            <a:br>
              <a:rPr lang="el-GR" sz="2000" dirty="0"/>
            </a:br>
            <a:endParaRPr lang="el-GR" sz="2000" dirty="0"/>
          </a:p>
        </p:txBody>
      </p:sp>
      <p:pic>
        <p:nvPicPr>
          <p:cNvPr id="5" name="Θέση περιεχομένου 4">
            <a:extLst>
              <a:ext uri="{FF2B5EF4-FFF2-40B4-BE49-F238E27FC236}">
                <a16:creationId xmlns:a16="http://schemas.microsoft.com/office/drawing/2014/main" xmlns="" id="{A17E9116-3958-AC75-F6C4-5BA8C8C2A6F4}"/>
              </a:ext>
            </a:extLst>
          </p:cNvPr>
          <p:cNvPicPr>
            <a:picLocks noGrp="1" noChangeAspect="1"/>
          </p:cNvPicPr>
          <p:nvPr>
            <p:ph idx="1"/>
          </p:nvPr>
        </p:nvPicPr>
        <p:blipFill>
          <a:blip r:embed="rId2"/>
          <a:stretch>
            <a:fillRect/>
          </a:stretch>
        </p:blipFill>
        <p:spPr>
          <a:xfrm>
            <a:off x="1045596" y="1878673"/>
            <a:ext cx="4244862" cy="3621127"/>
          </a:xfrm>
        </p:spPr>
      </p:pic>
      <p:pic>
        <p:nvPicPr>
          <p:cNvPr id="7" name="Εικόνα 6">
            <a:extLst>
              <a:ext uri="{FF2B5EF4-FFF2-40B4-BE49-F238E27FC236}">
                <a16:creationId xmlns:a16="http://schemas.microsoft.com/office/drawing/2014/main" xmlns="" id="{FCE4762F-9A4F-33C9-50DB-F67FE896B120}"/>
              </a:ext>
            </a:extLst>
          </p:cNvPr>
          <p:cNvPicPr>
            <a:picLocks noChangeAspect="1"/>
          </p:cNvPicPr>
          <p:nvPr/>
        </p:nvPicPr>
        <p:blipFill>
          <a:blip r:embed="rId3"/>
          <a:stretch>
            <a:fillRect/>
          </a:stretch>
        </p:blipFill>
        <p:spPr>
          <a:xfrm>
            <a:off x="5940874" y="1878673"/>
            <a:ext cx="5205532" cy="3601558"/>
          </a:xfrm>
          <a:prstGeom prst="rect">
            <a:avLst/>
          </a:prstGeom>
        </p:spPr>
      </p:pic>
      <p:sp>
        <p:nvSpPr>
          <p:cNvPr id="3" name="TextBox 2">
            <a:extLst>
              <a:ext uri="{FF2B5EF4-FFF2-40B4-BE49-F238E27FC236}">
                <a16:creationId xmlns:a16="http://schemas.microsoft.com/office/drawing/2014/main" xmlns="" id="{AC6E0A85-F458-7236-BAF5-9CF2BB6D7EAA}"/>
              </a:ext>
            </a:extLst>
          </p:cNvPr>
          <p:cNvSpPr txBox="1"/>
          <p:nvPr/>
        </p:nvSpPr>
        <p:spPr>
          <a:xfrm>
            <a:off x="1028204" y="5756730"/>
            <a:ext cx="2220686" cy="369332"/>
          </a:xfrm>
          <a:prstGeom prst="rect">
            <a:avLst/>
          </a:prstGeom>
          <a:noFill/>
        </p:spPr>
        <p:txBody>
          <a:bodyPr wrap="square" rtlCol="0">
            <a:spAutoFit/>
          </a:bodyPr>
          <a:lstStyle/>
          <a:p>
            <a:r>
              <a:rPr lang="el-GR" dirty="0"/>
              <a:t>ΑΡ. 5</a:t>
            </a:r>
          </a:p>
        </p:txBody>
      </p:sp>
      <p:sp>
        <p:nvSpPr>
          <p:cNvPr id="4" name="TextBox 3">
            <a:extLst>
              <a:ext uri="{FF2B5EF4-FFF2-40B4-BE49-F238E27FC236}">
                <a16:creationId xmlns:a16="http://schemas.microsoft.com/office/drawing/2014/main" xmlns="" id="{B5BE6EF3-9F42-93DD-A11E-38836EEADCC8}"/>
              </a:ext>
            </a:extLst>
          </p:cNvPr>
          <p:cNvSpPr txBox="1"/>
          <p:nvPr/>
        </p:nvSpPr>
        <p:spPr>
          <a:xfrm>
            <a:off x="5940873" y="5756730"/>
            <a:ext cx="2453951" cy="369332"/>
          </a:xfrm>
          <a:prstGeom prst="rect">
            <a:avLst/>
          </a:prstGeom>
          <a:noFill/>
        </p:spPr>
        <p:txBody>
          <a:bodyPr wrap="square" rtlCol="0">
            <a:spAutoFit/>
          </a:bodyPr>
          <a:lstStyle/>
          <a:p>
            <a:r>
              <a:rPr lang="el-GR" dirty="0"/>
              <a:t>ΑΡ. 6</a:t>
            </a:r>
          </a:p>
        </p:txBody>
      </p:sp>
    </p:spTree>
    <p:extLst>
      <p:ext uri="{BB962C8B-B14F-4D97-AF65-F5344CB8AC3E}">
        <p14:creationId xmlns:p14="http://schemas.microsoft.com/office/powerpoint/2010/main" val="1229681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B9C0489-F445-5601-16BE-1A40C49CE238}"/>
              </a:ext>
            </a:extLst>
          </p:cNvPr>
          <p:cNvSpPr>
            <a:spLocks noGrp="1"/>
          </p:cNvSpPr>
          <p:nvPr>
            <p:ph type="title"/>
          </p:nvPr>
        </p:nvSpPr>
        <p:spPr>
          <a:xfrm>
            <a:off x="913795" y="609600"/>
            <a:ext cx="10353761" cy="836645"/>
          </a:xfrm>
        </p:spPr>
        <p:txBody>
          <a:bodyPr>
            <a:normAutofit fontScale="90000"/>
          </a:bodyPr>
          <a:lstStyle/>
          <a:p>
            <a:r>
              <a:rPr lang="el-GR" sz="2200" dirty="0"/>
              <a:t>9 </a:t>
            </a:r>
            <a:r>
              <a:rPr lang="el-GR" sz="2200" dirty="0" err="1"/>
              <a:t>πρΩιμες</a:t>
            </a:r>
            <a:r>
              <a:rPr lang="el-GR" sz="2200" dirty="0"/>
              <a:t> </a:t>
            </a:r>
            <a:r>
              <a:rPr lang="el-GR" sz="2200" dirty="0" err="1"/>
              <a:t>ελληνικΕς</a:t>
            </a:r>
            <a:r>
              <a:rPr lang="el-GR" sz="2200" dirty="0"/>
              <a:t> </a:t>
            </a:r>
            <a:r>
              <a:rPr lang="el-GR" sz="2200" dirty="0" err="1"/>
              <a:t>επιγραφΕς</a:t>
            </a:r>
            <a:r>
              <a:rPr lang="el-GR" sz="2200" dirty="0"/>
              <a:t> </a:t>
            </a:r>
            <a:r>
              <a:rPr lang="el-GR" sz="2200" dirty="0" err="1"/>
              <a:t>απΟ</a:t>
            </a:r>
            <a:r>
              <a:rPr lang="el-GR" sz="2200" dirty="0"/>
              <a:t> </a:t>
            </a:r>
            <a:r>
              <a:rPr lang="el-GR" sz="2200" dirty="0" err="1"/>
              <a:t>ΜεθΩνη</a:t>
            </a:r>
            <a:r>
              <a:rPr lang="el-GR" sz="2200" dirty="0"/>
              <a:t> </a:t>
            </a:r>
            <a:r>
              <a:rPr lang="el-GR" sz="2200" dirty="0" err="1"/>
              <a:t>ΠιερΙας</a:t>
            </a:r>
            <a:r>
              <a:rPr lang="el-GR" sz="2200" dirty="0"/>
              <a:t> αρ.1-8, 22 </a:t>
            </a:r>
            <a:br>
              <a:rPr lang="el-GR" sz="2200" dirty="0"/>
            </a:br>
            <a:r>
              <a:rPr lang="el-GR" sz="2200" dirty="0"/>
              <a:t>(Πηγή: </a:t>
            </a:r>
            <a:r>
              <a:rPr lang="el-GR" sz="2200" dirty="0" err="1"/>
              <a:t>Τζιφοπουλος</a:t>
            </a:r>
            <a:r>
              <a:rPr lang="el-GR" sz="2200" dirty="0"/>
              <a:t> 2012, 307-308)</a:t>
            </a:r>
            <a:br>
              <a:rPr lang="el-GR" sz="2200" dirty="0"/>
            </a:br>
            <a:endParaRPr lang="el-GR" sz="2200" dirty="0"/>
          </a:p>
        </p:txBody>
      </p:sp>
      <p:pic>
        <p:nvPicPr>
          <p:cNvPr id="4" name="Θέση περιεχομένου 3">
            <a:extLst>
              <a:ext uri="{FF2B5EF4-FFF2-40B4-BE49-F238E27FC236}">
                <a16:creationId xmlns:a16="http://schemas.microsoft.com/office/drawing/2014/main" xmlns="" id="{43F2AB97-CB2B-D681-B41E-0C81B70B31FD}"/>
              </a:ext>
            </a:extLst>
          </p:cNvPr>
          <p:cNvPicPr>
            <a:picLocks noGrp="1" noChangeAspect="1"/>
          </p:cNvPicPr>
          <p:nvPr>
            <p:ph idx="1"/>
          </p:nvPr>
        </p:nvPicPr>
        <p:blipFill>
          <a:blip r:embed="rId2"/>
          <a:stretch>
            <a:fillRect/>
          </a:stretch>
        </p:blipFill>
        <p:spPr>
          <a:xfrm>
            <a:off x="1106003" y="2232569"/>
            <a:ext cx="4079915" cy="3356467"/>
          </a:xfrm>
          <a:prstGeom prst="rect">
            <a:avLst/>
          </a:prstGeom>
        </p:spPr>
      </p:pic>
      <p:pic>
        <p:nvPicPr>
          <p:cNvPr id="5" name="Εικόνα 4">
            <a:extLst>
              <a:ext uri="{FF2B5EF4-FFF2-40B4-BE49-F238E27FC236}">
                <a16:creationId xmlns:a16="http://schemas.microsoft.com/office/drawing/2014/main" xmlns="" id="{49DFEE11-92F6-59E4-FBD1-511B43ADE412}"/>
              </a:ext>
            </a:extLst>
          </p:cNvPr>
          <p:cNvPicPr>
            <a:picLocks noChangeAspect="1"/>
          </p:cNvPicPr>
          <p:nvPr/>
        </p:nvPicPr>
        <p:blipFill>
          <a:blip r:embed="rId3"/>
          <a:stretch>
            <a:fillRect/>
          </a:stretch>
        </p:blipFill>
        <p:spPr>
          <a:xfrm>
            <a:off x="6182680" y="2232569"/>
            <a:ext cx="4323589" cy="3291153"/>
          </a:xfrm>
          <a:prstGeom prst="rect">
            <a:avLst/>
          </a:prstGeom>
        </p:spPr>
      </p:pic>
      <p:sp>
        <p:nvSpPr>
          <p:cNvPr id="6" name="TextBox 5">
            <a:extLst>
              <a:ext uri="{FF2B5EF4-FFF2-40B4-BE49-F238E27FC236}">
                <a16:creationId xmlns:a16="http://schemas.microsoft.com/office/drawing/2014/main" xmlns="" id="{74CC9B65-FB62-FF95-6D3A-DD20B084A99B}"/>
              </a:ext>
            </a:extLst>
          </p:cNvPr>
          <p:cNvSpPr txBox="1"/>
          <p:nvPr/>
        </p:nvSpPr>
        <p:spPr>
          <a:xfrm>
            <a:off x="1106003" y="5756987"/>
            <a:ext cx="1604865" cy="369332"/>
          </a:xfrm>
          <a:prstGeom prst="rect">
            <a:avLst/>
          </a:prstGeom>
          <a:noFill/>
        </p:spPr>
        <p:txBody>
          <a:bodyPr wrap="square" rtlCol="0">
            <a:spAutoFit/>
          </a:bodyPr>
          <a:lstStyle/>
          <a:p>
            <a:r>
              <a:rPr lang="el-GR" dirty="0"/>
              <a:t>ΑΡ. 7</a:t>
            </a:r>
          </a:p>
        </p:txBody>
      </p:sp>
      <p:sp>
        <p:nvSpPr>
          <p:cNvPr id="8" name="TextBox 7">
            <a:extLst>
              <a:ext uri="{FF2B5EF4-FFF2-40B4-BE49-F238E27FC236}">
                <a16:creationId xmlns:a16="http://schemas.microsoft.com/office/drawing/2014/main" xmlns="" id="{97B97ECA-A18A-49D1-F63F-5CFAAF3614D8}"/>
              </a:ext>
            </a:extLst>
          </p:cNvPr>
          <p:cNvSpPr txBox="1"/>
          <p:nvPr/>
        </p:nvSpPr>
        <p:spPr>
          <a:xfrm>
            <a:off x="6182680" y="5705669"/>
            <a:ext cx="3074436" cy="369332"/>
          </a:xfrm>
          <a:prstGeom prst="rect">
            <a:avLst/>
          </a:prstGeom>
          <a:noFill/>
        </p:spPr>
        <p:txBody>
          <a:bodyPr wrap="square" rtlCol="0">
            <a:spAutoFit/>
          </a:bodyPr>
          <a:lstStyle/>
          <a:p>
            <a:r>
              <a:rPr lang="el-GR" dirty="0"/>
              <a:t>ΑΡ. 8</a:t>
            </a:r>
          </a:p>
        </p:txBody>
      </p:sp>
    </p:spTree>
    <p:extLst>
      <p:ext uri="{BB962C8B-B14F-4D97-AF65-F5344CB8AC3E}">
        <p14:creationId xmlns:p14="http://schemas.microsoft.com/office/powerpoint/2010/main" val="1622399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4F30CC7-4324-34DA-5ECF-E21BDEF12735}"/>
              </a:ext>
            </a:extLst>
          </p:cNvPr>
          <p:cNvSpPr>
            <a:spLocks noGrp="1"/>
          </p:cNvSpPr>
          <p:nvPr>
            <p:ph type="title"/>
          </p:nvPr>
        </p:nvSpPr>
        <p:spPr/>
        <p:txBody>
          <a:bodyPr>
            <a:normAutofit/>
          </a:bodyPr>
          <a:lstStyle/>
          <a:p>
            <a:r>
              <a:rPr lang="el-GR" sz="2000" dirty="0"/>
              <a:t>9 </a:t>
            </a:r>
            <a:r>
              <a:rPr lang="el-GR" sz="2000" dirty="0" err="1"/>
              <a:t>πρΩιμες</a:t>
            </a:r>
            <a:r>
              <a:rPr lang="el-GR" sz="2000" dirty="0"/>
              <a:t> </a:t>
            </a:r>
            <a:r>
              <a:rPr lang="el-GR" sz="2000" dirty="0" err="1"/>
              <a:t>ελληνικΕς</a:t>
            </a:r>
            <a:r>
              <a:rPr lang="el-GR" sz="2000" dirty="0"/>
              <a:t> </a:t>
            </a:r>
            <a:r>
              <a:rPr lang="el-GR" sz="2000" dirty="0" err="1"/>
              <a:t>επιγραφΕς</a:t>
            </a:r>
            <a:r>
              <a:rPr lang="el-GR" sz="2000" dirty="0"/>
              <a:t> </a:t>
            </a:r>
            <a:r>
              <a:rPr lang="el-GR" sz="2000" dirty="0" err="1"/>
              <a:t>απΟ</a:t>
            </a:r>
            <a:r>
              <a:rPr lang="el-GR" sz="2000" dirty="0"/>
              <a:t> </a:t>
            </a:r>
            <a:r>
              <a:rPr lang="el-GR" sz="2000" dirty="0" err="1"/>
              <a:t>ΜεθΩνη</a:t>
            </a:r>
            <a:r>
              <a:rPr lang="el-GR" sz="2000" dirty="0"/>
              <a:t> </a:t>
            </a:r>
            <a:r>
              <a:rPr lang="el-GR" sz="2000" dirty="0" err="1"/>
              <a:t>ΠιερΙας</a:t>
            </a:r>
            <a:r>
              <a:rPr lang="el-GR" sz="2000" dirty="0"/>
              <a:t> αρ.1-8, 22 </a:t>
            </a:r>
            <a:br>
              <a:rPr lang="el-GR" sz="2000" dirty="0"/>
            </a:br>
            <a:r>
              <a:rPr lang="el-GR" sz="2000" dirty="0"/>
              <a:t>(Πηγή: </a:t>
            </a:r>
            <a:r>
              <a:rPr lang="el-GR" sz="2000" dirty="0" err="1"/>
              <a:t>Τζιφοπουλος</a:t>
            </a:r>
            <a:r>
              <a:rPr lang="el-GR" sz="2000" dirty="0"/>
              <a:t> 2012, 307-308)</a:t>
            </a:r>
            <a:br>
              <a:rPr lang="el-GR" sz="2000" dirty="0"/>
            </a:br>
            <a:endParaRPr lang="el-GR" sz="2000" dirty="0"/>
          </a:p>
        </p:txBody>
      </p:sp>
      <p:pic>
        <p:nvPicPr>
          <p:cNvPr id="4" name="Θέση περιεχομένου 3">
            <a:extLst>
              <a:ext uri="{FF2B5EF4-FFF2-40B4-BE49-F238E27FC236}">
                <a16:creationId xmlns:a16="http://schemas.microsoft.com/office/drawing/2014/main" xmlns="" id="{77D07A88-4D36-7243-A07A-EA86BF6E5AC9}"/>
              </a:ext>
            </a:extLst>
          </p:cNvPr>
          <p:cNvPicPr>
            <a:picLocks noGrp="1" noChangeAspect="1"/>
          </p:cNvPicPr>
          <p:nvPr>
            <p:ph idx="1"/>
          </p:nvPr>
        </p:nvPicPr>
        <p:blipFill>
          <a:blip r:embed="rId2"/>
          <a:stretch>
            <a:fillRect/>
          </a:stretch>
        </p:blipFill>
        <p:spPr>
          <a:xfrm>
            <a:off x="2447529" y="1670181"/>
            <a:ext cx="6528519" cy="3869138"/>
          </a:xfrm>
          <a:prstGeom prst="rect">
            <a:avLst/>
          </a:prstGeom>
        </p:spPr>
      </p:pic>
      <p:sp>
        <p:nvSpPr>
          <p:cNvPr id="5" name="TextBox 4">
            <a:extLst>
              <a:ext uri="{FF2B5EF4-FFF2-40B4-BE49-F238E27FC236}">
                <a16:creationId xmlns:a16="http://schemas.microsoft.com/office/drawing/2014/main" xmlns="" id="{CCCF416A-0A39-584C-5C11-E23E4D4F7529}"/>
              </a:ext>
            </a:extLst>
          </p:cNvPr>
          <p:cNvSpPr txBox="1"/>
          <p:nvPr/>
        </p:nvSpPr>
        <p:spPr>
          <a:xfrm>
            <a:off x="2447529" y="5879068"/>
            <a:ext cx="4245429" cy="369332"/>
          </a:xfrm>
          <a:prstGeom prst="rect">
            <a:avLst/>
          </a:prstGeom>
          <a:noFill/>
        </p:spPr>
        <p:txBody>
          <a:bodyPr wrap="square" rtlCol="0">
            <a:spAutoFit/>
          </a:bodyPr>
          <a:lstStyle/>
          <a:p>
            <a:r>
              <a:rPr lang="el-GR" dirty="0"/>
              <a:t>ΑΡ. 22</a:t>
            </a:r>
          </a:p>
        </p:txBody>
      </p:sp>
    </p:spTree>
    <p:extLst>
      <p:ext uri="{BB962C8B-B14F-4D97-AF65-F5344CB8AC3E}">
        <p14:creationId xmlns:p14="http://schemas.microsoft.com/office/powerpoint/2010/main" val="1466975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0627462-39F4-53DB-98F3-58D5B28FC141}"/>
              </a:ext>
            </a:extLst>
          </p:cNvPr>
          <p:cNvSpPr>
            <a:spLocks noGrp="1"/>
          </p:cNvSpPr>
          <p:nvPr>
            <p:ph type="title"/>
          </p:nvPr>
        </p:nvSpPr>
        <p:spPr>
          <a:xfrm>
            <a:off x="913795" y="609601"/>
            <a:ext cx="10353761" cy="762000"/>
          </a:xfrm>
        </p:spPr>
        <p:txBody>
          <a:bodyPr>
            <a:normAutofit fontScale="90000"/>
          </a:bodyPr>
          <a:lstStyle/>
          <a:p>
            <a:r>
              <a:rPr lang="el-GR" dirty="0"/>
              <a:t>ΧΕΤΤΑΙΟΙ ΚΑΙ ΟΜΗΡΙΚΟ ΖΗΤΗΜΑ</a:t>
            </a:r>
            <a:br>
              <a:rPr lang="el-GR" dirty="0"/>
            </a:br>
            <a:endParaRPr lang="el-GR" dirty="0"/>
          </a:p>
        </p:txBody>
      </p:sp>
      <p:sp>
        <p:nvSpPr>
          <p:cNvPr id="3" name="Θέση περιεχομένου 2">
            <a:extLst>
              <a:ext uri="{FF2B5EF4-FFF2-40B4-BE49-F238E27FC236}">
                <a16:creationId xmlns:a16="http://schemas.microsoft.com/office/drawing/2014/main" xmlns="" id="{0A549682-3238-85BA-FB1E-B999EBA78307}"/>
              </a:ext>
            </a:extLst>
          </p:cNvPr>
          <p:cNvSpPr>
            <a:spLocks noGrp="1"/>
          </p:cNvSpPr>
          <p:nvPr>
            <p:ph idx="1"/>
          </p:nvPr>
        </p:nvSpPr>
        <p:spPr>
          <a:xfrm>
            <a:off x="913795" y="1716833"/>
            <a:ext cx="10646834" cy="4394718"/>
          </a:xfrm>
        </p:spPr>
        <p:txBody>
          <a:bodyPr>
            <a:normAutofit/>
          </a:bodyPr>
          <a:lstStyle/>
          <a:p>
            <a:pPr algn="just"/>
            <a:r>
              <a:rPr lang="el-GR" dirty="0"/>
              <a:t>Χρονογραφήματα με πολεμικές εκστρατείες          πολιτική προπαγάνδα με εύστοχα ρητορικά σχήματα και λόγοι με σοφία (</a:t>
            </a:r>
            <a:r>
              <a:rPr lang="el-GR" dirty="0" err="1"/>
              <a:t>hattatar</a:t>
            </a:r>
            <a:r>
              <a:rPr lang="el-GR" dirty="0"/>
              <a:t>) και ευγλωττία (</a:t>
            </a:r>
            <a:r>
              <a:rPr lang="el-GR" dirty="0" err="1"/>
              <a:t>uttar</a:t>
            </a:r>
            <a:r>
              <a:rPr lang="el-GR" dirty="0"/>
              <a:t>)</a:t>
            </a:r>
          </a:p>
          <a:p>
            <a:pPr algn="just"/>
            <a:r>
              <a:rPr lang="el-GR" dirty="0"/>
              <a:t>Αυτούσια παγιωμένη έκφραση «</a:t>
            </a:r>
            <a:r>
              <a:rPr lang="en-US" dirty="0"/>
              <a:t> </a:t>
            </a:r>
            <a:r>
              <a:rPr lang="en-US" baseline="30000" dirty="0" err="1"/>
              <a:t>d</a:t>
            </a:r>
            <a:r>
              <a:rPr lang="en-US" i="1" dirty="0" err="1"/>
              <a:t>UTU</a:t>
            </a:r>
            <a:r>
              <a:rPr lang="en-US" i="1" dirty="0"/>
              <a:t> </a:t>
            </a:r>
            <a:r>
              <a:rPr lang="en-US" i="1" baseline="30000" dirty="0"/>
              <a:t>URU</a:t>
            </a:r>
            <a:r>
              <a:rPr lang="en-US" i="1" dirty="0"/>
              <a:t> </a:t>
            </a:r>
            <a:r>
              <a:rPr lang="en-US" i="1" dirty="0" err="1"/>
              <a:t>Arinna</a:t>
            </a:r>
            <a:r>
              <a:rPr lang="en-US" i="1" dirty="0"/>
              <a:t> GAŠAN-IA</a:t>
            </a:r>
            <a:r>
              <a:rPr lang="en-US" dirty="0"/>
              <a:t>»</a:t>
            </a:r>
            <a:r>
              <a:rPr lang="el-GR" dirty="0"/>
              <a:t> δηλαδή «η θεά του Ήλιου της πόλης </a:t>
            </a:r>
            <a:r>
              <a:rPr lang="el-GR" dirty="0" err="1"/>
              <a:t>Αρίννας</a:t>
            </a:r>
            <a:r>
              <a:rPr lang="el-GR" dirty="0"/>
              <a:t>, η κυρία μου» στα χρονογραφήματά του βασιλιά Μουρσίλη Β’ (</a:t>
            </a:r>
            <a:r>
              <a:rPr lang="el-GR" dirty="0" err="1"/>
              <a:t>ΚΒο</a:t>
            </a:r>
            <a:r>
              <a:rPr lang="el-GR" dirty="0"/>
              <a:t> ΙΙΙ.4)</a:t>
            </a:r>
          </a:p>
          <a:p>
            <a:pPr algn="just"/>
            <a:r>
              <a:rPr lang="el-GR" dirty="0"/>
              <a:t>Ρήμα προθέουσι            στους εξής στίχους της </a:t>
            </a:r>
            <a:r>
              <a:rPr lang="el-GR" dirty="0" err="1"/>
              <a:t>Ιλιάδας</a:t>
            </a:r>
            <a:r>
              <a:rPr lang="el-GR" dirty="0"/>
              <a:t>: </a:t>
            </a:r>
            <a:r>
              <a:rPr lang="el-GR" i="1" dirty="0"/>
              <a:t>« </a:t>
            </a:r>
            <a:r>
              <a:rPr lang="el-GR" i="1" dirty="0" err="1"/>
              <a:t>εἰ</a:t>
            </a:r>
            <a:r>
              <a:rPr lang="el-GR" i="1" dirty="0"/>
              <a:t> </a:t>
            </a:r>
            <a:r>
              <a:rPr lang="el-GR" i="1" dirty="0" err="1"/>
              <a:t>δέ</a:t>
            </a:r>
            <a:r>
              <a:rPr lang="el-GR" i="1" dirty="0"/>
              <a:t> </a:t>
            </a:r>
            <a:r>
              <a:rPr lang="el-GR" i="1" dirty="0" err="1"/>
              <a:t>μιν</a:t>
            </a:r>
            <a:r>
              <a:rPr lang="el-GR" i="1" dirty="0"/>
              <a:t> </a:t>
            </a:r>
            <a:r>
              <a:rPr lang="el-GR" i="1" dirty="0" err="1"/>
              <a:t>αἰχμητὴν</a:t>
            </a:r>
            <a:r>
              <a:rPr lang="el-GR" i="1" dirty="0"/>
              <a:t> </a:t>
            </a:r>
            <a:r>
              <a:rPr lang="el-GR" i="1" dirty="0" err="1"/>
              <a:t>ἔθεσαν</a:t>
            </a:r>
            <a:r>
              <a:rPr lang="el-GR" i="1" dirty="0"/>
              <a:t> </a:t>
            </a:r>
            <a:r>
              <a:rPr lang="el-GR" i="1" dirty="0" err="1"/>
              <a:t>θεοὶ</a:t>
            </a:r>
            <a:r>
              <a:rPr lang="el-GR" i="1" dirty="0"/>
              <a:t> </a:t>
            </a:r>
            <a:r>
              <a:rPr lang="el-GR" i="1" dirty="0" err="1"/>
              <a:t>αἰὲν</a:t>
            </a:r>
            <a:r>
              <a:rPr lang="el-GR" i="1" dirty="0"/>
              <a:t> </a:t>
            </a:r>
            <a:r>
              <a:rPr lang="el-GR" i="1" dirty="0" err="1"/>
              <a:t>ἐόντες</a:t>
            </a:r>
            <a:r>
              <a:rPr lang="el-GR" i="1" dirty="0"/>
              <a:t> / </a:t>
            </a:r>
            <a:r>
              <a:rPr lang="el-GR" i="1" dirty="0" err="1"/>
              <a:t>τοὔνεκά</a:t>
            </a:r>
            <a:r>
              <a:rPr lang="el-GR" i="1" dirty="0"/>
              <a:t> οἱ </a:t>
            </a:r>
            <a:r>
              <a:rPr lang="el-GR" i="1" dirty="0" err="1"/>
              <a:t>προθέουσιν</a:t>
            </a:r>
            <a:r>
              <a:rPr lang="el-GR" i="1" dirty="0"/>
              <a:t> </a:t>
            </a:r>
            <a:r>
              <a:rPr lang="el-GR" i="1" dirty="0" err="1"/>
              <a:t>ὀνείδεα</a:t>
            </a:r>
            <a:r>
              <a:rPr lang="el-GR" i="1" dirty="0"/>
              <a:t> </a:t>
            </a:r>
            <a:r>
              <a:rPr lang="el-GR" i="1" dirty="0" err="1"/>
              <a:t>μυθήσασθαι</a:t>
            </a:r>
            <a:r>
              <a:rPr lang="el-GR" i="1" dirty="0"/>
              <a:t>; »</a:t>
            </a:r>
          </a:p>
          <a:p>
            <a:pPr algn="just">
              <a:buFont typeface="Wingdings" panose="05000000000000000000" pitchFamily="2" charset="2"/>
              <a:buChar char="Ø"/>
            </a:pPr>
            <a:r>
              <a:rPr lang="el-GR" i="1" dirty="0"/>
              <a:t> άμεση και μοναδική σύνδεση με το ανάλογο </a:t>
            </a:r>
            <a:r>
              <a:rPr lang="el-GR" i="1" dirty="0" err="1"/>
              <a:t>χεττιτικό</a:t>
            </a:r>
            <a:r>
              <a:rPr lang="el-GR" i="1" dirty="0"/>
              <a:t> ρήμα </a:t>
            </a:r>
            <a:r>
              <a:rPr lang="el-GR" i="1" dirty="0" err="1"/>
              <a:t>piran</a:t>
            </a:r>
            <a:r>
              <a:rPr lang="el-GR" i="1" dirty="0"/>
              <a:t> </a:t>
            </a:r>
            <a:r>
              <a:rPr lang="el-GR" i="1" dirty="0" err="1"/>
              <a:t>huwai</a:t>
            </a:r>
            <a:r>
              <a:rPr lang="el-GR" i="1" dirty="0"/>
              <a:t>- και para </a:t>
            </a:r>
            <a:r>
              <a:rPr lang="el-GR" i="1" dirty="0" err="1"/>
              <a:t>huwai</a:t>
            </a:r>
            <a:r>
              <a:rPr lang="el-GR" i="1" dirty="0"/>
              <a:t>- (= σπεύδω πριν από κάποιον, προστρέχω) και τον πανομοιότυπο τρόπο χρήσης του σε διάφορα χεττιτικά κείμενα, κυρίως σε χρονογραφήματα</a:t>
            </a:r>
          </a:p>
        </p:txBody>
      </p:sp>
      <p:pic>
        <p:nvPicPr>
          <p:cNvPr id="4" name="Εικόνα 3">
            <a:extLst>
              <a:ext uri="{FF2B5EF4-FFF2-40B4-BE49-F238E27FC236}">
                <a16:creationId xmlns:a16="http://schemas.microsoft.com/office/drawing/2014/main" xmlns="" id="{EC856FD7-36A0-318F-D19A-EAA778375916}"/>
              </a:ext>
            </a:extLst>
          </p:cNvPr>
          <p:cNvPicPr>
            <a:picLocks noChangeAspect="1"/>
          </p:cNvPicPr>
          <p:nvPr/>
        </p:nvPicPr>
        <p:blipFill>
          <a:blip r:embed="rId2"/>
          <a:stretch>
            <a:fillRect/>
          </a:stretch>
        </p:blipFill>
        <p:spPr>
          <a:xfrm>
            <a:off x="6635416" y="1849522"/>
            <a:ext cx="621846" cy="266103"/>
          </a:xfrm>
          <a:prstGeom prst="rect">
            <a:avLst/>
          </a:prstGeom>
        </p:spPr>
      </p:pic>
      <p:pic>
        <p:nvPicPr>
          <p:cNvPr id="5" name="Εικόνα 4">
            <a:extLst>
              <a:ext uri="{FF2B5EF4-FFF2-40B4-BE49-F238E27FC236}">
                <a16:creationId xmlns:a16="http://schemas.microsoft.com/office/drawing/2014/main" xmlns="" id="{C83F0B61-9F7B-731D-B21B-4C363F637947}"/>
              </a:ext>
            </a:extLst>
          </p:cNvPr>
          <p:cNvPicPr>
            <a:picLocks noChangeAspect="1"/>
          </p:cNvPicPr>
          <p:nvPr/>
        </p:nvPicPr>
        <p:blipFill>
          <a:blip r:embed="rId3"/>
          <a:stretch>
            <a:fillRect/>
          </a:stretch>
        </p:blipFill>
        <p:spPr>
          <a:xfrm>
            <a:off x="3228489" y="3537472"/>
            <a:ext cx="621846" cy="268247"/>
          </a:xfrm>
          <a:prstGeom prst="rect">
            <a:avLst/>
          </a:prstGeom>
        </p:spPr>
      </p:pic>
    </p:spTree>
    <p:extLst>
      <p:ext uri="{BB962C8B-B14F-4D97-AF65-F5344CB8AC3E}">
        <p14:creationId xmlns:p14="http://schemas.microsoft.com/office/powerpoint/2010/main" val="378028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B1781F2-2264-477E-B4A6-C871ECDD9921}"/>
              </a:ext>
            </a:extLst>
          </p:cNvPr>
          <p:cNvSpPr>
            <a:spLocks noGrp="1"/>
          </p:cNvSpPr>
          <p:nvPr>
            <p:ph type="title"/>
          </p:nvPr>
        </p:nvSpPr>
        <p:spPr/>
        <p:txBody>
          <a:bodyPr/>
          <a:lstStyle/>
          <a:p>
            <a:r>
              <a:rPr lang="el-GR" dirty="0"/>
              <a:t>Γενικα</a:t>
            </a:r>
            <a:br>
              <a:rPr lang="el-GR" dirty="0"/>
            </a:br>
            <a:endParaRPr lang="el-GR" dirty="0"/>
          </a:p>
        </p:txBody>
      </p:sp>
      <p:sp>
        <p:nvSpPr>
          <p:cNvPr id="3" name="Θέση περιεχομένου 2">
            <a:extLst>
              <a:ext uri="{FF2B5EF4-FFF2-40B4-BE49-F238E27FC236}">
                <a16:creationId xmlns:a16="http://schemas.microsoft.com/office/drawing/2014/main" xmlns="" id="{DE993B3E-414F-42D5-601E-7081F82BADA6}"/>
              </a:ext>
            </a:extLst>
          </p:cNvPr>
          <p:cNvSpPr>
            <a:spLocks noGrp="1"/>
          </p:cNvSpPr>
          <p:nvPr>
            <p:ph idx="1"/>
          </p:nvPr>
        </p:nvSpPr>
        <p:spPr>
          <a:xfrm>
            <a:off x="1229123" y="1791478"/>
            <a:ext cx="9723104" cy="4251649"/>
          </a:xfrm>
        </p:spPr>
        <p:txBody>
          <a:bodyPr>
            <a:normAutofit/>
          </a:bodyPr>
          <a:lstStyle/>
          <a:p>
            <a:pPr algn="just">
              <a:buFont typeface="Wingdings" panose="05000000000000000000" pitchFamily="2" charset="2"/>
              <a:buChar char="Ø"/>
            </a:pPr>
            <a:r>
              <a:rPr lang="el-GR" dirty="0"/>
              <a:t>Τα περίτεχνα ανατολικά πρότυπα αποτέλεσαν για τους Έλληνες δημιουργούς εφαλτήριο για πειραματισμό και εξέλιξη του πνευματικού τους ορίζοντα, ανοίγοντας έτσι νέους δρόμους στην καλλιτεχνική παραγωγή καινοτόμων πολιτισμικών επιτευγμάτων </a:t>
            </a:r>
          </a:p>
          <a:p>
            <a:pPr algn="just">
              <a:buFont typeface="Wingdings" panose="05000000000000000000" pitchFamily="2" charset="2"/>
              <a:buChar char="Ø"/>
            </a:pPr>
            <a:endParaRPr lang="el-GR" dirty="0"/>
          </a:p>
          <a:p>
            <a:pPr algn="just">
              <a:buFont typeface="Wingdings" panose="05000000000000000000" pitchFamily="2" charset="2"/>
              <a:buChar char="Ø"/>
            </a:pPr>
            <a:r>
              <a:rPr lang="el-GR" dirty="0"/>
              <a:t>Σε θρησκευτικό επίπεδο αποτυπώθηκαν τα ίχνη μιας έντονης, αλλά και αμφίδρομης διαδικασίας πνευματικής ώσμωσης              «αρχαία ελληνική θρησκεία» που είναι γνωστή από τα πρώιμα καλλιτεχνικά έργα των επικών ποιητών του Ομήρου και του Ησιόδου</a:t>
            </a:r>
          </a:p>
        </p:txBody>
      </p:sp>
      <p:pic>
        <p:nvPicPr>
          <p:cNvPr id="4" name="Εικόνα 3">
            <a:extLst>
              <a:ext uri="{FF2B5EF4-FFF2-40B4-BE49-F238E27FC236}">
                <a16:creationId xmlns:a16="http://schemas.microsoft.com/office/drawing/2014/main" xmlns="" id="{CDA44F17-C1CE-A00C-C261-7D93EF774BF8}"/>
              </a:ext>
            </a:extLst>
          </p:cNvPr>
          <p:cNvPicPr>
            <a:picLocks noChangeAspect="1"/>
          </p:cNvPicPr>
          <p:nvPr/>
        </p:nvPicPr>
        <p:blipFill>
          <a:blip r:embed="rId2"/>
          <a:stretch>
            <a:fillRect/>
          </a:stretch>
        </p:blipFill>
        <p:spPr>
          <a:xfrm>
            <a:off x="5779752" y="4349440"/>
            <a:ext cx="621846" cy="262151"/>
          </a:xfrm>
          <a:prstGeom prst="rect">
            <a:avLst/>
          </a:prstGeom>
        </p:spPr>
      </p:pic>
    </p:spTree>
    <p:extLst>
      <p:ext uri="{BB962C8B-B14F-4D97-AF65-F5344CB8AC3E}">
        <p14:creationId xmlns:p14="http://schemas.microsoft.com/office/powerpoint/2010/main" val="1123717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7D1657A-AC0A-87A3-79F2-886EB5685389}"/>
              </a:ext>
            </a:extLst>
          </p:cNvPr>
          <p:cNvSpPr>
            <a:spLocks noGrp="1"/>
          </p:cNvSpPr>
          <p:nvPr>
            <p:ph type="title"/>
          </p:nvPr>
        </p:nvSpPr>
        <p:spPr>
          <a:xfrm>
            <a:off x="783167" y="301690"/>
            <a:ext cx="10353761" cy="1326321"/>
          </a:xfrm>
        </p:spPr>
        <p:txBody>
          <a:bodyPr/>
          <a:lstStyle/>
          <a:p>
            <a:r>
              <a:rPr lang="el-GR" dirty="0"/>
              <a:t>ΧΕΤΤΑΙΟΙ ΚΑΙ ΟΜΗΡΙΚΟ ΖΗΤΗΜΑ</a:t>
            </a:r>
            <a:br>
              <a:rPr lang="el-GR" dirty="0"/>
            </a:br>
            <a:endParaRPr lang="el-GR" dirty="0"/>
          </a:p>
        </p:txBody>
      </p:sp>
      <p:sp>
        <p:nvSpPr>
          <p:cNvPr id="3" name="Θέση περιεχομένου 2">
            <a:extLst>
              <a:ext uri="{FF2B5EF4-FFF2-40B4-BE49-F238E27FC236}">
                <a16:creationId xmlns:a16="http://schemas.microsoft.com/office/drawing/2014/main" xmlns="" id="{432FFE7D-DC6C-DCA5-9360-F5C94117881D}"/>
              </a:ext>
            </a:extLst>
          </p:cNvPr>
          <p:cNvSpPr>
            <a:spLocks noGrp="1"/>
          </p:cNvSpPr>
          <p:nvPr>
            <p:ph idx="1"/>
          </p:nvPr>
        </p:nvSpPr>
        <p:spPr>
          <a:xfrm>
            <a:off x="924444" y="1539550"/>
            <a:ext cx="10353762" cy="4708850"/>
          </a:xfrm>
        </p:spPr>
        <p:txBody>
          <a:bodyPr>
            <a:normAutofit/>
          </a:bodyPr>
          <a:lstStyle/>
          <a:p>
            <a:pPr algn="just"/>
            <a:r>
              <a:rPr lang="el-GR" dirty="0"/>
              <a:t>Πολύ παλιές παροιμίες         η γνωστή σε ποίημα του λυρικού ποιητή Αρχιλόχου παροιμία </a:t>
            </a:r>
            <a:r>
              <a:rPr lang="el-GR" i="1" dirty="0"/>
              <a:t>«</a:t>
            </a:r>
            <a:r>
              <a:rPr lang="el-GR" i="1" dirty="0" err="1"/>
              <a:t>δέδοιχ</a:t>
            </a:r>
            <a:r>
              <a:rPr lang="el-GR" i="1" dirty="0"/>
              <a:t>᾿ </a:t>
            </a:r>
            <a:r>
              <a:rPr lang="el-GR" i="1" dirty="0" err="1"/>
              <a:t>ὅπως</a:t>
            </a:r>
            <a:r>
              <a:rPr lang="el-GR" i="1" dirty="0"/>
              <a:t> </a:t>
            </a:r>
            <a:r>
              <a:rPr lang="el-GR" i="1" dirty="0" err="1"/>
              <a:t>μὴ</a:t>
            </a:r>
            <a:r>
              <a:rPr lang="el-GR" i="1" dirty="0"/>
              <a:t> </a:t>
            </a:r>
            <a:r>
              <a:rPr lang="el-GR" i="1" dirty="0" err="1"/>
              <a:t>τυφλὰ</a:t>
            </a:r>
            <a:r>
              <a:rPr lang="el-GR" i="1" dirty="0"/>
              <a:t> </a:t>
            </a:r>
            <a:r>
              <a:rPr lang="el-GR" i="1" dirty="0" err="1"/>
              <a:t>κἀλιτήμερα</a:t>
            </a:r>
            <a:r>
              <a:rPr lang="el-GR" i="1" dirty="0"/>
              <a:t> / </a:t>
            </a:r>
            <a:r>
              <a:rPr lang="el-GR" i="1" dirty="0" err="1"/>
              <a:t>σπουδῆι</a:t>
            </a:r>
            <a:r>
              <a:rPr lang="el-GR" i="1" dirty="0"/>
              <a:t> </a:t>
            </a:r>
            <a:r>
              <a:rPr lang="el-GR" i="1" dirty="0" err="1"/>
              <a:t>ἐπειγόμενος</a:t>
            </a:r>
            <a:r>
              <a:rPr lang="el-GR" i="1" dirty="0"/>
              <a:t> </a:t>
            </a:r>
            <a:r>
              <a:rPr lang="el-GR" i="1" dirty="0" err="1"/>
              <a:t>τὼς</a:t>
            </a:r>
            <a:r>
              <a:rPr lang="el-GR" i="1" dirty="0"/>
              <a:t> </a:t>
            </a:r>
            <a:r>
              <a:rPr lang="el-GR" i="1" dirty="0" err="1"/>
              <a:t>ὥσπερ</a:t>
            </a:r>
            <a:r>
              <a:rPr lang="el-GR" i="1" dirty="0"/>
              <a:t> ή </a:t>
            </a:r>
            <a:r>
              <a:rPr lang="el-GR" i="1" dirty="0" err="1"/>
              <a:t>κύων</a:t>
            </a:r>
            <a:r>
              <a:rPr lang="el-GR" i="1" dirty="0"/>
              <a:t> </a:t>
            </a:r>
            <a:r>
              <a:rPr lang="el-GR" i="1" dirty="0" err="1"/>
              <a:t>τέκω</a:t>
            </a:r>
            <a:r>
              <a:rPr lang="el-GR" i="1" dirty="0"/>
              <a:t>», </a:t>
            </a:r>
            <a:r>
              <a:rPr lang="el-GR" dirty="0"/>
              <a:t>ότι δηλαδή </a:t>
            </a:r>
            <a:r>
              <a:rPr lang="el-GR" i="1" dirty="0"/>
              <a:t>«μέσα στην πολλή βιασύνη μου φοβούμαι μήπως και γεννήσω τυφλά και πριν την ώρα μου, σαν την σκύλα».</a:t>
            </a:r>
          </a:p>
          <a:p>
            <a:pPr algn="just"/>
            <a:r>
              <a:rPr lang="el-GR" dirty="0"/>
              <a:t>Στα Ασσυριακά κείμενα η παροιμία αυτή χρονολογείται περί  το 1800 π.Χ.</a:t>
            </a:r>
          </a:p>
          <a:p>
            <a:pPr algn="just"/>
            <a:r>
              <a:rPr lang="el-GR" dirty="0"/>
              <a:t> Γνωμικά ήταν δυνατόν να διασωθούν ανά τους αιώνες από στόμα σε στόμα και κυρίως από λαό σε λαό</a:t>
            </a:r>
          </a:p>
          <a:p>
            <a:pPr algn="just"/>
            <a:r>
              <a:rPr lang="el-GR" dirty="0"/>
              <a:t>Έντονες και στενές πολιτισμικές επαφές μεταξύ των δύο λαών, Αχαιών και Χετταίων (αλλά και άλλων Ανατολιτών), </a:t>
            </a:r>
          </a:p>
          <a:p>
            <a:pPr algn="just"/>
            <a:r>
              <a:rPr lang="el-GR" dirty="0"/>
              <a:t>Μέσω της δράσης των αοιδών της Ιωνίας και της επικοινωνίας που αυτοί είχαν με πολιτισμικούς κύκλους της </a:t>
            </a:r>
            <a:r>
              <a:rPr lang="el-GR" dirty="0" err="1"/>
              <a:t>Τρωάδος</a:t>
            </a:r>
            <a:r>
              <a:rPr lang="el-GR" dirty="0"/>
              <a:t> και άλλων Μικρασιατών.</a:t>
            </a:r>
          </a:p>
        </p:txBody>
      </p:sp>
      <p:pic>
        <p:nvPicPr>
          <p:cNvPr id="4" name="Εικόνα 3">
            <a:extLst>
              <a:ext uri="{FF2B5EF4-FFF2-40B4-BE49-F238E27FC236}">
                <a16:creationId xmlns:a16="http://schemas.microsoft.com/office/drawing/2014/main" xmlns="" id="{54D16C50-3BD0-E6CF-1286-833A8F9E9D1E}"/>
              </a:ext>
            </a:extLst>
          </p:cNvPr>
          <p:cNvPicPr>
            <a:picLocks noChangeAspect="1"/>
          </p:cNvPicPr>
          <p:nvPr/>
        </p:nvPicPr>
        <p:blipFill>
          <a:blip r:embed="rId2"/>
          <a:stretch>
            <a:fillRect/>
          </a:stretch>
        </p:blipFill>
        <p:spPr>
          <a:xfrm>
            <a:off x="3788325" y="1709563"/>
            <a:ext cx="487097" cy="210120"/>
          </a:xfrm>
          <a:prstGeom prst="rect">
            <a:avLst/>
          </a:prstGeom>
        </p:spPr>
      </p:pic>
    </p:spTree>
    <p:extLst>
      <p:ext uri="{BB962C8B-B14F-4D97-AF65-F5344CB8AC3E}">
        <p14:creationId xmlns:p14="http://schemas.microsoft.com/office/powerpoint/2010/main" val="1169663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12F7212-C0E6-1F7F-EE58-1C7D0BA6F3A7}"/>
              </a:ext>
            </a:extLst>
          </p:cNvPr>
          <p:cNvSpPr>
            <a:spLocks noGrp="1"/>
          </p:cNvSpPr>
          <p:nvPr>
            <p:ph type="title"/>
          </p:nvPr>
        </p:nvSpPr>
        <p:spPr>
          <a:xfrm>
            <a:off x="913796" y="403639"/>
            <a:ext cx="10353761" cy="1326321"/>
          </a:xfrm>
        </p:spPr>
        <p:txBody>
          <a:bodyPr/>
          <a:lstStyle/>
          <a:p>
            <a:r>
              <a:rPr lang="el-GR" dirty="0"/>
              <a:t>Το </a:t>
            </a:r>
            <a:r>
              <a:rPr lang="el-GR" dirty="0" err="1"/>
              <a:t>ομηρικο</a:t>
            </a:r>
            <a:r>
              <a:rPr lang="el-GR" dirty="0"/>
              <a:t> </a:t>
            </a:r>
            <a:r>
              <a:rPr lang="el-GR" dirty="0" err="1"/>
              <a:t>ζητημα</a:t>
            </a:r>
            <a:endParaRPr lang="el-GR" dirty="0"/>
          </a:p>
        </p:txBody>
      </p:sp>
      <p:sp>
        <p:nvSpPr>
          <p:cNvPr id="3" name="Θέση περιεχομένου 2">
            <a:extLst>
              <a:ext uri="{FF2B5EF4-FFF2-40B4-BE49-F238E27FC236}">
                <a16:creationId xmlns:a16="http://schemas.microsoft.com/office/drawing/2014/main" xmlns="" id="{A89AFFCD-2AD0-1E00-EC32-46B77943DD18}"/>
              </a:ext>
            </a:extLst>
          </p:cNvPr>
          <p:cNvSpPr>
            <a:spLocks noGrp="1"/>
          </p:cNvSpPr>
          <p:nvPr>
            <p:ph idx="1"/>
          </p:nvPr>
        </p:nvSpPr>
        <p:spPr/>
        <p:txBody>
          <a:bodyPr/>
          <a:lstStyle/>
          <a:p>
            <a:pPr algn="just">
              <a:buFont typeface="Wingdings" panose="05000000000000000000" pitchFamily="2" charset="2"/>
              <a:buChar char="Ø"/>
            </a:pPr>
            <a:r>
              <a:rPr lang="el-GR" sz="2800" dirty="0"/>
              <a:t>Αφορά στο θέμα της καταγωγής του </a:t>
            </a:r>
            <a:r>
              <a:rPr lang="en-US" sz="2800" dirty="0"/>
              <a:t>O</a:t>
            </a:r>
            <a:r>
              <a:rPr lang="el-GR" sz="2800" dirty="0" err="1"/>
              <a:t>μήρου</a:t>
            </a:r>
            <a:r>
              <a:rPr lang="el-GR" sz="2800" dirty="0"/>
              <a:t> και της σύνταξης των ομηρικών επών από τον ίδιο τον ποιητή ή  κάποια ομάδα ποιητών </a:t>
            </a:r>
          </a:p>
          <a:p>
            <a:pPr algn="just">
              <a:buFont typeface="Wingdings" panose="05000000000000000000" pitchFamily="2" charset="2"/>
              <a:buChar char="Ø"/>
            </a:pPr>
            <a:r>
              <a:rPr lang="el-GR" sz="2800" dirty="0"/>
              <a:t>Περιγραφή της κοινωνίας της εποχής του </a:t>
            </a:r>
            <a:r>
              <a:rPr lang="en-US" sz="2800" dirty="0"/>
              <a:t>O</a:t>
            </a:r>
            <a:r>
              <a:rPr lang="el-GR" sz="2800" dirty="0" err="1"/>
              <a:t>μήρου</a:t>
            </a:r>
            <a:r>
              <a:rPr lang="el-GR" sz="2800" dirty="0"/>
              <a:t> </a:t>
            </a:r>
          </a:p>
          <a:p>
            <a:pPr algn="just">
              <a:buFont typeface="Wingdings" panose="05000000000000000000" pitchFamily="2" charset="2"/>
              <a:buChar char="Ø"/>
            </a:pPr>
            <a:r>
              <a:rPr lang="el-GR" sz="2800" dirty="0"/>
              <a:t>Αρχαιολογική έρευνα: Η μελέτη του επιπέδου VIIa έδειξε ότι η Τροία ήταν σημαντικό κέντρο κατά την ΥΕΧ</a:t>
            </a:r>
          </a:p>
          <a:p>
            <a:endParaRPr lang="el-GR" dirty="0"/>
          </a:p>
        </p:txBody>
      </p:sp>
    </p:spTree>
    <p:extLst>
      <p:ext uri="{BB962C8B-B14F-4D97-AF65-F5344CB8AC3E}">
        <p14:creationId xmlns:p14="http://schemas.microsoft.com/office/powerpoint/2010/main" val="2885001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0E4BDD0-0527-203F-D99A-5C537D6E440B}"/>
              </a:ext>
            </a:extLst>
          </p:cNvPr>
          <p:cNvSpPr>
            <a:spLocks noGrp="1"/>
          </p:cNvSpPr>
          <p:nvPr>
            <p:ph type="title"/>
          </p:nvPr>
        </p:nvSpPr>
        <p:spPr>
          <a:xfrm>
            <a:off x="919119" y="367004"/>
            <a:ext cx="10353761" cy="1326321"/>
          </a:xfrm>
        </p:spPr>
        <p:txBody>
          <a:bodyPr/>
          <a:lstStyle/>
          <a:p>
            <a:r>
              <a:rPr lang="el-GR" dirty="0"/>
              <a:t>Το </a:t>
            </a:r>
            <a:r>
              <a:rPr lang="el-GR" dirty="0" err="1"/>
              <a:t>ομηρικο</a:t>
            </a:r>
            <a:r>
              <a:rPr lang="el-GR" dirty="0"/>
              <a:t> </a:t>
            </a:r>
            <a:r>
              <a:rPr lang="el-GR" dirty="0" err="1"/>
              <a:t>ζητημα</a:t>
            </a:r>
            <a:endParaRPr lang="el-GR" dirty="0"/>
          </a:p>
        </p:txBody>
      </p:sp>
      <p:pic>
        <p:nvPicPr>
          <p:cNvPr id="4" name="Εικόνα 3">
            <a:extLst>
              <a:ext uri="{FF2B5EF4-FFF2-40B4-BE49-F238E27FC236}">
                <a16:creationId xmlns:a16="http://schemas.microsoft.com/office/drawing/2014/main" xmlns="" id="{E363EC0E-5BDD-E22C-5CAA-DEBE9A42ED79}"/>
              </a:ext>
            </a:extLst>
          </p:cNvPr>
          <p:cNvPicPr>
            <a:picLocks noChangeAspect="1"/>
          </p:cNvPicPr>
          <p:nvPr/>
        </p:nvPicPr>
        <p:blipFill>
          <a:blip r:embed="rId2"/>
          <a:stretch>
            <a:fillRect/>
          </a:stretch>
        </p:blipFill>
        <p:spPr>
          <a:xfrm>
            <a:off x="2080729" y="1539551"/>
            <a:ext cx="7669762" cy="4383725"/>
          </a:xfrm>
          <a:prstGeom prst="rect">
            <a:avLst/>
          </a:prstGeom>
        </p:spPr>
      </p:pic>
      <p:sp>
        <p:nvSpPr>
          <p:cNvPr id="5" name="TextBox 4">
            <a:extLst>
              <a:ext uri="{FF2B5EF4-FFF2-40B4-BE49-F238E27FC236}">
                <a16:creationId xmlns:a16="http://schemas.microsoft.com/office/drawing/2014/main" xmlns="" id="{42C92EDF-55E8-015D-B86D-8C2F2FC332DD}"/>
              </a:ext>
            </a:extLst>
          </p:cNvPr>
          <p:cNvSpPr txBox="1"/>
          <p:nvPr/>
        </p:nvSpPr>
        <p:spPr>
          <a:xfrm>
            <a:off x="2080729" y="6121664"/>
            <a:ext cx="5663682" cy="369332"/>
          </a:xfrm>
          <a:prstGeom prst="rect">
            <a:avLst/>
          </a:prstGeom>
          <a:noFill/>
        </p:spPr>
        <p:txBody>
          <a:bodyPr wrap="square" rtlCol="0">
            <a:spAutoFit/>
          </a:bodyPr>
          <a:lstStyle/>
          <a:p>
            <a:r>
              <a:rPr lang="el-GR" dirty="0"/>
              <a:t>Αναπαράσταση Τροίας</a:t>
            </a:r>
          </a:p>
        </p:txBody>
      </p:sp>
    </p:spTree>
    <p:extLst>
      <p:ext uri="{BB962C8B-B14F-4D97-AF65-F5344CB8AC3E}">
        <p14:creationId xmlns:p14="http://schemas.microsoft.com/office/powerpoint/2010/main" val="1279478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083D2E8-8980-1468-A0F3-9B86C34385AB}"/>
              </a:ext>
            </a:extLst>
          </p:cNvPr>
          <p:cNvSpPr>
            <a:spLocks noGrp="1"/>
          </p:cNvSpPr>
          <p:nvPr>
            <p:ph type="title"/>
          </p:nvPr>
        </p:nvSpPr>
        <p:spPr>
          <a:xfrm>
            <a:off x="839150" y="0"/>
            <a:ext cx="10353761" cy="1326321"/>
          </a:xfrm>
        </p:spPr>
        <p:txBody>
          <a:bodyPr/>
          <a:lstStyle/>
          <a:p>
            <a:r>
              <a:rPr lang="el-GR" dirty="0"/>
              <a:t>Το </a:t>
            </a:r>
            <a:r>
              <a:rPr lang="el-GR" dirty="0" err="1"/>
              <a:t>ομηρικο</a:t>
            </a:r>
            <a:r>
              <a:rPr lang="el-GR" dirty="0"/>
              <a:t> </a:t>
            </a:r>
            <a:r>
              <a:rPr lang="el-GR" dirty="0" err="1"/>
              <a:t>ζητημα</a:t>
            </a:r>
            <a:endParaRPr lang="el-GR" dirty="0"/>
          </a:p>
        </p:txBody>
      </p:sp>
      <p:pic>
        <p:nvPicPr>
          <p:cNvPr id="4" name="Εικόνα 3">
            <a:extLst>
              <a:ext uri="{FF2B5EF4-FFF2-40B4-BE49-F238E27FC236}">
                <a16:creationId xmlns:a16="http://schemas.microsoft.com/office/drawing/2014/main" xmlns="" id="{9B5CB1AD-5872-21FA-39DD-770CA717D069}"/>
              </a:ext>
            </a:extLst>
          </p:cNvPr>
          <p:cNvPicPr>
            <a:picLocks noChangeAspect="1"/>
          </p:cNvPicPr>
          <p:nvPr/>
        </p:nvPicPr>
        <p:blipFill>
          <a:blip r:embed="rId2"/>
          <a:stretch>
            <a:fillRect/>
          </a:stretch>
        </p:blipFill>
        <p:spPr>
          <a:xfrm>
            <a:off x="652840" y="1139709"/>
            <a:ext cx="10726380" cy="5324004"/>
          </a:xfrm>
          <a:prstGeom prst="rect">
            <a:avLst/>
          </a:prstGeom>
        </p:spPr>
      </p:pic>
    </p:spTree>
    <p:extLst>
      <p:ext uri="{BB962C8B-B14F-4D97-AF65-F5344CB8AC3E}">
        <p14:creationId xmlns:p14="http://schemas.microsoft.com/office/powerpoint/2010/main" val="1130556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EFE0BB8-7D7C-F58C-1355-C863AA251D85}"/>
              </a:ext>
            </a:extLst>
          </p:cNvPr>
          <p:cNvSpPr>
            <a:spLocks noGrp="1"/>
          </p:cNvSpPr>
          <p:nvPr>
            <p:ph type="title"/>
          </p:nvPr>
        </p:nvSpPr>
        <p:spPr>
          <a:xfrm>
            <a:off x="913795" y="403639"/>
            <a:ext cx="10353761" cy="1326321"/>
          </a:xfrm>
        </p:spPr>
        <p:txBody>
          <a:bodyPr/>
          <a:lstStyle/>
          <a:p>
            <a:r>
              <a:rPr lang="el-GR" dirty="0"/>
              <a:t>Χρυσομαλλο Δερας και χεττιτικο </a:t>
            </a:r>
            <a:r>
              <a:rPr lang="en-US" dirty="0"/>
              <a:t>      </a:t>
            </a:r>
            <a:r>
              <a:rPr lang="en-US" baseline="30000" dirty="0"/>
              <a:t>KUŠ</a:t>
            </a:r>
            <a:r>
              <a:rPr lang="en-US" dirty="0"/>
              <a:t> </a:t>
            </a:r>
            <a:r>
              <a:rPr lang="el-GR" dirty="0"/>
              <a:t>kursa</a:t>
            </a:r>
          </a:p>
        </p:txBody>
      </p:sp>
      <p:sp>
        <p:nvSpPr>
          <p:cNvPr id="3" name="Θέση περιεχομένου 2">
            <a:extLst>
              <a:ext uri="{FF2B5EF4-FFF2-40B4-BE49-F238E27FC236}">
                <a16:creationId xmlns:a16="http://schemas.microsoft.com/office/drawing/2014/main" xmlns="" id="{80625262-C810-DDD5-FE3D-78130A1FABCD}"/>
              </a:ext>
            </a:extLst>
          </p:cNvPr>
          <p:cNvSpPr>
            <a:spLocks noGrp="1"/>
          </p:cNvSpPr>
          <p:nvPr>
            <p:ph idx="1"/>
          </p:nvPr>
        </p:nvSpPr>
        <p:spPr>
          <a:xfrm>
            <a:off x="913795" y="2096063"/>
            <a:ext cx="10353762" cy="4015487"/>
          </a:xfrm>
        </p:spPr>
        <p:txBody>
          <a:bodyPr>
            <a:normAutofit/>
          </a:bodyPr>
          <a:lstStyle/>
          <a:p>
            <a:r>
              <a:rPr lang="el-GR" sz="2400" dirty="0"/>
              <a:t>Αρχαίοι ελληνικοί μύθοι στον Εύξεινο πόντο </a:t>
            </a:r>
          </a:p>
          <a:p>
            <a:r>
              <a:rPr lang="el-GR" sz="2400" dirty="0"/>
              <a:t>Φρίξος και Έλλη </a:t>
            </a:r>
          </a:p>
          <a:p>
            <a:r>
              <a:rPr lang="el-GR" sz="2400" dirty="0"/>
              <a:t>Χρυσόμαλλο δέρας</a:t>
            </a:r>
          </a:p>
          <a:p>
            <a:r>
              <a:rPr lang="el-GR" sz="2400" dirty="0"/>
              <a:t>Ο Κάτω Κόσμος με τους Κιμμέριους</a:t>
            </a:r>
          </a:p>
          <a:p>
            <a:r>
              <a:rPr lang="el-GR" sz="2400" dirty="0"/>
              <a:t>Ο Προμηθεύς Δεσμώτης στον  Καύκασο (</a:t>
            </a:r>
            <a:r>
              <a:rPr lang="el-GR" sz="2400" dirty="0" err="1"/>
              <a:t>Κιμμέριος</a:t>
            </a:r>
            <a:r>
              <a:rPr lang="el-GR" sz="2400" dirty="0"/>
              <a:t> Βόσπορος) </a:t>
            </a:r>
          </a:p>
          <a:p>
            <a:r>
              <a:rPr lang="el-GR" sz="2400" dirty="0"/>
              <a:t>Ο μύθος των </a:t>
            </a:r>
            <a:r>
              <a:rPr lang="el-GR" sz="2400" dirty="0" err="1"/>
              <a:t>Υπερβορείων</a:t>
            </a:r>
            <a:r>
              <a:rPr lang="el-GR" sz="2400" dirty="0"/>
              <a:t> και των μυθικών τεράτων που φύλασσαν τον χρυσό</a:t>
            </a:r>
          </a:p>
          <a:p>
            <a:endParaRPr lang="el-GR" dirty="0"/>
          </a:p>
        </p:txBody>
      </p:sp>
    </p:spTree>
    <p:extLst>
      <p:ext uri="{BB962C8B-B14F-4D97-AF65-F5344CB8AC3E}">
        <p14:creationId xmlns:p14="http://schemas.microsoft.com/office/powerpoint/2010/main" val="676952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26CBA71-4098-448A-E1C8-139C1B8793B0}"/>
              </a:ext>
            </a:extLst>
          </p:cNvPr>
          <p:cNvSpPr>
            <a:spLocks noGrp="1"/>
          </p:cNvSpPr>
          <p:nvPr>
            <p:ph type="title"/>
          </p:nvPr>
        </p:nvSpPr>
        <p:spPr>
          <a:xfrm>
            <a:off x="913796" y="161731"/>
            <a:ext cx="10353761" cy="1326321"/>
          </a:xfrm>
        </p:spPr>
        <p:txBody>
          <a:bodyPr/>
          <a:lstStyle/>
          <a:p>
            <a:r>
              <a:rPr lang="el-GR" dirty="0"/>
              <a:t>Χρυσομαλλο Δερας και χεττιτικο</a:t>
            </a:r>
            <a:r>
              <a:rPr lang="en-US" dirty="0"/>
              <a:t/>
            </a:r>
            <a:br>
              <a:rPr lang="en-US" dirty="0"/>
            </a:br>
            <a:r>
              <a:rPr lang="en-US" baseline="30000" dirty="0"/>
              <a:t>KUŠ</a:t>
            </a:r>
            <a:r>
              <a:rPr lang="en-US" dirty="0"/>
              <a:t> kursa</a:t>
            </a:r>
            <a:endParaRPr lang="el-GR" dirty="0"/>
          </a:p>
        </p:txBody>
      </p:sp>
      <p:sp>
        <p:nvSpPr>
          <p:cNvPr id="3" name="Θέση περιεχομένου 2">
            <a:extLst>
              <a:ext uri="{FF2B5EF4-FFF2-40B4-BE49-F238E27FC236}">
                <a16:creationId xmlns:a16="http://schemas.microsoft.com/office/drawing/2014/main" xmlns="" id="{E9EB5CDF-FC2D-6F36-DA96-6A3C531E7CA5}"/>
              </a:ext>
            </a:extLst>
          </p:cNvPr>
          <p:cNvSpPr>
            <a:spLocks noGrp="1"/>
          </p:cNvSpPr>
          <p:nvPr>
            <p:ph idx="1"/>
          </p:nvPr>
        </p:nvSpPr>
        <p:spPr>
          <a:xfrm>
            <a:off x="913795" y="1679510"/>
            <a:ext cx="10353762" cy="4568890"/>
          </a:xfrm>
        </p:spPr>
        <p:txBody>
          <a:bodyPr>
            <a:normAutofit/>
          </a:bodyPr>
          <a:lstStyle/>
          <a:p>
            <a:pPr algn="just"/>
            <a:r>
              <a:rPr lang="el-GR" dirty="0"/>
              <a:t>Σύνδεση χρυσόμαλλου δέρατος με αντίστοιχο </a:t>
            </a:r>
            <a:r>
              <a:rPr lang="el-GR" dirty="0" err="1"/>
              <a:t>Χεττιτικό</a:t>
            </a:r>
            <a:r>
              <a:rPr lang="el-GR" dirty="0"/>
              <a:t> μύθο </a:t>
            </a:r>
            <a:r>
              <a:rPr lang="el-GR" dirty="0" err="1"/>
              <a:t>περιενός</a:t>
            </a:r>
            <a:r>
              <a:rPr lang="el-GR" dirty="0"/>
              <a:t> κυνηγετικού ασκού από δέρμα αίγας  kursa </a:t>
            </a:r>
            <a:r>
              <a:rPr lang="en-US" dirty="0"/>
              <a:t>&gt;</a:t>
            </a:r>
            <a:r>
              <a:rPr lang="el-GR" dirty="0">
                <a:solidFill>
                  <a:srgbClr val="00B0F0"/>
                </a:solidFill>
              </a:rPr>
              <a:t>βύρσα</a:t>
            </a:r>
            <a:r>
              <a:rPr lang="en-US" dirty="0"/>
              <a:t>, </a:t>
            </a:r>
            <a:r>
              <a:rPr lang="el-GR" dirty="0"/>
              <a:t>Αιγίδα της </a:t>
            </a:r>
            <a:r>
              <a:rPr lang="en-US" dirty="0"/>
              <a:t>A</a:t>
            </a:r>
            <a:r>
              <a:rPr lang="el-GR" dirty="0" err="1"/>
              <a:t>θηνάς</a:t>
            </a:r>
            <a:r>
              <a:rPr lang="en-US" dirty="0"/>
              <a:t>// </a:t>
            </a:r>
            <a:r>
              <a:rPr lang="el-GR" dirty="0"/>
              <a:t>«στήθη» της Αρτέμιδος</a:t>
            </a:r>
            <a:endParaRPr lang="en-US" dirty="0"/>
          </a:p>
          <a:p>
            <a:pPr algn="just"/>
            <a:r>
              <a:rPr lang="en-US" dirty="0"/>
              <a:t>B</a:t>
            </a:r>
            <a:r>
              <a:rPr lang="el-GR" dirty="0"/>
              <a:t>.</a:t>
            </a:r>
            <a:r>
              <a:rPr lang="en-US" dirty="0"/>
              <a:t> J</a:t>
            </a:r>
            <a:r>
              <a:rPr lang="el-GR" dirty="0"/>
              <a:t>.</a:t>
            </a:r>
            <a:r>
              <a:rPr lang="en-US" dirty="0"/>
              <a:t> Collins</a:t>
            </a:r>
            <a:r>
              <a:rPr lang="el-GR" dirty="0"/>
              <a:t>:</a:t>
            </a:r>
            <a:r>
              <a:rPr lang="en-US" dirty="0"/>
              <a:t> </a:t>
            </a:r>
            <a:r>
              <a:rPr lang="el-GR" dirty="0"/>
              <a:t>Προσπάθεια ερμηνείας του δέρατος και της λατρείας του στην παράδοση Χετταίων και Ελλήνων </a:t>
            </a:r>
          </a:p>
          <a:p>
            <a:pPr algn="just"/>
            <a:r>
              <a:rPr lang="el-GR" dirty="0"/>
              <a:t>Η δορά της αίγας χρησίμευε ως προστάτιδα θεότητα σε στρατιωτικές τελετές κάθαρσης και εξαγνισμού του στρατού </a:t>
            </a:r>
            <a:endParaRPr lang="en-US" dirty="0"/>
          </a:p>
          <a:p>
            <a:pPr algn="just"/>
            <a:r>
              <a:rPr lang="el-GR" dirty="0"/>
              <a:t>Η αίγα Αμάλθεια τροφός του Δία</a:t>
            </a:r>
            <a:r>
              <a:rPr lang="en-US" dirty="0"/>
              <a:t> </a:t>
            </a:r>
            <a:r>
              <a:rPr lang="el-GR" dirty="0"/>
              <a:t>         το </a:t>
            </a:r>
            <a:r>
              <a:rPr lang="el-GR" dirty="0" err="1"/>
              <a:t>κέρας</a:t>
            </a:r>
            <a:r>
              <a:rPr lang="el-GR" dirty="0"/>
              <a:t> της Αμάλθειας         Σύμβολο αφθονίας όπως και ο </a:t>
            </a:r>
            <a:r>
              <a:rPr lang="el-GR" dirty="0" err="1"/>
              <a:t>χεττιτικός</a:t>
            </a:r>
            <a:r>
              <a:rPr lang="el-GR" dirty="0"/>
              <a:t> ασκός kursa</a:t>
            </a:r>
          </a:p>
          <a:p>
            <a:pPr algn="just"/>
            <a:r>
              <a:rPr lang="el-GR" dirty="0"/>
              <a:t>Στον Μυκηναϊκό κόσμο η κατοχή της μηλωτής αποτελούσε σύμβολο της βασιλικής εξουσίας</a:t>
            </a:r>
          </a:p>
          <a:p>
            <a:endParaRPr lang="el-GR" dirty="0"/>
          </a:p>
          <a:p>
            <a:endParaRPr lang="el-GR" dirty="0"/>
          </a:p>
          <a:p>
            <a:endParaRPr lang="el-GR" dirty="0"/>
          </a:p>
          <a:p>
            <a:endParaRPr lang="el-GR" dirty="0"/>
          </a:p>
        </p:txBody>
      </p:sp>
      <p:pic>
        <p:nvPicPr>
          <p:cNvPr id="4" name="Εικόνα 3">
            <a:extLst>
              <a:ext uri="{FF2B5EF4-FFF2-40B4-BE49-F238E27FC236}">
                <a16:creationId xmlns:a16="http://schemas.microsoft.com/office/drawing/2014/main" xmlns="" id="{8AAC8050-A02B-7957-B07E-0F0A7D08629F}"/>
              </a:ext>
            </a:extLst>
          </p:cNvPr>
          <p:cNvPicPr>
            <a:picLocks noChangeAspect="1"/>
          </p:cNvPicPr>
          <p:nvPr/>
        </p:nvPicPr>
        <p:blipFill>
          <a:blip r:embed="rId2"/>
          <a:stretch>
            <a:fillRect/>
          </a:stretch>
        </p:blipFill>
        <p:spPr>
          <a:xfrm>
            <a:off x="5047958" y="4377227"/>
            <a:ext cx="621846" cy="268247"/>
          </a:xfrm>
          <a:prstGeom prst="rect">
            <a:avLst/>
          </a:prstGeom>
        </p:spPr>
      </p:pic>
      <p:pic>
        <p:nvPicPr>
          <p:cNvPr id="5" name="Εικόνα 4">
            <a:extLst>
              <a:ext uri="{FF2B5EF4-FFF2-40B4-BE49-F238E27FC236}">
                <a16:creationId xmlns:a16="http://schemas.microsoft.com/office/drawing/2014/main" xmlns="" id="{EF6C7565-6159-C5E7-58CE-912FBDBD05BA}"/>
              </a:ext>
            </a:extLst>
          </p:cNvPr>
          <p:cNvPicPr>
            <a:picLocks noChangeAspect="1"/>
          </p:cNvPicPr>
          <p:nvPr/>
        </p:nvPicPr>
        <p:blipFill>
          <a:blip r:embed="rId2"/>
          <a:stretch>
            <a:fillRect/>
          </a:stretch>
        </p:blipFill>
        <p:spPr>
          <a:xfrm>
            <a:off x="8406979" y="4377227"/>
            <a:ext cx="621846" cy="268247"/>
          </a:xfrm>
          <a:prstGeom prst="rect">
            <a:avLst/>
          </a:prstGeom>
        </p:spPr>
      </p:pic>
    </p:spTree>
    <p:extLst>
      <p:ext uri="{BB962C8B-B14F-4D97-AF65-F5344CB8AC3E}">
        <p14:creationId xmlns:p14="http://schemas.microsoft.com/office/powerpoint/2010/main" val="3689927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33A930C-B094-9D11-2476-F2EFA1B759AF}"/>
              </a:ext>
            </a:extLst>
          </p:cNvPr>
          <p:cNvSpPr>
            <a:spLocks noGrp="1"/>
          </p:cNvSpPr>
          <p:nvPr>
            <p:ph type="title"/>
          </p:nvPr>
        </p:nvSpPr>
        <p:spPr>
          <a:xfrm>
            <a:off x="913795" y="227044"/>
            <a:ext cx="10353761" cy="1326321"/>
          </a:xfrm>
        </p:spPr>
        <p:txBody>
          <a:bodyPr/>
          <a:lstStyle/>
          <a:p>
            <a:r>
              <a:rPr lang="el-GR" dirty="0"/>
              <a:t>Χρυσομαλλο Δερας και χεττιτικο</a:t>
            </a:r>
            <a:r>
              <a:rPr lang="en-US" dirty="0"/>
              <a:t/>
            </a:r>
            <a:br>
              <a:rPr lang="en-US" dirty="0"/>
            </a:br>
            <a:r>
              <a:rPr lang="en-US" baseline="30000" dirty="0"/>
              <a:t>KUŠ</a:t>
            </a:r>
            <a:r>
              <a:rPr lang="en-US" dirty="0"/>
              <a:t> kursa</a:t>
            </a:r>
            <a:endParaRPr lang="el-GR" dirty="0"/>
          </a:p>
        </p:txBody>
      </p:sp>
      <p:sp>
        <p:nvSpPr>
          <p:cNvPr id="3" name="Θέση περιεχομένου 2">
            <a:extLst>
              <a:ext uri="{FF2B5EF4-FFF2-40B4-BE49-F238E27FC236}">
                <a16:creationId xmlns:a16="http://schemas.microsoft.com/office/drawing/2014/main" xmlns="" id="{74C0E0A8-6BE5-DA5F-D745-9792163FB0D9}"/>
              </a:ext>
            </a:extLst>
          </p:cNvPr>
          <p:cNvSpPr>
            <a:spLocks noGrp="1"/>
          </p:cNvSpPr>
          <p:nvPr>
            <p:ph idx="1"/>
          </p:nvPr>
        </p:nvSpPr>
        <p:spPr>
          <a:xfrm>
            <a:off x="913794" y="1951472"/>
            <a:ext cx="10353762" cy="4679484"/>
          </a:xfrm>
        </p:spPr>
        <p:txBody>
          <a:bodyPr>
            <a:normAutofit/>
          </a:bodyPr>
          <a:lstStyle/>
          <a:p>
            <a:pPr algn="just"/>
            <a:r>
              <a:rPr lang="el-GR" dirty="0"/>
              <a:t>7ος αι. π.Χ.        Ο μύθος του χρυσόμαλλου δέρατος και η λατρεία του πέρασαν στον ελληνικό κόσμο (δηλαδή έναν αιώνα νωρίτερα από την πρώτη μνεία του </a:t>
            </a:r>
            <a:r>
              <a:rPr lang="el-GR" dirty="0" err="1"/>
              <a:t>Εφέσιου</a:t>
            </a:r>
            <a:r>
              <a:rPr lang="el-GR" dirty="0"/>
              <a:t> ποιητή </a:t>
            </a:r>
            <a:r>
              <a:rPr lang="el-GR" dirty="0" err="1"/>
              <a:t>Ιππώνακτα</a:t>
            </a:r>
            <a:r>
              <a:rPr lang="el-GR" dirty="0"/>
              <a:t>)</a:t>
            </a:r>
          </a:p>
          <a:p>
            <a:pPr algn="just"/>
            <a:r>
              <a:rPr lang="el-GR" dirty="0"/>
              <a:t>Αππιανός (2ος αι. μ.Χ.)           στην χώρα της Μήδειας            προβιές για την απόληψη της χρυσοφόρου άμμου, την οποία μετέφεραν τα νερά των ποταμών που πήγαζαν από τον Καύκασο</a:t>
            </a:r>
          </a:p>
          <a:p>
            <a:pPr algn="just"/>
            <a:r>
              <a:rPr lang="el-GR" dirty="0"/>
              <a:t>Έντονη λάμψη του χρυσού που είχε κατακαθίσει στο δέρμα του ζώου προέκυψε η μυθική περιγραφή του Χρυσόμαλλου Δέρατος: </a:t>
            </a:r>
            <a:r>
              <a:rPr lang="el-GR" i="1" dirty="0">
                <a:latin typeface="Arial Narrow" panose="020B0606020202030204" pitchFamily="34" charset="0"/>
              </a:rPr>
              <a:t>«</a:t>
            </a:r>
            <a:r>
              <a:rPr lang="el-GR" i="1" dirty="0" err="1">
                <a:latin typeface="Arial Narrow" panose="020B0606020202030204" pitchFamily="34" charset="0"/>
              </a:rPr>
              <a:t>χρυσοφοροῦσι</a:t>
            </a:r>
            <a:r>
              <a:rPr lang="el-GR" i="1" dirty="0">
                <a:latin typeface="Arial Narrow" panose="020B0606020202030204" pitchFamily="34" charset="0"/>
              </a:rPr>
              <a:t> δ᾽ </a:t>
            </a:r>
            <a:r>
              <a:rPr lang="el-GR" i="1" dirty="0" err="1">
                <a:latin typeface="Arial Narrow" panose="020B0606020202030204" pitchFamily="34" charset="0"/>
              </a:rPr>
              <a:t>ἐκ</a:t>
            </a:r>
            <a:r>
              <a:rPr lang="el-GR" i="1" dirty="0">
                <a:latin typeface="Arial Narrow" panose="020B0606020202030204" pitchFamily="34" charset="0"/>
              </a:rPr>
              <a:t> </a:t>
            </a:r>
            <a:r>
              <a:rPr lang="el-GR" i="1" dirty="0" err="1">
                <a:latin typeface="Arial Narrow" panose="020B0606020202030204" pitchFamily="34" charset="0"/>
              </a:rPr>
              <a:t>τοῦ</a:t>
            </a:r>
            <a:r>
              <a:rPr lang="el-GR" i="1" dirty="0">
                <a:latin typeface="Arial Narrow" panose="020B0606020202030204" pitchFamily="34" charset="0"/>
              </a:rPr>
              <a:t> Καυκάσου </a:t>
            </a:r>
            <a:r>
              <a:rPr lang="el-GR" i="1" dirty="0" err="1">
                <a:latin typeface="Arial Narrow" panose="020B0606020202030204" pitchFamily="34" charset="0"/>
              </a:rPr>
              <a:t>πηγαὶ</a:t>
            </a:r>
            <a:r>
              <a:rPr lang="el-GR" i="1" dirty="0">
                <a:latin typeface="Arial Narrow" panose="020B0606020202030204" pitchFamily="34" charset="0"/>
              </a:rPr>
              <a:t> </a:t>
            </a:r>
            <a:r>
              <a:rPr lang="el-GR" i="1" dirty="0" err="1">
                <a:latin typeface="Arial Narrow" panose="020B0606020202030204" pitchFamily="34" charset="0"/>
              </a:rPr>
              <a:t>πολλαὶ</a:t>
            </a:r>
            <a:r>
              <a:rPr lang="el-GR" i="1" dirty="0">
                <a:latin typeface="Arial Narrow" panose="020B0606020202030204" pitchFamily="34" charset="0"/>
              </a:rPr>
              <a:t> </a:t>
            </a:r>
            <a:r>
              <a:rPr lang="el-GR" i="1" dirty="0" err="1">
                <a:latin typeface="Arial Narrow" panose="020B0606020202030204" pitchFamily="34" charset="0"/>
              </a:rPr>
              <a:t>ψῆγμα</a:t>
            </a:r>
            <a:r>
              <a:rPr lang="el-GR" i="1" dirty="0">
                <a:latin typeface="Arial Narrow" panose="020B0606020202030204" pitchFamily="34" charset="0"/>
              </a:rPr>
              <a:t> </a:t>
            </a:r>
            <a:r>
              <a:rPr lang="el-GR" i="1" dirty="0" err="1">
                <a:latin typeface="Arial Narrow" panose="020B0606020202030204" pitchFamily="34" charset="0"/>
              </a:rPr>
              <a:t>ἀφανές</a:t>
            </a:r>
            <a:r>
              <a:rPr lang="el-GR" i="1" dirty="0">
                <a:latin typeface="Arial Narrow" panose="020B0606020202030204" pitchFamily="34" charset="0"/>
              </a:rPr>
              <a:t>: </a:t>
            </a:r>
            <a:r>
              <a:rPr lang="el-GR" i="1" dirty="0" err="1">
                <a:latin typeface="Arial Narrow" panose="020B0606020202030204" pitchFamily="34" charset="0"/>
              </a:rPr>
              <a:t>καὶ</a:t>
            </a:r>
            <a:r>
              <a:rPr lang="el-GR" i="1" dirty="0">
                <a:latin typeface="Arial Narrow" panose="020B0606020202030204" pitchFamily="34" charset="0"/>
              </a:rPr>
              <a:t> οἱ περίοικοι </a:t>
            </a:r>
            <a:r>
              <a:rPr lang="el-GR" i="1" dirty="0" err="1">
                <a:latin typeface="Arial Narrow" panose="020B0606020202030204" pitchFamily="34" charset="0"/>
              </a:rPr>
              <a:t>κῴδια</a:t>
            </a:r>
            <a:r>
              <a:rPr lang="el-GR" i="1" dirty="0">
                <a:latin typeface="Arial Narrow" panose="020B0606020202030204" pitchFamily="34" charset="0"/>
              </a:rPr>
              <a:t> </a:t>
            </a:r>
            <a:r>
              <a:rPr lang="el-GR" i="1" dirty="0" err="1">
                <a:latin typeface="Arial Narrow" panose="020B0606020202030204" pitchFamily="34" charset="0"/>
              </a:rPr>
              <a:t>τιθέντες</a:t>
            </a:r>
            <a:r>
              <a:rPr lang="el-GR" i="1" dirty="0">
                <a:latin typeface="Arial Narrow" panose="020B0606020202030204" pitchFamily="34" charset="0"/>
              </a:rPr>
              <a:t> </a:t>
            </a:r>
            <a:r>
              <a:rPr lang="el-GR" i="1" dirty="0" err="1">
                <a:latin typeface="Arial Narrow" panose="020B0606020202030204" pitchFamily="34" charset="0"/>
              </a:rPr>
              <a:t>ἐς</a:t>
            </a:r>
            <a:r>
              <a:rPr lang="el-GR" i="1" dirty="0">
                <a:latin typeface="Arial Narrow" panose="020B0606020202030204" pitchFamily="34" charset="0"/>
              </a:rPr>
              <a:t> </a:t>
            </a:r>
            <a:r>
              <a:rPr lang="el-GR" i="1" dirty="0" err="1">
                <a:latin typeface="Arial Narrow" panose="020B0606020202030204" pitchFamily="34" charset="0"/>
              </a:rPr>
              <a:t>τὸ</a:t>
            </a:r>
            <a:r>
              <a:rPr lang="el-GR" i="1" dirty="0">
                <a:latin typeface="Arial Narrow" panose="020B0606020202030204" pitchFamily="34" charset="0"/>
              </a:rPr>
              <a:t> </a:t>
            </a:r>
            <a:r>
              <a:rPr lang="el-GR" i="1" dirty="0" err="1">
                <a:latin typeface="Arial Narrow" panose="020B0606020202030204" pitchFamily="34" charset="0"/>
              </a:rPr>
              <a:t>ῥεῦμα</a:t>
            </a:r>
            <a:r>
              <a:rPr lang="el-GR" i="1" dirty="0">
                <a:latin typeface="Arial Narrow" panose="020B0606020202030204" pitchFamily="34" charset="0"/>
              </a:rPr>
              <a:t> </a:t>
            </a:r>
            <a:r>
              <a:rPr lang="el-GR" i="1" dirty="0" err="1">
                <a:latin typeface="Arial Narrow" panose="020B0606020202030204" pitchFamily="34" charset="0"/>
              </a:rPr>
              <a:t>βαθύμαλλα</a:t>
            </a:r>
            <a:r>
              <a:rPr lang="el-GR" i="1" dirty="0">
                <a:latin typeface="Arial Narrow" panose="020B0606020202030204" pitchFamily="34" charset="0"/>
              </a:rPr>
              <a:t>, </a:t>
            </a:r>
            <a:r>
              <a:rPr lang="el-GR" i="1" dirty="0" err="1">
                <a:latin typeface="Arial Narrow" panose="020B0606020202030204" pitchFamily="34" charset="0"/>
              </a:rPr>
              <a:t>τὸ</a:t>
            </a:r>
            <a:r>
              <a:rPr lang="el-GR" i="1" dirty="0">
                <a:latin typeface="Arial Narrow" panose="020B0606020202030204" pitchFamily="34" charset="0"/>
              </a:rPr>
              <a:t> </a:t>
            </a:r>
            <a:r>
              <a:rPr lang="el-GR" i="1" dirty="0" err="1">
                <a:latin typeface="Arial Narrow" panose="020B0606020202030204" pitchFamily="34" charset="0"/>
              </a:rPr>
              <a:t>ψῆγμα</a:t>
            </a:r>
            <a:r>
              <a:rPr lang="el-GR" i="1" dirty="0">
                <a:latin typeface="Arial Narrow" panose="020B0606020202030204" pitchFamily="34" charset="0"/>
              </a:rPr>
              <a:t> </a:t>
            </a:r>
            <a:r>
              <a:rPr lang="el-GR" i="1" dirty="0" err="1">
                <a:latin typeface="Arial Narrow" panose="020B0606020202030204" pitchFamily="34" charset="0"/>
              </a:rPr>
              <a:t>ἐνισχόμενον</a:t>
            </a:r>
            <a:r>
              <a:rPr lang="el-GR" i="1" dirty="0">
                <a:latin typeface="Arial Narrow" panose="020B0606020202030204" pitchFamily="34" charset="0"/>
              </a:rPr>
              <a:t> </a:t>
            </a:r>
            <a:r>
              <a:rPr lang="el-GR" i="1" dirty="0" err="1">
                <a:latin typeface="Arial Narrow" panose="020B0606020202030204" pitchFamily="34" charset="0"/>
              </a:rPr>
              <a:t>αὐτοῖς</a:t>
            </a:r>
            <a:r>
              <a:rPr lang="el-GR" i="1" dirty="0">
                <a:latin typeface="Arial Narrow" panose="020B0606020202030204" pitchFamily="34" charset="0"/>
              </a:rPr>
              <a:t> </a:t>
            </a:r>
            <a:r>
              <a:rPr lang="el-GR" i="1" dirty="0" err="1">
                <a:latin typeface="Arial Narrow" panose="020B0606020202030204" pitchFamily="34" charset="0"/>
              </a:rPr>
              <a:t>ἐκλέγουσιν</a:t>
            </a:r>
            <a:r>
              <a:rPr lang="el-GR" i="1" dirty="0">
                <a:latin typeface="Arial Narrow" panose="020B0606020202030204" pitchFamily="34" charset="0"/>
              </a:rPr>
              <a:t>. </a:t>
            </a:r>
            <a:r>
              <a:rPr lang="el-GR" i="1" dirty="0" err="1">
                <a:latin typeface="Arial Narrow" panose="020B0606020202030204" pitchFamily="34" charset="0"/>
              </a:rPr>
              <a:t>καὶ</a:t>
            </a:r>
            <a:r>
              <a:rPr lang="el-GR" i="1" dirty="0">
                <a:latin typeface="Arial Narrow" panose="020B0606020202030204" pitchFamily="34" charset="0"/>
              </a:rPr>
              <a:t> </a:t>
            </a:r>
            <a:r>
              <a:rPr lang="el-GR" i="1" dirty="0" err="1">
                <a:latin typeface="Arial Narrow" panose="020B0606020202030204" pitchFamily="34" charset="0"/>
              </a:rPr>
              <a:t>τοιοῦτον</a:t>
            </a:r>
            <a:r>
              <a:rPr lang="el-GR" i="1" dirty="0">
                <a:latin typeface="Arial Narrow" panose="020B0606020202030204" pitchFamily="34" charset="0"/>
              </a:rPr>
              <a:t> </a:t>
            </a:r>
            <a:r>
              <a:rPr lang="el-GR" i="1" dirty="0" err="1">
                <a:latin typeface="Arial Narrow" panose="020B0606020202030204" pitchFamily="34" charset="0"/>
              </a:rPr>
              <a:t>ἦν</a:t>
            </a:r>
            <a:r>
              <a:rPr lang="el-GR" i="1" dirty="0">
                <a:latin typeface="Arial Narrow" panose="020B0606020202030204" pitchFamily="34" charset="0"/>
              </a:rPr>
              <a:t> </a:t>
            </a:r>
            <a:r>
              <a:rPr lang="el-GR" i="1" dirty="0" err="1">
                <a:latin typeface="Arial Narrow" panose="020B0606020202030204" pitchFamily="34" charset="0"/>
              </a:rPr>
              <a:t>ἴσως</a:t>
            </a:r>
            <a:r>
              <a:rPr lang="el-GR" i="1" dirty="0">
                <a:latin typeface="Arial Narrow" panose="020B0606020202030204" pitchFamily="34" charset="0"/>
              </a:rPr>
              <a:t> </a:t>
            </a:r>
            <a:r>
              <a:rPr lang="el-GR" i="1" dirty="0" err="1">
                <a:latin typeface="Arial Narrow" panose="020B0606020202030204" pitchFamily="34" charset="0"/>
              </a:rPr>
              <a:t>καὶ</a:t>
            </a:r>
            <a:r>
              <a:rPr lang="el-GR" i="1" dirty="0">
                <a:latin typeface="Arial Narrow" panose="020B0606020202030204" pitchFamily="34" charset="0"/>
              </a:rPr>
              <a:t> </a:t>
            </a:r>
            <a:r>
              <a:rPr lang="el-GR" i="1" dirty="0" err="1">
                <a:latin typeface="Arial Narrow" panose="020B0606020202030204" pitchFamily="34" charset="0"/>
              </a:rPr>
              <a:t>τὸ</a:t>
            </a:r>
            <a:r>
              <a:rPr lang="el-GR" i="1" dirty="0">
                <a:latin typeface="Arial Narrow" panose="020B0606020202030204" pitchFamily="34" charset="0"/>
              </a:rPr>
              <a:t> </a:t>
            </a:r>
            <a:r>
              <a:rPr lang="el-GR" i="1" dirty="0" err="1">
                <a:latin typeface="Arial Narrow" panose="020B0606020202030204" pitchFamily="34" charset="0"/>
              </a:rPr>
              <a:t>χρυσόμαλλον</a:t>
            </a:r>
            <a:r>
              <a:rPr lang="el-GR" i="1" dirty="0">
                <a:latin typeface="Arial Narrow" panose="020B0606020202030204" pitchFamily="34" charset="0"/>
              </a:rPr>
              <a:t> </a:t>
            </a:r>
            <a:r>
              <a:rPr lang="el-GR" i="1" dirty="0" err="1">
                <a:latin typeface="Arial Narrow" panose="020B0606020202030204" pitchFamily="34" charset="0"/>
              </a:rPr>
              <a:t>Αἰήτου</a:t>
            </a:r>
            <a:r>
              <a:rPr lang="el-GR" i="1" dirty="0">
                <a:latin typeface="Arial Narrow" panose="020B0606020202030204" pitchFamily="34" charset="0"/>
              </a:rPr>
              <a:t> </a:t>
            </a:r>
            <a:r>
              <a:rPr lang="el-GR" i="1" dirty="0" err="1">
                <a:latin typeface="Arial Narrow" panose="020B0606020202030204" pitchFamily="34" charset="0"/>
              </a:rPr>
              <a:t>δέρος</a:t>
            </a:r>
            <a:r>
              <a:rPr lang="el-GR" i="1" dirty="0">
                <a:latin typeface="Arial Narrow" panose="020B0606020202030204" pitchFamily="34" charset="0"/>
              </a:rPr>
              <a:t>»</a:t>
            </a:r>
          </a:p>
          <a:p>
            <a:endParaRPr lang="el-GR" dirty="0"/>
          </a:p>
        </p:txBody>
      </p:sp>
      <p:pic>
        <p:nvPicPr>
          <p:cNvPr id="4" name="Εικόνα 3">
            <a:extLst>
              <a:ext uri="{FF2B5EF4-FFF2-40B4-BE49-F238E27FC236}">
                <a16:creationId xmlns:a16="http://schemas.microsoft.com/office/drawing/2014/main" xmlns="" id="{2A11DFA6-250F-F9F3-3F2C-F64FFA5EB362}"/>
              </a:ext>
            </a:extLst>
          </p:cNvPr>
          <p:cNvPicPr>
            <a:picLocks noChangeAspect="1"/>
          </p:cNvPicPr>
          <p:nvPr/>
        </p:nvPicPr>
        <p:blipFill>
          <a:blip r:embed="rId2"/>
          <a:stretch>
            <a:fillRect/>
          </a:stretch>
        </p:blipFill>
        <p:spPr>
          <a:xfrm>
            <a:off x="2612669" y="2053905"/>
            <a:ext cx="621846" cy="268247"/>
          </a:xfrm>
          <a:prstGeom prst="rect">
            <a:avLst/>
          </a:prstGeom>
        </p:spPr>
      </p:pic>
      <p:pic>
        <p:nvPicPr>
          <p:cNvPr id="5" name="Εικόνα 4">
            <a:extLst>
              <a:ext uri="{FF2B5EF4-FFF2-40B4-BE49-F238E27FC236}">
                <a16:creationId xmlns:a16="http://schemas.microsoft.com/office/drawing/2014/main" xmlns="" id="{B5D3909F-9A4D-3E12-0F49-784025BA55B4}"/>
              </a:ext>
            </a:extLst>
          </p:cNvPr>
          <p:cNvPicPr>
            <a:picLocks noChangeAspect="1"/>
          </p:cNvPicPr>
          <p:nvPr/>
        </p:nvPicPr>
        <p:blipFill>
          <a:blip r:embed="rId2"/>
          <a:stretch>
            <a:fillRect/>
          </a:stretch>
        </p:blipFill>
        <p:spPr>
          <a:xfrm>
            <a:off x="3825648" y="3308871"/>
            <a:ext cx="621846" cy="268247"/>
          </a:xfrm>
          <a:prstGeom prst="rect">
            <a:avLst/>
          </a:prstGeom>
        </p:spPr>
      </p:pic>
      <p:pic>
        <p:nvPicPr>
          <p:cNvPr id="6" name="Εικόνα 5">
            <a:extLst>
              <a:ext uri="{FF2B5EF4-FFF2-40B4-BE49-F238E27FC236}">
                <a16:creationId xmlns:a16="http://schemas.microsoft.com/office/drawing/2014/main" xmlns="" id="{3965D550-977A-E177-31B8-38066C585A47}"/>
              </a:ext>
            </a:extLst>
          </p:cNvPr>
          <p:cNvPicPr>
            <a:picLocks noChangeAspect="1"/>
          </p:cNvPicPr>
          <p:nvPr/>
        </p:nvPicPr>
        <p:blipFill>
          <a:blip r:embed="rId2"/>
          <a:stretch>
            <a:fillRect/>
          </a:stretch>
        </p:blipFill>
        <p:spPr>
          <a:xfrm>
            <a:off x="7235679" y="3294876"/>
            <a:ext cx="621846" cy="268247"/>
          </a:xfrm>
          <a:prstGeom prst="rect">
            <a:avLst/>
          </a:prstGeom>
        </p:spPr>
      </p:pic>
    </p:spTree>
    <p:extLst>
      <p:ext uri="{BB962C8B-B14F-4D97-AF65-F5344CB8AC3E}">
        <p14:creationId xmlns:p14="http://schemas.microsoft.com/office/powerpoint/2010/main" val="2126479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B7E64E2-0EFC-C370-7101-32FDB2A5A204}"/>
              </a:ext>
            </a:extLst>
          </p:cNvPr>
          <p:cNvSpPr>
            <a:spLocks noGrp="1"/>
          </p:cNvSpPr>
          <p:nvPr>
            <p:ph type="title"/>
          </p:nvPr>
        </p:nvSpPr>
        <p:spPr>
          <a:xfrm>
            <a:off x="913796" y="255037"/>
            <a:ext cx="10353761" cy="1326321"/>
          </a:xfrm>
        </p:spPr>
        <p:txBody>
          <a:bodyPr/>
          <a:lstStyle/>
          <a:p>
            <a:r>
              <a:rPr lang="el-GR" dirty="0"/>
              <a:t>Χρυσομαλλο Δερας και χεττιτικο</a:t>
            </a:r>
            <a:r>
              <a:rPr lang="en-US" dirty="0"/>
              <a:t/>
            </a:r>
            <a:br>
              <a:rPr lang="en-US" dirty="0"/>
            </a:br>
            <a:r>
              <a:rPr lang="en-US" baseline="30000" dirty="0"/>
              <a:t>KUŠ</a:t>
            </a:r>
            <a:r>
              <a:rPr lang="en-US" dirty="0"/>
              <a:t> kursa</a:t>
            </a:r>
            <a:endParaRPr lang="el-GR" dirty="0"/>
          </a:p>
        </p:txBody>
      </p:sp>
      <p:sp>
        <p:nvSpPr>
          <p:cNvPr id="3" name="Θέση περιεχομένου 2">
            <a:extLst>
              <a:ext uri="{FF2B5EF4-FFF2-40B4-BE49-F238E27FC236}">
                <a16:creationId xmlns:a16="http://schemas.microsoft.com/office/drawing/2014/main" xmlns="" id="{D9EC4B2F-0A8D-2CFF-4984-4D456D6F4FB8}"/>
              </a:ext>
            </a:extLst>
          </p:cNvPr>
          <p:cNvSpPr>
            <a:spLocks noGrp="1"/>
          </p:cNvSpPr>
          <p:nvPr>
            <p:ph idx="1"/>
          </p:nvPr>
        </p:nvSpPr>
        <p:spPr>
          <a:xfrm>
            <a:off x="913795" y="2096063"/>
            <a:ext cx="10353762" cy="4015487"/>
          </a:xfrm>
        </p:spPr>
        <p:txBody>
          <a:bodyPr>
            <a:normAutofit/>
          </a:bodyPr>
          <a:lstStyle/>
          <a:p>
            <a:pPr marL="0" indent="0" algn="just">
              <a:buNone/>
            </a:pPr>
            <a:r>
              <a:rPr lang="el-GR" dirty="0"/>
              <a:t>Ο Στράβων (</a:t>
            </a:r>
            <a:r>
              <a:rPr lang="el-GR" i="1" dirty="0"/>
              <a:t>Γεωγραφικά</a:t>
            </a:r>
            <a:r>
              <a:rPr lang="el-GR" dirty="0"/>
              <a:t> 11,2,19), πριν από τον Αππιανό, περί της  </a:t>
            </a:r>
            <a:r>
              <a:rPr lang="el-GR" dirty="0" err="1"/>
              <a:t>Διοσκουριάδος</a:t>
            </a:r>
            <a:r>
              <a:rPr lang="el-GR" dirty="0"/>
              <a:t> (το σημερινό </a:t>
            </a:r>
            <a:r>
              <a:rPr lang="el-GR" dirty="0" err="1"/>
              <a:t>Σουχούμι</a:t>
            </a:r>
            <a:r>
              <a:rPr lang="el-GR" dirty="0"/>
              <a:t>)</a:t>
            </a:r>
            <a:r>
              <a:rPr lang="en-US" dirty="0"/>
              <a:t> </a:t>
            </a:r>
            <a:r>
              <a:rPr lang="el-GR" dirty="0"/>
              <a:t>       τρόπος περισυλλογής της χρυσής σκόνης από τα ποτάμια της αρχαίας Κολχίδας</a:t>
            </a:r>
            <a:r>
              <a:rPr lang="en-US" dirty="0"/>
              <a:t> </a:t>
            </a:r>
            <a:r>
              <a:rPr lang="el-GR" dirty="0"/>
              <a:t>           δέρματα προβάτων </a:t>
            </a:r>
          </a:p>
          <a:p>
            <a:pPr algn="just"/>
            <a:r>
              <a:rPr lang="el-GR" dirty="0"/>
              <a:t>Πιθανόν η παράδοση για τον θρύλο των Αργοναυτών και για την ιστορία των δύο αδελφών από την Θεσσαλία να δημιουργήθηκε κατά την διάρκεια της δεύτερης χιλιετίας π.Χ.</a:t>
            </a:r>
          </a:p>
          <a:p>
            <a:pPr algn="just"/>
            <a:r>
              <a:rPr lang="el-GR" dirty="0"/>
              <a:t> Στα ελληνικά η λέξη «βύρσα» μάλλον αποτελεί δάνειο από την χεττιτική γλώσσα “kursa",  λατρευτική σημασία του «δέρατος» ως θεός προστάτης της φύσης  "LAMA </a:t>
            </a:r>
            <a:r>
              <a:rPr lang="el-GR" baseline="30000" dirty="0"/>
              <a:t>KU</a:t>
            </a:r>
            <a:r>
              <a:rPr lang="en-US" baseline="30000" dirty="0"/>
              <a:t>Š</a:t>
            </a:r>
            <a:r>
              <a:rPr lang="el-GR" dirty="0"/>
              <a:t> kursa“</a:t>
            </a:r>
          </a:p>
          <a:p>
            <a:pPr algn="just"/>
            <a:r>
              <a:rPr lang="el-GR" dirty="0"/>
              <a:t>Αργοναυτική εκστρατεία             προσπάθειες πλεύσης στον Εύξεινο από Μυκηναίους</a:t>
            </a:r>
            <a:endParaRPr lang="en-US" dirty="0"/>
          </a:p>
          <a:p>
            <a:pPr algn="just"/>
            <a:endParaRPr lang="el-GR" dirty="0"/>
          </a:p>
        </p:txBody>
      </p:sp>
      <p:pic>
        <p:nvPicPr>
          <p:cNvPr id="4" name="Εικόνα 3">
            <a:extLst>
              <a:ext uri="{FF2B5EF4-FFF2-40B4-BE49-F238E27FC236}">
                <a16:creationId xmlns:a16="http://schemas.microsoft.com/office/drawing/2014/main" xmlns="" id="{73A74534-62CE-6A26-8AAC-B3363AA34180}"/>
              </a:ext>
            </a:extLst>
          </p:cNvPr>
          <p:cNvPicPr>
            <a:picLocks noChangeAspect="1"/>
          </p:cNvPicPr>
          <p:nvPr/>
        </p:nvPicPr>
        <p:blipFill>
          <a:blip r:embed="rId2"/>
          <a:stretch>
            <a:fillRect/>
          </a:stretch>
        </p:blipFill>
        <p:spPr>
          <a:xfrm>
            <a:off x="3328815" y="2567029"/>
            <a:ext cx="621846" cy="268247"/>
          </a:xfrm>
          <a:prstGeom prst="rect">
            <a:avLst/>
          </a:prstGeom>
        </p:spPr>
      </p:pic>
      <p:pic>
        <p:nvPicPr>
          <p:cNvPr id="5" name="Εικόνα 4">
            <a:extLst>
              <a:ext uri="{FF2B5EF4-FFF2-40B4-BE49-F238E27FC236}">
                <a16:creationId xmlns:a16="http://schemas.microsoft.com/office/drawing/2014/main" xmlns="" id="{9962FDD6-6D32-1FCF-ABE2-39E19C5708EE}"/>
              </a:ext>
            </a:extLst>
          </p:cNvPr>
          <p:cNvPicPr>
            <a:picLocks noChangeAspect="1"/>
          </p:cNvPicPr>
          <p:nvPr/>
        </p:nvPicPr>
        <p:blipFill>
          <a:blip r:embed="rId2"/>
          <a:stretch>
            <a:fillRect/>
          </a:stretch>
        </p:blipFill>
        <p:spPr>
          <a:xfrm>
            <a:off x="3017892" y="2948595"/>
            <a:ext cx="621846" cy="268247"/>
          </a:xfrm>
          <a:prstGeom prst="rect">
            <a:avLst/>
          </a:prstGeom>
        </p:spPr>
      </p:pic>
      <p:pic>
        <p:nvPicPr>
          <p:cNvPr id="6" name="Εικόνα 5">
            <a:extLst>
              <a:ext uri="{FF2B5EF4-FFF2-40B4-BE49-F238E27FC236}">
                <a16:creationId xmlns:a16="http://schemas.microsoft.com/office/drawing/2014/main" xmlns="" id="{1CBC48A4-2BD0-065C-F693-3C3ABBF0097F}"/>
              </a:ext>
            </a:extLst>
          </p:cNvPr>
          <p:cNvPicPr>
            <a:picLocks noChangeAspect="1"/>
          </p:cNvPicPr>
          <p:nvPr/>
        </p:nvPicPr>
        <p:blipFill>
          <a:blip r:embed="rId2"/>
          <a:stretch>
            <a:fillRect/>
          </a:stretch>
        </p:blipFill>
        <p:spPr>
          <a:xfrm>
            <a:off x="4089917" y="5543554"/>
            <a:ext cx="621846" cy="268247"/>
          </a:xfrm>
          <a:prstGeom prst="rect">
            <a:avLst/>
          </a:prstGeom>
        </p:spPr>
      </p:pic>
    </p:spTree>
    <p:extLst>
      <p:ext uri="{BB962C8B-B14F-4D97-AF65-F5344CB8AC3E}">
        <p14:creationId xmlns:p14="http://schemas.microsoft.com/office/powerpoint/2010/main" val="3733941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9102664-5554-8AB5-92F4-E462160A97BF}"/>
              </a:ext>
            </a:extLst>
          </p:cNvPr>
          <p:cNvSpPr>
            <a:spLocks noGrp="1"/>
          </p:cNvSpPr>
          <p:nvPr>
            <p:ph type="title"/>
          </p:nvPr>
        </p:nvSpPr>
        <p:spPr>
          <a:xfrm>
            <a:off x="913796" y="208383"/>
            <a:ext cx="10353761" cy="1326321"/>
          </a:xfrm>
        </p:spPr>
        <p:txBody>
          <a:bodyPr/>
          <a:lstStyle/>
          <a:p>
            <a:r>
              <a:rPr lang="el-GR" dirty="0"/>
              <a:t>Ο </a:t>
            </a:r>
            <a:r>
              <a:rPr lang="el-GR" dirty="0" err="1"/>
              <a:t>ΚΟΣΜΟς</a:t>
            </a:r>
            <a:r>
              <a:rPr lang="el-GR" dirty="0"/>
              <a:t> ΤΟΥ ΟΜΗΡΟΥ</a:t>
            </a:r>
          </a:p>
        </p:txBody>
      </p:sp>
      <p:sp>
        <p:nvSpPr>
          <p:cNvPr id="3" name="Θέση περιεχομένου 2">
            <a:extLst>
              <a:ext uri="{FF2B5EF4-FFF2-40B4-BE49-F238E27FC236}">
                <a16:creationId xmlns:a16="http://schemas.microsoft.com/office/drawing/2014/main" xmlns="" id="{EA420635-BC9A-815D-9C8B-A6687577D136}"/>
              </a:ext>
            </a:extLst>
          </p:cNvPr>
          <p:cNvSpPr>
            <a:spLocks noGrp="1"/>
          </p:cNvSpPr>
          <p:nvPr>
            <p:ph idx="1"/>
          </p:nvPr>
        </p:nvSpPr>
        <p:spPr>
          <a:xfrm>
            <a:off x="913795" y="1679510"/>
            <a:ext cx="10353762" cy="4568890"/>
          </a:xfrm>
        </p:spPr>
        <p:txBody>
          <a:bodyPr>
            <a:normAutofit/>
          </a:bodyPr>
          <a:lstStyle/>
          <a:p>
            <a:r>
              <a:rPr lang="el-GR" dirty="0"/>
              <a:t>Όμηρος             διατήρηση ανάμνησης Τρωικού πολέμου-Ιστορικά στοιχεία, όχι μόνο ποιητικός μύθος</a:t>
            </a:r>
          </a:p>
          <a:p>
            <a:r>
              <a:rPr lang="el-GR" dirty="0"/>
              <a:t>Εμφάνιση και εξέλιξη πολιτικών συστημάτων (πολιτική οργάνωση και τρόποι λειτουργίας της πόλης του 8</a:t>
            </a:r>
            <a:r>
              <a:rPr lang="el-GR" baseline="30000" dirty="0"/>
              <a:t>ου</a:t>
            </a:r>
            <a:r>
              <a:rPr lang="el-GR" dirty="0"/>
              <a:t> αι. π.Χ.)</a:t>
            </a:r>
          </a:p>
          <a:p>
            <a:r>
              <a:rPr lang="el-GR" dirty="0"/>
              <a:t>Ευρύτερος γεωγραφικός χώρος Μεσογείου - Ομοιότητες με εποχή Σιδήρου</a:t>
            </a:r>
          </a:p>
          <a:p>
            <a:r>
              <a:rPr lang="en-US" dirty="0"/>
              <a:t>J. Latacz </a:t>
            </a:r>
            <a:r>
              <a:rPr lang="el-GR" dirty="0"/>
              <a:t>2000, 75.  </a:t>
            </a:r>
            <a:r>
              <a:rPr lang="en-US" dirty="0"/>
              <a:t> </a:t>
            </a:r>
            <a:r>
              <a:rPr lang="el-GR" dirty="0"/>
              <a:t>          Γλωσσολογική ανάλυση              ύπαρξη </a:t>
            </a:r>
            <a:r>
              <a:rPr lang="el-GR" dirty="0" err="1"/>
              <a:t>εξαμετρικής</a:t>
            </a:r>
            <a:r>
              <a:rPr lang="el-GR" dirty="0"/>
              <a:t> ποίησης από τον 16</a:t>
            </a:r>
            <a:r>
              <a:rPr lang="el-GR" baseline="30000" dirty="0"/>
              <a:t>ο</a:t>
            </a:r>
            <a:r>
              <a:rPr lang="el-GR" dirty="0"/>
              <a:t> αι. π.Χ. </a:t>
            </a:r>
          </a:p>
          <a:p>
            <a:r>
              <a:rPr lang="el-GR" dirty="0"/>
              <a:t>Δέπας αμφικύπελλον               πιθανή ανατολική προέλευση               σύνδεση με Τροία </a:t>
            </a:r>
            <a:r>
              <a:rPr lang="en-US" dirty="0"/>
              <a:t>II (2500-2300</a:t>
            </a:r>
            <a:r>
              <a:rPr lang="el-GR" dirty="0"/>
              <a:t> π.Χ.</a:t>
            </a:r>
            <a:r>
              <a:rPr lang="en-US" dirty="0"/>
              <a:t>)</a:t>
            </a:r>
            <a:endParaRPr lang="el-GR" dirty="0"/>
          </a:p>
        </p:txBody>
      </p:sp>
      <p:pic>
        <p:nvPicPr>
          <p:cNvPr id="4" name="Εικόνα 3">
            <a:extLst>
              <a:ext uri="{FF2B5EF4-FFF2-40B4-BE49-F238E27FC236}">
                <a16:creationId xmlns:a16="http://schemas.microsoft.com/office/drawing/2014/main" xmlns="" id="{48CB7BFA-6EF2-AE35-EEDD-3705AE1362B1}"/>
              </a:ext>
            </a:extLst>
          </p:cNvPr>
          <p:cNvPicPr>
            <a:picLocks noChangeAspect="1"/>
          </p:cNvPicPr>
          <p:nvPr/>
        </p:nvPicPr>
        <p:blipFill>
          <a:blip r:embed="rId2"/>
          <a:stretch>
            <a:fillRect/>
          </a:stretch>
        </p:blipFill>
        <p:spPr>
          <a:xfrm>
            <a:off x="2174129" y="1792565"/>
            <a:ext cx="621846" cy="268247"/>
          </a:xfrm>
          <a:prstGeom prst="rect">
            <a:avLst/>
          </a:prstGeom>
        </p:spPr>
      </p:pic>
      <p:pic>
        <p:nvPicPr>
          <p:cNvPr id="5" name="Εικόνα 4">
            <a:extLst>
              <a:ext uri="{FF2B5EF4-FFF2-40B4-BE49-F238E27FC236}">
                <a16:creationId xmlns:a16="http://schemas.microsoft.com/office/drawing/2014/main" xmlns="" id="{49A6A2C4-6155-571E-BE31-7D607D1C1620}"/>
              </a:ext>
            </a:extLst>
          </p:cNvPr>
          <p:cNvPicPr>
            <a:picLocks noChangeAspect="1"/>
          </p:cNvPicPr>
          <p:nvPr/>
        </p:nvPicPr>
        <p:blipFill>
          <a:blip r:embed="rId2"/>
          <a:stretch>
            <a:fillRect/>
          </a:stretch>
        </p:blipFill>
        <p:spPr>
          <a:xfrm>
            <a:off x="3312464" y="4031993"/>
            <a:ext cx="621846" cy="268247"/>
          </a:xfrm>
          <a:prstGeom prst="rect">
            <a:avLst/>
          </a:prstGeom>
        </p:spPr>
      </p:pic>
      <p:pic>
        <p:nvPicPr>
          <p:cNvPr id="6" name="Εικόνα 5">
            <a:extLst>
              <a:ext uri="{FF2B5EF4-FFF2-40B4-BE49-F238E27FC236}">
                <a16:creationId xmlns:a16="http://schemas.microsoft.com/office/drawing/2014/main" xmlns="" id="{01EE22E2-75C9-604F-1BAC-E2A3F1F09ECB}"/>
              </a:ext>
            </a:extLst>
          </p:cNvPr>
          <p:cNvPicPr>
            <a:picLocks noChangeAspect="1"/>
          </p:cNvPicPr>
          <p:nvPr/>
        </p:nvPicPr>
        <p:blipFill>
          <a:blip r:embed="rId2"/>
          <a:stretch>
            <a:fillRect/>
          </a:stretch>
        </p:blipFill>
        <p:spPr>
          <a:xfrm>
            <a:off x="6783452" y="4031994"/>
            <a:ext cx="621846" cy="268247"/>
          </a:xfrm>
          <a:prstGeom prst="rect">
            <a:avLst/>
          </a:prstGeom>
        </p:spPr>
      </p:pic>
      <p:pic>
        <p:nvPicPr>
          <p:cNvPr id="7" name="Εικόνα 6">
            <a:extLst>
              <a:ext uri="{FF2B5EF4-FFF2-40B4-BE49-F238E27FC236}">
                <a16:creationId xmlns:a16="http://schemas.microsoft.com/office/drawing/2014/main" xmlns="" id="{73349272-E11C-D9D7-E32B-1C02592E68A1}"/>
              </a:ext>
            </a:extLst>
          </p:cNvPr>
          <p:cNvPicPr>
            <a:picLocks noChangeAspect="1"/>
          </p:cNvPicPr>
          <p:nvPr/>
        </p:nvPicPr>
        <p:blipFill>
          <a:blip r:embed="rId2"/>
          <a:stretch>
            <a:fillRect/>
          </a:stretch>
        </p:blipFill>
        <p:spPr>
          <a:xfrm>
            <a:off x="3754018" y="4871949"/>
            <a:ext cx="621846" cy="268247"/>
          </a:xfrm>
          <a:prstGeom prst="rect">
            <a:avLst/>
          </a:prstGeom>
        </p:spPr>
      </p:pic>
      <p:pic>
        <p:nvPicPr>
          <p:cNvPr id="8" name="Εικόνα 7">
            <a:extLst>
              <a:ext uri="{FF2B5EF4-FFF2-40B4-BE49-F238E27FC236}">
                <a16:creationId xmlns:a16="http://schemas.microsoft.com/office/drawing/2014/main" xmlns="" id="{D20E3E3A-F9E1-31B6-2CA2-9283D8B4B682}"/>
              </a:ext>
            </a:extLst>
          </p:cNvPr>
          <p:cNvPicPr>
            <a:picLocks noChangeAspect="1"/>
          </p:cNvPicPr>
          <p:nvPr/>
        </p:nvPicPr>
        <p:blipFill>
          <a:blip r:embed="rId2"/>
          <a:stretch>
            <a:fillRect/>
          </a:stretch>
        </p:blipFill>
        <p:spPr>
          <a:xfrm>
            <a:off x="7959109" y="4910243"/>
            <a:ext cx="621846" cy="268247"/>
          </a:xfrm>
          <a:prstGeom prst="rect">
            <a:avLst/>
          </a:prstGeom>
        </p:spPr>
      </p:pic>
    </p:spTree>
    <p:extLst>
      <p:ext uri="{BB962C8B-B14F-4D97-AF65-F5344CB8AC3E}">
        <p14:creationId xmlns:p14="http://schemas.microsoft.com/office/powerpoint/2010/main" val="558535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ECBEF89-9EAF-4AD2-F819-4030BA8CD008}"/>
              </a:ext>
            </a:extLst>
          </p:cNvPr>
          <p:cNvSpPr>
            <a:spLocks noGrp="1"/>
          </p:cNvSpPr>
          <p:nvPr>
            <p:ph type="title"/>
          </p:nvPr>
        </p:nvSpPr>
        <p:spPr/>
        <p:txBody>
          <a:bodyPr/>
          <a:lstStyle/>
          <a:p>
            <a:r>
              <a:rPr lang="el-GR" dirty="0"/>
              <a:t>ΔΕΠΑΣ ΑΜΦΙΚΥΠΕΛΛΟΝ</a:t>
            </a:r>
          </a:p>
        </p:txBody>
      </p:sp>
      <p:pic>
        <p:nvPicPr>
          <p:cNvPr id="5" name="Θέση περιεχομένου 4">
            <a:extLst>
              <a:ext uri="{FF2B5EF4-FFF2-40B4-BE49-F238E27FC236}">
                <a16:creationId xmlns:a16="http://schemas.microsoft.com/office/drawing/2014/main" xmlns="" id="{8DBB0501-5B72-C51D-2818-D7E15DCB01F4}"/>
              </a:ext>
            </a:extLst>
          </p:cNvPr>
          <p:cNvPicPr>
            <a:picLocks noGrp="1" noChangeAspect="1"/>
          </p:cNvPicPr>
          <p:nvPr>
            <p:ph idx="1"/>
          </p:nvPr>
        </p:nvPicPr>
        <p:blipFill>
          <a:blip r:embed="rId2"/>
          <a:stretch>
            <a:fillRect/>
          </a:stretch>
        </p:blipFill>
        <p:spPr>
          <a:xfrm>
            <a:off x="591008" y="1787590"/>
            <a:ext cx="4021161" cy="3695700"/>
          </a:xfrm>
        </p:spPr>
      </p:pic>
      <p:pic>
        <p:nvPicPr>
          <p:cNvPr id="8" name="Εικόνα 7">
            <a:extLst>
              <a:ext uri="{FF2B5EF4-FFF2-40B4-BE49-F238E27FC236}">
                <a16:creationId xmlns:a16="http://schemas.microsoft.com/office/drawing/2014/main" xmlns="" id="{555B8435-77CA-E248-CFDD-04C594DB23C0}"/>
              </a:ext>
            </a:extLst>
          </p:cNvPr>
          <p:cNvPicPr>
            <a:picLocks noChangeAspect="1"/>
          </p:cNvPicPr>
          <p:nvPr/>
        </p:nvPicPr>
        <p:blipFill>
          <a:blip r:embed="rId3"/>
          <a:stretch>
            <a:fillRect/>
          </a:stretch>
        </p:blipFill>
        <p:spPr>
          <a:xfrm>
            <a:off x="4798474" y="1935921"/>
            <a:ext cx="6589830" cy="2477288"/>
          </a:xfrm>
          <a:prstGeom prst="rect">
            <a:avLst/>
          </a:prstGeom>
        </p:spPr>
      </p:pic>
      <p:sp>
        <p:nvSpPr>
          <p:cNvPr id="9" name="TextBox 8">
            <a:extLst>
              <a:ext uri="{FF2B5EF4-FFF2-40B4-BE49-F238E27FC236}">
                <a16:creationId xmlns:a16="http://schemas.microsoft.com/office/drawing/2014/main" xmlns="" id="{D1F6B3A7-45E0-FDF6-FC1B-46C72A8D0A54}"/>
              </a:ext>
            </a:extLst>
          </p:cNvPr>
          <p:cNvSpPr txBox="1"/>
          <p:nvPr/>
        </p:nvSpPr>
        <p:spPr>
          <a:xfrm>
            <a:off x="4761790" y="5011793"/>
            <a:ext cx="6663198" cy="923330"/>
          </a:xfrm>
          <a:prstGeom prst="rect">
            <a:avLst/>
          </a:prstGeom>
          <a:noFill/>
        </p:spPr>
        <p:txBody>
          <a:bodyPr wrap="square" rtlCol="0">
            <a:spAutoFit/>
          </a:bodyPr>
          <a:lstStyle/>
          <a:p>
            <a:r>
              <a:rPr lang="en-US" dirty="0">
                <a:hlinkClick r:id="rId4"/>
              </a:rPr>
              <a:t>https://www.ime.gr/chronos/02/islands/gr/technology/pottery/index1.html</a:t>
            </a:r>
            <a:endParaRPr lang="el-GR" dirty="0"/>
          </a:p>
          <a:p>
            <a:endParaRPr lang="el-GR" dirty="0"/>
          </a:p>
        </p:txBody>
      </p:sp>
    </p:spTree>
    <p:extLst>
      <p:ext uri="{BB962C8B-B14F-4D97-AF65-F5344CB8AC3E}">
        <p14:creationId xmlns:p14="http://schemas.microsoft.com/office/powerpoint/2010/main" val="2413712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2459A462-FAF8-AC00-EED0-73DBC5E2A605}"/>
              </a:ext>
            </a:extLst>
          </p:cNvPr>
          <p:cNvPicPr>
            <a:picLocks noChangeAspect="1"/>
          </p:cNvPicPr>
          <p:nvPr/>
        </p:nvPicPr>
        <p:blipFill>
          <a:blip r:embed="rId3"/>
          <a:stretch>
            <a:fillRect/>
          </a:stretch>
        </p:blipFill>
        <p:spPr>
          <a:xfrm>
            <a:off x="195943" y="368559"/>
            <a:ext cx="11532637" cy="6120881"/>
          </a:xfrm>
          <a:prstGeom prst="rect">
            <a:avLst/>
          </a:prstGeom>
        </p:spPr>
      </p:pic>
    </p:spTree>
    <p:extLst>
      <p:ext uri="{BB962C8B-B14F-4D97-AF65-F5344CB8AC3E}">
        <p14:creationId xmlns:p14="http://schemas.microsoft.com/office/powerpoint/2010/main" val="1114185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AA182A7-2C49-6ED7-6ED4-B4D04D9398FA}"/>
              </a:ext>
            </a:extLst>
          </p:cNvPr>
          <p:cNvSpPr>
            <a:spLocks noGrp="1"/>
          </p:cNvSpPr>
          <p:nvPr>
            <p:ph type="title"/>
          </p:nvPr>
        </p:nvSpPr>
        <p:spPr/>
        <p:txBody>
          <a:bodyPr/>
          <a:lstStyle/>
          <a:p>
            <a:r>
              <a:rPr lang="el-GR" dirty="0"/>
              <a:t>ΔΕΠΑΣ ΑΜΦΙΚΥΠΕΛΛΟΝ</a:t>
            </a:r>
          </a:p>
        </p:txBody>
      </p:sp>
      <p:pic>
        <p:nvPicPr>
          <p:cNvPr id="5" name="Θέση περιεχομένου 4">
            <a:extLst>
              <a:ext uri="{FF2B5EF4-FFF2-40B4-BE49-F238E27FC236}">
                <a16:creationId xmlns:a16="http://schemas.microsoft.com/office/drawing/2014/main" xmlns="" id="{D9A40233-AD07-A5F3-7A8A-0A0F5834D2FB}"/>
              </a:ext>
            </a:extLst>
          </p:cNvPr>
          <p:cNvPicPr>
            <a:picLocks noGrp="1" noChangeAspect="1"/>
          </p:cNvPicPr>
          <p:nvPr>
            <p:ph idx="1"/>
          </p:nvPr>
        </p:nvPicPr>
        <p:blipFill>
          <a:blip r:embed="rId2"/>
          <a:stretch>
            <a:fillRect/>
          </a:stretch>
        </p:blipFill>
        <p:spPr>
          <a:xfrm>
            <a:off x="516048" y="1935921"/>
            <a:ext cx="2659522" cy="3695700"/>
          </a:xfrm>
        </p:spPr>
      </p:pic>
      <p:sp>
        <p:nvSpPr>
          <p:cNvPr id="6" name="TextBox 5">
            <a:extLst>
              <a:ext uri="{FF2B5EF4-FFF2-40B4-BE49-F238E27FC236}">
                <a16:creationId xmlns:a16="http://schemas.microsoft.com/office/drawing/2014/main" xmlns="" id="{E3FEDB68-F0E5-5B21-09B6-B0883183E619}"/>
              </a:ext>
            </a:extLst>
          </p:cNvPr>
          <p:cNvSpPr txBox="1"/>
          <p:nvPr/>
        </p:nvSpPr>
        <p:spPr>
          <a:xfrm>
            <a:off x="3573317" y="5602069"/>
            <a:ext cx="6354147" cy="646331"/>
          </a:xfrm>
          <a:prstGeom prst="rect">
            <a:avLst/>
          </a:prstGeom>
          <a:noFill/>
        </p:spPr>
        <p:txBody>
          <a:bodyPr wrap="square" rtlCol="0">
            <a:spAutoFit/>
          </a:bodyPr>
          <a:lstStyle/>
          <a:p>
            <a:r>
              <a:rPr lang="en-US" dirty="0">
                <a:hlinkClick r:id="rId3"/>
              </a:rPr>
              <a:t>http://odysseus.culture.gr/h/4/gh430.jsp?obj_id=11841</a:t>
            </a:r>
            <a:endParaRPr lang="el-GR" dirty="0"/>
          </a:p>
          <a:p>
            <a:endParaRPr lang="el-GR" dirty="0"/>
          </a:p>
        </p:txBody>
      </p:sp>
      <p:sp>
        <p:nvSpPr>
          <p:cNvPr id="7" name="TextBox 6">
            <a:extLst>
              <a:ext uri="{FF2B5EF4-FFF2-40B4-BE49-F238E27FC236}">
                <a16:creationId xmlns:a16="http://schemas.microsoft.com/office/drawing/2014/main" xmlns="" id="{F451D8E5-35AA-940A-7CED-75E8754DB03B}"/>
              </a:ext>
            </a:extLst>
          </p:cNvPr>
          <p:cNvSpPr txBox="1"/>
          <p:nvPr/>
        </p:nvSpPr>
        <p:spPr>
          <a:xfrm>
            <a:off x="3573317" y="4637619"/>
            <a:ext cx="7795729" cy="738664"/>
          </a:xfrm>
          <a:prstGeom prst="rect">
            <a:avLst/>
          </a:prstGeom>
          <a:noFill/>
        </p:spPr>
        <p:txBody>
          <a:bodyPr wrap="square" rtlCol="0">
            <a:spAutoFit/>
          </a:bodyPr>
          <a:lstStyle/>
          <a:p>
            <a:r>
              <a:rPr lang="el-GR" sz="1400" dirty="0"/>
              <a:t>Ντούμας Χ., Αγγελοπούλου Ν., "Οι Βασικοί Κεραμικοί Τύποι της </a:t>
            </a:r>
            <a:r>
              <a:rPr lang="el-GR" sz="1400" dirty="0" err="1"/>
              <a:t>Πολιόχνης</a:t>
            </a:r>
            <a:r>
              <a:rPr lang="el-GR" sz="1400" dirty="0"/>
              <a:t> και η Διάδοσή τους στο Αιγαίο κατά την Πρώιμη Εποχή του Χαλκού", </a:t>
            </a:r>
            <a:r>
              <a:rPr lang="el-GR" sz="1400" i="1" dirty="0"/>
              <a:t>Η </a:t>
            </a:r>
            <a:r>
              <a:rPr lang="el-GR" sz="1400" i="1" dirty="0" err="1"/>
              <a:t>Πολιόχνη</a:t>
            </a:r>
            <a:r>
              <a:rPr lang="el-GR" sz="1400" i="1" dirty="0"/>
              <a:t> και Η Πρώιμη Εποχή του Χαλκού στο Β. Αιγαίο </a:t>
            </a:r>
            <a:r>
              <a:rPr lang="el-GR" sz="1400" dirty="0"/>
              <a:t>(Πρακτικά Διεθνούς Συνεδρίου), Αθήνα, 1997, σσ. 543-554.</a:t>
            </a:r>
          </a:p>
        </p:txBody>
      </p:sp>
      <p:sp>
        <p:nvSpPr>
          <p:cNvPr id="8" name="TextBox 7">
            <a:extLst>
              <a:ext uri="{FF2B5EF4-FFF2-40B4-BE49-F238E27FC236}">
                <a16:creationId xmlns:a16="http://schemas.microsoft.com/office/drawing/2014/main" xmlns="" id="{FE93F11C-3975-ECA5-2531-8509EF2356BA}"/>
              </a:ext>
            </a:extLst>
          </p:cNvPr>
          <p:cNvSpPr txBox="1"/>
          <p:nvPr/>
        </p:nvSpPr>
        <p:spPr>
          <a:xfrm>
            <a:off x="3573317" y="1857289"/>
            <a:ext cx="7571793" cy="2616101"/>
          </a:xfrm>
          <a:prstGeom prst="rect">
            <a:avLst/>
          </a:prstGeom>
          <a:noFill/>
        </p:spPr>
        <p:txBody>
          <a:bodyPr wrap="square" rtlCol="0">
            <a:spAutoFit/>
          </a:bodyPr>
          <a:lstStyle/>
          <a:p>
            <a:pPr algn="just"/>
            <a:r>
              <a:rPr lang="el-GR" sz="2000" dirty="0"/>
              <a:t>Οξύληκτο αγγείο γκρίζου πηλού με χοανοειδές στόμιο και </a:t>
            </a:r>
            <a:r>
              <a:rPr lang="el-GR" sz="2000" dirty="0" err="1"/>
              <a:t>καλυκόσχημο</a:t>
            </a:r>
            <a:r>
              <a:rPr lang="el-GR" sz="2000" dirty="0"/>
              <a:t> σώμα. Οι μεγάλες κυλινδρικής διατομής λαβές που εκφύονται στο κάτω τμήμα του λαιμού και καταλήγουν στη βάση του αγγείου σχηματίζουν ένα τέλειο κύκλο. </a:t>
            </a:r>
          </a:p>
          <a:p>
            <a:endParaRPr lang="el-GR" sz="2000" dirty="0"/>
          </a:p>
          <a:p>
            <a:r>
              <a:rPr lang="el-GR" sz="1600" dirty="0"/>
              <a:t>Πρώιμη Εποχή του Χαλκού (2200-2100 π.Χ.)</a:t>
            </a:r>
          </a:p>
          <a:p>
            <a:r>
              <a:rPr lang="el-GR" sz="1600" dirty="0"/>
              <a:t>Λήμνος, </a:t>
            </a:r>
            <a:r>
              <a:rPr lang="el-GR" sz="1600" dirty="0" err="1"/>
              <a:t>Πολιόχνη</a:t>
            </a:r>
            <a:r>
              <a:rPr lang="el-GR" sz="1600" dirty="0"/>
              <a:t>.</a:t>
            </a:r>
          </a:p>
          <a:p>
            <a:r>
              <a:rPr lang="el-GR" sz="1600" dirty="0"/>
              <a:t>ύψος: 0,224.</a:t>
            </a:r>
          </a:p>
          <a:p>
            <a:r>
              <a:rPr lang="el-GR" sz="1600" dirty="0"/>
              <a:t>Πηλός</a:t>
            </a:r>
          </a:p>
        </p:txBody>
      </p:sp>
    </p:spTree>
    <p:extLst>
      <p:ext uri="{BB962C8B-B14F-4D97-AF65-F5344CB8AC3E}">
        <p14:creationId xmlns:p14="http://schemas.microsoft.com/office/powerpoint/2010/main" val="11530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97077D7-F796-C888-7009-6427914803C0}"/>
              </a:ext>
            </a:extLst>
          </p:cNvPr>
          <p:cNvSpPr>
            <a:spLocks noGrp="1"/>
          </p:cNvSpPr>
          <p:nvPr>
            <p:ph type="title"/>
          </p:nvPr>
        </p:nvSpPr>
        <p:spPr/>
        <p:txBody>
          <a:bodyPr/>
          <a:lstStyle/>
          <a:p>
            <a:r>
              <a:rPr lang="el-GR" dirty="0"/>
              <a:t>Ο </a:t>
            </a:r>
            <a:r>
              <a:rPr lang="el-GR" dirty="0" err="1"/>
              <a:t>ΚΟΣΜΟς</a:t>
            </a:r>
            <a:r>
              <a:rPr lang="el-GR" dirty="0"/>
              <a:t> ΤΟΥ ΟΜΗΡΟΥ</a:t>
            </a:r>
          </a:p>
        </p:txBody>
      </p:sp>
      <p:sp>
        <p:nvSpPr>
          <p:cNvPr id="3" name="Θέση περιεχομένου 2">
            <a:extLst>
              <a:ext uri="{FF2B5EF4-FFF2-40B4-BE49-F238E27FC236}">
                <a16:creationId xmlns:a16="http://schemas.microsoft.com/office/drawing/2014/main" xmlns="" id="{A3D25D29-9929-00D4-C4C2-7668A56BA33C}"/>
              </a:ext>
            </a:extLst>
          </p:cNvPr>
          <p:cNvSpPr>
            <a:spLocks noGrp="1"/>
          </p:cNvSpPr>
          <p:nvPr>
            <p:ph idx="1"/>
          </p:nvPr>
        </p:nvSpPr>
        <p:spPr>
          <a:xfrm>
            <a:off x="913795" y="1935921"/>
            <a:ext cx="10684156" cy="4152336"/>
          </a:xfrm>
        </p:spPr>
        <p:txBody>
          <a:bodyPr>
            <a:normAutofit/>
          </a:bodyPr>
          <a:lstStyle/>
          <a:p>
            <a:pPr marL="0" indent="0">
              <a:buNone/>
            </a:pPr>
            <a:r>
              <a:rPr lang="el-GR" u="sng" dirty="0"/>
              <a:t>Ευρεία διάδοση του αγγείου</a:t>
            </a:r>
            <a:r>
              <a:rPr lang="el-GR" dirty="0"/>
              <a:t>   (Κ &amp; Ν Μικρά Ασία,  Συρία, Κυκλάδες,  ηπειρωτική Ελλάδα και  Θράκη)</a:t>
            </a:r>
          </a:p>
          <a:p>
            <a:pPr marL="457200" indent="-457200">
              <a:buFont typeface="+mj-lt"/>
              <a:buAutoNum type="arabicPeriod"/>
            </a:pPr>
            <a:r>
              <a:rPr lang="el-GR" dirty="0"/>
              <a:t>το ευρύ δίκτυο εμπορικών επαφών της Τροίας  </a:t>
            </a:r>
          </a:p>
          <a:p>
            <a:pPr marL="457200" indent="-457200">
              <a:buFont typeface="+mj-lt"/>
              <a:buAutoNum type="arabicPeriod"/>
            </a:pPr>
            <a:r>
              <a:rPr lang="el-GR" dirty="0"/>
              <a:t>ο τύπος αυτός               πρότυπο  παραγωγής σε κατά τόπους αγγειοπλαστικά εργαστήρια</a:t>
            </a:r>
          </a:p>
          <a:p>
            <a:pPr marL="0" indent="0">
              <a:buNone/>
            </a:pPr>
            <a:endParaRPr lang="el-GR" dirty="0"/>
          </a:p>
          <a:p>
            <a:pPr marL="0" indent="0">
              <a:buNone/>
            </a:pPr>
            <a:r>
              <a:rPr lang="el-GR" dirty="0">
                <a:solidFill>
                  <a:srgbClr val="00B0F0"/>
                </a:solidFill>
              </a:rPr>
              <a:t>Όμηρος          </a:t>
            </a:r>
            <a:r>
              <a:rPr lang="el-GR" dirty="0"/>
              <a:t>      με αφορμή τον Τρωικό πόλεμο, ως μνήμη άσβεστη στην προφορική παράδοση </a:t>
            </a:r>
          </a:p>
          <a:p>
            <a:pPr marL="0" indent="0">
              <a:buNone/>
            </a:pPr>
            <a:r>
              <a:rPr lang="el-GR" dirty="0"/>
              <a:t>                              αποτύπωση κοινωνίας μεταγενέστερης των μυκηναϊκών χρόνων, με νέα κοινωνικά πρότυπα και ιδεολογικό πνεύμα της εποχής του 8</a:t>
            </a:r>
            <a:r>
              <a:rPr lang="el-GR" baseline="30000" dirty="0"/>
              <a:t>ος</a:t>
            </a:r>
            <a:r>
              <a:rPr lang="el-GR" dirty="0"/>
              <a:t> αι. π.Χ.</a:t>
            </a:r>
          </a:p>
        </p:txBody>
      </p:sp>
      <p:pic>
        <p:nvPicPr>
          <p:cNvPr id="4" name="Εικόνα 3">
            <a:extLst>
              <a:ext uri="{FF2B5EF4-FFF2-40B4-BE49-F238E27FC236}">
                <a16:creationId xmlns:a16="http://schemas.microsoft.com/office/drawing/2014/main" xmlns="" id="{B48286A9-29CF-A32B-3963-F645942B6101}"/>
              </a:ext>
            </a:extLst>
          </p:cNvPr>
          <p:cNvPicPr>
            <a:picLocks noChangeAspect="1"/>
          </p:cNvPicPr>
          <p:nvPr/>
        </p:nvPicPr>
        <p:blipFill>
          <a:blip r:embed="rId2"/>
          <a:stretch>
            <a:fillRect/>
          </a:stretch>
        </p:blipFill>
        <p:spPr>
          <a:xfrm>
            <a:off x="3219160" y="3429000"/>
            <a:ext cx="621846" cy="268247"/>
          </a:xfrm>
          <a:prstGeom prst="rect">
            <a:avLst/>
          </a:prstGeom>
        </p:spPr>
      </p:pic>
      <p:pic>
        <p:nvPicPr>
          <p:cNvPr id="5" name="Εικόνα 4">
            <a:extLst>
              <a:ext uri="{FF2B5EF4-FFF2-40B4-BE49-F238E27FC236}">
                <a16:creationId xmlns:a16="http://schemas.microsoft.com/office/drawing/2014/main" xmlns="" id="{287C8F37-D6A3-D220-1876-E68F5DBE4140}"/>
              </a:ext>
            </a:extLst>
          </p:cNvPr>
          <p:cNvPicPr>
            <a:picLocks noChangeAspect="1"/>
          </p:cNvPicPr>
          <p:nvPr/>
        </p:nvPicPr>
        <p:blipFill>
          <a:blip r:embed="rId2"/>
          <a:stretch>
            <a:fillRect/>
          </a:stretch>
        </p:blipFill>
        <p:spPr>
          <a:xfrm>
            <a:off x="2080824" y="4433210"/>
            <a:ext cx="621846" cy="268247"/>
          </a:xfrm>
          <a:prstGeom prst="rect">
            <a:avLst/>
          </a:prstGeom>
        </p:spPr>
      </p:pic>
      <p:pic>
        <p:nvPicPr>
          <p:cNvPr id="6" name="Εικόνα 5">
            <a:extLst>
              <a:ext uri="{FF2B5EF4-FFF2-40B4-BE49-F238E27FC236}">
                <a16:creationId xmlns:a16="http://schemas.microsoft.com/office/drawing/2014/main" xmlns="" id="{A388E5C4-14F8-CCF5-C302-95833B4B4657}"/>
              </a:ext>
            </a:extLst>
          </p:cNvPr>
          <p:cNvPicPr>
            <a:picLocks noChangeAspect="1"/>
          </p:cNvPicPr>
          <p:nvPr/>
        </p:nvPicPr>
        <p:blipFill>
          <a:blip r:embed="rId2"/>
          <a:stretch>
            <a:fillRect/>
          </a:stretch>
        </p:blipFill>
        <p:spPr>
          <a:xfrm>
            <a:off x="2080824" y="4918403"/>
            <a:ext cx="621846" cy="268247"/>
          </a:xfrm>
          <a:prstGeom prst="rect">
            <a:avLst/>
          </a:prstGeom>
        </p:spPr>
      </p:pic>
    </p:spTree>
    <p:extLst>
      <p:ext uri="{BB962C8B-B14F-4D97-AF65-F5344CB8AC3E}">
        <p14:creationId xmlns:p14="http://schemas.microsoft.com/office/powerpoint/2010/main" val="71923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D3B3B62-0B6D-D744-E5E2-44C0AA9BDAAD}"/>
              </a:ext>
            </a:extLst>
          </p:cNvPr>
          <p:cNvSpPr>
            <a:spLocks noGrp="1"/>
          </p:cNvSpPr>
          <p:nvPr>
            <p:ph type="title"/>
          </p:nvPr>
        </p:nvSpPr>
        <p:spPr/>
        <p:txBody>
          <a:bodyPr/>
          <a:lstStyle/>
          <a:p>
            <a:r>
              <a:rPr lang="el-GR" dirty="0"/>
              <a:t>ΤΑ ΟΜΗΡΙΚΑ ΕΠΗ ΚΑΙ Η ΑΠΗΧΗΣΗ </a:t>
            </a:r>
            <a:r>
              <a:rPr lang="el-GR" dirty="0" err="1"/>
              <a:t>ΤΟΥς</a:t>
            </a:r>
            <a:endParaRPr lang="el-GR" dirty="0"/>
          </a:p>
        </p:txBody>
      </p:sp>
      <p:sp>
        <p:nvSpPr>
          <p:cNvPr id="3" name="Θέση περιεχομένου 2">
            <a:extLst>
              <a:ext uri="{FF2B5EF4-FFF2-40B4-BE49-F238E27FC236}">
                <a16:creationId xmlns:a16="http://schemas.microsoft.com/office/drawing/2014/main" xmlns="" id="{94A64E63-45D9-40EC-7A7F-9E38C4C53786}"/>
              </a:ext>
            </a:extLst>
          </p:cNvPr>
          <p:cNvSpPr>
            <a:spLocks noGrp="1"/>
          </p:cNvSpPr>
          <p:nvPr>
            <p:ph idx="1"/>
          </p:nvPr>
        </p:nvSpPr>
        <p:spPr>
          <a:xfrm>
            <a:off x="913795" y="2096063"/>
            <a:ext cx="10353762" cy="4379381"/>
          </a:xfrm>
        </p:spPr>
        <p:txBody>
          <a:bodyPr>
            <a:normAutofit/>
          </a:bodyPr>
          <a:lstStyle/>
          <a:p>
            <a:pPr algn="just"/>
            <a:r>
              <a:rPr lang="el-GR" i="1" u="sng" dirty="0"/>
              <a:t>Γλώσσα</a:t>
            </a:r>
            <a:r>
              <a:rPr lang="el-GR" i="1" dirty="0"/>
              <a:t>: </a:t>
            </a:r>
            <a:r>
              <a:rPr lang="el-GR" dirty="0"/>
              <a:t>καταληκτικό δακτυλικό εξάμετρο, συνύπαρξη ιωνικών και μη ιωνικών, δηλαδή αιολικών χαρακτηριστικών</a:t>
            </a:r>
          </a:p>
          <a:p>
            <a:pPr algn="just"/>
            <a:r>
              <a:rPr lang="el-GR" i="1" u="sng" dirty="0"/>
              <a:t>Ιλιάδα</a:t>
            </a:r>
            <a:r>
              <a:rPr lang="el-GR" dirty="0"/>
              <a:t>: (15.600 </a:t>
            </a:r>
            <a:r>
              <a:rPr lang="el-GR" dirty="0" err="1"/>
              <a:t>στχ</a:t>
            </a:r>
            <a:r>
              <a:rPr lang="el-GR" dirty="0"/>
              <a:t>.)          ως βασική υπόθεση την στρατιωτική σύγκρουση ανάμεσα στους Αχαιούς/ Δαναούς Έλληνες και τους Τρώες, που πολεμούσαν μαζί με τους συμμάχους τους</a:t>
            </a:r>
          </a:p>
          <a:p>
            <a:pPr marL="0" indent="0" algn="ctr">
              <a:buNone/>
            </a:pPr>
            <a:r>
              <a:rPr lang="el-GR" u="sng" dirty="0">
                <a:solidFill>
                  <a:srgbClr val="00B0F0"/>
                </a:solidFill>
              </a:rPr>
              <a:t>Περιγραφή μόνο 6 ημερών, ενώ η διάρκεια του πολέμου αγγίζει τα 10 έτη</a:t>
            </a:r>
          </a:p>
          <a:p>
            <a:pPr algn="just"/>
            <a:r>
              <a:rPr lang="el-GR" i="1" u="sng" dirty="0"/>
              <a:t>Οδύσσεια</a:t>
            </a:r>
            <a:r>
              <a:rPr lang="el-GR" dirty="0"/>
              <a:t>: (12.100 </a:t>
            </a:r>
            <a:r>
              <a:rPr lang="el-GR" dirty="0" err="1"/>
              <a:t>στχ</a:t>
            </a:r>
            <a:r>
              <a:rPr lang="el-GR" dirty="0"/>
              <a:t>.)           αναφέρεται στην περιπετειώδη και επεισοδιακή επιστροφή του Οδυσσέα από την Τροία στην Ιθάκη</a:t>
            </a:r>
          </a:p>
          <a:p>
            <a:pPr marL="0" indent="0" algn="ctr">
              <a:buNone/>
            </a:pPr>
            <a:r>
              <a:rPr lang="el-GR" u="sng" dirty="0">
                <a:solidFill>
                  <a:srgbClr val="00B0F0"/>
                </a:solidFill>
              </a:rPr>
              <a:t>Αφήγηση σε γεγονότα που η διάρκειά τους δεν ξεπερνά και πάλι το χρονικό διάστημα μερικών ημερών</a:t>
            </a:r>
          </a:p>
        </p:txBody>
      </p:sp>
      <p:pic>
        <p:nvPicPr>
          <p:cNvPr id="4" name="Εικόνα 3">
            <a:extLst>
              <a:ext uri="{FF2B5EF4-FFF2-40B4-BE49-F238E27FC236}">
                <a16:creationId xmlns:a16="http://schemas.microsoft.com/office/drawing/2014/main" xmlns="" id="{13B42DC5-B3A0-F9B7-29A0-6752C348EC9B}"/>
              </a:ext>
            </a:extLst>
          </p:cNvPr>
          <p:cNvPicPr>
            <a:picLocks noChangeAspect="1"/>
          </p:cNvPicPr>
          <p:nvPr/>
        </p:nvPicPr>
        <p:blipFill>
          <a:blip r:embed="rId2"/>
          <a:stretch>
            <a:fillRect/>
          </a:stretch>
        </p:blipFill>
        <p:spPr>
          <a:xfrm>
            <a:off x="3751004" y="3042948"/>
            <a:ext cx="621846" cy="268247"/>
          </a:xfrm>
          <a:prstGeom prst="rect">
            <a:avLst/>
          </a:prstGeom>
        </p:spPr>
      </p:pic>
      <p:pic>
        <p:nvPicPr>
          <p:cNvPr id="5" name="Εικόνα 4">
            <a:extLst>
              <a:ext uri="{FF2B5EF4-FFF2-40B4-BE49-F238E27FC236}">
                <a16:creationId xmlns:a16="http://schemas.microsoft.com/office/drawing/2014/main" xmlns="" id="{8AAD878E-F8F2-428A-6468-751BAE74F0EF}"/>
              </a:ext>
            </a:extLst>
          </p:cNvPr>
          <p:cNvPicPr>
            <a:picLocks noChangeAspect="1"/>
          </p:cNvPicPr>
          <p:nvPr/>
        </p:nvPicPr>
        <p:blipFill>
          <a:blip r:embed="rId2"/>
          <a:stretch>
            <a:fillRect/>
          </a:stretch>
        </p:blipFill>
        <p:spPr>
          <a:xfrm>
            <a:off x="3921968" y="4759196"/>
            <a:ext cx="621846" cy="268247"/>
          </a:xfrm>
          <a:prstGeom prst="rect">
            <a:avLst/>
          </a:prstGeom>
        </p:spPr>
      </p:pic>
    </p:spTree>
    <p:extLst>
      <p:ext uri="{BB962C8B-B14F-4D97-AF65-F5344CB8AC3E}">
        <p14:creationId xmlns:p14="http://schemas.microsoft.com/office/powerpoint/2010/main" val="1368227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DFF0022-6B5D-770B-7CA8-4523CD4E2437}"/>
              </a:ext>
            </a:extLst>
          </p:cNvPr>
          <p:cNvSpPr>
            <a:spLocks noGrp="1"/>
          </p:cNvSpPr>
          <p:nvPr>
            <p:ph type="title"/>
          </p:nvPr>
        </p:nvSpPr>
        <p:spPr>
          <a:xfrm>
            <a:off x="924444" y="-29366"/>
            <a:ext cx="10353761" cy="1326321"/>
          </a:xfrm>
        </p:spPr>
        <p:txBody>
          <a:bodyPr/>
          <a:lstStyle/>
          <a:p>
            <a:r>
              <a:rPr lang="el-GR" dirty="0"/>
              <a:t>ΤΑ ΟΜΗΡΙΚΑ ΕΠΗ ΚΑΙ Η ΑΠΗΧΗΣΗ </a:t>
            </a:r>
            <a:r>
              <a:rPr lang="el-GR" dirty="0" err="1"/>
              <a:t>ΤΟΥς</a:t>
            </a:r>
            <a:endParaRPr lang="el-GR" dirty="0"/>
          </a:p>
        </p:txBody>
      </p:sp>
      <p:sp>
        <p:nvSpPr>
          <p:cNvPr id="3" name="Θέση περιεχομένου 2">
            <a:extLst>
              <a:ext uri="{FF2B5EF4-FFF2-40B4-BE49-F238E27FC236}">
                <a16:creationId xmlns:a16="http://schemas.microsoft.com/office/drawing/2014/main" xmlns="" id="{EB17E37D-5231-B7A1-590C-C610D14DD860}"/>
              </a:ext>
            </a:extLst>
          </p:cNvPr>
          <p:cNvSpPr>
            <a:spLocks noGrp="1"/>
          </p:cNvSpPr>
          <p:nvPr>
            <p:ph idx="1"/>
          </p:nvPr>
        </p:nvSpPr>
        <p:spPr>
          <a:xfrm>
            <a:off x="688607" y="942392"/>
            <a:ext cx="10814785" cy="5645021"/>
          </a:xfrm>
        </p:spPr>
        <p:txBody>
          <a:bodyPr>
            <a:normAutofit/>
          </a:bodyPr>
          <a:lstStyle/>
          <a:p>
            <a:pPr algn="just"/>
            <a:r>
              <a:rPr lang="el-GR" dirty="0"/>
              <a:t>Επιρροή της ομηρικής επικής δημιουργίας από 7ο αι. π.Χ.              πρόγονος τραγωδίας</a:t>
            </a:r>
          </a:p>
          <a:p>
            <a:pPr algn="just"/>
            <a:r>
              <a:rPr lang="el-GR" dirty="0"/>
              <a:t>Λυρική ποίηση του Αρχιλόχου, του Αλκαίου και της Σαπφούς, του Πινδάρου κατά το α’ μισό του 5ου αιώνα </a:t>
            </a:r>
            <a:r>
              <a:rPr lang="el-GR" dirty="0" err="1"/>
              <a:t>π.Χ</a:t>
            </a:r>
            <a:endParaRPr lang="el-GR" dirty="0"/>
          </a:p>
          <a:p>
            <a:pPr algn="just"/>
            <a:r>
              <a:rPr lang="el-GR" dirty="0"/>
              <a:t>Εικαστικές Τέχνες - αγγειογραφία</a:t>
            </a:r>
          </a:p>
          <a:p>
            <a:pPr algn="just"/>
            <a:r>
              <a:rPr lang="el-GR" dirty="0"/>
              <a:t>Αριστοτέλης εξαίρει την ανωτερότητα του Ομήρου:  </a:t>
            </a:r>
          </a:p>
          <a:p>
            <a:pPr marL="0" indent="0" algn="ctr">
              <a:buNone/>
            </a:pPr>
            <a:r>
              <a:rPr lang="el-GR" sz="1600" i="1" dirty="0" err="1"/>
              <a:t>καὶ</a:t>
            </a:r>
            <a:r>
              <a:rPr lang="el-GR" sz="1600" i="1" dirty="0"/>
              <a:t> </a:t>
            </a:r>
            <a:r>
              <a:rPr lang="el-GR" sz="1600" i="1" dirty="0" err="1"/>
              <a:t>γὰρ</a:t>
            </a:r>
            <a:r>
              <a:rPr lang="el-GR" sz="1600" i="1" dirty="0"/>
              <a:t> </a:t>
            </a:r>
            <a:r>
              <a:rPr lang="el-GR" sz="1600" i="1" dirty="0" err="1"/>
              <a:t>ἐν</a:t>
            </a:r>
            <a:r>
              <a:rPr lang="el-GR" sz="1600" i="1" dirty="0"/>
              <a:t> </a:t>
            </a:r>
            <a:r>
              <a:rPr lang="el-GR" sz="1600" i="1" dirty="0" err="1"/>
              <a:t>τοῖς</a:t>
            </a:r>
            <a:r>
              <a:rPr lang="el-GR" sz="1600" i="1" dirty="0"/>
              <a:t> </a:t>
            </a:r>
            <a:r>
              <a:rPr lang="el-GR" sz="1600" i="1" dirty="0" err="1"/>
              <a:t>αὐτοῖς</a:t>
            </a:r>
            <a:r>
              <a:rPr lang="el-GR" sz="1600" i="1" dirty="0"/>
              <a:t> </a:t>
            </a:r>
            <a:r>
              <a:rPr lang="el-GR" sz="1600" i="1" dirty="0" err="1"/>
              <a:t>καὶ</a:t>
            </a:r>
            <a:r>
              <a:rPr lang="el-GR" sz="1600" i="1" dirty="0"/>
              <a:t> </a:t>
            </a:r>
            <a:r>
              <a:rPr lang="el-GR" sz="1600" i="1" dirty="0" err="1"/>
              <a:t>τὰ</a:t>
            </a:r>
            <a:r>
              <a:rPr lang="el-GR" sz="1600" i="1" dirty="0"/>
              <a:t> </a:t>
            </a:r>
            <a:r>
              <a:rPr lang="el-GR" sz="1600" i="1" dirty="0" err="1"/>
              <a:t>αὐτὰ</a:t>
            </a:r>
            <a:r>
              <a:rPr lang="el-GR" sz="1600" i="1" dirty="0"/>
              <a:t> </a:t>
            </a:r>
            <a:r>
              <a:rPr lang="el-GR" sz="1600" b="1" i="1" dirty="0" err="1"/>
              <a:t>μιμεῖσθαι</a:t>
            </a:r>
            <a:r>
              <a:rPr lang="el-GR" sz="1600" i="1" dirty="0"/>
              <a:t> </a:t>
            </a:r>
            <a:r>
              <a:rPr lang="el-GR" sz="1600" i="1" dirty="0" err="1"/>
              <a:t>ἔστιν</a:t>
            </a:r>
            <a:r>
              <a:rPr lang="el-GR" sz="1600" i="1" dirty="0"/>
              <a:t> </a:t>
            </a:r>
            <a:r>
              <a:rPr lang="el-GR" sz="1600" i="1" dirty="0" err="1"/>
              <a:t>ὁτὲ</a:t>
            </a:r>
            <a:r>
              <a:rPr lang="el-GR" sz="1600" i="1" dirty="0"/>
              <a:t> </a:t>
            </a:r>
            <a:r>
              <a:rPr lang="el-GR" sz="1600" i="1" dirty="0" err="1"/>
              <a:t>μὲν</a:t>
            </a:r>
            <a:endParaRPr lang="el-GR" sz="1600" i="1" dirty="0"/>
          </a:p>
          <a:p>
            <a:pPr marL="0" indent="0" algn="ctr">
              <a:buNone/>
            </a:pPr>
            <a:r>
              <a:rPr lang="el-GR" sz="1600" i="1" dirty="0"/>
              <a:t> </a:t>
            </a:r>
            <a:r>
              <a:rPr lang="el-GR" sz="1600" i="1" dirty="0" err="1"/>
              <a:t>ἀπαγγέλλοντα</a:t>
            </a:r>
            <a:r>
              <a:rPr lang="el-GR" sz="1600" i="1" dirty="0"/>
              <a:t>, ἢ </a:t>
            </a:r>
            <a:r>
              <a:rPr lang="el-GR" sz="1600" i="1" dirty="0" err="1"/>
              <a:t>ἕτερόν</a:t>
            </a:r>
            <a:r>
              <a:rPr lang="el-GR" sz="1600" i="1" dirty="0"/>
              <a:t> τι </a:t>
            </a:r>
            <a:r>
              <a:rPr lang="el-GR" sz="1600" i="1" dirty="0" err="1"/>
              <a:t>γιγνόμενον</a:t>
            </a:r>
            <a:r>
              <a:rPr lang="el-GR" sz="1600" i="1" dirty="0"/>
              <a:t> </a:t>
            </a:r>
            <a:r>
              <a:rPr lang="el-GR" sz="1600" i="1" dirty="0" err="1"/>
              <a:t>ὥσπερ</a:t>
            </a:r>
            <a:r>
              <a:rPr lang="el-GR" sz="1600" i="1" dirty="0"/>
              <a:t> </a:t>
            </a:r>
            <a:r>
              <a:rPr lang="el-GR" sz="1600" i="1" dirty="0" err="1"/>
              <a:t>Ὅμηρος</a:t>
            </a:r>
            <a:r>
              <a:rPr lang="el-GR" sz="1600" i="1" dirty="0"/>
              <a:t> </a:t>
            </a:r>
            <a:r>
              <a:rPr lang="el-GR" sz="1600" i="1" dirty="0" err="1"/>
              <a:t>ποιεῖ</a:t>
            </a:r>
            <a:r>
              <a:rPr lang="el-GR" sz="1600" i="1" dirty="0"/>
              <a:t> ἢ </a:t>
            </a:r>
            <a:r>
              <a:rPr lang="el-GR" sz="1600" i="1" dirty="0" err="1"/>
              <a:t>ὡς</a:t>
            </a:r>
            <a:r>
              <a:rPr lang="el-GR" sz="1600" i="1" dirty="0"/>
              <a:t> </a:t>
            </a:r>
          </a:p>
          <a:p>
            <a:pPr marL="0" indent="0" algn="ctr">
              <a:buNone/>
            </a:pPr>
            <a:r>
              <a:rPr lang="el-GR" sz="1600" i="1" dirty="0" err="1"/>
              <a:t>τὸν</a:t>
            </a:r>
            <a:r>
              <a:rPr lang="el-GR" sz="1600" i="1" dirty="0"/>
              <a:t> </a:t>
            </a:r>
            <a:r>
              <a:rPr lang="el-GR" sz="1600" i="1" dirty="0" err="1"/>
              <a:t>αὐτὸν</a:t>
            </a:r>
            <a:r>
              <a:rPr lang="el-GR" sz="1600" i="1" dirty="0"/>
              <a:t> </a:t>
            </a:r>
            <a:r>
              <a:rPr lang="el-GR" sz="1600" i="1" dirty="0" err="1"/>
              <a:t>καὶ</a:t>
            </a:r>
            <a:r>
              <a:rPr lang="el-GR" sz="1600" i="1" dirty="0"/>
              <a:t> </a:t>
            </a:r>
            <a:r>
              <a:rPr lang="el-GR" sz="1600" i="1" dirty="0" err="1"/>
              <a:t>μὴ</a:t>
            </a:r>
            <a:r>
              <a:rPr lang="el-GR" sz="1600" i="1" dirty="0"/>
              <a:t> </a:t>
            </a:r>
            <a:r>
              <a:rPr lang="el-GR" sz="1600" i="1" dirty="0" err="1"/>
              <a:t>μεταβάλλοντα</a:t>
            </a:r>
            <a:r>
              <a:rPr lang="el-GR" sz="1600" i="1" dirty="0"/>
              <a:t>, ἢ πάντας </a:t>
            </a:r>
            <a:r>
              <a:rPr lang="el-GR" sz="1600" i="1" dirty="0" err="1"/>
              <a:t>ὡς</a:t>
            </a:r>
            <a:r>
              <a:rPr lang="el-GR" sz="1600" i="1" dirty="0"/>
              <a:t> πράττοντας </a:t>
            </a:r>
            <a:r>
              <a:rPr lang="el-GR" sz="1600" i="1" dirty="0" err="1"/>
              <a:t>καὶ</a:t>
            </a:r>
            <a:endParaRPr lang="el-GR" sz="1600" i="1" dirty="0"/>
          </a:p>
          <a:p>
            <a:pPr marL="0" indent="0" algn="ctr">
              <a:buNone/>
            </a:pPr>
            <a:r>
              <a:rPr lang="el-GR" sz="1600" i="1" dirty="0"/>
              <a:t> </a:t>
            </a:r>
            <a:r>
              <a:rPr lang="el-GR" sz="1600" i="1" dirty="0" err="1"/>
              <a:t>ἐνεργοῦντας</a:t>
            </a:r>
            <a:r>
              <a:rPr lang="el-GR" sz="1600" i="1" dirty="0"/>
              <a:t> </a:t>
            </a:r>
            <a:r>
              <a:rPr lang="el-GR" sz="1600" i="1" dirty="0" err="1"/>
              <a:t>τοὺς</a:t>
            </a:r>
            <a:r>
              <a:rPr lang="el-GR" sz="1600" i="1" dirty="0"/>
              <a:t> </a:t>
            </a:r>
            <a:r>
              <a:rPr lang="el-GR" sz="1600" b="1" i="1" dirty="0" err="1"/>
              <a:t>μιμουμένους</a:t>
            </a:r>
            <a:r>
              <a:rPr lang="el-GR" sz="1600" b="1" i="1" dirty="0"/>
              <a:t> </a:t>
            </a:r>
          </a:p>
          <a:p>
            <a:pPr marL="0" indent="0" algn="just">
              <a:buNone/>
            </a:pPr>
            <a:r>
              <a:rPr lang="el-GR" sz="1600" i="1" dirty="0"/>
              <a:t>(Μτφ: Μπορεί, πράγματι, κανείς να μιμείται τα ίδια πράγματα και με τα ίδια μέσα άλλοτε διηγούμενος (είτε παίρνοντας τη μορφή ενός τρίτου προσώπου, όπως κάνει ο Όμηρος, είτε μένοντας πάντοτε ο ίδιος, δίχως καθόλου να αλλάζει) και άλλοτε παρουσιάζοντας αυτούς που γίνονται αντικείμενο μίμησης σαν να ενεργούν και να πράττουν τα πάντα οι ίδιοι)</a:t>
            </a:r>
          </a:p>
          <a:p>
            <a:pPr marL="0" indent="0" algn="r">
              <a:buNone/>
            </a:pPr>
            <a:r>
              <a:rPr lang="el-GR" sz="1400" dirty="0"/>
              <a:t>Αριστοτέλους</a:t>
            </a:r>
            <a:r>
              <a:rPr lang="el-GR" sz="1400" i="1" dirty="0"/>
              <a:t> Περί ποιητικής </a:t>
            </a:r>
            <a:r>
              <a:rPr lang="el-GR" sz="1400" dirty="0"/>
              <a:t>3.1448a 20-24</a:t>
            </a:r>
            <a:r>
              <a:rPr lang="el-GR" sz="1400" i="1" dirty="0"/>
              <a:t>.</a:t>
            </a:r>
          </a:p>
          <a:p>
            <a:pPr marL="0" indent="0" algn="ctr">
              <a:buNone/>
            </a:pPr>
            <a:endParaRPr lang="el-GR" i="1" dirty="0"/>
          </a:p>
        </p:txBody>
      </p:sp>
      <p:pic>
        <p:nvPicPr>
          <p:cNvPr id="4" name="Εικόνα 3">
            <a:extLst>
              <a:ext uri="{FF2B5EF4-FFF2-40B4-BE49-F238E27FC236}">
                <a16:creationId xmlns:a16="http://schemas.microsoft.com/office/drawing/2014/main" xmlns="" id="{A51E953E-1F66-E54A-BD6B-10A5B4FBF877}"/>
              </a:ext>
            </a:extLst>
          </p:cNvPr>
          <p:cNvPicPr>
            <a:picLocks noChangeAspect="1"/>
          </p:cNvPicPr>
          <p:nvPr/>
        </p:nvPicPr>
        <p:blipFill>
          <a:blip r:embed="rId2"/>
          <a:stretch>
            <a:fillRect/>
          </a:stretch>
        </p:blipFill>
        <p:spPr>
          <a:xfrm>
            <a:off x="7436595" y="1028708"/>
            <a:ext cx="621846" cy="268247"/>
          </a:xfrm>
          <a:prstGeom prst="rect">
            <a:avLst/>
          </a:prstGeom>
        </p:spPr>
      </p:pic>
    </p:spTree>
    <p:extLst>
      <p:ext uri="{BB962C8B-B14F-4D97-AF65-F5344CB8AC3E}">
        <p14:creationId xmlns:p14="http://schemas.microsoft.com/office/powerpoint/2010/main" val="3846199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9700CF6-33A3-E82B-4F18-07984D21E072}"/>
              </a:ext>
            </a:extLst>
          </p:cNvPr>
          <p:cNvSpPr>
            <a:spLocks noGrp="1"/>
          </p:cNvSpPr>
          <p:nvPr>
            <p:ph type="title"/>
          </p:nvPr>
        </p:nvSpPr>
        <p:spPr/>
        <p:txBody>
          <a:bodyPr/>
          <a:lstStyle/>
          <a:p>
            <a:r>
              <a:rPr lang="el-GR" dirty="0"/>
              <a:t>ΤΑ ΟΜΗΡΙΚΑ ΕΠΗ ΚΑΙ Η ΑΠΗΧΗΣΗ </a:t>
            </a:r>
            <a:r>
              <a:rPr lang="el-GR" dirty="0" err="1"/>
              <a:t>ΤΟΥς</a:t>
            </a:r>
            <a:endParaRPr lang="el-GR" dirty="0"/>
          </a:p>
        </p:txBody>
      </p:sp>
      <p:pic>
        <p:nvPicPr>
          <p:cNvPr id="5" name="Θέση περιεχομένου 4">
            <a:extLst>
              <a:ext uri="{FF2B5EF4-FFF2-40B4-BE49-F238E27FC236}">
                <a16:creationId xmlns:a16="http://schemas.microsoft.com/office/drawing/2014/main" xmlns="" id="{38136277-7595-3866-3E57-8A08FB043F12}"/>
              </a:ext>
            </a:extLst>
          </p:cNvPr>
          <p:cNvPicPr>
            <a:picLocks noGrp="1" noChangeAspect="1"/>
          </p:cNvPicPr>
          <p:nvPr>
            <p:ph idx="1"/>
          </p:nvPr>
        </p:nvPicPr>
        <p:blipFill>
          <a:blip r:embed="rId2"/>
          <a:stretch>
            <a:fillRect/>
          </a:stretch>
        </p:blipFill>
        <p:spPr>
          <a:xfrm>
            <a:off x="831196" y="2104830"/>
            <a:ext cx="4137942" cy="3695700"/>
          </a:xfrm>
        </p:spPr>
      </p:pic>
      <p:pic>
        <p:nvPicPr>
          <p:cNvPr id="7" name="Εικόνα 6">
            <a:extLst>
              <a:ext uri="{FF2B5EF4-FFF2-40B4-BE49-F238E27FC236}">
                <a16:creationId xmlns:a16="http://schemas.microsoft.com/office/drawing/2014/main" xmlns="" id="{3C334474-9CD0-8D0E-22E7-FBA1298B2C76}"/>
              </a:ext>
            </a:extLst>
          </p:cNvPr>
          <p:cNvPicPr>
            <a:picLocks noChangeAspect="1"/>
          </p:cNvPicPr>
          <p:nvPr/>
        </p:nvPicPr>
        <p:blipFill>
          <a:blip r:embed="rId3"/>
          <a:stretch>
            <a:fillRect/>
          </a:stretch>
        </p:blipFill>
        <p:spPr>
          <a:xfrm>
            <a:off x="5811228" y="2104830"/>
            <a:ext cx="5002640" cy="3695700"/>
          </a:xfrm>
          <a:prstGeom prst="rect">
            <a:avLst/>
          </a:prstGeom>
        </p:spPr>
      </p:pic>
    </p:spTree>
    <p:extLst>
      <p:ext uri="{BB962C8B-B14F-4D97-AF65-F5344CB8AC3E}">
        <p14:creationId xmlns:p14="http://schemas.microsoft.com/office/powerpoint/2010/main" val="4073395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F802C9E-3348-E7E4-89EB-B6425B4B1824}"/>
              </a:ext>
            </a:extLst>
          </p:cNvPr>
          <p:cNvSpPr>
            <a:spLocks noGrp="1"/>
          </p:cNvSpPr>
          <p:nvPr>
            <p:ph type="title"/>
          </p:nvPr>
        </p:nvSpPr>
        <p:spPr>
          <a:xfrm>
            <a:off x="919119" y="115078"/>
            <a:ext cx="10353761" cy="1326321"/>
          </a:xfrm>
        </p:spPr>
        <p:txBody>
          <a:bodyPr/>
          <a:lstStyle/>
          <a:p>
            <a:r>
              <a:rPr lang="el-GR" dirty="0"/>
              <a:t>ΤΑ ΟΜΗΡΙΚΑ ΕΠΗ ΚΑΙ Η ΑΠΗΧΗΣΗ </a:t>
            </a:r>
            <a:r>
              <a:rPr lang="el-GR" dirty="0" err="1"/>
              <a:t>ΤΟΥς</a:t>
            </a:r>
            <a:endParaRPr lang="el-GR" dirty="0"/>
          </a:p>
        </p:txBody>
      </p:sp>
      <p:pic>
        <p:nvPicPr>
          <p:cNvPr id="4" name="Εικόνα 3">
            <a:extLst>
              <a:ext uri="{FF2B5EF4-FFF2-40B4-BE49-F238E27FC236}">
                <a16:creationId xmlns:a16="http://schemas.microsoft.com/office/drawing/2014/main" xmlns="" id="{E7100D03-4A71-B2B4-77FE-A28B17835B93}"/>
              </a:ext>
            </a:extLst>
          </p:cNvPr>
          <p:cNvPicPr>
            <a:picLocks noChangeAspect="1"/>
          </p:cNvPicPr>
          <p:nvPr/>
        </p:nvPicPr>
        <p:blipFill>
          <a:blip r:embed="rId2"/>
          <a:stretch>
            <a:fillRect/>
          </a:stretch>
        </p:blipFill>
        <p:spPr>
          <a:xfrm>
            <a:off x="1242361" y="1343207"/>
            <a:ext cx="6865941" cy="5094915"/>
          </a:xfrm>
          <a:prstGeom prst="rect">
            <a:avLst/>
          </a:prstGeom>
        </p:spPr>
      </p:pic>
    </p:spTree>
    <p:extLst>
      <p:ext uri="{BB962C8B-B14F-4D97-AF65-F5344CB8AC3E}">
        <p14:creationId xmlns:p14="http://schemas.microsoft.com/office/powerpoint/2010/main" val="3800848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F45D410-7D59-7AB7-6007-BC82F07B7764}"/>
              </a:ext>
            </a:extLst>
          </p:cNvPr>
          <p:cNvSpPr>
            <a:spLocks noGrp="1"/>
          </p:cNvSpPr>
          <p:nvPr>
            <p:ph type="title"/>
          </p:nvPr>
        </p:nvSpPr>
        <p:spPr>
          <a:xfrm>
            <a:off x="919119" y="255037"/>
            <a:ext cx="10353761" cy="1326321"/>
          </a:xfrm>
        </p:spPr>
        <p:txBody>
          <a:bodyPr/>
          <a:lstStyle/>
          <a:p>
            <a:r>
              <a:rPr lang="el-GR" dirty="0"/>
              <a:t>ΤΑ ΟΜΗΡΙΚΑ ΕΠΗ ΚΑΙ Η ΑΠΗΧΗΣΗ </a:t>
            </a:r>
            <a:r>
              <a:rPr lang="el-GR" dirty="0" err="1"/>
              <a:t>ΤΟΥς</a:t>
            </a:r>
            <a:endParaRPr lang="el-GR" dirty="0"/>
          </a:p>
        </p:txBody>
      </p:sp>
      <p:pic>
        <p:nvPicPr>
          <p:cNvPr id="4" name="Εικόνα 3">
            <a:extLst>
              <a:ext uri="{FF2B5EF4-FFF2-40B4-BE49-F238E27FC236}">
                <a16:creationId xmlns:a16="http://schemas.microsoft.com/office/drawing/2014/main" xmlns="" id="{3EA82CBA-E724-0F82-6739-F542EDCFA2BA}"/>
              </a:ext>
            </a:extLst>
          </p:cNvPr>
          <p:cNvPicPr>
            <a:picLocks noChangeAspect="1"/>
          </p:cNvPicPr>
          <p:nvPr/>
        </p:nvPicPr>
        <p:blipFill>
          <a:blip r:embed="rId2"/>
          <a:stretch>
            <a:fillRect/>
          </a:stretch>
        </p:blipFill>
        <p:spPr>
          <a:xfrm>
            <a:off x="1672073" y="1292109"/>
            <a:ext cx="8113576" cy="4665306"/>
          </a:xfrm>
          <a:prstGeom prst="rect">
            <a:avLst/>
          </a:prstGeom>
        </p:spPr>
      </p:pic>
    </p:spTree>
    <p:extLst>
      <p:ext uri="{BB962C8B-B14F-4D97-AF65-F5344CB8AC3E}">
        <p14:creationId xmlns:p14="http://schemas.microsoft.com/office/powerpoint/2010/main" val="3733342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62713E9-652F-6843-3167-592B1FB8DDA0}"/>
              </a:ext>
            </a:extLst>
          </p:cNvPr>
          <p:cNvSpPr>
            <a:spLocks noGrp="1"/>
          </p:cNvSpPr>
          <p:nvPr>
            <p:ph type="title"/>
          </p:nvPr>
        </p:nvSpPr>
        <p:spPr>
          <a:xfrm>
            <a:off x="919119" y="146543"/>
            <a:ext cx="10353761" cy="1010454"/>
          </a:xfrm>
        </p:spPr>
        <p:txBody>
          <a:bodyPr/>
          <a:lstStyle/>
          <a:p>
            <a:r>
              <a:rPr lang="el-GR" dirty="0"/>
              <a:t>ΤΑ ΟΜΗΡΙΚΑ ΕΠΗ ΚΑΙ Η ΑΠΗΧΗΣΗ </a:t>
            </a:r>
            <a:r>
              <a:rPr lang="el-GR" dirty="0" err="1"/>
              <a:t>ΤΟΥς</a:t>
            </a:r>
            <a:endParaRPr lang="el-GR" dirty="0"/>
          </a:p>
        </p:txBody>
      </p:sp>
      <p:pic>
        <p:nvPicPr>
          <p:cNvPr id="4" name="Εικόνα 3">
            <a:extLst>
              <a:ext uri="{FF2B5EF4-FFF2-40B4-BE49-F238E27FC236}">
                <a16:creationId xmlns:a16="http://schemas.microsoft.com/office/drawing/2014/main" xmlns="" id="{05925BB5-A270-2388-D5A9-81F43F6208C1}"/>
              </a:ext>
            </a:extLst>
          </p:cNvPr>
          <p:cNvPicPr>
            <a:picLocks noChangeAspect="1"/>
          </p:cNvPicPr>
          <p:nvPr/>
        </p:nvPicPr>
        <p:blipFill>
          <a:blip r:embed="rId2"/>
          <a:stretch>
            <a:fillRect/>
          </a:stretch>
        </p:blipFill>
        <p:spPr>
          <a:xfrm>
            <a:off x="2021783" y="1239598"/>
            <a:ext cx="7570086" cy="5031199"/>
          </a:xfrm>
          <a:prstGeom prst="rect">
            <a:avLst/>
          </a:prstGeom>
        </p:spPr>
      </p:pic>
    </p:spTree>
    <p:extLst>
      <p:ext uri="{BB962C8B-B14F-4D97-AF65-F5344CB8AC3E}">
        <p14:creationId xmlns:p14="http://schemas.microsoft.com/office/powerpoint/2010/main" val="494332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81EDB96-0D08-B1E1-325C-CE1CF1F985F8}"/>
              </a:ext>
            </a:extLst>
          </p:cNvPr>
          <p:cNvSpPr>
            <a:spLocks noGrp="1"/>
          </p:cNvSpPr>
          <p:nvPr>
            <p:ph type="title"/>
          </p:nvPr>
        </p:nvSpPr>
        <p:spPr>
          <a:xfrm>
            <a:off x="839150" y="87085"/>
            <a:ext cx="10353761" cy="1326321"/>
          </a:xfrm>
        </p:spPr>
        <p:txBody>
          <a:bodyPr/>
          <a:lstStyle/>
          <a:p>
            <a:r>
              <a:rPr lang="el-GR" dirty="0"/>
              <a:t>ΤΑ ΟΜΗΡΙΚΑ ΕΠΗ ΚΑΙ Η ΑΠΗΧΗΣΗ </a:t>
            </a:r>
            <a:r>
              <a:rPr lang="el-GR" dirty="0" err="1"/>
              <a:t>ΤΟΥς</a:t>
            </a:r>
            <a:endParaRPr lang="el-GR" dirty="0"/>
          </a:p>
        </p:txBody>
      </p:sp>
      <p:pic>
        <p:nvPicPr>
          <p:cNvPr id="4" name="Εικόνα 3">
            <a:extLst>
              <a:ext uri="{FF2B5EF4-FFF2-40B4-BE49-F238E27FC236}">
                <a16:creationId xmlns:a16="http://schemas.microsoft.com/office/drawing/2014/main" xmlns="" id="{18EC928B-A359-07D4-4955-AB37987367F6}"/>
              </a:ext>
            </a:extLst>
          </p:cNvPr>
          <p:cNvPicPr>
            <a:picLocks noChangeAspect="1"/>
          </p:cNvPicPr>
          <p:nvPr/>
        </p:nvPicPr>
        <p:blipFill>
          <a:blip r:embed="rId2"/>
          <a:stretch>
            <a:fillRect/>
          </a:stretch>
        </p:blipFill>
        <p:spPr>
          <a:xfrm>
            <a:off x="1327562" y="1334278"/>
            <a:ext cx="8973433" cy="4832064"/>
          </a:xfrm>
          <a:prstGeom prst="rect">
            <a:avLst/>
          </a:prstGeom>
        </p:spPr>
      </p:pic>
    </p:spTree>
    <p:extLst>
      <p:ext uri="{BB962C8B-B14F-4D97-AF65-F5344CB8AC3E}">
        <p14:creationId xmlns:p14="http://schemas.microsoft.com/office/powerpoint/2010/main" val="1212930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6EBF334-734B-CD83-84DE-2776120630B8}"/>
              </a:ext>
            </a:extLst>
          </p:cNvPr>
          <p:cNvSpPr>
            <a:spLocks noGrp="1"/>
          </p:cNvSpPr>
          <p:nvPr>
            <p:ph type="title"/>
          </p:nvPr>
        </p:nvSpPr>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B0D6FD63-DC09-905A-E628-AB8BC02256BA}"/>
              </a:ext>
            </a:extLst>
          </p:cNvPr>
          <p:cNvSpPr>
            <a:spLocks noGrp="1"/>
          </p:cNvSpPr>
          <p:nvPr>
            <p:ph idx="1"/>
          </p:nvPr>
        </p:nvSpPr>
        <p:spPr>
          <a:xfrm>
            <a:off x="913795" y="2096063"/>
            <a:ext cx="10353762" cy="3950173"/>
          </a:xfrm>
        </p:spPr>
        <p:txBody>
          <a:bodyPr/>
          <a:lstStyle/>
          <a:p>
            <a:r>
              <a:rPr lang="el-GR" dirty="0"/>
              <a:t>Η σύλληψη της ιστορίας και η καταγραφή της             την εξιστόρηση των μυθικών γενεαλογιών των θεών</a:t>
            </a:r>
          </a:p>
          <a:p>
            <a:pPr marL="0" indent="0">
              <a:buNone/>
            </a:pPr>
            <a:r>
              <a:rPr lang="el-GR" dirty="0"/>
              <a:t>- τεράστια συμβολή των δύο μεγάλων επικών ποιητών, Ομήρου και Ησιόδου</a:t>
            </a:r>
          </a:p>
          <a:p>
            <a:pPr marL="0" indent="0">
              <a:buNone/>
            </a:pPr>
            <a:endParaRPr lang="el-GR" dirty="0"/>
          </a:p>
          <a:p>
            <a:r>
              <a:rPr lang="el-GR" dirty="0"/>
              <a:t>Στοιχεία επιρροής του ομηρικού έπους στις 1στορίες του Ηροδότου</a:t>
            </a:r>
          </a:p>
          <a:p>
            <a:pPr marL="0" indent="0">
              <a:buNone/>
            </a:pPr>
            <a:endParaRPr lang="el-GR" dirty="0"/>
          </a:p>
          <a:p>
            <a:r>
              <a:rPr lang="en-US" dirty="0"/>
              <a:t>Cicero </a:t>
            </a:r>
            <a:r>
              <a:rPr lang="en-US" i="1" dirty="0"/>
              <a:t>De </a:t>
            </a:r>
            <a:r>
              <a:rPr lang="en-US" i="1" dirty="0" err="1"/>
              <a:t>Legibus</a:t>
            </a:r>
            <a:r>
              <a:rPr lang="en-US" i="1" dirty="0"/>
              <a:t> </a:t>
            </a:r>
            <a:r>
              <a:rPr lang="en-US" dirty="0"/>
              <a:t>I, 1, 5.</a:t>
            </a:r>
            <a:r>
              <a:rPr lang="el-GR" dirty="0"/>
              <a:t> Ηρόδοτος «πατέρας της Ιστορίας» από </a:t>
            </a:r>
            <a:r>
              <a:rPr lang="el-GR" dirty="0" err="1"/>
              <a:t>Κικέρωνα</a:t>
            </a:r>
            <a:r>
              <a:rPr lang="el-GR" dirty="0"/>
              <a:t>- Ρωμαίος πολιτικός και διανοούμενος 5</a:t>
            </a:r>
            <a:r>
              <a:rPr lang="el-GR" baseline="30000" dirty="0"/>
              <a:t>ος</a:t>
            </a:r>
            <a:r>
              <a:rPr lang="el-GR" dirty="0"/>
              <a:t> αι. π.Χ. </a:t>
            </a:r>
          </a:p>
          <a:p>
            <a:endParaRPr lang="el-GR" dirty="0"/>
          </a:p>
          <a:p>
            <a:endParaRPr lang="el-GR" dirty="0"/>
          </a:p>
        </p:txBody>
      </p:sp>
      <p:pic>
        <p:nvPicPr>
          <p:cNvPr id="6" name="Εικόνα 5">
            <a:extLst>
              <a:ext uri="{FF2B5EF4-FFF2-40B4-BE49-F238E27FC236}">
                <a16:creationId xmlns:a16="http://schemas.microsoft.com/office/drawing/2014/main" xmlns="" id="{4788028A-8EA0-08D7-A07F-28FF5F0E75DF}"/>
              </a:ext>
            </a:extLst>
          </p:cNvPr>
          <p:cNvPicPr>
            <a:picLocks noChangeAspect="1"/>
          </p:cNvPicPr>
          <p:nvPr/>
        </p:nvPicPr>
        <p:blipFill>
          <a:blip r:embed="rId2"/>
          <a:stretch>
            <a:fillRect/>
          </a:stretch>
        </p:blipFill>
        <p:spPr>
          <a:xfrm>
            <a:off x="6428889" y="2212525"/>
            <a:ext cx="621846" cy="268247"/>
          </a:xfrm>
          <a:prstGeom prst="rect">
            <a:avLst/>
          </a:prstGeom>
        </p:spPr>
      </p:pic>
    </p:spTree>
    <p:extLst>
      <p:ext uri="{BB962C8B-B14F-4D97-AF65-F5344CB8AC3E}">
        <p14:creationId xmlns:p14="http://schemas.microsoft.com/office/powerpoint/2010/main" val="255754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A81D306-F55D-4A6F-26A8-1D7543910F82}"/>
              </a:ext>
            </a:extLst>
          </p:cNvPr>
          <p:cNvSpPr>
            <a:spLocks noGrp="1"/>
          </p:cNvSpPr>
          <p:nvPr>
            <p:ph type="title"/>
          </p:nvPr>
        </p:nvSpPr>
        <p:spPr/>
        <p:txBody>
          <a:bodyPr/>
          <a:lstStyle/>
          <a:p>
            <a:r>
              <a:rPr lang="el-GR" dirty="0"/>
              <a:t>ΓΕΝΙΚΑ</a:t>
            </a:r>
          </a:p>
        </p:txBody>
      </p:sp>
      <p:sp>
        <p:nvSpPr>
          <p:cNvPr id="3" name="Θέση περιεχομένου 2">
            <a:extLst>
              <a:ext uri="{FF2B5EF4-FFF2-40B4-BE49-F238E27FC236}">
                <a16:creationId xmlns:a16="http://schemas.microsoft.com/office/drawing/2014/main" xmlns="" id="{E6791ADF-B56A-1C20-5976-22A9F84377AF}"/>
              </a:ext>
            </a:extLst>
          </p:cNvPr>
          <p:cNvSpPr>
            <a:spLocks noGrp="1"/>
          </p:cNvSpPr>
          <p:nvPr>
            <p:ph idx="1"/>
          </p:nvPr>
        </p:nvSpPr>
        <p:spPr>
          <a:xfrm>
            <a:off x="2154767" y="2217361"/>
            <a:ext cx="8192882" cy="3695136"/>
          </a:xfrm>
        </p:spPr>
        <p:txBody>
          <a:bodyPr>
            <a:normAutofit lnSpcReduction="10000"/>
          </a:bodyPr>
          <a:lstStyle/>
          <a:p>
            <a:pPr marL="0" indent="0" algn="just">
              <a:lnSpc>
                <a:spcPct val="150000"/>
              </a:lnSpc>
              <a:buNone/>
            </a:pPr>
            <a:r>
              <a:rPr lang="el-GR" dirty="0"/>
              <a:t>«</a:t>
            </a:r>
            <a:r>
              <a:rPr lang="el-GR" i="1" dirty="0"/>
              <a:t>Μέσα από την διαδικασία της διαρκούς, μεταφοράς και αναδιατύπωσης, ή ακόμη και καθαρής αντιγραφής προγενέστερων προτύπων από λαό σε λαό, σχεδόν πάντα, αν και σε διαφορετικό βαθμό, οι τοπικοί καλλιτέχνες (ή ακόμη και οι ιερείς) αναλάμβαναν να επεξεργαστούν τα διάφορα δάνεια και ενίοτε να τα προσαρμόσουν στην ισχύουσα προφορική παράδοσης ή, ορθότερα, στις ποικίλες προφορικές παραδόσεις του λαού ή μιας πληθυσμιακής ομάδας με ανεπτυγμένο το ένστικτο της καλλιτεχνικής δημιουργίας</a:t>
            </a:r>
            <a:r>
              <a:rPr lang="el-GR" dirty="0"/>
              <a:t>»</a:t>
            </a:r>
          </a:p>
          <a:p>
            <a:pPr algn="just"/>
            <a:endParaRPr lang="el-GR" dirty="0"/>
          </a:p>
        </p:txBody>
      </p:sp>
    </p:spTree>
    <p:extLst>
      <p:ext uri="{BB962C8B-B14F-4D97-AF65-F5344CB8AC3E}">
        <p14:creationId xmlns:p14="http://schemas.microsoft.com/office/powerpoint/2010/main" val="131983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613706B-CC02-8229-39C9-54D805BAFCE0}"/>
              </a:ext>
            </a:extLst>
          </p:cNvPr>
          <p:cNvSpPr>
            <a:spLocks noGrp="1"/>
          </p:cNvSpPr>
          <p:nvPr>
            <p:ph type="title"/>
          </p:nvPr>
        </p:nvSpPr>
        <p:spPr>
          <a:xfrm>
            <a:off x="913795" y="217714"/>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5F1580C3-BC66-D0CF-8C66-D8D1455B9544}"/>
              </a:ext>
            </a:extLst>
          </p:cNvPr>
          <p:cNvSpPr>
            <a:spLocks noGrp="1"/>
          </p:cNvSpPr>
          <p:nvPr>
            <p:ph idx="1"/>
          </p:nvPr>
        </p:nvSpPr>
        <p:spPr>
          <a:xfrm>
            <a:off x="913795" y="1735494"/>
            <a:ext cx="10353762" cy="4973216"/>
          </a:xfrm>
        </p:spPr>
        <p:txBody>
          <a:bodyPr>
            <a:normAutofit fontScale="92500" lnSpcReduction="10000"/>
          </a:bodyPr>
          <a:lstStyle/>
          <a:p>
            <a:pPr algn="just"/>
            <a:r>
              <a:rPr lang="el-GR" b="1" dirty="0"/>
              <a:t>[2.52.1] </a:t>
            </a:r>
            <a:r>
              <a:rPr lang="el-GR" dirty="0" err="1"/>
              <a:t>ἔθυον</a:t>
            </a:r>
            <a:r>
              <a:rPr lang="el-GR" dirty="0"/>
              <a:t> </a:t>
            </a:r>
            <a:r>
              <a:rPr lang="el-GR" dirty="0" err="1"/>
              <a:t>δὲ</a:t>
            </a:r>
            <a:r>
              <a:rPr lang="el-GR" dirty="0"/>
              <a:t> πάντα πρότερον οἱ Πελασγοὶ </a:t>
            </a:r>
            <a:r>
              <a:rPr lang="el-GR" dirty="0" err="1"/>
              <a:t>θεοῖσι</a:t>
            </a:r>
            <a:r>
              <a:rPr lang="el-GR" dirty="0"/>
              <a:t> </a:t>
            </a:r>
            <a:r>
              <a:rPr lang="el-GR" dirty="0" err="1"/>
              <a:t>ἐπευχόμενοι</a:t>
            </a:r>
            <a:r>
              <a:rPr lang="el-GR" dirty="0"/>
              <a:t>, </a:t>
            </a:r>
            <a:r>
              <a:rPr lang="el-GR" dirty="0" err="1"/>
              <a:t>ὡς</a:t>
            </a:r>
            <a:r>
              <a:rPr lang="el-GR" dirty="0"/>
              <a:t> </a:t>
            </a:r>
            <a:r>
              <a:rPr lang="el-GR" dirty="0" err="1"/>
              <a:t>ἐγὼ</a:t>
            </a:r>
            <a:r>
              <a:rPr lang="el-GR" dirty="0"/>
              <a:t> </a:t>
            </a:r>
            <a:r>
              <a:rPr lang="el-GR" dirty="0" err="1"/>
              <a:t>ἐν</a:t>
            </a:r>
            <a:r>
              <a:rPr lang="el-GR" dirty="0"/>
              <a:t> </a:t>
            </a:r>
            <a:r>
              <a:rPr lang="el-GR" dirty="0" err="1"/>
              <a:t>Δωδώνῃ</a:t>
            </a:r>
            <a:r>
              <a:rPr lang="el-GR" dirty="0"/>
              <a:t> </a:t>
            </a:r>
            <a:r>
              <a:rPr lang="el-GR" dirty="0" err="1"/>
              <a:t>οἶδα</a:t>
            </a:r>
            <a:r>
              <a:rPr lang="el-GR" dirty="0"/>
              <a:t> </a:t>
            </a:r>
            <a:r>
              <a:rPr lang="el-GR" dirty="0" err="1"/>
              <a:t>ἀκούσας</a:t>
            </a:r>
            <a:r>
              <a:rPr lang="el-GR" dirty="0"/>
              <a:t>, </a:t>
            </a:r>
            <a:r>
              <a:rPr lang="el-GR" dirty="0" err="1"/>
              <a:t>ἐπωνυμίην</a:t>
            </a:r>
            <a:r>
              <a:rPr lang="el-GR" dirty="0"/>
              <a:t> </a:t>
            </a:r>
            <a:r>
              <a:rPr lang="el-GR" dirty="0" err="1"/>
              <a:t>δὲ</a:t>
            </a:r>
            <a:r>
              <a:rPr lang="el-GR" dirty="0"/>
              <a:t> </a:t>
            </a:r>
            <a:r>
              <a:rPr lang="el-GR" dirty="0" err="1"/>
              <a:t>οὐδ</a:t>
            </a:r>
            <a:r>
              <a:rPr lang="el-GR" dirty="0"/>
              <a:t>᾽ </a:t>
            </a:r>
            <a:r>
              <a:rPr lang="el-GR" dirty="0" err="1"/>
              <a:t>οὔνομα</a:t>
            </a:r>
            <a:r>
              <a:rPr lang="el-GR" dirty="0"/>
              <a:t> </a:t>
            </a:r>
            <a:r>
              <a:rPr lang="el-GR" dirty="0" err="1"/>
              <a:t>ἐποιεῦντο</a:t>
            </a:r>
            <a:r>
              <a:rPr lang="el-GR" dirty="0"/>
              <a:t> </a:t>
            </a:r>
            <a:r>
              <a:rPr lang="el-GR" dirty="0" err="1"/>
              <a:t>οὐδενὶ</a:t>
            </a:r>
            <a:r>
              <a:rPr lang="el-GR" dirty="0"/>
              <a:t> </a:t>
            </a:r>
            <a:r>
              <a:rPr lang="el-GR" dirty="0" err="1"/>
              <a:t>αὐτῶν</a:t>
            </a:r>
            <a:r>
              <a:rPr lang="el-GR" dirty="0"/>
              <a:t>· </a:t>
            </a:r>
            <a:r>
              <a:rPr lang="el-GR" dirty="0" err="1"/>
              <a:t>οὐ</a:t>
            </a:r>
            <a:r>
              <a:rPr lang="el-GR" dirty="0"/>
              <a:t> </a:t>
            </a:r>
            <a:r>
              <a:rPr lang="el-GR" dirty="0" err="1"/>
              <a:t>γὰρ</a:t>
            </a:r>
            <a:r>
              <a:rPr lang="el-GR" dirty="0"/>
              <a:t> </a:t>
            </a:r>
            <a:r>
              <a:rPr lang="el-GR" dirty="0" err="1"/>
              <a:t>ἀκηκόεσάν</a:t>
            </a:r>
            <a:r>
              <a:rPr lang="el-GR" dirty="0"/>
              <a:t> </a:t>
            </a:r>
            <a:r>
              <a:rPr lang="el-GR" dirty="0" err="1"/>
              <a:t>κω</a:t>
            </a:r>
            <a:r>
              <a:rPr lang="el-GR" dirty="0"/>
              <a:t>. </a:t>
            </a:r>
            <a:r>
              <a:rPr lang="el-GR" dirty="0" err="1"/>
              <a:t>θεοὺς</a:t>
            </a:r>
            <a:r>
              <a:rPr lang="el-GR" dirty="0"/>
              <a:t> </a:t>
            </a:r>
            <a:r>
              <a:rPr lang="el-GR" dirty="0" err="1"/>
              <a:t>δὲ</a:t>
            </a:r>
            <a:r>
              <a:rPr lang="el-GR" dirty="0"/>
              <a:t> </a:t>
            </a:r>
            <a:r>
              <a:rPr lang="el-GR" dirty="0" err="1"/>
              <a:t>προσωνόμασάν</a:t>
            </a:r>
            <a:r>
              <a:rPr lang="el-GR" dirty="0"/>
              <a:t> </a:t>
            </a:r>
            <a:r>
              <a:rPr lang="el-GR" dirty="0" err="1"/>
              <a:t>σφεας</a:t>
            </a:r>
            <a:r>
              <a:rPr lang="el-GR" dirty="0"/>
              <a:t> </a:t>
            </a:r>
            <a:r>
              <a:rPr lang="el-GR" dirty="0" err="1"/>
              <a:t>ἀπὸ</a:t>
            </a:r>
            <a:r>
              <a:rPr lang="el-GR" dirty="0"/>
              <a:t> </a:t>
            </a:r>
            <a:r>
              <a:rPr lang="el-GR" dirty="0" err="1"/>
              <a:t>τοῦ</a:t>
            </a:r>
            <a:r>
              <a:rPr lang="el-GR" dirty="0"/>
              <a:t> τοιούτου </a:t>
            </a:r>
            <a:r>
              <a:rPr lang="el-GR" dirty="0" err="1"/>
              <a:t>ὅτι</a:t>
            </a:r>
            <a:r>
              <a:rPr lang="el-GR" dirty="0"/>
              <a:t> </a:t>
            </a:r>
            <a:r>
              <a:rPr lang="el-GR" dirty="0" err="1"/>
              <a:t>κόσμῳ</a:t>
            </a:r>
            <a:r>
              <a:rPr lang="el-GR" dirty="0"/>
              <a:t> </a:t>
            </a:r>
            <a:r>
              <a:rPr lang="el-GR" dirty="0" err="1"/>
              <a:t>θέντες</a:t>
            </a:r>
            <a:r>
              <a:rPr lang="el-GR" dirty="0"/>
              <a:t> </a:t>
            </a:r>
            <a:r>
              <a:rPr lang="el-GR" dirty="0" err="1"/>
              <a:t>τὰ</a:t>
            </a:r>
            <a:r>
              <a:rPr lang="el-GR" dirty="0"/>
              <a:t> πάντα </a:t>
            </a:r>
            <a:r>
              <a:rPr lang="el-GR" dirty="0" err="1"/>
              <a:t>πρήγματα</a:t>
            </a:r>
            <a:r>
              <a:rPr lang="el-GR" dirty="0"/>
              <a:t> </a:t>
            </a:r>
            <a:r>
              <a:rPr lang="el-GR" dirty="0" err="1"/>
              <a:t>καὶ</a:t>
            </a:r>
            <a:r>
              <a:rPr lang="el-GR" dirty="0"/>
              <a:t> πάσας </a:t>
            </a:r>
            <a:r>
              <a:rPr lang="el-GR" dirty="0" err="1"/>
              <a:t>νομὰς</a:t>
            </a:r>
            <a:r>
              <a:rPr lang="el-GR" dirty="0"/>
              <a:t> </a:t>
            </a:r>
            <a:r>
              <a:rPr lang="el-GR" dirty="0" err="1"/>
              <a:t>εἶχον</a:t>
            </a:r>
            <a:r>
              <a:rPr lang="el-GR" dirty="0"/>
              <a:t>. </a:t>
            </a:r>
          </a:p>
          <a:p>
            <a:pPr algn="just"/>
            <a:r>
              <a:rPr lang="el-GR" b="1" dirty="0"/>
              <a:t>[2.52.2]</a:t>
            </a:r>
            <a:r>
              <a:rPr lang="el-GR" dirty="0"/>
              <a:t> </a:t>
            </a:r>
            <a:r>
              <a:rPr lang="el-GR" dirty="0" err="1"/>
              <a:t>ἔπειτε</a:t>
            </a:r>
            <a:r>
              <a:rPr lang="el-GR" dirty="0"/>
              <a:t> </a:t>
            </a:r>
            <a:r>
              <a:rPr lang="el-GR" dirty="0" err="1"/>
              <a:t>δὲ</a:t>
            </a:r>
            <a:r>
              <a:rPr lang="el-GR" dirty="0"/>
              <a:t> χρόνου </a:t>
            </a:r>
            <a:r>
              <a:rPr lang="el-GR" dirty="0" err="1"/>
              <a:t>πολλοῦ</a:t>
            </a:r>
            <a:r>
              <a:rPr lang="el-GR" dirty="0"/>
              <a:t> </a:t>
            </a:r>
            <a:r>
              <a:rPr lang="el-GR" dirty="0" err="1"/>
              <a:t>διεξελθόντος</a:t>
            </a:r>
            <a:r>
              <a:rPr lang="el-GR" dirty="0"/>
              <a:t> </a:t>
            </a:r>
            <a:r>
              <a:rPr lang="el-GR" dirty="0" err="1"/>
              <a:t>ἐπύθοντο</a:t>
            </a:r>
            <a:r>
              <a:rPr lang="el-GR" dirty="0"/>
              <a:t> </a:t>
            </a:r>
            <a:r>
              <a:rPr lang="el-GR" dirty="0" err="1"/>
              <a:t>ἐκ</a:t>
            </a:r>
            <a:r>
              <a:rPr lang="el-GR" dirty="0"/>
              <a:t> </a:t>
            </a:r>
            <a:r>
              <a:rPr lang="el-GR" dirty="0" err="1"/>
              <a:t>τῆς</a:t>
            </a:r>
            <a:r>
              <a:rPr lang="el-GR" dirty="0"/>
              <a:t> </a:t>
            </a:r>
            <a:r>
              <a:rPr lang="el-GR" dirty="0" err="1"/>
              <a:t>Αἰγύπτου</a:t>
            </a:r>
            <a:r>
              <a:rPr lang="el-GR" dirty="0"/>
              <a:t> </a:t>
            </a:r>
            <a:r>
              <a:rPr lang="el-GR" dirty="0" err="1"/>
              <a:t>ἀπιγμένα</a:t>
            </a:r>
            <a:r>
              <a:rPr lang="el-GR" dirty="0"/>
              <a:t> </a:t>
            </a:r>
            <a:r>
              <a:rPr lang="el-GR" dirty="0" err="1"/>
              <a:t>τὰ</a:t>
            </a:r>
            <a:r>
              <a:rPr lang="el-GR" dirty="0"/>
              <a:t> </a:t>
            </a:r>
            <a:r>
              <a:rPr lang="el-GR" dirty="0" err="1"/>
              <a:t>οὐνόματα</a:t>
            </a:r>
            <a:r>
              <a:rPr lang="el-GR" dirty="0"/>
              <a:t> </a:t>
            </a:r>
            <a:r>
              <a:rPr lang="el-GR" dirty="0" err="1"/>
              <a:t>τῶν</a:t>
            </a:r>
            <a:r>
              <a:rPr lang="el-GR" dirty="0"/>
              <a:t> </a:t>
            </a:r>
            <a:r>
              <a:rPr lang="el-GR" dirty="0" err="1"/>
              <a:t>θεῶν</a:t>
            </a:r>
            <a:r>
              <a:rPr lang="el-GR" dirty="0"/>
              <a:t> </a:t>
            </a:r>
            <a:r>
              <a:rPr lang="el-GR" dirty="0" err="1"/>
              <a:t>τῶν</a:t>
            </a:r>
            <a:r>
              <a:rPr lang="el-GR" dirty="0"/>
              <a:t> </a:t>
            </a:r>
            <a:r>
              <a:rPr lang="el-GR" dirty="0" err="1"/>
              <a:t>ἄλλων</a:t>
            </a:r>
            <a:r>
              <a:rPr lang="el-GR" dirty="0"/>
              <a:t>, Διονύσου </a:t>
            </a:r>
            <a:r>
              <a:rPr lang="el-GR" dirty="0" err="1"/>
              <a:t>δὲ</a:t>
            </a:r>
            <a:r>
              <a:rPr lang="el-GR" dirty="0"/>
              <a:t> </a:t>
            </a:r>
            <a:r>
              <a:rPr lang="el-GR" dirty="0" err="1"/>
              <a:t>ὕστερον</a:t>
            </a:r>
            <a:r>
              <a:rPr lang="el-GR" dirty="0"/>
              <a:t> </a:t>
            </a:r>
            <a:r>
              <a:rPr lang="el-GR" dirty="0" err="1"/>
              <a:t>πολλῷ</a:t>
            </a:r>
            <a:r>
              <a:rPr lang="el-GR" dirty="0"/>
              <a:t> </a:t>
            </a:r>
            <a:r>
              <a:rPr lang="el-GR" dirty="0" err="1"/>
              <a:t>ἐπύθοντο</a:t>
            </a:r>
            <a:r>
              <a:rPr lang="el-GR" dirty="0"/>
              <a:t>· </a:t>
            </a:r>
            <a:r>
              <a:rPr lang="el-GR" dirty="0" err="1"/>
              <a:t>καὶ</a:t>
            </a:r>
            <a:r>
              <a:rPr lang="el-GR" dirty="0"/>
              <a:t> </a:t>
            </a:r>
            <a:r>
              <a:rPr lang="el-GR" dirty="0" err="1"/>
              <a:t>μετὰ</a:t>
            </a:r>
            <a:r>
              <a:rPr lang="el-GR" dirty="0"/>
              <a:t> </a:t>
            </a:r>
            <a:r>
              <a:rPr lang="el-GR" dirty="0" err="1"/>
              <a:t>χρόνον</a:t>
            </a:r>
            <a:r>
              <a:rPr lang="el-GR" dirty="0"/>
              <a:t> </a:t>
            </a:r>
            <a:r>
              <a:rPr lang="el-GR" dirty="0" err="1"/>
              <a:t>ἐχρηστηριάζοντο</a:t>
            </a:r>
            <a:r>
              <a:rPr lang="el-GR" dirty="0"/>
              <a:t> </a:t>
            </a:r>
            <a:r>
              <a:rPr lang="el-GR" dirty="0" err="1"/>
              <a:t>περὶ</a:t>
            </a:r>
            <a:r>
              <a:rPr lang="el-GR" dirty="0"/>
              <a:t> [</a:t>
            </a:r>
            <a:r>
              <a:rPr lang="el-GR" dirty="0" err="1"/>
              <a:t>τῶν</a:t>
            </a:r>
            <a:r>
              <a:rPr lang="el-GR" dirty="0"/>
              <a:t>] </a:t>
            </a:r>
            <a:r>
              <a:rPr lang="el-GR" dirty="0" err="1"/>
              <a:t>οὐνομάτων</a:t>
            </a:r>
            <a:r>
              <a:rPr lang="el-GR" dirty="0"/>
              <a:t> </a:t>
            </a:r>
            <a:r>
              <a:rPr lang="el-GR" dirty="0" err="1"/>
              <a:t>ἐν</a:t>
            </a:r>
            <a:r>
              <a:rPr lang="el-GR" dirty="0"/>
              <a:t> </a:t>
            </a:r>
            <a:r>
              <a:rPr lang="el-GR" dirty="0" err="1"/>
              <a:t>Δωδώνῃ</a:t>
            </a:r>
            <a:r>
              <a:rPr lang="el-GR" dirty="0"/>
              <a:t>· </a:t>
            </a:r>
            <a:r>
              <a:rPr lang="el-GR" dirty="0" err="1"/>
              <a:t>τὸ</a:t>
            </a:r>
            <a:r>
              <a:rPr lang="el-GR" dirty="0"/>
              <a:t> </a:t>
            </a:r>
            <a:r>
              <a:rPr lang="el-GR" dirty="0" err="1"/>
              <a:t>γὰρ</a:t>
            </a:r>
            <a:r>
              <a:rPr lang="el-GR" dirty="0"/>
              <a:t> </a:t>
            </a:r>
            <a:r>
              <a:rPr lang="el-GR" dirty="0" err="1"/>
              <a:t>δὴ</a:t>
            </a:r>
            <a:r>
              <a:rPr lang="el-GR" dirty="0"/>
              <a:t> </a:t>
            </a:r>
            <a:r>
              <a:rPr lang="el-GR" dirty="0" err="1"/>
              <a:t>μαντήιον</a:t>
            </a:r>
            <a:r>
              <a:rPr lang="el-GR" dirty="0"/>
              <a:t> </a:t>
            </a:r>
            <a:r>
              <a:rPr lang="el-GR" dirty="0" err="1"/>
              <a:t>τοῦτο</a:t>
            </a:r>
            <a:r>
              <a:rPr lang="el-GR" dirty="0"/>
              <a:t> </a:t>
            </a:r>
            <a:r>
              <a:rPr lang="el-GR" dirty="0" err="1"/>
              <a:t>νενόμισται</a:t>
            </a:r>
            <a:r>
              <a:rPr lang="el-GR" dirty="0"/>
              <a:t> </a:t>
            </a:r>
            <a:r>
              <a:rPr lang="el-GR" dirty="0" err="1"/>
              <a:t>ἀρχαιότατον</a:t>
            </a:r>
            <a:r>
              <a:rPr lang="el-GR" dirty="0"/>
              <a:t> </a:t>
            </a:r>
            <a:r>
              <a:rPr lang="el-GR" dirty="0" err="1"/>
              <a:t>τῶν</a:t>
            </a:r>
            <a:r>
              <a:rPr lang="el-GR" dirty="0"/>
              <a:t> </a:t>
            </a:r>
            <a:r>
              <a:rPr lang="el-GR" dirty="0" err="1"/>
              <a:t>ἐν</a:t>
            </a:r>
            <a:r>
              <a:rPr lang="el-GR" dirty="0"/>
              <a:t> </a:t>
            </a:r>
            <a:r>
              <a:rPr lang="el-GR" dirty="0" err="1"/>
              <a:t>Ἕλλησι</a:t>
            </a:r>
            <a:r>
              <a:rPr lang="el-GR" dirty="0"/>
              <a:t> </a:t>
            </a:r>
            <a:r>
              <a:rPr lang="el-GR" dirty="0" err="1"/>
              <a:t>χρηστηρίων</a:t>
            </a:r>
            <a:r>
              <a:rPr lang="el-GR" dirty="0"/>
              <a:t> </a:t>
            </a:r>
            <a:r>
              <a:rPr lang="el-GR" dirty="0" err="1"/>
              <a:t>εἶναι</a:t>
            </a:r>
            <a:r>
              <a:rPr lang="el-GR" dirty="0"/>
              <a:t>, </a:t>
            </a:r>
            <a:r>
              <a:rPr lang="el-GR" dirty="0" err="1"/>
              <a:t>καὶ</a:t>
            </a:r>
            <a:r>
              <a:rPr lang="el-GR" dirty="0"/>
              <a:t> </a:t>
            </a:r>
            <a:r>
              <a:rPr lang="el-GR" dirty="0" err="1"/>
              <a:t>ἦν</a:t>
            </a:r>
            <a:r>
              <a:rPr lang="el-GR" dirty="0"/>
              <a:t> </a:t>
            </a:r>
            <a:r>
              <a:rPr lang="el-GR" dirty="0" err="1"/>
              <a:t>τὸν</a:t>
            </a:r>
            <a:r>
              <a:rPr lang="el-GR" dirty="0"/>
              <a:t> </a:t>
            </a:r>
            <a:r>
              <a:rPr lang="el-GR" dirty="0" err="1"/>
              <a:t>χρόνον</a:t>
            </a:r>
            <a:r>
              <a:rPr lang="el-GR" dirty="0"/>
              <a:t> </a:t>
            </a:r>
            <a:r>
              <a:rPr lang="el-GR" dirty="0" err="1"/>
              <a:t>τοῦτον</a:t>
            </a:r>
            <a:r>
              <a:rPr lang="el-GR" dirty="0"/>
              <a:t> </a:t>
            </a:r>
            <a:r>
              <a:rPr lang="el-GR" dirty="0" err="1"/>
              <a:t>μοῦνον</a:t>
            </a:r>
            <a:r>
              <a:rPr lang="el-GR" dirty="0"/>
              <a:t>. [2.52.3] </a:t>
            </a:r>
            <a:r>
              <a:rPr lang="el-GR" dirty="0" err="1"/>
              <a:t>ἐπεὶ</a:t>
            </a:r>
            <a:r>
              <a:rPr lang="el-GR" dirty="0"/>
              <a:t> </a:t>
            </a:r>
            <a:r>
              <a:rPr lang="el-GR" dirty="0" err="1"/>
              <a:t>ὦν</a:t>
            </a:r>
            <a:r>
              <a:rPr lang="el-GR" dirty="0"/>
              <a:t> </a:t>
            </a:r>
            <a:r>
              <a:rPr lang="el-GR" dirty="0" err="1"/>
              <a:t>ἐχρηστηριάζοντο</a:t>
            </a:r>
            <a:r>
              <a:rPr lang="el-GR" dirty="0"/>
              <a:t> </a:t>
            </a:r>
            <a:r>
              <a:rPr lang="el-GR" dirty="0" err="1"/>
              <a:t>ἐν</a:t>
            </a:r>
            <a:r>
              <a:rPr lang="el-GR" dirty="0"/>
              <a:t> </a:t>
            </a:r>
            <a:r>
              <a:rPr lang="el-GR" dirty="0" err="1"/>
              <a:t>τῇ</a:t>
            </a:r>
            <a:r>
              <a:rPr lang="el-GR" dirty="0"/>
              <a:t> </a:t>
            </a:r>
            <a:r>
              <a:rPr lang="el-GR" dirty="0" err="1"/>
              <a:t>Δωδώνῃ</a:t>
            </a:r>
            <a:r>
              <a:rPr lang="el-GR" dirty="0"/>
              <a:t> οἱ Πελασγοὶ </a:t>
            </a:r>
            <a:r>
              <a:rPr lang="el-GR" dirty="0" err="1"/>
              <a:t>εἰ</a:t>
            </a:r>
            <a:r>
              <a:rPr lang="el-GR" dirty="0"/>
              <a:t> </a:t>
            </a:r>
            <a:r>
              <a:rPr lang="el-GR" dirty="0" err="1"/>
              <a:t>ἀνέλωνται</a:t>
            </a:r>
            <a:r>
              <a:rPr lang="el-GR" dirty="0"/>
              <a:t> </a:t>
            </a:r>
            <a:r>
              <a:rPr lang="el-GR" dirty="0" err="1"/>
              <a:t>τὰ</a:t>
            </a:r>
            <a:r>
              <a:rPr lang="el-GR" dirty="0"/>
              <a:t> </a:t>
            </a:r>
            <a:r>
              <a:rPr lang="el-GR" dirty="0" err="1"/>
              <a:t>οὐνόματα</a:t>
            </a:r>
            <a:r>
              <a:rPr lang="el-GR" dirty="0"/>
              <a:t> </a:t>
            </a:r>
            <a:r>
              <a:rPr lang="el-GR" dirty="0" err="1"/>
              <a:t>τὰ</a:t>
            </a:r>
            <a:r>
              <a:rPr lang="el-GR" dirty="0"/>
              <a:t> </a:t>
            </a:r>
            <a:r>
              <a:rPr lang="el-GR" dirty="0" err="1"/>
              <a:t>ἀπὸ</a:t>
            </a:r>
            <a:r>
              <a:rPr lang="el-GR" dirty="0"/>
              <a:t> </a:t>
            </a:r>
            <a:r>
              <a:rPr lang="el-GR" dirty="0" err="1"/>
              <a:t>τῶν</a:t>
            </a:r>
            <a:r>
              <a:rPr lang="el-GR" dirty="0"/>
              <a:t> βαρβάρων </a:t>
            </a:r>
            <a:r>
              <a:rPr lang="el-GR" dirty="0" err="1"/>
              <a:t>ἥκοντα</a:t>
            </a:r>
            <a:r>
              <a:rPr lang="el-GR" dirty="0"/>
              <a:t>, </a:t>
            </a:r>
            <a:r>
              <a:rPr lang="el-GR" dirty="0" err="1"/>
              <a:t>ἀνεῖλε</a:t>
            </a:r>
            <a:r>
              <a:rPr lang="el-GR" dirty="0"/>
              <a:t> </a:t>
            </a:r>
            <a:r>
              <a:rPr lang="el-GR" dirty="0" err="1"/>
              <a:t>τὸ</a:t>
            </a:r>
            <a:r>
              <a:rPr lang="el-GR" dirty="0"/>
              <a:t> </a:t>
            </a:r>
            <a:r>
              <a:rPr lang="el-GR" dirty="0" err="1"/>
              <a:t>μαντήιον</a:t>
            </a:r>
            <a:r>
              <a:rPr lang="el-GR" dirty="0"/>
              <a:t> </a:t>
            </a:r>
            <a:r>
              <a:rPr lang="el-GR" dirty="0" err="1"/>
              <a:t>χρᾶσθαι</a:t>
            </a:r>
            <a:r>
              <a:rPr lang="el-GR" dirty="0"/>
              <a:t>. </a:t>
            </a:r>
            <a:r>
              <a:rPr lang="el-GR" dirty="0" err="1"/>
              <a:t>ἀπὸ</a:t>
            </a:r>
            <a:r>
              <a:rPr lang="el-GR" dirty="0"/>
              <a:t> </a:t>
            </a:r>
            <a:r>
              <a:rPr lang="el-GR" dirty="0" err="1"/>
              <a:t>μὲν</a:t>
            </a:r>
            <a:r>
              <a:rPr lang="el-GR" dirty="0"/>
              <a:t> </a:t>
            </a:r>
            <a:r>
              <a:rPr lang="el-GR" dirty="0" err="1"/>
              <a:t>δὴ</a:t>
            </a:r>
            <a:r>
              <a:rPr lang="el-GR" dirty="0"/>
              <a:t> τούτου </a:t>
            </a:r>
            <a:r>
              <a:rPr lang="el-GR" dirty="0" err="1"/>
              <a:t>τοῦ</a:t>
            </a:r>
            <a:r>
              <a:rPr lang="el-GR" dirty="0"/>
              <a:t> χρόνου </a:t>
            </a:r>
            <a:r>
              <a:rPr lang="el-GR" dirty="0" err="1"/>
              <a:t>ἔθυον</a:t>
            </a:r>
            <a:r>
              <a:rPr lang="el-GR" dirty="0"/>
              <a:t> </a:t>
            </a:r>
            <a:r>
              <a:rPr lang="el-GR" dirty="0" err="1"/>
              <a:t>τοῖσι</a:t>
            </a:r>
            <a:r>
              <a:rPr lang="el-GR" dirty="0"/>
              <a:t> </a:t>
            </a:r>
            <a:r>
              <a:rPr lang="el-GR" dirty="0" err="1"/>
              <a:t>οὐνόμασι</a:t>
            </a:r>
            <a:r>
              <a:rPr lang="el-GR" dirty="0"/>
              <a:t> </a:t>
            </a:r>
            <a:r>
              <a:rPr lang="el-GR" dirty="0" err="1"/>
              <a:t>τῶν</a:t>
            </a:r>
            <a:r>
              <a:rPr lang="el-GR" dirty="0"/>
              <a:t> </a:t>
            </a:r>
            <a:r>
              <a:rPr lang="el-GR" dirty="0" err="1"/>
              <a:t>θεῶν</a:t>
            </a:r>
            <a:r>
              <a:rPr lang="el-GR" dirty="0"/>
              <a:t> </a:t>
            </a:r>
            <a:r>
              <a:rPr lang="el-GR" dirty="0" err="1"/>
              <a:t>χρεώμενοι</a:t>
            </a:r>
            <a:r>
              <a:rPr lang="el-GR" dirty="0"/>
              <a:t>. </a:t>
            </a:r>
            <a:r>
              <a:rPr lang="el-GR" dirty="0" err="1"/>
              <a:t>παρὰ</a:t>
            </a:r>
            <a:r>
              <a:rPr lang="el-GR" dirty="0"/>
              <a:t> </a:t>
            </a:r>
            <a:r>
              <a:rPr lang="el-GR" dirty="0" err="1"/>
              <a:t>δὲ</a:t>
            </a:r>
            <a:r>
              <a:rPr lang="el-GR" dirty="0"/>
              <a:t> </a:t>
            </a:r>
            <a:r>
              <a:rPr lang="el-GR" dirty="0" err="1"/>
              <a:t>Πελασγῶν</a:t>
            </a:r>
            <a:r>
              <a:rPr lang="el-GR" dirty="0"/>
              <a:t> </a:t>
            </a:r>
            <a:r>
              <a:rPr lang="el-GR" dirty="0" err="1"/>
              <a:t>Ἕλληνες</a:t>
            </a:r>
            <a:r>
              <a:rPr lang="el-GR" dirty="0"/>
              <a:t> </a:t>
            </a:r>
            <a:r>
              <a:rPr lang="el-GR" dirty="0" err="1"/>
              <a:t>ἐδέξαντο</a:t>
            </a:r>
            <a:r>
              <a:rPr lang="el-GR" dirty="0"/>
              <a:t> </a:t>
            </a:r>
            <a:r>
              <a:rPr lang="el-GR" dirty="0" err="1"/>
              <a:t>ὕστερον</a:t>
            </a:r>
            <a:r>
              <a:rPr lang="el-GR" dirty="0"/>
              <a:t>. [2.53.1] </a:t>
            </a:r>
            <a:r>
              <a:rPr lang="el-GR" dirty="0" err="1"/>
              <a:t>ὅθεν</a:t>
            </a:r>
            <a:r>
              <a:rPr lang="el-GR" dirty="0"/>
              <a:t> </a:t>
            </a:r>
            <a:r>
              <a:rPr lang="el-GR" dirty="0" err="1"/>
              <a:t>δὲ</a:t>
            </a:r>
            <a:r>
              <a:rPr lang="el-GR" dirty="0"/>
              <a:t> </a:t>
            </a:r>
            <a:r>
              <a:rPr lang="el-GR" dirty="0" err="1"/>
              <a:t>ἐγένοντο</a:t>
            </a:r>
            <a:r>
              <a:rPr lang="el-GR" dirty="0"/>
              <a:t> </a:t>
            </a:r>
            <a:r>
              <a:rPr lang="el-GR" dirty="0" err="1"/>
              <a:t>ἕκαστος</a:t>
            </a:r>
            <a:r>
              <a:rPr lang="el-GR" dirty="0"/>
              <a:t> </a:t>
            </a:r>
            <a:r>
              <a:rPr lang="el-GR" dirty="0" err="1"/>
              <a:t>τῶν</a:t>
            </a:r>
            <a:r>
              <a:rPr lang="el-GR" dirty="0"/>
              <a:t> </a:t>
            </a:r>
            <a:r>
              <a:rPr lang="el-GR" dirty="0" err="1"/>
              <a:t>θεῶν</a:t>
            </a:r>
            <a:r>
              <a:rPr lang="el-GR" dirty="0"/>
              <a:t>, </a:t>
            </a:r>
            <a:r>
              <a:rPr lang="el-GR" dirty="0" err="1"/>
              <a:t>εἴτε</a:t>
            </a:r>
            <a:r>
              <a:rPr lang="el-GR" dirty="0"/>
              <a:t> </a:t>
            </a:r>
            <a:r>
              <a:rPr lang="el-GR" dirty="0" err="1"/>
              <a:t>αἰεὶ</a:t>
            </a:r>
            <a:r>
              <a:rPr lang="el-GR" dirty="0"/>
              <a:t> </a:t>
            </a:r>
            <a:r>
              <a:rPr lang="el-GR" dirty="0" err="1"/>
              <a:t>ἦσαν</a:t>
            </a:r>
            <a:r>
              <a:rPr lang="el-GR" dirty="0"/>
              <a:t> πάντες, </a:t>
            </a:r>
            <a:r>
              <a:rPr lang="el-GR" dirty="0" err="1"/>
              <a:t>ὁκοῖοί</a:t>
            </a:r>
            <a:r>
              <a:rPr lang="el-GR" dirty="0"/>
              <a:t> </a:t>
            </a:r>
            <a:r>
              <a:rPr lang="el-GR" dirty="0" err="1"/>
              <a:t>τέ</a:t>
            </a:r>
            <a:r>
              <a:rPr lang="el-GR" dirty="0"/>
              <a:t> </a:t>
            </a:r>
            <a:r>
              <a:rPr lang="el-GR" dirty="0" err="1"/>
              <a:t>τινες</a:t>
            </a:r>
            <a:r>
              <a:rPr lang="el-GR" dirty="0"/>
              <a:t> </a:t>
            </a:r>
            <a:r>
              <a:rPr lang="el-GR" dirty="0" err="1"/>
              <a:t>τὰ</a:t>
            </a:r>
            <a:r>
              <a:rPr lang="el-GR" dirty="0"/>
              <a:t> </a:t>
            </a:r>
            <a:r>
              <a:rPr lang="el-GR" dirty="0" err="1"/>
              <a:t>εἴδεα</a:t>
            </a:r>
            <a:r>
              <a:rPr lang="el-GR" dirty="0"/>
              <a:t>, </a:t>
            </a:r>
            <a:r>
              <a:rPr lang="el-GR" dirty="0" err="1"/>
              <a:t>οὐκ</a:t>
            </a:r>
            <a:r>
              <a:rPr lang="el-GR" dirty="0"/>
              <a:t> </a:t>
            </a:r>
            <a:r>
              <a:rPr lang="el-GR" dirty="0" err="1"/>
              <a:t>ἠπιστέατο</a:t>
            </a:r>
            <a:r>
              <a:rPr lang="el-GR" dirty="0"/>
              <a:t> μέχρι </a:t>
            </a:r>
            <a:r>
              <a:rPr lang="el-GR" dirty="0" err="1"/>
              <a:t>οὗ</a:t>
            </a:r>
            <a:r>
              <a:rPr lang="el-GR" dirty="0"/>
              <a:t> πρώην τε </a:t>
            </a:r>
            <a:r>
              <a:rPr lang="el-GR" dirty="0" err="1"/>
              <a:t>καὶ</a:t>
            </a:r>
            <a:r>
              <a:rPr lang="el-GR" dirty="0"/>
              <a:t> </a:t>
            </a:r>
            <a:r>
              <a:rPr lang="el-GR" dirty="0" err="1"/>
              <a:t>χθὲς</a:t>
            </a:r>
            <a:r>
              <a:rPr lang="el-GR" dirty="0"/>
              <a:t> </a:t>
            </a:r>
            <a:r>
              <a:rPr lang="el-GR" dirty="0" err="1"/>
              <a:t>ὡς</a:t>
            </a:r>
            <a:r>
              <a:rPr lang="el-GR" dirty="0"/>
              <a:t> </a:t>
            </a:r>
            <a:r>
              <a:rPr lang="el-GR" dirty="0" err="1"/>
              <a:t>εἰπεῖν</a:t>
            </a:r>
            <a:r>
              <a:rPr lang="el-GR" dirty="0"/>
              <a:t> </a:t>
            </a:r>
            <a:r>
              <a:rPr lang="el-GR" dirty="0" err="1"/>
              <a:t>λόγῳ</a:t>
            </a:r>
            <a:r>
              <a:rPr lang="el-GR" dirty="0"/>
              <a:t>. </a:t>
            </a:r>
          </a:p>
          <a:p>
            <a:pPr marL="0" indent="0" algn="r">
              <a:buNone/>
            </a:pPr>
            <a:r>
              <a:rPr lang="el-GR" b="1" dirty="0"/>
              <a:t>[</a:t>
            </a:r>
            <a:r>
              <a:rPr lang="el-GR" dirty="0"/>
              <a:t>Ηροδότου </a:t>
            </a:r>
            <a:r>
              <a:rPr lang="el-GR" i="1" dirty="0"/>
              <a:t>Ιστορίαι</a:t>
            </a:r>
            <a:r>
              <a:rPr lang="el-GR" dirty="0"/>
              <a:t> 2, 52-53. </a:t>
            </a:r>
          </a:p>
        </p:txBody>
      </p:sp>
    </p:spTree>
    <p:extLst>
      <p:ext uri="{BB962C8B-B14F-4D97-AF65-F5344CB8AC3E}">
        <p14:creationId xmlns:p14="http://schemas.microsoft.com/office/powerpoint/2010/main" val="1527245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6DF9132-A5C6-B8AB-8A8D-4121812E9C1C}"/>
              </a:ext>
            </a:extLst>
          </p:cNvPr>
          <p:cNvSpPr>
            <a:spLocks noGrp="1"/>
          </p:cNvSpPr>
          <p:nvPr>
            <p:ph type="title"/>
          </p:nvPr>
        </p:nvSpPr>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2EBBB12F-E47D-103E-DBFF-DD9907DEA833}"/>
              </a:ext>
            </a:extLst>
          </p:cNvPr>
          <p:cNvSpPr>
            <a:spLocks noGrp="1"/>
          </p:cNvSpPr>
          <p:nvPr>
            <p:ph idx="1"/>
          </p:nvPr>
        </p:nvSpPr>
        <p:spPr>
          <a:xfrm>
            <a:off x="913795" y="2301337"/>
            <a:ext cx="10353762" cy="4220760"/>
          </a:xfrm>
        </p:spPr>
        <p:txBody>
          <a:bodyPr>
            <a:normAutofit/>
          </a:bodyPr>
          <a:lstStyle/>
          <a:p>
            <a:pPr algn="just"/>
            <a:r>
              <a:rPr lang="el-GR" dirty="0"/>
              <a:t>[2.53.2] </a:t>
            </a:r>
            <a:r>
              <a:rPr lang="el-GR" dirty="0" err="1"/>
              <a:t>Ἡσίοδον</a:t>
            </a:r>
            <a:r>
              <a:rPr lang="el-GR" dirty="0"/>
              <a:t> </a:t>
            </a:r>
            <a:r>
              <a:rPr lang="el-GR" dirty="0" err="1"/>
              <a:t>γὰρ</a:t>
            </a:r>
            <a:r>
              <a:rPr lang="el-GR" dirty="0"/>
              <a:t> </a:t>
            </a:r>
            <a:r>
              <a:rPr lang="el-GR" dirty="0" err="1"/>
              <a:t>καὶ</a:t>
            </a:r>
            <a:r>
              <a:rPr lang="el-GR" dirty="0"/>
              <a:t> </a:t>
            </a:r>
            <a:r>
              <a:rPr lang="el-GR" dirty="0" err="1"/>
              <a:t>Ὅμηρον</a:t>
            </a:r>
            <a:r>
              <a:rPr lang="el-GR" dirty="0"/>
              <a:t> </a:t>
            </a:r>
            <a:r>
              <a:rPr lang="el-GR" dirty="0" err="1"/>
              <a:t>ἡλικίην</a:t>
            </a:r>
            <a:r>
              <a:rPr lang="el-GR" dirty="0"/>
              <a:t> </a:t>
            </a:r>
            <a:r>
              <a:rPr lang="el-GR" dirty="0" err="1"/>
              <a:t>τετρακοσίοισι</a:t>
            </a:r>
            <a:r>
              <a:rPr lang="el-GR" dirty="0"/>
              <a:t> </a:t>
            </a:r>
            <a:r>
              <a:rPr lang="el-GR" dirty="0" err="1"/>
              <a:t>ἔτεσι</a:t>
            </a:r>
            <a:r>
              <a:rPr lang="el-GR" dirty="0"/>
              <a:t> δοκέω </a:t>
            </a:r>
            <a:r>
              <a:rPr lang="el-GR" dirty="0" err="1"/>
              <a:t>μευ</a:t>
            </a:r>
            <a:r>
              <a:rPr lang="el-GR" dirty="0"/>
              <a:t> πρεσβυτέρους γενέσθαι </a:t>
            </a:r>
            <a:r>
              <a:rPr lang="el-GR" dirty="0" err="1"/>
              <a:t>καὶ</a:t>
            </a:r>
            <a:r>
              <a:rPr lang="el-GR" dirty="0"/>
              <a:t> </a:t>
            </a:r>
            <a:r>
              <a:rPr lang="el-GR" dirty="0" err="1"/>
              <a:t>οὐ</a:t>
            </a:r>
            <a:r>
              <a:rPr lang="el-GR" dirty="0"/>
              <a:t> </a:t>
            </a:r>
            <a:r>
              <a:rPr lang="el-GR" dirty="0" err="1"/>
              <a:t>πλέοσι</a:t>
            </a:r>
            <a:r>
              <a:rPr lang="el-GR" dirty="0"/>
              <a:t>. </a:t>
            </a:r>
            <a:r>
              <a:rPr lang="el-GR" dirty="0" err="1"/>
              <a:t>οὗτοι</a:t>
            </a:r>
            <a:r>
              <a:rPr lang="el-GR" dirty="0"/>
              <a:t> </a:t>
            </a:r>
            <a:r>
              <a:rPr lang="el-GR" dirty="0" err="1"/>
              <a:t>δέ</a:t>
            </a:r>
            <a:r>
              <a:rPr lang="el-GR" dirty="0"/>
              <a:t> </a:t>
            </a:r>
            <a:r>
              <a:rPr lang="el-GR" dirty="0" err="1"/>
              <a:t>εἰσι</a:t>
            </a:r>
            <a:r>
              <a:rPr lang="el-GR" dirty="0"/>
              <a:t> οἱ </a:t>
            </a:r>
            <a:r>
              <a:rPr lang="el-GR" dirty="0" err="1"/>
              <a:t>ποιήσαντες</a:t>
            </a:r>
            <a:r>
              <a:rPr lang="el-GR" dirty="0"/>
              <a:t> </a:t>
            </a:r>
            <a:r>
              <a:rPr lang="el-GR" dirty="0" err="1"/>
              <a:t>θεογονίην</a:t>
            </a:r>
            <a:r>
              <a:rPr lang="el-GR" dirty="0"/>
              <a:t> </a:t>
            </a:r>
            <a:r>
              <a:rPr lang="el-GR" dirty="0" err="1"/>
              <a:t>Ἕλλησι</a:t>
            </a:r>
            <a:r>
              <a:rPr lang="el-GR" dirty="0"/>
              <a:t> </a:t>
            </a:r>
            <a:r>
              <a:rPr lang="el-GR" dirty="0" err="1"/>
              <a:t>καὶ</a:t>
            </a:r>
            <a:r>
              <a:rPr lang="el-GR" dirty="0"/>
              <a:t> </a:t>
            </a:r>
            <a:r>
              <a:rPr lang="el-GR" dirty="0" err="1"/>
              <a:t>τοῖσι</a:t>
            </a:r>
            <a:r>
              <a:rPr lang="el-GR" dirty="0"/>
              <a:t> </a:t>
            </a:r>
            <a:r>
              <a:rPr lang="el-GR" dirty="0" err="1"/>
              <a:t>θεοῖσι</a:t>
            </a:r>
            <a:r>
              <a:rPr lang="el-GR" dirty="0"/>
              <a:t> </a:t>
            </a:r>
            <a:r>
              <a:rPr lang="el-GR" dirty="0" err="1"/>
              <a:t>τὰς</a:t>
            </a:r>
            <a:r>
              <a:rPr lang="el-GR" dirty="0"/>
              <a:t> </a:t>
            </a:r>
            <a:r>
              <a:rPr lang="el-GR" dirty="0" err="1"/>
              <a:t>ἐπωνυμίας</a:t>
            </a:r>
            <a:r>
              <a:rPr lang="el-GR" dirty="0"/>
              <a:t> </a:t>
            </a:r>
            <a:r>
              <a:rPr lang="el-GR" dirty="0" err="1"/>
              <a:t>δόντες</a:t>
            </a:r>
            <a:r>
              <a:rPr lang="el-GR" dirty="0"/>
              <a:t> </a:t>
            </a:r>
            <a:r>
              <a:rPr lang="el-GR" dirty="0" err="1"/>
              <a:t>καὶ</a:t>
            </a:r>
            <a:r>
              <a:rPr lang="el-GR" dirty="0"/>
              <a:t> τιμάς τε </a:t>
            </a:r>
            <a:r>
              <a:rPr lang="el-GR" dirty="0" err="1"/>
              <a:t>καὶ</a:t>
            </a:r>
            <a:r>
              <a:rPr lang="el-GR" dirty="0"/>
              <a:t> </a:t>
            </a:r>
            <a:r>
              <a:rPr lang="el-GR" dirty="0" err="1"/>
              <a:t>τέχνας</a:t>
            </a:r>
            <a:r>
              <a:rPr lang="el-GR" dirty="0"/>
              <a:t> </a:t>
            </a:r>
            <a:r>
              <a:rPr lang="el-GR" dirty="0" err="1"/>
              <a:t>διελόντες</a:t>
            </a:r>
            <a:r>
              <a:rPr lang="el-GR" dirty="0"/>
              <a:t> </a:t>
            </a:r>
            <a:r>
              <a:rPr lang="el-GR" dirty="0" err="1"/>
              <a:t>καὶ</a:t>
            </a:r>
            <a:r>
              <a:rPr lang="el-GR" dirty="0"/>
              <a:t> </a:t>
            </a:r>
            <a:r>
              <a:rPr lang="el-GR" dirty="0" err="1"/>
              <a:t>εἴδεα</a:t>
            </a:r>
            <a:r>
              <a:rPr lang="el-GR" dirty="0"/>
              <a:t> </a:t>
            </a:r>
            <a:r>
              <a:rPr lang="el-GR" dirty="0" err="1"/>
              <a:t>αὐτῶν</a:t>
            </a:r>
            <a:r>
              <a:rPr lang="el-GR" dirty="0"/>
              <a:t> </a:t>
            </a:r>
            <a:r>
              <a:rPr lang="el-GR" dirty="0" err="1"/>
              <a:t>σημήναντες</a:t>
            </a:r>
            <a:r>
              <a:rPr lang="el-GR" dirty="0"/>
              <a:t>. </a:t>
            </a:r>
          </a:p>
          <a:p>
            <a:pPr marL="0" indent="0" algn="just">
              <a:buNone/>
            </a:pPr>
            <a:endParaRPr lang="el-GR" dirty="0"/>
          </a:p>
          <a:p>
            <a:pPr algn="just"/>
            <a:r>
              <a:rPr lang="el-GR" dirty="0"/>
              <a:t>[2.53.3] οἱ </a:t>
            </a:r>
            <a:r>
              <a:rPr lang="el-GR" dirty="0" err="1"/>
              <a:t>δὲ</a:t>
            </a:r>
            <a:r>
              <a:rPr lang="el-GR" dirty="0"/>
              <a:t> πρότερον </a:t>
            </a:r>
            <a:r>
              <a:rPr lang="el-GR" dirty="0" err="1"/>
              <a:t>ποιηταὶ</a:t>
            </a:r>
            <a:r>
              <a:rPr lang="el-GR" dirty="0"/>
              <a:t> λεγόμενοι τούτων </a:t>
            </a:r>
            <a:r>
              <a:rPr lang="el-GR" dirty="0" err="1"/>
              <a:t>τῶν</a:t>
            </a:r>
            <a:r>
              <a:rPr lang="el-GR" dirty="0"/>
              <a:t> </a:t>
            </a:r>
            <a:r>
              <a:rPr lang="el-GR" dirty="0" err="1"/>
              <a:t>ἀνδρῶν</a:t>
            </a:r>
            <a:r>
              <a:rPr lang="el-GR" dirty="0"/>
              <a:t> γενέσθαι </a:t>
            </a:r>
            <a:r>
              <a:rPr lang="el-GR" dirty="0" err="1"/>
              <a:t>ὕστερον</a:t>
            </a:r>
            <a:r>
              <a:rPr lang="el-GR" dirty="0"/>
              <a:t>, </a:t>
            </a:r>
            <a:r>
              <a:rPr lang="el-GR" dirty="0" err="1"/>
              <a:t>ἔμοιγε</a:t>
            </a:r>
            <a:r>
              <a:rPr lang="el-GR" dirty="0"/>
              <a:t> </a:t>
            </a:r>
            <a:r>
              <a:rPr lang="el-GR" dirty="0" err="1"/>
              <a:t>δοκέειν</a:t>
            </a:r>
            <a:r>
              <a:rPr lang="el-GR" dirty="0"/>
              <a:t>, </a:t>
            </a:r>
            <a:r>
              <a:rPr lang="el-GR" dirty="0" err="1"/>
              <a:t>ἐγένοντο</a:t>
            </a:r>
            <a:r>
              <a:rPr lang="el-GR" dirty="0"/>
              <a:t>. τούτων </a:t>
            </a:r>
            <a:r>
              <a:rPr lang="el-GR" dirty="0" err="1"/>
              <a:t>τὰ</a:t>
            </a:r>
            <a:r>
              <a:rPr lang="el-GR" dirty="0"/>
              <a:t> </a:t>
            </a:r>
            <a:r>
              <a:rPr lang="el-GR" dirty="0" err="1"/>
              <a:t>μὲν</a:t>
            </a:r>
            <a:r>
              <a:rPr lang="el-GR" dirty="0"/>
              <a:t> </a:t>
            </a:r>
            <a:r>
              <a:rPr lang="el-GR" dirty="0" err="1"/>
              <a:t>πρῶτα</a:t>
            </a:r>
            <a:r>
              <a:rPr lang="el-GR" dirty="0"/>
              <a:t> </a:t>
            </a:r>
            <a:r>
              <a:rPr lang="el-GR" dirty="0" err="1"/>
              <a:t>αἱ</a:t>
            </a:r>
            <a:r>
              <a:rPr lang="el-GR" dirty="0"/>
              <a:t> </a:t>
            </a:r>
            <a:r>
              <a:rPr lang="el-GR" dirty="0" err="1"/>
              <a:t>Δωδωνίδες</a:t>
            </a:r>
            <a:r>
              <a:rPr lang="el-GR" dirty="0"/>
              <a:t> </a:t>
            </a:r>
            <a:r>
              <a:rPr lang="el-GR" dirty="0" err="1"/>
              <a:t>ἱέρειαι</a:t>
            </a:r>
            <a:r>
              <a:rPr lang="el-GR" dirty="0"/>
              <a:t> </a:t>
            </a:r>
            <a:r>
              <a:rPr lang="el-GR" dirty="0" err="1"/>
              <a:t>λέγουσι</a:t>
            </a:r>
            <a:r>
              <a:rPr lang="el-GR" dirty="0"/>
              <a:t>, </a:t>
            </a:r>
            <a:r>
              <a:rPr lang="el-GR" dirty="0" err="1"/>
              <a:t>τὰ</a:t>
            </a:r>
            <a:r>
              <a:rPr lang="el-GR" dirty="0"/>
              <a:t> </a:t>
            </a:r>
            <a:r>
              <a:rPr lang="el-GR" dirty="0" err="1"/>
              <a:t>δὲ</a:t>
            </a:r>
            <a:r>
              <a:rPr lang="el-GR" dirty="0"/>
              <a:t> </a:t>
            </a:r>
            <a:r>
              <a:rPr lang="el-GR" dirty="0" err="1"/>
              <a:t>ὕστερα</a:t>
            </a:r>
            <a:r>
              <a:rPr lang="el-GR" dirty="0"/>
              <a:t> </a:t>
            </a:r>
            <a:r>
              <a:rPr lang="el-GR" dirty="0" err="1"/>
              <a:t>τὰ</a:t>
            </a:r>
            <a:r>
              <a:rPr lang="el-GR" dirty="0"/>
              <a:t> </a:t>
            </a:r>
            <a:r>
              <a:rPr lang="el-GR" dirty="0" err="1"/>
              <a:t>ἐς</a:t>
            </a:r>
            <a:r>
              <a:rPr lang="el-GR" dirty="0"/>
              <a:t> </a:t>
            </a:r>
            <a:r>
              <a:rPr lang="el-GR" dirty="0" err="1"/>
              <a:t>Ἡσίοδόν</a:t>
            </a:r>
            <a:r>
              <a:rPr lang="el-GR" dirty="0"/>
              <a:t> τε </a:t>
            </a:r>
            <a:r>
              <a:rPr lang="el-GR" dirty="0" err="1"/>
              <a:t>καὶ</a:t>
            </a:r>
            <a:r>
              <a:rPr lang="el-GR" dirty="0"/>
              <a:t> </a:t>
            </a:r>
            <a:r>
              <a:rPr lang="el-GR" dirty="0" err="1"/>
              <a:t>Ὅμηρον</a:t>
            </a:r>
            <a:r>
              <a:rPr lang="el-GR" dirty="0"/>
              <a:t> </a:t>
            </a:r>
            <a:r>
              <a:rPr lang="el-GR" dirty="0" err="1"/>
              <a:t>ἔχοντα</a:t>
            </a:r>
            <a:r>
              <a:rPr lang="el-GR" dirty="0"/>
              <a:t> </a:t>
            </a:r>
            <a:r>
              <a:rPr lang="el-GR" dirty="0" err="1"/>
              <a:t>ἐγὼ</a:t>
            </a:r>
            <a:r>
              <a:rPr lang="el-GR" dirty="0"/>
              <a:t> λέγω.</a:t>
            </a:r>
          </a:p>
          <a:p>
            <a:pPr marL="0" indent="0" algn="r">
              <a:buNone/>
            </a:pPr>
            <a:endParaRPr lang="el-GR" dirty="0"/>
          </a:p>
          <a:p>
            <a:pPr marL="0" indent="0" algn="r">
              <a:buNone/>
            </a:pPr>
            <a:r>
              <a:rPr lang="el-GR" dirty="0"/>
              <a:t>Ηροδότου </a:t>
            </a:r>
            <a:r>
              <a:rPr lang="el-GR" i="1" dirty="0"/>
              <a:t>Ιστορίαι</a:t>
            </a:r>
            <a:r>
              <a:rPr lang="el-GR" dirty="0"/>
              <a:t> 2, 52-53.</a:t>
            </a:r>
          </a:p>
          <a:p>
            <a:pPr marL="0" indent="0" algn="r">
              <a:buNone/>
            </a:pPr>
            <a:endParaRPr lang="el-GR" dirty="0"/>
          </a:p>
        </p:txBody>
      </p:sp>
    </p:spTree>
    <p:extLst>
      <p:ext uri="{BB962C8B-B14F-4D97-AF65-F5344CB8AC3E}">
        <p14:creationId xmlns:p14="http://schemas.microsoft.com/office/powerpoint/2010/main" val="4245430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E4F482F-372A-D2A1-B4A0-F4AD57FA0230}"/>
              </a:ext>
            </a:extLst>
          </p:cNvPr>
          <p:cNvSpPr>
            <a:spLocks noGrp="1"/>
          </p:cNvSpPr>
          <p:nvPr>
            <p:ph type="title"/>
          </p:nvPr>
        </p:nvSpPr>
        <p:spPr>
          <a:xfrm>
            <a:off x="913794" y="403639"/>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CA52F067-7675-426E-5448-FE63FD26E98C}"/>
              </a:ext>
            </a:extLst>
          </p:cNvPr>
          <p:cNvSpPr>
            <a:spLocks noGrp="1"/>
          </p:cNvSpPr>
          <p:nvPr>
            <p:ph idx="1"/>
          </p:nvPr>
        </p:nvSpPr>
        <p:spPr>
          <a:xfrm>
            <a:off x="913795" y="1772816"/>
            <a:ext cx="10353762" cy="4478694"/>
          </a:xfrm>
        </p:spPr>
        <p:txBody>
          <a:bodyPr>
            <a:normAutofit fontScale="92500" lnSpcReduction="10000"/>
          </a:bodyPr>
          <a:lstStyle/>
          <a:p>
            <a:pPr algn="just"/>
            <a:r>
              <a:rPr lang="el-GR" dirty="0"/>
              <a:t>[2.52.1] Παλιά, όπως άκουσα στη Δωδώνη, σε όλες τους τις θυσίες οι Πελασγοί προσεύχονταν στους θεούς, χωρίς όμως να προφέρουν για κανέναν τους όνομα ή επωνυμία: αυτά τα πράγματα δεν τα είχαν ακούσει ακόμη· και ονόμασαν τους θεούς τους έτσι για τον λόγο ότι αυτοί είχαν βάλει τάξη σε όλα τα πράγματα και τα είχαν μοιρασμένα όπως πρέπει. </a:t>
            </a:r>
          </a:p>
          <a:p>
            <a:pPr algn="just"/>
            <a:r>
              <a:rPr lang="el-GR" dirty="0"/>
              <a:t>2.52.2] Αφού όμως πέρασε πολύς καιρός, έμαθαν οι Πελασγοί τα ονόματα των θεών, τα οποία ήρθαν από την Αίγυπτο, τόσο των άλλων όσο και του Διόνυσου, που όμως το έμαθαν πολύ αργότερα· και αφού πέρασε κι άλλος καιρός, ζήτησαν από το μαντείο της Δωδώνης χρησμό για τα ονόματα: γιατί το μαντείο αυτό θεωρείται ότι είναι το αρχαιότερο στην Ελλάδα, και την εποχή εκείνη ήταν το μόνο. </a:t>
            </a:r>
          </a:p>
          <a:p>
            <a:pPr algn="just"/>
            <a:r>
              <a:rPr lang="el-GR" dirty="0"/>
              <a:t>[2.52.3] Όταν λοιπόν ρώτησαν οι Πελασγοί τη Δωδώνη, να πάρουν ή όχι τα ονόματα αυτά που προέρχονταν από τους βαρβάρους, το μαντείο τούς απάντησε να τα χρησιμοποιήσουν. Και από την εποχή εκείνη οι Πελασγοί χρησιμοποιούσαν πια στις θυσίες τους τα ονόματα των θεών. Ύστερα οι Έλληνες τα πήραν από τους Πελασγούς.</a:t>
            </a:r>
          </a:p>
        </p:txBody>
      </p:sp>
    </p:spTree>
    <p:extLst>
      <p:ext uri="{BB962C8B-B14F-4D97-AF65-F5344CB8AC3E}">
        <p14:creationId xmlns:p14="http://schemas.microsoft.com/office/powerpoint/2010/main" val="2274433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F87994A-7AFD-91F8-2C21-1B7BCC6BAF60}"/>
              </a:ext>
            </a:extLst>
          </p:cNvPr>
          <p:cNvSpPr>
            <a:spLocks noGrp="1"/>
          </p:cNvSpPr>
          <p:nvPr>
            <p:ph type="title"/>
          </p:nvPr>
        </p:nvSpPr>
        <p:spPr>
          <a:xfrm>
            <a:off x="913795" y="404326"/>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5E6266B4-A977-02CF-0FAE-0952241355FD}"/>
              </a:ext>
            </a:extLst>
          </p:cNvPr>
          <p:cNvSpPr>
            <a:spLocks noGrp="1"/>
          </p:cNvSpPr>
          <p:nvPr>
            <p:ph idx="1"/>
          </p:nvPr>
        </p:nvSpPr>
        <p:spPr>
          <a:xfrm>
            <a:off x="913795" y="1819469"/>
            <a:ext cx="10353762" cy="4428931"/>
          </a:xfrm>
        </p:spPr>
        <p:txBody>
          <a:bodyPr>
            <a:normAutofit/>
          </a:bodyPr>
          <a:lstStyle/>
          <a:p>
            <a:pPr algn="just"/>
            <a:r>
              <a:rPr lang="el-GR" dirty="0"/>
              <a:t>[2.53.1] Αλλά το πώς γεννήθηκε ο κάθε θεός, αν όλοι οι θεοί υπήρχαν ανέκαθεν και τί λογής ήταν η εξωτερική τους εμφάνιση, οι Έλληνες, </a:t>
            </a:r>
            <a:r>
              <a:rPr lang="el-GR" dirty="0" err="1"/>
              <a:t>ώς</a:t>
            </a:r>
            <a:r>
              <a:rPr lang="el-GR" dirty="0"/>
              <a:t> χτες ακόμη, που λέει ο λόγος, δεν ήξεραν. </a:t>
            </a:r>
          </a:p>
          <a:p>
            <a:pPr algn="just"/>
            <a:r>
              <a:rPr lang="el-GR" dirty="0"/>
              <a:t>[2.53.2] Γιατί έχω τη γνώμη ότι ο Ησίοδος και ο Όμηρος έζησαν όχι περισσότερα από τετρακόσια χρόνια πριν από μένα, και αυτοί ήταν που δημιούργησαν για τους Έλληνες τη γενεαλογία των θεών, που έδωσαν στους θεούς τις επωνυμίες τους, που τους μοίρασαν τιμές και ασχολίες και καθόρισαν τη μορφή του καθενός. </a:t>
            </a:r>
          </a:p>
          <a:p>
            <a:pPr algn="just"/>
            <a:r>
              <a:rPr lang="el-GR" dirty="0"/>
              <a:t>[2.53.3] Όσο για τους ποιητές που λέγεται ότι υπήρξαν πριν από τούτους, εγώ τουλάχιστον έχω τη γνώμη ότι υπήρξαν μετά. Από όλα τούτα, τα πρώτα τα λένε οι ιέρειες της Δωδώνης, τα τελευταία, όσα αναφέρονται στον Ησίοδο και στον Όμηρο, τα λέω εγώ.</a:t>
            </a:r>
          </a:p>
          <a:p>
            <a:endParaRPr lang="el-GR" dirty="0"/>
          </a:p>
        </p:txBody>
      </p:sp>
    </p:spTree>
    <p:extLst>
      <p:ext uri="{BB962C8B-B14F-4D97-AF65-F5344CB8AC3E}">
        <p14:creationId xmlns:p14="http://schemas.microsoft.com/office/powerpoint/2010/main" val="481542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7F427F1-897F-2B8A-1CB6-73A4B0D46B10}"/>
              </a:ext>
            </a:extLst>
          </p:cNvPr>
          <p:cNvSpPr>
            <a:spLocks noGrp="1"/>
          </p:cNvSpPr>
          <p:nvPr>
            <p:ph type="title"/>
          </p:nvPr>
        </p:nvSpPr>
        <p:spPr>
          <a:xfrm>
            <a:off x="913795" y="385665"/>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0030BCAA-8482-EEE5-D271-109A7BA53F6A}"/>
              </a:ext>
            </a:extLst>
          </p:cNvPr>
          <p:cNvSpPr>
            <a:spLocks noGrp="1"/>
          </p:cNvSpPr>
          <p:nvPr>
            <p:ph idx="1"/>
          </p:nvPr>
        </p:nvSpPr>
        <p:spPr>
          <a:xfrm>
            <a:off x="913795" y="1935922"/>
            <a:ext cx="10353762" cy="4100984"/>
          </a:xfrm>
        </p:spPr>
        <p:txBody>
          <a:bodyPr>
            <a:normAutofit/>
          </a:bodyPr>
          <a:lstStyle/>
          <a:p>
            <a:pPr algn="just">
              <a:buFont typeface="Wingdings" panose="05000000000000000000" pitchFamily="2" charset="2"/>
              <a:buChar char="Ø"/>
            </a:pPr>
            <a:r>
              <a:rPr lang="el-GR" sz="2400" dirty="0"/>
              <a:t> Στενή πολιτισμική επικοινωνία και ανταλλαγές πολιτιστικών αγαθών μεταξύ Ελλήνων και Πελασγών</a:t>
            </a:r>
          </a:p>
          <a:p>
            <a:pPr algn="just">
              <a:buFont typeface="Wingdings" panose="05000000000000000000" pitchFamily="2" charset="2"/>
              <a:buChar char="Ø"/>
            </a:pPr>
            <a:r>
              <a:rPr lang="el-GR" sz="2400" dirty="0"/>
              <a:t> Οι δύο γλώσσες, η ελληνική και η πελασγική, δεν πρέπει να παρουσίαζαν πολύ μεγάλες διαφορές μεταξύ τους </a:t>
            </a:r>
          </a:p>
          <a:p>
            <a:pPr algn="just">
              <a:buFont typeface="Wingdings" panose="05000000000000000000" pitchFamily="2" charset="2"/>
              <a:buChar char="Ø"/>
            </a:pPr>
            <a:r>
              <a:rPr lang="el-GR" sz="2400" dirty="0"/>
              <a:t> Οι Αθηναίοι ήταν πελασγικής καταγωγής, ενώ οι Λακεδαιμόνιοι ήταν ελληνικό φύλο</a:t>
            </a:r>
          </a:p>
          <a:p>
            <a:pPr algn="just">
              <a:buFont typeface="Wingdings" panose="05000000000000000000" pitchFamily="2" charset="2"/>
              <a:buChar char="Ø"/>
            </a:pPr>
            <a:r>
              <a:rPr lang="el-GR" sz="2400" dirty="0"/>
              <a:t> Ηροδότου </a:t>
            </a:r>
            <a:r>
              <a:rPr lang="el-GR" sz="2400" i="1" dirty="0"/>
              <a:t>Ιστορίαι</a:t>
            </a:r>
            <a:r>
              <a:rPr lang="el-GR" sz="2400" dirty="0"/>
              <a:t> 1, 57. « οἱ Πελασγοὶ βάρβαρον γλῶσσαν ἱέντες »</a:t>
            </a:r>
          </a:p>
        </p:txBody>
      </p:sp>
    </p:spTree>
    <p:extLst>
      <p:ext uri="{BB962C8B-B14F-4D97-AF65-F5344CB8AC3E}">
        <p14:creationId xmlns:p14="http://schemas.microsoft.com/office/powerpoint/2010/main" val="273696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759BC8D-C6EE-F141-A632-7528B9971D27}"/>
              </a:ext>
            </a:extLst>
          </p:cNvPr>
          <p:cNvSpPr>
            <a:spLocks noGrp="1"/>
          </p:cNvSpPr>
          <p:nvPr>
            <p:ph type="title"/>
          </p:nvPr>
        </p:nvSpPr>
        <p:spPr>
          <a:xfrm>
            <a:off x="839150" y="227044"/>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DFA5E8EF-DC19-1338-8FD8-372FE570FD84}"/>
              </a:ext>
            </a:extLst>
          </p:cNvPr>
          <p:cNvSpPr>
            <a:spLocks noGrp="1"/>
          </p:cNvSpPr>
          <p:nvPr>
            <p:ph idx="1"/>
          </p:nvPr>
        </p:nvSpPr>
        <p:spPr>
          <a:xfrm>
            <a:off x="919119" y="1996751"/>
            <a:ext cx="10353762" cy="4721289"/>
          </a:xfrm>
        </p:spPr>
        <p:txBody>
          <a:bodyPr>
            <a:normAutofit/>
          </a:bodyPr>
          <a:lstStyle/>
          <a:p>
            <a:pPr marL="0" indent="0" algn="just">
              <a:buNone/>
            </a:pPr>
            <a:r>
              <a:rPr lang="el-GR" i="1" dirty="0"/>
              <a:t>[2.50.1] </a:t>
            </a:r>
            <a:r>
              <a:rPr lang="el-GR" i="1" dirty="0" err="1"/>
              <a:t>σχεδὸν</a:t>
            </a:r>
            <a:r>
              <a:rPr lang="el-GR" i="1" dirty="0"/>
              <a:t> </a:t>
            </a:r>
            <a:r>
              <a:rPr lang="el-GR" i="1" dirty="0" err="1"/>
              <a:t>δὲ</a:t>
            </a:r>
            <a:r>
              <a:rPr lang="el-GR" i="1" dirty="0"/>
              <a:t> </a:t>
            </a:r>
            <a:r>
              <a:rPr lang="el-GR" i="1" dirty="0" err="1"/>
              <a:t>καὶ</a:t>
            </a:r>
            <a:r>
              <a:rPr lang="el-GR" i="1" dirty="0"/>
              <a:t> πάντων </a:t>
            </a:r>
            <a:r>
              <a:rPr lang="el-GR" i="1" dirty="0" err="1"/>
              <a:t>τὰ</a:t>
            </a:r>
            <a:r>
              <a:rPr lang="el-GR" i="1" dirty="0"/>
              <a:t> </a:t>
            </a:r>
            <a:r>
              <a:rPr lang="el-GR" i="1" dirty="0" err="1"/>
              <a:t>οὐνόματα</a:t>
            </a:r>
            <a:r>
              <a:rPr lang="el-GR" i="1" dirty="0"/>
              <a:t> </a:t>
            </a:r>
            <a:r>
              <a:rPr lang="el-GR" i="1" dirty="0" err="1"/>
              <a:t>τῶν</a:t>
            </a:r>
            <a:r>
              <a:rPr lang="el-GR" i="1" dirty="0"/>
              <a:t> </a:t>
            </a:r>
            <a:r>
              <a:rPr lang="el-GR" i="1" dirty="0" err="1"/>
              <a:t>θεῶν</a:t>
            </a:r>
            <a:r>
              <a:rPr lang="el-GR" i="1" dirty="0"/>
              <a:t> </a:t>
            </a:r>
            <a:r>
              <a:rPr lang="el-GR" i="1" dirty="0" err="1"/>
              <a:t>ἐξ</a:t>
            </a:r>
            <a:r>
              <a:rPr lang="el-GR" i="1" dirty="0"/>
              <a:t> </a:t>
            </a:r>
            <a:r>
              <a:rPr lang="el-GR" i="1" dirty="0" err="1"/>
              <a:t>Αἰγύπτου</a:t>
            </a:r>
            <a:r>
              <a:rPr lang="el-GR" i="1" dirty="0"/>
              <a:t> </a:t>
            </a:r>
            <a:r>
              <a:rPr lang="el-GR" i="1" dirty="0" err="1"/>
              <a:t>ἐλήλυθε</a:t>
            </a:r>
            <a:r>
              <a:rPr lang="el-GR" i="1" dirty="0"/>
              <a:t> </a:t>
            </a:r>
            <a:r>
              <a:rPr lang="el-GR" i="1" dirty="0" err="1"/>
              <a:t>ἐς</a:t>
            </a:r>
            <a:r>
              <a:rPr lang="el-GR" i="1" dirty="0"/>
              <a:t> </a:t>
            </a:r>
            <a:r>
              <a:rPr lang="el-GR" i="1" dirty="0" err="1"/>
              <a:t>τὴν</a:t>
            </a:r>
            <a:r>
              <a:rPr lang="el-GR" i="1" dirty="0"/>
              <a:t> </a:t>
            </a:r>
            <a:r>
              <a:rPr lang="el-GR" i="1" dirty="0" err="1"/>
              <a:t>Ἑλλάδα</a:t>
            </a:r>
            <a:r>
              <a:rPr lang="el-GR" i="1" dirty="0"/>
              <a:t>. διότι </a:t>
            </a:r>
            <a:r>
              <a:rPr lang="el-GR" i="1" dirty="0" err="1"/>
              <a:t>μὲν</a:t>
            </a:r>
            <a:r>
              <a:rPr lang="el-GR" i="1" dirty="0"/>
              <a:t> </a:t>
            </a:r>
            <a:r>
              <a:rPr lang="el-GR" i="1" dirty="0" err="1"/>
              <a:t>γὰρ</a:t>
            </a:r>
            <a:r>
              <a:rPr lang="el-GR" i="1" dirty="0"/>
              <a:t> </a:t>
            </a:r>
            <a:r>
              <a:rPr lang="el-GR" i="1" dirty="0" err="1"/>
              <a:t>ἐκ</a:t>
            </a:r>
            <a:r>
              <a:rPr lang="el-GR" i="1" dirty="0"/>
              <a:t> </a:t>
            </a:r>
            <a:r>
              <a:rPr lang="el-GR" i="1" dirty="0" err="1"/>
              <a:t>τῶν</a:t>
            </a:r>
            <a:r>
              <a:rPr lang="el-GR" i="1" dirty="0"/>
              <a:t> βαρβάρων </a:t>
            </a:r>
            <a:r>
              <a:rPr lang="el-GR" i="1" dirty="0" err="1"/>
              <a:t>ἥκει</a:t>
            </a:r>
            <a:r>
              <a:rPr lang="el-GR" i="1" dirty="0"/>
              <a:t>, </a:t>
            </a:r>
            <a:r>
              <a:rPr lang="el-GR" i="1" dirty="0" err="1"/>
              <a:t>πυνθανόμενος</a:t>
            </a:r>
            <a:r>
              <a:rPr lang="el-GR" i="1" dirty="0"/>
              <a:t> </a:t>
            </a:r>
            <a:r>
              <a:rPr lang="el-GR" i="1" dirty="0" err="1"/>
              <a:t>οὕτω</a:t>
            </a:r>
            <a:r>
              <a:rPr lang="el-GR" i="1" dirty="0"/>
              <a:t> </a:t>
            </a:r>
            <a:r>
              <a:rPr lang="el-GR" i="1" dirty="0" err="1"/>
              <a:t>εὑρίσκω</a:t>
            </a:r>
            <a:r>
              <a:rPr lang="el-GR" i="1" dirty="0"/>
              <a:t> </a:t>
            </a:r>
            <a:r>
              <a:rPr lang="el-GR" i="1" dirty="0" err="1"/>
              <a:t>ἐόν</a:t>
            </a:r>
            <a:r>
              <a:rPr lang="el-GR" i="1" dirty="0"/>
              <a:t>· δοκέω δ᾽ </a:t>
            </a:r>
            <a:r>
              <a:rPr lang="el-GR" i="1" dirty="0" err="1"/>
              <a:t>ὦν</a:t>
            </a:r>
            <a:r>
              <a:rPr lang="el-GR" i="1" dirty="0"/>
              <a:t> μάλιστα </a:t>
            </a:r>
            <a:r>
              <a:rPr lang="el-GR" i="1" dirty="0" err="1"/>
              <a:t>ἀπ</a:t>
            </a:r>
            <a:r>
              <a:rPr lang="el-GR" i="1" dirty="0"/>
              <a:t>᾽ </a:t>
            </a:r>
            <a:r>
              <a:rPr lang="el-GR" i="1" dirty="0" err="1"/>
              <a:t>Αἰγύπτου</a:t>
            </a:r>
            <a:r>
              <a:rPr lang="el-GR" i="1" dirty="0"/>
              <a:t> </a:t>
            </a:r>
            <a:r>
              <a:rPr lang="el-GR" i="1" dirty="0" err="1"/>
              <a:t>ἀπῖχθαι</a:t>
            </a:r>
            <a:r>
              <a:rPr lang="el-GR" i="1" dirty="0"/>
              <a:t>. [2.50.2] </a:t>
            </a:r>
            <a:r>
              <a:rPr lang="el-GR" i="1" dirty="0" err="1"/>
              <a:t>ὅτι</a:t>
            </a:r>
            <a:r>
              <a:rPr lang="el-GR" i="1" dirty="0"/>
              <a:t> </a:t>
            </a:r>
            <a:r>
              <a:rPr lang="el-GR" i="1" dirty="0" err="1"/>
              <a:t>γὰρ</a:t>
            </a:r>
            <a:r>
              <a:rPr lang="el-GR" i="1" dirty="0"/>
              <a:t> </a:t>
            </a:r>
            <a:r>
              <a:rPr lang="el-GR" i="1" dirty="0" err="1"/>
              <a:t>δὴ</a:t>
            </a:r>
            <a:r>
              <a:rPr lang="el-GR" i="1" dirty="0"/>
              <a:t> </a:t>
            </a:r>
            <a:r>
              <a:rPr lang="el-GR" i="1" dirty="0" err="1"/>
              <a:t>μὴ</a:t>
            </a:r>
            <a:r>
              <a:rPr lang="el-GR" i="1" dirty="0"/>
              <a:t> </a:t>
            </a:r>
            <a:r>
              <a:rPr lang="el-GR" i="1" dirty="0" err="1"/>
              <a:t>Ποσειδέωνος</a:t>
            </a:r>
            <a:r>
              <a:rPr lang="el-GR" i="1" dirty="0"/>
              <a:t> </a:t>
            </a:r>
            <a:r>
              <a:rPr lang="el-GR" i="1" dirty="0" err="1"/>
              <a:t>καὶ</a:t>
            </a:r>
            <a:r>
              <a:rPr lang="el-GR" i="1" dirty="0"/>
              <a:t> </a:t>
            </a:r>
            <a:r>
              <a:rPr lang="el-GR" i="1" dirty="0" err="1"/>
              <a:t>Διοσκόρων</a:t>
            </a:r>
            <a:r>
              <a:rPr lang="el-GR" i="1" dirty="0"/>
              <a:t>, </a:t>
            </a:r>
            <a:r>
              <a:rPr lang="el-GR" i="1" dirty="0" err="1"/>
              <a:t>ὡς</a:t>
            </a:r>
            <a:r>
              <a:rPr lang="el-GR" i="1" dirty="0"/>
              <a:t> </a:t>
            </a:r>
            <a:r>
              <a:rPr lang="el-GR" i="1" dirty="0" err="1"/>
              <a:t>καὶ</a:t>
            </a:r>
            <a:r>
              <a:rPr lang="el-GR" i="1" dirty="0"/>
              <a:t> πρότερόν μοι </a:t>
            </a:r>
            <a:r>
              <a:rPr lang="el-GR" i="1" dirty="0" err="1"/>
              <a:t>ταῦτα</a:t>
            </a:r>
            <a:r>
              <a:rPr lang="el-GR" i="1" dirty="0"/>
              <a:t> </a:t>
            </a:r>
            <a:r>
              <a:rPr lang="el-GR" i="1" dirty="0" err="1"/>
              <a:t>εἴρηται</a:t>
            </a:r>
            <a:r>
              <a:rPr lang="el-GR" i="1" dirty="0"/>
              <a:t>, </a:t>
            </a:r>
            <a:r>
              <a:rPr lang="el-GR" i="1" dirty="0" err="1"/>
              <a:t>καὶ</a:t>
            </a:r>
            <a:r>
              <a:rPr lang="el-GR" i="1" dirty="0"/>
              <a:t> </a:t>
            </a:r>
            <a:r>
              <a:rPr lang="el-GR" i="1" dirty="0" err="1"/>
              <a:t>Ἥρης</a:t>
            </a:r>
            <a:r>
              <a:rPr lang="el-GR" i="1" dirty="0"/>
              <a:t> </a:t>
            </a:r>
            <a:r>
              <a:rPr lang="el-GR" i="1" dirty="0" err="1"/>
              <a:t>καὶ</a:t>
            </a:r>
            <a:r>
              <a:rPr lang="el-GR" i="1" dirty="0"/>
              <a:t> </a:t>
            </a:r>
            <a:r>
              <a:rPr lang="el-GR" i="1" dirty="0" err="1"/>
              <a:t>Ἰστίης</a:t>
            </a:r>
            <a:r>
              <a:rPr lang="el-GR" i="1" dirty="0"/>
              <a:t> </a:t>
            </a:r>
            <a:r>
              <a:rPr lang="el-GR" i="1" dirty="0" err="1"/>
              <a:t>καὶ</a:t>
            </a:r>
            <a:r>
              <a:rPr lang="el-GR" i="1" dirty="0"/>
              <a:t> </a:t>
            </a:r>
            <a:r>
              <a:rPr lang="el-GR" i="1" dirty="0" err="1"/>
              <a:t>Θέμιος</a:t>
            </a:r>
            <a:r>
              <a:rPr lang="el-GR" i="1" dirty="0"/>
              <a:t> </a:t>
            </a:r>
            <a:r>
              <a:rPr lang="el-GR" i="1" dirty="0" err="1"/>
              <a:t>καὶ</a:t>
            </a:r>
            <a:r>
              <a:rPr lang="el-GR" i="1" dirty="0"/>
              <a:t> Χαρίτων </a:t>
            </a:r>
            <a:r>
              <a:rPr lang="el-GR" i="1" dirty="0" err="1"/>
              <a:t>καὶ</a:t>
            </a:r>
            <a:r>
              <a:rPr lang="el-GR" i="1" dirty="0"/>
              <a:t> Νηρηίδων, </a:t>
            </a:r>
            <a:r>
              <a:rPr lang="el-GR" i="1" dirty="0" err="1"/>
              <a:t>τῶν</a:t>
            </a:r>
            <a:r>
              <a:rPr lang="el-GR" i="1" dirty="0"/>
              <a:t> </a:t>
            </a:r>
            <a:r>
              <a:rPr lang="el-GR" i="1" dirty="0" err="1"/>
              <a:t>ἄλλων</a:t>
            </a:r>
            <a:r>
              <a:rPr lang="el-GR" i="1" dirty="0"/>
              <a:t> </a:t>
            </a:r>
            <a:r>
              <a:rPr lang="el-GR" i="1" dirty="0" err="1"/>
              <a:t>θεῶν</a:t>
            </a:r>
            <a:r>
              <a:rPr lang="el-GR" i="1" dirty="0"/>
              <a:t> </a:t>
            </a:r>
            <a:r>
              <a:rPr lang="el-GR" i="1" dirty="0" err="1"/>
              <a:t>Αἰγυπτίοισι</a:t>
            </a:r>
            <a:r>
              <a:rPr lang="el-GR" i="1" dirty="0"/>
              <a:t> </a:t>
            </a:r>
            <a:r>
              <a:rPr lang="el-GR" i="1" dirty="0" err="1"/>
              <a:t>αἰεί</a:t>
            </a:r>
            <a:r>
              <a:rPr lang="el-GR" i="1" dirty="0"/>
              <a:t> </a:t>
            </a:r>
            <a:r>
              <a:rPr lang="el-GR" i="1" dirty="0" err="1"/>
              <a:t>κοτε</a:t>
            </a:r>
            <a:r>
              <a:rPr lang="el-GR" i="1" dirty="0"/>
              <a:t> </a:t>
            </a:r>
            <a:r>
              <a:rPr lang="el-GR" i="1" dirty="0" err="1"/>
              <a:t>τὰ</a:t>
            </a:r>
            <a:r>
              <a:rPr lang="el-GR" i="1" dirty="0"/>
              <a:t> </a:t>
            </a:r>
            <a:r>
              <a:rPr lang="el-GR" i="1" dirty="0" err="1"/>
              <a:t>οὐνόματά</a:t>
            </a:r>
            <a:r>
              <a:rPr lang="el-GR" i="1" dirty="0"/>
              <a:t> </a:t>
            </a:r>
            <a:r>
              <a:rPr lang="el-GR" i="1" dirty="0" err="1"/>
              <a:t>ἐστι</a:t>
            </a:r>
            <a:r>
              <a:rPr lang="el-GR" i="1" dirty="0"/>
              <a:t> </a:t>
            </a:r>
            <a:r>
              <a:rPr lang="el-GR" i="1" dirty="0" err="1"/>
              <a:t>ἐν</a:t>
            </a:r>
            <a:r>
              <a:rPr lang="el-GR" i="1" dirty="0"/>
              <a:t> </a:t>
            </a:r>
            <a:r>
              <a:rPr lang="el-GR" i="1" dirty="0" err="1"/>
              <a:t>τῇ</a:t>
            </a:r>
            <a:r>
              <a:rPr lang="el-GR" i="1" dirty="0"/>
              <a:t> </a:t>
            </a:r>
            <a:r>
              <a:rPr lang="el-GR" i="1" dirty="0" err="1"/>
              <a:t>χώρῃ</a:t>
            </a:r>
            <a:r>
              <a:rPr lang="el-GR" i="1" dirty="0"/>
              <a:t>. λέγω </a:t>
            </a:r>
            <a:r>
              <a:rPr lang="el-GR" i="1" dirty="0" err="1"/>
              <a:t>δὲ</a:t>
            </a:r>
            <a:r>
              <a:rPr lang="el-GR" i="1" dirty="0"/>
              <a:t> </a:t>
            </a:r>
            <a:r>
              <a:rPr lang="el-GR" i="1" dirty="0" err="1"/>
              <a:t>τὰ</a:t>
            </a:r>
            <a:r>
              <a:rPr lang="el-GR" i="1" dirty="0"/>
              <a:t> </a:t>
            </a:r>
            <a:r>
              <a:rPr lang="el-GR" i="1" dirty="0" err="1"/>
              <a:t>λέγουσι</a:t>
            </a:r>
            <a:r>
              <a:rPr lang="el-GR" i="1" dirty="0"/>
              <a:t> </a:t>
            </a:r>
            <a:r>
              <a:rPr lang="el-GR" i="1" dirty="0" err="1"/>
              <a:t>αὐτοὶ</a:t>
            </a:r>
            <a:r>
              <a:rPr lang="el-GR" i="1" dirty="0"/>
              <a:t> </a:t>
            </a:r>
            <a:r>
              <a:rPr lang="el-GR" i="1" dirty="0" err="1"/>
              <a:t>Αἰγύπτιοι</a:t>
            </a:r>
            <a:r>
              <a:rPr lang="el-GR" i="1" dirty="0"/>
              <a:t>. </a:t>
            </a:r>
            <a:r>
              <a:rPr lang="el-GR" i="1" dirty="0" err="1"/>
              <a:t>τῶν</a:t>
            </a:r>
            <a:r>
              <a:rPr lang="el-GR" i="1" dirty="0"/>
              <a:t> </a:t>
            </a:r>
            <a:r>
              <a:rPr lang="el-GR" i="1" dirty="0" err="1"/>
              <a:t>δὲ</a:t>
            </a:r>
            <a:r>
              <a:rPr lang="el-GR" i="1" dirty="0"/>
              <a:t> </a:t>
            </a:r>
            <a:r>
              <a:rPr lang="el-GR" i="1" dirty="0" err="1"/>
              <a:t>οὔ</a:t>
            </a:r>
            <a:r>
              <a:rPr lang="el-GR" i="1" dirty="0"/>
              <a:t> </a:t>
            </a:r>
            <a:r>
              <a:rPr lang="el-GR" i="1" dirty="0" err="1"/>
              <a:t>φασι</a:t>
            </a:r>
            <a:r>
              <a:rPr lang="el-GR" i="1" dirty="0"/>
              <a:t> </a:t>
            </a:r>
            <a:r>
              <a:rPr lang="el-GR" i="1" dirty="0" err="1"/>
              <a:t>θεῶν</a:t>
            </a:r>
            <a:r>
              <a:rPr lang="el-GR" i="1" dirty="0"/>
              <a:t> </a:t>
            </a:r>
            <a:r>
              <a:rPr lang="el-GR" i="1" dirty="0" err="1"/>
              <a:t>γινώσκειν</a:t>
            </a:r>
            <a:r>
              <a:rPr lang="el-GR" i="1" dirty="0"/>
              <a:t> </a:t>
            </a:r>
            <a:r>
              <a:rPr lang="el-GR" i="1" dirty="0" err="1"/>
              <a:t>τὰ</a:t>
            </a:r>
            <a:r>
              <a:rPr lang="el-GR" i="1" dirty="0"/>
              <a:t> </a:t>
            </a:r>
            <a:r>
              <a:rPr lang="el-GR" i="1" dirty="0" err="1"/>
              <a:t>οὐνόματα</a:t>
            </a:r>
            <a:r>
              <a:rPr lang="el-GR" i="1" dirty="0"/>
              <a:t>, </a:t>
            </a:r>
            <a:r>
              <a:rPr lang="el-GR" i="1" dirty="0" err="1"/>
              <a:t>οὗτοι</a:t>
            </a:r>
            <a:r>
              <a:rPr lang="el-GR" i="1" dirty="0"/>
              <a:t> </a:t>
            </a:r>
            <a:r>
              <a:rPr lang="el-GR" i="1" dirty="0" err="1"/>
              <a:t>δέ</a:t>
            </a:r>
            <a:r>
              <a:rPr lang="el-GR" i="1" dirty="0"/>
              <a:t> μοι </a:t>
            </a:r>
            <a:r>
              <a:rPr lang="el-GR" i="1" dirty="0" err="1"/>
              <a:t>δοκέουσι</a:t>
            </a:r>
            <a:r>
              <a:rPr lang="el-GR" i="1" dirty="0"/>
              <a:t> </a:t>
            </a:r>
            <a:r>
              <a:rPr lang="el-GR" i="1" dirty="0" err="1"/>
              <a:t>ὑπὸ</a:t>
            </a:r>
            <a:r>
              <a:rPr lang="el-GR" i="1" dirty="0"/>
              <a:t> </a:t>
            </a:r>
            <a:r>
              <a:rPr lang="el-GR" i="1" dirty="0" err="1"/>
              <a:t>Πελασγῶν</a:t>
            </a:r>
            <a:r>
              <a:rPr lang="el-GR" i="1" dirty="0"/>
              <a:t> </a:t>
            </a:r>
            <a:r>
              <a:rPr lang="el-GR" i="1" dirty="0" err="1"/>
              <a:t>ὀνομασθῆναι</a:t>
            </a:r>
            <a:r>
              <a:rPr lang="el-GR" i="1" dirty="0"/>
              <a:t>, </a:t>
            </a:r>
            <a:r>
              <a:rPr lang="el-GR" i="1" dirty="0" err="1"/>
              <a:t>πλὴν</a:t>
            </a:r>
            <a:r>
              <a:rPr lang="el-GR" i="1" dirty="0"/>
              <a:t> </a:t>
            </a:r>
            <a:r>
              <a:rPr lang="el-GR" i="1" dirty="0" err="1"/>
              <a:t>Ποσειδέωνος</a:t>
            </a:r>
            <a:r>
              <a:rPr lang="el-GR" i="1" dirty="0"/>
              <a:t>· </a:t>
            </a:r>
            <a:r>
              <a:rPr lang="el-GR" i="1" dirty="0" err="1"/>
              <a:t>τοῦτον</a:t>
            </a:r>
            <a:r>
              <a:rPr lang="el-GR" i="1" dirty="0"/>
              <a:t> </a:t>
            </a:r>
            <a:r>
              <a:rPr lang="el-GR" i="1" dirty="0" err="1"/>
              <a:t>δὲ</a:t>
            </a:r>
            <a:r>
              <a:rPr lang="el-GR" i="1" dirty="0"/>
              <a:t> </a:t>
            </a:r>
            <a:r>
              <a:rPr lang="el-GR" i="1" dirty="0" err="1"/>
              <a:t>τὸν</a:t>
            </a:r>
            <a:r>
              <a:rPr lang="el-GR" i="1" dirty="0"/>
              <a:t> </a:t>
            </a:r>
            <a:r>
              <a:rPr lang="el-GR" i="1" dirty="0" err="1"/>
              <a:t>θεὸν</a:t>
            </a:r>
            <a:r>
              <a:rPr lang="el-GR" i="1" dirty="0"/>
              <a:t> </a:t>
            </a:r>
            <a:r>
              <a:rPr lang="el-GR" i="1" dirty="0" err="1"/>
              <a:t>παρὰ</a:t>
            </a:r>
            <a:r>
              <a:rPr lang="el-GR" i="1" dirty="0"/>
              <a:t> </a:t>
            </a:r>
            <a:r>
              <a:rPr lang="el-GR" i="1" dirty="0" err="1"/>
              <a:t>Λιβύων</a:t>
            </a:r>
            <a:r>
              <a:rPr lang="el-GR" i="1" dirty="0"/>
              <a:t> </a:t>
            </a:r>
            <a:r>
              <a:rPr lang="el-GR" i="1" dirty="0" err="1"/>
              <a:t>ἐπύθοντο</a:t>
            </a:r>
            <a:r>
              <a:rPr lang="el-GR" i="1" dirty="0"/>
              <a:t>. [2.50.3] </a:t>
            </a:r>
            <a:r>
              <a:rPr lang="el-GR" i="1" dirty="0" err="1"/>
              <a:t>οὐδαμοὶ</a:t>
            </a:r>
            <a:r>
              <a:rPr lang="el-GR" i="1" dirty="0"/>
              <a:t> </a:t>
            </a:r>
            <a:r>
              <a:rPr lang="el-GR" i="1" dirty="0" err="1"/>
              <a:t>γὰρ</a:t>
            </a:r>
            <a:r>
              <a:rPr lang="el-GR" i="1" dirty="0"/>
              <a:t> </a:t>
            </a:r>
            <a:r>
              <a:rPr lang="el-GR" i="1" dirty="0" err="1"/>
              <a:t>ἀπ</a:t>
            </a:r>
            <a:r>
              <a:rPr lang="el-GR" i="1" dirty="0"/>
              <a:t>᾽ </a:t>
            </a:r>
            <a:r>
              <a:rPr lang="el-GR" i="1" dirty="0" err="1"/>
              <a:t>ἀρχῆς</a:t>
            </a:r>
            <a:r>
              <a:rPr lang="el-GR" i="1" dirty="0"/>
              <a:t> </a:t>
            </a:r>
            <a:r>
              <a:rPr lang="el-GR" i="1" dirty="0" err="1"/>
              <a:t>Ποσειδέωνος</a:t>
            </a:r>
            <a:r>
              <a:rPr lang="el-GR" i="1" dirty="0"/>
              <a:t> </a:t>
            </a:r>
            <a:r>
              <a:rPr lang="el-GR" i="1" dirty="0" err="1"/>
              <a:t>οὔνομα</a:t>
            </a:r>
            <a:r>
              <a:rPr lang="el-GR" i="1" dirty="0"/>
              <a:t> </a:t>
            </a:r>
            <a:r>
              <a:rPr lang="el-GR" i="1" dirty="0" err="1"/>
              <a:t>ἔκτηνται</a:t>
            </a:r>
            <a:r>
              <a:rPr lang="el-GR" i="1" dirty="0"/>
              <a:t> </a:t>
            </a:r>
            <a:r>
              <a:rPr lang="el-GR" i="1" dirty="0" err="1"/>
              <a:t>εἰ</a:t>
            </a:r>
            <a:r>
              <a:rPr lang="el-GR" i="1" dirty="0"/>
              <a:t> </a:t>
            </a:r>
            <a:r>
              <a:rPr lang="el-GR" i="1" dirty="0" err="1"/>
              <a:t>μὴ</a:t>
            </a:r>
            <a:r>
              <a:rPr lang="el-GR" i="1" dirty="0"/>
              <a:t> </a:t>
            </a:r>
            <a:r>
              <a:rPr lang="el-GR" i="1" dirty="0" err="1"/>
              <a:t>Λίβυες</a:t>
            </a:r>
            <a:r>
              <a:rPr lang="el-GR" i="1" dirty="0"/>
              <a:t>, </a:t>
            </a:r>
            <a:r>
              <a:rPr lang="el-GR" i="1" dirty="0" err="1"/>
              <a:t>καὶ</a:t>
            </a:r>
            <a:r>
              <a:rPr lang="el-GR" i="1" dirty="0"/>
              <a:t> </a:t>
            </a:r>
            <a:r>
              <a:rPr lang="el-GR" i="1" dirty="0" err="1"/>
              <a:t>τιμῶσι</a:t>
            </a:r>
            <a:r>
              <a:rPr lang="el-GR" i="1" dirty="0"/>
              <a:t> </a:t>
            </a:r>
            <a:r>
              <a:rPr lang="el-GR" i="1" dirty="0" err="1"/>
              <a:t>τὸν</a:t>
            </a:r>
            <a:r>
              <a:rPr lang="el-GR" i="1" dirty="0"/>
              <a:t> </a:t>
            </a:r>
            <a:r>
              <a:rPr lang="el-GR" i="1" dirty="0" err="1"/>
              <a:t>θεὸν</a:t>
            </a:r>
            <a:r>
              <a:rPr lang="el-GR" i="1" dirty="0"/>
              <a:t> </a:t>
            </a:r>
            <a:r>
              <a:rPr lang="el-GR" i="1" dirty="0" err="1"/>
              <a:t>τοῦτον</a:t>
            </a:r>
            <a:r>
              <a:rPr lang="el-GR" i="1" dirty="0"/>
              <a:t> </a:t>
            </a:r>
            <a:r>
              <a:rPr lang="el-GR" i="1" dirty="0" err="1"/>
              <a:t>αἰεί</a:t>
            </a:r>
            <a:r>
              <a:rPr lang="el-GR" i="1" dirty="0"/>
              <a:t>. </a:t>
            </a:r>
            <a:r>
              <a:rPr lang="el-GR" i="1" dirty="0" err="1"/>
              <a:t>Νομίζουσι</a:t>
            </a:r>
            <a:r>
              <a:rPr lang="el-GR" i="1" dirty="0"/>
              <a:t> δ᾽ </a:t>
            </a:r>
            <a:r>
              <a:rPr lang="el-GR" i="1" dirty="0" err="1"/>
              <a:t>ὦν</a:t>
            </a:r>
            <a:r>
              <a:rPr lang="el-GR" i="1" dirty="0"/>
              <a:t> </a:t>
            </a:r>
            <a:r>
              <a:rPr lang="el-GR" i="1" dirty="0" err="1"/>
              <a:t>Αἰγύπτιοι</a:t>
            </a:r>
            <a:r>
              <a:rPr lang="el-GR" i="1" dirty="0"/>
              <a:t> </a:t>
            </a:r>
            <a:r>
              <a:rPr lang="el-GR" i="1" dirty="0" err="1"/>
              <a:t>οὐδ</a:t>
            </a:r>
            <a:r>
              <a:rPr lang="el-GR" i="1" dirty="0"/>
              <a:t>᾽ </a:t>
            </a:r>
            <a:r>
              <a:rPr lang="el-GR" i="1" dirty="0" err="1"/>
              <a:t>ἥρωσι</a:t>
            </a:r>
            <a:r>
              <a:rPr lang="el-GR" i="1" dirty="0"/>
              <a:t> </a:t>
            </a:r>
            <a:r>
              <a:rPr lang="el-GR" i="1" dirty="0" err="1"/>
              <a:t>οὐδέν</a:t>
            </a:r>
            <a:r>
              <a:rPr lang="el-GR" i="1" dirty="0"/>
              <a:t>.</a:t>
            </a:r>
          </a:p>
          <a:p>
            <a:pPr marL="0" indent="0" algn="r">
              <a:buNone/>
            </a:pPr>
            <a:r>
              <a:rPr lang="el-GR" sz="1600" i="1" dirty="0"/>
              <a:t>Ηροδότου Ιστορίαι </a:t>
            </a:r>
            <a:r>
              <a:rPr lang="el-GR" sz="1600" dirty="0"/>
              <a:t>2, 50.</a:t>
            </a:r>
          </a:p>
        </p:txBody>
      </p:sp>
    </p:spTree>
    <p:extLst>
      <p:ext uri="{BB962C8B-B14F-4D97-AF65-F5344CB8AC3E}">
        <p14:creationId xmlns:p14="http://schemas.microsoft.com/office/powerpoint/2010/main" val="2569946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99CBDEA-0A9A-3D8C-7D49-3FE98EBE4329}"/>
              </a:ext>
            </a:extLst>
          </p:cNvPr>
          <p:cNvSpPr>
            <a:spLocks noGrp="1"/>
          </p:cNvSpPr>
          <p:nvPr>
            <p:ph type="title"/>
          </p:nvPr>
        </p:nvSpPr>
        <p:spPr>
          <a:xfrm>
            <a:off x="913795" y="301690"/>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2DC77F9C-C1F9-4157-037D-85BDB6CA67B6}"/>
              </a:ext>
            </a:extLst>
          </p:cNvPr>
          <p:cNvSpPr>
            <a:spLocks noGrp="1"/>
          </p:cNvSpPr>
          <p:nvPr>
            <p:ph idx="1"/>
          </p:nvPr>
        </p:nvSpPr>
        <p:spPr>
          <a:xfrm>
            <a:off x="913795" y="2096063"/>
            <a:ext cx="10353762" cy="4108793"/>
          </a:xfrm>
        </p:spPr>
        <p:txBody>
          <a:bodyPr>
            <a:normAutofit fontScale="92500" lnSpcReduction="10000"/>
          </a:bodyPr>
          <a:lstStyle/>
          <a:p>
            <a:pPr marL="0" indent="0" algn="just">
              <a:buNone/>
            </a:pPr>
            <a:r>
              <a:rPr lang="el-GR" dirty="0"/>
              <a:t>[2.50.1] Άλλωστε, όλων σχεδόν των θεών τα ονόματα έχουν έρθει στην Ελλάδα από την Αίγυπτο. Το γεγονός ότι έγινε έτσι, ότι δηλαδή ήρθαν από τους βαρβάρους, το εξακρίβωσα χάρη στις έρευνές μου· και έχω τη γνώμη ότι ήρθαν κυρίως από την Αίγυπτο. [2.50.2] Γιατί εκτός από του Ποσειδώνα και των Διοσκούρων, πράγμα που το ανέφερα και προηγουμένως, καθώς επίσης της Ήρας, της Εστίας, της Θέμιδας, των Χαρίτων και των Νηρηίδων, τα ονόματα των άλλων θεών των Αιγυπτίων υπάρχουν από πάντα στην Αίγυπτο. Λέω πάντως ό,τι λένε οι ίδιοι οι Αιγύπτιοι. Όσο για τα ονόματα των θεών που οι Αιγύπτιοι λένε ότι δεν τα γνωρίζουν, τα έβγαλαν, έχω τη γνώμη, οι Πελασγοί, με εξαίρεση τον Ποσειδώνα: αυτόν τον θεό οι Αιγύπτιοι τον έμαθαν από τους Λίβυους. [2.50.3] Γιατί μόνο οι Λίβυοι, και κανένας άλλος, κατείχαν εξαρχής το όνομα του Ποσειδώνα και τιμούν ανέκαθεν αυτόν τον θεό. Λατρευτικά έθιμα για τους ήρωες οι Αιγύπτιοι δεν έχουν καθόλου.</a:t>
            </a:r>
          </a:p>
          <a:p>
            <a:pPr marL="0" indent="0" algn="r">
              <a:buNone/>
            </a:pPr>
            <a:r>
              <a:rPr lang="el-GR" dirty="0"/>
              <a:t>Ηροδότου </a:t>
            </a:r>
            <a:r>
              <a:rPr lang="el-GR" i="1" dirty="0"/>
              <a:t>Ιστορίαι</a:t>
            </a:r>
            <a:r>
              <a:rPr lang="el-GR" dirty="0"/>
              <a:t> 2, 50.</a:t>
            </a:r>
          </a:p>
          <a:p>
            <a:pPr marL="0" indent="0" algn="just">
              <a:buNone/>
            </a:pPr>
            <a:endParaRPr lang="el-GR" dirty="0"/>
          </a:p>
          <a:p>
            <a:pPr marL="0" indent="0" algn="just">
              <a:buNone/>
            </a:pPr>
            <a:endParaRPr lang="el-GR" dirty="0"/>
          </a:p>
          <a:p>
            <a:endParaRPr lang="el-GR" dirty="0"/>
          </a:p>
        </p:txBody>
      </p:sp>
    </p:spTree>
    <p:extLst>
      <p:ext uri="{BB962C8B-B14F-4D97-AF65-F5344CB8AC3E}">
        <p14:creationId xmlns:p14="http://schemas.microsoft.com/office/powerpoint/2010/main" val="50735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F34B8AA-A33D-844C-3655-D96D3E1C2015}"/>
              </a:ext>
            </a:extLst>
          </p:cNvPr>
          <p:cNvSpPr>
            <a:spLocks noGrp="1"/>
          </p:cNvSpPr>
          <p:nvPr>
            <p:ph type="title"/>
          </p:nvPr>
        </p:nvSpPr>
        <p:spPr>
          <a:xfrm>
            <a:off x="913796" y="236375"/>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229509C2-479A-71F8-A27B-67F2DDB2BF31}"/>
              </a:ext>
            </a:extLst>
          </p:cNvPr>
          <p:cNvSpPr>
            <a:spLocks noGrp="1"/>
          </p:cNvSpPr>
          <p:nvPr>
            <p:ph idx="1"/>
          </p:nvPr>
        </p:nvSpPr>
        <p:spPr>
          <a:xfrm>
            <a:off x="913795" y="1679509"/>
            <a:ext cx="10353762" cy="4942115"/>
          </a:xfrm>
        </p:spPr>
        <p:txBody>
          <a:bodyPr>
            <a:normAutofit lnSpcReduction="10000"/>
          </a:bodyPr>
          <a:lstStyle/>
          <a:p>
            <a:pPr marL="0" indent="0" algn="just">
              <a:buNone/>
            </a:pPr>
            <a:r>
              <a:rPr lang="el-GR" sz="2600" dirty="0"/>
              <a:t>«</a:t>
            </a:r>
            <a:r>
              <a:rPr lang="el-GR" sz="2600" dirty="0" err="1"/>
              <a:t>τὸ</a:t>
            </a:r>
            <a:r>
              <a:rPr lang="el-GR" sz="2600" dirty="0"/>
              <a:t> </a:t>
            </a:r>
            <a:r>
              <a:rPr lang="el-GR" sz="2600" dirty="0" err="1"/>
              <a:t>δὲ</a:t>
            </a:r>
            <a:r>
              <a:rPr lang="el-GR" sz="2600" dirty="0"/>
              <a:t> </a:t>
            </a:r>
            <a:r>
              <a:rPr lang="el-GR" sz="2600" dirty="0" err="1"/>
              <a:t>Ἑλληνικὸν</a:t>
            </a:r>
            <a:r>
              <a:rPr lang="el-GR" sz="2600" dirty="0"/>
              <a:t> </a:t>
            </a:r>
            <a:r>
              <a:rPr lang="el-GR" sz="2600" dirty="0" err="1"/>
              <a:t>γλώσσῃ</a:t>
            </a:r>
            <a:r>
              <a:rPr lang="el-GR" sz="2600" dirty="0"/>
              <a:t> </a:t>
            </a:r>
            <a:r>
              <a:rPr lang="el-GR" sz="2600" dirty="0" err="1"/>
              <a:t>μέν</a:t>
            </a:r>
            <a:r>
              <a:rPr lang="el-GR" sz="2600" dirty="0"/>
              <a:t>, </a:t>
            </a:r>
            <a:r>
              <a:rPr lang="el-GR" sz="2600" dirty="0" err="1"/>
              <a:t>ἐπείτε</a:t>
            </a:r>
            <a:r>
              <a:rPr lang="el-GR" sz="2600" dirty="0"/>
              <a:t> </a:t>
            </a:r>
            <a:r>
              <a:rPr lang="el-GR" sz="2600" dirty="0" err="1"/>
              <a:t>ἐγένετο</a:t>
            </a:r>
            <a:r>
              <a:rPr lang="el-GR" sz="2600" dirty="0"/>
              <a:t>, </a:t>
            </a:r>
            <a:r>
              <a:rPr lang="el-GR" sz="2600" dirty="0" err="1"/>
              <a:t>αἰεί</a:t>
            </a:r>
            <a:r>
              <a:rPr lang="el-GR" sz="2600" dirty="0"/>
              <a:t> </a:t>
            </a:r>
            <a:r>
              <a:rPr lang="el-GR" sz="2600" dirty="0" err="1"/>
              <a:t>κοτε</a:t>
            </a:r>
            <a:r>
              <a:rPr lang="el-GR" sz="2600" dirty="0"/>
              <a:t> </a:t>
            </a:r>
            <a:r>
              <a:rPr lang="el-GR" sz="2600" dirty="0" err="1"/>
              <a:t>τῇ</a:t>
            </a:r>
            <a:r>
              <a:rPr lang="el-GR" sz="2600" dirty="0"/>
              <a:t> </a:t>
            </a:r>
            <a:r>
              <a:rPr lang="el-GR" sz="2600" dirty="0" err="1"/>
              <a:t>αὐτῇ</a:t>
            </a:r>
            <a:r>
              <a:rPr lang="el-GR" sz="2600" dirty="0"/>
              <a:t> </a:t>
            </a:r>
            <a:r>
              <a:rPr lang="el-GR" sz="2600" dirty="0" err="1"/>
              <a:t>διαχρᾶται</a:t>
            </a:r>
            <a:r>
              <a:rPr lang="el-GR" sz="2600" dirty="0"/>
              <a:t>, </a:t>
            </a:r>
            <a:r>
              <a:rPr lang="el-GR" sz="2600" dirty="0" err="1"/>
              <a:t>ὡς</a:t>
            </a:r>
            <a:r>
              <a:rPr lang="el-GR" sz="2600" dirty="0"/>
              <a:t> </a:t>
            </a:r>
            <a:r>
              <a:rPr lang="el-GR" sz="2600" dirty="0" err="1"/>
              <a:t>ἐμοὶ</a:t>
            </a:r>
            <a:r>
              <a:rPr lang="el-GR" sz="2600" dirty="0"/>
              <a:t> καταφαίνεται </a:t>
            </a:r>
            <a:r>
              <a:rPr lang="el-GR" sz="2600" dirty="0" err="1"/>
              <a:t>εἶναι</a:t>
            </a:r>
            <a:r>
              <a:rPr lang="el-GR" sz="2600" dirty="0"/>
              <a:t>· </a:t>
            </a:r>
            <a:r>
              <a:rPr lang="el-GR" sz="2600" dirty="0" err="1"/>
              <a:t>ἀποσχισθὲν</a:t>
            </a:r>
            <a:r>
              <a:rPr lang="el-GR" sz="2600" dirty="0"/>
              <a:t> </a:t>
            </a:r>
            <a:r>
              <a:rPr lang="el-GR" sz="2600" dirty="0" err="1"/>
              <a:t>μέντοι</a:t>
            </a:r>
            <a:r>
              <a:rPr lang="el-GR" sz="2600" dirty="0"/>
              <a:t> </a:t>
            </a:r>
            <a:r>
              <a:rPr lang="el-GR" sz="2600" dirty="0" err="1"/>
              <a:t>ἀπὸ</a:t>
            </a:r>
            <a:r>
              <a:rPr lang="el-GR" sz="2600" dirty="0"/>
              <a:t> </a:t>
            </a:r>
            <a:r>
              <a:rPr lang="el-GR" sz="2600" dirty="0" err="1"/>
              <a:t>τοῦ</a:t>
            </a:r>
            <a:r>
              <a:rPr lang="el-GR" sz="2600" dirty="0"/>
              <a:t> </a:t>
            </a:r>
            <a:r>
              <a:rPr lang="el-GR" sz="2600" dirty="0" err="1"/>
              <a:t>Πελασγικοῦ</a:t>
            </a:r>
            <a:r>
              <a:rPr lang="el-GR" sz="2600" dirty="0"/>
              <a:t> </a:t>
            </a:r>
            <a:r>
              <a:rPr lang="el-GR" sz="2600" dirty="0" err="1"/>
              <a:t>ἐὸν</a:t>
            </a:r>
            <a:r>
              <a:rPr lang="el-GR" sz="2600" dirty="0"/>
              <a:t> </a:t>
            </a:r>
            <a:r>
              <a:rPr lang="el-GR" sz="2600" dirty="0" err="1"/>
              <a:t>ἀσθενές</a:t>
            </a:r>
            <a:r>
              <a:rPr lang="el-GR" sz="2600" dirty="0"/>
              <a:t>, </a:t>
            </a:r>
            <a:r>
              <a:rPr lang="el-GR" sz="2600" dirty="0" err="1"/>
              <a:t>ἀπὸ</a:t>
            </a:r>
            <a:r>
              <a:rPr lang="el-GR" sz="2600" dirty="0"/>
              <a:t> </a:t>
            </a:r>
            <a:r>
              <a:rPr lang="el-GR" sz="2600" dirty="0" err="1"/>
              <a:t>σμικροῦ</a:t>
            </a:r>
            <a:r>
              <a:rPr lang="el-GR" sz="2600" dirty="0"/>
              <a:t> </a:t>
            </a:r>
            <a:r>
              <a:rPr lang="el-GR" sz="2600" dirty="0" err="1"/>
              <a:t>τεο</a:t>
            </a:r>
            <a:r>
              <a:rPr lang="el-GR" sz="2600" dirty="0"/>
              <a:t> </a:t>
            </a:r>
            <a:r>
              <a:rPr lang="el-GR" sz="2600" dirty="0" err="1"/>
              <a:t>τὴν</a:t>
            </a:r>
            <a:r>
              <a:rPr lang="el-GR" sz="2600" dirty="0"/>
              <a:t> </a:t>
            </a:r>
            <a:r>
              <a:rPr lang="el-GR" sz="2600" dirty="0" err="1"/>
              <a:t>ἀρχὴν</a:t>
            </a:r>
            <a:r>
              <a:rPr lang="el-GR" sz="2600" dirty="0"/>
              <a:t> </a:t>
            </a:r>
            <a:r>
              <a:rPr lang="el-GR" sz="2600" dirty="0" err="1"/>
              <a:t>ὁρμώμενον</a:t>
            </a:r>
            <a:r>
              <a:rPr lang="el-GR" sz="2600" dirty="0"/>
              <a:t> </a:t>
            </a:r>
            <a:r>
              <a:rPr lang="el-GR" sz="2600" dirty="0" err="1"/>
              <a:t>αὔξηται</a:t>
            </a:r>
            <a:r>
              <a:rPr lang="el-GR" sz="2600" dirty="0"/>
              <a:t> </a:t>
            </a:r>
            <a:r>
              <a:rPr lang="el-GR" sz="2600" dirty="0" err="1"/>
              <a:t>ἐς</a:t>
            </a:r>
            <a:r>
              <a:rPr lang="el-GR" sz="2600" dirty="0"/>
              <a:t> </a:t>
            </a:r>
            <a:r>
              <a:rPr lang="el-GR" sz="2600" dirty="0" err="1"/>
              <a:t>πλῆθος</a:t>
            </a:r>
            <a:r>
              <a:rPr lang="el-GR" sz="2600" dirty="0"/>
              <a:t> </a:t>
            </a:r>
            <a:r>
              <a:rPr lang="el-GR" sz="2600" dirty="0" err="1"/>
              <a:t>τῶν</a:t>
            </a:r>
            <a:r>
              <a:rPr lang="el-GR" sz="2600" dirty="0"/>
              <a:t> </a:t>
            </a:r>
            <a:r>
              <a:rPr lang="el-GR" sz="2600" dirty="0" err="1"/>
              <a:t>ἐθνέων</a:t>
            </a:r>
            <a:r>
              <a:rPr lang="el-GR" sz="2600" dirty="0"/>
              <a:t>, </a:t>
            </a:r>
            <a:r>
              <a:rPr lang="el-GR" sz="2600" dirty="0" err="1"/>
              <a:t>Πελασγῶν</a:t>
            </a:r>
            <a:r>
              <a:rPr lang="el-GR" sz="2600" dirty="0"/>
              <a:t> μάλιστα </a:t>
            </a:r>
            <a:r>
              <a:rPr lang="el-GR" sz="2600" dirty="0" err="1"/>
              <a:t>προσκεχωρηκότων</a:t>
            </a:r>
            <a:r>
              <a:rPr lang="el-GR" sz="2600" dirty="0"/>
              <a:t> </a:t>
            </a:r>
            <a:r>
              <a:rPr lang="el-GR" sz="2600" dirty="0" err="1"/>
              <a:t>αὐτῷ</a:t>
            </a:r>
            <a:r>
              <a:rPr lang="el-GR" sz="2600" dirty="0"/>
              <a:t> </a:t>
            </a:r>
            <a:r>
              <a:rPr lang="el-GR" sz="2600" dirty="0" err="1"/>
              <a:t>καὶ</a:t>
            </a:r>
            <a:r>
              <a:rPr lang="el-GR" sz="2600" dirty="0"/>
              <a:t> </a:t>
            </a:r>
            <a:r>
              <a:rPr lang="el-GR" sz="2600" dirty="0" err="1"/>
              <a:t>ἄλλων</a:t>
            </a:r>
            <a:r>
              <a:rPr lang="el-GR" sz="2600" dirty="0"/>
              <a:t> </a:t>
            </a:r>
            <a:r>
              <a:rPr lang="el-GR" sz="2600" dirty="0" err="1"/>
              <a:t>ἐθνέων</a:t>
            </a:r>
            <a:r>
              <a:rPr lang="el-GR" sz="2600" dirty="0"/>
              <a:t> βαρβάρων </a:t>
            </a:r>
            <a:r>
              <a:rPr lang="el-GR" sz="2600" dirty="0" err="1"/>
              <a:t>συχνῶν</a:t>
            </a:r>
            <a:r>
              <a:rPr lang="el-GR" sz="2600" dirty="0"/>
              <a:t>».</a:t>
            </a:r>
          </a:p>
          <a:p>
            <a:pPr marL="0" indent="0" algn="r">
              <a:buNone/>
            </a:pPr>
            <a:r>
              <a:rPr lang="el-GR" sz="2100" dirty="0"/>
              <a:t>Ηροδότου </a:t>
            </a:r>
            <a:r>
              <a:rPr lang="el-GR" sz="2100" i="1" dirty="0"/>
              <a:t>Ιστορίαι</a:t>
            </a:r>
            <a:r>
              <a:rPr lang="el-GR" sz="2100" dirty="0"/>
              <a:t> 1, 58.</a:t>
            </a:r>
            <a:endParaRPr lang="el-GR" dirty="0"/>
          </a:p>
          <a:p>
            <a:pPr marL="0" indent="0" algn="just">
              <a:buNone/>
            </a:pPr>
            <a:r>
              <a:rPr lang="el-GR" sz="2400" dirty="0"/>
              <a:t>(Μτφ: Το ελληνικό έθνος, αφότου φάνηκε, την ίδια πάντα γλώσσα </a:t>
            </a:r>
            <a:r>
              <a:rPr lang="el-GR" sz="2400" dirty="0" err="1"/>
              <a:t>μιλεί</a:t>
            </a:r>
            <a:r>
              <a:rPr lang="el-GR" sz="2400" dirty="0"/>
              <a:t> — αυτή είναι η πεποίθησή μου· αφότου όμως ξέκοψε από το πελασγικό, αδύνατο τότε και στην αρχή μικρό, αυξήθηκε ύστερα και πλήθαινε σε έθνη, καθώς προσχώρησαν σ᾽ αυτό κυρίως οι Πελασγοί, αλλά και πολλά άλλα βαρβαρικά φύλα) </a:t>
            </a:r>
          </a:p>
        </p:txBody>
      </p:sp>
    </p:spTree>
    <p:extLst>
      <p:ext uri="{BB962C8B-B14F-4D97-AF65-F5344CB8AC3E}">
        <p14:creationId xmlns:p14="http://schemas.microsoft.com/office/powerpoint/2010/main" val="698553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CE80051-0849-3A00-FBB2-CF8ADCB6102F}"/>
              </a:ext>
            </a:extLst>
          </p:cNvPr>
          <p:cNvSpPr>
            <a:spLocks noGrp="1"/>
          </p:cNvSpPr>
          <p:nvPr>
            <p:ph type="title"/>
          </p:nvPr>
        </p:nvSpPr>
        <p:spPr>
          <a:xfrm>
            <a:off x="919119" y="21771"/>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5AF3B0EA-2C81-5E88-9FB2-D0D5905A1010}"/>
              </a:ext>
            </a:extLst>
          </p:cNvPr>
          <p:cNvSpPr>
            <a:spLocks noGrp="1"/>
          </p:cNvSpPr>
          <p:nvPr>
            <p:ph idx="1"/>
          </p:nvPr>
        </p:nvSpPr>
        <p:spPr>
          <a:xfrm>
            <a:off x="432317" y="1348092"/>
            <a:ext cx="11327364" cy="4940741"/>
          </a:xfrm>
        </p:spPr>
        <p:txBody>
          <a:bodyPr>
            <a:normAutofit/>
          </a:bodyPr>
          <a:lstStyle/>
          <a:p>
            <a:pPr marL="0" indent="0" algn="just">
              <a:buNone/>
            </a:pPr>
            <a:r>
              <a:rPr lang="el-GR" dirty="0" err="1"/>
              <a:t>Ἕλληνας</a:t>
            </a:r>
            <a:r>
              <a:rPr lang="el-GR" dirty="0"/>
              <a:t> </a:t>
            </a:r>
            <a:r>
              <a:rPr lang="el-GR" dirty="0" err="1"/>
              <a:t>δὲ</a:t>
            </a:r>
            <a:r>
              <a:rPr lang="el-GR" dirty="0"/>
              <a:t> </a:t>
            </a:r>
            <a:r>
              <a:rPr lang="el-GR" dirty="0" err="1"/>
              <a:t>μαθεῖν</a:t>
            </a:r>
            <a:r>
              <a:rPr lang="el-GR" dirty="0"/>
              <a:t> </a:t>
            </a:r>
            <a:r>
              <a:rPr lang="el-GR" dirty="0" err="1"/>
              <a:t>παρ</a:t>
            </a:r>
            <a:r>
              <a:rPr lang="el-GR" dirty="0"/>
              <a:t>᾿ </a:t>
            </a:r>
            <a:r>
              <a:rPr lang="el-GR" dirty="0" err="1"/>
              <a:t>Αἰγυπτίων</a:t>
            </a:r>
            <a:r>
              <a:rPr lang="el-GR" dirty="0"/>
              <a:t> </a:t>
            </a:r>
            <a:r>
              <a:rPr lang="el-GR" dirty="0" err="1"/>
              <a:t>πομπὰς</a:t>
            </a:r>
            <a:r>
              <a:rPr lang="el-GR" dirty="0"/>
              <a:t> </a:t>
            </a:r>
            <a:r>
              <a:rPr lang="el-GR" dirty="0" err="1"/>
              <a:t>καὶ</a:t>
            </a:r>
            <a:r>
              <a:rPr lang="el-GR" dirty="0"/>
              <a:t> πανηγύρεις, </a:t>
            </a:r>
            <a:r>
              <a:rPr lang="el-GR" dirty="0" err="1"/>
              <a:t>καὶ</a:t>
            </a:r>
            <a:r>
              <a:rPr lang="el-GR" dirty="0"/>
              <a:t> τούτους </a:t>
            </a:r>
            <a:r>
              <a:rPr lang="el-GR" dirty="0" err="1"/>
              <a:t>τοὺς</a:t>
            </a:r>
            <a:r>
              <a:rPr lang="el-GR" dirty="0"/>
              <a:t> δώδεκα </a:t>
            </a:r>
            <a:r>
              <a:rPr lang="el-GR" dirty="0" err="1"/>
              <a:t>θεοὺς</a:t>
            </a:r>
            <a:r>
              <a:rPr lang="el-GR" dirty="0"/>
              <a:t> </a:t>
            </a:r>
            <a:r>
              <a:rPr lang="el-GR" dirty="0" err="1"/>
              <a:t>σέβεσθαι</a:t>
            </a:r>
            <a:r>
              <a:rPr lang="el-GR" dirty="0"/>
              <a:t> Διονύσου </a:t>
            </a:r>
            <a:r>
              <a:rPr lang="el-GR" dirty="0" err="1"/>
              <a:t>δὲ</a:t>
            </a:r>
            <a:r>
              <a:rPr lang="el-GR" dirty="0"/>
              <a:t> </a:t>
            </a:r>
            <a:r>
              <a:rPr lang="el-GR" dirty="0" err="1"/>
              <a:t>καὶ</a:t>
            </a:r>
            <a:r>
              <a:rPr lang="el-GR" dirty="0"/>
              <a:t> </a:t>
            </a:r>
            <a:r>
              <a:rPr lang="el-GR" dirty="0" err="1"/>
              <a:t>τοὔνομα</a:t>
            </a:r>
            <a:r>
              <a:rPr lang="el-GR" dirty="0"/>
              <a:t> παρ' </a:t>
            </a:r>
            <a:r>
              <a:rPr lang="el-GR" dirty="0" err="1"/>
              <a:t>Αἰγυπτίων</a:t>
            </a:r>
            <a:r>
              <a:rPr lang="el-GR" dirty="0"/>
              <a:t> </a:t>
            </a:r>
            <a:r>
              <a:rPr lang="el-GR" dirty="0" err="1"/>
              <a:t>Μελάμποδα</a:t>
            </a:r>
            <a:r>
              <a:rPr lang="el-GR" dirty="0"/>
              <a:t> </a:t>
            </a:r>
            <a:r>
              <a:rPr lang="el-GR" dirty="0" err="1"/>
              <a:t>μαθεῖν</a:t>
            </a:r>
            <a:r>
              <a:rPr lang="el-GR" dirty="0"/>
              <a:t> </a:t>
            </a:r>
            <a:r>
              <a:rPr lang="el-GR" dirty="0" err="1"/>
              <a:t>καὶ</a:t>
            </a:r>
            <a:r>
              <a:rPr lang="el-GR" dirty="0"/>
              <a:t> </a:t>
            </a:r>
            <a:r>
              <a:rPr lang="el-GR" dirty="0" err="1"/>
              <a:t>διδάξαι</a:t>
            </a:r>
            <a:r>
              <a:rPr lang="el-GR" dirty="0"/>
              <a:t> </a:t>
            </a:r>
            <a:r>
              <a:rPr lang="el-GR" dirty="0" err="1"/>
              <a:t>τοὺς</a:t>
            </a:r>
            <a:r>
              <a:rPr lang="el-GR" dirty="0"/>
              <a:t> </a:t>
            </a:r>
            <a:r>
              <a:rPr lang="el-GR" dirty="0" err="1"/>
              <a:t>ἄλλους</a:t>
            </a:r>
            <a:r>
              <a:rPr lang="el-GR" dirty="0"/>
              <a:t> </a:t>
            </a:r>
            <a:r>
              <a:rPr lang="el-GR" dirty="0" err="1"/>
              <a:t>Ἕλληνας</a:t>
            </a:r>
            <a:r>
              <a:rPr lang="el-GR" dirty="0"/>
              <a:t>: μυστήρια </a:t>
            </a:r>
            <a:r>
              <a:rPr lang="el-GR" dirty="0" err="1"/>
              <a:t>δὲ</a:t>
            </a:r>
            <a:r>
              <a:rPr lang="el-GR" dirty="0"/>
              <a:t> </a:t>
            </a:r>
            <a:r>
              <a:rPr lang="el-GR" dirty="0" err="1"/>
              <a:t>καὶ</a:t>
            </a:r>
            <a:r>
              <a:rPr lang="el-GR" dirty="0"/>
              <a:t> </a:t>
            </a:r>
            <a:r>
              <a:rPr lang="el-GR" dirty="0" err="1"/>
              <a:t>τὰς</a:t>
            </a:r>
            <a:r>
              <a:rPr lang="el-GR" dirty="0"/>
              <a:t> </a:t>
            </a:r>
            <a:r>
              <a:rPr lang="el-GR" dirty="0" err="1"/>
              <a:t>περὶ</a:t>
            </a:r>
            <a:r>
              <a:rPr lang="el-GR" dirty="0"/>
              <a:t> Δήμητρα </a:t>
            </a:r>
            <a:r>
              <a:rPr lang="el-GR" dirty="0" err="1"/>
              <a:t>τελετὰς</a:t>
            </a:r>
            <a:r>
              <a:rPr lang="el-GR" dirty="0"/>
              <a:t> </a:t>
            </a:r>
            <a:r>
              <a:rPr lang="el-GR" dirty="0" err="1"/>
              <a:t>ὑπὸ</a:t>
            </a:r>
            <a:r>
              <a:rPr lang="el-GR" dirty="0"/>
              <a:t> </a:t>
            </a:r>
            <a:r>
              <a:rPr lang="el-GR" dirty="0" err="1"/>
              <a:t>τῶν</a:t>
            </a:r>
            <a:r>
              <a:rPr lang="el-GR" dirty="0"/>
              <a:t> </a:t>
            </a:r>
            <a:r>
              <a:rPr lang="el-GR" dirty="0" err="1"/>
              <a:t>Δαναοῦ</a:t>
            </a:r>
            <a:r>
              <a:rPr lang="el-GR" dirty="0"/>
              <a:t> θυγατέρων </a:t>
            </a:r>
            <a:r>
              <a:rPr lang="el-GR" dirty="0" err="1"/>
              <a:t>ἐξ</a:t>
            </a:r>
            <a:r>
              <a:rPr lang="el-GR" dirty="0"/>
              <a:t> </a:t>
            </a:r>
            <a:r>
              <a:rPr lang="el-GR" dirty="0" err="1"/>
              <a:t>Αἰγύπτου</a:t>
            </a:r>
            <a:r>
              <a:rPr lang="el-GR" dirty="0"/>
              <a:t> </a:t>
            </a:r>
            <a:r>
              <a:rPr lang="el-GR" dirty="0" err="1"/>
              <a:t>κομισθῆναι</a:t>
            </a:r>
            <a:r>
              <a:rPr lang="el-GR" dirty="0"/>
              <a:t> </a:t>
            </a:r>
            <a:r>
              <a:rPr lang="el-GR" dirty="0" err="1"/>
              <a:t>καὶ</a:t>
            </a:r>
            <a:r>
              <a:rPr lang="el-GR" dirty="0"/>
              <a:t> </a:t>
            </a:r>
            <a:r>
              <a:rPr lang="el-GR" dirty="0" err="1"/>
              <a:t>τύπτεσθαι</a:t>
            </a:r>
            <a:r>
              <a:rPr lang="el-GR" dirty="0"/>
              <a:t> </a:t>
            </a:r>
            <a:r>
              <a:rPr lang="el-GR" dirty="0" err="1"/>
              <a:t>μὲν</a:t>
            </a:r>
            <a:r>
              <a:rPr lang="el-GR" dirty="0"/>
              <a:t> </a:t>
            </a:r>
            <a:r>
              <a:rPr lang="el-GR" dirty="0" err="1"/>
              <a:t>Αἰγυπτίους</a:t>
            </a:r>
            <a:r>
              <a:rPr lang="el-GR" dirty="0"/>
              <a:t> </a:t>
            </a:r>
            <a:r>
              <a:rPr lang="el-GR" dirty="0" err="1"/>
              <a:t>φησὶ</a:t>
            </a:r>
            <a:r>
              <a:rPr lang="el-GR" dirty="0"/>
              <a:t> </a:t>
            </a:r>
            <a:r>
              <a:rPr lang="el-GR" dirty="0" err="1"/>
              <a:t>καὶ</a:t>
            </a:r>
            <a:r>
              <a:rPr lang="el-GR" dirty="0"/>
              <a:t> </a:t>
            </a:r>
            <a:r>
              <a:rPr lang="el-GR" dirty="0" err="1"/>
              <a:t>πενθεῖν</a:t>
            </a:r>
            <a:r>
              <a:rPr lang="el-GR" dirty="0"/>
              <a:t>, τίνας δ᾽ </a:t>
            </a:r>
            <a:r>
              <a:rPr lang="el-GR" dirty="0" err="1"/>
              <a:t>οὐ</a:t>
            </a:r>
            <a:r>
              <a:rPr lang="el-GR" dirty="0"/>
              <a:t> </a:t>
            </a:r>
            <a:r>
              <a:rPr lang="el-GR" dirty="0" err="1"/>
              <a:t>βούλεσθαι</a:t>
            </a:r>
            <a:r>
              <a:rPr lang="el-GR" dirty="0"/>
              <a:t> </a:t>
            </a:r>
            <a:r>
              <a:rPr lang="el-GR" dirty="0" err="1"/>
              <a:t>αὐτὸς</a:t>
            </a:r>
            <a:r>
              <a:rPr lang="el-GR" dirty="0"/>
              <a:t> </a:t>
            </a:r>
            <a:r>
              <a:rPr lang="el-GR" dirty="0" err="1"/>
              <a:t>ὀνομάζειν</a:t>
            </a:r>
            <a:r>
              <a:rPr lang="el-GR" dirty="0"/>
              <a:t>, </a:t>
            </a:r>
            <a:r>
              <a:rPr lang="el-GR" dirty="0" err="1"/>
              <a:t>ἀλλ</a:t>
            </a:r>
            <a:r>
              <a:rPr lang="el-GR" dirty="0"/>
              <a:t>᾽ </a:t>
            </a:r>
            <a:r>
              <a:rPr lang="el-GR" dirty="0" err="1"/>
              <a:t>εὐστόμως</a:t>
            </a:r>
            <a:r>
              <a:rPr lang="el-GR" dirty="0"/>
              <a:t> </a:t>
            </a:r>
            <a:r>
              <a:rPr lang="el-GR" dirty="0" err="1"/>
              <a:t>κεῖσθαι</a:t>
            </a:r>
            <a:r>
              <a:rPr lang="el-GR" dirty="0"/>
              <a:t> </a:t>
            </a:r>
            <a:r>
              <a:rPr lang="el-GR" dirty="0" err="1"/>
              <a:t>περὶ</a:t>
            </a:r>
            <a:r>
              <a:rPr lang="el-GR" dirty="0"/>
              <a:t> </a:t>
            </a:r>
            <a:r>
              <a:rPr lang="el-GR" dirty="0" err="1"/>
              <a:t>τῶν</a:t>
            </a:r>
            <a:r>
              <a:rPr lang="el-GR" dirty="0"/>
              <a:t> θείων </a:t>
            </a:r>
            <a:r>
              <a:rPr lang="el-GR" dirty="0" err="1"/>
              <a:t>Ἡρακλέα</a:t>
            </a:r>
            <a:r>
              <a:rPr lang="el-GR" dirty="0"/>
              <a:t> </a:t>
            </a:r>
            <a:r>
              <a:rPr lang="el-GR" dirty="0" err="1"/>
              <a:t>δὲ</a:t>
            </a:r>
            <a:r>
              <a:rPr lang="el-GR" dirty="0"/>
              <a:t> </a:t>
            </a:r>
            <a:r>
              <a:rPr lang="el-GR" dirty="0" err="1"/>
              <a:t>καὶ</a:t>
            </a:r>
            <a:r>
              <a:rPr lang="el-GR" dirty="0"/>
              <a:t> </a:t>
            </a:r>
            <a:r>
              <a:rPr lang="el-GR" dirty="0" err="1"/>
              <a:t>Διόνυσον</a:t>
            </a:r>
            <a:r>
              <a:rPr lang="el-GR" dirty="0"/>
              <a:t>, </a:t>
            </a:r>
            <a:r>
              <a:rPr lang="el-GR" dirty="0" err="1"/>
              <a:t>οὗ</a:t>
            </a:r>
            <a:r>
              <a:rPr lang="el-GR" dirty="0"/>
              <a:t> </a:t>
            </a:r>
            <a:r>
              <a:rPr lang="el-GR" dirty="0" err="1"/>
              <a:t>μὲν</a:t>
            </a:r>
            <a:r>
              <a:rPr lang="el-GR" dirty="0"/>
              <a:t> </a:t>
            </a:r>
            <a:r>
              <a:rPr lang="el-GR" dirty="0" err="1"/>
              <a:t>Αἰγύπτιοι</a:t>
            </a:r>
            <a:r>
              <a:rPr lang="el-GR" dirty="0"/>
              <a:t>, </a:t>
            </a:r>
            <a:r>
              <a:rPr lang="el-GR" dirty="0" err="1"/>
              <a:t>ἀποφαίνων</a:t>
            </a:r>
            <a:r>
              <a:rPr lang="el-GR" dirty="0"/>
              <a:t> </a:t>
            </a:r>
            <a:r>
              <a:rPr lang="el-GR" dirty="0" err="1"/>
              <a:t>ὄντας</a:t>
            </a:r>
            <a:r>
              <a:rPr lang="el-GR" dirty="0"/>
              <a:t> θεούς, </a:t>
            </a:r>
            <a:r>
              <a:rPr lang="el-GR" dirty="0" err="1"/>
              <a:t>οὗ</a:t>
            </a:r>
            <a:r>
              <a:rPr lang="el-GR" dirty="0"/>
              <a:t> δ΄ </a:t>
            </a:r>
            <a:r>
              <a:rPr lang="el-GR" dirty="0" err="1"/>
              <a:t>Ἕλληνες</a:t>
            </a:r>
            <a:r>
              <a:rPr lang="el-GR" dirty="0"/>
              <a:t>, </a:t>
            </a:r>
            <a:r>
              <a:rPr lang="el-GR" dirty="0" err="1"/>
              <a:t>ἀνθρώπους</a:t>
            </a:r>
            <a:r>
              <a:rPr lang="el-GR" dirty="0"/>
              <a:t> </a:t>
            </a:r>
            <a:r>
              <a:rPr lang="el-GR" dirty="0" err="1"/>
              <a:t>καταγεγηρακότας</a:t>
            </a:r>
            <a:r>
              <a:rPr lang="el-GR" dirty="0"/>
              <a:t>, </a:t>
            </a:r>
            <a:r>
              <a:rPr lang="el-GR" dirty="0" err="1"/>
              <a:t>οὐδαμοῦ</a:t>
            </a:r>
            <a:r>
              <a:rPr lang="el-GR" dirty="0"/>
              <a:t> ταύτην </a:t>
            </a:r>
            <a:r>
              <a:rPr lang="el-GR" dirty="0" err="1"/>
              <a:t>προύθετο</a:t>
            </a:r>
            <a:r>
              <a:rPr lang="el-GR" dirty="0"/>
              <a:t> </a:t>
            </a:r>
            <a:r>
              <a:rPr lang="el-GR" dirty="0" err="1"/>
              <a:t>τὴν</a:t>
            </a:r>
            <a:r>
              <a:rPr lang="el-GR" dirty="0"/>
              <a:t> </a:t>
            </a:r>
            <a:r>
              <a:rPr lang="el-GR" dirty="0" err="1"/>
              <a:t>εὐλάβειαν</a:t>
            </a:r>
            <a:r>
              <a:rPr lang="el-GR" dirty="0"/>
              <a:t>: καίτοι </a:t>
            </a:r>
            <a:r>
              <a:rPr lang="el-GR" dirty="0" err="1"/>
              <a:t>καὶ</a:t>
            </a:r>
            <a:r>
              <a:rPr lang="el-GR" dirty="0"/>
              <a:t> </a:t>
            </a:r>
            <a:r>
              <a:rPr lang="el-GR" dirty="0" err="1"/>
              <a:t>τὸν</a:t>
            </a:r>
            <a:r>
              <a:rPr lang="el-GR" dirty="0"/>
              <a:t> </a:t>
            </a:r>
            <a:r>
              <a:rPr lang="el-GR" dirty="0" err="1"/>
              <a:t>Αίγύπτιον</a:t>
            </a:r>
            <a:r>
              <a:rPr lang="el-GR" dirty="0"/>
              <a:t> </a:t>
            </a:r>
            <a:r>
              <a:rPr lang="el-GR" dirty="0" err="1"/>
              <a:t>Ἡρακλέα</a:t>
            </a:r>
            <a:r>
              <a:rPr lang="el-GR" dirty="0"/>
              <a:t> </a:t>
            </a:r>
            <a:r>
              <a:rPr lang="el-GR" dirty="0" err="1"/>
              <a:t>τῶν</a:t>
            </a:r>
            <a:r>
              <a:rPr lang="el-GR" dirty="0"/>
              <a:t> δευτέρων </a:t>
            </a:r>
            <a:r>
              <a:rPr lang="el-GR" dirty="0" err="1"/>
              <a:t>θεῶν</a:t>
            </a:r>
            <a:r>
              <a:rPr lang="el-GR" dirty="0"/>
              <a:t> γενέσθαι λέγει </a:t>
            </a:r>
            <a:r>
              <a:rPr lang="el-GR" dirty="0" err="1"/>
              <a:t>καὶ</a:t>
            </a:r>
            <a:r>
              <a:rPr lang="el-GR" dirty="0"/>
              <a:t> </a:t>
            </a:r>
            <a:r>
              <a:rPr lang="el-GR" dirty="0" err="1"/>
              <a:t>τὸν</a:t>
            </a:r>
            <a:r>
              <a:rPr lang="el-GR" dirty="0"/>
              <a:t> </a:t>
            </a:r>
            <a:r>
              <a:rPr lang="el-GR" dirty="0" err="1"/>
              <a:t>Διόνυσον</a:t>
            </a:r>
            <a:r>
              <a:rPr lang="el-GR" dirty="0"/>
              <a:t> </a:t>
            </a:r>
            <a:r>
              <a:rPr lang="el-GR" dirty="0" err="1"/>
              <a:t>τῶν</a:t>
            </a:r>
            <a:r>
              <a:rPr lang="el-GR" dirty="0"/>
              <a:t> τρίτων, </a:t>
            </a:r>
            <a:r>
              <a:rPr lang="el-GR" dirty="0" err="1"/>
              <a:t>ὡς</a:t>
            </a:r>
            <a:r>
              <a:rPr lang="el-GR" dirty="0"/>
              <a:t> </a:t>
            </a:r>
            <a:r>
              <a:rPr lang="el-GR" dirty="0" err="1"/>
              <a:t>ἀρχὴν</a:t>
            </a:r>
            <a:r>
              <a:rPr lang="el-GR" dirty="0"/>
              <a:t> </a:t>
            </a:r>
            <a:r>
              <a:rPr lang="el-GR" dirty="0" err="1"/>
              <a:t>ἐσχηκότας</a:t>
            </a:r>
            <a:r>
              <a:rPr lang="el-GR" dirty="0"/>
              <a:t> γενέσεως </a:t>
            </a:r>
            <a:r>
              <a:rPr lang="el-GR" dirty="0" err="1"/>
              <a:t>καὶ</a:t>
            </a:r>
            <a:r>
              <a:rPr lang="el-GR" dirty="0"/>
              <a:t> </a:t>
            </a:r>
            <a:r>
              <a:rPr lang="el-GR" dirty="0" err="1"/>
              <a:t>οὐκ</a:t>
            </a:r>
            <a:r>
              <a:rPr lang="el-GR" dirty="0"/>
              <a:t> </a:t>
            </a:r>
            <a:r>
              <a:rPr lang="el-GR" dirty="0" err="1"/>
              <a:t>ὄντας</a:t>
            </a:r>
            <a:r>
              <a:rPr lang="el-GR" dirty="0"/>
              <a:t> </a:t>
            </a:r>
            <a:r>
              <a:rPr lang="el-GR" dirty="0" err="1"/>
              <a:t>ἀιδίους</a:t>
            </a:r>
            <a:r>
              <a:rPr lang="el-GR" dirty="0"/>
              <a:t>: </a:t>
            </a:r>
            <a:r>
              <a:rPr lang="el-GR" dirty="0" err="1"/>
              <a:t>ἀλλ</a:t>
            </a:r>
            <a:r>
              <a:rPr lang="el-GR" dirty="0"/>
              <a:t>᾿ </a:t>
            </a:r>
            <a:r>
              <a:rPr lang="el-GR" dirty="0" err="1"/>
              <a:t>ὅμως</a:t>
            </a:r>
            <a:r>
              <a:rPr lang="el-GR" dirty="0"/>
              <a:t> </a:t>
            </a:r>
            <a:r>
              <a:rPr lang="el-GR" dirty="0" err="1"/>
              <a:t>ἐκείνους</a:t>
            </a:r>
            <a:r>
              <a:rPr lang="el-GR" dirty="0"/>
              <a:t> </a:t>
            </a:r>
            <a:r>
              <a:rPr lang="el-GR" dirty="0" err="1"/>
              <a:t>μὲν</a:t>
            </a:r>
            <a:r>
              <a:rPr lang="el-GR" dirty="0"/>
              <a:t> </a:t>
            </a:r>
            <a:r>
              <a:rPr lang="el-GR" dirty="0" err="1"/>
              <a:t>ἀποφαίνει</a:t>
            </a:r>
            <a:r>
              <a:rPr lang="el-GR" dirty="0"/>
              <a:t> θεούς, τούτοις δ᾽ </a:t>
            </a:r>
            <a:r>
              <a:rPr lang="el-GR" dirty="0" err="1"/>
              <a:t>ὡς</a:t>
            </a:r>
            <a:r>
              <a:rPr lang="el-GR" dirty="0"/>
              <a:t> </a:t>
            </a:r>
            <a:r>
              <a:rPr lang="el-GR" dirty="0" err="1"/>
              <a:t>φθιτοῖς</a:t>
            </a:r>
            <a:r>
              <a:rPr lang="el-GR" dirty="0"/>
              <a:t> </a:t>
            </a:r>
            <a:r>
              <a:rPr lang="el-GR" dirty="0" err="1"/>
              <a:t>καὶ</a:t>
            </a:r>
            <a:r>
              <a:rPr lang="el-GR" dirty="0"/>
              <a:t> </a:t>
            </a:r>
            <a:r>
              <a:rPr lang="el-GR" dirty="0" err="1"/>
              <a:t>ἥρωσιν</a:t>
            </a:r>
            <a:r>
              <a:rPr lang="el-GR" dirty="0"/>
              <a:t> </a:t>
            </a:r>
            <a:r>
              <a:rPr lang="el-GR" dirty="0" err="1"/>
              <a:t>ἐναγίζειν</a:t>
            </a:r>
            <a:r>
              <a:rPr lang="el-GR" dirty="0"/>
              <a:t> </a:t>
            </a:r>
            <a:r>
              <a:rPr lang="el-GR" dirty="0" err="1"/>
              <a:t>οἴεται</a:t>
            </a:r>
            <a:r>
              <a:rPr lang="el-GR" dirty="0"/>
              <a:t> </a:t>
            </a:r>
            <a:r>
              <a:rPr lang="el-GR" dirty="0" err="1"/>
              <a:t>δεῖν</a:t>
            </a:r>
            <a:r>
              <a:rPr lang="el-GR" dirty="0"/>
              <a:t> </a:t>
            </a:r>
            <a:r>
              <a:rPr lang="el-GR" dirty="0" err="1"/>
              <a:t>ἀλλὰ</a:t>
            </a:r>
            <a:r>
              <a:rPr lang="el-GR" dirty="0"/>
              <a:t> </a:t>
            </a:r>
            <a:r>
              <a:rPr lang="el-GR" dirty="0" err="1"/>
              <a:t>μὴ</a:t>
            </a:r>
            <a:r>
              <a:rPr lang="el-GR" dirty="0"/>
              <a:t> </a:t>
            </a:r>
            <a:r>
              <a:rPr lang="el-GR" dirty="0" err="1"/>
              <a:t>θύειν</a:t>
            </a:r>
            <a:r>
              <a:rPr lang="el-GR" dirty="0"/>
              <a:t> </a:t>
            </a:r>
            <a:r>
              <a:rPr lang="el-GR" dirty="0" err="1"/>
              <a:t>ὡς</a:t>
            </a:r>
            <a:r>
              <a:rPr lang="el-GR" dirty="0"/>
              <a:t> </a:t>
            </a:r>
            <a:r>
              <a:rPr lang="el-GR" dirty="0" err="1"/>
              <a:t>θεοῖς</a:t>
            </a:r>
            <a:r>
              <a:rPr lang="el-GR" dirty="0"/>
              <a:t>. </a:t>
            </a:r>
            <a:r>
              <a:rPr lang="el-GR" dirty="0" err="1"/>
              <a:t>ταὐτὰ</a:t>
            </a:r>
            <a:r>
              <a:rPr lang="el-GR" dirty="0"/>
              <a:t> </a:t>
            </a:r>
            <a:r>
              <a:rPr lang="el-GR" dirty="0" err="1"/>
              <a:t>καὶ</a:t>
            </a:r>
            <a:r>
              <a:rPr lang="el-GR" dirty="0"/>
              <a:t> </a:t>
            </a:r>
            <a:r>
              <a:rPr lang="el-GR" dirty="0" err="1"/>
              <a:t>περὶ</a:t>
            </a:r>
            <a:r>
              <a:rPr lang="el-GR" dirty="0"/>
              <a:t> </a:t>
            </a:r>
            <a:r>
              <a:rPr lang="el-GR" dirty="0" err="1"/>
              <a:t>Πανὸς</a:t>
            </a:r>
            <a:r>
              <a:rPr lang="el-GR" dirty="0"/>
              <a:t> </a:t>
            </a:r>
            <a:r>
              <a:rPr lang="el-GR" dirty="0" err="1"/>
              <a:t>εἴρηκε</a:t>
            </a:r>
            <a:r>
              <a:rPr lang="el-GR" dirty="0"/>
              <a:t>, </a:t>
            </a:r>
            <a:r>
              <a:rPr lang="el-GR" dirty="0" err="1"/>
              <a:t>ταῖς</a:t>
            </a:r>
            <a:r>
              <a:rPr lang="el-GR" dirty="0"/>
              <a:t> </a:t>
            </a:r>
            <a:r>
              <a:rPr lang="el-GR" dirty="0" err="1"/>
              <a:t>Αἰγυπτίων</a:t>
            </a:r>
            <a:r>
              <a:rPr lang="el-GR" dirty="0"/>
              <a:t> </a:t>
            </a:r>
            <a:r>
              <a:rPr lang="el-GR" dirty="0" err="1"/>
              <a:t>ἀλαζονείαις</a:t>
            </a:r>
            <a:r>
              <a:rPr lang="el-GR" dirty="0"/>
              <a:t> </a:t>
            </a:r>
            <a:r>
              <a:rPr lang="el-GR" dirty="0" err="1"/>
              <a:t>καὶ</a:t>
            </a:r>
            <a:r>
              <a:rPr lang="el-GR" dirty="0"/>
              <a:t> </a:t>
            </a:r>
            <a:r>
              <a:rPr lang="el-GR" dirty="0" err="1"/>
              <a:t>μυθολογίαις</a:t>
            </a:r>
            <a:r>
              <a:rPr lang="el-GR" dirty="0"/>
              <a:t> </a:t>
            </a:r>
            <a:r>
              <a:rPr lang="el-GR" dirty="0" err="1"/>
              <a:t>τὰ</a:t>
            </a:r>
            <a:r>
              <a:rPr lang="el-GR" dirty="0"/>
              <a:t> σεμνότατα </a:t>
            </a:r>
            <a:r>
              <a:rPr lang="el-GR" dirty="0" err="1"/>
              <a:t>καὶ</a:t>
            </a:r>
            <a:r>
              <a:rPr lang="el-GR" dirty="0"/>
              <a:t> </a:t>
            </a:r>
            <a:r>
              <a:rPr lang="el-GR" dirty="0" err="1"/>
              <a:t>ἁγνότατα</a:t>
            </a:r>
            <a:r>
              <a:rPr lang="el-GR" dirty="0"/>
              <a:t> </a:t>
            </a:r>
            <a:r>
              <a:rPr lang="el-GR" dirty="0" err="1"/>
              <a:t>τῶν</a:t>
            </a:r>
            <a:r>
              <a:rPr lang="el-GR" dirty="0"/>
              <a:t> </a:t>
            </a:r>
            <a:r>
              <a:rPr lang="el-GR" dirty="0" err="1"/>
              <a:t>Ἑλληνικῶν</a:t>
            </a:r>
            <a:r>
              <a:rPr lang="el-GR" dirty="0"/>
              <a:t> </a:t>
            </a:r>
            <a:r>
              <a:rPr lang="el-GR" dirty="0" err="1"/>
              <a:t>ἱερῶν</a:t>
            </a:r>
            <a:r>
              <a:rPr lang="el-GR" dirty="0"/>
              <a:t> </a:t>
            </a:r>
            <a:r>
              <a:rPr lang="el-GR" dirty="0" err="1"/>
              <a:t>ἀνατρέπων</a:t>
            </a:r>
            <a:r>
              <a:rPr lang="el-GR" dirty="0"/>
              <a:t>.</a:t>
            </a:r>
          </a:p>
          <a:p>
            <a:pPr marL="0" indent="0" algn="r">
              <a:buNone/>
            </a:pPr>
            <a:r>
              <a:rPr lang="el-GR" sz="1700" dirty="0"/>
              <a:t>Πλουτάρχου Ηθικά «Περί της Ηροδότου κακοηθείας», 857C.</a:t>
            </a:r>
          </a:p>
        </p:txBody>
      </p:sp>
    </p:spTree>
    <p:extLst>
      <p:ext uri="{BB962C8B-B14F-4D97-AF65-F5344CB8AC3E}">
        <p14:creationId xmlns:p14="http://schemas.microsoft.com/office/powerpoint/2010/main" val="960500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BAE06BD-A71C-9664-242E-D487E1B36CDE}"/>
              </a:ext>
            </a:extLst>
          </p:cNvPr>
          <p:cNvSpPr>
            <a:spLocks noGrp="1"/>
          </p:cNvSpPr>
          <p:nvPr>
            <p:ph type="title"/>
          </p:nvPr>
        </p:nvSpPr>
        <p:spPr>
          <a:xfrm>
            <a:off x="913795" y="301690"/>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71E062D2-E8ED-007C-E5E2-260D59F591E0}"/>
              </a:ext>
            </a:extLst>
          </p:cNvPr>
          <p:cNvSpPr>
            <a:spLocks noGrp="1"/>
          </p:cNvSpPr>
          <p:nvPr>
            <p:ph idx="1"/>
          </p:nvPr>
        </p:nvSpPr>
        <p:spPr>
          <a:xfrm>
            <a:off x="913795" y="1935921"/>
            <a:ext cx="10684156" cy="4399565"/>
          </a:xfrm>
        </p:spPr>
        <p:txBody>
          <a:bodyPr>
            <a:normAutofit fontScale="85000" lnSpcReduction="10000"/>
          </a:bodyPr>
          <a:lstStyle/>
          <a:p>
            <a:pPr marL="0" indent="0" algn="just">
              <a:buNone/>
            </a:pPr>
            <a:r>
              <a:rPr lang="el-GR" b="1" dirty="0"/>
              <a:t>Μτφ: </a:t>
            </a:r>
            <a:r>
              <a:rPr lang="el-GR" dirty="0"/>
              <a:t>Λέει πως οι Έλληνες έμαθαν από τους Αιγυπτίους τις πομπές και τις πανηγύρεις και τη λατρεία των δώδεκα θεών. το όνομα, μάλιστα, του Διονύσου, λέει, έμαθε από τους Αιγυπτίους ο </a:t>
            </a:r>
            <a:r>
              <a:rPr lang="el-GR" dirty="0" err="1"/>
              <a:t>Μελάμπους</a:t>
            </a:r>
            <a:r>
              <a:rPr lang="el-GR" dirty="0"/>
              <a:t>, ο οποίος δίδαξε και τους άλλους Έλληνες. Τα μυστήρια επίσης και τις τελετές της Δήμητρας, λέει, μετέφεραν από την Αίγυπτο οι θυγατέρες του Δαναού. Υποστηρίζει πως οι Αιγύπτιοι στηθοκοπιούνται και πενθούν, αλλά δεν θέλει ν' αναφέρει προς τιμήν τίνος θεού, διότι προσέχει τα λόγια του στα ιερά ζητήματα. Για τον Ηρακλή, όμως, και για τον Διόνυσο, τους οποίους τιμούν οι Αιγύπτιοι, λέει ότι τους τιμούν ως αρχαίους θεούς, ενώ γι' αυτούς που τιμούν οι Έλληνες λέει ότι τους τιμούν ως ανθρώπους που γέρασαν, χωρίς να δείχνει πουθενά την ίδια ευσέβεια. Υποστηρίζει, παρά ταύτα, ότι ο Αιγύπτιος Ηρακλής ανήκει στους δεύτερους θεούς και ο Διόνυσος στους τρίτους, υπό την έννοια ότι κάποτε άρχισαν να υπάρχουν και ότι δεν είναι αιώνιοι. Λέει όμως πως εκείνοι είναι θεοί, ενώ πως σε τούτους πρέπει να προσφέρουμε καθαρμούς, θεωρώντας τους θνητούς ήρωες, και όχι να τους προσφέρουμε θυσίες, θεωρώντας τους θεούς. Τα ίδια λέει και για τον Πάνα, ανατρέποντας με τις αλαζονικές μυθολογίες των Αιγυπτίων τα πιο σεβαστά και αγνά στοιχεία της Ελληνικής θρησκείας.</a:t>
            </a:r>
          </a:p>
          <a:p>
            <a:pPr marL="0" indent="0" algn="r">
              <a:buNone/>
            </a:pPr>
            <a:r>
              <a:rPr lang="el-GR" dirty="0"/>
              <a:t>Μτφ: Πλουτάρχου Ηθικά </a:t>
            </a:r>
            <a:r>
              <a:rPr lang="el-GR" i="1" dirty="0"/>
              <a:t>«Περί της Ηροδότου κακοηθείας», </a:t>
            </a:r>
            <a:r>
              <a:rPr lang="el-GR" dirty="0"/>
              <a:t>857C.</a:t>
            </a:r>
          </a:p>
          <a:p>
            <a:pPr marL="0" indent="0" algn="just">
              <a:buNone/>
            </a:pPr>
            <a:endParaRPr lang="el-GR" dirty="0"/>
          </a:p>
          <a:p>
            <a:endParaRPr lang="el-GR" dirty="0"/>
          </a:p>
        </p:txBody>
      </p:sp>
    </p:spTree>
    <p:extLst>
      <p:ext uri="{BB962C8B-B14F-4D97-AF65-F5344CB8AC3E}">
        <p14:creationId xmlns:p14="http://schemas.microsoft.com/office/powerpoint/2010/main" val="2506191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3E5EBF5-1A05-DAD5-AF51-3639CCC28F0C}"/>
              </a:ext>
            </a:extLst>
          </p:cNvPr>
          <p:cNvSpPr>
            <a:spLocks noGrp="1"/>
          </p:cNvSpPr>
          <p:nvPr>
            <p:ph type="title"/>
          </p:nvPr>
        </p:nvSpPr>
        <p:spPr/>
        <p:txBody>
          <a:bodyPr/>
          <a:lstStyle/>
          <a:p>
            <a:r>
              <a:rPr lang="el-GR" dirty="0"/>
              <a:t>Γενικα</a:t>
            </a:r>
          </a:p>
        </p:txBody>
      </p:sp>
      <p:sp>
        <p:nvSpPr>
          <p:cNvPr id="3" name="Θέση περιεχομένου 2">
            <a:extLst>
              <a:ext uri="{FF2B5EF4-FFF2-40B4-BE49-F238E27FC236}">
                <a16:creationId xmlns:a16="http://schemas.microsoft.com/office/drawing/2014/main" xmlns="" id="{0A73CF3F-9716-987D-641E-472BEDAA9ADE}"/>
              </a:ext>
            </a:extLst>
          </p:cNvPr>
          <p:cNvSpPr>
            <a:spLocks noGrp="1"/>
          </p:cNvSpPr>
          <p:nvPr>
            <p:ph idx="1"/>
          </p:nvPr>
        </p:nvSpPr>
        <p:spPr/>
        <p:txBody>
          <a:bodyPr>
            <a:normAutofit/>
          </a:bodyPr>
          <a:lstStyle/>
          <a:p>
            <a:pPr algn="just">
              <a:buFont typeface="Wingdings" panose="05000000000000000000" pitchFamily="2" charset="2"/>
              <a:buChar char="Ø"/>
            </a:pPr>
            <a:r>
              <a:rPr lang="el-GR" dirty="0"/>
              <a:t>Κάθε λαός παρήγαγε και πρόσθετε στην παράδοσή του ένα νέο έργο κάθε φορά, με δικά του χαρακτηριστικά και ιδιαιτερότητες.</a:t>
            </a:r>
          </a:p>
          <a:p>
            <a:pPr algn="just">
              <a:buFont typeface="Wingdings" panose="05000000000000000000" pitchFamily="2" charset="2"/>
              <a:buChar char="Ø"/>
            </a:pPr>
            <a:r>
              <a:rPr lang="el-GR" dirty="0"/>
              <a:t>Ορισμένα </a:t>
            </a:r>
            <a:r>
              <a:rPr lang="el-GR" b="1" dirty="0">
                <a:solidFill>
                  <a:srgbClr val="00B0F0"/>
                </a:solidFill>
              </a:rPr>
              <a:t>λογοτεχνικά μοτίβα</a:t>
            </a:r>
            <a:r>
              <a:rPr lang="el-GR" b="1" dirty="0">
                <a:solidFill>
                  <a:schemeClr val="tx2">
                    <a:lumMod val="75000"/>
                  </a:schemeClr>
                </a:solidFill>
              </a:rPr>
              <a:t>,</a:t>
            </a:r>
            <a:r>
              <a:rPr lang="el-GR" b="1" dirty="0"/>
              <a:t> </a:t>
            </a:r>
            <a:r>
              <a:rPr lang="el-GR" b="1" dirty="0">
                <a:solidFill>
                  <a:srgbClr val="00B0F0"/>
                </a:solidFill>
              </a:rPr>
              <a:t>παραστάσεις</a:t>
            </a:r>
            <a:r>
              <a:rPr lang="el-GR" b="1" dirty="0"/>
              <a:t> και </a:t>
            </a:r>
            <a:r>
              <a:rPr lang="el-GR" b="1" dirty="0">
                <a:solidFill>
                  <a:srgbClr val="00B0F0"/>
                </a:solidFill>
              </a:rPr>
              <a:t>εικόνες</a:t>
            </a:r>
            <a:r>
              <a:rPr lang="el-GR" b="1" dirty="0">
                <a:solidFill>
                  <a:schemeClr val="tx2">
                    <a:lumMod val="75000"/>
                  </a:schemeClr>
                </a:solidFill>
              </a:rPr>
              <a:t>,</a:t>
            </a:r>
            <a:r>
              <a:rPr lang="el-GR" b="1" dirty="0"/>
              <a:t> ακόμη και </a:t>
            </a:r>
            <a:r>
              <a:rPr lang="el-GR" b="1" dirty="0">
                <a:solidFill>
                  <a:srgbClr val="00B0F0"/>
                </a:solidFill>
              </a:rPr>
              <a:t>λέξεις ή στερεότυπες εκφράσεις</a:t>
            </a:r>
            <a:r>
              <a:rPr lang="el-GR" b="1" dirty="0">
                <a:solidFill>
                  <a:schemeClr val="tx2">
                    <a:lumMod val="75000"/>
                  </a:schemeClr>
                </a:solidFill>
              </a:rPr>
              <a:t>,</a:t>
            </a:r>
            <a:r>
              <a:rPr lang="el-GR" b="1" dirty="0"/>
              <a:t> </a:t>
            </a:r>
            <a:r>
              <a:rPr lang="el-GR" dirty="0"/>
              <a:t>έχουν διασωθεί και επιβιώσει ανά τους αιώνες, μεταφερόμενες πιθανότατα προφορικά από την ευρύτερη περιοχή της Ανατολικής Μεσογείου κατά την τρίτη ακόμα χιλιετία π.Χ. στην μικρασιατική χερσόνησο </a:t>
            </a:r>
          </a:p>
          <a:p>
            <a:pPr algn="just">
              <a:buFont typeface="Wingdings" panose="05000000000000000000" pitchFamily="2" charset="2"/>
              <a:buChar char="Ø"/>
            </a:pPr>
            <a:r>
              <a:rPr lang="el-GR" dirty="0"/>
              <a:t>Η Μικρά Ασία λειτούργησε σαν γέφυρα για να περάσουν στο ανατολικό Αιγαίο και τέλος στον ηπειρωτικό κορμό της Ελλάδας κατά τα τέλη της δεύτερης χιλιετίας και στις αρχές της πρώτης χιλιετίας π.Χ.</a:t>
            </a:r>
          </a:p>
        </p:txBody>
      </p:sp>
    </p:spTree>
    <p:extLst>
      <p:ext uri="{BB962C8B-B14F-4D97-AF65-F5344CB8AC3E}">
        <p14:creationId xmlns:p14="http://schemas.microsoft.com/office/powerpoint/2010/main" val="893563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0AD202B-6D9C-76D1-23E9-BC22203C7144}"/>
              </a:ext>
            </a:extLst>
          </p:cNvPr>
          <p:cNvSpPr>
            <a:spLocks noGrp="1"/>
          </p:cNvSpPr>
          <p:nvPr>
            <p:ph type="title"/>
          </p:nvPr>
        </p:nvSpPr>
        <p:spPr>
          <a:xfrm>
            <a:off x="829820" y="422987"/>
            <a:ext cx="10353761" cy="1326321"/>
          </a:xfrm>
        </p:spPr>
        <p:txBody>
          <a:bodyPr/>
          <a:lstStyle/>
          <a:p>
            <a:r>
              <a:rPr lang="el-GR" dirty="0"/>
              <a:t>Ομηρος και </a:t>
            </a:r>
            <a:r>
              <a:rPr lang="el-GR" dirty="0" err="1"/>
              <a:t>πρΩιμη</a:t>
            </a:r>
            <a:r>
              <a:rPr lang="el-GR" dirty="0"/>
              <a:t> </a:t>
            </a:r>
            <a:r>
              <a:rPr lang="el-GR" dirty="0" err="1"/>
              <a:t>ελληνικΗ</a:t>
            </a:r>
            <a:r>
              <a:rPr lang="el-GR" dirty="0"/>
              <a:t> </a:t>
            </a:r>
            <a:r>
              <a:rPr lang="el-GR" dirty="0" err="1"/>
              <a:t>ιστοριογραφΙα</a:t>
            </a:r>
            <a:endParaRPr lang="el-GR" dirty="0"/>
          </a:p>
        </p:txBody>
      </p:sp>
      <p:sp>
        <p:nvSpPr>
          <p:cNvPr id="3" name="Θέση περιεχομένου 2">
            <a:extLst>
              <a:ext uri="{FF2B5EF4-FFF2-40B4-BE49-F238E27FC236}">
                <a16:creationId xmlns:a16="http://schemas.microsoft.com/office/drawing/2014/main" xmlns="" id="{60C7E3C0-6365-4886-3DD1-1F1D5C7E8C6B}"/>
              </a:ext>
            </a:extLst>
          </p:cNvPr>
          <p:cNvSpPr>
            <a:spLocks noGrp="1"/>
          </p:cNvSpPr>
          <p:nvPr>
            <p:ph idx="1"/>
          </p:nvPr>
        </p:nvSpPr>
        <p:spPr>
          <a:xfrm>
            <a:off x="919120" y="2111939"/>
            <a:ext cx="10353762" cy="4068362"/>
          </a:xfrm>
        </p:spPr>
        <p:txBody>
          <a:bodyPr>
            <a:normAutofit/>
          </a:bodyPr>
          <a:lstStyle/>
          <a:p>
            <a:r>
              <a:rPr lang="el-GR" dirty="0"/>
              <a:t>τεράστια συμβολή των δύο μεγάλων επικών ποιητών, Ομήρου και Ησιόδου στην συστηματοποίηση των ελληνικών θεών</a:t>
            </a:r>
          </a:p>
          <a:p>
            <a:pPr marL="0" indent="0">
              <a:buNone/>
            </a:pPr>
            <a:endParaRPr lang="el-GR" dirty="0"/>
          </a:p>
          <a:p>
            <a:r>
              <a:rPr lang="el-GR" dirty="0"/>
              <a:t>Η ιστορία με τους Πελασγούς                ένας απλός ποιητικός μύθος</a:t>
            </a:r>
          </a:p>
          <a:p>
            <a:pPr marL="0" indent="0" algn="just">
              <a:buNone/>
            </a:pPr>
            <a:r>
              <a:rPr lang="el-GR" dirty="0"/>
              <a:t>                                                                      εμμέσως να αποτελεί απόδειξη της επιρροής που άσκησε η προϋπάρχουσα  πολιτισμική παρακαταθήκη της Εγγύς Ανατολής στον ελληνικό πολιτισμό κατά τον 14ο- 13ο αι. π.Χ. και  κατά 8ο-7ο αι. π.Χ.</a:t>
            </a:r>
          </a:p>
        </p:txBody>
      </p:sp>
      <p:pic>
        <p:nvPicPr>
          <p:cNvPr id="4" name="Εικόνα 3">
            <a:extLst>
              <a:ext uri="{FF2B5EF4-FFF2-40B4-BE49-F238E27FC236}">
                <a16:creationId xmlns:a16="http://schemas.microsoft.com/office/drawing/2014/main" xmlns="" id="{CE19074F-5F0C-2A7A-B9B3-B7FBB7F87C87}"/>
              </a:ext>
            </a:extLst>
          </p:cNvPr>
          <p:cNvPicPr>
            <a:picLocks noChangeAspect="1"/>
          </p:cNvPicPr>
          <p:nvPr/>
        </p:nvPicPr>
        <p:blipFill>
          <a:blip r:embed="rId2"/>
          <a:stretch>
            <a:fillRect/>
          </a:stretch>
        </p:blipFill>
        <p:spPr>
          <a:xfrm>
            <a:off x="4684065" y="3597955"/>
            <a:ext cx="621846" cy="268247"/>
          </a:xfrm>
          <a:prstGeom prst="rect">
            <a:avLst/>
          </a:prstGeom>
        </p:spPr>
      </p:pic>
      <p:pic>
        <p:nvPicPr>
          <p:cNvPr id="5" name="Εικόνα 4">
            <a:extLst>
              <a:ext uri="{FF2B5EF4-FFF2-40B4-BE49-F238E27FC236}">
                <a16:creationId xmlns:a16="http://schemas.microsoft.com/office/drawing/2014/main" xmlns="" id="{6E8545F0-C47D-DE4D-1E40-071DA3A7096A}"/>
              </a:ext>
            </a:extLst>
          </p:cNvPr>
          <p:cNvPicPr>
            <a:picLocks noChangeAspect="1"/>
          </p:cNvPicPr>
          <p:nvPr/>
        </p:nvPicPr>
        <p:blipFill>
          <a:blip r:embed="rId2"/>
          <a:stretch>
            <a:fillRect/>
          </a:stretch>
        </p:blipFill>
        <p:spPr>
          <a:xfrm>
            <a:off x="4684065" y="4011996"/>
            <a:ext cx="621846" cy="268247"/>
          </a:xfrm>
          <a:prstGeom prst="rect">
            <a:avLst/>
          </a:prstGeom>
        </p:spPr>
      </p:pic>
    </p:spTree>
    <p:extLst>
      <p:ext uri="{BB962C8B-B14F-4D97-AF65-F5344CB8AC3E}">
        <p14:creationId xmlns:p14="http://schemas.microsoft.com/office/powerpoint/2010/main" val="21292917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CE91E11-703D-7641-D177-AAD78519CD8A}"/>
              </a:ext>
            </a:extLst>
          </p:cNvPr>
          <p:cNvSpPr>
            <a:spLocks noGrp="1"/>
          </p:cNvSpPr>
          <p:nvPr>
            <p:ph type="title"/>
          </p:nvPr>
        </p:nvSpPr>
        <p:spPr>
          <a:xfrm>
            <a:off x="913794" y="245706"/>
            <a:ext cx="10353761" cy="1326321"/>
          </a:xfrm>
        </p:spPr>
        <p:txBody>
          <a:bodyPr/>
          <a:lstStyle/>
          <a:p>
            <a:r>
              <a:rPr lang="el-GR" dirty="0"/>
              <a:t>ΟΜΗΡΟς ΚΑΙ ΑΝΑΤΟΛΙΚΗ ΠΑΡΑΔΟΣΗ</a:t>
            </a:r>
          </a:p>
        </p:txBody>
      </p:sp>
      <p:sp>
        <p:nvSpPr>
          <p:cNvPr id="3" name="Θέση περιεχομένου 2">
            <a:extLst>
              <a:ext uri="{FF2B5EF4-FFF2-40B4-BE49-F238E27FC236}">
                <a16:creationId xmlns:a16="http://schemas.microsoft.com/office/drawing/2014/main" xmlns="" id="{5DA6A639-459C-851C-FD4C-B0228865E2F7}"/>
              </a:ext>
            </a:extLst>
          </p:cNvPr>
          <p:cNvSpPr>
            <a:spLocks noGrp="1"/>
          </p:cNvSpPr>
          <p:nvPr>
            <p:ph idx="1"/>
          </p:nvPr>
        </p:nvSpPr>
        <p:spPr>
          <a:xfrm>
            <a:off x="913795" y="1800808"/>
            <a:ext cx="10590850" cy="4292082"/>
          </a:xfrm>
        </p:spPr>
        <p:txBody>
          <a:bodyPr>
            <a:normAutofit/>
          </a:bodyPr>
          <a:lstStyle/>
          <a:p>
            <a:pPr marL="0" indent="0">
              <a:buNone/>
            </a:pPr>
            <a:r>
              <a:rPr lang="el-GR" sz="2400" dirty="0"/>
              <a:t>Ανατολικές επιρροές στον Όμηρο           </a:t>
            </a:r>
            <a:r>
              <a:rPr lang="el-GR" dirty="0"/>
              <a:t>μύθος της Πανελλήνιας βασιλείας</a:t>
            </a:r>
          </a:p>
          <a:p>
            <a:pPr marL="0" indent="0" algn="ctr">
              <a:buNone/>
            </a:pPr>
            <a:r>
              <a:rPr lang="el-GR" dirty="0"/>
              <a:t>                                               μύθος του Βελλεροφόντη </a:t>
            </a:r>
          </a:p>
          <a:p>
            <a:pPr marL="0" indent="0" algn="r">
              <a:buNone/>
            </a:pPr>
            <a:r>
              <a:rPr lang="el-GR" dirty="0"/>
              <a:t>                                                                             διακειμενική σχέση ανάμεσα σε συγκεκριμένα     χωρία της </a:t>
            </a:r>
            <a:r>
              <a:rPr lang="el-GR" dirty="0" err="1"/>
              <a:t>Ιλιάδας</a:t>
            </a:r>
            <a:r>
              <a:rPr lang="el-GR" dirty="0"/>
              <a:t> και σε κείμενα της Εγγύς Ανατολής</a:t>
            </a:r>
          </a:p>
          <a:p>
            <a:pPr marL="0" indent="0" algn="r">
              <a:buNone/>
            </a:pPr>
            <a:r>
              <a:rPr lang="el-GR" dirty="0"/>
              <a:t>                                                                               σουμεριακές και ακκαδικές επικές δημιουργίες  (Μεσοποταμία) </a:t>
            </a:r>
          </a:p>
          <a:p>
            <a:pPr marL="0" indent="0" algn="ctr">
              <a:buNone/>
            </a:pPr>
            <a:r>
              <a:rPr lang="el-GR" dirty="0"/>
              <a:t>                                    αιγυπτιακά έγγραφα </a:t>
            </a:r>
          </a:p>
          <a:p>
            <a:pPr marL="0" indent="0" algn="ctr">
              <a:buNone/>
            </a:pPr>
            <a:r>
              <a:rPr lang="el-GR" dirty="0"/>
              <a:t>                                                                 χεττιτικά και χουρριτικά λογοτεχνικά </a:t>
            </a:r>
          </a:p>
          <a:p>
            <a:pPr marL="0" indent="0">
              <a:buNone/>
            </a:pPr>
            <a:endParaRPr lang="el-GR" dirty="0"/>
          </a:p>
        </p:txBody>
      </p:sp>
      <p:sp>
        <p:nvSpPr>
          <p:cNvPr id="6" name="Βέλος: Ραβδωτό δεξιό 5">
            <a:extLst>
              <a:ext uri="{FF2B5EF4-FFF2-40B4-BE49-F238E27FC236}">
                <a16:creationId xmlns:a16="http://schemas.microsoft.com/office/drawing/2014/main" xmlns="" id="{6B1FCC74-8514-E664-0C5E-7BF68A654857}"/>
              </a:ext>
            </a:extLst>
          </p:cNvPr>
          <p:cNvSpPr/>
          <p:nvPr/>
        </p:nvSpPr>
        <p:spPr>
          <a:xfrm>
            <a:off x="5579803" y="2458245"/>
            <a:ext cx="516197" cy="268247"/>
          </a:xfrm>
          <a:prstGeom prst="stripedRightArrow">
            <a:avLst>
              <a:gd name="adj1" fmla="val 50000"/>
              <a:gd name="adj2" fmla="val 84375"/>
            </a:avLst>
          </a:prstGeom>
          <a:solidFill>
            <a:schemeClr val="accent3">
              <a:lumMod val="60000"/>
              <a:lumOff val="4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a:extLst>
              <a:ext uri="{FF2B5EF4-FFF2-40B4-BE49-F238E27FC236}">
                <a16:creationId xmlns:a16="http://schemas.microsoft.com/office/drawing/2014/main" xmlns="" id="{2E9F08C7-B021-F45B-7935-AE079B239A58}"/>
              </a:ext>
            </a:extLst>
          </p:cNvPr>
          <p:cNvPicPr>
            <a:picLocks noChangeAspect="1"/>
          </p:cNvPicPr>
          <p:nvPr/>
        </p:nvPicPr>
        <p:blipFill>
          <a:blip r:embed="rId2"/>
          <a:stretch>
            <a:fillRect/>
          </a:stretch>
        </p:blipFill>
        <p:spPr>
          <a:xfrm>
            <a:off x="5541986" y="1981926"/>
            <a:ext cx="548688" cy="310923"/>
          </a:xfrm>
          <a:prstGeom prst="rect">
            <a:avLst/>
          </a:prstGeom>
        </p:spPr>
      </p:pic>
      <p:pic>
        <p:nvPicPr>
          <p:cNvPr id="8" name="Εικόνα 7">
            <a:extLst>
              <a:ext uri="{FF2B5EF4-FFF2-40B4-BE49-F238E27FC236}">
                <a16:creationId xmlns:a16="http://schemas.microsoft.com/office/drawing/2014/main" xmlns="" id="{D969B572-2D0D-2CA5-52FC-F4D782FF5736}"/>
              </a:ext>
            </a:extLst>
          </p:cNvPr>
          <p:cNvPicPr>
            <a:picLocks noChangeAspect="1"/>
          </p:cNvPicPr>
          <p:nvPr/>
        </p:nvPicPr>
        <p:blipFill>
          <a:blip r:embed="rId2"/>
          <a:stretch>
            <a:fillRect/>
          </a:stretch>
        </p:blipFill>
        <p:spPr>
          <a:xfrm>
            <a:off x="5541986" y="2971019"/>
            <a:ext cx="548688" cy="310923"/>
          </a:xfrm>
          <a:prstGeom prst="rect">
            <a:avLst/>
          </a:prstGeom>
        </p:spPr>
      </p:pic>
      <p:pic>
        <p:nvPicPr>
          <p:cNvPr id="9" name="Εικόνα 8">
            <a:extLst>
              <a:ext uri="{FF2B5EF4-FFF2-40B4-BE49-F238E27FC236}">
                <a16:creationId xmlns:a16="http://schemas.microsoft.com/office/drawing/2014/main" xmlns="" id="{A022BA3E-31B7-A9A2-AAC8-4DBDCA2CC260}"/>
              </a:ext>
            </a:extLst>
          </p:cNvPr>
          <p:cNvPicPr>
            <a:picLocks noChangeAspect="1"/>
          </p:cNvPicPr>
          <p:nvPr/>
        </p:nvPicPr>
        <p:blipFill>
          <a:blip r:embed="rId2"/>
          <a:stretch>
            <a:fillRect/>
          </a:stretch>
        </p:blipFill>
        <p:spPr>
          <a:xfrm>
            <a:off x="5579803" y="3820586"/>
            <a:ext cx="548688" cy="310923"/>
          </a:xfrm>
          <a:prstGeom prst="rect">
            <a:avLst/>
          </a:prstGeom>
        </p:spPr>
      </p:pic>
      <p:pic>
        <p:nvPicPr>
          <p:cNvPr id="10" name="Εικόνα 9">
            <a:extLst>
              <a:ext uri="{FF2B5EF4-FFF2-40B4-BE49-F238E27FC236}">
                <a16:creationId xmlns:a16="http://schemas.microsoft.com/office/drawing/2014/main" xmlns="" id="{E12F2E35-ADAB-FA6B-2318-C856471871B3}"/>
              </a:ext>
            </a:extLst>
          </p:cNvPr>
          <p:cNvPicPr>
            <a:picLocks noChangeAspect="1"/>
          </p:cNvPicPr>
          <p:nvPr/>
        </p:nvPicPr>
        <p:blipFill>
          <a:blip r:embed="rId2"/>
          <a:stretch>
            <a:fillRect/>
          </a:stretch>
        </p:blipFill>
        <p:spPr>
          <a:xfrm>
            <a:off x="5563557" y="4691710"/>
            <a:ext cx="548688" cy="310923"/>
          </a:xfrm>
          <a:prstGeom prst="rect">
            <a:avLst/>
          </a:prstGeom>
        </p:spPr>
      </p:pic>
      <p:pic>
        <p:nvPicPr>
          <p:cNvPr id="11" name="Εικόνα 10">
            <a:extLst>
              <a:ext uri="{FF2B5EF4-FFF2-40B4-BE49-F238E27FC236}">
                <a16:creationId xmlns:a16="http://schemas.microsoft.com/office/drawing/2014/main" xmlns="" id="{5403E783-8897-D4A9-F44F-3312F502446C}"/>
              </a:ext>
            </a:extLst>
          </p:cNvPr>
          <p:cNvPicPr>
            <a:picLocks noChangeAspect="1"/>
          </p:cNvPicPr>
          <p:nvPr/>
        </p:nvPicPr>
        <p:blipFill>
          <a:blip r:embed="rId2"/>
          <a:stretch>
            <a:fillRect/>
          </a:stretch>
        </p:blipFill>
        <p:spPr>
          <a:xfrm>
            <a:off x="5541986" y="5146258"/>
            <a:ext cx="548688" cy="310923"/>
          </a:xfrm>
          <a:prstGeom prst="rect">
            <a:avLst/>
          </a:prstGeom>
        </p:spPr>
      </p:pic>
    </p:spTree>
    <p:extLst>
      <p:ext uri="{BB962C8B-B14F-4D97-AF65-F5344CB8AC3E}">
        <p14:creationId xmlns:p14="http://schemas.microsoft.com/office/powerpoint/2010/main" val="3269791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5B3549E-441B-BE38-DDA2-0C30309EAF45}"/>
              </a:ext>
            </a:extLst>
          </p:cNvPr>
          <p:cNvSpPr>
            <a:spLocks noGrp="1"/>
          </p:cNvSpPr>
          <p:nvPr>
            <p:ph type="title"/>
          </p:nvPr>
        </p:nvSpPr>
        <p:spPr>
          <a:xfrm>
            <a:off x="919119" y="171061"/>
            <a:ext cx="10353761" cy="1326321"/>
          </a:xfrm>
        </p:spPr>
        <p:txBody>
          <a:bodyPr/>
          <a:lstStyle/>
          <a:p>
            <a:r>
              <a:rPr lang="el-GR" dirty="0"/>
              <a:t>ΟΜΗΡΟς ΚΑΙ ΑΝΑΤΟΛΙΚΗ ΠΑΡΑΔΟΣΗ</a:t>
            </a:r>
          </a:p>
        </p:txBody>
      </p:sp>
      <p:sp>
        <p:nvSpPr>
          <p:cNvPr id="3" name="Θέση περιεχομένου 2">
            <a:extLst>
              <a:ext uri="{FF2B5EF4-FFF2-40B4-BE49-F238E27FC236}">
                <a16:creationId xmlns:a16="http://schemas.microsoft.com/office/drawing/2014/main" xmlns="" id="{37297295-F2CA-9C7F-EE54-45EEE46BB4A8}"/>
              </a:ext>
            </a:extLst>
          </p:cNvPr>
          <p:cNvSpPr>
            <a:spLocks noGrp="1"/>
          </p:cNvSpPr>
          <p:nvPr>
            <p:ph idx="1"/>
          </p:nvPr>
        </p:nvSpPr>
        <p:spPr>
          <a:xfrm>
            <a:off x="913795" y="1390261"/>
            <a:ext cx="10618842" cy="5187821"/>
          </a:xfrm>
        </p:spPr>
        <p:txBody>
          <a:bodyPr>
            <a:normAutofit/>
          </a:bodyPr>
          <a:lstStyle/>
          <a:p>
            <a:pPr algn="just"/>
            <a:r>
              <a:rPr lang="el-GR" dirty="0"/>
              <a:t>Σύγκριση ελληνικής παράδοσης με παραδόσεις της Ανατολής στην βάση </a:t>
            </a:r>
            <a:r>
              <a:rPr lang="el-GR" b="1" u="sng" dirty="0"/>
              <a:t>αφηγηματικών μοτίβων και ποιητικών τεχνικών</a:t>
            </a:r>
            <a:r>
              <a:rPr lang="el-GR" u="sng" dirty="0"/>
              <a:t> </a:t>
            </a:r>
            <a:endParaRPr lang="el-GR" dirty="0"/>
          </a:p>
          <a:p>
            <a:pPr algn="just"/>
            <a:r>
              <a:rPr lang="el-GR" dirty="0"/>
              <a:t> Η προκλασική Ελλάδα        προέκταση της πολιτισμικής παρακαταθήκης της Εγγύς Ανατολής</a:t>
            </a:r>
          </a:p>
          <a:p>
            <a:pPr marL="0" indent="0" algn="just">
              <a:buNone/>
            </a:pPr>
            <a:r>
              <a:rPr lang="el-GR" sz="1800" b="1" dirty="0"/>
              <a:t>Χαρακτηριστικό παράδειγμα:</a:t>
            </a:r>
          </a:p>
          <a:p>
            <a:pPr algn="just"/>
            <a:r>
              <a:rPr lang="el-GR" sz="1800" dirty="0"/>
              <a:t>Το δίγλωσσο κείμενο για ελευθερία και λύτρωση από την αιχμαλωσία με χουρριτικό πρωτότυπο σε αρχαϊκή </a:t>
            </a:r>
            <a:r>
              <a:rPr lang="el-GR" sz="1800" dirty="0" err="1"/>
              <a:t>χουρριτική</a:t>
            </a:r>
            <a:r>
              <a:rPr lang="el-GR" sz="1800" dirty="0"/>
              <a:t> γλώσσα στα αριστερά και παράλληλη μετάφραση στην χεττιτική γλώσσα στα δεξιά, του έπους (ŠIR, στη </a:t>
            </a:r>
            <a:r>
              <a:rPr lang="el-GR" sz="1800" dirty="0" err="1"/>
              <a:t>σουμερογραφή</a:t>
            </a:r>
            <a:r>
              <a:rPr lang="el-GR" sz="1800" dirty="0"/>
              <a:t>, το οποίο διαβάζεται ως </a:t>
            </a:r>
            <a:r>
              <a:rPr lang="el-GR" sz="1800" i="1" dirty="0"/>
              <a:t>«</a:t>
            </a:r>
            <a:r>
              <a:rPr lang="el-GR" sz="1800" i="1" dirty="0" err="1"/>
              <a:t>ishamai</a:t>
            </a:r>
            <a:r>
              <a:rPr lang="el-GR" sz="1800" i="1" dirty="0"/>
              <a:t>-» </a:t>
            </a:r>
            <a:r>
              <a:rPr lang="el-GR" sz="1800" dirty="0"/>
              <a:t>στα χεττιτικά και </a:t>
            </a:r>
            <a:r>
              <a:rPr lang="el-GR" sz="1800" i="1" dirty="0"/>
              <a:t>«</a:t>
            </a:r>
            <a:r>
              <a:rPr lang="el-GR" sz="1800" i="1" dirty="0" err="1"/>
              <a:t>halmi</a:t>
            </a:r>
            <a:r>
              <a:rPr lang="el-GR" sz="1800" i="1" dirty="0"/>
              <a:t>» </a:t>
            </a:r>
            <a:r>
              <a:rPr lang="el-GR" sz="1800" dirty="0"/>
              <a:t>στα χουρριτικά και σημαίνει </a:t>
            </a:r>
            <a:r>
              <a:rPr lang="el-GR" sz="1800" i="1" dirty="0"/>
              <a:t>άσμα, ποίημα</a:t>
            </a:r>
            <a:r>
              <a:rPr lang="el-GR" sz="1800" dirty="0"/>
              <a:t>)</a:t>
            </a:r>
          </a:p>
          <a:p>
            <a:pPr algn="just"/>
            <a:r>
              <a:rPr lang="el-GR" sz="1800" b="1" u="sng" dirty="0"/>
              <a:t>απελευθέρωση</a:t>
            </a:r>
            <a:r>
              <a:rPr lang="el-GR" sz="1800" u="sng" dirty="0"/>
              <a:t> </a:t>
            </a:r>
            <a:r>
              <a:rPr lang="el-GR" sz="1800" dirty="0"/>
              <a:t>(= </a:t>
            </a:r>
            <a:r>
              <a:rPr lang="el-GR" sz="1800" i="1" dirty="0" err="1"/>
              <a:t>pa</a:t>
            </a:r>
            <a:r>
              <a:rPr lang="el-GR" sz="1800" i="1" dirty="0"/>
              <a:t>-</a:t>
            </a:r>
            <a:r>
              <a:rPr lang="el-GR" sz="1800" i="1" dirty="0" err="1"/>
              <a:t>ra</a:t>
            </a:r>
            <a:r>
              <a:rPr lang="el-GR" sz="1800" i="1" dirty="0"/>
              <a:t>-a </a:t>
            </a:r>
            <a:r>
              <a:rPr lang="el-GR" sz="1800" i="1" dirty="0" err="1"/>
              <a:t>tar-nu-ma-as</a:t>
            </a:r>
            <a:r>
              <a:rPr lang="el-GR" sz="1800" i="1" dirty="0"/>
              <a:t> </a:t>
            </a:r>
            <a:r>
              <a:rPr lang="el-GR" sz="1800" dirty="0"/>
              <a:t>ŠIR, στα χεττιτικά και </a:t>
            </a:r>
            <a:r>
              <a:rPr lang="el-GR" sz="1800" i="1" dirty="0" err="1"/>
              <a:t>kirenzi</a:t>
            </a:r>
            <a:r>
              <a:rPr lang="el-GR" sz="1800" dirty="0"/>
              <a:t> στα χουρριτικά) </a:t>
            </a:r>
            <a:r>
              <a:rPr lang="el-GR" sz="1800" b="1" u="sng" dirty="0"/>
              <a:t>αιχμαλώτων από την αρχαία επιφανή πόλη της Συρίας </a:t>
            </a:r>
            <a:r>
              <a:rPr lang="el-GR" sz="1800" b="1" u="sng" dirty="0" err="1"/>
              <a:t>Έμπλα</a:t>
            </a:r>
            <a:r>
              <a:rPr lang="el-GR" sz="1800" b="1" dirty="0"/>
              <a:t> </a:t>
            </a:r>
            <a:r>
              <a:rPr lang="el-GR" sz="1800" dirty="0"/>
              <a:t>από κάποιον </a:t>
            </a:r>
            <a:r>
              <a:rPr lang="el-GR" sz="1800" dirty="0" err="1"/>
              <a:t>Χεττίτη</a:t>
            </a:r>
            <a:r>
              <a:rPr lang="el-GR" sz="1800" dirty="0"/>
              <a:t> βασιλιά του Παλαιού </a:t>
            </a:r>
            <a:r>
              <a:rPr lang="el-GR" sz="1800" dirty="0" err="1"/>
              <a:t>Χεττιτικού</a:t>
            </a:r>
            <a:r>
              <a:rPr lang="el-GR" sz="1800" dirty="0"/>
              <a:t> Βασιλείου, ίσως τον Μουρσίλη Α' (1620-1590 π.Χ.) ή, πολύ πιο πιθανόν, τον παππού του και προκάτοχό του Χαττουσίλη Α΄ (1650-1620 π.Χ.)</a:t>
            </a:r>
          </a:p>
        </p:txBody>
      </p:sp>
      <p:pic>
        <p:nvPicPr>
          <p:cNvPr id="4" name="Εικόνα 3">
            <a:extLst>
              <a:ext uri="{FF2B5EF4-FFF2-40B4-BE49-F238E27FC236}">
                <a16:creationId xmlns:a16="http://schemas.microsoft.com/office/drawing/2014/main" xmlns="" id="{F094F138-A51C-2E2B-A69A-0FE71A4FD939}"/>
              </a:ext>
            </a:extLst>
          </p:cNvPr>
          <p:cNvPicPr>
            <a:picLocks noChangeAspect="1"/>
          </p:cNvPicPr>
          <p:nvPr/>
        </p:nvPicPr>
        <p:blipFill>
          <a:blip r:embed="rId2"/>
          <a:stretch>
            <a:fillRect/>
          </a:stretch>
        </p:blipFill>
        <p:spPr>
          <a:xfrm>
            <a:off x="4133559" y="2352484"/>
            <a:ext cx="621846" cy="268247"/>
          </a:xfrm>
          <a:prstGeom prst="rect">
            <a:avLst/>
          </a:prstGeom>
        </p:spPr>
      </p:pic>
    </p:spTree>
    <p:extLst>
      <p:ext uri="{BB962C8B-B14F-4D97-AF65-F5344CB8AC3E}">
        <p14:creationId xmlns:p14="http://schemas.microsoft.com/office/powerpoint/2010/main" val="39802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F5B34B0-9F83-EB61-5E63-D7050431529E}"/>
              </a:ext>
            </a:extLst>
          </p:cNvPr>
          <p:cNvSpPr>
            <a:spLocks noGrp="1"/>
          </p:cNvSpPr>
          <p:nvPr>
            <p:ph type="title"/>
          </p:nvPr>
        </p:nvSpPr>
        <p:spPr>
          <a:xfrm>
            <a:off x="919119" y="394996"/>
            <a:ext cx="10353761" cy="892629"/>
          </a:xfrm>
        </p:spPr>
        <p:txBody>
          <a:bodyPr/>
          <a:lstStyle/>
          <a:p>
            <a:r>
              <a:rPr lang="el-GR" dirty="0"/>
              <a:t>ΟΜΗΡΟς ΚΑΙ ΑΝΑΤΟΛΙΚΗ ΠΑΡΑΔΟΣΗ</a:t>
            </a:r>
          </a:p>
        </p:txBody>
      </p:sp>
      <p:sp>
        <p:nvSpPr>
          <p:cNvPr id="3" name="Θέση περιεχομένου 2">
            <a:extLst>
              <a:ext uri="{FF2B5EF4-FFF2-40B4-BE49-F238E27FC236}">
                <a16:creationId xmlns:a16="http://schemas.microsoft.com/office/drawing/2014/main" xmlns="" id="{77F46712-7215-E520-6594-ADDEB316863A}"/>
              </a:ext>
            </a:extLst>
          </p:cNvPr>
          <p:cNvSpPr>
            <a:spLocks noGrp="1"/>
          </p:cNvSpPr>
          <p:nvPr>
            <p:ph idx="1"/>
          </p:nvPr>
        </p:nvSpPr>
        <p:spPr>
          <a:xfrm>
            <a:off x="919118" y="2200853"/>
            <a:ext cx="10353762" cy="4786605"/>
          </a:xfrm>
        </p:spPr>
        <p:txBody>
          <a:bodyPr>
            <a:normAutofit/>
          </a:bodyPr>
          <a:lstStyle/>
          <a:p>
            <a:pPr algn="just">
              <a:buFont typeface="Wingdings" panose="05000000000000000000" pitchFamily="2" charset="2"/>
              <a:buChar char="Ø"/>
            </a:pPr>
            <a:r>
              <a:rPr lang="el-GR" dirty="0"/>
              <a:t>Κείμενο από ανώνυμο </a:t>
            </a:r>
            <a:r>
              <a:rPr lang="el-GR" dirty="0" err="1"/>
              <a:t>Χουρρίτη</a:t>
            </a:r>
            <a:r>
              <a:rPr lang="el-GR" dirty="0"/>
              <a:t> ποιητή            επικό ποίημα για εξιστόρηση «της άλωσης της Έμπλας» και απόδοση ως «άσμα της απελευθέρωσης»</a:t>
            </a:r>
          </a:p>
          <a:p>
            <a:pPr algn="just">
              <a:buFont typeface="Wingdings" panose="05000000000000000000" pitchFamily="2" charset="2"/>
              <a:buChar char="Ø"/>
            </a:pPr>
            <a:r>
              <a:rPr lang="el-GR" dirty="0"/>
              <a:t>Βρέθηκε στην πρωτεύουσα </a:t>
            </a:r>
            <a:r>
              <a:rPr lang="el-GR" dirty="0" err="1"/>
              <a:t>Χαττούσα</a:t>
            </a:r>
            <a:r>
              <a:rPr lang="el-GR" dirty="0"/>
              <a:t> το 1983 και δύο χρόνια αργότερα συμπληρώθηκε σε αποσπασματική μορφή, στον ναό 16</a:t>
            </a:r>
          </a:p>
          <a:p>
            <a:pPr algn="just"/>
            <a:r>
              <a:rPr lang="el-GR" dirty="0"/>
              <a:t>το κείμενο αυτό αποτελούσε αναπόσπαστο τμήμα τελετουργικού προς τιμήν του </a:t>
            </a:r>
            <a:r>
              <a:rPr lang="el-GR" u="sng" dirty="0"/>
              <a:t>« θεού της καταιγίδας της πόλης </a:t>
            </a:r>
            <a:r>
              <a:rPr lang="el-GR" u="sng" dirty="0" err="1"/>
              <a:t>Αλέππο</a:t>
            </a:r>
            <a:r>
              <a:rPr lang="el-GR" u="sng" dirty="0"/>
              <a:t> </a:t>
            </a:r>
            <a:r>
              <a:rPr lang="el-GR" dirty="0"/>
              <a:t>», όπως δηλαδή ονομαζόταν ο μεταφερθείς θεός από περιοχή της βόρειας Συρίας, διατηρώντας πολλά από τα αρχικά λατρευτικά στοιχεία </a:t>
            </a:r>
          </a:p>
          <a:p>
            <a:pPr algn="just"/>
            <a:r>
              <a:rPr lang="el-GR" dirty="0"/>
              <a:t>Αιτία για καταστροφή της πόλης είναι η τιμωρία των θεών για την ανυπακοή των κατοίκων της στο θέλημα του θεού της καταιγίδας </a:t>
            </a:r>
          </a:p>
        </p:txBody>
      </p:sp>
      <p:pic>
        <p:nvPicPr>
          <p:cNvPr id="4" name="Εικόνα 3">
            <a:extLst>
              <a:ext uri="{FF2B5EF4-FFF2-40B4-BE49-F238E27FC236}">
                <a16:creationId xmlns:a16="http://schemas.microsoft.com/office/drawing/2014/main" xmlns="" id="{91487F3E-B8CB-9D39-C422-B8011E0BC9A1}"/>
              </a:ext>
            </a:extLst>
          </p:cNvPr>
          <p:cNvPicPr>
            <a:picLocks noChangeAspect="1"/>
          </p:cNvPicPr>
          <p:nvPr/>
        </p:nvPicPr>
        <p:blipFill>
          <a:blip r:embed="rId2"/>
          <a:stretch>
            <a:fillRect/>
          </a:stretch>
        </p:blipFill>
        <p:spPr>
          <a:xfrm>
            <a:off x="5785076" y="2315161"/>
            <a:ext cx="621846" cy="268247"/>
          </a:xfrm>
          <a:prstGeom prst="rect">
            <a:avLst/>
          </a:prstGeom>
        </p:spPr>
      </p:pic>
    </p:spTree>
    <p:extLst>
      <p:ext uri="{BB962C8B-B14F-4D97-AF65-F5344CB8AC3E}">
        <p14:creationId xmlns:p14="http://schemas.microsoft.com/office/powerpoint/2010/main" val="2530294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E25EA12-1D7B-4ED4-4461-F70F9CA2A2C9}"/>
              </a:ext>
            </a:extLst>
          </p:cNvPr>
          <p:cNvSpPr>
            <a:spLocks noGrp="1"/>
          </p:cNvSpPr>
          <p:nvPr>
            <p:ph type="title"/>
          </p:nvPr>
        </p:nvSpPr>
        <p:spPr/>
        <p:txBody>
          <a:bodyPr/>
          <a:lstStyle/>
          <a:p>
            <a:r>
              <a:rPr lang="el-GR" dirty="0"/>
              <a:t>ΟΜΗΡΟς ΚΑΙ ΑΝΑΤΟΛΙΚΗ ΠΑΡΑΔΟΣΗ</a:t>
            </a:r>
          </a:p>
        </p:txBody>
      </p:sp>
      <p:sp>
        <p:nvSpPr>
          <p:cNvPr id="3" name="Θέση περιεχομένου 2">
            <a:extLst>
              <a:ext uri="{FF2B5EF4-FFF2-40B4-BE49-F238E27FC236}">
                <a16:creationId xmlns:a16="http://schemas.microsoft.com/office/drawing/2014/main" xmlns="" id="{4DE929CA-F69D-914D-4105-3601DAEFE33F}"/>
              </a:ext>
            </a:extLst>
          </p:cNvPr>
          <p:cNvSpPr>
            <a:spLocks noGrp="1"/>
          </p:cNvSpPr>
          <p:nvPr>
            <p:ph idx="1"/>
          </p:nvPr>
        </p:nvSpPr>
        <p:spPr>
          <a:xfrm>
            <a:off x="913794" y="1935921"/>
            <a:ext cx="10353762" cy="4304736"/>
          </a:xfrm>
        </p:spPr>
        <p:txBody>
          <a:bodyPr>
            <a:normAutofit/>
          </a:bodyPr>
          <a:lstStyle/>
          <a:p>
            <a:pPr algn="just">
              <a:buFont typeface="Wingdings" panose="05000000000000000000" pitchFamily="2" charset="2"/>
              <a:buChar char="Ø"/>
            </a:pPr>
            <a:r>
              <a:rPr lang="el-GR" dirty="0"/>
              <a:t> Το ποίημα «της απελευθέρωσης» μεταγλωττίστηκε στα χεττιτικά από τα χουρριτικά και αντιγράφηκε σε σφηνοειδή γραφή, η οποία ήταν και η επίσημη γραφή του κράτους των Χετταίων </a:t>
            </a:r>
          </a:p>
          <a:p>
            <a:pPr algn="just">
              <a:buFont typeface="Wingdings" panose="05000000000000000000" pitchFamily="2" charset="2"/>
              <a:buChar char="Ø"/>
            </a:pPr>
            <a:r>
              <a:rPr lang="el-GR" dirty="0"/>
              <a:t> Επίσημοι και ειδικά καταρτισμένοι επαγγελματίες γραφείς εργάζονταν στην πρωτεύουσα </a:t>
            </a:r>
            <a:r>
              <a:rPr lang="el-GR" dirty="0" err="1"/>
              <a:t>Χαττούσα</a:t>
            </a:r>
            <a:r>
              <a:rPr lang="el-GR" dirty="0"/>
              <a:t> στα έτη 1500 και 1400 π.Χ., (μάλλον εγγύτερα προς το 1400), με εξειδίκευση στην εκμάθηση και τη χρήση της χουρριτικής γλώσσας για λόγους κυρίως διπλωματικούς</a:t>
            </a:r>
          </a:p>
          <a:p>
            <a:pPr algn="just">
              <a:buFont typeface="Wingdings" panose="05000000000000000000" pitchFamily="2" charset="2"/>
              <a:buChar char="Ø"/>
            </a:pPr>
            <a:r>
              <a:rPr lang="el-GR" dirty="0"/>
              <a:t> Η εισαγωγή σφηνοειδούς γραφής στους Χετταίους πιθανόν πραγματοποιήθηκε σε κάποια κέντρα πολιτισμού της Συρίας και της Μεσοποταμίας </a:t>
            </a:r>
          </a:p>
          <a:p>
            <a:pPr algn="just">
              <a:buFont typeface="Wingdings" panose="05000000000000000000" pitchFamily="2" charset="2"/>
              <a:buChar char="Ø"/>
            </a:pPr>
            <a:r>
              <a:rPr lang="el-GR" dirty="0"/>
              <a:t> Η μεταφορά της στη </a:t>
            </a:r>
            <a:r>
              <a:rPr lang="el-GR" dirty="0" err="1"/>
              <a:t>Χαττούσα</a:t>
            </a:r>
            <a:r>
              <a:rPr lang="el-GR" dirty="0"/>
              <a:t> μάλλον από τον βασιλιά Χαττουσίλη Α΄ κατά την επιστροφή του από εκστρατείες στην περιοχή της βόρειας Συρίας</a:t>
            </a:r>
          </a:p>
        </p:txBody>
      </p:sp>
    </p:spTree>
    <p:extLst>
      <p:ext uri="{BB962C8B-B14F-4D97-AF65-F5344CB8AC3E}">
        <p14:creationId xmlns:p14="http://schemas.microsoft.com/office/powerpoint/2010/main" val="3006275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3590C67-20C2-9DF4-2687-D04B2D6538C7}"/>
              </a:ext>
            </a:extLst>
          </p:cNvPr>
          <p:cNvSpPr>
            <a:spLocks noGrp="1"/>
          </p:cNvSpPr>
          <p:nvPr>
            <p:ph type="title"/>
          </p:nvPr>
        </p:nvSpPr>
        <p:spPr/>
        <p:txBody>
          <a:bodyPr/>
          <a:lstStyle/>
          <a:p>
            <a:r>
              <a:rPr lang="el-GR" dirty="0"/>
              <a:t>ΟΜΗΡΟς ΚΑΙ ΑΝΑΤΟΛΙΚΗ ΠΑΡΑΔΟΣΗ</a:t>
            </a:r>
          </a:p>
        </p:txBody>
      </p:sp>
      <p:sp>
        <p:nvSpPr>
          <p:cNvPr id="3" name="Θέση περιεχομένου 2">
            <a:extLst>
              <a:ext uri="{FF2B5EF4-FFF2-40B4-BE49-F238E27FC236}">
                <a16:creationId xmlns:a16="http://schemas.microsoft.com/office/drawing/2014/main" xmlns="" id="{71422FF4-3A01-CA34-E7AE-276493865B7A}"/>
              </a:ext>
            </a:extLst>
          </p:cNvPr>
          <p:cNvSpPr>
            <a:spLocks noGrp="1"/>
          </p:cNvSpPr>
          <p:nvPr>
            <p:ph idx="1"/>
          </p:nvPr>
        </p:nvSpPr>
        <p:spPr>
          <a:xfrm>
            <a:off x="913795" y="2096064"/>
            <a:ext cx="10353762" cy="4152336"/>
          </a:xfrm>
        </p:spPr>
        <p:txBody>
          <a:bodyPr>
            <a:normAutofit/>
          </a:bodyPr>
          <a:lstStyle/>
          <a:p>
            <a:pPr algn="just"/>
            <a:r>
              <a:rPr lang="el-GR" dirty="0"/>
              <a:t>Το χουρριτικό κείμενο της «απελευθέρωσης» φαίνεται πως είναι γραμμένο σε ποιητικό λόγο και είναι πολύ πιθανόν να το τραγουδούσαν οι λεγόμενοι LUNAR ή στην πλήρη ανάγνωσή του στα χεττιτικά </a:t>
            </a:r>
            <a:r>
              <a:rPr lang="el-GR" dirty="0" err="1"/>
              <a:t>Lu</a:t>
            </a:r>
            <a:r>
              <a:rPr lang="el-GR" dirty="0"/>
              <a:t> </a:t>
            </a:r>
            <a:r>
              <a:rPr lang="el-GR" dirty="0" err="1"/>
              <a:t>kinirtallas</a:t>
            </a:r>
            <a:r>
              <a:rPr lang="el-GR" dirty="0"/>
              <a:t> (= μουσικός, τραγουδιστής, σύγκρ. με την ελληνική λέξη «</a:t>
            </a:r>
            <a:r>
              <a:rPr lang="el-GR" dirty="0" err="1"/>
              <a:t>κινύρα</a:t>
            </a:r>
            <a:r>
              <a:rPr lang="el-GR" dirty="0"/>
              <a:t>»*), δηλαδή άνδρες τραγουδιστές</a:t>
            </a:r>
          </a:p>
          <a:p>
            <a:pPr marL="0" indent="0" algn="r">
              <a:buNone/>
            </a:pPr>
            <a:r>
              <a:rPr lang="el-GR" dirty="0"/>
              <a:t>*Κινύρα: έγχορδο μουσικό όργανο</a:t>
            </a:r>
          </a:p>
          <a:p>
            <a:pPr algn="just"/>
            <a:r>
              <a:rPr lang="el-GR" dirty="0"/>
              <a:t>Παρουσιάζει αρκετές ομοιότητες με μοτίβα από την </a:t>
            </a:r>
            <a:r>
              <a:rPr lang="el-GR" i="1" dirty="0"/>
              <a:t>Ιλιάδα</a:t>
            </a:r>
            <a:r>
              <a:rPr lang="el-GR" dirty="0"/>
              <a:t> Ομήρου και τη </a:t>
            </a:r>
            <a:r>
              <a:rPr lang="el-GR" i="1" dirty="0"/>
              <a:t>Θεογονία</a:t>
            </a:r>
            <a:r>
              <a:rPr lang="el-GR" dirty="0"/>
              <a:t> Ησιόδου όπως π.χ. από χωρίο με σκηνή του συμβουλίου των «πρεσβυτέρων» ή των «γερόντων» (LU ŠU.GI, στην </a:t>
            </a:r>
            <a:r>
              <a:rPr lang="el-GR" dirty="0" err="1"/>
              <a:t>σουμεριακή</a:t>
            </a:r>
            <a:r>
              <a:rPr lang="el-GR" dirty="0"/>
              <a:t> γραφή) της πόλης </a:t>
            </a:r>
            <a:r>
              <a:rPr lang="el-GR" dirty="0" err="1"/>
              <a:t>Έμπλα</a:t>
            </a:r>
            <a:r>
              <a:rPr lang="el-GR" dirty="0"/>
              <a:t>, με έντονους  διαλόγους  αντιπαράθεσης για την απελευθέρωση των αιχμαλώτων που από την αντίζηλο πόλη της Έμπλας, Ikinkalis</a:t>
            </a:r>
          </a:p>
        </p:txBody>
      </p:sp>
    </p:spTree>
    <p:extLst>
      <p:ext uri="{BB962C8B-B14F-4D97-AF65-F5344CB8AC3E}">
        <p14:creationId xmlns:p14="http://schemas.microsoft.com/office/powerpoint/2010/main" val="808142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C37338C-A68F-EDC7-8047-53A855D724EA}"/>
              </a:ext>
            </a:extLst>
          </p:cNvPr>
          <p:cNvSpPr>
            <a:spLocks noGrp="1"/>
          </p:cNvSpPr>
          <p:nvPr>
            <p:ph type="title"/>
          </p:nvPr>
        </p:nvSpPr>
        <p:spPr>
          <a:xfrm>
            <a:off x="997770" y="264367"/>
            <a:ext cx="10353761" cy="1326321"/>
          </a:xfrm>
        </p:spPr>
        <p:txBody>
          <a:bodyPr/>
          <a:lstStyle/>
          <a:p>
            <a:r>
              <a:rPr lang="el-GR" dirty="0"/>
              <a:t>ΟΜΗΡΟς ΚΑΙ ΑΝΑΤΟΛΙΚΗ ΠΑΡΑΔΟΣΗ</a:t>
            </a:r>
          </a:p>
        </p:txBody>
      </p:sp>
      <p:sp>
        <p:nvSpPr>
          <p:cNvPr id="3" name="Θέση περιεχομένου 2">
            <a:extLst>
              <a:ext uri="{FF2B5EF4-FFF2-40B4-BE49-F238E27FC236}">
                <a16:creationId xmlns:a16="http://schemas.microsoft.com/office/drawing/2014/main" xmlns="" id="{065D6B4E-E52C-7EBF-DDB1-1E7EC568C0CC}"/>
              </a:ext>
            </a:extLst>
          </p:cNvPr>
          <p:cNvSpPr>
            <a:spLocks noGrp="1"/>
          </p:cNvSpPr>
          <p:nvPr>
            <p:ph idx="1"/>
          </p:nvPr>
        </p:nvSpPr>
        <p:spPr>
          <a:xfrm>
            <a:off x="820488" y="1750831"/>
            <a:ext cx="10730810" cy="4370050"/>
          </a:xfrm>
        </p:spPr>
        <p:txBody>
          <a:bodyPr>
            <a:normAutofit lnSpcReduction="10000"/>
          </a:bodyPr>
          <a:lstStyle/>
          <a:p>
            <a:pPr algn="just"/>
            <a:r>
              <a:rPr lang="el-GR" dirty="0"/>
              <a:t> Μέσω παρόμοιων κειμένων, όπως το έπος της «απελευθέρωσης των αιχμαλώτων», υποστηρίζεται ότι όλη η προγενέστερη λογοτεχνική παρακαταθήκη της Μεσοποταμίας από το 3000 π.Χ. πέρασε και ενσωματώθηκε στην Ιλιάδα</a:t>
            </a:r>
          </a:p>
          <a:p>
            <a:pPr algn="just"/>
            <a:r>
              <a:rPr lang="el-GR" dirty="0"/>
              <a:t>Η παρακαταθήκη αυτή αφορά σε </a:t>
            </a:r>
            <a:r>
              <a:rPr lang="el-GR" b="1" dirty="0"/>
              <a:t>κείμενα-θρήνους</a:t>
            </a:r>
            <a:r>
              <a:rPr lang="el-GR" dirty="0"/>
              <a:t> λογοτεχνικής παράδοσης που αναφέρονται </a:t>
            </a:r>
            <a:r>
              <a:rPr lang="el-GR" b="1" dirty="0"/>
              <a:t>στην άλωση μεγάλων πόλεων </a:t>
            </a:r>
            <a:r>
              <a:rPr lang="el-GR" dirty="0"/>
              <a:t>της αρχαίας Εγγύς Ανατολής</a:t>
            </a:r>
          </a:p>
          <a:p>
            <a:pPr algn="just"/>
            <a:r>
              <a:rPr lang="el-GR" dirty="0"/>
              <a:t>(</a:t>
            </a:r>
            <a:r>
              <a:rPr lang="en-US" dirty="0"/>
              <a:t>Jacobs 2016, 16-30</a:t>
            </a:r>
            <a:r>
              <a:rPr lang="el-GR" dirty="0"/>
              <a:t>.) Από την Μεσοποταμία και την περίοδο των μεγάλων βασιλέων και φθάνοντας μέχρι την άλωση της Έμπλας, αλλά και μεταγενέστερα, μέχρι την καταστροφή της Τροίας εντοπίζονται πέντε περιπτώσεις τέτοιων θρήνων που αφορούν στην άλωση </a:t>
            </a:r>
            <a:r>
              <a:rPr lang="el-GR" dirty="0" err="1"/>
              <a:t>σουμεριακών</a:t>
            </a:r>
            <a:r>
              <a:rPr lang="el-GR" dirty="0"/>
              <a:t> πόλεων </a:t>
            </a:r>
          </a:p>
          <a:p>
            <a:pPr marL="0" indent="0" algn="just">
              <a:buNone/>
            </a:pPr>
            <a:r>
              <a:rPr lang="el-GR" dirty="0"/>
              <a:t>   -Πρόκειται για τον « </a:t>
            </a:r>
            <a:r>
              <a:rPr lang="el-GR" u="sng" dirty="0">
                <a:solidFill>
                  <a:srgbClr val="00B0F0"/>
                </a:solidFill>
              </a:rPr>
              <a:t>θρήνο της </a:t>
            </a:r>
            <a:r>
              <a:rPr lang="el-GR" u="sng" dirty="0" err="1">
                <a:solidFill>
                  <a:srgbClr val="00B0F0"/>
                </a:solidFill>
              </a:rPr>
              <a:t>Ur</a:t>
            </a:r>
            <a:r>
              <a:rPr lang="el-GR" u="sng" dirty="0">
                <a:solidFill>
                  <a:srgbClr val="00B0F0"/>
                </a:solidFill>
              </a:rPr>
              <a:t> </a:t>
            </a:r>
            <a:r>
              <a:rPr lang="el-GR" dirty="0"/>
              <a:t>», τον « </a:t>
            </a:r>
            <a:r>
              <a:rPr lang="el-GR" u="sng" dirty="0">
                <a:solidFill>
                  <a:srgbClr val="00B0F0"/>
                </a:solidFill>
              </a:rPr>
              <a:t>θρήνο της </a:t>
            </a:r>
            <a:r>
              <a:rPr lang="el-GR" u="sng" dirty="0" err="1">
                <a:solidFill>
                  <a:srgbClr val="00B0F0"/>
                </a:solidFill>
              </a:rPr>
              <a:t>Sumer</a:t>
            </a:r>
            <a:r>
              <a:rPr lang="el-GR" u="sng" dirty="0">
                <a:solidFill>
                  <a:srgbClr val="00B0F0"/>
                </a:solidFill>
              </a:rPr>
              <a:t> και της </a:t>
            </a:r>
            <a:r>
              <a:rPr lang="el-GR" u="sng" dirty="0" err="1">
                <a:solidFill>
                  <a:srgbClr val="00B0F0"/>
                </a:solidFill>
              </a:rPr>
              <a:t>Ur</a:t>
            </a:r>
            <a:r>
              <a:rPr lang="el-GR" u="sng" dirty="0">
                <a:solidFill>
                  <a:srgbClr val="00B0F0"/>
                </a:solidFill>
              </a:rPr>
              <a:t> </a:t>
            </a:r>
            <a:r>
              <a:rPr lang="el-GR" dirty="0"/>
              <a:t>», τον « </a:t>
            </a:r>
            <a:r>
              <a:rPr lang="el-GR" u="sng" dirty="0">
                <a:solidFill>
                  <a:srgbClr val="00B0F0"/>
                </a:solidFill>
              </a:rPr>
              <a:t>θρήνο της </a:t>
            </a:r>
            <a:r>
              <a:rPr lang="el-GR" u="sng" dirty="0" err="1">
                <a:solidFill>
                  <a:srgbClr val="00B0F0"/>
                </a:solidFill>
              </a:rPr>
              <a:t>Nipur</a:t>
            </a:r>
            <a:r>
              <a:rPr lang="el-GR" u="sng" dirty="0">
                <a:solidFill>
                  <a:srgbClr val="00B0F0"/>
                </a:solidFill>
              </a:rPr>
              <a:t> </a:t>
            </a:r>
            <a:r>
              <a:rPr lang="el-GR" dirty="0"/>
              <a:t>», τον « </a:t>
            </a:r>
            <a:r>
              <a:rPr lang="el-GR" u="sng" dirty="0">
                <a:solidFill>
                  <a:srgbClr val="00B0F0"/>
                </a:solidFill>
              </a:rPr>
              <a:t>θρήνο της </a:t>
            </a:r>
            <a:r>
              <a:rPr lang="el-GR" u="sng" dirty="0" err="1">
                <a:solidFill>
                  <a:srgbClr val="00B0F0"/>
                </a:solidFill>
              </a:rPr>
              <a:t>Uruk</a:t>
            </a:r>
            <a:r>
              <a:rPr lang="el-GR" u="sng" dirty="0">
                <a:solidFill>
                  <a:srgbClr val="00B0F0"/>
                </a:solidFill>
              </a:rPr>
              <a:t> </a:t>
            </a:r>
            <a:r>
              <a:rPr lang="el-GR" dirty="0"/>
              <a:t>» και τον « </a:t>
            </a:r>
            <a:r>
              <a:rPr lang="el-GR" u="sng" dirty="0">
                <a:solidFill>
                  <a:srgbClr val="00B0F0"/>
                </a:solidFill>
              </a:rPr>
              <a:t>θρήνο της </a:t>
            </a:r>
            <a:r>
              <a:rPr lang="el-GR" u="sng" dirty="0" err="1">
                <a:solidFill>
                  <a:srgbClr val="00B0F0"/>
                </a:solidFill>
              </a:rPr>
              <a:t>Eridu</a:t>
            </a:r>
            <a:r>
              <a:rPr lang="el-GR" u="sng" dirty="0">
                <a:solidFill>
                  <a:srgbClr val="00B0F0"/>
                </a:solidFill>
              </a:rPr>
              <a:t> </a:t>
            </a:r>
            <a:r>
              <a:rPr lang="el-GR" dirty="0"/>
              <a:t>»</a:t>
            </a:r>
          </a:p>
        </p:txBody>
      </p:sp>
    </p:spTree>
    <p:extLst>
      <p:ext uri="{BB962C8B-B14F-4D97-AF65-F5344CB8AC3E}">
        <p14:creationId xmlns:p14="http://schemas.microsoft.com/office/powerpoint/2010/main" val="15745026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ACC0B3B-EC6C-E936-C4EF-870C743AB832}"/>
              </a:ext>
            </a:extLst>
          </p:cNvPr>
          <p:cNvSpPr>
            <a:spLocks noGrp="1"/>
          </p:cNvSpPr>
          <p:nvPr>
            <p:ph type="title"/>
          </p:nvPr>
        </p:nvSpPr>
        <p:spPr>
          <a:xfrm>
            <a:off x="1147060" y="2584580"/>
            <a:ext cx="10353761" cy="1954582"/>
          </a:xfrm>
        </p:spPr>
        <p:txBody>
          <a:bodyPr>
            <a:normAutofit/>
          </a:bodyPr>
          <a:lstStyle/>
          <a:p>
            <a:r>
              <a:rPr lang="el-GR" sz="4000" dirty="0" err="1"/>
              <a:t>ΕυχαριστΩ</a:t>
            </a:r>
            <a:r>
              <a:rPr lang="el-GR" sz="4000" dirty="0"/>
              <a:t> για την </a:t>
            </a:r>
            <a:r>
              <a:rPr lang="el-GR" sz="4000" dirty="0" err="1"/>
              <a:t>προσοχΗ</a:t>
            </a:r>
            <a:r>
              <a:rPr lang="el-GR" sz="4000" dirty="0"/>
              <a:t> σας!</a:t>
            </a:r>
            <a:br>
              <a:rPr lang="el-GR" sz="4000" dirty="0"/>
            </a:br>
            <a:endParaRPr lang="el-GR" sz="4000" dirty="0"/>
          </a:p>
        </p:txBody>
      </p:sp>
    </p:spTree>
    <p:extLst>
      <p:ext uri="{BB962C8B-B14F-4D97-AF65-F5344CB8AC3E}">
        <p14:creationId xmlns:p14="http://schemas.microsoft.com/office/powerpoint/2010/main" val="259211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F0DCB426-E073-FEDD-C237-8F8A3A16378D}"/>
              </a:ext>
            </a:extLst>
          </p:cNvPr>
          <p:cNvPicPr>
            <a:picLocks noChangeAspect="1"/>
          </p:cNvPicPr>
          <p:nvPr/>
        </p:nvPicPr>
        <p:blipFill>
          <a:blip r:embed="rId2"/>
          <a:stretch>
            <a:fillRect/>
          </a:stretch>
        </p:blipFill>
        <p:spPr>
          <a:xfrm>
            <a:off x="317241" y="250434"/>
            <a:ext cx="11308702" cy="6225440"/>
          </a:xfrm>
          <a:prstGeom prst="rect">
            <a:avLst/>
          </a:prstGeom>
        </p:spPr>
      </p:pic>
    </p:spTree>
    <p:extLst>
      <p:ext uri="{BB962C8B-B14F-4D97-AF65-F5344CB8AC3E}">
        <p14:creationId xmlns:p14="http://schemas.microsoft.com/office/powerpoint/2010/main" val="188523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3B05FAB-4C41-D8D1-E035-666B3B7192F5}"/>
              </a:ext>
            </a:extLst>
          </p:cNvPr>
          <p:cNvSpPr>
            <a:spLocks noGrp="1"/>
          </p:cNvSpPr>
          <p:nvPr>
            <p:ph type="title"/>
          </p:nvPr>
        </p:nvSpPr>
        <p:spPr>
          <a:xfrm>
            <a:off x="913796" y="264367"/>
            <a:ext cx="10353761" cy="1326321"/>
          </a:xfrm>
        </p:spPr>
        <p:txBody>
          <a:bodyPr>
            <a:normAutofit fontScale="90000"/>
          </a:bodyPr>
          <a:lstStyle/>
          <a:p>
            <a:r>
              <a:rPr lang="el-GR" dirty="0"/>
              <a:t/>
            </a:r>
            <a:br>
              <a:rPr lang="el-GR" dirty="0"/>
            </a:br>
            <a:r>
              <a:rPr lang="el-GR" dirty="0"/>
              <a:t>ΕπικΗ </a:t>
            </a:r>
            <a:r>
              <a:rPr lang="el-GR" dirty="0" err="1"/>
              <a:t>παραγωγΗ</a:t>
            </a:r>
            <a:r>
              <a:rPr lang="el-GR" dirty="0"/>
              <a:t> στην </a:t>
            </a:r>
            <a:r>
              <a:rPr lang="el-GR" dirty="0" err="1"/>
              <a:t>ΑνατολΗ</a:t>
            </a:r>
            <a:r>
              <a:rPr lang="el-GR" dirty="0"/>
              <a:t> και τον </a:t>
            </a:r>
            <a:r>
              <a:rPr lang="el-GR" dirty="0" err="1"/>
              <a:t>ελληνικΟ</a:t>
            </a:r>
            <a:r>
              <a:rPr lang="el-GR" dirty="0"/>
              <a:t> </a:t>
            </a:r>
            <a:r>
              <a:rPr lang="el-GR" dirty="0" err="1"/>
              <a:t>κΟσμο</a:t>
            </a:r>
            <a:endParaRPr lang="el-GR" dirty="0"/>
          </a:p>
        </p:txBody>
      </p:sp>
      <p:sp>
        <p:nvSpPr>
          <p:cNvPr id="3" name="Θέση περιεχομένου 2">
            <a:extLst>
              <a:ext uri="{FF2B5EF4-FFF2-40B4-BE49-F238E27FC236}">
                <a16:creationId xmlns:a16="http://schemas.microsoft.com/office/drawing/2014/main" xmlns="" id="{49A38DF0-958A-30BD-516C-F1014405CFF5}"/>
              </a:ext>
            </a:extLst>
          </p:cNvPr>
          <p:cNvSpPr>
            <a:spLocks noGrp="1"/>
          </p:cNvSpPr>
          <p:nvPr>
            <p:ph idx="1"/>
          </p:nvPr>
        </p:nvSpPr>
        <p:spPr>
          <a:xfrm>
            <a:off x="913795" y="2096064"/>
            <a:ext cx="10353762" cy="4024818"/>
          </a:xfrm>
        </p:spPr>
        <p:txBody>
          <a:bodyPr>
            <a:normAutofit/>
          </a:bodyPr>
          <a:lstStyle/>
          <a:p>
            <a:pPr marL="0" indent="0">
              <a:buNone/>
            </a:pPr>
            <a:r>
              <a:rPr lang="el-GR" dirty="0"/>
              <a:t>Ανατολική επιρροή</a:t>
            </a:r>
            <a:r>
              <a:rPr lang="en-US" dirty="0"/>
              <a:t> </a:t>
            </a:r>
            <a:r>
              <a:rPr lang="el-GR" dirty="0"/>
              <a:t>                   Τέχνη</a:t>
            </a:r>
          </a:p>
          <a:p>
            <a:pPr marL="0" indent="0">
              <a:buNone/>
            </a:pPr>
            <a:r>
              <a:rPr lang="el-GR" dirty="0"/>
              <a:t>                                     </a:t>
            </a:r>
            <a:r>
              <a:rPr lang="en-US" dirty="0"/>
              <a:t> </a:t>
            </a:r>
            <a:r>
              <a:rPr lang="el-GR" dirty="0"/>
              <a:t>               Θρησκεία</a:t>
            </a:r>
          </a:p>
          <a:p>
            <a:pPr marL="0" indent="0" algn="r">
              <a:buNone/>
            </a:pPr>
            <a:r>
              <a:rPr lang="el-GR" dirty="0"/>
              <a:t>                                    </a:t>
            </a:r>
            <a:r>
              <a:rPr lang="en-US" dirty="0"/>
              <a:t> </a:t>
            </a:r>
            <a:r>
              <a:rPr lang="el-GR" dirty="0"/>
              <a:t>           Ποιητικό λόγο (Λογοτεχνικά μοτίβα, Παραστάσεις και εικόνες,    λέξεις ή στερεότυπες εκφράσεις)</a:t>
            </a:r>
            <a:endParaRPr lang="en-US" dirty="0"/>
          </a:p>
          <a:p>
            <a:endParaRPr lang="el-GR" dirty="0"/>
          </a:p>
          <a:p>
            <a:pPr>
              <a:buFont typeface="Wingdings" panose="05000000000000000000" pitchFamily="2" charset="2"/>
              <a:buChar char="Ø"/>
            </a:pPr>
            <a:r>
              <a:rPr lang="el-GR" dirty="0"/>
              <a:t>Συναρμογή των ομηρικών επών  μεταξύ του 735-640 π.Χ.  </a:t>
            </a:r>
            <a:endParaRPr lang="en-US" dirty="0"/>
          </a:p>
          <a:p>
            <a:pPr>
              <a:buFont typeface="Wingdings" panose="05000000000000000000" pitchFamily="2" charset="2"/>
              <a:buChar char="Ø"/>
            </a:pPr>
            <a:r>
              <a:rPr lang="el-GR" dirty="0"/>
              <a:t>Από το 530 π.Χ., άρχισε η απαγγελία των επών στη γιορτή των </a:t>
            </a:r>
            <a:r>
              <a:rPr lang="el-GR" dirty="0" err="1"/>
              <a:t>Παναθηναίων</a:t>
            </a:r>
            <a:r>
              <a:rPr lang="el-GR" dirty="0"/>
              <a:t> (έκτοτε δεν επετράπη καμία αλλαγή ή προσθήκη)</a:t>
            </a:r>
          </a:p>
        </p:txBody>
      </p:sp>
      <p:pic>
        <p:nvPicPr>
          <p:cNvPr id="4" name="Εικόνα 3">
            <a:extLst>
              <a:ext uri="{FF2B5EF4-FFF2-40B4-BE49-F238E27FC236}">
                <a16:creationId xmlns:a16="http://schemas.microsoft.com/office/drawing/2014/main" xmlns="" id="{021808D0-293C-A170-4907-D810C4E1B158}"/>
              </a:ext>
            </a:extLst>
          </p:cNvPr>
          <p:cNvPicPr>
            <a:picLocks noChangeAspect="1"/>
          </p:cNvPicPr>
          <p:nvPr/>
        </p:nvPicPr>
        <p:blipFill>
          <a:blip r:embed="rId2"/>
          <a:stretch>
            <a:fillRect/>
          </a:stretch>
        </p:blipFill>
        <p:spPr>
          <a:xfrm>
            <a:off x="3489747" y="2179357"/>
            <a:ext cx="621846" cy="265068"/>
          </a:xfrm>
          <a:prstGeom prst="rect">
            <a:avLst/>
          </a:prstGeom>
        </p:spPr>
      </p:pic>
      <p:pic>
        <p:nvPicPr>
          <p:cNvPr id="5" name="Εικόνα 4">
            <a:extLst>
              <a:ext uri="{FF2B5EF4-FFF2-40B4-BE49-F238E27FC236}">
                <a16:creationId xmlns:a16="http://schemas.microsoft.com/office/drawing/2014/main" xmlns="" id="{42BEB2C1-A9EB-9D00-B125-1E56DADD2919}"/>
              </a:ext>
            </a:extLst>
          </p:cNvPr>
          <p:cNvPicPr>
            <a:picLocks noChangeAspect="1"/>
          </p:cNvPicPr>
          <p:nvPr/>
        </p:nvPicPr>
        <p:blipFill>
          <a:blip r:embed="rId2"/>
          <a:stretch>
            <a:fillRect/>
          </a:stretch>
        </p:blipFill>
        <p:spPr>
          <a:xfrm>
            <a:off x="3489747" y="2634558"/>
            <a:ext cx="621846" cy="315243"/>
          </a:xfrm>
          <a:prstGeom prst="rect">
            <a:avLst/>
          </a:prstGeom>
        </p:spPr>
      </p:pic>
      <p:pic>
        <p:nvPicPr>
          <p:cNvPr id="6" name="Εικόνα 5">
            <a:extLst>
              <a:ext uri="{FF2B5EF4-FFF2-40B4-BE49-F238E27FC236}">
                <a16:creationId xmlns:a16="http://schemas.microsoft.com/office/drawing/2014/main" xmlns="" id="{03ECB367-B0C2-0EAB-3B25-105EA2BA89BC}"/>
              </a:ext>
            </a:extLst>
          </p:cNvPr>
          <p:cNvPicPr>
            <a:picLocks noChangeAspect="1"/>
          </p:cNvPicPr>
          <p:nvPr/>
        </p:nvPicPr>
        <p:blipFill>
          <a:blip r:embed="rId2"/>
          <a:stretch>
            <a:fillRect/>
          </a:stretch>
        </p:blipFill>
        <p:spPr>
          <a:xfrm>
            <a:off x="3489747" y="3139934"/>
            <a:ext cx="621846" cy="315243"/>
          </a:xfrm>
          <a:prstGeom prst="rect">
            <a:avLst/>
          </a:prstGeom>
        </p:spPr>
      </p:pic>
    </p:spTree>
    <p:extLst>
      <p:ext uri="{BB962C8B-B14F-4D97-AF65-F5344CB8AC3E}">
        <p14:creationId xmlns:p14="http://schemas.microsoft.com/office/powerpoint/2010/main" val="340559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7E73BE1-0B29-F2C3-3CBF-0225B59FB3C5}"/>
              </a:ext>
            </a:extLst>
          </p:cNvPr>
          <p:cNvSpPr>
            <a:spLocks noGrp="1"/>
          </p:cNvSpPr>
          <p:nvPr>
            <p:ph type="title"/>
          </p:nvPr>
        </p:nvSpPr>
        <p:spPr>
          <a:xfrm>
            <a:off x="919119" y="581609"/>
            <a:ext cx="10353761" cy="939282"/>
          </a:xfrm>
        </p:spPr>
        <p:txBody>
          <a:bodyPr>
            <a:normAutofit fontScale="90000"/>
          </a:bodyPr>
          <a:lstStyle/>
          <a:p>
            <a:r>
              <a:rPr lang="el-GR" dirty="0"/>
              <a:t>ΕπικΗ </a:t>
            </a:r>
            <a:r>
              <a:rPr lang="el-GR" dirty="0" err="1"/>
              <a:t>παραγωγΗ</a:t>
            </a:r>
            <a:r>
              <a:rPr lang="el-GR" dirty="0"/>
              <a:t> στην </a:t>
            </a:r>
            <a:r>
              <a:rPr lang="el-GR" dirty="0" err="1"/>
              <a:t>ΑνατολΗ</a:t>
            </a:r>
            <a:r>
              <a:rPr lang="el-GR" dirty="0"/>
              <a:t> και τον </a:t>
            </a:r>
            <a:r>
              <a:rPr lang="el-GR" dirty="0" err="1"/>
              <a:t>ελληνικΟ</a:t>
            </a:r>
            <a:r>
              <a:rPr lang="el-GR" dirty="0"/>
              <a:t> </a:t>
            </a:r>
            <a:r>
              <a:rPr lang="el-GR" dirty="0" err="1"/>
              <a:t>κΟσμο</a:t>
            </a:r>
            <a:r>
              <a:rPr lang="el-GR" dirty="0"/>
              <a:t/>
            </a:r>
            <a:br>
              <a:rPr lang="el-GR" dirty="0"/>
            </a:br>
            <a:endParaRPr lang="el-GR" dirty="0"/>
          </a:p>
        </p:txBody>
      </p:sp>
      <p:pic>
        <p:nvPicPr>
          <p:cNvPr id="4" name="Εικόνα 3">
            <a:extLst>
              <a:ext uri="{FF2B5EF4-FFF2-40B4-BE49-F238E27FC236}">
                <a16:creationId xmlns:a16="http://schemas.microsoft.com/office/drawing/2014/main" xmlns="" id="{1BEC9228-01C9-6781-1F88-98FABC923B92}"/>
              </a:ext>
            </a:extLst>
          </p:cNvPr>
          <p:cNvPicPr>
            <a:picLocks noChangeAspect="1"/>
          </p:cNvPicPr>
          <p:nvPr/>
        </p:nvPicPr>
        <p:blipFill>
          <a:blip r:embed="rId2"/>
          <a:stretch>
            <a:fillRect/>
          </a:stretch>
        </p:blipFill>
        <p:spPr>
          <a:xfrm>
            <a:off x="1064547" y="1720543"/>
            <a:ext cx="3993803" cy="3685599"/>
          </a:xfrm>
          <a:prstGeom prst="rect">
            <a:avLst/>
          </a:prstGeom>
        </p:spPr>
      </p:pic>
      <p:pic>
        <p:nvPicPr>
          <p:cNvPr id="6" name="Εικόνα 5">
            <a:extLst>
              <a:ext uri="{FF2B5EF4-FFF2-40B4-BE49-F238E27FC236}">
                <a16:creationId xmlns:a16="http://schemas.microsoft.com/office/drawing/2014/main" xmlns="" id="{84E54455-D911-EE03-B064-257255ED40C7}"/>
              </a:ext>
            </a:extLst>
          </p:cNvPr>
          <p:cNvPicPr>
            <a:picLocks noChangeAspect="1"/>
          </p:cNvPicPr>
          <p:nvPr/>
        </p:nvPicPr>
        <p:blipFill>
          <a:blip r:embed="rId3"/>
          <a:stretch>
            <a:fillRect/>
          </a:stretch>
        </p:blipFill>
        <p:spPr>
          <a:xfrm>
            <a:off x="6565643" y="1772388"/>
            <a:ext cx="3855270" cy="4603308"/>
          </a:xfrm>
          <a:prstGeom prst="rect">
            <a:avLst/>
          </a:prstGeom>
        </p:spPr>
      </p:pic>
      <p:sp>
        <p:nvSpPr>
          <p:cNvPr id="7" name="TextBox 6">
            <a:extLst>
              <a:ext uri="{FF2B5EF4-FFF2-40B4-BE49-F238E27FC236}">
                <a16:creationId xmlns:a16="http://schemas.microsoft.com/office/drawing/2014/main" xmlns="" id="{355EA8CC-FC8C-7551-E4CE-20F89E0B2B30}"/>
              </a:ext>
            </a:extLst>
          </p:cNvPr>
          <p:cNvSpPr txBox="1"/>
          <p:nvPr/>
        </p:nvSpPr>
        <p:spPr>
          <a:xfrm>
            <a:off x="2854865" y="1113552"/>
            <a:ext cx="8311069" cy="646331"/>
          </a:xfrm>
          <a:prstGeom prst="rect">
            <a:avLst/>
          </a:prstGeom>
          <a:noFill/>
        </p:spPr>
        <p:txBody>
          <a:bodyPr wrap="square" rtlCol="0">
            <a:spAutoFit/>
          </a:bodyPr>
          <a:lstStyle/>
          <a:p>
            <a:r>
              <a:rPr lang="en-US" dirty="0">
                <a:hlinkClick r:id="rId4"/>
              </a:rPr>
              <a:t>https://www.mesopotamiangods.com/the-epic-of-gilgamesh-version-1/</a:t>
            </a:r>
            <a:endParaRPr lang="el-GR" dirty="0"/>
          </a:p>
          <a:p>
            <a:endParaRPr lang="el-GR" dirty="0"/>
          </a:p>
        </p:txBody>
      </p:sp>
      <p:sp>
        <p:nvSpPr>
          <p:cNvPr id="8" name="TextBox 7">
            <a:extLst>
              <a:ext uri="{FF2B5EF4-FFF2-40B4-BE49-F238E27FC236}">
                <a16:creationId xmlns:a16="http://schemas.microsoft.com/office/drawing/2014/main" xmlns="" id="{2FC9822C-5458-3FF2-6AE5-A4ED906A7EA7}"/>
              </a:ext>
            </a:extLst>
          </p:cNvPr>
          <p:cNvSpPr txBox="1"/>
          <p:nvPr/>
        </p:nvSpPr>
        <p:spPr>
          <a:xfrm>
            <a:off x="2179351" y="1101047"/>
            <a:ext cx="852197" cy="369332"/>
          </a:xfrm>
          <a:prstGeom prst="rect">
            <a:avLst/>
          </a:prstGeom>
          <a:noFill/>
        </p:spPr>
        <p:txBody>
          <a:bodyPr wrap="square" rtlCol="0">
            <a:spAutoFit/>
          </a:bodyPr>
          <a:lstStyle/>
          <a:p>
            <a:r>
              <a:rPr lang="el-GR" dirty="0"/>
              <a:t>Πηγή:</a:t>
            </a:r>
          </a:p>
        </p:txBody>
      </p:sp>
      <p:sp>
        <p:nvSpPr>
          <p:cNvPr id="9" name="TextBox 8">
            <a:extLst>
              <a:ext uri="{FF2B5EF4-FFF2-40B4-BE49-F238E27FC236}">
                <a16:creationId xmlns:a16="http://schemas.microsoft.com/office/drawing/2014/main" xmlns="" id="{0D7730C3-81B3-7F3C-8434-295F452DA946}"/>
              </a:ext>
            </a:extLst>
          </p:cNvPr>
          <p:cNvSpPr txBox="1"/>
          <p:nvPr/>
        </p:nvSpPr>
        <p:spPr>
          <a:xfrm>
            <a:off x="930658" y="5504117"/>
            <a:ext cx="4261583" cy="1077218"/>
          </a:xfrm>
          <a:prstGeom prst="rect">
            <a:avLst/>
          </a:prstGeom>
          <a:noFill/>
        </p:spPr>
        <p:txBody>
          <a:bodyPr wrap="square" rtlCol="0">
            <a:spAutoFit/>
          </a:bodyPr>
          <a:lstStyle/>
          <a:p>
            <a:pPr algn="just"/>
            <a:r>
              <a:rPr lang="el-GR" sz="1600" dirty="0"/>
              <a:t>Μία από τις 12 πινακίδες από τη </a:t>
            </a:r>
            <a:r>
              <a:rPr lang="el-GR" sz="1600" dirty="0" err="1"/>
              <a:t>Nineveh</a:t>
            </a:r>
            <a:r>
              <a:rPr lang="el-GR" sz="1600" dirty="0"/>
              <a:t>, που εξιστορούν τις περιπέτειες του Gilgame</a:t>
            </a:r>
            <a:r>
              <a:rPr lang="en-US" sz="1600" dirty="0"/>
              <a:t>s</a:t>
            </a:r>
            <a:r>
              <a:rPr lang="el-GR" sz="1600" dirty="0"/>
              <a:t>h, του ημίθεου βασιλιά της Σουμεριακής πόλης </a:t>
            </a:r>
            <a:r>
              <a:rPr lang="el-GR" sz="1600" dirty="0" err="1"/>
              <a:t>Uruk</a:t>
            </a:r>
            <a:endParaRPr lang="el-GR" sz="1600" dirty="0"/>
          </a:p>
        </p:txBody>
      </p:sp>
    </p:spTree>
    <p:extLst>
      <p:ext uri="{BB962C8B-B14F-4D97-AF65-F5344CB8AC3E}">
        <p14:creationId xmlns:p14="http://schemas.microsoft.com/office/powerpoint/2010/main" val="39613129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TM04033921[[fn=Δασμασκό]]</Template>
  <TotalTime>1154</TotalTime>
  <Words>5241</Words>
  <Application>Microsoft Office PowerPoint</Application>
  <PresentationFormat>Ευρεία οθόνη</PresentationFormat>
  <Paragraphs>292</Paragraphs>
  <Slides>67</Slides>
  <Notes>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67</vt:i4>
      </vt:variant>
    </vt:vector>
  </HeadingPairs>
  <TitlesOfParts>
    <vt:vector size="74" baseType="lpstr">
      <vt:lpstr>Arial</vt:lpstr>
      <vt:lpstr>Arial Narrow</vt:lpstr>
      <vt:lpstr>Bookman Old Style</vt:lpstr>
      <vt:lpstr>Calibri</vt:lpstr>
      <vt:lpstr>Rockwell</vt:lpstr>
      <vt:lpstr>Wingdings</vt:lpstr>
      <vt:lpstr>Damask</vt:lpstr>
      <vt:lpstr>ΗΛΙΑΣ Κ. ΠΕΤΡΟΠΟΥΛΟΣ oμηρος και Ανατολh στο σταυροδρoμι του Αιγαiου </vt:lpstr>
      <vt:lpstr>ΠΕΡΙΕΧΟΜΕΝΑ</vt:lpstr>
      <vt:lpstr>Γενικα </vt:lpstr>
      <vt:lpstr>Παρουσίαση του PowerPoint</vt:lpstr>
      <vt:lpstr>ΓΕΝΙΚΑ</vt:lpstr>
      <vt:lpstr>Γενικα</vt:lpstr>
      <vt:lpstr>Παρουσίαση του PowerPoint</vt:lpstr>
      <vt:lpstr> ΕπικΗ παραγωγΗ στην ΑνατολΗ και τον ελληνικΟ κΟσμο</vt:lpstr>
      <vt:lpstr>ΕπικΗ παραγωγΗ στην ΑνατολΗ και τον ελληνικΟ κΟσμο </vt:lpstr>
      <vt:lpstr>ΕπικΗ παραγωγΗ στην ΑνατολΗ και τον ελληνικΟ κΟσμο</vt:lpstr>
      <vt:lpstr>ΕπικΗ παραγωγΗ στην ΑνατολΗ και τον ελληνικΟ κΟσμο</vt:lpstr>
      <vt:lpstr>ΕπικΗ παραγωγΗ στην ΑνατολΗ και τον ελληνικΟ κΟσμο</vt:lpstr>
      <vt:lpstr>Παρουσίαση του PowerPoint</vt:lpstr>
      <vt:lpstr>Ομηρος και γραφη</vt:lpstr>
      <vt:lpstr>Ομηρος και γραφη</vt:lpstr>
      <vt:lpstr>Ομηρος και γραφη</vt:lpstr>
      <vt:lpstr>Ομηρος και γραφη</vt:lpstr>
      <vt:lpstr>Ομηρος και γραφη</vt:lpstr>
      <vt:lpstr>μια πΗλινη ροδιακΗ κοτΥλη με αναφορΑ στη θεΑ ΑφροδΙτη </vt:lpstr>
      <vt:lpstr>ΟΙΝΟΧΟΗ ΤΟΥ ΔΙΠΥΛΟΥ 740-725 π.Χ.</vt:lpstr>
      <vt:lpstr>Ομηρος και γραφη</vt:lpstr>
      <vt:lpstr>Ομηρος και γραφη</vt:lpstr>
      <vt:lpstr>Ομηρος και γραφη</vt:lpstr>
      <vt:lpstr>9 πρΩιμες ελληνικΕς επιγραφΕς απΟ ΜεθΩνη ΠιερΙας αρ.1-8, 22  (Πηγή: Τζιφοπουλος 2012, 307-308) </vt:lpstr>
      <vt:lpstr>9 πρΩιμες ελληνικΕς επιγραφΕς απΟ ΜεθΩνη ΠιερΙας αρ.1-8, 22  (Πηγή: Τζιφοπουλος 2012, 307-308) </vt:lpstr>
      <vt:lpstr>9 πρΩιμες ελληνικΕς επιγραφΕς απΟ ΜεθΩνη ΠιερΙας αρ.1-8, 22  (Πηγή: Τζιφοπουλος 2012, 307-308) </vt:lpstr>
      <vt:lpstr>9 πρΩιμες ελληνικΕς επιγραφΕς απΟ ΜεθΩνη ΠιερΙας αρ.1-8, 22  (Πηγή: Τζιφοπουλος 2012, 307-308) </vt:lpstr>
      <vt:lpstr>9 πρΩιμες ελληνικΕς επιγραφΕς απΟ ΜεθΩνη ΠιερΙας αρ.1-8, 22  (Πηγή: Τζιφοπουλος 2012, 307-308) </vt:lpstr>
      <vt:lpstr>ΧΕΤΤΑΙΟΙ ΚΑΙ ΟΜΗΡΙΚΟ ΖΗΤΗΜΑ </vt:lpstr>
      <vt:lpstr>ΧΕΤΤΑΙΟΙ ΚΑΙ ΟΜΗΡΙΚΟ ΖΗΤΗΜΑ </vt:lpstr>
      <vt:lpstr>Το ομηρικο ζητημα</vt:lpstr>
      <vt:lpstr>Το ομηρικο ζητημα</vt:lpstr>
      <vt:lpstr>Το ομηρικο ζητημα</vt:lpstr>
      <vt:lpstr>Χρυσομαλλο Δερας και χεττιτικο       KUŠ kursa</vt:lpstr>
      <vt:lpstr>Χρυσομαλλο Δερας και χεττιτικο KUŠ kursa</vt:lpstr>
      <vt:lpstr>Χρυσομαλλο Δερας και χεττιτικο KUŠ kursa</vt:lpstr>
      <vt:lpstr>Χρυσομαλλο Δερας και χεττιτικο KUŠ kursa</vt:lpstr>
      <vt:lpstr>Ο ΚΟΣΜΟς ΤΟΥ ΟΜΗΡΟΥ</vt:lpstr>
      <vt:lpstr>ΔΕΠΑΣ ΑΜΦΙΚΥΠΕΛΛΟΝ</vt:lpstr>
      <vt:lpstr>ΔΕΠΑΣ ΑΜΦΙΚΥΠΕΛΛΟΝ</vt:lpstr>
      <vt:lpstr>Ο ΚΟΣΜΟς ΤΟΥ ΟΜΗΡΟΥ</vt:lpstr>
      <vt:lpstr>ΤΑ ΟΜΗΡΙΚΑ ΕΠΗ ΚΑΙ Η ΑΠΗΧΗΣΗ ΤΟΥς</vt:lpstr>
      <vt:lpstr>ΤΑ ΟΜΗΡΙΚΑ ΕΠΗ ΚΑΙ Η ΑΠΗΧΗΣΗ ΤΟΥς</vt:lpstr>
      <vt:lpstr>ΤΑ ΟΜΗΡΙΚΑ ΕΠΗ ΚΑΙ Η ΑΠΗΧΗΣΗ ΤΟΥς</vt:lpstr>
      <vt:lpstr>ΤΑ ΟΜΗΡΙΚΑ ΕΠΗ ΚΑΙ Η ΑΠΗΧΗΣΗ ΤΟΥς</vt:lpstr>
      <vt:lpstr>ΤΑ ΟΜΗΡΙΚΑ ΕΠΗ ΚΑΙ Η ΑΠΗΧΗΣΗ ΤΟΥς</vt:lpstr>
      <vt:lpstr>ΤΑ ΟΜΗΡΙΚΑ ΕΠΗ ΚΑΙ Η ΑΠΗΧΗΣΗ ΤΟΥς</vt:lpstr>
      <vt:lpstr>ΤΑ ΟΜΗΡΙΚΑ ΕΠΗ ΚΑΙ Η ΑΠΗΧΗΣΗ ΤΟΥς</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πρΩιμη ελληνικΗ ιστοριογραφΙα</vt:lpstr>
      <vt:lpstr>ΟΜΗΡΟς ΚΑΙ ΑΝΑΤΟΛΙΚΗ ΠΑΡΑΔΟΣΗ</vt:lpstr>
      <vt:lpstr>ΟΜΗΡΟς ΚΑΙ ΑΝΑΤΟΛΙΚΗ ΠΑΡΑΔΟΣΗ</vt:lpstr>
      <vt:lpstr>ΟΜΗΡΟς ΚΑΙ ΑΝΑΤΟΛΙΚΗ ΠΑΡΑΔΟΣΗ</vt:lpstr>
      <vt:lpstr>ΟΜΗΡΟς ΚΑΙ ΑΝΑΤΟΛΙΚΗ ΠΑΡΑΔΟΣΗ</vt:lpstr>
      <vt:lpstr>ΟΜΗΡΟς ΚΑΙ ΑΝΑΤΟΛΙΚΗ ΠΑΡΑΔΟΣΗ</vt:lpstr>
      <vt:lpstr>ΟΜΗΡΟς ΚΑΙ ΑΝΑΤΟΛΙΚΗ ΠΑΡΑΔΟΣΗ</vt:lpstr>
      <vt:lpstr>ΕυχαριστΩ για την προσοχΗ σας!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Βασιλική Δεληγιαννίδου</dc:creator>
  <cp:lastModifiedBy>User</cp:lastModifiedBy>
  <cp:revision>63</cp:revision>
  <dcterms:created xsi:type="dcterms:W3CDTF">2024-04-29T18:59:01Z</dcterms:created>
  <dcterms:modified xsi:type="dcterms:W3CDTF">2024-05-15T18:22:03Z</dcterms:modified>
</cp:coreProperties>
</file>