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9" r:id="rId4"/>
    <p:sldId id="280" r:id="rId5"/>
    <p:sldId id="275" r:id="rId6"/>
    <p:sldId id="276" r:id="rId7"/>
    <p:sldId id="284" r:id="rId8"/>
    <p:sldId id="262" r:id="rId9"/>
    <p:sldId id="263" r:id="rId10"/>
    <p:sldId id="283" r:id="rId11"/>
    <p:sldId id="269" r:id="rId12"/>
    <p:sldId id="270" r:id="rId13"/>
    <p:sldId id="271" r:id="rId14"/>
    <p:sldId id="273" r:id="rId15"/>
    <p:sldId id="274" r:id="rId16"/>
    <p:sldId id="277" r:id="rId17"/>
    <p:sldId id="278" r:id="rId18"/>
  </p:sldIdLst>
  <p:sldSz cx="12192000" cy="6858000"/>
  <p:notesSz cx="6889750" cy="1002188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7CA346F-D277-7323-2E31-C873BECDFE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1370326E-F89C-979E-2207-F7F9C134AD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2F48C8AA-898D-7A60-3FC7-6D5A15064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A599BDB5-A1F9-718C-03B3-24FBEB4FE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DB2FA65B-DF6F-9230-2E45-B04A4EF65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0955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DBC6445-C6C1-80BC-18D7-DFFA55BFE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616B9DFB-3319-C444-0951-9CBE06A4E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8531E889-2391-ABC3-A104-50A462F9C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60B4FA90-2BBF-CD5D-72EC-6753E90F0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F322A7FA-32FD-AEAE-E1EF-740EF947A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4954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89CF79A3-7254-1841-6272-F55DFFAD4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BAABB6DA-26AB-2B53-08F7-2E49BF4724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70A645FB-4498-086F-3DC8-FA4F13130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E67D878E-0778-235E-6CD8-57B0CE99C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D994E401-8BB1-8DA8-2E80-511B229AF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4495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E18AB0B7-AF4F-790B-1526-A6C128247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33E71D79-0748-A7AE-5D8E-9576813E8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B24BD93D-2F4E-365E-694B-F1583DE0E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66BBC1D1-548F-4C58-474B-913932ECD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8F2178C6-368B-E1C0-676B-EDAD15409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418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6D4DC93-B5A9-A6FE-0DB5-500C1B381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E8BCB636-0587-591F-D0E0-9DA8872E2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4D08B236-8A9C-7ADC-085C-DCACC7D41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9A68F158-B1DE-D989-166E-D60F9A24E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61C3CEB1-F827-5013-8616-831D75698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199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92FCC70-4C5F-D777-851C-2AFBD673B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44E7981C-AC81-AE9C-8F5E-45CB68CF80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D507A38F-5F62-6F07-D463-CA4E8644A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95717599-F607-CA63-698C-70EA78133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C534C6ED-06D3-326D-20F3-834D74BA7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DDA8CC5E-543B-933E-B3FE-86F1E62E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010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69573DD-D718-756E-2DC5-94DD26837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E35EDFAC-DEE8-2202-21AF-2535465FD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9BD59EFA-0036-30BA-C191-F236426B7E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96DCE43F-0997-FAD0-116E-6A51FB27CE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93EB5158-FC54-394C-6854-43BAE0558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97FDA259-AE58-B623-5DAA-9790B93E5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507472BB-488E-08FD-D68C-CA7C92FDB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72C17212-DA02-A7F2-21E3-D8A0EB7B1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297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5DA3948-E801-7E3B-8BB4-05893DA4D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318CAE9A-D1A5-4A98-A48D-1F3FCA1F3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A3856D2D-1354-4CAA-D0B4-D8C0CB51B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C0FFCB5E-FA43-11D3-5FBF-7C6AF0C42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5847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976D75BB-B3EF-7A3D-617B-7CC25E605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1F14B991-5495-CAD3-9A8A-9DF497CF4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BA368FA7-420B-2DCF-1B17-911FA0947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6264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790CBC9-E8D1-B31A-D5BC-0CD5557C8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BFFEAA08-2B9C-2A1A-7DDC-91E08BF9B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6211818F-C46E-AF73-74C0-FF2EA41AD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DCE2C11D-3A4A-5B89-E8C0-383931072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95FA6224-9886-162C-3FA1-9084102B6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C78D3800-978F-E643-2BB6-635298082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892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4B276C9-0FAD-C189-A54D-A77778D28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C7B2DD6C-C6BC-9492-B305-8669164A08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468E4B8C-761F-151B-6AA9-377815378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24ED9733-6341-B679-7B6B-2EAA8226F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1B1FDFC2-F13F-062D-AE50-FCD1A01FE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C62D949C-4757-136A-2250-8AEFAFDF3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454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814DA10E-00D9-4616-2B13-36FACC81B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1CB2A891-1457-53D8-6E9E-6F0949A57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C8934174-445F-213C-C8A0-79E2ACFB21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24A10-59F0-4FF2-A4BD-0BC1025F8E48}" type="datetimeFigureOut">
              <a:rPr lang="el-GR" smtClean="0"/>
              <a:t>11/3/2024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3DA6B2EB-C36F-3579-849A-AEBB884090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243B67AE-A9F5-A9A0-AF2C-9B12990D58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BACE9-13DE-4FA6-A99A-37E3A58560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157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147F7AD-F5FF-F432-A31B-0D20D17CF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92875"/>
          </a:xfrm>
        </p:spPr>
        <p:txBody>
          <a:bodyPr>
            <a:normAutofit/>
          </a:bodyPr>
          <a:lstStyle/>
          <a:p>
            <a:pPr marL="230400" indent="-230400"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Ανταλλαγές, οικονομία και εξανδραποδισμός</a:t>
            </a:r>
            <a:b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6/3/2024</a:t>
            </a:r>
          </a:p>
        </p:txBody>
      </p:sp>
    </p:spTree>
    <p:extLst>
      <p:ext uri="{BB962C8B-B14F-4D97-AF65-F5344CB8AC3E}">
        <p14:creationId xmlns:p14="http://schemas.microsoft.com/office/powerpoint/2010/main" val="3353114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6FE7D3D-C8E4-286E-467B-DEB285538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452"/>
            <a:ext cx="10515600" cy="1325563"/>
          </a:xfrm>
        </p:spPr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Εμπορικά προϊόντα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3EB74613-57ED-F990-6F46-D73339C0F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759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el-GR" sz="75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7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Εισαγωγές</a:t>
            </a:r>
            <a:r>
              <a:rPr lang="el-GR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l-GR" sz="7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Μέταλλα</a:t>
            </a:r>
            <a:r>
              <a:rPr lang="el-GR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χρυσός, χαλκός (Κύπρος, Μέση Ανατολή) κασσίτερος (Ισπανία, Βοημία, Βαλτική, ενδεχομένως Αφγανιστάν)</a:t>
            </a:r>
          </a:p>
          <a:p>
            <a:pPr algn="just"/>
            <a:r>
              <a:rPr lang="el-GR" sz="7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Eλεφαντόδοντο</a:t>
            </a:r>
            <a:endParaRPr lang="el-GR" sz="7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7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Ήλεκτρ</a:t>
            </a:r>
            <a:r>
              <a:rPr lang="en-US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marL="0" indent="0" algn="just">
              <a:buNone/>
            </a:pPr>
            <a:r>
              <a:rPr lang="el-GR" sz="7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Εξαγωγές</a:t>
            </a:r>
            <a:r>
              <a:rPr lang="el-GR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l-GR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Ελαιόλαδο</a:t>
            </a:r>
          </a:p>
          <a:p>
            <a:pPr algn="just"/>
            <a:r>
              <a:rPr lang="el-GR" sz="7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Aρωματικό</a:t>
            </a:r>
            <a:r>
              <a:rPr lang="el-GR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λάδι</a:t>
            </a:r>
          </a:p>
          <a:p>
            <a:pPr algn="just"/>
            <a:r>
              <a:rPr lang="el-GR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Κρασί</a:t>
            </a:r>
          </a:p>
          <a:p>
            <a:pPr algn="just"/>
            <a:r>
              <a:rPr lang="el-GR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Ξυλεία</a:t>
            </a:r>
          </a:p>
          <a:p>
            <a:pPr marL="0" indent="0" algn="just">
              <a:buNone/>
            </a:pPr>
            <a:r>
              <a:rPr lang="el-GR" sz="7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Ανταλλαγές</a:t>
            </a:r>
            <a:r>
              <a:rPr lang="el-GR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l-GR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Βιοτεχνικά προϊόντα (όπλα, αγγεία, υφάσματα)</a:t>
            </a:r>
          </a:p>
          <a:p>
            <a:pPr algn="just"/>
            <a:r>
              <a:rPr lang="el-GR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Δούλοι</a:t>
            </a:r>
          </a:p>
          <a:p>
            <a:pPr algn="just"/>
            <a:endParaRPr lang="el-GR" sz="7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7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ανταλλαγές δεν αφορούσαν μόνο εμπορεύματα αλλά και </a:t>
            </a:r>
            <a:r>
              <a:rPr lang="el-GR" sz="7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ανθρώπους και ιδέες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5122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2770A74-1AAC-2CDB-A121-6560270A3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Ναυάγια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ED231D5E-FA52-FB9B-D675-24DF1CC94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συναλλαγές αυτές αποδεικνύονται από ναυάγια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Uluburun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συροχαναανικό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β’ μισό 14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Χελιδονίου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 Ιερού Άκρου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συροχαναανικό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πρωτοφοινικικό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περ. 1200 π.Χ.)</a:t>
            </a:r>
          </a:p>
          <a:p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Ιρίων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κυπρομυκηναϊκό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περ. 1200 π.Χ.)</a:t>
            </a:r>
          </a:p>
          <a:p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Μοδίου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 Λιονταριού (13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12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Kibbutz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Hahotrim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856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B1E50CC-0C5C-14F9-26D8-A3FAA8291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2F161FA9-FFD2-CBAA-5596-8F9881573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στοιχεία από τα παραπάνω ναυάγια αποδεικνύουν την ύπαρξη μεγάλων δυνατοτήτων μετακίνησης και θαλασσίων οδών στην ευρύτερη περιοχή της ανατολικής Μεσογείου (β΄ μισό Όψιμης Εποχής του Χαλκού)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οδοί αυτές ήταν γνωστοί μόνο σε ταξιδιώτες της εποχής από το Αιγαίο και την Εγγύς Ανατολή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Οι ταξιδιώτες αυτοί συνέδεαν με τη δραστηριότητά τους τα λιμάνια του χώρου, μεταφέροντας ανθρώπους, ιδέες, περιπέτειες και ιστορίες</a:t>
            </a:r>
          </a:p>
        </p:txBody>
      </p:sp>
    </p:spTree>
    <p:extLst>
      <p:ext uri="{BB962C8B-B14F-4D97-AF65-F5344CB8AC3E}">
        <p14:creationId xmlns:p14="http://schemas.microsoft.com/office/powerpoint/2010/main" val="3860252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B5F3851-E173-BE50-3F5C-B3DA49F18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Εξανδραποδισμός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FA40137E-7AAA-0343-ED1F-406895903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Ανάγκη Μυκηναίων για μέταλλα και πολυτελή εξωτικά αγαθά</a:t>
            </a: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Μυκηναϊκά ανάκτορα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βασικοί συνεργάτες αντίστοιχων ανατολικών ομάδων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Μυκηναϊκές πινακίδες τελών 13ου αι. π.Χ.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αναφορές σε αιχμάλωτες γυναίκες με παιδιά από την Μ. Ασία και το ανατολικό Αιγαίο (Κνίδος, Λήμνος, Χίος, Μίλητος κλπ.)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Ιλιάδα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-Οδύσσεια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μνεία για επιδρομές Αχαιών με σκοπό την αρπαγή αιχμαλώτων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Αναφορές για επιδρομές των Αχαιών 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Ahhiyawa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με επικεφαλής τον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Attarsiya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χεττιτικά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κείμενα σε κείμενα του 14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</a:t>
            </a:r>
            <a:r>
              <a:rPr lang="el-GR">
                <a:latin typeface="Times New Roman" panose="02020603050405020304" pitchFamily="18" charset="0"/>
                <a:cs typeface="Times New Roman" panose="02020603050405020304" pitchFamily="18" charset="0"/>
              </a:rPr>
              <a:t>π.Χ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Ορισμένες από τις αιχμάλωτες ίσως ήταν ικανές στην κλωστοϋφαντουργία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Μερικές χρησιμοποιούνταν σε άλλες τεχνικές εργασίες ή ως ακόλουθοι στα ανάκτορα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Πιθανή ύπαρξη ξένων ανδρών που εργάζονταν ως μεταλλουργοί (κυρίως) ή βοσκοί</a:t>
            </a:r>
          </a:p>
        </p:txBody>
      </p:sp>
    </p:spTree>
    <p:extLst>
      <p:ext uri="{BB962C8B-B14F-4D97-AF65-F5344CB8AC3E}">
        <p14:creationId xmlns:p14="http://schemas.microsoft.com/office/powerpoint/2010/main" val="1829764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43A21C6-3715-747D-719C-6DACEDB2E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Παρακμή μυκηναϊκού κόσμου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CD7C53A9-9312-01E4-F4EF-428ECB741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1250 π.Χ. και έπειτα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αναταραχές στην ανατολική Μεσόγειο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«Λαοί της θάλασσας»(;)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Διάσπαση μυκηναϊκών κέντρων σε μικρότερα χωριά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Μετανάστευση (με κύριο προορισμό την Κύπρο και άλλες περιοχές της ανατολικής Μεσογείου)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παρακμή συναντάται περισσότερο σε συγκεκριμένα μέρη (Πελοπόννησος, νησιά Αιγαίου), ενώ άλλα ανθίστανται (Ελάτεια, Αμφίκλεια, Μόδι, Καλαπόδι, Αταλάντη,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Λιβανάτες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Μήτρος, Αττική, Εύβοια, Θεσσαλία)</a:t>
            </a:r>
          </a:p>
        </p:txBody>
      </p:sp>
    </p:spTree>
    <p:extLst>
      <p:ext uri="{BB962C8B-B14F-4D97-AF65-F5344CB8AC3E}">
        <p14:creationId xmlns:p14="http://schemas.microsoft.com/office/powerpoint/2010/main" val="1468153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B1D22C0-BC14-37F1-0EA0-673760292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Παρακμή της γραφής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AC810879-0712-9C1E-C667-F4B429FD5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  <a:p>
            <a:pPr algn="just"/>
            <a:r>
              <a:rPr lang="el-GR" u="sng">
                <a:latin typeface="Times New Roman" panose="02020603050405020304" pitchFamily="18" charset="0"/>
                <a:cs typeface="Times New Roman" panose="02020603050405020304" pitchFamily="18" charset="0"/>
              </a:rPr>
              <a:t>Παρακμή 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ανακτορικού συστήματος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εξάλειψη γραφής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Εγκατάλειψη της Γραμμικής Β΄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Διάσωση της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συλλαβογραφής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στην Κύπρο από μετανάστες μέχρι τις αρχές του 3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 (εμφάνιση αλφαβήτου)</a:t>
            </a:r>
          </a:p>
        </p:txBody>
      </p:sp>
    </p:spTree>
    <p:extLst>
      <p:ext uri="{BB962C8B-B14F-4D97-AF65-F5344CB8AC3E}">
        <p14:creationId xmlns:p14="http://schemas.microsoft.com/office/powerpoint/2010/main" val="3214044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CF85D17-F3B2-379D-8D87-57529C9DB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Κατάσταση θαλασσίων επικοινωνιών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8407903B-A982-C94F-A4C1-C39F86D47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Μερικός κλονισμός (αλλά όχι εξαφάνιση) των θαλασσίων δραστηριοτήτων στην ανατολική Μεσόγειο (τάφοι Περατής και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Λευκαντί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κληρονομιά των μυκηναϊκών ανακτόρων διήρκεσε τουλάχιστον μέχρι το 12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11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80644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C60F985-F51B-619D-F20C-B6995FD7E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Νέα πολιτική κατάσταση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C6BC487-1872-66B7-D4F1-D4F5BFFE6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Διάλυση ανακτορικών θεσμών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μείξη παλιού και νέου</a:t>
            </a: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Διαχωρισμός πολιτικής εξουσίας–θρησκείας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μετάβαση από την Εποχή του Χαλκού στην Εποχή του Σιδήρου</a:t>
            </a: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Προσπάθεια επιβολής των αρχόντων που κυβέρνησαν μετά το 12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καλλιέργεια επών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61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A7CF26E-E682-23ED-006C-8A6A089E0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Έξοδος στη θάλασσα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19B2B66E-262D-4933-1512-42243B29A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Γεωμορφολογία Ελλάδας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ώθησε τους Έλληνες προς τη θάλασσα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Κατασκευή πλοίων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θαλάσσιου δικτύου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Εκμετάλλευση θαλάσσιου χώρου σε συνεργασία με άλλους λαούς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0108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BB6E080-56A6-9EF2-C27A-2CFDD48D3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-115455"/>
            <a:ext cx="3932237" cy="1600200"/>
          </a:xfrm>
        </p:spPr>
        <p:txBody>
          <a:bodyPr/>
          <a:lstStyle/>
          <a:p>
            <a:pPr algn="ctr"/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Μινωίτες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Θέση εικόνας 5" descr="Εικόνα που περιέχει κέρμα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4320032D-D82E-A58D-C315-0B996FF233C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0" b="6930"/>
          <a:stretch>
            <a:fillRect/>
          </a:stretch>
        </p:blipFill>
        <p:spPr/>
      </p:pic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E700478B-66DF-3459-A8D1-AF21BFA39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6400" y="1484744"/>
            <a:ext cx="4507345" cy="4777511"/>
          </a:xfrm>
        </p:spPr>
        <p:txBody>
          <a:bodyPr>
            <a:normAutofit fontScale="92500" lnSpcReduction="2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Κυρίαρχοι στην ανατολική Μεσόγειο μέχρι το 1490-1450 π.Χ.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Κέφτιου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σε αιγυπτιακές τοιχογραφίες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Ελληνικά τοπωνύμια στο μνημείο του </a:t>
            </a:r>
            <a:r>
              <a:rPr lang="el-GR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Αμενχοτέπ</a:t>
            </a:r>
            <a:r>
              <a:rPr lang="el-GR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Γ΄ (1390-1352 π.Χ.) 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«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Αμνισός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«Κνωσός», «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Κυδωνία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«Φαιστός», «Κύθηρα» (αποτέλεσμα διπλωματικού ταξιδιού;)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Κείμενο του </a:t>
            </a:r>
            <a:r>
              <a:rPr lang="en-US" sz="2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tamkaru</a:t>
            </a:r>
            <a:r>
              <a:rPr lang="en-US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Sinaranu</a:t>
            </a:r>
            <a:r>
              <a:rPr lang="el-GR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(μέσα 13ου αι. π.Χ.)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λόγος για εμπορικές σχέσεις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Ουγκαρίτ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-Κρήτης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Άσκησαν επιρροή στις Μυκήνες κατά την περίοδο των θολωτών τάφων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υπάρχουν αναφορές για σχέσεις Κρήτης-Χετταίων σε </a:t>
            </a:r>
            <a:r>
              <a:rPr lang="el-G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χεττιτικά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κείμενα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9289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90AA8FD-0787-EED1-FF15-4A497103B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87745"/>
            <a:ext cx="3932237" cy="1600200"/>
          </a:xfrm>
        </p:spPr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Μυκηναίοι</a:t>
            </a:r>
          </a:p>
        </p:txBody>
      </p:sp>
      <p:pic>
        <p:nvPicPr>
          <p:cNvPr id="6" name="Θέση εικόνας 5" descr="Εικόνα που περιέχει τοίχος, πέτρα, βράχος, εξωτερικός χώρος/ύπαιθρος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4573E566-4D7C-48E7-5A39-BE668D797F7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5" r="7785"/>
          <a:stretch>
            <a:fillRect/>
          </a:stretch>
        </p:blipFill>
        <p:spPr/>
      </p:pic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C234AABB-78D4-DF5D-0508-10E8EB0514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6400" y="1512455"/>
            <a:ext cx="4365625" cy="4348596"/>
          </a:xfrm>
        </p:spPr>
        <p:txBody>
          <a:bodyPr>
            <a:normAutofit lnSpcReduction="10000"/>
          </a:bodyPr>
          <a:lstStyle/>
          <a:p>
            <a:endParaRPr lang="el-G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Έναρξη επέκτασης στην κεντρική Μεσόγειο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Επέκταση στο βόρειο Αιγαίο (περ. 1500 π.Χ., με επίκεντρο τη Λήμνο) και αργότερα στην ανατολική Μεσόγειο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Εμπορικές σχέσεις με την Κύπρο (τέλη 15</a:t>
            </a:r>
            <a:r>
              <a:rPr lang="el-G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π.Χ., με επίκεντρο την 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Έγκωμη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«Διεθνής 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ελληνο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-σημιτική πολιτισμική κοινή σε προϊόντα πολυτελείας και εικονογραφίας» (με τη συμβολή και της Αιγύπτου)</a:t>
            </a:r>
          </a:p>
        </p:txBody>
      </p:sp>
    </p:spTree>
    <p:extLst>
      <p:ext uri="{BB962C8B-B14F-4D97-AF65-F5344CB8AC3E}">
        <p14:creationId xmlns:p14="http://schemas.microsoft.com/office/powerpoint/2010/main" val="3195529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037982A-950E-C5EF-E419-F40221706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Σχέσεις Μυκηναίων-Αιγύπτου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E50CFE41-DBD0-73F8-AB36-67D951B4D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Στενές σχέσεις από το 14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 μέχρι τη μέση αρχαϊκή εποχή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Ανάπτυξη εμπορικών σχέσεων με τον εκτοπισμό των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Μινωιτών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τη διεθνή αγορά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 στη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σημερινή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Tell al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Amarna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πρωτεύουσα του Φαραώ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Ακενατόν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Ύπαρξη αιγυπτιακής πρεσβείας στις Μυκήνες(;)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Σποραδική εμφάνιση πολυτελών αιγυπτιακών προϊόντων στην ηπειρωτική Ελλάδα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μαζί με την εισαγωγή πρώτων υλών</a:t>
            </a: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Μυκηναϊκός πλούτος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αποτέλεσμα στρατιωτικής(;) συνεργασίας Μυκηναίων-Αιγύπτου (πάπυρος 14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Ναύκρατις-«</a:t>
            </a:r>
            <a:r>
              <a:rPr lang="el-G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Ελλάνιον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(Δέλτα Νείλου, 7</a:t>
            </a: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π.Χ.) → αποτέλεσμα των χρόνιων σχέσεων Ελλήνων-Αιγυπτίων</a:t>
            </a: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49014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DA25DA7-B21A-9D30-C853-7F64D633673B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Ανάπτυξη μυκηναϊκής ναυτιλίας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D868D35D-659C-5D0F-D345-FD17CABEC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879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-13</a:t>
            </a:r>
            <a:r>
              <a:rPr lang="el-GR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ος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αι.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άνθηση εμπορίου και μυκηναϊκής ναυτιλίας → επάρκεια αγαθών και επαφές με λιμάνια του πολιτισμένου κόσμου της εποχής → ανάπτυξη ναυτικής τεχνογνωσίας που εξασφάλιζε επικοινωνία με τον έξω κόσμο και προστασία των οικισμών τους από θαλάσσιες επιδρομές</a:t>
            </a:r>
          </a:p>
          <a:p>
            <a:pPr algn="just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Ενδείξεις εμπορικών συναλλαγών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Εισηγμένα αγγεία ταφικών περιβόλων Μυκηνών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εμπορικές συναλλαγές με χώρες της ανατολικής Μεσογείου, την Αίγυπτο και χώρες της Δύσης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Τοιχογραφίες σε μυκηναϊκές πόλεις και μοτίβα σε αγγεία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Πύλος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Μυκήνες, Θήβα, Άργος).</a:t>
            </a:r>
          </a:p>
          <a:p>
            <a:pPr algn="just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Πύλος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κατάλογοι κωπηλατών και των ειδικοτήτων τους</a:t>
            </a:r>
          </a:p>
        </p:txBody>
      </p:sp>
    </p:spTree>
    <p:extLst>
      <p:ext uri="{BB962C8B-B14F-4D97-AF65-F5344CB8AC3E}">
        <p14:creationId xmlns:p14="http://schemas.microsoft.com/office/powerpoint/2010/main" val="1632656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42093E15-C6B4-9330-362A-07B7923B0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3A413C28-4D0B-E257-D087-A51D60339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Αιτίες ανάπτυξης: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Ενδυνάμωση κεντρικής εξουσίας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Αναζήτηση μετάλλων σε ξένες αγορές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Επαφές Μυκηναίων με Συρία (μυκηναϊκή κοινότητα σε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Ουγκαρίτ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Shamra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;) και Παλαιστίνη</a:t>
            </a: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Ειρήνη στο χώρο της Μεσογείου χάρη στην Αίγυπτο</a:t>
            </a:r>
          </a:p>
          <a:p>
            <a:pPr algn="just"/>
            <a:endParaRPr lang="el-GR" dirty="0"/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 και δεν υπάρχει αναφορά σε κάστα εμπόρων, θεωρείται βέβαιο πως υπήρχε ιδιωτική πρωτοβουλία (εν αντιθέσει με την Αίγυπτο). </a:t>
            </a:r>
            <a:r>
              <a:rPr lang="el-G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Αντιπραγματισμός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6265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BBE118A-BF67-39BD-8524-65E765ACC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Εμπόριο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55CE7F67-7C64-84AE-F943-7A37BE2D1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Παράγεται από το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πόρος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(δρόμος)</a:t>
            </a:r>
          </a:p>
          <a:p>
            <a:pPr algn="just"/>
            <a:r>
              <a:rPr lang="el-GR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Εμπόρος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«εν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πόρω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Εισήχθη στην ελληνική γλώσσα κατά τη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μεταμυκηναϊκή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(ή πρωτογεωμετρική) εποχή. Δε συναντάται στο μυκηναϊκό λεξιλόγιο</a:t>
            </a:r>
          </a:p>
        </p:txBody>
      </p:sp>
    </p:spTree>
    <p:extLst>
      <p:ext uri="{BB962C8B-B14F-4D97-AF65-F5344CB8AC3E}">
        <p14:creationId xmlns:p14="http://schemas.microsoft.com/office/powerpoint/2010/main" val="2254723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4CD040EC-666C-17B6-EF77-4358DFFBC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Ιστορικές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λογοτεχνικές αναφορές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A4738890-A859-A369-E5CF-80832A9D5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Όμηρος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έμπορος</a:t>
            </a: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Ησίοδος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εμπορία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εξωτερικό εμπόριο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Ηρόδοτος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l-G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εμπόριον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Προκύπτει από την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εμπορία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Γεωγραφικός προσδιορισμός</a:t>
            </a:r>
          </a:p>
        </p:txBody>
      </p:sp>
    </p:spTree>
    <p:extLst>
      <p:ext uri="{BB962C8B-B14F-4D97-AF65-F5344CB8AC3E}">
        <p14:creationId xmlns:p14="http://schemas.microsoft.com/office/powerpoint/2010/main" val="93896101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970</Words>
  <Application>Microsoft Office PowerPoint</Application>
  <PresentationFormat>Ευρεία οθόνη</PresentationFormat>
  <Paragraphs>117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Θέμα του Office</vt:lpstr>
      <vt:lpstr>Ανταλλαγές, οικονομία και εξανδραποδισμός     6/3/2024</vt:lpstr>
      <vt:lpstr>Έξοδος στη θάλασσα</vt:lpstr>
      <vt:lpstr>Μινωίτες</vt:lpstr>
      <vt:lpstr>Μυκηναίοι</vt:lpstr>
      <vt:lpstr>Σχέσεις Μυκηναίων-Αιγύπτου</vt:lpstr>
      <vt:lpstr>Ανάπτυξη μυκηναϊκής ναυτιλίας</vt:lpstr>
      <vt:lpstr> </vt:lpstr>
      <vt:lpstr>Εμπόριο</vt:lpstr>
      <vt:lpstr>Ιστορικές και λογοτεχνικές αναφορές</vt:lpstr>
      <vt:lpstr>Εμπορικά προϊόντα</vt:lpstr>
      <vt:lpstr>Ναυάγια</vt:lpstr>
      <vt:lpstr> </vt:lpstr>
      <vt:lpstr>Εξανδραποδισμός</vt:lpstr>
      <vt:lpstr>Παρακμή μυκηναϊκού κόσμου</vt:lpstr>
      <vt:lpstr>Παρακμή της γραφής</vt:lpstr>
      <vt:lpstr>Κατάσταση θαλασσίων επικοινωνιών </vt:lpstr>
      <vt:lpstr>Νέα πολιτική κατάσταση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Μινωίτες, Μυκηναίοι και θαλάσσιοι δρόμοι</dc:title>
  <dc:creator>Φωτης Ραμμος</dc:creator>
  <cp:lastModifiedBy>User</cp:lastModifiedBy>
  <cp:revision>7</cp:revision>
  <cp:lastPrinted>2023-04-03T11:36:09Z</cp:lastPrinted>
  <dcterms:created xsi:type="dcterms:W3CDTF">2023-04-02T14:25:54Z</dcterms:created>
  <dcterms:modified xsi:type="dcterms:W3CDTF">2024-03-11T08:57:04Z</dcterms:modified>
</cp:coreProperties>
</file>