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01" r:id="rId2"/>
    <p:sldId id="451" r:id="rId3"/>
    <p:sldId id="493" r:id="rId4"/>
    <p:sldId id="455" r:id="rId5"/>
    <p:sldId id="456" r:id="rId6"/>
    <p:sldId id="476" r:id="rId7"/>
    <p:sldId id="560" r:id="rId8"/>
    <p:sldId id="457" r:id="rId9"/>
    <p:sldId id="500" r:id="rId10"/>
    <p:sldId id="477" r:id="rId11"/>
    <p:sldId id="458" r:id="rId12"/>
    <p:sldId id="459" r:id="rId13"/>
    <p:sldId id="460" r:id="rId14"/>
    <p:sldId id="501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04" autoAdjust="0"/>
    <p:restoredTop sz="94660"/>
  </p:normalViewPr>
  <p:slideViewPr>
    <p:cSldViewPr>
      <p:cViewPr>
        <p:scale>
          <a:sx n="66" d="100"/>
          <a:sy n="66" d="100"/>
        </p:scale>
        <p:origin x="-221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CD3AF-7D80-442D-862A-9701C0494C53}" type="datetimeFigureOut">
              <a:rPr lang="el-GR" smtClean="0"/>
              <a:pPr/>
              <a:t>12/10/2017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6EE4C-F26F-4EFC-9BE5-634290B1F53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ABBC-0310-47CD-A35D-E466B953BF54}" type="datetimeFigureOut">
              <a:rPr lang="el-GR" smtClean="0"/>
              <a:pPr/>
              <a:t>12/10/2017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Ομοιόμορφη ροή σε ανοικτούς αγωγούς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Ομοιόμορφη ροή</a:t>
            </a: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Ταχύτητα και γραμμή ενέργειας σε ομοιόμορφη ροή, εξίσωση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Manning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Σύνθετες διατομές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Μεθοδολογίες τα τρία βασικά προβλήματα της Υδραυλικής των ανοικτών αγωγών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11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171400"/>
            <a:ext cx="6912768" cy="569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58670"/>
          <a:stretch>
            <a:fillRect/>
          </a:stretch>
        </p:blipFill>
        <p:spPr bwMode="auto">
          <a:xfrm>
            <a:off x="467544" y="5644395"/>
            <a:ext cx="7037809" cy="121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l-GR" dirty="0" smtClean="0"/>
              <a:t>Σύνθετες διατομές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β΄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μέθοδος, σύνθετης διατομής</a:t>
            </a:r>
          </a:p>
          <a:p>
            <a:pPr lvl="1"/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7236296" y="134076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Πρίνος, 2014</a:t>
            </a:r>
            <a:endParaRPr lang="el-GR" dirty="0"/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7466484" cy="28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7646467" cy="21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16832"/>
            <a:ext cx="9549532" cy="41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899592" y="260648"/>
            <a:ext cx="4680520" cy="1008112"/>
          </a:xfrm>
          <a:prstGeom prst="wedgeRoundRectCallout">
            <a:avLst>
              <a:gd name="adj1" fmla="val 564"/>
              <a:gd name="adj2" fmla="val 2885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Οριζόντια </a:t>
            </a:r>
            <a:r>
              <a:rPr lang="el-GR" dirty="0" err="1" smtClean="0"/>
              <a:t>διεπιφάνεια</a:t>
            </a:r>
            <a:r>
              <a:rPr lang="el-GR" dirty="0" smtClean="0"/>
              <a:t>, </a:t>
            </a:r>
            <a:r>
              <a:rPr lang="el-GR" dirty="0" err="1" smtClean="0"/>
              <a:t>καλ</a:t>
            </a:r>
            <a:endParaRPr lang="el-GR" dirty="0" smtClean="0"/>
          </a:p>
          <a:p>
            <a:pPr algn="ctr"/>
            <a:r>
              <a:rPr lang="el-GR" dirty="0" smtClean="0"/>
              <a:t>Τα υγρά όρια μεταξύ των διατομών δεν λαμβάνονται υπόψη στην περίμετρο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29496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6804248" y="620688"/>
            <a:ext cx="2592288" cy="2664296"/>
          </a:xfrm>
          <a:prstGeom prst="wedgeRoundRectCallout">
            <a:avLst>
              <a:gd name="adj1" fmla="val -112607"/>
              <a:gd name="adj2" fmla="val 6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Τα υγρά όρια μεταξύ των διατομών δεν λαμβάνονται υπόψη στην περίμετρο</a:t>
            </a:r>
          </a:p>
          <a:p>
            <a:pPr algn="ctr"/>
            <a:r>
              <a:rPr lang="el-GR" dirty="0" smtClean="0"/>
              <a:t>κάθε τμήματος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Μειονέκτημα μεθόδου σύνθετης διατομής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Δεν λαμβάνει υπόψη τις </a:t>
            </a:r>
            <a:r>
              <a:rPr lang="el-GR" dirty="0" err="1" smtClean="0"/>
              <a:t>διατμητικές</a:t>
            </a:r>
            <a:r>
              <a:rPr lang="el-GR" dirty="0" smtClean="0"/>
              <a:t> τάσεις στις </a:t>
            </a:r>
            <a:r>
              <a:rPr lang="el-GR" dirty="0" err="1" smtClean="0"/>
              <a:t>διεπιφάνειες</a:t>
            </a:r>
            <a:r>
              <a:rPr lang="el-GR" dirty="0" smtClean="0"/>
              <a:t> νερού, υποεκτιμά τις βρεχόμενους περιμέτρους στερεών ορίων, άρα υπερεκτιμάται η παροχή</a:t>
            </a:r>
          </a:p>
          <a:p>
            <a:r>
              <a:rPr lang="el-GR" dirty="0" smtClean="0"/>
              <a:t>Ο οριζόντιος διαχωρισμός με βάση νεώτερα πειράματα και μελέτες θεωρείται ότι πλησιάζει περισσότερο την πραγματικότητα (Πρίνος, 2014)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2" cstate="print"/>
          <a:srcRect l="29528" t="25720" r="28893" b="30600"/>
          <a:stretch>
            <a:fillRect/>
          </a:stretch>
        </p:blipFill>
        <p:spPr bwMode="auto">
          <a:xfrm>
            <a:off x="126383" y="1268760"/>
            <a:ext cx="901761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043608" y="26064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Μεταβλητό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</a:p>
          <a:p>
            <a:pPr algn="ctr"/>
            <a:endParaRPr lang="el-GR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Σύνθετες διατομές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Πλημμύρες σε φυσικά </a:t>
            </a:r>
            <a:r>
              <a:rPr lang="el-GR" dirty="0" err="1" smtClean="0"/>
              <a:t>υδατορεύματα</a:t>
            </a:r>
            <a:r>
              <a:rPr lang="el-GR" dirty="0" smtClean="0"/>
              <a:t>: κύρια κοίτη δεν επαρκεί για τη διερχόμενη παροχή</a:t>
            </a:r>
          </a:p>
          <a:p>
            <a:r>
              <a:rPr lang="el-GR" dirty="0" smtClean="0"/>
              <a:t>Μεταβλητός συντελεστής </a:t>
            </a:r>
            <a:r>
              <a:rPr lang="en-US" dirty="0" smtClean="0"/>
              <a:t>n</a:t>
            </a:r>
          </a:p>
          <a:p>
            <a:r>
              <a:rPr lang="el-GR" dirty="0" err="1" smtClean="0"/>
              <a:t>Πλημμύρικες</a:t>
            </a:r>
            <a:r>
              <a:rPr lang="el-GR" dirty="0" smtClean="0"/>
              <a:t> κοίτες: μεγάλη τραχύτητα </a:t>
            </a:r>
            <a:r>
              <a:rPr lang="en-US" dirty="0" smtClean="0"/>
              <a:t>n, </a:t>
            </a:r>
            <a:r>
              <a:rPr lang="el-GR" dirty="0" smtClean="0"/>
              <a:t>μεγαλύτερο πλάτος, μικρότερο βάθος σε σχέση με την κύρια κοίτη.</a:t>
            </a:r>
          </a:p>
          <a:p>
            <a:r>
              <a:rPr lang="el-GR" dirty="0" smtClean="0"/>
              <a:t>Ανάπτυξη σημαντικών δυνάμεων εσωτερικής τριβής στις </a:t>
            </a:r>
            <a:r>
              <a:rPr lang="el-GR" dirty="0" err="1" smtClean="0"/>
              <a:t>διεπιφάνειες</a:t>
            </a:r>
            <a:r>
              <a:rPr lang="el-GR" dirty="0" smtClean="0"/>
              <a:t> μεταξύ των τμημάτων με  μεταφορά ορμής που επιταχύνει τις ακραίες διατομές και επιβραδύνει την κύρια κοίτη. Συνακόλουθα αναπτύσσονται στροβιλισμοί και υπάρχει απώλεια ενέργειας. </a:t>
            </a:r>
          </a:p>
          <a:p>
            <a:r>
              <a:rPr lang="el-GR" dirty="0" smtClean="0"/>
              <a:t>Χρησιμοποιημένο μονοδιάστατο μοντέλο ροής για μία πρώτη εκτίμηση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Σύνθετες διατομές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Μεταβλητό </a:t>
            </a:r>
            <a:r>
              <a:rPr lang="en-US" i="1" dirty="0" smtClean="0"/>
              <a:t>n</a:t>
            </a:r>
            <a:r>
              <a:rPr lang="en-US" dirty="0" smtClean="0"/>
              <a:t>, 2 </a:t>
            </a:r>
            <a:r>
              <a:rPr lang="el-GR" dirty="0" smtClean="0"/>
              <a:t>μέθοδοι επίλυσης</a:t>
            </a:r>
          </a:p>
          <a:p>
            <a:r>
              <a:rPr lang="el-GR" dirty="0" smtClean="0"/>
              <a:t>Α΄</a:t>
            </a:r>
            <a:r>
              <a:rPr lang="en-US" dirty="0" smtClean="0"/>
              <a:t> </a:t>
            </a:r>
            <a:r>
              <a:rPr lang="el-GR" dirty="0" smtClean="0"/>
              <a:t>μέθοδος, «ισοδύναμος </a:t>
            </a:r>
            <a:r>
              <a:rPr lang="en-US" i="1" dirty="0" smtClean="0"/>
              <a:t>n</a:t>
            </a:r>
            <a:r>
              <a:rPr lang="en-US" dirty="0" smtClean="0"/>
              <a:t>” </a:t>
            </a:r>
            <a:r>
              <a:rPr lang="el-GR" dirty="0" smtClean="0"/>
              <a:t>ενιαία διατομή </a:t>
            </a:r>
            <a:r>
              <a:rPr lang="el-GR" dirty="0" err="1" smtClean="0"/>
              <a:t>υποεκτίμιση</a:t>
            </a:r>
            <a:r>
              <a:rPr lang="el-GR" dirty="0" smtClean="0"/>
              <a:t> της παροχής, π.χ. </a:t>
            </a:r>
          </a:p>
          <a:p>
            <a:r>
              <a:rPr lang="el-GR" dirty="0" smtClean="0"/>
              <a:t>Μέθοδοι σύνθετων διατομών</a:t>
            </a:r>
            <a:endParaRPr lang="el-GR" dirty="0"/>
          </a:p>
        </p:txBody>
      </p:sp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541871"/>
            <a:ext cx="4960665" cy="231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l-GR" dirty="0" smtClean="0"/>
              <a:t>Σύνθετες διατομές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Α΄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μέθοδος, «ισοδύναμος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n”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 ενιαίου αγωγού π.χ.</a:t>
            </a:r>
          </a:p>
          <a:p>
            <a:pPr lvl="1"/>
            <a:endParaRPr lang="el-GR" dirty="0"/>
          </a:p>
        </p:txBody>
      </p:sp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5616624" cy="136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3356992"/>
            <a:ext cx="6048672" cy="164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943573"/>
            <a:ext cx="6469782" cy="191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4283968" y="587727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Πρίνος, 2014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763" y="293688"/>
            <a:ext cx="5576887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4826" y="142853"/>
            <a:ext cx="6423256" cy="657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436457" cy="54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51520" y="62373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Πρίνος, 2014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Μειονέκτημα μεθόδου ισοδυνάμου μήκους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Ομαλή κλίση στην </a:t>
            </a:r>
            <a:r>
              <a:rPr lang="el-GR" dirty="0" err="1" smtClean="0"/>
              <a:t>πλημμυρική</a:t>
            </a:r>
            <a:r>
              <a:rPr lang="el-GR" dirty="0" smtClean="0"/>
              <a:t> κοίτη μεγάλη αύξηση της περιμέτρου για αύξηση του εμβαδού άρα προκύπτει υποεκτίμηση της παροχής που μπορεί να διοχετεύσει μία διατομή</a:t>
            </a:r>
          </a:p>
          <a:p>
            <a:r>
              <a:rPr lang="el-GR" dirty="0" smtClean="0"/>
              <a:t>Κατά </a:t>
            </a:r>
            <a:r>
              <a:rPr lang="en-US" dirty="0" err="1" smtClean="0"/>
              <a:t>Chaudhry</a:t>
            </a:r>
            <a:r>
              <a:rPr lang="en-US" dirty="0" smtClean="0"/>
              <a:t>, 1993 </a:t>
            </a:r>
            <a:r>
              <a:rPr lang="el-GR" dirty="0" smtClean="0"/>
              <a:t>είναι προτιμότερη των άλλων:</a:t>
            </a:r>
          </a:p>
          <a:p>
            <a:endParaRPr lang="el-G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45010" r="14300"/>
          <a:stretch>
            <a:fillRect/>
          </a:stretch>
        </p:blipFill>
        <p:spPr bwMode="auto">
          <a:xfrm>
            <a:off x="2123728" y="4725144"/>
            <a:ext cx="554461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277</Words>
  <Application>Microsoft Office PowerPoint</Application>
  <PresentationFormat>Προβολή στην οθόνη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Ομοιόμορφη ροή σε ανοικτούς αγωγούς</vt:lpstr>
      <vt:lpstr>Διαφάνεια 2</vt:lpstr>
      <vt:lpstr>Σύνθετες διατομές</vt:lpstr>
      <vt:lpstr>Σύνθετες διατομές </vt:lpstr>
      <vt:lpstr>Σύνθετες διατομές </vt:lpstr>
      <vt:lpstr>Διαφάνεια 6</vt:lpstr>
      <vt:lpstr>Διαφάνεια 7</vt:lpstr>
      <vt:lpstr>Διαφάνεια 8</vt:lpstr>
      <vt:lpstr>Μειονέκτημα μεθόδου ισοδυνάμου μήκους</vt:lpstr>
      <vt:lpstr>Διαφάνεια 10</vt:lpstr>
      <vt:lpstr>Σύνθετες διατομές </vt:lpstr>
      <vt:lpstr>Διαφάνεια 12</vt:lpstr>
      <vt:lpstr>Διαφάνεια 13</vt:lpstr>
      <vt:lpstr>Μειονέκτημα μεθόδου σύνθετης διατομής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USER</cp:lastModifiedBy>
  <cp:revision>79</cp:revision>
  <dcterms:created xsi:type="dcterms:W3CDTF">2014-09-22T19:33:45Z</dcterms:created>
  <dcterms:modified xsi:type="dcterms:W3CDTF">2017-10-12T16:14:41Z</dcterms:modified>
</cp:coreProperties>
</file>