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342" r:id="rId2"/>
    <p:sldId id="256" r:id="rId3"/>
    <p:sldId id="257" r:id="rId4"/>
    <p:sldId id="258" r:id="rId5"/>
    <p:sldId id="315" r:id="rId6"/>
    <p:sldId id="316" r:id="rId7"/>
    <p:sldId id="317" r:id="rId8"/>
    <p:sldId id="318" r:id="rId9"/>
    <p:sldId id="319" r:id="rId10"/>
    <p:sldId id="321" r:id="rId11"/>
    <p:sldId id="306" r:id="rId12"/>
    <p:sldId id="307" r:id="rId13"/>
    <p:sldId id="322" r:id="rId14"/>
    <p:sldId id="337" r:id="rId15"/>
    <p:sldId id="339" r:id="rId16"/>
    <p:sldId id="323" r:id="rId17"/>
    <p:sldId id="324" r:id="rId18"/>
    <p:sldId id="325" r:id="rId19"/>
    <p:sldId id="326" r:id="rId20"/>
    <p:sldId id="327" r:id="rId21"/>
    <p:sldId id="328" r:id="rId22"/>
    <p:sldId id="329" r:id="rId23"/>
    <p:sldId id="313" r:id="rId24"/>
    <p:sldId id="330" r:id="rId25"/>
    <p:sldId id="331" r:id="rId26"/>
    <p:sldId id="308" r:id="rId27"/>
    <p:sldId id="333" r:id="rId28"/>
    <p:sldId id="334" r:id="rId29"/>
    <p:sldId id="340" r:id="rId30"/>
    <p:sldId id="341" r:id="rId31"/>
    <p:sldId id="335" r:id="rId32"/>
    <p:sldId id="336" r:id="rId33"/>
    <p:sldId id="309" r:id="rId34"/>
    <p:sldId id="310" r:id="rId35"/>
    <p:sldId id="259" r:id="rId36"/>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4" d="100"/>
          <a:sy n="54" d="100"/>
        </p:scale>
        <p:origin x="-64" y="-26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8.png"/></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1">
        <a:schemeClr val="bg2"/>
      </p:bgRef>
    </p:bg>
    <p:spTree>
      <p:nvGrpSpPr>
        <p:cNvPr id="1" name=""/>
        <p:cNvGrpSpPr/>
        <p:nvPr/>
      </p:nvGrpSpPr>
      <p:grpSpPr>
        <a:xfrm>
          <a:off x="0" y="0"/>
          <a:ext cx="0" cy="0"/>
          <a:chOff x="0" y="0"/>
          <a:chExt cx="0" cy="0"/>
        </a:xfrm>
      </p:grpSpPr>
      <p:sp>
        <p:nvSpPr>
          <p:cNvPr id="7" name="6 - Ορθογώνιο"/>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 Ορθογώνιο"/>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Ορθογώνιο"/>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Τίτλος"/>
          <p:cNvSpPr>
            <a:spLocks noGrp="1"/>
          </p:cNvSpPr>
          <p:nvPr>
            <p:ph type="ctrTitle"/>
          </p:nvPr>
        </p:nvSpPr>
        <p:spPr>
          <a:xfrm>
            <a:off x="2362200" y="4038600"/>
            <a:ext cx="6477000" cy="1828800"/>
          </a:xfrm>
        </p:spPr>
        <p:txBody>
          <a:bodyPr anchor="b"/>
          <a:lstStyle>
            <a:lvl1pPr>
              <a:defRPr cap="all" baseline="0"/>
            </a:lvl1pPr>
          </a:lstStyle>
          <a:p>
            <a:r>
              <a:rPr kumimoji="0" lang="el-GR" smtClean="0"/>
              <a:t>Kλικ για επεξεργασία του τίτλου</a:t>
            </a:r>
            <a:endParaRPr kumimoji="0" lang="en-US"/>
          </a:p>
        </p:txBody>
      </p:sp>
      <p:sp>
        <p:nvSpPr>
          <p:cNvPr id="9" name="8 - Υπότιτλος"/>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2342CEA3-3058-4D43-AE35-B3DA76CB4003}" type="datetimeFigureOut">
              <a:rPr lang="el-GR" smtClean="0"/>
              <a:pPr/>
              <a:t>28/3/2020</a:t>
            </a:fld>
            <a:endParaRPr lang="el-GR"/>
          </a:p>
        </p:txBody>
      </p:sp>
      <p:sp>
        <p:nvSpPr>
          <p:cNvPr id="17" name="16 - Θέση υποσέλιδου"/>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l-GR"/>
          </a:p>
        </p:txBody>
      </p:sp>
      <p:sp>
        <p:nvSpPr>
          <p:cNvPr id="29" name="28 - Θέση αριθμού διαφάνειας"/>
          <p:cNvSpPr>
            <a:spLocks noGrp="1"/>
          </p:cNvSpPr>
          <p:nvPr>
            <p:ph type="sldNum" sz="quarter" idx="12"/>
          </p:nvPr>
        </p:nvSpPr>
        <p:spPr>
          <a:xfrm>
            <a:off x="8001000" y="228600"/>
            <a:ext cx="838200" cy="381000"/>
          </a:xfrm>
        </p:spPr>
        <p:txBody>
          <a:bodyPr/>
          <a:lstStyle>
            <a:lvl1pPr>
              <a:defRPr>
                <a:solidFill>
                  <a:schemeClr val="tx2"/>
                </a:solidFill>
              </a:defRPr>
            </a:lvl1pPr>
          </a:lstStyle>
          <a:p>
            <a:fld id="{D3F1D1C4-C2D9-4231-9FB2-B2D9D97AA41D}"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28/3/2020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bg>
      <p:bgRef idx="1001">
        <a:schemeClr val="bg1"/>
      </p:bgRef>
    </p:bg>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553200" y="609600"/>
            <a:ext cx="2057400" cy="5516563"/>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609600"/>
            <a:ext cx="5562600" cy="5516564"/>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a:xfrm>
            <a:off x="6553200" y="6248402"/>
            <a:ext cx="2209800" cy="365125"/>
          </a:xfrm>
        </p:spPr>
        <p:txBody>
          <a:bodyPr/>
          <a:lstStyle/>
          <a:p>
            <a:fld id="{2342CEA3-3058-4D43-AE35-B3DA76CB4003}" type="datetimeFigureOut">
              <a:rPr lang="el-GR" smtClean="0"/>
              <a:pPr/>
              <a:t>28/3/2020</a:t>
            </a:fld>
            <a:endParaRPr lang="el-GR"/>
          </a:p>
        </p:txBody>
      </p:sp>
      <p:sp>
        <p:nvSpPr>
          <p:cNvPr id="5" name="4 - Θέση υποσέλιδου"/>
          <p:cNvSpPr>
            <a:spLocks noGrp="1"/>
          </p:cNvSpPr>
          <p:nvPr>
            <p:ph type="ftr" sz="quarter" idx="11"/>
          </p:nvPr>
        </p:nvSpPr>
        <p:spPr>
          <a:xfrm>
            <a:off x="457201" y="6248207"/>
            <a:ext cx="5573483" cy="365125"/>
          </a:xfrm>
        </p:spPr>
        <p:txBody>
          <a:bodyPr/>
          <a:lstStyle/>
          <a:p>
            <a:endParaRPr lang="el-GR"/>
          </a:p>
        </p:txBody>
      </p:sp>
      <p:sp>
        <p:nvSpPr>
          <p:cNvPr id="7" name="6 - Ορθογώνιο"/>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7 - Ορθογώνιο"/>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8 - Ορθογώνιο"/>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5 - Θέση αριθμού διαφάνειας"/>
          <p:cNvSpPr>
            <a:spLocks noGrp="1"/>
          </p:cNvSpPr>
          <p:nvPr>
            <p:ph type="sldNum" sz="quarter" idx="12"/>
          </p:nvPr>
        </p:nvSpPr>
        <p:spPr>
          <a:xfrm rot="5400000">
            <a:off x="5989638" y="144462"/>
            <a:ext cx="533400" cy="244476"/>
          </a:xfrm>
        </p:spPr>
        <p:txBody>
          <a:bodyPr/>
          <a:lstStyle/>
          <a:p>
            <a:fld id="{D3F1D1C4-C2D9-4231-9FB2-B2D9D97AA41D}" type="slidenum">
              <a:rPr lang="el-GR" smtClean="0"/>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42913" y="103188"/>
            <a:ext cx="8243887" cy="5953125"/>
          </a:xfrm>
        </p:spPr>
        <p:txBody>
          <a:bodyPr/>
          <a:lstStyle/>
          <a:p>
            <a:pPr lvl="0"/>
            <a:r>
              <a:rPr lang="el-GR"/>
              <a:t>Click to edit Master text styles</a:t>
            </a:r>
          </a:p>
          <a:p>
            <a:pPr lvl="1"/>
            <a:r>
              <a:rPr lang="el-GR"/>
              <a:t>Second level</a:t>
            </a:r>
          </a:p>
          <a:p>
            <a:pPr lvl="2"/>
            <a:r>
              <a:rPr lang="el-GR"/>
              <a:t>Third level</a:t>
            </a:r>
          </a:p>
          <a:p>
            <a:pPr lvl="3"/>
            <a:r>
              <a:rPr lang="el-GR"/>
              <a:t>Fourth level</a:t>
            </a:r>
          </a:p>
          <a:p>
            <a:pPr lvl="4"/>
            <a:r>
              <a:rPr lang="el-GR"/>
              <a:t>Fifth level</a:t>
            </a:r>
            <a:endParaRPr lang="en-US"/>
          </a:p>
        </p:txBody>
      </p:sp>
      <p:sp>
        <p:nvSpPr>
          <p:cNvPr id="3" name="Rectangle 47"/>
          <p:cNvSpPr>
            <a:spLocks noGrp="1" noChangeArrowheads="1"/>
          </p:cNvSpPr>
          <p:nvPr>
            <p:ph type="dt" sz="half" idx="10"/>
          </p:nvPr>
        </p:nvSpPr>
        <p:spPr>
          <a:ln/>
        </p:spPr>
        <p:txBody>
          <a:bodyPr/>
          <a:lstStyle>
            <a:lvl1pPr>
              <a:defRPr/>
            </a:lvl1pPr>
          </a:lstStyle>
          <a:p>
            <a:pPr>
              <a:defRPr/>
            </a:pPr>
            <a:endParaRPr lang="el-GR"/>
          </a:p>
        </p:txBody>
      </p:sp>
      <p:sp>
        <p:nvSpPr>
          <p:cNvPr id="4" name="Rectangle 48"/>
          <p:cNvSpPr>
            <a:spLocks noGrp="1" noChangeArrowheads="1"/>
          </p:cNvSpPr>
          <p:nvPr>
            <p:ph type="ftr" sz="quarter" idx="11"/>
          </p:nvPr>
        </p:nvSpPr>
        <p:spPr>
          <a:ln/>
        </p:spPr>
        <p:txBody>
          <a:bodyPr/>
          <a:lstStyle>
            <a:lvl1pPr>
              <a:defRPr/>
            </a:lvl1pPr>
          </a:lstStyle>
          <a:p>
            <a:pPr>
              <a:defRPr/>
            </a:pPr>
            <a:endParaRPr lang="el-GR"/>
          </a:p>
        </p:txBody>
      </p:sp>
      <p:sp>
        <p:nvSpPr>
          <p:cNvPr id="5" name="Rectangle 49"/>
          <p:cNvSpPr>
            <a:spLocks noGrp="1" noChangeArrowheads="1"/>
          </p:cNvSpPr>
          <p:nvPr>
            <p:ph type="sldNum" sz="quarter" idx="12"/>
          </p:nvPr>
        </p:nvSpPr>
        <p:spPr>
          <a:ln/>
        </p:spPr>
        <p:txBody>
          <a:bodyPr/>
          <a:lstStyle>
            <a:lvl1pPr>
              <a:defRPr/>
            </a:lvl1pPr>
          </a:lstStyle>
          <a:p>
            <a:fld id="{D0190A8F-DAC0-49D8-B4BA-92C46D2FED43}" type="slidenum">
              <a:rPr lang="el-GR"/>
              <a:pPr/>
              <a:t>‹#›</a:t>
            </a:fld>
            <a:endParaRPr lang="el-GR"/>
          </a:p>
        </p:txBody>
      </p:sp>
    </p:spTree>
  </p:cSld>
  <p:clrMapOvr>
    <a:masterClrMapping/>
  </p:clrMapOvr>
  <p:transition>
    <p:pull dir="ld"/>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42913" y="103188"/>
            <a:ext cx="8243887" cy="1314450"/>
          </a:xfrm>
        </p:spPr>
        <p:txBody>
          <a:bodyPr/>
          <a:lstStyle/>
          <a:p>
            <a:r>
              <a:rPr lang="el-GR"/>
              <a:t>Click to edit Master title style</a:t>
            </a:r>
            <a:endParaRPr lang="en-US"/>
          </a:p>
        </p:txBody>
      </p:sp>
      <p:sp>
        <p:nvSpPr>
          <p:cNvPr id="3" name="Text Placeholder 2"/>
          <p:cNvSpPr>
            <a:spLocks noGrp="1"/>
          </p:cNvSpPr>
          <p:nvPr>
            <p:ph type="body" sz="half" idx="1"/>
          </p:nvPr>
        </p:nvSpPr>
        <p:spPr>
          <a:xfrm>
            <a:off x="457200" y="1600200"/>
            <a:ext cx="4038600" cy="4456113"/>
          </a:xfrm>
        </p:spPr>
        <p:txBody>
          <a:bodyPr/>
          <a:lstStyle/>
          <a:p>
            <a:pPr lvl="0"/>
            <a:r>
              <a:rPr lang="el-GR"/>
              <a:t>Click to edit Master text styles</a:t>
            </a:r>
          </a:p>
          <a:p>
            <a:pPr lvl="1"/>
            <a:r>
              <a:rPr lang="el-GR"/>
              <a:t>Second level</a:t>
            </a:r>
          </a:p>
          <a:p>
            <a:pPr lvl="2"/>
            <a:r>
              <a:rPr lang="el-GR"/>
              <a:t>Third level</a:t>
            </a:r>
          </a:p>
          <a:p>
            <a:pPr lvl="3"/>
            <a:r>
              <a:rPr lang="el-GR"/>
              <a:t>Fourth level</a:t>
            </a:r>
          </a:p>
          <a:p>
            <a:pPr lvl="4"/>
            <a:r>
              <a:rPr lang="el-GR"/>
              <a:t>Fifth level</a:t>
            </a:r>
            <a:endParaRPr lang="en-US"/>
          </a:p>
        </p:txBody>
      </p:sp>
      <p:sp>
        <p:nvSpPr>
          <p:cNvPr id="4" name="Content Placeholder 3"/>
          <p:cNvSpPr>
            <a:spLocks noGrp="1"/>
          </p:cNvSpPr>
          <p:nvPr>
            <p:ph sz="half" idx="2"/>
          </p:nvPr>
        </p:nvSpPr>
        <p:spPr>
          <a:xfrm>
            <a:off x="4648200" y="1600200"/>
            <a:ext cx="4038600" cy="4456113"/>
          </a:xfrm>
        </p:spPr>
        <p:txBody>
          <a:bodyPr/>
          <a:lstStyle/>
          <a:p>
            <a:pPr lvl="0"/>
            <a:r>
              <a:rPr lang="el-GR"/>
              <a:t>Click to edit Master text styles</a:t>
            </a:r>
          </a:p>
          <a:p>
            <a:pPr lvl="1"/>
            <a:r>
              <a:rPr lang="el-GR"/>
              <a:t>Second level</a:t>
            </a:r>
          </a:p>
          <a:p>
            <a:pPr lvl="2"/>
            <a:r>
              <a:rPr lang="el-GR"/>
              <a:t>Third level</a:t>
            </a:r>
          </a:p>
          <a:p>
            <a:pPr lvl="3"/>
            <a:r>
              <a:rPr lang="el-GR"/>
              <a:t>Fourth level</a:t>
            </a:r>
          </a:p>
          <a:p>
            <a:pPr lvl="4"/>
            <a:r>
              <a:rPr lang="el-GR"/>
              <a:t>Fifth level</a:t>
            </a:r>
            <a:endParaRPr lang="en-US"/>
          </a:p>
        </p:txBody>
      </p:sp>
      <p:sp>
        <p:nvSpPr>
          <p:cNvPr id="5" name="Rectangle 47"/>
          <p:cNvSpPr>
            <a:spLocks noGrp="1" noChangeArrowheads="1"/>
          </p:cNvSpPr>
          <p:nvPr>
            <p:ph type="dt" sz="half" idx="10"/>
          </p:nvPr>
        </p:nvSpPr>
        <p:spPr>
          <a:ln/>
        </p:spPr>
        <p:txBody>
          <a:bodyPr/>
          <a:lstStyle>
            <a:lvl1pPr>
              <a:defRPr/>
            </a:lvl1pPr>
          </a:lstStyle>
          <a:p>
            <a:pPr>
              <a:defRPr/>
            </a:pPr>
            <a:endParaRPr lang="el-GR"/>
          </a:p>
        </p:txBody>
      </p:sp>
      <p:sp>
        <p:nvSpPr>
          <p:cNvPr id="6" name="Rectangle 48"/>
          <p:cNvSpPr>
            <a:spLocks noGrp="1" noChangeArrowheads="1"/>
          </p:cNvSpPr>
          <p:nvPr>
            <p:ph type="ftr" sz="quarter" idx="11"/>
          </p:nvPr>
        </p:nvSpPr>
        <p:spPr>
          <a:ln/>
        </p:spPr>
        <p:txBody>
          <a:bodyPr/>
          <a:lstStyle>
            <a:lvl1pPr>
              <a:defRPr/>
            </a:lvl1pPr>
          </a:lstStyle>
          <a:p>
            <a:pPr>
              <a:defRPr/>
            </a:pPr>
            <a:endParaRPr lang="el-GR"/>
          </a:p>
        </p:txBody>
      </p:sp>
      <p:sp>
        <p:nvSpPr>
          <p:cNvPr id="7" name="Rectangle 49"/>
          <p:cNvSpPr>
            <a:spLocks noGrp="1" noChangeArrowheads="1"/>
          </p:cNvSpPr>
          <p:nvPr>
            <p:ph type="sldNum" sz="quarter" idx="12"/>
          </p:nvPr>
        </p:nvSpPr>
        <p:spPr>
          <a:ln/>
        </p:spPr>
        <p:txBody>
          <a:bodyPr/>
          <a:lstStyle>
            <a:lvl1pPr>
              <a:defRPr/>
            </a:lvl1pPr>
          </a:lstStyle>
          <a:p>
            <a:fld id="{559AE6E5-25EC-4B6C-B8AD-18832E2213E9}" type="slidenum">
              <a:rPr lang="el-GR"/>
              <a:pPr/>
              <a:t>‹#›</a:t>
            </a:fld>
            <a:endParaRPr lang="el-GR"/>
          </a:p>
        </p:txBody>
      </p:sp>
    </p:spTree>
  </p:cSld>
  <p:clrMapOvr>
    <a:masterClrMapping/>
  </p:clrMapOvr>
  <p:transition>
    <p:pull dir="l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a:xfrm>
            <a:off x="612648" y="228600"/>
            <a:ext cx="8153400" cy="990600"/>
          </a:xfrm>
        </p:spPr>
        <p:txBody>
          <a:bodyPr/>
          <a:lstStyle/>
          <a:p>
            <a:r>
              <a:rPr kumimoji="0" lang="el-GR" smtClean="0"/>
              <a:t>Kλικ για επεξεργασία του τίτλου</a:t>
            </a:r>
            <a:endParaRPr kumimoji="0" lang="en-US"/>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28/3/2020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lvl1pPr>
              <a:defRPr>
                <a:solidFill>
                  <a:srgbClr val="FFFFFF"/>
                </a:solidFill>
              </a:defRPr>
            </a:lvl1pPr>
          </a:lstStyle>
          <a:p>
            <a:fld id="{D3F1D1C4-C2D9-4231-9FB2-B2D9D97AA41D}" type="slidenum">
              <a:rPr lang="el-GR" smtClean="0"/>
              <a:pPr/>
              <a:t>‹#›</a:t>
            </a:fld>
            <a:endParaRPr lang="el-GR"/>
          </a:p>
        </p:txBody>
      </p:sp>
      <p:sp>
        <p:nvSpPr>
          <p:cNvPr id="8" name="7 - Θέση περιεχομένου"/>
          <p:cNvSpPr>
            <a:spLocks noGrp="1"/>
          </p:cNvSpPr>
          <p:nvPr>
            <p:ph sz="quarter" idx="1"/>
          </p:nvPr>
        </p:nvSpPr>
        <p:spPr>
          <a:xfrm>
            <a:off x="612648" y="1600200"/>
            <a:ext cx="8153400" cy="44958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3">
        <a:schemeClr val="bg1"/>
      </p:bgRef>
    </p:bg>
    <p:spTree>
      <p:nvGrpSpPr>
        <p:cNvPr id="1" name=""/>
        <p:cNvGrpSpPr/>
        <p:nvPr/>
      </p:nvGrpSpPr>
      <p:grpSpPr>
        <a:xfrm>
          <a:off x="0" y="0"/>
          <a:ext cx="0" cy="0"/>
          <a:chOff x="0" y="0"/>
          <a:chExt cx="0" cy="0"/>
        </a:xfrm>
      </p:grpSpPr>
      <p:sp>
        <p:nvSpPr>
          <p:cNvPr id="3" name="2 - Θέση κειμένου"/>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7" name="6 - Ορθογώνιο"/>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Ορθογώνιο"/>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 Ορθογώνιο"/>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 Τίτλος"/>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l-GR" smtClean="0"/>
              <a:t>Kλικ για επεξεργασία του τίτλου</a:t>
            </a:r>
            <a:endParaRPr kumimoji="0" lang="en-US"/>
          </a:p>
        </p:txBody>
      </p:sp>
      <p:sp>
        <p:nvSpPr>
          <p:cNvPr id="12" name="11 - Θέση ημερομηνίας"/>
          <p:cNvSpPr>
            <a:spLocks noGrp="1"/>
          </p:cNvSpPr>
          <p:nvPr>
            <p:ph type="dt" sz="half" idx="10"/>
          </p:nvPr>
        </p:nvSpPr>
        <p:spPr/>
        <p:txBody>
          <a:bodyPr/>
          <a:lstStyle/>
          <a:p>
            <a:fld id="{2342CEA3-3058-4D43-AE35-B3DA76CB4003}" type="datetimeFigureOut">
              <a:rPr lang="el-GR" smtClean="0"/>
              <a:pPr/>
              <a:t>28/3/2020</a:t>
            </a:fld>
            <a:endParaRPr lang="el-GR"/>
          </a:p>
        </p:txBody>
      </p:sp>
      <p:sp>
        <p:nvSpPr>
          <p:cNvPr id="13" name="12 - Θέση αριθμού διαφάνειας"/>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D3F1D1C4-C2D9-4231-9FB2-B2D9D97AA41D}" type="slidenum">
              <a:rPr lang="el-GR" smtClean="0"/>
              <a:pPr/>
              <a:t>‹#›</a:t>
            </a:fld>
            <a:endParaRPr lang="el-GR"/>
          </a:p>
        </p:txBody>
      </p:sp>
      <p:sp>
        <p:nvSpPr>
          <p:cNvPr id="14" name="13 - Θέση υποσέλιδου"/>
          <p:cNvSpPr>
            <a:spLocks noGrp="1"/>
          </p:cNvSpPr>
          <p:nvPr>
            <p:ph type="ftr" sz="quarter" idx="12"/>
          </p:nvPr>
        </p:nvSpPr>
        <p:spPr/>
        <p:txBody>
          <a:bodyPr/>
          <a:lstStyle/>
          <a:p>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9" name="8 - Θέση περιεχομένου"/>
          <p:cNvSpPr>
            <a:spLocks noGrp="1"/>
          </p:cNvSpPr>
          <p:nvPr>
            <p:ph sz="quarter" idx="1"/>
          </p:nvPr>
        </p:nvSpPr>
        <p:spPr>
          <a:xfrm>
            <a:off x="609600" y="1589567"/>
            <a:ext cx="3886200" cy="45720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1" name="10 - Θέση περιεχομένου"/>
          <p:cNvSpPr>
            <a:spLocks noGrp="1"/>
          </p:cNvSpPr>
          <p:nvPr>
            <p:ph sz="quarter" idx="2"/>
          </p:nvPr>
        </p:nvSpPr>
        <p:spPr>
          <a:xfrm>
            <a:off x="4844901" y="1589567"/>
            <a:ext cx="3886200" cy="45720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8" name="7 - Θέση ημερομηνίας"/>
          <p:cNvSpPr>
            <a:spLocks noGrp="1"/>
          </p:cNvSpPr>
          <p:nvPr>
            <p:ph type="dt" sz="half" idx="15"/>
          </p:nvPr>
        </p:nvSpPr>
        <p:spPr/>
        <p:txBody>
          <a:bodyPr rtlCol="0"/>
          <a:lstStyle/>
          <a:p>
            <a:fld id="{2342CEA3-3058-4D43-AE35-B3DA76CB4003}" type="datetimeFigureOut">
              <a:rPr lang="el-GR" smtClean="0"/>
              <a:pPr/>
              <a:t>28/3/2020</a:t>
            </a:fld>
            <a:endParaRPr lang="el-GR"/>
          </a:p>
        </p:txBody>
      </p:sp>
      <p:sp>
        <p:nvSpPr>
          <p:cNvPr id="10" name="9 - Θέση αριθμού διαφάνειας"/>
          <p:cNvSpPr>
            <a:spLocks noGrp="1"/>
          </p:cNvSpPr>
          <p:nvPr>
            <p:ph type="sldNum" sz="quarter" idx="16"/>
          </p:nvPr>
        </p:nvSpPr>
        <p:spPr/>
        <p:txBody>
          <a:bodyPr rtlCol="0"/>
          <a:lstStyle/>
          <a:p>
            <a:fld id="{D3F1D1C4-C2D9-4231-9FB2-B2D9D97AA41D}" type="slidenum">
              <a:rPr lang="el-GR" smtClean="0"/>
              <a:pPr/>
              <a:t>‹#›</a:t>
            </a:fld>
            <a:endParaRPr lang="el-GR"/>
          </a:p>
        </p:txBody>
      </p:sp>
      <p:sp>
        <p:nvSpPr>
          <p:cNvPr id="12" name="11 - Θέση υποσέλιδου"/>
          <p:cNvSpPr>
            <a:spLocks noGrp="1"/>
          </p:cNvSpPr>
          <p:nvPr>
            <p:ph type="ftr" sz="quarter" idx="17"/>
          </p:nvPr>
        </p:nvSpPr>
        <p:spPr/>
        <p:txBody>
          <a:bodyPr rtlCol="0"/>
          <a:lstStyle/>
          <a:p>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533400" y="273050"/>
            <a:ext cx="8153400" cy="869950"/>
          </a:xfrm>
        </p:spPr>
        <p:txBody>
          <a:bodyPr anchor="ctr"/>
          <a:lstStyle>
            <a:lvl1pPr>
              <a:defRPr/>
            </a:lvl1pPr>
          </a:lstStyle>
          <a:p>
            <a:r>
              <a:rPr kumimoji="0" lang="el-GR" smtClean="0"/>
              <a:t>Kλικ για επεξεργασία του τίτλου</a:t>
            </a:r>
            <a:endParaRPr kumimoji="0" lang="en-US"/>
          </a:p>
        </p:txBody>
      </p:sp>
      <p:sp>
        <p:nvSpPr>
          <p:cNvPr id="11" name="10 - Θέση περιεχομένου"/>
          <p:cNvSpPr>
            <a:spLocks noGrp="1"/>
          </p:cNvSpPr>
          <p:nvPr>
            <p:ph sz="quarter" idx="2"/>
          </p:nvPr>
        </p:nvSpPr>
        <p:spPr>
          <a:xfrm>
            <a:off x="609600" y="2438400"/>
            <a:ext cx="3886200" cy="35814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3" name="12 - Θέση περιεχομένου"/>
          <p:cNvSpPr>
            <a:spLocks noGrp="1"/>
          </p:cNvSpPr>
          <p:nvPr>
            <p:ph sz="quarter" idx="4"/>
          </p:nvPr>
        </p:nvSpPr>
        <p:spPr>
          <a:xfrm>
            <a:off x="4800600" y="2438400"/>
            <a:ext cx="3886200" cy="35814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0" name="9 - Θέση ημερομηνίας"/>
          <p:cNvSpPr>
            <a:spLocks noGrp="1"/>
          </p:cNvSpPr>
          <p:nvPr>
            <p:ph type="dt" sz="half" idx="15"/>
          </p:nvPr>
        </p:nvSpPr>
        <p:spPr/>
        <p:txBody>
          <a:bodyPr rtlCol="0"/>
          <a:lstStyle/>
          <a:p>
            <a:fld id="{2342CEA3-3058-4D43-AE35-B3DA76CB4003}" type="datetimeFigureOut">
              <a:rPr lang="el-GR" smtClean="0"/>
              <a:pPr/>
              <a:t>28/3/2020</a:t>
            </a:fld>
            <a:endParaRPr lang="el-GR"/>
          </a:p>
        </p:txBody>
      </p:sp>
      <p:sp>
        <p:nvSpPr>
          <p:cNvPr id="12" name="11 - Θέση αριθμού διαφάνειας"/>
          <p:cNvSpPr>
            <a:spLocks noGrp="1"/>
          </p:cNvSpPr>
          <p:nvPr>
            <p:ph type="sldNum" sz="quarter" idx="16"/>
          </p:nvPr>
        </p:nvSpPr>
        <p:spPr/>
        <p:txBody>
          <a:bodyPr rtlCol="0"/>
          <a:lstStyle/>
          <a:p>
            <a:fld id="{D3F1D1C4-C2D9-4231-9FB2-B2D9D97AA41D}" type="slidenum">
              <a:rPr lang="el-GR" smtClean="0"/>
              <a:pPr/>
              <a:t>‹#›</a:t>
            </a:fld>
            <a:endParaRPr lang="el-GR"/>
          </a:p>
        </p:txBody>
      </p:sp>
      <p:sp>
        <p:nvSpPr>
          <p:cNvPr id="14" name="13 - Θέση υποσέλιδου"/>
          <p:cNvSpPr>
            <a:spLocks noGrp="1"/>
          </p:cNvSpPr>
          <p:nvPr>
            <p:ph type="ftr" sz="quarter" idx="17"/>
          </p:nvPr>
        </p:nvSpPr>
        <p:spPr/>
        <p:txBody>
          <a:bodyPr rtlCol="0"/>
          <a:lstStyle/>
          <a:p>
            <a:endParaRPr lang="el-GR"/>
          </a:p>
        </p:txBody>
      </p:sp>
      <p:sp>
        <p:nvSpPr>
          <p:cNvPr id="16" name="15 - Θέση κειμένου"/>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l-GR" smtClean="0"/>
              <a:t>Kλικ για επεξεργασία των στυλ του υποδείγματος</a:t>
            </a:r>
          </a:p>
        </p:txBody>
      </p:sp>
      <p:sp>
        <p:nvSpPr>
          <p:cNvPr id="15" name="14 - Θέση κειμένου"/>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l-GR" smtClean="0"/>
              <a:t>Kλικ για επεξεργασία των στυλ του υποδείγματος</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2342CEA3-3058-4D43-AE35-B3DA76CB4003}" type="datetimeFigureOut">
              <a:rPr lang="el-GR" smtClean="0"/>
              <a:pPr/>
              <a:t>28/3/2020</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lvl1pPr>
              <a:defRPr>
                <a:solidFill>
                  <a:srgbClr val="FFFFFF"/>
                </a:solidFill>
              </a:defRPr>
            </a:lvl1pPr>
          </a:lstStyle>
          <a:p>
            <a:fld id="{D3F1D1C4-C2D9-4231-9FB2-B2D9D97AA41D}"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2342CEA3-3058-4D43-AE35-B3DA76CB4003}" type="datetimeFigureOut">
              <a:rPr lang="el-GR" smtClean="0"/>
              <a:pPr/>
              <a:t>28/3/2020</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a:xfrm>
            <a:off x="0" y="6248400"/>
            <a:ext cx="533400" cy="381000"/>
          </a:xfrm>
        </p:spPr>
        <p:txBody>
          <a:bodyPr/>
          <a:lstStyle>
            <a:lvl1pPr>
              <a:defRPr>
                <a:solidFill>
                  <a:schemeClr val="tx2"/>
                </a:solidFill>
              </a:defRPr>
            </a:lvl1pPr>
          </a:lstStyle>
          <a:p>
            <a:fld id="{D3F1D1C4-C2D9-4231-9FB2-B2D9D97AA41D}"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609600" y="273050"/>
            <a:ext cx="8077200" cy="869950"/>
          </a:xfrm>
        </p:spPr>
        <p:txBody>
          <a:bodyPr anchor="ctr"/>
          <a:lstStyle>
            <a:lvl1pPr algn="l">
              <a:buNone/>
              <a:defRPr sz="4400" b="0"/>
            </a:lvl1pPr>
          </a:lstStyle>
          <a:p>
            <a:r>
              <a:rPr kumimoji="0" lang="el-GR" smtClean="0"/>
              <a:t>Kλικ για επεξεργασία του τίτλου</a:t>
            </a:r>
            <a:endParaRPr kumimoji="0" lang="en-US"/>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28/3/2020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lvl1pPr>
              <a:defRPr>
                <a:solidFill>
                  <a:srgbClr val="FFFFFF"/>
                </a:solidFill>
              </a:defRPr>
            </a:lvl1pPr>
          </a:lstStyle>
          <a:p>
            <a:fld id="{D3F1D1C4-C2D9-4231-9FB2-B2D9D97AA41D}" type="slidenum">
              <a:rPr lang="el-GR" smtClean="0"/>
              <a:pPr/>
              <a:t>‹#›</a:t>
            </a:fld>
            <a:endParaRPr lang="el-GR"/>
          </a:p>
        </p:txBody>
      </p:sp>
      <p:sp>
        <p:nvSpPr>
          <p:cNvPr id="3" name="2 - Θέση κειμένου"/>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9" name="8 - Θέση περιεχομένου"/>
          <p:cNvSpPr>
            <a:spLocks noGrp="1"/>
          </p:cNvSpPr>
          <p:nvPr>
            <p:ph sz="quarter" idx="1"/>
          </p:nvPr>
        </p:nvSpPr>
        <p:spPr>
          <a:xfrm>
            <a:off x="2362200" y="1752600"/>
            <a:ext cx="6400800" cy="44196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bg>
      <p:bgRef idx="1003">
        <a:schemeClr val="bg2"/>
      </p:bgRef>
    </p:bg>
    <p:spTree>
      <p:nvGrpSpPr>
        <p:cNvPr id="1" name=""/>
        <p:cNvGrpSpPr/>
        <p:nvPr/>
      </p:nvGrpSpPr>
      <p:grpSpPr>
        <a:xfrm>
          <a:off x="0" y="0"/>
          <a:ext cx="0" cy="0"/>
          <a:chOff x="0" y="0"/>
          <a:chExt cx="0" cy="0"/>
        </a:xfrm>
      </p:grpSpPr>
      <p:sp>
        <p:nvSpPr>
          <p:cNvPr id="4" name="3 - Θέση κειμένου"/>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l-GR" smtClean="0"/>
              <a:t>Kλικ για επεξεργασία των στυλ του υποδείγματος</a:t>
            </a:r>
          </a:p>
        </p:txBody>
      </p:sp>
      <p:sp>
        <p:nvSpPr>
          <p:cNvPr id="8" name="7 - Ορθογώνιο"/>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 Ορθογώνιο"/>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 Ορθογώνιο"/>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 Τίτλος"/>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l-GR" smtClean="0"/>
              <a:t>Kλικ για επεξεργασία του τίτλου</a:t>
            </a:r>
            <a:endParaRPr kumimoji="0" lang="en-US"/>
          </a:p>
        </p:txBody>
      </p:sp>
      <p:sp>
        <p:nvSpPr>
          <p:cNvPr id="11" name="10 - Ορθογώνιο"/>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 Θέση ημερομηνίας"/>
          <p:cNvSpPr>
            <a:spLocks noGrp="1"/>
          </p:cNvSpPr>
          <p:nvPr>
            <p:ph type="dt" sz="half" idx="10"/>
          </p:nvPr>
        </p:nvSpPr>
        <p:spPr>
          <a:xfrm>
            <a:off x="6248400" y="6248400"/>
            <a:ext cx="2667000" cy="365125"/>
          </a:xfrm>
        </p:spPr>
        <p:txBody>
          <a:bodyPr rtlCol="0"/>
          <a:lstStyle/>
          <a:p>
            <a:fld id="{2342CEA3-3058-4D43-AE35-B3DA76CB4003}" type="datetimeFigureOut">
              <a:rPr lang="el-GR" smtClean="0"/>
              <a:pPr/>
              <a:t>28/3/2020</a:t>
            </a:fld>
            <a:endParaRPr lang="el-GR"/>
          </a:p>
        </p:txBody>
      </p:sp>
      <p:sp>
        <p:nvSpPr>
          <p:cNvPr id="13" name="12 - Θέση αριθμού διαφάνειας"/>
          <p:cNvSpPr>
            <a:spLocks noGrp="1"/>
          </p:cNvSpPr>
          <p:nvPr>
            <p:ph type="sldNum" sz="quarter" idx="11"/>
          </p:nvPr>
        </p:nvSpPr>
        <p:spPr>
          <a:xfrm>
            <a:off x="0" y="4667249"/>
            <a:ext cx="1447800" cy="663578"/>
          </a:xfrm>
        </p:spPr>
        <p:txBody>
          <a:bodyPr rtlCol="0"/>
          <a:lstStyle>
            <a:lvl1pPr>
              <a:defRPr sz="2800"/>
            </a:lvl1pPr>
          </a:lstStyle>
          <a:p>
            <a:fld id="{D3F1D1C4-C2D9-4231-9FB2-B2D9D97AA41D}" type="slidenum">
              <a:rPr lang="el-GR" smtClean="0"/>
              <a:pPr/>
              <a:t>‹#›</a:t>
            </a:fld>
            <a:endParaRPr lang="el-GR"/>
          </a:p>
        </p:txBody>
      </p:sp>
      <p:sp>
        <p:nvSpPr>
          <p:cNvPr id="14" name="13 - Θέση υποσέλιδου"/>
          <p:cNvSpPr>
            <a:spLocks noGrp="1"/>
          </p:cNvSpPr>
          <p:nvPr>
            <p:ph type="ftr" sz="quarter" idx="12"/>
          </p:nvPr>
        </p:nvSpPr>
        <p:spPr>
          <a:xfrm>
            <a:off x="1600200" y="6248206"/>
            <a:ext cx="4572000" cy="365125"/>
          </a:xfrm>
        </p:spPr>
        <p:txBody>
          <a:bodyPr rtlCol="0"/>
          <a:lstStyle/>
          <a:p>
            <a:endParaRPr lang="el-GR"/>
          </a:p>
        </p:txBody>
      </p:sp>
      <p:sp>
        <p:nvSpPr>
          <p:cNvPr id="3" name="2 - Θέση εικόνας"/>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 Θέση τίτλου"/>
          <p:cNvSpPr>
            <a:spLocks noGrp="1"/>
          </p:cNvSpPr>
          <p:nvPr>
            <p:ph type="title"/>
          </p:nvPr>
        </p:nvSpPr>
        <p:spPr>
          <a:xfrm>
            <a:off x="609600" y="228600"/>
            <a:ext cx="8153400" cy="990600"/>
          </a:xfrm>
          <a:prstGeom prst="rect">
            <a:avLst/>
          </a:prstGeom>
        </p:spPr>
        <p:txBody>
          <a:bodyPr vert="horz" anchor="ctr">
            <a:normAutofit/>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13 - Θέση ημερομηνίας"/>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2342CEA3-3058-4D43-AE35-B3DA76CB4003}" type="datetimeFigureOut">
              <a:rPr lang="el-GR" smtClean="0"/>
              <a:pPr/>
              <a:t>28/3/2020</a:t>
            </a:fld>
            <a:endParaRPr lang="el-GR"/>
          </a:p>
        </p:txBody>
      </p:sp>
      <p:sp>
        <p:nvSpPr>
          <p:cNvPr id="3" name="2 - Θέση υποσέλιδου"/>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l-GR"/>
          </a:p>
        </p:txBody>
      </p:sp>
      <p:sp>
        <p:nvSpPr>
          <p:cNvPr id="7" name="6 - Ορθογώνιο"/>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Ορθογώνιο"/>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 Ορθογώνιο"/>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22 - Θέση αριθμού διαφάνειας"/>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D3F1D1C4-C2D9-4231-9FB2-B2D9D97AA41D}"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2.xml"/><Relationship Id="rId1" Type="http://schemas.openxmlformats.org/officeDocument/2006/relationships/vmlDrawing" Target="../drawings/vmlDrawing1.v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323528" y="4038600"/>
            <a:ext cx="8515672" cy="1828800"/>
          </a:xfrm>
        </p:spPr>
        <p:txBody>
          <a:bodyPr>
            <a:normAutofit/>
          </a:bodyPr>
          <a:lstStyle/>
          <a:p>
            <a:r>
              <a:rPr lang="el-GR" dirty="0" smtClean="0"/>
              <a:t>ΜΑΘΗΜΑ ΕΕΓΛΩ361 </a:t>
            </a:r>
            <a:br>
              <a:rPr lang="el-GR" dirty="0" smtClean="0"/>
            </a:br>
            <a:r>
              <a:rPr lang="el-GR" dirty="0" smtClean="0"/>
              <a:t>ΕΙΔΙΚΑ ΘΕΜΑΤΑ ΓΛΩΣΣΟΛΟΓΙΑΣ</a:t>
            </a:r>
            <a:endParaRPr lang="el-GR" dirty="0"/>
          </a:p>
        </p:txBody>
      </p:sp>
      <p:sp>
        <p:nvSpPr>
          <p:cNvPr id="3" name="2 - Υπότιτλος"/>
          <p:cNvSpPr>
            <a:spLocks noGrp="1"/>
          </p:cNvSpPr>
          <p:nvPr>
            <p:ph type="subTitle" idx="1"/>
          </p:nvPr>
        </p:nvSpPr>
        <p:spPr>
          <a:xfrm>
            <a:off x="2286000" y="6093296"/>
            <a:ext cx="6858000" cy="608806"/>
          </a:xfrm>
        </p:spPr>
        <p:txBody>
          <a:bodyPr>
            <a:noAutofit/>
          </a:bodyPr>
          <a:lstStyle/>
          <a:p>
            <a:r>
              <a:rPr lang="el-GR" sz="1800" b="1" dirty="0" smtClean="0"/>
              <a:t>ΧΡΥΣΑ ΔΟΥΡΟΥ</a:t>
            </a:r>
          </a:p>
          <a:p>
            <a:r>
              <a:rPr lang="el-GR" sz="1800" b="1" dirty="0" smtClean="0"/>
              <a:t>ΔΙΔΑΣΚΟΥΣΑ Π.Δ 407/80</a:t>
            </a:r>
            <a:endParaRPr lang="el-GR" sz="1800"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Slide Number Placeholder 5"/>
          <p:cNvSpPr>
            <a:spLocks noGrp="1"/>
          </p:cNvSpPr>
          <p:nvPr>
            <p:ph type="sldNum" sz="quarter" idx="12"/>
          </p:nvPr>
        </p:nvSpPr>
        <p:spPr>
          <a:noFill/>
          <a:ln>
            <a:miter lim="800000"/>
            <a:headEnd/>
            <a:tailEnd/>
          </a:ln>
        </p:spPr>
        <p:txBody>
          <a:bodyPr>
            <a:normAutofit fontScale="85000" lnSpcReduction="20000"/>
          </a:bodyPr>
          <a:lstStyle/>
          <a:p>
            <a:fld id="{1ACF22EA-E094-4B03-B9B0-1EBE62158665}" type="slidenum">
              <a:rPr lang="el-GR"/>
              <a:pPr/>
              <a:t>10</a:t>
            </a:fld>
            <a:endParaRPr lang="el-GR"/>
          </a:p>
        </p:txBody>
      </p:sp>
      <p:sp>
        <p:nvSpPr>
          <p:cNvPr id="221186" name="Rectangle 2"/>
          <p:cNvSpPr>
            <a:spLocks noGrp="1" noChangeArrowheads="1"/>
          </p:cNvSpPr>
          <p:nvPr>
            <p:ph type="title"/>
          </p:nvPr>
        </p:nvSpPr>
        <p:spPr/>
        <p:txBody>
          <a:bodyPr/>
          <a:lstStyle/>
          <a:p>
            <a:pPr eaLnBrk="1" hangingPunct="1"/>
            <a:r>
              <a:rPr lang="el-GR" sz="4000" b="1" smtClean="0">
                <a:solidFill>
                  <a:schemeClr val="tx1"/>
                </a:solidFill>
                <a:effectLst>
                  <a:outerShdw blurRad="38100" dist="38100" dir="2700000" algn="tl">
                    <a:srgbClr val="C0C0C0"/>
                  </a:outerShdw>
                </a:effectLst>
              </a:rPr>
              <a:t>Αλφαβήτιση</a:t>
            </a:r>
            <a:endParaRPr lang="el-GR" sz="3200" b="1" smtClean="0">
              <a:solidFill>
                <a:schemeClr val="tx1"/>
              </a:solidFill>
              <a:effectLst>
                <a:outerShdw blurRad="38100" dist="38100" dir="2700000" algn="tl">
                  <a:srgbClr val="C0C0C0"/>
                </a:outerShdw>
              </a:effectLst>
            </a:endParaRPr>
          </a:p>
        </p:txBody>
      </p:sp>
      <p:sp>
        <p:nvSpPr>
          <p:cNvPr id="61443" name="Rectangle 3"/>
          <p:cNvSpPr>
            <a:spLocks noGrp="1" noChangeArrowheads="1"/>
          </p:cNvSpPr>
          <p:nvPr>
            <p:ph type="body" idx="1"/>
          </p:nvPr>
        </p:nvSpPr>
        <p:spPr/>
        <p:txBody>
          <a:bodyPr/>
          <a:lstStyle/>
          <a:p>
            <a:pPr marL="447675" indent="-447675" eaLnBrk="1" hangingPunct="1">
              <a:buFontTx/>
              <a:buNone/>
            </a:pPr>
            <a:r>
              <a:rPr lang="el-GR" b="1" i="1" smtClean="0"/>
              <a:t>	Βρες τις παρακάτω λέξεις στο λεξικό σου και να τις βάλεις σε αλφαβητική σειρά!</a:t>
            </a:r>
            <a:endParaRPr lang="el-GR" i="1" smtClean="0"/>
          </a:p>
          <a:p>
            <a:pPr marL="447675" indent="-447675" algn="ctr" eaLnBrk="1" hangingPunct="1">
              <a:buFontTx/>
              <a:buNone/>
            </a:pPr>
            <a:r>
              <a:rPr lang="el-GR" i="1" smtClean="0"/>
              <a:t>	αγκάθι, αγγούρι, αυλή, αγελάδα, αγρότης, άγιος, αγέλη, αράχνη,  αγγίζω</a:t>
            </a: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976015" y="578507"/>
            <a:ext cx="7024430" cy="763525"/>
          </a:xfrm>
        </p:spPr>
        <p:txBody>
          <a:bodyPr>
            <a:normAutofit/>
          </a:bodyPr>
          <a:lstStyle/>
          <a:p>
            <a:pPr algn="r"/>
            <a:endParaRPr lang="el-GR" dirty="0">
              <a:latin typeface="Gentium Plus" pitchFamily="2" charset="0"/>
              <a:ea typeface="Gentium Plus" pitchFamily="2" charset="0"/>
              <a:cs typeface="Gentium Plus" pitchFamily="2" charset="0"/>
            </a:endParaRPr>
          </a:p>
        </p:txBody>
      </p:sp>
      <p:sp>
        <p:nvSpPr>
          <p:cNvPr id="3" name="2 - Θέση περιεχομένου"/>
          <p:cNvSpPr>
            <a:spLocks noGrp="1"/>
          </p:cNvSpPr>
          <p:nvPr>
            <p:ph idx="1"/>
          </p:nvPr>
        </p:nvSpPr>
        <p:spPr>
          <a:xfrm>
            <a:off x="251520" y="1598079"/>
            <a:ext cx="8748925" cy="4681415"/>
          </a:xfrm>
        </p:spPr>
        <p:txBody>
          <a:bodyPr/>
          <a:lstStyle/>
          <a:p>
            <a:pPr>
              <a:buNone/>
            </a:pPr>
            <a:r>
              <a:rPr lang="en-US" dirty="0" smtClean="0">
                <a:latin typeface="Gentium Plus" pitchFamily="2" charset="0"/>
                <a:ea typeface="Gentium Plus" pitchFamily="2" charset="0"/>
                <a:cs typeface="Gentium Plus" pitchFamily="2" charset="0"/>
              </a:rPr>
              <a:t> </a:t>
            </a:r>
            <a:r>
              <a:rPr lang="en-US" dirty="0" smtClean="0">
                <a:latin typeface="Gentium Plus" pitchFamily="2" charset="0"/>
                <a:ea typeface="Gentium Plus" pitchFamily="2" charset="0"/>
                <a:cs typeface="Gentium Plus" pitchFamily="2" charset="0"/>
              </a:rPr>
              <a:t>(</a:t>
            </a:r>
            <a:r>
              <a:rPr lang="el-GR" dirty="0" err="1" smtClean="0">
                <a:latin typeface="Gentium Plus" pitchFamily="2" charset="0"/>
                <a:ea typeface="Gentium Plus" pitchFamily="2" charset="0"/>
                <a:cs typeface="Gentium Plus" pitchFamily="2" charset="0"/>
              </a:rPr>
              <a:t>Αλφαβήτιση</a:t>
            </a:r>
            <a:r>
              <a:rPr lang="el-GR" dirty="0" smtClean="0">
                <a:latin typeface="Gentium Plus" pitchFamily="2" charset="0"/>
                <a:ea typeface="Gentium Plus" pitchFamily="2" charset="0"/>
                <a:cs typeface="Gentium Plus" pitchFamily="2" charset="0"/>
              </a:rPr>
              <a:t>)</a:t>
            </a:r>
            <a:endParaRPr lang="el-GR" dirty="0">
              <a:latin typeface="Gentium Plus" pitchFamily="2" charset="0"/>
              <a:ea typeface="Gentium Plus" pitchFamily="2" charset="0"/>
              <a:cs typeface="Gentium Plus" pitchFamily="2" charset="0"/>
            </a:endParaRPr>
          </a:p>
          <a:p>
            <a:pPr marL="447675" indent="-447675">
              <a:buNone/>
            </a:pPr>
            <a:r>
              <a:rPr lang="el-GR" b="1" i="1" dirty="0" smtClean="0">
                <a:latin typeface="Gentium Plus" pitchFamily="2" charset="0"/>
                <a:ea typeface="Gentium Plus" pitchFamily="2" charset="0"/>
                <a:cs typeface="Gentium Plus" pitchFamily="2" charset="0"/>
              </a:rPr>
              <a:t>Βάλε τις παρακάτω λέξεις σε αλφαβητική σειρά, μέσα σε 1 λεπτό!</a:t>
            </a:r>
            <a:endParaRPr lang="el-GR" i="1" dirty="0" smtClean="0">
              <a:latin typeface="Gentium Plus" pitchFamily="2" charset="0"/>
              <a:ea typeface="Gentium Plus" pitchFamily="2" charset="0"/>
              <a:cs typeface="Gentium Plus" pitchFamily="2" charset="0"/>
            </a:endParaRPr>
          </a:p>
          <a:p>
            <a:pPr marL="447675" indent="-447675" algn="ctr">
              <a:buNone/>
            </a:pPr>
            <a:r>
              <a:rPr lang="el-GR" i="1" dirty="0" smtClean="0">
                <a:latin typeface="Gentium Plus" pitchFamily="2" charset="0"/>
                <a:ea typeface="Gentium Plus" pitchFamily="2" charset="0"/>
                <a:cs typeface="Gentium Plus" pitchFamily="2" charset="0"/>
              </a:rPr>
              <a:t>	</a:t>
            </a:r>
            <a:r>
              <a:rPr lang="el-GR" dirty="0" smtClean="0">
                <a:latin typeface="Gentium Plus" pitchFamily="2" charset="0"/>
                <a:ea typeface="Gentium Plus" pitchFamily="2" charset="0"/>
                <a:cs typeface="Gentium Plus" pitchFamily="2" charset="0"/>
              </a:rPr>
              <a:t> βάρος, καλοκαίρι, ποτήρι, ποτάμι, πιάνο, πιανίστας, πιάνω, καλημέρα, καλοσύνη, πράγμα, φτάνω, φιλία, πάνω, κάτω</a:t>
            </a:r>
            <a:endParaRPr lang="el-GR" i="1" dirty="0" smtClean="0">
              <a:latin typeface="Gentium Plus" pitchFamily="2" charset="0"/>
              <a:ea typeface="Gentium Plus" pitchFamily="2" charset="0"/>
              <a:cs typeface="Gentium Plus" pitchFamily="2" charset="0"/>
            </a:endParaRPr>
          </a:p>
          <a:p>
            <a:pPr>
              <a:buNone/>
            </a:pPr>
            <a:endParaRPr lang="el-GR"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823310" y="374900"/>
            <a:ext cx="7167984" cy="763525"/>
          </a:xfrm>
        </p:spPr>
        <p:txBody>
          <a:bodyPr>
            <a:normAutofit/>
          </a:bodyPr>
          <a:lstStyle/>
          <a:p>
            <a:pPr algn="r"/>
            <a:r>
              <a:rPr lang="el-GR" sz="3600" dirty="0" err="1" smtClean="0">
                <a:latin typeface="Gentium Plus" pitchFamily="2" charset="0"/>
                <a:ea typeface="Gentium Plus" pitchFamily="2" charset="0"/>
                <a:cs typeface="Gentium Plus" pitchFamily="2" charset="0"/>
              </a:rPr>
              <a:t>Αλφαβήτιση</a:t>
            </a:r>
            <a:r>
              <a:rPr lang="el-GR" sz="3600" dirty="0" smtClean="0">
                <a:latin typeface="Gentium Plus" pitchFamily="2" charset="0"/>
                <a:ea typeface="Gentium Plus" pitchFamily="2" charset="0"/>
                <a:cs typeface="Gentium Plus" pitchFamily="2" charset="0"/>
              </a:rPr>
              <a:t> </a:t>
            </a:r>
            <a:endParaRPr lang="el-GR" sz="3600" dirty="0"/>
          </a:p>
        </p:txBody>
      </p:sp>
      <p:sp>
        <p:nvSpPr>
          <p:cNvPr id="3" name="2 - Θέση περιεχομένου"/>
          <p:cNvSpPr>
            <a:spLocks noGrp="1"/>
          </p:cNvSpPr>
          <p:nvPr>
            <p:ph idx="1"/>
          </p:nvPr>
        </p:nvSpPr>
        <p:spPr>
          <a:xfrm>
            <a:off x="0" y="1844824"/>
            <a:ext cx="8964488" cy="4681415"/>
          </a:xfrm>
        </p:spPr>
        <p:txBody>
          <a:bodyPr>
            <a:noAutofit/>
          </a:bodyPr>
          <a:lstStyle/>
          <a:p>
            <a:r>
              <a:rPr lang="el-GR" sz="1600" dirty="0" smtClean="0">
                <a:latin typeface="Gentium Plus" pitchFamily="2" charset="0"/>
                <a:ea typeface="Gentium Plus" pitchFamily="2" charset="0"/>
                <a:cs typeface="Gentium Plus" pitchFamily="2" charset="0"/>
              </a:rPr>
              <a:t>Οι</a:t>
            </a:r>
            <a:r>
              <a:rPr lang="en-US" sz="1600" dirty="0" smtClean="0">
                <a:latin typeface="Gentium Plus" pitchFamily="2" charset="0"/>
                <a:ea typeface="Gentium Plus" pitchFamily="2" charset="0"/>
                <a:cs typeface="Gentium Plus" pitchFamily="2" charset="0"/>
              </a:rPr>
              <a:t> </a:t>
            </a:r>
            <a:r>
              <a:rPr lang="el-GR" sz="1600" dirty="0" smtClean="0">
                <a:latin typeface="Gentium Plus" pitchFamily="2" charset="0"/>
                <a:ea typeface="Gentium Plus" pitchFamily="2" charset="0"/>
                <a:cs typeface="Gentium Plus" pitchFamily="2" charset="0"/>
              </a:rPr>
              <a:t>παρακάτω</a:t>
            </a:r>
            <a:r>
              <a:rPr lang="en-US" sz="1600" dirty="0" smtClean="0">
                <a:latin typeface="Gentium Plus" pitchFamily="2" charset="0"/>
                <a:ea typeface="Gentium Plus" pitchFamily="2" charset="0"/>
                <a:cs typeface="Gentium Plus" pitchFamily="2" charset="0"/>
              </a:rPr>
              <a:t> </a:t>
            </a:r>
            <a:r>
              <a:rPr lang="el-GR" sz="1600" dirty="0" smtClean="0">
                <a:latin typeface="Gentium Plus" pitchFamily="2" charset="0"/>
                <a:ea typeface="Gentium Plus" pitchFamily="2" charset="0"/>
                <a:cs typeface="Gentium Plus" pitchFamily="2" charset="0"/>
              </a:rPr>
              <a:t>στήλες</a:t>
            </a:r>
            <a:r>
              <a:rPr lang="en-US" sz="1600" dirty="0" smtClean="0">
                <a:latin typeface="Gentium Plus" pitchFamily="2" charset="0"/>
                <a:ea typeface="Gentium Plus" pitchFamily="2" charset="0"/>
                <a:cs typeface="Gentium Plus" pitchFamily="2" charset="0"/>
              </a:rPr>
              <a:t> </a:t>
            </a:r>
            <a:r>
              <a:rPr lang="el-GR" sz="1600" dirty="0" smtClean="0">
                <a:latin typeface="Gentium Plus" pitchFamily="2" charset="0"/>
                <a:ea typeface="Gentium Plus" pitchFamily="2" charset="0"/>
                <a:cs typeface="Gentium Plus" pitchFamily="2" charset="0"/>
              </a:rPr>
              <a:t>λέξεων</a:t>
            </a:r>
            <a:r>
              <a:rPr lang="en-US" sz="1600" dirty="0" smtClean="0">
                <a:latin typeface="Gentium Plus" pitchFamily="2" charset="0"/>
                <a:ea typeface="Gentium Plus" pitchFamily="2" charset="0"/>
                <a:cs typeface="Gentium Plus" pitchFamily="2" charset="0"/>
              </a:rPr>
              <a:t> </a:t>
            </a:r>
            <a:r>
              <a:rPr lang="el-GR" sz="1600" dirty="0" smtClean="0">
                <a:latin typeface="Gentium Plus" pitchFamily="2" charset="0"/>
                <a:ea typeface="Gentium Plus" pitchFamily="2" charset="0"/>
                <a:cs typeface="Gentium Plus" pitchFamily="2" charset="0"/>
              </a:rPr>
              <a:t>είναι</a:t>
            </a:r>
            <a:r>
              <a:rPr lang="en-US" sz="1600" dirty="0" smtClean="0">
                <a:latin typeface="Gentium Plus" pitchFamily="2" charset="0"/>
                <a:ea typeface="Gentium Plus" pitchFamily="2" charset="0"/>
                <a:cs typeface="Gentium Plus" pitchFamily="2" charset="0"/>
              </a:rPr>
              <a:t> </a:t>
            </a:r>
            <a:r>
              <a:rPr lang="el-GR" sz="1600" dirty="0" smtClean="0">
                <a:latin typeface="Gentium Plus" pitchFamily="2" charset="0"/>
                <a:ea typeface="Gentium Plus" pitchFamily="2" charset="0"/>
                <a:cs typeface="Gentium Plus" pitchFamily="2" charset="0"/>
              </a:rPr>
              <a:t>από</a:t>
            </a:r>
            <a:r>
              <a:rPr lang="en-US" sz="1600" dirty="0" smtClean="0">
                <a:latin typeface="Gentium Plus" pitchFamily="2" charset="0"/>
                <a:ea typeface="Gentium Plus" pitchFamily="2" charset="0"/>
                <a:cs typeface="Gentium Plus" pitchFamily="2" charset="0"/>
              </a:rPr>
              <a:t> </a:t>
            </a:r>
            <a:r>
              <a:rPr lang="el-GR" sz="1600" dirty="0" smtClean="0">
                <a:latin typeface="Gentium Plus" pitchFamily="2" charset="0"/>
                <a:ea typeface="Gentium Plus" pitchFamily="2" charset="0"/>
                <a:cs typeface="Gentium Plus" pitchFamily="2" charset="0"/>
              </a:rPr>
              <a:t>το</a:t>
            </a:r>
            <a:r>
              <a:rPr lang="en-US" sz="1600" dirty="0" smtClean="0">
                <a:latin typeface="Gentium Plus" pitchFamily="2" charset="0"/>
                <a:ea typeface="Gentium Plus" pitchFamily="2" charset="0"/>
                <a:cs typeface="Gentium Plus" pitchFamily="2" charset="0"/>
              </a:rPr>
              <a:t> </a:t>
            </a:r>
            <a:r>
              <a:rPr lang="el-GR" sz="1600" dirty="0" smtClean="0">
                <a:latin typeface="Gentium Plus" pitchFamily="2" charset="0"/>
                <a:ea typeface="Gentium Plus" pitchFamily="2" charset="0"/>
                <a:cs typeface="Gentium Plus" pitchFamily="2" charset="0"/>
              </a:rPr>
              <a:t>λεξικό</a:t>
            </a:r>
            <a:r>
              <a:rPr lang="en-US" sz="1600" dirty="0" smtClean="0">
                <a:latin typeface="Gentium Plus" pitchFamily="2" charset="0"/>
                <a:ea typeface="Gentium Plus" pitchFamily="2" charset="0"/>
                <a:cs typeface="Gentium Plus" pitchFamily="2" charset="0"/>
              </a:rPr>
              <a:t> </a:t>
            </a:r>
            <a:r>
              <a:rPr lang="el-GR" sz="1600" dirty="0" smtClean="0">
                <a:latin typeface="Gentium Plus" pitchFamily="2" charset="0"/>
                <a:ea typeface="Gentium Plus" pitchFamily="2" charset="0"/>
                <a:cs typeface="Gentium Plus" pitchFamily="2" charset="0"/>
              </a:rPr>
              <a:t>σου. Βρες</a:t>
            </a:r>
            <a:r>
              <a:rPr lang="en-US" sz="1600" dirty="0" smtClean="0">
                <a:latin typeface="Gentium Plus" pitchFamily="2" charset="0"/>
                <a:ea typeface="Gentium Plus" pitchFamily="2" charset="0"/>
                <a:cs typeface="Gentium Plus" pitchFamily="2" charset="0"/>
              </a:rPr>
              <a:t> </a:t>
            </a:r>
            <a:r>
              <a:rPr lang="el-GR" sz="1600" dirty="0" smtClean="0">
                <a:latin typeface="Gentium Plus" pitchFamily="2" charset="0"/>
                <a:ea typeface="Gentium Plus" pitchFamily="2" charset="0"/>
                <a:cs typeface="Gentium Plus" pitchFamily="2" charset="0"/>
              </a:rPr>
              <a:t>ποιο</a:t>
            </a:r>
            <a:r>
              <a:rPr lang="en-US" sz="1600" dirty="0" smtClean="0">
                <a:latin typeface="Gentium Plus" pitchFamily="2" charset="0"/>
                <a:ea typeface="Gentium Plus" pitchFamily="2" charset="0"/>
                <a:cs typeface="Gentium Plus" pitchFamily="2" charset="0"/>
              </a:rPr>
              <a:t> </a:t>
            </a:r>
            <a:r>
              <a:rPr lang="el-GR" sz="1600" dirty="0" smtClean="0">
                <a:latin typeface="Gentium Plus" pitchFamily="2" charset="0"/>
                <a:ea typeface="Gentium Plus" pitchFamily="2" charset="0"/>
                <a:cs typeface="Gentium Plus" pitchFamily="2" charset="0"/>
              </a:rPr>
              <a:t>από</a:t>
            </a:r>
            <a:r>
              <a:rPr lang="en-US" sz="1600" dirty="0" smtClean="0">
                <a:latin typeface="Gentium Plus" pitchFamily="2" charset="0"/>
                <a:ea typeface="Gentium Plus" pitchFamily="2" charset="0"/>
                <a:cs typeface="Gentium Plus" pitchFamily="2" charset="0"/>
              </a:rPr>
              <a:t> </a:t>
            </a:r>
            <a:r>
              <a:rPr lang="el-GR" sz="1600" dirty="0" smtClean="0">
                <a:latin typeface="Gentium Plus" pitchFamily="2" charset="0"/>
                <a:ea typeface="Gentium Plus" pitchFamily="2" charset="0"/>
                <a:cs typeface="Gentium Plus" pitchFamily="2" charset="0"/>
              </a:rPr>
              <a:t>τα</a:t>
            </a:r>
            <a:r>
              <a:rPr lang="en-US" sz="1600" dirty="0" smtClean="0">
                <a:latin typeface="Gentium Plus" pitchFamily="2" charset="0"/>
                <a:ea typeface="Gentium Plus" pitchFamily="2" charset="0"/>
                <a:cs typeface="Gentium Plus" pitchFamily="2" charset="0"/>
              </a:rPr>
              <a:t> </a:t>
            </a:r>
            <a:r>
              <a:rPr lang="el-GR" sz="1600" dirty="0" smtClean="0">
                <a:latin typeface="Gentium Plus" pitchFamily="2" charset="0"/>
                <a:ea typeface="Gentium Plus" pitchFamily="2" charset="0"/>
                <a:cs typeface="Gentium Plus" pitchFamily="2" charset="0"/>
              </a:rPr>
              <a:t>τρία</a:t>
            </a:r>
            <a:r>
              <a:rPr lang="en-US" sz="1600" dirty="0" smtClean="0">
                <a:latin typeface="Gentium Plus" pitchFamily="2" charset="0"/>
                <a:ea typeface="Gentium Plus" pitchFamily="2" charset="0"/>
                <a:cs typeface="Gentium Plus" pitchFamily="2" charset="0"/>
              </a:rPr>
              <a:t> </a:t>
            </a:r>
            <a:r>
              <a:rPr lang="el-GR" sz="1600" dirty="0" smtClean="0">
                <a:latin typeface="Gentium Plus" pitchFamily="2" charset="0"/>
                <a:ea typeface="Gentium Plus" pitchFamily="2" charset="0"/>
                <a:cs typeface="Gentium Plus" pitchFamily="2" charset="0"/>
              </a:rPr>
              <a:t>λήμματα</a:t>
            </a:r>
            <a:r>
              <a:rPr lang="en-US" sz="1600" dirty="0" smtClean="0">
                <a:latin typeface="Gentium Plus" pitchFamily="2" charset="0"/>
                <a:ea typeface="Gentium Plus" pitchFamily="2" charset="0"/>
                <a:cs typeface="Gentium Plus" pitchFamily="2" charset="0"/>
              </a:rPr>
              <a:t> </a:t>
            </a:r>
            <a:r>
              <a:rPr lang="el-GR" sz="1600" dirty="0" smtClean="0">
                <a:latin typeface="Gentium Plus" pitchFamily="2" charset="0"/>
                <a:ea typeface="Gentium Plus" pitchFamily="2" charset="0"/>
                <a:cs typeface="Gentium Plus" pitchFamily="2" charset="0"/>
              </a:rPr>
              <a:t>που</a:t>
            </a:r>
            <a:r>
              <a:rPr lang="en-US" sz="1600" dirty="0" smtClean="0">
                <a:latin typeface="Gentium Plus" pitchFamily="2" charset="0"/>
                <a:ea typeface="Gentium Plus" pitchFamily="2" charset="0"/>
                <a:cs typeface="Gentium Plus" pitchFamily="2" charset="0"/>
              </a:rPr>
              <a:t> </a:t>
            </a:r>
            <a:r>
              <a:rPr lang="el-GR" sz="1600" dirty="0" smtClean="0">
                <a:latin typeface="Gentium Plus" pitchFamily="2" charset="0"/>
                <a:ea typeface="Gentium Plus" pitchFamily="2" charset="0"/>
                <a:cs typeface="Gentium Plus" pitchFamily="2" charset="0"/>
              </a:rPr>
              <a:t>σου</a:t>
            </a:r>
            <a:r>
              <a:rPr lang="en-US" sz="1600" dirty="0" smtClean="0">
                <a:latin typeface="Gentium Plus" pitchFamily="2" charset="0"/>
                <a:ea typeface="Gentium Plus" pitchFamily="2" charset="0"/>
                <a:cs typeface="Gentium Plus" pitchFamily="2" charset="0"/>
              </a:rPr>
              <a:t> </a:t>
            </a:r>
            <a:r>
              <a:rPr lang="el-GR" sz="1600" dirty="0" smtClean="0">
                <a:latin typeface="Gentium Plus" pitchFamily="2" charset="0"/>
                <a:ea typeface="Gentium Plus" pitchFamily="2" charset="0"/>
                <a:cs typeface="Gentium Plus" pitchFamily="2" charset="0"/>
              </a:rPr>
              <a:t>δίνονται</a:t>
            </a:r>
            <a:r>
              <a:rPr lang="en-US" sz="1600" dirty="0" smtClean="0">
                <a:latin typeface="Gentium Plus" pitchFamily="2" charset="0"/>
                <a:ea typeface="Gentium Plus" pitchFamily="2" charset="0"/>
                <a:cs typeface="Gentium Plus" pitchFamily="2" charset="0"/>
              </a:rPr>
              <a:t> </a:t>
            </a:r>
            <a:r>
              <a:rPr lang="el-GR" sz="1600" dirty="0" smtClean="0">
                <a:latin typeface="Gentium Plus" pitchFamily="2" charset="0"/>
                <a:ea typeface="Gentium Plus" pitchFamily="2" charset="0"/>
                <a:cs typeface="Gentium Plus" pitchFamily="2" charset="0"/>
              </a:rPr>
              <a:t>είναι</a:t>
            </a:r>
            <a:r>
              <a:rPr lang="en-US" sz="1600" dirty="0" smtClean="0">
                <a:latin typeface="Gentium Plus" pitchFamily="2" charset="0"/>
                <a:ea typeface="Gentium Plus" pitchFamily="2" charset="0"/>
                <a:cs typeface="Gentium Plus" pitchFamily="2" charset="0"/>
              </a:rPr>
              <a:t> </a:t>
            </a:r>
            <a:r>
              <a:rPr lang="el-GR" sz="1600" dirty="0" smtClean="0">
                <a:latin typeface="Gentium Plus" pitchFamily="2" charset="0"/>
                <a:ea typeface="Gentium Plus" pitchFamily="2" charset="0"/>
                <a:cs typeface="Gentium Plus" pitchFamily="2" charset="0"/>
              </a:rPr>
              <a:t>εκείνο</a:t>
            </a:r>
            <a:r>
              <a:rPr lang="en-US" sz="1600" dirty="0" smtClean="0">
                <a:latin typeface="Gentium Plus" pitchFamily="2" charset="0"/>
                <a:ea typeface="Gentium Plus" pitchFamily="2" charset="0"/>
                <a:cs typeface="Gentium Plus" pitchFamily="2" charset="0"/>
              </a:rPr>
              <a:t> </a:t>
            </a:r>
            <a:r>
              <a:rPr lang="el-GR" sz="1600" dirty="0" smtClean="0">
                <a:latin typeface="Gentium Plus" pitchFamily="2" charset="0"/>
                <a:ea typeface="Gentium Plus" pitchFamily="2" charset="0"/>
                <a:cs typeface="Gentium Plus" pitchFamily="2" charset="0"/>
              </a:rPr>
              <a:t>που</a:t>
            </a:r>
            <a:r>
              <a:rPr lang="en-US" sz="1600" dirty="0" smtClean="0">
                <a:latin typeface="Gentium Plus" pitchFamily="2" charset="0"/>
                <a:ea typeface="Gentium Plus" pitchFamily="2" charset="0"/>
                <a:cs typeface="Gentium Plus" pitchFamily="2" charset="0"/>
              </a:rPr>
              <a:t> </a:t>
            </a:r>
            <a:r>
              <a:rPr lang="el-GR" sz="1600" dirty="0" smtClean="0">
                <a:latin typeface="Gentium Plus" pitchFamily="2" charset="0"/>
                <a:ea typeface="Gentium Plus" pitchFamily="2" charset="0"/>
                <a:cs typeface="Gentium Plus" pitchFamily="2" charset="0"/>
              </a:rPr>
              <a:t>ταιριάζει</a:t>
            </a:r>
            <a:r>
              <a:rPr lang="en-US" sz="1600" dirty="0" smtClean="0">
                <a:latin typeface="Gentium Plus" pitchFamily="2" charset="0"/>
                <a:ea typeface="Gentium Plus" pitchFamily="2" charset="0"/>
                <a:cs typeface="Gentium Plus" pitchFamily="2" charset="0"/>
              </a:rPr>
              <a:t> </a:t>
            </a:r>
            <a:r>
              <a:rPr lang="el-GR" sz="1600" dirty="0" smtClean="0">
                <a:latin typeface="Gentium Plus" pitchFamily="2" charset="0"/>
                <a:ea typeface="Gentium Plus" pitchFamily="2" charset="0"/>
                <a:cs typeface="Gentium Plus" pitchFamily="2" charset="0"/>
              </a:rPr>
              <a:t>στην</a:t>
            </a:r>
            <a:r>
              <a:rPr lang="en-US" sz="1600" dirty="0" smtClean="0">
                <a:latin typeface="Gentium Plus" pitchFamily="2" charset="0"/>
                <a:ea typeface="Gentium Plus" pitchFamily="2" charset="0"/>
                <a:cs typeface="Gentium Plus" pitchFamily="2" charset="0"/>
              </a:rPr>
              <a:t> </a:t>
            </a:r>
            <a:r>
              <a:rPr lang="el-GR" sz="1600" dirty="0" smtClean="0">
                <a:latin typeface="Gentium Plus" pitchFamily="2" charset="0"/>
                <a:ea typeface="Gentium Plus" pitchFamily="2" charset="0"/>
                <a:cs typeface="Gentium Plus" pitchFamily="2" charset="0"/>
              </a:rPr>
              <a:t>κενή</a:t>
            </a:r>
            <a:r>
              <a:rPr lang="en-US" sz="1600" dirty="0" smtClean="0">
                <a:latin typeface="Gentium Plus" pitchFamily="2" charset="0"/>
                <a:ea typeface="Gentium Plus" pitchFamily="2" charset="0"/>
                <a:cs typeface="Gentium Plus" pitchFamily="2" charset="0"/>
              </a:rPr>
              <a:t> </a:t>
            </a:r>
            <a:r>
              <a:rPr lang="el-GR" sz="1600" dirty="0" smtClean="0">
                <a:latin typeface="Gentium Plus" pitchFamily="2" charset="0"/>
                <a:ea typeface="Gentium Plus" pitchFamily="2" charset="0"/>
                <a:cs typeface="Gentium Plus" pitchFamily="2" charset="0"/>
              </a:rPr>
              <a:t>θέση</a:t>
            </a:r>
            <a:r>
              <a:rPr lang="en-US" sz="1600" dirty="0" smtClean="0">
                <a:latin typeface="Gentium Plus" pitchFamily="2" charset="0"/>
                <a:ea typeface="Gentium Plus" pitchFamily="2" charset="0"/>
                <a:cs typeface="Gentium Plus" pitchFamily="2" charset="0"/>
              </a:rPr>
              <a:t> </a:t>
            </a:r>
            <a:r>
              <a:rPr lang="el-GR" sz="1600" dirty="0" smtClean="0">
                <a:latin typeface="Gentium Plus" pitchFamily="2" charset="0"/>
                <a:ea typeface="Gentium Plus" pitchFamily="2" charset="0"/>
                <a:cs typeface="Gentium Plus" pitchFamily="2" charset="0"/>
              </a:rPr>
              <a:t>και</a:t>
            </a:r>
            <a:r>
              <a:rPr lang="en-US" sz="1600" dirty="0" smtClean="0">
                <a:latin typeface="Gentium Plus" pitchFamily="2" charset="0"/>
                <a:ea typeface="Gentium Plus" pitchFamily="2" charset="0"/>
                <a:cs typeface="Gentium Plus" pitchFamily="2" charset="0"/>
              </a:rPr>
              <a:t> </a:t>
            </a:r>
            <a:r>
              <a:rPr lang="el-GR" sz="1600" dirty="0" smtClean="0">
                <a:latin typeface="Gentium Plus" pitchFamily="2" charset="0"/>
                <a:ea typeface="Gentium Plus" pitchFamily="2" charset="0"/>
                <a:cs typeface="Gentium Plus" pitchFamily="2" charset="0"/>
              </a:rPr>
              <a:t>υπογράμμισέ</a:t>
            </a:r>
            <a:r>
              <a:rPr lang="en-US" sz="1600" dirty="0" smtClean="0">
                <a:latin typeface="Gentium Plus" pitchFamily="2" charset="0"/>
                <a:ea typeface="Gentium Plus" pitchFamily="2" charset="0"/>
                <a:cs typeface="Gentium Plus" pitchFamily="2" charset="0"/>
              </a:rPr>
              <a:t> </a:t>
            </a:r>
            <a:r>
              <a:rPr lang="el-GR" sz="1600" dirty="0" smtClean="0">
                <a:latin typeface="Gentium Plus" pitchFamily="2" charset="0"/>
                <a:ea typeface="Gentium Plus" pitchFamily="2" charset="0"/>
                <a:cs typeface="Gentium Plus" pitchFamily="2" charset="0"/>
              </a:rPr>
              <a:t>το. Το</a:t>
            </a:r>
            <a:r>
              <a:rPr lang="en-US" sz="1600" dirty="0" smtClean="0">
                <a:latin typeface="Gentium Plus" pitchFamily="2" charset="0"/>
                <a:ea typeface="Gentium Plus" pitchFamily="2" charset="0"/>
                <a:cs typeface="Gentium Plus" pitchFamily="2" charset="0"/>
              </a:rPr>
              <a:t> </a:t>
            </a:r>
            <a:r>
              <a:rPr lang="el-GR" sz="1600" dirty="0" smtClean="0">
                <a:latin typeface="Gentium Plus" pitchFamily="2" charset="0"/>
                <a:ea typeface="Gentium Plus" pitchFamily="2" charset="0"/>
                <a:cs typeface="Gentium Plus" pitchFamily="2" charset="0"/>
              </a:rPr>
              <a:t>παράδειγμα</a:t>
            </a:r>
            <a:r>
              <a:rPr lang="en-US" sz="1600" dirty="0" smtClean="0">
                <a:latin typeface="Gentium Plus" pitchFamily="2" charset="0"/>
                <a:ea typeface="Gentium Plus" pitchFamily="2" charset="0"/>
                <a:cs typeface="Gentium Plus" pitchFamily="2" charset="0"/>
              </a:rPr>
              <a:t> </a:t>
            </a:r>
            <a:r>
              <a:rPr lang="el-GR" sz="1600" dirty="0" smtClean="0">
                <a:latin typeface="Gentium Plus" pitchFamily="2" charset="0"/>
                <a:ea typeface="Gentium Plus" pitchFamily="2" charset="0"/>
                <a:cs typeface="Gentium Plus" pitchFamily="2" charset="0"/>
              </a:rPr>
              <a:t>θα</a:t>
            </a:r>
            <a:r>
              <a:rPr lang="en-US" sz="1600" dirty="0" smtClean="0">
                <a:latin typeface="Gentium Plus" pitchFamily="2" charset="0"/>
                <a:ea typeface="Gentium Plus" pitchFamily="2" charset="0"/>
                <a:cs typeface="Gentium Plus" pitchFamily="2" charset="0"/>
              </a:rPr>
              <a:t> </a:t>
            </a:r>
            <a:r>
              <a:rPr lang="el-GR" sz="1600" dirty="0" smtClean="0">
                <a:latin typeface="Gentium Plus" pitchFamily="2" charset="0"/>
                <a:ea typeface="Gentium Plus" pitchFamily="2" charset="0"/>
                <a:cs typeface="Gentium Plus" pitchFamily="2" charset="0"/>
              </a:rPr>
              <a:t>σε</a:t>
            </a:r>
            <a:r>
              <a:rPr lang="en-US" sz="1600" dirty="0" smtClean="0">
                <a:latin typeface="Gentium Plus" pitchFamily="2" charset="0"/>
                <a:ea typeface="Gentium Plus" pitchFamily="2" charset="0"/>
                <a:cs typeface="Gentium Plus" pitchFamily="2" charset="0"/>
              </a:rPr>
              <a:t> </a:t>
            </a:r>
            <a:r>
              <a:rPr lang="el-GR" sz="1600" dirty="0" smtClean="0">
                <a:latin typeface="Gentium Plus" pitchFamily="2" charset="0"/>
                <a:ea typeface="Gentium Plus" pitchFamily="2" charset="0"/>
                <a:cs typeface="Gentium Plus" pitchFamily="2" charset="0"/>
              </a:rPr>
              <a:t>βοηθήσει. </a:t>
            </a:r>
            <a:endParaRPr lang="en-US" sz="1600" dirty="0" smtClean="0">
              <a:latin typeface="Gentium Plus" pitchFamily="2" charset="0"/>
              <a:ea typeface="Gentium Plus" pitchFamily="2" charset="0"/>
              <a:cs typeface="Gentium Plus" pitchFamily="2" charset="0"/>
            </a:endParaRPr>
          </a:p>
          <a:p>
            <a:pPr>
              <a:buNone/>
            </a:pPr>
            <a:r>
              <a:rPr lang="en-US" sz="1600" dirty="0" smtClean="0">
                <a:latin typeface="Gentium Plus" pitchFamily="2" charset="0"/>
                <a:ea typeface="Gentium Plus" pitchFamily="2" charset="0"/>
                <a:cs typeface="Gentium Plus" pitchFamily="2" charset="0"/>
              </a:rPr>
              <a:t>      </a:t>
            </a:r>
            <a:r>
              <a:rPr lang="el-GR" sz="1600" dirty="0" smtClean="0">
                <a:latin typeface="Gentium Plus" pitchFamily="2" charset="0"/>
                <a:ea typeface="Gentium Plus" pitchFamily="2" charset="0"/>
                <a:cs typeface="Gentium Plus" pitchFamily="2" charset="0"/>
              </a:rPr>
              <a:t>γέννα</a:t>
            </a:r>
            <a:endParaRPr lang="en-US" sz="1600" dirty="0" smtClean="0">
              <a:latin typeface="Gentium Plus" pitchFamily="2" charset="0"/>
              <a:ea typeface="Gentium Plus" pitchFamily="2" charset="0"/>
              <a:cs typeface="Gentium Plus" pitchFamily="2" charset="0"/>
            </a:endParaRPr>
          </a:p>
          <a:p>
            <a:pPr>
              <a:buNone/>
            </a:pPr>
            <a:r>
              <a:rPr lang="en-US" sz="1600" dirty="0" smtClean="0">
                <a:latin typeface="Gentium Plus" pitchFamily="2" charset="0"/>
                <a:ea typeface="Gentium Plus" pitchFamily="2" charset="0"/>
                <a:cs typeface="Gentium Plus" pitchFamily="2" charset="0"/>
              </a:rPr>
              <a:t>      </a:t>
            </a:r>
            <a:r>
              <a:rPr lang="el-GR" sz="1600" dirty="0" smtClean="0">
                <a:latin typeface="Gentium Plus" pitchFamily="2" charset="0"/>
                <a:ea typeface="Gentium Plus" pitchFamily="2" charset="0"/>
                <a:cs typeface="Gentium Plus" pitchFamily="2" charset="0"/>
              </a:rPr>
              <a:t>γενναία</a:t>
            </a:r>
            <a:r>
              <a:rPr lang="en-US" sz="1600" dirty="0" smtClean="0">
                <a:latin typeface="Gentium Plus" pitchFamily="2" charset="0"/>
                <a:ea typeface="Gentium Plus" pitchFamily="2" charset="0"/>
                <a:cs typeface="Gentium Plus" pitchFamily="2" charset="0"/>
              </a:rPr>
              <a:t>                           </a:t>
            </a:r>
            <a:r>
              <a:rPr lang="el-GR" sz="1600" dirty="0" smtClean="0">
                <a:latin typeface="Gentium Plus" pitchFamily="2" charset="0"/>
                <a:ea typeface="Gentium Plus" pitchFamily="2" charset="0"/>
                <a:cs typeface="Gentium Plus" pitchFamily="2" charset="0"/>
              </a:rPr>
              <a:t> </a:t>
            </a:r>
            <a:r>
              <a:rPr lang="el-GR" sz="1600" b="1" dirty="0" smtClean="0">
                <a:latin typeface="Gentium Plus" pitchFamily="2" charset="0"/>
                <a:ea typeface="Gentium Plus" pitchFamily="2" charset="0"/>
                <a:cs typeface="Gentium Plus" pitchFamily="2" charset="0"/>
              </a:rPr>
              <a:t>γενναίος</a:t>
            </a:r>
            <a:endParaRPr lang="en-US" sz="1600" b="1" dirty="0" smtClean="0">
              <a:latin typeface="Gentium Plus" pitchFamily="2" charset="0"/>
              <a:ea typeface="Gentium Plus" pitchFamily="2" charset="0"/>
              <a:cs typeface="Gentium Plus" pitchFamily="2" charset="0"/>
            </a:endParaRPr>
          </a:p>
          <a:p>
            <a:pPr>
              <a:buNone/>
            </a:pPr>
            <a:r>
              <a:rPr lang="en-US" sz="1600" dirty="0" smtClean="0">
                <a:latin typeface="Gentium Plus" pitchFamily="2" charset="0"/>
                <a:ea typeface="Gentium Plus" pitchFamily="2" charset="0"/>
                <a:cs typeface="Gentium Plus" pitchFamily="2" charset="0"/>
              </a:rPr>
              <a:t>      </a:t>
            </a:r>
            <a:r>
              <a:rPr lang="el-GR" sz="1600" dirty="0" smtClean="0">
                <a:latin typeface="Gentium Plus" pitchFamily="2" charset="0"/>
                <a:ea typeface="Gentium Plus" pitchFamily="2" charset="0"/>
                <a:cs typeface="Gentium Plus" pitchFamily="2" charset="0"/>
              </a:rPr>
              <a:t>γενναιόδωρος</a:t>
            </a:r>
            <a:r>
              <a:rPr lang="en-US" sz="1600" dirty="0" smtClean="0">
                <a:latin typeface="Gentium Plus" pitchFamily="2" charset="0"/>
                <a:ea typeface="Gentium Plus" pitchFamily="2" charset="0"/>
                <a:cs typeface="Gentium Plus" pitchFamily="2" charset="0"/>
              </a:rPr>
              <a:t>               </a:t>
            </a:r>
            <a:r>
              <a:rPr lang="el-GR" sz="1600" dirty="0" smtClean="0">
                <a:latin typeface="Gentium Plus" pitchFamily="2" charset="0"/>
                <a:ea typeface="Gentium Plus" pitchFamily="2" charset="0"/>
                <a:cs typeface="Gentium Plus" pitchFamily="2" charset="0"/>
              </a:rPr>
              <a:t> </a:t>
            </a:r>
            <a:r>
              <a:rPr lang="el-GR" sz="1600" b="1" dirty="0" smtClean="0">
                <a:latin typeface="Gentium Plus" pitchFamily="2" charset="0"/>
                <a:ea typeface="Gentium Plus" pitchFamily="2" charset="0"/>
                <a:cs typeface="Gentium Plus" pitchFamily="2" charset="0"/>
              </a:rPr>
              <a:t>γέννημα </a:t>
            </a:r>
            <a:endParaRPr lang="en-US" sz="1600" b="1" dirty="0" smtClean="0">
              <a:latin typeface="Gentium Plus" pitchFamily="2" charset="0"/>
              <a:ea typeface="Gentium Plus" pitchFamily="2" charset="0"/>
              <a:cs typeface="Gentium Plus" pitchFamily="2" charset="0"/>
            </a:endParaRPr>
          </a:p>
          <a:p>
            <a:pPr>
              <a:buNone/>
            </a:pPr>
            <a:r>
              <a:rPr lang="en-US" sz="1600" dirty="0" smtClean="0">
                <a:latin typeface="Gentium Plus" pitchFamily="2" charset="0"/>
                <a:ea typeface="Gentium Plus" pitchFamily="2" charset="0"/>
                <a:cs typeface="Gentium Plus" pitchFamily="2" charset="0"/>
              </a:rPr>
              <a:t>      </a:t>
            </a:r>
            <a:r>
              <a:rPr lang="el-GR" sz="1600" dirty="0" smtClean="0">
                <a:latin typeface="Gentium Plus" pitchFamily="2" charset="0"/>
                <a:ea typeface="Gentium Plus" pitchFamily="2" charset="0"/>
                <a:cs typeface="Gentium Plus" pitchFamily="2" charset="0"/>
              </a:rPr>
              <a:t>γενναιότητα</a:t>
            </a:r>
            <a:r>
              <a:rPr lang="en-US" sz="1600" dirty="0" smtClean="0">
                <a:latin typeface="Gentium Plus" pitchFamily="2" charset="0"/>
                <a:ea typeface="Gentium Plus" pitchFamily="2" charset="0"/>
                <a:cs typeface="Gentium Plus" pitchFamily="2" charset="0"/>
              </a:rPr>
              <a:t>                   </a:t>
            </a:r>
            <a:r>
              <a:rPr lang="el-GR" sz="1600" b="1" dirty="0" smtClean="0">
                <a:latin typeface="Gentium Plus" pitchFamily="2" charset="0"/>
                <a:ea typeface="Gentium Plus" pitchFamily="2" charset="0"/>
                <a:cs typeface="Gentium Plus" pitchFamily="2" charset="0"/>
              </a:rPr>
              <a:t>γεννήτρια</a:t>
            </a:r>
            <a:r>
              <a:rPr lang="en-US" sz="1600" b="1" dirty="0" smtClean="0">
                <a:latin typeface="Gentium Plus" pitchFamily="2" charset="0"/>
                <a:ea typeface="Gentium Plus" pitchFamily="2" charset="0"/>
                <a:cs typeface="Gentium Plus" pitchFamily="2" charset="0"/>
              </a:rPr>
              <a:t> </a:t>
            </a:r>
          </a:p>
          <a:p>
            <a:pPr>
              <a:buNone/>
            </a:pPr>
            <a:r>
              <a:rPr lang="en-US" sz="1600" dirty="0" smtClean="0">
                <a:latin typeface="Gentium Plus" pitchFamily="2" charset="0"/>
                <a:ea typeface="Gentium Plus" pitchFamily="2" charset="0"/>
                <a:cs typeface="Gentium Plus" pitchFamily="2" charset="0"/>
              </a:rPr>
              <a:t>      </a:t>
            </a:r>
            <a:r>
              <a:rPr lang="el-GR" sz="1600" dirty="0" smtClean="0">
                <a:latin typeface="Gentium Plus" pitchFamily="2" charset="0"/>
                <a:ea typeface="Gentium Plus" pitchFamily="2" charset="0"/>
                <a:cs typeface="Gentium Plus" pitchFamily="2" charset="0"/>
              </a:rPr>
              <a:t>γεννάω</a:t>
            </a:r>
            <a:r>
              <a:rPr lang="en-US" sz="1600" dirty="0" smtClean="0">
                <a:latin typeface="Gentium Plus" pitchFamily="2" charset="0"/>
                <a:ea typeface="Gentium Plus" pitchFamily="2" charset="0"/>
                <a:cs typeface="Gentium Plus" pitchFamily="2" charset="0"/>
              </a:rPr>
              <a:t>  </a:t>
            </a:r>
          </a:p>
          <a:p>
            <a:pPr>
              <a:buNone/>
            </a:pPr>
            <a:endParaRPr lang="el-GR" sz="1600" dirty="0" smtClean="0">
              <a:latin typeface="Gentium Plus" pitchFamily="2" charset="0"/>
              <a:ea typeface="Gentium Plus" pitchFamily="2" charset="0"/>
              <a:cs typeface="Gentium Plus" pitchFamily="2" charset="0"/>
            </a:endParaRPr>
          </a:p>
          <a:p>
            <a:pPr>
              <a:buNone/>
            </a:pPr>
            <a:r>
              <a:rPr lang="el-GR" sz="1600" dirty="0" smtClean="0">
                <a:latin typeface="Gentium Plus" pitchFamily="2" charset="0"/>
                <a:ea typeface="Gentium Plus" pitchFamily="2" charset="0"/>
                <a:cs typeface="Gentium Plus" pitchFamily="2" charset="0"/>
              </a:rPr>
              <a:t>      διάβαση                           </a:t>
            </a:r>
            <a:r>
              <a:rPr lang="el-GR" sz="1600" b="1" dirty="0" smtClean="0">
                <a:latin typeface="Gentium Plus" pitchFamily="2" charset="0"/>
                <a:ea typeface="Gentium Plus" pitchFamily="2" charset="0"/>
                <a:cs typeface="Gentium Plus" pitchFamily="2" charset="0"/>
              </a:rPr>
              <a:t>διαβάζω </a:t>
            </a:r>
          </a:p>
          <a:p>
            <a:pPr>
              <a:buNone/>
            </a:pPr>
            <a:r>
              <a:rPr lang="el-GR" sz="1600" dirty="0" smtClean="0">
                <a:latin typeface="Gentium Plus" pitchFamily="2" charset="0"/>
                <a:ea typeface="Gentium Plus" pitchFamily="2" charset="0"/>
                <a:cs typeface="Gentium Plus" pitchFamily="2" charset="0"/>
              </a:rPr>
              <a:t>      διαβατήριο                     </a:t>
            </a:r>
            <a:r>
              <a:rPr lang="el-GR" sz="1600" b="1" dirty="0" smtClean="0">
                <a:latin typeface="Gentium Plus" pitchFamily="2" charset="0"/>
                <a:ea typeface="Gentium Plus" pitchFamily="2" charset="0"/>
                <a:cs typeface="Gentium Plus" pitchFamily="2" charset="0"/>
              </a:rPr>
              <a:t>διάβασμα </a:t>
            </a:r>
          </a:p>
          <a:p>
            <a:pPr>
              <a:buNone/>
            </a:pPr>
            <a:r>
              <a:rPr lang="el-GR" sz="1600" dirty="0" smtClean="0">
                <a:latin typeface="Gentium Plus" pitchFamily="2" charset="0"/>
                <a:ea typeface="Gentium Plus" pitchFamily="2" charset="0"/>
                <a:cs typeface="Gentium Plus" pitchFamily="2" charset="0"/>
              </a:rPr>
              <a:t>      διαβάτης                         </a:t>
            </a:r>
            <a:r>
              <a:rPr lang="el-GR" sz="1600" b="1" dirty="0" smtClean="0">
                <a:latin typeface="Gentium Plus" pitchFamily="2" charset="0"/>
                <a:ea typeface="Gentium Plus" pitchFamily="2" charset="0"/>
                <a:cs typeface="Gentium Plus" pitchFamily="2" charset="0"/>
              </a:rPr>
              <a:t>διαβαίνω </a:t>
            </a:r>
          </a:p>
          <a:p>
            <a:pPr>
              <a:buNone/>
            </a:pPr>
            <a:r>
              <a:rPr lang="el-GR" sz="1600" dirty="0" smtClean="0">
                <a:latin typeface="Gentium Plus" pitchFamily="2" charset="0"/>
                <a:ea typeface="Gentium Plus" pitchFamily="2" charset="0"/>
                <a:cs typeface="Gentium Plus" pitchFamily="2" charset="0"/>
              </a:rPr>
              <a:t>      διαβήτης </a:t>
            </a:r>
          </a:p>
          <a:p>
            <a:pPr>
              <a:buNone/>
            </a:pPr>
            <a:r>
              <a:rPr lang="el-GR" sz="1600" dirty="0" smtClean="0">
                <a:latin typeface="Gentium Plus" pitchFamily="2" charset="0"/>
                <a:ea typeface="Gentium Plus" pitchFamily="2" charset="0"/>
                <a:cs typeface="Gentium Plus" pitchFamily="2" charset="0"/>
              </a:rPr>
              <a:t>      διαβητικός</a:t>
            </a:r>
          </a:p>
          <a:p>
            <a:endParaRPr lang="el-GR" sz="1600" dirty="0">
              <a:latin typeface="Gentium Plus" pitchFamily="2" charset="0"/>
              <a:ea typeface="Gentium Plus" pitchFamily="2" charset="0"/>
              <a:cs typeface="Gentium Plus" pitchFamily="2"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Slide Number Placeholder 6"/>
          <p:cNvSpPr>
            <a:spLocks noGrp="1"/>
          </p:cNvSpPr>
          <p:nvPr>
            <p:ph type="sldNum" sz="quarter" idx="12"/>
          </p:nvPr>
        </p:nvSpPr>
        <p:spPr>
          <a:noFill/>
          <a:ln>
            <a:miter lim="800000"/>
            <a:headEnd/>
            <a:tailEnd/>
          </a:ln>
        </p:spPr>
        <p:txBody>
          <a:bodyPr>
            <a:normAutofit fontScale="85000" lnSpcReduction="20000"/>
          </a:bodyPr>
          <a:lstStyle/>
          <a:p>
            <a:fld id="{5E928B09-959B-49A8-9D23-CC0E6441D34D}" type="slidenum">
              <a:rPr lang="el-GR"/>
              <a:pPr/>
              <a:t>13</a:t>
            </a:fld>
            <a:endParaRPr lang="el-GR"/>
          </a:p>
        </p:txBody>
      </p:sp>
      <p:sp>
        <p:nvSpPr>
          <p:cNvPr id="222210" name="Rectangle 2"/>
          <p:cNvSpPr>
            <a:spLocks noGrp="1" noChangeArrowheads="1"/>
          </p:cNvSpPr>
          <p:nvPr>
            <p:ph type="title"/>
          </p:nvPr>
        </p:nvSpPr>
        <p:spPr/>
        <p:txBody>
          <a:bodyPr/>
          <a:lstStyle/>
          <a:p>
            <a:pPr eaLnBrk="1" hangingPunct="1"/>
            <a:r>
              <a:rPr lang="el-GR" sz="4000" b="1" smtClean="0">
                <a:effectLst>
                  <a:outerShdw blurRad="38100" dist="38100" dir="2700000" algn="tl">
                    <a:srgbClr val="C0C0C0"/>
                  </a:outerShdw>
                </a:effectLst>
              </a:rPr>
              <a:t>Αλφαβήτιση</a:t>
            </a:r>
            <a:endParaRPr lang="el-GR" sz="3200" b="1" smtClean="0">
              <a:solidFill>
                <a:srgbClr val="3366FF"/>
              </a:solidFill>
              <a:effectLst>
                <a:outerShdw blurRad="38100" dist="38100" dir="2700000" algn="tl">
                  <a:srgbClr val="C0C0C0"/>
                </a:outerShdw>
              </a:effectLst>
            </a:endParaRPr>
          </a:p>
        </p:txBody>
      </p:sp>
      <p:sp>
        <p:nvSpPr>
          <p:cNvPr id="62467" name="Rectangle 3"/>
          <p:cNvSpPr>
            <a:spLocks noGrp="1" noChangeArrowheads="1"/>
          </p:cNvSpPr>
          <p:nvPr>
            <p:ph type="body" sz="half" idx="1"/>
          </p:nvPr>
        </p:nvSpPr>
        <p:spPr>
          <a:xfrm>
            <a:off x="457200" y="1600200"/>
            <a:ext cx="4032250" cy="4456113"/>
          </a:xfrm>
        </p:spPr>
        <p:txBody>
          <a:bodyPr/>
          <a:lstStyle/>
          <a:p>
            <a:pPr marL="447675" indent="-447675" eaLnBrk="1" hangingPunct="1"/>
            <a:r>
              <a:rPr lang="el-GR" sz="2000" b="1" i="1" smtClean="0"/>
              <a:t>Ποια γράμματα έσβησε η Ροζαλία με μπογιά;</a:t>
            </a:r>
            <a:r>
              <a:rPr lang="el-GR" sz="2000" smtClean="0"/>
              <a:t> </a:t>
            </a:r>
            <a:endParaRPr lang="en-US" sz="2000" smtClean="0"/>
          </a:p>
          <a:p>
            <a:pPr marL="447675" indent="-447675" eaLnBrk="1" hangingPunct="1">
              <a:buFontTx/>
              <a:buNone/>
            </a:pPr>
            <a:endParaRPr lang="el-GR" sz="2000" smtClean="0"/>
          </a:p>
        </p:txBody>
      </p:sp>
      <p:pic>
        <p:nvPicPr>
          <p:cNvPr id="222212" name="Picture 4"/>
          <p:cNvPicPr>
            <a:picLocks noGrp="1" noChangeAspect="1" noChangeArrowheads="1"/>
          </p:cNvPicPr>
          <p:nvPr>
            <p:ph sz="half" idx="2"/>
          </p:nvPr>
        </p:nvPicPr>
        <p:blipFill>
          <a:blip r:embed="rId2" cstate="print"/>
          <a:srcRect/>
          <a:stretch>
            <a:fillRect/>
          </a:stretch>
        </p:blipFill>
        <p:spPr>
          <a:xfrm>
            <a:off x="6011863" y="1268413"/>
            <a:ext cx="1512887" cy="5589587"/>
          </a:xfrm>
        </p:spPr>
      </p:pic>
    </p:spTree>
  </p:cSld>
  <p:clrMapOvr>
    <a:masterClrMapping/>
  </p:clrMapOvr>
  <p:transition>
    <p:pull dir="ld"/>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smtClean="0"/>
              <a:t>Αλφαβήτιση</a:t>
            </a:r>
            <a:r>
              <a:rPr lang="el-GR" dirty="0" smtClean="0"/>
              <a:t> </a:t>
            </a:r>
            <a:endParaRPr lang="el-GR" dirty="0"/>
          </a:p>
        </p:txBody>
      </p:sp>
      <p:sp>
        <p:nvSpPr>
          <p:cNvPr id="3" name="2 - Θέση κειμένου"/>
          <p:cNvSpPr>
            <a:spLocks noGrp="1"/>
          </p:cNvSpPr>
          <p:nvPr>
            <p:ph type="body" sz="half" idx="1"/>
          </p:nvPr>
        </p:nvSpPr>
        <p:spPr>
          <a:xfrm>
            <a:off x="251520" y="1600200"/>
            <a:ext cx="8568952" cy="4456113"/>
          </a:xfrm>
        </p:spPr>
        <p:txBody>
          <a:bodyPr>
            <a:normAutofit fontScale="85000" lnSpcReduction="10000"/>
          </a:bodyPr>
          <a:lstStyle/>
          <a:p>
            <a:pPr>
              <a:buNone/>
            </a:pPr>
            <a:r>
              <a:rPr lang="el-GR" dirty="0" smtClean="0"/>
              <a:t>Λέμε στους μαθητές ότι πρόκειται να γράψουμε μια ιστορία χρησιμοποιώντας τους ένα συγκεκριμένο ήχο, </a:t>
            </a:r>
            <a:r>
              <a:rPr lang="el-GR" dirty="0" smtClean="0"/>
              <a:t>π.χ. [δ]. </a:t>
            </a:r>
            <a:r>
              <a:rPr lang="el-GR" dirty="0" smtClean="0"/>
              <a:t>Αφού τους χωρίσουμε σε ομάδες</a:t>
            </a:r>
            <a:r>
              <a:rPr lang="el-GR" dirty="0" smtClean="0"/>
              <a:t>, </a:t>
            </a:r>
            <a:r>
              <a:rPr lang="el-GR" dirty="0" smtClean="0"/>
              <a:t>τους προτρέπουμε να χρησιμοποιήσουν για πέντε λεπτά το λεξικό τους και να βρουν όσο πιο πολλές λέξεις μπορούν (π.χ</a:t>
            </a:r>
            <a:r>
              <a:rPr lang="el-GR" dirty="0" smtClean="0"/>
              <a:t>. δαγκώνω, δάκρυ, δάσος, δείχνω, δειλός). </a:t>
            </a:r>
            <a:r>
              <a:rPr lang="el-GR" dirty="0" smtClean="0"/>
              <a:t>Τους ζητάμε να βρουν ουσιαστικά</a:t>
            </a:r>
            <a:r>
              <a:rPr lang="el-GR" dirty="0" smtClean="0"/>
              <a:t>, επίθετα, </a:t>
            </a:r>
            <a:r>
              <a:rPr lang="el-GR" dirty="0" smtClean="0"/>
              <a:t>ρήματα και να φτιάξουν μια ιστορία με τις λέξεις που βρήκαν</a:t>
            </a:r>
            <a:r>
              <a:rPr lang="el-GR" dirty="0" smtClean="0"/>
              <a:t>. </a:t>
            </a:r>
            <a:r>
              <a:rPr lang="el-GR" dirty="0" smtClean="0"/>
              <a:t>Κάθε ομάδα διαβάζει τη δική της ιστορία.</a:t>
            </a:r>
          </a:p>
          <a:p>
            <a:pPr>
              <a:buNone/>
            </a:pPr>
            <a:r>
              <a:rPr lang="el-GR" dirty="0" smtClean="0"/>
              <a:t>Στόχος: </a:t>
            </a:r>
            <a:r>
              <a:rPr lang="el-GR" dirty="0" smtClean="0"/>
              <a:t>εξοικείωση με την αλφαβητική σειρά του λεξικού</a:t>
            </a:r>
            <a:r>
              <a:rPr lang="el-GR" dirty="0" smtClean="0"/>
              <a:t>, </a:t>
            </a:r>
            <a:r>
              <a:rPr lang="el-GR" dirty="0" smtClean="0"/>
              <a:t>αντιστοίχηση γράμματος-φθόγγου</a:t>
            </a:r>
            <a:r>
              <a:rPr lang="el-GR" dirty="0" smtClean="0"/>
              <a:t>, </a:t>
            </a:r>
            <a:r>
              <a:rPr lang="el-GR" dirty="0" smtClean="0"/>
              <a:t>συνειδητοποίηση της γραμματικής κατηγορίας των λέξεων</a:t>
            </a:r>
            <a:r>
              <a:rPr lang="el-GR" dirty="0" smtClean="0"/>
              <a:t>, </a:t>
            </a:r>
            <a:r>
              <a:rPr lang="el-GR" dirty="0" smtClean="0"/>
              <a:t>παραγωγή γραπτού λόγου</a:t>
            </a:r>
            <a:endParaRPr lang="el-GR" dirty="0"/>
          </a:p>
        </p:txBody>
      </p:sp>
    </p:spTree>
  </p:cSld>
  <p:clrMapOvr>
    <a:masterClrMapping/>
  </p:clrMapOvr>
  <p:transition>
    <p:pull dir="ld"/>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smtClean="0"/>
              <a:t>Αλφαβήτιση</a:t>
            </a:r>
            <a:r>
              <a:rPr lang="el-GR" dirty="0" smtClean="0"/>
              <a:t> </a:t>
            </a:r>
            <a:endParaRPr lang="el-GR" dirty="0"/>
          </a:p>
        </p:txBody>
      </p:sp>
      <p:sp>
        <p:nvSpPr>
          <p:cNvPr id="3" name="2 - Θέση κειμένου"/>
          <p:cNvSpPr>
            <a:spLocks noGrp="1"/>
          </p:cNvSpPr>
          <p:nvPr>
            <p:ph type="body" sz="half" idx="1"/>
          </p:nvPr>
        </p:nvSpPr>
        <p:spPr>
          <a:xfrm>
            <a:off x="251520" y="1600200"/>
            <a:ext cx="8568952" cy="4456113"/>
          </a:xfrm>
        </p:spPr>
        <p:txBody>
          <a:bodyPr>
            <a:normAutofit fontScale="92500"/>
          </a:bodyPr>
          <a:lstStyle/>
          <a:p>
            <a:pPr>
              <a:buNone/>
            </a:pPr>
            <a:r>
              <a:rPr lang="el-GR" dirty="0" smtClean="0"/>
              <a:t>Δείχνουμε στους μαθητές ένα θεματικό πίνακα </a:t>
            </a:r>
            <a:r>
              <a:rPr lang="el-GR" dirty="0" smtClean="0"/>
              <a:t>(π.χ. ‘</a:t>
            </a:r>
            <a:r>
              <a:rPr lang="el-GR" dirty="0" smtClean="0"/>
              <a:t>το αγρόκτημα</a:t>
            </a:r>
            <a:r>
              <a:rPr lang="el-GR" dirty="0" smtClean="0"/>
              <a:t>’ ‘</a:t>
            </a:r>
            <a:r>
              <a:rPr lang="el-GR" dirty="0" smtClean="0"/>
              <a:t>η θάλασσα</a:t>
            </a:r>
            <a:r>
              <a:rPr lang="el-GR" dirty="0" smtClean="0"/>
              <a:t>’) </a:t>
            </a:r>
            <a:r>
              <a:rPr lang="el-GR" dirty="0" smtClean="0"/>
              <a:t>και τους ζητάμε να χωριστούν σε ομάδες και να φτιάξουν αλυσίδες λέξεων χρησιμοποιώντας το θεματικό πίνακα ή και άλλες σελίδες του λεξικού</a:t>
            </a:r>
            <a:r>
              <a:rPr lang="el-GR" dirty="0" smtClean="0"/>
              <a:t>. </a:t>
            </a:r>
            <a:r>
              <a:rPr lang="el-GR" dirty="0" smtClean="0"/>
              <a:t>Δίνουμε την εξής οδηγία</a:t>
            </a:r>
            <a:r>
              <a:rPr lang="el-GR" dirty="0" smtClean="0"/>
              <a:t>: </a:t>
            </a:r>
            <a:r>
              <a:rPr lang="el-GR" dirty="0" smtClean="0"/>
              <a:t>η τελευταία συλλαβή </a:t>
            </a:r>
            <a:r>
              <a:rPr lang="el-GR" dirty="0" smtClean="0"/>
              <a:t>(</a:t>
            </a:r>
            <a:r>
              <a:rPr lang="el-GR" dirty="0" smtClean="0"/>
              <a:t>ή γράμμα</a:t>
            </a:r>
            <a:r>
              <a:rPr lang="el-GR" dirty="0" smtClean="0"/>
              <a:t>) </a:t>
            </a:r>
            <a:r>
              <a:rPr lang="el-GR" dirty="0" smtClean="0"/>
              <a:t>της προηγούμενης λέξης να χρησιμοποιείται για την αρχή της επόμενης</a:t>
            </a:r>
            <a:r>
              <a:rPr lang="el-GR" dirty="0" smtClean="0"/>
              <a:t>. </a:t>
            </a:r>
            <a:r>
              <a:rPr lang="el-GR" dirty="0" smtClean="0"/>
              <a:t>Νικήτρια είναι η ομάδα που θα φτιάξει τη μεγαλύτερη αλυσίδα</a:t>
            </a:r>
            <a:r>
              <a:rPr lang="el-GR" dirty="0" smtClean="0"/>
              <a:t>. </a:t>
            </a:r>
            <a:endParaRPr lang="el-GR" dirty="0" smtClean="0"/>
          </a:p>
          <a:p>
            <a:pPr>
              <a:buNone/>
            </a:pPr>
            <a:r>
              <a:rPr lang="el-GR" dirty="0" smtClean="0"/>
              <a:t>Στόχος: </a:t>
            </a:r>
            <a:r>
              <a:rPr lang="el-GR" dirty="0" smtClean="0"/>
              <a:t>εξάσκηση στην </a:t>
            </a:r>
            <a:r>
              <a:rPr lang="el-GR" dirty="0" err="1" smtClean="0"/>
              <a:t>αλφαβήτιση</a:t>
            </a:r>
            <a:r>
              <a:rPr lang="el-GR" dirty="0" smtClean="0"/>
              <a:t>, </a:t>
            </a:r>
            <a:r>
              <a:rPr lang="el-GR" dirty="0" smtClean="0"/>
              <a:t>αναζήτηση λέξεων στο λεξικό και στη χρήση θεματικών πινάκων</a:t>
            </a:r>
            <a:endParaRPr lang="el-GR" dirty="0"/>
          </a:p>
        </p:txBody>
      </p:sp>
    </p:spTree>
  </p:cSld>
  <p:clrMapOvr>
    <a:masterClrMapping/>
  </p:clrMapOvr>
  <p:transition>
    <p:pull dir="ld"/>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Slide Number Placeholder 5"/>
          <p:cNvSpPr>
            <a:spLocks noGrp="1"/>
          </p:cNvSpPr>
          <p:nvPr>
            <p:ph type="sldNum" sz="quarter" idx="12"/>
          </p:nvPr>
        </p:nvSpPr>
        <p:spPr>
          <a:noFill/>
          <a:ln>
            <a:miter lim="800000"/>
            <a:headEnd/>
            <a:tailEnd/>
          </a:ln>
        </p:spPr>
        <p:txBody>
          <a:bodyPr>
            <a:normAutofit fontScale="85000" lnSpcReduction="20000"/>
          </a:bodyPr>
          <a:lstStyle/>
          <a:p>
            <a:fld id="{ACDB338B-8B66-4EF9-B3CC-5D556A44766A}" type="slidenum">
              <a:rPr lang="el-GR"/>
              <a:pPr/>
              <a:t>16</a:t>
            </a:fld>
            <a:endParaRPr lang="el-GR"/>
          </a:p>
        </p:txBody>
      </p:sp>
      <p:sp>
        <p:nvSpPr>
          <p:cNvPr id="63490" name="Rectangle 2"/>
          <p:cNvSpPr>
            <a:spLocks noGrp="1" noChangeArrowheads="1"/>
          </p:cNvSpPr>
          <p:nvPr>
            <p:ph type="body" idx="1"/>
          </p:nvPr>
        </p:nvSpPr>
        <p:spPr>
          <a:xfrm>
            <a:off x="323528" y="1988840"/>
            <a:ext cx="8640960" cy="4456113"/>
          </a:xfrm>
        </p:spPr>
        <p:txBody>
          <a:bodyPr/>
          <a:lstStyle/>
          <a:p>
            <a:pPr marL="447675" indent="-447675" eaLnBrk="1" hangingPunct="1">
              <a:lnSpc>
                <a:spcPct val="80000"/>
              </a:lnSpc>
            </a:pPr>
            <a:r>
              <a:rPr lang="el-GR" sz="2400" i="1" dirty="0" smtClean="0"/>
              <a:t>Βάλε τα τρόφιμα σε αλφαβητική σειρά, όπως στο λεξικό!</a:t>
            </a:r>
            <a:endParaRPr lang="el-GR" sz="2400" dirty="0" smtClean="0"/>
          </a:p>
          <a:p>
            <a:pPr marL="447675" indent="-447675" eaLnBrk="1" hangingPunct="1">
              <a:lnSpc>
                <a:spcPct val="80000"/>
              </a:lnSpc>
              <a:buFontTx/>
              <a:buNone/>
            </a:pPr>
            <a:r>
              <a:rPr lang="el-GR" sz="2400" b="1" dirty="0" smtClean="0"/>
              <a:t>          κρεμμύδι κρέας κρέμα κρουασάν</a:t>
            </a:r>
          </a:p>
          <a:p>
            <a:pPr marL="447675" indent="-447675" eaLnBrk="1" hangingPunct="1">
              <a:lnSpc>
                <a:spcPct val="80000"/>
              </a:lnSpc>
            </a:pPr>
            <a:endParaRPr lang="el-GR" sz="2400" b="1" dirty="0" smtClean="0"/>
          </a:p>
          <a:p>
            <a:pPr marL="447675" indent="-447675" eaLnBrk="1" hangingPunct="1">
              <a:lnSpc>
                <a:spcPct val="80000"/>
              </a:lnSpc>
            </a:pPr>
            <a:endParaRPr lang="el-GR" sz="2400" b="1" dirty="0" smtClean="0"/>
          </a:p>
          <a:p>
            <a:pPr marL="447675" indent="-447675" eaLnBrk="1" hangingPunct="1">
              <a:lnSpc>
                <a:spcPct val="80000"/>
              </a:lnSpc>
            </a:pPr>
            <a:r>
              <a:rPr lang="el-GR" sz="2400" i="1" dirty="0" smtClean="0"/>
              <a:t>Μπορείς να βάλεις τις λέξεις σε αλφαβητική σειρά, όπως στο λεξικό;</a:t>
            </a:r>
            <a:endParaRPr lang="el-GR" sz="2400" dirty="0" smtClean="0"/>
          </a:p>
          <a:p>
            <a:pPr marL="447675" indent="-447675" eaLnBrk="1" hangingPunct="1">
              <a:lnSpc>
                <a:spcPct val="80000"/>
              </a:lnSpc>
              <a:buFontTx/>
              <a:buNone/>
            </a:pPr>
            <a:r>
              <a:rPr lang="el-GR" sz="2400" b="1" dirty="0" smtClean="0"/>
              <a:t>      πρίζα βγάζω σκάβω πνίγω σκάκι κρεμάλα στρώμα κλειδί πλάτη βρύση πρόβατο σφεντόνα πράσινος κλωστή σταθμός σφραγίδα στάση σκάλα σκαλί σκλάβος σμήνος σνακ σπάζω σπηλιά σπίθα σπίρτο σπίτι σπρώχνω </a:t>
            </a:r>
            <a:r>
              <a:rPr lang="el-GR" sz="2400" b="1" dirty="0" err="1" smtClean="0"/>
              <a:t>στιλό</a:t>
            </a:r>
            <a:r>
              <a:rPr lang="el-GR" sz="2400" b="1" dirty="0" smtClean="0"/>
              <a:t> κρύος</a:t>
            </a:r>
          </a:p>
          <a:p>
            <a:pPr marL="447675" indent="-447675" eaLnBrk="1" hangingPunct="1">
              <a:lnSpc>
                <a:spcPct val="80000"/>
              </a:lnSpc>
              <a:buFontTx/>
              <a:buNone/>
            </a:pPr>
            <a:endParaRPr lang="el-GR" sz="2400" b="1" i="1" dirty="0" smtClean="0"/>
          </a:p>
          <a:p>
            <a:pPr marL="447675" indent="-447675" eaLnBrk="1" hangingPunct="1">
              <a:lnSpc>
                <a:spcPct val="80000"/>
              </a:lnSpc>
              <a:buFontTx/>
              <a:buNone/>
            </a:pPr>
            <a:endParaRPr lang="el-GR" sz="2400" b="1" i="1" dirty="0" smtClean="0"/>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Slide Number Placeholder 6"/>
          <p:cNvSpPr>
            <a:spLocks noGrp="1"/>
          </p:cNvSpPr>
          <p:nvPr>
            <p:ph type="sldNum" sz="quarter" idx="4294967295"/>
          </p:nvPr>
        </p:nvSpPr>
        <p:spPr>
          <a:xfrm>
            <a:off x="6553200" y="6243638"/>
            <a:ext cx="2133600" cy="457200"/>
          </a:xfrm>
          <a:prstGeom prst="rect">
            <a:avLst/>
          </a:prstGeom>
          <a:noFill/>
          <a:ln>
            <a:miter lim="800000"/>
            <a:headEnd/>
            <a:tailEnd/>
          </a:ln>
        </p:spPr>
        <p:txBody>
          <a:bodyPr/>
          <a:lstStyle/>
          <a:p>
            <a:fld id="{A46E047D-83CF-43A8-B170-EBA5E8254025}" type="slidenum">
              <a:rPr lang="el-GR"/>
              <a:pPr/>
              <a:t>17</a:t>
            </a:fld>
            <a:endParaRPr lang="el-GR"/>
          </a:p>
        </p:txBody>
      </p:sp>
      <p:sp>
        <p:nvSpPr>
          <p:cNvPr id="223234" name="Rectangle 2"/>
          <p:cNvSpPr>
            <a:spLocks noGrp="1" noChangeArrowheads="1"/>
          </p:cNvSpPr>
          <p:nvPr>
            <p:ph type="title"/>
          </p:nvPr>
        </p:nvSpPr>
        <p:spPr/>
        <p:txBody>
          <a:bodyPr>
            <a:normAutofit fontScale="90000"/>
          </a:bodyPr>
          <a:lstStyle/>
          <a:p>
            <a:pPr eaLnBrk="1" hangingPunct="1"/>
            <a:r>
              <a:rPr lang="el-GR" sz="2800" b="1" smtClean="0">
                <a:solidFill>
                  <a:schemeClr val="tx1"/>
                </a:solidFill>
                <a:effectLst>
                  <a:outerShdw blurRad="38100" dist="38100" dir="2700000" algn="tl">
                    <a:srgbClr val="C0C0C0"/>
                  </a:outerShdw>
                </a:effectLst>
              </a:rPr>
              <a:t>Ασκήσεις οπτικής αναγνώρισης/εξοικείωσης</a:t>
            </a:r>
            <a:r>
              <a:rPr lang="el-GR" sz="3600" smtClean="0">
                <a:solidFill>
                  <a:schemeClr val="tx1"/>
                </a:solidFill>
                <a:effectLst>
                  <a:outerShdw blurRad="38100" dist="38100" dir="2700000" algn="tl">
                    <a:srgbClr val="C0C0C0"/>
                  </a:outerShdw>
                </a:effectLst>
              </a:rPr>
              <a:t> </a:t>
            </a:r>
            <a:r>
              <a:rPr lang="el-GR" sz="2800" b="1" smtClean="0">
                <a:solidFill>
                  <a:schemeClr val="tx1"/>
                </a:solidFill>
                <a:effectLst>
                  <a:outerShdw blurRad="38100" dist="38100" dir="2700000" algn="tl">
                    <a:srgbClr val="C0C0C0"/>
                  </a:outerShdw>
                </a:effectLst>
              </a:rPr>
              <a:t>με τα</a:t>
            </a:r>
            <a:r>
              <a:rPr lang="el-GR" sz="3600" smtClean="0">
                <a:solidFill>
                  <a:schemeClr val="tx1"/>
                </a:solidFill>
                <a:effectLst>
                  <a:outerShdw blurRad="38100" dist="38100" dir="2700000" algn="tl">
                    <a:srgbClr val="C0C0C0"/>
                  </a:outerShdw>
                </a:effectLst>
              </a:rPr>
              <a:t> </a:t>
            </a:r>
            <a:r>
              <a:rPr lang="el-GR" sz="2800" b="1" smtClean="0">
                <a:solidFill>
                  <a:schemeClr val="tx1"/>
                </a:solidFill>
                <a:effectLst>
                  <a:outerShdw blurRad="38100" dist="38100" dir="2700000" algn="tl">
                    <a:srgbClr val="C0C0C0"/>
                  </a:outerShdw>
                </a:effectLst>
              </a:rPr>
              <a:t>τυπογραφικά</a:t>
            </a:r>
            <a:r>
              <a:rPr lang="el-GR" sz="3600" smtClean="0">
                <a:solidFill>
                  <a:schemeClr val="tx1"/>
                </a:solidFill>
                <a:effectLst>
                  <a:outerShdw blurRad="38100" dist="38100" dir="2700000" algn="tl">
                    <a:srgbClr val="C0C0C0"/>
                  </a:outerShdw>
                </a:effectLst>
              </a:rPr>
              <a:t> </a:t>
            </a:r>
            <a:r>
              <a:rPr lang="el-GR" sz="2800" b="1" smtClean="0">
                <a:solidFill>
                  <a:schemeClr val="tx1"/>
                </a:solidFill>
                <a:effectLst>
                  <a:outerShdw blurRad="38100" dist="38100" dir="2700000" algn="tl">
                    <a:srgbClr val="C0C0C0"/>
                  </a:outerShdw>
                </a:effectLst>
              </a:rPr>
              <a:t>στοιχεία</a:t>
            </a:r>
            <a:r>
              <a:rPr lang="el-GR" sz="3600" smtClean="0">
                <a:solidFill>
                  <a:schemeClr val="tx1"/>
                </a:solidFill>
                <a:effectLst>
                  <a:outerShdw blurRad="38100" dist="38100" dir="2700000" algn="tl">
                    <a:srgbClr val="C0C0C0"/>
                  </a:outerShdw>
                </a:effectLst>
              </a:rPr>
              <a:t> </a:t>
            </a:r>
            <a:r>
              <a:rPr lang="el-GR" sz="2800" b="1" smtClean="0">
                <a:solidFill>
                  <a:schemeClr val="tx1"/>
                </a:solidFill>
                <a:effectLst>
                  <a:outerShdw blurRad="38100" dist="38100" dir="2700000" algn="tl">
                    <a:srgbClr val="C0C0C0"/>
                  </a:outerShdw>
                </a:effectLst>
              </a:rPr>
              <a:t>του</a:t>
            </a:r>
            <a:r>
              <a:rPr lang="el-GR" sz="3600" smtClean="0">
                <a:solidFill>
                  <a:schemeClr val="tx1"/>
                </a:solidFill>
                <a:effectLst>
                  <a:outerShdw blurRad="38100" dist="38100" dir="2700000" algn="tl">
                    <a:srgbClr val="C0C0C0"/>
                  </a:outerShdw>
                </a:effectLst>
              </a:rPr>
              <a:t> </a:t>
            </a:r>
            <a:r>
              <a:rPr lang="el-GR" sz="2800" b="1" smtClean="0">
                <a:solidFill>
                  <a:schemeClr val="tx1"/>
                </a:solidFill>
                <a:effectLst>
                  <a:outerShdw blurRad="38100" dist="38100" dir="2700000" algn="tl">
                    <a:srgbClr val="C0C0C0"/>
                  </a:outerShdw>
                </a:effectLst>
              </a:rPr>
              <a:t>λεξικού</a:t>
            </a:r>
            <a:r>
              <a:rPr lang="en-GB" sz="3600" smtClean="0">
                <a:solidFill>
                  <a:schemeClr val="tx1"/>
                </a:solidFill>
                <a:effectLst>
                  <a:outerShdw blurRad="38100" dist="38100" dir="2700000" algn="tl">
                    <a:srgbClr val="C0C0C0"/>
                  </a:outerShdw>
                </a:effectLst>
              </a:rPr>
              <a:t/>
            </a:r>
            <a:br>
              <a:rPr lang="en-GB" sz="3600" smtClean="0">
                <a:solidFill>
                  <a:schemeClr val="tx1"/>
                </a:solidFill>
                <a:effectLst>
                  <a:outerShdw blurRad="38100" dist="38100" dir="2700000" algn="tl">
                    <a:srgbClr val="C0C0C0"/>
                  </a:outerShdw>
                </a:effectLst>
              </a:rPr>
            </a:br>
            <a:endParaRPr lang="el-GR" sz="3600" smtClean="0">
              <a:solidFill>
                <a:schemeClr val="tx1"/>
              </a:solidFill>
              <a:effectLst>
                <a:outerShdw blurRad="38100" dist="38100" dir="2700000" algn="tl">
                  <a:srgbClr val="C0C0C0"/>
                </a:outerShdw>
              </a:effectLst>
            </a:endParaRPr>
          </a:p>
        </p:txBody>
      </p:sp>
      <p:sp>
        <p:nvSpPr>
          <p:cNvPr id="64515" name="Rectangle 3"/>
          <p:cNvSpPr>
            <a:spLocks noGrp="1" noChangeArrowheads="1"/>
          </p:cNvSpPr>
          <p:nvPr>
            <p:ph sz="half" idx="1"/>
          </p:nvPr>
        </p:nvSpPr>
        <p:spPr>
          <a:xfrm>
            <a:off x="251520" y="1556792"/>
            <a:ext cx="8002588" cy="792163"/>
          </a:xfrm>
        </p:spPr>
        <p:txBody>
          <a:bodyPr/>
          <a:lstStyle/>
          <a:p>
            <a:pPr marL="447675" indent="-447675" eaLnBrk="1" hangingPunct="1"/>
            <a:r>
              <a:rPr lang="el-GR" sz="1600" b="1" i="1" dirty="0" smtClean="0"/>
              <a:t>Τα παρακάτω σύμβολα υπάρχουν μέσα στο λεξικό σου. Μπορείς να κόψεις και να κολλήσεις πάνω στο ερωτηματικό τι σημαίνει το κάθε σύμβολο;</a:t>
            </a:r>
            <a:r>
              <a:rPr lang="el-GR" sz="1600" dirty="0" smtClean="0"/>
              <a:t> </a:t>
            </a:r>
            <a:endParaRPr lang="en-US" sz="1600" dirty="0" smtClean="0"/>
          </a:p>
          <a:p>
            <a:pPr marL="447675" indent="-447675" eaLnBrk="1" hangingPunct="1"/>
            <a:endParaRPr lang="el-GR" sz="1600" dirty="0" smtClean="0"/>
          </a:p>
        </p:txBody>
      </p:sp>
      <p:pic>
        <p:nvPicPr>
          <p:cNvPr id="223236" name="Picture 4" descr="Άσκηση%206"/>
          <p:cNvPicPr>
            <a:picLocks noChangeAspect="1" noChangeArrowheads="1"/>
          </p:cNvPicPr>
          <p:nvPr>
            <p:ph sz="half" idx="2"/>
          </p:nvPr>
        </p:nvPicPr>
        <p:blipFill>
          <a:blip r:embed="rId2" cstate="print"/>
          <a:srcRect/>
          <a:stretch>
            <a:fillRect/>
          </a:stretch>
        </p:blipFill>
        <p:spPr>
          <a:xfrm>
            <a:off x="179388" y="2276872"/>
            <a:ext cx="8615362" cy="4581128"/>
          </a:xfrm>
          <a:noFill/>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nodeType="clickEffect">
                                  <p:stCondLst>
                                    <p:cond delay="0"/>
                                  </p:stCondLst>
                                  <p:childTnLst>
                                    <p:set>
                                      <p:cBhvr>
                                        <p:cTn id="6" dur="1" fill="hold">
                                          <p:stCondLst>
                                            <p:cond delay="0"/>
                                          </p:stCondLst>
                                        </p:cTn>
                                        <p:tgtEl>
                                          <p:spTgt spid="223236"/>
                                        </p:tgtEl>
                                        <p:attrNameLst>
                                          <p:attrName>style.visibility</p:attrName>
                                        </p:attrNameLst>
                                      </p:cBhvr>
                                      <p:to>
                                        <p:strVal val="visible"/>
                                      </p:to>
                                    </p:set>
                                    <p:animEffect transition="in" filter="diamond(in)">
                                      <p:cBhvr>
                                        <p:cTn id="7" dur="2000"/>
                                        <p:tgtEl>
                                          <p:spTgt spid="2232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Slide Number Placeholder 6"/>
          <p:cNvSpPr>
            <a:spLocks noGrp="1"/>
          </p:cNvSpPr>
          <p:nvPr>
            <p:ph type="sldNum" sz="quarter" idx="12"/>
          </p:nvPr>
        </p:nvSpPr>
        <p:spPr>
          <a:noFill/>
          <a:ln>
            <a:miter lim="800000"/>
            <a:headEnd/>
            <a:tailEnd/>
          </a:ln>
        </p:spPr>
        <p:txBody>
          <a:bodyPr>
            <a:normAutofit fontScale="85000" lnSpcReduction="20000"/>
          </a:bodyPr>
          <a:lstStyle/>
          <a:p>
            <a:fld id="{5FDFF87C-4346-40A4-AE28-07905BBE33CE}" type="slidenum">
              <a:rPr lang="el-GR"/>
              <a:pPr/>
              <a:t>18</a:t>
            </a:fld>
            <a:endParaRPr lang="el-GR"/>
          </a:p>
        </p:txBody>
      </p:sp>
      <p:sp>
        <p:nvSpPr>
          <p:cNvPr id="224258" name="Rectangle 2"/>
          <p:cNvSpPr>
            <a:spLocks noGrp="1" noChangeArrowheads="1"/>
          </p:cNvSpPr>
          <p:nvPr>
            <p:ph type="title"/>
          </p:nvPr>
        </p:nvSpPr>
        <p:spPr/>
        <p:txBody>
          <a:bodyPr/>
          <a:lstStyle/>
          <a:p>
            <a:pPr eaLnBrk="1" hangingPunct="1"/>
            <a:r>
              <a:rPr lang="el-GR" sz="2800" b="1" smtClean="0">
                <a:solidFill>
                  <a:schemeClr val="tx1"/>
                </a:solidFill>
                <a:effectLst>
                  <a:outerShdw blurRad="38100" dist="38100" dir="2700000" algn="tl">
                    <a:srgbClr val="C0C0C0"/>
                  </a:outerShdw>
                </a:effectLst>
              </a:rPr>
              <a:t>Ασκήσεις οπτικής αναγνώρισης/εξοικείωσης</a:t>
            </a:r>
            <a:r>
              <a:rPr lang="el-GR" sz="3600" smtClean="0">
                <a:solidFill>
                  <a:schemeClr val="tx1"/>
                </a:solidFill>
                <a:effectLst>
                  <a:outerShdw blurRad="38100" dist="38100" dir="2700000" algn="tl">
                    <a:srgbClr val="C0C0C0"/>
                  </a:outerShdw>
                </a:effectLst>
              </a:rPr>
              <a:t> </a:t>
            </a:r>
            <a:r>
              <a:rPr lang="el-GR" sz="2800" b="1" smtClean="0">
                <a:solidFill>
                  <a:schemeClr val="tx1"/>
                </a:solidFill>
                <a:effectLst>
                  <a:outerShdw blurRad="38100" dist="38100" dir="2700000" algn="tl">
                    <a:srgbClr val="C0C0C0"/>
                  </a:outerShdw>
                </a:effectLst>
              </a:rPr>
              <a:t>με τα</a:t>
            </a:r>
            <a:r>
              <a:rPr lang="el-GR" sz="3600" smtClean="0">
                <a:solidFill>
                  <a:schemeClr val="tx1"/>
                </a:solidFill>
                <a:effectLst>
                  <a:outerShdw blurRad="38100" dist="38100" dir="2700000" algn="tl">
                    <a:srgbClr val="C0C0C0"/>
                  </a:outerShdw>
                </a:effectLst>
              </a:rPr>
              <a:t> </a:t>
            </a:r>
            <a:r>
              <a:rPr lang="el-GR" sz="2800" b="1" smtClean="0">
                <a:solidFill>
                  <a:schemeClr val="tx1"/>
                </a:solidFill>
                <a:effectLst>
                  <a:outerShdw blurRad="38100" dist="38100" dir="2700000" algn="tl">
                    <a:srgbClr val="C0C0C0"/>
                  </a:outerShdw>
                </a:effectLst>
              </a:rPr>
              <a:t>τυπογραφικά</a:t>
            </a:r>
            <a:r>
              <a:rPr lang="el-GR" sz="3600" smtClean="0">
                <a:solidFill>
                  <a:schemeClr val="tx1"/>
                </a:solidFill>
                <a:effectLst>
                  <a:outerShdw blurRad="38100" dist="38100" dir="2700000" algn="tl">
                    <a:srgbClr val="C0C0C0"/>
                  </a:outerShdw>
                </a:effectLst>
              </a:rPr>
              <a:t> </a:t>
            </a:r>
            <a:r>
              <a:rPr lang="el-GR" sz="2800" b="1" smtClean="0">
                <a:solidFill>
                  <a:schemeClr val="tx1"/>
                </a:solidFill>
                <a:effectLst>
                  <a:outerShdw blurRad="38100" dist="38100" dir="2700000" algn="tl">
                    <a:srgbClr val="C0C0C0"/>
                  </a:outerShdw>
                </a:effectLst>
              </a:rPr>
              <a:t>στοιχεία</a:t>
            </a:r>
            <a:r>
              <a:rPr lang="el-GR" sz="3600" smtClean="0">
                <a:solidFill>
                  <a:schemeClr val="tx1"/>
                </a:solidFill>
                <a:effectLst>
                  <a:outerShdw blurRad="38100" dist="38100" dir="2700000" algn="tl">
                    <a:srgbClr val="C0C0C0"/>
                  </a:outerShdw>
                </a:effectLst>
              </a:rPr>
              <a:t> </a:t>
            </a:r>
            <a:r>
              <a:rPr lang="el-GR" sz="2800" b="1" smtClean="0">
                <a:solidFill>
                  <a:schemeClr val="tx1"/>
                </a:solidFill>
                <a:effectLst>
                  <a:outerShdw blurRad="38100" dist="38100" dir="2700000" algn="tl">
                    <a:srgbClr val="C0C0C0"/>
                  </a:outerShdw>
                </a:effectLst>
              </a:rPr>
              <a:t>του</a:t>
            </a:r>
            <a:r>
              <a:rPr lang="el-GR" sz="3600" smtClean="0">
                <a:solidFill>
                  <a:schemeClr val="tx1"/>
                </a:solidFill>
                <a:effectLst>
                  <a:outerShdw blurRad="38100" dist="38100" dir="2700000" algn="tl">
                    <a:srgbClr val="C0C0C0"/>
                  </a:outerShdw>
                </a:effectLst>
              </a:rPr>
              <a:t> </a:t>
            </a:r>
            <a:r>
              <a:rPr lang="el-GR" sz="2800" b="1" smtClean="0">
                <a:solidFill>
                  <a:schemeClr val="tx1"/>
                </a:solidFill>
                <a:effectLst>
                  <a:outerShdw blurRad="38100" dist="38100" dir="2700000" algn="tl">
                    <a:srgbClr val="C0C0C0"/>
                  </a:outerShdw>
                </a:effectLst>
              </a:rPr>
              <a:t>λεξικού ΙΙ</a:t>
            </a:r>
            <a:endParaRPr lang="el-GR" sz="3600" smtClean="0">
              <a:solidFill>
                <a:schemeClr val="tx1"/>
              </a:solidFill>
              <a:effectLst>
                <a:outerShdw blurRad="38100" dist="38100" dir="2700000" algn="tl">
                  <a:srgbClr val="C0C0C0"/>
                </a:outerShdw>
              </a:effectLst>
            </a:endParaRPr>
          </a:p>
        </p:txBody>
      </p:sp>
      <p:sp>
        <p:nvSpPr>
          <p:cNvPr id="65539" name="Rectangle 3"/>
          <p:cNvSpPr>
            <a:spLocks noGrp="1" noChangeArrowheads="1"/>
          </p:cNvSpPr>
          <p:nvPr>
            <p:ph type="body" sz="half" idx="1"/>
          </p:nvPr>
        </p:nvSpPr>
        <p:spPr>
          <a:xfrm>
            <a:off x="457200" y="1600200"/>
            <a:ext cx="4032250" cy="4456113"/>
          </a:xfrm>
        </p:spPr>
        <p:txBody>
          <a:bodyPr/>
          <a:lstStyle/>
          <a:p>
            <a:pPr marL="447675" indent="-447675" eaLnBrk="1" hangingPunct="1"/>
            <a:r>
              <a:rPr lang="el-GR" sz="1800" b="1" i="1" smtClean="0"/>
              <a:t>Μπορείς να βάλεις τα κατάλληλα σύμβολα ώστε το λήμμα να μοιάζει με εκείνα του λεξικού σου;</a:t>
            </a:r>
          </a:p>
          <a:p>
            <a:pPr marL="447675" indent="-447675" eaLnBrk="1" hangingPunct="1"/>
            <a:endParaRPr lang="el-GR" sz="1800" b="1" i="1" smtClean="0"/>
          </a:p>
          <a:p>
            <a:pPr marL="447675" indent="-447675" eaLnBrk="1" hangingPunct="1">
              <a:buFontTx/>
              <a:buNone/>
            </a:pPr>
            <a:endParaRPr lang="el-GR" sz="1800" b="1" i="1" smtClean="0"/>
          </a:p>
        </p:txBody>
      </p:sp>
      <p:pic>
        <p:nvPicPr>
          <p:cNvPr id="224260" name="Picture 4" descr="7"/>
          <p:cNvPicPr>
            <a:picLocks noGrp="1" noChangeAspect="1" noChangeArrowheads="1"/>
          </p:cNvPicPr>
          <p:nvPr>
            <p:ph sz="half" idx="2"/>
          </p:nvPr>
        </p:nvPicPr>
        <p:blipFill>
          <a:blip r:embed="rId2" cstate="print"/>
          <a:srcRect/>
          <a:stretch>
            <a:fillRect/>
          </a:stretch>
        </p:blipFill>
        <p:spPr>
          <a:xfrm>
            <a:off x="4756150" y="2663825"/>
            <a:ext cx="3825875" cy="2328863"/>
          </a:xfrm>
        </p:spPr>
      </p:pic>
    </p:spTree>
  </p:cSld>
  <p:clrMapOvr>
    <a:masterClrMapping/>
  </p:clrMapOvr>
  <p:transition>
    <p:pull dir="ld"/>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Slide Number Placeholder 6"/>
          <p:cNvSpPr>
            <a:spLocks noGrp="1"/>
          </p:cNvSpPr>
          <p:nvPr>
            <p:ph type="sldNum" sz="quarter" idx="12"/>
          </p:nvPr>
        </p:nvSpPr>
        <p:spPr>
          <a:noFill/>
          <a:ln>
            <a:miter lim="800000"/>
            <a:headEnd/>
            <a:tailEnd/>
          </a:ln>
        </p:spPr>
        <p:txBody>
          <a:bodyPr>
            <a:normAutofit fontScale="85000" lnSpcReduction="20000"/>
          </a:bodyPr>
          <a:lstStyle/>
          <a:p>
            <a:fld id="{29448A2E-0289-4356-B970-B77C2CC471CC}" type="slidenum">
              <a:rPr lang="el-GR"/>
              <a:pPr/>
              <a:t>19</a:t>
            </a:fld>
            <a:endParaRPr lang="el-GR"/>
          </a:p>
        </p:txBody>
      </p:sp>
      <p:sp>
        <p:nvSpPr>
          <p:cNvPr id="225282" name="Rectangle 2"/>
          <p:cNvSpPr>
            <a:spLocks noGrp="1" noChangeArrowheads="1"/>
          </p:cNvSpPr>
          <p:nvPr>
            <p:ph type="title"/>
          </p:nvPr>
        </p:nvSpPr>
        <p:spPr/>
        <p:txBody>
          <a:bodyPr/>
          <a:lstStyle/>
          <a:p>
            <a:pPr eaLnBrk="1" hangingPunct="1"/>
            <a:r>
              <a:rPr lang="el-GR" sz="3200" b="1" smtClean="0">
                <a:solidFill>
                  <a:schemeClr val="tx1"/>
                </a:solidFill>
                <a:effectLst>
                  <a:outerShdw blurRad="38100" dist="38100" dir="2700000" algn="tl">
                    <a:srgbClr val="C0C0C0"/>
                  </a:outerShdw>
                </a:effectLst>
              </a:rPr>
              <a:t>Ασκήσεις ορθογραφίας </a:t>
            </a:r>
            <a:r>
              <a:rPr lang="en-GB" smtClean="0">
                <a:solidFill>
                  <a:schemeClr val="tx1"/>
                </a:solidFill>
                <a:effectLst>
                  <a:outerShdw blurRad="38100" dist="38100" dir="2700000" algn="tl">
                    <a:srgbClr val="C0C0C0"/>
                  </a:outerShdw>
                </a:effectLst>
              </a:rPr>
              <a:t/>
            </a:r>
            <a:br>
              <a:rPr lang="en-GB" smtClean="0">
                <a:solidFill>
                  <a:schemeClr val="tx1"/>
                </a:solidFill>
                <a:effectLst>
                  <a:outerShdw blurRad="38100" dist="38100" dir="2700000" algn="tl">
                    <a:srgbClr val="C0C0C0"/>
                  </a:outerShdw>
                </a:effectLst>
              </a:rPr>
            </a:br>
            <a:endParaRPr lang="el-GR" smtClean="0">
              <a:solidFill>
                <a:schemeClr val="tx1"/>
              </a:solidFill>
              <a:effectLst>
                <a:outerShdw blurRad="38100" dist="38100" dir="2700000" algn="tl">
                  <a:srgbClr val="C0C0C0"/>
                </a:outerShdw>
              </a:effectLst>
            </a:endParaRPr>
          </a:p>
        </p:txBody>
      </p:sp>
      <p:sp>
        <p:nvSpPr>
          <p:cNvPr id="66563" name="Rectangle 3"/>
          <p:cNvSpPr>
            <a:spLocks noGrp="1" noChangeArrowheads="1"/>
          </p:cNvSpPr>
          <p:nvPr>
            <p:ph type="body" sz="half" idx="1"/>
          </p:nvPr>
        </p:nvSpPr>
        <p:spPr>
          <a:xfrm>
            <a:off x="457200" y="1600200"/>
            <a:ext cx="4032250" cy="4456113"/>
          </a:xfrm>
        </p:spPr>
        <p:txBody>
          <a:bodyPr/>
          <a:lstStyle/>
          <a:p>
            <a:pPr marL="447675" indent="-447675" eaLnBrk="1" hangingPunct="1"/>
            <a:r>
              <a:rPr lang="el-GR" sz="1800" b="1" i="1" smtClean="0"/>
              <a:t>Συμπλήρωσε  τα γράμματα που λείπουν με τη βοήθεια του λεξικού σου!</a:t>
            </a:r>
            <a:r>
              <a:rPr lang="el-GR" sz="1800" smtClean="0"/>
              <a:t> </a:t>
            </a:r>
            <a:endParaRPr lang="en-US" sz="1800" smtClean="0"/>
          </a:p>
          <a:p>
            <a:pPr marL="447675" indent="-447675" eaLnBrk="1" hangingPunct="1"/>
            <a:endParaRPr lang="el-GR" sz="1800" smtClean="0"/>
          </a:p>
        </p:txBody>
      </p:sp>
      <p:pic>
        <p:nvPicPr>
          <p:cNvPr id="225284" name="Picture 4" descr="Άσκηση%206"/>
          <p:cNvPicPr>
            <a:picLocks noChangeAspect="1" noChangeArrowheads="1"/>
          </p:cNvPicPr>
          <p:nvPr>
            <p:ph sz="half" idx="2"/>
          </p:nvPr>
        </p:nvPicPr>
        <p:blipFill>
          <a:blip r:embed="rId2" cstate="print"/>
          <a:srcRect r="42429"/>
          <a:stretch>
            <a:fillRect/>
          </a:stretch>
        </p:blipFill>
        <p:spPr>
          <a:xfrm>
            <a:off x="4643438" y="1196975"/>
            <a:ext cx="4121150" cy="5397500"/>
          </a:xfrm>
          <a:noFill/>
        </p:spPr>
      </p:pic>
    </p:spTree>
  </p:cSld>
  <p:clrMapOvr>
    <a:masterClrMapping/>
  </p:clrMapOvr>
  <p:transition>
    <p:pull dir="l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Η χρήση του λεξικού στην εκπαίδευση</a:t>
            </a:r>
            <a:endParaRPr lang="el-GR" dirty="0"/>
          </a:p>
        </p:txBody>
      </p:sp>
      <p:sp>
        <p:nvSpPr>
          <p:cNvPr id="3" name="2 - Θέση περιεχομένου"/>
          <p:cNvSpPr>
            <a:spLocks noGrp="1"/>
          </p:cNvSpPr>
          <p:nvPr>
            <p:ph sz="quarter" idx="1"/>
          </p:nvPr>
        </p:nvSpPr>
        <p:spPr/>
        <p:txBody>
          <a:bodyPr>
            <a:normAutofit fontScale="85000" lnSpcReduction="10000"/>
          </a:bodyPr>
          <a:lstStyle/>
          <a:p>
            <a:pPr algn="just">
              <a:buNone/>
            </a:pPr>
            <a:r>
              <a:rPr lang="el-GR" dirty="0" smtClean="0">
                <a:latin typeface="Times New Roman"/>
              </a:rPr>
              <a:t>Πολλοί ερευνητές έχουν επισημάνει τις ποικίλες χρήσεις του λεξικού ως βιβλίου αναφοράς και ως εργαλείου μάθησης </a:t>
            </a:r>
            <a:r>
              <a:rPr lang="el-GR" dirty="0" smtClean="0">
                <a:latin typeface="Times New Roman"/>
              </a:rPr>
              <a:t>(</a:t>
            </a:r>
            <a:r>
              <a:rPr lang="en-US" dirty="0" smtClean="0">
                <a:latin typeface="Times New Roman"/>
              </a:rPr>
              <a:t>Hartmann 2001, Hunt &amp; </a:t>
            </a:r>
            <a:r>
              <a:rPr lang="en-US" dirty="0" err="1" smtClean="0">
                <a:latin typeface="Times New Roman"/>
              </a:rPr>
              <a:t>Beglar</a:t>
            </a:r>
            <a:r>
              <a:rPr lang="en-US" dirty="0" smtClean="0">
                <a:latin typeface="Times New Roman"/>
              </a:rPr>
              <a:t> 2002, O’ </a:t>
            </a:r>
            <a:r>
              <a:rPr lang="en-US" dirty="0" err="1" smtClean="0">
                <a:latin typeface="Times New Roman"/>
              </a:rPr>
              <a:t>Malley</a:t>
            </a:r>
            <a:r>
              <a:rPr lang="en-US" dirty="0" smtClean="0">
                <a:latin typeface="Times New Roman"/>
              </a:rPr>
              <a:t> &amp; </a:t>
            </a:r>
            <a:r>
              <a:rPr lang="en-US" dirty="0" err="1" smtClean="0">
                <a:latin typeface="Times New Roman"/>
              </a:rPr>
              <a:t>Chamot</a:t>
            </a:r>
            <a:r>
              <a:rPr lang="en-US" dirty="0" smtClean="0">
                <a:latin typeface="Times New Roman"/>
              </a:rPr>
              <a:t>, 1990, Rubin, 1975, Oxford, 1990, Schmitt </a:t>
            </a:r>
            <a:r>
              <a:rPr lang="en-US" dirty="0" smtClean="0">
                <a:latin typeface="Times New Roman"/>
              </a:rPr>
              <a:t>1997). </a:t>
            </a:r>
            <a:r>
              <a:rPr lang="el-GR" dirty="0" smtClean="0">
                <a:latin typeface="Times New Roman"/>
              </a:rPr>
              <a:t>Ειδικότερα, </a:t>
            </a:r>
            <a:r>
              <a:rPr lang="el-GR" dirty="0" smtClean="0">
                <a:latin typeface="Times New Roman"/>
              </a:rPr>
              <a:t>το λεξικό μπορεί να χρησιμοποιηθεί:</a:t>
            </a:r>
          </a:p>
          <a:p>
            <a:pPr algn="just">
              <a:buNone/>
            </a:pPr>
            <a:r>
              <a:rPr lang="el-GR" b="1" dirty="0" smtClean="0">
                <a:latin typeface="Times New Roman"/>
              </a:rPr>
              <a:t>1.προσληπτικά</a:t>
            </a:r>
            <a:r>
              <a:rPr lang="el-GR" dirty="0" smtClean="0">
                <a:latin typeface="Times New Roman"/>
              </a:rPr>
              <a:t>, </a:t>
            </a:r>
            <a:r>
              <a:rPr lang="el-GR" dirty="0" smtClean="0">
                <a:latin typeface="Times New Roman"/>
              </a:rPr>
              <a:t>για την κατανόηση γραπτού και προφορικού κειμένου και τη μετάφραση από τη δεύτερη ή ξένη στη μητρική γλώσσα</a:t>
            </a:r>
            <a:r>
              <a:rPr lang="el-GR" dirty="0" smtClean="0">
                <a:latin typeface="Times New Roman"/>
              </a:rPr>
              <a:t>. </a:t>
            </a:r>
            <a:r>
              <a:rPr lang="el-GR" dirty="0" smtClean="0">
                <a:latin typeface="Times New Roman"/>
              </a:rPr>
              <a:t>Να αποκωδικοποιήσει την άγνωστη ή μερικώς γνωστή λέξη που ακούει</a:t>
            </a:r>
            <a:r>
              <a:rPr lang="el-GR" dirty="0" smtClean="0">
                <a:latin typeface="Times New Roman"/>
              </a:rPr>
              <a:t>, </a:t>
            </a:r>
            <a:r>
              <a:rPr lang="el-GR" dirty="0" smtClean="0">
                <a:latin typeface="Times New Roman"/>
              </a:rPr>
              <a:t>διαβάζει ή μεταφράζει, να επιβεβαιώσει τη σημασία μιας εν μέρει γνωστής λέξης</a:t>
            </a:r>
            <a:r>
              <a:rPr lang="el-GR" dirty="0" smtClean="0">
                <a:latin typeface="Times New Roman"/>
              </a:rPr>
              <a:t>, </a:t>
            </a:r>
            <a:r>
              <a:rPr lang="el-GR" dirty="0" smtClean="0">
                <a:latin typeface="Times New Roman"/>
              </a:rPr>
              <a:t>να προβεί σε επαλήθευση των υποθέσεων που έχει κάνει για τη σημασία </a:t>
            </a:r>
            <a:r>
              <a:rPr lang="el-GR" dirty="0" smtClean="0">
                <a:latin typeface="Times New Roman"/>
              </a:rPr>
              <a:t>μίας </a:t>
            </a:r>
            <a:r>
              <a:rPr lang="el-GR" dirty="0" smtClean="0">
                <a:latin typeface="Times New Roman"/>
              </a:rPr>
              <a:t>λέξης βασιζόμενος στα συμφραζόμενα</a:t>
            </a:r>
            <a:endParaRPr lang="el-G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Slide Number Placeholder 5"/>
          <p:cNvSpPr>
            <a:spLocks noGrp="1"/>
          </p:cNvSpPr>
          <p:nvPr>
            <p:ph type="sldNum" sz="quarter" idx="12"/>
          </p:nvPr>
        </p:nvSpPr>
        <p:spPr>
          <a:noFill/>
          <a:ln>
            <a:miter lim="800000"/>
            <a:headEnd/>
            <a:tailEnd/>
          </a:ln>
        </p:spPr>
        <p:txBody>
          <a:bodyPr>
            <a:normAutofit fontScale="85000" lnSpcReduction="20000"/>
          </a:bodyPr>
          <a:lstStyle/>
          <a:p>
            <a:fld id="{9CA99D27-63C1-4C67-B103-6530AE9B66D5}" type="slidenum">
              <a:rPr lang="el-GR"/>
              <a:pPr/>
              <a:t>20</a:t>
            </a:fld>
            <a:endParaRPr lang="el-GR"/>
          </a:p>
        </p:txBody>
      </p:sp>
      <p:sp>
        <p:nvSpPr>
          <p:cNvPr id="272388" name="Rectangle 4"/>
          <p:cNvSpPr>
            <a:spLocks noGrp="1" noChangeArrowheads="1"/>
          </p:cNvSpPr>
          <p:nvPr>
            <p:ph type="title"/>
          </p:nvPr>
        </p:nvSpPr>
        <p:spPr>
          <a:xfrm>
            <a:off x="539552" y="332656"/>
            <a:ext cx="8243888" cy="1314450"/>
          </a:xfrm>
        </p:spPr>
        <p:txBody>
          <a:bodyPr>
            <a:normAutofit fontScale="90000"/>
          </a:bodyPr>
          <a:lstStyle/>
          <a:p>
            <a:pPr marL="838200" indent="-838200" eaLnBrk="1" hangingPunct="1"/>
            <a:r>
              <a:rPr lang="en-GB" sz="4000" b="1" dirty="0" smtClean="0">
                <a:solidFill>
                  <a:schemeClr val="tx1"/>
                </a:solidFill>
                <a:effectLst>
                  <a:outerShdw blurRad="38100" dist="38100" dir="2700000" algn="tl">
                    <a:srgbClr val="C0C0C0"/>
                  </a:outerShdw>
                </a:effectLst>
              </a:rPr>
              <a:t/>
            </a:r>
            <a:br>
              <a:rPr lang="en-GB" sz="4000" b="1" dirty="0" smtClean="0">
                <a:solidFill>
                  <a:schemeClr val="tx1"/>
                </a:solidFill>
                <a:effectLst>
                  <a:outerShdw blurRad="38100" dist="38100" dir="2700000" algn="tl">
                    <a:srgbClr val="C0C0C0"/>
                  </a:outerShdw>
                </a:effectLst>
              </a:rPr>
            </a:br>
            <a:r>
              <a:rPr lang="en-GB" sz="4000" b="1" dirty="0" err="1" smtClean="0">
                <a:solidFill>
                  <a:schemeClr val="tx1"/>
                </a:solidFill>
                <a:effectLst>
                  <a:outerShdw blurRad="38100" dist="38100" dir="2700000" algn="tl">
                    <a:srgbClr val="C0C0C0"/>
                  </a:outerShdw>
                </a:effectLst>
              </a:rPr>
              <a:t>Ασκήσεις</a:t>
            </a:r>
            <a:r>
              <a:rPr lang="en-GB" sz="4000" b="1" dirty="0" smtClean="0">
                <a:solidFill>
                  <a:schemeClr val="tx1"/>
                </a:solidFill>
                <a:effectLst>
                  <a:outerShdw blurRad="38100" dist="38100" dir="2700000" algn="tl">
                    <a:srgbClr val="C0C0C0"/>
                  </a:outerShdw>
                </a:effectLst>
              </a:rPr>
              <a:t> </a:t>
            </a:r>
            <a:r>
              <a:rPr lang="en-GB" sz="4000" b="1" dirty="0" err="1" smtClean="0">
                <a:solidFill>
                  <a:schemeClr val="tx1"/>
                </a:solidFill>
                <a:effectLst>
                  <a:outerShdw blurRad="38100" dist="38100" dir="2700000" algn="tl">
                    <a:srgbClr val="C0C0C0"/>
                  </a:outerShdw>
                </a:effectLst>
              </a:rPr>
              <a:t>ορθογραφίας-προφοράς</a:t>
            </a:r>
            <a:r>
              <a:rPr lang="en-GB" sz="4000" dirty="0" smtClean="0">
                <a:solidFill>
                  <a:schemeClr val="tx1"/>
                </a:solidFill>
                <a:effectLst>
                  <a:outerShdw blurRad="38100" dist="38100" dir="2700000" algn="tl">
                    <a:srgbClr val="C0C0C0"/>
                  </a:outerShdw>
                </a:effectLst>
              </a:rPr>
              <a:t> </a:t>
            </a:r>
            <a:r>
              <a:rPr lang="el-GR" sz="4000" dirty="0" smtClean="0">
                <a:solidFill>
                  <a:schemeClr val="tx1"/>
                </a:solidFill>
                <a:effectLst>
                  <a:outerShdw blurRad="38100" dist="38100" dir="2700000" algn="tl">
                    <a:srgbClr val="C0C0C0"/>
                  </a:outerShdw>
                </a:effectLst>
              </a:rPr>
              <a:t/>
            </a:r>
            <a:br>
              <a:rPr lang="el-GR" sz="4000" dirty="0" smtClean="0">
                <a:solidFill>
                  <a:schemeClr val="tx1"/>
                </a:solidFill>
                <a:effectLst>
                  <a:outerShdw blurRad="38100" dist="38100" dir="2700000" algn="tl">
                    <a:srgbClr val="C0C0C0"/>
                  </a:outerShdw>
                </a:effectLst>
              </a:rPr>
            </a:br>
            <a:endParaRPr lang="el-GR" sz="4000" dirty="0" smtClean="0">
              <a:solidFill>
                <a:schemeClr val="tx1"/>
              </a:solidFill>
              <a:effectLst>
                <a:outerShdw blurRad="38100" dist="38100" dir="2700000" algn="tl">
                  <a:srgbClr val="C0C0C0"/>
                </a:outerShdw>
              </a:effectLst>
            </a:endParaRPr>
          </a:p>
        </p:txBody>
      </p:sp>
      <p:graphicFrame>
        <p:nvGraphicFramePr>
          <p:cNvPr id="67587" name="Object 5"/>
          <p:cNvGraphicFramePr>
            <a:graphicFrameLocks noChangeAspect="1"/>
          </p:cNvGraphicFramePr>
          <p:nvPr>
            <p:ph idx="1"/>
          </p:nvPr>
        </p:nvGraphicFramePr>
        <p:xfrm>
          <a:off x="1501775" y="1600200"/>
          <a:ext cx="6138863" cy="4456113"/>
        </p:xfrm>
        <a:graphic>
          <a:graphicData uri="http://schemas.openxmlformats.org/presentationml/2006/ole">
            <p:oleObj spid="_x0000_s2050" name="Εικόνα bitmap" r:id="rId3" imgW="4723810" imgH="3428571" progId="Paint.Picture">
              <p:embed/>
            </p:oleObj>
          </a:graphicData>
        </a:graphic>
      </p:graphicFrame>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Slide Number Placeholder 5"/>
          <p:cNvSpPr>
            <a:spLocks noGrp="1"/>
          </p:cNvSpPr>
          <p:nvPr>
            <p:ph type="sldNum" sz="quarter" idx="12"/>
          </p:nvPr>
        </p:nvSpPr>
        <p:spPr>
          <a:noFill/>
          <a:ln>
            <a:miter lim="800000"/>
            <a:headEnd/>
            <a:tailEnd/>
          </a:ln>
        </p:spPr>
        <p:txBody>
          <a:bodyPr>
            <a:normAutofit fontScale="85000" lnSpcReduction="20000"/>
          </a:bodyPr>
          <a:lstStyle/>
          <a:p>
            <a:fld id="{91DBDA98-20E9-4598-96C4-ACC663975C5A}" type="slidenum">
              <a:rPr lang="el-GR"/>
              <a:pPr/>
              <a:t>21</a:t>
            </a:fld>
            <a:endParaRPr lang="el-GR"/>
          </a:p>
        </p:txBody>
      </p:sp>
      <p:sp>
        <p:nvSpPr>
          <p:cNvPr id="226306" name="Rectangle 2"/>
          <p:cNvSpPr>
            <a:spLocks noGrp="1" noChangeArrowheads="1"/>
          </p:cNvSpPr>
          <p:nvPr>
            <p:ph type="title"/>
          </p:nvPr>
        </p:nvSpPr>
        <p:spPr/>
        <p:txBody>
          <a:bodyPr>
            <a:normAutofit fontScale="90000"/>
          </a:bodyPr>
          <a:lstStyle/>
          <a:p>
            <a:pPr eaLnBrk="1" hangingPunct="1"/>
            <a:r>
              <a:rPr lang="el-GR" sz="3200" b="1" i="1" smtClean="0">
                <a:solidFill>
                  <a:schemeClr val="tx1"/>
                </a:solidFill>
                <a:effectLst>
                  <a:outerShdw blurRad="38100" dist="38100" dir="2700000" algn="tl">
                    <a:srgbClr val="C0C0C0"/>
                  </a:outerShdw>
                </a:effectLst>
              </a:rPr>
              <a:t>Ασκήσεις αναγωγής μίας λέξης στον αντίστοιχο λημματικό τύπο </a:t>
            </a:r>
            <a:br>
              <a:rPr lang="el-GR" sz="3200" b="1" i="1" smtClean="0">
                <a:solidFill>
                  <a:schemeClr val="tx1"/>
                </a:solidFill>
                <a:effectLst>
                  <a:outerShdw blurRad="38100" dist="38100" dir="2700000" algn="tl">
                    <a:srgbClr val="C0C0C0"/>
                  </a:outerShdw>
                </a:effectLst>
              </a:rPr>
            </a:br>
            <a:endParaRPr lang="el-GR" sz="3200" b="1" i="1" smtClean="0">
              <a:solidFill>
                <a:schemeClr val="tx1"/>
              </a:solidFill>
              <a:effectLst>
                <a:outerShdw blurRad="38100" dist="38100" dir="2700000" algn="tl">
                  <a:srgbClr val="C0C0C0"/>
                </a:outerShdw>
              </a:effectLst>
            </a:endParaRPr>
          </a:p>
        </p:txBody>
      </p:sp>
      <p:sp>
        <p:nvSpPr>
          <p:cNvPr id="68611" name="Rectangle 3"/>
          <p:cNvSpPr>
            <a:spLocks noGrp="1" noChangeArrowheads="1"/>
          </p:cNvSpPr>
          <p:nvPr>
            <p:ph type="body" idx="1"/>
          </p:nvPr>
        </p:nvSpPr>
        <p:spPr>
          <a:xfrm>
            <a:off x="1763713" y="1600200"/>
            <a:ext cx="6923087" cy="5068888"/>
          </a:xfrm>
        </p:spPr>
        <p:txBody>
          <a:bodyPr/>
          <a:lstStyle/>
          <a:p>
            <a:pPr marL="447675" indent="-447675" eaLnBrk="1" hangingPunct="1">
              <a:lnSpc>
                <a:spcPct val="80000"/>
              </a:lnSpc>
              <a:buFontTx/>
              <a:buNone/>
            </a:pPr>
            <a:r>
              <a:rPr lang="el-GR" sz="1800" b="1" i="1" smtClean="0"/>
              <a:t>Βρες στο λεξικό σου…</a:t>
            </a:r>
            <a:endParaRPr lang="el-GR" sz="1800" smtClean="0"/>
          </a:p>
          <a:p>
            <a:pPr marL="447675" indent="-447675" eaLnBrk="1" hangingPunct="1">
              <a:lnSpc>
                <a:spcPct val="80000"/>
              </a:lnSpc>
              <a:buFontTx/>
              <a:buNone/>
            </a:pPr>
            <a:r>
              <a:rPr lang="el-GR" sz="1800" smtClean="0"/>
              <a:t>Την πρώτη λέξη που αρχίζει από κα: _____________</a:t>
            </a:r>
          </a:p>
          <a:p>
            <a:pPr marL="447675" indent="-447675" eaLnBrk="1" hangingPunct="1">
              <a:lnSpc>
                <a:spcPct val="80000"/>
              </a:lnSpc>
              <a:buFontTx/>
              <a:buNone/>
            </a:pPr>
            <a:r>
              <a:rPr lang="el-GR" sz="1800" smtClean="0"/>
              <a:t>Την πρώτη λέξη στο Α που έχει πάνω από 4 συλλαβές: _______________</a:t>
            </a:r>
          </a:p>
          <a:p>
            <a:pPr marL="447675" indent="-447675" eaLnBrk="1" hangingPunct="1">
              <a:lnSpc>
                <a:spcPct val="80000"/>
              </a:lnSpc>
              <a:buFontTx/>
              <a:buNone/>
            </a:pPr>
            <a:r>
              <a:rPr lang="el-GR" sz="1800" smtClean="0"/>
              <a:t>Σε ποιο μέρος του λόγου ανήκει η λέξη </a:t>
            </a:r>
            <a:r>
              <a:rPr lang="el-GR" sz="1800" i="1" smtClean="0"/>
              <a:t>βάρκα</a:t>
            </a:r>
            <a:r>
              <a:rPr lang="el-GR" sz="1800" smtClean="0"/>
              <a:t>; ______________</a:t>
            </a:r>
          </a:p>
          <a:p>
            <a:pPr marL="447675" indent="-447675" eaLnBrk="1" hangingPunct="1">
              <a:lnSpc>
                <a:spcPct val="80000"/>
              </a:lnSpc>
              <a:buFontTx/>
              <a:buNone/>
            </a:pPr>
            <a:r>
              <a:rPr lang="el-GR" sz="1800" smtClean="0"/>
              <a:t>Τον ορισμό της λέξης </a:t>
            </a:r>
            <a:r>
              <a:rPr lang="el-GR" sz="1800" i="1" smtClean="0"/>
              <a:t>διάσημος</a:t>
            </a:r>
            <a:r>
              <a:rPr lang="el-GR" sz="1800" smtClean="0"/>
              <a:t> </a:t>
            </a:r>
          </a:p>
          <a:p>
            <a:pPr marL="447675" indent="-447675" eaLnBrk="1" hangingPunct="1">
              <a:lnSpc>
                <a:spcPct val="80000"/>
              </a:lnSpc>
              <a:buFontTx/>
              <a:buNone/>
            </a:pPr>
            <a:r>
              <a:rPr lang="el-GR" sz="1800" smtClean="0"/>
              <a:t>____________________________________________________</a:t>
            </a:r>
          </a:p>
          <a:p>
            <a:pPr marL="447675" indent="-447675" eaLnBrk="1" hangingPunct="1">
              <a:lnSpc>
                <a:spcPct val="80000"/>
              </a:lnSpc>
              <a:buFontTx/>
              <a:buNone/>
            </a:pPr>
            <a:r>
              <a:rPr lang="el-GR" sz="1800" smtClean="0"/>
              <a:t>____________________________________________________</a:t>
            </a:r>
          </a:p>
          <a:p>
            <a:pPr marL="447675" indent="-447675" eaLnBrk="1" hangingPunct="1">
              <a:lnSpc>
                <a:spcPct val="80000"/>
              </a:lnSpc>
              <a:buFontTx/>
              <a:buNone/>
            </a:pPr>
            <a:r>
              <a:rPr lang="el-GR" sz="1800" smtClean="0"/>
              <a:t>Ένα παράδειγμα με τη λέξη κρατώ</a:t>
            </a:r>
          </a:p>
          <a:p>
            <a:pPr marL="447675" indent="-447675" eaLnBrk="1" hangingPunct="1">
              <a:lnSpc>
                <a:spcPct val="80000"/>
              </a:lnSpc>
              <a:buFontTx/>
              <a:buNone/>
            </a:pPr>
            <a:r>
              <a:rPr lang="el-GR" sz="1800" smtClean="0"/>
              <a:t>____________________________________________________</a:t>
            </a:r>
          </a:p>
          <a:p>
            <a:pPr marL="447675" indent="-447675" eaLnBrk="1" hangingPunct="1">
              <a:lnSpc>
                <a:spcPct val="80000"/>
              </a:lnSpc>
              <a:buFontTx/>
              <a:buNone/>
            </a:pPr>
            <a:r>
              <a:rPr lang="el-GR" sz="1800" smtClean="0"/>
              <a:t>____________________________________________________</a:t>
            </a:r>
          </a:p>
          <a:p>
            <a:pPr marL="447675" indent="-447675" eaLnBrk="1" hangingPunct="1">
              <a:lnSpc>
                <a:spcPct val="80000"/>
              </a:lnSpc>
              <a:buFontTx/>
              <a:buNone/>
            </a:pPr>
            <a:r>
              <a:rPr lang="el-GR" sz="1800" smtClean="0"/>
              <a:t>Τους χρόνους της λέξης</a:t>
            </a:r>
          </a:p>
          <a:p>
            <a:pPr marL="447675" indent="-447675" eaLnBrk="1" hangingPunct="1">
              <a:lnSpc>
                <a:spcPct val="80000"/>
              </a:lnSpc>
              <a:buFontTx/>
              <a:buNone/>
            </a:pPr>
            <a:r>
              <a:rPr lang="el-GR" sz="1800" i="1" smtClean="0"/>
              <a:t>παίρνω</a:t>
            </a:r>
            <a:r>
              <a:rPr lang="el-GR" sz="1800" smtClean="0"/>
              <a:t>_______________________________________</a:t>
            </a: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Slide Number Placeholder 5"/>
          <p:cNvSpPr>
            <a:spLocks noGrp="1"/>
          </p:cNvSpPr>
          <p:nvPr>
            <p:ph type="sldNum" sz="quarter" idx="12"/>
          </p:nvPr>
        </p:nvSpPr>
        <p:spPr>
          <a:noFill/>
          <a:ln>
            <a:miter lim="800000"/>
            <a:headEnd/>
            <a:tailEnd/>
          </a:ln>
        </p:spPr>
        <p:txBody>
          <a:bodyPr>
            <a:normAutofit fontScale="85000" lnSpcReduction="20000"/>
          </a:bodyPr>
          <a:lstStyle/>
          <a:p>
            <a:fld id="{6429B2F2-3D0F-457B-892A-949FC5F13849}" type="slidenum">
              <a:rPr lang="el-GR"/>
              <a:pPr/>
              <a:t>22</a:t>
            </a:fld>
            <a:endParaRPr lang="el-GR"/>
          </a:p>
        </p:txBody>
      </p:sp>
      <p:sp>
        <p:nvSpPr>
          <p:cNvPr id="271362" name="Rectangle 2"/>
          <p:cNvSpPr>
            <a:spLocks noGrp="1" noChangeArrowheads="1"/>
          </p:cNvSpPr>
          <p:nvPr>
            <p:ph type="title"/>
          </p:nvPr>
        </p:nvSpPr>
        <p:spPr/>
        <p:txBody>
          <a:bodyPr>
            <a:normAutofit fontScale="90000"/>
          </a:bodyPr>
          <a:lstStyle/>
          <a:p>
            <a:pPr marL="838200" indent="-838200" eaLnBrk="1" hangingPunct="1"/>
            <a:r>
              <a:rPr lang="el-GR" sz="3200" b="1" i="1" smtClean="0">
                <a:solidFill>
                  <a:schemeClr val="tx1"/>
                </a:solidFill>
                <a:effectLst>
                  <a:outerShdw blurRad="38100" dist="38100" dir="2700000" algn="tl">
                    <a:srgbClr val="C0C0C0"/>
                  </a:outerShdw>
                </a:effectLst>
              </a:rPr>
              <a:t>Ασκήσεις αναγωγής μίας λέξης στον αντίστοιχο λημματικό τύπο</a:t>
            </a:r>
            <a:r>
              <a:rPr lang="el-GR" sz="3200" b="1" i="1" smtClean="0">
                <a:solidFill>
                  <a:srgbClr val="3366FF"/>
                </a:solidFill>
                <a:effectLst>
                  <a:outerShdw blurRad="38100" dist="38100" dir="2700000" algn="tl">
                    <a:srgbClr val="C0C0C0"/>
                  </a:outerShdw>
                </a:effectLst>
              </a:rPr>
              <a:t> </a:t>
            </a:r>
            <a:br>
              <a:rPr lang="el-GR" sz="3200" b="1" i="1" smtClean="0">
                <a:solidFill>
                  <a:srgbClr val="3366FF"/>
                </a:solidFill>
                <a:effectLst>
                  <a:outerShdw blurRad="38100" dist="38100" dir="2700000" algn="tl">
                    <a:srgbClr val="C0C0C0"/>
                  </a:outerShdw>
                </a:effectLst>
              </a:rPr>
            </a:br>
            <a:endParaRPr lang="el-GR" sz="3200" b="1" i="1" smtClean="0">
              <a:solidFill>
                <a:srgbClr val="3366FF"/>
              </a:solidFill>
              <a:effectLst>
                <a:outerShdw blurRad="38100" dist="38100" dir="2700000" algn="tl">
                  <a:srgbClr val="C0C0C0"/>
                </a:outerShdw>
              </a:effectLst>
            </a:endParaRPr>
          </a:p>
        </p:txBody>
      </p:sp>
      <p:sp>
        <p:nvSpPr>
          <p:cNvPr id="69635" name="Rectangle 3"/>
          <p:cNvSpPr>
            <a:spLocks noGrp="1" noChangeArrowheads="1"/>
          </p:cNvSpPr>
          <p:nvPr>
            <p:ph type="body" idx="1"/>
          </p:nvPr>
        </p:nvSpPr>
        <p:spPr/>
        <p:txBody>
          <a:bodyPr/>
          <a:lstStyle/>
          <a:p>
            <a:pPr eaLnBrk="1" hangingPunct="1">
              <a:buFontTx/>
              <a:buNone/>
            </a:pPr>
            <a:r>
              <a:rPr lang="en-US" b="1" i="1" smtClean="0">
                <a:solidFill>
                  <a:srgbClr val="3366FF"/>
                </a:solidFill>
              </a:rPr>
              <a:t>	</a:t>
            </a:r>
          </a:p>
          <a:p>
            <a:pPr eaLnBrk="1" hangingPunct="1">
              <a:buFontTx/>
              <a:buNone/>
            </a:pPr>
            <a:endParaRPr lang="en-US" b="1" i="1" smtClean="0">
              <a:solidFill>
                <a:srgbClr val="3366FF"/>
              </a:solidFill>
            </a:endParaRPr>
          </a:p>
          <a:p>
            <a:pPr eaLnBrk="1" hangingPunct="1">
              <a:buFontTx/>
              <a:buNone/>
            </a:pPr>
            <a:r>
              <a:rPr lang="el-GR" b="1" i="1" smtClean="0"/>
              <a:t>Να ψάξεις στα λήμματα ζ και η του Πρώτου σου Λεξικού και να βρεις όλες τις λέξεις που δηλώνουν επαγγέλματα</a:t>
            </a:r>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Ασκήσεις γραμματικής κατηγορίας</a:t>
            </a:r>
            <a:endParaRPr lang="el-GR" dirty="0"/>
          </a:p>
        </p:txBody>
      </p:sp>
      <p:sp>
        <p:nvSpPr>
          <p:cNvPr id="3" name="2 - Θέση περιεχομένου"/>
          <p:cNvSpPr>
            <a:spLocks noGrp="1"/>
          </p:cNvSpPr>
          <p:nvPr>
            <p:ph sz="quarter" idx="1"/>
          </p:nvPr>
        </p:nvSpPr>
        <p:spPr/>
        <p:txBody>
          <a:bodyPr>
            <a:normAutofit fontScale="92500" lnSpcReduction="10000"/>
          </a:bodyPr>
          <a:lstStyle/>
          <a:p>
            <a:pPr algn="just">
              <a:buNone/>
            </a:pPr>
            <a:r>
              <a:rPr lang="el-GR" dirty="0" smtClean="0"/>
              <a:t>Διαλέγουμε μια λέξη που ανήκει σε περισσότερες από μία γραμματικές κατηγορίες</a:t>
            </a:r>
            <a:r>
              <a:rPr lang="el-GR" dirty="0" smtClean="0"/>
              <a:t>, π.χ. κόκκινο, έρημος, επίσημος, υπόλοιπο. </a:t>
            </a:r>
            <a:r>
              <a:rPr lang="el-GR" dirty="0" smtClean="0"/>
              <a:t>Ζητάμε από τους μαθητές να βρουν με τη βοήθεια του λεξικού σε ποιο μέρος του λόγου ανήκει η λέξη και να γράψουν δύο προτάσεις όπου η λέξη θα χρησιμοποιείται κάθε φορά σε διαφορετική γραμματική κατηγορία</a:t>
            </a:r>
            <a:r>
              <a:rPr lang="el-GR" dirty="0" smtClean="0"/>
              <a:t>. </a:t>
            </a:r>
            <a:endParaRPr lang="el-GR" dirty="0" smtClean="0"/>
          </a:p>
          <a:p>
            <a:pPr algn="just">
              <a:buNone/>
            </a:pPr>
            <a:r>
              <a:rPr lang="el-GR" dirty="0" smtClean="0"/>
              <a:t>Στόχος: </a:t>
            </a:r>
            <a:r>
              <a:rPr lang="el-GR" dirty="0" smtClean="0"/>
              <a:t>συνειδητοποίηση των γραμματικών κατηγοριών των λέξεων/ εξοικείωση με το ότι μια λέξη μπορεί να ανήκει σε περισσότερες από μία γραμματικές κατηγορίες</a:t>
            </a:r>
            <a:endParaRPr lang="el-G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Slide Number Placeholder 5"/>
          <p:cNvSpPr>
            <a:spLocks noGrp="1"/>
          </p:cNvSpPr>
          <p:nvPr>
            <p:ph type="sldNum" sz="quarter" idx="12"/>
          </p:nvPr>
        </p:nvSpPr>
        <p:spPr>
          <a:noFill/>
          <a:ln>
            <a:miter lim="800000"/>
            <a:headEnd/>
            <a:tailEnd/>
          </a:ln>
        </p:spPr>
        <p:txBody>
          <a:bodyPr>
            <a:normAutofit fontScale="85000" lnSpcReduction="20000"/>
          </a:bodyPr>
          <a:lstStyle/>
          <a:p>
            <a:fld id="{7153A473-1006-4D4C-8E06-6A31994B0E5C}" type="slidenum">
              <a:rPr lang="el-GR"/>
              <a:pPr/>
              <a:t>24</a:t>
            </a:fld>
            <a:endParaRPr lang="el-GR"/>
          </a:p>
        </p:txBody>
      </p:sp>
      <p:sp>
        <p:nvSpPr>
          <p:cNvPr id="274434" name="Rectangle 2"/>
          <p:cNvSpPr>
            <a:spLocks noGrp="1" noChangeArrowheads="1"/>
          </p:cNvSpPr>
          <p:nvPr>
            <p:ph type="title"/>
          </p:nvPr>
        </p:nvSpPr>
        <p:spPr/>
        <p:txBody>
          <a:bodyPr/>
          <a:lstStyle/>
          <a:p>
            <a:pPr eaLnBrk="1" hangingPunct="1"/>
            <a:r>
              <a:rPr lang="el-GR" b="1" smtClean="0">
                <a:solidFill>
                  <a:schemeClr val="tx1"/>
                </a:solidFill>
                <a:effectLst>
                  <a:outerShdw blurRad="38100" dist="38100" dir="2700000" algn="tl">
                    <a:srgbClr val="C0C0C0"/>
                  </a:outerShdw>
                </a:effectLst>
              </a:rPr>
              <a:t>Ασκήσεις μορφολογίας</a:t>
            </a:r>
          </a:p>
        </p:txBody>
      </p:sp>
      <p:sp>
        <p:nvSpPr>
          <p:cNvPr id="70659" name="Rectangle 3"/>
          <p:cNvSpPr>
            <a:spLocks noGrp="1" noChangeArrowheads="1"/>
          </p:cNvSpPr>
          <p:nvPr>
            <p:ph type="body" idx="1"/>
          </p:nvPr>
        </p:nvSpPr>
        <p:spPr>
          <a:xfrm>
            <a:off x="1042988" y="1600200"/>
            <a:ext cx="7643812" cy="4781550"/>
          </a:xfrm>
        </p:spPr>
        <p:txBody>
          <a:bodyPr/>
          <a:lstStyle/>
          <a:p>
            <a:pPr eaLnBrk="1" hangingPunct="1">
              <a:lnSpc>
                <a:spcPct val="80000"/>
              </a:lnSpc>
              <a:buFontTx/>
              <a:buNone/>
            </a:pPr>
            <a:endParaRPr lang="el-GR" sz="2000" b="1" smtClean="0"/>
          </a:p>
          <a:p>
            <a:pPr eaLnBrk="1" hangingPunct="1">
              <a:lnSpc>
                <a:spcPct val="80000"/>
              </a:lnSpc>
              <a:buFontTx/>
              <a:buNone/>
            </a:pPr>
            <a:endParaRPr lang="el-GR" sz="2000" b="1" smtClean="0"/>
          </a:p>
          <a:p>
            <a:pPr eaLnBrk="1" hangingPunct="1">
              <a:lnSpc>
                <a:spcPct val="80000"/>
              </a:lnSpc>
              <a:buFontTx/>
              <a:buNone/>
            </a:pPr>
            <a:r>
              <a:rPr lang="el-GR" sz="2000" b="1" smtClean="0"/>
              <a:t>Τι μας λένε τα κομμάτια των λέξεων; </a:t>
            </a:r>
            <a:endParaRPr lang="el-GR" sz="2000" smtClean="0"/>
          </a:p>
          <a:p>
            <a:pPr eaLnBrk="1" hangingPunct="1">
              <a:lnSpc>
                <a:spcPct val="80000"/>
              </a:lnSpc>
              <a:buFontTx/>
              <a:buNone/>
            </a:pPr>
            <a:r>
              <a:rPr lang="el-GR" sz="2000" smtClean="0"/>
              <a:t>Αν βάλεις το ξε- πριν τα ρήματα </a:t>
            </a:r>
            <a:r>
              <a:rPr lang="el-GR" sz="2000" i="1" smtClean="0"/>
              <a:t>βάφω </a:t>
            </a:r>
            <a:r>
              <a:rPr lang="el-GR" sz="2000" smtClean="0"/>
              <a:t>και</a:t>
            </a:r>
            <a:r>
              <a:rPr lang="el-GR" sz="2000" i="1" smtClean="0"/>
              <a:t> διψώ, </a:t>
            </a:r>
            <a:r>
              <a:rPr lang="el-GR" sz="2000" smtClean="0"/>
              <a:t>τι αλλάζει στη σημασία τους; Μπορείς να βρεις και άλλα ρήματα; </a:t>
            </a:r>
            <a:endParaRPr lang="en-US" sz="2000" smtClean="0"/>
          </a:p>
          <a:p>
            <a:pPr eaLnBrk="1" hangingPunct="1">
              <a:lnSpc>
                <a:spcPct val="80000"/>
              </a:lnSpc>
              <a:buFontTx/>
              <a:buNone/>
            </a:pPr>
            <a:endParaRPr lang="el-GR" sz="2000" b="1" i="1" smtClean="0"/>
          </a:p>
          <a:p>
            <a:pPr eaLnBrk="1" hangingPunct="1">
              <a:lnSpc>
                <a:spcPct val="80000"/>
              </a:lnSpc>
              <a:buFontTx/>
              <a:buNone/>
            </a:pPr>
            <a:r>
              <a:rPr lang="el-GR" sz="2000" b="1" i="1" smtClean="0"/>
              <a:t>Να βρεις μερικές λέξεις που να τελειώνουν σε –είο και να δηλώνουν ένα μέρος.</a:t>
            </a:r>
            <a:endParaRPr lang="el-GR" sz="2000" smtClean="0"/>
          </a:p>
          <a:p>
            <a:pPr eaLnBrk="1" hangingPunct="1">
              <a:lnSpc>
                <a:spcPct val="80000"/>
              </a:lnSpc>
              <a:buFontTx/>
              <a:buNone/>
            </a:pPr>
            <a:r>
              <a:rPr lang="el-GR" sz="2000" smtClean="0"/>
              <a:t>Π.χ. ανθοπωλείο: το μέρος όπου μπορείς να αγοράσεις λουλούδια </a:t>
            </a:r>
          </a:p>
          <a:p>
            <a:pPr eaLnBrk="1" hangingPunct="1">
              <a:lnSpc>
                <a:spcPct val="80000"/>
              </a:lnSpc>
              <a:buFontTx/>
              <a:buNone/>
            </a:pPr>
            <a:r>
              <a:rPr lang="el-GR" sz="2000" smtClean="0"/>
              <a:t>φαρμακείο:…………………………………………………………………………</a:t>
            </a:r>
          </a:p>
          <a:p>
            <a:pPr eaLnBrk="1" hangingPunct="1">
              <a:lnSpc>
                <a:spcPct val="80000"/>
              </a:lnSpc>
              <a:buFontTx/>
              <a:buNone/>
            </a:pPr>
            <a:r>
              <a:rPr lang="el-GR" sz="2000" smtClean="0"/>
              <a:t>αρτοπωλείο: ……………………………………………………………………….</a:t>
            </a:r>
          </a:p>
          <a:p>
            <a:pPr eaLnBrk="1" hangingPunct="1">
              <a:lnSpc>
                <a:spcPct val="80000"/>
              </a:lnSpc>
              <a:buFontTx/>
              <a:buNone/>
            </a:pPr>
            <a:r>
              <a:rPr lang="el-GR" sz="2000" smtClean="0"/>
              <a:t>δημαρχείο: ……………………………………………………………………….</a:t>
            </a:r>
          </a:p>
          <a:p>
            <a:pPr eaLnBrk="1" hangingPunct="1">
              <a:lnSpc>
                <a:spcPct val="80000"/>
              </a:lnSpc>
              <a:buFontTx/>
              <a:buNone/>
            </a:pPr>
            <a:r>
              <a:rPr lang="el-GR" sz="2000" smtClean="0"/>
              <a:t>ιατρείο: : ……………………………………………………………………….</a:t>
            </a:r>
            <a:endParaRPr lang="el-GR" sz="2000" b="1" i="1" smtClean="0"/>
          </a:p>
          <a:p>
            <a:pPr eaLnBrk="1" hangingPunct="1">
              <a:lnSpc>
                <a:spcPct val="80000"/>
              </a:lnSpc>
              <a:buFontTx/>
              <a:buNone/>
            </a:pPr>
            <a:r>
              <a:rPr lang="el-GR" sz="2000" b="1" i="1" smtClean="0"/>
              <a:t>Βρες κι άλλες λέξεις τώρα…</a:t>
            </a:r>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Slide Number Placeholder 5"/>
          <p:cNvSpPr>
            <a:spLocks noGrp="1"/>
          </p:cNvSpPr>
          <p:nvPr>
            <p:ph type="sldNum" sz="quarter" idx="12"/>
          </p:nvPr>
        </p:nvSpPr>
        <p:spPr>
          <a:noFill/>
          <a:ln>
            <a:miter lim="800000"/>
            <a:headEnd/>
            <a:tailEnd/>
          </a:ln>
        </p:spPr>
        <p:txBody>
          <a:bodyPr>
            <a:normAutofit fontScale="85000" lnSpcReduction="20000"/>
          </a:bodyPr>
          <a:lstStyle/>
          <a:p>
            <a:fld id="{A79AB0E8-C76D-4F0E-840F-CDAD6E630F25}" type="slidenum">
              <a:rPr lang="el-GR"/>
              <a:pPr/>
              <a:t>25</a:t>
            </a:fld>
            <a:endParaRPr lang="el-GR"/>
          </a:p>
        </p:txBody>
      </p:sp>
      <p:sp>
        <p:nvSpPr>
          <p:cNvPr id="275461" name="Rectangle 5"/>
          <p:cNvSpPr>
            <a:spLocks noGrp="1" noChangeArrowheads="1"/>
          </p:cNvSpPr>
          <p:nvPr>
            <p:ph type="title"/>
          </p:nvPr>
        </p:nvSpPr>
        <p:spPr/>
        <p:txBody>
          <a:bodyPr>
            <a:normAutofit fontScale="90000"/>
          </a:bodyPr>
          <a:lstStyle/>
          <a:p>
            <a:pPr eaLnBrk="1" hangingPunct="1"/>
            <a:r>
              <a:rPr lang="el-GR" b="1" smtClean="0">
                <a:solidFill>
                  <a:schemeClr val="tx1"/>
                </a:solidFill>
                <a:effectLst>
                  <a:outerShdw blurRad="38100" dist="38100" dir="2700000" algn="tl">
                    <a:srgbClr val="C0C0C0"/>
                  </a:outerShdw>
                </a:effectLst>
              </a:rPr>
              <a:t>Ασκήσεις σημασιολογίας</a:t>
            </a:r>
            <a:br>
              <a:rPr lang="el-GR" b="1" smtClean="0">
                <a:solidFill>
                  <a:schemeClr val="tx1"/>
                </a:solidFill>
                <a:effectLst>
                  <a:outerShdw blurRad="38100" dist="38100" dir="2700000" algn="tl">
                    <a:srgbClr val="C0C0C0"/>
                  </a:outerShdw>
                </a:effectLst>
              </a:rPr>
            </a:br>
            <a:r>
              <a:rPr lang="el-GR" b="1" smtClean="0">
                <a:solidFill>
                  <a:schemeClr val="tx1"/>
                </a:solidFill>
                <a:effectLst>
                  <a:outerShdw blurRad="38100" dist="38100" dir="2700000" algn="tl">
                    <a:srgbClr val="C0C0C0"/>
                  </a:outerShdw>
                </a:effectLst>
              </a:rPr>
              <a:t>Αλυσίδες λέξεων</a:t>
            </a:r>
          </a:p>
        </p:txBody>
      </p:sp>
      <p:pic>
        <p:nvPicPr>
          <p:cNvPr id="71683" name="Picture 4"/>
          <p:cNvPicPr>
            <a:picLocks noChangeAspect="1" noChangeArrowheads="1"/>
          </p:cNvPicPr>
          <p:nvPr>
            <p:ph idx="1"/>
          </p:nvPr>
        </p:nvPicPr>
        <p:blipFill>
          <a:blip r:embed="rId2" cstate="print"/>
          <a:srcRect/>
          <a:stretch>
            <a:fillRect/>
          </a:stretch>
        </p:blipFill>
        <p:spPr>
          <a:xfrm>
            <a:off x="0" y="1989138"/>
            <a:ext cx="9144000" cy="4679950"/>
          </a:xfrm>
          <a:noFill/>
        </p:spPr>
      </p:pic>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2128721" y="374900"/>
            <a:ext cx="6862575" cy="763525"/>
          </a:xfrm>
        </p:spPr>
        <p:txBody>
          <a:bodyPr>
            <a:normAutofit/>
          </a:bodyPr>
          <a:lstStyle/>
          <a:p>
            <a:pPr algn="r"/>
            <a:endParaRPr lang="el-GR" dirty="0"/>
          </a:p>
        </p:txBody>
      </p:sp>
      <p:sp>
        <p:nvSpPr>
          <p:cNvPr id="3" name="2 - Θέση περιεχομένου"/>
          <p:cNvSpPr>
            <a:spLocks noGrp="1"/>
          </p:cNvSpPr>
          <p:nvPr>
            <p:ph idx="1"/>
          </p:nvPr>
        </p:nvSpPr>
        <p:spPr>
          <a:xfrm>
            <a:off x="1976016" y="1598079"/>
            <a:ext cx="7024430" cy="4681415"/>
          </a:xfrm>
        </p:spPr>
        <p:txBody>
          <a:bodyPr/>
          <a:lstStyle/>
          <a:p>
            <a:r>
              <a:rPr lang="el-GR" dirty="0" smtClean="0">
                <a:latin typeface="Gentium Plus" pitchFamily="2" charset="0"/>
                <a:ea typeface="Gentium Plus" pitchFamily="2" charset="0"/>
                <a:cs typeface="Gentium Plus" pitchFamily="2" charset="0"/>
              </a:rPr>
              <a:t>Δραστηριότητα</a:t>
            </a:r>
            <a:r>
              <a:rPr lang="el-GR" dirty="0" smtClean="0">
                <a:latin typeface="Gentium Plus" pitchFamily="2" charset="0"/>
                <a:ea typeface="Gentium Plus" pitchFamily="2" charset="0"/>
                <a:cs typeface="Gentium Plus" pitchFamily="2" charset="0"/>
              </a:rPr>
              <a:t>: Σημασιολογικός χάρτης</a:t>
            </a:r>
          </a:p>
          <a:p>
            <a:pPr>
              <a:buNone/>
            </a:pPr>
            <a:endParaRPr lang="el-GR" dirty="0" smtClean="0">
              <a:latin typeface="Gentium Plus" pitchFamily="2" charset="0"/>
              <a:ea typeface="Gentium Plus" pitchFamily="2" charset="0"/>
              <a:cs typeface="Gentium Plus" pitchFamily="2" charset="0"/>
            </a:endParaRPr>
          </a:p>
          <a:p>
            <a:pPr>
              <a:buNone/>
            </a:pPr>
            <a:r>
              <a:rPr lang="el-GR" sz="2000" dirty="0" smtClean="0">
                <a:latin typeface="Gentium Plus" pitchFamily="2" charset="0"/>
                <a:ea typeface="Gentium Plus" pitchFamily="2" charset="0"/>
                <a:cs typeface="Gentium Plus" pitchFamily="2" charset="0"/>
              </a:rPr>
              <a:t>        ποδήλατο                                λάδι                             χαρτί </a:t>
            </a:r>
          </a:p>
          <a:p>
            <a:pPr>
              <a:buNone/>
            </a:pPr>
            <a:r>
              <a:rPr lang="el-GR" sz="2000" dirty="0" smtClean="0">
                <a:latin typeface="Gentium Plus" pitchFamily="2" charset="0"/>
                <a:ea typeface="Gentium Plus" pitchFamily="2" charset="0"/>
                <a:cs typeface="Gentium Plus" pitchFamily="2" charset="0"/>
              </a:rPr>
              <a:t>                                    ρόδα                άγκυρα</a:t>
            </a:r>
          </a:p>
          <a:p>
            <a:pPr>
              <a:buNone/>
            </a:pPr>
            <a:r>
              <a:rPr lang="el-GR" sz="2000" dirty="0" smtClean="0">
                <a:latin typeface="Gentium Plus" pitchFamily="2" charset="0"/>
                <a:ea typeface="Gentium Plus" pitchFamily="2" charset="0"/>
                <a:cs typeface="Gentium Plus" pitchFamily="2" charset="0"/>
              </a:rPr>
              <a:t>                                                                                      γράμμα</a:t>
            </a:r>
          </a:p>
          <a:p>
            <a:pPr>
              <a:buNone/>
            </a:pPr>
            <a:r>
              <a:rPr lang="el-GR" sz="2000" dirty="0" smtClean="0">
                <a:latin typeface="Gentium Plus" pitchFamily="2" charset="0"/>
                <a:ea typeface="Gentium Plus" pitchFamily="2" charset="0"/>
                <a:cs typeface="Gentium Plus" pitchFamily="2" charset="0"/>
              </a:rPr>
              <a:t>σέλα                        άγαλμα               πηδάλια</a:t>
            </a:r>
          </a:p>
          <a:p>
            <a:pPr>
              <a:buNone/>
            </a:pPr>
            <a:endParaRPr lang="el-GR" sz="2000" dirty="0" smtClean="0">
              <a:latin typeface="Gentium Plus" pitchFamily="2" charset="0"/>
              <a:ea typeface="Gentium Plus" pitchFamily="2" charset="0"/>
              <a:cs typeface="Gentium Plus" pitchFamily="2" charset="0"/>
            </a:endParaRPr>
          </a:p>
          <a:p>
            <a:pPr>
              <a:buNone/>
            </a:pPr>
            <a:r>
              <a:rPr lang="el-GR" sz="2000" dirty="0" smtClean="0">
                <a:latin typeface="Gentium Plus" pitchFamily="2" charset="0"/>
                <a:ea typeface="Gentium Plus" pitchFamily="2" charset="0"/>
                <a:cs typeface="Gentium Plus" pitchFamily="2" charset="0"/>
              </a:rPr>
              <a:t>             ελιά                    φρένο                 ραβδί              </a:t>
            </a:r>
            <a:endParaRPr lang="el-GR" sz="2000" dirty="0">
              <a:latin typeface="Gentium Plus" pitchFamily="2" charset="0"/>
              <a:ea typeface="Gentium Plus" pitchFamily="2" charset="0"/>
              <a:cs typeface="Gentium Plus" pitchFamily="2" charset="0"/>
            </a:endParaRPr>
          </a:p>
        </p:txBody>
      </p:sp>
      <p:cxnSp>
        <p:nvCxnSpPr>
          <p:cNvPr id="5" name="4 - Ευθεία γραμμή σύνδεσης"/>
          <p:cNvCxnSpPr/>
          <p:nvPr/>
        </p:nvCxnSpPr>
        <p:spPr>
          <a:xfrm flipH="1">
            <a:off x="2123728" y="2924944"/>
            <a:ext cx="305410" cy="1018033"/>
          </a:xfrm>
          <a:prstGeom prst="line">
            <a:avLst/>
          </a:prstGeom>
        </p:spPr>
        <p:style>
          <a:lnRef idx="2">
            <a:schemeClr val="accent1"/>
          </a:lnRef>
          <a:fillRef idx="0">
            <a:schemeClr val="accent1"/>
          </a:fillRef>
          <a:effectRef idx="1">
            <a:schemeClr val="accent1"/>
          </a:effectRef>
          <a:fontRef idx="minor">
            <a:schemeClr val="tx1"/>
          </a:fontRef>
        </p:style>
      </p:cxnSp>
      <p:cxnSp>
        <p:nvCxnSpPr>
          <p:cNvPr id="10" name="9 - Ευθεία γραμμή σύνδεσης"/>
          <p:cNvCxnSpPr/>
          <p:nvPr/>
        </p:nvCxnSpPr>
        <p:spPr>
          <a:xfrm>
            <a:off x="2915816" y="3140968"/>
            <a:ext cx="1368152" cy="1656184"/>
          </a:xfrm>
          <a:prstGeom prst="line">
            <a:avLst/>
          </a:prstGeom>
        </p:spPr>
        <p:style>
          <a:lnRef idx="2">
            <a:schemeClr val="accent1"/>
          </a:lnRef>
          <a:fillRef idx="0">
            <a:schemeClr val="accent1"/>
          </a:fillRef>
          <a:effectRef idx="1">
            <a:schemeClr val="accent1"/>
          </a:effectRef>
          <a:fontRef idx="minor">
            <a:schemeClr val="tx1"/>
          </a:fontRef>
        </p:style>
      </p:cxnSp>
      <p:cxnSp>
        <p:nvCxnSpPr>
          <p:cNvPr id="13" name="12 - Ευθεία γραμμή σύνδεσης"/>
          <p:cNvCxnSpPr/>
          <p:nvPr/>
        </p:nvCxnSpPr>
        <p:spPr>
          <a:xfrm>
            <a:off x="3635896" y="2852936"/>
            <a:ext cx="610820" cy="203607"/>
          </a:xfrm>
          <a:prstGeom prst="line">
            <a:avLst/>
          </a:prstGeom>
        </p:spPr>
        <p:style>
          <a:lnRef idx="2">
            <a:schemeClr val="accent1"/>
          </a:lnRef>
          <a:fillRef idx="0">
            <a:schemeClr val="accent1"/>
          </a:fillRef>
          <a:effectRef idx="1">
            <a:schemeClr val="accent1"/>
          </a:effectRef>
          <a:fontRef idx="minor">
            <a:schemeClr val="tx1"/>
          </a:fontRef>
        </p:style>
      </p:cxnSp>
      <p:cxnSp>
        <p:nvCxnSpPr>
          <p:cNvPr id="16" name="15 - Ευθεία γραμμή σύνδεσης"/>
          <p:cNvCxnSpPr/>
          <p:nvPr/>
        </p:nvCxnSpPr>
        <p:spPr>
          <a:xfrm>
            <a:off x="3347864" y="3140968"/>
            <a:ext cx="1985165" cy="1018033"/>
          </a:xfrm>
          <a:prstGeom prst="line">
            <a:avLst/>
          </a:prstGeom>
        </p:spPr>
        <p:style>
          <a:lnRef idx="2">
            <a:schemeClr val="accent1"/>
          </a:lnRef>
          <a:fillRef idx="0">
            <a:schemeClr val="accent1"/>
          </a:fillRef>
          <a:effectRef idx="1">
            <a:schemeClr val="accent1"/>
          </a:effectRef>
          <a:fontRef idx="minor">
            <a:schemeClr val="tx1"/>
          </a:fontRef>
        </p:style>
      </p:cxn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Slide Number Placeholder 5"/>
          <p:cNvSpPr>
            <a:spLocks noGrp="1"/>
          </p:cNvSpPr>
          <p:nvPr>
            <p:ph type="sldNum" sz="quarter" idx="12"/>
          </p:nvPr>
        </p:nvSpPr>
        <p:spPr>
          <a:noFill/>
          <a:ln>
            <a:miter lim="800000"/>
            <a:headEnd/>
            <a:tailEnd/>
          </a:ln>
        </p:spPr>
        <p:txBody>
          <a:bodyPr>
            <a:normAutofit fontScale="85000" lnSpcReduction="20000"/>
          </a:bodyPr>
          <a:lstStyle/>
          <a:p>
            <a:fld id="{F82B1C7B-74E5-47FF-865F-D527396ED19B}" type="slidenum">
              <a:rPr lang="el-GR"/>
              <a:pPr/>
              <a:t>27</a:t>
            </a:fld>
            <a:endParaRPr lang="el-GR"/>
          </a:p>
        </p:txBody>
      </p:sp>
      <p:sp>
        <p:nvSpPr>
          <p:cNvPr id="277508" name="Rectangle 4"/>
          <p:cNvSpPr>
            <a:spLocks noGrp="1" noChangeArrowheads="1"/>
          </p:cNvSpPr>
          <p:nvPr>
            <p:ph type="title"/>
          </p:nvPr>
        </p:nvSpPr>
        <p:spPr/>
        <p:txBody>
          <a:bodyPr/>
          <a:lstStyle/>
          <a:p>
            <a:pPr eaLnBrk="1" hangingPunct="1"/>
            <a:r>
              <a:rPr lang="el-GR" b="1" smtClean="0">
                <a:solidFill>
                  <a:schemeClr val="tx1"/>
                </a:solidFill>
                <a:effectLst>
                  <a:outerShdw blurRad="38100" dist="38100" dir="2700000" algn="tl">
                    <a:srgbClr val="C0C0C0"/>
                  </a:outerShdw>
                </a:effectLst>
              </a:rPr>
              <a:t>Ασκήσεις σημασιολογίας</a:t>
            </a:r>
          </a:p>
        </p:txBody>
      </p:sp>
      <p:pic>
        <p:nvPicPr>
          <p:cNvPr id="73731" name="Picture 6"/>
          <p:cNvPicPr>
            <a:picLocks noChangeAspect="1" noChangeArrowheads="1"/>
          </p:cNvPicPr>
          <p:nvPr>
            <p:ph idx="1"/>
          </p:nvPr>
        </p:nvPicPr>
        <p:blipFill>
          <a:blip r:embed="rId2" cstate="print"/>
          <a:srcRect/>
          <a:stretch>
            <a:fillRect/>
          </a:stretch>
        </p:blipFill>
        <p:spPr>
          <a:xfrm>
            <a:off x="0" y="2276475"/>
            <a:ext cx="9144000" cy="3978275"/>
          </a:xfrm>
          <a:noFill/>
        </p:spPr>
      </p:pic>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Slide Number Placeholder 6"/>
          <p:cNvSpPr>
            <a:spLocks noGrp="1"/>
          </p:cNvSpPr>
          <p:nvPr>
            <p:ph type="sldNum" sz="quarter" idx="12"/>
          </p:nvPr>
        </p:nvSpPr>
        <p:spPr>
          <a:noFill/>
          <a:ln>
            <a:miter lim="800000"/>
            <a:headEnd/>
            <a:tailEnd/>
          </a:ln>
        </p:spPr>
        <p:txBody>
          <a:bodyPr>
            <a:normAutofit fontScale="85000" lnSpcReduction="20000"/>
          </a:bodyPr>
          <a:lstStyle/>
          <a:p>
            <a:fld id="{31DCF289-5828-47EF-9DD2-33FF0D3E4C9D}" type="slidenum">
              <a:rPr lang="el-GR"/>
              <a:pPr/>
              <a:t>28</a:t>
            </a:fld>
            <a:endParaRPr lang="el-GR"/>
          </a:p>
        </p:txBody>
      </p:sp>
      <p:sp>
        <p:nvSpPr>
          <p:cNvPr id="227330" name="Rectangle 2"/>
          <p:cNvSpPr>
            <a:spLocks noGrp="1" noChangeArrowheads="1"/>
          </p:cNvSpPr>
          <p:nvPr>
            <p:ph type="title"/>
          </p:nvPr>
        </p:nvSpPr>
        <p:spPr>
          <a:xfrm>
            <a:off x="395288" y="404813"/>
            <a:ext cx="8243887" cy="1314450"/>
          </a:xfrm>
        </p:spPr>
        <p:txBody>
          <a:bodyPr>
            <a:normAutofit fontScale="90000"/>
          </a:bodyPr>
          <a:lstStyle/>
          <a:p>
            <a:pPr eaLnBrk="1" hangingPunct="1"/>
            <a:r>
              <a:rPr lang="el-GR" sz="4000" b="1" smtClean="0">
                <a:solidFill>
                  <a:schemeClr val="tx1"/>
                </a:solidFill>
                <a:effectLst>
                  <a:outerShdw blurRad="38100" dist="38100" dir="2700000" algn="tl">
                    <a:srgbClr val="C0C0C0"/>
                  </a:outerShdw>
                </a:effectLst>
              </a:rPr>
              <a:t>Ασκήσεις σημασιολογίας</a:t>
            </a:r>
            <a:r>
              <a:rPr lang="el-GR" sz="3200" b="1" smtClean="0">
                <a:solidFill>
                  <a:schemeClr val="tx1"/>
                </a:solidFill>
                <a:effectLst>
                  <a:outerShdw blurRad="38100" dist="38100" dir="2700000" algn="tl">
                    <a:srgbClr val="C0C0C0"/>
                  </a:outerShdw>
                </a:effectLst>
              </a:rPr>
              <a:t> Φτιάξε</a:t>
            </a:r>
            <a:r>
              <a:rPr lang="el-GR" b="1" i="1" smtClean="0">
                <a:solidFill>
                  <a:schemeClr val="tx1"/>
                </a:solidFill>
                <a:effectLst>
                  <a:outerShdw blurRad="38100" dist="38100" dir="2700000" algn="tl">
                    <a:srgbClr val="C0C0C0"/>
                  </a:outerShdw>
                </a:effectLst>
              </a:rPr>
              <a:t> </a:t>
            </a:r>
            <a:r>
              <a:rPr lang="el-GR" sz="3200" b="1" smtClean="0">
                <a:solidFill>
                  <a:schemeClr val="tx1"/>
                </a:solidFill>
                <a:effectLst>
                  <a:outerShdw blurRad="38100" dist="38100" dir="2700000" algn="tl">
                    <a:srgbClr val="C0C0C0"/>
                  </a:outerShdw>
                </a:effectLst>
              </a:rPr>
              <a:t>το δικό σου λεξικό!!!</a:t>
            </a:r>
            <a:r>
              <a:rPr lang="el-GR" b="1" i="1" smtClean="0">
                <a:solidFill>
                  <a:schemeClr val="tx1"/>
                </a:solidFill>
                <a:effectLst>
                  <a:outerShdw blurRad="38100" dist="38100" dir="2700000" algn="tl">
                    <a:srgbClr val="C0C0C0"/>
                  </a:outerShdw>
                </a:effectLst>
              </a:rPr>
              <a:t/>
            </a:r>
            <a:br>
              <a:rPr lang="el-GR" b="1" i="1" smtClean="0">
                <a:solidFill>
                  <a:schemeClr val="tx1"/>
                </a:solidFill>
                <a:effectLst>
                  <a:outerShdw blurRad="38100" dist="38100" dir="2700000" algn="tl">
                    <a:srgbClr val="C0C0C0"/>
                  </a:outerShdw>
                </a:effectLst>
              </a:rPr>
            </a:br>
            <a:endParaRPr lang="el-GR" b="1" i="1" smtClean="0">
              <a:solidFill>
                <a:schemeClr val="tx1"/>
              </a:solidFill>
              <a:effectLst>
                <a:outerShdw blurRad="38100" dist="38100" dir="2700000" algn="tl">
                  <a:srgbClr val="C0C0C0"/>
                </a:outerShdw>
              </a:effectLst>
            </a:endParaRPr>
          </a:p>
        </p:txBody>
      </p:sp>
      <p:pic>
        <p:nvPicPr>
          <p:cNvPr id="227331" name="Picture 3"/>
          <p:cNvPicPr>
            <a:picLocks noGrp="1" noChangeAspect="1" noChangeArrowheads="1"/>
          </p:cNvPicPr>
          <p:nvPr>
            <p:ph sz="half" idx="2"/>
          </p:nvPr>
        </p:nvPicPr>
        <p:blipFill>
          <a:blip r:embed="rId2" cstate="print"/>
          <a:srcRect/>
          <a:stretch>
            <a:fillRect/>
          </a:stretch>
        </p:blipFill>
        <p:spPr>
          <a:xfrm>
            <a:off x="395288" y="2276475"/>
            <a:ext cx="8428037" cy="2597150"/>
          </a:xfrm>
        </p:spPr>
      </p:pic>
    </p:spTree>
  </p:cSld>
  <p:clrMapOvr>
    <a:masterClrMapping/>
  </p:clrMapOvr>
  <p:transition>
    <p:pull dir="ld"/>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Εξοικείωση με πολύσημες λέξεις</a:t>
            </a:r>
            <a:endParaRPr lang="el-GR" dirty="0"/>
          </a:p>
        </p:txBody>
      </p:sp>
      <p:sp>
        <p:nvSpPr>
          <p:cNvPr id="3" name="2 - Θέση κειμένου"/>
          <p:cNvSpPr>
            <a:spLocks noGrp="1"/>
          </p:cNvSpPr>
          <p:nvPr>
            <p:ph type="body" sz="half" idx="1"/>
          </p:nvPr>
        </p:nvSpPr>
        <p:spPr>
          <a:xfrm>
            <a:off x="323528" y="1600200"/>
            <a:ext cx="8640960" cy="4456113"/>
          </a:xfrm>
        </p:spPr>
        <p:txBody>
          <a:bodyPr>
            <a:normAutofit lnSpcReduction="10000"/>
          </a:bodyPr>
          <a:lstStyle/>
          <a:p>
            <a:pPr>
              <a:buNone/>
            </a:pPr>
            <a:r>
              <a:rPr lang="el-GR" dirty="0" smtClean="0"/>
              <a:t>Διαδικασία: </a:t>
            </a:r>
            <a:r>
              <a:rPr lang="el-GR" dirty="0" smtClean="0"/>
              <a:t>Χωρίζουμε τους μαθητές σε ομάδες</a:t>
            </a:r>
            <a:r>
              <a:rPr lang="el-GR" dirty="0" smtClean="0"/>
              <a:t>, </a:t>
            </a:r>
            <a:r>
              <a:rPr lang="el-GR" dirty="0" smtClean="0"/>
              <a:t>τους δίνουμε μια ή δύο πολύσημες λέξεις</a:t>
            </a:r>
            <a:r>
              <a:rPr lang="el-GR" dirty="0" smtClean="0"/>
              <a:t>, π.χ</a:t>
            </a:r>
            <a:r>
              <a:rPr lang="el-GR" dirty="0" smtClean="0"/>
              <a:t>. ζωηρός</a:t>
            </a:r>
            <a:r>
              <a:rPr lang="el-GR" dirty="0" smtClean="0"/>
              <a:t>, δουλεύω, </a:t>
            </a:r>
            <a:r>
              <a:rPr lang="el-GR" dirty="0" smtClean="0"/>
              <a:t>και τους ζητάμε να βρουν στο λεξικό όσο πιο πολλές σημασίες μπορούν</a:t>
            </a:r>
            <a:r>
              <a:rPr lang="el-GR" dirty="0" smtClean="0"/>
              <a:t>. </a:t>
            </a:r>
            <a:r>
              <a:rPr lang="el-GR" dirty="0" smtClean="0"/>
              <a:t>Έπειτα ζητάμε να χρησιμοποιήσουν δύο διαφορετικές σημασίες της ίδιας λέξης σε μια πρόταση</a:t>
            </a:r>
            <a:r>
              <a:rPr lang="el-GR" dirty="0" smtClean="0"/>
              <a:t>, π.χ. </a:t>
            </a:r>
            <a:r>
              <a:rPr lang="el-GR" dirty="0" smtClean="0"/>
              <a:t>η Μαργαρίτα δουλεύει στο γραφείο αλλά ο υπολογιστής της δε δουλεύει</a:t>
            </a:r>
            <a:r>
              <a:rPr lang="el-GR" dirty="0" smtClean="0"/>
              <a:t>, </a:t>
            </a:r>
            <a:r>
              <a:rPr lang="el-GR" dirty="0" smtClean="0"/>
              <a:t>βάλε μια μπλούζα με ζωηρό χρώμα και προχώρα με ζωηρό βήμα</a:t>
            </a:r>
            <a:r>
              <a:rPr lang="el-GR" dirty="0" smtClean="0"/>
              <a:t>, </a:t>
            </a:r>
            <a:r>
              <a:rPr lang="el-GR" dirty="0" smtClean="0"/>
              <a:t>και να παρουσιάσουν τις προτάσεις που έφτιαξαν στους </a:t>
            </a:r>
            <a:r>
              <a:rPr lang="el-GR" dirty="0" err="1" smtClean="0"/>
              <a:t>συμμαθητέςτους</a:t>
            </a:r>
            <a:r>
              <a:rPr lang="el-GR" dirty="0" smtClean="0"/>
              <a:t>. </a:t>
            </a:r>
            <a:endParaRPr lang="el-GR" dirty="0"/>
          </a:p>
        </p:txBody>
      </p:sp>
    </p:spTree>
  </p:cSld>
  <p:clrMapOvr>
    <a:masterClrMapping/>
  </p:clrMapOvr>
  <p:transition>
    <p:pull dir="ld"/>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Η χρήση του λεξικού στην εκπαίδευση</a:t>
            </a:r>
            <a:endParaRPr lang="el-GR" dirty="0"/>
          </a:p>
        </p:txBody>
      </p:sp>
      <p:sp>
        <p:nvSpPr>
          <p:cNvPr id="3" name="2 - Θέση περιεχομένου"/>
          <p:cNvSpPr>
            <a:spLocks noGrp="1"/>
          </p:cNvSpPr>
          <p:nvPr>
            <p:ph sz="quarter" idx="1"/>
          </p:nvPr>
        </p:nvSpPr>
        <p:spPr/>
        <p:txBody>
          <a:bodyPr>
            <a:normAutofit fontScale="92500" lnSpcReduction="10000"/>
          </a:bodyPr>
          <a:lstStyle/>
          <a:p>
            <a:pPr>
              <a:buNone/>
            </a:pPr>
            <a:r>
              <a:rPr lang="el-GR" dirty="0" smtClean="0"/>
              <a:t>2. </a:t>
            </a:r>
            <a:r>
              <a:rPr lang="el-GR" dirty="0" smtClean="0">
                <a:latin typeface="Times New Roman"/>
              </a:rPr>
              <a:t>Κατά την</a:t>
            </a:r>
            <a:r>
              <a:rPr lang="el-GR" b="1" dirty="0" smtClean="0">
                <a:latin typeface="Times New Roman"/>
              </a:rPr>
              <a:t> παραγωγική χρήση </a:t>
            </a:r>
            <a:r>
              <a:rPr lang="el-GR" dirty="0" smtClean="0">
                <a:latin typeface="Times New Roman"/>
              </a:rPr>
              <a:t>του λεξικού</a:t>
            </a:r>
            <a:r>
              <a:rPr lang="el-GR" dirty="0" smtClean="0">
                <a:latin typeface="Times New Roman"/>
              </a:rPr>
              <a:t>, </a:t>
            </a:r>
            <a:r>
              <a:rPr lang="el-GR" dirty="0" smtClean="0">
                <a:latin typeface="Times New Roman"/>
              </a:rPr>
              <a:t>ο μαθητής μπορεί </a:t>
            </a:r>
            <a:r>
              <a:rPr lang="el-GR" dirty="0" smtClean="0">
                <a:latin typeface="Times New Roman"/>
              </a:rPr>
              <a:t>(1) </a:t>
            </a:r>
            <a:r>
              <a:rPr lang="el-GR" dirty="0" smtClean="0">
                <a:latin typeface="Times New Roman"/>
              </a:rPr>
              <a:t>να βρει μία λέξη που δε γνωρίζει προκειμένου να πει</a:t>
            </a:r>
            <a:r>
              <a:rPr lang="el-GR" dirty="0" smtClean="0">
                <a:latin typeface="Times New Roman"/>
              </a:rPr>
              <a:t>, </a:t>
            </a:r>
            <a:r>
              <a:rPr lang="el-GR" dirty="0" smtClean="0">
                <a:latin typeface="Times New Roman"/>
              </a:rPr>
              <a:t>να γράψει</a:t>
            </a:r>
            <a:r>
              <a:rPr lang="el-GR" dirty="0" smtClean="0">
                <a:latin typeface="Times New Roman"/>
              </a:rPr>
              <a:t>, </a:t>
            </a:r>
            <a:r>
              <a:rPr lang="el-GR" dirty="0" smtClean="0">
                <a:latin typeface="Times New Roman"/>
              </a:rPr>
              <a:t>ή να μεταφράσει κάτι</a:t>
            </a:r>
            <a:r>
              <a:rPr lang="el-GR" dirty="0" smtClean="0">
                <a:latin typeface="Times New Roman"/>
              </a:rPr>
              <a:t>, (2) </a:t>
            </a:r>
            <a:r>
              <a:rPr lang="el-GR" dirty="0" smtClean="0">
                <a:latin typeface="Times New Roman"/>
              </a:rPr>
              <a:t>να βρει την ορθογραφία</a:t>
            </a:r>
            <a:r>
              <a:rPr lang="el-GR" dirty="0" smtClean="0">
                <a:latin typeface="Times New Roman"/>
              </a:rPr>
              <a:t>, </a:t>
            </a:r>
            <a:r>
              <a:rPr lang="el-GR" dirty="0" smtClean="0">
                <a:latin typeface="Times New Roman"/>
              </a:rPr>
              <a:t>την προφορά</a:t>
            </a:r>
            <a:r>
              <a:rPr lang="el-GR" dirty="0" smtClean="0">
                <a:latin typeface="Times New Roman"/>
              </a:rPr>
              <a:t>, </a:t>
            </a:r>
            <a:r>
              <a:rPr lang="el-GR" dirty="0" smtClean="0">
                <a:latin typeface="Times New Roman"/>
              </a:rPr>
              <a:t>τη σημασία</a:t>
            </a:r>
            <a:r>
              <a:rPr lang="el-GR" dirty="0" smtClean="0">
                <a:latin typeface="Times New Roman"/>
              </a:rPr>
              <a:t>, </a:t>
            </a:r>
            <a:r>
              <a:rPr lang="el-GR" dirty="0" smtClean="0">
                <a:latin typeface="Times New Roman"/>
              </a:rPr>
              <a:t>τη γραμματική</a:t>
            </a:r>
            <a:r>
              <a:rPr lang="el-GR" dirty="0" smtClean="0">
                <a:latin typeface="Times New Roman"/>
              </a:rPr>
              <a:t>, </a:t>
            </a:r>
            <a:r>
              <a:rPr lang="el-GR" dirty="0" smtClean="0">
                <a:latin typeface="Times New Roman"/>
              </a:rPr>
              <a:t>τους περιορισμούς χρήσης</a:t>
            </a:r>
            <a:r>
              <a:rPr lang="el-GR" dirty="0" smtClean="0">
                <a:latin typeface="Times New Roman"/>
              </a:rPr>
              <a:t>, </a:t>
            </a:r>
            <a:r>
              <a:rPr lang="el-GR" dirty="0" smtClean="0">
                <a:latin typeface="Times New Roman"/>
              </a:rPr>
              <a:t>την κλίση</a:t>
            </a:r>
            <a:r>
              <a:rPr lang="el-GR" dirty="0" smtClean="0">
                <a:latin typeface="Times New Roman"/>
              </a:rPr>
              <a:t>, </a:t>
            </a:r>
            <a:r>
              <a:rPr lang="el-GR" dirty="0" smtClean="0">
                <a:latin typeface="Times New Roman"/>
              </a:rPr>
              <a:t>τις </a:t>
            </a:r>
            <a:r>
              <a:rPr lang="el-GR" dirty="0" err="1" smtClean="0">
                <a:latin typeface="Times New Roman"/>
              </a:rPr>
              <a:t>συμφράσεις</a:t>
            </a:r>
            <a:r>
              <a:rPr lang="el-GR" dirty="0" smtClean="0">
                <a:latin typeface="Times New Roman"/>
              </a:rPr>
              <a:t>, </a:t>
            </a:r>
            <a:r>
              <a:rPr lang="el-GR" dirty="0" smtClean="0">
                <a:latin typeface="Times New Roman"/>
              </a:rPr>
              <a:t>τις παγιωμένες εκφράσεις</a:t>
            </a:r>
            <a:r>
              <a:rPr lang="el-GR" dirty="0" smtClean="0">
                <a:latin typeface="Times New Roman"/>
              </a:rPr>
              <a:t>, </a:t>
            </a:r>
            <a:r>
              <a:rPr lang="el-GR" dirty="0" smtClean="0">
                <a:latin typeface="Times New Roman"/>
              </a:rPr>
              <a:t>τους παράγωγους τύπους μίας μερικώς γνωστής λέξης</a:t>
            </a:r>
            <a:r>
              <a:rPr lang="el-GR" dirty="0" smtClean="0">
                <a:latin typeface="Times New Roman"/>
              </a:rPr>
              <a:t>, (3) </a:t>
            </a:r>
            <a:r>
              <a:rPr lang="el-GR" dirty="0" smtClean="0">
                <a:latin typeface="Times New Roman"/>
              </a:rPr>
              <a:t>να επιβεβαιώσει την ορθογραφία ή την προφορά μιας γνωστής λέξης</a:t>
            </a:r>
            <a:r>
              <a:rPr lang="el-GR" dirty="0" smtClean="0">
                <a:latin typeface="Times New Roman"/>
              </a:rPr>
              <a:t>, (4) </a:t>
            </a:r>
            <a:r>
              <a:rPr lang="el-GR" dirty="0" smtClean="0">
                <a:latin typeface="Times New Roman"/>
              </a:rPr>
              <a:t>να βρει μία συνώνυμη</a:t>
            </a:r>
            <a:r>
              <a:rPr lang="el-GR" dirty="0" smtClean="0">
                <a:latin typeface="Times New Roman"/>
              </a:rPr>
              <a:t>, </a:t>
            </a:r>
            <a:r>
              <a:rPr lang="el-GR" dirty="0" err="1" smtClean="0">
                <a:latin typeface="Times New Roman"/>
              </a:rPr>
              <a:t>αντώνυμη</a:t>
            </a:r>
            <a:r>
              <a:rPr lang="el-GR" dirty="0" smtClean="0">
                <a:latin typeface="Times New Roman"/>
              </a:rPr>
              <a:t> λέξη για να τη χρησιμοποιήσει</a:t>
            </a:r>
            <a:r>
              <a:rPr lang="el-GR" dirty="0" smtClean="0">
                <a:latin typeface="Times New Roman"/>
              </a:rPr>
              <a:t>, (5) </a:t>
            </a:r>
            <a:r>
              <a:rPr lang="el-GR" dirty="0" smtClean="0">
                <a:latin typeface="Times New Roman"/>
              </a:rPr>
              <a:t>να ελέγξει αν μία λέξη υπάρχει</a:t>
            </a:r>
            <a:r>
              <a:rPr lang="el-GR" dirty="0" smtClean="0">
                <a:latin typeface="Times New Roman"/>
              </a:rPr>
              <a:t>, (6) </a:t>
            </a:r>
            <a:r>
              <a:rPr lang="el-GR" dirty="0" smtClean="0">
                <a:latin typeface="Times New Roman"/>
              </a:rPr>
              <a:t>να </a:t>
            </a:r>
            <a:r>
              <a:rPr lang="el-GR" dirty="0" err="1" smtClean="0">
                <a:latin typeface="Times New Roman"/>
              </a:rPr>
              <a:t>δι</a:t>
            </a:r>
            <a:r>
              <a:rPr lang="en-US" dirty="0" smtClean="0">
                <a:latin typeface="Times New Roman"/>
              </a:rPr>
              <a:t>o</a:t>
            </a:r>
            <a:r>
              <a:rPr lang="el-GR" dirty="0" err="1" smtClean="0">
                <a:latin typeface="Times New Roman"/>
              </a:rPr>
              <a:t>ρθώσει</a:t>
            </a:r>
            <a:r>
              <a:rPr lang="el-GR" dirty="0" smtClean="0">
                <a:latin typeface="Times New Roman"/>
              </a:rPr>
              <a:t> ένα λάθος</a:t>
            </a:r>
            <a:r>
              <a:rPr lang="el-GR" dirty="0" smtClean="0">
                <a:latin typeface="Times New Roman"/>
              </a:rPr>
              <a:t>. </a:t>
            </a:r>
            <a:endParaRPr lang="el-G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Εξάσκηση στην αναζήτηση και εκμάθηση στερεότυπων εκφράσεων</a:t>
            </a:r>
            <a:endParaRPr lang="el-GR" dirty="0"/>
          </a:p>
        </p:txBody>
      </p:sp>
      <p:sp>
        <p:nvSpPr>
          <p:cNvPr id="3" name="2 - Θέση κειμένου"/>
          <p:cNvSpPr>
            <a:spLocks noGrp="1"/>
          </p:cNvSpPr>
          <p:nvPr>
            <p:ph type="body" sz="half" idx="1"/>
          </p:nvPr>
        </p:nvSpPr>
        <p:spPr>
          <a:xfrm>
            <a:off x="457200" y="1600200"/>
            <a:ext cx="8291264" cy="4456113"/>
          </a:xfrm>
        </p:spPr>
        <p:txBody>
          <a:bodyPr>
            <a:normAutofit/>
          </a:bodyPr>
          <a:lstStyle/>
          <a:p>
            <a:pPr>
              <a:buNone/>
            </a:pPr>
            <a:r>
              <a:rPr lang="el-GR" dirty="0" smtClean="0"/>
              <a:t>Παίρνουμε ως αφορμή ένα κείμενο όπως το </a:t>
            </a:r>
            <a:r>
              <a:rPr lang="el-GR" dirty="0" smtClean="0"/>
              <a:t>(α) </a:t>
            </a:r>
            <a:r>
              <a:rPr lang="el-GR" dirty="0" smtClean="0"/>
              <a:t>με θέμα που συνδέεται με στερεότυπες εκφράσεις</a:t>
            </a:r>
            <a:r>
              <a:rPr lang="el-GR" dirty="0" smtClean="0"/>
              <a:t>, π.χ. χρώματα. </a:t>
            </a:r>
            <a:r>
              <a:rPr lang="el-GR" dirty="0" smtClean="0"/>
              <a:t>Γράφουμε στον πίνακα λέξεις-κλειδιά </a:t>
            </a:r>
            <a:r>
              <a:rPr lang="el-GR" dirty="0" smtClean="0"/>
              <a:t>(</a:t>
            </a:r>
            <a:r>
              <a:rPr lang="el-GR" dirty="0" smtClean="0"/>
              <a:t>που υπάρχουν και στο λεξικό</a:t>
            </a:r>
            <a:r>
              <a:rPr lang="el-GR" dirty="0" smtClean="0"/>
              <a:t>) </a:t>
            </a:r>
            <a:r>
              <a:rPr lang="el-GR" dirty="0" smtClean="0"/>
              <a:t>και μια δική μας στερεότυπη έκφραση και ζητούμε από τους μαθητές να αναφέρουν όλες τις σχετικές εκφράσεις που τους έρχονται στο μυαλό </a:t>
            </a:r>
            <a:r>
              <a:rPr lang="el-GR" dirty="0" smtClean="0"/>
              <a:t>(π.χ. </a:t>
            </a:r>
            <a:r>
              <a:rPr lang="el-GR" dirty="0" smtClean="0"/>
              <a:t>γίνομαι κίτρινος από φόβο</a:t>
            </a:r>
            <a:r>
              <a:rPr lang="el-GR" dirty="0" smtClean="0"/>
              <a:t>, </a:t>
            </a:r>
            <a:r>
              <a:rPr lang="el-GR" dirty="0" smtClean="0"/>
              <a:t>γίνομαι πράσινος από ζήλια</a:t>
            </a:r>
            <a:r>
              <a:rPr lang="el-GR" dirty="0" smtClean="0"/>
              <a:t>). </a:t>
            </a:r>
            <a:r>
              <a:rPr lang="el-GR" dirty="0" smtClean="0"/>
              <a:t>Έπειτα τους ζητάμε να τις εντοπίσουν στο λεξικό</a:t>
            </a:r>
            <a:r>
              <a:rPr lang="el-GR" dirty="0" smtClean="0"/>
              <a:t>. </a:t>
            </a:r>
            <a:endParaRPr lang="el-GR" dirty="0"/>
          </a:p>
        </p:txBody>
      </p:sp>
    </p:spTree>
  </p:cSld>
  <p:clrMapOvr>
    <a:masterClrMapping/>
  </p:clrMapOvr>
  <p:transition>
    <p:pull dir="ld"/>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Slide Number Placeholder 6"/>
          <p:cNvSpPr>
            <a:spLocks noGrp="1"/>
          </p:cNvSpPr>
          <p:nvPr>
            <p:ph type="sldNum" sz="quarter" idx="12"/>
          </p:nvPr>
        </p:nvSpPr>
        <p:spPr>
          <a:noFill/>
          <a:ln>
            <a:miter lim="800000"/>
            <a:headEnd/>
            <a:tailEnd/>
          </a:ln>
        </p:spPr>
        <p:txBody>
          <a:bodyPr>
            <a:normAutofit fontScale="85000" lnSpcReduction="20000"/>
          </a:bodyPr>
          <a:lstStyle/>
          <a:p>
            <a:fld id="{A77CEBB0-5B6A-4645-BC16-0A73CD36B944}" type="slidenum">
              <a:rPr lang="el-GR"/>
              <a:pPr/>
              <a:t>31</a:t>
            </a:fld>
            <a:endParaRPr lang="el-GR"/>
          </a:p>
        </p:txBody>
      </p:sp>
      <p:sp>
        <p:nvSpPr>
          <p:cNvPr id="75778" name="Rectangle 2"/>
          <p:cNvSpPr>
            <a:spLocks noGrp="1" noChangeArrowheads="1"/>
          </p:cNvSpPr>
          <p:nvPr>
            <p:ph type="body" sz="half" idx="1"/>
          </p:nvPr>
        </p:nvSpPr>
        <p:spPr>
          <a:xfrm>
            <a:off x="457200" y="1600200"/>
            <a:ext cx="4032250" cy="4456113"/>
          </a:xfrm>
        </p:spPr>
        <p:txBody>
          <a:bodyPr/>
          <a:lstStyle/>
          <a:p>
            <a:pPr marL="447675" indent="-447675" eaLnBrk="1" hangingPunct="1"/>
            <a:r>
              <a:rPr lang="el-GR" sz="2000" b="1" i="1" smtClean="0">
                <a:solidFill>
                  <a:srgbClr val="3366FF"/>
                </a:solidFill>
              </a:rPr>
              <a:t>Ποια είναι τα μέρη του προσώπου της Αθηνάς;</a:t>
            </a:r>
            <a:r>
              <a:rPr lang="el-GR" sz="2000" smtClean="0">
                <a:solidFill>
                  <a:srgbClr val="3366FF"/>
                </a:solidFill>
              </a:rPr>
              <a:t> </a:t>
            </a:r>
          </a:p>
          <a:p>
            <a:pPr marL="447675" indent="-447675" eaLnBrk="1" hangingPunct="1">
              <a:buFontTx/>
              <a:buNone/>
            </a:pPr>
            <a:endParaRPr lang="el-GR" sz="2000" smtClean="0">
              <a:solidFill>
                <a:srgbClr val="3366FF"/>
              </a:solidFill>
            </a:endParaRPr>
          </a:p>
        </p:txBody>
      </p:sp>
      <p:pic>
        <p:nvPicPr>
          <p:cNvPr id="228355" name="Picture 3"/>
          <p:cNvPicPr>
            <a:picLocks noChangeAspect="1" noChangeArrowheads="1"/>
          </p:cNvPicPr>
          <p:nvPr>
            <p:ph sz="half" idx="2"/>
          </p:nvPr>
        </p:nvPicPr>
        <p:blipFill>
          <a:blip r:embed="rId2" cstate="print"/>
          <a:srcRect/>
          <a:stretch>
            <a:fillRect/>
          </a:stretch>
        </p:blipFill>
        <p:spPr>
          <a:xfrm>
            <a:off x="1487488" y="2620963"/>
            <a:ext cx="5500687" cy="2914650"/>
          </a:xfrm>
          <a:noFill/>
        </p:spPr>
      </p:pic>
    </p:spTree>
  </p:cSld>
  <p:clrMapOvr>
    <a:masterClrMapping/>
  </p:clrMapOvr>
  <p:transition>
    <p:pull dir="ld"/>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Slide Number Placeholder 6"/>
          <p:cNvSpPr>
            <a:spLocks noGrp="1"/>
          </p:cNvSpPr>
          <p:nvPr>
            <p:ph type="sldNum" sz="quarter" idx="12"/>
          </p:nvPr>
        </p:nvSpPr>
        <p:spPr>
          <a:noFill/>
          <a:ln>
            <a:miter lim="800000"/>
            <a:headEnd/>
            <a:tailEnd/>
          </a:ln>
        </p:spPr>
        <p:txBody>
          <a:bodyPr>
            <a:normAutofit fontScale="85000" lnSpcReduction="20000"/>
          </a:bodyPr>
          <a:lstStyle/>
          <a:p>
            <a:fld id="{19DD79E5-02B3-466B-897B-C077C8D9B136}" type="slidenum">
              <a:rPr lang="el-GR"/>
              <a:pPr/>
              <a:t>32</a:t>
            </a:fld>
            <a:endParaRPr lang="el-GR"/>
          </a:p>
        </p:txBody>
      </p:sp>
      <p:sp>
        <p:nvSpPr>
          <p:cNvPr id="76802" name="Rectangle 2"/>
          <p:cNvSpPr>
            <a:spLocks noGrp="1" noChangeArrowheads="1"/>
          </p:cNvSpPr>
          <p:nvPr>
            <p:ph type="body" sz="half" idx="1"/>
          </p:nvPr>
        </p:nvSpPr>
        <p:spPr>
          <a:xfrm>
            <a:off x="1908175" y="333375"/>
            <a:ext cx="6769100" cy="792163"/>
          </a:xfrm>
        </p:spPr>
        <p:txBody>
          <a:bodyPr/>
          <a:lstStyle/>
          <a:p>
            <a:pPr marL="447675" indent="-447675" eaLnBrk="1" hangingPunct="1">
              <a:lnSpc>
                <a:spcPct val="90000"/>
              </a:lnSpc>
            </a:pPr>
            <a:r>
              <a:rPr lang="el-GR" sz="2000" b="1" i="1" smtClean="0"/>
              <a:t>Μπορείς να κόψεις και να κολλήσεις τον κατάλληλο ορισμό στην κατάλληλη εικόνα;</a:t>
            </a:r>
            <a:r>
              <a:rPr lang="el-GR" sz="2000" smtClean="0"/>
              <a:t> </a:t>
            </a:r>
          </a:p>
        </p:txBody>
      </p:sp>
      <p:pic>
        <p:nvPicPr>
          <p:cNvPr id="229379" name="Picture 3"/>
          <p:cNvPicPr>
            <a:picLocks noChangeAspect="1" noChangeArrowheads="1"/>
          </p:cNvPicPr>
          <p:nvPr>
            <p:ph sz="half" idx="2"/>
          </p:nvPr>
        </p:nvPicPr>
        <p:blipFill>
          <a:blip r:embed="rId2" cstate="print"/>
          <a:srcRect/>
          <a:stretch>
            <a:fillRect/>
          </a:stretch>
        </p:blipFill>
        <p:spPr>
          <a:xfrm>
            <a:off x="0" y="1446213"/>
            <a:ext cx="8820150" cy="5411787"/>
          </a:xfrm>
          <a:noFill/>
        </p:spPr>
      </p:pic>
    </p:spTree>
  </p:cSld>
  <p:clrMapOvr>
    <a:masterClrMapping/>
  </p:clrMapOvr>
  <p:transition>
    <p:pull dir="ld"/>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2128721" y="578507"/>
            <a:ext cx="6871725" cy="763525"/>
          </a:xfrm>
        </p:spPr>
        <p:txBody>
          <a:bodyPr>
            <a:normAutofit/>
          </a:bodyPr>
          <a:lstStyle/>
          <a:p>
            <a:pPr algn="r"/>
            <a:r>
              <a:rPr lang="el-GR" dirty="0" smtClean="0">
                <a:latin typeface="Gentium Plus" pitchFamily="2" charset="0"/>
                <a:ea typeface="Gentium Plus" pitchFamily="2" charset="0"/>
                <a:cs typeface="Gentium Plus" pitchFamily="2" charset="0"/>
              </a:rPr>
              <a:t>Δραστηριότητες</a:t>
            </a:r>
            <a:endParaRPr lang="el-GR" dirty="0"/>
          </a:p>
        </p:txBody>
      </p:sp>
      <p:sp>
        <p:nvSpPr>
          <p:cNvPr id="3" name="2 - Θέση περιεχομένου"/>
          <p:cNvSpPr>
            <a:spLocks noGrp="1"/>
          </p:cNvSpPr>
          <p:nvPr>
            <p:ph idx="1"/>
          </p:nvPr>
        </p:nvSpPr>
        <p:spPr>
          <a:xfrm>
            <a:off x="611560" y="1700808"/>
            <a:ext cx="7167985" cy="4681415"/>
          </a:xfrm>
        </p:spPr>
        <p:txBody>
          <a:bodyPr/>
          <a:lstStyle/>
          <a:p>
            <a:r>
              <a:rPr lang="el-GR" sz="2400" dirty="0" smtClean="0">
                <a:latin typeface="Gentium Plus" pitchFamily="2" charset="0"/>
                <a:ea typeface="Gentium Plus" pitchFamily="2" charset="0"/>
                <a:cs typeface="Gentium Plus" pitchFamily="2" charset="0"/>
              </a:rPr>
              <a:t>5</a:t>
            </a:r>
            <a:r>
              <a:rPr lang="el-GR" sz="2400" baseline="30000" dirty="0" smtClean="0">
                <a:latin typeface="Gentium Plus" pitchFamily="2" charset="0"/>
                <a:ea typeface="Gentium Plus" pitchFamily="2" charset="0"/>
                <a:cs typeface="Gentium Plus" pitchFamily="2" charset="0"/>
              </a:rPr>
              <a:t>η</a:t>
            </a:r>
            <a:r>
              <a:rPr lang="el-GR" sz="2400" dirty="0" smtClean="0">
                <a:latin typeface="Gentium Plus" pitchFamily="2" charset="0"/>
                <a:ea typeface="Gentium Plus" pitchFamily="2" charset="0"/>
                <a:cs typeface="Gentium Plus" pitchFamily="2" charset="0"/>
              </a:rPr>
              <a:t> Δραστηριότητα Ανάπτυξη ικανότητας ορισμού</a:t>
            </a:r>
          </a:p>
          <a:p>
            <a:pPr>
              <a:buNone/>
            </a:pPr>
            <a:endParaRPr lang="el-GR" dirty="0"/>
          </a:p>
        </p:txBody>
      </p:sp>
      <p:sp>
        <p:nvSpPr>
          <p:cNvPr id="4" name="3 - Στρογγυλεμένο ορθογώνιο"/>
          <p:cNvSpPr/>
          <p:nvPr/>
        </p:nvSpPr>
        <p:spPr>
          <a:xfrm>
            <a:off x="2434130" y="3632607"/>
            <a:ext cx="2595985" cy="2036067"/>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l-GR" sz="2400" b="1" dirty="0" smtClean="0"/>
              <a:t>Μήλο</a:t>
            </a:r>
          </a:p>
          <a:p>
            <a:pPr algn="ctr"/>
            <a:endParaRPr lang="el-GR" dirty="0" smtClean="0"/>
          </a:p>
          <a:p>
            <a:pPr algn="ctr"/>
            <a:r>
              <a:rPr lang="el-GR" sz="2000" i="1" dirty="0" smtClean="0"/>
              <a:t>Φρούτο</a:t>
            </a:r>
          </a:p>
          <a:p>
            <a:pPr algn="ctr"/>
            <a:r>
              <a:rPr lang="el-GR" sz="2000" i="1" dirty="0" smtClean="0"/>
              <a:t>Κόκκινο</a:t>
            </a:r>
          </a:p>
          <a:p>
            <a:pPr algn="ctr"/>
            <a:r>
              <a:rPr lang="el-GR" sz="2000" i="1" dirty="0" smtClean="0"/>
              <a:t>Στρογγυλό</a:t>
            </a:r>
            <a:endParaRPr lang="el-GR" sz="2000" i="1" dirty="0"/>
          </a:p>
        </p:txBody>
      </p:sp>
      <p:sp>
        <p:nvSpPr>
          <p:cNvPr id="5" name="4 - Στρογγυλεμένο ορθογώνιο"/>
          <p:cNvSpPr/>
          <p:nvPr/>
        </p:nvSpPr>
        <p:spPr>
          <a:xfrm>
            <a:off x="5640936" y="3632607"/>
            <a:ext cx="2595985" cy="2036067"/>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l-GR" sz="2400" b="1" dirty="0" smtClean="0"/>
              <a:t>Χορεύω </a:t>
            </a:r>
          </a:p>
          <a:p>
            <a:pPr algn="ctr"/>
            <a:endParaRPr lang="el-GR" dirty="0" smtClean="0"/>
          </a:p>
          <a:p>
            <a:pPr algn="ctr"/>
            <a:r>
              <a:rPr lang="el-GR" sz="2000" i="1" dirty="0" smtClean="0"/>
              <a:t>Μουσική</a:t>
            </a:r>
          </a:p>
          <a:p>
            <a:pPr algn="ctr"/>
            <a:r>
              <a:rPr lang="el-GR" sz="2000" i="1" dirty="0" smtClean="0"/>
              <a:t>Φίλοι</a:t>
            </a:r>
          </a:p>
          <a:p>
            <a:pPr algn="ctr"/>
            <a:r>
              <a:rPr lang="el-GR" sz="2000" i="1" dirty="0" smtClean="0"/>
              <a:t>Παραδοσιακά </a:t>
            </a:r>
            <a:endParaRPr lang="el-GR" sz="2000" i="1"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2281425" y="578507"/>
            <a:ext cx="6862575" cy="763525"/>
          </a:xfrm>
        </p:spPr>
        <p:txBody>
          <a:bodyPr>
            <a:normAutofit/>
          </a:bodyPr>
          <a:lstStyle/>
          <a:p>
            <a:pPr algn="r"/>
            <a:r>
              <a:rPr lang="el-GR" dirty="0" smtClean="0">
                <a:latin typeface="Gentium Plus" pitchFamily="2" charset="0"/>
                <a:ea typeface="Gentium Plus" pitchFamily="2" charset="0"/>
                <a:cs typeface="Gentium Plus" pitchFamily="2" charset="0"/>
              </a:rPr>
              <a:t>Δραστηριότητες</a:t>
            </a:r>
            <a:endParaRPr lang="el-GR" dirty="0"/>
          </a:p>
        </p:txBody>
      </p:sp>
      <p:sp>
        <p:nvSpPr>
          <p:cNvPr id="3" name="2 - Θέση περιεχομένου"/>
          <p:cNvSpPr>
            <a:spLocks noGrp="1"/>
          </p:cNvSpPr>
          <p:nvPr>
            <p:ph idx="1"/>
          </p:nvPr>
        </p:nvSpPr>
        <p:spPr>
          <a:xfrm>
            <a:off x="251520" y="1598079"/>
            <a:ext cx="8748925" cy="4681415"/>
          </a:xfrm>
        </p:spPr>
        <p:txBody>
          <a:bodyPr>
            <a:normAutofit/>
          </a:bodyPr>
          <a:lstStyle/>
          <a:p>
            <a:r>
              <a:rPr lang="el-GR" dirty="0" smtClean="0">
                <a:latin typeface="Gentium Plus" pitchFamily="2" charset="0"/>
                <a:ea typeface="Gentium Plus" pitchFamily="2" charset="0"/>
                <a:cs typeface="Gentium Plus" pitchFamily="2" charset="0"/>
              </a:rPr>
              <a:t>Δραστηριότητα</a:t>
            </a:r>
            <a:r>
              <a:rPr lang="el-GR" dirty="0" smtClean="0">
                <a:latin typeface="Gentium Plus" pitchFamily="2" charset="0"/>
                <a:ea typeface="Gentium Plus" pitchFamily="2" charset="0"/>
                <a:cs typeface="Gentium Plus" pitchFamily="2" charset="0"/>
              </a:rPr>
              <a:t>: Κατανόηση ορισμού</a:t>
            </a:r>
          </a:p>
          <a:p>
            <a:pPr algn="just">
              <a:buNone/>
            </a:pPr>
            <a:r>
              <a:rPr lang="el-GR" dirty="0" smtClean="0">
                <a:latin typeface="Gentium Plus" pitchFamily="2" charset="0"/>
                <a:ea typeface="Gentium Plus" pitchFamily="2" charset="0"/>
                <a:cs typeface="Gentium Plus" pitchFamily="2" charset="0"/>
              </a:rPr>
              <a:t>     Ο/Η εκπαιδευτικός κινείται ανάμεσα στους μαθητές. Λέει στον κάθε μαθητή έναν λεξικογραφικό ορισμό και του ζητάει να βρει τη λέξη που ορίζεται. Αν τη βρει, στέκεται όρθιος. Αν δεν τη βρει κάθεται. Συνεχίζει με τους επόμενους μαθητές. Νικητής είναι ο τελευταίος μαθητής που θα καταφέρει να μείνει όρθιος στην τάξη.</a:t>
            </a:r>
            <a:endParaRPr lang="el-GR" dirty="0">
              <a:latin typeface="Gentium Plus" pitchFamily="2" charset="0"/>
              <a:ea typeface="Gentium Plus" pitchFamily="2" charset="0"/>
              <a:cs typeface="Gentium Plus" pitchFamily="2"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Κατανόηση ορισμού</a:t>
            </a:r>
            <a:endParaRPr lang="el-GR" sz="3200" dirty="0"/>
          </a:p>
        </p:txBody>
      </p:sp>
      <p:sp>
        <p:nvSpPr>
          <p:cNvPr id="3" name="2 - Θέση περιεχομένου"/>
          <p:cNvSpPr>
            <a:spLocks noGrp="1"/>
          </p:cNvSpPr>
          <p:nvPr>
            <p:ph sz="quarter" idx="1"/>
          </p:nvPr>
        </p:nvSpPr>
        <p:spPr/>
        <p:txBody>
          <a:bodyPr>
            <a:normAutofit fontScale="85000" lnSpcReduction="20000"/>
          </a:bodyPr>
          <a:lstStyle/>
          <a:p>
            <a:pPr>
              <a:buNone/>
            </a:pPr>
            <a:r>
              <a:rPr lang="el-GR" dirty="0" smtClean="0"/>
              <a:t>Διαδικασία</a:t>
            </a:r>
            <a:r>
              <a:rPr lang="el-GR" dirty="0" smtClean="0"/>
              <a:t>: </a:t>
            </a:r>
            <a:r>
              <a:rPr lang="el-GR" dirty="0" smtClean="0"/>
              <a:t>χωρίζουμε τους μαθητές σε ομάδες </a:t>
            </a:r>
            <a:r>
              <a:rPr lang="el-GR" dirty="0" smtClean="0"/>
              <a:t>(</a:t>
            </a:r>
            <a:r>
              <a:rPr lang="el-GR" dirty="0" smtClean="0"/>
              <a:t>τριών ή τεσσάρων ατόμων</a:t>
            </a:r>
            <a:r>
              <a:rPr lang="el-GR" dirty="0" smtClean="0"/>
              <a:t>). </a:t>
            </a:r>
            <a:r>
              <a:rPr lang="el-GR" dirty="0" smtClean="0"/>
              <a:t>Δίνουμε σε κάθε ομάδα μια λίστα με λέξεις και της αναθέτουμε να τις αναζητήσει στο λεξικό και να γράψει τον ορισμό που θα βρει</a:t>
            </a:r>
            <a:r>
              <a:rPr lang="el-GR" dirty="0" smtClean="0"/>
              <a:t>. </a:t>
            </a:r>
            <a:r>
              <a:rPr lang="el-GR" dirty="0" smtClean="0"/>
              <a:t>Επίσης ζητάμε από κάθε ομάδα να γράψει με τη βοήθεια του λεξικού και ένα λαθεμένο ορισμό για κάθε λέξη</a:t>
            </a:r>
            <a:r>
              <a:rPr lang="el-GR" dirty="0" smtClean="0"/>
              <a:t>, π.χ. </a:t>
            </a:r>
            <a:r>
              <a:rPr lang="el-GR" dirty="0" smtClean="0"/>
              <a:t>για τη λέξη γουρούνι</a:t>
            </a:r>
            <a:r>
              <a:rPr lang="el-GR" dirty="0" smtClean="0"/>
              <a:t>: </a:t>
            </a:r>
            <a:r>
              <a:rPr lang="el-GR" dirty="0" smtClean="0"/>
              <a:t>1</a:t>
            </a:r>
            <a:r>
              <a:rPr lang="el-GR" baseline="30000" dirty="0" smtClean="0"/>
              <a:t>ος</a:t>
            </a:r>
            <a:r>
              <a:rPr lang="el-GR" dirty="0" smtClean="0"/>
              <a:t> ορισμός</a:t>
            </a:r>
            <a:r>
              <a:rPr lang="el-GR" dirty="0" smtClean="0"/>
              <a:t>: </a:t>
            </a:r>
            <a:r>
              <a:rPr lang="el-GR" dirty="0" smtClean="0"/>
              <a:t>τα κούτσουρα είναι κομμάτια από τον κορμό ενός δέντρου</a:t>
            </a:r>
            <a:r>
              <a:rPr lang="el-GR" dirty="0" smtClean="0"/>
              <a:t>..., 2ος (λαθεμένος) ορισμός: </a:t>
            </a:r>
            <a:r>
              <a:rPr lang="el-GR" dirty="0" smtClean="0"/>
              <a:t>τα κούτσουρα είναι καραμέλες από ζάχαρη</a:t>
            </a:r>
            <a:r>
              <a:rPr lang="el-GR" dirty="0" smtClean="0"/>
              <a:t>.... </a:t>
            </a:r>
            <a:r>
              <a:rPr lang="el-GR" dirty="0" smtClean="0"/>
              <a:t>Κάθε ομάδα διαβάζει για κάθε λέξη</a:t>
            </a:r>
            <a:r>
              <a:rPr lang="el-GR" dirty="0" smtClean="0"/>
              <a:t>, </a:t>
            </a:r>
            <a:r>
              <a:rPr lang="el-GR" dirty="0" smtClean="0"/>
              <a:t>όσο πιο πειστικά μπορεί</a:t>
            </a:r>
            <a:r>
              <a:rPr lang="el-GR" dirty="0" smtClean="0"/>
              <a:t>, </a:t>
            </a:r>
            <a:r>
              <a:rPr lang="el-GR" dirty="0" smtClean="0"/>
              <a:t>τον αληθινό και τον ψεύτικο ορισμό και η άλλη ομάδα προσπαθεί να μαντέψει τον αληθινό ορισμό</a:t>
            </a:r>
            <a:r>
              <a:rPr lang="el-GR" dirty="0" smtClean="0"/>
              <a:t>. </a:t>
            </a:r>
            <a:r>
              <a:rPr lang="el-GR" dirty="0" smtClean="0"/>
              <a:t>Κάθε ομάδα παίρνει επιπλέον βαθμό όταν ξεγελάσει στην άλλη</a:t>
            </a:r>
            <a:r>
              <a:rPr lang="el-GR" dirty="0" smtClean="0"/>
              <a:t>.</a:t>
            </a:r>
            <a:endParaRPr lang="el-G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sz="quarter" idx="1"/>
          </p:nvPr>
        </p:nvSpPr>
        <p:spPr>
          <a:xfrm>
            <a:off x="612648" y="1600200"/>
            <a:ext cx="8153400" cy="4781128"/>
          </a:xfrm>
        </p:spPr>
        <p:txBody>
          <a:bodyPr>
            <a:normAutofit fontScale="77500" lnSpcReduction="20000"/>
          </a:bodyPr>
          <a:lstStyle/>
          <a:p>
            <a:pPr>
              <a:buNone/>
            </a:pPr>
            <a:r>
              <a:rPr lang="el-GR" dirty="0" smtClean="0">
                <a:latin typeface="Times New Roman"/>
              </a:rPr>
              <a:t>Υπάρχουν βέβαια και περιπτώσεις όπου τα όρια μεταξύ </a:t>
            </a:r>
            <a:r>
              <a:rPr lang="el-GR" dirty="0" err="1" smtClean="0">
                <a:latin typeface="Times New Roman"/>
              </a:rPr>
              <a:t>προσληπτικής</a:t>
            </a:r>
            <a:r>
              <a:rPr lang="el-GR" dirty="0" smtClean="0">
                <a:latin typeface="Times New Roman"/>
              </a:rPr>
              <a:t> και παραγωγικής γνώσης</a:t>
            </a:r>
            <a:r>
              <a:rPr lang="el-GR" dirty="0" smtClean="0">
                <a:latin typeface="Times New Roman"/>
              </a:rPr>
              <a:t>, </a:t>
            </a:r>
            <a:r>
              <a:rPr lang="el-GR" dirty="0" smtClean="0">
                <a:latin typeface="Times New Roman"/>
              </a:rPr>
              <a:t>άρα και χρήσης του λεξικού είναι δυσδιάκριτα. Για παράδειγμα</a:t>
            </a:r>
            <a:r>
              <a:rPr lang="el-GR" dirty="0" smtClean="0">
                <a:latin typeface="Times New Roman"/>
              </a:rPr>
              <a:t>, ο </a:t>
            </a:r>
            <a:r>
              <a:rPr lang="en-US" dirty="0" err="1" smtClean="0">
                <a:latin typeface="Times New Roman"/>
              </a:rPr>
              <a:t>Rundell</a:t>
            </a:r>
            <a:r>
              <a:rPr lang="en-US" dirty="0" smtClean="0">
                <a:latin typeface="Times New Roman"/>
              </a:rPr>
              <a:t> (1999:35) </a:t>
            </a:r>
            <a:r>
              <a:rPr lang="el-GR" dirty="0" smtClean="0">
                <a:latin typeface="Times New Roman"/>
              </a:rPr>
              <a:t>επισημαίνει ότι η χρήση του λεξικού κατά την εκμάθηση μιας δεύτερης γλώσσας για ασκήσεις του τύπου </a:t>
            </a:r>
            <a:r>
              <a:rPr lang="el-GR" dirty="0" smtClean="0">
                <a:latin typeface="Times New Roman"/>
              </a:rPr>
              <a:t>«</a:t>
            </a:r>
            <a:r>
              <a:rPr lang="el-GR" dirty="0" smtClean="0">
                <a:latin typeface="Times New Roman"/>
              </a:rPr>
              <a:t>να επιλέξετε το κατάλληλο συνώνυμο για την υπογραμμισμένη λέξη της πρότασης μεταξύ των τεσσάρων προτεινόμενων λύσεων</a:t>
            </a:r>
            <a:r>
              <a:rPr lang="el-GR" dirty="0" smtClean="0">
                <a:latin typeface="Times New Roman"/>
              </a:rPr>
              <a:t>» ή «</a:t>
            </a:r>
            <a:r>
              <a:rPr lang="el-GR" dirty="0" smtClean="0">
                <a:latin typeface="Times New Roman"/>
              </a:rPr>
              <a:t>να συμπληρώσετε την πρόταση που ακολουθεί</a:t>
            </a:r>
            <a:r>
              <a:rPr lang="el-GR" dirty="0" smtClean="0">
                <a:latin typeface="Times New Roman"/>
              </a:rPr>
              <a:t>» </a:t>
            </a:r>
            <a:r>
              <a:rPr lang="el-GR" dirty="0" smtClean="0">
                <a:latin typeface="Times New Roman"/>
              </a:rPr>
              <a:t>καταδεικνύουν πόσο ασαφή είναι τα όρια μεταξύ </a:t>
            </a:r>
            <a:r>
              <a:rPr lang="el-GR" dirty="0" err="1" smtClean="0">
                <a:latin typeface="Times New Roman"/>
              </a:rPr>
              <a:t>προσληπτικής</a:t>
            </a:r>
            <a:r>
              <a:rPr lang="el-GR" dirty="0" smtClean="0">
                <a:latin typeface="Times New Roman"/>
              </a:rPr>
              <a:t> και παραγωγικής χρήσης</a:t>
            </a:r>
            <a:r>
              <a:rPr lang="el-GR" dirty="0" smtClean="0">
                <a:latin typeface="Times New Roman"/>
              </a:rPr>
              <a:t>, </a:t>
            </a:r>
            <a:r>
              <a:rPr lang="el-GR" dirty="0" smtClean="0">
                <a:latin typeface="Times New Roman"/>
              </a:rPr>
              <a:t>αφού ο μαθητής χρειάζεται πρώτα να κατανοήσει την ερώτηση προτού απαντήσει</a:t>
            </a:r>
            <a:r>
              <a:rPr lang="el-GR" dirty="0" smtClean="0">
                <a:latin typeface="Times New Roman"/>
              </a:rPr>
              <a:t>, επομένως, </a:t>
            </a:r>
            <a:r>
              <a:rPr lang="el-GR" dirty="0" smtClean="0">
                <a:latin typeface="Times New Roman"/>
              </a:rPr>
              <a:t>κάνει πρώτα αποκωδικοποίηση και μετά κωδικοποίηση του κειμένου</a:t>
            </a:r>
            <a:r>
              <a:rPr lang="el-GR" dirty="0" smtClean="0">
                <a:latin typeface="Times New Roman"/>
              </a:rPr>
              <a:t>. </a:t>
            </a:r>
            <a:r>
              <a:rPr lang="el-GR" dirty="0" err="1" smtClean="0">
                <a:latin typeface="Times New Roman"/>
              </a:rPr>
              <a:t>Ωστόσο</a:t>
            </a:r>
            <a:r>
              <a:rPr lang="el-GR" dirty="0" smtClean="0">
                <a:latin typeface="Times New Roman"/>
              </a:rPr>
              <a:t>, </a:t>
            </a:r>
            <a:r>
              <a:rPr lang="el-GR" dirty="0" smtClean="0">
                <a:latin typeface="Times New Roman"/>
              </a:rPr>
              <a:t>όπως επισημαίνει ο </a:t>
            </a:r>
            <a:r>
              <a:rPr lang="en-US" dirty="0" err="1" smtClean="0">
                <a:latin typeface="Times New Roman"/>
              </a:rPr>
              <a:t>Rundell</a:t>
            </a:r>
            <a:r>
              <a:rPr lang="en-US" dirty="0" smtClean="0">
                <a:latin typeface="Times New Roman"/>
              </a:rPr>
              <a:t> (1999: 36), </a:t>
            </a:r>
            <a:r>
              <a:rPr lang="el-GR" dirty="0" smtClean="0">
                <a:latin typeface="Times New Roman"/>
              </a:rPr>
              <a:t>η διάκριση μεταξύ παραγωγικής και </a:t>
            </a:r>
            <a:r>
              <a:rPr lang="el-GR" dirty="0" err="1" smtClean="0">
                <a:latin typeface="Times New Roman"/>
              </a:rPr>
              <a:t>προσληπτικής</a:t>
            </a:r>
            <a:r>
              <a:rPr lang="el-GR" dirty="0" smtClean="0">
                <a:latin typeface="Times New Roman"/>
              </a:rPr>
              <a:t> χρήσης</a:t>
            </a:r>
            <a:r>
              <a:rPr lang="el-GR" dirty="0" smtClean="0">
                <a:latin typeface="Times New Roman"/>
              </a:rPr>
              <a:t>, </a:t>
            </a:r>
            <a:r>
              <a:rPr lang="el-GR" dirty="0" smtClean="0">
                <a:latin typeface="Times New Roman"/>
              </a:rPr>
              <a:t>παρόλο που συνεπάγεται κάποιους περιορισμούς</a:t>
            </a:r>
            <a:r>
              <a:rPr lang="el-GR" dirty="0" smtClean="0">
                <a:latin typeface="Times New Roman"/>
              </a:rPr>
              <a:t>, </a:t>
            </a:r>
            <a:r>
              <a:rPr lang="el-GR" dirty="0" smtClean="0">
                <a:latin typeface="Times New Roman"/>
              </a:rPr>
              <a:t>παραμένει χρήσιμη τόσο για τους χρήστες όσο και για τους δημιουργούς των λεξικών</a:t>
            </a:r>
            <a:r>
              <a:rPr lang="el-GR" dirty="0" smtClean="0">
                <a:latin typeface="Times New Roman"/>
              </a:rPr>
              <a:t>. </a:t>
            </a:r>
            <a:endParaRPr lang="el-G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Slide Number Placeholder 5"/>
          <p:cNvSpPr>
            <a:spLocks noGrp="1"/>
          </p:cNvSpPr>
          <p:nvPr>
            <p:ph type="sldNum" sz="quarter" idx="12"/>
          </p:nvPr>
        </p:nvSpPr>
        <p:spPr>
          <a:noFill/>
          <a:ln>
            <a:miter lim="800000"/>
            <a:headEnd/>
            <a:tailEnd/>
          </a:ln>
        </p:spPr>
        <p:txBody>
          <a:bodyPr>
            <a:normAutofit fontScale="85000" lnSpcReduction="20000"/>
          </a:bodyPr>
          <a:lstStyle/>
          <a:p>
            <a:fld id="{4B865DA7-2A59-4230-9F1B-1074CC3A2E75}" type="slidenum">
              <a:rPr lang="el-GR"/>
              <a:pPr/>
              <a:t>5</a:t>
            </a:fld>
            <a:endParaRPr lang="el-GR"/>
          </a:p>
        </p:txBody>
      </p:sp>
      <p:sp>
        <p:nvSpPr>
          <p:cNvPr id="209922" name="Rectangle 2"/>
          <p:cNvSpPr>
            <a:spLocks noGrp="1" noChangeArrowheads="1"/>
          </p:cNvSpPr>
          <p:nvPr>
            <p:ph type="title"/>
          </p:nvPr>
        </p:nvSpPr>
        <p:spPr/>
        <p:txBody>
          <a:bodyPr>
            <a:noAutofit/>
          </a:bodyPr>
          <a:lstStyle/>
          <a:p>
            <a:pPr eaLnBrk="1" hangingPunct="1"/>
            <a:r>
              <a:rPr lang="el-GR" sz="2800" b="1" dirty="0" smtClean="0">
                <a:solidFill>
                  <a:schemeClr val="tx1"/>
                </a:solidFill>
                <a:effectLst>
                  <a:outerShdw blurRad="38100" dist="38100" dir="2700000" algn="tl">
                    <a:srgbClr val="C0C0C0"/>
                  </a:outerShdw>
                </a:effectLst>
              </a:rPr>
              <a:t>Χρησιμοποιώντας το λεξικό </a:t>
            </a:r>
            <a:br>
              <a:rPr lang="el-GR" sz="2800" b="1" dirty="0" smtClean="0">
                <a:solidFill>
                  <a:schemeClr val="tx1"/>
                </a:solidFill>
                <a:effectLst>
                  <a:outerShdw blurRad="38100" dist="38100" dir="2700000" algn="tl">
                    <a:srgbClr val="C0C0C0"/>
                  </a:outerShdw>
                </a:effectLst>
              </a:rPr>
            </a:br>
            <a:r>
              <a:rPr lang="el-GR" sz="2800" b="1" dirty="0" smtClean="0">
                <a:solidFill>
                  <a:schemeClr val="tx1"/>
                </a:solidFill>
                <a:effectLst>
                  <a:outerShdw blurRad="38100" dist="38100" dir="2700000" algn="tl">
                    <a:srgbClr val="C0C0C0"/>
                  </a:outerShdw>
                </a:effectLst>
              </a:rPr>
              <a:t>στη σχολική τάξη </a:t>
            </a:r>
            <a:r>
              <a:rPr lang="en-US" sz="2800" b="1" dirty="0" smtClean="0">
                <a:solidFill>
                  <a:schemeClr val="tx1"/>
                </a:solidFill>
                <a:effectLst>
                  <a:outerShdw blurRad="38100" dist="38100" dir="2700000" algn="tl">
                    <a:srgbClr val="C0C0C0"/>
                  </a:outerShdw>
                </a:effectLst>
              </a:rPr>
              <a:t>- </a:t>
            </a:r>
            <a:r>
              <a:rPr lang="el-GR" sz="2800" b="1" dirty="0" err="1" smtClean="0">
                <a:solidFill>
                  <a:schemeClr val="tx1"/>
                </a:solidFill>
                <a:effectLst>
                  <a:outerShdw blurRad="38100" dist="38100" dir="2700000" algn="tl">
                    <a:srgbClr val="C0C0C0"/>
                  </a:outerShdw>
                </a:effectLst>
              </a:rPr>
              <a:t>Προσληπτική</a:t>
            </a:r>
            <a:r>
              <a:rPr lang="el-GR" sz="2800" b="1" dirty="0" smtClean="0">
                <a:solidFill>
                  <a:schemeClr val="tx1"/>
                </a:solidFill>
                <a:effectLst>
                  <a:outerShdw blurRad="38100" dist="38100" dir="2700000" algn="tl">
                    <a:srgbClr val="C0C0C0"/>
                  </a:outerShdw>
                </a:effectLst>
              </a:rPr>
              <a:t> Χρήση</a:t>
            </a:r>
            <a:endParaRPr lang="el-GR" sz="2800" b="1" i="1" dirty="0" smtClean="0">
              <a:solidFill>
                <a:schemeClr val="tx1"/>
              </a:solidFill>
              <a:effectLst>
                <a:outerShdw blurRad="38100" dist="38100" dir="2700000" algn="tl">
                  <a:srgbClr val="C0C0C0"/>
                </a:outerShdw>
              </a:effectLst>
            </a:endParaRPr>
          </a:p>
        </p:txBody>
      </p:sp>
      <p:sp>
        <p:nvSpPr>
          <p:cNvPr id="53251" name="Rectangle 3"/>
          <p:cNvSpPr>
            <a:spLocks noGrp="1" noChangeArrowheads="1"/>
          </p:cNvSpPr>
          <p:nvPr>
            <p:ph type="body" idx="1"/>
          </p:nvPr>
        </p:nvSpPr>
        <p:spPr>
          <a:xfrm>
            <a:off x="1403350" y="1600200"/>
            <a:ext cx="7283450" cy="4924425"/>
          </a:xfrm>
        </p:spPr>
        <p:txBody>
          <a:bodyPr/>
          <a:lstStyle/>
          <a:p>
            <a:pPr marL="447675" indent="-447675" eaLnBrk="1" hangingPunct="1">
              <a:lnSpc>
                <a:spcPct val="80000"/>
              </a:lnSpc>
              <a:buFont typeface="Wingdings" pitchFamily="2" charset="2"/>
              <a:buNone/>
            </a:pPr>
            <a:r>
              <a:rPr lang="en-US" sz="2300" dirty="0" smtClean="0"/>
              <a:t>	</a:t>
            </a:r>
            <a:r>
              <a:rPr lang="el-GR" sz="2300" dirty="0" smtClean="0"/>
              <a:t>Ο μαθητής αποκωδικοποιεί την άγνωστη ή μερικώς γνωστή λέξη που ακούει, διαβάζει ή μεταφράζει και τη βλέπει στα συμφραζόμενα χρήσης της μέσα από τον ορισμό και/ή το παράδειγμα, ενώ παράλληλα μπορεί να αντλήσει πληροφορίες για:</a:t>
            </a:r>
          </a:p>
          <a:p>
            <a:pPr marL="447675" indent="-447675" eaLnBrk="1" hangingPunct="1">
              <a:lnSpc>
                <a:spcPct val="80000"/>
              </a:lnSpc>
              <a:buFont typeface="Wingdings" pitchFamily="2" charset="2"/>
              <a:buChar char="q"/>
            </a:pPr>
            <a:r>
              <a:rPr lang="el-GR" sz="2300" dirty="0" smtClean="0"/>
              <a:t>τους υφολογικούς/διαλεκτικούς περιορισμούς της, </a:t>
            </a:r>
          </a:p>
          <a:p>
            <a:pPr marL="447675" indent="-447675" eaLnBrk="1" hangingPunct="1">
              <a:lnSpc>
                <a:spcPct val="80000"/>
              </a:lnSpc>
              <a:buFont typeface="Wingdings" pitchFamily="2" charset="2"/>
              <a:buChar char="q"/>
            </a:pPr>
            <a:r>
              <a:rPr lang="el-GR" sz="2300" dirty="0" smtClean="0"/>
              <a:t>τη συντακτική της συμπεριφορά </a:t>
            </a:r>
          </a:p>
          <a:p>
            <a:pPr marL="447675" indent="-447675" eaLnBrk="1" hangingPunct="1">
              <a:lnSpc>
                <a:spcPct val="80000"/>
              </a:lnSpc>
              <a:buFont typeface="Wingdings" pitchFamily="2" charset="2"/>
              <a:buChar char="q"/>
            </a:pPr>
            <a:r>
              <a:rPr lang="el-GR" sz="2300" dirty="0" smtClean="0"/>
              <a:t>τις πραγματολογικές της διαστάσεις</a:t>
            </a:r>
          </a:p>
          <a:p>
            <a:pPr marL="447675" indent="-447675" eaLnBrk="1" hangingPunct="1">
              <a:lnSpc>
                <a:spcPct val="80000"/>
              </a:lnSpc>
              <a:buFont typeface="Wingdings" pitchFamily="2" charset="2"/>
              <a:buChar char="q"/>
            </a:pPr>
            <a:r>
              <a:rPr lang="el-GR" sz="2300" dirty="0" smtClean="0"/>
              <a:t>τις σημασιολογικές της σχέσεις και </a:t>
            </a:r>
          </a:p>
          <a:p>
            <a:pPr marL="447675" indent="-447675" eaLnBrk="1" hangingPunct="1">
              <a:lnSpc>
                <a:spcPct val="80000"/>
              </a:lnSpc>
              <a:buFont typeface="Wingdings" pitchFamily="2" charset="2"/>
              <a:buChar char="q"/>
            </a:pPr>
            <a:r>
              <a:rPr lang="el-GR" sz="2300" dirty="0" smtClean="0"/>
              <a:t>να τη συνδέσει με άλλες λέξεις της ίδιας οικογένειας. </a:t>
            </a:r>
          </a:p>
          <a:p>
            <a:pPr marL="447675" indent="-447675" eaLnBrk="1" hangingPunct="1">
              <a:lnSpc>
                <a:spcPct val="80000"/>
              </a:lnSpc>
              <a:buFont typeface="Wingdings" pitchFamily="2" charset="2"/>
              <a:buNone/>
            </a:pPr>
            <a:r>
              <a:rPr lang="el-GR" sz="2300" dirty="0" smtClean="0"/>
              <a:t>	Η </a:t>
            </a:r>
            <a:r>
              <a:rPr lang="el-GR" sz="2300" dirty="0" err="1" smtClean="0"/>
              <a:t>προσληπτική</a:t>
            </a:r>
            <a:r>
              <a:rPr lang="el-GR" sz="2300" dirty="0" smtClean="0"/>
              <a:t> χρήση μπορεί επίσης να αφορά την επαλήθευση των υποθέσεων που διαμορφώνει ο μαθητής για τη σημασία μίας λέξης βασιζόμενος στα συμφραζόμενα. </a:t>
            </a: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Slide Number Placeholder 5"/>
          <p:cNvSpPr>
            <a:spLocks noGrp="1"/>
          </p:cNvSpPr>
          <p:nvPr>
            <p:ph type="sldNum" sz="quarter" idx="12"/>
          </p:nvPr>
        </p:nvSpPr>
        <p:spPr>
          <a:noFill/>
          <a:ln>
            <a:miter lim="800000"/>
            <a:headEnd/>
            <a:tailEnd/>
          </a:ln>
        </p:spPr>
        <p:txBody>
          <a:bodyPr>
            <a:normAutofit fontScale="85000" lnSpcReduction="20000"/>
          </a:bodyPr>
          <a:lstStyle/>
          <a:p>
            <a:fld id="{D1850C5C-F494-484B-AF84-8BD00D0A22F0}" type="slidenum">
              <a:rPr lang="el-GR"/>
              <a:pPr/>
              <a:t>6</a:t>
            </a:fld>
            <a:endParaRPr lang="el-GR"/>
          </a:p>
        </p:txBody>
      </p:sp>
      <p:sp>
        <p:nvSpPr>
          <p:cNvPr id="183298" name="Rectangle 2"/>
          <p:cNvSpPr>
            <a:spLocks noGrp="1" noChangeArrowheads="1"/>
          </p:cNvSpPr>
          <p:nvPr>
            <p:ph type="title"/>
          </p:nvPr>
        </p:nvSpPr>
        <p:spPr>
          <a:xfrm>
            <a:off x="900113" y="0"/>
            <a:ext cx="8243887" cy="1314450"/>
          </a:xfrm>
        </p:spPr>
        <p:txBody>
          <a:bodyPr/>
          <a:lstStyle/>
          <a:p>
            <a:pPr eaLnBrk="1" hangingPunct="1"/>
            <a:r>
              <a:rPr lang="el-GR" sz="4000" b="1" smtClean="0">
                <a:solidFill>
                  <a:schemeClr val="tx1"/>
                </a:solidFill>
                <a:effectLst>
                  <a:outerShdw blurRad="38100" dist="38100" dir="2700000" algn="tl">
                    <a:srgbClr val="C0C0C0"/>
                  </a:outerShdw>
                </a:effectLst>
              </a:rPr>
              <a:t>Χρησιμοποιώντας το λεξικό </a:t>
            </a:r>
            <a:br>
              <a:rPr lang="el-GR" sz="4000" b="1" smtClean="0">
                <a:solidFill>
                  <a:schemeClr val="tx1"/>
                </a:solidFill>
                <a:effectLst>
                  <a:outerShdw blurRad="38100" dist="38100" dir="2700000" algn="tl">
                    <a:srgbClr val="C0C0C0"/>
                  </a:outerShdw>
                </a:effectLst>
              </a:rPr>
            </a:br>
            <a:r>
              <a:rPr lang="el-GR" sz="4000" b="1" smtClean="0">
                <a:solidFill>
                  <a:schemeClr val="tx1"/>
                </a:solidFill>
                <a:effectLst>
                  <a:outerShdw blurRad="38100" dist="38100" dir="2700000" algn="tl">
                    <a:srgbClr val="C0C0C0"/>
                  </a:outerShdw>
                </a:effectLst>
              </a:rPr>
              <a:t>στη σχολική τάξη</a:t>
            </a:r>
          </a:p>
        </p:txBody>
      </p:sp>
      <p:sp>
        <p:nvSpPr>
          <p:cNvPr id="54275" name="Rectangle 3"/>
          <p:cNvSpPr>
            <a:spLocks noGrp="1" noChangeArrowheads="1"/>
          </p:cNvSpPr>
          <p:nvPr>
            <p:ph type="body" idx="1"/>
          </p:nvPr>
        </p:nvSpPr>
        <p:spPr>
          <a:xfrm>
            <a:off x="1331913" y="1600200"/>
            <a:ext cx="7354887" cy="4456113"/>
          </a:xfrm>
        </p:spPr>
        <p:txBody>
          <a:bodyPr/>
          <a:lstStyle/>
          <a:p>
            <a:pPr marL="609600" indent="-609600" eaLnBrk="1" hangingPunct="1">
              <a:lnSpc>
                <a:spcPct val="80000"/>
              </a:lnSpc>
              <a:buFontTx/>
              <a:buNone/>
            </a:pPr>
            <a:r>
              <a:rPr lang="el-GR" sz="2800" b="1" smtClean="0">
                <a:latin typeface="Arial" pitchFamily="34" charset="0"/>
              </a:rPr>
              <a:t>Παραγωγική χρήση</a:t>
            </a:r>
          </a:p>
          <a:p>
            <a:pPr marL="990600" lvl="1" indent="-533400" eaLnBrk="1" hangingPunct="1">
              <a:lnSpc>
                <a:spcPct val="80000"/>
              </a:lnSpc>
              <a:buFont typeface="Wingdings" pitchFamily="2" charset="2"/>
              <a:buChar char="q"/>
            </a:pPr>
            <a:r>
              <a:rPr lang="el-GR" sz="2400" smtClean="0">
                <a:ea typeface="Arial" pitchFamily="34" charset="0"/>
              </a:rPr>
              <a:t>ο μαθητής βρίσκει τις λέξεις που δεν ξέρει στο λεξικό, προκειμένου να μιλήσει, να γράψει ή να μεταφράσει</a:t>
            </a:r>
          </a:p>
          <a:p>
            <a:pPr marL="990600" lvl="1" indent="-533400" eaLnBrk="1" hangingPunct="1">
              <a:lnSpc>
                <a:spcPct val="80000"/>
              </a:lnSpc>
              <a:buFont typeface="Wingdings" pitchFamily="2" charset="2"/>
              <a:buChar char="q"/>
            </a:pPr>
            <a:r>
              <a:rPr lang="el-GR" sz="2400" smtClean="0">
                <a:ea typeface="Arial" pitchFamily="34" charset="0"/>
              </a:rPr>
              <a:t>ο μαθητής ελέγχει την ορθογραφία, τη σημασία, τη γραμματική, τους περιορισμούς χρήσης, τους ιδιωτισμούς, την κλίση, τους παράγωγους τύπους μίας μερικώς γνωστής λέξης </a:t>
            </a:r>
          </a:p>
          <a:p>
            <a:pPr marL="990600" lvl="1" indent="-533400" eaLnBrk="1" hangingPunct="1">
              <a:lnSpc>
                <a:spcPct val="80000"/>
              </a:lnSpc>
              <a:buFont typeface="Wingdings" pitchFamily="2" charset="2"/>
              <a:buChar char="q"/>
            </a:pPr>
            <a:r>
              <a:rPr lang="el-GR" sz="2400" smtClean="0">
                <a:ea typeface="Arial" pitchFamily="34" charset="0"/>
              </a:rPr>
              <a:t>ο μαθητής ελέγχει αν μία λέξη υπάρχει</a:t>
            </a:r>
          </a:p>
          <a:p>
            <a:pPr marL="990600" lvl="1" indent="-533400" eaLnBrk="1" hangingPunct="1">
              <a:lnSpc>
                <a:spcPct val="80000"/>
              </a:lnSpc>
              <a:buFont typeface="Wingdings" pitchFamily="2" charset="2"/>
              <a:buChar char="q"/>
            </a:pPr>
            <a:r>
              <a:rPr lang="el-GR" sz="2400" smtClean="0">
                <a:ea typeface="Arial" pitchFamily="34" charset="0"/>
              </a:rPr>
              <a:t>ο μαθητής βρίσκει μία συνώνυμη λέξη για να χρησιμοποιήσει</a:t>
            </a:r>
          </a:p>
          <a:p>
            <a:pPr marL="990600" lvl="1" indent="-533400" eaLnBrk="1" hangingPunct="1">
              <a:lnSpc>
                <a:spcPct val="80000"/>
              </a:lnSpc>
              <a:buFont typeface="Wingdings" pitchFamily="2" charset="2"/>
              <a:buChar char="q"/>
            </a:pPr>
            <a:r>
              <a:rPr lang="el-GR" sz="2400" smtClean="0">
                <a:ea typeface="Arial" pitchFamily="34" charset="0"/>
              </a:rPr>
              <a:t>ο μαθητής διορθώνει ένα λεξιλογικό λάθος. </a:t>
            </a: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Slide Number Placeholder 5"/>
          <p:cNvSpPr>
            <a:spLocks noGrp="1"/>
          </p:cNvSpPr>
          <p:nvPr>
            <p:ph type="sldNum" sz="quarter" idx="12"/>
          </p:nvPr>
        </p:nvSpPr>
        <p:spPr>
          <a:noFill/>
          <a:ln>
            <a:miter lim="800000"/>
            <a:headEnd/>
            <a:tailEnd/>
          </a:ln>
        </p:spPr>
        <p:txBody>
          <a:bodyPr>
            <a:normAutofit fontScale="85000" lnSpcReduction="20000"/>
          </a:bodyPr>
          <a:lstStyle/>
          <a:p>
            <a:fld id="{005506B2-3410-4539-BD9E-5724FEBE4497}" type="slidenum">
              <a:rPr lang="el-GR"/>
              <a:pPr/>
              <a:t>7</a:t>
            </a:fld>
            <a:endParaRPr lang="el-GR"/>
          </a:p>
        </p:txBody>
      </p:sp>
      <p:sp>
        <p:nvSpPr>
          <p:cNvPr id="184322" name="Rectangle 2"/>
          <p:cNvSpPr>
            <a:spLocks noGrp="1" noChangeArrowheads="1"/>
          </p:cNvSpPr>
          <p:nvPr>
            <p:ph type="title"/>
          </p:nvPr>
        </p:nvSpPr>
        <p:spPr/>
        <p:txBody>
          <a:bodyPr>
            <a:normAutofit fontScale="90000"/>
          </a:bodyPr>
          <a:lstStyle/>
          <a:p>
            <a:r>
              <a:rPr lang="el-GR" sz="4000" b="1" dirty="0" smtClean="0">
                <a:solidFill>
                  <a:srgbClr val="3366FF"/>
                </a:solidFill>
                <a:effectLst>
                  <a:outerShdw blurRad="38100" dist="38100" dir="2700000" algn="tl">
                    <a:srgbClr val="C0C0C0"/>
                  </a:outerShdw>
                </a:effectLst>
              </a:rPr>
              <a:t/>
            </a:r>
            <a:br>
              <a:rPr lang="el-GR" sz="4000" b="1" dirty="0" smtClean="0">
                <a:solidFill>
                  <a:srgbClr val="3366FF"/>
                </a:solidFill>
                <a:effectLst>
                  <a:outerShdw blurRad="38100" dist="38100" dir="2700000" algn="tl">
                    <a:srgbClr val="C0C0C0"/>
                  </a:outerShdw>
                </a:effectLst>
              </a:rPr>
            </a:br>
            <a:r>
              <a:rPr lang="el-GR" sz="4000" b="1" dirty="0" smtClean="0">
                <a:solidFill>
                  <a:srgbClr val="3366FF"/>
                </a:solidFill>
                <a:effectLst>
                  <a:outerShdw blurRad="38100" dist="38100" dir="2700000" algn="tl">
                    <a:srgbClr val="C0C0C0"/>
                  </a:outerShdw>
                </a:effectLst>
              </a:rPr>
              <a:t/>
            </a:r>
            <a:br>
              <a:rPr lang="el-GR" sz="4000" b="1" dirty="0" smtClean="0">
                <a:solidFill>
                  <a:srgbClr val="3366FF"/>
                </a:solidFill>
                <a:effectLst>
                  <a:outerShdw blurRad="38100" dist="38100" dir="2700000" algn="tl">
                    <a:srgbClr val="C0C0C0"/>
                  </a:outerShdw>
                </a:effectLst>
              </a:rPr>
            </a:br>
            <a:r>
              <a:rPr lang="el-GR" sz="4000" b="1" dirty="0" smtClean="0">
                <a:solidFill>
                  <a:schemeClr val="tx1"/>
                </a:solidFill>
              </a:rPr>
              <a:t>Τι σημαίνει </a:t>
            </a:r>
            <a:r>
              <a:rPr lang="el-GR" sz="4000" b="1" dirty="0" smtClean="0">
                <a:solidFill>
                  <a:schemeClr val="tx1"/>
                </a:solidFill>
              </a:rPr>
              <a:t>«</a:t>
            </a:r>
            <a:r>
              <a:rPr lang="el-GR" sz="4000" b="1" dirty="0" smtClean="0">
                <a:solidFill>
                  <a:schemeClr val="tx1"/>
                </a:solidFill>
              </a:rPr>
              <a:t>βρίσκω ένα λήμμα στο λεξικό»;</a:t>
            </a:r>
            <a:r>
              <a:rPr lang="el-GR" sz="4000" b="1" dirty="0" smtClean="0"/>
              <a:t> </a:t>
            </a:r>
            <a:r>
              <a:rPr lang="el-GR" sz="4000" b="1" dirty="0" smtClean="0">
                <a:solidFill>
                  <a:srgbClr val="3366FF"/>
                </a:solidFill>
                <a:effectLst>
                  <a:outerShdw blurRad="38100" dist="38100" dir="2700000" algn="tl">
                    <a:srgbClr val="C0C0C0"/>
                  </a:outerShdw>
                </a:effectLst>
              </a:rPr>
              <a:t/>
            </a:r>
            <a:br>
              <a:rPr lang="el-GR" sz="4000" b="1" dirty="0" smtClean="0">
                <a:solidFill>
                  <a:srgbClr val="3366FF"/>
                </a:solidFill>
                <a:effectLst>
                  <a:outerShdw blurRad="38100" dist="38100" dir="2700000" algn="tl">
                    <a:srgbClr val="C0C0C0"/>
                  </a:outerShdw>
                </a:effectLst>
              </a:rPr>
            </a:br>
            <a:endParaRPr lang="el-GR" b="1" dirty="0" smtClean="0">
              <a:effectLst>
                <a:outerShdw blurRad="38100" dist="38100" dir="2700000" algn="tl">
                  <a:srgbClr val="C0C0C0"/>
                </a:outerShdw>
              </a:effectLst>
            </a:endParaRPr>
          </a:p>
        </p:txBody>
      </p:sp>
      <p:sp>
        <p:nvSpPr>
          <p:cNvPr id="55299" name="Rectangle 3"/>
          <p:cNvSpPr>
            <a:spLocks noGrp="1" noChangeArrowheads="1"/>
          </p:cNvSpPr>
          <p:nvPr>
            <p:ph type="body" idx="1"/>
          </p:nvPr>
        </p:nvSpPr>
        <p:spPr>
          <a:xfrm>
            <a:off x="1043608" y="2060848"/>
            <a:ext cx="7210425" cy="4456113"/>
          </a:xfrm>
        </p:spPr>
        <p:txBody>
          <a:bodyPr/>
          <a:lstStyle/>
          <a:p>
            <a:pPr eaLnBrk="1" hangingPunct="1">
              <a:lnSpc>
                <a:spcPct val="90000"/>
              </a:lnSpc>
              <a:buFont typeface="Wingdings" pitchFamily="2" charset="2"/>
              <a:buChar char="q"/>
            </a:pPr>
            <a:r>
              <a:rPr lang="el-GR" dirty="0" smtClean="0"/>
              <a:t>Γνωρίζω τη σωστή σειρά των γραμμάτων στο αλφάβητο</a:t>
            </a:r>
          </a:p>
          <a:p>
            <a:pPr eaLnBrk="1" hangingPunct="1">
              <a:lnSpc>
                <a:spcPct val="90000"/>
              </a:lnSpc>
              <a:buFont typeface="Wingdings" pitchFamily="2" charset="2"/>
              <a:buChar char="q"/>
            </a:pPr>
            <a:r>
              <a:rPr lang="el-GR" dirty="0" smtClean="0"/>
              <a:t>Γνωρίζω τα σύμβολα και τις τυπογραφικές συμβάσεις του λεξικού</a:t>
            </a:r>
          </a:p>
          <a:p>
            <a:pPr eaLnBrk="1" hangingPunct="1">
              <a:lnSpc>
                <a:spcPct val="90000"/>
              </a:lnSpc>
              <a:buFont typeface="Wingdings" pitchFamily="2" charset="2"/>
              <a:buChar char="q"/>
            </a:pPr>
            <a:r>
              <a:rPr lang="el-GR" dirty="0" smtClean="0"/>
              <a:t>Γνωρίζω πώς να ψάξω σε «εναλλακτικά σημεία» του λεξικού: </a:t>
            </a:r>
            <a:r>
              <a:rPr lang="el-GR" dirty="0" err="1" smtClean="0"/>
              <a:t>υπολήμματα</a:t>
            </a:r>
            <a:r>
              <a:rPr lang="el-GR" dirty="0" smtClean="0"/>
              <a:t>, ομάδες λέξεων, θεματικοί πίνακες, κ.ά.</a:t>
            </a: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Slide Number Placeholder 4"/>
          <p:cNvSpPr>
            <a:spLocks noGrp="1"/>
          </p:cNvSpPr>
          <p:nvPr>
            <p:ph type="sldNum" sz="quarter" idx="12"/>
          </p:nvPr>
        </p:nvSpPr>
        <p:spPr>
          <a:noFill/>
          <a:ln>
            <a:miter lim="800000"/>
            <a:headEnd/>
            <a:tailEnd/>
          </a:ln>
        </p:spPr>
        <p:txBody>
          <a:bodyPr>
            <a:normAutofit fontScale="85000" lnSpcReduction="20000"/>
          </a:bodyPr>
          <a:lstStyle/>
          <a:p>
            <a:fld id="{DA6CFFDA-EF94-40FD-AB76-72B14677E028}" type="slidenum">
              <a:rPr lang="el-GR"/>
              <a:pPr/>
              <a:t>8</a:t>
            </a:fld>
            <a:endParaRPr lang="el-GR"/>
          </a:p>
        </p:txBody>
      </p:sp>
      <p:graphicFrame>
        <p:nvGraphicFramePr>
          <p:cNvPr id="267266" name="Object 2"/>
          <p:cNvGraphicFramePr>
            <a:graphicFrameLocks noChangeAspect="1"/>
          </p:cNvGraphicFramePr>
          <p:nvPr>
            <p:ph/>
          </p:nvPr>
        </p:nvGraphicFramePr>
        <p:xfrm>
          <a:off x="468313" y="0"/>
          <a:ext cx="8118475" cy="6478588"/>
        </p:xfrm>
        <a:graphic>
          <a:graphicData uri="http://schemas.openxmlformats.org/presentationml/2006/ole">
            <p:oleObj spid="_x0000_s1026" name="Εικόνα bitmap" r:id="rId3" imgW="6876190" imgH="5485714" progId="Paint.Picture">
              <p:embed/>
            </p:oleObj>
          </a:graphicData>
        </a:graphic>
      </p:graphicFrame>
    </p:spTree>
  </p:cSld>
  <p:clrMapOvr>
    <a:masterClrMapping/>
  </p:clrMapOvr>
  <p:transition>
    <p:pull dir="l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nodeType="clickEffect">
                                  <p:stCondLst>
                                    <p:cond delay="0"/>
                                  </p:stCondLst>
                                  <p:childTnLst>
                                    <p:set>
                                      <p:cBhvr>
                                        <p:cTn id="6" dur="1" fill="hold">
                                          <p:stCondLst>
                                            <p:cond delay="0"/>
                                          </p:stCondLst>
                                        </p:cTn>
                                        <p:tgtEl>
                                          <p:spTgt spid="267266"/>
                                        </p:tgtEl>
                                        <p:attrNameLst>
                                          <p:attrName>style.visibility</p:attrName>
                                        </p:attrNameLst>
                                      </p:cBhvr>
                                      <p:to>
                                        <p:strVal val="visible"/>
                                      </p:to>
                                    </p:set>
                                    <p:animEffect transition="in" filter="diamond(in)">
                                      <p:cBhvr>
                                        <p:cTn id="7" dur="2000"/>
                                        <p:tgtEl>
                                          <p:spTgt spid="2672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Slide Number Placeholder 5"/>
          <p:cNvSpPr>
            <a:spLocks noGrp="1"/>
          </p:cNvSpPr>
          <p:nvPr>
            <p:ph type="sldNum" sz="quarter" idx="12"/>
          </p:nvPr>
        </p:nvSpPr>
        <p:spPr>
          <a:noFill/>
          <a:ln>
            <a:miter lim="800000"/>
            <a:headEnd/>
            <a:tailEnd/>
          </a:ln>
        </p:spPr>
        <p:txBody>
          <a:bodyPr>
            <a:normAutofit fontScale="85000" lnSpcReduction="20000"/>
          </a:bodyPr>
          <a:lstStyle/>
          <a:p>
            <a:fld id="{47CD5367-8F76-4A8A-99F8-916C3B1D89F3}" type="slidenum">
              <a:rPr lang="el-GR"/>
              <a:pPr/>
              <a:t>9</a:t>
            </a:fld>
            <a:endParaRPr lang="el-GR"/>
          </a:p>
        </p:txBody>
      </p:sp>
      <p:sp>
        <p:nvSpPr>
          <p:cNvPr id="219138" name="Rectangle 2"/>
          <p:cNvSpPr>
            <a:spLocks noGrp="1" noChangeArrowheads="1"/>
          </p:cNvSpPr>
          <p:nvPr>
            <p:ph type="title"/>
          </p:nvPr>
        </p:nvSpPr>
        <p:spPr>
          <a:xfrm>
            <a:off x="539552" y="228600"/>
            <a:ext cx="8226496" cy="990600"/>
          </a:xfrm>
        </p:spPr>
        <p:txBody>
          <a:bodyPr>
            <a:normAutofit fontScale="90000"/>
          </a:bodyPr>
          <a:lstStyle/>
          <a:p>
            <a:pPr eaLnBrk="1" hangingPunct="1"/>
            <a:r>
              <a:rPr lang="el-GR" sz="3200" b="1" dirty="0" smtClean="0">
                <a:solidFill>
                  <a:schemeClr val="tx1"/>
                </a:solidFill>
                <a:effectLst>
                  <a:outerShdw blurRad="38100" dist="38100" dir="2700000" algn="tl">
                    <a:srgbClr val="C0C0C0"/>
                  </a:outerShdw>
                </a:effectLst>
              </a:rPr>
              <a:t/>
            </a:r>
            <a:br>
              <a:rPr lang="el-GR" sz="3200" b="1" dirty="0" smtClean="0">
                <a:solidFill>
                  <a:schemeClr val="tx1"/>
                </a:solidFill>
                <a:effectLst>
                  <a:outerShdw blurRad="38100" dist="38100" dir="2700000" algn="tl">
                    <a:srgbClr val="C0C0C0"/>
                  </a:outerShdw>
                </a:effectLst>
              </a:rPr>
            </a:br>
            <a:r>
              <a:rPr lang="el-GR" b="1" dirty="0" smtClean="0">
                <a:solidFill>
                  <a:schemeClr val="tx1"/>
                </a:solidFill>
                <a:effectLst>
                  <a:outerShdw blurRad="38100" dist="38100" dir="2700000" algn="tl">
                    <a:srgbClr val="C0C0C0"/>
                  </a:outerShdw>
                </a:effectLst>
              </a:rPr>
              <a:t>Προτεινόμενες </a:t>
            </a:r>
            <a:r>
              <a:rPr lang="el-GR" b="1" dirty="0" smtClean="0">
                <a:solidFill>
                  <a:schemeClr val="tx1"/>
                </a:solidFill>
                <a:effectLst>
                  <a:outerShdw blurRad="38100" dist="38100" dir="2700000" algn="tl">
                    <a:srgbClr val="C0C0C0"/>
                  </a:outerShdw>
                </a:effectLst>
              </a:rPr>
              <a:t>Ασκήσεις</a:t>
            </a:r>
          </a:p>
        </p:txBody>
      </p:sp>
      <p:sp>
        <p:nvSpPr>
          <p:cNvPr id="59395" name="Rectangle 3"/>
          <p:cNvSpPr>
            <a:spLocks noGrp="1" noChangeArrowheads="1"/>
          </p:cNvSpPr>
          <p:nvPr>
            <p:ph type="body" idx="1"/>
          </p:nvPr>
        </p:nvSpPr>
        <p:spPr>
          <a:xfrm>
            <a:off x="179512" y="1700808"/>
            <a:ext cx="8784976" cy="4968280"/>
          </a:xfrm>
        </p:spPr>
        <p:txBody>
          <a:bodyPr/>
          <a:lstStyle/>
          <a:p>
            <a:pPr marL="447675" indent="-447675" eaLnBrk="1" hangingPunct="1">
              <a:lnSpc>
                <a:spcPct val="80000"/>
              </a:lnSpc>
              <a:buFont typeface="Wingdings" pitchFamily="2" charset="2"/>
              <a:buChar char="q"/>
            </a:pPr>
            <a:r>
              <a:rPr lang="el-GR" sz="2000" dirty="0" smtClean="0"/>
              <a:t>Ασκήσεις εξοικείωσης με τη γραμμική διάταξη του λεξικού: </a:t>
            </a:r>
            <a:r>
              <a:rPr lang="el-GR" sz="2000" dirty="0" err="1" smtClean="0"/>
              <a:t>αλφαβήτισης</a:t>
            </a:r>
            <a:r>
              <a:rPr lang="el-GR" sz="2000" dirty="0" smtClean="0"/>
              <a:t> </a:t>
            </a:r>
            <a:endParaRPr lang="en-GB" sz="2000" dirty="0" smtClean="0"/>
          </a:p>
          <a:p>
            <a:pPr marL="447675" indent="-447675" eaLnBrk="1" hangingPunct="1">
              <a:lnSpc>
                <a:spcPct val="80000"/>
              </a:lnSpc>
              <a:buFont typeface="Wingdings" pitchFamily="2" charset="2"/>
              <a:buChar char="q"/>
            </a:pPr>
            <a:r>
              <a:rPr lang="el-GR" sz="2000" dirty="0" smtClean="0"/>
              <a:t>Ασκήσεις οπτικής αναγνώρισης/εξοικείωσης με τα τυπογραφικά στοιχεία του λεξικού</a:t>
            </a:r>
            <a:endParaRPr lang="en-GB" sz="2000" dirty="0" smtClean="0"/>
          </a:p>
          <a:p>
            <a:pPr marL="447675" indent="-447675" eaLnBrk="1" hangingPunct="1">
              <a:lnSpc>
                <a:spcPct val="80000"/>
              </a:lnSpc>
              <a:buFont typeface="Wingdings" pitchFamily="2" charset="2"/>
              <a:buChar char="q"/>
            </a:pPr>
            <a:r>
              <a:rPr lang="el-GR" sz="2000" dirty="0" smtClean="0"/>
              <a:t>Ασκήσεις αναγωγής μίας λέξης στον αντίστοιχο </a:t>
            </a:r>
            <a:r>
              <a:rPr lang="el-GR" sz="2000" dirty="0" err="1" smtClean="0"/>
              <a:t>λημματικό</a:t>
            </a:r>
            <a:r>
              <a:rPr lang="el-GR" sz="2000" dirty="0" smtClean="0"/>
              <a:t> τύπο </a:t>
            </a:r>
            <a:endParaRPr lang="en-GB" sz="2000" dirty="0" smtClean="0"/>
          </a:p>
          <a:p>
            <a:pPr marL="447675" indent="-447675" eaLnBrk="1" hangingPunct="1">
              <a:lnSpc>
                <a:spcPct val="80000"/>
              </a:lnSpc>
              <a:buFont typeface="Wingdings" pitchFamily="2" charset="2"/>
              <a:buChar char="q"/>
            </a:pPr>
            <a:r>
              <a:rPr lang="el-GR" sz="2000" dirty="0" smtClean="0"/>
              <a:t>Ασκήσεις αντιστοιχίας προφοράς-γραφής</a:t>
            </a:r>
            <a:endParaRPr lang="en-GB" sz="2000" dirty="0" smtClean="0"/>
          </a:p>
          <a:p>
            <a:pPr marL="447675" indent="-447675" eaLnBrk="1" hangingPunct="1">
              <a:lnSpc>
                <a:spcPct val="80000"/>
              </a:lnSpc>
              <a:buFont typeface="Wingdings" pitchFamily="2" charset="2"/>
              <a:buChar char="q"/>
            </a:pPr>
            <a:r>
              <a:rPr lang="el-GR" sz="2000" dirty="0" smtClean="0"/>
              <a:t>Ασκήσεις ορθογραφίας</a:t>
            </a:r>
            <a:endParaRPr lang="en-GB" sz="2000" dirty="0" smtClean="0"/>
          </a:p>
          <a:p>
            <a:pPr marL="447675" indent="-447675" eaLnBrk="1" hangingPunct="1">
              <a:lnSpc>
                <a:spcPct val="80000"/>
              </a:lnSpc>
              <a:buFont typeface="Wingdings" pitchFamily="2" charset="2"/>
              <a:buChar char="q"/>
            </a:pPr>
            <a:r>
              <a:rPr lang="el-GR" sz="2000" dirty="0" smtClean="0"/>
              <a:t>Ασκήσεις μορφολογίας</a:t>
            </a:r>
            <a:endParaRPr lang="en-GB" sz="2000" dirty="0" smtClean="0"/>
          </a:p>
          <a:p>
            <a:pPr marL="447675" indent="-447675" eaLnBrk="1" hangingPunct="1">
              <a:lnSpc>
                <a:spcPct val="80000"/>
              </a:lnSpc>
              <a:buFont typeface="Wingdings" pitchFamily="2" charset="2"/>
              <a:buChar char="q"/>
            </a:pPr>
            <a:r>
              <a:rPr lang="el-GR" sz="2000" dirty="0" smtClean="0"/>
              <a:t>Ασκήσεις σημασιολογίας: συνώνυμα, </a:t>
            </a:r>
            <a:r>
              <a:rPr lang="el-GR" sz="2000" dirty="0" err="1" smtClean="0"/>
              <a:t>αντώνυμα</a:t>
            </a:r>
            <a:r>
              <a:rPr lang="el-GR" sz="2000" dirty="0" smtClean="0"/>
              <a:t>, οικογένειες λέξεων, ομαδοποίηση λέξεων που ανήκουν στην κατηγορία ζώα, φυτά από δύο σελίδες του λεξικού </a:t>
            </a:r>
            <a:endParaRPr lang="en-US" sz="2000" dirty="0" smtClean="0"/>
          </a:p>
          <a:p>
            <a:pPr marL="447675" indent="-447675" eaLnBrk="1" hangingPunct="1">
              <a:lnSpc>
                <a:spcPct val="80000"/>
              </a:lnSpc>
              <a:buFont typeface="Wingdings" pitchFamily="2" charset="2"/>
              <a:buChar char="q"/>
            </a:pPr>
            <a:r>
              <a:rPr lang="el-GR" sz="2000" dirty="0" smtClean="0"/>
              <a:t>Ασκήσεις παραγωγής και κατανόησης ορισμού</a:t>
            </a:r>
            <a:endParaRPr lang="en-GB" sz="2000" dirty="0" smtClean="0"/>
          </a:p>
          <a:p>
            <a:pPr marL="447675" indent="-447675" eaLnBrk="1" hangingPunct="1">
              <a:lnSpc>
                <a:spcPct val="80000"/>
              </a:lnSpc>
              <a:buFont typeface="Wingdings" pitchFamily="2" charset="2"/>
              <a:buChar char="q"/>
            </a:pPr>
            <a:r>
              <a:rPr lang="el-GR" sz="2000" dirty="0" smtClean="0"/>
              <a:t>Γίνομαι λεξικογράφος </a:t>
            </a:r>
            <a:endParaRPr lang="el-GR" sz="2000" dirty="0" smtClean="0"/>
          </a:p>
          <a:p>
            <a:pPr marL="447675" indent="-447675" eaLnBrk="1" hangingPunct="1">
              <a:lnSpc>
                <a:spcPct val="80000"/>
              </a:lnSpc>
              <a:buNone/>
            </a:pPr>
            <a:endParaRPr lang="el-GR" sz="2000" dirty="0" smtClean="0"/>
          </a:p>
          <a:p>
            <a:pPr marL="447675" indent="-447675" eaLnBrk="1" hangingPunct="1">
              <a:lnSpc>
                <a:spcPct val="80000"/>
              </a:lnSpc>
              <a:buNone/>
            </a:pPr>
            <a:endParaRPr lang="el-GR" sz="2000" dirty="0" smtClean="0"/>
          </a:p>
          <a:p>
            <a:pPr marL="447675" indent="-447675" algn="r" eaLnBrk="1" hangingPunct="1">
              <a:lnSpc>
                <a:spcPct val="80000"/>
              </a:lnSpc>
              <a:buNone/>
            </a:pPr>
            <a:r>
              <a:rPr lang="el-GR" sz="2000" dirty="0" smtClean="0"/>
              <a:t>(Αναστασιάδη &amp; </a:t>
            </a:r>
            <a:r>
              <a:rPr lang="el-GR" sz="2000" dirty="0" err="1" smtClean="0"/>
              <a:t>Μητσιάκη</a:t>
            </a:r>
            <a:r>
              <a:rPr lang="el-GR" sz="2000" dirty="0" smtClean="0"/>
              <a:t>, 1996)</a:t>
            </a:r>
            <a:endParaRPr lang="el-GR" sz="2000" dirty="0" smtClean="0"/>
          </a:p>
        </p:txBody>
      </p:sp>
    </p:spTree>
  </p:cSld>
  <p:clrMapOvr>
    <a:masterClrMapping/>
  </p:clrMapOv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Διάμεσος">
  <a:themeElements>
    <a:clrScheme name="Διάμεσος">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Διάμεσος">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Διάμεσος">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522</TotalTime>
  <Words>1711</Words>
  <Application>Microsoft Office PowerPoint</Application>
  <PresentationFormat>Προβολή στην οθόνη (4:3)</PresentationFormat>
  <Paragraphs>168</Paragraphs>
  <Slides>35</Slides>
  <Notes>0</Notes>
  <HiddenSlides>0</HiddenSlides>
  <MMClips>0</MMClips>
  <ScaleCrop>false</ScaleCrop>
  <HeadingPairs>
    <vt:vector size="6" baseType="variant">
      <vt:variant>
        <vt:lpstr>Θέμα</vt:lpstr>
      </vt:variant>
      <vt:variant>
        <vt:i4>1</vt:i4>
      </vt:variant>
      <vt:variant>
        <vt:lpstr>Ενσωματωμένοι διακομιστές OLE</vt:lpstr>
      </vt:variant>
      <vt:variant>
        <vt:i4>1</vt:i4>
      </vt:variant>
      <vt:variant>
        <vt:lpstr>Τίτλοι διαφανειών</vt:lpstr>
      </vt:variant>
      <vt:variant>
        <vt:i4>35</vt:i4>
      </vt:variant>
    </vt:vector>
  </HeadingPairs>
  <TitlesOfParts>
    <vt:vector size="37" baseType="lpstr">
      <vt:lpstr>Διάμεσος</vt:lpstr>
      <vt:lpstr>Εικόνα bitmap</vt:lpstr>
      <vt:lpstr>ΜΑΘΗΜΑ ΕΕΓΛΩ361  ΕΙΔΙΚΑ ΘΕΜΑΤΑ ΓΛΩΣΣΟΛΟΓΙΑΣ</vt:lpstr>
      <vt:lpstr>Η χρήση του λεξικού στην εκπαίδευση</vt:lpstr>
      <vt:lpstr>Η χρήση του λεξικού στην εκπαίδευση</vt:lpstr>
      <vt:lpstr>Διαφάνεια 4</vt:lpstr>
      <vt:lpstr>Χρησιμοποιώντας το λεξικό  στη σχολική τάξη - Προσληπτική Χρήση</vt:lpstr>
      <vt:lpstr>Χρησιμοποιώντας το λεξικό  στη σχολική τάξη</vt:lpstr>
      <vt:lpstr>  Τι σημαίνει «βρίσκω ένα λήμμα στο λεξικό»;  </vt:lpstr>
      <vt:lpstr>Διαφάνεια 8</vt:lpstr>
      <vt:lpstr> Προτεινόμενες Ασκήσεις</vt:lpstr>
      <vt:lpstr>Αλφαβήτιση</vt:lpstr>
      <vt:lpstr>Διαφάνεια 11</vt:lpstr>
      <vt:lpstr>Αλφαβήτιση </vt:lpstr>
      <vt:lpstr>Αλφαβήτιση</vt:lpstr>
      <vt:lpstr>Αλφαβήτιση </vt:lpstr>
      <vt:lpstr>Αλφαβήτιση </vt:lpstr>
      <vt:lpstr>Διαφάνεια 16</vt:lpstr>
      <vt:lpstr>Ασκήσεις οπτικής αναγνώρισης/εξοικείωσης με τα τυπογραφικά στοιχεία του λεξικού </vt:lpstr>
      <vt:lpstr>Ασκήσεις οπτικής αναγνώρισης/εξοικείωσης με τα τυπογραφικά στοιχεία του λεξικού ΙΙ</vt:lpstr>
      <vt:lpstr>Ασκήσεις ορθογραφίας  </vt:lpstr>
      <vt:lpstr> Ασκήσεις ορθογραφίας-προφοράς  </vt:lpstr>
      <vt:lpstr>Ασκήσεις αναγωγής μίας λέξης στον αντίστοιχο λημματικό τύπο  </vt:lpstr>
      <vt:lpstr>Ασκήσεις αναγωγής μίας λέξης στον αντίστοιχο λημματικό τύπο  </vt:lpstr>
      <vt:lpstr>Ασκήσεις γραμματικής κατηγορίας</vt:lpstr>
      <vt:lpstr>Ασκήσεις μορφολογίας</vt:lpstr>
      <vt:lpstr>Ασκήσεις σημασιολογίας Αλυσίδες λέξεων</vt:lpstr>
      <vt:lpstr>Διαφάνεια 26</vt:lpstr>
      <vt:lpstr>Ασκήσεις σημασιολογίας</vt:lpstr>
      <vt:lpstr>Ασκήσεις σημασιολογίας Φτιάξε το δικό σου λεξικό!!! </vt:lpstr>
      <vt:lpstr>Εξοικείωση με πολύσημες λέξεις</vt:lpstr>
      <vt:lpstr>Εξάσκηση στην αναζήτηση και εκμάθηση στερεότυπων εκφράσεων</vt:lpstr>
      <vt:lpstr>Διαφάνεια 31</vt:lpstr>
      <vt:lpstr>Διαφάνεια 32</vt:lpstr>
      <vt:lpstr>Δραστηριότητες</vt:lpstr>
      <vt:lpstr>Δραστηριότητες</vt:lpstr>
      <vt:lpstr>Κατανόηση ορισμού</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user</dc:creator>
  <cp:lastModifiedBy>user</cp:lastModifiedBy>
  <cp:revision>13</cp:revision>
  <dcterms:created xsi:type="dcterms:W3CDTF">2020-03-27T20:29:58Z</dcterms:created>
  <dcterms:modified xsi:type="dcterms:W3CDTF">2020-03-28T09:02:21Z</dcterms:modified>
</cp:coreProperties>
</file>