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5" r:id="rId11"/>
    <p:sldId id="276" r:id="rId12"/>
    <p:sldId id="277" r:id="rId13"/>
    <p:sldId id="278" r:id="rId14"/>
    <p:sldId id="279" r:id="rId15"/>
    <p:sldId id="280" r:id="rId16"/>
    <p:sldId id="281" r:id="rId17"/>
    <p:sldId id="282" r:id="rId18"/>
    <p:sldId id="283" r:id="rId19"/>
    <p:sldId id="268" r:id="rId20"/>
    <p:sldId id="269" r:id="rId21"/>
    <p:sldId id="270" r:id="rId22"/>
    <p:sldId id="284" r:id="rId23"/>
    <p:sldId id="289" r:id="rId24"/>
    <p:sldId id="285" r:id="rId25"/>
    <p:sldId id="287" r:id="rId26"/>
    <p:sldId id="290" r:id="rId27"/>
    <p:sldId id="291" r:id="rId28"/>
    <p:sldId id="288" r:id="rId29"/>
    <p:sldId id="274"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496F6AB0-FE7B-49E3-8976-0FBE646AD47E}" type="datetimeFigureOut">
              <a:rPr lang="el-GR" smtClean="0"/>
              <a:pPr/>
              <a:t>11/5/2026</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855BADCD-77E8-4AEB-BCA5-AB7A0A9B2672}"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496F6AB0-FE7B-49E3-8976-0FBE646AD47E}" type="datetimeFigureOut">
              <a:rPr lang="el-GR" smtClean="0"/>
              <a:pPr/>
              <a:t>11/5/2026</a:t>
            </a:fld>
            <a:endParaRPr lang="el-GR"/>
          </a:p>
        </p:txBody>
      </p:sp>
      <p:sp>
        <p:nvSpPr>
          <p:cNvPr id="27" name="26 - Θέση αριθμού διαφάνειας"/>
          <p:cNvSpPr>
            <a:spLocks noGrp="1"/>
          </p:cNvSpPr>
          <p:nvPr>
            <p:ph type="sldNum" sz="quarter" idx="11"/>
          </p:nvPr>
        </p:nvSpPr>
        <p:spPr/>
        <p:txBody>
          <a:bodyPr rtlCol="0"/>
          <a:lstStyle/>
          <a:p>
            <a:fld id="{855BADCD-77E8-4AEB-BCA5-AB7A0A9B2672}"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496F6AB0-FE7B-49E3-8976-0FBE646AD47E}" type="datetimeFigureOut">
              <a:rPr lang="el-GR" smtClean="0"/>
              <a:pPr/>
              <a:t>11/5/2026</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855BADCD-77E8-4AEB-BCA5-AB7A0A9B2672}"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96F6AB0-FE7B-49E3-8976-0FBE646AD47E}" type="datetimeFigureOut">
              <a:rPr lang="el-GR" smtClean="0"/>
              <a:pPr/>
              <a:t>11/5/2026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855BADCD-77E8-4AEB-BCA5-AB7A0A9B2672}"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96F6AB0-FE7B-49E3-8976-0FBE646AD47E}" type="datetimeFigureOut">
              <a:rPr lang="el-GR" smtClean="0"/>
              <a:pPr/>
              <a:t>11/5/2026</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855BADCD-77E8-4AEB-BCA5-AB7A0A9B2672}"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dirty="0"/>
              <a:t>Ασκήσεις Διεθνούς και Ευρωπαϊκού Δικαίου (θεματική Δικαίου της Ευρωπαϊκής Ένωσης) </a:t>
            </a:r>
          </a:p>
        </p:txBody>
      </p:sp>
      <p:sp>
        <p:nvSpPr>
          <p:cNvPr id="3" name="2 - Υπότιτλος"/>
          <p:cNvSpPr>
            <a:spLocks noGrp="1"/>
          </p:cNvSpPr>
          <p:nvPr>
            <p:ph type="subTitle" idx="1"/>
          </p:nvPr>
        </p:nvSpPr>
        <p:spPr/>
        <p:txBody>
          <a:bodyPr/>
          <a:lstStyle/>
          <a:p>
            <a:r>
              <a:rPr lang="el-GR" dirty="0" smtClean="0"/>
              <a:t>Ο Χάρτης Θεμελιωδών Δικαιωμάτων της ΕΕ</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Ερμηνεία δικαιωμάτων: οι Συνθήκες (άρθρο 52, παρ. 2 ΧΘΔΕΕ)</a:t>
            </a:r>
            <a:endParaRPr lang="el-GR" sz="3200" dirty="0"/>
          </a:p>
        </p:txBody>
      </p:sp>
      <p:sp>
        <p:nvSpPr>
          <p:cNvPr id="3" name="2 - Θέση περιεχομένου"/>
          <p:cNvSpPr>
            <a:spLocks noGrp="1"/>
          </p:cNvSpPr>
          <p:nvPr>
            <p:ph idx="1"/>
          </p:nvPr>
        </p:nvSpPr>
        <p:spPr/>
        <p:txBody>
          <a:bodyPr>
            <a:normAutofit/>
          </a:bodyPr>
          <a:lstStyle/>
          <a:p>
            <a:pPr>
              <a:buFont typeface="Arial" pitchFamily="34" charset="0"/>
              <a:buChar char="•"/>
            </a:pPr>
            <a:r>
              <a:rPr lang="el-GR" sz="2000" dirty="0" smtClean="0"/>
              <a:t>«Τα δικαιώματα που αναγνωρίζονται από τον παρόντα Χάρτη και τα οποία αποτελούν αντικείμενο διατάξεων των Συνθηκών ασκούνται υπό τους όρους και εντός των ορίων που καθορίζονται σε αυτές»</a:t>
            </a:r>
          </a:p>
          <a:p>
            <a:pPr>
              <a:buFont typeface="Arial" pitchFamily="34" charset="0"/>
              <a:buChar char="•"/>
            </a:pPr>
            <a:r>
              <a:rPr lang="el-GR" sz="2000" dirty="0" smtClean="0"/>
              <a:t>Ιδιότυπη υπεροχή των Συνθηκών έναντι του Χάρτη, αν και βρίσκονται στο ίδιο επίπεδο τυπικής ισχύος</a:t>
            </a:r>
          </a:p>
          <a:p>
            <a:pPr>
              <a:buFont typeface="Arial" pitchFamily="34" charset="0"/>
              <a:buChar char="•"/>
            </a:pPr>
            <a:r>
              <a:rPr lang="el-GR" sz="2000" dirty="0" smtClean="0"/>
              <a:t>Η διάταξη αυτή έχει θεσπισθεί ακριβώς για να αντιμετωπισθούν πιθανά προβλήματα συνύπαρξης δύο συναφών διατάξεων, η οποία επιβάλλει ως αναγκαστική λύση την επικράτηση μιας εκ των δύο</a:t>
            </a:r>
          </a:p>
          <a:p>
            <a:r>
              <a:rPr lang="el-GR" sz="2000" dirty="0" smtClean="0"/>
              <a:t>Η ύπαρξη δικαιωμάτων που κατοχυρώνονται σε κείμενα ίδιας τυπική ισχύος εντός της αυτής έννομης τάξης δημιουργεί θεσμικό ζήτημα</a:t>
            </a:r>
          </a:p>
        </p:txBody>
      </p:sp>
    </p:spTree>
    <p:extLst>
      <p:ext uri="{BB962C8B-B14F-4D97-AF65-F5344CB8AC3E}">
        <p14:creationId xmlns:p14="http://schemas.microsoft.com/office/powerpoint/2010/main" val="2167494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52, παρ. 2 ΧΘΔΕΕ</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Άρθρο 15, παρ. 2 ΧΘΔΕΕ</a:t>
            </a:r>
          </a:p>
          <a:p>
            <a:r>
              <a:rPr lang="el-GR" sz="2000" dirty="0" smtClean="0"/>
              <a:t>Κάθε πολίτης της Ένωσης είναι ελεύθερος να αναζητά απασχόληση, να εργάζεται, να εγκαθίσταται ή να παρέχει υπηρεσίες σε κάθε κράτος μέλος</a:t>
            </a:r>
          </a:p>
          <a:p>
            <a:pPr>
              <a:buNone/>
            </a:pPr>
            <a:endParaRPr lang="el-GR" sz="2000" dirty="0" smtClean="0"/>
          </a:p>
          <a:p>
            <a:pPr>
              <a:buNone/>
            </a:pPr>
            <a:r>
              <a:rPr lang="el-GR" sz="2000" dirty="0" smtClean="0"/>
              <a:t>Επεξήγηση</a:t>
            </a:r>
          </a:p>
          <a:p>
            <a:r>
              <a:rPr lang="el-GR" sz="2000" dirty="0" smtClean="0"/>
              <a:t>Η δεύτερη παράγραφος προβλέπει τις τρεις ελευθερίες που κατοχυρώνονται στα άρθρα 26 και 45, 49 και 56 της Συνθήκης για τη λειτουργία της Ευρωπαϊκής Ένωσης, δηλαδή την ελεύθερη κυκλοφορία των εργαζομένων, την ελευθερία εγκατάστασης και την ελευθερία παροχής υπηρεσιών</a:t>
            </a:r>
          </a:p>
        </p:txBody>
      </p:sp>
    </p:spTree>
    <p:extLst>
      <p:ext uri="{BB962C8B-B14F-4D97-AF65-F5344CB8AC3E}">
        <p14:creationId xmlns:p14="http://schemas.microsoft.com/office/powerpoint/2010/main" val="380777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Ερμηνεία δικαιωμάτων: η ΕΣΔΑ (άρθρο 52, παρ. 3 ΧΘΔΕΕ)</a:t>
            </a:r>
            <a:endParaRPr lang="el-GR" sz="3200" dirty="0"/>
          </a:p>
        </p:txBody>
      </p:sp>
      <p:sp>
        <p:nvSpPr>
          <p:cNvPr id="3" name="2 - Θέση περιεχομένου"/>
          <p:cNvSpPr>
            <a:spLocks noGrp="1"/>
          </p:cNvSpPr>
          <p:nvPr>
            <p:ph idx="1"/>
          </p:nvPr>
        </p:nvSpPr>
        <p:spPr/>
        <p:txBody>
          <a:bodyPr>
            <a:normAutofit/>
          </a:bodyPr>
          <a:lstStyle/>
          <a:p>
            <a:pPr>
              <a:buFont typeface="Arial" pitchFamily="34" charset="0"/>
              <a:buChar char="•"/>
            </a:pPr>
            <a:r>
              <a:rPr lang="el-GR" sz="2000" dirty="0" smtClean="0"/>
              <a:t>«Στο βαθμό που ο Χάρτης περιλαμβάνει δικαιώματα που αντιστοιχούν σε δικαιώματα τα οποία διασφαλίζονται στην ΕΣΔΑ, η έννοια και η εμβέλειά τους είναι ίδιες με εκείνες που τους αποδίδει η εν λόγω Σύμβαση. Η διάταξη αυτή δεν εμποδίζει το δίκαιο της Ένωσης να παρέχει ευρύτερη προστασία»</a:t>
            </a:r>
          </a:p>
          <a:p>
            <a:r>
              <a:rPr lang="el-GR" sz="2000" dirty="0" smtClean="0"/>
              <a:t>Ήδη από την αρχική αντιμετώπιση του θέματος προστασίας δικαιωμάτων</a:t>
            </a:r>
            <a:r>
              <a:rPr lang="en-US" sz="2000" dirty="0" smtClean="0"/>
              <a:t> </a:t>
            </a:r>
            <a:r>
              <a:rPr lang="el-GR" sz="2000" dirty="0" smtClean="0"/>
              <a:t>στην έννομη τάξη της ΕΕ, η ΕΣΔΑ κατείχε δεσπόζουσα θέση</a:t>
            </a:r>
            <a:endParaRPr lang="en-US" sz="2000" dirty="0" smtClean="0"/>
          </a:p>
          <a:p>
            <a:r>
              <a:rPr lang="el-GR" sz="2000" dirty="0" smtClean="0"/>
              <a:t>Είναι εύκολο να παρατηρηθεί στις συνοδευόμενες επεξηγήσεις ότι η πλειοψηφία των κατοχυρωμένων στο Χάρτη δικαιωμάτων βασίζονται στην ΕΣΔΑ</a:t>
            </a:r>
          </a:p>
          <a:p>
            <a:r>
              <a:rPr lang="el-GR" sz="2000" dirty="0" smtClean="0"/>
              <a:t>Επιτυγχάνεται ερμηνευτική συνοχή μεταξύ των διατάξεων των δύο κειμένων με γνώμονα την ΕΣΔΑ και τη νομολογία του ΕΔΔΑ</a:t>
            </a:r>
            <a:endParaRPr lang="el-GR" sz="2000" dirty="0"/>
          </a:p>
        </p:txBody>
      </p:sp>
    </p:spTree>
    <p:extLst>
      <p:ext uri="{BB962C8B-B14F-4D97-AF65-F5344CB8AC3E}">
        <p14:creationId xmlns:p14="http://schemas.microsoft.com/office/powerpoint/2010/main" val="3794483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52, παρ. 3 ΧΘΔΕΕ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παραπομπή του Χάρτη στην ΕΣΔΑ και στη νομολογία του ΕΔΔΑ έχει επιπλέον σημασία δεδομένου ότι ο Χάρτης δεν προβλέπει κατά κανόνα ειδικούς περιορισμούς στα κατ’ ιδίαν δικαιώματα</a:t>
            </a:r>
          </a:p>
          <a:p>
            <a:r>
              <a:rPr lang="el-GR" sz="2000" dirty="0" smtClean="0"/>
              <a:t>Συνεπώς, δικαιώματα του Χάρτη, τα οποία αντιστοιχούν σε δικαιώματα της ΕΣΔΑ έχουν την ίδια σημασία και έκταση, συμπεριλαμβανομένων και των περιορισμών, την οποία αναγνωρίζει η ΕΣΔΑ στα τελευταία</a:t>
            </a:r>
            <a:endParaRPr lang="en-US" sz="2000" dirty="0" smtClean="0"/>
          </a:p>
          <a:p>
            <a:r>
              <a:rPr lang="en-US" sz="2000" dirty="0" smtClean="0"/>
              <a:t>H</a:t>
            </a:r>
            <a:r>
              <a:rPr lang="el-GR" sz="2000" dirty="0" smtClean="0"/>
              <a:t> διάταξη του άρθρου 52 παρ. 3 δεν περιέχει</a:t>
            </a:r>
            <a:r>
              <a:rPr lang="en-US" sz="2000" dirty="0" smtClean="0"/>
              <a:t> </a:t>
            </a:r>
            <a:r>
              <a:rPr lang="el-GR" sz="2000" dirty="0" smtClean="0"/>
              <a:t>απλώς ένα ερμηνευτικό κανόνα, αλλά καθιστά την ΕΣΔΑ και ένα είδος συμπληρωματικού κανόνα προς κάλυψη των περιορισμών που εκλείπουν στα</a:t>
            </a:r>
            <a:r>
              <a:rPr lang="en-US" sz="2000" dirty="0" smtClean="0"/>
              <a:t> </a:t>
            </a:r>
            <a:r>
              <a:rPr lang="el-GR" sz="2000" dirty="0" smtClean="0"/>
              <a:t>κατ’ ιδίαν δικαιώματα του Χάρτη</a:t>
            </a:r>
            <a:endParaRPr lang="en-US" sz="2000" dirty="0" smtClean="0"/>
          </a:p>
          <a:p>
            <a:r>
              <a:rPr lang="el-GR" sz="2000" dirty="0" smtClean="0"/>
              <a:t>Δυνατότητα στο δίκαιο της Ένωσης να</a:t>
            </a:r>
            <a:r>
              <a:rPr lang="en-US" sz="2000" dirty="0" smtClean="0"/>
              <a:t> </a:t>
            </a:r>
            <a:r>
              <a:rPr lang="el-GR" sz="2000" dirty="0" smtClean="0"/>
              <a:t>παρέχει ευρύτερη προστασία από την ΕΣΔΑ</a:t>
            </a:r>
            <a:endParaRPr lang="el-GR" sz="2000" dirty="0"/>
          </a:p>
        </p:txBody>
      </p:sp>
    </p:spTree>
    <p:extLst>
      <p:ext uri="{BB962C8B-B14F-4D97-AF65-F5344CB8AC3E}">
        <p14:creationId xmlns:p14="http://schemas.microsoft.com/office/powerpoint/2010/main" val="2661148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52, παρ. 3 ΧΘΔΕΕ</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buNone/>
            </a:pPr>
            <a:r>
              <a:rPr lang="el-GR" sz="2000" dirty="0" smtClean="0"/>
              <a:t>Άρθρο 6 ΧΘΔΕΕ</a:t>
            </a:r>
          </a:p>
          <a:p>
            <a:r>
              <a:rPr lang="el-GR" sz="2000" dirty="0" smtClean="0"/>
              <a:t>Κάθε πρόσωπο έχει δικαίωμα στην ελευθερία και την ασφάλεια</a:t>
            </a:r>
          </a:p>
          <a:p>
            <a:endParaRPr lang="el-GR" sz="2000" dirty="0" smtClean="0"/>
          </a:p>
          <a:p>
            <a:pPr>
              <a:buNone/>
            </a:pPr>
            <a:r>
              <a:rPr lang="el-GR" sz="2000" dirty="0" smtClean="0"/>
              <a:t>Επεξήγηση</a:t>
            </a:r>
          </a:p>
          <a:p>
            <a:r>
              <a:rPr lang="el-GR" sz="2000" dirty="0" smtClean="0"/>
              <a:t>Τα δικαιώματα που προβλέπονται στο άρθρο 6 αντιστοιχούν στα δικαιώματα που κατοχυρώνονται με το άρθρο 5 της ΕΣΑΔ, με τα οποία, σύμφωνα με το άρθρο 52, παράγραφος 3 του Χάρτη, έχουν την ίδια έννοια και την ίδια εμβέλεια. Ως εκ τούτου, οι περιορισμοί που μπορούν νομίμως να τους επιβληθούν δεν μπορούν να υπερβαίνουν εκείνους που επιτρέπονται από την ΕΣΑΔ, στην ίδια τη διατύπωση του άρθρου 5: (παράθεση ολόκληρης της διάταξης της ΕΣΔΑ)</a:t>
            </a:r>
          </a:p>
          <a:p>
            <a:r>
              <a:rPr lang="el-GR" sz="2000" dirty="0" smtClean="0"/>
              <a:t>Τα κατά το άρθρο 6 δικαιώματα πρέπει να γίνονται ιδίως σεβαστά όταν το Ευρωπαϊκό Κοινοβούλιο και το Συμβούλιο εκδίδουν νομοθετικές πράξεις στον τομέα της δικαστικής συνεργασίας σε ποινικές υποθέσεις, βάσει των άρθρων 82, 83 και 85 ΣΛΕΕ, ιδίως για τον καθορισμό των ελαχίστων κοινών διατάξεων όσον αφορά το χαρακτηρισμό των εγκλημάτων, τις ποινές και ορισμένες δικονομικές πτυχές</a:t>
            </a:r>
          </a:p>
        </p:txBody>
      </p:sp>
    </p:spTree>
    <p:extLst>
      <p:ext uri="{BB962C8B-B14F-4D97-AF65-F5344CB8AC3E}">
        <p14:creationId xmlns:p14="http://schemas.microsoft.com/office/powerpoint/2010/main" val="2948944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Ερμηνεία δικαιωμάτων: οι κοινές συνταγματικές παραδόσεις (άρθρο 52, παρ. 4 ΧΘΔΕΕ)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«Στο βαθμό που ο παρών Χάρτης αναγνωρίζει θεμελιώδη δικαιώματα όπως απορρέουν από τις κοινές συνταγματικές παραδόσεις των κρατών μελών, τα εν λόγω δικαιώματα πρέπει να ερμηνεύονται σύμφωνα με τις παραδόσεις αυτές»</a:t>
            </a:r>
          </a:p>
          <a:p>
            <a:r>
              <a:rPr lang="el-GR" sz="2000" dirty="0" smtClean="0"/>
              <a:t>Οι κοινές συνταγματικές παραδόσεις χρησιμοποιήθηκαν ως πηγή έμπνευσης για την εισαγωγή μόνο τεσσάρων δικαιωμάτων στο Χάρτη· το δικαίωμα εκπαίδευσης (άρθρο 14), το δικαίωμα ισότητας έναντι του νόμου (άρθρο 20), η προστασία του περιβάλλοντος (άρθρο 37) και η γενική αρχή της αναλογικότητας μεταξύ αδικημάτων και ποινών (άρθρο 49, παρ. 3)</a:t>
            </a:r>
          </a:p>
          <a:p>
            <a:r>
              <a:rPr lang="el-GR" sz="2000" dirty="0" smtClean="0"/>
              <a:t>Ρευστότητα της έννοιας της κοινής συνταγματικής παράδοσης με αποτέλεσμα να ελλοχεύει ο κίνδυνος διαφορετικών μεταξύ τους ερμηνειών από τα εθνικά δικαστήρια</a:t>
            </a:r>
            <a:endParaRPr lang="el-GR" sz="2000" dirty="0"/>
          </a:p>
        </p:txBody>
      </p:sp>
    </p:spTree>
    <p:extLst>
      <p:ext uri="{BB962C8B-B14F-4D97-AF65-F5344CB8AC3E}">
        <p14:creationId xmlns:p14="http://schemas.microsoft.com/office/powerpoint/2010/main" val="2955436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52, παρ. 4 ΧΘΔΕΕ</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Άρθρο 49, παρ. 3</a:t>
            </a:r>
          </a:p>
          <a:p>
            <a:r>
              <a:rPr lang="el-GR" sz="2000" dirty="0" smtClean="0"/>
              <a:t>Η αυστηρότητα της ποινής δεν πρέπει να είναι δυσανάλογη προς το αδίκημα</a:t>
            </a:r>
          </a:p>
          <a:p>
            <a:pPr>
              <a:buNone/>
            </a:pPr>
            <a:endParaRPr lang="el-GR" sz="2000" dirty="0" smtClean="0"/>
          </a:p>
          <a:p>
            <a:pPr>
              <a:buNone/>
            </a:pPr>
            <a:r>
              <a:rPr lang="el-GR" sz="2000" dirty="0" smtClean="0"/>
              <a:t>Επεξήγηση</a:t>
            </a:r>
          </a:p>
          <a:p>
            <a:r>
              <a:rPr lang="el-GR" sz="2000" dirty="0" smtClean="0"/>
              <a:t>Η παράγραφος 3 περιλαμβάνει τη γενική αρχή της αναλογικότητας των αδικημάτων και των ποινών η οποία κατοχυρώνεται από τις κοινές συνταγματικές παραδόσεις των κρατών μελών και από τη νομολογία του Δικαστηρίου των Ευρωπαϊκών Κοινοτήτων</a:t>
            </a:r>
            <a:endParaRPr lang="el-GR" sz="2000" dirty="0"/>
          </a:p>
        </p:txBody>
      </p:sp>
    </p:spTree>
    <p:extLst>
      <p:ext uri="{BB962C8B-B14F-4D97-AF65-F5344CB8AC3E}">
        <p14:creationId xmlns:p14="http://schemas.microsoft.com/office/powerpoint/2010/main" val="12692870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Ερμηνεία δικαιωμάτων: οι εθνικές νομοθεσίες και πρακτικές (άρθρο 52, παρ. 6 ΧΘΔΕΕ)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«Οι εθνικές νομοθεσίες και πρακτικές πρέπει να λαμβάνονται πλήρως υπόψη όπως καθορίζεται στον παρόντα Χάρτη»</a:t>
            </a:r>
          </a:p>
          <a:p>
            <a:r>
              <a:rPr lang="el-GR" sz="2000" dirty="0" smtClean="0"/>
              <a:t>Η έννοια της κοινής συνταγματικής παράδοσης διαφέρει από την εθνική νομοθεσία ποσοτικά και ποιοτικά</a:t>
            </a:r>
          </a:p>
          <a:p>
            <a:r>
              <a:rPr lang="el-GR" sz="2000" dirty="0" smtClean="0"/>
              <a:t>Η ποσοτική διαφορά: η εθνική νομοθεσία αφορά σε ένα κράτος μέλος, ενώ η κοινή παράδοση στην πλειοψηφία αυτών</a:t>
            </a:r>
          </a:p>
          <a:p>
            <a:r>
              <a:rPr lang="el-GR" sz="2000" dirty="0" smtClean="0"/>
              <a:t>Η ποιοτική διαφορά: η κοινή συνταγματική παράδοση υποδηλώνει τη βούληση ανίχνευσης κοινών χαρακτηριστικών και περαιτέρω εξέλιξής τους στο πλαίσιο της ευρωπαϊκής ολοκλήρωσης. Η προσφυγή στην εθνική νομοθεσία υποδεικνύει το ακριβώς αντίθετο, δηλαδή μια εμμονή προς προσεγγίσεις περιχαρακωμένες στο πλαίσιο της λειτουργίας του κράτους</a:t>
            </a:r>
          </a:p>
          <a:p>
            <a:r>
              <a:rPr lang="el-GR" sz="2000" dirty="0" smtClean="0"/>
              <a:t>Πνεύμα επικουρικότητας στην εφαρμογή τους</a:t>
            </a:r>
            <a:endParaRPr lang="el-GR" sz="2000" dirty="0"/>
          </a:p>
        </p:txBody>
      </p:sp>
    </p:spTree>
    <p:extLst>
      <p:ext uri="{BB962C8B-B14F-4D97-AF65-F5344CB8AC3E}">
        <p14:creationId xmlns:p14="http://schemas.microsoft.com/office/powerpoint/2010/main" val="2825950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Άρθρο 52, παρ. 6 ΧΘΔΕΕ</a:t>
            </a:r>
            <a:endParaRPr lang="el-GR" sz="3200" dirty="0"/>
          </a:p>
        </p:txBody>
      </p:sp>
      <p:sp>
        <p:nvSpPr>
          <p:cNvPr id="3" name="2 - Θέση περιεχομένου"/>
          <p:cNvSpPr>
            <a:spLocks noGrp="1"/>
          </p:cNvSpPr>
          <p:nvPr>
            <p:ph idx="1"/>
          </p:nvPr>
        </p:nvSpPr>
        <p:spPr/>
        <p:txBody>
          <a:bodyPr>
            <a:normAutofit fontScale="85000" lnSpcReduction="10000"/>
          </a:bodyPr>
          <a:lstStyle/>
          <a:p>
            <a:pPr>
              <a:buNone/>
            </a:pPr>
            <a:r>
              <a:rPr lang="el-GR" sz="2000" dirty="0" smtClean="0"/>
              <a:t>Άρθρο 9</a:t>
            </a:r>
          </a:p>
          <a:p>
            <a:r>
              <a:rPr lang="el-GR" sz="2000" dirty="0" smtClean="0"/>
              <a:t>Το δικαίωμα γάμου και το δικαίωμα δημιουργίας οικογένειας διασφαλίζονται σύμφωνα με τις εθνικές νομοθεσίες που διέπουν την άσκησή τους</a:t>
            </a:r>
          </a:p>
          <a:p>
            <a:pPr>
              <a:buNone/>
            </a:pPr>
            <a:endParaRPr lang="el-GR" sz="2000" dirty="0" smtClean="0"/>
          </a:p>
          <a:p>
            <a:pPr>
              <a:buNone/>
            </a:pPr>
            <a:r>
              <a:rPr lang="el-GR" sz="2000" dirty="0" smtClean="0"/>
              <a:t>Επεξήγηση</a:t>
            </a:r>
          </a:p>
          <a:p>
            <a:r>
              <a:rPr lang="el-GR" sz="2000" dirty="0" smtClean="0"/>
              <a:t>Το άρθρο αυτό βασίζεται στο άρθρο 12 της ΕΣΑΔ, το οποίο έχει ως εξής: «Άμα τη συμπληρώσει ηλικίας γάμου, ο ανήρ και η γυνή έχουν το δικαίωμα να συνέρχονται εις </a:t>
            </a:r>
            <a:r>
              <a:rPr lang="el-GR" sz="2000" dirty="0" err="1" smtClean="0"/>
              <a:t>γάμον</a:t>
            </a:r>
            <a:r>
              <a:rPr lang="el-GR" sz="2000" dirty="0" smtClean="0"/>
              <a:t> και </a:t>
            </a:r>
            <a:r>
              <a:rPr lang="el-GR" sz="2000" dirty="0" err="1" smtClean="0"/>
              <a:t>ιδρύωσιν</a:t>
            </a:r>
            <a:r>
              <a:rPr lang="el-GR" sz="2000" dirty="0" smtClean="0"/>
              <a:t> </a:t>
            </a:r>
            <a:r>
              <a:rPr lang="el-GR" sz="2000" dirty="0" err="1" smtClean="0"/>
              <a:t>οικογένειαν</a:t>
            </a:r>
            <a:r>
              <a:rPr lang="el-GR" sz="2000" dirty="0" smtClean="0"/>
              <a:t> συμφώνως προς τους διέποντας το δικαίωμα τούτο εθνικούς νόμους.». Η διατύπωση του εν λόγω δικαιώματος εκσυγχρονίσθηκε ούτως ώστε να καλύπτει τις περιπτώσεις κατά τις οποίες οι εθνικές νομοθεσίες αναγνωρίζουν άλλους τρόπους δημιουργίας οικογένειας πλην του γάμου. Το άρθρο αυτό δεν απαγορεύει ούτε επιβάλλει την αναγνώριση ως γάμου των ενώσεων μεταξύ προσώπων του ιδίου φύλου. Το εν λόγω δικαίωμα προσομοιάζει, επομένως, στο δικαίωμα που προβλέπεται από την ΕΣΑΔ, αλλά η εμβέλειά του ενδέχεται να είναι ευρύτερη, οσάκις προβλέπεται από την εθνική νομοθεσία</a:t>
            </a:r>
            <a:endParaRPr lang="el-GR" sz="2000" dirty="0"/>
          </a:p>
        </p:txBody>
      </p:sp>
    </p:spTree>
    <p:extLst>
      <p:ext uri="{BB962C8B-B14F-4D97-AF65-F5344CB8AC3E}">
        <p14:creationId xmlns:p14="http://schemas.microsoft.com/office/powerpoint/2010/main" val="1813027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Η διάκριση μεταξύ δικαιωμάτων και </a:t>
            </a:r>
            <a:r>
              <a:rPr lang="el-GR" sz="3200" dirty="0" smtClean="0"/>
              <a:t>αρχών</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Σύμφωνα </a:t>
            </a:r>
            <a:r>
              <a:rPr lang="el-GR" sz="2000" dirty="0"/>
              <a:t>με το </a:t>
            </a:r>
            <a:r>
              <a:rPr lang="el-GR" sz="2000" dirty="0" smtClean="0"/>
              <a:t>άρθρο </a:t>
            </a:r>
            <a:r>
              <a:rPr lang="el-GR" sz="2000" dirty="0"/>
              <a:t>52 παρ. 5 του </a:t>
            </a:r>
            <a:r>
              <a:rPr lang="el-GR" sz="2000" dirty="0" smtClean="0"/>
              <a:t>Χάρτη, </a:t>
            </a:r>
            <a:r>
              <a:rPr lang="el-GR" sz="2000" dirty="0"/>
              <a:t>οι διατάξεις του Χάρτη που περιέχουν </a:t>
            </a:r>
            <a:r>
              <a:rPr lang="el-GR" sz="2000" dirty="0" smtClean="0"/>
              <a:t>αρχές, μπορούν </a:t>
            </a:r>
            <a:r>
              <a:rPr lang="el-GR" sz="2000" dirty="0"/>
              <a:t>να εφαρμόζονται με νομοθετικές και εκτελεστικές πράξεις των θεσμικών και λοιπών οργάνων και οργανισμών της Ένωσης και με πράξεις </a:t>
            </a:r>
            <a:r>
              <a:rPr lang="el-GR" sz="2000" dirty="0" smtClean="0"/>
              <a:t>των </a:t>
            </a:r>
            <a:r>
              <a:rPr lang="el-GR" sz="2000" dirty="0"/>
              <a:t>Κρατών μελών, όταν εφαρμόζουν το δίκαιο της Ένωσης κατά την </a:t>
            </a:r>
            <a:r>
              <a:rPr lang="el-GR" sz="2000" dirty="0" smtClean="0"/>
              <a:t>άσκηση </a:t>
            </a:r>
            <a:r>
              <a:rPr lang="el-GR" sz="2000" dirty="0"/>
              <a:t>των αντίστοιχων αρμοδιοτήτων </a:t>
            </a:r>
            <a:r>
              <a:rPr lang="el-GR" sz="2000" dirty="0" smtClean="0"/>
              <a:t>τους</a:t>
            </a:r>
          </a:p>
          <a:p>
            <a:r>
              <a:rPr lang="el-GR" sz="2000" dirty="0" smtClean="0"/>
              <a:t>Στο </a:t>
            </a:r>
            <a:r>
              <a:rPr lang="el-GR" sz="2000" dirty="0"/>
              <a:t>δεύτερο εδάφιο </a:t>
            </a:r>
            <a:r>
              <a:rPr lang="el-GR" sz="2000" dirty="0" smtClean="0"/>
              <a:t>της παρ. </a:t>
            </a:r>
            <a:r>
              <a:rPr lang="el-GR" sz="2000" dirty="0"/>
              <a:t>5 ορίζεται ότι η επίκληση των διατάξεων αυτών </a:t>
            </a:r>
            <a:r>
              <a:rPr lang="el-GR" sz="2000" dirty="0" smtClean="0"/>
              <a:t>ενώπιον </a:t>
            </a:r>
            <a:r>
              <a:rPr lang="el-GR" sz="2000" dirty="0"/>
              <a:t>δικαστηρίου είναι παραδεκτή μόνον για την ερμηνεία των εν λόγω </a:t>
            </a:r>
            <a:r>
              <a:rPr lang="el-GR" sz="2000" dirty="0" smtClean="0"/>
              <a:t>πράξεων </a:t>
            </a:r>
            <a:r>
              <a:rPr lang="el-GR" sz="2000" dirty="0"/>
              <a:t>και τον έλεγχο της νομιμότητάς τους</a:t>
            </a:r>
          </a:p>
        </p:txBody>
      </p:sp>
    </p:spTree>
    <p:extLst>
      <p:ext uri="{BB962C8B-B14F-4D97-AF65-F5344CB8AC3E}">
        <p14:creationId xmlns:p14="http://schemas.microsoft.com/office/powerpoint/2010/main" val="414294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Ο Χάρτης Θεμελιωδών Δικαιωμάτων της ΕΕ (ΧΘΔΕΕ)</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Η γερμανική προεδρία </a:t>
            </a:r>
            <a:r>
              <a:rPr lang="el-GR" sz="2000" dirty="0"/>
              <a:t>του Συμβουλίου το πρώτο εξάμηνο του 1999 </a:t>
            </a:r>
            <a:r>
              <a:rPr lang="el-GR" sz="2000" dirty="0" smtClean="0"/>
              <a:t>έθεσε το </a:t>
            </a:r>
            <a:r>
              <a:rPr lang="el-GR" sz="2000" dirty="0"/>
              <a:t>ζήτημα της προστασίας θεμελιωδών </a:t>
            </a:r>
            <a:r>
              <a:rPr lang="el-GR" sz="2000" dirty="0" smtClean="0"/>
              <a:t>δικαιωμάτων, δεδομένης της προσχώρησης κρατών από την ανατολική Ευρώπη</a:t>
            </a:r>
          </a:p>
          <a:p>
            <a:r>
              <a:rPr lang="el-GR" sz="2000" dirty="0" smtClean="0"/>
              <a:t>Συστήθηκε ένα ad hoc συγκροτούμενο σώμα, αργότερα αυτοαποκλήθηκε «Συνέλευση»</a:t>
            </a:r>
          </a:p>
          <a:p>
            <a:r>
              <a:rPr lang="el-GR" sz="2000" dirty="0" smtClean="0"/>
              <a:t>Η σύνθεση της Συνέλευσης αποτέλεσε καινοτόμο εγχείρημα στη διαδικασία της ευρωπαϊκής ολοκλήρωσης καθώς περιλάμβανε εκπροσώπους από όλους τους φορείς εξουσίας σε εθνικό και ευρωπαϊκό επίπεδο</a:t>
            </a:r>
          </a:p>
          <a:p>
            <a:r>
              <a:rPr lang="el-GR" sz="2000" dirty="0" smtClean="0"/>
              <a:t>Η Συνέλευση αποτελούνταν από 62 τακτικά μέλη, ήτοι 15 εκπροσώπους των αρχηγών κράτους ή κυβέρνησης των κρατών μελών, 1 αντιπρόσωπο του προέδρου της Επιτροπής, 16 μέλη του Ευρωπαϊκού Κοινοβουλίου και 30 μέλη των εθνικών κοινοβουλίων (2 από κάθε κοινοβούλιο)</a:t>
            </a:r>
          </a:p>
          <a:p>
            <a:r>
              <a:rPr lang="el-GR" sz="2000" dirty="0" smtClean="0"/>
              <a:t>Ως παρατηρητές συμμετείχαν 2 αντιπρόσωποι του ΔΕΚ και 2 αντιπρόσωποι του Συμβουλίου της Ευρώπης, εκ των οποίων ο ένας από το ΕΔΔΑ</a:t>
            </a:r>
            <a:endParaRPr lang="el-GR" sz="2000" dirty="0"/>
          </a:p>
        </p:txBody>
      </p:sp>
    </p:spTree>
    <p:extLst>
      <p:ext uri="{BB962C8B-B14F-4D97-AF65-F5344CB8AC3E}">
        <p14:creationId xmlns:p14="http://schemas.microsoft.com/office/powerpoint/2010/main" val="37769508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dirty="0">
                <a:solidFill>
                  <a:srgbClr val="424456"/>
                </a:solidFill>
              </a:rPr>
              <a:t>Η διάκριση μεταξύ δικαιωμάτων και αρχών</a:t>
            </a:r>
            <a:endParaRPr lang="el-GR" dirty="0"/>
          </a:p>
        </p:txBody>
      </p:sp>
      <p:sp>
        <p:nvSpPr>
          <p:cNvPr id="3" name="Θέση περιεχομένου 2"/>
          <p:cNvSpPr>
            <a:spLocks noGrp="1"/>
          </p:cNvSpPr>
          <p:nvPr>
            <p:ph idx="1"/>
          </p:nvPr>
        </p:nvSpPr>
        <p:spPr/>
        <p:txBody>
          <a:bodyPr>
            <a:normAutofit/>
          </a:bodyPr>
          <a:lstStyle/>
          <a:p>
            <a:r>
              <a:rPr lang="el-GR" sz="2000" dirty="0" smtClean="0"/>
              <a:t>Τα δικαιώματα τυγχάνουν σεβασμού, ενώ οι αρχές τηρούνται</a:t>
            </a:r>
          </a:p>
          <a:p>
            <a:r>
              <a:rPr lang="el-GR" sz="2000" dirty="0" smtClean="0"/>
              <a:t>Οι αρχές </a:t>
            </a:r>
            <a:r>
              <a:rPr lang="el-GR" sz="2000" dirty="0"/>
              <a:t>μπορούν να τίθενται σε εφαρμογή με νομοθετικές ή εκτελεστικές </a:t>
            </a:r>
            <a:r>
              <a:rPr lang="el-GR" sz="2000" dirty="0" smtClean="0"/>
              <a:t>πράξεις, επομένως </a:t>
            </a:r>
            <a:r>
              <a:rPr lang="el-GR" sz="2000" dirty="0"/>
              <a:t>καθίστανται ουσιαστικής σημασίας για τα δικαστήρια </a:t>
            </a:r>
            <a:r>
              <a:rPr lang="el-GR" sz="2000" dirty="0" smtClean="0"/>
              <a:t>μόνο </a:t>
            </a:r>
            <a:r>
              <a:rPr lang="el-GR" sz="2000" dirty="0"/>
              <a:t>κατά την ερμηνεία ή τον έλεγχο των πράξεων </a:t>
            </a:r>
            <a:r>
              <a:rPr lang="el-GR" sz="2000" dirty="0" smtClean="0"/>
              <a:t>αυτών</a:t>
            </a:r>
          </a:p>
          <a:p>
            <a:r>
              <a:rPr lang="el-GR" sz="2000" dirty="0" smtClean="0"/>
              <a:t>Δεν οδηγούν </a:t>
            </a:r>
            <a:r>
              <a:rPr lang="el-GR" sz="2000" dirty="0"/>
              <a:t>σε αξιώσεις για λήψη θετικής δράσης από τα θεσμικά όργανα </a:t>
            </a:r>
            <a:r>
              <a:rPr lang="el-GR" sz="2000" dirty="0" smtClean="0"/>
              <a:t>της </a:t>
            </a:r>
            <a:r>
              <a:rPr lang="el-GR" sz="2000" dirty="0"/>
              <a:t>Ένωσης ή τις αρχές των Κρατών </a:t>
            </a:r>
            <a:r>
              <a:rPr lang="el-GR" sz="2000" dirty="0" smtClean="0"/>
              <a:t>μελών</a:t>
            </a:r>
            <a:endParaRPr lang="el-GR" sz="2000" dirty="0"/>
          </a:p>
        </p:txBody>
      </p:sp>
    </p:spTree>
    <p:extLst>
      <p:ext uri="{BB962C8B-B14F-4D97-AF65-F5344CB8AC3E}">
        <p14:creationId xmlns:p14="http://schemas.microsoft.com/office/powerpoint/2010/main" val="26347628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σημασία των Επεξηγήσεων του Χάρτη</a:t>
            </a:r>
            <a:endParaRPr lang="el-GR" sz="3200" dirty="0"/>
          </a:p>
        </p:txBody>
      </p:sp>
      <p:sp>
        <p:nvSpPr>
          <p:cNvPr id="3" name="Θέση περιεχομένου 2"/>
          <p:cNvSpPr>
            <a:spLocks noGrp="1"/>
          </p:cNvSpPr>
          <p:nvPr>
            <p:ph idx="1"/>
          </p:nvPr>
        </p:nvSpPr>
        <p:spPr/>
        <p:txBody>
          <a:bodyPr>
            <a:normAutofit/>
          </a:bodyPr>
          <a:lstStyle/>
          <a:p>
            <a:r>
              <a:rPr lang="el-GR" sz="2000" dirty="0"/>
              <a:t>Στο άρθρο 52 παρ. 7 ορίζεται ότι τα δικαστήρια της Ένωσης και των κ</a:t>
            </a:r>
            <a:r>
              <a:rPr lang="el-GR" sz="2000" dirty="0" smtClean="0"/>
              <a:t>ρατών </a:t>
            </a:r>
            <a:r>
              <a:rPr lang="el-GR" sz="2000" dirty="0"/>
              <a:t>μελών λαμβάνουν δεόντως υπ' </a:t>
            </a:r>
            <a:r>
              <a:rPr lang="el-GR" sz="2000" dirty="0" err="1"/>
              <a:t>όψιν</a:t>
            </a:r>
            <a:r>
              <a:rPr lang="el-GR" sz="2000" dirty="0"/>
              <a:t> τους τις Επεξηγήσεις, οι </a:t>
            </a:r>
            <a:r>
              <a:rPr lang="el-GR" sz="2000" dirty="0" smtClean="0"/>
              <a:t>οποίες </a:t>
            </a:r>
            <a:r>
              <a:rPr lang="el-GR" sz="2000" dirty="0"/>
              <a:t>έχουν εκπονηθεί με σκοπό την παροχή κατευθύνσεων για την </a:t>
            </a:r>
            <a:r>
              <a:rPr lang="el-GR" sz="2000" dirty="0" smtClean="0"/>
              <a:t>ερμηνεία </a:t>
            </a:r>
            <a:r>
              <a:rPr lang="el-GR" sz="2000" dirty="0"/>
              <a:t>του </a:t>
            </a:r>
            <a:r>
              <a:rPr lang="el-GR" sz="2000" dirty="0" smtClean="0"/>
              <a:t>Χάρτη</a:t>
            </a:r>
          </a:p>
          <a:p>
            <a:r>
              <a:rPr lang="el-GR" sz="2000" dirty="0" smtClean="0"/>
              <a:t>Είναι </a:t>
            </a:r>
            <a:r>
              <a:rPr lang="el-GR" sz="2000" dirty="0"/>
              <a:t>μη νομικά </a:t>
            </a:r>
            <a:r>
              <a:rPr lang="el-GR" sz="2000" dirty="0" smtClean="0"/>
              <a:t>δεσμευτικές</a:t>
            </a:r>
          </a:p>
        </p:txBody>
      </p:sp>
    </p:spTree>
    <p:extLst>
      <p:ext uri="{BB962C8B-B14F-4D97-AF65-F5344CB8AC3E}">
        <p14:creationId xmlns:p14="http://schemas.microsoft.com/office/powerpoint/2010/main" val="3150776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Πεδίο εφαρμογής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πεδίο εφαρμογής του Χάρτη οριοθετείται στο άρθρο 51, παρ. 1 ΧΘΔΕΕ όπου αναφέρεται ότι οι διατάξεις του απευθύνονται στα θεσμικά και λοιπά όργανα και στους οργανισμούς της Ένωσης, καθώς και στα κράτη μέλη όταν εφαρμόζουν το δίκαιο της Ένωσης</a:t>
            </a:r>
          </a:p>
          <a:p>
            <a:r>
              <a:rPr lang="el-GR" sz="2000" dirty="0" smtClean="0"/>
              <a:t>Το πεδίο εφαρμογής περιλαμβάνει και τους Οργανισμούς της ΕΕ</a:t>
            </a:r>
          </a:p>
          <a:p>
            <a:r>
              <a:rPr lang="el-GR" sz="2000" dirty="0" smtClean="0"/>
              <a:t>Παρά το γεγονός ότι τυπικά πρόκειται για πράξεις κρατών μελών, η σύνδεση αυτή καθίσταται αναγκαία από τη στιγμή που στην ουσία στις πράξεις αυτές των εθνικών νομοθεσιών εμπεριέχονται κανόνες της </a:t>
            </a:r>
            <a:r>
              <a:rPr lang="el-GR" sz="2000" dirty="0" err="1" smtClean="0"/>
              <a:t>ενωσιακής</a:t>
            </a:r>
            <a:r>
              <a:rPr lang="el-GR" sz="2000" dirty="0" smtClean="0"/>
              <a:t> έννομης τάξης οι οποίοι, ως τέτοιοι, οφείλουν να συμμορφώνονται με τις αρχές του Χάρτη</a:t>
            </a:r>
          </a:p>
          <a:p>
            <a:r>
              <a:rPr lang="el-GR" sz="2000" dirty="0" smtClean="0"/>
              <a:t>Πρέπει επομένως να υπάρχει κάποια σύνδεση με το </a:t>
            </a:r>
            <a:r>
              <a:rPr lang="el-GR" sz="2000" dirty="0" err="1" smtClean="0"/>
              <a:t>ενωσιακό</a:t>
            </a:r>
            <a:r>
              <a:rPr lang="el-GR" sz="2000" dirty="0" smtClean="0"/>
              <a:t> δίκαιο</a:t>
            </a:r>
            <a:endParaRPr lang="el-GR" sz="2000" dirty="0"/>
          </a:p>
        </p:txBody>
      </p:sp>
    </p:spTree>
    <p:extLst>
      <p:ext uri="{BB962C8B-B14F-4D97-AF65-F5344CB8AC3E}">
        <p14:creationId xmlns:p14="http://schemas.microsoft.com/office/powerpoint/2010/main" val="1389457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a:t>
            </a:r>
            <a:r>
              <a:rPr lang="el-GR" sz="3200" dirty="0"/>
              <a:t>δέσμευση των θεσμικών και λοιπών </a:t>
            </a:r>
            <a:r>
              <a:rPr lang="el-GR" sz="3200" dirty="0" smtClean="0"/>
              <a:t>οργάνων</a:t>
            </a:r>
            <a:r>
              <a:rPr lang="en-US" sz="3200" dirty="0" smtClean="0"/>
              <a:t> </a:t>
            </a:r>
            <a:r>
              <a:rPr lang="el-GR" sz="3200" dirty="0" smtClean="0"/>
              <a:t>και </a:t>
            </a:r>
            <a:r>
              <a:rPr lang="el-GR" sz="3200" dirty="0"/>
              <a:t>των </a:t>
            </a:r>
            <a:r>
              <a:rPr lang="el-GR" sz="3200" dirty="0" smtClean="0"/>
              <a:t>οργανισμών</a:t>
            </a:r>
            <a:r>
              <a:rPr lang="en-US" sz="3200" dirty="0" smtClean="0"/>
              <a:t> </a:t>
            </a:r>
            <a:r>
              <a:rPr lang="el-GR" sz="3200" dirty="0" smtClean="0"/>
              <a:t>της Ένωσης</a:t>
            </a:r>
            <a:endParaRPr lang="el-GR" sz="3200" dirty="0"/>
          </a:p>
        </p:txBody>
      </p:sp>
      <p:sp>
        <p:nvSpPr>
          <p:cNvPr id="3" name="Θέση περιεχομένου 2"/>
          <p:cNvSpPr>
            <a:spLocks noGrp="1"/>
          </p:cNvSpPr>
          <p:nvPr>
            <p:ph idx="1"/>
          </p:nvPr>
        </p:nvSpPr>
        <p:spPr/>
        <p:txBody>
          <a:bodyPr>
            <a:normAutofit/>
          </a:bodyPr>
          <a:lstStyle/>
          <a:p>
            <a:r>
              <a:rPr lang="en-US" sz="2000" dirty="0" smtClean="0"/>
              <a:t>T</a:t>
            </a:r>
            <a:r>
              <a:rPr lang="el-GR" sz="2000" dirty="0" smtClean="0"/>
              <a:t>α </a:t>
            </a:r>
            <a:r>
              <a:rPr lang="el-GR" sz="2000" dirty="0"/>
              <a:t>όργανα αυτά δεσμεύονται </a:t>
            </a:r>
            <a:r>
              <a:rPr lang="el-GR" sz="2000" dirty="0" smtClean="0"/>
              <a:t>από </a:t>
            </a:r>
            <a:r>
              <a:rPr lang="el-GR" sz="2000" dirty="0"/>
              <a:t>τα δικαιώματα του Χάρτη και όταν ενεργούν εκτός </a:t>
            </a:r>
            <a:r>
              <a:rPr lang="el-GR" sz="2000" dirty="0" smtClean="0"/>
              <a:t>του</a:t>
            </a:r>
            <a:r>
              <a:rPr lang="el-GR" sz="2000" dirty="0"/>
              <a:t> </a:t>
            </a:r>
            <a:r>
              <a:rPr lang="el-GR" sz="2000" dirty="0" smtClean="0"/>
              <a:t>ενωσιακού νομικού </a:t>
            </a:r>
            <a:r>
              <a:rPr lang="el-GR" sz="2000" dirty="0"/>
              <a:t>πλαισίου, όπως π.χ. όταν ενεργούν στο πλαίσιο του Ευρωπαϊκού </a:t>
            </a:r>
            <a:r>
              <a:rPr lang="el-GR" sz="2000" dirty="0" smtClean="0"/>
              <a:t>Μηχανισμού </a:t>
            </a:r>
            <a:r>
              <a:rPr lang="el-GR" sz="2000" dirty="0"/>
              <a:t>Σταθερότητας (</a:t>
            </a:r>
            <a:r>
              <a:rPr lang="el-GR" sz="2000" dirty="0" smtClean="0"/>
              <a:t>ΕΜΣ), ως </a:t>
            </a:r>
            <a:r>
              <a:rPr lang="el-GR" sz="2000" dirty="0"/>
              <a:t>μέρος λ.χ. της </a:t>
            </a:r>
            <a:r>
              <a:rPr lang="el-GR" sz="2000" dirty="0" smtClean="0"/>
              <a:t>Τρόικα</a:t>
            </a:r>
          </a:p>
          <a:p>
            <a:r>
              <a:rPr lang="el-GR" sz="2000" dirty="0" smtClean="0"/>
              <a:t>Τα </a:t>
            </a:r>
            <a:r>
              <a:rPr lang="el-GR" sz="2000" dirty="0"/>
              <a:t>όργανα της Ένωσης, </a:t>
            </a:r>
            <a:r>
              <a:rPr lang="el-GR" sz="2000" dirty="0" smtClean="0"/>
              <a:t>ακόμη </a:t>
            </a:r>
            <a:r>
              <a:rPr lang="el-GR" sz="2000" dirty="0"/>
              <a:t>και όταν ενεργούν στο πλαίσιο του Ευρωπαϊκού Μηχανισμού </a:t>
            </a:r>
            <a:r>
              <a:rPr lang="el-GR" sz="2000" dirty="0" smtClean="0"/>
              <a:t>Σταθερότητας </a:t>
            </a:r>
            <a:r>
              <a:rPr lang="el-GR" sz="2000" dirty="0"/>
              <a:t>(ΕΜΣ), δεσμεύονται από </a:t>
            </a:r>
            <a:r>
              <a:rPr lang="el-GR" sz="2000" dirty="0" smtClean="0"/>
              <a:t>τις διατάξεις του Χάρτη</a:t>
            </a:r>
          </a:p>
          <a:p>
            <a:r>
              <a:rPr lang="el-GR" sz="2000" dirty="0" smtClean="0"/>
              <a:t>Τα κράτη </a:t>
            </a:r>
            <a:r>
              <a:rPr lang="el-GR" sz="2000" dirty="0"/>
              <a:t>μέλη δεν εφαρμόζουν το </a:t>
            </a:r>
            <a:r>
              <a:rPr lang="el-GR" sz="2000" dirty="0" smtClean="0"/>
              <a:t>δίκαιο </a:t>
            </a:r>
            <a:r>
              <a:rPr lang="el-GR" sz="2000" dirty="0"/>
              <a:t>της Ένωσης στο πλαίσιο της Συνθήκης για τον ΕΜΣ, και επομένως </a:t>
            </a:r>
            <a:r>
              <a:rPr lang="el-GR" sz="2000" dirty="0" smtClean="0"/>
              <a:t>ο </a:t>
            </a:r>
            <a:r>
              <a:rPr lang="el-GR" sz="2000" dirty="0"/>
              <a:t>Χάρτης δεν απευθύνεται σε αυτά στο ως άνω πλαίσιο</a:t>
            </a:r>
          </a:p>
        </p:txBody>
      </p:sp>
    </p:spTree>
    <p:extLst>
      <p:ext uri="{BB962C8B-B14F-4D97-AF65-F5344CB8AC3E}">
        <p14:creationId xmlns:p14="http://schemas.microsoft.com/office/powerpoint/2010/main" val="18968504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Πεδίο εφαρμογής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Πάγια θέση της νομολογίας του ΔΕΕ επί του γενικότερου ζητήματος προστασίας θεμελιωδών δικαιωμάτων στην Ένωση ότι ακολουθείται βάσει του </a:t>
            </a:r>
            <a:r>
              <a:rPr lang="el-GR" sz="2000" dirty="0" err="1" smtClean="0"/>
              <a:t>ενωσιακού</a:t>
            </a:r>
            <a:r>
              <a:rPr lang="el-GR" sz="2000" dirty="0" smtClean="0"/>
              <a:t> πλαισίου μόνο όταν τα κράτη μέλη δρουν επί του πεδίου του ευρωπαϊκού δικαίου</a:t>
            </a:r>
          </a:p>
          <a:p>
            <a:r>
              <a:rPr lang="fr-FR" sz="2000" dirty="0" smtClean="0"/>
              <a:t>C-328/04 Attila </a:t>
            </a:r>
            <a:r>
              <a:rPr lang="fr-FR" sz="2000" dirty="0" err="1" smtClean="0"/>
              <a:t>Vajnai</a:t>
            </a:r>
            <a:r>
              <a:rPr lang="el-GR" sz="2000" dirty="0" smtClean="0"/>
              <a:t> ζήτημα παραβίαση θεμελιώδους δικαιώματος που απορρέει από την απαγόρευση δημόσιας χρήσης κομμουνιστικών συμβόλων κατά τον ποινικό κώδικα της Ουγγαρίας, δεν εμπίπτει στη δικαιοδοσία του ΔΕΕ, καθώς δεν σχετίζεται έστω και ελάχιστα με εφαρμογή ευρωπαϊκού δικαίου</a:t>
            </a:r>
          </a:p>
        </p:txBody>
      </p:sp>
    </p:spTree>
    <p:extLst>
      <p:ext uri="{BB962C8B-B14F-4D97-AF65-F5344CB8AC3E}">
        <p14:creationId xmlns:p14="http://schemas.microsoft.com/office/powerpoint/2010/main" val="23286419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fr-FR" sz="3200" dirty="0" smtClean="0"/>
              <a:t>C-617/10 </a:t>
            </a:r>
            <a:r>
              <a:rPr lang="fr-FR" sz="3200" dirty="0" err="1" smtClean="0"/>
              <a:t>Akerberg</a:t>
            </a:r>
            <a:r>
              <a:rPr lang="fr-FR" sz="3200" dirty="0" smtClean="0"/>
              <a:t> </a:t>
            </a:r>
            <a:r>
              <a:rPr lang="fr-FR" sz="3200" dirty="0" err="1" smtClean="0"/>
              <a:t>Fransson</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Το ΔΕΕ δέχθηκε εδώ ότι ο Χάρτης εφαρμόζεται και στην περίπτωση που τα κράτη μέλη απλά ενεργούν στο πεδίο εφαρμογής της Ένωσης, ανεξάρτητα αν εφαρμόζουν δίκαιο Ένωσης</a:t>
            </a:r>
          </a:p>
          <a:p>
            <a:r>
              <a:rPr lang="el-GR" sz="2000" dirty="0" smtClean="0"/>
              <a:t>Σε περίπτωση δηλαδή που εθνική κανονιστική ρύθμιση δεν έχει θεσπισθεί προς εφαρμογή ευρωπαϊκού δικαίου στο κράτος μέλος, αλλά το αντικείμενο της ρύθμισης εμπίπτει, κατ’ ουσία, στο πεδίο εφαρμογής του δικαίου της ΕΕ, οι διατάξεις του Χάρτη πρέπει να γίνονται σεβαστές</a:t>
            </a:r>
            <a:endParaRPr lang="en-US" sz="2000" dirty="0" smtClean="0"/>
          </a:p>
          <a:p>
            <a:r>
              <a:rPr lang="el-GR" sz="2000" dirty="0" smtClean="0"/>
              <a:t>Το γεγονός ότι οι εθνικές κανονιστικές ρυθμίσεις δεν θεσπίστηκαν προκειμένου να μεταφερθεί στο εσωτερικό δίκαιο η Οδηγία δεν μπορεί να θέσει εν </a:t>
            </a:r>
            <a:r>
              <a:rPr lang="el-GR" sz="2000" dirty="0" err="1" smtClean="0"/>
              <a:t>αμφιβόλω</a:t>
            </a:r>
            <a:r>
              <a:rPr lang="el-GR" sz="2000" dirty="0" smtClean="0"/>
              <a:t> το συμπέρασμα αυτό (ότι εμπίπτουν στο πεδίο εφαρμογής του δικαίου της ΕΕ), καθόσον η εφαρμογή τους αποσκοπεί στον κολασμό μιας παραβάσεως των διατάξεων της εν λόγω Οδηγίας και συνεπώς αποβλέπει στην εφαρμογή της υποχρεώσεως που η Συνθήκη επιβάλλει στα κράτη μέλη να επιβάλλουν αποτελεσματικές κυρώσεις για τις συμπεριφορές που θίγουν τα οικονομικά συμφέροντα της Ένωσης</a:t>
            </a:r>
            <a:endParaRPr lang="el-GR" sz="2000" dirty="0"/>
          </a:p>
        </p:txBody>
      </p:sp>
    </p:spTree>
    <p:extLst>
      <p:ext uri="{BB962C8B-B14F-4D97-AF65-F5344CB8AC3E}">
        <p14:creationId xmlns:p14="http://schemas.microsoft.com/office/powerpoint/2010/main" val="131844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dirty="0"/>
              <a:t>C-399/11 </a:t>
            </a:r>
            <a:r>
              <a:rPr lang="en-US" sz="3200" dirty="0" err="1"/>
              <a:t>Melloni</a:t>
            </a:r>
            <a:endParaRPr lang="el-GR" sz="3200" dirty="0"/>
          </a:p>
        </p:txBody>
      </p:sp>
      <p:sp>
        <p:nvSpPr>
          <p:cNvPr id="3" name="Θέση περιεχομένου 2"/>
          <p:cNvSpPr>
            <a:spLocks noGrp="1"/>
          </p:cNvSpPr>
          <p:nvPr>
            <p:ph idx="1"/>
          </p:nvPr>
        </p:nvSpPr>
        <p:spPr/>
        <p:txBody>
          <a:bodyPr>
            <a:normAutofit/>
          </a:bodyPr>
          <a:lstStyle/>
          <a:p>
            <a:r>
              <a:rPr lang="el-GR" sz="2000" dirty="0"/>
              <a:t>Ό</a:t>
            </a:r>
            <a:r>
              <a:rPr lang="el-GR" sz="2000" dirty="0" smtClean="0"/>
              <a:t>ταν </a:t>
            </a:r>
            <a:r>
              <a:rPr lang="el-GR" sz="2000" dirty="0"/>
              <a:t>πράξη της Ένωσης υπαγορεύει την εφαρμογή εθνικών </a:t>
            </a:r>
            <a:r>
              <a:rPr lang="el-GR" sz="2000" dirty="0" smtClean="0"/>
              <a:t>μέτρων (π.χ. Οδηγία), </a:t>
            </a:r>
            <a:r>
              <a:rPr lang="el-GR" sz="2000" dirty="0"/>
              <a:t>είναι κατ’ αρχήν θεμιτό οι εθνικές αρχές και τα εθνικά δικαστήρια να εφαρμόζουν τα κατοχυρωμένα στα Συντάγματά τους θεμελιώδη </a:t>
            </a:r>
            <a:r>
              <a:rPr lang="el-GR" sz="2000" dirty="0" smtClean="0"/>
              <a:t>δικαιώματα</a:t>
            </a:r>
          </a:p>
          <a:p>
            <a:r>
              <a:rPr lang="el-GR" sz="2000" dirty="0"/>
              <a:t>Η</a:t>
            </a:r>
            <a:r>
              <a:rPr lang="el-GR" sz="2000" dirty="0" smtClean="0"/>
              <a:t> </a:t>
            </a:r>
            <a:r>
              <a:rPr lang="el-GR" sz="2000" dirty="0"/>
              <a:t>εν λόγω εφαρμογή </a:t>
            </a:r>
            <a:r>
              <a:rPr lang="el-GR" sz="2000" dirty="0" smtClean="0"/>
              <a:t>δεν πρέπει να </a:t>
            </a:r>
            <a:r>
              <a:rPr lang="el-GR" sz="2000" dirty="0"/>
              <a:t>θέτει υπό διακύβευση την υπεροχή, την ενότητα και την αποτελεσματικότητα του δικαίου της Ένωσης, συμπεριλαμβανομένου του </a:t>
            </a:r>
            <a:r>
              <a:rPr lang="el-GR" sz="2000" dirty="0" smtClean="0"/>
              <a:t>Χάρτη</a:t>
            </a:r>
          </a:p>
          <a:p>
            <a:r>
              <a:rPr lang="el-GR" sz="2000" dirty="0" smtClean="0"/>
              <a:t>Δεν μπορεί να γίνει </a:t>
            </a:r>
            <a:r>
              <a:rPr lang="el-GR" sz="2000" dirty="0"/>
              <a:t>δεκτή </a:t>
            </a:r>
            <a:r>
              <a:rPr lang="el-GR" sz="2000" dirty="0" smtClean="0"/>
              <a:t>ερμηνεία η οποία θα </a:t>
            </a:r>
            <a:r>
              <a:rPr lang="el-GR" sz="2000" dirty="0"/>
              <a:t>παρείχε εν γένει σε κράτος μέλος τη δυνατότητα να εφαρμόσει τον διασφαλιζόμενο από το Σύνταγμά του βαθμό προστασίας των θεμελιωδών δικαιωμάτων, οσάκις είναι υψηλότερος από εκείνον του Χάρτη, και να τον αντιτάξει ενδεχομένως στην εφαρμογή διατάξεων του δικαίου της Ένωσης</a:t>
            </a:r>
          </a:p>
        </p:txBody>
      </p:sp>
    </p:spTree>
    <p:extLst>
      <p:ext uri="{BB962C8B-B14F-4D97-AF65-F5344CB8AC3E}">
        <p14:creationId xmlns:p14="http://schemas.microsoft.com/office/powerpoint/2010/main" val="2579801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dirty="0" smtClean="0"/>
              <a:t>C-206/13 </a:t>
            </a:r>
            <a:r>
              <a:rPr lang="en-US" sz="3200" dirty="0" err="1" smtClean="0"/>
              <a:t>Siragusa</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Κριτήρια αν εθνική νομοθεσία εμπεριέχει εφαρμογή </a:t>
            </a:r>
            <a:r>
              <a:rPr lang="el-GR" sz="2000" dirty="0" err="1" smtClean="0"/>
              <a:t>ενωσιακού</a:t>
            </a:r>
            <a:r>
              <a:rPr lang="el-GR" sz="2000" dirty="0" smtClean="0"/>
              <a:t> δικαίου κατά το άρθρο 51 ΧΘΔΕΕ</a:t>
            </a:r>
          </a:p>
          <a:p>
            <a:pPr>
              <a:buFont typeface="Wingdings" panose="05000000000000000000" pitchFamily="2" charset="2"/>
              <a:buChar char="Ø"/>
            </a:pPr>
            <a:r>
              <a:rPr lang="el-GR" sz="2000" dirty="0"/>
              <a:t>αν </a:t>
            </a:r>
            <a:r>
              <a:rPr lang="el-GR" sz="2000" dirty="0" smtClean="0"/>
              <a:t>η εθνική νομοθεσία </a:t>
            </a:r>
            <a:r>
              <a:rPr lang="el-GR" sz="2000" dirty="0"/>
              <a:t>σκοπεί στην εφαρμογή διατάξεως του δικαίου της </a:t>
            </a:r>
            <a:r>
              <a:rPr lang="el-GR" sz="2000" dirty="0" smtClean="0"/>
              <a:t>Ένωσης</a:t>
            </a:r>
          </a:p>
          <a:p>
            <a:pPr>
              <a:buFont typeface="Wingdings" panose="05000000000000000000" pitchFamily="2" charset="2"/>
              <a:buChar char="Ø"/>
            </a:pPr>
            <a:r>
              <a:rPr lang="el-GR" sz="2000" dirty="0"/>
              <a:t>ο χαρακτήρας </a:t>
            </a:r>
            <a:r>
              <a:rPr lang="el-GR" sz="2000" dirty="0" smtClean="0"/>
              <a:t>της εθνικής νομοθεσία </a:t>
            </a:r>
            <a:r>
              <a:rPr lang="el-GR" sz="2000" dirty="0"/>
              <a:t>και το αν αυτή επιδιώκει σκοπούς διαφορετικούς από εκείνους του δικαίου της Ένωσης, έστω και αν η </a:t>
            </a:r>
            <a:r>
              <a:rPr lang="el-GR" sz="2000" dirty="0" smtClean="0"/>
              <a:t>εθνική νομοθεσία </a:t>
            </a:r>
            <a:r>
              <a:rPr lang="el-GR" sz="2000" dirty="0"/>
              <a:t>ενδέχεται να επηρεάζει εμμέσως το δίκαιο </a:t>
            </a:r>
            <a:r>
              <a:rPr lang="el-GR" sz="2000" dirty="0" smtClean="0"/>
              <a:t>αυτό</a:t>
            </a:r>
          </a:p>
          <a:p>
            <a:pPr>
              <a:buFont typeface="Wingdings" panose="05000000000000000000" pitchFamily="2" charset="2"/>
              <a:buChar char="Ø"/>
            </a:pPr>
            <a:r>
              <a:rPr lang="el-GR" sz="2000" dirty="0"/>
              <a:t>αν υφίσταται ειδική ρύθμιση του δικαίου της Ένωσης στον τομέα αυτό ή δυνάμενη να τον επηρεάσει</a:t>
            </a:r>
          </a:p>
        </p:txBody>
      </p:sp>
    </p:spTree>
    <p:extLst>
      <p:ext uri="{BB962C8B-B14F-4D97-AF65-F5344CB8AC3E}">
        <p14:creationId xmlns:p14="http://schemas.microsoft.com/office/powerpoint/2010/main" val="1708352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Συμπερασματικά</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Καταδεικνύεται μια τάση του ΔΕΕ προς εναρμόνιση της νομοθεσίας των κρατών μελών με βάση το Χάρτη. Διασταλτική ερμηνεία του άρθρου 51, παρ. 1 ώστε η έννοια «εφαρμογή ευρωπαϊκού δικαίου» σε κάθε εθνική ρύθμιση που έστω ακουμπά στο πεδίο εφαρμογής του δικαίου της Ένωσης</a:t>
            </a:r>
          </a:p>
          <a:p>
            <a:r>
              <a:rPr lang="el-GR" sz="2000" dirty="0" smtClean="0"/>
              <a:t>Καλύπτεται ένα πιθανό κενό που θα μπορούσε να δημιουργηθεί στο επίπεδο προστασία θεμελιωδών δικαιωμάτων στην ΕΕ όταν τα κράτη μέλη εφαρμόζουν ουσιαστικά δίκαιο Ένωσης με «λιγότερη προστασία» κάποιου δικαιώματος</a:t>
            </a:r>
          </a:p>
          <a:p>
            <a:r>
              <a:rPr lang="el-GR" sz="2000" dirty="0" smtClean="0"/>
              <a:t>Σκοπός του ΔΕΕ είναι η προστασία των αρχών της υπεροχής και ενότητας του δικαίου της ΕΕ</a:t>
            </a:r>
          </a:p>
          <a:p>
            <a:r>
              <a:rPr lang="el-GR" sz="2000" dirty="0" smtClean="0"/>
              <a:t>Προσπάθεια θεσμικής ολοκλήρωσης στο ζήτημα της προστασίας δικαιωμάτων</a:t>
            </a:r>
            <a:endParaRPr lang="el-GR" sz="2000" dirty="0"/>
          </a:p>
        </p:txBody>
      </p:sp>
    </p:spTree>
    <p:extLst>
      <p:ext uri="{BB962C8B-B14F-4D97-AF65-F5344CB8AC3E}">
        <p14:creationId xmlns:p14="http://schemas.microsoft.com/office/powerpoint/2010/main" val="41026680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a:t>
            </a:r>
            <a:r>
              <a:rPr lang="el-GR" sz="3200" dirty="0"/>
              <a:t>δέσμευση των ιδιωτών (στις μεταξύ τους σχέσεις) </a:t>
            </a:r>
          </a:p>
        </p:txBody>
      </p:sp>
      <p:sp>
        <p:nvSpPr>
          <p:cNvPr id="3" name="Θέση περιεχομένου 2"/>
          <p:cNvSpPr>
            <a:spLocks noGrp="1"/>
          </p:cNvSpPr>
          <p:nvPr>
            <p:ph idx="1"/>
          </p:nvPr>
        </p:nvSpPr>
        <p:spPr/>
        <p:txBody>
          <a:bodyPr>
            <a:normAutofit/>
          </a:bodyPr>
          <a:lstStyle/>
          <a:p>
            <a:r>
              <a:rPr lang="el-GR" sz="2000" dirty="0" smtClean="0"/>
              <a:t>Πριν από το Χάρτη, εφαρμογή δικαιωμάτων και σε ιδιωτικές διαφορές στο πεδίο της απαγόρευσης </a:t>
            </a:r>
            <a:r>
              <a:rPr lang="el-GR" sz="2000" dirty="0"/>
              <a:t>διακρίσεων και ισότητας αμοιβής μεταξύ ανδρών και </a:t>
            </a:r>
            <a:r>
              <a:rPr lang="el-GR" sz="2000" dirty="0" smtClean="0"/>
              <a:t>γυναικών</a:t>
            </a:r>
            <a:r>
              <a:rPr lang="el-GR" sz="2000" dirty="0"/>
              <a:t>, της γενικής αρχής του κοινοτικού δικαίου της απαγόρευσης </a:t>
            </a:r>
            <a:r>
              <a:rPr lang="el-GR" sz="2000" dirty="0" smtClean="0"/>
              <a:t>διακρίσεων </a:t>
            </a:r>
            <a:r>
              <a:rPr lang="el-GR" sz="2000" dirty="0"/>
              <a:t>λόγω ηλικίας και των ελευθεριών της εσωτερικής </a:t>
            </a:r>
            <a:r>
              <a:rPr lang="el-GR" sz="2000" dirty="0" smtClean="0"/>
              <a:t>αγοράς</a:t>
            </a:r>
          </a:p>
          <a:p>
            <a:r>
              <a:rPr lang="el-GR" sz="2000" dirty="0" smtClean="0"/>
              <a:t>Μετά το Χάρτη, κρίνεται κατά περίπτωση, αφορά μόνο στις διατάξεις που απονέμει στους ιδιώτες δικαίωμα δυνάμενο να προβληθεί απευθείας και δεν χρειάζεται να εξειδικευθεί περαιτέρω με εθνικά ή </a:t>
            </a:r>
            <a:r>
              <a:rPr lang="el-GR" sz="2000" dirty="0" err="1" smtClean="0"/>
              <a:t>ενωσιακά</a:t>
            </a:r>
            <a:r>
              <a:rPr lang="el-GR" sz="2000" dirty="0" smtClean="0"/>
              <a:t> μέτρα</a:t>
            </a:r>
            <a:endParaRPr lang="el-GR" sz="2000" dirty="0"/>
          </a:p>
        </p:txBody>
      </p:sp>
    </p:spTree>
    <p:extLst>
      <p:ext uri="{BB962C8B-B14F-4D97-AF65-F5344CB8AC3E}">
        <p14:creationId xmlns:p14="http://schemas.microsoft.com/office/powerpoint/2010/main" val="1321572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Νομικό καθεστώς του ΧΘΔΕΕ</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Υιοθετήθηκε </a:t>
            </a:r>
            <a:r>
              <a:rPr lang="el-GR" sz="2000" dirty="0"/>
              <a:t>πανηγυρικά στις 7 Δεκεμβρίου 2000, κατά τη </a:t>
            </a:r>
            <a:r>
              <a:rPr lang="el-GR" sz="2000" dirty="0" smtClean="0"/>
              <a:t>Διακυβερνητική </a:t>
            </a:r>
            <a:r>
              <a:rPr lang="el-GR" sz="2000" dirty="0"/>
              <a:t>Διάσκεψη της Νίκαιας (7-9 Δεκεμβρίου 2000), ως κοινή πολιτική </a:t>
            </a:r>
            <a:r>
              <a:rPr lang="el-GR" sz="2000" dirty="0" smtClean="0"/>
              <a:t>διακήρυξη</a:t>
            </a:r>
          </a:p>
          <a:p>
            <a:r>
              <a:rPr lang="el-GR" sz="2000" dirty="0"/>
              <a:t>Ο Χάρτης ενσωματώθηκε πράγματι ως Μέρος </a:t>
            </a:r>
            <a:r>
              <a:rPr lang="el-GR" sz="2000" dirty="0" smtClean="0"/>
              <a:t>ΙΙ </a:t>
            </a:r>
            <a:r>
              <a:rPr lang="el-GR" sz="2000" dirty="0"/>
              <a:t>στο από την </a:t>
            </a:r>
            <a:r>
              <a:rPr lang="el-GR" sz="2000" dirty="0" smtClean="0"/>
              <a:t>Ευρωπαϊκή Συνέλευση </a:t>
            </a:r>
            <a:r>
              <a:rPr lang="el-GR" sz="2000" dirty="0" err="1"/>
              <a:t>καταρτισθέν</a:t>
            </a:r>
            <a:r>
              <a:rPr lang="el-GR" sz="2000" dirty="0"/>
              <a:t> «Σχέδιο Συνθήκης για τη θέσπιση </a:t>
            </a:r>
            <a:r>
              <a:rPr lang="el-GR" sz="2000" dirty="0" smtClean="0"/>
              <a:t>Συντάγματος </a:t>
            </a:r>
            <a:r>
              <a:rPr lang="el-GR" sz="2000" dirty="0"/>
              <a:t>για την Ευρώπη» (</a:t>
            </a:r>
            <a:r>
              <a:rPr lang="el-GR" sz="2000" dirty="0" smtClean="0"/>
              <a:t>18.7.2003) </a:t>
            </a:r>
            <a:r>
              <a:rPr lang="el-GR" sz="2000" dirty="0"/>
              <a:t>και αργότερα στην </a:t>
            </a:r>
            <a:r>
              <a:rPr lang="el-GR" sz="2000" dirty="0" smtClean="0"/>
              <a:t>υπογραφείσα </a:t>
            </a:r>
            <a:r>
              <a:rPr lang="el-GR" sz="2000" dirty="0"/>
              <a:t>στη </a:t>
            </a:r>
            <a:r>
              <a:rPr lang="el-GR" sz="2000" dirty="0" smtClean="0"/>
              <a:t>Ρώμη </a:t>
            </a:r>
            <a:r>
              <a:rPr lang="el-GR" sz="2000" dirty="0"/>
              <a:t>(29.10.2004), αλλά μη επικυρωθείσα «Συνθήκη για </a:t>
            </a:r>
            <a:r>
              <a:rPr lang="el-GR" sz="2000" dirty="0" smtClean="0"/>
              <a:t>τη </a:t>
            </a:r>
            <a:r>
              <a:rPr lang="el-GR" sz="2000" dirty="0"/>
              <a:t>θέσπιση Συντάγματος της Ευρώπης</a:t>
            </a:r>
            <a:r>
              <a:rPr lang="el-GR" sz="2000" dirty="0" smtClean="0"/>
              <a:t>»</a:t>
            </a:r>
          </a:p>
          <a:p>
            <a:r>
              <a:rPr lang="el-GR" sz="2000" dirty="0" smtClean="0"/>
              <a:t>Με </a:t>
            </a:r>
            <a:r>
              <a:rPr lang="el-GR" sz="2000" dirty="0"/>
              <a:t>τη Συνθήκη της </a:t>
            </a:r>
            <a:r>
              <a:rPr lang="el-GR" sz="2000" dirty="0" smtClean="0"/>
              <a:t>Λισαβόνας </a:t>
            </a:r>
            <a:r>
              <a:rPr lang="el-GR" sz="2000" dirty="0"/>
              <a:t>ο Χάρτης δεν ενσωματώθηκε πλέον στις Συνθήκες, αλλά </a:t>
            </a:r>
            <a:r>
              <a:rPr lang="el-GR" sz="2000" dirty="0" smtClean="0"/>
              <a:t>παρέμεινε </a:t>
            </a:r>
            <a:r>
              <a:rPr lang="el-GR" sz="2000" dirty="0"/>
              <a:t>ένα αυτοτελές </a:t>
            </a:r>
            <a:r>
              <a:rPr lang="el-GR" sz="2000" dirty="0" err="1"/>
              <a:t>ενωσιακό</a:t>
            </a:r>
            <a:r>
              <a:rPr lang="el-GR" sz="2000" dirty="0"/>
              <a:t> κείμενο εκτός των Συνθηκών, στο οποίο </a:t>
            </a:r>
            <a:r>
              <a:rPr lang="el-GR" sz="2000" dirty="0" smtClean="0"/>
              <a:t>προσδόθηκε </a:t>
            </a:r>
            <a:r>
              <a:rPr lang="el-GR" sz="2000" dirty="0"/>
              <a:t>όμως «το ίδιο νομικό κύρος με τις Συνθήκες» (άρθρο 6 παρ. </a:t>
            </a:r>
            <a:r>
              <a:rPr lang="el-GR" sz="2000" dirty="0" smtClean="0"/>
              <a:t>1 </a:t>
            </a:r>
            <a:r>
              <a:rPr lang="el-GR" sz="2000" dirty="0" err="1"/>
              <a:t>εδ</a:t>
            </a:r>
            <a:r>
              <a:rPr lang="el-GR" sz="2000" dirty="0"/>
              <a:t>. </a:t>
            </a:r>
            <a:r>
              <a:rPr lang="el-GR" sz="2000" dirty="0" smtClean="0"/>
              <a:t>α ΣΕΕ)</a:t>
            </a:r>
            <a:endParaRPr lang="el-GR" sz="2000" dirty="0"/>
          </a:p>
        </p:txBody>
      </p:sp>
    </p:spTree>
    <p:extLst>
      <p:ext uri="{BB962C8B-B14F-4D97-AF65-F5344CB8AC3E}">
        <p14:creationId xmlns:p14="http://schemas.microsoft.com/office/powerpoint/2010/main" val="3633835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ακτινοβολία του ΧΘΔΕΕ</a:t>
            </a:r>
            <a:endParaRPr lang="el-GR" sz="3200" dirty="0"/>
          </a:p>
        </p:txBody>
      </p:sp>
      <p:sp>
        <p:nvSpPr>
          <p:cNvPr id="3" name="Θέση περιεχομένου 2"/>
          <p:cNvSpPr>
            <a:spLocks noGrp="1"/>
          </p:cNvSpPr>
          <p:nvPr>
            <p:ph idx="1"/>
          </p:nvPr>
        </p:nvSpPr>
        <p:spPr/>
        <p:txBody>
          <a:bodyPr>
            <a:normAutofit lnSpcReduction="10000"/>
          </a:bodyPr>
          <a:lstStyle/>
          <a:p>
            <a:r>
              <a:rPr lang="el-GR" sz="2000" dirty="0" smtClean="0"/>
              <a:t>Ο </a:t>
            </a:r>
            <a:r>
              <a:rPr lang="el-GR" sz="2000" dirty="0"/>
              <a:t>Χάρτης άρχισε να </a:t>
            </a:r>
            <a:r>
              <a:rPr lang="el-GR" sz="2000" dirty="0" smtClean="0"/>
              <a:t>αναπτύσσει </a:t>
            </a:r>
            <a:r>
              <a:rPr lang="el-GR" sz="2000" dirty="0"/>
              <a:t>κάποιες νομικές </a:t>
            </a:r>
            <a:r>
              <a:rPr lang="el-GR" sz="2000" dirty="0" smtClean="0"/>
              <a:t>ενέργειες ή </a:t>
            </a:r>
            <a:r>
              <a:rPr lang="el-GR" sz="2000" dirty="0"/>
              <a:t>κατ' άλλη διατύπωση, μια «προενέργεια» μολονότι τυπικά δεν ήταν παρά μια πολιτική </a:t>
            </a:r>
            <a:r>
              <a:rPr lang="el-GR" sz="2000" dirty="0" smtClean="0"/>
              <a:t>διακήρυξη</a:t>
            </a:r>
            <a:r>
              <a:rPr lang="el-GR" sz="2000" dirty="0"/>
              <a:t>, χωρίς νομική </a:t>
            </a:r>
            <a:r>
              <a:rPr lang="el-GR" sz="2000" dirty="0" smtClean="0"/>
              <a:t>δεσμευτικότητα</a:t>
            </a:r>
          </a:p>
          <a:p>
            <a:r>
              <a:rPr lang="el-GR" sz="2000" dirty="0" smtClean="0"/>
              <a:t>Ο </a:t>
            </a:r>
            <a:r>
              <a:rPr lang="el-GR" sz="2000" dirty="0"/>
              <a:t>Χάρτης έγινε αντικείμενο </a:t>
            </a:r>
            <a:r>
              <a:rPr lang="el-GR" sz="2000" dirty="0" smtClean="0"/>
              <a:t>αναφοράς </a:t>
            </a:r>
            <a:r>
              <a:rPr lang="el-GR" sz="2000" dirty="0"/>
              <a:t>αμέσως μετά την υιοθέτησή του, δηλαδή πριν και από την </a:t>
            </a:r>
            <a:r>
              <a:rPr lang="el-GR" sz="2000" dirty="0" smtClean="0"/>
              <a:t>ένταξή </a:t>
            </a:r>
            <a:r>
              <a:rPr lang="el-GR" sz="2000" dirty="0"/>
              <a:t>του στο Σχέδιο Συνθήκης για τη θέσπιση Συντάγματος για την Ευρώπη </a:t>
            </a:r>
            <a:r>
              <a:rPr lang="el-GR" sz="2000" dirty="0" smtClean="0"/>
              <a:t>και </a:t>
            </a:r>
            <a:r>
              <a:rPr lang="el-GR" sz="2000" dirty="0"/>
              <a:t>έκτοτε πολύ </a:t>
            </a:r>
            <a:r>
              <a:rPr lang="el-GR" sz="2000" dirty="0" smtClean="0"/>
              <a:t>συχνά </a:t>
            </a:r>
            <a:r>
              <a:rPr lang="el-GR" sz="2000" dirty="0"/>
              <a:t>στις προτάσεις των Γενικών </a:t>
            </a:r>
            <a:r>
              <a:rPr lang="el-GR" sz="2000" dirty="0" smtClean="0"/>
              <a:t>Εισαγγελέων</a:t>
            </a:r>
          </a:p>
          <a:p>
            <a:r>
              <a:rPr lang="el-GR" sz="2000" dirty="0" smtClean="0"/>
              <a:t>Οι </a:t>
            </a:r>
            <a:r>
              <a:rPr lang="el-GR" sz="2000" dirty="0"/>
              <a:t>Γενικοί </a:t>
            </a:r>
            <a:r>
              <a:rPr lang="el-GR" sz="2000" dirty="0" smtClean="0"/>
              <a:t>Εισαγγελείς </a:t>
            </a:r>
            <a:r>
              <a:rPr lang="el-GR" sz="2000" dirty="0"/>
              <a:t>επικαλέστηκαν τον Χάρτη τις περισσότερες φορές για να ενισχύσουν </a:t>
            </a:r>
            <a:r>
              <a:rPr lang="el-GR" sz="2000" dirty="0" smtClean="0"/>
              <a:t>την </a:t>
            </a:r>
            <a:r>
              <a:rPr lang="el-GR" sz="2000" dirty="0"/>
              <a:t>προστασία κοινωνικών δικαιωμάτων ή για να προσδώσουν σε </a:t>
            </a:r>
            <a:r>
              <a:rPr lang="el-GR" sz="2000" dirty="0" smtClean="0"/>
              <a:t>ορισμένα </a:t>
            </a:r>
            <a:r>
              <a:rPr lang="el-GR" sz="2000" dirty="0"/>
              <a:t>κοινωνικά δικαιώματα ή σε εγγυήσεις κοινωνικού περιεχομένου </a:t>
            </a:r>
            <a:r>
              <a:rPr lang="el-GR" sz="2000" dirty="0" smtClean="0"/>
              <a:t>τον χαρακτηρισμό γενικής αρχής </a:t>
            </a:r>
            <a:r>
              <a:rPr lang="el-GR" sz="2000" dirty="0"/>
              <a:t>του </a:t>
            </a:r>
            <a:r>
              <a:rPr lang="el-GR" sz="2000" dirty="0" smtClean="0"/>
              <a:t>δικαίου </a:t>
            </a:r>
            <a:r>
              <a:rPr lang="el-GR" sz="2000" dirty="0"/>
              <a:t>της </a:t>
            </a:r>
            <a:r>
              <a:rPr lang="el-GR" sz="2000" dirty="0" smtClean="0"/>
              <a:t>Ένωσης</a:t>
            </a:r>
          </a:p>
          <a:p>
            <a:r>
              <a:rPr lang="el-GR" sz="2000" dirty="0" smtClean="0"/>
              <a:t>Και </a:t>
            </a:r>
            <a:r>
              <a:rPr lang="el-GR" sz="2000" dirty="0"/>
              <a:t>άλλα όργανα της </a:t>
            </a:r>
            <a:r>
              <a:rPr lang="el-GR" sz="2000" dirty="0" smtClean="0"/>
              <a:t>Ένωσης </a:t>
            </a:r>
            <a:r>
              <a:rPr lang="el-GR" sz="2000" dirty="0"/>
              <a:t>έλαβαν </a:t>
            </a:r>
            <a:r>
              <a:rPr lang="el-GR" sz="2000" dirty="0" smtClean="0"/>
              <a:t>υπόψη </a:t>
            </a:r>
            <a:r>
              <a:rPr lang="el-GR" sz="2000" dirty="0"/>
              <a:t>κατά τη δράση τους τον </a:t>
            </a:r>
            <a:r>
              <a:rPr lang="el-GR" sz="2000" dirty="0" smtClean="0"/>
              <a:t>Χάρτη, πριν από την αναγνώρισή του ως νομικά δεσμευτικό κείμενο</a:t>
            </a:r>
            <a:endParaRPr lang="el-GR" sz="2000" dirty="0"/>
          </a:p>
        </p:txBody>
      </p:sp>
    </p:spTree>
    <p:extLst>
      <p:ext uri="{BB962C8B-B14F-4D97-AF65-F5344CB8AC3E}">
        <p14:creationId xmlns:p14="http://schemas.microsoft.com/office/powerpoint/2010/main" val="3593357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Τα κατοχυρωμένα δικαιώματα</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Για </a:t>
            </a:r>
            <a:r>
              <a:rPr lang="el-GR" sz="2000" dirty="0"/>
              <a:t>πρώτη φορά </a:t>
            </a:r>
            <a:r>
              <a:rPr lang="el-GR" sz="2000" dirty="0" smtClean="0"/>
              <a:t>σε </a:t>
            </a:r>
            <a:r>
              <a:rPr lang="el-GR" sz="2000" dirty="0" err="1"/>
              <a:t>ενωσιακό</a:t>
            </a:r>
            <a:r>
              <a:rPr lang="el-GR" sz="2000" dirty="0"/>
              <a:t> επίπεδο κατοχυρώνονται σε ενιαίο κείμενο ατομικά </a:t>
            </a:r>
            <a:r>
              <a:rPr lang="el-GR" sz="2000" dirty="0" smtClean="0"/>
              <a:t>δικαιώματα </a:t>
            </a:r>
            <a:r>
              <a:rPr lang="el-GR" sz="2000" dirty="0"/>
              <a:t>και </a:t>
            </a:r>
            <a:r>
              <a:rPr lang="el-GR" sz="2000" dirty="0" smtClean="0"/>
              <a:t>ελευθερίες</a:t>
            </a:r>
            <a:r>
              <a:rPr lang="el-GR" sz="2000" dirty="0"/>
              <a:t>, </a:t>
            </a:r>
            <a:r>
              <a:rPr lang="el-GR" sz="2000" dirty="0" smtClean="0"/>
              <a:t>κοινωνικά δικαιώματα </a:t>
            </a:r>
            <a:r>
              <a:rPr lang="el-GR" sz="2000" dirty="0"/>
              <a:t>και </a:t>
            </a:r>
            <a:r>
              <a:rPr lang="el-GR" sz="2000" dirty="0" smtClean="0"/>
              <a:t>κοινωνικές εγγυήσεις, καθώς </a:t>
            </a:r>
            <a:r>
              <a:rPr lang="el-GR" sz="2000" dirty="0"/>
              <a:t>επίσης και πολιτικά </a:t>
            </a:r>
            <a:r>
              <a:rPr lang="el-GR" sz="2000" dirty="0" smtClean="0"/>
              <a:t>δικαιώματα</a:t>
            </a:r>
          </a:p>
          <a:p>
            <a:r>
              <a:rPr lang="el-GR" sz="2000" dirty="0" smtClean="0"/>
              <a:t>Τα </a:t>
            </a:r>
            <a:r>
              <a:rPr lang="el-GR" sz="2000" dirty="0"/>
              <a:t>κοινωνικά δικαιώματα είναι το πεδίο εκείνο που υπήρξε </a:t>
            </a:r>
            <a:r>
              <a:rPr lang="el-GR" sz="2000" dirty="0" smtClean="0"/>
              <a:t>εξαρχής ιδιαίτερα επίμαχο, σε κανένα άλλο θεματικό </a:t>
            </a:r>
            <a:r>
              <a:rPr lang="el-GR" sz="2000" dirty="0"/>
              <a:t>τομέα του Χάρτη δεν συγκρούστηκαν τόσο διαμετρικά αντίθετες </a:t>
            </a:r>
            <a:r>
              <a:rPr lang="el-GR" sz="2000" dirty="0" smtClean="0"/>
              <a:t>απόψεις </a:t>
            </a:r>
            <a:r>
              <a:rPr lang="el-GR" sz="2000" dirty="0"/>
              <a:t>τόσο σε επιστημονικό όσο και σε πολιτικό επίπεδο</a:t>
            </a:r>
          </a:p>
        </p:txBody>
      </p:sp>
    </p:spTree>
    <p:extLst>
      <p:ext uri="{BB962C8B-B14F-4D97-AF65-F5344CB8AC3E}">
        <p14:creationId xmlns:p14="http://schemas.microsoft.com/office/powerpoint/2010/main" val="346667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Δικαιώματα</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6 διακριτές θεματικές ενότητες:</a:t>
            </a:r>
          </a:p>
          <a:p>
            <a:pPr>
              <a:buFont typeface="Arial" pitchFamily="34" charset="0"/>
              <a:buChar char="•"/>
            </a:pPr>
            <a:r>
              <a:rPr lang="el-GR" sz="2000" dirty="0" smtClean="0"/>
              <a:t>Αξιοπρέπεια (άρθρα 1-5)</a:t>
            </a:r>
          </a:p>
          <a:p>
            <a:pPr>
              <a:buFont typeface="Arial" pitchFamily="34" charset="0"/>
              <a:buChar char="•"/>
            </a:pPr>
            <a:r>
              <a:rPr lang="el-GR" sz="2000" dirty="0" smtClean="0"/>
              <a:t>Ελευθερία (άρθρα 6-19)</a:t>
            </a:r>
          </a:p>
          <a:p>
            <a:pPr>
              <a:buFont typeface="Arial" pitchFamily="34" charset="0"/>
              <a:buChar char="•"/>
            </a:pPr>
            <a:r>
              <a:rPr lang="el-GR" sz="2000" dirty="0" smtClean="0"/>
              <a:t>Ισότητα (άρθρα 20-26)</a:t>
            </a:r>
          </a:p>
          <a:p>
            <a:pPr>
              <a:buFont typeface="Arial" pitchFamily="34" charset="0"/>
              <a:buChar char="•"/>
            </a:pPr>
            <a:r>
              <a:rPr lang="el-GR" sz="2000" dirty="0" smtClean="0"/>
              <a:t>Αλληλεγγύη (άρθρα 27-38)</a:t>
            </a:r>
          </a:p>
          <a:p>
            <a:pPr>
              <a:buFont typeface="Arial" pitchFamily="34" charset="0"/>
              <a:buChar char="•"/>
            </a:pPr>
            <a:r>
              <a:rPr lang="el-GR" sz="2000" dirty="0" smtClean="0"/>
              <a:t>Δικαιώματα των πολιτών (άρθρα 39-46)</a:t>
            </a:r>
          </a:p>
          <a:p>
            <a:pPr>
              <a:buFont typeface="Arial" pitchFamily="34" charset="0"/>
              <a:buChar char="•"/>
            </a:pPr>
            <a:r>
              <a:rPr lang="el-GR" sz="2000" dirty="0" smtClean="0"/>
              <a:t>Δικαιοσύνη (άρθρα 47-50)</a:t>
            </a:r>
            <a:endParaRPr lang="el-GR" sz="2000" dirty="0"/>
          </a:p>
        </p:txBody>
      </p:sp>
    </p:spTree>
    <p:extLst>
      <p:ext uri="{BB962C8B-B14F-4D97-AF65-F5344CB8AC3E}">
        <p14:creationId xmlns:p14="http://schemas.microsoft.com/office/powerpoint/2010/main" val="3684479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Νομοθετική πρόβλεψη των </a:t>
            </a:r>
            <a:r>
              <a:rPr lang="el-GR" sz="3200" dirty="0" smtClean="0"/>
              <a:t>περιορισμών</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Στη</a:t>
            </a:r>
            <a:r>
              <a:rPr lang="en-US" sz="2000" dirty="0" smtClean="0"/>
              <a:t> </a:t>
            </a:r>
            <a:r>
              <a:rPr lang="el-GR" sz="2000" dirty="0" smtClean="0"/>
              <a:t>διάταξη </a:t>
            </a:r>
            <a:r>
              <a:rPr lang="el-GR" sz="2000" dirty="0"/>
              <a:t>του άρθρου </a:t>
            </a:r>
            <a:r>
              <a:rPr lang="el-GR" sz="2000" dirty="0" smtClean="0"/>
              <a:t>52, </a:t>
            </a:r>
            <a:r>
              <a:rPr lang="el-GR" sz="2000" dirty="0"/>
              <a:t>παρ. </a:t>
            </a:r>
            <a:r>
              <a:rPr lang="el-GR" sz="2000" dirty="0" smtClean="0"/>
              <a:t>1 ΧΘΔΕΕ </a:t>
            </a:r>
            <a:r>
              <a:rPr lang="el-GR" sz="2000" dirty="0"/>
              <a:t>καθιερώνεται η </a:t>
            </a:r>
            <a:r>
              <a:rPr lang="el-GR" sz="2000" dirty="0" smtClean="0"/>
              <a:t>υποχρεωτική </a:t>
            </a:r>
            <a:r>
              <a:rPr lang="el-GR" sz="2000" dirty="0"/>
              <a:t>πρόβλεψη του οποιουδήποτε περιορισμού από τον </a:t>
            </a:r>
            <a:r>
              <a:rPr lang="el-GR" sz="2000" dirty="0" smtClean="0"/>
              <a:t>νόμο </a:t>
            </a:r>
            <a:r>
              <a:rPr lang="el-GR" sz="2000" dirty="0"/>
              <a:t>η οποία, από άλλη οπτική γωνία, θεσμοθετεί κατ' </a:t>
            </a:r>
            <a:r>
              <a:rPr lang="el-GR" sz="2000" dirty="0" err="1"/>
              <a:t>ουσίαν</a:t>
            </a:r>
            <a:r>
              <a:rPr lang="el-GR" sz="2000" dirty="0"/>
              <a:t> μια </a:t>
            </a:r>
            <a:r>
              <a:rPr lang="el-GR" sz="2000" dirty="0" smtClean="0"/>
              <a:t>γενική </a:t>
            </a:r>
            <a:r>
              <a:rPr lang="el-GR" sz="2000" dirty="0"/>
              <a:t>επιφύλαξη </a:t>
            </a:r>
            <a:r>
              <a:rPr lang="el-GR" sz="2000" dirty="0" smtClean="0"/>
              <a:t>νόμου</a:t>
            </a:r>
          </a:p>
          <a:p>
            <a:r>
              <a:rPr lang="el-GR" sz="2000" dirty="0" smtClean="0"/>
              <a:t>Επίσης κατά την ίδια διάταξη </a:t>
            </a:r>
            <a:r>
              <a:rPr lang="el-GR" sz="2000" dirty="0"/>
              <a:t>περιορισμοί επιτρέπεται να </a:t>
            </a:r>
            <a:r>
              <a:rPr lang="el-GR" sz="2000" dirty="0" smtClean="0"/>
              <a:t>επιβάλλονται</a:t>
            </a:r>
            <a:r>
              <a:rPr lang="el-GR" sz="2000" dirty="0"/>
              <a:t>, μόνον εφόσον ανταποκρίνονται πραγματικά σε στόχους </a:t>
            </a:r>
            <a:r>
              <a:rPr lang="el-GR" sz="2000" dirty="0" smtClean="0"/>
              <a:t>γενικού ενδιαφέροντος </a:t>
            </a:r>
            <a:r>
              <a:rPr lang="el-GR" sz="2000" dirty="0"/>
              <a:t>που αναγνωρίζει η Ένωση ή στην ανάγκη προστασίας των </a:t>
            </a:r>
            <a:r>
              <a:rPr lang="el-GR" sz="2000" dirty="0" smtClean="0"/>
              <a:t>δικαιωμάτων </a:t>
            </a:r>
            <a:r>
              <a:rPr lang="el-GR" sz="2000" dirty="0"/>
              <a:t>και ελευθεριών των </a:t>
            </a:r>
            <a:r>
              <a:rPr lang="el-GR" sz="2000" dirty="0" smtClean="0"/>
              <a:t>τρίτων</a:t>
            </a:r>
          </a:p>
          <a:p>
            <a:r>
              <a:rPr lang="el-GR" sz="2000" dirty="0" smtClean="0"/>
              <a:t>Συνεισφέρει </a:t>
            </a:r>
            <a:r>
              <a:rPr lang="el-GR" sz="2000" dirty="0"/>
              <a:t>στην επίλυση </a:t>
            </a:r>
            <a:r>
              <a:rPr lang="el-GR" sz="2000" dirty="0" smtClean="0"/>
              <a:t>συγκρούσεων </a:t>
            </a:r>
            <a:r>
              <a:rPr lang="el-GR" sz="2000" dirty="0"/>
              <a:t>μεταξύ θεμελιωδών δικαιωμάτων διαφορετικών </a:t>
            </a:r>
            <a:r>
              <a:rPr lang="el-GR" sz="2000" dirty="0" smtClean="0"/>
              <a:t>φορέων</a:t>
            </a:r>
            <a:endParaRPr lang="el-GR" sz="2000" dirty="0"/>
          </a:p>
        </p:txBody>
      </p:sp>
    </p:spTree>
    <p:extLst>
      <p:ext uri="{BB962C8B-B14F-4D97-AF65-F5344CB8AC3E}">
        <p14:creationId xmlns:p14="http://schemas.microsoft.com/office/powerpoint/2010/main" val="698245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προστασία του πυρήνα του δικαιώματος</a:t>
            </a:r>
            <a:endParaRPr lang="el-GR" sz="3200" dirty="0"/>
          </a:p>
        </p:txBody>
      </p:sp>
      <p:sp>
        <p:nvSpPr>
          <p:cNvPr id="3" name="Θέση περιεχομένου 2"/>
          <p:cNvSpPr>
            <a:spLocks noGrp="1"/>
          </p:cNvSpPr>
          <p:nvPr>
            <p:ph idx="1"/>
          </p:nvPr>
        </p:nvSpPr>
        <p:spPr/>
        <p:txBody>
          <a:bodyPr>
            <a:normAutofit/>
          </a:bodyPr>
          <a:lstStyle/>
          <a:p>
            <a:r>
              <a:rPr lang="el-GR" sz="2000" dirty="0"/>
              <a:t>Στο άρθρο 52 παρ. 1 </a:t>
            </a:r>
            <a:r>
              <a:rPr lang="el-GR" sz="2000" dirty="0" err="1"/>
              <a:t>εδ</a:t>
            </a:r>
            <a:r>
              <a:rPr lang="el-GR" sz="2000" dirty="0"/>
              <a:t>. α' ορίζεται ότι «κάθε περιορισμός στην άσκηση </a:t>
            </a:r>
            <a:r>
              <a:rPr lang="el-GR" sz="2000" dirty="0" smtClean="0"/>
              <a:t>των </a:t>
            </a:r>
            <a:r>
              <a:rPr lang="el-GR" sz="2000" dirty="0"/>
              <a:t>δικαιωμάτων που αναγνωρίζονται στο παρόντα </a:t>
            </a:r>
            <a:r>
              <a:rPr lang="el-GR" sz="2000" dirty="0" smtClean="0"/>
              <a:t>Χάρτη</a:t>
            </a:r>
            <a:r>
              <a:rPr lang="en-US" sz="2000" dirty="0" smtClean="0"/>
              <a:t> </a:t>
            </a:r>
            <a:r>
              <a:rPr lang="el-GR" sz="2000" dirty="0" smtClean="0"/>
              <a:t>πρέπει</a:t>
            </a:r>
            <a:r>
              <a:rPr lang="en-US" sz="2000" dirty="0" smtClean="0"/>
              <a:t> </a:t>
            </a:r>
            <a:r>
              <a:rPr lang="el-GR" sz="2000" dirty="0" smtClean="0"/>
              <a:t>[ </a:t>
            </a:r>
            <a:r>
              <a:rPr lang="el-GR" sz="2000" dirty="0"/>
              <a:t>... </a:t>
            </a:r>
            <a:r>
              <a:rPr lang="el-GR" sz="2000" dirty="0" smtClean="0"/>
              <a:t>]</a:t>
            </a:r>
            <a:r>
              <a:rPr lang="en-US" sz="2000" dirty="0" smtClean="0"/>
              <a:t> </a:t>
            </a:r>
            <a:r>
              <a:rPr lang="el-GR" sz="2000" dirty="0" smtClean="0"/>
              <a:t>να σέβεται </a:t>
            </a:r>
            <a:r>
              <a:rPr lang="el-GR" sz="2000" dirty="0"/>
              <a:t>το βασικό περιεχόμενο των εν λόγω δικαιωμάτων και </a:t>
            </a:r>
            <a:r>
              <a:rPr lang="el-GR" sz="2000" dirty="0" smtClean="0"/>
              <a:t>ελευθεριών»</a:t>
            </a:r>
            <a:endParaRPr lang="en-US" sz="2000" dirty="0"/>
          </a:p>
          <a:p>
            <a:r>
              <a:rPr lang="en-US" sz="2000" dirty="0" smtClean="0"/>
              <a:t>A</a:t>
            </a:r>
            <a:r>
              <a:rPr lang="el-GR" sz="2000" dirty="0" smtClean="0"/>
              <a:t>φορά </a:t>
            </a:r>
            <a:r>
              <a:rPr lang="el-GR" sz="2000" dirty="0"/>
              <a:t>την ουσία ή τον πυρήνα όλων των </a:t>
            </a:r>
            <a:r>
              <a:rPr lang="el-GR" sz="2000" dirty="0" smtClean="0"/>
              <a:t>δικαιωμάτων </a:t>
            </a:r>
            <a:r>
              <a:rPr lang="el-GR" sz="2000" dirty="0"/>
              <a:t>και ελευθεριών που κατοχυρώνονται στον </a:t>
            </a:r>
            <a:r>
              <a:rPr lang="el-GR" sz="2000" dirty="0" smtClean="0"/>
              <a:t>Χάρτη, συμπεριλαμβανομένων των κοινωνικών</a:t>
            </a:r>
            <a:endParaRPr lang="el-GR" sz="2000" dirty="0"/>
          </a:p>
        </p:txBody>
      </p:sp>
    </p:spTree>
    <p:extLst>
      <p:ext uri="{BB962C8B-B14F-4D97-AF65-F5344CB8AC3E}">
        <p14:creationId xmlns:p14="http://schemas.microsoft.com/office/powerpoint/2010/main" val="139474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Η αρχή της αναλογικότητας</a:t>
            </a:r>
            <a:endParaRPr lang="el-GR" sz="3200" dirty="0"/>
          </a:p>
        </p:txBody>
      </p:sp>
      <p:sp>
        <p:nvSpPr>
          <p:cNvPr id="3" name="Θέση περιεχομένου 2"/>
          <p:cNvSpPr>
            <a:spLocks noGrp="1"/>
          </p:cNvSpPr>
          <p:nvPr>
            <p:ph idx="1"/>
          </p:nvPr>
        </p:nvSpPr>
        <p:spPr/>
        <p:txBody>
          <a:bodyPr>
            <a:normAutofit fontScale="85000" lnSpcReduction="10000"/>
          </a:bodyPr>
          <a:lstStyle/>
          <a:p>
            <a:r>
              <a:rPr lang="el-GR" sz="2000" dirty="0" smtClean="0"/>
              <a:t>Στο </a:t>
            </a:r>
            <a:r>
              <a:rPr lang="el-GR" sz="2000" dirty="0"/>
              <a:t>δεύτερο εδάφιο της διάταξης του άρθρου 52 παρ. 1 </a:t>
            </a:r>
            <a:r>
              <a:rPr lang="el-GR" sz="2000" dirty="0" smtClean="0"/>
              <a:t>προβλέπεται ότι «τηρουμένης </a:t>
            </a:r>
            <a:r>
              <a:rPr lang="el-GR" sz="2000" dirty="0"/>
              <a:t>της αρχής της αναλογικότητας, περιορισμοί </a:t>
            </a:r>
            <a:r>
              <a:rPr lang="el-GR" sz="2000" dirty="0" smtClean="0"/>
              <a:t>επιτρέπεται </a:t>
            </a:r>
            <a:r>
              <a:rPr lang="el-GR" sz="2000" dirty="0"/>
              <a:t>να επιβάλλονται μόνον </a:t>
            </a:r>
            <a:r>
              <a:rPr lang="el-GR" sz="2000" dirty="0" smtClean="0"/>
              <a:t>εφόσον </a:t>
            </a:r>
            <a:r>
              <a:rPr lang="el-GR" sz="2000" dirty="0"/>
              <a:t>είναι αναγκαίοι και </a:t>
            </a:r>
            <a:r>
              <a:rPr lang="el-GR" sz="2000" dirty="0" smtClean="0"/>
              <a:t>ανταποκρίνονται </a:t>
            </a:r>
            <a:r>
              <a:rPr lang="el-GR" sz="2000" dirty="0"/>
              <a:t>πραγματικά σε στόχους γενικού ενδιαφέροντος που αναγνωρίζει η </a:t>
            </a:r>
            <a:r>
              <a:rPr lang="el-GR" sz="2000" dirty="0" smtClean="0"/>
              <a:t>Ένωση </a:t>
            </a:r>
            <a:r>
              <a:rPr lang="el-GR" sz="2000" dirty="0"/>
              <a:t>ή στην ανάγκη προστασίας των δικαιωμάτων και ελευθεριών των </a:t>
            </a:r>
            <a:r>
              <a:rPr lang="el-GR" sz="2000" dirty="0" smtClean="0"/>
              <a:t>τρίτων»</a:t>
            </a:r>
          </a:p>
          <a:p>
            <a:r>
              <a:rPr lang="el-GR" sz="2000" dirty="0" smtClean="0"/>
              <a:t>Συνεπάγεται </a:t>
            </a:r>
            <a:r>
              <a:rPr lang="el-GR" sz="2000" dirty="0"/>
              <a:t>συγκεκριμένες δεσμεύσεις για όλα τα </a:t>
            </a:r>
            <a:r>
              <a:rPr lang="el-GR" sz="2000" dirty="0" smtClean="0"/>
              <a:t>όργανα </a:t>
            </a:r>
            <a:r>
              <a:rPr lang="el-GR" sz="2000" dirty="0"/>
              <a:t>της Ένωσης, μεταξύ αυτών και τα δικαστήρια που καλούνται να </a:t>
            </a:r>
            <a:r>
              <a:rPr lang="el-GR" sz="2000" dirty="0" smtClean="0"/>
              <a:t>ελέγξουν </a:t>
            </a:r>
            <a:r>
              <a:rPr lang="el-GR" sz="2000" dirty="0"/>
              <a:t>επεμβάσεις στα θεμελιώδη </a:t>
            </a:r>
            <a:r>
              <a:rPr lang="el-GR" sz="2000" dirty="0" smtClean="0"/>
              <a:t>δικαιώματα</a:t>
            </a:r>
          </a:p>
          <a:p>
            <a:r>
              <a:rPr lang="el-GR" sz="2000" dirty="0" smtClean="0"/>
              <a:t>Απαντάται εκείνη </a:t>
            </a:r>
            <a:r>
              <a:rPr lang="el-GR" sz="2000" dirty="0"/>
              <a:t>η τριάδα των συστατικών στοιχείων της </a:t>
            </a:r>
            <a:r>
              <a:rPr lang="el-GR" sz="2000" dirty="0" smtClean="0"/>
              <a:t>αρχής, δηλαδή </a:t>
            </a:r>
            <a:r>
              <a:rPr lang="el-GR" sz="2000" dirty="0"/>
              <a:t>η αρχή της αναγκαιότητας, η </a:t>
            </a:r>
            <a:r>
              <a:rPr lang="el-GR" sz="2000" dirty="0" smtClean="0"/>
              <a:t>αρχή </a:t>
            </a:r>
            <a:r>
              <a:rPr lang="el-GR" sz="2000" dirty="0"/>
              <a:t>της </a:t>
            </a:r>
            <a:r>
              <a:rPr lang="el-GR" sz="2000" dirty="0" err="1"/>
              <a:t>προσφορότητας</a:t>
            </a:r>
            <a:r>
              <a:rPr lang="el-GR" sz="2000" dirty="0"/>
              <a:t> και η αρχή της εν στενή </a:t>
            </a:r>
            <a:r>
              <a:rPr lang="el-GR" sz="2000" dirty="0" err="1"/>
              <a:t>εννοία</a:t>
            </a:r>
            <a:r>
              <a:rPr lang="el-GR" sz="2000" dirty="0"/>
              <a:t> </a:t>
            </a:r>
            <a:r>
              <a:rPr lang="el-GR" sz="2000" dirty="0" smtClean="0"/>
              <a:t>αναλογικότητας</a:t>
            </a:r>
            <a:endParaRPr lang="el-GR" sz="2000" dirty="0"/>
          </a:p>
          <a:p>
            <a:r>
              <a:rPr lang="el-GR" sz="2000" dirty="0"/>
              <a:t>Δεδομένου ότι οι απαιτήσεις της αναγκαιότητας («αναγκαίοι») και της </a:t>
            </a:r>
            <a:r>
              <a:rPr lang="el-GR" sz="2000" dirty="0" err="1" smtClean="0"/>
              <a:t>προσφορότητας</a:t>
            </a:r>
            <a:r>
              <a:rPr lang="el-GR" sz="2000" dirty="0" smtClean="0"/>
              <a:t> </a:t>
            </a:r>
            <a:r>
              <a:rPr lang="el-GR" sz="2000" dirty="0"/>
              <a:t>(«ανταποκρίνονται πραγματικά») αναφέρονται στο άρθρο </a:t>
            </a:r>
            <a:r>
              <a:rPr lang="el-GR" sz="2000" dirty="0" smtClean="0"/>
              <a:t>52, παρ</a:t>
            </a:r>
            <a:r>
              <a:rPr lang="el-GR" sz="2000" dirty="0"/>
              <a:t>. 1 του Χάρτη ρητά, μπορεί ευλόγως να υποστηριχθεί ότι η </a:t>
            </a:r>
            <a:r>
              <a:rPr lang="el-GR" sz="2000" dirty="0" smtClean="0"/>
              <a:t>χρησιμοποιούμενη </a:t>
            </a:r>
            <a:r>
              <a:rPr lang="el-GR" sz="2000" dirty="0"/>
              <a:t>στη διάταξη αυτή έκφραση «τηρουμένης της αρχής της </a:t>
            </a:r>
            <a:r>
              <a:rPr lang="el-GR" sz="2000" dirty="0" smtClean="0"/>
              <a:t>αναλογικότητας</a:t>
            </a:r>
            <a:r>
              <a:rPr lang="el-GR" sz="2000" dirty="0"/>
              <a:t>» αναφέρεται στην αναλογικότητα υπό στενή </a:t>
            </a:r>
            <a:r>
              <a:rPr lang="el-GR" sz="2000" dirty="0" smtClean="0"/>
              <a:t>έννοια</a:t>
            </a:r>
            <a:endParaRPr lang="el-GR" sz="2000" dirty="0"/>
          </a:p>
        </p:txBody>
      </p:sp>
    </p:spTree>
    <p:extLst>
      <p:ext uri="{BB962C8B-B14F-4D97-AF65-F5344CB8AC3E}">
        <p14:creationId xmlns:p14="http://schemas.microsoft.com/office/powerpoint/2010/main" val="20021411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917</TotalTime>
  <Words>2896</Words>
  <Application>Microsoft Office PowerPoint</Application>
  <PresentationFormat>Προβολή στην οθόνη (4:3)</PresentationFormat>
  <Paragraphs>133</Paragraphs>
  <Slides>29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29</vt:i4>
      </vt:variant>
    </vt:vector>
  </HeadingPairs>
  <TitlesOfParts>
    <vt:vector size="35" baseType="lpstr">
      <vt:lpstr>Arial</vt:lpstr>
      <vt:lpstr>Georgia</vt:lpstr>
      <vt:lpstr>Trebuchet MS</vt:lpstr>
      <vt:lpstr>Wingdings</vt:lpstr>
      <vt:lpstr>Wingdings 2</vt:lpstr>
      <vt:lpstr>Αστικό</vt:lpstr>
      <vt:lpstr>Ασκήσεις Διεθνούς και Ευρωπαϊκού Δικαίου (θεματική Δικαίου της Ευρωπαϊκής Ένωσης) </vt:lpstr>
      <vt:lpstr>Ο Χάρτης Θεμελιωδών Δικαιωμάτων της ΕΕ (ΧΘΔΕΕ)</vt:lpstr>
      <vt:lpstr>Νομικό καθεστώς του ΧΘΔΕΕ</vt:lpstr>
      <vt:lpstr>Η ακτινοβολία του ΧΘΔΕΕ</vt:lpstr>
      <vt:lpstr>Τα κατοχυρωμένα δικαιώματα</vt:lpstr>
      <vt:lpstr>Δικαιώματα</vt:lpstr>
      <vt:lpstr>Νομοθετική πρόβλεψη των περιορισμών</vt:lpstr>
      <vt:lpstr>Η προστασία του πυρήνα του δικαιώματος</vt:lpstr>
      <vt:lpstr>Η αρχή της αναλογικότητας</vt:lpstr>
      <vt:lpstr>Ερμηνεία δικαιωμάτων: οι Συνθήκες (άρθρο 52, παρ. 2 ΧΘΔΕΕ)</vt:lpstr>
      <vt:lpstr>Άρθρο 52, παρ. 2 ΧΘΔΕΕ</vt:lpstr>
      <vt:lpstr>Ερμηνεία δικαιωμάτων: η ΕΣΔΑ (άρθρο 52, παρ. 3 ΧΘΔΕΕ)</vt:lpstr>
      <vt:lpstr>Άρθρο 52, παρ. 3 ΧΘΔΕΕ</vt:lpstr>
      <vt:lpstr>Άρθρο 52, παρ. 3 ΧΘΔΕΕ</vt:lpstr>
      <vt:lpstr>Ερμηνεία δικαιωμάτων: οι κοινές συνταγματικές παραδόσεις (άρθρο 52, παρ. 4 ΧΘΔΕΕ)</vt:lpstr>
      <vt:lpstr>Άρθρο 52, παρ. 4 ΧΘΔΕΕ</vt:lpstr>
      <vt:lpstr>Ερμηνεία δικαιωμάτων: οι εθνικές νομοθεσίες και πρακτικές (άρθρο 52, παρ. 6 ΧΘΔΕΕ)</vt:lpstr>
      <vt:lpstr>Άρθρο 52, παρ. 6 ΧΘΔΕΕ</vt:lpstr>
      <vt:lpstr>Η διάκριση μεταξύ δικαιωμάτων και αρχών</vt:lpstr>
      <vt:lpstr>Η διάκριση μεταξύ δικαιωμάτων και αρχών</vt:lpstr>
      <vt:lpstr>Η σημασία των Επεξηγήσεων του Χάρτη</vt:lpstr>
      <vt:lpstr>Πεδίο εφαρμογής</vt:lpstr>
      <vt:lpstr>Η δέσμευση των θεσμικών και λοιπών οργάνων και των οργανισμών της Ένωσης</vt:lpstr>
      <vt:lpstr>Πεδίο εφαρμογής</vt:lpstr>
      <vt:lpstr>C-617/10 Akerberg Fransson</vt:lpstr>
      <vt:lpstr>C-399/11 Melloni</vt:lpstr>
      <vt:lpstr>C-206/13 Siragusa</vt:lpstr>
      <vt:lpstr>Συμπερασματικά</vt:lpstr>
      <vt:lpstr>Η δέσμευση των ιδιωτών (στις μεταξύ τους σχέσεις)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Ευρωπαϊκοί Θεσμοί</dc:title>
  <dc:creator>Konstantinos Margaritis</dc:creator>
  <cp:lastModifiedBy>Konstantinos Margaritis</cp:lastModifiedBy>
  <cp:revision>99</cp:revision>
  <dcterms:created xsi:type="dcterms:W3CDTF">2017-03-24T15:49:28Z</dcterms:created>
  <dcterms:modified xsi:type="dcterms:W3CDTF">2026-05-11T15:49:27Z</dcterms:modified>
</cp:coreProperties>
</file>