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262" r:id="rId3"/>
    <p:sldId id="270" r:id="rId4"/>
    <p:sldId id="271" r:id="rId5"/>
    <p:sldId id="275" r:id="rId6"/>
    <p:sldId id="276" r:id="rId7"/>
    <p:sldId id="277" r:id="rId8"/>
    <p:sldId id="272" r:id="rId9"/>
    <p:sldId id="278" r:id="rId10"/>
    <p:sldId id="279" r:id="rId11"/>
    <p:sldId id="280" r:id="rId12"/>
    <p:sldId id="273" r:id="rId13"/>
    <p:sldId id="281" r:id="rId14"/>
    <p:sldId id="283" r:id="rId15"/>
    <p:sldId id="284" r:id="rId16"/>
    <p:sldId id="285" r:id="rId17"/>
    <p:sldId id="286" r:id="rId18"/>
    <p:sldId id="274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571" autoAdjust="0"/>
  </p:normalViewPr>
  <p:slideViewPr>
    <p:cSldViewPr>
      <p:cViewPr varScale="1">
        <p:scale>
          <a:sx n="97" d="100"/>
          <a:sy n="97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049587"/>
            <a:ext cx="7704856" cy="3233737"/>
          </a:xfrm>
        </p:spPr>
        <p:txBody>
          <a:bodyPr/>
          <a:lstStyle/>
          <a:p>
            <a:r>
              <a:rPr lang="el-GR" dirty="0" smtClean="0"/>
              <a:t>ΧΑΡΑΚΤΗΡΙΣΜΟΣ ΕΓΚΑΤΑΣΤΑΣΕΩΝ</a:t>
            </a:r>
          </a:p>
          <a:p>
            <a:r>
              <a:rPr lang="el-GR" dirty="0" smtClean="0"/>
              <a:t>ΠΕΡΙΒΑΛΛΟΝ ΛΕΙΤΟΥΡΓΙΑΣ</a:t>
            </a:r>
          </a:p>
          <a:p>
            <a:r>
              <a:rPr lang="el-GR" dirty="0" smtClean="0"/>
              <a:t>ΠΟΙΟΤΗΤΑ  ΤΡΟΦΟΔΟΣΙΑΣ </a:t>
            </a:r>
          </a:p>
          <a:p>
            <a:r>
              <a:rPr lang="en-US" dirty="0" smtClean="0"/>
              <a:t>25-02-2021              .  </a:t>
            </a:r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38" y="0"/>
            <a:ext cx="920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ΠΡΟΣΤΑΣΙΑ ΕΓΚΑΤΑΣΤΑΣΕΩΝ </a:t>
            </a:r>
            <a:br>
              <a:rPr lang="el-GR" dirty="0" smtClean="0"/>
            </a:br>
            <a:r>
              <a:rPr lang="el-GR" dirty="0" smtClean="0"/>
              <a:t>ΣΕ ΕΚΡΗΚΤΙΚΟ ΠΕΡΙΒΑΛΛΟΝ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11662"/>
          </a:xfrm>
        </p:spPr>
        <p:txBody>
          <a:bodyPr/>
          <a:lstStyle/>
          <a:p>
            <a:r>
              <a:rPr lang="el-GR" sz="3200" dirty="0" smtClean="0"/>
              <a:t>Εγκαταστάσεις άντλησης πετρελαίου.</a:t>
            </a:r>
          </a:p>
          <a:p>
            <a:r>
              <a:rPr lang="el-GR" sz="3200" dirty="0" smtClean="0"/>
              <a:t>Πρατήρια  και  αποθήκες  υγρών  καυσίμων.</a:t>
            </a:r>
          </a:p>
          <a:p>
            <a:r>
              <a:rPr lang="el-GR" sz="3200" dirty="0" smtClean="0"/>
              <a:t>Χημική  βιομηχανία,  λιπάσματα.</a:t>
            </a:r>
          </a:p>
          <a:p>
            <a:r>
              <a:rPr lang="el-GR" sz="3200" dirty="0" smtClean="0"/>
              <a:t>Ορυχεία.</a:t>
            </a:r>
          </a:p>
          <a:p>
            <a:r>
              <a:rPr lang="el-GR" sz="3200" dirty="0" smtClean="0"/>
              <a:t>Πρατήρια  και  αποθήκες  πυρομαχικών.</a:t>
            </a:r>
          </a:p>
          <a:p>
            <a:r>
              <a:rPr lang="el-GR" sz="3200" dirty="0" smtClean="0"/>
              <a:t>Εργοστάσια επεξεργασίας ξύλου, χαρτιού.</a:t>
            </a:r>
          </a:p>
          <a:p>
            <a:r>
              <a:rPr lang="el-GR" sz="3200" dirty="0" smtClean="0"/>
              <a:t>Βιομηχανίες  πλαστικών.</a:t>
            </a:r>
          </a:p>
          <a:p>
            <a:pPr algn="just"/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ΑΙΤΙΕΣ   ΑΝΑΦΛΕΞΗΣ  ΣΕ  ΒΙΟΜΗΧΑΝΙΚΕΣ  ΕΓΚΑΤΑΣΤΑΣΕΙΣ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734073"/>
          </a:xfrm>
        </p:spPr>
        <p:txBody>
          <a:bodyPr/>
          <a:lstStyle/>
          <a:p>
            <a:pPr algn="just"/>
            <a:r>
              <a:rPr lang="el-GR" sz="3200" dirty="0"/>
              <a:t>Ηλεκτρικοί σπινθήρες σε συλλέκτες μηχανών, σε επαφές διακοπτών ή </a:t>
            </a:r>
            <a:r>
              <a:rPr lang="el-GR" sz="3200" dirty="0" err="1"/>
              <a:t>ρελαί</a:t>
            </a:r>
            <a:r>
              <a:rPr lang="el-GR" sz="3200" dirty="0"/>
              <a:t>, σε ηλεκτροστατικές εκκενώσεις, σε </a:t>
            </a:r>
            <a:r>
              <a:rPr lang="el-GR" sz="3200" dirty="0" err="1"/>
              <a:t>εκκινητές</a:t>
            </a:r>
            <a:r>
              <a:rPr lang="el-GR" sz="3200" dirty="0"/>
              <a:t> </a:t>
            </a:r>
            <a:r>
              <a:rPr lang="el-GR" sz="3200" dirty="0" smtClean="0"/>
              <a:t> λαμπτήρων  φθορισμού.</a:t>
            </a:r>
          </a:p>
          <a:p>
            <a:pPr algn="just"/>
            <a:r>
              <a:rPr lang="el-GR" sz="3200" dirty="0" smtClean="0"/>
              <a:t>Σπινθήρες  από  μηχανική  κρούση ή  τριβή,  π.χ.  Όταν  «βρίσκει»  κάπου  ένας  ανεμιστήρας  που  περιστρέφεται.</a:t>
            </a:r>
          </a:p>
          <a:p>
            <a:pPr algn="just"/>
            <a:r>
              <a:rPr lang="el-GR" sz="3200" dirty="0" smtClean="0"/>
              <a:t>Υψηλή  θερμοκρασία. </a:t>
            </a:r>
          </a:p>
          <a:p>
            <a:pPr algn="just"/>
            <a:r>
              <a:rPr lang="el-GR" sz="3200" dirty="0" smtClean="0"/>
              <a:t>Βραχυκυκλώματα</a:t>
            </a:r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" y="1052736"/>
            <a:ext cx="91300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476672"/>
            <a:ext cx="7543800" cy="1295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kern="0" dirty="0" smtClean="0"/>
              <a:t>ΚΛΑΣΗ  ΘΕΡΜΟΚΡΑΣΙΑΣ</a:t>
            </a:r>
            <a:endParaRPr lang="el-GR" kern="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268560" y="3861048"/>
            <a:ext cx="7543800" cy="1295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kern="0" dirty="0" smtClean="0"/>
              <a:t>ΟΜΑΔΑ  ΕΚΡΗΚΤΙΚΩΝ</a:t>
            </a:r>
            <a:endParaRPr lang="el-GR" kern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659"/>
            <a:ext cx="914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ΠΡΟΣΤΑΣΙΑ   ΕΕ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256584"/>
          </a:xfrm>
        </p:spPr>
        <p:txBody>
          <a:bodyPr/>
          <a:lstStyle/>
          <a:p>
            <a:pPr algn="just"/>
            <a:r>
              <a:rPr lang="el-GR" dirty="0" smtClean="0"/>
              <a:t>Με αυξημένη  ασφάλεια:    </a:t>
            </a:r>
            <a:r>
              <a:rPr lang="en-US" b="1" dirty="0" smtClean="0"/>
              <a:t>e</a:t>
            </a:r>
          </a:p>
          <a:p>
            <a:pPr marL="644525" lvl="2" indent="0" algn="just">
              <a:buNone/>
            </a:pPr>
            <a:r>
              <a:rPr lang="el-GR" sz="2100" dirty="0" smtClean="0"/>
              <a:t>Δεν  επιτρέπει σπινθήρες και η θερμοκρασία λειτουργίας είναι </a:t>
            </a:r>
            <a:r>
              <a:rPr lang="el-GR" sz="2100" dirty="0" err="1" smtClean="0"/>
              <a:t>περιορισμένη.Τυπική</a:t>
            </a:r>
            <a:r>
              <a:rPr lang="el-GR" sz="2100" dirty="0" smtClean="0"/>
              <a:t> κατασκευή σε κινητήρες βραχυκυκλωμένου κλωβού όπου αποκλείεται η </a:t>
            </a:r>
            <a:r>
              <a:rPr lang="el-GR" sz="2100" dirty="0" err="1" smtClean="0"/>
              <a:t>έναυση</a:t>
            </a:r>
            <a:r>
              <a:rPr lang="el-GR" sz="2100" dirty="0" smtClean="0"/>
              <a:t> του μίγματος.</a:t>
            </a:r>
          </a:p>
          <a:p>
            <a:pPr marL="457200" indent="-457200" algn="just"/>
            <a:r>
              <a:rPr lang="el-GR" dirty="0" smtClean="0"/>
              <a:t>Με κέλυφος:  </a:t>
            </a:r>
            <a:r>
              <a:rPr lang="en-US" b="1" dirty="0" smtClean="0"/>
              <a:t>d</a:t>
            </a:r>
          </a:p>
          <a:p>
            <a:pPr marL="644525" lvl="2" indent="0" algn="just">
              <a:buNone/>
            </a:pPr>
            <a:r>
              <a:rPr lang="el-GR" sz="2100" dirty="0" smtClean="0"/>
              <a:t>Το κέλυφος είναι τόσο ανθεκτικό σε πίεση ώστε αν γίνει έκρηξη να μην μεταδοθεί η έκρηξη προς τα έξω.</a:t>
            </a:r>
            <a:endParaRPr lang="en-US" sz="2100" dirty="0" smtClean="0"/>
          </a:p>
          <a:p>
            <a:pPr marL="457200" indent="-457200" algn="just"/>
            <a:r>
              <a:rPr lang="el-GR" dirty="0" smtClean="0"/>
              <a:t>Με  </a:t>
            </a:r>
            <a:r>
              <a:rPr lang="el-GR" dirty="0" err="1" smtClean="0"/>
              <a:t>υπερπίεση</a:t>
            </a:r>
            <a:r>
              <a:rPr lang="el-GR" dirty="0" smtClean="0"/>
              <a:t>:  </a:t>
            </a:r>
            <a:r>
              <a:rPr lang="en-US" b="1" dirty="0" smtClean="0"/>
              <a:t>p</a:t>
            </a:r>
            <a:endParaRPr lang="el-GR" b="1" dirty="0" smtClean="0"/>
          </a:p>
          <a:p>
            <a:pPr marL="644525" lvl="2" indent="0" algn="just">
              <a:buNone/>
            </a:pPr>
            <a:r>
              <a:rPr lang="el-GR" sz="2100" dirty="0" smtClean="0"/>
              <a:t>Η συσκευή είναι μέσα σε αδρανές αέριο με ελαφρά πίεση, έτσι αποκλείεται η είσοδος εκρηκτικού αερίου από έξω.</a:t>
            </a:r>
          </a:p>
          <a:p>
            <a:pPr algn="just"/>
            <a:r>
              <a:rPr lang="el-GR" sz="2800" dirty="0" smtClean="0"/>
              <a:t>Άλλες προστασίες:    </a:t>
            </a:r>
            <a:r>
              <a:rPr lang="el-GR" sz="2800" b="1" dirty="0" smtClean="0"/>
              <a:t>0</a:t>
            </a:r>
            <a:r>
              <a:rPr lang="el-GR" sz="2800" dirty="0" smtClean="0"/>
              <a:t> ,  </a:t>
            </a:r>
            <a:r>
              <a:rPr lang="en-US" sz="2800" b="1" dirty="0" smtClean="0"/>
              <a:t>q</a:t>
            </a:r>
            <a:r>
              <a:rPr lang="en-US" sz="2800" dirty="0" smtClean="0"/>
              <a:t> ,   </a:t>
            </a:r>
            <a:r>
              <a:rPr lang="en-US" sz="2800" b="1" dirty="0" err="1" smtClean="0"/>
              <a:t>i</a:t>
            </a:r>
            <a:endParaRPr lang="el-GR" sz="2800" b="1" dirty="0"/>
          </a:p>
          <a:p>
            <a:pPr marL="644525" lvl="2" indent="0" algn="just">
              <a:buNone/>
            </a:pPr>
            <a:r>
              <a:rPr lang="el-GR" sz="2100" dirty="0" smtClean="0"/>
              <a:t>Συσκευή με λάδι, με άμμο χαλαζία, με πολύ μικρή ενέργεια που εκλύεται από σπινθήρες &lt;20μ</a:t>
            </a:r>
            <a:r>
              <a:rPr lang="en-US" sz="2100" dirty="0" smtClean="0"/>
              <a:t>W </a:t>
            </a:r>
            <a:r>
              <a:rPr lang="el-GR" sz="2100" dirty="0" smtClean="0"/>
              <a:t> και  δεν προκαλεί </a:t>
            </a:r>
            <a:r>
              <a:rPr lang="el-GR" sz="2100" dirty="0" err="1" smtClean="0"/>
              <a:t>έναυση</a:t>
            </a:r>
            <a:r>
              <a:rPr lang="el-GR" sz="2100" dirty="0" smtClean="0"/>
              <a:t>.</a:t>
            </a:r>
            <a:endParaRPr lang="el-GR" sz="2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8024" y="76470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Ε</a:t>
            </a:r>
            <a:r>
              <a:rPr lang="en-US" sz="4000" b="1" dirty="0" smtClean="0"/>
              <a:t>Exe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IIC</a:t>
            </a:r>
            <a:r>
              <a:rPr lang="en-US" sz="4000" b="1" dirty="0" smtClean="0"/>
              <a:t> T3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9285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ΠΟΙΟΤΗΤΑ  ΠΡΟΣΦΕΡΟΜΕΝΗΣ</a:t>
            </a:r>
            <a:br>
              <a:rPr lang="el-GR" dirty="0" smtClean="0"/>
            </a:br>
            <a:r>
              <a:rPr lang="el-GR" dirty="0" smtClean="0"/>
              <a:t>ΗΛΕΚΤΡΙΚΗΣ  ΙΣΧΥΟΣ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3"/>
            <a:ext cx="8435280" cy="4411662"/>
          </a:xfrm>
        </p:spPr>
        <p:txBody>
          <a:bodyPr/>
          <a:lstStyle/>
          <a:p>
            <a:r>
              <a:rPr lang="el-GR" sz="2400" dirty="0" smtClean="0"/>
              <a:t>Χ.Τ.  &lt; </a:t>
            </a:r>
            <a:r>
              <a:rPr lang="en-US" sz="2400" dirty="0" smtClean="0"/>
              <a:t> </a:t>
            </a:r>
            <a:r>
              <a:rPr lang="el-GR" sz="2400" dirty="0" smtClean="0"/>
              <a:t>1</a:t>
            </a:r>
            <a:r>
              <a:rPr lang="en-US" sz="2400" dirty="0" smtClean="0"/>
              <a:t>.</a:t>
            </a:r>
            <a:r>
              <a:rPr lang="el-GR" sz="2400" dirty="0" smtClean="0"/>
              <a:t>000</a:t>
            </a:r>
            <a:r>
              <a:rPr lang="en-US" sz="2400" dirty="0" smtClean="0"/>
              <a:t>V		</a:t>
            </a:r>
            <a:r>
              <a:rPr lang="el-GR" sz="2400" dirty="0" smtClean="0"/>
              <a:t>	    τάση κατανάλωσης</a:t>
            </a:r>
            <a:endParaRPr lang="en-US" sz="2400" dirty="0" smtClean="0"/>
          </a:p>
          <a:p>
            <a:r>
              <a:rPr lang="en-US" sz="2400" dirty="0" smtClean="0"/>
              <a:t>M.T. 1000 </a:t>
            </a:r>
            <a:r>
              <a:rPr lang="el-GR" sz="2400" dirty="0" smtClean="0"/>
              <a:t>μέχρι  20</a:t>
            </a:r>
            <a:r>
              <a:rPr lang="en-US" sz="2400" dirty="0" smtClean="0"/>
              <a:t>kV </a:t>
            </a:r>
            <a:r>
              <a:rPr lang="el-GR" sz="2400" dirty="0" smtClean="0"/>
              <a:t>ή </a:t>
            </a:r>
            <a:r>
              <a:rPr lang="en-US" sz="2400" dirty="0" smtClean="0"/>
              <a:t>22kV</a:t>
            </a:r>
            <a:r>
              <a:rPr lang="el-GR" sz="2400" dirty="0" smtClean="0"/>
              <a:t>	    τάση διανομής</a:t>
            </a:r>
          </a:p>
          <a:p>
            <a:r>
              <a:rPr lang="el-GR" sz="2400" dirty="0" smtClean="0"/>
              <a:t>Υ.Τ.   20</a:t>
            </a:r>
            <a:r>
              <a:rPr lang="en-US" sz="2400" dirty="0" smtClean="0"/>
              <a:t>kV   </a:t>
            </a:r>
            <a:r>
              <a:rPr lang="el-GR" sz="2400" dirty="0" smtClean="0"/>
              <a:t>έως</a:t>
            </a:r>
            <a:r>
              <a:rPr lang="en-US" sz="2400" dirty="0" smtClean="0"/>
              <a:t>   150kV</a:t>
            </a:r>
            <a:r>
              <a:rPr lang="el-GR" sz="2400" dirty="0" smtClean="0"/>
              <a:t>	    τάση μεταφοράς</a:t>
            </a:r>
            <a:endParaRPr lang="en-US" sz="2400" dirty="0" smtClean="0"/>
          </a:p>
          <a:p>
            <a:r>
              <a:rPr lang="en-US" sz="2400" dirty="0" smtClean="0"/>
              <a:t>Y.Y.T.  150kV   </a:t>
            </a:r>
            <a:r>
              <a:rPr lang="el-GR" sz="2400" dirty="0" smtClean="0"/>
              <a:t>έως  400</a:t>
            </a:r>
            <a:r>
              <a:rPr lang="en-US" sz="2400" dirty="0" smtClean="0"/>
              <a:t>kV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5688632" cy="3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4361036"/>
            <a:ext cx="2571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ΜΣ ανύψωσης</a:t>
            </a:r>
          </a:p>
          <a:p>
            <a:r>
              <a:rPr lang="el-GR" sz="2400" dirty="0" smtClean="0"/>
              <a:t>ΜΣ υποβιβασμού</a:t>
            </a:r>
          </a:p>
          <a:p>
            <a:endParaRPr lang="el-GR" sz="2400" dirty="0" smtClean="0"/>
          </a:p>
          <a:p>
            <a:r>
              <a:rPr lang="el-GR" sz="2400" dirty="0" smtClean="0"/>
              <a:t>ΜΣ μονάδας</a:t>
            </a:r>
          </a:p>
          <a:p>
            <a:r>
              <a:rPr lang="el-GR" sz="2400" dirty="0" smtClean="0"/>
              <a:t>ΜΣ διανομής</a:t>
            </a:r>
          </a:p>
          <a:p>
            <a:r>
              <a:rPr lang="el-GR" sz="2400" dirty="0" smtClean="0"/>
              <a:t>ΜΣ υποσταθμού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90119" y="3284984"/>
                <a:ext cx="14782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𝑆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𝑉𝐼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19" y="3284984"/>
                <a:ext cx="14782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3065" y="3769876"/>
                <a:ext cx="1793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𝑃</m:t>
                      </m:r>
                      <m:r>
                        <a:rPr lang="en-US" sz="2800" i="1" dirty="0" smtClean="0">
                          <a:latin typeface="Cambria Math"/>
                        </a:rPr>
                        <m:t> =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𝐼</m:t>
                      </m:r>
                      <m:r>
                        <a:rPr lang="en-US" sz="2800" b="0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65" y="3769876"/>
                <a:ext cx="179331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5499" y="6165304"/>
            <a:ext cx="14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&gt;250</a:t>
            </a:r>
            <a:r>
              <a:rPr lang="en-US" sz="2400" dirty="0" smtClean="0"/>
              <a:t>kVA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173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ΕΠΙΠΤΩΣΕΙΣ </a:t>
            </a:r>
            <a:br>
              <a:rPr lang="el-GR" dirty="0" smtClean="0"/>
            </a:br>
            <a:r>
              <a:rPr lang="el-GR" dirty="0" smtClean="0"/>
              <a:t>ΤΗΣ  ΠΟΙΟΤΗΤΑΣ  ΤΡΟΦΟΔΟΣΙΑΣ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Απρόβλεπτες  διακοπές</a:t>
            </a:r>
          </a:p>
          <a:p>
            <a:r>
              <a:rPr lang="el-GR" dirty="0" smtClean="0"/>
              <a:t>Αρμονικές  τάσης</a:t>
            </a:r>
          </a:p>
          <a:p>
            <a:r>
              <a:rPr lang="el-GR" dirty="0" smtClean="0"/>
              <a:t>Ταχεία  μεταβλητότητα  τάσης  (</a:t>
            </a:r>
            <a:r>
              <a:rPr lang="en-US" dirty="0" smtClean="0"/>
              <a:t>Flicker)</a:t>
            </a:r>
            <a:endParaRPr lang="el-GR" dirty="0" smtClean="0"/>
          </a:p>
          <a:p>
            <a:r>
              <a:rPr lang="el-GR" dirty="0" smtClean="0"/>
              <a:t>Υπερτάσεις – Υποτάσεις</a:t>
            </a:r>
          </a:p>
          <a:p>
            <a:r>
              <a:rPr lang="el-GR" dirty="0" smtClean="0"/>
              <a:t>Μεταβολές  στη  συχνότητα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Un = 230 / 400 V   ± 10%         </a:t>
            </a:r>
            <a:r>
              <a:rPr lang="en-US" dirty="0" err="1" smtClean="0"/>
              <a:t>fn</a:t>
            </a:r>
            <a:r>
              <a:rPr lang="en-US" dirty="0" smtClean="0"/>
              <a:t> = 50 Hz</a:t>
            </a:r>
            <a:r>
              <a:rPr lang="en-US" dirty="0"/>
              <a:t> ± </a:t>
            </a:r>
            <a:r>
              <a:rPr lang="en-US" dirty="0" smtClean="0"/>
              <a:t>1%</a:t>
            </a:r>
          </a:p>
          <a:p>
            <a:pPr marL="0" indent="0">
              <a:buNone/>
            </a:pPr>
            <a:r>
              <a:rPr lang="en-US" dirty="0" smtClean="0"/>
              <a:t> Un = 15  </a:t>
            </a:r>
            <a:r>
              <a:rPr lang="el-GR" dirty="0" smtClean="0"/>
              <a:t>ή  20 </a:t>
            </a:r>
            <a:r>
              <a:rPr lang="en-US" dirty="0" smtClean="0"/>
              <a:t>kV                      </a:t>
            </a:r>
            <a:r>
              <a:rPr lang="en-US" dirty="0" err="1" smtClean="0"/>
              <a:t>fn</a:t>
            </a:r>
            <a:r>
              <a:rPr lang="en-US" dirty="0" smtClean="0"/>
              <a:t> = 50 Hz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6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ΕΙΔΗ  ΗΛΕΚΤΡΟΛΟΓΙΚΩΝ  ΣΧΕΔΙΩΝ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11662"/>
          </a:xfrm>
        </p:spPr>
        <p:txBody>
          <a:bodyPr/>
          <a:lstStyle/>
          <a:p>
            <a:r>
              <a:rPr lang="el-GR" dirty="0" err="1" smtClean="0"/>
              <a:t>Πολυγραμμικό</a:t>
            </a:r>
            <a:r>
              <a:rPr lang="el-GR" dirty="0" smtClean="0"/>
              <a:t>  σχέδιο</a:t>
            </a:r>
          </a:p>
          <a:p>
            <a:r>
              <a:rPr lang="el-GR" dirty="0" smtClean="0"/>
              <a:t>Μονογραμμικό  σχέδιο</a:t>
            </a:r>
          </a:p>
          <a:p>
            <a:r>
              <a:rPr lang="el-GR" dirty="0" smtClean="0"/>
              <a:t>Ανάπτυγμα σχεδίου (διευθύνσεων ρεύματος)</a:t>
            </a:r>
          </a:p>
          <a:p>
            <a:r>
              <a:rPr lang="el-GR" dirty="0" smtClean="0"/>
              <a:t>Σχέδιο  εγκατάστασης  στην κάτοψη  χώρου</a:t>
            </a:r>
          </a:p>
          <a:p>
            <a:r>
              <a:rPr lang="el-GR" dirty="0" smtClean="0"/>
              <a:t>Σχέδια καλωδιώσεων ηλεκτρολογικού εξοπλισμού</a:t>
            </a:r>
          </a:p>
          <a:p>
            <a:r>
              <a:rPr lang="el-GR" dirty="0" smtClean="0"/>
              <a:t>Λειτουργικά  διαγράμματα</a:t>
            </a:r>
          </a:p>
          <a:p>
            <a:r>
              <a:rPr lang="el-GR" dirty="0" smtClean="0"/>
              <a:t>Μηχανολογικό σχέδιο ηλεκτρολογικών κατασκευών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ΕΞΩΤΕΡΙΚΕΣ &amp; ΠΕΡΙΒΑΛΛΟΝΤΙΚΕΣ ΕΠΙΔΡΑΣΕΙΣ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 numCol="2"/>
          <a:lstStyle/>
          <a:p>
            <a:r>
              <a:rPr lang="el-GR" sz="2400" dirty="0" smtClean="0"/>
              <a:t>Α. Το φυσικό περιβάλλον</a:t>
            </a:r>
            <a:r>
              <a:rPr lang="en-US" sz="2400" dirty="0" smtClean="0"/>
              <a:t>       </a:t>
            </a: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Θερμοκρασία		ΑΑ</a:t>
            </a:r>
            <a:r>
              <a:rPr lang="en-US" sz="1800" dirty="0" smtClean="0"/>
              <a:t> </a:t>
            </a:r>
            <a:r>
              <a:rPr lang="el-GR" sz="1800" dirty="0" smtClean="0"/>
              <a:t>1-6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Υγρασία			ΑΒ</a:t>
            </a:r>
            <a:r>
              <a:rPr lang="en-US" sz="1800" dirty="0" smtClean="0"/>
              <a:t> </a:t>
            </a:r>
            <a:r>
              <a:rPr lang="el-GR" sz="1800" dirty="0" smtClean="0"/>
              <a:t>1-6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Υψόμετρο 		</a:t>
            </a:r>
            <a:r>
              <a:rPr lang="en-US" sz="1800" dirty="0" smtClean="0"/>
              <a:t>AC 1-2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Παρουσία νερού		</a:t>
            </a:r>
            <a:r>
              <a:rPr lang="en-US" sz="1800" dirty="0" smtClean="0"/>
              <a:t>AD 1-8	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Παρουσία σκόνης</a:t>
            </a:r>
            <a:r>
              <a:rPr lang="en-US" sz="1800" dirty="0" smtClean="0"/>
              <a:t>	</a:t>
            </a:r>
            <a:r>
              <a:rPr lang="el-GR" sz="1800" dirty="0" smtClean="0"/>
              <a:t>	</a:t>
            </a:r>
            <a:r>
              <a:rPr lang="en-US" sz="1800" dirty="0" smtClean="0"/>
              <a:t>AE 1-6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Διαβρωτικές ουσίες	</a:t>
            </a:r>
            <a:r>
              <a:rPr lang="en-US" sz="1800" dirty="0" smtClean="0"/>
              <a:t>AF 1-4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Μηχανικές καταπονήσεις</a:t>
            </a:r>
            <a:r>
              <a:rPr lang="en-US" sz="1800" dirty="0" smtClean="0"/>
              <a:t>	AG 1-3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Δονήσεις</a:t>
            </a:r>
            <a:r>
              <a:rPr lang="en-US" sz="1800" dirty="0" smtClean="0"/>
              <a:t>		AH 1-3	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Χλωρίδα</a:t>
            </a:r>
            <a:r>
              <a:rPr lang="en-US" sz="1800" dirty="0" smtClean="0"/>
              <a:t>			AK 1-2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Πανίδα</a:t>
            </a:r>
            <a:r>
              <a:rPr lang="en-US" sz="1800" dirty="0" smtClean="0"/>
              <a:t>			AL 1-2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Η/Μ </a:t>
            </a:r>
            <a:r>
              <a:rPr lang="el-GR" sz="1800" dirty="0" err="1" smtClean="0"/>
              <a:t>επιδράσεις–Ιονισμός</a:t>
            </a:r>
            <a:r>
              <a:rPr lang="el-GR" sz="1800" dirty="0" smtClean="0"/>
              <a:t> </a:t>
            </a:r>
            <a:r>
              <a:rPr lang="en-US" sz="1800" dirty="0" smtClean="0"/>
              <a:t>	AM 1-6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Ηλιακή ακτινοβολία	</a:t>
            </a:r>
            <a:r>
              <a:rPr lang="en-US" sz="1800" dirty="0" smtClean="0"/>
              <a:t>AN 1-3</a:t>
            </a:r>
            <a:r>
              <a:rPr lang="el-GR" sz="18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Σεισμικές επιδράσεις</a:t>
            </a:r>
            <a:r>
              <a:rPr lang="en-US" sz="1800" dirty="0" smtClean="0"/>
              <a:t>	AP 1-4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Ατμοσφαιρικές εκκενώσεις</a:t>
            </a:r>
            <a:r>
              <a:rPr lang="en-US" sz="1800" dirty="0" smtClean="0"/>
              <a:t>	AQ 1-3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Κίνηση αέρα		</a:t>
            </a:r>
            <a:r>
              <a:rPr lang="en-US" sz="1800" dirty="0" smtClean="0"/>
              <a:t>AR 1-3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Άνεμος</a:t>
            </a:r>
            <a:r>
              <a:rPr lang="en-US" sz="1800" dirty="0" smtClean="0"/>
              <a:t>			AS 1-3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l-GR" sz="2400" dirty="0" smtClean="0"/>
              <a:t>Β. Ο χρήστης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Ικανότητα</a:t>
            </a:r>
            <a:r>
              <a:rPr lang="el-GR" sz="1800" dirty="0"/>
              <a:t>		</a:t>
            </a:r>
            <a:r>
              <a:rPr lang="en-US" sz="1800" dirty="0" smtClean="0"/>
              <a:t>B</a:t>
            </a:r>
            <a:r>
              <a:rPr lang="el-GR" sz="1800" dirty="0" smtClean="0"/>
              <a:t>Α</a:t>
            </a:r>
            <a:r>
              <a:rPr lang="en-US" sz="1800" dirty="0" smtClean="0"/>
              <a:t> </a:t>
            </a:r>
            <a:r>
              <a:rPr lang="el-GR" sz="1800" dirty="0" smtClean="0"/>
              <a:t>1-</a:t>
            </a:r>
            <a:r>
              <a:rPr lang="en-US" sz="1800" dirty="0" smtClean="0"/>
              <a:t>5</a:t>
            </a:r>
            <a:r>
              <a:rPr lang="el-GR" sz="1800" dirty="0" smtClean="0"/>
              <a:t>  </a:t>
            </a: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Επαφή προς </a:t>
            </a:r>
            <a:r>
              <a:rPr lang="el-GR" sz="1800" dirty="0" err="1" smtClean="0"/>
              <a:t>γή</a:t>
            </a:r>
            <a:r>
              <a:rPr lang="el-GR" sz="1800" dirty="0"/>
              <a:t>		</a:t>
            </a:r>
            <a:r>
              <a:rPr lang="en-US" sz="1800" dirty="0" smtClean="0"/>
              <a:t>BC </a:t>
            </a:r>
            <a:r>
              <a:rPr lang="el-GR" sz="1800" dirty="0" smtClean="0"/>
              <a:t>1-</a:t>
            </a:r>
            <a:r>
              <a:rPr lang="en-US" sz="1800" dirty="0" smtClean="0"/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Συνθήκες εκκένωσης	</a:t>
            </a:r>
            <a:r>
              <a:rPr lang="en-US" sz="1800" dirty="0" smtClean="0"/>
              <a:t>BD 1-4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Φύση υλικών</a:t>
            </a:r>
            <a:r>
              <a:rPr lang="en-US" sz="1800" dirty="0" smtClean="0"/>
              <a:t>		BE 1-4	</a:t>
            </a:r>
            <a:endParaRPr lang="el-GR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endParaRPr lang="el-GR" sz="2400" dirty="0" smtClean="0"/>
          </a:p>
          <a:p>
            <a:r>
              <a:rPr lang="en-US" sz="2400" dirty="0" smtClean="0"/>
              <a:t>C. </a:t>
            </a:r>
            <a:r>
              <a:rPr lang="el-GR" sz="2400" dirty="0" smtClean="0"/>
              <a:t>Το κτίριο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Υλικά κατασκευής		</a:t>
            </a:r>
            <a:r>
              <a:rPr lang="en-US" sz="1800" dirty="0" smtClean="0"/>
              <a:t>CA 1-2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Δομή κτιρίου</a:t>
            </a:r>
            <a:r>
              <a:rPr lang="en-US" sz="1800" dirty="0" smtClean="0"/>
              <a:t>		CB 1-4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A D 1		A E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B A 3		B D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 A 2		C B 2	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79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2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2" y="-99392"/>
            <a:ext cx="9156121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31643"/>
            <a:ext cx="127024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2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" y="0"/>
            <a:ext cx="911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5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" y="30882"/>
            <a:ext cx="9129994" cy="68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4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" y="0"/>
            <a:ext cx="912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5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" y="-387424"/>
            <a:ext cx="9141241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25450"/>
            <a:ext cx="9036496" cy="6427886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endParaRPr lang="el-GR" sz="800" dirty="0" smtClean="0"/>
          </a:p>
          <a:p>
            <a:pPr fontAlgn="auto">
              <a:spcAft>
                <a:spcPts val="0"/>
              </a:spcAft>
            </a:pPr>
            <a:r>
              <a:rPr lang="el-GR" dirty="0" smtClean="0"/>
              <a:t>Ηλεκτρομαγνητική </a:t>
            </a:r>
            <a:r>
              <a:rPr lang="el-GR" dirty="0"/>
              <a:t>Συμβατότητα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Μεταβολές </a:t>
            </a:r>
            <a:r>
              <a:rPr lang="el-GR" sz="2400" dirty="0"/>
              <a:t>υπέρτασης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Απότομες </a:t>
            </a:r>
            <a:r>
              <a:rPr lang="el-GR" sz="2400" dirty="0"/>
              <a:t>μεταβολές ισχύος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Ρεύματα </a:t>
            </a:r>
            <a:r>
              <a:rPr lang="el-GR" sz="2400" dirty="0"/>
              <a:t>εκκίνησης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Ρεύματα </a:t>
            </a:r>
            <a:r>
              <a:rPr lang="el-GR" sz="2400" dirty="0"/>
              <a:t>διαρροής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Αρμονικές </a:t>
            </a:r>
            <a:r>
              <a:rPr lang="el-GR" sz="2400" dirty="0"/>
              <a:t>συνιστώσες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Ανάγκη </a:t>
            </a:r>
            <a:r>
              <a:rPr lang="el-GR" sz="2400" dirty="0"/>
              <a:t>πρόσθετων γειώσεων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Συντήρηση – Έλεγχος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    Άνετη περιοδική επιθεώρηση, δοκιμή, συντήρηση, επισκευή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/>
              <a:t> </a:t>
            </a:r>
            <a:r>
              <a:rPr lang="el-GR" sz="2400" dirty="0" smtClean="0"/>
              <a:t>   Αποτελεσματικότητα μέσων προστασίας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/>
              <a:t> </a:t>
            </a:r>
            <a:r>
              <a:rPr lang="el-GR" sz="2400" dirty="0" smtClean="0"/>
              <a:t>   Αξιοπιστία του εξοπλισμού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Εφεδρεία</a:t>
            </a:r>
            <a:r>
              <a:rPr lang="en-US" dirty="0" smtClean="0"/>
              <a:t>  </a:t>
            </a:r>
            <a:endParaRPr lang="el-GR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    Συστοιχίες συσσωρευτών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 </a:t>
            </a:r>
            <a:r>
              <a:rPr lang="el-GR" sz="2400" dirty="0" smtClean="0"/>
              <a:t>   Ηλεκτροπαραγωγά ζεύγη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 </a:t>
            </a:r>
            <a:r>
              <a:rPr lang="el-GR" sz="2400" dirty="0" smtClean="0"/>
              <a:t>   Ξεχωριστή τροφοδοσία από δίκτυο διανομής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3</a:t>
            </a:fld>
            <a:endParaRPr lang="en-US"/>
          </a:p>
        </p:txBody>
      </p:sp>
      <p:sp useBgFill="1">
        <p:nvSpPr>
          <p:cNvPr id="5" name="TextBox 4"/>
          <p:cNvSpPr txBox="1"/>
          <p:nvPr/>
        </p:nvSpPr>
        <p:spPr>
          <a:xfrm>
            <a:off x="7164288" y="4581128"/>
            <a:ext cx="180020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Χρόνος</a:t>
            </a:r>
          </a:p>
          <a:p>
            <a:r>
              <a:rPr lang="en-US" sz="2000" dirty="0" smtClean="0"/>
              <a:t>0    UPS</a:t>
            </a:r>
          </a:p>
          <a:p>
            <a:r>
              <a:rPr lang="el-GR" sz="2000" dirty="0" smtClean="0"/>
              <a:t>0,15</a:t>
            </a:r>
            <a:r>
              <a:rPr lang="en-US" sz="2000" dirty="0" smtClean="0"/>
              <a:t> sec </a:t>
            </a:r>
            <a:endParaRPr lang="el-GR" sz="2000" dirty="0" smtClean="0"/>
          </a:p>
          <a:p>
            <a:r>
              <a:rPr lang="en-US" sz="2000" dirty="0" smtClean="0"/>
              <a:t>0,50 sec</a:t>
            </a:r>
          </a:p>
          <a:p>
            <a:r>
              <a:rPr lang="en-US" sz="2000" dirty="0" smtClean="0"/>
              <a:t>15 sec</a:t>
            </a:r>
          </a:p>
          <a:p>
            <a:r>
              <a:rPr lang="en-US" sz="2000" dirty="0" smtClean="0"/>
              <a:t>&gt;15 sec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40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ΠΡΟΣΤΑΣΙΑ ΣΥΣΚΕΥΩΝ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IP (</a:t>
            </a:r>
            <a:r>
              <a:rPr lang="en-US" dirty="0" err="1" smtClean="0"/>
              <a:t>xy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37618"/>
            <a:ext cx="8363272" cy="4843710"/>
          </a:xfrm>
        </p:spPr>
        <p:txBody>
          <a:bodyPr/>
          <a:lstStyle/>
          <a:p>
            <a:pPr algn="just"/>
            <a:r>
              <a:rPr lang="el-GR" dirty="0" smtClean="0"/>
              <a:t>Ο πρώτος  αριθμός  </a:t>
            </a:r>
            <a:r>
              <a:rPr lang="en-US" b="1" dirty="0" smtClean="0"/>
              <a:t>x</a:t>
            </a:r>
            <a:r>
              <a:rPr lang="en-US" dirty="0" smtClean="0"/>
              <a:t>  </a:t>
            </a:r>
            <a:r>
              <a:rPr lang="el-GR" dirty="0" smtClean="0"/>
              <a:t> ( 0 έως 6)  αφορά  την  προστασία  από την  είσοδο  ξένων  σωμάτων  ή  την  επαφή  με  το  ανθρώπινο  σώμα  και  αντιστοιχεί στο μέγεθος των ξένων σωμάτων.  </a:t>
            </a:r>
          </a:p>
          <a:p>
            <a:pPr algn="just"/>
            <a:r>
              <a:rPr lang="el-GR" dirty="0" smtClean="0"/>
              <a:t>Ο </a:t>
            </a:r>
            <a:r>
              <a:rPr lang="en-US" dirty="0" smtClean="0"/>
              <a:t> </a:t>
            </a:r>
            <a:r>
              <a:rPr lang="el-GR" dirty="0" smtClean="0"/>
              <a:t>δεύτερος  </a:t>
            </a:r>
            <a:r>
              <a:rPr lang="en-US" dirty="0" smtClean="0"/>
              <a:t> </a:t>
            </a:r>
            <a:r>
              <a:rPr lang="el-GR" dirty="0" smtClean="0"/>
              <a:t>αριθμός 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( 0 έως 8 )</a:t>
            </a:r>
            <a:r>
              <a:rPr lang="en-US" dirty="0" smtClean="0"/>
              <a:t> </a:t>
            </a:r>
            <a:r>
              <a:rPr lang="el-GR" dirty="0" smtClean="0"/>
              <a:t>αφορά  την  προστασία  από  την  είσοδο  νερού  και αντιστοιχεί στην προσβολή του νερού που μπορεί να αντέξει η συσκευή.</a:t>
            </a:r>
          </a:p>
          <a:p>
            <a:pPr algn="just"/>
            <a:r>
              <a:rPr lang="el-GR" dirty="0" smtClean="0"/>
              <a:t>Όσο μεγαλύτερος  είναι ο αριθμός τόσο μεγαλύτερη είναι η προστασία της συσκευής.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ΠΡΟΣΤΑΣΙΑ ΣΥΣΚΕΥΩΝ </a:t>
            </a:r>
            <a:br>
              <a:rPr lang="el-GR" dirty="0" smtClean="0"/>
            </a:br>
            <a:r>
              <a:rPr lang="el-GR" dirty="0" smtClean="0"/>
              <a:t>ΣΕ ΔΙΑΦΟΡΕΣ ΣΥΝΘΗΚΕΣ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216" y="1575247"/>
            <a:ext cx="6995120" cy="4734073"/>
          </a:xfrm>
        </p:spPr>
        <p:txBody>
          <a:bodyPr/>
          <a:lstStyle/>
          <a:p>
            <a:pPr algn="just"/>
            <a:r>
              <a:rPr lang="el-GR" dirty="0" smtClean="0"/>
              <a:t>Φωτιστικά σε γήπεδα, σε βιομηχανίες όπου υπάρχει πιθανότητα θραύσης του περιβλήματος  τους.</a:t>
            </a:r>
          </a:p>
          <a:p>
            <a:pPr algn="just"/>
            <a:r>
              <a:rPr lang="el-GR" dirty="0" smtClean="0"/>
              <a:t>Φωτιστικά  σε  εύφλεκτο  περιβάλλον.</a:t>
            </a:r>
          </a:p>
          <a:p>
            <a:pPr algn="just"/>
            <a:r>
              <a:rPr lang="el-GR" dirty="0" smtClean="0"/>
              <a:t>Υλικά   π.χ.  διακόπτες,  λαμπτήρες  σε  ψυκτικούς  θαλάμους.</a:t>
            </a:r>
          </a:p>
          <a:p>
            <a:pPr algn="just"/>
            <a:r>
              <a:rPr lang="el-GR" dirty="0" smtClean="0"/>
              <a:t>Υλικά  σε  υψηλές  θερμοκρασίες,  π.χ.  φώτα  σε  φούρνους.</a:t>
            </a:r>
          </a:p>
          <a:p>
            <a:pPr algn="just"/>
            <a:r>
              <a:rPr lang="el-GR" dirty="0" smtClean="0"/>
              <a:t>Υλικά  σε  εκρηκτικό  περιβάλλον.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7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1731</TotalTime>
  <Words>553</Words>
  <Application>Microsoft Office PowerPoint</Application>
  <PresentationFormat>Προβολή στην οθόνη (4:3)</PresentationFormat>
  <Paragraphs>158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Εκπαιδευτική παρουσίαση</vt:lpstr>
      <vt:lpstr>ΒΙΟΜΗΧΑΝΙΚΕΣ ΗΛΕΚΤΡΙΚΕΣ ΕΓΚΑΤΑΣΤΑΣΕΙΣ</vt:lpstr>
      <vt:lpstr>ΕΞΩΤΕΡΙΚΕΣ &amp; ΠΕΡΙΒΑΛΛΟΝΤΙΚΕΣ ΕΠΙΔΡΑΣΕΙΣ</vt:lpstr>
      <vt:lpstr>Παρουσίαση του PowerPoint</vt:lpstr>
      <vt:lpstr>ΠΡΟΣΤΑΣΙΑ ΣΥΣΚΕΥΩΝ   IP (xy)</vt:lpstr>
      <vt:lpstr>Παρουσίαση του PowerPoint</vt:lpstr>
      <vt:lpstr>Παρουσίαση του PowerPoint</vt:lpstr>
      <vt:lpstr>Παρουσίαση του PowerPoint</vt:lpstr>
      <vt:lpstr>ΠΡΟΣΤΑΣΙΑ ΣΥΣΚΕΥΩΝ  ΣΕ ΔΙΑΦΟΡΕΣ ΣΥΝΘΗΚΕΣ</vt:lpstr>
      <vt:lpstr>Παρουσίαση του PowerPoint</vt:lpstr>
      <vt:lpstr>Παρουσίαση του PowerPoint</vt:lpstr>
      <vt:lpstr>Παρουσίαση του PowerPoint</vt:lpstr>
      <vt:lpstr>ΠΡΟΣΤΑΣΙΑ ΕΓΚΑΤΑΣΤΑΣΕΩΝ  ΣΕ ΕΚΡΗΚΤΙΚΟ ΠΕΡΙΒΑΛΛΟΝ</vt:lpstr>
      <vt:lpstr>ΑΙΤΙΕΣ   ΑΝΑΦΛΕΞΗΣ  ΣΕ  ΒΙΟΜΗΧΑΝΙΚΕΣ  ΕΓΚΑΤΑΣΤΑΣΕΙΣ</vt:lpstr>
      <vt:lpstr>Παρουσίαση του PowerPoint</vt:lpstr>
      <vt:lpstr>Παρουσίαση του PowerPoint</vt:lpstr>
      <vt:lpstr>ΠΡΟΣΤΑΣΙΑ   ΕΕx</vt:lpstr>
      <vt:lpstr>ΠΟΙΟΤΗΤΑ  ΠΡΟΣΦΕΡΟΜΕΝΗΣ ΗΛΕΚΤΡΙΚΗΣ  ΙΣΧΥΟΣ</vt:lpstr>
      <vt:lpstr>ΕΠΙΠΤΩΣΕΙΣ  ΤΗΣ  ΠΟΙΟΤΗΤΑΣ  ΤΡΟΦΟΔΟΣΙΑΣ </vt:lpstr>
      <vt:lpstr>ΕΙΔΗ  ΗΛΕΚΤΡΟΛΟΓΙΚΩΝ  ΣΧΕΔΙΩΝ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95</cp:revision>
  <dcterms:created xsi:type="dcterms:W3CDTF">2020-03-19T06:44:50Z</dcterms:created>
  <dcterms:modified xsi:type="dcterms:W3CDTF">2021-03-21T11:30:39Z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