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34" r:id="rId3"/>
    <p:sldId id="348" r:id="rId4"/>
    <p:sldId id="349" r:id="rId5"/>
    <p:sldId id="350" r:id="rId6"/>
    <p:sldId id="351" r:id="rId7"/>
    <p:sldId id="352" r:id="rId8"/>
    <p:sldId id="353" r:id="rId9"/>
    <p:sldId id="354" r:id="rId10"/>
    <p:sldId id="355" r:id="rId11"/>
    <p:sldId id="356" r:id="rId12"/>
    <p:sldId id="357" r:id="rId13"/>
    <p:sldId id="358" r:id="rId14"/>
    <p:sldId id="359" r:id="rId15"/>
    <p:sldId id="360" r:id="rId16"/>
    <p:sldId id="341"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80" d="100"/>
          <a:sy n="80" d="100"/>
        </p:scale>
        <p:origin x="-100" y="-9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0FBBEE5-6266-4355-AA7E-77FC7ADF1075}"/>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868E958E-2C16-448D-AFB2-2B59C4CF38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E7745E89-F2FE-4E92-B6E2-8556ED7651BF}"/>
              </a:ext>
            </a:extLst>
          </p:cNvPr>
          <p:cNvSpPr>
            <a:spLocks noGrp="1"/>
          </p:cNvSpPr>
          <p:nvPr>
            <p:ph type="dt" sz="half" idx="10"/>
          </p:nvPr>
        </p:nvSpPr>
        <p:spPr/>
        <p:txBody>
          <a:bodyPr/>
          <a:lstStyle/>
          <a:p>
            <a:fld id="{012D9787-C7D7-461C-8427-4F925C78AAC3}"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D96B0CBE-F072-469F-BCA9-41292A6AC32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80B488C8-28EE-4842-B037-C3F3DF06E87B}"/>
              </a:ext>
            </a:extLst>
          </p:cNvPr>
          <p:cNvSpPr>
            <a:spLocks noGrp="1"/>
          </p:cNvSpPr>
          <p:nvPr>
            <p:ph type="sldNum" sz="quarter" idx="12"/>
          </p:nvPr>
        </p:nvSpPr>
        <p:spPr/>
        <p:txBody>
          <a:bodyPr/>
          <a:lstStyle/>
          <a:p>
            <a:fld id="{4AC59D04-5AC5-4469-962C-D64B201C6B01}" type="slidenum">
              <a:rPr lang="el-GR" smtClean="0"/>
              <a:pPr/>
              <a:t>‹#›</a:t>
            </a:fld>
            <a:endParaRPr lang="el-GR"/>
          </a:p>
        </p:txBody>
      </p:sp>
    </p:spTree>
    <p:extLst>
      <p:ext uri="{BB962C8B-B14F-4D97-AF65-F5344CB8AC3E}">
        <p14:creationId xmlns:p14="http://schemas.microsoft.com/office/powerpoint/2010/main" xmlns="" val="4040041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687F4FD-72D8-4E00-ACF8-223F2F97662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9147D340-4E15-48F4-9E97-F5087AAD57B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B11D77E3-1216-4E95-AD9D-0353BB039103}"/>
              </a:ext>
            </a:extLst>
          </p:cNvPr>
          <p:cNvSpPr>
            <a:spLocks noGrp="1"/>
          </p:cNvSpPr>
          <p:nvPr>
            <p:ph type="dt" sz="half" idx="10"/>
          </p:nvPr>
        </p:nvSpPr>
        <p:spPr/>
        <p:txBody>
          <a:bodyPr/>
          <a:lstStyle/>
          <a:p>
            <a:fld id="{012D9787-C7D7-461C-8427-4F925C78AAC3}"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76BF0AE0-57B5-4F11-9379-EA87D983787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D265F854-73AE-4562-A32D-6E374CD5C12B}"/>
              </a:ext>
            </a:extLst>
          </p:cNvPr>
          <p:cNvSpPr>
            <a:spLocks noGrp="1"/>
          </p:cNvSpPr>
          <p:nvPr>
            <p:ph type="sldNum" sz="quarter" idx="12"/>
          </p:nvPr>
        </p:nvSpPr>
        <p:spPr/>
        <p:txBody>
          <a:bodyPr/>
          <a:lstStyle/>
          <a:p>
            <a:fld id="{4AC59D04-5AC5-4469-962C-D64B201C6B01}" type="slidenum">
              <a:rPr lang="el-GR" smtClean="0"/>
              <a:pPr/>
              <a:t>‹#›</a:t>
            </a:fld>
            <a:endParaRPr lang="el-GR"/>
          </a:p>
        </p:txBody>
      </p:sp>
    </p:spTree>
    <p:extLst>
      <p:ext uri="{BB962C8B-B14F-4D97-AF65-F5344CB8AC3E}">
        <p14:creationId xmlns:p14="http://schemas.microsoft.com/office/powerpoint/2010/main" xmlns="" val="3483676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FE2F6662-78C5-4F20-9AE0-6AC83DFCB02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3ED21099-A1EE-47F8-A144-183E78B5B86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F4C4183A-93CB-477D-A66F-BABE43FC0FF4}"/>
              </a:ext>
            </a:extLst>
          </p:cNvPr>
          <p:cNvSpPr>
            <a:spLocks noGrp="1"/>
          </p:cNvSpPr>
          <p:nvPr>
            <p:ph type="dt" sz="half" idx="10"/>
          </p:nvPr>
        </p:nvSpPr>
        <p:spPr/>
        <p:txBody>
          <a:bodyPr/>
          <a:lstStyle/>
          <a:p>
            <a:fld id="{012D9787-C7D7-461C-8427-4F925C78AAC3}"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4C2EE3F2-197F-40A3-B970-F8F0DC02B67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32BB2A79-A276-4369-A470-0705C4B67B39}"/>
              </a:ext>
            </a:extLst>
          </p:cNvPr>
          <p:cNvSpPr>
            <a:spLocks noGrp="1"/>
          </p:cNvSpPr>
          <p:nvPr>
            <p:ph type="sldNum" sz="quarter" idx="12"/>
          </p:nvPr>
        </p:nvSpPr>
        <p:spPr/>
        <p:txBody>
          <a:bodyPr/>
          <a:lstStyle/>
          <a:p>
            <a:fld id="{4AC59D04-5AC5-4469-962C-D64B201C6B01}" type="slidenum">
              <a:rPr lang="el-GR" smtClean="0"/>
              <a:pPr/>
              <a:t>‹#›</a:t>
            </a:fld>
            <a:endParaRPr lang="el-GR"/>
          </a:p>
        </p:txBody>
      </p:sp>
    </p:spTree>
    <p:extLst>
      <p:ext uri="{BB962C8B-B14F-4D97-AF65-F5344CB8AC3E}">
        <p14:creationId xmlns:p14="http://schemas.microsoft.com/office/powerpoint/2010/main" xmlns="" val="4286401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2DAD604-10AA-46E9-99B6-76DA28E6BFE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EC157D0C-2D5F-4849-A7F8-19DAAFDA492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01785CE4-3EFD-4491-9522-E511826DC90B}"/>
              </a:ext>
            </a:extLst>
          </p:cNvPr>
          <p:cNvSpPr>
            <a:spLocks noGrp="1"/>
          </p:cNvSpPr>
          <p:nvPr>
            <p:ph type="dt" sz="half" idx="10"/>
          </p:nvPr>
        </p:nvSpPr>
        <p:spPr/>
        <p:txBody>
          <a:bodyPr/>
          <a:lstStyle/>
          <a:p>
            <a:fld id="{012D9787-C7D7-461C-8427-4F925C78AAC3}"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EE21E6FA-2CD9-4345-BFF1-0659CA109E2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D3376FA4-10C6-4F1A-9052-556B78900B50}"/>
              </a:ext>
            </a:extLst>
          </p:cNvPr>
          <p:cNvSpPr>
            <a:spLocks noGrp="1"/>
          </p:cNvSpPr>
          <p:nvPr>
            <p:ph type="sldNum" sz="quarter" idx="12"/>
          </p:nvPr>
        </p:nvSpPr>
        <p:spPr/>
        <p:txBody>
          <a:bodyPr/>
          <a:lstStyle/>
          <a:p>
            <a:fld id="{4AC59D04-5AC5-4469-962C-D64B201C6B01}" type="slidenum">
              <a:rPr lang="el-GR" smtClean="0"/>
              <a:pPr/>
              <a:t>‹#›</a:t>
            </a:fld>
            <a:endParaRPr lang="el-GR"/>
          </a:p>
        </p:txBody>
      </p:sp>
    </p:spTree>
    <p:extLst>
      <p:ext uri="{BB962C8B-B14F-4D97-AF65-F5344CB8AC3E}">
        <p14:creationId xmlns:p14="http://schemas.microsoft.com/office/powerpoint/2010/main" xmlns="" val="554957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0991B95-9054-43CC-82DC-FCF3C06E38A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5FEE2943-6965-4A04-961A-172853877F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566FC23F-F5BD-4EF4-8118-EC06F7F35FA3}"/>
              </a:ext>
            </a:extLst>
          </p:cNvPr>
          <p:cNvSpPr>
            <a:spLocks noGrp="1"/>
          </p:cNvSpPr>
          <p:nvPr>
            <p:ph type="dt" sz="half" idx="10"/>
          </p:nvPr>
        </p:nvSpPr>
        <p:spPr/>
        <p:txBody>
          <a:bodyPr/>
          <a:lstStyle/>
          <a:p>
            <a:fld id="{012D9787-C7D7-461C-8427-4F925C78AAC3}"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9E06FA86-A066-4B82-BB3A-1B756C55AF8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83764FC1-F47D-4CA5-9D71-6AFF247EE93A}"/>
              </a:ext>
            </a:extLst>
          </p:cNvPr>
          <p:cNvSpPr>
            <a:spLocks noGrp="1"/>
          </p:cNvSpPr>
          <p:nvPr>
            <p:ph type="sldNum" sz="quarter" idx="12"/>
          </p:nvPr>
        </p:nvSpPr>
        <p:spPr/>
        <p:txBody>
          <a:bodyPr/>
          <a:lstStyle/>
          <a:p>
            <a:fld id="{4AC59D04-5AC5-4469-962C-D64B201C6B01}" type="slidenum">
              <a:rPr lang="el-GR" smtClean="0"/>
              <a:pPr/>
              <a:t>‹#›</a:t>
            </a:fld>
            <a:endParaRPr lang="el-GR"/>
          </a:p>
        </p:txBody>
      </p:sp>
    </p:spTree>
    <p:extLst>
      <p:ext uri="{BB962C8B-B14F-4D97-AF65-F5344CB8AC3E}">
        <p14:creationId xmlns:p14="http://schemas.microsoft.com/office/powerpoint/2010/main" xmlns="" val="708477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F650C3A-2F77-4143-9B9C-9F3D59CB2E4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E29D3EE2-E983-4620-9871-6FAA522715F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xmlns="" id="{630AFF5F-771D-4EE1-B3D1-210D2734D51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xmlns="" id="{9774B7E7-8F24-42A1-AA8E-E5B93CFB5FF1}"/>
              </a:ext>
            </a:extLst>
          </p:cNvPr>
          <p:cNvSpPr>
            <a:spLocks noGrp="1"/>
          </p:cNvSpPr>
          <p:nvPr>
            <p:ph type="dt" sz="half" idx="10"/>
          </p:nvPr>
        </p:nvSpPr>
        <p:spPr/>
        <p:txBody>
          <a:bodyPr/>
          <a:lstStyle/>
          <a:p>
            <a:fld id="{012D9787-C7D7-461C-8427-4F925C78AAC3}"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A72F03EC-B499-426D-92B4-EBA755E13E1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4FC523BD-3094-43D5-8E8F-CB91EC83EDC3}"/>
              </a:ext>
            </a:extLst>
          </p:cNvPr>
          <p:cNvSpPr>
            <a:spLocks noGrp="1"/>
          </p:cNvSpPr>
          <p:nvPr>
            <p:ph type="sldNum" sz="quarter" idx="12"/>
          </p:nvPr>
        </p:nvSpPr>
        <p:spPr/>
        <p:txBody>
          <a:bodyPr/>
          <a:lstStyle/>
          <a:p>
            <a:fld id="{4AC59D04-5AC5-4469-962C-D64B201C6B01}" type="slidenum">
              <a:rPr lang="el-GR" smtClean="0"/>
              <a:pPr/>
              <a:t>‹#›</a:t>
            </a:fld>
            <a:endParaRPr lang="el-GR"/>
          </a:p>
        </p:txBody>
      </p:sp>
    </p:spTree>
    <p:extLst>
      <p:ext uri="{BB962C8B-B14F-4D97-AF65-F5344CB8AC3E}">
        <p14:creationId xmlns:p14="http://schemas.microsoft.com/office/powerpoint/2010/main" xmlns="" val="1853380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7D13C0E-3399-4103-9C6E-66986BCE638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2CC1C361-573A-4F2F-8A36-8A02E012D8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EFB8BB07-2DE4-45C9-A103-801678F3A3B3}"/>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xmlns="" id="{FEEBFC6B-5F0C-4712-9D2C-687B577707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04627FB5-BF4E-4898-A255-0092B58FE36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xmlns="" id="{8E66F854-B7B0-4E78-896C-3106571C641F}"/>
              </a:ext>
            </a:extLst>
          </p:cNvPr>
          <p:cNvSpPr>
            <a:spLocks noGrp="1"/>
          </p:cNvSpPr>
          <p:nvPr>
            <p:ph type="dt" sz="half" idx="10"/>
          </p:nvPr>
        </p:nvSpPr>
        <p:spPr/>
        <p:txBody>
          <a:bodyPr/>
          <a:lstStyle/>
          <a:p>
            <a:fld id="{012D9787-C7D7-461C-8427-4F925C78AAC3}" type="datetimeFigureOut">
              <a:rPr lang="el-GR" smtClean="0"/>
              <a:pPr/>
              <a:t>18/3/2022</a:t>
            </a:fld>
            <a:endParaRPr lang="el-GR"/>
          </a:p>
        </p:txBody>
      </p:sp>
      <p:sp>
        <p:nvSpPr>
          <p:cNvPr id="8" name="Θέση υποσέλιδου 7">
            <a:extLst>
              <a:ext uri="{FF2B5EF4-FFF2-40B4-BE49-F238E27FC236}">
                <a16:creationId xmlns:a16="http://schemas.microsoft.com/office/drawing/2014/main" xmlns="" id="{A4521F19-8F3D-4A7F-9411-69478DAB52E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FA4327D3-886E-45F4-948B-56ED81F7D0DC}"/>
              </a:ext>
            </a:extLst>
          </p:cNvPr>
          <p:cNvSpPr>
            <a:spLocks noGrp="1"/>
          </p:cNvSpPr>
          <p:nvPr>
            <p:ph type="sldNum" sz="quarter" idx="12"/>
          </p:nvPr>
        </p:nvSpPr>
        <p:spPr/>
        <p:txBody>
          <a:bodyPr/>
          <a:lstStyle/>
          <a:p>
            <a:fld id="{4AC59D04-5AC5-4469-962C-D64B201C6B01}" type="slidenum">
              <a:rPr lang="el-GR" smtClean="0"/>
              <a:pPr/>
              <a:t>‹#›</a:t>
            </a:fld>
            <a:endParaRPr lang="el-GR"/>
          </a:p>
        </p:txBody>
      </p:sp>
    </p:spTree>
    <p:extLst>
      <p:ext uri="{BB962C8B-B14F-4D97-AF65-F5344CB8AC3E}">
        <p14:creationId xmlns:p14="http://schemas.microsoft.com/office/powerpoint/2010/main" xmlns="" val="30212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F902E51-88D6-4DE8-91A7-1D423105051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1E1262D9-BB91-4AAF-82CC-CFC0022A2FBF}"/>
              </a:ext>
            </a:extLst>
          </p:cNvPr>
          <p:cNvSpPr>
            <a:spLocks noGrp="1"/>
          </p:cNvSpPr>
          <p:nvPr>
            <p:ph type="dt" sz="half" idx="10"/>
          </p:nvPr>
        </p:nvSpPr>
        <p:spPr/>
        <p:txBody>
          <a:bodyPr/>
          <a:lstStyle/>
          <a:p>
            <a:fld id="{012D9787-C7D7-461C-8427-4F925C78AAC3}" type="datetimeFigureOut">
              <a:rPr lang="el-GR" smtClean="0"/>
              <a:pPr/>
              <a:t>18/3/2022</a:t>
            </a:fld>
            <a:endParaRPr lang="el-GR"/>
          </a:p>
        </p:txBody>
      </p:sp>
      <p:sp>
        <p:nvSpPr>
          <p:cNvPr id="4" name="Θέση υποσέλιδου 3">
            <a:extLst>
              <a:ext uri="{FF2B5EF4-FFF2-40B4-BE49-F238E27FC236}">
                <a16:creationId xmlns:a16="http://schemas.microsoft.com/office/drawing/2014/main" xmlns="" id="{16426A62-CA93-4540-977F-98502C6E1D2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22BD19A6-29DB-4096-A11C-EFD24BCEE32E}"/>
              </a:ext>
            </a:extLst>
          </p:cNvPr>
          <p:cNvSpPr>
            <a:spLocks noGrp="1"/>
          </p:cNvSpPr>
          <p:nvPr>
            <p:ph type="sldNum" sz="quarter" idx="12"/>
          </p:nvPr>
        </p:nvSpPr>
        <p:spPr/>
        <p:txBody>
          <a:bodyPr/>
          <a:lstStyle/>
          <a:p>
            <a:fld id="{4AC59D04-5AC5-4469-962C-D64B201C6B01}" type="slidenum">
              <a:rPr lang="el-GR" smtClean="0"/>
              <a:pPr/>
              <a:t>‹#›</a:t>
            </a:fld>
            <a:endParaRPr lang="el-GR"/>
          </a:p>
        </p:txBody>
      </p:sp>
    </p:spTree>
    <p:extLst>
      <p:ext uri="{BB962C8B-B14F-4D97-AF65-F5344CB8AC3E}">
        <p14:creationId xmlns:p14="http://schemas.microsoft.com/office/powerpoint/2010/main" xmlns="" val="4048715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30C5D3DC-182D-41FE-9F77-420D1AD95C71}"/>
              </a:ext>
            </a:extLst>
          </p:cNvPr>
          <p:cNvSpPr>
            <a:spLocks noGrp="1"/>
          </p:cNvSpPr>
          <p:nvPr>
            <p:ph type="dt" sz="half" idx="10"/>
          </p:nvPr>
        </p:nvSpPr>
        <p:spPr/>
        <p:txBody>
          <a:bodyPr/>
          <a:lstStyle/>
          <a:p>
            <a:fld id="{012D9787-C7D7-461C-8427-4F925C78AAC3}" type="datetimeFigureOut">
              <a:rPr lang="el-GR" smtClean="0"/>
              <a:pPr/>
              <a:t>18/3/2022</a:t>
            </a:fld>
            <a:endParaRPr lang="el-GR"/>
          </a:p>
        </p:txBody>
      </p:sp>
      <p:sp>
        <p:nvSpPr>
          <p:cNvPr id="3" name="Θέση υποσέλιδου 2">
            <a:extLst>
              <a:ext uri="{FF2B5EF4-FFF2-40B4-BE49-F238E27FC236}">
                <a16:creationId xmlns:a16="http://schemas.microsoft.com/office/drawing/2014/main" xmlns="" id="{F67AE4E0-A7E3-458A-9032-AD0AAF019EF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0BE350F6-0083-4A3E-856B-DA0A59F68B94}"/>
              </a:ext>
            </a:extLst>
          </p:cNvPr>
          <p:cNvSpPr>
            <a:spLocks noGrp="1"/>
          </p:cNvSpPr>
          <p:nvPr>
            <p:ph type="sldNum" sz="quarter" idx="12"/>
          </p:nvPr>
        </p:nvSpPr>
        <p:spPr/>
        <p:txBody>
          <a:bodyPr/>
          <a:lstStyle/>
          <a:p>
            <a:fld id="{4AC59D04-5AC5-4469-962C-D64B201C6B01}" type="slidenum">
              <a:rPr lang="el-GR" smtClean="0"/>
              <a:pPr/>
              <a:t>‹#›</a:t>
            </a:fld>
            <a:endParaRPr lang="el-GR"/>
          </a:p>
        </p:txBody>
      </p:sp>
    </p:spTree>
    <p:extLst>
      <p:ext uri="{BB962C8B-B14F-4D97-AF65-F5344CB8AC3E}">
        <p14:creationId xmlns:p14="http://schemas.microsoft.com/office/powerpoint/2010/main" xmlns="" val="1675828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E52A146-8DD1-4CC5-AB0A-5B2F3D5AD19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AB5365EA-593A-4642-821C-413F608CA0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xmlns="" id="{4E25F85B-8386-4844-8494-7227E72A1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A7F55905-B0BB-4A42-8BDC-B3DB72F8BD77}"/>
              </a:ext>
            </a:extLst>
          </p:cNvPr>
          <p:cNvSpPr>
            <a:spLocks noGrp="1"/>
          </p:cNvSpPr>
          <p:nvPr>
            <p:ph type="dt" sz="half" idx="10"/>
          </p:nvPr>
        </p:nvSpPr>
        <p:spPr/>
        <p:txBody>
          <a:bodyPr/>
          <a:lstStyle/>
          <a:p>
            <a:fld id="{012D9787-C7D7-461C-8427-4F925C78AAC3}"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B8C49809-7BEE-4585-AF58-1562E4C581D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DC242EA9-4F29-47B5-8FA8-CF4350FDA061}"/>
              </a:ext>
            </a:extLst>
          </p:cNvPr>
          <p:cNvSpPr>
            <a:spLocks noGrp="1"/>
          </p:cNvSpPr>
          <p:nvPr>
            <p:ph type="sldNum" sz="quarter" idx="12"/>
          </p:nvPr>
        </p:nvSpPr>
        <p:spPr/>
        <p:txBody>
          <a:bodyPr/>
          <a:lstStyle/>
          <a:p>
            <a:fld id="{4AC59D04-5AC5-4469-962C-D64B201C6B01}" type="slidenum">
              <a:rPr lang="el-GR" smtClean="0"/>
              <a:pPr/>
              <a:t>‹#›</a:t>
            </a:fld>
            <a:endParaRPr lang="el-GR"/>
          </a:p>
        </p:txBody>
      </p:sp>
    </p:spTree>
    <p:extLst>
      <p:ext uri="{BB962C8B-B14F-4D97-AF65-F5344CB8AC3E}">
        <p14:creationId xmlns:p14="http://schemas.microsoft.com/office/powerpoint/2010/main" xmlns="" val="3034694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C23D47E-13D8-49F4-A2BA-286E948A9A7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FF95B551-8EB7-4FDE-A275-09758F924C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1E58B9D3-F5F8-4557-BE44-80B1444140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274AC0F7-4B05-4FF1-8709-9BE6BEACDC8C}"/>
              </a:ext>
            </a:extLst>
          </p:cNvPr>
          <p:cNvSpPr>
            <a:spLocks noGrp="1"/>
          </p:cNvSpPr>
          <p:nvPr>
            <p:ph type="dt" sz="half" idx="10"/>
          </p:nvPr>
        </p:nvSpPr>
        <p:spPr/>
        <p:txBody>
          <a:bodyPr/>
          <a:lstStyle/>
          <a:p>
            <a:fld id="{012D9787-C7D7-461C-8427-4F925C78AAC3}"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47521FDF-C6FA-4BF6-87C5-0853DB4B53F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CCB390B1-8E12-423C-A5EF-06A5BBB162C7}"/>
              </a:ext>
            </a:extLst>
          </p:cNvPr>
          <p:cNvSpPr>
            <a:spLocks noGrp="1"/>
          </p:cNvSpPr>
          <p:nvPr>
            <p:ph type="sldNum" sz="quarter" idx="12"/>
          </p:nvPr>
        </p:nvSpPr>
        <p:spPr/>
        <p:txBody>
          <a:bodyPr/>
          <a:lstStyle/>
          <a:p>
            <a:fld id="{4AC59D04-5AC5-4469-962C-D64B201C6B01}" type="slidenum">
              <a:rPr lang="el-GR" smtClean="0"/>
              <a:pPr/>
              <a:t>‹#›</a:t>
            </a:fld>
            <a:endParaRPr lang="el-GR"/>
          </a:p>
        </p:txBody>
      </p:sp>
    </p:spTree>
    <p:extLst>
      <p:ext uri="{BB962C8B-B14F-4D97-AF65-F5344CB8AC3E}">
        <p14:creationId xmlns:p14="http://schemas.microsoft.com/office/powerpoint/2010/main" xmlns="" val="1435106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748E9951-0633-4848-B7ED-5D34E1470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31690169-D0EF-4D9C-813A-F0A8C4501B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33E5BF14-B1B9-4EA0-A183-A05564CB56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2D9787-C7D7-461C-8427-4F925C78AAC3}"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352D27B8-5B53-491C-9EAB-1FE4260BAD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39B7E97E-303B-42B6-9C72-7A3EE49CEB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C59D04-5AC5-4469-962C-D64B201C6B01}" type="slidenum">
              <a:rPr lang="el-GR" smtClean="0"/>
              <a:pPr/>
              <a:t>‹#›</a:t>
            </a:fld>
            <a:endParaRPr lang="el-GR"/>
          </a:p>
        </p:txBody>
      </p:sp>
    </p:spTree>
    <p:extLst>
      <p:ext uri="{BB962C8B-B14F-4D97-AF65-F5344CB8AC3E}">
        <p14:creationId xmlns:p14="http://schemas.microsoft.com/office/powerpoint/2010/main" xmlns="" val="1893008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D20ADE9-68F1-4D37-B663-384CEC0B9234}"/>
              </a:ext>
            </a:extLst>
          </p:cNvPr>
          <p:cNvSpPr>
            <a:spLocks noGrp="1"/>
          </p:cNvSpPr>
          <p:nvPr>
            <p:ph type="ctrTitle"/>
          </p:nvPr>
        </p:nvSpPr>
        <p:spPr/>
        <p:txBody>
          <a:bodyPr>
            <a:noAutofit/>
          </a:bodyPr>
          <a:lstStyle/>
          <a:p>
            <a:r>
              <a:rPr lang="el-GR" sz="3200" dirty="0"/>
              <a:t>Η οπτική των ανθρωπίνων δικαιωμάτων και η Διεθνής Σύμβαση για τα δικαιώματα του παιδιού - </a:t>
            </a:r>
            <a:r>
              <a:rPr lang="en-US" sz="3200" dirty="0"/>
              <a:t>V</a:t>
            </a:r>
            <a:endParaRPr lang="el-GR" sz="3200" dirty="0"/>
          </a:p>
        </p:txBody>
      </p:sp>
      <p:sp>
        <p:nvSpPr>
          <p:cNvPr id="3" name="Υπότιτλος 2">
            <a:extLst>
              <a:ext uri="{FF2B5EF4-FFF2-40B4-BE49-F238E27FC236}">
                <a16:creationId xmlns:a16="http://schemas.microsoft.com/office/drawing/2014/main" xmlns="" id="{232D0431-9EB2-4F5B-A304-6E4666E459AE}"/>
              </a:ext>
            </a:extLst>
          </p:cNvPr>
          <p:cNvSpPr>
            <a:spLocks noGrp="1"/>
          </p:cNvSpPr>
          <p:nvPr>
            <p:ph type="subTitle" idx="1"/>
          </p:nvPr>
        </p:nvSpPr>
        <p:spPr/>
        <p:txBody>
          <a:bodyPr/>
          <a:lstStyle/>
          <a:p>
            <a:r>
              <a:rPr lang="el-GR" dirty="0"/>
              <a:t>Χ. </a:t>
            </a:r>
            <a:r>
              <a:rPr lang="el-GR" dirty="0" err="1"/>
              <a:t>Μορφακίδης</a:t>
            </a:r>
            <a:r>
              <a:rPr lang="el-GR" dirty="0"/>
              <a:t>, </a:t>
            </a:r>
            <a:r>
              <a:rPr lang="el-GR" dirty="0" err="1"/>
              <a:t>Επικ</a:t>
            </a:r>
            <a:r>
              <a:rPr lang="el-GR" dirty="0"/>
              <a:t>. Καθηγητής Τμήμα Κοινωνικής Εργασίας Δ.Π.Θ.</a:t>
            </a:r>
          </a:p>
        </p:txBody>
      </p:sp>
    </p:spTree>
    <p:extLst>
      <p:ext uri="{BB962C8B-B14F-4D97-AF65-F5344CB8AC3E}">
        <p14:creationId xmlns:p14="http://schemas.microsoft.com/office/powerpoint/2010/main" xmlns="" val="2131566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A03E8F8-BAD3-4C60-951A-4E170F96637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E5B891C4-0ABA-4154-B71B-9BAE984F11D6}"/>
              </a:ext>
            </a:extLst>
          </p:cNvPr>
          <p:cNvSpPr>
            <a:spLocks noGrp="1"/>
          </p:cNvSpPr>
          <p:nvPr>
            <p:ph idx="1"/>
          </p:nvPr>
        </p:nvSpPr>
        <p:spPr/>
        <p:txBody>
          <a:bodyPr/>
          <a:lstStyle/>
          <a:p>
            <a:pPr marL="0" indent="0" algn="just">
              <a:lnSpc>
                <a:spcPct val="150000"/>
              </a:lnSpc>
              <a:buNone/>
            </a:pPr>
            <a:r>
              <a:rPr lang="el-GR" dirty="0"/>
              <a:t>  Ως κριτήρια για την αξιολόγηση των μονάδων υγείας προκειμένου να αναγνωρισθούν ως Φιλικά προς τα Βρέφη Νοσοκομεία υιοθετούνται τα παγκόσμια κριτήρια του Παγκόσμιου Οργανισμού Υγείας και της UNICEF.</a:t>
            </a:r>
          </a:p>
        </p:txBody>
      </p:sp>
    </p:spTree>
    <p:extLst>
      <p:ext uri="{BB962C8B-B14F-4D97-AF65-F5344CB8AC3E}">
        <p14:creationId xmlns:p14="http://schemas.microsoft.com/office/powerpoint/2010/main" xmlns="" val="1491290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3FEEC7C-DDA7-4A48-B907-AE9C3D9E1FD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4160D77-83D2-4561-8B22-E3A7F3770BDD}"/>
              </a:ext>
            </a:extLst>
          </p:cNvPr>
          <p:cNvSpPr>
            <a:spLocks noGrp="1"/>
          </p:cNvSpPr>
          <p:nvPr>
            <p:ph idx="1"/>
          </p:nvPr>
        </p:nvSpPr>
        <p:spPr/>
        <p:txBody>
          <a:bodyPr/>
          <a:lstStyle/>
          <a:p>
            <a:pPr marL="0" indent="0" algn="just">
              <a:lnSpc>
                <a:spcPct val="150000"/>
              </a:lnSpc>
              <a:buNone/>
            </a:pPr>
            <a:r>
              <a:rPr lang="el-GR" dirty="0"/>
              <a:t>  Καταρτίζεται από το Ινστιτούτο Υγείας του Παιδιού ετήσια έκθεση για την πρόοδο της αξιολόγησης και της ανάπτυξης των πολιτικών για το θηλασμό - προσαρμογής των υποψηφίων Φ.Β.Ν. προς την Εθνική Επιτροπή για το Μητρικό Θηλασμό. Η Εθνική Επιτροπή γνωμοδοτεί σχετικά και διαβιβάζει την έκθεση προς τη Δ/</a:t>
            </a:r>
            <a:r>
              <a:rPr lang="el-GR" dirty="0" err="1"/>
              <a:t>νση</a:t>
            </a:r>
            <a:r>
              <a:rPr lang="el-GR" dirty="0"/>
              <a:t> Δημόσιας Υγείας του Υπουργείου Υγείας.</a:t>
            </a:r>
          </a:p>
          <a:p>
            <a:pPr marL="0" indent="0" algn="just">
              <a:lnSpc>
                <a:spcPct val="150000"/>
              </a:lnSpc>
              <a:buNone/>
            </a:pPr>
            <a:endParaRPr lang="el-GR" dirty="0"/>
          </a:p>
        </p:txBody>
      </p:sp>
    </p:spTree>
    <p:extLst>
      <p:ext uri="{BB962C8B-B14F-4D97-AF65-F5344CB8AC3E}">
        <p14:creationId xmlns:p14="http://schemas.microsoft.com/office/powerpoint/2010/main" xmlns="" val="1925387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314A3AB-458A-472C-AE0A-12764734DDE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BD7B200-D3B1-4996-91F7-646D3EF8AA1D}"/>
              </a:ext>
            </a:extLst>
          </p:cNvPr>
          <p:cNvSpPr>
            <a:spLocks noGrp="1"/>
          </p:cNvSpPr>
          <p:nvPr>
            <p:ph idx="1"/>
          </p:nvPr>
        </p:nvSpPr>
        <p:spPr/>
        <p:txBody>
          <a:bodyPr/>
          <a:lstStyle/>
          <a:p>
            <a:pPr marL="0" indent="0" algn="just">
              <a:lnSpc>
                <a:spcPct val="150000"/>
              </a:lnSpc>
              <a:buNone/>
            </a:pPr>
            <a:r>
              <a:rPr lang="el-GR" dirty="0"/>
              <a:t>  Συναφώς προς το άρθρο 24 της συμβάσεως έχει εκδοθεί (ΦΕΚ Β 2127/21.6.2017) υπουργική απόφαση με θέμα την καθιέρωση της έγγραφης συναίνεσης της μητέρας για τη χορήγηση υποκατάστατου μητρικού γάλακτος στα νεογνά εντός των νοσοκομείων και μαιευτηρίων.</a:t>
            </a:r>
          </a:p>
          <a:p>
            <a:pPr marL="0" indent="0">
              <a:buNone/>
            </a:pPr>
            <a:endParaRPr lang="el-GR" dirty="0"/>
          </a:p>
        </p:txBody>
      </p:sp>
    </p:spTree>
    <p:extLst>
      <p:ext uri="{BB962C8B-B14F-4D97-AF65-F5344CB8AC3E}">
        <p14:creationId xmlns:p14="http://schemas.microsoft.com/office/powerpoint/2010/main" xmlns="" val="3046925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A04EAE5-769D-4BFE-92AE-A360FEB45E6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EED9F43-973B-4FDE-8319-FD60D6986C5A}"/>
              </a:ext>
            </a:extLst>
          </p:cNvPr>
          <p:cNvSpPr>
            <a:spLocks noGrp="1"/>
          </p:cNvSpPr>
          <p:nvPr>
            <p:ph idx="1"/>
          </p:nvPr>
        </p:nvSpPr>
        <p:spPr/>
        <p:txBody>
          <a:bodyPr>
            <a:normAutofit/>
          </a:bodyPr>
          <a:lstStyle/>
          <a:p>
            <a:pPr marL="0" indent="0" algn="just">
              <a:lnSpc>
                <a:spcPct val="150000"/>
              </a:lnSpc>
              <a:buNone/>
            </a:pPr>
            <a:r>
              <a:rPr lang="el-GR" dirty="0"/>
              <a:t>     Η χορήγηση υποκατάστατου μητρικού γάλακτος στα νεογνά εντός των Δημόσιων, Πανεπιστημιακών Νοσοκομείων, Ιδιωτικών Κλινικών της χώρας και λοιπών Νοσοκομείων που επιδιώκουν δημόσιο ή και κοινωφελή σκοπό, επιτρέπεται για αποδεκτούς ιατρικούς λόγους ή κατόπιν έγγραφης συναίνεσης της μητέρας. </a:t>
            </a:r>
          </a:p>
        </p:txBody>
      </p:sp>
    </p:spTree>
    <p:extLst>
      <p:ext uri="{BB962C8B-B14F-4D97-AF65-F5344CB8AC3E}">
        <p14:creationId xmlns:p14="http://schemas.microsoft.com/office/powerpoint/2010/main" xmlns="" val="3951120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43E6C8B-F852-4998-9A32-BA2DF53E38D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9859668-405C-4D8A-A6CF-E247AB6549FB}"/>
              </a:ext>
            </a:extLst>
          </p:cNvPr>
          <p:cNvSpPr>
            <a:spLocks noGrp="1"/>
          </p:cNvSpPr>
          <p:nvPr>
            <p:ph idx="1"/>
          </p:nvPr>
        </p:nvSpPr>
        <p:spPr/>
        <p:txBody>
          <a:bodyPr>
            <a:noAutofit/>
          </a:bodyPr>
          <a:lstStyle/>
          <a:p>
            <a:pPr marL="0" indent="0" algn="just">
              <a:lnSpc>
                <a:spcPct val="170000"/>
              </a:lnSpc>
              <a:buNone/>
            </a:pPr>
            <a:r>
              <a:rPr lang="el-GR" sz="2400" dirty="0"/>
              <a:t>  Για το σκοπό αυτό συμπληρώνεται το κατά περίπτωση κατάλληλο έντυπο από τα περιλαμβανόμενα στα Παραρτήματα 1 και 2 της παρούσας απόφασης. </a:t>
            </a:r>
          </a:p>
          <a:p>
            <a:pPr marL="0" indent="0" algn="just">
              <a:lnSpc>
                <a:spcPct val="170000"/>
              </a:lnSpc>
              <a:buNone/>
            </a:pPr>
            <a:r>
              <a:rPr lang="el-GR" sz="2400" dirty="0"/>
              <a:t>  Το έντυπο υπογράφεται εις διπλούν και φυλάσσεται στον ιατρικό φάκελο του νεογνού και της μητέρας. Η συμπλήρωση του εντύπου του Παραρτήματος 1 γίνεται με ευθύνη του παιδιάτρου ή εναλλακτικά της μαίας, ενώ η συμπλήρωση του εντύπου του Παραρτήματος 2 από τον θεράποντα παιδίατρο.</a:t>
            </a:r>
          </a:p>
          <a:p>
            <a:pPr marL="0" indent="0" algn="just">
              <a:lnSpc>
                <a:spcPct val="170000"/>
              </a:lnSpc>
              <a:buNone/>
            </a:pPr>
            <a:endParaRPr lang="el-GR" sz="2400" dirty="0"/>
          </a:p>
          <a:p>
            <a:pPr marL="0" indent="0" algn="just">
              <a:lnSpc>
                <a:spcPct val="170000"/>
              </a:lnSpc>
              <a:buNone/>
            </a:pPr>
            <a:r>
              <a:rPr lang="el-GR" sz="2400" dirty="0"/>
              <a:t> </a:t>
            </a:r>
          </a:p>
        </p:txBody>
      </p:sp>
    </p:spTree>
    <p:extLst>
      <p:ext uri="{BB962C8B-B14F-4D97-AF65-F5344CB8AC3E}">
        <p14:creationId xmlns:p14="http://schemas.microsoft.com/office/powerpoint/2010/main" xmlns="" val="3246636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42D5F2C-5C7D-4620-ADD1-1E055ECB819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EF9923F-FC41-40D3-A6D6-6473EC543183}"/>
              </a:ext>
            </a:extLst>
          </p:cNvPr>
          <p:cNvSpPr>
            <a:spLocks noGrp="1"/>
          </p:cNvSpPr>
          <p:nvPr>
            <p:ph idx="1"/>
          </p:nvPr>
        </p:nvSpPr>
        <p:spPr/>
        <p:txBody>
          <a:bodyPr>
            <a:normAutofit/>
          </a:bodyPr>
          <a:lstStyle/>
          <a:p>
            <a:pPr marL="0" indent="0" algn="just">
              <a:lnSpc>
                <a:spcPct val="150000"/>
              </a:lnSpc>
              <a:buNone/>
            </a:pPr>
            <a:r>
              <a:rPr lang="el-GR" dirty="0"/>
              <a:t>    Της έγγραφης συναίνεσης προηγείται ενημέρωση της μητέρας σχετικά με τα οφέλη του μητρικού θηλασμού για την υγεία και την ανάπτυξη του βρέφους, για την υγεία της ίδιας, καθώς για και τους ενδεχόμενους κινδύνους που συνεπάγεται η λανθασμένη χρήση των υποκατάστατων μητρικού γάλακτος.</a:t>
            </a:r>
          </a:p>
          <a:p>
            <a:pPr marL="0" indent="0" algn="just">
              <a:lnSpc>
                <a:spcPct val="150000"/>
              </a:lnSpc>
              <a:buNone/>
            </a:pPr>
            <a:endParaRPr lang="el-GR" dirty="0"/>
          </a:p>
        </p:txBody>
      </p:sp>
    </p:spTree>
    <p:extLst>
      <p:ext uri="{BB962C8B-B14F-4D97-AF65-F5344CB8AC3E}">
        <p14:creationId xmlns:p14="http://schemas.microsoft.com/office/powerpoint/2010/main" xmlns="" val="769340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45CB252-B30B-4399-9E39-F11CC71E6E71}"/>
              </a:ext>
            </a:extLst>
          </p:cNvPr>
          <p:cNvSpPr>
            <a:spLocks noGrp="1"/>
          </p:cNvSpPr>
          <p:nvPr>
            <p:ph type="title"/>
          </p:nvPr>
        </p:nvSpPr>
        <p:spPr/>
        <p:txBody>
          <a:bodyPr/>
          <a:lstStyle/>
          <a:p>
            <a:endParaRPr lang="el-GR"/>
          </a:p>
        </p:txBody>
      </p:sp>
      <p:pic>
        <p:nvPicPr>
          <p:cNvPr id="4" name="Θέση περιεχομένου 4">
            <a:extLst>
              <a:ext uri="{FF2B5EF4-FFF2-40B4-BE49-F238E27FC236}">
                <a16:creationId xmlns:a16="http://schemas.microsoft.com/office/drawing/2014/main" xmlns="" id="{096C0451-3E2F-4A40-A46A-E84B06658FC7}"/>
              </a:ext>
            </a:extLst>
          </p:cNvPr>
          <p:cNvPicPr>
            <a:picLocks noGrp="1" noChangeAspect="1"/>
          </p:cNvPicPr>
          <p:nvPr>
            <p:ph idx="1"/>
          </p:nvPr>
        </p:nvPicPr>
        <p:blipFill>
          <a:blip r:embed="rId2"/>
          <a:stretch>
            <a:fillRect/>
          </a:stretch>
        </p:blipFill>
        <p:spPr>
          <a:xfrm>
            <a:off x="3224535" y="3626357"/>
            <a:ext cx="5742930" cy="749873"/>
          </a:xfrm>
        </p:spPr>
      </p:pic>
    </p:spTree>
    <p:extLst>
      <p:ext uri="{BB962C8B-B14F-4D97-AF65-F5344CB8AC3E}">
        <p14:creationId xmlns:p14="http://schemas.microsoft.com/office/powerpoint/2010/main" xmlns="" val="2225633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algn="just">
              <a:lnSpc>
                <a:spcPct val="160000"/>
              </a:lnSpc>
              <a:buNone/>
            </a:pPr>
            <a:r>
              <a:rPr lang="el-GR" dirty="0"/>
              <a:t>       Άρθρο  24</a:t>
            </a:r>
            <a:r>
              <a:rPr lang="en-US" dirty="0"/>
              <a:t> </a:t>
            </a:r>
            <a:r>
              <a:rPr lang="el-GR" dirty="0"/>
              <a:t> της σύμβασης</a:t>
            </a:r>
          </a:p>
          <a:p>
            <a:pPr algn="just">
              <a:lnSpc>
                <a:spcPct val="160000"/>
              </a:lnSpc>
              <a:buNone/>
            </a:pPr>
            <a:r>
              <a:rPr lang="el-GR" dirty="0"/>
              <a:t>            1. Τα Συμβαλλόμενα Κράτη αναγνωρίζουν το δικαίωμα του παιδιού να  απολαμβάνει το καλύτερο δυνατόν επίπεδο υγείας και να επωφελείται από    τις υπηρεσίες ιατρικής θεραπείας και αποκατάστασης αναπήρων. Τα Συμβαλλόμενα Κράτη επιδιώκουν να διασφαλίσουν το ότι κανένα παιδί δεν θα στερείται το δικαίωμα πρόσβασης στις υπηρεσίες αυτές.</a:t>
            </a:r>
          </a:p>
          <a:p>
            <a:pPr algn="just">
              <a:lnSpc>
                <a:spcPct val="160000"/>
              </a:lnSpc>
              <a:buNone/>
            </a:pPr>
            <a:endParaRPr lang="el-GR" dirty="0"/>
          </a:p>
          <a:p>
            <a:pPr algn="just">
              <a:lnSpc>
                <a:spcPct val="160000"/>
              </a:lnSpc>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CCE3EBD-DE63-478E-88E9-1BB3833454F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8D22459-3ACC-4E03-B308-45318B250BEE}"/>
              </a:ext>
            </a:extLst>
          </p:cNvPr>
          <p:cNvSpPr>
            <a:spLocks noGrp="1"/>
          </p:cNvSpPr>
          <p:nvPr>
            <p:ph idx="1"/>
          </p:nvPr>
        </p:nvSpPr>
        <p:spPr/>
        <p:txBody>
          <a:bodyPr>
            <a:noAutofit/>
          </a:bodyPr>
          <a:lstStyle/>
          <a:p>
            <a:pPr marL="0" indent="0" algn="just">
              <a:lnSpc>
                <a:spcPct val="150000"/>
              </a:lnSpc>
              <a:buNone/>
            </a:pPr>
            <a:r>
              <a:rPr lang="el-GR" dirty="0"/>
              <a:t> 2. Τα Συμβαλλόμενα Κράτη επιδιώκουν να εξασφαλίσουν την πλήρη    εφαρμογή του παραπάνω δικαιώματος και ιδιαίτερα παίρνουν τα κατάλληλα μέτρα για:</a:t>
            </a:r>
          </a:p>
          <a:p>
            <a:pPr marL="0" indent="0" algn="just">
              <a:lnSpc>
                <a:spcPct val="150000"/>
              </a:lnSpc>
              <a:buNone/>
            </a:pPr>
            <a:r>
              <a:rPr lang="el-GR" dirty="0"/>
              <a:t>      - Να μειώσουν τη βρεφική και παιδική θνησιμότητα.</a:t>
            </a:r>
          </a:p>
          <a:p>
            <a:pPr marL="0" indent="0" algn="just">
              <a:lnSpc>
                <a:spcPct val="150000"/>
              </a:lnSpc>
              <a:buNone/>
            </a:pPr>
            <a:r>
              <a:rPr lang="el-GR" dirty="0"/>
              <a:t>      </a:t>
            </a:r>
          </a:p>
          <a:p>
            <a:pPr marL="0" indent="0" algn="just">
              <a:lnSpc>
                <a:spcPct val="150000"/>
              </a:lnSpc>
              <a:buNone/>
            </a:pPr>
            <a:endParaRPr lang="el-GR" dirty="0"/>
          </a:p>
          <a:p>
            <a:pPr marL="0" indent="0" algn="just">
              <a:lnSpc>
                <a:spcPct val="150000"/>
              </a:lnSpc>
              <a:buNone/>
            </a:pPr>
            <a:r>
              <a:rPr lang="el-GR" dirty="0"/>
              <a:t>      </a:t>
            </a:r>
          </a:p>
          <a:p>
            <a:pPr marL="0" indent="0" algn="just">
              <a:lnSpc>
                <a:spcPct val="150000"/>
              </a:lnSpc>
              <a:buNone/>
            </a:pPr>
            <a:r>
              <a:rPr lang="el-GR" dirty="0"/>
              <a:t> </a:t>
            </a:r>
          </a:p>
          <a:p>
            <a:pPr marL="0" indent="0" algn="just">
              <a:lnSpc>
                <a:spcPct val="150000"/>
              </a:lnSpc>
              <a:buNone/>
            </a:pPr>
            <a:r>
              <a:rPr lang="el-GR" dirty="0"/>
              <a:t> </a:t>
            </a:r>
          </a:p>
        </p:txBody>
      </p:sp>
    </p:spTree>
    <p:extLst>
      <p:ext uri="{BB962C8B-B14F-4D97-AF65-F5344CB8AC3E}">
        <p14:creationId xmlns:p14="http://schemas.microsoft.com/office/powerpoint/2010/main" xmlns="" val="1528330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745BDA0-94BF-433E-9682-81949043904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05C0CC8-B923-463C-84A9-8DED8DEBCA69}"/>
              </a:ext>
            </a:extLst>
          </p:cNvPr>
          <p:cNvSpPr>
            <a:spLocks noGrp="1"/>
          </p:cNvSpPr>
          <p:nvPr>
            <p:ph idx="1"/>
          </p:nvPr>
        </p:nvSpPr>
        <p:spPr/>
        <p:txBody>
          <a:bodyPr>
            <a:normAutofit fontScale="85000" lnSpcReduction="20000"/>
          </a:bodyPr>
          <a:lstStyle/>
          <a:p>
            <a:pPr marL="0" indent="0" algn="just">
              <a:lnSpc>
                <a:spcPct val="150000"/>
              </a:lnSpc>
              <a:buNone/>
            </a:pPr>
            <a:r>
              <a:rPr lang="el-GR" dirty="0"/>
              <a:t> - Να εξασφαλίσουν σε κάθε παιδί την απαραίτητη ιατρική αντίληψη και περίθαλψη δίνοντας έμφαση στην ανάπτυξη της στοιχειώδους περίθαλψης.</a:t>
            </a:r>
          </a:p>
          <a:p>
            <a:pPr marL="0" indent="0" algn="just">
              <a:lnSpc>
                <a:spcPct val="150000"/>
              </a:lnSpc>
              <a:buNone/>
            </a:pPr>
            <a:r>
              <a:rPr lang="el-GR" dirty="0"/>
              <a:t>- Να αγωνιστούν κατά της ασθένειας και της κακής διατροφής και μέσα στα πλαίσια της στοιχειώδους περίθαλψης, με την εφαρμογή – ανάμεσα στα άλλα – της ήδη διαθέσιμης τεχνολογίας και με την παροχή θρεπτικών τροφών και καθαρού πόσιμου νερού, λαμβάνοντας υπόψη τους κινδύνους της μόλυνσης του φυσικού περιβάλλοντος.</a:t>
            </a:r>
          </a:p>
          <a:p>
            <a:pPr marL="0" indent="0" algn="just">
              <a:lnSpc>
                <a:spcPct val="150000"/>
              </a:lnSpc>
              <a:buNone/>
            </a:pPr>
            <a:r>
              <a:rPr lang="el-GR" dirty="0"/>
              <a:t>  </a:t>
            </a:r>
          </a:p>
        </p:txBody>
      </p:sp>
    </p:spTree>
    <p:extLst>
      <p:ext uri="{BB962C8B-B14F-4D97-AF65-F5344CB8AC3E}">
        <p14:creationId xmlns:p14="http://schemas.microsoft.com/office/powerpoint/2010/main" xmlns="" val="159098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3B89CAC-424B-468E-AEE0-83BED82750C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76FB724B-4D7A-45DE-8917-F9675F385AC2}"/>
              </a:ext>
            </a:extLst>
          </p:cNvPr>
          <p:cNvSpPr>
            <a:spLocks noGrp="1"/>
          </p:cNvSpPr>
          <p:nvPr>
            <p:ph idx="1"/>
          </p:nvPr>
        </p:nvSpPr>
        <p:spPr/>
        <p:txBody>
          <a:bodyPr>
            <a:noAutofit/>
          </a:bodyPr>
          <a:lstStyle/>
          <a:p>
            <a:pPr marL="0" indent="0" algn="just">
              <a:lnSpc>
                <a:spcPct val="150000"/>
              </a:lnSpc>
              <a:buNone/>
            </a:pPr>
            <a:r>
              <a:rPr lang="el-GR" sz="2400" dirty="0"/>
              <a:t> - Να εξασφαλίσουν στις μητέρες κατάλληλη περίθαλψη πριν και μετά από τον τοκετό.</a:t>
            </a:r>
          </a:p>
          <a:p>
            <a:pPr marL="0" indent="0" algn="just">
              <a:lnSpc>
                <a:spcPct val="150000"/>
              </a:lnSpc>
              <a:buNone/>
            </a:pPr>
            <a:r>
              <a:rPr lang="el-GR" sz="2400" dirty="0"/>
              <a:t>- Να μπορούν όλες οι ομάδες της κοινωνίας, ιδιαίτερα οι γονείς και τα παιδιά, να ενημερώνονται για τα θέματα της υγείας και της διατροφής του παιδιού, για τα πλεονεκτήματα του φυσικού θηλασμού, την υγιεινή και την καθαριότητα του περιβάλλοντος και την πρόληψη των  ατυχημάτων και να βρίσκουν υποστήριξη στη χρήση των παραπάνω βασικών γνώσεων.</a:t>
            </a:r>
          </a:p>
          <a:p>
            <a:pPr marL="0" indent="0" algn="just">
              <a:lnSpc>
                <a:spcPct val="150000"/>
              </a:lnSpc>
              <a:buNone/>
            </a:pPr>
            <a:endParaRPr lang="el-GR" sz="2400" dirty="0"/>
          </a:p>
          <a:p>
            <a:pPr marL="0" indent="0" algn="just">
              <a:lnSpc>
                <a:spcPct val="150000"/>
              </a:lnSpc>
              <a:buNone/>
            </a:pPr>
            <a:r>
              <a:rPr lang="el-GR" sz="2400" dirty="0"/>
              <a:t>      </a:t>
            </a:r>
          </a:p>
        </p:txBody>
      </p:sp>
    </p:spTree>
    <p:extLst>
      <p:ext uri="{BB962C8B-B14F-4D97-AF65-F5344CB8AC3E}">
        <p14:creationId xmlns:p14="http://schemas.microsoft.com/office/powerpoint/2010/main" xmlns="" val="1889241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EF9A4C8-1A6A-4FE9-A1A8-1E9B94842B5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9C50DE1-8C20-449B-B43C-153835827AEE}"/>
              </a:ext>
            </a:extLst>
          </p:cNvPr>
          <p:cNvSpPr>
            <a:spLocks noGrp="1"/>
          </p:cNvSpPr>
          <p:nvPr>
            <p:ph idx="1"/>
          </p:nvPr>
        </p:nvSpPr>
        <p:spPr/>
        <p:txBody>
          <a:bodyPr>
            <a:noAutofit/>
          </a:bodyPr>
          <a:lstStyle/>
          <a:p>
            <a:pPr marL="0" indent="0" algn="just">
              <a:lnSpc>
                <a:spcPct val="150000"/>
              </a:lnSpc>
              <a:buNone/>
            </a:pPr>
            <a:r>
              <a:rPr lang="el-GR" dirty="0"/>
              <a:t>Ο κανονιστικός νομοθέτης, λαμβάνοντας υπ’ </a:t>
            </a:r>
            <a:r>
              <a:rPr lang="el-GR" dirty="0" err="1"/>
              <a:t>όψιν</a:t>
            </a:r>
            <a:r>
              <a:rPr lang="el-GR" dirty="0"/>
              <a:t> του τις διατάξεις του άρθρου 24 της σύμβασης εξέδωσε υπουργική απόφαση (ΦΕΚ Β 2365 2019), η οποία φέρει τον τίτλο: « Όροι-προϋποθέσεις αναγνώρισης, διαδικασίες ανάπτυξης, εποπτεία των "Φιλικών προς τα Βρέφη" Νοσοκομείων.</a:t>
            </a:r>
          </a:p>
          <a:p>
            <a:pPr marL="0" indent="0" algn="just">
              <a:lnSpc>
                <a:spcPct val="150000"/>
              </a:lnSpc>
              <a:buNone/>
            </a:pPr>
            <a:r>
              <a:rPr lang="el-GR" dirty="0"/>
              <a:t> </a:t>
            </a:r>
          </a:p>
        </p:txBody>
      </p:sp>
    </p:spTree>
    <p:extLst>
      <p:ext uri="{BB962C8B-B14F-4D97-AF65-F5344CB8AC3E}">
        <p14:creationId xmlns:p14="http://schemas.microsoft.com/office/powerpoint/2010/main" xmlns="" val="3035752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EB75A8F-C0FB-46F6-82F2-696167C1473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2B63A333-6AB3-43AA-A108-81C4C1BAB854}"/>
              </a:ext>
            </a:extLst>
          </p:cNvPr>
          <p:cNvSpPr>
            <a:spLocks noGrp="1"/>
          </p:cNvSpPr>
          <p:nvPr>
            <p:ph idx="1"/>
          </p:nvPr>
        </p:nvSpPr>
        <p:spPr/>
        <p:txBody>
          <a:bodyPr/>
          <a:lstStyle/>
          <a:p>
            <a:pPr marL="0" indent="0" algn="just">
              <a:lnSpc>
                <a:spcPct val="150000"/>
              </a:lnSpc>
              <a:buNone/>
            </a:pPr>
            <a:r>
              <a:rPr lang="en-US" dirty="0"/>
              <a:t>   </a:t>
            </a:r>
            <a:r>
              <a:rPr lang="el-GR" dirty="0"/>
              <a:t>Η εν λόγω απόφαση αποσκοπεί στον καθορισμό των όρων και προϋποθέσεων αναγνώρισης, των διαδικασιών ανάπτυξης, των κριτηρίων, δεικτών και διαδικασιών αξιολόγησης, καθώς και της εποπτείας των «Φιλικών προς τα Βρέφη Νοσοκομείων».</a:t>
            </a:r>
          </a:p>
          <a:p>
            <a:pPr marL="0" indent="0">
              <a:buNone/>
            </a:pPr>
            <a:endParaRPr lang="el-GR" dirty="0"/>
          </a:p>
        </p:txBody>
      </p:sp>
    </p:spTree>
    <p:extLst>
      <p:ext uri="{BB962C8B-B14F-4D97-AF65-F5344CB8AC3E}">
        <p14:creationId xmlns:p14="http://schemas.microsoft.com/office/powerpoint/2010/main" xmlns="" val="2596777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B1AC77A-1B68-4206-B531-2085447A47C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02FB5B7-9939-451E-AC73-F55135ED46A9}"/>
              </a:ext>
            </a:extLst>
          </p:cNvPr>
          <p:cNvSpPr>
            <a:spLocks noGrp="1"/>
          </p:cNvSpPr>
          <p:nvPr>
            <p:ph idx="1"/>
          </p:nvPr>
        </p:nvSpPr>
        <p:spPr/>
        <p:txBody>
          <a:bodyPr/>
          <a:lstStyle/>
          <a:p>
            <a:pPr marL="0" indent="0" algn="just">
              <a:lnSpc>
                <a:spcPct val="150000"/>
              </a:lnSpc>
              <a:buNone/>
            </a:pPr>
            <a:r>
              <a:rPr lang="el-GR" dirty="0"/>
              <a:t> </a:t>
            </a:r>
            <a:r>
              <a:rPr lang="en-US" dirty="0"/>
              <a:t>   </a:t>
            </a:r>
            <a:r>
              <a:rPr lang="el-GR" dirty="0"/>
              <a:t>Ως «Φιλικά προς τα Βρέφη Νοσοκομεία» (Φ.Β.Ν.) μπορούν να αναγνωριστούν δημόσια και πανεπιστημιακά νοσοκομεία, νοσηλευτικά ιδρύματα που λειτουργούν με τη μορφή Ν.Π.Ι.Δ. και ιδιωτικές κλινικές.</a:t>
            </a:r>
          </a:p>
          <a:p>
            <a:pPr marL="0" indent="0">
              <a:buNone/>
            </a:pPr>
            <a:endParaRPr lang="el-GR" dirty="0"/>
          </a:p>
        </p:txBody>
      </p:sp>
    </p:spTree>
    <p:extLst>
      <p:ext uri="{BB962C8B-B14F-4D97-AF65-F5344CB8AC3E}">
        <p14:creationId xmlns:p14="http://schemas.microsoft.com/office/powerpoint/2010/main" xmlns="" val="1456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313EC08-A707-429A-A442-12C8D00749F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15A1403C-6F4D-4A21-81A0-DDCEEB72DEF7}"/>
              </a:ext>
            </a:extLst>
          </p:cNvPr>
          <p:cNvSpPr>
            <a:spLocks noGrp="1"/>
          </p:cNvSpPr>
          <p:nvPr>
            <p:ph idx="1"/>
          </p:nvPr>
        </p:nvSpPr>
        <p:spPr/>
        <p:txBody>
          <a:bodyPr>
            <a:normAutofit lnSpcReduction="10000"/>
          </a:bodyPr>
          <a:lstStyle/>
          <a:p>
            <a:pPr marL="0" indent="0">
              <a:buNone/>
            </a:pPr>
            <a:endParaRPr lang="el-GR" dirty="0"/>
          </a:p>
          <a:p>
            <a:pPr marL="0" indent="0" algn="just">
              <a:lnSpc>
                <a:spcPct val="150000"/>
              </a:lnSpc>
              <a:buNone/>
            </a:pPr>
            <a:r>
              <a:rPr lang="el-GR" dirty="0"/>
              <a:t>  Το Φιλικό προς τα Βρέφη Νοσοκομείο αναγνωρίζεται με Απόφαση του Υπουργού Υγείας μετά από θετική γνωμοδότηση της Εθνικής Επιτροπής για το Μητρικό Θηλασμό επί της αξιολόγησης της μονάδας υγείας που έχει διενεργήσει το Ινστιτούτο Υγείας του Παιδιού (Ι.Υ.Π.) και έχει υποβάλλει προς την Επιτροπή. Η διάρκεια της αναγνώρισης της μονάδας υγείας ως Φ.Β.Ν. είναι 3 έτη.</a:t>
            </a:r>
          </a:p>
        </p:txBody>
      </p:sp>
    </p:spTree>
    <p:extLst>
      <p:ext uri="{BB962C8B-B14F-4D97-AF65-F5344CB8AC3E}">
        <p14:creationId xmlns:p14="http://schemas.microsoft.com/office/powerpoint/2010/main" xmlns="" val="182051318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735</Words>
  <Application>Microsoft Office PowerPoint</Application>
  <PresentationFormat>Προσαρμογή</PresentationFormat>
  <Paragraphs>33</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Η οπτική των ανθρωπίνων δικαιωμάτων και η Διεθνής Σύμβαση για τα δικαιώματα του παιδιού - V</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οπτική των ανθρωπίνων δικαιωμάτων και η Διεθνής Σύμβαση για τα δικαιώματα του παιδιού - V</dc:title>
  <dc:creator>Χρήστος Μορφακίδης</dc:creator>
  <cp:lastModifiedBy>Chris_Morf</cp:lastModifiedBy>
  <cp:revision>9</cp:revision>
  <dcterms:created xsi:type="dcterms:W3CDTF">2021-03-19T09:39:02Z</dcterms:created>
  <dcterms:modified xsi:type="dcterms:W3CDTF">2022-03-18T05:14:48Z</dcterms:modified>
</cp:coreProperties>
</file>