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98"/>
  </p:notesMasterIdLst>
  <p:sldIdLst>
    <p:sldId id="455" r:id="rId2"/>
    <p:sldId id="256" r:id="rId3"/>
    <p:sldId id="376" r:id="rId4"/>
    <p:sldId id="418" r:id="rId5"/>
    <p:sldId id="419" r:id="rId6"/>
    <p:sldId id="421" r:id="rId7"/>
    <p:sldId id="422" r:id="rId8"/>
    <p:sldId id="424" r:id="rId9"/>
    <p:sldId id="420" r:id="rId10"/>
    <p:sldId id="417" r:id="rId11"/>
    <p:sldId id="377" r:id="rId12"/>
    <p:sldId id="257" r:id="rId13"/>
    <p:sldId id="378" r:id="rId14"/>
    <p:sldId id="379" r:id="rId15"/>
    <p:sldId id="426" r:id="rId16"/>
    <p:sldId id="380" r:id="rId17"/>
    <p:sldId id="381" r:id="rId18"/>
    <p:sldId id="382" r:id="rId19"/>
    <p:sldId id="383" r:id="rId20"/>
    <p:sldId id="375" r:id="rId21"/>
    <p:sldId id="270" r:id="rId22"/>
    <p:sldId id="359" r:id="rId23"/>
    <p:sldId id="425" r:id="rId24"/>
    <p:sldId id="271" r:id="rId25"/>
    <p:sldId id="360" r:id="rId26"/>
    <p:sldId id="386" r:id="rId27"/>
    <p:sldId id="388" r:id="rId28"/>
    <p:sldId id="387" r:id="rId29"/>
    <p:sldId id="389" r:id="rId30"/>
    <p:sldId id="390" r:id="rId31"/>
    <p:sldId id="391" r:id="rId32"/>
    <p:sldId id="276" r:id="rId33"/>
    <p:sldId id="298" r:id="rId34"/>
    <p:sldId id="353" r:id="rId35"/>
    <p:sldId id="363" r:id="rId36"/>
    <p:sldId id="392" r:id="rId37"/>
    <p:sldId id="364" r:id="rId38"/>
    <p:sldId id="393" r:id="rId39"/>
    <p:sldId id="291" r:id="rId40"/>
    <p:sldId id="374" r:id="rId41"/>
    <p:sldId id="365" r:id="rId42"/>
    <p:sldId id="300" r:id="rId43"/>
    <p:sldId id="301" r:id="rId44"/>
    <p:sldId id="411" r:id="rId45"/>
    <p:sldId id="341" r:id="rId46"/>
    <p:sldId id="342" r:id="rId47"/>
    <p:sldId id="350" r:id="rId48"/>
    <p:sldId id="340" r:id="rId49"/>
    <p:sldId id="427" r:id="rId50"/>
    <p:sldId id="428" r:id="rId51"/>
    <p:sldId id="429" r:id="rId52"/>
    <p:sldId id="362" r:id="rId53"/>
    <p:sldId id="396" r:id="rId54"/>
    <p:sldId id="398" r:id="rId55"/>
    <p:sldId id="399" r:id="rId56"/>
    <p:sldId id="400" r:id="rId57"/>
    <p:sldId id="401" r:id="rId58"/>
    <p:sldId id="402" r:id="rId59"/>
    <p:sldId id="431" r:id="rId60"/>
    <p:sldId id="403" r:id="rId61"/>
    <p:sldId id="404" r:id="rId62"/>
    <p:sldId id="416" r:id="rId63"/>
    <p:sldId id="432" r:id="rId64"/>
    <p:sldId id="434" r:id="rId65"/>
    <p:sldId id="433" r:id="rId66"/>
    <p:sldId id="435" r:id="rId67"/>
    <p:sldId id="405" r:id="rId68"/>
    <p:sldId id="430" r:id="rId69"/>
    <p:sldId id="414" r:id="rId70"/>
    <p:sldId id="415" r:id="rId71"/>
    <p:sldId id="413" r:id="rId72"/>
    <p:sldId id="436" r:id="rId73"/>
    <p:sldId id="437" r:id="rId74"/>
    <p:sldId id="438" r:id="rId75"/>
    <p:sldId id="439" r:id="rId76"/>
    <p:sldId id="441" r:id="rId77"/>
    <p:sldId id="443" r:id="rId78"/>
    <p:sldId id="444" r:id="rId79"/>
    <p:sldId id="445" r:id="rId80"/>
    <p:sldId id="446" r:id="rId81"/>
    <p:sldId id="447" r:id="rId82"/>
    <p:sldId id="448" r:id="rId83"/>
    <p:sldId id="449" r:id="rId84"/>
    <p:sldId id="450" r:id="rId85"/>
    <p:sldId id="451" r:id="rId86"/>
    <p:sldId id="452" r:id="rId87"/>
    <p:sldId id="453" r:id="rId88"/>
    <p:sldId id="454" r:id="rId89"/>
    <p:sldId id="407" r:id="rId90"/>
    <p:sldId id="406" r:id="rId91"/>
    <p:sldId id="408" r:id="rId92"/>
    <p:sldId id="410" r:id="rId93"/>
    <p:sldId id="357" r:id="rId94"/>
    <p:sldId id="372" r:id="rId95"/>
    <p:sldId id="371" r:id="rId96"/>
    <p:sldId id="409" r:id="rId9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705" autoAdjust="0"/>
  </p:normalViewPr>
  <p:slideViewPr>
    <p:cSldViewPr>
      <p:cViewPr>
        <p:scale>
          <a:sx n="73" d="100"/>
          <a:sy n="73" d="100"/>
        </p:scale>
        <p:origin x="-152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511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viewProps" Target="viewProps.xml"/><Relationship Id="rId102" Type="http://schemas.openxmlformats.org/officeDocument/2006/relationships/theme" Target="theme/theme1.xml"/><Relationship Id="rId10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notesMaster" Target="notesMasters/notesMaster1.xml"/><Relationship Id="rId99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presProps" Target="pres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AFAC2-EF9D-40FC-8665-20641E9ABD0B}" type="datetimeFigureOut">
              <a:rPr lang="el-GR" smtClean="0"/>
              <a:pPr/>
              <a:t>12/05/21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5B9BF-C02F-4E2D-A61E-C4B202D2EA3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609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Relationship Id="rId3" Type="http://schemas.openxmlformats.org/officeDocument/2006/relationships/hyperlink" Target="http://en.wikipedia.org/wiki/%C3%87" TargetMode="Externa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Relationship Id="rId3" Type="http://schemas.openxmlformats.org/officeDocument/2006/relationships/hyperlink" Target="http://en.wikipedia.org/wiki/%C3%87" TargetMode="Externa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l-GR" sz="1200" dirty="0" smtClean="0">
                <a:latin typeface="Cambria" panose="02040503050406030204" pitchFamily="18" charset="0"/>
              </a:rPr>
              <a:t>Κριτική στη θέση του </a:t>
            </a:r>
            <a:r>
              <a:rPr lang="el-GR" sz="1200" dirty="0" err="1" smtClean="0">
                <a:latin typeface="Cambria" panose="02040503050406030204" pitchFamily="18" charset="0"/>
              </a:rPr>
              <a:t>Κοντοσόπουλου</a:t>
            </a:r>
            <a:r>
              <a:rPr lang="el-GR" sz="1200" dirty="0" smtClean="0">
                <a:latin typeface="Cambria" panose="02040503050406030204" pitchFamily="18" charset="0"/>
              </a:rPr>
              <a:t>:</a:t>
            </a:r>
          </a:p>
          <a:p>
            <a:pPr marL="82296" indent="0" algn="just">
              <a:buNone/>
            </a:pPr>
            <a:r>
              <a:rPr lang="el-GR" sz="1200" dirty="0" smtClean="0">
                <a:latin typeface="Cambria" panose="02040503050406030204" pitchFamily="18" charset="0"/>
              </a:rPr>
              <a:t>Δεν παρέχονται </a:t>
            </a:r>
            <a:r>
              <a:rPr lang="el-GR" sz="1200" dirty="0" err="1" smtClean="0">
                <a:latin typeface="Cambria" panose="02040503050406030204" pitchFamily="18" charset="0"/>
              </a:rPr>
              <a:t>ισόγλωσσα</a:t>
            </a:r>
            <a:r>
              <a:rPr lang="el-GR" sz="1200" dirty="0" smtClean="0">
                <a:latin typeface="Cambria" panose="02040503050406030204" pitchFamily="18" charset="0"/>
              </a:rPr>
              <a:t>, ούτε εξηγεί με ποια κριτήρια έγινε η κατανομή.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574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>
                <a:latin typeface="Cambria" panose="02040503050406030204" pitchFamily="18" charset="0"/>
              </a:rPr>
              <a:t>Στη βιβλιογραφία δεν έχει μελετηθεί </a:t>
            </a:r>
            <a:r>
              <a:rPr lang="el-GR" sz="1200" dirty="0" err="1" smtClean="0">
                <a:latin typeface="Cambria" panose="02040503050406030204" pitchFamily="18" charset="0"/>
              </a:rPr>
              <a:t>ό,τι</a:t>
            </a:r>
            <a:r>
              <a:rPr lang="el-GR" sz="1200" dirty="0" smtClean="0">
                <a:latin typeface="Cambria" panose="02040503050406030204" pitchFamily="18" charset="0"/>
              </a:rPr>
              <a:t> απομένει από τις τοπικές ποικιλίες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>
                <a:latin typeface="Cambria" panose="02040503050406030204" pitchFamily="18" charset="0"/>
              </a:rPr>
              <a:t>Στη βιβλιογραφία δεν έχει μελετηθεί </a:t>
            </a:r>
            <a:r>
              <a:rPr lang="el-GR" sz="1200" dirty="0" err="1" smtClean="0">
                <a:latin typeface="Cambria" panose="02040503050406030204" pitchFamily="18" charset="0"/>
              </a:rPr>
              <a:t>ό,τι</a:t>
            </a:r>
            <a:r>
              <a:rPr lang="el-GR" sz="1200" dirty="0" smtClean="0">
                <a:latin typeface="Cambria" panose="02040503050406030204" pitchFamily="18" charset="0"/>
              </a:rPr>
              <a:t> απομένει από τις τοπικές ποικιλίες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>
                <a:latin typeface="Cambria" panose="02040503050406030204" pitchFamily="18" charset="0"/>
              </a:rPr>
              <a:t>Η γλωσσική επαφή ανάμεσα σε ομιλητές διαφορετικών γλωσσικών ποικιλιών της ίδιας διαλέκτου, που θεωρείται ως συνέπεια γεωγραφικής ή/και κοινωνικής κινητικότητας οδηγεί στην εκδήλωση της ισοπέδωσης (</a:t>
            </a:r>
            <a:r>
              <a:rPr lang="en-US" sz="1200" dirty="0" smtClean="0">
                <a:latin typeface="Cambria" panose="02040503050406030204" pitchFamily="18" charset="0"/>
              </a:rPr>
              <a:t>levelling). </a:t>
            </a:r>
            <a:r>
              <a:rPr lang="el-GR" sz="1200" dirty="0" smtClean="0">
                <a:latin typeface="Cambria" panose="02040503050406030204" pitchFamily="18" charset="0"/>
              </a:rPr>
              <a:t>Η</a:t>
            </a:r>
            <a:r>
              <a:rPr lang="en-US" sz="1200" dirty="0" smtClean="0">
                <a:latin typeface="Cambria" panose="02040503050406030204" pitchFamily="18" charset="0"/>
              </a:rPr>
              <a:t> </a:t>
            </a:r>
            <a:r>
              <a:rPr lang="el-GR" sz="1200" i="1" dirty="0" smtClean="0">
                <a:latin typeface="Cambria" panose="02040503050406030204" pitchFamily="18" charset="0"/>
              </a:rPr>
              <a:t>ισοπέδωση</a:t>
            </a:r>
            <a:r>
              <a:rPr lang="el-GR" sz="1200" dirty="0" smtClean="0">
                <a:latin typeface="Cambria" panose="02040503050406030204" pitchFamily="18" charset="0"/>
              </a:rPr>
              <a:t> της διαλέκτου και η </a:t>
            </a:r>
            <a:r>
              <a:rPr lang="el-GR" sz="1200" i="1" dirty="0" smtClean="0">
                <a:latin typeface="Cambria" panose="02040503050406030204" pitchFamily="18" charset="0"/>
              </a:rPr>
              <a:t>δημιουργία</a:t>
            </a:r>
            <a:r>
              <a:rPr lang="el-GR" sz="1200" dirty="0" smtClean="0">
                <a:latin typeface="Cambria" panose="02040503050406030204" pitchFamily="18" charset="0"/>
              </a:rPr>
              <a:t> </a:t>
            </a:r>
            <a:r>
              <a:rPr lang="el-GR" sz="1200" i="1" dirty="0" smtClean="0">
                <a:latin typeface="Cambria" panose="02040503050406030204" pitchFamily="18" charset="0"/>
              </a:rPr>
              <a:t>κοινής</a:t>
            </a:r>
            <a:r>
              <a:rPr lang="el-GR" sz="1200" dirty="0" smtClean="0">
                <a:latin typeface="Cambria" panose="02040503050406030204" pitchFamily="18" charset="0"/>
              </a:rPr>
              <a:t> διαφέρουν: Η </a:t>
            </a:r>
            <a:r>
              <a:rPr lang="el-GR" sz="1200" i="1" dirty="0" smtClean="0">
                <a:latin typeface="Cambria" panose="02040503050406030204" pitchFamily="18" charset="0"/>
              </a:rPr>
              <a:t>ισοπέδωση</a:t>
            </a:r>
            <a:r>
              <a:rPr lang="el-GR" sz="1200" dirty="0" smtClean="0">
                <a:latin typeface="Cambria" panose="02040503050406030204" pitchFamily="18" charset="0"/>
              </a:rPr>
              <a:t> αφορά στην μείωση των γλωσσικών ποικιλιών εξαιτίας της γλωσσικής επαφής, ενώ αντίθετα η </a:t>
            </a:r>
            <a:r>
              <a:rPr lang="el-GR" sz="1200" i="1" dirty="0" smtClean="0">
                <a:latin typeface="Cambria" panose="02040503050406030204" pitchFamily="18" charset="0"/>
              </a:rPr>
              <a:t>δημιουργία</a:t>
            </a:r>
            <a:r>
              <a:rPr lang="el-GR" sz="1200" dirty="0" smtClean="0">
                <a:latin typeface="Cambria" panose="02040503050406030204" pitchFamily="18" charset="0"/>
              </a:rPr>
              <a:t> κοινής περιλαμβάνει τη δημιουργία μιας νέας γλωσσικής ποικιλίας που βασίζεται στη γλωσσική επαφή (</a:t>
            </a:r>
            <a:r>
              <a:rPr lang="en-US" sz="1200" dirty="0" smtClean="0">
                <a:latin typeface="Cambria" panose="02040503050406030204" pitchFamily="18" charset="0"/>
              </a:rPr>
              <a:t>Milroy, </a:t>
            </a:r>
            <a:r>
              <a:rPr lang="el-GR" sz="1200" dirty="0" smtClean="0">
                <a:latin typeface="Cambria" panose="02040503050406030204" pitchFamily="18" charset="0"/>
              </a:rPr>
              <a:t>2002).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5350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Cambria" panose="02040503050406030204" pitchFamily="18" charset="0"/>
              </a:rPr>
              <a:t>η </a:t>
            </a:r>
            <a:r>
              <a:rPr lang="el-GR" dirty="0" err="1" smtClean="0">
                <a:latin typeface="Cambria" panose="02040503050406030204" pitchFamily="18" charset="0"/>
              </a:rPr>
              <a:t>προσθίωση</a:t>
            </a:r>
            <a:r>
              <a:rPr lang="el-GR" dirty="0" smtClean="0">
                <a:latin typeface="Cambria" panose="02040503050406030204" pitchFamily="18" charset="0"/>
              </a:rPr>
              <a:t> δεν είναι ένας απόλυτα γενικεύσιμος κανόνας, εφόσον πολλές λέξεις διατηρούν τον φθόγγο [ç], π.χ. ['</a:t>
            </a:r>
            <a:r>
              <a:rPr lang="en-GB" dirty="0" err="1" smtClean="0">
                <a:latin typeface="Cambria" panose="02040503050406030204" pitchFamily="18" charset="0"/>
              </a:rPr>
              <a:t>sti</a:t>
            </a:r>
            <a:r>
              <a:rPr lang="el-GR" dirty="0" smtClean="0">
                <a:latin typeface="Cambria" panose="02040503050406030204" pitchFamily="18" charset="0"/>
                <a:hlinkClick r:id="rId3" tooltip="Ç"/>
              </a:rPr>
              <a:t>ç</a:t>
            </a:r>
            <a:r>
              <a:rPr lang="en-GB" dirty="0" smtClean="0">
                <a:latin typeface="Cambria" panose="02040503050406030204" pitchFamily="18" charset="0"/>
              </a:rPr>
              <a:t>i</a:t>
            </a:r>
            <a:r>
              <a:rPr lang="el-GR" dirty="0" smtClean="0">
                <a:latin typeface="Cambria" panose="02040503050406030204" pitchFamily="18" charset="0"/>
              </a:rPr>
              <a:t>], ['</a:t>
            </a:r>
            <a:r>
              <a:rPr lang="el-GR" dirty="0" smtClean="0">
                <a:latin typeface="Cambria" panose="02040503050406030204" pitchFamily="18" charset="0"/>
                <a:hlinkClick r:id="rId3" tooltip="Ç"/>
              </a:rPr>
              <a:t>ç</a:t>
            </a:r>
            <a:r>
              <a:rPr lang="en-GB" dirty="0" err="1" smtClean="0">
                <a:latin typeface="Cambria" panose="02040503050406030204" pitchFamily="18" charset="0"/>
              </a:rPr>
              <a:t>elin</a:t>
            </a:r>
            <a:r>
              <a:rPr lang="el-GR" dirty="0" smtClean="0">
                <a:latin typeface="Cambria" panose="02040503050406030204" pitchFamily="18" charset="0"/>
              </a:rPr>
              <a:t>]</a:t>
            </a:r>
          </a:p>
          <a:p>
            <a:pPr algn="just">
              <a:spcAft>
                <a:spcPts val="0"/>
              </a:spcAft>
            </a:pPr>
            <a:r>
              <a:rPr lang="el-GR" sz="1200" dirty="0" smtClean="0">
                <a:latin typeface="Cambria" panose="02040503050406030204" pitchFamily="18" charset="0"/>
                <a:ea typeface="Times New Roman"/>
                <a:cs typeface="Cambria"/>
              </a:rPr>
              <a:t>Η κυρίαρχη ποικιλία χρησιμοποιεί τον οδοντικό φθόγγο [θ] σε όρους όπως [</a:t>
            </a:r>
            <a:r>
              <a:rPr lang="en-GB" sz="1200" dirty="0" smtClean="0">
                <a:latin typeface="Cambria" panose="02040503050406030204" pitchFamily="18" charset="0"/>
                <a:ea typeface="Times New Roman"/>
                <a:cs typeface="Cambria"/>
              </a:rPr>
              <a:t>e</a:t>
            </a:r>
            <a:r>
              <a:rPr lang="el-GR" sz="1200" dirty="0" smtClean="0">
                <a:latin typeface="Cambria" panose="02040503050406030204" pitchFamily="18" charset="0"/>
                <a:ea typeface="Times New Roman"/>
                <a:cs typeface="Cambria"/>
              </a:rPr>
              <a:t>'</a:t>
            </a:r>
            <a:r>
              <a:rPr lang="en-GB" sz="1200" dirty="0" err="1" smtClean="0">
                <a:latin typeface="Cambria" panose="02040503050406030204" pitchFamily="18" charset="0"/>
                <a:ea typeface="Times New Roman"/>
                <a:cs typeface="Cambria"/>
              </a:rPr>
              <a:t>pe</a:t>
            </a:r>
            <a:r>
              <a:rPr lang="el-GR" sz="1200" dirty="0" smtClean="0">
                <a:latin typeface="Cambria" panose="02040503050406030204" pitchFamily="18" charset="0"/>
                <a:ea typeface="Times New Roman"/>
                <a:cs typeface="Cambria"/>
              </a:rPr>
              <a:t>θ</a:t>
            </a:r>
            <a:r>
              <a:rPr lang="en-GB" sz="1200" dirty="0" err="1" smtClean="0">
                <a:latin typeface="Cambria" panose="02040503050406030204" pitchFamily="18" charset="0"/>
                <a:ea typeface="Times New Roman"/>
                <a:cs typeface="Cambria"/>
              </a:rPr>
              <a:t>anen</a:t>
            </a:r>
            <a:r>
              <a:rPr lang="el-GR" sz="1200" dirty="0" smtClean="0">
                <a:latin typeface="Cambria" panose="02040503050406030204" pitchFamily="18" charset="0"/>
                <a:ea typeface="Times New Roman"/>
                <a:cs typeface="Cambria"/>
              </a:rPr>
              <a:t>], [θ</a:t>
            </a:r>
            <a:r>
              <a:rPr lang="en-GB" sz="1200" dirty="0" smtClean="0">
                <a:latin typeface="Cambria" panose="02040503050406030204" pitchFamily="18" charset="0"/>
                <a:ea typeface="Times New Roman"/>
                <a:cs typeface="Cambria"/>
              </a:rPr>
              <a:t>o</a:t>
            </a:r>
            <a:r>
              <a:rPr lang="el-GR" sz="1200" dirty="0" smtClean="0">
                <a:latin typeface="Cambria" panose="02040503050406030204" pitchFamily="18" charset="0"/>
                <a:ea typeface="Times New Roman"/>
                <a:cs typeface="Cambria"/>
              </a:rPr>
              <a:t>'</a:t>
            </a:r>
            <a:r>
              <a:rPr lang="en-GB" sz="1200" dirty="0" err="1" smtClean="0">
                <a:latin typeface="Cambria" panose="02040503050406030204" pitchFamily="18" charset="0"/>
                <a:ea typeface="Times New Roman"/>
                <a:cs typeface="Cambria"/>
              </a:rPr>
              <a:t>ro</a:t>
            </a:r>
            <a:r>
              <a:rPr lang="el-GR" sz="1200" dirty="0" smtClean="0">
                <a:latin typeface="Cambria" panose="02040503050406030204" pitchFamily="18" charset="0"/>
                <a:ea typeface="Times New Roman"/>
                <a:cs typeface="Cambria"/>
              </a:rPr>
              <a:t>], ['θ</a:t>
            </a:r>
            <a:r>
              <a:rPr lang="en-GB" sz="1200" dirty="0" err="1" smtClean="0">
                <a:latin typeface="Cambria" panose="02040503050406030204" pitchFamily="18" charset="0"/>
                <a:ea typeface="Times New Roman"/>
                <a:cs typeface="Cambria"/>
              </a:rPr>
              <a:t>elo</a:t>
            </a:r>
            <a:r>
              <a:rPr lang="el-GR" sz="1200" dirty="0" smtClean="0">
                <a:latin typeface="Cambria" panose="02040503050406030204" pitchFamily="18" charset="0"/>
                <a:ea typeface="Times New Roman"/>
                <a:cs typeface="Cambria"/>
              </a:rPr>
              <a:t>] κ.λπ., αντίθετα η ποικιλία των </a:t>
            </a:r>
            <a:r>
              <a:rPr lang="el-GR" sz="1200" dirty="0" err="1" smtClean="0">
                <a:latin typeface="Cambria" panose="02040503050406030204" pitchFamily="18" charset="0"/>
                <a:ea typeface="Times New Roman"/>
                <a:cs typeface="Cambria"/>
              </a:rPr>
              <a:t>Κοκκινοχωρίων</a:t>
            </a:r>
            <a:r>
              <a:rPr lang="el-GR" sz="1200" dirty="0" smtClean="0">
                <a:latin typeface="Cambria" panose="02040503050406030204" pitchFamily="18" charset="0"/>
                <a:ea typeface="Times New Roman"/>
                <a:cs typeface="Cambria"/>
              </a:rPr>
              <a:t> αντικαθιστά τον κοινό φθόγγο [θ] με το υπερωικό [</a:t>
            </a:r>
            <a:r>
              <a:rPr lang="en-GB" sz="1200" dirty="0" smtClean="0">
                <a:latin typeface="Cambria" panose="02040503050406030204" pitchFamily="18" charset="0"/>
                <a:ea typeface="Times New Roman"/>
                <a:cs typeface="Cambria"/>
              </a:rPr>
              <a:t>x</a:t>
            </a:r>
            <a:r>
              <a:rPr lang="el-GR" sz="1200" dirty="0" smtClean="0">
                <a:latin typeface="Cambria" panose="02040503050406030204" pitchFamily="18" charset="0"/>
                <a:ea typeface="Times New Roman"/>
                <a:cs typeface="Cambria"/>
              </a:rPr>
              <a:t>] ή το ουρανικό [</a:t>
            </a:r>
            <a:r>
              <a:rPr lang="el-GR" sz="1200" dirty="0" smtClean="0">
                <a:latin typeface="Cambria" panose="02040503050406030204" pitchFamily="18" charset="0"/>
                <a:ea typeface="Arial Unicode MS"/>
                <a:cs typeface="Cambria"/>
                <a:hlinkClick r:id="rId3" tooltip="Ç"/>
              </a:rPr>
              <a:t>ç</a:t>
            </a:r>
            <a:r>
              <a:rPr lang="el-GR" sz="1200" dirty="0" smtClean="0">
                <a:latin typeface="Cambria" panose="02040503050406030204" pitchFamily="18" charset="0"/>
                <a:ea typeface="Times New Roman"/>
                <a:cs typeface="Cambria"/>
              </a:rPr>
              <a:t>] ανάλογα με το περιβάλλον που ακολουθεί, οπότε τα πιο πάνω παραδείγματα μετατρέπονται σε [</a:t>
            </a:r>
            <a:r>
              <a:rPr lang="en-GB" sz="1200" dirty="0" smtClean="0">
                <a:latin typeface="Cambria" panose="02040503050406030204" pitchFamily="18" charset="0"/>
                <a:ea typeface="Times New Roman"/>
                <a:cs typeface="Cambria"/>
              </a:rPr>
              <a:t>e</a:t>
            </a:r>
            <a:r>
              <a:rPr lang="el-GR" sz="1200" dirty="0" smtClean="0">
                <a:latin typeface="Cambria" panose="02040503050406030204" pitchFamily="18" charset="0"/>
                <a:ea typeface="Times New Roman"/>
                <a:cs typeface="Cambria"/>
              </a:rPr>
              <a:t>'</a:t>
            </a:r>
            <a:r>
              <a:rPr lang="en-GB" sz="1200" dirty="0" err="1" smtClean="0">
                <a:latin typeface="Cambria" panose="02040503050406030204" pitchFamily="18" charset="0"/>
                <a:ea typeface="Times New Roman"/>
                <a:cs typeface="Cambria"/>
              </a:rPr>
              <a:t>pexanen</a:t>
            </a:r>
            <a:r>
              <a:rPr lang="el-GR" sz="1200" dirty="0" smtClean="0">
                <a:latin typeface="Cambria" panose="02040503050406030204" pitchFamily="18" charset="0"/>
                <a:ea typeface="Times New Roman"/>
                <a:cs typeface="Cambria"/>
              </a:rPr>
              <a:t>], [</a:t>
            </a:r>
            <a:r>
              <a:rPr lang="en-GB" sz="1200" dirty="0" smtClean="0">
                <a:latin typeface="Cambria" panose="02040503050406030204" pitchFamily="18" charset="0"/>
                <a:ea typeface="Times New Roman"/>
                <a:cs typeface="Cambria"/>
              </a:rPr>
              <a:t>xo</a:t>
            </a:r>
            <a:r>
              <a:rPr lang="el-GR" sz="1200" dirty="0" smtClean="0">
                <a:latin typeface="Cambria" panose="02040503050406030204" pitchFamily="18" charset="0"/>
                <a:ea typeface="Times New Roman"/>
                <a:cs typeface="Cambria"/>
              </a:rPr>
              <a:t>'</a:t>
            </a:r>
            <a:r>
              <a:rPr lang="en-GB" sz="1200" dirty="0" err="1" smtClean="0">
                <a:latin typeface="Cambria" panose="02040503050406030204" pitchFamily="18" charset="0"/>
                <a:ea typeface="Times New Roman"/>
                <a:cs typeface="Cambria"/>
              </a:rPr>
              <a:t>ro</a:t>
            </a:r>
            <a:r>
              <a:rPr lang="el-GR" sz="1200" dirty="0" smtClean="0">
                <a:latin typeface="Cambria" panose="02040503050406030204" pitchFamily="18" charset="0"/>
                <a:ea typeface="Times New Roman"/>
                <a:cs typeface="Cambria"/>
              </a:rPr>
              <a:t>] και ['</a:t>
            </a:r>
            <a:r>
              <a:rPr lang="el-GR" sz="1200" dirty="0" err="1" smtClean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Cambria"/>
                <a:hlinkClick r:id="rId3" tooltip="Ç"/>
              </a:rPr>
              <a:t>ç</a:t>
            </a:r>
            <a:r>
              <a:rPr lang="el-GR" sz="1200" dirty="0" err="1" smtClean="0">
                <a:latin typeface="Cambria" panose="02040503050406030204" pitchFamily="18" charset="0"/>
                <a:ea typeface="Times New Roman"/>
                <a:cs typeface="Cambria"/>
              </a:rPr>
              <a:t>elo</a:t>
            </a:r>
            <a:r>
              <a:rPr lang="el-GR" sz="1200" dirty="0" smtClean="0">
                <a:latin typeface="Cambria" panose="02040503050406030204" pitchFamily="18" charset="0"/>
                <a:ea typeface="Times New Roman"/>
                <a:cs typeface="Cambria"/>
              </a:rPr>
              <a:t>] αντίστοιχα. </a:t>
            </a:r>
          </a:p>
          <a:p>
            <a:pPr algn="just"/>
            <a:r>
              <a:rPr lang="el-GR" sz="1200" dirty="0" smtClean="0">
                <a:latin typeface="Cambria" panose="02040503050406030204" pitchFamily="18" charset="0"/>
              </a:rPr>
              <a:t>Όμως είναι αδύνατο όλες οι λέξεις που στην ΚΝΕ ή στην ΚΚ αρχίζουν από [θ] να αντικαθίστανται με [</a:t>
            </a:r>
            <a:r>
              <a:rPr lang="en-GB" sz="1200" dirty="0" smtClean="0">
                <a:latin typeface="Cambria" panose="02040503050406030204" pitchFamily="18" charset="0"/>
              </a:rPr>
              <a:t>x</a:t>
            </a:r>
            <a:r>
              <a:rPr lang="el-GR" sz="1200" dirty="0" smtClean="0">
                <a:latin typeface="Cambria" panose="02040503050406030204" pitchFamily="18" charset="0"/>
              </a:rPr>
              <a:t>] ή [</a:t>
            </a:r>
            <a:r>
              <a:rPr lang="el-GR" sz="1200" dirty="0" smtClean="0">
                <a:latin typeface="Cambria" panose="02040503050406030204" pitchFamily="18" charset="0"/>
                <a:hlinkClick r:id="rId3" tooltip="Ç"/>
              </a:rPr>
              <a:t>ç</a:t>
            </a:r>
            <a:r>
              <a:rPr lang="el-GR" sz="1200" dirty="0" smtClean="0">
                <a:latin typeface="Cambria" panose="02040503050406030204" pitchFamily="18" charset="0"/>
              </a:rPr>
              <a:t>] στην ποικιλία των </a:t>
            </a:r>
            <a:r>
              <a:rPr lang="el-GR" sz="1200" dirty="0" err="1" smtClean="0">
                <a:latin typeface="Cambria" panose="02040503050406030204" pitchFamily="18" charset="0"/>
              </a:rPr>
              <a:t>Κοκκινοχωρίων</a:t>
            </a:r>
            <a:r>
              <a:rPr lang="el-GR" sz="1200" dirty="0" smtClean="0">
                <a:latin typeface="Cambria" panose="02040503050406030204" pitchFamily="18" charset="0"/>
              </a:rPr>
              <a:t>, εφόσον σε κάποιες περιπτώσεις θα άλλαζε εντελώς το νόημα της λέξης, π.χ. ['</a:t>
            </a:r>
            <a:r>
              <a:rPr lang="en-GB" sz="1200" dirty="0" err="1" smtClean="0">
                <a:latin typeface="Cambria" panose="02040503050406030204" pitchFamily="18" charset="0"/>
              </a:rPr>
              <a:t>xaros</a:t>
            </a:r>
            <a:r>
              <a:rPr lang="el-GR" sz="1200" dirty="0" smtClean="0">
                <a:latin typeface="Cambria" panose="02040503050406030204" pitchFamily="18" charset="0"/>
              </a:rPr>
              <a:t>]- ['θ</a:t>
            </a:r>
            <a:r>
              <a:rPr lang="en-GB" sz="1200" dirty="0" err="1" smtClean="0">
                <a:latin typeface="Cambria" panose="02040503050406030204" pitchFamily="18" charset="0"/>
              </a:rPr>
              <a:t>aros</a:t>
            </a:r>
            <a:r>
              <a:rPr lang="el-GR" sz="1200" dirty="0" smtClean="0">
                <a:latin typeface="Cambria" panose="02040503050406030204" pitchFamily="18" charset="0"/>
              </a:rPr>
              <a:t>] (</a:t>
            </a:r>
            <a:r>
              <a:rPr lang="en-US" sz="1200" dirty="0" smtClean="0">
                <a:latin typeface="Cambria" panose="02040503050406030204" pitchFamily="18" charset="0"/>
              </a:rPr>
              <a:t>Newton, 1972)</a:t>
            </a:r>
            <a:r>
              <a:rPr lang="el-GR" sz="1200" dirty="0" smtClean="0">
                <a:latin typeface="Cambria" panose="02040503050406030204" pitchFamily="18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9436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Cambria" panose="02040503050406030204" pitchFamily="18" charset="0"/>
              </a:rPr>
              <a:t>η </a:t>
            </a:r>
            <a:r>
              <a:rPr lang="el-GR" dirty="0" err="1" smtClean="0">
                <a:latin typeface="Cambria" panose="02040503050406030204" pitchFamily="18" charset="0"/>
              </a:rPr>
              <a:t>προσθίωση</a:t>
            </a:r>
            <a:r>
              <a:rPr lang="el-GR" dirty="0" smtClean="0">
                <a:latin typeface="Cambria" panose="02040503050406030204" pitchFamily="18" charset="0"/>
              </a:rPr>
              <a:t> δεν είναι ένας απόλυτα γενικεύσιμος κανόνας, εφόσον πολλές λέξεις διατηρούν τον φθόγγο [ç], π.χ. ['</a:t>
            </a:r>
            <a:r>
              <a:rPr lang="en-GB" dirty="0" err="1" smtClean="0">
                <a:latin typeface="Cambria" panose="02040503050406030204" pitchFamily="18" charset="0"/>
              </a:rPr>
              <a:t>sti</a:t>
            </a:r>
            <a:r>
              <a:rPr lang="el-GR" dirty="0" smtClean="0">
                <a:latin typeface="Cambria" panose="02040503050406030204" pitchFamily="18" charset="0"/>
                <a:hlinkClick r:id="rId3" tooltip="Ç"/>
              </a:rPr>
              <a:t>ç</a:t>
            </a:r>
            <a:r>
              <a:rPr lang="en-GB" dirty="0" smtClean="0">
                <a:latin typeface="Cambria" panose="02040503050406030204" pitchFamily="18" charset="0"/>
              </a:rPr>
              <a:t>i</a:t>
            </a:r>
            <a:r>
              <a:rPr lang="el-GR" dirty="0" smtClean="0">
                <a:latin typeface="Cambria" panose="02040503050406030204" pitchFamily="18" charset="0"/>
              </a:rPr>
              <a:t>], ['</a:t>
            </a:r>
            <a:r>
              <a:rPr lang="el-GR" dirty="0" smtClean="0">
                <a:latin typeface="Cambria" panose="02040503050406030204" pitchFamily="18" charset="0"/>
                <a:hlinkClick r:id="rId3" tooltip="Ç"/>
              </a:rPr>
              <a:t>ç</a:t>
            </a:r>
            <a:r>
              <a:rPr lang="en-GB" dirty="0" err="1" smtClean="0">
                <a:latin typeface="Cambria" panose="02040503050406030204" pitchFamily="18" charset="0"/>
              </a:rPr>
              <a:t>elin</a:t>
            </a:r>
            <a:r>
              <a:rPr lang="el-GR" dirty="0" smtClean="0">
                <a:latin typeface="Cambria" panose="02040503050406030204" pitchFamily="18" charset="0"/>
              </a:rPr>
              <a:t>]</a:t>
            </a:r>
          </a:p>
          <a:p>
            <a:pPr algn="just">
              <a:spcAft>
                <a:spcPts val="0"/>
              </a:spcAft>
            </a:pPr>
            <a:r>
              <a:rPr lang="el-GR" sz="1200" dirty="0" smtClean="0">
                <a:latin typeface="Cambria" panose="02040503050406030204" pitchFamily="18" charset="0"/>
                <a:ea typeface="Times New Roman"/>
                <a:cs typeface="Cambria"/>
              </a:rPr>
              <a:t>Η κυρίαρχη ποικιλία χρησιμοποιεί τον οδοντικό φθόγγο [θ] σε όρους όπως [</a:t>
            </a:r>
            <a:r>
              <a:rPr lang="en-GB" sz="1200" dirty="0" smtClean="0">
                <a:latin typeface="Cambria" panose="02040503050406030204" pitchFamily="18" charset="0"/>
                <a:ea typeface="Times New Roman"/>
                <a:cs typeface="Cambria"/>
              </a:rPr>
              <a:t>e</a:t>
            </a:r>
            <a:r>
              <a:rPr lang="el-GR" sz="1200" dirty="0" smtClean="0">
                <a:latin typeface="Cambria" panose="02040503050406030204" pitchFamily="18" charset="0"/>
                <a:ea typeface="Times New Roman"/>
                <a:cs typeface="Cambria"/>
              </a:rPr>
              <a:t>'</a:t>
            </a:r>
            <a:r>
              <a:rPr lang="en-GB" sz="1200" dirty="0" err="1" smtClean="0">
                <a:latin typeface="Cambria" panose="02040503050406030204" pitchFamily="18" charset="0"/>
                <a:ea typeface="Times New Roman"/>
                <a:cs typeface="Cambria"/>
              </a:rPr>
              <a:t>pe</a:t>
            </a:r>
            <a:r>
              <a:rPr lang="el-GR" sz="1200" dirty="0" smtClean="0">
                <a:latin typeface="Cambria" panose="02040503050406030204" pitchFamily="18" charset="0"/>
                <a:ea typeface="Times New Roman"/>
                <a:cs typeface="Cambria"/>
              </a:rPr>
              <a:t>θ</a:t>
            </a:r>
            <a:r>
              <a:rPr lang="en-GB" sz="1200" dirty="0" err="1" smtClean="0">
                <a:latin typeface="Cambria" panose="02040503050406030204" pitchFamily="18" charset="0"/>
                <a:ea typeface="Times New Roman"/>
                <a:cs typeface="Cambria"/>
              </a:rPr>
              <a:t>anen</a:t>
            </a:r>
            <a:r>
              <a:rPr lang="el-GR" sz="1200" dirty="0" smtClean="0">
                <a:latin typeface="Cambria" panose="02040503050406030204" pitchFamily="18" charset="0"/>
                <a:ea typeface="Times New Roman"/>
                <a:cs typeface="Cambria"/>
              </a:rPr>
              <a:t>], [θ</a:t>
            </a:r>
            <a:r>
              <a:rPr lang="en-GB" sz="1200" dirty="0" smtClean="0">
                <a:latin typeface="Cambria" panose="02040503050406030204" pitchFamily="18" charset="0"/>
                <a:ea typeface="Times New Roman"/>
                <a:cs typeface="Cambria"/>
              </a:rPr>
              <a:t>o</a:t>
            </a:r>
            <a:r>
              <a:rPr lang="el-GR" sz="1200" dirty="0" smtClean="0">
                <a:latin typeface="Cambria" panose="02040503050406030204" pitchFamily="18" charset="0"/>
                <a:ea typeface="Times New Roman"/>
                <a:cs typeface="Cambria"/>
              </a:rPr>
              <a:t>'</a:t>
            </a:r>
            <a:r>
              <a:rPr lang="en-GB" sz="1200" dirty="0" err="1" smtClean="0">
                <a:latin typeface="Cambria" panose="02040503050406030204" pitchFamily="18" charset="0"/>
                <a:ea typeface="Times New Roman"/>
                <a:cs typeface="Cambria"/>
              </a:rPr>
              <a:t>ro</a:t>
            </a:r>
            <a:r>
              <a:rPr lang="el-GR" sz="1200" dirty="0" smtClean="0">
                <a:latin typeface="Cambria" panose="02040503050406030204" pitchFamily="18" charset="0"/>
                <a:ea typeface="Times New Roman"/>
                <a:cs typeface="Cambria"/>
              </a:rPr>
              <a:t>], ['θ</a:t>
            </a:r>
            <a:r>
              <a:rPr lang="en-GB" sz="1200" dirty="0" err="1" smtClean="0">
                <a:latin typeface="Cambria" panose="02040503050406030204" pitchFamily="18" charset="0"/>
                <a:ea typeface="Times New Roman"/>
                <a:cs typeface="Cambria"/>
              </a:rPr>
              <a:t>elo</a:t>
            </a:r>
            <a:r>
              <a:rPr lang="el-GR" sz="1200" dirty="0" smtClean="0">
                <a:latin typeface="Cambria" panose="02040503050406030204" pitchFamily="18" charset="0"/>
                <a:ea typeface="Times New Roman"/>
                <a:cs typeface="Cambria"/>
              </a:rPr>
              <a:t>] κ.λπ., αντίθετα η ποικιλία των </a:t>
            </a:r>
            <a:r>
              <a:rPr lang="el-GR" sz="1200" dirty="0" err="1" smtClean="0">
                <a:latin typeface="Cambria" panose="02040503050406030204" pitchFamily="18" charset="0"/>
                <a:ea typeface="Times New Roman"/>
                <a:cs typeface="Cambria"/>
              </a:rPr>
              <a:t>Κοκκινοχωρίων</a:t>
            </a:r>
            <a:r>
              <a:rPr lang="el-GR" sz="1200" dirty="0" smtClean="0">
                <a:latin typeface="Cambria" panose="02040503050406030204" pitchFamily="18" charset="0"/>
                <a:ea typeface="Times New Roman"/>
                <a:cs typeface="Cambria"/>
              </a:rPr>
              <a:t> αντικαθιστά τον κοινό φθόγγο [θ] με το υπερωικό [</a:t>
            </a:r>
            <a:r>
              <a:rPr lang="en-GB" sz="1200" dirty="0" smtClean="0">
                <a:latin typeface="Cambria" panose="02040503050406030204" pitchFamily="18" charset="0"/>
                <a:ea typeface="Times New Roman"/>
                <a:cs typeface="Cambria"/>
              </a:rPr>
              <a:t>x</a:t>
            </a:r>
            <a:r>
              <a:rPr lang="el-GR" sz="1200" dirty="0" smtClean="0">
                <a:latin typeface="Cambria" panose="02040503050406030204" pitchFamily="18" charset="0"/>
                <a:ea typeface="Times New Roman"/>
                <a:cs typeface="Cambria"/>
              </a:rPr>
              <a:t>] ή το ουρανικό [</a:t>
            </a:r>
            <a:r>
              <a:rPr lang="el-GR" sz="1200" dirty="0" smtClean="0">
                <a:latin typeface="Cambria" panose="02040503050406030204" pitchFamily="18" charset="0"/>
                <a:ea typeface="Arial Unicode MS"/>
                <a:cs typeface="Cambria"/>
                <a:hlinkClick r:id="rId3" tooltip="Ç"/>
              </a:rPr>
              <a:t>ç</a:t>
            </a:r>
            <a:r>
              <a:rPr lang="el-GR" sz="1200" dirty="0" smtClean="0">
                <a:latin typeface="Cambria" panose="02040503050406030204" pitchFamily="18" charset="0"/>
                <a:ea typeface="Times New Roman"/>
                <a:cs typeface="Cambria"/>
              </a:rPr>
              <a:t>] ανάλογα με το περιβάλλον που ακολουθεί, οπότε τα πιο πάνω παραδείγματα μετατρέπονται σε [</a:t>
            </a:r>
            <a:r>
              <a:rPr lang="en-GB" sz="1200" dirty="0" smtClean="0">
                <a:latin typeface="Cambria" panose="02040503050406030204" pitchFamily="18" charset="0"/>
                <a:ea typeface="Times New Roman"/>
                <a:cs typeface="Cambria"/>
              </a:rPr>
              <a:t>e</a:t>
            </a:r>
            <a:r>
              <a:rPr lang="el-GR" sz="1200" dirty="0" smtClean="0">
                <a:latin typeface="Cambria" panose="02040503050406030204" pitchFamily="18" charset="0"/>
                <a:ea typeface="Times New Roman"/>
                <a:cs typeface="Cambria"/>
              </a:rPr>
              <a:t>'</a:t>
            </a:r>
            <a:r>
              <a:rPr lang="en-GB" sz="1200" dirty="0" err="1" smtClean="0">
                <a:latin typeface="Cambria" panose="02040503050406030204" pitchFamily="18" charset="0"/>
                <a:ea typeface="Times New Roman"/>
                <a:cs typeface="Cambria"/>
              </a:rPr>
              <a:t>pexanen</a:t>
            </a:r>
            <a:r>
              <a:rPr lang="el-GR" sz="1200" dirty="0" smtClean="0">
                <a:latin typeface="Cambria" panose="02040503050406030204" pitchFamily="18" charset="0"/>
                <a:ea typeface="Times New Roman"/>
                <a:cs typeface="Cambria"/>
              </a:rPr>
              <a:t>], [</a:t>
            </a:r>
            <a:r>
              <a:rPr lang="en-GB" sz="1200" dirty="0" smtClean="0">
                <a:latin typeface="Cambria" panose="02040503050406030204" pitchFamily="18" charset="0"/>
                <a:ea typeface="Times New Roman"/>
                <a:cs typeface="Cambria"/>
              </a:rPr>
              <a:t>xo</a:t>
            </a:r>
            <a:r>
              <a:rPr lang="el-GR" sz="1200" dirty="0" smtClean="0">
                <a:latin typeface="Cambria" panose="02040503050406030204" pitchFamily="18" charset="0"/>
                <a:ea typeface="Times New Roman"/>
                <a:cs typeface="Cambria"/>
              </a:rPr>
              <a:t>'</a:t>
            </a:r>
            <a:r>
              <a:rPr lang="en-GB" sz="1200" dirty="0" err="1" smtClean="0">
                <a:latin typeface="Cambria" panose="02040503050406030204" pitchFamily="18" charset="0"/>
                <a:ea typeface="Times New Roman"/>
                <a:cs typeface="Cambria"/>
              </a:rPr>
              <a:t>ro</a:t>
            </a:r>
            <a:r>
              <a:rPr lang="el-GR" sz="1200" dirty="0" smtClean="0">
                <a:latin typeface="Cambria" panose="02040503050406030204" pitchFamily="18" charset="0"/>
                <a:ea typeface="Times New Roman"/>
                <a:cs typeface="Cambria"/>
              </a:rPr>
              <a:t>] και ['</a:t>
            </a:r>
            <a:r>
              <a:rPr lang="el-GR" sz="1200" dirty="0" err="1" smtClean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Cambria"/>
                <a:hlinkClick r:id="rId3" tooltip="Ç"/>
              </a:rPr>
              <a:t>ç</a:t>
            </a:r>
            <a:r>
              <a:rPr lang="el-GR" sz="1200" dirty="0" err="1" smtClean="0">
                <a:latin typeface="Cambria" panose="02040503050406030204" pitchFamily="18" charset="0"/>
                <a:ea typeface="Times New Roman"/>
                <a:cs typeface="Cambria"/>
              </a:rPr>
              <a:t>elo</a:t>
            </a:r>
            <a:r>
              <a:rPr lang="el-GR" sz="1200" dirty="0" smtClean="0">
                <a:latin typeface="Cambria" panose="02040503050406030204" pitchFamily="18" charset="0"/>
                <a:ea typeface="Times New Roman"/>
                <a:cs typeface="Cambria"/>
              </a:rPr>
              <a:t>] αντίστοιχα. </a:t>
            </a:r>
          </a:p>
          <a:p>
            <a:pPr algn="just"/>
            <a:r>
              <a:rPr lang="el-GR" sz="1200" dirty="0" smtClean="0">
                <a:latin typeface="Cambria" panose="02040503050406030204" pitchFamily="18" charset="0"/>
              </a:rPr>
              <a:t>Όμως είναι αδύνατο όλες οι λέξεις που στην ΚΝΕ ή στην ΚΚ αρχίζουν από [θ] να αντικαθίστανται με [</a:t>
            </a:r>
            <a:r>
              <a:rPr lang="en-GB" sz="1200" dirty="0" smtClean="0">
                <a:latin typeface="Cambria" panose="02040503050406030204" pitchFamily="18" charset="0"/>
              </a:rPr>
              <a:t>x</a:t>
            </a:r>
            <a:r>
              <a:rPr lang="el-GR" sz="1200" dirty="0" smtClean="0">
                <a:latin typeface="Cambria" panose="02040503050406030204" pitchFamily="18" charset="0"/>
              </a:rPr>
              <a:t>] ή [</a:t>
            </a:r>
            <a:r>
              <a:rPr lang="el-GR" sz="1200" dirty="0" smtClean="0">
                <a:latin typeface="Cambria" panose="02040503050406030204" pitchFamily="18" charset="0"/>
                <a:hlinkClick r:id="rId3" tooltip="Ç"/>
              </a:rPr>
              <a:t>ç</a:t>
            </a:r>
            <a:r>
              <a:rPr lang="el-GR" sz="1200" dirty="0" smtClean="0">
                <a:latin typeface="Cambria" panose="02040503050406030204" pitchFamily="18" charset="0"/>
              </a:rPr>
              <a:t>] στην ποικιλία των </a:t>
            </a:r>
            <a:r>
              <a:rPr lang="el-GR" sz="1200" dirty="0" err="1" smtClean="0">
                <a:latin typeface="Cambria" panose="02040503050406030204" pitchFamily="18" charset="0"/>
              </a:rPr>
              <a:t>Κοκκινοχωρίων</a:t>
            </a:r>
            <a:r>
              <a:rPr lang="el-GR" sz="1200" dirty="0" smtClean="0">
                <a:latin typeface="Cambria" panose="02040503050406030204" pitchFamily="18" charset="0"/>
              </a:rPr>
              <a:t>, εφόσον σε κάποιες περιπτώσεις θα άλλαζε εντελώς το νόημα της λέξης, π.χ. ['</a:t>
            </a:r>
            <a:r>
              <a:rPr lang="en-GB" sz="1200" dirty="0" err="1" smtClean="0">
                <a:latin typeface="Cambria" panose="02040503050406030204" pitchFamily="18" charset="0"/>
              </a:rPr>
              <a:t>xaros</a:t>
            </a:r>
            <a:r>
              <a:rPr lang="el-GR" sz="1200" dirty="0" smtClean="0">
                <a:latin typeface="Cambria" panose="02040503050406030204" pitchFamily="18" charset="0"/>
              </a:rPr>
              <a:t>]- ['θ</a:t>
            </a:r>
            <a:r>
              <a:rPr lang="en-GB" sz="1200" dirty="0" err="1" smtClean="0">
                <a:latin typeface="Cambria" panose="02040503050406030204" pitchFamily="18" charset="0"/>
              </a:rPr>
              <a:t>aros</a:t>
            </a:r>
            <a:r>
              <a:rPr lang="el-GR" sz="1200" dirty="0" smtClean="0">
                <a:latin typeface="Cambria" panose="02040503050406030204" pitchFamily="18" charset="0"/>
              </a:rPr>
              <a:t>] (</a:t>
            </a:r>
            <a:r>
              <a:rPr lang="en-US" sz="1200" dirty="0" smtClean="0">
                <a:latin typeface="Cambria" panose="02040503050406030204" pitchFamily="18" charset="0"/>
              </a:rPr>
              <a:t>Newton, 1972)</a:t>
            </a:r>
            <a:r>
              <a:rPr lang="el-GR" sz="1200" dirty="0" smtClean="0">
                <a:latin typeface="Cambria" panose="02040503050406030204" pitchFamily="18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9436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l-GR" sz="1200" dirty="0" smtClean="0">
                <a:latin typeface="Cambria" panose="02040503050406030204" pitchFamily="18" charset="0"/>
              </a:rPr>
              <a:t>Οι περισσότεροι μελετητές (όπως </a:t>
            </a:r>
            <a:r>
              <a:rPr lang="en-US" sz="1200" dirty="0" smtClean="0">
                <a:latin typeface="Cambria" panose="02040503050406030204" pitchFamily="18" charset="0"/>
              </a:rPr>
              <a:t>Newton</a:t>
            </a:r>
            <a:r>
              <a:rPr lang="el-GR" sz="1200" dirty="0" smtClean="0">
                <a:latin typeface="Cambria" panose="02040503050406030204" pitchFamily="18" charset="0"/>
              </a:rPr>
              <a:t>, 1972, Συμεωνίδης, 2006) υποστηρίζουν ότι η απώλεια της γενικής πληθυντικού στην ΚΔ παρατηρείται μόνο στο κλιτικό παράδειγμα των αρσενικών ονομάτων, οι </a:t>
            </a:r>
            <a:r>
              <a:rPr lang="en-US" sz="1200" dirty="0" smtClean="0">
                <a:latin typeface="Cambria" panose="02040503050406030204" pitchFamily="18" charset="0"/>
              </a:rPr>
              <a:t>Sitaridou</a:t>
            </a:r>
            <a:r>
              <a:rPr lang="el-GR" sz="1200" dirty="0" smtClean="0">
                <a:latin typeface="Cambria" panose="02040503050406030204" pitchFamily="18" charset="0"/>
              </a:rPr>
              <a:t> και </a:t>
            </a:r>
            <a:r>
              <a:rPr lang="en-US" sz="1200" dirty="0" err="1" smtClean="0">
                <a:latin typeface="Cambria" panose="02040503050406030204" pitchFamily="18" charset="0"/>
              </a:rPr>
              <a:t>Terkourafi</a:t>
            </a:r>
            <a:r>
              <a:rPr lang="el-GR" sz="1200" dirty="0" smtClean="0">
                <a:latin typeface="Cambria" panose="02040503050406030204" pitchFamily="18" charset="0"/>
              </a:rPr>
              <a:t> ωστόσο επισημαίνουν πως τα αποτελέσματα της έρευνάς τους απέδειξαν πως το φαινόμενο επεκτάθηκε και στα θηλυκά ουσιαστικά, κατά απροσδόκητο τρόπο, όχι όμως και στα ουδέτερα (Sitaridou &amp; </a:t>
            </a:r>
            <a:r>
              <a:rPr lang="el-GR" sz="1200" dirty="0" err="1" smtClean="0">
                <a:latin typeface="Cambria" panose="02040503050406030204" pitchFamily="18" charset="0"/>
              </a:rPr>
              <a:t>Terkourafi</a:t>
            </a:r>
            <a:r>
              <a:rPr lang="el-GR" sz="1200" dirty="0" smtClean="0">
                <a:latin typeface="Cambria" panose="02040503050406030204" pitchFamily="18" charset="0"/>
              </a:rPr>
              <a:t>, 2009)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8093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l-GR" sz="1200" dirty="0" smtClean="0">
                <a:latin typeface="Cambria" panose="02040503050406030204" pitchFamily="18" charset="0"/>
              </a:rPr>
              <a:t>Οι περισσότεροι μελετητές (όπως </a:t>
            </a:r>
            <a:r>
              <a:rPr lang="en-US" sz="1200" dirty="0" smtClean="0">
                <a:latin typeface="Cambria" panose="02040503050406030204" pitchFamily="18" charset="0"/>
              </a:rPr>
              <a:t>Newton</a:t>
            </a:r>
            <a:r>
              <a:rPr lang="el-GR" sz="1200" dirty="0" smtClean="0">
                <a:latin typeface="Cambria" panose="02040503050406030204" pitchFamily="18" charset="0"/>
              </a:rPr>
              <a:t>, 1972, Συμεωνίδης, 2006) υποστηρίζουν ότι η απώλεια της γενικής πληθυντικού στην ΚΔ παρατηρείται μόνο στο κλιτικό παράδειγμα των αρσενικών ονομάτων, οι </a:t>
            </a:r>
            <a:r>
              <a:rPr lang="en-US" sz="1200" dirty="0" smtClean="0">
                <a:latin typeface="Cambria" panose="02040503050406030204" pitchFamily="18" charset="0"/>
              </a:rPr>
              <a:t>Sitaridou</a:t>
            </a:r>
            <a:r>
              <a:rPr lang="el-GR" sz="1200" dirty="0" smtClean="0">
                <a:latin typeface="Cambria" panose="02040503050406030204" pitchFamily="18" charset="0"/>
              </a:rPr>
              <a:t> και </a:t>
            </a:r>
            <a:r>
              <a:rPr lang="en-US" sz="1200" dirty="0" err="1" smtClean="0">
                <a:latin typeface="Cambria" panose="02040503050406030204" pitchFamily="18" charset="0"/>
              </a:rPr>
              <a:t>Terkourafi</a:t>
            </a:r>
            <a:r>
              <a:rPr lang="el-GR" sz="1200" dirty="0" smtClean="0">
                <a:latin typeface="Cambria" panose="02040503050406030204" pitchFamily="18" charset="0"/>
              </a:rPr>
              <a:t> ωστόσο επισημαίνουν πως τα αποτελέσματα της έρευνάς τους απέδειξαν πως το φαινόμενο επεκτάθηκε και στα θηλυκά ουσιαστικά, κατά απροσδόκητο τρόπο, όχι όμως και στα ουδέτερα (Sitaridou &amp; </a:t>
            </a:r>
            <a:r>
              <a:rPr lang="el-GR" sz="1200" dirty="0" err="1" smtClean="0">
                <a:latin typeface="Cambria" panose="02040503050406030204" pitchFamily="18" charset="0"/>
              </a:rPr>
              <a:t>Terkourafi</a:t>
            </a:r>
            <a:r>
              <a:rPr lang="el-GR" sz="1200" dirty="0" smtClean="0">
                <a:latin typeface="Cambria" panose="02040503050406030204" pitchFamily="18" charset="0"/>
              </a:rPr>
              <a:t>, 2009)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8093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3504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0503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>
                <a:latin typeface="Cambria" pitchFamily="18" charset="0"/>
              </a:rPr>
              <a:t>Από</a:t>
            </a:r>
            <a:r>
              <a:rPr lang="el-GR" sz="1200" baseline="0" dirty="0" smtClean="0">
                <a:latin typeface="Cambria" pitchFamily="18" charset="0"/>
              </a:rPr>
              <a:t> τα αποτελέσματα έχουν εξαιρεθεί οι τύποι </a:t>
            </a:r>
            <a:r>
              <a:rPr lang="el-GR" sz="1200" dirty="0" smtClean="0">
                <a:latin typeface="Cambria" pitchFamily="18" charset="0"/>
              </a:rPr>
              <a:t>του ρήματος </a:t>
            </a:r>
            <a:r>
              <a:rPr lang="el-GR" sz="1200" i="1" dirty="0" smtClean="0">
                <a:latin typeface="Cambria" pitchFamily="18" charset="0"/>
              </a:rPr>
              <a:t>έχω (</a:t>
            </a:r>
            <a:r>
              <a:rPr lang="el-GR" sz="1200" i="1" dirty="0" err="1" smtClean="0">
                <a:latin typeface="Cambria" pitchFamily="18" charset="0"/>
              </a:rPr>
              <a:t>shibboleth</a:t>
            </a:r>
            <a:r>
              <a:rPr lang="el-GR" sz="1200" i="1" dirty="0" smtClean="0">
                <a:latin typeface="Cambria" pitchFamily="18" charset="0"/>
              </a:rPr>
              <a:t>) </a:t>
            </a:r>
            <a:r>
              <a:rPr lang="el-GR" sz="1200" dirty="0" smtClean="0">
                <a:latin typeface="Cambria" pitchFamily="18" charset="0"/>
              </a:rPr>
              <a:t>καθώς και το τοπωνύμιο Αχυρώνας, που είναι ιδιαίτερες  περιπτώσεις λόγω παραγόντων που αναλύθηκαν παραπάνω.</a:t>
            </a:r>
            <a:r>
              <a:rPr lang="el-GR" sz="1200" baseline="0" dirty="0" smtClean="0">
                <a:latin typeface="Cambria" pitchFamily="18" charset="0"/>
              </a:rPr>
              <a:t> </a:t>
            </a:r>
            <a:r>
              <a:rPr lang="el-GR" sz="1200" dirty="0" smtClean="0">
                <a:latin typeface="Cambria" pitchFamily="18" charset="0"/>
              </a:rPr>
              <a:t>Τα υψηλά ποσοστά των μεταβλητών μας οδηγούν να συμπεράνουμε με ασφάλεια πως τα ιδιαίτερα διαλεκτικά χαρακτηριστικά της περιοχής βρίσκονται υπό ισοπέδωση και αντικαθίστανται από τα </a:t>
            </a:r>
            <a:r>
              <a:rPr lang="el-GR" sz="1200" dirty="0" err="1" smtClean="0">
                <a:latin typeface="Cambria" pitchFamily="18" charset="0"/>
              </a:rPr>
              <a:t>ισόγλωσσα</a:t>
            </a:r>
            <a:r>
              <a:rPr lang="el-GR" sz="1200" dirty="0" smtClean="0">
                <a:latin typeface="Cambria" pitchFamily="18" charset="0"/>
              </a:rPr>
              <a:t> της ΚΚ.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1669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574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5741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>
                <a:latin typeface="Cambria" panose="02040503050406030204" pitchFamily="18" charset="0"/>
              </a:rPr>
              <a:t>Στη βιβλιογραφία δεν έχει μελετηθεί </a:t>
            </a:r>
            <a:r>
              <a:rPr lang="el-GR" sz="1200" dirty="0" err="1" smtClean="0">
                <a:latin typeface="Cambria" panose="02040503050406030204" pitchFamily="18" charset="0"/>
              </a:rPr>
              <a:t>ό,τι</a:t>
            </a:r>
            <a:r>
              <a:rPr lang="el-GR" sz="1200" dirty="0" smtClean="0">
                <a:latin typeface="Cambria" panose="02040503050406030204" pitchFamily="18" charset="0"/>
              </a:rPr>
              <a:t> απομένει από τις τοπικές ποικιλίες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l-GR" sz="1200" dirty="0" smtClean="0">
                <a:latin typeface="Cambria" panose="02040503050406030204" pitchFamily="18" charset="0"/>
              </a:rPr>
              <a:t>Το 67% των πληροφορητών υποστήριξε πως οι κάτοικοι των </a:t>
            </a:r>
            <a:r>
              <a:rPr lang="el-GR" sz="1200" dirty="0" err="1" smtClean="0">
                <a:latin typeface="Cambria" panose="02040503050406030204" pitchFamily="18" charset="0"/>
              </a:rPr>
              <a:t>Κοκκινοχωρίων</a:t>
            </a:r>
            <a:r>
              <a:rPr lang="el-GR" sz="1200" dirty="0" smtClean="0">
                <a:latin typeface="Cambria" panose="02040503050406030204" pitchFamily="18" charset="0"/>
              </a:rPr>
              <a:t> είναι η κοινωνική ομάδα που προτιμά το ουρανικό αλλόφωνο σε τύπους του ρήματος </a:t>
            </a:r>
            <a:r>
              <a:rPr lang="el-GR" sz="1200" i="1" dirty="0" smtClean="0">
                <a:latin typeface="Cambria" panose="02040503050406030204" pitchFamily="18" charset="0"/>
              </a:rPr>
              <a:t>έχω </a:t>
            </a:r>
            <a:r>
              <a:rPr lang="el-GR" sz="1200" dirty="0" smtClean="0">
                <a:latin typeface="Cambria" panose="02040503050406030204" pitchFamily="18" charset="0"/>
              </a:rPr>
              <a:t>λόγω του ότι το φαινόμενο αυτό αποτελεί ίσως το πιο </a:t>
            </a:r>
            <a:r>
              <a:rPr lang="el-GR" sz="1200" i="1" dirty="0" smtClean="0">
                <a:latin typeface="Cambria" panose="02040503050406030204" pitchFamily="18" charset="0"/>
              </a:rPr>
              <a:t>σημαδεμένο </a:t>
            </a:r>
            <a:r>
              <a:rPr lang="el-GR" sz="1200" dirty="0" smtClean="0">
                <a:latin typeface="Cambria" panose="02040503050406030204" pitchFamily="18" charset="0"/>
              </a:rPr>
              <a:t>(</a:t>
            </a:r>
            <a:r>
              <a:rPr lang="el-GR" sz="1200" dirty="0" err="1" smtClean="0">
                <a:latin typeface="Cambria" panose="02040503050406030204" pitchFamily="18" charset="0"/>
              </a:rPr>
              <a:t>marked</a:t>
            </a:r>
            <a:r>
              <a:rPr lang="el-GR" sz="1200" dirty="0" smtClean="0">
                <a:latin typeface="Cambria" panose="02040503050406030204" pitchFamily="18" charset="0"/>
              </a:rPr>
              <a:t>) χαρακτηριστικό της τοπικής γλωσσικής ποικιλίας, και ακολούθως οι γυναίκες και οι νεαροί.</a:t>
            </a:r>
          </a:p>
          <a:p>
            <a:pPr algn="just"/>
            <a:r>
              <a:rPr lang="el-GR" sz="1200" dirty="0" smtClean="0">
                <a:latin typeface="Cambria" panose="02040503050406030204" pitchFamily="18" charset="0"/>
              </a:rPr>
              <a:t>Ένα μικρό ποσοστό των πληροφορητών (11%) υποστηρίζει πως η διατήρηση του ουρανικού αλλόφωνου στους τύπους του ρήματος </a:t>
            </a:r>
            <a:r>
              <a:rPr lang="el-GR" sz="1200" i="1" dirty="0" smtClean="0">
                <a:latin typeface="Cambria" panose="02040503050406030204" pitchFamily="18" charset="0"/>
              </a:rPr>
              <a:t>έχω </a:t>
            </a:r>
            <a:r>
              <a:rPr lang="el-GR" sz="1200" dirty="0" smtClean="0">
                <a:latin typeface="Cambria" panose="02040503050406030204" pitchFamily="18" charset="0"/>
              </a:rPr>
              <a:t>όπου ακολουθεί πρόσθιο φωνήεν χρησιμοποιείται από τους κατοίκους των πόλεων και αυτό μπορεί να δικαιολογηθεί από το γεγονός ότι η χρήση του ουρανικού αλλόφωνου είναι ένα χαρακτηριστικό που παραπέμπει στην ΚΝΕ, η οποία παρουσιάζει περισσότερα κοινά στοιχεία με την κοινή κυπριακή, παρά με τις διάφορες επιμέρους γλωσσικές τοπικές ποικιλίες. </a:t>
            </a:r>
          </a:p>
          <a:p>
            <a:pPr algn="just"/>
            <a:r>
              <a:rPr lang="el-GR" sz="1200" b="1" dirty="0" smtClean="0">
                <a:latin typeface="Segoe UI Semibold" panose="020B0702040204020203" pitchFamily="34" charset="0"/>
              </a:rPr>
              <a:t>το </a:t>
            </a:r>
            <a:r>
              <a:rPr lang="el-GR" sz="1200" dirty="0" smtClean="0">
                <a:latin typeface="Segoe UI Semibold" panose="020B07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[ç] στο </a:t>
            </a:r>
            <a:r>
              <a:rPr lang="el-GR" sz="1200" b="1" i="1" dirty="0" smtClean="0">
                <a:latin typeface="Segoe UI Semibold" panose="020B0702040204020203" pitchFamily="34" charset="0"/>
              </a:rPr>
              <a:t>έχει </a:t>
            </a:r>
            <a:r>
              <a:rPr lang="el-GR" sz="1200" b="1" dirty="0" smtClean="0">
                <a:latin typeface="Segoe UI Semibold" panose="020B0702040204020203" pitchFamily="34" charset="0"/>
              </a:rPr>
              <a:t>είναι </a:t>
            </a:r>
            <a:r>
              <a:rPr lang="en-GB" sz="1200" b="1" dirty="0" smtClean="0">
                <a:latin typeface="Segoe UI Semibold" panose="020B0702040204020203" pitchFamily="34" charset="0"/>
              </a:rPr>
              <a:t>shibboleth </a:t>
            </a:r>
            <a:r>
              <a:rPr lang="el-GR" sz="1200" b="1" dirty="0" smtClean="0">
                <a:latin typeface="Segoe UI Semibold" panose="020B0702040204020203" pitchFamily="34" charset="0"/>
              </a:rPr>
              <a:t>της τοπικής ταυτότητας, </a:t>
            </a:r>
            <a:r>
              <a:rPr lang="el-GR" sz="1200" dirty="0" smtClean="0">
                <a:latin typeface="Cambria" panose="02040503050406030204" pitchFamily="18" charset="0"/>
              </a:rPr>
              <a:t>επιτελεί συμβολική λειτουργία στη διάλεκτο και αποτελεί δείκτη γεωγραφικής προέλευσης.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14371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89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90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91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latin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92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>
                <a:latin typeface="Cambria" panose="02040503050406030204" pitchFamily="18" charset="0"/>
              </a:rPr>
              <a:t>Στη βιβλιογραφία δεν έχει μελετηθεί </a:t>
            </a:r>
            <a:r>
              <a:rPr lang="el-GR" sz="1200" dirty="0" err="1" smtClean="0">
                <a:latin typeface="Cambria" panose="02040503050406030204" pitchFamily="18" charset="0"/>
              </a:rPr>
              <a:t>ό,τι</a:t>
            </a:r>
            <a:r>
              <a:rPr lang="el-GR" sz="1200" dirty="0" smtClean="0">
                <a:latin typeface="Cambria" panose="02040503050406030204" pitchFamily="18" charset="0"/>
              </a:rPr>
              <a:t> απομένει από τις τοπικές ποικιλίες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>
                <a:latin typeface="Cambria" panose="02040503050406030204" pitchFamily="18" charset="0"/>
              </a:rPr>
              <a:t>Στη βιβλιογραφία δεν έχει μελετηθεί </a:t>
            </a:r>
            <a:r>
              <a:rPr lang="el-GR" sz="1200" dirty="0" err="1" smtClean="0">
                <a:latin typeface="Cambria" panose="02040503050406030204" pitchFamily="18" charset="0"/>
              </a:rPr>
              <a:t>ό,τι</a:t>
            </a:r>
            <a:r>
              <a:rPr lang="el-GR" sz="1200" dirty="0" smtClean="0">
                <a:latin typeface="Cambria" panose="02040503050406030204" pitchFamily="18" charset="0"/>
              </a:rPr>
              <a:t> απομένει από τις τοπικές ποικιλίες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>
                <a:latin typeface="Cambria" panose="02040503050406030204" pitchFamily="18" charset="0"/>
              </a:rPr>
              <a:t>Στη βιβλιογραφία δεν έχει μελετηθεί </a:t>
            </a:r>
            <a:r>
              <a:rPr lang="el-GR" sz="1200" dirty="0" err="1" smtClean="0">
                <a:latin typeface="Cambria" panose="02040503050406030204" pitchFamily="18" charset="0"/>
              </a:rPr>
              <a:t>ό,τι</a:t>
            </a:r>
            <a:r>
              <a:rPr lang="el-GR" sz="1200" dirty="0" smtClean="0">
                <a:latin typeface="Cambria" panose="02040503050406030204" pitchFamily="18" charset="0"/>
              </a:rPr>
              <a:t> απομένει από τις τοπικές ποικιλίες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>
                <a:latin typeface="Cambria" panose="02040503050406030204" pitchFamily="18" charset="0"/>
              </a:rPr>
              <a:t>Στη βιβλιογραφία δεν έχει μελετηθεί </a:t>
            </a:r>
            <a:r>
              <a:rPr lang="el-GR" sz="1200" dirty="0" err="1" smtClean="0">
                <a:latin typeface="Cambria" panose="02040503050406030204" pitchFamily="18" charset="0"/>
              </a:rPr>
              <a:t>ό,τι</a:t>
            </a:r>
            <a:r>
              <a:rPr lang="el-GR" sz="1200" dirty="0" smtClean="0">
                <a:latin typeface="Cambria" panose="02040503050406030204" pitchFamily="18" charset="0"/>
              </a:rPr>
              <a:t> απομένει από τις τοπικές ποικιλίες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>
                <a:latin typeface="Cambria" panose="02040503050406030204" pitchFamily="18" charset="0"/>
              </a:rPr>
              <a:t>Στη βιβλιογραφία δεν έχει μελετηθεί </a:t>
            </a:r>
            <a:r>
              <a:rPr lang="el-GR" sz="1200" dirty="0" err="1" smtClean="0">
                <a:latin typeface="Cambria" panose="02040503050406030204" pitchFamily="18" charset="0"/>
              </a:rPr>
              <a:t>ό,τι</a:t>
            </a:r>
            <a:r>
              <a:rPr lang="el-GR" sz="1200" dirty="0" smtClean="0">
                <a:latin typeface="Cambria" panose="02040503050406030204" pitchFamily="18" charset="0"/>
              </a:rPr>
              <a:t> απομένει από τις τοπικές ποικιλίες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B9BF-C02F-4E2D-A61E-C4B202D2EA3B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0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24B3-1EFC-4F1F-BCFA-0F0726DE2AC7}" type="datetime1">
              <a:rPr lang="el-GR" smtClean="0"/>
              <a:pPr/>
              <a:t>12/05/21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C48D-EE6F-4AFC-80A4-F4C0F277925D}" type="datetime1">
              <a:rPr lang="el-GR" smtClean="0"/>
              <a:pPr/>
              <a:t>12/05/21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508A-1E93-406D-BB91-EB1644BB203A}" type="datetime1">
              <a:rPr lang="el-GR" smtClean="0"/>
              <a:pPr/>
              <a:t>12/05/21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296D-FD14-4F01-AAA1-20FEA1FFA75B}" type="datetime1">
              <a:rPr lang="el-GR" smtClean="0"/>
              <a:pPr/>
              <a:t>12/05/21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1840-9E1F-44CE-9A75-41E75C078BC9}" type="datetime1">
              <a:rPr lang="el-GR" smtClean="0"/>
              <a:pPr/>
              <a:t>12/05/21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9F3C-9448-4259-B8A5-4E1A69160A34}" type="datetime1">
              <a:rPr lang="el-GR" smtClean="0"/>
              <a:pPr/>
              <a:t>12/05/21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2F12-9945-4D94-89C9-88C1FCC5FDD6}" type="datetime1">
              <a:rPr lang="el-GR" smtClean="0"/>
              <a:pPr/>
              <a:t>12/05/21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9CC6-44A1-44B6-AC2D-CCA05320D705}" type="datetime1">
              <a:rPr lang="el-GR" smtClean="0"/>
              <a:pPr/>
              <a:t>12/05/21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4180-EC83-410C-9C5D-0D6E38C6AFA4}" type="datetime1">
              <a:rPr lang="el-GR" smtClean="0"/>
              <a:pPr/>
              <a:t>12/05/21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0D82-59C1-42EA-8DB1-640A4D33E8A4}" type="datetime1">
              <a:rPr lang="el-GR" smtClean="0"/>
              <a:pPr/>
              <a:t>12/05/21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F0467-0966-408B-8F33-C04B6A2EF204}" type="datetime1">
              <a:rPr lang="el-GR" smtClean="0"/>
              <a:pPr/>
              <a:t>12/05/21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6E5E571-5DF8-4B76-AEC4-9A92BD4AE2D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1AF12CF-180F-4255-94AF-E92B3227C047}" type="datetime1">
              <a:rPr lang="el-GR" smtClean="0"/>
              <a:pPr/>
              <a:t>12/05/21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1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caster.ac.uk/fss/linguistics/staff/kerswill/pkpubs/LEVELFIN99.pdf" TargetMode="External"/><Relationship Id="rId4" Type="http://schemas.openxmlformats.org/officeDocument/2006/relationships/hyperlink" Target="http://depot.knaw.nl/8984/1/2005Corn:PolettoLingua.pdf" TargetMode="External"/><Relationship Id="rId5" Type="http://schemas.openxmlformats.org/officeDocument/2006/relationships/hyperlink" Target="http://www.philology.uoc.gr/" TargetMode="External"/><Relationship Id="rId6" Type="http://schemas.openxmlformats.org/officeDocument/2006/relationships/hyperlink" Target="http://www.ling.lancs.ac.uk/staff/kerswill/pkpubs/KerswillWilliams2000NewTownKoine.pdf" TargetMode="External"/><Relationship Id="rId7" Type="http://schemas.openxmlformats.org/officeDocument/2006/relationships/hyperlink" Target="https://benjamins.com/%23catalog/books/silv.1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las.ac.uk/resources/gpg/964" TargetMode="Externa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ilology.uoc.gr/conferences/" TargetMode="External"/><Relationship Id="rId3" Type="http://schemas.openxmlformats.org/officeDocument/2006/relationships/hyperlink" Target="http://www.blackwellreference.com/public/tocnode?id=g9780631211938_chunk_g97806312119389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f.gov.cy/mof/cystat/statistics.nsf/populationcondition_22main_gr/populationcondition_22main_gr?OpenForm&amp;sub=2&amp;sel=2" TargetMode="External"/><Relationship Id="rId4" Type="http://schemas.openxmlformats.org/officeDocument/2006/relationships/hyperlink" Target="http://www.greek-language.gr/greekLang/modern_greek/studies/dialects/thema_b_8_1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of.gov.cy/mof/cystat/statistics.nsf/populationcondition_21main_gr/populationcondition_21main_gr?OpenForm&amp;sub=1&amp;sel=1" TargetMode="Externa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1</a:t>
            </a:fld>
            <a:endParaRPr lang="el-GR"/>
          </a:p>
        </p:txBody>
      </p:sp>
      <p:pic>
        <p:nvPicPr>
          <p:cNvPr id="7" name="Content Placeholder 6" descr="Screen Shot 2020-05-18 at 13.03.1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r="-2034" b="-1245"/>
          <a:stretch/>
        </p:blipFill>
        <p:spPr>
          <a:xfrm>
            <a:off x="0" y="0"/>
            <a:ext cx="9581373" cy="6884477"/>
          </a:xfrm>
        </p:spPr>
      </p:pic>
    </p:spTree>
    <p:extLst>
      <p:ext uri="{BB962C8B-B14F-4D97-AF65-F5344CB8AC3E}">
        <p14:creationId xmlns:p14="http://schemas.microsoft.com/office/powerpoint/2010/main" val="270993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l-GR" sz="4000" dirty="0" smtClean="0">
                <a:latin typeface="Geneva"/>
                <a:cs typeface="Geneva"/>
              </a:rPr>
              <a:t>Χαρακτηριστικά</a:t>
            </a:r>
            <a:r>
              <a:rPr lang="en-US" sz="4000" dirty="0" smtClean="0">
                <a:latin typeface="Geneva"/>
                <a:cs typeface="Geneva"/>
              </a:rPr>
              <a:t> </a:t>
            </a:r>
            <a:r>
              <a:rPr lang="el-GR" sz="4000" dirty="0" smtClean="0">
                <a:latin typeface="Geneva"/>
                <a:cs typeface="Geneva"/>
              </a:rPr>
              <a:t>της κυπριακής ποικιλίας</a:t>
            </a:r>
            <a:endParaRPr lang="el-GR" sz="40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709120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l-GR" sz="2400" dirty="0">
                <a:cs typeface="Segoe"/>
              </a:rPr>
              <a:t> </a:t>
            </a:r>
            <a:r>
              <a:rPr lang="el-GR" sz="4000" b="1" dirty="0" smtClean="0">
                <a:cs typeface="Superclarendon Regular"/>
              </a:rPr>
              <a:t>Φωνολογία: </a:t>
            </a:r>
            <a:r>
              <a:rPr lang="el-GR" sz="4000" dirty="0" smtClean="0">
                <a:cs typeface="Superclarendon Regular"/>
              </a:rPr>
              <a:t>	</a:t>
            </a:r>
            <a:endParaRPr lang="en-US" sz="4000" dirty="0" smtClean="0">
              <a:cs typeface="Superclarendon Regular"/>
            </a:endParaRPr>
          </a:p>
          <a:p>
            <a:pPr marL="114300" indent="0">
              <a:buNone/>
            </a:pPr>
            <a:r>
              <a:rPr lang="el-GR" sz="4000" dirty="0" smtClean="0">
                <a:cs typeface="Superclarendon Regular"/>
              </a:rPr>
              <a:t>	</a:t>
            </a:r>
          </a:p>
          <a:p>
            <a:pPr marL="114300" indent="0">
              <a:buNone/>
            </a:pPr>
            <a:r>
              <a:rPr lang="el-GR" sz="4000" dirty="0" smtClean="0">
                <a:cs typeface="Superclarendon Regular"/>
              </a:rPr>
              <a:t>«</a:t>
            </a:r>
            <a:r>
              <a:rPr lang="el-GR" sz="4000" i="1" dirty="0">
                <a:cs typeface="Superclarendon Regular"/>
              </a:rPr>
              <a:t>Μιλούμεν με το τζ̌αι»: </a:t>
            </a:r>
            <a:r>
              <a:rPr lang="el-GR" sz="4000" dirty="0">
                <a:cs typeface="Superclarendon Regular"/>
              </a:rPr>
              <a:t>ναι μεν, αλλά…</a:t>
            </a:r>
            <a:endParaRPr lang="en-US" sz="4000" dirty="0">
              <a:cs typeface="Superclarendon Regular"/>
            </a:endParaRPr>
          </a:p>
          <a:p>
            <a:pPr marL="114300" indent="0">
              <a:buNone/>
            </a:pPr>
            <a:endParaRPr lang="en-US" sz="4000" dirty="0" smtClean="0">
              <a:cs typeface="Superclarendon Regular"/>
            </a:endParaRPr>
          </a:p>
          <a:p>
            <a:pPr marL="1965325" indent="-1965325">
              <a:buNone/>
            </a:pPr>
            <a:r>
              <a:rPr lang="el-GR" sz="4000" dirty="0" smtClean="0">
                <a:cs typeface="Superclarendon Regular"/>
              </a:rPr>
              <a:t>Ν</a:t>
            </a:r>
            <a:r>
              <a:rPr lang="en-US" sz="4000" dirty="0" smtClean="0">
                <a:cs typeface="Superclarendon Regular"/>
              </a:rPr>
              <a:t>.E.</a:t>
            </a:r>
            <a:r>
              <a:rPr lang="el-GR" sz="4000" dirty="0" smtClean="0">
                <a:cs typeface="Superclarendon Regular"/>
              </a:rPr>
              <a:t>: </a:t>
            </a:r>
            <a:r>
              <a:rPr lang="el-GR" sz="4000" dirty="0">
                <a:cs typeface="Superclarendon Regular"/>
              </a:rPr>
              <a:t>	[</a:t>
            </a:r>
            <a:r>
              <a:rPr lang="en-GB" sz="4000" dirty="0">
                <a:cs typeface="Superclarendon Regular"/>
              </a:rPr>
              <a:t>k</a:t>
            </a:r>
            <a:r>
              <a:rPr lang="el-GR" sz="4000" dirty="0">
                <a:cs typeface="Superclarendon Regular"/>
              </a:rPr>
              <a:t>ɐˈ</a:t>
            </a:r>
            <a:r>
              <a:rPr lang="en-GB" sz="4000" dirty="0">
                <a:cs typeface="Superclarendon Regular"/>
              </a:rPr>
              <a:t>l</a:t>
            </a:r>
            <a:r>
              <a:rPr lang="el-GR" sz="4000" dirty="0">
                <a:cs typeface="Superclarendon Regular"/>
              </a:rPr>
              <a:t>ɔ] καλό 	[</a:t>
            </a:r>
            <a:r>
              <a:rPr lang="en-GB" sz="4000" dirty="0">
                <a:cs typeface="Superclarendon Regular"/>
              </a:rPr>
              <a:t>c</a:t>
            </a:r>
            <a:r>
              <a:rPr lang="el-GR" sz="4000" dirty="0">
                <a:cs typeface="Superclarendon Regular"/>
              </a:rPr>
              <a:t>ɛˈɾɔ</a:t>
            </a:r>
            <a:r>
              <a:rPr lang="en-GB" sz="4000" dirty="0">
                <a:cs typeface="Superclarendon Regular"/>
              </a:rPr>
              <a:t>s</a:t>
            </a:r>
            <a:r>
              <a:rPr lang="el-GR" sz="4000" dirty="0">
                <a:cs typeface="Superclarendon Regular"/>
              </a:rPr>
              <a:t>] καιρός </a:t>
            </a:r>
            <a:r>
              <a:rPr lang="el-GR" sz="4000" dirty="0" smtClean="0">
                <a:cs typeface="Superclarendon Regular"/>
              </a:rPr>
              <a:t>[</a:t>
            </a:r>
            <a:r>
              <a:rPr lang="el-GR" sz="4000" dirty="0">
                <a:cs typeface="Superclarendon Regular"/>
              </a:rPr>
              <a:t>ˈɛ</a:t>
            </a:r>
            <a:r>
              <a:rPr lang="en-GB" sz="4000" dirty="0">
                <a:cs typeface="Superclarendon Regular"/>
              </a:rPr>
              <a:t>x</a:t>
            </a:r>
            <a:r>
              <a:rPr lang="el-GR" sz="4000" dirty="0">
                <a:cs typeface="Superclarendon Regular"/>
              </a:rPr>
              <a:t>ɔ] έχω 	</a:t>
            </a:r>
            <a:r>
              <a:rPr lang="el-GR" sz="4000" dirty="0" smtClean="0">
                <a:cs typeface="Superclarendon Regular"/>
              </a:rPr>
              <a:t>[</a:t>
            </a:r>
            <a:r>
              <a:rPr lang="el-GR" sz="4000" dirty="0">
                <a:cs typeface="Superclarendon Regular"/>
              </a:rPr>
              <a:t>ˈɛç</a:t>
            </a:r>
            <a:r>
              <a:rPr lang="en-GB" sz="4000" dirty="0" err="1">
                <a:cs typeface="Superclarendon Regular"/>
              </a:rPr>
              <a:t>i</a:t>
            </a:r>
            <a:r>
              <a:rPr lang="el-GR" sz="4000" dirty="0">
                <a:cs typeface="Superclarendon Regular"/>
              </a:rPr>
              <a:t>] έχει</a:t>
            </a:r>
            <a:endParaRPr lang="en-US" sz="4000" dirty="0">
              <a:cs typeface="Superclarendon Regular"/>
            </a:endParaRPr>
          </a:p>
          <a:p>
            <a:pPr marL="1965325" indent="-1965325">
              <a:buNone/>
            </a:pPr>
            <a:endParaRPr lang="en-US" sz="4000" dirty="0" smtClean="0">
              <a:cs typeface="Superclarendon Regular"/>
            </a:endParaRPr>
          </a:p>
          <a:p>
            <a:pPr marL="1965325" indent="-1965325">
              <a:buNone/>
              <a:tabLst>
                <a:tab pos="1879600" algn="l"/>
              </a:tabLst>
            </a:pPr>
            <a:r>
              <a:rPr lang="el-GR" sz="4000" dirty="0" smtClean="0">
                <a:cs typeface="Superclarendon Regular"/>
              </a:rPr>
              <a:t>κυπριακή</a:t>
            </a:r>
            <a:r>
              <a:rPr lang="el-GR" sz="4000" dirty="0">
                <a:cs typeface="Superclarendon Regular"/>
              </a:rPr>
              <a:t>: </a:t>
            </a:r>
            <a:r>
              <a:rPr lang="en-US" sz="4000" dirty="0" smtClean="0">
                <a:cs typeface="Superclarendon Regular"/>
              </a:rPr>
              <a:t>	</a:t>
            </a:r>
            <a:r>
              <a:rPr lang="el-GR" sz="4000" dirty="0" smtClean="0">
                <a:cs typeface="Superclarendon Regular"/>
              </a:rPr>
              <a:t>[</a:t>
            </a:r>
            <a:r>
              <a:rPr lang="en-GB" sz="4000" dirty="0">
                <a:cs typeface="Superclarendon Regular"/>
              </a:rPr>
              <a:t>k</a:t>
            </a:r>
            <a:r>
              <a:rPr lang="el-GR" sz="4000" dirty="0">
                <a:cs typeface="Superclarendon Regular"/>
              </a:rPr>
              <a:t>ɐˈ</a:t>
            </a:r>
            <a:r>
              <a:rPr lang="en-GB" sz="4000" dirty="0">
                <a:cs typeface="Superclarendon Regular"/>
              </a:rPr>
              <a:t>l</a:t>
            </a:r>
            <a:r>
              <a:rPr lang="el-GR" sz="4000" dirty="0">
                <a:cs typeface="Superclarendon Regular"/>
              </a:rPr>
              <a:t>ɔ] καλό 	[</a:t>
            </a:r>
            <a:r>
              <a:rPr lang="en-GB" sz="4000" dirty="0">
                <a:cs typeface="Superclarendon Regular"/>
              </a:rPr>
              <a:t>t</a:t>
            </a:r>
            <a:r>
              <a:rPr lang="el-GR" sz="4000" dirty="0">
                <a:cs typeface="Superclarendon Regular"/>
              </a:rPr>
              <a:t>∫ɛˈɾɔ</a:t>
            </a:r>
            <a:r>
              <a:rPr lang="en-GB" sz="4000" dirty="0">
                <a:cs typeface="Superclarendon Regular"/>
              </a:rPr>
              <a:t>s</a:t>
            </a:r>
            <a:r>
              <a:rPr lang="el-GR" sz="4000" dirty="0">
                <a:cs typeface="Superclarendon Regular"/>
              </a:rPr>
              <a:t>] </a:t>
            </a:r>
            <a:r>
              <a:rPr lang="el-GR" sz="4000" dirty="0" smtClean="0">
                <a:cs typeface="Superclarendon Regular"/>
              </a:rPr>
              <a:t>καιρός</a:t>
            </a:r>
            <a:endParaRPr lang="en-US" sz="4000" dirty="0">
              <a:cs typeface="Superclarendon Regular"/>
            </a:endParaRPr>
          </a:p>
          <a:p>
            <a:pPr marL="1965325" indent="-1965325">
              <a:buNone/>
              <a:tabLst>
                <a:tab pos="1965325" algn="l"/>
              </a:tabLst>
            </a:pPr>
            <a:r>
              <a:rPr lang="en-US" sz="4000" dirty="0">
                <a:cs typeface="Superclarendon Regular"/>
              </a:rPr>
              <a:t>	</a:t>
            </a:r>
            <a:r>
              <a:rPr lang="el-GR" sz="4000" dirty="0" smtClean="0">
                <a:cs typeface="Superclarendon Regular"/>
              </a:rPr>
              <a:t>[</a:t>
            </a:r>
            <a:r>
              <a:rPr lang="el-GR" sz="4000" dirty="0">
                <a:cs typeface="Superclarendon Regular"/>
              </a:rPr>
              <a:t>ˈɛ</a:t>
            </a:r>
            <a:r>
              <a:rPr lang="en-GB" sz="4000" dirty="0">
                <a:cs typeface="Superclarendon Regular"/>
              </a:rPr>
              <a:t>x</a:t>
            </a:r>
            <a:r>
              <a:rPr lang="el-GR" sz="4000" dirty="0">
                <a:cs typeface="Superclarendon Regular"/>
              </a:rPr>
              <a:t>ɔ] έχω	[ˈɛ∫</a:t>
            </a:r>
            <a:r>
              <a:rPr lang="en-GB" sz="4000" dirty="0" err="1">
                <a:cs typeface="Superclarendon Regular"/>
              </a:rPr>
              <a:t>i</a:t>
            </a:r>
            <a:r>
              <a:rPr lang="el-GR" sz="4000" dirty="0">
                <a:cs typeface="Superclarendon Regular"/>
              </a:rPr>
              <a:t>] έχει </a:t>
            </a:r>
            <a:endParaRPr lang="en-US" sz="4000" dirty="0">
              <a:cs typeface="Superclarendon Regular"/>
            </a:endParaRPr>
          </a:p>
          <a:p>
            <a:pPr marL="82296" indent="0" algn="just">
              <a:lnSpc>
                <a:spcPct val="150000"/>
              </a:lnSpc>
              <a:buNone/>
            </a:pPr>
            <a:endParaRPr lang="el-GR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32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l-GR" sz="4000" dirty="0">
                <a:latin typeface="Geneva"/>
                <a:cs typeface="Geneva"/>
              </a:rPr>
              <a:t>Χαρακτηριστικά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98802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l-GR" sz="3200" b="1" dirty="0" smtClean="0"/>
              <a:t>Φωνολογία</a:t>
            </a:r>
            <a:r>
              <a:rPr lang="el-GR" sz="3200" b="1" dirty="0"/>
              <a:t>: </a:t>
            </a:r>
            <a:r>
              <a:rPr lang="el-GR" sz="3200" dirty="0"/>
              <a:t>		</a:t>
            </a:r>
            <a:endParaRPr lang="en-US" sz="3200" dirty="0"/>
          </a:p>
          <a:p>
            <a:pPr marL="114300" indent="0">
              <a:buNone/>
            </a:pPr>
            <a:endParaRPr lang="en-US" sz="3200" dirty="0" smtClean="0"/>
          </a:p>
          <a:p>
            <a:pPr marL="114300" indent="0">
              <a:buNone/>
            </a:pPr>
            <a:r>
              <a:rPr lang="el-GR" sz="3200" dirty="0" smtClean="0"/>
              <a:t>[</a:t>
            </a:r>
            <a:r>
              <a:rPr lang="en-GB" sz="3200" dirty="0"/>
              <a:t>f</a:t>
            </a:r>
            <a:r>
              <a:rPr lang="el-GR" sz="3200" dirty="0"/>
              <a:t>ɐˈ</a:t>
            </a:r>
            <a:r>
              <a:rPr lang="en-GB" sz="3200" dirty="0"/>
              <a:t>t</a:t>
            </a:r>
            <a:r>
              <a:rPr lang="el-GR" sz="3200" dirty="0"/>
              <a:t>∫ɛ</a:t>
            </a:r>
            <a:r>
              <a:rPr lang="en-GB" sz="3200" dirty="0"/>
              <a:t>s</a:t>
            </a:r>
            <a:r>
              <a:rPr lang="el-GR" sz="3200" dirty="0"/>
              <a:t>] ή  [</a:t>
            </a:r>
            <a:r>
              <a:rPr lang="en-GB" sz="3200" dirty="0"/>
              <a:t>f</a:t>
            </a:r>
            <a:r>
              <a:rPr lang="el-GR" sz="3200" dirty="0"/>
              <a:t>ɐˈ</a:t>
            </a:r>
            <a:r>
              <a:rPr lang="en-GB" sz="3200" dirty="0"/>
              <a:t>c</a:t>
            </a:r>
            <a:r>
              <a:rPr lang="el-GR" sz="3200" dirty="0"/>
              <a:t>ɛ</a:t>
            </a:r>
            <a:r>
              <a:rPr lang="en-GB" sz="3200" dirty="0"/>
              <a:t>s</a:t>
            </a:r>
            <a:r>
              <a:rPr lang="el-GR" sz="3200" dirty="0"/>
              <a:t>]  φακές</a:t>
            </a:r>
            <a:endParaRPr lang="en-US" sz="3200" dirty="0"/>
          </a:p>
          <a:p>
            <a:pPr marL="114300" indent="0">
              <a:buNone/>
            </a:pPr>
            <a:endParaRPr lang="en-US" sz="3200" dirty="0" smtClean="0"/>
          </a:p>
          <a:p>
            <a:pPr marL="114300" indent="0">
              <a:buNone/>
            </a:pPr>
            <a:r>
              <a:rPr lang="el-GR" sz="3200" dirty="0" smtClean="0"/>
              <a:t>[</a:t>
            </a:r>
            <a:r>
              <a:rPr lang="en-GB" sz="3200" dirty="0"/>
              <a:t>f</a:t>
            </a:r>
            <a:r>
              <a:rPr lang="el-GR" sz="3200" dirty="0"/>
              <a:t>ɐˈ</a:t>
            </a:r>
            <a:r>
              <a:rPr lang="en-GB" sz="3200" dirty="0"/>
              <a:t>t</a:t>
            </a:r>
            <a:r>
              <a:rPr lang="el-GR" sz="3200" dirty="0"/>
              <a:t>∫</a:t>
            </a:r>
            <a:r>
              <a:rPr lang="en-GB" sz="3200" baseline="30000" dirty="0"/>
              <a:t>h</a:t>
            </a:r>
            <a:r>
              <a:rPr lang="el-GR" sz="3200" dirty="0"/>
              <a:t>:ɛ</a:t>
            </a:r>
            <a:r>
              <a:rPr lang="en-GB" sz="3200" dirty="0"/>
              <a:t>s</a:t>
            </a:r>
            <a:r>
              <a:rPr lang="el-GR" sz="3200" dirty="0"/>
              <a:t>] </a:t>
            </a:r>
            <a:r>
              <a:rPr lang="el-GR" sz="3200" dirty="0" smtClean="0"/>
              <a:t>χτυπήματα</a:t>
            </a:r>
            <a:r>
              <a:rPr lang="en-US" sz="3200" dirty="0" smtClean="0"/>
              <a:t>		</a:t>
            </a:r>
            <a:r>
              <a:rPr lang="el-GR" sz="3200" dirty="0" smtClean="0"/>
              <a:t>*</a:t>
            </a:r>
            <a:r>
              <a:rPr lang="el-GR" sz="3200" dirty="0"/>
              <a:t>[ˈ</a:t>
            </a:r>
            <a:r>
              <a:rPr lang="en-GB" sz="3200" dirty="0"/>
              <a:t>f</a:t>
            </a:r>
            <a:r>
              <a:rPr lang="el-GR" sz="3200" dirty="0"/>
              <a:t>ɐˈ</a:t>
            </a:r>
            <a:r>
              <a:rPr lang="en-GB" sz="3200" dirty="0"/>
              <a:t>c</a:t>
            </a:r>
            <a:r>
              <a:rPr lang="el-GR" sz="3200" dirty="0"/>
              <a:t>ɛ</a:t>
            </a:r>
            <a:r>
              <a:rPr lang="en-GB" sz="3200" dirty="0"/>
              <a:t>s</a:t>
            </a:r>
            <a:r>
              <a:rPr lang="el-GR" sz="3200" dirty="0" smtClean="0"/>
              <a:t>]</a:t>
            </a:r>
            <a:endParaRPr lang="el-GR" sz="3200" dirty="0">
              <a:latin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298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l-GR" sz="4000" dirty="0" smtClean="0">
                <a:latin typeface="Geneva"/>
                <a:cs typeface="Geneva"/>
              </a:rPr>
              <a:t>Χαρακτηριστικά</a:t>
            </a:r>
            <a:endParaRPr lang="el-GR" sz="40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256584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l-GR" sz="3200" dirty="0"/>
              <a:t> </a:t>
            </a:r>
            <a:r>
              <a:rPr lang="el-GR" sz="3200" b="1" dirty="0" smtClean="0"/>
              <a:t>Φωνολογία</a:t>
            </a:r>
            <a:r>
              <a:rPr lang="el-GR" sz="3200" b="1" dirty="0"/>
              <a:t>: </a:t>
            </a:r>
            <a:endParaRPr lang="el-GR" sz="3200" b="1" dirty="0" smtClean="0"/>
          </a:p>
          <a:p>
            <a:pPr marL="114300" indent="0">
              <a:buNone/>
              <a:tabLst>
                <a:tab pos="2070100" algn="l"/>
              </a:tabLst>
            </a:pPr>
            <a:endParaRPr lang="en-US" sz="3200" dirty="0" smtClean="0"/>
          </a:p>
          <a:p>
            <a:pPr marL="114300" indent="0">
              <a:buNone/>
              <a:tabLst>
                <a:tab pos="2070100" algn="l"/>
              </a:tabLst>
            </a:pPr>
            <a:r>
              <a:rPr lang="el-GR" sz="3200" dirty="0" smtClean="0"/>
              <a:t>[</a:t>
            </a:r>
            <a:r>
              <a:rPr lang="en-GB" sz="3200" dirty="0"/>
              <a:t>p</a:t>
            </a:r>
            <a:r>
              <a:rPr lang="el-GR" sz="3200" dirty="0"/>
              <a:t>ɐˈ</a:t>
            </a:r>
            <a:r>
              <a:rPr lang="en-GB" sz="3200" dirty="0"/>
              <a:t>p</a:t>
            </a:r>
            <a:r>
              <a:rPr lang="el-GR" sz="3200" dirty="0"/>
              <a:t>ɐ</a:t>
            </a:r>
            <a:r>
              <a:rPr lang="en-GB" sz="3200" dirty="0"/>
              <a:t>s</a:t>
            </a:r>
            <a:r>
              <a:rPr lang="el-GR" sz="3200" dirty="0"/>
              <a:t>] </a:t>
            </a:r>
            <a:r>
              <a:rPr lang="en-US" sz="3200" dirty="0" smtClean="0"/>
              <a:t>	</a:t>
            </a:r>
            <a:r>
              <a:rPr lang="el-GR" sz="3200" dirty="0" smtClean="0"/>
              <a:t>παπάς 		*</a:t>
            </a:r>
            <a:r>
              <a:rPr lang="el-GR" sz="3200" dirty="0"/>
              <a:t>[</a:t>
            </a:r>
            <a:r>
              <a:rPr lang="en-GB" sz="3200" dirty="0"/>
              <a:t>b</a:t>
            </a:r>
            <a:r>
              <a:rPr lang="el-GR" sz="3200" dirty="0"/>
              <a:t>ɐˈ</a:t>
            </a:r>
            <a:r>
              <a:rPr lang="en-GB" sz="3200" dirty="0"/>
              <a:t>b</a:t>
            </a:r>
            <a:r>
              <a:rPr lang="el-GR" sz="3200" dirty="0"/>
              <a:t>ɐ</a:t>
            </a:r>
            <a:r>
              <a:rPr lang="en-GB" sz="3200" dirty="0"/>
              <a:t>s</a:t>
            </a:r>
            <a:r>
              <a:rPr lang="el-GR" sz="3200" dirty="0"/>
              <a:t>]  	</a:t>
            </a:r>
            <a:endParaRPr lang="en-US" sz="3200" dirty="0" smtClean="0"/>
          </a:p>
          <a:p>
            <a:pPr marL="114300" indent="0">
              <a:buNone/>
              <a:tabLst>
                <a:tab pos="2070100" algn="l"/>
              </a:tabLst>
            </a:pPr>
            <a:r>
              <a:rPr lang="el-GR" sz="3200" dirty="0" smtClean="0"/>
              <a:t>[</a:t>
            </a:r>
            <a:r>
              <a:rPr lang="en-GB" sz="3200" baseline="30000" dirty="0" err="1"/>
              <a:t>m</a:t>
            </a:r>
            <a:r>
              <a:rPr lang="en-GB" sz="3200" dirty="0" err="1"/>
              <a:t>b</a:t>
            </a:r>
            <a:r>
              <a:rPr lang="el-GR" sz="3200" dirty="0"/>
              <a:t>ɐˈ</a:t>
            </a:r>
            <a:r>
              <a:rPr lang="en-GB" sz="3200" baseline="30000" dirty="0" err="1"/>
              <a:t>m</a:t>
            </a:r>
            <a:r>
              <a:rPr lang="en-GB" sz="3200" dirty="0" err="1"/>
              <a:t>b</a:t>
            </a:r>
            <a:r>
              <a:rPr lang="el-GR" sz="3200" dirty="0"/>
              <a:t>ɐ</a:t>
            </a:r>
            <a:r>
              <a:rPr lang="en-GB" sz="3200" dirty="0"/>
              <a:t>s</a:t>
            </a:r>
            <a:r>
              <a:rPr lang="el-GR" sz="3200" dirty="0"/>
              <a:t>] </a:t>
            </a:r>
            <a:r>
              <a:rPr lang="en-US" sz="3200" dirty="0" smtClean="0"/>
              <a:t>	</a:t>
            </a:r>
            <a:r>
              <a:rPr lang="el-GR" sz="3200" dirty="0" smtClean="0"/>
              <a:t>μπαμπάς </a:t>
            </a:r>
            <a:endParaRPr lang="en-US" sz="3200" dirty="0"/>
          </a:p>
          <a:p>
            <a:pPr marL="114300" indent="0">
              <a:buNone/>
              <a:tabLst>
                <a:tab pos="2070100" algn="l"/>
              </a:tabLst>
            </a:pPr>
            <a:r>
              <a:rPr lang="el-GR" sz="3200" dirty="0"/>
              <a:t>					</a:t>
            </a:r>
            <a:endParaRPr lang="en-US" sz="3200" dirty="0" smtClean="0"/>
          </a:p>
          <a:p>
            <a:pPr marL="114300" indent="0">
              <a:buNone/>
              <a:tabLst>
                <a:tab pos="2070100" algn="l"/>
              </a:tabLst>
            </a:pPr>
            <a:r>
              <a:rPr lang="el-GR" sz="3200" dirty="0" smtClean="0"/>
              <a:t>[ˈɛ</a:t>
            </a:r>
            <a:r>
              <a:rPr lang="en-GB" sz="3200" dirty="0" smtClean="0"/>
              <a:t>v</a:t>
            </a:r>
            <a:r>
              <a:rPr lang="el-GR" sz="3200" dirty="0" smtClean="0"/>
              <a:t>ɐ</a:t>
            </a:r>
            <a:r>
              <a:rPr lang="en-GB" sz="3200" dirty="0" smtClean="0"/>
              <a:t>l</a:t>
            </a:r>
            <a:r>
              <a:rPr lang="el-GR" sz="3200" dirty="0" smtClean="0"/>
              <a:t>:ɐ]</a:t>
            </a:r>
            <a:r>
              <a:rPr lang="en-US" sz="3200" dirty="0" smtClean="0"/>
              <a:t>	</a:t>
            </a:r>
            <a:r>
              <a:rPr lang="el-GR" sz="3200" dirty="0" smtClean="0"/>
              <a:t>έβαλλα (: έβαζα)	</a:t>
            </a:r>
            <a:endParaRPr lang="en-US" sz="3200" dirty="0" smtClean="0"/>
          </a:p>
          <a:p>
            <a:pPr marL="114300" indent="0">
              <a:buNone/>
              <a:tabLst>
                <a:tab pos="2070100" algn="l"/>
              </a:tabLst>
            </a:pPr>
            <a:r>
              <a:rPr lang="el-GR" sz="3200" dirty="0" smtClean="0"/>
              <a:t>[</a:t>
            </a:r>
            <a:r>
              <a:rPr lang="el-GR" sz="3200" dirty="0"/>
              <a:t>ˈɛ</a:t>
            </a:r>
            <a:r>
              <a:rPr lang="en-GB" sz="3200" dirty="0"/>
              <a:t>v</a:t>
            </a:r>
            <a:r>
              <a:rPr lang="el-GR" sz="3200" dirty="0"/>
              <a:t>ɐ</a:t>
            </a:r>
            <a:r>
              <a:rPr lang="en-GB" sz="3200" dirty="0"/>
              <a:t>l</a:t>
            </a:r>
            <a:r>
              <a:rPr lang="el-GR" sz="3200" dirty="0"/>
              <a:t>ɐ</a:t>
            </a:r>
            <a:r>
              <a:rPr lang="el-GR" sz="3200" dirty="0" smtClean="0"/>
              <a:t>]</a:t>
            </a:r>
            <a:r>
              <a:rPr lang="en-US" sz="3200" dirty="0" smtClean="0"/>
              <a:t>	</a:t>
            </a:r>
            <a:r>
              <a:rPr lang="el-GR" sz="3200" dirty="0" smtClean="0"/>
              <a:t>έβαλα</a:t>
            </a:r>
            <a:endParaRPr lang="en-US" sz="3200" dirty="0"/>
          </a:p>
          <a:p>
            <a:pPr marL="114300" indent="0">
              <a:buNone/>
              <a:tabLst>
                <a:tab pos="2070100" algn="l"/>
              </a:tabLst>
            </a:pPr>
            <a:endParaRPr lang="el-GR" sz="3200" dirty="0" smtClean="0"/>
          </a:p>
          <a:p>
            <a:pPr marL="114300" indent="0">
              <a:buNone/>
              <a:tabLst>
                <a:tab pos="2070100" algn="l"/>
              </a:tabLst>
            </a:pPr>
            <a:r>
              <a:rPr lang="el-GR" sz="3200" dirty="0"/>
              <a:t>α</a:t>
            </a:r>
            <a:r>
              <a:rPr lang="el-GR" sz="3200" dirty="0" smtClean="0"/>
              <a:t>λλά και </a:t>
            </a:r>
          </a:p>
          <a:p>
            <a:pPr marL="82296" indent="0" algn="just">
              <a:lnSpc>
                <a:spcPct val="150000"/>
              </a:lnSpc>
              <a:buNone/>
              <a:tabLst>
                <a:tab pos="2070100" algn="l"/>
              </a:tabLst>
            </a:pPr>
            <a:r>
              <a:rPr lang="el-GR" sz="3200" dirty="0" smtClean="0"/>
              <a:t>[</a:t>
            </a:r>
            <a:r>
              <a:rPr lang="en-US" sz="3200" dirty="0" err="1" smtClean="0"/>
              <a:t>st</a:t>
            </a:r>
            <a:r>
              <a:rPr lang="el-GR" sz="3200" dirty="0"/>
              <a:t>ɐ</a:t>
            </a:r>
            <a:r>
              <a:rPr lang="el-GR" sz="3200" dirty="0" smtClean="0"/>
              <a:t>ˈ</a:t>
            </a:r>
            <a:r>
              <a:rPr lang="en-US" sz="3200" dirty="0" err="1" smtClean="0"/>
              <a:t>vru</a:t>
            </a:r>
            <a:r>
              <a:rPr lang="en-GB" sz="3200" dirty="0" smtClean="0"/>
              <a:t>l</a:t>
            </a:r>
            <a:r>
              <a:rPr lang="el-GR" sz="3200" dirty="0" smtClean="0"/>
              <a:t>:ɐ</a:t>
            </a:r>
            <a:r>
              <a:rPr lang="el-GR" sz="3200" dirty="0"/>
              <a:t>] </a:t>
            </a:r>
            <a:r>
              <a:rPr lang="en-US" sz="3200" dirty="0"/>
              <a:t>	</a:t>
            </a:r>
            <a:r>
              <a:rPr lang="el-GR" sz="3200" dirty="0" smtClean="0"/>
              <a:t>Σταυρούλλα	[ˈ</a:t>
            </a:r>
            <a:r>
              <a:rPr lang="en-US" sz="3200" dirty="0" smtClean="0"/>
              <a:t>p</a:t>
            </a:r>
            <a:r>
              <a:rPr lang="el-GR" sz="3200" dirty="0" smtClean="0"/>
              <a:t>ɔθ:</a:t>
            </a:r>
            <a:r>
              <a:rPr lang="en-US" sz="3200" dirty="0" smtClean="0"/>
              <a:t>en]  </a:t>
            </a:r>
            <a:r>
              <a:rPr lang="el-GR" sz="3200" dirty="0" smtClean="0"/>
              <a:t>πόθεν</a:t>
            </a:r>
            <a:endParaRPr lang="el-GR" sz="3200" dirty="0">
              <a:latin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47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l-GR" sz="4000" dirty="0">
                <a:latin typeface="Geneva"/>
                <a:cs typeface="Geneva"/>
              </a:rPr>
              <a:t>Χαρακτηριστικά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98802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l-GR" sz="2400" dirty="0"/>
              <a:t> </a:t>
            </a:r>
            <a:r>
              <a:rPr lang="el-GR" sz="3200" b="1" dirty="0" smtClean="0"/>
              <a:t>Φωνολογία</a:t>
            </a:r>
            <a:r>
              <a:rPr lang="el-GR" sz="3200" b="1" dirty="0"/>
              <a:t>: </a:t>
            </a:r>
            <a:endParaRPr lang="el-GR" sz="3200" dirty="0" smtClean="0"/>
          </a:p>
          <a:p>
            <a:pPr marL="114300" indent="0">
              <a:buNone/>
            </a:pPr>
            <a:endParaRPr lang="en-US" sz="2400" dirty="0" smtClean="0"/>
          </a:p>
          <a:p>
            <a:pPr marL="114300" indent="0">
              <a:buNone/>
              <a:tabLst>
                <a:tab pos="1617663" algn="l"/>
              </a:tabLst>
            </a:pPr>
            <a:r>
              <a:rPr lang="el-GR" sz="3100" dirty="0" smtClean="0"/>
              <a:t>[</a:t>
            </a:r>
            <a:r>
              <a:rPr lang="el-GR" sz="3100" dirty="0"/>
              <a:t>ˈ</a:t>
            </a:r>
            <a:r>
              <a:rPr lang="en-GB" sz="3100" dirty="0" err="1"/>
              <a:t>kup</a:t>
            </a:r>
            <a:r>
              <a:rPr lang="en-GB" sz="3100" baseline="30000" dirty="0" err="1"/>
              <a:t>h</a:t>
            </a:r>
            <a:r>
              <a:rPr lang="el-GR" sz="3100" dirty="0"/>
              <a:t>ɐ</a:t>
            </a:r>
            <a:r>
              <a:rPr lang="el-GR" sz="3100" dirty="0" smtClean="0"/>
              <a:t>]</a:t>
            </a:r>
            <a:r>
              <a:rPr lang="en-US" sz="3100" dirty="0" smtClean="0"/>
              <a:t>	</a:t>
            </a:r>
            <a:r>
              <a:rPr lang="el-GR" sz="3100" dirty="0" smtClean="0"/>
              <a:t>κούπα</a:t>
            </a:r>
            <a:r>
              <a:rPr lang="el-GR" sz="3100" dirty="0"/>
              <a:t>			</a:t>
            </a:r>
            <a:r>
              <a:rPr lang="el-GR" sz="3100" dirty="0" smtClean="0"/>
              <a:t>[</a:t>
            </a:r>
            <a:r>
              <a:rPr lang="el-GR" sz="3100" dirty="0"/>
              <a:t>ˈ</a:t>
            </a:r>
            <a:r>
              <a:rPr lang="en-GB" sz="3100" dirty="0" err="1"/>
              <a:t>kup</a:t>
            </a:r>
            <a:r>
              <a:rPr lang="el-GR" sz="3100" dirty="0"/>
              <a:t>ɐ] </a:t>
            </a:r>
            <a:r>
              <a:rPr lang="el-GR" sz="3100" dirty="0" smtClean="0"/>
              <a:t>έδεσμα</a:t>
            </a:r>
          </a:p>
          <a:p>
            <a:pPr marL="114300" indent="0">
              <a:buNone/>
              <a:tabLst>
                <a:tab pos="1617663" algn="l"/>
              </a:tabLst>
            </a:pPr>
            <a:endParaRPr lang="el-GR" sz="3100" dirty="0" smtClean="0"/>
          </a:p>
          <a:p>
            <a:pPr marL="114300" indent="0">
              <a:buNone/>
              <a:tabLst>
                <a:tab pos="1617663" algn="l"/>
              </a:tabLst>
            </a:pPr>
            <a:r>
              <a:rPr lang="el-GR" sz="3100" dirty="0" smtClean="0"/>
              <a:t>[</a:t>
            </a:r>
            <a:r>
              <a:rPr lang="el-GR" sz="3100" dirty="0"/>
              <a:t>ˈ</a:t>
            </a:r>
            <a:r>
              <a:rPr lang="en-GB" sz="3100" dirty="0" err="1"/>
              <a:t>pt</a:t>
            </a:r>
            <a:r>
              <a:rPr lang="en-GB" sz="3100" baseline="30000" dirty="0" err="1"/>
              <a:t>h</a:t>
            </a:r>
            <a:r>
              <a:rPr lang="el-GR" sz="3100" dirty="0"/>
              <a:t>ɔ</a:t>
            </a:r>
            <a:r>
              <a:rPr lang="en-GB" sz="3100" dirty="0" err="1"/>
              <a:t>si</a:t>
            </a:r>
            <a:r>
              <a:rPr lang="el-GR" sz="3100" dirty="0" smtClean="0"/>
              <a:t>]</a:t>
            </a:r>
            <a:r>
              <a:rPr lang="en-US" sz="3100" dirty="0" smtClean="0"/>
              <a:t>	</a:t>
            </a:r>
            <a:r>
              <a:rPr lang="el-GR" sz="3100" dirty="0" smtClean="0"/>
              <a:t>πτώση</a:t>
            </a:r>
            <a:r>
              <a:rPr lang="el-GR" sz="3100" dirty="0"/>
              <a:t>		        </a:t>
            </a:r>
            <a:r>
              <a:rPr lang="el-GR" sz="3100" dirty="0" smtClean="0"/>
              <a:t>*</a:t>
            </a:r>
            <a:r>
              <a:rPr lang="el-GR" sz="3100" dirty="0"/>
              <a:t>[</a:t>
            </a:r>
            <a:r>
              <a:rPr lang="el-GR" sz="3100" dirty="0" smtClean="0"/>
              <a:t>ˈ</a:t>
            </a:r>
            <a:r>
              <a:rPr lang="en-US" sz="3100" dirty="0" err="1" smtClean="0"/>
              <a:t>ft</a:t>
            </a:r>
            <a:r>
              <a:rPr lang="el-GR" sz="3100" dirty="0" smtClean="0"/>
              <a:t>ɔ</a:t>
            </a:r>
            <a:r>
              <a:rPr lang="en-GB" sz="3100" dirty="0" err="1" smtClean="0"/>
              <a:t>si</a:t>
            </a:r>
            <a:r>
              <a:rPr lang="el-GR" sz="3100" dirty="0"/>
              <a:t>]</a:t>
            </a:r>
            <a:endParaRPr lang="en-US" sz="3100" dirty="0"/>
          </a:p>
          <a:p>
            <a:pPr marL="114300" indent="0">
              <a:buNone/>
              <a:tabLst>
                <a:tab pos="1617663" algn="l"/>
              </a:tabLst>
            </a:pPr>
            <a:r>
              <a:rPr lang="el-GR" sz="3100" dirty="0"/>
              <a:t> </a:t>
            </a:r>
            <a:endParaRPr lang="en-US" sz="3100" dirty="0"/>
          </a:p>
          <a:p>
            <a:pPr marL="114300" indent="0">
              <a:buNone/>
              <a:tabLst>
                <a:tab pos="1617663" algn="l"/>
              </a:tabLst>
            </a:pPr>
            <a:r>
              <a:rPr lang="el-GR" sz="3100" dirty="0" smtClean="0"/>
              <a:t>[</a:t>
            </a:r>
            <a:r>
              <a:rPr lang="el-GR" sz="3100" dirty="0"/>
              <a:t>ˈ</a:t>
            </a:r>
            <a:r>
              <a:rPr lang="en-GB" sz="3100" dirty="0" err="1"/>
              <a:t>xti</a:t>
            </a:r>
            <a:r>
              <a:rPr lang="el-GR" sz="3100" dirty="0"/>
              <a:t>ɾ</a:t>
            </a:r>
            <a:r>
              <a:rPr lang="en-GB" sz="3100" dirty="0" err="1"/>
              <a:t>i</a:t>
            </a:r>
            <a:r>
              <a:rPr lang="el-GR" sz="3100" dirty="0"/>
              <a:t>ɔ</a:t>
            </a:r>
            <a:r>
              <a:rPr lang="el-GR" sz="3100" dirty="0" smtClean="0"/>
              <a:t>]</a:t>
            </a:r>
            <a:r>
              <a:rPr lang="en-US" sz="3100" dirty="0" smtClean="0"/>
              <a:t>	</a:t>
            </a:r>
            <a:r>
              <a:rPr lang="el-GR" sz="3100" dirty="0" smtClean="0"/>
              <a:t>κτήριο</a:t>
            </a:r>
            <a:r>
              <a:rPr lang="en-US" sz="3100" dirty="0" smtClean="0"/>
              <a:t>		</a:t>
            </a:r>
            <a:r>
              <a:rPr lang="el-GR" sz="3100" dirty="0"/>
              <a:t> </a:t>
            </a:r>
            <a:r>
              <a:rPr lang="el-GR" sz="3100" dirty="0" smtClean="0"/>
              <a:t>       *[ˈ</a:t>
            </a:r>
            <a:r>
              <a:rPr lang="en-GB" sz="3100" dirty="0" err="1" smtClean="0"/>
              <a:t>k</a:t>
            </a:r>
            <a:r>
              <a:rPr lang="en-GB" sz="3100" baseline="30000" dirty="0" err="1"/>
              <a:t>h</a:t>
            </a:r>
            <a:r>
              <a:rPr lang="en-GB" sz="3100" dirty="0" err="1" smtClean="0"/>
              <a:t>ti</a:t>
            </a:r>
            <a:r>
              <a:rPr lang="el-GR" sz="3100" dirty="0" smtClean="0"/>
              <a:t>ɾ</a:t>
            </a:r>
            <a:r>
              <a:rPr lang="en-GB" sz="3100" dirty="0" err="1" smtClean="0"/>
              <a:t>i</a:t>
            </a:r>
            <a:r>
              <a:rPr lang="el-GR" sz="3100" dirty="0" smtClean="0"/>
              <a:t>ɔ</a:t>
            </a:r>
            <a:r>
              <a:rPr lang="el-GR" sz="3100" dirty="0"/>
              <a:t>] </a:t>
            </a:r>
            <a:r>
              <a:rPr lang="en-US" sz="2400" dirty="0"/>
              <a:t>	</a:t>
            </a:r>
            <a:r>
              <a:rPr lang="el-GR" sz="2400" dirty="0"/>
              <a:t>	</a:t>
            </a:r>
            <a:endParaRPr lang="en-US" sz="2400" dirty="0"/>
          </a:p>
          <a:p>
            <a:pPr marL="114300" indent="0">
              <a:buNone/>
            </a:pPr>
            <a:r>
              <a:rPr lang="el-GR" sz="2400" dirty="0"/>
              <a:t>		</a:t>
            </a:r>
            <a:endParaRPr lang="en-US" sz="2400" dirty="0"/>
          </a:p>
          <a:p>
            <a:pPr marL="82296" indent="0" algn="just">
              <a:lnSpc>
                <a:spcPct val="150000"/>
              </a:lnSpc>
              <a:buNone/>
            </a:pPr>
            <a:endParaRPr lang="el-GR" sz="2400" dirty="0">
              <a:latin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977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/>
          </a:bodyPr>
          <a:lstStyle/>
          <a:p>
            <a:pPr algn="r"/>
            <a:r>
              <a:rPr lang="el-GR" sz="4000" dirty="0">
                <a:latin typeface="Geneva"/>
                <a:cs typeface="Geneva"/>
              </a:rPr>
              <a:t>Χαρακτηριστικά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l-GR" sz="2400" dirty="0"/>
              <a:t> </a:t>
            </a:r>
            <a:r>
              <a:rPr lang="el-GR" sz="3500" b="1" dirty="0" smtClean="0"/>
              <a:t>Φωνολογία</a:t>
            </a:r>
            <a:r>
              <a:rPr lang="el-GR" sz="3500" b="1" dirty="0"/>
              <a:t>: </a:t>
            </a:r>
            <a:endParaRPr lang="el-GR" sz="3500" dirty="0" smtClean="0"/>
          </a:p>
          <a:p>
            <a:pPr marL="114300" indent="0">
              <a:buNone/>
            </a:pPr>
            <a:endParaRPr lang="en-US" sz="2400" dirty="0" smtClean="0"/>
          </a:p>
          <a:p>
            <a:pPr marL="114300" indent="0">
              <a:buNone/>
              <a:tabLst>
                <a:tab pos="5027613" algn="l"/>
              </a:tabLst>
            </a:pPr>
            <a:r>
              <a:rPr lang="el-GR" sz="3200" dirty="0"/>
              <a:t>[ˈ∫ɛɾ</a:t>
            </a:r>
            <a:r>
              <a:rPr lang="en-GB" sz="3200" dirty="0"/>
              <a:t>in</a:t>
            </a:r>
            <a:r>
              <a:rPr lang="el-GR" sz="3200" dirty="0"/>
              <a:t>] χέρι	</a:t>
            </a:r>
            <a:endParaRPr lang="el-GR" sz="3200" dirty="0" smtClean="0"/>
          </a:p>
          <a:p>
            <a:pPr marL="114300" indent="0">
              <a:buNone/>
              <a:tabLst>
                <a:tab pos="5027613" algn="l"/>
              </a:tabLst>
            </a:pPr>
            <a:r>
              <a:rPr lang="el-GR" sz="3200" dirty="0" smtClean="0"/>
              <a:t>/</a:t>
            </a:r>
            <a:r>
              <a:rPr lang="el-GR" sz="3200" dirty="0"/>
              <a:t>ˈ∫ɛɾ</a:t>
            </a:r>
            <a:r>
              <a:rPr lang="en-GB" sz="3200" dirty="0" err="1"/>
              <a:t>i</a:t>
            </a:r>
            <a:r>
              <a:rPr lang="el-GR" sz="3200" dirty="0"/>
              <a:t> +ɐ/&gt;[ˈ∫ɛɾ</a:t>
            </a:r>
            <a:r>
              <a:rPr lang="en-GB" sz="3200" dirty="0"/>
              <a:t>k</a:t>
            </a:r>
            <a:r>
              <a:rPr lang="el-GR" sz="3200" dirty="0"/>
              <a:t>ɐ] χέρια </a:t>
            </a:r>
            <a:r>
              <a:rPr lang="en-US" sz="3200" dirty="0" smtClean="0"/>
              <a:t>     	</a:t>
            </a:r>
            <a:r>
              <a:rPr lang="el-GR" sz="3200" dirty="0" smtClean="0"/>
              <a:t>όχι </a:t>
            </a:r>
            <a:r>
              <a:rPr lang="en-US" sz="3200" dirty="0" smtClean="0"/>
              <a:t>*[</a:t>
            </a:r>
            <a:r>
              <a:rPr lang="el-GR" sz="3200" dirty="0" smtClean="0"/>
              <a:t>ˈ</a:t>
            </a:r>
            <a:r>
              <a:rPr lang="el-GR" sz="3200" dirty="0"/>
              <a:t>∫</a:t>
            </a:r>
            <a:r>
              <a:rPr lang="el-GR" sz="3200" dirty="0" smtClean="0"/>
              <a:t>ɛɾ</a:t>
            </a:r>
            <a:r>
              <a:rPr lang="en-US" sz="3200" dirty="0"/>
              <a:t>c</a:t>
            </a:r>
            <a:r>
              <a:rPr lang="el-GR" sz="3200" dirty="0" smtClean="0"/>
              <a:t>ɐ</a:t>
            </a:r>
            <a:r>
              <a:rPr lang="el-GR" sz="3200" dirty="0"/>
              <a:t>] 	</a:t>
            </a:r>
          </a:p>
          <a:p>
            <a:pPr marL="114300" indent="0">
              <a:buNone/>
              <a:tabLst>
                <a:tab pos="5027613" algn="l"/>
              </a:tabLst>
            </a:pPr>
            <a:r>
              <a:rPr lang="el-GR" sz="3200" dirty="0" smtClean="0"/>
              <a:t>(Ν.Ε.: </a:t>
            </a:r>
            <a:r>
              <a:rPr lang="el-GR" sz="3200" dirty="0"/>
              <a:t>[ˈçɛɾ</a:t>
            </a:r>
            <a:r>
              <a:rPr lang="en-GB" sz="3200" dirty="0"/>
              <a:t>j</a:t>
            </a:r>
            <a:r>
              <a:rPr lang="el-GR" sz="3200" dirty="0"/>
              <a:t>ɐ])</a:t>
            </a:r>
            <a:endParaRPr lang="en-US" sz="3200" dirty="0"/>
          </a:p>
          <a:p>
            <a:pPr marL="114300" indent="0">
              <a:buNone/>
              <a:tabLst>
                <a:tab pos="5027613" algn="l"/>
              </a:tabLst>
            </a:pPr>
            <a:endParaRPr lang="el-GR" sz="3200" dirty="0"/>
          </a:p>
          <a:p>
            <a:pPr marL="114300" indent="0">
              <a:buNone/>
              <a:tabLst>
                <a:tab pos="5027613" algn="l"/>
              </a:tabLst>
            </a:pPr>
            <a:r>
              <a:rPr lang="el-GR" sz="3200" dirty="0" smtClean="0"/>
              <a:t>[</a:t>
            </a:r>
            <a:r>
              <a:rPr lang="en-GB" sz="3200" dirty="0"/>
              <a:t>x</a:t>
            </a:r>
            <a:r>
              <a:rPr lang="el-GR" sz="3200" dirty="0"/>
              <a:t>ɔˈɾɐ</a:t>
            </a:r>
            <a:r>
              <a:rPr lang="en-GB" sz="3200" dirty="0"/>
              <a:t>fin</a:t>
            </a:r>
            <a:r>
              <a:rPr lang="el-GR" sz="3200" dirty="0"/>
              <a:t>] </a:t>
            </a:r>
            <a:r>
              <a:rPr lang="el-GR" sz="3200" dirty="0" smtClean="0"/>
              <a:t>χωράφι </a:t>
            </a:r>
            <a:r>
              <a:rPr lang="el-GR" sz="3200" dirty="0"/>
              <a:t>	</a:t>
            </a:r>
            <a:endParaRPr lang="el-GR" sz="3200" dirty="0" smtClean="0"/>
          </a:p>
          <a:p>
            <a:pPr marL="114300" indent="0">
              <a:buNone/>
              <a:tabLst>
                <a:tab pos="5027613" algn="l"/>
              </a:tabLst>
            </a:pPr>
            <a:r>
              <a:rPr lang="el-GR" sz="3200" dirty="0" smtClean="0"/>
              <a:t>/</a:t>
            </a:r>
            <a:r>
              <a:rPr lang="en-GB" sz="3200" dirty="0"/>
              <a:t>x</a:t>
            </a:r>
            <a:r>
              <a:rPr lang="el-GR" sz="3200" dirty="0"/>
              <a:t>ɔˈɾɐ</a:t>
            </a:r>
            <a:r>
              <a:rPr lang="en-GB" sz="3200" dirty="0"/>
              <a:t>fi</a:t>
            </a:r>
            <a:r>
              <a:rPr lang="el-GR" sz="3200" dirty="0"/>
              <a:t>+ɐ/&gt;[</a:t>
            </a:r>
            <a:r>
              <a:rPr lang="en-GB" sz="3200" dirty="0"/>
              <a:t>x</a:t>
            </a:r>
            <a:r>
              <a:rPr lang="el-GR" sz="3200" dirty="0"/>
              <a:t>ɔˈɾɐ</a:t>
            </a:r>
            <a:r>
              <a:rPr lang="en-GB" sz="3200" dirty="0"/>
              <a:t>fc</a:t>
            </a:r>
            <a:r>
              <a:rPr lang="el-GR" sz="3200" dirty="0"/>
              <a:t>ɐ] </a:t>
            </a:r>
            <a:r>
              <a:rPr lang="el-GR" sz="3200" dirty="0" smtClean="0"/>
              <a:t>χωράφια</a:t>
            </a:r>
            <a:r>
              <a:rPr lang="en-US" sz="3200" dirty="0" smtClean="0"/>
              <a:t>	</a:t>
            </a:r>
            <a:r>
              <a:rPr lang="el-GR" sz="3200" dirty="0" smtClean="0"/>
              <a:t>όχι *[</a:t>
            </a:r>
            <a:r>
              <a:rPr lang="en-GB" sz="3200" dirty="0" smtClean="0"/>
              <a:t>x</a:t>
            </a:r>
            <a:r>
              <a:rPr lang="el-GR" sz="3200" dirty="0" smtClean="0"/>
              <a:t>ɔˈɾɐ</a:t>
            </a:r>
            <a:r>
              <a:rPr lang="en-GB" sz="3200" dirty="0" err="1" smtClean="0"/>
              <a:t>fk</a:t>
            </a:r>
            <a:r>
              <a:rPr lang="el-GR" sz="3200" dirty="0" smtClean="0"/>
              <a:t>ɐ</a:t>
            </a:r>
            <a:r>
              <a:rPr lang="el-GR" sz="3200" dirty="0"/>
              <a:t>] </a:t>
            </a:r>
            <a:r>
              <a:rPr lang="el-GR" sz="3000" dirty="0" smtClean="0"/>
              <a:t>(Ν</a:t>
            </a:r>
            <a:r>
              <a:rPr lang="en-US" sz="3000" dirty="0" smtClean="0"/>
              <a:t>.E.</a:t>
            </a:r>
            <a:r>
              <a:rPr lang="el-GR" sz="3000" dirty="0" smtClean="0"/>
              <a:t>: </a:t>
            </a:r>
            <a:r>
              <a:rPr lang="el-GR" sz="3000" dirty="0"/>
              <a:t>[</a:t>
            </a:r>
            <a:r>
              <a:rPr lang="en-GB" sz="3000" dirty="0"/>
              <a:t>x</a:t>
            </a:r>
            <a:r>
              <a:rPr lang="el-GR" sz="3000" dirty="0"/>
              <a:t>ɔˈɾɐ</a:t>
            </a:r>
            <a:r>
              <a:rPr lang="en-GB" sz="3000" dirty="0"/>
              <a:t>f</a:t>
            </a:r>
            <a:r>
              <a:rPr lang="el-GR" sz="3000" dirty="0"/>
              <a:t>çɐ])</a:t>
            </a:r>
            <a:endParaRPr lang="en-US" sz="3000" dirty="0"/>
          </a:p>
          <a:p>
            <a:pPr marL="114300" indent="0">
              <a:buNone/>
            </a:pPr>
            <a:r>
              <a:rPr lang="el-GR" sz="2400" dirty="0"/>
              <a:t>	</a:t>
            </a:r>
            <a:endParaRPr lang="en-US" sz="2400" dirty="0"/>
          </a:p>
          <a:p>
            <a:pPr marL="114300" indent="0" algn="r">
              <a:buNone/>
            </a:pPr>
            <a:r>
              <a:rPr lang="el-GR" sz="2400" dirty="0"/>
              <a:t>		</a:t>
            </a:r>
            <a:r>
              <a:rPr lang="el-GR" sz="2400" dirty="0" smtClean="0"/>
              <a:t>(</a:t>
            </a:r>
            <a:r>
              <a:rPr lang="en-US" sz="2400" dirty="0" smtClean="0"/>
              <a:t>Tsiplakou &amp; </a:t>
            </a:r>
            <a:r>
              <a:rPr lang="en-US" sz="2400" dirty="0" err="1" smtClean="0"/>
              <a:t>Papanicola</a:t>
            </a:r>
            <a:r>
              <a:rPr lang="en-US" sz="2400" dirty="0" smtClean="0"/>
              <a:t> 2008)</a:t>
            </a:r>
            <a:endParaRPr lang="en-US" sz="2400" dirty="0"/>
          </a:p>
          <a:p>
            <a:pPr marL="82296" indent="0" algn="just">
              <a:lnSpc>
                <a:spcPct val="150000"/>
              </a:lnSpc>
              <a:buNone/>
            </a:pPr>
            <a:endParaRPr lang="el-GR" sz="2400" dirty="0">
              <a:latin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551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/>
          </a:bodyPr>
          <a:lstStyle/>
          <a:p>
            <a:pPr algn="r"/>
            <a:r>
              <a:rPr lang="el-GR" sz="4000" dirty="0">
                <a:latin typeface="Geneva"/>
                <a:cs typeface="Geneva"/>
              </a:rPr>
              <a:t>Χαρακτηριστικά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l-GR" sz="2400" dirty="0"/>
              <a:t> </a:t>
            </a:r>
            <a:r>
              <a:rPr lang="el-GR" sz="3500" b="1" dirty="0" smtClean="0"/>
              <a:t>Φωνολογία</a:t>
            </a:r>
            <a:r>
              <a:rPr lang="el-GR" sz="3500" b="1" dirty="0"/>
              <a:t>: </a:t>
            </a:r>
            <a:endParaRPr lang="el-GR" sz="3500" dirty="0" smtClean="0"/>
          </a:p>
          <a:p>
            <a:pPr marL="114300" indent="0">
              <a:buNone/>
            </a:pPr>
            <a:endParaRPr lang="en-US" sz="2400" dirty="0" smtClean="0"/>
          </a:p>
          <a:p>
            <a:pPr marL="114300" indent="0">
              <a:buNone/>
              <a:tabLst>
                <a:tab pos="5027613" algn="l"/>
              </a:tabLst>
            </a:pPr>
            <a:r>
              <a:rPr lang="el-GR" sz="3200" dirty="0"/>
              <a:t>[ˈ∫ɛɾ</a:t>
            </a:r>
            <a:r>
              <a:rPr lang="en-GB" sz="3200" dirty="0"/>
              <a:t>in</a:t>
            </a:r>
            <a:r>
              <a:rPr lang="el-GR" sz="3200" dirty="0"/>
              <a:t>] χέρι	</a:t>
            </a:r>
            <a:endParaRPr lang="el-GR" sz="3200" dirty="0" smtClean="0"/>
          </a:p>
          <a:p>
            <a:pPr marL="114300" indent="0">
              <a:buNone/>
              <a:tabLst>
                <a:tab pos="5027613" algn="l"/>
              </a:tabLst>
            </a:pPr>
            <a:r>
              <a:rPr lang="el-GR" sz="3200" dirty="0" smtClean="0"/>
              <a:t>/</a:t>
            </a:r>
            <a:r>
              <a:rPr lang="el-GR" sz="3200" dirty="0"/>
              <a:t>ˈ∫ɛɾ</a:t>
            </a:r>
            <a:r>
              <a:rPr lang="en-GB" sz="3200" dirty="0" err="1"/>
              <a:t>i</a:t>
            </a:r>
            <a:r>
              <a:rPr lang="el-GR" sz="3200" dirty="0"/>
              <a:t> +ɐ/&gt;[ˈ∫ɛɾ</a:t>
            </a:r>
            <a:r>
              <a:rPr lang="en-GB" sz="3200" dirty="0"/>
              <a:t>k</a:t>
            </a:r>
            <a:r>
              <a:rPr lang="el-GR" sz="3200" dirty="0"/>
              <a:t>ɐ] χέρια </a:t>
            </a:r>
            <a:r>
              <a:rPr lang="en-US" sz="3200" dirty="0" smtClean="0"/>
              <a:t>     	</a:t>
            </a:r>
            <a:r>
              <a:rPr lang="el-GR" sz="3200" dirty="0" smtClean="0"/>
              <a:t>όχι </a:t>
            </a:r>
            <a:r>
              <a:rPr lang="en-US" sz="3200" dirty="0" smtClean="0"/>
              <a:t>*[</a:t>
            </a:r>
            <a:r>
              <a:rPr lang="el-GR" sz="3200" dirty="0" smtClean="0"/>
              <a:t>ˈ</a:t>
            </a:r>
            <a:r>
              <a:rPr lang="el-GR" sz="3200" dirty="0"/>
              <a:t>∫</a:t>
            </a:r>
            <a:r>
              <a:rPr lang="el-GR" sz="3200" dirty="0" smtClean="0"/>
              <a:t>ɛɾ</a:t>
            </a:r>
            <a:r>
              <a:rPr lang="en-US" sz="3200" dirty="0"/>
              <a:t>c</a:t>
            </a:r>
            <a:r>
              <a:rPr lang="el-GR" sz="3200" dirty="0" smtClean="0"/>
              <a:t>ɐ</a:t>
            </a:r>
            <a:r>
              <a:rPr lang="el-GR" sz="3200" dirty="0"/>
              <a:t>] 	</a:t>
            </a:r>
          </a:p>
          <a:p>
            <a:pPr marL="114300" indent="0">
              <a:buNone/>
              <a:tabLst>
                <a:tab pos="5027613" algn="l"/>
              </a:tabLst>
            </a:pPr>
            <a:r>
              <a:rPr lang="el-GR" sz="3200" dirty="0" smtClean="0"/>
              <a:t>(Ν.Ε.: </a:t>
            </a:r>
            <a:r>
              <a:rPr lang="el-GR" sz="3200" dirty="0"/>
              <a:t>[ˈçɛɾ</a:t>
            </a:r>
            <a:r>
              <a:rPr lang="en-GB" sz="3200" dirty="0"/>
              <a:t>j</a:t>
            </a:r>
            <a:r>
              <a:rPr lang="el-GR" sz="3200" dirty="0"/>
              <a:t>ɐ])</a:t>
            </a:r>
            <a:endParaRPr lang="en-US" sz="3200" dirty="0"/>
          </a:p>
          <a:p>
            <a:pPr marL="114300" indent="0">
              <a:buNone/>
              <a:tabLst>
                <a:tab pos="5027613" algn="l"/>
              </a:tabLst>
            </a:pPr>
            <a:endParaRPr lang="el-GR" sz="3200" dirty="0"/>
          </a:p>
          <a:p>
            <a:pPr marL="114300" indent="0">
              <a:buNone/>
              <a:tabLst>
                <a:tab pos="5027613" algn="l"/>
              </a:tabLst>
            </a:pPr>
            <a:r>
              <a:rPr lang="el-GR" sz="3200" dirty="0" smtClean="0"/>
              <a:t>[</a:t>
            </a:r>
            <a:r>
              <a:rPr lang="en-GB" sz="3200" dirty="0"/>
              <a:t>x</a:t>
            </a:r>
            <a:r>
              <a:rPr lang="el-GR" sz="3200" dirty="0"/>
              <a:t>ɔˈɾɐ</a:t>
            </a:r>
            <a:r>
              <a:rPr lang="en-GB" sz="3200" dirty="0"/>
              <a:t>fin</a:t>
            </a:r>
            <a:r>
              <a:rPr lang="el-GR" sz="3200" dirty="0"/>
              <a:t>] </a:t>
            </a:r>
            <a:r>
              <a:rPr lang="el-GR" sz="3200" dirty="0" smtClean="0"/>
              <a:t>χωράφι </a:t>
            </a:r>
            <a:r>
              <a:rPr lang="el-GR" sz="3200" dirty="0"/>
              <a:t>	</a:t>
            </a:r>
            <a:endParaRPr lang="el-GR" sz="3200" dirty="0" smtClean="0"/>
          </a:p>
          <a:p>
            <a:pPr marL="114300" indent="0">
              <a:buNone/>
              <a:tabLst>
                <a:tab pos="5027613" algn="l"/>
              </a:tabLst>
            </a:pPr>
            <a:r>
              <a:rPr lang="el-GR" sz="3200" dirty="0" smtClean="0"/>
              <a:t>/</a:t>
            </a:r>
            <a:r>
              <a:rPr lang="en-GB" sz="3200" dirty="0"/>
              <a:t>x</a:t>
            </a:r>
            <a:r>
              <a:rPr lang="el-GR" sz="3200" dirty="0"/>
              <a:t>ɔˈɾɐ</a:t>
            </a:r>
            <a:r>
              <a:rPr lang="en-GB" sz="3200" dirty="0"/>
              <a:t>fi</a:t>
            </a:r>
            <a:r>
              <a:rPr lang="el-GR" sz="3200" dirty="0"/>
              <a:t>+ɐ/&gt;[</a:t>
            </a:r>
            <a:r>
              <a:rPr lang="en-GB" sz="3200" dirty="0"/>
              <a:t>x</a:t>
            </a:r>
            <a:r>
              <a:rPr lang="el-GR" sz="3200" dirty="0"/>
              <a:t>ɔˈɾɐ</a:t>
            </a:r>
            <a:r>
              <a:rPr lang="en-GB" sz="3200" dirty="0"/>
              <a:t>fc</a:t>
            </a:r>
            <a:r>
              <a:rPr lang="el-GR" sz="3200" dirty="0"/>
              <a:t>ɐ] </a:t>
            </a:r>
            <a:r>
              <a:rPr lang="el-GR" sz="3200" dirty="0" smtClean="0"/>
              <a:t>χωράφια</a:t>
            </a:r>
            <a:r>
              <a:rPr lang="en-US" sz="3200" dirty="0" smtClean="0"/>
              <a:t>	</a:t>
            </a:r>
            <a:r>
              <a:rPr lang="el-GR" sz="3200" dirty="0" smtClean="0"/>
              <a:t>όχι *[</a:t>
            </a:r>
            <a:r>
              <a:rPr lang="en-GB" sz="3200" dirty="0" smtClean="0"/>
              <a:t>x</a:t>
            </a:r>
            <a:r>
              <a:rPr lang="el-GR" sz="3200" dirty="0" smtClean="0"/>
              <a:t>ɔˈɾɐ</a:t>
            </a:r>
            <a:r>
              <a:rPr lang="en-GB" sz="3200" dirty="0" err="1" smtClean="0"/>
              <a:t>fk</a:t>
            </a:r>
            <a:r>
              <a:rPr lang="el-GR" sz="3200" dirty="0" smtClean="0"/>
              <a:t>ɐ</a:t>
            </a:r>
            <a:r>
              <a:rPr lang="el-GR" sz="3200" dirty="0"/>
              <a:t>] </a:t>
            </a:r>
            <a:r>
              <a:rPr lang="el-GR" sz="3000" dirty="0" smtClean="0"/>
              <a:t>(Ν</a:t>
            </a:r>
            <a:r>
              <a:rPr lang="en-US" sz="3000" dirty="0" smtClean="0"/>
              <a:t>.E.</a:t>
            </a:r>
            <a:r>
              <a:rPr lang="el-GR" sz="3000" dirty="0" smtClean="0"/>
              <a:t>: </a:t>
            </a:r>
            <a:r>
              <a:rPr lang="el-GR" sz="3000" dirty="0"/>
              <a:t>[</a:t>
            </a:r>
            <a:r>
              <a:rPr lang="en-GB" sz="3000" dirty="0"/>
              <a:t>x</a:t>
            </a:r>
            <a:r>
              <a:rPr lang="el-GR" sz="3000" dirty="0"/>
              <a:t>ɔˈɾɐ</a:t>
            </a:r>
            <a:r>
              <a:rPr lang="en-GB" sz="3000" dirty="0"/>
              <a:t>f</a:t>
            </a:r>
            <a:r>
              <a:rPr lang="el-GR" sz="3000" dirty="0"/>
              <a:t>çɐ])</a:t>
            </a:r>
            <a:endParaRPr lang="en-US" sz="3000" dirty="0"/>
          </a:p>
          <a:p>
            <a:pPr marL="114300" indent="0">
              <a:buNone/>
            </a:pPr>
            <a:r>
              <a:rPr lang="el-GR" sz="2400" dirty="0"/>
              <a:t>	</a:t>
            </a:r>
            <a:endParaRPr lang="en-US" sz="2400" dirty="0"/>
          </a:p>
          <a:p>
            <a:pPr marL="114300" indent="0" algn="r">
              <a:buNone/>
            </a:pPr>
            <a:r>
              <a:rPr lang="el-GR" sz="2400" dirty="0"/>
              <a:t>		</a:t>
            </a:r>
            <a:r>
              <a:rPr lang="el-GR" sz="2400" dirty="0" smtClean="0"/>
              <a:t>(</a:t>
            </a:r>
            <a:r>
              <a:rPr lang="en-US" sz="2400" dirty="0" smtClean="0"/>
              <a:t>Tsiplakou &amp; </a:t>
            </a:r>
            <a:r>
              <a:rPr lang="en-US" sz="2400" dirty="0" err="1" smtClean="0"/>
              <a:t>Papanicola</a:t>
            </a:r>
            <a:r>
              <a:rPr lang="en-US" sz="2400" dirty="0" smtClean="0"/>
              <a:t> 2008)</a:t>
            </a:r>
            <a:endParaRPr lang="en-US" sz="2400" dirty="0"/>
          </a:p>
          <a:p>
            <a:pPr marL="82296" indent="0" algn="just">
              <a:lnSpc>
                <a:spcPct val="150000"/>
              </a:lnSpc>
              <a:buNone/>
            </a:pPr>
            <a:endParaRPr lang="el-GR" sz="2400" dirty="0">
              <a:latin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874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/>
          </a:bodyPr>
          <a:lstStyle/>
          <a:p>
            <a:pPr algn="r"/>
            <a:r>
              <a:rPr lang="el-GR" sz="4000" dirty="0">
                <a:latin typeface="Geneva"/>
                <a:cs typeface="Geneva"/>
              </a:rPr>
              <a:t>Χαρακτηριστικά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616624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l-GR" sz="3400" b="1" dirty="0"/>
              <a:t>Μορφολογία: </a:t>
            </a:r>
            <a:r>
              <a:rPr lang="el-GR" sz="3400" dirty="0"/>
              <a:t> </a:t>
            </a:r>
            <a:endParaRPr lang="en-US" sz="3400" dirty="0" smtClean="0"/>
          </a:p>
          <a:p>
            <a:endParaRPr lang="en-US" sz="3400" dirty="0"/>
          </a:p>
          <a:p>
            <a:r>
              <a:rPr lang="el-GR" sz="3400" dirty="0" smtClean="0"/>
              <a:t>τες</a:t>
            </a:r>
            <a:endParaRPr lang="en-US" sz="3400" dirty="0" smtClean="0"/>
          </a:p>
          <a:p>
            <a:r>
              <a:rPr lang="en-US" sz="3400" dirty="0" smtClean="0"/>
              <a:t> </a:t>
            </a:r>
            <a:r>
              <a:rPr lang="el-GR" sz="3400" dirty="0" smtClean="0"/>
              <a:t>υπαλλήλοι</a:t>
            </a:r>
          </a:p>
          <a:p>
            <a:r>
              <a:rPr lang="el-GR" sz="3400" dirty="0"/>
              <a:t>γ</a:t>
            </a:r>
            <a:r>
              <a:rPr lang="el-GR" sz="3400" dirty="0" smtClean="0"/>
              <a:t>ιού(δ)ες, αυλά(δ)ες</a:t>
            </a:r>
            <a:endParaRPr lang="en-US" sz="3400" dirty="0" smtClean="0"/>
          </a:p>
          <a:p>
            <a:r>
              <a:rPr lang="el-GR" sz="3400" dirty="0" smtClean="0"/>
              <a:t>τα </a:t>
            </a:r>
            <a:r>
              <a:rPr lang="el-GR" sz="3400" dirty="0"/>
              <a:t>σπίθκια τους </a:t>
            </a:r>
            <a:r>
              <a:rPr lang="el-GR" sz="3400" dirty="0" smtClean="0"/>
              <a:t>δασκάλους</a:t>
            </a:r>
            <a:endParaRPr lang="en-US" sz="3400" dirty="0" smtClean="0"/>
          </a:p>
          <a:p>
            <a:r>
              <a:rPr lang="el-GR" sz="3400" dirty="0" smtClean="0"/>
              <a:t>γράφουσι</a:t>
            </a:r>
            <a:r>
              <a:rPr lang="el-GR" sz="3400" dirty="0"/>
              <a:t>(ν), εγράφασι(ν</a:t>
            </a:r>
            <a:r>
              <a:rPr lang="el-GR" sz="3400" dirty="0" smtClean="0"/>
              <a:t>)</a:t>
            </a:r>
            <a:endParaRPr lang="el-GR" sz="3400" dirty="0"/>
          </a:p>
          <a:p>
            <a:r>
              <a:rPr lang="el-GR" sz="3400" dirty="0" smtClean="0"/>
              <a:t>εκάμετε</a:t>
            </a:r>
          </a:p>
          <a:p>
            <a:r>
              <a:rPr lang="el-GR" sz="3400" dirty="0" smtClean="0"/>
              <a:t>εσηκώστηκα, γράφτου</a:t>
            </a:r>
          </a:p>
          <a:p>
            <a:r>
              <a:rPr lang="el-GR" sz="3400" dirty="0" smtClean="0"/>
              <a:t>εν να, εθ θα, μεν   </a:t>
            </a:r>
          </a:p>
          <a:p>
            <a:pPr marL="114300" indent="0">
              <a:buNone/>
            </a:pPr>
            <a:r>
              <a:rPr lang="el-GR" sz="3400" dirty="0" smtClean="0"/>
              <a:t>...</a:t>
            </a:r>
          </a:p>
          <a:p>
            <a:endParaRPr lang="el-GR" sz="3400" dirty="0" smtClean="0"/>
          </a:p>
          <a:p>
            <a:endParaRPr lang="en-US" sz="3400" dirty="0"/>
          </a:p>
          <a:p>
            <a:pPr marL="114300" indent="0">
              <a:buNone/>
            </a:pPr>
            <a:endParaRPr lang="el-GR" sz="2400" dirty="0" smtClean="0"/>
          </a:p>
          <a:p>
            <a:pPr marL="114300" indent="0">
              <a:buNone/>
            </a:pPr>
            <a:endParaRPr lang="en-US" sz="2400" dirty="0"/>
          </a:p>
          <a:p>
            <a:pPr marL="82296" indent="0" algn="just">
              <a:lnSpc>
                <a:spcPct val="150000"/>
              </a:lnSpc>
              <a:buNone/>
            </a:pPr>
            <a:endParaRPr lang="el-GR" sz="2400" dirty="0">
              <a:latin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009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/>
          </a:bodyPr>
          <a:lstStyle/>
          <a:p>
            <a:pPr algn="r"/>
            <a:r>
              <a:rPr lang="el-GR" sz="4000" dirty="0">
                <a:latin typeface="Geneva"/>
                <a:cs typeface="Geneva"/>
              </a:rPr>
              <a:t>Χαρακτηριστικά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075240" cy="5616624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l-GR" sz="3200" b="1" dirty="0" smtClean="0"/>
              <a:t>Σύνταξη</a:t>
            </a:r>
            <a:r>
              <a:rPr lang="el-GR" sz="3200" b="1" dirty="0"/>
              <a:t>:</a:t>
            </a:r>
            <a:r>
              <a:rPr lang="el-GR" sz="3200" dirty="0"/>
              <a:t> 	</a:t>
            </a:r>
            <a:endParaRPr lang="el-GR" sz="3200" dirty="0" smtClean="0"/>
          </a:p>
          <a:p>
            <a:pPr marL="114300" indent="0">
              <a:buNone/>
            </a:pPr>
            <a:r>
              <a:rPr lang="el-GR" sz="3500" dirty="0" smtClean="0"/>
              <a:t>Κλιτικά </a:t>
            </a:r>
            <a:endParaRPr lang="en-US" sz="3500" dirty="0" smtClean="0"/>
          </a:p>
          <a:p>
            <a:pPr marL="114300" indent="0">
              <a:buNone/>
            </a:pPr>
            <a:r>
              <a:rPr lang="en-US" sz="3500" dirty="0" smtClean="0"/>
              <a:t>(</a:t>
            </a:r>
            <a:r>
              <a:rPr lang="el-GR" sz="3500" dirty="0" smtClean="0"/>
              <a:t>Θέση </a:t>
            </a:r>
            <a:r>
              <a:rPr lang="en-US" sz="3500" dirty="0" err="1" smtClean="0"/>
              <a:t>Wackernagel</a:t>
            </a:r>
            <a:r>
              <a:rPr lang="el-GR" sz="3500" dirty="0" smtClean="0"/>
              <a:t> / κανόνας  </a:t>
            </a:r>
            <a:r>
              <a:rPr lang="en-US" sz="3500" dirty="0" err="1" smtClean="0"/>
              <a:t>Tobler-Mussafia</a:t>
            </a:r>
            <a:r>
              <a:rPr lang="en-US" sz="3500" dirty="0" smtClean="0"/>
              <a:t>)</a:t>
            </a:r>
          </a:p>
          <a:p>
            <a:pPr marL="114300" indent="0">
              <a:buNone/>
            </a:pPr>
            <a:endParaRPr lang="en-US" sz="3500" dirty="0"/>
          </a:p>
          <a:p>
            <a:pPr marL="114300" indent="0">
              <a:buNone/>
            </a:pPr>
            <a:r>
              <a:rPr lang="el-GR" sz="3500" dirty="0" smtClean="0"/>
              <a:t>Είδες </a:t>
            </a:r>
            <a:r>
              <a:rPr lang="el-GR" sz="3500" dirty="0"/>
              <a:t>το; 		</a:t>
            </a:r>
            <a:endParaRPr lang="el-GR" sz="3500" dirty="0" smtClean="0"/>
          </a:p>
          <a:p>
            <a:pPr marL="114300" indent="0">
              <a:buNone/>
            </a:pPr>
            <a:r>
              <a:rPr lang="el-GR" sz="3500" dirty="0" smtClean="0"/>
              <a:t>Πότε </a:t>
            </a:r>
            <a:r>
              <a:rPr lang="el-GR" sz="3500" dirty="0"/>
              <a:t>το είδες; 		</a:t>
            </a:r>
            <a:endParaRPr lang="el-GR" sz="3500" dirty="0" smtClean="0"/>
          </a:p>
          <a:p>
            <a:pPr marL="114300" indent="0">
              <a:buNone/>
            </a:pPr>
            <a:r>
              <a:rPr lang="el-GR" sz="3500" dirty="0" smtClean="0"/>
              <a:t>Εν </a:t>
            </a:r>
            <a:r>
              <a:rPr lang="el-GR" sz="3500" dirty="0"/>
              <a:t>να το δεις. </a:t>
            </a:r>
            <a:endParaRPr lang="el-GR" sz="3500" dirty="0" smtClean="0"/>
          </a:p>
          <a:p>
            <a:pPr marL="114300" indent="0">
              <a:buNone/>
            </a:pPr>
            <a:r>
              <a:rPr lang="el-GR" sz="3500" dirty="0" smtClean="0"/>
              <a:t>Εθ </a:t>
            </a:r>
            <a:r>
              <a:rPr lang="el-GR" sz="3500" dirty="0"/>
              <a:t>θα το δεις</a:t>
            </a:r>
            <a:r>
              <a:rPr lang="el-GR" sz="3500" dirty="0" smtClean="0"/>
              <a:t>.</a:t>
            </a:r>
          </a:p>
          <a:p>
            <a:pPr marL="114300" indent="0">
              <a:buNone/>
            </a:pPr>
            <a:endParaRPr lang="en-US" sz="3500" dirty="0"/>
          </a:p>
          <a:p>
            <a:pPr marL="114300" indent="0">
              <a:buNone/>
            </a:pPr>
            <a:r>
              <a:rPr lang="el-GR" sz="3500" dirty="0"/>
              <a:t>Εν τζ̌αι είδα το 		*Εν τζ̌αι το είδα.</a:t>
            </a:r>
            <a:endParaRPr lang="en-US" sz="3500" dirty="0"/>
          </a:p>
          <a:p>
            <a:endParaRPr lang="el-GR" sz="3400" dirty="0" smtClean="0"/>
          </a:p>
          <a:p>
            <a:endParaRPr lang="en-US" sz="3400" dirty="0"/>
          </a:p>
          <a:p>
            <a:pPr marL="114300" indent="0">
              <a:buNone/>
            </a:pPr>
            <a:endParaRPr lang="el-GR" sz="2400" dirty="0" smtClean="0"/>
          </a:p>
          <a:p>
            <a:pPr marL="114300" indent="0">
              <a:buNone/>
            </a:pPr>
            <a:endParaRPr lang="en-US" sz="2400" dirty="0"/>
          </a:p>
          <a:p>
            <a:pPr marL="82296" indent="0" algn="just">
              <a:lnSpc>
                <a:spcPct val="150000"/>
              </a:lnSpc>
              <a:buNone/>
            </a:pPr>
            <a:endParaRPr lang="el-GR" sz="2400" dirty="0">
              <a:latin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267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994122"/>
          </a:xfrm>
        </p:spPr>
        <p:txBody>
          <a:bodyPr>
            <a:normAutofit/>
          </a:bodyPr>
          <a:lstStyle/>
          <a:p>
            <a:pPr algn="r"/>
            <a:r>
              <a:rPr lang="el-GR" sz="4000" dirty="0">
                <a:latin typeface="Geneva"/>
                <a:cs typeface="Geneva"/>
              </a:rPr>
              <a:t>Χαρακτηριστικά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61662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l-GR" sz="3200" b="1" dirty="0" smtClean="0"/>
              <a:t>Σύνταξη</a:t>
            </a:r>
            <a:r>
              <a:rPr lang="el-GR" sz="3200" b="1" dirty="0"/>
              <a:t>:</a:t>
            </a:r>
            <a:r>
              <a:rPr lang="el-GR" sz="3200" dirty="0"/>
              <a:t> 	</a:t>
            </a:r>
            <a:endParaRPr lang="el-GR" sz="3200" dirty="0" smtClean="0"/>
          </a:p>
          <a:p>
            <a:pPr marL="114300" indent="0">
              <a:buNone/>
            </a:pPr>
            <a:r>
              <a:rPr lang="el-GR" sz="3200" dirty="0" smtClean="0"/>
              <a:t>Δισχιδείς ερωτήσεις μερικής αγνοίας (</a:t>
            </a:r>
            <a:r>
              <a:rPr lang="en-US" sz="3200" dirty="0" err="1" smtClean="0"/>
              <a:t>wh</a:t>
            </a:r>
            <a:r>
              <a:rPr lang="en-US" sz="3200" dirty="0" smtClean="0"/>
              <a:t>- clefts)</a:t>
            </a:r>
            <a:endParaRPr lang="el-GR" sz="3200" dirty="0" smtClean="0"/>
          </a:p>
          <a:p>
            <a:pPr marL="114300" indent="0">
              <a:buNone/>
            </a:pPr>
            <a:endParaRPr lang="en-US" sz="3200" dirty="0" smtClean="0"/>
          </a:p>
          <a:p>
            <a:pPr marL="114300" indent="0">
              <a:buNone/>
            </a:pPr>
            <a:r>
              <a:rPr lang="el-GR" sz="3200" dirty="0"/>
              <a:t>Είντα ’μ που ήπκιες;	</a:t>
            </a:r>
            <a:endParaRPr lang="en-US" sz="3200" dirty="0" smtClean="0"/>
          </a:p>
          <a:p>
            <a:pPr marL="114300" indent="0">
              <a:buNone/>
            </a:pPr>
            <a:r>
              <a:rPr lang="el-GR" sz="3200" dirty="0" smtClean="0"/>
              <a:t>*</a:t>
            </a:r>
            <a:r>
              <a:rPr lang="el-GR" sz="3200" dirty="0"/>
              <a:t>Είντα ήπκιες;	</a:t>
            </a:r>
            <a:endParaRPr lang="en-US" sz="3200" dirty="0" smtClean="0"/>
          </a:p>
          <a:p>
            <a:pPr marL="114300" indent="0">
              <a:buNone/>
            </a:pPr>
            <a:r>
              <a:rPr lang="el-GR" sz="3200" dirty="0" smtClean="0"/>
              <a:t>Είντα </a:t>
            </a:r>
            <a:r>
              <a:rPr lang="el-GR" sz="3200" dirty="0"/>
              <a:t>κρασίν ήπικιες;	</a:t>
            </a:r>
            <a:endParaRPr lang="en-US" sz="3200" dirty="0" smtClean="0"/>
          </a:p>
          <a:p>
            <a:pPr marL="114300" indent="0">
              <a:buNone/>
            </a:pPr>
            <a:r>
              <a:rPr lang="el-GR" sz="3200" dirty="0" smtClean="0"/>
              <a:t>Είντα ήρτες;</a:t>
            </a:r>
            <a:endParaRPr lang="en-US" sz="3200" dirty="0"/>
          </a:p>
          <a:p>
            <a:pPr marL="114300" indent="0">
              <a:buNone/>
            </a:pPr>
            <a:r>
              <a:rPr lang="el-GR" sz="3200" dirty="0"/>
              <a:t>Πκοιος {εμ που} ήρτεν</a:t>
            </a:r>
            <a:r>
              <a:rPr lang="el-GR" sz="3200" dirty="0" smtClean="0"/>
              <a:t>;</a:t>
            </a:r>
            <a:r>
              <a:rPr lang="en-US" sz="3200" dirty="0" smtClean="0"/>
              <a:t> </a:t>
            </a:r>
          </a:p>
          <a:p>
            <a:pPr marL="114300" indent="0" algn="r">
              <a:buNone/>
            </a:pPr>
            <a:r>
              <a:rPr lang="en-US" dirty="0" smtClean="0"/>
              <a:t>(Tsiplakou et al. 2007)</a:t>
            </a:r>
            <a:endParaRPr lang="en-US" dirty="0"/>
          </a:p>
          <a:p>
            <a:endParaRPr lang="el-GR" sz="3400" dirty="0" smtClean="0"/>
          </a:p>
          <a:p>
            <a:endParaRPr lang="en-US" sz="3400" dirty="0"/>
          </a:p>
          <a:p>
            <a:pPr marL="114300" indent="0">
              <a:buNone/>
            </a:pPr>
            <a:endParaRPr lang="el-GR" sz="2400" dirty="0" smtClean="0"/>
          </a:p>
          <a:p>
            <a:pPr marL="114300" indent="0">
              <a:buNone/>
            </a:pPr>
            <a:endParaRPr lang="en-US" sz="2400" dirty="0"/>
          </a:p>
          <a:p>
            <a:pPr marL="82296" indent="0" algn="just">
              <a:lnSpc>
                <a:spcPct val="150000"/>
              </a:lnSpc>
              <a:buNone/>
            </a:pPr>
            <a:endParaRPr lang="el-GR" sz="2400" dirty="0">
              <a:latin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343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/>
          </a:bodyPr>
          <a:lstStyle/>
          <a:p>
            <a:pPr algn="r"/>
            <a:r>
              <a:rPr lang="el-GR" sz="4000" dirty="0">
                <a:latin typeface="Geneva"/>
                <a:cs typeface="Geneva"/>
              </a:rPr>
              <a:t>Χαρακτηριστικά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616624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l-GR" sz="3200" b="1" dirty="0" smtClean="0"/>
              <a:t>Σύνταξη</a:t>
            </a:r>
            <a:r>
              <a:rPr lang="el-GR" sz="3200" b="1" dirty="0"/>
              <a:t>:</a:t>
            </a:r>
            <a:r>
              <a:rPr lang="el-GR" sz="3200" dirty="0"/>
              <a:t> 	</a:t>
            </a:r>
            <a:endParaRPr lang="el-GR" sz="3200" dirty="0" smtClean="0"/>
          </a:p>
          <a:p>
            <a:pPr marL="114300" indent="0">
              <a:buNone/>
            </a:pPr>
            <a:r>
              <a:rPr lang="el-GR" sz="3200" dirty="0" smtClean="0"/>
              <a:t>Δισχιδείς δομές εστίασης  (</a:t>
            </a:r>
            <a:r>
              <a:rPr lang="en-US" sz="3200" dirty="0" smtClean="0"/>
              <a:t>focus clefts)</a:t>
            </a:r>
          </a:p>
          <a:p>
            <a:pPr marL="114300" indent="0">
              <a:buNone/>
            </a:pPr>
            <a:endParaRPr lang="el-GR" sz="3200" dirty="0" smtClean="0"/>
          </a:p>
          <a:p>
            <a:pPr marL="114300" indent="0">
              <a:buNone/>
            </a:pPr>
            <a:r>
              <a:rPr lang="el-GR" sz="3200" b="1" dirty="0"/>
              <a:t>Εν τη Σταύρην που </a:t>
            </a:r>
            <a:r>
              <a:rPr lang="el-GR" sz="3200" dirty="0" smtClean="0"/>
              <a:t>είδαμεν</a:t>
            </a:r>
            <a:r>
              <a:rPr lang="en-US" sz="3200" dirty="0" smtClean="0"/>
              <a:t>.</a:t>
            </a:r>
            <a:r>
              <a:rPr lang="el-GR" sz="3200" b="1" dirty="0"/>
              <a:t>	</a:t>
            </a:r>
            <a:endParaRPr lang="en-US" sz="3200" b="1" dirty="0" smtClean="0"/>
          </a:p>
          <a:p>
            <a:pPr marL="114300" indent="0">
              <a:buNone/>
            </a:pPr>
            <a:endParaRPr lang="en-US" sz="3200" b="1" dirty="0"/>
          </a:p>
          <a:p>
            <a:pPr marL="114300" indent="0">
              <a:buNone/>
            </a:pPr>
            <a:r>
              <a:rPr lang="el-GR" sz="3200" b="1" dirty="0" smtClean="0"/>
              <a:t>*</a:t>
            </a:r>
            <a:r>
              <a:rPr lang="el-GR" sz="3200" b="1" dirty="0"/>
              <a:t>Την Σταύρην </a:t>
            </a:r>
            <a:r>
              <a:rPr lang="el-GR" sz="3200" dirty="0" smtClean="0"/>
              <a:t>είδαμεν</a:t>
            </a:r>
            <a:r>
              <a:rPr lang="en-US" sz="3200" dirty="0" smtClean="0"/>
              <a:t>.</a:t>
            </a:r>
            <a:endParaRPr lang="en-US" sz="3200" dirty="0"/>
          </a:p>
          <a:p>
            <a:endParaRPr lang="en-US" sz="3400" dirty="0" smtClean="0"/>
          </a:p>
          <a:p>
            <a:pPr marL="114300" indent="0" algn="r">
              <a:buNone/>
            </a:pPr>
            <a:endParaRPr lang="en-US" dirty="0" smtClean="0"/>
          </a:p>
          <a:p>
            <a:pPr marL="114300" indent="0" algn="r">
              <a:buNone/>
            </a:pPr>
            <a:endParaRPr lang="en-US" dirty="0"/>
          </a:p>
          <a:p>
            <a:pPr marL="114300" indent="0" algn="r">
              <a:buNone/>
            </a:pPr>
            <a:r>
              <a:rPr lang="en-US" dirty="0" smtClean="0"/>
              <a:t>(</a:t>
            </a:r>
            <a:r>
              <a:rPr lang="en-US" dirty="0" err="1" smtClean="0"/>
              <a:t>Gryllia</a:t>
            </a:r>
            <a:r>
              <a:rPr lang="en-US" dirty="0" smtClean="0"/>
              <a:t> &amp; </a:t>
            </a:r>
            <a:r>
              <a:rPr lang="en-US" dirty="0" err="1" smtClean="0"/>
              <a:t>Lekakou</a:t>
            </a:r>
            <a:r>
              <a:rPr lang="en-US" dirty="0" smtClean="0"/>
              <a:t> 2007</a:t>
            </a:r>
            <a:r>
              <a:rPr lang="el-GR" dirty="0" smtClean="0"/>
              <a:t>, </a:t>
            </a:r>
            <a:r>
              <a:rPr lang="en-US" dirty="0" smtClean="0"/>
              <a:t>Tsiplakou et al. 2007</a:t>
            </a:r>
            <a:r>
              <a:rPr lang="el-GR" dirty="0" smtClean="0"/>
              <a:t>, </a:t>
            </a:r>
            <a:r>
              <a:rPr lang="en-US" dirty="0" smtClean="0"/>
              <a:t>Tsiplakou 2017</a:t>
            </a:r>
            <a:r>
              <a:rPr lang="el-GR" dirty="0" smtClean="0"/>
              <a:t>, 2019, </a:t>
            </a:r>
            <a:r>
              <a:rPr lang="en-US" dirty="0" smtClean="0"/>
              <a:t>Tsiplakou &amp; </a:t>
            </a:r>
            <a:r>
              <a:rPr lang="en-US" dirty="0" err="1" smtClean="0"/>
              <a:t>Armostis</a:t>
            </a:r>
            <a:r>
              <a:rPr lang="en-US" dirty="0" smtClean="0"/>
              <a:t> 2020</a:t>
            </a:r>
            <a:r>
              <a:rPr lang="en-US" sz="1800" dirty="0" smtClean="0"/>
              <a:t>)</a:t>
            </a:r>
            <a:endParaRPr lang="el-GR" sz="1800" dirty="0" smtClean="0"/>
          </a:p>
          <a:p>
            <a:endParaRPr lang="en-US" sz="3400" dirty="0"/>
          </a:p>
          <a:p>
            <a:pPr marL="114300" indent="0">
              <a:buNone/>
            </a:pPr>
            <a:endParaRPr lang="el-GR" sz="2400" dirty="0" smtClean="0"/>
          </a:p>
          <a:p>
            <a:pPr marL="114300" indent="0">
              <a:buNone/>
            </a:pPr>
            <a:endParaRPr lang="en-US" sz="2400" dirty="0"/>
          </a:p>
          <a:p>
            <a:pPr marL="82296" indent="0" algn="just">
              <a:lnSpc>
                <a:spcPct val="150000"/>
              </a:lnSpc>
              <a:buNone/>
            </a:pPr>
            <a:endParaRPr lang="el-GR" sz="2400" dirty="0">
              <a:latin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944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208912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Avenir Next Medium"/>
                <a:cs typeface="Avenir Next Medium"/>
              </a:rPr>
              <a:t/>
            </a:r>
            <a:br>
              <a:rPr lang="el-GR" sz="4400" b="1" dirty="0" smtClean="0">
                <a:latin typeface="Avenir Next Medium"/>
                <a:cs typeface="Avenir Next Medium"/>
              </a:rPr>
            </a:br>
            <a:r>
              <a:rPr lang="el-GR" sz="4400" b="1" dirty="0" smtClean="0">
                <a:latin typeface="Avenir Next Medium"/>
                <a:cs typeface="Avenir Next Medium"/>
              </a:rPr>
              <a:t>Η κυπριακ</a:t>
            </a:r>
            <a:r>
              <a:rPr lang="el-GR" sz="4400" b="1" dirty="0" smtClean="0">
                <a:latin typeface="Avenir Next Medium"/>
                <a:cs typeface="Avenir Next Medium"/>
              </a:rPr>
              <a:t>ή διάλεκτος σήμερα: δομικά στοιχεία και κοινωνιογ</a:t>
            </a:r>
            <a:r>
              <a:rPr lang="el-GR" sz="4400" b="1" dirty="0" smtClean="0">
                <a:latin typeface="Avenir Next Medium"/>
                <a:cs typeface="Avenir Next Medium"/>
              </a:rPr>
              <a:t>λωσσική ποικιλότητα.</a:t>
            </a:r>
            <a:br>
              <a:rPr lang="el-GR" sz="4400" b="1" dirty="0" smtClean="0">
                <a:latin typeface="Avenir Next Medium"/>
                <a:cs typeface="Avenir Next Medium"/>
              </a:rPr>
            </a:br>
            <a:endParaRPr lang="en-GB" sz="4400" b="1" dirty="0">
              <a:latin typeface="Avenir Next Medium"/>
              <a:ea typeface="Tahoma" panose="020B0604030504040204" pitchFamily="34" charset="0"/>
              <a:cs typeface="Avenir Next Medium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708920"/>
            <a:ext cx="8208912" cy="3240360"/>
          </a:xfrm>
        </p:spPr>
        <p:txBody>
          <a:bodyPr>
            <a:normAutofit fontScale="55000" lnSpcReduction="20000"/>
          </a:bodyPr>
          <a:lstStyle/>
          <a:p>
            <a:endParaRPr lang="el-GR" sz="24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endParaRPr lang="en-GB" sz="5800" b="1" dirty="0" smtClean="0">
              <a:solidFill>
                <a:schemeClr val="tx1"/>
              </a:solidFill>
              <a:latin typeface="Segoe UI Semibold" panose="020B0702040204020203" pitchFamily="34" charset="0"/>
            </a:endParaRPr>
          </a:p>
          <a:p>
            <a:pPr algn="ctr"/>
            <a:r>
              <a:rPr lang="el-GR" sz="5800" b="1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>Σταυρούλα </a:t>
            </a:r>
            <a:r>
              <a:rPr lang="el-GR" sz="5800" b="1" dirty="0" err="1" smtClean="0">
                <a:solidFill>
                  <a:schemeClr val="tx1"/>
                </a:solidFill>
                <a:latin typeface="Segoe UI Semibold" panose="020B0702040204020203" pitchFamily="34" charset="0"/>
              </a:rPr>
              <a:t>Τσιπλ</a:t>
            </a:r>
            <a:r>
              <a:rPr lang="el-GR" sz="5800" b="1" dirty="0" err="1">
                <a:solidFill>
                  <a:schemeClr val="tx1"/>
                </a:solidFill>
                <a:latin typeface="Segoe UI Semibold" panose="020B0702040204020203" pitchFamily="34" charset="0"/>
              </a:rPr>
              <a:t>ά</a:t>
            </a:r>
            <a:r>
              <a:rPr lang="el-GR" sz="5800" b="1" dirty="0" err="1" smtClean="0">
                <a:solidFill>
                  <a:schemeClr val="tx1"/>
                </a:solidFill>
                <a:latin typeface="Segoe UI Semibold" panose="020B0702040204020203" pitchFamily="34" charset="0"/>
              </a:rPr>
              <a:t>κου</a:t>
            </a:r>
            <a:endParaRPr lang="el-GR" sz="5800" b="1" dirty="0" smtClean="0">
              <a:solidFill>
                <a:schemeClr val="tx1"/>
              </a:solidFill>
              <a:latin typeface="Segoe UI Semibold" panose="020B0702040204020203" pitchFamily="34" charset="0"/>
            </a:endParaRPr>
          </a:p>
          <a:p>
            <a:pPr algn="ctr"/>
            <a:r>
              <a:rPr lang="en-GB" sz="3300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>stavroula.tsiplakou@ouc.ac.cy</a:t>
            </a:r>
          </a:p>
          <a:p>
            <a:pPr algn="ctr"/>
            <a:endParaRPr lang="el-GR" sz="3300" dirty="0" smtClean="0">
              <a:solidFill>
                <a:schemeClr val="tx1"/>
              </a:solidFill>
              <a:latin typeface="Segoe UI Semibold" panose="020B0702040204020203" pitchFamily="34" charset="0"/>
            </a:endParaRPr>
          </a:p>
          <a:p>
            <a:pPr algn="ctr"/>
            <a:endParaRPr lang="el-GR" sz="3300" dirty="0" smtClean="0">
              <a:solidFill>
                <a:schemeClr val="tx1"/>
              </a:solidFill>
              <a:latin typeface="Segoe UI Semibold" panose="020B0702040204020203" pitchFamily="34" charset="0"/>
            </a:endParaRPr>
          </a:p>
          <a:p>
            <a:pPr algn="ctr"/>
            <a:r>
              <a:rPr lang="el-GR" sz="3300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>Μεταπτυχιακό Πρόγραμμα Σπουδών </a:t>
            </a:r>
            <a:endParaRPr lang="en-US" sz="3300" dirty="0" smtClean="0">
              <a:solidFill>
                <a:schemeClr val="tx1"/>
              </a:solidFill>
              <a:latin typeface="Segoe UI Semibold" panose="020B0702040204020203" pitchFamily="34" charset="0"/>
            </a:endParaRPr>
          </a:p>
          <a:p>
            <a:pPr algn="ctr"/>
            <a:r>
              <a:rPr lang="el-GR" sz="3300" i="1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>Ελληνική Γλώσσα και Λογοτεχνία</a:t>
            </a:r>
          </a:p>
          <a:p>
            <a:pPr algn="ctr"/>
            <a:r>
              <a:rPr lang="el-GR" sz="3300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>Ανοικτό Πανεπιστήμιο Κύπρου</a:t>
            </a:r>
          </a:p>
          <a:p>
            <a:pPr algn="ctr"/>
            <a:endParaRPr lang="el-GR" sz="33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3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/>
              <a:t>  </a:t>
            </a:r>
            <a:r>
              <a:rPr lang="el-GR" sz="4000" b="1" dirty="0" smtClean="0">
                <a:latin typeface="Geneva"/>
                <a:cs typeface="Geneva"/>
              </a:rPr>
              <a:t>Όψεις </a:t>
            </a:r>
            <a:r>
              <a:rPr lang="el-GR" sz="4000" b="1" dirty="0">
                <a:latin typeface="Geneva"/>
                <a:cs typeface="Geneva"/>
              </a:rPr>
              <a:t>της ποικιλότητας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el-GR" sz="3200" dirty="0" smtClean="0"/>
              <a:t>-</a:t>
            </a:r>
            <a:r>
              <a:rPr lang="el-GR" sz="3200" dirty="0"/>
              <a:t>Α</a:t>
            </a:r>
            <a:r>
              <a:rPr lang="el-GR" sz="3200" dirty="0" smtClean="0"/>
              <a:t>νάδυση μιας </a:t>
            </a:r>
            <a:r>
              <a:rPr lang="el-GR" sz="3200" i="1" dirty="0" smtClean="0"/>
              <a:t>κοινής</a:t>
            </a:r>
            <a:r>
              <a:rPr lang="el-GR" sz="3200" dirty="0" smtClean="0"/>
              <a:t> </a:t>
            </a:r>
            <a:r>
              <a:rPr lang="en-US" sz="3200" dirty="0" smtClean="0"/>
              <a:t>(</a:t>
            </a:r>
            <a:r>
              <a:rPr lang="en-US" sz="3200" dirty="0" err="1" smtClean="0"/>
              <a:t>koine</a:t>
            </a:r>
            <a:r>
              <a:rPr lang="en-US" sz="3200" dirty="0" smtClean="0"/>
              <a:t>) </a:t>
            </a:r>
            <a:r>
              <a:rPr lang="el-GR" sz="3200" dirty="0" smtClean="0"/>
              <a:t>κυπριακής </a:t>
            </a:r>
            <a:r>
              <a:rPr lang="el-GR" sz="3200" dirty="0"/>
              <a:t>ποικιλίας </a:t>
            </a:r>
            <a:endParaRPr lang="el-GR" sz="3200" dirty="0" smtClean="0"/>
          </a:p>
          <a:p>
            <a:pPr marL="114300" indent="0">
              <a:lnSpc>
                <a:spcPct val="150000"/>
              </a:lnSpc>
              <a:buNone/>
            </a:pPr>
            <a:r>
              <a:rPr lang="el-GR" sz="3200" dirty="0" smtClean="0"/>
              <a:t>-</a:t>
            </a:r>
            <a:r>
              <a:rPr lang="el-GR" sz="3200" dirty="0"/>
              <a:t>Σ</a:t>
            </a:r>
            <a:r>
              <a:rPr lang="el-GR" sz="3200" dirty="0" smtClean="0"/>
              <a:t>υνακόλουθη </a:t>
            </a:r>
            <a:r>
              <a:rPr lang="el-GR" sz="3200" i="1" dirty="0"/>
              <a:t>ισοπέδωση</a:t>
            </a:r>
            <a:r>
              <a:rPr lang="el-GR" sz="3200" dirty="0"/>
              <a:t> (</a:t>
            </a:r>
            <a:r>
              <a:rPr lang="en-GB" sz="3200" dirty="0"/>
              <a:t>levelling</a:t>
            </a:r>
            <a:r>
              <a:rPr lang="el-GR" sz="3200" dirty="0"/>
              <a:t>) των τοπικών υποποικιλιών της </a:t>
            </a:r>
            <a:r>
              <a:rPr lang="el-GR" sz="3200" dirty="0" smtClean="0"/>
              <a:t>κυπριακής</a:t>
            </a:r>
          </a:p>
          <a:p>
            <a:pPr marL="114300" indent="0" algn="r">
              <a:lnSpc>
                <a:spcPct val="150000"/>
              </a:lnSpc>
              <a:buNone/>
            </a:pPr>
            <a:endParaRPr lang="el-GR" dirty="0" smtClean="0"/>
          </a:p>
          <a:p>
            <a:pPr marL="114300" indent="0" algn="r">
              <a:lnSpc>
                <a:spcPct val="150000"/>
              </a:lnSpc>
              <a:buNone/>
            </a:pPr>
            <a:r>
              <a:rPr lang="el-GR" dirty="0" smtClean="0"/>
              <a:t>(</a:t>
            </a:r>
            <a:r>
              <a:rPr lang="en-GB" dirty="0" err="1" smtClean="0"/>
              <a:t>Terkourafi</a:t>
            </a:r>
            <a:r>
              <a:rPr lang="en-GB" dirty="0" smtClean="0"/>
              <a:t> 2005, Tsiplakou </a:t>
            </a:r>
            <a:r>
              <a:rPr lang="el-GR" dirty="0" err="1" smtClean="0"/>
              <a:t>κ.ά</a:t>
            </a:r>
            <a:r>
              <a:rPr lang="el-GR" dirty="0" smtClean="0"/>
              <a:t> 2006, Τ</a:t>
            </a:r>
            <a:r>
              <a:rPr lang="en-GB" dirty="0" err="1" smtClean="0"/>
              <a:t>siplakou</a:t>
            </a:r>
            <a:r>
              <a:rPr lang="en-GB" dirty="0" smtClean="0"/>
              <a:t> 2014a, b, Tsiplakou &amp; </a:t>
            </a:r>
            <a:r>
              <a:rPr lang="en-GB" dirty="0" err="1" smtClean="0"/>
              <a:t>Armostis</a:t>
            </a:r>
            <a:r>
              <a:rPr lang="en-GB" dirty="0" smtClean="0"/>
              <a:t> 2020)</a:t>
            </a:r>
          </a:p>
          <a:p>
            <a:pPr marL="114300" indent="0">
              <a:lnSpc>
                <a:spcPct val="150000"/>
              </a:lnSpc>
              <a:buNone/>
            </a:pPr>
            <a:endParaRPr lang="el-GR" sz="2500" dirty="0">
              <a:latin typeface="Segoe UI Semibold" panose="020B0702040204020203" pitchFamily="34" charset="0"/>
            </a:endParaRPr>
          </a:p>
          <a:p>
            <a:pPr marL="82296" indent="0" algn="just">
              <a:lnSpc>
                <a:spcPct val="150000"/>
              </a:lnSpc>
              <a:buNone/>
            </a:pPr>
            <a:endParaRPr lang="el-GR" sz="2400" dirty="0">
              <a:latin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420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5100" dirty="0" smtClean="0">
                <a:effectLst/>
                <a:latin typeface="Segoe UI Semibold" panose="020B0702040204020203" pitchFamily="34" charset="0"/>
              </a:rPr>
              <a:t/>
            </a:r>
            <a:br>
              <a:rPr lang="en-US" sz="5100" dirty="0" smtClean="0">
                <a:effectLst/>
                <a:latin typeface="Segoe UI Semibold" panose="020B0702040204020203" pitchFamily="34" charset="0"/>
              </a:rPr>
            </a:br>
            <a:r>
              <a:rPr lang="el-GR" sz="4400" b="1" dirty="0">
                <a:latin typeface="Geneva"/>
                <a:cs typeface="Geneva"/>
              </a:rPr>
              <a:t>Όψεις της ποικιλότητας </a:t>
            </a:r>
            <a:r>
              <a:rPr lang="el-GR" sz="4400" dirty="0">
                <a:effectLst/>
              </a:rPr>
              <a:t/>
            </a:r>
            <a:br>
              <a:rPr lang="el-GR" sz="4400" dirty="0">
                <a:effectLst/>
              </a:rPr>
            </a:br>
            <a:endParaRPr lang="el-GR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l-GR" sz="3200" dirty="0" smtClean="0"/>
              <a:t>Κοντοσόπουλος (1969, 105): Η διάλεκτος διαιρείται </a:t>
            </a:r>
            <a:r>
              <a:rPr lang="el-GR" sz="3200" dirty="0"/>
              <a:t>σε δεκαοκτώ διαλεκτικές </a:t>
            </a:r>
            <a:r>
              <a:rPr lang="el-GR" sz="3200" dirty="0" smtClean="0"/>
              <a:t>ζώνες. </a:t>
            </a:r>
          </a:p>
          <a:p>
            <a:pPr marL="114300" indent="0" algn="just">
              <a:buNone/>
            </a:pPr>
            <a:r>
              <a:rPr lang="el-GR" sz="3200" dirty="0" smtClean="0"/>
              <a:t>Η </a:t>
            </a:r>
            <a:r>
              <a:rPr lang="el-GR" sz="3200" dirty="0"/>
              <a:t>τοπική ποικιλία </a:t>
            </a:r>
            <a:r>
              <a:rPr lang="el-GR" sz="3200" dirty="0" smtClean="0"/>
              <a:t>που </a:t>
            </a:r>
            <a:r>
              <a:rPr lang="el-GR" sz="3200" dirty="0"/>
              <a:t>ξεχωρίζει ως πιο πρότυπη είναι αυτή </a:t>
            </a:r>
            <a:endParaRPr lang="el-GR" sz="3200" dirty="0" smtClean="0"/>
          </a:p>
          <a:p>
            <a:pPr marL="114300" indent="0" algn="just">
              <a:buNone/>
            </a:pPr>
            <a:r>
              <a:rPr lang="el-GR" sz="3200" dirty="0" smtClean="0"/>
              <a:t>της Μεσαορίας.</a:t>
            </a:r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  <a:p>
            <a:pPr marL="114300" indent="0" algn="just">
              <a:buNone/>
            </a:pPr>
            <a:endParaRPr lang="el-GR" sz="2400" dirty="0">
              <a:latin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21</a:t>
            </a:fld>
            <a:endParaRPr lang="el-GR"/>
          </a:p>
        </p:txBody>
      </p:sp>
      <p:pic>
        <p:nvPicPr>
          <p:cNvPr id="7171" name="Picture 3" descr="C:\Users\stavroula.tsiplakou\Desktop\18 idiom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17032"/>
            <a:ext cx="51125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21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l-GR" sz="4400" dirty="0" smtClean="0">
                <a:latin typeface="Segoe UI Semibold" panose="020B0702040204020203" pitchFamily="34" charset="0"/>
              </a:rPr>
              <a:t/>
            </a:r>
            <a:br>
              <a:rPr lang="el-GR" sz="4400" dirty="0" smtClean="0">
                <a:latin typeface="Segoe UI Semibold" panose="020B0702040204020203" pitchFamily="34" charset="0"/>
              </a:rPr>
            </a:br>
            <a:r>
              <a:rPr lang="el-GR" sz="4400" b="1" dirty="0">
                <a:latin typeface="Geneva"/>
                <a:cs typeface="Geneva"/>
              </a:rPr>
              <a:t>Όψεις της ποικιλότητας </a:t>
            </a:r>
            <a:endParaRPr lang="el-GR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l-GR" sz="3200" dirty="0" smtClean="0"/>
              <a:t>Ν</a:t>
            </a:r>
            <a:r>
              <a:rPr lang="en-GB" sz="3200" dirty="0" err="1" smtClean="0"/>
              <a:t>ewton</a:t>
            </a:r>
            <a:r>
              <a:rPr lang="en-GB" sz="3200" dirty="0" smtClean="0"/>
              <a:t> (1972):  </a:t>
            </a:r>
            <a:endParaRPr lang="el-GR" sz="3200" dirty="0" smtClean="0"/>
          </a:p>
          <a:p>
            <a:pPr marL="114300" indent="0" algn="just">
              <a:buNone/>
            </a:pPr>
            <a:endParaRPr lang="el-GR" sz="3200" dirty="0" smtClean="0"/>
          </a:p>
          <a:p>
            <a:pPr marL="114300" indent="0" algn="just">
              <a:buNone/>
            </a:pPr>
            <a:r>
              <a:rPr lang="el-GR" sz="3200" dirty="0" smtClean="0"/>
              <a:t>-Δεδομένα από 128 χωριά </a:t>
            </a:r>
          </a:p>
          <a:p>
            <a:pPr marL="114300" indent="0" algn="just">
              <a:buNone/>
            </a:pPr>
            <a:endParaRPr lang="el-GR" sz="3200" dirty="0" smtClean="0"/>
          </a:p>
          <a:p>
            <a:pPr marL="114300" indent="0" algn="just">
              <a:buNone/>
            </a:pPr>
            <a:r>
              <a:rPr lang="el-GR" sz="3200" dirty="0" smtClean="0"/>
              <a:t>-«ισόγλωσσα» που αλληλοεπικαλύπτονται, </a:t>
            </a:r>
            <a:endParaRPr lang="el-GR" sz="2400" dirty="0" smtClean="0">
              <a:latin typeface="Cambria" panose="02040503050406030204" pitchFamily="18" charset="0"/>
            </a:endParaRPr>
          </a:p>
          <a:p>
            <a:pPr marL="114300" indent="0" algn="just">
              <a:buNone/>
            </a:pPr>
            <a:endParaRPr lang="el-GR" sz="2400" dirty="0">
              <a:latin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161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l-GR" sz="4400" dirty="0" smtClean="0">
                <a:latin typeface="Segoe UI Semibold" panose="020B0702040204020203" pitchFamily="34" charset="0"/>
              </a:rPr>
              <a:t/>
            </a:r>
            <a:br>
              <a:rPr lang="el-GR" sz="4400" dirty="0" smtClean="0">
                <a:latin typeface="Segoe UI Semibold" panose="020B0702040204020203" pitchFamily="34" charset="0"/>
              </a:rPr>
            </a:br>
            <a:r>
              <a:rPr lang="el-GR" sz="4400" b="1" dirty="0">
                <a:latin typeface="Geneva"/>
                <a:cs typeface="Geneva"/>
              </a:rPr>
              <a:t>Όψεις της ποικιλότητας </a:t>
            </a:r>
            <a:endParaRPr lang="el-GR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endParaRPr lang="el-GR" sz="2400" dirty="0" smtClean="0">
              <a:latin typeface="Cambria" panose="02040503050406030204" pitchFamily="18" charset="0"/>
            </a:endParaRPr>
          </a:p>
          <a:p>
            <a:pPr marL="114300" indent="0" algn="just">
              <a:buNone/>
            </a:pPr>
            <a:endParaRPr lang="el-GR" sz="2400" dirty="0">
              <a:latin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23</a:t>
            </a:fld>
            <a:endParaRPr lang="el-GR"/>
          </a:p>
        </p:txBody>
      </p:sp>
      <p:pic>
        <p:nvPicPr>
          <p:cNvPr id="8194" name="Picture 2" descr="C:\Users\stavroula.tsiplakou\Desktop\NEWTON 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704329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943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pPr algn="r"/>
            <a:r>
              <a:rPr lang="el-GR" sz="3600" dirty="0">
                <a:latin typeface="Geneva"/>
                <a:cs typeface="Geneva"/>
              </a:rPr>
              <a:t>Κ</a:t>
            </a:r>
            <a:r>
              <a:rPr lang="el-GR" sz="3600" dirty="0" smtClean="0">
                <a:latin typeface="Geneva"/>
                <a:cs typeface="Geneva"/>
              </a:rPr>
              <a:t>οινή </a:t>
            </a:r>
            <a:r>
              <a:rPr lang="el-GR" sz="3600" dirty="0">
                <a:latin typeface="Geneva"/>
                <a:cs typeface="Geneva"/>
              </a:rPr>
              <a:t>και τοπικές ποικιλίες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47800"/>
            <a:ext cx="8064896" cy="5410200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l-GR" sz="3200" b="1" i="1" dirty="0" smtClean="0"/>
              <a:t>Υποθέσεις:</a:t>
            </a:r>
            <a:endParaRPr lang="en-GB" sz="3200" b="1" i="1" dirty="0" smtClean="0"/>
          </a:p>
          <a:p>
            <a:pPr marL="114300" indent="0">
              <a:buNone/>
            </a:pPr>
            <a:endParaRPr lang="el-GR" sz="3200" dirty="0" smtClean="0"/>
          </a:p>
          <a:p>
            <a:pPr marL="114300" indent="0">
              <a:buNone/>
            </a:pPr>
            <a:r>
              <a:rPr lang="el-GR" sz="3200" dirty="0" smtClean="0"/>
              <a:t>Οι </a:t>
            </a:r>
            <a:r>
              <a:rPr lang="el-GR" sz="3200" dirty="0"/>
              <a:t>τοπικές ποικιλίες δεν είναι πλέον </a:t>
            </a:r>
            <a:r>
              <a:rPr lang="el-GR" sz="3200" dirty="0" smtClean="0"/>
              <a:t>διακριτές, αλλά βρίσκονται υπό </a:t>
            </a:r>
            <a:r>
              <a:rPr lang="el-GR" sz="3200" i="1" dirty="0" smtClean="0"/>
              <a:t>ισοπέδωση </a:t>
            </a:r>
            <a:r>
              <a:rPr lang="el-GR" sz="3200" dirty="0" smtClean="0"/>
              <a:t>(</a:t>
            </a:r>
            <a:r>
              <a:rPr lang="en-GB" sz="3200" dirty="0" smtClean="0"/>
              <a:t>levelling)</a:t>
            </a:r>
            <a:endParaRPr lang="el-GR" sz="3200" dirty="0"/>
          </a:p>
          <a:p>
            <a:pPr marL="114300" indent="0">
              <a:buNone/>
            </a:pPr>
            <a:endParaRPr lang="el-GR" sz="3200" dirty="0" smtClean="0"/>
          </a:p>
          <a:p>
            <a:pPr marL="114300" indent="0">
              <a:buNone/>
            </a:pPr>
            <a:r>
              <a:rPr lang="el-GR" sz="3200" dirty="0" smtClean="0"/>
              <a:t>Η </a:t>
            </a:r>
            <a:r>
              <a:rPr lang="el-GR" sz="3200" dirty="0"/>
              <a:t>τοπική ποικιλία της Μεσαορίας και της πρωτεύουσας, της Λευκωσίας, αποτελεί τη βάση </a:t>
            </a:r>
            <a:r>
              <a:rPr lang="el-GR" sz="3200" dirty="0" smtClean="0"/>
              <a:t>της</a:t>
            </a:r>
            <a:r>
              <a:rPr lang="en-GB" sz="3200" dirty="0" smtClean="0"/>
              <a:t> </a:t>
            </a:r>
            <a:r>
              <a:rPr lang="el-GR" sz="3200" dirty="0" smtClean="0"/>
              <a:t>αναδυόμενης </a:t>
            </a:r>
            <a:r>
              <a:rPr lang="el-GR" sz="3200" i="1" dirty="0" smtClean="0"/>
              <a:t>κυπριακής κοινής</a:t>
            </a:r>
            <a:r>
              <a:rPr lang="el-GR" sz="3200" dirty="0" smtClean="0"/>
              <a:t> </a:t>
            </a:r>
          </a:p>
          <a:p>
            <a:pPr marL="114300" indent="0" algn="r">
              <a:buNone/>
            </a:pPr>
            <a:endParaRPr lang="el-GR" sz="3200" dirty="0" smtClean="0"/>
          </a:p>
          <a:p>
            <a:pPr marL="114300" indent="0" algn="r">
              <a:buNone/>
            </a:pPr>
            <a:r>
              <a:rPr lang="el-GR" sz="2000" dirty="0" smtClean="0"/>
              <a:t>(</a:t>
            </a:r>
            <a:r>
              <a:rPr lang="el-GR" sz="2000" dirty="0"/>
              <a:t>Tsiplakou κ.ά</a:t>
            </a:r>
            <a:r>
              <a:rPr lang="el-GR" sz="2000" dirty="0" smtClean="0"/>
              <a:t>. </a:t>
            </a:r>
            <a:r>
              <a:rPr lang="el-GR" sz="2000" dirty="0"/>
              <a:t>2006, </a:t>
            </a:r>
            <a:r>
              <a:rPr lang="en-US" sz="2000" dirty="0" smtClean="0"/>
              <a:t>Tsiplakou</a:t>
            </a:r>
            <a:r>
              <a:rPr lang="el-GR" sz="2000" dirty="0"/>
              <a:t> </a:t>
            </a:r>
            <a:r>
              <a:rPr lang="el-GR" sz="2000" dirty="0" smtClean="0"/>
              <a:t>2009</a:t>
            </a:r>
            <a:r>
              <a:rPr lang="el-GR" sz="2000" dirty="0"/>
              <a:t>, </a:t>
            </a:r>
            <a:r>
              <a:rPr lang="el-GR" sz="2000" dirty="0" smtClean="0"/>
              <a:t>201</a:t>
            </a:r>
            <a:r>
              <a:rPr lang="en-GB" sz="2000" dirty="0" smtClean="0"/>
              <a:t>4a, b)</a:t>
            </a:r>
            <a:endParaRPr lang="el-GR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2077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l-GR" sz="3600" dirty="0">
                <a:latin typeface="Geneva"/>
                <a:cs typeface="Geneva"/>
              </a:rPr>
              <a:t>Κ</a:t>
            </a:r>
            <a:r>
              <a:rPr lang="el-GR" sz="3600" dirty="0" smtClean="0">
                <a:latin typeface="Geneva"/>
                <a:cs typeface="Geneva"/>
              </a:rPr>
              <a:t>οινή </a:t>
            </a:r>
            <a:r>
              <a:rPr lang="el-GR" sz="3600" dirty="0">
                <a:latin typeface="Geneva"/>
                <a:cs typeface="Geneva"/>
              </a:rPr>
              <a:t>και τοπικές ποικιλίες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136904" cy="54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endParaRPr lang="el-GR" sz="3200" dirty="0" smtClean="0"/>
          </a:p>
          <a:p>
            <a:pPr marL="114300" indent="0" algn="just">
              <a:buNone/>
            </a:pPr>
            <a:r>
              <a:rPr lang="el-GR" sz="3200" dirty="0" smtClean="0"/>
              <a:t>Λόγοι της ισοπέδωσης και της ανάδυσης της </a:t>
            </a:r>
            <a:r>
              <a:rPr lang="el-GR" sz="3200" i="1" dirty="0" smtClean="0"/>
              <a:t>κοινής</a:t>
            </a:r>
          </a:p>
          <a:p>
            <a:pPr marL="114300" indent="0" algn="just">
              <a:buNone/>
            </a:pPr>
            <a:endParaRPr lang="el-GR" sz="3200" i="1" dirty="0" smtClean="0"/>
          </a:p>
          <a:p>
            <a:pPr marL="114300" indent="0">
              <a:buNone/>
            </a:pPr>
            <a:r>
              <a:rPr lang="el-GR" sz="3200" i="1" dirty="0" smtClean="0"/>
              <a:t>-</a:t>
            </a:r>
            <a:r>
              <a:rPr lang="el-GR" sz="3200" dirty="0" smtClean="0"/>
              <a:t>μετακινήσεις πληθυσμών, δημογραφικές αλλαγές μετά την εισβολή, δημιουργία νέων κοινωνικών δικτύων</a:t>
            </a:r>
          </a:p>
          <a:p>
            <a:pPr marL="114300" indent="0">
              <a:buNone/>
            </a:pPr>
            <a:endParaRPr lang="el-GR" sz="4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267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pPr algn="r"/>
            <a:r>
              <a:rPr lang="el-GR" sz="3600" dirty="0">
                <a:latin typeface="Geneva"/>
                <a:cs typeface="Geneva"/>
              </a:rPr>
              <a:t>Κ</a:t>
            </a:r>
            <a:r>
              <a:rPr lang="el-GR" sz="3600" dirty="0" smtClean="0">
                <a:latin typeface="Geneva"/>
                <a:cs typeface="Geneva"/>
              </a:rPr>
              <a:t>οινή </a:t>
            </a:r>
            <a:r>
              <a:rPr lang="el-GR" sz="3600" dirty="0">
                <a:latin typeface="Geneva"/>
                <a:cs typeface="Geneva"/>
              </a:rPr>
              <a:t>και τοπικές ποικιλίες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136904" cy="558924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endParaRPr lang="el-GR" sz="4600" dirty="0"/>
          </a:p>
          <a:p>
            <a:pPr marL="114300" indent="0">
              <a:buNone/>
            </a:pPr>
            <a:r>
              <a:rPr lang="el-GR" sz="3500" dirty="0" smtClean="0"/>
              <a:t>-αυξημένη επαφή κοινωνικών ομάδων και κοινωνική κινητικότητα, εσωτερική μετανάστευση στα αστικά κέντρα</a:t>
            </a:r>
          </a:p>
          <a:p>
            <a:pPr marL="114300" indent="0">
              <a:buNone/>
            </a:pPr>
            <a:endParaRPr lang="el-GR" sz="3500" dirty="0"/>
          </a:p>
          <a:p>
            <a:pPr marL="114300" indent="0">
              <a:buNone/>
            </a:pPr>
            <a:r>
              <a:rPr lang="el-GR" sz="3500" dirty="0" smtClean="0"/>
              <a:t>-</a:t>
            </a:r>
            <a:r>
              <a:rPr lang="el-GR" sz="3500" dirty="0" err="1" smtClean="0"/>
              <a:t>γραμματισμός</a:t>
            </a:r>
            <a:r>
              <a:rPr lang="el-GR" sz="3500" dirty="0" smtClean="0"/>
              <a:t> στην ΚΝΕ, την υπερκείμενη </a:t>
            </a:r>
            <a:r>
              <a:rPr lang="en-GB" sz="3500" dirty="0" smtClean="0"/>
              <a:t>(H) </a:t>
            </a:r>
            <a:r>
              <a:rPr lang="el-GR" sz="3500" dirty="0" smtClean="0"/>
              <a:t>ποικιλία </a:t>
            </a:r>
          </a:p>
          <a:p>
            <a:pPr marL="114300" indent="0">
              <a:buNone/>
            </a:pPr>
            <a:endParaRPr lang="en-GB" sz="2600" dirty="0" smtClean="0">
              <a:latin typeface="Segoe UI Semibold" panose="020B0702040204020203" pitchFamily="34" charset="0"/>
            </a:endParaRPr>
          </a:p>
          <a:p>
            <a:pPr marL="114300" indent="0" algn="r">
              <a:buNone/>
            </a:pPr>
            <a:endParaRPr lang="el-GR" sz="2800" dirty="0" smtClean="0"/>
          </a:p>
          <a:p>
            <a:pPr marL="114300" indent="0" algn="r">
              <a:buNone/>
            </a:pPr>
            <a:r>
              <a:rPr lang="el-GR" dirty="0" smtClean="0"/>
              <a:t>(</a:t>
            </a:r>
            <a:r>
              <a:rPr lang="en-GB" dirty="0" err="1" smtClean="0"/>
              <a:t>Hadjioannou</a:t>
            </a:r>
            <a:r>
              <a:rPr lang="en-GB" dirty="0" smtClean="0"/>
              <a:t>, Tsiplakou &amp; Kappler 2011, Ioannidou 2012,</a:t>
            </a:r>
            <a:r>
              <a:rPr lang="en-GB" dirty="0"/>
              <a:t> </a:t>
            </a:r>
            <a:r>
              <a:rPr lang="en-GB" dirty="0" err="1"/>
              <a:t>Kerswill</a:t>
            </a:r>
            <a:r>
              <a:rPr lang="en-US" dirty="0"/>
              <a:t> &amp; </a:t>
            </a:r>
            <a:r>
              <a:rPr lang="en-GB" dirty="0"/>
              <a:t>Williams</a:t>
            </a:r>
            <a:r>
              <a:rPr lang="en-US" dirty="0"/>
              <a:t> 2000, 2005, </a:t>
            </a:r>
            <a:r>
              <a:rPr lang="en-GB" dirty="0"/>
              <a:t>Siegel</a:t>
            </a:r>
            <a:r>
              <a:rPr lang="en-US" dirty="0"/>
              <a:t> 2001, </a:t>
            </a:r>
            <a:r>
              <a:rPr lang="en-GB" dirty="0" err="1"/>
              <a:t>Tuten</a:t>
            </a:r>
            <a:r>
              <a:rPr lang="en-US" dirty="0"/>
              <a:t> 2003, </a:t>
            </a:r>
            <a:r>
              <a:rPr lang="en-GB" dirty="0" smtClean="0"/>
              <a:t> </a:t>
            </a:r>
            <a:r>
              <a:rPr lang="en-GB" dirty="0" err="1" smtClean="0"/>
              <a:t>Terkourafi</a:t>
            </a:r>
            <a:r>
              <a:rPr lang="en-GB" dirty="0" smtClean="0"/>
              <a:t> 2005, </a:t>
            </a:r>
            <a:r>
              <a:rPr lang="el-GR" dirty="0" smtClean="0"/>
              <a:t>Τ</a:t>
            </a:r>
            <a:r>
              <a:rPr lang="en-GB" dirty="0" err="1" smtClean="0"/>
              <a:t>siplakou</a:t>
            </a:r>
            <a:r>
              <a:rPr lang="en-GB" dirty="0" smtClean="0"/>
              <a:t> 2007, 2014,</a:t>
            </a:r>
            <a:r>
              <a:rPr lang="el-GR" dirty="0"/>
              <a:t>  </a:t>
            </a:r>
            <a:r>
              <a:rPr lang="en-US" dirty="0" smtClean="0"/>
              <a:t>Tsiplakou et al. 2016</a:t>
            </a:r>
            <a:r>
              <a:rPr lang="en-GB" dirty="0" smtClean="0"/>
              <a:t>) </a:t>
            </a:r>
            <a:endParaRPr lang="el-GR" dirty="0" smtClean="0"/>
          </a:p>
          <a:p>
            <a:pPr marL="114300" indent="0" algn="just">
              <a:buNone/>
            </a:pPr>
            <a:endParaRPr lang="el-GR" sz="2400" dirty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731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pPr algn="r"/>
            <a:r>
              <a:rPr lang="el-GR" sz="3600" dirty="0">
                <a:latin typeface="Geneva"/>
                <a:cs typeface="Geneva"/>
              </a:rPr>
              <a:t>Κ</a:t>
            </a:r>
            <a:r>
              <a:rPr lang="el-GR" sz="3600" dirty="0" smtClean="0">
                <a:latin typeface="Geneva"/>
                <a:cs typeface="Geneva"/>
              </a:rPr>
              <a:t>οινή </a:t>
            </a:r>
            <a:r>
              <a:rPr lang="el-GR" sz="3600" dirty="0">
                <a:latin typeface="Geneva"/>
                <a:cs typeface="Geneva"/>
              </a:rPr>
              <a:t>και τοπικές ποικιλίες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136904" cy="558924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l-GR" sz="3200" b="1" i="1" dirty="0"/>
              <a:t>Δομικά κριτήρια: </a:t>
            </a:r>
            <a:endParaRPr lang="el-GR" sz="3200" b="1" i="1" dirty="0" smtClean="0"/>
          </a:p>
          <a:p>
            <a:pPr marL="114300" indent="0">
              <a:buNone/>
            </a:pPr>
            <a:endParaRPr lang="en-US" sz="3200" dirty="0"/>
          </a:p>
          <a:p>
            <a:pPr marL="114300" indent="0">
              <a:buNone/>
            </a:pPr>
            <a:r>
              <a:rPr lang="el-GR" sz="3200" dirty="0"/>
              <a:t>-απώλεια μη «παγκύπριων» τοπικών στοιχείων</a:t>
            </a:r>
            <a:r>
              <a:rPr lang="el-GR" sz="3200" dirty="0" smtClean="0"/>
              <a:t>:</a:t>
            </a:r>
          </a:p>
          <a:p>
            <a:pPr marL="114300" indent="0">
              <a:buNone/>
            </a:pPr>
            <a:endParaRPr lang="en-US" sz="3200" dirty="0"/>
          </a:p>
          <a:p>
            <a:pPr marL="114300" indent="0">
              <a:buNone/>
            </a:pPr>
            <a:r>
              <a:rPr lang="el-GR" sz="3200" dirty="0" smtClean="0"/>
              <a:t>[</a:t>
            </a:r>
            <a:r>
              <a:rPr lang="en-GB" sz="3200" dirty="0"/>
              <a:t>x</a:t>
            </a:r>
            <a:r>
              <a:rPr lang="el-GR" sz="3200" dirty="0"/>
              <a:t>ɔˈɾɔ] </a:t>
            </a:r>
            <a:r>
              <a:rPr lang="el-GR" sz="3200" dirty="0" smtClean="0"/>
              <a:t>χωρώ		- 	[</a:t>
            </a:r>
            <a:r>
              <a:rPr lang="el-GR" sz="3200" dirty="0"/>
              <a:t>θɔˈɾɔ] </a:t>
            </a:r>
            <a:r>
              <a:rPr lang="el-GR" sz="3200" dirty="0" smtClean="0"/>
              <a:t>θωρώ</a:t>
            </a:r>
            <a:endParaRPr lang="el-GR" sz="3200" i="1" dirty="0"/>
          </a:p>
          <a:p>
            <a:pPr marL="114300" indent="0">
              <a:buNone/>
            </a:pPr>
            <a:r>
              <a:rPr lang="en-GB" sz="3200" dirty="0" smtClean="0"/>
              <a:t>[</a:t>
            </a:r>
            <a:r>
              <a:rPr lang="el-GR" sz="3200" dirty="0" smtClean="0"/>
              <a:t>ˈ</a:t>
            </a:r>
            <a:r>
              <a:rPr lang="en-GB" sz="3200" dirty="0" smtClean="0"/>
              <a:t>p</a:t>
            </a:r>
            <a:r>
              <a:rPr lang="el-GR" sz="3200" dirty="0" smtClean="0"/>
              <a:t>ɔ</a:t>
            </a:r>
            <a:r>
              <a:rPr lang="en-GB" sz="3200" dirty="0" smtClean="0"/>
              <a:t>t</a:t>
            </a:r>
            <a:r>
              <a:rPr lang="en-US" sz="3200" baseline="30000" dirty="0" smtClean="0"/>
              <a:t>h</a:t>
            </a:r>
            <a:r>
              <a:rPr lang="el-GR" sz="3200" dirty="0" smtClean="0"/>
              <a:t>:ɛ</a:t>
            </a:r>
            <a:r>
              <a:rPr lang="en-GB" sz="3200" dirty="0" smtClean="0"/>
              <a:t>n </a:t>
            </a:r>
            <a:r>
              <a:rPr lang="en-GB" sz="3200" dirty="0"/>
              <a:t>] </a:t>
            </a:r>
            <a:r>
              <a:rPr lang="el-GR" sz="3200" dirty="0"/>
              <a:t>πόττεν </a:t>
            </a:r>
            <a:r>
              <a:rPr lang="el-GR" sz="3200" dirty="0" smtClean="0"/>
              <a:t>	-	</a:t>
            </a:r>
            <a:r>
              <a:rPr lang="en-GB" sz="3200" dirty="0" smtClean="0"/>
              <a:t>[</a:t>
            </a:r>
            <a:r>
              <a:rPr lang="el-GR" sz="3200" dirty="0"/>
              <a:t>ˈ</a:t>
            </a:r>
            <a:r>
              <a:rPr lang="en-GB" sz="3200" dirty="0"/>
              <a:t>p</a:t>
            </a:r>
            <a:r>
              <a:rPr lang="el-GR" sz="3200" dirty="0"/>
              <a:t>ɔθ:ɛ</a:t>
            </a:r>
            <a:r>
              <a:rPr lang="en-GB" sz="3200" dirty="0"/>
              <a:t>n]</a:t>
            </a:r>
            <a:r>
              <a:rPr lang="el-GR" sz="3200" dirty="0"/>
              <a:t> </a:t>
            </a:r>
            <a:r>
              <a:rPr lang="el-GR" sz="3200" dirty="0" smtClean="0"/>
              <a:t>πόθθεν</a:t>
            </a:r>
            <a:endParaRPr lang="el-GR" sz="3200" i="1" dirty="0"/>
          </a:p>
          <a:p>
            <a:pPr marL="114300" indent="0">
              <a:buNone/>
            </a:pPr>
            <a:r>
              <a:rPr lang="el-GR" sz="3200" dirty="0" smtClean="0"/>
              <a:t>ένουν 			- 	έν(ι)</a:t>
            </a:r>
            <a:endParaRPr lang="en-US" sz="3200" dirty="0"/>
          </a:p>
          <a:p>
            <a:pPr marL="11430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934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pPr algn="r"/>
            <a:r>
              <a:rPr lang="el-GR" sz="3600" dirty="0">
                <a:latin typeface="Geneva"/>
                <a:cs typeface="Geneva"/>
              </a:rPr>
              <a:t>Κ</a:t>
            </a:r>
            <a:r>
              <a:rPr lang="el-GR" sz="3600" dirty="0" smtClean="0">
                <a:latin typeface="Geneva"/>
                <a:cs typeface="Geneva"/>
              </a:rPr>
              <a:t>οινή </a:t>
            </a:r>
            <a:r>
              <a:rPr lang="el-GR" sz="3600" dirty="0">
                <a:latin typeface="Geneva"/>
                <a:cs typeface="Geneva"/>
              </a:rPr>
              <a:t>και τοπικές ποικιλίες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136904" cy="558924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l-GR" sz="3200" b="1" i="1" dirty="0"/>
              <a:t>Δομικά κριτήρια: </a:t>
            </a:r>
            <a:endParaRPr lang="el-GR" sz="3200" b="1" i="1" dirty="0" smtClean="0"/>
          </a:p>
          <a:p>
            <a:pPr marL="114300" indent="0">
              <a:buNone/>
            </a:pPr>
            <a:endParaRPr lang="en-US" sz="3200" dirty="0"/>
          </a:p>
          <a:p>
            <a:pPr marL="114300" indent="0">
              <a:buNone/>
            </a:pPr>
            <a:r>
              <a:rPr lang="el-GR" sz="3200" dirty="0" smtClean="0"/>
              <a:t>-δομικές </a:t>
            </a:r>
            <a:r>
              <a:rPr lang="el-GR" sz="3200" dirty="0"/>
              <a:t>αλλαγές εντός της κυπριακής </a:t>
            </a:r>
            <a:r>
              <a:rPr lang="el-GR" sz="3200" i="1" dirty="0"/>
              <a:t>κοινής,</a:t>
            </a:r>
            <a:r>
              <a:rPr lang="el-GR" sz="3200" dirty="0"/>
              <a:t> που την φέρνουν πιο κοντά </a:t>
            </a:r>
            <a:r>
              <a:rPr lang="el-GR" sz="3200" dirty="0" smtClean="0"/>
              <a:t>στη </a:t>
            </a:r>
            <a:r>
              <a:rPr lang="el-GR" sz="3200" dirty="0"/>
              <a:t>Νέα Ελληνική</a:t>
            </a:r>
            <a:r>
              <a:rPr lang="el-GR" sz="3200" dirty="0" smtClean="0"/>
              <a:t>:</a:t>
            </a:r>
          </a:p>
          <a:p>
            <a:pPr marL="114300" indent="0">
              <a:buNone/>
            </a:pPr>
            <a:endParaRPr lang="en-US" sz="3200" dirty="0"/>
          </a:p>
          <a:p>
            <a:pPr marL="114300" indent="0">
              <a:buNone/>
            </a:pPr>
            <a:r>
              <a:rPr lang="el-GR" sz="3200" dirty="0" smtClean="0"/>
              <a:t>ήταν να</a:t>
            </a:r>
            <a:r>
              <a:rPr lang="en-US" sz="3200" dirty="0" smtClean="0"/>
              <a:t> </a:t>
            </a:r>
            <a:r>
              <a:rPr lang="el-GR" sz="3200" dirty="0" smtClean="0"/>
              <a:t>’</a:t>
            </a:r>
            <a:r>
              <a:rPr lang="el-GR" sz="3200" dirty="0"/>
              <a:t>ρτω/ είσ̌εν </a:t>
            </a:r>
            <a:r>
              <a:rPr lang="el-GR" sz="3200" dirty="0" smtClean="0"/>
              <a:t>να</a:t>
            </a:r>
            <a:r>
              <a:rPr lang="en-US" sz="3200" dirty="0" smtClean="0"/>
              <a:t> </a:t>
            </a:r>
            <a:r>
              <a:rPr lang="el-GR" sz="3200" dirty="0" smtClean="0"/>
              <a:t>’ρτω</a:t>
            </a:r>
            <a:r>
              <a:rPr lang="el-GR" sz="3200" dirty="0"/>
              <a:t> </a:t>
            </a:r>
            <a:r>
              <a:rPr lang="el-GR" sz="3200" dirty="0" smtClean="0"/>
              <a:t>&gt; εν </a:t>
            </a:r>
            <a:r>
              <a:rPr lang="el-GR" sz="3200" dirty="0"/>
              <a:t>να’ρκουμουν </a:t>
            </a:r>
            <a:r>
              <a:rPr lang="el-GR" sz="3200" dirty="0" smtClean="0"/>
              <a:t>(πρβλ. </a:t>
            </a:r>
            <a:r>
              <a:rPr lang="el-GR" sz="3200" i="1" dirty="0"/>
              <a:t>θα ερχόμουν</a:t>
            </a:r>
            <a:r>
              <a:rPr lang="el-GR" sz="3200" dirty="0"/>
              <a:t>)</a:t>
            </a:r>
            <a:endParaRPr lang="en-US" sz="3200" dirty="0"/>
          </a:p>
          <a:p>
            <a:pPr marL="114300" indent="0">
              <a:buNone/>
            </a:pPr>
            <a:r>
              <a:rPr lang="el-GR" sz="3200" dirty="0"/>
              <a:t>[ɔ</a:t>
            </a:r>
            <a:r>
              <a:rPr lang="en-GB" sz="3200" dirty="0"/>
              <a:t>m</a:t>
            </a:r>
            <a:r>
              <a:rPr lang="el-GR" sz="3200" dirty="0"/>
              <a:t>ɔɾˈ</a:t>
            </a:r>
            <a:r>
              <a:rPr lang="en-GB" sz="3200" dirty="0"/>
              <a:t>c</a:t>
            </a:r>
            <a:r>
              <a:rPr lang="el-GR" sz="3200" dirty="0"/>
              <a:t>ɐ] </a:t>
            </a:r>
            <a:r>
              <a:rPr lang="el-GR" sz="3200" dirty="0" smtClean="0"/>
              <a:t>ομορκιά &gt; </a:t>
            </a:r>
            <a:r>
              <a:rPr lang="el-GR" sz="3200" dirty="0"/>
              <a:t>[ɔ</a:t>
            </a:r>
            <a:r>
              <a:rPr lang="en-GB" sz="3200" dirty="0"/>
              <a:t>m</a:t>
            </a:r>
            <a:r>
              <a:rPr lang="el-GR" sz="3200" dirty="0"/>
              <a:t>ɔɾˈ</a:t>
            </a:r>
            <a:r>
              <a:rPr lang="en-GB" sz="3200" dirty="0"/>
              <a:t>fc</a:t>
            </a:r>
            <a:r>
              <a:rPr lang="el-GR" sz="3200" dirty="0"/>
              <a:t>ɐ]  ομορφκιά </a:t>
            </a:r>
            <a:endParaRPr lang="el-GR" sz="3200" dirty="0" smtClean="0"/>
          </a:p>
          <a:p>
            <a:pPr marL="114300" indent="0">
              <a:buNone/>
            </a:pPr>
            <a:r>
              <a:rPr lang="el-GR" sz="3200" dirty="0" smtClean="0"/>
              <a:t>(πρβλ. [</a:t>
            </a:r>
            <a:r>
              <a:rPr lang="el-GR" sz="3200" dirty="0"/>
              <a:t>ɔ</a:t>
            </a:r>
            <a:r>
              <a:rPr lang="en-GB" sz="3200" dirty="0"/>
              <a:t>m</a:t>
            </a:r>
            <a:r>
              <a:rPr lang="el-GR" sz="3200" dirty="0"/>
              <a:t>ɔɾˈ</a:t>
            </a:r>
            <a:r>
              <a:rPr lang="en-GB" sz="3200" dirty="0"/>
              <a:t>f</a:t>
            </a:r>
            <a:r>
              <a:rPr lang="el-GR" sz="3200" dirty="0"/>
              <a:t>çɐ] ομορφιά) </a:t>
            </a:r>
            <a:endParaRPr lang="en-US" sz="3200" dirty="0"/>
          </a:p>
          <a:p>
            <a:pPr marL="11430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172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pPr algn="r"/>
            <a:r>
              <a:rPr lang="el-GR" sz="3600" dirty="0">
                <a:latin typeface="Geneva"/>
                <a:cs typeface="Geneva"/>
              </a:rPr>
              <a:t>Κ</a:t>
            </a:r>
            <a:r>
              <a:rPr lang="el-GR" sz="3600" dirty="0" smtClean="0">
                <a:latin typeface="Geneva"/>
                <a:cs typeface="Geneva"/>
              </a:rPr>
              <a:t>οινή </a:t>
            </a:r>
            <a:r>
              <a:rPr lang="el-GR" sz="3600" dirty="0">
                <a:latin typeface="Geneva"/>
                <a:cs typeface="Geneva"/>
              </a:rPr>
              <a:t>και τοπικές ποικιλίες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136904" cy="566124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l-GR" sz="3200" b="1" i="1" dirty="0" smtClean="0"/>
              <a:t>Κοινωνιογλωσσικά </a:t>
            </a:r>
            <a:r>
              <a:rPr lang="el-GR" sz="3200" b="1" i="1" dirty="0"/>
              <a:t>κριτήρια: </a:t>
            </a:r>
            <a:endParaRPr lang="el-GR" sz="3200" b="1" i="1" dirty="0" smtClean="0"/>
          </a:p>
          <a:p>
            <a:pPr marL="114300" indent="0">
              <a:buNone/>
            </a:pPr>
            <a:endParaRPr lang="el-GR" sz="3200" dirty="0" smtClean="0"/>
          </a:p>
          <a:p>
            <a:pPr marL="114300" indent="0">
              <a:buNone/>
            </a:pPr>
            <a:r>
              <a:rPr lang="el-GR" sz="3200" dirty="0" smtClean="0"/>
              <a:t>Το </a:t>
            </a:r>
            <a:r>
              <a:rPr lang="el-GR" sz="3200" dirty="0"/>
              <a:t>κυπριακό συνεχές είναι μάλλον υφολογικό παρά γεωγραφικό (</a:t>
            </a:r>
            <a:r>
              <a:rPr lang="en-GB" sz="3200" dirty="0"/>
              <a:t>Tsiplakou et </a:t>
            </a:r>
            <a:r>
              <a:rPr lang="en-GB" sz="3200" dirty="0" smtClean="0"/>
              <a:t>al</a:t>
            </a:r>
            <a:r>
              <a:rPr lang="el-GR" sz="3200" dirty="0" smtClean="0"/>
              <a:t>.</a:t>
            </a:r>
            <a:r>
              <a:rPr lang="en-GB" sz="3200" dirty="0" smtClean="0"/>
              <a:t> </a:t>
            </a:r>
            <a:r>
              <a:rPr lang="el-GR" sz="3200" dirty="0" smtClean="0"/>
              <a:t>2006</a:t>
            </a:r>
            <a:r>
              <a:rPr lang="en-US" sz="3200" dirty="0" smtClean="0"/>
              <a:t>, 2016, 2019</a:t>
            </a:r>
            <a:r>
              <a:rPr lang="el-GR" sz="3200" dirty="0" smtClean="0"/>
              <a:t>).</a:t>
            </a:r>
            <a:endParaRPr lang="el-GR" sz="3200" dirty="0"/>
          </a:p>
          <a:p>
            <a:pPr marL="114300" indent="0">
              <a:buNone/>
            </a:pPr>
            <a:endParaRPr lang="el-GR" sz="3200" dirty="0" smtClean="0"/>
          </a:p>
          <a:p>
            <a:pPr marL="114300" indent="0">
              <a:buNone/>
            </a:pPr>
            <a:r>
              <a:rPr lang="el-GR" sz="3200" dirty="0" smtClean="0"/>
              <a:t>Οι ομιλήτριες/-τές, </a:t>
            </a:r>
            <a:r>
              <a:rPr lang="el-GR" sz="3200" dirty="0"/>
              <a:t>ιδίως </a:t>
            </a:r>
            <a:r>
              <a:rPr lang="el-GR" sz="3200" dirty="0" smtClean="0"/>
              <a:t>όσες/-οι </a:t>
            </a:r>
            <a:r>
              <a:rPr lang="el-GR" sz="3200" dirty="0"/>
              <a:t>έχουν γεννηθεί μετά το 1974, αδυνατούν να αναγνωρίσουν τοπικά «ιδιώματα». </a:t>
            </a:r>
          </a:p>
          <a:p>
            <a:pPr marL="114300" indent="0">
              <a:buNone/>
            </a:pPr>
            <a:r>
              <a:rPr lang="el-GR" sz="3200" dirty="0" smtClean="0"/>
              <a:t>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642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l-GR" sz="4000" dirty="0" smtClean="0">
                <a:latin typeface="Geneva"/>
                <a:cs typeface="Geneva"/>
              </a:rPr>
              <a:t>Η γλωσσική ιστορία της Κύπρου</a:t>
            </a:r>
            <a:endParaRPr lang="el-GR" sz="40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709120"/>
          </a:xfrm>
        </p:spPr>
        <p:txBody>
          <a:bodyPr>
            <a:normAutofit fontScale="85000" lnSpcReduction="20000"/>
          </a:bodyPr>
          <a:lstStyle/>
          <a:p>
            <a:r>
              <a:rPr lang="el-GR" sz="2400" dirty="0">
                <a:cs typeface="Segoe"/>
              </a:rPr>
              <a:t> </a:t>
            </a:r>
            <a:r>
              <a:rPr lang="en-US" sz="4000" dirty="0" smtClean="0"/>
              <a:t>12</a:t>
            </a:r>
            <a:r>
              <a:rPr lang="el-GR" sz="4000" dirty="0" smtClean="0"/>
              <a:t>ος αι π.Χ.</a:t>
            </a:r>
            <a:r>
              <a:rPr lang="en-US" sz="4000" dirty="0" smtClean="0"/>
              <a:t>: </a:t>
            </a:r>
            <a:r>
              <a:rPr lang="el-GR" sz="4000" dirty="0" smtClean="0"/>
              <a:t>Αποικισμός από Μυκηναίους</a:t>
            </a:r>
            <a:endParaRPr lang="en-US" sz="4000" dirty="0"/>
          </a:p>
          <a:p>
            <a:r>
              <a:rPr lang="el-GR" sz="4000" dirty="0" smtClean="0"/>
              <a:t>Ελληνική, Ρωμαϊκή, Βυζαντινή Κύπρος</a:t>
            </a:r>
            <a:endParaRPr lang="en-US" sz="4000" dirty="0"/>
          </a:p>
          <a:p>
            <a:r>
              <a:rPr lang="en-US" sz="4000" dirty="0"/>
              <a:t>1192: </a:t>
            </a:r>
            <a:r>
              <a:rPr lang="el-GR" sz="4000" dirty="0" smtClean="0"/>
              <a:t>Φραγκοκρατία</a:t>
            </a:r>
            <a:endParaRPr lang="en-US" sz="4000" dirty="0"/>
          </a:p>
          <a:p>
            <a:r>
              <a:rPr lang="en-US" sz="4000" dirty="0"/>
              <a:t>1489: </a:t>
            </a:r>
            <a:r>
              <a:rPr lang="el-GR" sz="4000" dirty="0" smtClean="0"/>
              <a:t>Ενετοκρατία</a:t>
            </a:r>
            <a:endParaRPr lang="en-US" sz="4000" dirty="0"/>
          </a:p>
          <a:p>
            <a:r>
              <a:rPr lang="en-US" sz="4000" dirty="0"/>
              <a:t>1571: </a:t>
            </a:r>
            <a:r>
              <a:rPr lang="el-GR" sz="4000" dirty="0" smtClean="0"/>
              <a:t>Κατάκτηση από Οθωμανούς</a:t>
            </a:r>
            <a:endParaRPr lang="en-US" sz="4000" dirty="0"/>
          </a:p>
          <a:p>
            <a:r>
              <a:rPr lang="en-US" sz="4000" dirty="0"/>
              <a:t>1878– 1960: </a:t>
            </a:r>
            <a:r>
              <a:rPr lang="el-GR" sz="4000" dirty="0" smtClean="0"/>
              <a:t>Αποικιοκρατία</a:t>
            </a:r>
            <a:endParaRPr lang="en-US" sz="4000" dirty="0"/>
          </a:p>
          <a:p>
            <a:r>
              <a:rPr lang="en-US" sz="4000" dirty="0">
                <a:cs typeface="Aharoni" panose="02010803020104030203" pitchFamily="2" charset="-79"/>
              </a:rPr>
              <a:t>1974</a:t>
            </a:r>
          </a:p>
          <a:p>
            <a:r>
              <a:rPr lang="en-US" sz="4000" dirty="0">
                <a:cs typeface="Aharoni" panose="02010803020104030203" pitchFamily="2" charset="-79"/>
              </a:rPr>
              <a:t>2003</a:t>
            </a:r>
            <a:endParaRPr lang="en-GB" sz="4000" dirty="0">
              <a:cs typeface="Aharoni" panose="02010803020104030203" pitchFamily="2" charset="-79"/>
            </a:endParaRPr>
          </a:p>
          <a:p>
            <a:pPr marL="82296" indent="0" algn="just">
              <a:lnSpc>
                <a:spcPct val="150000"/>
              </a:lnSpc>
              <a:buNone/>
            </a:pPr>
            <a:endParaRPr lang="el-GR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9025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pPr algn="r"/>
            <a:r>
              <a:rPr lang="el-GR" sz="3600" dirty="0">
                <a:latin typeface="Geneva"/>
                <a:cs typeface="Geneva"/>
              </a:rPr>
              <a:t>Κ</a:t>
            </a:r>
            <a:r>
              <a:rPr lang="el-GR" sz="3600" dirty="0" smtClean="0">
                <a:latin typeface="Geneva"/>
                <a:cs typeface="Geneva"/>
              </a:rPr>
              <a:t>οινή </a:t>
            </a:r>
            <a:r>
              <a:rPr lang="el-GR" sz="3600" dirty="0">
                <a:latin typeface="Geneva"/>
                <a:cs typeface="Geneva"/>
              </a:rPr>
              <a:t>και τοπικές ποικιλίες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136904" cy="566124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l-GR" sz="3200" b="1" i="1" dirty="0" smtClean="0"/>
              <a:t>Κοινωνιογλωσσικά </a:t>
            </a:r>
            <a:r>
              <a:rPr lang="el-GR" sz="3200" b="1" i="1" dirty="0"/>
              <a:t>κριτήρια: </a:t>
            </a:r>
            <a:endParaRPr lang="el-GR" sz="3200" b="1" i="1" dirty="0" smtClean="0"/>
          </a:p>
          <a:p>
            <a:pPr marL="114300" indent="0">
              <a:buNone/>
            </a:pPr>
            <a:endParaRPr lang="el-GR" sz="3200" dirty="0" smtClean="0"/>
          </a:p>
          <a:p>
            <a:pPr marL="114300" indent="0">
              <a:buNone/>
            </a:pPr>
            <a:r>
              <a:rPr lang="el-GR" sz="3200" dirty="0" smtClean="0"/>
              <a:t>Ο </a:t>
            </a:r>
            <a:r>
              <a:rPr lang="el-GR" sz="3200" dirty="0"/>
              <a:t>όρος </a:t>
            </a:r>
            <a:r>
              <a:rPr lang="el-GR" sz="3200" i="1" dirty="0"/>
              <a:t>χωρκάτικα </a:t>
            </a:r>
            <a:r>
              <a:rPr lang="el-GR" sz="3200" dirty="0"/>
              <a:t>δηλώνει πλέον ένα μη επίσημο επίπεδο ύφους της </a:t>
            </a:r>
            <a:r>
              <a:rPr lang="el-GR" sz="3200" i="1" dirty="0"/>
              <a:t>κοινής </a:t>
            </a:r>
            <a:r>
              <a:rPr lang="el-GR" sz="3200" dirty="0"/>
              <a:t>με κάποιο γενικευμένο τοπικό/διαλεκτικό </a:t>
            </a:r>
            <a:r>
              <a:rPr lang="el-GR" sz="3200" dirty="0" smtClean="0"/>
              <a:t>χαρακτήρα.</a:t>
            </a:r>
          </a:p>
          <a:p>
            <a:pPr marL="114300" indent="0">
              <a:buNone/>
            </a:pPr>
            <a:endParaRPr lang="el-GR" sz="3200" dirty="0"/>
          </a:p>
          <a:p>
            <a:pPr marL="114300" indent="0">
              <a:buNone/>
            </a:pPr>
            <a:r>
              <a:rPr lang="el-GR" sz="3200" dirty="0" smtClean="0"/>
              <a:t>Ο </a:t>
            </a:r>
            <a:r>
              <a:rPr lang="el-GR" sz="3200" i="1" dirty="0"/>
              <a:t>υπερδιαλεκτισμός</a:t>
            </a:r>
            <a:r>
              <a:rPr lang="el-GR" sz="3200" dirty="0"/>
              <a:t> στις νεανικές αργκό </a:t>
            </a:r>
            <a:r>
              <a:rPr lang="el-GR" sz="3200" dirty="0" smtClean="0"/>
              <a:t>αποτελεί </a:t>
            </a:r>
            <a:r>
              <a:rPr lang="el-GR" sz="3200" dirty="0"/>
              <a:t>ένδειξη μετακίνησης από γεωγραφικό σε υφολογικό </a:t>
            </a:r>
            <a:r>
              <a:rPr lang="el-GR" sz="3200" dirty="0" smtClean="0"/>
              <a:t>συνεχές.</a:t>
            </a:r>
          </a:p>
          <a:p>
            <a:pPr marL="114300" indent="0" algn="r">
              <a:buNone/>
            </a:pPr>
            <a:endParaRPr lang="el-GR" sz="2000" dirty="0" smtClean="0"/>
          </a:p>
          <a:p>
            <a:pPr marL="114300" indent="0" algn="r">
              <a:buNone/>
            </a:pPr>
            <a:r>
              <a:rPr lang="el-GR" sz="2000" dirty="0" smtClean="0"/>
              <a:t>(</a:t>
            </a:r>
            <a:r>
              <a:rPr lang="en-GB" sz="2000" dirty="0"/>
              <a:t>Tsiplakou </a:t>
            </a:r>
            <a:r>
              <a:rPr lang="el-GR" sz="2000" dirty="0" smtClean="0"/>
              <a:t>2011)</a:t>
            </a:r>
            <a:endParaRPr lang="en-US" sz="2000" dirty="0"/>
          </a:p>
          <a:p>
            <a:pPr marL="11430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514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pPr algn="r"/>
            <a:r>
              <a:rPr lang="el-GR" sz="3600" dirty="0">
                <a:latin typeface="Geneva"/>
                <a:cs typeface="Geneva"/>
              </a:rPr>
              <a:t>Κ</a:t>
            </a:r>
            <a:r>
              <a:rPr lang="el-GR" sz="3600" dirty="0" smtClean="0">
                <a:latin typeface="Geneva"/>
                <a:cs typeface="Geneva"/>
              </a:rPr>
              <a:t>οινή </a:t>
            </a:r>
            <a:r>
              <a:rPr lang="el-GR" sz="3600" dirty="0">
                <a:latin typeface="Geneva"/>
                <a:cs typeface="Geneva"/>
              </a:rPr>
              <a:t>και τοπικές ποικιλίες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136904" cy="5661248"/>
          </a:xfrm>
        </p:spPr>
        <p:txBody>
          <a:bodyPr>
            <a:normAutofit fontScale="85000" lnSpcReduction="20000"/>
          </a:bodyPr>
          <a:lstStyle/>
          <a:p>
            <a:pPr marL="114300" lvl="0" indent="0">
              <a:buNone/>
            </a:pPr>
            <a:r>
              <a:rPr lang="el-GR" sz="3200" dirty="0"/>
              <a:t>	</a:t>
            </a:r>
            <a:endParaRPr lang="el-GR" sz="3200" dirty="0" smtClean="0"/>
          </a:p>
          <a:p>
            <a:pPr marL="904875" lvl="0" indent="-790575">
              <a:buNone/>
            </a:pPr>
            <a:r>
              <a:rPr lang="el-GR" sz="3200" dirty="0" smtClean="0"/>
              <a:t>Σ:	Παρατήρησες </a:t>
            </a:r>
            <a:r>
              <a:rPr lang="el-GR" sz="3200" dirty="0"/>
              <a:t>ότι η νεολαία σήμερα μιλά πιο βαρετά, κάπως πιο χωριάτικα; 	</a:t>
            </a:r>
            <a:endParaRPr lang="en-US" sz="3200" dirty="0"/>
          </a:p>
          <a:p>
            <a:pPr marL="904875" indent="-790575">
              <a:buNone/>
            </a:pPr>
            <a:endParaRPr lang="el-GR" sz="3200" dirty="0" smtClean="0"/>
          </a:p>
          <a:p>
            <a:pPr marL="904875" indent="-790575">
              <a:buNone/>
            </a:pPr>
            <a:r>
              <a:rPr lang="el-GR" sz="3200" dirty="0" smtClean="0"/>
              <a:t>Α:	Ναι</a:t>
            </a:r>
            <a:r>
              <a:rPr lang="el-GR" sz="3200" dirty="0"/>
              <a:t>, εν </a:t>
            </a:r>
            <a:r>
              <a:rPr lang="el-GR" sz="3200" b="1" i="1" dirty="0"/>
              <a:t>χωρκάτικα</a:t>
            </a:r>
            <a:r>
              <a:rPr lang="el-GR" sz="3200" dirty="0"/>
              <a:t> που μιλούν, κόρη μου. Έρκεται στο κομμωτήριον εψές μια κορούα, </a:t>
            </a:r>
            <a:r>
              <a:rPr lang="el-GR" sz="3200" dirty="0" smtClean="0"/>
              <a:t>δεκαπέντε </a:t>
            </a:r>
            <a:r>
              <a:rPr lang="el-GR" sz="3200" dirty="0"/>
              <a:t>χρονών, εν-ι-ξέρω ακριβώς, τζ̌αι λαλεί μου «εγιώνι». </a:t>
            </a:r>
            <a:endParaRPr lang="en-US" sz="3200" dirty="0"/>
          </a:p>
          <a:p>
            <a:pPr marL="904875" indent="-790575">
              <a:buNone/>
            </a:pPr>
            <a:r>
              <a:rPr lang="el-GR" sz="3200" dirty="0" smtClean="0"/>
              <a:t>	Ακούεις</a:t>
            </a:r>
            <a:r>
              <a:rPr lang="el-GR" sz="3200" dirty="0"/>
              <a:t>, Σταυρούλλα μου; «Εγιώνι»!</a:t>
            </a:r>
            <a:endParaRPr lang="en-US" sz="3200" dirty="0"/>
          </a:p>
          <a:p>
            <a:pPr marL="904875" indent="-790575">
              <a:buNone/>
            </a:pPr>
            <a:r>
              <a:rPr lang="el-GR" sz="3200" dirty="0" smtClean="0"/>
              <a:t>	Κόρη </a:t>
            </a:r>
            <a:r>
              <a:rPr lang="el-GR" sz="3200" dirty="0"/>
              <a:t>μου, λαλώ της, εσύ είσαι Λευκωσιάτισσα, κόρη μου, </a:t>
            </a:r>
            <a:r>
              <a:rPr lang="el-GR" sz="3200" b="1" dirty="0"/>
              <a:t>εσύ είσαι χωραΐτισσα. </a:t>
            </a:r>
            <a:endParaRPr lang="en-US" sz="3200" b="1" dirty="0"/>
          </a:p>
          <a:p>
            <a:pPr marL="904875" indent="-790575">
              <a:buNone/>
            </a:pPr>
            <a:r>
              <a:rPr lang="el-GR" sz="3200" b="1" dirty="0" smtClean="0"/>
              <a:t>	Είντα </a:t>
            </a:r>
            <a:r>
              <a:rPr lang="el-GR" sz="3200" b="1" dirty="0"/>
              <a:t>τρόπος εν τούτο</a:t>
            </a:r>
            <a:r>
              <a:rPr lang="el-GR" sz="3200" dirty="0"/>
              <a:t>ς, να λαλείς «εγιώνι»; </a:t>
            </a:r>
            <a:endParaRPr lang="en-US" sz="3200" dirty="0"/>
          </a:p>
          <a:p>
            <a:pPr marL="904875" indent="-790575">
              <a:buNone/>
            </a:pPr>
            <a:r>
              <a:rPr lang="el-GR" sz="3200" dirty="0" smtClean="0"/>
              <a:t>	«</a:t>
            </a:r>
            <a:r>
              <a:rPr lang="el-GR" sz="3200" dirty="0"/>
              <a:t>Ούφου», λαλεί μου, τζ̌αι φεύκει. 			</a:t>
            </a:r>
            <a:endParaRPr lang="el-GR" sz="2000" dirty="0" smtClean="0"/>
          </a:p>
          <a:p>
            <a:pPr marL="114300" indent="0" algn="r">
              <a:buNone/>
            </a:pPr>
            <a:r>
              <a:rPr lang="el-GR" sz="2000" dirty="0" smtClean="0"/>
              <a:t>(</a:t>
            </a:r>
            <a:r>
              <a:rPr lang="en-GB" sz="2000" dirty="0"/>
              <a:t>Tsiplakou </a:t>
            </a:r>
            <a:r>
              <a:rPr lang="el-GR" sz="2000" dirty="0" smtClean="0"/>
              <a:t>2011)</a:t>
            </a:r>
            <a:endParaRPr lang="en-US" sz="2000" dirty="0"/>
          </a:p>
          <a:p>
            <a:pPr marL="11430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153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l-GR" sz="3600" b="1" dirty="0" smtClean="0">
                <a:effectLst/>
                <a:latin typeface="Geneva"/>
                <a:cs typeface="Geneva"/>
              </a:rPr>
              <a:t>Ισοπέδωση </a:t>
            </a:r>
            <a:r>
              <a:rPr lang="el-GR" sz="3600" b="1" dirty="0">
                <a:effectLst/>
                <a:latin typeface="Geneva"/>
                <a:cs typeface="Geneva"/>
              </a:rPr>
              <a:t>(</a:t>
            </a:r>
            <a:r>
              <a:rPr lang="en-US" sz="3600" b="1" dirty="0">
                <a:effectLst/>
                <a:latin typeface="Geneva"/>
                <a:cs typeface="Geneva"/>
              </a:rPr>
              <a:t>levelling</a:t>
            </a:r>
            <a:r>
              <a:rPr lang="el-GR" sz="3600" b="1" dirty="0" smtClean="0">
                <a:effectLst/>
                <a:latin typeface="Geneva"/>
                <a:cs typeface="Geneva"/>
              </a:rPr>
              <a:t>)</a:t>
            </a:r>
            <a:endParaRPr lang="el-GR" sz="36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491601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l-GR" sz="3200" dirty="0" smtClean="0"/>
              <a:t>-Το σύνολο των διαδικασιών που οδηγούν σε αντικατάσταση των χαρακτηριστικών </a:t>
            </a:r>
            <a:r>
              <a:rPr lang="el-GR" sz="3200" dirty="0"/>
              <a:t>των τοπικών γλωσσικών ποικιλιών </a:t>
            </a:r>
            <a:r>
              <a:rPr lang="el-GR" sz="3200" dirty="0" smtClean="0"/>
              <a:t>με </a:t>
            </a:r>
            <a:r>
              <a:rPr lang="el-GR" sz="3200" dirty="0"/>
              <a:t>άλλα χαρακτηριστικά που εμφανίζονται σε ευρύτερη γεωγραφική κλίμακα ή/και είναι περισσότερο αποδεκτά από τη γλωσσική </a:t>
            </a:r>
            <a:r>
              <a:rPr lang="el-GR" sz="3200" dirty="0" smtClean="0"/>
              <a:t>κοινότητα </a:t>
            </a:r>
            <a:endParaRPr lang="el-GR" sz="3200" dirty="0"/>
          </a:p>
          <a:p>
            <a:pPr marL="82296" indent="0" algn="r">
              <a:buNone/>
            </a:pPr>
            <a:r>
              <a:rPr lang="el-GR" dirty="0" smtClean="0"/>
              <a:t>(</a:t>
            </a:r>
            <a:r>
              <a:rPr lang="en-US" dirty="0"/>
              <a:t>Cheshire </a:t>
            </a:r>
            <a:r>
              <a:rPr lang="en-GB" dirty="0" smtClean="0"/>
              <a:t>et al. </a:t>
            </a:r>
            <a:r>
              <a:rPr lang="el-GR" dirty="0" smtClean="0"/>
              <a:t>1999</a:t>
            </a:r>
            <a:r>
              <a:rPr lang="en-GB" dirty="0" smtClean="0"/>
              <a:t>, Hinskens 1997, </a:t>
            </a:r>
            <a:r>
              <a:rPr lang="en-GB" dirty="0" err="1" smtClean="0"/>
              <a:t>Kerswill</a:t>
            </a:r>
            <a:r>
              <a:rPr lang="en-GB" dirty="0" smtClean="0"/>
              <a:t> &amp; Williams 2005</a:t>
            </a:r>
            <a:r>
              <a:rPr lang="el-GR" dirty="0" smtClean="0"/>
              <a:t>)</a:t>
            </a:r>
          </a:p>
          <a:p>
            <a:pPr marL="82296" indent="0">
              <a:buNone/>
            </a:pPr>
            <a:endParaRPr lang="el-GR" sz="3200" dirty="0"/>
          </a:p>
          <a:p>
            <a:pPr marL="82296" indent="0">
              <a:buNone/>
            </a:pPr>
            <a:r>
              <a:rPr lang="el-GR" sz="3200" dirty="0" smtClean="0"/>
              <a:t>-Ανάγκη εμπειρικής μελέτης της ισοπέδωσης στην σύγχρονη κυπριακή</a:t>
            </a:r>
          </a:p>
          <a:p>
            <a:pPr marL="82296" indent="0">
              <a:buNone/>
            </a:pPr>
            <a:endParaRPr lang="el-GR" sz="2400" dirty="0">
              <a:latin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758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pPr algn="r"/>
            <a:r>
              <a:rPr lang="el-GR" sz="3200" b="1" dirty="0" smtClean="0">
                <a:latin typeface="Geneva"/>
                <a:cs typeface="Geneva"/>
              </a:rPr>
              <a:t>Διαλεκτική ισοπέδωση στα Κοκκινοχώρια</a:t>
            </a:r>
            <a:endParaRPr lang="el-GR" sz="3200" b="1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931224" cy="5472608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endParaRPr lang="el-GR" sz="20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l-GR" sz="3200" dirty="0" smtClean="0"/>
              <a:t>Γεωγραφικά στοιχεία των Κοκκινοχωρίων:</a:t>
            </a:r>
          </a:p>
          <a:p>
            <a:pPr>
              <a:buNone/>
            </a:pPr>
            <a:r>
              <a:rPr lang="el-GR" sz="3200" dirty="0"/>
              <a:t>	</a:t>
            </a:r>
            <a:r>
              <a:rPr lang="el-GR" sz="3200" dirty="0" smtClean="0"/>
              <a:t>Η περιοχή των </a:t>
            </a:r>
            <a:r>
              <a:rPr lang="el-GR" sz="3200" dirty="0" err="1" smtClean="0"/>
              <a:t>Κοκκινοχωρίων</a:t>
            </a:r>
            <a:r>
              <a:rPr lang="el-GR" sz="3200" dirty="0" smtClean="0"/>
              <a:t> εκτείνεται στο νοτιοανατολικό άκρο του νησιού και αποτελείται από έντεκα δήμους ή κοινότητες, οχτώ από τους οποίους εντάσσονται στην επαρχία της Ελεύθερης Αμμοχώστου και τρεις στην επαρχία Λάρνακας. Τα </a:t>
            </a:r>
            <a:r>
              <a:rPr lang="el-GR" sz="3200" dirty="0" err="1" smtClean="0"/>
              <a:t>Κοκκινοχώρια</a:t>
            </a:r>
            <a:r>
              <a:rPr lang="el-GR" sz="3200" dirty="0" smtClean="0"/>
              <a:t> είναι τα πιο κάτω: </a:t>
            </a:r>
          </a:p>
          <a:p>
            <a:pPr>
              <a:buNone/>
            </a:pPr>
            <a:endParaRPr lang="el-GR" sz="3200" dirty="0" smtClean="0"/>
          </a:p>
          <a:p>
            <a:pPr marL="349250" indent="0">
              <a:buNone/>
            </a:pPr>
            <a:r>
              <a:rPr lang="el-GR" sz="3200" dirty="0" smtClean="0"/>
              <a:t>1. Ξυλοφάγου, 2. </a:t>
            </a:r>
            <a:r>
              <a:rPr lang="el-GR" sz="3200" dirty="0" err="1" smtClean="0"/>
              <a:t>Λιοπέτρι</a:t>
            </a:r>
            <a:r>
              <a:rPr lang="el-GR" sz="3200" dirty="0" smtClean="0"/>
              <a:t>, 3. Παραλίμνι, 4. </a:t>
            </a:r>
            <a:r>
              <a:rPr lang="el-GR" sz="3200" dirty="0" err="1" smtClean="0"/>
              <a:t>Δερύνεια</a:t>
            </a:r>
            <a:r>
              <a:rPr lang="el-GR" sz="3200" dirty="0" smtClean="0"/>
              <a:t>, 5. </a:t>
            </a:r>
            <a:r>
              <a:rPr lang="el-GR" sz="3200" dirty="0" err="1" smtClean="0"/>
              <a:t>Φρέναρος</a:t>
            </a:r>
            <a:r>
              <a:rPr lang="el-GR" sz="3200" dirty="0" smtClean="0"/>
              <a:t>, 6. Σωτήρα, 7. </a:t>
            </a:r>
            <a:r>
              <a:rPr lang="el-GR" sz="3200" dirty="0" err="1" smtClean="0"/>
              <a:t>Αυγόρου</a:t>
            </a:r>
            <a:r>
              <a:rPr lang="el-GR" sz="3200" dirty="0" smtClean="0"/>
              <a:t>, 8. Βρυσούλες, 9. </a:t>
            </a:r>
            <a:r>
              <a:rPr lang="el-GR" sz="3200" dirty="0" err="1" smtClean="0"/>
              <a:t>Ορμήδεια</a:t>
            </a:r>
            <a:r>
              <a:rPr lang="el-GR" sz="3200" dirty="0" smtClean="0"/>
              <a:t>, 10. Αγία Νάπα, 11. </a:t>
            </a:r>
            <a:r>
              <a:rPr lang="el-GR" sz="3200" dirty="0" err="1" smtClean="0"/>
              <a:t>Ξυλοτύμπου</a:t>
            </a:r>
            <a:r>
              <a:rPr lang="el-GR" sz="3200" dirty="0" smtClean="0"/>
              <a:t>. </a:t>
            </a:r>
          </a:p>
          <a:p>
            <a:pPr marL="349250" indent="0">
              <a:buNone/>
            </a:pPr>
            <a:endParaRPr lang="el-GR" sz="3200" dirty="0"/>
          </a:p>
          <a:p>
            <a:pPr marL="349250" indent="0">
              <a:buNone/>
            </a:pPr>
            <a:r>
              <a:rPr lang="el-GR" sz="3200" dirty="0" smtClean="0"/>
              <a:t>Αριθμούν γύρω στις πενήντα χιλιάδες μόνιμους κατοίκους</a:t>
            </a:r>
            <a:r>
              <a:rPr lang="el-GR" sz="2000" dirty="0" smtClean="0">
                <a:latin typeface="Segoe UI Semibold" panose="020B0702040204020203" pitchFamily="34" charset="0"/>
              </a:rPr>
              <a:t>.</a:t>
            </a:r>
          </a:p>
          <a:p>
            <a:pPr algn="just">
              <a:buNone/>
            </a:pPr>
            <a:endParaRPr lang="el-GR" dirty="0"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sz="3600" b="1" dirty="0">
                <a:latin typeface="Geneva"/>
                <a:cs typeface="Geneva"/>
              </a:rPr>
              <a:t>Διαλεκτική ισοπέδωση στα </a:t>
            </a:r>
            <a:r>
              <a:rPr lang="el-GR" sz="3600" b="1" dirty="0" smtClean="0">
                <a:latin typeface="Geneva"/>
                <a:cs typeface="Geneva"/>
              </a:rPr>
              <a:t>Κοκκινοχώρια</a:t>
            </a:r>
            <a:endParaRPr lang="el-GR" sz="3600" dirty="0">
              <a:latin typeface="Segoe UI Semibold" panose="020B0702040204020203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70102"/>
            <a:ext cx="7272808" cy="469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711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/>
          </a:bodyPr>
          <a:lstStyle/>
          <a:p>
            <a:pPr algn="r"/>
            <a:r>
              <a:rPr lang="el-GR" sz="4000" dirty="0" smtClean="0">
                <a:latin typeface="Geneva"/>
                <a:cs typeface="Geneva"/>
              </a:rPr>
              <a:t>Οι τέσσερις μεταβλητές</a:t>
            </a:r>
            <a:endParaRPr lang="el-GR" sz="40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47800"/>
            <a:ext cx="8208912" cy="5410200"/>
          </a:xfrm>
        </p:spPr>
        <p:txBody>
          <a:bodyPr>
            <a:noAutofit/>
          </a:bodyPr>
          <a:lstStyle/>
          <a:p>
            <a:pPr marL="114300" indent="0">
              <a:lnSpc>
                <a:spcPct val="120000"/>
              </a:lnSpc>
              <a:buNone/>
            </a:pPr>
            <a:r>
              <a:rPr lang="el-GR" sz="3200" dirty="0" smtClean="0"/>
              <a:t>(α) Η εμφάνιση του ουρανικού [ç] ή του </a:t>
            </a:r>
            <a:r>
              <a:rPr lang="el-GR" sz="3200" dirty="0" err="1" smtClean="0"/>
              <a:t>ουρανοφατνιακού</a:t>
            </a:r>
            <a:r>
              <a:rPr lang="el-GR" sz="3200" dirty="0" smtClean="0"/>
              <a:t> [ʃ] πριν από </a:t>
            </a:r>
            <a:r>
              <a:rPr lang="en-GB" sz="3200" dirty="0" smtClean="0"/>
              <a:t>[i] </a:t>
            </a:r>
            <a:r>
              <a:rPr lang="en-US" sz="3200" dirty="0" smtClean="0"/>
              <a:t>kai [e]</a:t>
            </a:r>
            <a:r>
              <a:rPr lang="el-GR" sz="3200" dirty="0" smtClean="0"/>
              <a:t>, </a:t>
            </a:r>
          </a:p>
          <a:p>
            <a:pPr marL="114300" indent="0">
              <a:lnSpc>
                <a:spcPct val="120000"/>
              </a:lnSpc>
              <a:buNone/>
            </a:pPr>
            <a:r>
              <a:rPr lang="el-GR" sz="3200" dirty="0" smtClean="0"/>
              <a:t>π.χ. ['ç</a:t>
            </a:r>
            <a:r>
              <a:rPr lang="en-US" sz="3200" dirty="0" err="1" smtClean="0"/>
              <a:t>erin</a:t>
            </a:r>
            <a:r>
              <a:rPr lang="en-US" sz="3200" dirty="0" smtClean="0"/>
              <a:t>] </a:t>
            </a:r>
            <a:r>
              <a:rPr lang="el-GR" sz="3200" dirty="0" smtClean="0"/>
              <a:t>ή ['ʃ</a:t>
            </a:r>
            <a:r>
              <a:rPr lang="en-US" sz="3200" dirty="0" err="1" smtClean="0"/>
              <a:t>erin</a:t>
            </a:r>
            <a:r>
              <a:rPr lang="en-US" sz="3200" dirty="0" smtClean="0"/>
              <a:t>]</a:t>
            </a:r>
            <a:endParaRPr lang="el-GR" sz="3200" dirty="0"/>
          </a:p>
          <a:p>
            <a:pPr marL="114300" indent="0">
              <a:lnSpc>
                <a:spcPct val="120000"/>
              </a:lnSpc>
              <a:buNone/>
            </a:pPr>
            <a:endParaRPr lang="el-GR" sz="2000" dirty="0" smtClean="0"/>
          </a:p>
          <a:p>
            <a:pPr marL="114300" indent="0">
              <a:lnSpc>
                <a:spcPct val="120000"/>
              </a:lnSpc>
              <a:buNone/>
            </a:pPr>
            <a:endParaRPr lang="el-GR" sz="2000" dirty="0"/>
          </a:p>
          <a:p>
            <a:pPr marL="114300" indent="0">
              <a:lnSpc>
                <a:spcPct val="120000"/>
              </a:lnSpc>
              <a:buNone/>
            </a:pPr>
            <a:r>
              <a:rPr lang="el-GR" sz="2800" dirty="0" smtClean="0"/>
              <a:t>Το ουρανοφατνιακό αλλόφωνο είναι ο τύπος της </a:t>
            </a:r>
            <a:r>
              <a:rPr lang="el-GR" sz="2800" i="1" dirty="0" smtClean="0"/>
              <a:t>κοινής </a:t>
            </a:r>
            <a:r>
              <a:rPr lang="en-GB" sz="2800" i="1" dirty="0"/>
              <a:t> </a:t>
            </a:r>
            <a:r>
              <a:rPr lang="el-GR" sz="2800" dirty="0" smtClean="0"/>
              <a:t>κυπριακής ενώ το ουρανικό αλλόφωνο είναι ο τύπος της τοπικής ποικιλίας, που μάλιστα θεωρείται και εμβληματικός της τοπικής ταυτότητας (</a:t>
            </a:r>
            <a:r>
              <a:rPr lang="el-GR" sz="2800" dirty="0" err="1" smtClean="0"/>
              <a:t>πρβλ</a:t>
            </a:r>
            <a:r>
              <a:rPr lang="el-GR" sz="2800" dirty="0" smtClean="0"/>
              <a:t>. διάφορα ανέκδοτα για την τοπική προφορά)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388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/>
          </a:bodyPr>
          <a:lstStyle/>
          <a:p>
            <a:pPr algn="r"/>
            <a:r>
              <a:rPr lang="el-GR" sz="4000" dirty="0" smtClean="0">
                <a:latin typeface="Geneva"/>
                <a:cs typeface="Geneva"/>
              </a:rPr>
              <a:t>Οι τέσσερις μεταβλητές</a:t>
            </a:r>
            <a:endParaRPr lang="el-GR" sz="40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47800"/>
            <a:ext cx="8208912" cy="5410200"/>
          </a:xfrm>
        </p:spPr>
        <p:txBody>
          <a:bodyPr>
            <a:noAutofit/>
          </a:bodyPr>
          <a:lstStyle/>
          <a:p>
            <a:pPr marL="114300" indent="0">
              <a:lnSpc>
                <a:spcPct val="120000"/>
              </a:lnSpc>
              <a:buNone/>
            </a:pPr>
            <a:r>
              <a:rPr lang="el-GR" sz="3200" dirty="0" smtClean="0"/>
              <a:t>(</a:t>
            </a:r>
            <a:r>
              <a:rPr lang="el-GR" sz="3200" dirty="0"/>
              <a:t>β) η </a:t>
            </a:r>
            <a:r>
              <a:rPr lang="el-GR" sz="3200" dirty="0" smtClean="0"/>
              <a:t>εμφάνιση των [</a:t>
            </a:r>
            <a:r>
              <a:rPr lang="en-GB" sz="3200" dirty="0"/>
              <a:t>x</a:t>
            </a:r>
            <a:r>
              <a:rPr lang="el-GR" sz="3200" dirty="0"/>
              <a:t>] και [ç] στη θέση του [θ</a:t>
            </a:r>
            <a:r>
              <a:rPr lang="el-GR" sz="3200" dirty="0" smtClean="0"/>
              <a:t>], </a:t>
            </a:r>
          </a:p>
          <a:p>
            <a:pPr marL="114300" indent="0">
              <a:lnSpc>
                <a:spcPct val="120000"/>
              </a:lnSpc>
              <a:buNone/>
            </a:pPr>
            <a:r>
              <a:rPr lang="el-GR" sz="3200" dirty="0" smtClean="0"/>
              <a:t>π.χ. </a:t>
            </a:r>
            <a:r>
              <a:rPr lang="en-US" sz="3200" dirty="0"/>
              <a:t>[</a:t>
            </a:r>
            <a:r>
              <a:rPr lang="en-US" sz="3200" dirty="0" err="1"/>
              <a:t>xo'ro</a:t>
            </a:r>
            <a:r>
              <a:rPr lang="en-US" sz="3200" dirty="0"/>
              <a:t>] </a:t>
            </a:r>
            <a:r>
              <a:rPr lang="el-GR" sz="3200" dirty="0"/>
              <a:t>ή [θ</a:t>
            </a:r>
            <a:r>
              <a:rPr lang="en-US" sz="3200" dirty="0" err="1"/>
              <a:t>o'ro</a:t>
            </a:r>
            <a:r>
              <a:rPr lang="en-US" sz="3200" dirty="0" smtClean="0"/>
              <a:t>], </a:t>
            </a:r>
            <a:r>
              <a:rPr lang="el-GR" sz="3200" dirty="0" smtClean="0"/>
              <a:t>[</a:t>
            </a:r>
            <a:r>
              <a:rPr lang="en-US" sz="3200" dirty="0" smtClean="0"/>
              <a:t>'</a:t>
            </a:r>
            <a:r>
              <a:rPr lang="el-GR" sz="3200" dirty="0" smtClean="0"/>
              <a:t>ç</a:t>
            </a:r>
            <a:r>
              <a:rPr lang="en-US" sz="3200" dirty="0" err="1" smtClean="0"/>
              <a:t>elo</a:t>
            </a:r>
            <a:r>
              <a:rPr lang="en-US" sz="3200" dirty="0" smtClean="0"/>
              <a:t>] </a:t>
            </a:r>
            <a:r>
              <a:rPr lang="el-GR" sz="3200" dirty="0" smtClean="0"/>
              <a:t>ή ['θ</a:t>
            </a:r>
            <a:r>
              <a:rPr lang="en-US" sz="3200" dirty="0" err="1" smtClean="0"/>
              <a:t>elo</a:t>
            </a:r>
            <a:r>
              <a:rPr lang="en-US" sz="3200" dirty="0" smtClean="0"/>
              <a:t>]</a:t>
            </a:r>
          </a:p>
          <a:p>
            <a:pPr marL="114300" indent="0">
              <a:buNone/>
            </a:pPr>
            <a:endParaRPr lang="el-G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744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>
            <a:normAutofit/>
          </a:bodyPr>
          <a:lstStyle/>
          <a:p>
            <a:pPr algn="r"/>
            <a:r>
              <a:rPr lang="el-GR" sz="4000" dirty="0" smtClean="0">
                <a:latin typeface="Geneva"/>
                <a:cs typeface="Geneva"/>
              </a:rPr>
              <a:t>Οι τέσσερις μεταβλητές</a:t>
            </a:r>
            <a:endParaRPr lang="el-GR" sz="40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7776864" cy="5256584"/>
          </a:xfrm>
        </p:spPr>
        <p:txBody>
          <a:bodyPr>
            <a:normAutofit fontScale="25000" lnSpcReduction="20000"/>
          </a:bodyPr>
          <a:lstStyle/>
          <a:p>
            <a:pPr marL="114300" indent="0">
              <a:lnSpc>
                <a:spcPct val="120000"/>
              </a:lnSpc>
              <a:buNone/>
            </a:pPr>
            <a:r>
              <a:rPr lang="el-GR" sz="9800" dirty="0" smtClean="0">
                <a:cs typeface="Geneva"/>
              </a:rPr>
              <a:t>(γ) η </a:t>
            </a:r>
            <a:r>
              <a:rPr lang="el-GR" sz="9800" dirty="0" err="1">
                <a:cs typeface="Geneva"/>
              </a:rPr>
              <a:t>συμφωνοποίηση</a:t>
            </a:r>
            <a:r>
              <a:rPr lang="el-GR" sz="9800" dirty="0">
                <a:cs typeface="Geneva"/>
              </a:rPr>
              <a:t> (</a:t>
            </a:r>
            <a:r>
              <a:rPr lang="en-GB" sz="9800" dirty="0">
                <a:cs typeface="Geneva"/>
              </a:rPr>
              <a:t>hardening</a:t>
            </a:r>
            <a:r>
              <a:rPr lang="el-GR" sz="9800" dirty="0">
                <a:cs typeface="Geneva"/>
              </a:rPr>
              <a:t>) του άτονου /</a:t>
            </a:r>
            <a:r>
              <a:rPr lang="en-GB" sz="9800" dirty="0" err="1">
                <a:cs typeface="Geneva"/>
              </a:rPr>
              <a:t>i</a:t>
            </a:r>
            <a:r>
              <a:rPr lang="el-GR" sz="9800" dirty="0">
                <a:cs typeface="Geneva"/>
              </a:rPr>
              <a:t>/ σε υπερωικό [</a:t>
            </a:r>
            <a:r>
              <a:rPr lang="en-GB" sz="9800" dirty="0">
                <a:cs typeface="Geneva"/>
              </a:rPr>
              <a:t>k</a:t>
            </a:r>
            <a:r>
              <a:rPr lang="el-GR" sz="9800" dirty="0">
                <a:cs typeface="Geneva"/>
              </a:rPr>
              <a:t>] ή ουρανικό [</a:t>
            </a:r>
            <a:r>
              <a:rPr lang="en-GB" sz="9800" dirty="0">
                <a:cs typeface="Geneva"/>
              </a:rPr>
              <a:t>c</a:t>
            </a:r>
            <a:r>
              <a:rPr lang="el-GR" sz="9800" dirty="0">
                <a:cs typeface="Geneva"/>
              </a:rPr>
              <a:t>] (</a:t>
            </a:r>
            <a:r>
              <a:rPr lang="el-GR" sz="9800" dirty="0" smtClean="0">
                <a:cs typeface="Geneva"/>
              </a:rPr>
              <a:t>συνίζηση) και </a:t>
            </a:r>
            <a:r>
              <a:rPr lang="el-GR" sz="9800" dirty="0">
                <a:cs typeface="Geneva"/>
              </a:rPr>
              <a:t>η </a:t>
            </a:r>
            <a:r>
              <a:rPr lang="el-GR" sz="9800" dirty="0" smtClean="0">
                <a:cs typeface="Geneva"/>
              </a:rPr>
              <a:t>απλοποίηση του παραγόμενου συμφωνικού συμπλέγματος</a:t>
            </a:r>
            <a:r>
              <a:rPr lang="en-US" sz="9800" dirty="0" smtClean="0">
                <a:cs typeface="Geneva"/>
              </a:rPr>
              <a:t>, </a:t>
            </a:r>
            <a:endParaRPr lang="el-GR" sz="9800" dirty="0" smtClean="0">
              <a:cs typeface="Geneva"/>
            </a:endParaRPr>
          </a:p>
          <a:p>
            <a:pPr marL="114300" indent="0">
              <a:lnSpc>
                <a:spcPct val="120000"/>
              </a:lnSpc>
              <a:buNone/>
            </a:pPr>
            <a:r>
              <a:rPr lang="el-GR" sz="9800" dirty="0" smtClean="0">
                <a:cs typeface="Geneva"/>
              </a:rPr>
              <a:t>π.χ. </a:t>
            </a:r>
            <a:r>
              <a:rPr lang="en-US" sz="9800" dirty="0" smtClean="0">
                <a:cs typeface="Geneva"/>
              </a:rPr>
              <a:t>[</a:t>
            </a:r>
            <a:r>
              <a:rPr lang="en-US" sz="9800" dirty="0" err="1" smtClean="0">
                <a:cs typeface="Geneva"/>
              </a:rPr>
              <a:t>pcos</a:t>
            </a:r>
            <a:r>
              <a:rPr lang="en-US" sz="9800" dirty="0" smtClean="0">
                <a:cs typeface="Geneva"/>
              </a:rPr>
              <a:t>] </a:t>
            </a:r>
            <a:r>
              <a:rPr lang="el-GR" sz="9800" dirty="0" smtClean="0">
                <a:cs typeface="Geneva"/>
              </a:rPr>
              <a:t>ή [</a:t>
            </a:r>
            <a:r>
              <a:rPr lang="en-US" sz="9800" dirty="0" smtClean="0">
                <a:cs typeface="Geneva"/>
              </a:rPr>
              <a:t>cos</a:t>
            </a:r>
            <a:r>
              <a:rPr lang="el-GR" sz="9800" dirty="0" smtClean="0">
                <a:cs typeface="Geneva"/>
              </a:rPr>
              <a:t>]</a:t>
            </a:r>
            <a:r>
              <a:rPr lang="en-US" sz="9800" dirty="0" smtClean="0">
                <a:cs typeface="Geneva"/>
              </a:rPr>
              <a:t> </a:t>
            </a:r>
            <a:endParaRPr lang="el-GR" sz="9800" dirty="0" smtClean="0">
              <a:cs typeface="Geneva"/>
            </a:endParaRPr>
          </a:p>
          <a:p>
            <a:pPr marL="114300" indent="0">
              <a:lnSpc>
                <a:spcPct val="120000"/>
              </a:lnSpc>
              <a:buNone/>
            </a:pPr>
            <a:endParaRPr lang="el-GR" sz="9800" dirty="0">
              <a:cs typeface="Geneva"/>
            </a:endParaRPr>
          </a:p>
          <a:p>
            <a:pPr marL="114300" indent="0">
              <a:lnSpc>
                <a:spcPct val="120000"/>
              </a:lnSpc>
              <a:buNone/>
            </a:pPr>
            <a:r>
              <a:rPr lang="el-GR" sz="9800" dirty="0" smtClean="0">
                <a:cs typeface="Geneva"/>
              </a:rPr>
              <a:t>Ενώ η συνίζηση είναι φαινόμενο της </a:t>
            </a:r>
            <a:r>
              <a:rPr lang="el-GR" sz="9800" i="1" dirty="0" smtClean="0">
                <a:cs typeface="Geneva"/>
              </a:rPr>
              <a:t>κοινής</a:t>
            </a:r>
            <a:r>
              <a:rPr lang="el-GR" sz="9800" dirty="0" smtClean="0">
                <a:cs typeface="Geneva"/>
              </a:rPr>
              <a:t>, η απλοποίηση του παραγόμενου συμπλέγματος εμφανίζεται μόνο στην επαρχία Αμμοχώστου (και σε περιοχές της γειτονικής επαρχίας Λάρνακας)</a:t>
            </a:r>
          </a:p>
          <a:p>
            <a:pPr marL="114300" indent="0">
              <a:lnSpc>
                <a:spcPct val="120000"/>
              </a:lnSpc>
              <a:buNone/>
            </a:pPr>
            <a:endParaRPr lang="el-GR" sz="5600" dirty="0" smtClean="0">
              <a:latin typeface="Segoe UI Semibold" panose="020B0702040204020203" pitchFamily="34" charset="0"/>
            </a:endParaRPr>
          </a:p>
          <a:p>
            <a:pPr marL="114300" indent="0">
              <a:lnSpc>
                <a:spcPct val="120000"/>
              </a:lnSpc>
              <a:buNone/>
            </a:pPr>
            <a:endParaRPr lang="el-GR" sz="44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505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l-GR" sz="4000" dirty="0" smtClean="0">
                <a:latin typeface="Geneva"/>
                <a:cs typeface="Geneva"/>
              </a:rPr>
              <a:t>Οι τέσσερις μεταβλητές</a:t>
            </a:r>
            <a:endParaRPr lang="el-GR" sz="40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7920880" cy="5661248"/>
          </a:xfrm>
        </p:spPr>
        <p:txBody>
          <a:bodyPr>
            <a:normAutofit fontScale="25000" lnSpcReduction="20000"/>
          </a:bodyPr>
          <a:lstStyle/>
          <a:p>
            <a:pPr marL="114300" indent="0">
              <a:lnSpc>
                <a:spcPct val="120000"/>
              </a:lnSpc>
              <a:buNone/>
            </a:pPr>
            <a:endParaRPr lang="el-GR" sz="4400" dirty="0" smtClean="0">
              <a:latin typeface="Segoe UI Semibold" panose="020B0702040204020203" pitchFamily="34" charset="0"/>
            </a:endParaRPr>
          </a:p>
          <a:p>
            <a:pPr marL="114300" indent="0">
              <a:lnSpc>
                <a:spcPct val="120000"/>
              </a:lnSpc>
              <a:buNone/>
            </a:pPr>
            <a:r>
              <a:rPr lang="el-GR" sz="12800" dirty="0" smtClean="0"/>
              <a:t>(</a:t>
            </a:r>
            <a:r>
              <a:rPr lang="el-GR" sz="12800" dirty="0"/>
              <a:t>δ) </a:t>
            </a:r>
            <a:r>
              <a:rPr lang="el-GR" sz="12800" dirty="0" smtClean="0"/>
              <a:t>Η </a:t>
            </a:r>
            <a:r>
              <a:rPr lang="el-GR" sz="12800" dirty="0"/>
              <a:t>μορφολογική απόδοσή της γενικής πληθυντικού με </a:t>
            </a:r>
            <a:r>
              <a:rPr lang="el-GR" sz="12800" dirty="0" smtClean="0"/>
              <a:t>αιτιατική</a:t>
            </a:r>
            <a:r>
              <a:rPr lang="el-GR" sz="12800" dirty="0"/>
              <a:t> </a:t>
            </a:r>
            <a:r>
              <a:rPr lang="el-GR" sz="12800" dirty="0" smtClean="0"/>
              <a:t>ή γενική</a:t>
            </a:r>
          </a:p>
          <a:p>
            <a:pPr marL="114300" indent="0">
              <a:lnSpc>
                <a:spcPct val="120000"/>
              </a:lnSpc>
              <a:buNone/>
            </a:pPr>
            <a:r>
              <a:rPr lang="el-GR" sz="12800" dirty="0" smtClean="0"/>
              <a:t>π.χ.  </a:t>
            </a:r>
          </a:p>
          <a:p>
            <a:pPr marL="114300" indent="0">
              <a:lnSpc>
                <a:spcPct val="120000"/>
              </a:lnSpc>
              <a:buNone/>
            </a:pPr>
            <a:r>
              <a:rPr lang="el-GR" sz="12800" dirty="0" smtClean="0"/>
              <a:t>[</a:t>
            </a:r>
            <a:r>
              <a:rPr lang="en-US" sz="12800" dirty="0" smtClean="0"/>
              <a:t>ta le</a:t>
            </a:r>
            <a:r>
              <a:rPr lang="el-GR" sz="12800" dirty="0"/>
              <a:t>'</a:t>
            </a:r>
            <a:r>
              <a:rPr lang="en-US" sz="12800" dirty="0" err="1" smtClean="0"/>
              <a:t>fta</a:t>
            </a:r>
            <a:r>
              <a:rPr lang="en-US" sz="12800" dirty="0" smtClean="0"/>
              <a:t> ton a</a:t>
            </a:r>
            <a:r>
              <a:rPr lang="el-GR" sz="12800" dirty="0"/>
              <a:t>'θ:</a:t>
            </a:r>
            <a:r>
              <a:rPr lang="en-US" sz="12800" dirty="0" err="1" smtClean="0"/>
              <a:t>ropon</a:t>
            </a:r>
            <a:r>
              <a:rPr lang="en-US" sz="12800" dirty="0" smtClean="0"/>
              <a:t>] </a:t>
            </a:r>
            <a:endParaRPr lang="el-GR" sz="12800" dirty="0" smtClean="0"/>
          </a:p>
          <a:p>
            <a:pPr marL="114300" indent="0">
              <a:lnSpc>
                <a:spcPct val="120000"/>
              </a:lnSpc>
              <a:buNone/>
            </a:pPr>
            <a:r>
              <a:rPr lang="el-GR" sz="12800" dirty="0" smtClean="0"/>
              <a:t>ή </a:t>
            </a:r>
          </a:p>
          <a:p>
            <a:pPr marL="114300" indent="0">
              <a:lnSpc>
                <a:spcPct val="120000"/>
              </a:lnSpc>
              <a:buNone/>
            </a:pPr>
            <a:r>
              <a:rPr lang="el-GR" sz="12800" dirty="0" smtClean="0"/>
              <a:t>[</a:t>
            </a:r>
            <a:r>
              <a:rPr lang="en-US" sz="12800" dirty="0" smtClean="0"/>
              <a:t>ta le</a:t>
            </a:r>
            <a:r>
              <a:rPr lang="el-GR" sz="12800" dirty="0"/>
              <a:t>'</a:t>
            </a:r>
            <a:r>
              <a:rPr lang="en-US" sz="12800" dirty="0" err="1" smtClean="0"/>
              <a:t>fta</a:t>
            </a:r>
            <a:r>
              <a:rPr lang="en-US" sz="12800" dirty="0" smtClean="0"/>
              <a:t> </a:t>
            </a:r>
            <a:r>
              <a:rPr lang="en-US" sz="12800" dirty="0" err="1" smtClean="0"/>
              <a:t>tus</a:t>
            </a:r>
            <a:r>
              <a:rPr lang="en-US" sz="12800" dirty="0" smtClean="0"/>
              <a:t> a</a:t>
            </a:r>
            <a:r>
              <a:rPr lang="el-GR" sz="12800" dirty="0"/>
              <a:t>'θ:</a:t>
            </a:r>
            <a:r>
              <a:rPr lang="en-US" sz="12800" dirty="0" err="1" smtClean="0"/>
              <a:t>ropus</a:t>
            </a:r>
            <a:r>
              <a:rPr lang="en-US" sz="12800" dirty="0" smtClean="0"/>
              <a:t>]</a:t>
            </a:r>
            <a:endParaRPr lang="el-GR" sz="12800" dirty="0" smtClean="0"/>
          </a:p>
          <a:p>
            <a:pPr marL="114300" indent="0">
              <a:lnSpc>
                <a:spcPct val="120000"/>
              </a:lnSpc>
              <a:buNone/>
            </a:pPr>
            <a:endParaRPr lang="el-GR" sz="8000" dirty="0" smtClean="0"/>
          </a:p>
          <a:p>
            <a:pPr marL="114300" indent="0" algn="r">
              <a:lnSpc>
                <a:spcPct val="120000"/>
              </a:lnSpc>
              <a:buNone/>
            </a:pPr>
            <a:endParaRPr lang="el-GR" sz="5000" dirty="0" smtClean="0"/>
          </a:p>
          <a:p>
            <a:pPr marL="114300" indent="0" algn="r">
              <a:lnSpc>
                <a:spcPct val="120000"/>
              </a:lnSpc>
              <a:buNone/>
            </a:pPr>
            <a:endParaRPr lang="en-US" sz="6200" dirty="0" smtClean="0"/>
          </a:p>
          <a:p>
            <a:pPr marL="114300" indent="0" algn="r">
              <a:lnSpc>
                <a:spcPct val="120000"/>
              </a:lnSpc>
              <a:buNone/>
            </a:pPr>
            <a:endParaRPr lang="en-US" sz="6200" dirty="0"/>
          </a:p>
          <a:p>
            <a:pPr marL="114300" indent="0" algn="r">
              <a:lnSpc>
                <a:spcPct val="120000"/>
              </a:lnSpc>
              <a:buNone/>
            </a:pPr>
            <a:r>
              <a:rPr lang="el-GR" sz="8000" dirty="0" smtClean="0"/>
              <a:t>(</a:t>
            </a:r>
            <a:r>
              <a:rPr lang="el-GR" sz="8000" dirty="0"/>
              <a:t>Sitaridou &amp; </a:t>
            </a:r>
            <a:r>
              <a:rPr lang="el-GR" sz="8000" dirty="0" smtClean="0"/>
              <a:t>Terkourafi</a:t>
            </a:r>
            <a:r>
              <a:rPr lang="el-GR" sz="8000" dirty="0"/>
              <a:t> </a:t>
            </a:r>
            <a:r>
              <a:rPr lang="el-GR" sz="8000" dirty="0" smtClean="0"/>
              <a:t>2009)</a:t>
            </a:r>
            <a:endParaRPr lang="el-GR" sz="8000" dirty="0"/>
          </a:p>
          <a:p>
            <a:pPr>
              <a:lnSpc>
                <a:spcPct val="220000"/>
              </a:lnSpc>
            </a:pPr>
            <a:r>
              <a:rPr lang="el-GR" sz="8000" dirty="0" smtClean="0">
                <a:latin typeface="Segoe UI Semibold" panose="020B0702040204020203" pitchFamily="34" charset="0"/>
              </a:rPr>
              <a:t>¨:</a:t>
            </a:r>
            <a:endParaRPr lang="el-GR" sz="8000" dirty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825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64896" cy="1143000"/>
          </a:xfrm>
        </p:spPr>
        <p:txBody>
          <a:bodyPr>
            <a:noAutofit/>
          </a:bodyPr>
          <a:lstStyle/>
          <a:p>
            <a:pPr algn="r"/>
            <a:r>
              <a:rPr lang="el-GR" sz="4000" b="1" dirty="0" smtClean="0">
                <a:effectLst/>
                <a:latin typeface="Segoe UI Semibold" panose="020B0702040204020203" pitchFamily="34" charset="0"/>
              </a:rPr>
              <a:t>Μεθοδολογία</a:t>
            </a:r>
            <a:endParaRPr lang="el-GR" sz="4000" dirty="0">
              <a:effectLst/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931224" cy="5256584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l-GR" sz="3200" dirty="0"/>
              <a:t>Το βασικό εργαλείο για την έρευνα ήταν η μέθοδος των </a:t>
            </a:r>
            <a:r>
              <a:rPr lang="el-GR" sz="3200" dirty="0" err="1"/>
              <a:t>στοχευμένων</a:t>
            </a:r>
            <a:r>
              <a:rPr lang="el-GR" sz="3200" dirty="0"/>
              <a:t> συνεντεύξεων με σκοπό την συναγωγή (</a:t>
            </a:r>
            <a:r>
              <a:rPr lang="en-US" sz="3200" dirty="0"/>
              <a:t>elicitation</a:t>
            </a:r>
            <a:r>
              <a:rPr lang="el-GR" sz="3200" dirty="0"/>
              <a:t>) γλωσσικών δεδομένων με τη μορφή κρίσεων (</a:t>
            </a:r>
            <a:r>
              <a:rPr lang="en-US" sz="3200" dirty="0" err="1"/>
              <a:t>judgements</a:t>
            </a:r>
            <a:r>
              <a:rPr lang="el-GR" sz="3200" dirty="0"/>
              <a:t>) υποβοηθούμενων από γραπτό </a:t>
            </a:r>
            <a:r>
              <a:rPr lang="el-GR" sz="3200" dirty="0" smtClean="0"/>
              <a:t>ερωτηματολόγιο.</a:t>
            </a:r>
          </a:p>
          <a:p>
            <a:pPr marL="114300" indent="0">
              <a:buNone/>
            </a:pPr>
            <a:endParaRPr lang="el-GR" sz="3200" dirty="0" smtClean="0">
              <a:ea typeface="Times New Roman"/>
              <a:cs typeface="Cambria"/>
            </a:endParaRPr>
          </a:p>
          <a:p>
            <a:pPr marL="114300" indent="0">
              <a:buNone/>
            </a:pPr>
            <a:r>
              <a:rPr lang="el-GR" sz="3200" dirty="0" smtClean="0">
                <a:ea typeface="Times New Roman"/>
                <a:cs typeface="Cambria"/>
              </a:rPr>
              <a:t>Το </a:t>
            </a:r>
            <a:r>
              <a:rPr lang="el-GR" sz="3200" dirty="0">
                <a:ea typeface="Times New Roman"/>
                <a:cs typeface="Cambria"/>
              </a:rPr>
              <a:t>ερωτηματολόγιο  περιελάμβανε σύντομες ιστορίες, τις οποίες διάβαζε η ερευνήτρια και έτσι έδινε την ευκαιρία </a:t>
            </a:r>
            <a:r>
              <a:rPr lang="el-GR" sz="3200" dirty="0" smtClean="0">
                <a:ea typeface="Times New Roman"/>
                <a:cs typeface="Cambria"/>
              </a:rPr>
              <a:t>στη πληροφορήτρια/στον </a:t>
            </a:r>
            <a:r>
              <a:rPr lang="el-GR" sz="3200" dirty="0">
                <a:ea typeface="Times New Roman"/>
                <a:cs typeface="Cambria"/>
              </a:rPr>
              <a:t>πληροφορητή να </a:t>
            </a:r>
            <a:r>
              <a:rPr lang="el-GR" sz="3200" dirty="0" smtClean="0">
                <a:ea typeface="Times New Roman"/>
                <a:cs typeface="Cambria"/>
              </a:rPr>
              <a:t>δώσει την </a:t>
            </a:r>
            <a:r>
              <a:rPr lang="el-GR" sz="3200" dirty="0">
                <a:ea typeface="Times New Roman"/>
                <a:cs typeface="Cambria"/>
              </a:rPr>
              <a:t>απάντηση χωρίς να έχει να επιλέξει από κάποιες προτεινόμενες </a:t>
            </a:r>
            <a:r>
              <a:rPr lang="el-GR" sz="3200" dirty="0" smtClean="0">
                <a:ea typeface="Times New Roman"/>
                <a:cs typeface="Cambria"/>
              </a:rPr>
              <a:t>απαντήσεις.</a:t>
            </a:r>
            <a:endParaRPr lang="en-GB" sz="3200" dirty="0" smtClean="0">
              <a:ea typeface="Times New Roman"/>
              <a:cs typeface="Cambria"/>
            </a:endParaRPr>
          </a:p>
          <a:p>
            <a:pPr marL="114300" indent="0">
              <a:buNone/>
            </a:pPr>
            <a:endParaRPr lang="el-GR" sz="3200" dirty="0" smtClean="0">
              <a:ea typeface="Times New Roman"/>
              <a:cs typeface="Cambria"/>
            </a:endParaRPr>
          </a:p>
          <a:p>
            <a:pPr marL="114300" indent="0">
              <a:buNone/>
            </a:pPr>
            <a:r>
              <a:rPr lang="el-GR" sz="3200" dirty="0" smtClean="0">
                <a:ea typeface="Times New Roman"/>
                <a:cs typeface="Cambria"/>
              </a:rPr>
              <a:t>Ακολουθούσε συζήτηση, που έδωσε πολλά και πλούσια δεδομένα.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4600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l-GR" sz="4000" dirty="0" smtClean="0">
                <a:latin typeface="Geneva"/>
                <a:cs typeface="Geneva"/>
              </a:rPr>
              <a:t>Οι γλώσσες της Κύπρου</a:t>
            </a:r>
            <a:endParaRPr lang="el-GR" sz="40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709120"/>
          </a:xfrm>
        </p:spPr>
        <p:txBody>
          <a:bodyPr>
            <a:normAutofit fontScale="85000" lnSpcReduction="20000"/>
          </a:bodyPr>
          <a:lstStyle/>
          <a:p>
            <a:pPr marL="114300" indent="0">
              <a:lnSpc>
                <a:spcPct val="150000"/>
              </a:lnSpc>
              <a:buNone/>
              <a:defRPr/>
            </a:pPr>
            <a:r>
              <a:rPr lang="el-GR" sz="3200" dirty="0"/>
              <a:t>-Κυπριακή (Μαρωνίτικη) Αραβική </a:t>
            </a:r>
            <a:r>
              <a:rPr lang="en-GB" sz="3200" dirty="0"/>
              <a:t>(</a:t>
            </a:r>
            <a:r>
              <a:rPr lang="en-GB" sz="3200" dirty="0" err="1"/>
              <a:t>Sanna</a:t>
            </a:r>
            <a:r>
              <a:rPr lang="en-GB" sz="3200" dirty="0"/>
              <a:t>)</a:t>
            </a:r>
          </a:p>
          <a:p>
            <a:pPr marL="114300" indent="0">
              <a:buNone/>
            </a:pPr>
            <a:r>
              <a:rPr lang="el-GR" sz="3200" dirty="0"/>
              <a:t>	-τη μιλούν </a:t>
            </a:r>
            <a:r>
              <a:rPr lang="en-US" sz="3200" dirty="0"/>
              <a:t>900 </a:t>
            </a:r>
            <a:r>
              <a:rPr lang="el-GR" sz="3200" dirty="0"/>
              <a:t>από </a:t>
            </a:r>
            <a:r>
              <a:rPr lang="en-US" sz="3200" dirty="0"/>
              <a:t>6000 </a:t>
            </a:r>
            <a:r>
              <a:rPr lang="el-GR" sz="3200" dirty="0"/>
              <a:t>Μαρωνίτες </a:t>
            </a:r>
          </a:p>
          <a:p>
            <a:pPr marL="114300" indent="0">
              <a:buNone/>
            </a:pPr>
            <a:r>
              <a:rPr lang="el-GR" sz="3200" dirty="0"/>
              <a:t>	</a:t>
            </a:r>
            <a:r>
              <a:rPr lang="en-US" sz="3200" dirty="0"/>
              <a:t>(COE, 2011; PIO, 2010c) </a:t>
            </a:r>
            <a:endParaRPr lang="el-GR" sz="3200" dirty="0"/>
          </a:p>
          <a:p>
            <a:pPr marL="114300" indent="0">
              <a:buNone/>
            </a:pPr>
            <a:endParaRPr lang="el-GR" sz="3200" dirty="0"/>
          </a:p>
          <a:p>
            <a:pPr marL="114300" indent="0">
              <a:buNone/>
            </a:pPr>
            <a:r>
              <a:rPr lang="el-GR" sz="3200" dirty="0"/>
              <a:t>	-</a:t>
            </a:r>
            <a:r>
              <a:rPr lang="en-US" sz="3200" dirty="0"/>
              <a:t>‘a unique linguistic and </a:t>
            </a:r>
            <a:r>
              <a:rPr lang="en-US" sz="3200" dirty="0" smtClean="0"/>
              <a:t>cultural</a:t>
            </a:r>
            <a:r>
              <a:rPr lang="el-GR" sz="3200" dirty="0" smtClean="0"/>
              <a:t> </a:t>
            </a:r>
            <a:r>
              <a:rPr lang="en-US" sz="3200" dirty="0"/>
              <a:t>synthesis,</a:t>
            </a:r>
            <a:endParaRPr lang="el-GR" sz="3200" dirty="0"/>
          </a:p>
          <a:p>
            <a:pPr marL="114300" indent="0">
              <a:buNone/>
            </a:pPr>
            <a:r>
              <a:rPr lang="el-GR" sz="3200" dirty="0"/>
              <a:t>	</a:t>
            </a:r>
            <a:r>
              <a:rPr lang="en-US" sz="3200" dirty="0"/>
              <a:t> drawing on Arabic, </a:t>
            </a:r>
            <a:r>
              <a:rPr lang="en-US" sz="3200" dirty="0" smtClean="0"/>
              <a:t>Aramaic</a:t>
            </a:r>
            <a:r>
              <a:rPr lang="en-US" sz="3200" dirty="0"/>
              <a:t>, and Greek’</a:t>
            </a:r>
            <a:r>
              <a:rPr lang="el-GR" sz="3200" dirty="0"/>
              <a:t> </a:t>
            </a:r>
          </a:p>
          <a:p>
            <a:pPr marL="114300" indent="0">
              <a:buNone/>
            </a:pPr>
            <a:r>
              <a:rPr lang="el-GR" sz="3200" dirty="0"/>
              <a:t>	(</a:t>
            </a:r>
            <a:r>
              <a:rPr lang="en-US" sz="3200" dirty="0"/>
              <a:t>Borg</a:t>
            </a:r>
            <a:r>
              <a:rPr lang="el-GR" sz="3200" dirty="0"/>
              <a:t>, </a:t>
            </a:r>
            <a:r>
              <a:rPr lang="en-US" sz="3200" dirty="0"/>
              <a:t>2004)</a:t>
            </a:r>
            <a:endParaRPr lang="en-GB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14300" indent="0">
              <a:buNone/>
            </a:pPr>
            <a:endParaRPr lang="el-GR" sz="3200" dirty="0"/>
          </a:p>
          <a:p>
            <a:pPr marL="114300" indent="0">
              <a:buNone/>
            </a:pPr>
            <a:r>
              <a:rPr lang="el-GR" sz="3200" dirty="0"/>
              <a:t>	-Γλωσσικός θάνατος </a:t>
            </a:r>
          </a:p>
          <a:p>
            <a:pPr marL="114300" indent="0">
              <a:buNone/>
            </a:pPr>
            <a:r>
              <a:rPr lang="el-GR" sz="3200" dirty="0"/>
              <a:t>	</a:t>
            </a:r>
            <a:r>
              <a:rPr lang="en-US" sz="3200" dirty="0"/>
              <a:t>(Roth, 2004; </a:t>
            </a:r>
            <a:r>
              <a:rPr lang="en-US" sz="3200" dirty="0" err="1"/>
              <a:t>Trudgill</a:t>
            </a:r>
            <a:r>
              <a:rPr lang="en-US" sz="3200" dirty="0"/>
              <a:t> &amp; </a:t>
            </a:r>
            <a:r>
              <a:rPr lang="en-US" sz="3200" dirty="0" err="1"/>
              <a:t>Schreier</a:t>
            </a:r>
            <a:r>
              <a:rPr lang="en-US" sz="3200" dirty="0"/>
              <a:t>, 2006)</a:t>
            </a:r>
          </a:p>
          <a:p>
            <a:pPr marL="82296" indent="0" algn="just">
              <a:lnSpc>
                <a:spcPct val="150000"/>
              </a:lnSpc>
              <a:buNone/>
            </a:pPr>
            <a:endParaRPr lang="el-GR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725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Autofit/>
          </a:bodyPr>
          <a:lstStyle/>
          <a:p>
            <a:pPr algn="r"/>
            <a:r>
              <a:rPr lang="el-GR" sz="4000" b="1" dirty="0" smtClean="0">
                <a:effectLst/>
                <a:latin typeface="Geneva"/>
                <a:cs typeface="Geneva"/>
              </a:rPr>
              <a:t>Μεθοδολογία</a:t>
            </a:r>
            <a:endParaRPr lang="el-GR" sz="4000" dirty="0">
              <a:effectLst/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40060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l-GR" sz="2400" b="1" i="1" dirty="0" smtClean="0">
                <a:latin typeface="Segoe UI Semibold" panose="020B0702040204020203" pitchFamily="34" charset="0"/>
              </a:rPr>
              <a:t>Παράδειγμα:</a:t>
            </a:r>
          </a:p>
          <a:p>
            <a:pPr marL="114300" indent="0">
              <a:buNone/>
            </a:pPr>
            <a:endParaRPr lang="el-GR" sz="2400" dirty="0" smtClean="0">
              <a:latin typeface="Segoe UI Semibold" panose="020B0702040204020203" pitchFamily="34" charset="0"/>
              <a:ea typeface="Times New Roman"/>
              <a:cs typeface="Cambria"/>
            </a:endParaRPr>
          </a:p>
          <a:p>
            <a:pPr marL="114300" indent="0">
              <a:buNone/>
            </a:pPr>
            <a:r>
              <a:rPr lang="el-GR" sz="3200" dirty="0"/>
              <a:t>Η Ιωάννα τζ̌αι ο </a:t>
            </a:r>
            <a:r>
              <a:rPr lang="el-GR" sz="3200" dirty="0" smtClean="0"/>
              <a:t>Γιώρκος </a:t>
            </a:r>
            <a:r>
              <a:rPr lang="el-GR" sz="3200" dirty="0"/>
              <a:t>σκέφτουνται να χτίσουν σπίτιν τζ̌αι ταυτόχρονα πρέπει να </a:t>
            </a:r>
            <a:r>
              <a:rPr lang="en-GB" sz="3200" dirty="0" smtClean="0"/>
              <a:t>’</a:t>
            </a:r>
            <a:r>
              <a:rPr lang="el-GR" sz="3200" dirty="0" err="1" smtClean="0"/>
              <a:t>γοράσουν</a:t>
            </a:r>
            <a:r>
              <a:rPr lang="el-GR" sz="3200" dirty="0" smtClean="0"/>
              <a:t> </a:t>
            </a:r>
            <a:r>
              <a:rPr lang="el-GR" sz="3200" dirty="0" err="1"/>
              <a:t>τζ̌</a:t>
            </a:r>
            <a:r>
              <a:rPr lang="el-GR" sz="3200" dirty="0"/>
              <a:t>’ </a:t>
            </a:r>
            <a:r>
              <a:rPr lang="el-GR" sz="3200" dirty="0" err="1"/>
              <a:t>αυτοκίνητον</a:t>
            </a:r>
            <a:r>
              <a:rPr lang="el-GR" sz="3200" dirty="0"/>
              <a:t>. </a:t>
            </a:r>
            <a:r>
              <a:rPr lang="el-GR" sz="3200" dirty="0" err="1"/>
              <a:t>Εκάμασιν</a:t>
            </a:r>
            <a:r>
              <a:rPr lang="el-GR" sz="3200" dirty="0"/>
              <a:t> τον </a:t>
            </a:r>
            <a:r>
              <a:rPr lang="el-GR" sz="3200" dirty="0" err="1"/>
              <a:t>προϋπολογισμόν</a:t>
            </a:r>
            <a:r>
              <a:rPr lang="el-GR" sz="3200" dirty="0"/>
              <a:t> </a:t>
            </a:r>
            <a:r>
              <a:rPr lang="el-GR" sz="3200" dirty="0" err="1"/>
              <a:t>τζ̌αι</a:t>
            </a:r>
            <a:r>
              <a:rPr lang="el-GR" sz="3200" dirty="0"/>
              <a:t> τα έξοδα του ενός </a:t>
            </a:r>
            <a:r>
              <a:rPr lang="el-GR" sz="3200" dirty="0" err="1"/>
              <a:t>εφκήκασιν</a:t>
            </a:r>
            <a:r>
              <a:rPr lang="el-GR" sz="3200" dirty="0"/>
              <a:t> 250 </a:t>
            </a:r>
            <a:r>
              <a:rPr lang="el-GR" sz="3200" dirty="0" err="1"/>
              <a:t>σ̌ιλιάες</a:t>
            </a:r>
            <a:r>
              <a:rPr lang="el-GR" sz="3200" dirty="0"/>
              <a:t> ευρώ </a:t>
            </a:r>
            <a:r>
              <a:rPr lang="el-GR" sz="3200" dirty="0" err="1"/>
              <a:t>τζ̌αι</a:t>
            </a:r>
            <a:r>
              <a:rPr lang="el-GR" sz="3200" dirty="0"/>
              <a:t> του άλλου 15 </a:t>
            </a:r>
            <a:r>
              <a:rPr lang="el-GR" sz="3200" dirty="0" err="1"/>
              <a:t>σ̌ιλιάες</a:t>
            </a:r>
            <a:r>
              <a:rPr lang="el-GR" sz="3200" dirty="0" smtClean="0"/>
              <a:t>.</a:t>
            </a:r>
          </a:p>
          <a:p>
            <a:pPr marL="114300" indent="0">
              <a:buNone/>
            </a:pPr>
            <a:r>
              <a:rPr lang="el-GR" sz="3200" dirty="0" smtClean="0"/>
              <a:t>Οι </a:t>
            </a:r>
            <a:r>
              <a:rPr lang="el-GR" sz="3200" dirty="0"/>
              <a:t>250 </a:t>
            </a:r>
            <a:r>
              <a:rPr lang="el-GR" sz="3200" dirty="0" err="1"/>
              <a:t>σ̌ιλιάες</a:t>
            </a:r>
            <a:r>
              <a:rPr lang="el-GR" sz="3200" dirty="0"/>
              <a:t> εν ο προϋπολογισμός του αυτοκινήτου</a:t>
            </a:r>
            <a:r>
              <a:rPr lang="el-GR" sz="3200" dirty="0" smtClean="0"/>
              <a:t>;</a:t>
            </a:r>
          </a:p>
          <a:p>
            <a:pPr marL="114300" indent="0">
              <a:buNone/>
            </a:pPr>
            <a:endParaRPr lang="en-GB" sz="3200" dirty="0" smtClean="0"/>
          </a:p>
          <a:p>
            <a:pPr marL="114300" indent="0">
              <a:buNone/>
            </a:pPr>
            <a:r>
              <a:rPr lang="el-GR" sz="3200" dirty="0" smtClean="0"/>
              <a:t>Αναμενόμενη απάντηση:</a:t>
            </a:r>
          </a:p>
          <a:p>
            <a:pPr marL="114300" indent="0">
              <a:buNone/>
            </a:pPr>
            <a:r>
              <a:rPr lang="el-GR" sz="3200" dirty="0" err="1" smtClean="0"/>
              <a:t>Όι</a:t>
            </a:r>
            <a:r>
              <a:rPr lang="el-GR" sz="3200" dirty="0" smtClean="0"/>
              <a:t>, εν του </a:t>
            </a:r>
            <a:r>
              <a:rPr lang="el-GR" sz="32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en-GB" sz="3200" b="1" dirty="0" err="1" smtClean="0">
                <a:solidFill>
                  <a:schemeClr val="accent3">
                    <a:lumMod val="50000"/>
                  </a:schemeClr>
                </a:solidFill>
              </a:rPr>
              <a:t>spi</a:t>
            </a:r>
            <a:r>
              <a:rPr lang="el-GR" sz="3200" b="1" dirty="0">
                <a:solidFill>
                  <a:schemeClr val="accent3">
                    <a:lumMod val="50000"/>
                  </a:schemeClr>
                </a:solidFill>
                <a:latin typeface="Segoe UI Semibold" panose="020B0702040204020203" pitchFamily="34" charset="0"/>
              </a:rPr>
              <a:t>'</a:t>
            </a:r>
            <a:r>
              <a:rPr lang="el-GR" sz="3200" b="1" dirty="0" smtClean="0">
                <a:solidFill>
                  <a:schemeClr val="accent3">
                    <a:lumMod val="50000"/>
                  </a:schemeClr>
                </a:solidFill>
              </a:rPr>
              <a:t>θ</a:t>
            </a:r>
            <a:r>
              <a:rPr lang="en-GB" sz="3200" b="1" dirty="0" smtClean="0">
                <a:solidFill>
                  <a:schemeClr val="accent3">
                    <a:lumMod val="50000"/>
                  </a:schemeClr>
                </a:solidFill>
              </a:rPr>
              <a:t>cu] / [</a:t>
            </a:r>
            <a:r>
              <a:rPr lang="en-GB" sz="3200" b="1" dirty="0" err="1" smtClean="0">
                <a:solidFill>
                  <a:schemeClr val="accent3">
                    <a:lumMod val="50000"/>
                  </a:schemeClr>
                </a:solidFill>
              </a:rPr>
              <a:t>spi</a:t>
            </a:r>
            <a:r>
              <a:rPr lang="el-GR" sz="3200" b="1" dirty="0">
                <a:solidFill>
                  <a:schemeClr val="accent3">
                    <a:lumMod val="50000"/>
                  </a:schemeClr>
                </a:solidFill>
                <a:latin typeface="Segoe UI Semibold" panose="020B0702040204020203" pitchFamily="34" charset="0"/>
              </a:rPr>
              <a:t>'</a:t>
            </a:r>
            <a:r>
              <a:rPr lang="en-GB" sz="3200" b="1" dirty="0" smtClean="0">
                <a:solidFill>
                  <a:schemeClr val="accent3">
                    <a:lumMod val="50000"/>
                  </a:schemeClr>
                </a:solidFill>
              </a:rPr>
              <a:t>cu]</a:t>
            </a:r>
            <a:endParaRPr lang="en-GB" sz="3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el-GR" sz="2400" dirty="0" smtClean="0">
              <a:latin typeface="Segoe UI Semibold" panose="020B0702040204020203" pitchFamily="34" charset="0"/>
              <a:ea typeface="Times New Roman"/>
              <a:cs typeface="Cambria"/>
            </a:endParaRP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669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pPr algn="r"/>
            <a:r>
              <a:rPr lang="el-GR" sz="4000" b="1" dirty="0" smtClean="0">
                <a:effectLst/>
                <a:latin typeface="Geneva"/>
                <a:cs typeface="Geneva"/>
              </a:rPr>
              <a:t>Μεθοδολογία</a:t>
            </a:r>
            <a:endParaRPr lang="el-GR" sz="4000" dirty="0">
              <a:effectLst/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el-GR" sz="2400" dirty="0">
                <a:cs typeface="Geneva"/>
              </a:rPr>
              <a:t>Πλεονεκτήματα </a:t>
            </a:r>
            <a:r>
              <a:rPr lang="el-GR" sz="2400" dirty="0" err="1">
                <a:cs typeface="Geneva"/>
              </a:rPr>
              <a:t>στοχευμένων</a:t>
            </a:r>
            <a:r>
              <a:rPr lang="el-GR" sz="2400" dirty="0">
                <a:cs typeface="Geneva"/>
              </a:rPr>
              <a:t> συνεντεύξεων </a:t>
            </a:r>
            <a:r>
              <a:rPr lang="el-GR" sz="2400" dirty="0" smtClean="0">
                <a:cs typeface="Geneva"/>
              </a:rPr>
              <a:t>υποβοηθούμενων </a:t>
            </a:r>
            <a:r>
              <a:rPr lang="el-GR" sz="2400" dirty="0">
                <a:cs typeface="Geneva"/>
              </a:rPr>
              <a:t>από </a:t>
            </a:r>
            <a:r>
              <a:rPr lang="el-GR" sz="2400" dirty="0" smtClean="0">
                <a:cs typeface="Geneva"/>
              </a:rPr>
              <a:t>ερωτηματολόγιο</a:t>
            </a:r>
            <a:r>
              <a:rPr lang="el-GR" sz="2400" dirty="0">
                <a:cs typeface="Geneva"/>
              </a:rPr>
              <a:t>: </a:t>
            </a:r>
          </a:p>
          <a:p>
            <a:r>
              <a:rPr lang="el-GR" sz="2400" dirty="0">
                <a:cs typeface="Geneva"/>
              </a:rPr>
              <a:t>μπορούν να αποσπάσουν συγκεκριμένες πληροφορίες </a:t>
            </a:r>
            <a:r>
              <a:rPr lang="el-GR" sz="2400" dirty="0" smtClean="0">
                <a:cs typeface="Geneva"/>
              </a:rPr>
              <a:t>για </a:t>
            </a:r>
            <a:r>
              <a:rPr lang="el-GR" sz="2400" dirty="0">
                <a:cs typeface="Geneva"/>
              </a:rPr>
              <a:t>το φαινόμενο που εξετάζεται κάθε φορά.</a:t>
            </a:r>
          </a:p>
          <a:p>
            <a:r>
              <a:rPr lang="el-GR" sz="2400" dirty="0">
                <a:cs typeface="Geneva"/>
              </a:rPr>
              <a:t>προσφέρουν τη δυνατότητα παρατήρησης των αντιδράσεων των πληροφορητών σε κάποιους γλωσσικούς τύπους ή φράσεις που απαντούν σπάνια και ως εκ τούτου δεν θα μπορούσαν να εμφανιστούν στον αυθόρμητο λόγο.</a:t>
            </a:r>
          </a:p>
          <a:p>
            <a:r>
              <a:rPr lang="el-GR" sz="2400" dirty="0">
                <a:cs typeface="Geneva"/>
              </a:rPr>
              <a:t>προσφέρεται η δυνατότητα επικέντρωσης στο γλωσσικό φαινόμενο που εξετάζεται κάθε φορά (</a:t>
            </a:r>
            <a:r>
              <a:rPr lang="en-US" sz="2400" dirty="0">
                <a:cs typeface="Geneva"/>
              </a:rPr>
              <a:t>Cornips </a:t>
            </a:r>
            <a:r>
              <a:rPr lang="el-GR" sz="2400" dirty="0">
                <a:cs typeface="Geneva"/>
              </a:rPr>
              <a:t>&amp; </a:t>
            </a:r>
            <a:r>
              <a:rPr lang="en-US" sz="2400" dirty="0" err="1">
                <a:cs typeface="Geneva"/>
              </a:rPr>
              <a:t>Poletto</a:t>
            </a:r>
            <a:r>
              <a:rPr lang="el-GR" sz="2400" dirty="0">
                <a:cs typeface="Geneva"/>
              </a:rPr>
              <a:t>, 2005). </a:t>
            </a:r>
          </a:p>
          <a:p>
            <a:r>
              <a:rPr lang="el-GR" sz="2400" dirty="0">
                <a:cs typeface="Geneva"/>
              </a:rPr>
              <a:t>Η συνέντευξη γινόταν από μια </a:t>
            </a:r>
            <a:r>
              <a:rPr lang="el-GR" sz="2400" dirty="0" err="1">
                <a:cs typeface="Geneva"/>
              </a:rPr>
              <a:t>διαλεκτόφωνη</a:t>
            </a:r>
            <a:r>
              <a:rPr lang="el-GR" sz="2400" dirty="0">
                <a:cs typeface="Geneva"/>
              </a:rPr>
              <a:t> ερευνήτρια, </a:t>
            </a:r>
            <a:r>
              <a:rPr lang="el-GR" sz="2400" dirty="0" smtClean="0">
                <a:cs typeface="Geneva"/>
              </a:rPr>
              <a:t>κι έτσι περιοριζόταν, όσο αυτό είναι δυνατό, το </a:t>
            </a:r>
            <a:r>
              <a:rPr lang="el-GR" sz="2400" i="1" dirty="0">
                <a:cs typeface="Geneva"/>
              </a:rPr>
              <a:t>παράδοξο του </a:t>
            </a:r>
            <a:r>
              <a:rPr lang="el-GR" sz="2400" i="1" dirty="0" smtClean="0">
                <a:cs typeface="Geneva"/>
              </a:rPr>
              <a:t>παρατηρητή </a:t>
            </a:r>
            <a:r>
              <a:rPr lang="el-GR" sz="2400" dirty="0" smtClean="0">
                <a:cs typeface="Geneva"/>
              </a:rPr>
              <a:t>αλλά και </a:t>
            </a:r>
            <a:r>
              <a:rPr lang="el-GR" sz="2400" dirty="0">
                <a:cs typeface="Geneva"/>
              </a:rPr>
              <a:t>η παρεμβολή του γραπτού λόγου καθώς και των απόλυτων κρίσεων που ενδεχομένως να έφερναν σε δύσκολη θέση τους πληροφορητές. 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08912" cy="980728"/>
          </a:xfrm>
        </p:spPr>
        <p:txBody>
          <a:bodyPr>
            <a:noAutofit/>
          </a:bodyPr>
          <a:lstStyle/>
          <a:p>
            <a:pPr algn="r"/>
            <a:r>
              <a:rPr lang="el-GR" sz="4000" b="1" dirty="0" smtClean="0">
                <a:latin typeface="Geneva"/>
                <a:cs typeface="Geneva"/>
              </a:rPr>
              <a:t>Οι </a:t>
            </a:r>
            <a:r>
              <a:rPr lang="el-GR" sz="4000" b="1" dirty="0">
                <a:latin typeface="Geneva"/>
                <a:cs typeface="Geneva"/>
              </a:rPr>
              <a:t>συμμετέχουσες/συμμετέχοντες</a:t>
            </a:r>
            <a:endParaRPr lang="el-GR" sz="40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7992888" cy="5616624"/>
          </a:xfrm>
        </p:spPr>
        <p:txBody>
          <a:bodyPr>
            <a:normAutofit fontScale="25000" lnSpcReduction="20000"/>
          </a:bodyPr>
          <a:lstStyle/>
          <a:p>
            <a:pPr marL="114300" indent="0" algn="just">
              <a:buNone/>
            </a:pPr>
            <a:r>
              <a:rPr lang="el-GR" sz="7200" dirty="0" smtClean="0"/>
              <a:t>45 πληροφορήτριες/-τές </a:t>
            </a:r>
          </a:p>
          <a:p>
            <a:pPr marL="114300" indent="0" algn="just">
              <a:buNone/>
            </a:pPr>
            <a:r>
              <a:rPr lang="el-GR" sz="7200" dirty="0" smtClean="0"/>
              <a:t>25 γεννήθηκαν μετά το 1974 και 20 πριν το 1974 </a:t>
            </a:r>
          </a:p>
          <a:p>
            <a:pPr marL="114300" indent="0" algn="just">
              <a:buNone/>
            </a:pPr>
            <a:r>
              <a:rPr lang="el-GR" sz="7200" dirty="0"/>
              <a:t> </a:t>
            </a:r>
            <a:r>
              <a:rPr lang="el-GR" sz="7200" dirty="0" smtClean="0"/>
              <a:t>    (μέσος όρος ηλικίας δείγματος : 39 χρόνια)</a:t>
            </a:r>
          </a:p>
          <a:p>
            <a:pPr marL="114300" indent="0" algn="just">
              <a:buNone/>
            </a:pPr>
            <a:r>
              <a:rPr lang="el-GR" sz="7200" dirty="0" smtClean="0"/>
              <a:t>21 γυναίκες / 24 άνδρες</a:t>
            </a:r>
          </a:p>
          <a:p>
            <a:pPr marL="114300" indent="0" algn="just">
              <a:buNone/>
            </a:pPr>
            <a:endParaRPr lang="el-GR" sz="7200" dirty="0" smtClean="0"/>
          </a:p>
          <a:p>
            <a:pPr marL="114300" indent="0" algn="just">
              <a:buNone/>
            </a:pPr>
            <a:r>
              <a:rPr lang="el-GR" sz="7200" dirty="0" smtClean="0"/>
              <a:t>Καταγωγή: </a:t>
            </a:r>
          </a:p>
          <a:p>
            <a:pPr marL="114300" indent="0" algn="just">
              <a:buNone/>
            </a:pPr>
            <a:r>
              <a:rPr lang="el-GR" sz="7200" dirty="0" smtClean="0"/>
              <a:t>- 22 από τη </a:t>
            </a:r>
            <a:r>
              <a:rPr lang="el-GR" sz="7200" dirty="0" err="1" smtClean="0"/>
              <a:t>Δερύνεια</a:t>
            </a:r>
            <a:endParaRPr lang="el-GR" sz="7200" dirty="0" smtClean="0"/>
          </a:p>
          <a:p>
            <a:pPr marL="114300" indent="0" algn="just">
              <a:buNone/>
            </a:pPr>
            <a:r>
              <a:rPr lang="el-GR" sz="7200" dirty="0" smtClean="0"/>
              <a:t>- 5 από τη Σωτήρα</a:t>
            </a:r>
          </a:p>
          <a:p>
            <a:pPr marL="114300" indent="0" algn="just">
              <a:buNone/>
            </a:pPr>
            <a:r>
              <a:rPr lang="el-GR" sz="7200" dirty="0" smtClean="0"/>
              <a:t>- 4 από το </a:t>
            </a:r>
            <a:r>
              <a:rPr lang="el-GR" sz="7200" dirty="0" err="1" smtClean="0"/>
              <a:t>Λιοπέτρι</a:t>
            </a:r>
            <a:endParaRPr lang="el-GR" sz="7200" dirty="0" smtClean="0"/>
          </a:p>
          <a:p>
            <a:pPr marL="114300" indent="0" algn="just">
              <a:buNone/>
            </a:pPr>
            <a:r>
              <a:rPr lang="el-GR" sz="7200" dirty="0" smtClean="0"/>
              <a:t>- 2 από την Ξυλοφάγου</a:t>
            </a:r>
          </a:p>
          <a:p>
            <a:pPr marL="114300" indent="0" algn="just">
              <a:buNone/>
            </a:pPr>
            <a:r>
              <a:rPr lang="el-GR" sz="7200" dirty="0" smtClean="0"/>
              <a:t>- 1 από το </a:t>
            </a:r>
            <a:r>
              <a:rPr lang="el-GR" sz="7200" dirty="0" err="1" smtClean="0"/>
              <a:t>Φρέναρος</a:t>
            </a:r>
            <a:r>
              <a:rPr lang="el-GR" sz="7200" dirty="0" smtClean="0"/>
              <a:t> (όλες οι πιο πάνω περιοχές υπάγονται στην περιοχή των </a:t>
            </a:r>
            <a:r>
              <a:rPr lang="el-GR" sz="7200" dirty="0" err="1" smtClean="0"/>
              <a:t>Κοκκινοχωρίων</a:t>
            </a:r>
            <a:r>
              <a:rPr lang="el-GR" sz="7200" dirty="0" smtClean="0"/>
              <a:t>)</a:t>
            </a:r>
          </a:p>
          <a:p>
            <a:pPr marL="114300" indent="0" algn="just">
              <a:buNone/>
            </a:pPr>
            <a:r>
              <a:rPr lang="el-GR" sz="7200" dirty="0" smtClean="0"/>
              <a:t>- 3 κατάγονται από τη Λευκωσία και </a:t>
            </a:r>
          </a:p>
          <a:p>
            <a:pPr marL="114300" indent="0" algn="just">
              <a:buNone/>
            </a:pPr>
            <a:r>
              <a:rPr lang="el-GR" sz="7200" dirty="0" smtClean="0"/>
              <a:t>-οι υπόλοιποι 8 από περιοχές της κατεχόμενης Κύπρου και συνεπώς θεωρούνται πρόσφυγες.</a:t>
            </a:r>
          </a:p>
          <a:p>
            <a:pPr marL="114300" lvl="0" indent="0" algn="just">
              <a:buNone/>
            </a:pPr>
            <a:endParaRPr lang="el-GR" sz="7200" dirty="0" smtClean="0"/>
          </a:p>
          <a:p>
            <a:pPr marL="114300" lvl="0" indent="0" algn="just">
              <a:buNone/>
            </a:pPr>
            <a:r>
              <a:rPr lang="el-GR" sz="7200" dirty="0" smtClean="0"/>
              <a:t>Τόπος κατοικίας:</a:t>
            </a:r>
          </a:p>
          <a:p>
            <a:pPr marL="114300" lvl="0" indent="0" algn="just">
              <a:buNone/>
            </a:pPr>
            <a:r>
              <a:rPr lang="el-GR" sz="7200" dirty="0" smtClean="0"/>
              <a:t>- 24 είναι κάτοικοι </a:t>
            </a:r>
            <a:r>
              <a:rPr lang="el-GR" sz="7200" dirty="0" err="1" smtClean="0"/>
              <a:t>Δερύνειας</a:t>
            </a:r>
            <a:endParaRPr lang="el-GR" sz="7200" dirty="0" smtClean="0"/>
          </a:p>
          <a:p>
            <a:pPr marL="114300" lvl="0" indent="0" algn="just">
              <a:buNone/>
            </a:pPr>
            <a:r>
              <a:rPr lang="el-GR" sz="7200" dirty="0" smtClean="0"/>
              <a:t>- 12 κάτοικοι Σωτήρας</a:t>
            </a:r>
          </a:p>
          <a:p>
            <a:pPr marL="114300" lvl="0" indent="0" algn="just">
              <a:buNone/>
            </a:pPr>
            <a:r>
              <a:rPr lang="el-GR" sz="7200" dirty="0" smtClean="0"/>
              <a:t>- 5 κάτοικοι Λευκωσίας και </a:t>
            </a:r>
          </a:p>
          <a:p>
            <a:pPr marL="114300" indent="0" algn="just">
              <a:buNone/>
            </a:pPr>
            <a:r>
              <a:rPr lang="el-GR" sz="7200" dirty="0" smtClean="0"/>
              <a:t>- 4 κάτοικοι </a:t>
            </a:r>
            <a:r>
              <a:rPr lang="el-GR" sz="7200" dirty="0" err="1" smtClean="0"/>
              <a:t>Λιοπετρίου</a:t>
            </a:r>
            <a:r>
              <a:rPr lang="el-GR" sz="7200" dirty="0" smtClean="0"/>
              <a:t>.</a:t>
            </a:r>
          </a:p>
          <a:p>
            <a:pPr>
              <a:buFontTx/>
              <a:buChar char="-"/>
            </a:pPr>
            <a:endParaRPr lang="el-GR" sz="5500" dirty="0" smtClean="0"/>
          </a:p>
          <a:p>
            <a:pPr>
              <a:buFontTx/>
              <a:buChar char="-"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42</a:t>
            </a:fld>
            <a:endParaRPr lang="el-G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/>
          </a:bodyPr>
          <a:lstStyle/>
          <a:p>
            <a:pPr algn="r"/>
            <a:r>
              <a:rPr lang="el-GR" sz="4000" b="1" dirty="0">
                <a:latin typeface="Geneva"/>
                <a:cs typeface="Geneva"/>
              </a:rPr>
              <a:t>Οι συμμετέχουσες/συμμετέχοντες</a:t>
            </a:r>
            <a:endParaRPr lang="el-GR" sz="4000" b="1" dirty="0">
              <a:effectLst/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l-GR" sz="3100" dirty="0" smtClean="0"/>
              <a:t>Μορφωτικό επίπεδο: </a:t>
            </a:r>
          </a:p>
          <a:p>
            <a:pPr marL="114300" lvl="0" indent="0">
              <a:buNone/>
            </a:pPr>
            <a:r>
              <a:rPr lang="el-GR" sz="3100" dirty="0" smtClean="0"/>
              <a:t>- 8 άτομα φοίτησαν ή φοιτούν μέχρι τη βασική εκπαίδευση</a:t>
            </a:r>
          </a:p>
          <a:p>
            <a:pPr marL="114300" lvl="0" indent="0">
              <a:buNone/>
            </a:pPr>
            <a:r>
              <a:rPr lang="el-GR" sz="3100" dirty="0" smtClean="0"/>
              <a:t>- 20 άτομα φοίτησαν ή φοιτούν μέχρι τη μέση εκπαίδευση</a:t>
            </a:r>
          </a:p>
          <a:p>
            <a:pPr marL="114300" lvl="0" indent="0">
              <a:buNone/>
            </a:pPr>
            <a:r>
              <a:rPr lang="el-GR" sz="3100" dirty="0" smtClean="0"/>
              <a:t>- 17 άτομα φοίτησαν ή φοιτούν μέχρι την ανώτερη / ανώτατη εκπαίδευση</a:t>
            </a:r>
          </a:p>
          <a:p>
            <a:pPr marL="114300" indent="0">
              <a:buNone/>
            </a:pPr>
            <a:r>
              <a:rPr lang="el-GR" sz="3100" dirty="0" smtClean="0"/>
              <a:t>- Ο μέσος όρος των χρόνων της εκπαίδευσης του δείγματος είναι 12 χρόνια</a:t>
            </a:r>
          </a:p>
          <a:p>
            <a:pPr marL="114300" indent="0">
              <a:buNone/>
            </a:pPr>
            <a:r>
              <a:rPr lang="el-GR" sz="3100" dirty="0" smtClean="0"/>
              <a:t>Απασχόληση:</a:t>
            </a:r>
          </a:p>
          <a:p>
            <a:pPr marL="114300" lvl="0" indent="0">
              <a:buNone/>
            </a:pPr>
            <a:r>
              <a:rPr lang="el-GR" sz="3100" dirty="0" smtClean="0"/>
              <a:t>- 23 ανήκουν στην εργατική τάξη</a:t>
            </a:r>
          </a:p>
          <a:p>
            <a:pPr marL="114300" lvl="0" indent="0">
              <a:buNone/>
            </a:pPr>
            <a:r>
              <a:rPr lang="el-GR" sz="3100" dirty="0" smtClean="0"/>
              <a:t>- 14 ανήκουν στη μεσαία και </a:t>
            </a:r>
          </a:p>
          <a:p>
            <a:pPr marL="114300" indent="0">
              <a:buNone/>
            </a:pPr>
            <a:r>
              <a:rPr lang="el-GR" sz="3100" dirty="0" smtClean="0"/>
              <a:t>- 8 είναι μαθητές ή φοιτητές ή στρατιώτες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43</a:t>
            </a:fld>
            <a:endParaRPr lang="el-G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064896" cy="922114"/>
          </a:xfrm>
        </p:spPr>
        <p:txBody>
          <a:bodyPr>
            <a:noAutofit/>
          </a:bodyPr>
          <a:lstStyle/>
          <a:p>
            <a:pPr algn="r"/>
            <a:r>
              <a:rPr lang="el-GR" sz="3200" b="1" dirty="0" smtClean="0">
                <a:effectLst/>
                <a:latin typeface="Geneva"/>
                <a:cs typeface="Geneva"/>
              </a:rPr>
              <a:t>Συγκεντρωτικά αποτελέσματα: </a:t>
            </a:r>
            <a:r>
              <a:rPr lang="el-GR" sz="3200" b="1" dirty="0">
                <a:latin typeface="Geneva"/>
                <a:cs typeface="Geneva"/>
              </a:rPr>
              <a:t>ι</a:t>
            </a:r>
            <a:r>
              <a:rPr lang="el-GR" sz="3200" b="1" dirty="0" smtClean="0">
                <a:effectLst/>
                <a:latin typeface="Geneva"/>
                <a:cs typeface="Geneva"/>
              </a:rPr>
              <a:t>σοπέδωση!</a:t>
            </a:r>
            <a:endParaRPr lang="el-GR" sz="3200" dirty="0">
              <a:effectLst/>
              <a:latin typeface="Geneva"/>
              <a:cs typeface="Genev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44</a:t>
            </a:fld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29851"/>
            <a:ext cx="7620000" cy="3711317"/>
          </a:xfrm>
        </p:spPr>
        <p:txBody>
          <a:bodyPr/>
          <a:lstStyle/>
          <a:p>
            <a:endParaRPr lang="el-GR" dirty="0"/>
          </a:p>
          <a:p>
            <a:pPr marL="114300" indent="0">
              <a:buNone/>
            </a:pPr>
            <a:endParaRPr lang="el-GR" dirty="0" smtClean="0"/>
          </a:p>
          <a:p>
            <a:pPr marL="114300" indent="0">
              <a:buNone/>
            </a:pPr>
            <a:endParaRPr lang="el-GR" dirty="0"/>
          </a:p>
          <a:p>
            <a:pPr marL="114300" indent="0">
              <a:buNone/>
            </a:pPr>
            <a:endParaRPr lang="el-GR" dirty="0" smtClean="0"/>
          </a:p>
          <a:p>
            <a:pPr marL="114300" indent="0">
              <a:buNone/>
            </a:pPr>
            <a:endParaRPr lang="el-GR" dirty="0"/>
          </a:p>
          <a:p>
            <a:pPr marL="114300" indent="0">
              <a:buNone/>
            </a:pPr>
            <a:endParaRPr lang="el-GR" dirty="0" smtClean="0"/>
          </a:p>
          <a:p>
            <a:pPr marL="114300" indent="0">
              <a:buNone/>
            </a:pP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29852"/>
            <a:ext cx="7128792" cy="452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229851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5157192"/>
            <a:ext cx="770485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l-GR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l-GR" sz="2400" b="1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l-GR" sz="24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Ποσοστά </a:t>
            </a:r>
            <a:r>
              <a:rPr lang="el-GR" sz="2400" b="1" dirty="0">
                <a:ea typeface="Segoe UI" panose="020B0502040204020203" pitchFamily="34" charset="0"/>
                <a:cs typeface="Segoe UI" panose="020B0502040204020203" pitchFamily="34" charset="0"/>
              </a:rPr>
              <a:t>αποδοχής </a:t>
            </a:r>
            <a:r>
              <a:rPr lang="el-GR" sz="2400" b="1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ισογλώσσων</a:t>
            </a:r>
            <a:r>
              <a:rPr lang="el-GR" sz="24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l-GR" sz="2400" b="1" dirty="0">
                <a:ea typeface="Segoe UI" panose="020B0502040204020203" pitchFamily="34" charset="0"/>
                <a:cs typeface="Segoe UI" panose="020B0502040204020203" pitchFamily="34" charset="0"/>
              </a:rPr>
              <a:t>της </a:t>
            </a:r>
            <a:r>
              <a:rPr lang="el-GR" sz="2400" b="1" i="1" dirty="0">
                <a:ea typeface="Segoe UI" panose="020B0502040204020203" pitchFamily="34" charset="0"/>
                <a:cs typeface="Segoe UI" panose="020B0502040204020203" pitchFamily="34" charset="0"/>
              </a:rPr>
              <a:t>κοινής</a:t>
            </a:r>
            <a:r>
              <a:rPr lang="el-GR" sz="2400" b="1" dirty="0"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l-GR" sz="24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κυπριακής</a:t>
            </a:r>
          </a:p>
          <a:p>
            <a:pPr algn="ctr"/>
            <a:r>
              <a:rPr lang="el-GR" sz="24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και </a:t>
            </a:r>
            <a:r>
              <a:rPr lang="el-GR" sz="2400" b="1" dirty="0">
                <a:ea typeface="Segoe UI" panose="020B0502040204020203" pitchFamily="34" charset="0"/>
                <a:cs typeface="Segoe UI" panose="020B0502040204020203" pitchFamily="34" charset="0"/>
              </a:rPr>
              <a:t>της τοπικής ποικιλίας</a:t>
            </a:r>
          </a:p>
        </p:txBody>
      </p:sp>
    </p:spTree>
    <p:extLst>
      <p:ext uri="{BB962C8B-B14F-4D97-AF65-F5344CB8AC3E}">
        <p14:creationId xmlns:p14="http://schemas.microsoft.com/office/powerpoint/2010/main" val="347606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pPr algn="r"/>
            <a:r>
              <a:rPr lang="el-GR" sz="2800" b="1" dirty="0" smtClean="0">
                <a:latin typeface="Geneva"/>
                <a:cs typeface="Geneva"/>
              </a:rPr>
              <a:t>Μ</a:t>
            </a:r>
            <a:r>
              <a:rPr lang="el-GR" sz="2800" b="1" dirty="0" smtClean="0">
                <a:effectLst/>
                <a:latin typeface="Geneva"/>
                <a:cs typeface="Geneva"/>
              </a:rPr>
              <a:t>ορφολογική απόδοση της γενικής πληθυντικού με  αιτιατική πληθυντικού</a:t>
            </a:r>
            <a:endParaRPr lang="el-GR" sz="2800" dirty="0">
              <a:effectLst/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114300" indent="0">
              <a:buNone/>
            </a:pPr>
            <a:r>
              <a:rPr lang="el-GR" sz="4500" u="sng" dirty="0" smtClean="0">
                <a:latin typeface="Segoe UI Semibold" panose="020B0702040204020203" pitchFamily="34" charset="0"/>
              </a:rPr>
              <a:t>ΓΕΝΙΚΗ ΚΤΗΤΙΚΗ: </a:t>
            </a:r>
          </a:p>
          <a:p>
            <a:pPr marL="114300" indent="0">
              <a:buNone/>
            </a:pPr>
            <a:r>
              <a:rPr lang="el-GR" sz="4500" dirty="0" smtClean="0">
                <a:latin typeface="Segoe UI Semibold" panose="020B0702040204020203" pitchFamily="34" charset="0"/>
              </a:rPr>
              <a:t>ΜΕ ΓΕΝΙΚΗ: 64%</a:t>
            </a:r>
          </a:p>
          <a:p>
            <a:pPr marL="114300" indent="0">
              <a:buNone/>
            </a:pPr>
            <a:r>
              <a:rPr lang="el-GR" sz="4500" dirty="0" smtClean="0">
                <a:latin typeface="Segoe UI Semibold" panose="020B0702040204020203" pitchFamily="34" charset="0"/>
              </a:rPr>
              <a:t>ΜΕ ΑΙΤΙΑΤΙΚΗ: 36%</a:t>
            </a:r>
          </a:p>
          <a:p>
            <a:pPr marL="114300" indent="0">
              <a:buNone/>
            </a:pPr>
            <a:endParaRPr lang="el-GR" sz="45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l-GR" sz="4500" u="sng" dirty="0" smtClean="0">
                <a:latin typeface="Segoe UI Semibold" panose="020B0702040204020203" pitchFamily="34" charset="0"/>
              </a:rPr>
              <a:t>ΓΕΝΙΚΗ ΥΠΟΚΕΙΜΕΝΙΚΗ: </a:t>
            </a:r>
          </a:p>
          <a:p>
            <a:pPr marL="114300" indent="0">
              <a:buNone/>
            </a:pPr>
            <a:r>
              <a:rPr lang="el-GR" sz="4500" dirty="0" smtClean="0">
                <a:latin typeface="Segoe UI Semibold" panose="020B0702040204020203" pitchFamily="34" charset="0"/>
              </a:rPr>
              <a:t>ΜΕ ΓΕΝΙΚΗ: 61%</a:t>
            </a:r>
          </a:p>
          <a:p>
            <a:pPr marL="114300" indent="0">
              <a:buNone/>
            </a:pPr>
            <a:r>
              <a:rPr lang="el-GR" sz="4500" dirty="0" smtClean="0">
                <a:latin typeface="Segoe UI Semibold" panose="020B0702040204020203" pitchFamily="34" charset="0"/>
              </a:rPr>
              <a:t>ΜΕ ΑΙΤΙΑΤΙΚΗ: 39%</a:t>
            </a:r>
          </a:p>
          <a:p>
            <a:pPr marL="114300" indent="0">
              <a:buNone/>
            </a:pPr>
            <a:endParaRPr lang="el-GR" sz="45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l-GR" sz="4500" u="sng" dirty="0" smtClean="0">
                <a:latin typeface="Segoe UI Semibold" panose="020B0702040204020203" pitchFamily="34" charset="0"/>
              </a:rPr>
              <a:t>ΓΕΝΙΚΗ ΑΝΤΙΚΕΙΜΕΝΙΚΗ: </a:t>
            </a:r>
          </a:p>
          <a:p>
            <a:pPr marL="114300" indent="0">
              <a:buNone/>
            </a:pPr>
            <a:r>
              <a:rPr lang="el-GR" sz="4500" dirty="0" smtClean="0">
                <a:latin typeface="Segoe UI Semibold" panose="020B0702040204020203" pitchFamily="34" charset="0"/>
              </a:rPr>
              <a:t>ΜΕ ΓΕΝΙΚΗ: 73%</a:t>
            </a:r>
          </a:p>
          <a:p>
            <a:pPr marL="114300" indent="0">
              <a:buNone/>
            </a:pPr>
            <a:r>
              <a:rPr lang="el-GR" sz="4500" dirty="0" smtClean="0">
                <a:latin typeface="Segoe UI Semibold" panose="020B0702040204020203" pitchFamily="34" charset="0"/>
              </a:rPr>
              <a:t>ΜΕ ΑΙΤΙΑΤΙΚΗ: 27%</a:t>
            </a:r>
          </a:p>
          <a:p>
            <a:pPr marL="114300" indent="0">
              <a:buNone/>
            </a:pPr>
            <a:endParaRPr lang="el-GR" sz="45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l-GR" sz="4500" u="sng" dirty="0" smtClean="0">
                <a:latin typeface="Segoe UI Semibold" panose="020B0702040204020203" pitchFamily="34" charset="0"/>
              </a:rPr>
              <a:t>ΓΕΝΙΚΗ ΔΙΑΙΡΕΤΙΚΗ:</a:t>
            </a:r>
          </a:p>
          <a:p>
            <a:pPr marL="114300" indent="0">
              <a:buNone/>
            </a:pPr>
            <a:r>
              <a:rPr lang="el-GR" sz="4500" dirty="0" smtClean="0">
                <a:latin typeface="Segoe UI Semibold" panose="020B0702040204020203" pitchFamily="34" charset="0"/>
              </a:rPr>
              <a:t>ΜΕ ΓΕΝΙΚΗ: 39%</a:t>
            </a:r>
          </a:p>
          <a:p>
            <a:pPr marL="114300" indent="0">
              <a:buNone/>
            </a:pPr>
            <a:r>
              <a:rPr lang="el-GR" sz="4500" dirty="0" smtClean="0">
                <a:latin typeface="Segoe UI Semibold" panose="020B0702040204020203" pitchFamily="34" charset="0"/>
              </a:rPr>
              <a:t>ΜΕ ΑΙΤΙΑΤΙΚΗ: 48%</a:t>
            </a:r>
          </a:p>
          <a:p>
            <a:pPr marL="114300" indent="0">
              <a:buNone/>
            </a:pPr>
            <a:r>
              <a:rPr lang="el-GR" sz="4500" dirty="0" smtClean="0">
                <a:latin typeface="Segoe UI Semibold" panose="020B0702040204020203" pitchFamily="34" charset="0"/>
              </a:rPr>
              <a:t>ΜΕ ΟΝΟΜΑΣΤΙΚΗ: 13%</a:t>
            </a:r>
          </a:p>
          <a:p>
            <a:endParaRPr lang="el-GR" sz="4000" dirty="0" smtClean="0">
              <a:latin typeface="Cambria" pitchFamily="18" charset="0"/>
            </a:endParaRPr>
          </a:p>
          <a:p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45</a:t>
            </a:fld>
            <a:endParaRPr lang="el-G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/>
          </a:bodyPr>
          <a:lstStyle/>
          <a:p>
            <a:pPr algn="r"/>
            <a:r>
              <a:rPr lang="el-GR" sz="2800" b="1" dirty="0">
                <a:latin typeface="Geneva"/>
                <a:cs typeface="Geneva"/>
              </a:rPr>
              <a:t>Μορφολογική απόδοση της γενικής πληθυντικού με  αιτιατική </a:t>
            </a:r>
            <a:r>
              <a:rPr lang="el-GR" sz="2800" b="1" dirty="0" smtClean="0">
                <a:latin typeface="Geneva"/>
                <a:cs typeface="Geneva"/>
              </a:rPr>
              <a:t>πληθυντικού</a:t>
            </a:r>
            <a:endParaRPr lang="el-GR" sz="28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47800"/>
            <a:ext cx="7056784" cy="5410200"/>
          </a:xfrm>
        </p:spPr>
        <p:txBody>
          <a:bodyPr>
            <a:normAutofit fontScale="47500" lnSpcReduction="20000"/>
          </a:bodyPr>
          <a:lstStyle/>
          <a:p>
            <a:pPr marL="114300" indent="0">
              <a:buNone/>
            </a:pPr>
            <a:r>
              <a:rPr lang="el-GR" sz="3400" u="sng" dirty="0" smtClean="0">
                <a:latin typeface="Segoe UI Semibold" panose="020B0702040204020203" pitchFamily="34" charset="0"/>
              </a:rPr>
              <a:t>ΓΕΝΙΚΗ ΤΗΣ ΠΟΣΟΤΗΤΑΣ: </a:t>
            </a:r>
            <a:r>
              <a:rPr lang="el-GR" sz="3400" dirty="0" smtClean="0">
                <a:latin typeface="Segoe UI Semibold" panose="020B0702040204020203" pitchFamily="34" charset="0"/>
              </a:rPr>
              <a:t>	</a:t>
            </a:r>
          </a:p>
          <a:p>
            <a:pPr marL="114300" indent="0">
              <a:buNone/>
            </a:pPr>
            <a:r>
              <a:rPr lang="el-GR" sz="3400" dirty="0" smtClean="0">
                <a:latin typeface="Segoe UI Semibold" panose="020B0702040204020203" pitchFamily="34" charset="0"/>
              </a:rPr>
              <a:t>ΜΕ ΓΕΝΙΚΗ: 87% </a:t>
            </a:r>
          </a:p>
          <a:p>
            <a:pPr marL="114300" indent="0">
              <a:buNone/>
            </a:pPr>
            <a:r>
              <a:rPr lang="el-GR" sz="3400" dirty="0" smtClean="0">
                <a:latin typeface="Segoe UI Semibold" panose="020B0702040204020203" pitchFamily="34" charset="0"/>
              </a:rPr>
              <a:t>ΜΕ ΑΙΤΙΑΤΙΚΗ: 13% 	</a:t>
            </a:r>
          </a:p>
          <a:p>
            <a:pPr marL="114300" indent="0">
              <a:buNone/>
            </a:pPr>
            <a:endParaRPr lang="el-GR" sz="34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l-GR" sz="3400" u="sng" dirty="0" smtClean="0">
                <a:latin typeface="Segoe UI Semibold" panose="020B0702040204020203" pitchFamily="34" charset="0"/>
              </a:rPr>
              <a:t>ΓΕΝΙΚΗ ΩΣ ΕΜΜΕΣΟ ΑΝΤΙΚΕΙΜΕΝΟ: </a:t>
            </a:r>
            <a:r>
              <a:rPr lang="el-GR" sz="3400" dirty="0" smtClean="0">
                <a:latin typeface="Segoe UI Semibold" panose="020B0702040204020203" pitchFamily="34" charset="0"/>
              </a:rPr>
              <a:t>	</a:t>
            </a:r>
          </a:p>
          <a:p>
            <a:pPr marL="114300" indent="0">
              <a:buNone/>
            </a:pPr>
            <a:r>
              <a:rPr lang="el-GR" sz="3400" dirty="0" smtClean="0">
                <a:latin typeface="Segoe UI Semibold" panose="020B0702040204020203" pitchFamily="34" charset="0"/>
              </a:rPr>
              <a:t>ΜΕ ΓΕΝΙΚΗ: 80% </a:t>
            </a:r>
          </a:p>
          <a:p>
            <a:pPr marL="114300" indent="0">
              <a:buNone/>
            </a:pPr>
            <a:r>
              <a:rPr lang="el-GR" sz="3400" dirty="0" smtClean="0">
                <a:latin typeface="Segoe UI Semibold" panose="020B0702040204020203" pitchFamily="34" charset="0"/>
              </a:rPr>
              <a:t>ΜΕ ΑΙΤΙΑΤΙΚΗ: 20% 	</a:t>
            </a:r>
          </a:p>
          <a:p>
            <a:pPr marL="114300" indent="0">
              <a:buNone/>
            </a:pPr>
            <a:endParaRPr lang="el-GR" sz="34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l-GR" sz="3400" u="sng" dirty="0" smtClean="0">
                <a:latin typeface="Segoe UI Semibold" panose="020B0702040204020203" pitchFamily="34" charset="0"/>
              </a:rPr>
              <a:t>ΓΕΝΙΚΗ ΣΤΑ ΟΥΔΕΤΕΡΑ: </a:t>
            </a:r>
            <a:r>
              <a:rPr lang="el-GR" sz="3400" dirty="0" smtClean="0">
                <a:latin typeface="Segoe UI Semibold" panose="020B0702040204020203" pitchFamily="34" charset="0"/>
              </a:rPr>
              <a:t>	</a:t>
            </a:r>
          </a:p>
          <a:p>
            <a:pPr marL="114300" indent="0">
              <a:buNone/>
            </a:pPr>
            <a:r>
              <a:rPr lang="el-GR" sz="3400" dirty="0" smtClean="0">
                <a:latin typeface="Segoe UI Semibold" panose="020B0702040204020203" pitchFamily="34" charset="0"/>
              </a:rPr>
              <a:t>ΜΕ ΓΕΝΙΚΗ: 100% </a:t>
            </a:r>
          </a:p>
          <a:p>
            <a:pPr marL="114300" indent="0">
              <a:buNone/>
            </a:pPr>
            <a:r>
              <a:rPr lang="el-GR" sz="3400" dirty="0" smtClean="0">
                <a:latin typeface="Segoe UI Semibold" panose="020B0702040204020203" pitchFamily="34" charset="0"/>
              </a:rPr>
              <a:t>ΜΕ ΑΙΤΙΑΤΙΚΗ: 0%</a:t>
            </a:r>
          </a:p>
          <a:p>
            <a:pPr marL="114300" indent="0">
              <a:buNone/>
            </a:pPr>
            <a:r>
              <a:rPr lang="el-GR" sz="3400" dirty="0" smtClean="0">
                <a:latin typeface="Segoe UI Semibold" panose="020B0702040204020203" pitchFamily="34" charset="0"/>
              </a:rPr>
              <a:t> 	</a:t>
            </a:r>
          </a:p>
          <a:p>
            <a:pPr marL="114300" indent="0">
              <a:buNone/>
            </a:pPr>
            <a:r>
              <a:rPr lang="el-GR" sz="3400" u="sng" dirty="0" smtClean="0">
                <a:latin typeface="Segoe UI Semibold" panose="020B0702040204020203" pitchFamily="34" charset="0"/>
              </a:rPr>
              <a:t>ΓΕΝΙΚΗ ΣΤΑ ΘΗΛΥΚΑ: </a:t>
            </a:r>
            <a:r>
              <a:rPr lang="el-GR" sz="3400" dirty="0" smtClean="0">
                <a:latin typeface="Segoe UI Semibold" panose="020B0702040204020203" pitchFamily="34" charset="0"/>
              </a:rPr>
              <a:t>	</a:t>
            </a:r>
          </a:p>
          <a:p>
            <a:pPr marL="114300" indent="0">
              <a:buNone/>
            </a:pPr>
            <a:r>
              <a:rPr lang="el-GR" sz="3400" dirty="0" smtClean="0">
                <a:latin typeface="Segoe UI Semibold" panose="020B0702040204020203" pitchFamily="34" charset="0"/>
              </a:rPr>
              <a:t>ΜΕ ΓΕΝΙΚΗ: 100% </a:t>
            </a:r>
          </a:p>
          <a:p>
            <a:pPr marL="114300" indent="0">
              <a:buNone/>
            </a:pPr>
            <a:r>
              <a:rPr lang="el-GR" sz="3400" dirty="0" smtClean="0">
                <a:latin typeface="Segoe UI Semibold" panose="020B0702040204020203" pitchFamily="34" charset="0"/>
              </a:rPr>
              <a:t>ΜΕ ΑΙΤΙΑΤΙΚΗ: 0% </a:t>
            </a:r>
          </a:p>
          <a:p>
            <a:pPr marL="114300" indent="0">
              <a:buNone/>
            </a:pPr>
            <a:endParaRPr lang="el-GR" sz="3400" u="sng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l-GR" sz="3400" b="1" u="sng" dirty="0" smtClean="0">
                <a:latin typeface="Segoe UI Semibold" panose="020B0702040204020203" pitchFamily="34" charset="0"/>
              </a:rPr>
              <a:t>ΓΕΝΙΚΟ ΠΟΣΟΣΤΟ: </a:t>
            </a:r>
            <a:r>
              <a:rPr lang="el-GR" sz="3400" b="1" dirty="0" smtClean="0">
                <a:latin typeface="Segoe UI Semibold" panose="020B0702040204020203" pitchFamily="34" charset="0"/>
              </a:rPr>
              <a:t>	</a:t>
            </a:r>
          </a:p>
          <a:p>
            <a:pPr marL="114300" indent="0">
              <a:buNone/>
            </a:pPr>
            <a:r>
              <a:rPr lang="el-GR" sz="3400" b="1" dirty="0" smtClean="0">
                <a:latin typeface="Segoe UI Semibold" panose="020B0702040204020203" pitchFamily="34" charset="0"/>
              </a:rPr>
              <a:t>ΜΕ ΓΕΝΙΚΗ: 75% </a:t>
            </a:r>
          </a:p>
          <a:p>
            <a:pPr marL="114300" indent="0">
              <a:buNone/>
            </a:pPr>
            <a:r>
              <a:rPr lang="el-GR" sz="3400" b="1" dirty="0" smtClean="0">
                <a:latin typeface="Segoe UI Semibold" panose="020B0702040204020203" pitchFamily="34" charset="0"/>
              </a:rPr>
              <a:t>ΜΕ ΑΙΤΙΑΤΙΚΗ: 23% </a:t>
            </a:r>
          </a:p>
          <a:p>
            <a:pPr marL="114300" indent="0">
              <a:buNone/>
            </a:pPr>
            <a:r>
              <a:rPr lang="el-GR" sz="3400" b="1" dirty="0" smtClean="0">
                <a:latin typeface="Segoe UI Semibold" panose="020B0702040204020203" pitchFamily="34" charset="0"/>
              </a:rPr>
              <a:t>ΜΕ ΟΝΟΜΑΣΤΙΚΗ: 2% </a:t>
            </a:r>
            <a:r>
              <a:rPr lang="el-GR" b="1" dirty="0" smtClean="0"/>
              <a:t>	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46</a:t>
            </a:fld>
            <a:endParaRPr lang="el-G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/>
          <a:lstStyle/>
          <a:p>
            <a:pPr algn="r"/>
            <a:r>
              <a:rPr lang="el-GR" sz="4000" b="1" dirty="0">
                <a:latin typeface="Geneva"/>
                <a:cs typeface="Geneva"/>
              </a:rPr>
              <a:t>Από που ξεκινά η γλωσσική αλλαγή; </a:t>
            </a:r>
            <a:endParaRPr lang="el-GR" sz="4000" b="1" dirty="0">
              <a:effectLst/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Autofit/>
          </a:bodyPr>
          <a:lstStyle/>
          <a:p>
            <a:r>
              <a:rPr lang="el-GR" sz="3000" dirty="0" smtClean="0"/>
              <a:t>Η τοπική γλωσσική ποικιλία των </a:t>
            </a:r>
            <a:r>
              <a:rPr lang="el-GR" sz="3000" dirty="0" err="1" smtClean="0"/>
              <a:t>Κοκκινοχωρίων</a:t>
            </a:r>
            <a:r>
              <a:rPr lang="el-GR" sz="3000" dirty="0" smtClean="0"/>
              <a:t> βρίσκεται υπό ισοπέδωση, τουλάχιστον όσον αφορά τις μεταβλητές που εξετάσαμε.</a:t>
            </a:r>
            <a:endParaRPr lang="en-US" sz="3000" dirty="0" smtClean="0"/>
          </a:p>
          <a:p>
            <a:endParaRPr lang="el-GR" sz="3000" dirty="0" smtClean="0"/>
          </a:p>
          <a:p>
            <a:r>
              <a:rPr lang="el-GR" sz="3000" dirty="0" smtClean="0"/>
              <a:t> Η μόνη εξαίρεση στον κανόνα είναι το </a:t>
            </a:r>
            <a:r>
              <a:rPr lang="el-GR" sz="3000" dirty="0">
                <a:ea typeface="Segoe UI Symbol" panose="020B0502040204020203" pitchFamily="34" charset="0"/>
              </a:rPr>
              <a:t>[ç] </a:t>
            </a:r>
            <a:r>
              <a:rPr lang="el-GR" sz="3000" dirty="0" smtClean="0"/>
              <a:t>στους τύπους του ρήματος </a:t>
            </a:r>
            <a:r>
              <a:rPr lang="el-GR" sz="3000" i="1" dirty="0" smtClean="0"/>
              <a:t>έχω</a:t>
            </a:r>
            <a:r>
              <a:rPr lang="el-GR" sz="3000" dirty="0" smtClean="0"/>
              <a:t>, ως shibboleth της τοπικής προφοράς και ταυτότητας– δεν μπορούμε να εντοπίσουμε με ασφάλεια τις αιτίες που οδηγούν στο φαινόμενο αυτό.</a:t>
            </a:r>
            <a:endParaRPr lang="en-US" sz="3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47</a:t>
            </a:fld>
            <a:endParaRPr lang="el-G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922114"/>
          </a:xfrm>
        </p:spPr>
        <p:txBody>
          <a:bodyPr/>
          <a:lstStyle/>
          <a:p>
            <a:pPr algn="r"/>
            <a:r>
              <a:rPr lang="el-GR" sz="3600" b="1" dirty="0" smtClean="0">
                <a:effectLst/>
                <a:latin typeface="Geneva"/>
                <a:cs typeface="Geneva"/>
              </a:rPr>
              <a:t>Από που ξεκινά η γλωσσική αλλαγή; </a:t>
            </a:r>
            <a:endParaRPr lang="el-GR" sz="3600" b="1" dirty="0">
              <a:effectLst/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7776864" cy="5051648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el-GR" sz="3200" dirty="0" smtClean="0"/>
          </a:p>
          <a:p>
            <a:r>
              <a:rPr lang="el-GR" sz="3200" dirty="0"/>
              <a:t>Τ</a:t>
            </a:r>
            <a:r>
              <a:rPr lang="el-GR" sz="3200" dirty="0" smtClean="0"/>
              <a:t>α αναλυτικά αποτελέσματα δείχνουν ότι η αλλαγή, ο </a:t>
            </a:r>
            <a:r>
              <a:rPr lang="el-GR" sz="3200" i="1" dirty="0" smtClean="0"/>
              <a:t>νεωτερισμός (innovation) ξεκινά από τους νεώτερους, τους μορφωμένους, τις γυναίκες και τη μεσαία τάξη </a:t>
            </a:r>
            <a:r>
              <a:rPr lang="el-GR" sz="3200" dirty="0" smtClean="0"/>
              <a:t>(</a:t>
            </a:r>
            <a:r>
              <a:rPr lang="el-GR" sz="3200" i="1" dirty="0" smtClean="0"/>
              <a:t>change from above, </a:t>
            </a:r>
            <a:r>
              <a:rPr lang="en-US" sz="3200" dirty="0" err="1" smtClean="0"/>
              <a:t>Labov</a:t>
            </a:r>
            <a:r>
              <a:rPr lang="en-US" sz="3200" dirty="0" smtClean="0"/>
              <a:t> </a:t>
            </a:r>
            <a:r>
              <a:rPr lang="el-GR" sz="3200" dirty="0" smtClean="0"/>
              <a:t>1994/</a:t>
            </a:r>
            <a:r>
              <a:rPr lang="en-US" sz="3200" dirty="0" smtClean="0"/>
              <a:t>2001</a:t>
            </a:r>
            <a:r>
              <a:rPr lang="el-GR" sz="3200" dirty="0" smtClean="0"/>
              <a:t>).</a:t>
            </a:r>
            <a:endParaRPr lang="el-GR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48</a:t>
            </a:fld>
            <a:endParaRPr lang="el-G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/>
          </a:bodyPr>
          <a:lstStyle/>
          <a:p>
            <a:pPr algn="r"/>
            <a:r>
              <a:rPr lang="el-GR" sz="4000" b="1" dirty="0">
                <a:latin typeface="Geneva"/>
                <a:cs typeface="Geneva"/>
              </a:rPr>
              <a:t>Όψεις της ποικιλότητας </a:t>
            </a:r>
            <a:endParaRPr lang="el-GR" sz="4000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47800"/>
            <a:ext cx="7776864" cy="5005536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l-GR" sz="3200" b="1" i="1" dirty="0" smtClean="0"/>
              <a:t>Κοινωνική διγλωσσία (</a:t>
            </a:r>
            <a:r>
              <a:rPr lang="en-GB" sz="3200" b="1" i="1" dirty="0" err="1"/>
              <a:t>diglossia</a:t>
            </a:r>
            <a:r>
              <a:rPr lang="el-GR" sz="3200" b="1" dirty="0"/>
              <a:t>)</a:t>
            </a:r>
            <a:r>
              <a:rPr lang="el-GR" sz="3200" b="1" i="1" dirty="0"/>
              <a:t>:</a:t>
            </a:r>
            <a:r>
              <a:rPr lang="el-GR" sz="3200" b="1" dirty="0"/>
              <a:t> </a:t>
            </a:r>
            <a:endParaRPr lang="el-GR" sz="3200" b="1" dirty="0" smtClean="0"/>
          </a:p>
          <a:p>
            <a:pPr marL="11430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>
                <a:cs typeface="Verdana"/>
              </a:rPr>
              <a:t>«μια σχετικά σταθερή γλωσσική κατάσταση όπου, εκτός από τις βασικές διαλέκτους της γλώσσας (που μπορεί ναι περιλαμβάνουν και μια κυρίαρχη ποικιλία ή διάφορες τοπικές κυρίαρχες ποικιλίες), υπάρχει και μια αρκετά διαφορετική, αυστηρά κωδικοποιημένη (συχνά πιο περίπλοκη γραμματικά) υπερκείμενη ποικιλία, η οποία διαθέτει μεγάλη σε έκταση και σεβαστή γραμματεία, που προέρχεται είτε από παλαιότερη χρονική περίοδο είτε από μια άλλη γλωσσική κοινότητα, και η οποία </a:t>
            </a:r>
            <a:r>
              <a:rPr lang="el-GR" sz="2000" i="1" dirty="0">
                <a:cs typeface="Verdana"/>
              </a:rPr>
              <a:t>μαθαίνεται κυρίως μέσα από την επίσημη εκπαίδευση</a:t>
            </a:r>
            <a:r>
              <a:rPr lang="el-GR" sz="2000" dirty="0">
                <a:cs typeface="Verdana"/>
              </a:rPr>
              <a:t> και χρησιμοποιείται στις περισσότερες εκφάνσεις του γραπτού λόγου και της επίσημης επικοινωνίας </a:t>
            </a:r>
            <a:r>
              <a:rPr lang="el-GR" sz="2000" i="1" dirty="0">
                <a:cs typeface="Verdana"/>
              </a:rPr>
              <a:t>αλλά δεν χρησιμοποιείται από κανένα τμήμα του πληθυσμού στην καθημερινήεπικοινωνία.»                                            </a:t>
            </a:r>
          </a:p>
          <a:p>
            <a:pPr marL="0" indent="0" algn="r">
              <a:buNone/>
            </a:pPr>
            <a:r>
              <a:rPr lang="el-GR" sz="2000" i="1" dirty="0">
                <a:cs typeface="Verdana"/>
              </a:rPr>
              <a:t> </a:t>
            </a:r>
            <a:r>
              <a:rPr lang="el-GR" sz="2000" dirty="0">
                <a:cs typeface="Verdana"/>
              </a:rPr>
              <a:t>(</a:t>
            </a:r>
            <a:r>
              <a:rPr lang="en-GB" sz="2000" dirty="0">
                <a:cs typeface="Verdana"/>
              </a:rPr>
              <a:t>Ferguson</a:t>
            </a:r>
            <a:r>
              <a:rPr lang="el-GR" sz="2000" dirty="0">
                <a:cs typeface="Verdana"/>
              </a:rPr>
              <a:t> 1959: 336)</a:t>
            </a:r>
          </a:p>
          <a:p>
            <a:pPr marL="114300" indent="0">
              <a:buNone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433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l-GR" sz="4000" dirty="0">
                <a:latin typeface="Geneva"/>
                <a:cs typeface="Geneva"/>
              </a:rPr>
              <a:t>Οι γλώσσες της Κύπρου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709120"/>
          </a:xfrm>
        </p:spPr>
        <p:txBody>
          <a:bodyPr>
            <a:normAutofit fontScale="70000" lnSpcReduction="20000"/>
          </a:bodyPr>
          <a:lstStyle/>
          <a:p>
            <a:pPr marL="114300" indent="0">
              <a:lnSpc>
                <a:spcPct val="150000"/>
              </a:lnSpc>
              <a:buNone/>
              <a:defRPr/>
            </a:pPr>
            <a:r>
              <a:rPr lang="el-GR" sz="2400" dirty="0">
                <a:cs typeface="Segoe"/>
              </a:rPr>
              <a:t> </a:t>
            </a:r>
            <a:r>
              <a:rPr lang="el-GR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-Δυτική Αρμενική</a:t>
            </a:r>
            <a:endParaRPr lang="en-GB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14300" indent="0">
              <a:buNone/>
            </a:pPr>
            <a:r>
              <a:rPr lang="el-GR" sz="4000" dirty="0"/>
              <a:t>	-τη μιλούν περίπου 3000 Αρμένιοι </a:t>
            </a:r>
          </a:p>
          <a:p>
            <a:pPr marL="114300" indent="0">
              <a:buNone/>
            </a:pPr>
            <a:r>
              <a:rPr lang="el-GR" sz="4000" dirty="0"/>
              <a:t>	  </a:t>
            </a:r>
            <a:r>
              <a:rPr lang="el-GR" sz="4000" dirty="0" smtClean="0"/>
              <a:t>της </a:t>
            </a:r>
            <a:r>
              <a:rPr lang="el-GR" sz="4000" dirty="0"/>
              <a:t>Κύπρου</a:t>
            </a:r>
          </a:p>
          <a:p>
            <a:pPr marL="114300" indent="0">
              <a:buNone/>
            </a:pPr>
            <a:endParaRPr lang="el-GR" sz="4000" dirty="0"/>
          </a:p>
          <a:p>
            <a:pPr marL="114300" indent="0">
              <a:buNone/>
            </a:pPr>
            <a:r>
              <a:rPr lang="el-GR" sz="4000" dirty="0"/>
              <a:t>	-μετανάστευση στην Κύπρο από τον </a:t>
            </a:r>
          </a:p>
          <a:p>
            <a:pPr marL="114300" indent="0">
              <a:buNone/>
            </a:pPr>
            <a:r>
              <a:rPr lang="el-GR" sz="4000" dirty="0"/>
              <a:t>	6</a:t>
            </a:r>
            <a:r>
              <a:rPr lang="el-GR" sz="4000" baseline="30000" dirty="0"/>
              <a:t>ο</a:t>
            </a:r>
            <a:r>
              <a:rPr lang="el-GR" sz="4000" dirty="0"/>
              <a:t> αιώνα, αύξηση αριθμών από 1894 ως </a:t>
            </a:r>
            <a:r>
              <a:rPr lang="el-GR" sz="4000" dirty="0" smtClean="0"/>
              <a:t>1923</a:t>
            </a:r>
            <a:endParaRPr lang="en-US" sz="4000" dirty="0" smtClean="0"/>
          </a:p>
          <a:p>
            <a:pPr marL="114300" indent="0">
              <a:buNone/>
            </a:pPr>
            <a:endParaRPr lang="en-US" sz="4000" dirty="0" smtClean="0"/>
          </a:p>
          <a:p>
            <a:pPr marL="114300" indent="0">
              <a:buNone/>
            </a:pPr>
            <a:endParaRPr lang="en-US" sz="4000" dirty="0"/>
          </a:p>
          <a:p>
            <a:pPr marL="114300" indent="0">
              <a:buNone/>
            </a:pPr>
            <a:endParaRPr lang="el-GR" sz="4000" dirty="0"/>
          </a:p>
          <a:p>
            <a:pPr marL="114300" indent="0">
              <a:buNone/>
            </a:pPr>
            <a:endParaRPr lang="el-GR" sz="4000" dirty="0"/>
          </a:p>
          <a:p>
            <a:pPr marL="114300" indent="0">
              <a:buNone/>
            </a:pPr>
            <a:endParaRPr lang="el-GR" sz="4000" dirty="0"/>
          </a:p>
          <a:p>
            <a:pPr marL="114300" indent="0">
              <a:buNone/>
            </a:pPr>
            <a:endParaRPr lang="el-GR" sz="4000" dirty="0"/>
          </a:p>
          <a:p>
            <a:pPr marL="114300" indent="0">
              <a:buNone/>
            </a:pPr>
            <a:r>
              <a:rPr lang="el-GR" sz="4000" dirty="0"/>
              <a:t>	</a:t>
            </a:r>
            <a:endParaRPr lang="en-US" sz="4000" dirty="0" smtClean="0"/>
          </a:p>
          <a:p>
            <a:pPr marL="114300" indent="0">
              <a:buNone/>
            </a:pPr>
            <a:r>
              <a:rPr lang="el-GR" sz="4000" dirty="0" smtClean="0"/>
              <a:t>-</a:t>
            </a:r>
            <a:r>
              <a:rPr lang="en-GB" sz="4000" dirty="0" err="1"/>
              <a:t>Melkonian</a:t>
            </a:r>
            <a:r>
              <a:rPr lang="en-GB" sz="4000" dirty="0"/>
              <a:t>, </a:t>
            </a:r>
            <a:r>
              <a:rPr lang="en-GB" sz="4000" dirty="0" err="1"/>
              <a:t>Nareg</a:t>
            </a:r>
            <a:r>
              <a:rPr lang="el-GR" sz="4000" dirty="0"/>
              <a:t>	</a:t>
            </a:r>
          </a:p>
          <a:p>
            <a:pPr marL="82296" indent="0" algn="just">
              <a:lnSpc>
                <a:spcPct val="150000"/>
              </a:lnSpc>
              <a:buNone/>
            </a:pPr>
            <a:endParaRPr lang="el-GR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556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/>
          </a:bodyPr>
          <a:lstStyle/>
          <a:p>
            <a:pPr algn="r"/>
            <a:r>
              <a:rPr lang="el-GR" sz="4000" b="1" dirty="0">
                <a:latin typeface="Geneva"/>
                <a:cs typeface="Geneva"/>
              </a:rPr>
              <a:t>Όψεις της ποικιλότητας </a:t>
            </a:r>
            <a:endParaRPr lang="el-GR" sz="4000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47800"/>
            <a:ext cx="7776864" cy="5005536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l-GR" sz="3200" b="1" i="1" dirty="0" smtClean="0"/>
              <a:t>Κοινωνική διγλωσσία (</a:t>
            </a:r>
            <a:r>
              <a:rPr lang="en-GB" sz="3200" b="1" i="1" dirty="0" err="1"/>
              <a:t>diglossia</a:t>
            </a:r>
            <a:r>
              <a:rPr lang="el-GR" sz="3200" b="1" dirty="0"/>
              <a:t>)</a:t>
            </a:r>
            <a:r>
              <a:rPr lang="el-GR" sz="3200" b="1" i="1" dirty="0"/>
              <a:t>:</a:t>
            </a:r>
            <a:r>
              <a:rPr lang="el-GR" sz="3200" b="1" dirty="0"/>
              <a:t> </a:t>
            </a:r>
            <a:endParaRPr lang="el-GR" sz="3200" b="1" dirty="0" smtClean="0"/>
          </a:p>
          <a:p>
            <a:pPr marL="114300" indent="0">
              <a:buNone/>
            </a:pPr>
            <a:endParaRPr lang="el-GR" sz="3200" dirty="0"/>
          </a:p>
          <a:p>
            <a:pPr marL="114300" indent="0">
              <a:buNone/>
            </a:pPr>
            <a:r>
              <a:rPr lang="el-GR" sz="3200" dirty="0" smtClean="0"/>
              <a:t>Σύμφωνα </a:t>
            </a:r>
            <a:r>
              <a:rPr lang="el-GR" sz="3200" dirty="0"/>
              <a:t>με τον κλασσικό ορισμό του </a:t>
            </a:r>
            <a:r>
              <a:rPr lang="en-GB" sz="3200" dirty="0"/>
              <a:t>Ferguson</a:t>
            </a:r>
            <a:r>
              <a:rPr lang="el-GR" sz="3200" dirty="0"/>
              <a:t> (1959), η Κοινή Νέα Ελληνική είναι η </a:t>
            </a:r>
            <a:r>
              <a:rPr lang="el-GR" sz="3200" i="1" dirty="0"/>
              <a:t>υπερκείμενη</a:t>
            </a:r>
            <a:r>
              <a:rPr lang="el-GR" sz="3200" dirty="0"/>
              <a:t> (</a:t>
            </a:r>
            <a:r>
              <a:rPr lang="en-GB" sz="3200" dirty="0"/>
              <a:t>H</a:t>
            </a:r>
            <a:r>
              <a:rPr lang="el-GR" sz="3200" dirty="0"/>
              <a:t>[</a:t>
            </a:r>
            <a:r>
              <a:rPr lang="en-GB" sz="3200" dirty="0" err="1"/>
              <a:t>igh</a:t>
            </a:r>
            <a:r>
              <a:rPr lang="el-GR" sz="3200" dirty="0"/>
              <a:t>]) ποικιλία, ενώ η «κυπριακή διάλεκτος» είναι η </a:t>
            </a:r>
            <a:r>
              <a:rPr lang="el-GR" sz="3200" i="1" dirty="0"/>
              <a:t>υποκείμενη </a:t>
            </a:r>
            <a:r>
              <a:rPr lang="el-GR" sz="3200" dirty="0"/>
              <a:t>(</a:t>
            </a:r>
            <a:r>
              <a:rPr lang="en-GB" sz="3200" dirty="0"/>
              <a:t>L</a:t>
            </a:r>
            <a:r>
              <a:rPr lang="el-GR" sz="3200" dirty="0"/>
              <a:t>[</a:t>
            </a:r>
            <a:r>
              <a:rPr lang="en-GB" sz="3200" dirty="0" err="1"/>
              <a:t>ow</a:t>
            </a:r>
            <a:r>
              <a:rPr lang="el-GR" sz="3200" dirty="0"/>
              <a:t>]) ποικιλία. </a:t>
            </a:r>
            <a:endParaRPr lang="el-GR" sz="3200" dirty="0" smtClean="0"/>
          </a:p>
          <a:p>
            <a:pPr marL="114300" indent="0">
              <a:buNone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382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/>
          </a:bodyPr>
          <a:lstStyle/>
          <a:p>
            <a:pPr algn="r"/>
            <a:r>
              <a:rPr lang="el-GR" sz="4000" b="1" dirty="0">
                <a:latin typeface="Geneva"/>
                <a:cs typeface="Geneva"/>
              </a:rPr>
              <a:t>Όψεις της ποικιλότητας </a:t>
            </a:r>
            <a:endParaRPr lang="el-GR" sz="4000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47800"/>
            <a:ext cx="7776864" cy="5005536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l-GR" sz="3200" b="1" i="1" dirty="0" smtClean="0"/>
              <a:t>Κριτήρια</a:t>
            </a:r>
            <a:r>
              <a:rPr lang="el-GR" sz="3200" b="1" i="1" dirty="0"/>
              <a:t>: 	</a:t>
            </a:r>
            <a:endParaRPr lang="el-GR" sz="3200" b="1" i="1" dirty="0" smtClean="0"/>
          </a:p>
          <a:p>
            <a:pPr marL="114300" indent="0">
              <a:buNone/>
            </a:pPr>
            <a:endParaRPr lang="el-GR" sz="3200" i="1" dirty="0" smtClean="0"/>
          </a:p>
          <a:p>
            <a:pPr marL="114300" indent="0">
              <a:buNone/>
            </a:pPr>
            <a:r>
              <a:rPr lang="el-GR" sz="3200" i="1" dirty="0" smtClean="0"/>
              <a:t>Λειτουργική </a:t>
            </a:r>
            <a:r>
              <a:rPr lang="el-GR" sz="3200" i="1" dirty="0"/>
              <a:t>διαφοροποίηση	</a:t>
            </a:r>
          </a:p>
          <a:p>
            <a:pPr marL="114300" indent="0">
              <a:buNone/>
            </a:pPr>
            <a:r>
              <a:rPr lang="el-GR" sz="3200" dirty="0" smtClean="0"/>
              <a:t>(</a:t>
            </a:r>
            <a:r>
              <a:rPr lang="el-GR" sz="3200" dirty="0"/>
              <a:t>δημόσια-ιδιωτική, επίσημη-ανεπίσημη)</a:t>
            </a:r>
            <a:endParaRPr lang="en-US" sz="3200" dirty="0"/>
          </a:p>
          <a:p>
            <a:pPr marL="114300" indent="0">
              <a:buNone/>
            </a:pPr>
            <a:endParaRPr lang="el-GR" sz="3200" i="1" dirty="0" smtClean="0"/>
          </a:p>
          <a:p>
            <a:pPr marL="114300" indent="0">
              <a:buNone/>
            </a:pPr>
            <a:r>
              <a:rPr lang="el-GR" sz="3200" i="1" dirty="0" smtClean="0"/>
              <a:t>Φυσική </a:t>
            </a:r>
            <a:r>
              <a:rPr lang="el-GR" sz="3200" i="1" dirty="0"/>
              <a:t>κατάκτηση ή εκμάθηση</a:t>
            </a:r>
            <a:endParaRPr lang="en-US" sz="3200" dirty="0"/>
          </a:p>
          <a:p>
            <a:pPr marL="114300" indent="0">
              <a:buNone/>
            </a:pPr>
            <a:endParaRPr lang="el-GR" sz="3200" i="1" dirty="0" smtClean="0"/>
          </a:p>
          <a:p>
            <a:pPr marL="114300" indent="0">
              <a:buNone/>
            </a:pPr>
            <a:r>
              <a:rPr lang="el-GR" sz="3200" i="1" dirty="0" smtClean="0"/>
              <a:t>Γόητρο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458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>
                <a:latin typeface="Geneva"/>
                <a:cs typeface="Geneva"/>
              </a:rPr>
              <a:t>Η κοινή κυπριακή: μια μεικτή ποικιλία 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47800"/>
            <a:ext cx="8064896" cy="522156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l-GR" sz="3200" dirty="0" smtClean="0"/>
              <a:t>-Η </a:t>
            </a:r>
            <a:r>
              <a:rPr lang="el-GR" sz="3200" i="1" dirty="0" smtClean="0"/>
              <a:t>κοινή</a:t>
            </a:r>
            <a:r>
              <a:rPr lang="el-GR" sz="3200" dirty="0" smtClean="0"/>
              <a:t> κυπριακή είναι ποικιλία γοήτρου διότι, μεταξύ άλλων</a:t>
            </a:r>
          </a:p>
          <a:p>
            <a:pPr marL="114300" indent="0">
              <a:buNone/>
            </a:pPr>
            <a:r>
              <a:rPr lang="el-GR" sz="3200" dirty="0"/>
              <a:t> </a:t>
            </a:r>
            <a:endParaRPr lang="el-GR" sz="3200" dirty="0" smtClean="0"/>
          </a:p>
          <a:p>
            <a:pPr marL="1068388" indent="-258763">
              <a:buNone/>
            </a:pPr>
            <a:r>
              <a:rPr lang="el-GR" sz="3200" dirty="0" smtClean="0"/>
              <a:t>	-είναι δομικά μεικτή (</a:t>
            </a:r>
            <a:r>
              <a:rPr lang="en-GB" sz="3200" dirty="0" smtClean="0"/>
              <a:t>Tsiplakou 2014a, b)</a:t>
            </a:r>
            <a:endParaRPr lang="el-GR" sz="3200" dirty="0" smtClean="0"/>
          </a:p>
          <a:p>
            <a:pPr marL="1068388" indent="-258763">
              <a:buNone/>
            </a:pPr>
            <a:r>
              <a:rPr lang="el-GR" sz="3200" dirty="0" smtClean="0"/>
              <a:t>	-δεν περιλαμβάνει τοπικά, </a:t>
            </a:r>
            <a:r>
              <a:rPr lang="el-GR" sz="3200" dirty="0" err="1" smtClean="0"/>
              <a:t>βασιλεκτικά</a:t>
            </a:r>
            <a:r>
              <a:rPr lang="el-GR" sz="3200" dirty="0" smtClean="0"/>
              <a:t>,</a:t>
            </a:r>
          </a:p>
          <a:p>
            <a:pPr marL="1068388" indent="-258763">
              <a:buNone/>
            </a:pPr>
            <a:r>
              <a:rPr lang="el-GR" sz="3200" dirty="0"/>
              <a:t>	</a:t>
            </a:r>
            <a:r>
              <a:rPr lang="el-GR" sz="3200" dirty="0" smtClean="0"/>
              <a:t> </a:t>
            </a:r>
            <a:r>
              <a:rPr lang="en-GB" sz="3200" dirty="0" smtClean="0"/>
              <a:t> </a:t>
            </a:r>
            <a:r>
              <a:rPr lang="el-GR" sz="3200" dirty="0" smtClean="0"/>
              <a:t>στιγματισμένα στοιχεία αλλά μόνο </a:t>
            </a:r>
          </a:p>
          <a:p>
            <a:pPr marL="1068388" indent="-258763">
              <a:buNone/>
            </a:pPr>
            <a:r>
              <a:rPr lang="el-GR" sz="3200" dirty="0"/>
              <a:t>	</a:t>
            </a:r>
            <a:r>
              <a:rPr lang="en-GB" sz="3200" dirty="0" smtClean="0"/>
              <a:t>  </a:t>
            </a:r>
            <a:r>
              <a:rPr lang="el-GR" sz="3200" dirty="0" smtClean="0"/>
              <a:t>στοιχεία που είναι αντιληπτά ως </a:t>
            </a:r>
            <a:r>
              <a:rPr lang="en-US" sz="3200" dirty="0" smtClean="0"/>
              <a:t> </a:t>
            </a:r>
            <a:r>
              <a:rPr lang="el-GR" sz="3200" dirty="0" smtClean="0"/>
              <a:t>«παγκύπρια»</a:t>
            </a:r>
          </a:p>
          <a:p>
            <a:pPr marL="114300" indent="0">
              <a:buNone/>
            </a:pPr>
            <a:endParaRPr lang="el-GR" sz="3200" dirty="0"/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1069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>
                <a:latin typeface="Geneva"/>
                <a:cs typeface="Geneva"/>
              </a:rPr>
              <a:t>Η κοινή κυπριακή: μια μεικτή ποικιλία 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064896" cy="5400600"/>
          </a:xfrm>
        </p:spPr>
        <p:txBody>
          <a:bodyPr>
            <a:normAutofit/>
          </a:bodyPr>
          <a:lstStyle/>
          <a:p>
            <a:pPr marL="1792288" lvl="0" indent="-1792288">
              <a:buNone/>
            </a:pPr>
            <a:r>
              <a:rPr lang="el-GR" sz="2400" dirty="0" smtClean="0"/>
              <a:t>Σταυρούλα:	Τώρα </a:t>
            </a:r>
            <a:r>
              <a:rPr lang="el-GR" sz="2400" dirty="0"/>
              <a:t>σ’ εμένα μιλάς κυπριακά; </a:t>
            </a:r>
            <a:endParaRPr lang="en-US" sz="2400" dirty="0"/>
          </a:p>
          <a:p>
            <a:pPr marL="1792288" indent="-1792288">
              <a:buNone/>
            </a:pPr>
            <a:r>
              <a:rPr lang="el-GR" sz="2400" dirty="0" smtClean="0"/>
              <a:t>Έλενα</a:t>
            </a:r>
            <a:r>
              <a:rPr lang="fr-FR" sz="2400" dirty="0" smtClean="0"/>
              <a:t>:</a:t>
            </a:r>
            <a:r>
              <a:rPr lang="el-GR" sz="2400" dirty="0" smtClean="0"/>
              <a:t>	Ναι</a:t>
            </a:r>
            <a:r>
              <a:rPr lang="el-GR" sz="2400" dirty="0"/>
              <a:t>, τώρα εσένα εν κυπριακά που σου </a:t>
            </a:r>
            <a:r>
              <a:rPr lang="el-GR" sz="2400" dirty="0" smtClean="0"/>
              <a:t>μιλάω</a:t>
            </a:r>
            <a:r>
              <a:rPr lang="el-GR" sz="2400" dirty="0"/>
              <a:t>	</a:t>
            </a:r>
            <a:r>
              <a:rPr lang="el-GR" sz="2400" dirty="0" smtClean="0"/>
              <a:t>αλλά </a:t>
            </a:r>
            <a:r>
              <a:rPr lang="el-GR" sz="2400" dirty="0"/>
              <a:t>όι τα κυπριακά που εν να μιλήσω </a:t>
            </a:r>
          </a:p>
          <a:p>
            <a:pPr marL="1792288" indent="-1792288">
              <a:buNone/>
            </a:pPr>
            <a:r>
              <a:rPr lang="el-GR" sz="2400" dirty="0"/>
              <a:t>	</a:t>
            </a:r>
            <a:r>
              <a:rPr lang="el-GR" sz="2400" dirty="0" smtClean="0"/>
              <a:t>με </a:t>
            </a:r>
            <a:r>
              <a:rPr lang="el-GR" sz="2400" dirty="0"/>
              <a:t>τους δικούς μου, 	</a:t>
            </a:r>
            <a:endParaRPr lang="en-US" sz="2400" dirty="0"/>
          </a:p>
          <a:p>
            <a:pPr marL="1792288" indent="-1792288">
              <a:buNone/>
            </a:pPr>
            <a:r>
              <a:rPr lang="el-GR" sz="2400" dirty="0"/>
              <a:t>	</a:t>
            </a:r>
            <a:r>
              <a:rPr lang="el-GR" sz="2400" b="1" i="1" dirty="0" smtClean="0"/>
              <a:t>αλλά </a:t>
            </a:r>
            <a:r>
              <a:rPr lang="el-GR" sz="2400" b="1" i="1" dirty="0"/>
              <a:t>τα κυπριακά που καταλάβεις </a:t>
            </a:r>
            <a:r>
              <a:rPr lang="el-GR" sz="2400" b="1" i="1" dirty="0" smtClean="0"/>
              <a:t>εσύ</a:t>
            </a:r>
          </a:p>
          <a:p>
            <a:pPr marL="1792288" indent="-1792288">
              <a:buNone/>
            </a:pPr>
            <a:r>
              <a:rPr lang="el-GR" sz="2400" b="1" i="1" dirty="0" smtClean="0"/>
              <a:t>	που </a:t>
            </a:r>
            <a:r>
              <a:rPr lang="el-GR" sz="2400" b="1" i="1" dirty="0"/>
              <a:t>είσαι καλαμαρού</a:t>
            </a:r>
            <a:r>
              <a:rPr lang="el-GR" sz="2400" dirty="0"/>
              <a:t>, </a:t>
            </a:r>
            <a:endParaRPr lang="en-US" sz="2400" dirty="0"/>
          </a:p>
          <a:p>
            <a:pPr marL="1792288" indent="-1792288">
              <a:buNone/>
            </a:pPr>
            <a:r>
              <a:rPr lang="el-GR" sz="2400" dirty="0"/>
              <a:t>	</a:t>
            </a:r>
            <a:r>
              <a:rPr lang="el-GR" sz="2400" dirty="0" smtClean="0"/>
              <a:t>μιλώ </a:t>
            </a:r>
            <a:r>
              <a:rPr lang="el-GR" sz="2400" dirty="0"/>
              <a:t>σου έτσι </a:t>
            </a:r>
            <a:r>
              <a:rPr lang="el-GR" sz="2400" b="1" i="1" dirty="0"/>
              <a:t>συσταρισμένα</a:t>
            </a:r>
            <a:r>
              <a:rPr lang="el-GR" sz="2400" i="1" dirty="0"/>
              <a:t>, </a:t>
            </a:r>
            <a:endParaRPr lang="el-GR" sz="2400" i="1" dirty="0" smtClean="0"/>
          </a:p>
          <a:p>
            <a:pPr marL="1792288" indent="-1792288">
              <a:buNone/>
            </a:pPr>
            <a:r>
              <a:rPr lang="el-GR" sz="2400" i="1" dirty="0" smtClean="0"/>
              <a:t>	</a:t>
            </a:r>
            <a:r>
              <a:rPr lang="el-GR" sz="2400" dirty="0" smtClean="0"/>
              <a:t>πκιο </a:t>
            </a:r>
            <a:r>
              <a:rPr lang="el-GR" sz="2400" b="1" i="1" dirty="0"/>
              <a:t>επίσημα κυπριακά</a:t>
            </a:r>
            <a:r>
              <a:rPr lang="el-GR" sz="2400" dirty="0"/>
              <a:t>, ας το πούμεν. </a:t>
            </a:r>
          </a:p>
          <a:p>
            <a:pPr marL="1792288" indent="-1792288">
              <a:buNone/>
            </a:pPr>
            <a:r>
              <a:rPr lang="el-GR" sz="2400" dirty="0" smtClean="0"/>
              <a:t>Σταυρούλα:	Καλαμαρίζεις</a:t>
            </a:r>
            <a:r>
              <a:rPr lang="el-GR" sz="2400" dirty="0"/>
              <a:t>, δηλαδή;</a:t>
            </a:r>
            <a:endParaRPr lang="en-US" sz="2400" dirty="0"/>
          </a:p>
          <a:p>
            <a:pPr marL="1792288" indent="-1792288">
              <a:buNone/>
            </a:pPr>
            <a:r>
              <a:rPr lang="el-GR" sz="2400" dirty="0" smtClean="0"/>
              <a:t>Έλενα</a:t>
            </a:r>
            <a:r>
              <a:rPr lang="el-GR" sz="2400" dirty="0"/>
              <a:t>: </a:t>
            </a:r>
            <a:r>
              <a:rPr lang="el-GR" sz="2400" dirty="0" smtClean="0"/>
              <a:t>	Όι</a:t>
            </a:r>
            <a:r>
              <a:rPr lang="el-GR" sz="2400" dirty="0"/>
              <a:t>, </a:t>
            </a:r>
            <a:r>
              <a:rPr lang="el-GR" sz="2400" b="1" dirty="0"/>
              <a:t>εθ θα έλεγα ότι </a:t>
            </a:r>
            <a:r>
              <a:rPr lang="el-GR" sz="2400" b="1" i="1" dirty="0"/>
              <a:t>καλαμαρίζω</a:t>
            </a:r>
            <a:r>
              <a:rPr lang="el-GR" sz="2400" i="1" dirty="0" smtClean="0"/>
              <a:t>, </a:t>
            </a:r>
            <a:r>
              <a:rPr lang="el-GR" sz="2400" dirty="0" smtClean="0"/>
              <a:t>εν </a:t>
            </a:r>
            <a:r>
              <a:rPr lang="el-GR" sz="2400" dirty="0"/>
              <a:t>υπριακά</a:t>
            </a:r>
            <a:r>
              <a:rPr lang="el-GR" sz="2400" dirty="0" smtClean="0"/>
              <a:t>.</a:t>
            </a:r>
            <a:r>
              <a:rPr lang="el-GR" sz="2400" dirty="0"/>
              <a:t>	Έτσι θα εμίλουν τζ̌αι σ’ένα άγνωστον Κυπραίον.</a:t>
            </a:r>
            <a:endParaRPr lang="en-US" sz="2400" dirty="0"/>
          </a:p>
          <a:p>
            <a:pPr marL="1792288" indent="-1792288">
              <a:buNone/>
            </a:pPr>
            <a:r>
              <a:rPr lang="el-GR" sz="2400" dirty="0"/>
              <a:t>	</a:t>
            </a:r>
            <a:r>
              <a:rPr lang="el-GR" sz="2400" dirty="0" smtClean="0"/>
              <a:t>Καλαμαρίζω </a:t>
            </a:r>
            <a:r>
              <a:rPr lang="el-GR" sz="2400" dirty="0"/>
              <a:t>μόνον όταν πάω στην Ελλάδαν. </a:t>
            </a:r>
            <a:endParaRPr lang="en-US" sz="2400" dirty="0"/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1538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>
                <a:latin typeface="Geneva"/>
                <a:cs typeface="Geneva"/>
              </a:rPr>
              <a:t>Η κοινή κυπριακή: μια μεικτή ποικιλία 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064896" cy="54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l-GR" sz="2400" b="1" i="1" dirty="0"/>
              <a:t>Λεξιλογικές μεταβλητές: </a:t>
            </a:r>
            <a:endParaRPr lang="el-GR" sz="2400" dirty="0"/>
          </a:p>
          <a:p>
            <a:pPr>
              <a:buFont typeface="Arial"/>
              <a:buChar char="•"/>
            </a:pPr>
            <a:r>
              <a:rPr lang="el-GR" sz="3200" dirty="0" smtClean="0"/>
              <a:t>Σημαντική </a:t>
            </a:r>
            <a:r>
              <a:rPr lang="el-GR" sz="3200" dirty="0"/>
              <a:t>επικάλυψη στο λεξιλόγιο των δύο ποικιλιών</a:t>
            </a:r>
            <a:endParaRPr lang="en-US" sz="3200" dirty="0"/>
          </a:p>
          <a:p>
            <a:pPr>
              <a:buFont typeface="Arial"/>
              <a:buChar char="•"/>
            </a:pPr>
            <a:r>
              <a:rPr lang="el-GR" sz="3200" dirty="0" smtClean="0"/>
              <a:t>Λεξιλογικά </a:t>
            </a:r>
            <a:r>
              <a:rPr lang="el-GR" sz="3200" dirty="0"/>
              <a:t>ζεύγη (</a:t>
            </a:r>
            <a:r>
              <a:rPr lang="en-GB" sz="3200" i="1" dirty="0"/>
              <a:t>lexical doublets</a:t>
            </a:r>
            <a:r>
              <a:rPr lang="el-GR" sz="3200" dirty="0"/>
              <a:t>, </a:t>
            </a:r>
            <a:r>
              <a:rPr lang="el-GR" sz="3200" dirty="0" smtClean="0"/>
              <a:t>πρβλ. </a:t>
            </a:r>
            <a:r>
              <a:rPr lang="en-GB" sz="3200" dirty="0" smtClean="0"/>
              <a:t>Ferguson</a:t>
            </a:r>
            <a:r>
              <a:rPr lang="el-GR" sz="3200" dirty="0" smtClean="0"/>
              <a:t> </a:t>
            </a:r>
            <a:r>
              <a:rPr lang="el-GR" sz="3200" dirty="0"/>
              <a:t>1959), π.χ. </a:t>
            </a:r>
            <a:r>
              <a:rPr lang="el-GR" sz="3200" i="1" dirty="0"/>
              <a:t>όξινο : λεμόνι</a:t>
            </a:r>
            <a:r>
              <a:rPr lang="el-GR" sz="3200" dirty="0"/>
              <a:t> ή </a:t>
            </a:r>
            <a:r>
              <a:rPr lang="el-GR" sz="3200" i="1" dirty="0"/>
              <a:t>μάππα : </a:t>
            </a:r>
            <a:r>
              <a:rPr lang="el-GR" sz="3200" i="1" dirty="0" smtClean="0"/>
              <a:t>μπάλα</a:t>
            </a:r>
            <a:r>
              <a:rPr lang="el-GR" sz="3200" dirty="0" smtClean="0"/>
              <a:t>.</a:t>
            </a:r>
            <a:endParaRPr lang="el-GR" sz="3200" dirty="0"/>
          </a:p>
          <a:p>
            <a:pPr>
              <a:buFont typeface="Arial"/>
              <a:buChar char="•"/>
            </a:pPr>
            <a:r>
              <a:rPr lang="el-GR" sz="3200" dirty="0" smtClean="0"/>
              <a:t>Επίσημο </a:t>
            </a:r>
            <a:r>
              <a:rPr lang="el-GR" sz="3200" dirty="0"/>
              <a:t>κυπριακό λεξιλόγιο χωρίς διαλεκτικό χαρακτήρα: </a:t>
            </a:r>
            <a:r>
              <a:rPr lang="el-GR" sz="3200" i="1" dirty="0" smtClean="0"/>
              <a:t>(αφυπηρετώ</a:t>
            </a:r>
            <a:r>
              <a:rPr lang="el-GR" sz="3200" i="1" dirty="0"/>
              <a:t>, εισδοχή, </a:t>
            </a:r>
            <a:r>
              <a:rPr lang="el-GR" sz="3200" i="1" dirty="0" smtClean="0"/>
              <a:t>πρόνοια, διασταυρώνω, αιτητής...</a:t>
            </a:r>
            <a:r>
              <a:rPr lang="el-GR" sz="3200" dirty="0" smtClean="0"/>
              <a:t>)</a:t>
            </a:r>
          </a:p>
          <a:p>
            <a:pPr>
              <a:buFont typeface="Arial"/>
              <a:buChar char="•"/>
            </a:pPr>
            <a:r>
              <a:rPr lang="el-GR" sz="3200" dirty="0" smtClean="0"/>
              <a:t>Ψευδόφιλα (</a:t>
            </a:r>
            <a:r>
              <a:rPr lang="el-GR" sz="3200" i="1" dirty="0" smtClean="0"/>
              <a:t>βαρετός, γελοίος...</a:t>
            </a:r>
            <a:r>
              <a:rPr lang="el-GR" sz="3200" dirty="0" smtClean="0"/>
              <a:t>)</a:t>
            </a:r>
            <a:endParaRPr lang="en-US" sz="3200" dirty="0"/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599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>
                <a:latin typeface="Geneva"/>
                <a:cs typeface="Geneva"/>
              </a:rPr>
              <a:t>Η κοινή κυπριακή: μια μεικτή ποικιλία 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064896" cy="54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l-GR" sz="2400" b="1" i="1" dirty="0" smtClean="0"/>
              <a:t>Μορφολογικές </a:t>
            </a:r>
            <a:r>
              <a:rPr lang="el-GR" sz="2400" b="1" i="1" dirty="0"/>
              <a:t>μεταβλητές: </a:t>
            </a:r>
            <a:endParaRPr lang="el-GR" sz="2400" b="1" i="1" dirty="0" smtClean="0"/>
          </a:p>
          <a:p>
            <a:pPr marL="114300" indent="0">
              <a:buNone/>
            </a:pPr>
            <a:r>
              <a:rPr lang="el-GR" sz="3200" dirty="0"/>
              <a:t>Συνεμφάνιση τύπων και από τις δύο ποικιλίες στο ίδιο </a:t>
            </a:r>
            <a:r>
              <a:rPr lang="el-GR" sz="3200" dirty="0" smtClean="0"/>
              <a:t>εκφώνημα: </a:t>
            </a:r>
            <a:endParaRPr lang="en-US" sz="3200" dirty="0"/>
          </a:p>
          <a:p>
            <a:pPr marL="114300" indent="0">
              <a:buNone/>
            </a:pPr>
            <a:r>
              <a:rPr lang="el-GR" sz="3200" dirty="0"/>
              <a:t> </a:t>
            </a:r>
            <a:endParaRPr lang="en-US" sz="3200" dirty="0"/>
          </a:p>
          <a:p>
            <a:pPr marL="114300" indent="0">
              <a:buNone/>
            </a:pPr>
            <a:r>
              <a:rPr lang="el-GR" sz="3200" b="1" dirty="0" smtClean="0"/>
              <a:t>Τες </a:t>
            </a:r>
            <a:r>
              <a:rPr lang="el-GR" sz="3200" dirty="0"/>
              <a:t>ερωτήσεις σας</a:t>
            </a:r>
            <a:r>
              <a:rPr lang="el-GR" sz="3200" b="1" dirty="0"/>
              <a:t> </a:t>
            </a:r>
            <a:r>
              <a:rPr lang="el-GR" sz="3200" b="1" i="1" dirty="0"/>
              <a:t>τις</a:t>
            </a:r>
            <a:r>
              <a:rPr lang="el-GR" sz="3200" dirty="0"/>
              <a:t> έχω καταγράψει σε τρεις κύριες ενότητες</a:t>
            </a:r>
            <a:r>
              <a:rPr lang="el-GR" sz="3200" dirty="0" smtClean="0"/>
              <a:t>.</a:t>
            </a:r>
          </a:p>
          <a:p>
            <a:pPr marL="114300" indent="0">
              <a:buNone/>
            </a:pPr>
            <a:endParaRPr lang="en-US" sz="3200" dirty="0"/>
          </a:p>
          <a:p>
            <a:pPr marL="114300" indent="0">
              <a:buNone/>
            </a:pPr>
            <a:r>
              <a:rPr lang="el-GR" sz="3200" dirty="0" smtClean="0"/>
              <a:t>...να </a:t>
            </a:r>
            <a:r>
              <a:rPr lang="el-GR" sz="3200" dirty="0"/>
              <a:t>εντοπίσουμε </a:t>
            </a:r>
            <a:r>
              <a:rPr lang="el-GR" sz="3200" b="1" i="1" dirty="0"/>
              <a:t>τις</a:t>
            </a:r>
            <a:r>
              <a:rPr lang="el-GR" sz="3200" b="1" dirty="0"/>
              <a:t> </a:t>
            </a:r>
            <a:r>
              <a:rPr lang="el-GR" sz="3200" dirty="0"/>
              <a:t>δυνατότητες και </a:t>
            </a:r>
            <a:r>
              <a:rPr lang="el-GR" sz="3200" b="1" dirty="0"/>
              <a:t>τες </a:t>
            </a:r>
            <a:r>
              <a:rPr lang="el-GR" sz="3200" dirty="0"/>
              <a:t>αδυναμίες, για </a:t>
            </a:r>
            <a:r>
              <a:rPr lang="el-GR" sz="3200" b="1" dirty="0"/>
              <a:t>τες </a:t>
            </a:r>
            <a:r>
              <a:rPr lang="el-GR" sz="3200" dirty="0"/>
              <a:t>οποίες θα ζητήσουμε βοήθεια από την κυβέρνηση. </a:t>
            </a:r>
            <a:endParaRPr lang="el-GR" sz="3200" dirty="0" smtClean="0"/>
          </a:p>
          <a:p>
            <a:pPr marL="114300" indent="0">
              <a:buNone/>
            </a:pPr>
            <a:endParaRPr lang="en-US" sz="3200" dirty="0"/>
          </a:p>
          <a:p>
            <a:pPr marL="114300" indent="0">
              <a:buNone/>
            </a:pPr>
            <a:endParaRPr lang="el-GR" sz="2400" dirty="0"/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604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>
                <a:latin typeface="Geneva"/>
                <a:cs typeface="Geneva"/>
              </a:rPr>
              <a:t>Η κοινή κυπριακή: μια μεικτή ποικιλία 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064896" cy="54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l-GR" sz="2400" b="1" i="1" dirty="0" smtClean="0"/>
              <a:t>Μορφολογικές </a:t>
            </a:r>
            <a:r>
              <a:rPr lang="el-GR" sz="2400" b="1" i="1" dirty="0"/>
              <a:t>μεταβλητές: </a:t>
            </a:r>
            <a:endParaRPr lang="el-GR" sz="2400" b="1" i="1" dirty="0" smtClean="0"/>
          </a:p>
          <a:p>
            <a:pPr marL="114300" indent="0">
              <a:buNone/>
            </a:pPr>
            <a:r>
              <a:rPr lang="el-GR" sz="3200" dirty="0"/>
              <a:t>Συνεμφάνιση τύπων και από τις δύο ποικιλίες </a:t>
            </a:r>
            <a:r>
              <a:rPr lang="el-GR" sz="3200" dirty="0" smtClean="0"/>
              <a:t>ακόμα </a:t>
            </a:r>
            <a:r>
              <a:rPr lang="el-GR" sz="3200" dirty="0"/>
              <a:t>και </a:t>
            </a:r>
            <a:r>
              <a:rPr lang="el-GR" sz="3200" dirty="0" smtClean="0"/>
              <a:t>ενδολεξικά: </a:t>
            </a:r>
            <a:endParaRPr lang="en-US" sz="3200" dirty="0"/>
          </a:p>
          <a:p>
            <a:pPr marL="114300" indent="0">
              <a:buNone/>
            </a:pPr>
            <a:endParaRPr lang="en-US" sz="3200" dirty="0"/>
          </a:p>
          <a:p>
            <a:pPr marL="114300" lvl="0" indent="0">
              <a:buNone/>
            </a:pPr>
            <a:r>
              <a:rPr lang="el-GR" sz="3200" b="1" dirty="0"/>
              <a:t>Ε</a:t>
            </a:r>
            <a:r>
              <a:rPr lang="el-GR" sz="3200" dirty="0"/>
              <a:t>λάβ</a:t>
            </a:r>
            <a:r>
              <a:rPr lang="el-GR" sz="3200" b="1" i="1" dirty="0"/>
              <a:t>ατε</a:t>
            </a:r>
            <a:r>
              <a:rPr lang="el-GR" sz="3200" b="1" dirty="0"/>
              <a:t> </a:t>
            </a:r>
            <a:r>
              <a:rPr lang="el-GR" sz="3200" dirty="0"/>
              <a:t>τα χρήματα</a:t>
            </a:r>
            <a:r>
              <a:rPr lang="el-GR" sz="3200" dirty="0" smtClean="0"/>
              <a:t>;</a:t>
            </a:r>
          </a:p>
          <a:p>
            <a:pPr marL="114300" lvl="0" indent="0">
              <a:buNone/>
            </a:pPr>
            <a:endParaRPr lang="en-US" sz="3200" dirty="0"/>
          </a:p>
          <a:p>
            <a:pPr marL="114300" indent="0">
              <a:buNone/>
            </a:pPr>
            <a:r>
              <a:rPr lang="el-GR" sz="3200" dirty="0" smtClean="0"/>
              <a:t>Να </a:t>
            </a:r>
            <a:r>
              <a:rPr lang="el-GR" sz="3200" dirty="0"/>
              <a:t>σας ευχαριστήσω για την τιμή που μας κάμ</a:t>
            </a:r>
            <a:r>
              <a:rPr lang="el-GR" sz="3200" b="1" dirty="0"/>
              <a:t>ετε</a:t>
            </a:r>
            <a:r>
              <a:rPr lang="el-GR" sz="3200" b="1" i="1" dirty="0"/>
              <a:t>. </a:t>
            </a:r>
            <a:endParaRPr lang="en-US" sz="3200" dirty="0"/>
          </a:p>
          <a:p>
            <a:pPr marL="114300" indent="0">
              <a:buNone/>
            </a:pPr>
            <a:r>
              <a:rPr lang="el-GR" sz="2400" b="1" i="1" dirty="0"/>
              <a:t>	</a:t>
            </a:r>
            <a:endParaRPr lang="en-US" sz="2400" dirty="0"/>
          </a:p>
          <a:p>
            <a:pPr marL="114300" indent="0">
              <a:buNone/>
            </a:pPr>
            <a:endParaRPr lang="el-GR" sz="2400" dirty="0"/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368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>
                <a:latin typeface="Geneva"/>
                <a:cs typeface="Geneva"/>
              </a:rPr>
              <a:t>Η κοινή κυπριακή: μια μεικτή ποικιλία 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064896" cy="54006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l-GR" sz="2600" b="1" i="1" dirty="0"/>
              <a:t>Μορφολογικοί τύποι της Νέας Ελληνικής σε δομές με κυπριακή σύνταξη: </a:t>
            </a:r>
            <a:endParaRPr lang="el-GR" sz="2600" b="1" i="1" dirty="0" smtClean="0"/>
          </a:p>
          <a:p>
            <a:pPr marL="114300" indent="0">
              <a:buNone/>
            </a:pPr>
            <a:endParaRPr lang="en-US" sz="3200" dirty="0"/>
          </a:p>
          <a:p>
            <a:pPr marL="114300" lvl="0" indent="0">
              <a:buNone/>
            </a:pPr>
            <a:r>
              <a:rPr lang="el-GR" sz="3200" dirty="0"/>
              <a:t>Ναι, τώρα εσένα</a:t>
            </a:r>
            <a:r>
              <a:rPr lang="el-GR" sz="3200" b="1" dirty="0"/>
              <a:t> εν</a:t>
            </a:r>
            <a:r>
              <a:rPr lang="el-GR" sz="3200" dirty="0"/>
              <a:t> κυπριακά </a:t>
            </a:r>
            <a:r>
              <a:rPr lang="el-GR" sz="3200" b="1" dirty="0"/>
              <a:t>πο</a:t>
            </a:r>
            <a:r>
              <a:rPr lang="el-GR" sz="3200" dirty="0"/>
              <a:t>υ σου μιλ</a:t>
            </a:r>
            <a:r>
              <a:rPr lang="el-GR" sz="3200" b="1" i="1" dirty="0"/>
              <a:t>άω</a:t>
            </a:r>
            <a:r>
              <a:rPr lang="el-GR" sz="3200" dirty="0" smtClean="0"/>
              <a:t>.</a:t>
            </a:r>
          </a:p>
          <a:p>
            <a:pPr marL="114300" lvl="0" indent="0">
              <a:buNone/>
            </a:pPr>
            <a:endParaRPr lang="en-US" sz="3200" dirty="0"/>
          </a:p>
          <a:p>
            <a:pPr marL="114300" lvl="0" indent="0">
              <a:buNone/>
            </a:pPr>
            <a:r>
              <a:rPr lang="el-GR" sz="3200" dirty="0"/>
              <a:t>Τα μισά σεμινάρια </a:t>
            </a:r>
            <a:r>
              <a:rPr lang="el-GR" sz="3200" b="1" i="1" dirty="0"/>
              <a:t>είναι</a:t>
            </a:r>
            <a:r>
              <a:rPr lang="el-GR" sz="3200" b="1" dirty="0"/>
              <a:t> </a:t>
            </a:r>
            <a:r>
              <a:rPr lang="el-GR" sz="3200" dirty="0"/>
              <a:t>μετά το μεσημέρι της Τετάρτης</a:t>
            </a:r>
            <a:r>
              <a:rPr lang="el-GR" sz="3200" b="1" dirty="0"/>
              <a:t> που</a:t>
            </a:r>
            <a:r>
              <a:rPr lang="el-GR" sz="3200" dirty="0"/>
              <a:t> λαμβάνουν χώρα. </a:t>
            </a:r>
            <a:endParaRPr lang="el-GR" sz="3200" dirty="0" smtClean="0"/>
          </a:p>
          <a:p>
            <a:pPr marL="114300" lvl="0" indent="0">
              <a:buNone/>
            </a:pPr>
            <a:endParaRPr lang="en-US" sz="3200" dirty="0"/>
          </a:p>
          <a:p>
            <a:pPr marL="114300" indent="0">
              <a:buNone/>
            </a:pPr>
            <a:r>
              <a:rPr lang="el-GR" sz="3200" b="1" dirty="0" smtClean="0"/>
              <a:t>Έσ̌εις </a:t>
            </a:r>
            <a:r>
              <a:rPr lang="el-GR" sz="3200" b="1" dirty="0"/>
              <a:t>το δει</a:t>
            </a:r>
            <a:r>
              <a:rPr lang="el-GR" sz="3200" dirty="0" smtClean="0"/>
              <a:t>;</a:t>
            </a:r>
          </a:p>
          <a:p>
            <a:pPr marL="114300" indent="0">
              <a:buNone/>
            </a:pPr>
            <a:endParaRPr lang="en-US" sz="3200" dirty="0"/>
          </a:p>
          <a:p>
            <a:pPr marL="114300" indent="0">
              <a:buNone/>
            </a:pPr>
            <a:r>
              <a:rPr lang="el-GR" sz="3200" b="1" dirty="0" smtClean="0"/>
              <a:t>Είσ̌ετε </a:t>
            </a:r>
            <a:r>
              <a:rPr lang="el-GR" sz="3200" b="1" dirty="0"/>
              <a:t>μας πει </a:t>
            </a:r>
            <a:r>
              <a:rPr lang="el-GR" sz="3200" dirty="0"/>
              <a:t>ότι</a:t>
            </a:r>
            <a:r>
              <a:rPr lang="el-GR" sz="3200" dirty="0" smtClean="0"/>
              <a:t>…</a:t>
            </a:r>
            <a:endParaRPr lang="el-GR" sz="2400" dirty="0"/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708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>
                <a:latin typeface="Geneva"/>
                <a:cs typeface="Geneva"/>
              </a:rPr>
              <a:t>Η κοινή κυπριακή: μια μεικτή ποικιλία 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280920" cy="5400600"/>
          </a:xfrm>
        </p:spPr>
        <p:txBody>
          <a:bodyPr>
            <a:normAutofit fontScale="92500" lnSpcReduction="10000"/>
          </a:bodyPr>
          <a:lstStyle/>
          <a:p>
            <a:pPr marL="114300" lvl="0" indent="0">
              <a:buNone/>
            </a:pPr>
            <a:r>
              <a:rPr lang="el-GR" sz="2600" b="1" i="1" dirty="0" smtClean="0"/>
              <a:t>Ο διαλεκτικός Παρακείμενος Β’:</a:t>
            </a:r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r>
              <a:rPr lang="el-GR" sz="3200" dirty="0" smtClean="0"/>
              <a:t>Είμαι φαημένος.</a:t>
            </a:r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r>
              <a:rPr lang="el-GR" sz="3200" dirty="0" smtClean="0"/>
              <a:t>Έχω το μαειρεμένον το λουβίν</a:t>
            </a:r>
            <a:r>
              <a:rPr lang="en-US" sz="3200" dirty="0" smtClean="0"/>
              <a:t>.</a:t>
            </a:r>
            <a:r>
              <a:rPr lang="el-GR" sz="3200" dirty="0" smtClean="0"/>
              <a:t> </a:t>
            </a:r>
          </a:p>
          <a:p>
            <a:pPr marL="114300" lvl="0" indent="0">
              <a:buNone/>
            </a:pPr>
            <a:endParaRPr lang="el-GR" sz="3200" dirty="0"/>
          </a:p>
          <a:p>
            <a:pPr marL="114300" indent="0">
              <a:buNone/>
            </a:pPr>
            <a:r>
              <a:rPr lang="el-GR" sz="3200" dirty="0" smtClean="0"/>
              <a:t>*</a:t>
            </a:r>
            <a:r>
              <a:rPr lang="el-GR" sz="3200" dirty="0"/>
              <a:t>Έχω το μαειρεμένον το λουβίν </a:t>
            </a:r>
          </a:p>
          <a:p>
            <a:pPr marL="114300" lvl="0" indent="0">
              <a:buNone/>
            </a:pPr>
            <a:r>
              <a:rPr lang="el-GR" sz="3200" dirty="0" smtClean="0"/>
              <a:t>πολλές φορές.</a:t>
            </a:r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 algn="ctr">
              <a:buNone/>
            </a:pPr>
            <a:r>
              <a:rPr lang="el-GR" sz="3200" dirty="0" smtClean="0"/>
              <a:t>Μόνο αποτελεσματικός (</a:t>
            </a:r>
            <a:r>
              <a:rPr lang="en-US" sz="3200" dirty="0" err="1" smtClean="0"/>
              <a:t>resultative</a:t>
            </a:r>
            <a:r>
              <a:rPr lang="en-US" sz="3200" dirty="0" smtClean="0"/>
              <a:t>)</a:t>
            </a:r>
            <a:r>
              <a:rPr lang="el-GR" sz="3200" dirty="0" smtClean="0"/>
              <a:t>, όχι επαναληπτικός</a:t>
            </a:r>
            <a:r>
              <a:rPr lang="en-US" sz="3200" dirty="0" smtClean="0"/>
              <a:t> (experiential).</a:t>
            </a:r>
            <a:endParaRPr lang="el-GR" sz="3200" dirty="0" smtClean="0"/>
          </a:p>
          <a:p>
            <a:pPr marL="114300" lvl="0" indent="0">
              <a:buNone/>
            </a:pPr>
            <a:endParaRPr lang="el-GR" sz="2400" dirty="0" smtClean="0"/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590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>
                <a:latin typeface="Geneva"/>
                <a:cs typeface="Geneva"/>
              </a:rPr>
              <a:t>Η κοινή κυπριακή: μια μεικτή ποικιλία 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280920" cy="5400600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l-GR" sz="2600" b="1" i="1" dirty="0" smtClean="0"/>
              <a:t>Ο διαλεκτικός Υπερσυντέλικος Β’:</a:t>
            </a:r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r>
              <a:rPr lang="el-GR" sz="3200" dirty="0" smtClean="0"/>
              <a:t>Επήα να την δω στην κλινικήν, αλλά ήταν γεννημένη.</a:t>
            </a:r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endParaRPr lang="el-GR" sz="2400" dirty="0" smtClean="0"/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765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l-GR" sz="4000" dirty="0">
                <a:latin typeface="Geneva"/>
                <a:cs typeface="Geneva"/>
              </a:rPr>
              <a:t>Οι γλώσσες της Κύπρου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709120"/>
          </a:xfrm>
        </p:spPr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buNone/>
              <a:defRPr/>
            </a:pPr>
            <a:r>
              <a:rPr lang="el-GR" sz="3200" dirty="0">
                <a:cs typeface="Segoe"/>
              </a:rPr>
              <a:t> </a:t>
            </a: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GB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υπριακή Ρομανί, Κουρμπέτικα</a:t>
            </a:r>
            <a:r>
              <a:rPr lang="en-GB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GB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Gurbetcha</a:t>
            </a: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114300" indent="0">
              <a:lnSpc>
                <a:spcPct val="150000"/>
              </a:lnSpc>
              <a:buNone/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l-GR" sz="3200" dirty="0"/>
              <a:t>-τη μιλούν περίπου 500-100 Ρομά </a:t>
            </a:r>
            <a:endParaRPr lang="en-GB" sz="3200" dirty="0"/>
          </a:p>
          <a:p>
            <a:pPr marL="114300" indent="0">
              <a:buNone/>
            </a:pPr>
            <a:endParaRPr lang="el-GR" sz="3200" dirty="0"/>
          </a:p>
          <a:p>
            <a:pPr marL="114300" indent="0">
              <a:buNone/>
            </a:pPr>
            <a:r>
              <a:rPr lang="el-GR" sz="3200" dirty="0"/>
              <a:t>	-διαχωρισμός της κοινότητας μετά το 1974, 	 αφομοίωση από την τουρκοκυπριακή 	</a:t>
            </a:r>
            <a:r>
              <a:rPr lang="el-GR" sz="3200" dirty="0" smtClean="0"/>
              <a:t> διάλεκτο </a:t>
            </a:r>
            <a:endParaRPr lang="en-GB" sz="3200" dirty="0"/>
          </a:p>
          <a:p>
            <a:pPr marL="82296" indent="0" algn="just">
              <a:lnSpc>
                <a:spcPct val="150000"/>
              </a:lnSpc>
              <a:buNone/>
            </a:pPr>
            <a:endParaRPr lang="el-GR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279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>
                <a:latin typeface="Geneva"/>
                <a:cs typeface="Geneva"/>
              </a:rPr>
              <a:t>Η κοινή κυπριακή: μια μεικτή ποικιλία 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064896" cy="5400600"/>
          </a:xfrm>
        </p:spPr>
        <p:txBody>
          <a:bodyPr>
            <a:normAutofit fontScale="92500" lnSpcReduction="20000"/>
          </a:bodyPr>
          <a:lstStyle/>
          <a:p>
            <a:pPr marL="114300" lvl="0" indent="0">
              <a:buNone/>
            </a:pPr>
            <a:r>
              <a:rPr lang="el-GR" sz="2400" b="1" i="1" dirty="0" smtClean="0"/>
              <a:t>Ο</a:t>
            </a:r>
            <a:r>
              <a:rPr lang="en-US" sz="2400" b="1" i="1" dirty="0" smtClean="0"/>
              <a:t> </a:t>
            </a:r>
            <a:r>
              <a:rPr lang="el-GR" sz="2400" b="1" i="1" dirty="0" smtClean="0"/>
              <a:t>νέος διαλεκτικός Παρακείμενος </a:t>
            </a:r>
            <a:r>
              <a:rPr lang="en-US" sz="2400" b="1" i="1" dirty="0" smtClean="0"/>
              <a:t>A</a:t>
            </a:r>
            <a:r>
              <a:rPr lang="el-GR" sz="2400" b="1" i="1" dirty="0" smtClean="0"/>
              <a:t>’:</a:t>
            </a:r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r>
              <a:rPr lang="el-GR" sz="3200" b="1" dirty="0" smtClean="0"/>
              <a:t>Έχω αφυπηρετήσει </a:t>
            </a:r>
            <a:r>
              <a:rPr lang="el-GR" sz="3200" dirty="0" smtClean="0"/>
              <a:t>τον Αύγουστο.</a:t>
            </a:r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r>
              <a:rPr lang="el-GR" sz="3200" dirty="0" smtClean="0"/>
              <a:t>Τούτον </a:t>
            </a:r>
            <a:r>
              <a:rPr lang="el-GR" sz="3200" b="1" dirty="0" smtClean="0"/>
              <a:t>έχουμεν το εντάξει </a:t>
            </a:r>
            <a:r>
              <a:rPr lang="el-GR" sz="3200" dirty="0" smtClean="0"/>
              <a:t>κάτω από την ομπρέλλαν των προσφορών.</a:t>
            </a:r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r>
              <a:rPr lang="el-GR" sz="3200" b="1" dirty="0"/>
              <a:t>Τ</a:t>
            </a:r>
            <a:r>
              <a:rPr lang="el-GR" sz="3200" b="1" dirty="0" smtClean="0"/>
              <a:t>ες έχετε πάρει</a:t>
            </a:r>
            <a:r>
              <a:rPr lang="el-GR" sz="3200" dirty="0" smtClean="0"/>
              <a:t> χτες τες αιτήσεις.</a:t>
            </a:r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 algn="r">
              <a:buNone/>
            </a:pPr>
            <a:endParaRPr lang="en-US" sz="2000" dirty="0" smtClean="0"/>
          </a:p>
          <a:p>
            <a:pPr marL="114300" lvl="0" indent="0" algn="ctr">
              <a:buNone/>
            </a:pPr>
            <a:r>
              <a:rPr lang="el-GR" sz="3200" i="1" dirty="0" smtClean="0"/>
              <a:t>Υπερδιορθωτική</a:t>
            </a:r>
            <a:r>
              <a:rPr lang="el-GR" sz="3200" dirty="0" smtClean="0"/>
              <a:t> (</a:t>
            </a:r>
            <a:r>
              <a:rPr lang="en-US" sz="3200" dirty="0" err="1" smtClean="0"/>
              <a:t>hypercorrective</a:t>
            </a:r>
            <a:r>
              <a:rPr lang="en-US" sz="3200" dirty="0" smtClean="0"/>
              <a:t>) </a:t>
            </a:r>
            <a:r>
              <a:rPr lang="el-GR" sz="3200" dirty="0" smtClean="0"/>
              <a:t>χρήση του </a:t>
            </a:r>
            <a:r>
              <a:rPr lang="el-GR" sz="3200" dirty="0"/>
              <a:t>Π</a:t>
            </a:r>
            <a:r>
              <a:rPr lang="el-GR" sz="3200" dirty="0" smtClean="0"/>
              <a:t>αρακειμένου Α’ ως Αορίστου.</a:t>
            </a:r>
            <a:endParaRPr lang="en-US" sz="3200" dirty="0"/>
          </a:p>
          <a:p>
            <a:pPr marL="114300" lvl="0" indent="0" algn="r">
              <a:buNone/>
            </a:pPr>
            <a:r>
              <a:rPr lang="en-US" sz="2000" dirty="0" smtClean="0"/>
              <a:t>(Tsiplakou et al. 2013)</a:t>
            </a:r>
            <a:endParaRPr lang="el-GR" sz="2000" dirty="0" smtClean="0"/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endParaRPr lang="el-GR" sz="2400" dirty="0" smtClean="0"/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044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>
                <a:latin typeface="Geneva"/>
                <a:cs typeface="Geneva"/>
              </a:rPr>
              <a:t>Η κοινή κυπριακή: μια μεικτή ποικιλία 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064896" cy="5400600"/>
          </a:xfrm>
        </p:spPr>
        <p:txBody>
          <a:bodyPr>
            <a:normAutofit fontScale="85000" lnSpcReduction="20000"/>
          </a:bodyPr>
          <a:lstStyle/>
          <a:p>
            <a:pPr marL="114300" lvl="0" indent="0">
              <a:buNone/>
            </a:pPr>
            <a:r>
              <a:rPr lang="el-GR" sz="2400" b="1" i="1" dirty="0" smtClean="0"/>
              <a:t>Ο νέος Υπερσυντέλικος:</a:t>
            </a:r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r>
              <a:rPr lang="el-GR" sz="3200" dirty="0" smtClean="0"/>
              <a:t>Εκάμαν μου ίντερβιου τ</a:t>
            </a:r>
            <a:r>
              <a:rPr lang="el-GR" sz="3200" dirty="0"/>
              <a:t>ζ̌</a:t>
            </a:r>
            <a:r>
              <a:rPr lang="el-GR" sz="3200" dirty="0" smtClean="0"/>
              <a:t>΄ </a:t>
            </a:r>
            <a:r>
              <a:rPr lang="el-GR" sz="3200" b="1" dirty="0" smtClean="0"/>
              <a:t>είχα τους αναφέρει </a:t>
            </a:r>
            <a:r>
              <a:rPr lang="el-GR" sz="3200" dirty="0" smtClean="0"/>
              <a:t>την έρευναν που έκαμα.</a:t>
            </a:r>
          </a:p>
          <a:p>
            <a:pPr marL="114300" lvl="0" indent="0">
              <a:buNone/>
            </a:pPr>
            <a:endParaRPr lang="el-GR" sz="3200" dirty="0"/>
          </a:p>
          <a:p>
            <a:pPr marL="114300" indent="0">
              <a:buNone/>
            </a:pPr>
            <a:r>
              <a:rPr lang="el-GR" sz="3200" dirty="0"/>
              <a:t>-</a:t>
            </a:r>
            <a:r>
              <a:rPr lang="el-GR" sz="3200" b="1" dirty="0"/>
              <a:t>Είχαμεν αλλάξει </a:t>
            </a:r>
            <a:r>
              <a:rPr lang="el-GR" sz="3200" dirty="0"/>
              <a:t>τα πεδία</a:t>
            </a:r>
            <a:r>
              <a:rPr lang="el-GR" sz="3200" dirty="0" smtClean="0"/>
              <a:t>.</a:t>
            </a:r>
          </a:p>
          <a:p>
            <a:pPr marL="114300" indent="0">
              <a:buNone/>
            </a:pPr>
            <a:r>
              <a:rPr lang="el-GR" sz="3200" dirty="0" smtClean="0"/>
              <a:t> </a:t>
            </a:r>
            <a:r>
              <a:rPr lang="el-GR" sz="3200" dirty="0"/>
              <a:t>-Αλλάξαμεν τα; </a:t>
            </a:r>
          </a:p>
          <a:p>
            <a:pPr marL="114300" lvl="0" indent="0">
              <a:buNone/>
            </a:pPr>
            <a:endParaRPr lang="el-GR" sz="3200" dirty="0" smtClean="0"/>
          </a:p>
          <a:p>
            <a:pPr marL="114300" lvl="0" indent="0">
              <a:buNone/>
            </a:pPr>
            <a:endParaRPr lang="el-GR" sz="3200" dirty="0" smtClean="0"/>
          </a:p>
          <a:p>
            <a:pPr marL="114300" lvl="0" indent="0" algn="ctr">
              <a:buNone/>
            </a:pPr>
            <a:r>
              <a:rPr lang="el-GR" sz="3200" dirty="0" smtClean="0"/>
              <a:t>Όχι </a:t>
            </a:r>
            <a:r>
              <a:rPr lang="el-GR" sz="3200" i="1" dirty="0" smtClean="0"/>
              <a:t>προτερόχρονο στο παρελθόν </a:t>
            </a:r>
            <a:r>
              <a:rPr lang="en-US" sz="3200" dirty="0" smtClean="0"/>
              <a:t>(past in the past)</a:t>
            </a:r>
            <a:r>
              <a:rPr lang="el-GR" sz="3200" dirty="0" smtClean="0"/>
              <a:t> αλλά </a:t>
            </a:r>
            <a:r>
              <a:rPr lang="el-GR" sz="3200" b="1" dirty="0" smtClean="0"/>
              <a:t>αφηγηματικός δείκτης</a:t>
            </a:r>
            <a:r>
              <a:rPr lang="el-GR" sz="3200" dirty="0" smtClean="0"/>
              <a:t>.</a:t>
            </a:r>
            <a:endParaRPr lang="en-US" sz="3200" dirty="0" smtClean="0"/>
          </a:p>
          <a:p>
            <a:pPr marL="114300" lvl="0" indent="0">
              <a:buNone/>
            </a:pPr>
            <a:endParaRPr lang="el-GR" sz="3200" dirty="0" smtClean="0"/>
          </a:p>
          <a:p>
            <a:pPr marL="114300" indent="0" algn="r">
              <a:buNone/>
            </a:pPr>
            <a:r>
              <a:rPr lang="el-GR" dirty="0" smtClean="0"/>
              <a:t>(</a:t>
            </a:r>
            <a:r>
              <a:rPr lang="en-US" dirty="0" err="1" smtClean="0"/>
              <a:t>Rickford</a:t>
            </a:r>
            <a:r>
              <a:rPr lang="en-US" dirty="0" smtClean="0"/>
              <a:t> &amp;</a:t>
            </a:r>
            <a:r>
              <a:rPr lang="en-US" dirty="0" err="1" smtClean="0"/>
              <a:t>Théberge</a:t>
            </a:r>
            <a:r>
              <a:rPr lang="en-US" dirty="0" smtClean="0"/>
              <a:t> </a:t>
            </a:r>
            <a:r>
              <a:rPr lang="en-US" dirty="0" err="1" smtClean="0"/>
              <a:t>Rafal</a:t>
            </a:r>
            <a:r>
              <a:rPr lang="en-US" dirty="0" smtClean="0"/>
              <a:t> 1996,  </a:t>
            </a:r>
            <a:endParaRPr lang="en-US" dirty="0"/>
          </a:p>
          <a:p>
            <a:pPr marL="114300" lvl="0" indent="0" algn="r">
              <a:buNone/>
            </a:pPr>
            <a:r>
              <a:rPr lang="en-US" dirty="0" smtClean="0"/>
              <a:t>Tsiplakou 2016, </a:t>
            </a:r>
            <a:r>
              <a:rPr lang="en-US" dirty="0" err="1" smtClean="0"/>
              <a:t>Tsiplakouet</a:t>
            </a:r>
            <a:r>
              <a:rPr lang="en-US" dirty="0" smtClean="0"/>
              <a:t> al. 2016, 2019)</a:t>
            </a:r>
            <a:endParaRPr lang="el-GR" dirty="0"/>
          </a:p>
          <a:p>
            <a:pPr marL="114300" lvl="0" indent="0">
              <a:buNone/>
            </a:pPr>
            <a:endParaRPr lang="el-GR" sz="3200" dirty="0" smtClean="0"/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endParaRPr lang="el-GR" sz="2400" dirty="0" smtClean="0"/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937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03232" cy="1008112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>
                <a:latin typeface="Geneva"/>
                <a:cs typeface="Geneva"/>
              </a:rPr>
              <a:t>Η κοινή κυπριακή: μια μεικτή ποικιλία 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460432" cy="5400600"/>
          </a:xfrm>
        </p:spPr>
        <p:txBody>
          <a:bodyPr>
            <a:normAutofit lnSpcReduction="10000"/>
          </a:bodyPr>
          <a:lstStyle/>
          <a:p>
            <a:pPr marL="114300" lvl="0" indent="0">
              <a:buNone/>
            </a:pPr>
            <a:r>
              <a:rPr lang="el-GR" sz="2400" b="1" i="1" dirty="0" smtClean="0"/>
              <a:t>Ο Προεδρικός Υπερσυντέλικος</a:t>
            </a:r>
            <a:endParaRPr lang="en-US" sz="2400" b="1" i="1" dirty="0" smtClean="0"/>
          </a:p>
          <a:p>
            <a:pPr marL="114300" lvl="0" indent="0">
              <a:buNone/>
            </a:pPr>
            <a:endParaRPr lang="en-US" sz="2400" b="1" i="1" dirty="0"/>
          </a:p>
          <a:p>
            <a:pPr marL="114300" lvl="0" indent="0">
              <a:buNone/>
            </a:pPr>
            <a:endParaRPr lang="en-US" sz="2400" b="1" i="1" dirty="0" smtClean="0"/>
          </a:p>
          <a:p>
            <a:pPr marL="114300" lvl="0" indent="0">
              <a:buNone/>
            </a:pPr>
            <a:endParaRPr lang="en-US" sz="2400" b="1" i="1" dirty="0"/>
          </a:p>
          <a:p>
            <a:pPr marL="114300" lvl="0" indent="0">
              <a:buNone/>
            </a:pPr>
            <a:endParaRPr lang="el-GR" sz="2400" b="1" i="1" dirty="0" smtClean="0"/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 algn="r">
              <a:buNone/>
            </a:pPr>
            <a:endParaRPr lang="el-GR" dirty="0" smtClean="0"/>
          </a:p>
          <a:p>
            <a:pPr marL="114300" lvl="0" indent="0" algn="r">
              <a:buNone/>
            </a:pPr>
            <a:endParaRPr lang="el-GR" dirty="0"/>
          </a:p>
          <a:p>
            <a:pPr marL="114300" lvl="0" indent="0" algn="r">
              <a:buNone/>
            </a:pPr>
            <a:endParaRPr lang="el-GR" dirty="0" smtClean="0"/>
          </a:p>
          <a:p>
            <a:pPr marL="114300" lvl="0" indent="0" algn="r">
              <a:buNone/>
            </a:pPr>
            <a:endParaRPr lang="el-GR" dirty="0"/>
          </a:p>
          <a:p>
            <a:pPr marL="114300" lvl="0" indent="0" algn="r">
              <a:buNone/>
            </a:pPr>
            <a:endParaRPr lang="el-GR" dirty="0" smtClean="0"/>
          </a:p>
          <a:p>
            <a:pPr marL="114300" lvl="0" indent="0" algn="r">
              <a:buNone/>
            </a:pPr>
            <a:endParaRPr lang="el-GR" dirty="0"/>
          </a:p>
          <a:p>
            <a:pPr marL="114300" lvl="0" indent="0" algn="r">
              <a:buNone/>
            </a:pPr>
            <a:r>
              <a:rPr lang="en-US" dirty="0" smtClean="0"/>
              <a:t>(Tsiplakou 2016, Tsiplakou et al. 2016, 2019, 2020)</a:t>
            </a:r>
            <a:endParaRPr lang="el-GR" dirty="0"/>
          </a:p>
          <a:p>
            <a:pPr marL="114300" lvl="0" indent="0">
              <a:buNone/>
            </a:pPr>
            <a:endParaRPr lang="el-GR" sz="3200" dirty="0" smtClean="0"/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endParaRPr lang="el-GR" sz="2400" dirty="0" smtClean="0"/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62</a:t>
            </a:fld>
            <a:endParaRPr lang="el-GR"/>
          </a:p>
        </p:txBody>
      </p:sp>
      <p:pic>
        <p:nvPicPr>
          <p:cNvPr id="6" name="Picture 5" descr="Screen Shot 2020-02-17 at 13.26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806489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0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03232" cy="1008112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>
                <a:latin typeface="Geneva"/>
                <a:cs typeface="Geneva"/>
              </a:rPr>
              <a:t>Η κοινή κυπριακή: μια μεικτή ποικιλία 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8460432" cy="5400600"/>
          </a:xfrm>
        </p:spPr>
        <p:txBody>
          <a:bodyPr>
            <a:normAutofit fontScale="40000" lnSpcReduction="20000"/>
          </a:bodyPr>
          <a:lstStyle/>
          <a:p>
            <a:pPr marL="114300" lvl="0" indent="0">
              <a:buNone/>
            </a:pPr>
            <a:r>
              <a:rPr lang="el-GR" sz="5100" b="1" i="1" dirty="0" smtClean="0"/>
              <a:t>Ο κυπριακός υπερσυντέλικος: Η έρευνα</a:t>
            </a:r>
            <a:endParaRPr lang="en-US" sz="5100" b="1" i="1" dirty="0" smtClean="0"/>
          </a:p>
          <a:p>
            <a:pPr marL="114300" lvl="0" indent="0">
              <a:buNone/>
            </a:pPr>
            <a:endParaRPr lang="en-US" sz="5100" b="1" i="1" dirty="0"/>
          </a:p>
          <a:p>
            <a:pPr marL="114300" indent="0">
              <a:buNone/>
            </a:pPr>
            <a:r>
              <a:rPr lang="el-GR" sz="5100" dirty="0"/>
              <a:t> Μια ομάδα ομιλητών/τριών της ΚΕ (</a:t>
            </a:r>
            <a:r>
              <a:rPr lang="el-GR" sz="5100" i="1" dirty="0"/>
              <a:t>ν </a:t>
            </a:r>
            <a:r>
              <a:rPr lang="el-GR" sz="5100" dirty="0"/>
              <a:t>= 65: 47 γυναίκες, 18 άνδρες) απάντησαν στο ερωτηματολόγιο για την ΚΝΕ. Το ηλικιακό εύρος της ομάδας ήταν από 22 έως 67</a:t>
            </a:r>
            <a:r>
              <a:rPr lang="el-GR" sz="5100" dirty="0" smtClean="0"/>
              <a:t>.</a:t>
            </a:r>
          </a:p>
          <a:p>
            <a:pPr marL="114300" indent="0">
              <a:buNone/>
            </a:pPr>
            <a:endParaRPr lang="el-GR" sz="5100" dirty="0" smtClean="0"/>
          </a:p>
          <a:p>
            <a:pPr marL="114300" indent="0">
              <a:buNone/>
            </a:pPr>
            <a:r>
              <a:rPr lang="el-GR" sz="5100" dirty="0" smtClean="0"/>
              <a:t> </a:t>
            </a:r>
            <a:r>
              <a:rPr lang="el-GR" sz="5100" dirty="0"/>
              <a:t>63 άτομα είχαν ολοκληρώσει τριτοβάθμιες σπουδές, ενώ τα υπόλοιπα 2 είχαν ολοκληρώσει την δευτεροβάθμια εκπαίδευση (μια 28χρονη γυναίκα και ένας 58χρονος άνδρας). </a:t>
            </a:r>
            <a:endParaRPr lang="el-GR" sz="5100" dirty="0" smtClean="0"/>
          </a:p>
          <a:p>
            <a:pPr marL="114300" indent="0">
              <a:buNone/>
            </a:pPr>
            <a:endParaRPr lang="el-GR" sz="5100" dirty="0" smtClean="0"/>
          </a:p>
          <a:p>
            <a:pPr marL="114300" indent="0">
              <a:buNone/>
            </a:pPr>
            <a:endParaRPr lang="el-GR" sz="5100" dirty="0"/>
          </a:p>
          <a:p>
            <a:pPr marL="114300" indent="0">
              <a:buNone/>
            </a:pPr>
            <a:r>
              <a:rPr lang="el-GR" sz="5100" dirty="0" smtClean="0"/>
              <a:t>Μια </a:t>
            </a:r>
            <a:r>
              <a:rPr lang="el-GR" sz="5100" dirty="0"/>
              <a:t>διαφορετική ομάδα ομιλητριών/τών της ΚΕ (</a:t>
            </a:r>
            <a:r>
              <a:rPr lang="el-GR" sz="5100" i="1" dirty="0"/>
              <a:t>ν </a:t>
            </a:r>
            <a:r>
              <a:rPr lang="el-GR" sz="5100" dirty="0"/>
              <a:t>= 91: 65 γυναίκες, 26 άνδρες) συμπλήρωσαν το ερωτηματολόγιο για την ΚΕ. Το ηλικιακό εύρος της ομάδας ήταν από 16 έως 72</a:t>
            </a:r>
            <a:r>
              <a:rPr lang="el-GR" sz="5100" dirty="0" smtClean="0"/>
              <a:t>.</a:t>
            </a:r>
          </a:p>
          <a:p>
            <a:pPr marL="114300" indent="0">
              <a:buNone/>
            </a:pPr>
            <a:endParaRPr lang="el-GR" sz="5100" dirty="0" smtClean="0"/>
          </a:p>
          <a:p>
            <a:pPr marL="114300" indent="0">
              <a:buNone/>
            </a:pPr>
            <a:r>
              <a:rPr lang="el-GR" sz="5100" dirty="0" smtClean="0"/>
              <a:t> </a:t>
            </a:r>
            <a:r>
              <a:rPr lang="el-GR" sz="5100" dirty="0"/>
              <a:t>79 άτομα είχαν ολοκληρώσει τριτοβάθμιες σπουδές, ενώ τα υπόλοιπα 12 είχαν παρακολουθήσει μέση εκπαίδευση (6 ήταν μαθητές ηλικίας 16-17 ετών, ενώ 6 ήταν απόφοιτοι μέσης εκπαίδευσης ηλικίας 20-33 ετών). </a:t>
            </a:r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endParaRPr lang="el-GR" sz="2400" dirty="0" smtClean="0"/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89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03232" cy="1008112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>
                <a:latin typeface="Geneva"/>
                <a:cs typeface="Geneva"/>
              </a:rPr>
              <a:t>Η κοινή κυπριακή: μια μεικτή ποικιλία 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460432" cy="5760640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endParaRPr lang="el-GR" sz="1800" b="1" i="1" dirty="0" smtClean="0"/>
          </a:p>
          <a:p>
            <a:pPr marL="114300" lvl="0" indent="0">
              <a:buNone/>
            </a:pPr>
            <a:r>
              <a:rPr lang="el-GR" sz="1800" b="1" i="1" dirty="0" smtClean="0"/>
              <a:t>Ο κυπριακός υπερσυντέλικος: Η έρευνα</a:t>
            </a:r>
            <a:endParaRPr lang="el-GR" sz="1800" b="1" i="1" dirty="0"/>
          </a:p>
          <a:p>
            <a:pPr marL="114300" lvl="0" indent="0">
              <a:buNone/>
            </a:pPr>
            <a:endParaRPr lang="el-GR" sz="1800" b="1" i="1" dirty="0" smtClean="0"/>
          </a:p>
          <a:p>
            <a:pPr marL="114300" lvl="0" indent="0">
              <a:buNone/>
            </a:pPr>
            <a:r>
              <a:rPr lang="el-GR" sz="2800" dirty="0" smtClean="0"/>
              <a:t>Μια </a:t>
            </a:r>
            <a:r>
              <a:rPr lang="el-GR" sz="2800" dirty="0"/>
              <a:t>ομάδα ομιλητριών/τών της ΚΝΕ (</a:t>
            </a:r>
            <a:r>
              <a:rPr lang="el-GR" sz="2800" i="1" dirty="0"/>
              <a:t>ν </a:t>
            </a:r>
            <a:r>
              <a:rPr lang="el-GR" sz="2800" dirty="0"/>
              <a:t>= 83: 65 γυναίκες, 18 άνδρες) συμπλήρωσαν το ερωτηματολόγιο για την ΚΝΕ. Οι ηλικίες τους ήταν από 16 έως 60. </a:t>
            </a:r>
            <a:endParaRPr lang="el-GR" sz="2800" dirty="0" smtClean="0"/>
          </a:p>
          <a:p>
            <a:pPr marL="114300" indent="0">
              <a:buNone/>
            </a:pPr>
            <a:endParaRPr lang="el-GR" sz="2800" dirty="0"/>
          </a:p>
          <a:p>
            <a:pPr marL="114300" indent="0">
              <a:buNone/>
            </a:pPr>
            <a:r>
              <a:rPr lang="el-GR" sz="2800" dirty="0" smtClean="0"/>
              <a:t>79 </a:t>
            </a:r>
            <a:r>
              <a:rPr lang="el-GR" sz="2800" dirty="0"/>
              <a:t>είχαν ολοκληρώσει σπουδές σε τριτοβάθμια ιδρύματα, ενώ 4 είχαν λυκειακή εκπαίδευση (ένας ήταν μαθητής λυκείου 16 ετών, ενώ 3 ήταν απόφοιτοι λυκείου, ηλικίας 22, 45 και 57 ετών). </a:t>
            </a:r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endParaRPr lang="el-GR" sz="2400" dirty="0" smtClean="0"/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783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03232" cy="1008112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>
                <a:latin typeface="Geneva"/>
                <a:cs typeface="Geneva"/>
              </a:rPr>
              <a:t>Η κοινή κυπριακή: μια μεικτή ποικιλία 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460432" cy="5472608"/>
          </a:xfrm>
        </p:spPr>
        <p:txBody>
          <a:bodyPr>
            <a:normAutofit fontScale="70000" lnSpcReduction="20000"/>
          </a:bodyPr>
          <a:lstStyle/>
          <a:p>
            <a:pPr marL="114300" lvl="0" indent="0">
              <a:buNone/>
            </a:pPr>
            <a:r>
              <a:rPr lang="el-GR" sz="4000" b="1" i="1" dirty="0" smtClean="0"/>
              <a:t>Ο κυπριακός υπερσυντέλικος: Η έρευνα</a:t>
            </a:r>
          </a:p>
          <a:p>
            <a:pPr marL="114300" lvl="0" indent="0">
              <a:buNone/>
            </a:pPr>
            <a:endParaRPr lang="el-GR" sz="4000" b="1" i="1" dirty="0"/>
          </a:p>
          <a:p>
            <a:pPr marL="114300" indent="0">
              <a:buNone/>
            </a:pPr>
            <a:r>
              <a:rPr lang="el-GR" sz="4000" i="1" dirty="0"/>
              <a:t>Προχτές πήγα για συνέντευξη. Τους είχα αναφέρει ότι έχω προϋπηρεσία αλλά δε φάνηκαν να εντυπωσιάζονται. </a:t>
            </a:r>
            <a:endParaRPr lang="el-GR" sz="4000" i="1" dirty="0" smtClean="0"/>
          </a:p>
          <a:p>
            <a:pPr marL="114300" indent="0">
              <a:buNone/>
            </a:pPr>
            <a:endParaRPr lang="el-GR" sz="4000" dirty="0"/>
          </a:p>
          <a:p>
            <a:pPr marL="114300" indent="0">
              <a:buNone/>
            </a:pPr>
            <a:r>
              <a:rPr lang="el-GR" sz="4000" dirty="0"/>
              <a:t>Αναφέρθηκε προηγούμενη εργασιακή εμπειρία στη διάρκεια της συνέντευξης;</a:t>
            </a:r>
            <a:br>
              <a:rPr lang="el-GR" sz="4000" dirty="0"/>
            </a:br>
            <a:r>
              <a:rPr lang="el-GR" sz="4000" dirty="0"/>
              <a:t>ΝΑΙ ΟΧΙ </a:t>
            </a:r>
            <a:endParaRPr lang="el-GR" sz="4000" dirty="0" smtClean="0"/>
          </a:p>
          <a:p>
            <a:pPr marL="114300" indent="0">
              <a:buNone/>
            </a:pPr>
            <a:endParaRPr lang="el-GR" sz="4000" dirty="0"/>
          </a:p>
          <a:p>
            <a:pPr marL="114300" indent="0">
              <a:buNone/>
            </a:pPr>
            <a:r>
              <a:rPr lang="el-GR" sz="4000" dirty="0"/>
              <a:t>Θα αλλάζατε κάτι στην πρόταση; </a:t>
            </a:r>
            <a:endParaRPr lang="el-GR" sz="4000" dirty="0" smtClean="0"/>
          </a:p>
          <a:p>
            <a:pPr marL="114300" indent="0">
              <a:buNone/>
            </a:pPr>
            <a:r>
              <a:rPr lang="el-GR" sz="4000" dirty="0" smtClean="0"/>
              <a:t>ΝΑΙ </a:t>
            </a:r>
            <a:r>
              <a:rPr lang="el-GR" sz="4000" dirty="0"/>
              <a:t>ΟΧΙ </a:t>
            </a:r>
          </a:p>
          <a:p>
            <a:pPr marL="114300" indent="0">
              <a:buNone/>
            </a:pPr>
            <a:r>
              <a:rPr lang="el-GR" sz="4000" dirty="0"/>
              <a:t>Εάν ναι, τι; </a:t>
            </a:r>
          </a:p>
          <a:p>
            <a:pPr marL="114300" lvl="0" indent="0">
              <a:buNone/>
            </a:pPr>
            <a:endParaRPr lang="en-US" sz="5100" b="1" i="1" dirty="0"/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endParaRPr lang="el-GR" sz="2400" dirty="0" smtClean="0"/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668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03232" cy="1008112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>
                <a:latin typeface="Geneva"/>
                <a:cs typeface="Geneva"/>
              </a:rPr>
              <a:t>Η κοινή κυπριακή: μια μεικτή ποικιλία 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460432" cy="5472608"/>
          </a:xfrm>
        </p:spPr>
        <p:txBody>
          <a:bodyPr>
            <a:normAutofit/>
          </a:bodyPr>
          <a:lstStyle/>
          <a:p>
            <a:endParaRPr lang="en-US" sz="4000" dirty="0"/>
          </a:p>
          <a:p>
            <a:pPr marL="114300" lvl="0" indent="0">
              <a:buNone/>
            </a:pPr>
            <a:endParaRPr lang="en-US" sz="5100" b="1" i="1" dirty="0" smtClean="0"/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endParaRPr lang="el-GR" sz="2400" dirty="0" smtClean="0"/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66</a:t>
            </a:fld>
            <a:endParaRPr lang="el-GR"/>
          </a:p>
        </p:txBody>
      </p:sp>
      <p:pic>
        <p:nvPicPr>
          <p:cNvPr id="4" name="Picture 3" descr="Screen Shot 2020-05-18 at 14.04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8460432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9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>
                <a:latin typeface="Geneva"/>
                <a:cs typeface="Geneva"/>
              </a:rPr>
              <a:t>Η κοινή κυπριακή: μια μεικτή ποικιλία 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064896" cy="540060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l-GR" sz="3200" b="1" i="1" dirty="0" smtClean="0"/>
              <a:t>Σύνταξη: Απροσδόκητη πρόκλιση</a:t>
            </a:r>
            <a:endParaRPr lang="en-US" sz="3200" b="1" i="1" dirty="0"/>
          </a:p>
          <a:p>
            <a:pPr marL="114300" lvl="0" indent="0">
              <a:buNone/>
            </a:pPr>
            <a:endParaRPr lang="el-GR" sz="3200" dirty="0" smtClean="0"/>
          </a:p>
          <a:p>
            <a:pPr marL="114300" lvl="0" indent="0">
              <a:buNone/>
            </a:pPr>
            <a:r>
              <a:rPr lang="el-GR" sz="3200" dirty="0" smtClean="0"/>
              <a:t>Ξέρω το τούτο, ξέρω το. </a:t>
            </a:r>
            <a:r>
              <a:rPr lang="el-GR" sz="3200" b="1" i="1" dirty="0" smtClean="0"/>
              <a:t>Το</a:t>
            </a:r>
            <a:r>
              <a:rPr lang="el-GR" sz="3200" b="1" dirty="0" smtClean="0"/>
              <a:t> </a:t>
            </a:r>
            <a:r>
              <a:rPr lang="el-GR" sz="3200" dirty="0"/>
              <a:t>έσ̌ει</a:t>
            </a:r>
            <a:r>
              <a:rPr lang="el-GR" sz="3200" b="1" dirty="0"/>
              <a:t> </a:t>
            </a:r>
            <a:r>
              <a:rPr lang="el-GR" sz="3200" dirty="0"/>
              <a:t>μαθητής </a:t>
            </a:r>
            <a:r>
              <a:rPr lang="el-GR" sz="3200" dirty="0" smtClean="0"/>
              <a:t>μου.</a:t>
            </a:r>
          </a:p>
          <a:p>
            <a:pPr marL="114300" lvl="0" indent="0">
              <a:buNone/>
            </a:pPr>
            <a:endParaRPr lang="en-US" sz="3200" dirty="0" smtClean="0"/>
          </a:p>
          <a:p>
            <a:pPr marL="114300" lvl="0" indent="0">
              <a:buNone/>
            </a:pPr>
            <a:r>
              <a:rPr lang="el-GR" sz="3200" dirty="0" smtClean="0"/>
              <a:t>Ο Κεμάλης ήταν, τέλος πάντων, τούτος ο Τούρκος ο μεθύστακας, τζι’ έρκετουν τζιαι </a:t>
            </a:r>
            <a:r>
              <a:rPr lang="el-GR" sz="3200" b="1" i="1" dirty="0" smtClean="0"/>
              <a:t>μας</a:t>
            </a:r>
            <a:r>
              <a:rPr lang="el-GR" sz="3200" b="1" dirty="0" smtClean="0"/>
              <a:t> </a:t>
            </a:r>
            <a:r>
              <a:rPr lang="el-GR" sz="3200" dirty="0" smtClean="0"/>
              <a:t>εφοΐτσ</a:t>
            </a:r>
            <a:r>
              <a:rPr lang="el-GR" sz="3200" b="1" dirty="0" smtClean="0"/>
              <a:t>̌</a:t>
            </a:r>
            <a:r>
              <a:rPr lang="el-GR" sz="3200" dirty="0" smtClean="0"/>
              <a:t>ιαζεν.</a:t>
            </a:r>
          </a:p>
          <a:p>
            <a:pPr marL="114300" lvl="0" indent="0">
              <a:buNone/>
            </a:pPr>
            <a:endParaRPr lang="en-US" sz="3200" dirty="0"/>
          </a:p>
          <a:p>
            <a:pPr marL="114300" lvl="0" indent="0">
              <a:buNone/>
            </a:pPr>
            <a:r>
              <a:rPr lang="el-GR" sz="3200" dirty="0"/>
              <a:t>Εγώ παλιά δεν εμιλούσα την κυπριακή διάλεκτο. </a:t>
            </a:r>
            <a:r>
              <a:rPr lang="el-GR" sz="3200" b="1" i="1" dirty="0"/>
              <a:t>Την </a:t>
            </a:r>
            <a:r>
              <a:rPr lang="el-GR" sz="3200" dirty="0"/>
              <a:t>εθεώρουν δείγμαν αμορφωσ</a:t>
            </a:r>
            <a:r>
              <a:rPr lang="el-GR" sz="3200" b="1" dirty="0"/>
              <a:t>̌</a:t>
            </a:r>
            <a:r>
              <a:rPr lang="el-GR" sz="3200" dirty="0"/>
              <a:t>ιάς. </a:t>
            </a:r>
            <a:endParaRPr lang="el-GR" sz="3200" dirty="0" smtClean="0"/>
          </a:p>
          <a:p>
            <a:pPr marL="114300" lvl="0" indent="0">
              <a:buNone/>
            </a:pPr>
            <a:endParaRPr lang="en-US" sz="3200" dirty="0"/>
          </a:p>
          <a:p>
            <a:pPr marL="114300" lvl="0" indent="0" algn="r">
              <a:buNone/>
            </a:pPr>
            <a:r>
              <a:rPr lang="el-GR" dirty="0" smtClean="0"/>
              <a:t>(</a:t>
            </a:r>
            <a:r>
              <a:rPr lang="en-US" dirty="0" smtClean="0"/>
              <a:t>Tsiplakou, </a:t>
            </a:r>
            <a:r>
              <a:rPr lang="en-US" dirty="0" err="1" smtClean="0"/>
              <a:t>Armosti</a:t>
            </a:r>
            <a:r>
              <a:rPr lang="en-US" dirty="0" smtClean="0"/>
              <a:t> &amp; </a:t>
            </a:r>
            <a:r>
              <a:rPr lang="en-US" dirty="0" err="1" smtClean="0"/>
              <a:t>Evripidou</a:t>
            </a:r>
            <a:r>
              <a:rPr lang="en-US" dirty="0" smtClean="0"/>
              <a:t> 2016</a:t>
            </a:r>
            <a:r>
              <a:rPr lang="el-GR" dirty="0" smtClean="0"/>
              <a:t>, </a:t>
            </a:r>
            <a:r>
              <a:rPr lang="en-US" dirty="0" err="1" smtClean="0"/>
              <a:t>Papanicola</a:t>
            </a:r>
            <a:r>
              <a:rPr lang="en-US" dirty="0" smtClean="0"/>
              <a:t> &amp; </a:t>
            </a:r>
            <a:r>
              <a:rPr lang="en-US" dirty="0" err="1" smtClean="0"/>
              <a:t>Armostis</a:t>
            </a:r>
            <a:r>
              <a:rPr lang="en-US" dirty="0" smtClean="0"/>
              <a:t> in press)</a:t>
            </a:r>
            <a:endParaRPr lang="el-GR" dirty="0"/>
          </a:p>
          <a:p>
            <a:pPr marL="114300" lvl="0" indent="0">
              <a:buNone/>
            </a:pPr>
            <a:endParaRPr lang="el-GR" sz="3200" dirty="0" smtClean="0"/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endParaRPr lang="el-GR" sz="2400" dirty="0" smtClean="0"/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236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>
                <a:latin typeface="Geneva"/>
                <a:cs typeface="Geneva"/>
              </a:rPr>
              <a:t>Η κοινή κυπριακή: μια μεικτή ποικιλία 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064896" cy="5400600"/>
          </a:xfrm>
        </p:spPr>
        <p:txBody>
          <a:bodyPr>
            <a:normAutofit lnSpcReduction="10000"/>
          </a:bodyPr>
          <a:lstStyle/>
          <a:p>
            <a:pPr marL="114300" lvl="0" indent="0">
              <a:buNone/>
            </a:pPr>
            <a:endParaRPr lang="en-US" sz="3200" dirty="0"/>
          </a:p>
          <a:p>
            <a:pPr marL="114300" lvl="0" indent="0" algn="r">
              <a:buNone/>
            </a:pPr>
            <a:endParaRPr lang="en-US" dirty="0" smtClean="0"/>
          </a:p>
          <a:p>
            <a:pPr marL="114300" lvl="0" indent="0" algn="r">
              <a:buNone/>
            </a:pPr>
            <a:endParaRPr lang="en-US" dirty="0"/>
          </a:p>
          <a:p>
            <a:pPr marL="114300" lvl="0" indent="0" algn="r">
              <a:buNone/>
            </a:pPr>
            <a:endParaRPr lang="en-US" dirty="0" smtClean="0"/>
          </a:p>
          <a:p>
            <a:pPr marL="114300" lvl="0" indent="0" algn="r">
              <a:buNone/>
            </a:pPr>
            <a:endParaRPr lang="en-US" dirty="0"/>
          </a:p>
          <a:p>
            <a:pPr marL="114300" lvl="0" indent="0" algn="r">
              <a:buNone/>
            </a:pPr>
            <a:endParaRPr lang="en-US" dirty="0" smtClean="0"/>
          </a:p>
          <a:p>
            <a:pPr marL="114300" lvl="0" indent="0" algn="r">
              <a:buNone/>
            </a:pPr>
            <a:endParaRPr lang="en-US" dirty="0"/>
          </a:p>
          <a:p>
            <a:pPr marL="114300" lvl="0" indent="0" algn="r">
              <a:buNone/>
            </a:pPr>
            <a:endParaRPr lang="en-US" dirty="0" smtClean="0"/>
          </a:p>
          <a:p>
            <a:pPr marL="114300" lvl="0" indent="0" algn="r">
              <a:buNone/>
            </a:pPr>
            <a:endParaRPr lang="en-US" dirty="0"/>
          </a:p>
          <a:p>
            <a:pPr marL="114300" lvl="0" indent="0" algn="r">
              <a:buNone/>
            </a:pPr>
            <a:endParaRPr lang="en-US" dirty="0" smtClean="0"/>
          </a:p>
          <a:p>
            <a:pPr marL="114300" lvl="0" indent="0" algn="r">
              <a:buNone/>
            </a:pPr>
            <a:endParaRPr lang="en-US" dirty="0"/>
          </a:p>
          <a:p>
            <a:pPr marL="114300" lvl="0" indent="0" algn="r">
              <a:buNone/>
            </a:pPr>
            <a:endParaRPr lang="en-US" dirty="0" smtClean="0"/>
          </a:p>
          <a:p>
            <a:pPr marL="114300" lvl="0" indent="0" algn="r">
              <a:buNone/>
            </a:pPr>
            <a:endParaRPr lang="en-US" dirty="0" smtClean="0"/>
          </a:p>
          <a:p>
            <a:pPr marL="114300" lvl="0" indent="0" algn="r">
              <a:buNone/>
            </a:pPr>
            <a:r>
              <a:rPr lang="el-GR" dirty="0" smtClean="0"/>
              <a:t>(</a:t>
            </a:r>
            <a:r>
              <a:rPr lang="en-US" dirty="0" err="1" smtClean="0"/>
              <a:t>Papanicola</a:t>
            </a:r>
            <a:r>
              <a:rPr lang="en-US" dirty="0" smtClean="0"/>
              <a:t> &amp; </a:t>
            </a:r>
            <a:r>
              <a:rPr lang="en-US" dirty="0" err="1" smtClean="0"/>
              <a:t>Armostis</a:t>
            </a:r>
            <a:r>
              <a:rPr lang="en-US" dirty="0" smtClean="0"/>
              <a:t> in press)</a:t>
            </a:r>
            <a:endParaRPr lang="el-GR" dirty="0"/>
          </a:p>
          <a:p>
            <a:pPr marL="114300" lvl="0" indent="0">
              <a:buNone/>
            </a:pPr>
            <a:endParaRPr lang="el-GR" sz="3200" dirty="0" smtClean="0"/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endParaRPr lang="el-GR" sz="2400" dirty="0" smtClean="0"/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68</a:t>
            </a:fld>
            <a:endParaRPr lang="el-GR"/>
          </a:p>
        </p:txBody>
      </p:sp>
      <p:pic>
        <p:nvPicPr>
          <p:cNvPr id="4" name="Picture 3" descr="Screen Shot 2020-05-18 at 14.14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8460432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1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03232" cy="850106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>
                <a:latin typeface="Geneva"/>
                <a:cs typeface="Geneva"/>
              </a:rPr>
              <a:t>Η κοινή κυπριακή: μια μεικτή ποικιλία 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7992888" cy="5328592"/>
          </a:xfrm>
        </p:spPr>
        <p:txBody>
          <a:bodyPr>
            <a:normAutofit fontScale="77500" lnSpcReduction="20000"/>
          </a:bodyPr>
          <a:lstStyle/>
          <a:p>
            <a:pPr marL="114300" lvl="0" indent="0" algn="r">
              <a:buNone/>
            </a:pPr>
            <a:endParaRPr lang="el-GR" sz="1800" dirty="0" smtClean="0"/>
          </a:p>
          <a:p>
            <a:r>
              <a:rPr lang="el-GR" sz="4100" dirty="0"/>
              <a:t>δ</a:t>
            </a:r>
            <a:r>
              <a:rPr lang="el-GR" sz="4100" dirty="0" smtClean="0"/>
              <a:t>εδομένα από κοινωνιογλωσσολογικές συνεντεύξεις</a:t>
            </a:r>
          </a:p>
          <a:p>
            <a:r>
              <a:rPr lang="el-GR" sz="4100" dirty="0" smtClean="0"/>
              <a:t> 57 συμμετέχουσες/οντες, 29 άντρες και 28 γυναίκες </a:t>
            </a:r>
          </a:p>
          <a:p>
            <a:r>
              <a:rPr lang="el-GR" sz="4100" dirty="0"/>
              <a:t>δ</a:t>
            </a:r>
            <a:r>
              <a:rPr lang="el-GR" sz="4100" dirty="0" smtClean="0"/>
              <a:t>ιάφορα μορφωτικά επίπεδα </a:t>
            </a:r>
          </a:p>
          <a:p>
            <a:r>
              <a:rPr lang="el-GR" sz="4100" dirty="0" smtClean="0"/>
              <a:t>ηλικίες: 26 ως 90 </a:t>
            </a:r>
          </a:p>
          <a:p>
            <a:r>
              <a:rPr lang="el-GR" sz="4100" dirty="0" smtClean="0"/>
              <a:t>συνοχή στο βαθμό συνεμφάνισης των πραγματώσεων κάποιων μεταβλητών σε σχέση με εξωγλωσσικές παραμέτρους </a:t>
            </a:r>
            <a:r>
              <a:rPr lang="el-GR" sz="4100" dirty="0"/>
              <a:t>όπως η ηλικία, το φύλο, το μορφωτικό </a:t>
            </a:r>
            <a:r>
              <a:rPr lang="el-GR" sz="4100" dirty="0" smtClean="0"/>
              <a:t>επίπεδο; </a:t>
            </a:r>
            <a:endParaRPr lang="el-GR" sz="1800" dirty="0"/>
          </a:p>
          <a:p>
            <a:pPr marL="114300" lvl="0" indent="0" algn="r">
              <a:buNone/>
            </a:pPr>
            <a:endParaRPr lang="el-GR" sz="1800" dirty="0" smtClean="0"/>
          </a:p>
          <a:p>
            <a:pPr marL="114300" lvl="0" indent="0" algn="r">
              <a:buNone/>
            </a:pPr>
            <a:endParaRPr lang="el-GR" sz="1800" dirty="0"/>
          </a:p>
          <a:p>
            <a:pPr marL="114300" lvl="0" indent="0" algn="r">
              <a:buNone/>
            </a:pPr>
            <a:endParaRPr lang="el-GR" sz="1800" dirty="0" smtClean="0"/>
          </a:p>
          <a:p>
            <a:pPr marL="114300" lvl="0" indent="0" algn="r">
              <a:buNone/>
            </a:pPr>
            <a:endParaRPr lang="el-GR" sz="1800" dirty="0"/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088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l-GR" sz="4000" dirty="0">
                <a:latin typeface="Geneva"/>
                <a:cs typeface="Geneva"/>
              </a:rPr>
              <a:t>Οι γλώσσες της Κύπρου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709120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sz="33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l-GR" sz="33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Τ</a:t>
            </a:r>
            <a:r>
              <a:rPr lang="el-GR" sz="33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ουρκοκυπριακή </a:t>
            </a:r>
            <a:r>
              <a:rPr lang="el-GR" sz="33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διάλεκτος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l-GR" sz="2800" dirty="0" smtClean="0"/>
              <a:t>-</a:t>
            </a:r>
            <a:r>
              <a:rPr lang="el-GR" sz="2800" dirty="0"/>
              <a:t>ηχηρά κλειστά σε αρχική θέση</a:t>
            </a:r>
          </a:p>
          <a:p>
            <a:pPr marL="114300" indent="0">
              <a:buNone/>
            </a:pPr>
            <a:endParaRPr lang="en-US" sz="2800" dirty="0" smtClean="0"/>
          </a:p>
          <a:p>
            <a:pPr marL="114300" indent="0">
              <a:buNone/>
            </a:pPr>
            <a:r>
              <a:rPr lang="el-GR" sz="2800" dirty="0" smtClean="0"/>
              <a:t>-</a:t>
            </a:r>
            <a:r>
              <a:rPr lang="el-GR" sz="2800" dirty="0"/>
              <a:t>μορφολογικά διαφορετικοί χρόνοι </a:t>
            </a:r>
          </a:p>
          <a:p>
            <a:pPr marL="114300" indent="0">
              <a:buNone/>
            </a:pPr>
            <a:endParaRPr lang="en-US" sz="2800" dirty="0" smtClean="0"/>
          </a:p>
          <a:p>
            <a:pPr marL="114300" indent="0">
              <a:buNone/>
            </a:pPr>
            <a:r>
              <a:rPr lang="el-GR" sz="2800" dirty="0" smtClean="0"/>
              <a:t>-</a:t>
            </a:r>
            <a:r>
              <a:rPr lang="el-GR" sz="2800" dirty="0"/>
              <a:t>η «κοινή κυπριακή υποτακτική» </a:t>
            </a:r>
            <a:r>
              <a:rPr lang="en-GB" sz="2800" dirty="0"/>
              <a:t>(</a:t>
            </a:r>
            <a:r>
              <a:rPr lang="en-GB" sz="2800" dirty="0" err="1"/>
              <a:t>Kappler</a:t>
            </a:r>
            <a:r>
              <a:rPr lang="en-GB" sz="2800" dirty="0"/>
              <a:t> &amp; Tsiplakou, </a:t>
            </a:r>
            <a:r>
              <a:rPr lang="el-GR" sz="2800" dirty="0"/>
              <a:t>2018</a:t>
            </a:r>
            <a:r>
              <a:rPr lang="el-GR" sz="2800" dirty="0" smtClean="0"/>
              <a:t>)</a:t>
            </a:r>
          </a:p>
          <a:p>
            <a:pPr marL="114300" indent="0">
              <a:buNone/>
            </a:pPr>
            <a:endParaRPr lang="el-GR" sz="2800" dirty="0"/>
          </a:p>
          <a:p>
            <a:pPr marL="114300" indent="0">
              <a:buNone/>
            </a:pPr>
            <a:r>
              <a:rPr lang="el-GR" sz="2800" dirty="0" smtClean="0"/>
              <a:t>-συντακτικές διαφορές από την πρότυπη τουρκική</a:t>
            </a:r>
          </a:p>
          <a:p>
            <a:pPr marL="114300" indent="0">
              <a:buNone/>
            </a:pPr>
            <a:endParaRPr lang="el-GR" sz="2800" dirty="0"/>
          </a:p>
          <a:p>
            <a:pPr marL="114300" indent="0">
              <a:buNone/>
            </a:pPr>
            <a:r>
              <a:rPr lang="el-GR" sz="2800" dirty="0"/>
              <a:t>	</a:t>
            </a:r>
          </a:p>
          <a:p>
            <a:pPr marL="82296" indent="0" algn="just">
              <a:lnSpc>
                <a:spcPct val="150000"/>
              </a:lnSpc>
              <a:buNone/>
            </a:pPr>
            <a:endParaRPr lang="el-GR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5477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03232" cy="850106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>
                <a:latin typeface="Geneva"/>
                <a:cs typeface="Geneva"/>
              </a:rPr>
              <a:t>Η κοινή κυπριακή: μια μεικτή ποικιλία 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064896" cy="6120680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l-GR" sz="3200" dirty="0" smtClean="0"/>
              <a:t>Οι </a:t>
            </a:r>
            <a:r>
              <a:rPr lang="el-GR" sz="3200" dirty="0"/>
              <a:t>πραγματώσεις αυτές ήταν </a:t>
            </a:r>
            <a:endParaRPr lang="el-GR" sz="3200" dirty="0" smtClean="0"/>
          </a:p>
          <a:p>
            <a:pPr lvl="0">
              <a:buFont typeface="Arial"/>
              <a:buChar char="•"/>
            </a:pPr>
            <a:r>
              <a:rPr lang="el-GR" sz="3200" dirty="0" smtClean="0"/>
              <a:t>ο </a:t>
            </a:r>
            <a:r>
              <a:rPr lang="el-GR" sz="3200" dirty="0"/>
              <a:t>βαθμός εμφάνισης του ουρανοφατνιακού [ʃ] σε σχέση με το ουρανικό [ç</a:t>
            </a:r>
            <a:r>
              <a:rPr lang="el-GR" sz="3200" dirty="0" smtClean="0"/>
              <a:t>]</a:t>
            </a:r>
            <a:endParaRPr lang="el-GR" sz="3200" dirty="0"/>
          </a:p>
          <a:p>
            <a:pPr lvl="0">
              <a:buFont typeface="Arial"/>
              <a:buChar char="•"/>
            </a:pPr>
            <a:r>
              <a:rPr lang="el-GR" sz="3200" dirty="0"/>
              <a:t>ο</a:t>
            </a:r>
            <a:r>
              <a:rPr lang="el-GR" sz="3200" dirty="0" smtClean="0"/>
              <a:t> βαθμός </a:t>
            </a:r>
            <a:r>
              <a:rPr lang="el-GR" sz="3200" dirty="0"/>
              <a:t>εμφάνισης του ουρανοφατνιακού προστριβούς [͡tʃ] σε σχέση με το ουρανικό [c</a:t>
            </a:r>
            <a:r>
              <a:rPr lang="el-GR" sz="3200" dirty="0" smtClean="0"/>
              <a:t>]</a:t>
            </a:r>
            <a:endParaRPr lang="el-GR" sz="3200" dirty="0"/>
          </a:p>
          <a:p>
            <a:pPr lvl="0">
              <a:buFont typeface="Arial"/>
              <a:buChar char="•"/>
            </a:pPr>
            <a:r>
              <a:rPr lang="el-GR" sz="3200" dirty="0" smtClean="0"/>
              <a:t>ο </a:t>
            </a:r>
            <a:r>
              <a:rPr lang="el-GR" sz="3200" dirty="0"/>
              <a:t>βαθμός εμφάνισης του αορίστου σε σχέση με παρακείμενο και </a:t>
            </a:r>
            <a:r>
              <a:rPr lang="el-GR" sz="3200" dirty="0" smtClean="0"/>
              <a:t>υπερσυντέλικο</a:t>
            </a:r>
          </a:p>
          <a:p>
            <a:pPr lvl="0">
              <a:buFont typeface="Arial"/>
              <a:buChar char="•"/>
            </a:pPr>
            <a:r>
              <a:rPr lang="el-GR" sz="3200" dirty="0" smtClean="0"/>
              <a:t>ο </a:t>
            </a:r>
            <a:r>
              <a:rPr lang="el-GR" sz="3200" dirty="0"/>
              <a:t>βαθμός εμφάνισης της έγκλισης σε σχέση με την απροσδόκητη </a:t>
            </a:r>
            <a:r>
              <a:rPr lang="el-GR" sz="3200" dirty="0" smtClean="0"/>
              <a:t>πρόκλιση </a:t>
            </a:r>
          </a:p>
          <a:p>
            <a:pPr marL="114300" lvl="0" indent="0" algn="r">
              <a:buNone/>
            </a:pPr>
            <a:r>
              <a:rPr lang="el-GR" sz="1800" dirty="0" smtClean="0"/>
              <a:t>(</a:t>
            </a:r>
            <a:r>
              <a:rPr lang="en-US" sz="1800" dirty="0" smtClean="0"/>
              <a:t>Tsiplakou</a:t>
            </a:r>
            <a:r>
              <a:rPr lang="el-GR" sz="1800" dirty="0" smtClean="0"/>
              <a:t> </a:t>
            </a:r>
            <a:r>
              <a:rPr lang="en-US" sz="1800" dirty="0" smtClean="0"/>
              <a:t>et al. 2016)</a:t>
            </a:r>
            <a:endParaRPr lang="el-GR" sz="1800" dirty="0"/>
          </a:p>
          <a:p>
            <a:pPr marL="114300" lvl="0" indent="0">
              <a:buNone/>
            </a:pPr>
            <a:endParaRPr lang="el-GR" sz="2400" dirty="0" smtClean="0"/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709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03232" cy="850106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>
                <a:latin typeface="Geneva"/>
                <a:cs typeface="Geneva"/>
              </a:rPr>
              <a:t>Η κοινή κυπριακή: μια μεικτή ποικιλία 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064896" cy="6120680"/>
          </a:xfrm>
        </p:spPr>
        <p:txBody>
          <a:bodyPr>
            <a:normAutofit/>
          </a:bodyPr>
          <a:lstStyle/>
          <a:p>
            <a:pPr marL="114300" lvl="0" indent="0" algn="r">
              <a:buNone/>
            </a:pPr>
            <a:endParaRPr lang="el-GR" sz="1800" dirty="0" smtClean="0"/>
          </a:p>
          <a:p>
            <a:pPr marL="114300" lvl="0" indent="0" algn="r">
              <a:buNone/>
            </a:pPr>
            <a:endParaRPr lang="el-GR" sz="1800" dirty="0"/>
          </a:p>
          <a:p>
            <a:pPr marL="114300" lvl="0" indent="0" algn="r">
              <a:buNone/>
            </a:pPr>
            <a:endParaRPr lang="el-GR" sz="1800" dirty="0" smtClean="0"/>
          </a:p>
          <a:p>
            <a:pPr marL="114300" lvl="0" indent="0" algn="r">
              <a:buNone/>
            </a:pPr>
            <a:endParaRPr lang="el-GR" sz="1800" dirty="0"/>
          </a:p>
          <a:p>
            <a:pPr marL="114300" lvl="0" indent="0" algn="r">
              <a:buNone/>
            </a:pPr>
            <a:endParaRPr lang="el-GR" sz="1800" dirty="0" smtClean="0"/>
          </a:p>
          <a:p>
            <a:pPr marL="114300" lvl="0" indent="0" algn="r">
              <a:buNone/>
            </a:pPr>
            <a:endParaRPr lang="el-GR" sz="1800" dirty="0"/>
          </a:p>
          <a:p>
            <a:pPr marL="114300" lvl="0" indent="0" algn="r">
              <a:buNone/>
            </a:pPr>
            <a:endParaRPr lang="el-GR" sz="1800" dirty="0" smtClean="0"/>
          </a:p>
          <a:p>
            <a:pPr marL="114300" lvl="0" indent="0" algn="r">
              <a:buNone/>
            </a:pPr>
            <a:endParaRPr lang="el-GR" sz="1800" dirty="0"/>
          </a:p>
          <a:p>
            <a:pPr marL="114300" lvl="0" indent="0" algn="r">
              <a:buNone/>
            </a:pPr>
            <a:endParaRPr lang="el-GR" sz="1800" dirty="0" smtClean="0"/>
          </a:p>
          <a:p>
            <a:pPr marL="114300" lvl="0" indent="0" algn="r">
              <a:buNone/>
            </a:pPr>
            <a:endParaRPr lang="el-GR" sz="1800" dirty="0"/>
          </a:p>
          <a:p>
            <a:pPr marL="114300" lvl="0" indent="0" algn="r">
              <a:buNone/>
            </a:pPr>
            <a:endParaRPr lang="el-GR" sz="1800" dirty="0" smtClean="0"/>
          </a:p>
          <a:p>
            <a:pPr marL="114300" lvl="0" indent="0" algn="r">
              <a:buNone/>
            </a:pPr>
            <a:endParaRPr lang="el-GR" sz="1800" dirty="0"/>
          </a:p>
          <a:p>
            <a:pPr marL="114300" lvl="0" indent="0" algn="r">
              <a:buNone/>
            </a:pPr>
            <a:endParaRPr lang="el-GR" sz="1800" dirty="0" smtClean="0"/>
          </a:p>
          <a:p>
            <a:pPr marL="114300" lvl="0" indent="0" algn="r">
              <a:buNone/>
            </a:pPr>
            <a:endParaRPr lang="el-GR" sz="1800" dirty="0"/>
          </a:p>
          <a:p>
            <a:pPr marL="114300" lvl="0" indent="0" algn="r">
              <a:buNone/>
            </a:pPr>
            <a:endParaRPr lang="el-GR" sz="1800" dirty="0" smtClean="0"/>
          </a:p>
          <a:p>
            <a:pPr marL="114300" lvl="0" indent="0" algn="r">
              <a:buNone/>
            </a:pPr>
            <a:r>
              <a:rPr lang="el-GR" sz="1800" dirty="0" smtClean="0"/>
              <a:t>(</a:t>
            </a:r>
            <a:r>
              <a:rPr lang="en-US" sz="1800" dirty="0" smtClean="0"/>
              <a:t>Tsiplakou</a:t>
            </a:r>
            <a:r>
              <a:rPr lang="el-GR" sz="1800" dirty="0" smtClean="0"/>
              <a:t> </a:t>
            </a:r>
            <a:r>
              <a:rPr lang="en-US" sz="1800" dirty="0" smtClean="0"/>
              <a:t>et al. 2016)</a:t>
            </a:r>
            <a:endParaRPr lang="el-GR" sz="1800" dirty="0"/>
          </a:p>
          <a:p>
            <a:pPr marL="114300" lvl="0" indent="0">
              <a:buNone/>
            </a:pPr>
            <a:endParaRPr lang="el-GR" sz="2400" dirty="0" smtClean="0"/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71</a:t>
            </a:fld>
            <a:endParaRPr lang="el-GR"/>
          </a:p>
        </p:txBody>
      </p:sp>
      <p:pic>
        <p:nvPicPr>
          <p:cNvPr id="4" name="Picture 3" descr="Screen Shot 2020-02-17 at 13.02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799288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3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03232" cy="850106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>
                <a:latin typeface="Geneva"/>
                <a:cs typeface="Geneva"/>
              </a:rPr>
              <a:t>Τι ανθίσταται στην ισοπέδωση και γιατί;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388424" cy="5328592"/>
          </a:xfrm>
        </p:spPr>
        <p:txBody>
          <a:bodyPr>
            <a:normAutofit fontScale="47500" lnSpcReduction="20000"/>
          </a:bodyPr>
          <a:lstStyle/>
          <a:p>
            <a:pPr marL="114300" lvl="0" indent="0" algn="r">
              <a:buNone/>
            </a:pPr>
            <a:endParaRPr lang="el-GR" sz="1800" dirty="0" smtClean="0"/>
          </a:p>
          <a:p>
            <a:pPr marL="114300" lvl="0" indent="0">
              <a:buNone/>
            </a:pPr>
            <a:r>
              <a:rPr lang="el-GR" sz="6000" b="1" dirty="0" smtClean="0"/>
              <a:t>Διαβαθμισμένος διδιαλεκτισμός Ι: οι κυπριακοί περιφραστικοί χρόνοι</a:t>
            </a:r>
          </a:p>
          <a:p>
            <a:pPr marL="114300" lvl="0" indent="0">
              <a:buNone/>
            </a:pPr>
            <a:endParaRPr lang="el-GR" sz="6000" b="1" dirty="0" smtClean="0"/>
          </a:p>
          <a:p>
            <a:pPr marL="114300" lvl="0" indent="0">
              <a:buNone/>
            </a:pPr>
            <a:endParaRPr lang="el-GR" sz="6000" b="1" dirty="0"/>
          </a:p>
          <a:p>
            <a:pPr marL="114300" lvl="0" indent="0">
              <a:buNone/>
            </a:pPr>
            <a:r>
              <a:rPr lang="el-GR" sz="6000" b="1" dirty="0" smtClean="0"/>
              <a:t>Τες </a:t>
            </a:r>
            <a:r>
              <a:rPr lang="el-GR" sz="6000" b="1" dirty="0"/>
              <a:t>έχετε πάρει</a:t>
            </a:r>
            <a:r>
              <a:rPr lang="el-GR" sz="6000" dirty="0"/>
              <a:t> χτες τες </a:t>
            </a:r>
            <a:r>
              <a:rPr lang="el-GR" sz="6000" dirty="0" smtClean="0"/>
              <a:t>αιτήσεις.</a:t>
            </a:r>
          </a:p>
          <a:p>
            <a:pPr marL="114300" lvl="0" indent="0">
              <a:buNone/>
            </a:pPr>
            <a:endParaRPr lang="el-GR" sz="6000" dirty="0" smtClean="0"/>
          </a:p>
          <a:p>
            <a:pPr marL="114300" indent="0">
              <a:buNone/>
            </a:pPr>
            <a:r>
              <a:rPr lang="el-GR" sz="6000" dirty="0"/>
              <a:t>Επικοινώνησα τηλεφωνικά με τον </a:t>
            </a:r>
            <a:r>
              <a:rPr lang="el-GR" sz="6000" dirty="0" smtClean="0"/>
              <a:t>Πρόεδρο </a:t>
            </a:r>
            <a:r>
              <a:rPr lang="el-GR" sz="6000" dirty="0"/>
              <a:t>Πούτιν, μετά τη λήψη της πρώτης απόφασης. </a:t>
            </a:r>
            <a:r>
              <a:rPr lang="el-GR" sz="6000" b="1" dirty="0"/>
              <a:t>Μου είχε αναφέρει </a:t>
            </a:r>
            <a:r>
              <a:rPr lang="el-GR" sz="6000" dirty="0"/>
              <a:t>πως τον ενδιαφέρει να εμβαθύνει τις σχέσεις της Ρωσίας με τους Ευρωπαίους εταίρους […]. Του εξέφρασα την ετοιμότητά μου να πάω από το ίδιο βράδυ στη Μόσχα και την επομένη να συναντηθούμε</a:t>
            </a:r>
            <a:r>
              <a:rPr lang="el-GR" sz="6000" dirty="0" smtClean="0"/>
              <a:t>. </a:t>
            </a:r>
            <a:r>
              <a:rPr lang="el-GR" sz="1800" dirty="0" smtClean="0"/>
              <a:t>(</a:t>
            </a:r>
            <a:endParaRPr lang="el-GR" sz="2400" dirty="0" smtClean="0"/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00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03232" cy="850106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>
                <a:latin typeface="Geneva"/>
                <a:cs typeface="Geneva"/>
              </a:rPr>
              <a:t>Τι ανθίσταται στην ισοπέδωση και γιατί;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388424" cy="5328592"/>
          </a:xfrm>
        </p:spPr>
        <p:txBody>
          <a:bodyPr>
            <a:normAutofit/>
          </a:bodyPr>
          <a:lstStyle/>
          <a:p>
            <a:pPr marL="114300" lvl="0" indent="0" algn="r">
              <a:buNone/>
            </a:pPr>
            <a:endParaRPr lang="el-GR" sz="1800" dirty="0" smtClean="0"/>
          </a:p>
          <a:p>
            <a:pPr marL="114300" lvl="0" indent="0">
              <a:buNone/>
            </a:pPr>
            <a:r>
              <a:rPr lang="el-GR" sz="3000" b="1" dirty="0" smtClean="0"/>
              <a:t>Διαβαθμισμένος διδιαλεκτισμός ΙΙ: δισχιδείς δομές εστίασης  </a:t>
            </a:r>
            <a:r>
              <a:rPr lang="el-GR" sz="3000" b="1" dirty="0"/>
              <a:t>(</a:t>
            </a:r>
            <a:r>
              <a:rPr lang="en-US" sz="3000" b="1" dirty="0"/>
              <a:t>focus clefts)</a:t>
            </a:r>
          </a:p>
          <a:p>
            <a:pPr marL="114300" indent="0">
              <a:buNone/>
            </a:pPr>
            <a:endParaRPr lang="el-GR" sz="3000" dirty="0"/>
          </a:p>
          <a:p>
            <a:pPr marL="114300" indent="0">
              <a:buNone/>
            </a:pPr>
            <a:r>
              <a:rPr lang="el-GR" sz="3000" b="1" dirty="0"/>
              <a:t>Εν τη Σταύρην που </a:t>
            </a:r>
            <a:r>
              <a:rPr lang="el-GR" sz="3000" dirty="0"/>
              <a:t>είδαμεν</a:t>
            </a:r>
            <a:r>
              <a:rPr lang="en-US" sz="3000" dirty="0"/>
              <a:t>.</a:t>
            </a:r>
            <a:r>
              <a:rPr lang="el-GR" sz="3000" b="1" dirty="0"/>
              <a:t>	</a:t>
            </a:r>
            <a:endParaRPr lang="en-US" sz="3000" b="1" dirty="0"/>
          </a:p>
          <a:p>
            <a:pPr marL="114300" indent="0">
              <a:buNone/>
            </a:pPr>
            <a:endParaRPr lang="en-US" sz="3000" b="1" dirty="0"/>
          </a:p>
          <a:p>
            <a:pPr marL="114300" indent="0">
              <a:buNone/>
            </a:pPr>
            <a:r>
              <a:rPr lang="el-GR" sz="3000" b="1" dirty="0"/>
              <a:t>*Την Σταύρην </a:t>
            </a:r>
            <a:r>
              <a:rPr lang="el-GR" sz="3000" dirty="0"/>
              <a:t>είδαμεν</a:t>
            </a:r>
            <a:r>
              <a:rPr lang="en-US" sz="3000" dirty="0" smtClean="0"/>
              <a:t>.</a:t>
            </a:r>
            <a:endParaRPr lang="el-GR" sz="3000" dirty="0" smtClean="0"/>
          </a:p>
          <a:p>
            <a:pPr marL="114300" indent="0">
              <a:buNone/>
            </a:pPr>
            <a:endParaRPr lang="el-GR" sz="3000" dirty="0"/>
          </a:p>
          <a:p>
            <a:pPr marL="114300" indent="0">
              <a:buNone/>
            </a:pPr>
            <a:r>
              <a:rPr lang="el-GR" sz="3000" dirty="0" smtClean="0"/>
              <a:t>[...] </a:t>
            </a:r>
            <a:r>
              <a:rPr lang="en-US" sz="3000" dirty="0" err="1" smtClean="0"/>
              <a:t>διότι</a:t>
            </a:r>
            <a:r>
              <a:rPr lang="en-US" sz="3000" dirty="0" smtClean="0"/>
              <a:t> </a:t>
            </a:r>
            <a:r>
              <a:rPr lang="en-US" sz="3000" dirty="0" err="1"/>
              <a:t>δεν</a:t>
            </a:r>
            <a:r>
              <a:rPr lang="en-US" sz="3000" dirty="0"/>
              <a:t> </a:t>
            </a:r>
            <a:r>
              <a:rPr lang="en-US" sz="3000" b="1" dirty="0" err="1"/>
              <a:t>είν</a:t>
            </a:r>
            <a:r>
              <a:rPr lang="en-US" sz="3000" b="1" dirty="0"/>
              <a:t>α</a:t>
            </a:r>
            <a:r>
              <a:rPr lang="en-US" sz="3000" b="1" dirty="0" err="1"/>
              <a:t>ι</a:t>
            </a:r>
            <a:r>
              <a:rPr lang="en-US" sz="3000" b="1" dirty="0"/>
              <a:t> </a:t>
            </a:r>
            <a:r>
              <a:rPr lang="en-US" sz="3000" b="1" dirty="0" err="1"/>
              <a:t>εμείς</a:t>
            </a:r>
            <a:r>
              <a:rPr lang="en-US" sz="3000" b="1" dirty="0"/>
              <a:t> π</a:t>
            </a:r>
            <a:r>
              <a:rPr lang="en-US" sz="3000" b="1" dirty="0" err="1"/>
              <a:t>ου</a:t>
            </a:r>
            <a:r>
              <a:rPr lang="en-US" sz="3000" b="1" dirty="0"/>
              <a:t> </a:t>
            </a:r>
            <a:r>
              <a:rPr lang="en-US" sz="3000" dirty="0" err="1"/>
              <a:t>θ</a:t>
            </a:r>
            <a:r>
              <a:rPr lang="en-US" sz="3000" dirty="0"/>
              <a:t>α </a:t>
            </a:r>
            <a:r>
              <a:rPr lang="en-US" sz="3000" dirty="0" err="1"/>
              <a:t>κρίνουμε</a:t>
            </a:r>
            <a:r>
              <a:rPr lang="en-US" sz="3000" dirty="0"/>
              <a:t> </a:t>
            </a:r>
            <a:r>
              <a:rPr lang="en-US" sz="3000" dirty="0" err="1"/>
              <a:t>τη</a:t>
            </a:r>
            <a:r>
              <a:rPr lang="en-US" sz="3000" dirty="0"/>
              <a:t> </a:t>
            </a:r>
            <a:r>
              <a:rPr lang="en-US" sz="3000" dirty="0" err="1"/>
              <a:t>συντ</a:t>
            </a:r>
            <a:r>
              <a:rPr lang="en-US" sz="3000" dirty="0"/>
              <a:t>α</a:t>
            </a:r>
            <a:r>
              <a:rPr lang="en-US" sz="3000" dirty="0" err="1"/>
              <a:t>γμ</a:t>
            </a:r>
            <a:r>
              <a:rPr lang="en-US" sz="3000" dirty="0"/>
              <a:t>α</a:t>
            </a:r>
            <a:r>
              <a:rPr lang="en-US" sz="3000" dirty="0" err="1"/>
              <a:t>τικότητ</a:t>
            </a:r>
            <a:r>
              <a:rPr lang="en-US" sz="3000" dirty="0"/>
              <a:t>α </a:t>
            </a:r>
            <a:r>
              <a:rPr lang="en-US" sz="3000" dirty="0" err="1"/>
              <a:t>ή</a:t>
            </a:r>
            <a:r>
              <a:rPr lang="en-US" sz="3000" dirty="0"/>
              <a:t> </a:t>
            </a:r>
            <a:r>
              <a:rPr lang="en-US" sz="3000" dirty="0" err="1"/>
              <a:t>όχι</a:t>
            </a:r>
            <a:r>
              <a:rPr lang="en-US" sz="3000" dirty="0"/>
              <a:t> </a:t>
            </a:r>
            <a:r>
              <a:rPr lang="el-GR" sz="3000" dirty="0" smtClean="0"/>
              <a:t>.</a:t>
            </a:r>
          </a:p>
          <a:p>
            <a:pPr marL="114300" indent="0">
              <a:buNone/>
            </a:pPr>
            <a:endParaRPr lang="el-GR" sz="6000" dirty="0"/>
          </a:p>
          <a:p>
            <a:pPr marL="114300" indent="0">
              <a:buNone/>
            </a:pPr>
            <a:endParaRPr lang="en-US" sz="6000" dirty="0"/>
          </a:p>
          <a:p>
            <a:pPr marL="114300" lvl="0" indent="0">
              <a:buNone/>
            </a:pPr>
            <a:endParaRPr lang="el-GR" sz="6000" b="1" dirty="0" smtClean="0"/>
          </a:p>
          <a:p>
            <a:pPr marL="114300" lvl="0" indent="0">
              <a:buNone/>
            </a:pPr>
            <a:endParaRPr lang="el-GR" sz="6000" b="1" dirty="0" smtClean="0"/>
          </a:p>
          <a:p>
            <a:pPr marL="114300" lvl="0" indent="0">
              <a:buNone/>
            </a:pPr>
            <a:endParaRPr lang="el-GR" sz="6000" b="1" dirty="0"/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5825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03232" cy="850106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>
                <a:latin typeface="Geneva"/>
                <a:cs typeface="Geneva"/>
              </a:rPr>
              <a:t>Τι ανθίσταται στην ισοπέδωση και γιατί;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388424" cy="5328592"/>
          </a:xfrm>
        </p:spPr>
        <p:txBody>
          <a:bodyPr>
            <a:normAutofit fontScale="62500" lnSpcReduction="20000"/>
          </a:bodyPr>
          <a:lstStyle/>
          <a:p>
            <a:pPr marL="114300" lvl="0" indent="0" algn="r">
              <a:buNone/>
            </a:pPr>
            <a:endParaRPr lang="el-GR" sz="1800" dirty="0" smtClean="0"/>
          </a:p>
          <a:p>
            <a:pPr marL="114300" lvl="0" indent="0">
              <a:buNone/>
            </a:pPr>
            <a:r>
              <a:rPr lang="el-GR" sz="3700" b="1" dirty="0" smtClean="0"/>
              <a:t>Διαβαθμισμένος διδιαλεκτισμός ΙΙ: δισχιδείς δομές εστίασης  </a:t>
            </a:r>
            <a:r>
              <a:rPr lang="el-GR" sz="3700" b="1" dirty="0"/>
              <a:t>(</a:t>
            </a:r>
            <a:r>
              <a:rPr lang="en-US" sz="3700" b="1" dirty="0"/>
              <a:t>focus clefts)</a:t>
            </a:r>
          </a:p>
          <a:p>
            <a:pPr marL="114300" indent="0">
              <a:buNone/>
            </a:pPr>
            <a:endParaRPr lang="el-GR" sz="3600" dirty="0" smtClean="0"/>
          </a:p>
          <a:p>
            <a:pPr marL="114300" indent="0">
              <a:buNone/>
            </a:pPr>
            <a:r>
              <a:rPr lang="el-GR" sz="3600" dirty="0" smtClean="0"/>
              <a:t>Ποσοτική έρευνα εξέτασε </a:t>
            </a:r>
            <a:r>
              <a:rPr lang="el-GR" sz="3600" dirty="0"/>
              <a:t>κατά πόσο φυσικές ομιλήτριες/τές της κυπριακής βρίσκουν γραμματικές τις δισχιδείς δομές στην ΚΝΕ. Συγκεκριμένα, εξετάστηκαν δισχιδείς δομές: </a:t>
            </a:r>
            <a:endParaRPr lang="el-GR" sz="3600" dirty="0" smtClean="0"/>
          </a:p>
          <a:p>
            <a:pPr marL="114300" indent="0">
              <a:buNone/>
            </a:pPr>
            <a:endParaRPr lang="el-GR" sz="3600" dirty="0"/>
          </a:p>
          <a:p>
            <a:pPr marL="114300" indent="0">
              <a:buNone/>
            </a:pPr>
            <a:r>
              <a:rPr lang="el-GR" sz="3600" dirty="0"/>
              <a:t>(α) με επιρρήματα και προθετικές φράσεις (2)·</a:t>
            </a:r>
            <a:br>
              <a:rPr lang="el-GR" sz="3600" dirty="0"/>
            </a:br>
            <a:r>
              <a:rPr lang="el-GR" sz="3600" dirty="0"/>
              <a:t>(β) με αντωνυμικά υποκείμενα α ́ και β ́ προσώπου (4)·</a:t>
            </a:r>
            <a:br>
              <a:rPr lang="el-GR" sz="3600" dirty="0"/>
            </a:br>
            <a:r>
              <a:rPr lang="el-GR" sz="3600" dirty="0"/>
              <a:t>(γ) με υποκείμενα γ ́ προσώπου, αντωνυμικά και λεξικά (2)·</a:t>
            </a:r>
            <a:br>
              <a:rPr lang="el-GR" sz="3600" dirty="0"/>
            </a:br>
            <a:r>
              <a:rPr lang="el-GR" sz="3600" dirty="0"/>
              <a:t>(δ) με άμεσα αντικείμενα, αντωνυμικά και λεξικά (6)·</a:t>
            </a:r>
            <a:br>
              <a:rPr lang="el-GR" sz="3600" dirty="0"/>
            </a:br>
            <a:r>
              <a:rPr lang="el-GR" sz="3600" dirty="0"/>
              <a:t>(ε) με έμμεσα αντικείμενα με ΠΦ (2)·</a:t>
            </a:r>
            <a:br>
              <a:rPr lang="el-GR" sz="3600" dirty="0"/>
            </a:br>
            <a:r>
              <a:rPr lang="el-GR" sz="3600" dirty="0"/>
              <a:t>(ϛ) με έμμεσα αντικείμενα σε γενική (2).</a:t>
            </a:r>
            <a:br>
              <a:rPr lang="el-GR" sz="3600" dirty="0"/>
            </a:br>
            <a:endParaRPr lang="el-GR" sz="3600" dirty="0" smtClean="0"/>
          </a:p>
          <a:p>
            <a:pPr marL="114300" indent="0">
              <a:buNone/>
            </a:pPr>
            <a:r>
              <a:rPr lang="el-GR" sz="3600" dirty="0" smtClean="0"/>
              <a:t>Η </a:t>
            </a:r>
            <a:r>
              <a:rPr lang="el-GR" sz="3600" dirty="0"/>
              <a:t>ομάδα ελέγχου από 12 φυσικές ομιλήτριες/τές της ΚΝΕ βρήκε όλα τα </a:t>
            </a:r>
            <a:r>
              <a:rPr lang="el-GR" sz="3600" dirty="0" smtClean="0"/>
              <a:t>παραδείγματα αντιγραμματικά</a:t>
            </a:r>
            <a:r>
              <a:rPr lang="el-GR" sz="3600" dirty="0"/>
              <a:t>.</a:t>
            </a:r>
          </a:p>
          <a:p>
            <a:pPr marL="114300" indent="0">
              <a:buNone/>
            </a:pPr>
            <a:endParaRPr lang="el-GR" sz="6000" dirty="0"/>
          </a:p>
          <a:p>
            <a:pPr marL="114300" indent="0">
              <a:buNone/>
            </a:pPr>
            <a:endParaRPr lang="en-US" sz="6000" dirty="0"/>
          </a:p>
          <a:p>
            <a:pPr marL="114300" lvl="0" indent="0">
              <a:buNone/>
            </a:pPr>
            <a:endParaRPr lang="el-GR" sz="6000" b="1" dirty="0" smtClean="0"/>
          </a:p>
          <a:p>
            <a:pPr marL="114300" lvl="0" indent="0">
              <a:buNone/>
            </a:pPr>
            <a:endParaRPr lang="el-GR" sz="6000" b="1" dirty="0" smtClean="0"/>
          </a:p>
          <a:p>
            <a:pPr marL="114300" lvl="0" indent="0">
              <a:buNone/>
            </a:pPr>
            <a:endParaRPr lang="el-GR" sz="6000" b="1" dirty="0"/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086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03232" cy="850106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>
                <a:latin typeface="Geneva"/>
                <a:cs typeface="Geneva"/>
              </a:rPr>
              <a:t>Τι ανθίσταται στην ισοπέδωση και γιατί;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388424" cy="5328592"/>
          </a:xfrm>
        </p:spPr>
        <p:txBody>
          <a:bodyPr>
            <a:normAutofit lnSpcReduction="10000"/>
          </a:bodyPr>
          <a:lstStyle/>
          <a:p>
            <a:pPr marL="114300" lvl="0" indent="0" algn="r">
              <a:buNone/>
            </a:pPr>
            <a:endParaRPr lang="el-GR" sz="1800" dirty="0" smtClean="0"/>
          </a:p>
          <a:p>
            <a:pPr marL="114300" lvl="0" indent="0">
              <a:buNone/>
            </a:pPr>
            <a:r>
              <a:rPr lang="el-GR" sz="2800" b="1" dirty="0" smtClean="0"/>
              <a:t>Διαβαθμισμένος διδιαλεκτισμός ΙΙ: δισχιδείς δομές εστίασης  </a:t>
            </a:r>
            <a:r>
              <a:rPr lang="el-GR" sz="2800" b="1" dirty="0"/>
              <a:t>(</a:t>
            </a:r>
            <a:r>
              <a:rPr lang="en-US" sz="2800" b="1" dirty="0"/>
              <a:t>focus clefts</a:t>
            </a:r>
            <a:r>
              <a:rPr lang="en-US" sz="2800" b="1" dirty="0" smtClean="0"/>
              <a:t>)</a:t>
            </a:r>
            <a:endParaRPr lang="el-GR" sz="2800" b="1" dirty="0" smtClean="0"/>
          </a:p>
          <a:p>
            <a:pPr marL="114300" lvl="0" indent="0">
              <a:buNone/>
            </a:pPr>
            <a:endParaRPr lang="el-GR" sz="2800" b="1" dirty="0"/>
          </a:p>
          <a:p>
            <a:pPr marL="114300" lvl="0" indent="0">
              <a:buNone/>
            </a:pPr>
            <a:r>
              <a:rPr lang="el-GR" sz="2800" dirty="0" smtClean="0"/>
              <a:t>Συμμετείχαν </a:t>
            </a:r>
            <a:r>
              <a:rPr lang="el-GR" sz="2800" dirty="0"/>
              <a:t>96 άτομα, 61 γυναίκες και 35 άντρες. Όλες/οι δήλωσαν ότι είναι φυσικές/οί ομιλήτριες/τές της κυπριακής, ότι είχαν μεγαλώσει στην Κύπρο από Κύπριους γονείς και δεν ήταν δίγλωσσες/οι. Οι ηλικίες τους κυμαίνονταν από 18 έως 70 (M</a:t>
            </a:r>
            <a:r>
              <a:rPr lang="el-GR" sz="2800" i="1" dirty="0"/>
              <a:t>=</a:t>
            </a:r>
            <a:r>
              <a:rPr lang="el-GR" sz="2800" dirty="0"/>
              <a:t>37,1, SD</a:t>
            </a:r>
            <a:r>
              <a:rPr lang="el-GR" sz="2800" i="1" dirty="0"/>
              <a:t>=</a:t>
            </a:r>
            <a:r>
              <a:rPr lang="el-GR" sz="2800" dirty="0"/>
              <a:t>11,1). Οι 64 ήταν κάτω των 40 και οι υπόλοιπες/οι (32) ήταν άνω των 40. Οι περισσότερες/οι είχαν πτυχίο τριτοβάθμιας εκπαίδευσης (92%), ενώ οι υπόλοιπες/οι (8%) είχαν απολυτήριο δευτεροβάθμιας εκπαίδευσης. </a:t>
            </a:r>
          </a:p>
          <a:p>
            <a:pPr marL="114300" indent="0">
              <a:buNone/>
            </a:pPr>
            <a:endParaRPr lang="el-GR" sz="6000" dirty="0"/>
          </a:p>
          <a:p>
            <a:pPr marL="114300" indent="0">
              <a:buNone/>
            </a:pPr>
            <a:endParaRPr lang="en-US" sz="6000" dirty="0"/>
          </a:p>
          <a:p>
            <a:pPr marL="114300" lvl="0" indent="0">
              <a:buNone/>
            </a:pPr>
            <a:endParaRPr lang="el-GR" sz="6000" b="1" dirty="0" smtClean="0"/>
          </a:p>
          <a:p>
            <a:pPr marL="114300" lvl="0" indent="0">
              <a:buNone/>
            </a:pPr>
            <a:endParaRPr lang="el-GR" sz="6000" b="1" dirty="0" smtClean="0"/>
          </a:p>
          <a:p>
            <a:pPr marL="114300" lvl="0" indent="0">
              <a:buNone/>
            </a:pPr>
            <a:endParaRPr lang="el-GR" sz="6000" b="1" dirty="0"/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522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03232" cy="850106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>
                <a:latin typeface="Geneva"/>
                <a:cs typeface="Geneva"/>
              </a:rPr>
              <a:t>Τι ανθίσταται στην ισοπέδωση και γιατί;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388424" cy="5328592"/>
          </a:xfrm>
        </p:spPr>
        <p:txBody>
          <a:bodyPr>
            <a:normAutofit fontScale="70000" lnSpcReduction="20000"/>
          </a:bodyPr>
          <a:lstStyle/>
          <a:p>
            <a:pPr marL="114300" lvl="0" indent="0" algn="r">
              <a:buNone/>
            </a:pPr>
            <a:endParaRPr lang="el-GR" sz="1800" dirty="0" smtClean="0"/>
          </a:p>
          <a:p>
            <a:pPr marL="114300" lvl="0" indent="0">
              <a:buNone/>
            </a:pPr>
            <a:r>
              <a:rPr lang="el-GR" sz="2800" b="1" dirty="0" smtClean="0"/>
              <a:t>Διαβαθμισμένος διδιαλεκτισμός ΙΙ: δισχιδείς δομές εστίασης  </a:t>
            </a:r>
            <a:r>
              <a:rPr lang="el-GR" sz="2800" b="1" dirty="0"/>
              <a:t>(</a:t>
            </a:r>
            <a:r>
              <a:rPr lang="en-US" sz="2800" b="1" dirty="0"/>
              <a:t>focus clefts</a:t>
            </a:r>
            <a:r>
              <a:rPr lang="en-US" sz="2800" b="1" dirty="0" smtClean="0"/>
              <a:t>)</a:t>
            </a:r>
            <a:endParaRPr lang="el-GR" sz="2800" b="1" dirty="0" smtClean="0"/>
          </a:p>
          <a:p>
            <a:pPr marL="114300" lvl="0" indent="0">
              <a:buNone/>
            </a:pPr>
            <a:endParaRPr lang="el-GR" sz="2800" b="1" dirty="0"/>
          </a:p>
          <a:p>
            <a:r>
              <a:rPr lang="el-GR" sz="2800" dirty="0"/>
              <a:t>Ο διωνυμικός έλεγχος έδειξε στατιστικά σημαντική διαφορά από το επίπεδο τυχαιότητας 50%, p=,017 (2-sided). </a:t>
            </a:r>
            <a:endParaRPr lang="el-GR" sz="2800" dirty="0" smtClean="0"/>
          </a:p>
          <a:p>
            <a:pPr marL="114300" indent="0">
              <a:buNone/>
            </a:pPr>
            <a:endParaRPr lang="el-GR" sz="2800" dirty="0"/>
          </a:p>
          <a:p>
            <a:r>
              <a:rPr lang="el-GR" sz="2800" dirty="0" smtClean="0"/>
              <a:t>Οι </a:t>
            </a:r>
            <a:r>
              <a:rPr lang="el-GR" sz="2800" dirty="0"/>
              <a:t>άντρες </a:t>
            </a:r>
            <a:r>
              <a:rPr lang="el-GR" sz="2800" dirty="0" smtClean="0"/>
              <a:t>προτιμούν </a:t>
            </a:r>
            <a:r>
              <a:rPr lang="el-GR" sz="2800" dirty="0"/>
              <a:t>τις δισχιδείς δομές περισσότερο από ό,τι οι γυναίκες (άντρες: M</a:t>
            </a:r>
            <a:r>
              <a:rPr lang="el-GR" sz="2800" i="1" dirty="0"/>
              <a:t>=</a:t>
            </a:r>
            <a:r>
              <a:rPr lang="el-GR" sz="2800" dirty="0"/>
              <a:t>57%, γυναίκες: M</a:t>
            </a:r>
            <a:r>
              <a:rPr lang="el-GR" sz="2800" i="1" dirty="0"/>
              <a:t>=</a:t>
            </a:r>
            <a:r>
              <a:rPr lang="el-GR" sz="2800" dirty="0"/>
              <a:t>51% με στα</a:t>
            </a:r>
            <a:r>
              <a:rPr lang="el-GR" sz="2800" dirty="0" smtClean="0"/>
              <a:t>-τιστικά </a:t>
            </a:r>
            <a:r>
              <a:rPr lang="el-GR" sz="2800" dirty="0"/>
              <a:t>σημαντική διαφορά: b</a:t>
            </a:r>
            <a:r>
              <a:rPr lang="el-GR" sz="2800" i="1" dirty="0"/>
              <a:t>=</a:t>
            </a:r>
            <a:r>
              <a:rPr lang="el-GR" sz="2800" dirty="0"/>
              <a:t>0,913, Wald χ2(1)=9,144, p=,002)</a:t>
            </a:r>
            <a:r>
              <a:rPr lang="el-GR" sz="2800" dirty="0" smtClean="0"/>
              <a:t>.</a:t>
            </a:r>
          </a:p>
          <a:p>
            <a:pPr marL="114300" indent="0">
              <a:buNone/>
            </a:pPr>
            <a:endParaRPr lang="el-GR" sz="2800" dirty="0" smtClean="0"/>
          </a:p>
          <a:p>
            <a:r>
              <a:rPr lang="el-GR" sz="2800" dirty="0" smtClean="0"/>
              <a:t> </a:t>
            </a:r>
            <a:r>
              <a:rPr lang="el-GR" sz="2800" dirty="0"/>
              <a:t>Η μεγαλύτερη ηλικιακή ομάδα </a:t>
            </a:r>
            <a:r>
              <a:rPr lang="el-GR" sz="2800" dirty="0" smtClean="0"/>
              <a:t>προτιμά </a:t>
            </a:r>
            <a:r>
              <a:rPr lang="el-GR" sz="2800" dirty="0"/>
              <a:t>τις δισχιδείς δομές περισσότερο από ό,τι η νεότερη (μεγαλύτερες/οι: M</a:t>
            </a:r>
            <a:r>
              <a:rPr lang="el-GR" sz="2800" i="1" dirty="0"/>
              <a:t>=</a:t>
            </a:r>
            <a:r>
              <a:rPr lang="el-GR" sz="2800" dirty="0"/>
              <a:t>56%, νεότερες/οι: M=51% με στατιστικά σημαντική </a:t>
            </a:r>
            <a:r>
              <a:rPr lang="el-GR" sz="2800" dirty="0" smtClean="0"/>
              <a:t>διαφο </a:t>
            </a:r>
            <a:r>
              <a:rPr lang="el-GR" sz="2800" dirty="0"/>
              <a:t>ρά: b</a:t>
            </a:r>
            <a:r>
              <a:rPr lang="el-GR" sz="2800" i="1" dirty="0"/>
              <a:t>=</a:t>
            </a:r>
            <a:r>
              <a:rPr lang="el-GR" sz="2800" dirty="0"/>
              <a:t>0,913, W b</a:t>
            </a:r>
            <a:r>
              <a:rPr lang="el-GR" sz="2800" i="1" dirty="0"/>
              <a:t>=</a:t>
            </a:r>
            <a:r>
              <a:rPr lang="el-GR" sz="2800" dirty="0"/>
              <a:t>2,637, Wald χ2(1)=9,023, p=,003</a:t>
            </a:r>
            <a:r>
              <a:rPr lang="el-GR" sz="2800" dirty="0" smtClean="0"/>
              <a:t>)</a:t>
            </a:r>
            <a:endParaRPr lang="el-GR" sz="2800" dirty="0"/>
          </a:p>
          <a:p>
            <a:endParaRPr lang="el-GR" sz="2800" dirty="0" smtClean="0"/>
          </a:p>
          <a:p>
            <a:r>
              <a:rPr lang="el-GR" sz="2800" dirty="0"/>
              <a:t>Δ</a:t>
            </a:r>
            <a:r>
              <a:rPr lang="el-GR" sz="2800" dirty="0" smtClean="0"/>
              <a:t>εν </a:t>
            </a:r>
            <a:r>
              <a:rPr lang="el-GR" sz="2800" dirty="0"/>
              <a:t>υπήρξε </a:t>
            </a:r>
            <a:r>
              <a:rPr lang="el-GR" sz="2800" dirty="0" smtClean="0"/>
              <a:t>στατιστικά </a:t>
            </a:r>
            <a:r>
              <a:rPr lang="el-GR" sz="2800" dirty="0"/>
              <a:t>σημαντική διαφορά ανάμεσα στις/στους αποφοίτους τριτοβάθμιας εκπαίδευσης (μ=53%) και στις/στους αποφοίτους δευτεροβάθμιας εκπαίδευσης (μ=52%). </a:t>
            </a:r>
          </a:p>
          <a:p>
            <a:pPr marL="114300" indent="0">
              <a:buNone/>
            </a:pPr>
            <a:endParaRPr lang="el-GR" sz="6000" dirty="0"/>
          </a:p>
          <a:p>
            <a:pPr marL="114300" indent="0">
              <a:buNone/>
            </a:pPr>
            <a:endParaRPr lang="en-US" sz="6000" dirty="0"/>
          </a:p>
          <a:p>
            <a:pPr marL="114300" lvl="0" indent="0">
              <a:buNone/>
            </a:pPr>
            <a:endParaRPr lang="el-GR" sz="6000" b="1" dirty="0" smtClean="0"/>
          </a:p>
          <a:p>
            <a:pPr marL="114300" lvl="0" indent="0">
              <a:buNone/>
            </a:pPr>
            <a:endParaRPr lang="el-GR" sz="6000" b="1" dirty="0" smtClean="0"/>
          </a:p>
          <a:p>
            <a:pPr marL="114300" lvl="0" indent="0">
              <a:buNone/>
            </a:pPr>
            <a:endParaRPr lang="el-GR" sz="6000" b="1" dirty="0"/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960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06489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l-GR" sz="3200" b="1" i="1" dirty="0" smtClean="0">
                <a:latin typeface="Cambria" panose="02040503050406030204" pitchFamily="18" charset="0"/>
              </a:rPr>
              <a:t/>
            </a:r>
            <a:br>
              <a:rPr lang="el-GR" sz="3200" b="1" i="1" dirty="0" smtClean="0">
                <a:latin typeface="Cambria" panose="02040503050406030204" pitchFamily="18" charset="0"/>
              </a:rPr>
            </a:br>
            <a:r>
              <a:rPr lang="el-GR" sz="3200" b="1" i="1" dirty="0">
                <a:latin typeface="Cambria" panose="02040503050406030204" pitchFamily="18" charset="0"/>
              </a:rPr>
              <a:t/>
            </a:r>
            <a:br>
              <a:rPr lang="el-GR" sz="3200" b="1" i="1" dirty="0">
                <a:latin typeface="Cambria" panose="02040503050406030204" pitchFamily="18" charset="0"/>
              </a:rPr>
            </a:br>
            <a:r>
              <a:rPr lang="el-GR" sz="3200" b="1" i="1" dirty="0" smtClean="0">
                <a:latin typeface="Cambria" panose="02040503050406030204" pitchFamily="18" charset="0"/>
              </a:rPr>
              <a:t/>
            </a:r>
            <a:br>
              <a:rPr lang="el-GR" sz="3200" b="1" i="1" dirty="0" smtClean="0">
                <a:latin typeface="Cambria" panose="02040503050406030204" pitchFamily="18" charset="0"/>
              </a:rPr>
            </a:br>
            <a:r>
              <a:rPr lang="el-GR" sz="3200" b="1" i="1" dirty="0">
                <a:latin typeface="Cambria" panose="02040503050406030204" pitchFamily="18" charset="0"/>
              </a:rPr>
              <a:t/>
            </a:r>
            <a:br>
              <a:rPr lang="el-GR" sz="3200" b="1" i="1" dirty="0">
                <a:latin typeface="Cambria" panose="02040503050406030204" pitchFamily="18" charset="0"/>
              </a:rPr>
            </a:br>
            <a:r>
              <a:rPr lang="el-GR" sz="3200" b="1" i="1" dirty="0" smtClean="0">
                <a:latin typeface="Cambria" panose="02040503050406030204" pitchFamily="18" charset="0"/>
              </a:rPr>
              <a:t/>
            </a:r>
            <a:br>
              <a:rPr lang="el-GR" sz="3200" b="1" i="1" dirty="0" smtClean="0">
                <a:latin typeface="Cambria" panose="02040503050406030204" pitchFamily="18" charset="0"/>
              </a:rPr>
            </a:br>
            <a:r>
              <a:rPr lang="el-GR" sz="3200" b="1" i="1" dirty="0">
                <a:latin typeface="Cambria" panose="02040503050406030204" pitchFamily="18" charset="0"/>
              </a:rPr>
              <a:t/>
            </a:r>
            <a:br>
              <a:rPr lang="el-GR" sz="3200" b="1" i="1" dirty="0">
                <a:latin typeface="Cambria" panose="02040503050406030204" pitchFamily="18" charset="0"/>
              </a:rPr>
            </a:br>
            <a:r>
              <a:rPr lang="el-GR" sz="3200" b="1" i="1" dirty="0" smtClean="0">
                <a:latin typeface="Cambria" panose="02040503050406030204" pitchFamily="18" charset="0"/>
              </a:rPr>
              <a:t/>
            </a:r>
            <a:br>
              <a:rPr lang="el-GR" sz="3200" b="1" i="1" dirty="0" smtClean="0">
                <a:latin typeface="Cambria" panose="02040503050406030204" pitchFamily="18" charset="0"/>
              </a:rPr>
            </a:br>
            <a:r>
              <a:rPr lang="el-GR" sz="3200" b="1" i="1" dirty="0">
                <a:latin typeface="Cambria" panose="02040503050406030204" pitchFamily="18" charset="0"/>
              </a:rPr>
              <a:t/>
            </a:r>
            <a:br>
              <a:rPr lang="el-GR" sz="3200" b="1" i="1" dirty="0">
                <a:latin typeface="Cambria" panose="02040503050406030204" pitchFamily="18" charset="0"/>
              </a:rPr>
            </a:br>
            <a:r>
              <a:rPr lang="el-GR" sz="3200" b="1" i="1" dirty="0" smtClean="0">
                <a:latin typeface="Cambria" panose="02040503050406030204" pitchFamily="18" charset="0"/>
              </a:rPr>
              <a:t/>
            </a:r>
            <a:br>
              <a:rPr lang="el-GR" sz="3200" b="1" i="1" dirty="0" smtClean="0">
                <a:latin typeface="Cambria" panose="02040503050406030204" pitchFamily="18" charset="0"/>
              </a:rPr>
            </a:br>
            <a:r>
              <a:rPr lang="el-GR" sz="3200" b="1" i="1" dirty="0">
                <a:latin typeface="Cambria" panose="02040503050406030204" pitchFamily="18" charset="0"/>
              </a:rPr>
              <a:t/>
            </a:r>
            <a:br>
              <a:rPr lang="el-GR" sz="3200" b="1" i="1" dirty="0">
                <a:latin typeface="Cambria" panose="02040503050406030204" pitchFamily="18" charset="0"/>
              </a:rPr>
            </a:br>
            <a:r>
              <a:rPr lang="el-GR" sz="3200" b="1" i="1" dirty="0" smtClean="0">
                <a:latin typeface="Cambria" panose="02040503050406030204" pitchFamily="18" charset="0"/>
              </a:rPr>
              <a:t/>
            </a:r>
            <a:br>
              <a:rPr lang="el-GR" sz="3200" b="1" i="1" dirty="0" smtClean="0">
                <a:latin typeface="Cambria" panose="02040503050406030204" pitchFamily="18" charset="0"/>
              </a:rPr>
            </a:br>
            <a:r>
              <a:rPr lang="el-GR" sz="3200" b="1" i="1" dirty="0">
                <a:latin typeface="Cambria" panose="02040503050406030204" pitchFamily="18" charset="0"/>
              </a:rPr>
              <a:t/>
            </a:r>
            <a:br>
              <a:rPr lang="el-GR" sz="3200" b="1" i="1" dirty="0">
                <a:latin typeface="Cambria" panose="02040503050406030204" pitchFamily="18" charset="0"/>
              </a:rPr>
            </a:br>
            <a:r>
              <a:rPr lang="el-GR" sz="3200" dirty="0">
                <a:latin typeface="Geneva"/>
                <a:cs typeface="Geneva"/>
              </a:rPr>
              <a:t>Τι ανθίσταται στην ισοπέδωση και γιατί;</a:t>
            </a:r>
            <a:r>
              <a:rPr lang="el-GR" sz="3100" b="1" dirty="0" smtClean="0">
                <a:latin typeface="Geneva"/>
                <a:cs typeface="Geneva"/>
              </a:rPr>
              <a:t> </a:t>
            </a:r>
            <a:br>
              <a:rPr lang="el-GR" sz="3100" b="1" dirty="0" smtClean="0">
                <a:latin typeface="Geneva"/>
                <a:cs typeface="Geneva"/>
              </a:rPr>
            </a:br>
            <a:r>
              <a:rPr lang="el-GR" sz="2700" b="1" dirty="0" smtClean="0">
                <a:latin typeface="Geneva"/>
                <a:cs typeface="Geneva"/>
              </a:rPr>
              <a:t>το </a:t>
            </a:r>
            <a:r>
              <a:rPr lang="el-GR" sz="2700" dirty="0" smtClean="0">
                <a:latin typeface="Geneva"/>
                <a:ea typeface="Tahoma" panose="020B0604030504040204" pitchFamily="34" charset="0"/>
                <a:cs typeface="Geneva"/>
              </a:rPr>
              <a:t>[ç] στο </a:t>
            </a:r>
            <a:r>
              <a:rPr lang="el-GR" sz="2700" b="1" i="1" dirty="0" smtClean="0">
                <a:latin typeface="Geneva"/>
                <a:cs typeface="Geneva"/>
              </a:rPr>
              <a:t>έχει </a:t>
            </a:r>
            <a:r>
              <a:rPr lang="el-GR" sz="2700" b="1" dirty="0" smtClean="0">
                <a:latin typeface="Geneva"/>
                <a:cs typeface="Geneva"/>
              </a:rPr>
              <a:t>ως </a:t>
            </a:r>
            <a:r>
              <a:rPr lang="en-GB" sz="2700" b="1" dirty="0" smtClean="0">
                <a:latin typeface="Geneva"/>
                <a:cs typeface="Geneva"/>
              </a:rPr>
              <a:t>shibboleth </a:t>
            </a:r>
            <a:r>
              <a:rPr lang="el-GR" sz="2700" b="1" dirty="0" smtClean="0">
                <a:latin typeface="Geneva"/>
                <a:cs typeface="Geneva"/>
              </a:rPr>
              <a:t>τοπικής ταυτότητας</a:t>
            </a:r>
            <a:r>
              <a:rPr lang="el-GR" sz="3200" b="1" i="1" dirty="0">
                <a:latin typeface="Cambria" panose="02040503050406030204" pitchFamily="18" charset="0"/>
              </a:rPr>
              <a:t/>
            </a:r>
            <a:br>
              <a:rPr lang="el-GR" sz="3200" b="1" i="1" dirty="0">
                <a:latin typeface="Cambria" panose="02040503050406030204" pitchFamily="18" charset="0"/>
              </a:rPr>
            </a:br>
            <a:r>
              <a:rPr lang="el-GR" sz="3200" b="1" i="1" dirty="0" smtClean="0">
                <a:latin typeface="Cambria" panose="02040503050406030204" pitchFamily="18" charset="0"/>
              </a:rPr>
              <a:t/>
            </a:r>
            <a:br>
              <a:rPr lang="el-GR" sz="3200" b="1" i="1" dirty="0" smtClean="0">
                <a:latin typeface="Cambria" panose="02040503050406030204" pitchFamily="18" charset="0"/>
              </a:rPr>
            </a:br>
            <a:r>
              <a:rPr lang="el-GR" sz="3200" b="1" i="1" dirty="0">
                <a:latin typeface="Cambria" panose="02040503050406030204" pitchFamily="18" charset="0"/>
              </a:rPr>
              <a:t/>
            </a:r>
            <a:br>
              <a:rPr lang="el-GR" sz="3200" b="1" i="1" dirty="0">
                <a:latin typeface="Cambria" panose="02040503050406030204" pitchFamily="18" charset="0"/>
              </a:rPr>
            </a:br>
            <a:r>
              <a:rPr lang="el-GR" sz="3200" b="1" i="1" dirty="0" smtClean="0">
                <a:latin typeface="Cambria" panose="02040503050406030204" pitchFamily="18" charset="0"/>
              </a:rPr>
              <a:t/>
            </a:r>
            <a:br>
              <a:rPr lang="el-GR" sz="3200" b="1" i="1" dirty="0" smtClean="0">
                <a:latin typeface="Cambria" panose="02040503050406030204" pitchFamily="18" charset="0"/>
              </a:rPr>
            </a:br>
            <a:r>
              <a:rPr lang="el-GR" sz="3200" b="1" i="1" dirty="0">
                <a:latin typeface="Cambria" panose="02040503050406030204" pitchFamily="18" charset="0"/>
              </a:rPr>
              <a:t/>
            </a:r>
            <a:br>
              <a:rPr lang="el-GR" sz="3200" b="1" i="1" dirty="0">
                <a:latin typeface="Cambria" panose="02040503050406030204" pitchFamily="18" charset="0"/>
              </a:rPr>
            </a:br>
            <a:r>
              <a:rPr lang="el-GR" sz="3200" b="1" i="1" dirty="0" smtClean="0">
                <a:latin typeface="Cambria" panose="02040503050406030204" pitchFamily="18" charset="0"/>
              </a:rPr>
              <a:t/>
            </a:r>
            <a:br>
              <a:rPr lang="el-GR" sz="3200" b="1" i="1" dirty="0" smtClean="0">
                <a:latin typeface="Cambria" panose="02040503050406030204" pitchFamily="18" charset="0"/>
              </a:rPr>
            </a:br>
            <a:r>
              <a:rPr lang="el-GR" sz="3200" b="1" i="1" dirty="0">
                <a:latin typeface="Cambria" panose="02040503050406030204" pitchFamily="18" charset="0"/>
              </a:rPr>
              <a:t/>
            </a:r>
            <a:br>
              <a:rPr lang="el-GR" sz="3200" b="1" i="1" dirty="0">
                <a:latin typeface="Cambria" panose="02040503050406030204" pitchFamily="18" charset="0"/>
              </a:rPr>
            </a:br>
            <a:r>
              <a:rPr lang="el-GR" sz="3200" b="1" i="1" dirty="0" smtClean="0">
                <a:latin typeface="Cambria" panose="02040503050406030204" pitchFamily="18" charset="0"/>
              </a:rPr>
              <a:t/>
            </a:r>
            <a:br>
              <a:rPr lang="el-GR" sz="3200" b="1" i="1" dirty="0" smtClean="0">
                <a:latin typeface="Cambria" panose="02040503050406030204" pitchFamily="18" charset="0"/>
              </a:rPr>
            </a:br>
            <a:r>
              <a:rPr lang="el-GR" sz="3200" b="1" i="1" dirty="0">
                <a:latin typeface="Cambria" panose="02040503050406030204" pitchFamily="18" charset="0"/>
              </a:rPr>
              <a:t/>
            </a:r>
            <a:br>
              <a:rPr lang="el-GR" sz="3200" b="1" i="1" dirty="0">
                <a:latin typeface="Cambria" panose="02040503050406030204" pitchFamily="18" charset="0"/>
              </a:rPr>
            </a:br>
            <a:r>
              <a:rPr lang="el-GR" sz="3200" b="1" i="1" dirty="0" smtClean="0">
                <a:latin typeface="Cambria" panose="02040503050406030204" pitchFamily="18" charset="0"/>
              </a:rPr>
              <a:t/>
            </a:r>
            <a:br>
              <a:rPr lang="el-GR" sz="3200" b="1" i="1" dirty="0" smtClean="0">
                <a:latin typeface="Cambria" panose="02040503050406030204" pitchFamily="18" charset="0"/>
              </a:rPr>
            </a:br>
            <a:r>
              <a:rPr lang="el-GR" sz="2200" dirty="0" smtClean="0">
                <a:latin typeface="+mn-lt"/>
              </a:rPr>
              <a:t>Απόψεις </a:t>
            </a:r>
            <a:r>
              <a:rPr lang="el-GR" sz="2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των πληροφορητριών/-τών </a:t>
            </a:r>
            <a:r>
              <a:rPr lang="el-GR" sz="2200" dirty="0" smtClean="0">
                <a:latin typeface="+mn-lt"/>
              </a:rPr>
              <a:t>για </a:t>
            </a:r>
            <a:r>
              <a:rPr lang="el-GR" sz="2200" dirty="0">
                <a:latin typeface="+mn-lt"/>
              </a:rPr>
              <a:t>το πού ή από ποιους προτιμάται το ουρανικό αλλόφωνο σε τύπους του </a:t>
            </a:r>
            <a:r>
              <a:rPr lang="el-GR" sz="2200" dirty="0" smtClean="0">
                <a:latin typeface="+mn-lt"/>
              </a:rPr>
              <a:t>ρήματος</a:t>
            </a:r>
            <a:br>
              <a:rPr lang="el-GR" sz="2200" dirty="0" smtClean="0">
                <a:latin typeface="+mn-lt"/>
              </a:rPr>
            </a:br>
            <a:r>
              <a:rPr lang="el-GR" sz="2200" dirty="0" smtClean="0">
                <a:latin typeface="+mn-lt"/>
              </a:rPr>
              <a:t> </a:t>
            </a:r>
            <a:r>
              <a:rPr lang="el-GR" sz="2200" i="1" dirty="0" smtClean="0">
                <a:latin typeface="+mn-lt"/>
              </a:rPr>
              <a:t>έχω.</a:t>
            </a:r>
            <a:r>
              <a:rPr lang="el-GR" sz="2800" dirty="0">
                <a:latin typeface="+mn-lt"/>
              </a:rPr>
              <a:t/>
            </a:r>
            <a:br>
              <a:rPr lang="el-GR" sz="2800" dirty="0">
                <a:latin typeface="+mn-lt"/>
              </a:rPr>
            </a:br>
            <a:endParaRPr lang="el-GR" sz="3200" dirty="0">
              <a:effectLst/>
              <a:latin typeface="+mn-lt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556792"/>
            <a:ext cx="669674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986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sz="2800" dirty="0">
                <a:latin typeface="Geneva"/>
                <a:cs typeface="Geneva"/>
              </a:rPr>
              <a:t>Τι ανθίσταται στην ισοπέδωση και γιατί;</a:t>
            </a:r>
            <a:r>
              <a:rPr lang="el-GR" sz="2800" b="1" dirty="0">
                <a:latin typeface="Geneva"/>
                <a:cs typeface="Geneva"/>
              </a:rPr>
              <a:t> </a:t>
            </a:r>
            <a:br>
              <a:rPr lang="el-GR" sz="2800" b="1" dirty="0">
                <a:latin typeface="Geneva"/>
                <a:cs typeface="Geneva"/>
              </a:rPr>
            </a:br>
            <a:r>
              <a:rPr lang="el-GR" sz="2800" b="1" dirty="0">
                <a:latin typeface="Geneva"/>
                <a:cs typeface="Geneva"/>
              </a:rPr>
              <a:t> </a:t>
            </a:r>
            <a:r>
              <a:rPr lang="el-GR" sz="2800" b="1" i="1" dirty="0">
                <a:latin typeface="Geneva"/>
                <a:cs typeface="Geneva"/>
              </a:rPr>
              <a:t>Κοινωνική και υφολογική ανανοηματοδότηση</a:t>
            </a:r>
            <a:r>
              <a:rPr lang="el-GR" sz="2800" b="1" i="1" dirty="0">
                <a:latin typeface="Cambria" panose="02040503050406030204" pitchFamily="18" charset="0"/>
              </a:rPr>
              <a:t/>
            </a:r>
            <a:br>
              <a:rPr lang="el-GR" sz="2800" b="1" i="1" dirty="0">
                <a:latin typeface="Cambria" panose="02040503050406030204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b="1" i="1" dirty="0" err="1" smtClean="0"/>
              <a:t>Lleísmo</a:t>
            </a:r>
            <a:r>
              <a:rPr lang="en-US" b="1" dirty="0" smtClean="0"/>
              <a:t> </a:t>
            </a:r>
            <a:r>
              <a:rPr lang="el-GR" b="1" i="1" dirty="0" smtClean="0"/>
              <a:t>-  </a:t>
            </a:r>
            <a:r>
              <a:rPr lang="en-US" b="1" i="1" dirty="0" smtClean="0"/>
              <a:t> </a:t>
            </a:r>
            <a:r>
              <a:rPr lang="en-US" b="1" i="1" dirty="0" err="1" smtClean="0"/>
              <a:t>Yeísmo</a:t>
            </a:r>
            <a:endParaRPr lang="en-US" b="1" i="1" dirty="0" smtClean="0"/>
          </a:p>
          <a:p>
            <a:pPr marL="114300" lvl="0" indent="0">
              <a:buNone/>
            </a:pPr>
            <a:endParaRPr lang="en-US" b="1" i="1" dirty="0"/>
          </a:p>
          <a:p>
            <a:pPr marL="114300" lvl="0" indent="0">
              <a:buNone/>
            </a:pPr>
            <a:r>
              <a:rPr lang="el-GR" b="1" dirty="0" smtClean="0"/>
              <a:t>ισπανική:</a:t>
            </a:r>
            <a:endParaRPr lang="en-US" b="1" dirty="0" smtClean="0"/>
          </a:p>
          <a:p>
            <a:pPr marL="114300" indent="0">
              <a:buNone/>
            </a:pPr>
            <a:r>
              <a:rPr lang="en-US" dirty="0" err="1" smtClean="0"/>
              <a:t>Sevilla</a:t>
            </a:r>
            <a:r>
              <a:rPr lang="en-US" dirty="0" smtClean="0"/>
              <a:t>: 	</a:t>
            </a:r>
            <a:r>
              <a:rPr lang="en-US" dirty="0" err="1" smtClean="0"/>
              <a:t>seˈviʎa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seˈviʝa</a:t>
            </a:r>
            <a:endParaRPr lang="el-GR" dirty="0" smtClean="0"/>
          </a:p>
          <a:p>
            <a:pPr marL="114300" lvl="0" indent="0">
              <a:buNone/>
            </a:pPr>
            <a:endParaRPr lang="el-GR" b="1" dirty="0" smtClean="0"/>
          </a:p>
          <a:p>
            <a:pPr marL="114300" lvl="0" indent="0">
              <a:buNone/>
            </a:pPr>
            <a:endParaRPr lang="en-US" b="1" i="1" dirty="0" smtClean="0"/>
          </a:p>
          <a:p>
            <a:pPr marL="114300" lvl="0" indent="0">
              <a:buNone/>
            </a:pPr>
            <a:r>
              <a:rPr lang="el-GR" b="1" dirty="0" smtClean="0"/>
              <a:t>Κυπριακή:</a:t>
            </a:r>
            <a:endParaRPr lang="en-US" b="1" dirty="0"/>
          </a:p>
          <a:p>
            <a:pPr marL="114300" lvl="0" indent="0">
              <a:buNone/>
            </a:pPr>
            <a:r>
              <a:rPr lang="el-GR" dirty="0"/>
              <a:t>μ</a:t>
            </a:r>
            <a:r>
              <a:rPr lang="el-GR" dirty="0" smtClean="0"/>
              <a:t>αλλί:		</a:t>
            </a:r>
            <a:r>
              <a:rPr lang="en-US" dirty="0" err="1" smtClean="0"/>
              <a:t>ma</a:t>
            </a:r>
            <a:r>
              <a:rPr lang="en-US" i="1" dirty="0" err="1" smtClean="0"/>
              <a:t>ˈ</a:t>
            </a:r>
            <a:r>
              <a:rPr lang="en-US" dirty="0" err="1" smtClean="0"/>
              <a:t>lːi</a:t>
            </a:r>
            <a:r>
              <a:rPr lang="en-US" dirty="0" smtClean="0"/>
              <a:t> </a:t>
            </a:r>
            <a:endParaRPr lang="en-US" dirty="0"/>
          </a:p>
          <a:p>
            <a:pPr marL="114300" indent="0">
              <a:buNone/>
            </a:pPr>
            <a:r>
              <a:rPr lang="el-GR" dirty="0"/>
              <a:t>μ</a:t>
            </a:r>
            <a:r>
              <a:rPr lang="el-GR" dirty="0" smtClean="0"/>
              <a:t>αλλιά:	</a:t>
            </a:r>
            <a:r>
              <a:rPr lang="en-US" dirty="0" err="1" smtClean="0"/>
              <a:t>ma</a:t>
            </a:r>
            <a:r>
              <a:rPr lang="en-US" i="1" dirty="0" err="1" smtClean="0"/>
              <a:t>ˈ</a:t>
            </a:r>
            <a:r>
              <a:rPr lang="en-US" dirty="0" err="1" smtClean="0"/>
              <a:t>ʝːa</a:t>
            </a:r>
            <a:r>
              <a:rPr lang="en-US" dirty="0" smtClean="0"/>
              <a:t> </a:t>
            </a:r>
            <a:endParaRPr lang="el-GR" dirty="0"/>
          </a:p>
          <a:p>
            <a:pPr marL="114300" indent="0">
              <a:buNone/>
            </a:pPr>
            <a:r>
              <a:rPr lang="el-GR" dirty="0"/>
              <a:t>	</a:t>
            </a:r>
            <a:r>
              <a:rPr lang="el-GR" dirty="0" smtClean="0"/>
              <a:t>	</a:t>
            </a:r>
            <a:r>
              <a:rPr lang="en-US" dirty="0" err="1" smtClean="0"/>
              <a:t>ma</a:t>
            </a:r>
            <a:r>
              <a:rPr lang="en-US" i="1" dirty="0" err="1" smtClean="0"/>
              <a:t>ˈ</a:t>
            </a:r>
            <a:r>
              <a:rPr lang="en-US" dirty="0" err="1" smtClean="0"/>
              <a:t>ʎːa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054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sz="2800" dirty="0">
                <a:latin typeface="Geneva"/>
                <a:cs typeface="Geneva"/>
              </a:rPr>
              <a:t>Τι ανθίσταται στην ισοπέδωση και γιατί;</a:t>
            </a:r>
            <a:r>
              <a:rPr lang="el-GR" sz="2800" b="1" dirty="0">
                <a:latin typeface="Geneva"/>
                <a:cs typeface="Geneva"/>
              </a:rPr>
              <a:t> </a:t>
            </a:r>
            <a:br>
              <a:rPr lang="el-GR" sz="2800" b="1" dirty="0">
                <a:latin typeface="Geneva"/>
                <a:cs typeface="Geneva"/>
              </a:rPr>
            </a:br>
            <a:r>
              <a:rPr lang="el-GR" sz="2800" b="1" dirty="0">
                <a:latin typeface="Geneva"/>
                <a:cs typeface="Geneva"/>
              </a:rPr>
              <a:t> </a:t>
            </a:r>
            <a:r>
              <a:rPr lang="el-GR" sz="2800" b="1" i="1" dirty="0">
                <a:latin typeface="Geneva"/>
                <a:cs typeface="Geneva"/>
              </a:rPr>
              <a:t>Κοινωνική και υφολογική ανανοηματοδότηση</a:t>
            </a:r>
            <a:r>
              <a:rPr lang="el-GR" sz="2800" b="1" i="1" dirty="0">
                <a:latin typeface="Cambria" panose="02040503050406030204" pitchFamily="18" charset="0"/>
              </a:rPr>
              <a:t/>
            </a:r>
            <a:br>
              <a:rPr lang="el-GR" sz="2800" b="1" i="1" dirty="0">
                <a:latin typeface="Cambria" panose="02040503050406030204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b="1" i="1" dirty="0" err="1" smtClean="0"/>
              <a:t>Yeísmo</a:t>
            </a:r>
            <a:endParaRPr lang="en-US" b="1" i="1" dirty="0" smtClean="0"/>
          </a:p>
          <a:p>
            <a:pPr marL="114300" lvl="0" indent="0">
              <a:buNone/>
            </a:pPr>
            <a:endParaRPr lang="en-US" b="1" i="1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79</a:t>
            </a:fld>
            <a:endParaRPr lang="el-GR"/>
          </a:p>
        </p:txBody>
      </p:sp>
      <p:pic>
        <p:nvPicPr>
          <p:cNvPr id="6" name="Picture 5" descr="Screen Shot 2020-05-18 at 14.59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820891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2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l-GR" sz="4000" dirty="0">
                <a:latin typeface="Geneva"/>
                <a:cs typeface="Geneva"/>
              </a:rPr>
              <a:t>Οι γλώσσες της Κύπρου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70912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33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l-GR" sz="33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Τ</a:t>
            </a:r>
            <a:r>
              <a:rPr lang="el-GR" sz="33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ουρκοκυπριακή </a:t>
            </a:r>
            <a:r>
              <a:rPr lang="el-GR" sz="33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διάλεκτος</a:t>
            </a:r>
          </a:p>
          <a:p>
            <a:pPr marL="114300" indent="0">
              <a:buNone/>
            </a:pPr>
            <a:endParaRPr lang="el-GR" sz="2800" dirty="0"/>
          </a:p>
          <a:p>
            <a:pPr marL="114300" indent="0">
              <a:buNone/>
            </a:pPr>
            <a:r>
              <a:rPr lang="el-GR" sz="2800" dirty="0"/>
              <a:t>-ιδιαίτερη χρήση του μορίου </a:t>
            </a:r>
            <a:r>
              <a:rPr lang="en-US" sz="2800" dirty="0"/>
              <a:t> </a:t>
            </a:r>
            <a:r>
              <a:rPr lang="en-US" sz="2800" dirty="0" err="1"/>
              <a:t>mIs</a:t>
            </a:r>
            <a:r>
              <a:rPr lang="el-GR" sz="2800" dirty="0"/>
              <a:t> (</a:t>
            </a:r>
            <a:r>
              <a:rPr lang="en-US" sz="2800" dirty="0" err="1"/>
              <a:t>Kappler</a:t>
            </a:r>
            <a:r>
              <a:rPr lang="en-US" sz="2800" dirty="0"/>
              <a:t> &amp;</a:t>
            </a:r>
            <a:r>
              <a:rPr lang="el-GR" sz="2800" dirty="0"/>
              <a:t> </a:t>
            </a:r>
            <a:r>
              <a:rPr lang="en-US" sz="2800" dirty="0"/>
              <a:t>Tsiplakou, </a:t>
            </a:r>
            <a:r>
              <a:rPr lang="el-GR" sz="2800" dirty="0"/>
              <a:t>2019</a:t>
            </a:r>
            <a:r>
              <a:rPr lang="en-US" sz="2800" dirty="0"/>
              <a:t>)</a:t>
            </a:r>
            <a:endParaRPr lang="el-GR" sz="2800" dirty="0"/>
          </a:p>
          <a:p>
            <a:pPr marL="114300" indent="0">
              <a:buNone/>
            </a:pPr>
            <a:endParaRPr lang="el-GR" sz="2800" dirty="0"/>
          </a:p>
          <a:p>
            <a:pPr marL="114300" indent="0">
              <a:buNone/>
            </a:pPr>
            <a:r>
              <a:rPr lang="el-GR" sz="2800" dirty="0"/>
              <a:t>-δισχιδείς δομές εστίασης και </a:t>
            </a:r>
            <a:r>
              <a:rPr lang="en-US" sz="2800" dirty="0" err="1"/>
              <a:t>wh</a:t>
            </a:r>
            <a:r>
              <a:rPr lang="en-US" sz="2800" dirty="0"/>
              <a:t>- </a:t>
            </a:r>
            <a:r>
              <a:rPr lang="el-GR" sz="2800" dirty="0"/>
              <a:t> </a:t>
            </a:r>
          </a:p>
          <a:p>
            <a:pPr marL="114300" indent="0">
              <a:buNone/>
            </a:pPr>
            <a:endParaRPr lang="el-GR" sz="2800" dirty="0"/>
          </a:p>
          <a:p>
            <a:pPr marL="114300" indent="0">
              <a:buNone/>
            </a:pPr>
            <a:r>
              <a:rPr lang="en-US" sz="2800" dirty="0"/>
              <a:t>-</a:t>
            </a:r>
            <a:r>
              <a:rPr lang="el-GR" sz="2800" dirty="0"/>
              <a:t>δευτερεύουσες δεξιά του ρήματος </a:t>
            </a:r>
            <a:r>
              <a:rPr lang="en-GB" sz="2800" dirty="0"/>
              <a:t>(</a:t>
            </a:r>
            <a:r>
              <a:rPr lang="en-GB" sz="2800" dirty="0" err="1"/>
              <a:t>Kappler</a:t>
            </a:r>
            <a:r>
              <a:rPr lang="en-GB" sz="2800" dirty="0"/>
              <a:t>, 2008)</a:t>
            </a:r>
            <a:endParaRPr lang="el-GR" sz="2800" dirty="0"/>
          </a:p>
          <a:p>
            <a:pPr marL="114300" indent="0">
              <a:buNone/>
            </a:pPr>
            <a:endParaRPr lang="el-GR" sz="2800" dirty="0"/>
          </a:p>
          <a:p>
            <a:pPr marL="114300" indent="0">
              <a:buNone/>
            </a:pPr>
            <a:r>
              <a:rPr lang="el-GR" sz="2800" dirty="0"/>
              <a:t>	</a:t>
            </a:r>
          </a:p>
          <a:p>
            <a:pPr marL="82296" indent="0" algn="just">
              <a:lnSpc>
                <a:spcPct val="150000"/>
              </a:lnSpc>
              <a:buNone/>
            </a:pPr>
            <a:endParaRPr lang="el-GR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510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sz="2800" dirty="0">
                <a:latin typeface="Geneva"/>
                <a:cs typeface="Geneva"/>
              </a:rPr>
              <a:t>Τι ανθίσταται στην ισοπέδωση και γιατί;</a:t>
            </a:r>
            <a:r>
              <a:rPr lang="el-GR" sz="2800" b="1" dirty="0">
                <a:latin typeface="Geneva"/>
                <a:cs typeface="Geneva"/>
              </a:rPr>
              <a:t> </a:t>
            </a:r>
            <a:br>
              <a:rPr lang="el-GR" sz="2800" b="1" dirty="0">
                <a:latin typeface="Geneva"/>
                <a:cs typeface="Geneva"/>
              </a:rPr>
            </a:br>
            <a:r>
              <a:rPr lang="el-GR" sz="2800" b="1" dirty="0">
                <a:latin typeface="Geneva"/>
                <a:cs typeface="Geneva"/>
              </a:rPr>
              <a:t> </a:t>
            </a:r>
            <a:r>
              <a:rPr lang="el-GR" sz="2800" b="1" i="1" dirty="0">
                <a:latin typeface="Geneva"/>
                <a:cs typeface="Geneva"/>
              </a:rPr>
              <a:t>Κοινωνική και υφολογική ανανοηματοδότηση</a:t>
            </a:r>
            <a:r>
              <a:rPr lang="el-GR" sz="2800" b="1" i="1" dirty="0">
                <a:latin typeface="Cambria" panose="02040503050406030204" pitchFamily="18" charset="0"/>
              </a:rPr>
              <a:t/>
            </a:r>
            <a:br>
              <a:rPr lang="el-GR" sz="2800" b="1" i="1" dirty="0">
                <a:latin typeface="Cambria" panose="02040503050406030204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b="1" i="1" dirty="0" err="1" smtClean="0"/>
              <a:t>Yeísmo</a:t>
            </a:r>
            <a:endParaRPr lang="en-US" b="1" i="1" dirty="0" smtClean="0"/>
          </a:p>
          <a:p>
            <a:pPr marL="114300" lvl="0" indent="0">
              <a:buNone/>
            </a:pPr>
            <a:endParaRPr lang="en-US" b="1" i="1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80</a:t>
            </a:fld>
            <a:endParaRPr lang="el-GR"/>
          </a:p>
        </p:txBody>
      </p:sp>
      <p:pic>
        <p:nvPicPr>
          <p:cNvPr id="6" name="Picture 5" descr="Screen Shot 2020-05-18 at 14.59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7757616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174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sz="2800" dirty="0">
                <a:latin typeface="Geneva"/>
                <a:cs typeface="Geneva"/>
              </a:rPr>
              <a:t>Τι ανθίσταται στην ισοπέδωση και γιατί;</a:t>
            </a:r>
            <a:r>
              <a:rPr lang="el-GR" sz="2800" b="1" dirty="0">
                <a:latin typeface="Geneva"/>
                <a:cs typeface="Geneva"/>
              </a:rPr>
              <a:t> </a:t>
            </a:r>
            <a:br>
              <a:rPr lang="el-GR" sz="2800" b="1" dirty="0">
                <a:latin typeface="Geneva"/>
                <a:cs typeface="Geneva"/>
              </a:rPr>
            </a:br>
            <a:r>
              <a:rPr lang="el-GR" sz="2800" b="1" dirty="0">
                <a:latin typeface="Geneva"/>
                <a:cs typeface="Geneva"/>
              </a:rPr>
              <a:t> </a:t>
            </a:r>
            <a:r>
              <a:rPr lang="el-GR" sz="2800" b="1" i="1" dirty="0">
                <a:latin typeface="Geneva"/>
                <a:cs typeface="Geneva"/>
              </a:rPr>
              <a:t>Κοινωνική και υφολογική ανανοηματοδότηση</a:t>
            </a:r>
            <a:r>
              <a:rPr lang="el-GR" sz="2800" b="1" i="1" dirty="0">
                <a:latin typeface="Cambria" panose="02040503050406030204" pitchFamily="18" charset="0"/>
              </a:rPr>
              <a:t/>
            </a:r>
            <a:br>
              <a:rPr lang="el-GR" sz="2800" b="1" i="1" dirty="0">
                <a:latin typeface="Cambria" panose="02040503050406030204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b="1" i="1" dirty="0" err="1" smtClean="0"/>
              <a:t>Yeísmo</a:t>
            </a:r>
            <a:endParaRPr lang="en-US" b="1" i="1" dirty="0" smtClean="0"/>
          </a:p>
          <a:p>
            <a:pPr marL="114300" lvl="0" indent="0">
              <a:buNone/>
            </a:pPr>
            <a:endParaRPr lang="en-US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81</a:t>
            </a:fld>
            <a:endParaRPr lang="el-GR"/>
          </a:p>
        </p:txBody>
      </p:sp>
      <p:pic>
        <p:nvPicPr>
          <p:cNvPr id="6" name="Picture 5" descr="Screen Shot 2020-05-18 at 15.00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72008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89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sz="2800" dirty="0">
                <a:latin typeface="Geneva"/>
                <a:cs typeface="Geneva"/>
              </a:rPr>
              <a:t>Τι ανθίσταται στην ισοπέδωση και γιατί;</a:t>
            </a:r>
            <a:r>
              <a:rPr lang="el-GR" sz="2800" b="1" dirty="0">
                <a:latin typeface="Geneva"/>
                <a:cs typeface="Geneva"/>
              </a:rPr>
              <a:t> </a:t>
            </a:r>
            <a:br>
              <a:rPr lang="el-GR" sz="2800" b="1" dirty="0">
                <a:latin typeface="Geneva"/>
                <a:cs typeface="Geneva"/>
              </a:rPr>
            </a:br>
            <a:r>
              <a:rPr lang="el-GR" sz="2800" b="1" dirty="0">
                <a:latin typeface="Geneva"/>
                <a:cs typeface="Geneva"/>
              </a:rPr>
              <a:t> </a:t>
            </a:r>
            <a:r>
              <a:rPr lang="el-GR" sz="2800" b="1" i="1" dirty="0">
                <a:latin typeface="Geneva"/>
                <a:cs typeface="Geneva"/>
              </a:rPr>
              <a:t>Κοινωνική και υφολογική ανανοηματοδότηση</a:t>
            </a:r>
            <a:r>
              <a:rPr lang="el-GR" sz="2800" b="1" i="1" dirty="0">
                <a:latin typeface="Cambria" panose="02040503050406030204" pitchFamily="18" charset="0"/>
              </a:rPr>
              <a:t/>
            </a:r>
            <a:br>
              <a:rPr lang="el-GR" sz="2800" b="1" i="1" dirty="0">
                <a:latin typeface="Cambria" panose="02040503050406030204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b="1" i="1" dirty="0" err="1" smtClean="0"/>
              <a:t>Yeísmo</a:t>
            </a:r>
            <a:endParaRPr lang="en-US" b="1" i="1" dirty="0" smtClean="0"/>
          </a:p>
          <a:p>
            <a:pPr marL="114300" lvl="0" indent="0">
              <a:buNone/>
            </a:pPr>
            <a:endParaRPr lang="en-US" b="1" i="1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82</a:t>
            </a:fld>
            <a:endParaRPr lang="el-GR"/>
          </a:p>
        </p:txBody>
      </p:sp>
      <p:pic>
        <p:nvPicPr>
          <p:cNvPr id="6" name="Picture 5" descr="Screen Shot 2020-05-18 at 15.00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79629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831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sz="2800" dirty="0">
                <a:latin typeface="Geneva"/>
                <a:cs typeface="Geneva"/>
              </a:rPr>
              <a:t>Τι ανθίσταται στην ισοπέδωση και γιατί;</a:t>
            </a:r>
            <a:r>
              <a:rPr lang="el-GR" sz="2800" b="1" dirty="0">
                <a:latin typeface="Geneva"/>
                <a:cs typeface="Geneva"/>
              </a:rPr>
              <a:t> </a:t>
            </a:r>
            <a:br>
              <a:rPr lang="el-GR" sz="2800" b="1" dirty="0">
                <a:latin typeface="Geneva"/>
                <a:cs typeface="Geneva"/>
              </a:rPr>
            </a:br>
            <a:r>
              <a:rPr lang="el-GR" sz="2800" b="1" dirty="0">
                <a:latin typeface="Geneva"/>
                <a:cs typeface="Geneva"/>
              </a:rPr>
              <a:t> </a:t>
            </a:r>
            <a:r>
              <a:rPr lang="el-GR" sz="2800" b="1" i="1" dirty="0">
                <a:latin typeface="Geneva"/>
                <a:cs typeface="Geneva"/>
              </a:rPr>
              <a:t>Κοινωνική και υφολογική ανανοηματοδότηση</a:t>
            </a:r>
            <a:r>
              <a:rPr lang="el-GR" sz="2800" b="1" i="1" dirty="0">
                <a:latin typeface="Cambria" panose="02040503050406030204" pitchFamily="18" charset="0"/>
              </a:rPr>
              <a:t/>
            </a:r>
            <a:br>
              <a:rPr lang="el-GR" sz="2800" b="1" i="1" dirty="0">
                <a:latin typeface="Cambria" panose="02040503050406030204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b="1" i="1" dirty="0" err="1" smtClean="0"/>
              <a:t>Lleísmo</a:t>
            </a:r>
            <a:r>
              <a:rPr lang="en-US" b="1" dirty="0" smtClean="0"/>
              <a:t> </a:t>
            </a:r>
            <a:r>
              <a:rPr lang="el-GR" b="1" i="1" dirty="0" smtClean="0"/>
              <a:t>-  </a:t>
            </a:r>
            <a:r>
              <a:rPr lang="en-US" b="1" i="1" dirty="0" smtClean="0"/>
              <a:t> </a:t>
            </a:r>
            <a:r>
              <a:rPr lang="en-US" b="1" i="1" dirty="0" err="1" smtClean="0"/>
              <a:t>Yeísmo</a:t>
            </a:r>
            <a:endParaRPr lang="en-US" b="1" i="1" dirty="0" smtClean="0"/>
          </a:p>
          <a:p>
            <a:pPr marL="114300" lvl="0" indent="0">
              <a:buNone/>
            </a:pPr>
            <a:endParaRPr lang="en-US" b="1" i="1" dirty="0"/>
          </a:p>
          <a:p>
            <a:pPr marL="114300" lvl="0" indent="0">
              <a:buNone/>
            </a:pPr>
            <a:r>
              <a:rPr lang="en-US" dirty="0" err="1"/>
              <a:t>maˈʝːá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 </a:t>
            </a:r>
            <a:r>
              <a:rPr lang="en-US" dirty="0" smtClean="0"/>
              <a:t>ˈ</a:t>
            </a:r>
            <a:r>
              <a:rPr lang="en-US" dirty="0" err="1" smtClean="0"/>
              <a:t>enːa</a:t>
            </a:r>
            <a:r>
              <a:rPr lang="en-US" dirty="0" smtClean="0"/>
              <a:t> </a:t>
            </a:r>
            <a:r>
              <a:rPr lang="en-US" dirty="0" err="1"/>
              <a:t>mbu</a:t>
            </a:r>
            <a:r>
              <a:rPr lang="en-US" dirty="0"/>
              <a:t> </a:t>
            </a:r>
            <a:r>
              <a:rPr lang="en-US" dirty="0" err="1"/>
              <a:t>θes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maˈʎːa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 </a:t>
            </a:r>
            <a:r>
              <a:rPr lang="en-US" dirty="0" smtClean="0"/>
              <a:t>ˈ</a:t>
            </a:r>
            <a:r>
              <a:rPr lang="en-US" dirty="0" err="1" smtClean="0"/>
              <a:t>etsi</a:t>
            </a:r>
            <a:r>
              <a:rPr lang="en-US" dirty="0" smtClean="0"/>
              <a:t> </a:t>
            </a:r>
            <a:r>
              <a:rPr lang="en-US" dirty="0" err="1"/>
              <a:t>kalamaˈristika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 </a:t>
            </a:r>
            <a:r>
              <a:rPr lang="en-US" dirty="0" smtClean="0"/>
              <a:t>en </a:t>
            </a:r>
            <a:r>
              <a:rPr lang="en-US" dirty="0" err="1"/>
              <a:t>imboˈro</a:t>
            </a:r>
            <a:r>
              <a:rPr lang="en-US" dirty="0"/>
              <a:t> en </a:t>
            </a:r>
            <a:r>
              <a:rPr lang="en-US" dirty="0" err="1"/>
              <a:t>ʝirˈna</a:t>
            </a:r>
            <a:r>
              <a:rPr lang="en-US" dirty="0"/>
              <a:t>  </a:t>
            </a:r>
            <a:r>
              <a:rPr lang="en-US" dirty="0" err="1"/>
              <a:t>i</a:t>
            </a:r>
            <a:r>
              <a:rPr lang="en-US" dirty="0"/>
              <a:t> ˈ</a:t>
            </a:r>
            <a:r>
              <a:rPr lang="en-US" dirty="0" err="1"/>
              <a:t>ɣlosːa</a:t>
            </a:r>
            <a:r>
              <a:rPr lang="en-US" dirty="0"/>
              <a:t> mu </a:t>
            </a:r>
            <a:endParaRPr lang="el-GR" dirty="0" smtClean="0"/>
          </a:p>
          <a:p>
            <a:pPr marL="114300" indent="0">
              <a:buNone/>
            </a:pPr>
            <a:endParaRPr lang="el-GR" dirty="0"/>
          </a:p>
          <a:p>
            <a:pPr marL="114300" indent="0">
              <a:buNone/>
            </a:pPr>
            <a:r>
              <a:rPr lang="el-GR" dirty="0" smtClean="0"/>
              <a:t>«Μαγιά».</a:t>
            </a:r>
          </a:p>
          <a:p>
            <a:pPr marL="114300" indent="0">
              <a:buNone/>
            </a:pPr>
            <a:r>
              <a:rPr lang="el-GR" dirty="0" smtClean="0"/>
              <a:t>Εν α μπου θες να πω, «μαλλι»;</a:t>
            </a:r>
          </a:p>
          <a:p>
            <a:pPr marL="114300" indent="0">
              <a:buNone/>
            </a:pPr>
            <a:r>
              <a:rPr lang="el-GR" dirty="0" smtClean="0"/>
              <a:t>Έτσι, καλαμαρίστικα;</a:t>
            </a:r>
          </a:p>
          <a:p>
            <a:pPr marL="114300" indent="0">
              <a:buNone/>
            </a:pPr>
            <a:r>
              <a:rPr lang="el-GR" dirty="0" smtClean="0"/>
              <a:t>Εν ι-μπορώ, εν γυρνά η γλώσσα μου.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83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90548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sz="2800" dirty="0">
                <a:latin typeface="Geneva"/>
                <a:cs typeface="Geneva"/>
              </a:rPr>
              <a:t>Τι ανθίσταται στην ισοπέδωση και γιατί;</a:t>
            </a:r>
            <a:r>
              <a:rPr lang="el-GR" sz="2800" b="1" dirty="0">
                <a:latin typeface="Geneva"/>
                <a:cs typeface="Geneva"/>
              </a:rPr>
              <a:t> </a:t>
            </a:r>
            <a:br>
              <a:rPr lang="el-GR" sz="2800" b="1" dirty="0">
                <a:latin typeface="Geneva"/>
                <a:cs typeface="Geneva"/>
              </a:rPr>
            </a:br>
            <a:r>
              <a:rPr lang="el-GR" sz="2800" b="1" dirty="0">
                <a:latin typeface="Geneva"/>
                <a:cs typeface="Geneva"/>
              </a:rPr>
              <a:t> </a:t>
            </a:r>
            <a:r>
              <a:rPr lang="el-GR" sz="2800" b="1" i="1" dirty="0">
                <a:latin typeface="Geneva"/>
                <a:cs typeface="Geneva"/>
              </a:rPr>
              <a:t>Κοινωνική και υφολογική ανανοηματοδότηση</a:t>
            </a:r>
            <a:r>
              <a:rPr lang="el-GR" sz="2800" b="1" i="1" dirty="0">
                <a:latin typeface="Cambria" panose="02040503050406030204" pitchFamily="18" charset="0"/>
              </a:rPr>
              <a:t/>
            </a:r>
            <a:br>
              <a:rPr lang="el-GR" sz="2800" b="1" i="1" dirty="0">
                <a:latin typeface="Cambria" panose="02040503050406030204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b="1" i="1" dirty="0" err="1" smtClean="0"/>
              <a:t>Lleísmo</a:t>
            </a:r>
            <a:r>
              <a:rPr lang="en-US" b="1" dirty="0" smtClean="0"/>
              <a:t> </a:t>
            </a:r>
            <a:r>
              <a:rPr lang="el-GR" b="1" i="1" dirty="0" smtClean="0"/>
              <a:t>-  </a:t>
            </a:r>
            <a:r>
              <a:rPr lang="en-US" b="1" i="1" dirty="0" smtClean="0"/>
              <a:t> </a:t>
            </a:r>
            <a:r>
              <a:rPr lang="en-US" b="1" i="1" dirty="0" err="1" smtClean="0"/>
              <a:t>Yeísmo</a:t>
            </a:r>
            <a:endParaRPr lang="en-US" b="1" i="1" dirty="0" smtClean="0"/>
          </a:p>
          <a:p>
            <a:pPr marL="114300" lvl="0" indent="0">
              <a:buNone/>
            </a:pPr>
            <a:endParaRPr lang="en-US" b="1" i="1" dirty="0"/>
          </a:p>
          <a:p>
            <a:pPr marL="114300" lvl="0" indent="0">
              <a:buNone/>
            </a:pPr>
            <a:r>
              <a:rPr lang="en-US" dirty="0" err="1"/>
              <a:t>eˈɣo</a:t>
            </a:r>
            <a:r>
              <a:rPr lang="en-US" dirty="0"/>
              <a:t> </a:t>
            </a:r>
            <a:r>
              <a:rPr lang="en-US" dirty="0" err="1"/>
              <a:t>mboˈro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 </a:t>
            </a:r>
            <a:r>
              <a:rPr lang="en-US" dirty="0" err="1"/>
              <a:t>laˈlo</a:t>
            </a:r>
            <a:r>
              <a:rPr lang="en-US" dirty="0"/>
              <a:t> </a:t>
            </a:r>
          </a:p>
          <a:p>
            <a:pPr marL="114300" indent="0">
              <a:buNone/>
            </a:pPr>
            <a:r>
              <a:rPr lang="en-US" dirty="0" err="1" smtClean="0"/>
              <a:t>aˈlːa</a:t>
            </a:r>
            <a:r>
              <a:rPr lang="en-US" dirty="0" smtClean="0"/>
              <a:t> </a:t>
            </a:r>
            <a:r>
              <a:rPr lang="en-US" dirty="0"/>
              <a:t>ˈ</a:t>
            </a:r>
            <a:r>
              <a:rPr lang="en-US" dirty="0" err="1"/>
              <a:t>espasa</a:t>
            </a:r>
            <a:r>
              <a:rPr lang="en-US" dirty="0"/>
              <a:t> ˈ</a:t>
            </a:r>
            <a:r>
              <a:rPr lang="en-US" dirty="0" err="1"/>
              <a:t>ospu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 ˈ</a:t>
            </a:r>
            <a:r>
              <a:rPr lang="en-US" dirty="0" err="1"/>
              <a:t>maθο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 </a:t>
            </a:r>
            <a:r>
              <a:rPr lang="es-ES" dirty="0" smtClean="0"/>
              <a:t>os </a:t>
            </a:r>
            <a:r>
              <a:rPr lang="es-ES" dirty="0" err="1"/>
              <a:t>tʃ</a:t>
            </a:r>
            <a:r>
              <a:rPr lang="es-ES" dirty="0"/>
              <a:t> </a:t>
            </a:r>
            <a:r>
              <a:rPr lang="es-ES" dirty="0" err="1"/>
              <a:t>efiˈaltes</a:t>
            </a:r>
            <a:r>
              <a:rPr lang="es-ES" dirty="0"/>
              <a:t> e</a:t>
            </a:r>
            <a:r>
              <a:rPr lang="en-US" dirty="0" err="1"/>
              <a:t>θ</a:t>
            </a:r>
            <a:r>
              <a:rPr lang="es-ES" dirty="0" err="1"/>
              <a:t>oˈrusa</a:t>
            </a:r>
            <a:r>
              <a:rPr lang="es-ES" dirty="0"/>
              <a:t> me </a:t>
            </a:r>
            <a:r>
              <a:rPr lang="es-ES" dirty="0" smtClean="0"/>
              <a:t>ˈtuto</a:t>
            </a:r>
            <a:endParaRPr lang="el-GR" dirty="0" smtClean="0"/>
          </a:p>
          <a:p>
            <a:pPr marL="114300" indent="0">
              <a:buNone/>
            </a:pPr>
            <a:endParaRPr lang="el-GR" dirty="0"/>
          </a:p>
          <a:p>
            <a:pPr marL="114300" indent="0">
              <a:buNone/>
            </a:pPr>
            <a:r>
              <a:rPr lang="el-GR" dirty="0" smtClean="0"/>
              <a:t>Εγώ μπορώ να το λαλώ</a:t>
            </a:r>
          </a:p>
          <a:p>
            <a:pPr marL="114300" indent="0">
              <a:buNone/>
            </a:pPr>
            <a:r>
              <a:rPr lang="el-GR" dirty="0"/>
              <a:t>α</a:t>
            </a:r>
            <a:r>
              <a:rPr lang="el-GR" dirty="0" smtClean="0"/>
              <a:t>λλά έσπασα ώσπου να το μάθω.</a:t>
            </a:r>
          </a:p>
          <a:p>
            <a:pPr marL="114300" indent="0">
              <a:buNone/>
            </a:pPr>
            <a:r>
              <a:rPr lang="el-GR" dirty="0" smtClean="0"/>
              <a:t>Ως τ</a:t>
            </a:r>
            <a:r>
              <a:rPr lang="el-GR" sz="2400" dirty="0">
                <a:cs typeface="Superclarendon Regular"/>
              </a:rPr>
              <a:t>ζ</a:t>
            </a:r>
            <a:r>
              <a:rPr lang="el-GR" dirty="0" smtClean="0"/>
              <a:t>ι εφιάλτες εθώρουν με τούτο.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84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738608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sz="2800" dirty="0">
                <a:latin typeface="Geneva"/>
                <a:cs typeface="Geneva"/>
              </a:rPr>
              <a:t>Τι ανθίσταται στην ισοπέδωση και γιατί;</a:t>
            </a:r>
            <a:r>
              <a:rPr lang="el-GR" sz="2800" b="1" dirty="0">
                <a:latin typeface="Geneva"/>
                <a:cs typeface="Geneva"/>
              </a:rPr>
              <a:t> </a:t>
            </a:r>
            <a:br>
              <a:rPr lang="el-GR" sz="2800" b="1" dirty="0">
                <a:latin typeface="Geneva"/>
                <a:cs typeface="Geneva"/>
              </a:rPr>
            </a:br>
            <a:r>
              <a:rPr lang="el-GR" sz="2800" b="1" dirty="0">
                <a:latin typeface="Geneva"/>
                <a:cs typeface="Geneva"/>
              </a:rPr>
              <a:t> </a:t>
            </a:r>
            <a:r>
              <a:rPr lang="el-GR" sz="2800" b="1" i="1" dirty="0">
                <a:latin typeface="Geneva"/>
                <a:cs typeface="Geneva"/>
              </a:rPr>
              <a:t>Κοινωνική και υφολογική ανανοηματοδότηση</a:t>
            </a:r>
            <a:r>
              <a:rPr lang="el-GR" sz="2800" b="1" i="1" dirty="0">
                <a:latin typeface="Cambria" panose="02040503050406030204" pitchFamily="18" charset="0"/>
              </a:rPr>
              <a:t/>
            </a:r>
            <a:br>
              <a:rPr lang="el-GR" sz="2800" b="1" i="1" dirty="0">
                <a:latin typeface="Cambria" panose="02040503050406030204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b="1" i="1" dirty="0" err="1" smtClean="0"/>
              <a:t>Yeísmo</a:t>
            </a:r>
            <a:endParaRPr lang="en-US" b="1" i="1" dirty="0" smtClean="0"/>
          </a:p>
          <a:p>
            <a:pPr marL="114300" lvl="0" indent="0">
              <a:buNone/>
            </a:pPr>
            <a:endParaRPr lang="en-US" b="1" i="1" dirty="0"/>
          </a:p>
          <a:p>
            <a:pPr marL="114300" lvl="0" indent="0">
              <a:buNone/>
            </a:pPr>
            <a:r>
              <a:rPr lang="es-ES" dirty="0" err="1"/>
              <a:t>eˈɣo</a:t>
            </a:r>
            <a:r>
              <a:rPr lang="es-ES" dirty="0"/>
              <a:t> en </a:t>
            </a:r>
            <a:r>
              <a:rPr lang="es-ES" dirty="0" err="1"/>
              <a:t>esiniðitoˈpiisa</a:t>
            </a:r>
            <a:r>
              <a:rPr lang="es-ES" dirty="0"/>
              <a:t> ti </a:t>
            </a:r>
            <a:r>
              <a:rPr lang="es-ES" dirty="0" err="1"/>
              <a:t>ðiafoˈra</a:t>
            </a:r>
            <a:r>
              <a:rPr lang="es-ES" dirty="0"/>
              <a:t> </a:t>
            </a:r>
            <a:r>
              <a:rPr lang="es-ES" dirty="0" smtClean="0"/>
              <a:t>tus</a:t>
            </a:r>
            <a:r>
              <a:rPr lang="el-GR" dirty="0"/>
              <a:t> </a:t>
            </a:r>
            <a:r>
              <a:rPr lang="es-ES" dirty="0" smtClean="0"/>
              <a:t>ˈ</a:t>
            </a:r>
            <a:r>
              <a:rPr lang="es-ES" dirty="0" err="1" smtClean="0"/>
              <a:t>imun</a:t>
            </a:r>
            <a:r>
              <a:rPr lang="es-ES" dirty="0" smtClean="0"/>
              <a:t> </a:t>
            </a:r>
            <a:r>
              <a:rPr lang="es-ES" dirty="0"/>
              <a:t>ˈ</a:t>
            </a:r>
            <a:r>
              <a:rPr lang="es-ES" dirty="0" err="1"/>
              <a:t>triti</a:t>
            </a:r>
            <a:r>
              <a:rPr lang="es-ES" dirty="0"/>
              <a:t> </a:t>
            </a:r>
            <a:r>
              <a:rPr lang="es-ES" dirty="0" err="1" smtClean="0"/>
              <a:t>liˈciu</a:t>
            </a:r>
            <a:endParaRPr lang="el-GR" dirty="0"/>
          </a:p>
          <a:p>
            <a:pPr marL="114300" indent="0">
              <a:buNone/>
            </a:pPr>
            <a:r>
              <a:rPr lang="es-ES" dirty="0"/>
              <a:t> </a:t>
            </a:r>
            <a:r>
              <a:rPr lang="es-ES" dirty="0" err="1" smtClean="0"/>
              <a:t>tʃ</a:t>
            </a:r>
            <a:r>
              <a:rPr lang="es-ES" dirty="0" smtClean="0"/>
              <a:t> </a:t>
            </a:r>
            <a:r>
              <a:rPr lang="es-ES" dirty="0"/>
              <a:t>ˈ</a:t>
            </a:r>
            <a:r>
              <a:rPr lang="es-ES" dirty="0" err="1"/>
              <a:t>ekame</a:t>
            </a:r>
            <a:r>
              <a:rPr lang="es-ES" dirty="0"/>
              <a:t> mu ˈ</a:t>
            </a:r>
            <a:r>
              <a:rPr lang="es-ES" dirty="0" err="1"/>
              <a:t>ma</a:t>
            </a:r>
            <a:r>
              <a:rPr lang="en-US" dirty="0" err="1"/>
              <a:t>θ</a:t>
            </a:r>
            <a:r>
              <a:rPr lang="es-ES" dirty="0" err="1"/>
              <a:t>ima</a:t>
            </a:r>
            <a:r>
              <a:rPr lang="es-ES" dirty="0"/>
              <a:t> i </a:t>
            </a:r>
            <a:r>
              <a:rPr lang="es-ES" dirty="0" err="1"/>
              <a:t>fiˈloloɣos</a:t>
            </a:r>
            <a:r>
              <a:rPr lang="es-ES" dirty="0"/>
              <a:t> </a:t>
            </a:r>
            <a:endParaRPr lang="en-US" dirty="0"/>
          </a:p>
          <a:p>
            <a:pPr marL="114300" indent="0">
              <a:buNone/>
            </a:pPr>
            <a:r>
              <a:rPr lang="es-ES" dirty="0" smtClean="0"/>
              <a:t>e</a:t>
            </a:r>
            <a:r>
              <a:rPr lang="en-US" dirty="0" err="1" smtClean="0"/>
              <a:t>θ</a:t>
            </a:r>
            <a:r>
              <a:rPr lang="es-ES" dirty="0" err="1" smtClean="0"/>
              <a:t>eˈorun</a:t>
            </a:r>
            <a:r>
              <a:rPr lang="es-ES" dirty="0" smtClean="0"/>
              <a:t> </a:t>
            </a:r>
            <a:r>
              <a:rPr lang="es-ES" dirty="0" err="1"/>
              <a:t>tin</a:t>
            </a:r>
            <a:r>
              <a:rPr lang="es-ES" dirty="0"/>
              <a:t> </a:t>
            </a:r>
            <a:r>
              <a:rPr lang="es-ES" dirty="0" err="1"/>
              <a:t>poˈlːa</a:t>
            </a:r>
            <a:r>
              <a:rPr lang="es-ES" dirty="0"/>
              <a:t> </a:t>
            </a:r>
            <a:r>
              <a:rPr lang="es-ES" dirty="0" err="1"/>
              <a:t>psoropeˈrifani</a:t>
            </a:r>
            <a:r>
              <a:rPr lang="es-ES" dirty="0"/>
              <a:t> </a:t>
            </a:r>
            <a:r>
              <a:rPr lang="es-ES" dirty="0" err="1"/>
              <a:t>vasiˈka</a:t>
            </a:r>
            <a:endParaRPr lang="en-US" dirty="0"/>
          </a:p>
          <a:p>
            <a:pPr marL="114300" indent="0">
              <a:buNone/>
            </a:pPr>
            <a:r>
              <a:rPr lang="es-ES" dirty="0" smtClean="0"/>
              <a:t>en </a:t>
            </a:r>
            <a:r>
              <a:rPr lang="es-ES" dirty="0" err="1"/>
              <a:t>ekataˈlavena</a:t>
            </a:r>
            <a:r>
              <a:rPr lang="es-ES" dirty="0"/>
              <a:t> ti </a:t>
            </a:r>
            <a:r>
              <a:rPr lang="es-ES" dirty="0" err="1"/>
              <a:t>ðiafoˈra</a:t>
            </a:r>
            <a:r>
              <a:rPr lang="es-ES" dirty="0"/>
              <a:t> </a:t>
            </a:r>
            <a:r>
              <a:rPr lang="es-ES" dirty="0" err="1" smtClean="0"/>
              <a:t>metaˈksi</a:t>
            </a:r>
            <a:r>
              <a:rPr lang="es-ES" dirty="0" smtClean="0"/>
              <a:t> </a:t>
            </a:r>
            <a:r>
              <a:rPr lang="es-ES" dirty="0"/>
              <a:t>tu </a:t>
            </a:r>
            <a:r>
              <a:rPr lang="es-ES" dirty="0" err="1"/>
              <a:t>maˈʎːa</a:t>
            </a:r>
            <a:r>
              <a:rPr lang="es-ES" dirty="0"/>
              <a:t> </a:t>
            </a:r>
            <a:r>
              <a:rPr lang="es-ES" dirty="0" err="1"/>
              <a:t>tʃe</a:t>
            </a:r>
            <a:r>
              <a:rPr lang="es-ES" dirty="0"/>
              <a:t> tu </a:t>
            </a:r>
            <a:r>
              <a:rPr lang="es-ES" dirty="0" err="1" smtClean="0"/>
              <a:t>maˈʝːa</a:t>
            </a:r>
            <a:endParaRPr lang="el-GR" dirty="0" smtClean="0"/>
          </a:p>
          <a:p>
            <a:pPr marL="114300" indent="0">
              <a:buNone/>
            </a:pPr>
            <a:endParaRPr lang="el-GR" dirty="0"/>
          </a:p>
          <a:p>
            <a:pPr marL="114300" indent="0">
              <a:buNone/>
            </a:pPr>
            <a:r>
              <a:rPr lang="el-GR" dirty="0" smtClean="0"/>
              <a:t>Εγώ εν εσυνειδητοποίησα τη διαφορά τους. Ήμουν Τριτη Λυκείου τ</a:t>
            </a:r>
            <a:r>
              <a:rPr lang="el-GR" sz="2400" dirty="0">
                <a:cs typeface="Superclarendon Regular"/>
              </a:rPr>
              <a:t>ζ</a:t>
            </a:r>
            <a:r>
              <a:rPr lang="el-GR" dirty="0" smtClean="0"/>
              <a:t>ι έκαμε μου μάθημα η φιλόλογος.</a:t>
            </a:r>
          </a:p>
          <a:p>
            <a:pPr marL="114300" indent="0">
              <a:buNone/>
            </a:pPr>
            <a:r>
              <a:rPr lang="el-GR" dirty="0" smtClean="0"/>
              <a:t>Εθεώρουν την πολλά ψωροπερήφανη βασικά.</a:t>
            </a:r>
          </a:p>
          <a:p>
            <a:pPr marL="114300" indent="0">
              <a:buNone/>
            </a:pPr>
            <a:r>
              <a:rPr lang="el-GR" dirty="0" smtClean="0"/>
              <a:t>Εν εκαταλάβαινα τη διαφορά μεταξύ του «μαλλιά» τζια του «μαγιά».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85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9303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sz="2800" dirty="0">
                <a:latin typeface="Geneva"/>
                <a:cs typeface="Geneva"/>
              </a:rPr>
              <a:t>Τι ανθίσταται στην ισοπέδωση και γιατί;</a:t>
            </a:r>
            <a:r>
              <a:rPr lang="el-GR" sz="2800" b="1" dirty="0">
                <a:latin typeface="Geneva"/>
                <a:cs typeface="Geneva"/>
              </a:rPr>
              <a:t> </a:t>
            </a:r>
            <a:br>
              <a:rPr lang="el-GR" sz="2800" b="1" dirty="0">
                <a:latin typeface="Geneva"/>
                <a:cs typeface="Geneva"/>
              </a:rPr>
            </a:br>
            <a:r>
              <a:rPr lang="el-GR" sz="2800" b="1" dirty="0">
                <a:latin typeface="Geneva"/>
                <a:cs typeface="Geneva"/>
              </a:rPr>
              <a:t> </a:t>
            </a:r>
            <a:r>
              <a:rPr lang="el-GR" sz="2800" b="1" i="1" dirty="0">
                <a:latin typeface="Geneva"/>
                <a:cs typeface="Geneva"/>
              </a:rPr>
              <a:t>Κοινωνική και υφολογική ανανοηματοδότηση</a:t>
            </a:r>
            <a:r>
              <a:rPr lang="el-GR" sz="2800" b="1" i="1" dirty="0">
                <a:latin typeface="Cambria" panose="02040503050406030204" pitchFamily="18" charset="0"/>
              </a:rPr>
              <a:t/>
            </a:r>
            <a:br>
              <a:rPr lang="el-GR" sz="2800" b="1" i="1" dirty="0">
                <a:latin typeface="Cambria" panose="02040503050406030204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b="1" i="1" dirty="0" err="1" smtClean="0"/>
              <a:t>Yeísmo</a:t>
            </a:r>
            <a:endParaRPr lang="en-US" b="1" i="1" dirty="0" smtClean="0"/>
          </a:p>
          <a:p>
            <a:pPr marL="114300" lvl="0" indent="0">
              <a:buNone/>
            </a:pPr>
            <a:endParaRPr lang="en-US" b="1" i="1" dirty="0"/>
          </a:p>
          <a:p>
            <a:pPr marL="114300" lvl="0" indent="0">
              <a:buNone/>
            </a:pPr>
            <a:r>
              <a:rPr lang="en-US" dirty="0" err="1"/>
              <a:t>eˈkamnamen</a:t>
            </a:r>
            <a:r>
              <a:rPr lang="en-US" dirty="0"/>
              <a:t> </a:t>
            </a:r>
            <a:r>
              <a:rPr lang="en-US" dirty="0" err="1"/>
              <a:t>eˈliti</a:t>
            </a:r>
            <a:r>
              <a:rPr lang="en-US" dirty="0"/>
              <a:t> </a:t>
            </a:r>
            <a:r>
              <a:rPr lang="en-US" dirty="0" err="1"/>
              <a:t>tʃ</a:t>
            </a:r>
            <a:r>
              <a:rPr lang="en-US" dirty="0"/>
              <a:t> </a:t>
            </a:r>
            <a:r>
              <a:rPr lang="en-US" dirty="0" err="1"/>
              <a:t>eθcaˈvazan</a:t>
            </a:r>
            <a:r>
              <a:rPr lang="en-US" dirty="0"/>
              <a:t> ˈ</a:t>
            </a:r>
            <a:r>
              <a:rPr lang="en-US" dirty="0" err="1"/>
              <a:t>ulːi</a:t>
            </a:r>
            <a:r>
              <a:rPr lang="en-US" dirty="0"/>
              <a:t> </a:t>
            </a:r>
          </a:p>
          <a:p>
            <a:pPr marL="114300" indent="0">
              <a:buNone/>
            </a:pPr>
            <a:r>
              <a:rPr lang="en-US" dirty="0"/>
              <a:t>o ˈ</a:t>
            </a:r>
            <a:r>
              <a:rPr lang="en-US" dirty="0" err="1"/>
              <a:t>iʝːos</a:t>
            </a:r>
            <a:r>
              <a:rPr lang="en-US" dirty="0"/>
              <a:t> o </a:t>
            </a:r>
            <a:r>
              <a:rPr lang="en-US" dirty="0" err="1"/>
              <a:t>iˈʝːatoras</a:t>
            </a:r>
            <a:endParaRPr lang="en-US" dirty="0"/>
          </a:p>
          <a:p>
            <a:pPr marL="114300" indent="0">
              <a:buNone/>
            </a:pPr>
            <a:r>
              <a:rPr lang="es-ES" dirty="0"/>
              <a:t>ˈ</a:t>
            </a:r>
            <a:r>
              <a:rPr lang="es-ES" dirty="0" err="1"/>
              <a:t>eleos</a:t>
            </a:r>
            <a:endParaRPr lang="en-US" dirty="0"/>
          </a:p>
          <a:p>
            <a:pPr marL="114300" indent="0">
              <a:buNone/>
            </a:pPr>
            <a:r>
              <a:rPr lang="es-ES" dirty="0"/>
              <a:t> </a:t>
            </a:r>
            <a:r>
              <a:rPr lang="es-ES" dirty="0" err="1" smtClean="0"/>
              <a:t>ma</a:t>
            </a:r>
            <a:r>
              <a:rPr lang="es-ES" dirty="0" smtClean="0"/>
              <a:t> </a:t>
            </a:r>
            <a:r>
              <a:rPr lang="es-ES" dirty="0"/>
              <a:t>en </a:t>
            </a:r>
            <a:r>
              <a:rPr lang="es-ES" dirty="0" err="1"/>
              <a:t>tʃ</a:t>
            </a:r>
            <a:r>
              <a:rPr lang="es-ES" dirty="0"/>
              <a:t> en ˈ</a:t>
            </a:r>
            <a:r>
              <a:rPr lang="es-ES" dirty="0" err="1"/>
              <a:t>ekso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ta</a:t>
            </a:r>
            <a:r>
              <a:rPr lang="es-ES" dirty="0"/>
              <a:t> </a:t>
            </a:r>
            <a:r>
              <a:rPr lang="es-ES" dirty="0" err="1"/>
              <a:t>kaˈfe</a:t>
            </a:r>
            <a:r>
              <a:rPr lang="es-ES" dirty="0"/>
              <a:t> en ˈ</a:t>
            </a:r>
            <a:r>
              <a:rPr lang="es-ES" dirty="0" err="1"/>
              <a:t>ma</a:t>
            </a:r>
            <a:r>
              <a:rPr lang="en-US" dirty="0" err="1"/>
              <a:t>θ</a:t>
            </a:r>
            <a:r>
              <a:rPr lang="es-ES" dirty="0" err="1"/>
              <a:t>ima</a:t>
            </a:r>
            <a:r>
              <a:rPr lang="es-ES" dirty="0"/>
              <a:t> </a:t>
            </a:r>
            <a:endParaRPr lang="el-GR" dirty="0" smtClean="0"/>
          </a:p>
          <a:p>
            <a:pPr marL="114300" indent="0">
              <a:buNone/>
            </a:pPr>
            <a:endParaRPr lang="el-GR" dirty="0"/>
          </a:p>
          <a:p>
            <a:pPr marL="114300" indent="0">
              <a:buNone/>
            </a:pPr>
            <a:r>
              <a:rPr lang="el-GR" dirty="0" smtClean="0"/>
              <a:t>Εκάμναμεν Ελύτη τ</a:t>
            </a:r>
            <a:r>
              <a:rPr lang="el-GR" sz="2400" dirty="0">
                <a:cs typeface="Superclarendon Regular"/>
              </a:rPr>
              <a:t>ζ</a:t>
            </a:r>
            <a:r>
              <a:rPr lang="el-GR" dirty="0" smtClean="0"/>
              <a:t>ι εθκιαβάζαν ούλλοι</a:t>
            </a:r>
          </a:p>
          <a:p>
            <a:pPr marL="114300" indent="0">
              <a:buNone/>
            </a:pPr>
            <a:r>
              <a:rPr lang="el-GR" dirty="0" smtClean="0"/>
              <a:t>«Ο Ήγιος ο Ηγιάτορας».</a:t>
            </a:r>
          </a:p>
          <a:p>
            <a:pPr marL="114300" indent="0">
              <a:buNone/>
            </a:pPr>
            <a:r>
              <a:rPr lang="el-GR" dirty="0" smtClean="0"/>
              <a:t>Έλεος.</a:t>
            </a:r>
          </a:p>
          <a:p>
            <a:pPr marL="114300" indent="0">
              <a:buNone/>
            </a:pPr>
            <a:r>
              <a:rPr lang="el-GR" dirty="0" smtClean="0"/>
              <a:t>Μα εν τ</a:t>
            </a:r>
            <a:r>
              <a:rPr lang="el-GR" sz="2400" dirty="0">
                <a:cs typeface="Superclarendon Regular"/>
              </a:rPr>
              <a:t>ζ</a:t>
            </a:r>
            <a:r>
              <a:rPr lang="el-GR" dirty="0" smtClean="0"/>
              <a:t>ι’ εν έξω εις τα καφέ, εν μάθημα.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86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273405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sz="2800" dirty="0">
                <a:latin typeface="Geneva"/>
                <a:cs typeface="Geneva"/>
              </a:rPr>
              <a:t>Τι ανθίσταται στην ισοπέδωση και γιατί;</a:t>
            </a:r>
            <a:r>
              <a:rPr lang="el-GR" sz="2800" b="1" dirty="0">
                <a:latin typeface="Geneva"/>
                <a:cs typeface="Geneva"/>
              </a:rPr>
              <a:t> </a:t>
            </a:r>
            <a:br>
              <a:rPr lang="el-GR" sz="2800" b="1" dirty="0">
                <a:latin typeface="Geneva"/>
                <a:cs typeface="Geneva"/>
              </a:rPr>
            </a:br>
            <a:r>
              <a:rPr lang="el-GR" sz="2800" b="1" dirty="0">
                <a:latin typeface="Geneva"/>
                <a:cs typeface="Geneva"/>
              </a:rPr>
              <a:t> </a:t>
            </a:r>
            <a:r>
              <a:rPr lang="el-GR" sz="2800" b="1" i="1" dirty="0">
                <a:latin typeface="Geneva"/>
                <a:cs typeface="Geneva"/>
              </a:rPr>
              <a:t>Κοινωνική και υφολογική ανανοηματοδότηση</a:t>
            </a:r>
            <a:r>
              <a:rPr lang="el-GR" sz="2800" b="1" i="1" dirty="0">
                <a:latin typeface="Cambria" panose="02040503050406030204" pitchFamily="18" charset="0"/>
              </a:rPr>
              <a:t/>
            </a:r>
            <a:br>
              <a:rPr lang="el-GR" sz="2800" b="1" i="1" dirty="0">
                <a:latin typeface="Cambria" panose="02040503050406030204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b="1" i="1" dirty="0" err="1" smtClean="0"/>
              <a:t>Yeísmo</a:t>
            </a:r>
            <a:endParaRPr lang="en-US" b="1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87</a:t>
            </a:fld>
            <a:endParaRPr lang="el-GR"/>
          </a:p>
        </p:txBody>
      </p:sp>
      <p:pic>
        <p:nvPicPr>
          <p:cNvPr id="6" name="Picture 5" descr="Screen Shot 2020-05-18 at 15.28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8460432" cy="43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6569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sz="2800" dirty="0">
                <a:latin typeface="Geneva"/>
                <a:cs typeface="Geneva"/>
              </a:rPr>
              <a:t>Τι ανθίσταται στην ισοπέδωση και γιατί;</a:t>
            </a:r>
            <a:r>
              <a:rPr lang="el-GR" sz="2800" b="1" dirty="0">
                <a:latin typeface="Geneva"/>
                <a:cs typeface="Geneva"/>
              </a:rPr>
              <a:t> </a:t>
            </a:r>
            <a:br>
              <a:rPr lang="el-GR" sz="2800" b="1" dirty="0">
                <a:latin typeface="Geneva"/>
                <a:cs typeface="Geneva"/>
              </a:rPr>
            </a:br>
            <a:r>
              <a:rPr lang="el-GR" sz="2800" b="1" dirty="0">
                <a:latin typeface="Geneva"/>
                <a:cs typeface="Geneva"/>
              </a:rPr>
              <a:t> </a:t>
            </a:r>
            <a:r>
              <a:rPr lang="el-GR" sz="2800" b="1" i="1" dirty="0">
                <a:latin typeface="Geneva"/>
                <a:cs typeface="Geneva"/>
              </a:rPr>
              <a:t>Κοινωνική και υφολογική ανανοηματοδότηση</a:t>
            </a:r>
            <a:r>
              <a:rPr lang="el-GR" sz="2800" b="1" i="1" dirty="0">
                <a:latin typeface="Cambria" panose="02040503050406030204" pitchFamily="18" charset="0"/>
              </a:rPr>
              <a:t/>
            </a:r>
            <a:br>
              <a:rPr lang="el-GR" sz="2800" b="1" i="1" dirty="0">
                <a:latin typeface="Cambria" panose="02040503050406030204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b="1" i="1" dirty="0" err="1" smtClean="0"/>
              <a:t>Yeísmo</a:t>
            </a:r>
            <a:endParaRPr lang="en-US" b="1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88</a:t>
            </a:fld>
            <a:endParaRPr lang="el-GR"/>
          </a:p>
        </p:txBody>
      </p:sp>
      <p:pic>
        <p:nvPicPr>
          <p:cNvPr id="7" name="Picture 6" descr="Screen Shot 2020-05-18 at 15.28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4301"/>
            <a:ext cx="8388424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2143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>
                <a:latin typeface="Geneva"/>
                <a:cs typeface="Geneva"/>
              </a:rPr>
              <a:t>Η κοινή κυπριακή: μια μεικτή ποικιλία 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064896" cy="6120680"/>
          </a:xfrm>
        </p:spPr>
        <p:txBody>
          <a:bodyPr>
            <a:normAutofit fontScale="32500" lnSpcReduction="20000"/>
          </a:bodyPr>
          <a:lstStyle/>
          <a:p>
            <a:pPr marL="1165225" indent="-1050925">
              <a:buNone/>
            </a:pPr>
            <a:r>
              <a:rPr lang="el-GR" sz="6200" dirty="0" smtClean="0"/>
              <a:t>Μύρια</a:t>
            </a:r>
            <a:r>
              <a:rPr lang="el-GR" sz="6200" dirty="0"/>
              <a:t>: 	</a:t>
            </a:r>
            <a:r>
              <a:rPr lang="el-GR" sz="6200" b="1" dirty="0"/>
              <a:t>Στέλλου σου </a:t>
            </a:r>
            <a:r>
              <a:rPr lang="el-GR" sz="6200" dirty="0"/>
              <a:t>δύο τοις εκατό</a:t>
            </a:r>
            <a:r>
              <a:rPr lang="el-GR" sz="6200" b="1" dirty="0"/>
              <a:t>ν </a:t>
            </a:r>
            <a:r>
              <a:rPr lang="el-GR" sz="6200" dirty="0"/>
              <a:t>πίσω. </a:t>
            </a:r>
            <a:endParaRPr lang="en-US" sz="6200" dirty="0"/>
          </a:p>
          <a:p>
            <a:pPr marL="1165225" indent="-1050925">
              <a:buNone/>
            </a:pPr>
            <a:r>
              <a:rPr lang="el-GR" sz="6200" dirty="0"/>
              <a:t>Ευάνθη:	</a:t>
            </a:r>
            <a:r>
              <a:rPr lang="el-GR" sz="6200" i="1" dirty="0"/>
              <a:t>Κι αυτά είναι από </a:t>
            </a:r>
            <a:r>
              <a:rPr lang="el-GR" sz="6200" dirty="0"/>
              <a:t>την εταιρεία</a:t>
            </a:r>
            <a:r>
              <a:rPr lang="el-GR" sz="6200" b="1" dirty="0"/>
              <a:t>ν</a:t>
            </a:r>
            <a:r>
              <a:rPr lang="el-GR" sz="6200" dirty="0"/>
              <a:t>; 		</a:t>
            </a:r>
            <a:endParaRPr lang="en-US" sz="6200" dirty="0"/>
          </a:p>
          <a:p>
            <a:pPr marL="1165225" indent="-1050925">
              <a:buNone/>
            </a:pPr>
            <a:r>
              <a:rPr lang="el-GR" sz="6200" dirty="0" smtClean="0"/>
              <a:t>Μύρια</a:t>
            </a:r>
            <a:r>
              <a:rPr lang="el-GR" sz="6200" dirty="0"/>
              <a:t>:	</a:t>
            </a:r>
            <a:r>
              <a:rPr lang="el-GR" sz="6200" i="1" dirty="0"/>
              <a:t>Είναι </a:t>
            </a:r>
            <a:r>
              <a:rPr lang="el-GR" sz="6200" dirty="0"/>
              <a:t>καθαρά λεφτά για τρία χρόνια.		</a:t>
            </a:r>
            <a:endParaRPr lang="en-US" sz="6200" dirty="0"/>
          </a:p>
          <a:p>
            <a:pPr marL="1165225" indent="-1050925">
              <a:buNone/>
            </a:pPr>
            <a:r>
              <a:rPr lang="el-GR" sz="6200" dirty="0"/>
              <a:t>Ε</a:t>
            </a:r>
            <a:r>
              <a:rPr lang="el-GR" sz="6200" dirty="0" smtClean="0"/>
              <a:t>υάνθη</a:t>
            </a:r>
            <a:r>
              <a:rPr lang="el-GR" sz="6200" dirty="0"/>
              <a:t>:	Μα </a:t>
            </a:r>
            <a:r>
              <a:rPr lang="el-GR" sz="6200" b="1" dirty="0"/>
              <a:t>όι</a:t>
            </a:r>
            <a:r>
              <a:rPr lang="el-GR" sz="6200" dirty="0"/>
              <a:t>, ο </a:t>
            </a:r>
            <a:r>
              <a:rPr lang="el-GR" sz="6200" b="1" dirty="0"/>
              <a:t>μάστρος </a:t>
            </a:r>
            <a:r>
              <a:rPr lang="el-GR" sz="6200" dirty="0"/>
              <a:t>μου </a:t>
            </a:r>
            <a:r>
              <a:rPr lang="el-GR" sz="6200" i="1" dirty="0"/>
              <a:t>λέει </a:t>
            </a:r>
            <a:r>
              <a:rPr lang="el-GR" sz="6200" b="1" dirty="0"/>
              <a:t>εν εν </a:t>
            </a:r>
            <a:r>
              <a:rPr lang="el-GR" sz="6200" dirty="0"/>
              <a:t>έτσι, </a:t>
            </a:r>
            <a:r>
              <a:rPr lang="el-GR" sz="6200" i="1" dirty="0"/>
              <a:t>είναι </a:t>
            </a:r>
            <a:r>
              <a:rPr lang="el-GR" sz="6200" b="1" dirty="0"/>
              <a:t>άλλως πως. </a:t>
            </a:r>
            <a:endParaRPr lang="en-US" sz="6200" dirty="0"/>
          </a:p>
          <a:p>
            <a:pPr marL="1165225" indent="-1050925">
              <a:buNone/>
            </a:pPr>
            <a:r>
              <a:rPr lang="el-GR" sz="6200" dirty="0"/>
              <a:t>	</a:t>
            </a:r>
            <a:r>
              <a:rPr lang="fr-FR" sz="6200" dirty="0"/>
              <a:t>[…]</a:t>
            </a:r>
            <a:endParaRPr lang="en-US" sz="6200" dirty="0"/>
          </a:p>
          <a:p>
            <a:pPr marL="1165225" indent="-1050925">
              <a:buNone/>
            </a:pPr>
            <a:r>
              <a:rPr lang="el-GR" sz="6200" dirty="0" smtClean="0"/>
              <a:t>Μύρια</a:t>
            </a:r>
            <a:r>
              <a:rPr lang="fr-FR" sz="6200" dirty="0"/>
              <a:t>:	</a:t>
            </a:r>
            <a:r>
              <a:rPr lang="el-GR" sz="6200" dirty="0"/>
              <a:t>Στις πρωινές </a:t>
            </a:r>
            <a:r>
              <a:rPr lang="el-GR" sz="6200" b="1" i="1" dirty="0"/>
              <a:t>εσύ είναι που</a:t>
            </a:r>
            <a:r>
              <a:rPr lang="fr-FR" sz="6200" b="1" i="1" dirty="0"/>
              <a:t> ’</a:t>
            </a:r>
            <a:r>
              <a:rPr lang="el-GR" sz="6200" b="1" i="1" dirty="0"/>
              <a:t>ν </a:t>
            </a:r>
            <a:r>
              <a:rPr lang="el-GR" sz="6200" b="1" dirty="0"/>
              <a:t>να </a:t>
            </a:r>
            <a:r>
              <a:rPr lang="el-GR" sz="6200" dirty="0"/>
              <a:t>είσαι</a:t>
            </a:r>
            <a:r>
              <a:rPr lang="fr-FR" sz="6200" dirty="0"/>
              <a:t>.</a:t>
            </a:r>
            <a:r>
              <a:rPr lang="fr-FR" sz="6200" b="1" dirty="0"/>
              <a:t> </a:t>
            </a:r>
            <a:r>
              <a:rPr lang="el-GR" sz="6200" i="1" dirty="0"/>
              <a:t>Θα </a:t>
            </a:r>
            <a:r>
              <a:rPr lang="el-GR" sz="6200" dirty="0"/>
              <a:t>τη βάλουμε </a:t>
            </a:r>
            <a:r>
              <a:rPr lang="el-GR" sz="6200" b="1" dirty="0"/>
              <a:t>τούτη </a:t>
            </a:r>
            <a:r>
              <a:rPr lang="el-GR" sz="6200" dirty="0"/>
              <a:t>δώδεκα. </a:t>
            </a:r>
            <a:endParaRPr lang="en-US" sz="6200" dirty="0"/>
          </a:p>
          <a:p>
            <a:pPr marL="1165225" indent="-1050925">
              <a:buNone/>
            </a:pPr>
            <a:r>
              <a:rPr lang="fr-FR" sz="6200" dirty="0" smtClean="0"/>
              <a:t>I</a:t>
            </a:r>
            <a:r>
              <a:rPr lang="el-GR" sz="6200" dirty="0" smtClean="0"/>
              <a:t>ω</a:t>
            </a:r>
            <a:r>
              <a:rPr lang="el-GR" sz="6200" dirty="0"/>
              <a:t>:	</a:t>
            </a:r>
            <a:r>
              <a:rPr lang="el-GR" sz="6200" b="1" dirty="0"/>
              <a:t>Εν να</a:t>
            </a:r>
            <a:r>
              <a:rPr lang="el-GR" sz="6200" dirty="0"/>
              <a:t> με πεθάνεις;</a:t>
            </a:r>
            <a:endParaRPr lang="en-US" sz="6200" dirty="0"/>
          </a:p>
          <a:p>
            <a:pPr marL="1165225" indent="-1050925">
              <a:buNone/>
            </a:pPr>
            <a:r>
              <a:rPr lang="el-GR" sz="6200" dirty="0" smtClean="0"/>
              <a:t>Μύρια</a:t>
            </a:r>
            <a:r>
              <a:rPr lang="el-GR" sz="6200" dirty="0"/>
              <a:t>: 	</a:t>
            </a:r>
            <a:r>
              <a:rPr lang="el-GR" sz="6200" b="1" dirty="0"/>
              <a:t>Σιώπα</a:t>
            </a:r>
            <a:r>
              <a:rPr lang="el-GR" sz="6200" dirty="0"/>
              <a:t>, </a:t>
            </a:r>
            <a:r>
              <a:rPr lang="el-GR" sz="6200" i="1" dirty="0"/>
              <a:t>τώρα.</a:t>
            </a:r>
            <a:r>
              <a:rPr lang="el-GR" sz="6200" dirty="0"/>
              <a:t> Λοιπόν, το απόγευμα θα </a:t>
            </a:r>
            <a:r>
              <a:rPr lang="el-GR" sz="6200" i="1" dirty="0"/>
              <a:t>μπούνε </a:t>
            </a:r>
            <a:r>
              <a:rPr lang="el-GR" sz="6200" dirty="0"/>
              <a:t>η Ελένη μαζί με τη Μαρία, </a:t>
            </a:r>
            <a:r>
              <a:rPr lang="el-GR" sz="6200" b="1" dirty="0" smtClean="0"/>
              <a:t>τζι </a:t>
            </a:r>
            <a:r>
              <a:rPr lang="el-GR" sz="6200" dirty="0"/>
              <a:t>η Χαρά με τη Βαρβάρα. </a:t>
            </a:r>
            <a:endParaRPr lang="en-US" sz="6200" dirty="0"/>
          </a:p>
          <a:p>
            <a:pPr marL="1165225" indent="-1050925">
              <a:buNone/>
            </a:pPr>
            <a:r>
              <a:rPr lang="en-GB" sz="6200" dirty="0" smtClean="0"/>
              <a:t>I</a:t>
            </a:r>
            <a:r>
              <a:rPr lang="el-GR" sz="6200" dirty="0" smtClean="0"/>
              <a:t>ω</a:t>
            </a:r>
            <a:r>
              <a:rPr lang="el-GR" sz="6200" dirty="0"/>
              <a:t>:	</a:t>
            </a:r>
            <a:r>
              <a:rPr lang="el-GR" sz="6200" b="1" dirty="0"/>
              <a:t>Εβρήκαμεν τζι άλλον πρόβλημα. </a:t>
            </a:r>
            <a:endParaRPr lang="en-US" sz="6200" dirty="0"/>
          </a:p>
          <a:p>
            <a:pPr marL="1165225" indent="-1050925">
              <a:buNone/>
            </a:pPr>
            <a:r>
              <a:rPr lang="el-GR" sz="6200" dirty="0" smtClean="0"/>
              <a:t>Μύρια</a:t>
            </a:r>
            <a:r>
              <a:rPr lang="el-GR" sz="6200" dirty="0"/>
              <a:t>:	</a:t>
            </a:r>
            <a:r>
              <a:rPr lang="el-GR" sz="6200" i="1" dirty="0"/>
              <a:t>Μια χαρά είναι.</a:t>
            </a:r>
            <a:r>
              <a:rPr lang="el-GR" sz="6200" dirty="0"/>
              <a:t> </a:t>
            </a:r>
            <a:r>
              <a:rPr lang="el-GR" sz="6200" i="1" dirty="0"/>
              <a:t>Θα </a:t>
            </a:r>
            <a:r>
              <a:rPr lang="el-GR" sz="6200" dirty="0"/>
              <a:t>προσπαθήσουμε</a:t>
            </a:r>
            <a:r>
              <a:rPr lang="el-GR" sz="6200" b="1" dirty="0"/>
              <a:t>ν τουλάιστον, </a:t>
            </a:r>
            <a:r>
              <a:rPr lang="el-GR" sz="6200" i="1" dirty="0"/>
              <a:t>τουλάχιστον, </a:t>
            </a:r>
            <a:endParaRPr lang="en-US" sz="6200" dirty="0"/>
          </a:p>
          <a:p>
            <a:pPr marL="1165225" indent="-1050925">
              <a:buNone/>
            </a:pPr>
            <a:r>
              <a:rPr lang="el-GR" sz="6200" i="1" dirty="0"/>
              <a:t>	</a:t>
            </a:r>
            <a:r>
              <a:rPr lang="el-GR" sz="6200" b="1" dirty="0" smtClean="0"/>
              <a:t>πέρκιμον </a:t>
            </a:r>
            <a:r>
              <a:rPr lang="el-GR" sz="6200" b="1" dirty="0"/>
              <a:t>βολευτούμεν ούλλες. </a:t>
            </a:r>
            <a:endParaRPr lang="en-US" sz="6200" dirty="0"/>
          </a:p>
          <a:p>
            <a:pPr marL="1165225" indent="-1050925">
              <a:buNone/>
            </a:pPr>
            <a:r>
              <a:rPr lang="fr-FR" sz="6200" dirty="0" smtClean="0"/>
              <a:t>I</a:t>
            </a:r>
            <a:r>
              <a:rPr lang="el-GR" sz="6200" dirty="0" smtClean="0"/>
              <a:t>ω</a:t>
            </a:r>
            <a:r>
              <a:rPr lang="el-GR" sz="6200" dirty="0"/>
              <a:t>:	</a:t>
            </a:r>
            <a:r>
              <a:rPr lang="el-GR" sz="6200" b="1" dirty="0"/>
              <a:t>Μα είντα ’μ που ’ν να κάμουμε;</a:t>
            </a:r>
            <a:endParaRPr lang="en-US" sz="6200" dirty="0"/>
          </a:p>
          <a:p>
            <a:pPr marL="1165225" indent="-1050925">
              <a:buNone/>
            </a:pPr>
            <a:r>
              <a:rPr lang="el-GR" sz="6200" dirty="0" smtClean="0"/>
              <a:t>Μύρια</a:t>
            </a:r>
            <a:r>
              <a:rPr lang="el-GR" sz="6200" dirty="0"/>
              <a:t>:	</a:t>
            </a:r>
            <a:r>
              <a:rPr lang="el-GR" sz="6200" b="1" i="1" dirty="0"/>
              <a:t>Είναι </a:t>
            </a:r>
            <a:r>
              <a:rPr lang="el-GR" sz="6200" dirty="0"/>
              <a:t>κάτι </a:t>
            </a:r>
            <a:r>
              <a:rPr lang="el-GR" sz="6200" b="1" dirty="0"/>
              <a:t>που εν εκατάλαβες, </a:t>
            </a:r>
            <a:r>
              <a:rPr lang="el-GR" sz="6200" i="1" dirty="0"/>
              <a:t>και θα </a:t>
            </a:r>
            <a:r>
              <a:rPr lang="el-GR" sz="6200" dirty="0"/>
              <a:t>στο εξηγήσω </a:t>
            </a:r>
            <a:r>
              <a:rPr lang="el-GR" sz="6200" i="1" dirty="0"/>
              <a:t>τώρα </a:t>
            </a:r>
            <a:r>
              <a:rPr lang="el-GR" sz="6200" dirty="0"/>
              <a:t>εγώ</a:t>
            </a:r>
            <a:r>
              <a:rPr lang="el-GR" sz="6200" dirty="0" smtClean="0"/>
              <a:t>.</a:t>
            </a:r>
          </a:p>
          <a:p>
            <a:pPr marL="1165225" indent="-1050925">
              <a:buNone/>
            </a:pPr>
            <a:r>
              <a:rPr lang="el-GR" sz="6200" dirty="0"/>
              <a:t>	</a:t>
            </a:r>
            <a:r>
              <a:rPr lang="el-GR" sz="6200" b="1" dirty="0" smtClean="0"/>
              <a:t>Μα </a:t>
            </a:r>
            <a:r>
              <a:rPr lang="el-GR" sz="6200" b="1" dirty="0"/>
              <a:t>είντα ’μ που σε κόφτει;</a:t>
            </a:r>
            <a:endParaRPr lang="en-US" sz="6200" dirty="0"/>
          </a:p>
          <a:p>
            <a:pPr marL="114300" lvl="0" indent="0" algn="r">
              <a:buNone/>
            </a:pPr>
            <a:r>
              <a:rPr lang="el-GR" sz="6200" dirty="0" smtClean="0"/>
              <a:t>(</a:t>
            </a:r>
            <a:r>
              <a:rPr lang="en-US" sz="6200" dirty="0" smtClean="0"/>
              <a:t>Tsiplakou</a:t>
            </a:r>
            <a:r>
              <a:rPr lang="el-GR" sz="6200" dirty="0" smtClean="0"/>
              <a:t> 2009</a:t>
            </a:r>
            <a:r>
              <a:rPr lang="en-US" sz="6200" dirty="0" smtClean="0"/>
              <a:t>)</a:t>
            </a:r>
            <a:endParaRPr lang="el-GR" sz="6200" dirty="0"/>
          </a:p>
          <a:p>
            <a:pPr marL="114300" lvl="0" indent="0">
              <a:buNone/>
            </a:pPr>
            <a:endParaRPr lang="el-GR" sz="2400" dirty="0" smtClean="0"/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89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804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l-GR" sz="4000" dirty="0" smtClean="0">
                <a:latin typeface="Geneva"/>
                <a:cs typeface="Geneva"/>
              </a:rPr>
              <a:t>Χαρακτηριστικά</a:t>
            </a:r>
            <a:r>
              <a:rPr lang="en-US" sz="4000" dirty="0" smtClean="0">
                <a:latin typeface="Geneva"/>
                <a:cs typeface="Geneva"/>
              </a:rPr>
              <a:t> </a:t>
            </a:r>
            <a:r>
              <a:rPr lang="el-GR" sz="4000" dirty="0" smtClean="0">
                <a:latin typeface="Geneva"/>
                <a:cs typeface="Geneva"/>
              </a:rPr>
              <a:t>της κυπριακής ποικιλίας</a:t>
            </a:r>
            <a:endParaRPr lang="el-GR" sz="40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709120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l-GR" sz="2400" dirty="0">
                <a:cs typeface="Segoe"/>
              </a:rPr>
              <a:t> </a:t>
            </a:r>
            <a:r>
              <a:rPr lang="el-GR" sz="4000" b="1" dirty="0" smtClean="0">
                <a:cs typeface="Superclarendon Regular"/>
              </a:rPr>
              <a:t>Φωνολογία: </a:t>
            </a:r>
            <a:r>
              <a:rPr lang="el-GR" sz="4000" dirty="0" smtClean="0">
                <a:cs typeface="Superclarendon Regular"/>
              </a:rPr>
              <a:t>	</a:t>
            </a:r>
            <a:endParaRPr lang="en-US" sz="4000" dirty="0" smtClean="0">
              <a:cs typeface="Superclarendon Regular"/>
            </a:endParaRPr>
          </a:p>
          <a:p>
            <a:pPr marL="114300" indent="0">
              <a:buNone/>
            </a:pPr>
            <a:r>
              <a:rPr lang="el-GR" sz="4000" dirty="0" smtClean="0">
                <a:cs typeface="Superclarendon Regular"/>
              </a:rPr>
              <a:t>	</a:t>
            </a:r>
          </a:p>
          <a:p>
            <a:pPr marL="114300" indent="0">
              <a:buNone/>
            </a:pPr>
            <a:r>
              <a:rPr lang="el-GR" sz="4000" dirty="0" smtClean="0">
                <a:cs typeface="Superclarendon Regular"/>
              </a:rPr>
              <a:t>«</a:t>
            </a:r>
            <a:r>
              <a:rPr lang="el-GR" sz="4000" i="1" dirty="0">
                <a:cs typeface="Superclarendon Regular"/>
              </a:rPr>
              <a:t>Μιλούμεν με το τζ̌αι»: </a:t>
            </a:r>
            <a:r>
              <a:rPr lang="el-GR" sz="4000" dirty="0">
                <a:cs typeface="Superclarendon Regular"/>
              </a:rPr>
              <a:t>ναι μεν, αλλά…</a:t>
            </a:r>
            <a:endParaRPr lang="en-US" sz="4000" dirty="0">
              <a:cs typeface="Superclarendon Regular"/>
            </a:endParaRPr>
          </a:p>
          <a:p>
            <a:pPr marL="114300" indent="0">
              <a:buNone/>
            </a:pPr>
            <a:endParaRPr lang="en-US" sz="4000" dirty="0" smtClean="0">
              <a:cs typeface="Superclarendon Regular"/>
            </a:endParaRPr>
          </a:p>
          <a:p>
            <a:pPr marL="1965325" indent="-1965325">
              <a:buNone/>
            </a:pPr>
            <a:r>
              <a:rPr lang="el-GR" sz="4000" dirty="0" smtClean="0">
                <a:cs typeface="Superclarendon Regular"/>
              </a:rPr>
              <a:t>Ν</a:t>
            </a:r>
            <a:r>
              <a:rPr lang="en-US" sz="4000" dirty="0" smtClean="0">
                <a:cs typeface="Superclarendon Regular"/>
              </a:rPr>
              <a:t>.E.</a:t>
            </a:r>
            <a:r>
              <a:rPr lang="el-GR" sz="4000" dirty="0" smtClean="0">
                <a:cs typeface="Superclarendon Regular"/>
              </a:rPr>
              <a:t>: </a:t>
            </a:r>
            <a:r>
              <a:rPr lang="el-GR" sz="4000" dirty="0">
                <a:cs typeface="Superclarendon Regular"/>
              </a:rPr>
              <a:t>	[</a:t>
            </a:r>
            <a:r>
              <a:rPr lang="en-GB" sz="4000" dirty="0">
                <a:cs typeface="Superclarendon Regular"/>
              </a:rPr>
              <a:t>k</a:t>
            </a:r>
            <a:r>
              <a:rPr lang="el-GR" sz="4000" dirty="0">
                <a:cs typeface="Superclarendon Regular"/>
              </a:rPr>
              <a:t>ɐˈ</a:t>
            </a:r>
            <a:r>
              <a:rPr lang="en-GB" sz="4000" dirty="0">
                <a:cs typeface="Superclarendon Regular"/>
              </a:rPr>
              <a:t>l</a:t>
            </a:r>
            <a:r>
              <a:rPr lang="el-GR" sz="4000" dirty="0">
                <a:cs typeface="Superclarendon Regular"/>
              </a:rPr>
              <a:t>ɔ] καλό 	[</a:t>
            </a:r>
            <a:r>
              <a:rPr lang="en-GB" sz="4000" dirty="0">
                <a:cs typeface="Superclarendon Regular"/>
              </a:rPr>
              <a:t>c</a:t>
            </a:r>
            <a:r>
              <a:rPr lang="el-GR" sz="4000" dirty="0">
                <a:cs typeface="Superclarendon Regular"/>
              </a:rPr>
              <a:t>ɛˈɾɔ</a:t>
            </a:r>
            <a:r>
              <a:rPr lang="en-GB" sz="4000" dirty="0">
                <a:cs typeface="Superclarendon Regular"/>
              </a:rPr>
              <a:t>s</a:t>
            </a:r>
            <a:r>
              <a:rPr lang="el-GR" sz="4000" dirty="0">
                <a:cs typeface="Superclarendon Regular"/>
              </a:rPr>
              <a:t>] καιρός </a:t>
            </a:r>
            <a:r>
              <a:rPr lang="el-GR" sz="4000" dirty="0" smtClean="0">
                <a:cs typeface="Superclarendon Regular"/>
              </a:rPr>
              <a:t>[</a:t>
            </a:r>
            <a:r>
              <a:rPr lang="el-GR" sz="4000" dirty="0">
                <a:cs typeface="Superclarendon Regular"/>
              </a:rPr>
              <a:t>ˈɛ</a:t>
            </a:r>
            <a:r>
              <a:rPr lang="en-GB" sz="4000" dirty="0">
                <a:cs typeface="Superclarendon Regular"/>
              </a:rPr>
              <a:t>x</a:t>
            </a:r>
            <a:r>
              <a:rPr lang="el-GR" sz="4000" dirty="0">
                <a:cs typeface="Superclarendon Regular"/>
              </a:rPr>
              <a:t>ɔ] έχω 	</a:t>
            </a:r>
            <a:r>
              <a:rPr lang="el-GR" sz="4000" dirty="0" smtClean="0">
                <a:cs typeface="Superclarendon Regular"/>
              </a:rPr>
              <a:t>[</a:t>
            </a:r>
            <a:r>
              <a:rPr lang="el-GR" sz="4000" dirty="0">
                <a:cs typeface="Superclarendon Regular"/>
              </a:rPr>
              <a:t>ˈɛç</a:t>
            </a:r>
            <a:r>
              <a:rPr lang="en-GB" sz="4000" dirty="0" err="1">
                <a:cs typeface="Superclarendon Regular"/>
              </a:rPr>
              <a:t>i</a:t>
            </a:r>
            <a:r>
              <a:rPr lang="el-GR" sz="4000" dirty="0">
                <a:cs typeface="Superclarendon Regular"/>
              </a:rPr>
              <a:t>] έχει</a:t>
            </a:r>
            <a:endParaRPr lang="en-US" sz="4000" dirty="0">
              <a:cs typeface="Superclarendon Regular"/>
            </a:endParaRPr>
          </a:p>
          <a:p>
            <a:pPr marL="1965325" indent="-1965325">
              <a:buNone/>
            </a:pPr>
            <a:endParaRPr lang="en-US" sz="4000" dirty="0" smtClean="0">
              <a:cs typeface="Superclarendon Regular"/>
            </a:endParaRPr>
          </a:p>
          <a:p>
            <a:pPr marL="1965325" indent="-1965325">
              <a:buNone/>
              <a:tabLst>
                <a:tab pos="1879600" algn="l"/>
              </a:tabLst>
            </a:pPr>
            <a:r>
              <a:rPr lang="el-GR" sz="4000" dirty="0" smtClean="0">
                <a:cs typeface="Superclarendon Regular"/>
              </a:rPr>
              <a:t>κυπριακή</a:t>
            </a:r>
            <a:r>
              <a:rPr lang="el-GR" sz="4000" dirty="0">
                <a:cs typeface="Superclarendon Regular"/>
              </a:rPr>
              <a:t>: </a:t>
            </a:r>
            <a:r>
              <a:rPr lang="en-US" sz="4000" dirty="0" smtClean="0">
                <a:cs typeface="Superclarendon Regular"/>
              </a:rPr>
              <a:t>	</a:t>
            </a:r>
            <a:r>
              <a:rPr lang="el-GR" sz="4000" dirty="0" smtClean="0">
                <a:cs typeface="Superclarendon Regular"/>
              </a:rPr>
              <a:t>[</a:t>
            </a:r>
            <a:r>
              <a:rPr lang="en-GB" sz="4000" dirty="0">
                <a:cs typeface="Superclarendon Regular"/>
              </a:rPr>
              <a:t>k</a:t>
            </a:r>
            <a:r>
              <a:rPr lang="el-GR" sz="4000" dirty="0">
                <a:cs typeface="Superclarendon Regular"/>
              </a:rPr>
              <a:t>ɐˈ</a:t>
            </a:r>
            <a:r>
              <a:rPr lang="en-GB" sz="4000" dirty="0">
                <a:cs typeface="Superclarendon Regular"/>
              </a:rPr>
              <a:t>l</a:t>
            </a:r>
            <a:r>
              <a:rPr lang="el-GR" sz="4000" dirty="0">
                <a:cs typeface="Superclarendon Regular"/>
              </a:rPr>
              <a:t>ɔ] καλό 	[</a:t>
            </a:r>
            <a:r>
              <a:rPr lang="en-GB" sz="4000" dirty="0">
                <a:cs typeface="Superclarendon Regular"/>
              </a:rPr>
              <a:t>t</a:t>
            </a:r>
            <a:r>
              <a:rPr lang="el-GR" sz="4000" dirty="0">
                <a:cs typeface="Superclarendon Regular"/>
              </a:rPr>
              <a:t>∫ɛˈɾɔ</a:t>
            </a:r>
            <a:r>
              <a:rPr lang="en-GB" sz="4000" dirty="0">
                <a:cs typeface="Superclarendon Regular"/>
              </a:rPr>
              <a:t>s</a:t>
            </a:r>
            <a:r>
              <a:rPr lang="el-GR" sz="4000" dirty="0">
                <a:cs typeface="Superclarendon Regular"/>
              </a:rPr>
              <a:t>] </a:t>
            </a:r>
            <a:r>
              <a:rPr lang="el-GR" sz="4000" dirty="0" smtClean="0">
                <a:cs typeface="Superclarendon Regular"/>
              </a:rPr>
              <a:t>καιρός</a:t>
            </a:r>
            <a:endParaRPr lang="en-US" sz="4000" dirty="0">
              <a:cs typeface="Superclarendon Regular"/>
            </a:endParaRPr>
          </a:p>
          <a:p>
            <a:pPr marL="1965325" indent="-1965325">
              <a:buNone/>
              <a:tabLst>
                <a:tab pos="1965325" algn="l"/>
              </a:tabLst>
            </a:pPr>
            <a:r>
              <a:rPr lang="en-US" sz="4000" dirty="0">
                <a:cs typeface="Superclarendon Regular"/>
              </a:rPr>
              <a:t>	</a:t>
            </a:r>
            <a:r>
              <a:rPr lang="el-GR" sz="4000" dirty="0" smtClean="0">
                <a:cs typeface="Superclarendon Regular"/>
              </a:rPr>
              <a:t>[</a:t>
            </a:r>
            <a:r>
              <a:rPr lang="el-GR" sz="4000" dirty="0">
                <a:cs typeface="Superclarendon Regular"/>
              </a:rPr>
              <a:t>ˈɛ</a:t>
            </a:r>
            <a:r>
              <a:rPr lang="en-GB" sz="4000" dirty="0">
                <a:cs typeface="Superclarendon Regular"/>
              </a:rPr>
              <a:t>x</a:t>
            </a:r>
            <a:r>
              <a:rPr lang="el-GR" sz="4000" dirty="0">
                <a:cs typeface="Superclarendon Regular"/>
              </a:rPr>
              <a:t>ɔ] έχω	[ˈɛ∫</a:t>
            </a:r>
            <a:r>
              <a:rPr lang="en-GB" sz="4000" dirty="0" err="1">
                <a:cs typeface="Superclarendon Regular"/>
              </a:rPr>
              <a:t>i</a:t>
            </a:r>
            <a:r>
              <a:rPr lang="el-GR" sz="4000" dirty="0">
                <a:cs typeface="Superclarendon Regular"/>
              </a:rPr>
              <a:t>] έχει </a:t>
            </a:r>
            <a:endParaRPr lang="en-US" sz="4000" dirty="0">
              <a:cs typeface="Superclarendon Regular"/>
            </a:endParaRPr>
          </a:p>
          <a:p>
            <a:pPr marL="82296" indent="0" algn="just">
              <a:lnSpc>
                <a:spcPct val="150000"/>
              </a:lnSpc>
              <a:buNone/>
            </a:pPr>
            <a:endParaRPr lang="el-GR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370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>
                <a:latin typeface="Geneva"/>
                <a:cs typeface="Geneva"/>
              </a:rPr>
              <a:t>Η κοινή κυπριακή: μια μεικτή ποικιλία 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064896" cy="54006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l-GR" sz="2400" b="1" i="1" dirty="0"/>
              <a:t>Πραγματολογικές λειτουργίες της </a:t>
            </a:r>
            <a:r>
              <a:rPr lang="el-GR" sz="2400" b="1" i="1" dirty="0" smtClean="0"/>
              <a:t>υφολογικής εναλλαγής:</a:t>
            </a:r>
          </a:p>
          <a:p>
            <a:pPr marL="114300" indent="0">
              <a:buNone/>
            </a:pPr>
            <a:endParaRPr lang="en-US" sz="3200" dirty="0"/>
          </a:p>
          <a:p>
            <a:pPr marL="114300" lvl="0" indent="0">
              <a:buNone/>
            </a:pPr>
            <a:r>
              <a:rPr lang="el-GR" sz="3200" dirty="0"/>
              <a:t>Σταυρούλα:	Θα βγει.</a:t>
            </a:r>
            <a:endParaRPr lang="en-US" sz="3200" dirty="0"/>
          </a:p>
          <a:p>
            <a:pPr marL="114300" indent="0">
              <a:buNone/>
            </a:pPr>
            <a:r>
              <a:rPr lang="el-GR" sz="3200" dirty="0" smtClean="0"/>
              <a:t>Άντρη</a:t>
            </a:r>
            <a:r>
              <a:rPr lang="el-GR" sz="3200" dirty="0"/>
              <a:t>:		Δε βγαί</a:t>
            </a:r>
            <a:r>
              <a:rPr lang="el-GR" sz="3200" b="1" dirty="0"/>
              <a:t>νν</a:t>
            </a:r>
            <a:r>
              <a:rPr lang="el-GR" sz="3200" dirty="0"/>
              <a:t>ει.</a:t>
            </a:r>
            <a:endParaRPr lang="en-US" sz="3200" dirty="0"/>
          </a:p>
          <a:p>
            <a:pPr marL="114300" indent="0">
              <a:buNone/>
            </a:pPr>
            <a:r>
              <a:rPr lang="el-GR" sz="3200" dirty="0" smtClean="0"/>
              <a:t>Σταυρούλα</a:t>
            </a:r>
            <a:r>
              <a:rPr lang="el-GR" sz="3200" dirty="0"/>
              <a:t>:	</a:t>
            </a:r>
            <a:r>
              <a:rPr lang="el-GR" sz="3200" dirty="0" smtClean="0"/>
              <a:t>Θα </a:t>
            </a:r>
            <a:r>
              <a:rPr lang="el-GR" sz="3200" dirty="0"/>
              <a:t>βγει.</a:t>
            </a:r>
            <a:endParaRPr lang="en-US" sz="3200" dirty="0"/>
          </a:p>
          <a:p>
            <a:pPr marL="114300" indent="0">
              <a:buNone/>
            </a:pPr>
            <a:r>
              <a:rPr lang="el-GR" sz="3200" dirty="0" smtClean="0"/>
              <a:t>Άντρη</a:t>
            </a:r>
            <a:r>
              <a:rPr lang="el-GR" sz="3200" dirty="0"/>
              <a:t>:		</a:t>
            </a:r>
            <a:r>
              <a:rPr lang="el-GR" sz="3200" b="1" dirty="0"/>
              <a:t>Έφ φκαίννει. </a:t>
            </a:r>
            <a:endParaRPr lang="en-US" sz="3200" dirty="0"/>
          </a:p>
          <a:p>
            <a:pPr marL="114300" indent="0">
              <a:buNone/>
            </a:pPr>
            <a:r>
              <a:rPr lang="el-GR" sz="3200" dirty="0" smtClean="0"/>
              <a:t>Σταυρούλα</a:t>
            </a:r>
            <a:r>
              <a:rPr lang="el-GR" sz="3200" dirty="0"/>
              <a:t>:	</a:t>
            </a:r>
            <a:r>
              <a:rPr lang="el-GR" sz="3200" dirty="0" smtClean="0"/>
              <a:t>Θα </a:t>
            </a:r>
            <a:r>
              <a:rPr lang="el-GR" sz="3200" dirty="0"/>
              <a:t>βγει.</a:t>
            </a:r>
            <a:endParaRPr lang="en-US" sz="3200" dirty="0"/>
          </a:p>
          <a:p>
            <a:pPr marL="114300" indent="0">
              <a:buNone/>
            </a:pPr>
            <a:r>
              <a:rPr lang="el-GR" sz="3200" dirty="0" smtClean="0"/>
              <a:t>Άντρη</a:t>
            </a:r>
            <a:r>
              <a:rPr lang="el-GR" sz="3200" dirty="0"/>
              <a:t>:	</a:t>
            </a:r>
            <a:r>
              <a:rPr lang="el-GR" sz="3200" dirty="0" smtClean="0"/>
              <a:t>	</a:t>
            </a:r>
            <a:r>
              <a:rPr lang="el-GR" sz="3200" b="1" dirty="0" smtClean="0"/>
              <a:t>Εν</a:t>
            </a:r>
            <a:r>
              <a:rPr lang="el-GR" sz="3200" b="1" dirty="0"/>
              <a:t>-ι-φκαίννει</a:t>
            </a:r>
            <a:r>
              <a:rPr lang="el-GR" sz="3200" dirty="0"/>
              <a:t>, Σταυρούλλα. </a:t>
            </a:r>
            <a:endParaRPr lang="en-US" sz="3200" dirty="0"/>
          </a:p>
          <a:p>
            <a:pPr marL="114300" lvl="0" indent="0">
              <a:buNone/>
            </a:pPr>
            <a:endParaRPr lang="en-US" sz="3200" dirty="0"/>
          </a:p>
          <a:p>
            <a:pPr marL="114300" lvl="0" indent="0" algn="r">
              <a:buNone/>
            </a:pPr>
            <a:r>
              <a:rPr lang="el-GR" dirty="0" smtClean="0"/>
              <a:t>(</a:t>
            </a:r>
            <a:r>
              <a:rPr lang="en-US" dirty="0" smtClean="0"/>
              <a:t>Tsiplakou</a:t>
            </a:r>
            <a:r>
              <a:rPr lang="el-GR" dirty="0" smtClean="0"/>
              <a:t> 2009</a:t>
            </a:r>
            <a:r>
              <a:rPr lang="en-US" dirty="0" smtClean="0"/>
              <a:t>)</a:t>
            </a:r>
            <a:endParaRPr lang="el-GR" dirty="0"/>
          </a:p>
          <a:p>
            <a:pPr marL="114300" lvl="0" indent="0">
              <a:buNone/>
            </a:pPr>
            <a:endParaRPr lang="el-GR" sz="3200" dirty="0" smtClean="0"/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endParaRPr lang="el-GR" sz="3200" dirty="0"/>
          </a:p>
          <a:p>
            <a:pPr marL="114300" lvl="0" indent="0">
              <a:buNone/>
            </a:pPr>
            <a:endParaRPr lang="el-GR" sz="2400" dirty="0" smtClean="0"/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90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817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>
                <a:latin typeface="Geneva"/>
                <a:cs typeface="Geneva"/>
              </a:rPr>
              <a:t>Η κοινή κυπριακή: μια μεικτή ποικιλία 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136904" cy="5976664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l-GR" sz="2600" b="1" i="1" dirty="0"/>
              <a:t>Τι κατακτούν τα παιδιά</a:t>
            </a:r>
            <a:r>
              <a:rPr lang="el-GR" sz="2600" b="1" i="1" dirty="0" smtClean="0"/>
              <a:t>;</a:t>
            </a:r>
            <a:endParaRPr lang="en-US" sz="2600" i="1" dirty="0"/>
          </a:p>
          <a:p>
            <a:pPr marL="114300" indent="0">
              <a:buNone/>
            </a:pPr>
            <a:r>
              <a:rPr lang="el-GR" sz="3200" dirty="0"/>
              <a:t> </a:t>
            </a:r>
          </a:p>
          <a:p>
            <a:pPr marL="1530350" indent="-1530350">
              <a:buNone/>
            </a:pPr>
            <a:r>
              <a:rPr lang="el-GR" sz="3000" dirty="0" smtClean="0"/>
              <a:t>Μητέρα:	Μη</a:t>
            </a:r>
            <a:r>
              <a:rPr lang="el-GR" sz="3000" dirty="0"/>
              <a:t>, Αντρέα! Έχουν σοκολάτες τα χέρια σου, τα βλέπεις; </a:t>
            </a:r>
            <a:endParaRPr lang="el-GR" sz="3000" dirty="0" smtClean="0"/>
          </a:p>
          <a:p>
            <a:pPr marL="1530350" indent="-1530350">
              <a:buNone/>
            </a:pPr>
            <a:r>
              <a:rPr lang="el-GR" sz="3000" b="1" dirty="0"/>
              <a:t>	</a:t>
            </a:r>
            <a:r>
              <a:rPr lang="el-GR" sz="3000" b="1" dirty="0" smtClean="0"/>
              <a:t>Θωρείς </a:t>
            </a:r>
            <a:r>
              <a:rPr lang="el-GR" sz="3000" b="1" dirty="0"/>
              <a:t>είνταλος εν τα σ̌έρκα του; </a:t>
            </a:r>
            <a:endParaRPr lang="en-US" sz="3000" dirty="0"/>
          </a:p>
          <a:p>
            <a:pPr marL="1530350" indent="-1530350">
              <a:buNone/>
            </a:pPr>
            <a:endParaRPr lang="en-US" sz="3000" dirty="0"/>
          </a:p>
          <a:p>
            <a:pPr marL="1704975" indent="-1704975">
              <a:buNone/>
            </a:pPr>
            <a:r>
              <a:rPr lang="el-GR" sz="3000" dirty="0" smtClean="0"/>
              <a:t>Αντρέας:	Έχει </a:t>
            </a:r>
            <a:r>
              <a:rPr lang="el-GR" sz="3000" b="1" i="1" dirty="0"/>
              <a:t>λυμπούρια </a:t>
            </a:r>
            <a:r>
              <a:rPr lang="el-GR" sz="3000" dirty="0"/>
              <a:t>[</a:t>
            </a:r>
            <a:r>
              <a:rPr lang="en-GB" sz="3000" dirty="0" err="1"/>
              <a:t>li</a:t>
            </a:r>
            <a:r>
              <a:rPr lang="en-GB" sz="3000" baseline="30000" dirty="0" err="1"/>
              <a:t>m</a:t>
            </a:r>
            <a:r>
              <a:rPr lang="en-GB" sz="3000" dirty="0" err="1"/>
              <a:t>burja</a:t>
            </a:r>
            <a:r>
              <a:rPr lang="el-GR" sz="3000" dirty="0"/>
              <a:t>] δαμαί. </a:t>
            </a:r>
            <a:endParaRPr lang="en-US" sz="3000" dirty="0"/>
          </a:p>
          <a:p>
            <a:pPr marL="1704975" indent="-1704975">
              <a:buNone/>
            </a:pPr>
            <a:endParaRPr lang="el-GR" sz="3000" dirty="0" smtClean="0"/>
          </a:p>
          <a:p>
            <a:pPr marL="1704975" indent="-1704975">
              <a:buNone/>
            </a:pPr>
            <a:r>
              <a:rPr lang="el-GR" sz="3000" dirty="0" smtClean="0"/>
              <a:t>Κώστας:	</a:t>
            </a:r>
            <a:r>
              <a:rPr lang="el-GR" sz="3000" b="1" i="1" dirty="0" smtClean="0"/>
              <a:t>Αρέσουν </a:t>
            </a:r>
            <a:r>
              <a:rPr lang="el-GR" sz="3000" b="1" dirty="0"/>
              <a:t>μου </a:t>
            </a:r>
            <a:r>
              <a:rPr lang="el-GR" sz="3000" dirty="0"/>
              <a:t>τα λουβιά [</a:t>
            </a:r>
            <a:r>
              <a:rPr lang="en-GB" sz="3000" dirty="0" err="1"/>
              <a:t>luvja</a:t>
            </a:r>
            <a:r>
              <a:rPr lang="el-GR" sz="3000" dirty="0"/>
              <a:t>]. </a:t>
            </a:r>
            <a:endParaRPr lang="en-US" sz="3000" dirty="0"/>
          </a:p>
          <a:p>
            <a:pPr marL="1704975" indent="-1704975">
              <a:buNone/>
            </a:pPr>
            <a:endParaRPr lang="el-GR" sz="3000" dirty="0" smtClean="0"/>
          </a:p>
          <a:p>
            <a:pPr marL="1704975" indent="-1704975">
              <a:buNone/>
            </a:pPr>
            <a:r>
              <a:rPr lang="el-GR" sz="3000" dirty="0" smtClean="0"/>
              <a:t>Γιαγιά:</a:t>
            </a:r>
            <a:r>
              <a:rPr lang="el-GR" sz="3000" dirty="0"/>
              <a:t> </a:t>
            </a:r>
            <a:r>
              <a:rPr lang="el-GR" sz="3000" dirty="0" smtClean="0"/>
              <a:t>	Μικαέλλα </a:t>
            </a:r>
            <a:r>
              <a:rPr lang="el-GR" sz="3000" dirty="0"/>
              <a:t>μου, σου αρέσει η Παπαρρίζου; </a:t>
            </a:r>
            <a:endParaRPr lang="en-US" sz="3000" dirty="0"/>
          </a:p>
          <a:p>
            <a:pPr marL="1704975" indent="-1704975">
              <a:buNone/>
            </a:pPr>
            <a:r>
              <a:rPr lang="el-GR" sz="3000" dirty="0" smtClean="0"/>
              <a:t>Μικαέλλα:	</a:t>
            </a:r>
            <a:r>
              <a:rPr lang="el-GR" sz="3000" b="1" i="1" dirty="0" smtClean="0"/>
              <a:t>Μου </a:t>
            </a:r>
            <a:r>
              <a:rPr lang="el-GR" sz="3000" b="1" dirty="0"/>
              <a:t>αρέσκει</a:t>
            </a:r>
            <a:r>
              <a:rPr lang="el-GR" sz="3000" dirty="0"/>
              <a:t>.</a:t>
            </a:r>
            <a:endParaRPr lang="en-US" sz="3000" dirty="0"/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91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336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Autofit/>
          </a:bodyPr>
          <a:lstStyle/>
          <a:p>
            <a:pPr algn="r"/>
            <a:r>
              <a:rPr lang="el-GR" sz="4400" dirty="0" smtClean="0">
                <a:latin typeface="Geneva"/>
                <a:cs typeface="Geneva"/>
              </a:rPr>
              <a:t>Συμπεράσματα</a:t>
            </a:r>
            <a:endParaRPr lang="el-GR" sz="4400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064896" cy="5400600"/>
          </a:xfrm>
        </p:spPr>
        <p:txBody>
          <a:bodyPr>
            <a:normAutofit/>
          </a:bodyPr>
          <a:lstStyle/>
          <a:p>
            <a:pPr lvl="0">
              <a:buFont typeface="Wingdings" charset="2"/>
              <a:buChar char="§"/>
            </a:pPr>
            <a:r>
              <a:rPr lang="el-GR" sz="3200" dirty="0" smtClean="0"/>
              <a:t>Η κοινή κυπριακή εμφανίζει στοιχεία δομικής μείξης και υβριδικότητας.</a:t>
            </a:r>
            <a:endParaRPr lang="el-GR" sz="3200" dirty="0"/>
          </a:p>
          <a:p>
            <a:pPr lvl="0">
              <a:buFont typeface="Wingdings" charset="2"/>
              <a:buChar char="§"/>
            </a:pPr>
            <a:r>
              <a:rPr lang="el-GR" sz="3200" dirty="0" smtClean="0"/>
              <a:t>Η κοινή είναι πλέον ποικιλία συγκεκαλυμμένου ή/και εμφανούς γοήτρου </a:t>
            </a:r>
            <a:r>
              <a:rPr lang="en-US" sz="3200" dirty="0" smtClean="0"/>
              <a:t>(</a:t>
            </a:r>
            <a:r>
              <a:rPr lang="el-GR" sz="3200" dirty="0" smtClean="0"/>
              <a:t>(</a:t>
            </a:r>
            <a:r>
              <a:rPr lang="en-US" sz="3200" dirty="0"/>
              <a:t>c</a:t>
            </a:r>
            <a:r>
              <a:rPr lang="en-US" sz="3200" dirty="0" smtClean="0"/>
              <a:t>)overt prestige).</a:t>
            </a:r>
            <a:endParaRPr lang="en-US" sz="3200" dirty="0"/>
          </a:p>
          <a:p>
            <a:pPr lvl="0">
              <a:buFont typeface="Wingdings" charset="2"/>
              <a:buChar char="§"/>
            </a:pPr>
            <a:r>
              <a:rPr lang="en-US" sz="3200" dirty="0" smtClean="0"/>
              <a:t>H </a:t>
            </a:r>
            <a:r>
              <a:rPr lang="el-GR" sz="3200" dirty="0" smtClean="0"/>
              <a:t>ανάδυση της κοινής παρεμποδίζει τον πλήρη αποδιαλεκτισμό.</a:t>
            </a:r>
          </a:p>
          <a:p>
            <a:pPr lvl="0">
              <a:buFont typeface="Wingdings" charset="2"/>
              <a:buChar char="§"/>
            </a:pPr>
            <a:r>
              <a:rPr lang="el-GR" sz="3200" dirty="0"/>
              <a:t>Η</a:t>
            </a:r>
            <a:r>
              <a:rPr lang="el-GR" sz="3200" dirty="0" smtClean="0"/>
              <a:t> μη σύγκλιση των δύο ποικιλιών οφείλεται σε παράγοντες δομικούς, κατάκτησης και κοινωνιογλωσσολογικούς.</a:t>
            </a:r>
          </a:p>
          <a:p>
            <a:pPr lvl="0">
              <a:buFontTx/>
              <a:buChar char="-"/>
            </a:pPr>
            <a:endParaRPr lang="el-GR" sz="3200" dirty="0" smtClean="0"/>
          </a:p>
          <a:p>
            <a:pPr marL="114300" lvl="0" indent="0">
              <a:buNone/>
            </a:pPr>
            <a:endParaRPr lang="el-GR" sz="2400" dirty="0"/>
          </a:p>
          <a:p>
            <a:pPr marL="114300" lvl="0" indent="0">
              <a:buNone/>
            </a:pPr>
            <a:endParaRPr lang="el-GR" sz="2400" dirty="0" smtClean="0"/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  <a:p>
            <a:pPr marL="114300" indent="0" algn="just">
              <a:buNone/>
            </a:pPr>
            <a:endParaRPr lang="el-GR" sz="24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92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995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 smtClean="0">
                <a:latin typeface="Segoe UI Semibold" panose="020B0702040204020203" pitchFamily="34" charset="0"/>
              </a:rPr>
              <a:t>Βιβλιογραφία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708104"/>
          </a:xfrm>
        </p:spPr>
        <p:txBody>
          <a:bodyPr>
            <a:normAutofit fontScale="25000" lnSpcReduction="20000"/>
          </a:bodyPr>
          <a:lstStyle/>
          <a:p>
            <a:r>
              <a:rPr lang="el-GR" sz="3600" b="1" dirty="0" smtClean="0">
                <a:latin typeface="Segoe UI Semibold" panose="020B0702040204020203" pitchFamily="34" charset="0"/>
              </a:rPr>
              <a:t>Ξενόγλωσση</a:t>
            </a:r>
            <a:endParaRPr lang="en-GB" sz="36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n-US" sz="3600" dirty="0" err="1" smtClean="0">
                <a:latin typeface="Segoe UI Semibold" panose="020B0702040204020203" pitchFamily="34" charset="0"/>
              </a:rPr>
              <a:t>Armosti</a:t>
            </a:r>
            <a:r>
              <a:rPr lang="en-US" sz="3600" dirty="0" smtClean="0">
                <a:latin typeface="Segoe UI Semibold" panose="020B0702040204020203" pitchFamily="34" charset="0"/>
              </a:rPr>
              <a:t>, S. (2011) The Phonetics of Plosive and Affricate </a:t>
            </a:r>
            <a:r>
              <a:rPr lang="en-US" sz="3600" dirty="0" err="1" smtClean="0">
                <a:latin typeface="Segoe UI Semibold" panose="020B0702040204020203" pitchFamily="34" charset="0"/>
              </a:rPr>
              <a:t>Gemination</a:t>
            </a:r>
            <a:r>
              <a:rPr lang="en-US" sz="3600" dirty="0" smtClean="0">
                <a:latin typeface="Segoe UI Semibold" panose="020B0702040204020203" pitchFamily="34" charset="0"/>
              </a:rPr>
              <a:t> in Cypriot Greek. Unpublished PhD Thesis, University of Cambridge.</a:t>
            </a:r>
            <a:endParaRPr lang="en-GB" sz="36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n-GB" sz="3600" dirty="0" smtClean="0">
                <a:latin typeface="Segoe UI Semibold" panose="020B0702040204020203" pitchFamily="34" charset="0"/>
              </a:rPr>
              <a:t>Becker, K. (2013) The sociolinguistic interview. </a:t>
            </a:r>
            <a:r>
              <a:rPr lang="el-GR" sz="3600" dirty="0" smtClean="0">
                <a:latin typeface="Segoe UI Semibold" panose="020B0702040204020203" pitchFamily="34" charset="0"/>
              </a:rPr>
              <a:t>Στο </a:t>
            </a:r>
            <a:r>
              <a:rPr lang="en-GB" sz="3600" i="1" dirty="0" smtClean="0">
                <a:latin typeface="Segoe UI Semibold" panose="020B0702040204020203" pitchFamily="34" charset="0"/>
              </a:rPr>
              <a:t>Data Collection in Sociolinguistics, Methods and Applications</a:t>
            </a:r>
            <a:r>
              <a:rPr lang="en-GB" sz="3600" dirty="0" smtClean="0">
                <a:latin typeface="Segoe UI Semibold" panose="020B0702040204020203" pitchFamily="34" charset="0"/>
              </a:rPr>
              <a:t>, Christine </a:t>
            </a:r>
            <a:r>
              <a:rPr lang="en-GB" sz="3600" dirty="0" err="1" smtClean="0">
                <a:latin typeface="Segoe UI Semibold" panose="020B0702040204020203" pitchFamily="34" charset="0"/>
              </a:rPr>
              <a:t>Mallinson</a:t>
            </a:r>
            <a:r>
              <a:rPr lang="en-GB" sz="3600" dirty="0" smtClean="0">
                <a:latin typeface="Segoe UI Semibold" panose="020B0702040204020203" pitchFamily="34" charset="0"/>
              </a:rPr>
              <a:t> </a:t>
            </a:r>
            <a:r>
              <a:rPr lang="el-GR" sz="3600" dirty="0" smtClean="0">
                <a:latin typeface="Segoe UI Semibold" panose="020B0702040204020203" pitchFamily="34" charset="0"/>
              </a:rPr>
              <a:t>κ</a:t>
            </a:r>
            <a:r>
              <a:rPr lang="en-US" sz="3600" dirty="0" smtClean="0">
                <a:latin typeface="Segoe UI Semibold" panose="020B0702040204020203" pitchFamily="34" charset="0"/>
              </a:rPr>
              <a:t>. </a:t>
            </a:r>
            <a:r>
              <a:rPr lang="el-GR" sz="3600" dirty="0" smtClean="0">
                <a:latin typeface="Segoe UI Semibold" panose="020B0702040204020203" pitchFamily="34" charset="0"/>
              </a:rPr>
              <a:t>ά</a:t>
            </a:r>
            <a:r>
              <a:rPr lang="en-GB" sz="3600" dirty="0" smtClean="0">
                <a:latin typeface="Segoe UI Semibold" panose="020B0702040204020203" pitchFamily="34" charset="0"/>
              </a:rPr>
              <a:t>. (</a:t>
            </a:r>
            <a:r>
              <a:rPr lang="el-GR" sz="3600" dirty="0" smtClean="0">
                <a:latin typeface="Segoe UI Semibold" panose="020B0702040204020203" pitchFamily="34" charset="0"/>
              </a:rPr>
              <a:t>επιμ</a:t>
            </a:r>
            <a:r>
              <a:rPr lang="en-US" sz="3600" dirty="0" smtClean="0">
                <a:latin typeface="Segoe UI Semibold" panose="020B0702040204020203" pitchFamily="34" charset="0"/>
              </a:rPr>
              <a:t>.</a:t>
            </a:r>
            <a:r>
              <a:rPr lang="en-GB" sz="3600" dirty="0" smtClean="0">
                <a:latin typeface="Segoe UI Semibold" panose="020B0702040204020203" pitchFamily="34" charset="0"/>
              </a:rPr>
              <a:t>), New York and London: </a:t>
            </a:r>
            <a:r>
              <a:rPr lang="en-GB" sz="3600" dirty="0" err="1" smtClean="0">
                <a:latin typeface="Segoe UI Semibold" panose="020B0702040204020203" pitchFamily="34" charset="0"/>
              </a:rPr>
              <a:t>Routledge</a:t>
            </a:r>
            <a:r>
              <a:rPr lang="en-GB" sz="3600" dirty="0" smtClean="0">
                <a:latin typeface="Segoe UI Semibold" panose="020B0702040204020203" pitchFamily="34" charset="0"/>
              </a:rPr>
              <a:t>, 91-113.</a:t>
            </a:r>
          </a:p>
          <a:p>
            <a:pPr marL="114300" indent="0">
              <a:buNone/>
            </a:pPr>
            <a:r>
              <a:rPr lang="en-GB" sz="3600" dirty="0" err="1" smtClean="0">
                <a:latin typeface="Segoe UI Semibold" panose="020B0702040204020203" pitchFamily="34" charset="0"/>
              </a:rPr>
              <a:t>Boberg</a:t>
            </a:r>
            <a:r>
              <a:rPr lang="en-US" sz="3600" dirty="0" smtClean="0">
                <a:latin typeface="Segoe UI Semibold" panose="020B0702040204020203" pitchFamily="34" charset="0"/>
              </a:rPr>
              <a:t>, </a:t>
            </a:r>
            <a:r>
              <a:rPr lang="en-GB" sz="3600" dirty="0" err="1" smtClean="0">
                <a:latin typeface="Segoe UI Semibold" panose="020B0702040204020203" pitchFamily="34" charset="0"/>
              </a:rPr>
              <a:t>Ch</a:t>
            </a:r>
            <a:r>
              <a:rPr lang="en-US" sz="3600" dirty="0" smtClean="0">
                <a:latin typeface="Segoe UI Semibold" panose="020B0702040204020203" pitchFamily="34" charset="0"/>
              </a:rPr>
              <a:t>. (2013</a:t>
            </a:r>
            <a:r>
              <a:rPr lang="en-GB" sz="3600" dirty="0" smtClean="0">
                <a:latin typeface="Segoe UI Semibold" panose="020B0702040204020203" pitchFamily="34" charset="0"/>
              </a:rPr>
              <a:t>) </a:t>
            </a:r>
            <a:r>
              <a:rPr lang="en-GB" sz="3600" dirty="0" err="1" smtClean="0">
                <a:latin typeface="Segoe UI Semibold" panose="020B0702040204020203" pitchFamily="34" charset="0"/>
              </a:rPr>
              <a:t>Surveys.Theuseofwrittenquestionnaires</a:t>
            </a:r>
            <a:r>
              <a:rPr lang="en-GB" sz="3600" dirty="0" smtClean="0">
                <a:latin typeface="Segoe UI Semibold" panose="020B0702040204020203" pitchFamily="34" charset="0"/>
              </a:rPr>
              <a:t> in sociolinguistics. </a:t>
            </a:r>
            <a:r>
              <a:rPr lang="el-GR" sz="3600" dirty="0" smtClean="0">
                <a:latin typeface="Segoe UI Semibold" panose="020B0702040204020203" pitchFamily="34" charset="0"/>
              </a:rPr>
              <a:t>Στο </a:t>
            </a:r>
            <a:r>
              <a:rPr lang="en-GB" sz="3600" i="1" dirty="0" smtClean="0">
                <a:latin typeface="Segoe UI Semibold" panose="020B0702040204020203" pitchFamily="34" charset="0"/>
              </a:rPr>
              <a:t>Data Collection in Sociolinguistics, Methods and Applications</a:t>
            </a:r>
            <a:r>
              <a:rPr lang="en-GB" sz="3600" dirty="0" smtClean="0">
                <a:latin typeface="Segoe UI Semibold" panose="020B0702040204020203" pitchFamily="34" charset="0"/>
              </a:rPr>
              <a:t>, Christine </a:t>
            </a:r>
            <a:r>
              <a:rPr lang="en-GB" sz="3600" dirty="0" err="1" smtClean="0">
                <a:latin typeface="Segoe UI Semibold" panose="020B0702040204020203" pitchFamily="34" charset="0"/>
              </a:rPr>
              <a:t>Mallinson</a:t>
            </a:r>
            <a:r>
              <a:rPr lang="en-GB" sz="3600" dirty="0" smtClean="0">
                <a:latin typeface="Segoe UI Semibold" panose="020B0702040204020203" pitchFamily="34" charset="0"/>
              </a:rPr>
              <a:t> </a:t>
            </a:r>
            <a:r>
              <a:rPr lang="el-GR" sz="3600" dirty="0" smtClean="0">
                <a:latin typeface="Segoe UI Semibold" panose="020B0702040204020203" pitchFamily="34" charset="0"/>
              </a:rPr>
              <a:t>κ</a:t>
            </a:r>
            <a:r>
              <a:rPr lang="en-GB" sz="3600" dirty="0" smtClean="0">
                <a:latin typeface="Segoe UI Semibold" panose="020B0702040204020203" pitchFamily="34" charset="0"/>
              </a:rPr>
              <a:t>. </a:t>
            </a:r>
            <a:r>
              <a:rPr lang="el-GR" sz="3600" dirty="0" smtClean="0">
                <a:latin typeface="Segoe UI Semibold" panose="020B0702040204020203" pitchFamily="34" charset="0"/>
              </a:rPr>
              <a:t>ά</a:t>
            </a:r>
            <a:r>
              <a:rPr lang="en-GB" sz="3600" dirty="0" smtClean="0">
                <a:latin typeface="Segoe UI Semibold" panose="020B0702040204020203" pitchFamily="34" charset="0"/>
              </a:rPr>
              <a:t>. (</a:t>
            </a:r>
            <a:r>
              <a:rPr lang="el-GR" sz="3600" dirty="0" smtClean="0">
                <a:latin typeface="Segoe UI Semibold" panose="020B0702040204020203" pitchFamily="34" charset="0"/>
              </a:rPr>
              <a:t>επιμ</a:t>
            </a:r>
            <a:r>
              <a:rPr lang="en-GB" sz="3600" dirty="0" smtClean="0">
                <a:latin typeface="Segoe UI Semibold" panose="020B0702040204020203" pitchFamily="34" charset="0"/>
              </a:rPr>
              <a:t>.), New York and London: </a:t>
            </a:r>
            <a:r>
              <a:rPr lang="en-GB" sz="3600" dirty="0" err="1" smtClean="0">
                <a:latin typeface="Segoe UI Semibold" panose="020B0702040204020203" pitchFamily="34" charset="0"/>
              </a:rPr>
              <a:t>Routledge</a:t>
            </a:r>
            <a:r>
              <a:rPr lang="en-GB" sz="3600" dirty="0" smtClean="0">
                <a:latin typeface="Segoe UI Semibold" panose="020B0702040204020203" pitchFamily="34" charset="0"/>
              </a:rPr>
              <a:t>, 131-141.</a:t>
            </a:r>
          </a:p>
          <a:p>
            <a:pPr marL="114300" indent="0">
              <a:buNone/>
            </a:pPr>
            <a:r>
              <a:rPr lang="en-GB" sz="3600" dirty="0" smtClean="0">
                <a:latin typeface="Segoe UI Semibold" panose="020B0702040204020203" pitchFamily="34" charset="0"/>
              </a:rPr>
              <a:t>Britain</a:t>
            </a:r>
            <a:r>
              <a:rPr lang="en-US" sz="3600" dirty="0" smtClean="0">
                <a:latin typeface="Segoe UI Semibold" panose="020B0702040204020203" pitchFamily="34" charset="0"/>
              </a:rPr>
              <a:t>, </a:t>
            </a:r>
            <a:r>
              <a:rPr lang="en-GB" sz="3600" dirty="0" smtClean="0">
                <a:latin typeface="Segoe UI Semibold" panose="020B0702040204020203" pitchFamily="34" charset="0"/>
              </a:rPr>
              <a:t>D</a:t>
            </a:r>
            <a:r>
              <a:rPr lang="en-US" sz="3600" dirty="0" smtClean="0">
                <a:latin typeface="Segoe UI Semibold" panose="020B0702040204020203" pitchFamily="34" charset="0"/>
              </a:rPr>
              <a:t>. (2010) Dialectology.</a:t>
            </a:r>
            <a:r>
              <a:rPr lang="en-GB" sz="3600" u="sng" dirty="0" smtClean="0">
                <a:latin typeface="Segoe UI Semibold" panose="020B0702040204020203" pitchFamily="34" charset="0"/>
                <a:hlinkClick r:id="rId2"/>
              </a:rPr>
              <a:t>https</a:t>
            </a:r>
            <a:r>
              <a:rPr lang="en-US" sz="3600" u="sng" dirty="0" smtClean="0">
                <a:latin typeface="Segoe UI Semibold" panose="020B0702040204020203" pitchFamily="34" charset="0"/>
                <a:hlinkClick r:id="rId2"/>
              </a:rPr>
              <a:t>://</a:t>
            </a:r>
            <a:r>
              <a:rPr lang="en-GB" sz="3600" u="sng" dirty="0" smtClean="0">
                <a:latin typeface="Segoe UI Semibold" panose="020B0702040204020203" pitchFamily="34" charset="0"/>
                <a:hlinkClick r:id="rId2"/>
              </a:rPr>
              <a:t>www</a:t>
            </a:r>
            <a:r>
              <a:rPr lang="en-US" sz="3600" u="sng" dirty="0" smtClean="0">
                <a:latin typeface="Segoe UI Semibold" panose="020B0702040204020203" pitchFamily="34" charset="0"/>
                <a:hlinkClick r:id="rId2"/>
              </a:rPr>
              <a:t>.</a:t>
            </a:r>
            <a:r>
              <a:rPr lang="en-GB" sz="3600" u="sng" dirty="0" smtClean="0">
                <a:latin typeface="Segoe UI Semibold" panose="020B0702040204020203" pitchFamily="34" charset="0"/>
                <a:hlinkClick r:id="rId2"/>
              </a:rPr>
              <a:t>llas</a:t>
            </a:r>
            <a:r>
              <a:rPr lang="en-US" sz="3600" u="sng" dirty="0" smtClean="0">
                <a:latin typeface="Segoe UI Semibold" panose="020B0702040204020203" pitchFamily="34" charset="0"/>
                <a:hlinkClick r:id="rId2"/>
              </a:rPr>
              <a:t>.</a:t>
            </a:r>
            <a:r>
              <a:rPr lang="en-GB" sz="3600" u="sng" dirty="0" smtClean="0">
                <a:latin typeface="Segoe UI Semibold" panose="020B0702040204020203" pitchFamily="34" charset="0"/>
                <a:hlinkClick r:id="rId2"/>
              </a:rPr>
              <a:t>ac</a:t>
            </a:r>
            <a:r>
              <a:rPr lang="en-US" sz="3600" u="sng" dirty="0" smtClean="0">
                <a:latin typeface="Segoe UI Semibold" panose="020B0702040204020203" pitchFamily="34" charset="0"/>
                <a:hlinkClick r:id="rId2"/>
              </a:rPr>
              <a:t>.</a:t>
            </a:r>
            <a:r>
              <a:rPr lang="en-GB" sz="3600" u="sng" dirty="0" smtClean="0">
                <a:latin typeface="Segoe UI Semibold" panose="020B0702040204020203" pitchFamily="34" charset="0"/>
                <a:hlinkClick r:id="rId2"/>
              </a:rPr>
              <a:t>uk</a:t>
            </a:r>
            <a:r>
              <a:rPr lang="en-US" sz="3600" u="sng" dirty="0" smtClean="0">
                <a:latin typeface="Segoe UI Semibold" panose="020B0702040204020203" pitchFamily="34" charset="0"/>
                <a:hlinkClick r:id="rId2"/>
              </a:rPr>
              <a:t>/</a:t>
            </a:r>
            <a:r>
              <a:rPr lang="en-GB" sz="3600" u="sng" dirty="0" smtClean="0">
                <a:latin typeface="Segoe UI Semibold" panose="020B0702040204020203" pitchFamily="34" charset="0"/>
                <a:hlinkClick r:id="rId2"/>
              </a:rPr>
              <a:t>resources</a:t>
            </a:r>
            <a:r>
              <a:rPr lang="en-US" sz="3600" u="sng" dirty="0" smtClean="0">
                <a:latin typeface="Segoe UI Semibold" panose="020B0702040204020203" pitchFamily="34" charset="0"/>
                <a:hlinkClick r:id="rId2"/>
              </a:rPr>
              <a:t>/</a:t>
            </a:r>
            <a:r>
              <a:rPr lang="en-GB" sz="3600" u="sng" dirty="0" smtClean="0">
                <a:latin typeface="Segoe UI Semibold" panose="020B0702040204020203" pitchFamily="34" charset="0"/>
                <a:hlinkClick r:id="rId2"/>
              </a:rPr>
              <a:t>gpg</a:t>
            </a:r>
            <a:r>
              <a:rPr lang="en-US" sz="3600" u="sng" dirty="0" smtClean="0">
                <a:latin typeface="Segoe UI Semibold" panose="020B0702040204020203" pitchFamily="34" charset="0"/>
                <a:hlinkClick r:id="rId2"/>
              </a:rPr>
              <a:t>/964</a:t>
            </a:r>
            <a:r>
              <a:rPr lang="en-US" sz="3600" dirty="0" smtClean="0">
                <a:latin typeface="Segoe UI Semibold" panose="020B0702040204020203" pitchFamily="34" charset="0"/>
              </a:rPr>
              <a:t>.</a:t>
            </a:r>
            <a:endParaRPr lang="en-GB" sz="36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n-GB" sz="3600" dirty="0" smtClean="0">
                <a:latin typeface="Segoe UI Semibold" panose="020B0702040204020203" pitchFamily="34" charset="0"/>
              </a:rPr>
              <a:t>Browning</a:t>
            </a:r>
            <a:r>
              <a:rPr lang="el-GR" sz="3600" dirty="0" smtClean="0">
                <a:latin typeface="Segoe UI Semibold" panose="020B0702040204020203" pitchFamily="34" charset="0"/>
              </a:rPr>
              <a:t>, </a:t>
            </a:r>
            <a:r>
              <a:rPr lang="en-GB" sz="3600" dirty="0" smtClean="0">
                <a:latin typeface="Segoe UI Semibold" panose="020B0702040204020203" pitchFamily="34" charset="0"/>
              </a:rPr>
              <a:t>R</a:t>
            </a:r>
            <a:r>
              <a:rPr lang="el-GR" sz="3600" dirty="0" smtClean="0">
                <a:latin typeface="Segoe UI Semibold" panose="020B0702040204020203" pitchFamily="34" charset="0"/>
              </a:rPr>
              <a:t>. [1991] (2008)</a:t>
            </a:r>
            <a:r>
              <a:rPr lang="el-GR" sz="3600" baseline="30000" dirty="0" smtClean="0">
                <a:latin typeface="Segoe UI Semibold" panose="020B0702040204020203" pitchFamily="34" charset="0"/>
              </a:rPr>
              <a:t>6 </a:t>
            </a:r>
            <a:r>
              <a:rPr lang="el-GR" sz="3600" i="1" dirty="0" smtClean="0">
                <a:latin typeface="Segoe UI Semibold" panose="020B0702040204020203" pitchFamily="34" charset="0"/>
              </a:rPr>
              <a:t>Η Μεσαιωνική και Νέα Ελληνική Γλώσσα</a:t>
            </a:r>
            <a:r>
              <a:rPr lang="el-GR" sz="3600" dirty="0" smtClean="0">
                <a:latin typeface="Segoe UI Semibold" panose="020B0702040204020203" pitchFamily="34" charset="0"/>
              </a:rPr>
              <a:t>, μτφ.Μ. Κονομή, Αθήνα: Παπαδήμα. </a:t>
            </a:r>
            <a:endParaRPr lang="en-GB" sz="36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n-US" sz="3600" dirty="0" smtClean="0">
                <a:latin typeface="Segoe UI Semibold" panose="020B0702040204020203" pitchFamily="34" charset="0"/>
              </a:rPr>
              <a:t>Cheshire, J., Gillett, A., </a:t>
            </a:r>
            <a:r>
              <a:rPr lang="en-US" sz="3600" dirty="0" err="1" smtClean="0">
                <a:latin typeface="Segoe UI Semibold" panose="020B0702040204020203" pitchFamily="34" charset="0"/>
              </a:rPr>
              <a:t>Kerswill</a:t>
            </a:r>
            <a:r>
              <a:rPr lang="en-US" sz="3600" dirty="0" smtClean="0">
                <a:latin typeface="Segoe UI Semibold" panose="020B0702040204020203" pitchFamily="34" charset="0"/>
              </a:rPr>
              <a:t>, P. &amp; Williams, A. (1999) The role of adolescents in dialect </a:t>
            </a:r>
            <a:r>
              <a:rPr lang="en-US" sz="3600" dirty="0" err="1" smtClean="0">
                <a:latin typeface="Segoe UI Semibold" panose="020B0702040204020203" pitchFamily="34" charset="0"/>
              </a:rPr>
              <a:t>levelling</a:t>
            </a:r>
            <a:r>
              <a:rPr lang="en-US" sz="3600" dirty="0" smtClean="0">
                <a:latin typeface="Segoe UI Semibold" panose="020B0702040204020203" pitchFamily="34" charset="0"/>
              </a:rPr>
              <a:t>: Final report submitted to the Economic and Social Research Council. </a:t>
            </a:r>
            <a:r>
              <a:rPr lang="en-US" sz="3600" u="sng" dirty="0" smtClean="0">
                <a:latin typeface="Segoe UI Semibold" panose="020B0702040204020203" pitchFamily="34" charset="0"/>
                <a:hlinkClick r:id="rId3"/>
              </a:rPr>
              <a:t>http</a:t>
            </a:r>
            <a:r>
              <a:rPr lang="el-GR" sz="3600" u="sng" dirty="0" smtClean="0">
                <a:latin typeface="Segoe UI Semibold" panose="020B0702040204020203" pitchFamily="34" charset="0"/>
                <a:hlinkClick r:id="rId3"/>
              </a:rPr>
              <a:t>://</a:t>
            </a:r>
            <a:r>
              <a:rPr lang="en-US" sz="3600" u="sng" dirty="0" smtClean="0">
                <a:latin typeface="Segoe UI Semibold" panose="020B0702040204020203" pitchFamily="34" charset="0"/>
                <a:hlinkClick r:id="rId3"/>
              </a:rPr>
              <a:t>www</a:t>
            </a:r>
            <a:r>
              <a:rPr lang="el-GR" sz="3600" u="sng" dirty="0" smtClean="0">
                <a:latin typeface="Segoe UI Semibold" panose="020B0702040204020203" pitchFamily="34" charset="0"/>
                <a:hlinkClick r:id="rId3"/>
              </a:rPr>
              <a:t>.</a:t>
            </a:r>
            <a:r>
              <a:rPr lang="en-US" sz="3600" u="sng" dirty="0" smtClean="0">
                <a:latin typeface="Segoe UI Semibold" panose="020B0702040204020203" pitchFamily="34" charset="0"/>
                <a:hlinkClick r:id="rId3"/>
              </a:rPr>
              <a:t>lancaster</a:t>
            </a:r>
            <a:r>
              <a:rPr lang="el-GR" sz="3600" u="sng" dirty="0" smtClean="0">
                <a:latin typeface="Segoe UI Semibold" panose="020B0702040204020203" pitchFamily="34" charset="0"/>
                <a:hlinkClick r:id="rId3"/>
              </a:rPr>
              <a:t>.</a:t>
            </a:r>
            <a:r>
              <a:rPr lang="en-US" sz="3600" u="sng" dirty="0" smtClean="0">
                <a:latin typeface="Segoe UI Semibold" panose="020B0702040204020203" pitchFamily="34" charset="0"/>
                <a:hlinkClick r:id="rId3"/>
              </a:rPr>
              <a:t>ac</a:t>
            </a:r>
            <a:r>
              <a:rPr lang="el-GR" sz="3600" u="sng" dirty="0" smtClean="0">
                <a:latin typeface="Segoe UI Semibold" panose="020B0702040204020203" pitchFamily="34" charset="0"/>
                <a:hlinkClick r:id="rId3"/>
              </a:rPr>
              <a:t>.</a:t>
            </a:r>
            <a:r>
              <a:rPr lang="en-US" sz="3600" u="sng" dirty="0" smtClean="0">
                <a:latin typeface="Segoe UI Semibold" panose="020B0702040204020203" pitchFamily="34" charset="0"/>
                <a:hlinkClick r:id="rId3"/>
              </a:rPr>
              <a:t>uk</a:t>
            </a:r>
            <a:r>
              <a:rPr lang="el-GR" sz="3600" u="sng" dirty="0" smtClean="0">
                <a:latin typeface="Segoe UI Semibold" panose="020B0702040204020203" pitchFamily="34" charset="0"/>
                <a:hlinkClick r:id="rId3"/>
              </a:rPr>
              <a:t>/</a:t>
            </a:r>
            <a:r>
              <a:rPr lang="en-US" sz="3600" u="sng" dirty="0" smtClean="0">
                <a:latin typeface="Segoe UI Semibold" panose="020B0702040204020203" pitchFamily="34" charset="0"/>
                <a:hlinkClick r:id="rId3"/>
              </a:rPr>
              <a:t>fss</a:t>
            </a:r>
            <a:r>
              <a:rPr lang="el-GR" sz="3600" u="sng" dirty="0" smtClean="0">
                <a:latin typeface="Segoe UI Semibold" panose="020B0702040204020203" pitchFamily="34" charset="0"/>
                <a:hlinkClick r:id="rId3"/>
              </a:rPr>
              <a:t>/</a:t>
            </a:r>
            <a:r>
              <a:rPr lang="en-US" sz="3600" u="sng" dirty="0" smtClean="0">
                <a:latin typeface="Segoe UI Semibold" panose="020B0702040204020203" pitchFamily="34" charset="0"/>
                <a:hlinkClick r:id="rId3"/>
              </a:rPr>
              <a:t>linguistics</a:t>
            </a:r>
            <a:r>
              <a:rPr lang="el-GR" sz="3600" u="sng" dirty="0" smtClean="0">
                <a:latin typeface="Segoe UI Semibold" panose="020B0702040204020203" pitchFamily="34" charset="0"/>
                <a:hlinkClick r:id="rId3"/>
              </a:rPr>
              <a:t>/</a:t>
            </a:r>
            <a:r>
              <a:rPr lang="en-US" sz="3600" u="sng" dirty="0" smtClean="0">
                <a:latin typeface="Segoe UI Semibold" panose="020B0702040204020203" pitchFamily="34" charset="0"/>
                <a:hlinkClick r:id="rId3"/>
              </a:rPr>
              <a:t>staff</a:t>
            </a:r>
            <a:r>
              <a:rPr lang="el-GR" sz="3600" u="sng" dirty="0" smtClean="0">
                <a:latin typeface="Segoe UI Semibold" panose="020B0702040204020203" pitchFamily="34" charset="0"/>
                <a:hlinkClick r:id="rId3"/>
              </a:rPr>
              <a:t>/</a:t>
            </a:r>
            <a:r>
              <a:rPr lang="en-US" sz="3600" u="sng" dirty="0" smtClean="0">
                <a:latin typeface="Segoe UI Semibold" panose="020B0702040204020203" pitchFamily="34" charset="0"/>
                <a:hlinkClick r:id="rId3"/>
              </a:rPr>
              <a:t>kerswill</a:t>
            </a:r>
            <a:r>
              <a:rPr lang="el-GR" sz="3600" u="sng" dirty="0" smtClean="0">
                <a:latin typeface="Segoe UI Semibold" panose="020B0702040204020203" pitchFamily="34" charset="0"/>
                <a:hlinkClick r:id="rId3"/>
              </a:rPr>
              <a:t>/</a:t>
            </a:r>
            <a:r>
              <a:rPr lang="en-US" sz="3600" u="sng" dirty="0" smtClean="0">
                <a:latin typeface="Segoe UI Semibold" panose="020B0702040204020203" pitchFamily="34" charset="0"/>
                <a:hlinkClick r:id="rId3"/>
              </a:rPr>
              <a:t>pkpubs</a:t>
            </a:r>
            <a:r>
              <a:rPr lang="el-GR" sz="3600" u="sng" dirty="0" smtClean="0">
                <a:latin typeface="Segoe UI Semibold" panose="020B0702040204020203" pitchFamily="34" charset="0"/>
                <a:hlinkClick r:id="rId3"/>
              </a:rPr>
              <a:t>/</a:t>
            </a:r>
            <a:r>
              <a:rPr lang="en-US" sz="3600" u="sng" dirty="0" smtClean="0">
                <a:latin typeface="Segoe UI Semibold" panose="020B0702040204020203" pitchFamily="34" charset="0"/>
                <a:hlinkClick r:id="rId3"/>
              </a:rPr>
              <a:t>LEVELFIN</a:t>
            </a:r>
            <a:r>
              <a:rPr lang="el-GR" sz="3600" u="sng" dirty="0" smtClean="0">
                <a:latin typeface="Segoe UI Semibold" panose="020B0702040204020203" pitchFamily="34" charset="0"/>
                <a:hlinkClick r:id="rId3"/>
              </a:rPr>
              <a:t>99.</a:t>
            </a:r>
            <a:r>
              <a:rPr lang="en-US" sz="3600" u="sng" dirty="0" smtClean="0">
                <a:latin typeface="Segoe UI Semibold" panose="020B0702040204020203" pitchFamily="34" charset="0"/>
                <a:hlinkClick r:id="rId3"/>
              </a:rPr>
              <a:t>pdf</a:t>
            </a:r>
            <a:endParaRPr lang="en-GB" sz="36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l-GR" sz="3600" dirty="0" smtClean="0">
                <a:latin typeface="Segoe UI Semibold" panose="020B0702040204020203" pitchFamily="34" charset="0"/>
              </a:rPr>
              <a:t> </a:t>
            </a:r>
            <a:endParaRPr lang="en-GB" sz="36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n-GB" sz="3600" dirty="0" err="1" smtClean="0">
                <a:latin typeface="Segoe UI Semibold" panose="020B0702040204020203" pitchFamily="34" charset="0"/>
              </a:rPr>
              <a:t>Clopper</a:t>
            </a:r>
            <a:r>
              <a:rPr lang="en-US" sz="3600" dirty="0" smtClean="0">
                <a:latin typeface="Segoe UI Semibold" panose="020B0702040204020203" pitchFamily="34" charset="0"/>
              </a:rPr>
              <a:t>, </a:t>
            </a:r>
            <a:r>
              <a:rPr lang="en-GB" sz="3600" dirty="0" smtClean="0">
                <a:latin typeface="Segoe UI Semibold" panose="020B0702040204020203" pitchFamily="34" charset="0"/>
              </a:rPr>
              <a:t>C</a:t>
            </a:r>
            <a:r>
              <a:rPr lang="en-US" sz="3600" dirty="0" smtClean="0">
                <a:latin typeface="Segoe UI Semibold" panose="020B0702040204020203" pitchFamily="34" charset="0"/>
              </a:rPr>
              <a:t>. (2013) </a:t>
            </a:r>
            <a:r>
              <a:rPr lang="en-GB" sz="3600" dirty="0" smtClean="0">
                <a:latin typeface="Segoe UI Semibold" panose="020B0702040204020203" pitchFamily="34" charset="0"/>
              </a:rPr>
              <a:t>Experiments in sociolinguistics</a:t>
            </a:r>
            <a:r>
              <a:rPr lang="en-US" sz="3600" dirty="0" smtClean="0">
                <a:latin typeface="Segoe UI Semibold" panose="020B0702040204020203" pitchFamily="34" charset="0"/>
              </a:rPr>
              <a:t>. </a:t>
            </a:r>
            <a:r>
              <a:rPr lang="el-GR" sz="3600" dirty="0" smtClean="0">
                <a:latin typeface="Segoe UI Semibold" panose="020B0702040204020203" pitchFamily="34" charset="0"/>
              </a:rPr>
              <a:t>Στο </a:t>
            </a:r>
            <a:r>
              <a:rPr lang="en-GB" sz="3600" i="1" dirty="0" smtClean="0">
                <a:latin typeface="Segoe UI Semibold" panose="020B0702040204020203" pitchFamily="34" charset="0"/>
              </a:rPr>
              <a:t>Data Collection in Sociolinguistics</a:t>
            </a:r>
            <a:r>
              <a:rPr lang="en-US" sz="3600" i="1" dirty="0" smtClean="0">
                <a:latin typeface="Segoe UI Semibold" panose="020B0702040204020203" pitchFamily="34" charset="0"/>
              </a:rPr>
              <a:t>, </a:t>
            </a:r>
            <a:r>
              <a:rPr lang="en-GB" sz="3600" i="1" dirty="0" smtClean="0">
                <a:latin typeface="Segoe UI Semibold" panose="020B0702040204020203" pitchFamily="34" charset="0"/>
              </a:rPr>
              <a:t>Methods and Applications</a:t>
            </a:r>
            <a:r>
              <a:rPr lang="en-US" sz="3600" dirty="0" smtClean="0">
                <a:latin typeface="Segoe UI Semibold" panose="020B0702040204020203" pitchFamily="34" charset="0"/>
              </a:rPr>
              <a:t>, </a:t>
            </a:r>
            <a:r>
              <a:rPr lang="en-GB" sz="3600" dirty="0" smtClean="0">
                <a:latin typeface="Segoe UI Semibold" panose="020B0702040204020203" pitchFamily="34" charset="0"/>
              </a:rPr>
              <a:t>Christine </a:t>
            </a:r>
            <a:r>
              <a:rPr lang="en-GB" sz="3600" dirty="0" err="1" smtClean="0">
                <a:latin typeface="Segoe UI Semibold" panose="020B0702040204020203" pitchFamily="34" charset="0"/>
              </a:rPr>
              <a:t>Mallinson</a:t>
            </a:r>
            <a:r>
              <a:rPr lang="en-GB" sz="3600" dirty="0" smtClean="0">
                <a:latin typeface="Segoe UI Semibold" panose="020B0702040204020203" pitchFamily="34" charset="0"/>
              </a:rPr>
              <a:t> </a:t>
            </a:r>
            <a:r>
              <a:rPr lang="el-GR" sz="3600" dirty="0" smtClean="0">
                <a:latin typeface="Segoe UI Semibold" panose="020B0702040204020203" pitchFamily="34" charset="0"/>
              </a:rPr>
              <a:t>κ</a:t>
            </a:r>
            <a:r>
              <a:rPr lang="en-GB" sz="3600" dirty="0" smtClean="0">
                <a:latin typeface="Segoe UI Semibold" panose="020B0702040204020203" pitchFamily="34" charset="0"/>
              </a:rPr>
              <a:t>. </a:t>
            </a:r>
            <a:r>
              <a:rPr lang="el-GR" sz="3600" dirty="0" smtClean="0">
                <a:latin typeface="Segoe UI Semibold" panose="020B0702040204020203" pitchFamily="34" charset="0"/>
              </a:rPr>
              <a:t>ά</a:t>
            </a:r>
            <a:r>
              <a:rPr lang="en-US" sz="3600" dirty="0" smtClean="0">
                <a:latin typeface="Segoe UI Semibold" panose="020B0702040204020203" pitchFamily="34" charset="0"/>
              </a:rPr>
              <a:t>. </a:t>
            </a:r>
            <a:r>
              <a:rPr lang="en-GB" sz="3600" dirty="0" smtClean="0">
                <a:latin typeface="Segoe UI Semibold" panose="020B0702040204020203" pitchFamily="34" charset="0"/>
              </a:rPr>
              <a:t>(</a:t>
            </a:r>
            <a:r>
              <a:rPr lang="el-GR" sz="3600" dirty="0" smtClean="0">
                <a:latin typeface="Segoe UI Semibold" panose="020B0702040204020203" pitchFamily="34" charset="0"/>
              </a:rPr>
              <a:t>επιμ</a:t>
            </a:r>
            <a:r>
              <a:rPr lang="en-GB" sz="3600" dirty="0" smtClean="0">
                <a:latin typeface="Segoe UI Semibold" panose="020B0702040204020203" pitchFamily="34" charset="0"/>
              </a:rPr>
              <a:t>.), New York and London: </a:t>
            </a:r>
            <a:r>
              <a:rPr lang="en-GB" sz="3600" dirty="0" err="1" smtClean="0">
                <a:latin typeface="Segoe UI Semibold" panose="020B0702040204020203" pitchFamily="34" charset="0"/>
              </a:rPr>
              <a:t>Routledge</a:t>
            </a:r>
            <a:r>
              <a:rPr lang="en-GB" sz="3600" dirty="0" smtClean="0">
                <a:latin typeface="Segoe UI Semibold" panose="020B0702040204020203" pitchFamily="34" charset="0"/>
              </a:rPr>
              <a:t>, 151-159.</a:t>
            </a:r>
          </a:p>
          <a:p>
            <a:pPr marL="114300" indent="0">
              <a:buNone/>
            </a:pPr>
            <a:r>
              <a:rPr lang="fr-FR" sz="3600" dirty="0" err="1" smtClean="0">
                <a:latin typeface="Segoe UI Semibold" panose="020B0702040204020203" pitchFamily="34" charset="0"/>
              </a:rPr>
              <a:t>Contossopoulos</a:t>
            </a:r>
            <a:r>
              <a:rPr lang="fr-FR" sz="3600" dirty="0" smtClean="0">
                <a:latin typeface="Segoe UI Semibold" panose="020B0702040204020203" pitchFamily="34" charset="0"/>
              </a:rPr>
              <a:t>, N. (1983) La Grèce du </a:t>
            </a:r>
            <a:r>
              <a:rPr lang="el-GR" sz="3600" dirty="0" smtClean="0">
                <a:latin typeface="Segoe UI Semibold" panose="020B0702040204020203" pitchFamily="34" charset="0"/>
              </a:rPr>
              <a:t>τί</a:t>
            </a:r>
            <a:r>
              <a:rPr lang="fr-FR" sz="3600" dirty="0" smtClean="0">
                <a:latin typeface="Segoe UI Semibold" panose="020B0702040204020203" pitchFamily="34" charset="0"/>
              </a:rPr>
              <a:t> et la Grèce du </a:t>
            </a:r>
            <a:r>
              <a:rPr lang="el-GR" sz="3600" dirty="0" smtClean="0">
                <a:latin typeface="Segoe UI Semibold" panose="020B0702040204020203" pitchFamily="34" charset="0"/>
              </a:rPr>
              <a:t>εἰντα</a:t>
            </a:r>
            <a:r>
              <a:rPr lang="fr-FR" sz="3600" dirty="0" smtClean="0">
                <a:latin typeface="Segoe UI Semibold" panose="020B0702040204020203" pitchFamily="34" charset="0"/>
              </a:rPr>
              <a:t>. </a:t>
            </a:r>
            <a:r>
              <a:rPr lang="el-GR" sz="3600" i="1" dirty="0" smtClean="0">
                <a:latin typeface="Segoe UI Semibold" panose="020B0702040204020203" pitchFamily="34" charset="0"/>
              </a:rPr>
              <a:t>Γλωσσολογία</a:t>
            </a:r>
            <a:r>
              <a:rPr lang="en-GB" sz="3600" dirty="0" smtClean="0">
                <a:latin typeface="Segoe UI Semibold" panose="020B0702040204020203" pitchFamily="34" charset="0"/>
              </a:rPr>
              <a:t>, 2-3, 149-162. </a:t>
            </a:r>
          </a:p>
          <a:p>
            <a:pPr marL="114300" indent="0">
              <a:buNone/>
            </a:pPr>
            <a:r>
              <a:rPr lang="en-GB" sz="3600" dirty="0" err="1" smtClean="0">
                <a:latin typeface="Segoe UI Semibold" panose="020B0702040204020203" pitchFamily="34" charset="0"/>
              </a:rPr>
              <a:t>Cornips</a:t>
            </a:r>
            <a:r>
              <a:rPr lang="en-GB" sz="3600" dirty="0" smtClean="0">
                <a:latin typeface="Segoe UI Semibold" panose="020B0702040204020203" pitchFamily="34" charset="0"/>
              </a:rPr>
              <a:t>, L. &amp; </a:t>
            </a:r>
            <a:r>
              <a:rPr lang="en-GB" sz="3600" dirty="0" err="1" smtClean="0">
                <a:latin typeface="Segoe UI Semibold" panose="020B0702040204020203" pitchFamily="34" charset="0"/>
              </a:rPr>
              <a:t>Poletto</a:t>
            </a:r>
            <a:r>
              <a:rPr lang="en-GB" sz="3600" dirty="0" smtClean="0">
                <a:latin typeface="Segoe UI Semibold" panose="020B0702040204020203" pitchFamily="34" charset="0"/>
              </a:rPr>
              <a:t>, C. (2005) On standardising syntactic elicitation techniques (part 1). </a:t>
            </a:r>
            <a:r>
              <a:rPr lang="en-GB" sz="3600" i="1" dirty="0" smtClean="0">
                <a:latin typeface="Segoe UI Semibold" panose="020B0702040204020203" pitchFamily="34" charset="0"/>
              </a:rPr>
              <a:t>Lingua</a:t>
            </a:r>
            <a:r>
              <a:rPr lang="en-GB" sz="3600" dirty="0" smtClean="0">
                <a:latin typeface="Segoe UI Semibold" panose="020B0702040204020203" pitchFamily="34" charset="0"/>
              </a:rPr>
              <a:t>, 115 939-957. </a:t>
            </a:r>
            <a:r>
              <a:rPr lang="en-GB" sz="3600" u="sng" dirty="0" smtClean="0">
                <a:latin typeface="Segoe UI Semibold" panose="020B0702040204020203" pitchFamily="34" charset="0"/>
                <a:hlinkClick r:id="rId4"/>
              </a:rPr>
              <a:t>http://depot.knaw.nl/8984/1/2005Corn:PolettoLingua.pdf</a:t>
            </a:r>
            <a:endParaRPr lang="en-GB" sz="36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n-US" sz="3600" dirty="0" err="1" smtClean="0">
                <a:latin typeface="Segoe UI Semibold" panose="020B0702040204020203" pitchFamily="34" charset="0"/>
              </a:rPr>
              <a:t>Coutsougera</a:t>
            </a:r>
            <a:r>
              <a:rPr lang="en-GB" sz="3600" dirty="0" smtClean="0">
                <a:latin typeface="Segoe UI Semibold" panose="020B0702040204020203" pitchFamily="34" charset="0"/>
              </a:rPr>
              <a:t>, </a:t>
            </a:r>
            <a:r>
              <a:rPr lang="en-US" sz="3600" dirty="0" smtClean="0">
                <a:latin typeface="Segoe UI Semibold" panose="020B0702040204020203" pitchFamily="34" charset="0"/>
              </a:rPr>
              <a:t>P., (2002)</a:t>
            </a:r>
            <a:r>
              <a:rPr lang="en-GB" sz="3600" dirty="0" smtClean="0">
                <a:latin typeface="Segoe UI Semibold" panose="020B0702040204020203" pitchFamily="34" charset="0"/>
              </a:rPr>
              <a:t>.</a:t>
            </a:r>
            <a:r>
              <a:rPr lang="en-GB" sz="3600" i="1" dirty="0" smtClean="0">
                <a:latin typeface="Segoe UI Semibold" panose="020B0702040204020203" pitchFamily="34" charset="0"/>
              </a:rPr>
              <a:t>The semivowel and its reflexes in Cypriot Greek</a:t>
            </a:r>
            <a:r>
              <a:rPr lang="en-GB" sz="3600" dirty="0" smtClean="0">
                <a:latin typeface="Segoe UI Semibold" panose="020B0702040204020203" pitchFamily="34" charset="0"/>
              </a:rPr>
              <a:t>. </a:t>
            </a:r>
            <a:r>
              <a:rPr lang="el-GR" sz="3600" dirty="0" smtClean="0">
                <a:latin typeface="Segoe UI Semibold" panose="020B0702040204020203" pitchFamily="34" charset="0"/>
              </a:rPr>
              <a:t>Αδημ</a:t>
            </a:r>
            <a:r>
              <a:rPr lang="en-GB" sz="3600" dirty="0" smtClean="0">
                <a:latin typeface="Segoe UI Semibold" panose="020B0702040204020203" pitchFamily="34" charset="0"/>
              </a:rPr>
              <a:t>. PhD thesis, University of Reading.</a:t>
            </a:r>
          </a:p>
          <a:p>
            <a:pPr marL="114300" indent="0">
              <a:buNone/>
            </a:pPr>
            <a:r>
              <a:rPr lang="en-GB" sz="3600" dirty="0" smtClean="0">
                <a:latin typeface="Segoe UI Semibold" panose="020B0702040204020203" pitchFamily="34" charset="0"/>
              </a:rPr>
              <a:t>D</a:t>
            </a:r>
            <a:r>
              <a:rPr lang="en-US" sz="3600" dirty="0" err="1" smtClean="0">
                <a:latin typeface="Segoe UI Semibold" panose="020B0702040204020203" pitchFamily="34" charset="0"/>
              </a:rPr>
              <a:t>avy</a:t>
            </a:r>
            <a:r>
              <a:rPr lang="en-GB" sz="3600" dirty="0" smtClean="0">
                <a:latin typeface="Segoe UI Semibold" panose="020B0702040204020203" pitchFamily="34" charset="0"/>
              </a:rPr>
              <a:t>, J. &amp;  P</a:t>
            </a:r>
            <a:r>
              <a:rPr lang="en-US" sz="3600" dirty="0" err="1" smtClean="0">
                <a:latin typeface="Segoe UI Semibold" panose="020B0702040204020203" pitchFamily="34" charset="0"/>
              </a:rPr>
              <a:t>anayotou</a:t>
            </a:r>
            <a:r>
              <a:rPr lang="en-GB" sz="3600" dirty="0" smtClean="0">
                <a:latin typeface="Segoe UI Semibold" panose="020B0702040204020203" pitchFamily="34" charset="0"/>
              </a:rPr>
              <a:t>, </a:t>
            </a:r>
            <a:r>
              <a:rPr lang="en-US" sz="3600" dirty="0" smtClean="0">
                <a:latin typeface="Segoe UI Semibold" panose="020B0702040204020203" pitchFamily="34" charset="0"/>
              </a:rPr>
              <a:t>A</a:t>
            </a:r>
            <a:r>
              <a:rPr lang="en-GB" sz="3600" dirty="0" smtClean="0">
                <a:latin typeface="Segoe UI Semibold" panose="020B0702040204020203" pitchFamily="34" charset="0"/>
              </a:rPr>
              <a:t>. (2003) Phonological constraint on the phonetics of Cypriot Greek: does Cypriot Greek have geminate stops?, </a:t>
            </a:r>
            <a:r>
              <a:rPr lang="el-GR" sz="3600" i="1" dirty="0" smtClean="0">
                <a:latin typeface="Segoe UI Semibold" panose="020B0702040204020203" pitchFamily="34" charset="0"/>
              </a:rPr>
              <a:t>ΣΤ΄ Διεθνές Συνέδριο</a:t>
            </a:r>
            <a:r>
              <a:rPr lang="en-GB" sz="3600" i="1" dirty="0" smtClean="0">
                <a:latin typeface="Segoe UI Semibold" panose="020B0702040204020203" pitchFamily="34" charset="0"/>
              </a:rPr>
              <a:t> E</a:t>
            </a:r>
            <a:r>
              <a:rPr lang="el-GR" sz="3600" i="1" dirty="0" smtClean="0">
                <a:latin typeface="Segoe UI Semibold" panose="020B0702040204020203" pitchFamily="34" charset="0"/>
              </a:rPr>
              <a:t>λληνικής Γλωσσολογίας</a:t>
            </a:r>
            <a:r>
              <a:rPr lang="en-GB" sz="3600" i="1" dirty="0" smtClean="0">
                <a:latin typeface="Segoe UI Semibold" panose="020B0702040204020203" pitchFamily="34" charset="0"/>
              </a:rPr>
              <a:t>,</a:t>
            </a:r>
            <a:r>
              <a:rPr lang="en-GB" sz="3600" dirty="0" smtClean="0">
                <a:latin typeface="Segoe UI Semibold" panose="020B0702040204020203" pitchFamily="34" charset="0"/>
              </a:rPr>
              <a:t> </a:t>
            </a:r>
            <a:r>
              <a:rPr lang="el-GR" sz="3600" dirty="0" smtClean="0">
                <a:latin typeface="Segoe UI Semibold" panose="020B0702040204020203" pitchFamily="34" charset="0"/>
              </a:rPr>
              <a:t>Ρέθυμνο</a:t>
            </a:r>
            <a:r>
              <a:rPr lang="en-GB" sz="3600" dirty="0" smtClean="0">
                <a:latin typeface="Segoe UI Semibold" panose="020B0702040204020203" pitchFamily="34" charset="0"/>
              </a:rPr>
              <a:t>, </a:t>
            </a:r>
            <a:r>
              <a:rPr lang="el-GR" sz="3600" dirty="0" smtClean="0">
                <a:latin typeface="Segoe UI Semibold" panose="020B0702040204020203" pitchFamily="34" charset="0"/>
              </a:rPr>
              <a:t>Πανεπιστήμιο Κρήτης</a:t>
            </a:r>
            <a:r>
              <a:rPr lang="en-GB" sz="3600" dirty="0" smtClean="0">
                <a:latin typeface="Segoe UI Semibold" panose="020B0702040204020203" pitchFamily="34" charset="0"/>
              </a:rPr>
              <a:t> 18-21 </a:t>
            </a:r>
            <a:r>
              <a:rPr lang="el-GR" sz="3600" dirty="0" smtClean="0">
                <a:latin typeface="Segoe UI Semibold" panose="020B0702040204020203" pitchFamily="34" charset="0"/>
              </a:rPr>
              <a:t>Σεπτεμβρίου</a:t>
            </a:r>
            <a:r>
              <a:rPr lang="en-GB" sz="3600" dirty="0" smtClean="0">
                <a:latin typeface="Segoe UI Semibold" panose="020B0702040204020203" pitchFamily="34" charset="0"/>
              </a:rPr>
              <a:t> 2003, </a:t>
            </a:r>
            <a:r>
              <a:rPr lang="en-GB" sz="3600" u="sng" dirty="0" smtClean="0">
                <a:latin typeface="Segoe UI Semibold" panose="020B0702040204020203" pitchFamily="34" charset="0"/>
                <a:hlinkClick r:id="rId5"/>
              </a:rPr>
              <a:t>http://www.philology.uoc.gr</a:t>
            </a:r>
            <a:r>
              <a:rPr lang="en-GB" sz="3600" dirty="0" smtClean="0">
                <a:latin typeface="Segoe UI Semibold" panose="020B0702040204020203" pitchFamily="34" charset="0"/>
              </a:rPr>
              <a:t> [</a:t>
            </a:r>
            <a:r>
              <a:rPr lang="el-GR" sz="3600" dirty="0" smtClean="0">
                <a:latin typeface="Segoe UI Semibold" panose="020B0702040204020203" pitchFamily="34" charset="0"/>
              </a:rPr>
              <a:t>Πρόσβαση</a:t>
            </a:r>
            <a:r>
              <a:rPr lang="en-GB" sz="3600" dirty="0" smtClean="0">
                <a:latin typeface="Segoe UI Semibold" panose="020B0702040204020203" pitchFamily="34" charset="0"/>
              </a:rPr>
              <a:t>: 4.11.2014]. </a:t>
            </a:r>
          </a:p>
          <a:p>
            <a:pPr marL="114300" indent="0">
              <a:buNone/>
            </a:pPr>
            <a:r>
              <a:rPr lang="de-DE" sz="3600" dirty="0" smtClean="0">
                <a:latin typeface="Segoe UI Semibold" panose="020B0702040204020203" pitchFamily="34" charset="0"/>
              </a:rPr>
              <a:t>Ferguson, </a:t>
            </a:r>
            <a:r>
              <a:rPr lang="de-DE" sz="3600" dirty="0" err="1" smtClean="0">
                <a:latin typeface="Segoe UI Semibold" panose="020B0702040204020203" pitchFamily="34" charset="0"/>
              </a:rPr>
              <a:t>Ch</a:t>
            </a:r>
            <a:r>
              <a:rPr lang="de-DE" sz="3600" dirty="0" smtClean="0">
                <a:latin typeface="Segoe UI Semibold" panose="020B0702040204020203" pitchFamily="34" charset="0"/>
              </a:rPr>
              <a:t>. (1959) </a:t>
            </a:r>
            <a:r>
              <a:rPr lang="de-DE" sz="3600" dirty="0" err="1" smtClean="0">
                <a:latin typeface="Segoe UI Semibold" panose="020B0702040204020203" pitchFamily="34" charset="0"/>
              </a:rPr>
              <a:t>Diglossia</a:t>
            </a:r>
            <a:r>
              <a:rPr lang="de-DE" sz="3600" dirty="0" smtClean="0">
                <a:latin typeface="Segoe UI Semibold" panose="020B0702040204020203" pitchFamily="34" charset="0"/>
              </a:rPr>
              <a:t>. </a:t>
            </a:r>
            <a:r>
              <a:rPr lang="de-DE" sz="3600" i="1" dirty="0" smtClean="0">
                <a:latin typeface="Segoe UI Semibold" panose="020B0702040204020203" pitchFamily="34" charset="0"/>
              </a:rPr>
              <a:t>Word</a:t>
            </a:r>
            <a:r>
              <a:rPr lang="de-DE" sz="3600" dirty="0" smtClean="0">
                <a:latin typeface="Segoe UI Semibold" panose="020B0702040204020203" pitchFamily="34" charset="0"/>
              </a:rPr>
              <a:t> 15, 325 – 340. </a:t>
            </a:r>
            <a:endParaRPr lang="en-GB" sz="36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de-DE" sz="3600" dirty="0" err="1" smtClean="0">
                <a:latin typeface="Segoe UI Semibold" panose="020B0702040204020203" pitchFamily="34" charset="0"/>
              </a:rPr>
              <a:t>Hatzidakis</a:t>
            </a:r>
            <a:r>
              <a:rPr lang="de-DE" sz="3600" dirty="0" smtClean="0">
                <a:latin typeface="Segoe UI Semibold" panose="020B0702040204020203" pitchFamily="34" charset="0"/>
              </a:rPr>
              <a:t>, G. (1892) </a:t>
            </a:r>
            <a:r>
              <a:rPr lang="de-DE" sz="3600" i="1" dirty="0" smtClean="0">
                <a:latin typeface="Segoe UI Semibold" panose="020B0702040204020203" pitchFamily="34" charset="0"/>
              </a:rPr>
              <a:t>Einleitung in die neugriechische Grammatik. </a:t>
            </a:r>
            <a:r>
              <a:rPr lang="el-GR" sz="3600" dirty="0" smtClean="0">
                <a:latin typeface="Segoe UI Semibold" panose="020B0702040204020203" pitchFamily="34" charset="0"/>
              </a:rPr>
              <a:t>Λειψία</a:t>
            </a:r>
            <a:r>
              <a:rPr lang="de-DE" sz="3600" dirty="0" smtClean="0">
                <a:latin typeface="Segoe UI Semibold" panose="020B0702040204020203" pitchFamily="34" charset="0"/>
              </a:rPr>
              <a:t>: Breitkopp und Härtel. </a:t>
            </a:r>
            <a:endParaRPr lang="en-GB" sz="36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n-GB" sz="3600" dirty="0" smtClean="0">
                <a:latin typeface="Segoe UI Semibold" panose="020B0702040204020203" pitchFamily="34" charset="0"/>
              </a:rPr>
              <a:t>Horvath, B. (2013) Ways of observing, studying the interplay of social and linguistic variation. </a:t>
            </a:r>
            <a:r>
              <a:rPr lang="el-GR" sz="3600" dirty="0" smtClean="0">
                <a:latin typeface="Segoe UI Semibold" panose="020B0702040204020203" pitchFamily="34" charset="0"/>
              </a:rPr>
              <a:t>Στο </a:t>
            </a:r>
            <a:r>
              <a:rPr lang="en-GB" sz="3600" i="1" dirty="0" smtClean="0">
                <a:latin typeface="Segoe UI Semibold" panose="020B0702040204020203" pitchFamily="34" charset="0"/>
              </a:rPr>
              <a:t>Data Collection in Sociolinguistics, Methods and Applications</a:t>
            </a:r>
            <a:r>
              <a:rPr lang="en-GB" sz="3600" dirty="0" smtClean="0">
                <a:latin typeface="Segoe UI Semibold" panose="020B0702040204020203" pitchFamily="34" charset="0"/>
              </a:rPr>
              <a:t>, Christine </a:t>
            </a:r>
            <a:r>
              <a:rPr lang="en-GB" sz="3600" dirty="0" err="1" smtClean="0">
                <a:latin typeface="Segoe UI Semibold" panose="020B0702040204020203" pitchFamily="34" charset="0"/>
              </a:rPr>
              <a:t>Mallinson</a:t>
            </a:r>
            <a:r>
              <a:rPr lang="en-GB" sz="3600" dirty="0" smtClean="0">
                <a:latin typeface="Segoe UI Semibold" panose="020B0702040204020203" pitchFamily="34" charset="0"/>
              </a:rPr>
              <a:t> </a:t>
            </a:r>
            <a:r>
              <a:rPr lang="el-GR" sz="3600" dirty="0" smtClean="0">
                <a:latin typeface="Segoe UI Semibold" panose="020B0702040204020203" pitchFamily="34" charset="0"/>
              </a:rPr>
              <a:t>κ</a:t>
            </a:r>
            <a:r>
              <a:rPr lang="en-GB" sz="3600" dirty="0" smtClean="0">
                <a:latin typeface="Segoe UI Semibold" panose="020B0702040204020203" pitchFamily="34" charset="0"/>
              </a:rPr>
              <a:t>. </a:t>
            </a:r>
            <a:r>
              <a:rPr lang="el-GR" sz="3600" dirty="0" smtClean="0">
                <a:latin typeface="Segoe UI Semibold" panose="020B0702040204020203" pitchFamily="34" charset="0"/>
              </a:rPr>
              <a:t>ά</a:t>
            </a:r>
            <a:r>
              <a:rPr lang="en-GB" sz="3600" dirty="0" smtClean="0">
                <a:latin typeface="Segoe UI Semibold" panose="020B0702040204020203" pitchFamily="34" charset="0"/>
              </a:rPr>
              <a:t>. (</a:t>
            </a:r>
            <a:r>
              <a:rPr lang="el-GR" sz="3600" dirty="0" smtClean="0">
                <a:latin typeface="Segoe UI Semibold" panose="020B0702040204020203" pitchFamily="34" charset="0"/>
              </a:rPr>
              <a:t>επιμ</a:t>
            </a:r>
            <a:r>
              <a:rPr lang="en-GB" sz="3600" dirty="0" smtClean="0">
                <a:latin typeface="Segoe UI Semibold" panose="020B0702040204020203" pitchFamily="34" charset="0"/>
              </a:rPr>
              <a:t>.), New York and London: </a:t>
            </a:r>
            <a:r>
              <a:rPr lang="en-GB" sz="3600" dirty="0" err="1" smtClean="0">
                <a:latin typeface="Segoe UI Semibold" panose="020B0702040204020203" pitchFamily="34" charset="0"/>
              </a:rPr>
              <a:t>Routledge</a:t>
            </a:r>
            <a:r>
              <a:rPr lang="en-GB" sz="3600" dirty="0" smtClean="0">
                <a:latin typeface="Segoe UI Semibold" panose="020B0702040204020203" pitchFamily="34" charset="0"/>
              </a:rPr>
              <a:t>, 7-16.</a:t>
            </a:r>
          </a:p>
          <a:p>
            <a:pPr marL="114300" indent="0">
              <a:buNone/>
            </a:pPr>
            <a:r>
              <a:rPr lang="en-US" sz="3600" dirty="0" err="1" smtClean="0">
                <a:latin typeface="Segoe UI Semibold" panose="020B0702040204020203" pitchFamily="34" charset="0"/>
              </a:rPr>
              <a:t>Kerswill</a:t>
            </a:r>
            <a:r>
              <a:rPr lang="en-US" sz="3600" dirty="0" smtClean="0">
                <a:latin typeface="Segoe UI Semibold" panose="020B0702040204020203" pitchFamily="34" charset="0"/>
              </a:rPr>
              <a:t>, P. &amp; Williams, A. (2000) </a:t>
            </a:r>
            <a:r>
              <a:rPr lang="en-US" sz="3600" dirty="0" smtClean="0">
                <a:latin typeface="Segoe UI Semibold" panose="020B0702040204020203" pitchFamily="34" charset="0"/>
                <a:hlinkClick r:id="rId6" tooltip="Download PDF of article"/>
              </a:rPr>
              <a:t>Creating a new town koine: children and language change in Milton Keynes</a:t>
            </a:r>
            <a:r>
              <a:rPr lang="en-US" sz="3600" dirty="0" smtClean="0">
                <a:latin typeface="Segoe UI Semibold" panose="020B0702040204020203" pitchFamily="34" charset="0"/>
              </a:rPr>
              <a:t>. </a:t>
            </a:r>
            <a:r>
              <a:rPr lang="en-US" sz="3600" i="1" dirty="0" smtClean="0">
                <a:latin typeface="Segoe UI Semibold" panose="020B0702040204020203" pitchFamily="34" charset="0"/>
              </a:rPr>
              <a:t>Language in Society </a:t>
            </a:r>
            <a:r>
              <a:rPr lang="en-US" sz="3600" dirty="0" smtClean="0">
                <a:latin typeface="Segoe UI Semibold" panose="020B0702040204020203" pitchFamily="34" charset="0"/>
              </a:rPr>
              <a:t>29, 65-115.</a:t>
            </a:r>
            <a:endParaRPr lang="en-GB" sz="36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n-US" sz="3600" dirty="0" err="1" smtClean="0">
                <a:latin typeface="Segoe UI Semibold" panose="020B0702040204020203" pitchFamily="34" charset="0"/>
              </a:rPr>
              <a:t>Labov</a:t>
            </a:r>
            <a:r>
              <a:rPr lang="en-US" sz="3600" dirty="0" smtClean="0">
                <a:latin typeface="Segoe UI Semibold" panose="020B0702040204020203" pitchFamily="34" charset="0"/>
              </a:rPr>
              <a:t>, W., (1994) </a:t>
            </a:r>
            <a:r>
              <a:rPr lang="en-US" sz="3600" i="1" dirty="0" smtClean="0">
                <a:latin typeface="Segoe UI Semibold" panose="020B0702040204020203" pitchFamily="34" charset="0"/>
              </a:rPr>
              <a:t>Principles of Linguistic Change. Volume 1: Internal Factors</a:t>
            </a:r>
            <a:r>
              <a:rPr lang="en-US" sz="3600" dirty="0" smtClean="0">
                <a:latin typeface="Segoe UI Semibold" panose="020B0702040204020203" pitchFamily="34" charset="0"/>
              </a:rPr>
              <a:t>. Oxford: Blackwell.</a:t>
            </a:r>
            <a:endParaRPr lang="en-GB" sz="36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n-GB" sz="3600" dirty="0" err="1" smtClean="0">
                <a:latin typeface="Segoe UI Semibold" panose="020B0702040204020203" pitchFamily="34" charset="0"/>
              </a:rPr>
              <a:t>Malikouti-Drachman</a:t>
            </a:r>
            <a:r>
              <a:rPr lang="en-US" sz="3600" dirty="0" smtClean="0">
                <a:latin typeface="Segoe UI Semibold" panose="020B0702040204020203" pitchFamily="34" charset="0"/>
              </a:rPr>
              <a:t>,</a:t>
            </a:r>
            <a:r>
              <a:rPr lang="en-GB" sz="3600" dirty="0" smtClean="0">
                <a:latin typeface="Segoe UI Semibold" panose="020B0702040204020203" pitchFamily="34" charset="0"/>
              </a:rPr>
              <a:t> A.</a:t>
            </a:r>
            <a:r>
              <a:rPr lang="en-US" sz="3600" dirty="0" smtClean="0">
                <a:latin typeface="Segoe UI Semibold" panose="020B0702040204020203" pitchFamily="34" charset="0"/>
              </a:rPr>
              <a:t>,</a:t>
            </a:r>
            <a:r>
              <a:rPr lang="en-GB" sz="3600" dirty="0" smtClean="0">
                <a:latin typeface="Segoe UI Semibold" panose="020B0702040204020203" pitchFamily="34" charset="0"/>
              </a:rPr>
              <a:t> (2001) Opaque interactions in Cypriot Greek. </a:t>
            </a:r>
            <a:r>
              <a:rPr lang="el-GR" sz="3600" dirty="0" smtClean="0">
                <a:latin typeface="Segoe UI Semibold" panose="020B0702040204020203" pitchFamily="34" charset="0"/>
              </a:rPr>
              <a:t>Στο </a:t>
            </a:r>
            <a:r>
              <a:rPr lang="en-GB" sz="3600" i="1" dirty="0" smtClean="0">
                <a:latin typeface="Segoe UI Semibold" panose="020B0702040204020203" pitchFamily="34" charset="0"/>
              </a:rPr>
              <a:t>Proceedings of the 4</a:t>
            </a:r>
            <a:r>
              <a:rPr lang="en-GB" sz="3600" i="1" baseline="30000" dirty="0" smtClean="0">
                <a:latin typeface="Segoe UI Semibold" panose="020B0702040204020203" pitchFamily="34" charset="0"/>
              </a:rPr>
              <a:t>th</a:t>
            </a:r>
            <a:r>
              <a:rPr lang="en-GB" sz="3600" i="1" dirty="0" smtClean="0">
                <a:latin typeface="Segoe UI Semibold" panose="020B0702040204020203" pitchFamily="34" charset="0"/>
              </a:rPr>
              <a:t> International Conference on Greek</a:t>
            </a:r>
            <a:r>
              <a:rPr lang="en-GB" sz="3600" dirty="0" smtClean="0">
                <a:latin typeface="Segoe UI Semibold" panose="020B0702040204020203" pitchFamily="34" charset="0"/>
              </a:rPr>
              <a:t>,</a:t>
            </a:r>
            <a:r>
              <a:rPr lang="en-GB" sz="3600" i="1" dirty="0" smtClean="0">
                <a:latin typeface="Segoe UI Semibold" panose="020B0702040204020203" pitchFamily="34" charset="0"/>
              </a:rPr>
              <a:t> </a:t>
            </a:r>
            <a:r>
              <a:rPr lang="en-GB" sz="3600" dirty="0" smtClean="0">
                <a:latin typeface="Segoe UI Semibold" panose="020B0702040204020203" pitchFamily="34" charset="0"/>
              </a:rPr>
              <a:t>Y. </a:t>
            </a:r>
            <a:r>
              <a:rPr lang="en-GB" sz="3600" dirty="0" err="1" smtClean="0">
                <a:latin typeface="Segoe UI Semibold" panose="020B0702040204020203" pitchFamily="34" charset="0"/>
              </a:rPr>
              <a:t>Agouraki</a:t>
            </a:r>
            <a:r>
              <a:rPr lang="en-GB" sz="3600" dirty="0" smtClean="0">
                <a:latin typeface="Segoe UI Semibold" panose="020B0702040204020203" pitchFamily="34" charset="0"/>
              </a:rPr>
              <a:t> </a:t>
            </a:r>
            <a:r>
              <a:rPr lang="el-GR" sz="3600" dirty="0" smtClean="0">
                <a:latin typeface="Segoe UI Semibold" panose="020B0702040204020203" pitchFamily="34" charset="0"/>
              </a:rPr>
              <a:t>κ</a:t>
            </a:r>
            <a:r>
              <a:rPr lang="en-GB" sz="3600" dirty="0" smtClean="0">
                <a:latin typeface="Segoe UI Semibold" panose="020B0702040204020203" pitchFamily="34" charset="0"/>
              </a:rPr>
              <a:t>.</a:t>
            </a:r>
            <a:r>
              <a:rPr lang="el-GR" sz="3600" dirty="0" smtClean="0">
                <a:latin typeface="Segoe UI Semibold" panose="020B0702040204020203" pitchFamily="34" charset="0"/>
              </a:rPr>
              <a:t>ά</a:t>
            </a:r>
            <a:r>
              <a:rPr lang="en-GB" sz="3600" dirty="0" smtClean="0">
                <a:latin typeface="Segoe UI Semibold" panose="020B0702040204020203" pitchFamily="34" charset="0"/>
              </a:rPr>
              <a:t>. (</a:t>
            </a:r>
            <a:r>
              <a:rPr lang="el-GR" sz="3600" dirty="0" smtClean="0">
                <a:latin typeface="Segoe UI Semibold" panose="020B0702040204020203" pitchFamily="34" charset="0"/>
              </a:rPr>
              <a:t>επιμ</a:t>
            </a:r>
            <a:r>
              <a:rPr lang="en-GB" sz="3600" dirty="0" smtClean="0">
                <a:latin typeface="Segoe UI Semibold" panose="020B0702040204020203" pitchFamily="34" charset="0"/>
              </a:rPr>
              <a:t>.) Linguistics, Thessaloniki: University Studio Press</a:t>
            </a:r>
            <a:r>
              <a:rPr lang="en-US" sz="3600" dirty="0" smtClean="0">
                <a:latin typeface="Segoe UI Semibold" panose="020B0702040204020203" pitchFamily="34" charset="0"/>
              </a:rPr>
              <a:t>, </a:t>
            </a:r>
            <a:r>
              <a:rPr lang="en-GB" sz="3600" dirty="0" smtClean="0">
                <a:latin typeface="Segoe UI Semibold" panose="020B0702040204020203" pitchFamily="34" charset="0"/>
              </a:rPr>
              <a:t>54-61</a:t>
            </a:r>
            <a:r>
              <a:rPr lang="en-US" sz="3600" dirty="0" smtClean="0">
                <a:latin typeface="Segoe UI Semibold" panose="020B0702040204020203" pitchFamily="34" charset="0"/>
              </a:rPr>
              <a:t>.</a:t>
            </a:r>
            <a:endParaRPr lang="en-GB" sz="36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n-US" sz="3600" dirty="0" err="1" smtClean="0">
                <a:latin typeface="Segoe UI Semibold" panose="020B0702040204020203" pitchFamily="34" charset="0"/>
              </a:rPr>
              <a:t>Malikouti-Drachman</a:t>
            </a:r>
            <a:r>
              <a:rPr lang="en-US" sz="3600" dirty="0" smtClean="0">
                <a:latin typeface="Segoe UI Semibold" panose="020B0702040204020203" pitchFamily="34" charset="0"/>
              </a:rPr>
              <a:t>, A. (2003) On Cypriot geminates. </a:t>
            </a:r>
            <a:r>
              <a:rPr lang="en-US" sz="3600" i="1" dirty="0" smtClean="0">
                <a:latin typeface="Segoe UI Semibold" panose="020B0702040204020203" pitchFamily="34" charset="0"/>
              </a:rPr>
              <a:t>Journal of Greek Linguistics </a:t>
            </a:r>
            <a:r>
              <a:rPr lang="en-US" sz="3600" dirty="0" smtClean="0">
                <a:latin typeface="Segoe UI Semibold" panose="020B0702040204020203" pitchFamily="34" charset="0"/>
              </a:rPr>
              <a:t>4: 69-76.</a:t>
            </a:r>
            <a:endParaRPr lang="en-GB" sz="36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n-US" sz="3600" dirty="0" err="1" smtClean="0">
                <a:latin typeface="Segoe UI Semibold" panose="020B0702040204020203" pitchFamily="34" charset="0"/>
              </a:rPr>
              <a:t>Malikouti-Drachman</a:t>
            </a:r>
            <a:r>
              <a:rPr lang="en-US" sz="3600" dirty="0" smtClean="0">
                <a:latin typeface="Segoe UI Semibold" panose="020B0702040204020203" pitchFamily="34" charset="0"/>
              </a:rPr>
              <a:t>, A. (2009) Greek dialect variation: A co-grammar approach. </a:t>
            </a:r>
            <a:r>
              <a:rPr lang="el-GR" sz="3600" dirty="0" smtClean="0">
                <a:latin typeface="Segoe UI Semibold" panose="020B0702040204020203" pitchFamily="34" charset="0"/>
              </a:rPr>
              <a:t>Στο </a:t>
            </a:r>
            <a:r>
              <a:rPr lang="en-US" sz="3600" i="1" dirty="0" smtClean="0">
                <a:latin typeface="Segoe UI Semibold" panose="020B0702040204020203" pitchFamily="34" charset="0"/>
              </a:rPr>
              <a:t>Language Variation – European Perspectives II</a:t>
            </a:r>
            <a:r>
              <a:rPr lang="en-GB" sz="3600" i="1" dirty="0" smtClean="0">
                <a:latin typeface="Segoe UI Semibold" panose="020B0702040204020203" pitchFamily="34" charset="0"/>
              </a:rPr>
              <a:t>.</a:t>
            </a:r>
            <a:r>
              <a:rPr lang="en-US" sz="3600" i="1" dirty="0" smtClean="0">
                <a:latin typeface="Segoe UI Semibold" panose="020B0702040204020203" pitchFamily="34" charset="0"/>
              </a:rPr>
              <a:t> Selected Papers from the </a:t>
            </a:r>
            <a:r>
              <a:rPr lang="en-US" sz="3600" dirty="0" smtClean="0">
                <a:latin typeface="Segoe UI Semibold" panose="020B0702040204020203" pitchFamily="34" charset="0"/>
              </a:rPr>
              <a:t>4</a:t>
            </a:r>
            <a:r>
              <a:rPr lang="en-US" sz="3600" baseline="30000" dirty="0" smtClean="0">
                <a:latin typeface="Segoe UI Semibold" panose="020B0702040204020203" pitchFamily="34" charset="0"/>
              </a:rPr>
              <a:t>th </a:t>
            </a:r>
            <a:r>
              <a:rPr lang="en-US" sz="3600" i="1" dirty="0" smtClean="0">
                <a:latin typeface="Segoe UI Semibold" panose="020B0702040204020203" pitchFamily="34" charset="0"/>
              </a:rPr>
              <a:t>International Conference on Language Variation in Europe (</a:t>
            </a:r>
            <a:r>
              <a:rPr lang="en-US" sz="3600" i="1" dirty="0" err="1" smtClean="0">
                <a:latin typeface="Segoe UI Semibold" panose="020B0702040204020203" pitchFamily="34" charset="0"/>
              </a:rPr>
              <a:t>ICLaVE</a:t>
            </a:r>
            <a:r>
              <a:rPr lang="en-US" sz="3600" i="1" dirty="0" smtClean="0">
                <a:latin typeface="Segoe UI Semibold" panose="020B0702040204020203" pitchFamily="34" charset="0"/>
              </a:rPr>
              <a:t> 4), </a:t>
            </a:r>
            <a:r>
              <a:rPr lang="en-US" sz="3600" dirty="0" smtClean="0">
                <a:latin typeface="Segoe UI Semibold" panose="020B0702040204020203" pitchFamily="34" charset="0"/>
              </a:rPr>
              <a:t>Stavroula Tsiplakou, </a:t>
            </a:r>
            <a:r>
              <a:rPr lang="en-US" sz="3600" dirty="0" err="1" smtClean="0">
                <a:latin typeface="Segoe UI Semibold" panose="020B0702040204020203" pitchFamily="34" charset="0"/>
              </a:rPr>
              <a:t>Marilena</a:t>
            </a:r>
            <a:r>
              <a:rPr lang="en-US" sz="3600" dirty="0" smtClean="0">
                <a:latin typeface="Segoe UI Semibold" panose="020B0702040204020203" pitchFamily="34" charset="0"/>
              </a:rPr>
              <a:t> </a:t>
            </a:r>
            <a:r>
              <a:rPr lang="en-US" sz="3600" dirty="0" err="1" smtClean="0">
                <a:latin typeface="Segoe UI Semibold" panose="020B0702040204020203" pitchFamily="34" charset="0"/>
              </a:rPr>
              <a:t>Karyolemou</a:t>
            </a:r>
            <a:r>
              <a:rPr lang="en-US" sz="3600" dirty="0" smtClean="0">
                <a:latin typeface="Segoe UI Semibold" panose="020B0702040204020203" pitchFamily="34" charset="0"/>
              </a:rPr>
              <a:t> &amp; </a:t>
            </a:r>
            <a:r>
              <a:rPr lang="en-US" sz="3600" dirty="0" err="1" smtClean="0">
                <a:latin typeface="Segoe UI Semibold" panose="020B0702040204020203" pitchFamily="34" charset="0"/>
              </a:rPr>
              <a:t>Pavlos</a:t>
            </a:r>
            <a:r>
              <a:rPr lang="en-US" sz="3600" dirty="0" smtClean="0">
                <a:latin typeface="Segoe UI Semibold" panose="020B0702040204020203" pitchFamily="34" charset="0"/>
              </a:rPr>
              <a:t> Y. </a:t>
            </a:r>
            <a:r>
              <a:rPr lang="en-US" sz="3600" dirty="0" err="1" smtClean="0">
                <a:latin typeface="Segoe UI Semibold" panose="020B0702040204020203" pitchFamily="34" charset="0"/>
              </a:rPr>
              <a:t>Pavlou</a:t>
            </a:r>
            <a:r>
              <a:rPr lang="en-US" sz="3600" dirty="0" smtClean="0">
                <a:latin typeface="Segoe UI Semibold" panose="020B0702040204020203" pitchFamily="34" charset="0"/>
              </a:rPr>
              <a:t> (</a:t>
            </a:r>
            <a:r>
              <a:rPr lang="el-GR" sz="3600" dirty="0" smtClean="0">
                <a:latin typeface="Segoe UI Semibold" panose="020B0702040204020203" pitchFamily="34" charset="0"/>
              </a:rPr>
              <a:t>επιμ</a:t>
            </a:r>
            <a:r>
              <a:rPr lang="en-GB" sz="3600" dirty="0" smtClean="0">
                <a:latin typeface="Segoe UI Semibold" panose="020B0702040204020203" pitchFamily="34" charset="0"/>
              </a:rPr>
              <a:t>.</a:t>
            </a:r>
            <a:r>
              <a:rPr lang="en-US" sz="3600" dirty="0" smtClean="0">
                <a:latin typeface="Segoe UI Semibold" panose="020B0702040204020203" pitchFamily="34" charset="0"/>
              </a:rPr>
              <a:t>), Nicosia: John </a:t>
            </a:r>
            <a:r>
              <a:rPr lang="en-US" sz="3600" dirty="0" err="1" smtClean="0">
                <a:latin typeface="Segoe UI Semibold" panose="020B0702040204020203" pitchFamily="34" charset="0"/>
              </a:rPr>
              <a:t>Benjamins</a:t>
            </a:r>
            <a:r>
              <a:rPr lang="en-US" sz="3600" dirty="0" smtClean="0">
                <a:latin typeface="Segoe UI Semibold" panose="020B0702040204020203" pitchFamily="34" charset="0"/>
              </a:rPr>
              <a:t> Publishing</a:t>
            </a:r>
            <a:r>
              <a:rPr lang="en-GB" sz="3600" dirty="0" smtClean="0">
                <a:latin typeface="Segoe UI Semibold" panose="020B0702040204020203" pitchFamily="34" charset="0"/>
              </a:rPr>
              <a:t>, </a:t>
            </a:r>
            <a:r>
              <a:rPr lang="en-US" sz="3600" dirty="0" smtClean="0">
                <a:latin typeface="Segoe UI Semibold" panose="020B0702040204020203" pitchFamily="34" charset="0"/>
              </a:rPr>
              <a:t>157-168</a:t>
            </a:r>
            <a:r>
              <a:rPr lang="en-GB" sz="3600" dirty="0" smtClean="0">
                <a:latin typeface="Segoe UI Semibold" panose="020B0702040204020203" pitchFamily="34" charset="0"/>
              </a:rPr>
              <a:t>.</a:t>
            </a:r>
          </a:p>
          <a:p>
            <a:pPr marL="114300" indent="0">
              <a:buNone/>
            </a:pPr>
            <a:r>
              <a:rPr lang="en-US" sz="3600" dirty="0" err="1" smtClean="0">
                <a:latin typeface="Segoe UI Semibold" panose="020B0702040204020203" pitchFamily="34" charset="0"/>
              </a:rPr>
              <a:t>Melissaropoulou</a:t>
            </a:r>
            <a:r>
              <a:rPr lang="en-US" sz="3600" dirty="0" smtClean="0">
                <a:latin typeface="Segoe UI Semibold" panose="020B0702040204020203" pitchFamily="34" charset="0"/>
              </a:rPr>
              <a:t>, D. </a:t>
            </a:r>
            <a:r>
              <a:rPr lang="el-GR" sz="3600" dirty="0" smtClean="0">
                <a:latin typeface="Segoe UI Semibold" panose="020B0702040204020203" pitchFamily="34" charset="0"/>
              </a:rPr>
              <a:t>κ</a:t>
            </a:r>
            <a:r>
              <a:rPr lang="en-GB" sz="3600" dirty="0" smtClean="0">
                <a:latin typeface="Segoe UI Semibold" panose="020B0702040204020203" pitchFamily="34" charset="0"/>
              </a:rPr>
              <a:t>. </a:t>
            </a:r>
            <a:r>
              <a:rPr lang="el-GR" sz="3600" dirty="0" smtClean="0">
                <a:latin typeface="Segoe UI Semibold" panose="020B0702040204020203" pitchFamily="34" charset="0"/>
              </a:rPr>
              <a:t>ά</a:t>
            </a:r>
            <a:r>
              <a:rPr lang="en-US" sz="3600" dirty="0" smtClean="0">
                <a:latin typeface="Segoe UI Semibold" panose="020B0702040204020203" pitchFamily="34" charset="0"/>
              </a:rPr>
              <a:t>.</a:t>
            </a:r>
            <a:r>
              <a:rPr lang="en-GB" sz="3600" dirty="0" smtClean="0">
                <a:latin typeface="Segoe UI Semibold" panose="020B0702040204020203" pitchFamily="34" charset="0"/>
              </a:rPr>
              <a:t>,</a:t>
            </a:r>
            <a:r>
              <a:rPr lang="en-US" sz="3600" dirty="0" smtClean="0">
                <a:latin typeface="Segoe UI Semibold" panose="020B0702040204020203" pitchFamily="34" charset="0"/>
              </a:rPr>
              <a:t> (2013) The present perfect in Cypriot Greek revisited. </a:t>
            </a:r>
            <a:r>
              <a:rPr lang="el-GR" sz="3600" dirty="0" smtClean="0">
                <a:latin typeface="Segoe UI Semibold" panose="020B0702040204020203" pitchFamily="34" charset="0"/>
              </a:rPr>
              <a:t>Στο </a:t>
            </a:r>
            <a:r>
              <a:rPr lang="en-US" sz="3600" i="1" u="sng" dirty="0" smtClean="0">
                <a:latin typeface="Segoe UI Semibold" panose="020B0702040204020203" pitchFamily="34" charset="0"/>
                <a:hlinkClick r:id="rId7"/>
              </a:rPr>
              <a:t>Language Variation - European Perspectives IV: Selected papers from the Sixth International Conference on Language Variation in Europe (ICLaVE 6),</a:t>
            </a:r>
            <a:r>
              <a:rPr lang="en-US" sz="3600" dirty="0" smtClean="0">
                <a:latin typeface="Segoe UI Semibold" panose="020B0702040204020203" pitchFamily="34" charset="0"/>
              </a:rPr>
              <a:t> Auer Peter, Javier Caro Reina </a:t>
            </a:r>
            <a:r>
              <a:rPr lang="en-GB" sz="3600" dirty="0" smtClean="0">
                <a:latin typeface="Segoe UI Semibold" panose="020B0702040204020203" pitchFamily="34" charset="0"/>
              </a:rPr>
              <a:t>&amp; </a:t>
            </a:r>
            <a:r>
              <a:rPr lang="en-US" sz="3600" dirty="0" err="1" smtClean="0">
                <a:latin typeface="Segoe UI Semibold" panose="020B0702040204020203" pitchFamily="34" charset="0"/>
              </a:rPr>
              <a:t>Göz</a:t>
            </a:r>
            <a:r>
              <a:rPr lang="en-US" sz="3600" dirty="0" smtClean="0">
                <a:latin typeface="Segoe UI Semibold" panose="020B0702040204020203" pitchFamily="34" charset="0"/>
              </a:rPr>
              <a:t> Kaufmann (</a:t>
            </a:r>
            <a:r>
              <a:rPr lang="el-GR" sz="3600" dirty="0" smtClean="0">
                <a:latin typeface="Segoe UI Semibold" panose="020B0702040204020203" pitchFamily="34" charset="0"/>
              </a:rPr>
              <a:t>επιμ</a:t>
            </a:r>
            <a:r>
              <a:rPr lang="en-GB" sz="3600" dirty="0" smtClean="0">
                <a:latin typeface="Segoe UI Semibold" panose="020B0702040204020203" pitchFamily="34" charset="0"/>
              </a:rPr>
              <a:t>.</a:t>
            </a:r>
            <a:r>
              <a:rPr lang="en-US" sz="3600" dirty="0" smtClean="0">
                <a:latin typeface="Segoe UI Semibold" panose="020B0702040204020203" pitchFamily="34" charset="0"/>
              </a:rPr>
              <a:t>), Freiburg: June 2011. 2013, 159-172.</a:t>
            </a:r>
            <a:endParaRPr lang="en-GB" sz="36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n-US" sz="3600" dirty="0" smtClean="0">
                <a:latin typeface="Segoe UI Semibold" panose="020B0702040204020203" pitchFamily="34" charset="0"/>
              </a:rPr>
              <a:t>Milroy, L. (2002). Introduction: Mobility, contact and language change working with contemporary speech communities. </a:t>
            </a:r>
            <a:r>
              <a:rPr lang="en-US" sz="3600" i="1" dirty="0" smtClean="0">
                <a:latin typeface="Segoe UI Semibold" panose="020B0702040204020203" pitchFamily="34" charset="0"/>
              </a:rPr>
              <a:t>Journal of Sociolinguistics</a:t>
            </a:r>
            <a:r>
              <a:rPr lang="en-US" sz="3600" dirty="0" smtClean="0">
                <a:latin typeface="Segoe UI Semibold" panose="020B0702040204020203" pitchFamily="34" charset="0"/>
              </a:rPr>
              <a:t>, 6, 3-15.</a:t>
            </a:r>
            <a:endParaRPr lang="en-GB" sz="36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n-GB" sz="3600" dirty="0" smtClean="0">
                <a:latin typeface="Segoe UI Semibold" panose="020B0702040204020203" pitchFamily="34" charset="0"/>
              </a:rPr>
              <a:t> </a:t>
            </a:r>
          </a:p>
          <a:p>
            <a:pPr marL="114300" indent="0">
              <a:buNone/>
            </a:pPr>
            <a:r>
              <a:rPr lang="en-GB" sz="3600" dirty="0" smtClean="0">
                <a:latin typeface="Segoe UI Semibold" panose="020B0702040204020203" pitchFamily="34" charset="0"/>
              </a:rPr>
              <a:t>Newton, B. (1968) Spontaneous </a:t>
            </a:r>
            <a:r>
              <a:rPr lang="en-GB" sz="3600" dirty="0" err="1" smtClean="0">
                <a:latin typeface="Segoe UI Semibold" panose="020B0702040204020203" pitchFamily="34" charset="0"/>
              </a:rPr>
              <a:t>gemination</a:t>
            </a:r>
            <a:r>
              <a:rPr lang="en-GB" sz="3600" dirty="0" smtClean="0">
                <a:latin typeface="Segoe UI Semibold" panose="020B0702040204020203" pitchFamily="34" charset="0"/>
              </a:rPr>
              <a:t> in Cypriot Greek. </a:t>
            </a:r>
            <a:r>
              <a:rPr lang="en-GB" sz="3600" i="1" dirty="0" smtClean="0">
                <a:latin typeface="Segoe UI Semibold" panose="020B0702040204020203" pitchFamily="34" charset="0"/>
              </a:rPr>
              <a:t>Lingua </a:t>
            </a:r>
            <a:r>
              <a:rPr lang="en-GB" sz="3600" dirty="0" smtClean="0">
                <a:latin typeface="Segoe UI Semibold" panose="020B0702040204020203" pitchFamily="34" charset="0"/>
              </a:rPr>
              <a:t>20, 15-57.</a:t>
            </a:r>
          </a:p>
          <a:p>
            <a:pPr marL="114300" indent="0">
              <a:buNone/>
            </a:pPr>
            <a:r>
              <a:rPr lang="en-GB" sz="3600" dirty="0" smtClean="0">
                <a:latin typeface="Segoe UI Semibold" panose="020B0702040204020203" pitchFamily="34" charset="0"/>
              </a:rPr>
              <a:t>Newton, B. (1972a) </a:t>
            </a:r>
            <a:r>
              <a:rPr lang="en-GB" sz="3600" i="1" dirty="0" smtClean="0">
                <a:latin typeface="Segoe UI Semibold" panose="020B0702040204020203" pitchFamily="34" charset="0"/>
              </a:rPr>
              <a:t>The generative interpretation of dialect. A study of Modern Greek phonology</a:t>
            </a:r>
            <a:r>
              <a:rPr lang="en-GB" sz="3600" dirty="0" smtClean="0">
                <a:latin typeface="Segoe UI Semibold" panose="020B0702040204020203" pitchFamily="34" charset="0"/>
              </a:rPr>
              <a:t>. Cambridge: Cambridge University Press. </a:t>
            </a:r>
          </a:p>
          <a:p>
            <a:pPr marL="114300" indent="0">
              <a:buNone/>
            </a:pPr>
            <a:r>
              <a:rPr lang="en-GB" sz="3600" dirty="0" smtClean="0">
                <a:latin typeface="Segoe UI Semibold" panose="020B0702040204020203" pitchFamily="34" charset="0"/>
              </a:rPr>
              <a:t>Newton, B. (1972b) </a:t>
            </a:r>
            <a:r>
              <a:rPr lang="en-GB" sz="3600" i="1" dirty="0" smtClean="0">
                <a:latin typeface="Segoe UI Semibold" panose="020B0702040204020203" pitchFamily="34" charset="0"/>
              </a:rPr>
              <a:t>Cypriot Greek. Its phonology and inflections</a:t>
            </a:r>
            <a:r>
              <a:rPr lang="en-GB" sz="3600" dirty="0" smtClean="0">
                <a:latin typeface="Segoe UI Semibold" panose="020B0702040204020203" pitchFamily="34" charset="0"/>
              </a:rPr>
              <a:t>, The Hague – Paris: Mouton.</a:t>
            </a:r>
          </a:p>
          <a:p>
            <a:pPr marL="114300" indent="0">
              <a:buNone/>
            </a:pPr>
            <a:r>
              <a:rPr lang="en-GB" sz="3600" dirty="0" err="1" smtClean="0">
                <a:latin typeface="Segoe UI Semibold" panose="020B0702040204020203" pitchFamily="34" charset="0"/>
              </a:rPr>
              <a:t>Papadopoullos</a:t>
            </a:r>
            <a:r>
              <a:rPr lang="en-GB" sz="3600" dirty="0" smtClean="0">
                <a:latin typeface="Segoe UI Semibold" panose="020B0702040204020203" pitchFamily="34" charset="0"/>
              </a:rPr>
              <a:t>, Th. (1983) </a:t>
            </a:r>
            <a:r>
              <a:rPr lang="en-GB" sz="3600" dirty="0" err="1" smtClean="0">
                <a:latin typeface="Segoe UI Semibold" panose="020B0702040204020203" pitchFamily="34" charset="0"/>
              </a:rPr>
              <a:t>Appendice</a:t>
            </a:r>
            <a:r>
              <a:rPr lang="en-GB" sz="3600" dirty="0" smtClean="0">
                <a:latin typeface="Segoe UI Semibold" panose="020B0702040204020203" pitchFamily="34" charset="0"/>
              </a:rPr>
              <a:t> II. </a:t>
            </a:r>
            <a:r>
              <a:rPr lang="fr-FR" sz="3600" dirty="0" smtClean="0">
                <a:latin typeface="Segoe UI Semibold" panose="020B0702040204020203" pitchFamily="34" charset="0"/>
              </a:rPr>
              <a:t>Les Textes Grecs du Livre des Remembrances. </a:t>
            </a:r>
            <a:r>
              <a:rPr lang="el-GR" sz="3600" dirty="0" smtClean="0">
                <a:latin typeface="Segoe UI Semibold" panose="020B0702040204020203" pitchFamily="34" charset="0"/>
              </a:rPr>
              <a:t>Στο </a:t>
            </a:r>
            <a:r>
              <a:rPr lang="fr-FR" sz="3600" i="1" dirty="0" smtClean="0">
                <a:latin typeface="Segoe UI Semibold" panose="020B0702040204020203" pitchFamily="34" charset="0"/>
              </a:rPr>
              <a:t>Le Livre Des Remembrances de la Secrète du Royaume de Chypre (1468-1469)</a:t>
            </a:r>
            <a:r>
              <a:rPr lang="fr-FR" sz="3600" dirty="0" smtClean="0">
                <a:latin typeface="Segoe UI Semibold" panose="020B0702040204020203" pitchFamily="34" charset="0"/>
              </a:rPr>
              <a:t> Richard, R. (</a:t>
            </a:r>
            <a:r>
              <a:rPr lang="el-GR" sz="3600" dirty="0" smtClean="0">
                <a:latin typeface="Segoe UI Semibold" panose="020B0702040204020203" pitchFamily="34" charset="0"/>
              </a:rPr>
              <a:t>επιμ</a:t>
            </a:r>
            <a:r>
              <a:rPr lang="fr-FR" sz="3600" dirty="0" smtClean="0">
                <a:latin typeface="Segoe UI Semibold" panose="020B0702040204020203" pitchFamily="34" charset="0"/>
              </a:rPr>
              <a:t>.) (Sources et études de l’histoire de Chypre, 10), </a:t>
            </a:r>
            <a:r>
              <a:rPr lang="fr-FR" sz="3600" dirty="0" err="1" smtClean="0">
                <a:latin typeface="Segoe UI Semibold" panose="020B0702040204020203" pitchFamily="34" charset="0"/>
              </a:rPr>
              <a:t>Nicosia</a:t>
            </a:r>
            <a:r>
              <a:rPr lang="fr-FR" sz="3600" dirty="0" smtClean="0">
                <a:latin typeface="Segoe UI Semibold" panose="020B0702040204020203" pitchFamily="34" charset="0"/>
              </a:rPr>
              <a:t>: </a:t>
            </a:r>
            <a:r>
              <a:rPr lang="fr-FR" sz="3600" dirty="0" err="1" smtClean="0">
                <a:latin typeface="Segoe UI Semibold" panose="020B0702040204020203" pitchFamily="34" charset="0"/>
              </a:rPr>
              <a:t>Cyprus</a:t>
            </a:r>
            <a:r>
              <a:rPr lang="fr-FR" sz="3600" dirty="0" smtClean="0">
                <a:latin typeface="Segoe UI Semibold" panose="020B0702040204020203" pitchFamily="34" charset="0"/>
              </a:rPr>
              <a:t> </a:t>
            </a:r>
            <a:r>
              <a:rPr lang="fr-FR" sz="3600" dirty="0" err="1" smtClean="0">
                <a:latin typeface="Segoe UI Semibold" panose="020B0702040204020203" pitchFamily="34" charset="0"/>
              </a:rPr>
              <a:t>Research</a:t>
            </a:r>
            <a:r>
              <a:rPr lang="fr-FR" sz="3600" dirty="0" smtClean="0">
                <a:latin typeface="Segoe UI Semibold" panose="020B0702040204020203" pitchFamily="34" charset="0"/>
              </a:rPr>
              <a:t> Centre</a:t>
            </a:r>
            <a:r>
              <a:rPr lang="en-GB" sz="3600" dirty="0" smtClean="0">
                <a:latin typeface="Segoe UI Semibold" panose="020B0702040204020203" pitchFamily="34" charset="0"/>
              </a:rPr>
              <a:t>, </a:t>
            </a:r>
            <a:r>
              <a:rPr lang="fr-FR" sz="3600" dirty="0" smtClean="0">
                <a:latin typeface="Segoe UI Semibold" panose="020B0702040204020203" pitchFamily="34" charset="0"/>
              </a:rPr>
              <a:t>217-227</a:t>
            </a:r>
            <a:r>
              <a:rPr lang="en-GB" sz="3600" dirty="0" smtClean="0">
                <a:latin typeface="Segoe UI Semibold" panose="020B0702040204020203" pitchFamily="34" charset="0"/>
              </a:rPr>
              <a:t>.</a:t>
            </a:r>
            <a:endParaRPr lang="en-GB" sz="3600" dirty="0">
              <a:latin typeface="Segoe UI Semibold" panose="020B07020402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93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48056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 smtClean="0">
                <a:latin typeface="Segoe UI Semibold" panose="020B0702040204020203" pitchFamily="34" charset="0"/>
              </a:rPr>
              <a:t>Βιβλιογραφία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708104"/>
          </a:xfrm>
        </p:spPr>
        <p:txBody>
          <a:bodyPr>
            <a:normAutofit fontScale="25000" lnSpcReduction="20000"/>
          </a:bodyPr>
          <a:lstStyle/>
          <a:p>
            <a:r>
              <a:rPr lang="el-GR" sz="3600" b="1" dirty="0" smtClean="0">
                <a:latin typeface="Segoe UI Semibold" panose="020B0702040204020203" pitchFamily="34" charset="0"/>
              </a:rPr>
              <a:t>Ξενόγλωσση</a:t>
            </a:r>
            <a:endParaRPr lang="en-GB" sz="36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fr-FR" sz="3600" i="1" dirty="0" smtClean="0">
                <a:latin typeface="Segoe UI Semibold" panose="020B0702040204020203" pitchFamily="34" charset="0"/>
              </a:rPr>
              <a:t>Royaume de Chypre (1468-1469)</a:t>
            </a:r>
            <a:r>
              <a:rPr lang="fr-FR" sz="3600" dirty="0" smtClean="0">
                <a:latin typeface="Segoe UI Semibold" panose="020B0702040204020203" pitchFamily="34" charset="0"/>
              </a:rPr>
              <a:t> Richard, R. (</a:t>
            </a:r>
            <a:r>
              <a:rPr lang="el-GR" sz="3600" dirty="0" smtClean="0">
                <a:latin typeface="Segoe UI Semibold" panose="020B0702040204020203" pitchFamily="34" charset="0"/>
              </a:rPr>
              <a:t>επιμ</a:t>
            </a:r>
            <a:r>
              <a:rPr lang="fr-FR" sz="3600" dirty="0" smtClean="0">
                <a:latin typeface="Segoe UI Semibold" panose="020B0702040204020203" pitchFamily="34" charset="0"/>
              </a:rPr>
              <a:t>.) (Sources et études de l’histoire de Chypre, 10), </a:t>
            </a:r>
            <a:r>
              <a:rPr lang="fr-FR" sz="3600" dirty="0" err="1" smtClean="0">
                <a:latin typeface="Segoe UI Semibold" panose="020B0702040204020203" pitchFamily="34" charset="0"/>
              </a:rPr>
              <a:t>Nicosia</a:t>
            </a:r>
            <a:r>
              <a:rPr lang="fr-FR" sz="3600" dirty="0" smtClean="0">
                <a:latin typeface="Segoe UI Semibold" panose="020B0702040204020203" pitchFamily="34" charset="0"/>
              </a:rPr>
              <a:t>: </a:t>
            </a:r>
            <a:r>
              <a:rPr lang="fr-FR" sz="3600" dirty="0" err="1" smtClean="0">
                <a:latin typeface="Segoe UI Semibold" panose="020B0702040204020203" pitchFamily="34" charset="0"/>
              </a:rPr>
              <a:t>Cyprus</a:t>
            </a:r>
            <a:r>
              <a:rPr lang="fr-FR" sz="3600" dirty="0" smtClean="0">
                <a:latin typeface="Segoe UI Semibold" panose="020B0702040204020203" pitchFamily="34" charset="0"/>
              </a:rPr>
              <a:t> </a:t>
            </a:r>
            <a:r>
              <a:rPr lang="fr-FR" sz="3600" dirty="0" err="1" smtClean="0">
                <a:latin typeface="Segoe UI Semibold" panose="020B0702040204020203" pitchFamily="34" charset="0"/>
              </a:rPr>
              <a:t>Research</a:t>
            </a:r>
            <a:r>
              <a:rPr lang="fr-FR" sz="3600" dirty="0" smtClean="0">
                <a:latin typeface="Segoe UI Semibold" panose="020B0702040204020203" pitchFamily="34" charset="0"/>
              </a:rPr>
              <a:t> Centre</a:t>
            </a:r>
            <a:r>
              <a:rPr lang="en-GB" sz="3600" dirty="0" smtClean="0">
                <a:latin typeface="Segoe UI Semibold" panose="020B0702040204020203" pitchFamily="34" charset="0"/>
              </a:rPr>
              <a:t>, </a:t>
            </a:r>
            <a:r>
              <a:rPr lang="fr-FR" sz="3600" dirty="0" smtClean="0">
                <a:latin typeface="Segoe UI Semibold" panose="020B0702040204020203" pitchFamily="34" charset="0"/>
              </a:rPr>
              <a:t>217-227</a:t>
            </a:r>
            <a:r>
              <a:rPr lang="en-GB" sz="3600" dirty="0" smtClean="0">
                <a:latin typeface="Segoe UI Semibold" panose="020B0702040204020203" pitchFamily="34" charset="0"/>
              </a:rPr>
              <a:t>.</a:t>
            </a:r>
          </a:p>
          <a:p>
            <a:pPr marL="114300" indent="0">
              <a:buNone/>
            </a:pPr>
            <a:r>
              <a:rPr lang="en-US" sz="3600" dirty="0" err="1" smtClean="0">
                <a:latin typeface="Segoe UI Semibold" panose="020B0702040204020203" pitchFamily="34" charset="0"/>
              </a:rPr>
              <a:t>Papapavlou</a:t>
            </a:r>
            <a:r>
              <a:rPr lang="en-US" sz="3600" dirty="0" smtClean="0">
                <a:latin typeface="Segoe UI Semibold" panose="020B0702040204020203" pitchFamily="34" charset="0"/>
              </a:rPr>
              <a:t>, A. (1998) Attitudes toward the Greek Cypriot dialect: sociolinguistic implications. </a:t>
            </a:r>
            <a:r>
              <a:rPr lang="en-US" sz="3600" i="1" dirty="0" smtClean="0">
                <a:latin typeface="Segoe UI Semibold" panose="020B0702040204020203" pitchFamily="34" charset="0"/>
              </a:rPr>
              <a:t>International Journal of the Sociology of Language, </a:t>
            </a:r>
            <a:r>
              <a:rPr lang="en-US" sz="3600" dirty="0" smtClean="0">
                <a:latin typeface="Segoe UI Semibold" panose="020B0702040204020203" pitchFamily="34" charset="0"/>
              </a:rPr>
              <a:t>134, 15-28.</a:t>
            </a:r>
            <a:endParaRPr lang="en-GB" sz="36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n-US" sz="3600" dirty="0" err="1" smtClean="0">
                <a:latin typeface="Segoe UI Semibold" panose="020B0702040204020203" pitchFamily="34" charset="0"/>
              </a:rPr>
              <a:t>Papapavlou</a:t>
            </a:r>
            <a:r>
              <a:rPr lang="en-US" sz="3600" dirty="0" smtClean="0">
                <a:latin typeface="Segoe UI Semibold" panose="020B0702040204020203" pitchFamily="34" charset="0"/>
              </a:rPr>
              <a:t>, A. &amp; </a:t>
            </a:r>
            <a:r>
              <a:rPr lang="en-US" sz="3600" dirty="0" err="1" smtClean="0">
                <a:latin typeface="Segoe UI Semibold" panose="020B0702040204020203" pitchFamily="34" charset="0"/>
              </a:rPr>
              <a:t>Sophocleous</a:t>
            </a:r>
            <a:r>
              <a:rPr lang="en-US" sz="3600" dirty="0" smtClean="0">
                <a:latin typeface="Segoe UI Semibold" panose="020B0702040204020203" pitchFamily="34" charset="0"/>
              </a:rPr>
              <a:t>, A. (2009). Relational social </a:t>
            </a:r>
            <a:r>
              <a:rPr lang="en-US" sz="3600" dirty="0" err="1" smtClean="0">
                <a:latin typeface="Segoe UI Semibold" panose="020B0702040204020203" pitchFamily="34" charset="0"/>
              </a:rPr>
              <a:t>deixis</a:t>
            </a:r>
            <a:r>
              <a:rPr lang="en-US" sz="3600" dirty="0" smtClean="0">
                <a:latin typeface="Segoe UI Semibold" panose="020B0702040204020203" pitchFamily="34" charset="0"/>
              </a:rPr>
              <a:t> and the linguistic construction of identity. </a:t>
            </a:r>
            <a:r>
              <a:rPr lang="en-US" sz="3600" i="1" dirty="0" smtClean="0">
                <a:latin typeface="Segoe UI Semibold" panose="020B0702040204020203" pitchFamily="34" charset="0"/>
              </a:rPr>
              <a:t>International Journal of Multilingualism</a:t>
            </a:r>
            <a:r>
              <a:rPr lang="en-US" sz="3600" dirty="0" smtClean="0">
                <a:latin typeface="Segoe UI Semibold" panose="020B0702040204020203" pitchFamily="34" charset="0"/>
              </a:rPr>
              <a:t>, 6.1, 1-16.</a:t>
            </a:r>
            <a:endParaRPr lang="en-GB" sz="36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n-US" sz="3600" dirty="0" err="1" smtClean="0">
                <a:latin typeface="Segoe UI Semibold" panose="020B0702040204020203" pitchFamily="34" charset="0"/>
              </a:rPr>
              <a:t>Petyt</a:t>
            </a:r>
            <a:r>
              <a:rPr lang="en-US" sz="3600" dirty="0" smtClean="0">
                <a:latin typeface="Segoe UI Semibold" panose="020B0702040204020203" pitchFamily="34" charset="0"/>
              </a:rPr>
              <a:t>, K. M. (1980) </a:t>
            </a:r>
            <a:r>
              <a:rPr lang="en-US" sz="3600" i="1" dirty="0" smtClean="0">
                <a:latin typeface="Segoe UI Semibold" panose="020B0702040204020203" pitchFamily="34" charset="0"/>
              </a:rPr>
              <a:t>The study of dialect: An introduction to dialectology</a:t>
            </a:r>
            <a:r>
              <a:rPr lang="en-US" sz="3600" dirty="0" smtClean="0">
                <a:latin typeface="Segoe UI Semibold" panose="020B0702040204020203" pitchFamily="34" charset="0"/>
              </a:rPr>
              <a:t>. K</a:t>
            </a:r>
            <a:r>
              <a:rPr lang="el-GR" sz="3600" dirty="0" smtClean="0">
                <a:latin typeface="Segoe UI Semibold" panose="020B0702040204020203" pitchFamily="34" charset="0"/>
              </a:rPr>
              <a:t>εφ</a:t>
            </a:r>
            <a:r>
              <a:rPr lang="en-US" sz="3600" dirty="0" smtClean="0">
                <a:latin typeface="Segoe UI Semibold" panose="020B0702040204020203" pitchFamily="34" charset="0"/>
              </a:rPr>
              <a:t>.1, Language, dialect and accent. </a:t>
            </a:r>
            <a:r>
              <a:rPr lang="el-GR" sz="3600" dirty="0" smtClean="0">
                <a:latin typeface="Segoe UI Semibold" panose="020B0702040204020203" pitchFamily="34" charset="0"/>
              </a:rPr>
              <a:t>Λονδίνο</a:t>
            </a:r>
            <a:r>
              <a:rPr lang="en-US" sz="3600" dirty="0" smtClean="0">
                <a:latin typeface="Segoe UI Semibold" panose="020B0702040204020203" pitchFamily="34" charset="0"/>
              </a:rPr>
              <a:t>: André Deutsch, 25-26.</a:t>
            </a:r>
            <a:endParaRPr lang="en-GB" sz="36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n-US" sz="3600" dirty="0" smtClean="0">
                <a:latin typeface="Segoe UI Semibold" panose="020B0702040204020203" pitchFamily="34" charset="0"/>
              </a:rPr>
              <a:t>Preston, D. R. &amp; </a:t>
            </a:r>
            <a:r>
              <a:rPr lang="en-US" sz="3600" dirty="0" err="1" smtClean="0">
                <a:latin typeface="Segoe UI Semibold" panose="020B0702040204020203" pitchFamily="34" charset="0"/>
              </a:rPr>
              <a:t>Niedzielski</a:t>
            </a:r>
            <a:r>
              <a:rPr lang="en-US" sz="3600" dirty="0" smtClean="0">
                <a:latin typeface="Segoe UI Semibold" panose="020B0702040204020203" pitchFamily="34" charset="0"/>
              </a:rPr>
              <a:t>, N. (2000) </a:t>
            </a:r>
            <a:r>
              <a:rPr lang="en-US" sz="3600" i="1" dirty="0" smtClean="0">
                <a:latin typeface="Segoe UI Semibold" panose="020B0702040204020203" pitchFamily="34" charset="0"/>
              </a:rPr>
              <a:t>Folk Linguistics.</a:t>
            </a:r>
            <a:r>
              <a:rPr lang="en-US" sz="3600" dirty="0" smtClean="0">
                <a:latin typeface="Segoe UI Semibold" panose="020B0702040204020203" pitchFamily="34" charset="0"/>
              </a:rPr>
              <a:t> Berlin – New York: Mouton de </a:t>
            </a:r>
            <a:r>
              <a:rPr lang="en-US" sz="3600" dirty="0" err="1" smtClean="0">
                <a:latin typeface="Segoe UI Semibold" panose="020B0702040204020203" pitchFamily="34" charset="0"/>
              </a:rPr>
              <a:t>Gruyter</a:t>
            </a:r>
            <a:r>
              <a:rPr lang="en-US" sz="3600" dirty="0" smtClean="0">
                <a:latin typeface="Segoe UI Semibold" panose="020B0702040204020203" pitchFamily="34" charset="0"/>
              </a:rPr>
              <a:t>.</a:t>
            </a:r>
            <a:endParaRPr lang="en-GB" sz="36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n-GB" sz="3600" dirty="0" smtClean="0">
                <a:latin typeface="Segoe UI Semibold" panose="020B0702040204020203" pitchFamily="34" charset="0"/>
              </a:rPr>
              <a:t>Rowe, </a:t>
            </a:r>
            <a:r>
              <a:rPr lang="en-GB" sz="3600" dirty="0" err="1" smtClean="0">
                <a:latin typeface="Segoe UI Semibold" panose="020B0702040204020203" pitchFamily="34" charset="0"/>
              </a:rPr>
              <a:t>Ch</a:t>
            </a:r>
            <a:r>
              <a:rPr lang="en-US" sz="3600" dirty="0" smtClean="0">
                <a:latin typeface="Segoe UI Semibold" panose="020B0702040204020203" pitchFamily="34" charset="0"/>
              </a:rPr>
              <a:t>. </a:t>
            </a:r>
            <a:r>
              <a:rPr lang="en-GB" sz="3600" dirty="0" smtClean="0">
                <a:latin typeface="Segoe UI Semibold" panose="020B0702040204020203" pitchFamily="34" charset="0"/>
              </a:rPr>
              <a:t>&amp; </a:t>
            </a:r>
            <a:r>
              <a:rPr lang="en-GB" sz="3600" dirty="0" err="1" smtClean="0">
                <a:latin typeface="Segoe UI Semibold" panose="020B0702040204020203" pitchFamily="34" charset="0"/>
              </a:rPr>
              <a:t>Grohmann</a:t>
            </a:r>
            <a:r>
              <a:rPr lang="en-US" sz="3600" dirty="0" smtClean="0">
                <a:latin typeface="Segoe UI Semibold" panose="020B0702040204020203" pitchFamily="34" charset="0"/>
              </a:rPr>
              <a:t>, </a:t>
            </a:r>
            <a:r>
              <a:rPr lang="el-GR" sz="3600" dirty="0" smtClean="0">
                <a:latin typeface="Segoe UI Semibold" panose="020B0702040204020203" pitchFamily="34" charset="0"/>
              </a:rPr>
              <a:t>Κ</a:t>
            </a:r>
            <a:r>
              <a:rPr lang="en-US" sz="3600" dirty="0" smtClean="0">
                <a:latin typeface="Segoe UI Semibold" panose="020B0702040204020203" pitchFamily="34" charset="0"/>
              </a:rPr>
              <a:t>. (</a:t>
            </a:r>
            <a:r>
              <a:rPr lang="en-GB" sz="3600" dirty="0" smtClean="0">
                <a:latin typeface="Segoe UI Semibold" panose="020B0702040204020203" pitchFamily="34" charset="0"/>
              </a:rPr>
              <a:t>2013</a:t>
            </a:r>
            <a:r>
              <a:rPr lang="en-US" sz="3600" dirty="0" smtClean="0">
                <a:latin typeface="Segoe UI Semibold" panose="020B0702040204020203" pitchFamily="34" charset="0"/>
              </a:rPr>
              <a:t>) </a:t>
            </a:r>
            <a:r>
              <a:rPr lang="en-GB" sz="3600" dirty="0" smtClean="0">
                <a:latin typeface="Segoe UI Semibold" panose="020B0702040204020203" pitchFamily="34" charset="0"/>
              </a:rPr>
              <a:t>Discrete </a:t>
            </a:r>
            <a:r>
              <a:rPr lang="en-GB" sz="3600" dirty="0" err="1" smtClean="0">
                <a:latin typeface="Segoe UI Semibold" panose="020B0702040204020203" pitchFamily="34" charset="0"/>
              </a:rPr>
              <a:t>bilectalism</a:t>
            </a:r>
            <a:r>
              <a:rPr lang="en-GB" sz="3600" dirty="0" smtClean="0">
                <a:latin typeface="Segoe UI Semibold" panose="020B0702040204020203" pitchFamily="34" charset="0"/>
              </a:rPr>
              <a:t>: Towards co-overt prestige and </a:t>
            </a:r>
            <a:r>
              <a:rPr lang="en-GB" sz="3600" dirty="0" err="1" smtClean="0">
                <a:latin typeface="Segoe UI Semibold" panose="020B0702040204020203" pitchFamily="34" charset="0"/>
              </a:rPr>
              <a:t>diglossic</a:t>
            </a:r>
            <a:r>
              <a:rPr lang="en-GB" sz="3600" dirty="0" smtClean="0">
                <a:latin typeface="Segoe UI Semibold" panose="020B0702040204020203" pitchFamily="34" charset="0"/>
              </a:rPr>
              <a:t> shift in Cyprus. </a:t>
            </a:r>
            <a:r>
              <a:rPr lang="en-GB" sz="3600" i="1" dirty="0" smtClean="0">
                <a:latin typeface="Segoe UI Semibold" panose="020B0702040204020203" pitchFamily="34" charset="0"/>
              </a:rPr>
              <a:t>International Journal of the Sociology of Language </a:t>
            </a:r>
            <a:r>
              <a:rPr lang="en-GB" sz="3600" dirty="0" smtClean="0">
                <a:latin typeface="Segoe UI Semibold" panose="020B0702040204020203" pitchFamily="34" charset="0"/>
              </a:rPr>
              <a:t>224, 119–142.</a:t>
            </a:r>
          </a:p>
          <a:p>
            <a:pPr marL="114300" indent="0">
              <a:buNone/>
            </a:pPr>
            <a:r>
              <a:rPr lang="en-US" sz="3600" dirty="0" smtClean="0">
                <a:latin typeface="Segoe UI Semibold" panose="020B0702040204020203" pitchFamily="34" charset="0"/>
              </a:rPr>
              <a:t>Siegel, J. (1985) </a:t>
            </a:r>
            <a:r>
              <a:rPr lang="en-US" sz="3600" dirty="0" err="1" smtClean="0">
                <a:latin typeface="Segoe UI Semibold" panose="020B0702040204020203" pitchFamily="34" charset="0"/>
              </a:rPr>
              <a:t>Koines</a:t>
            </a:r>
            <a:r>
              <a:rPr lang="en-US" sz="3600" dirty="0" smtClean="0">
                <a:latin typeface="Segoe UI Semibold" panose="020B0702040204020203" pitchFamily="34" charset="0"/>
              </a:rPr>
              <a:t> and </a:t>
            </a:r>
            <a:r>
              <a:rPr lang="en-US" sz="3600" dirty="0" err="1" smtClean="0">
                <a:latin typeface="Segoe UI Semibold" panose="020B0702040204020203" pitchFamily="34" charset="0"/>
              </a:rPr>
              <a:t>koineization</a:t>
            </a:r>
            <a:r>
              <a:rPr lang="en-US" sz="3600" dirty="0" smtClean="0">
                <a:latin typeface="Segoe UI Semibold" panose="020B0702040204020203" pitchFamily="34" charset="0"/>
              </a:rPr>
              <a:t>. </a:t>
            </a:r>
            <a:r>
              <a:rPr lang="en-US" sz="3600" i="1" dirty="0" smtClean="0">
                <a:latin typeface="Segoe UI Semibold" panose="020B0702040204020203" pitchFamily="34" charset="0"/>
              </a:rPr>
              <a:t>Language in Society</a:t>
            </a:r>
            <a:r>
              <a:rPr lang="en-US" sz="3600" dirty="0" smtClean="0">
                <a:latin typeface="Segoe UI Semibold" panose="020B0702040204020203" pitchFamily="34" charset="0"/>
              </a:rPr>
              <a:t> 14.3, 357-378.</a:t>
            </a:r>
            <a:endParaRPr lang="en-GB" sz="36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n-US" sz="3600" dirty="0" smtClean="0">
                <a:latin typeface="Segoe UI Semibold" panose="020B0702040204020203" pitchFamily="34" charset="0"/>
              </a:rPr>
              <a:t>Siegel, J. (1993) Introduction: Controversies in the study of </a:t>
            </a:r>
            <a:r>
              <a:rPr lang="en-US" sz="3600" dirty="0" err="1" smtClean="0">
                <a:latin typeface="Segoe UI Semibold" panose="020B0702040204020203" pitchFamily="34" charset="0"/>
              </a:rPr>
              <a:t>koines</a:t>
            </a:r>
            <a:r>
              <a:rPr lang="en-US" sz="3600" dirty="0" smtClean="0">
                <a:latin typeface="Segoe UI Semibold" panose="020B0702040204020203" pitchFamily="34" charset="0"/>
              </a:rPr>
              <a:t> and </a:t>
            </a:r>
            <a:r>
              <a:rPr lang="en-US" sz="3600" dirty="0" err="1" smtClean="0">
                <a:latin typeface="Segoe UI Semibold" panose="020B0702040204020203" pitchFamily="34" charset="0"/>
              </a:rPr>
              <a:t>koineization</a:t>
            </a:r>
            <a:r>
              <a:rPr lang="en-US" sz="3600" dirty="0" smtClean="0">
                <a:latin typeface="Segoe UI Semibold" panose="020B0702040204020203" pitchFamily="34" charset="0"/>
              </a:rPr>
              <a:t>. </a:t>
            </a:r>
            <a:r>
              <a:rPr lang="en-US" sz="3600" i="1" dirty="0" smtClean="0">
                <a:latin typeface="Segoe UI Semibold" panose="020B0702040204020203" pitchFamily="34" charset="0"/>
              </a:rPr>
              <a:t>International Journal of the Sociology of Language </a:t>
            </a:r>
            <a:r>
              <a:rPr lang="en-US" sz="3600" dirty="0" smtClean="0">
                <a:latin typeface="Segoe UI Semibold" panose="020B0702040204020203" pitchFamily="34" charset="0"/>
              </a:rPr>
              <a:t>99, 5-8.</a:t>
            </a:r>
            <a:endParaRPr lang="en-GB" sz="36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n-US" sz="3600" dirty="0" smtClean="0">
                <a:latin typeface="Segoe UI Semibold" panose="020B0702040204020203" pitchFamily="34" charset="0"/>
              </a:rPr>
              <a:t>Siegel, J. (1997) Mixing, </a:t>
            </a:r>
            <a:r>
              <a:rPr lang="en-US" sz="3600" dirty="0" err="1" smtClean="0">
                <a:latin typeface="Segoe UI Semibold" panose="020B0702040204020203" pitchFamily="34" charset="0"/>
              </a:rPr>
              <a:t>Levelling</a:t>
            </a:r>
            <a:r>
              <a:rPr lang="en-US" sz="3600" dirty="0" smtClean="0">
                <a:latin typeface="Segoe UI Semibold" panose="020B0702040204020203" pitchFamily="34" charset="0"/>
              </a:rPr>
              <a:t> and pidgin/creole development. </a:t>
            </a:r>
            <a:r>
              <a:rPr lang="el-GR" sz="3600" dirty="0" smtClean="0">
                <a:latin typeface="Segoe UI Semibold" panose="020B0702040204020203" pitchFamily="34" charset="0"/>
              </a:rPr>
              <a:t>Στο </a:t>
            </a:r>
            <a:r>
              <a:rPr lang="en-US" sz="3600" i="1" dirty="0" smtClean="0">
                <a:latin typeface="Segoe UI Semibold" panose="020B0702040204020203" pitchFamily="34" charset="0"/>
              </a:rPr>
              <a:t>The structure and status of pidgins and creoles</a:t>
            </a:r>
            <a:r>
              <a:rPr lang="en-GB" sz="3600" dirty="0" smtClean="0">
                <a:latin typeface="Segoe UI Semibold" panose="020B0702040204020203" pitchFamily="34" charset="0"/>
              </a:rPr>
              <a:t>, </a:t>
            </a:r>
            <a:r>
              <a:rPr lang="en-US" sz="3600" dirty="0" smtClean="0">
                <a:latin typeface="Segoe UI Semibold" panose="020B0702040204020203" pitchFamily="34" charset="0"/>
              </a:rPr>
              <a:t>Spears, </a:t>
            </a:r>
            <a:r>
              <a:rPr lang="el-GR" sz="3600" dirty="0" smtClean="0">
                <a:latin typeface="Segoe UI Semibold" panose="020B0702040204020203" pitchFamily="34" charset="0"/>
              </a:rPr>
              <a:t>Α</a:t>
            </a:r>
            <a:r>
              <a:rPr lang="en-US" sz="3600" dirty="0" smtClean="0">
                <a:latin typeface="Segoe UI Semibold" panose="020B0702040204020203" pitchFamily="34" charset="0"/>
              </a:rPr>
              <a:t>. &amp; </a:t>
            </a:r>
            <a:r>
              <a:rPr lang="en-US" sz="3600" dirty="0" err="1" smtClean="0">
                <a:latin typeface="Segoe UI Semibold" panose="020B0702040204020203" pitchFamily="34" charset="0"/>
              </a:rPr>
              <a:t>Winford</a:t>
            </a:r>
            <a:r>
              <a:rPr lang="en-US" sz="3600" dirty="0" smtClean="0">
                <a:latin typeface="Segoe UI Semibold" panose="020B0702040204020203" pitchFamily="34" charset="0"/>
              </a:rPr>
              <a:t>, D. (</a:t>
            </a:r>
            <a:r>
              <a:rPr lang="en-US" sz="3600" dirty="0" err="1" smtClean="0">
                <a:latin typeface="Segoe UI Semibold" panose="020B0702040204020203" pitchFamily="34" charset="0"/>
              </a:rPr>
              <a:t>ε</a:t>
            </a:r>
            <a:r>
              <a:rPr lang="en-US" sz="3600" dirty="0" smtClean="0">
                <a:latin typeface="Segoe UI Semibold" panose="020B0702040204020203" pitchFamily="34" charset="0"/>
              </a:rPr>
              <a:t>π</a:t>
            </a:r>
            <a:r>
              <a:rPr lang="en-US" sz="3600" dirty="0" err="1" smtClean="0">
                <a:latin typeface="Segoe UI Semibold" panose="020B0702040204020203" pitchFamily="34" charset="0"/>
              </a:rPr>
              <a:t>ιμ</a:t>
            </a:r>
            <a:r>
              <a:rPr lang="en-US" sz="3600" dirty="0" smtClean="0">
                <a:latin typeface="Segoe UI Semibold" panose="020B0702040204020203" pitchFamily="34" charset="0"/>
              </a:rPr>
              <a:t>.) Amsterdam: John </a:t>
            </a:r>
            <a:r>
              <a:rPr lang="en-US" sz="3600" dirty="0" err="1" smtClean="0">
                <a:latin typeface="Segoe UI Semibold" panose="020B0702040204020203" pitchFamily="34" charset="0"/>
              </a:rPr>
              <a:t>Benjamins</a:t>
            </a:r>
            <a:r>
              <a:rPr lang="en-US" sz="3600" dirty="0" smtClean="0">
                <a:latin typeface="Segoe UI Semibold" panose="020B0702040204020203" pitchFamily="34" charset="0"/>
              </a:rPr>
              <a:t>, 111-49.</a:t>
            </a:r>
            <a:endParaRPr lang="en-GB" sz="36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n-GB" sz="3600" dirty="0" smtClean="0">
                <a:latin typeface="Segoe UI Semibold" panose="020B0702040204020203" pitchFamily="34" charset="0"/>
              </a:rPr>
              <a:t> </a:t>
            </a:r>
          </a:p>
          <a:p>
            <a:pPr marL="114300" indent="0">
              <a:buNone/>
            </a:pPr>
            <a:r>
              <a:rPr lang="en-GB" sz="3600" dirty="0" err="1" smtClean="0">
                <a:latin typeface="Segoe UI Semibold" panose="020B0702040204020203" pitchFamily="34" charset="0"/>
              </a:rPr>
              <a:t>Sitaridou</a:t>
            </a:r>
            <a:r>
              <a:rPr lang="en-GB" sz="3600" dirty="0" smtClean="0">
                <a:latin typeface="Segoe UI Semibold" panose="020B0702040204020203" pitchFamily="34" charset="0"/>
              </a:rPr>
              <a:t>, I. &amp; </a:t>
            </a:r>
            <a:r>
              <a:rPr lang="en-GB" sz="3600" dirty="0" err="1" smtClean="0">
                <a:latin typeface="Segoe UI Semibold" panose="020B0702040204020203" pitchFamily="34" charset="0"/>
              </a:rPr>
              <a:t>Terkourafi</a:t>
            </a:r>
            <a:r>
              <a:rPr lang="en-GB" sz="3600" dirty="0" smtClean="0">
                <a:latin typeface="Segoe UI Semibold" panose="020B0702040204020203" pitchFamily="34" charset="0"/>
              </a:rPr>
              <a:t>, M. (2009) On the loss of the masculine genitive plural in Cypriot Greek – Language contact or internal evolution?, </a:t>
            </a:r>
            <a:r>
              <a:rPr lang="el-GR" sz="3600" dirty="0" smtClean="0">
                <a:latin typeface="Segoe UI Semibold" panose="020B0702040204020203" pitchFamily="34" charset="0"/>
              </a:rPr>
              <a:t>Στο </a:t>
            </a:r>
            <a:r>
              <a:rPr lang="en-GB" sz="3600" i="1" dirty="0" smtClean="0">
                <a:latin typeface="Segoe UI Semibold" panose="020B0702040204020203" pitchFamily="34" charset="0"/>
              </a:rPr>
              <a:t>Historical Linguistics 2007: Selected papers from the 18</a:t>
            </a:r>
            <a:r>
              <a:rPr lang="en-GB" sz="3600" i="1" baseline="30000" dirty="0" smtClean="0">
                <a:latin typeface="Segoe UI Semibold" panose="020B0702040204020203" pitchFamily="34" charset="0"/>
              </a:rPr>
              <a:t>th</a:t>
            </a:r>
            <a:r>
              <a:rPr lang="en-GB" sz="3600" i="1" dirty="0" smtClean="0">
                <a:latin typeface="Segoe UI Semibold" panose="020B0702040204020203" pitchFamily="34" charset="0"/>
              </a:rPr>
              <a:t> International Conference on Historical Linguistics</a:t>
            </a:r>
            <a:r>
              <a:rPr lang="en-GB" sz="3600" dirty="0" smtClean="0">
                <a:latin typeface="Segoe UI Semibold" panose="020B0702040204020203" pitchFamily="34" charset="0"/>
              </a:rPr>
              <a:t>, Monique, D., Dupuis, </a:t>
            </a:r>
            <a:r>
              <a:rPr lang="en-US" sz="3600" dirty="0" smtClean="0">
                <a:latin typeface="Segoe UI Semibold" panose="020B0702040204020203" pitchFamily="34" charset="0"/>
              </a:rPr>
              <a:t>F. </a:t>
            </a:r>
            <a:r>
              <a:rPr lang="en-GB" sz="3600" dirty="0" smtClean="0">
                <a:latin typeface="Segoe UI Semibold" panose="020B0702040204020203" pitchFamily="34" charset="0"/>
              </a:rPr>
              <a:t>&amp; </a:t>
            </a:r>
            <a:r>
              <a:rPr lang="en-GB" sz="3600" dirty="0" err="1" smtClean="0">
                <a:latin typeface="Segoe UI Semibold" panose="020B0702040204020203" pitchFamily="34" charset="0"/>
              </a:rPr>
              <a:t>Vocaj</a:t>
            </a:r>
            <a:r>
              <a:rPr lang="en-GB" sz="3600" dirty="0" smtClean="0">
                <a:latin typeface="Segoe UI Semibold" panose="020B0702040204020203" pitchFamily="34" charset="0"/>
              </a:rPr>
              <a:t>, E. (</a:t>
            </a:r>
            <a:r>
              <a:rPr lang="el-GR" sz="3600" dirty="0" smtClean="0">
                <a:latin typeface="Segoe UI Semibold" panose="020B0702040204020203" pitchFamily="34" charset="0"/>
              </a:rPr>
              <a:t>επιμ</a:t>
            </a:r>
            <a:r>
              <a:rPr lang="en-GB" sz="3600" dirty="0" smtClean="0">
                <a:latin typeface="Segoe UI Semibold" panose="020B0702040204020203" pitchFamily="34" charset="0"/>
              </a:rPr>
              <a:t>.), Montreal, 6-11 August 2007, 161-174. </a:t>
            </a:r>
          </a:p>
          <a:p>
            <a:pPr marL="114300" indent="0">
              <a:buNone/>
            </a:pPr>
            <a:r>
              <a:rPr lang="en-GB" sz="3600" dirty="0" err="1" smtClean="0">
                <a:latin typeface="Segoe UI Semibold" panose="020B0702040204020203" pitchFamily="34" charset="0"/>
              </a:rPr>
              <a:t>Sitaridou</a:t>
            </a:r>
            <a:r>
              <a:rPr lang="en-GB" sz="3600" dirty="0" smtClean="0">
                <a:latin typeface="Segoe UI Semibold" panose="020B0702040204020203" pitchFamily="34" charset="0"/>
              </a:rPr>
              <a:t>, I. &amp; </a:t>
            </a:r>
            <a:r>
              <a:rPr lang="en-GB" sz="3600" dirty="0" err="1" smtClean="0">
                <a:latin typeface="Segoe UI Semibold" panose="020B0702040204020203" pitchFamily="34" charset="0"/>
              </a:rPr>
              <a:t>Terkourafi</a:t>
            </a:r>
            <a:r>
              <a:rPr lang="en-GB" sz="3600" dirty="0" smtClean="0">
                <a:latin typeface="Segoe UI Semibold" panose="020B0702040204020203" pitchFamily="34" charset="0"/>
              </a:rPr>
              <a:t>, M.</a:t>
            </a:r>
            <a:r>
              <a:rPr lang="en-US" sz="3600" dirty="0" smtClean="0">
                <a:latin typeface="Segoe UI Semibold" panose="020B0702040204020203" pitchFamily="34" charset="0"/>
              </a:rPr>
              <a:t> (</a:t>
            </a:r>
            <a:r>
              <a:rPr lang="el-GR" sz="3600" dirty="0" smtClean="0">
                <a:latin typeface="Segoe UI Semibold" panose="020B0702040204020203" pitchFamily="34" charset="0"/>
              </a:rPr>
              <a:t>αδημ</a:t>
            </a:r>
            <a:r>
              <a:rPr lang="en-US" sz="3600" dirty="0" smtClean="0">
                <a:latin typeface="Segoe UI Semibold" panose="020B0702040204020203" pitchFamily="34" charset="0"/>
              </a:rPr>
              <a:t>.) The genitive plural in Cypriot Greek today.</a:t>
            </a:r>
            <a:endParaRPr lang="en-GB" sz="36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n-GB" sz="3600" dirty="0" err="1" smtClean="0">
                <a:latin typeface="Segoe UI Semibold" panose="020B0702040204020203" pitchFamily="34" charset="0"/>
              </a:rPr>
              <a:t>Terkourafi</a:t>
            </a:r>
            <a:r>
              <a:rPr lang="en-GB" sz="3600" dirty="0" smtClean="0">
                <a:latin typeface="Segoe UI Semibold" panose="020B0702040204020203" pitchFamily="34" charset="0"/>
              </a:rPr>
              <a:t>, M. (2004) The Cypriot </a:t>
            </a:r>
            <a:r>
              <a:rPr lang="en-GB" sz="3600" dirty="0" err="1" smtClean="0">
                <a:latin typeface="Segoe UI Semibold" panose="020B0702040204020203" pitchFamily="34" charset="0"/>
              </a:rPr>
              <a:t>Koiné</a:t>
            </a:r>
            <a:r>
              <a:rPr lang="en-GB" sz="3600" dirty="0" smtClean="0">
                <a:latin typeface="Segoe UI Semibold" panose="020B0702040204020203" pitchFamily="34" charset="0"/>
              </a:rPr>
              <a:t>: A recent development. </a:t>
            </a:r>
            <a:r>
              <a:rPr lang="el-GR" sz="3600" dirty="0" smtClean="0">
                <a:latin typeface="Segoe UI Semibold" panose="020B0702040204020203" pitchFamily="34" charset="0"/>
              </a:rPr>
              <a:t>Στο ηλεκτρονικό βιβλίο του 6</a:t>
            </a:r>
            <a:r>
              <a:rPr lang="el-GR" sz="3600" baseline="30000" dirty="0" smtClean="0">
                <a:latin typeface="Segoe UI Semibold" panose="020B0702040204020203" pitchFamily="34" charset="0"/>
              </a:rPr>
              <a:t>ου</a:t>
            </a:r>
            <a:r>
              <a:rPr lang="el-GR" sz="3600" dirty="0" smtClean="0">
                <a:latin typeface="Segoe UI Semibold" panose="020B0702040204020203" pitchFamily="34" charset="0"/>
              </a:rPr>
              <a:t> Διεθνούς Συνεδρίου Ελληνικής Γλωσσολογίας, 18-21 Σεπτεμβρίου 2003. Ρέθυμνο: Εργαστήριο Γλωσσολογίας, Πανεπιστήμιο Κρήτης </a:t>
            </a:r>
            <a:r>
              <a:rPr lang="en-GB" sz="3600" u="sng" dirty="0" smtClean="0">
                <a:latin typeface="Segoe UI Semibold" panose="020B0702040204020203" pitchFamily="34" charset="0"/>
                <a:hlinkClick r:id="rId2"/>
              </a:rPr>
              <a:t>http</a:t>
            </a:r>
            <a:r>
              <a:rPr lang="el-GR" sz="3600" u="sng" dirty="0" smtClean="0">
                <a:latin typeface="Segoe UI Semibold" panose="020B0702040204020203" pitchFamily="34" charset="0"/>
                <a:hlinkClick r:id="rId2"/>
              </a:rPr>
              <a:t>://</a:t>
            </a:r>
            <a:r>
              <a:rPr lang="en-GB" sz="3600" u="sng" dirty="0" smtClean="0">
                <a:latin typeface="Segoe UI Semibold" panose="020B0702040204020203" pitchFamily="34" charset="0"/>
                <a:hlinkClick r:id="rId2"/>
              </a:rPr>
              <a:t>www</a:t>
            </a:r>
            <a:r>
              <a:rPr lang="el-GR" sz="3600" u="sng" dirty="0" smtClean="0">
                <a:latin typeface="Segoe UI Semibold" panose="020B0702040204020203" pitchFamily="34" charset="0"/>
                <a:hlinkClick r:id="rId2"/>
              </a:rPr>
              <a:t>.</a:t>
            </a:r>
            <a:r>
              <a:rPr lang="en-GB" sz="3600" u="sng" dirty="0" smtClean="0">
                <a:latin typeface="Segoe UI Semibold" panose="020B0702040204020203" pitchFamily="34" charset="0"/>
                <a:hlinkClick r:id="rId2"/>
              </a:rPr>
              <a:t>philology</a:t>
            </a:r>
            <a:r>
              <a:rPr lang="el-GR" sz="3600" u="sng" dirty="0" smtClean="0">
                <a:latin typeface="Segoe UI Semibold" panose="020B0702040204020203" pitchFamily="34" charset="0"/>
                <a:hlinkClick r:id="rId2"/>
              </a:rPr>
              <a:t>.</a:t>
            </a:r>
            <a:r>
              <a:rPr lang="en-GB" sz="3600" u="sng" dirty="0" smtClean="0">
                <a:latin typeface="Segoe UI Semibold" panose="020B0702040204020203" pitchFamily="34" charset="0"/>
                <a:hlinkClick r:id="rId2"/>
              </a:rPr>
              <a:t>uoc</a:t>
            </a:r>
            <a:r>
              <a:rPr lang="el-GR" sz="3600" u="sng" dirty="0" smtClean="0">
                <a:latin typeface="Segoe UI Semibold" panose="020B0702040204020203" pitchFamily="34" charset="0"/>
                <a:hlinkClick r:id="rId2"/>
              </a:rPr>
              <a:t>.</a:t>
            </a:r>
            <a:r>
              <a:rPr lang="en-GB" sz="3600" u="sng" dirty="0" smtClean="0">
                <a:latin typeface="Segoe UI Semibold" panose="020B0702040204020203" pitchFamily="34" charset="0"/>
                <a:hlinkClick r:id="rId2"/>
              </a:rPr>
              <a:t>gr</a:t>
            </a:r>
            <a:r>
              <a:rPr lang="el-GR" sz="3600" u="sng" dirty="0" smtClean="0">
                <a:latin typeface="Segoe UI Semibold" panose="020B0702040204020203" pitchFamily="34" charset="0"/>
                <a:hlinkClick r:id="rId2"/>
              </a:rPr>
              <a:t>/</a:t>
            </a:r>
            <a:r>
              <a:rPr lang="en-GB" sz="3600" u="sng" dirty="0" smtClean="0">
                <a:latin typeface="Segoe UI Semibold" panose="020B0702040204020203" pitchFamily="34" charset="0"/>
                <a:hlinkClick r:id="rId2"/>
              </a:rPr>
              <a:t>conferences</a:t>
            </a:r>
            <a:r>
              <a:rPr lang="el-GR" sz="3600" u="sng" dirty="0" smtClean="0">
                <a:latin typeface="Segoe UI Semibold" panose="020B0702040204020203" pitchFamily="34" charset="0"/>
                <a:hlinkClick r:id="rId2"/>
              </a:rPr>
              <a:t>/</a:t>
            </a:r>
            <a:r>
              <a:rPr lang="el-GR" sz="3600" dirty="0" smtClean="0">
                <a:latin typeface="Segoe UI Semibold" panose="020B0702040204020203" pitchFamily="34" charset="0"/>
              </a:rPr>
              <a:t> [Πρόσβαση: 21.8.2014]</a:t>
            </a:r>
            <a:endParaRPr lang="en-GB" sz="36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n-GB" sz="3600" dirty="0" err="1" smtClean="0">
                <a:latin typeface="Segoe UI Semibold" panose="020B0702040204020203" pitchFamily="34" charset="0"/>
              </a:rPr>
              <a:t>Terkourafi</a:t>
            </a:r>
            <a:r>
              <a:rPr lang="en-GB" sz="3600" dirty="0" smtClean="0">
                <a:latin typeface="Segoe UI Semibold" panose="020B0702040204020203" pitchFamily="34" charset="0"/>
              </a:rPr>
              <a:t>, M. (2005) Understanding the present </a:t>
            </a:r>
            <a:r>
              <a:rPr lang="en-GB" sz="3600" dirty="0" err="1" smtClean="0">
                <a:latin typeface="Segoe UI Semibold" panose="020B0702040204020203" pitchFamily="34" charset="0"/>
              </a:rPr>
              <a:t>throug</a:t>
            </a:r>
            <a:r>
              <a:rPr lang="en-GB" sz="3600" dirty="0" smtClean="0">
                <a:latin typeface="Segoe UI Semibold" panose="020B0702040204020203" pitchFamily="34" charset="0"/>
              </a:rPr>
              <a:t> the past. Processes of </a:t>
            </a:r>
            <a:r>
              <a:rPr lang="en-GB" sz="3600" dirty="0" err="1" smtClean="0">
                <a:latin typeface="Segoe UI Semibold" panose="020B0702040204020203" pitchFamily="34" charset="0"/>
              </a:rPr>
              <a:t>Koineisation</a:t>
            </a:r>
            <a:r>
              <a:rPr lang="en-GB" sz="3600" dirty="0" smtClean="0">
                <a:latin typeface="Segoe UI Semibold" panose="020B0702040204020203" pitchFamily="34" charset="0"/>
              </a:rPr>
              <a:t> in Cyprus. </a:t>
            </a:r>
            <a:r>
              <a:rPr lang="en-GB" sz="3600" i="1" dirty="0" err="1" smtClean="0">
                <a:latin typeface="Segoe UI Semibold" panose="020B0702040204020203" pitchFamily="34" charset="0"/>
              </a:rPr>
              <a:t>Diachronica</a:t>
            </a:r>
            <a:r>
              <a:rPr lang="en-GB" sz="3600" i="1" dirty="0" smtClean="0">
                <a:latin typeface="Segoe UI Semibold" panose="020B0702040204020203" pitchFamily="34" charset="0"/>
              </a:rPr>
              <a:t> </a:t>
            </a:r>
            <a:r>
              <a:rPr lang="en-GB" sz="3600" dirty="0" smtClean="0">
                <a:latin typeface="Segoe UI Semibold" panose="020B0702040204020203" pitchFamily="34" charset="0"/>
              </a:rPr>
              <a:t>22, 309-372. </a:t>
            </a:r>
          </a:p>
          <a:p>
            <a:pPr marL="114300" indent="0">
              <a:buNone/>
            </a:pPr>
            <a:r>
              <a:rPr lang="en-US" sz="3600" dirty="0" err="1" smtClean="0">
                <a:latin typeface="Segoe UI Semibold" panose="020B0702040204020203" pitchFamily="34" charset="0"/>
              </a:rPr>
              <a:t>Themistocleous</a:t>
            </a:r>
            <a:r>
              <a:rPr lang="en-US" sz="3600" dirty="0" smtClean="0">
                <a:latin typeface="Segoe UI Semibold" panose="020B0702040204020203" pitchFamily="34" charset="0"/>
              </a:rPr>
              <a:t>, C. (2009) Written Cypriot Greek in online chat: Usage and attitudes. </a:t>
            </a:r>
            <a:r>
              <a:rPr lang="el-GR" sz="3600" dirty="0" smtClean="0">
                <a:latin typeface="Segoe UI Semibold" panose="020B0702040204020203" pitchFamily="34" charset="0"/>
              </a:rPr>
              <a:t>Στο </a:t>
            </a:r>
            <a:r>
              <a:rPr lang="en-US" sz="3600" i="1" dirty="0" smtClean="0">
                <a:latin typeface="Segoe UI Semibold" panose="020B0702040204020203" pitchFamily="34" charset="0"/>
              </a:rPr>
              <a:t>Proceedings of the 8th International Conference on Greek Linguistics</a:t>
            </a:r>
            <a:r>
              <a:rPr lang="en-US" sz="3600" dirty="0" smtClean="0">
                <a:latin typeface="Segoe UI Semibold" panose="020B0702040204020203" pitchFamily="34" charset="0"/>
              </a:rPr>
              <a:t>, </a:t>
            </a:r>
            <a:r>
              <a:rPr lang="en-US" sz="3600" dirty="0" err="1" smtClean="0">
                <a:latin typeface="Segoe UI Semibold" panose="020B0702040204020203" pitchFamily="34" charset="0"/>
              </a:rPr>
              <a:t>Baltazani</a:t>
            </a:r>
            <a:r>
              <a:rPr lang="en-US" sz="3600" dirty="0" smtClean="0">
                <a:latin typeface="Segoe UI Semibold" panose="020B0702040204020203" pitchFamily="34" charset="0"/>
              </a:rPr>
              <a:t>, M. (</a:t>
            </a:r>
            <a:r>
              <a:rPr lang="el-GR" sz="3600" dirty="0" smtClean="0">
                <a:latin typeface="Segoe UI Semibold" panose="020B0702040204020203" pitchFamily="34" charset="0"/>
              </a:rPr>
              <a:t>επιμ</a:t>
            </a:r>
            <a:r>
              <a:rPr lang="en-GB" sz="3600" dirty="0" smtClean="0">
                <a:latin typeface="Segoe UI Semibold" panose="020B0702040204020203" pitchFamily="34" charset="0"/>
              </a:rPr>
              <a:t>.</a:t>
            </a:r>
            <a:r>
              <a:rPr lang="en-US" sz="3600" dirty="0" smtClean="0">
                <a:latin typeface="Segoe UI Semibold" panose="020B0702040204020203" pitchFamily="34" charset="0"/>
              </a:rPr>
              <a:t>), University of </a:t>
            </a:r>
            <a:r>
              <a:rPr lang="en-US" sz="3600" dirty="0" err="1" smtClean="0">
                <a:latin typeface="Segoe UI Semibold" panose="020B0702040204020203" pitchFamily="34" charset="0"/>
              </a:rPr>
              <a:t>Ioannina</a:t>
            </a:r>
            <a:r>
              <a:rPr lang="en-US" sz="3600" dirty="0" smtClean="0">
                <a:latin typeface="Segoe UI Semibold" panose="020B0702040204020203" pitchFamily="34" charset="0"/>
              </a:rPr>
              <a:t>, Greece: University of </a:t>
            </a:r>
            <a:r>
              <a:rPr lang="en-US" sz="3600" dirty="0" err="1" smtClean="0">
                <a:latin typeface="Segoe UI Semibold" panose="020B0702040204020203" pitchFamily="34" charset="0"/>
              </a:rPr>
              <a:t>Ioannina</a:t>
            </a:r>
            <a:r>
              <a:rPr lang="en-GB" sz="3600" dirty="0" smtClean="0">
                <a:latin typeface="Segoe UI Semibold" panose="020B0702040204020203" pitchFamily="34" charset="0"/>
              </a:rPr>
              <a:t>, </a:t>
            </a:r>
            <a:r>
              <a:rPr lang="en-US" sz="3600" dirty="0" smtClean="0">
                <a:latin typeface="Segoe UI Semibold" panose="020B0702040204020203" pitchFamily="34" charset="0"/>
              </a:rPr>
              <a:t>473–488</a:t>
            </a:r>
            <a:r>
              <a:rPr lang="en-GB" sz="3600" dirty="0" smtClean="0">
                <a:latin typeface="Segoe UI Semibold" panose="020B0702040204020203" pitchFamily="34" charset="0"/>
              </a:rPr>
              <a:t>.</a:t>
            </a:r>
          </a:p>
          <a:p>
            <a:pPr marL="114300" indent="0">
              <a:buNone/>
            </a:pPr>
            <a:r>
              <a:rPr lang="en-GB" sz="3600" dirty="0" err="1" smtClean="0">
                <a:latin typeface="Segoe UI Semibold" panose="020B0702040204020203" pitchFamily="34" charset="0"/>
              </a:rPr>
              <a:t>Trudgill</a:t>
            </a:r>
            <a:r>
              <a:rPr lang="en-GB" sz="3600" dirty="0" smtClean="0">
                <a:latin typeface="Segoe UI Semibold" panose="020B0702040204020203" pitchFamily="34" charset="0"/>
              </a:rPr>
              <a:t>, P. (2003) Modern Greek Dialects. A Preliminary Classification. </a:t>
            </a:r>
            <a:r>
              <a:rPr lang="en-GB" sz="3600" i="1" dirty="0" smtClean="0">
                <a:latin typeface="Segoe UI Semibold" panose="020B0702040204020203" pitchFamily="34" charset="0"/>
              </a:rPr>
              <a:t>Journal of Linguistics</a:t>
            </a:r>
            <a:r>
              <a:rPr lang="en-GB" sz="3600" dirty="0" smtClean="0">
                <a:latin typeface="Segoe UI Semibold" panose="020B0702040204020203" pitchFamily="34" charset="0"/>
              </a:rPr>
              <a:t> 4, 45-64. </a:t>
            </a:r>
          </a:p>
          <a:p>
            <a:pPr marL="114300" indent="0">
              <a:buNone/>
            </a:pPr>
            <a:r>
              <a:rPr lang="en-GB" sz="3600" dirty="0" smtClean="0">
                <a:latin typeface="Segoe UI Semibold" panose="020B0702040204020203" pitchFamily="34" charset="0"/>
              </a:rPr>
              <a:t>Tsiplakou, S., </a:t>
            </a:r>
            <a:r>
              <a:rPr lang="en-GB" sz="3600" dirty="0" err="1" smtClean="0">
                <a:latin typeface="Segoe UI Semibold" panose="020B0702040204020203" pitchFamily="34" charset="0"/>
              </a:rPr>
              <a:t>Papapavlou</a:t>
            </a:r>
            <a:r>
              <a:rPr lang="en-GB" sz="3600" dirty="0" smtClean="0">
                <a:latin typeface="Segoe UI Semibold" panose="020B0702040204020203" pitchFamily="34" charset="0"/>
              </a:rPr>
              <a:t>, A. </a:t>
            </a:r>
            <a:r>
              <a:rPr lang="en-GB" sz="3600" dirty="0" err="1" smtClean="0">
                <a:latin typeface="Segoe UI Semibold" panose="020B0702040204020203" pitchFamily="34" charset="0"/>
              </a:rPr>
              <a:t>Pavlou</a:t>
            </a:r>
            <a:r>
              <a:rPr lang="en-GB" sz="3600" dirty="0" smtClean="0">
                <a:latin typeface="Segoe UI Semibold" panose="020B0702040204020203" pitchFamily="34" charset="0"/>
              </a:rPr>
              <a:t>, P. &amp; </a:t>
            </a:r>
            <a:r>
              <a:rPr lang="en-GB" sz="3600" dirty="0" err="1" smtClean="0">
                <a:latin typeface="Segoe UI Semibold" panose="020B0702040204020203" pitchFamily="34" charset="0"/>
              </a:rPr>
              <a:t>Katsogiannou</a:t>
            </a:r>
            <a:r>
              <a:rPr lang="en-GB" sz="3600" dirty="0" smtClean="0">
                <a:latin typeface="Segoe UI Semibold" panose="020B0702040204020203" pitchFamily="34" charset="0"/>
              </a:rPr>
              <a:t>, M. (2006) Levelling, </a:t>
            </a:r>
            <a:r>
              <a:rPr lang="en-GB" sz="3600" dirty="0" err="1" smtClean="0">
                <a:latin typeface="Segoe UI Semibold" panose="020B0702040204020203" pitchFamily="34" charset="0"/>
              </a:rPr>
              <a:t>koineization</a:t>
            </a:r>
            <a:r>
              <a:rPr lang="en-GB" sz="3600" dirty="0" smtClean="0">
                <a:latin typeface="Segoe UI Semibold" panose="020B0702040204020203" pitchFamily="34" charset="0"/>
              </a:rPr>
              <a:t> and their implications for </a:t>
            </a:r>
            <a:r>
              <a:rPr lang="en-GB" sz="3600" dirty="0" err="1" smtClean="0">
                <a:latin typeface="Segoe UI Semibold" panose="020B0702040204020203" pitchFamily="34" charset="0"/>
              </a:rPr>
              <a:t>bidialectism</a:t>
            </a:r>
            <a:r>
              <a:rPr lang="en-GB" sz="3600" dirty="0" smtClean="0">
                <a:latin typeface="Segoe UI Semibold" panose="020B0702040204020203" pitchFamily="34" charset="0"/>
              </a:rPr>
              <a:t>.</a:t>
            </a:r>
            <a:r>
              <a:rPr lang="el-GR" sz="3600" dirty="0" smtClean="0">
                <a:latin typeface="Segoe UI Semibold" panose="020B0702040204020203" pitchFamily="34" charset="0"/>
              </a:rPr>
              <a:t>Στο </a:t>
            </a:r>
            <a:r>
              <a:rPr lang="en-GB" sz="3600" i="1" dirty="0" smtClean="0">
                <a:latin typeface="Segoe UI Semibold" panose="020B0702040204020203" pitchFamily="34" charset="0"/>
              </a:rPr>
              <a:t>Language Variation – European Perspectives. Selected papers from the 3</a:t>
            </a:r>
            <a:r>
              <a:rPr lang="en-GB" sz="3600" i="1" baseline="30000" dirty="0" smtClean="0">
                <a:latin typeface="Segoe UI Semibold" panose="020B0702040204020203" pitchFamily="34" charset="0"/>
              </a:rPr>
              <a:t>rd</a:t>
            </a:r>
            <a:r>
              <a:rPr lang="en-GB" sz="3600" i="1" dirty="0" smtClean="0">
                <a:latin typeface="Segoe UI Semibold" panose="020B0702040204020203" pitchFamily="34" charset="0"/>
              </a:rPr>
              <a:t> International Conference on Language Variation in Europe (</a:t>
            </a:r>
            <a:r>
              <a:rPr lang="en-GB" sz="3600" i="1" dirty="0" err="1" smtClean="0">
                <a:latin typeface="Segoe UI Semibold" panose="020B0702040204020203" pitchFamily="34" charset="0"/>
              </a:rPr>
              <a:t>ICLaVE</a:t>
            </a:r>
            <a:r>
              <a:rPr lang="en-GB" sz="3600" i="1" dirty="0" smtClean="0">
                <a:latin typeface="Segoe UI Semibold" panose="020B0702040204020203" pitchFamily="34" charset="0"/>
              </a:rPr>
              <a:t> 3), University of Amsterdam, 23-25 June 2005, </a:t>
            </a:r>
            <a:r>
              <a:rPr lang="en-GB" sz="3600" dirty="0" err="1" smtClean="0">
                <a:latin typeface="Segoe UI Semibold" panose="020B0702040204020203" pitchFamily="34" charset="0"/>
              </a:rPr>
              <a:t>Hinskens</a:t>
            </a:r>
            <a:r>
              <a:rPr lang="en-GB" sz="3600" dirty="0" smtClean="0">
                <a:latin typeface="Segoe UI Semibold" panose="020B0702040204020203" pitchFamily="34" charset="0"/>
              </a:rPr>
              <a:t>, </a:t>
            </a:r>
            <a:r>
              <a:rPr lang="en-US" sz="3600" dirty="0" smtClean="0">
                <a:latin typeface="Segoe UI Semibold" panose="020B0702040204020203" pitchFamily="34" charset="0"/>
              </a:rPr>
              <a:t>F. (</a:t>
            </a:r>
            <a:r>
              <a:rPr lang="el-GR" sz="3600" dirty="0" smtClean="0">
                <a:latin typeface="Segoe UI Semibold" panose="020B0702040204020203" pitchFamily="34" charset="0"/>
              </a:rPr>
              <a:t>επιμ</a:t>
            </a:r>
            <a:r>
              <a:rPr lang="en-US" sz="3600" dirty="0" smtClean="0">
                <a:latin typeface="Segoe UI Semibold" panose="020B0702040204020203" pitchFamily="34" charset="0"/>
              </a:rPr>
              <a:t>.), </a:t>
            </a:r>
            <a:r>
              <a:rPr lang="en-GB" sz="3600" dirty="0" smtClean="0">
                <a:latin typeface="Segoe UI Semibold" panose="020B0702040204020203" pitchFamily="34" charset="0"/>
              </a:rPr>
              <a:t>Amsterdam: John </a:t>
            </a:r>
            <a:r>
              <a:rPr lang="en-GB" sz="3600" dirty="0" err="1" smtClean="0">
                <a:latin typeface="Segoe UI Semibold" panose="020B0702040204020203" pitchFamily="34" charset="0"/>
              </a:rPr>
              <a:t>Benjamins</a:t>
            </a:r>
            <a:r>
              <a:rPr lang="en-GB" sz="3600" dirty="0" smtClean="0">
                <a:latin typeface="Segoe UI Semibold" panose="020B0702040204020203" pitchFamily="34" charset="0"/>
              </a:rPr>
              <a:t>, 265 – 276.</a:t>
            </a:r>
          </a:p>
          <a:p>
            <a:pPr marL="114300" indent="0">
              <a:buNone/>
            </a:pPr>
            <a:r>
              <a:rPr lang="en-GB" sz="3600" dirty="0" smtClean="0">
                <a:latin typeface="Segoe UI Semibold" panose="020B0702040204020203" pitchFamily="34" charset="0"/>
              </a:rPr>
              <a:t>Tsiplakou, S. (2009) Code – switching and code – mixing between related varieties: establishing the blueprint. </a:t>
            </a:r>
            <a:r>
              <a:rPr lang="en-GB" sz="3600" i="1" dirty="0" smtClean="0">
                <a:latin typeface="Segoe UI Semibold" panose="020B0702040204020203" pitchFamily="34" charset="0"/>
              </a:rPr>
              <a:t>The International Journal of Humanities</a:t>
            </a:r>
            <a:r>
              <a:rPr lang="en-GB" sz="3600" dirty="0" smtClean="0">
                <a:latin typeface="Segoe UI Semibold" panose="020B0702040204020203" pitchFamily="34" charset="0"/>
              </a:rPr>
              <a:t> 6, 49-66. </a:t>
            </a:r>
          </a:p>
          <a:p>
            <a:pPr marL="114300" indent="0">
              <a:buNone/>
            </a:pPr>
            <a:r>
              <a:rPr lang="en-US" sz="3600" dirty="0" smtClean="0">
                <a:latin typeface="Segoe UI Semibold" panose="020B0702040204020203" pitchFamily="34" charset="0"/>
              </a:rPr>
              <a:t>Tsiplakou, S. (2014</a:t>
            </a:r>
            <a:r>
              <a:rPr lang="el-GR" sz="3600" dirty="0" smtClean="0">
                <a:latin typeface="Segoe UI Semibold" panose="020B0702040204020203" pitchFamily="34" charset="0"/>
              </a:rPr>
              <a:t>α</a:t>
            </a:r>
            <a:r>
              <a:rPr lang="en-US" sz="3600" dirty="0" smtClean="0">
                <a:latin typeface="Segoe UI Semibold" panose="020B0702040204020203" pitchFamily="34" charset="0"/>
              </a:rPr>
              <a:t>) How ‘mixed’ is a mixed system? The case of the Cypriot Greek </a:t>
            </a:r>
            <a:r>
              <a:rPr lang="en-US" sz="3600" dirty="0" err="1" smtClean="0">
                <a:latin typeface="Segoe UI Semibold" panose="020B0702040204020203" pitchFamily="34" charset="0"/>
              </a:rPr>
              <a:t>koiné</a:t>
            </a:r>
            <a:r>
              <a:rPr lang="en-US" sz="3600" dirty="0" smtClean="0">
                <a:latin typeface="Segoe UI Semibold" panose="020B0702040204020203" pitchFamily="34" charset="0"/>
              </a:rPr>
              <a:t>. </a:t>
            </a:r>
            <a:r>
              <a:rPr lang="en-US" sz="3600" i="1" dirty="0" smtClean="0">
                <a:latin typeface="Segoe UI Semibold" panose="020B0702040204020203" pitchFamily="34" charset="0"/>
              </a:rPr>
              <a:t>Linguistic Variation</a:t>
            </a:r>
            <a:r>
              <a:rPr lang="en-US" sz="3600" dirty="0" smtClean="0">
                <a:latin typeface="Segoe UI Semibold" panose="020B0702040204020203" pitchFamily="34" charset="0"/>
              </a:rPr>
              <a:t> 14, Special Issue: Three Factors and Beyond, vol. 1 - Socio-Syntax and Language Acquisition, </a:t>
            </a:r>
            <a:r>
              <a:rPr lang="en-GB" sz="3600" dirty="0" smtClean="0">
                <a:latin typeface="Segoe UI Semibold" panose="020B0702040204020203" pitchFamily="34" charset="0"/>
              </a:rPr>
              <a:t>161-178.</a:t>
            </a:r>
          </a:p>
          <a:p>
            <a:pPr marL="114300" indent="0">
              <a:buNone/>
            </a:pPr>
            <a:r>
              <a:rPr lang="en-US" sz="3600" dirty="0" smtClean="0">
                <a:latin typeface="Segoe UI Semibold" panose="020B0702040204020203" pitchFamily="34" charset="0"/>
              </a:rPr>
              <a:t> </a:t>
            </a:r>
            <a:endParaRPr lang="en-GB" sz="36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n-US" sz="3600" dirty="0" smtClean="0">
                <a:latin typeface="Segoe UI Semibold" panose="020B0702040204020203" pitchFamily="34" charset="0"/>
              </a:rPr>
              <a:t>Tsiplakou, S. (2014</a:t>
            </a:r>
            <a:r>
              <a:rPr lang="el-GR" sz="3600" dirty="0" smtClean="0">
                <a:latin typeface="Segoe UI Semibold" panose="020B0702040204020203" pitchFamily="34" charset="0"/>
              </a:rPr>
              <a:t>β</a:t>
            </a:r>
            <a:r>
              <a:rPr lang="en-US" sz="3600" dirty="0" smtClean="0">
                <a:latin typeface="Segoe UI Semibold" panose="020B0702040204020203" pitchFamily="34" charset="0"/>
              </a:rPr>
              <a:t>) </a:t>
            </a:r>
            <a:r>
              <a:rPr lang="en-GB" sz="3600" dirty="0" smtClean="0">
                <a:latin typeface="Segoe UI Semibold" panose="020B0702040204020203" pitchFamily="34" charset="0"/>
              </a:rPr>
              <a:t>Does convergence generate stability?  The case of the Cypriot Greek </a:t>
            </a:r>
            <a:r>
              <a:rPr lang="en-GB" sz="3600" i="1" dirty="0" err="1" smtClean="0">
                <a:latin typeface="Segoe UI Semibold" panose="020B0702040204020203" pitchFamily="34" charset="0"/>
              </a:rPr>
              <a:t>koine</a:t>
            </a:r>
            <a:r>
              <a:rPr lang="en-GB" sz="3600" i="1" dirty="0" smtClean="0">
                <a:latin typeface="Segoe UI Semibold" panose="020B0702040204020203" pitchFamily="34" charset="0"/>
              </a:rPr>
              <a:t>. </a:t>
            </a:r>
            <a:r>
              <a:rPr lang="el-GR" sz="3600" dirty="0" smtClean="0">
                <a:latin typeface="Segoe UI Semibold" panose="020B0702040204020203" pitchFamily="34" charset="0"/>
              </a:rPr>
              <a:t>Στο </a:t>
            </a:r>
            <a:r>
              <a:rPr lang="en-GB" sz="3600" i="1" dirty="0" smtClean="0">
                <a:latin typeface="Segoe UI Semibold" panose="020B0702040204020203" pitchFamily="34" charset="0"/>
              </a:rPr>
              <a:t>Stability and Divergence in Language Contact. Factors and Mechanisms</a:t>
            </a:r>
            <a:r>
              <a:rPr lang="en-GB" sz="3600" b="1" dirty="0" smtClean="0">
                <a:latin typeface="Segoe UI Semibold" panose="020B0702040204020203" pitchFamily="34" charset="0"/>
              </a:rPr>
              <a:t>, </a:t>
            </a:r>
            <a:r>
              <a:rPr lang="en-GB" sz="3600" dirty="0" err="1" smtClean="0">
                <a:latin typeface="Segoe UI Semibold" panose="020B0702040204020203" pitchFamily="34" charset="0"/>
              </a:rPr>
              <a:t>Braunmüller</a:t>
            </a:r>
            <a:r>
              <a:rPr lang="en-GB" sz="3600" dirty="0" smtClean="0">
                <a:latin typeface="Segoe UI Semibold" panose="020B0702040204020203" pitchFamily="34" charset="0"/>
              </a:rPr>
              <a:t>, K., </a:t>
            </a:r>
            <a:r>
              <a:rPr lang="en-GB" sz="3600" dirty="0" err="1" smtClean="0">
                <a:latin typeface="Segoe UI Semibold" panose="020B0702040204020203" pitchFamily="34" charset="0"/>
              </a:rPr>
              <a:t>Höder</a:t>
            </a:r>
            <a:r>
              <a:rPr lang="en-GB" sz="3600" dirty="0" smtClean="0">
                <a:latin typeface="Segoe UI Semibold" panose="020B0702040204020203" pitchFamily="34" charset="0"/>
              </a:rPr>
              <a:t>, S., &amp; </a:t>
            </a:r>
            <a:r>
              <a:rPr lang="en-GB" sz="3600" dirty="0" err="1" smtClean="0">
                <a:latin typeface="Segoe UI Semibold" panose="020B0702040204020203" pitchFamily="34" charset="0"/>
              </a:rPr>
              <a:t>Kühl</a:t>
            </a:r>
            <a:r>
              <a:rPr lang="en-GB" sz="3600" dirty="0" smtClean="0">
                <a:latin typeface="Segoe UI Semibold" panose="020B0702040204020203" pitchFamily="34" charset="0"/>
              </a:rPr>
              <a:t>, K. (</a:t>
            </a:r>
            <a:r>
              <a:rPr lang="el-GR" sz="3600" dirty="0" smtClean="0">
                <a:latin typeface="Segoe UI Semibold" panose="020B0702040204020203" pitchFamily="34" charset="0"/>
              </a:rPr>
              <a:t>επιμ</a:t>
            </a:r>
            <a:r>
              <a:rPr lang="en-GB" sz="3600" dirty="0" smtClean="0">
                <a:latin typeface="Segoe UI Semibold" panose="020B0702040204020203" pitchFamily="34" charset="0"/>
              </a:rPr>
              <a:t>.), </a:t>
            </a:r>
            <a:r>
              <a:rPr lang="en-US" sz="3600" dirty="0" smtClean="0">
                <a:latin typeface="Segoe UI Semibold" panose="020B0702040204020203" pitchFamily="34" charset="0"/>
              </a:rPr>
              <a:t>[SILV 16], Amsterdam: John </a:t>
            </a:r>
            <a:r>
              <a:rPr lang="en-US" sz="3600" dirty="0" err="1" smtClean="0">
                <a:latin typeface="Segoe UI Semibold" panose="020B0702040204020203" pitchFamily="34" charset="0"/>
              </a:rPr>
              <a:t>Benjamins</a:t>
            </a:r>
            <a:r>
              <a:rPr lang="en-GB" sz="3600" dirty="0" smtClean="0">
                <a:latin typeface="Segoe UI Semibold" panose="020B0702040204020203" pitchFamily="34" charset="0"/>
              </a:rPr>
              <a:t>, 165 – 177.</a:t>
            </a:r>
          </a:p>
          <a:p>
            <a:pPr marL="114300" indent="0">
              <a:buNone/>
            </a:pPr>
            <a:r>
              <a:rPr lang="en-US" sz="3600" i="1" dirty="0" smtClean="0">
                <a:latin typeface="Segoe UI Semibold" panose="020B0702040204020203" pitchFamily="34" charset="0"/>
              </a:rPr>
              <a:t> </a:t>
            </a:r>
            <a:endParaRPr lang="en-GB" sz="36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n-US" sz="3600" dirty="0" err="1" smtClean="0">
                <a:latin typeface="Segoe UI Semibold" panose="020B0702040204020203" pitchFamily="34" charset="0"/>
              </a:rPr>
              <a:t>Wardhaugh</a:t>
            </a:r>
            <a:r>
              <a:rPr lang="en-US" sz="3600" dirty="0" smtClean="0">
                <a:latin typeface="Segoe UI Semibold" panose="020B0702040204020203" pitchFamily="34" charset="0"/>
              </a:rPr>
              <a:t>, R. &amp; Fuller, J. (2014</a:t>
            </a:r>
            <a:r>
              <a:rPr lang="en-US" sz="3600" baseline="30000" dirty="0" smtClean="0">
                <a:latin typeface="Segoe UI Semibold" panose="020B0702040204020203" pitchFamily="34" charset="0"/>
              </a:rPr>
              <a:t>7</a:t>
            </a:r>
            <a:r>
              <a:rPr lang="en-US" sz="3600" dirty="0" smtClean="0">
                <a:latin typeface="Segoe UI Semibold" panose="020B0702040204020203" pitchFamily="34" charset="0"/>
              </a:rPr>
              <a:t>) </a:t>
            </a:r>
            <a:r>
              <a:rPr lang="en-US" sz="3600" i="1" dirty="0" smtClean="0">
                <a:latin typeface="Segoe UI Semibold" panose="020B0702040204020203" pitchFamily="34" charset="0"/>
              </a:rPr>
              <a:t>An Introduction to Sociolinguistics.</a:t>
            </a:r>
            <a:r>
              <a:rPr lang="en-US" sz="3600" dirty="0" smtClean="0">
                <a:latin typeface="Segoe UI Semibold" panose="020B0702040204020203" pitchFamily="34" charset="0"/>
              </a:rPr>
              <a:t> Wiley Blackwell.</a:t>
            </a:r>
            <a:endParaRPr lang="en-GB" sz="36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n-US" sz="3600" dirty="0" smtClean="0">
                <a:latin typeface="Segoe UI Semibold" panose="020B0702040204020203" pitchFamily="34" charset="0"/>
              </a:rPr>
              <a:t> </a:t>
            </a:r>
            <a:endParaRPr lang="en-GB" sz="36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n-US" sz="3600" dirty="0" smtClean="0">
                <a:latin typeface="Segoe UI Semibold" panose="020B0702040204020203" pitchFamily="34" charset="0"/>
              </a:rPr>
              <a:t>Wolfram, W. (1998) Dialect in Society. </a:t>
            </a:r>
            <a:r>
              <a:rPr lang="en-US" sz="3600" i="1" dirty="0" smtClean="0">
                <a:latin typeface="Segoe UI Semibold" panose="020B0702040204020203" pitchFamily="34" charset="0"/>
              </a:rPr>
              <a:t>The Handbook of Sociolinguistics. </a:t>
            </a:r>
            <a:r>
              <a:rPr lang="en-US" sz="3600" dirty="0" err="1" smtClean="0">
                <a:latin typeface="Segoe UI Semibold" panose="020B0702040204020203" pitchFamily="34" charset="0"/>
              </a:rPr>
              <a:t>Coulmas</a:t>
            </a:r>
            <a:r>
              <a:rPr lang="en-US" sz="3600" dirty="0" smtClean="0">
                <a:latin typeface="Segoe UI Semibold" panose="020B0702040204020203" pitchFamily="34" charset="0"/>
              </a:rPr>
              <a:t>, F. (</a:t>
            </a:r>
            <a:r>
              <a:rPr lang="el-GR" sz="3600" dirty="0" smtClean="0">
                <a:latin typeface="Segoe UI Semibold" panose="020B0702040204020203" pitchFamily="34" charset="0"/>
              </a:rPr>
              <a:t>επιμ</a:t>
            </a:r>
            <a:r>
              <a:rPr lang="en-GB" sz="3600" dirty="0" smtClean="0">
                <a:latin typeface="Segoe UI Semibold" panose="020B0702040204020203" pitchFamily="34" charset="0"/>
              </a:rPr>
              <a:t>.</a:t>
            </a:r>
            <a:r>
              <a:rPr lang="en-US" sz="3600" dirty="0" smtClean="0">
                <a:latin typeface="Segoe UI Semibold" panose="020B0702040204020203" pitchFamily="34" charset="0"/>
              </a:rPr>
              <a:t>). Blackwell Publishing: Blackwell Reference Online. </a:t>
            </a:r>
            <a:r>
              <a:rPr lang="en-US" sz="3600" u="sng" dirty="0" smtClean="0">
                <a:latin typeface="Segoe UI Semibold" panose="020B0702040204020203" pitchFamily="34" charset="0"/>
                <a:hlinkClick r:id="rId3"/>
              </a:rPr>
              <a:t>http://www.blackwellreference.com/public/tocnode?id=g9780631211938_chunk_g97806312119389</a:t>
            </a:r>
            <a:endParaRPr lang="en-GB" sz="3600" dirty="0" smtClean="0">
              <a:latin typeface="Segoe UI Semibold" panose="020B0702040204020203" pitchFamily="34" charset="0"/>
            </a:endParaRPr>
          </a:p>
          <a:p>
            <a:pPr marL="11430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114300" indent="0">
              <a:buNone/>
            </a:pPr>
            <a:r>
              <a:rPr lang="en-US" dirty="0"/>
              <a:t> 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94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824638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 smtClean="0">
                <a:latin typeface="Segoe UI Semibold" panose="020B0702040204020203" pitchFamily="34" charset="0"/>
              </a:rPr>
              <a:t>Βιβλιογραφία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7620000" cy="5564088"/>
          </a:xfrm>
        </p:spPr>
        <p:txBody>
          <a:bodyPr>
            <a:normAutofit fontScale="47500" lnSpcReduction="20000"/>
          </a:bodyPr>
          <a:lstStyle/>
          <a:p>
            <a:pPr marL="11430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114300" indent="0">
              <a:buNone/>
            </a:pPr>
            <a:r>
              <a:rPr lang="en-US" sz="2300" dirty="0"/>
              <a:t> </a:t>
            </a:r>
            <a:r>
              <a:rPr lang="el-GR" sz="2300" b="1" dirty="0" smtClean="0"/>
              <a:t>Ελληνόγλωσση</a:t>
            </a:r>
          </a:p>
          <a:p>
            <a:pPr marL="114300" indent="0">
              <a:buNone/>
            </a:pPr>
            <a:r>
              <a:rPr lang="el-GR" sz="2300" dirty="0" smtClean="0"/>
              <a:t>Βασιλείου</a:t>
            </a:r>
            <a:r>
              <a:rPr lang="el-GR" sz="2300" dirty="0"/>
              <a:t>, Ε. (2014)</a:t>
            </a:r>
            <a:r>
              <a:rPr lang="el-GR" sz="2300" i="1" dirty="0"/>
              <a:t> Ο Υπερσυντέλικος στην Κοινή Νέα Ελληνική και στην Κυπριακή Διάλεκτο</a:t>
            </a:r>
            <a:r>
              <a:rPr lang="el-GR" sz="2300" dirty="0"/>
              <a:t>. Μεταπτυχιακή Διατριβή, Ανοικτό Πανεπιστήμιο Κύπρου. </a:t>
            </a:r>
            <a:endParaRPr lang="en-GB" sz="2300" dirty="0"/>
          </a:p>
          <a:p>
            <a:pPr marL="114300" indent="0">
              <a:buNone/>
            </a:pPr>
            <a:r>
              <a:rPr lang="en-GB" sz="2300" dirty="0" err="1"/>
              <a:t>Bubenik</a:t>
            </a:r>
            <a:r>
              <a:rPr lang="el-GR" sz="2300" dirty="0"/>
              <a:t>, </a:t>
            </a:r>
            <a:r>
              <a:rPr lang="en-GB" sz="2300" dirty="0"/>
              <a:t>V</a:t>
            </a:r>
            <a:r>
              <a:rPr lang="el-GR" sz="2300" dirty="0"/>
              <a:t>. (2001) Η δημιουργία κοινής. Στο </a:t>
            </a:r>
            <a:r>
              <a:rPr lang="el-GR" sz="2300" i="1" dirty="0"/>
              <a:t>Ιστορία της ελληνικής γλώσσας: Από τις αρχές έως την ύστερη αρχαιότητα, </a:t>
            </a:r>
            <a:r>
              <a:rPr lang="el-GR" sz="2300" dirty="0" err="1"/>
              <a:t>επιμ</a:t>
            </a:r>
            <a:r>
              <a:rPr lang="el-GR" sz="2300" dirty="0"/>
              <a:t>. Α. – Φ. </a:t>
            </a:r>
            <a:r>
              <a:rPr lang="el-GR" sz="2300" dirty="0" err="1"/>
              <a:t>Χριστίδης</a:t>
            </a:r>
            <a:r>
              <a:rPr lang="el-GR" sz="2300" dirty="0"/>
              <a:t>, 258-260. Θεσσαλονίκη: Κέντρο Ελληνικής Γλώσσας, Ινστιτούτο Νεοελληνικών Σπουδών [Ίδρυμα Μανόλη Τριανταφυλλίδη].</a:t>
            </a:r>
            <a:endParaRPr lang="en-GB" sz="2300" dirty="0"/>
          </a:p>
          <a:p>
            <a:pPr marL="114300" indent="0">
              <a:buNone/>
            </a:pPr>
            <a:r>
              <a:rPr lang="el-GR" sz="2300" dirty="0" err="1"/>
              <a:t>Καρυολαίμου</a:t>
            </a:r>
            <a:r>
              <a:rPr lang="el-GR" sz="2300" dirty="0"/>
              <a:t>, Μ. (2000) Η Κυπριακή: Διάλεκτος ή ιδίωμα. Στο </a:t>
            </a:r>
            <a:r>
              <a:rPr lang="el-GR" sz="2300" i="1" dirty="0"/>
              <a:t>Η ελληνική γλώσσα και οι διάλεκτοί της</a:t>
            </a:r>
            <a:r>
              <a:rPr lang="el-GR" sz="2300" dirty="0"/>
              <a:t>, </a:t>
            </a:r>
            <a:r>
              <a:rPr lang="el-GR" sz="2300" dirty="0" err="1"/>
              <a:t>επιμ</a:t>
            </a:r>
            <a:r>
              <a:rPr lang="el-GR" sz="2300" dirty="0"/>
              <a:t>. Α. – Φ. </a:t>
            </a:r>
            <a:r>
              <a:rPr lang="el-GR" sz="2300" dirty="0" err="1"/>
              <a:t>Χριστίδης</a:t>
            </a:r>
            <a:r>
              <a:rPr lang="el-GR" sz="2300" dirty="0"/>
              <a:t> κ.ά., 43-48, Αθήνα: ΥΠΕΠΘ και Κέντρο Ελληνικής Γλώσσας. </a:t>
            </a:r>
            <a:endParaRPr lang="en-GB" sz="2300" dirty="0"/>
          </a:p>
          <a:p>
            <a:pPr marL="114300" indent="0">
              <a:buNone/>
            </a:pPr>
            <a:r>
              <a:rPr lang="el-GR" sz="2300" dirty="0" err="1"/>
              <a:t>Κοντοσόπουλος</a:t>
            </a:r>
            <a:r>
              <a:rPr lang="el-GR" sz="2300" dirty="0"/>
              <a:t>, Ν. Γ. (2000)</a:t>
            </a:r>
            <a:r>
              <a:rPr lang="el-GR" sz="2300" baseline="30000" dirty="0"/>
              <a:t>3 </a:t>
            </a:r>
            <a:r>
              <a:rPr lang="el-GR" sz="2300" i="1" dirty="0"/>
              <a:t>Διάλεκτοι και ιδιώματα της νέας ελληνικής</a:t>
            </a:r>
            <a:r>
              <a:rPr lang="el-GR" sz="2300" dirty="0"/>
              <a:t>, Αθήνα: Γρηγόρης. </a:t>
            </a:r>
            <a:endParaRPr lang="en-GB" sz="2300" dirty="0"/>
          </a:p>
          <a:p>
            <a:pPr marL="114300" indent="0">
              <a:buNone/>
            </a:pPr>
            <a:r>
              <a:rPr lang="el-GR" sz="2300" dirty="0" err="1"/>
              <a:t>Κοντοσόπουλος</a:t>
            </a:r>
            <a:r>
              <a:rPr lang="el-GR" sz="2300" dirty="0"/>
              <a:t>, Ν. (1970) Συμβολή εις την </a:t>
            </a:r>
            <a:r>
              <a:rPr lang="el-GR" sz="2300" dirty="0" err="1"/>
              <a:t>Μελέτην</a:t>
            </a:r>
            <a:r>
              <a:rPr lang="el-GR" sz="2300" dirty="0"/>
              <a:t> της Κυπριακής Διαλέκτου, </a:t>
            </a:r>
            <a:r>
              <a:rPr lang="el-GR" sz="2300" i="1" dirty="0"/>
              <a:t>ΕΚΕΕ</a:t>
            </a:r>
            <a:r>
              <a:rPr lang="el-GR" sz="2300" dirty="0"/>
              <a:t>, 3, 87-109. </a:t>
            </a:r>
            <a:endParaRPr lang="en-GB" sz="2300" dirty="0"/>
          </a:p>
          <a:p>
            <a:pPr marL="114300" indent="0">
              <a:buNone/>
            </a:pPr>
            <a:r>
              <a:rPr lang="el-GR" sz="2300" dirty="0" err="1"/>
              <a:t>Μενάρδος</a:t>
            </a:r>
            <a:r>
              <a:rPr lang="el-GR" sz="2300" dirty="0"/>
              <a:t>, Σ.  1969 [1896]. Η Γενική κατά </a:t>
            </a:r>
            <a:r>
              <a:rPr lang="el-GR" sz="2300" dirty="0" err="1"/>
              <a:t>Κυπρίοις</a:t>
            </a:r>
            <a:r>
              <a:rPr lang="el-GR" sz="2300" dirty="0"/>
              <a:t>. </a:t>
            </a:r>
            <a:r>
              <a:rPr lang="el-GR" sz="2300" i="1" dirty="0" err="1"/>
              <a:t>Γλωσσικαί</a:t>
            </a:r>
            <a:r>
              <a:rPr lang="el-GR" sz="2300" i="1" dirty="0"/>
              <a:t> </a:t>
            </a:r>
            <a:r>
              <a:rPr lang="el-GR" sz="2300" i="1" dirty="0" err="1"/>
              <a:t>Μελέται</a:t>
            </a:r>
            <a:r>
              <a:rPr lang="el-GR" sz="2300" dirty="0"/>
              <a:t>, 29-40, Λευκωσία: Κυπριακό Ίδρυμα Ερευνών.</a:t>
            </a:r>
            <a:endParaRPr lang="en-GB" sz="2300" dirty="0"/>
          </a:p>
          <a:p>
            <a:pPr marL="114300" indent="0">
              <a:buNone/>
            </a:pPr>
            <a:r>
              <a:rPr lang="el-GR" sz="2300" dirty="0"/>
              <a:t>Μοσχονάς, Σ. (1996) Η Γλωσσική Διμορφία στην Κύπρο. </a:t>
            </a:r>
            <a:r>
              <a:rPr lang="el-GR" sz="2300" i="1" dirty="0"/>
              <a:t>Στο «Ισχυρές» - «ασθενείς» Γλώσσες στην Ευρωπαϊκή Ένωση. Όψεις του γλωσσικού ηγεμονισμού</a:t>
            </a:r>
            <a:r>
              <a:rPr lang="el-GR" sz="2300" dirty="0"/>
              <a:t> (Πρακτικά Ημερίδας, 25 Απριλίου 1996), 121-128. </a:t>
            </a:r>
            <a:endParaRPr lang="en-GB" sz="2300" dirty="0"/>
          </a:p>
          <a:p>
            <a:pPr marL="114300" indent="0">
              <a:buNone/>
            </a:pPr>
            <a:r>
              <a:rPr lang="el-GR" sz="2300" dirty="0" err="1"/>
              <a:t>Παναγιωτίδης</a:t>
            </a:r>
            <a:r>
              <a:rPr lang="el-GR" sz="2300" dirty="0"/>
              <a:t>, Φ. (2007) Γράφονται τα Κυπριακά; </a:t>
            </a:r>
            <a:r>
              <a:rPr lang="el-GR" sz="2300" i="1" dirty="0"/>
              <a:t>Εφημερίδα Πολίτης</a:t>
            </a:r>
            <a:r>
              <a:rPr lang="el-GR" sz="2300" dirty="0"/>
              <a:t>, 1</a:t>
            </a:r>
            <a:r>
              <a:rPr lang="el-GR" sz="2300" baseline="30000" dirty="0"/>
              <a:t>η</a:t>
            </a:r>
            <a:r>
              <a:rPr lang="el-GR" sz="2300" dirty="0"/>
              <a:t> Απριλίου 2007. </a:t>
            </a:r>
            <a:endParaRPr lang="en-GB" sz="2300" dirty="0"/>
          </a:p>
          <a:p>
            <a:pPr marL="114300" indent="0">
              <a:buNone/>
            </a:pPr>
            <a:r>
              <a:rPr lang="el-GR" sz="2300" dirty="0" err="1"/>
              <a:t>Παπανικόλα</a:t>
            </a:r>
            <a:r>
              <a:rPr lang="el-GR" sz="2300" dirty="0"/>
              <a:t>, Ε. (2010) Πώς πάμε στο «και» περνώντας από τον δρόμο του «</a:t>
            </a:r>
            <a:r>
              <a:rPr lang="el-GR" sz="2300" dirty="0" err="1"/>
              <a:t>τζιαι</a:t>
            </a:r>
            <a:r>
              <a:rPr lang="el-GR" sz="2300" dirty="0"/>
              <a:t>»; Διαλεκτική Εκπαίδευση και Μεταγλωσσική Ενημερότητα στην Α’ Δημοτικού. </a:t>
            </a:r>
            <a:r>
              <a:rPr lang="el-GR" sz="2300" i="1" dirty="0"/>
              <a:t>Πρακτικά 11</a:t>
            </a:r>
            <a:r>
              <a:rPr lang="el-GR" sz="2300" i="1" baseline="30000" dirty="0"/>
              <a:t>ου</a:t>
            </a:r>
            <a:r>
              <a:rPr lang="el-GR" sz="2300" i="1" dirty="0"/>
              <a:t> Συνεδρίου Παιδαγωγικής Εταιρείας Κύπρου</a:t>
            </a:r>
            <a:r>
              <a:rPr lang="el-GR" sz="2300" dirty="0"/>
              <a:t>, 375-384, Λευκωσία: Πανεπιστήμιο Κύπρου.</a:t>
            </a:r>
            <a:endParaRPr lang="en-GB" sz="2300" dirty="0"/>
          </a:p>
          <a:p>
            <a:pPr marL="114300" indent="0">
              <a:buNone/>
            </a:pPr>
            <a:r>
              <a:rPr lang="el-GR" sz="2300" dirty="0" err="1"/>
              <a:t>Πλάδη</a:t>
            </a:r>
            <a:r>
              <a:rPr lang="el-GR" sz="2300" dirty="0"/>
              <a:t>, Μ. (2008) Διαλεκτικές συμπεριφορές σε παιδιά τυπικής ανάπτυξης στο Πυργί της Χίου και στο Λιτόχωρο Πιερίας (Μεταπτυχιακή εργασία), Πανεπιστήμιο Μακεδονίας. </a:t>
            </a:r>
            <a:endParaRPr lang="en-GB" sz="2300" dirty="0"/>
          </a:p>
          <a:p>
            <a:pPr marL="114300" indent="0">
              <a:buNone/>
            </a:pPr>
            <a:r>
              <a:rPr lang="el-GR" sz="2300" dirty="0"/>
              <a:t>Στατιστική Υπηρεσία Κυπριακής Δημοκρατίας (2012): </a:t>
            </a:r>
            <a:r>
              <a:rPr lang="en-US" sz="2300" u="sng" dirty="0">
                <a:hlinkClick r:id="rId2"/>
              </a:rPr>
              <a:t>http</a:t>
            </a:r>
            <a:r>
              <a:rPr lang="el-GR" sz="2300" u="sng" dirty="0">
                <a:hlinkClick r:id="rId2"/>
              </a:rPr>
              <a:t>://</a:t>
            </a:r>
            <a:r>
              <a:rPr lang="en-US" sz="2300" u="sng" dirty="0">
                <a:hlinkClick r:id="rId2"/>
              </a:rPr>
              <a:t>www</a:t>
            </a:r>
            <a:r>
              <a:rPr lang="el-GR" sz="2300" u="sng" dirty="0">
                <a:hlinkClick r:id="rId2"/>
              </a:rPr>
              <a:t>.</a:t>
            </a:r>
            <a:r>
              <a:rPr lang="en-US" sz="2300" u="sng" dirty="0" err="1">
                <a:hlinkClick r:id="rId2"/>
              </a:rPr>
              <a:t>mof</a:t>
            </a:r>
            <a:r>
              <a:rPr lang="el-GR" sz="2300" u="sng" dirty="0">
                <a:hlinkClick r:id="rId2"/>
              </a:rPr>
              <a:t>.</a:t>
            </a:r>
            <a:r>
              <a:rPr lang="en-US" sz="2300" u="sng" dirty="0" err="1">
                <a:hlinkClick r:id="rId2"/>
              </a:rPr>
              <a:t>gov</a:t>
            </a:r>
            <a:r>
              <a:rPr lang="el-GR" sz="2300" u="sng" dirty="0">
                <a:hlinkClick r:id="rId2"/>
              </a:rPr>
              <a:t>.</a:t>
            </a:r>
            <a:r>
              <a:rPr lang="en-US" sz="2300" u="sng" dirty="0">
                <a:hlinkClick r:id="rId2"/>
              </a:rPr>
              <a:t>cy</a:t>
            </a:r>
            <a:r>
              <a:rPr lang="el-GR" sz="2300" u="sng" dirty="0">
                <a:hlinkClick r:id="rId2"/>
              </a:rPr>
              <a:t>/</a:t>
            </a:r>
            <a:r>
              <a:rPr lang="en-US" sz="2300" u="sng" dirty="0" err="1">
                <a:hlinkClick r:id="rId2"/>
              </a:rPr>
              <a:t>mof</a:t>
            </a:r>
            <a:r>
              <a:rPr lang="el-GR" sz="2300" u="sng" dirty="0">
                <a:hlinkClick r:id="rId2"/>
              </a:rPr>
              <a:t>/</a:t>
            </a:r>
            <a:r>
              <a:rPr lang="en-US" sz="2300" u="sng" dirty="0" err="1">
                <a:hlinkClick r:id="rId2"/>
              </a:rPr>
              <a:t>cystat</a:t>
            </a:r>
            <a:r>
              <a:rPr lang="el-GR" sz="2300" u="sng" dirty="0">
                <a:hlinkClick r:id="rId2"/>
              </a:rPr>
              <a:t>/</a:t>
            </a:r>
            <a:r>
              <a:rPr lang="en-US" sz="2300" u="sng" dirty="0">
                <a:hlinkClick r:id="rId2"/>
              </a:rPr>
              <a:t>statistics</a:t>
            </a:r>
            <a:r>
              <a:rPr lang="el-GR" sz="2300" u="sng" dirty="0">
                <a:hlinkClick r:id="rId2"/>
              </a:rPr>
              <a:t>.</a:t>
            </a:r>
            <a:r>
              <a:rPr lang="en-US" sz="2300" u="sng" dirty="0" err="1">
                <a:hlinkClick r:id="rId2"/>
              </a:rPr>
              <a:t>nsf</a:t>
            </a:r>
            <a:r>
              <a:rPr lang="el-GR" sz="2300" u="sng" dirty="0">
                <a:hlinkClick r:id="rId2"/>
              </a:rPr>
              <a:t>/</a:t>
            </a:r>
            <a:r>
              <a:rPr lang="en-US" sz="2300" u="sng" dirty="0" err="1">
                <a:hlinkClick r:id="rId2"/>
              </a:rPr>
              <a:t>populationcondition</a:t>
            </a:r>
            <a:r>
              <a:rPr lang="el-GR" sz="2300" u="sng" dirty="0">
                <a:hlinkClick r:id="rId2"/>
              </a:rPr>
              <a:t>_21</a:t>
            </a:r>
            <a:r>
              <a:rPr lang="en-US" sz="2300" u="sng" dirty="0">
                <a:hlinkClick r:id="rId2"/>
              </a:rPr>
              <a:t>main</a:t>
            </a:r>
            <a:r>
              <a:rPr lang="el-GR" sz="2300" u="sng" dirty="0">
                <a:hlinkClick r:id="rId2"/>
              </a:rPr>
              <a:t>_</a:t>
            </a:r>
            <a:r>
              <a:rPr lang="en-US" sz="2300" u="sng" dirty="0">
                <a:hlinkClick r:id="rId2"/>
              </a:rPr>
              <a:t>gr</a:t>
            </a:r>
            <a:r>
              <a:rPr lang="el-GR" sz="2300" u="sng" dirty="0">
                <a:hlinkClick r:id="rId2"/>
              </a:rPr>
              <a:t>/</a:t>
            </a:r>
            <a:r>
              <a:rPr lang="en-US" sz="2300" u="sng" dirty="0" err="1">
                <a:hlinkClick r:id="rId2"/>
              </a:rPr>
              <a:t>populationcondition</a:t>
            </a:r>
            <a:r>
              <a:rPr lang="el-GR" sz="2300" u="sng" dirty="0">
                <a:hlinkClick r:id="rId2"/>
              </a:rPr>
              <a:t>_21</a:t>
            </a:r>
            <a:r>
              <a:rPr lang="en-US" sz="2300" u="sng" dirty="0">
                <a:hlinkClick r:id="rId2"/>
              </a:rPr>
              <a:t>main</a:t>
            </a:r>
            <a:r>
              <a:rPr lang="el-GR" sz="2300" u="sng" dirty="0">
                <a:hlinkClick r:id="rId2"/>
              </a:rPr>
              <a:t>_</a:t>
            </a:r>
            <a:r>
              <a:rPr lang="en-US" sz="2300" u="sng" dirty="0">
                <a:hlinkClick r:id="rId2"/>
              </a:rPr>
              <a:t>gr</a:t>
            </a:r>
            <a:r>
              <a:rPr lang="el-GR" sz="2300" u="sng" dirty="0">
                <a:hlinkClick r:id="rId2"/>
              </a:rPr>
              <a:t>?</a:t>
            </a:r>
            <a:r>
              <a:rPr lang="en-US" sz="2300" u="sng" dirty="0" err="1">
                <a:hlinkClick r:id="rId2"/>
              </a:rPr>
              <a:t>OpenForm</a:t>
            </a:r>
            <a:r>
              <a:rPr lang="el-GR" sz="2300" u="sng" dirty="0">
                <a:hlinkClick r:id="rId2"/>
              </a:rPr>
              <a:t>&amp;</a:t>
            </a:r>
            <a:r>
              <a:rPr lang="en-US" sz="2300" u="sng" dirty="0">
                <a:hlinkClick r:id="rId2"/>
              </a:rPr>
              <a:t>sub</a:t>
            </a:r>
            <a:r>
              <a:rPr lang="el-GR" sz="2300" u="sng" dirty="0">
                <a:hlinkClick r:id="rId2"/>
              </a:rPr>
              <a:t>=1&amp;</a:t>
            </a:r>
            <a:r>
              <a:rPr lang="en-US" sz="2300" u="sng" dirty="0" err="1">
                <a:hlinkClick r:id="rId2"/>
              </a:rPr>
              <a:t>sel</a:t>
            </a:r>
            <a:r>
              <a:rPr lang="el-GR" sz="2300" u="sng" dirty="0">
                <a:hlinkClick r:id="rId2"/>
              </a:rPr>
              <a:t>=1</a:t>
            </a:r>
            <a:endParaRPr lang="en-GB" sz="2300" dirty="0"/>
          </a:p>
          <a:p>
            <a:pPr marL="114300" indent="0">
              <a:buNone/>
            </a:pPr>
            <a:r>
              <a:rPr lang="el-GR" sz="2300" dirty="0"/>
              <a:t>και </a:t>
            </a:r>
            <a:r>
              <a:rPr lang="el-GR" sz="2300" u="sng" dirty="0">
                <a:hlinkClick r:id="rId3"/>
              </a:rPr>
              <a:t>http://www.mof.gov.cy/mof/cystat/statistics.nsf/populationcondition_22main_gr/populationcondition_22main_gr?OpenForm&amp;sub=2&amp;sel=2</a:t>
            </a:r>
            <a:r>
              <a:rPr lang="el-GR" sz="2300" dirty="0"/>
              <a:t>. [Πρόσβαση: 18.6.2014, 20.9.2014]</a:t>
            </a:r>
            <a:endParaRPr lang="en-GB" sz="2300" dirty="0"/>
          </a:p>
          <a:p>
            <a:pPr marL="114300" indent="0">
              <a:buNone/>
            </a:pPr>
            <a:r>
              <a:rPr lang="el-GR" sz="2300" dirty="0"/>
              <a:t>Συμεωνίδης, Χ. (2006) </a:t>
            </a:r>
            <a:r>
              <a:rPr lang="el-GR" sz="2300" i="1" dirty="0"/>
              <a:t>Ιστορία της Κυπριακής Διαλέκτου</a:t>
            </a:r>
            <a:r>
              <a:rPr lang="el-GR" sz="2300" dirty="0"/>
              <a:t>, Λευκωσία: Κέντρο Μελετών Ιεράς Μονής Κύκκου.</a:t>
            </a:r>
            <a:endParaRPr lang="en-GB" sz="2300" dirty="0"/>
          </a:p>
          <a:p>
            <a:pPr marL="114300" indent="0">
              <a:buNone/>
            </a:pPr>
            <a:r>
              <a:rPr lang="el-GR" sz="2300" dirty="0"/>
              <a:t>Τριανταφυλλίδης, Μ. [1938] (1993) </a:t>
            </a:r>
            <a:r>
              <a:rPr lang="el-GR" sz="2300" i="1" dirty="0"/>
              <a:t>Νεοελληνική γραμματική. Ιστορική εισαγωγή, </a:t>
            </a:r>
            <a:r>
              <a:rPr lang="el-GR" sz="2300" dirty="0"/>
              <a:t>Θεσσαλονίκη: Ινστιτούτο Νεοελληνικών Σπουδών [</a:t>
            </a:r>
            <a:r>
              <a:rPr lang="el-GR" sz="2300" dirty="0" err="1"/>
              <a:t>΄Ιδρυμα</a:t>
            </a:r>
            <a:r>
              <a:rPr lang="el-GR" sz="2300" dirty="0"/>
              <a:t> Μανόλη Τριανταφυλλίδη]. </a:t>
            </a:r>
            <a:endParaRPr lang="en-GB" sz="2300" dirty="0"/>
          </a:p>
          <a:p>
            <a:pPr marL="114300" indent="0">
              <a:buNone/>
            </a:pPr>
            <a:r>
              <a:rPr lang="el-GR" sz="2300" dirty="0"/>
              <a:t>Τσάκωνα, Β. (2006) </a:t>
            </a:r>
            <a:r>
              <a:rPr lang="el-GR" sz="2300" i="1" dirty="0"/>
              <a:t>Οι Νεοελληνικές Διάλεκτοι, Οι διάλεκτοι και τα ιδιώματα της νέας ελληνικής: Η κυπριακή διάλεκτος</a:t>
            </a:r>
            <a:r>
              <a:rPr lang="el-GR" sz="2300" dirty="0"/>
              <a:t>, Κέντρο Ελληνικής Γλώσσας. Στο </a:t>
            </a:r>
            <a:r>
              <a:rPr lang="el-GR" sz="2300" u="sng" dirty="0">
                <a:hlinkClick r:id="rId4"/>
              </a:rPr>
              <a:t>http://www.greek-language.gr/greekLang/modern_greek/studies/dialects/thema_b_8_1/</a:t>
            </a:r>
            <a:r>
              <a:rPr lang="el-GR" sz="2300" dirty="0"/>
              <a:t> [Πρόσβαση: 17.8.2014]</a:t>
            </a:r>
            <a:endParaRPr lang="en-GB" sz="2300" dirty="0"/>
          </a:p>
          <a:p>
            <a:pPr marL="114300" indent="0">
              <a:buNone/>
            </a:pPr>
            <a:r>
              <a:rPr lang="el-GR" sz="2300" dirty="0" err="1"/>
              <a:t>Τσιπλάκου</a:t>
            </a:r>
            <a:r>
              <a:rPr lang="el-GR" sz="2300" dirty="0"/>
              <a:t>, Σ. &amp; Χατζηιωάννου, Ξ., (2010) Η διδασκαλία της γλωσσικής ποικιλότητας: μια διδακτική παρέμβαση. </a:t>
            </a:r>
            <a:r>
              <a:rPr lang="el-GR" sz="2300" i="1" dirty="0" err="1"/>
              <a:t>Studies</a:t>
            </a:r>
            <a:r>
              <a:rPr lang="el-GR" sz="2300" i="1" dirty="0"/>
              <a:t> </a:t>
            </a:r>
            <a:r>
              <a:rPr lang="el-GR" sz="2300" i="1" dirty="0" err="1"/>
              <a:t>in</a:t>
            </a:r>
            <a:r>
              <a:rPr lang="el-GR" sz="2300" i="1" dirty="0"/>
              <a:t> </a:t>
            </a:r>
            <a:r>
              <a:rPr lang="el-GR" sz="2300" i="1" dirty="0" err="1"/>
              <a:t>Greek</a:t>
            </a:r>
            <a:r>
              <a:rPr lang="el-GR" sz="2300" i="1" dirty="0"/>
              <a:t> </a:t>
            </a:r>
            <a:r>
              <a:rPr lang="el-GR" sz="2300" i="1" dirty="0" err="1"/>
              <a:t>Linguistics</a:t>
            </a:r>
            <a:r>
              <a:rPr lang="el-GR" sz="2300" dirty="0"/>
              <a:t> 30. Θεσσαλονίκη: Αριστοτέλειο Πανεπιστήμιο Θεσσαλονίκης-Ίδρυμα Νεοελληνικών Σπουδών:  617-629.</a:t>
            </a:r>
            <a:endParaRPr lang="en-GB" sz="2300" dirty="0"/>
          </a:p>
          <a:p>
            <a:pPr marL="114300" indent="0">
              <a:buNone/>
            </a:pPr>
            <a:r>
              <a:rPr lang="el-GR" sz="2300" dirty="0"/>
              <a:t> </a:t>
            </a:r>
            <a:r>
              <a:rPr lang="el-GR" sz="2300" dirty="0" err="1" smtClean="0"/>
              <a:t>Τσιπλάκου</a:t>
            </a:r>
            <a:r>
              <a:rPr lang="el-GR" sz="2300" dirty="0"/>
              <a:t>, Σ. &amp; </a:t>
            </a:r>
            <a:r>
              <a:rPr lang="el-GR" sz="2300" dirty="0" err="1"/>
              <a:t>Παπανικόλα</a:t>
            </a:r>
            <a:r>
              <a:rPr lang="el-GR" sz="2300" dirty="0"/>
              <a:t>, Ε. (2009) Η προέλευση των </a:t>
            </a:r>
            <a:r>
              <a:rPr lang="el-GR" sz="2300" dirty="0" err="1"/>
              <a:t>φωνοτακτικών</a:t>
            </a:r>
            <a:r>
              <a:rPr lang="el-GR" sz="2300" dirty="0"/>
              <a:t> περιορισμών: Στοιχεία από την ελληνοκυπριακή διάλεκτο. Στο </a:t>
            </a:r>
            <a:r>
              <a:rPr lang="el-GR" sz="2300" i="1" dirty="0"/>
              <a:t>Πρακτικά του 8</a:t>
            </a:r>
            <a:r>
              <a:rPr lang="el-GR" sz="2300" i="1" baseline="30000" dirty="0"/>
              <a:t>ου</a:t>
            </a:r>
            <a:r>
              <a:rPr lang="el-GR" sz="2300" i="1" dirty="0"/>
              <a:t> Διεθνούς Συνεδρίου Ελληνικής Γλωσσολογίας</a:t>
            </a:r>
            <a:r>
              <a:rPr lang="el-GR" sz="2300" dirty="0"/>
              <a:t>, Πανεπιστήμιο Ιωαννίνων: 1210 -1223. </a:t>
            </a:r>
            <a:endParaRPr lang="en-GB" sz="2300" dirty="0"/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95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903849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571-5DF8-4B76-AEC4-9A92BD4AE2DD}" type="slidenum">
              <a:rPr lang="el-GR" smtClean="0"/>
              <a:pPr/>
              <a:t>96</a:t>
            </a:fld>
            <a:endParaRPr lang="el-GR"/>
          </a:p>
        </p:txBody>
      </p:sp>
      <p:pic>
        <p:nvPicPr>
          <p:cNvPr id="7" name="Content Placeholder 6" descr="Screen Shot 2020-05-18 at 13.03.1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r="-2034" b="-1245"/>
          <a:stretch/>
        </p:blipFill>
        <p:spPr>
          <a:xfrm>
            <a:off x="-208757" y="-1"/>
            <a:ext cx="9581373" cy="6884477"/>
          </a:xfrm>
        </p:spPr>
      </p:pic>
    </p:spTree>
    <p:extLst>
      <p:ext uri="{BB962C8B-B14F-4D97-AF65-F5344CB8AC3E}">
        <p14:creationId xmlns:p14="http://schemas.microsoft.com/office/powerpoint/2010/main" val="553414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1706</TotalTime>
  <Words>4506</Words>
  <Application>Microsoft Macintosh PowerPoint</Application>
  <PresentationFormat>On-screen Show (4:3)</PresentationFormat>
  <Paragraphs>1105</Paragraphs>
  <Slides>96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7" baseType="lpstr">
      <vt:lpstr>Adjacency</vt:lpstr>
      <vt:lpstr>PowerPoint Presentation</vt:lpstr>
      <vt:lpstr> Η κυπριακή διάλεκτος σήμερα: δομικά στοιχεία και κοινωνιογλωσσική ποικιλότητα. </vt:lpstr>
      <vt:lpstr>Η γλωσσική ιστορία της Κύπρου</vt:lpstr>
      <vt:lpstr>Οι γλώσσες της Κύπρου</vt:lpstr>
      <vt:lpstr>Οι γλώσσες της Κύπρου</vt:lpstr>
      <vt:lpstr>Οι γλώσσες της Κύπρου</vt:lpstr>
      <vt:lpstr>Οι γλώσσες της Κύπρου</vt:lpstr>
      <vt:lpstr>Οι γλώσσες της Κύπρου</vt:lpstr>
      <vt:lpstr>Χαρακτηριστικά της κυπριακής ποικιλίας</vt:lpstr>
      <vt:lpstr>Χαρακτηριστικά της κυπριακής ποικιλίας</vt:lpstr>
      <vt:lpstr>Χαρακτηριστικά</vt:lpstr>
      <vt:lpstr>Χαρακτηριστικά</vt:lpstr>
      <vt:lpstr>Χαρακτηριστικά</vt:lpstr>
      <vt:lpstr>Χαρακτηριστικά</vt:lpstr>
      <vt:lpstr>Χαρακτηριστικά</vt:lpstr>
      <vt:lpstr>Χαρακτηριστικά</vt:lpstr>
      <vt:lpstr>Χαρακτηριστικά</vt:lpstr>
      <vt:lpstr>Χαρακτηριστικά</vt:lpstr>
      <vt:lpstr>Χαρακτηριστικά</vt:lpstr>
      <vt:lpstr>  Όψεις της ποικιλότητας </vt:lpstr>
      <vt:lpstr> Όψεις της ποικιλότητας  </vt:lpstr>
      <vt:lpstr> Όψεις της ποικιλότητας </vt:lpstr>
      <vt:lpstr> Όψεις της ποικιλότητας </vt:lpstr>
      <vt:lpstr>Κοινή και τοπικές ποικιλίες</vt:lpstr>
      <vt:lpstr>Κοινή και τοπικές ποικιλίες</vt:lpstr>
      <vt:lpstr>Κοινή και τοπικές ποικιλίες</vt:lpstr>
      <vt:lpstr>Κοινή και τοπικές ποικιλίες</vt:lpstr>
      <vt:lpstr>Κοινή και τοπικές ποικιλίες</vt:lpstr>
      <vt:lpstr>Κοινή και τοπικές ποικιλίες</vt:lpstr>
      <vt:lpstr>Κοινή και τοπικές ποικιλίες</vt:lpstr>
      <vt:lpstr>Κοινή και τοπικές ποικιλίες</vt:lpstr>
      <vt:lpstr>Ισοπέδωση (levelling)</vt:lpstr>
      <vt:lpstr>Διαλεκτική ισοπέδωση στα Κοκκινοχώρια</vt:lpstr>
      <vt:lpstr>Διαλεκτική ισοπέδωση στα Κοκκινοχώρια</vt:lpstr>
      <vt:lpstr>Οι τέσσερις μεταβλητές</vt:lpstr>
      <vt:lpstr>Οι τέσσερις μεταβλητές</vt:lpstr>
      <vt:lpstr>Οι τέσσερις μεταβλητές</vt:lpstr>
      <vt:lpstr>Οι τέσσερις μεταβλητές</vt:lpstr>
      <vt:lpstr>Μεθοδολογία</vt:lpstr>
      <vt:lpstr>Μεθοδολογία</vt:lpstr>
      <vt:lpstr>Μεθοδολογία</vt:lpstr>
      <vt:lpstr>Οι συμμετέχουσες/συμμετέχοντες</vt:lpstr>
      <vt:lpstr>Οι συμμετέχουσες/συμμετέχοντες</vt:lpstr>
      <vt:lpstr>Συγκεντρωτικά αποτελέσματα: ισοπέδωση!</vt:lpstr>
      <vt:lpstr>Μορφολογική απόδοση της γενικής πληθυντικού με  αιτιατική πληθυντικού</vt:lpstr>
      <vt:lpstr>Μορφολογική απόδοση της γενικής πληθυντικού με  αιτιατική πληθυντικού</vt:lpstr>
      <vt:lpstr>Από που ξεκινά η γλωσσική αλλαγή; </vt:lpstr>
      <vt:lpstr>Από που ξεκινά η γλωσσική αλλαγή; </vt:lpstr>
      <vt:lpstr>Όψεις της ποικιλότητας </vt:lpstr>
      <vt:lpstr>Όψεις της ποικιλότητας </vt:lpstr>
      <vt:lpstr>Όψεις της ποικιλότητας </vt:lpstr>
      <vt:lpstr>Η κοινή κυπριακή: μια μεικτή ποικιλία </vt:lpstr>
      <vt:lpstr>Η κοινή κυπριακή: μια μεικτή ποικιλία </vt:lpstr>
      <vt:lpstr>Η κοινή κυπριακή: μια μεικτή ποικιλία </vt:lpstr>
      <vt:lpstr>Η κοινή κυπριακή: μια μεικτή ποικιλία </vt:lpstr>
      <vt:lpstr>Η κοινή κυπριακή: μια μεικτή ποικιλία </vt:lpstr>
      <vt:lpstr>Η κοινή κυπριακή: μια μεικτή ποικιλία </vt:lpstr>
      <vt:lpstr>Η κοινή κυπριακή: μια μεικτή ποικιλία </vt:lpstr>
      <vt:lpstr>Η κοινή κυπριακή: μια μεικτή ποικιλία </vt:lpstr>
      <vt:lpstr>Η κοινή κυπριακή: μια μεικτή ποικιλία </vt:lpstr>
      <vt:lpstr>Η κοινή κυπριακή: μια μεικτή ποικιλία </vt:lpstr>
      <vt:lpstr>Η κοινή κυπριακή: μια μεικτή ποικιλία </vt:lpstr>
      <vt:lpstr>Η κοινή κυπριακή: μια μεικτή ποικιλία </vt:lpstr>
      <vt:lpstr>Η κοινή κυπριακή: μια μεικτή ποικιλία </vt:lpstr>
      <vt:lpstr>Η κοινή κυπριακή: μια μεικτή ποικιλία </vt:lpstr>
      <vt:lpstr>Η κοινή κυπριακή: μια μεικτή ποικιλία </vt:lpstr>
      <vt:lpstr>Η κοινή κυπριακή: μια μεικτή ποικιλία </vt:lpstr>
      <vt:lpstr>Η κοινή κυπριακή: μια μεικτή ποικιλία </vt:lpstr>
      <vt:lpstr>Η κοινή κυπριακή: μια μεικτή ποικιλία </vt:lpstr>
      <vt:lpstr>Η κοινή κυπριακή: μια μεικτή ποικιλία </vt:lpstr>
      <vt:lpstr>Η κοινή κυπριακή: μια μεικτή ποικιλία </vt:lpstr>
      <vt:lpstr>Τι ανθίσταται στην ισοπέδωση και γιατί;</vt:lpstr>
      <vt:lpstr>Τι ανθίσταται στην ισοπέδωση και γιατί;</vt:lpstr>
      <vt:lpstr>Τι ανθίσταται στην ισοπέδωση και γιατί;</vt:lpstr>
      <vt:lpstr>Τι ανθίσταται στην ισοπέδωση και γιατί;</vt:lpstr>
      <vt:lpstr>Τι ανθίσταται στην ισοπέδωση και γιατί;</vt:lpstr>
      <vt:lpstr>            Τι ανθίσταται στην ισοπέδωση και γιατί;  το [ç] στο έχει ως shibboleth τοπικής ταυτότητας          Απόψεις των πληροφορητριών/-τών για το πού ή από ποιους προτιμάται το ουρανικό αλλόφωνο σε τύπους του ρήματος  έχω. </vt:lpstr>
      <vt:lpstr>Τι ανθίσταται στην ισοπέδωση και γιατί;   Κοινωνική και υφολογική ανανοηματοδότηση </vt:lpstr>
      <vt:lpstr>Τι ανθίσταται στην ισοπέδωση και γιατί;   Κοινωνική και υφολογική ανανοηματοδότηση </vt:lpstr>
      <vt:lpstr>Τι ανθίσταται στην ισοπέδωση και γιατί;   Κοινωνική και υφολογική ανανοηματοδότηση </vt:lpstr>
      <vt:lpstr>Τι ανθίσταται στην ισοπέδωση και γιατί;   Κοινωνική και υφολογική ανανοηματοδότηση </vt:lpstr>
      <vt:lpstr>Τι ανθίσταται στην ισοπέδωση και γιατί;   Κοινωνική και υφολογική ανανοηματοδότηση </vt:lpstr>
      <vt:lpstr>Τι ανθίσταται στην ισοπέδωση και γιατί;   Κοινωνική και υφολογική ανανοηματοδότηση </vt:lpstr>
      <vt:lpstr>Τι ανθίσταται στην ισοπέδωση και γιατί;   Κοινωνική και υφολογική ανανοηματοδότηση </vt:lpstr>
      <vt:lpstr>Τι ανθίσταται στην ισοπέδωση και γιατί;   Κοινωνική και υφολογική ανανοηματοδότηση </vt:lpstr>
      <vt:lpstr>Τι ανθίσταται στην ισοπέδωση και γιατί;   Κοινωνική και υφολογική ανανοηματοδότηση </vt:lpstr>
      <vt:lpstr>Τι ανθίσταται στην ισοπέδωση και γιατί;   Κοινωνική και υφολογική ανανοηματοδότηση </vt:lpstr>
      <vt:lpstr>Τι ανθίσταται στην ισοπέδωση και γιατί;   Κοινωνική και υφολογική ανανοηματοδότηση </vt:lpstr>
      <vt:lpstr>Η κοινή κυπριακή: μια μεικτή ποικιλία </vt:lpstr>
      <vt:lpstr>Η κοινή κυπριακή: μια μεικτή ποικιλία </vt:lpstr>
      <vt:lpstr>Η κοινή κυπριακή: μια μεικτή ποικιλία </vt:lpstr>
      <vt:lpstr>Συμπεράσματα</vt:lpstr>
      <vt:lpstr>Βιβλιογραφία </vt:lpstr>
      <vt:lpstr>Βιβλιογραφία </vt:lpstr>
      <vt:lpstr>Βιβλιογραφία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Διαδικασίες Ισοπέδωσης στη Γλωσσική Ποικιλία των Κοκκινοχωρίων</dc:title>
  <dc:creator>Marilena</dc:creator>
  <cp:lastModifiedBy>Stavroula Tsiplakou</cp:lastModifiedBy>
  <cp:revision>149</cp:revision>
  <dcterms:created xsi:type="dcterms:W3CDTF">2015-01-11T16:04:07Z</dcterms:created>
  <dcterms:modified xsi:type="dcterms:W3CDTF">2021-05-12T08:12:25Z</dcterms:modified>
</cp:coreProperties>
</file>