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4"/>
  </p:notesMasterIdLst>
  <p:sldIdLst>
    <p:sldId id="289" r:id="rId2"/>
    <p:sldId id="348" r:id="rId3"/>
    <p:sldId id="349" r:id="rId4"/>
    <p:sldId id="364" r:id="rId5"/>
    <p:sldId id="367" r:id="rId6"/>
    <p:sldId id="366" r:id="rId7"/>
    <p:sldId id="368" r:id="rId8"/>
    <p:sldId id="321" r:id="rId9"/>
    <p:sldId id="291" r:id="rId10"/>
    <p:sldId id="292" r:id="rId11"/>
    <p:sldId id="293" r:id="rId12"/>
    <p:sldId id="351" r:id="rId13"/>
    <p:sldId id="294" r:id="rId14"/>
    <p:sldId id="322" r:id="rId15"/>
    <p:sldId id="323" r:id="rId16"/>
    <p:sldId id="324" r:id="rId17"/>
    <p:sldId id="325" r:id="rId18"/>
    <p:sldId id="343" r:id="rId19"/>
    <p:sldId id="295" r:id="rId20"/>
    <p:sldId id="318" r:id="rId21"/>
    <p:sldId id="296" r:id="rId22"/>
    <p:sldId id="297" r:id="rId23"/>
    <p:sldId id="298" r:id="rId24"/>
    <p:sldId id="300" r:id="rId25"/>
    <p:sldId id="301" r:id="rId26"/>
    <p:sldId id="302" r:id="rId27"/>
    <p:sldId id="341" r:id="rId28"/>
    <p:sldId id="342" r:id="rId29"/>
    <p:sldId id="336" r:id="rId30"/>
    <p:sldId id="345" r:id="rId31"/>
    <p:sldId id="346" r:id="rId32"/>
    <p:sldId id="347" r:id="rId33"/>
    <p:sldId id="312" r:id="rId34"/>
    <p:sldId id="317" r:id="rId35"/>
    <p:sldId id="314" r:id="rId36"/>
    <p:sldId id="313" r:id="rId37"/>
    <p:sldId id="369" r:id="rId38"/>
    <p:sldId id="353" r:id="rId39"/>
    <p:sldId id="371" r:id="rId40"/>
    <p:sldId id="372" r:id="rId41"/>
    <p:sldId id="373" r:id="rId42"/>
    <p:sldId id="354" r:id="rId43"/>
    <p:sldId id="355" r:id="rId44"/>
    <p:sldId id="356" r:id="rId45"/>
    <p:sldId id="352" r:id="rId46"/>
    <p:sldId id="304" r:id="rId47"/>
    <p:sldId id="307" r:id="rId48"/>
    <p:sldId id="339" r:id="rId49"/>
    <p:sldId id="340" r:id="rId50"/>
    <p:sldId id="308" r:id="rId51"/>
    <p:sldId id="310" r:id="rId52"/>
    <p:sldId id="305" r:id="rId53"/>
    <p:sldId id="306" r:id="rId54"/>
    <p:sldId id="309" r:id="rId55"/>
    <p:sldId id="338" r:id="rId56"/>
    <p:sldId id="361" r:id="rId57"/>
    <p:sldId id="363" r:id="rId58"/>
    <p:sldId id="357" r:id="rId59"/>
    <p:sldId id="358" r:id="rId60"/>
    <p:sldId id="359" r:id="rId61"/>
    <p:sldId id="360" r:id="rId62"/>
    <p:sldId id="326" r:id="rId63"/>
    <p:sldId id="328" r:id="rId64"/>
    <p:sldId id="327" r:id="rId65"/>
    <p:sldId id="334" r:id="rId66"/>
    <p:sldId id="331" r:id="rId67"/>
    <p:sldId id="329" r:id="rId68"/>
    <p:sldId id="330" r:id="rId69"/>
    <p:sldId id="333" r:id="rId70"/>
    <p:sldId id="332" r:id="rId71"/>
    <p:sldId id="374" r:id="rId72"/>
    <p:sldId id="375" r:id="rId73"/>
  </p:sldIdLst>
  <p:sldSz cx="9144000" cy="6858000" type="screen4x3"/>
  <p:notesSz cx="6858000" cy="9144000"/>
  <p:defaultTextStyle>
    <a:defPPr>
      <a:defRPr lang="el-GR"/>
    </a:defPPr>
    <a:lvl1pPr algn="l" rtl="0" fontAlgn="base">
      <a:lnSpc>
        <a:spcPct val="90000"/>
      </a:lnSpc>
      <a:spcBef>
        <a:spcPct val="20000"/>
      </a:spcBef>
      <a:spcAft>
        <a:spcPct val="0"/>
      </a:spcAft>
      <a:defRPr sz="2400" kern="1200">
        <a:solidFill>
          <a:schemeClr val="tx1"/>
        </a:solidFill>
        <a:latin typeface="Times New Roman" pitchFamily="18" charset="0"/>
        <a:ea typeface="+mn-ea"/>
        <a:cs typeface="+mn-cs"/>
      </a:defRPr>
    </a:lvl1pPr>
    <a:lvl2pPr marL="457200" algn="l" rtl="0" fontAlgn="base">
      <a:lnSpc>
        <a:spcPct val="90000"/>
      </a:lnSpc>
      <a:spcBef>
        <a:spcPct val="20000"/>
      </a:spcBef>
      <a:spcAft>
        <a:spcPct val="0"/>
      </a:spcAft>
      <a:defRPr sz="2400" kern="1200">
        <a:solidFill>
          <a:schemeClr val="tx1"/>
        </a:solidFill>
        <a:latin typeface="Times New Roman" pitchFamily="18" charset="0"/>
        <a:ea typeface="+mn-ea"/>
        <a:cs typeface="+mn-cs"/>
      </a:defRPr>
    </a:lvl2pPr>
    <a:lvl3pPr marL="914400" algn="l" rtl="0" fontAlgn="base">
      <a:lnSpc>
        <a:spcPct val="90000"/>
      </a:lnSpc>
      <a:spcBef>
        <a:spcPct val="20000"/>
      </a:spcBef>
      <a:spcAft>
        <a:spcPct val="0"/>
      </a:spcAft>
      <a:defRPr sz="2400" kern="1200">
        <a:solidFill>
          <a:schemeClr val="tx1"/>
        </a:solidFill>
        <a:latin typeface="Times New Roman" pitchFamily="18" charset="0"/>
        <a:ea typeface="+mn-ea"/>
        <a:cs typeface="+mn-cs"/>
      </a:defRPr>
    </a:lvl3pPr>
    <a:lvl4pPr marL="1371600" algn="l" rtl="0" fontAlgn="base">
      <a:lnSpc>
        <a:spcPct val="90000"/>
      </a:lnSpc>
      <a:spcBef>
        <a:spcPct val="20000"/>
      </a:spcBef>
      <a:spcAft>
        <a:spcPct val="0"/>
      </a:spcAft>
      <a:defRPr sz="2400" kern="1200">
        <a:solidFill>
          <a:schemeClr val="tx1"/>
        </a:solidFill>
        <a:latin typeface="Times New Roman" pitchFamily="18" charset="0"/>
        <a:ea typeface="+mn-ea"/>
        <a:cs typeface="+mn-cs"/>
      </a:defRPr>
    </a:lvl4pPr>
    <a:lvl5pPr marL="1828800" algn="l" rtl="0" fontAlgn="base">
      <a:lnSpc>
        <a:spcPct val="90000"/>
      </a:lnSpc>
      <a:spcBef>
        <a:spcPct val="2000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00"/>
    <a:srgbClr val="008080"/>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p:normalViewPr>
  <p:slideViewPr>
    <p:cSldViewPr>
      <p:cViewPr varScale="1">
        <p:scale>
          <a:sx n="114" d="100"/>
          <a:sy n="114" d="100"/>
        </p:scale>
        <p:origin x="1858"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200"/>
            </a:lvl1pPr>
          </a:lstStyle>
          <a:p>
            <a:pPr>
              <a:defRPr/>
            </a:pPr>
            <a:endParaRPr lang="el-GR"/>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a:lvl1pPr>
          </a:lstStyle>
          <a:p>
            <a:pPr>
              <a:defRPr/>
            </a:pPr>
            <a:endParaRPr lang="el-GR"/>
          </a:p>
        </p:txBody>
      </p:sp>
      <p:sp>
        <p:nvSpPr>
          <p:cNvPr id="696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defRPr sz="1200"/>
            </a:lvl1pPr>
          </a:lstStyle>
          <a:p>
            <a:pPr>
              <a:defRPr/>
            </a:pPr>
            <a:endParaRPr lang="el-GR"/>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a:lvl1pPr>
          </a:lstStyle>
          <a:p>
            <a:pPr>
              <a:defRPr/>
            </a:pPr>
            <a:fld id="{C4AAA880-5ABB-4A88-8343-99A2F0FD9B98}" type="slidenum">
              <a:rPr lang="el-GR"/>
              <a:pPr>
                <a:defRPr/>
              </a:pPr>
              <a:t>‹#›</a:t>
            </a:fld>
            <a:endParaRPr lang="el-GR"/>
          </a:p>
        </p:txBody>
      </p:sp>
    </p:spTree>
    <p:extLst>
      <p:ext uri="{BB962C8B-B14F-4D97-AF65-F5344CB8AC3E}">
        <p14:creationId xmlns:p14="http://schemas.microsoft.com/office/powerpoint/2010/main" val="38091668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fld id="{8D50B3E3-C2B6-4B73-943B-DAFC7F56B06A}" type="slidenum">
              <a:rPr lang="el-GR" altLang="el-GR" sz="1200" smtClean="0"/>
              <a:pPr eaLnBrk="1" hangingPunct="1"/>
              <a:t>14</a:t>
            </a:fld>
            <a:endParaRPr lang="el-GR" altLang="el-GR" sz="1200" smtClean="0"/>
          </a:p>
        </p:txBody>
      </p:sp>
      <p:sp>
        <p:nvSpPr>
          <p:cNvPr id="70659" name="Rectangle 2"/>
          <p:cNvSpPr>
            <a:spLocks noGrp="1" noRot="1" noChangeAspect="1" noChangeArrowheads="1" noTextEdit="1"/>
          </p:cNvSpPr>
          <p:nvPr>
            <p:ph type="sldImg"/>
          </p:nvPr>
        </p:nvSpPr>
        <p:spPr>
          <a:xfrm>
            <a:off x="1154113" y="692150"/>
            <a:ext cx="4554537" cy="3416300"/>
          </a:xfrm>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4" rIns="91424" bIns="45714"/>
          <a:lstStyle/>
          <a:p>
            <a:pPr eaLnBrk="1" hangingPunct="1"/>
            <a:endParaRPr lang="en-US" altLang="el-GR" smtClean="0"/>
          </a:p>
        </p:txBody>
      </p:sp>
    </p:spTree>
    <p:extLst>
      <p:ext uri="{BB962C8B-B14F-4D97-AF65-F5344CB8AC3E}">
        <p14:creationId xmlns:p14="http://schemas.microsoft.com/office/powerpoint/2010/main" val="1639728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fld id="{942FCDCA-01FB-4720-AFC0-14986F231157}" type="slidenum">
              <a:rPr lang="el-GR" altLang="el-GR" sz="1200" smtClean="0"/>
              <a:pPr eaLnBrk="1" hangingPunct="1"/>
              <a:t>15</a:t>
            </a:fld>
            <a:endParaRPr lang="el-GR" altLang="el-GR" sz="1200" smtClean="0"/>
          </a:p>
        </p:txBody>
      </p:sp>
      <p:sp>
        <p:nvSpPr>
          <p:cNvPr id="71683" name="Rectangle 2"/>
          <p:cNvSpPr>
            <a:spLocks noGrp="1" noRot="1" noChangeAspect="1" noChangeArrowheads="1" noTextEdit="1"/>
          </p:cNvSpPr>
          <p:nvPr>
            <p:ph type="sldImg"/>
          </p:nvPr>
        </p:nvSpPr>
        <p:spPr>
          <a:xfrm>
            <a:off x="1154113" y="692150"/>
            <a:ext cx="4554537" cy="3416300"/>
          </a:xfrm>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4" rIns="91424" bIns="45714"/>
          <a:lstStyle/>
          <a:p>
            <a:pPr eaLnBrk="1" hangingPunct="1"/>
            <a:endParaRPr lang="en-US" altLang="el-GR" smtClean="0"/>
          </a:p>
        </p:txBody>
      </p:sp>
    </p:spTree>
    <p:extLst>
      <p:ext uri="{BB962C8B-B14F-4D97-AF65-F5344CB8AC3E}">
        <p14:creationId xmlns:p14="http://schemas.microsoft.com/office/powerpoint/2010/main" val="1961267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fld id="{2D7A29FF-DEEE-49FF-88EE-012B0350CF4D}" type="slidenum">
              <a:rPr lang="el-GR" altLang="el-GR" sz="1200" smtClean="0"/>
              <a:pPr eaLnBrk="1" hangingPunct="1"/>
              <a:t>16</a:t>
            </a:fld>
            <a:endParaRPr lang="el-GR" altLang="el-GR" sz="1200" smtClean="0"/>
          </a:p>
        </p:txBody>
      </p:sp>
      <p:sp>
        <p:nvSpPr>
          <p:cNvPr id="72707" name="Rectangle 2"/>
          <p:cNvSpPr>
            <a:spLocks noGrp="1" noRot="1" noChangeAspect="1" noChangeArrowheads="1" noTextEdit="1"/>
          </p:cNvSpPr>
          <p:nvPr>
            <p:ph type="sldImg"/>
          </p:nvPr>
        </p:nvSpPr>
        <p:spPr>
          <a:xfrm>
            <a:off x="1154113" y="692150"/>
            <a:ext cx="4554537" cy="3416300"/>
          </a:xfrm>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4" rIns="91424" bIns="45714"/>
          <a:lstStyle/>
          <a:p>
            <a:pPr eaLnBrk="1" hangingPunct="1"/>
            <a:endParaRPr lang="en-US" altLang="el-GR" smtClean="0"/>
          </a:p>
        </p:txBody>
      </p:sp>
    </p:spTree>
    <p:extLst>
      <p:ext uri="{BB962C8B-B14F-4D97-AF65-F5344CB8AC3E}">
        <p14:creationId xmlns:p14="http://schemas.microsoft.com/office/powerpoint/2010/main" val="289614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fld id="{5E8116BD-E4B0-4229-9F93-40B0420D29D7}" type="slidenum">
              <a:rPr lang="el-GR" altLang="el-GR" sz="1200" smtClean="0"/>
              <a:pPr eaLnBrk="1" hangingPunct="1"/>
              <a:t>17</a:t>
            </a:fld>
            <a:endParaRPr lang="el-GR" altLang="el-GR" sz="1200" smtClean="0"/>
          </a:p>
        </p:txBody>
      </p:sp>
      <p:sp>
        <p:nvSpPr>
          <p:cNvPr id="73731" name="Rectangle 2"/>
          <p:cNvSpPr>
            <a:spLocks noGrp="1" noRot="1" noChangeAspect="1" noChangeArrowheads="1" noTextEdit="1"/>
          </p:cNvSpPr>
          <p:nvPr>
            <p:ph type="sldImg"/>
          </p:nvPr>
        </p:nvSpPr>
        <p:spPr>
          <a:xfrm>
            <a:off x="1154113" y="692150"/>
            <a:ext cx="4554537" cy="3416300"/>
          </a:xfrm>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4" rIns="91424" bIns="45714"/>
          <a:lstStyle/>
          <a:p>
            <a:pPr eaLnBrk="1" hangingPunct="1"/>
            <a:endParaRPr lang="en-US" altLang="el-GR" smtClean="0"/>
          </a:p>
        </p:txBody>
      </p:sp>
    </p:spTree>
    <p:extLst>
      <p:ext uri="{BB962C8B-B14F-4D97-AF65-F5344CB8AC3E}">
        <p14:creationId xmlns:p14="http://schemas.microsoft.com/office/powerpoint/2010/main" val="983281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CC113A-2271-43E3-8162-E2B77DB2705E}" type="slidenum">
              <a:rPr lang="en-US" altLang="el-GR"/>
              <a:pPr/>
              <a:t>39</a:t>
            </a:fld>
            <a:endParaRPr lang="en-US" altLang="el-GR"/>
          </a:p>
        </p:txBody>
      </p:sp>
      <p:sp>
        <p:nvSpPr>
          <p:cNvPr id="4813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813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l-GR" altLang="el-GR"/>
          </a:p>
        </p:txBody>
      </p:sp>
    </p:spTree>
    <p:extLst>
      <p:ext uri="{BB962C8B-B14F-4D97-AF65-F5344CB8AC3E}">
        <p14:creationId xmlns:p14="http://schemas.microsoft.com/office/powerpoint/2010/main" val="2056939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6659AC-33DA-4E00-AC94-B7D0E8308E21}" type="slidenum">
              <a:rPr lang="en-US" altLang="el-GR"/>
              <a:pPr/>
              <a:t>40</a:t>
            </a:fld>
            <a:endParaRPr lang="en-US" altLang="el-GR"/>
          </a:p>
        </p:txBody>
      </p:sp>
      <p:sp>
        <p:nvSpPr>
          <p:cNvPr id="5222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222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l-GR" altLang="el-GR"/>
          </a:p>
        </p:txBody>
      </p:sp>
    </p:spTree>
    <p:extLst>
      <p:ext uri="{BB962C8B-B14F-4D97-AF65-F5344CB8AC3E}">
        <p14:creationId xmlns:p14="http://schemas.microsoft.com/office/powerpoint/2010/main" val="3059979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10B926-6623-40D7-A3E4-BF5B33623B6A}" type="slidenum">
              <a:rPr lang="en-US" altLang="el-GR"/>
              <a:pPr/>
              <a:t>41</a:t>
            </a:fld>
            <a:endParaRPr lang="en-US" altLang="el-GR"/>
          </a:p>
        </p:txBody>
      </p:sp>
      <p:sp>
        <p:nvSpPr>
          <p:cNvPr id="5427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427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l-GR" altLang="el-GR"/>
          </a:p>
        </p:txBody>
      </p:sp>
    </p:spTree>
    <p:extLst>
      <p:ext uri="{BB962C8B-B14F-4D97-AF65-F5344CB8AC3E}">
        <p14:creationId xmlns:p14="http://schemas.microsoft.com/office/powerpoint/2010/main" val="21429336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
        <p:nvSpPr>
          <p:cNvPr id="4" name="Rectangle 5"/>
          <p:cNvSpPr>
            <a:spLocks noGrp="1" noChangeArrowheads="1"/>
          </p:cNvSpPr>
          <p:nvPr>
            <p:ph type="ftr" sz="quarter" idx="10"/>
          </p:nvPr>
        </p:nvSpPr>
        <p:spPr>
          <a:ln/>
        </p:spPr>
        <p:txBody>
          <a:bodyPr/>
          <a:lstStyle>
            <a:lvl1pPr>
              <a:defRPr/>
            </a:lvl1pPr>
          </a:lstStyle>
          <a:p>
            <a:pPr>
              <a:defRPr/>
            </a:pPr>
            <a:r>
              <a:rPr lang="el-GR"/>
              <a:t>ΔΠΘ-ΤΜΗΜΑ ΜΠΔ: ΑΝΤΙΚΕΙΜΕΝΟΣΤΡΑΦΗΣ ΠΡΟΓΡΑΜΜΑΤΙΣΜΟΣ</a:t>
            </a:r>
            <a:r>
              <a:rPr lang="en-US"/>
              <a:t> / 05</a:t>
            </a:r>
            <a:endParaRPr lang="el-GR"/>
          </a:p>
        </p:txBody>
      </p:sp>
      <p:sp>
        <p:nvSpPr>
          <p:cNvPr id="5" name="Rectangle 6"/>
          <p:cNvSpPr>
            <a:spLocks noGrp="1" noChangeArrowheads="1"/>
          </p:cNvSpPr>
          <p:nvPr>
            <p:ph type="sldNum" sz="quarter" idx="11"/>
          </p:nvPr>
        </p:nvSpPr>
        <p:spPr>
          <a:ln/>
        </p:spPr>
        <p:txBody>
          <a:bodyPr/>
          <a:lstStyle>
            <a:lvl1pPr>
              <a:defRPr/>
            </a:lvl1pPr>
          </a:lstStyle>
          <a:p>
            <a:pPr>
              <a:defRPr/>
            </a:pPr>
            <a:fld id="{33F904A6-14B8-4DD0-B3D1-3D09407F3038}" type="slidenum">
              <a:rPr lang="el-GR"/>
              <a:pPr>
                <a:defRPr/>
              </a:pPr>
              <a:t>‹#›</a:t>
            </a:fld>
            <a:endParaRPr lang="el-GR"/>
          </a:p>
        </p:txBody>
      </p:sp>
    </p:spTree>
    <p:extLst>
      <p:ext uri="{BB962C8B-B14F-4D97-AF65-F5344CB8AC3E}">
        <p14:creationId xmlns:p14="http://schemas.microsoft.com/office/powerpoint/2010/main" val="2040317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5"/>
          <p:cNvSpPr>
            <a:spLocks noGrp="1" noChangeArrowheads="1"/>
          </p:cNvSpPr>
          <p:nvPr>
            <p:ph type="ftr" sz="quarter" idx="10"/>
          </p:nvPr>
        </p:nvSpPr>
        <p:spPr>
          <a:ln/>
        </p:spPr>
        <p:txBody>
          <a:bodyPr/>
          <a:lstStyle>
            <a:lvl1pPr>
              <a:defRPr/>
            </a:lvl1pPr>
          </a:lstStyle>
          <a:p>
            <a:pPr>
              <a:defRPr/>
            </a:pPr>
            <a:r>
              <a:rPr lang="el-GR"/>
              <a:t>ΔΠΘ-ΤΜΗΜΑ ΜΠΔ: ΑΝΤΙΚΕΙΜΕΝΟΣΤΡΑΦΗΣ ΠΡΟΓΡΑΜΜΑΤΙΣΜΟΣ</a:t>
            </a:r>
            <a:r>
              <a:rPr lang="en-US"/>
              <a:t> / 05</a:t>
            </a:r>
            <a:endParaRPr lang="el-GR"/>
          </a:p>
        </p:txBody>
      </p:sp>
      <p:sp>
        <p:nvSpPr>
          <p:cNvPr id="5" name="Rectangle 6"/>
          <p:cNvSpPr>
            <a:spLocks noGrp="1" noChangeArrowheads="1"/>
          </p:cNvSpPr>
          <p:nvPr>
            <p:ph type="sldNum" sz="quarter" idx="11"/>
          </p:nvPr>
        </p:nvSpPr>
        <p:spPr>
          <a:ln/>
        </p:spPr>
        <p:txBody>
          <a:bodyPr/>
          <a:lstStyle>
            <a:lvl1pPr>
              <a:defRPr/>
            </a:lvl1pPr>
          </a:lstStyle>
          <a:p>
            <a:pPr>
              <a:defRPr/>
            </a:pPr>
            <a:fld id="{1C3B23F6-58C3-4096-94F5-B83840716FC3}" type="slidenum">
              <a:rPr lang="el-GR"/>
              <a:pPr>
                <a:defRPr/>
              </a:pPr>
              <a:t>‹#›</a:t>
            </a:fld>
            <a:endParaRPr lang="el-GR"/>
          </a:p>
        </p:txBody>
      </p:sp>
    </p:spTree>
    <p:extLst>
      <p:ext uri="{BB962C8B-B14F-4D97-AF65-F5344CB8AC3E}">
        <p14:creationId xmlns:p14="http://schemas.microsoft.com/office/powerpoint/2010/main" val="1842918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05600" y="304800"/>
            <a:ext cx="2133600" cy="57912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304800" y="304800"/>
            <a:ext cx="6248400" cy="57912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 06</a:t>
            </a:r>
            <a:endParaRPr lang="el-GR" dirty="0"/>
          </a:p>
        </p:txBody>
      </p:sp>
      <p:sp>
        <p:nvSpPr>
          <p:cNvPr id="5" name="Rectangle 6"/>
          <p:cNvSpPr>
            <a:spLocks noGrp="1" noChangeArrowheads="1"/>
          </p:cNvSpPr>
          <p:nvPr>
            <p:ph type="sldNum" sz="quarter" idx="11"/>
          </p:nvPr>
        </p:nvSpPr>
        <p:spPr>
          <a:ln/>
        </p:spPr>
        <p:txBody>
          <a:bodyPr/>
          <a:lstStyle>
            <a:lvl1pPr>
              <a:defRPr/>
            </a:lvl1pPr>
          </a:lstStyle>
          <a:p>
            <a:pPr>
              <a:defRPr/>
            </a:pPr>
            <a:fld id="{495CEBD2-8934-46F3-A911-CFDF6B4FADFC}" type="slidenum">
              <a:rPr lang="el-GR"/>
              <a:pPr>
                <a:defRPr/>
              </a:pPr>
              <a:t>‹#›</a:t>
            </a:fld>
            <a:endParaRPr lang="el-GR"/>
          </a:p>
        </p:txBody>
      </p:sp>
    </p:spTree>
    <p:extLst>
      <p:ext uri="{BB962C8B-B14F-4D97-AF65-F5344CB8AC3E}">
        <p14:creationId xmlns:p14="http://schemas.microsoft.com/office/powerpoint/2010/main" val="1814740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304800"/>
            <a:ext cx="8458200" cy="7620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304800" y="1371600"/>
            <a:ext cx="4191000" cy="4724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371600"/>
            <a:ext cx="4191000" cy="4724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 06</a:t>
            </a:r>
            <a:endParaRPr lang="el-GR" dirty="0"/>
          </a:p>
        </p:txBody>
      </p:sp>
      <p:sp>
        <p:nvSpPr>
          <p:cNvPr id="6" name="Rectangle 6"/>
          <p:cNvSpPr>
            <a:spLocks noGrp="1" noChangeArrowheads="1"/>
          </p:cNvSpPr>
          <p:nvPr>
            <p:ph type="sldNum" sz="quarter" idx="11"/>
          </p:nvPr>
        </p:nvSpPr>
        <p:spPr>
          <a:ln/>
        </p:spPr>
        <p:txBody>
          <a:bodyPr/>
          <a:lstStyle>
            <a:lvl1pPr>
              <a:defRPr/>
            </a:lvl1pPr>
          </a:lstStyle>
          <a:p>
            <a:pPr>
              <a:defRPr/>
            </a:pPr>
            <a:fld id="{A91DE02F-B395-46A0-A279-8CFCF7340394}" type="slidenum">
              <a:rPr lang="el-GR"/>
              <a:pPr>
                <a:defRPr/>
              </a:pPr>
              <a:t>‹#›</a:t>
            </a:fld>
            <a:endParaRPr lang="el-GR"/>
          </a:p>
        </p:txBody>
      </p:sp>
    </p:spTree>
    <p:extLst>
      <p:ext uri="{BB962C8B-B14F-4D97-AF65-F5344CB8AC3E}">
        <p14:creationId xmlns:p14="http://schemas.microsoft.com/office/powerpoint/2010/main" val="2512339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 06</a:t>
            </a:r>
            <a:endParaRPr lang="el-GR" dirty="0"/>
          </a:p>
        </p:txBody>
      </p:sp>
      <p:sp>
        <p:nvSpPr>
          <p:cNvPr id="5" name="Rectangle 6"/>
          <p:cNvSpPr>
            <a:spLocks noGrp="1" noChangeArrowheads="1"/>
          </p:cNvSpPr>
          <p:nvPr>
            <p:ph type="sldNum" sz="quarter" idx="11"/>
          </p:nvPr>
        </p:nvSpPr>
        <p:spPr>
          <a:ln/>
        </p:spPr>
        <p:txBody>
          <a:bodyPr/>
          <a:lstStyle>
            <a:lvl1pPr>
              <a:defRPr/>
            </a:lvl1pPr>
          </a:lstStyle>
          <a:p>
            <a:pPr>
              <a:defRPr/>
            </a:pPr>
            <a:fld id="{9A332FE0-1DE8-4484-9C19-8CC83BB55F0B}" type="slidenum">
              <a:rPr lang="el-GR"/>
              <a:pPr>
                <a:defRPr/>
              </a:pPr>
              <a:t>‹#›</a:t>
            </a:fld>
            <a:endParaRPr lang="el-GR"/>
          </a:p>
        </p:txBody>
      </p:sp>
    </p:spTree>
    <p:extLst>
      <p:ext uri="{BB962C8B-B14F-4D97-AF65-F5344CB8AC3E}">
        <p14:creationId xmlns:p14="http://schemas.microsoft.com/office/powerpoint/2010/main" val="50930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 06</a:t>
            </a:r>
            <a:endParaRPr lang="el-GR" dirty="0"/>
          </a:p>
        </p:txBody>
      </p:sp>
      <p:sp>
        <p:nvSpPr>
          <p:cNvPr id="5" name="Rectangle 6"/>
          <p:cNvSpPr>
            <a:spLocks noGrp="1" noChangeArrowheads="1"/>
          </p:cNvSpPr>
          <p:nvPr>
            <p:ph type="sldNum" sz="quarter" idx="11"/>
          </p:nvPr>
        </p:nvSpPr>
        <p:spPr>
          <a:ln/>
        </p:spPr>
        <p:txBody>
          <a:bodyPr/>
          <a:lstStyle>
            <a:lvl1pPr>
              <a:defRPr/>
            </a:lvl1pPr>
          </a:lstStyle>
          <a:p>
            <a:pPr>
              <a:defRPr/>
            </a:pPr>
            <a:fld id="{5474D749-3DEF-4B18-93BB-BA541F12A8F7}" type="slidenum">
              <a:rPr lang="el-GR"/>
              <a:pPr>
                <a:defRPr/>
              </a:pPr>
              <a:t>‹#›</a:t>
            </a:fld>
            <a:endParaRPr lang="el-GR"/>
          </a:p>
        </p:txBody>
      </p:sp>
    </p:spTree>
    <p:extLst>
      <p:ext uri="{BB962C8B-B14F-4D97-AF65-F5344CB8AC3E}">
        <p14:creationId xmlns:p14="http://schemas.microsoft.com/office/powerpoint/2010/main" val="444135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304800" y="1371600"/>
            <a:ext cx="4191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371600"/>
            <a:ext cx="4191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 06</a:t>
            </a:r>
            <a:endParaRPr lang="el-GR" dirty="0"/>
          </a:p>
        </p:txBody>
      </p:sp>
      <p:sp>
        <p:nvSpPr>
          <p:cNvPr id="6" name="Rectangle 6"/>
          <p:cNvSpPr>
            <a:spLocks noGrp="1" noChangeArrowheads="1"/>
          </p:cNvSpPr>
          <p:nvPr>
            <p:ph type="sldNum" sz="quarter" idx="11"/>
          </p:nvPr>
        </p:nvSpPr>
        <p:spPr>
          <a:ln/>
        </p:spPr>
        <p:txBody>
          <a:bodyPr/>
          <a:lstStyle>
            <a:lvl1pPr>
              <a:defRPr/>
            </a:lvl1pPr>
          </a:lstStyle>
          <a:p>
            <a:pPr>
              <a:defRPr/>
            </a:pPr>
            <a:fld id="{B9835022-9E3E-43F8-8ABB-3A06F9999BC2}" type="slidenum">
              <a:rPr lang="el-GR"/>
              <a:pPr>
                <a:defRPr/>
              </a:pPr>
              <a:t>‹#›</a:t>
            </a:fld>
            <a:endParaRPr lang="el-GR"/>
          </a:p>
        </p:txBody>
      </p:sp>
    </p:spTree>
    <p:extLst>
      <p:ext uri="{BB962C8B-B14F-4D97-AF65-F5344CB8AC3E}">
        <p14:creationId xmlns:p14="http://schemas.microsoft.com/office/powerpoint/2010/main" val="2072340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 06</a:t>
            </a:r>
            <a:endParaRPr lang="el-GR" dirty="0"/>
          </a:p>
        </p:txBody>
      </p:sp>
      <p:sp>
        <p:nvSpPr>
          <p:cNvPr id="8" name="Rectangle 6"/>
          <p:cNvSpPr>
            <a:spLocks noGrp="1" noChangeArrowheads="1"/>
          </p:cNvSpPr>
          <p:nvPr>
            <p:ph type="sldNum" sz="quarter" idx="11"/>
          </p:nvPr>
        </p:nvSpPr>
        <p:spPr>
          <a:ln/>
        </p:spPr>
        <p:txBody>
          <a:bodyPr/>
          <a:lstStyle>
            <a:lvl1pPr>
              <a:defRPr/>
            </a:lvl1pPr>
          </a:lstStyle>
          <a:p>
            <a:pPr>
              <a:defRPr/>
            </a:pPr>
            <a:fld id="{9410FA11-5467-4278-8262-4B2F9B7F3799}" type="slidenum">
              <a:rPr lang="el-GR"/>
              <a:pPr>
                <a:defRPr/>
              </a:pPr>
              <a:t>‹#›</a:t>
            </a:fld>
            <a:endParaRPr lang="el-GR"/>
          </a:p>
        </p:txBody>
      </p:sp>
    </p:spTree>
    <p:extLst>
      <p:ext uri="{BB962C8B-B14F-4D97-AF65-F5344CB8AC3E}">
        <p14:creationId xmlns:p14="http://schemas.microsoft.com/office/powerpoint/2010/main" val="3964603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 06</a:t>
            </a:r>
            <a:endParaRPr lang="el-GR" dirty="0"/>
          </a:p>
        </p:txBody>
      </p:sp>
      <p:sp>
        <p:nvSpPr>
          <p:cNvPr id="4" name="Rectangle 6"/>
          <p:cNvSpPr>
            <a:spLocks noGrp="1" noChangeArrowheads="1"/>
          </p:cNvSpPr>
          <p:nvPr>
            <p:ph type="sldNum" sz="quarter" idx="11"/>
          </p:nvPr>
        </p:nvSpPr>
        <p:spPr>
          <a:ln/>
        </p:spPr>
        <p:txBody>
          <a:bodyPr/>
          <a:lstStyle>
            <a:lvl1pPr>
              <a:defRPr/>
            </a:lvl1pPr>
          </a:lstStyle>
          <a:p>
            <a:pPr>
              <a:defRPr/>
            </a:pPr>
            <a:fld id="{43516B2A-BC3F-4BF5-A3BB-29EE5A4951BB}" type="slidenum">
              <a:rPr lang="el-GR"/>
              <a:pPr>
                <a:defRPr/>
              </a:pPr>
              <a:t>‹#›</a:t>
            </a:fld>
            <a:endParaRPr lang="el-GR"/>
          </a:p>
        </p:txBody>
      </p:sp>
    </p:spTree>
    <p:extLst>
      <p:ext uri="{BB962C8B-B14F-4D97-AF65-F5344CB8AC3E}">
        <p14:creationId xmlns:p14="http://schemas.microsoft.com/office/powerpoint/2010/main" val="3169991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 06</a:t>
            </a:r>
            <a:endParaRPr lang="el-GR" dirty="0"/>
          </a:p>
        </p:txBody>
      </p:sp>
      <p:sp>
        <p:nvSpPr>
          <p:cNvPr id="3" name="Rectangle 6"/>
          <p:cNvSpPr>
            <a:spLocks noGrp="1" noChangeArrowheads="1"/>
          </p:cNvSpPr>
          <p:nvPr>
            <p:ph type="sldNum" sz="quarter" idx="11"/>
          </p:nvPr>
        </p:nvSpPr>
        <p:spPr>
          <a:ln/>
        </p:spPr>
        <p:txBody>
          <a:bodyPr/>
          <a:lstStyle>
            <a:lvl1pPr>
              <a:defRPr/>
            </a:lvl1pPr>
          </a:lstStyle>
          <a:p>
            <a:pPr>
              <a:defRPr/>
            </a:pPr>
            <a:fld id="{6CD40643-8679-49A4-9C0C-58F934D0E6C9}" type="slidenum">
              <a:rPr lang="el-GR"/>
              <a:pPr>
                <a:defRPr/>
              </a:pPr>
              <a:t>‹#›</a:t>
            </a:fld>
            <a:endParaRPr lang="el-GR"/>
          </a:p>
        </p:txBody>
      </p:sp>
    </p:spTree>
    <p:extLst>
      <p:ext uri="{BB962C8B-B14F-4D97-AF65-F5344CB8AC3E}">
        <p14:creationId xmlns:p14="http://schemas.microsoft.com/office/powerpoint/2010/main" val="2016031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 06</a:t>
            </a:r>
            <a:endParaRPr lang="el-GR" dirty="0"/>
          </a:p>
        </p:txBody>
      </p:sp>
      <p:sp>
        <p:nvSpPr>
          <p:cNvPr id="6" name="Rectangle 6"/>
          <p:cNvSpPr>
            <a:spLocks noGrp="1" noChangeArrowheads="1"/>
          </p:cNvSpPr>
          <p:nvPr>
            <p:ph type="sldNum" sz="quarter" idx="11"/>
          </p:nvPr>
        </p:nvSpPr>
        <p:spPr>
          <a:ln/>
        </p:spPr>
        <p:txBody>
          <a:bodyPr/>
          <a:lstStyle>
            <a:lvl1pPr>
              <a:defRPr/>
            </a:lvl1pPr>
          </a:lstStyle>
          <a:p>
            <a:pPr>
              <a:defRPr/>
            </a:pPr>
            <a:fld id="{51C85C83-4F54-4C7C-B9E7-0978DE1BC8B4}" type="slidenum">
              <a:rPr lang="el-GR"/>
              <a:pPr>
                <a:defRPr/>
              </a:pPr>
              <a:t>‹#›</a:t>
            </a:fld>
            <a:endParaRPr lang="el-GR"/>
          </a:p>
        </p:txBody>
      </p:sp>
    </p:spTree>
    <p:extLst>
      <p:ext uri="{BB962C8B-B14F-4D97-AF65-F5344CB8AC3E}">
        <p14:creationId xmlns:p14="http://schemas.microsoft.com/office/powerpoint/2010/main" val="4047465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5"/>
          <p:cNvSpPr>
            <a:spLocks noGrp="1" noChangeArrowheads="1"/>
          </p:cNvSpPr>
          <p:nvPr>
            <p:ph type="ftr" sz="quarter" idx="10"/>
          </p:nvPr>
        </p:nvSpPr>
        <p:spPr>
          <a:ln/>
        </p:spPr>
        <p:txBody>
          <a:bodyPr/>
          <a:lstStyle>
            <a:lvl1pPr>
              <a:defRPr/>
            </a:lvl1pPr>
          </a:lstStyle>
          <a:p>
            <a:pPr>
              <a:defRPr/>
            </a:pPr>
            <a:r>
              <a:rPr lang="el-GR" dirty="0" smtClean="0"/>
              <a:t>ΔΠΘ-ΤΜΗΜΑ ΜΠΔ: ΑΝΤΙΚΕΙΜΕΝΟΣΤΡΑΦΗΣ ΠΡΟΓΡΑΜΜΑΤΙΣΜΟΣ</a:t>
            </a:r>
            <a:r>
              <a:rPr lang="en-US" dirty="0" smtClean="0"/>
              <a:t> / 06</a:t>
            </a:r>
            <a:endParaRPr lang="el-GR" dirty="0"/>
          </a:p>
        </p:txBody>
      </p:sp>
      <p:sp>
        <p:nvSpPr>
          <p:cNvPr id="6" name="Rectangle 6"/>
          <p:cNvSpPr>
            <a:spLocks noGrp="1" noChangeArrowheads="1"/>
          </p:cNvSpPr>
          <p:nvPr>
            <p:ph type="sldNum" sz="quarter" idx="11"/>
          </p:nvPr>
        </p:nvSpPr>
        <p:spPr>
          <a:ln/>
        </p:spPr>
        <p:txBody>
          <a:bodyPr/>
          <a:lstStyle>
            <a:lvl1pPr>
              <a:defRPr/>
            </a:lvl1pPr>
          </a:lstStyle>
          <a:p>
            <a:pPr>
              <a:defRPr/>
            </a:pPr>
            <a:fld id="{21AAAD16-D1E6-44C0-B391-09BE75CD49C8}" type="slidenum">
              <a:rPr lang="el-GR"/>
              <a:pPr>
                <a:defRPr/>
              </a:pPr>
              <a:t>‹#›</a:t>
            </a:fld>
            <a:endParaRPr lang="el-GR"/>
          </a:p>
        </p:txBody>
      </p:sp>
    </p:spTree>
    <p:extLst>
      <p:ext uri="{BB962C8B-B14F-4D97-AF65-F5344CB8AC3E}">
        <p14:creationId xmlns:p14="http://schemas.microsoft.com/office/powerpoint/2010/main" val="1130376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304800" y="304800"/>
            <a:ext cx="8458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Κάντε κλικ για να επεξεργαστείτε τον τίτλο</a:t>
            </a:r>
          </a:p>
        </p:txBody>
      </p:sp>
      <p:sp>
        <p:nvSpPr>
          <p:cNvPr id="3075" name="Rectangle 3"/>
          <p:cNvSpPr>
            <a:spLocks noGrp="1" noChangeArrowheads="1"/>
          </p:cNvSpPr>
          <p:nvPr>
            <p:ph type="body" idx="1"/>
          </p:nvPr>
        </p:nvSpPr>
        <p:spPr bwMode="auto">
          <a:xfrm>
            <a:off x="304800" y="1371600"/>
            <a:ext cx="8534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1029" name="Rectangle 5"/>
          <p:cNvSpPr>
            <a:spLocks noGrp="1" noChangeArrowheads="1"/>
          </p:cNvSpPr>
          <p:nvPr>
            <p:ph type="ftr" sz="quarter" idx="3"/>
          </p:nvPr>
        </p:nvSpPr>
        <p:spPr bwMode="auto">
          <a:xfrm>
            <a:off x="304800" y="6248400"/>
            <a:ext cx="7086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200" b="1">
                <a:solidFill>
                  <a:srgbClr val="008080"/>
                </a:solidFill>
                <a:latin typeface="+mn-lt"/>
              </a:defRPr>
            </a:lvl1pPr>
          </a:lstStyle>
          <a:p>
            <a:pPr>
              <a:defRPr/>
            </a:pPr>
            <a:r>
              <a:rPr lang="el-GR"/>
              <a:t>ΔΠΘ-ΤΜΗΜΑ ΜΠΔ: ΑΝΤΙΚΕΙΜΕΝΟΣΤΡΑΦΗΣ ΠΡΟΓΡΑΜΜΑΤΙΣΜΟΣ</a:t>
            </a:r>
            <a:r>
              <a:rPr lang="en-US"/>
              <a:t> / 05</a:t>
            </a:r>
            <a:endParaRPr lang="el-GR"/>
          </a:p>
        </p:txBody>
      </p:sp>
      <p:sp>
        <p:nvSpPr>
          <p:cNvPr id="1030" name="Rectangle 6"/>
          <p:cNvSpPr>
            <a:spLocks noGrp="1" noChangeArrowheads="1"/>
          </p:cNvSpPr>
          <p:nvPr>
            <p:ph type="sldNum" sz="quarter" idx="4"/>
          </p:nvPr>
        </p:nvSpPr>
        <p:spPr bwMode="auto">
          <a:xfrm>
            <a:off x="7620000" y="6248400"/>
            <a:ext cx="1143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400" b="1">
                <a:solidFill>
                  <a:srgbClr val="008080"/>
                </a:solidFill>
                <a:latin typeface="+mn-lt"/>
              </a:defRPr>
            </a:lvl1pPr>
          </a:lstStyle>
          <a:p>
            <a:pPr>
              <a:defRPr/>
            </a:pPr>
            <a:fld id="{BABBB0D7-8432-4033-BACB-5D6EE6A573CC}"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3200">
          <a:solidFill>
            <a:srgbClr val="008080"/>
          </a:solidFill>
          <a:latin typeface="+mj-lt"/>
          <a:ea typeface="+mj-ea"/>
          <a:cs typeface="+mj-cs"/>
        </a:defRPr>
      </a:lvl1pPr>
      <a:lvl2pPr algn="ctr" rtl="0" eaLnBrk="0" fontAlgn="base" hangingPunct="0">
        <a:spcBef>
          <a:spcPct val="0"/>
        </a:spcBef>
        <a:spcAft>
          <a:spcPct val="0"/>
        </a:spcAft>
        <a:defRPr sz="3200">
          <a:solidFill>
            <a:srgbClr val="008080"/>
          </a:solidFill>
          <a:latin typeface="Comic Sans MS" pitchFamily="66" charset="0"/>
        </a:defRPr>
      </a:lvl2pPr>
      <a:lvl3pPr algn="ctr" rtl="0" eaLnBrk="0" fontAlgn="base" hangingPunct="0">
        <a:spcBef>
          <a:spcPct val="0"/>
        </a:spcBef>
        <a:spcAft>
          <a:spcPct val="0"/>
        </a:spcAft>
        <a:defRPr sz="3200">
          <a:solidFill>
            <a:srgbClr val="008080"/>
          </a:solidFill>
          <a:latin typeface="Comic Sans MS" pitchFamily="66" charset="0"/>
        </a:defRPr>
      </a:lvl3pPr>
      <a:lvl4pPr algn="ctr" rtl="0" eaLnBrk="0" fontAlgn="base" hangingPunct="0">
        <a:spcBef>
          <a:spcPct val="0"/>
        </a:spcBef>
        <a:spcAft>
          <a:spcPct val="0"/>
        </a:spcAft>
        <a:defRPr sz="3200">
          <a:solidFill>
            <a:srgbClr val="008080"/>
          </a:solidFill>
          <a:latin typeface="Comic Sans MS" pitchFamily="66" charset="0"/>
        </a:defRPr>
      </a:lvl4pPr>
      <a:lvl5pPr algn="ctr" rtl="0" eaLnBrk="0" fontAlgn="base" hangingPunct="0">
        <a:spcBef>
          <a:spcPct val="0"/>
        </a:spcBef>
        <a:spcAft>
          <a:spcPct val="0"/>
        </a:spcAft>
        <a:defRPr sz="3200">
          <a:solidFill>
            <a:srgbClr val="008080"/>
          </a:solidFill>
          <a:latin typeface="Comic Sans MS" pitchFamily="66" charset="0"/>
        </a:defRPr>
      </a:lvl5pPr>
      <a:lvl6pPr marL="457200" algn="ctr" rtl="0" fontAlgn="base">
        <a:spcBef>
          <a:spcPct val="0"/>
        </a:spcBef>
        <a:spcAft>
          <a:spcPct val="0"/>
        </a:spcAft>
        <a:defRPr sz="3200">
          <a:solidFill>
            <a:srgbClr val="008080"/>
          </a:solidFill>
          <a:latin typeface="Comic Sans MS" pitchFamily="66" charset="0"/>
        </a:defRPr>
      </a:lvl6pPr>
      <a:lvl7pPr marL="914400" algn="ctr" rtl="0" fontAlgn="base">
        <a:spcBef>
          <a:spcPct val="0"/>
        </a:spcBef>
        <a:spcAft>
          <a:spcPct val="0"/>
        </a:spcAft>
        <a:defRPr sz="3200">
          <a:solidFill>
            <a:srgbClr val="008080"/>
          </a:solidFill>
          <a:latin typeface="Comic Sans MS" pitchFamily="66" charset="0"/>
        </a:defRPr>
      </a:lvl7pPr>
      <a:lvl8pPr marL="1371600" algn="ctr" rtl="0" fontAlgn="base">
        <a:spcBef>
          <a:spcPct val="0"/>
        </a:spcBef>
        <a:spcAft>
          <a:spcPct val="0"/>
        </a:spcAft>
        <a:defRPr sz="3200">
          <a:solidFill>
            <a:srgbClr val="008080"/>
          </a:solidFill>
          <a:latin typeface="Comic Sans MS" pitchFamily="66" charset="0"/>
        </a:defRPr>
      </a:lvl8pPr>
      <a:lvl9pPr marL="1828800" algn="ctr" rtl="0" fontAlgn="base">
        <a:spcBef>
          <a:spcPct val="0"/>
        </a:spcBef>
        <a:spcAft>
          <a:spcPct val="0"/>
        </a:spcAft>
        <a:defRPr sz="3200">
          <a:solidFill>
            <a:srgbClr val="008080"/>
          </a:solidFill>
          <a:latin typeface="Comic Sans MS" pitchFamily="66"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9.png"/></Relationships>
</file>

<file path=ppt/slides/_rels/slide6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dirty="0"/>
              <a:t>ΔΠΘ-ΤΜΗΜΑ ΜΠΔ: ΑΝΤΙΚΕΙΜΕΝΟΣΤΡΑΦΗΣ ΠΡΟΓΡΑΜΜΑΤΙΣΜΟΣ</a:t>
            </a:r>
            <a:r>
              <a:rPr lang="en-US" dirty="0"/>
              <a:t> / 05</a:t>
            </a:r>
            <a:endParaRPr lang="el-GR" dirty="0"/>
          </a:p>
        </p:txBody>
      </p:sp>
      <p:sp>
        <p:nvSpPr>
          <p:cNvPr id="5" name="4 - Θέση αριθμού διαφάνειας"/>
          <p:cNvSpPr>
            <a:spLocks noGrp="1"/>
          </p:cNvSpPr>
          <p:nvPr>
            <p:ph type="sldNum" sz="quarter" idx="11"/>
          </p:nvPr>
        </p:nvSpPr>
        <p:spPr/>
        <p:txBody>
          <a:bodyPr/>
          <a:lstStyle/>
          <a:p>
            <a:pPr>
              <a:defRPr/>
            </a:pPr>
            <a:fld id="{24ACDD4D-C52F-459C-8C1D-3994FF64F6C0}" type="slidenum">
              <a:rPr lang="el-GR"/>
              <a:pPr>
                <a:defRPr/>
              </a:pPr>
              <a:t>1</a:t>
            </a:fld>
            <a:endParaRPr lang="el-GR"/>
          </a:p>
        </p:txBody>
      </p:sp>
      <p:sp>
        <p:nvSpPr>
          <p:cNvPr id="4100" name="Rectangle 2"/>
          <p:cNvSpPr>
            <a:spLocks noGrp="1" noChangeArrowheads="1"/>
          </p:cNvSpPr>
          <p:nvPr>
            <p:ph type="title"/>
          </p:nvPr>
        </p:nvSpPr>
        <p:spPr/>
        <p:txBody>
          <a:bodyPr/>
          <a:lstStyle/>
          <a:p>
            <a:pPr eaLnBrk="1" hangingPunct="1"/>
            <a:r>
              <a:rPr lang="en-US" altLang="el-GR" dirty="0" smtClean="0"/>
              <a:t>6</a:t>
            </a:r>
            <a:r>
              <a:rPr lang="el-GR" altLang="el-GR" baseline="30000" dirty="0" smtClean="0"/>
              <a:t>ο</a:t>
            </a:r>
            <a:r>
              <a:rPr lang="el-GR" altLang="el-GR" dirty="0" smtClean="0"/>
              <a:t> Μάθημα</a:t>
            </a:r>
            <a:endParaRPr lang="en-US" altLang="el-GR" dirty="0" smtClean="0"/>
          </a:p>
        </p:txBody>
      </p:sp>
      <p:sp>
        <p:nvSpPr>
          <p:cNvPr id="4101" name="Rectangle 3"/>
          <p:cNvSpPr>
            <a:spLocks noGrp="1" noChangeArrowheads="1"/>
          </p:cNvSpPr>
          <p:nvPr>
            <p:ph type="body" idx="1"/>
          </p:nvPr>
        </p:nvSpPr>
        <p:spPr/>
        <p:txBody>
          <a:bodyPr/>
          <a:lstStyle/>
          <a:p>
            <a:pPr eaLnBrk="1" hangingPunct="1"/>
            <a:r>
              <a:rPr lang="el-GR" altLang="el-GR" dirty="0" smtClean="0"/>
              <a:t>Χώρος διευθύνσεων προγράμματος</a:t>
            </a:r>
            <a:endParaRPr lang="en-US" altLang="el-GR" dirty="0" smtClean="0"/>
          </a:p>
          <a:p>
            <a:pPr eaLnBrk="1" hangingPunct="1"/>
            <a:r>
              <a:rPr lang="el-GR" altLang="el-GR" dirty="0" smtClean="0"/>
              <a:t>Η εντολή </a:t>
            </a:r>
            <a:r>
              <a:rPr lang="en-US" altLang="el-GR" dirty="0" smtClean="0"/>
              <a:t>assert</a:t>
            </a:r>
          </a:p>
          <a:p>
            <a:pPr eaLnBrk="1" hangingPunct="1"/>
            <a:r>
              <a:rPr lang="el-GR" altLang="el-GR" dirty="0" smtClean="0"/>
              <a:t>Χρήση δυναμικής μνήμης στη </a:t>
            </a:r>
            <a:r>
              <a:rPr lang="en-US" altLang="el-GR" dirty="0" smtClean="0"/>
              <a:t>C++</a:t>
            </a:r>
            <a:endParaRPr lang="el-GR" altLang="el-GR" dirty="0" smtClean="0"/>
          </a:p>
          <a:p>
            <a:pPr eaLnBrk="1" hangingPunct="1"/>
            <a:r>
              <a:rPr lang="en-US" altLang="el-GR" dirty="0" smtClean="0"/>
              <a:t>O </a:t>
            </a:r>
            <a:r>
              <a:rPr lang="el-GR" altLang="el-GR" dirty="0" smtClean="0"/>
              <a:t>δείκτης </a:t>
            </a:r>
            <a:r>
              <a:rPr lang="en-US" altLang="el-GR" dirty="0" smtClean="0"/>
              <a:t>this (this pointer)</a:t>
            </a:r>
          </a:p>
          <a:p>
            <a:pPr eaLnBrk="1" hangingPunct="1"/>
            <a:r>
              <a:rPr lang="el-GR" altLang="el-GR" dirty="0" smtClean="0"/>
              <a:t>Χρήση </a:t>
            </a:r>
            <a:r>
              <a:rPr lang="en-US" altLang="el-GR" dirty="0" smtClean="0"/>
              <a:t>header files</a:t>
            </a:r>
            <a:endParaRPr lang="el-GR" altLang="el-GR" dirty="0" smtClean="0"/>
          </a:p>
          <a:p>
            <a:pPr eaLnBrk="1" hangingPunct="1"/>
            <a:r>
              <a:rPr lang="en-US" altLang="el-GR" dirty="0" smtClean="0"/>
              <a:t>Static class members</a:t>
            </a:r>
          </a:p>
          <a:p>
            <a:pPr eaLnBrk="1" hangingPunct="1"/>
            <a:endParaRPr lang="en-US" altLang="el-G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7A7ABF1B-7B72-4283-91F9-9731CE457DEC}" type="slidenum">
              <a:rPr lang="el-GR"/>
              <a:pPr>
                <a:defRPr/>
              </a:pPr>
              <a:t>10</a:t>
            </a:fld>
            <a:endParaRPr lang="el-GR"/>
          </a:p>
        </p:txBody>
      </p:sp>
      <p:sp>
        <p:nvSpPr>
          <p:cNvPr id="13316" name="Rectangle 2"/>
          <p:cNvSpPr>
            <a:spLocks noGrp="1" noChangeArrowheads="1"/>
          </p:cNvSpPr>
          <p:nvPr>
            <p:ph type="title"/>
          </p:nvPr>
        </p:nvSpPr>
        <p:spPr/>
        <p:txBody>
          <a:bodyPr/>
          <a:lstStyle/>
          <a:p>
            <a:pPr eaLnBrk="1" hangingPunct="1"/>
            <a:endParaRPr lang="en-US" altLang="el-GR" smtClean="0"/>
          </a:p>
        </p:txBody>
      </p:sp>
      <p:sp>
        <p:nvSpPr>
          <p:cNvPr id="13317" name="Rectangle 3"/>
          <p:cNvSpPr>
            <a:spLocks noGrp="1" noChangeArrowheads="1"/>
          </p:cNvSpPr>
          <p:nvPr>
            <p:ph type="body" idx="1"/>
          </p:nvPr>
        </p:nvSpPr>
        <p:spPr/>
        <p:txBody>
          <a:bodyPr/>
          <a:lstStyle/>
          <a:p>
            <a:pPr eaLnBrk="1" hangingPunct="1">
              <a:lnSpc>
                <a:spcPct val="120000"/>
              </a:lnSpc>
            </a:pPr>
            <a:r>
              <a:rPr lang="el-GR" altLang="el-GR" sz="2400" b="1" smtClean="0"/>
              <a:t>Δυναμικά παραχωρούμενη μνήμη σημαίνει ότι ένα πρόγραμμα, καθώς εκτελείται ζητά από τον υπολογιστή να του παραχωρήσει ένα τμήμα της κεντρικής του μνήμης, αρκετά μεγάλο ώστε να μπορεί να διακρατήσει μια μεταβλητή ενός προκαθορισμένου τύπου δεδομένων.</a:t>
            </a:r>
          </a:p>
          <a:p>
            <a:pPr eaLnBrk="1" hangingPunct="1">
              <a:lnSpc>
                <a:spcPct val="120000"/>
              </a:lnSpc>
            </a:pPr>
            <a:r>
              <a:rPr lang="el-GR" altLang="el-GR" sz="2400" b="1" smtClean="0">
                <a:solidFill>
                  <a:srgbClr val="CC0000"/>
                </a:solidFill>
              </a:rPr>
              <a:t>Ο υπολογιστής τότε επιστρέφει στο πρόγραμμα τη διεύθυνση της μνήμης που εκχωρεί στο πρόγραμμα.</a:t>
            </a:r>
          </a:p>
          <a:p>
            <a:pPr eaLnBrk="1" hangingPunct="1">
              <a:lnSpc>
                <a:spcPct val="120000"/>
              </a:lnSpc>
            </a:pPr>
            <a:r>
              <a:rPr lang="el-GR" altLang="el-GR" sz="2400" b="1" smtClean="0">
                <a:solidFill>
                  <a:srgbClr val="CC0000"/>
                </a:solidFill>
              </a:rPr>
              <a:t>Το πρόγραμμα μπορεί να έχει πρόσβαση στο τμήμα αυτό της μνήμης ΜΟΝΟΝ μέσω της διεύθυνσης ΔΗΛΑΔΗ πρέπει να χρησιμοποιήσει έναν ΔΕΙΚΤΗ!</a:t>
            </a:r>
            <a:endParaRPr lang="en-US" altLang="el-GR" sz="2400" b="1" smtClean="0">
              <a:solidFill>
                <a:srgbClr val="CC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A88A7D20-9C6C-4072-9785-AE50F805941B}" type="slidenum">
              <a:rPr lang="el-GR"/>
              <a:pPr>
                <a:defRPr/>
              </a:pPr>
              <a:t>11</a:t>
            </a:fld>
            <a:endParaRPr lang="el-GR"/>
          </a:p>
        </p:txBody>
      </p:sp>
      <p:sp>
        <p:nvSpPr>
          <p:cNvPr id="14340" name="Rectangle 2"/>
          <p:cNvSpPr>
            <a:spLocks noGrp="1" noChangeArrowheads="1"/>
          </p:cNvSpPr>
          <p:nvPr>
            <p:ph type="title"/>
          </p:nvPr>
        </p:nvSpPr>
        <p:spPr/>
        <p:txBody>
          <a:bodyPr/>
          <a:lstStyle/>
          <a:p>
            <a:pPr eaLnBrk="1" hangingPunct="1"/>
            <a:endParaRPr lang="en-US" altLang="el-GR" smtClean="0"/>
          </a:p>
        </p:txBody>
      </p:sp>
      <p:sp>
        <p:nvSpPr>
          <p:cNvPr id="14341" name="Rectangle 3"/>
          <p:cNvSpPr>
            <a:spLocks noGrp="1" noChangeArrowheads="1"/>
          </p:cNvSpPr>
          <p:nvPr>
            <p:ph type="body" idx="1"/>
          </p:nvPr>
        </p:nvSpPr>
        <p:spPr/>
        <p:txBody>
          <a:bodyPr/>
          <a:lstStyle/>
          <a:p>
            <a:pPr eaLnBrk="1" hangingPunct="1">
              <a:lnSpc>
                <a:spcPct val="90000"/>
              </a:lnSpc>
            </a:pPr>
            <a:r>
              <a:rPr lang="el-GR" altLang="el-GR" smtClean="0"/>
              <a:t>Ένα πρόγραμμα σε </a:t>
            </a:r>
            <a:r>
              <a:rPr lang="en-US" altLang="el-GR" smtClean="0"/>
              <a:t>C++ </a:t>
            </a:r>
            <a:r>
              <a:rPr lang="el-GR" altLang="el-GR" smtClean="0"/>
              <a:t>απαιτεί τη δυναμική παραχώρηση μνήμης μέσω του τελεστή </a:t>
            </a:r>
            <a:r>
              <a:rPr lang="en-US" altLang="el-GR" smtClean="0">
                <a:solidFill>
                  <a:schemeClr val="accent2"/>
                </a:solidFill>
              </a:rPr>
              <a:t>new</a:t>
            </a:r>
            <a:r>
              <a:rPr lang="en-US" altLang="el-GR" smtClean="0"/>
              <a:t> </a:t>
            </a:r>
            <a:r>
              <a:rPr lang="el-GR" altLang="el-GR" smtClean="0"/>
              <a:t>π.χ.</a:t>
            </a:r>
          </a:p>
          <a:p>
            <a:pPr lvl="2" eaLnBrk="1" hangingPunct="1">
              <a:lnSpc>
                <a:spcPct val="90000"/>
              </a:lnSpc>
              <a:buFontTx/>
              <a:buNone/>
            </a:pPr>
            <a:r>
              <a:rPr lang="en-US" altLang="el-GR" b="1" smtClean="0">
                <a:solidFill>
                  <a:srgbClr val="CC0000"/>
                </a:solidFill>
                <a:latin typeface="Courier New" pitchFamily="49" charset="0"/>
                <a:cs typeface="Courier New" pitchFamily="49" charset="0"/>
              </a:rPr>
              <a:t>int *iptr;</a:t>
            </a:r>
          </a:p>
          <a:p>
            <a:pPr lvl="2" eaLnBrk="1" hangingPunct="1">
              <a:lnSpc>
                <a:spcPct val="90000"/>
              </a:lnSpc>
              <a:buFontTx/>
              <a:buNone/>
            </a:pPr>
            <a:r>
              <a:rPr lang="en-US" altLang="el-GR" b="1" smtClean="0">
                <a:solidFill>
                  <a:srgbClr val="CC0000"/>
                </a:solidFill>
                <a:latin typeface="Courier New" pitchFamily="49" charset="0"/>
                <a:cs typeface="Courier New" pitchFamily="49" charset="0"/>
              </a:rPr>
              <a:t>iptr = </a:t>
            </a:r>
            <a:r>
              <a:rPr lang="en-US" altLang="el-GR" b="1" smtClean="0">
                <a:solidFill>
                  <a:schemeClr val="accent2"/>
                </a:solidFill>
                <a:latin typeface="Courier New" pitchFamily="49" charset="0"/>
                <a:cs typeface="Courier New" pitchFamily="49" charset="0"/>
              </a:rPr>
              <a:t>new</a:t>
            </a:r>
            <a:r>
              <a:rPr lang="en-US" altLang="el-GR" b="1" smtClean="0">
                <a:solidFill>
                  <a:srgbClr val="CC0000"/>
                </a:solidFill>
                <a:latin typeface="Courier New" pitchFamily="49" charset="0"/>
                <a:cs typeface="Courier New" pitchFamily="49" charset="0"/>
              </a:rPr>
              <a:t> int; </a:t>
            </a:r>
            <a:endParaRPr lang="el-GR" altLang="el-GR" b="1" smtClean="0">
              <a:solidFill>
                <a:srgbClr val="CC0000"/>
              </a:solidFill>
              <a:latin typeface="Courier New" pitchFamily="49" charset="0"/>
              <a:cs typeface="Courier New" pitchFamily="49" charset="0"/>
            </a:endParaRPr>
          </a:p>
          <a:p>
            <a:pPr lvl="2" eaLnBrk="1" hangingPunct="1">
              <a:lnSpc>
                <a:spcPct val="90000"/>
              </a:lnSpc>
              <a:buFontTx/>
              <a:buNone/>
            </a:pPr>
            <a:r>
              <a:rPr lang="en-US" altLang="el-GR" smtClean="0">
                <a:solidFill>
                  <a:srgbClr val="008080"/>
                </a:solidFill>
              </a:rPr>
              <a:t>// </a:t>
            </a:r>
            <a:r>
              <a:rPr lang="el-GR" altLang="el-GR" smtClean="0">
                <a:solidFill>
                  <a:srgbClr val="008080"/>
                </a:solidFill>
              </a:rPr>
              <a:t>απαίτηση για δυναμική παραχώρηση μνήμης για έναν ακέραιο , η μεταβλητή – δείκτης </a:t>
            </a:r>
            <a:r>
              <a:rPr lang="en-US" altLang="el-GR" smtClean="0">
                <a:solidFill>
                  <a:srgbClr val="008080"/>
                </a:solidFill>
              </a:rPr>
              <a:t>iptr </a:t>
            </a:r>
            <a:r>
              <a:rPr lang="el-GR" altLang="el-GR" smtClean="0">
                <a:solidFill>
                  <a:srgbClr val="008080"/>
                </a:solidFill>
              </a:rPr>
              <a:t>θα περιέχει τη διεύθυνση της μνήμης που θα παραχωρηθεί</a:t>
            </a:r>
          </a:p>
          <a:p>
            <a:pPr lvl="2" eaLnBrk="1" hangingPunct="1">
              <a:lnSpc>
                <a:spcPct val="90000"/>
              </a:lnSpc>
              <a:buFontTx/>
              <a:buNone/>
            </a:pPr>
            <a:r>
              <a:rPr lang="el-GR" altLang="el-GR" b="1" smtClean="0">
                <a:solidFill>
                  <a:srgbClr val="CC0000"/>
                </a:solidFill>
                <a:latin typeface="Courier New" pitchFamily="49" charset="0"/>
                <a:cs typeface="Courier New" pitchFamily="49" charset="0"/>
              </a:rPr>
              <a:t>*</a:t>
            </a:r>
            <a:r>
              <a:rPr lang="en-US" altLang="el-GR" b="1" smtClean="0">
                <a:solidFill>
                  <a:srgbClr val="CC0000"/>
                </a:solidFill>
                <a:latin typeface="Courier New" pitchFamily="49" charset="0"/>
                <a:cs typeface="Courier New" pitchFamily="49" charset="0"/>
              </a:rPr>
              <a:t>iptr = 27; </a:t>
            </a:r>
          </a:p>
          <a:p>
            <a:pPr lvl="2" eaLnBrk="1" hangingPunct="1">
              <a:lnSpc>
                <a:spcPct val="90000"/>
              </a:lnSpc>
              <a:buFontTx/>
              <a:buNone/>
            </a:pPr>
            <a:r>
              <a:rPr lang="en-US" altLang="el-GR" smtClean="0">
                <a:solidFill>
                  <a:srgbClr val="008080"/>
                </a:solidFill>
              </a:rPr>
              <a:t>// </a:t>
            </a:r>
            <a:r>
              <a:rPr lang="el-GR" altLang="el-GR" smtClean="0">
                <a:solidFill>
                  <a:srgbClr val="008080"/>
                </a:solidFill>
              </a:rPr>
              <a:t>η τιμή 27 τοποθετείται ως περιεχόμενο της θέσης στην οποία δείχνει ο </a:t>
            </a:r>
            <a:r>
              <a:rPr lang="en-US" altLang="el-GR" smtClean="0">
                <a:solidFill>
                  <a:srgbClr val="008080"/>
                </a:solidFill>
              </a:rPr>
              <a:t>iptr (dereferencing the pointer)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6471B8A4-1D37-4B2D-8A29-C9EF1A379AF9}" type="slidenum">
              <a:rPr lang="el-GR"/>
              <a:pPr>
                <a:defRPr/>
              </a:pPr>
              <a:t>12</a:t>
            </a:fld>
            <a:endParaRPr lang="el-GR"/>
          </a:p>
        </p:txBody>
      </p:sp>
      <p:sp>
        <p:nvSpPr>
          <p:cNvPr id="15364" name="Rectangle 2"/>
          <p:cNvSpPr>
            <a:spLocks noGrp="1" noChangeArrowheads="1"/>
          </p:cNvSpPr>
          <p:nvPr>
            <p:ph type="title"/>
          </p:nvPr>
        </p:nvSpPr>
        <p:spPr/>
        <p:txBody>
          <a:bodyPr/>
          <a:lstStyle/>
          <a:p>
            <a:pPr eaLnBrk="1" hangingPunct="1"/>
            <a:r>
              <a:rPr lang="el-GR" altLang="el-GR" smtClean="0"/>
              <a:t>Δυναμική παραχώρηση μνήμης στην</a:t>
            </a:r>
            <a:r>
              <a:rPr lang="en-US" altLang="el-GR" smtClean="0"/>
              <a:t> C++</a:t>
            </a:r>
          </a:p>
        </p:txBody>
      </p:sp>
      <p:sp>
        <p:nvSpPr>
          <p:cNvPr id="15365" name="Rectangle 3"/>
          <p:cNvSpPr>
            <a:spLocks noGrp="1" noChangeArrowheads="1"/>
          </p:cNvSpPr>
          <p:nvPr>
            <p:ph type="body" idx="1"/>
          </p:nvPr>
        </p:nvSpPr>
        <p:spPr/>
        <p:txBody>
          <a:bodyPr/>
          <a:lstStyle/>
          <a:p>
            <a:pPr eaLnBrk="1" hangingPunct="1">
              <a:lnSpc>
                <a:spcPct val="90000"/>
              </a:lnSpc>
            </a:pPr>
            <a:r>
              <a:rPr lang="el-GR" altLang="el-GR" smtClean="0"/>
              <a:t>Ο τελεστής</a:t>
            </a:r>
            <a:r>
              <a:rPr lang="en-US" altLang="el-GR" smtClean="0"/>
              <a:t> </a:t>
            </a:r>
            <a:r>
              <a:rPr lang="en-US" altLang="el-GR" smtClean="0">
                <a:solidFill>
                  <a:schemeClr val="accent2"/>
                </a:solidFill>
              </a:rPr>
              <a:t>new</a:t>
            </a:r>
            <a:r>
              <a:rPr lang="en-US" altLang="el-GR" smtClean="0"/>
              <a:t> :</a:t>
            </a:r>
          </a:p>
          <a:p>
            <a:pPr lvl="1" eaLnBrk="1" hangingPunct="1">
              <a:lnSpc>
                <a:spcPct val="110000"/>
              </a:lnSpc>
            </a:pPr>
            <a:r>
              <a:rPr lang="el-GR" altLang="el-GR" smtClean="0"/>
              <a:t>βρίσκει</a:t>
            </a:r>
            <a:r>
              <a:rPr lang="en-US" altLang="el-GR" smtClean="0"/>
              <a:t> </a:t>
            </a:r>
            <a:r>
              <a:rPr lang="el-GR" altLang="el-GR" smtClean="0"/>
              <a:t>αρκετή</a:t>
            </a:r>
            <a:r>
              <a:rPr lang="en-US" altLang="el-GR" smtClean="0"/>
              <a:t> </a:t>
            </a:r>
            <a:r>
              <a:rPr lang="el-GR" altLang="el-GR" b="1" i="1" smtClean="0">
                <a:solidFill>
                  <a:schemeClr val="accent2"/>
                </a:solidFill>
              </a:rPr>
              <a:t>ελεύθερη μνήμη</a:t>
            </a:r>
            <a:r>
              <a:rPr lang="en-US" altLang="el-GR" smtClean="0"/>
              <a:t> (</a:t>
            </a:r>
            <a:r>
              <a:rPr lang="el-GR" altLang="el-GR" smtClean="0"/>
              <a:t>δηλαδή μνήμη που δεν χρησιμοποιείται ήδη από το πρόγραμμα</a:t>
            </a:r>
            <a:r>
              <a:rPr lang="en-US" altLang="el-GR" smtClean="0"/>
              <a:t>) </a:t>
            </a:r>
            <a:r>
              <a:rPr lang="el-GR" altLang="el-GR" smtClean="0"/>
              <a:t>στο</a:t>
            </a:r>
            <a:r>
              <a:rPr lang="en-US" altLang="el-GR" i="1" smtClean="0">
                <a:solidFill>
                  <a:schemeClr val="tx2"/>
                </a:solidFill>
              </a:rPr>
              <a:t> heap</a:t>
            </a:r>
            <a:r>
              <a:rPr lang="en-US" altLang="el-GR" smtClean="0"/>
              <a:t> </a:t>
            </a:r>
            <a:r>
              <a:rPr lang="el-GR" altLang="el-GR" smtClean="0"/>
              <a:t> για να κρατήσει την οντότητα που δημιουργείται</a:t>
            </a:r>
            <a:endParaRPr lang="en-US" altLang="el-GR" smtClean="0"/>
          </a:p>
          <a:p>
            <a:pPr lvl="1" eaLnBrk="1" hangingPunct="1">
              <a:lnSpc>
                <a:spcPct val="110000"/>
              </a:lnSpc>
            </a:pPr>
            <a:r>
              <a:rPr lang="el-GR" altLang="el-GR" smtClean="0"/>
              <a:t>Επιστρέφει ένα δείκτη - </a:t>
            </a:r>
            <a:r>
              <a:rPr lang="en-US" altLang="el-GR" smtClean="0"/>
              <a:t>pointer </a:t>
            </a:r>
            <a:r>
              <a:rPr lang="el-GR" altLang="el-GR" smtClean="0"/>
              <a:t>στο τμήμα της μνήμης</a:t>
            </a:r>
            <a:r>
              <a:rPr lang="en-US" altLang="el-GR" smtClean="0"/>
              <a:t> (</a:t>
            </a:r>
            <a:r>
              <a:rPr lang="el-GR" altLang="el-GR" smtClean="0"/>
              <a:t>ή τη διεύθυνση αυτού του τμήματος μνήμης), που αποθηκεύεται σε μια μεταβλητή δείκτη</a:t>
            </a:r>
            <a:r>
              <a:rPr lang="en-US" altLang="el-GR" smtClean="0"/>
              <a:t> </a:t>
            </a:r>
          </a:p>
          <a:p>
            <a:pPr lvl="1" eaLnBrk="1" hangingPunct="1">
              <a:lnSpc>
                <a:spcPct val="110000"/>
              </a:lnSpc>
            </a:pPr>
            <a:r>
              <a:rPr lang="el-GR" altLang="el-GR" smtClean="0"/>
              <a:t>Το τμήμα της μνήμης έχει τώρα </a:t>
            </a:r>
            <a:r>
              <a:rPr lang="el-GR" altLang="el-GR" b="1" i="1" smtClean="0">
                <a:solidFill>
                  <a:schemeClr val="accent2"/>
                </a:solidFill>
              </a:rPr>
              <a:t>εκχωρηθεί </a:t>
            </a:r>
            <a:endParaRPr lang="en-US" altLang="el-GR" b="1" i="1" smtClean="0">
              <a:solidFill>
                <a:schemeClr val="accent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19F92F46-156F-403A-B1FE-13994B56CC04}" type="slidenum">
              <a:rPr lang="el-GR"/>
              <a:pPr>
                <a:defRPr/>
              </a:pPr>
              <a:t>13</a:t>
            </a:fld>
            <a:endParaRPr lang="el-GR"/>
          </a:p>
        </p:txBody>
      </p:sp>
      <p:sp>
        <p:nvSpPr>
          <p:cNvPr id="16388" name="Rectangle 2"/>
          <p:cNvSpPr>
            <a:spLocks noGrp="1" noChangeArrowheads="1"/>
          </p:cNvSpPr>
          <p:nvPr>
            <p:ph type="title"/>
          </p:nvPr>
        </p:nvSpPr>
        <p:spPr/>
        <p:txBody>
          <a:bodyPr/>
          <a:lstStyle/>
          <a:p>
            <a:pPr eaLnBrk="1" hangingPunct="1"/>
            <a:endParaRPr lang="en-US" altLang="el-GR" smtClean="0"/>
          </a:p>
        </p:txBody>
      </p:sp>
      <p:sp>
        <p:nvSpPr>
          <p:cNvPr id="16389" name="Rectangle 3"/>
          <p:cNvSpPr>
            <a:spLocks noGrp="1" noChangeArrowheads="1"/>
          </p:cNvSpPr>
          <p:nvPr>
            <p:ph type="body" idx="1"/>
          </p:nvPr>
        </p:nvSpPr>
        <p:spPr/>
        <p:txBody>
          <a:bodyPr/>
          <a:lstStyle/>
          <a:p>
            <a:pPr eaLnBrk="1" hangingPunct="1"/>
            <a:r>
              <a:rPr lang="el-GR" altLang="el-GR" smtClean="0"/>
              <a:t>Στη μεταβλητή που δημιουργήθηκε δυναμικά μπορούν να γίνουν όλες οι λειτουργίες π.χ.</a:t>
            </a:r>
          </a:p>
          <a:p>
            <a:pPr lvl="1" eaLnBrk="1" hangingPunct="1"/>
            <a:r>
              <a:rPr lang="en-US" altLang="el-GR" b="1" smtClean="0">
                <a:solidFill>
                  <a:schemeClr val="accent2"/>
                </a:solidFill>
                <a:latin typeface="Courier New" pitchFamily="49" charset="0"/>
                <a:cs typeface="Courier New" pitchFamily="49" charset="0"/>
              </a:rPr>
              <a:t>cout &lt;&lt; *iptr;</a:t>
            </a:r>
            <a:endParaRPr lang="el-GR" altLang="el-GR" b="1" smtClean="0">
              <a:solidFill>
                <a:schemeClr val="accent2"/>
              </a:solidFill>
              <a:latin typeface="Courier New" pitchFamily="49" charset="0"/>
              <a:cs typeface="Courier New" pitchFamily="49" charset="0"/>
            </a:endParaRPr>
          </a:p>
          <a:p>
            <a:pPr lvl="2" eaLnBrk="1" hangingPunct="1">
              <a:buFontTx/>
              <a:buNone/>
            </a:pPr>
            <a:r>
              <a:rPr lang="el-GR" altLang="el-GR" smtClean="0"/>
              <a:t>	</a:t>
            </a:r>
            <a:r>
              <a:rPr lang="en-US" altLang="el-GR" smtClean="0"/>
              <a:t>// </a:t>
            </a:r>
            <a:r>
              <a:rPr lang="el-GR" altLang="el-GR" smtClean="0"/>
              <a:t>εμφάνιση του περιεχομένου της μεταβλητής</a:t>
            </a:r>
            <a:endParaRPr lang="en-US" altLang="el-GR" smtClean="0"/>
          </a:p>
          <a:p>
            <a:pPr lvl="1" eaLnBrk="1" hangingPunct="1"/>
            <a:r>
              <a:rPr lang="en-US" altLang="el-GR" b="1" smtClean="0">
                <a:solidFill>
                  <a:schemeClr val="accent2"/>
                </a:solidFill>
                <a:latin typeface="Courier New" pitchFamily="49" charset="0"/>
                <a:cs typeface="Courier New" pitchFamily="49" charset="0"/>
              </a:rPr>
              <a:t>cin &gt;&gt; *iptr;</a:t>
            </a:r>
            <a:r>
              <a:rPr lang="en-US" altLang="el-GR" b="1" smtClean="0">
                <a:latin typeface="Courier New" pitchFamily="49" charset="0"/>
                <a:cs typeface="Courier New" pitchFamily="49" charset="0"/>
              </a:rPr>
              <a:t>  </a:t>
            </a:r>
            <a:endParaRPr lang="el-GR" altLang="el-GR" b="1" smtClean="0">
              <a:latin typeface="Courier New" pitchFamily="49" charset="0"/>
              <a:cs typeface="Courier New" pitchFamily="49" charset="0"/>
            </a:endParaRPr>
          </a:p>
          <a:p>
            <a:pPr lvl="2" eaLnBrk="1" hangingPunct="1">
              <a:buFontTx/>
              <a:buNone/>
            </a:pPr>
            <a:r>
              <a:rPr lang="en-US" altLang="el-GR" smtClean="0"/>
              <a:t>//  </a:t>
            </a:r>
            <a:r>
              <a:rPr lang="el-GR" altLang="el-GR" smtClean="0"/>
              <a:t>εισαγωγή τιμής</a:t>
            </a:r>
            <a:endParaRPr lang="en-US" altLang="el-GR" smtClean="0"/>
          </a:p>
          <a:p>
            <a:pPr lvl="1" eaLnBrk="1" hangingPunct="1"/>
            <a:r>
              <a:rPr lang="en-US" altLang="el-GR" b="1" smtClean="0">
                <a:solidFill>
                  <a:schemeClr val="accent2"/>
                </a:solidFill>
                <a:latin typeface="Courier New" pitchFamily="49" charset="0"/>
                <a:cs typeface="Courier New" pitchFamily="49" charset="0"/>
              </a:rPr>
              <a:t>total += *iptr;  </a:t>
            </a:r>
            <a:endParaRPr lang="el-GR" altLang="el-GR" b="1" smtClean="0">
              <a:solidFill>
                <a:schemeClr val="accent2"/>
              </a:solidFill>
              <a:latin typeface="Courier New" pitchFamily="49" charset="0"/>
              <a:cs typeface="Courier New" pitchFamily="49" charset="0"/>
            </a:endParaRPr>
          </a:p>
          <a:p>
            <a:pPr lvl="2" eaLnBrk="1" hangingPunct="1">
              <a:buFontTx/>
              <a:buNone/>
            </a:pPr>
            <a:r>
              <a:rPr lang="en-US" altLang="el-GR" smtClean="0"/>
              <a:t>// </a:t>
            </a:r>
            <a:r>
              <a:rPr lang="el-GR" altLang="el-GR" smtClean="0"/>
              <a:t>χρήση της μεταβλητής</a:t>
            </a:r>
            <a:endParaRPr lang="en-US" altLang="el-GR" smtClean="0"/>
          </a:p>
          <a:p>
            <a:pPr eaLnBrk="1" hangingPunct="1"/>
            <a:endParaRPr lang="en-US" altLang="el-GR" smtClean="0"/>
          </a:p>
          <a:p>
            <a:pPr lvl="1" eaLnBrk="1" hangingPunct="1"/>
            <a:endParaRPr lang="en-US" altLang="el-GR"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9" name="4 - Θέση αριθμού διαφάνειας"/>
          <p:cNvSpPr>
            <a:spLocks noGrp="1"/>
          </p:cNvSpPr>
          <p:nvPr>
            <p:ph type="sldNum" sz="quarter" idx="11"/>
          </p:nvPr>
        </p:nvSpPr>
        <p:spPr/>
        <p:txBody>
          <a:bodyPr/>
          <a:lstStyle/>
          <a:p>
            <a:pPr>
              <a:defRPr/>
            </a:pPr>
            <a:fld id="{ABE7EE3C-5875-46AA-A778-4AC358FE2FF4}" type="slidenum">
              <a:rPr lang="el-GR"/>
              <a:pPr>
                <a:defRPr/>
              </a:pPr>
              <a:t>14</a:t>
            </a:fld>
            <a:endParaRPr lang="el-GR"/>
          </a:p>
        </p:txBody>
      </p:sp>
      <p:sp>
        <p:nvSpPr>
          <p:cNvPr id="17412" name="Rectangle 2"/>
          <p:cNvSpPr>
            <a:spLocks noChangeArrowheads="1"/>
          </p:cNvSpPr>
          <p:nvPr/>
        </p:nvSpPr>
        <p:spPr bwMode="auto">
          <a:xfrm>
            <a:off x="557213" y="1784350"/>
            <a:ext cx="3690937" cy="3776663"/>
          </a:xfrm>
          <a:prstGeom prst="rect">
            <a:avLst/>
          </a:prstGeom>
          <a:solidFill>
            <a:schemeClr val="bg2"/>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17413" name="Rectangle 3"/>
          <p:cNvSpPr>
            <a:spLocks noChangeArrowheads="1"/>
          </p:cNvSpPr>
          <p:nvPr/>
        </p:nvSpPr>
        <p:spPr bwMode="auto">
          <a:xfrm>
            <a:off x="4959350" y="2189163"/>
            <a:ext cx="1168400" cy="566737"/>
          </a:xfrm>
          <a:prstGeom prst="rect">
            <a:avLst/>
          </a:prstGeom>
          <a:solidFill>
            <a:schemeClr val="accent1"/>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17414" name="Rectangle 4"/>
          <p:cNvSpPr>
            <a:spLocks noChangeArrowheads="1"/>
          </p:cNvSpPr>
          <p:nvPr/>
        </p:nvSpPr>
        <p:spPr bwMode="auto">
          <a:xfrm>
            <a:off x="557213" y="1954213"/>
            <a:ext cx="3690937" cy="727075"/>
          </a:xfrm>
          <a:prstGeom prst="rect">
            <a:avLst/>
          </a:prstGeom>
          <a:solidFill>
            <a:schemeClr val="bg1"/>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17415" name="Rectangle 5"/>
          <p:cNvSpPr>
            <a:spLocks noChangeArrowheads="1"/>
          </p:cNvSpPr>
          <p:nvPr/>
        </p:nvSpPr>
        <p:spPr bwMode="auto">
          <a:xfrm>
            <a:off x="4937125" y="1790700"/>
            <a:ext cx="342582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2000" b="1">
                <a:solidFill>
                  <a:srgbClr val="CC0000"/>
                </a:solidFill>
                <a:latin typeface="Arial" charset="0"/>
                <a:cs typeface="Times New Roman" pitchFamily="18" charset="0"/>
              </a:rPr>
              <a:t>2000</a:t>
            </a:r>
            <a:endParaRPr lang="en-US" altLang="el-GR" sz="2000" b="1">
              <a:latin typeface="Arial" charset="0"/>
              <a:cs typeface="Times New Roman" pitchFamily="18" charset="0"/>
            </a:endParaRPr>
          </a:p>
          <a:p>
            <a:pPr>
              <a:lnSpc>
                <a:spcPct val="100000"/>
              </a:lnSpc>
              <a:spcBef>
                <a:spcPct val="0"/>
              </a:spcBef>
            </a:pPr>
            <a:endParaRPr lang="en-US" altLang="el-GR" sz="1400" b="1">
              <a:latin typeface="Arial" charset="0"/>
              <a:cs typeface="Times New Roman" pitchFamily="18" charset="0"/>
            </a:endParaRP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r>
              <a:rPr lang="en-US" altLang="el-GR" sz="2000" b="1">
                <a:latin typeface="Arial" charset="0"/>
                <a:cs typeface="Times New Roman" pitchFamily="18" charset="0"/>
              </a:rPr>
              <a:t>ptr</a:t>
            </a: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endParaRPr lang="en-US" altLang="el-GR" sz="1000" b="1">
              <a:latin typeface="Arial" charset="0"/>
              <a:cs typeface="Times New Roman" pitchFamily="18" charset="0"/>
            </a:endParaRPr>
          </a:p>
          <a:p>
            <a:pPr>
              <a:lnSpc>
                <a:spcPct val="100000"/>
              </a:lnSpc>
              <a:spcBef>
                <a:spcPct val="0"/>
              </a:spcBef>
            </a:pPr>
            <a:endParaRPr lang="en-US" altLang="el-GR" sz="1000" b="1">
              <a:latin typeface="Arial" charset="0"/>
              <a:cs typeface="Times New Roman" pitchFamily="18" charset="0"/>
            </a:endParaRPr>
          </a:p>
        </p:txBody>
      </p:sp>
      <p:sp>
        <p:nvSpPr>
          <p:cNvPr id="17416" name="Rectangle 6"/>
          <p:cNvSpPr>
            <a:spLocks noGrp="1" noChangeArrowheads="1"/>
          </p:cNvSpPr>
          <p:nvPr>
            <p:ph type="title"/>
          </p:nvPr>
        </p:nvSpPr>
        <p:spPr>
          <a:xfrm>
            <a:off x="609600" y="190500"/>
            <a:ext cx="7848600" cy="800100"/>
          </a:xfrm>
          <a:noFill/>
        </p:spPr>
        <p:txBody>
          <a:bodyPr lIns="92075" tIns="46038" rIns="92075" bIns="46038" anchor="b"/>
          <a:lstStyle/>
          <a:p>
            <a:pPr eaLnBrk="1" hangingPunct="1"/>
            <a:r>
              <a:rPr lang="el-GR" altLang="el-GR" smtClean="0"/>
              <a:t>Δυναμική παραχώρηση μνήμης</a:t>
            </a:r>
            <a:endParaRPr lang="en-US" altLang="el-GR" smtClean="0"/>
          </a:p>
        </p:txBody>
      </p:sp>
      <p:sp>
        <p:nvSpPr>
          <p:cNvPr id="17417" name="Rectangle 7"/>
          <p:cNvSpPr>
            <a:spLocks noGrp="1" noChangeArrowheads="1"/>
          </p:cNvSpPr>
          <p:nvPr>
            <p:ph type="body" idx="1"/>
          </p:nvPr>
        </p:nvSpPr>
        <p:spPr>
          <a:xfrm>
            <a:off x="666750" y="1714500"/>
            <a:ext cx="7867650" cy="4248150"/>
          </a:xfrm>
          <a:noFill/>
        </p:spPr>
        <p:txBody>
          <a:bodyPr lIns="92075" tIns="46038" rIns="92075" bIns="46038"/>
          <a:lstStyle/>
          <a:p>
            <a:pPr eaLnBrk="1" hangingPunct="1">
              <a:lnSpc>
                <a:spcPct val="110000"/>
              </a:lnSpc>
              <a:buFontTx/>
              <a:buNone/>
            </a:pPr>
            <a:endParaRPr lang="en-US" altLang="el-GR" sz="500" b="1" smtClean="0">
              <a:latin typeface="Courier New" pitchFamily="49" charset="0"/>
            </a:endParaRPr>
          </a:p>
          <a:p>
            <a:pPr eaLnBrk="1" hangingPunct="1">
              <a:lnSpc>
                <a:spcPct val="110000"/>
              </a:lnSpc>
              <a:buFontTx/>
              <a:buNone/>
            </a:pPr>
            <a:endParaRPr lang="en-US" altLang="el-GR" sz="500" b="1" smtClean="0">
              <a:latin typeface="Courier New" pitchFamily="49" charset="0"/>
            </a:endParaRPr>
          </a:p>
          <a:p>
            <a:pPr eaLnBrk="1" hangingPunct="1">
              <a:lnSpc>
                <a:spcPct val="110000"/>
              </a:lnSpc>
              <a:buFontTx/>
              <a:buNone/>
            </a:pPr>
            <a:r>
              <a:rPr lang="en-US" altLang="el-GR" sz="2200" b="1" smtClean="0">
                <a:latin typeface="Courier New" pitchFamily="49" charset="0"/>
              </a:rPr>
              <a:t>char*  ptr;</a:t>
            </a:r>
          </a:p>
          <a:p>
            <a:pPr eaLnBrk="1" hangingPunct="1">
              <a:lnSpc>
                <a:spcPct val="110000"/>
              </a:lnSpc>
              <a:buFontTx/>
              <a:buNone/>
            </a:pPr>
            <a:endParaRPr lang="en-US" altLang="el-GR" sz="1400" smtClean="0">
              <a:latin typeface="Courier New" pitchFamily="49" charset="0"/>
            </a:endParaRPr>
          </a:p>
          <a:p>
            <a:pPr eaLnBrk="1" hangingPunct="1">
              <a:lnSpc>
                <a:spcPct val="110000"/>
              </a:lnSpc>
              <a:buFontTx/>
              <a:buNone/>
            </a:pPr>
            <a:endParaRPr lang="en-US" altLang="el-GR" sz="2200" b="1" smtClean="0">
              <a:latin typeface="Courier New" pitchFamily="49" charset="0"/>
            </a:endParaRPr>
          </a:p>
          <a:p>
            <a:pPr eaLnBrk="1" hangingPunct="1">
              <a:lnSpc>
                <a:spcPct val="110000"/>
              </a:lnSpc>
              <a:buFontTx/>
              <a:buNone/>
            </a:pPr>
            <a:r>
              <a:rPr lang="en-US" altLang="el-GR" sz="2200" b="1" smtClean="0">
                <a:solidFill>
                  <a:schemeClr val="bg1"/>
                </a:solidFill>
                <a:latin typeface="Courier New" pitchFamily="49" charset="0"/>
              </a:rPr>
              <a:t>ptr = new char;</a:t>
            </a:r>
            <a:endParaRPr lang="en-US" altLang="el-GR" sz="2200" smtClean="0">
              <a:solidFill>
                <a:schemeClr val="bg1"/>
              </a:solidFill>
              <a:latin typeface="Courier New" pitchFamily="49" charset="0"/>
            </a:endParaRPr>
          </a:p>
          <a:p>
            <a:pPr eaLnBrk="1" hangingPunct="1">
              <a:lnSpc>
                <a:spcPct val="110000"/>
              </a:lnSpc>
              <a:buFontTx/>
              <a:buNone/>
            </a:pPr>
            <a:endParaRPr lang="en-US" altLang="el-GR" sz="2200" smtClean="0">
              <a:solidFill>
                <a:schemeClr val="bg1"/>
              </a:solidFill>
              <a:latin typeface="Courier New" pitchFamily="49" charset="0"/>
            </a:endParaRPr>
          </a:p>
          <a:p>
            <a:pPr eaLnBrk="1" hangingPunct="1">
              <a:lnSpc>
                <a:spcPct val="110000"/>
              </a:lnSpc>
              <a:buFontTx/>
              <a:buNone/>
            </a:pPr>
            <a:r>
              <a:rPr lang="en-US" altLang="el-GR" sz="2200" b="1" smtClean="0">
                <a:solidFill>
                  <a:schemeClr val="bg1"/>
                </a:solidFill>
                <a:latin typeface="Courier New" pitchFamily="49" charset="0"/>
              </a:rPr>
              <a:t>*ptr = ‘B’;  </a:t>
            </a:r>
          </a:p>
          <a:p>
            <a:pPr eaLnBrk="1" hangingPunct="1">
              <a:lnSpc>
                <a:spcPct val="110000"/>
              </a:lnSpc>
              <a:buFontTx/>
              <a:buNone/>
            </a:pPr>
            <a:endParaRPr lang="en-US" altLang="el-GR" sz="2200" smtClean="0">
              <a:solidFill>
                <a:schemeClr val="bg1"/>
              </a:solidFill>
              <a:latin typeface="Courier New" pitchFamily="49" charset="0"/>
            </a:endParaRPr>
          </a:p>
          <a:p>
            <a:pPr eaLnBrk="1" hangingPunct="1">
              <a:lnSpc>
                <a:spcPct val="110000"/>
              </a:lnSpc>
              <a:buFontTx/>
              <a:buNone/>
            </a:pPr>
            <a:r>
              <a:rPr lang="en-US" altLang="el-GR" sz="2200" b="1" smtClean="0">
                <a:solidFill>
                  <a:schemeClr val="bg1"/>
                </a:solidFill>
                <a:latin typeface="Courier New" pitchFamily="49" charset="0"/>
              </a:rPr>
              <a:t>cout  &lt;&lt;  *ptr;</a:t>
            </a:r>
          </a:p>
          <a:p>
            <a:pPr eaLnBrk="1" hangingPunct="1">
              <a:lnSpc>
                <a:spcPct val="110000"/>
              </a:lnSpc>
              <a:buFontTx/>
              <a:buNone/>
            </a:pPr>
            <a:endParaRPr lang="en-US" altLang="el-GR" sz="1400" smtClean="0">
              <a:latin typeface="Courier New" pitchFamily="49" charset="0"/>
            </a:endParaRPr>
          </a:p>
          <a:p>
            <a:pPr eaLnBrk="1" hangingPunct="1">
              <a:lnSpc>
                <a:spcPct val="110000"/>
              </a:lnSpc>
              <a:buFontTx/>
              <a:buNone/>
            </a:pPr>
            <a:endParaRPr lang="en-US" altLang="el-GR" sz="1400" smtClean="0">
              <a:latin typeface="Courier New" pitchFamily="49" charset="0"/>
            </a:endParaRPr>
          </a:p>
          <a:p>
            <a:pPr eaLnBrk="1" hangingPunct="1">
              <a:lnSpc>
                <a:spcPct val="110000"/>
              </a:lnSpc>
              <a:buFontTx/>
              <a:buNone/>
            </a:pPr>
            <a:r>
              <a:rPr lang="en-US" altLang="el-GR" sz="2200" b="1" smtClean="0">
                <a:latin typeface="Courier New" pitchFamily="49" charset="0"/>
              </a:rPr>
              <a:t> </a:t>
            </a:r>
            <a:r>
              <a:rPr lang="en-US" altLang="el-GR" sz="2200" smtClean="0">
                <a:latin typeface="Courier New" pitchFamily="49"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11" name="4 - Θέση αριθμού διαφάνειας"/>
          <p:cNvSpPr>
            <a:spLocks noGrp="1"/>
          </p:cNvSpPr>
          <p:nvPr>
            <p:ph type="sldNum" sz="quarter" idx="11"/>
          </p:nvPr>
        </p:nvSpPr>
        <p:spPr/>
        <p:txBody>
          <a:bodyPr/>
          <a:lstStyle/>
          <a:p>
            <a:pPr>
              <a:defRPr/>
            </a:pPr>
            <a:fld id="{DD3BD28A-1D66-474D-9A14-DBA4989CB488}" type="slidenum">
              <a:rPr lang="el-GR"/>
              <a:pPr>
                <a:defRPr/>
              </a:pPr>
              <a:t>15</a:t>
            </a:fld>
            <a:endParaRPr lang="el-GR"/>
          </a:p>
        </p:txBody>
      </p:sp>
      <p:sp>
        <p:nvSpPr>
          <p:cNvPr id="18436" name="Rectangle 2"/>
          <p:cNvSpPr>
            <a:spLocks noChangeArrowheads="1"/>
          </p:cNvSpPr>
          <p:nvPr/>
        </p:nvSpPr>
        <p:spPr bwMode="auto">
          <a:xfrm>
            <a:off x="557213" y="1784350"/>
            <a:ext cx="3690937" cy="3776663"/>
          </a:xfrm>
          <a:prstGeom prst="rect">
            <a:avLst/>
          </a:prstGeom>
          <a:solidFill>
            <a:schemeClr val="bg2"/>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18437" name="Rectangle 3"/>
          <p:cNvSpPr>
            <a:spLocks noChangeArrowheads="1"/>
          </p:cNvSpPr>
          <p:nvPr/>
        </p:nvSpPr>
        <p:spPr bwMode="auto">
          <a:xfrm>
            <a:off x="557213" y="3275013"/>
            <a:ext cx="3690937" cy="727075"/>
          </a:xfrm>
          <a:prstGeom prst="rect">
            <a:avLst/>
          </a:prstGeom>
          <a:solidFill>
            <a:schemeClr val="bg1"/>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18438" name="Rectangle 4"/>
          <p:cNvSpPr>
            <a:spLocks noGrp="1" noChangeArrowheads="1"/>
          </p:cNvSpPr>
          <p:nvPr>
            <p:ph type="title"/>
          </p:nvPr>
        </p:nvSpPr>
        <p:spPr>
          <a:xfrm>
            <a:off x="609600" y="381000"/>
            <a:ext cx="7848600" cy="876300"/>
          </a:xfrm>
          <a:noFill/>
        </p:spPr>
        <p:txBody>
          <a:bodyPr lIns="92075" tIns="46038" rIns="92075" bIns="46038" anchor="b"/>
          <a:lstStyle/>
          <a:p>
            <a:pPr eaLnBrk="1" hangingPunct="1"/>
            <a:r>
              <a:rPr lang="el-GR" altLang="el-GR" smtClean="0"/>
              <a:t>Δυναμική παραχώρηση μνήμης</a:t>
            </a:r>
            <a:endParaRPr lang="en-US" altLang="el-GR" smtClean="0"/>
          </a:p>
        </p:txBody>
      </p:sp>
      <p:sp>
        <p:nvSpPr>
          <p:cNvPr id="18439" name="Rectangle 5"/>
          <p:cNvSpPr>
            <a:spLocks noGrp="1" noChangeArrowheads="1"/>
          </p:cNvSpPr>
          <p:nvPr>
            <p:ph type="body" idx="1"/>
          </p:nvPr>
        </p:nvSpPr>
        <p:spPr>
          <a:xfrm>
            <a:off x="666750" y="1447800"/>
            <a:ext cx="7867650" cy="4248150"/>
          </a:xfrm>
          <a:noFill/>
        </p:spPr>
        <p:txBody>
          <a:bodyPr lIns="92075" tIns="46038" rIns="92075" bIns="46038"/>
          <a:lstStyle/>
          <a:p>
            <a:pPr eaLnBrk="1" hangingPunct="1">
              <a:lnSpc>
                <a:spcPct val="110000"/>
              </a:lnSpc>
              <a:buFontTx/>
              <a:buNone/>
            </a:pPr>
            <a:endParaRPr lang="en-US" altLang="el-GR" sz="1800" b="1" smtClean="0">
              <a:latin typeface="Courier New" pitchFamily="49" charset="0"/>
            </a:endParaRPr>
          </a:p>
          <a:p>
            <a:pPr eaLnBrk="1" hangingPunct="1">
              <a:lnSpc>
                <a:spcPct val="110000"/>
              </a:lnSpc>
              <a:buFontTx/>
              <a:buNone/>
            </a:pPr>
            <a:r>
              <a:rPr lang="en-US" altLang="el-GR" sz="2600" b="1" smtClean="0">
                <a:solidFill>
                  <a:schemeClr val="bg1"/>
                </a:solidFill>
                <a:latin typeface="Courier New" pitchFamily="49" charset="0"/>
              </a:rPr>
              <a:t>char*  ptr;</a:t>
            </a:r>
            <a:endParaRPr lang="en-US" altLang="el-GR" sz="2600" smtClean="0">
              <a:solidFill>
                <a:schemeClr val="bg1"/>
              </a:solidFill>
            </a:endParaRPr>
          </a:p>
          <a:p>
            <a:pPr eaLnBrk="1" hangingPunct="1">
              <a:lnSpc>
                <a:spcPct val="110000"/>
              </a:lnSpc>
              <a:buFontTx/>
              <a:buNone/>
            </a:pPr>
            <a:endParaRPr lang="en-US" altLang="el-GR" sz="2600" b="1" smtClean="0">
              <a:latin typeface="Courier New" pitchFamily="49" charset="0"/>
            </a:endParaRPr>
          </a:p>
          <a:p>
            <a:pPr eaLnBrk="1" hangingPunct="1">
              <a:lnSpc>
                <a:spcPct val="260000"/>
              </a:lnSpc>
              <a:buFontTx/>
              <a:buNone/>
            </a:pPr>
            <a:r>
              <a:rPr lang="en-US" altLang="el-GR" sz="2600" b="1" smtClean="0">
                <a:latin typeface="Courier New" pitchFamily="49" charset="0"/>
              </a:rPr>
              <a:t>ptr = new char;</a:t>
            </a:r>
            <a:endParaRPr lang="en-US" altLang="el-GR" sz="2600" smtClean="0"/>
          </a:p>
          <a:p>
            <a:pPr eaLnBrk="1" hangingPunct="1">
              <a:lnSpc>
                <a:spcPct val="110000"/>
              </a:lnSpc>
              <a:buFontTx/>
              <a:buNone/>
            </a:pPr>
            <a:endParaRPr lang="en-US" altLang="el-GR" sz="1800" smtClean="0"/>
          </a:p>
          <a:p>
            <a:pPr eaLnBrk="1" hangingPunct="1">
              <a:lnSpc>
                <a:spcPct val="110000"/>
              </a:lnSpc>
              <a:buFontTx/>
              <a:buNone/>
            </a:pPr>
            <a:r>
              <a:rPr lang="en-US" altLang="el-GR" sz="2600" b="1" smtClean="0">
                <a:solidFill>
                  <a:schemeClr val="bg1"/>
                </a:solidFill>
                <a:latin typeface="Courier New" pitchFamily="49" charset="0"/>
              </a:rPr>
              <a:t>*ptr = ‘B’;  </a:t>
            </a:r>
          </a:p>
          <a:p>
            <a:pPr eaLnBrk="1" hangingPunct="1">
              <a:lnSpc>
                <a:spcPct val="110000"/>
              </a:lnSpc>
              <a:buFontTx/>
              <a:buNone/>
            </a:pPr>
            <a:endParaRPr lang="en-US" altLang="el-GR" sz="2600" smtClean="0">
              <a:solidFill>
                <a:schemeClr val="bg1"/>
              </a:solidFill>
            </a:endParaRPr>
          </a:p>
          <a:p>
            <a:pPr eaLnBrk="1" hangingPunct="1">
              <a:lnSpc>
                <a:spcPct val="10000"/>
              </a:lnSpc>
              <a:buFontTx/>
              <a:buNone/>
            </a:pPr>
            <a:r>
              <a:rPr lang="en-US" altLang="el-GR" sz="2600" b="1" smtClean="0">
                <a:solidFill>
                  <a:schemeClr val="bg1"/>
                </a:solidFill>
                <a:latin typeface="Courier New" pitchFamily="49" charset="0"/>
              </a:rPr>
              <a:t>cout  &lt;&lt;  *ptr;</a:t>
            </a:r>
          </a:p>
          <a:p>
            <a:pPr eaLnBrk="1" hangingPunct="1">
              <a:lnSpc>
                <a:spcPct val="110000"/>
              </a:lnSpc>
              <a:buFontTx/>
              <a:buNone/>
            </a:pPr>
            <a:r>
              <a:rPr lang="en-US" altLang="el-GR" sz="2600" smtClean="0">
                <a:solidFill>
                  <a:srgbClr val="CC0000"/>
                </a:solidFill>
              </a:rPr>
              <a:t>NOTE:  Dynamic data has no variable name</a:t>
            </a:r>
            <a:r>
              <a:rPr lang="en-US" altLang="el-GR" sz="2600" smtClean="0"/>
              <a:t> </a:t>
            </a:r>
          </a:p>
        </p:txBody>
      </p:sp>
      <p:sp>
        <p:nvSpPr>
          <p:cNvPr id="18440" name="Rectangle 6"/>
          <p:cNvSpPr>
            <a:spLocks noChangeArrowheads="1"/>
          </p:cNvSpPr>
          <p:nvPr/>
        </p:nvSpPr>
        <p:spPr bwMode="auto">
          <a:xfrm>
            <a:off x="4959350" y="2189163"/>
            <a:ext cx="1168400" cy="566737"/>
          </a:xfrm>
          <a:prstGeom prst="rect">
            <a:avLst/>
          </a:prstGeom>
          <a:solidFill>
            <a:srgbClr val="FF0000"/>
          </a:solidFill>
          <a:ln w="12700">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18441" name="Rectangle 7"/>
          <p:cNvSpPr>
            <a:spLocks noChangeArrowheads="1"/>
          </p:cNvSpPr>
          <p:nvPr/>
        </p:nvSpPr>
        <p:spPr bwMode="auto">
          <a:xfrm>
            <a:off x="6486525" y="3905250"/>
            <a:ext cx="977900" cy="566738"/>
          </a:xfrm>
          <a:prstGeom prst="rect">
            <a:avLst/>
          </a:prstGeom>
          <a:solidFill>
            <a:srgbClr val="FF0000"/>
          </a:solidFill>
          <a:ln w="12700">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18442" name="Line 8"/>
          <p:cNvSpPr>
            <a:spLocks noChangeShapeType="1"/>
          </p:cNvSpPr>
          <p:nvPr/>
        </p:nvSpPr>
        <p:spPr bwMode="auto">
          <a:xfrm flipH="1" flipV="1">
            <a:off x="5981700" y="2495550"/>
            <a:ext cx="933450" cy="1257300"/>
          </a:xfrm>
          <a:prstGeom prst="line">
            <a:avLst/>
          </a:prstGeom>
          <a:noFill/>
          <a:ln w="12699">
            <a:solidFill>
              <a:schemeClr val="tx1"/>
            </a:solidFill>
            <a:round/>
            <a:headEnd type="stealth" w="med" len="lg"/>
            <a:tailEnd type="none" w="sm" len="sm"/>
          </a:ln>
          <a:extLst>
            <a:ext uri="{909E8E84-426E-40DD-AFC4-6F175D3DCCD1}">
              <a14:hiddenFill xmlns:a14="http://schemas.microsoft.com/office/drawing/2010/main">
                <a:noFill/>
              </a14:hiddenFill>
            </a:ext>
          </a:extLst>
        </p:spPr>
        <p:txBody>
          <a:bodyPr wrap="none" anchor="ctr"/>
          <a:lstStyle/>
          <a:p>
            <a:endParaRPr lang="el-GR"/>
          </a:p>
        </p:txBody>
      </p:sp>
      <p:sp>
        <p:nvSpPr>
          <p:cNvPr id="18443" name="Rectangle 9"/>
          <p:cNvSpPr>
            <a:spLocks noChangeArrowheads="1"/>
          </p:cNvSpPr>
          <p:nvPr/>
        </p:nvSpPr>
        <p:spPr bwMode="auto">
          <a:xfrm>
            <a:off x="4937125" y="1790700"/>
            <a:ext cx="342582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2000" b="1">
                <a:solidFill>
                  <a:srgbClr val="CC0000"/>
                </a:solidFill>
                <a:latin typeface="Arial" charset="0"/>
                <a:cs typeface="Times New Roman" pitchFamily="18" charset="0"/>
              </a:rPr>
              <a:t>2000</a:t>
            </a:r>
            <a:endParaRPr lang="en-US" altLang="el-GR" sz="2000" b="1">
              <a:latin typeface="Arial" charset="0"/>
              <a:cs typeface="Times New Roman" pitchFamily="18" charset="0"/>
            </a:endParaRPr>
          </a:p>
          <a:p>
            <a:pPr>
              <a:lnSpc>
                <a:spcPct val="100000"/>
              </a:lnSpc>
              <a:spcBef>
                <a:spcPct val="0"/>
              </a:spcBef>
            </a:pPr>
            <a:endParaRPr lang="en-US" altLang="el-GR" sz="1400" b="1">
              <a:latin typeface="Arial" charset="0"/>
              <a:cs typeface="Times New Roman" pitchFamily="18" charset="0"/>
            </a:endParaRP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r>
              <a:rPr lang="en-US" altLang="el-GR" sz="2000" b="1">
                <a:latin typeface="Arial" charset="0"/>
                <a:cs typeface="Times New Roman" pitchFamily="18" charset="0"/>
              </a:rPr>
              <a:t>ptr</a:t>
            </a: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endParaRPr lang="en-US" altLang="el-GR" sz="1000" b="1">
              <a:latin typeface="Arial" charset="0"/>
              <a:cs typeface="Times New Roman" pitchFamily="18" charset="0"/>
            </a:endParaRPr>
          </a:p>
          <a:p>
            <a:pPr>
              <a:lnSpc>
                <a:spcPct val="100000"/>
              </a:lnSpc>
              <a:spcBef>
                <a:spcPct val="0"/>
              </a:spcBef>
            </a:pPr>
            <a:endParaRPr lang="en-US" altLang="el-GR" sz="1000" b="1">
              <a:latin typeface="Arial"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12" name="4 - Θέση αριθμού διαφάνειας"/>
          <p:cNvSpPr>
            <a:spLocks noGrp="1"/>
          </p:cNvSpPr>
          <p:nvPr>
            <p:ph type="sldNum" sz="quarter" idx="11"/>
          </p:nvPr>
        </p:nvSpPr>
        <p:spPr/>
        <p:txBody>
          <a:bodyPr/>
          <a:lstStyle/>
          <a:p>
            <a:pPr>
              <a:defRPr/>
            </a:pPr>
            <a:fld id="{0793A42E-8FEE-4724-A502-12A683ADFDEB}" type="slidenum">
              <a:rPr lang="el-GR"/>
              <a:pPr>
                <a:defRPr/>
              </a:pPr>
              <a:t>16</a:t>
            </a:fld>
            <a:endParaRPr lang="el-GR"/>
          </a:p>
        </p:txBody>
      </p:sp>
      <p:sp>
        <p:nvSpPr>
          <p:cNvPr id="19460" name="Rectangle 2"/>
          <p:cNvSpPr>
            <a:spLocks noChangeArrowheads="1"/>
          </p:cNvSpPr>
          <p:nvPr/>
        </p:nvSpPr>
        <p:spPr bwMode="auto">
          <a:xfrm>
            <a:off x="557213" y="1784350"/>
            <a:ext cx="3690937" cy="3776663"/>
          </a:xfrm>
          <a:prstGeom prst="rect">
            <a:avLst/>
          </a:prstGeom>
          <a:solidFill>
            <a:schemeClr val="bg2"/>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19461" name="Rectangle 3"/>
          <p:cNvSpPr>
            <a:spLocks noChangeArrowheads="1"/>
          </p:cNvSpPr>
          <p:nvPr/>
        </p:nvSpPr>
        <p:spPr bwMode="auto">
          <a:xfrm>
            <a:off x="557213" y="3935413"/>
            <a:ext cx="3690937" cy="727075"/>
          </a:xfrm>
          <a:prstGeom prst="rect">
            <a:avLst/>
          </a:prstGeom>
          <a:solidFill>
            <a:schemeClr val="bg1"/>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19462" name="Rectangle 4"/>
          <p:cNvSpPr>
            <a:spLocks noGrp="1" noChangeArrowheads="1"/>
          </p:cNvSpPr>
          <p:nvPr>
            <p:ph type="title"/>
          </p:nvPr>
        </p:nvSpPr>
        <p:spPr>
          <a:xfrm>
            <a:off x="609600" y="342900"/>
            <a:ext cx="7848600" cy="1143000"/>
          </a:xfrm>
          <a:noFill/>
        </p:spPr>
        <p:txBody>
          <a:bodyPr lIns="92075" tIns="46038" rIns="92075" bIns="46038" anchor="b"/>
          <a:lstStyle/>
          <a:p>
            <a:pPr eaLnBrk="1" hangingPunct="1"/>
            <a:r>
              <a:rPr lang="el-GR" altLang="el-GR" smtClean="0"/>
              <a:t>Δυναμική παραχώρηση μνήμης</a:t>
            </a:r>
            <a:endParaRPr lang="en-US" altLang="el-GR" smtClean="0"/>
          </a:p>
        </p:txBody>
      </p:sp>
      <p:sp>
        <p:nvSpPr>
          <p:cNvPr id="19463" name="Rectangle 5"/>
          <p:cNvSpPr>
            <a:spLocks noGrp="1" noChangeArrowheads="1"/>
          </p:cNvSpPr>
          <p:nvPr>
            <p:ph type="body" idx="1"/>
          </p:nvPr>
        </p:nvSpPr>
        <p:spPr>
          <a:xfrm>
            <a:off x="666750" y="1714500"/>
            <a:ext cx="7867650" cy="4248150"/>
          </a:xfrm>
          <a:noFill/>
        </p:spPr>
        <p:txBody>
          <a:bodyPr lIns="92075" tIns="46038" rIns="92075" bIns="46038"/>
          <a:lstStyle/>
          <a:p>
            <a:pPr eaLnBrk="1" hangingPunct="1">
              <a:lnSpc>
                <a:spcPct val="110000"/>
              </a:lnSpc>
              <a:buFontTx/>
              <a:buNone/>
            </a:pPr>
            <a:endParaRPr lang="en-US" altLang="el-GR" sz="500" b="1" smtClean="0">
              <a:latin typeface="Courier New" pitchFamily="49" charset="0"/>
            </a:endParaRPr>
          </a:p>
          <a:p>
            <a:pPr eaLnBrk="1" hangingPunct="1">
              <a:lnSpc>
                <a:spcPct val="110000"/>
              </a:lnSpc>
              <a:buFontTx/>
              <a:buNone/>
            </a:pPr>
            <a:endParaRPr lang="en-US" altLang="el-GR" sz="500" b="1" smtClean="0">
              <a:latin typeface="Courier New" pitchFamily="49" charset="0"/>
            </a:endParaRPr>
          </a:p>
          <a:p>
            <a:pPr eaLnBrk="1" hangingPunct="1">
              <a:lnSpc>
                <a:spcPct val="110000"/>
              </a:lnSpc>
              <a:buFontTx/>
              <a:buNone/>
            </a:pPr>
            <a:r>
              <a:rPr lang="en-US" altLang="el-GR" sz="2600" b="1" smtClean="0">
                <a:solidFill>
                  <a:schemeClr val="bg1"/>
                </a:solidFill>
                <a:latin typeface="Courier New" pitchFamily="49" charset="0"/>
              </a:rPr>
              <a:t>char*  ptr;</a:t>
            </a:r>
          </a:p>
          <a:p>
            <a:pPr eaLnBrk="1" hangingPunct="1">
              <a:lnSpc>
                <a:spcPct val="110000"/>
              </a:lnSpc>
              <a:buFontTx/>
              <a:buNone/>
            </a:pPr>
            <a:endParaRPr lang="en-US" altLang="el-GR" sz="2600" b="1" smtClean="0">
              <a:solidFill>
                <a:schemeClr val="bg1"/>
              </a:solidFill>
              <a:latin typeface="Courier New" pitchFamily="49" charset="0"/>
            </a:endParaRPr>
          </a:p>
          <a:p>
            <a:pPr eaLnBrk="1" hangingPunct="1">
              <a:lnSpc>
                <a:spcPct val="110000"/>
              </a:lnSpc>
              <a:buFontTx/>
              <a:buNone/>
            </a:pPr>
            <a:r>
              <a:rPr lang="en-US" altLang="el-GR" sz="2600" b="1" smtClean="0">
                <a:solidFill>
                  <a:schemeClr val="bg1"/>
                </a:solidFill>
                <a:latin typeface="Courier New" pitchFamily="49" charset="0"/>
              </a:rPr>
              <a:t>ptr = new char;</a:t>
            </a:r>
            <a:endParaRPr lang="en-US" altLang="el-GR" sz="2600" smtClean="0">
              <a:solidFill>
                <a:schemeClr val="bg1"/>
              </a:solidFill>
            </a:endParaRPr>
          </a:p>
          <a:p>
            <a:pPr eaLnBrk="1" hangingPunct="1">
              <a:lnSpc>
                <a:spcPct val="110000"/>
              </a:lnSpc>
              <a:buFontTx/>
              <a:buNone/>
            </a:pPr>
            <a:endParaRPr lang="en-US" altLang="el-GR" sz="2600" smtClean="0">
              <a:solidFill>
                <a:schemeClr val="bg1"/>
              </a:solidFill>
            </a:endParaRPr>
          </a:p>
          <a:p>
            <a:pPr eaLnBrk="1" hangingPunct="1">
              <a:lnSpc>
                <a:spcPct val="110000"/>
              </a:lnSpc>
              <a:buFontTx/>
              <a:buNone/>
            </a:pPr>
            <a:r>
              <a:rPr lang="en-US" altLang="el-GR" sz="2600" b="1" smtClean="0">
                <a:latin typeface="Courier New" pitchFamily="49" charset="0"/>
              </a:rPr>
              <a:t>*ptr = ‘B’;  </a:t>
            </a:r>
          </a:p>
          <a:p>
            <a:pPr eaLnBrk="1" hangingPunct="1">
              <a:lnSpc>
                <a:spcPct val="110000"/>
              </a:lnSpc>
              <a:buFontTx/>
              <a:buNone/>
            </a:pPr>
            <a:endParaRPr lang="en-US" altLang="el-GR" sz="2600" smtClean="0"/>
          </a:p>
          <a:p>
            <a:pPr eaLnBrk="1" hangingPunct="1">
              <a:lnSpc>
                <a:spcPct val="110000"/>
              </a:lnSpc>
              <a:buFontTx/>
              <a:buNone/>
            </a:pPr>
            <a:r>
              <a:rPr lang="en-US" altLang="el-GR" sz="2600" b="1" smtClean="0">
                <a:solidFill>
                  <a:schemeClr val="bg1"/>
                </a:solidFill>
                <a:latin typeface="Courier New" pitchFamily="49" charset="0"/>
              </a:rPr>
              <a:t>cout  &lt;&lt;  *ptr;</a:t>
            </a:r>
          </a:p>
          <a:p>
            <a:pPr eaLnBrk="1" hangingPunct="1">
              <a:lnSpc>
                <a:spcPct val="110000"/>
              </a:lnSpc>
              <a:buFontTx/>
              <a:buNone/>
            </a:pPr>
            <a:r>
              <a:rPr lang="en-US" altLang="el-GR" sz="2600" smtClean="0">
                <a:solidFill>
                  <a:srgbClr val="CC0000"/>
                </a:solidFill>
              </a:rPr>
              <a:t>NOTE:  Dynamic data has no variable name</a:t>
            </a:r>
            <a:endParaRPr lang="en-US" altLang="el-GR" sz="2600" smtClean="0">
              <a:solidFill>
                <a:schemeClr val="folHlink"/>
              </a:solidFill>
            </a:endParaRPr>
          </a:p>
        </p:txBody>
      </p:sp>
      <p:grpSp>
        <p:nvGrpSpPr>
          <p:cNvPr id="19464" name="Group 6"/>
          <p:cNvGrpSpPr>
            <a:grpSpLocks/>
          </p:cNvGrpSpPr>
          <p:nvPr/>
        </p:nvGrpSpPr>
        <p:grpSpPr bwMode="auto">
          <a:xfrm>
            <a:off x="4937125" y="1790700"/>
            <a:ext cx="3425825" cy="2681288"/>
            <a:chOff x="3110" y="1128"/>
            <a:chExt cx="2158" cy="1689"/>
          </a:xfrm>
        </p:grpSpPr>
        <p:sp>
          <p:nvSpPr>
            <p:cNvPr id="19465" name="Rectangle 7"/>
            <p:cNvSpPr>
              <a:spLocks noChangeArrowheads="1"/>
            </p:cNvSpPr>
            <p:nvPr/>
          </p:nvSpPr>
          <p:spPr bwMode="auto">
            <a:xfrm>
              <a:off x="3124" y="1379"/>
              <a:ext cx="736" cy="357"/>
            </a:xfrm>
            <a:prstGeom prst="rect">
              <a:avLst/>
            </a:prstGeom>
            <a:solidFill>
              <a:schemeClr val="accent1"/>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19466" name="Rectangle 8"/>
            <p:cNvSpPr>
              <a:spLocks noChangeArrowheads="1"/>
            </p:cNvSpPr>
            <p:nvPr/>
          </p:nvSpPr>
          <p:spPr bwMode="auto">
            <a:xfrm>
              <a:off x="4086" y="2460"/>
              <a:ext cx="616" cy="357"/>
            </a:xfrm>
            <a:prstGeom prst="rect">
              <a:avLst/>
            </a:prstGeom>
            <a:solidFill>
              <a:schemeClr val="accent1"/>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19467" name="Line 9"/>
            <p:cNvSpPr>
              <a:spLocks noChangeShapeType="1"/>
            </p:cNvSpPr>
            <p:nvPr/>
          </p:nvSpPr>
          <p:spPr bwMode="auto">
            <a:xfrm flipH="1" flipV="1">
              <a:off x="3768" y="1572"/>
              <a:ext cx="588" cy="792"/>
            </a:xfrm>
            <a:prstGeom prst="line">
              <a:avLst/>
            </a:prstGeom>
            <a:noFill/>
            <a:ln w="12699">
              <a:solidFill>
                <a:schemeClr val="tx1"/>
              </a:solidFill>
              <a:round/>
              <a:headEnd type="stealth" w="med" len="lg"/>
              <a:tailEnd type="none" w="sm" len="sm"/>
            </a:ln>
            <a:extLst>
              <a:ext uri="{909E8E84-426E-40DD-AFC4-6F175D3DCCD1}">
                <a14:hiddenFill xmlns:a14="http://schemas.microsoft.com/office/drawing/2010/main">
                  <a:noFill/>
                </a14:hiddenFill>
              </a:ext>
            </a:extLst>
          </p:spPr>
          <p:txBody>
            <a:bodyPr wrap="none" anchor="ctr"/>
            <a:lstStyle/>
            <a:p>
              <a:endParaRPr lang="el-GR"/>
            </a:p>
          </p:txBody>
        </p:sp>
        <p:sp>
          <p:nvSpPr>
            <p:cNvPr id="19468" name="Rectangle 10"/>
            <p:cNvSpPr>
              <a:spLocks noChangeArrowheads="1"/>
            </p:cNvSpPr>
            <p:nvPr/>
          </p:nvSpPr>
          <p:spPr bwMode="auto">
            <a:xfrm>
              <a:off x="3110" y="1128"/>
              <a:ext cx="2158" cy="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2000" b="1">
                  <a:solidFill>
                    <a:srgbClr val="CC0000"/>
                  </a:solidFill>
                  <a:latin typeface="Arial" charset="0"/>
                  <a:cs typeface="Times New Roman" pitchFamily="18" charset="0"/>
                </a:rPr>
                <a:t>2000</a:t>
              </a:r>
              <a:endParaRPr lang="en-US" altLang="el-GR" sz="2000" b="1">
                <a:latin typeface="Arial" charset="0"/>
                <a:cs typeface="Times New Roman" pitchFamily="18" charset="0"/>
              </a:endParaRPr>
            </a:p>
            <a:p>
              <a:pPr>
                <a:lnSpc>
                  <a:spcPct val="100000"/>
                </a:lnSpc>
                <a:spcBef>
                  <a:spcPct val="0"/>
                </a:spcBef>
              </a:pPr>
              <a:endParaRPr lang="en-US" altLang="el-GR" sz="1400" b="1">
                <a:latin typeface="Arial" charset="0"/>
                <a:cs typeface="Times New Roman" pitchFamily="18" charset="0"/>
              </a:endParaRP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r>
                <a:rPr lang="en-US" altLang="el-GR" sz="2000" b="1">
                  <a:latin typeface="Arial" charset="0"/>
                  <a:cs typeface="Times New Roman" pitchFamily="18" charset="0"/>
                </a:rPr>
                <a:t>ptr</a:t>
              </a: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endParaRPr lang="en-US" altLang="el-GR" sz="1000" b="1">
                <a:latin typeface="Arial" charset="0"/>
                <a:cs typeface="Times New Roman" pitchFamily="18" charset="0"/>
              </a:endParaRP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r>
                <a:rPr lang="en-US" altLang="el-GR" sz="2000" b="1">
                  <a:latin typeface="Arial" charset="0"/>
                  <a:cs typeface="Times New Roman" pitchFamily="18" charset="0"/>
                </a:rPr>
                <a:t>                         ‘B’  </a:t>
              </a: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10" name="4 - Θέση αριθμού διαφάνειας"/>
          <p:cNvSpPr>
            <a:spLocks noGrp="1"/>
          </p:cNvSpPr>
          <p:nvPr>
            <p:ph type="sldNum" sz="quarter" idx="11"/>
          </p:nvPr>
        </p:nvSpPr>
        <p:spPr/>
        <p:txBody>
          <a:bodyPr/>
          <a:lstStyle/>
          <a:p>
            <a:pPr>
              <a:defRPr/>
            </a:pPr>
            <a:fld id="{A432F8F5-C3C4-43A1-8630-E5648B64A46A}" type="slidenum">
              <a:rPr lang="el-GR"/>
              <a:pPr>
                <a:defRPr/>
              </a:pPr>
              <a:t>17</a:t>
            </a:fld>
            <a:endParaRPr lang="el-GR"/>
          </a:p>
        </p:txBody>
      </p:sp>
      <p:sp>
        <p:nvSpPr>
          <p:cNvPr id="20484" name="Rectangle 2"/>
          <p:cNvSpPr>
            <a:spLocks noChangeArrowheads="1"/>
          </p:cNvSpPr>
          <p:nvPr/>
        </p:nvSpPr>
        <p:spPr bwMode="auto">
          <a:xfrm>
            <a:off x="557213" y="1784350"/>
            <a:ext cx="3690937" cy="4538663"/>
          </a:xfrm>
          <a:prstGeom prst="rect">
            <a:avLst/>
          </a:prstGeom>
          <a:solidFill>
            <a:schemeClr val="bg2"/>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20485" name="Rectangle 3"/>
          <p:cNvSpPr>
            <a:spLocks noChangeArrowheads="1"/>
          </p:cNvSpPr>
          <p:nvPr/>
        </p:nvSpPr>
        <p:spPr bwMode="auto">
          <a:xfrm>
            <a:off x="557213" y="5378450"/>
            <a:ext cx="3690937" cy="727075"/>
          </a:xfrm>
          <a:prstGeom prst="rect">
            <a:avLst/>
          </a:prstGeom>
          <a:solidFill>
            <a:schemeClr val="bg1"/>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20486" name="Rectangle 4"/>
          <p:cNvSpPr>
            <a:spLocks noGrp="1" noChangeArrowheads="1"/>
          </p:cNvSpPr>
          <p:nvPr>
            <p:ph type="title"/>
          </p:nvPr>
        </p:nvSpPr>
        <p:spPr>
          <a:xfrm>
            <a:off x="609600" y="304800"/>
            <a:ext cx="7848600" cy="952500"/>
          </a:xfrm>
          <a:noFill/>
        </p:spPr>
        <p:txBody>
          <a:bodyPr lIns="92075" tIns="46038" rIns="92075" bIns="46038" anchor="b"/>
          <a:lstStyle/>
          <a:p>
            <a:pPr eaLnBrk="1" hangingPunct="1"/>
            <a:r>
              <a:rPr lang="el-GR" altLang="el-GR" smtClean="0"/>
              <a:t>Δυναμική παραχώρηση μνήμης</a:t>
            </a:r>
            <a:endParaRPr lang="en-US" altLang="el-GR" smtClean="0"/>
          </a:p>
        </p:txBody>
      </p:sp>
      <p:sp>
        <p:nvSpPr>
          <p:cNvPr id="20487" name="Rectangle 5"/>
          <p:cNvSpPr>
            <a:spLocks noGrp="1" noChangeArrowheads="1"/>
          </p:cNvSpPr>
          <p:nvPr>
            <p:ph type="body" idx="1"/>
          </p:nvPr>
        </p:nvSpPr>
        <p:spPr>
          <a:xfrm>
            <a:off x="666750" y="1714500"/>
            <a:ext cx="7867650" cy="4248150"/>
          </a:xfrm>
          <a:noFill/>
        </p:spPr>
        <p:txBody>
          <a:bodyPr lIns="92075" tIns="46038" rIns="92075" bIns="46038"/>
          <a:lstStyle/>
          <a:p>
            <a:pPr eaLnBrk="1" hangingPunct="1">
              <a:lnSpc>
                <a:spcPct val="110000"/>
              </a:lnSpc>
              <a:buFontTx/>
              <a:buNone/>
            </a:pPr>
            <a:endParaRPr lang="en-US" altLang="el-GR" sz="600" b="1" smtClean="0">
              <a:latin typeface="Courier New" pitchFamily="49" charset="0"/>
            </a:endParaRPr>
          </a:p>
          <a:p>
            <a:pPr eaLnBrk="1" hangingPunct="1">
              <a:lnSpc>
                <a:spcPct val="110000"/>
              </a:lnSpc>
              <a:buFontTx/>
              <a:buNone/>
            </a:pPr>
            <a:endParaRPr lang="en-US" altLang="el-GR" sz="600" b="1" smtClean="0">
              <a:latin typeface="Courier New" pitchFamily="49" charset="0"/>
            </a:endParaRPr>
          </a:p>
          <a:p>
            <a:pPr eaLnBrk="1" hangingPunct="1">
              <a:lnSpc>
                <a:spcPct val="110000"/>
              </a:lnSpc>
              <a:buFontTx/>
              <a:buNone/>
            </a:pPr>
            <a:r>
              <a:rPr lang="en-US" altLang="el-GR" sz="2600" b="1" smtClean="0">
                <a:solidFill>
                  <a:schemeClr val="bg1"/>
                </a:solidFill>
                <a:latin typeface="Courier New" pitchFamily="49" charset="0"/>
              </a:rPr>
              <a:t>char*  ptr;</a:t>
            </a:r>
          </a:p>
          <a:p>
            <a:pPr eaLnBrk="1" hangingPunct="1">
              <a:lnSpc>
                <a:spcPct val="110000"/>
              </a:lnSpc>
              <a:buFontTx/>
              <a:buNone/>
            </a:pPr>
            <a:r>
              <a:rPr lang="en-US" altLang="el-GR" sz="2600" b="1" smtClean="0">
                <a:solidFill>
                  <a:schemeClr val="bg1"/>
                </a:solidFill>
                <a:latin typeface="Courier New" pitchFamily="49" charset="0"/>
              </a:rPr>
              <a:t>ptr = new char;</a:t>
            </a:r>
            <a:endParaRPr lang="en-US" altLang="el-GR" sz="2600" b="1" smtClean="0">
              <a:solidFill>
                <a:schemeClr val="bg1"/>
              </a:solidFill>
            </a:endParaRPr>
          </a:p>
          <a:p>
            <a:pPr eaLnBrk="1" hangingPunct="1">
              <a:lnSpc>
                <a:spcPct val="110000"/>
              </a:lnSpc>
              <a:buFontTx/>
              <a:buNone/>
            </a:pPr>
            <a:endParaRPr lang="en-US" altLang="el-GR" sz="2600" b="1" smtClean="0">
              <a:solidFill>
                <a:schemeClr val="bg1"/>
              </a:solidFill>
            </a:endParaRPr>
          </a:p>
          <a:p>
            <a:pPr eaLnBrk="1" hangingPunct="1">
              <a:lnSpc>
                <a:spcPct val="110000"/>
              </a:lnSpc>
              <a:buFontTx/>
              <a:buNone/>
            </a:pPr>
            <a:r>
              <a:rPr lang="en-US" altLang="el-GR" sz="2600" b="1" smtClean="0">
                <a:solidFill>
                  <a:schemeClr val="bg1"/>
                </a:solidFill>
                <a:latin typeface="Courier New" pitchFamily="49" charset="0"/>
              </a:rPr>
              <a:t>*ptr = ‘B’;  </a:t>
            </a:r>
          </a:p>
          <a:p>
            <a:pPr eaLnBrk="1" hangingPunct="1">
              <a:lnSpc>
                <a:spcPct val="110000"/>
              </a:lnSpc>
              <a:buFontTx/>
              <a:buNone/>
            </a:pPr>
            <a:endParaRPr lang="en-US" altLang="el-GR" sz="2600" b="1" smtClean="0">
              <a:solidFill>
                <a:schemeClr val="bg1"/>
              </a:solidFill>
            </a:endParaRPr>
          </a:p>
          <a:p>
            <a:pPr eaLnBrk="1" hangingPunct="1">
              <a:lnSpc>
                <a:spcPct val="110000"/>
              </a:lnSpc>
              <a:buFontTx/>
              <a:buNone/>
            </a:pPr>
            <a:r>
              <a:rPr lang="en-US" altLang="el-GR" sz="2600" b="1" smtClean="0">
                <a:solidFill>
                  <a:schemeClr val="bg1"/>
                </a:solidFill>
                <a:latin typeface="Courier New" pitchFamily="49" charset="0"/>
              </a:rPr>
              <a:t>cout  &lt;&lt;  *ptr;</a:t>
            </a:r>
          </a:p>
          <a:p>
            <a:pPr eaLnBrk="1" hangingPunct="1">
              <a:lnSpc>
                <a:spcPct val="110000"/>
              </a:lnSpc>
              <a:buFontTx/>
              <a:buNone/>
            </a:pPr>
            <a:endParaRPr lang="en-US" altLang="el-GR" sz="2600" b="1" smtClean="0"/>
          </a:p>
          <a:p>
            <a:pPr eaLnBrk="1" hangingPunct="1">
              <a:lnSpc>
                <a:spcPct val="110000"/>
              </a:lnSpc>
              <a:buFontTx/>
              <a:buNone/>
            </a:pPr>
            <a:r>
              <a:rPr lang="en-US" altLang="el-GR" sz="2600" b="1" smtClean="0">
                <a:latin typeface="Courier New" pitchFamily="49" charset="0"/>
              </a:rPr>
              <a:t>delete  ptr;</a:t>
            </a:r>
            <a:r>
              <a:rPr lang="en-US" altLang="el-GR" sz="2400" smtClean="0"/>
              <a:t> </a:t>
            </a:r>
          </a:p>
        </p:txBody>
      </p:sp>
      <p:sp>
        <p:nvSpPr>
          <p:cNvPr id="20488" name="Rectangle 6"/>
          <p:cNvSpPr>
            <a:spLocks noChangeArrowheads="1"/>
          </p:cNvSpPr>
          <p:nvPr/>
        </p:nvSpPr>
        <p:spPr bwMode="auto">
          <a:xfrm>
            <a:off x="4959350" y="2189163"/>
            <a:ext cx="1168400" cy="566737"/>
          </a:xfrm>
          <a:prstGeom prst="rect">
            <a:avLst/>
          </a:prstGeom>
          <a:solidFill>
            <a:schemeClr val="accent1"/>
          </a:solidFill>
          <a:ln w="12699">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20489" name="Rectangle 7"/>
          <p:cNvSpPr>
            <a:spLocks noChangeArrowheads="1"/>
          </p:cNvSpPr>
          <p:nvPr/>
        </p:nvSpPr>
        <p:spPr bwMode="auto">
          <a:xfrm>
            <a:off x="4937125" y="1790700"/>
            <a:ext cx="3425825" cy="426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2000" b="1">
                <a:solidFill>
                  <a:srgbClr val="CC0000"/>
                </a:solidFill>
                <a:latin typeface="Arial" charset="0"/>
                <a:cs typeface="Times New Roman" pitchFamily="18" charset="0"/>
              </a:rPr>
              <a:t>2000</a:t>
            </a:r>
            <a:endParaRPr lang="en-US" altLang="el-GR" sz="2000" b="1">
              <a:latin typeface="Arial" charset="0"/>
              <a:cs typeface="Times New Roman" pitchFamily="18" charset="0"/>
            </a:endParaRPr>
          </a:p>
          <a:p>
            <a:pPr>
              <a:lnSpc>
                <a:spcPct val="100000"/>
              </a:lnSpc>
              <a:spcBef>
                <a:spcPct val="0"/>
              </a:spcBef>
            </a:pPr>
            <a:endParaRPr lang="en-US" altLang="el-GR" sz="1400" b="1">
              <a:latin typeface="Arial" charset="0"/>
              <a:cs typeface="Times New Roman" pitchFamily="18" charset="0"/>
            </a:endParaRP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r>
              <a:rPr lang="en-US" altLang="el-GR" sz="2000" b="1">
                <a:latin typeface="Arial" charset="0"/>
                <a:cs typeface="Times New Roman" pitchFamily="18" charset="0"/>
              </a:rPr>
              <a:t>ptr</a:t>
            </a: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endParaRPr lang="en-US" altLang="el-GR" sz="2000" b="1">
              <a:latin typeface="Arial" charset="0"/>
              <a:cs typeface="Times New Roman" pitchFamily="18" charset="0"/>
            </a:endParaRPr>
          </a:p>
          <a:p>
            <a:pPr>
              <a:lnSpc>
                <a:spcPct val="100000"/>
              </a:lnSpc>
              <a:spcBef>
                <a:spcPct val="0"/>
              </a:spcBef>
            </a:pPr>
            <a:r>
              <a:rPr lang="en-US" altLang="el-GR">
                <a:solidFill>
                  <a:srgbClr val="A50021"/>
                </a:solidFill>
                <a:latin typeface="Comic Sans MS" pitchFamily="66" charset="0"/>
                <a:cs typeface="Times New Roman" pitchFamily="18" charset="0"/>
              </a:rPr>
              <a:t>NOTE:  Delete   	</a:t>
            </a:r>
          </a:p>
          <a:p>
            <a:pPr>
              <a:lnSpc>
                <a:spcPct val="100000"/>
              </a:lnSpc>
              <a:spcBef>
                <a:spcPct val="0"/>
              </a:spcBef>
            </a:pPr>
            <a:r>
              <a:rPr lang="en-US" altLang="el-GR">
                <a:solidFill>
                  <a:srgbClr val="A50021"/>
                </a:solidFill>
                <a:latin typeface="Comic Sans MS" pitchFamily="66" charset="0"/>
                <a:cs typeface="Times New Roman" pitchFamily="18" charset="0"/>
              </a:rPr>
              <a:t>	  deallocates 	  the memory 	  pointed to</a:t>
            </a:r>
          </a:p>
          <a:p>
            <a:pPr>
              <a:lnSpc>
                <a:spcPct val="100000"/>
              </a:lnSpc>
              <a:spcBef>
                <a:spcPct val="0"/>
              </a:spcBef>
            </a:pPr>
            <a:r>
              <a:rPr lang="en-US" altLang="el-GR">
                <a:solidFill>
                  <a:srgbClr val="A50021"/>
                </a:solidFill>
                <a:latin typeface="Comic Sans MS" pitchFamily="66" charset="0"/>
                <a:cs typeface="Times New Roman" pitchFamily="18" charset="0"/>
              </a:rPr>
              <a:t>	  by ptr.</a:t>
            </a:r>
            <a:endParaRPr lang="en-US" altLang="el-GR" sz="2000" b="1">
              <a:latin typeface="Arial" charset="0"/>
              <a:cs typeface="Times New Roman" pitchFamily="18" charset="0"/>
            </a:endParaRPr>
          </a:p>
        </p:txBody>
      </p:sp>
      <p:sp>
        <p:nvSpPr>
          <p:cNvPr id="20490" name="Rectangle 8"/>
          <p:cNvSpPr>
            <a:spLocks noChangeArrowheads="1"/>
          </p:cNvSpPr>
          <p:nvPr/>
        </p:nvSpPr>
        <p:spPr bwMode="auto">
          <a:xfrm>
            <a:off x="5262563" y="2257425"/>
            <a:ext cx="481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2000" b="1">
                <a:solidFill>
                  <a:srgbClr val="CC0000"/>
                </a:solidFill>
                <a:latin typeface="Arial" charset="0"/>
                <a:cs typeface="Times New Roman" pitchFamily="18" charset="0"/>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8D8EE171-44A0-4C4A-B030-C67A4F00E20B}" type="slidenum">
              <a:rPr lang="el-GR"/>
              <a:pPr>
                <a:defRPr/>
              </a:pPr>
              <a:t>18</a:t>
            </a:fld>
            <a:endParaRPr lang="el-GR" dirty="0"/>
          </a:p>
        </p:txBody>
      </p:sp>
      <p:sp>
        <p:nvSpPr>
          <p:cNvPr id="21508" name="Rectangle 2"/>
          <p:cNvSpPr>
            <a:spLocks noGrp="1" noChangeArrowheads="1"/>
          </p:cNvSpPr>
          <p:nvPr>
            <p:ph type="title"/>
          </p:nvPr>
        </p:nvSpPr>
        <p:spPr/>
        <p:txBody>
          <a:bodyPr/>
          <a:lstStyle/>
          <a:p>
            <a:pPr eaLnBrk="1" hangingPunct="1"/>
            <a:endParaRPr lang="en-US" altLang="el-GR" smtClean="0"/>
          </a:p>
        </p:txBody>
      </p:sp>
      <p:sp>
        <p:nvSpPr>
          <p:cNvPr id="21509" name="Rectangle 3"/>
          <p:cNvSpPr>
            <a:spLocks noGrp="1" noChangeArrowheads="1"/>
          </p:cNvSpPr>
          <p:nvPr>
            <p:ph type="body" idx="1"/>
          </p:nvPr>
        </p:nvSpPr>
        <p:spPr/>
        <p:txBody>
          <a:bodyPr/>
          <a:lstStyle/>
          <a:p>
            <a:pPr eaLnBrk="1" hangingPunct="1"/>
            <a:r>
              <a:rPr lang="el-GR" altLang="el-GR" sz="2400" smtClean="0"/>
              <a:t>Συνήθως η δυναμική παραχώρηση της μνήμης δεν αφορά μεμονωμένες μεταβλητές αλλά πίνακες</a:t>
            </a:r>
            <a:r>
              <a:rPr lang="en-US" altLang="el-GR" sz="2400" smtClean="0"/>
              <a:t>.</a:t>
            </a:r>
          </a:p>
          <a:p>
            <a:pPr eaLnBrk="1" hangingPunct="1"/>
            <a:r>
              <a:rPr lang="el-GR" altLang="el-GR" sz="2400" smtClean="0"/>
              <a:t>Σε πολλές περιπτώσεις, όταν γράφεται ο πηγαίος κώδικας (δηλ. το πρόγραμμα) το μέγεθος ενός πίνακα που θα χρησιμοποιηθεί δεν είναι εξ αρχής γνωστό, παρά μόνον όταν ξεκινήσει η εκτέλεση του προγράμματος. Αυτό συμβαίνει όταν το πλήθος των δεδομένων καθορίζεται από τον χρήστη του προγράμματος.</a:t>
            </a:r>
          </a:p>
          <a:p>
            <a:pPr eaLnBrk="1" hangingPunct="1"/>
            <a:r>
              <a:rPr lang="el-GR" altLang="el-GR" sz="2400" smtClean="0"/>
              <a:t>Όταν ένας πίνακας εκχωρείται δυναμικά δεν δεσμεύεται χώρος γι’ αυτόν (όπως συμβαίνει με τους στατικούς πίνακες) αλλά η δέσμευση γίνεται μόλις καθοριστεί το μέγεθός του.</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FF6966B4-30CE-41B8-81AA-2DEC1C2FB2BD}" type="slidenum">
              <a:rPr lang="el-GR"/>
              <a:pPr>
                <a:defRPr/>
              </a:pPr>
              <a:t>19</a:t>
            </a:fld>
            <a:endParaRPr lang="el-GR"/>
          </a:p>
        </p:txBody>
      </p:sp>
      <p:sp>
        <p:nvSpPr>
          <p:cNvPr id="22532" name="Rectangle 2"/>
          <p:cNvSpPr>
            <a:spLocks noGrp="1" noChangeArrowheads="1"/>
          </p:cNvSpPr>
          <p:nvPr>
            <p:ph type="title"/>
          </p:nvPr>
        </p:nvSpPr>
        <p:spPr/>
        <p:txBody>
          <a:bodyPr/>
          <a:lstStyle/>
          <a:p>
            <a:pPr eaLnBrk="1" hangingPunct="1"/>
            <a:endParaRPr lang="en-US" altLang="el-GR" smtClean="0"/>
          </a:p>
        </p:txBody>
      </p:sp>
      <p:sp>
        <p:nvSpPr>
          <p:cNvPr id="22533" name="Rectangle 3"/>
          <p:cNvSpPr>
            <a:spLocks noGrp="1" noChangeArrowheads="1"/>
          </p:cNvSpPr>
          <p:nvPr>
            <p:ph type="body" idx="1"/>
          </p:nvPr>
        </p:nvSpPr>
        <p:spPr/>
        <p:txBody>
          <a:bodyPr/>
          <a:lstStyle/>
          <a:p>
            <a:pPr eaLnBrk="1" hangingPunct="1"/>
            <a:r>
              <a:rPr lang="el-GR" altLang="el-GR" smtClean="0"/>
              <a:t>Παράδειγμα :</a:t>
            </a:r>
          </a:p>
          <a:p>
            <a:pPr lvl="2" eaLnBrk="1" hangingPunct="1">
              <a:buFontTx/>
              <a:buNone/>
            </a:pPr>
            <a:r>
              <a:rPr lang="en-US" altLang="el-GR" b="1" smtClean="0">
                <a:solidFill>
                  <a:srgbClr val="CC0000"/>
                </a:solidFill>
                <a:latin typeface="Courier New" pitchFamily="49" charset="0"/>
                <a:cs typeface="Courier New" pitchFamily="49" charset="0"/>
              </a:rPr>
              <a:t>int *iptr;</a:t>
            </a:r>
            <a:endParaRPr lang="el-GR" altLang="el-GR" b="1" smtClean="0">
              <a:solidFill>
                <a:srgbClr val="CC0000"/>
              </a:solidFill>
              <a:latin typeface="Courier New" pitchFamily="49" charset="0"/>
              <a:cs typeface="Courier New" pitchFamily="49" charset="0"/>
            </a:endParaRPr>
          </a:p>
          <a:p>
            <a:pPr lvl="2" eaLnBrk="1" hangingPunct="1">
              <a:buFontTx/>
              <a:buNone/>
            </a:pPr>
            <a:r>
              <a:rPr lang="en-US" altLang="el-GR" b="1" smtClean="0">
                <a:solidFill>
                  <a:srgbClr val="CC0000"/>
                </a:solidFill>
                <a:latin typeface="Courier New" pitchFamily="49" charset="0"/>
                <a:cs typeface="Courier New" pitchFamily="49" charset="0"/>
              </a:rPr>
              <a:t>iptr = </a:t>
            </a:r>
            <a:r>
              <a:rPr lang="en-US" altLang="el-GR" b="1" smtClean="0">
                <a:solidFill>
                  <a:schemeClr val="accent2"/>
                </a:solidFill>
                <a:latin typeface="Courier New" pitchFamily="49" charset="0"/>
                <a:cs typeface="Courier New" pitchFamily="49" charset="0"/>
              </a:rPr>
              <a:t>new</a:t>
            </a:r>
            <a:r>
              <a:rPr lang="en-US" altLang="el-GR" b="1" smtClean="0">
                <a:solidFill>
                  <a:srgbClr val="CC0000"/>
                </a:solidFill>
                <a:latin typeface="Courier New" pitchFamily="49" charset="0"/>
                <a:cs typeface="Courier New" pitchFamily="49" charset="0"/>
              </a:rPr>
              <a:t> int[100];</a:t>
            </a:r>
            <a:r>
              <a:rPr lang="en-US" altLang="el-GR" b="1" smtClean="0">
                <a:latin typeface="Courier New" pitchFamily="49" charset="0"/>
                <a:cs typeface="Courier New" pitchFamily="49" charset="0"/>
              </a:rPr>
              <a:t>  </a:t>
            </a:r>
            <a:endParaRPr lang="el-GR" altLang="el-GR" b="1" smtClean="0">
              <a:latin typeface="Courier New" pitchFamily="49" charset="0"/>
              <a:cs typeface="Courier New" pitchFamily="49" charset="0"/>
            </a:endParaRPr>
          </a:p>
          <a:p>
            <a:pPr lvl="2" eaLnBrk="1" hangingPunct="1">
              <a:buFontTx/>
              <a:buNone/>
            </a:pPr>
            <a:r>
              <a:rPr lang="en-US" altLang="el-GR" smtClean="0"/>
              <a:t>// </a:t>
            </a:r>
            <a:r>
              <a:rPr lang="el-GR" altLang="el-GR" smtClean="0"/>
              <a:t>ένας πίνακας 100 ακεραίων στοιχείων παραχωρείται δυναμικά</a:t>
            </a:r>
            <a:endParaRPr lang="en-US" altLang="el-GR" u="sng" smtClean="0"/>
          </a:p>
          <a:p>
            <a:pPr lvl="1" eaLnBrk="1" hangingPunct="1"/>
            <a:endParaRPr lang="el-GR" altLang="el-GR" smtClean="0"/>
          </a:p>
          <a:p>
            <a:pPr lvl="1" eaLnBrk="1" hangingPunct="1"/>
            <a:r>
              <a:rPr lang="el-GR" altLang="el-GR" smtClean="0"/>
              <a:t>Προσπέλαση στα στοιχεία του πίνακα :</a:t>
            </a:r>
          </a:p>
          <a:p>
            <a:pPr lvl="2" eaLnBrk="1" hangingPunct="1">
              <a:buFontTx/>
              <a:buNone/>
            </a:pPr>
            <a:r>
              <a:rPr lang="en-US" altLang="el-GR" b="1" smtClean="0">
                <a:solidFill>
                  <a:schemeClr val="accent2"/>
                </a:solidFill>
                <a:latin typeface="Courier New" pitchFamily="49" charset="0"/>
                <a:cs typeface="Courier New" pitchFamily="49" charset="0"/>
              </a:rPr>
              <a:t>for (int count = 0; count &lt; 100; count++)</a:t>
            </a:r>
          </a:p>
          <a:p>
            <a:pPr lvl="2" eaLnBrk="1" hangingPunct="1">
              <a:buFontTx/>
              <a:buNone/>
            </a:pPr>
            <a:r>
              <a:rPr lang="en-US" altLang="el-GR" b="1" smtClean="0">
                <a:solidFill>
                  <a:schemeClr val="accent2"/>
                </a:solidFill>
                <a:latin typeface="Courier New" pitchFamily="49" charset="0"/>
                <a:cs typeface="Courier New" pitchFamily="49" charset="0"/>
              </a:rPr>
              <a:t>    iptr[count] =1;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8" name="4 - Θέση αριθμού διαφάνειας"/>
          <p:cNvSpPr>
            <a:spLocks noGrp="1"/>
          </p:cNvSpPr>
          <p:nvPr>
            <p:ph type="sldNum" sz="quarter" idx="11"/>
          </p:nvPr>
        </p:nvSpPr>
        <p:spPr/>
        <p:txBody>
          <a:bodyPr/>
          <a:lstStyle/>
          <a:p>
            <a:pPr>
              <a:defRPr/>
            </a:pPr>
            <a:fld id="{D3C08B8B-639B-4BC7-AA6C-1B46554C1A70}" type="slidenum">
              <a:rPr lang="el-GR"/>
              <a:pPr>
                <a:defRPr/>
              </a:pPr>
              <a:t>2</a:t>
            </a:fld>
            <a:endParaRPr lang="el-GR"/>
          </a:p>
        </p:txBody>
      </p:sp>
      <p:grpSp>
        <p:nvGrpSpPr>
          <p:cNvPr id="5124" name="Group 3"/>
          <p:cNvGrpSpPr>
            <a:grpSpLocks/>
          </p:cNvGrpSpPr>
          <p:nvPr/>
        </p:nvGrpSpPr>
        <p:grpSpPr bwMode="auto">
          <a:xfrm>
            <a:off x="5592763" y="3062288"/>
            <a:ext cx="725487" cy="482600"/>
            <a:chOff x="3666" y="2777"/>
            <a:chExt cx="457" cy="304"/>
          </a:xfrm>
        </p:grpSpPr>
        <p:sp>
          <p:nvSpPr>
            <p:cNvPr id="5174" name="Oval 4"/>
            <p:cNvSpPr>
              <a:spLocks noChangeArrowheads="1"/>
            </p:cNvSpPr>
            <p:nvPr/>
          </p:nvSpPr>
          <p:spPr bwMode="auto">
            <a:xfrm>
              <a:off x="3678" y="2953"/>
              <a:ext cx="445" cy="128"/>
            </a:xfrm>
            <a:prstGeom prst="ellipse">
              <a:avLst/>
            </a:prstGeom>
            <a:solidFill>
              <a:srgbClr val="DDDDDD"/>
            </a:solidFill>
            <a:ln w="9525">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5175" name="Oval 5"/>
            <p:cNvSpPr>
              <a:spLocks noChangeArrowheads="1"/>
            </p:cNvSpPr>
            <p:nvPr/>
          </p:nvSpPr>
          <p:spPr bwMode="auto">
            <a:xfrm>
              <a:off x="3675" y="2914"/>
              <a:ext cx="445" cy="128"/>
            </a:xfrm>
            <a:prstGeom prst="ellipse">
              <a:avLst/>
            </a:prstGeom>
            <a:solidFill>
              <a:srgbClr val="DDDDDD"/>
            </a:solidFill>
            <a:ln w="9525">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5176" name="Oval 6"/>
            <p:cNvSpPr>
              <a:spLocks noChangeArrowheads="1"/>
            </p:cNvSpPr>
            <p:nvPr/>
          </p:nvSpPr>
          <p:spPr bwMode="auto">
            <a:xfrm>
              <a:off x="3669" y="2863"/>
              <a:ext cx="445" cy="128"/>
            </a:xfrm>
            <a:prstGeom prst="ellipse">
              <a:avLst/>
            </a:prstGeom>
            <a:solidFill>
              <a:srgbClr val="DDDDDD"/>
            </a:solidFill>
            <a:ln w="9525">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5177" name="Oval 7"/>
            <p:cNvSpPr>
              <a:spLocks noChangeArrowheads="1"/>
            </p:cNvSpPr>
            <p:nvPr/>
          </p:nvSpPr>
          <p:spPr bwMode="auto">
            <a:xfrm>
              <a:off x="3666" y="2824"/>
              <a:ext cx="445" cy="128"/>
            </a:xfrm>
            <a:prstGeom prst="ellipse">
              <a:avLst/>
            </a:prstGeom>
            <a:solidFill>
              <a:srgbClr val="DDDDDD"/>
            </a:solidFill>
            <a:ln w="9525">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5178" name="Oval 8"/>
            <p:cNvSpPr>
              <a:spLocks noChangeArrowheads="1"/>
            </p:cNvSpPr>
            <p:nvPr/>
          </p:nvSpPr>
          <p:spPr bwMode="auto">
            <a:xfrm>
              <a:off x="3669" y="2777"/>
              <a:ext cx="445" cy="128"/>
            </a:xfrm>
            <a:prstGeom prst="ellipse">
              <a:avLst/>
            </a:prstGeom>
            <a:solidFill>
              <a:srgbClr val="DDDDDD"/>
            </a:solidFill>
            <a:ln w="9525">
              <a:solidFill>
                <a:schemeClr val="tx1"/>
              </a:solidFill>
              <a:round/>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grpSp>
      <p:sp>
        <p:nvSpPr>
          <p:cNvPr id="5125" name="Rectangle 9" descr="Horizontal brick"/>
          <p:cNvSpPr>
            <a:spLocks noChangeArrowheads="1"/>
          </p:cNvSpPr>
          <p:nvPr/>
        </p:nvSpPr>
        <p:spPr bwMode="auto">
          <a:xfrm>
            <a:off x="1122363" y="1684338"/>
            <a:ext cx="3097212" cy="3133725"/>
          </a:xfrm>
          <a:prstGeom prst="rect">
            <a:avLst/>
          </a:prstGeom>
          <a:pattFill prst="horzBrick">
            <a:fgClr>
              <a:srgbClr val="800000"/>
            </a:fgClr>
            <a:bgClr>
              <a:srgbClr val="FFFFFF"/>
            </a:bgClr>
          </a:patt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5126" name="Rectangle 10"/>
          <p:cNvSpPr>
            <a:spLocks noChangeArrowheads="1"/>
          </p:cNvSpPr>
          <p:nvPr/>
        </p:nvSpPr>
        <p:spPr bwMode="auto">
          <a:xfrm>
            <a:off x="6915150" y="2428875"/>
            <a:ext cx="1035050" cy="420688"/>
          </a:xfrm>
          <a:prstGeom prst="rect">
            <a:avLst/>
          </a:prstGeom>
          <a:solidFill>
            <a:srgbClr val="996633"/>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5127" name="Text Box 11"/>
          <p:cNvSpPr txBox="1">
            <a:spLocks noChangeArrowheads="1"/>
          </p:cNvSpPr>
          <p:nvPr/>
        </p:nvSpPr>
        <p:spPr bwMode="auto">
          <a:xfrm>
            <a:off x="7000875" y="2405063"/>
            <a:ext cx="936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b="1">
                <a:solidFill>
                  <a:schemeClr val="bg1"/>
                </a:solidFill>
                <a:latin typeface="Comic Sans MS" pitchFamily="66" charset="0"/>
              </a:rPr>
              <a:t>Swap</a:t>
            </a:r>
          </a:p>
        </p:txBody>
      </p:sp>
      <p:sp>
        <p:nvSpPr>
          <p:cNvPr id="5128" name="Rectangle 12"/>
          <p:cNvSpPr>
            <a:spLocks noChangeArrowheads="1"/>
          </p:cNvSpPr>
          <p:nvPr/>
        </p:nvSpPr>
        <p:spPr bwMode="auto">
          <a:xfrm>
            <a:off x="6915150" y="2849563"/>
            <a:ext cx="1035050" cy="1635125"/>
          </a:xfrm>
          <a:prstGeom prst="rect">
            <a:avLst/>
          </a:prstGeom>
          <a:solidFill>
            <a:srgbClr val="FFECD9"/>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lnSpc>
                <a:spcPct val="100000"/>
              </a:lnSpc>
              <a:spcBef>
                <a:spcPct val="0"/>
              </a:spcBef>
            </a:pPr>
            <a:endParaRPr lang="en-US" altLang="el-GR" sz="2800" b="1">
              <a:latin typeface="Arial" charset="0"/>
            </a:endParaRPr>
          </a:p>
        </p:txBody>
      </p:sp>
      <p:sp>
        <p:nvSpPr>
          <p:cNvPr id="5129" name="Text Box 13"/>
          <p:cNvSpPr txBox="1">
            <a:spLocks noChangeArrowheads="1"/>
          </p:cNvSpPr>
          <p:nvPr/>
        </p:nvSpPr>
        <p:spPr bwMode="auto">
          <a:xfrm>
            <a:off x="7089775" y="2852738"/>
            <a:ext cx="804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b="1">
                <a:latin typeface="Comic Sans MS" pitchFamily="66" charset="0"/>
              </a:rPr>
              <a:t>UFS</a:t>
            </a:r>
          </a:p>
        </p:txBody>
      </p:sp>
      <p:sp>
        <p:nvSpPr>
          <p:cNvPr id="5130" name="Text Box 14"/>
          <p:cNvSpPr txBox="1">
            <a:spLocks noChangeArrowheads="1"/>
          </p:cNvSpPr>
          <p:nvPr/>
        </p:nvSpPr>
        <p:spPr bwMode="auto">
          <a:xfrm>
            <a:off x="7026275" y="3932238"/>
            <a:ext cx="876300" cy="466725"/>
          </a:xfrm>
          <a:prstGeom prst="rect">
            <a:avLst/>
          </a:prstGeom>
          <a:solidFill>
            <a:schemeClr val="bg1"/>
          </a:solidFill>
          <a:ln w="9525">
            <a:solidFill>
              <a:schemeClr val="tx1"/>
            </a:solidFill>
            <a:miter lim="800000"/>
            <a:headEnd/>
            <a:tailEnd/>
          </a:ln>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b="1">
                <a:latin typeface="Comic Sans MS" pitchFamily="66" charset="0"/>
              </a:rPr>
              <a:t>app1</a:t>
            </a:r>
          </a:p>
        </p:txBody>
      </p:sp>
      <p:sp>
        <p:nvSpPr>
          <p:cNvPr id="5131" name="Freeform 15"/>
          <p:cNvSpPr>
            <a:spLocks/>
          </p:cNvSpPr>
          <p:nvPr/>
        </p:nvSpPr>
        <p:spPr bwMode="auto">
          <a:xfrm>
            <a:off x="6281738" y="2430463"/>
            <a:ext cx="652462" cy="676275"/>
          </a:xfrm>
          <a:custGeom>
            <a:avLst/>
            <a:gdLst>
              <a:gd name="T0" fmla="*/ 0 w 377"/>
              <a:gd name="T1" fmla="*/ 1077200344 h 409"/>
              <a:gd name="T2" fmla="*/ 590057583 w 377"/>
              <a:gd name="T3" fmla="*/ 937765378 h 409"/>
              <a:gd name="T4" fmla="*/ 1129195455 w 377"/>
              <a:gd name="T5" fmla="*/ 0 h 409"/>
              <a:gd name="T6" fmla="*/ 0 60000 65536"/>
              <a:gd name="T7" fmla="*/ 0 60000 65536"/>
              <a:gd name="T8" fmla="*/ 0 60000 65536"/>
              <a:gd name="T9" fmla="*/ 0 w 377"/>
              <a:gd name="T10" fmla="*/ 0 h 409"/>
              <a:gd name="T11" fmla="*/ 377 w 377"/>
              <a:gd name="T12" fmla="*/ 409 h 409"/>
            </a:gdLst>
            <a:ahLst/>
            <a:cxnLst>
              <a:cxn ang="T6">
                <a:pos x="T0" y="T1"/>
              </a:cxn>
              <a:cxn ang="T7">
                <a:pos x="T2" y="T3"/>
              </a:cxn>
              <a:cxn ang="T8">
                <a:pos x="T4" y="T5"/>
              </a:cxn>
            </a:cxnLst>
            <a:rect l="T9" t="T10" r="T11" b="T12"/>
            <a:pathLst>
              <a:path w="377" h="409">
                <a:moveTo>
                  <a:pt x="0" y="394"/>
                </a:moveTo>
                <a:cubicBezTo>
                  <a:pt x="67" y="401"/>
                  <a:pt x="134" y="409"/>
                  <a:pt x="197" y="343"/>
                </a:cubicBezTo>
                <a:cubicBezTo>
                  <a:pt x="260" y="277"/>
                  <a:pt x="318" y="138"/>
                  <a:pt x="377" y="0"/>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l-GR"/>
          </a:p>
        </p:txBody>
      </p:sp>
      <p:sp>
        <p:nvSpPr>
          <p:cNvPr id="5132" name="Freeform 16"/>
          <p:cNvSpPr>
            <a:spLocks/>
          </p:cNvSpPr>
          <p:nvPr/>
        </p:nvSpPr>
        <p:spPr bwMode="auto">
          <a:xfrm>
            <a:off x="6308725" y="3478213"/>
            <a:ext cx="612775" cy="1006475"/>
          </a:xfrm>
          <a:custGeom>
            <a:avLst/>
            <a:gdLst>
              <a:gd name="T0" fmla="*/ 0 w 386"/>
              <a:gd name="T1" fmla="*/ 0 h 634"/>
              <a:gd name="T2" fmla="*/ 410786232 w 386"/>
              <a:gd name="T3" fmla="*/ 430945957 h 634"/>
              <a:gd name="T4" fmla="*/ 972780402 w 386"/>
              <a:gd name="T5" fmla="*/ 1597778844 h 634"/>
              <a:gd name="T6" fmla="*/ 0 60000 65536"/>
              <a:gd name="T7" fmla="*/ 0 60000 65536"/>
              <a:gd name="T8" fmla="*/ 0 60000 65536"/>
              <a:gd name="T9" fmla="*/ 0 w 386"/>
              <a:gd name="T10" fmla="*/ 0 h 634"/>
              <a:gd name="T11" fmla="*/ 386 w 386"/>
              <a:gd name="T12" fmla="*/ 634 h 634"/>
            </a:gdLst>
            <a:ahLst/>
            <a:cxnLst>
              <a:cxn ang="T6">
                <a:pos x="T0" y="T1"/>
              </a:cxn>
              <a:cxn ang="T7">
                <a:pos x="T2" y="T3"/>
              </a:cxn>
              <a:cxn ang="T8">
                <a:pos x="T4" y="T5"/>
              </a:cxn>
            </a:cxnLst>
            <a:rect l="T9" t="T10" r="T11" b="T12"/>
            <a:pathLst>
              <a:path w="386" h="634">
                <a:moveTo>
                  <a:pt x="0" y="0"/>
                </a:moveTo>
                <a:cubicBezTo>
                  <a:pt x="49" y="32"/>
                  <a:pt x="99" y="65"/>
                  <a:pt x="163" y="171"/>
                </a:cubicBezTo>
                <a:cubicBezTo>
                  <a:pt x="227" y="277"/>
                  <a:pt x="306" y="455"/>
                  <a:pt x="386" y="63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l-GR"/>
          </a:p>
        </p:txBody>
      </p:sp>
      <p:sp>
        <p:nvSpPr>
          <p:cNvPr id="5133" name="Text Box 17"/>
          <p:cNvSpPr txBox="1">
            <a:spLocks noChangeArrowheads="1"/>
          </p:cNvSpPr>
          <p:nvPr/>
        </p:nvSpPr>
        <p:spPr bwMode="auto">
          <a:xfrm>
            <a:off x="5621338" y="2674938"/>
            <a:ext cx="803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a:latin typeface="Comic Sans MS" pitchFamily="66" charset="0"/>
              </a:rPr>
              <a:t>Disk</a:t>
            </a:r>
          </a:p>
        </p:txBody>
      </p:sp>
      <p:sp>
        <p:nvSpPr>
          <p:cNvPr id="5134" name="Text Box 18"/>
          <p:cNvSpPr txBox="1">
            <a:spLocks noChangeArrowheads="1"/>
          </p:cNvSpPr>
          <p:nvPr/>
        </p:nvSpPr>
        <p:spPr bwMode="auto">
          <a:xfrm>
            <a:off x="76200" y="1606550"/>
            <a:ext cx="1089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a:latin typeface="Comic Sans MS" pitchFamily="66" charset="0"/>
              </a:rPr>
              <a:t>DRAM</a:t>
            </a:r>
          </a:p>
        </p:txBody>
      </p:sp>
      <p:sp>
        <p:nvSpPr>
          <p:cNvPr id="5135" name="Line 19"/>
          <p:cNvSpPr>
            <a:spLocks noChangeShapeType="1"/>
          </p:cNvSpPr>
          <p:nvPr/>
        </p:nvSpPr>
        <p:spPr bwMode="auto">
          <a:xfrm flipH="1" flipV="1">
            <a:off x="3981450" y="2847975"/>
            <a:ext cx="3044825" cy="1319213"/>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el-GR"/>
          </a:p>
        </p:txBody>
      </p:sp>
      <p:sp>
        <p:nvSpPr>
          <p:cNvPr id="5136" name="Line 20"/>
          <p:cNvSpPr>
            <a:spLocks noChangeShapeType="1"/>
          </p:cNvSpPr>
          <p:nvPr/>
        </p:nvSpPr>
        <p:spPr bwMode="auto">
          <a:xfrm flipH="1" flipV="1">
            <a:off x="3981450" y="2430463"/>
            <a:ext cx="2933700" cy="0"/>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el-GR"/>
          </a:p>
        </p:txBody>
      </p:sp>
      <p:sp>
        <p:nvSpPr>
          <p:cNvPr id="5137" name="Line 21"/>
          <p:cNvSpPr>
            <a:spLocks noChangeShapeType="1"/>
          </p:cNvSpPr>
          <p:nvPr/>
        </p:nvSpPr>
        <p:spPr bwMode="auto">
          <a:xfrm>
            <a:off x="3981450" y="2593975"/>
            <a:ext cx="2933700" cy="0"/>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el-GR"/>
          </a:p>
        </p:txBody>
      </p:sp>
      <p:sp>
        <p:nvSpPr>
          <p:cNvPr id="5138" name="Rectangle 22"/>
          <p:cNvSpPr>
            <a:spLocks noChangeArrowheads="1"/>
          </p:cNvSpPr>
          <p:nvPr/>
        </p:nvSpPr>
        <p:spPr bwMode="auto">
          <a:xfrm>
            <a:off x="4495800" y="765175"/>
            <a:ext cx="914400" cy="758825"/>
          </a:xfrm>
          <a:prstGeom prst="rect">
            <a:avLst/>
          </a:prstGeom>
          <a:solidFill>
            <a:srgbClr val="FFFF99"/>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lnSpc>
                <a:spcPct val="100000"/>
              </a:lnSpc>
              <a:spcBef>
                <a:spcPct val="0"/>
              </a:spcBef>
            </a:pPr>
            <a:endParaRPr lang="en-US" altLang="el-GR" sz="2800" b="1">
              <a:latin typeface="Arial" charset="0"/>
            </a:endParaRPr>
          </a:p>
        </p:txBody>
      </p:sp>
      <p:sp>
        <p:nvSpPr>
          <p:cNvPr id="5139" name="Text Box 23"/>
          <p:cNvSpPr txBox="1">
            <a:spLocks noChangeArrowheads="1"/>
          </p:cNvSpPr>
          <p:nvPr/>
        </p:nvSpPr>
        <p:spPr bwMode="auto">
          <a:xfrm>
            <a:off x="4572000" y="908050"/>
            <a:ext cx="758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b="1">
                <a:latin typeface="Comic Sans MS" pitchFamily="66" charset="0"/>
              </a:rPr>
              <a:t>CPU</a:t>
            </a:r>
          </a:p>
        </p:txBody>
      </p:sp>
      <p:sp>
        <p:nvSpPr>
          <p:cNvPr id="5140" name="Line 24"/>
          <p:cNvSpPr>
            <a:spLocks noChangeShapeType="1"/>
          </p:cNvSpPr>
          <p:nvPr/>
        </p:nvSpPr>
        <p:spPr bwMode="auto">
          <a:xfrm flipH="1">
            <a:off x="3600450" y="1143000"/>
            <a:ext cx="895350" cy="941388"/>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el-GR"/>
          </a:p>
        </p:txBody>
      </p:sp>
      <p:sp>
        <p:nvSpPr>
          <p:cNvPr id="5141" name="Text Box 25"/>
          <p:cNvSpPr txBox="1">
            <a:spLocks noChangeArrowheads="1"/>
          </p:cNvSpPr>
          <p:nvPr/>
        </p:nvSpPr>
        <p:spPr bwMode="auto">
          <a:xfrm>
            <a:off x="2268538" y="1044575"/>
            <a:ext cx="20685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2000">
                <a:solidFill>
                  <a:schemeClr val="accent2"/>
                </a:solidFill>
                <a:latin typeface="Comic Sans MS" pitchFamily="66" charset="0"/>
              </a:rPr>
              <a:t>Unitialized data</a:t>
            </a:r>
          </a:p>
        </p:txBody>
      </p:sp>
      <p:sp>
        <p:nvSpPr>
          <p:cNvPr id="5142" name="Text Box 26"/>
          <p:cNvSpPr txBox="1">
            <a:spLocks noChangeArrowheads="1"/>
          </p:cNvSpPr>
          <p:nvPr/>
        </p:nvSpPr>
        <p:spPr bwMode="auto">
          <a:xfrm>
            <a:off x="4267200" y="2025650"/>
            <a:ext cx="28971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2000">
                <a:solidFill>
                  <a:schemeClr val="accent2"/>
                </a:solidFill>
                <a:latin typeface="Comic Sans MS" pitchFamily="66" charset="0"/>
              </a:rPr>
              <a:t>Allocated virtual pages</a:t>
            </a:r>
          </a:p>
        </p:txBody>
      </p:sp>
      <p:sp>
        <p:nvSpPr>
          <p:cNvPr id="5143" name="Text Box 27"/>
          <p:cNvSpPr txBox="1">
            <a:spLocks noChangeArrowheads="1"/>
          </p:cNvSpPr>
          <p:nvPr/>
        </p:nvSpPr>
        <p:spPr bwMode="auto">
          <a:xfrm>
            <a:off x="4316413" y="3714750"/>
            <a:ext cx="19526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2000">
                <a:solidFill>
                  <a:schemeClr val="accent2"/>
                </a:solidFill>
                <a:latin typeface="Comic Sans MS" pitchFamily="66" charset="0"/>
              </a:rPr>
              <a:t>Text and </a:t>
            </a:r>
          </a:p>
          <a:p>
            <a:pPr algn="ctr">
              <a:lnSpc>
                <a:spcPct val="100000"/>
              </a:lnSpc>
              <a:spcBef>
                <a:spcPct val="0"/>
              </a:spcBef>
            </a:pPr>
            <a:r>
              <a:rPr lang="en-US" altLang="el-GR" sz="2000">
                <a:solidFill>
                  <a:schemeClr val="accent2"/>
                </a:solidFill>
                <a:latin typeface="Comic Sans MS" pitchFamily="66" charset="0"/>
              </a:rPr>
              <a:t>initialized data</a:t>
            </a:r>
          </a:p>
        </p:txBody>
      </p:sp>
      <p:sp>
        <p:nvSpPr>
          <p:cNvPr id="5144" name="Text Box 28"/>
          <p:cNvSpPr txBox="1">
            <a:spLocks noChangeArrowheads="1"/>
          </p:cNvSpPr>
          <p:nvPr/>
        </p:nvSpPr>
        <p:spPr bwMode="auto">
          <a:xfrm>
            <a:off x="4799013" y="1577975"/>
            <a:ext cx="30670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2000">
                <a:solidFill>
                  <a:schemeClr val="accent2"/>
                </a:solidFill>
                <a:latin typeface="Comic Sans MS" pitchFamily="66" charset="0"/>
              </a:rPr>
              <a:t>Stack &amp; heap operations</a:t>
            </a:r>
          </a:p>
        </p:txBody>
      </p:sp>
      <p:sp>
        <p:nvSpPr>
          <p:cNvPr id="5145" name="Line 29"/>
          <p:cNvSpPr>
            <a:spLocks noChangeShapeType="1"/>
          </p:cNvSpPr>
          <p:nvPr/>
        </p:nvSpPr>
        <p:spPr bwMode="auto">
          <a:xfrm flipH="1">
            <a:off x="4013200" y="1524000"/>
            <a:ext cx="863600" cy="533400"/>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el-GR"/>
          </a:p>
        </p:txBody>
      </p:sp>
      <p:sp>
        <p:nvSpPr>
          <p:cNvPr id="5146" name="Rectangle 30"/>
          <p:cNvSpPr>
            <a:spLocks noChangeArrowheads="1"/>
          </p:cNvSpPr>
          <p:nvPr/>
        </p:nvSpPr>
        <p:spPr bwMode="auto">
          <a:xfrm>
            <a:off x="1609725" y="2120900"/>
            <a:ext cx="2389188" cy="1662113"/>
          </a:xfrm>
          <a:prstGeom prst="rect">
            <a:avLst/>
          </a:prstGeom>
          <a:solidFill>
            <a:srgbClr val="DDDDDD"/>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5147" name="Line 31"/>
          <p:cNvSpPr>
            <a:spLocks noChangeShapeType="1"/>
          </p:cNvSpPr>
          <p:nvPr/>
        </p:nvSpPr>
        <p:spPr bwMode="auto">
          <a:xfrm>
            <a:off x="2017713" y="3776663"/>
            <a:ext cx="19939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l-GR"/>
          </a:p>
        </p:txBody>
      </p:sp>
      <p:sp>
        <p:nvSpPr>
          <p:cNvPr id="5148" name="Line 32"/>
          <p:cNvSpPr>
            <a:spLocks noChangeShapeType="1"/>
          </p:cNvSpPr>
          <p:nvPr/>
        </p:nvSpPr>
        <p:spPr bwMode="auto">
          <a:xfrm>
            <a:off x="2016125" y="2122488"/>
            <a:ext cx="19939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l-GR"/>
          </a:p>
        </p:txBody>
      </p:sp>
      <p:sp>
        <p:nvSpPr>
          <p:cNvPr id="5149" name="Text Box 33"/>
          <p:cNvSpPr txBox="1">
            <a:spLocks noChangeArrowheads="1"/>
          </p:cNvSpPr>
          <p:nvPr/>
        </p:nvSpPr>
        <p:spPr bwMode="auto">
          <a:xfrm>
            <a:off x="1774825" y="2441575"/>
            <a:ext cx="65881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000" b="1" i="1">
                <a:latin typeface="Comic Sans MS" pitchFamily="66" charset="0"/>
              </a:rPr>
              <a:t>app1</a:t>
            </a:r>
          </a:p>
          <a:p>
            <a:pPr algn="ctr">
              <a:lnSpc>
                <a:spcPct val="100000"/>
              </a:lnSpc>
              <a:spcBef>
                <a:spcPct val="0"/>
              </a:spcBef>
            </a:pPr>
            <a:r>
              <a:rPr lang="en-US" altLang="el-GR" sz="1000" b="1" i="1">
                <a:latin typeface="Comic Sans MS" pitchFamily="66" charset="0"/>
              </a:rPr>
              <a:t>address</a:t>
            </a:r>
          </a:p>
          <a:p>
            <a:pPr algn="ctr">
              <a:lnSpc>
                <a:spcPct val="100000"/>
              </a:lnSpc>
              <a:spcBef>
                <a:spcPct val="0"/>
              </a:spcBef>
            </a:pPr>
            <a:r>
              <a:rPr lang="en-US" altLang="el-GR" sz="1000" b="1" i="1">
                <a:latin typeface="Comic Sans MS" pitchFamily="66" charset="0"/>
              </a:rPr>
              <a:t>space</a:t>
            </a:r>
          </a:p>
        </p:txBody>
      </p:sp>
      <p:sp>
        <p:nvSpPr>
          <p:cNvPr id="5150" name="Text Box 34"/>
          <p:cNvSpPr txBox="1">
            <a:spLocks noChangeArrowheads="1"/>
          </p:cNvSpPr>
          <p:nvPr/>
        </p:nvSpPr>
        <p:spPr bwMode="auto">
          <a:xfrm>
            <a:off x="1535113" y="2060575"/>
            <a:ext cx="10509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000" b="1">
                <a:latin typeface="Comic Sans MS" pitchFamily="66" charset="0"/>
              </a:rPr>
              <a:t>Low Address</a:t>
            </a:r>
          </a:p>
          <a:p>
            <a:pPr>
              <a:lnSpc>
                <a:spcPct val="100000"/>
              </a:lnSpc>
              <a:spcBef>
                <a:spcPct val="0"/>
              </a:spcBef>
            </a:pPr>
            <a:r>
              <a:rPr lang="en-US" altLang="el-GR" sz="1000" b="1">
                <a:latin typeface="Comic Sans MS" pitchFamily="66" charset="0"/>
              </a:rPr>
              <a:t>(0x00000000)</a:t>
            </a:r>
          </a:p>
        </p:txBody>
      </p:sp>
      <p:sp>
        <p:nvSpPr>
          <p:cNvPr id="5151" name="Text Box 35"/>
          <p:cNvSpPr txBox="1">
            <a:spLocks noChangeArrowheads="1"/>
          </p:cNvSpPr>
          <p:nvPr/>
        </p:nvSpPr>
        <p:spPr bwMode="auto">
          <a:xfrm>
            <a:off x="1582738" y="3392488"/>
            <a:ext cx="10096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000" b="1">
                <a:latin typeface="Comic Sans MS" pitchFamily="66" charset="0"/>
              </a:rPr>
              <a:t>High Address</a:t>
            </a:r>
          </a:p>
          <a:p>
            <a:pPr>
              <a:lnSpc>
                <a:spcPct val="100000"/>
              </a:lnSpc>
              <a:spcBef>
                <a:spcPct val="0"/>
              </a:spcBef>
            </a:pPr>
            <a:r>
              <a:rPr lang="en-US" altLang="el-GR" sz="1000" b="1">
                <a:latin typeface="Comic Sans MS" pitchFamily="66" charset="0"/>
              </a:rPr>
              <a:t>(0x7fffffff)</a:t>
            </a:r>
          </a:p>
        </p:txBody>
      </p:sp>
      <p:grpSp>
        <p:nvGrpSpPr>
          <p:cNvPr id="5152" name="Group 36"/>
          <p:cNvGrpSpPr>
            <a:grpSpLocks/>
          </p:cNvGrpSpPr>
          <p:nvPr/>
        </p:nvGrpSpPr>
        <p:grpSpPr bwMode="auto">
          <a:xfrm>
            <a:off x="2511425" y="2411413"/>
            <a:ext cx="1495425" cy="244475"/>
            <a:chOff x="1579" y="975"/>
            <a:chExt cx="942" cy="154"/>
          </a:xfrm>
        </p:grpSpPr>
        <p:sp>
          <p:nvSpPr>
            <p:cNvPr id="5172" name="Rectangle 37"/>
            <p:cNvSpPr>
              <a:spLocks noChangeArrowheads="1"/>
            </p:cNvSpPr>
            <p:nvPr/>
          </p:nvSpPr>
          <p:spPr bwMode="auto">
            <a:xfrm>
              <a:off x="1579" y="988"/>
              <a:ext cx="942" cy="124"/>
            </a:xfrm>
            <a:prstGeom prst="rect">
              <a:avLst/>
            </a:prstGeom>
            <a:solidFill>
              <a:srgbClr val="DDDDFF"/>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endParaRPr lang="en-US" altLang="el-GR" sz="1000" b="1">
                <a:latin typeface="Comic Sans MS" pitchFamily="66" charset="0"/>
              </a:endParaRPr>
            </a:p>
          </p:txBody>
        </p:sp>
        <p:sp>
          <p:nvSpPr>
            <p:cNvPr id="5173" name="Text Box 38"/>
            <p:cNvSpPr txBox="1">
              <a:spLocks noChangeArrowheads="1"/>
            </p:cNvSpPr>
            <p:nvPr/>
          </p:nvSpPr>
          <p:spPr bwMode="auto">
            <a:xfrm>
              <a:off x="1688" y="975"/>
              <a:ext cx="72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000" b="1">
                  <a:latin typeface="Comic Sans MS" pitchFamily="66" charset="0"/>
                </a:rPr>
                <a:t>Initialized Data</a:t>
              </a:r>
              <a:endParaRPr lang="en-US" altLang="el-GR" sz="1000">
                <a:latin typeface="Comic Sans MS" pitchFamily="66" charset="0"/>
              </a:endParaRPr>
            </a:p>
          </p:txBody>
        </p:sp>
      </p:grpSp>
      <p:grpSp>
        <p:nvGrpSpPr>
          <p:cNvPr id="5153" name="Group 39"/>
          <p:cNvGrpSpPr>
            <a:grpSpLocks/>
          </p:cNvGrpSpPr>
          <p:nvPr/>
        </p:nvGrpSpPr>
        <p:grpSpPr bwMode="auto">
          <a:xfrm>
            <a:off x="2511425" y="2127250"/>
            <a:ext cx="1495425" cy="300038"/>
            <a:chOff x="1580" y="780"/>
            <a:chExt cx="942" cy="189"/>
          </a:xfrm>
        </p:grpSpPr>
        <p:sp>
          <p:nvSpPr>
            <p:cNvPr id="5170" name="Rectangle 40"/>
            <p:cNvSpPr>
              <a:spLocks noChangeArrowheads="1"/>
            </p:cNvSpPr>
            <p:nvPr/>
          </p:nvSpPr>
          <p:spPr bwMode="auto">
            <a:xfrm>
              <a:off x="1580" y="780"/>
              <a:ext cx="942" cy="189"/>
            </a:xfrm>
            <a:prstGeom prst="rect">
              <a:avLst/>
            </a:prstGeom>
            <a:solidFill>
              <a:srgbClr val="FFE2D9"/>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endParaRPr lang="en-US" altLang="el-GR" sz="1000" b="1">
                <a:latin typeface="Comic Sans MS" pitchFamily="66" charset="0"/>
              </a:endParaRPr>
            </a:p>
          </p:txBody>
        </p:sp>
        <p:sp>
          <p:nvSpPr>
            <p:cNvPr id="5171" name="Text Box 41"/>
            <p:cNvSpPr txBox="1">
              <a:spLocks noChangeArrowheads="1"/>
            </p:cNvSpPr>
            <p:nvPr/>
          </p:nvSpPr>
          <p:spPr bwMode="auto">
            <a:xfrm>
              <a:off x="1763" y="799"/>
              <a:ext cx="65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000" b="1">
                  <a:latin typeface="Comic Sans MS" pitchFamily="66" charset="0"/>
                </a:rPr>
                <a:t>Text (shared)</a:t>
              </a:r>
              <a:endParaRPr lang="en-US" altLang="el-GR" sz="1000">
                <a:latin typeface="Comic Sans MS" pitchFamily="66" charset="0"/>
              </a:endParaRPr>
            </a:p>
          </p:txBody>
        </p:sp>
      </p:grpSp>
      <p:grpSp>
        <p:nvGrpSpPr>
          <p:cNvPr id="5154" name="Group 42"/>
          <p:cNvGrpSpPr>
            <a:grpSpLocks/>
          </p:cNvGrpSpPr>
          <p:nvPr/>
        </p:nvGrpSpPr>
        <p:grpSpPr bwMode="auto">
          <a:xfrm>
            <a:off x="2511425" y="2609850"/>
            <a:ext cx="1495425" cy="244475"/>
            <a:chOff x="1577" y="1100"/>
            <a:chExt cx="942" cy="154"/>
          </a:xfrm>
        </p:grpSpPr>
        <p:sp>
          <p:nvSpPr>
            <p:cNvPr id="5168" name="Rectangle 43"/>
            <p:cNvSpPr>
              <a:spLocks noChangeArrowheads="1"/>
            </p:cNvSpPr>
            <p:nvPr/>
          </p:nvSpPr>
          <p:spPr bwMode="auto">
            <a:xfrm>
              <a:off x="1577" y="1113"/>
              <a:ext cx="942" cy="125"/>
            </a:xfrm>
            <a:prstGeom prst="rect">
              <a:avLst/>
            </a:prstGeom>
            <a:solidFill>
              <a:srgbClr val="DDDDFF"/>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endParaRPr lang="en-US" altLang="el-GR" sz="1000" b="1">
                <a:latin typeface="Comic Sans MS" pitchFamily="66" charset="0"/>
              </a:endParaRPr>
            </a:p>
          </p:txBody>
        </p:sp>
        <p:sp>
          <p:nvSpPr>
            <p:cNvPr id="5169" name="Text Box 44"/>
            <p:cNvSpPr txBox="1">
              <a:spLocks noChangeArrowheads="1"/>
            </p:cNvSpPr>
            <p:nvPr/>
          </p:nvSpPr>
          <p:spPr bwMode="auto">
            <a:xfrm>
              <a:off x="1678" y="1100"/>
              <a:ext cx="74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000" b="1">
                  <a:latin typeface="Comic Sans MS" pitchFamily="66" charset="0"/>
                </a:rPr>
                <a:t>Unitialized Data</a:t>
              </a:r>
              <a:endParaRPr lang="en-US" altLang="el-GR" sz="1000">
                <a:latin typeface="Comic Sans MS" pitchFamily="66" charset="0"/>
              </a:endParaRPr>
            </a:p>
          </p:txBody>
        </p:sp>
      </p:grpSp>
      <p:grpSp>
        <p:nvGrpSpPr>
          <p:cNvPr id="5155" name="Group 45"/>
          <p:cNvGrpSpPr>
            <a:grpSpLocks/>
          </p:cNvGrpSpPr>
          <p:nvPr/>
        </p:nvGrpSpPr>
        <p:grpSpPr bwMode="auto">
          <a:xfrm>
            <a:off x="2511425" y="2801938"/>
            <a:ext cx="1495425" cy="244475"/>
            <a:chOff x="1577" y="1221"/>
            <a:chExt cx="942" cy="154"/>
          </a:xfrm>
        </p:grpSpPr>
        <p:sp>
          <p:nvSpPr>
            <p:cNvPr id="5166" name="Rectangle 46"/>
            <p:cNvSpPr>
              <a:spLocks noChangeArrowheads="1"/>
            </p:cNvSpPr>
            <p:nvPr/>
          </p:nvSpPr>
          <p:spPr bwMode="auto">
            <a:xfrm>
              <a:off x="1577" y="1234"/>
              <a:ext cx="942" cy="124"/>
            </a:xfrm>
            <a:prstGeom prst="rect">
              <a:avLst/>
            </a:prstGeom>
            <a:solidFill>
              <a:srgbClr val="FFFF99"/>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endParaRPr lang="en-US" altLang="el-GR" sz="1000" b="1">
                <a:latin typeface="Comic Sans MS" pitchFamily="66" charset="0"/>
              </a:endParaRPr>
            </a:p>
          </p:txBody>
        </p:sp>
        <p:sp>
          <p:nvSpPr>
            <p:cNvPr id="5167" name="Text Box 47"/>
            <p:cNvSpPr txBox="1">
              <a:spLocks noChangeArrowheads="1"/>
            </p:cNvSpPr>
            <p:nvPr/>
          </p:nvSpPr>
          <p:spPr bwMode="auto">
            <a:xfrm>
              <a:off x="1691" y="1221"/>
              <a:ext cx="71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000" b="1">
                  <a:latin typeface="Comic Sans MS" pitchFamily="66" charset="0"/>
                </a:rPr>
                <a:t>Heap (Dynamic)</a:t>
              </a:r>
              <a:endParaRPr lang="en-US" altLang="el-GR" sz="1000">
                <a:latin typeface="Comic Sans MS" pitchFamily="66" charset="0"/>
              </a:endParaRPr>
            </a:p>
          </p:txBody>
        </p:sp>
      </p:grpSp>
      <p:cxnSp>
        <p:nvCxnSpPr>
          <p:cNvPr id="5156" name="AutoShape 48"/>
          <p:cNvCxnSpPr>
            <a:cxnSpLocks noChangeShapeType="1"/>
            <a:stCxn id="5166" idx="2"/>
          </p:cNvCxnSpPr>
          <p:nvPr/>
        </p:nvCxnSpPr>
        <p:spPr bwMode="auto">
          <a:xfrm>
            <a:off x="3259138" y="3019425"/>
            <a:ext cx="1587" cy="136525"/>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5157" name="Group 49"/>
          <p:cNvGrpSpPr>
            <a:grpSpLocks/>
          </p:cNvGrpSpPr>
          <p:nvPr/>
        </p:nvGrpSpPr>
        <p:grpSpPr bwMode="auto">
          <a:xfrm>
            <a:off x="2511425" y="3384550"/>
            <a:ext cx="1495425" cy="244475"/>
            <a:chOff x="1578" y="1596"/>
            <a:chExt cx="942" cy="154"/>
          </a:xfrm>
        </p:grpSpPr>
        <p:sp>
          <p:nvSpPr>
            <p:cNvPr id="5164" name="Rectangle 50"/>
            <p:cNvSpPr>
              <a:spLocks noChangeArrowheads="1"/>
            </p:cNvSpPr>
            <p:nvPr/>
          </p:nvSpPr>
          <p:spPr bwMode="auto">
            <a:xfrm>
              <a:off x="1578" y="1601"/>
              <a:ext cx="942" cy="140"/>
            </a:xfrm>
            <a:prstGeom prst="rect">
              <a:avLst/>
            </a:prstGeom>
            <a:solidFill>
              <a:srgbClr val="FFFF99"/>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5165" name="Text Box 51"/>
            <p:cNvSpPr txBox="1">
              <a:spLocks noChangeArrowheads="1"/>
            </p:cNvSpPr>
            <p:nvPr/>
          </p:nvSpPr>
          <p:spPr bwMode="auto">
            <a:xfrm>
              <a:off x="1719" y="1596"/>
              <a:ext cx="71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000" b="1">
                  <a:latin typeface="Comic Sans MS" pitchFamily="66" charset="0"/>
                </a:rPr>
                <a:t>stack (dynamic)</a:t>
              </a:r>
              <a:endParaRPr lang="en-US" altLang="el-GR" sz="1000">
                <a:latin typeface="Comic Sans MS" pitchFamily="66" charset="0"/>
              </a:endParaRPr>
            </a:p>
          </p:txBody>
        </p:sp>
      </p:grpSp>
      <p:cxnSp>
        <p:nvCxnSpPr>
          <p:cNvPr id="5158" name="AutoShape 52"/>
          <p:cNvCxnSpPr>
            <a:cxnSpLocks noChangeShapeType="1"/>
            <a:stCxn id="5164" idx="0"/>
          </p:cNvCxnSpPr>
          <p:nvPr/>
        </p:nvCxnSpPr>
        <p:spPr bwMode="auto">
          <a:xfrm flipV="1">
            <a:off x="3259138" y="3257550"/>
            <a:ext cx="0" cy="134938"/>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5159" name="Group 53"/>
          <p:cNvGrpSpPr>
            <a:grpSpLocks/>
          </p:cNvGrpSpPr>
          <p:nvPr/>
        </p:nvGrpSpPr>
        <p:grpSpPr bwMode="auto">
          <a:xfrm>
            <a:off x="2511425" y="3578225"/>
            <a:ext cx="1495425" cy="244475"/>
            <a:chOff x="1578" y="1726"/>
            <a:chExt cx="942" cy="154"/>
          </a:xfrm>
        </p:grpSpPr>
        <p:sp>
          <p:nvSpPr>
            <p:cNvPr id="5162" name="Rectangle 54"/>
            <p:cNvSpPr>
              <a:spLocks noChangeArrowheads="1"/>
            </p:cNvSpPr>
            <p:nvPr/>
          </p:nvSpPr>
          <p:spPr bwMode="auto">
            <a:xfrm>
              <a:off x="1578" y="1749"/>
              <a:ext cx="942" cy="105"/>
            </a:xfrm>
            <a:prstGeom prst="rect">
              <a:avLst/>
            </a:prstGeom>
            <a:solidFill>
              <a:srgbClr val="FFFF99"/>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5163" name="Text Box 55"/>
            <p:cNvSpPr txBox="1">
              <a:spLocks noChangeArrowheads="1"/>
            </p:cNvSpPr>
            <p:nvPr/>
          </p:nvSpPr>
          <p:spPr bwMode="auto">
            <a:xfrm>
              <a:off x="1765" y="1726"/>
              <a:ext cx="57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000" b="1">
                  <a:latin typeface="Comic Sans MS" pitchFamily="66" charset="0"/>
                </a:rPr>
                <a:t>Environment</a:t>
              </a:r>
              <a:endParaRPr lang="en-US" altLang="el-GR" sz="1000">
                <a:latin typeface="Comic Sans MS" pitchFamily="66" charset="0"/>
              </a:endParaRPr>
            </a:p>
          </p:txBody>
        </p:sp>
      </p:grpSp>
      <p:sp>
        <p:nvSpPr>
          <p:cNvPr id="5160" name="Rectangle 56"/>
          <p:cNvSpPr>
            <a:spLocks noChangeArrowheads="1"/>
          </p:cNvSpPr>
          <p:nvPr/>
        </p:nvSpPr>
        <p:spPr bwMode="auto">
          <a:xfrm>
            <a:off x="152400" y="5084763"/>
            <a:ext cx="87630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lnSpc>
                <a:spcPct val="100000"/>
              </a:lnSpc>
              <a:buFontTx/>
              <a:buChar char="•"/>
            </a:pPr>
            <a:r>
              <a:rPr lang="el-GR" altLang="el-GR" sz="2000">
                <a:latin typeface="Comic Sans MS" pitchFamily="66" charset="0"/>
              </a:rPr>
              <a:t>Κάθε εφαρμογή έχει τον δικό της </a:t>
            </a:r>
            <a:r>
              <a:rPr lang="en-US" altLang="el-GR" sz="2000">
                <a:latin typeface="Comic Sans MS" pitchFamily="66" charset="0"/>
              </a:rPr>
              <a:t>“</a:t>
            </a:r>
            <a:r>
              <a:rPr lang="el-GR" altLang="el-GR" sz="2000">
                <a:latin typeface="Comic Sans MS" pitchFamily="66" charset="0"/>
              </a:rPr>
              <a:t>χώρο διευθύνσεων</a:t>
            </a:r>
            <a:r>
              <a:rPr lang="en-US" altLang="el-GR" sz="2000">
                <a:latin typeface="Comic Sans MS" pitchFamily="66" charset="0"/>
              </a:rPr>
              <a:t>”</a:t>
            </a:r>
          </a:p>
          <a:p>
            <a:pPr lvl="1" eaLnBrk="1" hangingPunct="1">
              <a:lnSpc>
                <a:spcPct val="100000"/>
              </a:lnSpc>
              <a:buFontTx/>
              <a:buChar char="–"/>
            </a:pPr>
            <a:r>
              <a:rPr lang="el-GR" altLang="el-GR" sz="1800">
                <a:latin typeface="Comic Sans MS" pitchFamily="66" charset="0"/>
              </a:rPr>
              <a:t>Η </a:t>
            </a:r>
            <a:r>
              <a:rPr lang="en-US" altLang="el-GR" sz="1800">
                <a:latin typeface="Comic Sans MS" pitchFamily="66" charset="0"/>
              </a:rPr>
              <a:t>CPU </a:t>
            </a:r>
            <a:r>
              <a:rPr lang="el-GR" altLang="el-GR" sz="1800">
                <a:latin typeface="Comic Sans MS" pitchFamily="66" charset="0"/>
              </a:rPr>
              <a:t>διαχειρίζεται το</a:t>
            </a:r>
            <a:r>
              <a:rPr lang="en-US" altLang="el-GR" sz="1800">
                <a:latin typeface="Comic Sans MS" pitchFamily="66" charset="0"/>
              </a:rPr>
              <a:t> stack </a:t>
            </a:r>
            <a:r>
              <a:rPr lang="el-GR" altLang="el-GR" sz="1800">
                <a:latin typeface="Comic Sans MS" pitchFamily="66" charset="0"/>
              </a:rPr>
              <a:t>και το </a:t>
            </a:r>
            <a:r>
              <a:rPr lang="en-US" altLang="el-GR" sz="1800">
                <a:latin typeface="Comic Sans MS" pitchFamily="66" charset="0"/>
              </a:rPr>
              <a:t>heap </a:t>
            </a:r>
            <a:r>
              <a:rPr lang="el-GR" altLang="el-GR" sz="1800">
                <a:latin typeface="Comic Sans MS" pitchFamily="66" charset="0"/>
              </a:rPr>
              <a:t>καθώς εκτελεί εντολές</a:t>
            </a:r>
            <a:endParaRPr lang="en-US" altLang="el-GR" sz="1800">
              <a:latin typeface="Comic Sans MS" pitchFamily="66" charset="0"/>
            </a:endParaRPr>
          </a:p>
        </p:txBody>
      </p:sp>
      <p:sp>
        <p:nvSpPr>
          <p:cNvPr id="5161" name="Rectangle 57"/>
          <p:cNvSpPr>
            <a:spLocks noGrp="1" noChangeArrowheads="1"/>
          </p:cNvSpPr>
          <p:nvPr>
            <p:ph type="title"/>
          </p:nvPr>
        </p:nvSpPr>
        <p:spPr>
          <a:xfrm>
            <a:off x="304800" y="304800"/>
            <a:ext cx="8458200" cy="422275"/>
          </a:xfrm>
          <a:noFill/>
        </p:spPr>
        <p:txBody>
          <a:bodyPr/>
          <a:lstStyle/>
          <a:p>
            <a:pPr eaLnBrk="1" hangingPunct="1"/>
            <a:r>
              <a:rPr lang="el-GR" altLang="el-GR" sz="2800" smtClean="0"/>
              <a:t>Χώρος διευθύνσεων προγράμματος</a:t>
            </a:r>
            <a:endParaRPr lang="en-US" altLang="el-GR" sz="28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6" name="5 - Θέση αριθμού διαφάνειας"/>
          <p:cNvSpPr>
            <a:spLocks noGrp="1"/>
          </p:cNvSpPr>
          <p:nvPr>
            <p:ph type="sldNum" sz="quarter" idx="11"/>
          </p:nvPr>
        </p:nvSpPr>
        <p:spPr/>
        <p:txBody>
          <a:bodyPr/>
          <a:lstStyle/>
          <a:p>
            <a:pPr>
              <a:defRPr/>
            </a:pPr>
            <a:fld id="{8FEC6D67-ADBD-44D3-9037-0A4BCF37DC06}" type="slidenum">
              <a:rPr lang="el-GR"/>
              <a:pPr>
                <a:defRPr/>
              </a:pPr>
              <a:t>20</a:t>
            </a:fld>
            <a:endParaRPr lang="el-GR"/>
          </a:p>
        </p:txBody>
      </p:sp>
      <p:sp>
        <p:nvSpPr>
          <p:cNvPr id="1029" name="Rectangle 5"/>
          <p:cNvSpPr>
            <a:spLocks noGrp="1" noChangeArrowheads="1"/>
          </p:cNvSpPr>
          <p:nvPr>
            <p:ph type="title"/>
          </p:nvPr>
        </p:nvSpPr>
        <p:spPr/>
        <p:txBody>
          <a:bodyPr/>
          <a:lstStyle/>
          <a:p>
            <a:pPr eaLnBrk="1" hangingPunct="1"/>
            <a:r>
              <a:rPr lang="el-GR" altLang="el-GR" smtClean="0"/>
              <a:t>Παράδειγμα δυναμικού πίνακα</a:t>
            </a:r>
            <a:endParaRPr lang="en-US" altLang="el-GR" smtClean="0"/>
          </a:p>
        </p:txBody>
      </p:sp>
      <p:sp>
        <p:nvSpPr>
          <p:cNvPr id="1030" name="Rectangle 3"/>
          <p:cNvSpPr>
            <a:spLocks noGrp="1" noChangeArrowheads="1"/>
          </p:cNvSpPr>
          <p:nvPr>
            <p:ph type="body" sz="half" idx="1"/>
          </p:nvPr>
        </p:nvSpPr>
        <p:spPr>
          <a:xfrm>
            <a:off x="304800" y="1371600"/>
            <a:ext cx="8443913" cy="1336675"/>
          </a:xfrm>
        </p:spPr>
        <p:txBody>
          <a:bodyPr/>
          <a:lstStyle/>
          <a:p>
            <a:pPr lvl="1" eaLnBrk="1" hangingPunct="1">
              <a:buFontTx/>
              <a:buNone/>
            </a:pPr>
            <a:r>
              <a:rPr lang="en-US" altLang="el-GR" b="1" smtClean="0">
                <a:latin typeface="Courier New" pitchFamily="49" charset="0"/>
              </a:rPr>
              <a:t>int *A = </a:t>
            </a:r>
            <a:r>
              <a:rPr lang="en-US" altLang="el-GR" b="1" smtClean="0">
                <a:solidFill>
                  <a:srgbClr val="CC0000"/>
                </a:solidFill>
                <a:latin typeface="Courier New" pitchFamily="49" charset="0"/>
              </a:rPr>
              <a:t>new</a:t>
            </a:r>
            <a:r>
              <a:rPr lang="en-US" altLang="el-GR" b="1" smtClean="0">
                <a:latin typeface="Courier New" pitchFamily="49" charset="0"/>
              </a:rPr>
              <a:t> int[5];</a:t>
            </a:r>
          </a:p>
          <a:p>
            <a:pPr lvl="1" eaLnBrk="1" hangingPunct="1">
              <a:buFontTx/>
              <a:buNone/>
            </a:pPr>
            <a:r>
              <a:rPr lang="en-US" altLang="el-GR" b="1" smtClean="0">
                <a:latin typeface="Courier New" pitchFamily="49" charset="0"/>
              </a:rPr>
              <a:t>for (int i = 0; i &lt; 5; ++i) A[i] = i;</a:t>
            </a:r>
          </a:p>
          <a:p>
            <a:pPr eaLnBrk="1" hangingPunct="1"/>
            <a:endParaRPr lang="en-US" altLang="el-GR" sz="2400" smtClean="0"/>
          </a:p>
        </p:txBody>
      </p:sp>
      <p:graphicFrame>
        <p:nvGraphicFramePr>
          <p:cNvPr id="1026" name="Object 4"/>
          <p:cNvGraphicFramePr>
            <a:graphicFrameLocks noGrp="1"/>
          </p:cNvGraphicFramePr>
          <p:nvPr>
            <p:ph sz="half" idx="2"/>
          </p:nvPr>
        </p:nvGraphicFramePr>
        <p:xfrm>
          <a:off x="1187450" y="2852738"/>
          <a:ext cx="6408738" cy="1008062"/>
        </p:xfrm>
        <a:graphic>
          <a:graphicData uri="http://schemas.openxmlformats.org/presentationml/2006/ole">
            <mc:AlternateContent xmlns:mc="http://schemas.openxmlformats.org/markup-compatibility/2006">
              <mc:Choice xmlns:v="urn:schemas-microsoft-com:vml" Requires="v">
                <p:oleObj spid="_x0000_s1054" name="VISIO" r:id="rId3" imgW="5610600" imgH="432360" progId="Visio.Drawing.6">
                  <p:embed/>
                </p:oleObj>
              </mc:Choice>
              <mc:Fallback>
                <p:oleObj name="VISIO" r:id="rId3" imgW="5610600" imgH="432360" progId="Visio.Drawing.6">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blackGray">
                      <a:xfrm>
                        <a:off x="1187450" y="2852738"/>
                        <a:ext cx="6408738" cy="1008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2A5BDD9A-0EB5-4BAF-8235-3805FA89B801}" type="slidenum">
              <a:rPr lang="el-GR"/>
              <a:pPr>
                <a:defRPr/>
              </a:pPr>
              <a:t>21</a:t>
            </a:fld>
            <a:endParaRPr lang="el-GR"/>
          </a:p>
        </p:txBody>
      </p:sp>
      <p:sp>
        <p:nvSpPr>
          <p:cNvPr id="23556" name="Rectangle 2"/>
          <p:cNvSpPr>
            <a:spLocks noGrp="1" noChangeArrowheads="1"/>
          </p:cNvSpPr>
          <p:nvPr>
            <p:ph type="title"/>
          </p:nvPr>
        </p:nvSpPr>
        <p:spPr/>
        <p:txBody>
          <a:bodyPr/>
          <a:lstStyle/>
          <a:p>
            <a:pPr eaLnBrk="1" hangingPunct="1"/>
            <a:endParaRPr lang="en-US" altLang="el-GR" smtClean="0"/>
          </a:p>
        </p:txBody>
      </p:sp>
      <p:sp>
        <p:nvSpPr>
          <p:cNvPr id="23557" name="Rectangle 3"/>
          <p:cNvSpPr>
            <a:spLocks noGrp="1" noChangeArrowheads="1"/>
          </p:cNvSpPr>
          <p:nvPr>
            <p:ph type="body" idx="1"/>
          </p:nvPr>
        </p:nvSpPr>
        <p:spPr/>
        <p:txBody>
          <a:bodyPr/>
          <a:lstStyle/>
          <a:p>
            <a:pPr eaLnBrk="1" hangingPunct="1"/>
            <a:r>
              <a:rPr lang="el-GR" altLang="el-GR" smtClean="0"/>
              <a:t>Όταν η ποσότητα μνήμης που απαιτείται δεν είναι δυνατόν να παραχωρηθεί τότε ο τελεστής </a:t>
            </a:r>
            <a:r>
              <a:rPr lang="en-US" altLang="el-GR" smtClean="0"/>
              <a:t>new </a:t>
            </a:r>
            <a:r>
              <a:rPr lang="el-GR" altLang="el-GR" smtClean="0"/>
              <a:t>επιστρέφει ως διεύθυνση την τιμή 0 που αντιστοιχεί στην τιμή </a:t>
            </a:r>
            <a:r>
              <a:rPr lang="en-US" altLang="el-GR" smtClean="0"/>
              <a:t>NULL </a:t>
            </a:r>
            <a:r>
              <a:rPr lang="el-GR" altLang="el-GR" smtClean="0"/>
              <a:t>του δείκτη.</a:t>
            </a:r>
          </a:p>
          <a:p>
            <a:pPr eaLnBrk="1" hangingPunct="1"/>
            <a:r>
              <a:rPr lang="el-GR" altLang="el-GR" smtClean="0">
                <a:solidFill>
                  <a:srgbClr val="CC0000"/>
                </a:solidFill>
              </a:rPr>
              <a:t>Είναι απαραίτητος ο έλεγχος για τη δυνατότητα παραχώρησης της μνήμης πριν γίνει οποιαδήποτε προσπάθεια χρήσης της ! ! !</a:t>
            </a:r>
          </a:p>
          <a:p>
            <a:pPr eaLnBrk="1" hangingPunct="1"/>
            <a:endParaRPr lang="en-US" altLang="el-GR"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67AE627B-07F1-42DE-9D1A-9AD2588C9805}" type="slidenum">
              <a:rPr lang="el-GR"/>
              <a:pPr>
                <a:defRPr/>
              </a:pPr>
              <a:t>22</a:t>
            </a:fld>
            <a:endParaRPr lang="el-GR"/>
          </a:p>
        </p:txBody>
      </p:sp>
      <p:sp>
        <p:nvSpPr>
          <p:cNvPr id="24580" name="Rectangle 2"/>
          <p:cNvSpPr>
            <a:spLocks noGrp="1" noChangeArrowheads="1"/>
          </p:cNvSpPr>
          <p:nvPr>
            <p:ph type="title"/>
          </p:nvPr>
        </p:nvSpPr>
        <p:spPr/>
        <p:txBody>
          <a:bodyPr/>
          <a:lstStyle/>
          <a:p>
            <a:pPr eaLnBrk="1" hangingPunct="1"/>
            <a:endParaRPr lang="en-US" altLang="el-GR" smtClean="0"/>
          </a:p>
        </p:txBody>
      </p:sp>
      <p:sp>
        <p:nvSpPr>
          <p:cNvPr id="24581" name="Rectangle 3"/>
          <p:cNvSpPr>
            <a:spLocks noGrp="1" noChangeArrowheads="1"/>
          </p:cNvSpPr>
          <p:nvPr>
            <p:ph type="body" idx="1"/>
          </p:nvPr>
        </p:nvSpPr>
        <p:spPr/>
        <p:txBody>
          <a:bodyPr/>
          <a:lstStyle/>
          <a:p>
            <a:pPr lvl="1" eaLnBrk="1" hangingPunct="1">
              <a:lnSpc>
                <a:spcPct val="130000"/>
              </a:lnSpc>
              <a:buFontTx/>
              <a:buNone/>
            </a:pPr>
            <a:r>
              <a:rPr lang="en-US" altLang="el-GR" b="1" smtClean="0">
                <a:latin typeface="Courier New" pitchFamily="49" charset="0"/>
              </a:rPr>
              <a:t>int *iptr;</a:t>
            </a:r>
          </a:p>
          <a:p>
            <a:pPr lvl="1" eaLnBrk="1" hangingPunct="1">
              <a:lnSpc>
                <a:spcPct val="130000"/>
              </a:lnSpc>
              <a:buFontTx/>
              <a:buNone/>
            </a:pPr>
            <a:r>
              <a:rPr lang="en-US" altLang="el-GR" b="1" smtClean="0">
                <a:latin typeface="Courier New" pitchFamily="49" charset="0"/>
              </a:rPr>
              <a:t>iptr = new int[100];</a:t>
            </a:r>
          </a:p>
          <a:p>
            <a:pPr lvl="1" eaLnBrk="1" hangingPunct="1">
              <a:lnSpc>
                <a:spcPct val="130000"/>
              </a:lnSpc>
              <a:buFontTx/>
              <a:buNone/>
            </a:pPr>
            <a:r>
              <a:rPr lang="en-US" altLang="el-GR" b="1" smtClean="0">
                <a:latin typeface="Courier New" pitchFamily="49" charset="0"/>
              </a:rPr>
              <a:t>if</a:t>
            </a:r>
            <a:r>
              <a:rPr lang="el-GR" altLang="el-GR" b="1" smtClean="0">
                <a:latin typeface="Courier New" pitchFamily="49" charset="0"/>
              </a:rPr>
              <a:t> </a:t>
            </a:r>
            <a:r>
              <a:rPr lang="en-US" altLang="el-GR" b="1" smtClean="0">
                <a:latin typeface="Courier New" pitchFamily="49" charset="0"/>
              </a:rPr>
              <a:t>(iptr == </a:t>
            </a:r>
            <a:r>
              <a:rPr lang="en-US" altLang="el-GR" b="1" smtClean="0">
                <a:solidFill>
                  <a:srgbClr val="CC0000"/>
                </a:solidFill>
                <a:latin typeface="Courier New" pitchFamily="49" charset="0"/>
              </a:rPr>
              <a:t>NULL</a:t>
            </a:r>
            <a:r>
              <a:rPr lang="en-US" altLang="el-GR" b="1" smtClean="0">
                <a:latin typeface="Courier New" pitchFamily="49" charset="0"/>
              </a:rPr>
              <a:t>)</a:t>
            </a:r>
          </a:p>
          <a:p>
            <a:pPr lvl="1" eaLnBrk="1" hangingPunct="1">
              <a:lnSpc>
                <a:spcPct val="130000"/>
              </a:lnSpc>
              <a:buFontTx/>
              <a:buNone/>
            </a:pPr>
            <a:r>
              <a:rPr lang="en-US" altLang="el-GR" b="1" smtClean="0">
                <a:latin typeface="Courier New" pitchFamily="49" charset="0"/>
              </a:rPr>
              <a:t>{</a:t>
            </a:r>
          </a:p>
          <a:p>
            <a:pPr lvl="1" eaLnBrk="1" hangingPunct="1">
              <a:lnSpc>
                <a:spcPct val="130000"/>
              </a:lnSpc>
              <a:buFontTx/>
              <a:buNone/>
            </a:pPr>
            <a:r>
              <a:rPr lang="en-US" altLang="el-GR" b="1" smtClean="0">
                <a:latin typeface="Courier New" pitchFamily="49" charset="0"/>
              </a:rPr>
              <a:t>    cout &lt;&lt; “Error allocating memory!” </a:t>
            </a:r>
            <a:r>
              <a:rPr lang="el-GR" altLang="el-GR" b="1" smtClean="0">
                <a:latin typeface="Courier New" pitchFamily="49" charset="0"/>
              </a:rPr>
              <a:t>&lt;&lt;</a:t>
            </a:r>
            <a:r>
              <a:rPr lang="en-US" altLang="el-GR" b="1" smtClean="0">
                <a:latin typeface="Courier New" pitchFamily="49" charset="0"/>
              </a:rPr>
              <a:t> endl;</a:t>
            </a:r>
          </a:p>
          <a:p>
            <a:pPr lvl="1" eaLnBrk="1" hangingPunct="1">
              <a:lnSpc>
                <a:spcPct val="130000"/>
              </a:lnSpc>
              <a:buFontTx/>
              <a:buNone/>
            </a:pPr>
            <a:r>
              <a:rPr lang="en-US" altLang="el-GR" b="1" smtClean="0">
                <a:latin typeface="Courier New" pitchFamily="49" charset="0"/>
              </a:rPr>
              <a:t>    exit(0);</a:t>
            </a:r>
          </a:p>
          <a:p>
            <a:pPr lvl="1" eaLnBrk="1" hangingPunct="1">
              <a:lnSpc>
                <a:spcPct val="130000"/>
              </a:lnSpc>
              <a:buFontTx/>
              <a:buNone/>
            </a:pPr>
            <a:r>
              <a:rPr lang="en-US" altLang="el-GR" b="1" smtClean="0">
                <a:latin typeface="Courier New" pitchFamily="49" charset="0"/>
              </a:rPr>
              <a:t>}</a:t>
            </a:r>
          </a:p>
          <a:p>
            <a:pPr eaLnBrk="1" hangingPunct="1">
              <a:buFontTx/>
              <a:buNone/>
            </a:pPr>
            <a:endParaRPr lang="en-US" altLang="el-GR" sz="2400" b="1" smtClean="0">
              <a:latin typeface="Courier New" pitchFamily="49"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2F0EAFC9-5201-4C4E-8F03-5FB27F609E10}" type="slidenum">
              <a:rPr lang="el-GR"/>
              <a:pPr>
                <a:defRPr/>
              </a:pPr>
              <a:t>23</a:t>
            </a:fld>
            <a:endParaRPr lang="el-GR"/>
          </a:p>
        </p:txBody>
      </p:sp>
      <p:sp>
        <p:nvSpPr>
          <p:cNvPr id="25604" name="Rectangle 2"/>
          <p:cNvSpPr>
            <a:spLocks noGrp="1" noChangeArrowheads="1"/>
          </p:cNvSpPr>
          <p:nvPr>
            <p:ph type="title"/>
          </p:nvPr>
        </p:nvSpPr>
        <p:spPr/>
        <p:txBody>
          <a:bodyPr/>
          <a:lstStyle/>
          <a:p>
            <a:pPr eaLnBrk="1" hangingPunct="1"/>
            <a:endParaRPr lang="en-US" altLang="el-GR" smtClean="0"/>
          </a:p>
        </p:txBody>
      </p:sp>
      <p:sp>
        <p:nvSpPr>
          <p:cNvPr id="25605" name="Rectangle 3"/>
          <p:cNvSpPr>
            <a:spLocks noGrp="1" noChangeArrowheads="1"/>
          </p:cNvSpPr>
          <p:nvPr>
            <p:ph type="body" idx="1"/>
          </p:nvPr>
        </p:nvSpPr>
        <p:spPr/>
        <p:txBody>
          <a:bodyPr/>
          <a:lstStyle/>
          <a:p>
            <a:pPr eaLnBrk="1" hangingPunct="1"/>
            <a:r>
              <a:rPr lang="el-GR" altLang="el-GR" smtClean="0"/>
              <a:t>Όταν ένα πρόγραμμα ολοκληρώσει τη χρήση της δυναμικής μνήμης πρέπει να επιστρέφει την ποσότητα αυτή στο σύστημα ώστε να είναι διαθέσιμη για μελλοντική χρήση. Χρησιμοποιείται ο τελεστής </a:t>
            </a:r>
            <a:r>
              <a:rPr lang="en-US" altLang="el-GR" smtClean="0">
                <a:solidFill>
                  <a:srgbClr val="CC0000"/>
                </a:solidFill>
              </a:rPr>
              <a:t>delete </a:t>
            </a:r>
            <a:r>
              <a:rPr lang="el-GR" altLang="el-GR" smtClean="0"/>
              <a:t>π.χ.</a:t>
            </a:r>
          </a:p>
          <a:p>
            <a:pPr lvl="2" eaLnBrk="1" hangingPunct="1">
              <a:buFontTx/>
              <a:buNone/>
            </a:pPr>
            <a:r>
              <a:rPr lang="en-US" altLang="el-GR" b="1" smtClean="0">
                <a:solidFill>
                  <a:srgbClr val="CC0000"/>
                </a:solidFill>
                <a:latin typeface="Courier New" pitchFamily="49" charset="0"/>
                <a:cs typeface="Courier New" pitchFamily="49" charset="0"/>
              </a:rPr>
              <a:t>delete iptr;</a:t>
            </a:r>
          </a:p>
          <a:p>
            <a:pPr eaLnBrk="1" hangingPunct="1"/>
            <a:r>
              <a:rPr lang="el-GR" altLang="el-GR" b="1" smtClean="0"/>
              <a:t>Αν ο </a:t>
            </a:r>
            <a:r>
              <a:rPr lang="en-US" altLang="el-GR" b="1" smtClean="0"/>
              <a:t>iptr </a:t>
            </a:r>
            <a:r>
              <a:rPr lang="el-GR" altLang="el-GR" b="1" smtClean="0"/>
              <a:t>χρησιμοποιήθηκε για δυναμικό πίνακα πρέπει να χρησιμοποιηθούν [ ] δηλαδή</a:t>
            </a:r>
            <a:r>
              <a:rPr lang="el-GR" altLang="el-GR" b="1" smtClean="0">
                <a:solidFill>
                  <a:srgbClr val="CC0000"/>
                </a:solidFill>
              </a:rPr>
              <a:t> </a:t>
            </a:r>
          </a:p>
          <a:p>
            <a:pPr lvl="1" eaLnBrk="1" hangingPunct="1">
              <a:buFontTx/>
              <a:buNone/>
            </a:pPr>
            <a:r>
              <a:rPr lang="el-GR" altLang="el-GR" b="1" smtClean="0">
                <a:solidFill>
                  <a:srgbClr val="CC0000"/>
                </a:solidFill>
              </a:rPr>
              <a:t>	</a:t>
            </a:r>
            <a:r>
              <a:rPr lang="en-US" altLang="el-GR" b="1" smtClean="0">
                <a:solidFill>
                  <a:srgbClr val="CC0000"/>
                </a:solidFill>
                <a:latin typeface="Courier New" pitchFamily="49" charset="0"/>
                <a:cs typeface="Courier New" pitchFamily="49" charset="0"/>
              </a:rPr>
              <a:t>delete  [ ] iptr;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37F761C6-F982-4E8C-B856-9C4277BA167B}" type="slidenum">
              <a:rPr lang="el-GR"/>
              <a:pPr>
                <a:defRPr/>
              </a:pPr>
              <a:t>24</a:t>
            </a:fld>
            <a:endParaRPr lang="el-GR"/>
          </a:p>
        </p:txBody>
      </p:sp>
      <p:sp>
        <p:nvSpPr>
          <p:cNvPr id="26628" name="Rectangle 2"/>
          <p:cNvSpPr>
            <a:spLocks noGrp="1" noChangeArrowheads="1"/>
          </p:cNvSpPr>
          <p:nvPr>
            <p:ph type="title"/>
          </p:nvPr>
        </p:nvSpPr>
        <p:spPr/>
        <p:txBody>
          <a:bodyPr/>
          <a:lstStyle/>
          <a:p>
            <a:pPr eaLnBrk="1" hangingPunct="1"/>
            <a:r>
              <a:rPr lang="el-GR" altLang="el-GR" smtClean="0"/>
              <a:t>Παράδειγμα – 1 (απλές μεταβλητές)</a:t>
            </a:r>
            <a:endParaRPr lang="en-US" altLang="el-GR" smtClean="0"/>
          </a:p>
        </p:txBody>
      </p:sp>
      <p:sp>
        <p:nvSpPr>
          <p:cNvPr id="26629" name="Rectangle 3"/>
          <p:cNvSpPr>
            <a:spLocks noGrp="1" noChangeArrowheads="1"/>
          </p:cNvSpPr>
          <p:nvPr>
            <p:ph type="body" idx="1"/>
          </p:nvPr>
        </p:nvSpPr>
        <p:spPr/>
        <p:txBody>
          <a:bodyPr/>
          <a:lstStyle/>
          <a:p>
            <a:pPr eaLnBrk="1" hangingPunct="1">
              <a:lnSpc>
                <a:spcPct val="80000"/>
              </a:lnSpc>
              <a:buFontTx/>
              <a:buNone/>
            </a:pPr>
            <a:r>
              <a:rPr lang="en-GB" altLang="el-GR" sz="2400" b="1" smtClean="0">
                <a:latin typeface="Courier New" pitchFamily="49" charset="0"/>
              </a:rPr>
              <a:t>void main(void) </a:t>
            </a:r>
            <a:endParaRPr lang="el-GR" altLang="el-GR" sz="2400" b="1" smtClean="0">
              <a:latin typeface="Courier New" pitchFamily="49" charset="0"/>
            </a:endParaRPr>
          </a:p>
          <a:p>
            <a:pPr eaLnBrk="1" hangingPunct="1">
              <a:lnSpc>
                <a:spcPct val="80000"/>
              </a:lnSpc>
              <a:buFontTx/>
              <a:buNone/>
            </a:pPr>
            <a:r>
              <a:rPr lang="en-GB" altLang="el-GR" sz="2400" b="1" smtClean="0">
                <a:latin typeface="Courier New" pitchFamily="49" charset="0"/>
              </a:rPr>
              <a:t>{</a:t>
            </a:r>
          </a:p>
          <a:p>
            <a:pPr eaLnBrk="1" hangingPunct="1">
              <a:lnSpc>
                <a:spcPct val="80000"/>
              </a:lnSpc>
              <a:buFontTx/>
              <a:buNone/>
            </a:pPr>
            <a:r>
              <a:rPr lang="en-GB" altLang="el-GR" sz="2400" b="1" smtClean="0">
                <a:latin typeface="Courier New" pitchFamily="49" charset="0"/>
              </a:rPr>
              <a:t>	int *p1, *p2;</a:t>
            </a:r>
          </a:p>
          <a:p>
            <a:pPr eaLnBrk="1" hangingPunct="1">
              <a:lnSpc>
                <a:spcPct val="80000"/>
              </a:lnSpc>
              <a:buFontTx/>
              <a:buNone/>
            </a:pPr>
            <a:r>
              <a:rPr lang="en-GB" altLang="el-GR" sz="2400" b="1" smtClean="0">
                <a:latin typeface="Courier New" pitchFamily="49" charset="0"/>
              </a:rPr>
              <a:t>	p1 = new int;	   </a:t>
            </a:r>
            <a:r>
              <a:rPr lang="en-GB" altLang="el-GR" sz="2400" b="1" smtClean="0">
                <a:solidFill>
                  <a:srgbClr val="008080"/>
                </a:solidFill>
                <a:latin typeface="Courier New" pitchFamily="49" charset="0"/>
              </a:rPr>
              <a:t>//allocate space</a:t>
            </a:r>
          </a:p>
          <a:p>
            <a:pPr eaLnBrk="1" hangingPunct="1">
              <a:lnSpc>
                <a:spcPct val="80000"/>
              </a:lnSpc>
              <a:buFontTx/>
              <a:buNone/>
            </a:pPr>
            <a:r>
              <a:rPr lang="en-GB" altLang="el-GR" sz="2400" b="1" smtClean="0">
                <a:latin typeface="Courier New" pitchFamily="49" charset="0"/>
              </a:rPr>
              <a:t>	*p = 7;</a:t>
            </a:r>
          </a:p>
          <a:p>
            <a:pPr eaLnBrk="1" hangingPunct="1">
              <a:lnSpc>
                <a:spcPct val="80000"/>
              </a:lnSpc>
              <a:buFontTx/>
              <a:buNone/>
            </a:pPr>
            <a:r>
              <a:rPr lang="en-GB" altLang="el-GR" sz="2400" b="1" smtClean="0">
                <a:latin typeface="Courier New" pitchFamily="49" charset="0"/>
              </a:rPr>
              <a:t>	p2 = </a:t>
            </a:r>
            <a:r>
              <a:rPr lang="en-GB" altLang="el-GR" sz="2400" b="1" smtClean="0">
                <a:solidFill>
                  <a:srgbClr val="CC0000"/>
                </a:solidFill>
                <a:latin typeface="Courier New" pitchFamily="49" charset="0"/>
              </a:rPr>
              <a:t>new</a:t>
            </a:r>
            <a:r>
              <a:rPr lang="en-GB" altLang="el-GR" sz="2400" b="1" smtClean="0">
                <a:latin typeface="Courier New" pitchFamily="49" charset="0"/>
              </a:rPr>
              <a:t> int(</a:t>
            </a:r>
            <a:r>
              <a:rPr lang="en-GB" altLang="el-GR" sz="2400" b="1" smtClean="0">
                <a:solidFill>
                  <a:schemeClr val="accent2"/>
                </a:solidFill>
                <a:latin typeface="Courier New" pitchFamily="49" charset="0"/>
              </a:rPr>
              <a:t>5</a:t>
            </a:r>
            <a:r>
              <a:rPr lang="en-GB" altLang="el-GR" sz="2400" b="1" smtClean="0">
                <a:latin typeface="Courier New" pitchFamily="49" charset="0"/>
              </a:rPr>
              <a:t>);  </a:t>
            </a:r>
            <a:r>
              <a:rPr lang="en-GB" altLang="el-GR" sz="2400" b="1" smtClean="0">
                <a:solidFill>
                  <a:srgbClr val="008080"/>
                </a:solidFill>
                <a:latin typeface="Courier New" pitchFamily="49" charset="0"/>
              </a:rPr>
              <a:t>//allocate space and 					initialise (constructor)</a:t>
            </a:r>
          </a:p>
          <a:p>
            <a:pPr eaLnBrk="1" hangingPunct="1">
              <a:lnSpc>
                <a:spcPct val="80000"/>
              </a:lnSpc>
              <a:buFontTx/>
              <a:buNone/>
            </a:pPr>
            <a:r>
              <a:rPr lang="en-GB" altLang="el-GR" sz="2400" b="1" smtClean="0">
                <a:latin typeface="Courier New" pitchFamily="49" charset="0"/>
              </a:rPr>
              <a:t>	cout &lt;&lt; *p1;</a:t>
            </a:r>
          </a:p>
          <a:p>
            <a:pPr eaLnBrk="1" hangingPunct="1">
              <a:lnSpc>
                <a:spcPct val="80000"/>
              </a:lnSpc>
              <a:buFontTx/>
              <a:buNone/>
            </a:pPr>
            <a:r>
              <a:rPr lang="en-GB" altLang="el-GR" sz="2400" b="1" smtClean="0">
                <a:latin typeface="Courier New" pitchFamily="49" charset="0"/>
              </a:rPr>
              <a:t>	cout &lt;&lt; *p2;</a:t>
            </a:r>
          </a:p>
          <a:p>
            <a:pPr eaLnBrk="1" hangingPunct="1">
              <a:lnSpc>
                <a:spcPct val="80000"/>
              </a:lnSpc>
              <a:buFontTx/>
              <a:buNone/>
            </a:pPr>
            <a:r>
              <a:rPr lang="en-GB" altLang="el-GR" sz="2400" b="1" smtClean="0">
                <a:latin typeface="Courier New" pitchFamily="49" charset="0"/>
              </a:rPr>
              <a:t>	delete p1;</a:t>
            </a:r>
          </a:p>
          <a:p>
            <a:pPr eaLnBrk="1" hangingPunct="1">
              <a:lnSpc>
                <a:spcPct val="80000"/>
              </a:lnSpc>
              <a:buFontTx/>
              <a:buNone/>
            </a:pPr>
            <a:r>
              <a:rPr lang="en-GB" altLang="el-GR" sz="2400" b="1" smtClean="0">
                <a:latin typeface="Courier New" pitchFamily="49" charset="0"/>
              </a:rPr>
              <a:t>	delete p2;</a:t>
            </a:r>
          </a:p>
          <a:p>
            <a:pPr eaLnBrk="1" hangingPunct="1">
              <a:lnSpc>
                <a:spcPct val="80000"/>
              </a:lnSpc>
              <a:buFontTx/>
              <a:buNone/>
            </a:pPr>
            <a:r>
              <a:rPr lang="en-GB" altLang="el-GR" sz="2400" b="1" smtClean="0">
                <a:latin typeface="Courier New" pitchFamily="49" charset="0"/>
              </a:rPr>
              <a:t>  }</a:t>
            </a:r>
            <a:endParaRPr lang="en-US" altLang="el-GR" sz="2400" b="1" smtClean="0">
              <a:latin typeface="Courier New" pitchFamily="49"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37580CB7-835E-4856-8D56-452EF59E6805}" type="slidenum">
              <a:rPr lang="el-GR"/>
              <a:pPr>
                <a:defRPr/>
              </a:pPr>
              <a:t>25</a:t>
            </a:fld>
            <a:endParaRPr lang="el-GR"/>
          </a:p>
        </p:txBody>
      </p:sp>
      <p:sp>
        <p:nvSpPr>
          <p:cNvPr id="27652" name="Rectangle 2"/>
          <p:cNvSpPr>
            <a:spLocks noGrp="1" noChangeArrowheads="1"/>
          </p:cNvSpPr>
          <p:nvPr>
            <p:ph type="title"/>
          </p:nvPr>
        </p:nvSpPr>
        <p:spPr/>
        <p:txBody>
          <a:bodyPr/>
          <a:lstStyle/>
          <a:p>
            <a:pPr eaLnBrk="1" hangingPunct="1"/>
            <a:r>
              <a:rPr lang="el-GR" altLang="el-GR" smtClean="0"/>
              <a:t>Παράδειγμα -2 (</a:t>
            </a:r>
            <a:r>
              <a:rPr lang="en-US" altLang="el-GR" smtClean="0"/>
              <a:t>objects)</a:t>
            </a:r>
          </a:p>
        </p:txBody>
      </p:sp>
      <p:sp>
        <p:nvSpPr>
          <p:cNvPr id="27653" name="Rectangle 3"/>
          <p:cNvSpPr>
            <a:spLocks noGrp="1" noChangeArrowheads="1"/>
          </p:cNvSpPr>
          <p:nvPr>
            <p:ph type="body" idx="1"/>
          </p:nvPr>
        </p:nvSpPr>
        <p:spPr/>
        <p:txBody>
          <a:bodyPr/>
          <a:lstStyle/>
          <a:p>
            <a:pPr eaLnBrk="1" hangingPunct="1">
              <a:buFontTx/>
              <a:buNone/>
            </a:pPr>
            <a:r>
              <a:rPr lang="en-GB" altLang="el-GR" sz="2400" b="1" smtClean="0">
                <a:latin typeface="Courier New" pitchFamily="49" charset="0"/>
              </a:rPr>
              <a:t>void main(void) </a:t>
            </a:r>
          </a:p>
          <a:p>
            <a:pPr eaLnBrk="1" hangingPunct="1">
              <a:buFontTx/>
              <a:buNone/>
            </a:pPr>
            <a:r>
              <a:rPr lang="en-GB" altLang="el-GR" sz="2400" b="1" smtClean="0">
                <a:latin typeface="Courier New" pitchFamily="49" charset="0"/>
              </a:rPr>
              <a:t>{</a:t>
            </a:r>
          </a:p>
          <a:p>
            <a:pPr eaLnBrk="1" hangingPunct="1">
              <a:buFontTx/>
              <a:buNone/>
            </a:pPr>
            <a:r>
              <a:rPr lang="en-GB" altLang="el-GR" sz="2400" b="1" smtClean="0">
                <a:latin typeface="Courier New" pitchFamily="49" charset="0"/>
              </a:rPr>
              <a:t>	Person *p1, *p2, *p3;</a:t>
            </a:r>
          </a:p>
          <a:p>
            <a:pPr eaLnBrk="1" hangingPunct="1">
              <a:buFontTx/>
              <a:buNone/>
            </a:pPr>
            <a:r>
              <a:rPr lang="en-GB" altLang="el-GR" sz="2400" b="1" smtClean="0">
                <a:latin typeface="Courier New" pitchFamily="49" charset="0"/>
              </a:rPr>
              <a:t>	p1 = </a:t>
            </a:r>
            <a:r>
              <a:rPr lang="en-GB" altLang="el-GR" sz="2400" b="1" smtClean="0">
                <a:solidFill>
                  <a:srgbClr val="CC0000"/>
                </a:solidFill>
                <a:latin typeface="Courier New" pitchFamily="49" charset="0"/>
              </a:rPr>
              <a:t>new</a:t>
            </a:r>
            <a:r>
              <a:rPr lang="en-GB" altLang="el-GR" sz="2400" b="1" smtClean="0">
                <a:latin typeface="Courier New" pitchFamily="49" charset="0"/>
              </a:rPr>
              <a:t> Person;</a:t>
            </a:r>
          </a:p>
          <a:p>
            <a:pPr eaLnBrk="1" hangingPunct="1">
              <a:buFontTx/>
              <a:buNone/>
            </a:pPr>
            <a:r>
              <a:rPr lang="en-GB" altLang="el-GR" sz="2400" b="1" smtClean="0">
                <a:latin typeface="Courier New" pitchFamily="49" charset="0"/>
              </a:rPr>
              <a:t>	p2 = </a:t>
            </a:r>
            <a:r>
              <a:rPr lang="en-GB" altLang="el-GR" sz="2400" b="1" smtClean="0">
                <a:solidFill>
                  <a:srgbClr val="CC0000"/>
                </a:solidFill>
                <a:latin typeface="Courier New" pitchFamily="49" charset="0"/>
              </a:rPr>
              <a:t>new</a:t>
            </a:r>
            <a:r>
              <a:rPr lang="en-GB" altLang="el-GR" sz="2400" b="1" smtClean="0">
                <a:latin typeface="Courier New" pitchFamily="49" charset="0"/>
              </a:rPr>
              <a:t> Person(”Nikos”, 25); </a:t>
            </a:r>
            <a:r>
              <a:rPr lang="en-GB" altLang="el-GR" sz="2400" b="1" smtClean="0">
                <a:solidFill>
                  <a:srgbClr val="008080"/>
                </a:solidFill>
                <a:latin typeface="Courier New" pitchFamily="49" charset="0"/>
              </a:rPr>
              <a:t>//constructor</a:t>
            </a:r>
          </a:p>
          <a:p>
            <a:pPr eaLnBrk="1" hangingPunct="1">
              <a:buFontTx/>
              <a:buNone/>
            </a:pPr>
            <a:r>
              <a:rPr lang="en-GB" altLang="el-GR" sz="2400" b="1" smtClean="0">
                <a:latin typeface="Courier New" pitchFamily="49" charset="0"/>
              </a:rPr>
              <a:t>	p3 = </a:t>
            </a:r>
            <a:r>
              <a:rPr lang="en-GB" altLang="el-GR" sz="2400" b="1" smtClean="0">
                <a:solidFill>
                  <a:srgbClr val="CC0000"/>
                </a:solidFill>
                <a:latin typeface="Courier New" pitchFamily="49" charset="0"/>
              </a:rPr>
              <a:t>new</a:t>
            </a:r>
            <a:r>
              <a:rPr lang="en-GB" altLang="el-GR" sz="2400" b="1" smtClean="0">
                <a:latin typeface="Courier New" pitchFamily="49" charset="0"/>
              </a:rPr>
              <a:t> Person(*p2);</a:t>
            </a:r>
          </a:p>
          <a:p>
            <a:pPr eaLnBrk="1" hangingPunct="1">
              <a:buFontTx/>
              <a:buNone/>
            </a:pPr>
            <a:r>
              <a:rPr lang="en-GB" altLang="el-GR" sz="2400" b="1" smtClean="0">
                <a:latin typeface="Courier New" pitchFamily="49" charset="0"/>
              </a:rPr>
              <a:t>	...</a:t>
            </a:r>
          </a:p>
          <a:p>
            <a:pPr eaLnBrk="1" hangingPunct="1">
              <a:buFontTx/>
              <a:buNone/>
            </a:pPr>
            <a:r>
              <a:rPr lang="en-GB" altLang="el-GR" sz="2400" b="1" smtClean="0">
                <a:latin typeface="Courier New" pitchFamily="49" charset="0"/>
              </a:rPr>
              <a:t>	delete p1; delete p2; delete p3;</a:t>
            </a:r>
          </a:p>
          <a:p>
            <a:pPr eaLnBrk="1" hangingPunct="1">
              <a:buFontTx/>
              <a:buNone/>
            </a:pPr>
            <a:r>
              <a:rPr lang="en-GB" altLang="el-GR" sz="2400" b="1" smtClean="0">
                <a:latin typeface="Courier New" pitchFamily="49" charset="0"/>
              </a:rPr>
              <a:t>}	</a:t>
            </a:r>
          </a:p>
          <a:p>
            <a:pPr eaLnBrk="1" hangingPunct="1"/>
            <a:endParaRPr lang="en-US" altLang="el-GR"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820E5EFD-6485-4333-A76E-9FD6AEEC982E}" type="slidenum">
              <a:rPr lang="el-GR"/>
              <a:pPr>
                <a:defRPr/>
              </a:pPr>
              <a:t>26</a:t>
            </a:fld>
            <a:endParaRPr lang="el-GR"/>
          </a:p>
        </p:txBody>
      </p:sp>
      <p:sp>
        <p:nvSpPr>
          <p:cNvPr id="28676" name="Rectangle 2"/>
          <p:cNvSpPr>
            <a:spLocks noGrp="1" noChangeArrowheads="1"/>
          </p:cNvSpPr>
          <p:nvPr>
            <p:ph type="title"/>
          </p:nvPr>
        </p:nvSpPr>
        <p:spPr/>
        <p:txBody>
          <a:bodyPr/>
          <a:lstStyle/>
          <a:p>
            <a:pPr eaLnBrk="1" hangingPunct="1"/>
            <a:r>
              <a:rPr lang="el-GR" altLang="el-GR" smtClean="0"/>
              <a:t>Παράδειγμα -3 (πίνακες)</a:t>
            </a:r>
            <a:endParaRPr lang="en-US" altLang="el-GR" smtClean="0"/>
          </a:p>
        </p:txBody>
      </p:sp>
      <p:sp>
        <p:nvSpPr>
          <p:cNvPr id="28677" name="Rectangle 3"/>
          <p:cNvSpPr>
            <a:spLocks noGrp="1" noChangeArrowheads="1"/>
          </p:cNvSpPr>
          <p:nvPr>
            <p:ph type="body" idx="1"/>
          </p:nvPr>
        </p:nvSpPr>
        <p:spPr/>
        <p:txBody>
          <a:bodyPr/>
          <a:lstStyle/>
          <a:p>
            <a:pPr eaLnBrk="1" hangingPunct="1">
              <a:buFontTx/>
              <a:buNone/>
            </a:pPr>
            <a:r>
              <a:rPr lang="en-GB" altLang="el-GR" sz="2400" b="1" smtClean="0">
                <a:latin typeface="Courier New" pitchFamily="49" charset="0"/>
              </a:rPr>
              <a:t>void main(void) </a:t>
            </a:r>
            <a:endParaRPr lang="el-GR" altLang="el-GR" sz="2400" b="1" smtClean="0">
              <a:latin typeface="Courier New" pitchFamily="49" charset="0"/>
            </a:endParaRPr>
          </a:p>
          <a:p>
            <a:pPr eaLnBrk="1" hangingPunct="1">
              <a:buFontTx/>
              <a:buNone/>
            </a:pPr>
            <a:r>
              <a:rPr lang="en-GB" altLang="el-GR" sz="2400" b="1" smtClean="0">
                <a:latin typeface="Courier New" pitchFamily="49" charset="0"/>
              </a:rPr>
              <a:t>{</a:t>
            </a:r>
          </a:p>
          <a:p>
            <a:pPr eaLnBrk="1" hangingPunct="1">
              <a:buFontTx/>
              <a:buNone/>
            </a:pPr>
            <a:r>
              <a:rPr lang="en-GB" altLang="el-GR" sz="2400" b="1" smtClean="0">
                <a:latin typeface="Courier New" pitchFamily="49" charset="0"/>
              </a:rPr>
              <a:t>	int *t;</a:t>
            </a:r>
          </a:p>
          <a:p>
            <a:pPr eaLnBrk="1" hangingPunct="1">
              <a:buFontTx/>
              <a:buNone/>
            </a:pPr>
            <a:r>
              <a:rPr lang="en-GB" altLang="el-GR" sz="2400" b="1" smtClean="0">
                <a:latin typeface="Courier New" pitchFamily="49" charset="0"/>
              </a:rPr>
              <a:t>	t = </a:t>
            </a:r>
            <a:r>
              <a:rPr lang="en-GB" altLang="el-GR" sz="2400" b="1" smtClean="0">
                <a:solidFill>
                  <a:srgbClr val="CC0000"/>
                </a:solidFill>
                <a:latin typeface="Courier New" pitchFamily="49" charset="0"/>
              </a:rPr>
              <a:t>new</a:t>
            </a:r>
            <a:r>
              <a:rPr lang="en-GB" altLang="el-GR" sz="2400" b="1" smtClean="0">
                <a:latin typeface="Courier New" pitchFamily="49" charset="0"/>
              </a:rPr>
              <a:t> int[10];//allocate space for 10 int</a:t>
            </a:r>
          </a:p>
          <a:p>
            <a:pPr eaLnBrk="1" hangingPunct="1">
              <a:buFontTx/>
              <a:buNone/>
            </a:pPr>
            <a:r>
              <a:rPr lang="en-GB" altLang="el-GR" sz="2400" b="1" smtClean="0">
                <a:latin typeface="Courier New" pitchFamily="49" charset="0"/>
              </a:rPr>
              <a:t>	for (int i = 0; i &lt; 10 ; i++)</a:t>
            </a:r>
          </a:p>
          <a:p>
            <a:pPr eaLnBrk="1" hangingPunct="1">
              <a:buFontTx/>
              <a:buNone/>
            </a:pPr>
            <a:r>
              <a:rPr lang="en-GB" altLang="el-GR" sz="2400" b="1" smtClean="0">
                <a:latin typeface="Courier New" pitchFamily="49" charset="0"/>
              </a:rPr>
              <a:t>		cin &gt;&gt; t[i];</a:t>
            </a:r>
          </a:p>
          <a:p>
            <a:pPr eaLnBrk="1" hangingPunct="1">
              <a:buFontTx/>
              <a:buNone/>
            </a:pPr>
            <a:r>
              <a:rPr lang="en-GB" altLang="el-GR" sz="2400" b="1" smtClean="0">
                <a:latin typeface="Courier New" pitchFamily="49" charset="0"/>
              </a:rPr>
              <a:t>	...</a:t>
            </a:r>
          </a:p>
          <a:p>
            <a:pPr eaLnBrk="1" hangingPunct="1">
              <a:buFontTx/>
              <a:buNone/>
            </a:pPr>
            <a:r>
              <a:rPr lang="en-GB" altLang="el-GR" sz="2400" b="1" smtClean="0">
                <a:latin typeface="Courier New" pitchFamily="49" charset="0"/>
              </a:rPr>
              <a:t>	delete </a:t>
            </a:r>
            <a:r>
              <a:rPr lang="el-GR" altLang="el-GR" sz="2400" b="1" smtClean="0">
                <a:latin typeface="Courier New" pitchFamily="49" charset="0"/>
              </a:rPr>
              <a:t>[ ] </a:t>
            </a:r>
            <a:r>
              <a:rPr lang="en-GB" altLang="el-GR" sz="2400" b="1" smtClean="0">
                <a:latin typeface="Courier New" pitchFamily="49" charset="0"/>
              </a:rPr>
              <a:t>t;</a:t>
            </a:r>
          </a:p>
          <a:p>
            <a:pPr eaLnBrk="1" hangingPunct="1">
              <a:buFontTx/>
              <a:buNone/>
            </a:pPr>
            <a:r>
              <a:rPr lang="en-GB" altLang="el-GR" sz="2400" b="1" smtClean="0">
                <a:latin typeface="Courier New" pitchFamily="49" charset="0"/>
              </a:rPr>
              <a:t>}</a:t>
            </a:r>
          </a:p>
          <a:p>
            <a:pPr eaLnBrk="1" hangingPunct="1"/>
            <a:endParaRPr lang="en-US" altLang="el-GR" sz="2400" b="1" smtClean="0">
              <a:latin typeface="Courier New" pitchFamily="49"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A39E5850-99E7-4BDD-AB71-1D30604B562B}" type="slidenum">
              <a:rPr lang="el-GR"/>
              <a:pPr>
                <a:defRPr/>
              </a:pPr>
              <a:t>27</a:t>
            </a:fld>
            <a:endParaRPr lang="el-GR"/>
          </a:p>
        </p:txBody>
      </p:sp>
      <p:sp>
        <p:nvSpPr>
          <p:cNvPr id="29700" name="Rectangle 2"/>
          <p:cNvSpPr>
            <a:spLocks noGrp="1" noChangeArrowheads="1"/>
          </p:cNvSpPr>
          <p:nvPr>
            <p:ph type="title"/>
          </p:nvPr>
        </p:nvSpPr>
        <p:spPr/>
        <p:txBody>
          <a:bodyPr/>
          <a:lstStyle/>
          <a:p>
            <a:pPr eaLnBrk="1" hangingPunct="1"/>
            <a:r>
              <a:rPr lang="el-GR" altLang="el-GR" smtClean="0"/>
              <a:t>Παράδειγμα - </a:t>
            </a:r>
            <a:r>
              <a:rPr lang="en-US" altLang="el-GR" smtClean="0"/>
              <a:t>4</a:t>
            </a:r>
            <a:endParaRPr lang="el-GR" altLang="el-GR" smtClean="0"/>
          </a:p>
        </p:txBody>
      </p:sp>
      <p:sp>
        <p:nvSpPr>
          <p:cNvPr id="29701" name="Rectangle 3"/>
          <p:cNvSpPr>
            <a:spLocks noGrp="1" noChangeArrowheads="1"/>
          </p:cNvSpPr>
          <p:nvPr>
            <p:ph type="body" idx="1"/>
          </p:nvPr>
        </p:nvSpPr>
        <p:spPr/>
        <p:txBody>
          <a:bodyPr/>
          <a:lstStyle/>
          <a:p>
            <a:pPr eaLnBrk="1" hangingPunct="1">
              <a:lnSpc>
                <a:spcPct val="110000"/>
              </a:lnSpc>
            </a:pPr>
            <a:r>
              <a:rPr lang="el-GR" altLang="el-GR" smtClean="0"/>
              <a:t>Μια σειρά δεδομένων πρέπει να αποθηκευτεί σε ένα δισδιάστατο πίνακα αλλά δεν είναι γνωστό ούτε το πλήθος των γραμμών ούτε το πλήθος των στηλών. Οι τιμές τους δίνονται κατά τη διάρκεια εκτέλεσης του προγράμματος. Να γραφεί ένα πρόγραμμα σε γλώσσα </a:t>
            </a:r>
            <a:r>
              <a:rPr lang="en-US" altLang="el-GR" smtClean="0"/>
              <a:t>C++ </a:t>
            </a:r>
            <a:r>
              <a:rPr lang="el-GR" altLang="el-GR" smtClean="0"/>
              <a:t>που θα εισάγει τιμές (ακέραιες) σε ένα τέτοιο πίνακα και στη συνέχεια θα τις εμφανίζει.</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224E8125-26A9-4DE8-BB67-6CE411D399AB}" type="slidenum">
              <a:rPr lang="el-GR"/>
              <a:pPr>
                <a:defRPr/>
              </a:pPr>
              <a:t>28</a:t>
            </a:fld>
            <a:endParaRPr lang="el-GR"/>
          </a:p>
        </p:txBody>
      </p:sp>
      <p:sp>
        <p:nvSpPr>
          <p:cNvPr id="30724" name="Rectangle 2"/>
          <p:cNvSpPr>
            <a:spLocks noGrp="1" noChangeArrowheads="1"/>
          </p:cNvSpPr>
          <p:nvPr>
            <p:ph type="title"/>
          </p:nvPr>
        </p:nvSpPr>
        <p:spPr/>
        <p:txBody>
          <a:bodyPr/>
          <a:lstStyle/>
          <a:p>
            <a:pPr eaLnBrk="1" hangingPunct="1"/>
            <a:r>
              <a:rPr lang="el-GR" altLang="el-GR" smtClean="0"/>
              <a:t>Λύση</a:t>
            </a:r>
          </a:p>
        </p:txBody>
      </p:sp>
      <p:sp>
        <p:nvSpPr>
          <p:cNvPr id="30725" name="Rectangle 3"/>
          <p:cNvSpPr>
            <a:spLocks noGrp="1" noChangeArrowheads="1"/>
          </p:cNvSpPr>
          <p:nvPr>
            <p:ph type="body" idx="1"/>
          </p:nvPr>
        </p:nvSpPr>
        <p:spPr>
          <a:xfrm>
            <a:off x="304800" y="1125538"/>
            <a:ext cx="8534400" cy="4970462"/>
          </a:xfrm>
        </p:spPr>
        <p:txBody>
          <a:bodyPr/>
          <a:lstStyle/>
          <a:p>
            <a:pPr eaLnBrk="1" hangingPunct="1">
              <a:lnSpc>
                <a:spcPct val="80000"/>
              </a:lnSpc>
              <a:buFontTx/>
              <a:buNone/>
            </a:pPr>
            <a:r>
              <a:rPr lang="en-US" altLang="ko-KR" sz="1600" b="1" smtClean="0">
                <a:latin typeface="Courier New" pitchFamily="49" charset="0"/>
                <a:ea typeface="굴림" pitchFamily="50" charset="-127"/>
              </a:rPr>
              <a:t>#include &lt;iostream.h&gt;</a:t>
            </a:r>
          </a:p>
          <a:p>
            <a:pPr eaLnBrk="1" hangingPunct="1">
              <a:lnSpc>
                <a:spcPct val="80000"/>
              </a:lnSpc>
              <a:buFontTx/>
              <a:buNone/>
            </a:pPr>
            <a:r>
              <a:rPr lang="en-US" altLang="ko-KR" sz="1600" b="1" smtClean="0">
                <a:solidFill>
                  <a:srgbClr val="C00000"/>
                </a:solidFill>
                <a:latin typeface="Courier New" pitchFamily="49" charset="0"/>
                <a:ea typeface="굴림" pitchFamily="50" charset="-127"/>
              </a:rPr>
              <a:t>#include &lt;assert.h&gt;</a:t>
            </a:r>
            <a:endParaRPr lang="pt-BR" altLang="ko-KR" sz="1600" b="1" smtClean="0">
              <a:solidFill>
                <a:srgbClr val="C00000"/>
              </a:solidFill>
              <a:latin typeface="Courier New" pitchFamily="49" charset="0"/>
              <a:ea typeface="굴림" pitchFamily="50" charset="-127"/>
            </a:endParaRPr>
          </a:p>
          <a:p>
            <a:pPr eaLnBrk="1" hangingPunct="1">
              <a:lnSpc>
                <a:spcPct val="80000"/>
              </a:lnSpc>
              <a:buFontTx/>
              <a:buNone/>
            </a:pPr>
            <a:r>
              <a:rPr lang="pt-BR" altLang="ko-KR" sz="1600" b="1" smtClean="0">
                <a:latin typeface="Courier New" pitchFamily="49" charset="0"/>
                <a:ea typeface="굴림" pitchFamily="50" charset="-127"/>
              </a:rPr>
              <a:t>int *intptr, num_entries,num_cols,i,j;</a:t>
            </a:r>
            <a:endParaRPr lang="en-US" altLang="ko-KR" sz="1600" b="1" smtClean="0">
              <a:latin typeface="Courier New" pitchFamily="49" charset="0"/>
              <a:ea typeface="굴림" pitchFamily="50" charset="-127"/>
            </a:endParaRPr>
          </a:p>
          <a:p>
            <a:pPr eaLnBrk="1" hangingPunct="1">
              <a:lnSpc>
                <a:spcPct val="80000"/>
              </a:lnSpc>
              <a:buFontTx/>
              <a:buNone/>
            </a:pPr>
            <a:r>
              <a:rPr lang="en-US" altLang="ko-KR" sz="1600" b="1" smtClean="0">
                <a:latin typeface="Courier New" pitchFamily="49" charset="0"/>
                <a:ea typeface="굴림" pitchFamily="50" charset="-127"/>
              </a:rPr>
              <a:t>void main()</a:t>
            </a:r>
          </a:p>
          <a:p>
            <a:pPr eaLnBrk="1" hangingPunct="1">
              <a:lnSpc>
                <a:spcPct val="80000"/>
              </a:lnSpc>
              <a:buFontTx/>
              <a:buNone/>
            </a:pPr>
            <a:r>
              <a:rPr lang="en-US" altLang="ko-KR" sz="1600" b="1" smtClean="0">
                <a:latin typeface="Courier New" pitchFamily="49" charset="0"/>
                <a:ea typeface="굴림" pitchFamily="50" charset="-127"/>
              </a:rPr>
              <a:t>{</a:t>
            </a:r>
          </a:p>
          <a:p>
            <a:pPr eaLnBrk="1" hangingPunct="1">
              <a:lnSpc>
                <a:spcPct val="80000"/>
              </a:lnSpc>
              <a:buFontTx/>
              <a:buNone/>
            </a:pPr>
            <a:r>
              <a:rPr lang="en-US" altLang="ko-KR" sz="1600" b="1" smtClean="0">
                <a:latin typeface="Courier New" pitchFamily="49" charset="0"/>
                <a:ea typeface="굴림" pitchFamily="50" charset="-127"/>
              </a:rPr>
              <a:t>	cout &lt;&lt; "how many entries ?";	cin  &gt;&gt; num_entries;</a:t>
            </a:r>
          </a:p>
          <a:p>
            <a:pPr eaLnBrk="1" hangingPunct="1">
              <a:lnSpc>
                <a:spcPct val="80000"/>
              </a:lnSpc>
              <a:buFontTx/>
              <a:buNone/>
            </a:pPr>
            <a:r>
              <a:rPr lang="en-US" altLang="ko-KR" sz="1600" b="1" smtClean="0">
                <a:latin typeface="Courier New" pitchFamily="49" charset="0"/>
                <a:ea typeface="굴림" pitchFamily="50" charset="-127"/>
              </a:rPr>
              <a:t>	cout &lt;&lt; "how many columns? ";	cin  &gt;&gt;num_cols;</a:t>
            </a:r>
          </a:p>
          <a:p>
            <a:pPr eaLnBrk="1" hangingPunct="1">
              <a:lnSpc>
                <a:spcPct val="80000"/>
              </a:lnSpc>
              <a:buFontTx/>
              <a:buNone/>
            </a:pPr>
            <a:r>
              <a:rPr lang="en-US" altLang="ko-KR" sz="1600" b="1" smtClean="0">
                <a:latin typeface="Courier New" pitchFamily="49" charset="0"/>
                <a:ea typeface="굴림" pitchFamily="50" charset="-127"/>
              </a:rPr>
              <a:t>	</a:t>
            </a:r>
            <a:endParaRPr lang="el-GR" altLang="ko-KR" sz="1600" b="1" smtClean="0">
              <a:latin typeface="Courier New" pitchFamily="49" charset="0"/>
            </a:endParaRPr>
          </a:p>
          <a:p>
            <a:pPr eaLnBrk="1" hangingPunct="1">
              <a:lnSpc>
                <a:spcPct val="80000"/>
              </a:lnSpc>
              <a:buFontTx/>
              <a:buNone/>
            </a:pPr>
            <a:r>
              <a:rPr lang="el-GR" altLang="ko-KR" sz="1600" b="1" smtClean="0">
                <a:latin typeface="Courier New" pitchFamily="49" charset="0"/>
              </a:rPr>
              <a:t>	</a:t>
            </a:r>
            <a:r>
              <a:rPr lang="en-US" altLang="ko-KR" sz="1600" b="1" smtClean="0">
                <a:latin typeface="Courier New" pitchFamily="49" charset="0"/>
                <a:ea typeface="굴림" pitchFamily="50" charset="-127"/>
              </a:rPr>
              <a:t>int *intptr=new int[num_entries*num_cols];</a:t>
            </a:r>
          </a:p>
          <a:p>
            <a:pPr eaLnBrk="1" hangingPunct="1">
              <a:lnSpc>
                <a:spcPct val="80000"/>
              </a:lnSpc>
              <a:buFontTx/>
              <a:buNone/>
            </a:pPr>
            <a:r>
              <a:rPr lang="en-US" altLang="ko-KR" sz="1600" b="1" smtClean="0">
                <a:latin typeface="Courier New" pitchFamily="49" charset="0"/>
                <a:ea typeface="굴림" pitchFamily="50" charset="-127"/>
              </a:rPr>
              <a:t>	</a:t>
            </a:r>
            <a:r>
              <a:rPr lang="en-US" altLang="ko-KR" sz="1600" b="1" smtClean="0">
                <a:solidFill>
                  <a:srgbClr val="C00000"/>
                </a:solidFill>
                <a:latin typeface="Courier New" pitchFamily="49" charset="0"/>
                <a:ea typeface="굴림" pitchFamily="50" charset="-127"/>
              </a:rPr>
              <a:t>assert(intptr!=0);</a:t>
            </a:r>
            <a:endParaRPr lang="el-GR" altLang="ko-KR" sz="1600" b="1" smtClean="0">
              <a:solidFill>
                <a:srgbClr val="C00000"/>
              </a:solidFill>
              <a:latin typeface="Courier New" pitchFamily="49" charset="0"/>
            </a:endParaRPr>
          </a:p>
          <a:p>
            <a:pPr eaLnBrk="1" hangingPunct="1">
              <a:lnSpc>
                <a:spcPct val="80000"/>
              </a:lnSpc>
              <a:buFontTx/>
              <a:buNone/>
            </a:pPr>
            <a:endParaRPr lang="en-US" altLang="ko-KR" sz="1600" b="1" smtClean="0">
              <a:latin typeface="Courier New" pitchFamily="49" charset="0"/>
              <a:ea typeface="굴림" pitchFamily="50" charset="-127"/>
            </a:endParaRPr>
          </a:p>
          <a:p>
            <a:pPr eaLnBrk="1" hangingPunct="1">
              <a:lnSpc>
                <a:spcPct val="80000"/>
              </a:lnSpc>
              <a:buFontTx/>
              <a:buNone/>
            </a:pPr>
            <a:r>
              <a:rPr lang="en-US" altLang="ko-KR" sz="1600" b="1" smtClean="0">
                <a:latin typeface="Courier New" pitchFamily="49" charset="0"/>
                <a:ea typeface="굴림" pitchFamily="50" charset="-127"/>
              </a:rPr>
              <a:t>	cout &lt;&lt; "enter your values :\n";</a:t>
            </a:r>
          </a:p>
          <a:p>
            <a:pPr eaLnBrk="1" hangingPunct="1">
              <a:lnSpc>
                <a:spcPct val="80000"/>
              </a:lnSpc>
              <a:buFontTx/>
              <a:buNone/>
            </a:pPr>
            <a:r>
              <a:rPr lang="en-US" altLang="ko-KR" sz="1600" b="1" smtClean="0">
                <a:latin typeface="Courier New" pitchFamily="49" charset="0"/>
                <a:ea typeface="굴림" pitchFamily="50" charset="-127"/>
              </a:rPr>
              <a:t>	</a:t>
            </a:r>
            <a:r>
              <a:rPr lang="pt-BR" altLang="ko-KR" sz="1600" b="1" smtClean="0">
                <a:latin typeface="Courier New" pitchFamily="49" charset="0"/>
                <a:ea typeface="굴림" pitchFamily="50" charset="-127"/>
              </a:rPr>
              <a:t>for (i=0;i&lt;num_entries*num_cols;i++)</a:t>
            </a:r>
            <a:r>
              <a:rPr lang="el-GR" altLang="ko-KR" sz="1600" b="1" smtClean="0">
                <a:latin typeface="Courier New" pitchFamily="49" charset="0"/>
              </a:rPr>
              <a:t> </a:t>
            </a:r>
            <a:r>
              <a:rPr lang="pt-BR" altLang="ko-KR" sz="1600" b="1" smtClean="0">
                <a:latin typeface="Courier New" pitchFamily="49" charset="0"/>
                <a:ea typeface="굴림" pitchFamily="50" charset="-127"/>
              </a:rPr>
              <a:t>cin&gt;&gt;intptr[i];</a:t>
            </a:r>
          </a:p>
          <a:p>
            <a:pPr eaLnBrk="1" hangingPunct="1">
              <a:lnSpc>
                <a:spcPct val="80000"/>
              </a:lnSpc>
              <a:buFontTx/>
              <a:buNone/>
            </a:pPr>
            <a:r>
              <a:rPr lang="pt-BR" altLang="ko-KR" sz="1600" b="1" smtClean="0">
                <a:latin typeface="Courier New" pitchFamily="49" charset="0"/>
                <a:ea typeface="굴림" pitchFamily="50" charset="-127"/>
              </a:rPr>
              <a:t>	for (i=0;i&lt;num_entries;i++)</a:t>
            </a:r>
          </a:p>
          <a:p>
            <a:pPr eaLnBrk="1" hangingPunct="1">
              <a:lnSpc>
                <a:spcPct val="80000"/>
              </a:lnSpc>
              <a:buFontTx/>
              <a:buNone/>
            </a:pPr>
            <a:r>
              <a:rPr lang="pt-BR" altLang="ko-KR" sz="1600" b="1" smtClean="0">
                <a:latin typeface="Courier New" pitchFamily="49" charset="0"/>
                <a:ea typeface="굴림" pitchFamily="50" charset="-127"/>
              </a:rPr>
              <a:t>	{	for (j=0;j&lt;num_cols;j++)</a:t>
            </a:r>
          </a:p>
          <a:p>
            <a:pPr eaLnBrk="1" hangingPunct="1">
              <a:lnSpc>
                <a:spcPct val="80000"/>
              </a:lnSpc>
              <a:buFontTx/>
              <a:buNone/>
            </a:pPr>
            <a:r>
              <a:rPr lang="pt-BR" altLang="ko-KR" sz="1600" b="1" smtClean="0">
                <a:latin typeface="Courier New" pitchFamily="49" charset="0"/>
                <a:ea typeface="굴림" pitchFamily="50" charset="-127"/>
              </a:rPr>
              <a:t>			</a:t>
            </a:r>
            <a:r>
              <a:rPr lang="en-US" altLang="ko-KR" sz="1600" b="1" smtClean="0">
                <a:latin typeface="Courier New" pitchFamily="49" charset="0"/>
                <a:ea typeface="굴림" pitchFamily="50" charset="-127"/>
              </a:rPr>
              <a:t>cout&lt;&lt; intptr[i*num_cols+j]&lt;&lt;"  ";</a:t>
            </a:r>
          </a:p>
          <a:p>
            <a:pPr eaLnBrk="1" hangingPunct="1">
              <a:lnSpc>
                <a:spcPct val="80000"/>
              </a:lnSpc>
              <a:buFontTx/>
              <a:buNone/>
            </a:pPr>
            <a:r>
              <a:rPr lang="en-US" altLang="ko-KR" sz="1600" b="1" smtClean="0">
                <a:latin typeface="Courier New" pitchFamily="49" charset="0"/>
                <a:ea typeface="굴림" pitchFamily="50" charset="-127"/>
              </a:rPr>
              <a:t>		cout&lt;&lt;endl;</a:t>
            </a:r>
          </a:p>
          <a:p>
            <a:pPr eaLnBrk="1" hangingPunct="1">
              <a:lnSpc>
                <a:spcPct val="80000"/>
              </a:lnSpc>
              <a:buFontTx/>
              <a:buNone/>
            </a:pPr>
            <a:r>
              <a:rPr lang="en-US" altLang="ko-KR" sz="1600" b="1" smtClean="0">
                <a:latin typeface="Courier New" pitchFamily="49" charset="0"/>
                <a:ea typeface="굴림" pitchFamily="50" charset="-127"/>
              </a:rPr>
              <a:t>	}</a:t>
            </a:r>
          </a:p>
          <a:p>
            <a:pPr eaLnBrk="1" hangingPunct="1">
              <a:lnSpc>
                <a:spcPct val="80000"/>
              </a:lnSpc>
              <a:buFontTx/>
              <a:buNone/>
            </a:pPr>
            <a:r>
              <a:rPr lang="en-US" altLang="ko-KR" sz="1600" b="1" smtClean="0">
                <a:latin typeface="Courier New" pitchFamily="49" charset="0"/>
                <a:ea typeface="굴림" pitchFamily="50" charset="-127"/>
              </a:rPr>
              <a:t>}</a:t>
            </a:r>
            <a:r>
              <a:rPr lang="en-US" altLang="ko-KR" sz="1600" smtClean="0">
                <a:latin typeface="Courier New" pitchFamily="49" charset="0"/>
                <a:ea typeface="굴림" pitchFamily="50" charset="-127"/>
              </a:rPr>
              <a:t>	</a:t>
            </a:r>
            <a:endParaRPr lang="el-GR" altLang="el-GR" sz="1600" smtClean="0">
              <a:latin typeface="Courier New" pitchFamily="49"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3515615B-E4EF-41C6-8369-5D1C14240CFD}" type="slidenum">
              <a:rPr lang="el-GR"/>
              <a:pPr>
                <a:defRPr/>
              </a:pPr>
              <a:t>29</a:t>
            </a:fld>
            <a:endParaRPr lang="el-GR"/>
          </a:p>
        </p:txBody>
      </p:sp>
      <p:sp>
        <p:nvSpPr>
          <p:cNvPr id="31748" name="Rectangle 2"/>
          <p:cNvSpPr>
            <a:spLocks noGrp="1" noChangeArrowheads="1"/>
          </p:cNvSpPr>
          <p:nvPr>
            <p:ph type="title"/>
          </p:nvPr>
        </p:nvSpPr>
        <p:spPr/>
        <p:txBody>
          <a:bodyPr/>
          <a:lstStyle/>
          <a:p>
            <a:pPr eaLnBrk="1" hangingPunct="1"/>
            <a:r>
              <a:rPr lang="el-GR" altLang="el-GR" smtClean="0"/>
              <a:t>Έτοιμα προγράμματα</a:t>
            </a:r>
            <a:endParaRPr lang="en-US" altLang="el-GR" smtClean="0"/>
          </a:p>
        </p:txBody>
      </p:sp>
      <p:sp>
        <p:nvSpPr>
          <p:cNvPr id="31749" name="Rectangle 3"/>
          <p:cNvSpPr>
            <a:spLocks noGrp="1" noChangeArrowheads="1"/>
          </p:cNvSpPr>
          <p:nvPr>
            <p:ph type="body" idx="1"/>
          </p:nvPr>
        </p:nvSpPr>
        <p:spPr/>
        <p:txBody>
          <a:bodyPr/>
          <a:lstStyle/>
          <a:p>
            <a:pPr marL="533400" indent="-533400" eaLnBrk="1" hangingPunct="1">
              <a:buFontTx/>
              <a:buAutoNum type="arabicPeriod"/>
            </a:pPr>
            <a:r>
              <a:rPr lang="en-US" altLang="el-GR" smtClean="0"/>
              <a:t>dynamic.cpp</a:t>
            </a:r>
          </a:p>
          <a:p>
            <a:pPr marL="533400" indent="-533400" eaLnBrk="1" hangingPunct="1">
              <a:buFontTx/>
              <a:buAutoNum type="arabicPeriod"/>
            </a:pPr>
            <a:r>
              <a:rPr lang="en-US" altLang="el-GR" smtClean="0"/>
              <a:t>dynbox.cpp</a:t>
            </a:r>
          </a:p>
          <a:p>
            <a:pPr marL="533400" indent="-533400" eaLnBrk="1" hangingPunct="1">
              <a:buFontTx/>
              <a:buAutoNum type="arabicPeriod"/>
            </a:pPr>
            <a:r>
              <a:rPr lang="en-US" altLang="el-GR" smtClean="0"/>
              <a:t>dynarray.cpp</a:t>
            </a:r>
          </a:p>
          <a:p>
            <a:pPr marL="533400" indent="-533400" eaLnBrk="1" hangingPunct="1">
              <a:buFontTx/>
              <a:buAutoNum type="arabicPeriod"/>
            </a:pPr>
            <a:r>
              <a:rPr lang="en-US" altLang="el-GR" smtClean="0"/>
              <a:t>dynsales.cpp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31" name="4 - Θέση αριθμού διαφάνειας"/>
          <p:cNvSpPr>
            <a:spLocks noGrp="1"/>
          </p:cNvSpPr>
          <p:nvPr>
            <p:ph type="sldNum" sz="quarter" idx="11"/>
          </p:nvPr>
        </p:nvSpPr>
        <p:spPr/>
        <p:txBody>
          <a:bodyPr/>
          <a:lstStyle/>
          <a:p>
            <a:pPr>
              <a:defRPr/>
            </a:pPr>
            <a:fld id="{9F8B6531-BC2A-48F0-AC8C-240B2991914B}" type="slidenum">
              <a:rPr lang="el-GR"/>
              <a:pPr>
                <a:defRPr/>
              </a:pPr>
              <a:t>3</a:t>
            </a:fld>
            <a:endParaRPr lang="el-GR"/>
          </a:p>
        </p:txBody>
      </p:sp>
      <p:sp>
        <p:nvSpPr>
          <p:cNvPr id="6148" name="Rectangle 2"/>
          <p:cNvSpPr>
            <a:spLocks noGrp="1" noChangeArrowheads="1"/>
          </p:cNvSpPr>
          <p:nvPr>
            <p:ph type="title"/>
          </p:nvPr>
        </p:nvSpPr>
        <p:spPr>
          <a:xfrm>
            <a:off x="304800" y="304800"/>
            <a:ext cx="8458200" cy="422275"/>
          </a:xfrm>
        </p:spPr>
        <p:txBody>
          <a:bodyPr/>
          <a:lstStyle/>
          <a:p>
            <a:pPr eaLnBrk="1" hangingPunct="1"/>
            <a:r>
              <a:rPr lang="el-GR" altLang="el-GR" sz="2800" smtClean="0"/>
              <a:t>Χώρος διευθύνσεων προγράμματος</a:t>
            </a:r>
            <a:endParaRPr lang="en-US" altLang="el-GR" sz="2800" smtClean="0"/>
          </a:p>
        </p:txBody>
      </p:sp>
      <p:sp>
        <p:nvSpPr>
          <p:cNvPr id="6149" name="Line 3"/>
          <p:cNvSpPr>
            <a:spLocks noChangeShapeType="1"/>
          </p:cNvSpPr>
          <p:nvPr/>
        </p:nvSpPr>
        <p:spPr bwMode="auto">
          <a:xfrm>
            <a:off x="2546350" y="5245100"/>
            <a:ext cx="3657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l-GR"/>
          </a:p>
        </p:txBody>
      </p:sp>
      <p:sp>
        <p:nvSpPr>
          <p:cNvPr id="6150" name="Line 4"/>
          <p:cNvSpPr>
            <a:spLocks noChangeShapeType="1"/>
          </p:cNvSpPr>
          <p:nvPr/>
        </p:nvSpPr>
        <p:spPr bwMode="auto">
          <a:xfrm>
            <a:off x="2543175" y="1244600"/>
            <a:ext cx="3657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l-GR"/>
          </a:p>
        </p:txBody>
      </p:sp>
      <p:sp>
        <p:nvSpPr>
          <p:cNvPr id="6151" name="Text Box 5"/>
          <p:cNvSpPr txBox="1">
            <a:spLocks noChangeArrowheads="1"/>
          </p:cNvSpPr>
          <p:nvPr/>
        </p:nvSpPr>
        <p:spPr bwMode="auto">
          <a:xfrm>
            <a:off x="401638" y="2668588"/>
            <a:ext cx="19621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2000" b="1" i="1">
                <a:latin typeface="Comic Sans MS" pitchFamily="66" charset="0"/>
              </a:rPr>
              <a:t>Process</a:t>
            </a:r>
          </a:p>
          <a:p>
            <a:pPr algn="ctr">
              <a:lnSpc>
                <a:spcPct val="100000"/>
              </a:lnSpc>
              <a:spcBef>
                <a:spcPct val="0"/>
              </a:spcBef>
            </a:pPr>
            <a:r>
              <a:rPr lang="en-US" altLang="el-GR" sz="2000" b="1" i="1">
                <a:latin typeface="Comic Sans MS" pitchFamily="66" charset="0"/>
              </a:rPr>
              <a:t>Address space</a:t>
            </a:r>
          </a:p>
        </p:txBody>
      </p:sp>
      <p:sp>
        <p:nvSpPr>
          <p:cNvPr id="6152" name="Text Box 6"/>
          <p:cNvSpPr txBox="1">
            <a:spLocks noChangeArrowheads="1"/>
          </p:cNvSpPr>
          <p:nvPr/>
        </p:nvSpPr>
        <p:spPr bwMode="auto">
          <a:xfrm>
            <a:off x="1136650" y="1028700"/>
            <a:ext cx="17446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800">
                <a:latin typeface="Comic Sans MS" pitchFamily="66" charset="0"/>
              </a:rPr>
              <a:t>Low Address</a:t>
            </a:r>
          </a:p>
          <a:p>
            <a:pPr>
              <a:lnSpc>
                <a:spcPct val="100000"/>
              </a:lnSpc>
              <a:spcBef>
                <a:spcPct val="0"/>
              </a:spcBef>
            </a:pPr>
            <a:r>
              <a:rPr lang="en-US" altLang="el-GR" sz="1800">
                <a:latin typeface="Comic Sans MS" pitchFamily="66" charset="0"/>
              </a:rPr>
              <a:t>(0x00000000)</a:t>
            </a:r>
          </a:p>
        </p:txBody>
      </p:sp>
      <p:sp>
        <p:nvSpPr>
          <p:cNvPr id="6153" name="Text Box 7"/>
          <p:cNvSpPr txBox="1">
            <a:spLocks noChangeArrowheads="1"/>
          </p:cNvSpPr>
          <p:nvPr/>
        </p:nvSpPr>
        <p:spPr bwMode="auto">
          <a:xfrm>
            <a:off x="1327150" y="4902200"/>
            <a:ext cx="1638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800">
                <a:latin typeface="Comic Sans MS" pitchFamily="66" charset="0"/>
              </a:rPr>
              <a:t>High Address</a:t>
            </a:r>
          </a:p>
          <a:p>
            <a:pPr>
              <a:lnSpc>
                <a:spcPct val="100000"/>
              </a:lnSpc>
              <a:spcBef>
                <a:spcPct val="0"/>
              </a:spcBef>
            </a:pPr>
            <a:r>
              <a:rPr lang="en-US" altLang="el-GR" sz="1800">
                <a:latin typeface="Comic Sans MS" pitchFamily="66" charset="0"/>
              </a:rPr>
              <a:t>(0x7fffffff)</a:t>
            </a:r>
          </a:p>
        </p:txBody>
      </p:sp>
      <p:grpSp>
        <p:nvGrpSpPr>
          <p:cNvPr id="6154" name="Group 8"/>
          <p:cNvGrpSpPr>
            <a:grpSpLocks/>
          </p:cNvGrpSpPr>
          <p:nvPr/>
        </p:nvGrpSpPr>
        <p:grpSpPr bwMode="auto">
          <a:xfrm>
            <a:off x="3455988" y="1244600"/>
            <a:ext cx="2752725" cy="2381250"/>
            <a:chOff x="2072" y="652"/>
            <a:chExt cx="1734" cy="1500"/>
          </a:xfrm>
        </p:grpSpPr>
        <p:sp>
          <p:nvSpPr>
            <p:cNvPr id="6167" name="Rectangle 9"/>
            <p:cNvSpPr>
              <a:spLocks noChangeArrowheads="1"/>
            </p:cNvSpPr>
            <p:nvPr/>
          </p:nvSpPr>
          <p:spPr bwMode="auto">
            <a:xfrm>
              <a:off x="2076" y="1092"/>
              <a:ext cx="1728" cy="288"/>
            </a:xfrm>
            <a:prstGeom prst="rect">
              <a:avLst/>
            </a:prstGeom>
            <a:solidFill>
              <a:srgbClr val="DDDDFF"/>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endParaRPr lang="en-US" altLang="el-GR" sz="1800" b="1">
                <a:latin typeface="Comic Sans MS" pitchFamily="66" charset="0"/>
              </a:endParaRPr>
            </a:p>
          </p:txBody>
        </p:sp>
        <p:sp>
          <p:nvSpPr>
            <p:cNvPr id="6168" name="Text Box 10"/>
            <p:cNvSpPr txBox="1">
              <a:spLocks noChangeArrowheads="1"/>
            </p:cNvSpPr>
            <p:nvPr/>
          </p:nvSpPr>
          <p:spPr bwMode="auto">
            <a:xfrm>
              <a:off x="2305" y="1140"/>
              <a:ext cx="121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800" b="1">
                  <a:latin typeface="Comic Sans MS" pitchFamily="66" charset="0"/>
                </a:rPr>
                <a:t>Initialized Data</a:t>
              </a:r>
              <a:endParaRPr lang="en-US" altLang="el-GR" sz="1800">
                <a:latin typeface="Comic Sans MS" pitchFamily="66" charset="0"/>
              </a:endParaRPr>
            </a:p>
          </p:txBody>
        </p:sp>
        <p:sp>
          <p:nvSpPr>
            <p:cNvPr id="6169" name="Rectangle 11"/>
            <p:cNvSpPr>
              <a:spLocks noChangeArrowheads="1"/>
            </p:cNvSpPr>
            <p:nvPr/>
          </p:nvSpPr>
          <p:spPr bwMode="auto">
            <a:xfrm>
              <a:off x="2078" y="652"/>
              <a:ext cx="1728" cy="440"/>
            </a:xfrm>
            <a:prstGeom prst="rect">
              <a:avLst/>
            </a:prstGeom>
            <a:solidFill>
              <a:srgbClr val="FFE2D9"/>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endParaRPr lang="en-US" altLang="el-GR" sz="1800" b="1">
                <a:latin typeface="Comic Sans MS" pitchFamily="66" charset="0"/>
              </a:endParaRPr>
            </a:p>
          </p:txBody>
        </p:sp>
        <p:sp>
          <p:nvSpPr>
            <p:cNvPr id="6170" name="Text Box 12"/>
            <p:cNvSpPr txBox="1">
              <a:spLocks noChangeArrowheads="1"/>
            </p:cNvSpPr>
            <p:nvPr/>
          </p:nvSpPr>
          <p:spPr bwMode="auto">
            <a:xfrm>
              <a:off x="2332" y="775"/>
              <a:ext cx="108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800" b="1">
                  <a:latin typeface="Comic Sans MS" pitchFamily="66" charset="0"/>
                </a:rPr>
                <a:t>Text (shared)</a:t>
              </a:r>
              <a:endParaRPr lang="en-US" altLang="el-GR" sz="1800">
                <a:latin typeface="Comic Sans MS" pitchFamily="66" charset="0"/>
              </a:endParaRPr>
            </a:p>
          </p:txBody>
        </p:sp>
        <p:sp>
          <p:nvSpPr>
            <p:cNvPr id="6171" name="Rectangle 13"/>
            <p:cNvSpPr>
              <a:spLocks noChangeArrowheads="1"/>
            </p:cNvSpPr>
            <p:nvPr/>
          </p:nvSpPr>
          <p:spPr bwMode="auto">
            <a:xfrm>
              <a:off x="2072" y="1376"/>
              <a:ext cx="1728" cy="288"/>
            </a:xfrm>
            <a:prstGeom prst="rect">
              <a:avLst/>
            </a:prstGeom>
            <a:solidFill>
              <a:srgbClr val="DDDDFF"/>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endParaRPr lang="en-US" altLang="el-GR" sz="1800" b="1">
                <a:latin typeface="Comic Sans MS" pitchFamily="66" charset="0"/>
              </a:endParaRPr>
            </a:p>
          </p:txBody>
        </p:sp>
        <p:sp>
          <p:nvSpPr>
            <p:cNvPr id="6172" name="Text Box 14"/>
            <p:cNvSpPr txBox="1">
              <a:spLocks noChangeArrowheads="1"/>
            </p:cNvSpPr>
            <p:nvPr/>
          </p:nvSpPr>
          <p:spPr bwMode="auto">
            <a:xfrm>
              <a:off x="2316" y="1424"/>
              <a:ext cx="124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800" b="1">
                  <a:latin typeface="Comic Sans MS" pitchFamily="66" charset="0"/>
                </a:rPr>
                <a:t>Unitialized Data</a:t>
              </a:r>
              <a:endParaRPr lang="en-US" altLang="el-GR" sz="1800">
                <a:latin typeface="Comic Sans MS" pitchFamily="66" charset="0"/>
              </a:endParaRPr>
            </a:p>
          </p:txBody>
        </p:sp>
        <p:sp>
          <p:nvSpPr>
            <p:cNvPr id="6173" name="Rectangle 15"/>
            <p:cNvSpPr>
              <a:spLocks noChangeArrowheads="1"/>
            </p:cNvSpPr>
            <p:nvPr/>
          </p:nvSpPr>
          <p:spPr bwMode="auto">
            <a:xfrm>
              <a:off x="2072" y="1664"/>
              <a:ext cx="1728" cy="288"/>
            </a:xfrm>
            <a:prstGeom prst="rect">
              <a:avLst/>
            </a:prstGeom>
            <a:solidFill>
              <a:srgbClr val="FFFF99"/>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endParaRPr lang="en-US" altLang="el-GR" sz="1800" b="1">
                <a:latin typeface="Comic Sans MS" pitchFamily="66" charset="0"/>
              </a:endParaRPr>
            </a:p>
          </p:txBody>
        </p:sp>
        <p:sp>
          <p:nvSpPr>
            <p:cNvPr id="6174" name="Text Box 16"/>
            <p:cNvSpPr txBox="1">
              <a:spLocks noChangeArrowheads="1"/>
            </p:cNvSpPr>
            <p:nvPr/>
          </p:nvSpPr>
          <p:spPr bwMode="auto">
            <a:xfrm>
              <a:off x="2339" y="1696"/>
              <a:ext cx="11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800" b="1">
                  <a:latin typeface="Comic Sans MS" pitchFamily="66" charset="0"/>
                </a:rPr>
                <a:t>Heap (Dynamic)</a:t>
              </a:r>
              <a:endParaRPr lang="en-US" altLang="el-GR" sz="1800">
                <a:latin typeface="Comic Sans MS" pitchFamily="66" charset="0"/>
              </a:endParaRPr>
            </a:p>
          </p:txBody>
        </p:sp>
        <p:cxnSp>
          <p:nvCxnSpPr>
            <p:cNvPr id="6175" name="AutoShape 17"/>
            <p:cNvCxnSpPr>
              <a:cxnSpLocks noChangeShapeType="1"/>
              <a:stCxn id="6173" idx="2"/>
            </p:cNvCxnSpPr>
            <p:nvPr/>
          </p:nvCxnSpPr>
          <p:spPr bwMode="auto">
            <a:xfrm>
              <a:off x="2936" y="1952"/>
              <a:ext cx="1" cy="200"/>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cxnSp>
      </p:grpSp>
      <p:sp>
        <p:nvSpPr>
          <p:cNvPr id="6155" name="Rectangle 18"/>
          <p:cNvSpPr>
            <a:spLocks noChangeArrowheads="1"/>
          </p:cNvSpPr>
          <p:nvPr/>
        </p:nvSpPr>
        <p:spPr bwMode="auto">
          <a:xfrm>
            <a:off x="3460750" y="4348163"/>
            <a:ext cx="2743200" cy="514350"/>
          </a:xfrm>
          <a:prstGeom prst="rect">
            <a:avLst/>
          </a:prstGeom>
          <a:solidFill>
            <a:srgbClr val="99CCFF"/>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6156" name="Text Box 19"/>
          <p:cNvSpPr txBox="1">
            <a:spLocks noChangeArrowheads="1"/>
          </p:cNvSpPr>
          <p:nvPr/>
        </p:nvSpPr>
        <p:spPr bwMode="auto">
          <a:xfrm>
            <a:off x="3962400" y="4427538"/>
            <a:ext cx="1905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800" b="1">
                <a:latin typeface="Comic Sans MS" pitchFamily="66" charset="0"/>
              </a:rPr>
              <a:t>stack (dynamic)</a:t>
            </a:r>
            <a:endParaRPr lang="en-US" altLang="el-GR" sz="1800">
              <a:latin typeface="Comic Sans MS" pitchFamily="66" charset="0"/>
            </a:endParaRPr>
          </a:p>
        </p:txBody>
      </p:sp>
      <p:cxnSp>
        <p:nvCxnSpPr>
          <p:cNvPr id="6157" name="AutoShape 20"/>
          <p:cNvCxnSpPr>
            <a:cxnSpLocks noChangeShapeType="1"/>
            <a:stCxn id="6155" idx="0"/>
          </p:cNvCxnSpPr>
          <p:nvPr/>
        </p:nvCxnSpPr>
        <p:spPr bwMode="auto">
          <a:xfrm flipV="1">
            <a:off x="4832350" y="4032250"/>
            <a:ext cx="0" cy="315913"/>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6158" name="Group 21"/>
          <p:cNvGrpSpPr>
            <a:grpSpLocks/>
          </p:cNvGrpSpPr>
          <p:nvPr/>
        </p:nvGrpSpPr>
        <p:grpSpPr bwMode="auto">
          <a:xfrm>
            <a:off x="3460750" y="4857750"/>
            <a:ext cx="2743200" cy="407988"/>
            <a:chOff x="1896" y="3376"/>
            <a:chExt cx="1728" cy="257"/>
          </a:xfrm>
        </p:grpSpPr>
        <p:sp>
          <p:nvSpPr>
            <p:cNvPr id="6165" name="Rectangle 22"/>
            <p:cNvSpPr>
              <a:spLocks noChangeArrowheads="1"/>
            </p:cNvSpPr>
            <p:nvPr/>
          </p:nvSpPr>
          <p:spPr bwMode="auto">
            <a:xfrm>
              <a:off x="1896" y="3376"/>
              <a:ext cx="1728" cy="244"/>
            </a:xfrm>
            <a:prstGeom prst="rect">
              <a:avLst/>
            </a:prstGeom>
            <a:solidFill>
              <a:srgbClr val="FFFF99"/>
            </a:solidFill>
            <a:ln w="12700">
              <a:solidFill>
                <a:schemeClr val="tx1"/>
              </a:solidFill>
              <a:miter lim="800000"/>
              <a:headEnd type="none" w="sm" len="sm"/>
              <a:tailEnd type="none" w="sm" len="sm"/>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6166" name="Text Box 23"/>
            <p:cNvSpPr txBox="1">
              <a:spLocks noChangeArrowheads="1"/>
            </p:cNvSpPr>
            <p:nvPr/>
          </p:nvSpPr>
          <p:spPr bwMode="auto">
            <a:xfrm>
              <a:off x="2158" y="3402"/>
              <a:ext cx="94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800" b="1">
                  <a:latin typeface="Comic Sans MS" pitchFamily="66" charset="0"/>
                </a:rPr>
                <a:t>Environment</a:t>
              </a:r>
              <a:endParaRPr lang="en-US" altLang="el-GR" sz="1800">
                <a:latin typeface="Comic Sans MS" pitchFamily="66" charset="0"/>
              </a:endParaRPr>
            </a:p>
          </p:txBody>
        </p:sp>
      </p:grpSp>
      <p:sp>
        <p:nvSpPr>
          <p:cNvPr id="6159" name="Text Box 24"/>
          <p:cNvSpPr txBox="1">
            <a:spLocks noChangeArrowheads="1"/>
          </p:cNvSpPr>
          <p:nvPr/>
        </p:nvSpPr>
        <p:spPr bwMode="auto">
          <a:xfrm>
            <a:off x="5899150" y="4092575"/>
            <a:ext cx="2593975" cy="657225"/>
          </a:xfrm>
          <a:prstGeom prst="rect">
            <a:avLst/>
          </a:prstGeom>
          <a:solidFill>
            <a:schemeClr val="bg1"/>
          </a:solidFill>
          <a:ln w="15875" algn="ctr">
            <a:solidFill>
              <a:schemeClr val="tx1"/>
            </a:solidFill>
            <a:prstDash val="sysDot"/>
            <a:miter lim="800000"/>
            <a:headEnd/>
            <a:tailEnd/>
          </a:ln>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800" i="1">
                <a:solidFill>
                  <a:srgbClr val="0000CC"/>
                </a:solidFill>
                <a:latin typeface="Comic Sans MS" pitchFamily="66" charset="0"/>
              </a:rPr>
              <a:t>Stack </a:t>
            </a:r>
            <a:r>
              <a:rPr lang="en-US" altLang="el-GR" sz="1800">
                <a:solidFill>
                  <a:srgbClr val="0000CC"/>
                </a:solidFill>
                <a:latin typeface="Comic Sans MS" pitchFamily="66" charset="0"/>
              </a:rPr>
              <a:t>: local variables,</a:t>
            </a:r>
          </a:p>
          <a:p>
            <a:pPr algn="ctr">
              <a:lnSpc>
                <a:spcPct val="100000"/>
              </a:lnSpc>
              <a:spcBef>
                <a:spcPct val="0"/>
              </a:spcBef>
            </a:pPr>
            <a:r>
              <a:rPr lang="en-US" altLang="el-GR" sz="1800">
                <a:solidFill>
                  <a:srgbClr val="0000CC"/>
                </a:solidFill>
                <a:latin typeface="Comic Sans MS" pitchFamily="66" charset="0"/>
              </a:rPr>
              <a:t>function parameters</a:t>
            </a:r>
          </a:p>
        </p:txBody>
      </p:sp>
      <p:sp>
        <p:nvSpPr>
          <p:cNvPr id="6160" name="Text Box 25"/>
          <p:cNvSpPr txBox="1">
            <a:spLocks noChangeArrowheads="1"/>
          </p:cNvSpPr>
          <p:nvPr/>
        </p:nvSpPr>
        <p:spPr bwMode="auto">
          <a:xfrm>
            <a:off x="5708650" y="3095625"/>
            <a:ext cx="3189288" cy="657225"/>
          </a:xfrm>
          <a:prstGeom prst="rect">
            <a:avLst/>
          </a:prstGeom>
          <a:solidFill>
            <a:schemeClr val="bg1"/>
          </a:solidFill>
          <a:ln w="15875" algn="ctr">
            <a:solidFill>
              <a:schemeClr val="tx1"/>
            </a:solidFill>
            <a:prstDash val="sysDot"/>
            <a:miter lim="800000"/>
            <a:headEnd/>
            <a:tailEnd/>
          </a:ln>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800" i="1">
                <a:solidFill>
                  <a:srgbClr val="0000CC"/>
                </a:solidFill>
                <a:latin typeface="Comic Sans MS" pitchFamily="66" charset="0"/>
              </a:rPr>
              <a:t>Heap </a:t>
            </a:r>
            <a:r>
              <a:rPr lang="en-US" altLang="el-GR" sz="1800">
                <a:solidFill>
                  <a:srgbClr val="0000CC"/>
                </a:solidFill>
                <a:latin typeface="Comic Sans MS" pitchFamily="66" charset="0"/>
              </a:rPr>
              <a:t>: dynamically allocated</a:t>
            </a:r>
          </a:p>
          <a:p>
            <a:pPr algn="ctr">
              <a:lnSpc>
                <a:spcPct val="100000"/>
              </a:lnSpc>
              <a:spcBef>
                <a:spcPct val="0"/>
              </a:spcBef>
            </a:pPr>
            <a:r>
              <a:rPr lang="en-US" altLang="el-GR" sz="1800">
                <a:solidFill>
                  <a:srgbClr val="0000CC"/>
                </a:solidFill>
                <a:latin typeface="Comic Sans MS" pitchFamily="66" charset="0"/>
              </a:rPr>
              <a:t>(allocate with new/malloc)</a:t>
            </a:r>
          </a:p>
        </p:txBody>
      </p:sp>
      <p:sp>
        <p:nvSpPr>
          <p:cNvPr id="6161" name="Text Box 26"/>
          <p:cNvSpPr txBox="1">
            <a:spLocks noChangeArrowheads="1"/>
          </p:cNvSpPr>
          <p:nvPr/>
        </p:nvSpPr>
        <p:spPr bwMode="auto">
          <a:xfrm>
            <a:off x="5829300" y="1982788"/>
            <a:ext cx="2079625" cy="382587"/>
          </a:xfrm>
          <a:prstGeom prst="rect">
            <a:avLst/>
          </a:prstGeom>
          <a:solidFill>
            <a:schemeClr val="bg1"/>
          </a:solidFill>
          <a:ln w="15875" algn="ctr">
            <a:solidFill>
              <a:schemeClr val="tx1"/>
            </a:solidFill>
            <a:prstDash val="sysDot"/>
            <a:miter lim="800000"/>
            <a:headEnd/>
            <a:tailEnd/>
          </a:ln>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800" i="1">
                <a:solidFill>
                  <a:srgbClr val="0000CC"/>
                </a:solidFill>
                <a:latin typeface="Comic Sans MS" pitchFamily="66" charset="0"/>
              </a:rPr>
              <a:t>Global </a:t>
            </a:r>
            <a:r>
              <a:rPr lang="en-US" altLang="el-GR" sz="1800">
                <a:solidFill>
                  <a:srgbClr val="0000CC"/>
                </a:solidFill>
                <a:latin typeface="Comic Sans MS" pitchFamily="66" charset="0"/>
              </a:rPr>
              <a:t>: int x = 4; </a:t>
            </a:r>
          </a:p>
        </p:txBody>
      </p:sp>
      <p:sp>
        <p:nvSpPr>
          <p:cNvPr id="6162" name="Text Box 27"/>
          <p:cNvSpPr txBox="1">
            <a:spLocks noChangeArrowheads="1"/>
          </p:cNvSpPr>
          <p:nvPr/>
        </p:nvSpPr>
        <p:spPr bwMode="auto">
          <a:xfrm>
            <a:off x="5991225" y="2422525"/>
            <a:ext cx="1671638" cy="382588"/>
          </a:xfrm>
          <a:prstGeom prst="rect">
            <a:avLst/>
          </a:prstGeom>
          <a:solidFill>
            <a:schemeClr val="bg1"/>
          </a:solidFill>
          <a:ln w="15875" algn="ctr">
            <a:solidFill>
              <a:schemeClr val="tx1"/>
            </a:solidFill>
            <a:prstDash val="sysDot"/>
            <a:miter lim="800000"/>
            <a:headEnd/>
            <a:tailEnd/>
          </a:ln>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800" i="1">
                <a:solidFill>
                  <a:srgbClr val="0000CC"/>
                </a:solidFill>
                <a:latin typeface="Comic Sans MS" pitchFamily="66" charset="0"/>
              </a:rPr>
              <a:t>Global </a:t>
            </a:r>
            <a:r>
              <a:rPr lang="en-US" altLang="el-GR" sz="1800">
                <a:solidFill>
                  <a:srgbClr val="0000CC"/>
                </a:solidFill>
                <a:latin typeface="Comic Sans MS" pitchFamily="66" charset="0"/>
              </a:rPr>
              <a:t>: int y; </a:t>
            </a:r>
          </a:p>
        </p:txBody>
      </p:sp>
      <p:sp>
        <p:nvSpPr>
          <p:cNvPr id="6163" name="Text Box 28"/>
          <p:cNvSpPr txBox="1">
            <a:spLocks noChangeArrowheads="1"/>
          </p:cNvSpPr>
          <p:nvPr/>
        </p:nvSpPr>
        <p:spPr bwMode="auto">
          <a:xfrm>
            <a:off x="5708650" y="914400"/>
            <a:ext cx="2444750" cy="931863"/>
          </a:xfrm>
          <a:prstGeom prst="rect">
            <a:avLst/>
          </a:prstGeom>
          <a:solidFill>
            <a:schemeClr val="bg1"/>
          </a:solidFill>
          <a:ln w="15875" algn="ctr">
            <a:solidFill>
              <a:schemeClr val="tx1"/>
            </a:solidFill>
            <a:prstDash val="sysDot"/>
            <a:miter lim="800000"/>
            <a:headEnd/>
            <a:tailEnd/>
          </a:ln>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a:lnSpc>
                <a:spcPct val="100000"/>
              </a:lnSpc>
              <a:spcBef>
                <a:spcPct val="0"/>
              </a:spcBef>
            </a:pPr>
            <a:r>
              <a:rPr lang="en-US" altLang="el-GR" sz="1800" i="1">
                <a:solidFill>
                  <a:srgbClr val="0000CC"/>
                </a:solidFill>
                <a:latin typeface="Comic Sans MS" pitchFamily="66" charset="0"/>
              </a:rPr>
              <a:t>Code </a:t>
            </a:r>
            <a:r>
              <a:rPr lang="en-US" altLang="el-GR" sz="1800">
                <a:solidFill>
                  <a:srgbClr val="0000CC"/>
                </a:solidFill>
                <a:latin typeface="Comic Sans MS" pitchFamily="66" charset="0"/>
              </a:rPr>
              <a:t>: </a:t>
            </a:r>
          </a:p>
          <a:p>
            <a:pPr algn="ctr">
              <a:lnSpc>
                <a:spcPct val="100000"/>
              </a:lnSpc>
              <a:spcBef>
                <a:spcPct val="0"/>
              </a:spcBef>
            </a:pPr>
            <a:r>
              <a:rPr lang="en-US" altLang="el-GR" sz="1800">
                <a:solidFill>
                  <a:srgbClr val="0000CC"/>
                </a:solidFill>
                <a:latin typeface="Comic Sans MS" pitchFamily="66" charset="0"/>
              </a:rPr>
              <a:t>int main(){…}</a:t>
            </a:r>
          </a:p>
          <a:p>
            <a:pPr algn="ctr">
              <a:lnSpc>
                <a:spcPct val="100000"/>
              </a:lnSpc>
              <a:spcBef>
                <a:spcPct val="0"/>
              </a:spcBef>
            </a:pPr>
            <a:r>
              <a:rPr lang="en-US" altLang="el-GR" sz="1800">
                <a:solidFill>
                  <a:srgbClr val="0000CC"/>
                </a:solidFill>
                <a:latin typeface="Comic Sans MS" pitchFamily="66" charset="0"/>
              </a:rPr>
              <a:t>MyClass::foo(){…}</a:t>
            </a:r>
          </a:p>
        </p:txBody>
      </p:sp>
      <p:sp>
        <p:nvSpPr>
          <p:cNvPr id="6164" name="Rectangle 29"/>
          <p:cNvSpPr>
            <a:spLocks noChangeArrowheads="1"/>
          </p:cNvSpPr>
          <p:nvPr/>
        </p:nvSpPr>
        <p:spPr bwMode="auto">
          <a:xfrm>
            <a:off x="152400" y="5562600"/>
            <a:ext cx="8763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lnSpc>
                <a:spcPct val="100000"/>
              </a:lnSpc>
              <a:buFontTx/>
              <a:buChar char="•"/>
            </a:pPr>
            <a:r>
              <a:rPr lang="el-GR" altLang="el-GR" sz="2000">
                <a:latin typeface="Comic Sans MS" pitchFamily="66" charset="0"/>
              </a:rPr>
              <a:t>Τέσσερα κύρια τμήματα μνήμης</a:t>
            </a:r>
            <a:r>
              <a:rPr lang="en-US" altLang="el-GR" sz="2000">
                <a:latin typeface="Comic Sans MS" pitchFamily="66" charset="0"/>
              </a:rPr>
              <a:t>:</a:t>
            </a:r>
          </a:p>
          <a:p>
            <a:pPr lvl="1" eaLnBrk="1" hangingPunct="1">
              <a:lnSpc>
                <a:spcPct val="100000"/>
              </a:lnSpc>
              <a:buFontTx/>
              <a:buChar char="–"/>
            </a:pPr>
            <a:r>
              <a:rPr lang="en-US" altLang="el-GR" sz="1800">
                <a:latin typeface="Comic Sans MS" pitchFamily="66" charset="0"/>
              </a:rPr>
              <a:t>Global data, text (also known as code), heap, stack</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10" name="4 - Θέση αριθμού διαφάνειας"/>
          <p:cNvSpPr>
            <a:spLocks noGrp="1"/>
          </p:cNvSpPr>
          <p:nvPr>
            <p:ph type="sldNum" sz="quarter" idx="11"/>
          </p:nvPr>
        </p:nvSpPr>
        <p:spPr/>
        <p:txBody>
          <a:bodyPr/>
          <a:lstStyle/>
          <a:p>
            <a:pPr>
              <a:defRPr/>
            </a:pPr>
            <a:fld id="{62EA6581-7DFE-4BCE-8874-0D223B421B70}" type="slidenum">
              <a:rPr lang="el-GR"/>
              <a:pPr>
                <a:defRPr/>
              </a:pPr>
              <a:t>30</a:t>
            </a:fld>
            <a:endParaRPr lang="el-GR"/>
          </a:p>
        </p:txBody>
      </p:sp>
      <p:sp>
        <p:nvSpPr>
          <p:cNvPr id="32772" name="Rectangle 2"/>
          <p:cNvSpPr>
            <a:spLocks noGrp="1" noChangeArrowheads="1"/>
          </p:cNvSpPr>
          <p:nvPr>
            <p:ph type="title"/>
          </p:nvPr>
        </p:nvSpPr>
        <p:spPr>
          <a:xfrm>
            <a:off x="304800" y="304800"/>
            <a:ext cx="8458200" cy="315913"/>
          </a:xfrm>
        </p:spPr>
        <p:txBody>
          <a:bodyPr/>
          <a:lstStyle/>
          <a:p>
            <a:pPr eaLnBrk="1" hangingPunct="1"/>
            <a:r>
              <a:rPr lang="el-GR" altLang="el-GR" sz="2800" smtClean="0"/>
              <a:t>Ο τελεστής -&gt;</a:t>
            </a:r>
            <a:endParaRPr lang="en-US" altLang="el-GR" sz="2800" smtClean="0"/>
          </a:p>
        </p:txBody>
      </p:sp>
      <p:sp>
        <p:nvSpPr>
          <p:cNvPr id="32773" name="Text Box 3"/>
          <p:cNvSpPr txBox="1">
            <a:spLocks noChangeArrowheads="1"/>
          </p:cNvSpPr>
          <p:nvPr/>
        </p:nvSpPr>
        <p:spPr bwMode="auto">
          <a:xfrm>
            <a:off x="304800" y="533400"/>
            <a:ext cx="3733800" cy="585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800" b="1">
                <a:latin typeface="Courier New" pitchFamily="49" charset="0"/>
              </a:rPr>
              <a:t>class CircleClass</a:t>
            </a:r>
          </a:p>
          <a:p>
            <a:pPr>
              <a:lnSpc>
                <a:spcPct val="100000"/>
              </a:lnSpc>
              <a:spcBef>
                <a:spcPct val="0"/>
              </a:spcBef>
            </a:pPr>
            <a:r>
              <a:rPr lang="en-US" altLang="el-GR" sz="1800" b="1">
                <a:latin typeface="Courier New" pitchFamily="49" charset="0"/>
              </a:rPr>
              <a:t>{</a:t>
            </a:r>
          </a:p>
          <a:p>
            <a:pPr>
              <a:lnSpc>
                <a:spcPct val="100000"/>
              </a:lnSpc>
              <a:spcBef>
                <a:spcPct val="0"/>
              </a:spcBef>
            </a:pPr>
            <a:r>
              <a:rPr lang="en-US" altLang="el-GR" sz="1800" b="1">
                <a:latin typeface="Courier New" pitchFamily="49" charset="0"/>
              </a:rPr>
              <a:t>  public:</a:t>
            </a:r>
          </a:p>
          <a:p>
            <a:pPr>
              <a:lnSpc>
                <a:spcPct val="100000"/>
              </a:lnSpc>
              <a:spcBef>
                <a:spcPct val="0"/>
              </a:spcBef>
            </a:pPr>
            <a:r>
              <a:rPr lang="en-US" altLang="el-GR" sz="1800" b="1">
                <a:latin typeface="Courier New" pitchFamily="49" charset="0"/>
              </a:rPr>
              <a:t>    float x;</a:t>
            </a:r>
          </a:p>
          <a:p>
            <a:pPr>
              <a:lnSpc>
                <a:spcPct val="100000"/>
              </a:lnSpc>
              <a:spcBef>
                <a:spcPct val="0"/>
              </a:spcBef>
            </a:pPr>
            <a:r>
              <a:rPr lang="en-US" altLang="el-GR" sz="1800" b="1">
                <a:latin typeface="Courier New" pitchFamily="49" charset="0"/>
              </a:rPr>
              <a:t>    float y;</a:t>
            </a:r>
          </a:p>
          <a:p>
            <a:pPr>
              <a:lnSpc>
                <a:spcPct val="100000"/>
              </a:lnSpc>
              <a:spcBef>
                <a:spcPct val="0"/>
              </a:spcBef>
            </a:pPr>
            <a:r>
              <a:rPr lang="en-US" altLang="el-GR" sz="1800" b="1">
                <a:latin typeface="Courier New" pitchFamily="49" charset="0"/>
              </a:rPr>
              <a:t>    float z;</a:t>
            </a:r>
          </a:p>
          <a:p>
            <a:pPr>
              <a:lnSpc>
                <a:spcPct val="100000"/>
              </a:lnSpc>
              <a:spcBef>
                <a:spcPct val="0"/>
              </a:spcBef>
            </a:pPr>
            <a:r>
              <a:rPr lang="en-US" altLang="el-GR" sz="1800" b="1">
                <a:latin typeface="Courier New" pitchFamily="49" charset="0"/>
              </a:rPr>
              <a:t>    float radius;</a:t>
            </a:r>
          </a:p>
          <a:p>
            <a:pPr>
              <a:lnSpc>
                <a:spcPct val="100000"/>
              </a:lnSpc>
              <a:spcBef>
                <a:spcPct val="0"/>
              </a:spcBef>
            </a:pPr>
            <a:r>
              <a:rPr lang="en-US" altLang="el-GR" sz="1800" b="1">
                <a:latin typeface="Courier New" pitchFamily="49" charset="0"/>
              </a:rPr>
              <a:t>};</a:t>
            </a:r>
          </a:p>
          <a:p>
            <a:pPr>
              <a:lnSpc>
                <a:spcPct val="100000"/>
              </a:lnSpc>
              <a:spcBef>
                <a:spcPct val="0"/>
              </a:spcBef>
            </a:pPr>
            <a:endParaRPr lang="en-US" altLang="el-GR" sz="1800" b="1">
              <a:latin typeface="Courier New" pitchFamily="49" charset="0"/>
            </a:endParaRPr>
          </a:p>
          <a:p>
            <a:pPr>
              <a:lnSpc>
                <a:spcPct val="100000"/>
              </a:lnSpc>
              <a:spcBef>
                <a:spcPct val="0"/>
              </a:spcBef>
            </a:pPr>
            <a:r>
              <a:rPr lang="en-US" altLang="el-GR" sz="1800" b="1">
                <a:latin typeface="Courier New" pitchFamily="49" charset="0"/>
              </a:rPr>
              <a:t>int main()</a:t>
            </a:r>
          </a:p>
          <a:p>
            <a:pPr>
              <a:lnSpc>
                <a:spcPct val="100000"/>
              </a:lnSpc>
              <a:spcBef>
                <a:spcPct val="0"/>
              </a:spcBef>
            </a:pPr>
            <a:r>
              <a:rPr lang="en-US" altLang="el-GR" sz="1800" b="1">
                <a:latin typeface="Courier New" pitchFamily="49" charset="0"/>
              </a:rPr>
              <a:t>{</a:t>
            </a:r>
          </a:p>
          <a:p>
            <a:pPr>
              <a:lnSpc>
                <a:spcPct val="100000"/>
              </a:lnSpc>
              <a:spcBef>
                <a:spcPct val="0"/>
              </a:spcBef>
            </a:pPr>
            <a:r>
              <a:rPr lang="en-US" altLang="el-GR" sz="1800" b="1">
                <a:latin typeface="Courier New" pitchFamily="49" charset="0"/>
              </a:rPr>
              <a:t>  CircleClass myObj;</a:t>
            </a:r>
          </a:p>
          <a:p>
            <a:pPr>
              <a:lnSpc>
                <a:spcPct val="100000"/>
              </a:lnSpc>
              <a:spcBef>
                <a:spcPct val="0"/>
              </a:spcBef>
            </a:pPr>
            <a:r>
              <a:rPr lang="en-US" altLang="el-GR" sz="1800" b="1">
                <a:latin typeface="Courier New" pitchFamily="49" charset="0"/>
              </a:rPr>
              <a:t>  CircleClass *myPtr;</a:t>
            </a:r>
          </a:p>
          <a:p>
            <a:pPr>
              <a:lnSpc>
                <a:spcPct val="100000"/>
              </a:lnSpc>
              <a:spcBef>
                <a:spcPct val="0"/>
              </a:spcBef>
            </a:pPr>
            <a:r>
              <a:rPr lang="en-US" altLang="el-GR" sz="1800" b="1">
                <a:latin typeface="Courier New" pitchFamily="49" charset="0"/>
              </a:rPr>
              <a:t>  myPtr = &amp;myObj;</a:t>
            </a:r>
          </a:p>
          <a:p>
            <a:pPr>
              <a:lnSpc>
                <a:spcPct val="100000"/>
              </a:lnSpc>
              <a:spcBef>
                <a:spcPct val="0"/>
              </a:spcBef>
            </a:pPr>
            <a:endParaRPr lang="en-US" altLang="el-GR" sz="1800" b="1">
              <a:latin typeface="Courier New" pitchFamily="49" charset="0"/>
            </a:endParaRPr>
          </a:p>
          <a:p>
            <a:pPr>
              <a:lnSpc>
                <a:spcPct val="100000"/>
              </a:lnSpc>
              <a:spcBef>
                <a:spcPct val="0"/>
              </a:spcBef>
            </a:pPr>
            <a:r>
              <a:rPr lang="en-US" altLang="el-GR" sz="1800" b="1">
                <a:latin typeface="Courier New" pitchFamily="49" charset="0"/>
              </a:rPr>
              <a:t>  myObj.x = 5;</a:t>
            </a:r>
          </a:p>
          <a:p>
            <a:pPr>
              <a:lnSpc>
                <a:spcPct val="100000"/>
              </a:lnSpc>
              <a:spcBef>
                <a:spcPct val="0"/>
              </a:spcBef>
            </a:pPr>
            <a:r>
              <a:rPr lang="en-US" altLang="el-GR" sz="1800" b="1">
                <a:latin typeface="Courier New" pitchFamily="49" charset="0"/>
              </a:rPr>
              <a:t>  myPtr-&gt;y = 9;</a:t>
            </a:r>
          </a:p>
          <a:p>
            <a:pPr>
              <a:lnSpc>
                <a:spcPct val="100000"/>
              </a:lnSpc>
              <a:spcBef>
                <a:spcPct val="0"/>
              </a:spcBef>
            </a:pPr>
            <a:r>
              <a:rPr lang="en-US" altLang="el-GR" sz="1800" b="1">
                <a:latin typeface="Courier New" pitchFamily="49" charset="0"/>
              </a:rPr>
              <a:t>  myObj.z = 15;</a:t>
            </a:r>
          </a:p>
          <a:p>
            <a:pPr>
              <a:lnSpc>
                <a:spcPct val="100000"/>
              </a:lnSpc>
              <a:spcBef>
                <a:spcPct val="0"/>
              </a:spcBef>
            </a:pPr>
            <a:r>
              <a:rPr lang="en-US" altLang="el-GR" sz="1800" b="1">
                <a:latin typeface="Courier New" pitchFamily="49" charset="0"/>
              </a:rPr>
              <a:t>  myPtr-&gt;radius = 56.4;</a:t>
            </a:r>
          </a:p>
          <a:p>
            <a:pPr>
              <a:lnSpc>
                <a:spcPct val="100000"/>
              </a:lnSpc>
              <a:spcBef>
                <a:spcPct val="0"/>
              </a:spcBef>
            </a:pPr>
            <a:endParaRPr lang="en-US" altLang="el-GR" sz="1800" b="1">
              <a:latin typeface="Courier New" pitchFamily="49" charset="0"/>
            </a:endParaRPr>
          </a:p>
          <a:p>
            <a:pPr>
              <a:lnSpc>
                <a:spcPct val="100000"/>
              </a:lnSpc>
              <a:spcBef>
                <a:spcPct val="0"/>
              </a:spcBef>
            </a:pPr>
            <a:r>
              <a:rPr lang="en-US" altLang="el-GR" sz="1800" b="1">
                <a:latin typeface="Courier New" pitchFamily="49" charset="0"/>
              </a:rPr>
              <a:t>  ...</a:t>
            </a:r>
          </a:p>
        </p:txBody>
      </p:sp>
      <p:sp>
        <p:nvSpPr>
          <p:cNvPr id="32774" name="Text Box 4"/>
          <p:cNvSpPr txBox="1">
            <a:spLocks noChangeArrowheads="1"/>
          </p:cNvSpPr>
          <p:nvPr/>
        </p:nvSpPr>
        <p:spPr bwMode="auto">
          <a:xfrm>
            <a:off x="4191000" y="2846388"/>
            <a:ext cx="4881563" cy="201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800">
                <a:latin typeface="Comic Sans MS" pitchFamily="66" charset="0"/>
              </a:rPr>
              <a:t>I access the same memory location using</a:t>
            </a:r>
          </a:p>
          <a:p>
            <a:pPr>
              <a:lnSpc>
                <a:spcPct val="100000"/>
              </a:lnSpc>
              <a:spcBef>
                <a:spcPct val="0"/>
              </a:spcBef>
            </a:pPr>
            <a:r>
              <a:rPr lang="en-US" altLang="el-GR" sz="1800">
                <a:latin typeface="Comic Sans MS" pitchFamily="66" charset="0"/>
              </a:rPr>
              <a:t>both the actual object and a pointer to that</a:t>
            </a:r>
          </a:p>
          <a:p>
            <a:pPr>
              <a:lnSpc>
                <a:spcPct val="100000"/>
              </a:lnSpc>
              <a:spcBef>
                <a:spcPct val="0"/>
              </a:spcBef>
            </a:pPr>
            <a:r>
              <a:rPr lang="en-US" altLang="el-GR" sz="1800">
                <a:latin typeface="Comic Sans MS" pitchFamily="66" charset="0"/>
              </a:rPr>
              <a:t>object.</a:t>
            </a:r>
          </a:p>
          <a:p>
            <a:pPr>
              <a:lnSpc>
                <a:spcPct val="100000"/>
              </a:lnSpc>
              <a:spcBef>
                <a:spcPct val="0"/>
              </a:spcBef>
            </a:pPr>
            <a:endParaRPr lang="en-US" altLang="el-GR" sz="1800">
              <a:latin typeface="Comic Sans MS" pitchFamily="66" charset="0"/>
            </a:endParaRPr>
          </a:p>
          <a:p>
            <a:pPr>
              <a:lnSpc>
                <a:spcPct val="100000"/>
              </a:lnSpc>
              <a:spcBef>
                <a:spcPct val="0"/>
              </a:spcBef>
            </a:pPr>
            <a:r>
              <a:rPr lang="en-US" altLang="el-GR" sz="1800">
                <a:latin typeface="Comic Sans MS" pitchFamily="66" charset="0"/>
              </a:rPr>
              <a:t>The dot operator is used with the object</a:t>
            </a:r>
          </a:p>
          <a:p>
            <a:pPr>
              <a:lnSpc>
                <a:spcPct val="100000"/>
              </a:lnSpc>
              <a:spcBef>
                <a:spcPct val="0"/>
              </a:spcBef>
            </a:pPr>
            <a:endParaRPr lang="en-US" altLang="el-GR" sz="1800">
              <a:latin typeface="Comic Sans MS" pitchFamily="66" charset="0"/>
            </a:endParaRPr>
          </a:p>
          <a:p>
            <a:pPr>
              <a:lnSpc>
                <a:spcPct val="100000"/>
              </a:lnSpc>
              <a:spcBef>
                <a:spcPct val="0"/>
              </a:spcBef>
            </a:pPr>
            <a:r>
              <a:rPr lang="en-US" altLang="el-GR" sz="1800">
                <a:latin typeface="Comic Sans MS" pitchFamily="66" charset="0"/>
              </a:rPr>
              <a:t>The arrow operator is used with the pointer</a:t>
            </a:r>
          </a:p>
        </p:txBody>
      </p:sp>
      <p:sp>
        <p:nvSpPr>
          <p:cNvPr id="32775" name="Line 5"/>
          <p:cNvSpPr>
            <a:spLocks noChangeShapeType="1"/>
          </p:cNvSpPr>
          <p:nvPr/>
        </p:nvSpPr>
        <p:spPr bwMode="auto">
          <a:xfrm flipH="1">
            <a:off x="2362200" y="4267200"/>
            <a:ext cx="1828800" cy="533400"/>
          </a:xfrm>
          <a:prstGeom prst="line">
            <a:avLst/>
          </a:prstGeom>
          <a:noFill/>
          <a:ln w="127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endParaRPr lang="el-GR"/>
          </a:p>
        </p:txBody>
      </p:sp>
      <p:sp>
        <p:nvSpPr>
          <p:cNvPr id="32776" name="Line 6"/>
          <p:cNvSpPr>
            <a:spLocks noChangeShapeType="1"/>
          </p:cNvSpPr>
          <p:nvPr/>
        </p:nvSpPr>
        <p:spPr bwMode="auto">
          <a:xfrm flipH="1">
            <a:off x="2438400" y="4267200"/>
            <a:ext cx="1752600" cy="1066800"/>
          </a:xfrm>
          <a:prstGeom prst="line">
            <a:avLst/>
          </a:prstGeom>
          <a:noFill/>
          <a:ln w="127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endParaRPr lang="el-GR"/>
          </a:p>
        </p:txBody>
      </p:sp>
      <p:sp>
        <p:nvSpPr>
          <p:cNvPr id="32777" name="Line 7"/>
          <p:cNvSpPr>
            <a:spLocks noChangeShapeType="1"/>
          </p:cNvSpPr>
          <p:nvPr/>
        </p:nvSpPr>
        <p:spPr bwMode="auto">
          <a:xfrm flipH="1">
            <a:off x="2438400" y="4876800"/>
            <a:ext cx="1828800" cy="228600"/>
          </a:xfrm>
          <a:prstGeom prst="line">
            <a:avLst/>
          </a:prstGeom>
          <a:noFill/>
          <a:ln w="127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endParaRPr lang="el-GR"/>
          </a:p>
        </p:txBody>
      </p:sp>
      <p:sp>
        <p:nvSpPr>
          <p:cNvPr id="32778" name="Line 8"/>
          <p:cNvSpPr>
            <a:spLocks noChangeShapeType="1"/>
          </p:cNvSpPr>
          <p:nvPr/>
        </p:nvSpPr>
        <p:spPr bwMode="auto">
          <a:xfrm flipH="1">
            <a:off x="3505200" y="4876800"/>
            <a:ext cx="762000" cy="685800"/>
          </a:xfrm>
          <a:prstGeom prst="line">
            <a:avLst/>
          </a:prstGeom>
          <a:noFill/>
          <a:ln w="127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endParaRPr lang="el-G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6" name="4 - Θέση αριθμού διαφάνειας"/>
          <p:cNvSpPr>
            <a:spLocks noGrp="1"/>
          </p:cNvSpPr>
          <p:nvPr>
            <p:ph type="sldNum" sz="quarter" idx="11"/>
          </p:nvPr>
        </p:nvSpPr>
        <p:spPr/>
        <p:txBody>
          <a:bodyPr/>
          <a:lstStyle/>
          <a:p>
            <a:pPr>
              <a:defRPr/>
            </a:pPr>
            <a:fld id="{BC54F6A6-B833-495E-94E0-77EFF1731CB0}" type="slidenum">
              <a:rPr lang="el-GR"/>
              <a:pPr>
                <a:defRPr/>
              </a:pPr>
              <a:t>31</a:t>
            </a:fld>
            <a:endParaRPr lang="el-GR"/>
          </a:p>
        </p:txBody>
      </p:sp>
      <p:sp>
        <p:nvSpPr>
          <p:cNvPr id="33796" name="Rectangle 2"/>
          <p:cNvSpPr>
            <a:spLocks noGrp="1" noChangeArrowheads="1"/>
          </p:cNvSpPr>
          <p:nvPr>
            <p:ph type="title"/>
          </p:nvPr>
        </p:nvSpPr>
        <p:spPr>
          <a:xfrm>
            <a:off x="304800" y="304800"/>
            <a:ext cx="8458200" cy="603250"/>
          </a:xfrm>
        </p:spPr>
        <p:txBody>
          <a:bodyPr/>
          <a:lstStyle/>
          <a:p>
            <a:pPr eaLnBrk="1" hangingPunct="1"/>
            <a:r>
              <a:rPr lang="el-GR" altLang="el-GR" smtClean="0"/>
              <a:t>Δυναμικά εκχωρούμενα αντικείμενα</a:t>
            </a:r>
            <a:endParaRPr lang="en-US" altLang="el-GR" smtClean="0"/>
          </a:p>
        </p:txBody>
      </p:sp>
      <p:sp>
        <p:nvSpPr>
          <p:cNvPr id="33797" name="Text Box 3"/>
          <p:cNvSpPr txBox="1">
            <a:spLocks noChangeArrowheads="1"/>
          </p:cNvSpPr>
          <p:nvPr/>
        </p:nvSpPr>
        <p:spPr bwMode="auto">
          <a:xfrm>
            <a:off x="381000" y="838200"/>
            <a:ext cx="7829550" cy="476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800" b="1">
                <a:latin typeface="Courier New" pitchFamily="49" charset="0"/>
              </a:rPr>
              <a:t>class TempClass</a:t>
            </a:r>
          </a:p>
          <a:p>
            <a:pPr>
              <a:lnSpc>
                <a:spcPct val="100000"/>
              </a:lnSpc>
              <a:spcBef>
                <a:spcPct val="0"/>
              </a:spcBef>
            </a:pPr>
            <a:r>
              <a:rPr lang="en-US" altLang="el-GR" sz="1800" b="1">
                <a:latin typeface="Courier New" pitchFamily="49" charset="0"/>
              </a:rPr>
              <a:t>{</a:t>
            </a:r>
          </a:p>
          <a:p>
            <a:pPr>
              <a:lnSpc>
                <a:spcPct val="100000"/>
              </a:lnSpc>
              <a:spcBef>
                <a:spcPct val="0"/>
              </a:spcBef>
            </a:pPr>
            <a:r>
              <a:rPr lang="en-US" altLang="el-GR" sz="1800" b="1">
                <a:latin typeface="Courier New" pitchFamily="49" charset="0"/>
              </a:rPr>
              <a:t>  public: </a:t>
            </a:r>
          </a:p>
          <a:p>
            <a:pPr>
              <a:lnSpc>
                <a:spcPct val="100000"/>
              </a:lnSpc>
              <a:spcBef>
                <a:spcPct val="0"/>
              </a:spcBef>
            </a:pPr>
            <a:r>
              <a:rPr lang="en-US" altLang="el-GR" sz="1800" b="1">
                <a:latin typeface="Courier New" pitchFamily="49" charset="0"/>
              </a:rPr>
              <a:t>    int    ival;</a:t>
            </a:r>
          </a:p>
          <a:p>
            <a:pPr>
              <a:lnSpc>
                <a:spcPct val="100000"/>
              </a:lnSpc>
              <a:spcBef>
                <a:spcPct val="0"/>
              </a:spcBef>
            </a:pPr>
            <a:r>
              <a:rPr lang="en-US" altLang="el-GR" sz="1800" b="1">
                <a:latin typeface="Courier New" pitchFamily="49" charset="0"/>
              </a:rPr>
              <a:t>    double dval;</a:t>
            </a:r>
          </a:p>
          <a:p>
            <a:pPr>
              <a:lnSpc>
                <a:spcPct val="100000"/>
              </a:lnSpc>
              <a:spcBef>
                <a:spcPct val="0"/>
              </a:spcBef>
            </a:pPr>
            <a:r>
              <a:rPr lang="en-US" altLang="el-GR" sz="1800" b="1">
                <a:latin typeface="Courier New" pitchFamily="49" charset="0"/>
              </a:rPr>
              <a:t>};</a:t>
            </a:r>
          </a:p>
          <a:p>
            <a:pPr>
              <a:lnSpc>
                <a:spcPct val="100000"/>
              </a:lnSpc>
              <a:spcBef>
                <a:spcPct val="0"/>
              </a:spcBef>
            </a:pPr>
            <a:endParaRPr lang="en-US" altLang="el-GR" sz="1800" b="1">
              <a:latin typeface="Courier New" pitchFamily="49" charset="0"/>
            </a:endParaRPr>
          </a:p>
          <a:p>
            <a:pPr>
              <a:lnSpc>
                <a:spcPct val="100000"/>
              </a:lnSpc>
              <a:spcBef>
                <a:spcPct val="0"/>
              </a:spcBef>
            </a:pPr>
            <a:r>
              <a:rPr lang="en-US" altLang="el-GR" sz="1800" b="1">
                <a:latin typeface="Courier New" pitchFamily="49" charset="0"/>
              </a:rPr>
              <a:t>int main()</a:t>
            </a:r>
          </a:p>
          <a:p>
            <a:pPr>
              <a:lnSpc>
                <a:spcPct val="100000"/>
              </a:lnSpc>
              <a:spcBef>
                <a:spcPct val="0"/>
              </a:spcBef>
            </a:pPr>
            <a:r>
              <a:rPr lang="en-US" altLang="el-GR" sz="1800" b="1">
                <a:latin typeface="Courier New" pitchFamily="49" charset="0"/>
              </a:rPr>
              <a:t>{</a:t>
            </a:r>
          </a:p>
          <a:p>
            <a:pPr>
              <a:lnSpc>
                <a:spcPct val="100000"/>
              </a:lnSpc>
              <a:spcBef>
                <a:spcPct val="0"/>
              </a:spcBef>
            </a:pPr>
            <a:r>
              <a:rPr lang="en-US" altLang="el-GR" sz="1800" b="1">
                <a:latin typeface="Courier New" pitchFamily="49" charset="0"/>
              </a:rPr>
              <a:t>  TempClass *temp;      //4 bytes (or sizeof(tempClass*)</a:t>
            </a:r>
          </a:p>
          <a:p>
            <a:pPr>
              <a:lnSpc>
                <a:spcPct val="100000"/>
              </a:lnSpc>
              <a:spcBef>
                <a:spcPct val="0"/>
              </a:spcBef>
            </a:pPr>
            <a:r>
              <a:rPr lang="en-US" altLang="el-GR" sz="1800" b="1">
                <a:latin typeface="Courier New" pitchFamily="49" charset="0"/>
              </a:rPr>
              <a:t>  temp = new TempClass; //Claims enough space for all</a:t>
            </a:r>
          </a:p>
          <a:p>
            <a:pPr>
              <a:lnSpc>
                <a:spcPct val="100000"/>
              </a:lnSpc>
              <a:spcBef>
                <a:spcPct val="0"/>
              </a:spcBef>
            </a:pPr>
            <a:r>
              <a:rPr lang="en-US" altLang="el-GR" sz="1800" b="1">
                <a:latin typeface="Courier New" pitchFamily="49" charset="0"/>
              </a:rPr>
              <a:t>                        //members of a tempClass object</a:t>
            </a:r>
          </a:p>
          <a:p>
            <a:pPr>
              <a:lnSpc>
                <a:spcPct val="100000"/>
              </a:lnSpc>
              <a:spcBef>
                <a:spcPct val="0"/>
              </a:spcBef>
            </a:pPr>
            <a:endParaRPr lang="en-US" altLang="el-GR" sz="1800" b="1">
              <a:latin typeface="Courier New" pitchFamily="49" charset="0"/>
            </a:endParaRPr>
          </a:p>
          <a:p>
            <a:pPr>
              <a:lnSpc>
                <a:spcPct val="100000"/>
              </a:lnSpc>
              <a:spcBef>
                <a:spcPct val="0"/>
              </a:spcBef>
            </a:pPr>
            <a:r>
              <a:rPr lang="en-US" altLang="el-GR" sz="1800" b="1">
                <a:latin typeface="Courier New" pitchFamily="49" charset="0"/>
              </a:rPr>
              <a:t>  temp-&gt;ival = 16;      //Since temp is a pointer,</a:t>
            </a:r>
          </a:p>
          <a:p>
            <a:pPr>
              <a:lnSpc>
                <a:spcPct val="100000"/>
              </a:lnSpc>
              <a:spcBef>
                <a:spcPct val="0"/>
              </a:spcBef>
            </a:pPr>
            <a:r>
              <a:rPr lang="en-US" altLang="el-GR" sz="1800" b="1">
                <a:latin typeface="Courier New" pitchFamily="49" charset="0"/>
              </a:rPr>
              <a:t>  temp-&gt;dval = 4.5;     //the arrow operator is used</a:t>
            </a:r>
          </a:p>
          <a:p>
            <a:pPr>
              <a:lnSpc>
                <a:spcPct val="100000"/>
              </a:lnSpc>
              <a:spcBef>
                <a:spcPct val="0"/>
              </a:spcBef>
            </a:pPr>
            <a:r>
              <a:rPr lang="en-US" altLang="el-GR" sz="1800" b="1">
                <a:latin typeface="Courier New" pitchFamily="49" charset="0"/>
              </a:rPr>
              <a:t>  </a:t>
            </a:r>
          </a:p>
          <a:p>
            <a:pPr>
              <a:lnSpc>
                <a:spcPct val="100000"/>
              </a:lnSpc>
              <a:spcBef>
                <a:spcPct val="0"/>
              </a:spcBef>
            </a:pPr>
            <a:r>
              <a:rPr lang="en-US" altLang="el-GR" sz="1800" b="1">
                <a:latin typeface="Courier New" pitchFamily="49" charset="0"/>
              </a:rPr>
              <a:t>  ...</a:t>
            </a:r>
          </a:p>
        </p:txBody>
      </p:sp>
      <p:sp>
        <p:nvSpPr>
          <p:cNvPr id="33798" name="Text Box 4"/>
          <p:cNvSpPr txBox="1">
            <a:spLocks noChangeArrowheads="1"/>
          </p:cNvSpPr>
          <p:nvPr/>
        </p:nvSpPr>
        <p:spPr bwMode="auto">
          <a:xfrm>
            <a:off x="4067175" y="1196975"/>
            <a:ext cx="4487863"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2000">
                <a:latin typeface="Comic Sans MS" pitchFamily="66" charset="0"/>
              </a:rPr>
              <a:t>Note: The actual object that is</a:t>
            </a:r>
          </a:p>
          <a:p>
            <a:pPr>
              <a:lnSpc>
                <a:spcPct val="100000"/>
              </a:lnSpc>
              <a:spcBef>
                <a:spcPct val="0"/>
              </a:spcBef>
            </a:pPr>
            <a:r>
              <a:rPr lang="en-US" altLang="el-GR" sz="2000">
                <a:latin typeface="Comic Sans MS" pitchFamily="66" charset="0"/>
              </a:rPr>
              <a:t>allocated (the memory location)</a:t>
            </a:r>
          </a:p>
          <a:p>
            <a:pPr>
              <a:lnSpc>
                <a:spcPct val="100000"/>
              </a:lnSpc>
              <a:spcBef>
                <a:spcPct val="0"/>
              </a:spcBef>
            </a:pPr>
            <a:r>
              <a:rPr lang="en-US" altLang="el-GR" sz="2000">
                <a:latin typeface="Comic Sans MS" pitchFamily="66" charset="0"/>
              </a:rPr>
              <a:t>never gets a name! It is </a:t>
            </a:r>
            <a:r>
              <a:rPr lang="en-US" altLang="el-GR" sz="2000" i="1">
                <a:latin typeface="Comic Sans MS" pitchFamily="66" charset="0"/>
              </a:rPr>
              <a:t>only</a:t>
            </a:r>
            <a:r>
              <a:rPr lang="en-US" altLang="el-GR" sz="2000">
                <a:latin typeface="Comic Sans MS" pitchFamily="66" charset="0"/>
              </a:rPr>
              <a:t> pointed</a:t>
            </a:r>
          </a:p>
          <a:p>
            <a:pPr>
              <a:lnSpc>
                <a:spcPct val="100000"/>
              </a:lnSpc>
              <a:spcBef>
                <a:spcPct val="0"/>
              </a:spcBef>
            </a:pPr>
            <a:r>
              <a:rPr lang="en-US" altLang="el-GR" sz="2000">
                <a:latin typeface="Comic Sans MS" pitchFamily="66" charset="0"/>
              </a:rPr>
              <a:t>to by the temp pointer!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9" name="4 - Θέση αριθμού διαφάνειας"/>
          <p:cNvSpPr>
            <a:spLocks noGrp="1"/>
          </p:cNvSpPr>
          <p:nvPr>
            <p:ph type="sldNum" sz="quarter" idx="11"/>
          </p:nvPr>
        </p:nvSpPr>
        <p:spPr/>
        <p:txBody>
          <a:bodyPr/>
          <a:lstStyle/>
          <a:p>
            <a:pPr>
              <a:defRPr/>
            </a:pPr>
            <a:fld id="{6BBC7B41-1DA7-4B46-B652-3C55094B9B84}" type="slidenum">
              <a:rPr lang="el-GR"/>
              <a:pPr>
                <a:defRPr/>
              </a:pPr>
              <a:t>32</a:t>
            </a:fld>
            <a:endParaRPr lang="el-GR"/>
          </a:p>
        </p:txBody>
      </p:sp>
      <p:sp>
        <p:nvSpPr>
          <p:cNvPr id="34820" name="Rectangle 2"/>
          <p:cNvSpPr>
            <a:spLocks noGrp="1" noChangeArrowheads="1"/>
          </p:cNvSpPr>
          <p:nvPr>
            <p:ph type="title"/>
          </p:nvPr>
        </p:nvSpPr>
        <p:spPr>
          <a:xfrm>
            <a:off x="179388" y="304800"/>
            <a:ext cx="8583612" cy="762000"/>
          </a:xfrm>
        </p:spPr>
        <p:txBody>
          <a:bodyPr/>
          <a:lstStyle/>
          <a:p>
            <a:pPr eaLnBrk="1" hangingPunct="1"/>
            <a:r>
              <a:rPr lang="el-GR" altLang="el-GR" smtClean="0"/>
              <a:t>χρήση</a:t>
            </a:r>
            <a:r>
              <a:rPr lang="en-US" altLang="el-GR" smtClean="0"/>
              <a:t> constructors </a:t>
            </a:r>
            <a:r>
              <a:rPr lang="el-GR" altLang="el-GR" smtClean="0"/>
              <a:t>με δυναμική παραχώρηση μνήμης</a:t>
            </a:r>
            <a:endParaRPr lang="en-US" altLang="el-GR" smtClean="0"/>
          </a:p>
        </p:txBody>
      </p:sp>
      <p:sp>
        <p:nvSpPr>
          <p:cNvPr id="34821" name="Text Box 4"/>
          <p:cNvSpPr txBox="1">
            <a:spLocks noChangeArrowheads="1"/>
          </p:cNvSpPr>
          <p:nvPr/>
        </p:nvSpPr>
        <p:spPr bwMode="auto">
          <a:xfrm>
            <a:off x="304800" y="1343025"/>
            <a:ext cx="7518400" cy="498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nSpc>
                <a:spcPct val="100000"/>
              </a:lnSpc>
              <a:spcBef>
                <a:spcPct val="0"/>
              </a:spcBef>
            </a:pPr>
            <a:r>
              <a:rPr lang="en-US" altLang="el-GR" sz="1600" b="1">
                <a:latin typeface="Courier New" pitchFamily="49" charset="0"/>
              </a:rPr>
              <a:t>class IntClass</a:t>
            </a:r>
          </a:p>
          <a:p>
            <a:pPr>
              <a:lnSpc>
                <a:spcPct val="100000"/>
              </a:lnSpc>
              <a:spcBef>
                <a:spcPct val="0"/>
              </a:spcBef>
            </a:pPr>
            <a:r>
              <a:rPr lang="en-US" altLang="el-GR" sz="1600" b="1">
                <a:latin typeface="Courier New" pitchFamily="49" charset="0"/>
              </a:rPr>
              <a:t>{</a:t>
            </a:r>
          </a:p>
          <a:p>
            <a:pPr>
              <a:lnSpc>
                <a:spcPct val="100000"/>
              </a:lnSpc>
              <a:spcBef>
                <a:spcPct val="0"/>
              </a:spcBef>
            </a:pPr>
            <a:r>
              <a:rPr lang="en-US" altLang="el-GR" sz="1600" b="1">
                <a:latin typeface="Courier New" pitchFamily="49" charset="0"/>
              </a:rPr>
              <a:t>  public: </a:t>
            </a:r>
          </a:p>
          <a:p>
            <a:pPr>
              <a:lnSpc>
                <a:spcPct val="100000"/>
              </a:lnSpc>
              <a:spcBef>
                <a:spcPct val="0"/>
              </a:spcBef>
            </a:pPr>
            <a:r>
              <a:rPr lang="en-US" altLang="el-GR" sz="1600" b="1">
                <a:latin typeface="Courier New" pitchFamily="49" charset="0"/>
              </a:rPr>
              <a:t>    int val;</a:t>
            </a:r>
          </a:p>
          <a:p>
            <a:pPr>
              <a:lnSpc>
                <a:spcPct val="100000"/>
              </a:lnSpc>
              <a:spcBef>
                <a:spcPct val="0"/>
              </a:spcBef>
            </a:pPr>
            <a:endParaRPr lang="en-US" altLang="el-GR" sz="1600" b="1">
              <a:latin typeface="Courier New" pitchFamily="49" charset="0"/>
            </a:endParaRPr>
          </a:p>
          <a:p>
            <a:pPr>
              <a:lnSpc>
                <a:spcPct val="100000"/>
              </a:lnSpc>
              <a:spcBef>
                <a:spcPct val="0"/>
              </a:spcBef>
            </a:pPr>
            <a:r>
              <a:rPr lang="en-US" altLang="el-GR" sz="1600" b="1">
                <a:latin typeface="Courier New" pitchFamily="49" charset="0"/>
              </a:rPr>
              <a:t>    IntClass() </a:t>
            </a:r>
            <a:r>
              <a:rPr lang="en-US" altLang="el-GR" sz="1600" b="1">
                <a:solidFill>
                  <a:srgbClr val="00B050"/>
                </a:solidFill>
                <a:latin typeface="Courier New" pitchFamily="49" charset="0"/>
              </a:rPr>
              <a:t>//Default constructor sets val to 0</a:t>
            </a:r>
          </a:p>
          <a:p>
            <a:pPr>
              <a:lnSpc>
                <a:spcPct val="100000"/>
              </a:lnSpc>
              <a:spcBef>
                <a:spcPct val="0"/>
              </a:spcBef>
            </a:pPr>
            <a:r>
              <a:rPr lang="en-US" altLang="el-GR" sz="1600" b="1">
                <a:latin typeface="Courier New" pitchFamily="49" charset="0"/>
              </a:rPr>
              <a:t>    {</a:t>
            </a:r>
          </a:p>
          <a:p>
            <a:pPr>
              <a:lnSpc>
                <a:spcPct val="100000"/>
              </a:lnSpc>
              <a:spcBef>
                <a:spcPct val="0"/>
              </a:spcBef>
            </a:pPr>
            <a:r>
              <a:rPr lang="en-US" altLang="el-GR" sz="1600" b="1">
                <a:latin typeface="Courier New" pitchFamily="49" charset="0"/>
              </a:rPr>
              <a:t>      val = 0;</a:t>
            </a:r>
          </a:p>
          <a:p>
            <a:pPr>
              <a:lnSpc>
                <a:spcPct val="100000"/>
              </a:lnSpc>
              <a:spcBef>
                <a:spcPct val="0"/>
              </a:spcBef>
            </a:pPr>
            <a:r>
              <a:rPr lang="en-US" altLang="el-GR" sz="1600" b="1">
                <a:latin typeface="Courier New" pitchFamily="49" charset="0"/>
              </a:rPr>
              <a:t>    }</a:t>
            </a:r>
          </a:p>
          <a:p>
            <a:pPr>
              <a:lnSpc>
                <a:spcPct val="100000"/>
              </a:lnSpc>
              <a:spcBef>
                <a:spcPct val="0"/>
              </a:spcBef>
            </a:pPr>
            <a:r>
              <a:rPr lang="en-US" altLang="el-GR" sz="1600" b="1">
                <a:latin typeface="Courier New" pitchFamily="49" charset="0"/>
              </a:rPr>
              <a:t>    IntClass(int inVal) </a:t>
            </a:r>
            <a:r>
              <a:rPr lang="en-US" altLang="el-GR" sz="1600" b="1">
                <a:solidFill>
                  <a:srgbClr val="00B050"/>
                </a:solidFill>
                <a:latin typeface="Courier New" pitchFamily="49" charset="0"/>
              </a:rPr>
              <a:t>//Initializes val to value passed in</a:t>
            </a:r>
          </a:p>
          <a:p>
            <a:pPr>
              <a:lnSpc>
                <a:spcPct val="100000"/>
              </a:lnSpc>
              <a:spcBef>
                <a:spcPct val="0"/>
              </a:spcBef>
            </a:pPr>
            <a:r>
              <a:rPr lang="en-US" altLang="el-GR" sz="1600" b="1">
                <a:latin typeface="Courier New" pitchFamily="49" charset="0"/>
              </a:rPr>
              <a:t>    {</a:t>
            </a:r>
          </a:p>
          <a:p>
            <a:pPr>
              <a:lnSpc>
                <a:spcPct val="100000"/>
              </a:lnSpc>
              <a:spcBef>
                <a:spcPct val="0"/>
              </a:spcBef>
            </a:pPr>
            <a:r>
              <a:rPr lang="en-US" altLang="el-GR" sz="1600" b="1">
                <a:latin typeface="Courier New" pitchFamily="49" charset="0"/>
              </a:rPr>
              <a:t>      val = inVal;</a:t>
            </a:r>
          </a:p>
          <a:p>
            <a:pPr>
              <a:lnSpc>
                <a:spcPct val="100000"/>
              </a:lnSpc>
              <a:spcBef>
                <a:spcPct val="0"/>
              </a:spcBef>
            </a:pPr>
            <a:r>
              <a:rPr lang="en-US" altLang="el-GR" sz="1600" b="1">
                <a:latin typeface="Courier New" pitchFamily="49" charset="0"/>
              </a:rPr>
              <a:t>    }</a:t>
            </a:r>
          </a:p>
          <a:p>
            <a:pPr>
              <a:lnSpc>
                <a:spcPct val="100000"/>
              </a:lnSpc>
              <a:spcBef>
                <a:spcPct val="0"/>
              </a:spcBef>
            </a:pPr>
            <a:r>
              <a:rPr lang="en-US" altLang="el-GR" sz="1600" b="1">
                <a:latin typeface="Courier New" pitchFamily="49" charset="0"/>
              </a:rPr>
              <a:t>};</a:t>
            </a:r>
          </a:p>
          <a:p>
            <a:pPr>
              <a:lnSpc>
                <a:spcPct val="100000"/>
              </a:lnSpc>
              <a:spcBef>
                <a:spcPct val="0"/>
              </a:spcBef>
            </a:pPr>
            <a:endParaRPr lang="en-US" altLang="el-GR" sz="1600" b="1">
              <a:latin typeface="Courier New" pitchFamily="49" charset="0"/>
            </a:endParaRPr>
          </a:p>
          <a:p>
            <a:pPr>
              <a:lnSpc>
                <a:spcPct val="100000"/>
              </a:lnSpc>
              <a:spcBef>
                <a:spcPct val="0"/>
              </a:spcBef>
            </a:pPr>
            <a:r>
              <a:rPr lang="en-US" altLang="el-GR" sz="1600" b="1">
                <a:latin typeface="Courier New" pitchFamily="49" charset="0"/>
              </a:rPr>
              <a:t>IntClass ic;    //sets ic.val to 0</a:t>
            </a:r>
          </a:p>
          <a:p>
            <a:pPr>
              <a:lnSpc>
                <a:spcPct val="100000"/>
              </a:lnSpc>
              <a:spcBef>
                <a:spcPct val="0"/>
              </a:spcBef>
            </a:pPr>
            <a:r>
              <a:rPr lang="en-US" altLang="el-GR" sz="1600" b="1">
                <a:latin typeface="Courier New" pitchFamily="49" charset="0"/>
              </a:rPr>
              <a:t>IntClass *icPtr = new IntClass;      </a:t>
            </a:r>
            <a:r>
              <a:rPr lang="en-US" altLang="el-GR" sz="1600" b="1">
                <a:solidFill>
                  <a:srgbClr val="00B050"/>
                </a:solidFill>
                <a:latin typeface="Courier New" pitchFamily="49" charset="0"/>
              </a:rPr>
              <a:t>//sets icPtr-&gt;val to 0</a:t>
            </a:r>
          </a:p>
          <a:p>
            <a:pPr>
              <a:lnSpc>
                <a:spcPct val="100000"/>
              </a:lnSpc>
              <a:spcBef>
                <a:spcPct val="0"/>
              </a:spcBef>
            </a:pPr>
            <a:endParaRPr lang="en-US" altLang="el-GR" sz="1600" b="1">
              <a:latin typeface="Courier New" pitchFamily="49" charset="0"/>
            </a:endParaRPr>
          </a:p>
          <a:p>
            <a:pPr>
              <a:lnSpc>
                <a:spcPct val="100000"/>
              </a:lnSpc>
              <a:spcBef>
                <a:spcPct val="0"/>
              </a:spcBef>
            </a:pPr>
            <a:r>
              <a:rPr lang="en-US" altLang="el-GR" sz="1600" b="1">
                <a:latin typeface="Courier New" pitchFamily="49" charset="0"/>
              </a:rPr>
              <a:t>IntClass ic2(6); //sets ic2.val = 6</a:t>
            </a:r>
          </a:p>
          <a:p>
            <a:pPr>
              <a:lnSpc>
                <a:spcPct val="100000"/>
              </a:lnSpc>
              <a:spcBef>
                <a:spcPct val="0"/>
              </a:spcBef>
            </a:pPr>
            <a:r>
              <a:rPr lang="en-US" altLang="el-GR" sz="1600" b="1">
                <a:latin typeface="Courier New" pitchFamily="49" charset="0"/>
              </a:rPr>
              <a:t>IntClass *icPtr2 = new IntClass(10); </a:t>
            </a:r>
            <a:r>
              <a:rPr lang="en-US" altLang="el-GR" sz="1600" b="1">
                <a:solidFill>
                  <a:srgbClr val="00B050"/>
                </a:solidFill>
                <a:latin typeface="Courier New" pitchFamily="49" charset="0"/>
              </a:rPr>
              <a:t>//sets icPtr-&gt;val to 10</a:t>
            </a:r>
          </a:p>
        </p:txBody>
      </p:sp>
      <p:sp>
        <p:nvSpPr>
          <p:cNvPr id="34822" name="AutoShape 5"/>
          <p:cNvSpPr>
            <a:spLocks/>
          </p:cNvSpPr>
          <p:nvPr/>
        </p:nvSpPr>
        <p:spPr bwMode="auto">
          <a:xfrm>
            <a:off x="7772400" y="5081588"/>
            <a:ext cx="152400" cy="457200"/>
          </a:xfrm>
          <a:prstGeom prst="righ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34823" name="AutoShape 6"/>
          <p:cNvSpPr>
            <a:spLocks/>
          </p:cNvSpPr>
          <p:nvPr/>
        </p:nvSpPr>
        <p:spPr bwMode="auto">
          <a:xfrm>
            <a:off x="7772400" y="5791200"/>
            <a:ext cx="152400" cy="457200"/>
          </a:xfrm>
          <a:prstGeom prst="rightBrace">
            <a:avLst>
              <a:gd name="adj1" fmla="val 25000"/>
              <a:gd name="adj2" fmla="val 50000"/>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34824" name="Text Box 7"/>
          <p:cNvSpPr txBox="1">
            <a:spLocks noChangeArrowheads="1"/>
          </p:cNvSpPr>
          <p:nvPr/>
        </p:nvSpPr>
        <p:spPr bwMode="auto">
          <a:xfrm>
            <a:off x="7921625" y="5037138"/>
            <a:ext cx="1222375"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lnSpc>
                <a:spcPct val="100000"/>
              </a:lnSpc>
              <a:spcBef>
                <a:spcPct val="0"/>
              </a:spcBef>
            </a:pPr>
            <a:r>
              <a:rPr lang="en-US" altLang="el-GR" sz="1400">
                <a:latin typeface="Comic Sans MS" pitchFamily="66" charset="0"/>
              </a:rPr>
              <a:t>Uses the</a:t>
            </a:r>
          </a:p>
          <a:p>
            <a:pPr eaLnBrk="1" hangingPunct="1">
              <a:lnSpc>
                <a:spcPct val="100000"/>
              </a:lnSpc>
              <a:spcBef>
                <a:spcPct val="0"/>
              </a:spcBef>
            </a:pPr>
            <a:r>
              <a:rPr lang="en-US" altLang="el-GR" sz="1400">
                <a:latin typeface="Comic Sans MS" pitchFamily="66" charset="0"/>
              </a:rPr>
              <a:t>default constructor</a:t>
            </a:r>
          </a:p>
        </p:txBody>
      </p:sp>
      <p:sp>
        <p:nvSpPr>
          <p:cNvPr id="34825" name="Text Box 8"/>
          <p:cNvSpPr txBox="1">
            <a:spLocks noChangeArrowheads="1"/>
          </p:cNvSpPr>
          <p:nvPr/>
        </p:nvSpPr>
        <p:spPr bwMode="auto">
          <a:xfrm>
            <a:off x="7924800" y="5767388"/>
            <a:ext cx="12192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lnSpc>
                <a:spcPct val="100000"/>
              </a:lnSpc>
              <a:spcBef>
                <a:spcPct val="0"/>
              </a:spcBef>
            </a:pPr>
            <a:r>
              <a:rPr lang="en-US" altLang="el-GR" sz="1400">
                <a:latin typeface="Comic Sans MS" pitchFamily="66" charset="0"/>
              </a:rPr>
              <a:t>Uses the</a:t>
            </a:r>
          </a:p>
          <a:p>
            <a:pPr eaLnBrk="1" hangingPunct="1">
              <a:lnSpc>
                <a:spcPct val="100000"/>
              </a:lnSpc>
              <a:spcBef>
                <a:spcPct val="0"/>
              </a:spcBef>
            </a:pPr>
            <a:r>
              <a:rPr lang="en-US" altLang="el-GR" sz="1400">
                <a:latin typeface="Comic Sans MS" pitchFamily="66" charset="0"/>
              </a:rPr>
              <a:t>value constructor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453B95DA-B3E7-4AC0-BD71-71EA01B256D6}" type="slidenum">
              <a:rPr lang="el-GR"/>
              <a:pPr>
                <a:defRPr/>
              </a:pPr>
              <a:t>33</a:t>
            </a:fld>
            <a:endParaRPr lang="el-GR"/>
          </a:p>
        </p:txBody>
      </p:sp>
      <p:sp>
        <p:nvSpPr>
          <p:cNvPr id="35844" name="Rectangle 2"/>
          <p:cNvSpPr>
            <a:spLocks noGrp="1" noChangeArrowheads="1"/>
          </p:cNvSpPr>
          <p:nvPr>
            <p:ph type="title"/>
          </p:nvPr>
        </p:nvSpPr>
        <p:spPr/>
        <p:txBody>
          <a:bodyPr/>
          <a:lstStyle/>
          <a:p>
            <a:pPr eaLnBrk="1" hangingPunct="1"/>
            <a:r>
              <a:rPr lang="el-GR" altLang="el-GR" smtClean="0"/>
              <a:t>Ο δείκτης </a:t>
            </a:r>
            <a:r>
              <a:rPr lang="en-US" altLang="el-GR" smtClean="0"/>
              <a:t>this (this pointer)</a:t>
            </a:r>
          </a:p>
        </p:txBody>
      </p:sp>
      <p:sp>
        <p:nvSpPr>
          <p:cNvPr id="35845" name="Rectangle 3"/>
          <p:cNvSpPr>
            <a:spLocks noGrp="1" noChangeArrowheads="1"/>
          </p:cNvSpPr>
          <p:nvPr>
            <p:ph type="body" idx="1"/>
          </p:nvPr>
        </p:nvSpPr>
        <p:spPr>
          <a:xfrm>
            <a:off x="179512" y="1371600"/>
            <a:ext cx="8659688" cy="4724400"/>
          </a:xfrm>
        </p:spPr>
        <p:txBody>
          <a:bodyPr/>
          <a:lstStyle/>
          <a:p>
            <a:pPr eaLnBrk="1" hangingPunct="1">
              <a:lnSpc>
                <a:spcPct val="90000"/>
              </a:lnSpc>
            </a:pPr>
            <a:r>
              <a:rPr lang="el-GR" altLang="el-GR" sz="2400" dirty="0" smtClean="0"/>
              <a:t>Ένα αντικείμενο μπορεί να έχει πρόσβαση στη δική του διεύθυνση μνήμης μέσω ενός ειδικά δομημένου </a:t>
            </a:r>
            <a:r>
              <a:rPr lang="en-US" altLang="el-GR" sz="2400" dirty="0" smtClean="0"/>
              <a:t>pointer </a:t>
            </a:r>
            <a:r>
              <a:rPr lang="el-GR" altLang="el-GR" sz="2400" dirty="0" smtClean="0"/>
              <a:t>που ονομάζεται </a:t>
            </a:r>
            <a:r>
              <a:rPr lang="en-US" altLang="el-GR" sz="2400" dirty="0" smtClean="0">
                <a:solidFill>
                  <a:srgbClr val="CC0000"/>
                </a:solidFill>
              </a:rPr>
              <a:t>this pointer</a:t>
            </a:r>
            <a:r>
              <a:rPr lang="en-US" altLang="el-GR" sz="2400" dirty="0" smtClean="0"/>
              <a:t>.</a:t>
            </a:r>
          </a:p>
          <a:p>
            <a:pPr eaLnBrk="1" hangingPunct="1">
              <a:lnSpc>
                <a:spcPct val="90000"/>
              </a:lnSpc>
            </a:pPr>
            <a:r>
              <a:rPr lang="el-GR" altLang="el-GR" sz="2400" dirty="0" smtClean="0"/>
              <a:t>Σε κάθε </a:t>
            </a:r>
            <a:r>
              <a:rPr lang="en-US" altLang="el-GR" sz="2400" dirty="0" smtClean="0"/>
              <a:t>data member </a:t>
            </a:r>
            <a:r>
              <a:rPr lang="el-GR" altLang="el-GR" sz="2400" dirty="0" smtClean="0"/>
              <a:t>ή </a:t>
            </a:r>
            <a:r>
              <a:rPr lang="en-US" altLang="el-GR" sz="2400" dirty="0" smtClean="0"/>
              <a:t>member function </a:t>
            </a:r>
            <a:r>
              <a:rPr lang="el-GR" altLang="el-GR" sz="2400" dirty="0" smtClean="0"/>
              <a:t>μπορεί να υπάρχει πρόσβαση μέσω ρητής δήλωσης του </a:t>
            </a:r>
            <a:r>
              <a:rPr lang="en-US" altLang="el-GR" sz="2400" dirty="0" smtClean="0"/>
              <a:t>pointer </a:t>
            </a:r>
            <a:r>
              <a:rPr lang="el-GR" altLang="el-GR" sz="2400" b="1" dirty="0" smtClean="0">
                <a:solidFill>
                  <a:srgbClr val="CC0000"/>
                </a:solidFill>
                <a:latin typeface="Courier New" panose="02070309020205020404" pitchFamily="49" charset="0"/>
                <a:cs typeface="Courier New" panose="02070309020205020404" pitchFamily="49" charset="0"/>
              </a:rPr>
              <a:t>*</a:t>
            </a:r>
            <a:r>
              <a:rPr lang="en-US" altLang="el-GR" sz="2400" b="1" dirty="0" smtClean="0">
                <a:solidFill>
                  <a:srgbClr val="CC0000"/>
                </a:solidFill>
                <a:latin typeface="Courier New" panose="02070309020205020404" pitchFamily="49" charset="0"/>
                <a:cs typeface="Courier New" panose="02070309020205020404" pitchFamily="49" charset="0"/>
              </a:rPr>
              <a:t>this</a:t>
            </a:r>
            <a:r>
              <a:rPr lang="en-US" altLang="el-GR" sz="2400" b="1" dirty="0" smtClean="0">
                <a:latin typeface="Courier New" panose="02070309020205020404" pitchFamily="49" charset="0"/>
                <a:cs typeface="Courier New" panose="02070309020205020404" pitchFamily="49" charset="0"/>
              </a:rPr>
              <a:t> </a:t>
            </a:r>
            <a:r>
              <a:rPr lang="el-GR" altLang="el-GR" sz="2400" dirty="0" smtClean="0"/>
              <a:t>π.χ.</a:t>
            </a:r>
          </a:p>
          <a:p>
            <a:pPr lvl="2" eaLnBrk="1" hangingPunct="1">
              <a:lnSpc>
                <a:spcPct val="90000"/>
              </a:lnSpc>
              <a:buFontTx/>
              <a:buNone/>
            </a:pPr>
            <a:r>
              <a:rPr lang="el-GR" altLang="el-GR" b="1" dirty="0" smtClean="0">
                <a:solidFill>
                  <a:srgbClr val="CC0000"/>
                </a:solidFill>
                <a:latin typeface="Courier New" panose="02070309020205020404" pitchFamily="49" charset="0"/>
                <a:cs typeface="Courier New" panose="02070309020205020404" pitchFamily="49" charset="0"/>
              </a:rPr>
              <a:t>(*</a:t>
            </a:r>
            <a:r>
              <a:rPr lang="en-US" altLang="el-GR" b="1" dirty="0" smtClean="0">
                <a:solidFill>
                  <a:srgbClr val="CC0000"/>
                </a:solidFill>
                <a:latin typeface="Courier New" panose="02070309020205020404" pitchFamily="49" charset="0"/>
                <a:cs typeface="Courier New" panose="02070309020205020404" pitchFamily="49" charset="0"/>
              </a:rPr>
              <a:t>this)</a:t>
            </a:r>
            <a:r>
              <a:rPr lang="en-US" altLang="el-GR" b="1" dirty="0" smtClean="0">
                <a:latin typeface="Courier New" panose="02070309020205020404" pitchFamily="49" charset="0"/>
                <a:cs typeface="Courier New" panose="02070309020205020404" pitchFamily="49" charset="0"/>
              </a:rPr>
              <a:t>.z  </a:t>
            </a:r>
            <a:r>
              <a:rPr lang="el-GR" altLang="el-GR" sz="2000" dirty="0" smtClean="0"/>
              <a:t>ή </a:t>
            </a:r>
            <a:r>
              <a:rPr lang="en-US" altLang="el-GR" b="1" dirty="0" smtClean="0">
                <a:solidFill>
                  <a:srgbClr val="CC0000"/>
                </a:solidFill>
                <a:latin typeface="Courier New" panose="02070309020205020404" pitchFamily="49" charset="0"/>
                <a:cs typeface="Courier New" panose="02070309020205020404" pitchFamily="49" charset="0"/>
              </a:rPr>
              <a:t>this-&gt;</a:t>
            </a:r>
            <a:r>
              <a:rPr lang="en-US" altLang="el-GR" b="1" dirty="0" smtClean="0">
                <a:latin typeface="Courier New" panose="02070309020205020404" pitchFamily="49" charset="0"/>
                <a:cs typeface="Courier New" panose="02070309020205020404" pitchFamily="49" charset="0"/>
              </a:rPr>
              <a:t>z</a:t>
            </a:r>
          </a:p>
          <a:p>
            <a:pPr eaLnBrk="1" hangingPunct="1">
              <a:lnSpc>
                <a:spcPct val="90000"/>
              </a:lnSpc>
            </a:pPr>
            <a:r>
              <a:rPr lang="el-GR" altLang="el-GR" sz="2400" dirty="0" smtClean="0"/>
              <a:t>Δηλαδή για κάθε </a:t>
            </a:r>
            <a:r>
              <a:rPr lang="en-US" altLang="el-GR" sz="2400" dirty="0" smtClean="0"/>
              <a:t>object </a:t>
            </a:r>
            <a:r>
              <a:rPr lang="en-US" altLang="el-GR" sz="2400" b="1" dirty="0" smtClean="0">
                <a:solidFill>
                  <a:srgbClr val="00B050"/>
                </a:solidFill>
                <a:latin typeface="Courier New" panose="02070309020205020404" pitchFamily="49" charset="0"/>
                <a:cs typeface="Courier New" panose="02070309020205020404" pitchFamily="49" charset="0"/>
              </a:rPr>
              <a:t>z</a:t>
            </a:r>
            <a:r>
              <a:rPr lang="en-US" altLang="el-GR" sz="2400" dirty="0" smtClean="0"/>
              <a:t> </a:t>
            </a:r>
            <a:r>
              <a:rPr lang="el-GR" altLang="el-GR" sz="2400" dirty="0" smtClean="0"/>
              <a:t>ισχύει ότι :</a:t>
            </a:r>
          </a:p>
          <a:p>
            <a:pPr lvl="2" eaLnBrk="1" hangingPunct="1">
              <a:lnSpc>
                <a:spcPct val="90000"/>
              </a:lnSpc>
              <a:buFontTx/>
              <a:buNone/>
            </a:pPr>
            <a:r>
              <a:rPr lang="en-US" altLang="el-GR" b="1" dirty="0" smtClean="0">
                <a:solidFill>
                  <a:srgbClr val="0000FF"/>
                </a:solidFill>
                <a:latin typeface="Courier New" panose="02070309020205020404" pitchFamily="49" charset="0"/>
                <a:cs typeface="Courier New" panose="02070309020205020404" pitchFamily="49" charset="0"/>
              </a:rPr>
              <a:t>this = &amp;z;</a:t>
            </a:r>
          </a:p>
          <a:p>
            <a:pPr eaLnBrk="1" hangingPunct="1">
              <a:lnSpc>
                <a:spcPct val="90000"/>
              </a:lnSpc>
            </a:pPr>
            <a:r>
              <a:rPr lang="en-US" altLang="el-GR" sz="2400" dirty="0" smtClean="0"/>
              <a:t>O this pointer </a:t>
            </a:r>
            <a:r>
              <a:rPr lang="el-GR" altLang="el-GR" sz="2400" dirty="0" smtClean="0"/>
              <a:t>κατασκευάζεται αυτόματα μέσα στην εμβέλεια της κλάσης στην οποία ανήκει κάθε αντικείμενο και δείχνει στο στιγμιότυπο της κλάσης που πραγματοποιεί την κλήση.</a:t>
            </a:r>
            <a:endParaRPr lang="en-US" altLang="el-GR" sz="24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E7DE2ED9-E00C-4189-812E-D33D956489BB}" type="slidenum">
              <a:rPr lang="el-GR"/>
              <a:pPr>
                <a:defRPr/>
              </a:pPr>
              <a:t>34</a:t>
            </a:fld>
            <a:endParaRPr lang="el-GR"/>
          </a:p>
        </p:txBody>
      </p:sp>
      <p:sp>
        <p:nvSpPr>
          <p:cNvPr id="36868" name="Rectangle 2"/>
          <p:cNvSpPr>
            <a:spLocks noGrp="1" noChangeArrowheads="1"/>
          </p:cNvSpPr>
          <p:nvPr>
            <p:ph type="title"/>
          </p:nvPr>
        </p:nvSpPr>
        <p:spPr/>
        <p:txBody>
          <a:bodyPr/>
          <a:lstStyle/>
          <a:p>
            <a:pPr eaLnBrk="1" hangingPunct="1"/>
            <a:endParaRPr lang="en-US" altLang="el-GR" smtClean="0"/>
          </a:p>
        </p:txBody>
      </p:sp>
      <p:sp>
        <p:nvSpPr>
          <p:cNvPr id="36869" name="Rectangle 3"/>
          <p:cNvSpPr>
            <a:spLocks noGrp="1" noChangeArrowheads="1"/>
          </p:cNvSpPr>
          <p:nvPr>
            <p:ph type="body" idx="1"/>
          </p:nvPr>
        </p:nvSpPr>
        <p:spPr/>
        <p:txBody>
          <a:bodyPr/>
          <a:lstStyle/>
          <a:p>
            <a:pPr eaLnBrk="1" hangingPunct="1">
              <a:lnSpc>
                <a:spcPct val="90000"/>
              </a:lnSpc>
            </a:pPr>
            <a:r>
              <a:rPr lang="el-GR" altLang="el-GR" sz="2400" dirty="0" smtClean="0"/>
              <a:t>Αν </a:t>
            </a:r>
            <a:r>
              <a:rPr lang="en-US" altLang="el-GR" sz="2400" dirty="0" smtClean="0"/>
              <a:t>person1 </a:t>
            </a:r>
            <a:r>
              <a:rPr lang="el-GR" altLang="el-GR" sz="2400" dirty="0" smtClean="0"/>
              <a:t>και </a:t>
            </a:r>
            <a:r>
              <a:rPr lang="en-US" altLang="el-GR" sz="2400" dirty="0" smtClean="0"/>
              <a:t>person2 </a:t>
            </a:r>
            <a:r>
              <a:rPr lang="el-GR" altLang="el-GR" sz="2400" dirty="0" smtClean="0"/>
              <a:t>είναι δύο στιγμιότυπα (</a:t>
            </a:r>
            <a:r>
              <a:rPr lang="en-US" altLang="el-GR" sz="2400" dirty="0" smtClean="0"/>
              <a:t>objects)</a:t>
            </a:r>
            <a:r>
              <a:rPr lang="el-GR" altLang="el-GR" sz="2400" dirty="0" smtClean="0"/>
              <a:t> της κλάσης </a:t>
            </a:r>
            <a:r>
              <a:rPr lang="en-US" altLang="el-GR" sz="2400" dirty="0" err="1" smtClean="0"/>
              <a:t>Person_info</a:t>
            </a:r>
            <a:r>
              <a:rPr lang="en-US" altLang="el-GR" sz="2400" dirty="0" smtClean="0"/>
              <a:t> </a:t>
            </a:r>
            <a:r>
              <a:rPr lang="el-GR" altLang="el-GR" sz="2400" dirty="0" smtClean="0"/>
              <a:t>η οποία διαθέτει τη συνάρτηση – μέλος </a:t>
            </a:r>
            <a:r>
              <a:rPr lang="en-US" altLang="el-GR" sz="2400" dirty="0" err="1" smtClean="0"/>
              <a:t>getName</a:t>
            </a:r>
            <a:r>
              <a:rPr lang="en-US" altLang="el-GR" sz="2400" dirty="0" smtClean="0"/>
              <a:t>() </a:t>
            </a:r>
            <a:r>
              <a:rPr lang="el-GR" altLang="el-GR" sz="2400" dirty="0" smtClean="0"/>
              <a:t>τότε:</a:t>
            </a:r>
          </a:p>
          <a:p>
            <a:pPr lvl="1" eaLnBrk="1" hangingPunct="1">
              <a:lnSpc>
                <a:spcPct val="90000"/>
              </a:lnSpc>
            </a:pPr>
            <a:r>
              <a:rPr lang="el-GR" altLang="el-GR" sz="2000" dirty="0" smtClean="0"/>
              <a:t>Η εντολή : </a:t>
            </a:r>
            <a:endParaRPr lang="en-US" altLang="el-GR" sz="2000" dirty="0" smtClean="0"/>
          </a:p>
          <a:p>
            <a:pPr lvl="2" eaLnBrk="1" hangingPunct="1">
              <a:lnSpc>
                <a:spcPct val="90000"/>
              </a:lnSpc>
              <a:buFontTx/>
              <a:buNone/>
            </a:pPr>
            <a:r>
              <a:rPr lang="en-US" altLang="el-GR" sz="2000" b="1" dirty="0" err="1" smtClean="0">
                <a:solidFill>
                  <a:schemeClr val="accent2"/>
                </a:solidFill>
                <a:latin typeface="Courier New" panose="02070309020205020404" pitchFamily="49" charset="0"/>
                <a:cs typeface="Courier New" panose="02070309020205020404" pitchFamily="49" charset="0"/>
              </a:rPr>
              <a:t>cout</a:t>
            </a:r>
            <a:r>
              <a:rPr lang="en-US" altLang="el-GR" sz="2000" b="1" dirty="0" smtClean="0">
                <a:solidFill>
                  <a:schemeClr val="accent2"/>
                </a:solidFill>
                <a:latin typeface="Courier New" panose="02070309020205020404" pitchFamily="49" charset="0"/>
                <a:cs typeface="Courier New" panose="02070309020205020404" pitchFamily="49" charset="0"/>
              </a:rPr>
              <a:t> &lt;&lt; person1.getName() &lt;&lt; </a:t>
            </a:r>
            <a:r>
              <a:rPr lang="en-US" altLang="el-GR" sz="2000" b="1" dirty="0" err="1" smtClean="0">
                <a:solidFill>
                  <a:schemeClr val="accent2"/>
                </a:solidFill>
                <a:latin typeface="Courier New" panose="02070309020205020404" pitchFamily="49" charset="0"/>
                <a:cs typeface="Courier New" panose="02070309020205020404" pitchFamily="49" charset="0"/>
              </a:rPr>
              <a:t>endl</a:t>
            </a:r>
            <a:r>
              <a:rPr lang="en-US" altLang="el-GR" sz="2000" b="1" dirty="0" smtClean="0">
                <a:solidFill>
                  <a:schemeClr val="accent2"/>
                </a:solidFill>
                <a:latin typeface="Courier New" panose="02070309020205020404" pitchFamily="49" charset="0"/>
                <a:cs typeface="Courier New" panose="02070309020205020404" pitchFamily="49" charset="0"/>
              </a:rPr>
              <a:t>;</a:t>
            </a:r>
            <a:r>
              <a:rPr lang="el-GR" altLang="el-GR" sz="2000" b="1" dirty="0" smtClean="0">
                <a:latin typeface="Courier New" panose="02070309020205020404" pitchFamily="49" charset="0"/>
                <a:cs typeface="Courier New" panose="02070309020205020404" pitchFamily="49" charset="0"/>
              </a:rPr>
              <a:t> </a:t>
            </a:r>
            <a:endParaRPr lang="en-US" altLang="el-GR" sz="2000" b="1" dirty="0" smtClean="0">
              <a:latin typeface="Courier New" panose="02070309020205020404" pitchFamily="49" charset="0"/>
              <a:cs typeface="Courier New" panose="02070309020205020404" pitchFamily="49" charset="0"/>
            </a:endParaRPr>
          </a:p>
          <a:p>
            <a:pPr lvl="2" eaLnBrk="1" hangingPunct="1">
              <a:lnSpc>
                <a:spcPct val="90000"/>
              </a:lnSpc>
              <a:buFontTx/>
              <a:buNone/>
            </a:pPr>
            <a:r>
              <a:rPr lang="el-GR" altLang="el-GR" sz="2000" dirty="0" smtClean="0"/>
              <a:t>κατευθύνει τη συνάρτηση </a:t>
            </a:r>
            <a:r>
              <a:rPr lang="en-US" altLang="el-GR" sz="2000" dirty="0" err="1" smtClean="0"/>
              <a:t>getName</a:t>
            </a:r>
            <a:r>
              <a:rPr lang="en-US" altLang="el-GR" sz="2000" dirty="0" smtClean="0"/>
              <a:t> </a:t>
            </a:r>
            <a:r>
              <a:rPr lang="el-GR" altLang="el-GR" sz="2000" dirty="0" smtClean="0"/>
              <a:t>να επενεργήσει στο </a:t>
            </a:r>
            <a:r>
              <a:rPr lang="en-US" altLang="el-GR" sz="2000" dirty="0" smtClean="0"/>
              <a:t>object person1 </a:t>
            </a:r>
            <a:r>
              <a:rPr lang="el-GR" altLang="el-GR" sz="2000" dirty="0" smtClean="0"/>
              <a:t>ενώ</a:t>
            </a:r>
          </a:p>
          <a:p>
            <a:pPr lvl="1" eaLnBrk="1" hangingPunct="1">
              <a:lnSpc>
                <a:spcPct val="90000"/>
              </a:lnSpc>
            </a:pPr>
            <a:r>
              <a:rPr lang="el-GR" altLang="el-GR" sz="2000" dirty="0" smtClean="0"/>
              <a:t>Αντίστοιχα λειτουργεί η εντολή </a:t>
            </a:r>
            <a:r>
              <a:rPr lang="en-US" altLang="el-GR" sz="2000" dirty="0" smtClean="0"/>
              <a:t>:</a:t>
            </a:r>
          </a:p>
          <a:p>
            <a:pPr lvl="2" eaLnBrk="1" hangingPunct="1">
              <a:lnSpc>
                <a:spcPct val="90000"/>
              </a:lnSpc>
              <a:buNone/>
            </a:pPr>
            <a:r>
              <a:rPr lang="en-US" altLang="el-GR" sz="2000" dirty="0" smtClean="0"/>
              <a:t>		</a:t>
            </a:r>
            <a:r>
              <a:rPr lang="en-US" altLang="el-GR" sz="2000" b="1" dirty="0" err="1">
                <a:solidFill>
                  <a:schemeClr val="accent2"/>
                </a:solidFill>
                <a:latin typeface="Courier New" panose="02070309020205020404" pitchFamily="49" charset="0"/>
                <a:cs typeface="Courier New" panose="02070309020205020404" pitchFamily="49" charset="0"/>
              </a:rPr>
              <a:t>cout</a:t>
            </a:r>
            <a:r>
              <a:rPr lang="en-US" altLang="el-GR" sz="2000" b="1" dirty="0">
                <a:solidFill>
                  <a:schemeClr val="accent2"/>
                </a:solidFill>
                <a:latin typeface="Courier New" panose="02070309020205020404" pitchFamily="49" charset="0"/>
                <a:cs typeface="Courier New" panose="02070309020205020404" pitchFamily="49" charset="0"/>
              </a:rPr>
              <a:t> &lt;&lt; person1.getName() &lt;&lt; </a:t>
            </a:r>
            <a:r>
              <a:rPr lang="en-US" altLang="el-GR" sz="2000" b="1" dirty="0" err="1">
                <a:solidFill>
                  <a:schemeClr val="accent2"/>
                </a:solidFill>
                <a:latin typeface="Courier New" panose="02070309020205020404" pitchFamily="49" charset="0"/>
                <a:cs typeface="Courier New" panose="02070309020205020404" pitchFamily="49" charset="0"/>
              </a:rPr>
              <a:t>endl</a:t>
            </a:r>
            <a:r>
              <a:rPr lang="en-US" altLang="el-GR" sz="2000" b="1" dirty="0">
                <a:solidFill>
                  <a:schemeClr val="accent2"/>
                </a:solidFill>
                <a:latin typeface="Courier New" panose="02070309020205020404" pitchFamily="49" charset="0"/>
                <a:cs typeface="Courier New" panose="02070309020205020404" pitchFamily="49" charset="0"/>
              </a:rPr>
              <a:t>;</a:t>
            </a:r>
          </a:p>
          <a:p>
            <a:pPr eaLnBrk="1" hangingPunct="1">
              <a:lnSpc>
                <a:spcPct val="90000"/>
              </a:lnSpc>
            </a:pPr>
            <a:r>
              <a:rPr lang="el-GR" altLang="el-GR" sz="2400" dirty="0" smtClean="0">
                <a:solidFill>
                  <a:srgbClr val="CC0000"/>
                </a:solidFill>
              </a:rPr>
              <a:t>Όταν η συνάρτηση </a:t>
            </a:r>
            <a:r>
              <a:rPr lang="en-US" altLang="el-GR" sz="2400" b="1" dirty="0" err="1" smtClean="0">
                <a:solidFill>
                  <a:srgbClr val="00B050"/>
                </a:solidFill>
                <a:latin typeface="Courier New" panose="02070309020205020404" pitchFamily="49" charset="0"/>
                <a:cs typeface="Courier New" panose="02070309020205020404" pitchFamily="49" charset="0"/>
              </a:rPr>
              <a:t>getName</a:t>
            </a:r>
            <a:r>
              <a:rPr lang="el-GR" altLang="el-GR" sz="2400" dirty="0" smtClean="0">
                <a:solidFill>
                  <a:srgbClr val="CC0000"/>
                </a:solidFill>
              </a:rPr>
              <a:t> επενεργεί στο αντικείμενο </a:t>
            </a:r>
            <a:r>
              <a:rPr lang="en-US" altLang="el-GR" sz="2400" dirty="0" smtClean="0">
                <a:solidFill>
                  <a:srgbClr val="CC0000"/>
                </a:solidFill>
              </a:rPr>
              <a:t>person1 </a:t>
            </a:r>
            <a:r>
              <a:rPr lang="el-GR" altLang="el-GR" sz="2400" dirty="0" smtClean="0">
                <a:solidFill>
                  <a:srgbClr val="CC0000"/>
                </a:solidFill>
              </a:rPr>
              <a:t>τότε ο δείκτης </a:t>
            </a:r>
            <a:r>
              <a:rPr lang="en-US" altLang="el-GR" sz="2400" dirty="0" smtClean="0">
                <a:solidFill>
                  <a:srgbClr val="CC0000"/>
                </a:solidFill>
              </a:rPr>
              <a:t>this </a:t>
            </a:r>
            <a:r>
              <a:rPr lang="el-GR" altLang="el-GR" sz="2400" dirty="0" smtClean="0">
                <a:solidFill>
                  <a:srgbClr val="CC0000"/>
                </a:solidFill>
              </a:rPr>
              <a:t>δείχνει στο </a:t>
            </a:r>
            <a:r>
              <a:rPr lang="en-US" altLang="el-GR" sz="2400" dirty="0" smtClean="0">
                <a:solidFill>
                  <a:srgbClr val="CC0000"/>
                </a:solidFill>
              </a:rPr>
              <a:t>person1 </a:t>
            </a:r>
            <a:r>
              <a:rPr lang="el-GR" altLang="el-GR" sz="2400" dirty="0" smtClean="0">
                <a:solidFill>
                  <a:srgbClr val="CC0000"/>
                </a:solidFill>
              </a:rPr>
              <a:t>ενώ όταν επενεργεί στο </a:t>
            </a:r>
            <a:r>
              <a:rPr lang="en-US" altLang="el-GR" sz="2400" dirty="0" smtClean="0">
                <a:solidFill>
                  <a:srgbClr val="CC0000"/>
                </a:solidFill>
              </a:rPr>
              <a:t>person2 </a:t>
            </a:r>
            <a:r>
              <a:rPr lang="el-GR" altLang="el-GR" sz="2400" dirty="0" smtClean="0">
                <a:solidFill>
                  <a:srgbClr val="CC0000"/>
                </a:solidFill>
              </a:rPr>
              <a:t>τότε ο δείκτης </a:t>
            </a:r>
            <a:r>
              <a:rPr lang="en-US" altLang="el-GR" sz="2400" dirty="0" smtClean="0">
                <a:solidFill>
                  <a:srgbClr val="CC0000"/>
                </a:solidFill>
              </a:rPr>
              <a:t>this </a:t>
            </a:r>
            <a:r>
              <a:rPr lang="el-GR" altLang="el-GR" sz="2400" dirty="0" smtClean="0">
                <a:solidFill>
                  <a:srgbClr val="CC0000"/>
                </a:solidFill>
              </a:rPr>
              <a:t>δείχνει στο </a:t>
            </a:r>
            <a:r>
              <a:rPr lang="en-US" altLang="el-GR" sz="2400" dirty="0" smtClean="0">
                <a:solidFill>
                  <a:srgbClr val="CC0000"/>
                </a:solidFill>
              </a:rPr>
              <a:t>person2.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73B90A8F-1151-40ED-838F-127ED5A636D1}" type="slidenum">
              <a:rPr lang="el-GR"/>
              <a:pPr>
                <a:defRPr/>
              </a:pPr>
              <a:t>35</a:t>
            </a:fld>
            <a:endParaRPr lang="el-GR"/>
          </a:p>
        </p:txBody>
      </p:sp>
      <p:sp>
        <p:nvSpPr>
          <p:cNvPr id="37892" name="Rectangle 2"/>
          <p:cNvSpPr>
            <a:spLocks noGrp="1" noChangeArrowheads="1"/>
          </p:cNvSpPr>
          <p:nvPr>
            <p:ph type="title"/>
          </p:nvPr>
        </p:nvSpPr>
        <p:spPr/>
        <p:txBody>
          <a:bodyPr/>
          <a:lstStyle/>
          <a:p>
            <a:pPr eaLnBrk="1" hangingPunct="1"/>
            <a:r>
              <a:rPr lang="el-GR" altLang="el-GR" smtClean="0"/>
              <a:t>Παράδειγμα</a:t>
            </a:r>
            <a:r>
              <a:rPr lang="en-US" altLang="el-GR" smtClean="0"/>
              <a:t> – 1 (code_th1.cpp)</a:t>
            </a:r>
          </a:p>
        </p:txBody>
      </p:sp>
      <p:sp>
        <p:nvSpPr>
          <p:cNvPr id="37893" name="Rectangle 3"/>
          <p:cNvSpPr>
            <a:spLocks noGrp="1" noChangeArrowheads="1"/>
          </p:cNvSpPr>
          <p:nvPr>
            <p:ph type="body" idx="1"/>
          </p:nvPr>
        </p:nvSpPr>
        <p:spPr>
          <a:xfrm>
            <a:off x="304800" y="1125538"/>
            <a:ext cx="8534400" cy="4970462"/>
          </a:xfrm>
        </p:spPr>
        <p:txBody>
          <a:bodyPr/>
          <a:lstStyle/>
          <a:p>
            <a:pPr eaLnBrk="1" hangingPunct="1">
              <a:lnSpc>
                <a:spcPct val="80000"/>
              </a:lnSpc>
              <a:buFontTx/>
              <a:buNone/>
            </a:pPr>
            <a:r>
              <a:rPr lang="en-US" altLang="el-GR" sz="1600" b="1" smtClean="0">
                <a:latin typeface="Courier New" pitchFamily="49" charset="0"/>
              </a:rPr>
              <a:t>#include &lt;iostream&gt;</a:t>
            </a:r>
          </a:p>
          <a:p>
            <a:pPr eaLnBrk="1" hangingPunct="1">
              <a:lnSpc>
                <a:spcPct val="80000"/>
              </a:lnSpc>
              <a:buFontTx/>
              <a:buNone/>
            </a:pPr>
            <a:r>
              <a:rPr lang="en-US" altLang="el-GR" sz="1600" b="1" smtClean="0">
                <a:latin typeface="Courier New" pitchFamily="49" charset="0"/>
              </a:rPr>
              <a:t>using namespace std;</a:t>
            </a:r>
          </a:p>
          <a:p>
            <a:pPr eaLnBrk="1" hangingPunct="1">
              <a:lnSpc>
                <a:spcPct val="80000"/>
              </a:lnSpc>
              <a:buFontTx/>
              <a:buNone/>
            </a:pPr>
            <a:r>
              <a:rPr lang="en-US" altLang="el-GR" sz="1600" b="1" smtClean="0">
                <a:latin typeface="Courier New" pitchFamily="49" charset="0"/>
              </a:rPr>
              <a:t>class Test {</a:t>
            </a:r>
          </a:p>
          <a:p>
            <a:pPr eaLnBrk="1" hangingPunct="1">
              <a:lnSpc>
                <a:spcPct val="80000"/>
              </a:lnSpc>
              <a:buFontTx/>
              <a:buNone/>
            </a:pPr>
            <a:r>
              <a:rPr lang="en-US" altLang="el-GR" sz="1600" b="1" smtClean="0">
                <a:latin typeface="Courier New" pitchFamily="49" charset="0"/>
              </a:rPr>
              <a:t>public:</a:t>
            </a:r>
          </a:p>
          <a:p>
            <a:pPr eaLnBrk="1" hangingPunct="1">
              <a:lnSpc>
                <a:spcPct val="80000"/>
              </a:lnSpc>
              <a:buFontTx/>
              <a:buNone/>
            </a:pPr>
            <a:r>
              <a:rPr lang="en-US" altLang="el-GR" sz="1600" b="1" smtClean="0">
                <a:latin typeface="Courier New" pitchFamily="49" charset="0"/>
              </a:rPr>
              <a:t>   Test( int = 0 );             </a:t>
            </a:r>
            <a:r>
              <a:rPr lang="en-US" altLang="el-GR" sz="1600" b="1" smtClean="0">
                <a:solidFill>
                  <a:srgbClr val="008080"/>
                </a:solidFill>
                <a:latin typeface="Courier New" pitchFamily="49" charset="0"/>
              </a:rPr>
              <a:t>// default constructor</a:t>
            </a:r>
          </a:p>
          <a:p>
            <a:pPr eaLnBrk="1" hangingPunct="1">
              <a:lnSpc>
                <a:spcPct val="80000"/>
              </a:lnSpc>
              <a:buFontTx/>
              <a:buNone/>
            </a:pPr>
            <a:r>
              <a:rPr lang="en-US" altLang="el-GR" sz="1600" b="1" smtClean="0">
                <a:latin typeface="Courier New" pitchFamily="49" charset="0"/>
              </a:rPr>
              <a:t>   void print();</a:t>
            </a:r>
          </a:p>
          <a:p>
            <a:pPr eaLnBrk="1" hangingPunct="1">
              <a:lnSpc>
                <a:spcPct val="80000"/>
              </a:lnSpc>
              <a:buFontTx/>
              <a:buNone/>
            </a:pPr>
            <a:r>
              <a:rPr lang="en-US" altLang="el-GR" sz="1600" b="1" smtClean="0">
                <a:latin typeface="Courier New" pitchFamily="49" charset="0"/>
              </a:rPr>
              <a:t>private:</a:t>
            </a:r>
          </a:p>
          <a:p>
            <a:pPr eaLnBrk="1" hangingPunct="1">
              <a:lnSpc>
                <a:spcPct val="80000"/>
              </a:lnSpc>
              <a:buFontTx/>
              <a:buNone/>
            </a:pPr>
            <a:r>
              <a:rPr lang="en-US" altLang="el-GR" sz="1600" b="1" smtClean="0">
                <a:latin typeface="Courier New" pitchFamily="49" charset="0"/>
              </a:rPr>
              <a:t>   int x; };</a:t>
            </a:r>
          </a:p>
          <a:p>
            <a:pPr eaLnBrk="1" hangingPunct="1">
              <a:lnSpc>
                <a:spcPct val="80000"/>
              </a:lnSpc>
              <a:buFontTx/>
              <a:buNone/>
            </a:pPr>
            <a:endParaRPr lang="en-US" altLang="el-GR" sz="1600" b="1" smtClean="0">
              <a:latin typeface="Courier New" pitchFamily="49" charset="0"/>
            </a:endParaRPr>
          </a:p>
          <a:p>
            <a:pPr eaLnBrk="1" hangingPunct="1">
              <a:lnSpc>
                <a:spcPct val="80000"/>
              </a:lnSpc>
              <a:buFontTx/>
              <a:buNone/>
            </a:pPr>
            <a:r>
              <a:rPr lang="en-US" altLang="el-GR" sz="1600" b="1" smtClean="0">
                <a:latin typeface="Courier New" pitchFamily="49" charset="0"/>
              </a:rPr>
              <a:t>Test::Test( int a ) { x = a; }  </a:t>
            </a:r>
            <a:r>
              <a:rPr lang="en-US" altLang="el-GR" sz="1600" b="1" smtClean="0">
                <a:solidFill>
                  <a:srgbClr val="008080"/>
                </a:solidFill>
                <a:latin typeface="Courier New" pitchFamily="49" charset="0"/>
              </a:rPr>
              <a:t>// constructor</a:t>
            </a:r>
          </a:p>
          <a:p>
            <a:pPr eaLnBrk="1" hangingPunct="1">
              <a:lnSpc>
                <a:spcPct val="80000"/>
              </a:lnSpc>
              <a:buFontTx/>
              <a:buNone/>
            </a:pPr>
            <a:r>
              <a:rPr lang="en-US" altLang="el-GR" sz="1600" b="1" smtClean="0">
                <a:latin typeface="Courier New" pitchFamily="49" charset="0"/>
              </a:rPr>
              <a:t>void Test::print()             </a:t>
            </a:r>
            <a:r>
              <a:rPr lang="en-US" altLang="el-GR" sz="1600" b="1" smtClean="0">
                <a:solidFill>
                  <a:srgbClr val="008080"/>
                </a:solidFill>
                <a:latin typeface="Courier New" pitchFamily="49" charset="0"/>
              </a:rPr>
              <a:t>// ( ) around *this required</a:t>
            </a:r>
          </a:p>
          <a:p>
            <a:pPr eaLnBrk="1" hangingPunct="1">
              <a:lnSpc>
                <a:spcPct val="80000"/>
              </a:lnSpc>
              <a:buFontTx/>
              <a:buNone/>
            </a:pPr>
            <a:r>
              <a:rPr lang="en-US" altLang="el-GR" sz="1600" b="1" smtClean="0">
                <a:latin typeface="Courier New" pitchFamily="49" charset="0"/>
              </a:rPr>
              <a:t>{ </a:t>
            </a:r>
          </a:p>
          <a:p>
            <a:pPr eaLnBrk="1" hangingPunct="1">
              <a:lnSpc>
                <a:spcPct val="80000"/>
              </a:lnSpc>
              <a:buFontTx/>
              <a:buNone/>
            </a:pPr>
            <a:r>
              <a:rPr lang="en-US" altLang="el-GR" sz="1600" b="1" smtClean="0">
                <a:latin typeface="Courier New" pitchFamily="49" charset="0"/>
              </a:rPr>
              <a:t>   cout &lt;&lt; "        x = " &lt;&lt; x</a:t>
            </a:r>
          </a:p>
          <a:p>
            <a:pPr eaLnBrk="1" hangingPunct="1">
              <a:lnSpc>
                <a:spcPct val="80000"/>
              </a:lnSpc>
              <a:buFontTx/>
              <a:buNone/>
            </a:pPr>
            <a:r>
              <a:rPr lang="en-US" altLang="el-GR" sz="1600" b="1" smtClean="0">
                <a:latin typeface="Courier New" pitchFamily="49" charset="0"/>
              </a:rPr>
              <a:t>        &lt;&lt; "\n  this-&gt;x = " &lt;&lt; </a:t>
            </a:r>
            <a:r>
              <a:rPr lang="en-US" altLang="el-GR" sz="1600" b="1" smtClean="0">
                <a:solidFill>
                  <a:srgbClr val="CC0000"/>
                </a:solidFill>
                <a:latin typeface="Courier New" pitchFamily="49" charset="0"/>
              </a:rPr>
              <a:t>this-&gt;x</a:t>
            </a:r>
          </a:p>
          <a:p>
            <a:pPr eaLnBrk="1" hangingPunct="1">
              <a:lnSpc>
                <a:spcPct val="80000"/>
              </a:lnSpc>
              <a:buFontTx/>
              <a:buNone/>
            </a:pPr>
            <a:r>
              <a:rPr lang="en-US" altLang="el-GR" sz="1600" b="1" smtClean="0">
                <a:latin typeface="Courier New" pitchFamily="49" charset="0"/>
              </a:rPr>
              <a:t>        &lt;&lt; "\n(*this).x = " &lt;&lt; </a:t>
            </a:r>
            <a:r>
              <a:rPr lang="en-US" altLang="el-GR" sz="1600" b="1" smtClean="0">
                <a:solidFill>
                  <a:srgbClr val="CC0000"/>
                </a:solidFill>
                <a:latin typeface="Courier New" pitchFamily="49" charset="0"/>
              </a:rPr>
              <a:t>( *this ).x</a:t>
            </a:r>
            <a:r>
              <a:rPr lang="en-US" altLang="el-GR" sz="1600" b="1" smtClean="0">
                <a:latin typeface="Courier New" pitchFamily="49" charset="0"/>
              </a:rPr>
              <a:t> &lt;&lt; endl;</a:t>
            </a:r>
          </a:p>
          <a:p>
            <a:pPr eaLnBrk="1" hangingPunct="1">
              <a:lnSpc>
                <a:spcPct val="80000"/>
              </a:lnSpc>
              <a:buFontTx/>
              <a:buNone/>
            </a:pPr>
            <a:r>
              <a:rPr lang="en-US" altLang="el-GR" sz="1600" b="1" smtClean="0">
                <a:latin typeface="Courier New" pitchFamily="49" charset="0"/>
              </a:rPr>
              <a:t>}</a:t>
            </a:r>
          </a:p>
          <a:p>
            <a:pPr eaLnBrk="1" hangingPunct="1">
              <a:lnSpc>
                <a:spcPct val="80000"/>
              </a:lnSpc>
              <a:buFontTx/>
              <a:buNone/>
            </a:pPr>
            <a:endParaRPr lang="en-US" altLang="el-GR" sz="1600" b="1" smtClean="0">
              <a:latin typeface="Courier New" pitchFamily="49" charset="0"/>
            </a:endParaRPr>
          </a:p>
          <a:p>
            <a:pPr eaLnBrk="1" hangingPunct="1">
              <a:lnSpc>
                <a:spcPct val="80000"/>
              </a:lnSpc>
              <a:buFontTx/>
              <a:buNone/>
            </a:pPr>
            <a:r>
              <a:rPr lang="en-US" altLang="el-GR" sz="1600" b="1" smtClean="0">
                <a:latin typeface="Courier New" pitchFamily="49" charset="0"/>
              </a:rPr>
              <a:t>void  main()</a:t>
            </a:r>
          </a:p>
          <a:p>
            <a:pPr eaLnBrk="1" hangingPunct="1">
              <a:lnSpc>
                <a:spcPct val="80000"/>
              </a:lnSpc>
              <a:buFontTx/>
              <a:buNone/>
            </a:pPr>
            <a:r>
              <a:rPr lang="en-US" altLang="el-GR" sz="1600" b="1" smtClean="0">
                <a:latin typeface="Courier New" pitchFamily="49" charset="0"/>
              </a:rPr>
              <a:t>{   Test testObject( 17 );</a:t>
            </a:r>
          </a:p>
          <a:p>
            <a:pPr eaLnBrk="1" hangingPunct="1">
              <a:lnSpc>
                <a:spcPct val="80000"/>
              </a:lnSpc>
              <a:buFontTx/>
              <a:buNone/>
            </a:pPr>
            <a:r>
              <a:rPr lang="en-US" altLang="el-GR" sz="1600" b="1" smtClean="0">
                <a:latin typeface="Courier New" pitchFamily="49" charset="0"/>
              </a:rPr>
              <a:t>   testObject.print();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5 - Θέση αριθμού διαφάνειας"/>
          <p:cNvSpPr>
            <a:spLocks noGrp="1"/>
          </p:cNvSpPr>
          <p:nvPr>
            <p:ph type="sldNum" sz="quarter" idx="11"/>
          </p:nvPr>
        </p:nvSpPr>
        <p:spPr/>
        <p:txBody>
          <a:bodyPr/>
          <a:lstStyle/>
          <a:p>
            <a:pPr>
              <a:defRPr/>
            </a:pPr>
            <a:fld id="{C610BFDB-BDC6-42EF-B326-1F1FE7FF9449}" type="slidenum">
              <a:rPr lang="el-GR"/>
              <a:pPr>
                <a:defRPr/>
              </a:pPr>
              <a:t>36</a:t>
            </a:fld>
            <a:endParaRPr lang="el-GR"/>
          </a:p>
        </p:txBody>
      </p:sp>
      <p:sp>
        <p:nvSpPr>
          <p:cNvPr id="38916" name="Rectangle 2"/>
          <p:cNvSpPr>
            <a:spLocks noGrp="1" noChangeArrowheads="1"/>
          </p:cNvSpPr>
          <p:nvPr>
            <p:ph type="title"/>
          </p:nvPr>
        </p:nvSpPr>
        <p:spPr/>
        <p:txBody>
          <a:bodyPr/>
          <a:lstStyle/>
          <a:p>
            <a:pPr eaLnBrk="1" hangingPunct="1"/>
            <a:r>
              <a:rPr lang="el-GR" altLang="el-GR" smtClean="0"/>
              <a:t>Παράδειγμα</a:t>
            </a:r>
            <a:r>
              <a:rPr lang="en-US" altLang="el-GR" smtClean="0"/>
              <a:t> – 2 (code_th2.cpp)</a:t>
            </a:r>
          </a:p>
        </p:txBody>
      </p:sp>
      <p:sp>
        <p:nvSpPr>
          <p:cNvPr id="38917" name="Rectangle 3"/>
          <p:cNvSpPr>
            <a:spLocks noGrp="1" noChangeArrowheads="1"/>
          </p:cNvSpPr>
          <p:nvPr>
            <p:ph type="body" sz="half" idx="1"/>
          </p:nvPr>
        </p:nvSpPr>
        <p:spPr>
          <a:xfrm>
            <a:off x="304800" y="1371600"/>
            <a:ext cx="8299450" cy="4724400"/>
          </a:xfrm>
        </p:spPr>
        <p:txBody>
          <a:bodyPr/>
          <a:lstStyle/>
          <a:p>
            <a:pPr eaLnBrk="1" hangingPunct="1">
              <a:lnSpc>
                <a:spcPct val="80000"/>
              </a:lnSpc>
              <a:buFontTx/>
              <a:buNone/>
            </a:pPr>
            <a:r>
              <a:rPr lang="en-US" altLang="el-GR" sz="1600" b="1" smtClean="0">
                <a:latin typeface="Courier New" pitchFamily="49" charset="0"/>
              </a:rPr>
              <a:t>class Point</a:t>
            </a:r>
          </a:p>
          <a:p>
            <a:pPr eaLnBrk="1" hangingPunct="1">
              <a:lnSpc>
                <a:spcPct val="80000"/>
              </a:lnSpc>
              <a:buFontTx/>
              <a:buNone/>
            </a:pPr>
            <a:r>
              <a:rPr lang="en-US" altLang="el-GR" sz="1600" b="1" smtClean="0">
                <a:latin typeface="Courier New" pitchFamily="49" charset="0"/>
              </a:rPr>
              <a:t>{</a:t>
            </a:r>
          </a:p>
          <a:p>
            <a:pPr eaLnBrk="1" hangingPunct="1">
              <a:buFontTx/>
              <a:buNone/>
            </a:pPr>
            <a:r>
              <a:rPr lang="en-US" altLang="el-GR" sz="1600" b="1" smtClean="0">
                <a:latin typeface="Courier New" pitchFamily="49" charset="0"/>
              </a:rPr>
              <a:t>private:</a:t>
            </a:r>
          </a:p>
          <a:p>
            <a:pPr eaLnBrk="1" hangingPunct="1">
              <a:buFontTx/>
              <a:buNone/>
            </a:pPr>
            <a:r>
              <a:rPr lang="en-US" altLang="el-GR" sz="1600" b="1" smtClean="0">
                <a:latin typeface="Courier New" pitchFamily="49" charset="0"/>
              </a:rPr>
              <a:t>	double x, y;</a:t>
            </a:r>
          </a:p>
          <a:p>
            <a:pPr eaLnBrk="1" hangingPunct="1">
              <a:buFontTx/>
              <a:buNone/>
            </a:pPr>
            <a:r>
              <a:rPr lang="en-US" altLang="el-GR" sz="1600" b="1" smtClean="0">
                <a:latin typeface="Courier New" pitchFamily="49" charset="0"/>
              </a:rPr>
              <a:t>public:</a:t>
            </a:r>
          </a:p>
          <a:p>
            <a:pPr eaLnBrk="1" hangingPunct="1">
              <a:buFontTx/>
              <a:buNone/>
            </a:pPr>
            <a:r>
              <a:rPr lang="en-US" altLang="el-GR" sz="1600" b="1" smtClean="0">
                <a:latin typeface="Courier New" pitchFamily="49" charset="0"/>
              </a:rPr>
              <a:t>	Point(); </a:t>
            </a:r>
            <a:r>
              <a:rPr lang="en-US" altLang="el-GR" sz="1600" b="1" smtClean="0">
                <a:solidFill>
                  <a:srgbClr val="008080"/>
                </a:solidFill>
                <a:latin typeface="Courier New" pitchFamily="49" charset="0"/>
              </a:rPr>
              <a:t>//default constructor</a:t>
            </a:r>
          </a:p>
          <a:p>
            <a:pPr eaLnBrk="1" hangingPunct="1">
              <a:buFontTx/>
              <a:buNone/>
            </a:pPr>
            <a:r>
              <a:rPr lang="en-US" altLang="el-GR" sz="1600" b="1" smtClean="0">
                <a:latin typeface="Courier New" pitchFamily="49" charset="0"/>
              </a:rPr>
              <a:t>	Point(double u, double v) { x = u; y = v; } </a:t>
            </a:r>
            <a:r>
              <a:rPr lang="en-US" altLang="el-GR" sz="1600" b="1" smtClean="0">
                <a:solidFill>
                  <a:srgbClr val="008080"/>
                </a:solidFill>
                <a:latin typeface="Courier New" pitchFamily="49" charset="0"/>
              </a:rPr>
              <a:t>//constructor with 							parameter list</a:t>
            </a:r>
          </a:p>
          <a:p>
            <a:pPr eaLnBrk="1" hangingPunct="1">
              <a:buFontTx/>
              <a:buNone/>
            </a:pPr>
            <a:r>
              <a:rPr lang="en-US" altLang="el-GR" sz="1600" b="1" smtClean="0">
                <a:latin typeface="Courier New" pitchFamily="49" charset="0"/>
              </a:rPr>
              <a:t>	Point inverse() { x = -x; y = -y; return (*this); }</a:t>
            </a:r>
          </a:p>
          <a:p>
            <a:pPr eaLnBrk="1" hangingPunct="1">
              <a:buFontTx/>
              <a:buNone/>
            </a:pPr>
            <a:r>
              <a:rPr lang="en-US" altLang="el-GR" sz="1600" b="1" smtClean="0">
                <a:latin typeface="Courier New" pitchFamily="49" charset="0"/>
              </a:rPr>
              <a:t>	void print() </a:t>
            </a:r>
          </a:p>
          <a:p>
            <a:pPr eaLnBrk="1" hangingPunct="1">
              <a:buFontTx/>
              <a:buNone/>
            </a:pPr>
            <a:r>
              <a:rPr lang="en-US" altLang="el-GR" sz="1600" b="1" smtClean="0">
                <a:latin typeface="Courier New" pitchFamily="49" charset="0"/>
              </a:rPr>
              <a:t>	{ cout &lt;&lt;" x= " &lt;&lt;(*this).x &lt;&lt; ", y= "&lt;&lt;this-&gt;y &lt;&lt;endl &lt;&lt;endl;}</a:t>
            </a:r>
          </a:p>
          <a:p>
            <a:pPr eaLnBrk="1" hangingPunct="1">
              <a:buFontTx/>
              <a:buNone/>
            </a:pPr>
            <a:r>
              <a:rPr lang="en-US" altLang="el-GR" sz="1600" b="1" smtClean="0">
                <a:latin typeface="Courier New" pitchFamily="49" charset="0"/>
              </a:rPr>
              <a:t>};</a:t>
            </a:r>
          </a:p>
          <a:p>
            <a:pPr eaLnBrk="1" hangingPunct="1">
              <a:buFontTx/>
              <a:buNone/>
            </a:pPr>
            <a:r>
              <a:rPr lang="en-US" altLang="el-GR" sz="1600" b="1" smtClean="0">
                <a:latin typeface="Courier New" pitchFamily="49" charset="0"/>
              </a:rPr>
              <a:t> void main()</a:t>
            </a:r>
          </a:p>
          <a:p>
            <a:pPr eaLnBrk="1" hangingPunct="1">
              <a:buFontTx/>
              <a:buNone/>
            </a:pPr>
            <a:r>
              <a:rPr lang="en-US" altLang="el-GR" sz="1600" b="1" smtClean="0">
                <a:latin typeface="Courier New" pitchFamily="49" charset="0"/>
              </a:rPr>
              <a:t> {  Point p1(2.4,3.7), p2(1.0,1.0);</a:t>
            </a:r>
          </a:p>
          <a:p>
            <a:pPr eaLnBrk="1" hangingPunct="1">
              <a:buFontTx/>
              <a:buNone/>
            </a:pPr>
            <a:r>
              <a:rPr lang="en-US" altLang="el-GR" sz="1600" b="1" smtClean="0">
                <a:latin typeface="Courier New" pitchFamily="49" charset="0"/>
              </a:rPr>
              <a:t>	 p1.print(); p2.print();</a:t>
            </a:r>
          </a:p>
          <a:p>
            <a:pPr eaLnBrk="1" hangingPunct="1">
              <a:buFontTx/>
              <a:buNone/>
            </a:pPr>
            <a:r>
              <a:rPr lang="en-US" altLang="el-GR" sz="1600" b="1" smtClean="0">
                <a:latin typeface="Courier New" pitchFamily="49" charset="0"/>
              </a:rPr>
              <a:t>	 p1.inverse(); p1.print();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l-GR" dirty="0"/>
              <a:t>Header files</a:t>
            </a:r>
            <a:endParaRPr lang="el-GR" dirty="0"/>
          </a:p>
        </p:txBody>
      </p:sp>
      <p:sp>
        <p:nvSpPr>
          <p:cNvPr id="3" name="Content Placeholder 2"/>
          <p:cNvSpPr>
            <a:spLocks noGrp="1"/>
          </p:cNvSpPr>
          <p:nvPr>
            <p:ph idx="1"/>
          </p:nvPr>
        </p:nvSpPr>
        <p:spPr/>
        <p:txBody>
          <a:bodyPr/>
          <a:lstStyle/>
          <a:p>
            <a:r>
              <a:rPr lang="el-GR" sz="2400" dirty="0" smtClean="0"/>
              <a:t>Οι συναρτήσεις πρέπει να γράφονται έτσι ώστε να είναι </a:t>
            </a:r>
            <a:r>
              <a:rPr lang="el-GR" sz="2400" b="1" dirty="0" smtClean="0">
                <a:solidFill>
                  <a:srgbClr val="C00000"/>
                </a:solidFill>
              </a:rPr>
              <a:t>γενικά</a:t>
            </a:r>
            <a:r>
              <a:rPr lang="el-GR" sz="2400" dirty="0" smtClean="0"/>
              <a:t> χρήσιμες.</a:t>
            </a:r>
          </a:p>
          <a:p>
            <a:r>
              <a:rPr lang="el-GR" sz="2400" dirty="0" smtClean="0"/>
              <a:t>Αν μία συνάρτηση λειτουργεί σωστά για να λύσει ένα πρόβλημα σε ένα πρόγραμμα τότε προφανώς θα μπορεί να επιλύσει το ίδιο πρόβλημα και σε οποιοδήποτε άλλο πρόβλημα.</a:t>
            </a:r>
          </a:p>
          <a:p>
            <a:r>
              <a:rPr lang="el-GR" sz="2400" dirty="0" smtClean="0"/>
              <a:t>Η χρήση των </a:t>
            </a:r>
            <a:r>
              <a:rPr lang="en-US" sz="2400" b="1" i="1" dirty="0" smtClean="0">
                <a:solidFill>
                  <a:srgbClr val="C00000"/>
                </a:solidFill>
              </a:rPr>
              <a:t>header files </a:t>
            </a:r>
            <a:r>
              <a:rPr lang="el-GR" sz="2400" dirty="0" smtClean="0"/>
              <a:t>καθιστά τον κώδικα περισσότερο επαναχρησιμοποιήσιμο.</a:t>
            </a:r>
          </a:p>
          <a:p>
            <a:r>
              <a:rPr lang="el-GR" sz="2400" dirty="0" smtClean="0"/>
              <a:t>Ένα </a:t>
            </a:r>
            <a:r>
              <a:rPr lang="en-US" sz="2400" dirty="0">
                <a:solidFill>
                  <a:srgbClr val="C00000"/>
                </a:solidFill>
              </a:rPr>
              <a:t>header </a:t>
            </a:r>
            <a:r>
              <a:rPr lang="en-US" sz="2400" dirty="0" smtClean="0">
                <a:solidFill>
                  <a:srgbClr val="C00000"/>
                </a:solidFill>
              </a:rPr>
              <a:t>file</a:t>
            </a:r>
            <a:r>
              <a:rPr lang="el-GR" sz="2400" dirty="0" smtClean="0">
                <a:solidFill>
                  <a:srgbClr val="C00000"/>
                </a:solidFill>
              </a:rPr>
              <a:t> </a:t>
            </a:r>
            <a:r>
              <a:rPr lang="el-GR" sz="2400" dirty="0" smtClean="0"/>
              <a:t>είναι ένα αρχείο τύπου </a:t>
            </a:r>
            <a:r>
              <a:rPr lang="en-US" sz="2400" dirty="0" smtClean="0"/>
              <a:t>text </a:t>
            </a:r>
            <a:r>
              <a:rPr lang="el-GR" sz="2400" dirty="0" smtClean="0"/>
              <a:t>στη </a:t>
            </a:r>
            <a:r>
              <a:rPr lang="en-US" sz="2400" dirty="0" smtClean="0"/>
              <a:t>C++ </a:t>
            </a:r>
            <a:r>
              <a:rPr lang="el-GR" sz="2400" dirty="0" smtClean="0"/>
              <a:t>αλλά έχει επέκταση </a:t>
            </a:r>
            <a:r>
              <a:rPr lang="el-GR" sz="2400" dirty="0" smtClean="0">
                <a:solidFill>
                  <a:srgbClr val="00B050"/>
                </a:solidFill>
              </a:rPr>
              <a:t>.</a:t>
            </a:r>
            <a:r>
              <a:rPr lang="en-US" sz="2400" dirty="0" smtClean="0">
                <a:solidFill>
                  <a:srgbClr val="00B050"/>
                </a:solidFill>
              </a:rPr>
              <a:t>h</a:t>
            </a:r>
            <a:r>
              <a:rPr lang="en-US" sz="2400" dirty="0" smtClean="0"/>
              <a:t> </a:t>
            </a:r>
            <a:r>
              <a:rPr lang="el-GR" sz="2400" dirty="0" smtClean="0"/>
              <a:t>αντί για </a:t>
            </a:r>
            <a:r>
              <a:rPr lang="el-GR" sz="2400" dirty="0" smtClean="0">
                <a:solidFill>
                  <a:srgbClr val="00B050"/>
                </a:solidFill>
              </a:rPr>
              <a:t>.</a:t>
            </a:r>
            <a:r>
              <a:rPr lang="en-US" sz="2400" dirty="0" err="1" smtClean="0">
                <a:solidFill>
                  <a:srgbClr val="00B050"/>
                </a:solidFill>
              </a:rPr>
              <a:t>cpp</a:t>
            </a:r>
            <a:endParaRPr lang="el-GR" sz="2400" dirty="0">
              <a:solidFill>
                <a:srgbClr val="00B050"/>
              </a:solidFill>
            </a:endParaRPr>
          </a:p>
        </p:txBody>
      </p:sp>
      <p:sp>
        <p:nvSpPr>
          <p:cNvPr id="4" name="Footer Placeholder 3"/>
          <p:cNvSpPr>
            <a:spLocks noGrp="1"/>
          </p:cNvSpPr>
          <p:nvPr>
            <p:ph type="ftr" sz="quarter" idx="10"/>
          </p:nvPr>
        </p:nvSpPr>
        <p:spPr/>
        <p:txBody>
          <a:bodyPr/>
          <a:lstStyle/>
          <a:p>
            <a:pPr>
              <a:defRPr/>
            </a:pPr>
            <a:r>
              <a:rPr lang="el-GR" smtClean="0"/>
              <a:t>ΔΠΘ-ΤΜΗΜΑ ΜΠΔ: ΑΝΤΙΚΕΙΜΕΝΟΣΤΡΑΦΗΣ ΠΡΟΓΡΑΜΜΑΤΙΣΜΟΣ</a:t>
            </a:r>
            <a:r>
              <a:rPr lang="en-US" smtClean="0"/>
              <a:t> / 05</a:t>
            </a:r>
            <a:endParaRPr lang="el-GR"/>
          </a:p>
        </p:txBody>
      </p:sp>
      <p:sp>
        <p:nvSpPr>
          <p:cNvPr id="5" name="Slide Number Placeholder 4"/>
          <p:cNvSpPr>
            <a:spLocks noGrp="1"/>
          </p:cNvSpPr>
          <p:nvPr>
            <p:ph type="sldNum" sz="quarter" idx="11"/>
          </p:nvPr>
        </p:nvSpPr>
        <p:spPr/>
        <p:txBody>
          <a:bodyPr/>
          <a:lstStyle/>
          <a:p>
            <a:pPr>
              <a:defRPr/>
            </a:pPr>
            <a:fld id="{9A332FE0-1DE8-4484-9C19-8CC83BB55F0B}" type="slidenum">
              <a:rPr lang="el-GR" smtClean="0"/>
              <a:pPr>
                <a:defRPr/>
              </a:pPr>
              <a:t>37</a:t>
            </a:fld>
            <a:endParaRPr lang="el-GR"/>
          </a:p>
        </p:txBody>
      </p:sp>
    </p:spTree>
    <p:extLst>
      <p:ext uri="{BB962C8B-B14F-4D97-AF65-F5344CB8AC3E}">
        <p14:creationId xmlns:p14="http://schemas.microsoft.com/office/powerpoint/2010/main" val="25628250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p:txBody>
          <a:bodyPr/>
          <a:lstStyle/>
          <a:p>
            <a:pPr eaLnBrk="1" hangingPunct="1"/>
            <a:r>
              <a:rPr lang="en-US" altLang="el-GR" dirty="0" smtClean="0"/>
              <a:t>Header files</a:t>
            </a:r>
            <a:endParaRPr lang="el-GR" altLang="el-GR" b="1" dirty="0" smtClean="0"/>
          </a:p>
        </p:txBody>
      </p:sp>
      <p:sp>
        <p:nvSpPr>
          <p:cNvPr id="39939" name="2 - Θέση περιεχομένου"/>
          <p:cNvSpPr>
            <a:spLocks noGrp="1"/>
          </p:cNvSpPr>
          <p:nvPr>
            <p:ph idx="1"/>
          </p:nvPr>
        </p:nvSpPr>
        <p:spPr/>
        <p:txBody>
          <a:bodyPr/>
          <a:lstStyle/>
          <a:p>
            <a:pPr eaLnBrk="1" hangingPunct="1"/>
            <a:r>
              <a:rPr lang="el-GR" altLang="el-GR" sz="2400" dirty="0" smtClean="0"/>
              <a:t>Τα αρχεία κώδικα (</a:t>
            </a:r>
            <a:r>
              <a:rPr lang="en-US" altLang="el-GR" sz="2400" dirty="0" smtClean="0">
                <a:solidFill>
                  <a:srgbClr val="C00000"/>
                </a:solidFill>
              </a:rPr>
              <a:t>code files </a:t>
            </a:r>
            <a:r>
              <a:rPr lang="en-US" altLang="el-GR" sz="2400" dirty="0" smtClean="0"/>
              <a:t>, </a:t>
            </a:r>
            <a:r>
              <a:rPr lang="el-GR" altLang="el-GR" sz="2400" dirty="0" smtClean="0"/>
              <a:t>με επέκταση</a:t>
            </a:r>
            <a:r>
              <a:rPr lang="en-US" altLang="el-GR" sz="2400" dirty="0" smtClean="0"/>
              <a:t> </a:t>
            </a:r>
            <a:r>
              <a:rPr lang="en-US" altLang="el-GR" sz="2400" dirty="0" smtClean="0">
                <a:solidFill>
                  <a:srgbClr val="C00000"/>
                </a:solidFill>
              </a:rPr>
              <a:t>.</a:t>
            </a:r>
            <a:r>
              <a:rPr lang="en-US" altLang="el-GR" sz="2400" dirty="0" err="1" smtClean="0">
                <a:solidFill>
                  <a:srgbClr val="C00000"/>
                </a:solidFill>
              </a:rPr>
              <a:t>cpp</a:t>
            </a:r>
            <a:r>
              <a:rPr lang="en-US" altLang="el-GR" sz="2400" dirty="0" smtClean="0"/>
              <a:t>) </a:t>
            </a:r>
            <a:r>
              <a:rPr lang="el-GR" altLang="el-GR" sz="2400" dirty="0" smtClean="0"/>
              <a:t>δεν είναι τα μόνα αρχεία που υπάρχουν στα προγράμματα.</a:t>
            </a:r>
            <a:r>
              <a:rPr lang="en-US" altLang="el-GR" sz="2400" dirty="0" smtClean="0"/>
              <a:t> </a:t>
            </a:r>
            <a:r>
              <a:rPr lang="el-GR" altLang="el-GR" sz="2400" dirty="0" smtClean="0"/>
              <a:t>Ο άλλος τύπος αρχείων που χρησιμοποιούνται ονομάζονται </a:t>
            </a:r>
            <a:r>
              <a:rPr lang="en-US" altLang="el-GR" sz="2400" b="1" dirty="0" smtClean="0">
                <a:solidFill>
                  <a:srgbClr val="FF0000"/>
                </a:solidFill>
              </a:rPr>
              <a:t>header files</a:t>
            </a:r>
            <a:r>
              <a:rPr lang="en-US" altLang="el-GR" sz="2400" dirty="0" smtClean="0"/>
              <a:t>, </a:t>
            </a:r>
            <a:r>
              <a:rPr lang="el-GR" altLang="el-GR" sz="2400" dirty="0" smtClean="0"/>
              <a:t>και συχνά είναι γνωστά ως </a:t>
            </a:r>
            <a:r>
              <a:rPr lang="en-US" altLang="el-GR" sz="2400" b="1" dirty="0" smtClean="0">
                <a:solidFill>
                  <a:srgbClr val="FF0000"/>
                </a:solidFill>
              </a:rPr>
              <a:t>include files</a:t>
            </a:r>
            <a:r>
              <a:rPr lang="en-US" altLang="el-GR" sz="2400" dirty="0" smtClean="0"/>
              <a:t>. </a:t>
            </a:r>
            <a:r>
              <a:rPr lang="el-GR" altLang="el-GR" sz="2400" dirty="0" smtClean="0"/>
              <a:t>Τα </a:t>
            </a:r>
            <a:r>
              <a:rPr lang="en-US" altLang="el-GR" sz="2400" dirty="0" smtClean="0"/>
              <a:t>header files </a:t>
            </a:r>
            <a:r>
              <a:rPr lang="el-GR" altLang="el-GR" sz="2400" dirty="0" smtClean="0"/>
              <a:t>σχεδόν πάντοτε έχουν επέκταση </a:t>
            </a:r>
            <a:r>
              <a:rPr lang="en-US" altLang="el-GR" sz="2400" dirty="0" smtClean="0">
                <a:solidFill>
                  <a:srgbClr val="FF0000"/>
                </a:solidFill>
              </a:rPr>
              <a:t>.h</a:t>
            </a:r>
            <a:r>
              <a:rPr lang="el-GR" altLang="el-GR" sz="2400" dirty="0" smtClean="0"/>
              <a:t> . </a:t>
            </a:r>
          </a:p>
          <a:p>
            <a:pPr eaLnBrk="1" hangingPunct="1"/>
            <a:r>
              <a:rPr lang="el-GR" altLang="el-GR" sz="2400" dirty="0" smtClean="0"/>
              <a:t>Ο σκοπός ενός </a:t>
            </a:r>
            <a:r>
              <a:rPr lang="en-US" altLang="el-GR" sz="2400" dirty="0" smtClean="0"/>
              <a:t>header file </a:t>
            </a:r>
            <a:r>
              <a:rPr lang="el-GR" altLang="el-GR" sz="2400" dirty="0" smtClean="0"/>
              <a:t>είναι να διατηρεί δηλώσεις που θα χρησιμοποιηθούν από άλλα αρχεία. Δεν καθορίζει τον τρόπο με τον οποίο θα υλοποιηθούν οι δηλώσεις και αν δεν βρεθούν οι υλοποιήσεις αυτές το πρόγραμμα δεν θα το συνδέσει</a:t>
            </a:r>
            <a:r>
              <a:rPr lang="en-US" altLang="el-GR" sz="2400" dirty="0" smtClean="0"/>
              <a:t>. </a:t>
            </a:r>
            <a:endParaRPr lang="el-GR" altLang="el-GR" sz="2400" dirty="0" smtClean="0"/>
          </a:p>
        </p:txBody>
      </p:sp>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83F3E24B-BA62-4C3B-971B-BAD494928AF4}" type="slidenum">
              <a:rPr lang="el-GR"/>
              <a:pPr>
                <a:defRPr/>
              </a:pPr>
              <a:t>38</a:t>
            </a:fld>
            <a:endParaRPr lang="el-G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endParaRPr lang="en-US" altLang="el-GR" dirty="0"/>
          </a:p>
        </p:txBody>
      </p:sp>
      <p:sp>
        <p:nvSpPr>
          <p:cNvPr id="47107" name="Rectangle 3"/>
          <p:cNvSpPr>
            <a:spLocks noGrp="1" noChangeArrowheads="1"/>
          </p:cNvSpPr>
          <p:nvPr>
            <p:ph type="body" idx="1"/>
          </p:nvPr>
        </p:nvSpPr>
        <p:spPr>
          <a:noFill/>
          <a:ln/>
        </p:spPr>
        <p:txBody>
          <a:bodyPr/>
          <a:lstStyle/>
          <a:p>
            <a:pPr>
              <a:lnSpc>
                <a:spcPct val="90000"/>
              </a:lnSpc>
            </a:pPr>
            <a:r>
              <a:rPr lang="el-GR" altLang="el-GR" sz="2400" dirty="0" smtClean="0"/>
              <a:t>Τα </a:t>
            </a:r>
            <a:r>
              <a:rPr lang="en-US" altLang="el-GR" sz="2400" dirty="0" smtClean="0"/>
              <a:t>header files </a:t>
            </a:r>
            <a:r>
              <a:rPr lang="el-GR" altLang="el-GR" sz="2400" dirty="0" smtClean="0"/>
              <a:t>περιέχουν δηλώσεις, όπως :</a:t>
            </a:r>
            <a:endParaRPr lang="en-US" altLang="el-GR" sz="2400" dirty="0" smtClean="0"/>
          </a:p>
          <a:p>
            <a:pPr>
              <a:lnSpc>
                <a:spcPct val="90000"/>
              </a:lnSpc>
            </a:pPr>
            <a:endParaRPr lang="en-US" altLang="el-GR" sz="2400" dirty="0" smtClean="0">
              <a:solidFill>
                <a:srgbClr val="00B050"/>
              </a:solidFill>
            </a:endParaRPr>
          </a:p>
          <a:p>
            <a:pPr>
              <a:lnSpc>
                <a:spcPct val="90000"/>
              </a:lnSpc>
            </a:pPr>
            <a:r>
              <a:rPr lang="en-US" altLang="el-GR" sz="2400" dirty="0" smtClean="0">
                <a:solidFill>
                  <a:srgbClr val="00B050"/>
                </a:solidFill>
              </a:rPr>
              <a:t>function </a:t>
            </a:r>
            <a:r>
              <a:rPr lang="en-US" altLang="el-GR" sz="2400" dirty="0">
                <a:solidFill>
                  <a:srgbClr val="00B050"/>
                </a:solidFill>
              </a:rPr>
              <a:t>prototypes </a:t>
            </a:r>
            <a:endParaRPr lang="en-US" altLang="el-GR" sz="2400" dirty="0" smtClean="0">
              <a:solidFill>
                <a:srgbClr val="00B050"/>
              </a:solidFill>
            </a:endParaRPr>
          </a:p>
          <a:p>
            <a:pPr>
              <a:lnSpc>
                <a:spcPct val="90000"/>
              </a:lnSpc>
            </a:pPr>
            <a:r>
              <a:rPr lang="en-US" altLang="el-GR" sz="2400" dirty="0" smtClean="0">
                <a:solidFill>
                  <a:srgbClr val="00B050"/>
                </a:solidFill>
              </a:rPr>
              <a:t>named </a:t>
            </a:r>
            <a:r>
              <a:rPr lang="en-US" altLang="el-GR" sz="2400" dirty="0">
                <a:solidFill>
                  <a:srgbClr val="00B050"/>
                </a:solidFill>
              </a:rPr>
              <a:t>constants 					</a:t>
            </a:r>
          </a:p>
          <a:p>
            <a:pPr>
              <a:lnSpc>
                <a:spcPct val="90000"/>
              </a:lnSpc>
            </a:pPr>
            <a:r>
              <a:rPr lang="en-US" altLang="el-GR" sz="2400" dirty="0">
                <a:solidFill>
                  <a:srgbClr val="00B050"/>
                </a:solidFill>
              </a:rPr>
              <a:t>classes </a:t>
            </a:r>
            <a:endParaRPr lang="en-US" altLang="el-GR" sz="2400" dirty="0" smtClean="0">
              <a:solidFill>
                <a:srgbClr val="00B050"/>
              </a:solidFill>
            </a:endParaRPr>
          </a:p>
          <a:p>
            <a:pPr>
              <a:lnSpc>
                <a:spcPct val="90000"/>
              </a:lnSpc>
            </a:pPr>
            <a:r>
              <a:rPr lang="en-US" altLang="el-GR" sz="2400" dirty="0" smtClean="0">
                <a:solidFill>
                  <a:srgbClr val="00B050"/>
                </a:solidFill>
              </a:rPr>
              <a:t>objects</a:t>
            </a:r>
            <a:r>
              <a:rPr lang="en-US" altLang="el-GR" sz="2400" b="1" dirty="0" smtClean="0"/>
              <a:t> </a:t>
            </a:r>
          </a:p>
          <a:p>
            <a:pPr>
              <a:lnSpc>
                <a:spcPct val="90000"/>
              </a:lnSpc>
            </a:pPr>
            <a:endParaRPr lang="en-US" altLang="el-GR" sz="2400" b="1" dirty="0"/>
          </a:p>
          <a:p>
            <a:pPr>
              <a:lnSpc>
                <a:spcPct val="90000"/>
              </a:lnSpc>
            </a:pPr>
            <a:r>
              <a:rPr lang="el-GR" altLang="el-GR" sz="2400" dirty="0" smtClean="0"/>
              <a:t>Επίσης περιέχουν τεκμηριώσεις , π.χ. κάθε πρωτότυπο συνάρτησης σε ένα </a:t>
            </a:r>
            <a:r>
              <a:rPr lang="en-US" altLang="el-GR" sz="2400" dirty="0" smtClean="0"/>
              <a:t>header </a:t>
            </a:r>
            <a:r>
              <a:rPr lang="en-US" altLang="el-GR" sz="2400" dirty="0"/>
              <a:t>file </a:t>
            </a:r>
            <a:r>
              <a:rPr lang="el-GR" altLang="el-GR" sz="2400" dirty="0" smtClean="0"/>
              <a:t>θα πρέπει να συνοδεύεται από ένα σχόλιο που θα επεξηγεί τι κάνει η συνάρτηση</a:t>
            </a:r>
            <a:r>
              <a:rPr lang="en-US" altLang="el-GR" sz="2400" dirty="0" smtClean="0"/>
              <a:t>.</a:t>
            </a:r>
            <a:endParaRPr lang="en-US" altLang="el-GR" sz="2400" dirty="0"/>
          </a:p>
          <a:p>
            <a:pPr>
              <a:lnSpc>
                <a:spcPct val="90000"/>
              </a:lnSpc>
              <a:buFontTx/>
              <a:buNone/>
            </a:pPr>
            <a:r>
              <a:rPr lang="en-US" altLang="el-GR" sz="2400" b="1" dirty="0">
                <a:solidFill>
                  <a:srgbClr val="990033"/>
                </a:solidFill>
              </a:rPr>
              <a:t>			</a:t>
            </a:r>
            <a:endParaRPr lang="en-US" altLang="el-GR" sz="2400" dirty="0">
              <a:solidFill>
                <a:srgbClr val="E50028"/>
              </a:solidFill>
            </a:endParaRPr>
          </a:p>
          <a:p>
            <a:pPr>
              <a:lnSpc>
                <a:spcPct val="90000"/>
              </a:lnSpc>
              <a:buFontTx/>
              <a:buNone/>
            </a:pPr>
            <a:endParaRPr lang="en-US" altLang="el-GR" sz="2400" dirty="0">
              <a:solidFill>
                <a:srgbClr val="E50028"/>
              </a:solidFill>
            </a:endParaRPr>
          </a:p>
        </p:txBody>
      </p:sp>
      <p:sp>
        <p:nvSpPr>
          <p:cNvPr id="2" name="Slide Number Placeholder 1"/>
          <p:cNvSpPr>
            <a:spLocks noGrp="1"/>
          </p:cNvSpPr>
          <p:nvPr>
            <p:ph type="sldNum" sz="quarter" idx="11"/>
          </p:nvPr>
        </p:nvSpPr>
        <p:spPr/>
        <p:txBody>
          <a:bodyPr/>
          <a:lstStyle/>
          <a:p>
            <a:pPr>
              <a:defRPr/>
            </a:pPr>
            <a:fld id="{9A332FE0-1DE8-4484-9C19-8CC83BB55F0B}" type="slidenum">
              <a:rPr lang="el-GR" smtClean="0"/>
              <a:pPr>
                <a:defRPr/>
              </a:pPr>
              <a:t>39</a:t>
            </a:fld>
            <a:endParaRPr lang="el-GR"/>
          </a:p>
        </p:txBody>
      </p:sp>
    </p:spTree>
    <p:extLst>
      <p:ext uri="{BB962C8B-B14F-4D97-AF65-F5344CB8AC3E}">
        <p14:creationId xmlns:p14="http://schemas.microsoft.com/office/powerpoint/2010/main" val="3619892138"/>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7107">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47107">
                                            <p:txEl>
                                              <p:pRg st="0" end="0"/>
                                            </p:txEl>
                                          </p:spTgt>
                                        </p:tgtEl>
                                        <p:attrNameLst>
                                          <p:attrName>ppt_c</p:attrName>
                                        </p:attrNameLst>
                                      </p:cBhvr>
                                      <p:to>
                                        <a:schemeClr val="tx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7107">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47107">
                                            <p:txEl>
                                              <p:pRg st="2" end="2"/>
                                            </p:txEl>
                                          </p:spTgt>
                                        </p:tgtEl>
                                        <p:attrNameLst>
                                          <p:attrName>ppt_c</p:attrName>
                                        </p:attrNameLst>
                                      </p:cBhvr>
                                      <p:to>
                                        <a:schemeClr val="tx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7107">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47107">
                                            <p:txEl>
                                              <p:pRg st="3" end="3"/>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7107">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47107">
                                            <p:txEl>
                                              <p:pRg st="4" end="4"/>
                                            </p:txEl>
                                          </p:spTgt>
                                        </p:tgtEl>
                                        <p:attrNameLst>
                                          <p:attrName>ppt_c</p:attrName>
                                        </p:attrNameLst>
                                      </p:cBhvr>
                                      <p:to>
                                        <a:schemeClr val="tx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7107">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47107">
                                            <p:txEl>
                                              <p:pRg st="5" end="5"/>
                                            </p:txEl>
                                          </p:spTgt>
                                        </p:tgtEl>
                                        <p:attrNameLst>
                                          <p:attrName>ppt_c</p:attrName>
                                        </p:attrNameLst>
                                      </p:cBhvr>
                                      <p:to>
                                        <a:schemeClr val="tx2"/>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7107">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47107">
                                            <p:txEl>
                                              <p:pRg st="7" end="7"/>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7107">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47107">
                                            <p:txEl>
                                              <p:pRg st="8" end="8"/>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p:cNvSpPr>
            <a:spLocks noGrp="1"/>
          </p:cNvSpPr>
          <p:nvPr>
            <p:ph type="title"/>
          </p:nvPr>
        </p:nvSpPr>
        <p:spPr/>
        <p:txBody>
          <a:bodyPr/>
          <a:lstStyle/>
          <a:p>
            <a:r>
              <a:rPr lang="el-GR" altLang="el-GR" smtClean="0"/>
              <a:t>Η εντολή </a:t>
            </a:r>
            <a:r>
              <a:rPr lang="en-US" altLang="el-GR" smtClean="0"/>
              <a:t>assert</a:t>
            </a:r>
            <a:endParaRPr lang="el-GR" altLang="el-GR" smtClean="0"/>
          </a:p>
        </p:txBody>
      </p:sp>
      <p:sp>
        <p:nvSpPr>
          <p:cNvPr id="7171" name="2 - Θέση περιεχομένου"/>
          <p:cNvSpPr>
            <a:spLocks noGrp="1"/>
          </p:cNvSpPr>
          <p:nvPr>
            <p:ph idx="1"/>
          </p:nvPr>
        </p:nvSpPr>
        <p:spPr/>
        <p:txBody>
          <a:bodyPr/>
          <a:lstStyle/>
          <a:p>
            <a:r>
              <a:rPr lang="el-GR" altLang="el-GR" sz="2400" smtClean="0"/>
              <a:t>Είναι μια συνάρτηση που χρησιμοποιεί ως όρισμα μια λογική έκφραση και χρησιμοποιείται κυρίως για τον έλεγχο εγκυρότητας τιμών. Για τη χρήση της απαιτείται η βιβλιοθήκη &lt;</a:t>
            </a:r>
            <a:r>
              <a:rPr lang="en-US" altLang="el-GR" sz="2400" smtClean="0"/>
              <a:t>cassert&gt;.</a:t>
            </a:r>
            <a:endParaRPr lang="el-GR" altLang="el-GR" sz="2400" smtClean="0"/>
          </a:p>
          <a:p>
            <a:r>
              <a:rPr lang="el-GR" altLang="el-GR" sz="2400" smtClean="0"/>
              <a:t>Παραδείγματα :</a:t>
            </a:r>
          </a:p>
        </p:txBody>
      </p:sp>
      <p:sp>
        <p:nvSpPr>
          <p:cNvPr id="4" name="3 - Θέση υποσέλιδου"/>
          <p:cNvSpPr>
            <a:spLocks noGrp="1"/>
          </p:cNvSpPr>
          <p:nvPr>
            <p:ph type="ftr" sz="quarter" idx="10"/>
          </p:nvPr>
        </p:nvSpPr>
        <p:spPr/>
        <p:txBody>
          <a:bodyPr/>
          <a:lstStyle/>
          <a:p>
            <a:pPr>
              <a:defRPr/>
            </a:pPr>
            <a:r>
              <a:rPr lang="el-GR" smtClean="0"/>
              <a:t>ΔΠΘ-ΤΜΗΜΑ ΜΠΔ: ΑΝΤΙΚΕΙΜΕΝΟΣΤΡΑΦΗΣ ΠΡΟΓΡΑΜΜΑΤΙΣΜΟΣ</a:t>
            </a:r>
            <a:r>
              <a:rPr lang="en-US" smtClean="0"/>
              <a:t> / 05</a:t>
            </a:r>
            <a:endParaRPr lang="el-GR"/>
          </a:p>
        </p:txBody>
      </p:sp>
      <p:sp>
        <p:nvSpPr>
          <p:cNvPr id="5" name="4 - Θέση αριθμού διαφάνειας"/>
          <p:cNvSpPr>
            <a:spLocks noGrp="1"/>
          </p:cNvSpPr>
          <p:nvPr>
            <p:ph type="sldNum" sz="quarter" idx="11"/>
          </p:nvPr>
        </p:nvSpPr>
        <p:spPr/>
        <p:txBody>
          <a:bodyPr/>
          <a:lstStyle/>
          <a:p>
            <a:pPr>
              <a:defRPr/>
            </a:pPr>
            <a:fld id="{1F6CDEBE-2BA9-4776-BA0D-772C4F4594C7}" type="slidenum">
              <a:rPr lang="el-GR" smtClean="0"/>
              <a:pPr>
                <a:defRPr/>
              </a:pPr>
              <a:t>4</a:t>
            </a:fld>
            <a:endParaRPr lang="el-GR"/>
          </a:p>
        </p:txBody>
      </p:sp>
      <p:sp>
        <p:nvSpPr>
          <p:cNvPr id="7174" name="Text Box 10"/>
          <p:cNvSpPr txBox="1">
            <a:spLocks noChangeArrowheads="1"/>
          </p:cNvSpPr>
          <p:nvPr/>
        </p:nvSpPr>
        <p:spPr bwMode="auto">
          <a:xfrm>
            <a:off x="2484438" y="4797425"/>
            <a:ext cx="5543550" cy="715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r>
              <a:rPr lang="en-US" altLang="el-GR" sz="2000" b="1">
                <a:latin typeface="Courier New" pitchFamily="49" charset="0"/>
              </a:rPr>
              <a:t>assert(denominator != 0);</a:t>
            </a:r>
          </a:p>
          <a:p>
            <a:pPr eaLnBrk="1" hangingPunct="1"/>
            <a:r>
              <a:rPr lang="en-US" altLang="el-GR" sz="2000" b="1">
                <a:latin typeface="Courier New" pitchFamily="49" charset="0"/>
              </a:rPr>
              <a:t>quotient = numerator/denominator;</a:t>
            </a:r>
          </a:p>
        </p:txBody>
      </p:sp>
      <p:sp>
        <p:nvSpPr>
          <p:cNvPr id="7175" name="6 - TextBox"/>
          <p:cNvSpPr txBox="1">
            <a:spLocks noChangeArrowheads="1"/>
          </p:cNvSpPr>
          <p:nvPr/>
        </p:nvSpPr>
        <p:spPr bwMode="auto">
          <a:xfrm>
            <a:off x="900113" y="3500438"/>
            <a:ext cx="5111750" cy="1054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r>
              <a:rPr lang="en-US" altLang="el-GR" sz="2000" b="1">
                <a:latin typeface="Courier New" pitchFamily="49" charset="0"/>
                <a:cs typeface="Courier New" pitchFamily="49" charset="0"/>
              </a:rPr>
              <a:t>cout &lt;&lt; "Type Student's Age: ";</a:t>
            </a:r>
          </a:p>
          <a:p>
            <a:pPr eaLnBrk="1" hangingPunct="1"/>
            <a:r>
              <a:rPr lang="en-US" altLang="el-GR" sz="2000" b="1">
                <a:latin typeface="Courier New" pitchFamily="49" charset="0"/>
                <a:cs typeface="Courier New" pitchFamily="49" charset="0"/>
              </a:rPr>
              <a:t>cin &gt;&gt; StudentAge;</a:t>
            </a:r>
          </a:p>
          <a:p>
            <a:pPr eaLnBrk="1" hangingPunct="1"/>
            <a:r>
              <a:rPr lang="en-US" altLang="el-GR" sz="2000" b="1">
                <a:latin typeface="Courier New" pitchFamily="49" charset="0"/>
                <a:cs typeface="Courier New" pitchFamily="49" charset="0"/>
              </a:rPr>
              <a:t>assert(StudentAge &gt; 8);</a:t>
            </a:r>
            <a:endParaRPr lang="el-GR" altLang="el-GR" sz="2000" b="1">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el-GR" dirty="0"/>
              <a:t>Implementation files</a:t>
            </a:r>
          </a:p>
        </p:txBody>
      </p:sp>
      <p:sp>
        <p:nvSpPr>
          <p:cNvPr id="51203" name="Rectangle 3"/>
          <p:cNvSpPr>
            <a:spLocks noGrp="1" noChangeArrowheads="1"/>
          </p:cNvSpPr>
          <p:nvPr>
            <p:ph type="body" idx="1"/>
          </p:nvPr>
        </p:nvSpPr>
        <p:spPr/>
        <p:txBody>
          <a:bodyPr/>
          <a:lstStyle/>
          <a:p>
            <a:pPr>
              <a:lnSpc>
                <a:spcPct val="90000"/>
              </a:lnSpc>
            </a:pPr>
            <a:r>
              <a:rPr lang="el-GR" altLang="el-GR" sz="2800" dirty="0" smtClean="0"/>
              <a:t>Ενώ τα</a:t>
            </a:r>
            <a:r>
              <a:rPr lang="en-US" altLang="el-GR" sz="2800" dirty="0" smtClean="0"/>
              <a:t> </a:t>
            </a:r>
            <a:r>
              <a:rPr lang="en-US" altLang="el-GR" sz="2800" dirty="0"/>
              <a:t>header files </a:t>
            </a:r>
            <a:r>
              <a:rPr lang="el-GR" altLang="el-GR" sz="2800" dirty="0" smtClean="0"/>
              <a:t>περιέχουν πρωτότυπα συναρτήσεω</a:t>
            </a:r>
            <a:r>
              <a:rPr lang="el-GR" altLang="el-GR" dirty="0" smtClean="0"/>
              <a:t>ν, απαιτείται ένα αντίστοιχο </a:t>
            </a:r>
            <a:r>
              <a:rPr lang="en-US" altLang="el-GR" sz="2800" dirty="0" smtClean="0"/>
              <a:t> </a:t>
            </a:r>
            <a:r>
              <a:rPr lang="en-US" altLang="el-GR" sz="2800" i="1" dirty="0" smtClean="0">
                <a:solidFill>
                  <a:srgbClr val="00B050"/>
                </a:solidFill>
              </a:rPr>
              <a:t>implementation file</a:t>
            </a:r>
            <a:endParaRPr lang="en-US" altLang="el-GR" sz="2800" dirty="0"/>
          </a:p>
          <a:p>
            <a:pPr>
              <a:lnSpc>
                <a:spcPct val="90000"/>
              </a:lnSpc>
            </a:pPr>
            <a:r>
              <a:rPr lang="el-GR" altLang="el-GR" sz="2800" dirty="0" smtClean="0"/>
              <a:t>Το </a:t>
            </a:r>
            <a:r>
              <a:rPr lang="en-US" altLang="el-GR" sz="2800" dirty="0" smtClean="0"/>
              <a:t>implementation </a:t>
            </a:r>
            <a:r>
              <a:rPr lang="en-US" altLang="el-GR" sz="2800" dirty="0"/>
              <a:t>file </a:t>
            </a:r>
            <a:r>
              <a:rPr lang="el-GR" altLang="el-GR" sz="2800" dirty="0" smtClean="0"/>
              <a:t>περιέχει τους ορισμούς των συναρ</a:t>
            </a:r>
            <a:r>
              <a:rPr lang="el-GR" altLang="el-GR" dirty="0" smtClean="0"/>
              <a:t>τήσεων που δηλώνονται σε ένα </a:t>
            </a:r>
            <a:r>
              <a:rPr lang="en-US" altLang="el-GR" sz="2800" dirty="0" smtClean="0"/>
              <a:t>header </a:t>
            </a:r>
            <a:r>
              <a:rPr lang="en-US" altLang="el-GR" sz="2800" dirty="0"/>
              <a:t>file</a:t>
            </a:r>
          </a:p>
          <a:p>
            <a:pPr>
              <a:lnSpc>
                <a:spcPct val="90000"/>
              </a:lnSpc>
            </a:pPr>
            <a:r>
              <a:rPr lang="el-GR" altLang="el-GR" sz="2800" dirty="0" smtClean="0">
                <a:solidFill>
                  <a:srgbClr val="C00000"/>
                </a:solidFill>
              </a:rPr>
              <a:t>Το</a:t>
            </a:r>
            <a:r>
              <a:rPr lang="en-US" altLang="el-GR" sz="2800" dirty="0" smtClean="0">
                <a:solidFill>
                  <a:srgbClr val="C00000"/>
                </a:solidFill>
              </a:rPr>
              <a:t> </a:t>
            </a:r>
            <a:r>
              <a:rPr lang="en-US" altLang="el-GR" sz="2800" dirty="0">
                <a:solidFill>
                  <a:srgbClr val="C00000"/>
                </a:solidFill>
              </a:rPr>
              <a:t>implementation file </a:t>
            </a:r>
            <a:r>
              <a:rPr lang="el-GR" altLang="el-GR" sz="2800" dirty="0" smtClean="0">
                <a:solidFill>
                  <a:srgbClr val="C00000"/>
                </a:solidFill>
              </a:rPr>
              <a:t>έχει το ίδιο όνομα όπως το </a:t>
            </a:r>
            <a:r>
              <a:rPr lang="en-US" altLang="el-GR" sz="2800" dirty="0" smtClean="0">
                <a:solidFill>
                  <a:srgbClr val="C00000"/>
                </a:solidFill>
              </a:rPr>
              <a:t>header </a:t>
            </a:r>
            <a:r>
              <a:rPr lang="en-US" altLang="el-GR" sz="2800" dirty="0">
                <a:solidFill>
                  <a:srgbClr val="C00000"/>
                </a:solidFill>
              </a:rPr>
              <a:t>file, </a:t>
            </a:r>
            <a:r>
              <a:rPr lang="el-GR" altLang="el-GR" sz="2800" dirty="0" smtClean="0">
                <a:solidFill>
                  <a:srgbClr val="C00000"/>
                </a:solidFill>
              </a:rPr>
              <a:t>αλλά έχει επέκταση</a:t>
            </a:r>
            <a:r>
              <a:rPr lang="en-US" altLang="el-GR" sz="2800" dirty="0" smtClean="0">
                <a:solidFill>
                  <a:srgbClr val="C00000"/>
                </a:solidFill>
              </a:rPr>
              <a:t> </a:t>
            </a:r>
            <a:r>
              <a:rPr lang="en-US" altLang="el-GR" sz="2800" dirty="0">
                <a:solidFill>
                  <a:srgbClr val="C00000"/>
                </a:solidFill>
              </a:rPr>
              <a:t>.</a:t>
            </a:r>
            <a:r>
              <a:rPr lang="en-US" altLang="el-GR" sz="2800" dirty="0" err="1">
                <a:solidFill>
                  <a:srgbClr val="C00000"/>
                </a:solidFill>
              </a:rPr>
              <a:t>cpp</a:t>
            </a:r>
            <a:r>
              <a:rPr lang="en-US" altLang="el-GR" sz="2800" dirty="0">
                <a:solidFill>
                  <a:srgbClr val="C00000"/>
                </a:solidFill>
              </a:rPr>
              <a:t> </a:t>
            </a:r>
            <a:endParaRPr lang="el-GR" altLang="el-GR" sz="2800" dirty="0" smtClean="0">
              <a:solidFill>
                <a:srgbClr val="C00000"/>
              </a:solidFill>
            </a:endParaRPr>
          </a:p>
          <a:p>
            <a:pPr>
              <a:lnSpc>
                <a:spcPct val="90000"/>
              </a:lnSpc>
            </a:pPr>
            <a:r>
              <a:rPr lang="el-GR" altLang="el-GR" dirty="0" smtClean="0"/>
              <a:t>Ένα</a:t>
            </a:r>
            <a:r>
              <a:rPr lang="el-GR" altLang="el-GR" dirty="0" smtClean="0">
                <a:solidFill>
                  <a:srgbClr val="C00000"/>
                </a:solidFill>
              </a:rPr>
              <a:t> </a:t>
            </a:r>
            <a:r>
              <a:rPr lang="en-US" altLang="el-GR" sz="2800" dirty="0" smtClean="0"/>
              <a:t>implementation </a:t>
            </a:r>
            <a:r>
              <a:rPr lang="en-US" altLang="el-GR" sz="2800" dirty="0"/>
              <a:t>file </a:t>
            </a:r>
            <a:r>
              <a:rPr lang="el-GR" altLang="el-GR" sz="2800" dirty="0" smtClean="0"/>
              <a:t>μπορεί να μεταγλωττιστεί , αλλά δεν μπορεί να εκτελεστεί, εφόσον δεν περιλαμβάνει τη συνάρτηση</a:t>
            </a:r>
            <a:r>
              <a:rPr lang="en-US" altLang="el-GR" sz="2800" dirty="0" smtClean="0"/>
              <a:t> </a:t>
            </a:r>
            <a:r>
              <a:rPr lang="en-US" altLang="el-GR" sz="2800" dirty="0"/>
              <a:t>main</a:t>
            </a:r>
            <a:r>
              <a:rPr lang="en-US" altLang="el-GR" sz="2800" dirty="0" smtClean="0"/>
              <a:t>()</a:t>
            </a:r>
            <a:r>
              <a:rPr lang="el-GR" altLang="el-GR" sz="2800" dirty="0" smtClean="0"/>
              <a:t>.</a:t>
            </a:r>
            <a:endParaRPr lang="en-US" altLang="el-GR" sz="2800" dirty="0"/>
          </a:p>
        </p:txBody>
      </p:sp>
      <p:sp>
        <p:nvSpPr>
          <p:cNvPr id="2" name="Slide Number Placeholder 1"/>
          <p:cNvSpPr>
            <a:spLocks noGrp="1"/>
          </p:cNvSpPr>
          <p:nvPr>
            <p:ph type="sldNum" sz="quarter" idx="11"/>
          </p:nvPr>
        </p:nvSpPr>
        <p:spPr/>
        <p:txBody>
          <a:bodyPr/>
          <a:lstStyle/>
          <a:p>
            <a:pPr>
              <a:defRPr/>
            </a:pPr>
            <a:fld id="{9A332FE0-1DE8-4484-9C19-8CC83BB55F0B}" type="slidenum">
              <a:rPr lang="el-GR" smtClean="0"/>
              <a:pPr>
                <a:defRPr/>
              </a:pPr>
              <a:t>40</a:t>
            </a:fld>
            <a:endParaRPr lang="el-GR"/>
          </a:p>
        </p:txBody>
      </p:sp>
    </p:spTree>
    <p:extLst>
      <p:ext uri="{BB962C8B-B14F-4D97-AF65-F5344CB8AC3E}">
        <p14:creationId xmlns:p14="http://schemas.microsoft.com/office/powerpoint/2010/main" val="504393547"/>
      </p:ext>
    </p:extLst>
  </p:cSld>
  <p:clrMapOvr>
    <a:masterClrMapping/>
  </p:clrMapOvr>
  <p:transition>
    <p:cover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l-GR" altLang="el-GR" dirty="0" smtClean="0"/>
              <a:t>Χρησιμοποιώντας τις δικές μας βιβλιοθήκες (συναρτήσεων)</a:t>
            </a:r>
            <a:endParaRPr lang="en-US" altLang="el-GR" dirty="0"/>
          </a:p>
        </p:txBody>
      </p:sp>
      <p:sp>
        <p:nvSpPr>
          <p:cNvPr id="53251" name="Rectangle 3"/>
          <p:cNvSpPr>
            <a:spLocks noGrp="1" noChangeArrowheads="1"/>
          </p:cNvSpPr>
          <p:nvPr>
            <p:ph type="body" idx="1"/>
          </p:nvPr>
        </p:nvSpPr>
        <p:spPr/>
        <p:txBody>
          <a:bodyPr/>
          <a:lstStyle/>
          <a:p>
            <a:pPr>
              <a:lnSpc>
                <a:spcPct val="150000"/>
              </a:lnSpc>
            </a:pPr>
            <a:r>
              <a:rPr lang="el-GR" altLang="el-GR" sz="2400" dirty="0" smtClean="0"/>
              <a:t>Για τη δημιουργία της δικής μας βιβλιοθήκης συναρτήσεων, ξεκινάμε τοποθετώντας τα πρωτότυπα των συναρτήσεων σε ένα </a:t>
            </a:r>
            <a:r>
              <a:rPr lang="en-US" altLang="el-GR" sz="2400" dirty="0" smtClean="0"/>
              <a:t>header file</a:t>
            </a:r>
          </a:p>
          <a:p>
            <a:pPr>
              <a:lnSpc>
                <a:spcPct val="150000"/>
              </a:lnSpc>
            </a:pPr>
            <a:r>
              <a:rPr lang="el-GR" altLang="el-GR" sz="2400" dirty="0" smtClean="0"/>
              <a:t>Καθορίζουμε τις συναρτήσεις σε ένα </a:t>
            </a:r>
            <a:r>
              <a:rPr lang="en-US" altLang="el-GR" sz="2400" dirty="0" smtClean="0"/>
              <a:t>implementation file</a:t>
            </a:r>
          </a:p>
          <a:p>
            <a:pPr>
              <a:lnSpc>
                <a:spcPct val="150000"/>
              </a:lnSpc>
            </a:pPr>
            <a:endParaRPr lang="en-US" altLang="el-GR" sz="2400" dirty="0"/>
          </a:p>
          <a:p>
            <a:pPr>
              <a:lnSpc>
                <a:spcPct val="150000"/>
              </a:lnSpc>
            </a:pPr>
            <a:r>
              <a:rPr lang="el-GR" altLang="el-GR" sz="2400" dirty="0" smtClean="0"/>
              <a:t>Γράφουμε το πρόγραμμά μας, που περιλαμβάνει τη συνάρτηση </a:t>
            </a:r>
            <a:r>
              <a:rPr lang="en-US" altLang="el-GR" sz="2400" dirty="0" smtClean="0"/>
              <a:t>main</a:t>
            </a:r>
            <a:r>
              <a:rPr lang="en-US" altLang="el-GR" sz="2400" dirty="0"/>
              <a:t>(), </a:t>
            </a:r>
            <a:r>
              <a:rPr lang="el-GR" altLang="el-GR" sz="2400" dirty="0" smtClean="0"/>
              <a:t>σε ένα ξεχωριστό αρχείο</a:t>
            </a:r>
            <a:endParaRPr lang="en-US" altLang="el-GR" sz="2400" dirty="0"/>
          </a:p>
        </p:txBody>
      </p:sp>
      <p:sp>
        <p:nvSpPr>
          <p:cNvPr id="2" name="Slide Number Placeholder 1"/>
          <p:cNvSpPr>
            <a:spLocks noGrp="1"/>
          </p:cNvSpPr>
          <p:nvPr>
            <p:ph type="sldNum" sz="quarter" idx="11"/>
          </p:nvPr>
        </p:nvSpPr>
        <p:spPr/>
        <p:txBody>
          <a:bodyPr/>
          <a:lstStyle/>
          <a:p>
            <a:pPr>
              <a:defRPr/>
            </a:pPr>
            <a:fld id="{9A332FE0-1DE8-4484-9C19-8CC83BB55F0B}" type="slidenum">
              <a:rPr lang="el-GR" smtClean="0"/>
              <a:pPr>
                <a:defRPr/>
              </a:pPr>
              <a:t>41</a:t>
            </a:fld>
            <a:endParaRPr lang="el-GR"/>
          </a:p>
        </p:txBody>
      </p:sp>
    </p:spTree>
    <p:extLst>
      <p:ext uri="{BB962C8B-B14F-4D97-AF65-F5344CB8AC3E}">
        <p14:creationId xmlns:p14="http://schemas.microsoft.com/office/powerpoint/2010/main" val="2735033526"/>
      </p:ext>
    </p:extLst>
  </p:cSld>
  <p:clrMapOvr>
    <a:masterClrMapping/>
  </p:clrMapOvr>
  <p:transition>
    <p:cover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p:cNvSpPr>
            <a:spLocks noGrp="1"/>
          </p:cNvSpPr>
          <p:nvPr>
            <p:ph type="title"/>
          </p:nvPr>
        </p:nvSpPr>
        <p:spPr>
          <a:xfrm>
            <a:off x="304800" y="304800"/>
            <a:ext cx="8587680" cy="762000"/>
          </a:xfrm>
        </p:spPr>
        <p:txBody>
          <a:bodyPr/>
          <a:lstStyle/>
          <a:p>
            <a:pPr eaLnBrk="1" hangingPunct="1"/>
            <a:r>
              <a:rPr lang="el-GR" altLang="el-GR" dirty="0" smtClean="0"/>
              <a:t>Διαδικασία μεταγλώττισης – σύνδεσης στη </a:t>
            </a:r>
            <a:r>
              <a:rPr lang="en-US" altLang="el-GR" dirty="0" smtClean="0"/>
              <a:t>C++</a:t>
            </a:r>
            <a:endParaRPr lang="el-GR" altLang="el-GR" dirty="0" smtClean="0"/>
          </a:p>
        </p:txBody>
      </p:sp>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F0EE2D93-728E-47A7-9AF0-11C4D5B2404E}" type="slidenum">
              <a:rPr lang="el-GR"/>
              <a:pPr>
                <a:defRPr/>
              </a:pPr>
              <a:t>42</a:t>
            </a:fld>
            <a:endParaRPr lang="el-GR"/>
          </a:p>
        </p:txBody>
      </p:sp>
      <p:pic>
        <p:nvPicPr>
          <p:cNvPr id="40966" name="Picture 2" descr="http://www.learncpp.com/images/CppTutorial/Section1/IncludeLibrar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1333880"/>
            <a:ext cx="6184000" cy="4797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Τίτλος"/>
          <p:cNvSpPr>
            <a:spLocks noGrp="1"/>
          </p:cNvSpPr>
          <p:nvPr>
            <p:ph type="title"/>
          </p:nvPr>
        </p:nvSpPr>
        <p:spPr/>
        <p:txBody>
          <a:bodyPr/>
          <a:lstStyle/>
          <a:p>
            <a:pPr eaLnBrk="1" hangingPunct="1"/>
            <a:r>
              <a:rPr lang="el-GR" altLang="el-GR" dirty="0" smtClean="0"/>
              <a:t>Οι βιβλιοθήκες</a:t>
            </a:r>
            <a:r>
              <a:rPr lang="en-US" altLang="el-GR" dirty="0" smtClean="0"/>
              <a:t> (libraries)</a:t>
            </a:r>
            <a:endParaRPr lang="el-GR" altLang="el-GR" dirty="0" smtClean="0"/>
          </a:p>
        </p:txBody>
      </p:sp>
      <p:sp>
        <p:nvSpPr>
          <p:cNvPr id="41987" name="2 - Θέση περιεχομένου"/>
          <p:cNvSpPr>
            <a:spLocks noGrp="1"/>
          </p:cNvSpPr>
          <p:nvPr>
            <p:ph idx="1"/>
          </p:nvPr>
        </p:nvSpPr>
        <p:spPr/>
        <p:txBody>
          <a:bodyPr/>
          <a:lstStyle/>
          <a:p>
            <a:pPr eaLnBrk="1" hangingPunct="1"/>
            <a:r>
              <a:rPr lang="el-GR" altLang="el-GR" sz="2000" dirty="0" smtClean="0">
                <a:solidFill>
                  <a:srgbClr val="C00000"/>
                </a:solidFill>
              </a:rPr>
              <a:t>Μια βιβλιοθήκη (</a:t>
            </a:r>
            <a:r>
              <a:rPr lang="en-US" altLang="el-GR" sz="2000" b="1" dirty="0" smtClean="0">
                <a:solidFill>
                  <a:srgbClr val="C00000"/>
                </a:solidFill>
              </a:rPr>
              <a:t>library</a:t>
            </a:r>
            <a:r>
              <a:rPr lang="el-GR" altLang="el-GR" sz="2000" b="1" dirty="0" smtClean="0">
                <a:solidFill>
                  <a:srgbClr val="C00000"/>
                </a:solidFill>
              </a:rPr>
              <a:t>)</a:t>
            </a:r>
            <a:r>
              <a:rPr lang="en-US" altLang="el-GR" sz="2000" dirty="0" smtClean="0">
                <a:solidFill>
                  <a:srgbClr val="C00000"/>
                </a:solidFill>
              </a:rPr>
              <a:t> </a:t>
            </a:r>
            <a:r>
              <a:rPr lang="el-GR" altLang="el-GR" sz="2000" dirty="0" smtClean="0">
                <a:solidFill>
                  <a:srgbClr val="C00000"/>
                </a:solidFill>
              </a:rPr>
              <a:t>είναι ένα πακέτο κώδικα που μπορεί να χρησιμοποιηθεί σε πολλά προγράμματα</a:t>
            </a:r>
            <a:r>
              <a:rPr lang="el-GR" altLang="el-GR" sz="2000" dirty="0" smtClean="0"/>
              <a:t>.</a:t>
            </a:r>
            <a:r>
              <a:rPr lang="en-US" altLang="el-GR" sz="2000" dirty="0" smtClean="0"/>
              <a:t> </a:t>
            </a:r>
            <a:r>
              <a:rPr lang="el-GR" altLang="el-GR" sz="2000" dirty="0" smtClean="0"/>
              <a:t>Τυπικά</a:t>
            </a:r>
            <a:r>
              <a:rPr lang="en-US" altLang="el-GR" sz="2000" dirty="0" smtClean="0"/>
              <a:t>, </a:t>
            </a:r>
            <a:r>
              <a:rPr lang="el-GR" altLang="el-GR" sz="2000" dirty="0" smtClean="0"/>
              <a:t>μια βιβλιοθήκη περιλαμβάνει ένα </a:t>
            </a:r>
            <a:r>
              <a:rPr lang="en-US" altLang="el-GR" sz="2000" dirty="0" smtClean="0"/>
              <a:t>header file </a:t>
            </a:r>
            <a:r>
              <a:rPr lang="el-GR" altLang="el-GR" sz="2000" dirty="0" smtClean="0"/>
              <a:t>που περιέχει δηλώσεις για οτιδήποτε η βιβλιοθήκη επιθυμεί να καταστήσει </a:t>
            </a:r>
            <a:r>
              <a:rPr lang="el-GR" altLang="el-GR" sz="2000" dirty="0" err="1" smtClean="0"/>
              <a:t>προσβάσιμο</a:t>
            </a:r>
            <a:r>
              <a:rPr lang="el-GR" altLang="el-GR" sz="2000" dirty="0" smtClean="0"/>
              <a:t> </a:t>
            </a:r>
            <a:r>
              <a:rPr lang="en-US" altLang="el-GR" sz="2000" dirty="0" smtClean="0"/>
              <a:t>(public) </a:t>
            </a:r>
            <a:r>
              <a:rPr lang="el-GR" altLang="el-GR" sz="2000" dirty="0" smtClean="0"/>
              <a:t>στους χρήστες</a:t>
            </a:r>
            <a:r>
              <a:rPr lang="en-US" altLang="el-GR" sz="2000" dirty="0" smtClean="0"/>
              <a:t>, </a:t>
            </a:r>
            <a:r>
              <a:rPr lang="el-GR" altLang="el-GR" sz="2000" dirty="0" smtClean="0"/>
              <a:t>και ένα </a:t>
            </a:r>
            <a:r>
              <a:rPr lang="en-US" altLang="el-GR" sz="2000" dirty="0" smtClean="0"/>
              <a:t>“precompiled object” </a:t>
            </a:r>
            <a:r>
              <a:rPr lang="el-GR" altLang="el-GR" sz="2000" dirty="0" smtClean="0"/>
              <a:t>που περιέχει όλες τις υλοποιήσεις κώδικα μεταγλωττισμένες σε γλώσσα μηχανής</a:t>
            </a:r>
            <a:r>
              <a:rPr lang="en-US" altLang="el-GR" sz="2000" dirty="0" smtClean="0"/>
              <a:t>.  </a:t>
            </a:r>
            <a:r>
              <a:rPr lang="el-GR" altLang="el-GR" sz="2000" b="1" dirty="0" smtClean="0">
                <a:solidFill>
                  <a:srgbClr val="C00000"/>
                </a:solidFill>
              </a:rPr>
              <a:t>Οι βιβλιοθήκες αυτές έχουν τυπικά επέκταση </a:t>
            </a:r>
            <a:r>
              <a:rPr lang="en-US" altLang="el-GR" sz="2000" b="1" dirty="0" smtClean="0">
                <a:solidFill>
                  <a:srgbClr val="00B050"/>
                </a:solidFill>
              </a:rPr>
              <a:t>.lib </a:t>
            </a:r>
            <a:r>
              <a:rPr lang="el-GR" altLang="el-GR" sz="2000" b="1" dirty="0" smtClean="0">
                <a:solidFill>
                  <a:srgbClr val="C00000"/>
                </a:solidFill>
              </a:rPr>
              <a:t>ή</a:t>
            </a:r>
            <a:r>
              <a:rPr lang="en-US" altLang="el-GR" sz="2000" b="1" dirty="0" smtClean="0">
                <a:solidFill>
                  <a:srgbClr val="C00000"/>
                </a:solidFill>
              </a:rPr>
              <a:t> </a:t>
            </a:r>
            <a:r>
              <a:rPr lang="en-US" altLang="el-GR" sz="2000" b="1" dirty="0" smtClean="0">
                <a:solidFill>
                  <a:srgbClr val="00B050"/>
                </a:solidFill>
              </a:rPr>
              <a:t>.</a:t>
            </a:r>
            <a:r>
              <a:rPr lang="en-US" altLang="el-GR" sz="2000" b="1" dirty="0" err="1" smtClean="0">
                <a:solidFill>
                  <a:srgbClr val="00B050"/>
                </a:solidFill>
              </a:rPr>
              <a:t>dll</a:t>
            </a:r>
            <a:r>
              <a:rPr lang="en-US" altLang="el-GR" sz="2000" b="1" dirty="0" smtClean="0">
                <a:solidFill>
                  <a:srgbClr val="00B050"/>
                </a:solidFill>
              </a:rPr>
              <a:t> </a:t>
            </a:r>
            <a:r>
              <a:rPr lang="el-GR" altLang="el-GR" sz="2000" b="1" dirty="0" smtClean="0">
                <a:solidFill>
                  <a:srgbClr val="C00000"/>
                </a:solidFill>
              </a:rPr>
              <a:t>στα</a:t>
            </a:r>
            <a:r>
              <a:rPr lang="en-US" altLang="el-GR" sz="2000" b="1" dirty="0" smtClean="0">
                <a:solidFill>
                  <a:srgbClr val="C00000"/>
                </a:solidFill>
              </a:rPr>
              <a:t> Windows. </a:t>
            </a:r>
            <a:endParaRPr lang="el-GR" altLang="el-GR" sz="2000" b="1" dirty="0" smtClean="0">
              <a:solidFill>
                <a:srgbClr val="C00000"/>
              </a:solidFill>
            </a:endParaRPr>
          </a:p>
          <a:p>
            <a:pPr eaLnBrk="1" hangingPunct="1"/>
            <a:r>
              <a:rPr lang="el-GR" altLang="el-GR" sz="2000" dirty="0" smtClean="0">
                <a:solidFill>
                  <a:srgbClr val="C00000"/>
                </a:solidFill>
              </a:rPr>
              <a:t>Οι βιβλιοθήκες διατηρούνται μεταγλωττισμένες διότι σπάνια τροποποιούνται</a:t>
            </a:r>
            <a:r>
              <a:rPr lang="el-GR" altLang="el-GR" sz="2000" dirty="0" smtClean="0"/>
              <a:t>, ενώ η αδιάκοπη μεταγλώττισή τους σε κάθε χρήση θα καθυστερούσε υπερβολικά τα προγράμματα. </a:t>
            </a:r>
          </a:p>
          <a:p>
            <a:pPr eaLnBrk="1" hangingPunct="1"/>
            <a:r>
              <a:rPr lang="el-GR" altLang="el-GR" sz="2000" dirty="0" smtClean="0"/>
              <a:t>Κυρίως όμως η διατήρησή τους σε γλώσσα μηχανής καθιστά αδύνατη την πρόσβαση (και την ενδεχόμενη κλοπή ή τροποποίηση) στον πηγαίο τους κώδικα.</a:t>
            </a:r>
            <a:endParaRPr lang="en-US" altLang="el-GR" sz="2000" dirty="0" smtClean="0"/>
          </a:p>
          <a:p>
            <a:pPr eaLnBrk="1" hangingPunct="1"/>
            <a:endParaRPr lang="el-GR" altLang="el-GR" dirty="0" smtClean="0"/>
          </a:p>
        </p:txBody>
      </p:sp>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69B8843F-DACD-4E98-BDDD-346FA4D357E4}" type="slidenum">
              <a:rPr lang="el-GR"/>
              <a:pPr>
                <a:defRPr/>
              </a:pPr>
              <a:t>43</a:t>
            </a:fld>
            <a:endParaRPr lang="el-G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 Τίτλος"/>
          <p:cNvSpPr>
            <a:spLocks noGrp="1"/>
          </p:cNvSpPr>
          <p:nvPr>
            <p:ph type="title"/>
          </p:nvPr>
        </p:nvSpPr>
        <p:spPr/>
        <p:txBody>
          <a:bodyPr/>
          <a:lstStyle/>
          <a:p>
            <a:pPr eaLnBrk="1" hangingPunct="1"/>
            <a:endParaRPr lang="el-GR" altLang="el-GR" smtClean="0"/>
          </a:p>
        </p:txBody>
      </p:sp>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D571FD0D-B4DE-4614-81A0-1C76557759AC}" type="slidenum">
              <a:rPr lang="el-GR"/>
              <a:pPr>
                <a:defRPr/>
              </a:pPr>
              <a:t>44</a:t>
            </a:fld>
            <a:endParaRPr lang="el-GR"/>
          </a:p>
        </p:txBody>
      </p:sp>
      <p:pic>
        <p:nvPicPr>
          <p:cNvPr id="4301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2636838"/>
            <a:ext cx="2909888"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4301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981075"/>
            <a:ext cx="5640387" cy="160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4301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250" y="3933825"/>
            <a:ext cx="6432550"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6 - Τίτλος"/>
          <p:cNvSpPr>
            <a:spLocks noGrp="1"/>
          </p:cNvSpPr>
          <p:nvPr>
            <p:ph type="title"/>
          </p:nvPr>
        </p:nvSpPr>
        <p:spPr/>
        <p:txBody>
          <a:bodyPr/>
          <a:lstStyle/>
          <a:p>
            <a:pPr eaLnBrk="1" hangingPunct="1"/>
            <a:endParaRPr lang="el-GR" altLang="el-GR" smtClean="0"/>
          </a:p>
        </p:txBody>
      </p:sp>
      <p:sp>
        <p:nvSpPr>
          <p:cNvPr id="5" name="4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6" name="5 - Θέση αριθμού διαφάνειας"/>
          <p:cNvSpPr>
            <a:spLocks noGrp="1"/>
          </p:cNvSpPr>
          <p:nvPr>
            <p:ph type="sldNum" sz="quarter" idx="11"/>
          </p:nvPr>
        </p:nvSpPr>
        <p:spPr/>
        <p:txBody>
          <a:bodyPr/>
          <a:lstStyle/>
          <a:p>
            <a:pPr>
              <a:defRPr/>
            </a:pPr>
            <a:fld id="{A40574F2-94A5-4F80-9456-D728ABC23581}" type="slidenum">
              <a:rPr lang="el-GR"/>
              <a:pPr>
                <a:defRPr/>
              </a:pPr>
              <a:t>45</a:t>
            </a:fld>
            <a:endParaRPr lang="el-GR"/>
          </a:p>
        </p:txBody>
      </p:sp>
      <p:pic>
        <p:nvPicPr>
          <p:cNvPr id="44037" name="Picture 4" descr="http://www.learncpp.com/images/CppTutorial/Section1/Include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1341438"/>
            <a:ext cx="803275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D1DB7C5E-036D-46B8-A7C6-57983AE2232F}" type="slidenum">
              <a:rPr lang="el-GR"/>
              <a:pPr>
                <a:defRPr/>
              </a:pPr>
              <a:t>46</a:t>
            </a:fld>
            <a:endParaRPr lang="el-GR"/>
          </a:p>
        </p:txBody>
      </p:sp>
      <p:sp>
        <p:nvSpPr>
          <p:cNvPr id="45060" name="Rectangle 2"/>
          <p:cNvSpPr>
            <a:spLocks noGrp="1" noChangeArrowheads="1"/>
          </p:cNvSpPr>
          <p:nvPr>
            <p:ph type="title"/>
          </p:nvPr>
        </p:nvSpPr>
        <p:spPr/>
        <p:txBody>
          <a:bodyPr/>
          <a:lstStyle/>
          <a:p>
            <a:pPr eaLnBrk="1" hangingPunct="1"/>
            <a:r>
              <a:rPr lang="el-GR" altLang="el-GR" smtClean="0"/>
              <a:t>Χρήση </a:t>
            </a:r>
            <a:r>
              <a:rPr lang="en-US" altLang="el-GR" smtClean="0"/>
              <a:t>header files </a:t>
            </a:r>
          </a:p>
        </p:txBody>
      </p:sp>
      <p:sp>
        <p:nvSpPr>
          <p:cNvPr id="45061" name="Rectangle 3"/>
          <p:cNvSpPr>
            <a:spLocks noGrp="1" noChangeArrowheads="1"/>
          </p:cNvSpPr>
          <p:nvPr>
            <p:ph type="body" idx="1"/>
          </p:nvPr>
        </p:nvSpPr>
        <p:spPr/>
        <p:txBody>
          <a:bodyPr/>
          <a:lstStyle/>
          <a:p>
            <a:pPr eaLnBrk="1" hangingPunct="1"/>
            <a:r>
              <a:rPr lang="el-GR" altLang="el-GR" sz="2400" dirty="0" smtClean="0"/>
              <a:t>Για να είναι δυνατή η επαναχρησιμοποίηση των κλάσεων που δημιουργούνται συνηθίζεται η αποθήκευση της δήλωσης της κλάσης σε ένα ξεχωριστό αρχείο που αναγνωρίζεται από τη </a:t>
            </a:r>
            <a:r>
              <a:rPr lang="en-US" altLang="el-GR" sz="2400" dirty="0" smtClean="0"/>
              <a:t>C++ </a:t>
            </a:r>
            <a:r>
              <a:rPr lang="el-GR" altLang="el-GR" sz="2400" dirty="0" smtClean="0"/>
              <a:t>ως </a:t>
            </a:r>
            <a:r>
              <a:rPr lang="en-US" altLang="el-GR" sz="2400" dirty="0" smtClean="0"/>
              <a:t>header file.</a:t>
            </a:r>
          </a:p>
          <a:p>
            <a:pPr eaLnBrk="1" hangingPunct="1"/>
            <a:r>
              <a:rPr lang="el-GR" altLang="el-GR" sz="2400" dirty="0" smtClean="0"/>
              <a:t>Το όνομα του αρχείου πρέπει να είναι ίδιο με το όνομα της κλάσης π.χ. αν η κλάση που θα περιέχεται λέγεται </a:t>
            </a:r>
            <a:r>
              <a:rPr lang="en-US" altLang="el-GR" sz="2400" dirty="0" smtClean="0">
                <a:solidFill>
                  <a:srgbClr val="CC0000"/>
                </a:solidFill>
              </a:rPr>
              <a:t>circle</a:t>
            </a:r>
            <a:r>
              <a:rPr lang="en-US" altLang="el-GR" sz="2400" dirty="0" smtClean="0"/>
              <a:t> </a:t>
            </a:r>
            <a:r>
              <a:rPr lang="el-GR" altLang="el-GR" sz="2400" dirty="0" smtClean="0"/>
              <a:t>τότε το όνομα του αρχείου θα είναι </a:t>
            </a:r>
            <a:r>
              <a:rPr lang="en-US" altLang="el-GR" sz="2400" dirty="0" err="1" smtClean="0">
                <a:solidFill>
                  <a:srgbClr val="CC0000"/>
                </a:solidFill>
              </a:rPr>
              <a:t>circle.h</a:t>
            </a:r>
            <a:endParaRPr lang="en-US" altLang="el-GR" sz="2400" dirty="0" smtClean="0">
              <a:solidFill>
                <a:srgbClr val="CC0000"/>
              </a:solidFill>
            </a:endParaRPr>
          </a:p>
          <a:p>
            <a:pPr eaLnBrk="1" hangingPunct="1"/>
            <a:r>
              <a:rPr lang="el-GR" altLang="el-GR" sz="2400" dirty="0" smtClean="0">
                <a:solidFill>
                  <a:schemeClr val="accent2"/>
                </a:solidFill>
              </a:rPr>
              <a:t>Οι ορισμοί των συναρτήσεων – μελών της κλάσης γίνονται στο κυρίως πρόγραμμα ή σε ένα ξεχωριστό πρόγραμμα</a:t>
            </a:r>
            <a:r>
              <a:rPr lang="en-US" altLang="el-GR" sz="2400" dirty="0" smtClean="0">
                <a:solidFill>
                  <a:schemeClr val="accent2"/>
                </a:solidFill>
              </a:rPr>
              <a:t>.</a:t>
            </a:r>
          </a:p>
          <a:p>
            <a:pPr eaLnBrk="1" hangingPunct="1"/>
            <a:r>
              <a:rPr lang="el-GR" altLang="el-GR" sz="2400" dirty="0" smtClean="0"/>
              <a:t>Κάθε πρόγραμμα που χρησιμοποιεί την κλάση αυτή πρέπει να περιέχει την αντίστοιχη εντολή </a:t>
            </a:r>
            <a:r>
              <a:rPr lang="en-US" altLang="el-GR" sz="2400" dirty="0" smtClean="0"/>
              <a:t>include:</a:t>
            </a:r>
          </a:p>
          <a:p>
            <a:pPr lvl="2" eaLnBrk="1" hangingPunct="1">
              <a:buFontTx/>
              <a:buNone/>
            </a:pPr>
            <a:r>
              <a:rPr lang="en-US" altLang="el-GR" b="1" dirty="0" smtClean="0">
                <a:solidFill>
                  <a:srgbClr val="CC0000"/>
                </a:solidFill>
                <a:latin typeface="Courier New" panose="02070309020205020404" pitchFamily="49" charset="0"/>
                <a:cs typeface="Courier New" panose="02070309020205020404" pitchFamily="49" charset="0"/>
              </a:rPr>
              <a:t>#include </a:t>
            </a:r>
            <a:r>
              <a:rPr lang="en-US" altLang="el-GR" b="1" dirty="0" err="1" smtClean="0">
                <a:solidFill>
                  <a:srgbClr val="CC0000"/>
                </a:solidFill>
                <a:latin typeface="Courier New" panose="02070309020205020404" pitchFamily="49" charset="0"/>
                <a:cs typeface="Courier New" panose="02070309020205020404" pitchFamily="49" charset="0"/>
              </a:rPr>
              <a:t>circle.h</a:t>
            </a:r>
            <a:endParaRPr lang="en-US" altLang="el-GR" b="1" dirty="0" smtClean="0">
              <a:solidFill>
                <a:srgbClr val="CC0000"/>
              </a:solidFill>
              <a:latin typeface="Courier New" panose="02070309020205020404" pitchFamily="49" charset="0"/>
              <a:cs typeface="Courier New" panose="02070309020205020404" pitchFamily="49"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97EE66D0-EC53-41CA-BDE9-70320DA4751C}" type="slidenum">
              <a:rPr lang="el-GR"/>
              <a:pPr>
                <a:defRPr/>
              </a:pPr>
              <a:t>47</a:t>
            </a:fld>
            <a:endParaRPr lang="el-GR"/>
          </a:p>
        </p:txBody>
      </p:sp>
      <p:sp>
        <p:nvSpPr>
          <p:cNvPr id="46084" name="Rectangle 2"/>
          <p:cNvSpPr>
            <a:spLocks noGrp="1" noChangeArrowheads="1"/>
          </p:cNvSpPr>
          <p:nvPr>
            <p:ph type="title"/>
          </p:nvPr>
        </p:nvSpPr>
        <p:spPr/>
        <p:txBody>
          <a:bodyPr/>
          <a:lstStyle/>
          <a:p>
            <a:pPr eaLnBrk="1" hangingPunct="1"/>
            <a:endParaRPr lang="en-US" altLang="el-GR" smtClean="0"/>
          </a:p>
        </p:txBody>
      </p:sp>
      <p:sp>
        <p:nvSpPr>
          <p:cNvPr id="46085" name="Rectangle 3"/>
          <p:cNvSpPr>
            <a:spLocks noGrp="1" noChangeArrowheads="1"/>
          </p:cNvSpPr>
          <p:nvPr>
            <p:ph type="body" idx="1"/>
          </p:nvPr>
        </p:nvSpPr>
        <p:spPr>
          <a:xfrm>
            <a:off x="304800" y="1196752"/>
            <a:ext cx="8534400" cy="4899248"/>
          </a:xfrm>
        </p:spPr>
        <p:txBody>
          <a:bodyPr/>
          <a:lstStyle/>
          <a:p>
            <a:pPr eaLnBrk="1" hangingPunct="1"/>
            <a:r>
              <a:rPr lang="el-GR" altLang="el-GR" sz="2400" dirty="0" smtClean="0"/>
              <a:t>Οι ορισμοί των συναρτήσεων – μελών της κλάσης μπορούν να βρίσκονται :</a:t>
            </a:r>
          </a:p>
          <a:p>
            <a:pPr eaLnBrk="1" hangingPunct="1"/>
            <a:r>
              <a:rPr lang="el-GR" altLang="el-GR" sz="2400" dirty="0" smtClean="0"/>
              <a:t>είτε στο αρχείο πηγαίου κώδικα (</a:t>
            </a:r>
            <a:r>
              <a:rPr lang="en-US" altLang="el-GR" sz="2400" dirty="0" smtClean="0"/>
              <a:t>source code) </a:t>
            </a:r>
            <a:r>
              <a:rPr lang="el-GR" altLang="el-GR" sz="2400" dirty="0" smtClean="0"/>
              <a:t>του κυρίως προγράμματος</a:t>
            </a:r>
          </a:p>
          <a:p>
            <a:pPr eaLnBrk="1" hangingPunct="1"/>
            <a:r>
              <a:rPr lang="el-GR" altLang="el-GR" sz="2400" dirty="0" smtClean="0"/>
              <a:t>είτε να αποτελούν ένα ξεχωριστό αρχείο πηγαίου κώδικα που θα μεταγλωττίζεται μαζί με τον πηγαίο κώδικα του κυρίως προγράμματος</a:t>
            </a:r>
            <a:endParaRPr lang="en-US" altLang="el-GR" sz="2400" dirty="0" smtClean="0"/>
          </a:p>
          <a:p>
            <a:pPr eaLnBrk="1" hangingPunct="1"/>
            <a:r>
              <a:rPr lang="el-GR" altLang="el-GR" sz="2400" dirty="0" smtClean="0"/>
              <a:t>Προς αποφυγή πολλαπλής ενσωμάτωσης ενός </a:t>
            </a:r>
            <a:r>
              <a:rPr lang="en-US" altLang="el-GR" sz="2400" dirty="0" smtClean="0"/>
              <a:t>header file </a:t>
            </a:r>
            <a:r>
              <a:rPr lang="el-GR" altLang="el-GR" sz="2400" dirty="0" smtClean="0"/>
              <a:t>χρησιμοποιούνται οι εντολές :</a:t>
            </a:r>
          </a:p>
          <a:p>
            <a:pPr lvl="1" eaLnBrk="1" hangingPunct="1"/>
            <a:r>
              <a:rPr lang="en-US" altLang="el-GR" b="1" dirty="0" smtClean="0">
                <a:solidFill>
                  <a:srgbClr val="CC0000"/>
                </a:solidFill>
                <a:latin typeface="Courier New" panose="02070309020205020404" pitchFamily="49" charset="0"/>
                <a:cs typeface="Courier New" panose="02070309020205020404" pitchFamily="49" charset="0"/>
              </a:rPr>
              <a:t>#</a:t>
            </a:r>
            <a:r>
              <a:rPr lang="en-US" altLang="el-GR" b="1" dirty="0" err="1" smtClean="0">
                <a:solidFill>
                  <a:srgbClr val="CC0000"/>
                </a:solidFill>
                <a:latin typeface="Courier New" panose="02070309020205020404" pitchFamily="49" charset="0"/>
                <a:cs typeface="Courier New" panose="02070309020205020404" pitchFamily="49" charset="0"/>
              </a:rPr>
              <a:t>ifndef</a:t>
            </a:r>
            <a:endParaRPr lang="el-GR" altLang="el-GR" b="1" dirty="0" smtClean="0">
              <a:solidFill>
                <a:srgbClr val="CC0000"/>
              </a:solidFill>
              <a:latin typeface="Courier New" panose="02070309020205020404" pitchFamily="49" charset="0"/>
              <a:cs typeface="Courier New" panose="02070309020205020404" pitchFamily="49" charset="0"/>
            </a:endParaRPr>
          </a:p>
          <a:p>
            <a:pPr lvl="1" eaLnBrk="1" hangingPunct="1"/>
            <a:r>
              <a:rPr lang="el-GR" altLang="el-GR" b="1" dirty="0" smtClean="0">
                <a:solidFill>
                  <a:srgbClr val="CC0000"/>
                </a:solidFill>
                <a:latin typeface="Courier New" panose="02070309020205020404" pitchFamily="49" charset="0"/>
                <a:cs typeface="Courier New" panose="02070309020205020404" pitchFamily="49" charset="0"/>
              </a:rPr>
              <a:t>#</a:t>
            </a:r>
            <a:r>
              <a:rPr lang="en-US" altLang="el-GR" b="1" dirty="0" smtClean="0">
                <a:solidFill>
                  <a:srgbClr val="CC0000"/>
                </a:solidFill>
                <a:latin typeface="Courier New" panose="02070309020205020404" pitchFamily="49" charset="0"/>
                <a:cs typeface="Courier New" panose="02070309020205020404" pitchFamily="49" charset="0"/>
              </a:rPr>
              <a:t>define</a:t>
            </a:r>
          </a:p>
          <a:p>
            <a:pPr lvl="1" eaLnBrk="1" hangingPunct="1"/>
            <a:r>
              <a:rPr lang="en-US" altLang="el-GR" b="1" dirty="0" smtClean="0">
                <a:solidFill>
                  <a:srgbClr val="CC0000"/>
                </a:solidFill>
                <a:latin typeface="Courier New" panose="02070309020205020404" pitchFamily="49" charset="0"/>
                <a:cs typeface="Courier New" panose="02070309020205020404" pitchFamily="49" charset="0"/>
              </a:rPr>
              <a:t>#</a:t>
            </a:r>
            <a:r>
              <a:rPr lang="en-US" altLang="el-GR" b="1" dirty="0" err="1" smtClean="0">
                <a:solidFill>
                  <a:srgbClr val="CC0000"/>
                </a:solidFill>
                <a:latin typeface="Courier New" panose="02070309020205020404" pitchFamily="49" charset="0"/>
                <a:cs typeface="Courier New" panose="02070309020205020404" pitchFamily="49" charset="0"/>
              </a:rPr>
              <a:t>endif</a:t>
            </a:r>
            <a:endParaRPr lang="en-US" altLang="el-GR" b="1" dirty="0" smtClean="0">
              <a:solidFill>
                <a:srgbClr val="CC0000"/>
              </a:solidFill>
              <a:latin typeface="Courier New" panose="02070309020205020404" pitchFamily="49" charset="0"/>
              <a:cs typeface="Courier New" panose="02070309020205020404" pitchFamily="49"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6" name="4 - Θέση αριθμού διαφάνειας"/>
          <p:cNvSpPr>
            <a:spLocks noGrp="1"/>
          </p:cNvSpPr>
          <p:nvPr>
            <p:ph type="sldNum" sz="quarter" idx="11"/>
          </p:nvPr>
        </p:nvSpPr>
        <p:spPr/>
        <p:txBody>
          <a:bodyPr/>
          <a:lstStyle/>
          <a:p>
            <a:pPr>
              <a:defRPr/>
            </a:pPr>
            <a:fld id="{292AB87A-1433-409B-8C6E-B7DBCF723930}" type="slidenum">
              <a:rPr lang="el-GR"/>
              <a:pPr>
                <a:defRPr/>
              </a:pPr>
              <a:t>48</a:t>
            </a:fld>
            <a:endParaRPr lang="el-GR" dirty="0"/>
          </a:p>
        </p:txBody>
      </p:sp>
      <p:sp>
        <p:nvSpPr>
          <p:cNvPr id="47108" name="Rectangle 2"/>
          <p:cNvSpPr>
            <a:spLocks noGrp="1" noChangeArrowheads="1"/>
          </p:cNvSpPr>
          <p:nvPr>
            <p:ph type="title"/>
          </p:nvPr>
        </p:nvSpPr>
        <p:spPr/>
        <p:txBody>
          <a:bodyPr/>
          <a:lstStyle/>
          <a:p>
            <a:pPr eaLnBrk="1" hangingPunct="1"/>
            <a:r>
              <a:rPr lang="el-GR" altLang="el-GR" sz="2800" dirty="0" smtClean="0"/>
              <a:t>Αποφυγή πολλαπλών ενσωματώσεων  των </a:t>
            </a:r>
            <a:r>
              <a:rPr lang="en-US" altLang="el-GR" sz="2800" dirty="0" smtClean="0"/>
              <a:t>header files</a:t>
            </a:r>
          </a:p>
        </p:txBody>
      </p:sp>
      <p:sp>
        <p:nvSpPr>
          <p:cNvPr id="47109" name="Rectangle 4"/>
          <p:cNvSpPr>
            <a:spLocks noChangeArrowheads="1"/>
          </p:cNvSpPr>
          <p:nvPr/>
        </p:nvSpPr>
        <p:spPr bwMode="auto">
          <a:xfrm>
            <a:off x="2051050" y="3789363"/>
            <a:ext cx="5329238" cy="2192337"/>
          </a:xfrm>
          <a:prstGeom prst="rect">
            <a:avLst/>
          </a:prstGeom>
          <a:solidFill>
            <a:srgbClr val="99CCFF"/>
          </a:solidFill>
          <a:ln w="12700">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47110" name="Rectangle 3"/>
          <p:cNvSpPr>
            <a:spLocks noGrp="1" noChangeArrowheads="1"/>
          </p:cNvSpPr>
          <p:nvPr>
            <p:ph type="body" idx="1"/>
          </p:nvPr>
        </p:nvSpPr>
        <p:spPr>
          <a:xfrm>
            <a:off x="304800" y="1371600"/>
            <a:ext cx="8534400" cy="5093702"/>
          </a:xfrm>
        </p:spPr>
        <p:style>
          <a:lnRef idx="2">
            <a:schemeClr val="accent3"/>
          </a:lnRef>
          <a:fillRef idx="1">
            <a:schemeClr val="lt1"/>
          </a:fillRef>
          <a:effectRef idx="0">
            <a:schemeClr val="accent3"/>
          </a:effectRef>
          <a:fontRef idx="minor">
            <a:schemeClr val="dk1"/>
          </a:fontRef>
        </p:style>
        <p:txBody>
          <a:bodyPr>
            <a:spAutoFit/>
          </a:bodyPr>
          <a:lstStyle/>
          <a:p>
            <a:pPr eaLnBrk="1" hangingPunct="1">
              <a:lnSpc>
                <a:spcPct val="90000"/>
              </a:lnSpc>
            </a:pPr>
            <a:r>
              <a:rPr lang="el-GR" altLang="el-GR" sz="2400" dirty="0" smtClean="0"/>
              <a:t>Πολύ συχνά τα προγράμματα χρησιμοποιούν τα ίδια </a:t>
            </a:r>
            <a:r>
              <a:rPr lang="en-US" altLang="el-GR" sz="2400" dirty="0" smtClean="0"/>
              <a:t>header files. </a:t>
            </a:r>
            <a:r>
              <a:rPr lang="el-GR" altLang="el-GR" sz="2400" dirty="0" smtClean="0"/>
              <a:t>Επειδή όμως η ίδια δήλωση π.χ. μίας κλάσης που περιέχεται στο </a:t>
            </a:r>
            <a:r>
              <a:rPr lang="en-US" altLang="el-GR" sz="2400" dirty="0" smtClean="0"/>
              <a:t>header file</a:t>
            </a:r>
            <a:r>
              <a:rPr lang="el-GR" altLang="el-GR" sz="2400" dirty="0" smtClean="0"/>
              <a:t> δημιουργεί σφάλμα μεταγλώττισης (</a:t>
            </a:r>
            <a:r>
              <a:rPr lang="en-US" altLang="el-GR" sz="2400" dirty="0" smtClean="0"/>
              <a:t>compile-time error) </a:t>
            </a:r>
            <a:r>
              <a:rPr lang="el-GR" altLang="el-GR" sz="2400" dirty="0" smtClean="0"/>
              <a:t>χρησιμοποιούνται ειδικές εντολές (</a:t>
            </a:r>
            <a:r>
              <a:rPr lang="en-US" altLang="el-GR" sz="2400" dirty="0" smtClean="0">
                <a:solidFill>
                  <a:srgbClr val="00B050"/>
                </a:solidFill>
              </a:rPr>
              <a:t>preprocessor directives</a:t>
            </a:r>
            <a:r>
              <a:rPr lang="en-US" altLang="el-GR" sz="2400" dirty="0" smtClean="0"/>
              <a:t>)</a:t>
            </a:r>
            <a:r>
              <a:rPr lang="el-GR" altLang="el-GR" sz="2400" dirty="0" smtClean="0"/>
              <a:t> που αποτρέπουν την πολλαπλή ενσωμάτωση των ίδιων δηλώσεων.</a:t>
            </a:r>
          </a:p>
          <a:p>
            <a:pPr eaLnBrk="1" hangingPunct="1">
              <a:lnSpc>
                <a:spcPct val="90000"/>
              </a:lnSpc>
              <a:buFontTx/>
              <a:buNone/>
            </a:pPr>
            <a:r>
              <a:rPr lang="el-GR" altLang="el-GR" b="1" dirty="0" smtClean="0"/>
              <a:t>	 		</a:t>
            </a:r>
            <a:r>
              <a:rPr lang="en-US" altLang="el-GR" sz="2400" b="1" dirty="0" smtClean="0">
                <a:solidFill>
                  <a:srgbClr val="00B050"/>
                </a:solidFill>
                <a:latin typeface="Courier New" panose="02070309020205020404" pitchFamily="49" charset="0"/>
                <a:cs typeface="Courier New" panose="02070309020205020404" pitchFamily="49" charset="0"/>
              </a:rPr>
              <a:t>#</a:t>
            </a:r>
            <a:r>
              <a:rPr lang="en-US" altLang="el-GR" sz="2400" b="1" dirty="0" err="1" smtClean="0">
                <a:solidFill>
                  <a:srgbClr val="00B050"/>
                </a:solidFill>
                <a:latin typeface="Courier New" panose="02070309020205020404" pitchFamily="49" charset="0"/>
                <a:cs typeface="Courier New" panose="02070309020205020404" pitchFamily="49" charset="0"/>
              </a:rPr>
              <a:t>ifndef</a:t>
            </a:r>
            <a:r>
              <a:rPr lang="en-US" altLang="el-GR" sz="2400" b="1" dirty="0" smtClean="0">
                <a:solidFill>
                  <a:srgbClr val="00B050"/>
                </a:solidFill>
                <a:latin typeface="Courier New" panose="02070309020205020404" pitchFamily="49" charset="0"/>
                <a:cs typeface="Courier New" panose="02070309020205020404" pitchFamily="49" charset="0"/>
              </a:rPr>
              <a:t>   </a:t>
            </a:r>
            <a:r>
              <a:rPr lang="en-US" altLang="el-GR" sz="2000" b="1" i="1" dirty="0" err="1" smtClean="0">
                <a:latin typeface="Courier New" panose="02070309020205020404" pitchFamily="49" charset="0"/>
                <a:cs typeface="Courier New" panose="02070309020205020404" pitchFamily="49" charset="0"/>
              </a:rPr>
              <a:t>Preprocessor_Identifier</a:t>
            </a:r>
            <a:endParaRPr lang="en-US" altLang="el-GR" sz="2000" b="1" i="1" dirty="0" smtClean="0">
              <a:latin typeface="Courier New" panose="02070309020205020404" pitchFamily="49" charset="0"/>
              <a:cs typeface="Courier New" panose="02070309020205020404" pitchFamily="49" charset="0"/>
            </a:endParaRPr>
          </a:p>
          <a:p>
            <a:pPr eaLnBrk="1" hangingPunct="1">
              <a:lnSpc>
                <a:spcPct val="90000"/>
              </a:lnSpc>
              <a:buFontTx/>
              <a:buNone/>
            </a:pPr>
            <a:r>
              <a:rPr lang="en-US" altLang="el-GR" sz="2400" b="1" dirty="0" smtClean="0">
                <a:latin typeface="Courier New" panose="02070309020205020404" pitchFamily="49" charset="0"/>
                <a:cs typeface="Courier New" panose="02070309020205020404" pitchFamily="49" charset="0"/>
              </a:rPr>
              <a:t>			</a:t>
            </a:r>
            <a:r>
              <a:rPr lang="en-US" altLang="el-GR" sz="2400" b="1" dirty="0" smtClean="0">
                <a:solidFill>
                  <a:srgbClr val="00B050"/>
                </a:solidFill>
                <a:latin typeface="Courier New" panose="02070309020205020404" pitchFamily="49" charset="0"/>
                <a:cs typeface="Courier New" panose="02070309020205020404" pitchFamily="49" charset="0"/>
              </a:rPr>
              <a:t>#define  </a:t>
            </a:r>
            <a:r>
              <a:rPr lang="el-GR" altLang="el-GR" sz="2400" b="1" dirty="0" smtClean="0">
                <a:solidFill>
                  <a:srgbClr val="00B050"/>
                </a:solidFill>
                <a:latin typeface="Courier New" panose="02070309020205020404" pitchFamily="49" charset="0"/>
                <a:cs typeface="Courier New" panose="02070309020205020404" pitchFamily="49" charset="0"/>
              </a:rPr>
              <a:t> </a:t>
            </a:r>
            <a:r>
              <a:rPr lang="en-US" altLang="el-GR" sz="2000" b="1" i="1" dirty="0" err="1" smtClean="0">
                <a:latin typeface="Courier New" panose="02070309020205020404" pitchFamily="49" charset="0"/>
                <a:cs typeface="Courier New" panose="02070309020205020404" pitchFamily="49" charset="0"/>
              </a:rPr>
              <a:t>Preprocessor_Identifier</a:t>
            </a:r>
            <a:endParaRPr lang="en-US" altLang="el-GR" sz="2000" b="1" i="1" dirty="0" smtClean="0">
              <a:latin typeface="Courier New" panose="02070309020205020404" pitchFamily="49" charset="0"/>
              <a:cs typeface="Courier New" panose="02070309020205020404" pitchFamily="49" charset="0"/>
            </a:endParaRPr>
          </a:p>
          <a:p>
            <a:pPr eaLnBrk="1" hangingPunct="1">
              <a:lnSpc>
                <a:spcPct val="90000"/>
              </a:lnSpc>
              <a:buFontTx/>
              <a:buNone/>
            </a:pPr>
            <a:r>
              <a:rPr lang="en-US" altLang="el-GR" sz="1800" dirty="0" smtClean="0">
                <a:latin typeface="Courier New" panose="02070309020205020404" pitchFamily="49" charset="0"/>
                <a:cs typeface="Courier New" panose="02070309020205020404" pitchFamily="49" charset="0"/>
              </a:rPr>
              <a:t>			       .</a:t>
            </a:r>
          </a:p>
          <a:p>
            <a:pPr eaLnBrk="1" hangingPunct="1">
              <a:lnSpc>
                <a:spcPct val="90000"/>
              </a:lnSpc>
              <a:buFontTx/>
              <a:buNone/>
            </a:pPr>
            <a:r>
              <a:rPr lang="en-US" altLang="el-GR" sz="1800" dirty="0" smtClean="0">
                <a:latin typeface="Courier New" panose="02070309020205020404" pitchFamily="49" charset="0"/>
                <a:cs typeface="Courier New" panose="02070309020205020404" pitchFamily="49" charset="0"/>
              </a:rPr>
              <a:t>			       .</a:t>
            </a:r>
          </a:p>
          <a:p>
            <a:pPr eaLnBrk="1" hangingPunct="1">
              <a:lnSpc>
                <a:spcPct val="90000"/>
              </a:lnSpc>
              <a:buFontTx/>
              <a:buNone/>
            </a:pPr>
            <a:r>
              <a:rPr lang="en-US" altLang="el-GR" sz="1800" dirty="0" smtClean="0">
                <a:latin typeface="Courier New" panose="02070309020205020404" pitchFamily="49" charset="0"/>
                <a:cs typeface="Courier New" panose="02070309020205020404" pitchFamily="49" charset="0"/>
              </a:rPr>
              <a:t>			       .</a:t>
            </a:r>
            <a:endParaRPr lang="en-US" altLang="el-GR" sz="2400" b="1" dirty="0" smtClean="0">
              <a:latin typeface="Courier New" panose="02070309020205020404" pitchFamily="49" charset="0"/>
              <a:cs typeface="Courier New" panose="02070309020205020404" pitchFamily="49" charset="0"/>
            </a:endParaRPr>
          </a:p>
          <a:p>
            <a:pPr eaLnBrk="1" hangingPunct="1">
              <a:lnSpc>
                <a:spcPct val="90000"/>
              </a:lnSpc>
              <a:buFontTx/>
              <a:buNone/>
            </a:pPr>
            <a:r>
              <a:rPr lang="en-US" altLang="el-GR" sz="2400" b="1" dirty="0" smtClean="0">
                <a:latin typeface="Courier New" panose="02070309020205020404" pitchFamily="49" charset="0"/>
                <a:cs typeface="Courier New" panose="02070309020205020404" pitchFamily="49" charset="0"/>
              </a:rPr>
              <a:t>			</a:t>
            </a:r>
            <a:r>
              <a:rPr lang="en-US" altLang="el-GR" sz="2400" b="1" dirty="0" smtClean="0">
                <a:solidFill>
                  <a:srgbClr val="00B050"/>
                </a:solidFill>
                <a:latin typeface="Courier New" panose="02070309020205020404" pitchFamily="49" charset="0"/>
                <a:cs typeface="Courier New" panose="02070309020205020404" pitchFamily="49" charset="0"/>
              </a:rPr>
              <a:t>#</a:t>
            </a:r>
            <a:r>
              <a:rPr lang="en-US" altLang="el-GR" sz="2400" b="1" dirty="0" err="1" smtClean="0">
                <a:solidFill>
                  <a:srgbClr val="00B050"/>
                </a:solidFill>
                <a:latin typeface="Courier New" panose="02070309020205020404" pitchFamily="49" charset="0"/>
                <a:cs typeface="Courier New" panose="02070309020205020404" pitchFamily="49" charset="0"/>
              </a:rPr>
              <a:t>endif</a:t>
            </a:r>
            <a:endParaRPr lang="en-US" altLang="el-GR" sz="2400" b="1" dirty="0" smtClean="0">
              <a:solidFill>
                <a:srgbClr val="00B050"/>
              </a:solidFill>
              <a:latin typeface="Courier New" panose="02070309020205020404" pitchFamily="49" charset="0"/>
              <a:cs typeface="Courier New" panose="02070309020205020404" pitchFamily="49" charset="0"/>
            </a:endParaRPr>
          </a:p>
          <a:p>
            <a:pPr eaLnBrk="1" hangingPunct="1">
              <a:lnSpc>
                <a:spcPct val="90000"/>
              </a:lnSpc>
              <a:buFontTx/>
              <a:buNone/>
            </a:pPr>
            <a:endParaRPr lang="en-US" altLang="el-GR" b="1"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12" name="4 - Θέση αριθμού διαφάνειας"/>
          <p:cNvSpPr>
            <a:spLocks noGrp="1"/>
          </p:cNvSpPr>
          <p:nvPr>
            <p:ph type="sldNum" sz="quarter" idx="11"/>
          </p:nvPr>
        </p:nvSpPr>
        <p:spPr/>
        <p:txBody>
          <a:bodyPr/>
          <a:lstStyle/>
          <a:p>
            <a:pPr>
              <a:defRPr/>
            </a:pPr>
            <a:fld id="{E7ECD9D2-B226-476C-B594-E08E77DB6E95}" type="slidenum">
              <a:rPr lang="el-GR"/>
              <a:pPr>
                <a:defRPr/>
              </a:pPr>
              <a:t>49</a:t>
            </a:fld>
            <a:endParaRPr lang="el-GR"/>
          </a:p>
        </p:txBody>
      </p:sp>
      <p:sp>
        <p:nvSpPr>
          <p:cNvPr id="48132" name="Rectangle 2"/>
          <p:cNvSpPr>
            <a:spLocks noGrp="1" noChangeArrowheads="1"/>
          </p:cNvSpPr>
          <p:nvPr>
            <p:ph type="title"/>
          </p:nvPr>
        </p:nvSpPr>
        <p:spPr/>
        <p:txBody>
          <a:bodyPr/>
          <a:lstStyle/>
          <a:p>
            <a:pPr eaLnBrk="1" hangingPunct="1"/>
            <a:r>
              <a:rPr lang="el-GR" altLang="el-GR" smtClean="0">
                <a:solidFill>
                  <a:srgbClr val="CC0000"/>
                </a:solidFill>
              </a:rPr>
              <a:t>Κλάσεις </a:t>
            </a:r>
            <a:endParaRPr lang="en-GB" altLang="el-GR" smtClean="0">
              <a:solidFill>
                <a:srgbClr val="CC0000"/>
              </a:solidFill>
            </a:endParaRPr>
          </a:p>
        </p:txBody>
      </p:sp>
      <p:sp>
        <p:nvSpPr>
          <p:cNvPr id="48133" name="Rectangle 3"/>
          <p:cNvSpPr>
            <a:spLocks noChangeArrowheads="1"/>
          </p:cNvSpPr>
          <p:nvPr/>
        </p:nvSpPr>
        <p:spPr bwMode="auto">
          <a:xfrm>
            <a:off x="1763713" y="1412875"/>
            <a:ext cx="4876800" cy="3886200"/>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endParaRPr lang="el-GR" altLang="el-GR"/>
          </a:p>
        </p:txBody>
      </p:sp>
      <p:sp>
        <p:nvSpPr>
          <p:cNvPr id="48134" name="Text Box 4"/>
          <p:cNvSpPr txBox="1">
            <a:spLocks noChangeArrowheads="1"/>
          </p:cNvSpPr>
          <p:nvPr/>
        </p:nvSpPr>
        <p:spPr bwMode="auto">
          <a:xfrm>
            <a:off x="3348038" y="1628775"/>
            <a:ext cx="1828800" cy="647700"/>
          </a:xfrm>
          <a:prstGeom prst="rect">
            <a:avLst/>
          </a:prstGeom>
          <a:solidFill>
            <a:schemeClr val="bg1"/>
          </a:solidFill>
          <a:ln w="25400">
            <a:solidFill>
              <a:schemeClr val="tx1"/>
            </a:solidFill>
            <a:miter lim="800000"/>
            <a:headEnd/>
            <a:tailEnd/>
          </a:ln>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spcBef>
                <a:spcPct val="50000"/>
              </a:spcBef>
            </a:pPr>
            <a:r>
              <a:rPr lang="en-GB" altLang="el-GR" sz="2800" b="1">
                <a:solidFill>
                  <a:schemeClr val="tx2"/>
                </a:solidFill>
                <a:latin typeface="Comic Sans MS" pitchFamily="66" charset="0"/>
              </a:rPr>
              <a:t>Header</a:t>
            </a:r>
          </a:p>
        </p:txBody>
      </p:sp>
      <p:sp>
        <p:nvSpPr>
          <p:cNvPr id="48135" name="Text Box 5"/>
          <p:cNvSpPr txBox="1">
            <a:spLocks noChangeArrowheads="1"/>
          </p:cNvSpPr>
          <p:nvPr/>
        </p:nvSpPr>
        <p:spPr bwMode="auto">
          <a:xfrm>
            <a:off x="2268538" y="4149725"/>
            <a:ext cx="3810000" cy="647700"/>
          </a:xfrm>
          <a:prstGeom prst="rect">
            <a:avLst/>
          </a:prstGeom>
          <a:solidFill>
            <a:schemeClr val="bg1"/>
          </a:solidFill>
          <a:ln w="25400">
            <a:solidFill>
              <a:schemeClr val="tx1"/>
            </a:solidFill>
            <a:miter lim="800000"/>
            <a:headEnd/>
            <a:tailEnd/>
          </a:ln>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spcBef>
                <a:spcPct val="50000"/>
              </a:spcBef>
            </a:pPr>
            <a:r>
              <a:rPr lang="en-GB" altLang="el-GR" sz="2800" b="1">
                <a:solidFill>
                  <a:srgbClr val="3333CC"/>
                </a:solidFill>
                <a:latin typeface="Comic Sans MS" pitchFamily="66" charset="0"/>
              </a:rPr>
              <a:t>Member Functions</a:t>
            </a:r>
          </a:p>
        </p:txBody>
      </p:sp>
      <p:sp>
        <p:nvSpPr>
          <p:cNvPr id="48136" name="Text Box 6"/>
          <p:cNvSpPr txBox="1">
            <a:spLocks noChangeArrowheads="1"/>
          </p:cNvSpPr>
          <p:nvPr/>
        </p:nvSpPr>
        <p:spPr bwMode="auto">
          <a:xfrm>
            <a:off x="2268538" y="2492375"/>
            <a:ext cx="3810000" cy="647700"/>
          </a:xfrm>
          <a:prstGeom prst="rect">
            <a:avLst/>
          </a:prstGeom>
          <a:solidFill>
            <a:schemeClr val="bg1"/>
          </a:solidFill>
          <a:ln w="25400">
            <a:solidFill>
              <a:schemeClr val="tx1"/>
            </a:solidFill>
            <a:miter lim="800000"/>
            <a:headEnd/>
            <a:tailEnd/>
          </a:ln>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spcBef>
                <a:spcPct val="50000"/>
              </a:spcBef>
            </a:pPr>
            <a:r>
              <a:rPr lang="en-GB" altLang="el-GR" sz="2800" b="1">
                <a:solidFill>
                  <a:srgbClr val="008080"/>
                </a:solidFill>
                <a:latin typeface="Comic Sans MS" pitchFamily="66" charset="0"/>
              </a:rPr>
              <a:t>Constructor</a:t>
            </a:r>
          </a:p>
        </p:txBody>
      </p:sp>
      <p:sp>
        <p:nvSpPr>
          <p:cNvPr id="48137" name="Text Box 7"/>
          <p:cNvSpPr txBox="1">
            <a:spLocks noChangeArrowheads="1"/>
          </p:cNvSpPr>
          <p:nvPr/>
        </p:nvSpPr>
        <p:spPr bwMode="auto">
          <a:xfrm>
            <a:off x="2268538" y="3284538"/>
            <a:ext cx="3810000" cy="647700"/>
          </a:xfrm>
          <a:prstGeom prst="rect">
            <a:avLst/>
          </a:prstGeom>
          <a:solidFill>
            <a:schemeClr val="bg1"/>
          </a:solidFill>
          <a:ln w="25400">
            <a:solidFill>
              <a:schemeClr val="tx1"/>
            </a:solidFill>
            <a:miter lim="800000"/>
            <a:headEnd/>
            <a:tailEnd/>
          </a:ln>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spcBef>
                <a:spcPct val="50000"/>
              </a:spcBef>
            </a:pPr>
            <a:r>
              <a:rPr lang="en-GB" altLang="el-GR" sz="2800" b="1">
                <a:solidFill>
                  <a:srgbClr val="CC0000"/>
                </a:solidFill>
                <a:latin typeface="Comic Sans MS" pitchFamily="66" charset="0"/>
              </a:rPr>
              <a:t>Destructor</a:t>
            </a:r>
          </a:p>
        </p:txBody>
      </p:sp>
      <p:sp>
        <p:nvSpPr>
          <p:cNvPr id="48138" name="Text Box 8"/>
          <p:cNvSpPr txBox="1">
            <a:spLocks noChangeArrowheads="1"/>
          </p:cNvSpPr>
          <p:nvPr/>
        </p:nvSpPr>
        <p:spPr bwMode="auto">
          <a:xfrm>
            <a:off x="6877050" y="5516563"/>
            <a:ext cx="2057400" cy="538162"/>
          </a:xfrm>
          <a:prstGeom prst="rect">
            <a:avLst/>
          </a:prstGeom>
          <a:solidFill>
            <a:schemeClr val="bg1"/>
          </a:solidFill>
          <a:ln w="25400">
            <a:solidFill>
              <a:schemeClr val="tx1"/>
            </a:solidFill>
            <a:miter lim="800000"/>
            <a:headEnd/>
            <a:tailEnd/>
          </a:ln>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spcBef>
                <a:spcPct val="50000"/>
              </a:spcBef>
            </a:pPr>
            <a:r>
              <a:rPr lang="en-GB" altLang="el-GR" sz="2000" b="1">
                <a:solidFill>
                  <a:schemeClr val="tx2"/>
                </a:solidFill>
                <a:latin typeface="Comic Sans MS" pitchFamily="66" charset="0"/>
              </a:rPr>
              <a:t>Main Program</a:t>
            </a:r>
          </a:p>
        </p:txBody>
      </p:sp>
      <p:sp>
        <p:nvSpPr>
          <p:cNvPr id="48139" name="Line 9"/>
          <p:cNvSpPr>
            <a:spLocks noChangeShapeType="1"/>
          </p:cNvSpPr>
          <p:nvPr/>
        </p:nvSpPr>
        <p:spPr bwMode="auto">
          <a:xfrm>
            <a:off x="4067175" y="5805488"/>
            <a:ext cx="28194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nchor="b"/>
          <a:lstStyle/>
          <a:p>
            <a:endParaRPr lang="el-GR"/>
          </a:p>
        </p:txBody>
      </p:sp>
      <p:sp>
        <p:nvSpPr>
          <p:cNvPr id="48140" name="Line 10"/>
          <p:cNvSpPr>
            <a:spLocks noChangeShapeType="1"/>
          </p:cNvSpPr>
          <p:nvPr/>
        </p:nvSpPr>
        <p:spPr bwMode="auto">
          <a:xfrm>
            <a:off x="4067175" y="5300663"/>
            <a:ext cx="0" cy="504825"/>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b"/>
          <a:lstStyle/>
          <a:p>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Τίτλος"/>
          <p:cNvSpPr>
            <a:spLocks noGrp="1"/>
          </p:cNvSpPr>
          <p:nvPr>
            <p:ph type="title"/>
          </p:nvPr>
        </p:nvSpPr>
        <p:spPr/>
        <p:txBody>
          <a:bodyPr/>
          <a:lstStyle/>
          <a:p>
            <a:endParaRPr lang="el-GR" altLang="el-GR" smtClean="0"/>
          </a:p>
        </p:txBody>
      </p:sp>
      <p:sp>
        <p:nvSpPr>
          <p:cNvPr id="8195" name="2 - Θέση περιεχομένου"/>
          <p:cNvSpPr>
            <a:spLocks noGrp="1"/>
          </p:cNvSpPr>
          <p:nvPr>
            <p:ph idx="1"/>
          </p:nvPr>
        </p:nvSpPr>
        <p:spPr/>
        <p:txBody>
          <a:bodyPr/>
          <a:lstStyle/>
          <a:p>
            <a:pPr>
              <a:buFontTx/>
              <a:buNone/>
            </a:pPr>
            <a:r>
              <a:rPr lang="en-US" altLang="el-GR" sz="2000" b="1" smtClean="0">
                <a:latin typeface="Courier New" pitchFamily="49" charset="0"/>
                <a:cs typeface="Courier New" pitchFamily="49" charset="0"/>
              </a:rPr>
              <a:t>#include &lt;iostream&gt;</a:t>
            </a:r>
          </a:p>
          <a:p>
            <a:pPr>
              <a:buFontTx/>
              <a:buNone/>
            </a:pPr>
            <a:r>
              <a:rPr lang="en-US" altLang="el-GR" sz="2000" b="1" smtClean="0">
                <a:latin typeface="Courier New" pitchFamily="49" charset="0"/>
                <a:cs typeface="Courier New" pitchFamily="49" charset="0"/>
              </a:rPr>
              <a:t>#include &lt;cassert&gt;</a:t>
            </a:r>
          </a:p>
          <a:p>
            <a:pPr>
              <a:buFontTx/>
              <a:buNone/>
            </a:pPr>
            <a:r>
              <a:rPr lang="en-US" altLang="el-GR" sz="2000" b="1" smtClean="0">
                <a:solidFill>
                  <a:srgbClr val="FF0000"/>
                </a:solidFill>
                <a:latin typeface="Courier New" pitchFamily="49" charset="0"/>
                <a:cs typeface="Courier New" pitchFamily="49" charset="0"/>
              </a:rPr>
              <a:t>#define NDEBUG</a:t>
            </a:r>
          </a:p>
          <a:p>
            <a:pPr>
              <a:buFontTx/>
              <a:buNone/>
            </a:pPr>
            <a:r>
              <a:rPr lang="en-US" altLang="el-GR" sz="2000" b="1" smtClean="0">
                <a:latin typeface="Courier New" pitchFamily="49" charset="0"/>
                <a:cs typeface="Courier New" pitchFamily="49" charset="0"/>
              </a:rPr>
              <a:t>using namespace std;</a:t>
            </a:r>
          </a:p>
          <a:p>
            <a:pPr>
              <a:buFontTx/>
              <a:buNone/>
            </a:pPr>
            <a:r>
              <a:rPr lang="en-US" altLang="el-GR" sz="2000" b="1" smtClean="0">
                <a:latin typeface="Courier New" pitchFamily="49" charset="0"/>
                <a:cs typeface="Courier New" pitchFamily="49" charset="0"/>
              </a:rPr>
              <a:t>void main()</a:t>
            </a:r>
          </a:p>
          <a:p>
            <a:pPr>
              <a:buFontTx/>
              <a:buNone/>
            </a:pPr>
            <a:r>
              <a:rPr lang="en-US" altLang="el-GR" sz="2000" b="1" smtClean="0">
                <a:latin typeface="Courier New" pitchFamily="49" charset="0"/>
                <a:cs typeface="Courier New" pitchFamily="49" charset="0"/>
              </a:rPr>
              <a:t>{</a:t>
            </a:r>
          </a:p>
          <a:p>
            <a:pPr>
              <a:buFontTx/>
              <a:buNone/>
            </a:pPr>
            <a:r>
              <a:rPr lang="en-US" altLang="el-GR" sz="2000" b="1" smtClean="0">
                <a:latin typeface="Courier New" pitchFamily="49" charset="0"/>
                <a:cs typeface="Courier New" pitchFamily="49" charset="0"/>
              </a:rPr>
              <a:t>	float StudentAge;</a:t>
            </a:r>
          </a:p>
          <a:p>
            <a:pPr>
              <a:buFontTx/>
              <a:buNone/>
            </a:pPr>
            <a:r>
              <a:rPr lang="en-US" altLang="el-GR" sz="2000" b="1" smtClean="0">
                <a:latin typeface="Courier New" pitchFamily="49" charset="0"/>
                <a:cs typeface="Courier New" pitchFamily="49" charset="0"/>
              </a:rPr>
              <a:t>	cout &lt;&lt; "Type Student's Age: ";</a:t>
            </a:r>
          </a:p>
          <a:p>
            <a:pPr>
              <a:buFontTx/>
              <a:buNone/>
            </a:pPr>
            <a:r>
              <a:rPr lang="en-US" altLang="el-GR" sz="2000" b="1" smtClean="0">
                <a:latin typeface="Courier New" pitchFamily="49" charset="0"/>
                <a:cs typeface="Courier New" pitchFamily="49" charset="0"/>
              </a:rPr>
              <a:t>	cin &gt;&gt; StudentAge;</a:t>
            </a:r>
          </a:p>
          <a:p>
            <a:pPr>
              <a:buFontTx/>
              <a:buNone/>
            </a:pPr>
            <a:r>
              <a:rPr lang="en-US" altLang="el-GR" sz="2000" b="1" smtClean="0">
                <a:latin typeface="Courier New" pitchFamily="49" charset="0"/>
                <a:cs typeface="Courier New" pitchFamily="49" charset="0"/>
              </a:rPr>
              <a:t>	assert(StudentAge &gt; 8);</a:t>
            </a:r>
          </a:p>
          <a:p>
            <a:pPr>
              <a:buFontTx/>
              <a:buNone/>
            </a:pPr>
            <a:r>
              <a:rPr lang="en-US" altLang="el-GR" sz="2000" b="1" smtClean="0">
                <a:latin typeface="Courier New" pitchFamily="49" charset="0"/>
                <a:cs typeface="Courier New" pitchFamily="49" charset="0"/>
              </a:rPr>
              <a:t>	cout &lt;&lt; "Student Age: " &lt;&lt; StudentAge &lt;&lt; "\n\n";</a:t>
            </a:r>
          </a:p>
          <a:p>
            <a:pPr>
              <a:buFontTx/>
              <a:buNone/>
            </a:pPr>
            <a:r>
              <a:rPr lang="en-US" altLang="el-GR" sz="2000" b="1" smtClean="0">
                <a:latin typeface="Courier New" pitchFamily="49" charset="0"/>
                <a:cs typeface="Courier New" pitchFamily="49" charset="0"/>
              </a:rPr>
              <a:t>}</a:t>
            </a:r>
            <a:endParaRPr lang="el-GR" altLang="el-GR" sz="2000" b="1" smtClean="0">
              <a:latin typeface="Courier New" pitchFamily="49" charset="0"/>
              <a:cs typeface="Courier New" pitchFamily="49" charset="0"/>
            </a:endParaRPr>
          </a:p>
        </p:txBody>
      </p:sp>
      <p:sp>
        <p:nvSpPr>
          <p:cNvPr id="4" name="3 - Θέση υποσέλιδου"/>
          <p:cNvSpPr>
            <a:spLocks noGrp="1"/>
          </p:cNvSpPr>
          <p:nvPr>
            <p:ph type="ftr" sz="quarter" idx="10"/>
          </p:nvPr>
        </p:nvSpPr>
        <p:spPr/>
        <p:txBody>
          <a:bodyPr/>
          <a:lstStyle/>
          <a:p>
            <a:pPr>
              <a:defRPr/>
            </a:pPr>
            <a:r>
              <a:rPr lang="el-GR" smtClean="0"/>
              <a:t>ΔΠΘ-ΤΜΗΜΑ ΜΠΔ: ΑΝΤΙΚΕΙΜΕΝΟΣΤΡΑΦΗΣ ΠΡΟΓΡΑΜΜΑΤΙΣΜΟΣ</a:t>
            </a:r>
            <a:r>
              <a:rPr lang="en-US" smtClean="0"/>
              <a:t> / 05</a:t>
            </a:r>
            <a:endParaRPr lang="el-GR"/>
          </a:p>
        </p:txBody>
      </p:sp>
      <p:sp>
        <p:nvSpPr>
          <p:cNvPr id="5" name="4 - Θέση αριθμού διαφάνειας"/>
          <p:cNvSpPr>
            <a:spLocks noGrp="1"/>
          </p:cNvSpPr>
          <p:nvPr>
            <p:ph type="sldNum" sz="quarter" idx="11"/>
          </p:nvPr>
        </p:nvSpPr>
        <p:spPr/>
        <p:txBody>
          <a:bodyPr/>
          <a:lstStyle/>
          <a:p>
            <a:pPr>
              <a:defRPr/>
            </a:pPr>
            <a:fld id="{AF39385A-3CAE-43C8-875A-86D775A35EB9}" type="slidenum">
              <a:rPr lang="el-GR" smtClean="0"/>
              <a:pPr>
                <a:defRPr/>
              </a:pPr>
              <a:t>5</a:t>
            </a:fld>
            <a:endParaRPr lang="el-G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B2F328CD-F86B-41BE-9101-C716C779E398}" type="slidenum">
              <a:rPr lang="el-GR"/>
              <a:pPr>
                <a:defRPr/>
              </a:pPr>
              <a:t>50</a:t>
            </a:fld>
            <a:endParaRPr lang="el-GR"/>
          </a:p>
        </p:txBody>
      </p:sp>
      <p:sp>
        <p:nvSpPr>
          <p:cNvPr id="49156" name="Rectangle 2"/>
          <p:cNvSpPr>
            <a:spLocks noGrp="1" noChangeArrowheads="1"/>
          </p:cNvSpPr>
          <p:nvPr>
            <p:ph type="title"/>
          </p:nvPr>
        </p:nvSpPr>
        <p:spPr/>
        <p:txBody>
          <a:bodyPr/>
          <a:lstStyle/>
          <a:p>
            <a:pPr eaLnBrk="1" hangingPunct="1"/>
            <a:r>
              <a:rPr lang="el-GR" altLang="el-GR" smtClean="0"/>
              <a:t>Παράδειγμα – 2 (χρήση 2 αρχείων)</a:t>
            </a:r>
            <a:endParaRPr lang="en-US" altLang="el-GR" smtClean="0"/>
          </a:p>
        </p:txBody>
      </p:sp>
      <p:sp>
        <p:nvSpPr>
          <p:cNvPr id="49157" name="Rectangle 3"/>
          <p:cNvSpPr>
            <a:spLocks noGrp="1" noChangeArrowheads="1"/>
          </p:cNvSpPr>
          <p:nvPr>
            <p:ph type="body" idx="1"/>
          </p:nvPr>
        </p:nvSpPr>
        <p:spPr/>
        <p:txBody>
          <a:bodyPr/>
          <a:lstStyle/>
          <a:p>
            <a:pPr eaLnBrk="1" hangingPunct="1">
              <a:lnSpc>
                <a:spcPct val="80000"/>
              </a:lnSpc>
              <a:buFontTx/>
              <a:buNone/>
            </a:pPr>
            <a:r>
              <a:rPr lang="en-US" altLang="el-GR" sz="2000" b="1" dirty="0" smtClean="0">
                <a:solidFill>
                  <a:schemeClr val="accent2"/>
                </a:solidFill>
                <a:latin typeface="Courier New" panose="02070309020205020404" pitchFamily="49" charset="0"/>
                <a:cs typeface="Courier New" panose="02070309020205020404" pitchFamily="49" charset="0"/>
              </a:rPr>
              <a:t>// filename </a:t>
            </a:r>
            <a:r>
              <a:rPr lang="en-US" altLang="el-GR" sz="2000" b="1" dirty="0" err="1" smtClean="0">
                <a:solidFill>
                  <a:schemeClr val="accent2"/>
                </a:solidFill>
                <a:latin typeface="Courier New" panose="02070309020205020404" pitchFamily="49" charset="0"/>
                <a:cs typeface="Courier New" panose="02070309020205020404" pitchFamily="49" charset="0"/>
              </a:rPr>
              <a:t>dcoord.h</a:t>
            </a:r>
            <a:endParaRPr lang="en-US" altLang="el-GR" sz="2000" b="1" dirty="0" smtClean="0">
              <a:solidFill>
                <a:schemeClr val="accent2"/>
              </a:solidFill>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2000" b="1" dirty="0" smtClean="0">
                <a:solidFill>
                  <a:srgbClr val="CC0000"/>
                </a:solidFill>
                <a:latin typeface="Courier New" panose="02070309020205020404" pitchFamily="49" charset="0"/>
                <a:cs typeface="Courier New" panose="02070309020205020404" pitchFamily="49" charset="0"/>
              </a:rPr>
              <a:t>#</a:t>
            </a:r>
            <a:r>
              <a:rPr lang="en-US" altLang="el-GR" sz="2000" b="1" dirty="0" err="1" smtClean="0">
                <a:solidFill>
                  <a:srgbClr val="CC0000"/>
                </a:solidFill>
                <a:latin typeface="Courier New" panose="02070309020205020404" pitchFamily="49" charset="0"/>
                <a:cs typeface="Courier New" panose="02070309020205020404" pitchFamily="49" charset="0"/>
              </a:rPr>
              <a:t>ifndef</a:t>
            </a:r>
            <a:r>
              <a:rPr lang="en-US" altLang="el-GR" sz="2000" b="1" dirty="0" smtClean="0">
                <a:solidFill>
                  <a:srgbClr val="CC0000"/>
                </a:solidFill>
                <a:latin typeface="Courier New" panose="02070309020205020404" pitchFamily="49" charset="0"/>
                <a:cs typeface="Courier New" panose="02070309020205020404" pitchFamily="49" charset="0"/>
              </a:rPr>
              <a:t> DCOORD_H</a:t>
            </a:r>
          </a:p>
          <a:p>
            <a:pPr eaLnBrk="1" hangingPunct="1">
              <a:lnSpc>
                <a:spcPct val="80000"/>
              </a:lnSpc>
              <a:buFontTx/>
              <a:buNone/>
            </a:pPr>
            <a:r>
              <a:rPr lang="en-US" altLang="el-GR" sz="2000" b="1" dirty="0" smtClean="0">
                <a:solidFill>
                  <a:srgbClr val="CC0000"/>
                </a:solidFill>
                <a:latin typeface="Courier New" panose="02070309020205020404" pitchFamily="49" charset="0"/>
                <a:cs typeface="Courier New" panose="02070309020205020404" pitchFamily="49" charset="0"/>
              </a:rPr>
              <a:t>#define DCOORD_H</a:t>
            </a:r>
          </a:p>
          <a:p>
            <a:pPr eaLnBrk="1" hangingPunct="1">
              <a:lnSpc>
                <a:spcPct val="80000"/>
              </a:lnSpc>
              <a:buFontTx/>
              <a:buNone/>
            </a:pPr>
            <a:endParaRPr lang="en-US" altLang="el-GR" sz="2000" b="1" dirty="0" smtClean="0">
              <a:solidFill>
                <a:srgbClr val="CC0000"/>
              </a:solidFill>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2000" b="1" dirty="0" smtClean="0">
                <a:latin typeface="Courier New" panose="02070309020205020404" pitchFamily="49" charset="0"/>
                <a:cs typeface="Courier New" panose="02070309020205020404" pitchFamily="49" charset="0"/>
              </a:rPr>
              <a:t>class </a:t>
            </a:r>
            <a:r>
              <a:rPr lang="en-US" altLang="el-GR" sz="2000" b="1" dirty="0" err="1" smtClean="0">
                <a:latin typeface="Courier New" panose="02070309020205020404" pitchFamily="49" charset="0"/>
                <a:cs typeface="Courier New" panose="02070309020205020404" pitchFamily="49" charset="0"/>
              </a:rPr>
              <a:t>DCoord</a:t>
            </a:r>
            <a:r>
              <a:rPr lang="en-US" altLang="el-GR" sz="2000" b="1" dirty="0" smtClean="0">
                <a:latin typeface="Courier New" panose="02070309020205020404" pitchFamily="49" charset="0"/>
                <a:cs typeface="Courier New" panose="02070309020205020404" pitchFamily="49" charset="0"/>
              </a:rPr>
              <a:t> </a:t>
            </a:r>
          </a:p>
          <a:p>
            <a:pPr eaLnBrk="1" hangingPunct="1">
              <a:lnSpc>
                <a:spcPct val="80000"/>
              </a:lnSpc>
              <a:buFontTx/>
              <a:buNone/>
            </a:pPr>
            <a:r>
              <a:rPr lang="en-US" altLang="el-GR" sz="2000" b="1" dirty="0" smtClean="0">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2000" b="1" dirty="0" smtClean="0">
                <a:latin typeface="Courier New" panose="02070309020205020404" pitchFamily="49" charset="0"/>
                <a:cs typeface="Courier New" panose="02070309020205020404" pitchFamily="49" charset="0"/>
              </a:rPr>
              <a:t>  private:</a:t>
            </a:r>
          </a:p>
          <a:p>
            <a:pPr eaLnBrk="1" hangingPunct="1">
              <a:lnSpc>
                <a:spcPct val="80000"/>
              </a:lnSpc>
              <a:buFontTx/>
              <a:buNone/>
            </a:pPr>
            <a:r>
              <a:rPr lang="en-US" altLang="el-GR" sz="2000" b="1" dirty="0" smtClean="0">
                <a:latin typeface="Courier New" panose="02070309020205020404" pitchFamily="49" charset="0"/>
                <a:cs typeface="Courier New" panose="02070309020205020404" pitchFamily="49" charset="0"/>
              </a:rPr>
              <a:t>    </a:t>
            </a:r>
            <a:r>
              <a:rPr lang="en-US" altLang="el-GR" sz="2000" b="1" dirty="0" err="1" smtClean="0">
                <a:latin typeface="Courier New" panose="02070309020205020404" pitchFamily="49" charset="0"/>
                <a:cs typeface="Courier New" panose="02070309020205020404" pitchFamily="49" charset="0"/>
              </a:rPr>
              <a:t>int</a:t>
            </a:r>
            <a:r>
              <a:rPr lang="en-US" altLang="el-GR" sz="2000" b="1" dirty="0" smtClean="0">
                <a:latin typeface="Courier New" panose="02070309020205020404" pitchFamily="49" charset="0"/>
                <a:cs typeface="Courier New" panose="02070309020205020404" pitchFamily="49" charset="0"/>
              </a:rPr>
              <a:t> </a:t>
            </a:r>
            <a:r>
              <a:rPr lang="en-US" altLang="el-GR" sz="2000" b="1" dirty="0" err="1" smtClean="0">
                <a:latin typeface="Courier New" panose="02070309020205020404" pitchFamily="49" charset="0"/>
                <a:cs typeface="Courier New" panose="02070309020205020404" pitchFamily="49" charset="0"/>
              </a:rPr>
              <a:t>xCoord</a:t>
            </a:r>
            <a:r>
              <a:rPr lang="en-US" altLang="el-GR" sz="2000" b="1" dirty="0" smtClean="0">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2000" b="1" dirty="0" smtClean="0">
                <a:latin typeface="Courier New" panose="02070309020205020404" pitchFamily="49" charset="0"/>
                <a:cs typeface="Courier New" panose="02070309020205020404" pitchFamily="49" charset="0"/>
              </a:rPr>
              <a:t>    </a:t>
            </a:r>
            <a:r>
              <a:rPr lang="en-US" altLang="el-GR" sz="2000" b="1" dirty="0" err="1" smtClean="0">
                <a:latin typeface="Courier New" panose="02070309020205020404" pitchFamily="49" charset="0"/>
                <a:cs typeface="Courier New" panose="02070309020205020404" pitchFamily="49" charset="0"/>
              </a:rPr>
              <a:t>int</a:t>
            </a:r>
            <a:r>
              <a:rPr lang="en-US" altLang="el-GR" sz="2000" b="1" dirty="0" smtClean="0">
                <a:latin typeface="Courier New" panose="02070309020205020404" pitchFamily="49" charset="0"/>
                <a:cs typeface="Courier New" panose="02070309020205020404" pitchFamily="49" charset="0"/>
              </a:rPr>
              <a:t> </a:t>
            </a:r>
            <a:r>
              <a:rPr lang="en-US" altLang="el-GR" sz="2000" b="1" dirty="0" err="1" smtClean="0">
                <a:latin typeface="Courier New" panose="02070309020205020404" pitchFamily="49" charset="0"/>
                <a:cs typeface="Courier New" panose="02070309020205020404" pitchFamily="49" charset="0"/>
              </a:rPr>
              <a:t>yCoord</a:t>
            </a:r>
            <a:r>
              <a:rPr lang="en-US" altLang="el-GR" sz="2000" b="1" dirty="0" smtClean="0">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2000" b="1" dirty="0" smtClean="0">
                <a:latin typeface="Courier New" panose="02070309020205020404" pitchFamily="49" charset="0"/>
                <a:cs typeface="Courier New" panose="02070309020205020404" pitchFamily="49" charset="0"/>
              </a:rPr>
              <a:t>    </a:t>
            </a:r>
            <a:r>
              <a:rPr lang="en-US" altLang="el-GR" sz="2000" b="1" dirty="0" err="1" smtClean="0">
                <a:latin typeface="Courier New" panose="02070309020205020404" pitchFamily="49" charset="0"/>
                <a:cs typeface="Courier New" panose="02070309020205020404" pitchFamily="49" charset="0"/>
              </a:rPr>
              <a:t>int</a:t>
            </a:r>
            <a:r>
              <a:rPr lang="en-US" altLang="el-GR" sz="2000" b="1" dirty="0" smtClean="0">
                <a:latin typeface="Courier New" panose="02070309020205020404" pitchFamily="49" charset="0"/>
                <a:cs typeface="Courier New" panose="02070309020205020404" pitchFamily="49" charset="0"/>
              </a:rPr>
              <a:t> </a:t>
            </a:r>
            <a:r>
              <a:rPr lang="en-US" altLang="el-GR" sz="2000" b="1" dirty="0" err="1" smtClean="0">
                <a:latin typeface="Courier New" panose="02070309020205020404" pitchFamily="49" charset="0"/>
                <a:cs typeface="Courier New" panose="02070309020205020404" pitchFamily="49" charset="0"/>
              </a:rPr>
              <a:t>zCoord</a:t>
            </a:r>
            <a:r>
              <a:rPr lang="en-US" altLang="el-GR" sz="2000" b="1" dirty="0" smtClean="0">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2000" b="1" dirty="0" smtClean="0">
                <a:latin typeface="Courier New" panose="02070309020205020404" pitchFamily="49" charset="0"/>
                <a:cs typeface="Courier New" panose="02070309020205020404" pitchFamily="49" charset="0"/>
              </a:rPr>
              <a:t>  public:</a:t>
            </a:r>
          </a:p>
          <a:p>
            <a:pPr eaLnBrk="1" hangingPunct="1">
              <a:lnSpc>
                <a:spcPct val="80000"/>
              </a:lnSpc>
              <a:buFontTx/>
              <a:buNone/>
            </a:pPr>
            <a:r>
              <a:rPr lang="en-US" altLang="el-GR" sz="2000" b="1" dirty="0" smtClean="0">
                <a:latin typeface="Courier New" panose="02070309020205020404" pitchFamily="49" charset="0"/>
                <a:cs typeface="Courier New" panose="02070309020205020404" pitchFamily="49" charset="0"/>
              </a:rPr>
              <a:t>    void </a:t>
            </a:r>
            <a:r>
              <a:rPr lang="en-US" altLang="el-GR" sz="2000" b="1" dirty="0" err="1" smtClean="0">
                <a:latin typeface="Courier New" panose="02070309020205020404" pitchFamily="49" charset="0"/>
                <a:cs typeface="Courier New" panose="02070309020205020404" pitchFamily="49" charset="0"/>
              </a:rPr>
              <a:t>SetCoord</a:t>
            </a:r>
            <a:r>
              <a:rPr lang="en-US" altLang="el-GR" sz="2000" b="1" dirty="0" smtClean="0">
                <a:latin typeface="Courier New" panose="02070309020205020404" pitchFamily="49" charset="0"/>
                <a:cs typeface="Courier New" panose="02070309020205020404" pitchFamily="49" charset="0"/>
              </a:rPr>
              <a:t>(</a:t>
            </a:r>
            <a:r>
              <a:rPr lang="en-US" altLang="el-GR" sz="2000" b="1" dirty="0" err="1" smtClean="0">
                <a:latin typeface="Courier New" panose="02070309020205020404" pitchFamily="49" charset="0"/>
                <a:cs typeface="Courier New" panose="02070309020205020404" pitchFamily="49" charset="0"/>
              </a:rPr>
              <a:t>int</a:t>
            </a:r>
            <a:r>
              <a:rPr lang="en-US" altLang="el-GR" sz="2000" b="1" dirty="0" smtClean="0">
                <a:latin typeface="Courier New" panose="02070309020205020404" pitchFamily="49" charset="0"/>
                <a:cs typeface="Courier New" panose="02070309020205020404" pitchFamily="49" charset="0"/>
              </a:rPr>
              <a:t> x, </a:t>
            </a:r>
            <a:r>
              <a:rPr lang="en-US" altLang="el-GR" sz="2000" b="1" dirty="0" err="1" smtClean="0">
                <a:latin typeface="Courier New" panose="02070309020205020404" pitchFamily="49" charset="0"/>
                <a:cs typeface="Courier New" panose="02070309020205020404" pitchFamily="49" charset="0"/>
              </a:rPr>
              <a:t>int</a:t>
            </a:r>
            <a:r>
              <a:rPr lang="en-US" altLang="el-GR" sz="2000" b="1" dirty="0" smtClean="0">
                <a:latin typeface="Courier New" panose="02070309020205020404" pitchFamily="49" charset="0"/>
                <a:cs typeface="Courier New" panose="02070309020205020404" pitchFamily="49" charset="0"/>
              </a:rPr>
              <a:t> y, </a:t>
            </a:r>
            <a:r>
              <a:rPr lang="en-US" altLang="el-GR" sz="2000" b="1" dirty="0" err="1" smtClean="0">
                <a:latin typeface="Courier New" panose="02070309020205020404" pitchFamily="49" charset="0"/>
                <a:cs typeface="Courier New" panose="02070309020205020404" pitchFamily="49" charset="0"/>
              </a:rPr>
              <a:t>int</a:t>
            </a:r>
            <a:r>
              <a:rPr lang="en-US" altLang="el-GR" sz="2000" b="1" dirty="0" smtClean="0">
                <a:latin typeface="Courier New" panose="02070309020205020404" pitchFamily="49" charset="0"/>
                <a:cs typeface="Courier New" panose="02070309020205020404" pitchFamily="49" charset="0"/>
              </a:rPr>
              <a:t> z);</a:t>
            </a:r>
          </a:p>
          <a:p>
            <a:pPr eaLnBrk="1" hangingPunct="1">
              <a:lnSpc>
                <a:spcPct val="80000"/>
              </a:lnSpc>
              <a:buFontTx/>
              <a:buNone/>
            </a:pPr>
            <a:r>
              <a:rPr lang="en-US" altLang="el-GR" sz="2000" b="1" dirty="0" smtClean="0">
                <a:latin typeface="Courier New" panose="02070309020205020404" pitchFamily="49" charset="0"/>
                <a:cs typeface="Courier New" panose="02070309020205020404" pitchFamily="49" charset="0"/>
              </a:rPr>
              <a:t>    void Print();</a:t>
            </a:r>
          </a:p>
          <a:p>
            <a:pPr eaLnBrk="1" hangingPunct="1">
              <a:lnSpc>
                <a:spcPct val="80000"/>
              </a:lnSpc>
              <a:buFontTx/>
              <a:buNone/>
            </a:pPr>
            <a:r>
              <a:rPr lang="en-US" altLang="el-GR" sz="2000" b="1" dirty="0" smtClean="0">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2000" b="1" dirty="0" smtClean="0">
                <a:solidFill>
                  <a:srgbClr val="CC0000"/>
                </a:solidFill>
                <a:latin typeface="Courier New" panose="02070309020205020404" pitchFamily="49" charset="0"/>
                <a:cs typeface="Courier New" panose="02070309020205020404" pitchFamily="49" charset="0"/>
              </a:rPr>
              <a:t>#</a:t>
            </a:r>
            <a:r>
              <a:rPr lang="en-US" altLang="el-GR" sz="2000" b="1" dirty="0" err="1" smtClean="0">
                <a:solidFill>
                  <a:srgbClr val="CC0000"/>
                </a:solidFill>
                <a:latin typeface="Courier New" panose="02070309020205020404" pitchFamily="49" charset="0"/>
                <a:cs typeface="Courier New" panose="02070309020205020404" pitchFamily="49" charset="0"/>
              </a:rPr>
              <a:t>endif</a:t>
            </a:r>
            <a:endParaRPr lang="en-US" altLang="el-GR" sz="2000" b="1" dirty="0" smtClean="0">
              <a:solidFill>
                <a:srgbClr val="CC0000"/>
              </a:solidFill>
              <a:latin typeface="Courier New" panose="02070309020205020404" pitchFamily="49" charset="0"/>
              <a:cs typeface="Courier New" panose="02070309020205020404" pitchFamily="49"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1A152BF9-0C91-432B-845E-1CC3AEA2450C}" type="slidenum">
              <a:rPr lang="el-GR"/>
              <a:pPr>
                <a:defRPr/>
              </a:pPr>
              <a:t>51</a:t>
            </a:fld>
            <a:endParaRPr lang="el-GR"/>
          </a:p>
        </p:txBody>
      </p:sp>
      <p:sp>
        <p:nvSpPr>
          <p:cNvPr id="50181" name="Rectangle 3"/>
          <p:cNvSpPr>
            <a:spLocks noGrp="1" noChangeArrowheads="1"/>
          </p:cNvSpPr>
          <p:nvPr>
            <p:ph type="body" idx="1"/>
          </p:nvPr>
        </p:nvSpPr>
        <p:spPr>
          <a:xfrm>
            <a:off x="304800" y="332656"/>
            <a:ext cx="8534400" cy="5763344"/>
          </a:xfrm>
        </p:spPr>
        <p:txBody>
          <a:bodyPr/>
          <a:lstStyle/>
          <a:p>
            <a:pPr eaLnBrk="1" hangingPunct="1">
              <a:lnSpc>
                <a:spcPct val="80000"/>
              </a:lnSpc>
              <a:buFontTx/>
              <a:buNone/>
            </a:pPr>
            <a:r>
              <a:rPr lang="en-US" altLang="el-GR" sz="1800" b="1" dirty="0" smtClean="0">
                <a:solidFill>
                  <a:srgbClr val="CC0000"/>
                </a:solidFill>
                <a:latin typeface="Courier New" panose="02070309020205020404" pitchFamily="49" charset="0"/>
                <a:cs typeface="Courier New" panose="02070309020205020404" pitchFamily="49" charset="0"/>
              </a:rPr>
              <a:t>#include "</a:t>
            </a:r>
            <a:r>
              <a:rPr lang="en-US" altLang="el-GR" sz="1800" b="1" dirty="0" err="1" smtClean="0">
                <a:solidFill>
                  <a:srgbClr val="CC0000"/>
                </a:solidFill>
                <a:latin typeface="Courier New" panose="02070309020205020404" pitchFamily="49" charset="0"/>
                <a:cs typeface="Courier New" panose="02070309020205020404" pitchFamily="49" charset="0"/>
              </a:rPr>
              <a:t>Dcoord.h</a:t>
            </a:r>
            <a:r>
              <a:rPr lang="en-US" altLang="el-GR" sz="1800" b="1" dirty="0" smtClean="0">
                <a:solidFill>
                  <a:srgbClr val="CC0000"/>
                </a:solidFill>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#include &lt;</a:t>
            </a:r>
            <a:r>
              <a:rPr lang="en-US" altLang="el-GR" sz="1800" b="1" dirty="0" err="1" smtClean="0">
                <a:latin typeface="Courier New" panose="02070309020205020404" pitchFamily="49" charset="0"/>
                <a:cs typeface="Courier New" panose="02070309020205020404" pitchFamily="49" charset="0"/>
              </a:rPr>
              <a:t>iostream</a:t>
            </a:r>
            <a:r>
              <a:rPr lang="en-US" altLang="el-GR" sz="1800" b="1" dirty="0" smtClean="0">
                <a:latin typeface="Courier New" panose="02070309020205020404" pitchFamily="49" charset="0"/>
                <a:cs typeface="Courier New" panose="02070309020205020404" pitchFamily="49" charset="0"/>
              </a:rPr>
              <a:t>&gt;</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using namespace </a:t>
            </a:r>
            <a:r>
              <a:rPr lang="en-US" altLang="el-GR" sz="1800" b="1" dirty="0" err="1" smtClean="0">
                <a:latin typeface="Courier New" panose="02070309020205020404" pitchFamily="49" charset="0"/>
                <a:cs typeface="Courier New" panose="02070309020205020404" pitchFamily="49" charset="0"/>
              </a:rPr>
              <a:t>std</a:t>
            </a:r>
            <a:r>
              <a:rPr lang="en-US" altLang="el-GR" sz="1800" b="1" dirty="0" smtClean="0">
                <a:latin typeface="Courier New" panose="02070309020205020404" pitchFamily="49" charset="0"/>
                <a:cs typeface="Courier New" panose="02070309020205020404" pitchFamily="49" charset="0"/>
              </a:rPr>
              <a:t>;</a:t>
            </a:r>
          </a:p>
          <a:p>
            <a:pPr eaLnBrk="1" hangingPunct="1">
              <a:lnSpc>
                <a:spcPct val="80000"/>
              </a:lnSpc>
              <a:buFontTx/>
              <a:buNone/>
            </a:pPr>
            <a:endParaRPr lang="en-US" altLang="el-GR" sz="1800" b="1" dirty="0" smtClean="0">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void </a:t>
            </a:r>
            <a:r>
              <a:rPr lang="en-US" altLang="el-GR" sz="1800" b="1" dirty="0" err="1" smtClean="0">
                <a:latin typeface="Courier New" panose="02070309020205020404" pitchFamily="49" charset="0"/>
                <a:cs typeface="Courier New" panose="02070309020205020404" pitchFamily="49" charset="0"/>
              </a:rPr>
              <a:t>DCoord</a:t>
            </a:r>
            <a:r>
              <a:rPr lang="en-US" altLang="el-GR" sz="1800" b="1" dirty="0" smtClean="0">
                <a:latin typeface="Courier New" panose="02070309020205020404" pitchFamily="49" charset="0"/>
                <a:cs typeface="Courier New" panose="02070309020205020404" pitchFamily="49" charset="0"/>
              </a:rPr>
              <a:t>::</a:t>
            </a:r>
            <a:r>
              <a:rPr lang="en-US" altLang="el-GR" sz="1800" b="1" dirty="0" err="1" smtClean="0">
                <a:latin typeface="Courier New" panose="02070309020205020404" pitchFamily="49" charset="0"/>
                <a:cs typeface="Courier New" panose="02070309020205020404" pitchFamily="49" charset="0"/>
              </a:rPr>
              <a:t>SetCoord</a:t>
            </a:r>
            <a:r>
              <a:rPr lang="en-US" altLang="el-GR" sz="1800" b="1" dirty="0" smtClean="0">
                <a:latin typeface="Courier New" panose="02070309020205020404" pitchFamily="49" charset="0"/>
                <a:cs typeface="Courier New" panose="02070309020205020404" pitchFamily="49" charset="0"/>
              </a:rPr>
              <a:t>(</a:t>
            </a:r>
            <a:r>
              <a:rPr lang="en-US" altLang="el-GR" sz="1800" b="1" dirty="0" err="1" smtClean="0">
                <a:latin typeface="Courier New" panose="02070309020205020404" pitchFamily="49" charset="0"/>
                <a:cs typeface="Courier New" panose="02070309020205020404" pitchFamily="49" charset="0"/>
              </a:rPr>
              <a:t>int</a:t>
            </a:r>
            <a:r>
              <a:rPr lang="en-US" altLang="el-GR" sz="1800" b="1" dirty="0" smtClean="0">
                <a:latin typeface="Courier New" panose="02070309020205020404" pitchFamily="49" charset="0"/>
                <a:cs typeface="Courier New" panose="02070309020205020404" pitchFamily="49" charset="0"/>
              </a:rPr>
              <a:t> x, </a:t>
            </a:r>
            <a:r>
              <a:rPr lang="en-US" altLang="el-GR" sz="1800" b="1" dirty="0" err="1" smtClean="0">
                <a:latin typeface="Courier New" panose="02070309020205020404" pitchFamily="49" charset="0"/>
                <a:cs typeface="Courier New" panose="02070309020205020404" pitchFamily="49" charset="0"/>
              </a:rPr>
              <a:t>int</a:t>
            </a:r>
            <a:r>
              <a:rPr lang="en-US" altLang="el-GR" sz="1800" b="1" dirty="0" smtClean="0">
                <a:latin typeface="Courier New" panose="02070309020205020404" pitchFamily="49" charset="0"/>
                <a:cs typeface="Courier New" panose="02070309020205020404" pitchFamily="49" charset="0"/>
              </a:rPr>
              <a:t> y, </a:t>
            </a:r>
            <a:r>
              <a:rPr lang="en-US" altLang="el-GR" sz="1800" b="1" dirty="0" err="1" smtClean="0">
                <a:latin typeface="Courier New" panose="02070309020205020404" pitchFamily="49" charset="0"/>
                <a:cs typeface="Courier New" panose="02070309020205020404" pitchFamily="49" charset="0"/>
              </a:rPr>
              <a:t>int</a:t>
            </a:r>
            <a:r>
              <a:rPr lang="en-US" altLang="el-GR" sz="1800" b="1" dirty="0" smtClean="0">
                <a:latin typeface="Courier New" panose="02070309020205020404" pitchFamily="49" charset="0"/>
                <a:cs typeface="Courier New" panose="02070309020205020404" pitchFamily="49" charset="0"/>
              </a:rPr>
              <a:t> z) </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xCoord</a:t>
            </a:r>
            <a:r>
              <a:rPr lang="en-US" altLang="el-GR" sz="1800" b="1" dirty="0" smtClean="0">
                <a:latin typeface="Courier New" panose="02070309020205020404" pitchFamily="49" charset="0"/>
                <a:cs typeface="Courier New" panose="02070309020205020404" pitchFamily="49" charset="0"/>
              </a:rPr>
              <a:t> = x;</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yCoord</a:t>
            </a:r>
            <a:r>
              <a:rPr lang="en-US" altLang="el-GR" sz="1800" b="1" dirty="0" smtClean="0">
                <a:latin typeface="Courier New" panose="02070309020205020404" pitchFamily="49" charset="0"/>
                <a:cs typeface="Courier New" panose="02070309020205020404" pitchFamily="49" charset="0"/>
              </a:rPr>
              <a:t> = y;</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zCoord</a:t>
            </a:r>
            <a:r>
              <a:rPr lang="en-US" altLang="el-GR" sz="1800" b="1" dirty="0" smtClean="0">
                <a:latin typeface="Courier New" panose="02070309020205020404" pitchFamily="49" charset="0"/>
                <a:cs typeface="Courier New" panose="02070309020205020404" pitchFamily="49" charset="0"/>
              </a:rPr>
              <a:t> = z;</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a:t>
            </a:r>
          </a:p>
          <a:p>
            <a:pPr eaLnBrk="1" hangingPunct="1">
              <a:lnSpc>
                <a:spcPct val="80000"/>
              </a:lnSpc>
              <a:buFontTx/>
              <a:buNone/>
            </a:pPr>
            <a:endParaRPr lang="en-US" altLang="el-GR" sz="1800" b="1" dirty="0" smtClean="0">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void </a:t>
            </a:r>
            <a:r>
              <a:rPr lang="en-US" altLang="el-GR" sz="1800" b="1" dirty="0" err="1" smtClean="0">
                <a:latin typeface="Courier New" panose="02070309020205020404" pitchFamily="49" charset="0"/>
                <a:cs typeface="Courier New" panose="02070309020205020404" pitchFamily="49" charset="0"/>
              </a:rPr>
              <a:t>DCoord</a:t>
            </a:r>
            <a:r>
              <a:rPr lang="en-US" altLang="el-GR" sz="1800" b="1" dirty="0" smtClean="0">
                <a:latin typeface="Courier New" panose="02070309020205020404" pitchFamily="49" charset="0"/>
                <a:cs typeface="Courier New" panose="02070309020205020404" pitchFamily="49" charset="0"/>
              </a:rPr>
              <a:t>::Print() {</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cout</a:t>
            </a:r>
            <a:r>
              <a:rPr lang="en-US" altLang="el-GR" sz="1800" b="1" dirty="0" smtClean="0">
                <a:latin typeface="Courier New" panose="02070309020205020404" pitchFamily="49" charset="0"/>
                <a:cs typeface="Courier New" panose="02070309020205020404" pitchFamily="49" charset="0"/>
              </a:rPr>
              <a:t> &lt;&lt; "The coordinates are: " &lt;&lt; </a:t>
            </a:r>
            <a:r>
              <a:rPr lang="en-US" altLang="el-GR" sz="1800" b="1" dirty="0" err="1" smtClean="0">
                <a:latin typeface="Courier New" panose="02070309020205020404" pitchFamily="49" charset="0"/>
                <a:cs typeface="Courier New" panose="02070309020205020404" pitchFamily="49" charset="0"/>
              </a:rPr>
              <a:t>xCoord</a:t>
            </a:r>
            <a:r>
              <a:rPr lang="en-US" altLang="el-GR" sz="1800" b="1" dirty="0" smtClean="0">
                <a:latin typeface="Courier New" panose="02070309020205020404" pitchFamily="49" charset="0"/>
                <a:cs typeface="Courier New" panose="02070309020205020404" pitchFamily="49" charset="0"/>
              </a:rPr>
              <a:t> &lt;&lt; "-" &lt;&lt; </a:t>
            </a:r>
            <a:r>
              <a:rPr lang="en-US" altLang="el-GR" sz="1800" b="1" dirty="0" err="1" smtClean="0">
                <a:latin typeface="Courier New" panose="02070309020205020404" pitchFamily="49" charset="0"/>
                <a:cs typeface="Courier New" panose="02070309020205020404" pitchFamily="49" charset="0"/>
              </a:rPr>
              <a:t>yCoord</a:t>
            </a:r>
            <a:r>
              <a:rPr lang="en-US" altLang="el-GR" sz="1800" b="1" dirty="0" smtClean="0">
                <a:latin typeface="Courier New" panose="02070309020205020404" pitchFamily="49" charset="0"/>
                <a:cs typeface="Courier New" panose="02070309020205020404" pitchFamily="49" charset="0"/>
              </a:rPr>
              <a:t>&lt;&lt; "/" &lt;&lt; </a:t>
            </a:r>
            <a:r>
              <a:rPr lang="en-US" altLang="el-GR" sz="1800" b="1" dirty="0" err="1" smtClean="0">
                <a:latin typeface="Courier New" panose="02070309020205020404" pitchFamily="49" charset="0"/>
                <a:cs typeface="Courier New" panose="02070309020205020404" pitchFamily="49" charset="0"/>
              </a:rPr>
              <a:t>zCoord</a:t>
            </a:r>
            <a:r>
              <a:rPr lang="en-US" altLang="el-GR" sz="1800" b="1" dirty="0" smtClean="0">
                <a:latin typeface="Courier New" panose="02070309020205020404" pitchFamily="49" charset="0"/>
                <a:cs typeface="Courier New" panose="02070309020205020404" pitchFamily="49" charset="0"/>
              </a:rPr>
              <a:t> &lt;&lt; </a:t>
            </a:r>
            <a:r>
              <a:rPr lang="en-US" altLang="el-GR" sz="1800" b="1" dirty="0" err="1" smtClean="0">
                <a:latin typeface="Courier New" panose="02070309020205020404" pitchFamily="49" charset="0"/>
                <a:cs typeface="Courier New" panose="02070309020205020404" pitchFamily="49" charset="0"/>
              </a:rPr>
              <a:t>endl</a:t>
            </a:r>
            <a:r>
              <a:rPr lang="en-US" altLang="el-GR" sz="1800" b="1" dirty="0" smtClean="0">
                <a:latin typeface="Courier New" panose="02070309020205020404" pitchFamily="49" charset="0"/>
                <a:cs typeface="Courier New" panose="02070309020205020404" pitchFamily="49" charset="0"/>
              </a:rPr>
              <a:t>; }</a:t>
            </a:r>
          </a:p>
          <a:p>
            <a:pPr eaLnBrk="1" hangingPunct="1">
              <a:lnSpc>
                <a:spcPct val="80000"/>
              </a:lnSpc>
              <a:buFontTx/>
              <a:buNone/>
            </a:pPr>
            <a:endParaRPr lang="en-US" altLang="el-GR" sz="1800" b="1" dirty="0" smtClean="0">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void main() {</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DCoord</a:t>
            </a:r>
            <a:r>
              <a:rPr lang="en-US" altLang="el-GR" sz="1800" b="1" dirty="0" smtClean="0">
                <a:latin typeface="Courier New" panose="02070309020205020404" pitchFamily="49" charset="0"/>
                <a:cs typeface="Courier New" panose="02070309020205020404" pitchFamily="49" charset="0"/>
              </a:rPr>
              <a:t>  D;</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D.SetCoord</a:t>
            </a:r>
            <a:r>
              <a:rPr lang="en-US" altLang="el-GR" sz="1800" b="1" dirty="0" smtClean="0">
                <a:latin typeface="Courier New" panose="02070309020205020404" pitchFamily="49" charset="0"/>
                <a:cs typeface="Courier New" panose="02070309020205020404" pitchFamily="49" charset="0"/>
              </a:rPr>
              <a:t>(399, 6, 9);</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D.Print</a:t>
            </a:r>
            <a:r>
              <a:rPr lang="en-US" altLang="el-GR" sz="1800" b="1" dirty="0" smtClean="0">
                <a:latin typeface="Courier New" panose="02070309020205020404" pitchFamily="49" charset="0"/>
                <a:cs typeface="Courier New" panose="02070309020205020404" pitchFamily="49" charset="0"/>
              </a:rPr>
              <a:t>();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7B616CC5-EB49-49F9-96D1-360FFC114A9E}" type="slidenum">
              <a:rPr lang="el-GR"/>
              <a:pPr>
                <a:defRPr/>
              </a:pPr>
              <a:t>52</a:t>
            </a:fld>
            <a:endParaRPr lang="el-GR"/>
          </a:p>
        </p:txBody>
      </p:sp>
      <p:sp>
        <p:nvSpPr>
          <p:cNvPr id="51204" name="Rectangle 2"/>
          <p:cNvSpPr>
            <a:spLocks noGrp="1" noChangeArrowheads="1"/>
          </p:cNvSpPr>
          <p:nvPr>
            <p:ph type="title"/>
          </p:nvPr>
        </p:nvSpPr>
        <p:spPr/>
        <p:txBody>
          <a:bodyPr/>
          <a:lstStyle/>
          <a:p>
            <a:pPr eaLnBrk="1" hangingPunct="1"/>
            <a:r>
              <a:rPr lang="el-GR" altLang="el-GR" dirty="0" smtClean="0"/>
              <a:t>Παράδειγμα – 2 (χρήση 3 αρχείων)  </a:t>
            </a:r>
            <a:endParaRPr lang="en-US" altLang="el-GR" dirty="0" smtClean="0"/>
          </a:p>
        </p:txBody>
      </p:sp>
      <p:sp>
        <p:nvSpPr>
          <p:cNvPr id="51205" name="Rectangle 3"/>
          <p:cNvSpPr>
            <a:spLocks noGrp="1" noChangeArrowheads="1"/>
          </p:cNvSpPr>
          <p:nvPr>
            <p:ph type="body" idx="1"/>
          </p:nvPr>
        </p:nvSpPr>
        <p:spPr>
          <a:xfrm>
            <a:off x="304800" y="1026543"/>
            <a:ext cx="8534400" cy="5069457"/>
          </a:xfrm>
        </p:spPr>
        <p:txBody>
          <a:bodyPr/>
          <a:lstStyle/>
          <a:p>
            <a:pPr eaLnBrk="1" hangingPunct="1">
              <a:lnSpc>
                <a:spcPct val="80000"/>
              </a:lnSpc>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 Filename : </a:t>
            </a:r>
            <a:r>
              <a:rPr lang="en-US" altLang="el-GR" sz="1800" b="1" dirty="0" err="1" smtClean="0">
                <a:solidFill>
                  <a:schemeClr val="accent2"/>
                </a:solidFill>
                <a:latin typeface="Courier New" panose="02070309020205020404" pitchFamily="49" charset="0"/>
                <a:cs typeface="Courier New" panose="02070309020205020404" pitchFamily="49" charset="0"/>
              </a:rPr>
              <a:t>rectangle.h</a:t>
            </a:r>
            <a:endParaRPr lang="el-GR" altLang="el-GR" sz="1800" b="1" dirty="0" smtClean="0">
              <a:solidFill>
                <a:schemeClr val="accent2"/>
              </a:solidFill>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noProof="1" smtClean="0">
                <a:solidFill>
                  <a:srgbClr val="CC0000"/>
                </a:solidFill>
                <a:latin typeface="Courier New" panose="02070309020205020404" pitchFamily="49" charset="0"/>
                <a:cs typeface="Courier New" panose="02070309020205020404" pitchFamily="49" charset="0"/>
              </a:rPr>
              <a:t>#ifndef </a:t>
            </a:r>
            <a:r>
              <a:rPr lang="en-US" altLang="el-GR" sz="1800" b="1" dirty="0" err="1" smtClean="0">
                <a:solidFill>
                  <a:srgbClr val="CC0000"/>
                </a:solidFill>
                <a:latin typeface="Courier New" panose="02070309020205020404" pitchFamily="49" charset="0"/>
                <a:cs typeface="Courier New" panose="02070309020205020404" pitchFamily="49" charset="0"/>
              </a:rPr>
              <a:t>rectangle_h</a:t>
            </a:r>
            <a:r>
              <a:rPr lang="en-US" altLang="el-GR" sz="1800" b="1" dirty="0" smtClean="0">
                <a:solidFill>
                  <a:srgbClr val="CC0000"/>
                </a:solidFill>
                <a:latin typeface="Courier New" panose="02070309020205020404" pitchFamily="49" charset="0"/>
                <a:cs typeface="Courier New" panose="02070309020205020404" pitchFamily="49" charset="0"/>
              </a:rPr>
              <a:t>   // to ensure a header is not included more than once</a:t>
            </a:r>
            <a:endParaRPr lang="en-US" altLang="el-GR" sz="1800" b="1" noProof="1" smtClean="0">
              <a:solidFill>
                <a:srgbClr val="CC0000"/>
              </a:solidFill>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noProof="1" smtClean="0">
                <a:solidFill>
                  <a:srgbClr val="CC0000"/>
                </a:solidFill>
                <a:latin typeface="Courier New" panose="02070309020205020404" pitchFamily="49" charset="0"/>
                <a:cs typeface="Courier New" panose="02070309020205020404" pitchFamily="49" charset="0"/>
              </a:rPr>
              <a:t>#define </a:t>
            </a:r>
            <a:r>
              <a:rPr lang="en-US" altLang="el-GR" sz="1800" b="1" dirty="0" err="1" smtClean="0">
                <a:solidFill>
                  <a:srgbClr val="CC0000"/>
                </a:solidFill>
                <a:latin typeface="Courier New" panose="02070309020205020404" pitchFamily="49" charset="0"/>
                <a:cs typeface="Courier New" panose="02070309020205020404" pitchFamily="49" charset="0"/>
              </a:rPr>
              <a:t>rectangle_h</a:t>
            </a:r>
            <a:endParaRPr lang="en-US" altLang="el-GR" sz="1800" b="1" dirty="0" smtClean="0">
              <a:solidFill>
                <a:srgbClr val="CC0000"/>
              </a:solidFill>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noProof="1" smtClean="0">
                <a:solidFill>
                  <a:srgbClr val="008080"/>
                </a:solidFill>
                <a:latin typeface="Courier New" panose="02070309020205020404" pitchFamily="49" charset="0"/>
                <a:cs typeface="Courier New" panose="02070309020205020404" pitchFamily="49" charset="0"/>
              </a:rPr>
              <a:t>// Rectangle class declaration.</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class Rectangle</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	private:</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		float width;</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		float length;</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		float area;</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	public:</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		void setData(float, float);</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		void calcArea(void);</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		float getWidth(void);</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		float getLength(void);</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		float getArea(void);</a:t>
            </a:r>
          </a:p>
          <a:p>
            <a:pPr eaLnBrk="1" hangingPunct="1">
              <a:lnSpc>
                <a:spcPct val="80000"/>
              </a:lnSpc>
              <a:buFontTx/>
              <a:buNone/>
            </a:pPr>
            <a:r>
              <a:rPr lang="en-US" altLang="el-GR" sz="1800" b="1" noProof="1" smtClean="0">
                <a:solidFill>
                  <a:srgbClr val="000000"/>
                </a:solidFill>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1800" b="1" noProof="1" smtClean="0">
                <a:solidFill>
                  <a:srgbClr val="CC0000"/>
                </a:solidFill>
                <a:latin typeface="Courier New" panose="02070309020205020404" pitchFamily="49" charset="0"/>
                <a:cs typeface="Courier New" panose="02070309020205020404" pitchFamily="49" charset="0"/>
              </a:rPr>
              <a:t>#endif</a:t>
            </a:r>
            <a:r>
              <a:rPr lang="en-US" altLang="el-GR" sz="1800" b="1" noProof="1" smtClean="0">
                <a:solidFill>
                  <a:srgbClr val="000000"/>
                </a:solidFill>
                <a:latin typeface="Courier New" panose="02070309020205020404" pitchFamily="49" charset="0"/>
                <a:cs typeface="Courier New" panose="02070309020205020404" pitchFamily="49" charset="0"/>
              </a:rPr>
              <a:t>	</a:t>
            </a:r>
            <a:endParaRPr lang="en-US" altLang="el-GR" sz="1800" b="1" i="1" noProof="1" smtClean="0">
              <a:solidFill>
                <a:srgbClr val="000000"/>
              </a:solidFill>
              <a:latin typeface="Courier New" panose="02070309020205020404" pitchFamily="49" charset="0"/>
              <a:cs typeface="Courier New" panose="02070309020205020404" pitchFamily="49" charset="0"/>
            </a:endParaRPr>
          </a:p>
          <a:p>
            <a:pPr eaLnBrk="1" hangingPunct="1">
              <a:lnSpc>
                <a:spcPct val="80000"/>
              </a:lnSpc>
              <a:buFontTx/>
              <a:buNone/>
            </a:pPr>
            <a:endParaRPr lang="en-US" altLang="el-GR" sz="900" b="1" dirty="0" smtClean="0">
              <a:solidFill>
                <a:srgbClr val="CC0000"/>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DDF28E74-9152-40D5-B620-AD5B398A1E45}" type="slidenum">
              <a:rPr lang="el-GR"/>
              <a:pPr>
                <a:defRPr/>
              </a:pPr>
              <a:t>53</a:t>
            </a:fld>
            <a:endParaRPr lang="el-GR"/>
          </a:p>
        </p:txBody>
      </p:sp>
      <p:sp>
        <p:nvSpPr>
          <p:cNvPr id="52229" name="Rectangle 3"/>
          <p:cNvSpPr>
            <a:spLocks noGrp="1" noChangeArrowheads="1"/>
          </p:cNvSpPr>
          <p:nvPr>
            <p:ph type="body" idx="1"/>
          </p:nvPr>
        </p:nvSpPr>
        <p:spPr>
          <a:xfrm>
            <a:off x="304800" y="692696"/>
            <a:ext cx="8534400" cy="5403304"/>
          </a:xfrm>
        </p:spPr>
        <p:txBody>
          <a:bodyPr/>
          <a:lstStyle/>
          <a:p>
            <a:pPr eaLnBrk="1" hangingPunct="1">
              <a:lnSpc>
                <a:spcPct val="80000"/>
              </a:lnSpc>
              <a:buFontTx/>
              <a:buNone/>
            </a:pPr>
            <a:r>
              <a:rPr lang="en-US" altLang="el-GR" sz="1800" b="1" dirty="0" smtClean="0">
                <a:solidFill>
                  <a:srgbClr val="008080"/>
                </a:solidFill>
                <a:latin typeface="Courier New" panose="02070309020205020404" pitchFamily="49" charset="0"/>
                <a:cs typeface="Courier New" panose="02070309020205020404" pitchFamily="49" charset="0"/>
              </a:rPr>
              <a:t>// definition of member functions</a:t>
            </a:r>
            <a:r>
              <a:rPr lang="el-GR" altLang="el-GR" sz="1800" b="1" dirty="0" smtClean="0">
                <a:solidFill>
                  <a:srgbClr val="008080"/>
                </a:solidFill>
                <a:latin typeface="Courier New" panose="02070309020205020404" pitchFamily="49" charset="0"/>
                <a:cs typeface="Courier New" panose="02070309020205020404" pitchFamily="49" charset="0"/>
              </a:rPr>
              <a:t> – </a:t>
            </a:r>
            <a:r>
              <a:rPr lang="en-US" altLang="el-GR" sz="1800" b="1" dirty="0" smtClean="0">
                <a:solidFill>
                  <a:schemeClr val="accent2"/>
                </a:solidFill>
                <a:latin typeface="Courier New" panose="02070309020205020404" pitchFamily="49" charset="0"/>
                <a:cs typeface="Courier New" panose="02070309020205020404" pitchFamily="49" charset="0"/>
              </a:rPr>
              <a:t>filename code.cpp</a:t>
            </a:r>
          </a:p>
          <a:p>
            <a:pPr eaLnBrk="1" hangingPunct="1">
              <a:lnSpc>
                <a:spcPct val="80000"/>
              </a:lnSpc>
              <a:buFontTx/>
              <a:buNone/>
            </a:pPr>
            <a:r>
              <a:rPr lang="en-US" altLang="el-GR" sz="1800" b="1" dirty="0" smtClean="0">
                <a:solidFill>
                  <a:srgbClr val="CC0000"/>
                </a:solidFill>
                <a:latin typeface="Courier New" panose="02070309020205020404" pitchFamily="49" charset="0"/>
                <a:cs typeface="Courier New" panose="02070309020205020404" pitchFamily="49" charset="0"/>
              </a:rPr>
              <a:t>#include "</a:t>
            </a:r>
            <a:r>
              <a:rPr lang="en-US" altLang="el-GR" sz="1800" b="1" dirty="0" err="1" smtClean="0">
                <a:solidFill>
                  <a:srgbClr val="CC0000"/>
                </a:solidFill>
                <a:latin typeface="Courier New" panose="02070309020205020404" pitchFamily="49" charset="0"/>
                <a:cs typeface="Courier New" panose="02070309020205020404" pitchFamily="49" charset="0"/>
              </a:rPr>
              <a:t>rectangle.h</a:t>
            </a:r>
            <a:r>
              <a:rPr lang="en-US" altLang="el-GR" sz="1800" b="1" dirty="0" smtClean="0">
                <a:solidFill>
                  <a:srgbClr val="CC0000"/>
                </a:solidFill>
                <a:latin typeface="Courier New" panose="02070309020205020404" pitchFamily="49" charset="0"/>
                <a:cs typeface="Courier New" panose="02070309020205020404" pitchFamily="49" charset="0"/>
              </a:rPr>
              <a:t>"</a:t>
            </a:r>
          </a:p>
          <a:p>
            <a:pPr eaLnBrk="1" hangingPunct="1">
              <a:lnSpc>
                <a:spcPct val="80000"/>
              </a:lnSpc>
              <a:buFontTx/>
              <a:buNone/>
            </a:pPr>
            <a:endParaRPr lang="en-US" altLang="el-GR" sz="1800" b="1" dirty="0" smtClean="0">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void Rectangle::</a:t>
            </a:r>
            <a:r>
              <a:rPr lang="en-US" altLang="el-GR" sz="1800" b="1" dirty="0" err="1" smtClean="0">
                <a:latin typeface="Courier New" panose="02070309020205020404" pitchFamily="49" charset="0"/>
                <a:cs typeface="Courier New" panose="02070309020205020404" pitchFamily="49" charset="0"/>
              </a:rPr>
              <a:t>setData</a:t>
            </a:r>
            <a:r>
              <a:rPr lang="en-US" altLang="el-GR" sz="1800" b="1" dirty="0" smtClean="0">
                <a:latin typeface="Courier New" panose="02070309020205020404" pitchFamily="49" charset="0"/>
                <a:cs typeface="Courier New" panose="02070309020205020404" pitchFamily="49" charset="0"/>
              </a:rPr>
              <a:t>(float w, float l)</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a:t>
            </a:r>
            <a:r>
              <a:rPr lang="el-GR" altLang="el-GR" sz="1800" b="1" dirty="0" smtClean="0">
                <a:latin typeface="Courier New" panose="02070309020205020404" pitchFamily="49" charset="0"/>
                <a:cs typeface="Courier New" panose="02070309020205020404" pitchFamily="49" charset="0"/>
              </a:rPr>
              <a:t> </a:t>
            </a:r>
            <a:r>
              <a:rPr lang="en-US" altLang="el-GR" sz="1800" b="1" dirty="0" smtClean="0">
                <a:latin typeface="Courier New" panose="02070309020205020404" pitchFamily="49" charset="0"/>
                <a:cs typeface="Courier New" panose="02070309020205020404" pitchFamily="49" charset="0"/>
              </a:rPr>
              <a:t>	width = w;</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length = l;</a:t>
            </a:r>
            <a:r>
              <a:rPr lang="el-GR" altLang="el-GR" sz="1800" b="1" dirty="0" smtClean="0">
                <a:latin typeface="Courier New" panose="02070309020205020404" pitchFamily="49" charset="0"/>
                <a:cs typeface="Courier New" panose="02070309020205020404" pitchFamily="49" charset="0"/>
              </a:rPr>
              <a:t> </a:t>
            </a:r>
            <a:r>
              <a:rPr lang="en-US" altLang="el-GR" sz="1800" b="1" dirty="0" smtClean="0">
                <a:latin typeface="Courier New" panose="02070309020205020404" pitchFamily="49" charset="0"/>
                <a:cs typeface="Courier New" panose="02070309020205020404" pitchFamily="49" charset="0"/>
              </a:rPr>
              <a:t>}</a:t>
            </a:r>
          </a:p>
          <a:p>
            <a:pPr eaLnBrk="1" hangingPunct="1">
              <a:lnSpc>
                <a:spcPct val="80000"/>
              </a:lnSpc>
              <a:buFontTx/>
              <a:buNone/>
            </a:pPr>
            <a:endParaRPr lang="en-US" altLang="el-GR" sz="1800" b="1" dirty="0" smtClean="0">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void Rectangle::</a:t>
            </a:r>
            <a:r>
              <a:rPr lang="en-US" altLang="el-GR" sz="1800" b="1" dirty="0" err="1" smtClean="0">
                <a:latin typeface="Courier New" panose="02070309020205020404" pitchFamily="49" charset="0"/>
                <a:cs typeface="Courier New" panose="02070309020205020404" pitchFamily="49" charset="0"/>
              </a:rPr>
              <a:t>calcArea</a:t>
            </a:r>
            <a:r>
              <a:rPr lang="en-US" altLang="el-GR" sz="1800" b="1" dirty="0" smtClean="0">
                <a:latin typeface="Courier New" panose="02070309020205020404" pitchFamily="49" charset="0"/>
                <a:cs typeface="Courier New" panose="02070309020205020404" pitchFamily="49" charset="0"/>
              </a:rPr>
              <a:t>(void)</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area = width * length; }</a:t>
            </a:r>
          </a:p>
          <a:p>
            <a:pPr eaLnBrk="1" hangingPunct="1">
              <a:lnSpc>
                <a:spcPct val="80000"/>
              </a:lnSpc>
              <a:buFontTx/>
              <a:buNone/>
            </a:pPr>
            <a:endParaRPr lang="en-US" altLang="el-GR" sz="1800" b="1" dirty="0" smtClean="0">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float Rectangle::</a:t>
            </a:r>
            <a:r>
              <a:rPr lang="en-US" altLang="el-GR" sz="1800" b="1" dirty="0" err="1" smtClean="0">
                <a:latin typeface="Courier New" panose="02070309020205020404" pitchFamily="49" charset="0"/>
                <a:cs typeface="Courier New" panose="02070309020205020404" pitchFamily="49" charset="0"/>
              </a:rPr>
              <a:t>getWidth</a:t>
            </a:r>
            <a:r>
              <a:rPr lang="en-US" altLang="el-GR" sz="1800" b="1" dirty="0" smtClean="0">
                <a:latin typeface="Courier New" panose="02070309020205020404" pitchFamily="49" charset="0"/>
                <a:cs typeface="Courier New" panose="02070309020205020404" pitchFamily="49" charset="0"/>
              </a:rPr>
              <a:t>(void)</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return width; }</a:t>
            </a:r>
          </a:p>
          <a:p>
            <a:pPr eaLnBrk="1" hangingPunct="1">
              <a:lnSpc>
                <a:spcPct val="80000"/>
              </a:lnSpc>
              <a:buFontTx/>
              <a:buNone/>
            </a:pPr>
            <a:endParaRPr lang="en-US" altLang="el-GR" sz="1800" b="1" dirty="0" smtClean="0">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float Rectangle::</a:t>
            </a:r>
            <a:r>
              <a:rPr lang="en-US" altLang="el-GR" sz="1800" b="1" dirty="0" err="1" smtClean="0">
                <a:latin typeface="Courier New" panose="02070309020205020404" pitchFamily="49" charset="0"/>
                <a:cs typeface="Courier New" panose="02070309020205020404" pitchFamily="49" charset="0"/>
              </a:rPr>
              <a:t>getLength</a:t>
            </a:r>
            <a:r>
              <a:rPr lang="en-US" altLang="el-GR" sz="1800" b="1" dirty="0" smtClean="0">
                <a:latin typeface="Courier New" panose="02070309020205020404" pitchFamily="49" charset="0"/>
                <a:cs typeface="Courier New" panose="02070309020205020404" pitchFamily="49" charset="0"/>
              </a:rPr>
              <a:t>(void)</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return length; }</a:t>
            </a:r>
          </a:p>
          <a:p>
            <a:pPr eaLnBrk="1" hangingPunct="1">
              <a:lnSpc>
                <a:spcPct val="80000"/>
              </a:lnSpc>
              <a:buFontTx/>
              <a:buNone/>
            </a:pPr>
            <a:endParaRPr lang="en-US" altLang="el-GR" sz="1800" b="1" dirty="0" smtClean="0">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float Rectangle::</a:t>
            </a:r>
            <a:r>
              <a:rPr lang="en-US" altLang="el-GR" sz="1800" b="1" dirty="0" err="1" smtClean="0">
                <a:latin typeface="Courier New" panose="02070309020205020404" pitchFamily="49" charset="0"/>
                <a:cs typeface="Courier New" panose="02070309020205020404" pitchFamily="49" charset="0"/>
              </a:rPr>
              <a:t>getArea</a:t>
            </a:r>
            <a:r>
              <a:rPr lang="en-US" altLang="el-GR" sz="1800" b="1" dirty="0" smtClean="0">
                <a:latin typeface="Courier New" panose="02070309020205020404" pitchFamily="49" charset="0"/>
                <a:cs typeface="Courier New" panose="02070309020205020404" pitchFamily="49" charset="0"/>
              </a:rPr>
              <a:t>(void)</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return area;</a:t>
            </a:r>
            <a:r>
              <a:rPr lang="el-GR" altLang="el-GR" sz="1800" b="1" dirty="0" smtClean="0">
                <a:latin typeface="Courier New" panose="02070309020205020404" pitchFamily="49" charset="0"/>
                <a:cs typeface="Courier New" panose="02070309020205020404" pitchFamily="49" charset="0"/>
              </a:rPr>
              <a:t>  </a:t>
            </a:r>
            <a:r>
              <a:rPr lang="en-US" altLang="el-GR" sz="1800" b="1" dirty="0" smtClean="0">
                <a:latin typeface="Courier New" panose="02070309020205020404" pitchFamily="49" charset="0"/>
                <a:cs typeface="Courier New" panose="02070309020205020404" pitchFamily="49" charset="0"/>
              </a:rPr>
              <a:t>}	</a:t>
            </a:r>
          </a:p>
          <a:p>
            <a:pPr eaLnBrk="1" hangingPunct="1">
              <a:lnSpc>
                <a:spcPct val="80000"/>
              </a:lnSpc>
              <a:buFontTx/>
              <a:buNone/>
            </a:pPr>
            <a:endParaRPr lang="en-US" altLang="el-GR" sz="1800" b="1" dirty="0" smtClean="0">
              <a:latin typeface="Courier New" panose="02070309020205020404" pitchFamily="49" charset="0"/>
              <a:cs typeface="Courier New" panose="02070309020205020404" pitchFamily="49"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6B7D66B7-9BFB-4630-90E5-20334572F1AE}" type="slidenum">
              <a:rPr lang="el-GR"/>
              <a:pPr>
                <a:defRPr/>
              </a:pPr>
              <a:t>54</a:t>
            </a:fld>
            <a:endParaRPr lang="el-GR"/>
          </a:p>
        </p:txBody>
      </p:sp>
      <p:sp>
        <p:nvSpPr>
          <p:cNvPr id="53253" name="Rectangle 3"/>
          <p:cNvSpPr>
            <a:spLocks noGrp="1" noChangeArrowheads="1"/>
          </p:cNvSpPr>
          <p:nvPr>
            <p:ph type="body" idx="1"/>
          </p:nvPr>
        </p:nvSpPr>
        <p:spPr>
          <a:xfrm>
            <a:off x="304800" y="548680"/>
            <a:ext cx="8534400" cy="5547320"/>
          </a:xfrm>
        </p:spPr>
        <p:txBody>
          <a:bodyPr/>
          <a:lstStyle/>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#include &lt;</a:t>
            </a:r>
            <a:r>
              <a:rPr lang="en-US" altLang="el-GR" sz="1800" b="1" dirty="0" err="1" smtClean="0">
                <a:latin typeface="Courier New" panose="02070309020205020404" pitchFamily="49" charset="0"/>
                <a:cs typeface="Courier New" panose="02070309020205020404" pitchFamily="49" charset="0"/>
              </a:rPr>
              <a:t>iostream.h</a:t>
            </a:r>
            <a:r>
              <a:rPr lang="en-US" altLang="el-GR" sz="1800" b="1" dirty="0" smtClean="0">
                <a:latin typeface="Courier New" panose="02070309020205020404" pitchFamily="49" charset="0"/>
                <a:cs typeface="Courier New" panose="02070309020205020404" pitchFamily="49" charset="0"/>
              </a:rPr>
              <a:t>&gt;</a:t>
            </a:r>
          </a:p>
          <a:p>
            <a:pPr eaLnBrk="1" hangingPunct="1">
              <a:lnSpc>
                <a:spcPct val="80000"/>
              </a:lnSpc>
              <a:buFontTx/>
              <a:buNone/>
            </a:pPr>
            <a:r>
              <a:rPr lang="en-US" altLang="el-GR" sz="1800" b="1" dirty="0" smtClean="0">
                <a:solidFill>
                  <a:srgbClr val="CC0000"/>
                </a:solidFill>
                <a:latin typeface="Courier New" panose="02070309020205020404" pitchFamily="49" charset="0"/>
                <a:cs typeface="Courier New" panose="02070309020205020404" pitchFamily="49" charset="0"/>
              </a:rPr>
              <a:t>#include "</a:t>
            </a:r>
            <a:r>
              <a:rPr lang="en-US" altLang="el-GR" sz="1800" b="1" dirty="0" err="1" smtClean="0">
                <a:solidFill>
                  <a:srgbClr val="CC0000"/>
                </a:solidFill>
                <a:latin typeface="Courier New" panose="02070309020205020404" pitchFamily="49" charset="0"/>
                <a:cs typeface="Courier New" panose="02070309020205020404" pitchFamily="49" charset="0"/>
              </a:rPr>
              <a:t>rectangle.h</a:t>
            </a:r>
            <a:r>
              <a:rPr lang="en-US" altLang="el-GR" sz="1800" b="1" dirty="0" smtClean="0">
                <a:solidFill>
                  <a:srgbClr val="CC0000"/>
                </a:solidFill>
                <a:latin typeface="Courier New" panose="02070309020205020404" pitchFamily="49" charset="0"/>
                <a:cs typeface="Courier New" panose="02070309020205020404" pitchFamily="49" charset="0"/>
              </a:rPr>
              <a:t>"</a:t>
            </a:r>
            <a:r>
              <a:rPr lang="en-US" altLang="el-GR" sz="1800" b="1" dirty="0" smtClean="0">
                <a:latin typeface="Courier New" panose="02070309020205020404" pitchFamily="49" charset="0"/>
                <a:cs typeface="Courier New" panose="02070309020205020404" pitchFamily="49" charset="0"/>
              </a:rPr>
              <a:t> </a:t>
            </a:r>
            <a:r>
              <a:rPr lang="en-US" altLang="el-GR" sz="1800" b="1" dirty="0" smtClean="0">
                <a:solidFill>
                  <a:srgbClr val="008080"/>
                </a:solidFill>
                <a:latin typeface="Courier New" panose="02070309020205020404" pitchFamily="49" charset="0"/>
                <a:cs typeface="Courier New" panose="02070309020205020404" pitchFamily="49" charset="0"/>
              </a:rPr>
              <a:t>// contains Rectangle class             						declaration</a:t>
            </a:r>
          </a:p>
          <a:p>
            <a:pPr eaLnBrk="1" hangingPunct="1">
              <a:lnSpc>
                <a:spcPct val="80000"/>
              </a:lnSpc>
              <a:buFontTx/>
              <a:buNone/>
            </a:pPr>
            <a:r>
              <a:rPr lang="en-US" altLang="el-GR" sz="1800" b="1" dirty="0" smtClean="0">
                <a:solidFill>
                  <a:srgbClr val="008080"/>
                </a:solidFill>
                <a:latin typeface="Courier New" panose="02070309020205020404" pitchFamily="49" charset="0"/>
                <a:cs typeface="Courier New" panose="02070309020205020404" pitchFamily="49" charset="0"/>
              </a:rPr>
              <a:t>		// Don't forget to link this program with code.cpp!</a:t>
            </a:r>
          </a:p>
          <a:p>
            <a:pPr eaLnBrk="1" hangingPunct="1">
              <a:lnSpc>
                <a:spcPct val="80000"/>
              </a:lnSpc>
              <a:buFontTx/>
              <a:buNone/>
            </a:pPr>
            <a:endParaRPr lang="en-US" altLang="el-GR" sz="1800" b="1" dirty="0" smtClean="0">
              <a:solidFill>
                <a:schemeClr val="accent2"/>
              </a:solidFill>
              <a:latin typeface="Courier New" panose="02070309020205020404" pitchFamily="49" charset="0"/>
              <a:cs typeface="Courier New" panose="02070309020205020404" pitchFamily="49" charset="0"/>
            </a:endParaRPr>
          </a:p>
          <a:p>
            <a:pPr eaLnBrk="1" hangingPunct="1">
              <a:lnSpc>
                <a:spcPct val="80000"/>
              </a:lnSpc>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void main(void)</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Rectangle box;</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float wide, l ;</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cout</a:t>
            </a:r>
            <a:r>
              <a:rPr lang="en-US" altLang="el-GR" sz="1800" b="1" dirty="0" smtClean="0">
                <a:latin typeface="Courier New" panose="02070309020205020404" pitchFamily="49" charset="0"/>
                <a:cs typeface="Courier New" panose="02070309020205020404" pitchFamily="49" charset="0"/>
              </a:rPr>
              <a:t> &lt;&lt; "This program will calculate the area of a\n";</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cout</a:t>
            </a:r>
            <a:r>
              <a:rPr lang="en-US" altLang="el-GR" sz="1800" b="1" dirty="0" smtClean="0">
                <a:latin typeface="Courier New" panose="02070309020205020404" pitchFamily="49" charset="0"/>
                <a:cs typeface="Courier New" panose="02070309020205020404" pitchFamily="49" charset="0"/>
              </a:rPr>
              <a:t> &lt;&lt; "rectangle. What is the width? "; </a:t>
            </a:r>
            <a:r>
              <a:rPr lang="en-US" altLang="el-GR" sz="1800" b="1" dirty="0" err="1" smtClean="0">
                <a:latin typeface="Courier New" panose="02070309020205020404" pitchFamily="49" charset="0"/>
                <a:cs typeface="Courier New" panose="02070309020205020404" pitchFamily="49" charset="0"/>
              </a:rPr>
              <a:t>cin</a:t>
            </a:r>
            <a:r>
              <a:rPr lang="en-US" altLang="el-GR" sz="1800" b="1" dirty="0" smtClean="0">
                <a:latin typeface="Courier New" panose="02070309020205020404" pitchFamily="49" charset="0"/>
                <a:cs typeface="Courier New" panose="02070309020205020404" pitchFamily="49" charset="0"/>
              </a:rPr>
              <a:t> &gt;&gt; wide;</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cout</a:t>
            </a:r>
            <a:r>
              <a:rPr lang="en-US" altLang="el-GR" sz="1800" b="1" dirty="0" smtClean="0">
                <a:latin typeface="Courier New" panose="02070309020205020404" pitchFamily="49" charset="0"/>
                <a:cs typeface="Courier New" panose="02070309020205020404" pitchFamily="49" charset="0"/>
              </a:rPr>
              <a:t> &lt;&lt; "What is the length? "; 	</a:t>
            </a:r>
            <a:r>
              <a:rPr lang="en-US" altLang="el-GR" sz="1800" b="1" dirty="0" err="1" smtClean="0">
                <a:latin typeface="Courier New" panose="02070309020205020404" pitchFamily="49" charset="0"/>
                <a:cs typeface="Courier New" panose="02070309020205020404" pitchFamily="49" charset="0"/>
              </a:rPr>
              <a:t>cin</a:t>
            </a:r>
            <a:r>
              <a:rPr lang="en-US" altLang="el-GR" sz="1800" b="1" dirty="0" smtClean="0">
                <a:latin typeface="Courier New" panose="02070309020205020404" pitchFamily="49" charset="0"/>
                <a:cs typeface="Courier New" panose="02070309020205020404" pitchFamily="49" charset="0"/>
              </a:rPr>
              <a:t> &gt;&gt; l;</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box.setData</a:t>
            </a:r>
            <a:r>
              <a:rPr lang="en-US" altLang="el-GR" sz="1800" b="1" dirty="0" smtClean="0">
                <a:latin typeface="Courier New" panose="02070309020205020404" pitchFamily="49" charset="0"/>
                <a:cs typeface="Courier New" panose="02070309020205020404" pitchFamily="49" charset="0"/>
              </a:rPr>
              <a:t>(wide, l);</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box.calcArea</a:t>
            </a:r>
            <a:r>
              <a:rPr lang="en-US" altLang="el-GR" sz="1800" b="1" dirty="0" smtClean="0">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cout</a:t>
            </a:r>
            <a:r>
              <a:rPr lang="en-US" altLang="el-GR" sz="1800" b="1" dirty="0" smtClean="0">
                <a:latin typeface="Courier New" panose="02070309020205020404" pitchFamily="49" charset="0"/>
                <a:cs typeface="Courier New" panose="02070309020205020404" pitchFamily="49" charset="0"/>
              </a:rPr>
              <a:t> &lt;&lt; "Here rectangle's data:\n";</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cout</a:t>
            </a:r>
            <a:r>
              <a:rPr lang="en-US" altLang="el-GR" sz="1800" b="1" dirty="0" smtClean="0">
                <a:latin typeface="Courier New" panose="02070309020205020404" pitchFamily="49" charset="0"/>
                <a:cs typeface="Courier New" panose="02070309020205020404" pitchFamily="49" charset="0"/>
              </a:rPr>
              <a:t> &lt;&lt; "width: " &lt;&lt; </a:t>
            </a:r>
            <a:r>
              <a:rPr lang="en-US" altLang="el-GR" sz="1800" b="1" dirty="0" err="1" smtClean="0">
                <a:latin typeface="Courier New" panose="02070309020205020404" pitchFamily="49" charset="0"/>
                <a:cs typeface="Courier New" panose="02070309020205020404" pitchFamily="49" charset="0"/>
              </a:rPr>
              <a:t>box.getWidth</a:t>
            </a:r>
            <a:r>
              <a:rPr lang="en-US" altLang="el-GR" sz="1800" b="1" dirty="0" smtClean="0">
                <a:latin typeface="Courier New" panose="02070309020205020404" pitchFamily="49" charset="0"/>
                <a:cs typeface="Courier New" panose="02070309020205020404" pitchFamily="49" charset="0"/>
              </a:rPr>
              <a:t>() &lt;&lt; </a:t>
            </a:r>
            <a:r>
              <a:rPr lang="en-US" altLang="el-GR" sz="1800" b="1" dirty="0" err="1" smtClean="0">
                <a:latin typeface="Courier New" panose="02070309020205020404" pitchFamily="49" charset="0"/>
                <a:cs typeface="Courier New" panose="02070309020205020404" pitchFamily="49" charset="0"/>
              </a:rPr>
              <a:t>endl</a:t>
            </a:r>
            <a:r>
              <a:rPr lang="en-US" altLang="el-GR" sz="1800" b="1" dirty="0" smtClean="0">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cout</a:t>
            </a:r>
            <a:r>
              <a:rPr lang="en-US" altLang="el-GR" sz="1800" b="1" dirty="0" smtClean="0">
                <a:latin typeface="Courier New" panose="02070309020205020404" pitchFamily="49" charset="0"/>
                <a:cs typeface="Courier New" panose="02070309020205020404" pitchFamily="49" charset="0"/>
              </a:rPr>
              <a:t> &lt;&lt; "length: " &lt;&lt; </a:t>
            </a:r>
            <a:r>
              <a:rPr lang="en-US" altLang="el-GR" sz="1800" b="1" dirty="0" err="1" smtClean="0">
                <a:latin typeface="Courier New" panose="02070309020205020404" pitchFamily="49" charset="0"/>
                <a:cs typeface="Courier New" panose="02070309020205020404" pitchFamily="49" charset="0"/>
              </a:rPr>
              <a:t>box.getLength</a:t>
            </a:r>
            <a:r>
              <a:rPr lang="en-US" altLang="el-GR" sz="1800" b="1" dirty="0" smtClean="0">
                <a:latin typeface="Courier New" panose="02070309020205020404" pitchFamily="49" charset="0"/>
                <a:cs typeface="Courier New" panose="02070309020205020404" pitchFamily="49" charset="0"/>
              </a:rPr>
              <a:t>() &lt;&lt; </a:t>
            </a:r>
            <a:r>
              <a:rPr lang="en-US" altLang="el-GR" sz="1800" b="1" dirty="0" err="1" smtClean="0">
                <a:latin typeface="Courier New" panose="02070309020205020404" pitchFamily="49" charset="0"/>
                <a:cs typeface="Courier New" panose="02070309020205020404" pitchFamily="49" charset="0"/>
              </a:rPr>
              <a:t>endl</a:t>
            </a:r>
            <a:r>
              <a:rPr lang="en-US" altLang="el-GR" sz="1800" b="1" dirty="0" smtClean="0">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r>
              <a:rPr lang="en-US" altLang="el-GR" sz="1800" b="1" dirty="0" err="1" smtClean="0">
                <a:latin typeface="Courier New" panose="02070309020205020404" pitchFamily="49" charset="0"/>
                <a:cs typeface="Courier New" panose="02070309020205020404" pitchFamily="49" charset="0"/>
              </a:rPr>
              <a:t>cout</a:t>
            </a:r>
            <a:r>
              <a:rPr lang="en-US" altLang="el-GR" sz="1800" b="1" dirty="0" smtClean="0">
                <a:latin typeface="Courier New" panose="02070309020205020404" pitchFamily="49" charset="0"/>
                <a:cs typeface="Courier New" panose="02070309020205020404" pitchFamily="49" charset="0"/>
              </a:rPr>
              <a:t> &lt;&lt; "area: " &lt;&lt; </a:t>
            </a:r>
            <a:r>
              <a:rPr lang="en-US" altLang="el-GR" sz="1800" b="1" dirty="0" err="1" smtClean="0">
                <a:latin typeface="Courier New" panose="02070309020205020404" pitchFamily="49" charset="0"/>
                <a:cs typeface="Courier New" panose="02070309020205020404" pitchFamily="49" charset="0"/>
              </a:rPr>
              <a:t>box.getArea</a:t>
            </a:r>
            <a:r>
              <a:rPr lang="en-US" altLang="el-GR" sz="1800" b="1" dirty="0" smtClean="0">
                <a:latin typeface="Courier New" panose="02070309020205020404" pitchFamily="49" charset="0"/>
                <a:cs typeface="Courier New" panose="02070309020205020404" pitchFamily="49" charset="0"/>
              </a:rPr>
              <a:t>() &lt;&lt; </a:t>
            </a:r>
            <a:r>
              <a:rPr lang="en-US" altLang="el-GR" sz="1800" b="1" dirty="0" err="1" smtClean="0">
                <a:latin typeface="Courier New" panose="02070309020205020404" pitchFamily="49" charset="0"/>
                <a:cs typeface="Courier New" panose="02070309020205020404" pitchFamily="49" charset="0"/>
              </a:rPr>
              <a:t>endl</a:t>
            </a:r>
            <a:r>
              <a:rPr lang="en-US" altLang="el-GR" sz="1800" b="1" dirty="0" smtClean="0">
                <a:latin typeface="Courier New" panose="02070309020205020404" pitchFamily="49" charset="0"/>
                <a:cs typeface="Courier New" panose="02070309020205020404" pitchFamily="49" charset="0"/>
              </a:rPr>
              <a:t>;</a:t>
            </a:r>
          </a:p>
          <a:p>
            <a:pPr eaLnBrk="1" hangingPunct="1">
              <a:lnSpc>
                <a:spcPct val="80000"/>
              </a:lnSpc>
              <a:buFontTx/>
              <a:buNone/>
            </a:pPr>
            <a:r>
              <a:rPr lang="en-US" altLang="el-GR" sz="1800" b="1" dirty="0" smtClean="0">
                <a:latin typeface="Courier New" panose="02070309020205020404" pitchFamily="49" charset="0"/>
                <a:cs typeface="Courier New" panose="02070309020205020404" pitchFamily="49" charset="0"/>
              </a:rPr>
              <a:t>}	</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039C32D7-01C2-454A-83FC-2973DC24B8F1}" type="slidenum">
              <a:rPr lang="el-GR"/>
              <a:pPr>
                <a:defRPr/>
              </a:pPr>
              <a:t>55</a:t>
            </a:fld>
            <a:endParaRPr lang="el-GR"/>
          </a:p>
        </p:txBody>
      </p:sp>
      <p:sp>
        <p:nvSpPr>
          <p:cNvPr id="54276" name="Rectangle 2"/>
          <p:cNvSpPr>
            <a:spLocks noGrp="1" noChangeArrowheads="1"/>
          </p:cNvSpPr>
          <p:nvPr>
            <p:ph type="title"/>
          </p:nvPr>
        </p:nvSpPr>
        <p:spPr/>
        <p:txBody>
          <a:bodyPr/>
          <a:lstStyle/>
          <a:p>
            <a:pPr eaLnBrk="1" hangingPunct="1"/>
            <a:r>
              <a:rPr lang="el-GR" altLang="el-GR" smtClean="0"/>
              <a:t>Έτοιμα </a:t>
            </a:r>
            <a:r>
              <a:rPr lang="en-US" altLang="el-GR" smtClean="0"/>
              <a:t>project</a:t>
            </a:r>
          </a:p>
        </p:txBody>
      </p:sp>
      <p:sp>
        <p:nvSpPr>
          <p:cNvPr id="54277" name="Rectangle 3"/>
          <p:cNvSpPr>
            <a:spLocks noGrp="1" noChangeArrowheads="1"/>
          </p:cNvSpPr>
          <p:nvPr>
            <p:ph type="body" idx="1"/>
          </p:nvPr>
        </p:nvSpPr>
        <p:spPr/>
        <p:txBody>
          <a:bodyPr/>
          <a:lstStyle/>
          <a:p>
            <a:pPr marL="533400" indent="-533400" eaLnBrk="1" hangingPunct="1">
              <a:buFontTx/>
              <a:buAutoNum type="arabicPeriod"/>
            </a:pPr>
            <a:r>
              <a:rPr lang="en-US" altLang="el-GR" b="1" dirty="0" err="1" smtClean="0">
                <a:latin typeface="Courier New" panose="02070309020205020404" pitchFamily="49" charset="0"/>
                <a:cs typeface="Courier New" panose="02070309020205020404" pitchFamily="49" charset="0"/>
              </a:rPr>
              <a:t>coord</a:t>
            </a:r>
            <a:endParaRPr lang="en-US" altLang="el-GR" b="1" dirty="0" smtClean="0">
              <a:latin typeface="Courier New" panose="02070309020205020404" pitchFamily="49" charset="0"/>
              <a:cs typeface="Courier New" panose="02070309020205020404" pitchFamily="49" charset="0"/>
            </a:endParaRPr>
          </a:p>
          <a:p>
            <a:pPr marL="914400" lvl="1" indent="-457200" eaLnBrk="1" hangingPunct="1"/>
            <a:r>
              <a:rPr lang="en-US" altLang="el-GR" b="1" dirty="0" smtClean="0">
                <a:latin typeface="Courier New" panose="02070309020205020404" pitchFamily="49" charset="0"/>
                <a:cs typeface="Courier New" panose="02070309020205020404" pitchFamily="49" charset="0"/>
              </a:rPr>
              <a:t>codec.cpp</a:t>
            </a:r>
          </a:p>
          <a:p>
            <a:pPr marL="914400" lvl="1" indent="-457200" eaLnBrk="1" hangingPunct="1"/>
            <a:r>
              <a:rPr lang="en-US" altLang="el-GR" b="1" dirty="0" err="1" smtClean="0">
                <a:latin typeface="Courier New" panose="02070309020205020404" pitchFamily="49" charset="0"/>
                <a:cs typeface="Courier New" panose="02070309020205020404" pitchFamily="49" charset="0"/>
              </a:rPr>
              <a:t>dcoord.h</a:t>
            </a:r>
            <a:endParaRPr lang="en-US" altLang="el-GR" b="1" dirty="0" smtClean="0">
              <a:latin typeface="Courier New" panose="02070309020205020404" pitchFamily="49" charset="0"/>
              <a:cs typeface="Courier New" panose="02070309020205020404" pitchFamily="49" charset="0"/>
            </a:endParaRPr>
          </a:p>
          <a:p>
            <a:pPr marL="533400" indent="-533400" eaLnBrk="1" hangingPunct="1">
              <a:buFontTx/>
              <a:buAutoNum type="arabicPeriod"/>
            </a:pPr>
            <a:r>
              <a:rPr lang="en-US" altLang="el-GR" b="1" dirty="0" err="1" smtClean="0">
                <a:latin typeface="Courier New" panose="02070309020205020404" pitchFamily="49" charset="0"/>
                <a:cs typeface="Courier New" panose="02070309020205020404" pitchFamily="49" charset="0"/>
              </a:rPr>
              <a:t>rect</a:t>
            </a:r>
            <a:endParaRPr lang="en-US" altLang="el-GR" b="1" dirty="0" smtClean="0">
              <a:latin typeface="Courier New" panose="02070309020205020404" pitchFamily="49" charset="0"/>
              <a:cs typeface="Courier New" panose="02070309020205020404" pitchFamily="49" charset="0"/>
            </a:endParaRPr>
          </a:p>
          <a:p>
            <a:pPr marL="914400" lvl="1" indent="-457200" eaLnBrk="1" hangingPunct="1"/>
            <a:r>
              <a:rPr lang="en-US" altLang="el-GR" b="1" dirty="0" err="1" smtClean="0">
                <a:latin typeface="Courier New" panose="02070309020205020404" pitchFamily="49" charset="0"/>
                <a:cs typeface="Courier New" panose="02070309020205020404" pitchFamily="49" charset="0"/>
              </a:rPr>
              <a:t>rectangle.h</a:t>
            </a:r>
            <a:endParaRPr lang="en-US" altLang="el-GR" b="1" dirty="0" smtClean="0">
              <a:latin typeface="Courier New" panose="02070309020205020404" pitchFamily="49" charset="0"/>
              <a:cs typeface="Courier New" panose="02070309020205020404" pitchFamily="49" charset="0"/>
            </a:endParaRPr>
          </a:p>
          <a:p>
            <a:pPr marL="914400" lvl="1" indent="-457200" eaLnBrk="1" hangingPunct="1"/>
            <a:r>
              <a:rPr lang="en-US" altLang="el-GR" b="1" dirty="0" smtClean="0">
                <a:latin typeface="Courier New" panose="02070309020205020404" pitchFamily="49" charset="0"/>
                <a:cs typeface="Courier New" panose="02070309020205020404" pitchFamily="49" charset="0"/>
              </a:rPr>
              <a:t>code.cpp</a:t>
            </a:r>
          </a:p>
          <a:p>
            <a:pPr marL="914400" lvl="1" indent="-457200" eaLnBrk="1" hangingPunct="1"/>
            <a:r>
              <a:rPr lang="en-US" altLang="el-GR" b="1" dirty="0" smtClean="0">
                <a:latin typeface="Courier New" panose="02070309020205020404" pitchFamily="49" charset="0"/>
                <a:cs typeface="Courier New" panose="02070309020205020404" pitchFamily="49" charset="0"/>
              </a:rPr>
              <a:t>mainc.cpp</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 Τίτλος"/>
          <p:cNvSpPr>
            <a:spLocks noGrp="1"/>
          </p:cNvSpPr>
          <p:nvPr>
            <p:ph type="title"/>
          </p:nvPr>
        </p:nvSpPr>
        <p:spPr/>
        <p:txBody>
          <a:bodyPr/>
          <a:lstStyle/>
          <a:p>
            <a:pPr eaLnBrk="1" hangingPunct="1"/>
            <a:r>
              <a:rPr lang="en-US" altLang="el-GR" b="1" smtClean="0"/>
              <a:t>Static: The Multipurpose Keyword</a:t>
            </a:r>
            <a:endParaRPr lang="el-GR" altLang="el-GR" smtClean="0"/>
          </a:p>
        </p:txBody>
      </p:sp>
      <p:sp>
        <p:nvSpPr>
          <p:cNvPr id="55299" name="2 - Θέση περιεχομένου"/>
          <p:cNvSpPr>
            <a:spLocks noGrp="1"/>
          </p:cNvSpPr>
          <p:nvPr>
            <p:ph idx="1"/>
          </p:nvPr>
        </p:nvSpPr>
        <p:spPr/>
        <p:txBody>
          <a:bodyPr/>
          <a:lstStyle/>
          <a:p>
            <a:pPr eaLnBrk="1" hangingPunct="1"/>
            <a:r>
              <a:rPr lang="en-US" altLang="el-GR" sz="2400" smtClean="0"/>
              <a:t>The static keyword can be used to declare variables, functions, class data members and class functions.</a:t>
            </a:r>
          </a:p>
          <a:p>
            <a:pPr eaLnBrk="1" hangingPunct="1"/>
            <a:r>
              <a:rPr lang="en-US" altLang="el-GR" sz="2400" smtClean="0"/>
              <a:t>The static keyword can be used in the following situations:</a:t>
            </a:r>
          </a:p>
          <a:p>
            <a:pPr eaLnBrk="1" hangingPunct="1"/>
            <a:endParaRPr lang="el-GR" altLang="el-GR" smtClean="0"/>
          </a:p>
        </p:txBody>
      </p:sp>
      <p:sp>
        <p:nvSpPr>
          <p:cNvPr id="4" name="3 - Θέση υποσέλιδου"/>
          <p:cNvSpPr>
            <a:spLocks noGrp="1"/>
          </p:cNvSpPr>
          <p:nvPr>
            <p:ph type="ftr" sz="quarter" idx="10"/>
          </p:nvPr>
        </p:nvSpPr>
        <p:spPr/>
        <p:txBody>
          <a:bodyPr/>
          <a:lstStyle/>
          <a:p>
            <a:pPr>
              <a:defRPr/>
            </a:pPr>
            <a:r>
              <a:rPr lang="el-GR" dirty="0"/>
              <a:t>ΔΠΘ-ΤΜΗΜΑ ΜΠΔ: ΑΝΤΙΚΕΙΜΕΝΟΣΤΡΑΦΗΣ ΠΡΟΓΡΑΜΜΑΤΙΣΜΟΣ</a:t>
            </a:r>
            <a:r>
              <a:rPr lang="en-US" dirty="0"/>
              <a:t> / 05</a:t>
            </a:r>
            <a:endParaRPr lang="el-GR" dirty="0"/>
          </a:p>
        </p:txBody>
      </p:sp>
      <p:sp>
        <p:nvSpPr>
          <p:cNvPr id="5" name="4 - Θέση αριθμού διαφάνειας"/>
          <p:cNvSpPr>
            <a:spLocks noGrp="1"/>
          </p:cNvSpPr>
          <p:nvPr>
            <p:ph type="sldNum" sz="quarter" idx="11"/>
          </p:nvPr>
        </p:nvSpPr>
        <p:spPr/>
        <p:txBody>
          <a:bodyPr/>
          <a:lstStyle/>
          <a:p>
            <a:pPr>
              <a:defRPr/>
            </a:pPr>
            <a:fld id="{CFDAD2BB-EED1-45D2-939C-A0158061B638}" type="slidenum">
              <a:rPr lang="el-GR"/>
              <a:pPr>
                <a:defRPr/>
              </a:pPr>
              <a:t>56</a:t>
            </a:fld>
            <a:endParaRPr lang="el-G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 Τίτλος"/>
          <p:cNvSpPr>
            <a:spLocks noGrp="1"/>
          </p:cNvSpPr>
          <p:nvPr>
            <p:ph type="title"/>
          </p:nvPr>
        </p:nvSpPr>
        <p:spPr/>
        <p:txBody>
          <a:bodyPr/>
          <a:lstStyle/>
          <a:p>
            <a:pPr eaLnBrk="1" hangingPunct="1"/>
            <a:endParaRPr lang="el-GR" altLang="el-GR" smtClean="0"/>
          </a:p>
        </p:txBody>
      </p:sp>
      <p:sp>
        <p:nvSpPr>
          <p:cNvPr id="56323" name="2 - Θέση περιεχομένου"/>
          <p:cNvSpPr>
            <a:spLocks noGrp="1"/>
          </p:cNvSpPr>
          <p:nvPr>
            <p:ph idx="1"/>
          </p:nvPr>
        </p:nvSpPr>
        <p:spPr/>
        <p:txBody>
          <a:bodyPr/>
          <a:lstStyle/>
          <a:p>
            <a:pPr lvl="1" eaLnBrk="1" hangingPunct="1"/>
            <a:r>
              <a:rPr lang="en-US" altLang="el-GR" sz="2000" smtClean="0"/>
              <a:t>When you declare a variable at file scope, the static keyword specifies that the variable has internal linkage. When you declare a variable, the variable has static duration and the compiler initializes it to 0 unless you specify another value. </a:t>
            </a:r>
          </a:p>
          <a:p>
            <a:pPr lvl="1" eaLnBrk="1" hangingPunct="1"/>
            <a:r>
              <a:rPr lang="en-US" altLang="el-GR" sz="2000" smtClean="0"/>
              <a:t> When you declare a variable in a function, the static keyword specifies that the variable retains its state between calls to that function.</a:t>
            </a:r>
          </a:p>
          <a:p>
            <a:pPr lvl="1" eaLnBrk="1" hangingPunct="1"/>
            <a:r>
              <a:rPr lang="en-US" altLang="el-GR" sz="2000" smtClean="0"/>
              <a:t>When you declare a data member in a class declaration, the static keyword specifies that one copy of the member is shared by all instances of the class.</a:t>
            </a:r>
          </a:p>
          <a:p>
            <a:pPr lvl="1" eaLnBrk="1" hangingPunct="1"/>
            <a:r>
              <a:rPr lang="en-US" altLang="el-GR" sz="2000" smtClean="0"/>
              <a:t>When you declare a member function in a class declaration, the static keyword specifies that the function is shared by all instances of the class. </a:t>
            </a:r>
            <a:endParaRPr lang="el-GR" altLang="el-GR" sz="2000" smtClean="0"/>
          </a:p>
        </p:txBody>
      </p:sp>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CA98DBD6-F0F3-491E-94BD-AE2F4B426099}" type="slidenum">
              <a:rPr lang="el-GR"/>
              <a:pPr>
                <a:defRPr/>
              </a:pPr>
              <a:t>57</a:t>
            </a:fld>
            <a:endParaRPr lang="el-G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1 - Τίτλος"/>
          <p:cNvSpPr>
            <a:spLocks noGrp="1"/>
          </p:cNvSpPr>
          <p:nvPr>
            <p:ph type="title"/>
          </p:nvPr>
        </p:nvSpPr>
        <p:spPr/>
        <p:txBody>
          <a:bodyPr/>
          <a:lstStyle/>
          <a:p>
            <a:pPr eaLnBrk="1" hangingPunct="1"/>
            <a:r>
              <a:rPr lang="el-GR" altLang="el-GR" smtClean="0"/>
              <a:t>Μεταβλητές καθολικής εμβέλειας </a:t>
            </a:r>
            <a:r>
              <a:rPr lang="en-US" altLang="el-GR" smtClean="0"/>
              <a:t/>
            </a:r>
            <a:br>
              <a:rPr lang="en-US" altLang="el-GR" smtClean="0"/>
            </a:br>
            <a:r>
              <a:rPr lang="el-GR" altLang="el-GR" smtClean="0"/>
              <a:t>(</a:t>
            </a:r>
            <a:r>
              <a:rPr lang="en-US" altLang="el-GR" smtClean="0"/>
              <a:t>file scope variables)</a:t>
            </a:r>
            <a:endParaRPr lang="el-GR" altLang="el-GR" smtClean="0"/>
          </a:p>
        </p:txBody>
      </p:sp>
      <p:sp>
        <p:nvSpPr>
          <p:cNvPr id="57347" name="2 - Θέση περιεχομένου"/>
          <p:cNvSpPr>
            <a:spLocks noGrp="1"/>
          </p:cNvSpPr>
          <p:nvPr>
            <p:ph idx="1"/>
          </p:nvPr>
        </p:nvSpPr>
        <p:spPr/>
        <p:txBody>
          <a:bodyPr/>
          <a:lstStyle/>
          <a:p>
            <a:pPr eaLnBrk="1" hangingPunct="1"/>
            <a:r>
              <a:rPr lang="el-GR" altLang="el-GR" sz="2400" smtClean="0"/>
              <a:t>Οι τοπικές μεταβλητές (</a:t>
            </a:r>
            <a:r>
              <a:rPr lang="en-US" altLang="el-GR" sz="2400" smtClean="0"/>
              <a:t>local variables) </a:t>
            </a:r>
            <a:r>
              <a:rPr lang="el-GR" altLang="el-GR" sz="2400" smtClean="0"/>
              <a:t>έχουν εμβέλεια μόνον εντός του </a:t>
            </a:r>
            <a:r>
              <a:rPr lang="en-US" altLang="el-GR" sz="2400" smtClean="0"/>
              <a:t>block </a:t>
            </a:r>
            <a:r>
              <a:rPr lang="el-GR" altLang="el-GR" sz="2400" smtClean="0"/>
              <a:t>στο οποίο ορίζονται.</a:t>
            </a:r>
          </a:p>
          <a:p>
            <a:pPr eaLnBrk="1" hangingPunct="1"/>
            <a:r>
              <a:rPr lang="el-GR" altLang="el-GR" sz="2400" smtClean="0"/>
              <a:t>Οι γενικές μεταβλητές (</a:t>
            </a:r>
            <a:r>
              <a:rPr lang="en-US" altLang="el-GR" sz="2400" smtClean="0"/>
              <a:t>global variables)  </a:t>
            </a:r>
            <a:r>
              <a:rPr lang="el-GR" altLang="el-GR" sz="2400" smtClean="0"/>
              <a:t>έχουν εμβέλεια εντός του προγράμματος </a:t>
            </a:r>
            <a:r>
              <a:rPr lang="en-US" altLang="el-GR" sz="2400" smtClean="0"/>
              <a:t>(program scope).</a:t>
            </a:r>
          </a:p>
          <a:p>
            <a:pPr eaLnBrk="1" hangingPunct="1"/>
            <a:r>
              <a:rPr lang="el-GR" altLang="el-GR" sz="2400" smtClean="0"/>
              <a:t>Μια μεταβλητή με καθολική εμβέλεια μπορεί να προσπελαστεί από κάθε συνάρτηση ή </a:t>
            </a:r>
            <a:r>
              <a:rPr lang="en-US" altLang="el-GR" sz="2400" smtClean="0"/>
              <a:t>block </a:t>
            </a:r>
            <a:r>
              <a:rPr lang="el-GR" altLang="el-GR" sz="2400" smtClean="0"/>
              <a:t>προγράμματος που βρίσκεται στο ίδιο αρχείο προγράμματος. Η δήλωση μιας τέτοιας μεταβλητής γίνεται όπως και μιας </a:t>
            </a:r>
            <a:r>
              <a:rPr lang="en-US" altLang="el-GR" sz="2400" smtClean="0"/>
              <a:t>global variable </a:t>
            </a:r>
            <a:r>
              <a:rPr lang="el-GR" altLang="el-GR" sz="2400" smtClean="0"/>
              <a:t>αλλά πρέπει να προηγείται η λέξη </a:t>
            </a:r>
            <a:r>
              <a:rPr lang="en-US" altLang="el-GR" sz="2400" smtClean="0"/>
              <a:t>static.</a:t>
            </a:r>
            <a:endParaRPr lang="el-GR" altLang="el-GR" sz="2400" smtClean="0"/>
          </a:p>
        </p:txBody>
      </p:sp>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42A9C740-8024-4410-B700-4673E786C857}" type="slidenum">
              <a:rPr lang="el-GR"/>
              <a:pPr>
                <a:defRPr/>
              </a:pPr>
              <a:t>58</a:t>
            </a:fld>
            <a:endParaRPr lang="el-G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 Τίτλος"/>
          <p:cNvSpPr>
            <a:spLocks noGrp="1"/>
          </p:cNvSpPr>
          <p:nvPr>
            <p:ph type="title"/>
          </p:nvPr>
        </p:nvSpPr>
        <p:spPr/>
        <p:txBody>
          <a:bodyPr/>
          <a:lstStyle/>
          <a:p>
            <a:pPr eaLnBrk="1" hangingPunct="1"/>
            <a:endParaRPr lang="el-GR" altLang="el-GR" smtClean="0"/>
          </a:p>
        </p:txBody>
      </p:sp>
      <p:sp>
        <p:nvSpPr>
          <p:cNvPr id="58371" name="2 - Θέση περιεχομένου"/>
          <p:cNvSpPr>
            <a:spLocks noGrp="1"/>
          </p:cNvSpPr>
          <p:nvPr>
            <p:ph idx="1"/>
          </p:nvPr>
        </p:nvSpPr>
        <p:spPr/>
        <p:txBody>
          <a:bodyPr/>
          <a:lstStyle/>
          <a:p>
            <a:pPr eaLnBrk="1" fontAlgn="t" hangingPunct="1">
              <a:buFontTx/>
              <a:buNone/>
            </a:pPr>
            <a:r>
              <a:rPr lang="en-US" altLang="el-GR" sz="2400" b="1" smtClean="0">
                <a:latin typeface="Courier New" pitchFamily="49" charset="0"/>
                <a:cs typeface="Courier New" pitchFamily="49" charset="0"/>
              </a:rPr>
              <a:t>static int nValue; // </a:t>
            </a:r>
            <a:r>
              <a:rPr lang="en-US" altLang="el-GR" sz="2400" b="1" smtClean="0">
                <a:solidFill>
                  <a:srgbClr val="FF0000"/>
                </a:solidFill>
                <a:latin typeface="Courier New" pitchFamily="49" charset="0"/>
                <a:cs typeface="Courier New" pitchFamily="49" charset="0"/>
              </a:rPr>
              <a:t>file scoped variable </a:t>
            </a:r>
          </a:p>
          <a:p>
            <a:pPr eaLnBrk="1" fontAlgn="t" hangingPunct="1">
              <a:buFontTx/>
              <a:buNone/>
            </a:pPr>
            <a:r>
              <a:rPr lang="en-US" altLang="el-GR" sz="2400" b="1" smtClean="0">
                <a:latin typeface="Courier New" pitchFamily="49" charset="0"/>
                <a:cs typeface="Courier New" pitchFamily="49" charset="0"/>
              </a:rPr>
              <a:t>float fValue; // </a:t>
            </a:r>
            <a:r>
              <a:rPr lang="en-US" altLang="el-GR" sz="2400" b="1" smtClean="0">
                <a:solidFill>
                  <a:srgbClr val="0000FF"/>
                </a:solidFill>
                <a:latin typeface="Courier New" pitchFamily="49" charset="0"/>
                <a:cs typeface="Courier New" pitchFamily="49" charset="0"/>
              </a:rPr>
              <a:t>global variable </a:t>
            </a:r>
          </a:p>
          <a:p>
            <a:pPr eaLnBrk="1" fontAlgn="t" hangingPunct="1">
              <a:buFontTx/>
              <a:buNone/>
            </a:pPr>
            <a:r>
              <a:rPr lang="en-US" altLang="el-GR" sz="2400" b="1" smtClean="0">
                <a:latin typeface="Courier New" pitchFamily="49" charset="0"/>
                <a:cs typeface="Courier New" pitchFamily="49" charset="0"/>
              </a:rPr>
              <a:t>   </a:t>
            </a:r>
          </a:p>
          <a:p>
            <a:pPr eaLnBrk="1" fontAlgn="t" hangingPunct="1">
              <a:buFontTx/>
              <a:buNone/>
            </a:pPr>
            <a:r>
              <a:rPr lang="en-US" altLang="el-GR" sz="2400" b="1" smtClean="0">
                <a:latin typeface="Courier New" pitchFamily="49" charset="0"/>
                <a:cs typeface="Courier New" pitchFamily="49" charset="0"/>
              </a:rPr>
              <a:t>void main() </a:t>
            </a:r>
          </a:p>
          <a:p>
            <a:pPr eaLnBrk="1" fontAlgn="t" hangingPunct="1">
              <a:buFontTx/>
              <a:buNone/>
            </a:pPr>
            <a:r>
              <a:rPr lang="en-US" altLang="el-GR" sz="2400" b="1" smtClean="0">
                <a:latin typeface="Courier New" pitchFamily="49" charset="0"/>
                <a:cs typeface="Courier New" pitchFamily="49" charset="0"/>
              </a:rPr>
              <a:t> { </a:t>
            </a:r>
          </a:p>
          <a:p>
            <a:pPr eaLnBrk="1" fontAlgn="t" hangingPunct="1">
              <a:buFontTx/>
              <a:buNone/>
            </a:pPr>
            <a:r>
              <a:rPr lang="en-US" altLang="el-GR" sz="2400" b="1" smtClean="0">
                <a:latin typeface="Courier New" pitchFamily="49" charset="0"/>
                <a:cs typeface="Courier New" pitchFamily="49" charset="0"/>
              </a:rPr>
              <a:t>     double dValue; // </a:t>
            </a:r>
            <a:r>
              <a:rPr lang="en-US" altLang="el-GR" sz="2400" b="1" smtClean="0">
                <a:solidFill>
                  <a:srgbClr val="00B050"/>
                </a:solidFill>
                <a:latin typeface="Courier New" pitchFamily="49" charset="0"/>
                <a:cs typeface="Courier New" pitchFamily="49" charset="0"/>
              </a:rPr>
              <a:t>local variable </a:t>
            </a:r>
          </a:p>
          <a:p>
            <a:pPr eaLnBrk="1" fontAlgn="t" hangingPunct="1">
              <a:buFontTx/>
              <a:buNone/>
            </a:pPr>
            <a:r>
              <a:rPr lang="en-US" altLang="el-GR" sz="2400" b="1" smtClean="0">
                <a:latin typeface="Courier New" pitchFamily="49" charset="0"/>
                <a:cs typeface="Courier New" pitchFamily="49" charset="0"/>
              </a:rPr>
              <a:t> }</a:t>
            </a:r>
          </a:p>
          <a:p>
            <a:pPr eaLnBrk="1" hangingPunct="1"/>
            <a:endParaRPr lang="el-GR" altLang="el-GR" smtClean="0"/>
          </a:p>
        </p:txBody>
      </p:sp>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9D64962F-CAA5-494A-9995-4BA4271217D0}" type="slidenum">
              <a:rPr lang="el-GR"/>
              <a:pPr>
                <a:defRPr/>
              </a:pPr>
              <a:t>59</a:t>
            </a:fld>
            <a:endParaRPr 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Τίτλος"/>
          <p:cNvSpPr>
            <a:spLocks noGrp="1"/>
          </p:cNvSpPr>
          <p:nvPr>
            <p:ph type="title"/>
          </p:nvPr>
        </p:nvSpPr>
        <p:spPr/>
        <p:txBody>
          <a:bodyPr/>
          <a:lstStyle/>
          <a:p>
            <a:endParaRPr lang="el-GR" altLang="el-GR" smtClean="0"/>
          </a:p>
        </p:txBody>
      </p:sp>
      <p:sp>
        <p:nvSpPr>
          <p:cNvPr id="4" name="3 - Θέση υποσέλιδου"/>
          <p:cNvSpPr>
            <a:spLocks noGrp="1"/>
          </p:cNvSpPr>
          <p:nvPr>
            <p:ph type="ftr" sz="quarter" idx="10"/>
          </p:nvPr>
        </p:nvSpPr>
        <p:spPr/>
        <p:txBody>
          <a:bodyPr/>
          <a:lstStyle/>
          <a:p>
            <a:pPr>
              <a:defRPr/>
            </a:pPr>
            <a:r>
              <a:rPr lang="el-GR" smtClean="0"/>
              <a:t>ΔΠΘ-ΤΜΗΜΑ ΜΠΔ: ΑΝΤΙΚΕΙΜΕΝΟΣΤΡΑΦΗΣ ΠΡΟΓΡΑΜΜΑΤΙΣΜΟΣ</a:t>
            </a:r>
            <a:r>
              <a:rPr lang="en-US" smtClean="0"/>
              <a:t> / 05</a:t>
            </a:r>
            <a:endParaRPr lang="el-GR"/>
          </a:p>
        </p:txBody>
      </p:sp>
      <p:sp>
        <p:nvSpPr>
          <p:cNvPr id="5" name="4 - Θέση αριθμού διαφάνειας"/>
          <p:cNvSpPr>
            <a:spLocks noGrp="1"/>
          </p:cNvSpPr>
          <p:nvPr>
            <p:ph type="sldNum" sz="quarter" idx="11"/>
          </p:nvPr>
        </p:nvSpPr>
        <p:spPr/>
        <p:txBody>
          <a:bodyPr/>
          <a:lstStyle/>
          <a:p>
            <a:pPr>
              <a:defRPr/>
            </a:pPr>
            <a:fld id="{C1FCFEC7-2C3B-40F8-9F55-0599C7BE0BBE}" type="slidenum">
              <a:rPr lang="el-GR" smtClean="0"/>
              <a:pPr>
                <a:defRPr/>
              </a:pPr>
              <a:t>6</a:t>
            </a:fld>
            <a:endParaRPr lang="el-GR"/>
          </a:p>
        </p:txBody>
      </p:sp>
      <p:pic>
        <p:nvPicPr>
          <p:cNvPr id="92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888" y="1412875"/>
            <a:ext cx="7891462" cy="390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1 - Τίτλος"/>
          <p:cNvSpPr>
            <a:spLocks noGrp="1"/>
          </p:cNvSpPr>
          <p:nvPr>
            <p:ph type="title"/>
          </p:nvPr>
        </p:nvSpPr>
        <p:spPr/>
        <p:txBody>
          <a:bodyPr/>
          <a:lstStyle/>
          <a:p>
            <a:pPr eaLnBrk="1" hangingPunct="1"/>
            <a:endParaRPr lang="el-GR" altLang="el-GR" smtClean="0"/>
          </a:p>
        </p:txBody>
      </p:sp>
      <p:sp>
        <p:nvSpPr>
          <p:cNvPr id="59395" name="2 - Θέση περιεχομένου"/>
          <p:cNvSpPr>
            <a:spLocks noGrp="1"/>
          </p:cNvSpPr>
          <p:nvPr>
            <p:ph idx="1"/>
          </p:nvPr>
        </p:nvSpPr>
        <p:spPr/>
        <p:txBody>
          <a:bodyPr/>
          <a:lstStyle/>
          <a:p>
            <a:pPr eaLnBrk="1" fontAlgn="t" hangingPunct="1">
              <a:buFontTx/>
              <a:buNone/>
            </a:pPr>
            <a:r>
              <a:rPr lang="en-US" altLang="el-GR" sz="2000" b="1" smtClean="0">
                <a:latin typeface="Courier New" pitchFamily="49" charset="0"/>
                <a:cs typeface="Courier New" pitchFamily="49" charset="0"/>
              </a:rPr>
              <a:t>include &lt;iostream&gt;</a:t>
            </a:r>
          </a:p>
          <a:p>
            <a:pPr eaLnBrk="1" fontAlgn="t" hangingPunct="1">
              <a:buFontTx/>
              <a:buNone/>
            </a:pPr>
            <a:r>
              <a:rPr lang="en-US" altLang="el-GR" sz="2000" b="1" smtClean="0">
                <a:latin typeface="Courier New" pitchFamily="49" charset="0"/>
                <a:cs typeface="Courier New" pitchFamily="49" charset="0"/>
              </a:rPr>
              <a:t>using namespace std; </a:t>
            </a:r>
          </a:p>
          <a:p>
            <a:pPr eaLnBrk="1" fontAlgn="t" hangingPunct="1">
              <a:buFontTx/>
              <a:buNone/>
            </a:pPr>
            <a:r>
              <a:rPr lang="en-US" altLang="el-GR" sz="2000" b="1" smtClean="0">
                <a:latin typeface="Courier New" pitchFamily="49" charset="0"/>
                <a:cs typeface="Courier New" pitchFamily="49" charset="0"/>
              </a:rPr>
              <a:t>void IncrementAndPrint() </a:t>
            </a:r>
          </a:p>
          <a:p>
            <a:pPr eaLnBrk="1" fontAlgn="t" hangingPunct="1">
              <a:buFontTx/>
              <a:buNone/>
            </a:pPr>
            <a:r>
              <a:rPr lang="en-US" altLang="el-GR" sz="2000" b="1" smtClean="0">
                <a:latin typeface="Courier New" pitchFamily="49" charset="0"/>
                <a:cs typeface="Courier New" pitchFamily="49" charset="0"/>
              </a:rPr>
              <a:t>{ </a:t>
            </a:r>
          </a:p>
          <a:p>
            <a:pPr eaLnBrk="1" fontAlgn="t" hangingPunct="1">
              <a:buFontTx/>
              <a:buNone/>
            </a:pPr>
            <a:r>
              <a:rPr lang="en-US" altLang="el-GR" sz="2000" b="1" smtClean="0">
                <a:latin typeface="Courier New" pitchFamily="49" charset="0"/>
                <a:cs typeface="Courier New" pitchFamily="49" charset="0"/>
              </a:rPr>
              <a:t>    int nValue = 1; </a:t>
            </a:r>
            <a:r>
              <a:rPr lang="en-US" altLang="el-GR" sz="2000" b="1" smtClean="0">
                <a:solidFill>
                  <a:srgbClr val="00B050"/>
                </a:solidFill>
                <a:latin typeface="Courier New" pitchFamily="49" charset="0"/>
                <a:cs typeface="Courier New" pitchFamily="49" charset="0"/>
              </a:rPr>
              <a:t>// automatic duration by default </a:t>
            </a:r>
          </a:p>
          <a:p>
            <a:pPr eaLnBrk="1" fontAlgn="t" hangingPunct="1">
              <a:buFontTx/>
              <a:buNone/>
            </a:pPr>
            <a:r>
              <a:rPr lang="en-US" altLang="el-GR" sz="2000" b="1" smtClean="0">
                <a:latin typeface="Courier New" pitchFamily="49" charset="0"/>
                <a:cs typeface="Courier New" pitchFamily="49" charset="0"/>
              </a:rPr>
              <a:t>    nValue++; </a:t>
            </a:r>
          </a:p>
          <a:p>
            <a:pPr eaLnBrk="1" fontAlgn="t" hangingPunct="1">
              <a:buFontTx/>
              <a:buNone/>
            </a:pPr>
            <a:r>
              <a:rPr lang="en-US" altLang="el-GR" sz="2000" b="1" smtClean="0">
                <a:latin typeface="Courier New" pitchFamily="49" charset="0"/>
                <a:cs typeface="Courier New" pitchFamily="49" charset="0"/>
              </a:rPr>
              <a:t>    cout &lt;&lt; nValue &lt;&lt; endl; </a:t>
            </a:r>
          </a:p>
          <a:p>
            <a:pPr eaLnBrk="1" fontAlgn="t" hangingPunct="1">
              <a:buFontTx/>
              <a:buNone/>
            </a:pPr>
            <a:r>
              <a:rPr lang="en-US" altLang="el-GR" sz="2000" b="1" smtClean="0">
                <a:latin typeface="Courier New" pitchFamily="49" charset="0"/>
                <a:cs typeface="Courier New" pitchFamily="49" charset="0"/>
              </a:rPr>
              <a:t>} </a:t>
            </a:r>
            <a:r>
              <a:rPr lang="en-US" altLang="el-GR" sz="2000" b="1" smtClean="0">
                <a:solidFill>
                  <a:srgbClr val="C00000"/>
                </a:solidFill>
                <a:latin typeface="Courier New" pitchFamily="49" charset="0"/>
                <a:cs typeface="Courier New" pitchFamily="49" charset="0"/>
              </a:rPr>
              <a:t>// nValue is destroyed here </a:t>
            </a:r>
          </a:p>
          <a:p>
            <a:pPr eaLnBrk="1" fontAlgn="t" hangingPunct="1">
              <a:buFontTx/>
              <a:buNone/>
            </a:pPr>
            <a:r>
              <a:rPr lang="en-US" altLang="el-GR" sz="2000" b="1" smtClean="0">
                <a:latin typeface="Courier New" pitchFamily="49" charset="0"/>
                <a:cs typeface="Courier New" pitchFamily="49" charset="0"/>
              </a:rPr>
              <a:t>void main() </a:t>
            </a:r>
          </a:p>
          <a:p>
            <a:pPr eaLnBrk="1" fontAlgn="t" hangingPunct="1">
              <a:buFontTx/>
              <a:buNone/>
            </a:pPr>
            <a:r>
              <a:rPr lang="en-US" altLang="el-GR" sz="2000" b="1" smtClean="0">
                <a:latin typeface="Courier New" pitchFamily="49" charset="0"/>
                <a:cs typeface="Courier New" pitchFamily="49" charset="0"/>
              </a:rPr>
              <a:t>{  IncrementAndPrint(); </a:t>
            </a:r>
          </a:p>
          <a:p>
            <a:pPr eaLnBrk="1" fontAlgn="t" hangingPunct="1">
              <a:buFontTx/>
              <a:buNone/>
            </a:pPr>
            <a:r>
              <a:rPr lang="en-US" altLang="el-GR" sz="2000" b="1" smtClean="0">
                <a:latin typeface="Courier New" pitchFamily="49" charset="0"/>
                <a:cs typeface="Courier New" pitchFamily="49" charset="0"/>
              </a:rPr>
              <a:t>   IncrementAndPrint(); </a:t>
            </a:r>
          </a:p>
          <a:p>
            <a:pPr eaLnBrk="1" fontAlgn="t" hangingPunct="1">
              <a:buFontTx/>
              <a:buNone/>
            </a:pPr>
            <a:r>
              <a:rPr lang="en-US" altLang="el-GR" sz="2000" b="1" smtClean="0">
                <a:latin typeface="Courier New" pitchFamily="49" charset="0"/>
                <a:cs typeface="Courier New" pitchFamily="49" charset="0"/>
              </a:rPr>
              <a:t>	 IncrementAndPrint(); </a:t>
            </a:r>
          </a:p>
          <a:p>
            <a:pPr eaLnBrk="1" fontAlgn="t" hangingPunct="1">
              <a:buFontTx/>
              <a:buNone/>
            </a:pPr>
            <a:r>
              <a:rPr lang="en-US" altLang="el-GR" sz="2000" b="1" smtClean="0">
                <a:latin typeface="Courier New" pitchFamily="49" charset="0"/>
                <a:cs typeface="Courier New" pitchFamily="49" charset="0"/>
              </a:rPr>
              <a:t>}</a:t>
            </a:r>
          </a:p>
          <a:p>
            <a:pPr eaLnBrk="1" hangingPunct="1"/>
            <a:endParaRPr lang="el-GR" altLang="el-GR" smtClean="0"/>
          </a:p>
        </p:txBody>
      </p:sp>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BCFB42A3-61B0-4725-981C-CA5014C5F0BF}" type="slidenum">
              <a:rPr lang="el-GR"/>
              <a:pPr>
                <a:defRPr/>
              </a:pPr>
              <a:t>60</a:t>
            </a:fld>
            <a:endParaRPr lang="el-G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 Τίτλος"/>
          <p:cNvSpPr>
            <a:spLocks noGrp="1"/>
          </p:cNvSpPr>
          <p:nvPr>
            <p:ph type="title"/>
          </p:nvPr>
        </p:nvSpPr>
        <p:spPr/>
        <p:txBody>
          <a:bodyPr/>
          <a:lstStyle/>
          <a:p>
            <a:pPr eaLnBrk="1" hangingPunct="1"/>
            <a:endParaRPr lang="el-GR" altLang="el-GR" smtClean="0"/>
          </a:p>
        </p:txBody>
      </p:sp>
      <p:sp>
        <p:nvSpPr>
          <p:cNvPr id="60419" name="2 - Θέση περιεχομένου"/>
          <p:cNvSpPr>
            <a:spLocks noGrp="1"/>
          </p:cNvSpPr>
          <p:nvPr>
            <p:ph idx="1"/>
          </p:nvPr>
        </p:nvSpPr>
        <p:spPr/>
        <p:txBody>
          <a:bodyPr/>
          <a:lstStyle/>
          <a:p>
            <a:pPr eaLnBrk="1" fontAlgn="t" hangingPunct="1">
              <a:buFontTx/>
              <a:buNone/>
            </a:pPr>
            <a:r>
              <a:rPr lang="en-US" altLang="el-GR" sz="2000" b="1" smtClean="0">
                <a:latin typeface="Courier New" pitchFamily="49" charset="0"/>
                <a:cs typeface="Courier New" pitchFamily="49" charset="0"/>
              </a:rPr>
              <a:t>include &lt;iostream&gt;</a:t>
            </a:r>
          </a:p>
          <a:p>
            <a:pPr eaLnBrk="1" fontAlgn="t" hangingPunct="1">
              <a:buFontTx/>
              <a:buNone/>
            </a:pPr>
            <a:r>
              <a:rPr lang="en-US" altLang="el-GR" sz="2000" b="1" smtClean="0">
                <a:latin typeface="Courier New" pitchFamily="49" charset="0"/>
                <a:cs typeface="Courier New" pitchFamily="49" charset="0"/>
              </a:rPr>
              <a:t>using namespace std; </a:t>
            </a:r>
          </a:p>
          <a:p>
            <a:pPr eaLnBrk="1" fontAlgn="t" hangingPunct="1">
              <a:buFontTx/>
              <a:buNone/>
            </a:pPr>
            <a:r>
              <a:rPr lang="en-US" altLang="el-GR" sz="2000" b="1" smtClean="0">
                <a:latin typeface="Courier New" pitchFamily="49" charset="0"/>
                <a:cs typeface="Courier New" pitchFamily="49" charset="0"/>
              </a:rPr>
              <a:t>void IncrementAndPrint() </a:t>
            </a:r>
          </a:p>
          <a:p>
            <a:pPr eaLnBrk="1" fontAlgn="t" hangingPunct="1">
              <a:buFontTx/>
              <a:buNone/>
            </a:pPr>
            <a:r>
              <a:rPr lang="en-US" altLang="el-GR" sz="2000" b="1" smtClean="0">
                <a:latin typeface="Courier New" pitchFamily="49" charset="0"/>
                <a:cs typeface="Courier New" pitchFamily="49" charset="0"/>
              </a:rPr>
              <a:t>{   static int s_nValue = 1; </a:t>
            </a:r>
            <a:r>
              <a:rPr lang="en-US" altLang="el-GR" sz="2000" b="1" smtClean="0">
                <a:solidFill>
                  <a:srgbClr val="00B050"/>
                </a:solidFill>
                <a:latin typeface="Courier New" pitchFamily="49" charset="0"/>
                <a:cs typeface="Courier New" pitchFamily="49" charset="0"/>
              </a:rPr>
              <a:t>// fixed duration </a:t>
            </a:r>
          </a:p>
          <a:p>
            <a:pPr eaLnBrk="1" fontAlgn="t" hangingPunct="1">
              <a:buFontTx/>
              <a:buNone/>
            </a:pPr>
            <a:r>
              <a:rPr lang="en-US" altLang="el-GR" sz="2000" b="1" smtClean="0">
                <a:latin typeface="Courier New" pitchFamily="49" charset="0"/>
                <a:cs typeface="Courier New" pitchFamily="49" charset="0"/>
              </a:rPr>
              <a:t>    s_nValue++; </a:t>
            </a:r>
          </a:p>
          <a:p>
            <a:pPr eaLnBrk="1" fontAlgn="t" hangingPunct="1">
              <a:buFontTx/>
              <a:buNone/>
            </a:pPr>
            <a:r>
              <a:rPr lang="en-US" altLang="el-GR" sz="2000" b="1" smtClean="0">
                <a:latin typeface="Courier New" pitchFamily="49" charset="0"/>
                <a:cs typeface="Courier New" pitchFamily="49" charset="0"/>
              </a:rPr>
              <a:t>    cout &lt;&lt; s_nValue &lt;&lt; endl; </a:t>
            </a:r>
          </a:p>
          <a:p>
            <a:pPr eaLnBrk="1" fontAlgn="t" hangingPunct="1">
              <a:buFontTx/>
              <a:buNone/>
            </a:pPr>
            <a:r>
              <a:rPr lang="en-US" altLang="el-GR" sz="2000" b="1" smtClean="0">
                <a:latin typeface="Courier New" pitchFamily="49" charset="0"/>
                <a:cs typeface="Courier New" pitchFamily="49" charset="0"/>
              </a:rPr>
              <a:t> } </a:t>
            </a:r>
            <a:r>
              <a:rPr lang="en-US" altLang="el-GR" sz="2000" b="1" smtClean="0">
                <a:solidFill>
                  <a:srgbClr val="00B050"/>
                </a:solidFill>
                <a:latin typeface="Courier New" pitchFamily="49" charset="0"/>
                <a:cs typeface="Courier New" pitchFamily="49" charset="0"/>
              </a:rPr>
              <a:t>// s_nValue is not destroyed here, but becomes inaccessible </a:t>
            </a:r>
          </a:p>
          <a:p>
            <a:pPr eaLnBrk="1" fontAlgn="t" hangingPunct="1">
              <a:buFontTx/>
              <a:buNone/>
            </a:pPr>
            <a:r>
              <a:rPr lang="en-US" altLang="el-GR" sz="2000" b="1" smtClean="0">
                <a:latin typeface="Courier New" pitchFamily="49" charset="0"/>
                <a:cs typeface="Courier New" pitchFamily="49" charset="0"/>
              </a:rPr>
              <a:t>void main() </a:t>
            </a:r>
          </a:p>
          <a:p>
            <a:pPr eaLnBrk="1" fontAlgn="t" hangingPunct="1">
              <a:buFontTx/>
              <a:buNone/>
            </a:pPr>
            <a:r>
              <a:rPr lang="en-US" altLang="el-GR" sz="2000" b="1" smtClean="0">
                <a:latin typeface="Courier New" pitchFamily="49" charset="0"/>
                <a:cs typeface="Courier New" pitchFamily="49" charset="0"/>
              </a:rPr>
              <a:t>{ </a:t>
            </a:r>
          </a:p>
          <a:p>
            <a:pPr eaLnBrk="1" fontAlgn="t" hangingPunct="1">
              <a:buFontTx/>
              <a:buNone/>
            </a:pPr>
            <a:r>
              <a:rPr lang="en-US" altLang="el-GR" sz="2000" b="1" smtClean="0">
                <a:latin typeface="Courier New" pitchFamily="49" charset="0"/>
                <a:cs typeface="Courier New" pitchFamily="49" charset="0"/>
              </a:rPr>
              <a:t>    IncrementAndPrint(); </a:t>
            </a:r>
          </a:p>
          <a:p>
            <a:pPr eaLnBrk="1" fontAlgn="t" hangingPunct="1">
              <a:buFontTx/>
              <a:buNone/>
            </a:pPr>
            <a:r>
              <a:rPr lang="en-US" altLang="el-GR" sz="2000" b="1" smtClean="0">
                <a:latin typeface="Courier New" pitchFamily="49" charset="0"/>
                <a:cs typeface="Courier New" pitchFamily="49" charset="0"/>
              </a:rPr>
              <a:t>    IncrementAndPrint(); </a:t>
            </a:r>
          </a:p>
          <a:p>
            <a:pPr eaLnBrk="1" fontAlgn="t" hangingPunct="1">
              <a:buFontTx/>
              <a:buNone/>
            </a:pPr>
            <a:r>
              <a:rPr lang="en-US" altLang="el-GR" sz="2000" b="1" smtClean="0">
                <a:latin typeface="Courier New" pitchFamily="49" charset="0"/>
                <a:cs typeface="Courier New" pitchFamily="49" charset="0"/>
              </a:rPr>
              <a:t>    IncrementAndPrint(); }</a:t>
            </a:r>
          </a:p>
          <a:p>
            <a:pPr eaLnBrk="1" hangingPunct="1">
              <a:buFontTx/>
              <a:buNone/>
            </a:pPr>
            <a:endParaRPr lang="el-GR" altLang="el-GR" smtClean="0"/>
          </a:p>
        </p:txBody>
      </p:sp>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541C12A6-923D-48BE-B4E6-BA03873CE314}" type="slidenum">
              <a:rPr lang="el-GR"/>
              <a:pPr>
                <a:defRPr/>
              </a:pPr>
              <a:t>61</a:t>
            </a:fld>
            <a:endParaRPr lang="el-G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5DAA295B-3858-44CE-B4E7-3E6B28C12D04}" type="slidenum">
              <a:rPr lang="el-GR"/>
              <a:pPr>
                <a:defRPr/>
              </a:pPr>
              <a:t>62</a:t>
            </a:fld>
            <a:endParaRPr lang="el-GR"/>
          </a:p>
        </p:txBody>
      </p:sp>
      <p:sp>
        <p:nvSpPr>
          <p:cNvPr id="61444" name="Rectangle 2"/>
          <p:cNvSpPr>
            <a:spLocks noGrp="1" noChangeArrowheads="1"/>
          </p:cNvSpPr>
          <p:nvPr>
            <p:ph type="title"/>
          </p:nvPr>
        </p:nvSpPr>
        <p:spPr/>
        <p:txBody>
          <a:bodyPr/>
          <a:lstStyle/>
          <a:p>
            <a:pPr eaLnBrk="1" hangingPunct="1"/>
            <a:r>
              <a:rPr lang="en-US" altLang="el-GR" smtClean="0"/>
              <a:t>Static class members (data &amp; functions)</a:t>
            </a:r>
          </a:p>
        </p:txBody>
      </p:sp>
      <p:sp>
        <p:nvSpPr>
          <p:cNvPr id="61445" name="Rectangle 3"/>
          <p:cNvSpPr>
            <a:spLocks noGrp="1" noChangeArrowheads="1"/>
          </p:cNvSpPr>
          <p:nvPr>
            <p:ph type="body" idx="1"/>
          </p:nvPr>
        </p:nvSpPr>
        <p:spPr/>
        <p:txBody>
          <a:bodyPr/>
          <a:lstStyle/>
          <a:p>
            <a:pPr eaLnBrk="1" hangingPunct="1"/>
            <a:r>
              <a:rPr lang="el-GR" altLang="el-GR" sz="2400" dirty="0" smtClean="0"/>
              <a:t>Κάθε αντικείμενο μιας κλάσης διατηρεί ένα δικό του αντίγραφο όλων των </a:t>
            </a:r>
            <a:r>
              <a:rPr lang="en-US" altLang="el-GR" sz="2400" dirty="0" smtClean="0"/>
              <a:t>data members </a:t>
            </a:r>
            <a:r>
              <a:rPr lang="el-GR" altLang="el-GR" sz="2400" dirty="0" smtClean="0"/>
              <a:t>της κλάσης.</a:t>
            </a:r>
          </a:p>
          <a:p>
            <a:pPr eaLnBrk="1" hangingPunct="1"/>
            <a:r>
              <a:rPr lang="el-GR" altLang="el-GR" sz="2400" dirty="0" smtClean="0"/>
              <a:t>Παράδειγμα :</a:t>
            </a:r>
          </a:p>
          <a:p>
            <a:pPr lvl="1" eaLnBrk="1" hangingPunct="1">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Class Product</a:t>
            </a:r>
          </a:p>
          <a:p>
            <a:pPr lvl="1" eaLnBrk="1" hangingPunct="1">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a:t>
            </a:r>
          </a:p>
          <a:p>
            <a:pPr lvl="1" eaLnBrk="1" hangingPunct="1">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     private:</a:t>
            </a:r>
          </a:p>
          <a:p>
            <a:pPr lvl="1" eaLnBrk="1" hangingPunct="1">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         float price;</a:t>
            </a:r>
          </a:p>
          <a:p>
            <a:pPr lvl="1" eaLnBrk="1" hangingPunct="1">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         </a:t>
            </a:r>
            <a:r>
              <a:rPr lang="en-US" altLang="el-GR" sz="1800" b="1" dirty="0" err="1" smtClean="0">
                <a:solidFill>
                  <a:schemeClr val="accent2"/>
                </a:solidFill>
                <a:latin typeface="Courier New" panose="02070309020205020404" pitchFamily="49" charset="0"/>
                <a:cs typeface="Courier New" panose="02070309020205020404" pitchFamily="49" charset="0"/>
              </a:rPr>
              <a:t>int</a:t>
            </a:r>
            <a:r>
              <a:rPr lang="en-US" altLang="el-GR" sz="1800" b="1" dirty="0" smtClean="0">
                <a:solidFill>
                  <a:schemeClr val="accent2"/>
                </a:solidFill>
                <a:latin typeface="Courier New" panose="02070309020205020404" pitchFamily="49" charset="0"/>
                <a:cs typeface="Courier New" panose="02070309020205020404" pitchFamily="49" charset="0"/>
              </a:rPr>
              <a:t> quantity;</a:t>
            </a:r>
          </a:p>
          <a:p>
            <a:pPr lvl="1" eaLnBrk="1" hangingPunct="1">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     public:</a:t>
            </a:r>
          </a:p>
          <a:p>
            <a:pPr lvl="1" eaLnBrk="1" hangingPunct="1">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         Product(float p, </a:t>
            </a:r>
            <a:r>
              <a:rPr lang="en-US" altLang="el-GR" sz="1800" b="1" dirty="0" err="1" smtClean="0">
                <a:solidFill>
                  <a:schemeClr val="accent2"/>
                </a:solidFill>
                <a:latin typeface="Courier New" panose="02070309020205020404" pitchFamily="49" charset="0"/>
                <a:cs typeface="Courier New" panose="02070309020205020404" pitchFamily="49" charset="0"/>
              </a:rPr>
              <a:t>int</a:t>
            </a:r>
            <a:r>
              <a:rPr lang="en-US" altLang="el-GR" sz="1800" b="1" dirty="0" smtClean="0">
                <a:solidFill>
                  <a:schemeClr val="accent2"/>
                </a:solidFill>
                <a:latin typeface="Courier New" panose="02070309020205020404" pitchFamily="49" charset="0"/>
                <a:cs typeface="Courier New" panose="02070309020205020404" pitchFamily="49" charset="0"/>
              </a:rPr>
              <a:t> q) </a:t>
            </a:r>
          </a:p>
          <a:p>
            <a:pPr lvl="1" eaLnBrk="1" hangingPunct="1">
              <a:buFontTx/>
              <a:buNone/>
            </a:pPr>
            <a:r>
              <a:rPr lang="en-US" altLang="el-GR" sz="1800" b="1" dirty="0">
                <a:solidFill>
                  <a:schemeClr val="accent2"/>
                </a:solidFill>
                <a:latin typeface="Courier New" panose="02070309020205020404" pitchFamily="49" charset="0"/>
                <a:cs typeface="Courier New" panose="02070309020205020404" pitchFamily="49" charset="0"/>
              </a:rPr>
              <a:t>	</a:t>
            </a:r>
            <a:r>
              <a:rPr lang="en-US" altLang="el-GR" sz="1800" b="1" dirty="0" smtClean="0">
                <a:solidFill>
                  <a:schemeClr val="accent2"/>
                </a:solidFill>
                <a:latin typeface="Courier New" panose="02070309020205020404" pitchFamily="49" charset="0"/>
                <a:cs typeface="Courier New" panose="02070309020205020404" pitchFamily="49" charset="0"/>
              </a:rPr>
              <a:t>			{ price = p; quantity = q; }</a:t>
            </a:r>
          </a:p>
          <a:p>
            <a:pPr lvl="1" eaLnBrk="1" hangingPunct="1">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          float </a:t>
            </a:r>
            <a:r>
              <a:rPr lang="en-US" altLang="el-GR" sz="1800" b="1" dirty="0" err="1" smtClean="0">
                <a:solidFill>
                  <a:schemeClr val="accent2"/>
                </a:solidFill>
                <a:latin typeface="Courier New" panose="02070309020205020404" pitchFamily="49" charset="0"/>
                <a:cs typeface="Courier New" panose="02070309020205020404" pitchFamily="49" charset="0"/>
              </a:rPr>
              <a:t>getPrice</a:t>
            </a:r>
            <a:r>
              <a:rPr lang="en-US" altLang="el-GR" sz="1800" b="1" dirty="0" smtClean="0">
                <a:solidFill>
                  <a:schemeClr val="accent2"/>
                </a:solidFill>
                <a:latin typeface="Courier New" panose="02070309020205020404" pitchFamily="49" charset="0"/>
                <a:cs typeface="Courier New" panose="02070309020205020404" pitchFamily="49" charset="0"/>
              </a:rPr>
              <a:t>(void) {return price; }</a:t>
            </a:r>
          </a:p>
          <a:p>
            <a:pPr lvl="1" eaLnBrk="1" hangingPunct="1">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          </a:t>
            </a:r>
            <a:r>
              <a:rPr lang="en-US" altLang="el-GR" sz="1800" b="1" dirty="0" err="1" smtClean="0">
                <a:solidFill>
                  <a:schemeClr val="accent2"/>
                </a:solidFill>
                <a:latin typeface="Courier New" panose="02070309020205020404" pitchFamily="49" charset="0"/>
                <a:cs typeface="Courier New" panose="02070309020205020404" pitchFamily="49" charset="0"/>
              </a:rPr>
              <a:t>int</a:t>
            </a:r>
            <a:r>
              <a:rPr lang="en-US" altLang="el-GR" sz="1800" b="1" dirty="0" smtClean="0">
                <a:solidFill>
                  <a:schemeClr val="accent2"/>
                </a:solidFill>
                <a:latin typeface="Courier New" panose="02070309020205020404" pitchFamily="49" charset="0"/>
                <a:cs typeface="Courier New" panose="02070309020205020404" pitchFamily="49" charset="0"/>
              </a:rPr>
              <a:t> </a:t>
            </a:r>
            <a:r>
              <a:rPr lang="en-US" altLang="el-GR" sz="1800" b="1" dirty="0" err="1" smtClean="0">
                <a:solidFill>
                  <a:schemeClr val="accent2"/>
                </a:solidFill>
                <a:latin typeface="Courier New" panose="02070309020205020404" pitchFamily="49" charset="0"/>
                <a:cs typeface="Courier New" panose="02070309020205020404" pitchFamily="49" charset="0"/>
              </a:rPr>
              <a:t>getQuantity</a:t>
            </a:r>
            <a:r>
              <a:rPr lang="en-US" altLang="el-GR" sz="1800" b="1" dirty="0" smtClean="0">
                <a:solidFill>
                  <a:schemeClr val="accent2"/>
                </a:solidFill>
                <a:latin typeface="Courier New" panose="02070309020205020404" pitchFamily="49" charset="0"/>
                <a:cs typeface="Courier New" panose="02070309020205020404" pitchFamily="49" charset="0"/>
              </a:rPr>
              <a:t>(void) { return quantity; }</a:t>
            </a:r>
          </a:p>
          <a:p>
            <a:pPr lvl="1" eaLnBrk="1" hangingPunct="1">
              <a:buFontTx/>
              <a:buNone/>
            </a:pPr>
            <a:r>
              <a:rPr lang="en-US" altLang="el-GR" sz="1800" b="1" dirty="0" smtClean="0">
                <a:solidFill>
                  <a:schemeClr val="accent2"/>
                </a:solidFill>
                <a:latin typeface="Courier New" panose="02070309020205020404" pitchFamily="49" charset="0"/>
                <a:cs typeface="Courier New" panose="02070309020205020404" pitchFamily="49" charset="0"/>
              </a:rPr>
              <a:t>};</a:t>
            </a:r>
            <a:endParaRPr lang="en-US" altLang="el-GR" sz="2000" b="1" dirty="0" smtClean="0">
              <a:solidFill>
                <a:schemeClr val="accent2"/>
              </a:solidFill>
              <a:latin typeface="Courier New" panose="02070309020205020404" pitchFamily="49" charset="0"/>
              <a:cs typeface="Courier New" panose="02070309020205020404" pitchFamily="49"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17" name="4 - Θέση αριθμού διαφάνειας"/>
          <p:cNvSpPr>
            <a:spLocks noGrp="1"/>
          </p:cNvSpPr>
          <p:nvPr>
            <p:ph type="sldNum" sz="quarter" idx="11"/>
          </p:nvPr>
        </p:nvSpPr>
        <p:spPr/>
        <p:txBody>
          <a:bodyPr/>
          <a:lstStyle/>
          <a:p>
            <a:pPr>
              <a:defRPr/>
            </a:pPr>
            <a:fld id="{4722C4A1-5079-4BAE-B63D-780540EC3373}" type="slidenum">
              <a:rPr lang="el-GR"/>
              <a:pPr>
                <a:defRPr/>
              </a:pPr>
              <a:t>63</a:t>
            </a:fld>
            <a:endParaRPr lang="el-GR"/>
          </a:p>
        </p:txBody>
      </p:sp>
      <p:sp>
        <p:nvSpPr>
          <p:cNvPr id="62468" name="Rectangle 2"/>
          <p:cNvSpPr>
            <a:spLocks noGrp="1" noChangeArrowheads="1"/>
          </p:cNvSpPr>
          <p:nvPr>
            <p:ph type="title"/>
          </p:nvPr>
        </p:nvSpPr>
        <p:spPr/>
        <p:txBody>
          <a:bodyPr/>
          <a:lstStyle/>
          <a:p>
            <a:pPr eaLnBrk="1" hangingPunct="1"/>
            <a:endParaRPr lang="en-US" altLang="el-GR" smtClean="0"/>
          </a:p>
        </p:txBody>
      </p:sp>
      <p:sp>
        <p:nvSpPr>
          <p:cNvPr id="62469" name="Rectangle 3"/>
          <p:cNvSpPr>
            <a:spLocks noGrp="1" noChangeArrowheads="1"/>
          </p:cNvSpPr>
          <p:nvPr>
            <p:ph type="body" idx="1"/>
          </p:nvPr>
        </p:nvSpPr>
        <p:spPr/>
        <p:txBody>
          <a:bodyPr/>
          <a:lstStyle/>
          <a:p>
            <a:pPr eaLnBrk="1" hangingPunct="1">
              <a:lnSpc>
                <a:spcPct val="120000"/>
              </a:lnSpc>
              <a:spcBef>
                <a:spcPct val="0"/>
              </a:spcBef>
              <a:buFontTx/>
              <a:buNone/>
            </a:pPr>
            <a:r>
              <a:rPr lang="el-GR" altLang="el-GR" sz="2400" dirty="0" smtClean="0"/>
              <a:t>Η δήλωση :</a:t>
            </a:r>
            <a:endParaRPr lang="en-US" altLang="el-GR" sz="2400" dirty="0" smtClean="0"/>
          </a:p>
          <a:p>
            <a:pPr eaLnBrk="1" hangingPunct="1">
              <a:lnSpc>
                <a:spcPct val="120000"/>
              </a:lnSpc>
              <a:spcBef>
                <a:spcPct val="0"/>
              </a:spcBef>
              <a:buFontTx/>
              <a:buNone/>
            </a:pPr>
            <a:r>
              <a:rPr lang="el-GR" altLang="el-GR" dirty="0" smtClean="0"/>
              <a:t>	</a:t>
            </a:r>
            <a:r>
              <a:rPr lang="en-US" altLang="el-GR" sz="2000" dirty="0" smtClean="0">
                <a:solidFill>
                  <a:srgbClr val="CC0000"/>
                </a:solidFill>
              </a:rPr>
              <a:t>Product   w1(14.50, 100), w2(12.75, 500);</a:t>
            </a:r>
            <a:endParaRPr lang="el-GR" altLang="el-GR" sz="2000" dirty="0" smtClean="0">
              <a:solidFill>
                <a:srgbClr val="CC0000"/>
              </a:solidFill>
            </a:endParaRPr>
          </a:p>
          <a:p>
            <a:pPr eaLnBrk="1" hangingPunct="1">
              <a:lnSpc>
                <a:spcPct val="120000"/>
              </a:lnSpc>
              <a:spcBef>
                <a:spcPct val="0"/>
              </a:spcBef>
              <a:buFontTx/>
              <a:buNone/>
            </a:pPr>
            <a:r>
              <a:rPr lang="el-GR" altLang="el-GR" sz="2400" dirty="0" smtClean="0"/>
              <a:t>δημιουργεί δύο ξεχωριστά στιγμιότυπα της κλάσης</a:t>
            </a:r>
          </a:p>
          <a:p>
            <a:pPr eaLnBrk="1" hangingPunct="1">
              <a:spcBef>
                <a:spcPct val="0"/>
              </a:spcBef>
              <a:buFontTx/>
              <a:buNone/>
            </a:pPr>
            <a:endParaRPr lang="en-US" altLang="el-GR" sz="2400" dirty="0" smtClean="0"/>
          </a:p>
          <a:p>
            <a:pPr eaLnBrk="1" hangingPunct="1"/>
            <a:endParaRPr lang="en-US" altLang="el-GR" sz="2000" dirty="0" smtClean="0">
              <a:solidFill>
                <a:srgbClr val="CC0000"/>
              </a:solidFill>
            </a:endParaRPr>
          </a:p>
        </p:txBody>
      </p:sp>
      <p:grpSp>
        <p:nvGrpSpPr>
          <p:cNvPr id="62470" name="Group 4"/>
          <p:cNvGrpSpPr>
            <a:grpSpLocks/>
          </p:cNvGrpSpPr>
          <p:nvPr/>
        </p:nvGrpSpPr>
        <p:grpSpPr bwMode="auto">
          <a:xfrm>
            <a:off x="1054100" y="4025900"/>
            <a:ext cx="3200400" cy="1219200"/>
            <a:chOff x="528" y="2160"/>
            <a:chExt cx="2016" cy="768"/>
          </a:xfrm>
        </p:grpSpPr>
        <p:sp>
          <p:nvSpPr>
            <p:cNvPr id="62478" name="Rectangle 5"/>
            <p:cNvSpPr>
              <a:spLocks noChangeArrowheads="1"/>
            </p:cNvSpPr>
            <p:nvPr/>
          </p:nvSpPr>
          <p:spPr bwMode="auto">
            <a:xfrm>
              <a:off x="528" y="2160"/>
              <a:ext cx="2016" cy="768"/>
            </a:xfrm>
            <a:prstGeom prst="rect">
              <a:avLst/>
            </a:prstGeom>
            <a:solidFill>
              <a:srgbClr val="99CCFF"/>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lnSpc>
                  <a:spcPct val="100000"/>
                </a:lnSpc>
                <a:spcBef>
                  <a:spcPct val="0"/>
                </a:spcBef>
              </a:pPr>
              <a:endParaRPr lang="en-US" altLang="el-GR"/>
            </a:p>
          </p:txBody>
        </p:sp>
        <p:sp>
          <p:nvSpPr>
            <p:cNvPr id="62479" name="Rectangle 6"/>
            <p:cNvSpPr>
              <a:spLocks noChangeArrowheads="1"/>
            </p:cNvSpPr>
            <p:nvPr/>
          </p:nvSpPr>
          <p:spPr bwMode="auto">
            <a:xfrm>
              <a:off x="672" y="2304"/>
              <a:ext cx="720" cy="240"/>
            </a:xfrm>
            <a:prstGeom prst="rect">
              <a:avLst/>
            </a:prstGeom>
            <a:solidFill>
              <a:srgbClr val="FFCC00"/>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lnSpc>
                  <a:spcPct val="100000"/>
                </a:lnSpc>
                <a:spcBef>
                  <a:spcPct val="0"/>
                </a:spcBef>
              </a:pPr>
              <a:r>
                <a:rPr lang="en-US" altLang="el-GR">
                  <a:latin typeface="Comic Sans MS" pitchFamily="66" charset="0"/>
                </a:rPr>
                <a:t>14.50</a:t>
              </a:r>
            </a:p>
          </p:txBody>
        </p:sp>
        <p:sp>
          <p:nvSpPr>
            <p:cNvPr id="62480" name="Rectangle 7"/>
            <p:cNvSpPr>
              <a:spLocks noChangeArrowheads="1"/>
            </p:cNvSpPr>
            <p:nvPr/>
          </p:nvSpPr>
          <p:spPr bwMode="auto">
            <a:xfrm>
              <a:off x="1632" y="2304"/>
              <a:ext cx="720" cy="240"/>
            </a:xfrm>
            <a:prstGeom prst="rect">
              <a:avLst/>
            </a:prstGeom>
            <a:solidFill>
              <a:srgbClr val="FFCC00"/>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lnSpc>
                  <a:spcPct val="100000"/>
                </a:lnSpc>
                <a:spcBef>
                  <a:spcPct val="0"/>
                </a:spcBef>
              </a:pPr>
              <a:r>
                <a:rPr lang="en-US" altLang="el-GR">
                  <a:latin typeface="Comic Sans MS" pitchFamily="66" charset="0"/>
                </a:rPr>
                <a:t>100</a:t>
              </a:r>
            </a:p>
          </p:txBody>
        </p:sp>
        <p:sp>
          <p:nvSpPr>
            <p:cNvPr id="62481" name="Text Box 8"/>
            <p:cNvSpPr txBox="1">
              <a:spLocks noChangeArrowheads="1"/>
            </p:cNvSpPr>
            <p:nvPr/>
          </p:nvSpPr>
          <p:spPr bwMode="auto">
            <a:xfrm>
              <a:off x="636" y="2595"/>
              <a:ext cx="18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lnSpc>
                  <a:spcPct val="100000"/>
                </a:lnSpc>
                <a:spcBef>
                  <a:spcPct val="0"/>
                </a:spcBef>
              </a:pPr>
              <a:r>
                <a:rPr lang="en-US" altLang="el-GR">
                  <a:latin typeface="Comic Sans MS" pitchFamily="66" charset="0"/>
                </a:rPr>
                <a:t>price          quantity</a:t>
              </a:r>
            </a:p>
          </p:txBody>
        </p:sp>
      </p:grpSp>
      <p:grpSp>
        <p:nvGrpSpPr>
          <p:cNvPr id="62471" name="Group 9"/>
          <p:cNvGrpSpPr>
            <a:grpSpLocks/>
          </p:cNvGrpSpPr>
          <p:nvPr/>
        </p:nvGrpSpPr>
        <p:grpSpPr bwMode="auto">
          <a:xfrm>
            <a:off x="5092700" y="4025900"/>
            <a:ext cx="3200400" cy="1219200"/>
            <a:chOff x="528" y="2160"/>
            <a:chExt cx="2016" cy="768"/>
          </a:xfrm>
        </p:grpSpPr>
        <p:sp>
          <p:nvSpPr>
            <p:cNvPr id="62474" name="Rectangle 10"/>
            <p:cNvSpPr>
              <a:spLocks noChangeArrowheads="1"/>
            </p:cNvSpPr>
            <p:nvPr/>
          </p:nvSpPr>
          <p:spPr bwMode="auto">
            <a:xfrm>
              <a:off x="528" y="2160"/>
              <a:ext cx="2016" cy="768"/>
            </a:xfrm>
            <a:prstGeom prst="rect">
              <a:avLst/>
            </a:prstGeom>
            <a:solidFill>
              <a:srgbClr val="00CCFF"/>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lnSpc>
                  <a:spcPct val="100000"/>
                </a:lnSpc>
                <a:spcBef>
                  <a:spcPct val="0"/>
                </a:spcBef>
              </a:pPr>
              <a:endParaRPr lang="en-US" altLang="el-GR"/>
            </a:p>
          </p:txBody>
        </p:sp>
        <p:sp>
          <p:nvSpPr>
            <p:cNvPr id="62475" name="Rectangle 11"/>
            <p:cNvSpPr>
              <a:spLocks noChangeArrowheads="1"/>
            </p:cNvSpPr>
            <p:nvPr/>
          </p:nvSpPr>
          <p:spPr bwMode="auto">
            <a:xfrm>
              <a:off x="672" y="2304"/>
              <a:ext cx="720" cy="240"/>
            </a:xfrm>
            <a:prstGeom prst="rect">
              <a:avLst/>
            </a:prstGeom>
            <a:solidFill>
              <a:srgbClr val="FFCC99"/>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lnSpc>
                  <a:spcPct val="100000"/>
                </a:lnSpc>
                <a:spcBef>
                  <a:spcPct val="0"/>
                </a:spcBef>
              </a:pPr>
              <a:r>
                <a:rPr lang="en-US" altLang="el-GR">
                  <a:latin typeface="Comic Sans MS" pitchFamily="66" charset="0"/>
                </a:rPr>
                <a:t>12.75</a:t>
              </a:r>
            </a:p>
          </p:txBody>
        </p:sp>
        <p:sp>
          <p:nvSpPr>
            <p:cNvPr id="62476" name="Rectangle 12"/>
            <p:cNvSpPr>
              <a:spLocks noChangeArrowheads="1"/>
            </p:cNvSpPr>
            <p:nvPr/>
          </p:nvSpPr>
          <p:spPr bwMode="auto">
            <a:xfrm>
              <a:off x="1632" y="2304"/>
              <a:ext cx="720" cy="240"/>
            </a:xfrm>
            <a:prstGeom prst="rect">
              <a:avLst/>
            </a:prstGeom>
            <a:solidFill>
              <a:srgbClr val="FFCC99"/>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lnSpc>
                  <a:spcPct val="100000"/>
                </a:lnSpc>
                <a:spcBef>
                  <a:spcPct val="0"/>
                </a:spcBef>
              </a:pPr>
              <a:r>
                <a:rPr lang="en-US" altLang="el-GR">
                  <a:latin typeface="Comic Sans MS" pitchFamily="66" charset="0"/>
                </a:rPr>
                <a:t>500</a:t>
              </a:r>
            </a:p>
          </p:txBody>
        </p:sp>
        <p:sp>
          <p:nvSpPr>
            <p:cNvPr id="62477" name="Text Box 13"/>
            <p:cNvSpPr txBox="1">
              <a:spLocks noChangeArrowheads="1"/>
            </p:cNvSpPr>
            <p:nvPr/>
          </p:nvSpPr>
          <p:spPr bwMode="auto">
            <a:xfrm>
              <a:off x="636" y="2595"/>
              <a:ext cx="18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algn="ctr" eaLnBrk="1" hangingPunct="1">
                <a:lnSpc>
                  <a:spcPct val="100000"/>
                </a:lnSpc>
                <a:spcBef>
                  <a:spcPct val="0"/>
                </a:spcBef>
              </a:pPr>
              <a:r>
                <a:rPr lang="en-US" altLang="el-GR">
                  <a:latin typeface="Comic Sans MS" pitchFamily="66" charset="0"/>
                </a:rPr>
                <a:t>price          quantity</a:t>
              </a:r>
            </a:p>
          </p:txBody>
        </p:sp>
      </p:grpSp>
      <p:sp>
        <p:nvSpPr>
          <p:cNvPr id="62472" name="Text Box 14"/>
          <p:cNvSpPr txBox="1">
            <a:spLocks noChangeArrowheads="1"/>
          </p:cNvSpPr>
          <p:nvPr/>
        </p:nvSpPr>
        <p:spPr bwMode="auto">
          <a:xfrm>
            <a:off x="2028825" y="3462338"/>
            <a:ext cx="1549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lnSpc>
                <a:spcPct val="100000"/>
              </a:lnSpc>
              <a:spcBef>
                <a:spcPct val="0"/>
              </a:spcBef>
            </a:pPr>
            <a:r>
              <a:rPr lang="en-US" altLang="el-GR">
                <a:latin typeface="Comic Sans MS" pitchFamily="66" charset="0"/>
              </a:rPr>
              <a:t>w1 object</a:t>
            </a:r>
          </a:p>
        </p:txBody>
      </p:sp>
      <p:sp>
        <p:nvSpPr>
          <p:cNvPr id="62473" name="Text Box 15"/>
          <p:cNvSpPr txBox="1">
            <a:spLocks noChangeArrowheads="1"/>
          </p:cNvSpPr>
          <p:nvPr/>
        </p:nvSpPr>
        <p:spPr bwMode="auto">
          <a:xfrm>
            <a:off x="6007100" y="3497263"/>
            <a:ext cx="1598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lnSpc>
                <a:spcPct val="90000"/>
              </a:lnSpc>
              <a:spcBef>
                <a:spcPct val="20000"/>
              </a:spcBef>
              <a:spcAft>
                <a:spcPct val="0"/>
              </a:spcAft>
              <a:defRPr sz="2400">
                <a:solidFill>
                  <a:schemeClr val="tx1"/>
                </a:solidFill>
                <a:latin typeface="Times New Roman" pitchFamily="18" charset="0"/>
              </a:defRPr>
            </a:lvl6pPr>
            <a:lvl7pPr marL="2971800" indent="-228600" eaLnBrk="0" fontAlgn="base" hangingPunct="0">
              <a:lnSpc>
                <a:spcPct val="90000"/>
              </a:lnSpc>
              <a:spcBef>
                <a:spcPct val="20000"/>
              </a:spcBef>
              <a:spcAft>
                <a:spcPct val="0"/>
              </a:spcAft>
              <a:defRPr sz="2400">
                <a:solidFill>
                  <a:schemeClr val="tx1"/>
                </a:solidFill>
                <a:latin typeface="Times New Roman" pitchFamily="18" charset="0"/>
              </a:defRPr>
            </a:lvl7pPr>
            <a:lvl8pPr marL="3429000" indent="-228600" eaLnBrk="0" fontAlgn="base" hangingPunct="0">
              <a:lnSpc>
                <a:spcPct val="90000"/>
              </a:lnSpc>
              <a:spcBef>
                <a:spcPct val="20000"/>
              </a:spcBef>
              <a:spcAft>
                <a:spcPct val="0"/>
              </a:spcAft>
              <a:defRPr sz="2400">
                <a:solidFill>
                  <a:schemeClr val="tx1"/>
                </a:solidFill>
                <a:latin typeface="Times New Roman" pitchFamily="18" charset="0"/>
              </a:defRPr>
            </a:lvl8pPr>
            <a:lvl9pPr marL="3886200" indent="-228600" eaLnBrk="0" fontAlgn="base" hangingPunct="0">
              <a:lnSpc>
                <a:spcPct val="90000"/>
              </a:lnSpc>
              <a:spcBef>
                <a:spcPct val="20000"/>
              </a:spcBef>
              <a:spcAft>
                <a:spcPct val="0"/>
              </a:spcAft>
              <a:defRPr sz="2400">
                <a:solidFill>
                  <a:schemeClr val="tx1"/>
                </a:solidFill>
                <a:latin typeface="Times New Roman" pitchFamily="18" charset="0"/>
              </a:defRPr>
            </a:lvl9pPr>
          </a:lstStyle>
          <a:p>
            <a:pPr eaLnBrk="1" hangingPunct="1">
              <a:lnSpc>
                <a:spcPct val="100000"/>
              </a:lnSpc>
              <a:spcBef>
                <a:spcPct val="0"/>
              </a:spcBef>
            </a:pPr>
            <a:r>
              <a:rPr lang="en-US" altLang="el-GR">
                <a:latin typeface="Comic Sans MS" pitchFamily="66" charset="0"/>
              </a:rPr>
              <a:t>w2 object</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6CAF671B-4668-4B1A-85E8-904EB25147FB}" type="slidenum">
              <a:rPr lang="el-GR"/>
              <a:pPr>
                <a:defRPr/>
              </a:pPr>
              <a:t>64</a:t>
            </a:fld>
            <a:endParaRPr lang="el-GR"/>
          </a:p>
        </p:txBody>
      </p:sp>
      <p:sp>
        <p:nvSpPr>
          <p:cNvPr id="63492" name="Rectangle 2"/>
          <p:cNvSpPr>
            <a:spLocks noGrp="1" noChangeArrowheads="1"/>
          </p:cNvSpPr>
          <p:nvPr>
            <p:ph type="title"/>
          </p:nvPr>
        </p:nvSpPr>
        <p:spPr/>
        <p:txBody>
          <a:bodyPr/>
          <a:lstStyle/>
          <a:p>
            <a:pPr eaLnBrk="1" hangingPunct="1"/>
            <a:endParaRPr lang="en-US" altLang="el-GR" smtClean="0"/>
          </a:p>
        </p:txBody>
      </p:sp>
      <p:sp>
        <p:nvSpPr>
          <p:cNvPr id="63493" name="Rectangle 3"/>
          <p:cNvSpPr>
            <a:spLocks noGrp="1" noChangeArrowheads="1"/>
          </p:cNvSpPr>
          <p:nvPr>
            <p:ph type="body" idx="1"/>
          </p:nvPr>
        </p:nvSpPr>
        <p:spPr/>
        <p:txBody>
          <a:bodyPr/>
          <a:lstStyle/>
          <a:p>
            <a:pPr eaLnBrk="1" hangingPunct="1"/>
            <a:r>
              <a:rPr lang="el-GR" altLang="el-GR" smtClean="0"/>
              <a:t>Σε ορισμένες περιπτώσεις απαιτείται η ύπαρξη ενός μόνον αντιγράφου μιας μεταβλητής – μέλους της κλάσης που θα είναι διαμοιραζόμενη σε όλα τα αντικείμενα της κλάσης. Στην περίπτωση αυτή χρησιμοποιείται μια </a:t>
            </a:r>
            <a:r>
              <a:rPr lang="en-US" altLang="el-GR" smtClean="0">
                <a:solidFill>
                  <a:srgbClr val="CC0000"/>
                </a:solidFill>
              </a:rPr>
              <a:t>static class variable</a:t>
            </a:r>
            <a:r>
              <a:rPr lang="en-US" altLang="el-GR" smtClean="0"/>
              <a:t>.</a:t>
            </a:r>
            <a:endParaRPr lang="el-GR" altLang="el-GR" smtClean="0"/>
          </a:p>
          <a:p>
            <a:pPr eaLnBrk="1" hangingPunct="1"/>
            <a:r>
              <a:rPr lang="el-GR" altLang="el-GR" smtClean="0"/>
              <a:t>Όταν μια </a:t>
            </a:r>
            <a:r>
              <a:rPr lang="el-GR" altLang="el-GR" smtClean="0">
                <a:solidFill>
                  <a:srgbClr val="CC0000"/>
                </a:solidFill>
              </a:rPr>
              <a:t>μεταβλητή - μέλος</a:t>
            </a:r>
            <a:r>
              <a:rPr lang="el-GR" altLang="el-GR" smtClean="0"/>
              <a:t> </a:t>
            </a:r>
            <a:r>
              <a:rPr lang="en-US" altLang="el-GR" smtClean="0">
                <a:solidFill>
                  <a:schemeClr val="accent2"/>
                </a:solidFill>
              </a:rPr>
              <a:t>(data member)</a:t>
            </a:r>
            <a:r>
              <a:rPr lang="en-US" altLang="el-GR" smtClean="0"/>
              <a:t> </a:t>
            </a:r>
            <a:r>
              <a:rPr lang="el-GR" altLang="el-GR" smtClean="0"/>
              <a:t>μιας κλάσης δηλώνεται ως </a:t>
            </a:r>
            <a:r>
              <a:rPr lang="en-US" altLang="el-GR" smtClean="0">
                <a:solidFill>
                  <a:srgbClr val="CC0000"/>
                </a:solidFill>
              </a:rPr>
              <a:t>static</a:t>
            </a:r>
            <a:r>
              <a:rPr lang="el-GR" altLang="el-GR" smtClean="0"/>
              <a:t> τότε όλα τα αντικείμενα της κλάσης έχουν πρόσβαση σε αυτή τη μεταβλητή.</a:t>
            </a:r>
            <a:endParaRPr lang="en-US" altLang="el-GR"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92B75EAD-6233-4811-93E7-61B46CFE0176}" type="slidenum">
              <a:rPr lang="el-GR"/>
              <a:pPr>
                <a:defRPr/>
              </a:pPr>
              <a:t>65</a:t>
            </a:fld>
            <a:endParaRPr lang="el-GR"/>
          </a:p>
        </p:txBody>
      </p:sp>
      <p:sp>
        <p:nvSpPr>
          <p:cNvPr id="64516" name="Rectangle 2"/>
          <p:cNvSpPr>
            <a:spLocks noGrp="1" noChangeArrowheads="1"/>
          </p:cNvSpPr>
          <p:nvPr>
            <p:ph type="title"/>
          </p:nvPr>
        </p:nvSpPr>
        <p:spPr/>
        <p:txBody>
          <a:bodyPr/>
          <a:lstStyle/>
          <a:p>
            <a:pPr eaLnBrk="1" hangingPunct="1"/>
            <a:endParaRPr lang="en-US" altLang="el-GR" smtClean="0"/>
          </a:p>
        </p:txBody>
      </p:sp>
      <p:sp>
        <p:nvSpPr>
          <p:cNvPr id="64517" name="Rectangle 3"/>
          <p:cNvSpPr>
            <a:spLocks noGrp="1" noChangeArrowheads="1"/>
          </p:cNvSpPr>
          <p:nvPr>
            <p:ph type="body" idx="1"/>
          </p:nvPr>
        </p:nvSpPr>
        <p:spPr/>
        <p:txBody>
          <a:bodyPr/>
          <a:lstStyle/>
          <a:p>
            <a:pPr eaLnBrk="1" hangingPunct="1"/>
            <a:r>
              <a:rPr lang="el-GR" altLang="el-GR" sz="2400" smtClean="0"/>
              <a:t>Όταν μια </a:t>
            </a:r>
            <a:r>
              <a:rPr lang="el-GR" altLang="el-GR" sz="2400" smtClean="0">
                <a:solidFill>
                  <a:srgbClr val="CC0000"/>
                </a:solidFill>
              </a:rPr>
              <a:t>συνάρτηση – μέλος</a:t>
            </a:r>
            <a:r>
              <a:rPr lang="el-GR" altLang="el-GR" sz="2400" smtClean="0"/>
              <a:t> </a:t>
            </a:r>
            <a:r>
              <a:rPr lang="en-US" altLang="el-GR" sz="2400" smtClean="0">
                <a:solidFill>
                  <a:schemeClr val="accent2"/>
                </a:solidFill>
              </a:rPr>
              <a:t>(member function)</a:t>
            </a:r>
            <a:r>
              <a:rPr lang="en-US" altLang="el-GR" sz="2400" smtClean="0"/>
              <a:t> </a:t>
            </a:r>
            <a:r>
              <a:rPr lang="el-GR" altLang="el-GR" sz="2400" smtClean="0"/>
              <a:t>μιας κλάσης δηλώνεται ως </a:t>
            </a:r>
            <a:r>
              <a:rPr lang="en-US" altLang="el-GR" sz="2400" smtClean="0"/>
              <a:t>static </a:t>
            </a:r>
            <a:r>
              <a:rPr lang="el-GR" altLang="el-GR" sz="2400" smtClean="0"/>
              <a:t>τότε επιτρέπεται να κληθεί πριν από τον ορισμό οποιουδήποτε στιγμιότυπου της κλάσης.</a:t>
            </a:r>
            <a:endParaRPr lang="en-US" altLang="el-GR" sz="2400" smtClean="0"/>
          </a:p>
          <a:p>
            <a:pPr eaLnBrk="1" hangingPunct="1"/>
            <a:r>
              <a:rPr lang="el-GR" altLang="el-GR" sz="2400" smtClean="0"/>
              <a:t>Μια </a:t>
            </a:r>
            <a:r>
              <a:rPr lang="en-US" altLang="el-GR" sz="2400" smtClean="0"/>
              <a:t>static member function </a:t>
            </a:r>
            <a:r>
              <a:rPr lang="el-GR" altLang="el-GR" sz="2400" smtClean="0"/>
              <a:t>είναι ανεξάρτητη από κάθε στιγμιότυπο (αντικείμενο) της κλάσης.</a:t>
            </a:r>
          </a:p>
          <a:p>
            <a:pPr eaLnBrk="1" hangingPunct="1"/>
            <a:r>
              <a:rPr lang="el-GR" altLang="el-GR" sz="2400" smtClean="0"/>
              <a:t>Μια συνάρτηση που είναι </a:t>
            </a:r>
            <a:r>
              <a:rPr lang="en-US" altLang="el-GR" sz="2400" smtClean="0"/>
              <a:t>static member class </a:t>
            </a:r>
            <a:r>
              <a:rPr lang="el-GR" altLang="el-GR" sz="2400" smtClean="0"/>
              <a:t>δεν μπορεί να έχει πρόσβαση σε </a:t>
            </a:r>
            <a:r>
              <a:rPr lang="en-US" altLang="el-GR" sz="2400" smtClean="0"/>
              <a:t>non-static members </a:t>
            </a:r>
            <a:r>
              <a:rPr lang="el-GR" altLang="el-GR" sz="2400" smtClean="0"/>
              <a:t>της κλάσης στην οποία ανήκει.</a:t>
            </a:r>
          </a:p>
          <a:p>
            <a:pPr eaLnBrk="1" hangingPunct="1"/>
            <a:r>
              <a:rPr lang="el-GR" altLang="el-GR" sz="2400" smtClean="0"/>
              <a:t>Μια </a:t>
            </a:r>
            <a:r>
              <a:rPr lang="en-US" altLang="el-GR" sz="2400" smtClean="0"/>
              <a:t>static member function </a:t>
            </a:r>
            <a:r>
              <a:rPr lang="el-GR" altLang="el-GR" sz="2400" smtClean="0"/>
              <a:t>δεν μπορεί να δηλωθεί ως </a:t>
            </a:r>
            <a:r>
              <a:rPr lang="en-US" altLang="el-GR" sz="2400" smtClean="0"/>
              <a:t>const. </a:t>
            </a:r>
            <a:r>
              <a:rPr lang="el-GR" altLang="el-GR" sz="2400" smtClean="0"/>
              <a:t>Επειδή δεν συσχετίζεται με κανένα αντικείμενο της κλάσης, δεν διαθέτει τον </a:t>
            </a:r>
            <a:r>
              <a:rPr lang="en-US" altLang="el-GR" sz="2400" smtClean="0"/>
              <a:t>pointer this.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367EC545-736E-4EF0-9A96-6085C4A3A38D}" type="slidenum">
              <a:rPr lang="el-GR"/>
              <a:pPr>
                <a:defRPr/>
              </a:pPr>
              <a:t>66</a:t>
            </a:fld>
            <a:endParaRPr lang="el-GR"/>
          </a:p>
        </p:txBody>
      </p:sp>
      <p:sp>
        <p:nvSpPr>
          <p:cNvPr id="65540" name="Rectangle 2"/>
          <p:cNvSpPr>
            <a:spLocks noGrp="1" noChangeArrowheads="1"/>
          </p:cNvSpPr>
          <p:nvPr>
            <p:ph type="title"/>
          </p:nvPr>
        </p:nvSpPr>
        <p:spPr/>
        <p:txBody>
          <a:bodyPr/>
          <a:lstStyle/>
          <a:p>
            <a:pPr eaLnBrk="1" hangingPunct="1"/>
            <a:endParaRPr lang="en-US" altLang="el-GR" smtClean="0"/>
          </a:p>
        </p:txBody>
      </p:sp>
      <p:sp>
        <p:nvSpPr>
          <p:cNvPr id="65541" name="Rectangle 3"/>
          <p:cNvSpPr>
            <a:spLocks noGrp="1" noChangeArrowheads="1"/>
          </p:cNvSpPr>
          <p:nvPr>
            <p:ph type="body" idx="1"/>
          </p:nvPr>
        </p:nvSpPr>
        <p:spPr/>
        <p:txBody>
          <a:bodyPr/>
          <a:lstStyle/>
          <a:p>
            <a:pPr eaLnBrk="1" hangingPunct="1">
              <a:lnSpc>
                <a:spcPct val="130000"/>
              </a:lnSpc>
            </a:pPr>
            <a:r>
              <a:rPr lang="el-GR" altLang="el-GR" smtClean="0"/>
              <a:t>Η δήλωση των </a:t>
            </a:r>
            <a:r>
              <a:rPr lang="en-US" altLang="el-GR" smtClean="0"/>
              <a:t>static class members (</a:t>
            </a:r>
            <a:r>
              <a:rPr lang="el-GR" altLang="el-GR" smtClean="0"/>
              <a:t>μεταβλητών και συναρτήσεων) πρέπει , εκτός από τον ορισμό της κλάσης, να γίνεται και εκτός της κλάσης με χρήση του τελεστή εμβέλειας της κλάσης :: , ώστε να επιτυγχάνεται η αρχικοποίηση τους.</a:t>
            </a:r>
            <a:endParaRPr lang="en-US" altLang="el-GR"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6748F8F1-59B6-4BC8-BF18-4A75AD94C533}" type="slidenum">
              <a:rPr lang="el-GR"/>
              <a:pPr>
                <a:defRPr/>
              </a:pPr>
              <a:t>67</a:t>
            </a:fld>
            <a:endParaRPr lang="el-GR"/>
          </a:p>
        </p:txBody>
      </p:sp>
      <p:sp>
        <p:nvSpPr>
          <p:cNvPr id="66564" name="Rectangle 2"/>
          <p:cNvSpPr>
            <a:spLocks noGrp="1" noChangeArrowheads="1"/>
          </p:cNvSpPr>
          <p:nvPr>
            <p:ph type="title"/>
          </p:nvPr>
        </p:nvSpPr>
        <p:spPr/>
        <p:txBody>
          <a:bodyPr/>
          <a:lstStyle/>
          <a:p>
            <a:pPr eaLnBrk="1" hangingPunct="1"/>
            <a:r>
              <a:rPr lang="el-GR" altLang="el-GR" smtClean="0"/>
              <a:t>Παράδειγμα - 1 </a:t>
            </a:r>
            <a:endParaRPr lang="en-US" altLang="el-GR" smtClean="0"/>
          </a:p>
        </p:txBody>
      </p:sp>
      <p:sp>
        <p:nvSpPr>
          <p:cNvPr id="66565" name="Rectangle 3"/>
          <p:cNvSpPr>
            <a:spLocks noGrp="1" noChangeArrowheads="1"/>
          </p:cNvSpPr>
          <p:nvPr>
            <p:ph type="body" idx="1"/>
          </p:nvPr>
        </p:nvSpPr>
        <p:spPr/>
        <p:txBody>
          <a:bodyPr/>
          <a:lstStyle/>
          <a:p>
            <a:pPr eaLnBrk="1" hangingPunct="1">
              <a:buFontTx/>
              <a:buNone/>
            </a:pPr>
            <a:r>
              <a:rPr lang="en-US" altLang="el-GR" sz="2000" b="1" smtClean="0">
                <a:latin typeface="Courier New" pitchFamily="49" charset="0"/>
              </a:rPr>
              <a:t>class statdemo</a:t>
            </a:r>
          </a:p>
          <a:p>
            <a:pPr eaLnBrk="1" hangingPunct="1">
              <a:buFontTx/>
              <a:buNone/>
            </a:pPr>
            <a:r>
              <a:rPr lang="en-US" altLang="el-GR" sz="2000" b="1" smtClean="0">
                <a:latin typeface="Courier New" pitchFamily="49" charset="0"/>
              </a:rPr>
              <a:t>{</a:t>
            </a:r>
          </a:p>
          <a:p>
            <a:pPr eaLnBrk="1" hangingPunct="1">
              <a:buFontTx/>
              <a:buNone/>
            </a:pPr>
            <a:r>
              <a:rPr lang="en-US" altLang="el-GR" sz="2000" b="1" smtClean="0">
                <a:latin typeface="Courier New" pitchFamily="49" charset="0"/>
              </a:rPr>
              <a:t>     private:</a:t>
            </a:r>
          </a:p>
          <a:p>
            <a:pPr eaLnBrk="1" hangingPunct="1">
              <a:buFontTx/>
              <a:buNone/>
            </a:pPr>
            <a:r>
              <a:rPr lang="en-US" altLang="el-GR" sz="2000" b="1" smtClean="0">
                <a:latin typeface="Courier New" pitchFamily="49" charset="0"/>
              </a:rPr>
              <a:t>          </a:t>
            </a:r>
            <a:r>
              <a:rPr lang="en-US" altLang="el-GR" sz="2000" b="1" i="1" smtClean="0">
                <a:solidFill>
                  <a:srgbClr val="CC0000"/>
                </a:solidFill>
                <a:latin typeface="Courier New" pitchFamily="49" charset="0"/>
              </a:rPr>
              <a:t>static</a:t>
            </a:r>
            <a:r>
              <a:rPr lang="en-US" altLang="el-GR" sz="2000" b="1" smtClean="0">
                <a:latin typeface="Courier New" pitchFamily="49" charset="0"/>
              </a:rPr>
              <a:t> int x;</a:t>
            </a:r>
          </a:p>
          <a:p>
            <a:pPr eaLnBrk="1" hangingPunct="1">
              <a:buFontTx/>
              <a:buNone/>
            </a:pPr>
            <a:r>
              <a:rPr lang="en-US" altLang="el-GR" sz="2000" b="1" smtClean="0">
                <a:latin typeface="Courier New" pitchFamily="49" charset="0"/>
              </a:rPr>
              <a:t>          int y;</a:t>
            </a:r>
          </a:p>
          <a:p>
            <a:pPr eaLnBrk="1" hangingPunct="1">
              <a:buFontTx/>
              <a:buNone/>
            </a:pPr>
            <a:r>
              <a:rPr lang="en-US" altLang="el-GR" sz="2000" b="1" smtClean="0">
                <a:latin typeface="Courier New" pitchFamily="49" charset="0"/>
              </a:rPr>
              <a:t>public:</a:t>
            </a:r>
          </a:p>
          <a:p>
            <a:pPr eaLnBrk="1" hangingPunct="1">
              <a:buFontTx/>
              <a:buNone/>
            </a:pPr>
            <a:r>
              <a:rPr lang="en-US" altLang="el-GR" sz="2000" b="1" smtClean="0">
                <a:latin typeface="Courier New" pitchFamily="49" charset="0"/>
              </a:rPr>
              <a:t>         void putx(int a) { x = a; }</a:t>
            </a:r>
          </a:p>
          <a:p>
            <a:pPr eaLnBrk="1" hangingPunct="1">
              <a:buFontTx/>
              <a:buNone/>
            </a:pPr>
            <a:r>
              <a:rPr lang="en-US" altLang="el-GR" sz="2000" b="1" smtClean="0">
                <a:latin typeface="Courier New" pitchFamily="49" charset="0"/>
              </a:rPr>
              <a:t>         void puty(int b) { y = b; }</a:t>
            </a:r>
          </a:p>
          <a:p>
            <a:pPr eaLnBrk="1" hangingPunct="1">
              <a:buFontTx/>
              <a:buNone/>
            </a:pPr>
            <a:r>
              <a:rPr lang="en-US" altLang="el-GR" sz="2000" b="1" smtClean="0">
                <a:latin typeface="Courier New" pitchFamily="49" charset="0"/>
              </a:rPr>
              <a:t>         int getx(void) { return x; }</a:t>
            </a:r>
          </a:p>
          <a:p>
            <a:pPr eaLnBrk="1" hangingPunct="1">
              <a:buFontTx/>
              <a:buNone/>
            </a:pPr>
            <a:r>
              <a:rPr lang="en-US" altLang="el-GR" sz="2000" b="1" smtClean="0">
                <a:latin typeface="Courier New" pitchFamily="49" charset="0"/>
              </a:rPr>
              <a:t>         int gety(void) { return y; }</a:t>
            </a:r>
          </a:p>
          <a:p>
            <a:pPr eaLnBrk="1" hangingPunct="1">
              <a:buFontTx/>
              <a:buNone/>
            </a:pPr>
            <a:r>
              <a:rPr lang="en-US" altLang="el-GR" sz="2000" b="1" smtClean="0">
                <a:latin typeface="Courier New" pitchFamily="49" charset="0"/>
              </a:rPr>
              <a:t>};</a:t>
            </a:r>
          </a:p>
          <a:p>
            <a:pPr eaLnBrk="1" hangingPunct="1">
              <a:buFontTx/>
              <a:buNone/>
            </a:pPr>
            <a:r>
              <a:rPr lang="en-US" altLang="el-GR" b="1" smtClean="0">
                <a:solidFill>
                  <a:srgbClr val="CC0000"/>
                </a:solidFill>
                <a:latin typeface="Courier New" pitchFamily="49" charset="0"/>
              </a:rPr>
              <a:t>int statdemo::x;</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6" name="5 - Θέση αριθμού διαφάνειας"/>
          <p:cNvSpPr>
            <a:spLocks noGrp="1"/>
          </p:cNvSpPr>
          <p:nvPr>
            <p:ph type="sldNum" sz="quarter" idx="11"/>
          </p:nvPr>
        </p:nvSpPr>
        <p:spPr/>
        <p:txBody>
          <a:bodyPr/>
          <a:lstStyle/>
          <a:p>
            <a:pPr>
              <a:defRPr/>
            </a:pPr>
            <a:fld id="{2484A8FA-C24D-45B3-9D60-840C0900A817}" type="slidenum">
              <a:rPr lang="el-GR"/>
              <a:pPr>
                <a:defRPr/>
              </a:pPr>
              <a:t>68</a:t>
            </a:fld>
            <a:endParaRPr lang="el-GR"/>
          </a:p>
        </p:txBody>
      </p:sp>
      <p:sp>
        <p:nvSpPr>
          <p:cNvPr id="2053" name="Rectangle 6"/>
          <p:cNvSpPr>
            <a:spLocks noGrp="1" noChangeArrowheads="1"/>
          </p:cNvSpPr>
          <p:nvPr>
            <p:ph type="title"/>
          </p:nvPr>
        </p:nvSpPr>
        <p:spPr/>
        <p:txBody>
          <a:bodyPr/>
          <a:lstStyle/>
          <a:p>
            <a:pPr eaLnBrk="1" hangingPunct="1"/>
            <a:endParaRPr lang="en-US" altLang="el-GR" smtClean="0"/>
          </a:p>
        </p:txBody>
      </p:sp>
      <p:sp>
        <p:nvSpPr>
          <p:cNvPr id="2054" name="Rectangle 3"/>
          <p:cNvSpPr>
            <a:spLocks noGrp="1" noChangeArrowheads="1"/>
          </p:cNvSpPr>
          <p:nvPr>
            <p:ph type="body" sz="half" idx="1"/>
          </p:nvPr>
        </p:nvSpPr>
        <p:spPr>
          <a:xfrm>
            <a:off x="304800" y="1371600"/>
            <a:ext cx="8443913" cy="4724400"/>
          </a:xfrm>
        </p:spPr>
        <p:txBody>
          <a:bodyPr/>
          <a:lstStyle/>
          <a:p>
            <a:pPr eaLnBrk="1" hangingPunct="1">
              <a:buFontTx/>
              <a:buNone/>
            </a:pPr>
            <a:r>
              <a:rPr lang="en-US" altLang="el-GR" sz="2000" b="1" smtClean="0">
                <a:latin typeface="Courier New" pitchFamily="49" charset="0"/>
              </a:rPr>
              <a:t>void main()</a:t>
            </a:r>
            <a:endParaRPr lang="el-GR" altLang="el-GR" sz="2000" b="1" smtClean="0">
              <a:latin typeface="Courier New" pitchFamily="49" charset="0"/>
            </a:endParaRPr>
          </a:p>
          <a:p>
            <a:pPr eaLnBrk="1" hangingPunct="1">
              <a:buFontTx/>
              <a:buNone/>
            </a:pPr>
            <a:r>
              <a:rPr lang="en-US" altLang="el-GR" sz="2000" b="1" smtClean="0">
                <a:latin typeface="Courier New" pitchFamily="49" charset="0"/>
              </a:rPr>
              <a:t>{ </a:t>
            </a:r>
          </a:p>
          <a:p>
            <a:pPr eaLnBrk="1" hangingPunct="1">
              <a:buFontTx/>
              <a:buNone/>
            </a:pPr>
            <a:r>
              <a:rPr lang="en-US" altLang="el-GR" sz="2000" b="1" smtClean="0">
                <a:latin typeface="Courier New" pitchFamily="49" charset="0"/>
              </a:rPr>
              <a:t>statdemo  obj1, obj2;</a:t>
            </a:r>
          </a:p>
          <a:p>
            <a:pPr eaLnBrk="1" hangingPunct="1">
              <a:buFontTx/>
              <a:buNone/>
            </a:pPr>
            <a:r>
              <a:rPr lang="en-US" altLang="el-GR" sz="2000" b="1" smtClean="0">
                <a:latin typeface="Courier New" pitchFamily="49" charset="0"/>
              </a:rPr>
              <a:t>obj1.putx(5);</a:t>
            </a:r>
          </a:p>
          <a:p>
            <a:pPr eaLnBrk="1" hangingPunct="1">
              <a:buFontTx/>
              <a:buNone/>
            </a:pPr>
            <a:r>
              <a:rPr lang="en-US" altLang="el-GR" sz="2000" b="1" smtClean="0">
                <a:latin typeface="Courier New" pitchFamily="49" charset="0"/>
              </a:rPr>
              <a:t>obj1.puty(10);</a:t>
            </a:r>
          </a:p>
          <a:p>
            <a:pPr eaLnBrk="1" hangingPunct="1">
              <a:buFontTx/>
              <a:buNone/>
            </a:pPr>
            <a:r>
              <a:rPr lang="en-US" altLang="el-GR" sz="2000" b="1" smtClean="0">
                <a:latin typeface="Courier New" pitchFamily="49" charset="0"/>
              </a:rPr>
              <a:t>obj2.puty(20);</a:t>
            </a:r>
          </a:p>
          <a:p>
            <a:pPr eaLnBrk="1" hangingPunct="1">
              <a:buFontTx/>
              <a:buNone/>
            </a:pPr>
            <a:r>
              <a:rPr lang="en-US" altLang="el-GR" sz="2000" b="1" smtClean="0">
                <a:latin typeface="Courier New" pitchFamily="49" charset="0"/>
              </a:rPr>
              <a:t>cout &lt;&lt; “x: “&lt;&lt; obj1.getx() &lt;&lt; “  “ &lt;&lt; obj2.getx()  &lt;&lt; endl;</a:t>
            </a:r>
          </a:p>
          <a:p>
            <a:pPr eaLnBrk="1" hangingPunct="1">
              <a:buFontTx/>
              <a:buNone/>
            </a:pPr>
            <a:r>
              <a:rPr lang="en-US" altLang="el-GR" sz="2000" b="1" smtClean="0">
                <a:latin typeface="Courier New" pitchFamily="49" charset="0"/>
              </a:rPr>
              <a:t>cout &lt;&lt; “y: “&lt;&lt; obj1.gety() &lt;&lt; “  “ &lt;&lt; obj2.gety()  &lt;&lt; endl; </a:t>
            </a:r>
          </a:p>
          <a:p>
            <a:pPr eaLnBrk="1" hangingPunct="1">
              <a:buFontTx/>
              <a:buNone/>
            </a:pPr>
            <a:r>
              <a:rPr lang="en-US" altLang="el-GR" sz="2000" b="1" smtClean="0">
                <a:latin typeface="Courier New" pitchFamily="49" charset="0"/>
              </a:rPr>
              <a:t>}</a:t>
            </a:r>
          </a:p>
        </p:txBody>
      </p:sp>
      <p:graphicFrame>
        <p:nvGraphicFramePr>
          <p:cNvPr id="2050" name="Object 8"/>
          <p:cNvGraphicFramePr>
            <a:graphicFrameLocks noGrp="1" noChangeAspect="1"/>
          </p:cNvGraphicFramePr>
          <p:nvPr>
            <p:ph sz="half" idx="2"/>
          </p:nvPr>
        </p:nvGraphicFramePr>
        <p:xfrm>
          <a:off x="3779838" y="1484313"/>
          <a:ext cx="4824412" cy="1020762"/>
        </p:xfrm>
        <a:graphic>
          <a:graphicData uri="http://schemas.openxmlformats.org/presentationml/2006/ole">
            <mc:AlternateContent xmlns:mc="http://schemas.openxmlformats.org/markup-compatibility/2006">
              <mc:Choice xmlns:v="urn:schemas-microsoft-com:vml" Requires="v">
                <p:oleObj spid="_x0000_s2078" name="Bitmap Image" r:id="rId3" imgW="1933333" imgH="409632" progId="Paint.Picture">
                  <p:embed/>
                </p:oleObj>
              </mc:Choice>
              <mc:Fallback>
                <p:oleObj name="Bitmap Image" r:id="rId3" imgW="1933333" imgH="409632" progId="Paint.Picture">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9838" y="1484313"/>
                        <a:ext cx="4824412" cy="1020762"/>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CEFE8AFE-3B2E-4C83-BA73-63BD576DE380}" type="slidenum">
              <a:rPr lang="el-GR"/>
              <a:pPr>
                <a:defRPr/>
              </a:pPr>
              <a:t>69</a:t>
            </a:fld>
            <a:endParaRPr lang="el-GR"/>
          </a:p>
        </p:txBody>
      </p:sp>
      <p:sp>
        <p:nvSpPr>
          <p:cNvPr id="67588" name="Rectangle 5"/>
          <p:cNvSpPr>
            <a:spLocks noGrp="1" noChangeArrowheads="1"/>
          </p:cNvSpPr>
          <p:nvPr>
            <p:ph type="title"/>
          </p:nvPr>
        </p:nvSpPr>
        <p:spPr/>
        <p:txBody>
          <a:bodyPr/>
          <a:lstStyle/>
          <a:p>
            <a:pPr eaLnBrk="1" hangingPunct="1"/>
            <a:endParaRPr lang="en-US" altLang="el-GR" smtClean="0"/>
          </a:p>
        </p:txBody>
      </p:sp>
      <p:pic>
        <p:nvPicPr>
          <p:cNvPr id="67589" name="Picture 4" descr="1402"/>
          <p:cNvPicPr>
            <a:picLocks noGrp="1" noChangeAspect="1" noChangeArrowheads="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1187450" y="1366838"/>
            <a:ext cx="6408738" cy="4297362"/>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p:txBody>
          <a:bodyPr/>
          <a:lstStyle/>
          <a:p>
            <a:endParaRPr lang="el-GR" altLang="el-GR" smtClean="0"/>
          </a:p>
        </p:txBody>
      </p:sp>
      <p:sp>
        <p:nvSpPr>
          <p:cNvPr id="4" name="3 - Θέση υποσέλιδου"/>
          <p:cNvSpPr>
            <a:spLocks noGrp="1"/>
          </p:cNvSpPr>
          <p:nvPr>
            <p:ph type="ftr" sz="quarter" idx="10"/>
          </p:nvPr>
        </p:nvSpPr>
        <p:spPr/>
        <p:txBody>
          <a:bodyPr/>
          <a:lstStyle/>
          <a:p>
            <a:pPr>
              <a:defRPr/>
            </a:pPr>
            <a:r>
              <a:rPr lang="el-GR" smtClean="0"/>
              <a:t>ΔΠΘ-ΤΜΗΜΑ ΜΠΔ: ΑΝΤΙΚΕΙΜΕΝΟΣΤΡΑΦΗΣ ΠΡΟΓΡΑΜΜΑΤΙΣΜΟΣ</a:t>
            </a:r>
            <a:r>
              <a:rPr lang="en-US" smtClean="0"/>
              <a:t> / 05</a:t>
            </a:r>
            <a:endParaRPr lang="el-GR"/>
          </a:p>
        </p:txBody>
      </p:sp>
      <p:sp>
        <p:nvSpPr>
          <p:cNvPr id="5" name="4 - Θέση αριθμού διαφάνειας"/>
          <p:cNvSpPr>
            <a:spLocks noGrp="1"/>
          </p:cNvSpPr>
          <p:nvPr>
            <p:ph type="sldNum" sz="quarter" idx="11"/>
          </p:nvPr>
        </p:nvSpPr>
        <p:spPr/>
        <p:txBody>
          <a:bodyPr/>
          <a:lstStyle/>
          <a:p>
            <a:pPr>
              <a:defRPr/>
            </a:pPr>
            <a:fld id="{BD06FC4B-60BD-4054-A4DA-166E7AB5F3FE}" type="slidenum">
              <a:rPr lang="el-GR" smtClean="0"/>
              <a:pPr>
                <a:defRPr/>
              </a:pPr>
              <a:t>7</a:t>
            </a:fld>
            <a:endParaRPr lang="el-GR"/>
          </a:p>
        </p:txBody>
      </p:sp>
      <p:pic>
        <p:nvPicPr>
          <p:cNvPr id="1024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1262063"/>
            <a:ext cx="8059737" cy="425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98EBBFD5-62D1-4B14-A1EE-8A5B8668EC17}" type="slidenum">
              <a:rPr lang="el-GR"/>
              <a:pPr>
                <a:defRPr/>
              </a:pPr>
              <a:t>70</a:t>
            </a:fld>
            <a:endParaRPr lang="el-GR"/>
          </a:p>
        </p:txBody>
      </p:sp>
      <p:sp>
        <p:nvSpPr>
          <p:cNvPr id="68612" name="Rectangle 2"/>
          <p:cNvSpPr>
            <a:spLocks noGrp="1" noChangeArrowheads="1"/>
          </p:cNvSpPr>
          <p:nvPr>
            <p:ph type="title"/>
          </p:nvPr>
        </p:nvSpPr>
        <p:spPr/>
        <p:txBody>
          <a:bodyPr/>
          <a:lstStyle/>
          <a:p>
            <a:pPr eaLnBrk="1" hangingPunct="1"/>
            <a:r>
              <a:rPr lang="el-GR" altLang="el-GR" smtClean="0"/>
              <a:t>Έτοιμα προγράμματα</a:t>
            </a:r>
            <a:endParaRPr lang="en-US" altLang="el-GR" smtClean="0"/>
          </a:p>
        </p:txBody>
      </p:sp>
      <p:sp>
        <p:nvSpPr>
          <p:cNvPr id="68613" name="Rectangle 3"/>
          <p:cNvSpPr>
            <a:spLocks noGrp="1" noChangeArrowheads="1"/>
          </p:cNvSpPr>
          <p:nvPr>
            <p:ph type="body" idx="1"/>
          </p:nvPr>
        </p:nvSpPr>
        <p:spPr>
          <a:xfrm>
            <a:off x="304800" y="1196752"/>
            <a:ext cx="8534400" cy="4899248"/>
          </a:xfrm>
        </p:spPr>
        <p:txBody>
          <a:bodyPr/>
          <a:lstStyle/>
          <a:p>
            <a:pPr eaLnBrk="1" hangingPunct="1">
              <a:lnSpc>
                <a:spcPct val="90000"/>
              </a:lnSpc>
            </a:pPr>
            <a:r>
              <a:rPr lang="en-US" altLang="el-GR" b="1" dirty="0" smtClean="0">
                <a:latin typeface="Courier New" panose="02070309020205020404" pitchFamily="49" charset="0"/>
                <a:cs typeface="Courier New" panose="02070309020205020404" pitchFamily="49" charset="0"/>
              </a:rPr>
              <a:t>static01.cpp</a:t>
            </a:r>
          </a:p>
          <a:p>
            <a:pPr eaLnBrk="1" hangingPunct="1">
              <a:lnSpc>
                <a:spcPct val="90000"/>
              </a:lnSpc>
            </a:pPr>
            <a:r>
              <a:rPr lang="en-US" altLang="el-GR" b="1" dirty="0" smtClean="0">
                <a:latin typeface="Courier New" panose="02070309020205020404" pitchFamily="49" charset="0"/>
                <a:cs typeface="Courier New" panose="02070309020205020404" pitchFamily="49" charset="0"/>
              </a:rPr>
              <a:t>static02.cpp</a:t>
            </a:r>
          </a:p>
          <a:p>
            <a:pPr eaLnBrk="1" hangingPunct="1">
              <a:lnSpc>
                <a:spcPct val="90000"/>
              </a:lnSpc>
            </a:pPr>
            <a:r>
              <a:rPr lang="en-US" altLang="el-GR" b="1" dirty="0" smtClean="0">
                <a:latin typeface="Courier New" panose="02070309020205020404" pitchFamily="49" charset="0"/>
                <a:cs typeface="Courier New" panose="02070309020205020404" pitchFamily="49" charset="0"/>
              </a:rPr>
              <a:t>budget1.cpp</a:t>
            </a:r>
          </a:p>
          <a:p>
            <a:pPr eaLnBrk="1" hangingPunct="1">
              <a:lnSpc>
                <a:spcPct val="90000"/>
              </a:lnSpc>
            </a:pPr>
            <a:r>
              <a:rPr lang="en-US" altLang="el-GR" b="1" dirty="0" smtClean="0">
                <a:latin typeface="Courier New" panose="02070309020205020404" pitchFamily="49" charset="0"/>
                <a:cs typeface="Courier New" panose="02070309020205020404" pitchFamily="49" charset="0"/>
              </a:rPr>
              <a:t>budget2.cpp</a:t>
            </a:r>
          </a:p>
          <a:p>
            <a:pPr eaLnBrk="1" hangingPunct="1">
              <a:lnSpc>
                <a:spcPct val="90000"/>
              </a:lnSpc>
            </a:pPr>
            <a:endParaRPr lang="en-US" altLang="el-GR" b="1" dirty="0" smtClean="0">
              <a:latin typeface="Courier New" panose="02070309020205020404" pitchFamily="49" charset="0"/>
              <a:cs typeface="Courier New" panose="02070309020205020404" pitchFamily="49" charset="0"/>
            </a:endParaRPr>
          </a:p>
          <a:p>
            <a:pPr eaLnBrk="1" hangingPunct="1">
              <a:lnSpc>
                <a:spcPct val="90000"/>
              </a:lnSpc>
            </a:pPr>
            <a:r>
              <a:rPr lang="en-US" altLang="el-GR" b="1" dirty="0" err="1" smtClean="0">
                <a:solidFill>
                  <a:schemeClr val="accent2"/>
                </a:solidFill>
                <a:latin typeface="Courier New" panose="02070309020205020404" pitchFamily="49" charset="0"/>
                <a:cs typeface="Courier New" panose="02070309020205020404" pitchFamily="49" charset="0"/>
              </a:rPr>
              <a:t>stat_emp</a:t>
            </a:r>
            <a:endParaRPr lang="en-US" altLang="el-GR" b="1" dirty="0" smtClean="0">
              <a:solidFill>
                <a:schemeClr val="accent2"/>
              </a:solidFill>
              <a:latin typeface="Courier New" panose="02070309020205020404" pitchFamily="49" charset="0"/>
              <a:cs typeface="Courier New" panose="02070309020205020404" pitchFamily="49" charset="0"/>
            </a:endParaRPr>
          </a:p>
          <a:p>
            <a:pPr lvl="1" eaLnBrk="1" hangingPunct="1">
              <a:lnSpc>
                <a:spcPct val="90000"/>
              </a:lnSpc>
            </a:pPr>
            <a:r>
              <a:rPr lang="en-US" altLang="el-GR" b="1" dirty="0" smtClean="0">
                <a:solidFill>
                  <a:schemeClr val="accent2"/>
                </a:solidFill>
                <a:latin typeface="Courier New" panose="02070309020205020404" pitchFamily="49" charset="0"/>
                <a:cs typeface="Courier New" panose="02070309020205020404" pitchFamily="49" charset="0"/>
              </a:rPr>
              <a:t>employ1.h</a:t>
            </a:r>
          </a:p>
          <a:p>
            <a:pPr lvl="1" eaLnBrk="1" hangingPunct="1">
              <a:lnSpc>
                <a:spcPct val="90000"/>
              </a:lnSpc>
            </a:pPr>
            <a:r>
              <a:rPr lang="en-US" altLang="el-GR" b="1" dirty="0" smtClean="0">
                <a:solidFill>
                  <a:schemeClr val="accent2"/>
                </a:solidFill>
                <a:latin typeface="Courier New" panose="02070309020205020404" pitchFamily="49" charset="0"/>
                <a:cs typeface="Courier New" panose="02070309020205020404" pitchFamily="49" charset="0"/>
              </a:rPr>
              <a:t>employ1.cpp</a:t>
            </a:r>
          </a:p>
          <a:p>
            <a:pPr lvl="1" eaLnBrk="1" hangingPunct="1">
              <a:lnSpc>
                <a:spcPct val="90000"/>
              </a:lnSpc>
            </a:pPr>
            <a:r>
              <a:rPr lang="en-US" altLang="el-GR" b="1" dirty="0" smtClean="0">
                <a:solidFill>
                  <a:schemeClr val="accent2"/>
                </a:solidFill>
                <a:latin typeface="Courier New" panose="02070309020205020404" pitchFamily="49" charset="0"/>
                <a:cs typeface="Courier New" panose="02070309020205020404" pitchFamily="49" charset="0"/>
              </a:rPr>
              <a:t>codempl.cpp</a:t>
            </a:r>
          </a:p>
          <a:p>
            <a:pPr lvl="1" eaLnBrk="1" hangingPunct="1">
              <a:lnSpc>
                <a:spcPct val="90000"/>
              </a:lnSpc>
            </a:pPr>
            <a:endParaRPr lang="en-US" altLang="el-GR" b="1" dirty="0" smtClean="0">
              <a:solidFill>
                <a:schemeClr val="accent2"/>
              </a:solidFill>
              <a:latin typeface="Courier New" panose="02070309020205020404" pitchFamily="49" charset="0"/>
              <a:cs typeface="Courier New" panose="02070309020205020404" pitchFamily="49" charset="0"/>
            </a:endParaRPr>
          </a:p>
          <a:p>
            <a:pPr eaLnBrk="1" hangingPunct="1">
              <a:lnSpc>
                <a:spcPct val="90000"/>
              </a:lnSpc>
            </a:pPr>
            <a:r>
              <a:rPr lang="en-US" altLang="el-GR" b="1" dirty="0" smtClean="0">
                <a:solidFill>
                  <a:srgbClr val="FF0000"/>
                </a:solidFill>
                <a:latin typeface="Courier New" panose="02070309020205020404" pitchFamily="49" charset="0"/>
                <a:cs typeface="Courier New" panose="02070309020205020404" pitchFamily="49" charset="0"/>
              </a:rPr>
              <a:t>\aircraft</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υποσέλιδου 3"/>
          <p:cNvSpPr>
            <a:spLocks noGrp="1"/>
          </p:cNvSpPr>
          <p:nvPr>
            <p:ph type="ftr" sz="quarter" idx="10"/>
          </p:nvPr>
        </p:nvSpPr>
        <p:spPr/>
        <p:txBody>
          <a:bodyPr/>
          <a:lstStyle/>
          <a:p>
            <a:pPr>
              <a:defRPr/>
            </a:pPr>
            <a:r>
              <a:rPr lang="el-GR" smtClean="0"/>
              <a:t>ΔΠΘ-ΤΜΗΜΑ ΜΠΔ: ΑΝΤΙΚΕΙΜΕΝΟΣΤΡΑΦΗΣ ΠΡΟΓΡΑΜΜΑΤΙΣΜΟΣ</a:t>
            </a:r>
            <a:r>
              <a:rPr lang="en-US" smtClean="0"/>
              <a:t> / 05</a:t>
            </a:r>
            <a:endParaRPr lang="el-GR"/>
          </a:p>
        </p:txBody>
      </p:sp>
      <p:sp>
        <p:nvSpPr>
          <p:cNvPr id="5" name="Θέση αριθμού διαφάνειας 4"/>
          <p:cNvSpPr>
            <a:spLocks noGrp="1"/>
          </p:cNvSpPr>
          <p:nvPr>
            <p:ph type="sldNum" sz="quarter" idx="11"/>
          </p:nvPr>
        </p:nvSpPr>
        <p:spPr/>
        <p:txBody>
          <a:bodyPr/>
          <a:lstStyle/>
          <a:p>
            <a:pPr>
              <a:defRPr/>
            </a:pPr>
            <a:fld id="{9A332FE0-1DE8-4484-9C19-8CC83BB55F0B}" type="slidenum">
              <a:rPr lang="el-GR" smtClean="0"/>
              <a:pPr>
                <a:defRPr/>
              </a:pPr>
              <a:t>71</a:t>
            </a:fld>
            <a:endParaRPr lang="el-G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1568596" y="-870251"/>
            <a:ext cx="5688929" cy="83827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0545039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Class diagram </a:t>
            </a:r>
            <a:endParaRPr lang="el-GR" dirty="0"/>
          </a:p>
        </p:txBody>
      </p:sp>
      <p:sp>
        <p:nvSpPr>
          <p:cNvPr id="4" name="Θέση υποσέλιδου 3"/>
          <p:cNvSpPr>
            <a:spLocks noGrp="1"/>
          </p:cNvSpPr>
          <p:nvPr>
            <p:ph type="ftr" sz="quarter" idx="10"/>
          </p:nvPr>
        </p:nvSpPr>
        <p:spPr/>
        <p:txBody>
          <a:bodyPr/>
          <a:lstStyle/>
          <a:p>
            <a:pPr>
              <a:defRPr/>
            </a:pPr>
            <a:r>
              <a:rPr lang="el-GR" smtClean="0"/>
              <a:t>ΔΠΘ-ΤΜΗΜΑ ΜΠΔ: ΑΝΤΙΚΕΙΜΕΝΟΣΤΡΑΦΗΣ ΠΡΟΓΡΑΜΜΑΤΙΣΜΟΣ</a:t>
            </a:r>
            <a:r>
              <a:rPr lang="en-US" smtClean="0"/>
              <a:t> / 05</a:t>
            </a:r>
            <a:endParaRPr lang="el-GR"/>
          </a:p>
        </p:txBody>
      </p:sp>
      <p:sp>
        <p:nvSpPr>
          <p:cNvPr id="5" name="Θέση αριθμού διαφάνειας 4"/>
          <p:cNvSpPr>
            <a:spLocks noGrp="1"/>
          </p:cNvSpPr>
          <p:nvPr>
            <p:ph type="sldNum" sz="quarter" idx="11"/>
          </p:nvPr>
        </p:nvSpPr>
        <p:spPr/>
        <p:txBody>
          <a:bodyPr/>
          <a:lstStyle/>
          <a:p>
            <a:pPr>
              <a:defRPr/>
            </a:pPr>
            <a:fld id="{9A332FE0-1DE8-4484-9C19-8CC83BB55F0B}" type="slidenum">
              <a:rPr lang="el-GR" smtClean="0"/>
              <a:pPr>
                <a:defRPr/>
              </a:pPr>
              <a:t>72</a:t>
            </a:fld>
            <a:endParaRPr lang="el-G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124744"/>
            <a:ext cx="5300202" cy="4896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20484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55552804-6750-46C0-81B6-8F2B9C8DE5FF}" type="slidenum">
              <a:rPr lang="el-GR"/>
              <a:pPr>
                <a:defRPr/>
              </a:pPr>
              <a:t>8</a:t>
            </a:fld>
            <a:endParaRPr lang="el-GR"/>
          </a:p>
        </p:txBody>
      </p:sp>
      <p:sp>
        <p:nvSpPr>
          <p:cNvPr id="11268" name="Rectangle 2"/>
          <p:cNvSpPr>
            <a:spLocks noGrp="1" noChangeArrowheads="1"/>
          </p:cNvSpPr>
          <p:nvPr>
            <p:ph type="title"/>
          </p:nvPr>
        </p:nvSpPr>
        <p:spPr/>
        <p:txBody>
          <a:bodyPr/>
          <a:lstStyle/>
          <a:p>
            <a:pPr eaLnBrk="1" hangingPunct="1"/>
            <a:r>
              <a:rPr lang="el-GR" altLang="el-GR" smtClean="0"/>
              <a:t>Παραχώρηση μνήμης</a:t>
            </a:r>
            <a:endParaRPr lang="en-US" altLang="el-GR" smtClean="0"/>
          </a:p>
        </p:txBody>
      </p:sp>
      <p:sp>
        <p:nvSpPr>
          <p:cNvPr id="11269" name="Rectangle 3"/>
          <p:cNvSpPr>
            <a:spLocks noGrp="1" noChangeArrowheads="1"/>
          </p:cNvSpPr>
          <p:nvPr>
            <p:ph type="body" idx="1"/>
          </p:nvPr>
        </p:nvSpPr>
        <p:spPr/>
        <p:txBody>
          <a:bodyPr/>
          <a:lstStyle/>
          <a:p>
            <a:pPr eaLnBrk="1" hangingPunct="1"/>
            <a:r>
              <a:rPr lang="el-GR" altLang="el-GR" b="1" smtClean="0">
                <a:solidFill>
                  <a:schemeClr val="accent2"/>
                </a:solidFill>
              </a:rPr>
              <a:t>ΣΤΑΤΙΚΗ ΠΑΡΑΧΩΡΗΣΗ (</a:t>
            </a:r>
            <a:r>
              <a:rPr lang="en-US" altLang="el-GR" b="1" smtClean="0">
                <a:solidFill>
                  <a:schemeClr val="accent2"/>
                </a:solidFill>
              </a:rPr>
              <a:t>STATIC</a:t>
            </a:r>
            <a:r>
              <a:rPr lang="el-GR" altLang="el-GR" b="1" smtClean="0">
                <a:solidFill>
                  <a:schemeClr val="accent2"/>
                </a:solidFill>
              </a:rPr>
              <a:t> </a:t>
            </a:r>
            <a:r>
              <a:rPr lang="en-US" altLang="el-GR" b="1" smtClean="0">
                <a:solidFill>
                  <a:schemeClr val="accent2"/>
                </a:solidFill>
              </a:rPr>
              <a:t>ALLOCATION</a:t>
            </a:r>
            <a:r>
              <a:rPr lang="el-GR" altLang="el-GR" b="1" smtClean="0">
                <a:solidFill>
                  <a:schemeClr val="accent2"/>
                </a:solidFill>
              </a:rPr>
              <a:t>)</a:t>
            </a:r>
            <a:endParaRPr lang="en-US" altLang="el-GR" b="1" smtClean="0">
              <a:solidFill>
                <a:schemeClr val="accent2"/>
              </a:solidFill>
            </a:endParaRPr>
          </a:p>
          <a:p>
            <a:pPr lvl="1" eaLnBrk="1" hangingPunct="1"/>
            <a:r>
              <a:rPr lang="el-GR" altLang="el-GR" b="1" smtClean="0">
                <a:solidFill>
                  <a:schemeClr val="accent2"/>
                </a:solidFill>
              </a:rPr>
              <a:t>Είναι η παραχώρηση χώρου μνήμης που γίνεται κατά τη διάρκεια της μεταγλώττισης (</a:t>
            </a:r>
            <a:r>
              <a:rPr lang="en-US" altLang="el-GR" b="1" smtClean="0">
                <a:solidFill>
                  <a:schemeClr val="accent2"/>
                </a:solidFill>
              </a:rPr>
              <a:t>compile time</a:t>
            </a:r>
            <a:r>
              <a:rPr lang="el-GR" altLang="el-GR" b="1" smtClean="0">
                <a:solidFill>
                  <a:schemeClr val="accent2"/>
                </a:solidFill>
              </a:rPr>
              <a:t>).</a:t>
            </a:r>
          </a:p>
          <a:p>
            <a:pPr lvl="1" eaLnBrk="1" hangingPunct="1"/>
            <a:endParaRPr lang="el-GR" altLang="el-GR" b="1" smtClean="0">
              <a:solidFill>
                <a:srgbClr val="CC0000"/>
              </a:solidFill>
            </a:endParaRPr>
          </a:p>
          <a:p>
            <a:pPr eaLnBrk="1" hangingPunct="1"/>
            <a:r>
              <a:rPr lang="el-GR" altLang="el-GR" b="1" smtClean="0">
                <a:solidFill>
                  <a:srgbClr val="CC0000"/>
                </a:solidFill>
              </a:rPr>
              <a:t>ΔΥΝΑΜΙΚΗ ΠΑΡΑΧΩΡΗΣΗ (</a:t>
            </a:r>
            <a:r>
              <a:rPr lang="en-US" altLang="el-GR" b="1" smtClean="0">
                <a:solidFill>
                  <a:srgbClr val="CC0000"/>
                </a:solidFill>
              </a:rPr>
              <a:t>DYNAMIC     ALLOCATION</a:t>
            </a:r>
            <a:r>
              <a:rPr lang="el-GR" altLang="el-GR" b="1" smtClean="0">
                <a:solidFill>
                  <a:srgbClr val="CC0000"/>
                </a:solidFill>
              </a:rPr>
              <a:t>)</a:t>
            </a:r>
            <a:endParaRPr lang="en-US" altLang="el-GR" b="1" smtClean="0">
              <a:solidFill>
                <a:srgbClr val="CC0000"/>
              </a:solidFill>
            </a:endParaRPr>
          </a:p>
          <a:p>
            <a:pPr lvl="1" eaLnBrk="1" hangingPunct="1"/>
            <a:r>
              <a:rPr lang="el-GR" altLang="el-GR" b="1" smtClean="0">
                <a:solidFill>
                  <a:srgbClr val="CC0000"/>
                </a:solidFill>
              </a:rPr>
              <a:t>Είναι η παραχώρηση χώρου μνήμης που γίνεται κατά τη διάρκεια της εκτέλεσης (</a:t>
            </a:r>
            <a:r>
              <a:rPr lang="en-US" altLang="el-GR" b="1" smtClean="0">
                <a:solidFill>
                  <a:srgbClr val="CC0000"/>
                </a:solidFill>
              </a:rPr>
              <a:t>run time</a:t>
            </a:r>
            <a:r>
              <a:rPr lang="el-GR" altLang="el-GR" b="1" smtClean="0">
                <a:solidFill>
                  <a:srgbClr val="CC0000"/>
                </a:solidFill>
              </a:rPr>
              <a:t>)</a:t>
            </a:r>
            <a:r>
              <a:rPr lang="en-US" altLang="el-GR" b="1" smtClean="0">
                <a:solidFill>
                  <a:srgbClr val="CC0000"/>
                </a:solidFill>
              </a:rPr>
              <a:t> </a:t>
            </a:r>
            <a:r>
              <a:rPr lang="el-GR" altLang="el-GR" b="1" smtClean="0">
                <a:solidFill>
                  <a:srgbClr val="CC0000"/>
                </a:solidFill>
              </a:rPr>
              <a:t>με χρήση του τελεστή </a:t>
            </a:r>
            <a:r>
              <a:rPr lang="en-US" altLang="el-GR" b="1" smtClean="0">
                <a:solidFill>
                  <a:srgbClr val="CC0000"/>
                </a:solidFill>
              </a:rPr>
              <a:t>new.</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p:cNvSpPr>
            <a:spLocks noGrp="1"/>
          </p:cNvSpPr>
          <p:nvPr>
            <p:ph type="ftr" sz="quarter" idx="10"/>
          </p:nvPr>
        </p:nvSpPr>
        <p:spPr/>
        <p:txBody>
          <a:bodyPr/>
          <a:lstStyle/>
          <a:p>
            <a:pPr>
              <a:defRPr/>
            </a:pPr>
            <a:r>
              <a:rPr lang="el-GR"/>
              <a:t>ΔΠΘ-ΤΜΗΜΑ ΜΠΔ: ΑΝΤΙΚΕΙΜΕΝΟΣΤΡΑΦΗΣ ΠΡΟΓΡΑΜΜΑΤΙΣΜΟΣ</a:t>
            </a:r>
            <a:r>
              <a:rPr lang="en-US"/>
              <a:t> / 05</a:t>
            </a:r>
            <a:endParaRPr lang="el-GR"/>
          </a:p>
        </p:txBody>
      </p:sp>
      <p:sp>
        <p:nvSpPr>
          <p:cNvPr id="5" name="4 - Θέση αριθμού διαφάνειας"/>
          <p:cNvSpPr>
            <a:spLocks noGrp="1"/>
          </p:cNvSpPr>
          <p:nvPr>
            <p:ph type="sldNum" sz="quarter" idx="11"/>
          </p:nvPr>
        </p:nvSpPr>
        <p:spPr/>
        <p:txBody>
          <a:bodyPr/>
          <a:lstStyle/>
          <a:p>
            <a:pPr>
              <a:defRPr/>
            </a:pPr>
            <a:fld id="{9EAB1F67-18B9-4D37-974F-72C8EE7FEFCB}" type="slidenum">
              <a:rPr lang="el-GR"/>
              <a:pPr>
                <a:defRPr/>
              </a:pPr>
              <a:t>9</a:t>
            </a:fld>
            <a:endParaRPr lang="el-GR"/>
          </a:p>
        </p:txBody>
      </p:sp>
      <p:sp>
        <p:nvSpPr>
          <p:cNvPr id="12292" name="Rectangle 2"/>
          <p:cNvSpPr>
            <a:spLocks noGrp="1" noChangeArrowheads="1"/>
          </p:cNvSpPr>
          <p:nvPr>
            <p:ph type="title"/>
          </p:nvPr>
        </p:nvSpPr>
        <p:spPr/>
        <p:txBody>
          <a:bodyPr/>
          <a:lstStyle/>
          <a:p>
            <a:pPr eaLnBrk="1" hangingPunct="1"/>
            <a:r>
              <a:rPr lang="el-GR" altLang="el-GR" smtClean="0"/>
              <a:t>Χρήση δυναμικής μνήμης στη </a:t>
            </a:r>
            <a:r>
              <a:rPr lang="en-US" altLang="el-GR" smtClean="0"/>
              <a:t>C++</a:t>
            </a:r>
          </a:p>
        </p:txBody>
      </p:sp>
      <p:sp>
        <p:nvSpPr>
          <p:cNvPr id="12293" name="Rectangle 3"/>
          <p:cNvSpPr>
            <a:spLocks noGrp="1" noChangeArrowheads="1"/>
          </p:cNvSpPr>
          <p:nvPr>
            <p:ph type="body" idx="1"/>
          </p:nvPr>
        </p:nvSpPr>
        <p:spPr/>
        <p:txBody>
          <a:bodyPr/>
          <a:lstStyle/>
          <a:p>
            <a:pPr eaLnBrk="1" hangingPunct="1">
              <a:lnSpc>
                <a:spcPct val="90000"/>
              </a:lnSpc>
            </a:pPr>
            <a:r>
              <a:rPr lang="el-GR" altLang="el-GR" sz="2400" smtClean="0"/>
              <a:t>Στη </a:t>
            </a:r>
            <a:r>
              <a:rPr lang="en-US" altLang="el-GR" sz="2400" smtClean="0"/>
              <a:t>C++ </a:t>
            </a:r>
            <a:r>
              <a:rPr lang="el-GR" altLang="el-GR" sz="2400" smtClean="0"/>
              <a:t>είναι δυνατή η δημιουργία και η διαγραφή μεταβλητών κατά τη διάρκεια της εκτέλεσης ενός προγράμματος (</a:t>
            </a:r>
            <a:r>
              <a:rPr lang="en-US" altLang="el-GR" sz="2400" smtClean="0"/>
              <a:t>“on the fly”</a:t>
            </a:r>
            <a:r>
              <a:rPr lang="el-GR" altLang="el-GR" sz="2400" smtClean="0"/>
              <a:t>).</a:t>
            </a:r>
          </a:p>
          <a:p>
            <a:pPr eaLnBrk="1" hangingPunct="1">
              <a:lnSpc>
                <a:spcPct val="90000"/>
              </a:lnSpc>
            </a:pPr>
            <a:r>
              <a:rPr lang="el-GR" altLang="el-GR" sz="2400" smtClean="0"/>
              <a:t>Η ανάγκη αυτή προκύπτει όταν δεν είναι εξ αρχής γνωστή η απαίτηση για μεταβλητές στο πρόγραμμα, ώστε αυτές να δηλωθούν έγκαιρα (π.χ. όταν η εκτέλεση του προγράμματος δημιουργεί μια σειρά από αντικείμενα το πλήθος των οποίων δεν είναι εξ αρχής γνωστό).</a:t>
            </a:r>
          </a:p>
          <a:p>
            <a:pPr eaLnBrk="1" hangingPunct="1">
              <a:lnSpc>
                <a:spcPct val="90000"/>
              </a:lnSpc>
            </a:pPr>
            <a:r>
              <a:rPr lang="el-GR" altLang="el-GR" sz="2400" smtClean="0"/>
              <a:t>Το πρόγραμμα μπορεί να δημιουργήσει τις δικές του μεταβλητές καθώς εκτελείται!</a:t>
            </a:r>
          </a:p>
          <a:p>
            <a:pPr eaLnBrk="1" hangingPunct="1">
              <a:lnSpc>
                <a:spcPct val="90000"/>
              </a:lnSpc>
            </a:pPr>
            <a:r>
              <a:rPr lang="el-GR" altLang="el-GR" sz="2400" b="1" smtClean="0">
                <a:solidFill>
                  <a:srgbClr val="CC0000"/>
                </a:solidFill>
              </a:rPr>
              <a:t>Αυτό ονομάζεται ΔΥΝΑΜΙΚΗ ΠΑΡΑΧΩΡΗΣΗ ΜΝΗΜΗΣ και επιτυγχάνεται μόνο με τη χρήση ΔΕΙΚΤΩΝ!</a:t>
            </a:r>
            <a:endParaRPr lang="en-US" altLang="el-GR" sz="2400" b="1" smtClean="0">
              <a:solidFill>
                <a:srgbClr val="CC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Προεπιλεγμένη σχεδίαση">
  <a:themeElements>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Προεπιλεγμένη σχεδίαση">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l-GR"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l-GR"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Προεπιλεγμένη σχεδίαση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Προεπιλεγμένη σχεδίαση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2279</TotalTime>
  <Words>3904</Words>
  <Application>Microsoft Office PowerPoint</Application>
  <PresentationFormat>Προβολή στην οθόνη (4:3)</PresentationFormat>
  <Paragraphs>816</Paragraphs>
  <Slides>72</Slides>
  <Notes>7</Notes>
  <HiddenSlides>0</HiddenSlides>
  <MMClips>0</MMClips>
  <ScaleCrop>false</ScaleCrop>
  <HeadingPairs>
    <vt:vector size="8" baseType="variant">
      <vt:variant>
        <vt:lpstr>Γραμματοσειρές που χρησιμοποιούνται</vt:lpstr>
      </vt:variant>
      <vt:variant>
        <vt:i4>5</vt:i4>
      </vt:variant>
      <vt:variant>
        <vt:lpstr>Θέμα</vt:lpstr>
      </vt:variant>
      <vt:variant>
        <vt:i4>1</vt:i4>
      </vt:variant>
      <vt:variant>
        <vt:lpstr>Ενσωματωμένοι διακομιστές OLE</vt:lpstr>
      </vt:variant>
      <vt:variant>
        <vt:i4>2</vt:i4>
      </vt:variant>
      <vt:variant>
        <vt:lpstr>Τίτλοι διαφανειών</vt:lpstr>
      </vt:variant>
      <vt:variant>
        <vt:i4>72</vt:i4>
      </vt:variant>
    </vt:vector>
  </HeadingPairs>
  <TitlesOfParts>
    <vt:vector size="80" baseType="lpstr">
      <vt:lpstr>Arial</vt:lpstr>
      <vt:lpstr>Comic Sans MS</vt:lpstr>
      <vt:lpstr>Courier New</vt:lpstr>
      <vt:lpstr>굴림</vt:lpstr>
      <vt:lpstr>Times New Roman</vt:lpstr>
      <vt:lpstr>Προεπιλεγμένη σχεδίαση</vt:lpstr>
      <vt:lpstr>VISIO</vt:lpstr>
      <vt:lpstr>Bitmap Image</vt:lpstr>
      <vt:lpstr>6ο Μάθημα</vt:lpstr>
      <vt:lpstr>Χώρος διευθύνσεων προγράμματος</vt:lpstr>
      <vt:lpstr>Χώρος διευθύνσεων προγράμματος</vt:lpstr>
      <vt:lpstr>Η εντολή assert</vt:lpstr>
      <vt:lpstr>Παρουσίαση του PowerPoint</vt:lpstr>
      <vt:lpstr>Παρουσίαση του PowerPoint</vt:lpstr>
      <vt:lpstr>Παρουσίαση του PowerPoint</vt:lpstr>
      <vt:lpstr>Παραχώρηση μνήμης</vt:lpstr>
      <vt:lpstr>Χρήση δυναμικής μνήμης στη C++</vt:lpstr>
      <vt:lpstr>Παρουσίαση του PowerPoint</vt:lpstr>
      <vt:lpstr>Παρουσίαση του PowerPoint</vt:lpstr>
      <vt:lpstr>Δυναμική παραχώρηση μνήμης στην C++</vt:lpstr>
      <vt:lpstr>Παρουσίαση του PowerPoint</vt:lpstr>
      <vt:lpstr>Δυναμική παραχώρηση μνήμης</vt:lpstr>
      <vt:lpstr>Δυναμική παραχώρηση μνήμης</vt:lpstr>
      <vt:lpstr>Δυναμική παραχώρηση μνήμης</vt:lpstr>
      <vt:lpstr>Δυναμική παραχώρηση μνήμης</vt:lpstr>
      <vt:lpstr>Παρουσίαση του PowerPoint</vt:lpstr>
      <vt:lpstr>Παρουσίαση του PowerPoint</vt:lpstr>
      <vt:lpstr>Παράδειγμα δυναμικού πίνακα</vt:lpstr>
      <vt:lpstr>Παρουσίαση του PowerPoint</vt:lpstr>
      <vt:lpstr>Παρουσίαση του PowerPoint</vt:lpstr>
      <vt:lpstr>Παρουσίαση του PowerPoint</vt:lpstr>
      <vt:lpstr>Παράδειγμα – 1 (απλές μεταβλητές)</vt:lpstr>
      <vt:lpstr>Παράδειγμα -2 (objects)</vt:lpstr>
      <vt:lpstr>Παράδειγμα -3 (πίνακες)</vt:lpstr>
      <vt:lpstr>Παράδειγμα - 4</vt:lpstr>
      <vt:lpstr>Λύση</vt:lpstr>
      <vt:lpstr>Έτοιμα προγράμματα</vt:lpstr>
      <vt:lpstr>Ο τελεστής -&gt;</vt:lpstr>
      <vt:lpstr>Δυναμικά εκχωρούμενα αντικείμενα</vt:lpstr>
      <vt:lpstr>χρήση constructors με δυναμική παραχώρηση μνήμης</vt:lpstr>
      <vt:lpstr>Ο δείκτης this (this pointer)</vt:lpstr>
      <vt:lpstr>Παρουσίαση του PowerPoint</vt:lpstr>
      <vt:lpstr>Παράδειγμα – 1 (code_th1.cpp)</vt:lpstr>
      <vt:lpstr>Παράδειγμα – 2 (code_th2.cpp)</vt:lpstr>
      <vt:lpstr>Header files</vt:lpstr>
      <vt:lpstr>Header files</vt:lpstr>
      <vt:lpstr>Παρουσίαση του PowerPoint</vt:lpstr>
      <vt:lpstr>Implementation files</vt:lpstr>
      <vt:lpstr>Χρησιμοποιώντας τις δικές μας βιβλιοθήκες (συναρτήσεων)</vt:lpstr>
      <vt:lpstr>Διαδικασία μεταγλώττισης – σύνδεσης στη C++</vt:lpstr>
      <vt:lpstr>Οι βιβλιοθήκες (libraries)</vt:lpstr>
      <vt:lpstr>Παρουσίαση του PowerPoint</vt:lpstr>
      <vt:lpstr>Παρουσίαση του PowerPoint</vt:lpstr>
      <vt:lpstr>Χρήση header files </vt:lpstr>
      <vt:lpstr>Παρουσίαση του PowerPoint</vt:lpstr>
      <vt:lpstr>Αποφυγή πολλαπλών ενσωματώσεων  των header files</vt:lpstr>
      <vt:lpstr>Κλάσεις </vt:lpstr>
      <vt:lpstr>Παράδειγμα – 2 (χρήση 2 αρχείων)</vt:lpstr>
      <vt:lpstr>Παρουσίαση του PowerPoint</vt:lpstr>
      <vt:lpstr>Παράδειγμα – 2 (χρήση 3 αρχείων)  </vt:lpstr>
      <vt:lpstr>Παρουσίαση του PowerPoint</vt:lpstr>
      <vt:lpstr>Παρουσίαση του PowerPoint</vt:lpstr>
      <vt:lpstr>Έτοιμα project</vt:lpstr>
      <vt:lpstr>Static: The Multipurpose Keyword</vt:lpstr>
      <vt:lpstr>Παρουσίαση του PowerPoint</vt:lpstr>
      <vt:lpstr>Μεταβλητές καθολικής εμβέλειας  (file scope variables)</vt:lpstr>
      <vt:lpstr>Παρουσίαση του PowerPoint</vt:lpstr>
      <vt:lpstr>Παρουσίαση του PowerPoint</vt:lpstr>
      <vt:lpstr>Παρουσίαση του PowerPoint</vt:lpstr>
      <vt:lpstr>Static class members (data &amp; functions)</vt:lpstr>
      <vt:lpstr>Παρουσίαση του PowerPoint</vt:lpstr>
      <vt:lpstr>Παρουσίαση του PowerPoint</vt:lpstr>
      <vt:lpstr>Παρουσίαση του PowerPoint</vt:lpstr>
      <vt:lpstr>Παρουσίαση του PowerPoint</vt:lpstr>
      <vt:lpstr>Παράδειγμα - 1 </vt:lpstr>
      <vt:lpstr>Παρουσίαση του PowerPoint</vt:lpstr>
      <vt:lpstr>Παρουσίαση του PowerPoint</vt:lpstr>
      <vt:lpstr>Έτοιμα προγράμματα</vt:lpstr>
      <vt:lpstr>Παρουσίαση του PowerPoint</vt:lpstr>
      <vt:lpstr>Class diagram </vt:lpstr>
    </vt:vector>
  </TitlesOfParts>
  <Company>ΒΕΡΕΝΙΚΗ</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ΣΤΕΦΑΝΟΣ</dc:creator>
  <cp:lastModifiedBy>Dell</cp:lastModifiedBy>
  <cp:revision>248</cp:revision>
  <dcterms:created xsi:type="dcterms:W3CDTF">2003-09-21T16:57:34Z</dcterms:created>
  <dcterms:modified xsi:type="dcterms:W3CDTF">2019-11-22T19:06:33Z</dcterms:modified>
</cp:coreProperties>
</file>