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41" r:id="rId2"/>
    <p:sldId id="257"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5" r:id="rId19"/>
    <p:sldId id="277" r:id="rId20"/>
    <p:sldId id="276" r:id="rId21"/>
    <p:sldId id="280" r:id="rId22"/>
    <p:sldId id="278" r:id="rId23"/>
    <p:sldId id="279" r:id="rId24"/>
    <p:sldId id="282" r:id="rId25"/>
    <p:sldId id="283" r:id="rId26"/>
    <p:sldId id="281" r:id="rId27"/>
    <p:sldId id="284" r:id="rId28"/>
    <p:sldId id="285" r:id="rId2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9" d="100"/>
          <a:sy n="49" d="100"/>
        </p:scale>
        <p:origin x="1426" y="5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a:t>Kλικ για επεξεργασία του τίτλου</a:t>
            </a: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8/10/2024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8/10/2024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a:t>Kλικ για επεξεργασία του τίτλου</a:t>
            </a: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8/10/2024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idx="1"/>
          </p:nvPr>
        </p:nvSpPr>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8/10/2024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a:t>Kλικ για επεξεργασία του τίτλου</a:t>
            </a: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8/10/2024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8/10/2024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a:t>Kλικ για επεξεργασία του τίτλου</a:t>
            </a: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8/10/2024</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8/10/2024</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8/10/2024</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a:t>Kλικ για επεξεργασία του τίτλου</a:t>
            </a: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8/10/2024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a:t>Kλικ για επεξεργασία του τίτλου</a:t>
            </a: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8/10/2024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a:t>Kλικ για επεξεργασία του τίτλου</a:t>
            </a: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42CEA3-3058-4D43-AE35-B3DA76CB4003}" type="datetimeFigureOut">
              <a:rPr lang="el-GR" smtClean="0"/>
              <a:pPr/>
              <a:t>8/10/2024</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9689993-A5BB-42F3-810D-CB0C9B999439}"/>
              </a:ext>
            </a:extLst>
          </p:cNvPr>
          <p:cNvSpPr>
            <a:spLocks noGrp="1" noChangeArrowheads="1"/>
          </p:cNvSpPr>
          <p:nvPr>
            <p:ph type="ctrTitle"/>
          </p:nvPr>
        </p:nvSpPr>
        <p:spPr>
          <a:xfrm>
            <a:off x="1524000" y="304800"/>
            <a:ext cx="7162800" cy="1981200"/>
          </a:xfrm>
        </p:spPr>
        <p:txBody>
          <a:bodyPr rtlCol="0">
            <a:normAutofit/>
          </a:bodyPr>
          <a:lstStyle/>
          <a:p>
            <a:pPr eaLnBrk="1" fontAlgn="auto" hangingPunct="1">
              <a:spcAft>
                <a:spcPts val="0"/>
              </a:spcAft>
              <a:defRPr/>
            </a:pPr>
            <a:br>
              <a:rPr lang="el-GR" altLang="en-US" sz="2000" dirty="0">
                <a:solidFill>
                  <a:schemeClr val="accent2"/>
                </a:solidFill>
              </a:rPr>
            </a:br>
            <a:r>
              <a:rPr lang="el-GR" altLang="en-US" sz="2000" dirty="0">
                <a:solidFill>
                  <a:schemeClr val="accent2"/>
                </a:solidFill>
              </a:rPr>
              <a:t>ΔΗΜΟΚΡΙΤΕΙΟ ΠΑΝΕΠΙΣΤΗΜΙΟ ΘΡΑΚΗΣ</a:t>
            </a:r>
            <a:br>
              <a:rPr lang="el-GR" altLang="en-US" sz="2000" dirty="0">
                <a:solidFill>
                  <a:schemeClr val="accent2"/>
                </a:solidFill>
              </a:rPr>
            </a:br>
            <a:r>
              <a:rPr lang="el-GR" altLang="en-US" sz="2000" dirty="0">
                <a:solidFill>
                  <a:schemeClr val="accent2"/>
                </a:solidFill>
              </a:rPr>
              <a:t>ΤΜΗΜΑ ΚΟΙΝΩΝΙΚΗΣ ΕΡΓΑΣΙΑΣ</a:t>
            </a:r>
            <a:br>
              <a:rPr lang="el-GR" altLang="en-US" sz="2000" dirty="0">
                <a:solidFill>
                  <a:schemeClr val="accent2"/>
                </a:solidFill>
              </a:rPr>
            </a:br>
            <a:br>
              <a:rPr lang="en-US" sz="2000" dirty="0"/>
            </a:br>
            <a:r>
              <a:rPr lang="el-GR" sz="2000" dirty="0">
                <a:solidFill>
                  <a:schemeClr val="accent2">
                    <a:lumMod val="75000"/>
                  </a:schemeClr>
                </a:solidFill>
              </a:rPr>
              <a:t>Σχολή Κοινωνικών, Οικονομικών και Πολιτικών Επιστημών </a:t>
            </a:r>
            <a:br>
              <a:rPr lang="el-GR" altLang="en-US" sz="2000" dirty="0">
                <a:solidFill>
                  <a:schemeClr val="accent2">
                    <a:lumMod val="75000"/>
                  </a:schemeClr>
                </a:solidFill>
              </a:rPr>
            </a:br>
            <a:endParaRPr lang="el-GR" altLang="en-US" sz="2000" dirty="0">
              <a:solidFill>
                <a:schemeClr val="accent2">
                  <a:lumMod val="75000"/>
                </a:schemeClr>
              </a:solidFill>
            </a:endParaRPr>
          </a:p>
        </p:txBody>
      </p:sp>
      <p:sp>
        <p:nvSpPr>
          <p:cNvPr id="2051" name="Rectangle 3">
            <a:extLst>
              <a:ext uri="{FF2B5EF4-FFF2-40B4-BE49-F238E27FC236}">
                <a16:creationId xmlns:a16="http://schemas.microsoft.com/office/drawing/2014/main" id="{F0B37341-5E79-4D35-AAE4-722F21329AC3}"/>
              </a:ext>
            </a:extLst>
          </p:cNvPr>
          <p:cNvSpPr>
            <a:spLocks noGrp="1" noChangeArrowheads="1"/>
          </p:cNvSpPr>
          <p:nvPr>
            <p:ph type="subTitle" idx="1"/>
          </p:nvPr>
        </p:nvSpPr>
        <p:spPr>
          <a:xfrm>
            <a:off x="2133600" y="2438400"/>
            <a:ext cx="5638800" cy="3200400"/>
          </a:xfrm>
        </p:spPr>
        <p:txBody>
          <a:bodyPr rtlCol="0">
            <a:normAutofit/>
          </a:bodyPr>
          <a:lstStyle/>
          <a:p>
            <a:pPr eaLnBrk="1" fontAlgn="auto" hangingPunct="1">
              <a:spcAft>
                <a:spcPts val="0"/>
              </a:spcAft>
              <a:defRPr/>
            </a:pPr>
            <a:endParaRPr lang="en-US" altLang="en-US" sz="2000" dirty="0">
              <a:solidFill>
                <a:schemeClr val="accent2"/>
              </a:solidFill>
            </a:endParaRPr>
          </a:p>
          <a:p>
            <a:pPr eaLnBrk="1" fontAlgn="auto" hangingPunct="1">
              <a:spcAft>
                <a:spcPts val="0"/>
              </a:spcAft>
              <a:defRPr/>
            </a:pPr>
            <a:r>
              <a:rPr lang="el-GR" sz="2000" b="1" dirty="0">
                <a:solidFill>
                  <a:schemeClr val="accent2">
                    <a:lumMod val="75000"/>
                  </a:schemeClr>
                </a:solidFill>
              </a:rPr>
              <a:t>Κοινωνική Εργασία με Ομάδες</a:t>
            </a:r>
            <a:endParaRPr lang="en-US" altLang="en-US" sz="2000" b="1" dirty="0">
              <a:solidFill>
                <a:schemeClr val="accent2">
                  <a:lumMod val="75000"/>
                </a:schemeClr>
              </a:solidFill>
            </a:endParaRPr>
          </a:p>
          <a:p>
            <a:pPr eaLnBrk="1" fontAlgn="auto" hangingPunct="1">
              <a:spcAft>
                <a:spcPts val="0"/>
              </a:spcAft>
              <a:defRPr/>
            </a:pPr>
            <a:r>
              <a:rPr lang="el-GR" altLang="en-US" sz="2000" dirty="0">
                <a:solidFill>
                  <a:schemeClr val="accent2"/>
                </a:solidFill>
              </a:rPr>
              <a:t>                                        Διδάσκουσα:</a:t>
            </a:r>
            <a:endParaRPr lang="en-US" altLang="en-US" sz="2000" dirty="0">
              <a:solidFill>
                <a:schemeClr val="accent2"/>
              </a:solidFill>
            </a:endParaRPr>
          </a:p>
          <a:p>
            <a:pPr eaLnBrk="1" fontAlgn="auto" hangingPunct="1">
              <a:spcAft>
                <a:spcPts val="0"/>
              </a:spcAft>
              <a:defRPr/>
            </a:pPr>
            <a:r>
              <a:rPr lang="el-GR" altLang="en-US" sz="2000" dirty="0">
                <a:solidFill>
                  <a:schemeClr val="accent2"/>
                </a:solidFill>
              </a:rPr>
              <a:t> 1η   Παρουσίαση              Ειρήνη </a:t>
            </a:r>
            <a:r>
              <a:rPr lang="el-GR" altLang="en-US" sz="2000" dirty="0" err="1">
                <a:solidFill>
                  <a:schemeClr val="accent2"/>
                </a:solidFill>
              </a:rPr>
              <a:t>Κατσαμά</a:t>
            </a:r>
            <a:endParaRPr lang="el-GR" altLang="en-US" sz="2000" dirty="0">
              <a:solidFill>
                <a:schemeClr val="accent2"/>
              </a:solidFill>
            </a:endParaRPr>
          </a:p>
          <a:p>
            <a:pPr eaLnBrk="1" fontAlgn="auto" hangingPunct="1">
              <a:spcAft>
                <a:spcPts val="0"/>
              </a:spcAft>
              <a:defRPr/>
            </a:pPr>
            <a:r>
              <a:rPr lang="el-GR" altLang="en-US" sz="2000" dirty="0">
                <a:solidFill>
                  <a:schemeClr val="accent2"/>
                </a:solidFill>
              </a:rPr>
              <a:t>                                            Αν/</a:t>
            </a:r>
            <a:r>
              <a:rPr lang="el-GR" altLang="en-US" sz="2000" dirty="0" err="1">
                <a:solidFill>
                  <a:schemeClr val="accent2"/>
                </a:solidFill>
              </a:rPr>
              <a:t>τρια</a:t>
            </a:r>
            <a:r>
              <a:rPr lang="el-GR" altLang="en-US" sz="2000" dirty="0">
                <a:solidFill>
                  <a:schemeClr val="accent2"/>
                </a:solidFill>
              </a:rPr>
              <a:t> Καθηγήτρια</a:t>
            </a:r>
          </a:p>
          <a:p>
            <a:pPr eaLnBrk="1" fontAlgn="auto" hangingPunct="1">
              <a:spcAft>
                <a:spcPts val="0"/>
              </a:spcAft>
              <a:defRPr/>
            </a:pPr>
            <a:endParaRPr lang="el-GR" altLang="en-US" sz="2000" dirty="0">
              <a:solidFill>
                <a:schemeClr val="accent2"/>
              </a:solidFill>
            </a:endParaRPr>
          </a:p>
        </p:txBody>
      </p:sp>
    </p:spTree>
  </p:cSld>
  <p:clrMapOvr>
    <a:masterClrMapping/>
  </p:clrMapOvr>
  <p:transition spd="med">
    <p:split orient="ver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a:t>Προϋποθέσεις Ενεργητικής Ακρόασης </a:t>
            </a:r>
            <a:br>
              <a:rPr lang="el-GR" dirty="0"/>
            </a:br>
            <a:endParaRPr lang="el-GR" dirty="0"/>
          </a:p>
        </p:txBody>
      </p:sp>
      <p:sp>
        <p:nvSpPr>
          <p:cNvPr id="3" name="2 - Θέση περιεχομένου"/>
          <p:cNvSpPr>
            <a:spLocks noGrp="1"/>
          </p:cNvSpPr>
          <p:nvPr>
            <p:ph idx="1"/>
          </p:nvPr>
        </p:nvSpPr>
        <p:spPr/>
        <p:txBody>
          <a:bodyPr>
            <a:normAutofit fontScale="92500" lnSpcReduction="10000"/>
          </a:bodyPr>
          <a:lstStyle/>
          <a:p>
            <a:r>
              <a:rPr lang="el-GR" dirty="0"/>
              <a:t>Επιθυμία να ακούσουμε </a:t>
            </a:r>
          </a:p>
          <a:p>
            <a:r>
              <a:rPr lang="el-GR" dirty="0"/>
              <a:t>Διάθεση χρόνου και ενέργειας </a:t>
            </a:r>
          </a:p>
          <a:p>
            <a:r>
              <a:rPr lang="el-GR" dirty="0"/>
              <a:t>Αποδοχή συναισθημάτων </a:t>
            </a:r>
          </a:p>
          <a:p>
            <a:r>
              <a:rPr lang="el-GR" dirty="0"/>
              <a:t>Εμπιστοσύνη στην ικανότητα του  ατόμου ή μελών της ομάδας να χειρίζεται τα συναισθήματα και τις σκέψεις τους/ης </a:t>
            </a:r>
          </a:p>
          <a:p>
            <a:r>
              <a:rPr lang="el-GR" dirty="0"/>
              <a:t>Αναγνώριση των μελών ως ξεχωριστά άτομα </a:t>
            </a:r>
          </a:p>
          <a:p>
            <a:r>
              <a:rPr lang="el-GR" dirty="0"/>
              <a:t>Εστίαση στο «εδώ και τώρα» των σκέψεων και των συναισθημάτων </a:t>
            </a:r>
          </a:p>
          <a:p>
            <a:endParaRPr lang="el-GR" dirty="0"/>
          </a:p>
          <a:p>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«Μια εικόνα χίλιες λέξεις»</a:t>
            </a:r>
            <a:br>
              <a:rPr lang="el-GR" dirty="0"/>
            </a:br>
            <a:endParaRPr lang="el-GR" dirty="0"/>
          </a:p>
        </p:txBody>
      </p:sp>
      <p:sp>
        <p:nvSpPr>
          <p:cNvPr id="3" name="2 - Θέση περιεχομένου"/>
          <p:cNvSpPr>
            <a:spLocks noGrp="1"/>
          </p:cNvSpPr>
          <p:nvPr>
            <p:ph idx="1"/>
          </p:nvPr>
        </p:nvSpPr>
        <p:spPr>
          <a:xfrm>
            <a:off x="457200" y="1000108"/>
            <a:ext cx="8229600" cy="5126055"/>
          </a:xfrm>
        </p:spPr>
        <p:txBody>
          <a:bodyPr>
            <a:normAutofit fontScale="70000" lnSpcReduction="20000"/>
          </a:bodyPr>
          <a:lstStyle/>
          <a:p>
            <a:pPr>
              <a:buNone/>
            </a:pPr>
            <a:r>
              <a:rPr lang="el-GR" dirty="0"/>
              <a:t> </a:t>
            </a:r>
          </a:p>
          <a:p>
            <a:r>
              <a:rPr lang="el-GR" dirty="0"/>
              <a:t>Η μη λεκτική επικοινωνία περιλαμβάνει όλα τα μηνύματα που ανταλλάσσουμε χωρίς να χρησιμοποιούμε λόγια </a:t>
            </a:r>
          </a:p>
          <a:p>
            <a:r>
              <a:rPr lang="el-GR" dirty="0"/>
              <a:t>Η μη λεκτική επικοινωνία ορίζεται ως η ανταπόκριση με νοήματα, με εκφράσεις του προσώπου και του σώματος. Οι χειρονομίες που κάνει κάποιος όταν μεταδίδει ή δέχεται ένα μήνυμα, οι κινήσεις και η στάση του σώματος, ο τρόπος που αντιδρά στη σωματική επαφή ως και η μυρωδιά που εκπέμπει το σώμα συνιστούν τη μη λεκτική επικοινωνία, τη «γλώσσα του σώματος». </a:t>
            </a:r>
          </a:p>
          <a:p>
            <a:r>
              <a:rPr lang="el-GR" dirty="0"/>
              <a:t>Είναι η διαδικασία μέσω της οποίας ένα άτομο επηρεάζει τη συμπεριφορά, τη νοητική κατάσταση και τα συναισθήματα ενός άλλου ατόμου, κάνοντας χρήση μη λεκτικών καναλιών </a:t>
            </a:r>
          </a:p>
          <a:p>
            <a:r>
              <a:rPr lang="el-GR" dirty="0"/>
              <a:t>Μη λεκτικά κανάλια: είναι όλες οι πηγές μεταβίβασης πληροφοριών και συναισθημάτων, εκτός του λόγου.  </a:t>
            </a:r>
          </a:p>
          <a:p>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br>
              <a:rPr lang="el-GR" b="1" dirty="0"/>
            </a:br>
            <a:r>
              <a:rPr lang="el-GR" b="1" dirty="0"/>
              <a:t>Τι είναι η μη λεκτική επικοινωνία Ρόλος μη λεκτικής επικοινωνίας </a:t>
            </a:r>
            <a:br>
              <a:rPr lang="el-GR" dirty="0"/>
            </a:br>
            <a:endParaRPr lang="el-GR" dirty="0"/>
          </a:p>
        </p:txBody>
      </p:sp>
      <p:sp>
        <p:nvSpPr>
          <p:cNvPr id="3" name="2 - Θέση περιεχομένου"/>
          <p:cNvSpPr>
            <a:spLocks noGrp="1"/>
          </p:cNvSpPr>
          <p:nvPr>
            <p:ph idx="1"/>
          </p:nvPr>
        </p:nvSpPr>
        <p:spPr/>
        <p:txBody>
          <a:bodyPr>
            <a:normAutofit fontScale="70000" lnSpcReduction="20000"/>
          </a:bodyPr>
          <a:lstStyle/>
          <a:p>
            <a:r>
              <a:rPr lang="el-GR" dirty="0"/>
              <a:t>Το 85% περίπου της ανθρώπινης επικοινωνίας γίνεται σε μη- λεκτικό επίπεδο </a:t>
            </a:r>
          </a:p>
          <a:p>
            <a:r>
              <a:rPr lang="el-GR" dirty="0"/>
              <a:t>Η μη λεκτική επικοινωνία δίνει έμφαση στο λόγο και διαφοροποιεί τα σημαντικά σημεία από τα λιγότερο σημαντικά </a:t>
            </a:r>
          </a:p>
          <a:p>
            <a:r>
              <a:rPr lang="el-GR" dirty="0"/>
              <a:t>Σε κάποιες περιπτώσεις, η μη λεκτική επικοινωνία, υποκαθιστά πλήρως το λόγο (π. χ. στην περίπτωση των κωφών ή σε καταστάσεις όπου υπάρχει πολύς θόρυβος) </a:t>
            </a:r>
          </a:p>
          <a:p>
            <a:r>
              <a:rPr lang="el-GR" dirty="0"/>
              <a:t>Είναι πιο ισχυρή από τη μη λεκτική επικοινωνία, καθώς εκφράζει τα συναισθήματα. </a:t>
            </a:r>
          </a:p>
          <a:p>
            <a:r>
              <a:rPr lang="el-GR" dirty="0"/>
              <a:t>Τα μη λεκτικά μηνύματα συχνά εκφράζουν συναισθήματα που δεν μπορούν να ειπωθούν. </a:t>
            </a:r>
          </a:p>
          <a:p>
            <a:r>
              <a:rPr lang="el-GR" dirty="0"/>
              <a:t>Συχνά τα λεκτικά και τα μη λεκτικά μηνύματα συγκρούονται </a:t>
            </a:r>
          </a:p>
          <a:p>
            <a:pPr>
              <a:buNone/>
            </a:pPr>
            <a:r>
              <a:rPr lang="el-GR" dirty="0"/>
              <a:t> </a:t>
            </a:r>
          </a:p>
          <a:p>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a:t>Πηγές μετάδοσης μη λεκτικών μηνυμάτων </a:t>
            </a:r>
            <a:br>
              <a:rPr lang="el-GR" dirty="0"/>
            </a:br>
            <a:endParaRPr lang="el-GR" dirty="0"/>
          </a:p>
        </p:txBody>
      </p:sp>
      <p:sp>
        <p:nvSpPr>
          <p:cNvPr id="3" name="2 - Θέση περιεχομένου"/>
          <p:cNvSpPr>
            <a:spLocks noGrp="1"/>
          </p:cNvSpPr>
          <p:nvPr>
            <p:ph idx="1"/>
          </p:nvPr>
        </p:nvSpPr>
        <p:spPr/>
        <p:txBody>
          <a:bodyPr>
            <a:normAutofit fontScale="77500" lnSpcReduction="20000"/>
          </a:bodyPr>
          <a:lstStyle/>
          <a:p>
            <a:pPr>
              <a:buNone/>
            </a:pPr>
            <a:r>
              <a:rPr lang="el-GR" dirty="0"/>
              <a:t>Γενική εντύπωση: </a:t>
            </a:r>
          </a:p>
          <a:p>
            <a:r>
              <a:rPr lang="el-GR" dirty="0"/>
              <a:t>Εμφάνιση σώματος </a:t>
            </a:r>
          </a:p>
          <a:p>
            <a:r>
              <a:rPr lang="el-GR" dirty="0"/>
              <a:t>Εκφράσεις προσώπου </a:t>
            </a:r>
          </a:p>
          <a:p>
            <a:r>
              <a:rPr lang="el-GR" dirty="0"/>
              <a:t>Βλέμμα </a:t>
            </a:r>
          </a:p>
          <a:p>
            <a:r>
              <a:rPr lang="el-GR" dirty="0"/>
              <a:t>Χειρονομίες/ Κινήσεις </a:t>
            </a:r>
          </a:p>
          <a:p>
            <a:r>
              <a:rPr lang="el-GR" dirty="0"/>
              <a:t>Προσανατολισμός και στάση σώματος </a:t>
            </a:r>
          </a:p>
          <a:p>
            <a:r>
              <a:rPr lang="el-GR" dirty="0"/>
              <a:t>Αντιδράσεις στη σωματική επαφή </a:t>
            </a:r>
          </a:p>
          <a:p>
            <a:r>
              <a:rPr lang="el-GR" dirty="0"/>
              <a:t>Ενδυμασία </a:t>
            </a:r>
          </a:p>
          <a:p>
            <a:r>
              <a:rPr lang="el-GR" dirty="0"/>
              <a:t>Μυρωδιά σώματος- Οι οσμές, συχνά, εκλαμβάνονται ως δείκτες της </a:t>
            </a:r>
            <a:r>
              <a:rPr lang="el-GR" dirty="0" err="1"/>
              <a:t>ψυχoσωματικής</a:t>
            </a:r>
            <a:r>
              <a:rPr lang="el-GR" dirty="0"/>
              <a:t> κατάστασης του ανθρώπου καθώς ερμηνεύονται ως μη λεκτικά σήματα. </a:t>
            </a:r>
          </a:p>
          <a:p>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br>
              <a:rPr lang="el-GR" dirty="0"/>
            </a:br>
            <a:r>
              <a:rPr lang="el-GR" dirty="0"/>
              <a:t>Η εμφάνιση μας δίνει πληροφορίες για: </a:t>
            </a:r>
            <a:br>
              <a:rPr lang="el-GR" dirty="0"/>
            </a:br>
            <a:endParaRPr lang="el-GR" dirty="0"/>
          </a:p>
        </p:txBody>
      </p:sp>
      <p:sp>
        <p:nvSpPr>
          <p:cNvPr id="3" name="2 - Θέση περιεχομένου"/>
          <p:cNvSpPr>
            <a:spLocks noGrp="1"/>
          </p:cNvSpPr>
          <p:nvPr>
            <p:ph idx="1"/>
          </p:nvPr>
        </p:nvSpPr>
        <p:spPr/>
        <p:txBody>
          <a:bodyPr>
            <a:normAutofit lnSpcReduction="10000"/>
          </a:bodyPr>
          <a:lstStyle/>
          <a:p>
            <a:r>
              <a:rPr lang="el-GR" dirty="0"/>
              <a:t>Φύλο </a:t>
            </a:r>
          </a:p>
          <a:p>
            <a:r>
              <a:rPr lang="el-GR" dirty="0"/>
              <a:t>Ηλικία </a:t>
            </a:r>
          </a:p>
          <a:p>
            <a:r>
              <a:rPr lang="el-GR" dirty="0"/>
              <a:t>Κοινωνικοοικονομική κατάσταση </a:t>
            </a:r>
          </a:p>
          <a:p>
            <a:r>
              <a:rPr lang="el-GR" dirty="0"/>
              <a:t>Εθνική προέλευση </a:t>
            </a:r>
          </a:p>
          <a:p>
            <a:r>
              <a:rPr lang="el-GR" dirty="0"/>
              <a:t>Ρόλος/ Ιδιότητα </a:t>
            </a:r>
          </a:p>
          <a:p>
            <a:r>
              <a:rPr lang="el-GR" dirty="0"/>
              <a:t>Προσωπικότητα </a:t>
            </a:r>
          </a:p>
          <a:p>
            <a:r>
              <a:rPr lang="el-GR" dirty="0"/>
              <a:t>Διάθεση </a:t>
            </a:r>
          </a:p>
          <a:p>
            <a:r>
              <a:rPr lang="el-GR" dirty="0"/>
              <a:t>Συναισθηματική κατάσταση </a:t>
            </a:r>
          </a:p>
          <a:p>
            <a:endParaRPr lang="el-GR" dirty="0"/>
          </a:p>
          <a:p>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a:t>Οπτική Επαφή </a:t>
            </a:r>
            <a:br>
              <a:rPr lang="el-GR" dirty="0"/>
            </a:br>
            <a:endParaRPr lang="el-GR" dirty="0"/>
          </a:p>
        </p:txBody>
      </p:sp>
      <p:sp>
        <p:nvSpPr>
          <p:cNvPr id="3" name="2 - Θέση περιεχομένου"/>
          <p:cNvSpPr>
            <a:spLocks noGrp="1"/>
          </p:cNvSpPr>
          <p:nvPr>
            <p:ph idx="1"/>
          </p:nvPr>
        </p:nvSpPr>
        <p:spPr/>
        <p:txBody>
          <a:bodyPr>
            <a:normAutofit/>
          </a:bodyPr>
          <a:lstStyle/>
          <a:p>
            <a:r>
              <a:rPr lang="el-GR" dirty="0"/>
              <a:t>Αποτελεί την πιο σημαντική διάσταση προσεκτικής ακρόασης</a:t>
            </a:r>
          </a:p>
          <a:p>
            <a:r>
              <a:rPr lang="el-GR" dirty="0"/>
              <a:t>Αποκαλύπτει την προσωπική μας εμπλοκή </a:t>
            </a:r>
          </a:p>
          <a:p>
            <a:r>
              <a:rPr lang="el-GR" dirty="0"/>
              <a:t>Δημιουργεί κλίμα εμπιστοσύνης </a:t>
            </a:r>
          </a:p>
          <a:p>
            <a:r>
              <a:rPr lang="el-GR" dirty="0"/>
              <a:t>Διατήρηση οπτικής επαφής με «λογική» συχνότητα </a:t>
            </a:r>
          </a:p>
          <a:p>
            <a:r>
              <a:rPr lang="el-GR" dirty="0"/>
              <a:t>Ένδειξη (φυσικής) και συναισθηματικής παρουσίας </a:t>
            </a:r>
          </a:p>
          <a:p>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a:t>Γλώσσα σώματος Στάση σώματος </a:t>
            </a:r>
            <a:br>
              <a:rPr lang="el-GR" dirty="0"/>
            </a:br>
            <a:endParaRPr lang="el-GR" dirty="0"/>
          </a:p>
        </p:txBody>
      </p:sp>
      <p:sp>
        <p:nvSpPr>
          <p:cNvPr id="3" name="2 - Θέση περιεχομένου"/>
          <p:cNvSpPr>
            <a:spLocks noGrp="1"/>
          </p:cNvSpPr>
          <p:nvPr>
            <p:ph idx="1"/>
          </p:nvPr>
        </p:nvSpPr>
        <p:spPr/>
        <p:txBody>
          <a:bodyPr>
            <a:normAutofit fontScale="77500" lnSpcReduction="20000"/>
          </a:bodyPr>
          <a:lstStyle/>
          <a:p>
            <a:r>
              <a:rPr lang="el-GR" dirty="0"/>
              <a:t>Περιλαμβάνει τη στάση του σώματος, τις κινήσεις και τις χειρονομίες και την απόσταση μεταξύ συμβούλου- συμβουλευόμενου/ης. </a:t>
            </a:r>
          </a:p>
          <a:p>
            <a:r>
              <a:rPr lang="el-GR" dirty="0"/>
              <a:t>Οι άνθρωποι επικοινωνούν με τον τρόπο που περπατούν, στέκονται, και κάθονται. </a:t>
            </a:r>
          </a:p>
          <a:p>
            <a:r>
              <a:rPr lang="el-GR" dirty="0"/>
              <a:t>Ο προσανατολισμός του σώματος δείχνει επίσης τη θέση ή την προτίμηση του άλλου ατόμου. </a:t>
            </a:r>
          </a:p>
          <a:p>
            <a:r>
              <a:rPr lang="el-GR" dirty="0"/>
              <a:t>Η χαλαρή και ανοιχτή στάση σώματος δείχνει ότι είμαστε δεκτικοί, δίνει αίσθηση ασφάλειας κι εμπιστοσύνης </a:t>
            </a:r>
          </a:p>
          <a:p>
            <a:r>
              <a:rPr lang="el-GR" dirty="0"/>
              <a:t>κλειστή, σφιχτή στάση (σκύψιμο, καμπούρα) αντανακλά ένταση και νευρικότητα</a:t>
            </a:r>
          </a:p>
          <a:p>
            <a:endParaRPr lang="el-GR" dirty="0"/>
          </a:p>
          <a:p>
            <a:pPr>
              <a:buNone/>
            </a:pPr>
            <a:r>
              <a:rPr lang="el-GR" dirty="0"/>
              <a: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a:t>Εκφράσεις προσώπου </a:t>
            </a:r>
            <a:br>
              <a:rPr lang="el-GR" dirty="0"/>
            </a:br>
            <a:endParaRPr lang="el-GR" dirty="0"/>
          </a:p>
        </p:txBody>
      </p:sp>
      <p:sp>
        <p:nvSpPr>
          <p:cNvPr id="3" name="2 - Θέση περιεχομένου"/>
          <p:cNvSpPr>
            <a:spLocks noGrp="1"/>
          </p:cNvSpPr>
          <p:nvPr>
            <p:ph idx="1"/>
          </p:nvPr>
        </p:nvSpPr>
        <p:spPr/>
        <p:txBody>
          <a:bodyPr>
            <a:normAutofit fontScale="92500" lnSpcReduction="20000"/>
          </a:bodyPr>
          <a:lstStyle/>
          <a:p>
            <a:r>
              <a:rPr lang="el-GR" dirty="0"/>
              <a:t>Οι εκφράσεις του προσώπου και οι κινήσεις του κεφαλιού παίζουν σημαντικό ρόλο στη συμβουλευτική σχέση. </a:t>
            </a:r>
          </a:p>
          <a:p>
            <a:r>
              <a:rPr lang="el-GR" dirty="0"/>
              <a:t>Μια φιλική, χαλαρή έκφραση προσώπου συνήθως δείχνει ενδιαφέρον και εμπνέει εμπιστοσύνη. </a:t>
            </a:r>
          </a:p>
          <a:p>
            <a:r>
              <a:rPr lang="el-GR" dirty="0"/>
              <a:t>Σο πρόσωπο χρειάζεται να εκφράζει το συναίσθημα που αντιστοιχεί σε όσα λέγονται. </a:t>
            </a:r>
          </a:p>
          <a:p>
            <a:r>
              <a:rPr lang="el-GR" dirty="0"/>
              <a:t>Κατά τη συζήτηση του/ης συμβούλου με τον/ην συμβουλευόμενο/η, οι εκφράσεις τους συχνά συντονίζονται. </a:t>
            </a:r>
          </a:p>
          <a:p>
            <a:endParaRPr lang="el-G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a:t>Φωνή </a:t>
            </a:r>
            <a:br>
              <a:rPr lang="el-GR" dirty="0"/>
            </a:br>
            <a:endParaRPr lang="el-GR" dirty="0"/>
          </a:p>
        </p:txBody>
      </p:sp>
      <p:sp>
        <p:nvSpPr>
          <p:cNvPr id="3" name="2 - Θέση περιεχομένου"/>
          <p:cNvSpPr>
            <a:spLocks noGrp="1"/>
          </p:cNvSpPr>
          <p:nvPr>
            <p:ph idx="1"/>
          </p:nvPr>
        </p:nvSpPr>
        <p:spPr/>
        <p:txBody>
          <a:bodyPr>
            <a:normAutofit fontScale="70000" lnSpcReduction="20000"/>
          </a:bodyPr>
          <a:lstStyle/>
          <a:p>
            <a:r>
              <a:rPr lang="el-GR" dirty="0"/>
              <a:t>Τι λέμε αλλά πως το λέμε. Οι ίδιες λέξεις ή οι φράσεις μπορούν να έχουν διαφορετικές έννοιες, ανάλογα με το πώς λέγονται. </a:t>
            </a:r>
          </a:p>
          <a:p>
            <a:r>
              <a:rPr lang="el-GR" dirty="0"/>
              <a:t>Π. χ. «Ευχαριστώ Πολύ» εάν εκφράζεται ειλικρινά, σημαίνει γενικά μια έκφραση της ευγνωμοσύνης εάν εκφράζεται σαρκαστικά, μπορεί να υπαινιχθεί το αντίθετο. </a:t>
            </a:r>
          </a:p>
          <a:p>
            <a:r>
              <a:rPr lang="el-GR" dirty="0"/>
              <a:t>Αλλαγές στον ρυθμό </a:t>
            </a:r>
          </a:p>
          <a:p>
            <a:r>
              <a:rPr lang="el-GR" dirty="0"/>
              <a:t>Ένταση </a:t>
            </a:r>
          </a:p>
          <a:p>
            <a:r>
              <a:rPr lang="el-GR" dirty="0"/>
              <a:t>Τόνο φωνής </a:t>
            </a:r>
          </a:p>
          <a:p>
            <a:r>
              <a:rPr lang="el-GR" dirty="0"/>
              <a:t>Υποδηλώνουν ενδιαφέρον ή αδιαφορία </a:t>
            </a:r>
          </a:p>
          <a:p>
            <a:r>
              <a:rPr lang="el-GR" dirty="0"/>
              <a:t>Χρειάζεται να συμφωνούν με το λεκτικό περιεχόμενο του μηνύματος </a:t>
            </a:r>
          </a:p>
          <a:p>
            <a:pPr>
              <a:buNone/>
            </a:pPr>
            <a:r>
              <a:rPr lang="el-GR" dirty="0"/>
              <a:t> </a:t>
            </a:r>
          </a:p>
          <a:p>
            <a:endParaRPr lang="el-G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a:t>Σιωπή </a:t>
            </a:r>
            <a:br>
              <a:rPr lang="el-GR" dirty="0"/>
            </a:br>
            <a:endParaRPr lang="el-GR" dirty="0"/>
          </a:p>
        </p:txBody>
      </p:sp>
      <p:sp>
        <p:nvSpPr>
          <p:cNvPr id="3" name="2 - Θέση περιεχομένου"/>
          <p:cNvSpPr>
            <a:spLocks noGrp="1"/>
          </p:cNvSpPr>
          <p:nvPr>
            <p:ph idx="1"/>
          </p:nvPr>
        </p:nvSpPr>
        <p:spPr/>
        <p:txBody>
          <a:bodyPr>
            <a:normAutofit/>
          </a:bodyPr>
          <a:lstStyle/>
          <a:p>
            <a:r>
              <a:rPr lang="el-GR" dirty="0"/>
              <a:t>Παύση </a:t>
            </a:r>
          </a:p>
          <a:p>
            <a:r>
              <a:rPr lang="el-GR" dirty="0"/>
              <a:t>Παρέχει τη δυνατότητα στα μέλη της ομάδας να </a:t>
            </a:r>
            <a:r>
              <a:rPr lang="el-GR" dirty="0" err="1"/>
              <a:t>αναστοχατούν</a:t>
            </a:r>
            <a:r>
              <a:rPr lang="el-GR" dirty="0"/>
              <a:t> τ όσα έχει εκφράσει</a:t>
            </a:r>
          </a:p>
          <a:p>
            <a:r>
              <a:rPr lang="el-GR" dirty="0"/>
              <a:t>Ευκαιρία του/ης συμβούλου να σκεφτεί πώς κατανοεί τα όσα ειπώθηκαν </a:t>
            </a:r>
          </a:p>
          <a:p>
            <a:r>
              <a:rPr lang="el-GR" dirty="0"/>
              <a:t>Κατά τη σιωπή, διατηρείται η οπτική επαφή </a:t>
            </a:r>
          </a:p>
          <a:p>
            <a:r>
              <a:rPr lang="el-GR" dirty="0"/>
              <a:t>Πολύ σημαντική στη συμβουλευτική ομάδας</a:t>
            </a:r>
          </a:p>
          <a:p>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Επικοινωνία</a:t>
            </a:r>
          </a:p>
        </p:txBody>
      </p:sp>
      <p:sp>
        <p:nvSpPr>
          <p:cNvPr id="3" name="2 - Θέση περιεχομένου"/>
          <p:cNvSpPr>
            <a:spLocks noGrp="1"/>
          </p:cNvSpPr>
          <p:nvPr>
            <p:ph idx="1"/>
          </p:nvPr>
        </p:nvSpPr>
        <p:spPr/>
        <p:txBody>
          <a:bodyPr>
            <a:normAutofit fontScale="85000" lnSpcReduction="10000"/>
          </a:bodyPr>
          <a:lstStyle/>
          <a:p>
            <a:r>
              <a:rPr lang="el-GR" dirty="0"/>
              <a:t>«Η προσπάθεια ενός ανθρώπου να στείλει ένα μήνυμα σε έναν άλλο άνθρωπο, με τη συνειδητή πρόθεση να προκαλέσει κάποια αντίδραση» (</a:t>
            </a:r>
            <a:r>
              <a:rPr lang="el-GR" dirty="0" err="1"/>
              <a:t>Μαλικιώση</a:t>
            </a:r>
            <a:r>
              <a:rPr lang="el-GR" dirty="0"/>
              <a:t>- Λοΐζου) </a:t>
            </a:r>
          </a:p>
          <a:p>
            <a:r>
              <a:rPr lang="el-GR" dirty="0"/>
              <a:t>Επικοινωνία είναι η πολύπλευρη διαδικασία ανάπτυξης των επαφών μεταξύ των ανθρώπων, η οποία υπαγορεύεται από τις ανάγκες μιας κοινής δραστηριότητας </a:t>
            </a:r>
          </a:p>
          <a:p>
            <a:r>
              <a:rPr lang="el-GR" dirty="0"/>
              <a:t>Η επικοινωνία γίνεται μέσω της ομιλίας/ γλώσσας, των αισθήσεων και της αλληλεπίδρασης. </a:t>
            </a:r>
          </a:p>
          <a:p>
            <a:r>
              <a:rPr lang="el-GR" dirty="0"/>
              <a:t>Η επικοινωνία μπορεί να είναι λεκτική ή μη λεκτική </a:t>
            </a:r>
          </a:p>
          <a:p>
            <a:endParaRPr lang="el-G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Βασικές Αρχές</a:t>
            </a:r>
          </a:p>
        </p:txBody>
      </p:sp>
      <p:sp>
        <p:nvSpPr>
          <p:cNvPr id="3" name="2 - Θέση περιεχομένου"/>
          <p:cNvSpPr>
            <a:spLocks noGrp="1"/>
          </p:cNvSpPr>
          <p:nvPr>
            <p:ph idx="1"/>
          </p:nvPr>
        </p:nvSpPr>
        <p:spPr/>
        <p:txBody>
          <a:bodyPr>
            <a:normAutofit lnSpcReduction="10000"/>
          </a:bodyPr>
          <a:lstStyle/>
          <a:p>
            <a:r>
              <a:rPr lang="el-GR" dirty="0" err="1"/>
              <a:t>Προσωποκεντρική</a:t>
            </a:r>
            <a:r>
              <a:rPr lang="el-GR" dirty="0"/>
              <a:t> προσέγγιση (</a:t>
            </a:r>
            <a:r>
              <a:rPr lang="el-GR" dirty="0" err="1"/>
              <a:t>person</a:t>
            </a:r>
            <a:r>
              <a:rPr lang="el-GR" dirty="0"/>
              <a:t>- </a:t>
            </a:r>
            <a:r>
              <a:rPr lang="el-GR" dirty="0" err="1"/>
              <a:t>centred</a:t>
            </a:r>
            <a:r>
              <a:rPr lang="el-GR" dirty="0"/>
              <a:t> </a:t>
            </a:r>
            <a:r>
              <a:rPr lang="el-GR" dirty="0" err="1"/>
              <a:t>approach</a:t>
            </a:r>
            <a:r>
              <a:rPr lang="el-GR" dirty="0"/>
              <a:t>), C. </a:t>
            </a:r>
            <a:r>
              <a:rPr lang="el-GR" dirty="0" err="1"/>
              <a:t>Rogers</a:t>
            </a:r>
            <a:r>
              <a:rPr lang="el-GR" dirty="0"/>
              <a:t> Οι βασικές αρχές που προωθούν μια σχέση εμπιστοσύνης και βοηθούν τον/ην συμβουλευόμενο/η να πειραματιστεί, να πάρει ρίσκα και να αλλάξει τη συμπεριφορά του, είναι: </a:t>
            </a:r>
          </a:p>
          <a:p>
            <a:r>
              <a:rPr lang="el-GR" dirty="0"/>
              <a:t>Η </a:t>
            </a:r>
            <a:r>
              <a:rPr lang="el-GR" dirty="0" err="1"/>
              <a:t>ενσυναίσθηση</a:t>
            </a:r>
            <a:r>
              <a:rPr lang="el-GR" dirty="0"/>
              <a:t> </a:t>
            </a:r>
          </a:p>
          <a:p>
            <a:r>
              <a:rPr lang="el-GR" dirty="0"/>
              <a:t>Η άνευ όρων αποδοχή </a:t>
            </a:r>
          </a:p>
          <a:p>
            <a:r>
              <a:rPr lang="el-GR" dirty="0"/>
              <a:t>Η αυθεντικότητα/ γνησιότητα </a:t>
            </a:r>
          </a:p>
          <a:p>
            <a:endParaRPr lang="el-GR" dirty="0"/>
          </a:p>
          <a:p>
            <a:endParaRPr lang="el-G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err="1"/>
              <a:t>Ανευ</a:t>
            </a:r>
            <a:r>
              <a:rPr lang="el-GR" dirty="0"/>
              <a:t> όρων αποδοχή</a:t>
            </a:r>
            <a:br>
              <a:rPr lang="el-GR" dirty="0"/>
            </a:br>
            <a:endParaRPr lang="el-GR" dirty="0"/>
          </a:p>
        </p:txBody>
      </p:sp>
      <p:sp>
        <p:nvSpPr>
          <p:cNvPr id="3" name="2 - Θέση περιεχομένου"/>
          <p:cNvSpPr>
            <a:spLocks noGrp="1"/>
          </p:cNvSpPr>
          <p:nvPr>
            <p:ph idx="1"/>
          </p:nvPr>
        </p:nvSpPr>
        <p:spPr>
          <a:xfrm>
            <a:off x="457200" y="1071546"/>
            <a:ext cx="8229600" cy="5054617"/>
          </a:xfrm>
        </p:spPr>
        <p:txBody>
          <a:bodyPr>
            <a:normAutofit fontScale="85000" lnSpcReduction="10000"/>
          </a:bodyPr>
          <a:lstStyle/>
          <a:p>
            <a:pPr>
              <a:buNone/>
            </a:pPr>
            <a:endParaRPr lang="el-GR" dirty="0"/>
          </a:p>
          <a:p>
            <a:r>
              <a:rPr lang="el-GR" dirty="0"/>
              <a:t>απεριόριστος σεβασμός (ζεστασιά, φροντίδα) που </a:t>
            </a:r>
          </a:p>
          <a:p>
            <a:r>
              <a:rPr lang="el-GR" dirty="0"/>
              <a:t>αισθάνεται ο/ η συντονιστής για τα μέλη της ομάδας </a:t>
            </a:r>
          </a:p>
          <a:p>
            <a:r>
              <a:rPr lang="el-GR" dirty="0"/>
              <a:t>(δε σημαίνει απαραίτητα έγκριση ή συμφωνία) </a:t>
            </a:r>
          </a:p>
          <a:p>
            <a:r>
              <a:rPr lang="el-GR" dirty="0"/>
              <a:t>ο/η συντονιστής δεν κρίνει, αποδέχεται τα μέλη της ομάδας ως ανθρώπινες οντότητες στο δικό τους πλαίσιο αναφοράς </a:t>
            </a:r>
          </a:p>
          <a:p>
            <a:r>
              <a:rPr lang="el-GR" dirty="0"/>
              <a:t>δεν υπάρχουν όροι προκειμένου ο/η συντονιστής  να αποδεχθεί τα συναισθήματα, τις σκέψεις και τις επιθυμίες των μελών</a:t>
            </a:r>
          </a:p>
          <a:p>
            <a:r>
              <a:rPr lang="el-GR" dirty="0"/>
              <a:t>αυτό επιτρέπει στα μέλη της ομάδας να εκφραστούν ελεύθερα, χωρίς να φοβούνται  ότι θα κριθούν </a:t>
            </a:r>
          </a:p>
          <a:p>
            <a:endParaRPr lang="el-GR" dirty="0"/>
          </a:p>
          <a:p>
            <a:endParaRPr lang="el-G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a:t>Αυθεντικότητα/ Γνησιότητα </a:t>
            </a:r>
            <a:br>
              <a:rPr lang="el-GR" dirty="0"/>
            </a:br>
            <a:endParaRPr lang="el-GR" dirty="0"/>
          </a:p>
        </p:txBody>
      </p:sp>
      <p:sp>
        <p:nvSpPr>
          <p:cNvPr id="3" name="2 - Θέση περιεχομένου"/>
          <p:cNvSpPr>
            <a:spLocks noGrp="1"/>
          </p:cNvSpPr>
          <p:nvPr>
            <p:ph idx="1"/>
          </p:nvPr>
        </p:nvSpPr>
        <p:spPr/>
        <p:txBody>
          <a:bodyPr>
            <a:normAutofit fontScale="77500" lnSpcReduction="20000"/>
          </a:bodyPr>
          <a:lstStyle/>
          <a:p>
            <a:r>
              <a:rPr lang="el-GR" dirty="0"/>
              <a:t>η ικανότητα του/της  συντονιστή να είναι «ο εαυτός του/της», </a:t>
            </a:r>
          </a:p>
          <a:p>
            <a:r>
              <a:rPr lang="el-GR" dirty="0"/>
              <a:t>όχι μόνο να έχει επίγνωση, αλλά και να επιτρέπει την εμφάνιση των προσωπικών εσωτερικών του/ης εμπειριών καθώς προσπαθεί να κατανοήσει τις εμπειρίες  των μελών (σπουδαιότητα και μη λεκτικής επικοινωνίας) </a:t>
            </a:r>
          </a:p>
          <a:p>
            <a:r>
              <a:rPr lang="el-GR" dirty="0"/>
              <a:t>προϋποθέσεις εκδήλωσης της γνησιότητας από τον/ην συντονιστή: αυξημένη αυτοαντίληψη, ικανότητα μετάδοσης συναισθημάτων </a:t>
            </a:r>
          </a:p>
          <a:p>
            <a:r>
              <a:rPr lang="el-GR" dirty="0"/>
              <a:t>Όσο περισσότερο καταφέρνει αποδέχεται και να κατανοεί τα συναισθήματά του/ης, τόσο μεγαλύτερος είναι ο βαθμός της αυθεντικότητάς του</a:t>
            </a:r>
          </a:p>
          <a:p>
            <a:endParaRPr lang="el-G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err="1"/>
              <a:t>Ενσυναίσθηση</a:t>
            </a:r>
            <a:r>
              <a:rPr lang="el-GR" b="1" dirty="0"/>
              <a:t> </a:t>
            </a:r>
            <a:br>
              <a:rPr lang="el-GR" dirty="0"/>
            </a:br>
            <a:endParaRPr lang="el-GR" dirty="0"/>
          </a:p>
        </p:txBody>
      </p:sp>
      <p:sp>
        <p:nvSpPr>
          <p:cNvPr id="3" name="2 - Θέση περιεχομένου"/>
          <p:cNvSpPr>
            <a:spLocks noGrp="1"/>
          </p:cNvSpPr>
          <p:nvPr>
            <p:ph idx="1"/>
          </p:nvPr>
        </p:nvSpPr>
        <p:spPr>
          <a:xfrm>
            <a:off x="457200" y="785794"/>
            <a:ext cx="8229600" cy="5340369"/>
          </a:xfrm>
        </p:spPr>
        <p:txBody>
          <a:bodyPr>
            <a:normAutofit fontScale="70000" lnSpcReduction="20000"/>
          </a:bodyPr>
          <a:lstStyle/>
          <a:p>
            <a:pPr>
              <a:buNone/>
            </a:pPr>
            <a:endParaRPr lang="el-GR" dirty="0"/>
          </a:p>
          <a:p>
            <a:r>
              <a:rPr lang="el-GR" dirty="0"/>
              <a:t>Ικανότητα του/ης συντονιστή να κατανοεί τον «κόσμο»  των μελών της ομάδας όπως τον βλέπουν τα ίδια , και να αισθάνεται τον κόσμο τους  </a:t>
            </a:r>
            <a:r>
              <a:rPr lang="el-GR" b="1" dirty="0"/>
              <a:t>σαν </a:t>
            </a:r>
            <a:r>
              <a:rPr lang="el-GR" dirty="0"/>
              <a:t>να είναι δικός του/ης, χωρίς όμως ποτέ να αγνοείται το «σαν» </a:t>
            </a:r>
          </a:p>
          <a:p>
            <a:pPr>
              <a:buNone/>
            </a:pPr>
            <a:r>
              <a:rPr lang="el-GR" dirty="0"/>
              <a:t>     Επιδεικνύουμε </a:t>
            </a:r>
            <a:r>
              <a:rPr lang="el-GR" dirty="0" err="1"/>
              <a:t>ενσυναίσθηση</a:t>
            </a:r>
            <a:r>
              <a:rPr lang="el-GR" dirty="0"/>
              <a:t> μέσω της χρήσης των δεξιοτήτων της ενεργητικής ακρόασης, όπως η αντανάκλαση συναισθημάτων, η παράφραση και η περίληψη </a:t>
            </a:r>
          </a:p>
          <a:p>
            <a:r>
              <a:rPr lang="el-GR" dirty="0"/>
              <a:t>Οι πιο ισχυρές αποκρίσεις </a:t>
            </a:r>
            <a:r>
              <a:rPr lang="el-GR" dirty="0" err="1"/>
              <a:t>ενσυναίσθησης</a:t>
            </a:r>
            <a:r>
              <a:rPr lang="el-GR" dirty="0"/>
              <a:t> είναι αυτές που αντανακλούν τα συναισθήματα και τα συνδέουν με τις αντίστοιχες εμπειρίες ή συμπεριφορές </a:t>
            </a:r>
          </a:p>
          <a:p>
            <a:r>
              <a:rPr lang="el-GR" dirty="0"/>
              <a:t>Ανάλογα με τη περίπτωση, ο/η σύμβουλος μπορεί να αποκρίνεται επιλεκτικά ούτως ώστε να δίνει έμφαση σε συναισθήματα, συμπεριφορές ή εμπειρίες. </a:t>
            </a:r>
          </a:p>
          <a:p>
            <a:r>
              <a:rPr lang="el-GR" dirty="0"/>
              <a:t>Ο βαθμός της </a:t>
            </a:r>
            <a:r>
              <a:rPr lang="el-GR" dirty="0" err="1"/>
              <a:t>ενσυναίσθησης</a:t>
            </a:r>
            <a:r>
              <a:rPr lang="el-GR" dirty="0"/>
              <a:t> που θα επιδείξει σχετίζεται με τη σχέση εμπιστοσύνης που έχει αναπτυχθεί με τα μέλη της ομάδας</a:t>
            </a:r>
          </a:p>
          <a:p>
            <a:endParaRPr lang="el-G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Η σημασία της επικοινωνίας</a:t>
            </a:r>
          </a:p>
        </p:txBody>
      </p:sp>
      <p:sp>
        <p:nvSpPr>
          <p:cNvPr id="3" name="2 - Θέση περιεχομένου"/>
          <p:cNvSpPr>
            <a:spLocks noGrp="1"/>
          </p:cNvSpPr>
          <p:nvPr>
            <p:ph idx="1"/>
          </p:nvPr>
        </p:nvSpPr>
        <p:spPr/>
        <p:txBody>
          <a:bodyPr>
            <a:normAutofit fontScale="85000" lnSpcReduction="10000"/>
          </a:bodyPr>
          <a:lstStyle/>
          <a:p>
            <a:r>
              <a:rPr lang="el-GR" dirty="0"/>
              <a:t>Η επικοινωνία αφορά στους τρόπους που τα μέλη ανταλλάσσουν λεκτικές και μη λεκτικές πληροφορίες, αλλά προϋποθέτουν  την ύπαρξη προσωπικών και διαπροσωπικών δεξιοτήτων επικοινωνίας.</a:t>
            </a:r>
          </a:p>
          <a:p>
            <a:r>
              <a:rPr lang="el-GR" dirty="0"/>
              <a:t> Οι δεξιότητες αυτές μπορεί να περιλαμβάνουν εκτός από την ομιλία, την ενεργητική ακρόαση, την παρατήρηση, την επεξεργασία νοημάτων, την ανάλυση και την αξιολόγηση και είναι απαραίτητες για τη διαμόρφωση υγιών σχέσεων, την ανάπτυξη του αισθήματος του </a:t>
            </a:r>
            <a:r>
              <a:rPr lang="el-GR" dirty="0" err="1"/>
              <a:t>ανήκειν</a:t>
            </a:r>
            <a:r>
              <a:rPr lang="el-GR" dirty="0"/>
              <a:t> στην ομάδα.</a:t>
            </a:r>
          </a:p>
          <a:p>
            <a:endParaRPr lang="el-G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Η σημασία της επικοινωνίας</a:t>
            </a:r>
          </a:p>
        </p:txBody>
      </p:sp>
      <p:sp>
        <p:nvSpPr>
          <p:cNvPr id="3" name="2 - Θέση περιεχομένου"/>
          <p:cNvSpPr>
            <a:spLocks noGrp="1"/>
          </p:cNvSpPr>
          <p:nvPr>
            <p:ph idx="1"/>
          </p:nvPr>
        </p:nvSpPr>
        <p:spPr/>
        <p:txBody>
          <a:bodyPr>
            <a:normAutofit fontScale="85000" lnSpcReduction="20000"/>
          </a:bodyPr>
          <a:lstStyle/>
          <a:p>
            <a:r>
              <a:rPr lang="el-GR" dirty="0"/>
              <a:t>είναι σημαντικός ο εντοπισμός των χαρακτηριστικών της </a:t>
            </a:r>
            <a:r>
              <a:rPr lang="el-GR" i="1" dirty="0"/>
              <a:t>διαδικασίας</a:t>
            </a:r>
            <a:r>
              <a:rPr lang="el-GR" dirty="0"/>
              <a:t> και του </a:t>
            </a:r>
            <a:r>
              <a:rPr lang="el-GR" i="1" dirty="0"/>
              <a:t>περιεχόμενο</a:t>
            </a:r>
            <a:r>
              <a:rPr lang="el-GR" dirty="0"/>
              <a:t>υ στην εκάστοτε επικοινωνία. </a:t>
            </a:r>
          </a:p>
          <a:p>
            <a:r>
              <a:rPr lang="el-GR" dirty="0"/>
              <a:t>η διαδικασία αναφέρεται στη φύση της σχέσης που υπάρχει ανάμεσα στα άτομα που αλληλεπιδρούν.</a:t>
            </a:r>
          </a:p>
          <a:p>
            <a:r>
              <a:rPr lang="el-GR" dirty="0"/>
              <a:t>εξετάζουμε τον τρόπο μεταφοράς των μηνυμάτων, καθώς συνήθως ένα μέρος του μηνύματος εκφράζεται λεκτικά και άμεσα, ενώ ένα άλλο μέρος εκφράζεται </a:t>
            </a:r>
            <a:r>
              <a:rPr lang="el-GR" dirty="0" err="1"/>
              <a:t>παραγλωσσικά</a:t>
            </a:r>
            <a:r>
              <a:rPr lang="el-GR" dirty="0"/>
              <a:t>, με την απόχρωση, τον κυματισμό, το ύψος και τον τόνο της φωνής. Ακριβώς αυτά τα παρατηρούμενα χαρακτηριστικά της επικοινωνίας συνιστούν τη </a:t>
            </a:r>
            <a:r>
              <a:rPr lang="el-GR" dirty="0" err="1"/>
              <a:t>μετα</a:t>
            </a:r>
            <a:r>
              <a:rPr lang="el-GR" dirty="0"/>
              <a:t>-επικοινωνία.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Περιεχόμενο επικοινωνίας</a:t>
            </a:r>
          </a:p>
        </p:txBody>
      </p:sp>
      <p:sp>
        <p:nvSpPr>
          <p:cNvPr id="3" name="2 - Θέση περιεχομένου"/>
          <p:cNvSpPr>
            <a:spLocks noGrp="1"/>
          </p:cNvSpPr>
          <p:nvPr>
            <p:ph idx="1"/>
          </p:nvPr>
        </p:nvSpPr>
        <p:spPr/>
        <p:txBody>
          <a:bodyPr>
            <a:normAutofit fontScale="92500" lnSpcReduction="20000"/>
          </a:bodyPr>
          <a:lstStyle/>
          <a:p>
            <a:r>
              <a:rPr lang="el-GR" dirty="0"/>
              <a:t>Το περιεχόμενο της επικοινωνίας (συζήτησης) αποτελείται από τις συγκεκριμένες λέξεις που χρησιμοποιεί κανείς, την ουσία των ζητημάτων, τα επιχειρήματα που προβάλλονται (</a:t>
            </a:r>
            <a:r>
              <a:rPr lang="en-US" dirty="0" err="1"/>
              <a:t>Yalom</a:t>
            </a:r>
            <a:r>
              <a:rPr lang="en-US" dirty="0"/>
              <a:t> </a:t>
            </a:r>
            <a:r>
              <a:rPr lang="el-GR" dirty="0"/>
              <a:t>&amp; </a:t>
            </a:r>
            <a:r>
              <a:rPr lang="en-US" dirty="0" err="1"/>
              <a:t>Leszcz</a:t>
            </a:r>
            <a:r>
              <a:rPr lang="el-GR" dirty="0"/>
              <a:t>, 2020).</a:t>
            </a:r>
          </a:p>
          <a:p>
            <a:r>
              <a:rPr lang="el-GR" dirty="0"/>
              <a:t> Η πραγματική ισχύς του μηνύματος συνδέεται με την πρόθεση εκείνου που το εκπέμπει. Ένα μήνυμα μπορεί να αποτελεί αίτημα, προσταγή ή καθοδήγηση και είναι αυτό ακριβώς το χαρακτηριστικό του μηνύματος που χαρακτηρίζεται/αποκαλείται «</a:t>
            </a:r>
            <a:r>
              <a:rPr lang="el-GR" dirty="0" err="1"/>
              <a:t>μετα</a:t>
            </a:r>
            <a:r>
              <a:rPr lang="el-GR" dirty="0"/>
              <a:t>-μήνυμα»</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Οι συμπεριφορές ως αποτελέσματα μηνυμάτων</a:t>
            </a:r>
          </a:p>
        </p:txBody>
      </p:sp>
      <p:sp>
        <p:nvSpPr>
          <p:cNvPr id="3" name="2 - Θέση περιεχομένου"/>
          <p:cNvSpPr>
            <a:spLocks noGrp="1"/>
          </p:cNvSpPr>
          <p:nvPr>
            <p:ph idx="1"/>
          </p:nvPr>
        </p:nvSpPr>
        <p:spPr/>
        <p:txBody>
          <a:bodyPr>
            <a:normAutofit lnSpcReduction="10000"/>
          </a:bodyPr>
          <a:lstStyle/>
          <a:p>
            <a:r>
              <a:rPr lang="el-GR" dirty="0"/>
              <a:t>Η επικοινωνία αποτελεί μια μορφή δράσης, παρέμβασης, επίδρασης πάνω στον άλλο.</a:t>
            </a:r>
          </a:p>
          <a:p>
            <a:r>
              <a:rPr lang="el-GR" dirty="0"/>
              <a:t>Μια συμπεριφορά βασίζεται και προϋποθέτει ένα υπόβαθρο συναισθημάτων και σκέψεων που προκαλούνται από τις σχέσεις μεταξύ των μελών σε ένα συγκεκριμένο πλαίσιο, άρα οι συμπεριφορές είναι αποτελέσματα της μεταφοράς μηνυμάτων και των αλληλεπιδράσεων μεταξύ των ατόμων.</a:t>
            </a:r>
          </a:p>
          <a:p>
            <a:endParaRPr lang="el-G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Βιβλιογραφία</a:t>
            </a:r>
          </a:p>
        </p:txBody>
      </p:sp>
      <p:sp>
        <p:nvSpPr>
          <p:cNvPr id="3" name="2 - Θέση περιεχομένου"/>
          <p:cNvSpPr>
            <a:spLocks noGrp="1"/>
          </p:cNvSpPr>
          <p:nvPr>
            <p:ph idx="1"/>
          </p:nvPr>
        </p:nvSpPr>
        <p:spPr/>
        <p:txBody>
          <a:bodyPr/>
          <a:lstStyle/>
          <a:p>
            <a:r>
              <a:rPr lang="el-GR" dirty="0" err="1"/>
              <a:t>Κατσαμά</a:t>
            </a:r>
            <a:r>
              <a:rPr lang="el-GR" dirty="0"/>
              <a:t>, Ε. (2024). Κοινωνική Εργασία με Ομάδες στο Σχολείο. Αθήνα: Τόπος</a:t>
            </a:r>
          </a:p>
          <a:p>
            <a:r>
              <a:rPr lang="el-GR" dirty="0" err="1"/>
              <a:t>Γκάρνερ</a:t>
            </a:r>
            <a:r>
              <a:rPr lang="el-GR" dirty="0"/>
              <a:t>, Α. (2012). Η τέχνη της επικοινωνίας. Αθήνα: Πατάκης</a:t>
            </a:r>
          </a:p>
          <a:p>
            <a:r>
              <a:rPr lang="el-GR" dirty="0" err="1"/>
              <a:t>Μαλικιώση</a:t>
            </a:r>
            <a:r>
              <a:rPr lang="el-GR" dirty="0"/>
              <a:t>- Λοΐζου, Μ. (2017). Συμβουλευτική Ψυχολογία. Αθήνα: Πεδίο </a:t>
            </a:r>
          </a:p>
          <a:p>
            <a:r>
              <a:rPr lang="el-GR" dirty="0" err="1"/>
              <a:t>McLeod</a:t>
            </a:r>
            <a:r>
              <a:rPr lang="el-GR" dirty="0"/>
              <a:t>, J., (2005), </a:t>
            </a:r>
            <a:r>
              <a:rPr lang="el-GR" i="1" dirty="0"/>
              <a:t>Εισαγωγή στη Συμβουλευτική</a:t>
            </a:r>
            <a:r>
              <a:rPr lang="el-GR" dirty="0"/>
              <a:t>. Εκδόσεις Μεταίχμιο, Αθήνα </a:t>
            </a:r>
          </a:p>
          <a:p>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Επικοινωνία</a:t>
            </a:r>
          </a:p>
        </p:txBody>
      </p:sp>
      <p:sp>
        <p:nvSpPr>
          <p:cNvPr id="3" name="2 - Θέση περιεχομένου"/>
          <p:cNvSpPr>
            <a:spLocks noGrp="1"/>
          </p:cNvSpPr>
          <p:nvPr>
            <p:ph idx="1"/>
          </p:nvPr>
        </p:nvSpPr>
        <p:spPr/>
        <p:txBody>
          <a:bodyPr>
            <a:normAutofit lnSpcReduction="10000"/>
          </a:bodyPr>
          <a:lstStyle/>
          <a:p>
            <a:r>
              <a:rPr lang="el-GR" dirty="0"/>
              <a:t>Συμφωνία μεταξύ λόγου και πράξεων, στάσης, εκφράσεων. </a:t>
            </a:r>
          </a:p>
          <a:p>
            <a:r>
              <a:rPr lang="el-GR" dirty="0"/>
              <a:t>Η λεκτική και η μη λεκτική επικοινωνία συμπληρώνουν η μια την άλλη- οι μη λεκτικές εκφάνσεις της επικοινωνίας συμπληρώνουν τα λεκτικά μηνύματα. </a:t>
            </a:r>
          </a:p>
          <a:p>
            <a:r>
              <a:rPr lang="el-GR" dirty="0"/>
              <a:t>«Οι ρήτορες εκφωνούν δύο λόγους ταυτόχρονα: ένας ο οποίος ακούγεται και ένα ο οποίος φαίνεται» Σαίξπηρ (</a:t>
            </a:r>
            <a:r>
              <a:rPr lang="el-GR" dirty="0" err="1"/>
              <a:t>Γκάρνερ</a:t>
            </a:r>
            <a:r>
              <a:rPr lang="el-GR" dirty="0"/>
              <a:t>, 2018) </a:t>
            </a:r>
          </a:p>
          <a:p>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Συντονισμός Ομάδας – Δεξιότητες συμβουλευτικής</a:t>
            </a:r>
          </a:p>
        </p:txBody>
      </p:sp>
      <p:sp>
        <p:nvSpPr>
          <p:cNvPr id="3" name="2 - Θέση περιεχομένου"/>
          <p:cNvSpPr>
            <a:spLocks noGrp="1"/>
          </p:cNvSpPr>
          <p:nvPr>
            <p:ph idx="1"/>
          </p:nvPr>
        </p:nvSpPr>
        <p:spPr/>
        <p:txBody>
          <a:bodyPr>
            <a:normAutofit fontScale="85000" lnSpcReduction="10000"/>
          </a:bodyPr>
          <a:lstStyle/>
          <a:p>
            <a:r>
              <a:rPr lang="el-GR" dirty="0"/>
              <a:t>Όταν μια συζήτηση στοχεύει στη διερεύνηση ενός προβλήματος ή/και στη διευκόλυνση αναζήτησης λύσης, έχει βοηθητικό χαρακτήρα και για να είναι επιτυχής προϋποθέτει τη γνώση και χρήση συγκεκριμένων δεξιοτήτων </a:t>
            </a:r>
          </a:p>
          <a:p>
            <a:r>
              <a:rPr lang="el-GR" dirty="0"/>
              <a:t>Οι άνθρωποι μπορούν να εκπαιδευτούν σε αυτές τις δεξιότητες </a:t>
            </a:r>
          </a:p>
          <a:p>
            <a:r>
              <a:rPr lang="el-GR" dirty="0"/>
              <a:t>Οι δεξιότητες συμβουλευτικής και αποτελεσματικής επικοινωνίας αφορούν την πολιτισμικά κατάλληλη λεκτική και μη- λεκτική συμπεριφορά του συντονιστή που υποδεικνύει προσεκτική παρακολούθηση </a:t>
            </a:r>
          </a:p>
          <a:p>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Δεξιότητες</a:t>
            </a:r>
          </a:p>
        </p:txBody>
      </p:sp>
      <p:sp>
        <p:nvSpPr>
          <p:cNvPr id="3" name="2 - Θέση περιεχομένου"/>
          <p:cNvSpPr>
            <a:spLocks noGrp="1"/>
          </p:cNvSpPr>
          <p:nvPr>
            <p:ph idx="1"/>
          </p:nvPr>
        </p:nvSpPr>
        <p:spPr/>
        <p:txBody>
          <a:bodyPr>
            <a:normAutofit fontScale="92500" lnSpcReduction="20000"/>
          </a:bodyPr>
          <a:lstStyle/>
          <a:p>
            <a:r>
              <a:rPr lang="el-GR" dirty="0"/>
              <a:t>Είμαστε σαφείς και συγκεκριμένοι και όχι γενικοί και αφηρημένοι </a:t>
            </a:r>
          </a:p>
          <a:p>
            <a:r>
              <a:rPr lang="el-GR" dirty="0"/>
              <a:t>Ακούμε το μήνυμα όπως μας δόθηκε χωρίς να το παραποιούμε </a:t>
            </a:r>
          </a:p>
          <a:p>
            <a:r>
              <a:rPr lang="el-GR" dirty="0"/>
              <a:t>Δείχνουμε ότι ακούσαμε το μήνυμα που μας στάλθηκε </a:t>
            </a:r>
          </a:p>
          <a:p>
            <a:r>
              <a:rPr lang="el-GR" dirty="0"/>
              <a:t>Ελέγχουμε με τον συνομιλητή μας αν ακούσαμε σωστά το μήνυμά του, επαναλαμβάνοντας αυτό που ακούσαμε. </a:t>
            </a:r>
          </a:p>
          <a:p>
            <a:pPr>
              <a:buNone/>
            </a:pPr>
            <a:r>
              <a:rPr lang="el-GR" dirty="0"/>
              <a:t> </a:t>
            </a:r>
          </a:p>
          <a:p>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Παράγοντες που δυσκολεύουν την επικοινωνία</a:t>
            </a:r>
          </a:p>
        </p:txBody>
      </p:sp>
      <p:sp>
        <p:nvSpPr>
          <p:cNvPr id="3" name="2 - Θέση περιεχομένου"/>
          <p:cNvSpPr>
            <a:spLocks noGrp="1"/>
          </p:cNvSpPr>
          <p:nvPr>
            <p:ph idx="1"/>
          </p:nvPr>
        </p:nvSpPr>
        <p:spPr/>
        <p:txBody>
          <a:bodyPr>
            <a:normAutofit fontScale="70000" lnSpcReduction="20000"/>
          </a:bodyPr>
          <a:lstStyle/>
          <a:p>
            <a:r>
              <a:rPr lang="el-GR" dirty="0"/>
              <a:t>Ο βασικός παράγοντας που δυσκολεύει την εποικοδομητική επικοινωνία είναι ο </a:t>
            </a:r>
            <a:r>
              <a:rPr lang="el-GR" b="1" dirty="0"/>
              <a:t>συναισθηματικός</a:t>
            </a:r>
            <a:r>
              <a:rPr lang="el-GR" dirty="0"/>
              <a:t>. </a:t>
            </a:r>
          </a:p>
          <a:p>
            <a:r>
              <a:rPr lang="el-GR" dirty="0"/>
              <a:t> Οι περισσότεροι άνθρωποι είναι </a:t>
            </a:r>
            <a:r>
              <a:rPr lang="el-GR" b="1" dirty="0"/>
              <a:t>απασχολημένοι με τα δικά τους θέματα </a:t>
            </a:r>
            <a:r>
              <a:rPr lang="el-GR" dirty="0"/>
              <a:t>που δεν παρακολουθούν το μήνυμα που τους μεταβιβάζει ο άλλος. </a:t>
            </a:r>
          </a:p>
          <a:p>
            <a:r>
              <a:rPr lang="el-GR" dirty="0"/>
              <a:t> Οι άνθρωποι </a:t>
            </a:r>
            <a:r>
              <a:rPr lang="el-GR" b="1" dirty="0"/>
              <a:t>ενδιαφέρονται να πουν αυτό που έχουν στο μυαλό τους </a:t>
            </a:r>
            <a:r>
              <a:rPr lang="el-GR" dirty="0"/>
              <a:t>και δεν παρακολουθούν αυτό που τους λέει ο άλλος. </a:t>
            </a:r>
          </a:p>
          <a:p>
            <a:r>
              <a:rPr lang="el-GR" dirty="0"/>
              <a:t> Οι άνθρωποι είναι τόσο σίγουροι ότι γνωρίζουν τι θα πει ο άλλος, ώστε διαστρεβλώνουν το μήνυμά του για να το </a:t>
            </a:r>
            <a:r>
              <a:rPr lang="el-GR" b="1" dirty="0"/>
              <a:t>ταιριάξουν με τις προσδοκίες τους </a:t>
            </a:r>
            <a:endParaRPr lang="el-GR" dirty="0"/>
          </a:p>
          <a:p>
            <a:r>
              <a:rPr lang="el-GR" dirty="0"/>
              <a:t> Οι άνθρωποί παρακολουθούν τον άλλο προκειμένου να τον </a:t>
            </a:r>
            <a:r>
              <a:rPr lang="el-GR" b="1" dirty="0"/>
              <a:t>κρίνουν</a:t>
            </a:r>
            <a:r>
              <a:rPr lang="el-GR" dirty="0"/>
              <a:t>, να αξιολογήσουν το μήνυμά του </a:t>
            </a:r>
          </a:p>
          <a:p>
            <a:r>
              <a:rPr lang="el-GR" dirty="0"/>
              <a:t>Πολλοί έχουν την τάση να </a:t>
            </a:r>
            <a:r>
              <a:rPr lang="el-GR" b="1" dirty="0"/>
              <a:t>«καθησυχάζουν» μέσω χιούμορ </a:t>
            </a:r>
            <a:r>
              <a:rPr lang="el-GR" dirty="0"/>
              <a:t>ή αλλαγή θέματος</a:t>
            </a:r>
          </a:p>
          <a:p>
            <a:endParaRPr lang="el-GR" dirty="0"/>
          </a:p>
          <a:p>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Παράγοντες που δυσκολεύουν την επικοινωνία</a:t>
            </a:r>
          </a:p>
        </p:txBody>
      </p:sp>
      <p:sp>
        <p:nvSpPr>
          <p:cNvPr id="3" name="2 - Θέση περιεχομένου"/>
          <p:cNvSpPr>
            <a:spLocks noGrp="1"/>
          </p:cNvSpPr>
          <p:nvPr>
            <p:ph idx="1"/>
          </p:nvPr>
        </p:nvSpPr>
        <p:spPr/>
        <p:txBody>
          <a:bodyPr>
            <a:normAutofit fontScale="77500" lnSpcReduction="20000"/>
          </a:bodyPr>
          <a:lstStyle/>
          <a:p>
            <a:pPr>
              <a:buNone/>
            </a:pPr>
            <a:r>
              <a:rPr lang="el-GR" dirty="0"/>
              <a:t>•Απειλές </a:t>
            </a:r>
          </a:p>
          <a:p>
            <a:pPr>
              <a:buNone/>
            </a:pPr>
            <a:r>
              <a:rPr lang="el-GR" dirty="0"/>
              <a:t>•Παραινέσεις, ηθικολογίες </a:t>
            </a:r>
          </a:p>
          <a:p>
            <a:pPr>
              <a:buNone/>
            </a:pPr>
            <a:r>
              <a:rPr lang="el-GR" dirty="0"/>
              <a:t>•Συμβουλές </a:t>
            </a:r>
          </a:p>
          <a:p>
            <a:pPr>
              <a:buNone/>
            </a:pPr>
            <a:r>
              <a:rPr lang="el-GR" dirty="0"/>
              <a:t>•Κατήχηση </a:t>
            </a:r>
          </a:p>
          <a:p>
            <a:pPr>
              <a:buNone/>
            </a:pPr>
            <a:r>
              <a:rPr lang="el-GR" dirty="0"/>
              <a:t>•Κριτική, κατηγορία </a:t>
            </a:r>
          </a:p>
          <a:p>
            <a:pPr>
              <a:buNone/>
            </a:pPr>
            <a:r>
              <a:rPr lang="el-GR" dirty="0"/>
              <a:t>•Χαρακτηρισμοί, ταπεινώσεις </a:t>
            </a:r>
          </a:p>
          <a:p>
            <a:pPr>
              <a:buNone/>
            </a:pPr>
            <a:r>
              <a:rPr lang="el-GR" dirty="0"/>
              <a:t>•Ερμηνείες, διαγνώσεις </a:t>
            </a:r>
          </a:p>
          <a:p>
            <a:pPr>
              <a:buNone/>
            </a:pPr>
            <a:r>
              <a:rPr lang="el-GR" dirty="0"/>
              <a:t>•Γενικεύσεις </a:t>
            </a:r>
          </a:p>
          <a:p>
            <a:pPr>
              <a:buNone/>
            </a:pPr>
            <a:r>
              <a:rPr lang="el-GR" dirty="0"/>
              <a:t>•Πολλές ερωτήσεις </a:t>
            </a:r>
          </a:p>
          <a:p>
            <a:pPr>
              <a:buNone/>
            </a:pPr>
            <a:r>
              <a:rPr lang="el-GR" dirty="0"/>
              <a:t>•Ανάκριση </a:t>
            </a:r>
          </a:p>
          <a:p>
            <a:pPr>
              <a:buNone/>
            </a:pPr>
            <a:r>
              <a:rPr lang="el-GR" dirty="0"/>
              <a:t> </a:t>
            </a:r>
          </a:p>
          <a:p>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a:t>Δεξιότητες  Αποτελεσματικής Επικοινωνίας </a:t>
            </a:r>
            <a:br>
              <a:rPr lang="el-GR" dirty="0"/>
            </a:br>
            <a:endParaRPr lang="el-GR" dirty="0"/>
          </a:p>
        </p:txBody>
      </p:sp>
      <p:sp>
        <p:nvSpPr>
          <p:cNvPr id="3" name="2 - Θέση περιεχομένου"/>
          <p:cNvSpPr>
            <a:spLocks noGrp="1"/>
          </p:cNvSpPr>
          <p:nvPr>
            <p:ph idx="1"/>
          </p:nvPr>
        </p:nvSpPr>
        <p:spPr/>
        <p:txBody>
          <a:bodyPr>
            <a:normAutofit fontScale="77500" lnSpcReduction="20000"/>
          </a:bodyPr>
          <a:lstStyle/>
          <a:p>
            <a:pPr>
              <a:buNone/>
            </a:pPr>
            <a:r>
              <a:rPr lang="el-GR" dirty="0"/>
              <a:t>•Ενεργητική Ακρόαση </a:t>
            </a:r>
          </a:p>
          <a:p>
            <a:pPr>
              <a:buNone/>
            </a:pPr>
            <a:r>
              <a:rPr lang="el-GR" dirty="0"/>
              <a:t>•Μη λεκτική επικοινωνία </a:t>
            </a:r>
          </a:p>
          <a:p>
            <a:pPr>
              <a:buNone/>
            </a:pPr>
            <a:r>
              <a:rPr lang="el-GR" dirty="0"/>
              <a:t>•Χρήση ερωτήσεων </a:t>
            </a:r>
          </a:p>
          <a:p>
            <a:pPr>
              <a:buNone/>
            </a:pPr>
            <a:r>
              <a:rPr lang="el-GR" dirty="0"/>
              <a:t>•Περίληψη </a:t>
            </a:r>
          </a:p>
          <a:p>
            <a:pPr>
              <a:buNone/>
            </a:pPr>
            <a:r>
              <a:rPr lang="el-GR" dirty="0"/>
              <a:t>•Παράφραση </a:t>
            </a:r>
          </a:p>
          <a:p>
            <a:pPr>
              <a:buNone/>
            </a:pPr>
            <a:r>
              <a:rPr lang="el-GR" dirty="0"/>
              <a:t>•Αντανάκλαση συναισθήματος </a:t>
            </a:r>
          </a:p>
          <a:p>
            <a:pPr>
              <a:buNone/>
            </a:pPr>
            <a:r>
              <a:rPr lang="el-GR" dirty="0"/>
              <a:t>•</a:t>
            </a:r>
            <a:r>
              <a:rPr lang="el-GR" dirty="0" err="1"/>
              <a:t>Αυτοαποκάλυψη</a:t>
            </a:r>
            <a:r>
              <a:rPr lang="el-GR" dirty="0"/>
              <a:t> </a:t>
            </a:r>
          </a:p>
          <a:p>
            <a:pPr>
              <a:buNone/>
            </a:pPr>
            <a:r>
              <a:rPr lang="el-GR" dirty="0"/>
              <a:t>•Παροχή Πληροφοριών </a:t>
            </a:r>
          </a:p>
          <a:p>
            <a:pPr>
              <a:buNone/>
            </a:pPr>
            <a:r>
              <a:rPr lang="el-GR" dirty="0"/>
              <a:t>•Παραπομπή </a:t>
            </a:r>
          </a:p>
          <a:p>
            <a:pPr>
              <a:buNone/>
            </a:pPr>
            <a:r>
              <a:rPr lang="el-GR" dirty="0"/>
              <a:t>•Πρόκληση </a:t>
            </a:r>
          </a:p>
          <a:p>
            <a:pPr>
              <a:buNone/>
            </a:pPr>
            <a:r>
              <a:rPr lang="el-GR" dirty="0"/>
              <a:t>•</a:t>
            </a:r>
            <a:r>
              <a:rPr lang="el-GR" dirty="0" err="1"/>
              <a:t>Ενσυναίσθηση</a:t>
            </a:r>
            <a:r>
              <a:rPr lang="el-GR" dirty="0"/>
              <a:t> </a:t>
            </a:r>
          </a:p>
          <a:p>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a:t>Ενεργητική Ακρόαση </a:t>
            </a:r>
            <a:br>
              <a:rPr lang="el-GR" dirty="0"/>
            </a:br>
            <a:endParaRPr lang="el-GR" dirty="0"/>
          </a:p>
        </p:txBody>
      </p:sp>
      <p:sp>
        <p:nvSpPr>
          <p:cNvPr id="3" name="2 - Θέση περιεχομένου"/>
          <p:cNvSpPr>
            <a:spLocks noGrp="1"/>
          </p:cNvSpPr>
          <p:nvPr>
            <p:ph idx="1"/>
          </p:nvPr>
        </p:nvSpPr>
        <p:spPr/>
        <p:txBody>
          <a:bodyPr>
            <a:normAutofit fontScale="85000" lnSpcReduction="20000"/>
          </a:bodyPr>
          <a:lstStyle/>
          <a:p>
            <a:r>
              <a:rPr lang="el-GR" dirty="0"/>
              <a:t>Προσεκτική παρακολούθηση με σκοπό να καταφέρουμε να αποκτήσουμε κατανόηση της οπτικής του/ης συμβουλευόμενου/ης </a:t>
            </a:r>
          </a:p>
          <a:p>
            <a:r>
              <a:rPr lang="el-GR" dirty="0"/>
              <a:t>Μεταφορά κατανόησής μας στον/ην συμβουλευόμενο/η- χωρίς αυτό να σημαίνει ότι απαραίτητα συμφωνούμε με τα λεγόμενά του/ης </a:t>
            </a:r>
          </a:p>
          <a:p>
            <a:r>
              <a:rPr lang="el-GR" dirty="0"/>
              <a:t>Προσοχή και εστίαση σε ανακολουθίες και κενά στην ιστορία του/ης συμβουλευόμενου/ης ή μέλους της ομάδας </a:t>
            </a:r>
          </a:p>
          <a:p>
            <a:r>
              <a:rPr lang="el-GR" dirty="0"/>
              <a:t>Η ενεργητική ακρόαση προάγει την εμπιστοσύνη και την αποδοχή και συμβάλλει στην προώθηση της αυτοεκτίμησης </a:t>
            </a:r>
          </a:p>
          <a:p>
            <a:endParaRPr lang="el-GR" dirty="0"/>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34</TotalTime>
  <Words>1912</Words>
  <Application>Microsoft Office PowerPoint</Application>
  <PresentationFormat>Προβολή στην οθόνη (4:3)</PresentationFormat>
  <Paragraphs>178</Paragraphs>
  <Slides>28</Slides>
  <Notes>0</Notes>
  <HiddenSlides>0</HiddenSlides>
  <MMClips>0</MMClips>
  <ScaleCrop>false</ScaleCrop>
  <HeadingPairs>
    <vt:vector size="6" baseType="variant">
      <vt:variant>
        <vt:lpstr>Γραμματοσειρές που χρησιμοποιούνται</vt:lpstr>
      </vt:variant>
      <vt:variant>
        <vt:i4>2</vt:i4>
      </vt:variant>
      <vt:variant>
        <vt:lpstr>Θέμα</vt:lpstr>
      </vt:variant>
      <vt:variant>
        <vt:i4>1</vt:i4>
      </vt:variant>
      <vt:variant>
        <vt:lpstr>Τίτλοι διαφανειών</vt:lpstr>
      </vt:variant>
      <vt:variant>
        <vt:i4>28</vt:i4>
      </vt:variant>
    </vt:vector>
  </HeadingPairs>
  <TitlesOfParts>
    <vt:vector size="31" baseType="lpstr">
      <vt:lpstr>Arial</vt:lpstr>
      <vt:lpstr>Calibri</vt:lpstr>
      <vt:lpstr>Θέμα του Office</vt:lpstr>
      <vt:lpstr> ΔΗΜΟΚΡΙΤΕΙΟ ΠΑΝΕΠΙΣΤΗΜΙΟ ΘΡΑΚΗΣ ΤΜΗΜΑ ΚΟΙΝΩΝΙΚΗΣ ΕΡΓΑΣΙΑΣ  Σχολή Κοινωνικών, Οικονομικών και Πολιτικών Επιστημών  </vt:lpstr>
      <vt:lpstr>Επικοινωνία</vt:lpstr>
      <vt:lpstr>Επικοινωνία</vt:lpstr>
      <vt:lpstr>Συντονισμός Ομάδας – Δεξιότητες συμβουλευτικής</vt:lpstr>
      <vt:lpstr>Δεξιότητες</vt:lpstr>
      <vt:lpstr>Παράγοντες που δυσκολεύουν την επικοινωνία</vt:lpstr>
      <vt:lpstr>Παράγοντες που δυσκολεύουν την επικοινωνία</vt:lpstr>
      <vt:lpstr>Δεξιότητες  Αποτελεσματικής Επικοινωνίας  </vt:lpstr>
      <vt:lpstr>Ενεργητική Ακρόαση  </vt:lpstr>
      <vt:lpstr>Προϋποθέσεις Ενεργητικής Ακρόασης  </vt:lpstr>
      <vt:lpstr>«Μια εικόνα χίλιες λέξεις» </vt:lpstr>
      <vt:lpstr> Τι είναι η μη λεκτική επικοινωνία Ρόλος μη λεκτικής επικοινωνίας  </vt:lpstr>
      <vt:lpstr>Πηγές μετάδοσης μη λεκτικών μηνυμάτων  </vt:lpstr>
      <vt:lpstr> Η εμφάνιση μας δίνει πληροφορίες για:  </vt:lpstr>
      <vt:lpstr>Οπτική Επαφή  </vt:lpstr>
      <vt:lpstr>Γλώσσα σώματος Στάση σώματος  </vt:lpstr>
      <vt:lpstr>Εκφράσεις προσώπου  </vt:lpstr>
      <vt:lpstr>Φωνή  </vt:lpstr>
      <vt:lpstr>Σιωπή  </vt:lpstr>
      <vt:lpstr>Βασικές Αρχές</vt:lpstr>
      <vt:lpstr>Ανευ όρων αποδοχή </vt:lpstr>
      <vt:lpstr>Αυθεντικότητα/ Γνησιότητα  </vt:lpstr>
      <vt:lpstr>Ενσυναίσθηση  </vt:lpstr>
      <vt:lpstr>Η σημασία της επικοινωνίας</vt:lpstr>
      <vt:lpstr>Η σημασία της επικοινωνίας</vt:lpstr>
      <vt:lpstr>Περιεχόμενο επικοινωνίας</vt:lpstr>
      <vt:lpstr>Οι συμπεριφορές ως αποτελέσματα μηνυμάτων</vt:lpstr>
      <vt:lpstr>Βιβλιογραφία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ΔΗΜΟΚΡΙΤΕΙΟ ΠΑΝΕΠΙΣΤΗΜΙΟ ΘΡΑΚΗΣ ΤΜΗΜΑ ΚΟΙΝΩΝΙΚΗΣ ΕΡΓΑΣΙΑΣ ΜΕΤΑΠΤΥΧΙΑΚΟ ΠΡΟΓΡΑΜΜΑ  Σχολή Κοινωνικών, Οικονομικών και Πολιτικών Επιστημών  «ΚΟΙΝΩΝΙΚΗ ΕΡΓΑΣΙΑ ΣΤΗΝ ΕΚΠΑΙΔΕΥΣΗ - ΕΝΤΑΞΗ ΕΤΕΡΟΤΗΤΩΝ»</dc:title>
  <dc:creator>irene katsama</dc:creator>
  <cp:lastModifiedBy>user</cp:lastModifiedBy>
  <cp:revision>16</cp:revision>
  <dcterms:created xsi:type="dcterms:W3CDTF">2024-04-16T08:28:06Z</dcterms:created>
  <dcterms:modified xsi:type="dcterms:W3CDTF">2024-10-08T14:06:39Z</dcterms:modified>
</cp:coreProperties>
</file>