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8" r:id="rId5"/>
    <p:sldId id="259" r:id="rId6"/>
    <p:sldId id="260" r:id="rId7"/>
    <p:sldId id="261" r:id="rId8"/>
    <p:sldId id="264" r:id="rId9"/>
    <p:sldId id="262" r:id="rId10"/>
    <p:sldId id="263" r:id="rId11"/>
    <p:sldId id="265" r:id="rId12"/>
    <p:sldId id="269" r:id="rId13"/>
    <p:sldId id="266" r:id="rId14"/>
    <p:sldId id="267" r:id="rId15"/>
    <p:sldId id="270"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B58E51A-9BF7-4629-BB2D-E668DE1157C1}"/>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005D509-E837-4446-8F5D-154258FB39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DBD89BDA-EEF7-4430-B08C-B58D1D2AD01C}"/>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5" name="Θέση υποσέλιδου 4">
            <a:extLst>
              <a:ext uri="{FF2B5EF4-FFF2-40B4-BE49-F238E27FC236}">
                <a16:creationId xmlns:a16="http://schemas.microsoft.com/office/drawing/2014/main" id="{FCFDF571-E443-44EA-B464-7E2BA0DA247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6FB350E-B0E4-4E8D-AB89-615BBE434985}"/>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185552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07FB03-B255-430F-B671-10C3D20F5BD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CEA8ED9-B4CC-4105-9256-B7E515E38FA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F5A3CDD-4EFC-44D2-83E4-0964E2071FB2}"/>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5" name="Θέση υποσέλιδου 4">
            <a:extLst>
              <a:ext uri="{FF2B5EF4-FFF2-40B4-BE49-F238E27FC236}">
                <a16:creationId xmlns:a16="http://schemas.microsoft.com/office/drawing/2014/main" id="{E3963EF7-16AD-4E62-B2CB-FBB34DB0326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5B4574F-757D-4BF4-BC02-783ED3BBE104}"/>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3114648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C45A2A83-20DE-4F18-ABE9-E8F1F2C7E4E7}"/>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19728CE5-DFD5-4BEF-8776-43155C9F6CE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8F6DD73-59B0-47BE-9246-7801F98AFCAE}"/>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5" name="Θέση υποσέλιδου 4">
            <a:extLst>
              <a:ext uri="{FF2B5EF4-FFF2-40B4-BE49-F238E27FC236}">
                <a16:creationId xmlns:a16="http://schemas.microsoft.com/office/drawing/2014/main" id="{4BD48035-0325-4C8A-8181-44F9D671ECE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F5580D3-252D-44E1-B2BF-2EAB164BE8D5}"/>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2775855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D1FDC0E-2CFA-4AA3-8E7B-57165E03DB9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E2213B7C-7A3B-4470-9227-2A90FF735B6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2E05C7B-E29E-45A0-B7E2-9D689B27DBC8}"/>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5" name="Θέση υποσέλιδου 4">
            <a:extLst>
              <a:ext uri="{FF2B5EF4-FFF2-40B4-BE49-F238E27FC236}">
                <a16:creationId xmlns:a16="http://schemas.microsoft.com/office/drawing/2014/main" id="{9A2793E2-D782-4EE0-A16A-E6F40B2048A0}"/>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4B43103-332D-4F14-AB84-8472CE1FD2AC}"/>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2092933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B3261F-5D40-454C-87BB-E43676746B1C}"/>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41B6B0A-C522-454D-81DA-FDC89D96331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74E923EE-23DA-416A-9143-A1689CD99F77}"/>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5" name="Θέση υποσέλιδου 4">
            <a:extLst>
              <a:ext uri="{FF2B5EF4-FFF2-40B4-BE49-F238E27FC236}">
                <a16:creationId xmlns:a16="http://schemas.microsoft.com/office/drawing/2014/main" id="{19BBF9EC-F2EA-421F-8D59-70128CFC54D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AFFD41A-FA78-4E64-A00C-E0BB0D708597}"/>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34337695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13E4D7-09B3-4A89-A1A9-777D8531DAD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7A8E483-8C52-4A71-871C-29041F9966D9}"/>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A9B51E5-566B-41E0-9F7B-EE991E88152B}"/>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78AB811A-C15E-4C38-975D-CD77622CB52F}"/>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6" name="Θέση υποσέλιδου 5">
            <a:extLst>
              <a:ext uri="{FF2B5EF4-FFF2-40B4-BE49-F238E27FC236}">
                <a16:creationId xmlns:a16="http://schemas.microsoft.com/office/drawing/2014/main" id="{2C89762F-4372-4AF5-B522-3B9E3AD4D1E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217081F0-326E-44B6-A7A2-247541E3C2F1}"/>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304355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3E35B1-0809-49D8-8675-192312E5C75D}"/>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E5316A16-44EB-415C-881C-56B2D11C22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20419BC-4157-499B-BC2E-5029F8D739A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71ED677-3918-46DE-8478-7F7F70FE3D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15163ACE-4B2F-4EC8-BA1F-95FFEED6C108}"/>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F2308AEC-93B1-411F-AC82-D58F58314E48}"/>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8" name="Θέση υποσέλιδου 7">
            <a:extLst>
              <a:ext uri="{FF2B5EF4-FFF2-40B4-BE49-F238E27FC236}">
                <a16:creationId xmlns:a16="http://schemas.microsoft.com/office/drawing/2014/main" id="{C12B9CD0-737D-4CB2-BF12-287865A9573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6A3B5CF3-D328-4A74-BB7A-4AB349AE3CC2}"/>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1437868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7B7946-7200-4C02-8824-C1C1E63700A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06F62A3-541A-4AEF-8152-8CE9FBBDDCCB}"/>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4" name="Θέση υποσέλιδου 3">
            <a:extLst>
              <a:ext uri="{FF2B5EF4-FFF2-40B4-BE49-F238E27FC236}">
                <a16:creationId xmlns:a16="http://schemas.microsoft.com/office/drawing/2014/main" id="{8A302336-A578-4286-9699-F06268CA1627}"/>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537F841-6B6B-4BA8-9557-0289A41EF8B2}"/>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568249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737D0A2-B40E-4D2B-8343-6DFCBD7E61AA}"/>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3" name="Θέση υποσέλιδου 2">
            <a:extLst>
              <a:ext uri="{FF2B5EF4-FFF2-40B4-BE49-F238E27FC236}">
                <a16:creationId xmlns:a16="http://schemas.microsoft.com/office/drawing/2014/main" id="{F4BDA1FC-D837-47B7-898B-406B0775F97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8949BD94-C906-4918-AD40-D1A1FDC3BB5A}"/>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3404199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9F1F01-371B-4863-AB94-AF5B6831730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1022223-D8B6-41AA-AD4D-DA7DB80E2C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ED8A556-6EB3-4BC3-BD9C-0A697DB2BE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4B3B8F2-56D2-49A0-8B95-6A5DCB5F3F4D}"/>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6" name="Θέση υποσέλιδου 5">
            <a:extLst>
              <a:ext uri="{FF2B5EF4-FFF2-40B4-BE49-F238E27FC236}">
                <a16:creationId xmlns:a16="http://schemas.microsoft.com/office/drawing/2014/main" id="{1367F07E-4BD2-4AD4-8EF9-EEA7D064BB6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127E1EF-F015-4312-8C1F-441ED6664A26}"/>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1110181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4F1DB3-D63B-4944-8E65-37A764268E3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BBD1400-51EF-4D11-996A-8EA7278A756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AAD39B17-4356-4C90-861D-AC9E845C98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BE12CF0A-0510-491C-A480-6113FABD60D7}"/>
              </a:ext>
            </a:extLst>
          </p:cNvPr>
          <p:cNvSpPr>
            <a:spLocks noGrp="1"/>
          </p:cNvSpPr>
          <p:nvPr>
            <p:ph type="dt" sz="half" idx="10"/>
          </p:nvPr>
        </p:nvSpPr>
        <p:spPr/>
        <p:txBody>
          <a:bodyPr/>
          <a:lstStyle/>
          <a:p>
            <a:fld id="{2AE9B406-D027-4E40-86B5-C0A907C42E22}" type="datetimeFigureOut">
              <a:rPr lang="el-GR" smtClean="0"/>
              <a:t>18/5/2023</a:t>
            </a:fld>
            <a:endParaRPr lang="el-GR"/>
          </a:p>
        </p:txBody>
      </p:sp>
      <p:sp>
        <p:nvSpPr>
          <p:cNvPr id="6" name="Θέση υποσέλιδου 5">
            <a:extLst>
              <a:ext uri="{FF2B5EF4-FFF2-40B4-BE49-F238E27FC236}">
                <a16:creationId xmlns:a16="http://schemas.microsoft.com/office/drawing/2014/main" id="{78202B7C-CDA5-4014-9995-24381BDB8D6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A757BE1-3AAA-4682-8541-3496D2652E10}"/>
              </a:ext>
            </a:extLst>
          </p:cNvPr>
          <p:cNvSpPr>
            <a:spLocks noGrp="1"/>
          </p:cNvSpPr>
          <p:nvPr>
            <p:ph type="sldNum" sz="quarter" idx="12"/>
          </p:nvPr>
        </p:nvSpPr>
        <p:spPr/>
        <p:txBody>
          <a:bodyPr/>
          <a:lstStyle/>
          <a:p>
            <a:fld id="{B3891F9E-05D2-41C5-9B9C-4A3BF9EF2189}" type="slidenum">
              <a:rPr lang="el-GR" smtClean="0"/>
              <a:t>‹#›</a:t>
            </a:fld>
            <a:endParaRPr lang="el-GR"/>
          </a:p>
        </p:txBody>
      </p:sp>
    </p:spTree>
    <p:extLst>
      <p:ext uri="{BB962C8B-B14F-4D97-AF65-F5344CB8AC3E}">
        <p14:creationId xmlns:p14="http://schemas.microsoft.com/office/powerpoint/2010/main" val="3282301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99A39B9-9308-4563-8288-E3D289C9F1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F8A92E9-25E0-4871-90B8-FD4FD27E86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FF6A000-D0C7-4D0D-B2A2-EAC35A373C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9B406-D027-4E40-86B5-C0A907C42E22}" type="datetimeFigureOut">
              <a:rPr lang="el-GR" smtClean="0"/>
              <a:t>18/5/2023</a:t>
            </a:fld>
            <a:endParaRPr lang="el-GR"/>
          </a:p>
        </p:txBody>
      </p:sp>
      <p:sp>
        <p:nvSpPr>
          <p:cNvPr id="5" name="Θέση υποσέλιδου 4">
            <a:extLst>
              <a:ext uri="{FF2B5EF4-FFF2-40B4-BE49-F238E27FC236}">
                <a16:creationId xmlns:a16="http://schemas.microsoft.com/office/drawing/2014/main" id="{0F438E82-4EAE-4868-9C25-E6E24D9E5A7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FA26339-8377-4ABE-B19F-06045A651FC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891F9E-05D2-41C5-9B9C-4A3BF9EF2189}" type="slidenum">
              <a:rPr lang="el-GR" smtClean="0"/>
              <a:t>‹#›</a:t>
            </a:fld>
            <a:endParaRPr lang="el-GR"/>
          </a:p>
        </p:txBody>
      </p:sp>
    </p:spTree>
    <p:extLst>
      <p:ext uri="{BB962C8B-B14F-4D97-AF65-F5344CB8AC3E}">
        <p14:creationId xmlns:p14="http://schemas.microsoft.com/office/powerpoint/2010/main" val="35074013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2C26B5-6478-40E1-A3E1-2B2EC68C03C1}"/>
              </a:ext>
            </a:extLst>
          </p:cNvPr>
          <p:cNvSpPr>
            <a:spLocks noGrp="1"/>
          </p:cNvSpPr>
          <p:nvPr>
            <p:ph type="ctrTitle"/>
          </p:nvPr>
        </p:nvSpPr>
        <p:spPr/>
        <p:txBody>
          <a:bodyPr/>
          <a:lstStyle/>
          <a:p>
            <a:r>
              <a:rPr lang="el-GR" dirty="0"/>
              <a:t>ΝΟΜΟΛΟΓΙΑ </a:t>
            </a:r>
            <a:br>
              <a:rPr lang="el-GR" dirty="0"/>
            </a:br>
            <a:r>
              <a:rPr lang="el-GR" dirty="0"/>
              <a:t>ΟΔΗΓΙΑ 2003/87</a:t>
            </a:r>
          </a:p>
        </p:txBody>
      </p:sp>
      <p:sp>
        <p:nvSpPr>
          <p:cNvPr id="3" name="Υπότιτλος 2">
            <a:extLst>
              <a:ext uri="{FF2B5EF4-FFF2-40B4-BE49-F238E27FC236}">
                <a16:creationId xmlns:a16="http://schemas.microsoft.com/office/drawing/2014/main" id="{EF32FC6A-FB12-40E7-90B1-FAE3A9A996E5}"/>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29108328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D6DE6D-998C-4D40-B16A-A5768DE87713}"/>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EAD304BE-E4B8-4887-8358-C815240350B6}"/>
              </a:ext>
            </a:extLst>
          </p:cNvPr>
          <p:cNvSpPr>
            <a:spLocks noGrp="1"/>
          </p:cNvSpPr>
          <p:nvPr>
            <p:ph idx="1"/>
          </p:nvPr>
        </p:nvSpPr>
        <p:spPr/>
        <p:txBody>
          <a:bodyPr>
            <a:normAutofit/>
          </a:bodyPr>
          <a:lstStyle/>
          <a:p>
            <a:pPr marL="360045" indent="-342265" algn="just">
              <a:spcAft>
                <a:spcPts val="1200"/>
              </a:spcAft>
            </a:pPr>
            <a:r>
              <a:rPr lang="el-GR" dirty="0">
                <a:solidFill>
                  <a:srgbClr val="000000"/>
                </a:solidFill>
                <a:latin typeface="Open Sans" panose="020B0606030504020204" pitchFamily="34" charset="0"/>
              </a:rPr>
              <a:t>Η</a:t>
            </a:r>
            <a:r>
              <a:rPr lang="el-GR" b="0" i="0" dirty="0">
                <a:solidFill>
                  <a:srgbClr val="000000"/>
                </a:solidFill>
                <a:effectLst/>
                <a:latin typeface="Open Sans" panose="020B0606030504020204" pitchFamily="34" charset="0"/>
              </a:rPr>
              <a:t> ενδεχόμενη ύπαρξη σχέσεως ανταγωνισμού μεταξύ των τομέων αυτών δεν μπορεί να αποτελέσει αποφασιστικό κριτήριο</a:t>
            </a:r>
            <a:r>
              <a:rPr lang="el-GR" dirty="0">
                <a:solidFill>
                  <a:srgbClr val="000000"/>
                </a:solidFill>
                <a:latin typeface="Open Sans" panose="020B0606030504020204" pitchFamily="34" charset="0"/>
              </a:rPr>
              <a:t>.</a:t>
            </a:r>
          </a:p>
          <a:p>
            <a:pPr marL="360045" indent="-342265" algn="just">
              <a:spcAft>
                <a:spcPts val="1200"/>
              </a:spcAft>
            </a:pPr>
            <a:r>
              <a:rPr lang="el-GR" b="0" i="0" dirty="0">
                <a:solidFill>
                  <a:srgbClr val="000000"/>
                </a:solidFill>
                <a:effectLst/>
                <a:latin typeface="Open Sans" panose="020B0606030504020204" pitchFamily="34" charset="0"/>
              </a:rPr>
              <a:t>Οι τομείς της χαλυβουργίας, της χημείας και των μη σιδηρούχων μετάλλων βρίσκονται επομένως, για τους σκοπούς της εξετάσεως του κύρους της Οδηγίας 2003/87 από πλευράς της αρχής της ίσης μεταχειρίσεως, σε παρόμοια κατάσταση καίτοι τους επιφυλάσσεται διαφορετική μεταχείριση.</a:t>
            </a:r>
          </a:p>
          <a:p>
            <a:endParaRPr lang="el-GR" dirty="0"/>
          </a:p>
        </p:txBody>
      </p:sp>
    </p:spTree>
    <p:extLst>
      <p:ext uri="{BB962C8B-B14F-4D97-AF65-F5344CB8AC3E}">
        <p14:creationId xmlns:p14="http://schemas.microsoft.com/office/powerpoint/2010/main" val="2904798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4E6886-7333-4D65-B00B-AFA8B2C50422}"/>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8D0ACE72-7825-4545-933B-EE49D77C6A46}"/>
              </a:ext>
            </a:extLst>
          </p:cNvPr>
          <p:cNvSpPr>
            <a:spLocks noGrp="1"/>
          </p:cNvSpPr>
          <p:nvPr>
            <p:ph idx="1"/>
          </p:nvPr>
        </p:nvSpPr>
        <p:spPr/>
        <p:txBody>
          <a:bodyPr>
            <a:normAutofit fontScale="55000" lnSpcReduction="20000"/>
          </a:bodyPr>
          <a:lstStyle/>
          <a:p>
            <a:pPr marL="360045" indent="-342265" algn="just">
              <a:lnSpc>
                <a:spcPct val="170000"/>
              </a:lnSpc>
              <a:spcBef>
                <a:spcPts val="0"/>
              </a:spcBef>
            </a:pPr>
            <a:r>
              <a:rPr lang="el-GR" b="0" i="0" dirty="0">
                <a:solidFill>
                  <a:srgbClr val="000000"/>
                </a:solidFill>
                <a:effectLst/>
                <a:latin typeface="Open Sans" panose="020B0606030504020204" pitchFamily="34" charset="0"/>
              </a:rPr>
              <a:t>Στην προκειμένη περίπτωση, δεν αμφισβητείται ότι, αφενός, το σύστημα εμπορίας δικαιωμάτων που καθιέρωσε η οδηγία 2003/87 είναι ένα νέο και πολύπλοκο σύστημα του οποίου η εφαρμογή και η λειτουργία μπορούσαν να διαταραχθούν λόγω της εμπλοκής πολύ μεγάλου αριθμού συμμετεχόντων και, αφετέρου, ο αρχικός προσδιορισμός του πεδίου εφαρμογής της οδηγίας 2003/87 υπαγορεύθηκε από τον στόχο που συνίσταται στην επίτευξη ενός σημαντικού αριθμού συμμετεχόντων που είναι αναγκαίος για τη θέσπιση αυτού του συστήματος.</a:t>
            </a:r>
          </a:p>
          <a:p>
            <a:pPr marL="360045" indent="-342265" algn="just">
              <a:lnSpc>
                <a:spcPct val="170000"/>
              </a:lnSpc>
              <a:spcBef>
                <a:spcPts val="0"/>
              </a:spcBef>
            </a:pPr>
            <a:r>
              <a:rPr lang="el-GR" b="0" i="0" dirty="0">
                <a:solidFill>
                  <a:srgbClr val="000000"/>
                </a:solidFill>
                <a:effectLst/>
                <a:latin typeface="Open Sans" panose="020B0606030504020204" pitchFamily="34" charset="0"/>
              </a:rPr>
              <a:t>Ενόψει της νεωτερικότητας και της περιπλοκότητας του συστήματος αυτού, ο αρχικός προσδιορισμός του πεδίου εφαρμογής της οδηγίας 2003/87 και η υιοθετηθείσα σταδιακή προσέγγιση, η οποία στηρίζεται ειδικότερα στην κτηθείσα πείρα κατά την πρώτη φάση της εφαρμογής του, προκειμένου να μη διαταράσσεται η εγκαθίδρυση του συστήματος αυτού, εντάσσονταν στο περιθώριο εκτιμήσεως που διέθετε ο κοινοτικός νομοθέτης.</a:t>
            </a:r>
          </a:p>
          <a:p>
            <a:endParaRPr lang="el-GR" dirty="0"/>
          </a:p>
        </p:txBody>
      </p:sp>
    </p:spTree>
    <p:extLst>
      <p:ext uri="{BB962C8B-B14F-4D97-AF65-F5344CB8AC3E}">
        <p14:creationId xmlns:p14="http://schemas.microsoft.com/office/powerpoint/2010/main" val="1518874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F2A4C5-BCB6-4603-A70F-2BB1A16C3550}"/>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DD541930-A603-4FE4-83AE-C50B5B08CF19}"/>
              </a:ext>
            </a:extLst>
          </p:cNvPr>
          <p:cNvSpPr>
            <a:spLocks noGrp="1"/>
          </p:cNvSpPr>
          <p:nvPr>
            <p:ph idx="1"/>
          </p:nvPr>
        </p:nvSpPr>
        <p:spPr/>
        <p:txBody>
          <a:bodyPr/>
          <a:lstStyle/>
          <a:p>
            <a:pPr algn="just"/>
            <a:r>
              <a:rPr lang="el-GR" b="0" i="0" dirty="0">
                <a:solidFill>
                  <a:srgbClr val="000000"/>
                </a:solidFill>
                <a:effectLst/>
                <a:latin typeface="Open Sans" panose="020B0606030504020204" pitchFamily="34" charset="0"/>
              </a:rPr>
              <a:t>Συναφώς, πρέπει να παρατηρηθεί ότι, αν αυτός μπορούσε νομίμως να βασιστεί σε μια τέτοια σταδιακή προσέγγιση για την εισαγωγή του συστήματος εμπορίας δικαιωμάτων, υποχρεούται, ειδικότερα ενόψει των στόχων της οδηγίας 2003/87 και της κοινοτικής πολιτικής στον τομέα του περιβάλλοντος, να προβεί στην επανεξέταση των θεσπισθέντων μέτρων, ειδικότερα όσον αφορά τους τομείς που καλύπτει η οδηγία 2003/87, σε εύλογα χρονικά διαστήματα, όπως τούτο προβλέπεται εξάλλου στο άρθρο 30 της οδηγίας αυτής.</a:t>
            </a:r>
          </a:p>
          <a:p>
            <a:endParaRPr lang="el-GR" dirty="0"/>
          </a:p>
        </p:txBody>
      </p:sp>
    </p:spTree>
    <p:extLst>
      <p:ext uri="{BB962C8B-B14F-4D97-AF65-F5344CB8AC3E}">
        <p14:creationId xmlns:p14="http://schemas.microsoft.com/office/powerpoint/2010/main" val="1721177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6ACBD7F-1991-4C4C-B504-1A1855158F49}"/>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344C6341-F208-4B10-9479-23F01182DA44}"/>
              </a:ext>
            </a:extLst>
          </p:cNvPr>
          <p:cNvSpPr>
            <a:spLocks noGrp="1"/>
          </p:cNvSpPr>
          <p:nvPr>
            <p:ph idx="1"/>
          </p:nvPr>
        </p:nvSpPr>
        <p:spPr>
          <a:xfrm>
            <a:off x="838200" y="1825625"/>
            <a:ext cx="10515600" cy="4565650"/>
          </a:xfrm>
        </p:spPr>
        <p:txBody>
          <a:bodyPr>
            <a:normAutofit fontScale="55000" lnSpcReduction="20000"/>
          </a:bodyPr>
          <a:lstStyle/>
          <a:p>
            <a:pPr marL="360045" indent="-342265" algn="just">
              <a:lnSpc>
                <a:spcPct val="170000"/>
              </a:lnSpc>
              <a:spcBef>
                <a:spcPts val="0"/>
              </a:spcBef>
            </a:pPr>
            <a:r>
              <a:rPr lang="el-GR" b="0" i="0" dirty="0">
                <a:solidFill>
                  <a:srgbClr val="000000"/>
                </a:solidFill>
                <a:effectLst/>
                <a:latin typeface="Open Sans" panose="020B0606030504020204" pitchFamily="34" charset="0"/>
              </a:rPr>
              <a:t>Όσον αφορά, πρώτον, τον τομέα της χημείας, από τη γένεση της οδηγίας 2003/87 προκύπτει ότι ο τομέας αυτός περιλαμβάνει εξαιρετικά υψηλό αριθμό εγκαταστάσεων, δηλαδή της τάξεως των 34 000, όχι μόνο σε σχέση με τις εκπομπές που προκαλούν, αλλά και σε σχέση με τον αριθμό εγκαταστάσεων που περιλαμβάνονται σήμερα στο πεδίο εφαρμογής της οδηγίας 2003/87, που είναι της τάξεως των 10 000.</a:t>
            </a:r>
          </a:p>
          <a:p>
            <a:pPr marL="360045" indent="-342265" algn="just">
              <a:lnSpc>
                <a:spcPct val="170000"/>
              </a:lnSpc>
              <a:spcBef>
                <a:spcPts val="0"/>
              </a:spcBef>
            </a:pPr>
            <a:r>
              <a:rPr lang="el-GR" b="0" i="0" dirty="0">
                <a:solidFill>
                  <a:srgbClr val="000000"/>
                </a:solidFill>
                <a:effectLst/>
                <a:latin typeface="Open Sans" panose="020B0606030504020204" pitchFamily="34" charset="0"/>
              </a:rPr>
              <a:t>Η συμπερίληψη του τομέα αυτού στο πεδίο εφαρμογής της οδηγίας 2003/87 θα είχε επομένως επιβαρύνει τη διαχείριση και το διοικητικό κόστος του συστήματος αυτού, οπότε το ενδεχόμενο διαταράξεως της λειτουργίας του συστήματος κατά την εφαρμογή του εξ αιτίας του γεγονότος αυτού δεν μπορεί να αποκλεισθεί. Επιπλέον, ο κοινοτικός νομοθέτης θεώρησε ότι τα πλεονεκτήματα από τον αποκλεισμό ολόκληρου του τομέα όταν άρχισε να εφαρμόζεται το σύστημα εμπορίας δικαιωμάτων υπερτερούσαν των πλεονεκτημάτων της συμπεριλήψεώς του για την πραγματοποίηση του σκοπού της οδηγίας 2003/87. </a:t>
            </a:r>
          </a:p>
          <a:p>
            <a:pPr marL="360045" indent="-342265" algn="just">
              <a:lnSpc>
                <a:spcPct val="170000"/>
              </a:lnSpc>
              <a:spcBef>
                <a:spcPts val="0"/>
              </a:spcBef>
            </a:pPr>
            <a:r>
              <a:rPr lang="el-GR" b="0" i="0" dirty="0">
                <a:solidFill>
                  <a:srgbClr val="000000"/>
                </a:solidFill>
                <a:effectLst/>
                <a:latin typeface="Open Sans" panose="020B0606030504020204" pitchFamily="34" charset="0"/>
              </a:rPr>
              <a:t>Επομένως, ο κοινοτικός νομοθέτης απέδειξε επαρκώς ότι στηρίχθηκε σε αντικειμενικά κριτήρια για να αποκλείσει από το πεδίο εφαρμογής της οδηγίας 2003/87, από την πρώτη φάση εφαρμογής του συστήματος εμπορίας δικαιωμάτων, ολόκληρο τον τομέα της χημείας.</a:t>
            </a:r>
          </a:p>
          <a:p>
            <a:endParaRPr lang="el-GR" dirty="0"/>
          </a:p>
        </p:txBody>
      </p:sp>
    </p:spTree>
    <p:extLst>
      <p:ext uri="{BB962C8B-B14F-4D97-AF65-F5344CB8AC3E}">
        <p14:creationId xmlns:p14="http://schemas.microsoft.com/office/powerpoint/2010/main" val="11233391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EF7ADD-E83A-41F0-9549-47B898EFA2EB}"/>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4B299E67-1AB2-4E1E-A809-CD6B8CC96580}"/>
              </a:ext>
            </a:extLst>
          </p:cNvPr>
          <p:cNvSpPr>
            <a:spLocks noGrp="1"/>
          </p:cNvSpPr>
          <p:nvPr>
            <p:ph idx="1"/>
          </p:nvPr>
        </p:nvSpPr>
        <p:spPr/>
        <p:txBody>
          <a:bodyPr>
            <a:normAutofit fontScale="925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Δεύτερον, όσον αφορά τον τομέα των μη σιδηρούχων μετάλλων, προκύπτει ότι οι άμεσες εκπομπές του τομέα αυτού ανέρχονταν το 1990 σε 16,2 εκατομμύρια τόνους CO</a:t>
            </a:r>
            <a:r>
              <a:rPr lang="el-GR" b="0" i="0" baseline="-25000" dirty="0">
                <a:solidFill>
                  <a:srgbClr val="000000"/>
                </a:solidFill>
                <a:effectLst/>
                <a:latin typeface="Open Sans" panose="020B0606030504020204" pitchFamily="34" charset="0"/>
              </a:rPr>
              <a:t>2</a:t>
            </a:r>
            <a:r>
              <a:rPr lang="el-GR" b="0" i="0" dirty="0">
                <a:solidFill>
                  <a:srgbClr val="000000"/>
                </a:solidFill>
                <a:effectLst/>
                <a:latin typeface="Open Sans" panose="020B0606030504020204" pitchFamily="34" charset="0"/>
              </a:rPr>
              <a:t>, ενώ ο τομέας της χαλυβουργίας εξέπεμπε 174,8 εκατομμύρια τόνους.</a:t>
            </a:r>
          </a:p>
          <a:p>
            <a:pPr marL="360045" indent="-342265" algn="just">
              <a:spcAft>
                <a:spcPts val="1200"/>
              </a:spcAft>
            </a:pPr>
            <a:r>
              <a:rPr lang="el-GR" b="0" i="0" dirty="0">
                <a:solidFill>
                  <a:srgbClr val="000000"/>
                </a:solidFill>
                <a:effectLst/>
                <a:latin typeface="Open Sans" panose="020B0606030504020204" pitchFamily="34" charset="0"/>
              </a:rPr>
              <a:t>Λαμβάνοντας υπόψη την πρόθεσή του να οριοθετήσει το πεδίο εφαρμογής της οδηγίας 2003/87 κατά τρόπο που να μη διαταράσσει το εφαρμόσιμο σε διοικητικό επίπεδο του συστήματος εμπορίας δικαιωμάτων στην αρχική του φάση με την εμπλοκή ενός πολύ μεγάλου αριθμού συμμετεχόντων, ο κοινοτικός νομοθέτης δεν ήταν υποχρεωμένος να καταφύγει στο μοναδικό μέσο θεσπίσεως, για κάθε τομέα της οικονομίας που εκπέμπει CO</a:t>
            </a:r>
            <a:r>
              <a:rPr lang="el-GR" b="0" i="0" baseline="-25000" dirty="0">
                <a:solidFill>
                  <a:srgbClr val="000000"/>
                </a:solidFill>
                <a:effectLst/>
                <a:latin typeface="Open Sans" panose="020B0606030504020204" pitchFamily="34" charset="0"/>
              </a:rPr>
              <a:t>2</a:t>
            </a:r>
            <a:r>
              <a:rPr lang="el-GR" b="0" i="0" dirty="0">
                <a:solidFill>
                  <a:srgbClr val="000000"/>
                </a:solidFill>
                <a:effectLst/>
                <a:latin typeface="Open Sans" panose="020B0606030504020204" pitchFamily="34" charset="0"/>
              </a:rPr>
              <a:t>, ενός </a:t>
            </a:r>
            <a:r>
              <a:rPr lang="el-GR" b="0" i="0" dirty="0" err="1">
                <a:solidFill>
                  <a:srgbClr val="000000"/>
                </a:solidFill>
                <a:effectLst/>
                <a:latin typeface="Open Sans" panose="020B0606030504020204" pitchFamily="34" charset="0"/>
              </a:rPr>
              <a:t>ανωτάτου</a:t>
            </a:r>
            <a:r>
              <a:rPr lang="el-GR" b="0" i="0" dirty="0">
                <a:solidFill>
                  <a:srgbClr val="000000"/>
                </a:solidFill>
                <a:effectLst/>
                <a:latin typeface="Open Sans" panose="020B0606030504020204" pitchFamily="34" charset="0"/>
              </a:rPr>
              <a:t> ορίου εκπομπών προκειμένου να εκπληρώσει τον επιδιωκόμενο στόχο. </a:t>
            </a:r>
            <a:endParaRPr lang="el-GR" dirty="0"/>
          </a:p>
        </p:txBody>
      </p:sp>
    </p:spTree>
    <p:extLst>
      <p:ext uri="{BB962C8B-B14F-4D97-AF65-F5344CB8AC3E}">
        <p14:creationId xmlns:p14="http://schemas.microsoft.com/office/powerpoint/2010/main" val="2133877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89A682A-B0D0-41E2-B9A9-FA1B07566083}"/>
              </a:ext>
            </a:extLst>
          </p:cNvPr>
          <p:cNvSpPr>
            <a:spLocks noGrp="1"/>
          </p:cNvSpPr>
          <p:nvPr>
            <p:ph type="title"/>
          </p:nvPr>
        </p:nvSpPr>
        <p:spPr/>
        <p:txBody>
          <a:bodyPr/>
          <a:lstStyle/>
          <a:p>
            <a:r>
              <a:rPr lang="en-US" dirty="0"/>
              <a:t>C-127/07 ARCELOR </a:t>
            </a:r>
            <a:r>
              <a:rPr lang="el-GR"/>
              <a:t>ΚΑΙ ΛΟΙΠΟΙ </a:t>
            </a:r>
          </a:p>
        </p:txBody>
      </p:sp>
      <p:sp>
        <p:nvSpPr>
          <p:cNvPr id="3" name="Θέση περιεχομένου 2">
            <a:extLst>
              <a:ext uri="{FF2B5EF4-FFF2-40B4-BE49-F238E27FC236}">
                <a16:creationId xmlns:a16="http://schemas.microsoft.com/office/drawing/2014/main" id="{F8C95012-4DB2-410B-8672-0AFC4B739A98}"/>
              </a:ext>
            </a:extLst>
          </p:cNvPr>
          <p:cNvSpPr>
            <a:spLocks noGrp="1"/>
          </p:cNvSpPr>
          <p:nvPr>
            <p:ph idx="1"/>
          </p:nvPr>
        </p:nvSpPr>
        <p:spPr/>
        <p:txBody>
          <a:bodyPr>
            <a:normAutofit lnSpcReduction="10000"/>
          </a:bodyPr>
          <a:lstStyle/>
          <a:p>
            <a:pPr marL="360045" indent="-342265" algn="just">
              <a:spcAft>
                <a:spcPts val="1200"/>
              </a:spcAft>
            </a:pPr>
            <a:r>
              <a:rPr lang="el-GR" b="0" i="0" dirty="0">
                <a:solidFill>
                  <a:srgbClr val="000000"/>
                </a:solidFill>
                <a:effectLst/>
                <a:latin typeface="Open Sans" panose="020B0606030504020204" pitchFamily="34" charset="0"/>
              </a:rPr>
              <a:t>Έτσι, υπό περιστάσεις όπως εκείνες που πρυτάνευσαν κατά τη θέσπιση της οδηγίας 2003/87, μπορούσε, κατά την εισαγωγή του συστήματος αυτού, να οριοθετήσει το πεδίο εφαρμογής αυτής με μια προσέγγιση κατά τομέα χωρίς να υπερβεί τα όρια της εξουσίας εκτιμήσεως που διέθετε.</a:t>
            </a:r>
          </a:p>
          <a:p>
            <a:pPr marL="360045" indent="-342265" algn="just">
              <a:spcAft>
                <a:spcPts val="1200"/>
              </a:spcAft>
            </a:pPr>
            <a:r>
              <a:rPr lang="el-GR" b="0" i="0" dirty="0">
                <a:solidFill>
                  <a:srgbClr val="000000"/>
                </a:solidFill>
                <a:effectLst/>
                <a:latin typeface="Open Sans" panose="020B0606030504020204" pitchFamily="34" charset="0"/>
              </a:rPr>
              <a:t>Πρέπει επομένως να αναγνωρισθεί ότι ο κοινοτικός νομοθέτης δεν παραβίασε την αρχή της ίσης μεταχειρίσεως λόγω της διαφορετικής μεταχειρίσεως παρόμοιων καταστάσεων αποκλείοντας από το πεδίο εφαρμογής της οδηγίας 2003/87 τους τομείς της χημείας και των μη σιδηρούχων μετάλλων.</a:t>
            </a:r>
          </a:p>
          <a:p>
            <a:endParaRPr lang="el-GR" dirty="0"/>
          </a:p>
        </p:txBody>
      </p:sp>
    </p:spTree>
    <p:extLst>
      <p:ext uri="{BB962C8B-B14F-4D97-AF65-F5344CB8AC3E}">
        <p14:creationId xmlns:p14="http://schemas.microsoft.com/office/powerpoint/2010/main" val="706545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1C3D142-3542-4097-8461-4E1B46209878}"/>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C66E556D-4C31-4B21-8751-CF1840772A48}"/>
              </a:ext>
            </a:extLst>
          </p:cNvPr>
          <p:cNvSpPr>
            <a:spLocks noGrp="1"/>
          </p:cNvSpPr>
          <p:nvPr>
            <p:ph idx="1"/>
          </p:nvPr>
        </p:nvSpPr>
        <p:spPr/>
        <p:txBody>
          <a:bodyPr>
            <a:normAutofit/>
          </a:bodyPr>
          <a:lstStyle/>
          <a:p>
            <a:pPr algn="just"/>
            <a:r>
              <a:rPr lang="el-GR" dirty="0"/>
              <a:t>Η αίτηση εκδόσεως προδικαστικής αποφάσεως αφορά το κύρος της οδηγίας 2003/87/ΕΚ του Ευρωπαϊκού Κοινοβουλίου και του Συμβουλίου σχετικά με τη θέσπιση συστήματος εμπορίας δικαιωμάτων εκπομπής αερίων θερμοκηπίου εντός της Κοινότητας</a:t>
            </a:r>
          </a:p>
          <a:p>
            <a:pPr algn="just"/>
            <a:r>
              <a:rPr lang="el-GR" dirty="0"/>
              <a:t>Η αίτηση υποβλήθηκε από το</a:t>
            </a:r>
            <a:r>
              <a:rPr lang="en-US" dirty="0"/>
              <a:t> </a:t>
            </a:r>
            <a:r>
              <a:rPr lang="el-GR" dirty="0"/>
              <a:t>Συμβούλιο της Επικρατείας</a:t>
            </a:r>
            <a:r>
              <a:rPr lang="en-US" dirty="0"/>
              <a:t> (</a:t>
            </a:r>
            <a:r>
              <a:rPr lang="el-GR" dirty="0"/>
              <a:t>Γαλλία) στο πλαίσιο ένδικης διαφοράς μεταξύ, αφενός, της εταιρίας </a:t>
            </a:r>
            <a:r>
              <a:rPr lang="el-GR" dirty="0" err="1"/>
              <a:t>Arcelor</a:t>
            </a:r>
            <a:r>
              <a:rPr lang="el-GR" dirty="0"/>
              <a:t> </a:t>
            </a:r>
            <a:r>
              <a:rPr lang="el-GR" dirty="0" err="1"/>
              <a:t>Atlantique</a:t>
            </a:r>
            <a:r>
              <a:rPr lang="el-GR" dirty="0"/>
              <a:t> </a:t>
            </a:r>
            <a:r>
              <a:rPr lang="el-GR" dirty="0" err="1"/>
              <a:t>et</a:t>
            </a:r>
            <a:r>
              <a:rPr lang="el-GR" dirty="0"/>
              <a:t> </a:t>
            </a:r>
            <a:r>
              <a:rPr lang="el-GR" dirty="0" err="1"/>
              <a:t>Lorraine</a:t>
            </a:r>
            <a:r>
              <a:rPr lang="el-GR" dirty="0"/>
              <a:t> κ.λπ. και του</a:t>
            </a:r>
            <a:r>
              <a:rPr lang="en-US" dirty="0"/>
              <a:t> </a:t>
            </a:r>
            <a:r>
              <a:rPr lang="el-GR" dirty="0"/>
              <a:t>Πρωθυπουργού, του Υπουργού Οικολογίας και Αειφόρου Ανάπτυξης και του Υπουργού Οικονομίας, Οικονομικών και Βιομηχανίας σχετικά με την εφαρμογή της οδηγίας 2003/87 στη γαλλική έννομη τάξη.</a:t>
            </a:r>
          </a:p>
          <a:p>
            <a:pPr marL="0" indent="0">
              <a:buNone/>
            </a:pPr>
            <a:endParaRPr lang="el-GR" dirty="0"/>
          </a:p>
        </p:txBody>
      </p:sp>
    </p:spTree>
    <p:extLst>
      <p:ext uri="{BB962C8B-B14F-4D97-AF65-F5344CB8AC3E}">
        <p14:creationId xmlns:p14="http://schemas.microsoft.com/office/powerpoint/2010/main" val="404170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F4CAFF-53A0-404B-8B28-6FC6DADD54A8}"/>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B3FB3C73-319D-4945-A294-7CD795F25EA3}"/>
              </a:ext>
            </a:extLst>
          </p:cNvPr>
          <p:cNvSpPr>
            <a:spLocks noGrp="1"/>
          </p:cNvSpPr>
          <p:nvPr>
            <p:ph idx="1"/>
          </p:nvPr>
        </p:nvSpPr>
        <p:spPr/>
        <p:txBody>
          <a:bodyPr>
            <a:normAutofit fontScale="62500" lnSpcReduction="20000"/>
          </a:bodyPr>
          <a:lstStyle/>
          <a:p>
            <a:pPr marL="360045" indent="-342265" algn="just">
              <a:lnSpc>
                <a:spcPct val="170000"/>
              </a:lnSpc>
              <a:spcBef>
                <a:spcPts val="0"/>
              </a:spcBef>
            </a:pPr>
            <a:r>
              <a:rPr lang="el-GR" b="0" i="0" dirty="0">
                <a:solidFill>
                  <a:srgbClr val="000000"/>
                </a:solidFill>
                <a:effectLst/>
                <a:latin typeface="Open Sans" panose="020B0606030504020204" pitchFamily="34" charset="0"/>
              </a:rPr>
              <a:t>Οι προσφεύγουσες, επιχειρήσεις του τομέα σιδήρου και χάλυβα</a:t>
            </a:r>
            <a:r>
              <a:rPr lang="el-GR" dirty="0">
                <a:solidFill>
                  <a:srgbClr val="000000"/>
                </a:solidFill>
                <a:latin typeface="Open Sans" panose="020B0606030504020204" pitchFamily="34" charset="0"/>
              </a:rPr>
              <a:t>, ζ</a:t>
            </a:r>
            <a:r>
              <a:rPr lang="el-GR" b="0" i="0" dirty="0">
                <a:solidFill>
                  <a:srgbClr val="000000"/>
                </a:solidFill>
                <a:effectLst/>
                <a:latin typeface="Open Sans" panose="020B0606030504020204" pitchFamily="34" charset="0"/>
              </a:rPr>
              <a:t>ήτησαν από τις αρμόδιες γαλλικές αρχές την κατάργηση του άρθρου 1 του διατάγματος 2004‑832, </a:t>
            </a:r>
            <a:r>
              <a:rPr lang="el-GR" dirty="0">
                <a:solidFill>
                  <a:srgbClr val="000000"/>
                </a:solidFill>
                <a:latin typeface="Open Sans" panose="020B0606030504020204" pitchFamily="34" charset="0"/>
              </a:rPr>
              <a:t>διότι το εν λόγω</a:t>
            </a:r>
            <a:r>
              <a:rPr lang="el-GR" b="0" i="0" dirty="0">
                <a:solidFill>
                  <a:srgbClr val="000000"/>
                </a:solidFill>
                <a:effectLst/>
                <a:latin typeface="Open Sans" panose="020B0606030504020204" pitchFamily="34" charset="0"/>
              </a:rPr>
              <a:t> διάταγμα έχει εφαρμογή στις εγκαταστάσεις του τομέα σιδήρου και χάλυβα. </a:t>
            </a:r>
          </a:p>
          <a:p>
            <a:pPr marL="360045" indent="-342265" algn="just">
              <a:lnSpc>
                <a:spcPct val="170000"/>
              </a:lnSpc>
              <a:spcBef>
                <a:spcPts val="0"/>
              </a:spcBef>
            </a:pPr>
            <a:r>
              <a:rPr lang="el-GR" b="0" i="0" dirty="0">
                <a:solidFill>
                  <a:srgbClr val="000000"/>
                </a:solidFill>
                <a:effectLst/>
                <a:latin typeface="Open Sans" panose="020B0606030504020204" pitchFamily="34" charset="0"/>
              </a:rPr>
              <a:t>Επειδή δεν δόθηκε συνέχεια στις αιτήσεις τους, άσκησαν ενώπιον του </a:t>
            </a:r>
            <a:r>
              <a:rPr lang="el-GR" b="0" i="0" dirty="0" err="1">
                <a:solidFill>
                  <a:srgbClr val="000000"/>
                </a:solidFill>
                <a:effectLst/>
                <a:latin typeface="Open Sans" panose="020B0606030504020204" pitchFamily="34" charset="0"/>
              </a:rPr>
              <a:t>Conseil</a:t>
            </a:r>
            <a:r>
              <a:rPr lang="el-GR" b="0" i="0" dirty="0">
                <a:solidFill>
                  <a:srgbClr val="000000"/>
                </a:solidFill>
                <a:effectLst/>
                <a:latin typeface="Open Sans" panose="020B0606030504020204" pitchFamily="34" charset="0"/>
              </a:rPr>
              <a:t> </a:t>
            </a:r>
            <a:r>
              <a:rPr lang="el-GR" b="0" i="0" dirty="0" err="1">
                <a:solidFill>
                  <a:srgbClr val="000000"/>
                </a:solidFill>
                <a:effectLst/>
                <a:latin typeface="Open Sans" panose="020B0606030504020204" pitchFamily="34" charset="0"/>
              </a:rPr>
              <a:t>d’État</a:t>
            </a:r>
            <a:r>
              <a:rPr lang="el-GR" b="0" i="0" dirty="0">
                <a:solidFill>
                  <a:srgbClr val="000000"/>
                </a:solidFill>
                <a:effectLst/>
                <a:latin typeface="Open Sans" panose="020B0606030504020204" pitchFamily="34" charset="0"/>
              </a:rPr>
              <a:t> προσφυγή ακυρώσεως λόγω υπερβάσεως εξουσίας κατά των σιωπηρών απορριπτικών αποφάσεων των αιτήσεων αυτών και ζήτησαν να διαταχθούν οι εν λόγω αρχές να προβούν στην αιτηθείσα κατάργηση. </a:t>
            </a:r>
          </a:p>
          <a:p>
            <a:pPr marL="360045" indent="-342265" algn="just">
              <a:lnSpc>
                <a:spcPct val="170000"/>
              </a:lnSpc>
              <a:spcBef>
                <a:spcPts val="0"/>
              </a:spcBef>
            </a:pPr>
            <a:r>
              <a:rPr lang="el-GR" b="0" i="0" dirty="0">
                <a:solidFill>
                  <a:srgbClr val="000000"/>
                </a:solidFill>
                <a:effectLst/>
                <a:latin typeface="Open Sans" panose="020B0606030504020204" pitchFamily="34" charset="0"/>
              </a:rPr>
              <a:t>Προς στήριξη της προσφυγής τους, </a:t>
            </a:r>
            <a:r>
              <a:rPr lang="el-GR" dirty="0">
                <a:solidFill>
                  <a:srgbClr val="000000"/>
                </a:solidFill>
                <a:latin typeface="Open Sans" panose="020B0606030504020204" pitchFamily="34" charset="0"/>
              </a:rPr>
              <a:t>υποστήριξαν</a:t>
            </a:r>
            <a:r>
              <a:rPr lang="el-GR" b="0" i="0" dirty="0">
                <a:solidFill>
                  <a:srgbClr val="000000"/>
                </a:solidFill>
                <a:effectLst/>
                <a:latin typeface="Open Sans" panose="020B0606030504020204" pitchFamily="34" charset="0"/>
              </a:rPr>
              <a:t> την παραβίαση διαφόρων γενικών αρχών συνταγματικού χαρακτήρα, όπως το δικαίωμα της ιδιοκτησίας, η ελευθερία του </a:t>
            </a:r>
            <a:r>
              <a:rPr lang="el-GR" b="0" i="0" dirty="0" err="1">
                <a:solidFill>
                  <a:srgbClr val="000000"/>
                </a:solidFill>
                <a:effectLst/>
                <a:latin typeface="Open Sans" panose="020B0606030504020204" pitchFamily="34" charset="0"/>
              </a:rPr>
              <a:t>επιχειρείν</a:t>
            </a:r>
            <a:r>
              <a:rPr lang="el-GR" b="0" i="0" dirty="0">
                <a:solidFill>
                  <a:srgbClr val="000000"/>
                </a:solidFill>
                <a:effectLst/>
                <a:latin typeface="Open Sans" panose="020B0606030504020204" pitchFamily="34" charset="0"/>
              </a:rPr>
              <a:t> και η αρχή της ισότητας.</a:t>
            </a:r>
          </a:p>
        </p:txBody>
      </p:sp>
    </p:spTree>
    <p:extLst>
      <p:ext uri="{BB962C8B-B14F-4D97-AF65-F5344CB8AC3E}">
        <p14:creationId xmlns:p14="http://schemas.microsoft.com/office/powerpoint/2010/main" val="4262175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A13817E-4F59-4584-A2A6-D148CF6FF3FA}"/>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E56326E7-1B37-4786-88B2-22F3DB0013C4}"/>
              </a:ext>
            </a:extLst>
          </p:cNvPr>
          <p:cNvSpPr>
            <a:spLocks noGrp="1"/>
          </p:cNvSpPr>
          <p:nvPr>
            <p:ph idx="1"/>
          </p:nvPr>
        </p:nvSpPr>
        <p:spPr/>
        <p:txBody>
          <a:bodyPr>
            <a:normAutofit lnSpcReduction="10000"/>
          </a:bodyPr>
          <a:lstStyle/>
          <a:p>
            <a:pPr algn="just"/>
            <a:r>
              <a:rPr lang="el-GR" b="0" i="0" dirty="0">
                <a:solidFill>
                  <a:srgbClr val="000000"/>
                </a:solidFill>
                <a:effectLst/>
                <a:latin typeface="Open Sans" panose="020B0606030504020204" pitchFamily="34" charset="0"/>
              </a:rPr>
              <a:t>Το </a:t>
            </a:r>
            <a:r>
              <a:rPr lang="el-GR" b="0" i="0" dirty="0" err="1">
                <a:solidFill>
                  <a:srgbClr val="000000"/>
                </a:solidFill>
                <a:effectLst/>
                <a:latin typeface="Open Sans" panose="020B0606030504020204" pitchFamily="34" charset="0"/>
              </a:rPr>
              <a:t>Conseil</a:t>
            </a:r>
            <a:r>
              <a:rPr lang="el-GR" b="0" i="0" dirty="0">
                <a:solidFill>
                  <a:srgbClr val="000000"/>
                </a:solidFill>
                <a:effectLst/>
                <a:latin typeface="Open Sans" panose="020B0606030504020204" pitchFamily="34" charset="0"/>
              </a:rPr>
              <a:t> </a:t>
            </a:r>
            <a:r>
              <a:rPr lang="el-GR" b="0" i="0" dirty="0" err="1">
                <a:solidFill>
                  <a:srgbClr val="000000"/>
                </a:solidFill>
                <a:effectLst/>
                <a:latin typeface="Open Sans" panose="020B0606030504020204" pitchFamily="34" charset="0"/>
              </a:rPr>
              <a:t>d’État</a:t>
            </a:r>
            <a:r>
              <a:rPr lang="el-GR" b="0" i="0" dirty="0">
                <a:solidFill>
                  <a:srgbClr val="000000"/>
                </a:solidFill>
                <a:effectLst/>
                <a:latin typeface="Open Sans" panose="020B0606030504020204" pitchFamily="34" charset="0"/>
              </a:rPr>
              <a:t> απέρριψε τους λόγους με εξαίρεση τον λόγο που αντλείται από παραβίαση της συνταγματικής αρχής της ισότητας, παραβίαση που οφείλεται σε διαφορετική μεταχείριση παρόμοιων καταστάσεων. </a:t>
            </a:r>
          </a:p>
          <a:p>
            <a:pPr algn="just"/>
            <a:r>
              <a:rPr lang="el-GR" b="0" i="0" dirty="0">
                <a:solidFill>
                  <a:srgbClr val="000000"/>
                </a:solidFill>
                <a:effectLst/>
                <a:latin typeface="Open Sans" panose="020B0606030504020204" pitchFamily="34" charset="0"/>
              </a:rPr>
              <a:t>Ως προς τον τελευταίο αυτό λόγο, παρατηρεί, με την απόφασή του περί παραπομπής, ότι οι βιομηχανίες πλαστικού και αλουμινίου εκπέμπουν τα ίδια αέρια θερμοκηπίου με εκείνα των οποίων η οδηγία 2003/87 θέλησε να περιορίσει τις εκπομπές και οι βιομηχανίες αυτές παράγουν υλικά τα οποία υποκαθιστούν εν μέρει τα παραγόμενα από τη βιομηχανία σιδήρου και χάλυβα, την οποία επομένως ανταγωνίζονται. </a:t>
            </a:r>
            <a:endParaRPr lang="el-GR" dirty="0"/>
          </a:p>
          <a:p>
            <a:endParaRPr lang="el-GR" dirty="0"/>
          </a:p>
        </p:txBody>
      </p:sp>
    </p:spTree>
    <p:extLst>
      <p:ext uri="{BB962C8B-B14F-4D97-AF65-F5344CB8AC3E}">
        <p14:creationId xmlns:p14="http://schemas.microsoft.com/office/powerpoint/2010/main" val="1512139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49EE78-BA25-4711-9E1A-4584DBDB9B12}"/>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A5C127FD-39F4-432A-8B63-59DA751DCFA3}"/>
              </a:ext>
            </a:extLst>
          </p:cNvPr>
          <p:cNvSpPr>
            <a:spLocks noGrp="1"/>
          </p:cNvSpPr>
          <p:nvPr>
            <p:ph idx="1"/>
          </p:nvPr>
        </p:nvSpPr>
        <p:spPr/>
        <p:txBody>
          <a:bodyPr>
            <a:normAutofit fontScale="92500" lnSpcReduction="20000"/>
          </a:bodyPr>
          <a:lstStyle/>
          <a:p>
            <a:pPr marL="360045" indent="-342265" algn="just">
              <a:lnSpc>
                <a:spcPct val="150000"/>
              </a:lnSpc>
              <a:spcBef>
                <a:spcPts val="0"/>
              </a:spcBef>
            </a:pPr>
            <a:r>
              <a:rPr lang="el-GR" b="0" i="0" dirty="0">
                <a:solidFill>
                  <a:srgbClr val="000000"/>
                </a:solidFill>
                <a:effectLst/>
                <a:latin typeface="Open Sans" panose="020B0606030504020204" pitchFamily="34" charset="0"/>
              </a:rPr>
              <a:t>Το </a:t>
            </a:r>
            <a:r>
              <a:rPr lang="el-GR" b="0" i="0" dirty="0" err="1">
                <a:solidFill>
                  <a:srgbClr val="000000"/>
                </a:solidFill>
                <a:effectLst/>
                <a:latin typeface="Open Sans" panose="020B0606030504020204" pitchFamily="34" charset="0"/>
              </a:rPr>
              <a:t>Conseil</a:t>
            </a:r>
            <a:r>
              <a:rPr lang="el-GR" b="0" i="0" dirty="0">
                <a:solidFill>
                  <a:srgbClr val="000000"/>
                </a:solidFill>
                <a:effectLst/>
                <a:latin typeface="Open Sans" panose="020B0606030504020204" pitchFamily="34" charset="0"/>
              </a:rPr>
              <a:t> </a:t>
            </a:r>
            <a:r>
              <a:rPr lang="el-GR" b="0" i="0" dirty="0" err="1">
                <a:solidFill>
                  <a:srgbClr val="000000"/>
                </a:solidFill>
                <a:effectLst/>
                <a:latin typeface="Open Sans" panose="020B0606030504020204" pitchFamily="34" charset="0"/>
              </a:rPr>
              <a:t>d’État</a:t>
            </a:r>
            <a:r>
              <a:rPr lang="el-GR" b="0" i="0" dirty="0">
                <a:solidFill>
                  <a:srgbClr val="000000"/>
                </a:solidFill>
                <a:effectLst/>
                <a:latin typeface="Open Sans" panose="020B0606030504020204" pitchFamily="34" charset="0"/>
              </a:rPr>
              <a:t> φρονεί ότι τίθενται αμφιβολίες εάν η διαφορετική μεταχείριση μεταξύ των ενδιαφερομένων επιχειρήσεων δικαιολογείται αντικειμενικά.</a:t>
            </a:r>
          </a:p>
          <a:p>
            <a:pPr marL="360045" indent="-342265" algn="just">
              <a:lnSpc>
                <a:spcPct val="150000"/>
              </a:lnSpc>
              <a:spcBef>
                <a:spcPts val="0"/>
              </a:spcBef>
            </a:pPr>
            <a:r>
              <a:rPr lang="el-GR" b="0" i="0" dirty="0">
                <a:solidFill>
                  <a:srgbClr val="000000"/>
                </a:solidFill>
                <a:effectLst/>
                <a:latin typeface="Open Sans" panose="020B0606030504020204" pitchFamily="34" charset="0"/>
              </a:rPr>
              <a:t>«Είναι η οδηγία 2003/87 έγκυρη ενόψει της αρχής της ισότητας, στο μέτρο που με αυτήν εφαρμόζεται το σύστημα εμπορίας δικαιωμάτων […] στις εγκαταστάσεις του τομέα της βιομηχανίας σιδήρου και χάλυβα χωρίς να περιλαμβάνονται σ’ αυτόν οι βιομηχανίες αλουμινίου και πλαστικών;»</a:t>
            </a:r>
          </a:p>
          <a:p>
            <a:endParaRPr lang="el-GR" dirty="0"/>
          </a:p>
        </p:txBody>
      </p:sp>
    </p:spTree>
    <p:extLst>
      <p:ext uri="{BB962C8B-B14F-4D97-AF65-F5344CB8AC3E}">
        <p14:creationId xmlns:p14="http://schemas.microsoft.com/office/powerpoint/2010/main" val="4052356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DE55A80-EC57-4029-85BC-3650B6D1E89C}"/>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E679ECCF-E7A4-46CE-AEA5-5008F2D2CE94}"/>
              </a:ext>
            </a:extLst>
          </p:cNvPr>
          <p:cNvSpPr>
            <a:spLocks noGrp="1"/>
          </p:cNvSpPr>
          <p:nvPr>
            <p:ph idx="1"/>
          </p:nvPr>
        </p:nvSpPr>
        <p:spPr/>
        <p:txBody>
          <a:bodyPr>
            <a:normAutofit lnSpcReduction="10000"/>
          </a:bodyPr>
          <a:lstStyle/>
          <a:p>
            <a:pPr marL="360045" indent="-342265" algn="just">
              <a:spcAft>
                <a:spcPts val="1200"/>
              </a:spcAft>
            </a:pPr>
            <a:r>
              <a:rPr lang="el-GR" b="0" i="0" dirty="0">
                <a:solidFill>
                  <a:srgbClr val="000000"/>
                </a:solidFill>
                <a:effectLst/>
                <a:latin typeface="Open Sans" panose="020B0606030504020204" pitchFamily="34" charset="0"/>
              </a:rPr>
              <a:t>Η γενική αρχή της ίσης μεταχειρίσεως, ως γενική αρχή του κοινοτικού δικαίου, επιβάλλει να μην επιφυλάσσεται σε όμοιες καταστάσεις διαφορετική μεταχείριση ούτε σε διαφορετικές καταστάσεις όμοια μεταχείριση, εκτός αν η διαφοροποίηση δικαιολογείται αντικειμενικώς </a:t>
            </a:r>
          </a:p>
          <a:p>
            <a:pPr marL="360045" indent="-342265" algn="just">
              <a:spcAft>
                <a:spcPts val="1200"/>
              </a:spcAft>
            </a:pPr>
            <a:r>
              <a:rPr lang="el-GR" b="0" i="0" dirty="0">
                <a:solidFill>
                  <a:srgbClr val="000000"/>
                </a:solidFill>
                <a:effectLst/>
                <a:latin typeface="Open Sans" panose="020B0606030504020204" pitchFamily="34" charset="0"/>
              </a:rPr>
              <a:t>Φρονώντας ότι οι τομείς της χαλυβουργίας, του πλαστικού και του αλουμινίου βρίσκονται σε παρόμοια κατάσταση, το αιτούν δικαστήριο ζητεί να πληροφορηθεί αν ο κοινοτικός νομοθέτης, με τον αποκλεισμό των τομέων του πλαστικού και του αλουμινίου από το πεδίο εφαρμογής της οδηγίας 2003/87, παραβίασε την ανωτέρω αρχή </a:t>
            </a:r>
            <a:endParaRPr lang="el-GR" dirty="0"/>
          </a:p>
        </p:txBody>
      </p:sp>
    </p:spTree>
    <p:extLst>
      <p:ext uri="{BB962C8B-B14F-4D97-AF65-F5344CB8AC3E}">
        <p14:creationId xmlns:p14="http://schemas.microsoft.com/office/powerpoint/2010/main" val="2703126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475694-467E-44E7-B928-31D5C251C36E}"/>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3BBFC89F-A816-40A6-90D6-A332D31377BA}"/>
              </a:ext>
            </a:extLst>
          </p:cNvPr>
          <p:cNvSpPr>
            <a:spLocks noGrp="1"/>
          </p:cNvSpPr>
          <p:nvPr>
            <p:ph idx="1"/>
          </p:nvPr>
        </p:nvSpPr>
        <p:spPr/>
        <p:txBody>
          <a:bodyPr>
            <a:normAutofit/>
          </a:bodyPr>
          <a:lstStyle/>
          <a:p>
            <a:pPr marL="360045" indent="-342265" algn="just">
              <a:spcAft>
                <a:spcPts val="1200"/>
              </a:spcAft>
            </a:pPr>
            <a:r>
              <a:rPr lang="el-GR" b="0" i="0" dirty="0">
                <a:solidFill>
                  <a:srgbClr val="000000"/>
                </a:solidFill>
                <a:effectLst/>
                <a:latin typeface="Open Sans" panose="020B0606030504020204" pitchFamily="34" charset="0"/>
              </a:rPr>
              <a:t>Η πολιτική της Κοινότητας στον τομέα του περιβάλλοντος</a:t>
            </a:r>
            <a:r>
              <a:rPr lang="el-GR" dirty="0">
                <a:solidFill>
                  <a:srgbClr val="000000"/>
                </a:solidFill>
                <a:latin typeface="Open Sans" panose="020B0606030504020204" pitchFamily="34" charset="0"/>
              </a:rPr>
              <a:t> αποβλέπει </a:t>
            </a:r>
            <a:r>
              <a:rPr lang="el-GR" b="0" i="0" dirty="0">
                <a:solidFill>
                  <a:srgbClr val="000000"/>
                </a:solidFill>
                <a:effectLst/>
                <a:latin typeface="Open Sans" panose="020B0606030504020204" pitchFamily="34" charset="0"/>
              </a:rPr>
              <a:t>σε υψηλό επίπεδο προστασίας και στηρίζεται στις αρχές της προφυλάξεως, της προληπτικής δράσεως και της αρχής «ο ρυπαίνων πληρώνει».</a:t>
            </a:r>
          </a:p>
          <a:p>
            <a:pPr marL="360045" indent="-342265" algn="just">
              <a:spcAft>
                <a:spcPts val="1200"/>
              </a:spcAft>
            </a:pPr>
            <a:r>
              <a:rPr lang="el-GR" b="0" i="0" dirty="0">
                <a:solidFill>
                  <a:srgbClr val="000000"/>
                </a:solidFill>
                <a:effectLst/>
                <a:latin typeface="Open Sans" panose="020B0606030504020204" pitchFamily="34" charset="0"/>
              </a:rPr>
              <a:t>Μολονότι ο τελικός στόχος του συστήματος εμπορίας δικαιωμάτων είναι η προστασία του περιβάλλοντος με μείωση των εκπομπών αερίων θερμοκηπίου, το σύστημα  ενθαρρύνει και ευνοεί την έρευνα του χαμηλότερου κόστους προκειμένου να επιτευχθεί μείωση των εν λόγω εκπομπών σε συγκεκριμένο επίπεδο</a:t>
            </a:r>
          </a:p>
        </p:txBody>
      </p:sp>
    </p:spTree>
    <p:extLst>
      <p:ext uri="{BB962C8B-B14F-4D97-AF65-F5344CB8AC3E}">
        <p14:creationId xmlns:p14="http://schemas.microsoft.com/office/powerpoint/2010/main" val="3660216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DD1088A-7262-40E3-832D-47F56898C344}"/>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626574F7-F7F5-4368-AB53-535651280ADA}"/>
              </a:ext>
            </a:extLst>
          </p:cNvPr>
          <p:cNvSpPr>
            <a:spLocks noGrp="1"/>
          </p:cNvSpPr>
          <p:nvPr>
            <p:ph idx="1"/>
          </p:nvPr>
        </p:nvSpPr>
        <p:spPr/>
        <p:txBody>
          <a:bodyPr>
            <a:normAutofit fontScale="775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Το πλεονέκτημα για το περιβάλλον εξαρτάται από την ακρίβεια με την οποία καταρτίζεται συνολική ποσόστωση των χορηγούμενων δικαιωμάτων, που αποτελεί το συνολικό όριο των επιτρεπόμενων από το εν λόγω σύστημα εκπομπών.</a:t>
            </a:r>
          </a:p>
          <a:p>
            <a:pPr marL="360045" indent="-342265" algn="just">
              <a:spcAft>
                <a:spcPts val="1200"/>
              </a:spcAft>
            </a:pPr>
            <a:r>
              <a:rPr lang="el-GR" b="0" i="0" dirty="0">
                <a:solidFill>
                  <a:srgbClr val="000000"/>
                </a:solidFill>
                <a:effectLst/>
                <a:latin typeface="Open Sans" panose="020B0606030504020204" pitchFamily="34" charset="0"/>
              </a:rPr>
              <a:t>Επομένως, η οικονομική λογική του συστήματος εμπορίας δικαιωμάτων συνίσταται στο ότι οι μειώσεις εκπομπών αερίων θερμοκηπίου, που είναι αναγκαίες για την επιτυχία ενός εκ των προτέρων προσδιορισμένου για το περιβάλλον αποτελέσματος, γίνονται με το μικρότερο κόστος. </a:t>
            </a:r>
          </a:p>
          <a:p>
            <a:pPr marL="360045" indent="-342265" algn="just">
              <a:spcAft>
                <a:spcPts val="1200"/>
              </a:spcAft>
            </a:pPr>
            <a:r>
              <a:rPr lang="el-GR" b="0" i="0" dirty="0">
                <a:solidFill>
                  <a:srgbClr val="000000"/>
                </a:solidFill>
                <a:effectLst/>
                <a:latin typeface="Open Sans" panose="020B0606030504020204" pitchFamily="34" charset="0"/>
              </a:rPr>
              <a:t>Ειδικότερα, επιτρέποντας την πώληση των χορηγούμενων δικαιωμάτων, το σύστημα αυτό αποβλέπει στο να ενθαρρύνει κάθε μετέχοντα στο εν λόγω σύστημα να εκπέμπει ποσότητα αερίων θερμοκηπίου μικρότερη από τα δικαιώματα που του χορηγήθηκαν αρχικά, προκειμένου να εκχωρήσει το πλεόνασμα σε άλλο μετέχοντα ο οποίος παράγει ποσότητα εκπομπών μεγαλύτερη από τα </a:t>
            </a:r>
            <a:r>
              <a:rPr lang="el-GR" b="0" i="0" dirty="0" err="1">
                <a:solidFill>
                  <a:srgbClr val="000000"/>
                </a:solidFill>
                <a:effectLst/>
                <a:latin typeface="Open Sans" panose="020B0606030504020204" pitchFamily="34" charset="0"/>
              </a:rPr>
              <a:t>χορηγηθέντα</a:t>
            </a:r>
            <a:r>
              <a:rPr lang="el-GR" b="0" i="0" dirty="0">
                <a:solidFill>
                  <a:srgbClr val="000000"/>
                </a:solidFill>
                <a:effectLst/>
                <a:latin typeface="Open Sans" panose="020B0606030504020204" pitchFamily="34" charset="0"/>
              </a:rPr>
              <a:t> δικαιώματα.</a:t>
            </a:r>
          </a:p>
          <a:p>
            <a:endParaRPr lang="el-GR" dirty="0"/>
          </a:p>
        </p:txBody>
      </p:sp>
    </p:spTree>
    <p:extLst>
      <p:ext uri="{BB962C8B-B14F-4D97-AF65-F5344CB8AC3E}">
        <p14:creationId xmlns:p14="http://schemas.microsoft.com/office/powerpoint/2010/main" val="390830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C15DEB-8C70-432E-ACA3-A7256B8B7F28}"/>
              </a:ext>
            </a:extLst>
          </p:cNvPr>
          <p:cNvSpPr>
            <a:spLocks noGrp="1"/>
          </p:cNvSpPr>
          <p:nvPr>
            <p:ph type="title"/>
          </p:nvPr>
        </p:nvSpPr>
        <p:spPr/>
        <p:txBody>
          <a:bodyPr/>
          <a:lstStyle/>
          <a:p>
            <a:r>
              <a:rPr lang="en-US" dirty="0"/>
              <a:t>C-127/07 ARCELOR </a:t>
            </a:r>
            <a:r>
              <a:rPr lang="el-GR" dirty="0"/>
              <a:t>ΚΑΙ ΛΟΙΠΟΙ </a:t>
            </a:r>
          </a:p>
        </p:txBody>
      </p:sp>
      <p:sp>
        <p:nvSpPr>
          <p:cNvPr id="3" name="Θέση περιεχομένου 2">
            <a:extLst>
              <a:ext uri="{FF2B5EF4-FFF2-40B4-BE49-F238E27FC236}">
                <a16:creationId xmlns:a16="http://schemas.microsoft.com/office/drawing/2014/main" id="{536DF65D-13E7-4B3B-9F06-E1A857FCDA34}"/>
              </a:ext>
            </a:extLst>
          </p:cNvPr>
          <p:cNvSpPr>
            <a:spLocks noGrp="1"/>
          </p:cNvSpPr>
          <p:nvPr>
            <p:ph idx="1"/>
          </p:nvPr>
        </p:nvSpPr>
        <p:spPr>
          <a:xfrm>
            <a:off x="838200" y="1825624"/>
            <a:ext cx="10515600" cy="4537075"/>
          </a:xfrm>
        </p:spPr>
        <p:txBody>
          <a:bodyPr>
            <a:normAutofit fontScale="85000" lnSpcReduction="20000"/>
          </a:bodyPr>
          <a:lstStyle/>
          <a:p>
            <a:pPr marL="360045" indent="-342265" algn="just">
              <a:spcAft>
                <a:spcPts val="1200"/>
              </a:spcAft>
            </a:pPr>
            <a:r>
              <a:rPr lang="el-GR" b="0" i="0" dirty="0">
                <a:solidFill>
                  <a:srgbClr val="000000"/>
                </a:solidFill>
                <a:effectLst/>
                <a:latin typeface="Open Sans" panose="020B0606030504020204" pitchFamily="34" charset="0"/>
              </a:rPr>
              <a:t>Εκ τούτου προκύπτει ότι, σε σχέση με το αντικείμενο της οδηγίας 2003/87, καθώς και με τις αρχές επί των οποίων στηρίζεται η πολιτική της Κοινότητας στον τομέα του περιβάλλοντος, οι διάφορες πηγές εκπομπών αερίων θερμοκηπίου που εμπίπτουν σε οικονομική δραστηριότητα βρίσκονται, κατ’ αρχήν, σε παρόμοια κατάσταση, δεδομένου ότι κάθε εκπομπή αερίων θερμοκηπίου μπορεί να συμβάλει στην επικίνδυνη διατάραξη του κλιματικού συστήματος και κάθε τομέας της οικονομίας που εκπέμπει τέτοια αέρια μπορεί να συμβάλει στη λειτουργία του συστήματος εμπορίας δικαιωμάτων.</a:t>
            </a:r>
          </a:p>
          <a:p>
            <a:pPr marL="360045" indent="-342265" algn="just">
              <a:spcAft>
                <a:spcPts val="1200"/>
              </a:spcAft>
            </a:pPr>
            <a:r>
              <a:rPr lang="el-GR" dirty="0">
                <a:solidFill>
                  <a:srgbClr val="000000"/>
                </a:solidFill>
                <a:latin typeface="Open Sans" panose="020B0606030504020204" pitchFamily="34" charset="0"/>
              </a:rPr>
              <a:t>Σύμφωνα με την σκ. 25 </a:t>
            </a:r>
            <a:r>
              <a:rPr lang="el-GR" b="0" i="0" dirty="0">
                <a:solidFill>
                  <a:srgbClr val="000000"/>
                </a:solidFill>
                <a:effectLst/>
                <a:latin typeface="Open Sans" panose="020B0606030504020204" pitchFamily="34" charset="0"/>
              </a:rPr>
              <a:t>της οδηγίας 2003/87 οι πολιτικές και τα μέτρα θα πρέπει να εφαρμοσθούν σε όλους τους οικονομικούς τομείς της Ευρωπαϊκής Ενώσεως, προκειμένου να επιτευχθούν σημαντικές μειώσεις των εκπομπών και, αφετέρου, το άρθρο 30 της οδηγίας 2003/87 προβλέπει ότι η επανεξέταση πρέπει να γίνει προκειμένου να συμπεριληφθούν άλλοι τομείς στο πεδίο εφαρμογής της.</a:t>
            </a:r>
          </a:p>
          <a:p>
            <a:endParaRPr lang="el-GR" dirty="0"/>
          </a:p>
        </p:txBody>
      </p:sp>
    </p:spTree>
    <p:extLst>
      <p:ext uri="{BB962C8B-B14F-4D97-AF65-F5344CB8AC3E}">
        <p14:creationId xmlns:p14="http://schemas.microsoft.com/office/powerpoint/2010/main" val="310989092"/>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TotalTime>
  <Words>1516</Words>
  <Application>Microsoft Office PowerPoint</Application>
  <PresentationFormat>Ευρεία οθόνη</PresentationFormat>
  <Paragraphs>45</Paragraphs>
  <Slides>15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Arial</vt:lpstr>
      <vt:lpstr>Calibri</vt:lpstr>
      <vt:lpstr>Calibri Light</vt:lpstr>
      <vt:lpstr>Open Sans</vt:lpstr>
      <vt:lpstr>Θέμα του Office</vt:lpstr>
      <vt:lpstr>ΝΟΜΟΛΟΓΙΑ  ΟΔΗΓΙΑ 2003/87</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lpstr>C-127/07 ARCELOR ΚΑΙ ΛΟΙΠΟΙ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10</cp:revision>
  <dcterms:created xsi:type="dcterms:W3CDTF">2022-04-13T20:12:40Z</dcterms:created>
  <dcterms:modified xsi:type="dcterms:W3CDTF">2023-05-18T17:25:56Z</dcterms:modified>
</cp:coreProperties>
</file>