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338" r:id="rId3"/>
    <p:sldId id="331" r:id="rId4"/>
    <p:sldId id="287" r:id="rId5"/>
    <p:sldId id="330" r:id="rId6"/>
    <p:sldId id="290" r:id="rId7"/>
    <p:sldId id="329" r:id="rId8"/>
    <p:sldId id="302" r:id="rId9"/>
    <p:sldId id="307" r:id="rId10"/>
    <p:sldId id="332" r:id="rId11"/>
    <p:sldId id="310" r:id="rId12"/>
    <p:sldId id="311" r:id="rId13"/>
    <p:sldId id="312" r:id="rId14"/>
    <p:sldId id="313" r:id="rId15"/>
    <p:sldId id="315" r:id="rId16"/>
    <p:sldId id="335" r:id="rId17"/>
    <p:sldId id="318" r:id="rId18"/>
    <p:sldId id="319" r:id="rId19"/>
    <p:sldId id="321" r:id="rId20"/>
    <p:sldId id="323" r:id="rId21"/>
    <p:sldId id="339" r:id="rId22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0C0C0"/>
    <a:srgbClr val="996600"/>
    <a:srgbClr val="FF9900"/>
    <a:srgbClr val="333300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4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23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"/>
    </p:cViewPr>
  </p:sorterViewPr>
  <p:notesViewPr>
    <p:cSldViewPr>
      <p:cViewPr varScale="1">
        <p:scale>
          <a:sx n="46" d="100"/>
          <a:sy n="46" d="100"/>
        </p:scale>
        <p:origin x="-1426" y="-6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2.wmf"/><Relationship Id="rId4" Type="http://schemas.openxmlformats.org/officeDocument/2006/relationships/image" Target="../media/image42.wmf"/><Relationship Id="rId9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52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D0955C0-081E-4D6E-98E2-626FEA008E17}" type="datetime1">
              <a:rPr lang="en-US"/>
              <a:pPr>
                <a:defRPr/>
              </a:pPr>
              <a:t>4/7/2024</a:t>
            </a:fld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94FB7A6A-251D-463A-8C23-18D6B8CFED5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295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64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3CE725C-8A50-439D-9D4A-A8EA8FE04438}" type="slidenum">
              <a:rPr lang="en-US" altLang="el-GR"/>
              <a:pPr eaLnBrk="1" hangingPunct="1"/>
              <a:t>1</a:t>
            </a:fld>
            <a:endParaRPr lang="en-US" alt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/>
          <a:lstStyle/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618343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694600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128466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548122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090306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034457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780426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365531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285016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458809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32538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843052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6870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05129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1230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28735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063007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63575"/>
            <a:ext cx="4716462" cy="3536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421188"/>
            <a:ext cx="5102225" cy="41989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002" tIns="44001" rIns="88002" bIns="44001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414407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277121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26893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9319-E145-4A73-86F6-284390365C66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EFBE0-00BF-4136-8979-BF6F9633474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9488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8D019-65A6-4C52-9F3F-77D0D7049B73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3D405-A091-4AD8-9899-A834304B79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7117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7C08B-65B7-4B5B-BF21-E073E876056A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D697-507E-45CE-A196-0585BCABDEF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767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AE7-340A-4B83-94C2-0434214B2217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663CD-7364-42CE-A323-F7A55FD2198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74863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BE5A-B3D5-4561-95B1-AE1A8B4FB464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5BC67-2F80-49BE-8D7F-529B8513215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54665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4D46-C3CA-4028-A8BD-C21BA4FAB8B0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928A-6E01-4F3C-8BCB-975AD554CF2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75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6D66-678D-4DC6-B024-2B519F298D43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5207E-A84D-4E98-AADD-1DEF91D2E4C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09335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FC5C-1775-4652-A5D5-BF3183B7D4D9}" type="datetime1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8281-3B8C-413D-BCB2-202321ED3E6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16921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78CB-0F3A-4429-876C-210D613227D3}" type="datetime1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07EBA-E296-40B0-9DE3-0B6618913CB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36751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210D-3D74-4857-BEEB-B93BEC37DCF1}" type="datetime1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B7B58-ECD0-4602-BC48-F03FECD9FB5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19090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766F-A751-46B7-9CAA-18A5A2E51873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FD004-2380-475B-BECE-C68831FA81B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5208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0220-EE30-41C4-968E-B272A63D79C7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61951-82F2-4ED7-A6D7-0B24385FC66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70318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B413-CA56-495B-9137-0704D77BB104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E04E-D9E5-49A0-AA0F-EEE49CF4AAD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9483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5A0CF-AD79-4A70-87E6-3F380B14F88F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7224-41E6-4E4C-A09D-897DDC178D3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44020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475" y="617538"/>
            <a:ext cx="1968500" cy="547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17538"/>
            <a:ext cx="5756275" cy="547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515E-5366-4FC2-9FE1-469324C6ABF5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03681-8255-42A3-9A15-13B74367CE1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63459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D2CD2-1D75-43B0-BC34-6941B5E9C4E5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0A84A-95CC-4962-8C16-BF5039C3900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732280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B622-CFD9-4014-A59C-31A29EF08023}" type="datetime1">
              <a:rPr lang="en-US" smtClean="0"/>
              <a:t>4/7/2024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7C587-211F-45DB-A894-602F614B1EA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42416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8B1D-19E2-485E-B3E9-F8A0D448FB51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BC246-C480-4C46-9A39-5F366E1555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169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08323-8743-4493-ABD9-727C852AD087}" type="datetime1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1788A-66FF-4660-AA86-88D6AC6CA29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6573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8EEC-D6BC-4E50-BB95-099F9ADAA4A2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1D4CA-19A8-42D6-9B0D-423030775CE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1292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02F0A-7F64-4DAD-A7A1-B60F843E10D9}" type="datetime1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9FF2-73A9-4A2B-9A0A-04C8EFBF6EC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41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1787-ED0D-4228-ABB1-975CDF492B72}" type="datetime1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0D6D4-94F0-4E61-912F-277FFF234BF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0889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00E5-4C1D-41CB-91AF-7E993364574A}" type="datetime1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FFBB8-C86A-49ED-A5A7-E3C6E75C5A3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1286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45A9-EE1F-41E6-9349-B0E852695ED1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A6033-C262-44E5-8FE8-8B9EC19FD73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1518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7CF04-DC19-446B-AC6C-F40120447CAF}" type="datetime1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                                         http://numericalmethods.eng.usf.edu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4FEC0-2636-4991-B447-AB592057E6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2185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3917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45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99" y="1143000"/>
            <a:ext cx="86391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6" name="Rectangle 10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8240" y="6248400"/>
            <a:ext cx="1066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  <a:latin typeface="Arno Pro Caption" panose="02020502040506020403" pitchFamily="18" charset="0"/>
              </a:defRPr>
            </a:lvl1pPr>
          </a:lstStyle>
          <a:p>
            <a:fld id="{C5B29E80-507D-4C89-944A-83F04907969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no Pro Caption" panose="020205020405060204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Arno Pro Caption" panose="02020502040506020403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Arno Pro Caption" panose="02020502040506020403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Arno Pro Caption" panose="02020502040506020403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Arno Pro Caption" panose="02020502040506020403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9FEFF"/>
            </a:gs>
            <a:gs pos="100000">
              <a:srgbClr val="E9F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4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FDEE398C-CFA7-4077-8AB4-752ADA1D3F8A}" type="datetime1">
              <a:rPr lang="en-US" smtClean="0"/>
              <a:t>4/7/2024</a:t>
            </a:fld>
            <a:endParaRPr lang="en-US"/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629400"/>
            <a:ext cx="381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0C0C0"/>
                </a:solidFill>
              </a:defRPr>
            </a:lvl1pPr>
          </a:lstStyle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CEEDAB4-3D8E-494A-A0B4-265E21C23A90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2.wmf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.wmf"/><Relationship Id="rId18" Type="http://schemas.openxmlformats.org/officeDocument/2006/relationships/image" Target="../media/image44.wmf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48.bin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4.bin"/><Relationship Id="rId22" Type="http://schemas.openxmlformats.org/officeDocument/2006/relationships/image" Target="../media/image4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1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0.wmf"/><Relationship Id="rId5" Type="http://schemas.openxmlformats.org/officeDocument/2006/relationships/image" Target="../media/image52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umericalmethods.eng.usf.edu/topics/gauss_quadrature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686800" cy="2362200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/>
          <a:p>
            <a:pPr eaLnBrk="1" hangingPunct="1"/>
            <a:r>
              <a:rPr lang="en-US" altLang="el-GR" sz="5400" dirty="0" smtClean="0"/>
              <a:t>Gauss Quadrature </a:t>
            </a:r>
            <a:br>
              <a:rPr lang="en-US" altLang="el-GR" sz="5400" dirty="0" smtClean="0"/>
            </a:br>
            <a:r>
              <a:rPr lang="en-US" altLang="el-GR" sz="5400" dirty="0" smtClean="0"/>
              <a:t>Rule of Integration</a:t>
            </a:r>
            <a:r>
              <a:rPr lang="en-US" altLang="el-GR" sz="4800" dirty="0" smtClean="0"/>
              <a:t/>
            </a:r>
            <a:br>
              <a:rPr lang="en-US" altLang="el-GR" sz="4800" dirty="0" smtClean="0"/>
            </a:br>
            <a:endParaRPr lang="en-US" altLang="el-GR" sz="40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61951-82F2-4ED7-A6D7-0B24385FC660}" type="slidenum">
              <a:rPr lang="en-US" altLang="el-GR" smtClean="0">
                <a:solidFill>
                  <a:schemeClr val="tx2"/>
                </a:solidFill>
              </a:rPr>
              <a:pPr/>
              <a:t>1</a:t>
            </a:fld>
            <a:endParaRPr lang="en-US" altLang="el-GR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Higher Point Gaussian Quadrature Formulas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ECB75DA-2276-496F-823A-8996D4E24D2B}" type="slidenum">
              <a:rPr lang="en-US" altLang="el-GR">
                <a:solidFill>
                  <a:schemeClr val="tx2"/>
                </a:solidFill>
              </a:rPr>
              <a:pPr/>
              <a:t>10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03010"/>
              </p:ext>
            </p:extLst>
          </p:nvPr>
        </p:nvGraphicFramePr>
        <p:xfrm>
          <a:off x="2466400" y="1060120"/>
          <a:ext cx="4552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4" imgW="2489040" imgH="482400" progId="Equation.DSMT4">
                  <p:embed/>
                </p:oleObj>
              </mc:Choice>
              <mc:Fallback>
                <p:oleObj name="Equation" r:id="rId4" imgW="248904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400" y="1060120"/>
                        <a:ext cx="45529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29"/>
          <p:cNvSpPr>
            <a:spLocks noChangeArrowheads="1"/>
          </p:cNvSpPr>
          <p:nvPr/>
        </p:nvSpPr>
        <p:spPr bwMode="auto">
          <a:xfrm>
            <a:off x="1644110" y="1992924"/>
            <a:ext cx="6197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is called the three-point Gauss Quadrature Rule. </a:t>
            </a:r>
          </a:p>
        </p:txBody>
      </p:sp>
      <p:sp>
        <p:nvSpPr>
          <p:cNvPr id="9225" name="Rectangle 30"/>
          <p:cNvSpPr>
            <a:spLocks noChangeArrowheads="1"/>
          </p:cNvSpPr>
          <p:nvPr/>
        </p:nvSpPr>
        <p:spPr bwMode="auto">
          <a:xfrm>
            <a:off x="457200" y="2642856"/>
            <a:ext cx="82555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The coefficients </a:t>
            </a:r>
            <a:r>
              <a:rPr lang="en-US" altLang="el-GR" i="1" dirty="0">
                <a:latin typeface="Arno Pro Caption" panose="02020502040506020403" pitchFamily="18" charset="0"/>
              </a:rPr>
              <a:t>c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latin typeface="Arno Pro Caption" panose="02020502040506020403" pitchFamily="18" charset="0"/>
              </a:rPr>
              <a:t>c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, and </a:t>
            </a:r>
            <a:r>
              <a:rPr lang="en-US" altLang="el-GR" i="1" dirty="0">
                <a:latin typeface="Arno Pro Caption" panose="02020502040506020403" pitchFamily="18" charset="0"/>
              </a:rPr>
              <a:t>c</a:t>
            </a:r>
            <a:r>
              <a:rPr lang="en-US" altLang="el-GR" baseline="-25000" dirty="0">
                <a:latin typeface="Arno Pro Caption" panose="02020502040506020403" pitchFamily="18" charset="0"/>
              </a:rPr>
              <a:t>3</a:t>
            </a:r>
            <a:r>
              <a:rPr lang="en-US" altLang="el-GR" dirty="0">
                <a:latin typeface="Arno Pro Caption" panose="02020502040506020403" pitchFamily="18" charset="0"/>
              </a:rPr>
              <a:t>, and the functional arguments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, and </a:t>
            </a:r>
            <a:r>
              <a:rPr lang="en-US" altLang="el-GR" i="1" dirty="0" smtClean="0"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 smtClean="0">
                <a:latin typeface="Arno Pro Caption" panose="02020502040506020403" pitchFamily="18" charset="0"/>
              </a:rPr>
              <a:t>3 </a:t>
            </a:r>
            <a:r>
              <a:rPr lang="en-US" altLang="el-GR" dirty="0" smtClean="0">
                <a:latin typeface="Arno Pro Caption" panose="02020502040506020403" pitchFamily="18" charset="0"/>
              </a:rPr>
              <a:t>are calculated by assuming the formula gives exact expressions for integrating a fifth order polynomial 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9219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951863"/>
              </p:ext>
            </p:extLst>
          </p:nvPr>
        </p:nvGraphicFramePr>
        <p:xfrm>
          <a:off x="2352803" y="3962400"/>
          <a:ext cx="4685597" cy="854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6" imgW="2654280" imgH="482400" progId="Equation.DSMT4">
                  <p:embed/>
                </p:oleObj>
              </mc:Choice>
              <mc:Fallback>
                <p:oleObj name="Equation" r:id="rId6" imgW="2654280" imgH="482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803" y="3962400"/>
                        <a:ext cx="4685597" cy="854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34"/>
          <p:cNvSpPr>
            <a:spLocks noChangeArrowheads="1"/>
          </p:cNvSpPr>
          <p:nvPr/>
        </p:nvSpPr>
        <p:spPr bwMode="auto">
          <a:xfrm>
            <a:off x="1213694" y="5029200"/>
            <a:ext cx="6742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solidFill>
                  <a:schemeClr val="accent5">
                    <a:lumMod val="25000"/>
                  </a:schemeClr>
                </a:solidFill>
                <a:latin typeface="Arno Pro Caption" panose="02020502040506020403" pitchFamily="18" charset="0"/>
              </a:rPr>
              <a:t>General n-point rules would approximate the integral</a:t>
            </a:r>
          </a:p>
        </p:txBody>
      </p:sp>
      <p:graphicFrame>
        <p:nvGraphicFramePr>
          <p:cNvPr id="9220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165972"/>
              </p:ext>
            </p:extLst>
          </p:nvPr>
        </p:nvGraphicFramePr>
        <p:xfrm>
          <a:off x="2209800" y="5579579"/>
          <a:ext cx="5015734" cy="773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8" imgW="3149280" imgH="482400" progId="Equation.DSMT4">
                  <p:embed/>
                </p:oleObj>
              </mc:Choice>
              <mc:Fallback>
                <p:oleObj name="Equation" r:id="rId8" imgW="3149280" imgH="4824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579579"/>
                        <a:ext cx="5015734" cy="77359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9175" cy="762000"/>
          </a:xfrm>
        </p:spPr>
        <p:txBody>
          <a:bodyPr/>
          <a:lstStyle/>
          <a:p>
            <a:r>
              <a:rPr lang="en-US" altLang="el-GR" sz="2800" dirty="0" smtClean="0"/>
              <a:t>Arguments and Weighing Factors  for </a:t>
            </a:r>
            <a:r>
              <a:rPr lang="en-US" altLang="el-GR" sz="2800" i="1" dirty="0" smtClean="0"/>
              <a:t>n</a:t>
            </a:r>
            <a:r>
              <a:rPr lang="en-US" altLang="el-GR" sz="2800" dirty="0" smtClean="0"/>
              <a:t>-point Gauss Quadrature Formulas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2D5345BC-0D2C-43AA-9B30-7B1088C01DB0}" type="slidenum">
              <a:rPr lang="en-US" altLang="el-GR">
                <a:solidFill>
                  <a:schemeClr val="tx2"/>
                </a:solidFill>
              </a:rPr>
              <a:pPr/>
              <a:t>11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10246" name="Rectangle 19"/>
          <p:cNvSpPr>
            <a:spLocks noChangeArrowheads="1"/>
          </p:cNvSpPr>
          <p:nvPr/>
        </p:nvSpPr>
        <p:spPr bwMode="auto">
          <a:xfrm>
            <a:off x="304800" y="1539875"/>
            <a:ext cx="358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In handbooks, coefficients </a:t>
            </a:r>
            <a:r>
              <a:rPr lang="en-US" altLang="el-GR" dirty="0" smtClean="0">
                <a:latin typeface="Arno Pro Caption" panose="02020502040506020403" pitchFamily="18" charset="0"/>
              </a:rPr>
              <a:t>and arguments given for </a:t>
            </a:r>
            <a:r>
              <a:rPr lang="en-US" altLang="el-GR" i="1" dirty="0" smtClean="0">
                <a:latin typeface="Arno Pro Caption" panose="02020502040506020403" pitchFamily="18" charset="0"/>
              </a:rPr>
              <a:t>n</a:t>
            </a:r>
            <a:r>
              <a:rPr lang="en-US" altLang="el-GR" dirty="0" smtClean="0">
                <a:latin typeface="Arno Pro Caption" panose="02020502040506020403" pitchFamily="18" charset="0"/>
              </a:rPr>
              <a:t>-point Gauss Quadrature Rule are given for integrals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024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74063"/>
              </p:ext>
            </p:extLst>
          </p:nvPr>
        </p:nvGraphicFramePr>
        <p:xfrm>
          <a:off x="857250" y="3276516"/>
          <a:ext cx="2740424" cy="914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4" imgW="1434960" imgH="482400" progId="Equation.DSMT4">
                  <p:embed/>
                </p:oleObj>
              </mc:Choice>
              <mc:Fallback>
                <p:oleObj name="Equation" r:id="rId4" imgW="1434960" imgH="482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276516"/>
                        <a:ext cx="2740424" cy="914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23"/>
          <p:cNvSpPr>
            <a:spLocks noChangeArrowheads="1"/>
          </p:cNvSpPr>
          <p:nvPr/>
        </p:nvSpPr>
        <p:spPr bwMode="auto">
          <a:xfrm>
            <a:off x="381000" y="4343400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1900" dirty="0"/>
              <a:t>as </a:t>
            </a:r>
            <a:r>
              <a:rPr lang="en-US" altLang="el-GR" dirty="0">
                <a:latin typeface="Arno Pro Caption" panose="02020502040506020403" pitchFamily="18" charset="0"/>
              </a:rPr>
              <a:t>shown</a:t>
            </a:r>
            <a:r>
              <a:rPr lang="en-US" altLang="el-GR" sz="1900" dirty="0"/>
              <a:t> </a:t>
            </a:r>
            <a:r>
              <a:rPr lang="en-US" altLang="el-GR" dirty="0">
                <a:latin typeface="Arno Pro Caption" panose="02020502040506020403" pitchFamily="18" charset="0"/>
              </a:rPr>
              <a:t>in Table 1.</a:t>
            </a:r>
          </a:p>
        </p:txBody>
      </p:sp>
      <p:graphicFrame>
        <p:nvGraphicFramePr>
          <p:cNvPr id="347515" name="Group 14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78984"/>
              </p:ext>
            </p:extLst>
          </p:nvPr>
        </p:nvGraphicFramePr>
        <p:xfrm>
          <a:off x="4191000" y="2460030"/>
          <a:ext cx="4800600" cy="3048000"/>
        </p:xfrm>
        <a:graphic>
          <a:graphicData uri="http://schemas.openxmlformats.org/drawingml/2006/table">
            <a:tbl>
              <a:tblPr/>
              <a:tblGrid>
                <a:gridCol w="842963"/>
                <a:gridCol w="1843087"/>
                <a:gridCol w="211455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Weighting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Function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Arguments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c1 = 1.000000000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c2 = 1.000000000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-0.577350269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 0.577350269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0.555555556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0.888888889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0.555555556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-0.774596669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 0.000000000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 0.774596669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0.347854845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0.652145155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0.652145155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0.347854845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-0.861136312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-0.339981044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0.339981044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 = 0.861136312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5" name="Text Box 1401"/>
          <p:cNvSpPr txBox="1">
            <a:spLocks noChangeArrowheads="1"/>
          </p:cNvSpPr>
          <p:nvPr/>
        </p:nvSpPr>
        <p:spPr bwMode="auto">
          <a:xfrm>
            <a:off x="4267200" y="1536700"/>
            <a:ext cx="4724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800" b="1" dirty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Table 1: Weighting factors c and function</a:t>
            </a:r>
            <a:br>
              <a:rPr lang="en-US" altLang="el-GR" sz="1800" b="1" dirty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</a:br>
            <a:r>
              <a:rPr lang="en-US" altLang="el-GR" sz="1800" b="1" dirty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              arguments x used in Gauss Quadrature </a:t>
            </a:r>
            <a:br>
              <a:rPr lang="en-US" altLang="el-GR" sz="1800" b="1" dirty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</a:br>
            <a:r>
              <a:rPr lang="en-US" altLang="el-GR" sz="1800" b="1" dirty="0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rPr>
              <a:t>              Formulas.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9175" cy="762000"/>
          </a:xfrm>
        </p:spPr>
        <p:txBody>
          <a:bodyPr/>
          <a:lstStyle/>
          <a:p>
            <a:r>
              <a:rPr lang="en-US" altLang="el-GR" sz="2800" dirty="0" smtClean="0"/>
              <a:t>Arguments and Weighing Factors  for </a:t>
            </a:r>
            <a:r>
              <a:rPr lang="en-US" altLang="el-GR" sz="2800" i="1" dirty="0" smtClean="0"/>
              <a:t>n</a:t>
            </a:r>
            <a:r>
              <a:rPr lang="en-US" altLang="el-GR" sz="2800" dirty="0" smtClean="0"/>
              <a:t>-point Gauss Quadrature Formulas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4792C86-4422-4229-9CD6-8175A280AD4B}" type="slidenum">
              <a:rPr lang="en-US" altLang="el-GR">
                <a:solidFill>
                  <a:schemeClr val="tx2"/>
                </a:solidFill>
              </a:rPr>
              <a:pPr/>
              <a:t>12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graphicFrame>
        <p:nvGraphicFramePr>
          <p:cNvPr id="32058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58057"/>
              </p:ext>
            </p:extLst>
          </p:nvPr>
        </p:nvGraphicFramePr>
        <p:xfrm>
          <a:off x="1828800" y="2362200"/>
          <a:ext cx="4953000" cy="3444240"/>
        </p:xfrm>
        <a:graphic>
          <a:graphicData uri="http://schemas.openxmlformats.org/drawingml/2006/table">
            <a:tbl>
              <a:tblPr/>
              <a:tblGrid>
                <a:gridCol w="995363"/>
                <a:gridCol w="1843087"/>
                <a:gridCol w="211455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Weighting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Function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Arguments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c1 = 0.236926885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c2 = 0.478628670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c3 = 0.568888889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c4 = 0.478628670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c5 = 0.236926885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x1 = -0.906179846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x2 = -0.538469310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x3 =  0.000000000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x4 =  0.538469310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x5 =  0.906179846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c1 = 0.171324492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c2 = 0.360761573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c3 = 0.467913935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c4 = 0.467913935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c5 = 0.360761573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c6 = 0.171324492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x1 = -0.932469514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x2 = -0.661209386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x3 = -0.2386191860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x4 =  0.2386191860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x5 =  0.661209386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no Pro Caption" panose="02020502040506020403" pitchFamily="18" charset="0"/>
                          <a:ea typeface="Times New Roman" pitchFamily="18" charset="0"/>
                          <a:cs typeface="Tahoma" pitchFamily="34" charset="0"/>
                        </a:rPr>
                        <a:t>x6 =  0.932469514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5" name="Text Box 66"/>
          <p:cNvSpPr txBox="1">
            <a:spLocks noChangeArrowheads="1"/>
          </p:cNvSpPr>
          <p:nvPr/>
        </p:nvSpPr>
        <p:spPr bwMode="auto">
          <a:xfrm>
            <a:off x="1010240" y="1456635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eaLnBrk="1" hangingPunct="1">
              <a:spcBef>
                <a:spcPct val="50000"/>
              </a:spcBef>
              <a:defRPr sz="1800" b="1">
                <a:solidFill>
                  <a:schemeClr val="accent1">
                    <a:lumMod val="75000"/>
                  </a:schemeClr>
                </a:solidFill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Table 1 (cont.) : Weighting factors c and function arguments x used in 	            Gauss Quadrature Formulas</a:t>
            </a:r>
            <a:r>
              <a:rPr lang="en-US" altLang="el-GR" dirty="0" smtClean="0"/>
              <a:t>.</a:t>
            </a:r>
            <a:endParaRPr lang="en-US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9175" cy="762000"/>
          </a:xfrm>
        </p:spPr>
        <p:txBody>
          <a:bodyPr/>
          <a:lstStyle/>
          <a:p>
            <a:r>
              <a:rPr lang="en-US" altLang="el-GR" sz="2800" dirty="0" smtClean="0"/>
              <a:t>Arguments and Weighing Factors  for </a:t>
            </a:r>
            <a:r>
              <a:rPr lang="en-US" altLang="el-GR" sz="2800" i="1" dirty="0" smtClean="0"/>
              <a:t>n</a:t>
            </a:r>
            <a:r>
              <a:rPr lang="en-US" altLang="el-GR" sz="2800" dirty="0" smtClean="0"/>
              <a:t>-point Gauss Quadrature Formulas</a:t>
            </a:r>
          </a:p>
        </p:txBody>
      </p:sp>
      <p:sp>
        <p:nvSpPr>
          <p:cNvPr id="11277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9CA4F98A-8B63-4E38-9A2B-BB778DBAEBDC}" type="slidenum">
              <a:rPr lang="en-US" altLang="el-GR">
                <a:solidFill>
                  <a:schemeClr val="tx2"/>
                </a:solidFill>
              </a:rPr>
              <a:pPr/>
              <a:t>13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457200" y="1008895"/>
            <a:ext cx="7996008" cy="843745"/>
            <a:chOff x="497379" y="1200231"/>
            <a:chExt cx="7996008" cy="843745"/>
          </a:xfrm>
        </p:grpSpPr>
        <p:sp>
          <p:nvSpPr>
            <p:cNvPr id="11279" name="Rectangle 185"/>
            <p:cNvSpPr>
              <a:spLocks noChangeArrowheads="1"/>
            </p:cNvSpPr>
            <p:nvPr/>
          </p:nvSpPr>
          <p:spPr bwMode="auto">
            <a:xfrm>
              <a:off x="497379" y="1459527"/>
              <a:ext cx="2834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l-GR" sz="2000" dirty="0">
                  <a:latin typeface="Arno Pro Caption" panose="02020502040506020403" pitchFamily="18" charset="0"/>
                </a:rPr>
                <a:t>So if the table is given for </a:t>
              </a:r>
            </a:p>
          </p:txBody>
        </p:sp>
        <p:graphicFrame>
          <p:nvGraphicFramePr>
            <p:cNvPr id="11266" name="Object 1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1834371"/>
                </p:ext>
              </p:extLst>
            </p:nvPr>
          </p:nvGraphicFramePr>
          <p:xfrm>
            <a:off x="3242543" y="1235904"/>
            <a:ext cx="1064419" cy="803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4" name="Equation" r:id="rId4" imgW="634680" imgH="482400" progId="Equation.DSMT4">
                    <p:embed/>
                  </p:oleObj>
                </mc:Choice>
                <mc:Fallback>
                  <p:oleObj name="Equation" r:id="rId4" imgW="634680" imgH="482400" progId="Equation.DSMT4">
                    <p:embed/>
                    <p:pic>
                      <p:nvPicPr>
                        <p:cNvPr id="0" name="Object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543" y="1235904"/>
                          <a:ext cx="1064419" cy="80363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0" name="Rectangle 188"/>
            <p:cNvSpPr>
              <a:spLocks noChangeArrowheads="1"/>
            </p:cNvSpPr>
            <p:nvPr/>
          </p:nvSpPr>
          <p:spPr bwMode="auto">
            <a:xfrm>
              <a:off x="4326012" y="1467741"/>
              <a:ext cx="323678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altLang="el-GR" sz="2000" dirty="0">
                  <a:latin typeface="Arno Pro Caption" panose="02020502040506020403" pitchFamily="18" charset="0"/>
                </a:rPr>
                <a:t>integrals, how does one solve </a:t>
              </a:r>
            </a:p>
          </p:txBody>
        </p:sp>
        <p:graphicFrame>
          <p:nvGraphicFramePr>
            <p:cNvPr id="11267" name="Object 1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9219716"/>
                </p:ext>
              </p:extLst>
            </p:nvPr>
          </p:nvGraphicFramePr>
          <p:xfrm>
            <a:off x="7363087" y="1200231"/>
            <a:ext cx="1130300" cy="843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5" name="Equation" r:id="rId6" imgW="647640" imgH="482400" progId="Equation.DSMT4">
                    <p:embed/>
                  </p:oleObj>
                </mc:Choice>
                <mc:Fallback>
                  <p:oleObj name="Equation" r:id="rId6" imgW="647640" imgH="482400" progId="Equation.DSMT4">
                    <p:embed/>
                    <p:pic>
                      <p:nvPicPr>
                        <p:cNvPr id="0" name="Object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3087" y="1200231"/>
                          <a:ext cx="1130300" cy="8437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81" name="Rectangle 191"/>
          <p:cNvSpPr>
            <a:spLocks noChangeArrowheads="1"/>
          </p:cNvSpPr>
          <p:nvPr/>
        </p:nvSpPr>
        <p:spPr bwMode="auto">
          <a:xfrm>
            <a:off x="8453208" y="1189298"/>
            <a:ext cx="374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altLang="el-GR" dirty="0">
                <a:latin typeface="Arno Pro Caption" panose="02020502040506020403" pitchFamily="18" charset="0"/>
              </a:rPr>
              <a:t>? 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431800" y="1891364"/>
            <a:ext cx="5917978" cy="1058786"/>
            <a:chOff x="504073" y="2684569"/>
            <a:chExt cx="5917978" cy="1058786"/>
          </a:xfrm>
        </p:grpSpPr>
        <p:sp>
          <p:nvSpPr>
            <p:cNvPr id="11282" name="Rectangle 192"/>
            <p:cNvSpPr>
              <a:spLocks noChangeArrowheads="1"/>
            </p:cNvSpPr>
            <p:nvPr/>
          </p:nvSpPr>
          <p:spPr bwMode="auto">
            <a:xfrm>
              <a:off x="504073" y="2809844"/>
              <a:ext cx="523893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altLang="el-GR" sz="2000" dirty="0">
                  <a:latin typeface="Arno Pro Caption" panose="02020502040506020403" pitchFamily="18" charset="0"/>
                </a:rPr>
                <a:t>The answer lies in that any integral with limits of </a:t>
              </a:r>
            </a:p>
          </p:txBody>
        </p:sp>
        <p:graphicFrame>
          <p:nvGraphicFramePr>
            <p:cNvPr id="11268" name="Object 1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5907009"/>
                </p:ext>
              </p:extLst>
            </p:nvPr>
          </p:nvGraphicFramePr>
          <p:xfrm>
            <a:off x="5682465" y="2684569"/>
            <a:ext cx="695325" cy="499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6" name="Equation" r:id="rId8" imgW="355320" imgH="253800" progId="Equation.DSMT4">
                    <p:embed/>
                  </p:oleObj>
                </mc:Choice>
                <mc:Fallback>
                  <p:oleObj name="Equation" r:id="rId8" imgW="355320" imgH="253800" progId="Equation.DSMT4">
                    <p:embed/>
                    <p:pic>
                      <p:nvPicPr>
                        <p:cNvPr id="0" name="Object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2465" y="2684569"/>
                          <a:ext cx="695325" cy="4997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3" name="Rectangle 195"/>
            <p:cNvSpPr>
              <a:spLocks noChangeArrowheads="1"/>
            </p:cNvSpPr>
            <p:nvPr/>
          </p:nvSpPr>
          <p:spPr bwMode="auto">
            <a:xfrm>
              <a:off x="533400" y="3343245"/>
              <a:ext cx="47596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altLang="el-GR" sz="2000" dirty="0">
                  <a:latin typeface="Arno Pro Caption" panose="02020502040506020403" pitchFamily="18" charset="0"/>
                </a:rPr>
                <a:t>can be converted into an integral with limits </a:t>
              </a:r>
            </a:p>
          </p:txBody>
        </p:sp>
        <p:graphicFrame>
          <p:nvGraphicFramePr>
            <p:cNvPr id="11269" name="Object 1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5632706"/>
                </p:ext>
              </p:extLst>
            </p:nvPr>
          </p:nvGraphicFramePr>
          <p:xfrm>
            <a:off x="5638203" y="3212142"/>
            <a:ext cx="783848" cy="474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7" name="Equation" r:id="rId10" imgW="419040" imgH="253800" progId="Equation.DSMT4">
                    <p:embed/>
                  </p:oleObj>
                </mc:Choice>
                <mc:Fallback>
                  <p:oleObj name="Equation" r:id="rId10" imgW="419040" imgH="253800" progId="Equation.DSMT4">
                    <p:embed/>
                    <p:pic>
                      <p:nvPicPr>
                        <p:cNvPr id="0" name="Object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203" y="3212142"/>
                          <a:ext cx="783848" cy="47443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Ομάδα 4"/>
          <p:cNvGrpSpPr/>
          <p:nvPr/>
        </p:nvGrpSpPr>
        <p:grpSpPr>
          <a:xfrm>
            <a:off x="457200" y="3126255"/>
            <a:ext cx="8266772" cy="1066894"/>
            <a:chOff x="584200" y="3881344"/>
            <a:chExt cx="8266772" cy="1066894"/>
          </a:xfrm>
        </p:grpSpPr>
        <p:sp>
          <p:nvSpPr>
            <p:cNvPr id="11284" name="Rectangle 198"/>
            <p:cNvSpPr>
              <a:spLocks noChangeArrowheads="1"/>
            </p:cNvSpPr>
            <p:nvPr/>
          </p:nvSpPr>
          <p:spPr bwMode="auto">
            <a:xfrm>
              <a:off x="584200" y="3881344"/>
              <a:ext cx="5886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altLang="el-GR" sz="2000" dirty="0">
                  <a:latin typeface="Arno Pro Caption" panose="02020502040506020403" pitchFamily="18" charset="0"/>
                </a:rPr>
                <a:t>Let </a:t>
              </a:r>
            </a:p>
          </p:txBody>
        </p:sp>
        <p:graphicFrame>
          <p:nvGraphicFramePr>
            <p:cNvPr id="11270" name="Object 1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9185619"/>
                </p:ext>
              </p:extLst>
            </p:nvPr>
          </p:nvGraphicFramePr>
          <p:xfrm>
            <a:off x="1309687" y="3962399"/>
            <a:ext cx="1257300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8" name="Equation" r:id="rId12" imgW="1257300" imgH="241300" progId="Equation.3">
                    <p:embed/>
                  </p:oleObj>
                </mc:Choice>
                <mc:Fallback>
                  <p:oleObj name="Equation" r:id="rId12" imgW="1257300" imgH="241300" progId="Equation.3">
                    <p:embed/>
                    <p:pic>
                      <p:nvPicPr>
                        <p:cNvPr id="0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9687" y="3962399"/>
                          <a:ext cx="1257300" cy="238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285" name="Group 216"/>
            <p:cNvGrpSpPr>
              <a:grpSpLocks/>
            </p:cNvGrpSpPr>
            <p:nvPr/>
          </p:nvGrpSpPr>
          <p:grpSpPr bwMode="auto">
            <a:xfrm>
              <a:off x="2828925" y="4027488"/>
              <a:ext cx="3038475" cy="920750"/>
              <a:chOff x="1254" y="2489"/>
              <a:chExt cx="1914" cy="580"/>
            </a:xfrm>
          </p:grpSpPr>
          <p:grpSp>
            <p:nvGrpSpPr>
              <p:cNvPr id="11287" name="Group 215"/>
              <p:cNvGrpSpPr>
                <a:grpSpLocks/>
              </p:cNvGrpSpPr>
              <p:nvPr/>
            </p:nvGrpSpPr>
            <p:grpSpPr bwMode="auto">
              <a:xfrm>
                <a:off x="1254" y="2489"/>
                <a:ext cx="1902" cy="580"/>
                <a:chOff x="1254" y="2489"/>
                <a:chExt cx="1902" cy="580"/>
              </a:xfrm>
            </p:grpSpPr>
            <p:sp>
              <p:nvSpPr>
                <p:cNvPr id="11288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1254" y="2489"/>
                  <a:ext cx="139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altLang="el-GR" sz="2000" dirty="0">
                      <a:latin typeface="Arno Pro Caption" panose="02020502040506020403" pitchFamily="18" charset="0"/>
                    </a:rPr>
                    <a:t>If                 then</a:t>
                  </a:r>
                </a:p>
              </p:txBody>
            </p:sp>
            <p:graphicFrame>
              <p:nvGraphicFramePr>
                <p:cNvPr id="11273" name="Object 20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62575432"/>
                    </p:ext>
                  </p:extLst>
                </p:nvPr>
              </p:nvGraphicFramePr>
              <p:xfrm>
                <a:off x="1511" y="2543"/>
                <a:ext cx="456" cy="1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799" name="Equation" r:id="rId14" imgW="723586" imgH="228501" progId="Equation.3">
                        <p:embed/>
                      </p:oleObj>
                    </mc:Choice>
                    <mc:Fallback>
                      <p:oleObj name="Equation" r:id="rId14" imgW="723586" imgH="228501" progId="Equation.3">
                        <p:embed/>
                        <p:pic>
                          <p:nvPicPr>
                            <p:cNvPr id="0" name="Object 20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11" y="2543"/>
                              <a:ext cx="456" cy="14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1274" name="Object 20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36620031"/>
                    </p:ext>
                  </p:extLst>
                </p:nvPr>
              </p:nvGraphicFramePr>
              <p:xfrm>
                <a:off x="2694" y="2537"/>
                <a:ext cx="462" cy="1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800" name="Equation" r:id="rId16" imgW="736600" imgH="279400" progId="Equation.3">
                        <p:embed/>
                      </p:oleObj>
                    </mc:Choice>
                    <mc:Fallback>
                      <p:oleObj name="Equation" r:id="rId16" imgW="736600" imgH="279400" progId="Equation.3">
                        <p:embed/>
                        <p:pic>
                          <p:nvPicPr>
                            <p:cNvPr id="0" name="Object 20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94" y="2537"/>
                              <a:ext cx="462" cy="17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1289" name="Group 214"/>
                <p:cNvGrpSpPr>
                  <a:grpSpLocks/>
                </p:cNvGrpSpPr>
                <p:nvPr/>
              </p:nvGrpSpPr>
              <p:grpSpPr bwMode="auto">
                <a:xfrm>
                  <a:off x="1257" y="2817"/>
                  <a:ext cx="1392" cy="252"/>
                  <a:chOff x="1257" y="2817"/>
                  <a:chExt cx="1392" cy="252"/>
                </a:xfrm>
              </p:grpSpPr>
              <p:graphicFrame>
                <p:nvGraphicFramePr>
                  <p:cNvPr id="11275" name="Object 206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96629464"/>
                      </p:ext>
                    </p:extLst>
                  </p:nvPr>
                </p:nvGraphicFramePr>
                <p:xfrm>
                  <a:off x="1511" y="2833"/>
                  <a:ext cx="450" cy="19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801" name="Equation" r:id="rId18" imgW="710891" imgH="304668" progId="Equation.3">
                          <p:embed/>
                        </p:oleObj>
                      </mc:Choice>
                      <mc:Fallback>
                        <p:oleObj name="Equation" r:id="rId18" imgW="710891" imgH="304668" progId="Equation.3">
                          <p:embed/>
                          <p:pic>
                            <p:nvPicPr>
                              <p:cNvPr id="0" name="Object 20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511" y="2833"/>
                                <a:ext cx="450" cy="192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1290" name="Text Box 2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7" y="2817"/>
                    <a:ext cx="1392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lang="en-US" altLang="el-GR" sz="2000" dirty="0">
                        <a:latin typeface="Arno Pro Caption" panose="02020502040506020403" pitchFamily="18" charset="0"/>
                      </a:rPr>
                      <a:t>If                 then</a:t>
                    </a:r>
                  </a:p>
                </p:txBody>
              </p:sp>
            </p:grpSp>
          </p:grpSp>
          <p:graphicFrame>
            <p:nvGraphicFramePr>
              <p:cNvPr id="11272" name="Object 20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4892760"/>
                  </p:ext>
                </p:extLst>
              </p:nvPr>
            </p:nvGraphicFramePr>
            <p:xfrm>
              <a:off x="2694" y="2825"/>
              <a:ext cx="474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02" name="Equation" r:id="rId20" imgW="748975" imgH="342751" progId="Equation.3">
                      <p:embed/>
                    </p:oleObj>
                  </mc:Choice>
                  <mc:Fallback>
                    <p:oleObj name="Equation" r:id="rId20" imgW="748975" imgH="342751" progId="Equation.3">
                      <p:embed/>
                      <p:pic>
                        <p:nvPicPr>
                          <p:cNvPr id="0" name="Object 20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4" y="2825"/>
                            <a:ext cx="474" cy="21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286" name="Text Box 211"/>
            <p:cNvSpPr txBox="1">
              <a:spLocks noChangeArrowheads="1"/>
            </p:cNvSpPr>
            <p:nvPr/>
          </p:nvSpPr>
          <p:spPr bwMode="auto">
            <a:xfrm>
              <a:off x="6084855" y="4241836"/>
              <a:ext cx="2057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sz="2000" dirty="0">
                  <a:latin typeface="Arno Pro Caption" panose="02020502040506020403" pitchFamily="18" charset="0"/>
                </a:rPr>
                <a:t>Such that:</a:t>
              </a:r>
            </a:p>
          </p:txBody>
        </p:sp>
        <p:graphicFrame>
          <p:nvGraphicFramePr>
            <p:cNvPr id="11271" name="Object 2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4186487"/>
                </p:ext>
              </p:extLst>
            </p:nvPr>
          </p:nvGraphicFramePr>
          <p:xfrm>
            <a:off x="7669872" y="4084674"/>
            <a:ext cx="118110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3" name="Equation" r:id="rId22" imgW="1180588" imgH="723586" progId="Equation.3">
                    <p:embed/>
                  </p:oleObj>
                </mc:Choice>
                <mc:Fallback>
                  <p:oleObj name="Equation" r:id="rId22" imgW="1180588" imgH="723586" progId="Equation.3">
                    <p:embed/>
                    <p:pic>
                      <p:nvPicPr>
                        <p:cNvPr id="0" name="Object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9872" y="4084674"/>
                          <a:ext cx="1181100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Ομάδα 5"/>
          <p:cNvGrpSpPr/>
          <p:nvPr/>
        </p:nvGrpSpPr>
        <p:grpSpPr>
          <a:xfrm>
            <a:off x="412750" y="4274667"/>
            <a:ext cx="7792588" cy="773500"/>
            <a:chOff x="469524" y="4655019"/>
            <a:chExt cx="7792588" cy="773500"/>
          </a:xfrm>
        </p:grpSpPr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8034245"/>
                </p:ext>
              </p:extLst>
            </p:nvPr>
          </p:nvGraphicFramePr>
          <p:xfrm>
            <a:off x="1424363" y="4655019"/>
            <a:ext cx="1095375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4" name="Equation" r:id="rId24" imgW="1091726" imgH="723586" progId="Equation.3">
                    <p:embed/>
                  </p:oleObj>
                </mc:Choice>
                <mc:Fallback>
                  <p:oleObj name="Equation" r:id="rId24" imgW="1091726" imgH="72358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4363" y="4655019"/>
                          <a:ext cx="1095375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469524" y="4777465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sz="2000" dirty="0">
                  <a:latin typeface="Arno Pro Caption" panose="02020502040506020403" pitchFamily="18" charset="0"/>
                </a:rPr>
                <a:t>Then</a:t>
              </a:r>
            </a:p>
          </p:txBody>
        </p:sp>
        <p:graphicFrame>
          <p:nvGraphicFramePr>
            <p:cNvPr id="3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2969513"/>
                </p:ext>
              </p:extLst>
            </p:nvPr>
          </p:nvGraphicFramePr>
          <p:xfrm>
            <a:off x="3938138" y="4704619"/>
            <a:ext cx="2162175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5" name="Equation" r:id="rId26" imgW="2159000" imgH="723900" progId="Equation.3">
                    <p:embed/>
                  </p:oleObj>
                </mc:Choice>
                <mc:Fallback>
                  <p:oleObj name="Equation" r:id="rId26" imgW="2159000" imgH="723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8138" y="4704619"/>
                          <a:ext cx="2162175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092413"/>
                </p:ext>
              </p:extLst>
            </p:nvPr>
          </p:nvGraphicFramePr>
          <p:xfrm>
            <a:off x="6709537" y="4704619"/>
            <a:ext cx="1552575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6" name="Equation" r:id="rId28" imgW="1548728" imgH="723586" progId="Equation.3">
                    <p:embed/>
                  </p:oleObj>
                </mc:Choice>
                <mc:Fallback>
                  <p:oleObj name="Equation" r:id="rId28" imgW="1548728" imgH="72358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9537" y="4704619"/>
                          <a:ext cx="1552575" cy="723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2757369" y="4818842"/>
              <a:ext cx="18842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l-GR" sz="2000" dirty="0">
                  <a:latin typeface="Arno Pro Caption" panose="02020502040506020403" pitchFamily="18" charset="0"/>
                </a:rPr>
                <a:t>Hence</a:t>
              </a:r>
            </a:p>
          </p:txBody>
        </p:sp>
      </p:grp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399633" y="5152604"/>
            <a:ext cx="7772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Substituting our values of x, and dx into the integral gives us</a:t>
            </a:r>
          </a:p>
        </p:txBody>
      </p:sp>
      <p:graphicFrame>
        <p:nvGraphicFramePr>
          <p:cNvPr id="3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275279"/>
              </p:ext>
            </p:extLst>
          </p:nvPr>
        </p:nvGraphicFramePr>
        <p:xfrm>
          <a:off x="2057400" y="5530627"/>
          <a:ext cx="48402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7" name="Equation" r:id="rId30" imgW="2590560" imgH="482400" progId="Equation.DSMT4">
                  <p:embed/>
                </p:oleObj>
              </mc:Choice>
              <mc:Fallback>
                <p:oleObj name="Equation" r:id="rId30" imgW="2590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530627"/>
                        <a:ext cx="4840288" cy="90328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2719"/>
            <a:ext cx="8639175" cy="601662"/>
          </a:xfrm>
        </p:spPr>
        <p:txBody>
          <a:bodyPr/>
          <a:lstStyle/>
          <a:p>
            <a:r>
              <a:rPr lang="en-US" altLang="el-GR" dirty="0" smtClean="0"/>
              <a:t>Example-1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EC8B305-141A-44F5-B59A-1A6EFA799D46}" type="slidenum">
              <a:rPr lang="en-US" altLang="el-GR">
                <a:solidFill>
                  <a:schemeClr val="tx2"/>
                </a:solidFill>
              </a:rPr>
              <a:pPr/>
              <a:t>14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85800" y="906462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 dirty="0">
                <a:latin typeface="Arno Pro Caption" panose="02020502040506020403" pitchFamily="18" charset="0"/>
              </a:rPr>
              <a:t>For an integral </a:t>
            </a:r>
          </a:p>
        </p:txBody>
      </p:sp>
      <p:sp>
        <p:nvSpPr>
          <p:cNvPr id="13320" name="Rectangle 16"/>
          <p:cNvSpPr>
            <a:spLocks noChangeArrowheads="1"/>
          </p:cNvSpPr>
          <p:nvPr/>
        </p:nvSpPr>
        <p:spPr bwMode="auto">
          <a:xfrm>
            <a:off x="3188493" y="906462"/>
            <a:ext cx="487024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derive the one-point Gaussian </a:t>
            </a:r>
            <a:r>
              <a:rPr lang="en-US" altLang="el-GR" sz="1900" dirty="0" smtClean="0">
                <a:latin typeface="Arno Pro Caption" panose="02020502040506020403" pitchFamily="18" charset="0"/>
              </a:rPr>
              <a:t>Quadrature Rule.</a:t>
            </a:r>
            <a:endParaRPr lang="en-US" altLang="el-GR" sz="1900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331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258662"/>
              </p:ext>
            </p:extLst>
          </p:nvPr>
        </p:nvGraphicFramePr>
        <p:xfrm>
          <a:off x="2297906" y="783431"/>
          <a:ext cx="890587" cy="63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0" name="Equation" r:id="rId4" imgW="685800" imgH="482400" progId="Equation.DSMT4">
                  <p:embed/>
                </p:oleObj>
              </mc:Choice>
              <mc:Fallback>
                <p:oleObj name="Equation" r:id="rId4" imgW="68580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906" y="783431"/>
                        <a:ext cx="890587" cy="6322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31"/>
          <p:cNvSpPr txBox="1">
            <a:spLocks noChangeArrowheads="1"/>
          </p:cNvSpPr>
          <p:nvPr/>
        </p:nvSpPr>
        <p:spPr bwMode="auto">
          <a:xfrm>
            <a:off x="304800" y="144909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000" b="1" dirty="0">
                <a:solidFill>
                  <a:srgbClr val="C00000"/>
                </a:solidFill>
                <a:latin typeface="Arno Pro Caption" panose="02020502040506020403" pitchFamily="18" charset="0"/>
              </a:rPr>
              <a:t>Solution</a:t>
            </a:r>
          </a:p>
        </p:txBody>
      </p:sp>
      <p:sp>
        <p:nvSpPr>
          <p:cNvPr id="13323" name="Rectangle 32"/>
          <p:cNvSpPr>
            <a:spLocks noChangeArrowheads="1"/>
          </p:cNvSpPr>
          <p:nvPr/>
        </p:nvSpPr>
        <p:spPr bwMode="auto">
          <a:xfrm>
            <a:off x="609600" y="1851594"/>
            <a:ext cx="444544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1900" dirty="0">
                <a:latin typeface="Arno Pro Caption" panose="02020502040506020403" pitchFamily="18" charset="0"/>
              </a:rPr>
              <a:t>The one-point Gaussian Quadrature Rule is</a:t>
            </a:r>
          </a:p>
        </p:txBody>
      </p:sp>
      <p:graphicFrame>
        <p:nvGraphicFramePr>
          <p:cNvPr id="1331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40321"/>
              </p:ext>
            </p:extLst>
          </p:nvPr>
        </p:nvGraphicFramePr>
        <p:xfrm>
          <a:off x="5181600" y="1735185"/>
          <a:ext cx="162382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1" name="Equation" r:id="rId6" imgW="1269720" imgH="482400" progId="Equation.DSMT4">
                  <p:embed/>
                </p:oleObj>
              </mc:Choice>
              <mc:Fallback>
                <p:oleObj name="Equation" r:id="rId6" imgW="1269720" imgH="482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735185"/>
                        <a:ext cx="1623820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8650" y="2281831"/>
            <a:ext cx="80581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1900" dirty="0">
                <a:latin typeface="Arno Pro Caption" panose="02020502040506020403" pitchFamily="18" charset="0"/>
              </a:rPr>
              <a:t>The two unknowns x</a:t>
            </a:r>
            <a:r>
              <a:rPr lang="en-US" altLang="el-GR" sz="1900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sz="1900" dirty="0">
                <a:latin typeface="Arno Pro Caption" panose="02020502040506020403" pitchFamily="18" charset="0"/>
              </a:rPr>
              <a:t>, and c</a:t>
            </a:r>
            <a:r>
              <a:rPr lang="en-US" altLang="el-GR" sz="1900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sz="1900" dirty="0">
                <a:latin typeface="Arno Pro Caption" panose="02020502040506020403" pitchFamily="18" charset="0"/>
              </a:rPr>
              <a:t>  are found by assuming that the formula gives exact results for integrating a general first order polynomial, 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455600"/>
              </p:ext>
            </p:extLst>
          </p:nvPr>
        </p:nvGraphicFramePr>
        <p:xfrm>
          <a:off x="628650" y="3033288"/>
          <a:ext cx="17526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2" name="Equation" r:id="rId8" imgW="1028520" imgH="228600" progId="Equation.3">
                  <p:embed/>
                </p:oleObj>
              </mc:Choice>
              <mc:Fallback>
                <p:oleObj name="Equation" r:id="rId8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033288"/>
                        <a:ext cx="17526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38906"/>
              </p:ext>
            </p:extLst>
          </p:nvPr>
        </p:nvGraphicFramePr>
        <p:xfrm>
          <a:off x="533400" y="3458770"/>
          <a:ext cx="71278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3" name="Equation" r:id="rId10" imgW="4305240" imgH="507960" progId="Equation.DSMT4">
                  <p:embed/>
                </p:oleObj>
              </mc:Choice>
              <mc:Fallback>
                <p:oleObj name="Equation" r:id="rId10" imgW="4305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58770"/>
                        <a:ext cx="71278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005122"/>
              </p:ext>
            </p:extLst>
          </p:nvPr>
        </p:nvGraphicFramePr>
        <p:xfrm>
          <a:off x="3187700" y="4637088"/>
          <a:ext cx="214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4637088"/>
                        <a:ext cx="2143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577563"/>
              </p:ext>
            </p:extLst>
          </p:nvPr>
        </p:nvGraphicFramePr>
        <p:xfrm>
          <a:off x="3614738" y="5813425"/>
          <a:ext cx="200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5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5813425"/>
                        <a:ext cx="200025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89"/>
          <p:cNvSpPr txBox="1">
            <a:spLocks noChangeArrowheads="1"/>
          </p:cNvSpPr>
          <p:nvPr/>
        </p:nvSpPr>
        <p:spPr bwMode="auto">
          <a:xfrm>
            <a:off x="546100" y="4486847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sz="2000" dirty="0">
                <a:latin typeface="Arno Pro Caption" panose="02020502040506020403" pitchFamily="18" charset="0"/>
              </a:rPr>
              <a:t>It follows that </a:t>
            </a:r>
          </a:p>
        </p:txBody>
      </p:sp>
      <p:graphicFrame>
        <p:nvGraphicFramePr>
          <p:cNvPr id="19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919236"/>
              </p:ext>
            </p:extLst>
          </p:nvPr>
        </p:nvGraphicFramePr>
        <p:xfrm>
          <a:off x="2227263" y="4197952"/>
          <a:ext cx="3175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6" name="Equation" r:id="rId15" imgW="1574640" imgH="482400" progId="Equation.DSMT4">
                  <p:embed/>
                </p:oleObj>
              </mc:Choice>
              <mc:Fallback>
                <p:oleObj name="Equation" r:id="rId15" imgW="1574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4197952"/>
                        <a:ext cx="31750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92"/>
          <p:cNvSpPr>
            <a:spLocks noChangeArrowheads="1"/>
          </p:cNvSpPr>
          <p:nvPr/>
        </p:nvSpPr>
        <p:spPr bwMode="auto">
          <a:xfrm>
            <a:off x="533400" y="5171678"/>
            <a:ext cx="58448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Equating Equations, the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previous </a:t>
            </a:r>
            <a:r>
              <a:rPr lang="en-US" altLang="el-GR" sz="2000" dirty="0">
                <a:latin typeface="Arno Pro Caption" panose="02020502040506020403" pitchFamily="18" charset="0"/>
              </a:rPr>
              <a:t>two expressions yield</a:t>
            </a:r>
          </a:p>
        </p:txBody>
      </p:sp>
      <p:graphicFrame>
        <p:nvGraphicFramePr>
          <p:cNvPr id="21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307592"/>
              </p:ext>
            </p:extLst>
          </p:nvPr>
        </p:nvGraphicFramePr>
        <p:xfrm>
          <a:off x="3359150" y="5946053"/>
          <a:ext cx="1905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7" name="Equation" r:id="rId17" imgW="927000" imgH="228600" progId="Equation.3">
                  <p:embed/>
                </p:oleObj>
              </mc:Choice>
              <mc:Fallback>
                <p:oleObj name="Equation" r:id="rId17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5946053"/>
                        <a:ext cx="19050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443684"/>
              </p:ext>
            </p:extLst>
          </p:nvPr>
        </p:nvGraphicFramePr>
        <p:xfrm>
          <a:off x="5345113" y="5946053"/>
          <a:ext cx="24336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8" name="Equation" r:id="rId19" imgW="1168200" imgH="228600" progId="Equation.3">
                  <p:embed/>
                </p:oleObj>
              </mc:Choice>
              <mc:Fallback>
                <p:oleObj name="Equation" r:id="rId19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5946053"/>
                        <a:ext cx="243363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807595"/>
              </p:ext>
            </p:extLst>
          </p:nvPr>
        </p:nvGraphicFramePr>
        <p:xfrm>
          <a:off x="735013" y="5754688"/>
          <a:ext cx="25685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9" name="Equation" r:id="rId21" imgW="1473120" imgH="482400" progId="Equation.DSMT4">
                  <p:embed/>
                </p:oleObj>
              </mc:Choice>
              <mc:Fallback>
                <p:oleObj name="Equation" r:id="rId21" imgW="1473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5754688"/>
                        <a:ext cx="2568575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7D5BC67-2F80-49BE-8D7F-529B85132150}" type="slidenum">
              <a:rPr lang="en-US" altLang="el-GR">
                <a:solidFill>
                  <a:schemeClr val="tx2"/>
                </a:solidFill>
              </a:rPr>
              <a:pPr/>
              <a:t>15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553040" y="2616099"/>
            <a:ext cx="533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Since the constants 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0</a:t>
            </a:r>
            <a:r>
              <a:rPr lang="en-US" altLang="el-GR" dirty="0">
                <a:latin typeface="Arno Pro Caption" panose="02020502040506020403" pitchFamily="18" charset="0"/>
              </a:rPr>
              <a:t>, and 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 </a:t>
            </a:r>
            <a:r>
              <a:rPr lang="en-US" altLang="el-GR" dirty="0">
                <a:latin typeface="Arno Pro Caption" panose="02020502040506020403" pitchFamily="18" charset="0"/>
              </a:rPr>
              <a:t>are arbitrary  </a:t>
            </a:r>
          </a:p>
        </p:txBody>
      </p:sp>
      <p:graphicFrame>
        <p:nvGraphicFramePr>
          <p:cNvPr id="1638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269849"/>
              </p:ext>
            </p:extLst>
          </p:nvPr>
        </p:nvGraphicFramePr>
        <p:xfrm>
          <a:off x="3371850" y="3192494"/>
          <a:ext cx="1402080" cy="48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6" name="Equation" r:id="rId4" imgW="622080" imgH="215640" progId="Equation.3">
                  <p:embed/>
                </p:oleObj>
              </mc:Choice>
              <mc:Fallback>
                <p:oleObj name="Equation" r:id="rId4" imgW="62208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192494"/>
                        <a:ext cx="1402080" cy="4896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689750"/>
              </p:ext>
            </p:extLst>
          </p:nvPr>
        </p:nvGraphicFramePr>
        <p:xfrm>
          <a:off x="3352800" y="3777489"/>
          <a:ext cx="1752600" cy="806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7" name="Equation" r:id="rId6" imgW="901440" imgH="419040" progId="Equation.3">
                  <p:embed/>
                </p:oleObj>
              </mc:Choice>
              <mc:Fallback>
                <p:oleObj name="Equation" r:id="rId6" imgW="90144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77489"/>
                        <a:ext cx="1752600" cy="8067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68210"/>
              </p:ext>
            </p:extLst>
          </p:nvPr>
        </p:nvGraphicFramePr>
        <p:xfrm>
          <a:off x="3352800" y="4919415"/>
          <a:ext cx="13223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8" name="Equation" r:id="rId8" imgW="634680" imgH="215640" progId="Equation.3">
                  <p:embed/>
                </p:oleObj>
              </mc:Choice>
              <mc:Fallback>
                <p:oleObj name="Equation" r:id="rId8" imgW="634680" imgH="215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919415"/>
                        <a:ext cx="13223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934952"/>
              </p:ext>
            </p:extLst>
          </p:nvPr>
        </p:nvGraphicFramePr>
        <p:xfrm>
          <a:off x="3352800" y="5454403"/>
          <a:ext cx="12954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9" name="Equation" r:id="rId10" imgW="672840" imgH="393480" progId="Equation.3">
                  <p:embed/>
                </p:oleObj>
              </mc:Choice>
              <mc:Fallback>
                <p:oleObj name="Equation" r:id="rId10" imgW="672840" imgH="39348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54403"/>
                        <a:ext cx="129540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572090" y="4353408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en-US" altLang="el-GR" dirty="0">
                <a:latin typeface="Arno Pro Caption" panose="02020502040506020403" pitchFamily="18" charset="0"/>
              </a:rPr>
              <a:t>giving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553040" y="1073874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l-GR" sz="2800" dirty="0" smtClean="0">
                <a:solidFill>
                  <a:srgbClr val="C00000"/>
                </a:solidFill>
                <a:latin typeface="Arno Pro Caption" panose="02020502040506020403" pitchFamily="18" charset="0"/>
              </a:rPr>
              <a:t>One-Point </a:t>
            </a:r>
            <a:r>
              <a:rPr lang="en-US" altLang="el-GR" sz="2800" dirty="0">
                <a:solidFill>
                  <a:srgbClr val="C00000"/>
                </a:solidFill>
                <a:latin typeface="Arno Pro Caption" panose="02020502040506020403" pitchFamily="18" charset="0"/>
              </a:rPr>
              <a:t>Gaussian Quadrature Rule</a:t>
            </a:r>
          </a:p>
        </p:txBody>
      </p:sp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73689"/>
              </p:ext>
            </p:extLst>
          </p:nvPr>
        </p:nvGraphicFramePr>
        <p:xfrm>
          <a:off x="2168321" y="1508917"/>
          <a:ext cx="46180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0" name="Equation" r:id="rId12" imgW="2616120" imgH="482400" progId="Equation.DSMT4">
                  <p:embed/>
                </p:oleObj>
              </mc:Choice>
              <mc:Fallback>
                <p:oleObj name="Equation" r:id="rId12" imgW="2616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321" y="1508917"/>
                        <a:ext cx="4618037" cy="1041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Example-2</a:t>
            </a:r>
          </a:p>
        </p:txBody>
      </p:sp>
      <p:graphicFrame>
        <p:nvGraphicFramePr>
          <p:cNvPr id="18435" name="Object 3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044097"/>
              </p:ext>
            </p:extLst>
          </p:nvPr>
        </p:nvGraphicFramePr>
        <p:xfrm>
          <a:off x="3048000" y="3445216"/>
          <a:ext cx="304800" cy="39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8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45216"/>
                        <a:ext cx="304800" cy="391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5FD9539F-D50B-4856-8B96-24972818BC85}" type="slidenum">
              <a:rPr lang="en-US" altLang="el-GR">
                <a:solidFill>
                  <a:schemeClr val="tx2"/>
                </a:solidFill>
              </a:rPr>
              <a:pPr/>
              <a:t>16</a:t>
            </a:fld>
            <a:endParaRPr lang="en-US" altLang="el-GR">
              <a:solidFill>
                <a:schemeClr val="tx2"/>
              </a:solidFill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0" y="3963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41" name="Rectangle 17"/>
          <p:cNvSpPr>
            <a:spLocks noChangeArrowheads="1"/>
          </p:cNvSpPr>
          <p:nvPr/>
        </p:nvSpPr>
        <p:spPr bwMode="auto">
          <a:xfrm>
            <a:off x="0" y="2992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42" name="Rectangle 20"/>
          <p:cNvSpPr>
            <a:spLocks noChangeArrowheads="1"/>
          </p:cNvSpPr>
          <p:nvPr/>
        </p:nvSpPr>
        <p:spPr bwMode="auto">
          <a:xfrm>
            <a:off x="-208960" y="510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18443" name="Rectangle 24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8449" name="Rectangle 21"/>
          <p:cNvSpPr>
            <a:spLocks noChangeArrowheads="1"/>
          </p:cNvSpPr>
          <p:nvPr/>
        </p:nvSpPr>
        <p:spPr bwMode="auto">
          <a:xfrm>
            <a:off x="914400" y="1042193"/>
            <a:ext cx="702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Use two-point Gauss Quadrature Rule to approximate the distance</a:t>
            </a:r>
          </a:p>
        </p:txBody>
      </p:sp>
      <p:sp>
        <p:nvSpPr>
          <p:cNvPr id="18450" name="Text Box 22"/>
          <p:cNvSpPr txBox="1">
            <a:spLocks noChangeArrowheads="1"/>
          </p:cNvSpPr>
          <p:nvPr/>
        </p:nvSpPr>
        <p:spPr bwMode="auto">
          <a:xfrm>
            <a:off x="914400" y="1585118"/>
            <a:ext cx="624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covered by a rocket from 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t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= 8 </a:t>
            </a:r>
            <a:r>
              <a:rPr lang="en-US" altLang="el-GR" sz="2000" dirty="0">
                <a:latin typeface="Arno Pro Caption" panose="02020502040506020403" pitchFamily="18" charset="0"/>
              </a:rPr>
              <a:t>to </a:t>
            </a:r>
            <a:r>
              <a:rPr lang="en-US" altLang="el-GR" sz="2000" i="1" dirty="0" smtClean="0">
                <a:latin typeface="Arno Pro Caption" panose="02020502040506020403" pitchFamily="18" charset="0"/>
              </a:rPr>
              <a:t>t 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= 30 </a:t>
            </a:r>
            <a:r>
              <a:rPr lang="en-US" altLang="el-GR" sz="2000" dirty="0">
                <a:latin typeface="Arno Pro Caption" panose="02020502040506020403" pitchFamily="18" charset="0"/>
              </a:rPr>
              <a:t>as given by </a:t>
            </a:r>
          </a:p>
        </p:txBody>
      </p:sp>
      <p:graphicFrame>
        <p:nvGraphicFramePr>
          <p:cNvPr id="1843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941423"/>
              </p:ext>
            </p:extLst>
          </p:nvPr>
        </p:nvGraphicFramePr>
        <p:xfrm>
          <a:off x="1892706" y="2135987"/>
          <a:ext cx="5270094" cy="97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9" name="Equation" r:id="rId6" imgW="2590560" imgH="482400" progId="Equation.DSMT4">
                  <p:embed/>
                </p:oleObj>
              </mc:Choice>
              <mc:Fallback>
                <p:oleObj name="Equation" r:id="rId6" imgW="2590560" imgH="482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706" y="2135987"/>
                        <a:ext cx="5270094" cy="973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25"/>
          <p:cNvSpPr>
            <a:spLocks noChangeArrowheads="1"/>
          </p:cNvSpPr>
          <p:nvPr/>
        </p:nvSpPr>
        <p:spPr bwMode="auto">
          <a:xfrm>
            <a:off x="914400" y="3139024"/>
            <a:ext cx="619753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endParaRPr lang="en-US" altLang="el-GR" sz="2000" dirty="0">
              <a:latin typeface="Arno Pro Caption" panose="02020502040506020403" pitchFamily="18" charset="0"/>
            </a:endParaRPr>
          </a:p>
          <a:p>
            <a:pPr algn="l"/>
            <a:r>
              <a:rPr lang="en-US" altLang="el-GR" sz="2000" dirty="0" smtClean="0">
                <a:latin typeface="Arno Pro Caption" panose="02020502040506020403" pitchFamily="18" charset="0"/>
              </a:rPr>
              <a:t>Find </a:t>
            </a:r>
            <a:r>
              <a:rPr lang="en-US" altLang="el-GR" sz="2000" dirty="0">
                <a:latin typeface="Arno Pro Caption" panose="02020502040506020403" pitchFamily="18" charset="0"/>
              </a:rPr>
              <a:t>the true error,          for part (a).</a:t>
            </a:r>
          </a:p>
          <a:p>
            <a:pPr algn="l"/>
            <a:endParaRPr lang="en-US" altLang="el-GR" sz="2000" dirty="0">
              <a:latin typeface="Arno Pro Caption" panose="02020502040506020403" pitchFamily="18" charset="0"/>
            </a:endParaRPr>
          </a:p>
          <a:p>
            <a:pPr algn="l"/>
            <a:r>
              <a:rPr lang="en-US" altLang="el-GR" sz="2000" dirty="0">
                <a:latin typeface="Arno Pro Caption" panose="02020502040506020403" pitchFamily="18" charset="0"/>
              </a:rPr>
              <a:t>Also, find the absolute relative true error</a:t>
            </a:r>
            <a:r>
              <a:rPr lang="en-US" altLang="el-GR" sz="2000" dirty="0" smtClean="0">
                <a:latin typeface="Arno Pro Caption" panose="02020502040506020403" pitchFamily="18" charset="0"/>
              </a:rPr>
              <a:t>,          </a:t>
            </a:r>
            <a:r>
              <a:rPr lang="en-US" altLang="el-GR" sz="2000" dirty="0">
                <a:latin typeface="Arno Pro Caption" panose="02020502040506020403" pitchFamily="18" charset="0"/>
              </a:rPr>
              <a:t>for part (a).</a:t>
            </a:r>
          </a:p>
        </p:txBody>
      </p:sp>
      <p:sp>
        <p:nvSpPr>
          <p:cNvPr id="18445" name="Rectangle 2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1843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208026"/>
              </p:ext>
            </p:extLst>
          </p:nvPr>
        </p:nvGraphicFramePr>
        <p:xfrm>
          <a:off x="5257800" y="3999709"/>
          <a:ext cx="4222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0" name="Equation" r:id="rId8" imgW="253800" imgH="253800" progId="Equation.DSMT4">
                  <p:embed/>
                </p:oleObj>
              </mc:Choice>
              <mc:Fallback>
                <p:oleObj name="Equation" r:id="rId8" imgW="253800" imgH="253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999709"/>
                        <a:ext cx="4222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Text Box 29"/>
          <p:cNvSpPr txBox="1">
            <a:spLocks noChangeArrowheads="1"/>
          </p:cNvSpPr>
          <p:nvPr/>
        </p:nvSpPr>
        <p:spPr bwMode="auto">
          <a:xfrm>
            <a:off x="432342" y="1042133"/>
            <a:ext cx="407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eaLnBrk="0" hangingPunct="0">
              <a:defRPr sz="2000"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a)</a:t>
            </a:r>
          </a:p>
        </p:txBody>
      </p:sp>
      <p:sp>
        <p:nvSpPr>
          <p:cNvPr id="18447" name="Text Box 30"/>
          <p:cNvSpPr txBox="1">
            <a:spLocks noChangeArrowheads="1"/>
          </p:cNvSpPr>
          <p:nvPr/>
        </p:nvSpPr>
        <p:spPr bwMode="auto">
          <a:xfrm>
            <a:off x="421121" y="3413800"/>
            <a:ext cx="4299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eaLnBrk="0" hangingPunct="0">
              <a:defRPr sz="2000"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b)</a:t>
            </a:r>
          </a:p>
        </p:txBody>
      </p:sp>
      <p:sp>
        <p:nvSpPr>
          <p:cNvPr id="18448" name="Text Box 31"/>
          <p:cNvSpPr txBox="1">
            <a:spLocks noChangeArrowheads="1"/>
          </p:cNvSpPr>
          <p:nvPr/>
        </p:nvSpPr>
        <p:spPr bwMode="auto">
          <a:xfrm>
            <a:off x="421121" y="4013051"/>
            <a:ext cx="407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eaLnBrk="0" hangingPunct="0">
              <a:defRPr sz="2000">
                <a:latin typeface="Arno Pro Caption" panose="02020502040506020403" pitchFamily="18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l-GR" dirty="0"/>
              <a:t>c)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276C92CB-316A-4D09-B4A8-75AD36FC8D3E}" type="slidenum">
              <a:rPr lang="en-US" altLang="el-GR">
                <a:solidFill>
                  <a:schemeClr val="tx2"/>
                </a:solidFill>
              </a:rPr>
              <a:pPr/>
              <a:t>17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19463" name="Rectangle 334"/>
          <p:cNvSpPr>
            <a:spLocks noChangeArrowheads="1"/>
          </p:cNvSpPr>
          <p:nvPr/>
        </p:nvSpPr>
        <p:spPr bwMode="auto">
          <a:xfrm>
            <a:off x="323850" y="1012821"/>
            <a:ext cx="7911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First, change the limits of integration from [8,30] to [-1,1]</a:t>
            </a:r>
          </a:p>
        </p:txBody>
      </p:sp>
      <p:sp>
        <p:nvSpPr>
          <p:cNvPr id="19464" name="Text Box 338"/>
          <p:cNvSpPr txBox="1">
            <a:spLocks noChangeArrowheads="1"/>
          </p:cNvSpPr>
          <p:nvPr/>
        </p:nvSpPr>
        <p:spPr bwMode="auto">
          <a:xfrm>
            <a:off x="304800" y="1659868"/>
            <a:ext cx="5018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by previous relations as follows</a:t>
            </a:r>
          </a:p>
        </p:txBody>
      </p:sp>
      <p:graphicFrame>
        <p:nvGraphicFramePr>
          <p:cNvPr id="19458" name="Object 3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95942"/>
              </p:ext>
            </p:extLst>
          </p:nvPr>
        </p:nvGraphicFramePr>
        <p:xfrm>
          <a:off x="2438400" y="2197744"/>
          <a:ext cx="451404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quation" r:id="rId4" imgW="2768400" imgH="482400" progId="Equation.DSMT4">
                  <p:embed/>
                </p:oleObj>
              </mc:Choice>
              <mc:Fallback>
                <p:oleObj name="Equation" r:id="rId4" imgW="2768400" imgH="482400" progId="Equation.DSMT4">
                  <p:embed/>
                  <p:pic>
                    <p:nvPicPr>
                      <p:cNvPr id="0" name="Object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97744"/>
                        <a:ext cx="4514042" cy="788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625518"/>
              </p:ext>
            </p:extLst>
          </p:nvPr>
        </p:nvGraphicFramePr>
        <p:xfrm>
          <a:off x="3352800" y="2986732"/>
          <a:ext cx="2333503" cy="823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0" name="Equation" r:id="rId6" imgW="1358640" imgH="482400" progId="Equation.DSMT4">
                  <p:embed/>
                </p:oleObj>
              </mc:Choice>
              <mc:Fallback>
                <p:oleObj name="Equation" r:id="rId6" imgW="1358640" imgH="482400" progId="Equation.DSMT4">
                  <p:embed/>
                  <p:pic>
                    <p:nvPicPr>
                      <p:cNvPr id="0" name="Object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86732"/>
                        <a:ext cx="2333503" cy="823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349250" y="3658993"/>
            <a:ext cx="8893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Next, get weighting factors and function argument values from Table 1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275619" y="4115729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for the two point rule,</a:t>
            </a:r>
          </a:p>
        </p:txBody>
      </p:sp>
      <p:graphicFrame>
        <p:nvGraphicFramePr>
          <p:cNvPr id="18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549865"/>
              </p:ext>
            </p:extLst>
          </p:nvPr>
        </p:nvGraphicFramePr>
        <p:xfrm>
          <a:off x="3942542" y="4200525"/>
          <a:ext cx="2999619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8" imgW="2362200" imgH="368300" progId="Equation.3">
                  <p:embed/>
                </p:oleObj>
              </mc:Choice>
              <mc:Fallback>
                <p:oleObj name="Equation" r:id="rId8" imgW="2362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542" y="4200525"/>
                        <a:ext cx="2999619" cy="3714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7494"/>
              </p:ext>
            </p:extLst>
          </p:nvPr>
        </p:nvGraphicFramePr>
        <p:xfrm>
          <a:off x="3942542" y="4810125"/>
          <a:ext cx="303590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Equation" r:id="rId10" imgW="2387600" imgH="368300" progId="Equation.3">
                  <p:embed/>
                </p:oleObj>
              </mc:Choice>
              <mc:Fallback>
                <p:oleObj name="Equation" r:id="rId10" imgW="2387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542" y="4810125"/>
                        <a:ext cx="3035905" cy="3714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51827"/>
              </p:ext>
            </p:extLst>
          </p:nvPr>
        </p:nvGraphicFramePr>
        <p:xfrm>
          <a:off x="3942542" y="5419725"/>
          <a:ext cx="3048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12" imgW="2400300" imgH="368300" progId="Equation.3">
                  <p:embed/>
                </p:oleObj>
              </mc:Choice>
              <mc:Fallback>
                <p:oleObj name="Equation" r:id="rId12" imgW="240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542" y="5419725"/>
                        <a:ext cx="3048000" cy="3714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722863"/>
              </p:ext>
            </p:extLst>
          </p:nvPr>
        </p:nvGraphicFramePr>
        <p:xfrm>
          <a:off x="3942542" y="6105525"/>
          <a:ext cx="303590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4" name="Equation" r:id="rId14" imgW="2387600" imgH="368300" progId="Equation.3">
                  <p:embed/>
                </p:oleObj>
              </mc:Choice>
              <mc:Fallback>
                <p:oleObj name="Equation" r:id="rId14" imgW="2387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2542" y="6105525"/>
                        <a:ext cx="3035905" cy="3714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 (cont.)</a:t>
            </a:r>
          </a:p>
        </p:txBody>
      </p:sp>
      <p:sp>
        <p:nvSpPr>
          <p:cNvPr id="2151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EE38358F-0724-4D4A-9352-3BE7C0A22F98}" type="slidenum">
              <a:rPr lang="en-US" altLang="el-GR">
                <a:solidFill>
                  <a:schemeClr val="tx2"/>
                </a:solidFill>
              </a:rPr>
              <a:pPr/>
              <a:t>18</a:t>
            </a:fld>
            <a:endParaRPr lang="en-US" altLang="el-GR">
              <a:solidFill>
                <a:schemeClr val="tx2"/>
              </a:solidFill>
            </a:endParaRPr>
          </a:p>
        </p:txBody>
      </p:sp>
      <p:sp>
        <p:nvSpPr>
          <p:cNvPr id="21514" name="Rectangle 24"/>
          <p:cNvSpPr>
            <a:spLocks noChangeArrowheads="1"/>
          </p:cNvSpPr>
          <p:nvPr/>
        </p:nvSpPr>
        <p:spPr bwMode="auto">
          <a:xfrm>
            <a:off x="685800" y="1057573"/>
            <a:ext cx="6054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Now we can use the Gauss Quadrature formula </a:t>
            </a:r>
          </a:p>
        </p:txBody>
      </p:sp>
      <p:graphicFrame>
        <p:nvGraphicFramePr>
          <p:cNvPr id="2150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08566"/>
              </p:ext>
            </p:extLst>
          </p:nvPr>
        </p:nvGraphicFramePr>
        <p:xfrm>
          <a:off x="775217" y="1553079"/>
          <a:ext cx="5750083" cy="771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1" name="Equation" r:id="rId4" imgW="3581280" imgH="482400" progId="Equation.DSMT4">
                  <p:embed/>
                </p:oleObj>
              </mc:Choice>
              <mc:Fallback>
                <p:oleObj name="Equation" r:id="rId4" imgW="358128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7" y="1553079"/>
                        <a:ext cx="5750083" cy="771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353970"/>
              </p:ext>
            </p:extLst>
          </p:nvPr>
        </p:nvGraphicFramePr>
        <p:xfrm>
          <a:off x="2493962" y="2297609"/>
          <a:ext cx="5505450" cy="403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2" name="Equation" r:id="rId6" imgW="3504960" imgH="253800" progId="Equation.DSMT4">
                  <p:embed/>
                </p:oleObj>
              </mc:Choice>
              <mc:Fallback>
                <p:oleObj name="Equation" r:id="rId6" imgW="350496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2" y="2297609"/>
                        <a:ext cx="5505450" cy="403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238677"/>
              </p:ext>
            </p:extLst>
          </p:nvPr>
        </p:nvGraphicFramePr>
        <p:xfrm>
          <a:off x="2493962" y="2857498"/>
          <a:ext cx="3678238" cy="34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3" name="Equation" r:id="rId8" imgW="2145960" imgH="203040" progId="Equation.DSMT4">
                  <p:embed/>
                </p:oleObj>
              </mc:Choice>
              <mc:Fallback>
                <p:oleObj name="Equation" r:id="rId8" imgW="214596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2" y="2857498"/>
                        <a:ext cx="3678238" cy="348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55631"/>
              </p:ext>
            </p:extLst>
          </p:nvPr>
        </p:nvGraphicFramePr>
        <p:xfrm>
          <a:off x="2493962" y="5388916"/>
          <a:ext cx="3601209" cy="37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4" name="Equation" r:id="rId10" imgW="1942920" imgH="203040" progId="Equation.DSMT4">
                  <p:embed/>
                </p:oleObj>
              </mc:Choice>
              <mc:Fallback>
                <p:oleObj name="Equation" r:id="rId10" imgW="1942920" imgH="2030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2" y="5388916"/>
                        <a:ext cx="3601209" cy="376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46600"/>
              </p:ext>
            </p:extLst>
          </p:nvPr>
        </p:nvGraphicFramePr>
        <p:xfrm>
          <a:off x="2493962" y="5758481"/>
          <a:ext cx="1696073" cy="37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5" name="Equation" r:id="rId12" imgW="914400" imgH="203040" progId="Equation.DSMT4">
                  <p:embed/>
                </p:oleObj>
              </mc:Choice>
              <mc:Fallback>
                <p:oleObj name="Equation" r:id="rId12" imgW="914400" imgH="203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2" y="5758481"/>
                        <a:ext cx="1696073" cy="376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60589"/>
              </p:ext>
            </p:extLst>
          </p:nvPr>
        </p:nvGraphicFramePr>
        <p:xfrm>
          <a:off x="775217" y="3347974"/>
          <a:ext cx="7622939" cy="718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6" name="Equation" r:id="rId14" imgW="4851360" imgH="457200" progId="Equation.DSMT4">
                  <p:embed/>
                </p:oleObj>
              </mc:Choice>
              <mc:Fallback>
                <p:oleObj name="Equation" r:id="rId14" imgW="4851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17" y="3347974"/>
                        <a:ext cx="7622939" cy="7181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871458"/>
              </p:ext>
            </p:extLst>
          </p:nvPr>
        </p:nvGraphicFramePr>
        <p:xfrm>
          <a:off x="712414" y="4260438"/>
          <a:ext cx="7660342" cy="718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7" name="Equation" r:id="rId16" imgW="4876560" imgH="457200" progId="Equation.DSMT4">
                  <p:embed/>
                </p:oleObj>
              </mc:Choice>
              <mc:Fallback>
                <p:oleObj name="Equation" r:id="rId16" imgW="4876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14" y="4260438"/>
                        <a:ext cx="7660342" cy="7181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Solution (cont)</a:t>
            </a:r>
          </a:p>
        </p:txBody>
      </p:sp>
      <p:graphicFrame>
        <p:nvGraphicFramePr>
          <p:cNvPr id="23554" name="Object 23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674940"/>
              </p:ext>
            </p:extLst>
          </p:nvPr>
        </p:nvGraphicFramePr>
        <p:xfrm>
          <a:off x="3009106" y="972152"/>
          <a:ext cx="406990" cy="52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4" name="Equation" r:id="rId4" imgW="177646" imgH="228402" progId="Equation.3">
                  <p:embed/>
                </p:oleObj>
              </mc:Choice>
              <mc:Fallback>
                <p:oleObj name="Equation" r:id="rId4" imgW="177646" imgH="228402" progId="Equation.3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06" y="972152"/>
                        <a:ext cx="406990" cy="523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2051F2CB-10D3-4A2B-83F7-16CD675D6C2A}" type="slidenum">
              <a:rPr lang="en-US" altLang="el-GR">
                <a:solidFill>
                  <a:schemeClr val="tx2"/>
                </a:solidFill>
              </a:rPr>
              <a:pPr/>
              <a:t>19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23568" name="Rectangle 226"/>
          <p:cNvSpPr>
            <a:spLocks noChangeArrowheads="1"/>
          </p:cNvSpPr>
          <p:nvPr/>
        </p:nvSpPr>
        <p:spPr bwMode="auto">
          <a:xfrm>
            <a:off x="892934" y="3404891"/>
            <a:ext cx="5051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The absolute relative true error</a:t>
            </a:r>
            <a:r>
              <a:rPr lang="en-US" altLang="el-GR" dirty="0" smtClean="0">
                <a:latin typeface="Arno Pro Caption" panose="02020502040506020403" pitchFamily="18" charset="0"/>
              </a:rPr>
              <a:t>,        , is </a:t>
            </a:r>
            <a:endParaRPr lang="en-US" alt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23558" name="Object 2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21714"/>
              </p:ext>
            </p:extLst>
          </p:nvPr>
        </p:nvGraphicFramePr>
        <p:xfrm>
          <a:off x="4918565" y="3378453"/>
          <a:ext cx="436563" cy="48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5" name="Equation" r:id="rId6" imgW="228600" imgH="253800" progId="Equation.DSMT4">
                  <p:embed/>
                </p:oleObj>
              </mc:Choice>
              <mc:Fallback>
                <p:oleObj name="Equation" r:id="rId6" imgW="228600" imgH="253800" progId="Equation.DSMT4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565" y="3378453"/>
                        <a:ext cx="436563" cy="488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Rectangle 229"/>
          <p:cNvSpPr>
            <a:spLocks noChangeArrowheads="1"/>
          </p:cNvSpPr>
          <p:nvPr/>
        </p:nvSpPr>
        <p:spPr bwMode="auto">
          <a:xfrm>
            <a:off x="880234" y="3792689"/>
            <a:ext cx="3639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 smtClean="0">
                <a:latin typeface="Arno Pro Caption" panose="02020502040506020403" pitchFamily="18" charset="0"/>
              </a:rPr>
              <a:t>(</a:t>
            </a:r>
            <a:r>
              <a:rPr lang="en-US" altLang="el-GR" dirty="0">
                <a:latin typeface="Arno Pro Caption" panose="02020502040506020403" pitchFamily="18" charset="0"/>
              </a:rPr>
              <a:t>Exact value = 11061.34m) </a:t>
            </a:r>
          </a:p>
        </p:txBody>
      </p:sp>
      <p:graphicFrame>
        <p:nvGraphicFramePr>
          <p:cNvPr id="23559" name="Object 2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636735"/>
              </p:ext>
            </p:extLst>
          </p:nvPr>
        </p:nvGraphicFramePr>
        <p:xfrm>
          <a:off x="2667000" y="4411839"/>
          <a:ext cx="3803851" cy="745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" name="Equation" r:id="rId8" imgW="2209680" imgH="431640" progId="Equation.DSMT4">
                  <p:embed/>
                </p:oleObj>
              </mc:Choice>
              <mc:Fallback>
                <p:oleObj name="Equation" r:id="rId8" imgW="2209680" imgH="431640" progId="Equation.DSMT4">
                  <p:embed/>
                  <p:pic>
                    <p:nvPicPr>
                      <p:cNvPr id="0" name="Object 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1839"/>
                        <a:ext cx="3803851" cy="745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2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897687"/>
              </p:ext>
            </p:extLst>
          </p:nvPr>
        </p:nvGraphicFramePr>
        <p:xfrm>
          <a:off x="3009106" y="5399562"/>
          <a:ext cx="13811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7" name="Equation" r:id="rId10" imgW="1384300" imgH="279400" progId="Equation.3">
                  <p:embed/>
                </p:oleObj>
              </mc:Choice>
              <mc:Fallback>
                <p:oleObj name="Equation" r:id="rId10" imgW="1384300" imgH="279400" progId="Equation.3">
                  <p:embed/>
                  <p:pic>
                    <p:nvPicPr>
                      <p:cNvPr id="0" name="Object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106" y="5399562"/>
                        <a:ext cx="138112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" name="Text Box 235"/>
          <p:cNvSpPr txBox="1">
            <a:spLocks noChangeArrowheads="1"/>
          </p:cNvSpPr>
          <p:nvPr/>
        </p:nvSpPr>
        <p:spPr bwMode="auto">
          <a:xfrm>
            <a:off x="459616" y="3404891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c)</a:t>
            </a:r>
          </a:p>
        </p:txBody>
      </p:sp>
      <p:sp>
        <p:nvSpPr>
          <p:cNvPr id="23566" name="Text Box 236"/>
          <p:cNvSpPr txBox="1">
            <a:spLocks noChangeArrowheads="1"/>
          </p:cNvSpPr>
          <p:nvPr/>
        </p:nvSpPr>
        <p:spPr bwMode="auto">
          <a:xfrm>
            <a:off x="990600" y="1033760"/>
            <a:ext cx="3033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The true error,         ,  is</a:t>
            </a:r>
          </a:p>
        </p:txBody>
      </p:sp>
      <p:sp>
        <p:nvSpPr>
          <p:cNvPr id="23567" name="Text Box 237"/>
          <p:cNvSpPr txBox="1">
            <a:spLocks noChangeArrowheads="1"/>
          </p:cNvSpPr>
          <p:nvPr/>
        </p:nvSpPr>
        <p:spPr bwMode="auto">
          <a:xfrm>
            <a:off x="533400" y="103376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l-GR" dirty="0">
                <a:latin typeface="Arno Pro Caption" panose="02020502040506020403" pitchFamily="18" charset="0"/>
              </a:rPr>
              <a:t>b)</a:t>
            </a:r>
          </a:p>
        </p:txBody>
      </p:sp>
      <p:graphicFrame>
        <p:nvGraphicFramePr>
          <p:cNvPr id="23555" name="Object 2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29801"/>
              </p:ext>
            </p:extLst>
          </p:nvPr>
        </p:nvGraphicFramePr>
        <p:xfrm>
          <a:off x="1676400" y="1597323"/>
          <a:ext cx="43989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" name="Equation" r:id="rId12" imgW="2323800" imgH="228600" progId="Equation.DSMT4">
                  <p:embed/>
                </p:oleObj>
              </mc:Choice>
              <mc:Fallback>
                <p:oleObj name="Equation" r:id="rId12" imgW="2323800" imgH="228600" progId="Equation.DSMT4">
                  <p:embed/>
                  <p:pic>
                    <p:nvPicPr>
                      <p:cNvPr id="0" name="Object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97323"/>
                        <a:ext cx="43989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53802"/>
              </p:ext>
            </p:extLst>
          </p:nvPr>
        </p:nvGraphicFramePr>
        <p:xfrm>
          <a:off x="2036763" y="2041375"/>
          <a:ext cx="264318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9" name="Equation" r:id="rId14" imgW="1409400" imgH="177480" progId="Equation.3">
                  <p:embed/>
                </p:oleObj>
              </mc:Choice>
              <mc:Fallback>
                <p:oleObj name="Equation" r:id="rId14" imgW="1409400" imgH="177480" progId="Equation.3">
                  <p:embed/>
                  <p:pic>
                    <p:nvPicPr>
                      <p:cNvPr id="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041375"/>
                        <a:ext cx="2643187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302095"/>
              </p:ext>
            </p:extLst>
          </p:nvPr>
        </p:nvGraphicFramePr>
        <p:xfrm>
          <a:off x="2024063" y="2489350"/>
          <a:ext cx="14906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" name="Equation" r:id="rId16" imgW="774360" imgH="203040" progId="Equation.DSMT4">
                  <p:embed/>
                </p:oleObj>
              </mc:Choice>
              <mc:Fallback>
                <p:oleObj name="Equation" r:id="rId16" imgW="774360" imgH="203040" progId="Equation.DSMT4">
                  <p:embed/>
                  <p:pic>
                    <p:nvPicPr>
                      <p:cNvPr id="0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489350"/>
                        <a:ext cx="149066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6"/>
          <p:cNvSpPr>
            <a:spLocks noGrp="1" noChangeArrowheads="1"/>
          </p:cNvSpPr>
          <p:nvPr>
            <p:ph idx="1"/>
          </p:nvPr>
        </p:nvSpPr>
        <p:spPr>
          <a:xfrm>
            <a:off x="295865" y="1981200"/>
            <a:ext cx="8639175" cy="22860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4400" dirty="0" smtClean="0">
                <a:solidFill>
                  <a:schemeClr val="tx2"/>
                </a:solidFill>
                <a:latin typeface="Arno Pro Caption" panose="02020502040506020403" pitchFamily="18" charset="0"/>
              </a:rPr>
              <a:t>Two-Point Gaussian Quadrature Rule</a:t>
            </a:r>
          </a:p>
          <a:p>
            <a:pPr algn="ctr">
              <a:lnSpc>
                <a:spcPct val="80000"/>
              </a:lnSpc>
            </a:pPr>
            <a:endParaRPr lang="en-US" altLang="el-GR" sz="2800" dirty="0" smtClean="0">
              <a:solidFill>
                <a:schemeClr val="tx2"/>
              </a:solidFill>
              <a:latin typeface="Arno Pro Caption" panose="02020502040506020403" pitchFamily="18" charset="0"/>
            </a:endParaRP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E54F297-2CA0-45E8-B823-C9F70B11717D}" type="slidenum">
              <a:rPr lang="en-US" altLang="el-GR">
                <a:solidFill>
                  <a:schemeClr val="tx2"/>
                </a:solidFill>
              </a:rPr>
              <a:pPr/>
              <a:t>2</a:t>
            </a:fld>
            <a:endParaRPr lang="en-US" alt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Additional Resources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l-GR" sz="2400" dirty="0" smtClean="0"/>
              <a:t>For all resources on this topic such as digital audiovisual lectures, primers, textbook chapters, multiple-choice tests, worksheets in MATLAB, MATHEMATICA, </a:t>
            </a:r>
            <a:r>
              <a:rPr lang="en-US" altLang="el-GR" sz="2400" dirty="0" err="1" smtClean="0"/>
              <a:t>MathCad</a:t>
            </a:r>
            <a:r>
              <a:rPr lang="en-US" altLang="el-GR" sz="2400" dirty="0" smtClean="0"/>
              <a:t> and MAPLE, blogs, related physical problems, please visit</a:t>
            </a:r>
          </a:p>
          <a:p>
            <a:pPr marL="0" indent="0">
              <a:buFontTx/>
              <a:buNone/>
            </a:pPr>
            <a:r>
              <a:rPr lang="en-US" altLang="el-GR" sz="2400" dirty="0" smtClean="0"/>
              <a:t/>
            </a:r>
            <a:br>
              <a:rPr lang="en-US" altLang="el-GR" sz="2400" dirty="0" smtClean="0"/>
            </a:br>
            <a:r>
              <a:rPr lang="en-US" alt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http://numericalmethods.eng.usf.edu/topics/gauss_quadrature.html</a:t>
            </a:r>
            <a:endParaRPr lang="en-US" alt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l-GR" sz="2400" dirty="0" smtClean="0"/>
          </a:p>
          <a:p>
            <a:pPr marL="0" indent="0">
              <a:buFontTx/>
              <a:buNone/>
            </a:pPr>
            <a:endParaRPr lang="en-US" altLang="el-GR" sz="24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7D5BC67-2F80-49BE-8D7F-529B85132150}" type="slidenum">
              <a:rPr lang="en-US" altLang="el-GR">
                <a:solidFill>
                  <a:schemeClr val="tx2"/>
                </a:solidFill>
              </a:rPr>
              <a:pPr/>
              <a:t>20</a:t>
            </a:fld>
            <a:endParaRPr lang="en-US" altLang="el-G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idx="1"/>
          </p:nvPr>
        </p:nvSpPr>
        <p:spPr>
          <a:xfrm>
            <a:off x="304799" y="1143000"/>
            <a:ext cx="8639175" cy="13716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l-GR" sz="2800" dirty="0" smtClean="0"/>
              <a:t>Previously, the Trapezoidal Rule was developed by the method of undetermined coefficients.  The result of that development is summarized below. </a:t>
            </a:r>
          </a:p>
        </p:txBody>
      </p:sp>
      <p:sp>
        <p:nvSpPr>
          <p:cNvPr id="2052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F98E4D48-6EE4-42A1-8AD0-ED63FAF3A0E9}" type="slidenum">
              <a:rPr lang="en-US" altLang="el-GR">
                <a:solidFill>
                  <a:schemeClr val="tx2"/>
                </a:solidFill>
              </a:rPr>
              <a:pPr/>
              <a:t>3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graphicFrame>
        <p:nvGraphicFramePr>
          <p:cNvPr id="205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758983"/>
              </p:ext>
            </p:extLst>
          </p:nvPr>
        </p:nvGraphicFramePr>
        <p:xfrm>
          <a:off x="1600200" y="2514600"/>
          <a:ext cx="5699125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4" imgW="2260440" imgH="914400" progId="Equation.DSMT4">
                  <p:embed/>
                </p:oleObj>
              </mc:Choice>
              <mc:Fallback>
                <p:oleObj name="Equation" r:id="rId4" imgW="2260440" imgH="914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5699125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04799" y="1143000"/>
            <a:ext cx="8639175" cy="2438400"/>
          </a:xfrm>
        </p:spPr>
        <p:txBody>
          <a:bodyPr/>
          <a:lstStyle/>
          <a:p>
            <a:pPr marL="0" indent="0">
              <a:buNone/>
            </a:pPr>
            <a:r>
              <a:rPr lang="en-US" altLang="el-GR" sz="2800" dirty="0" smtClean="0"/>
              <a:t>The two-point Gauss Quadrature Rule is an extension of the Trapezoidal Rule approximation where the arguments of the function are not predetermined as </a:t>
            </a:r>
            <a:r>
              <a:rPr lang="en-US" altLang="el-GR" sz="2800" i="1" dirty="0" smtClean="0">
                <a:solidFill>
                  <a:srgbClr val="FF0000"/>
                </a:solidFill>
              </a:rPr>
              <a:t>a</a:t>
            </a:r>
            <a:r>
              <a:rPr lang="en-US" altLang="el-GR" sz="2800" dirty="0" smtClean="0"/>
              <a:t> and </a:t>
            </a:r>
            <a:r>
              <a:rPr lang="en-US" altLang="el-GR" sz="2800" i="1" dirty="0" smtClean="0">
                <a:solidFill>
                  <a:srgbClr val="FF0000"/>
                </a:solidFill>
              </a:rPr>
              <a:t>b</a:t>
            </a:r>
            <a:r>
              <a:rPr lang="en-US" altLang="el-GR" sz="2800" dirty="0" smtClean="0"/>
              <a:t>  but as unknowns </a:t>
            </a:r>
            <a:r>
              <a:rPr lang="en-US" altLang="el-GR" sz="2800" i="1" dirty="0" smtClean="0">
                <a:solidFill>
                  <a:srgbClr val="00B050"/>
                </a:solidFill>
              </a:rPr>
              <a:t>x</a:t>
            </a:r>
            <a:r>
              <a:rPr lang="en-US" altLang="el-GR" sz="2800" baseline="-25000" dirty="0" smtClean="0">
                <a:solidFill>
                  <a:srgbClr val="00B050"/>
                </a:solidFill>
              </a:rPr>
              <a:t>1</a:t>
            </a:r>
            <a:r>
              <a:rPr lang="en-US" altLang="el-GR" sz="2800" dirty="0" smtClean="0"/>
              <a:t> and </a:t>
            </a:r>
            <a:r>
              <a:rPr lang="en-US" altLang="el-GR" sz="2800" i="1" dirty="0" smtClean="0">
                <a:solidFill>
                  <a:srgbClr val="00B050"/>
                </a:solidFill>
              </a:rPr>
              <a:t>x</a:t>
            </a:r>
            <a:r>
              <a:rPr lang="en-US" altLang="el-GR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altLang="el-GR" sz="2800" dirty="0" smtClean="0"/>
              <a:t>.  In the two-point Gauss Quadrature Rule, the integral is approximated as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606CD9F-8824-4F7F-A697-E21A92FB2960}" type="slidenum">
              <a:rPr lang="en-US" altLang="el-GR">
                <a:solidFill>
                  <a:schemeClr val="tx2"/>
                </a:solidFill>
              </a:rPr>
              <a:pPr/>
              <a:t>4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graphicFrame>
        <p:nvGraphicFramePr>
          <p:cNvPr id="307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01659"/>
              </p:ext>
            </p:extLst>
          </p:nvPr>
        </p:nvGraphicFramePr>
        <p:xfrm>
          <a:off x="2876550" y="4800613"/>
          <a:ext cx="1143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4800613"/>
                        <a:ext cx="1143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334611"/>
              </p:ext>
            </p:extLst>
          </p:nvPr>
        </p:nvGraphicFramePr>
        <p:xfrm>
          <a:off x="1974850" y="3613150"/>
          <a:ext cx="60690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6" imgW="2133360" imgH="482400" progId="Equation.DSMT4">
                  <p:embed/>
                </p:oleObj>
              </mc:Choice>
              <mc:Fallback>
                <p:oleObj name="Equation" r:id="rId6" imgW="2133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4850" y="3613150"/>
                        <a:ext cx="6069013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4103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D80FF540-4648-4EA0-BF56-0C042B297F93}" type="slidenum">
              <a:rPr lang="en-US" altLang="el-GR">
                <a:solidFill>
                  <a:schemeClr val="tx2"/>
                </a:solidFill>
              </a:rPr>
              <a:pPr/>
              <a:t>5</a:t>
            </a:fld>
            <a:endParaRPr lang="en-US" altLang="el-GR" dirty="0">
              <a:solidFill>
                <a:schemeClr val="tx2"/>
              </a:solidFill>
            </a:endParaRPr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457200" y="1361281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 dirty="0">
                <a:latin typeface="Arno Pro Caption" panose="02020502040506020403" pitchFamily="18" charset="0"/>
              </a:rPr>
              <a:t>The four unknowns </a:t>
            </a:r>
            <a:r>
              <a:rPr lang="en-US" altLang="el-GR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solidFill>
                  <a:srgbClr val="C00000"/>
                </a:solidFill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solidFill>
                  <a:srgbClr val="C00000"/>
                </a:solidFill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x</a:t>
            </a:r>
            <a:r>
              <a:rPr lang="en-US" altLang="el-GR" baseline="-25000" dirty="0">
                <a:solidFill>
                  <a:srgbClr val="C00000"/>
                </a:solidFill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solidFill>
                  <a:srgbClr val="C00000"/>
                </a:solidFill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c</a:t>
            </a:r>
            <a:r>
              <a:rPr lang="en-US" altLang="el-GR" baseline="-25000" dirty="0">
                <a:solidFill>
                  <a:srgbClr val="C00000"/>
                </a:solidFill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solidFill>
                  <a:srgbClr val="C00000"/>
                </a:solidFill>
                <a:latin typeface="Arno Pro Caption" panose="02020502040506020403" pitchFamily="18" charset="0"/>
              </a:rPr>
              <a:t> </a:t>
            </a:r>
            <a:r>
              <a:rPr lang="en-US" altLang="el-GR" dirty="0">
                <a:latin typeface="Arno Pro Caption" panose="02020502040506020403" pitchFamily="18" charset="0"/>
              </a:rPr>
              <a:t>and </a:t>
            </a:r>
            <a:r>
              <a:rPr lang="en-US" altLang="el-GR" i="1" dirty="0">
                <a:solidFill>
                  <a:srgbClr val="C00000"/>
                </a:solidFill>
                <a:latin typeface="Arno Pro Caption" panose="02020502040506020403" pitchFamily="18" charset="0"/>
              </a:rPr>
              <a:t>c</a:t>
            </a:r>
            <a:r>
              <a:rPr lang="en-US" altLang="el-GR" baseline="-25000" dirty="0">
                <a:solidFill>
                  <a:srgbClr val="C00000"/>
                </a:solidFill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  are found by assuming that the formula gives exact results for integrating a general third order polynomial, 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93308"/>
              </p:ext>
            </p:extLst>
          </p:nvPr>
        </p:nvGraphicFramePr>
        <p:xfrm>
          <a:off x="2971800" y="2317135"/>
          <a:ext cx="3632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4" imgW="3632040" imgH="431640" progId="Equation.3">
                  <p:embed/>
                </p:oleObj>
              </mc:Choice>
              <mc:Fallback>
                <p:oleObj name="Equation" r:id="rId4" imgW="36320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17135"/>
                        <a:ext cx="3632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469900" y="3041829"/>
            <a:ext cx="10663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Hence </a:t>
            </a: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717360"/>
              </p:ext>
            </p:extLst>
          </p:nvPr>
        </p:nvGraphicFramePr>
        <p:xfrm>
          <a:off x="2518960" y="3268167"/>
          <a:ext cx="4618694" cy="8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6" name="Equation" r:id="rId6" imgW="2577960" imgH="482400" progId="Equation.DSMT4">
                  <p:embed/>
                </p:oleObj>
              </mc:Choice>
              <mc:Fallback>
                <p:oleObj name="Equation" r:id="rId6" imgW="257796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8960" y="3268167"/>
                        <a:ext cx="4618694" cy="866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556127"/>
              </p:ext>
            </p:extLst>
          </p:nvPr>
        </p:nvGraphicFramePr>
        <p:xfrm>
          <a:off x="3653214" y="4109661"/>
          <a:ext cx="311629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Equation" r:id="rId8" imgW="1942920" imgH="507960" progId="Equation.DSMT4">
                  <p:embed/>
                </p:oleObj>
              </mc:Choice>
              <mc:Fallback>
                <p:oleObj name="Equation" r:id="rId8" imgW="194292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214" y="4109661"/>
                        <a:ext cx="3116292" cy="809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48921"/>
              </p:ext>
            </p:extLst>
          </p:nvPr>
        </p:nvGraphicFramePr>
        <p:xfrm>
          <a:off x="3653214" y="5001955"/>
          <a:ext cx="5271711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10" imgW="3340080" imgH="482400" progId="Equation.DSMT4">
                  <p:embed/>
                </p:oleObj>
              </mc:Choice>
              <mc:Fallback>
                <p:oleObj name="Equation" r:id="rId10" imgW="33400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214" y="5001955"/>
                        <a:ext cx="5271711" cy="75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5127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1B09DD77-374B-48D9-B419-5709CC87E421}" type="slidenum">
              <a:rPr lang="en-US" altLang="el-GR">
                <a:solidFill>
                  <a:schemeClr val="tx2"/>
                </a:solidFill>
              </a:rPr>
              <a:pPr/>
              <a:t>6</a:t>
            </a:fld>
            <a:endParaRPr lang="en-US" altLang="el-GR">
              <a:solidFill>
                <a:schemeClr val="tx2"/>
              </a:solidFill>
            </a:endParaRPr>
          </a:p>
        </p:txBody>
      </p:sp>
      <p:sp>
        <p:nvSpPr>
          <p:cNvPr id="5129" name="Text Box 89"/>
          <p:cNvSpPr txBox="1">
            <a:spLocks noChangeArrowheads="1"/>
          </p:cNvSpPr>
          <p:nvPr/>
        </p:nvSpPr>
        <p:spPr bwMode="auto">
          <a:xfrm>
            <a:off x="457200" y="1135062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l-GR">
                <a:latin typeface="Arno Pro Caption" panose="02020502040506020403" pitchFamily="18" charset="0"/>
              </a:rPr>
              <a:t>It follows that </a:t>
            </a:r>
          </a:p>
        </p:txBody>
      </p:sp>
      <p:graphicFrame>
        <p:nvGraphicFramePr>
          <p:cNvPr id="5122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91681"/>
              </p:ext>
            </p:extLst>
          </p:nvPr>
        </p:nvGraphicFramePr>
        <p:xfrm>
          <a:off x="1066800" y="1739107"/>
          <a:ext cx="709571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4" imgW="4356000" imgH="482400" progId="Equation.DSMT4">
                  <p:embed/>
                </p:oleObj>
              </mc:Choice>
              <mc:Fallback>
                <p:oleObj name="Equation" r:id="rId4" imgW="4356000" imgH="4824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39107"/>
                        <a:ext cx="7095710" cy="788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92"/>
          <p:cNvSpPr>
            <a:spLocks noChangeArrowheads="1"/>
          </p:cNvSpPr>
          <p:nvPr/>
        </p:nvSpPr>
        <p:spPr bwMode="auto">
          <a:xfrm>
            <a:off x="404647" y="2734766"/>
            <a:ext cx="7431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Equating Equations the two previous two expressions yield</a:t>
            </a:r>
          </a:p>
        </p:txBody>
      </p:sp>
      <p:graphicFrame>
        <p:nvGraphicFramePr>
          <p:cNvPr id="5123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072464"/>
              </p:ext>
            </p:extLst>
          </p:nvPr>
        </p:nvGraphicFramePr>
        <p:xfrm>
          <a:off x="838200" y="3355578"/>
          <a:ext cx="5553059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Equation" r:id="rId6" imgW="3200400" imgH="482400" progId="Equation.DSMT4">
                  <p:embed/>
                </p:oleObj>
              </mc:Choice>
              <mc:Fallback>
                <p:oleObj name="Equation" r:id="rId6" imgW="3200400" imgH="48240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5578"/>
                        <a:ext cx="5553059" cy="835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028336"/>
              </p:ext>
            </p:extLst>
          </p:nvPr>
        </p:nvGraphicFramePr>
        <p:xfrm>
          <a:off x="762000" y="4382692"/>
          <a:ext cx="7458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Equation" r:id="rId8" imgW="7454900" imgH="444500" progId="Equation.3">
                  <p:embed/>
                </p:oleObj>
              </mc:Choice>
              <mc:Fallback>
                <p:oleObj name="Equation" r:id="rId8" imgW="7454900" imgH="44450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82692"/>
                        <a:ext cx="74580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183575"/>
              </p:ext>
            </p:extLst>
          </p:nvPr>
        </p:nvGraphicFramePr>
        <p:xfrm>
          <a:off x="762000" y="5072957"/>
          <a:ext cx="82391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10" imgW="8242300" imgH="444500" progId="Equation.3">
                  <p:embed/>
                </p:oleObj>
              </mc:Choice>
              <mc:Fallback>
                <p:oleObj name="Equation" r:id="rId10" imgW="8242300" imgH="4445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72957"/>
                        <a:ext cx="82391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Basis of the Gaussian Quadrature Rule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62E143B-D342-486A-9C63-A6FF81FAD69A}" type="slidenum">
              <a:rPr lang="en-US" altLang="el-GR">
                <a:solidFill>
                  <a:schemeClr val="tx2"/>
                </a:solidFill>
              </a:rPr>
              <a:pPr/>
              <a:t>7</a:t>
            </a:fld>
            <a:endParaRPr lang="en-US" altLang="el-GR">
              <a:solidFill>
                <a:schemeClr val="tx2"/>
              </a:solidFill>
            </a:endParaRPr>
          </a:p>
        </p:txBody>
      </p:sp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561975" y="1096465"/>
            <a:ext cx="670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dirty="0">
                <a:latin typeface="Arno Pro Caption" panose="02020502040506020403" pitchFamily="18" charset="0"/>
              </a:rPr>
              <a:t>Since the constants </a:t>
            </a:r>
            <a:r>
              <a:rPr lang="en-US" altLang="el-GR" i="1" dirty="0">
                <a:latin typeface="Arno Pro Caption" panose="02020502040506020403" pitchFamily="18" charset="0"/>
              </a:rPr>
              <a:t>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0</a:t>
            </a:r>
            <a:r>
              <a:rPr lang="en-US" altLang="el-GR" dirty="0"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latin typeface="Arno Pro Caption" panose="02020502040506020403" pitchFamily="18" charset="0"/>
              </a:rPr>
              <a:t>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1</a:t>
            </a:r>
            <a:r>
              <a:rPr lang="en-US" altLang="el-GR" dirty="0"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latin typeface="Arno Pro Caption" panose="02020502040506020403" pitchFamily="18" charset="0"/>
              </a:rPr>
              <a:t>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2</a:t>
            </a:r>
            <a:r>
              <a:rPr lang="en-US" altLang="el-GR" dirty="0">
                <a:latin typeface="Arno Pro Caption" panose="02020502040506020403" pitchFamily="18" charset="0"/>
              </a:rPr>
              <a:t>, </a:t>
            </a:r>
            <a:r>
              <a:rPr lang="en-US" altLang="el-GR" i="1" dirty="0">
                <a:latin typeface="Arno Pro Caption" panose="02020502040506020403" pitchFamily="18" charset="0"/>
              </a:rPr>
              <a:t>a</a:t>
            </a:r>
            <a:r>
              <a:rPr lang="en-US" altLang="el-GR" baseline="-25000" dirty="0">
                <a:latin typeface="Arno Pro Caption" panose="02020502040506020403" pitchFamily="18" charset="0"/>
              </a:rPr>
              <a:t>3</a:t>
            </a:r>
            <a:r>
              <a:rPr lang="en-US" altLang="el-GR" dirty="0">
                <a:latin typeface="Arno Pro Caption" panose="02020502040506020403" pitchFamily="18" charset="0"/>
              </a:rPr>
              <a:t> are arbitrary  </a:t>
            </a:r>
          </a:p>
        </p:txBody>
      </p:sp>
      <p:graphicFrame>
        <p:nvGraphicFramePr>
          <p:cNvPr id="614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163454"/>
              </p:ext>
            </p:extLst>
          </p:nvPr>
        </p:nvGraphicFramePr>
        <p:xfrm>
          <a:off x="1295400" y="1981200"/>
          <a:ext cx="17049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0" name="Equation" r:id="rId4" imgW="1701800" imgH="368300" progId="Equation.3">
                  <p:embed/>
                </p:oleObj>
              </mc:Choice>
              <mc:Fallback>
                <p:oleObj name="Equation" r:id="rId4" imgW="1701800" imgH="3683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7049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437955"/>
              </p:ext>
            </p:extLst>
          </p:nvPr>
        </p:nvGraphicFramePr>
        <p:xfrm>
          <a:off x="4572000" y="1676400"/>
          <a:ext cx="25431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Equation" r:id="rId6" imgW="2540000" imgH="774700" progId="Equation.3">
                  <p:embed/>
                </p:oleObj>
              </mc:Choice>
              <mc:Fallback>
                <p:oleObj name="Equation" r:id="rId6" imgW="2540000" imgH="774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25431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56462"/>
              </p:ext>
            </p:extLst>
          </p:nvPr>
        </p:nvGraphicFramePr>
        <p:xfrm>
          <a:off x="1066800" y="2895600"/>
          <a:ext cx="2752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Equation" r:id="rId8" imgW="2755900" imgH="787400" progId="Equation.3">
                  <p:embed/>
                </p:oleObj>
              </mc:Choice>
              <mc:Fallback>
                <p:oleObj name="Equation" r:id="rId8" imgW="2755900" imgH="787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27527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539900"/>
              </p:ext>
            </p:extLst>
          </p:nvPr>
        </p:nvGraphicFramePr>
        <p:xfrm>
          <a:off x="4572000" y="2971800"/>
          <a:ext cx="27908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" name="Equation" r:id="rId10" imgW="2794000" imgH="774700" progId="Equation.3">
                  <p:embed/>
                </p:oleObj>
              </mc:Choice>
              <mc:Fallback>
                <p:oleObj name="Equation" r:id="rId10" imgW="2794000" imgH="774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71800"/>
                        <a:ext cx="27908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/>
          <p:cNvSpPr/>
          <p:nvPr/>
        </p:nvSpPr>
        <p:spPr>
          <a:xfrm>
            <a:off x="685800" y="39624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en-US" altLang="el-GR" dirty="0">
                <a:latin typeface="Arno Pro Caption" panose="02020502040506020403" pitchFamily="18" charset="0"/>
              </a:rPr>
              <a:t>The four simultaneous nonlinear Equations have only one acceptable solution</a:t>
            </a:r>
            <a:endParaRPr lang="el-GR" dirty="0">
              <a:latin typeface="Arno Pro Caption" panose="02020502040506020403" pitchFamily="18" charset="0"/>
            </a:endParaRPr>
          </a:p>
        </p:txBody>
      </p:sp>
      <p:graphicFrame>
        <p:nvGraphicFramePr>
          <p:cNvPr id="12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647838"/>
              </p:ext>
            </p:extLst>
          </p:nvPr>
        </p:nvGraphicFramePr>
        <p:xfrm>
          <a:off x="1219199" y="5698271"/>
          <a:ext cx="1230035" cy="74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Equation" r:id="rId12" imgW="1193800" imgH="723900" progId="Equation.3">
                  <p:embed/>
                </p:oleObj>
              </mc:Choice>
              <mc:Fallback>
                <p:oleObj name="Equation" r:id="rId12" imgW="11938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9" y="5698271"/>
                        <a:ext cx="1230035" cy="747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86165"/>
              </p:ext>
            </p:extLst>
          </p:nvPr>
        </p:nvGraphicFramePr>
        <p:xfrm>
          <a:off x="4397373" y="5720522"/>
          <a:ext cx="1223063" cy="720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Equation" r:id="rId14" imgW="1231366" imgH="723586" progId="Equation.3">
                  <p:embed/>
                </p:oleObj>
              </mc:Choice>
              <mc:Fallback>
                <p:oleObj name="Equation" r:id="rId14" imgW="1231366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3" y="5720522"/>
                        <a:ext cx="1223063" cy="720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02328"/>
              </p:ext>
            </p:extLst>
          </p:nvPr>
        </p:nvGraphicFramePr>
        <p:xfrm>
          <a:off x="1142999" y="4840227"/>
          <a:ext cx="2962437" cy="792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Equation" r:id="rId16" imgW="1714320" imgH="457200" progId="Equation.DSMT4">
                  <p:embed/>
                </p:oleObj>
              </mc:Choice>
              <mc:Fallback>
                <p:oleObj name="Equation" r:id="rId16" imgW="1714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4840227"/>
                        <a:ext cx="2962437" cy="7927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635223"/>
              </p:ext>
            </p:extLst>
          </p:nvPr>
        </p:nvGraphicFramePr>
        <p:xfrm>
          <a:off x="4397374" y="4814459"/>
          <a:ext cx="2898024" cy="82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Equation" r:id="rId18" imgW="1612800" imgH="457200" progId="Equation.DSMT4">
                  <p:embed/>
                </p:oleObj>
              </mc:Choice>
              <mc:Fallback>
                <p:oleObj name="Equation" r:id="rId18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4" y="4814459"/>
                        <a:ext cx="2898024" cy="8243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Basis of Gauss Quadrature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1DA203CA-B335-41CF-916C-001B359A07B2}" type="slidenum">
              <a:rPr lang="en-US" altLang="el-GR">
                <a:solidFill>
                  <a:schemeClr val="tx2"/>
                </a:solidFill>
              </a:rPr>
              <a:pPr/>
              <a:t>8</a:t>
            </a:fld>
            <a:endParaRPr lang="en-US" altLang="el-GR">
              <a:solidFill>
                <a:schemeClr val="tx2"/>
              </a:solidFill>
            </a:endParaRPr>
          </a:p>
        </p:txBody>
      </p:sp>
      <p:sp>
        <p:nvSpPr>
          <p:cNvPr id="8198" name="Rectangle 25"/>
          <p:cNvSpPr>
            <a:spLocks noChangeArrowheads="1"/>
          </p:cNvSpPr>
          <p:nvPr/>
        </p:nvSpPr>
        <p:spPr bwMode="auto">
          <a:xfrm>
            <a:off x="700087" y="1295400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altLang="el-GR" sz="3000" dirty="0" smtClean="0">
                <a:latin typeface="Arno Pro Caption" panose="02020502040506020403" pitchFamily="18" charset="0"/>
              </a:rPr>
              <a:t>Two-Point </a:t>
            </a:r>
            <a:r>
              <a:rPr lang="en-US" altLang="el-GR" sz="3000" dirty="0">
                <a:latin typeface="Arno Pro Caption" panose="02020502040506020403" pitchFamily="18" charset="0"/>
              </a:rPr>
              <a:t>Gaussian Quadrature Rule</a:t>
            </a:r>
          </a:p>
        </p:txBody>
      </p:sp>
      <p:graphicFrame>
        <p:nvGraphicFramePr>
          <p:cNvPr id="819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97428"/>
              </p:ext>
            </p:extLst>
          </p:nvPr>
        </p:nvGraphicFramePr>
        <p:xfrm>
          <a:off x="1371600" y="2201863"/>
          <a:ext cx="6929438" cy="213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4" imgW="3924000" imgH="990360" progId="Equation.DSMT4">
                  <p:embed/>
                </p:oleObj>
              </mc:Choice>
              <mc:Fallback>
                <p:oleObj name="Equation" r:id="rId4" imgW="3924000" imgH="9903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1863"/>
                        <a:ext cx="6929438" cy="21383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4000" b="1" dirty="0" smtClean="0">
                <a:solidFill>
                  <a:schemeClr val="accent5">
                    <a:lumMod val="50000"/>
                  </a:schemeClr>
                </a:solidFill>
              </a:rPr>
              <a:t>Higher Point Gaussian Quadrature Formulas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E351DCA4-7A38-4163-A92F-057CA4C30715}" type="slidenum">
              <a:rPr lang="en-US" altLang="el-GR">
                <a:solidFill>
                  <a:schemeClr val="tx2"/>
                </a:solidFill>
              </a:rPr>
              <a:pPr/>
              <a:t>9</a:t>
            </a:fld>
            <a:endParaRPr lang="en-US" altLang="el-GR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2305</TotalTime>
  <Words>773</Words>
  <Application>Microsoft Office PowerPoint</Application>
  <PresentationFormat>On-screen Show (4:3)</PresentationFormat>
  <Paragraphs>155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Arno Pro Caption</vt:lpstr>
      <vt:lpstr>Courier New</vt:lpstr>
      <vt:lpstr>Tahoma</vt:lpstr>
      <vt:lpstr>Times New Roman</vt:lpstr>
      <vt:lpstr>Wingdings</vt:lpstr>
      <vt:lpstr>1_Blends</vt:lpstr>
      <vt:lpstr>Blends</vt:lpstr>
      <vt:lpstr>Equation</vt:lpstr>
      <vt:lpstr>Gauss Quadrature  Rule of Integration </vt:lpstr>
      <vt:lpstr>PowerPoint Presentation</vt:lpstr>
      <vt:lpstr>Basis of the Gaussian Quadrature Rule</vt:lpstr>
      <vt:lpstr>Basis of the Gaussian Quadrature Rule</vt:lpstr>
      <vt:lpstr>Basis of the Gaussian Quadrature Rule</vt:lpstr>
      <vt:lpstr>Basis of the Gaussian Quadrature Rule</vt:lpstr>
      <vt:lpstr>Basis of the Gaussian Quadrature Rule</vt:lpstr>
      <vt:lpstr>Basis of Gauss Quadrature</vt:lpstr>
      <vt:lpstr>PowerPoint Presentation</vt:lpstr>
      <vt:lpstr>Higher Point Gaussian Quadrature Formulas</vt:lpstr>
      <vt:lpstr>Arguments and Weighing Factors  for n-point Gauss Quadrature Formulas</vt:lpstr>
      <vt:lpstr>Arguments and Weighing Factors  for n-point Gauss Quadrature Formulas</vt:lpstr>
      <vt:lpstr>Arguments and Weighing Factors  for n-point Gauss Quadrature Formulas</vt:lpstr>
      <vt:lpstr>Example-1</vt:lpstr>
      <vt:lpstr>Basis of the Gaussian Quadrature Rule</vt:lpstr>
      <vt:lpstr>Example-2</vt:lpstr>
      <vt:lpstr>Solution</vt:lpstr>
      <vt:lpstr>Solution (cont.)</vt:lpstr>
      <vt:lpstr>Solution (cont)</vt:lpstr>
      <vt:lpstr>Additional Resources</vt:lpstr>
    </vt:vector>
  </TitlesOfParts>
  <Company>Holistic Numerical Methods Institute</Company>
  <LinksUpToDate>false</LinksUpToDate>
  <SharedDoc>false</SharedDoc>
  <HyperlinkBase>http://numericalmethods.eng.usf.edu/mws/gen/07int/mws_gen_int_ppt_gaussquadrature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 Quadrature Rule of Integration</dc:title>
  <dc:subject>Integration</dc:subject>
  <dc:creator>Autar Kaw, Charlie Barker</dc:creator>
  <cp:keywords>Power Point Gauss Quadrature</cp:keywords>
  <dc:description>A power point presentation describing Gauss Quadrature Rule of Integration</dc:description>
  <cp:lastModifiedBy>Λογαριασμός Microsoft</cp:lastModifiedBy>
  <cp:revision>166</cp:revision>
  <cp:lastPrinted>1999-03-26T19:03:37Z</cp:lastPrinted>
  <dcterms:created xsi:type="dcterms:W3CDTF">1998-11-18T16:33:10Z</dcterms:created>
  <dcterms:modified xsi:type="dcterms:W3CDTF">2024-04-07T11:13:18Z</dcterms:modified>
  <cp:category>General Engineering</cp:category>
</cp:coreProperties>
</file>