
<file path=[Content_Types].xml><?xml version="1.0" encoding="utf-8"?>
<Types xmlns="http://schemas.openxmlformats.org/package/2006/content-types"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52" r:id="rId1"/>
    <p:sldMasterId id="2147483653" r:id="rId2"/>
  </p:sldMasterIdLst>
  <p:notesMasterIdLst>
    <p:notesMasterId r:id="rId23"/>
  </p:notesMasterIdLst>
  <p:handoutMasterIdLst>
    <p:handoutMasterId r:id="rId24"/>
  </p:handoutMasterIdLst>
  <p:sldIdLst>
    <p:sldId id="338" r:id="rId3"/>
    <p:sldId id="331" r:id="rId4"/>
    <p:sldId id="287" r:id="rId5"/>
    <p:sldId id="330" r:id="rId6"/>
    <p:sldId id="290" r:id="rId7"/>
    <p:sldId id="329" r:id="rId8"/>
    <p:sldId id="302" r:id="rId9"/>
    <p:sldId id="307" r:id="rId10"/>
    <p:sldId id="332" r:id="rId11"/>
    <p:sldId id="310" r:id="rId12"/>
    <p:sldId id="311" r:id="rId13"/>
    <p:sldId id="312" r:id="rId14"/>
    <p:sldId id="313" r:id="rId15"/>
    <p:sldId id="315" r:id="rId16"/>
    <p:sldId id="335" r:id="rId17"/>
    <p:sldId id="318" r:id="rId18"/>
    <p:sldId id="319" r:id="rId19"/>
    <p:sldId id="321" r:id="rId20"/>
    <p:sldId id="323" r:id="rId21"/>
    <p:sldId id="339" r:id="rId22"/>
  </p:sldIdLst>
  <p:sldSz cx="9144000" cy="6858000" type="screen4x3"/>
  <p:notesSz cx="6997700" cy="92837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4">
          <p15:clr>
            <a:srgbClr val="A4A3A4"/>
          </p15:clr>
        </p15:guide>
        <p15:guide id="2" pos="220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6600"/>
    <a:srgbClr val="C0C0C0"/>
    <a:srgbClr val="996600"/>
    <a:srgbClr val="FF9900"/>
    <a:srgbClr val="333300"/>
    <a:srgbClr val="006600"/>
    <a:srgbClr val="003300"/>
    <a:srgbClr val="008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15740" autoAdjust="0"/>
    <p:restoredTop sz="94660" autoAdjust="0"/>
  </p:normalViewPr>
  <p:slideViewPr>
    <p:cSldViewPr>
      <p:cViewPr varScale="1">
        <p:scale>
          <a:sx n="113" d="100"/>
          <a:sy n="113" d="100"/>
        </p:scale>
        <p:origin x="2343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39"/>
    </p:cViewPr>
  </p:sorterViewPr>
  <p:notesViewPr>
    <p:cSldViewPr>
      <p:cViewPr varScale="1">
        <p:scale>
          <a:sx n="46" d="100"/>
          <a:sy n="46" d="100"/>
        </p:scale>
        <p:origin x="-1426" y="-62"/>
      </p:cViewPr>
      <p:guideLst>
        <p:guide orient="horz" pos="2924"/>
        <p:guide pos="22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viewProps" Target="viewProp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10.vml.rels><?xml version="1.0" encoding="UTF-8" standalone="yes"?>
<Relationships xmlns="http://schemas.openxmlformats.org/package/2006/relationships"><Relationship Id="rId8" Type="http://schemas.openxmlformats.org/officeDocument/2006/relationships/image" Target="../media/image45.wmf"/><Relationship Id="rId3" Type="http://schemas.openxmlformats.org/officeDocument/2006/relationships/image" Target="../media/image41.wmf"/><Relationship Id="rId7" Type="http://schemas.openxmlformats.org/officeDocument/2006/relationships/image" Target="../media/image44.wmf"/><Relationship Id="rId2" Type="http://schemas.openxmlformats.org/officeDocument/2006/relationships/image" Target="../media/image40.wmf"/><Relationship Id="rId1" Type="http://schemas.openxmlformats.org/officeDocument/2006/relationships/image" Target="../media/image39.wmf"/><Relationship Id="rId6" Type="http://schemas.openxmlformats.org/officeDocument/2006/relationships/image" Target="../media/image43.wmf"/><Relationship Id="rId5" Type="http://schemas.openxmlformats.org/officeDocument/2006/relationships/image" Target="../media/image2.wmf"/><Relationship Id="rId4" Type="http://schemas.openxmlformats.org/officeDocument/2006/relationships/image" Target="../media/image42.wmf"/><Relationship Id="rId9" Type="http://schemas.openxmlformats.org/officeDocument/2006/relationships/image" Target="../media/image46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9.wmf"/><Relationship Id="rId2" Type="http://schemas.openxmlformats.org/officeDocument/2006/relationships/image" Target="../media/image48.wmf"/><Relationship Id="rId1" Type="http://schemas.openxmlformats.org/officeDocument/2006/relationships/image" Target="../media/image47.wmf"/><Relationship Id="rId5" Type="http://schemas.openxmlformats.org/officeDocument/2006/relationships/image" Target="../media/image51.wmf"/><Relationship Id="rId4" Type="http://schemas.openxmlformats.org/officeDocument/2006/relationships/image" Target="../media/image50.wmf"/></Relationships>
</file>

<file path=ppt/drawings/_rels/vmlDrawing12.vml.rels><?xml version="1.0" encoding="UTF-8" standalone="yes"?>
<Relationships xmlns="http://schemas.openxmlformats.org/package/2006/relationships"><Relationship Id="rId3" Type="http://schemas.openxmlformats.org/officeDocument/2006/relationships/image" Target="../media/image54.wmf"/><Relationship Id="rId2" Type="http://schemas.openxmlformats.org/officeDocument/2006/relationships/image" Target="../media/image53.wmf"/><Relationship Id="rId1" Type="http://schemas.openxmlformats.org/officeDocument/2006/relationships/image" Target="../media/image52.wmf"/></Relationships>
</file>

<file path=ppt/drawings/_rels/vmlDrawing13.vml.rels><?xml version="1.0" encoding="UTF-8" standalone="yes"?>
<Relationships xmlns="http://schemas.openxmlformats.org/package/2006/relationships"><Relationship Id="rId3" Type="http://schemas.openxmlformats.org/officeDocument/2006/relationships/image" Target="../media/image57.wmf"/><Relationship Id="rId2" Type="http://schemas.openxmlformats.org/officeDocument/2006/relationships/image" Target="../media/image56.wmf"/><Relationship Id="rId1" Type="http://schemas.openxmlformats.org/officeDocument/2006/relationships/image" Target="../media/image55.wmf"/><Relationship Id="rId6" Type="http://schemas.openxmlformats.org/officeDocument/2006/relationships/image" Target="../media/image60.wmf"/><Relationship Id="rId5" Type="http://schemas.openxmlformats.org/officeDocument/2006/relationships/image" Target="../media/image59.wmf"/><Relationship Id="rId4" Type="http://schemas.openxmlformats.org/officeDocument/2006/relationships/image" Target="../media/image58.wmf"/></Relationships>
</file>

<file path=ppt/drawings/_rels/vmlDrawing14.vml.rels><?xml version="1.0" encoding="UTF-8" standalone="yes"?>
<Relationships xmlns="http://schemas.openxmlformats.org/package/2006/relationships"><Relationship Id="rId3" Type="http://schemas.openxmlformats.org/officeDocument/2006/relationships/image" Target="../media/image63.wmf"/><Relationship Id="rId7" Type="http://schemas.openxmlformats.org/officeDocument/2006/relationships/image" Target="../media/image67.wmf"/><Relationship Id="rId2" Type="http://schemas.openxmlformats.org/officeDocument/2006/relationships/image" Target="../media/image62.wmf"/><Relationship Id="rId1" Type="http://schemas.openxmlformats.org/officeDocument/2006/relationships/image" Target="../media/image61.wmf"/><Relationship Id="rId6" Type="http://schemas.openxmlformats.org/officeDocument/2006/relationships/image" Target="../media/image66.wmf"/><Relationship Id="rId5" Type="http://schemas.openxmlformats.org/officeDocument/2006/relationships/image" Target="../media/image65.wmf"/><Relationship Id="rId4" Type="http://schemas.openxmlformats.org/officeDocument/2006/relationships/image" Target="../media/image64.wmf"/></Relationships>
</file>

<file path=ppt/drawings/_rels/vmlDrawing15.vml.rels><?xml version="1.0" encoding="UTF-8" standalone="yes"?>
<Relationships xmlns="http://schemas.openxmlformats.org/package/2006/relationships"><Relationship Id="rId3" Type="http://schemas.openxmlformats.org/officeDocument/2006/relationships/image" Target="../media/image69.wmf"/><Relationship Id="rId7" Type="http://schemas.openxmlformats.org/officeDocument/2006/relationships/image" Target="../media/image73.wmf"/><Relationship Id="rId2" Type="http://schemas.openxmlformats.org/officeDocument/2006/relationships/image" Target="../media/image68.wmf"/><Relationship Id="rId1" Type="http://schemas.openxmlformats.org/officeDocument/2006/relationships/image" Target="../media/image52.wmf"/><Relationship Id="rId6" Type="http://schemas.openxmlformats.org/officeDocument/2006/relationships/image" Target="../media/image72.wmf"/><Relationship Id="rId5" Type="http://schemas.openxmlformats.org/officeDocument/2006/relationships/image" Target="../media/image71.wmf"/><Relationship Id="rId4" Type="http://schemas.openxmlformats.org/officeDocument/2006/relationships/image" Target="../media/image70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wmf"/><Relationship Id="rId1" Type="http://schemas.openxmlformats.org/officeDocument/2006/relationships/image" Target="../media/image4.wmf"/><Relationship Id="rId4" Type="http://schemas.openxmlformats.org/officeDocument/2006/relationships/image" Target="../media/image7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9.wmf"/><Relationship Id="rId1" Type="http://schemas.openxmlformats.org/officeDocument/2006/relationships/image" Target="../media/image8.wmf"/><Relationship Id="rId4" Type="http://schemas.openxmlformats.org/officeDocument/2006/relationships/image" Target="../media/image11.wmf"/></Relationships>
</file>

<file path=ppt/drawings/_rels/vmlDrawing5.vml.rels><?xml version="1.0" encoding="UTF-8" standalone="yes"?>
<Relationships xmlns="http://schemas.openxmlformats.org/package/2006/relationships"><Relationship Id="rId8" Type="http://schemas.openxmlformats.org/officeDocument/2006/relationships/image" Target="../media/image19.wmf"/><Relationship Id="rId3" Type="http://schemas.openxmlformats.org/officeDocument/2006/relationships/image" Target="../media/image14.wmf"/><Relationship Id="rId7" Type="http://schemas.openxmlformats.org/officeDocument/2006/relationships/image" Target="../media/image18.wmf"/><Relationship Id="rId2" Type="http://schemas.openxmlformats.org/officeDocument/2006/relationships/image" Target="../media/image13.wmf"/><Relationship Id="rId1" Type="http://schemas.openxmlformats.org/officeDocument/2006/relationships/image" Target="../media/image12.wmf"/><Relationship Id="rId6" Type="http://schemas.openxmlformats.org/officeDocument/2006/relationships/image" Target="../media/image17.wmf"/><Relationship Id="rId5" Type="http://schemas.openxmlformats.org/officeDocument/2006/relationships/image" Target="../media/image16.wmf"/><Relationship Id="rId4" Type="http://schemas.openxmlformats.org/officeDocument/2006/relationships/image" Target="../media/image15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20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23.wmf"/><Relationship Id="rId2" Type="http://schemas.openxmlformats.org/officeDocument/2006/relationships/image" Target="../media/image22.wmf"/><Relationship Id="rId1" Type="http://schemas.openxmlformats.org/officeDocument/2006/relationships/image" Target="../media/image21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24.wmf"/></Relationships>
</file>

<file path=ppt/drawings/_rels/vmlDrawing9.vml.rels><?xml version="1.0" encoding="UTF-8" standalone="yes"?>
<Relationships xmlns="http://schemas.openxmlformats.org/package/2006/relationships"><Relationship Id="rId8" Type="http://schemas.openxmlformats.org/officeDocument/2006/relationships/image" Target="../media/image32.wmf"/><Relationship Id="rId13" Type="http://schemas.openxmlformats.org/officeDocument/2006/relationships/image" Target="../media/image37.wmf"/><Relationship Id="rId3" Type="http://schemas.openxmlformats.org/officeDocument/2006/relationships/image" Target="../media/image27.wmf"/><Relationship Id="rId7" Type="http://schemas.openxmlformats.org/officeDocument/2006/relationships/image" Target="../media/image31.wmf"/><Relationship Id="rId12" Type="http://schemas.openxmlformats.org/officeDocument/2006/relationships/image" Target="../media/image36.wmf"/><Relationship Id="rId2" Type="http://schemas.openxmlformats.org/officeDocument/2006/relationships/image" Target="../media/image26.wmf"/><Relationship Id="rId1" Type="http://schemas.openxmlformats.org/officeDocument/2006/relationships/image" Target="../media/image25.wmf"/><Relationship Id="rId6" Type="http://schemas.openxmlformats.org/officeDocument/2006/relationships/image" Target="../media/image30.wmf"/><Relationship Id="rId11" Type="http://schemas.openxmlformats.org/officeDocument/2006/relationships/image" Target="../media/image35.wmf"/><Relationship Id="rId5" Type="http://schemas.openxmlformats.org/officeDocument/2006/relationships/image" Target="../media/image29.wmf"/><Relationship Id="rId10" Type="http://schemas.openxmlformats.org/officeDocument/2006/relationships/image" Target="../media/image34.wmf"/><Relationship Id="rId4" Type="http://schemas.openxmlformats.org/officeDocument/2006/relationships/image" Target="../media/image28.wmf"/><Relationship Id="rId9" Type="http://schemas.openxmlformats.org/officeDocument/2006/relationships/image" Target="../media/image33.wmf"/><Relationship Id="rId14" Type="http://schemas.openxmlformats.org/officeDocument/2006/relationships/image" Target="../media/image38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8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212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07" tIns="46504" rIns="93007" bIns="46504" numCol="1" anchor="t" anchorCtr="0" compatLnSpc="1">
            <a:prstTxWarp prst="textNoShape">
              <a:avLst/>
            </a:prstTxWarp>
          </a:bodyPr>
          <a:lstStyle>
            <a:lvl1pPr algn="l" defTabSz="930275" eaLnBrk="0" hangingPunct="0"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589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65575" y="0"/>
            <a:ext cx="303212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07" tIns="46504" rIns="93007" bIns="46504" numCol="1" anchor="t" anchorCtr="0" compatLnSpc="1">
            <a:prstTxWarp prst="textNoShape">
              <a:avLst/>
            </a:prstTxWarp>
          </a:bodyPr>
          <a:lstStyle>
            <a:lvl1pPr algn="r" defTabSz="930275" eaLnBrk="0" hangingPunct="0"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fld id="{3D0955C0-081E-4D6E-98E2-626FEA008E17}" type="datetime1">
              <a:rPr lang="en-US"/>
              <a:pPr>
                <a:defRPr/>
              </a:pPr>
              <a:t>4/7/2024</a:t>
            </a:fld>
            <a:endParaRPr lang="en-US"/>
          </a:p>
        </p:txBody>
      </p:sp>
      <p:sp>
        <p:nvSpPr>
          <p:cNvPr id="16589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18563"/>
            <a:ext cx="3032125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07" tIns="46504" rIns="93007" bIns="46504" numCol="1" anchor="b" anchorCtr="0" compatLnSpc="1">
            <a:prstTxWarp prst="textNoShape">
              <a:avLst/>
            </a:prstTxWarp>
          </a:bodyPr>
          <a:lstStyle>
            <a:lvl1pPr algn="l" defTabSz="930275" eaLnBrk="0" hangingPunct="0"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r>
              <a:rPr lang="en-US"/>
              <a:t>http://numericalmethods.eng.usf.edu</a:t>
            </a:r>
          </a:p>
        </p:txBody>
      </p:sp>
      <p:sp>
        <p:nvSpPr>
          <p:cNvPr id="16589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65575" y="8818563"/>
            <a:ext cx="3032125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07" tIns="46504" rIns="93007" bIns="46504" numCol="1" anchor="b" anchorCtr="0" compatLnSpc="1">
            <a:prstTxWarp prst="textNoShape">
              <a:avLst/>
            </a:prstTxWarp>
          </a:bodyPr>
          <a:lstStyle>
            <a:lvl1pPr algn="r" defTabSz="930275" eaLnBrk="0" hangingPunct="0">
              <a:defRPr sz="1300">
                <a:latin typeface="Times New Roman" panose="02020603050405020304" pitchFamily="18" charset="0"/>
              </a:defRPr>
            </a:lvl1pPr>
          </a:lstStyle>
          <a:p>
            <a:fld id="{94FB7A6A-251D-463A-8C23-18D6B8CFED50}" type="slidenum">
              <a:rPr lang="en-US" altLang="el-GR"/>
              <a:pPr/>
              <a:t>‹#›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17295916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9764663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7"/>
          <p:cNvSpPr>
            <a:spLocks noGrp="1" noChangeArrowheads="1"/>
          </p:cNvSpPr>
          <p:nvPr>
            <p:ph type="sldNum" sz="quarter" idx="4294967295"/>
          </p:nvPr>
        </p:nvSpPr>
        <p:spPr bwMode="auto">
          <a:xfrm>
            <a:off x="3963988" y="8818563"/>
            <a:ext cx="3032125" cy="463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3031" tIns="46516" rIns="93031" bIns="46516"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fld id="{B3CE725C-8A50-439D-9D4A-A8EA8FE04438}" type="slidenum">
              <a:rPr lang="en-US" altLang="el-GR"/>
              <a:pPr eaLnBrk="1" hangingPunct="1"/>
              <a:t>1</a:t>
            </a:fld>
            <a:endParaRPr lang="en-US" altLang="el-GR"/>
          </a:p>
        </p:txBody>
      </p:sp>
      <p:sp>
        <p:nvSpPr>
          <p:cNvPr id="604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79513" y="696913"/>
            <a:ext cx="4641850" cy="3481387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sp>
      <p:sp>
        <p:nvSpPr>
          <p:cNvPr id="60420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00088" y="4410075"/>
            <a:ext cx="5597525" cy="4176713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3031" tIns="46516" rIns="93031" bIns="46516"/>
          <a:lstStyle/>
          <a:p>
            <a:pPr eaLnBrk="1" hangingPunct="1"/>
            <a:endParaRPr lang="el-GR" altLang="el-GR" smtClean="0"/>
          </a:p>
        </p:txBody>
      </p:sp>
    </p:spTree>
    <p:extLst>
      <p:ext uri="{BB962C8B-B14F-4D97-AF65-F5344CB8AC3E}">
        <p14:creationId xmlns:p14="http://schemas.microsoft.com/office/powerpoint/2010/main" val="161834347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77925" y="696913"/>
            <a:ext cx="4641850" cy="3481387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68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00088" y="4410075"/>
            <a:ext cx="5597525" cy="4176713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l-GR" altLang="el-GR" smtClean="0"/>
          </a:p>
        </p:txBody>
      </p:sp>
    </p:spTree>
    <p:extLst>
      <p:ext uri="{BB962C8B-B14F-4D97-AF65-F5344CB8AC3E}">
        <p14:creationId xmlns:p14="http://schemas.microsoft.com/office/powerpoint/2010/main" val="269460031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77925" y="696913"/>
            <a:ext cx="4641850" cy="3481387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270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00088" y="4410075"/>
            <a:ext cx="5597525" cy="4176713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l-GR" altLang="el-GR" smtClean="0"/>
          </a:p>
        </p:txBody>
      </p:sp>
    </p:spTree>
    <p:extLst>
      <p:ext uri="{BB962C8B-B14F-4D97-AF65-F5344CB8AC3E}">
        <p14:creationId xmlns:p14="http://schemas.microsoft.com/office/powerpoint/2010/main" val="412846656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77925" y="696913"/>
            <a:ext cx="4641850" cy="3481387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373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00088" y="4410075"/>
            <a:ext cx="5597525" cy="4176713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l-GR" altLang="el-GR" smtClean="0"/>
          </a:p>
        </p:txBody>
      </p:sp>
    </p:spTree>
    <p:extLst>
      <p:ext uri="{BB962C8B-B14F-4D97-AF65-F5344CB8AC3E}">
        <p14:creationId xmlns:p14="http://schemas.microsoft.com/office/powerpoint/2010/main" val="354812259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77925" y="696913"/>
            <a:ext cx="4641850" cy="3481387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475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00088" y="4410075"/>
            <a:ext cx="5597525" cy="4176713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l-GR" altLang="el-GR" smtClean="0"/>
          </a:p>
        </p:txBody>
      </p:sp>
    </p:spTree>
    <p:extLst>
      <p:ext uri="{BB962C8B-B14F-4D97-AF65-F5344CB8AC3E}">
        <p14:creationId xmlns:p14="http://schemas.microsoft.com/office/powerpoint/2010/main" val="309030681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77925" y="696913"/>
            <a:ext cx="4641850" cy="3481387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680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00088" y="4410075"/>
            <a:ext cx="5597525" cy="4176713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l-GR" altLang="el-GR" smtClean="0"/>
          </a:p>
        </p:txBody>
      </p:sp>
    </p:spTree>
    <p:extLst>
      <p:ext uri="{BB962C8B-B14F-4D97-AF65-F5344CB8AC3E}">
        <p14:creationId xmlns:p14="http://schemas.microsoft.com/office/powerpoint/2010/main" val="203445784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1413" y="663575"/>
            <a:ext cx="4716462" cy="353695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987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47738" y="4421188"/>
            <a:ext cx="5102225" cy="4198937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8002" tIns="44001" rIns="88002" bIns="44001"/>
          <a:lstStyle/>
          <a:p>
            <a:endParaRPr lang="el-GR" altLang="el-GR" smtClean="0"/>
          </a:p>
        </p:txBody>
      </p:sp>
    </p:spTree>
    <p:extLst>
      <p:ext uri="{BB962C8B-B14F-4D97-AF65-F5344CB8AC3E}">
        <p14:creationId xmlns:p14="http://schemas.microsoft.com/office/powerpoint/2010/main" val="178042606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77925" y="696913"/>
            <a:ext cx="4641850" cy="3481387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2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00088" y="4410075"/>
            <a:ext cx="5597525" cy="4176713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l-GR" altLang="el-GR" smtClean="0"/>
          </a:p>
        </p:txBody>
      </p:sp>
    </p:spTree>
    <p:extLst>
      <p:ext uri="{BB962C8B-B14F-4D97-AF65-F5344CB8AC3E}">
        <p14:creationId xmlns:p14="http://schemas.microsoft.com/office/powerpoint/2010/main" val="1365531892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77925" y="696913"/>
            <a:ext cx="4641850" cy="3481387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294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00088" y="4410075"/>
            <a:ext cx="5597525" cy="4176713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l-GR" altLang="el-GR" smtClean="0"/>
          </a:p>
        </p:txBody>
      </p:sp>
    </p:spTree>
    <p:extLst>
      <p:ext uri="{BB962C8B-B14F-4D97-AF65-F5344CB8AC3E}">
        <p14:creationId xmlns:p14="http://schemas.microsoft.com/office/powerpoint/2010/main" val="328501692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77925" y="696913"/>
            <a:ext cx="4641850" cy="3481387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49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00088" y="4410075"/>
            <a:ext cx="5597525" cy="4176713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l-GR" altLang="el-GR" smtClean="0"/>
          </a:p>
        </p:txBody>
      </p:sp>
    </p:spTree>
    <p:extLst>
      <p:ext uri="{BB962C8B-B14F-4D97-AF65-F5344CB8AC3E}">
        <p14:creationId xmlns:p14="http://schemas.microsoft.com/office/powerpoint/2010/main" val="2458809586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77925" y="696913"/>
            <a:ext cx="4641850" cy="3481387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704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00088" y="4410075"/>
            <a:ext cx="5597525" cy="4176713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l-GR" altLang="el-GR" smtClean="0"/>
          </a:p>
        </p:txBody>
      </p:sp>
    </p:spTree>
    <p:extLst>
      <p:ext uri="{BB962C8B-B14F-4D97-AF65-F5344CB8AC3E}">
        <p14:creationId xmlns:p14="http://schemas.microsoft.com/office/powerpoint/2010/main" val="232538827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77925" y="696913"/>
            <a:ext cx="4641850" cy="3481387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246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00088" y="4410075"/>
            <a:ext cx="5597525" cy="4176713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l-GR" altLang="el-GR" smtClean="0"/>
          </a:p>
        </p:txBody>
      </p:sp>
    </p:spTree>
    <p:extLst>
      <p:ext uri="{BB962C8B-B14F-4D97-AF65-F5344CB8AC3E}">
        <p14:creationId xmlns:p14="http://schemas.microsoft.com/office/powerpoint/2010/main" val="843052729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77925" y="696913"/>
            <a:ext cx="4641850" cy="3481387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sp>
      <p:sp>
        <p:nvSpPr>
          <p:cNvPr id="8806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00088" y="4410075"/>
            <a:ext cx="5597525" cy="4176713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3031" tIns="46516" rIns="93031" bIns="46516"/>
          <a:lstStyle/>
          <a:p>
            <a:endParaRPr lang="el-GR" altLang="el-GR" smtClean="0"/>
          </a:p>
        </p:txBody>
      </p:sp>
    </p:spTree>
    <p:extLst>
      <p:ext uri="{BB962C8B-B14F-4D97-AF65-F5344CB8AC3E}">
        <p14:creationId xmlns:p14="http://schemas.microsoft.com/office/powerpoint/2010/main" val="168708786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1413" y="663575"/>
            <a:ext cx="4716462" cy="353695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349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47738" y="4421188"/>
            <a:ext cx="5102225" cy="4198937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8002" tIns="44001" rIns="88002" bIns="44001"/>
          <a:lstStyle/>
          <a:p>
            <a:endParaRPr lang="el-GR" altLang="el-GR" smtClean="0"/>
          </a:p>
        </p:txBody>
      </p:sp>
    </p:spTree>
    <p:extLst>
      <p:ext uri="{BB962C8B-B14F-4D97-AF65-F5344CB8AC3E}">
        <p14:creationId xmlns:p14="http://schemas.microsoft.com/office/powerpoint/2010/main" val="205129322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1413" y="663575"/>
            <a:ext cx="4716462" cy="353695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451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47738" y="4421188"/>
            <a:ext cx="5102225" cy="4198937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8002" tIns="44001" rIns="88002" bIns="44001"/>
          <a:lstStyle/>
          <a:p>
            <a:endParaRPr lang="el-GR" altLang="el-GR" smtClean="0"/>
          </a:p>
        </p:txBody>
      </p:sp>
    </p:spTree>
    <p:extLst>
      <p:ext uri="{BB962C8B-B14F-4D97-AF65-F5344CB8AC3E}">
        <p14:creationId xmlns:p14="http://schemas.microsoft.com/office/powerpoint/2010/main" val="11230824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1413" y="663575"/>
            <a:ext cx="4716462" cy="353695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553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47738" y="4421188"/>
            <a:ext cx="5102225" cy="4198937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8002" tIns="44001" rIns="88002" bIns="44001"/>
          <a:lstStyle/>
          <a:p>
            <a:endParaRPr lang="el-GR" altLang="el-GR" smtClean="0"/>
          </a:p>
        </p:txBody>
      </p:sp>
    </p:spTree>
    <p:extLst>
      <p:ext uri="{BB962C8B-B14F-4D97-AF65-F5344CB8AC3E}">
        <p14:creationId xmlns:p14="http://schemas.microsoft.com/office/powerpoint/2010/main" val="32873513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1413" y="663575"/>
            <a:ext cx="4716462" cy="353695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656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47738" y="4421188"/>
            <a:ext cx="5102225" cy="4198937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8002" tIns="44001" rIns="88002" bIns="44001"/>
          <a:lstStyle/>
          <a:p>
            <a:endParaRPr lang="el-GR" altLang="el-GR" smtClean="0"/>
          </a:p>
        </p:txBody>
      </p:sp>
    </p:spTree>
    <p:extLst>
      <p:ext uri="{BB962C8B-B14F-4D97-AF65-F5344CB8AC3E}">
        <p14:creationId xmlns:p14="http://schemas.microsoft.com/office/powerpoint/2010/main" val="206300727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1413" y="663575"/>
            <a:ext cx="4716462" cy="353695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758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47738" y="4421188"/>
            <a:ext cx="5102225" cy="4198937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8002" tIns="44001" rIns="88002" bIns="44001"/>
          <a:lstStyle/>
          <a:p>
            <a:endParaRPr lang="el-GR" altLang="el-GR" smtClean="0"/>
          </a:p>
        </p:txBody>
      </p:sp>
    </p:spTree>
    <p:extLst>
      <p:ext uri="{BB962C8B-B14F-4D97-AF65-F5344CB8AC3E}">
        <p14:creationId xmlns:p14="http://schemas.microsoft.com/office/powerpoint/2010/main" val="414407058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77925" y="696913"/>
            <a:ext cx="4641850" cy="3481387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963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00088" y="4410075"/>
            <a:ext cx="5597525" cy="4176713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l-GR" altLang="el-GR" smtClean="0"/>
          </a:p>
        </p:txBody>
      </p:sp>
    </p:spTree>
    <p:extLst>
      <p:ext uri="{BB962C8B-B14F-4D97-AF65-F5344CB8AC3E}">
        <p14:creationId xmlns:p14="http://schemas.microsoft.com/office/powerpoint/2010/main" val="227712133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77925" y="696913"/>
            <a:ext cx="4641850" cy="3481387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065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00088" y="4410075"/>
            <a:ext cx="5597525" cy="4176713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l-GR" altLang="el-GR" smtClean="0"/>
          </a:p>
        </p:txBody>
      </p:sp>
    </p:spTree>
    <p:extLst>
      <p:ext uri="{BB962C8B-B14F-4D97-AF65-F5344CB8AC3E}">
        <p14:creationId xmlns:p14="http://schemas.microsoft.com/office/powerpoint/2010/main" val="12689303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BC9319-E145-4A73-86F6-284390365C66}" type="datetime1">
              <a:rPr lang="en-US" smtClean="0"/>
              <a:t>4/7/2024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                                           http://numericalmethods.eng.usf.edu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46EFBE0-00BF-4136-8979-BF6F96334743}" type="slidenum">
              <a:rPr lang="en-US" altLang="el-GR"/>
              <a:pPr/>
              <a:t>‹#›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34948821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D8D019-65A6-4C52-9F3F-77D0D7049B73}" type="datetime1">
              <a:rPr lang="en-US" smtClean="0"/>
              <a:t>4/7/2024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                                           http://numericalmethods.eng.usf.edu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E43D405-A091-4AD8-9899-A834304B7990}" type="slidenum">
              <a:rPr lang="en-US" altLang="el-GR"/>
              <a:pPr/>
              <a:t>‹#›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10711743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75475" y="617538"/>
            <a:ext cx="1968500" cy="54784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617538"/>
            <a:ext cx="5756275" cy="54784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E7C08B-65B7-4B5B-BF21-E073E876056A}" type="datetime1">
              <a:rPr lang="en-US" smtClean="0"/>
              <a:t>4/7/2024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                                           http://numericalmethods.eng.usf.edu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1FFD697-507E-45CE-A196-0585BCABDEF5}" type="slidenum">
              <a:rPr lang="en-US" altLang="el-GR"/>
              <a:pPr/>
              <a:t>‹#›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24767291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ED7AE7-340A-4B83-94C2-0434214B2217}" type="datetime1">
              <a:rPr lang="en-US" smtClean="0"/>
              <a:t>4/7/2024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                                           http://numericalmethods.eng.usf.edu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37663CD-7364-42CE-A323-F7A55FD2198A}" type="slidenum">
              <a:rPr lang="en-US" altLang="el-GR"/>
              <a:pPr/>
              <a:t>‹#›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297486359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9BBE5A-B3D5-4561-95B1-AE1A8B4FB464}" type="datetime1">
              <a:rPr lang="en-US" smtClean="0"/>
              <a:t>4/7/2024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                                           http://numericalmethods.eng.usf.edu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7D5BC67-2F80-49BE-8D7F-529B85132150}" type="slidenum">
              <a:rPr lang="en-US" altLang="el-GR"/>
              <a:pPr/>
              <a:t>‹#›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165466592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044D46-C3CA-4028-A8BD-C21BA4FAB8B0}" type="datetime1">
              <a:rPr lang="en-US" smtClean="0"/>
              <a:t>4/7/2024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                                           http://numericalmethods.eng.usf.edu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88D928A-6E01-4F3C-8BCB-975AD554CF2E}" type="slidenum">
              <a:rPr lang="en-US" altLang="el-GR"/>
              <a:pPr/>
              <a:t>‹#›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150675072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29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496D66-678D-4DC6-B024-2B519F298D43}" type="datetime1">
              <a:rPr lang="en-US" smtClean="0"/>
              <a:t>4/7/2024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                                           http://numericalmethods.eng.usf.edu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925207E-A84D-4E98-AADD-1DEF91D2E4CD}" type="slidenum">
              <a:rPr lang="en-US" altLang="el-GR"/>
              <a:pPr/>
              <a:t>‹#›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380933597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10FC5C-1775-4652-A5D5-BF3183B7D4D9}" type="datetime1">
              <a:rPr lang="en-US" smtClean="0"/>
              <a:t>4/7/2024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                                           http://numericalmethods.eng.usf.edu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4818281-3B8C-413D-BCB2-202321ED3E69}" type="slidenum">
              <a:rPr lang="en-US" altLang="el-GR"/>
              <a:pPr/>
              <a:t>‹#›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261692141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AE78CB-0F3A-4429-876C-210D613227D3}" type="datetime1">
              <a:rPr lang="en-US" smtClean="0"/>
              <a:t>4/7/2024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                                           http://numericalmethods.eng.usf.edu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AE07EBA-E296-40B0-9DE3-0B6618913CB8}" type="slidenum">
              <a:rPr lang="en-US" altLang="el-GR"/>
              <a:pPr/>
              <a:t>‹#›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313675158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93210D-3D74-4857-BEEB-B93BEC37DCF1}" type="datetime1">
              <a:rPr lang="en-US" smtClean="0"/>
              <a:t>4/7/2024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                                           http://numericalmethods.eng.usf.edu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A5B7B58-ECD0-4602-BC48-F03FECD9FB55}" type="slidenum">
              <a:rPr lang="en-US" altLang="el-GR"/>
              <a:pPr/>
              <a:t>‹#›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301909046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BF766F-A751-46B7-9CAA-18A5A2E51873}" type="datetime1">
              <a:rPr lang="en-US" smtClean="0"/>
              <a:t>4/7/2024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                                           http://numericalmethods.eng.usf.edu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D2FD004-2380-475B-BECE-C68831FA81BC}" type="slidenum">
              <a:rPr lang="en-US" altLang="el-GR"/>
              <a:pPr/>
              <a:t>‹#›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18520886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DB0220-EE30-41C4-968E-B272A63D79C7}" type="datetime1">
              <a:rPr lang="en-US" smtClean="0"/>
              <a:t>4/7/2024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                                           http://numericalmethods.eng.usf.edu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C361951-82F2-4ED7-A6D7-0B24385FC660}" type="slidenum">
              <a:rPr lang="en-US" altLang="el-GR"/>
              <a:pPr/>
              <a:t>‹#›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77031820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52B413-CA56-495B-9137-0704D77BB104}" type="datetime1">
              <a:rPr lang="en-US" smtClean="0"/>
              <a:t>4/7/2024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                                           http://numericalmethods.eng.usf.edu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206E04E-D9E5-49A0-AA0F-EEE49CF4AADC}" type="slidenum">
              <a:rPr lang="en-US" altLang="el-GR"/>
              <a:pPr/>
              <a:t>‹#›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30948377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C5A0CF-AD79-4A70-87E6-3F380B14F88F}" type="datetime1">
              <a:rPr lang="en-US" smtClean="0"/>
              <a:t>4/7/2024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                                           http://numericalmethods.eng.usf.edu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687224-41E6-4E4C-A09D-897DDC178D35}" type="slidenum">
              <a:rPr lang="en-US" altLang="el-GR"/>
              <a:pPr/>
              <a:t>‹#›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194402079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75475" y="617538"/>
            <a:ext cx="1968500" cy="54784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617538"/>
            <a:ext cx="5756275" cy="54784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DC515E-5366-4FC2-9FE1-469324C6ABF5}" type="datetime1">
              <a:rPr lang="en-US" smtClean="0"/>
              <a:t>4/7/2024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                                           http://numericalmethods.eng.usf.edu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8103681-8255-42A3-9A15-13B74367CE18}" type="slidenum">
              <a:rPr lang="en-US" altLang="el-GR"/>
              <a:pPr/>
              <a:t>‹#›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56345958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AndTx" preserve="1">
  <p:cSld name="Title, Conten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0938" y="617538"/>
            <a:ext cx="7793037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19812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29200" y="19812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ED2CD2-1D75-43B0-BC34-6941B5E9C4E5}" type="datetime1">
              <a:rPr lang="en-US" smtClean="0"/>
              <a:t>4/7/2024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                                           http://numericalmethods.eng.usf.edu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AE0A84A-95CC-4962-8C16-BF5039C39004}" type="slidenum">
              <a:rPr lang="en-US" altLang="el-GR"/>
              <a:pPr/>
              <a:t>‹#›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277322807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AndTx" preserve="1">
  <p:cSld name="Title, 2 Conten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0938" y="617538"/>
            <a:ext cx="7793037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066800" y="1981200"/>
            <a:ext cx="38100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1066800" y="4114800"/>
            <a:ext cx="38100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half" idx="3"/>
          </p:nvPr>
        </p:nvSpPr>
        <p:spPr>
          <a:xfrm>
            <a:off x="5029200" y="19812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28B622-CFD9-4014-A59C-31A29EF08023}" type="datetime1">
              <a:rPr lang="en-US" smtClean="0"/>
              <a:t>4/7/2024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                                           http://numericalmethods.eng.usf.edu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F17C587-211F-45DB-A894-602F614B1EA6}" type="slidenum">
              <a:rPr lang="en-US" altLang="el-GR"/>
              <a:pPr/>
              <a:t>‹#›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144241661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0938" y="617538"/>
            <a:ext cx="7793037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066800" y="19812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29200" y="19812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7E8B1D-19E2-485E-B3E9-F8A0D448FB51}" type="datetime1">
              <a:rPr lang="en-US" smtClean="0"/>
              <a:t>4/7/2024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                                           http://numericalmethods.eng.usf.edu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C7BC246-C480-4C46-9A39-5F366E15559C}" type="slidenum">
              <a:rPr lang="en-US" altLang="el-GR"/>
              <a:pPr/>
              <a:t>‹#›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36169631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808323-8743-4493-ABD9-727C852AD087}" type="datetime1">
              <a:rPr lang="en-US" smtClean="0"/>
              <a:t>4/7/2024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                                           http://numericalmethods.eng.usf.edu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9F1788A-66FF-4660-AA86-88D6AC6CA295}" type="slidenum">
              <a:rPr lang="en-US" altLang="el-GR"/>
              <a:pPr/>
              <a:t>‹#›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34657334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29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738EEC-D6BC-4E50-BB95-099F9ADAA4A2}" type="datetime1">
              <a:rPr lang="en-US" smtClean="0"/>
              <a:t>4/7/2024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                                           http://numericalmethods.eng.usf.edu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9A1D4CA-19A8-42D6-9B0D-423030775CEF}" type="slidenum">
              <a:rPr lang="en-US" altLang="el-GR"/>
              <a:pPr/>
              <a:t>‹#›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29129258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702F0A-7F64-4DAD-A7A1-B60F843E10D9}" type="datetime1">
              <a:rPr lang="en-US" smtClean="0"/>
              <a:t>4/7/2024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                                           http://numericalmethods.eng.usf.edu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0769FF2-73A9-4A2B-9A0A-04C8EFBF6EC1}" type="slidenum">
              <a:rPr lang="en-US" altLang="el-GR"/>
              <a:pPr/>
              <a:t>‹#›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17641641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C91787-ED0D-4228-ABB1-975CDF492B72}" type="datetime1">
              <a:rPr lang="en-US" smtClean="0"/>
              <a:t>4/7/2024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                                           http://numericalmethods.eng.usf.edu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9E0D6D4-94F0-4E61-912F-277FFF234BF8}" type="slidenum">
              <a:rPr lang="en-US" altLang="el-GR"/>
              <a:pPr/>
              <a:t>‹#›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23088916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C400E5-4C1D-41CB-91AF-7E993364574A}" type="datetime1">
              <a:rPr lang="en-US" smtClean="0"/>
              <a:t>4/7/2024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                                           http://numericalmethods.eng.usf.edu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8FFBB8-C86A-49ED-A5A7-E3C6E75C5A36}" type="slidenum">
              <a:rPr lang="en-US" altLang="el-GR"/>
              <a:pPr/>
              <a:t>‹#›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25128617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06145A9-EE1F-41E6-9349-B0E852695ED1}" type="datetime1">
              <a:rPr lang="en-US" smtClean="0"/>
              <a:t>4/7/2024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                                           http://numericalmethods.eng.usf.edu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E6A6033-C262-44E5-8FE8-8B9EC19FD738}" type="slidenum">
              <a:rPr lang="en-US" altLang="el-GR"/>
              <a:pPr/>
              <a:t>‹#›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12151885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77CF04-DC19-446B-AC6C-F40120447CAF}" type="datetime1">
              <a:rPr lang="en-US" smtClean="0"/>
              <a:t>4/7/2024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                                           http://numericalmethods.eng.usf.edu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D84FEC0-2636-4991-B447-AB592057E69C}" type="slidenum">
              <a:rPr lang="en-US" altLang="el-GR"/>
              <a:pPr/>
              <a:t>‹#›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39218507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theme" Target="../theme/theme2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9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304800"/>
            <a:ext cx="8639175" cy="601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l-GR" smtClean="0"/>
              <a:t>Click to edit Master title style</a:t>
            </a:r>
          </a:p>
        </p:txBody>
      </p:sp>
      <p:sp>
        <p:nvSpPr>
          <p:cNvPr id="24580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304799" y="1143000"/>
            <a:ext cx="8639175" cy="495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l-GR" smtClean="0"/>
              <a:t>Click to edit Master text styles</a:t>
            </a:r>
          </a:p>
          <a:p>
            <a:pPr lvl="1"/>
            <a:r>
              <a:rPr lang="en-US" altLang="el-GR" smtClean="0"/>
              <a:t>Second level</a:t>
            </a:r>
          </a:p>
          <a:p>
            <a:pPr lvl="2"/>
            <a:r>
              <a:rPr lang="en-US" altLang="el-GR" smtClean="0"/>
              <a:t>Third level</a:t>
            </a:r>
          </a:p>
          <a:p>
            <a:pPr lvl="3"/>
            <a:r>
              <a:rPr lang="en-US" altLang="el-GR" smtClean="0"/>
              <a:t>Fourth level</a:t>
            </a:r>
          </a:p>
          <a:p>
            <a:pPr lvl="4"/>
            <a:r>
              <a:rPr lang="en-US" altLang="el-GR" smtClean="0"/>
              <a:t>Fifth level</a:t>
            </a:r>
          </a:p>
        </p:txBody>
      </p:sp>
      <p:sp>
        <p:nvSpPr>
          <p:cNvPr id="26" name="Rectangle 104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868240" y="6248400"/>
            <a:ext cx="1066800" cy="4572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600" b="1">
                <a:solidFill>
                  <a:schemeClr val="accent5">
                    <a:lumMod val="50000"/>
                  </a:schemeClr>
                </a:solidFill>
                <a:latin typeface="Arno Pro Caption" panose="02020502040506020403" pitchFamily="18" charset="0"/>
              </a:defRPr>
            </a:lvl1pPr>
          </a:lstStyle>
          <a:p>
            <a:fld id="{C5B29E80-507D-4C89-944A-83F049079696}" type="slidenum">
              <a:rPr lang="en-US" altLang="el-GR" smtClean="0"/>
              <a:pPr/>
              <a:t>‹#›</a:t>
            </a:fld>
            <a:endParaRPr lang="en-US" alt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04" r:id="rId1"/>
    <p:sldLayoutId id="2147483905" r:id="rId2"/>
    <p:sldLayoutId id="2147483906" r:id="rId3"/>
    <p:sldLayoutId id="2147483907" r:id="rId4"/>
    <p:sldLayoutId id="2147483908" r:id="rId5"/>
    <p:sldLayoutId id="2147483909" r:id="rId6"/>
    <p:sldLayoutId id="2147483910" r:id="rId7"/>
    <p:sldLayoutId id="2147483911" r:id="rId8"/>
    <p:sldLayoutId id="2147483912" r:id="rId9"/>
    <p:sldLayoutId id="2147483913" r:id="rId10"/>
    <p:sldLayoutId id="2147483914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no Pro Caption" panose="02020502040506020403" pitchFamily="18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anose="05000000000000000000" pitchFamily="2" charset="2"/>
        <a:buChar char="n"/>
        <a:defRPr sz="3200">
          <a:solidFill>
            <a:schemeClr val="tx1"/>
          </a:solidFill>
          <a:latin typeface="Arno Pro Caption" panose="02020502040506020403" pitchFamily="18" charset="0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55000"/>
        <a:buChar char="•"/>
        <a:defRPr sz="2800">
          <a:solidFill>
            <a:schemeClr val="tx1"/>
          </a:solidFill>
          <a:latin typeface="Arno Pro Caption" panose="02020502040506020403" pitchFamily="18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50000"/>
        <a:buChar char="•"/>
        <a:defRPr sz="2400">
          <a:solidFill>
            <a:schemeClr val="tx1"/>
          </a:solidFill>
          <a:latin typeface="Arno Pro Caption" panose="02020502040506020403" pitchFamily="18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55000"/>
        <a:buChar char="•"/>
        <a:defRPr sz="2000">
          <a:solidFill>
            <a:schemeClr val="tx1"/>
          </a:solidFill>
          <a:latin typeface="Arno Pro Caption" panose="02020502040506020403" pitchFamily="18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50000"/>
        <a:buChar char="•"/>
        <a:defRPr sz="2000">
          <a:solidFill>
            <a:schemeClr val="tx1"/>
          </a:solidFill>
          <a:latin typeface="Arno Pro Caption" panose="02020502040506020403" pitchFamily="18" charset="0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50000"/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50000"/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50000"/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50000"/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rotWithShape="0">
          <a:gsLst>
            <a:gs pos="0">
              <a:srgbClr val="C9FEFF"/>
            </a:gs>
            <a:gs pos="100000">
              <a:srgbClr val="E9FEFF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010" name="Rectangle 2"/>
          <p:cNvSpPr>
            <a:spLocks noChangeArrowheads="1"/>
          </p:cNvSpPr>
          <p:nvPr/>
        </p:nvSpPr>
        <p:spPr bwMode="ltGray">
          <a:xfrm>
            <a:off x="417513" y="1098550"/>
            <a:ext cx="438150" cy="474663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kumimoji="1" lang="en-US"/>
          </a:p>
        </p:txBody>
      </p:sp>
      <p:sp>
        <p:nvSpPr>
          <p:cNvPr id="171011" name="Rectangle 3"/>
          <p:cNvSpPr>
            <a:spLocks noChangeArrowheads="1"/>
          </p:cNvSpPr>
          <p:nvPr/>
        </p:nvSpPr>
        <p:spPr bwMode="ltGray">
          <a:xfrm>
            <a:off x="800100" y="1098550"/>
            <a:ext cx="328613" cy="474663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kumimoji="1" lang="en-US"/>
          </a:p>
        </p:txBody>
      </p:sp>
      <p:sp>
        <p:nvSpPr>
          <p:cNvPr id="171012" name="Rectangle 4"/>
          <p:cNvSpPr>
            <a:spLocks noChangeArrowheads="1"/>
          </p:cNvSpPr>
          <p:nvPr/>
        </p:nvSpPr>
        <p:spPr bwMode="ltGray">
          <a:xfrm>
            <a:off x="541338" y="1520825"/>
            <a:ext cx="422275" cy="474663"/>
          </a:xfrm>
          <a:prstGeom prst="rect">
            <a:avLst/>
          </a:prstGeom>
          <a:solidFill>
            <a:schemeClr val="folHlink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kumimoji="1" lang="en-US"/>
          </a:p>
        </p:txBody>
      </p:sp>
      <p:sp>
        <p:nvSpPr>
          <p:cNvPr id="171013" name="Rectangle 5"/>
          <p:cNvSpPr>
            <a:spLocks noChangeArrowheads="1"/>
          </p:cNvSpPr>
          <p:nvPr/>
        </p:nvSpPr>
        <p:spPr bwMode="ltGray">
          <a:xfrm>
            <a:off x="911225" y="1520825"/>
            <a:ext cx="368300" cy="474663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kumimoji="1" lang="en-US"/>
          </a:p>
        </p:txBody>
      </p:sp>
      <p:sp>
        <p:nvSpPr>
          <p:cNvPr id="171014" name="Rectangle 6"/>
          <p:cNvSpPr>
            <a:spLocks noChangeArrowheads="1"/>
          </p:cNvSpPr>
          <p:nvPr/>
        </p:nvSpPr>
        <p:spPr bwMode="ltGray">
          <a:xfrm>
            <a:off x="127000" y="1447800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kumimoji="1" lang="en-US"/>
          </a:p>
        </p:txBody>
      </p:sp>
      <p:sp>
        <p:nvSpPr>
          <p:cNvPr id="171015" name="Rectangle 7"/>
          <p:cNvSpPr>
            <a:spLocks noChangeArrowheads="1"/>
          </p:cNvSpPr>
          <p:nvPr/>
        </p:nvSpPr>
        <p:spPr bwMode="gray">
          <a:xfrm>
            <a:off x="762000" y="990600"/>
            <a:ext cx="31750" cy="1052513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kumimoji="1" lang="en-US"/>
          </a:p>
        </p:txBody>
      </p:sp>
      <p:sp>
        <p:nvSpPr>
          <p:cNvPr id="171016" name="Rectangle 8"/>
          <p:cNvSpPr>
            <a:spLocks noChangeArrowheads="1"/>
          </p:cNvSpPr>
          <p:nvPr/>
        </p:nvSpPr>
        <p:spPr bwMode="gray">
          <a:xfrm>
            <a:off x="442913" y="1781175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kumimoji="1" lang="en-US"/>
          </a:p>
        </p:txBody>
      </p:sp>
      <p:sp>
        <p:nvSpPr>
          <p:cNvPr id="25609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50938" y="617538"/>
            <a:ext cx="7793037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l-GR" smtClean="0"/>
              <a:t>Click to edit Master title style</a:t>
            </a:r>
          </a:p>
        </p:txBody>
      </p:sp>
      <p:sp>
        <p:nvSpPr>
          <p:cNvPr id="25610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66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l-GR" smtClean="0"/>
              <a:t>Click to edit Master text styles</a:t>
            </a:r>
          </a:p>
          <a:p>
            <a:pPr lvl="1"/>
            <a:r>
              <a:rPr lang="en-US" altLang="el-GR" smtClean="0"/>
              <a:t>Second level</a:t>
            </a:r>
          </a:p>
          <a:p>
            <a:pPr lvl="2"/>
            <a:r>
              <a:rPr lang="en-US" altLang="el-GR" smtClean="0"/>
              <a:t>Third level</a:t>
            </a:r>
          </a:p>
          <a:p>
            <a:pPr lvl="3"/>
            <a:r>
              <a:rPr lang="en-US" altLang="el-GR" smtClean="0"/>
              <a:t>Fourth level</a:t>
            </a:r>
          </a:p>
          <a:p>
            <a:pPr lvl="4"/>
            <a:r>
              <a:rPr lang="en-US" altLang="el-GR" smtClean="0"/>
              <a:t>Fifth level</a:t>
            </a:r>
          </a:p>
        </p:txBody>
      </p:sp>
      <p:sp>
        <p:nvSpPr>
          <p:cNvPr id="171019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648200" y="64008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400"/>
            </a:lvl1pPr>
          </a:lstStyle>
          <a:p>
            <a:pPr>
              <a:defRPr/>
            </a:pPr>
            <a:fld id="{FDEE398C-CFA7-4077-8AB4-752ADA1D3F8A}" type="datetime1">
              <a:rPr lang="en-US" smtClean="0"/>
              <a:t>4/7/2024</a:t>
            </a:fld>
            <a:endParaRPr lang="en-US"/>
          </a:p>
        </p:txBody>
      </p:sp>
      <p:sp>
        <p:nvSpPr>
          <p:cNvPr id="171020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334000" y="6629400"/>
            <a:ext cx="38100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rgbClr val="C0C0C0"/>
                </a:solidFill>
              </a:defRPr>
            </a:lvl1pPr>
          </a:lstStyle>
          <a:p>
            <a:pPr>
              <a:defRPr/>
            </a:pPr>
            <a:r>
              <a:rPr lang="en-US"/>
              <a:t>                                           http://numericalmethods.eng.usf.edu</a:t>
            </a:r>
          </a:p>
        </p:txBody>
      </p:sp>
      <p:sp>
        <p:nvSpPr>
          <p:cNvPr id="171021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0" y="6629400"/>
            <a:ext cx="19050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400"/>
            </a:lvl1pPr>
          </a:lstStyle>
          <a:p>
            <a:fld id="{7CEEDAB4-3D8E-494A-A0B4-265E21C23A90}" type="slidenum">
              <a:rPr lang="en-US" altLang="el-GR"/>
              <a:pPr/>
              <a:t>‹#›</a:t>
            </a:fld>
            <a:endParaRPr lang="en-US" alt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15" r:id="rId1"/>
    <p:sldLayoutId id="2147483916" r:id="rId2"/>
    <p:sldLayoutId id="2147483917" r:id="rId3"/>
    <p:sldLayoutId id="2147483918" r:id="rId4"/>
    <p:sldLayoutId id="2147483919" r:id="rId5"/>
    <p:sldLayoutId id="2147483920" r:id="rId6"/>
    <p:sldLayoutId id="2147483921" r:id="rId7"/>
    <p:sldLayoutId id="2147483922" r:id="rId8"/>
    <p:sldLayoutId id="2147483923" r:id="rId9"/>
    <p:sldLayoutId id="2147483924" r:id="rId10"/>
    <p:sldLayoutId id="2147483925" r:id="rId11"/>
    <p:sldLayoutId id="2147483926" r:id="rId12"/>
    <p:sldLayoutId id="2147483927" r:id="rId13"/>
    <p:sldLayoutId id="2147483928" r:id="rId14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anose="05000000000000000000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55000"/>
        <a:buChar char="•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50000"/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55000"/>
        <a:buChar char="•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50000"/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50000"/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50000"/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50000"/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50000"/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3.bin"/><Relationship Id="rId3" Type="http://schemas.openxmlformats.org/officeDocument/2006/relationships/notesSlide" Target="../notesSlides/notesSlide10.xml"/><Relationship Id="rId7" Type="http://schemas.openxmlformats.org/officeDocument/2006/relationships/image" Target="../media/image22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oleObject" Target="../embeddings/oleObject22.bin"/><Relationship Id="rId5" Type="http://schemas.openxmlformats.org/officeDocument/2006/relationships/image" Target="../media/image21.wmf"/><Relationship Id="rId4" Type="http://schemas.openxmlformats.org/officeDocument/2006/relationships/oleObject" Target="../embeddings/oleObject21.bin"/><Relationship Id="rId9" Type="http://schemas.openxmlformats.org/officeDocument/2006/relationships/image" Target="../media/image23.w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5" Type="http://schemas.openxmlformats.org/officeDocument/2006/relationships/image" Target="../media/image24.wmf"/><Relationship Id="rId4" Type="http://schemas.openxmlformats.org/officeDocument/2006/relationships/oleObject" Target="../embeddings/oleObject24.bin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7.bin"/><Relationship Id="rId13" Type="http://schemas.openxmlformats.org/officeDocument/2006/relationships/image" Target="../media/image29.wmf"/><Relationship Id="rId18" Type="http://schemas.openxmlformats.org/officeDocument/2006/relationships/oleObject" Target="../embeddings/oleObject32.bin"/><Relationship Id="rId26" Type="http://schemas.openxmlformats.org/officeDocument/2006/relationships/oleObject" Target="../embeddings/oleObject36.bin"/><Relationship Id="rId3" Type="http://schemas.openxmlformats.org/officeDocument/2006/relationships/notesSlide" Target="../notesSlides/notesSlide13.xml"/><Relationship Id="rId21" Type="http://schemas.openxmlformats.org/officeDocument/2006/relationships/image" Target="../media/image33.wmf"/><Relationship Id="rId7" Type="http://schemas.openxmlformats.org/officeDocument/2006/relationships/image" Target="../media/image26.wmf"/><Relationship Id="rId12" Type="http://schemas.openxmlformats.org/officeDocument/2006/relationships/oleObject" Target="../embeddings/oleObject29.bin"/><Relationship Id="rId17" Type="http://schemas.openxmlformats.org/officeDocument/2006/relationships/image" Target="../media/image31.wmf"/><Relationship Id="rId25" Type="http://schemas.openxmlformats.org/officeDocument/2006/relationships/image" Target="../media/image35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31.bin"/><Relationship Id="rId20" Type="http://schemas.openxmlformats.org/officeDocument/2006/relationships/oleObject" Target="../embeddings/oleObject33.bin"/><Relationship Id="rId29" Type="http://schemas.openxmlformats.org/officeDocument/2006/relationships/image" Target="../media/image37.wmf"/><Relationship Id="rId1" Type="http://schemas.openxmlformats.org/officeDocument/2006/relationships/vmlDrawing" Target="../drawings/vmlDrawing9.vml"/><Relationship Id="rId6" Type="http://schemas.openxmlformats.org/officeDocument/2006/relationships/oleObject" Target="../embeddings/oleObject26.bin"/><Relationship Id="rId11" Type="http://schemas.openxmlformats.org/officeDocument/2006/relationships/image" Target="../media/image28.wmf"/><Relationship Id="rId24" Type="http://schemas.openxmlformats.org/officeDocument/2006/relationships/oleObject" Target="../embeddings/oleObject35.bin"/><Relationship Id="rId5" Type="http://schemas.openxmlformats.org/officeDocument/2006/relationships/image" Target="../media/image25.wmf"/><Relationship Id="rId15" Type="http://schemas.openxmlformats.org/officeDocument/2006/relationships/image" Target="../media/image30.wmf"/><Relationship Id="rId23" Type="http://schemas.openxmlformats.org/officeDocument/2006/relationships/image" Target="../media/image34.wmf"/><Relationship Id="rId28" Type="http://schemas.openxmlformats.org/officeDocument/2006/relationships/oleObject" Target="../embeddings/oleObject37.bin"/><Relationship Id="rId10" Type="http://schemas.openxmlformats.org/officeDocument/2006/relationships/oleObject" Target="../embeddings/oleObject28.bin"/><Relationship Id="rId19" Type="http://schemas.openxmlformats.org/officeDocument/2006/relationships/image" Target="../media/image32.wmf"/><Relationship Id="rId31" Type="http://schemas.openxmlformats.org/officeDocument/2006/relationships/image" Target="../media/image38.wmf"/><Relationship Id="rId4" Type="http://schemas.openxmlformats.org/officeDocument/2006/relationships/oleObject" Target="../embeddings/oleObject25.bin"/><Relationship Id="rId9" Type="http://schemas.openxmlformats.org/officeDocument/2006/relationships/image" Target="../media/image27.wmf"/><Relationship Id="rId14" Type="http://schemas.openxmlformats.org/officeDocument/2006/relationships/oleObject" Target="../embeddings/oleObject30.bin"/><Relationship Id="rId22" Type="http://schemas.openxmlformats.org/officeDocument/2006/relationships/oleObject" Target="../embeddings/oleObject34.bin"/><Relationship Id="rId27" Type="http://schemas.openxmlformats.org/officeDocument/2006/relationships/image" Target="../media/image36.wmf"/><Relationship Id="rId30" Type="http://schemas.openxmlformats.org/officeDocument/2006/relationships/oleObject" Target="../embeddings/oleObject38.bin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1.bin"/><Relationship Id="rId13" Type="http://schemas.openxmlformats.org/officeDocument/2006/relationships/image" Target="../media/image2.wmf"/><Relationship Id="rId18" Type="http://schemas.openxmlformats.org/officeDocument/2006/relationships/image" Target="../media/image44.wmf"/><Relationship Id="rId3" Type="http://schemas.openxmlformats.org/officeDocument/2006/relationships/notesSlide" Target="../notesSlides/notesSlide14.xml"/><Relationship Id="rId21" Type="http://schemas.openxmlformats.org/officeDocument/2006/relationships/oleObject" Target="../embeddings/oleObject48.bin"/><Relationship Id="rId7" Type="http://schemas.openxmlformats.org/officeDocument/2006/relationships/image" Target="../media/image40.wmf"/><Relationship Id="rId12" Type="http://schemas.openxmlformats.org/officeDocument/2006/relationships/oleObject" Target="../embeddings/oleObject43.bin"/><Relationship Id="rId17" Type="http://schemas.openxmlformats.org/officeDocument/2006/relationships/oleObject" Target="../embeddings/oleObject46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3.wmf"/><Relationship Id="rId20" Type="http://schemas.openxmlformats.org/officeDocument/2006/relationships/image" Target="../media/image45.wmf"/><Relationship Id="rId1" Type="http://schemas.openxmlformats.org/officeDocument/2006/relationships/vmlDrawing" Target="../drawings/vmlDrawing10.vml"/><Relationship Id="rId6" Type="http://schemas.openxmlformats.org/officeDocument/2006/relationships/oleObject" Target="../embeddings/oleObject40.bin"/><Relationship Id="rId11" Type="http://schemas.openxmlformats.org/officeDocument/2006/relationships/image" Target="../media/image42.wmf"/><Relationship Id="rId5" Type="http://schemas.openxmlformats.org/officeDocument/2006/relationships/image" Target="../media/image39.wmf"/><Relationship Id="rId15" Type="http://schemas.openxmlformats.org/officeDocument/2006/relationships/oleObject" Target="../embeddings/oleObject45.bin"/><Relationship Id="rId10" Type="http://schemas.openxmlformats.org/officeDocument/2006/relationships/oleObject" Target="../embeddings/oleObject42.bin"/><Relationship Id="rId19" Type="http://schemas.openxmlformats.org/officeDocument/2006/relationships/oleObject" Target="../embeddings/oleObject47.bin"/><Relationship Id="rId4" Type="http://schemas.openxmlformats.org/officeDocument/2006/relationships/oleObject" Target="../embeddings/oleObject39.bin"/><Relationship Id="rId9" Type="http://schemas.openxmlformats.org/officeDocument/2006/relationships/image" Target="../media/image41.wmf"/><Relationship Id="rId14" Type="http://schemas.openxmlformats.org/officeDocument/2006/relationships/oleObject" Target="../embeddings/oleObject44.bin"/><Relationship Id="rId22" Type="http://schemas.openxmlformats.org/officeDocument/2006/relationships/image" Target="../media/image46.wmf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1.bin"/><Relationship Id="rId13" Type="http://schemas.openxmlformats.org/officeDocument/2006/relationships/image" Target="../media/image51.wmf"/><Relationship Id="rId3" Type="http://schemas.openxmlformats.org/officeDocument/2006/relationships/notesSlide" Target="../notesSlides/notesSlide15.xml"/><Relationship Id="rId7" Type="http://schemas.openxmlformats.org/officeDocument/2006/relationships/image" Target="../media/image48.wmf"/><Relationship Id="rId12" Type="http://schemas.openxmlformats.org/officeDocument/2006/relationships/oleObject" Target="../embeddings/oleObject5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6" Type="http://schemas.openxmlformats.org/officeDocument/2006/relationships/oleObject" Target="../embeddings/oleObject50.bin"/><Relationship Id="rId11" Type="http://schemas.openxmlformats.org/officeDocument/2006/relationships/image" Target="../media/image50.wmf"/><Relationship Id="rId5" Type="http://schemas.openxmlformats.org/officeDocument/2006/relationships/image" Target="../media/image47.wmf"/><Relationship Id="rId10" Type="http://schemas.openxmlformats.org/officeDocument/2006/relationships/oleObject" Target="../embeddings/oleObject52.bin"/><Relationship Id="rId4" Type="http://schemas.openxmlformats.org/officeDocument/2006/relationships/oleObject" Target="../embeddings/oleObject49.bin"/><Relationship Id="rId9" Type="http://schemas.openxmlformats.org/officeDocument/2006/relationships/image" Target="../media/image49.wmf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6.bin"/><Relationship Id="rId3" Type="http://schemas.openxmlformats.org/officeDocument/2006/relationships/notesSlide" Target="../notesSlides/notesSlide16.xml"/><Relationship Id="rId7" Type="http://schemas.openxmlformats.org/officeDocument/2006/relationships/image" Target="../media/image53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6" Type="http://schemas.openxmlformats.org/officeDocument/2006/relationships/oleObject" Target="../embeddings/oleObject55.bin"/><Relationship Id="rId5" Type="http://schemas.openxmlformats.org/officeDocument/2006/relationships/image" Target="../media/image52.wmf"/><Relationship Id="rId4" Type="http://schemas.openxmlformats.org/officeDocument/2006/relationships/oleObject" Target="../embeddings/oleObject54.bin"/><Relationship Id="rId9" Type="http://schemas.openxmlformats.org/officeDocument/2006/relationships/image" Target="../media/image54.wmf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9.bin"/><Relationship Id="rId13" Type="http://schemas.openxmlformats.org/officeDocument/2006/relationships/image" Target="../media/image59.wmf"/><Relationship Id="rId3" Type="http://schemas.openxmlformats.org/officeDocument/2006/relationships/notesSlide" Target="../notesSlides/notesSlide17.xml"/><Relationship Id="rId7" Type="http://schemas.openxmlformats.org/officeDocument/2006/relationships/image" Target="../media/image56.wmf"/><Relationship Id="rId12" Type="http://schemas.openxmlformats.org/officeDocument/2006/relationships/oleObject" Target="../embeddings/oleObject6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6" Type="http://schemas.openxmlformats.org/officeDocument/2006/relationships/oleObject" Target="../embeddings/oleObject58.bin"/><Relationship Id="rId11" Type="http://schemas.openxmlformats.org/officeDocument/2006/relationships/image" Target="../media/image58.wmf"/><Relationship Id="rId5" Type="http://schemas.openxmlformats.org/officeDocument/2006/relationships/image" Target="../media/image55.wmf"/><Relationship Id="rId15" Type="http://schemas.openxmlformats.org/officeDocument/2006/relationships/image" Target="../media/image60.wmf"/><Relationship Id="rId10" Type="http://schemas.openxmlformats.org/officeDocument/2006/relationships/oleObject" Target="../embeddings/oleObject60.bin"/><Relationship Id="rId4" Type="http://schemas.openxmlformats.org/officeDocument/2006/relationships/oleObject" Target="../embeddings/oleObject57.bin"/><Relationship Id="rId9" Type="http://schemas.openxmlformats.org/officeDocument/2006/relationships/image" Target="../media/image57.wmf"/><Relationship Id="rId14" Type="http://schemas.openxmlformats.org/officeDocument/2006/relationships/oleObject" Target="../embeddings/oleObject62.bin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5.bin"/><Relationship Id="rId13" Type="http://schemas.openxmlformats.org/officeDocument/2006/relationships/image" Target="../media/image65.wmf"/><Relationship Id="rId3" Type="http://schemas.openxmlformats.org/officeDocument/2006/relationships/notesSlide" Target="../notesSlides/notesSlide18.xml"/><Relationship Id="rId7" Type="http://schemas.openxmlformats.org/officeDocument/2006/relationships/image" Target="../media/image62.wmf"/><Relationship Id="rId12" Type="http://schemas.openxmlformats.org/officeDocument/2006/relationships/oleObject" Target="../embeddings/oleObject67.bin"/><Relationship Id="rId17" Type="http://schemas.openxmlformats.org/officeDocument/2006/relationships/image" Target="../media/image67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69.bin"/><Relationship Id="rId1" Type="http://schemas.openxmlformats.org/officeDocument/2006/relationships/vmlDrawing" Target="../drawings/vmlDrawing14.vml"/><Relationship Id="rId6" Type="http://schemas.openxmlformats.org/officeDocument/2006/relationships/oleObject" Target="../embeddings/oleObject64.bin"/><Relationship Id="rId11" Type="http://schemas.openxmlformats.org/officeDocument/2006/relationships/image" Target="../media/image64.wmf"/><Relationship Id="rId5" Type="http://schemas.openxmlformats.org/officeDocument/2006/relationships/image" Target="../media/image61.wmf"/><Relationship Id="rId15" Type="http://schemas.openxmlformats.org/officeDocument/2006/relationships/image" Target="../media/image66.wmf"/><Relationship Id="rId10" Type="http://schemas.openxmlformats.org/officeDocument/2006/relationships/oleObject" Target="../embeddings/oleObject66.bin"/><Relationship Id="rId4" Type="http://schemas.openxmlformats.org/officeDocument/2006/relationships/oleObject" Target="../embeddings/oleObject63.bin"/><Relationship Id="rId9" Type="http://schemas.openxmlformats.org/officeDocument/2006/relationships/image" Target="../media/image63.wmf"/><Relationship Id="rId14" Type="http://schemas.openxmlformats.org/officeDocument/2006/relationships/oleObject" Target="../embeddings/oleObject68.bin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2.bin"/><Relationship Id="rId13" Type="http://schemas.openxmlformats.org/officeDocument/2006/relationships/image" Target="../media/image71.wmf"/><Relationship Id="rId3" Type="http://schemas.openxmlformats.org/officeDocument/2006/relationships/notesSlide" Target="../notesSlides/notesSlide19.xml"/><Relationship Id="rId7" Type="http://schemas.openxmlformats.org/officeDocument/2006/relationships/image" Target="../media/image68.wmf"/><Relationship Id="rId12" Type="http://schemas.openxmlformats.org/officeDocument/2006/relationships/oleObject" Target="../embeddings/oleObject74.bin"/><Relationship Id="rId17" Type="http://schemas.openxmlformats.org/officeDocument/2006/relationships/image" Target="../media/image73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76.bin"/><Relationship Id="rId1" Type="http://schemas.openxmlformats.org/officeDocument/2006/relationships/vmlDrawing" Target="../drawings/vmlDrawing15.vml"/><Relationship Id="rId6" Type="http://schemas.openxmlformats.org/officeDocument/2006/relationships/oleObject" Target="../embeddings/oleObject71.bin"/><Relationship Id="rId11" Type="http://schemas.openxmlformats.org/officeDocument/2006/relationships/image" Target="../media/image70.wmf"/><Relationship Id="rId5" Type="http://schemas.openxmlformats.org/officeDocument/2006/relationships/image" Target="../media/image52.wmf"/><Relationship Id="rId15" Type="http://schemas.openxmlformats.org/officeDocument/2006/relationships/image" Target="../media/image72.wmf"/><Relationship Id="rId10" Type="http://schemas.openxmlformats.org/officeDocument/2006/relationships/oleObject" Target="../embeddings/oleObject73.bin"/><Relationship Id="rId4" Type="http://schemas.openxmlformats.org/officeDocument/2006/relationships/oleObject" Target="../embeddings/oleObject70.bin"/><Relationship Id="rId9" Type="http://schemas.openxmlformats.org/officeDocument/2006/relationships/image" Target="../media/image69.wmf"/><Relationship Id="rId14" Type="http://schemas.openxmlformats.org/officeDocument/2006/relationships/oleObject" Target="../embeddings/oleObject75.bin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http://numericalmethods.eng.usf.edu/topics/gauss_quadrature.html" TargetMode="External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1.wmf"/><Relationship Id="rId4" Type="http://schemas.openxmlformats.org/officeDocument/2006/relationships/oleObject" Target="../embeddings/oleObject1.bin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7" Type="http://schemas.openxmlformats.org/officeDocument/2006/relationships/image" Target="../media/image3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3.bin"/><Relationship Id="rId5" Type="http://schemas.openxmlformats.org/officeDocument/2006/relationships/image" Target="../media/image2.wmf"/><Relationship Id="rId4" Type="http://schemas.openxmlformats.org/officeDocument/2006/relationships/oleObject" Target="../embeddings/oleObject2.bin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.bin"/><Relationship Id="rId3" Type="http://schemas.openxmlformats.org/officeDocument/2006/relationships/notesSlide" Target="../notesSlides/notesSlide5.xml"/><Relationship Id="rId7" Type="http://schemas.openxmlformats.org/officeDocument/2006/relationships/image" Target="../media/image5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5.bin"/><Relationship Id="rId11" Type="http://schemas.openxmlformats.org/officeDocument/2006/relationships/image" Target="../media/image7.wmf"/><Relationship Id="rId5" Type="http://schemas.openxmlformats.org/officeDocument/2006/relationships/image" Target="../media/image4.wmf"/><Relationship Id="rId10" Type="http://schemas.openxmlformats.org/officeDocument/2006/relationships/oleObject" Target="../embeddings/oleObject7.bin"/><Relationship Id="rId4" Type="http://schemas.openxmlformats.org/officeDocument/2006/relationships/oleObject" Target="../embeddings/oleObject4.bin"/><Relationship Id="rId9" Type="http://schemas.openxmlformats.org/officeDocument/2006/relationships/image" Target="../media/image6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0.bin"/><Relationship Id="rId3" Type="http://schemas.openxmlformats.org/officeDocument/2006/relationships/notesSlide" Target="../notesSlides/notesSlide6.xml"/><Relationship Id="rId7" Type="http://schemas.openxmlformats.org/officeDocument/2006/relationships/image" Target="../media/image9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9.bin"/><Relationship Id="rId11" Type="http://schemas.openxmlformats.org/officeDocument/2006/relationships/image" Target="../media/image11.wmf"/><Relationship Id="rId5" Type="http://schemas.openxmlformats.org/officeDocument/2006/relationships/image" Target="../media/image8.wmf"/><Relationship Id="rId10" Type="http://schemas.openxmlformats.org/officeDocument/2006/relationships/oleObject" Target="../embeddings/oleObject11.bin"/><Relationship Id="rId4" Type="http://schemas.openxmlformats.org/officeDocument/2006/relationships/oleObject" Target="../embeddings/oleObject8.bin"/><Relationship Id="rId9" Type="http://schemas.openxmlformats.org/officeDocument/2006/relationships/image" Target="../media/image10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4.bin"/><Relationship Id="rId13" Type="http://schemas.openxmlformats.org/officeDocument/2006/relationships/image" Target="../media/image16.wmf"/><Relationship Id="rId18" Type="http://schemas.openxmlformats.org/officeDocument/2006/relationships/oleObject" Target="../embeddings/oleObject19.bin"/><Relationship Id="rId3" Type="http://schemas.openxmlformats.org/officeDocument/2006/relationships/notesSlide" Target="../notesSlides/notesSlide7.xml"/><Relationship Id="rId7" Type="http://schemas.openxmlformats.org/officeDocument/2006/relationships/image" Target="../media/image13.wmf"/><Relationship Id="rId12" Type="http://schemas.openxmlformats.org/officeDocument/2006/relationships/oleObject" Target="../embeddings/oleObject16.bin"/><Relationship Id="rId17" Type="http://schemas.openxmlformats.org/officeDocument/2006/relationships/image" Target="../media/image18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18.bin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13.bin"/><Relationship Id="rId11" Type="http://schemas.openxmlformats.org/officeDocument/2006/relationships/image" Target="../media/image15.wmf"/><Relationship Id="rId5" Type="http://schemas.openxmlformats.org/officeDocument/2006/relationships/image" Target="../media/image12.wmf"/><Relationship Id="rId15" Type="http://schemas.openxmlformats.org/officeDocument/2006/relationships/image" Target="../media/image17.wmf"/><Relationship Id="rId10" Type="http://schemas.openxmlformats.org/officeDocument/2006/relationships/oleObject" Target="../embeddings/oleObject15.bin"/><Relationship Id="rId19" Type="http://schemas.openxmlformats.org/officeDocument/2006/relationships/image" Target="../media/image19.wmf"/><Relationship Id="rId4" Type="http://schemas.openxmlformats.org/officeDocument/2006/relationships/oleObject" Target="../embeddings/oleObject12.bin"/><Relationship Id="rId9" Type="http://schemas.openxmlformats.org/officeDocument/2006/relationships/image" Target="../media/image14.wmf"/><Relationship Id="rId14" Type="http://schemas.openxmlformats.org/officeDocument/2006/relationships/oleObject" Target="../embeddings/oleObject17.bin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5" Type="http://schemas.openxmlformats.org/officeDocument/2006/relationships/image" Target="../media/image20.wmf"/><Relationship Id="rId4" Type="http://schemas.openxmlformats.org/officeDocument/2006/relationships/oleObject" Target="../embeddings/oleObject20.bin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1219200"/>
            <a:ext cx="8686800" cy="2362200"/>
          </a:xfrm>
          <a:solidFill>
            <a:schemeClr val="accent2">
              <a:lumMod val="20000"/>
              <a:lumOff val="80000"/>
            </a:schemeClr>
          </a:solidFill>
        </p:spPr>
        <p:txBody>
          <a:bodyPr anchor="ctr"/>
          <a:lstStyle/>
          <a:p>
            <a:pPr eaLnBrk="1" hangingPunct="1"/>
            <a:r>
              <a:rPr lang="en-US" altLang="el-GR" sz="5400" dirty="0" smtClean="0"/>
              <a:t>Gauss Quadrature </a:t>
            </a:r>
            <a:br>
              <a:rPr lang="en-US" altLang="el-GR" sz="5400" dirty="0" smtClean="0"/>
            </a:br>
            <a:r>
              <a:rPr lang="en-US" altLang="el-GR" sz="5400" dirty="0" smtClean="0"/>
              <a:t>Rule of Integration</a:t>
            </a:r>
            <a:r>
              <a:rPr lang="en-US" altLang="el-GR" sz="4800" dirty="0" smtClean="0"/>
              <a:t/>
            </a:r>
            <a:br>
              <a:rPr lang="en-US" altLang="el-GR" sz="4800" dirty="0" smtClean="0"/>
            </a:br>
            <a:endParaRPr lang="en-US" altLang="el-GR" sz="4000" dirty="0" smtClean="0"/>
          </a:p>
        </p:txBody>
      </p:sp>
      <p:sp>
        <p:nvSpPr>
          <p:cNvPr id="2" name="Θέση αριθμού διαφάνειας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361951-82F2-4ED7-A6D7-0B24385FC660}" type="slidenum">
              <a:rPr lang="en-US" altLang="el-GR" smtClean="0">
                <a:solidFill>
                  <a:schemeClr val="tx2"/>
                </a:solidFill>
              </a:rPr>
              <a:pPr/>
              <a:t>1</a:t>
            </a:fld>
            <a:endParaRPr lang="en-US" altLang="el-GR">
              <a:solidFill>
                <a:schemeClr val="tx2"/>
              </a:solidFill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3" name="Rectangle 1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l-GR" dirty="0" smtClean="0"/>
              <a:t>Higher Point Gaussian Quadrature Formulas</a:t>
            </a:r>
          </a:p>
        </p:txBody>
      </p:sp>
      <p:sp>
        <p:nvSpPr>
          <p:cNvPr id="9222" name="Slide Number Placeholder 5"/>
          <p:cNvSpPr>
            <a:spLocks noGrp="1"/>
          </p:cNvSpPr>
          <p:nvPr>
            <p:ph type="sldNum" sz="quarter" idx="12"/>
          </p:nvPr>
        </p:nvSpPr>
        <p:spPr>
          <a:ln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fld id="{7ECB75DA-2276-496F-823A-8996D4E24D2B}" type="slidenum">
              <a:rPr lang="en-US" altLang="el-GR">
                <a:solidFill>
                  <a:schemeClr val="tx2"/>
                </a:solidFill>
              </a:rPr>
              <a:pPr/>
              <a:t>10</a:t>
            </a:fld>
            <a:endParaRPr lang="en-US" altLang="el-GR" dirty="0">
              <a:solidFill>
                <a:schemeClr val="tx2"/>
              </a:solidFill>
            </a:endParaRPr>
          </a:p>
        </p:txBody>
      </p:sp>
      <p:graphicFrame>
        <p:nvGraphicFramePr>
          <p:cNvPr id="9218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2903010"/>
              </p:ext>
            </p:extLst>
          </p:nvPr>
        </p:nvGraphicFramePr>
        <p:xfrm>
          <a:off x="2466400" y="1060120"/>
          <a:ext cx="4552950" cy="885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55" name="Equation" r:id="rId4" imgW="2489040" imgH="482400" progId="Equation.DSMT4">
                  <p:embed/>
                </p:oleObj>
              </mc:Choice>
              <mc:Fallback>
                <p:oleObj name="Equation" r:id="rId4" imgW="2489040" imgH="482400" progId="Equation.DSMT4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66400" y="1060120"/>
                        <a:ext cx="4552950" cy="8858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224" name="Rectangle 29"/>
          <p:cNvSpPr>
            <a:spLocks noChangeArrowheads="1"/>
          </p:cNvSpPr>
          <p:nvPr/>
        </p:nvSpPr>
        <p:spPr bwMode="auto">
          <a:xfrm>
            <a:off x="1644110" y="1992924"/>
            <a:ext cx="619753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l"/>
            <a:r>
              <a:rPr lang="en-US" altLang="el-GR" dirty="0">
                <a:latin typeface="Arno Pro Caption" panose="02020502040506020403" pitchFamily="18" charset="0"/>
              </a:rPr>
              <a:t>is called the three-point Gauss Quadrature Rule. </a:t>
            </a:r>
          </a:p>
        </p:txBody>
      </p:sp>
      <p:sp>
        <p:nvSpPr>
          <p:cNvPr id="9225" name="Rectangle 30"/>
          <p:cNvSpPr>
            <a:spLocks noChangeArrowheads="1"/>
          </p:cNvSpPr>
          <p:nvPr/>
        </p:nvSpPr>
        <p:spPr bwMode="auto">
          <a:xfrm>
            <a:off x="457200" y="2642856"/>
            <a:ext cx="8255540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l"/>
            <a:r>
              <a:rPr lang="en-US" altLang="el-GR" dirty="0">
                <a:latin typeface="Arno Pro Caption" panose="02020502040506020403" pitchFamily="18" charset="0"/>
              </a:rPr>
              <a:t>The coefficients </a:t>
            </a:r>
            <a:r>
              <a:rPr lang="en-US" altLang="el-GR" i="1" dirty="0">
                <a:latin typeface="Arno Pro Caption" panose="02020502040506020403" pitchFamily="18" charset="0"/>
              </a:rPr>
              <a:t>c</a:t>
            </a:r>
            <a:r>
              <a:rPr lang="en-US" altLang="el-GR" baseline="-25000" dirty="0">
                <a:latin typeface="Arno Pro Caption" panose="02020502040506020403" pitchFamily="18" charset="0"/>
              </a:rPr>
              <a:t>1</a:t>
            </a:r>
            <a:r>
              <a:rPr lang="en-US" altLang="el-GR" dirty="0">
                <a:latin typeface="Arno Pro Caption" panose="02020502040506020403" pitchFamily="18" charset="0"/>
              </a:rPr>
              <a:t>, </a:t>
            </a:r>
            <a:r>
              <a:rPr lang="en-US" altLang="el-GR" i="1" dirty="0">
                <a:latin typeface="Arno Pro Caption" panose="02020502040506020403" pitchFamily="18" charset="0"/>
              </a:rPr>
              <a:t>c</a:t>
            </a:r>
            <a:r>
              <a:rPr lang="en-US" altLang="el-GR" baseline="-25000" dirty="0">
                <a:latin typeface="Arno Pro Caption" panose="02020502040506020403" pitchFamily="18" charset="0"/>
              </a:rPr>
              <a:t>2</a:t>
            </a:r>
            <a:r>
              <a:rPr lang="en-US" altLang="el-GR" dirty="0">
                <a:latin typeface="Arno Pro Caption" panose="02020502040506020403" pitchFamily="18" charset="0"/>
              </a:rPr>
              <a:t>, and </a:t>
            </a:r>
            <a:r>
              <a:rPr lang="en-US" altLang="el-GR" i="1" dirty="0">
                <a:latin typeface="Arno Pro Caption" panose="02020502040506020403" pitchFamily="18" charset="0"/>
              </a:rPr>
              <a:t>c</a:t>
            </a:r>
            <a:r>
              <a:rPr lang="en-US" altLang="el-GR" baseline="-25000" dirty="0">
                <a:latin typeface="Arno Pro Caption" panose="02020502040506020403" pitchFamily="18" charset="0"/>
              </a:rPr>
              <a:t>3</a:t>
            </a:r>
            <a:r>
              <a:rPr lang="en-US" altLang="el-GR" dirty="0">
                <a:latin typeface="Arno Pro Caption" panose="02020502040506020403" pitchFamily="18" charset="0"/>
              </a:rPr>
              <a:t>, and the functional arguments </a:t>
            </a:r>
            <a:r>
              <a:rPr lang="en-US" altLang="el-GR" i="1" dirty="0">
                <a:latin typeface="Arno Pro Caption" panose="02020502040506020403" pitchFamily="18" charset="0"/>
              </a:rPr>
              <a:t>x</a:t>
            </a:r>
            <a:r>
              <a:rPr lang="en-US" altLang="el-GR" baseline="-25000" dirty="0">
                <a:latin typeface="Arno Pro Caption" panose="02020502040506020403" pitchFamily="18" charset="0"/>
              </a:rPr>
              <a:t>1</a:t>
            </a:r>
            <a:r>
              <a:rPr lang="en-US" altLang="el-GR" dirty="0">
                <a:latin typeface="Arno Pro Caption" panose="02020502040506020403" pitchFamily="18" charset="0"/>
              </a:rPr>
              <a:t>, </a:t>
            </a:r>
            <a:r>
              <a:rPr lang="en-US" altLang="el-GR" i="1" dirty="0">
                <a:latin typeface="Arno Pro Caption" panose="02020502040506020403" pitchFamily="18" charset="0"/>
              </a:rPr>
              <a:t>x</a:t>
            </a:r>
            <a:r>
              <a:rPr lang="en-US" altLang="el-GR" baseline="-25000" dirty="0">
                <a:latin typeface="Arno Pro Caption" panose="02020502040506020403" pitchFamily="18" charset="0"/>
              </a:rPr>
              <a:t>2</a:t>
            </a:r>
            <a:r>
              <a:rPr lang="en-US" altLang="el-GR" dirty="0">
                <a:latin typeface="Arno Pro Caption" panose="02020502040506020403" pitchFamily="18" charset="0"/>
              </a:rPr>
              <a:t>, and </a:t>
            </a:r>
            <a:r>
              <a:rPr lang="en-US" altLang="el-GR" i="1" dirty="0" smtClean="0">
                <a:latin typeface="Arno Pro Caption" panose="02020502040506020403" pitchFamily="18" charset="0"/>
              </a:rPr>
              <a:t>x</a:t>
            </a:r>
            <a:r>
              <a:rPr lang="en-US" altLang="el-GR" baseline="-25000" dirty="0" smtClean="0">
                <a:latin typeface="Arno Pro Caption" panose="02020502040506020403" pitchFamily="18" charset="0"/>
              </a:rPr>
              <a:t>3 </a:t>
            </a:r>
            <a:r>
              <a:rPr lang="en-US" altLang="el-GR" dirty="0" smtClean="0">
                <a:latin typeface="Arno Pro Caption" panose="02020502040506020403" pitchFamily="18" charset="0"/>
              </a:rPr>
              <a:t>are calculated by assuming the formula gives exact expressions for integrating a fifth order polynomial </a:t>
            </a:r>
            <a:endParaRPr lang="en-US" altLang="el-GR" dirty="0">
              <a:latin typeface="Arno Pro Caption" panose="02020502040506020403" pitchFamily="18" charset="0"/>
            </a:endParaRPr>
          </a:p>
        </p:txBody>
      </p:sp>
      <p:graphicFrame>
        <p:nvGraphicFramePr>
          <p:cNvPr id="9219" name="Object 3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97951863"/>
              </p:ext>
            </p:extLst>
          </p:nvPr>
        </p:nvGraphicFramePr>
        <p:xfrm>
          <a:off x="2352803" y="3962400"/>
          <a:ext cx="4685597" cy="85421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56" name="Equation" r:id="rId6" imgW="2654280" imgH="482400" progId="Equation.DSMT4">
                  <p:embed/>
                </p:oleObj>
              </mc:Choice>
              <mc:Fallback>
                <p:oleObj name="Equation" r:id="rId6" imgW="2654280" imgH="482400" progId="Equation.DSMT4">
                  <p:embed/>
                  <p:pic>
                    <p:nvPicPr>
                      <p:cNvPr id="0" name="Object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52803" y="3962400"/>
                        <a:ext cx="4685597" cy="854219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9227" name="Rectangle 34"/>
          <p:cNvSpPr>
            <a:spLocks noChangeArrowheads="1"/>
          </p:cNvSpPr>
          <p:nvPr/>
        </p:nvSpPr>
        <p:spPr bwMode="auto">
          <a:xfrm>
            <a:off x="1213694" y="5029200"/>
            <a:ext cx="6742551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l"/>
            <a:r>
              <a:rPr lang="en-US" altLang="el-GR" dirty="0">
                <a:solidFill>
                  <a:schemeClr val="accent5">
                    <a:lumMod val="25000"/>
                  </a:schemeClr>
                </a:solidFill>
                <a:latin typeface="Arno Pro Caption" panose="02020502040506020403" pitchFamily="18" charset="0"/>
              </a:rPr>
              <a:t>General n-point rules would approximate the integral</a:t>
            </a:r>
          </a:p>
        </p:txBody>
      </p:sp>
      <p:graphicFrame>
        <p:nvGraphicFramePr>
          <p:cNvPr id="9220" name="Object 3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97165972"/>
              </p:ext>
            </p:extLst>
          </p:nvPr>
        </p:nvGraphicFramePr>
        <p:xfrm>
          <a:off x="2209800" y="5579579"/>
          <a:ext cx="5015734" cy="77359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57" name="Equation" r:id="rId8" imgW="3149280" imgH="482400" progId="Equation.DSMT4">
                  <p:embed/>
                </p:oleObj>
              </mc:Choice>
              <mc:Fallback>
                <p:oleObj name="Equation" r:id="rId8" imgW="3149280" imgH="482400" progId="Equation.DSMT4">
                  <p:embed/>
                  <p:pic>
                    <p:nvPicPr>
                      <p:cNvPr id="0" name="Object 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0" y="5579579"/>
                        <a:ext cx="5015734" cy="773596"/>
                      </a:xfrm>
                      <a:prstGeom prst="rect">
                        <a:avLst/>
                      </a:prstGeom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5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304800"/>
            <a:ext cx="8639175" cy="762000"/>
          </a:xfrm>
        </p:spPr>
        <p:txBody>
          <a:bodyPr/>
          <a:lstStyle/>
          <a:p>
            <a:r>
              <a:rPr lang="en-US" altLang="el-GR" sz="2800" dirty="0" smtClean="0"/>
              <a:t>Arguments and Weighing Factors  for </a:t>
            </a:r>
            <a:r>
              <a:rPr lang="en-US" altLang="el-GR" sz="2800" i="1" dirty="0" smtClean="0"/>
              <a:t>n</a:t>
            </a:r>
            <a:r>
              <a:rPr lang="en-US" altLang="el-GR" sz="2800" dirty="0" smtClean="0"/>
              <a:t>-point Gauss Quadrature Formulas</a:t>
            </a:r>
          </a:p>
        </p:txBody>
      </p:sp>
      <p:sp>
        <p:nvSpPr>
          <p:cNvPr id="10244" name="Slide Number Placeholder 5"/>
          <p:cNvSpPr>
            <a:spLocks noGrp="1"/>
          </p:cNvSpPr>
          <p:nvPr>
            <p:ph type="sldNum" sz="quarter" idx="12"/>
          </p:nvPr>
        </p:nvSpPr>
        <p:spPr>
          <a:ln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fld id="{2D5345BC-0D2C-43AA-9B30-7B1088C01DB0}" type="slidenum">
              <a:rPr lang="en-US" altLang="el-GR">
                <a:solidFill>
                  <a:schemeClr val="tx2"/>
                </a:solidFill>
              </a:rPr>
              <a:pPr/>
              <a:t>11</a:t>
            </a:fld>
            <a:endParaRPr lang="en-US" altLang="el-GR" dirty="0">
              <a:solidFill>
                <a:schemeClr val="tx2"/>
              </a:solidFill>
            </a:endParaRPr>
          </a:p>
        </p:txBody>
      </p:sp>
      <p:sp>
        <p:nvSpPr>
          <p:cNvPr id="10246" name="Rectangle 19"/>
          <p:cNvSpPr>
            <a:spLocks noChangeArrowheads="1"/>
          </p:cNvSpPr>
          <p:nvPr/>
        </p:nvSpPr>
        <p:spPr bwMode="auto">
          <a:xfrm>
            <a:off x="304800" y="1539875"/>
            <a:ext cx="3581400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l"/>
            <a:r>
              <a:rPr lang="en-US" altLang="el-GR" dirty="0">
                <a:latin typeface="Arno Pro Caption" panose="02020502040506020403" pitchFamily="18" charset="0"/>
              </a:rPr>
              <a:t>In handbooks, coefficients </a:t>
            </a:r>
            <a:r>
              <a:rPr lang="en-US" altLang="el-GR" dirty="0" smtClean="0">
                <a:latin typeface="Arno Pro Caption" panose="02020502040506020403" pitchFamily="18" charset="0"/>
              </a:rPr>
              <a:t>and arguments given for </a:t>
            </a:r>
            <a:r>
              <a:rPr lang="en-US" altLang="el-GR" i="1" dirty="0" smtClean="0">
                <a:latin typeface="Arno Pro Caption" panose="02020502040506020403" pitchFamily="18" charset="0"/>
              </a:rPr>
              <a:t>n</a:t>
            </a:r>
            <a:r>
              <a:rPr lang="en-US" altLang="el-GR" dirty="0" smtClean="0">
                <a:latin typeface="Arno Pro Caption" panose="02020502040506020403" pitchFamily="18" charset="0"/>
              </a:rPr>
              <a:t>-point Gauss Quadrature Rule are given for integrals</a:t>
            </a:r>
            <a:endParaRPr lang="en-US" altLang="el-GR" dirty="0">
              <a:latin typeface="Arno Pro Caption" panose="02020502040506020403" pitchFamily="18" charset="0"/>
            </a:endParaRPr>
          </a:p>
        </p:txBody>
      </p:sp>
      <p:graphicFrame>
        <p:nvGraphicFramePr>
          <p:cNvPr id="10242" name="Object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64674063"/>
              </p:ext>
            </p:extLst>
          </p:nvPr>
        </p:nvGraphicFramePr>
        <p:xfrm>
          <a:off x="857250" y="3276516"/>
          <a:ext cx="2740424" cy="91448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18" name="Equation" r:id="rId4" imgW="1434960" imgH="482400" progId="Equation.DSMT4">
                  <p:embed/>
                </p:oleObj>
              </mc:Choice>
              <mc:Fallback>
                <p:oleObj name="Equation" r:id="rId4" imgW="1434960" imgH="482400" progId="Equation.DSMT4">
                  <p:embed/>
                  <p:pic>
                    <p:nvPicPr>
                      <p:cNvPr id="0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57250" y="3276516"/>
                        <a:ext cx="2740424" cy="914484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48" name="Rectangle 23"/>
          <p:cNvSpPr>
            <a:spLocks noChangeArrowheads="1"/>
          </p:cNvSpPr>
          <p:nvPr/>
        </p:nvSpPr>
        <p:spPr bwMode="auto">
          <a:xfrm>
            <a:off x="381000" y="4343400"/>
            <a:ext cx="27432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l"/>
            <a:r>
              <a:rPr lang="en-US" altLang="el-GR" sz="1900" dirty="0"/>
              <a:t>as </a:t>
            </a:r>
            <a:r>
              <a:rPr lang="en-US" altLang="el-GR" dirty="0">
                <a:latin typeface="Arno Pro Caption" panose="02020502040506020403" pitchFamily="18" charset="0"/>
              </a:rPr>
              <a:t>shown</a:t>
            </a:r>
            <a:r>
              <a:rPr lang="en-US" altLang="el-GR" sz="1900" dirty="0"/>
              <a:t> </a:t>
            </a:r>
            <a:r>
              <a:rPr lang="en-US" altLang="el-GR" dirty="0">
                <a:latin typeface="Arno Pro Caption" panose="02020502040506020403" pitchFamily="18" charset="0"/>
              </a:rPr>
              <a:t>in Table 1.</a:t>
            </a:r>
          </a:p>
        </p:txBody>
      </p:sp>
      <p:graphicFrame>
        <p:nvGraphicFramePr>
          <p:cNvPr id="347515" name="Group 140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17878984"/>
              </p:ext>
            </p:extLst>
          </p:nvPr>
        </p:nvGraphicFramePr>
        <p:xfrm>
          <a:off x="4191000" y="2460030"/>
          <a:ext cx="4800600" cy="3048000"/>
        </p:xfrm>
        <a:graphic>
          <a:graphicData uri="http://schemas.openxmlformats.org/drawingml/2006/table">
            <a:tbl>
              <a:tblPr/>
              <a:tblGrid>
                <a:gridCol w="842963"/>
                <a:gridCol w="1843087"/>
                <a:gridCol w="2114550"/>
              </a:tblGrid>
              <a:tr h="54927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Arno Pro Caption" panose="02020502040506020403" pitchFamily="18" charset="0"/>
                          <a:ea typeface="Times New Roman" pitchFamily="18" charset="0"/>
                          <a:cs typeface="Tahoma" pitchFamily="34" charset="0"/>
                        </a:rPr>
                        <a:t>Points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Arno Pro Caption" panose="02020502040506020403" pitchFamily="18" charset="0"/>
                          <a:ea typeface="Times New Roman" pitchFamily="18" charset="0"/>
                          <a:cs typeface="Tahoma" pitchFamily="34" charset="0"/>
                        </a:rPr>
                        <a:t>Weighting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Arno Pro Caption" panose="02020502040506020403" pitchFamily="18" charset="0"/>
                          <a:ea typeface="Times New Roman" pitchFamily="18" charset="0"/>
                          <a:cs typeface="Tahoma" pitchFamily="34" charset="0"/>
                        </a:rPr>
                        <a:t>Factors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Arno Pro Caption" panose="02020502040506020403" pitchFamily="18" charset="0"/>
                          <a:ea typeface="Times New Roman" pitchFamily="18" charset="0"/>
                          <a:cs typeface="Tahoma" pitchFamily="34" charset="0"/>
                        </a:rPr>
                        <a:t>Function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Arno Pro Caption" panose="02020502040506020403" pitchFamily="18" charset="0"/>
                          <a:ea typeface="Times New Roman" pitchFamily="18" charset="0"/>
                          <a:cs typeface="Tahoma" pitchFamily="34" charset="0"/>
                        </a:rPr>
                        <a:t>Arguments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4927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no Pro Caption" panose="02020502040506020403" pitchFamily="18" charset="0"/>
                          <a:ea typeface="Times New Roman" pitchFamily="18" charset="0"/>
                          <a:cs typeface="Tahoma" pitchFamily="34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no Pro Caption" panose="02020502040506020403" pitchFamily="18" charset="0"/>
                          <a:ea typeface="Times New Roman" pitchFamily="18" charset="0"/>
                          <a:cs typeface="Tahoma" pitchFamily="34" charset="0"/>
                        </a:rPr>
                        <a:t>c1 = 1.000000000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no Pro Caption" panose="02020502040506020403" pitchFamily="18" charset="0"/>
                          <a:ea typeface="Times New Roman" pitchFamily="18" charset="0"/>
                          <a:cs typeface="Tahoma" pitchFamily="34" charset="0"/>
                        </a:rPr>
                        <a:t>c2 = 1.000000000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no Pro Caption" panose="02020502040506020403" pitchFamily="18" charset="0"/>
                          <a:ea typeface="Times New Roman" pitchFamily="18" charset="0"/>
                          <a:cs typeface="Tahoma" pitchFamily="34" charset="0"/>
                        </a:rPr>
                        <a:t>x</a:t>
                      </a:r>
                      <a:r>
                        <a:rPr kumimoji="0" lang="en-US" sz="16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no Pro Caption" panose="02020502040506020403" pitchFamily="18" charset="0"/>
                          <a:ea typeface="Times New Roman" pitchFamily="18" charset="0"/>
                          <a:cs typeface="Tahoma" pitchFamily="34" charset="0"/>
                        </a:rPr>
                        <a:t>1</a:t>
                      </a: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no Pro Caption" panose="02020502040506020403" pitchFamily="18" charset="0"/>
                          <a:ea typeface="Times New Roman" pitchFamily="18" charset="0"/>
                          <a:cs typeface="Tahoma" pitchFamily="34" charset="0"/>
                        </a:rPr>
                        <a:t> = -0.577350269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no Pro Caption" panose="02020502040506020403" pitchFamily="18" charset="0"/>
                          <a:ea typeface="Times New Roman" pitchFamily="18" charset="0"/>
                          <a:cs typeface="Tahoma" pitchFamily="34" charset="0"/>
                        </a:rPr>
                        <a:t>x</a:t>
                      </a:r>
                      <a:r>
                        <a:rPr kumimoji="0" lang="en-US" sz="16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no Pro Caption" panose="02020502040506020403" pitchFamily="18" charset="0"/>
                          <a:ea typeface="Times New Roman" pitchFamily="18" charset="0"/>
                          <a:cs typeface="Tahoma" pitchFamily="34" charset="0"/>
                        </a:rPr>
                        <a:t>2</a:t>
                      </a: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no Pro Caption" panose="02020502040506020403" pitchFamily="18" charset="0"/>
                          <a:ea typeface="Times New Roman" pitchFamily="18" charset="0"/>
                          <a:cs typeface="Tahoma" pitchFamily="34" charset="0"/>
                        </a:rPr>
                        <a:t> =  0.577350269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7787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no Pro Caption" panose="02020502040506020403" pitchFamily="18" charset="0"/>
                          <a:ea typeface="Times New Roman" pitchFamily="18" charset="0"/>
                          <a:cs typeface="Tahoma" pitchFamily="34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no Pro Caption" panose="02020502040506020403" pitchFamily="18" charset="0"/>
                          <a:ea typeface="Times New Roman" pitchFamily="18" charset="0"/>
                          <a:cs typeface="Tahoma" pitchFamily="34" charset="0"/>
                        </a:rPr>
                        <a:t>c</a:t>
                      </a:r>
                      <a:r>
                        <a:rPr kumimoji="0" lang="en-US" sz="1600" b="0" i="0" u="none" strike="noStrike" cap="none" normalizeH="0" baseline="-30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no Pro Caption" panose="02020502040506020403" pitchFamily="18" charset="0"/>
                          <a:ea typeface="Times New Roman" pitchFamily="18" charset="0"/>
                          <a:cs typeface="Tahoma" pitchFamily="34" charset="0"/>
                        </a:rPr>
                        <a:t>1</a:t>
                      </a: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no Pro Caption" panose="02020502040506020403" pitchFamily="18" charset="0"/>
                          <a:ea typeface="Times New Roman" pitchFamily="18" charset="0"/>
                          <a:cs typeface="Tahoma" pitchFamily="34" charset="0"/>
                        </a:rPr>
                        <a:t> = 0.555555556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no Pro Caption" panose="02020502040506020403" pitchFamily="18" charset="0"/>
                          <a:ea typeface="Times New Roman" pitchFamily="18" charset="0"/>
                          <a:cs typeface="Tahoma" pitchFamily="34" charset="0"/>
                        </a:rPr>
                        <a:t>c</a:t>
                      </a:r>
                      <a:r>
                        <a:rPr kumimoji="0" lang="en-US" sz="1600" b="0" i="0" u="none" strike="noStrike" cap="none" normalizeH="0" baseline="-30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no Pro Caption" panose="02020502040506020403" pitchFamily="18" charset="0"/>
                          <a:ea typeface="Times New Roman" pitchFamily="18" charset="0"/>
                          <a:cs typeface="Tahoma" pitchFamily="34" charset="0"/>
                        </a:rPr>
                        <a:t>2</a:t>
                      </a: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no Pro Caption" panose="02020502040506020403" pitchFamily="18" charset="0"/>
                          <a:ea typeface="Times New Roman" pitchFamily="18" charset="0"/>
                          <a:cs typeface="Tahoma" pitchFamily="34" charset="0"/>
                        </a:rPr>
                        <a:t> = 0.888888889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no Pro Caption" panose="02020502040506020403" pitchFamily="18" charset="0"/>
                          <a:ea typeface="Times New Roman" pitchFamily="18" charset="0"/>
                          <a:cs typeface="Tahoma" pitchFamily="34" charset="0"/>
                        </a:rPr>
                        <a:t>c</a:t>
                      </a:r>
                      <a:r>
                        <a:rPr kumimoji="0" lang="en-US" sz="1600" b="0" i="0" u="none" strike="noStrike" cap="none" normalizeH="0" baseline="-30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no Pro Caption" panose="02020502040506020403" pitchFamily="18" charset="0"/>
                          <a:ea typeface="Times New Roman" pitchFamily="18" charset="0"/>
                          <a:cs typeface="Tahoma" pitchFamily="34" charset="0"/>
                        </a:rPr>
                        <a:t>3</a:t>
                      </a: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no Pro Caption" panose="02020502040506020403" pitchFamily="18" charset="0"/>
                          <a:ea typeface="Times New Roman" pitchFamily="18" charset="0"/>
                          <a:cs typeface="Tahoma" pitchFamily="34" charset="0"/>
                        </a:rPr>
                        <a:t> = 0.555555556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no Pro Caption" panose="02020502040506020403" pitchFamily="18" charset="0"/>
                          <a:ea typeface="Times New Roman" pitchFamily="18" charset="0"/>
                          <a:cs typeface="Tahoma" pitchFamily="34" charset="0"/>
                        </a:rPr>
                        <a:t>x</a:t>
                      </a:r>
                      <a:r>
                        <a:rPr kumimoji="0" lang="en-US" sz="1600" b="0" i="0" u="none" strike="noStrike" cap="none" normalizeH="0" baseline="-30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no Pro Caption" panose="02020502040506020403" pitchFamily="18" charset="0"/>
                          <a:ea typeface="Times New Roman" pitchFamily="18" charset="0"/>
                          <a:cs typeface="Tahoma" pitchFamily="34" charset="0"/>
                        </a:rPr>
                        <a:t>1</a:t>
                      </a: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no Pro Caption" panose="02020502040506020403" pitchFamily="18" charset="0"/>
                          <a:ea typeface="Times New Roman" pitchFamily="18" charset="0"/>
                          <a:cs typeface="Tahoma" pitchFamily="34" charset="0"/>
                        </a:rPr>
                        <a:t> = -0.774596669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no Pro Caption" panose="02020502040506020403" pitchFamily="18" charset="0"/>
                          <a:ea typeface="Times New Roman" pitchFamily="18" charset="0"/>
                          <a:cs typeface="Tahoma" pitchFamily="34" charset="0"/>
                        </a:rPr>
                        <a:t>x</a:t>
                      </a:r>
                      <a:r>
                        <a:rPr kumimoji="0" lang="en-US" sz="1600" b="0" i="0" u="none" strike="noStrike" cap="none" normalizeH="0" baseline="-30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no Pro Caption" panose="02020502040506020403" pitchFamily="18" charset="0"/>
                          <a:ea typeface="Times New Roman" pitchFamily="18" charset="0"/>
                          <a:cs typeface="Tahoma" pitchFamily="34" charset="0"/>
                        </a:rPr>
                        <a:t>2</a:t>
                      </a: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no Pro Caption" panose="02020502040506020403" pitchFamily="18" charset="0"/>
                          <a:ea typeface="Times New Roman" pitchFamily="18" charset="0"/>
                          <a:cs typeface="Tahoma" pitchFamily="34" charset="0"/>
                        </a:rPr>
                        <a:t> =  0.000000000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no Pro Caption" panose="02020502040506020403" pitchFamily="18" charset="0"/>
                          <a:ea typeface="Times New Roman" pitchFamily="18" charset="0"/>
                          <a:cs typeface="Tahoma" pitchFamily="34" charset="0"/>
                        </a:rPr>
                        <a:t>x</a:t>
                      </a:r>
                      <a:r>
                        <a:rPr kumimoji="0" lang="en-US" sz="1600" b="0" i="0" u="none" strike="noStrike" cap="none" normalizeH="0" baseline="-30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no Pro Caption" panose="02020502040506020403" pitchFamily="18" charset="0"/>
                          <a:ea typeface="Times New Roman" pitchFamily="18" charset="0"/>
                          <a:cs typeface="Tahoma" pitchFamily="34" charset="0"/>
                        </a:rPr>
                        <a:t>3</a:t>
                      </a: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no Pro Caption" panose="02020502040506020403" pitchFamily="18" charset="0"/>
                          <a:ea typeface="Times New Roman" pitchFamily="18" charset="0"/>
                          <a:cs typeface="Tahoma" pitchFamily="34" charset="0"/>
                        </a:rPr>
                        <a:t> =  0.774596669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0647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no Pro Caption" panose="02020502040506020403" pitchFamily="18" charset="0"/>
                          <a:ea typeface="Times New Roman" pitchFamily="18" charset="0"/>
                          <a:cs typeface="Tahoma" pitchFamily="34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no Pro Caption" panose="02020502040506020403" pitchFamily="18" charset="0"/>
                          <a:ea typeface="Times New Roman" pitchFamily="18" charset="0"/>
                          <a:cs typeface="Tahoma" pitchFamily="34" charset="0"/>
                        </a:rPr>
                        <a:t>c</a:t>
                      </a:r>
                      <a:r>
                        <a:rPr kumimoji="0" lang="en-US" sz="1600" b="0" i="0" u="none" strike="noStrike" cap="none" normalizeH="0" baseline="-30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no Pro Caption" panose="02020502040506020403" pitchFamily="18" charset="0"/>
                          <a:ea typeface="Times New Roman" pitchFamily="18" charset="0"/>
                          <a:cs typeface="Tahoma" pitchFamily="34" charset="0"/>
                        </a:rPr>
                        <a:t>1</a:t>
                      </a: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no Pro Caption" panose="02020502040506020403" pitchFamily="18" charset="0"/>
                          <a:ea typeface="Times New Roman" pitchFamily="18" charset="0"/>
                          <a:cs typeface="Tahoma" pitchFamily="34" charset="0"/>
                        </a:rPr>
                        <a:t> = 0.347854845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no Pro Caption" panose="02020502040506020403" pitchFamily="18" charset="0"/>
                          <a:ea typeface="Times New Roman" pitchFamily="18" charset="0"/>
                          <a:cs typeface="Tahoma" pitchFamily="34" charset="0"/>
                        </a:rPr>
                        <a:t>c</a:t>
                      </a:r>
                      <a:r>
                        <a:rPr kumimoji="0" lang="en-US" sz="1600" b="0" i="0" u="none" strike="noStrike" cap="none" normalizeH="0" baseline="-30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no Pro Caption" panose="02020502040506020403" pitchFamily="18" charset="0"/>
                          <a:ea typeface="Times New Roman" pitchFamily="18" charset="0"/>
                          <a:cs typeface="Tahoma" pitchFamily="34" charset="0"/>
                        </a:rPr>
                        <a:t>2</a:t>
                      </a: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no Pro Caption" panose="02020502040506020403" pitchFamily="18" charset="0"/>
                          <a:ea typeface="Times New Roman" pitchFamily="18" charset="0"/>
                          <a:cs typeface="Tahoma" pitchFamily="34" charset="0"/>
                        </a:rPr>
                        <a:t> = 0.652145155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no Pro Caption" panose="02020502040506020403" pitchFamily="18" charset="0"/>
                          <a:ea typeface="Times New Roman" pitchFamily="18" charset="0"/>
                          <a:cs typeface="Tahoma" pitchFamily="34" charset="0"/>
                        </a:rPr>
                        <a:t>c</a:t>
                      </a:r>
                      <a:r>
                        <a:rPr kumimoji="0" lang="en-US" sz="1600" b="0" i="0" u="none" strike="noStrike" cap="none" normalizeH="0" baseline="-30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no Pro Caption" panose="02020502040506020403" pitchFamily="18" charset="0"/>
                          <a:ea typeface="Times New Roman" pitchFamily="18" charset="0"/>
                          <a:cs typeface="Tahoma" pitchFamily="34" charset="0"/>
                        </a:rPr>
                        <a:t>3</a:t>
                      </a: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no Pro Caption" panose="02020502040506020403" pitchFamily="18" charset="0"/>
                          <a:ea typeface="Times New Roman" pitchFamily="18" charset="0"/>
                          <a:cs typeface="Tahoma" pitchFamily="34" charset="0"/>
                        </a:rPr>
                        <a:t> = 0.652145155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no Pro Caption" panose="02020502040506020403" pitchFamily="18" charset="0"/>
                          <a:ea typeface="Times New Roman" pitchFamily="18" charset="0"/>
                          <a:cs typeface="Tahoma" pitchFamily="34" charset="0"/>
                        </a:rPr>
                        <a:t>c</a:t>
                      </a:r>
                      <a:r>
                        <a:rPr kumimoji="0" lang="en-US" sz="1600" b="0" i="0" u="none" strike="noStrike" cap="none" normalizeH="0" baseline="-30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no Pro Caption" panose="02020502040506020403" pitchFamily="18" charset="0"/>
                          <a:ea typeface="Times New Roman" pitchFamily="18" charset="0"/>
                          <a:cs typeface="Tahoma" pitchFamily="34" charset="0"/>
                        </a:rPr>
                        <a:t>4</a:t>
                      </a: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no Pro Caption" panose="02020502040506020403" pitchFamily="18" charset="0"/>
                          <a:ea typeface="Times New Roman" pitchFamily="18" charset="0"/>
                          <a:cs typeface="Tahoma" pitchFamily="34" charset="0"/>
                        </a:rPr>
                        <a:t> = 0.347854845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no Pro Caption" panose="02020502040506020403" pitchFamily="18" charset="0"/>
                          <a:ea typeface="Times New Roman" pitchFamily="18" charset="0"/>
                          <a:cs typeface="Tahoma" pitchFamily="34" charset="0"/>
                        </a:rPr>
                        <a:t>x</a:t>
                      </a:r>
                      <a:r>
                        <a:rPr kumimoji="0" lang="en-US" sz="1600" b="0" i="0" u="none" strike="noStrike" cap="none" normalizeH="0" baseline="-30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no Pro Caption" panose="02020502040506020403" pitchFamily="18" charset="0"/>
                          <a:ea typeface="Times New Roman" pitchFamily="18" charset="0"/>
                          <a:cs typeface="Tahoma" pitchFamily="34" charset="0"/>
                        </a:rPr>
                        <a:t>1</a:t>
                      </a: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no Pro Caption" panose="02020502040506020403" pitchFamily="18" charset="0"/>
                          <a:ea typeface="Times New Roman" pitchFamily="18" charset="0"/>
                          <a:cs typeface="Tahoma" pitchFamily="34" charset="0"/>
                        </a:rPr>
                        <a:t> = -0.861136312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no Pro Caption" panose="02020502040506020403" pitchFamily="18" charset="0"/>
                          <a:ea typeface="Times New Roman" pitchFamily="18" charset="0"/>
                          <a:cs typeface="Tahoma" pitchFamily="34" charset="0"/>
                        </a:rPr>
                        <a:t>x</a:t>
                      </a:r>
                      <a:r>
                        <a:rPr kumimoji="0" lang="en-US" sz="1600" b="0" i="0" u="none" strike="noStrike" cap="none" normalizeH="0" baseline="-30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no Pro Caption" panose="02020502040506020403" pitchFamily="18" charset="0"/>
                          <a:ea typeface="Times New Roman" pitchFamily="18" charset="0"/>
                          <a:cs typeface="Tahoma" pitchFamily="34" charset="0"/>
                        </a:rPr>
                        <a:t>2</a:t>
                      </a: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no Pro Caption" panose="02020502040506020403" pitchFamily="18" charset="0"/>
                          <a:ea typeface="Times New Roman" pitchFamily="18" charset="0"/>
                          <a:cs typeface="Tahoma" pitchFamily="34" charset="0"/>
                        </a:rPr>
                        <a:t> = -0.339981044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no Pro Caption" panose="02020502040506020403" pitchFamily="18" charset="0"/>
                          <a:ea typeface="Times New Roman" pitchFamily="18" charset="0"/>
                          <a:cs typeface="Tahoma" pitchFamily="34" charset="0"/>
                        </a:rPr>
                        <a:t>x</a:t>
                      </a:r>
                      <a:r>
                        <a:rPr kumimoji="0" lang="en-US" sz="1600" b="0" i="0" u="none" strike="noStrike" cap="none" normalizeH="0" baseline="-30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no Pro Caption" panose="02020502040506020403" pitchFamily="18" charset="0"/>
                          <a:ea typeface="Times New Roman" pitchFamily="18" charset="0"/>
                          <a:cs typeface="Tahoma" pitchFamily="34" charset="0"/>
                        </a:rPr>
                        <a:t>3</a:t>
                      </a: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no Pro Caption" panose="02020502040506020403" pitchFamily="18" charset="0"/>
                          <a:ea typeface="Times New Roman" pitchFamily="18" charset="0"/>
                          <a:cs typeface="Tahoma" pitchFamily="34" charset="0"/>
                        </a:rPr>
                        <a:t> = 0.339981044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no Pro Caption" panose="02020502040506020403" pitchFamily="18" charset="0"/>
                          <a:ea typeface="Times New Roman" pitchFamily="18" charset="0"/>
                          <a:cs typeface="Tahoma" pitchFamily="34" charset="0"/>
                        </a:rPr>
                        <a:t>x</a:t>
                      </a:r>
                      <a:r>
                        <a:rPr kumimoji="0" lang="en-US" sz="1600" b="0" i="0" u="none" strike="noStrike" cap="none" normalizeH="0" baseline="-30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no Pro Caption" panose="02020502040506020403" pitchFamily="18" charset="0"/>
                          <a:ea typeface="Times New Roman" pitchFamily="18" charset="0"/>
                          <a:cs typeface="Tahoma" pitchFamily="34" charset="0"/>
                        </a:rPr>
                        <a:t>4</a:t>
                      </a: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no Pro Caption" panose="02020502040506020403" pitchFamily="18" charset="0"/>
                          <a:ea typeface="Times New Roman" pitchFamily="18" charset="0"/>
                          <a:cs typeface="Tahoma" pitchFamily="34" charset="0"/>
                        </a:rPr>
                        <a:t> = 0.861136312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0275" name="Text Box 1401"/>
          <p:cNvSpPr txBox="1">
            <a:spLocks noChangeArrowheads="1"/>
          </p:cNvSpPr>
          <p:nvPr/>
        </p:nvSpPr>
        <p:spPr bwMode="auto">
          <a:xfrm>
            <a:off x="4267200" y="1536700"/>
            <a:ext cx="4724400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n-US" altLang="el-GR" sz="1800" b="1" dirty="0">
                <a:solidFill>
                  <a:schemeClr val="accent1">
                    <a:lumMod val="75000"/>
                  </a:schemeClr>
                </a:solidFill>
                <a:latin typeface="Arno Pro Caption" panose="02020502040506020403" pitchFamily="18" charset="0"/>
              </a:rPr>
              <a:t>Table 1: Weighting factors c and function</a:t>
            </a:r>
            <a:br>
              <a:rPr lang="en-US" altLang="el-GR" sz="1800" b="1" dirty="0">
                <a:solidFill>
                  <a:schemeClr val="accent1">
                    <a:lumMod val="75000"/>
                  </a:schemeClr>
                </a:solidFill>
                <a:latin typeface="Arno Pro Caption" panose="02020502040506020403" pitchFamily="18" charset="0"/>
              </a:rPr>
            </a:br>
            <a:r>
              <a:rPr lang="en-US" altLang="el-GR" sz="1800" b="1" dirty="0">
                <a:solidFill>
                  <a:schemeClr val="accent1">
                    <a:lumMod val="75000"/>
                  </a:schemeClr>
                </a:solidFill>
                <a:latin typeface="Arno Pro Caption" panose="02020502040506020403" pitchFamily="18" charset="0"/>
              </a:rPr>
              <a:t>              arguments x used in Gauss Quadrature </a:t>
            </a:r>
            <a:br>
              <a:rPr lang="en-US" altLang="el-GR" sz="1800" b="1" dirty="0">
                <a:solidFill>
                  <a:schemeClr val="accent1">
                    <a:lumMod val="75000"/>
                  </a:schemeClr>
                </a:solidFill>
                <a:latin typeface="Arno Pro Caption" panose="02020502040506020403" pitchFamily="18" charset="0"/>
              </a:rPr>
            </a:br>
            <a:r>
              <a:rPr lang="en-US" altLang="el-GR" sz="1800" b="1" dirty="0">
                <a:solidFill>
                  <a:schemeClr val="accent1">
                    <a:lumMod val="75000"/>
                  </a:schemeClr>
                </a:solidFill>
                <a:latin typeface="Arno Pro Caption" panose="02020502040506020403" pitchFamily="18" charset="0"/>
              </a:rPr>
              <a:t>              Formulas.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4" name="Rectangle 10"/>
          <p:cNvSpPr>
            <a:spLocks noGrp="1" noChangeArrowheads="1"/>
          </p:cNvSpPr>
          <p:nvPr>
            <p:ph type="title"/>
          </p:nvPr>
        </p:nvSpPr>
        <p:spPr>
          <a:xfrm>
            <a:off x="304800" y="304800"/>
            <a:ext cx="8639175" cy="762000"/>
          </a:xfrm>
        </p:spPr>
        <p:txBody>
          <a:bodyPr/>
          <a:lstStyle/>
          <a:p>
            <a:r>
              <a:rPr lang="en-US" altLang="el-GR" sz="2800" dirty="0" smtClean="0"/>
              <a:t>Arguments and Weighing Factors  for </a:t>
            </a:r>
            <a:r>
              <a:rPr lang="en-US" altLang="el-GR" sz="2800" i="1" dirty="0" smtClean="0"/>
              <a:t>n</a:t>
            </a:r>
            <a:r>
              <a:rPr lang="en-US" altLang="el-GR" sz="2800" dirty="0" smtClean="0"/>
              <a:t>-point Gauss Quadrature Formulas</a:t>
            </a:r>
          </a:p>
        </p:txBody>
      </p:sp>
      <p:sp>
        <p:nvSpPr>
          <p:cNvPr id="56323" name="Slide Number Placeholder 5"/>
          <p:cNvSpPr>
            <a:spLocks noGrp="1"/>
          </p:cNvSpPr>
          <p:nvPr>
            <p:ph type="sldNum" sz="quarter" idx="12"/>
          </p:nvPr>
        </p:nvSpPr>
        <p:spPr>
          <a:ln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fld id="{44792C86-4422-4229-9CD6-8175A280AD4B}" type="slidenum">
              <a:rPr lang="en-US" altLang="el-GR">
                <a:solidFill>
                  <a:schemeClr val="tx2"/>
                </a:solidFill>
              </a:rPr>
              <a:pPr/>
              <a:t>12</a:t>
            </a:fld>
            <a:endParaRPr lang="en-US" altLang="el-GR" dirty="0">
              <a:solidFill>
                <a:schemeClr val="tx2"/>
              </a:solidFill>
            </a:endParaRPr>
          </a:p>
        </p:txBody>
      </p:sp>
      <p:graphicFrame>
        <p:nvGraphicFramePr>
          <p:cNvPr id="320582" name="Group 7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06458057"/>
              </p:ext>
            </p:extLst>
          </p:nvPr>
        </p:nvGraphicFramePr>
        <p:xfrm>
          <a:off x="1828800" y="2362200"/>
          <a:ext cx="4953000" cy="3444240"/>
        </p:xfrm>
        <a:graphic>
          <a:graphicData uri="http://schemas.openxmlformats.org/drawingml/2006/table">
            <a:tbl>
              <a:tblPr/>
              <a:tblGrid>
                <a:gridCol w="995363"/>
                <a:gridCol w="1843087"/>
                <a:gridCol w="2114550"/>
              </a:tblGrid>
              <a:tr h="54927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Arno Pro Caption" panose="02020502040506020403" pitchFamily="18" charset="0"/>
                          <a:ea typeface="Times New Roman" pitchFamily="18" charset="0"/>
                          <a:cs typeface="Tahoma" pitchFamily="34" charset="0"/>
                        </a:rPr>
                        <a:t>Points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Arno Pro Caption" panose="02020502040506020403" pitchFamily="18" charset="0"/>
                          <a:ea typeface="Times New Roman" pitchFamily="18" charset="0"/>
                          <a:cs typeface="Tahoma" pitchFamily="34" charset="0"/>
                        </a:rPr>
                        <a:t>Weighting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Arno Pro Caption" panose="02020502040506020403" pitchFamily="18" charset="0"/>
                          <a:ea typeface="Times New Roman" pitchFamily="18" charset="0"/>
                          <a:cs typeface="Tahoma" pitchFamily="34" charset="0"/>
                        </a:rPr>
                        <a:t>Factors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Arno Pro Caption" panose="02020502040506020403" pitchFamily="18" charset="0"/>
                          <a:ea typeface="Times New Roman" pitchFamily="18" charset="0"/>
                          <a:cs typeface="Tahoma" pitchFamily="34" charset="0"/>
                        </a:rPr>
                        <a:t>Function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Arno Pro Caption" panose="02020502040506020403" pitchFamily="18" charset="0"/>
                          <a:ea typeface="Times New Roman" pitchFamily="18" charset="0"/>
                          <a:cs typeface="Tahoma" pitchFamily="34" charset="0"/>
                        </a:rPr>
                        <a:t>Arguments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23507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kern="1200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no Pro Caption" panose="02020502040506020403" pitchFamily="18" charset="0"/>
                          <a:ea typeface="Times New Roman" pitchFamily="18" charset="0"/>
                          <a:cs typeface="Tahoma" pitchFamily="34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no Pro Caption" panose="02020502040506020403" pitchFamily="18" charset="0"/>
                          <a:ea typeface="Times New Roman" pitchFamily="18" charset="0"/>
                          <a:cs typeface="Tahoma" pitchFamily="34" charset="0"/>
                        </a:rPr>
                        <a:t>c1 = 0.236926885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no Pro Caption" panose="02020502040506020403" pitchFamily="18" charset="0"/>
                          <a:ea typeface="Times New Roman" pitchFamily="18" charset="0"/>
                          <a:cs typeface="Tahoma" pitchFamily="34" charset="0"/>
                        </a:rPr>
                        <a:t>c2 = 0.478628670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no Pro Caption" panose="02020502040506020403" pitchFamily="18" charset="0"/>
                          <a:ea typeface="Times New Roman" pitchFamily="18" charset="0"/>
                          <a:cs typeface="Tahoma" pitchFamily="34" charset="0"/>
                        </a:rPr>
                        <a:t>c3 = 0.568888889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no Pro Caption" panose="02020502040506020403" pitchFamily="18" charset="0"/>
                          <a:ea typeface="Times New Roman" pitchFamily="18" charset="0"/>
                          <a:cs typeface="Tahoma" pitchFamily="34" charset="0"/>
                        </a:rPr>
                        <a:t>c4 = 0.478628670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no Pro Caption" panose="02020502040506020403" pitchFamily="18" charset="0"/>
                          <a:ea typeface="Times New Roman" pitchFamily="18" charset="0"/>
                          <a:cs typeface="Tahoma" pitchFamily="34" charset="0"/>
                        </a:rPr>
                        <a:t>c5 = 0.236926885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no Pro Caption" panose="02020502040506020403" pitchFamily="18" charset="0"/>
                          <a:ea typeface="Times New Roman" pitchFamily="18" charset="0"/>
                          <a:cs typeface="Tahoma" pitchFamily="34" charset="0"/>
                        </a:rPr>
                        <a:t>x1 = -0.906179846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no Pro Caption" panose="02020502040506020403" pitchFamily="18" charset="0"/>
                          <a:ea typeface="Times New Roman" pitchFamily="18" charset="0"/>
                          <a:cs typeface="Tahoma" pitchFamily="34" charset="0"/>
                        </a:rPr>
                        <a:t>x2 = -0.538469310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no Pro Caption" panose="02020502040506020403" pitchFamily="18" charset="0"/>
                          <a:ea typeface="Times New Roman" pitchFamily="18" charset="0"/>
                          <a:cs typeface="Tahoma" pitchFamily="34" charset="0"/>
                        </a:rPr>
                        <a:t>x3 =  0.000000000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no Pro Caption" panose="02020502040506020403" pitchFamily="18" charset="0"/>
                          <a:ea typeface="Times New Roman" pitchFamily="18" charset="0"/>
                          <a:cs typeface="Tahoma" pitchFamily="34" charset="0"/>
                        </a:rPr>
                        <a:t>x4 =  0.538469310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no Pro Caption" panose="02020502040506020403" pitchFamily="18" charset="0"/>
                          <a:ea typeface="Times New Roman" pitchFamily="18" charset="0"/>
                          <a:cs typeface="Tahoma" pitchFamily="34" charset="0"/>
                        </a:rPr>
                        <a:t>x5 =  0.906179846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46367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kern="1200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no Pro Caption" panose="02020502040506020403" pitchFamily="18" charset="0"/>
                          <a:ea typeface="Times New Roman" pitchFamily="18" charset="0"/>
                          <a:cs typeface="Tahoma" pitchFamily="34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no Pro Caption" panose="02020502040506020403" pitchFamily="18" charset="0"/>
                          <a:ea typeface="Times New Roman" pitchFamily="18" charset="0"/>
                          <a:cs typeface="Tahoma" pitchFamily="34" charset="0"/>
                        </a:rPr>
                        <a:t>c1 = 0.171324492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no Pro Caption" panose="02020502040506020403" pitchFamily="18" charset="0"/>
                          <a:ea typeface="Times New Roman" pitchFamily="18" charset="0"/>
                          <a:cs typeface="Tahoma" pitchFamily="34" charset="0"/>
                        </a:rPr>
                        <a:t>c2 = 0.360761573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no Pro Caption" panose="02020502040506020403" pitchFamily="18" charset="0"/>
                          <a:ea typeface="Times New Roman" pitchFamily="18" charset="0"/>
                          <a:cs typeface="Tahoma" pitchFamily="34" charset="0"/>
                        </a:rPr>
                        <a:t>c3 = 0.467913935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no Pro Caption" panose="02020502040506020403" pitchFamily="18" charset="0"/>
                          <a:ea typeface="Times New Roman" pitchFamily="18" charset="0"/>
                          <a:cs typeface="Tahoma" pitchFamily="34" charset="0"/>
                        </a:rPr>
                        <a:t>c4 = 0.467913935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no Pro Caption" panose="02020502040506020403" pitchFamily="18" charset="0"/>
                          <a:ea typeface="Times New Roman" pitchFamily="18" charset="0"/>
                          <a:cs typeface="Tahoma" pitchFamily="34" charset="0"/>
                        </a:rPr>
                        <a:t>c5 = 0.360761573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no Pro Caption" panose="02020502040506020403" pitchFamily="18" charset="0"/>
                          <a:ea typeface="Times New Roman" pitchFamily="18" charset="0"/>
                          <a:cs typeface="Tahoma" pitchFamily="34" charset="0"/>
                        </a:rPr>
                        <a:t>c6 = 0.171324492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no Pro Caption" panose="02020502040506020403" pitchFamily="18" charset="0"/>
                          <a:ea typeface="Times New Roman" pitchFamily="18" charset="0"/>
                          <a:cs typeface="Tahoma" pitchFamily="34" charset="0"/>
                        </a:rPr>
                        <a:t>x1 = -0.932469514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no Pro Caption" panose="02020502040506020403" pitchFamily="18" charset="0"/>
                          <a:ea typeface="Times New Roman" pitchFamily="18" charset="0"/>
                          <a:cs typeface="Tahoma" pitchFamily="34" charset="0"/>
                        </a:rPr>
                        <a:t>x2 = -0.661209386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no Pro Caption" panose="02020502040506020403" pitchFamily="18" charset="0"/>
                          <a:ea typeface="Times New Roman" pitchFamily="18" charset="0"/>
                          <a:cs typeface="Tahoma" pitchFamily="34" charset="0"/>
                        </a:rPr>
                        <a:t>x3 = -0.2386191860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no Pro Caption" panose="02020502040506020403" pitchFamily="18" charset="0"/>
                          <a:ea typeface="Times New Roman" pitchFamily="18" charset="0"/>
                          <a:cs typeface="Tahoma" pitchFamily="34" charset="0"/>
                        </a:rPr>
                        <a:t>x4 =  0.2386191860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no Pro Caption" panose="02020502040506020403" pitchFamily="18" charset="0"/>
                          <a:ea typeface="Times New Roman" pitchFamily="18" charset="0"/>
                          <a:cs typeface="Tahoma" pitchFamily="34" charset="0"/>
                        </a:rPr>
                        <a:t>x5 =  0.661209386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no Pro Caption" panose="02020502040506020403" pitchFamily="18" charset="0"/>
                          <a:ea typeface="Times New Roman" pitchFamily="18" charset="0"/>
                          <a:cs typeface="Tahoma" pitchFamily="34" charset="0"/>
                        </a:rPr>
                        <a:t>x6 =  0.932469514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56345" name="Text Box 66"/>
          <p:cNvSpPr txBox="1">
            <a:spLocks noChangeArrowheads="1"/>
          </p:cNvSpPr>
          <p:nvPr/>
        </p:nvSpPr>
        <p:spPr bwMode="auto">
          <a:xfrm>
            <a:off x="1010240" y="1456635"/>
            <a:ext cx="73914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defPPr>
              <a:defRPr lang="en-US"/>
            </a:defPPr>
            <a:lvl1pPr algn="l" eaLnBrk="1" hangingPunct="1">
              <a:spcBef>
                <a:spcPct val="50000"/>
              </a:spcBef>
              <a:defRPr sz="1800" b="1">
                <a:solidFill>
                  <a:schemeClr val="accent1">
                    <a:lumMod val="75000"/>
                  </a:schemeClr>
                </a:solidFill>
                <a:latin typeface="Arno Pro Caption" panose="02020502040506020403" pitchFamily="18" charset="0"/>
              </a:defRPr>
            </a:lvl1pPr>
            <a:lvl2pPr marL="742950" indent="-285750" eaLnBrk="0" hangingPunct="0"/>
            <a:lvl3pPr marL="1143000" indent="-228600" eaLnBrk="0" hangingPunct="0"/>
            <a:lvl4pPr marL="1600200" indent="-228600" eaLnBrk="0" hangingPunct="0"/>
            <a:lvl5pPr marL="2057400" indent="-228600" eaLnBrk="0" hangingPunct="0"/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</a:lvl9pPr>
          </a:lstStyle>
          <a:p>
            <a:r>
              <a:rPr lang="en-US" altLang="el-GR" dirty="0"/>
              <a:t>Table 1 (cont.) : Weighting factors c and function arguments x used in 	            Gauss Quadrature Formulas</a:t>
            </a:r>
            <a:r>
              <a:rPr lang="en-US" altLang="el-GR" dirty="0" smtClean="0"/>
              <a:t>.</a:t>
            </a:r>
            <a:endParaRPr lang="en-US" alt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78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304800"/>
            <a:ext cx="8639175" cy="762000"/>
          </a:xfrm>
        </p:spPr>
        <p:txBody>
          <a:bodyPr/>
          <a:lstStyle/>
          <a:p>
            <a:r>
              <a:rPr lang="en-US" altLang="el-GR" sz="2800" dirty="0" smtClean="0"/>
              <a:t>Arguments and Weighing Factors  for </a:t>
            </a:r>
            <a:r>
              <a:rPr lang="en-US" altLang="el-GR" sz="2800" i="1" dirty="0" smtClean="0"/>
              <a:t>n</a:t>
            </a:r>
            <a:r>
              <a:rPr lang="en-US" altLang="el-GR" sz="2800" dirty="0" smtClean="0"/>
              <a:t>-point Gauss Quadrature Formulas</a:t>
            </a:r>
          </a:p>
        </p:txBody>
      </p:sp>
      <p:sp>
        <p:nvSpPr>
          <p:cNvPr id="11277" name="Slide Number Placeholder 5"/>
          <p:cNvSpPr>
            <a:spLocks noGrp="1"/>
          </p:cNvSpPr>
          <p:nvPr>
            <p:ph type="sldNum" sz="quarter" idx="12"/>
          </p:nvPr>
        </p:nvSpPr>
        <p:spPr>
          <a:ln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fld id="{9CA4F98A-8B63-4E38-9A2B-BB778DBAEBDC}" type="slidenum">
              <a:rPr lang="en-US" altLang="el-GR">
                <a:solidFill>
                  <a:schemeClr val="tx2"/>
                </a:solidFill>
              </a:rPr>
              <a:pPr/>
              <a:t>13</a:t>
            </a:fld>
            <a:endParaRPr lang="en-US" altLang="el-GR" dirty="0">
              <a:solidFill>
                <a:schemeClr val="tx2"/>
              </a:solidFill>
            </a:endParaRPr>
          </a:p>
        </p:txBody>
      </p:sp>
      <p:grpSp>
        <p:nvGrpSpPr>
          <p:cNvPr id="3" name="Ομάδα 2"/>
          <p:cNvGrpSpPr/>
          <p:nvPr/>
        </p:nvGrpSpPr>
        <p:grpSpPr>
          <a:xfrm>
            <a:off x="457200" y="1008895"/>
            <a:ext cx="7996008" cy="843745"/>
            <a:chOff x="497379" y="1200231"/>
            <a:chExt cx="7996008" cy="843745"/>
          </a:xfrm>
        </p:grpSpPr>
        <p:sp>
          <p:nvSpPr>
            <p:cNvPr id="11279" name="Rectangle 185"/>
            <p:cNvSpPr>
              <a:spLocks noChangeArrowheads="1"/>
            </p:cNvSpPr>
            <p:nvPr/>
          </p:nvSpPr>
          <p:spPr bwMode="auto">
            <a:xfrm>
              <a:off x="497379" y="1459527"/>
              <a:ext cx="2834430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algn="l"/>
              <a:r>
                <a:rPr lang="en-US" altLang="el-GR" sz="2000" dirty="0">
                  <a:latin typeface="Arno Pro Caption" panose="02020502040506020403" pitchFamily="18" charset="0"/>
                </a:rPr>
                <a:t>So if the table is given for </a:t>
              </a:r>
            </a:p>
          </p:txBody>
        </p:sp>
        <p:graphicFrame>
          <p:nvGraphicFramePr>
            <p:cNvPr id="11266" name="Object 186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181834371"/>
                </p:ext>
              </p:extLst>
            </p:nvPr>
          </p:nvGraphicFramePr>
          <p:xfrm>
            <a:off x="3242543" y="1235904"/>
            <a:ext cx="1064419" cy="80363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1794" name="Equation" r:id="rId4" imgW="634680" imgH="482400" progId="Equation.DSMT4">
                    <p:embed/>
                  </p:oleObj>
                </mc:Choice>
                <mc:Fallback>
                  <p:oleObj name="Equation" r:id="rId4" imgW="634680" imgH="482400" progId="Equation.DSMT4">
                    <p:embed/>
                    <p:pic>
                      <p:nvPicPr>
                        <p:cNvPr id="0" name="Object 18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242543" y="1235904"/>
                          <a:ext cx="1064419" cy="803636"/>
                        </a:xfrm>
                        <a:prstGeom prst="rect">
                          <a:avLst/>
                        </a:prstGeom>
                        <a:noFill/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1280" name="Rectangle 188"/>
            <p:cNvSpPr>
              <a:spLocks noChangeArrowheads="1"/>
            </p:cNvSpPr>
            <p:nvPr/>
          </p:nvSpPr>
          <p:spPr bwMode="auto">
            <a:xfrm>
              <a:off x="4326012" y="1467741"/>
              <a:ext cx="3236784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pPr algn="l" eaLnBrk="0" hangingPunct="0"/>
              <a:r>
                <a:rPr lang="en-US" altLang="el-GR" sz="2000" dirty="0">
                  <a:latin typeface="Arno Pro Caption" panose="02020502040506020403" pitchFamily="18" charset="0"/>
                </a:rPr>
                <a:t>integrals, how does one solve </a:t>
              </a:r>
            </a:p>
          </p:txBody>
        </p:sp>
        <p:graphicFrame>
          <p:nvGraphicFramePr>
            <p:cNvPr id="11267" name="Object 189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909219716"/>
                </p:ext>
              </p:extLst>
            </p:nvPr>
          </p:nvGraphicFramePr>
          <p:xfrm>
            <a:off x="7363087" y="1200231"/>
            <a:ext cx="1130300" cy="84374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1795" name="Equation" r:id="rId6" imgW="647640" imgH="482400" progId="Equation.DSMT4">
                    <p:embed/>
                  </p:oleObj>
                </mc:Choice>
                <mc:Fallback>
                  <p:oleObj name="Equation" r:id="rId6" imgW="647640" imgH="482400" progId="Equation.DSMT4">
                    <p:embed/>
                    <p:pic>
                      <p:nvPicPr>
                        <p:cNvPr id="0" name="Object 18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7363087" y="1200231"/>
                          <a:ext cx="1130300" cy="843745"/>
                        </a:xfrm>
                        <a:prstGeom prst="rect">
                          <a:avLst/>
                        </a:prstGeom>
                        <a:noFill/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11281" name="Rectangle 191"/>
          <p:cNvSpPr>
            <a:spLocks noChangeArrowheads="1"/>
          </p:cNvSpPr>
          <p:nvPr/>
        </p:nvSpPr>
        <p:spPr bwMode="auto">
          <a:xfrm>
            <a:off x="8453208" y="1189298"/>
            <a:ext cx="37465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algn="l" eaLnBrk="0" hangingPunct="0"/>
            <a:r>
              <a:rPr lang="en-US" altLang="el-GR" dirty="0">
                <a:latin typeface="Arno Pro Caption" panose="02020502040506020403" pitchFamily="18" charset="0"/>
              </a:rPr>
              <a:t>? </a:t>
            </a:r>
          </a:p>
        </p:txBody>
      </p:sp>
      <p:grpSp>
        <p:nvGrpSpPr>
          <p:cNvPr id="4" name="Ομάδα 3"/>
          <p:cNvGrpSpPr/>
          <p:nvPr/>
        </p:nvGrpSpPr>
        <p:grpSpPr>
          <a:xfrm>
            <a:off x="431800" y="1891364"/>
            <a:ext cx="5917978" cy="1058786"/>
            <a:chOff x="504073" y="2684569"/>
            <a:chExt cx="5917978" cy="1058786"/>
          </a:xfrm>
        </p:grpSpPr>
        <p:sp>
          <p:nvSpPr>
            <p:cNvPr id="11282" name="Rectangle 192"/>
            <p:cNvSpPr>
              <a:spLocks noChangeArrowheads="1"/>
            </p:cNvSpPr>
            <p:nvPr/>
          </p:nvSpPr>
          <p:spPr bwMode="auto">
            <a:xfrm>
              <a:off x="504073" y="2809844"/>
              <a:ext cx="5238935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pPr algn="l" eaLnBrk="0" hangingPunct="0"/>
              <a:r>
                <a:rPr lang="en-US" altLang="el-GR" sz="2000" dirty="0">
                  <a:latin typeface="Arno Pro Caption" panose="02020502040506020403" pitchFamily="18" charset="0"/>
                </a:rPr>
                <a:t>The answer lies in that any integral with limits of </a:t>
              </a:r>
            </a:p>
          </p:txBody>
        </p:sp>
        <p:graphicFrame>
          <p:nvGraphicFramePr>
            <p:cNvPr id="11268" name="Object 193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705907009"/>
                </p:ext>
              </p:extLst>
            </p:nvPr>
          </p:nvGraphicFramePr>
          <p:xfrm>
            <a:off x="5682465" y="2684569"/>
            <a:ext cx="695325" cy="49976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1796" name="Equation" r:id="rId8" imgW="355320" imgH="253800" progId="Equation.DSMT4">
                    <p:embed/>
                  </p:oleObj>
                </mc:Choice>
                <mc:Fallback>
                  <p:oleObj name="Equation" r:id="rId8" imgW="355320" imgH="253800" progId="Equation.DSMT4">
                    <p:embed/>
                    <p:pic>
                      <p:nvPicPr>
                        <p:cNvPr id="0" name="Object 19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9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682465" y="2684569"/>
                          <a:ext cx="695325" cy="499764"/>
                        </a:xfrm>
                        <a:prstGeom prst="rect">
                          <a:avLst/>
                        </a:prstGeom>
                        <a:noFill/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1283" name="Rectangle 195"/>
            <p:cNvSpPr>
              <a:spLocks noChangeArrowheads="1"/>
            </p:cNvSpPr>
            <p:nvPr/>
          </p:nvSpPr>
          <p:spPr bwMode="auto">
            <a:xfrm>
              <a:off x="533400" y="3343245"/>
              <a:ext cx="4759636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pPr algn="l" eaLnBrk="0" hangingPunct="0"/>
              <a:r>
                <a:rPr lang="en-US" altLang="el-GR" sz="2000" dirty="0">
                  <a:latin typeface="Arno Pro Caption" panose="02020502040506020403" pitchFamily="18" charset="0"/>
                </a:rPr>
                <a:t>can be converted into an integral with limits </a:t>
              </a:r>
            </a:p>
          </p:txBody>
        </p:sp>
        <p:graphicFrame>
          <p:nvGraphicFramePr>
            <p:cNvPr id="11269" name="Object 196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375632706"/>
                </p:ext>
              </p:extLst>
            </p:nvPr>
          </p:nvGraphicFramePr>
          <p:xfrm>
            <a:off x="5638203" y="3212142"/>
            <a:ext cx="783848" cy="47443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1797" name="Equation" r:id="rId10" imgW="419040" imgH="253800" progId="Equation.DSMT4">
                    <p:embed/>
                  </p:oleObj>
                </mc:Choice>
                <mc:Fallback>
                  <p:oleObj name="Equation" r:id="rId10" imgW="419040" imgH="253800" progId="Equation.DSMT4">
                    <p:embed/>
                    <p:pic>
                      <p:nvPicPr>
                        <p:cNvPr id="0" name="Object 19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1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638203" y="3212142"/>
                          <a:ext cx="783848" cy="474433"/>
                        </a:xfrm>
                        <a:prstGeom prst="rect">
                          <a:avLst/>
                        </a:prstGeom>
                        <a:noFill/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5" name="Ομάδα 4"/>
          <p:cNvGrpSpPr/>
          <p:nvPr/>
        </p:nvGrpSpPr>
        <p:grpSpPr>
          <a:xfrm>
            <a:off x="457200" y="3126255"/>
            <a:ext cx="8266772" cy="1066894"/>
            <a:chOff x="584200" y="3881344"/>
            <a:chExt cx="8266772" cy="1066894"/>
          </a:xfrm>
        </p:grpSpPr>
        <p:sp>
          <p:nvSpPr>
            <p:cNvPr id="11284" name="Rectangle 198"/>
            <p:cNvSpPr>
              <a:spLocks noChangeArrowheads="1"/>
            </p:cNvSpPr>
            <p:nvPr/>
          </p:nvSpPr>
          <p:spPr bwMode="auto">
            <a:xfrm>
              <a:off x="584200" y="3881344"/>
              <a:ext cx="588623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pPr algn="l" eaLnBrk="0" hangingPunct="0"/>
              <a:r>
                <a:rPr lang="en-US" altLang="el-GR" sz="2000" dirty="0">
                  <a:latin typeface="Arno Pro Caption" panose="02020502040506020403" pitchFamily="18" charset="0"/>
                </a:rPr>
                <a:t>Let </a:t>
              </a:r>
            </a:p>
          </p:txBody>
        </p:sp>
        <p:graphicFrame>
          <p:nvGraphicFramePr>
            <p:cNvPr id="11270" name="Object 199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509185619"/>
                </p:ext>
              </p:extLst>
            </p:nvPr>
          </p:nvGraphicFramePr>
          <p:xfrm>
            <a:off x="1309687" y="3962399"/>
            <a:ext cx="1257300" cy="23812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1798" name="Equation" r:id="rId12" imgW="1257300" imgH="241300" progId="Equation.3">
                    <p:embed/>
                  </p:oleObj>
                </mc:Choice>
                <mc:Fallback>
                  <p:oleObj name="Equation" r:id="rId12" imgW="1257300" imgH="241300" progId="Equation.3">
                    <p:embed/>
                    <p:pic>
                      <p:nvPicPr>
                        <p:cNvPr id="0" name="Object 19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3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309687" y="3962399"/>
                          <a:ext cx="1257300" cy="238125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pSp>
          <p:nvGrpSpPr>
            <p:cNvPr id="11285" name="Group 216"/>
            <p:cNvGrpSpPr>
              <a:grpSpLocks/>
            </p:cNvGrpSpPr>
            <p:nvPr/>
          </p:nvGrpSpPr>
          <p:grpSpPr bwMode="auto">
            <a:xfrm>
              <a:off x="2828925" y="4027488"/>
              <a:ext cx="3038475" cy="920750"/>
              <a:chOff x="1254" y="2489"/>
              <a:chExt cx="1914" cy="580"/>
            </a:xfrm>
          </p:grpSpPr>
          <p:grpSp>
            <p:nvGrpSpPr>
              <p:cNvPr id="11287" name="Group 215"/>
              <p:cNvGrpSpPr>
                <a:grpSpLocks/>
              </p:cNvGrpSpPr>
              <p:nvPr/>
            </p:nvGrpSpPr>
            <p:grpSpPr bwMode="auto">
              <a:xfrm>
                <a:off x="1254" y="2489"/>
                <a:ext cx="1902" cy="580"/>
                <a:chOff x="1254" y="2489"/>
                <a:chExt cx="1902" cy="580"/>
              </a:xfrm>
            </p:grpSpPr>
            <p:sp>
              <p:nvSpPr>
                <p:cNvPr id="11288" name="Text Box 201"/>
                <p:cNvSpPr txBox="1">
                  <a:spLocks noChangeArrowheads="1"/>
                </p:cNvSpPr>
                <p:nvPr/>
              </p:nvSpPr>
              <p:spPr bwMode="auto">
                <a:xfrm>
                  <a:off x="1254" y="2489"/>
                  <a:ext cx="1392" cy="252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9pPr>
                </a:lstStyle>
                <a:p>
                  <a:pPr algn="l" eaLnBrk="1" hangingPunct="1">
                    <a:spcBef>
                      <a:spcPct val="50000"/>
                    </a:spcBef>
                  </a:pPr>
                  <a:r>
                    <a:rPr lang="en-US" altLang="el-GR" sz="2000" dirty="0">
                      <a:latin typeface="Arno Pro Caption" panose="02020502040506020403" pitchFamily="18" charset="0"/>
                    </a:rPr>
                    <a:t>If                 then</a:t>
                  </a:r>
                </a:p>
              </p:txBody>
            </p:sp>
            <p:graphicFrame>
              <p:nvGraphicFramePr>
                <p:cNvPr id="11273" name="Object 202"/>
                <p:cNvGraphicFramePr>
                  <a:graphicFrameLocks noChangeAspect="1"/>
                </p:cNvGraphicFramePr>
                <p:nvPr>
                  <p:extLst>
                    <p:ext uri="{D42A27DB-BD31-4B8C-83A1-F6EECF244321}">
                      <p14:modId xmlns:p14="http://schemas.microsoft.com/office/powerpoint/2010/main" val="562575432"/>
                    </p:ext>
                  </p:extLst>
                </p:nvPr>
              </p:nvGraphicFramePr>
              <p:xfrm>
                <a:off x="1511" y="2543"/>
                <a:ext cx="456" cy="144"/>
              </p:xfrm>
              <a:graphic>
                <a:graphicData uri="http://schemas.openxmlformats.org/presentationml/2006/ole">
                  <mc:AlternateContent xmlns:mc="http://schemas.openxmlformats.org/markup-compatibility/2006">
                    <mc:Choice xmlns:v="urn:schemas-microsoft-com:vml" Requires="v">
                      <p:oleObj spid="_x0000_s11799" name="Equation" r:id="rId14" imgW="723586" imgH="228501" progId="Equation.3">
                        <p:embed/>
                      </p:oleObj>
                    </mc:Choice>
                    <mc:Fallback>
                      <p:oleObj name="Equation" r:id="rId14" imgW="723586" imgH="228501" progId="Equation.3">
                        <p:embed/>
                        <p:pic>
                          <p:nvPicPr>
                            <p:cNvPr id="0" name="Object 202"/>
                            <p:cNvPicPr>
                              <a:picLocks noChangeAspect="1" noChangeArrowheads="1"/>
                            </p:cNvPicPr>
                            <p:nvPr/>
                          </p:nvPicPr>
                          <p:blipFill>
                            <a:blip r:embed="rId15">
                              <a:extLst>
                                <a:ext uri="{28A0092B-C50C-407E-A947-70E740481C1C}">
                                  <a14:useLocalDpi xmlns:a14="http://schemas.microsoft.com/office/drawing/2010/main" val="0"/>
                                </a:ext>
                              </a:extLst>
                            </a:blip>
                            <a:srcRect/>
                            <a:stretch>
                              <a:fillRect/>
                            </a:stretch>
                          </p:blipFill>
                          <p:spPr bwMode="auto">
                            <a:xfrm>
                              <a:off x="1511" y="2543"/>
                              <a:ext cx="456" cy="144"/>
                            </a:xfrm>
                            <a:prstGeom prst="rect">
                              <a:avLst/>
                            </a:prstGeom>
                            <a:noFill/>
                            <a:extLst>
                              <a:ext uri="{909E8E84-426E-40DD-AFC4-6F175D3DCCD1}">
                                <a14:hiddenFill xmlns:a14="http://schemas.microsoft.com/office/drawing/2010/main">
                                  <a:solidFill>
                                    <a:srgbClr val="FFFFFF"/>
                                  </a:solidFill>
                                </a14:hiddenFill>
                              </a:ext>
                            </a:extLst>
                          </p:spPr>
                        </p:pic>
                      </p:oleObj>
                    </mc:Fallback>
                  </mc:AlternateContent>
                </a:graphicData>
              </a:graphic>
            </p:graphicFrame>
            <p:graphicFrame>
              <p:nvGraphicFramePr>
                <p:cNvPr id="11274" name="Object 204"/>
                <p:cNvGraphicFramePr>
                  <a:graphicFrameLocks noChangeAspect="1"/>
                </p:cNvGraphicFramePr>
                <p:nvPr>
                  <p:extLst>
                    <p:ext uri="{D42A27DB-BD31-4B8C-83A1-F6EECF244321}">
                      <p14:modId xmlns:p14="http://schemas.microsoft.com/office/powerpoint/2010/main" val="1436620031"/>
                    </p:ext>
                  </p:extLst>
                </p:nvPr>
              </p:nvGraphicFramePr>
              <p:xfrm>
                <a:off x="2694" y="2537"/>
                <a:ext cx="462" cy="174"/>
              </p:xfrm>
              <a:graphic>
                <a:graphicData uri="http://schemas.openxmlformats.org/presentationml/2006/ole">
                  <mc:AlternateContent xmlns:mc="http://schemas.openxmlformats.org/markup-compatibility/2006">
                    <mc:Choice xmlns:v="urn:schemas-microsoft-com:vml" Requires="v">
                      <p:oleObj spid="_x0000_s11800" name="Equation" r:id="rId16" imgW="736600" imgH="279400" progId="Equation.3">
                        <p:embed/>
                      </p:oleObj>
                    </mc:Choice>
                    <mc:Fallback>
                      <p:oleObj name="Equation" r:id="rId16" imgW="736600" imgH="279400" progId="Equation.3">
                        <p:embed/>
                        <p:pic>
                          <p:nvPicPr>
                            <p:cNvPr id="0" name="Object 204"/>
                            <p:cNvPicPr>
                              <a:picLocks noChangeAspect="1" noChangeArrowheads="1"/>
                            </p:cNvPicPr>
                            <p:nvPr/>
                          </p:nvPicPr>
                          <p:blipFill>
                            <a:blip r:embed="rId17">
                              <a:extLst>
                                <a:ext uri="{28A0092B-C50C-407E-A947-70E740481C1C}">
                                  <a14:useLocalDpi xmlns:a14="http://schemas.microsoft.com/office/drawing/2010/main" val="0"/>
                                </a:ext>
                              </a:extLst>
                            </a:blip>
                            <a:srcRect/>
                            <a:stretch>
                              <a:fillRect/>
                            </a:stretch>
                          </p:blipFill>
                          <p:spPr bwMode="auto">
                            <a:xfrm>
                              <a:off x="2694" y="2537"/>
                              <a:ext cx="462" cy="174"/>
                            </a:xfrm>
                            <a:prstGeom prst="rect">
                              <a:avLst/>
                            </a:prstGeom>
                            <a:noFill/>
                            <a:extLst>
                              <a:ext uri="{909E8E84-426E-40DD-AFC4-6F175D3DCCD1}">
                                <a14:hiddenFill xmlns:a14="http://schemas.microsoft.com/office/drawing/2010/main">
                                  <a:solidFill>
                                    <a:srgbClr val="FFFFFF"/>
                                  </a:solidFill>
                                </a14:hiddenFill>
                              </a:ext>
                            </a:extLst>
                          </p:spPr>
                        </p:pic>
                      </p:oleObj>
                    </mc:Fallback>
                  </mc:AlternateContent>
                </a:graphicData>
              </a:graphic>
            </p:graphicFrame>
            <p:grpSp>
              <p:nvGrpSpPr>
                <p:cNvPr id="11289" name="Group 214"/>
                <p:cNvGrpSpPr>
                  <a:grpSpLocks/>
                </p:cNvGrpSpPr>
                <p:nvPr/>
              </p:nvGrpSpPr>
              <p:grpSpPr bwMode="auto">
                <a:xfrm>
                  <a:off x="1257" y="2817"/>
                  <a:ext cx="1392" cy="252"/>
                  <a:chOff x="1257" y="2817"/>
                  <a:chExt cx="1392" cy="252"/>
                </a:xfrm>
              </p:grpSpPr>
              <p:graphicFrame>
                <p:nvGraphicFramePr>
                  <p:cNvPr id="11275" name="Object 206"/>
                  <p:cNvGraphicFramePr>
                    <a:graphicFrameLocks noChangeAspect="1"/>
                  </p:cNvGraphicFramePr>
                  <p:nvPr>
                    <p:extLst>
                      <p:ext uri="{D42A27DB-BD31-4B8C-83A1-F6EECF244321}">
                        <p14:modId xmlns:p14="http://schemas.microsoft.com/office/powerpoint/2010/main" val="3796629464"/>
                      </p:ext>
                    </p:extLst>
                  </p:nvPr>
                </p:nvGraphicFramePr>
                <p:xfrm>
                  <a:off x="1511" y="2833"/>
                  <a:ext cx="450" cy="192"/>
                </p:xfrm>
                <a:graphic>
                  <a:graphicData uri="http://schemas.openxmlformats.org/presentationml/2006/ole">
                    <mc:AlternateContent xmlns:mc="http://schemas.openxmlformats.org/markup-compatibility/2006">
                      <mc:Choice xmlns:v="urn:schemas-microsoft-com:vml" Requires="v">
                        <p:oleObj spid="_x0000_s11801" name="Equation" r:id="rId18" imgW="710891" imgH="304668" progId="Equation.3">
                          <p:embed/>
                        </p:oleObj>
                      </mc:Choice>
                      <mc:Fallback>
                        <p:oleObj name="Equation" r:id="rId18" imgW="710891" imgH="304668" progId="Equation.3">
                          <p:embed/>
                          <p:pic>
                            <p:nvPicPr>
                              <p:cNvPr id="0" name="Object 206"/>
                              <p:cNvPicPr>
                                <a:picLocks noChangeAspect="1" noChangeArrowheads="1"/>
                              </p:cNvPicPr>
                              <p:nvPr/>
                            </p:nvPicPr>
                            <p:blipFill>
                              <a:blip r:embed="rId19">
                                <a:extLst>
                                  <a:ext uri="{28A0092B-C50C-407E-A947-70E740481C1C}">
                                    <a14:useLocalDpi xmlns:a14="http://schemas.microsoft.com/office/drawing/2010/main" val="0"/>
                                  </a:ext>
                                </a:extLst>
                              </a:blip>
                              <a:srcRect/>
                              <a:stretch>
                                <a:fillRect/>
                              </a:stretch>
                            </p:blipFill>
                            <p:spPr bwMode="auto">
                              <a:xfrm>
                                <a:off x="1511" y="2833"/>
                                <a:ext cx="450" cy="192"/>
                              </a:xfrm>
                              <a:prstGeom prst="rect">
                                <a:avLst/>
                              </a:prstGeom>
                              <a:noFill/>
                              <a:extLst>
                                <a:ext uri="{909E8E84-426E-40DD-AFC4-6F175D3DCCD1}">
                                  <a14:hiddenFill xmlns:a14="http://schemas.microsoft.com/office/drawing/2010/main">
                                    <a:solidFill>
                                      <a:srgbClr val="FFFFFF"/>
                                    </a:solidFill>
                                  </a14:hiddenFill>
                                </a:ext>
                              </a:extLst>
                            </p:spPr>
                          </p:pic>
                        </p:oleObj>
                      </mc:Fallback>
                    </mc:AlternateContent>
                  </a:graphicData>
                </a:graphic>
              </p:graphicFrame>
              <p:sp>
                <p:nvSpPr>
                  <p:cNvPr id="11290" name="Text Box 208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257" y="2817"/>
                    <a:ext cx="1392" cy="252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 eaLnBrk="0" hangingPunct="0">
                      <a:defRPr sz="2400"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1pPr>
                    <a:lvl2pPr marL="742950" indent="-285750" eaLnBrk="0" hangingPunct="0">
                      <a:defRPr sz="2400"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2pPr>
                    <a:lvl3pPr marL="1143000" indent="-228600" eaLnBrk="0" hangingPunct="0">
                      <a:defRPr sz="2400"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3pPr>
                    <a:lvl4pPr marL="1600200" indent="-228600" eaLnBrk="0" hangingPunct="0">
                      <a:defRPr sz="2400"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4pPr>
                    <a:lvl5pPr marL="2057400" indent="-228600" eaLnBrk="0" hangingPunct="0">
                      <a:defRPr sz="2400"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5pPr>
                    <a:lvl6pPr marL="2514600" indent="-228600" algn="ctr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6pPr>
                    <a:lvl7pPr marL="2971800" indent="-228600" algn="ctr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7pPr>
                    <a:lvl8pPr marL="3429000" indent="-228600" algn="ctr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8pPr>
                    <a:lvl9pPr marL="3886200" indent="-228600" algn="ctr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9pPr>
                  </a:lstStyle>
                  <a:p>
                    <a:pPr algn="l" eaLnBrk="1" hangingPunct="1">
                      <a:spcBef>
                        <a:spcPct val="50000"/>
                      </a:spcBef>
                    </a:pPr>
                    <a:r>
                      <a:rPr lang="en-US" altLang="el-GR" sz="2000" dirty="0">
                        <a:latin typeface="Arno Pro Caption" panose="02020502040506020403" pitchFamily="18" charset="0"/>
                      </a:rPr>
                      <a:t>If                 then</a:t>
                    </a:r>
                  </a:p>
                </p:txBody>
              </p:sp>
            </p:grpSp>
          </p:grpSp>
          <p:graphicFrame>
            <p:nvGraphicFramePr>
              <p:cNvPr id="11272" name="Object 209"/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2384892760"/>
                  </p:ext>
                </p:extLst>
              </p:nvPr>
            </p:nvGraphicFramePr>
            <p:xfrm>
              <a:off x="2694" y="2825"/>
              <a:ext cx="474" cy="216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11802" name="Equation" r:id="rId20" imgW="748975" imgH="342751" progId="Equation.3">
                      <p:embed/>
                    </p:oleObj>
                  </mc:Choice>
                  <mc:Fallback>
                    <p:oleObj name="Equation" r:id="rId20" imgW="748975" imgH="342751" progId="Equation.3">
                      <p:embed/>
                      <p:pic>
                        <p:nvPicPr>
                          <p:cNvPr id="0" name="Object 209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21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2694" y="2825"/>
                            <a:ext cx="474" cy="216"/>
                          </a:xfrm>
                          <a:prstGeom prst="rect">
                            <a:avLst/>
                          </a:prstGeom>
                          <a:noFill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  <p:sp>
          <p:nvSpPr>
            <p:cNvPr id="11286" name="Text Box 211"/>
            <p:cNvSpPr txBox="1">
              <a:spLocks noChangeArrowheads="1"/>
            </p:cNvSpPr>
            <p:nvPr/>
          </p:nvSpPr>
          <p:spPr bwMode="auto">
            <a:xfrm>
              <a:off x="6084855" y="4241836"/>
              <a:ext cx="2057400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algn="l" eaLnBrk="1" hangingPunct="1">
                <a:spcBef>
                  <a:spcPct val="50000"/>
                </a:spcBef>
              </a:pPr>
              <a:r>
                <a:rPr lang="en-US" altLang="el-GR" sz="2000" dirty="0">
                  <a:latin typeface="Arno Pro Caption" panose="02020502040506020403" pitchFamily="18" charset="0"/>
                </a:rPr>
                <a:t>Such that:</a:t>
              </a:r>
            </a:p>
          </p:txBody>
        </p:sp>
        <p:graphicFrame>
          <p:nvGraphicFramePr>
            <p:cNvPr id="11271" name="Object 212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664186487"/>
                </p:ext>
              </p:extLst>
            </p:nvPr>
          </p:nvGraphicFramePr>
          <p:xfrm>
            <a:off x="7669872" y="4084674"/>
            <a:ext cx="1181100" cy="7239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1803" name="Equation" r:id="rId22" imgW="1180588" imgH="723586" progId="Equation.3">
                    <p:embed/>
                  </p:oleObj>
                </mc:Choice>
                <mc:Fallback>
                  <p:oleObj name="Equation" r:id="rId22" imgW="1180588" imgH="723586" progId="Equation.3">
                    <p:embed/>
                    <p:pic>
                      <p:nvPicPr>
                        <p:cNvPr id="0" name="Object 21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3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7669872" y="4084674"/>
                          <a:ext cx="1181100" cy="72390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6" name="Ομάδα 5"/>
          <p:cNvGrpSpPr/>
          <p:nvPr/>
        </p:nvGrpSpPr>
        <p:grpSpPr>
          <a:xfrm>
            <a:off x="412750" y="4274667"/>
            <a:ext cx="7792588" cy="773500"/>
            <a:chOff x="469524" y="4655019"/>
            <a:chExt cx="7792588" cy="773500"/>
          </a:xfrm>
        </p:grpSpPr>
        <p:graphicFrame>
          <p:nvGraphicFramePr>
            <p:cNvPr id="31" name="Object 11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808034245"/>
                </p:ext>
              </p:extLst>
            </p:nvPr>
          </p:nvGraphicFramePr>
          <p:xfrm>
            <a:off x="1424363" y="4655019"/>
            <a:ext cx="1095375" cy="7239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1804" name="Equation" r:id="rId24" imgW="1091726" imgH="723586" progId="Equation.3">
                    <p:embed/>
                  </p:oleObj>
                </mc:Choice>
                <mc:Fallback>
                  <p:oleObj name="Equation" r:id="rId24" imgW="1091726" imgH="723586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424363" y="4655019"/>
                          <a:ext cx="1095375" cy="72390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32" name="Text Box 13"/>
            <p:cNvSpPr txBox="1">
              <a:spLocks noChangeArrowheads="1"/>
            </p:cNvSpPr>
            <p:nvPr/>
          </p:nvSpPr>
          <p:spPr bwMode="auto">
            <a:xfrm>
              <a:off x="469524" y="4777465"/>
              <a:ext cx="1219200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algn="l" eaLnBrk="1" hangingPunct="1">
                <a:spcBef>
                  <a:spcPct val="50000"/>
                </a:spcBef>
              </a:pPr>
              <a:r>
                <a:rPr lang="en-US" altLang="el-GR" sz="2000" dirty="0">
                  <a:latin typeface="Arno Pro Caption" panose="02020502040506020403" pitchFamily="18" charset="0"/>
                </a:rPr>
                <a:t>Then</a:t>
              </a:r>
            </a:p>
          </p:txBody>
        </p:sp>
        <p:graphicFrame>
          <p:nvGraphicFramePr>
            <p:cNvPr id="33" name="Object 16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532969513"/>
                </p:ext>
              </p:extLst>
            </p:nvPr>
          </p:nvGraphicFramePr>
          <p:xfrm>
            <a:off x="3938138" y="4704619"/>
            <a:ext cx="2162175" cy="7239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1805" name="Equation" r:id="rId26" imgW="2159000" imgH="723900" progId="Equation.3">
                    <p:embed/>
                  </p:oleObj>
                </mc:Choice>
                <mc:Fallback>
                  <p:oleObj name="Equation" r:id="rId26" imgW="2159000" imgH="72390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938138" y="4704619"/>
                          <a:ext cx="2162175" cy="72390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34" name="Object 15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87092413"/>
                </p:ext>
              </p:extLst>
            </p:nvPr>
          </p:nvGraphicFramePr>
          <p:xfrm>
            <a:off x="6709537" y="4704619"/>
            <a:ext cx="1552575" cy="7239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1806" name="Equation" r:id="rId28" imgW="1548728" imgH="723586" progId="Equation.3">
                    <p:embed/>
                  </p:oleObj>
                </mc:Choice>
                <mc:Fallback>
                  <p:oleObj name="Equation" r:id="rId28" imgW="1548728" imgH="723586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9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709537" y="4704619"/>
                          <a:ext cx="1552575" cy="72390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35" name="Text Box 14"/>
            <p:cNvSpPr txBox="1">
              <a:spLocks noChangeArrowheads="1"/>
            </p:cNvSpPr>
            <p:nvPr/>
          </p:nvSpPr>
          <p:spPr bwMode="auto">
            <a:xfrm>
              <a:off x="2757369" y="4818842"/>
              <a:ext cx="1884218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algn="l" eaLnBrk="1" hangingPunct="1">
                <a:spcBef>
                  <a:spcPct val="50000"/>
                </a:spcBef>
              </a:pPr>
              <a:r>
                <a:rPr lang="en-US" altLang="el-GR" sz="2000" dirty="0">
                  <a:latin typeface="Arno Pro Caption" panose="02020502040506020403" pitchFamily="18" charset="0"/>
                </a:rPr>
                <a:t>Hence</a:t>
              </a:r>
            </a:p>
          </p:txBody>
        </p:sp>
      </p:grpSp>
      <p:sp>
        <p:nvSpPr>
          <p:cNvPr id="36" name="Text Box 19"/>
          <p:cNvSpPr txBox="1">
            <a:spLocks noChangeArrowheads="1"/>
          </p:cNvSpPr>
          <p:nvPr/>
        </p:nvSpPr>
        <p:spPr bwMode="auto">
          <a:xfrm>
            <a:off x="399633" y="5152604"/>
            <a:ext cx="77724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n-US" altLang="el-GR" sz="2000" dirty="0">
                <a:latin typeface="Arno Pro Caption" panose="02020502040506020403" pitchFamily="18" charset="0"/>
              </a:rPr>
              <a:t>Substituting our values of x, and dx into the integral gives us</a:t>
            </a:r>
          </a:p>
        </p:txBody>
      </p:sp>
      <p:graphicFrame>
        <p:nvGraphicFramePr>
          <p:cNvPr id="37" name="Objec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09275279"/>
              </p:ext>
            </p:extLst>
          </p:nvPr>
        </p:nvGraphicFramePr>
        <p:xfrm>
          <a:off x="2057400" y="5530627"/>
          <a:ext cx="4840288" cy="903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807" name="Equation" r:id="rId30" imgW="2590560" imgH="482400" progId="Equation.DSMT4">
                  <p:embed/>
                </p:oleObj>
              </mc:Choice>
              <mc:Fallback>
                <p:oleObj name="Equation" r:id="rId30" imgW="2590560" imgH="4824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7400" y="5530627"/>
                        <a:ext cx="4840288" cy="903288"/>
                      </a:xfrm>
                      <a:prstGeom prst="rect">
                        <a:avLst/>
                      </a:prstGeom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8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162719"/>
            <a:ext cx="8639175" cy="601662"/>
          </a:xfrm>
        </p:spPr>
        <p:txBody>
          <a:bodyPr/>
          <a:lstStyle/>
          <a:p>
            <a:r>
              <a:rPr lang="en-US" altLang="el-GR" dirty="0" smtClean="0"/>
              <a:t>Example-1</a:t>
            </a:r>
          </a:p>
        </p:txBody>
      </p:sp>
      <p:sp>
        <p:nvSpPr>
          <p:cNvPr id="13317" name="Slide Number Placeholder 5"/>
          <p:cNvSpPr>
            <a:spLocks noGrp="1"/>
          </p:cNvSpPr>
          <p:nvPr>
            <p:ph type="sldNum" sz="quarter" idx="12"/>
          </p:nvPr>
        </p:nvSpPr>
        <p:spPr>
          <a:ln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fld id="{7EC8B305-141A-44F5-B59A-1A6EFA799D46}" type="slidenum">
              <a:rPr lang="en-US" altLang="el-GR">
                <a:solidFill>
                  <a:schemeClr val="tx2"/>
                </a:solidFill>
              </a:rPr>
              <a:pPr/>
              <a:t>14</a:t>
            </a:fld>
            <a:endParaRPr lang="en-US" altLang="el-GR" dirty="0">
              <a:solidFill>
                <a:schemeClr val="tx2"/>
              </a:solidFill>
            </a:endParaRPr>
          </a:p>
        </p:txBody>
      </p:sp>
      <p:sp>
        <p:nvSpPr>
          <p:cNvPr id="13319" name="Text Box 9"/>
          <p:cNvSpPr txBox="1">
            <a:spLocks noChangeArrowheads="1"/>
          </p:cNvSpPr>
          <p:nvPr/>
        </p:nvSpPr>
        <p:spPr bwMode="auto">
          <a:xfrm>
            <a:off x="685800" y="906462"/>
            <a:ext cx="17526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n-US" altLang="el-GR" sz="1900" dirty="0">
                <a:latin typeface="Arno Pro Caption" panose="02020502040506020403" pitchFamily="18" charset="0"/>
              </a:rPr>
              <a:t>For an integral </a:t>
            </a:r>
          </a:p>
        </p:txBody>
      </p:sp>
      <p:sp>
        <p:nvSpPr>
          <p:cNvPr id="13320" name="Rectangle 16"/>
          <p:cNvSpPr>
            <a:spLocks noChangeArrowheads="1"/>
          </p:cNvSpPr>
          <p:nvPr/>
        </p:nvSpPr>
        <p:spPr bwMode="auto">
          <a:xfrm>
            <a:off x="3188493" y="906462"/>
            <a:ext cx="4870244" cy="3847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l"/>
            <a:r>
              <a:rPr lang="en-US" altLang="el-GR" sz="1900" dirty="0">
                <a:latin typeface="Arno Pro Caption" panose="02020502040506020403" pitchFamily="18" charset="0"/>
              </a:rPr>
              <a:t>derive the one-point Gaussian </a:t>
            </a:r>
            <a:r>
              <a:rPr lang="en-US" altLang="el-GR" sz="1900" dirty="0" smtClean="0">
                <a:latin typeface="Arno Pro Caption" panose="02020502040506020403" pitchFamily="18" charset="0"/>
              </a:rPr>
              <a:t>Quadrature Rule.</a:t>
            </a:r>
            <a:endParaRPr lang="en-US" altLang="el-GR" sz="1900" dirty="0">
              <a:latin typeface="Arno Pro Caption" panose="02020502040506020403" pitchFamily="18" charset="0"/>
            </a:endParaRPr>
          </a:p>
        </p:txBody>
      </p:sp>
      <p:graphicFrame>
        <p:nvGraphicFramePr>
          <p:cNvPr id="13314" name="Object 2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59258662"/>
              </p:ext>
            </p:extLst>
          </p:nvPr>
        </p:nvGraphicFramePr>
        <p:xfrm>
          <a:off x="2297906" y="783431"/>
          <a:ext cx="890587" cy="63229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580" name="Equation" r:id="rId4" imgW="685800" imgH="482400" progId="Equation.DSMT4">
                  <p:embed/>
                </p:oleObj>
              </mc:Choice>
              <mc:Fallback>
                <p:oleObj name="Equation" r:id="rId4" imgW="685800" imgH="482400" progId="Equation.DSMT4">
                  <p:embed/>
                  <p:pic>
                    <p:nvPicPr>
                      <p:cNvPr id="0" name="Object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97906" y="783431"/>
                        <a:ext cx="890587" cy="63229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322" name="Text Box 31"/>
          <p:cNvSpPr txBox="1">
            <a:spLocks noChangeArrowheads="1"/>
          </p:cNvSpPr>
          <p:nvPr/>
        </p:nvSpPr>
        <p:spPr bwMode="auto">
          <a:xfrm>
            <a:off x="304800" y="1449090"/>
            <a:ext cx="18288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l-GR" sz="2000" b="1" dirty="0">
                <a:solidFill>
                  <a:srgbClr val="C00000"/>
                </a:solidFill>
                <a:latin typeface="Arno Pro Caption" panose="02020502040506020403" pitchFamily="18" charset="0"/>
              </a:rPr>
              <a:t>Solution</a:t>
            </a:r>
          </a:p>
        </p:txBody>
      </p:sp>
      <p:sp>
        <p:nvSpPr>
          <p:cNvPr id="13323" name="Rectangle 32"/>
          <p:cNvSpPr>
            <a:spLocks noChangeArrowheads="1"/>
          </p:cNvSpPr>
          <p:nvPr/>
        </p:nvSpPr>
        <p:spPr bwMode="auto">
          <a:xfrm>
            <a:off x="609600" y="1851594"/>
            <a:ext cx="4445448" cy="3847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l"/>
            <a:r>
              <a:rPr lang="en-US" altLang="el-GR" sz="1900" dirty="0">
                <a:latin typeface="Arno Pro Caption" panose="02020502040506020403" pitchFamily="18" charset="0"/>
              </a:rPr>
              <a:t>The one-point Gaussian Quadrature Rule is</a:t>
            </a:r>
          </a:p>
        </p:txBody>
      </p:sp>
      <p:graphicFrame>
        <p:nvGraphicFramePr>
          <p:cNvPr id="13315" name="Object 3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12940321"/>
              </p:ext>
            </p:extLst>
          </p:nvPr>
        </p:nvGraphicFramePr>
        <p:xfrm>
          <a:off x="5181600" y="1735185"/>
          <a:ext cx="1623820" cy="617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581" name="Equation" r:id="rId6" imgW="1269720" imgH="482400" progId="Equation.DSMT4">
                  <p:embed/>
                </p:oleObj>
              </mc:Choice>
              <mc:Fallback>
                <p:oleObj name="Equation" r:id="rId6" imgW="1269720" imgH="482400" progId="Equation.DSMT4">
                  <p:embed/>
                  <p:pic>
                    <p:nvPicPr>
                      <p:cNvPr id="0" name="Object 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81600" y="1735185"/>
                        <a:ext cx="1623820" cy="61753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Text Box 4"/>
          <p:cNvSpPr txBox="1">
            <a:spLocks noChangeArrowheads="1"/>
          </p:cNvSpPr>
          <p:nvPr/>
        </p:nvSpPr>
        <p:spPr bwMode="auto">
          <a:xfrm>
            <a:off x="628650" y="2281831"/>
            <a:ext cx="8058150" cy="6771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n-US" altLang="el-GR" sz="1900" dirty="0">
                <a:latin typeface="Arno Pro Caption" panose="02020502040506020403" pitchFamily="18" charset="0"/>
              </a:rPr>
              <a:t>The two unknowns x</a:t>
            </a:r>
            <a:r>
              <a:rPr lang="en-US" altLang="el-GR" sz="1900" baseline="-25000" dirty="0">
                <a:latin typeface="Arno Pro Caption" panose="02020502040506020403" pitchFamily="18" charset="0"/>
              </a:rPr>
              <a:t>1</a:t>
            </a:r>
            <a:r>
              <a:rPr lang="en-US" altLang="el-GR" sz="1900" dirty="0">
                <a:latin typeface="Arno Pro Caption" panose="02020502040506020403" pitchFamily="18" charset="0"/>
              </a:rPr>
              <a:t>, and c</a:t>
            </a:r>
            <a:r>
              <a:rPr lang="en-US" altLang="el-GR" sz="1900" baseline="-25000" dirty="0">
                <a:latin typeface="Arno Pro Caption" panose="02020502040506020403" pitchFamily="18" charset="0"/>
              </a:rPr>
              <a:t>1</a:t>
            </a:r>
            <a:r>
              <a:rPr lang="en-US" altLang="el-GR" sz="1900" dirty="0">
                <a:latin typeface="Arno Pro Caption" panose="02020502040506020403" pitchFamily="18" charset="0"/>
              </a:rPr>
              <a:t>  are found by assuming that the formula gives exact results for integrating a general first order polynomial, </a:t>
            </a:r>
          </a:p>
        </p:txBody>
      </p:sp>
      <p:graphicFrame>
        <p:nvGraphicFramePr>
          <p:cNvPr id="14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73455600"/>
              </p:ext>
            </p:extLst>
          </p:nvPr>
        </p:nvGraphicFramePr>
        <p:xfrm>
          <a:off x="628650" y="3033288"/>
          <a:ext cx="1752600" cy="387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582" name="Equation" r:id="rId8" imgW="1028520" imgH="228600" progId="Equation.3">
                  <p:embed/>
                </p:oleObj>
              </mc:Choice>
              <mc:Fallback>
                <p:oleObj name="Equation" r:id="rId8" imgW="1028520" imgH="228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8650" y="3033288"/>
                        <a:ext cx="1752600" cy="3873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5738906"/>
              </p:ext>
            </p:extLst>
          </p:nvPr>
        </p:nvGraphicFramePr>
        <p:xfrm>
          <a:off x="533400" y="3458770"/>
          <a:ext cx="7127875" cy="844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583" name="Equation" r:id="rId10" imgW="4305240" imgH="507960" progId="Equation.DSMT4">
                  <p:embed/>
                </p:oleObj>
              </mc:Choice>
              <mc:Fallback>
                <p:oleObj name="Equation" r:id="rId10" imgW="4305240" imgH="5079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3458770"/>
                        <a:ext cx="7127875" cy="844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72005122"/>
              </p:ext>
            </p:extLst>
          </p:nvPr>
        </p:nvGraphicFramePr>
        <p:xfrm>
          <a:off x="3187700" y="4637088"/>
          <a:ext cx="214313" cy="333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584" name="Equation" r:id="rId12" imgW="114120" imgH="177480" progId="Equation.DSMT4">
                  <p:embed/>
                </p:oleObj>
              </mc:Choice>
              <mc:Fallback>
                <p:oleObj name="Equation" r:id="rId12" imgW="114120" imgH="177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87700" y="4637088"/>
                        <a:ext cx="214313" cy="3333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34577563"/>
              </p:ext>
            </p:extLst>
          </p:nvPr>
        </p:nvGraphicFramePr>
        <p:xfrm>
          <a:off x="3614738" y="5813425"/>
          <a:ext cx="200025" cy="309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585" name="Equation" r:id="rId14" imgW="114120" imgH="177480" progId="Equation.DSMT4">
                  <p:embed/>
                </p:oleObj>
              </mc:Choice>
              <mc:Fallback>
                <p:oleObj name="Equation" r:id="rId14" imgW="114120" imgH="177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14738" y="5813425"/>
                        <a:ext cx="200025" cy="3095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Text Box 89"/>
          <p:cNvSpPr txBox="1">
            <a:spLocks noChangeArrowheads="1"/>
          </p:cNvSpPr>
          <p:nvPr/>
        </p:nvSpPr>
        <p:spPr bwMode="auto">
          <a:xfrm>
            <a:off x="546100" y="4486847"/>
            <a:ext cx="19050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n-US" altLang="el-GR" sz="2000" dirty="0">
                <a:latin typeface="Arno Pro Caption" panose="02020502040506020403" pitchFamily="18" charset="0"/>
              </a:rPr>
              <a:t>It follows that </a:t>
            </a:r>
          </a:p>
        </p:txBody>
      </p:sp>
      <p:graphicFrame>
        <p:nvGraphicFramePr>
          <p:cNvPr id="19" name="Object 9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08919236"/>
              </p:ext>
            </p:extLst>
          </p:nvPr>
        </p:nvGraphicFramePr>
        <p:xfrm>
          <a:off x="2227263" y="4197952"/>
          <a:ext cx="3175000" cy="977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586" name="Equation" r:id="rId15" imgW="1574640" imgH="482400" progId="Equation.DSMT4">
                  <p:embed/>
                </p:oleObj>
              </mc:Choice>
              <mc:Fallback>
                <p:oleObj name="Equation" r:id="rId15" imgW="1574640" imgH="4824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27263" y="4197952"/>
                        <a:ext cx="3175000" cy="977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" name="Rectangle 92"/>
          <p:cNvSpPr>
            <a:spLocks noChangeArrowheads="1"/>
          </p:cNvSpPr>
          <p:nvPr/>
        </p:nvSpPr>
        <p:spPr bwMode="auto">
          <a:xfrm>
            <a:off x="533400" y="5171678"/>
            <a:ext cx="584487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l"/>
            <a:r>
              <a:rPr lang="en-US" altLang="el-GR" sz="2000" dirty="0">
                <a:latin typeface="Arno Pro Caption" panose="02020502040506020403" pitchFamily="18" charset="0"/>
              </a:rPr>
              <a:t>Equating Equations, the </a:t>
            </a:r>
            <a:r>
              <a:rPr lang="en-US" altLang="el-GR" sz="2000" dirty="0" smtClean="0">
                <a:latin typeface="Arno Pro Caption" panose="02020502040506020403" pitchFamily="18" charset="0"/>
              </a:rPr>
              <a:t>previous </a:t>
            </a:r>
            <a:r>
              <a:rPr lang="en-US" altLang="el-GR" sz="2000" dirty="0">
                <a:latin typeface="Arno Pro Caption" panose="02020502040506020403" pitchFamily="18" charset="0"/>
              </a:rPr>
              <a:t>two expressions yield</a:t>
            </a:r>
          </a:p>
        </p:txBody>
      </p:sp>
      <p:graphicFrame>
        <p:nvGraphicFramePr>
          <p:cNvPr id="21" name="Object 9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42307592"/>
              </p:ext>
            </p:extLst>
          </p:nvPr>
        </p:nvGraphicFramePr>
        <p:xfrm>
          <a:off x="3359150" y="5946053"/>
          <a:ext cx="1905000" cy="473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587" name="Equation" r:id="rId17" imgW="927000" imgH="228600" progId="Equation.3">
                  <p:embed/>
                </p:oleObj>
              </mc:Choice>
              <mc:Fallback>
                <p:oleObj name="Equation" r:id="rId17" imgW="927000" imgH="228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9150" y="5946053"/>
                        <a:ext cx="1905000" cy="4730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9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02443684"/>
              </p:ext>
            </p:extLst>
          </p:nvPr>
        </p:nvGraphicFramePr>
        <p:xfrm>
          <a:off x="5345113" y="5946053"/>
          <a:ext cx="2433637" cy="481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588" name="Equation" r:id="rId19" imgW="1168200" imgH="228600" progId="Equation.3">
                  <p:embed/>
                </p:oleObj>
              </mc:Choice>
              <mc:Fallback>
                <p:oleObj name="Equation" r:id="rId19" imgW="1168200" imgH="228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45113" y="5946053"/>
                        <a:ext cx="2433637" cy="4810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9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99807595"/>
              </p:ext>
            </p:extLst>
          </p:nvPr>
        </p:nvGraphicFramePr>
        <p:xfrm>
          <a:off x="735013" y="5754688"/>
          <a:ext cx="2568575" cy="8397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589" name="Equation" r:id="rId21" imgW="1473120" imgH="482400" progId="Equation.DSMT4">
                  <p:embed/>
                </p:oleObj>
              </mc:Choice>
              <mc:Fallback>
                <p:oleObj name="Equation" r:id="rId21" imgW="1473120" imgH="4824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5013" y="5754688"/>
                        <a:ext cx="2568575" cy="8397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9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l-GR" dirty="0" smtClean="0"/>
              <a:t>Basis of the Gaussian Quadrature Rule</a:t>
            </a:r>
          </a:p>
        </p:txBody>
      </p:sp>
      <p:sp>
        <p:nvSpPr>
          <p:cNvPr id="2" name="Θέση αριθμού διαφάνειας 1"/>
          <p:cNvSpPr>
            <a:spLocks noGrp="1"/>
          </p:cNvSpPr>
          <p:nvPr>
            <p:ph type="sldNum" sz="quarter" idx="12"/>
          </p:nvPr>
        </p:nvSpPr>
        <p:spPr>
          <a:ln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fld id="{B7D5BC67-2F80-49BE-8D7F-529B85132150}" type="slidenum">
              <a:rPr lang="en-US" altLang="el-GR">
                <a:solidFill>
                  <a:schemeClr val="tx2"/>
                </a:solidFill>
              </a:rPr>
              <a:pPr/>
              <a:t>15</a:t>
            </a:fld>
            <a:endParaRPr lang="en-US" altLang="el-GR" dirty="0">
              <a:solidFill>
                <a:schemeClr val="tx2"/>
              </a:solidFill>
            </a:endParaRPr>
          </a:p>
        </p:txBody>
      </p:sp>
      <p:sp>
        <p:nvSpPr>
          <p:cNvPr id="16393" name="Rectangle 16"/>
          <p:cNvSpPr>
            <a:spLocks noChangeArrowheads="1"/>
          </p:cNvSpPr>
          <p:nvPr/>
        </p:nvSpPr>
        <p:spPr bwMode="auto">
          <a:xfrm>
            <a:off x="553040" y="2616099"/>
            <a:ext cx="53340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l"/>
            <a:r>
              <a:rPr lang="en-US" altLang="el-GR" dirty="0">
                <a:latin typeface="Arno Pro Caption" panose="02020502040506020403" pitchFamily="18" charset="0"/>
              </a:rPr>
              <a:t>Since the constants a</a:t>
            </a:r>
            <a:r>
              <a:rPr lang="en-US" altLang="el-GR" baseline="-25000" dirty="0">
                <a:latin typeface="Arno Pro Caption" panose="02020502040506020403" pitchFamily="18" charset="0"/>
              </a:rPr>
              <a:t>0</a:t>
            </a:r>
            <a:r>
              <a:rPr lang="en-US" altLang="el-GR" dirty="0">
                <a:latin typeface="Arno Pro Caption" panose="02020502040506020403" pitchFamily="18" charset="0"/>
              </a:rPr>
              <a:t>, and a</a:t>
            </a:r>
            <a:r>
              <a:rPr lang="en-US" altLang="el-GR" baseline="-25000" dirty="0">
                <a:latin typeface="Arno Pro Caption" panose="02020502040506020403" pitchFamily="18" charset="0"/>
              </a:rPr>
              <a:t>1 </a:t>
            </a:r>
            <a:r>
              <a:rPr lang="en-US" altLang="el-GR" dirty="0">
                <a:latin typeface="Arno Pro Caption" panose="02020502040506020403" pitchFamily="18" charset="0"/>
              </a:rPr>
              <a:t>are arbitrary  </a:t>
            </a:r>
          </a:p>
        </p:txBody>
      </p:sp>
      <p:graphicFrame>
        <p:nvGraphicFramePr>
          <p:cNvPr id="16386" name="Objec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27269849"/>
              </p:ext>
            </p:extLst>
          </p:nvPr>
        </p:nvGraphicFramePr>
        <p:xfrm>
          <a:off x="3371850" y="3192494"/>
          <a:ext cx="1402080" cy="48961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576" name="Equation" r:id="rId4" imgW="622080" imgH="215640" progId="Equation.3">
                  <p:embed/>
                </p:oleObj>
              </mc:Choice>
              <mc:Fallback>
                <p:oleObj name="Equation" r:id="rId4" imgW="622080" imgH="215640" progId="Equation.3">
                  <p:embed/>
                  <p:pic>
                    <p:nvPicPr>
                      <p:cNvPr id="0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71850" y="3192494"/>
                        <a:ext cx="1402080" cy="48961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87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21689750"/>
              </p:ext>
            </p:extLst>
          </p:nvPr>
        </p:nvGraphicFramePr>
        <p:xfrm>
          <a:off x="3352800" y="3777489"/>
          <a:ext cx="1752600" cy="80675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577" name="Equation" r:id="rId6" imgW="901440" imgH="419040" progId="Equation.3">
                  <p:embed/>
                </p:oleObj>
              </mc:Choice>
              <mc:Fallback>
                <p:oleObj name="Equation" r:id="rId6" imgW="901440" imgH="419040" progId="Equation.3">
                  <p:embed/>
                  <p:pic>
                    <p:nvPicPr>
                      <p:cNvPr id="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2800" y="3777489"/>
                        <a:ext cx="1752600" cy="80675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88" name="Object 8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4268210"/>
              </p:ext>
            </p:extLst>
          </p:nvPr>
        </p:nvGraphicFramePr>
        <p:xfrm>
          <a:off x="3352800" y="4919415"/>
          <a:ext cx="1322388" cy="450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578" name="Equation" r:id="rId8" imgW="634680" imgH="215640" progId="Equation.3">
                  <p:embed/>
                </p:oleObj>
              </mc:Choice>
              <mc:Fallback>
                <p:oleObj name="Equation" r:id="rId8" imgW="634680" imgH="215640" progId="Equation.3">
                  <p:embed/>
                  <p:pic>
                    <p:nvPicPr>
                      <p:cNvPr id="0" name="Object 8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2800" y="4919415"/>
                        <a:ext cx="1322388" cy="4508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89" name="Object 8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64934952"/>
              </p:ext>
            </p:extLst>
          </p:nvPr>
        </p:nvGraphicFramePr>
        <p:xfrm>
          <a:off x="3352800" y="5454403"/>
          <a:ext cx="1295400" cy="7604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579" name="Equation" r:id="rId10" imgW="672840" imgH="393480" progId="Equation.3">
                  <p:embed/>
                </p:oleObj>
              </mc:Choice>
              <mc:Fallback>
                <p:oleObj name="Equation" r:id="rId10" imgW="672840" imgH="393480" progId="Equation.3">
                  <p:embed/>
                  <p:pic>
                    <p:nvPicPr>
                      <p:cNvPr id="0" name="Object 8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2800" y="5454403"/>
                        <a:ext cx="1295400" cy="7604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394" name="Rectangle 16"/>
          <p:cNvSpPr>
            <a:spLocks noChangeArrowheads="1"/>
          </p:cNvSpPr>
          <p:nvPr/>
        </p:nvSpPr>
        <p:spPr bwMode="auto">
          <a:xfrm>
            <a:off x="572090" y="4353408"/>
            <a:ext cx="19812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pPr algn="l" eaLnBrk="0" hangingPunct="0"/>
            <a:r>
              <a:rPr lang="en-US" altLang="el-GR" dirty="0">
                <a:latin typeface="Arno Pro Caption" panose="02020502040506020403" pitchFamily="18" charset="0"/>
              </a:rPr>
              <a:t>giving</a:t>
            </a:r>
          </a:p>
        </p:txBody>
      </p:sp>
      <p:sp>
        <p:nvSpPr>
          <p:cNvPr id="13" name="Rectangle 25"/>
          <p:cNvSpPr>
            <a:spLocks noChangeArrowheads="1"/>
          </p:cNvSpPr>
          <p:nvPr/>
        </p:nvSpPr>
        <p:spPr bwMode="auto">
          <a:xfrm>
            <a:off x="553040" y="1073874"/>
            <a:ext cx="78486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altLang="el-GR" sz="2800" dirty="0" smtClean="0">
                <a:solidFill>
                  <a:srgbClr val="C00000"/>
                </a:solidFill>
                <a:latin typeface="Arno Pro Caption" panose="02020502040506020403" pitchFamily="18" charset="0"/>
              </a:rPr>
              <a:t>One-Point </a:t>
            </a:r>
            <a:r>
              <a:rPr lang="en-US" altLang="el-GR" sz="2800" dirty="0">
                <a:solidFill>
                  <a:srgbClr val="C00000"/>
                </a:solidFill>
                <a:latin typeface="Arno Pro Caption" panose="02020502040506020403" pitchFamily="18" charset="0"/>
              </a:rPr>
              <a:t>Gaussian Quadrature Rule</a:t>
            </a:r>
          </a:p>
        </p:txBody>
      </p:sp>
      <p:graphicFrame>
        <p:nvGraphicFramePr>
          <p:cNvPr id="14" name="Object 2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973689"/>
              </p:ext>
            </p:extLst>
          </p:nvPr>
        </p:nvGraphicFramePr>
        <p:xfrm>
          <a:off x="2168321" y="1508917"/>
          <a:ext cx="4618037" cy="1041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580" name="Equation" r:id="rId12" imgW="2616120" imgH="482400" progId="Equation.DSMT4">
                  <p:embed/>
                </p:oleObj>
              </mc:Choice>
              <mc:Fallback>
                <p:oleObj name="Equation" r:id="rId12" imgW="2616120" imgH="4824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68321" y="1508917"/>
                        <a:ext cx="4618037" cy="1041400"/>
                      </a:xfrm>
                      <a:prstGeom prst="rect">
                        <a:avLst/>
                      </a:prstGeom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l-GR" dirty="0" smtClean="0"/>
              <a:t>Example-2</a:t>
            </a:r>
          </a:p>
        </p:txBody>
      </p:sp>
      <p:graphicFrame>
        <p:nvGraphicFramePr>
          <p:cNvPr id="18435" name="Object 32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59044097"/>
              </p:ext>
            </p:extLst>
          </p:nvPr>
        </p:nvGraphicFramePr>
        <p:xfrm>
          <a:off x="3048000" y="3445216"/>
          <a:ext cx="304800" cy="39188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578" name="Equation" r:id="rId4" imgW="177646" imgH="228402" progId="Equation.3">
                  <p:embed/>
                </p:oleObj>
              </mc:Choice>
              <mc:Fallback>
                <p:oleObj name="Equation" r:id="rId4" imgW="177646" imgH="228402" progId="Equation.3">
                  <p:embed/>
                  <p:pic>
                    <p:nvPicPr>
                      <p:cNvPr id="0" name="Object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0" y="3445216"/>
                        <a:ext cx="304800" cy="39188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438" name="Slide Number Placeholder 5"/>
          <p:cNvSpPr>
            <a:spLocks noGrp="1"/>
          </p:cNvSpPr>
          <p:nvPr>
            <p:ph type="sldNum" sz="quarter" idx="12"/>
          </p:nvPr>
        </p:nvSpPr>
        <p:spPr>
          <a:ln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fld id="{5FD9539F-D50B-4856-8B96-24972818BC85}" type="slidenum">
              <a:rPr lang="en-US" altLang="el-GR">
                <a:solidFill>
                  <a:schemeClr val="tx2"/>
                </a:solidFill>
              </a:rPr>
              <a:pPr/>
              <a:t>16</a:t>
            </a:fld>
            <a:endParaRPr lang="en-US" altLang="el-GR">
              <a:solidFill>
                <a:schemeClr val="tx2"/>
              </a:solidFill>
            </a:endParaRPr>
          </a:p>
        </p:txBody>
      </p:sp>
      <p:sp>
        <p:nvSpPr>
          <p:cNvPr id="18440" name="Rectangle 10"/>
          <p:cNvSpPr>
            <a:spLocks noChangeArrowheads="1"/>
          </p:cNvSpPr>
          <p:nvPr/>
        </p:nvSpPr>
        <p:spPr bwMode="auto">
          <a:xfrm>
            <a:off x="0" y="3963988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el-GR" altLang="el-GR"/>
          </a:p>
        </p:txBody>
      </p:sp>
      <p:sp>
        <p:nvSpPr>
          <p:cNvPr id="18441" name="Rectangle 17"/>
          <p:cNvSpPr>
            <a:spLocks noChangeArrowheads="1"/>
          </p:cNvSpPr>
          <p:nvPr/>
        </p:nvSpPr>
        <p:spPr bwMode="auto">
          <a:xfrm>
            <a:off x="0" y="2992438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el-GR" altLang="el-GR"/>
          </a:p>
        </p:txBody>
      </p:sp>
      <p:sp>
        <p:nvSpPr>
          <p:cNvPr id="18442" name="Rectangle 20"/>
          <p:cNvSpPr>
            <a:spLocks noChangeArrowheads="1"/>
          </p:cNvSpPr>
          <p:nvPr/>
        </p:nvSpPr>
        <p:spPr bwMode="auto">
          <a:xfrm>
            <a:off x="-208960" y="510540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l"/>
            <a:endParaRPr lang="el-GR" altLang="el-GR">
              <a:latin typeface="Times New Roman" panose="02020603050405020304" pitchFamily="18" charset="0"/>
            </a:endParaRPr>
          </a:p>
        </p:txBody>
      </p:sp>
      <p:sp>
        <p:nvSpPr>
          <p:cNvPr id="18443" name="Rectangle 24"/>
          <p:cNvSpPr>
            <a:spLocks noChangeArrowheads="1"/>
          </p:cNvSpPr>
          <p:nvPr/>
        </p:nvSpPr>
        <p:spPr bwMode="auto">
          <a:xfrm>
            <a:off x="0" y="3024188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el-GR" altLang="el-GR"/>
          </a:p>
        </p:txBody>
      </p:sp>
      <p:sp>
        <p:nvSpPr>
          <p:cNvPr id="18449" name="Rectangle 21"/>
          <p:cNvSpPr>
            <a:spLocks noChangeArrowheads="1"/>
          </p:cNvSpPr>
          <p:nvPr/>
        </p:nvSpPr>
        <p:spPr bwMode="auto">
          <a:xfrm>
            <a:off x="914400" y="1042193"/>
            <a:ext cx="702627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l"/>
            <a:r>
              <a:rPr lang="en-US" altLang="el-GR" sz="2000" dirty="0">
                <a:latin typeface="Arno Pro Caption" panose="02020502040506020403" pitchFamily="18" charset="0"/>
              </a:rPr>
              <a:t>Use two-point Gauss Quadrature Rule to approximate the distance</a:t>
            </a:r>
          </a:p>
        </p:txBody>
      </p:sp>
      <p:sp>
        <p:nvSpPr>
          <p:cNvPr id="18450" name="Text Box 22"/>
          <p:cNvSpPr txBox="1">
            <a:spLocks noChangeArrowheads="1"/>
          </p:cNvSpPr>
          <p:nvPr/>
        </p:nvSpPr>
        <p:spPr bwMode="auto">
          <a:xfrm>
            <a:off x="914400" y="1585118"/>
            <a:ext cx="62484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l"/>
            <a:r>
              <a:rPr lang="en-US" altLang="el-GR" sz="2000" dirty="0">
                <a:latin typeface="Arno Pro Caption" panose="02020502040506020403" pitchFamily="18" charset="0"/>
              </a:rPr>
              <a:t>covered by a rocket from </a:t>
            </a:r>
            <a:r>
              <a:rPr lang="en-US" altLang="el-GR" sz="2000" i="1" dirty="0" smtClean="0">
                <a:latin typeface="Arno Pro Caption" panose="02020502040506020403" pitchFamily="18" charset="0"/>
              </a:rPr>
              <a:t>t </a:t>
            </a:r>
            <a:r>
              <a:rPr lang="en-US" altLang="el-GR" sz="2000" dirty="0" smtClean="0">
                <a:latin typeface="Arno Pro Caption" panose="02020502040506020403" pitchFamily="18" charset="0"/>
              </a:rPr>
              <a:t>= 8 </a:t>
            </a:r>
            <a:r>
              <a:rPr lang="en-US" altLang="el-GR" sz="2000" dirty="0">
                <a:latin typeface="Arno Pro Caption" panose="02020502040506020403" pitchFamily="18" charset="0"/>
              </a:rPr>
              <a:t>to </a:t>
            </a:r>
            <a:r>
              <a:rPr lang="en-US" altLang="el-GR" sz="2000" i="1" dirty="0" smtClean="0">
                <a:latin typeface="Arno Pro Caption" panose="02020502040506020403" pitchFamily="18" charset="0"/>
              </a:rPr>
              <a:t>t </a:t>
            </a:r>
            <a:r>
              <a:rPr lang="en-US" altLang="el-GR" sz="2000" dirty="0" smtClean="0">
                <a:latin typeface="Arno Pro Caption" panose="02020502040506020403" pitchFamily="18" charset="0"/>
              </a:rPr>
              <a:t>= 30 </a:t>
            </a:r>
            <a:r>
              <a:rPr lang="en-US" altLang="el-GR" sz="2000" dirty="0">
                <a:latin typeface="Arno Pro Caption" panose="02020502040506020403" pitchFamily="18" charset="0"/>
              </a:rPr>
              <a:t>as given by </a:t>
            </a:r>
          </a:p>
        </p:txBody>
      </p:sp>
      <p:graphicFrame>
        <p:nvGraphicFramePr>
          <p:cNvPr id="18436" name="Object 2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37941423"/>
              </p:ext>
            </p:extLst>
          </p:nvPr>
        </p:nvGraphicFramePr>
        <p:xfrm>
          <a:off x="1892706" y="2135987"/>
          <a:ext cx="5270094" cy="97367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579" name="Equation" r:id="rId6" imgW="2590560" imgH="482400" progId="Equation.DSMT4">
                  <p:embed/>
                </p:oleObj>
              </mc:Choice>
              <mc:Fallback>
                <p:oleObj name="Equation" r:id="rId6" imgW="2590560" imgH="482400" progId="Equation.DSMT4">
                  <p:embed/>
                  <p:pic>
                    <p:nvPicPr>
                      <p:cNvPr id="0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92706" y="2135987"/>
                        <a:ext cx="5270094" cy="973671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451" name="Rectangle 25"/>
          <p:cNvSpPr>
            <a:spLocks noChangeArrowheads="1"/>
          </p:cNvSpPr>
          <p:nvPr/>
        </p:nvSpPr>
        <p:spPr bwMode="auto">
          <a:xfrm>
            <a:off x="914400" y="3139024"/>
            <a:ext cx="6197530" cy="13234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l"/>
            <a:endParaRPr lang="en-US" altLang="el-GR" sz="2000" dirty="0">
              <a:latin typeface="Arno Pro Caption" panose="02020502040506020403" pitchFamily="18" charset="0"/>
            </a:endParaRPr>
          </a:p>
          <a:p>
            <a:pPr algn="l"/>
            <a:r>
              <a:rPr lang="en-US" altLang="el-GR" sz="2000" dirty="0" smtClean="0">
                <a:latin typeface="Arno Pro Caption" panose="02020502040506020403" pitchFamily="18" charset="0"/>
              </a:rPr>
              <a:t>Find </a:t>
            </a:r>
            <a:r>
              <a:rPr lang="en-US" altLang="el-GR" sz="2000" dirty="0">
                <a:latin typeface="Arno Pro Caption" panose="02020502040506020403" pitchFamily="18" charset="0"/>
              </a:rPr>
              <a:t>the true error,          for part (a).</a:t>
            </a:r>
          </a:p>
          <a:p>
            <a:pPr algn="l"/>
            <a:endParaRPr lang="en-US" altLang="el-GR" sz="2000" dirty="0">
              <a:latin typeface="Arno Pro Caption" panose="02020502040506020403" pitchFamily="18" charset="0"/>
            </a:endParaRPr>
          </a:p>
          <a:p>
            <a:pPr algn="l"/>
            <a:r>
              <a:rPr lang="en-US" altLang="el-GR" sz="2000" dirty="0">
                <a:latin typeface="Arno Pro Caption" panose="02020502040506020403" pitchFamily="18" charset="0"/>
              </a:rPr>
              <a:t>Also, find the absolute relative true error</a:t>
            </a:r>
            <a:r>
              <a:rPr lang="en-US" altLang="el-GR" sz="2000" dirty="0" smtClean="0">
                <a:latin typeface="Arno Pro Caption" panose="02020502040506020403" pitchFamily="18" charset="0"/>
              </a:rPr>
              <a:t>,          </a:t>
            </a:r>
            <a:r>
              <a:rPr lang="en-US" altLang="el-GR" sz="2000" dirty="0">
                <a:latin typeface="Arno Pro Caption" panose="02020502040506020403" pitchFamily="18" charset="0"/>
              </a:rPr>
              <a:t>for part (a).</a:t>
            </a:r>
          </a:p>
        </p:txBody>
      </p:sp>
      <p:sp>
        <p:nvSpPr>
          <p:cNvPr id="18445" name="Rectangle 28"/>
          <p:cNvSpPr>
            <a:spLocks noChangeArrowheads="1"/>
          </p:cNvSpPr>
          <p:nvPr/>
        </p:nvSpPr>
        <p:spPr bwMode="auto">
          <a:xfrm>
            <a:off x="0" y="3300413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el-GR" altLang="el-GR"/>
          </a:p>
        </p:txBody>
      </p:sp>
      <p:graphicFrame>
        <p:nvGraphicFramePr>
          <p:cNvPr id="18434" name="Object 2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24208026"/>
              </p:ext>
            </p:extLst>
          </p:nvPr>
        </p:nvGraphicFramePr>
        <p:xfrm>
          <a:off x="5257800" y="3999709"/>
          <a:ext cx="422275" cy="433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580" name="Equation" r:id="rId8" imgW="253800" imgH="253800" progId="Equation.DSMT4">
                  <p:embed/>
                </p:oleObj>
              </mc:Choice>
              <mc:Fallback>
                <p:oleObj name="Equation" r:id="rId8" imgW="253800" imgH="253800" progId="Equation.DSMT4">
                  <p:embed/>
                  <p:pic>
                    <p:nvPicPr>
                      <p:cNvPr id="0" name="Object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57800" y="3999709"/>
                        <a:ext cx="422275" cy="4333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446" name="Text Box 29"/>
          <p:cNvSpPr txBox="1">
            <a:spLocks noChangeArrowheads="1"/>
          </p:cNvSpPr>
          <p:nvPr/>
        </p:nvSpPr>
        <p:spPr bwMode="auto">
          <a:xfrm>
            <a:off x="432342" y="1042133"/>
            <a:ext cx="407484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defPPr>
              <a:defRPr lang="en-US"/>
            </a:defPPr>
            <a:lvl1pPr algn="l" eaLnBrk="0" hangingPunct="0">
              <a:defRPr sz="2000">
                <a:latin typeface="Arno Pro Caption" panose="02020502040506020403" pitchFamily="18" charset="0"/>
              </a:defRPr>
            </a:lvl1pPr>
            <a:lvl2pPr marL="742950" indent="-285750" eaLnBrk="0" hangingPunct="0"/>
            <a:lvl3pPr marL="1143000" indent="-228600" eaLnBrk="0" hangingPunct="0"/>
            <a:lvl4pPr marL="1600200" indent="-228600" eaLnBrk="0" hangingPunct="0"/>
            <a:lvl5pPr marL="2057400" indent="-228600" eaLnBrk="0" hangingPunct="0"/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</a:lvl9pPr>
          </a:lstStyle>
          <a:p>
            <a:r>
              <a:rPr lang="en-US" altLang="el-GR" dirty="0"/>
              <a:t>a)</a:t>
            </a:r>
          </a:p>
        </p:txBody>
      </p:sp>
      <p:sp>
        <p:nvSpPr>
          <p:cNvPr id="18447" name="Text Box 30"/>
          <p:cNvSpPr txBox="1">
            <a:spLocks noChangeArrowheads="1"/>
          </p:cNvSpPr>
          <p:nvPr/>
        </p:nvSpPr>
        <p:spPr bwMode="auto">
          <a:xfrm>
            <a:off x="421121" y="3413800"/>
            <a:ext cx="429926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defPPr>
              <a:defRPr lang="en-US"/>
            </a:defPPr>
            <a:lvl1pPr algn="l" eaLnBrk="0" hangingPunct="0">
              <a:defRPr sz="2000">
                <a:latin typeface="Arno Pro Caption" panose="02020502040506020403" pitchFamily="18" charset="0"/>
              </a:defRPr>
            </a:lvl1pPr>
            <a:lvl2pPr marL="742950" indent="-285750" eaLnBrk="0" hangingPunct="0"/>
            <a:lvl3pPr marL="1143000" indent="-228600" eaLnBrk="0" hangingPunct="0"/>
            <a:lvl4pPr marL="1600200" indent="-228600" eaLnBrk="0" hangingPunct="0"/>
            <a:lvl5pPr marL="2057400" indent="-228600" eaLnBrk="0" hangingPunct="0"/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</a:lvl9pPr>
          </a:lstStyle>
          <a:p>
            <a:r>
              <a:rPr lang="en-US" altLang="el-GR" dirty="0"/>
              <a:t>b)</a:t>
            </a:r>
          </a:p>
        </p:txBody>
      </p:sp>
      <p:sp>
        <p:nvSpPr>
          <p:cNvPr id="18448" name="Text Box 31"/>
          <p:cNvSpPr txBox="1">
            <a:spLocks noChangeArrowheads="1"/>
          </p:cNvSpPr>
          <p:nvPr/>
        </p:nvSpPr>
        <p:spPr bwMode="auto">
          <a:xfrm>
            <a:off x="421121" y="4013051"/>
            <a:ext cx="407484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defPPr>
              <a:defRPr lang="en-US"/>
            </a:defPPr>
            <a:lvl1pPr algn="l" eaLnBrk="0" hangingPunct="0">
              <a:defRPr sz="2000">
                <a:latin typeface="Arno Pro Caption" panose="02020502040506020403" pitchFamily="18" charset="0"/>
              </a:defRPr>
            </a:lvl1pPr>
            <a:lvl2pPr marL="742950" indent="-285750" eaLnBrk="0" hangingPunct="0"/>
            <a:lvl3pPr marL="1143000" indent="-228600" eaLnBrk="0" hangingPunct="0"/>
            <a:lvl4pPr marL="1600200" indent="-228600" eaLnBrk="0" hangingPunct="0"/>
            <a:lvl5pPr marL="2057400" indent="-228600" eaLnBrk="0" hangingPunct="0"/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</a:lvl9pPr>
          </a:lstStyle>
          <a:p>
            <a:r>
              <a:rPr lang="en-US" altLang="el-GR" dirty="0"/>
              <a:t>c)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l-GR" smtClean="0"/>
              <a:t>Solution</a:t>
            </a:r>
          </a:p>
        </p:txBody>
      </p:sp>
      <p:sp>
        <p:nvSpPr>
          <p:cNvPr id="19461" name="Slide Number Placeholder 5"/>
          <p:cNvSpPr>
            <a:spLocks noGrp="1"/>
          </p:cNvSpPr>
          <p:nvPr>
            <p:ph type="sldNum" sz="quarter" idx="12"/>
          </p:nvPr>
        </p:nvSpPr>
        <p:spPr>
          <a:ln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fld id="{276C92CB-316A-4D09-B4A8-75AD36FC8D3E}" type="slidenum">
              <a:rPr lang="en-US" altLang="el-GR">
                <a:solidFill>
                  <a:schemeClr val="tx2"/>
                </a:solidFill>
              </a:rPr>
              <a:pPr/>
              <a:t>17</a:t>
            </a:fld>
            <a:endParaRPr lang="en-US" altLang="el-GR" dirty="0">
              <a:solidFill>
                <a:schemeClr val="tx2"/>
              </a:solidFill>
            </a:endParaRPr>
          </a:p>
        </p:txBody>
      </p:sp>
      <p:sp>
        <p:nvSpPr>
          <p:cNvPr id="19463" name="Rectangle 334"/>
          <p:cNvSpPr>
            <a:spLocks noChangeArrowheads="1"/>
          </p:cNvSpPr>
          <p:nvPr/>
        </p:nvSpPr>
        <p:spPr bwMode="auto">
          <a:xfrm>
            <a:off x="323850" y="1012821"/>
            <a:ext cx="7911306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l"/>
            <a:r>
              <a:rPr lang="en-US" altLang="el-GR" dirty="0">
                <a:latin typeface="Arno Pro Caption" panose="02020502040506020403" pitchFamily="18" charset="0"/>
              </a:rPr>
              <a:t>First, change the limits of integration from [8,30] to [-1,1]</a:t>
            </a:r>
          </a:p>
        </p:txBody>
      </p:sp>
      <p:sp>
        <p:nvSpPr>
          <p:cNvPr id="19464" name="Text Box 338"/>
          <p:cNvSpPr txBox="1">
            <a:spLocks noChangeArrowheads="1"/>
          </p:cNvSpPr>
          <p:nvPr/>
        </p:nvSpPr>
        <p:spPr bwMode="auto">
          <a:xfrm>
            <a:off x="304800" y="1659868"/>
            <a:ext cx="5018088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n-US" altLang="el-GR" dirty="0">
                <a:latin typeface="Arno Pro Caption" panose="02020502040506020403" pitchFamily="18" charset="0"/>
              </a:rPr>
              <a:t>by previous relations as follows</a:t>
            </a:r>
          </a:p>
        </p:txBody>
      </p:sp>
      <p:graphicFrame>
        <p:nvGraphicFramePr>
          <p:cNvPr id="19458" name="Object 34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04795942"/>
              </p:ext>
            </p:extLst>
          </p:nvPr>
        </p:nvGraphicFramePr>
        <p:xfrm>
          <a:off x="2438400" y="2197744"/>
          <a:ext cx="4514042" cy="788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589" name="Equation" r:id="rId4" imgW="2768400" imgH="482400" progId="Equation.DSMT4">
                  <p:embed/>
                </p:oleObj>
              </mc:Choice>
              <mc:Fallback>
                <p:oleObj name="Equation" r:id="rId4" imgW="2768400" imgH="482400" progId="Equation.DSMT4">
                  <p:embed/>
                  <p:pic>
                    <p:nvPicPr>
                      <p:cNvPr id="0" name="Object 3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8400" y="2197744"/>
                        <a:ext cx="4514042" cy="78898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59" name="Object 33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10625518"/>
              </p:ext>
            </p:extLst>
          </p:nvPr>
        </p:nvGraphicFramePr>
        <p:xfrm>
          <a:off x="3352800" y="2986732"/>
          <a:ext cx="2333503" cy="82326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590" name="Equation" r:id="rId6" imgW="1358640" imgH="482400" progId="Equation.DSMT4">
                  <p:embed/>
                </p:oleObj>
              </mc:Choice>
              <mc:Fallback>
                <p:oleObj name="Equation" r:id="rId6" imgW="1358640" imgH="482400" progId="Equation.DSMT4">
                  <p:embed/>
                  <p:pic>
                    <p:nvPicPr>
                      <p:cNvPr id="0" name="Object 3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2800" y="2986732"/>
                        <a:ext cx="2333503" cy="82326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Rectangle 39"/>
          <p:cNvSpPr>
            <a:spLocks noChangeArrowheads="1"/>
          </p:cNvSpPr>
          <p:nvPr/>
        </p:nvSpPr>
        <p:spPr bwMode="auto">
          <a:xfrm>
            <a:off x="349250" y="3658993"/>
            <a:ext cx="8893781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l"/>
            <a:r>
              <a:rPr lang="en-US" altLang="el-GR" dirty="0">
                <a:latin typeface="Arno Pro Caption" panose="02020502040506020403" pitchFamily="18" charset="0"/>
              </a:rPr>
              <a:t>Next, get weighting factors and function argument values from Table 1</a:t>
            </a:r>
          </a:p>
        </p:txBody>
      </p:sp>
      <p:sp>
        <p:nvSpPr>
          <p:cNvPr id="11" name="Text Box 40"/>
          <p:cNvSpPr txBox="1">
            <a:spLocks noChangeArrowheads="1"/>
          </p:cNvSpPr>
          <p:nvPr/>
        </p:nvSpPr>
        <p:spPr bwMode="auto">
          <a:xfrm>
            <a:off x="275619" y="4115729"/>
            <a:ext cx="35052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l"/>
            <a:r>
              <a:rPr lang="en-US" altLang="el-GR" dirty="0">
                <a:latin typeface="Arno Pro Caption" panose="02020502040506020403" pitchFamily="18" charset="0"/>
              </a:rPr>
              <a:t>for the two point rule,</a:t>
            </a:r>
          </a:p>
        </p:txBody>
      </p:sp>
      <p:graphicFrame>
        <p:nvGraphicFramePr>
          <p:cNvPr id="18" name="Object 4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86549865"/>
              </p:ext>
            </p:extLst>
          </p:nvPr>
        </p:nvGraphicFramePr>
        <p:xfrm>
          <a:off x="3942542" y="4200525"/>
          <a:ext cx="2999619" cy="371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591" name="Equation" r:id="rId8" imgW="2362200" imgH="368300" progId="Equation.3">
                  <p:embed/>
                </p:oleObj>
              </mc:Choice>
              <mc:Fallback>
                <p:oleObj name="Equation" r:id="rId8" imgW="2362200" imgH="3683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42542" y="4200525"/>
                        <a:ext cx="2999619" cy="371475"/>
                      </a:xfrm>
                      <a:prstGeom prst="rect">
                        <a:avLst/>
                      </a:prstGeom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4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9857494"/>
              </p:ext>
            </p:extLst>
          </p:nvPr>
        </p:nvGraphicFramePr>
        <p:xfrm>
          <a:off x="3942542" y="4810125"/>
          <a:ext cx="3035905" cy="371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592" name="Equation" r:id="rId10" imgW="2387600" imgH="368300" progId="Equation.3">
                  <p:embed/>
                </p:oleObj>
              </mc:Choice>
              <mc:Fallback>
                <p:oleObj name="Equation" r:id="rId10" imgW="2387600" imgH="3683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42542" y="4810125"/>
                        <a:ext cx="3035905" cy="371475"/>
                      </a:xfrm>
                      <a:prstGeom prst="rect">
                        <a:avLst/>
                      </a:prstGeom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4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36851827"/>
              </p:ext>
            </p:extLst>
          </p:nvPr>
        </p:nvGraphicFramePr>
        <p:xfrm>
          <a:off x="3942542" y="5419725"/>
          <a:ext cx="3048000" cy="371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593" name="Equation" r:id="rId12" imgW="2400300" imgH="368300" progId="Equation.3">
                  <p:embed/>
                </p:oleObj>
              </mc:Choice>
              <mc:Fallback>
                <p:oleObj name="Equation" r:id="rId12" imgW="2400300" imgH="3683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42542" y="5419725"/>
                        <a:ext cx="3048000" cy="371475"/>
                      </a:xfrm>
                      <a:prstGeom prst="rect">
                        <a:avLst/>
                      </a:prstGeom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4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70722863"/>
              </p:ext>
            </p:extLst>
          </p:nvPr>
        </p:nvGraphicFramePr>
        <p:xfrm>
          <a:off x="3942542" y="6105525"/>
          <a:ext cx="3035905" cy="371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594" name="Equation" r:id="rId14" imgW="2387600" imgH="368300" progId="Equation.3">
                  <p:embed/>
                </p:oleObj>
              </mc:Choice>
              <mc:Fallback>
                <p:oleObj name="Equation" r:id="rId14" imgW="2387600" imgH="3683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42542" y="6105525"/>
                        <a:ext cx="3035905" cy="371475"/>
                      </a:xfrm>
                      <a:prstGeom prst="rect">
                        <a:avLst/>
                      </a:prstGeom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1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l-GR" smtClean="0"/>
              <a:t>Solution (cont.)</a:t>
            </a:r>
          </a:p>
        </p:txBody>
      </p:sp>
      <p:sp>
        <p:nvSpPr>
          <p:cNvPr id="21512" name="Slide Number Placeholder 5"/>
          <p:cNvSpPr>
            <a:spLocks noGrp="1"/>
          </p:cNvSpPr>
          <p:nvPr>
            <p:ph type="sldNum" sz="quarter" idx="12"/>
          </p:nvPr>
        </p:nvSpPr>
        <p:spPr>
          <a:ln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fld id="{EE38358F-0724-4D4A-9352-3BE7C0A22F98}" type="slidenum">
              <a:rPr lang="en-US" altLang="el-GR">
                <a:solidFill>
                  <a:schemeClr val="tx2"/>
                </a:solidFill>
              </a:rPr>
              <a:pPr/>
              <a:t>18</a:t>
            </a:fld>
            <a:endParaRPr lang="en-US" altLang="el-GR">
              <a:solidFill>
                <a:schemeClr val="tx2"/>
              </a:solidFill>
            </a:endParaRPr>
          </a:p>
        </p:txBody>
      </p:sp>
      <p:sp>
        <p:nvSpPr>
          <p:cNvPr id="21514" name="Rectangle 24"/>
          <p:cNvSpPr>
            <a:spLocks noChangeArrowheads="1"/>
          </p:cNvSpPr>
          <p:nvPr/>
        </p:nvSpPr>
        <p:spPr bwMode="auto">
          <a:xfrm>
            <a:off x="685800" y="1057573"/>
            <a:ext cx="6054863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l"/>
            <a:r>
              <a:rPr lang="en-US" altLang="el-GR" dirty="0">
                <a:latin typeface="Arno Pro Caption" panose="02020502040506020403" pitchFamily="18" charset="0"/>
              </a:rPr>
              <a:t>Now we can use the Gauss Quadrature formula </a:t>
            </a:r>
          </a:p>
        </p:txBody>
      </p:sp>
      <p:graphicFrame>
        <p:nvGraphicFramePr>
          <p:cNvPr id="21506" name="Object 2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9908566"/>
              </p:ext>
            </p:extLst>
          </p:nvPr>
        </p:nvGraphicFramePr>
        <p:xfrm>
          <a:off x="775217" y="1553079"/>
          <a:ext cx="5750083" cy="77194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741" name="Equation" r:id="rId4" imgW="3581280" imgH="482400" progId="Equation.DSMT4">
                  <p:embed/>
                </p:oleObj>
              </mc:Choice>
              <mc:Fallback>
                <p:oleObj name="Equation" r:id="rId4" imgW="3581280" imgH="482400" progId="Equation.DSMT4">
                  <p:embed/>
                  <p:pic>
                    <p:nvPicPr>
                      <p:cNvPr id="0" name="Object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5217" y="1553079"/>
                        <a:ext cx="5750083" cy="77194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07" name="Object 2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95353970"/>
              </p:ext>
            </p:extLst>
          </p:nvPr>
        </p:nvGraphicFramePr>
        <p:xfrm>
          <a:off x="2493962" y="2297609"/>
          <a:ext cx="5505450" cy="40374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742" name="Equation" r:id="rId6" imgW="3504960" imgH="253800" progId="Equation.DSMT4">
                  <p:embed/>
                </p:oleObj>
              </mc:Choice>
              <mc:Fallback>
                <p:oleObj name="Equation" r:id="rId6" imgW="3504960" imgH="253800" progId="Equation.DSMT4">
                  <p:embed/>
                  <p:pic>
                    <p:nvPicPr>
                      <p:cNvPr id="0" name="Object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93962" y="2297609"/>
                        <a:ext cx="5505450" cy="403749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08" name="Object 2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92238677"/>
              </p:ext>
            </p:extLst>
          </p:nvPr>
        </p:nvGraphicFramePr>
        <p:xfrm>
          <a:off x="2493962" y="2857498"/>
          <a:ext cx="3678238" cy="34823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743" name="Equation" r:id="rId8" imgW="2145960" imgH="203040" progId="Equation.DSMT4">
                  <p:embed/>
                </p:oleObj>
              </mc:Choice>
              <mc:Fallback>
                <p:oleObj name="Equation" r:id="rId8" imgW="2145960" imgH="203040" progId="Equation.DSMT4">
                  <p:embed/>
                  <p:pic>
                    <p:nvPicPr>
                      <p:cNvPr id="0" name="Object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93962" y="2857498"/>
                        <a:ext cx="3678238" cy="348236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09" name="Object 2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00955631"/>
              </p:ext>
            </p:extLst>
          </p:nvPr>
        </p:nvGraphicFramePr>
        <p:xfrm>
          <a:off x="2493962" y="5388916"/>
          <a:ext cx="3601209" cy="37690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744" name="Equation" r:id="rId10" imgW="1942920" imgH="203040" progId="Equation.DSMT4">
                  <p:embed/>
                </p:oleObj>
              </mc:Choice>
              <mc:Fallback>
                <p:oleObj name="Equation" r:id="rId10" imgW="1942920" imgH="203040" progId="Equation.DSMT4">
                  <p:embed/>
                  <p:pic>
                    <p:nvPicPr>
                      <p:cNvPr id="0" name="Object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93962" y="5388916"/>
                        <a:ext cx="3601209" cy="37690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10" name="Object 2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2246600"/>
              </p:ext>
            </p:extLst>
          </p:nvPr>
        </p:nvGraphicFramePr>
        <p:xfrm>
          <a:off x="2493962" y="5758481"/>
          <a:ext cx="1696073" cy="37690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745" name="Equation" r:id="rId12" imgW="914400" imgH="203040" progId="Equation.DSMT4">
                  <p:embed/>
                </p:oleObj>
              </mc:Choice>
              <mc:Fallback>
                <p:oleObj name="Equation" r:id="rId12" imgW="914400" imgH="203040" progId="Equation.DSMT4">
                  <p:embed/>
                  <p:pic>
                    <p:nvPicPr>
                      <p:cNvPr id="0" name="Object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93962" y="5758481"/>
                        <a:ext cx="1696073" cy="37690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12460589"/>
              </p:ext>
            </p:extLst>
          </p:nvPr>
        </p:nvGraphicFramePr>
        <p:xfrm>
          <a:off x="775217" y="3347974"/>
          <a:ext cx="7622939" cy="71815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746" name="Equation" r:id="rId14" imgW="4851360" imgH="457200" progId="Equation.DSMT4">
                  <p:embed/>
                </p:oleObj>
              </mc:Choice>
              <mc:Fallback>
                <p:oleObj name="Equation" r:id="rId14" imgW="4851360" imgH="4572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5217" y="3347974"/>
                        <a:ext cx="7622939" cy="71815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83871458"/>
              </p:ext>
            </p:extLst>
          </p:nvPr>
        </p:nvGraphicFramePr>
        <p:xfrm>
          <a:off x="712414" y="4260438"/>
          <a:ext cx="7660342" cy="71815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747" name="Equation" r:id="rId16" imgW="4876560" imgH="457200" progId="Equation.DSMT4">
                  <p:embed/>
                </p:oleObj>
              </mc:Choice>
              <mc:Fallback>
                <p:oleObj name="Equation" r:id="rId16" imgW="4876560" imgH="4572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2414" y="4260438"/>
                        <a:ext cx="7660342" cy="71815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6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l-GR" smtClean="0"/>
              <a:t>Solution (cont)</a:t>
            </a:r>
          </a:p>
        </p:txBody>
      </p:sp>
      <p:graphicFrame>
        <p:nvGraphicFramePr>
          <p:cNvPr id="23554" name="Object 238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79674940"/>
              </p:ext>
            </p:extLst>
          </p:nvPr>
        </p:nvGraphicFramePr>
        <p:xfrm>
          <a:off x="3009106" y="972152"/>
          <a:ext cx="406990" cy="52327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864" name="Equation" r:id="rId4" imgW="177646" imgH="228402" progId="Equation.3">
                  <p:embed/>
                </p:oleObj>
              </mc:Choice>
              <mc:Fallback>
                <p:oleObj name="Equation" r:id="rId4" imgW="177646" imgH="228402" progId="Equation.3">
                  <p:embed/>
                  <p:pic>
                    <p:nvPicPr>
                      <p:cNvPr id="0" name="Object 2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09106" y="972152"/>
                        <a:ext cx="406990" cy="52327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562" name="Slide Number Placeholder 5"/>
          <p:cNvSpPr>
            <a:spLocks noGrp="1"/>
          </p:cNvSpPr>
          <p:nvPr>
            <p:ph type="sldNum" sz="quarter" idx="12"/>
          </p:nvPr>
        </p:nvSpPr>
        <p:spPr>
          <a:ln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fld id="{2051F2CB-10D3-4A2B-83F7-16CD675D6C2A}" type="slidenum">
              <a:rPr lang="en-US" altLang="el-GR">
                <a:solidFill>
                  <a:schemeClr val="tx2"/>
                </a:solidFill>
              </a:rPr>
              <a:pPr/>
              <a:t>19</a:t>
            </a:fld>
            <a:endParaRPr lang="en-US" altLang="el-GR" dirty="0">
              <a:solidFill>
                <a:schemeClr val="tx2"/>
              </a:solidFill>
            </a:endParaRPr>
          </a:p>
        </p:txBody>
      </p:sp>
      <p:sp>
        <p:nvSpPr>
          <p:cNvPr id="23568" name="Rectangle 226"/>
          <p:cNvSpPr>
            <a:spLocks noChangeArrowheads="1"/>
          </p:cNvSpPr>
          <p:nvPr/>
        </p:nvSpPr>
        <p:spPr bwMode="auto">
          <a:xfrm>
            <a:off x="892934" y="3404891"/>
            <a:ext cx="5051383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l"/>
            <a:r>
              <a:rPr lang="en-US" altLang="el-GR" dirty="0">
                <a:latin typeface="Arno Pro Caption" panose="02020502040506020403" pitchFamily="18" charset="0"/>
              </a:rPr>
              <a:t>The absolute relative true error</a:t>
            </a:r>
            <a:r>
              <a:rPr lang="en-US" altLang="el-GR" dirty="0" smtClean="0">
                <a:latin typeface="Arno Pro Caption" panose="02020502040506020403" pitchFamily="18" charset="0"/>
              </a:rPr>
              <a:t>,        , is </a:t>
            </a:r>
            <a:endParaRPr lang="en-US" altLang="el-GR" dirty="0">
              <a:latin typeface="Arno Pro Caption" panose="02020502040506020403" pitchFamily="18" charset="0"/>
            </a:endParaRPr>
          </a:p>
        </p:txBody>
      </p:sp>
      <p:graphicFrame>
        <p:nvGraphicFramePr>
          <p:cNvPr id="23558" name="Object 22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11021714"/>
              </p:ext>
            </p:extLst>
          </p:nvPr>
        </p:nvGraphicFramePr>
        <p:xfrm>
          <a:off x="4918565" y="3378453"/>
          <a:ext cx="436563" cy="48810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865" name="Equation" r:id="rId6" imgW="228600" imgH="253800" progId="Equation.DSMT4">
                  <p:embed/>
                </p:oleObj>
              </mc:Choice>
              <mc:Fallback>
                <p:oleObj name="Equation" r:id="rId6" imgW="228600" imgH="253800" progId="Equation.DSMT4">
                  <p:embed/>
                  <p:pic>
                    <p:nvPicPr>
                      <p:cNvPr id="0" name="Object 2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18565" y="3378453"/>
                        <a:ext cx="436563" cy="48810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569" name="Rectangle 229"/>
          <p:cNvSpPr>
            <a:spLocks noChangeArrowheads="1"/>
          </p:cNvSpPr>
          <p:nvPr/>
        </p:nvSpPr>
        <p:spPr bwMode="auto">
          <a:xfrm>
            <a:off x="880234" y="3792689"/>
            <a:ext cx="3639138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l"/>
            <a:r>
              <a:rPr lang="en-US" altLang="el-GR" dirty="0" smtClean="0">
                <a:latin typeface="Arno Pro Caption" panose="02020502040506020403" pitchFamily="18" charset="0"/>
              </a:rPr>
              <a:t>(</a:t>
            </a:r>
            <a:r>
              <a:rPr lang="en-US" altLang="el-GR" dirty="0">
                <a:latin typeface="Arno Pro Caption" panose="02020502040506020403" pitchFamily="18" charset="0"/>
              </a:rPr>
              <a:t>Exact value = 11061.34m) </a:t>
            </a:r>
          </a:p>
        </p:txBody>
      </p:sp>
      <p:graphicFrame>
        <p:nvGraphicFramePr>
          <p:cNvPr id="23559" name="Object 23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10636735"/>
              </p:ext>
            </p:extLst>
          </p:nvPr>
        </p:nvGraphicFramePr>
        <p:xfrm>
          <a:off x="2667000" y="4411839"/>
          <a:ext cx="3803851" cy="74547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866" name="Equation" r:id="rId8" imgW="2209680" imgH="431640" progId="Equation.DSMT4">
                  <p:embed/>
                </p:oleObj>
              </mc:Choice>
              <mc:Fallback>
                <p:oleObj name="Equation" r:id="rId8" imgW="2209680" imgH="431640" progId="Equation.DSMT4">
                  <p:embed/>
                  <p:pic>
                    <p:nvPicPr>
                      <p:cNvPr id="0" name="Object 2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67000" y="4411839"/>
                        <a:ext cx="3803851" cy="745479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60" name="Object 23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15897687"/>
              </p:ext>
            </p:extLst>
          </p:nvPr>
        </p:nvGraphicFramePr>
        <p:xfrm>
          <a:off x="3009106" y="5399562"/>
          <a:ext cx="1381125" cy="276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867" name="Equation" r:id="rId10" imgW="1384300" imgH="279400" progId="Equation.3">
                  <p:embed/>
                </p:oleObj>
              </mc:Choice>
              <mc:Fallback>
                <p:oleObj name="Equation" r:id="rId10" imgW="1384300" imgH="279400" progId="Equation.3">
                  <p:embed/>
                  <p:pic>
                    <p:nvPicPr>
                      <p:cNvPr id="0" name="Object 2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09106" y="5399562"/>
                        <a:ext cx="1381125" cy="2762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565" name="Text Box 235"/>
          <p:cNvSpPr txBox="1">
            <a:spLocks noChangeArrowheads="1"/>
          </p:cNvSpPr>
          <p:nvPr/>
        </p:nvSpPr>
        <p:spPr bwMode="auto">
          <a:xfrm>
            <a:off x="459616" y="3404891"/>
            <a:ext cx="452368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l" eaLnBrk="1" hangingPunct="1"/>
            <a:r>
              <a:rPr lang="en-US" altLang="el-GR" dirty="0">
                <a:latin typeface="Arno Pro Caption" panose="02020502040506020403" pitchFamily="18" charset="0"/>
              </a:rPr>
              <a:t>c)</a:t>
            </a:r>
          </a:p>
        </p:txBody>
      </p:sp>
      <p:sp>
        <p:nvSpPr>
          <p:cNvPr id="23566" name="Text Box 236"/>
          <p:cNvSpPr txBox="1">
            <a:spLocks noChangeArrowheads="1"/>
          </p:cNvSpPr>
          <p:nvPr/>
        </p:nvSpPr>
        <p:spPr bwMode="auto">
          <a:xfrm>
            <a:off x="990600" y="1033760"/>
            <a:ext cx="3033203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l" eaLnBrk="1" hangingPunct="1"/>
            <a:r>
              <a:rPr lang="en-US" altLang="el-GR" dirty="0">
                <a:latin typeface="Arno Pro Caption" panose="02020502040506020403" pitchFamily="18" charset="0"/>
              </a:rPr>
              <a:t>The true error,         ,  is</a:t>
            </a:r>
          </a:p>
        </p:txBody>
      </p:sp>
      <p:sp>
        <p:nvSpPr>
          <p:cNvPr id="23567" name="Text Box 237"/>
          <p:cNvSpPr txBox="1">
            <a:spLocks noChangeArrowheads="1"/>
          </p:cNvSpPr>
          <p:nvPr/>
        </p:nvSpPr>
        <p:spPr bwMode="auto">
          <a:xfrm>
            <a:off x="533400" y="1033760"/>
            <a:ext cx="478016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l" eaLnBrk="1" hangingPunct="1"/>
            <a:r>
              <a:rPr lang="en-US" altLang="el-GR" dirty="0">
                <a:latin typeface="Arno Pro Caption" panose="02020502040506020403" pitchFamily="18" charset="0"/>
              </a:rPr>
              <a:t>b)</a:t>
            </a:r>
          </a:p>
        </p:txBody>
      </p:sp>
      <p:graphicFrame>
        <p:nvGraphicFramePr>
          <p:cNvPr id="23555" name="Object 24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26229801"/>
              </p:ext>
            </p:extLst>
          </p:nvPr>
        </p:nvGraphicFramePr>
        <p:xfrm>
          <a:off x="1676400" y="1597323"/>
          <a:ext cx="4398963" cy="434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868" name="Equation" r:id="rId12" imgW="2323800" imgH="228600" progId="Equation.DSMT4">
                  <p:embed/>
                </p:oleObj>
              </mc:Choice>
              <mc:Fallback>
                <p:oleObj name="Equation" r:id="rId12" imgW="2323800" imgH="228600" progId="Equation.DSMT4">
                  <p:embed/>
                  <p:pic>
                    <p:nvPicPr>
                      <p:cNvPr id="0" name="Object 2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1597323"/>
                        <a:ext cx="4398963" cy="4349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56" name="Object 24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53553802"/>
              </p:ext>
            </p:extLst>
          </p:nvPr>
        </p:nvGraphicFramePr>
        <p:xfrm>
          <a:off x="2036763" y="2041375"/>
          <a:ext cx="2643187" cy="338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869" name="Equation" r:id="rId14" imgW="1409400" imgH="177480" progId="Equation.3">
                  <p:embed/>
                </p:oleObj>
              </mc:Choice>
              <mc:Fallback>
                <p:oleObj name="Equation" r:id="rId14" imgW="1409400" imgH="177480" progId="Equation.3">
                  <p:embed/>
                  <p:pic>
                    <p:nvPicPr>
                      <p:cNvPr id="0" name="Object 2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36763" y="2041375"/>
                        <a:ext cx="2643187" cy="3381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57" name="Object 24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50302095"/>
              </p:ext>
            </p:extLst>
          </p:nvPr>
        </p:nvGraphicFramePr>
        <p:xfrm>
          <a:off x="2024063" y="2489350"/>
          <a:ext cx="1490662" cy="385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870" name="Equation" r:id="rId16" imgW="774360" imgH="203040" progId="Equation.DSMT4">
                  <p:embed/>
                </p:oleObj>
              </mc:Choice>
              <mc:Fallback>
                <p:oleObj name="Equation" r:id="rId16" imgW="774360" imgH="203040" progId="Equation.DSMT4">
                  <p:embed/>
                  <p:pic>
                    <p:nvPicPr>
                      <p:cNvPr id="0" name="Object 2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24063" y="2489350"/>
                        <a:ext cx="1490662" cy="3857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6" name="Rectangle 6"/>
          <p:cNvSpPr>
            <a:spLocks noGrp="1" noChangeArrowheads="1"/>
          </p:cNvSpPr>
          <p:nvPr>
            <p:ph idx="1"/>
          </p:nvPr>
        </p:nvSpPr>
        <p:spPr>
          <a:xfrm>
            <a:off x="295865" y="1981200"/>
            <a:ext cx="8639175" cy="2286000"/>
          </a:xfrm>
        </p:spPr>
        <p:txBody>
          <a:bodyPr/>
          <a:lstStyle/>
          <a:p>
            <a:pPr algn="ctr">
              <a:lnSpc>
                <a:spcPct val="8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l-GR" sz="4400" dirty="0" smtClean="0">
                <a:solidFill>
                  <a:schemeClr val="tx2"/>
                </a:solidFill>
                <a:latin typeface="Arno Pro Caption" panose="02020502040506020403" pitchFamily="18" charset="0"/>
              </a:rPr>
              <a:t>Two-Point Gaussian Quadrature Rule</a:t>
            </a:r>
          </a:p>
          <a:p>
            <a:pPr algn="ctr">
              <a:lnSpc>
                <a:spcPct val="80000"/>
              </a:lnSpc>
            </a:pPr>
            <a:endParaRPr lang="en-US" altLang="el-GR" sz="2800" dirty="0" smtClean="0">
              <a:solidFill>
                <a:schemeClr val="tx2"/>
              </a:solidFill>
              <a:latin typeface="Arno Pro Caption" panose="02020502040506020403" pitchFamily="18" charset="0"/>
            </a:endParaRPr>
          </a:p>
        </p:txBody>
      </p:sp>
      <p:sp>
        <p:nvSpPr>
          <p:cNvPr id="54275" name="Slide Number Placeholder 5"/>
          <p:cNvSpPr>
            <a:spLocks noGrp="1"/>
          </p:cNvSpPr>
          <p:nvPr>
            <p:ph type="sldNum" sz="quarter" idx="12"/>
          </p:nvPr>
        </p:nvSpPr>
        <p:spPr>
          <a:ln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fld id="{CE54F297-2CA0-45E8-B823-C9F70B11717D}" type="slidenum">
              <a:rPr lang="en-US" altLang="el-GR">
                <a:solidFill>
                  <a:schemeClr val="tx2"/>
                </a:solidFill>
              </a:rPr>
              <a:pPr/>
              <a:t>2</a:t>
            </a:fld>
            <a:endParaRPr lang="en-US" altLang="el-GR" dirty="0">
              <a:solidFill>
                <a:schemeClr val="tx2"/>
              </a:solidFill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l-GR" smtClean="0"/>
              <a:t>Additional Resources</a:t>
            </a:r>
          </a:p>
        </p:txBody>
      </p:sp>
      <p:sp>
        <p:nvSpPr>
          <p:cNvPr id="5734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buFontTx/>
              <a:buNone/>
            </a:pPr>
            <a:r>
              <a:rPr lang="en-US" altLang="el-GR" sz="2400" dirty="0" smtClean="0"/>
              <a:t>For all resources on this topic such as digital audiovisual lectures, primers, textbook chapters, multiple-choice tests, worksheets in MATLAB, MATHEMATICA, </a:t>
            </a:r>
            <a:r>
              <a:rPr lang="en-US" altLang="el-GR" sz="2400" dirty="0" err="1" smtClean="0"/>
              <a:t>MathCad</a:t>
            </a:r>
            <a:r>
              <a:rPr lang="en-US" altLang="el-GR" sz="2400" dirty="0" smtClean="0"/>
              <a:t> and MAPLE, blogs, related physical problems, please visit</a:t>
            </a:r>
          </a:p>
          <a:p>
            <a:pPr marL="0" indent="0">
              <a:buFontTx/>
              <a:buNone/>
            </a:pPr>
            <a:r>
              <a:rPr lang="en-US" altLang="el-GR" sz="2400" dirty="0" smtClean="0"/>
              <a:t/>
            </a:r>
            <a:br>
              <a:rPr lang="en-US" altLang="el-GR" sz="2400" dirty="0" smtClean="0"/>
            </a:br>
            <a:r>
              <a:rPr lang="en-US" altLang="el-GR" sz="1600" b="1" dirty="0" smtClean="0">
                <a:latin typeface="Courier New" panose="02070309020205020404" pitchFamily="49" charset="0"/>
                <a:cs typeface="Courier New" panose="02070309020205020404" pitchFamily="49" charset="0"/>
                <a:hlinkClick r:id="rId3"/>
              </a:rPr>
              <a:t>http://numericalmethods.eng.usf.edu/topics/gauss_quadrature.html</a:t>
            </a:r>
            <a:endParaRPr lang="en-US" altLang="el-GR" sz="1600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Font typeface="Wingdings" panose="05000000000000000000" pitchFamily="2" charset="2"/>
              <a:buNone/>
            </a:pPr>
            <a:endParaRPr lang="en-US" altLang="el-GR" sz="2400" dirty="0" smtClean="0"/>
          </a:p>
          <a:p>
            <a:pPr marL="0" indent="0">
              <a:buFontTx/>
              <a:buNone/>
            </a:pPr>
            <a:endParaRPr lang="en-US" altLang="el-GR" sz="2400" dirty="0" smtClean="0"/>
          </a:p>
        </p:txBody>
      </p:sp>
      <p:sp>
        <p:nvSpPr>
          <p:cNvPr id="2" name="Θέση αριθμού διαφάνειας 1"/>
          <p:cNvSpPr>
            <a:spLocks noGrp="1"/>
          </p:cNvSpPr>
          <p:nvPr>
            <p:ph type="sldNum" sz="quarter" idx="12"/>
          </p:nvPr>
        </p:nvSpPr>
        <p:spPr>
          <a:ln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fld id="{B7D5BC67-2F80-49BE-8D7F-529B85132150}" type="slidenum">
              <a:rPr lang="en-US" altLang="el-GR">
                <a:solidFill>
                  <a:schemeClr val="tx2"/>
                </a:solidFill>
              </a:rPr>
              <a:pPr/>
              <a:t>20</a:t>
            </a:fld>
            <a:endParaRPr lang="en-US" altLang="el-GR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l-GR" dirty="0" smtClean="0"/>
              <a:t>Basis of the Gaussian Quadrature Rule</a:t>
            </a:r>
          </a:p>
        </p:txBody>
      </p:sp>
      <p:sp>
        <p:nvSpPr>
          <p:cNvPr id="2054" name="Rectangle 3"/>
          <p:cNvSpPr>
            <a:spLocks noGrp="1" noChangeArrowheads="1"/>
          </p:cNvSpPr>
          <p:nvPr>
            <p:ph idx="1"/>
          </p:nvPr>
        </p:nvSpPr>
        <p:spPr>
          <a:xfrm>
            <a:off x="304799" y="1143000"/>
            <a:ext cx="8639175" cy="1371600"/>
          </a:xfrm>
        </p:spPr>
        <p:txBody>
          <a:bodyPr/>
          <a:lstStyle/>
          <a:p>
            <a:pPr marL="0" indent="0">
              <a:spcBef>
                <a:spcPts val="0"/>
              </a:spcBef>
              <a:buFont typeface="Wingdings" panose="05000000000000000000" pitchFamily="2" charset="2"/>
              <a:buNone/>
            </a:pPr>
            <a:r>
              <a:rPr lang="en-US" altLang="el-GR" sz="2800" dirty="0" smtClean="0"/>
              <a:t>Previously, the Trapezoidal Rule was developed by the method of undetermined coefficients.  The result of that development is summarized below. </a:t>
            </a:r>
          </a:p>
        </p:txBody>
      </p:sp>
      <p:sp>
        <p:nvSpPr>
          <p:cNvPr id="2052" name="Slide Number Placeholder 7"/>
          <p:cNvSpPr>
            <a:spLocks noGrp="1"/>
          </p:cNvSpPr>
          <p:nvPr>
            <p:ph type="sldNum" sz="quarter" idx="12"/>
          </p:nvPr>
        </p:nvSpPr>
        <p:spPr>
          <a:ln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fld id="{F98E4D48-6EE4-42A1-8AD0-ED63FAF3A0E9}" type="slidenum">
              <a:rPr lang="en-US" altLang="el-GR">
                <a:solidFill>
                  <a:schemeClr val="tx2"/>
                </a:solidFill>
              </a:rPr>
              <a:pPr/>
              <a:t>3</a:t>
            </a:fld>
            <a:endParaRPr lang="en-US" altLang="el-GR" dirty="0">
              <a:solidFill>
                <a:schemeClr val="tx2"/>
              </a:solidFill>
            </a:endParaRPr>
          </a:p>
        </p:txBody>
      </p:sp>
      <p:graphicFrame>
        <p:nvGraphicFramePr>
          <p:cNvPr id="2050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49758983"/>
              </p:ext>
            </p:extLst>
          </p:nvPr>
        </p:nvGraphicFramePr>
        <p:xfrm>
          <a:off x="1600200" y="2514600"/>
          <a:ext cx="5699125" cy="2311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97" name="Equation" r:id="rId4" imgW="2260440" imgH="914400" progId="Equation.DSMT4">
                  <p:embed/>
                </p:oleObj>
              </mc:Choice>
              <mc:Fallback>
                <p:oleObj name="Equation" r:id="rId4" imgW="2260440" imgH="914400" progId="Equation.DSMT4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00200" y="2514600"/>
                        <a:ext cx="5699125" cy="2311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l-GR" dirty="0" smtClean="0"/>
              <a:t>Basis of the Gaussian Quadrature Rule</a:t>
            </a:r>
          </a:p>
        </p:txBody>
      </p:sp>
      <p:sp>
        <p:nvSpPr>
          <p:cNvPr id="2" name="Θέση περιεχομένου 1"/>
          <p:cNvSpPr>
            <a:spLocks noGrp="1"/>
          </p:cNvSpPr>
          <p:nvPr>
            <p:ph idx="1"/>
          </p:nvPr>
        </p:nvSpPr>
        <p:spPr>
          <a:xfrm>
            <a:off x="304799" y="1143000"/>
            <a:ext cx="8639175" cy="2438400"/>
          </a:xfrm>
        </p:spPr>
        <p:txBody>
          <a:bodyPr/>
          <a:lstStyle/>
          <a:p>
            <a:pPr marL="0" indent="0">
              <a:buNone/>
            </a:pPr>
            <a:r>
              <a:rPr lang="en-US" altLang="el-GR" sz="2800" dirty="0" smtClean="0"/>
              <a:t>The two-point Gauss Quadrature Rule is an extension of the Trapezoidal Rule approximation where the arguments of the function are not predetermined as </a:t>
            </a:r>
            <a:r>
              <a:rPr lang="en-US" altLang="el-GR" sz="2800" i="1" dirty="0" smtClean="0">
                <a:solidFill>
                  <a:srgbClr val="FF0000"/>
                </a:solidFill>
              </a:rPr>
              <a:t>a</a:t>
            </a:r>
            <a:r>
              <a:rPr lang="en-US" altLang="el-GR" sz="2800" dirty="0" smtClean="0"/>
              <a:t> and </a:t>
            </a:r>
            <a:r>
              <a:rPr lang="en-US" altLang="el-GR" sz="2800" i="1" dirty="0" smtClean="0">
                <a:solidFill>
                  <a:srgbClr val="FF0000"/>
                </a:solidFill>
              </a:rPr>
              <a:t>b</a:t>
            </a:r>
            <a:r>
              <a:rPr lang="en-US" altLang="el-GR" sz="2800" dirty="0" smtClean="0"/>
              <a:t>  but as unknowns </a:t>
            </a:r>
            <a:r>
              <a:rPr lang="en-US" altLang="el-GR" sz="2800" i="1" dirty="0" smtClean="0">
                <a:solidFill>
                  <a:srgbClr val="00B050"/>
                </a:solidFill>
              </a:rPr>
              <a:t>x</a:t>
            </a:r>
            <a:r>
              <a:rPr lang="en-US" altLang="el-GR" sz="2800" baseline="-25000" dirty="0" smtClean="0">
                <a:solidFill>
                  <a:srgbClr val="00B050"/>
                </a:solidFill>
              </a:rPr>
              <a:t>1</a:t>
            </a:r>
            <a:r>
              <a:rPr lang="en-US" altLang="el-GR" sz="2800" dirty="0" smtClean="0"/>
              <a:t> and </a:t>
            </a:r>
            <a:r>
              <a:rPr lang="en-US" altLang="el-GR" sz="2800" i="1" dirty="0" smtClean="0">
                <a:solidFill>
                  <a:srgbClr val="00B050"/>
                </a:solidFill>
              </a:rPr>
              <a:t>x</a:t>
            </a:r>
            <a:r>
              <a:rPr lang="en-US" altLang="el-GR" sz="2800" baseline="-25000" dirty="0" smtClean="0">
                <a:solidFill>
                  <a:srgbClr val="00B050"/>
                </a:solidFill>
              </a:rPr>
              <a:t>2</a:t>
            </a:r>
            <a:r>
              <a:rPr lang="en-US" altLang="el-GR" sz="2800" dirty="0" smtClean="0"/>
              <a:t>.  In the two-point Gauss Quadrature Rule, the integral is approximated as</a:t>
            </a:r>
          </a:p>
          <a:p>
            <a:pPr marL="0" indent="0">
              <a:buNone/>
            </a:pPr>
            <a:endParaRPr lang="el-GR" sz="2800" dirty="0"/>
          </a:p>
        </p:txBody>
      </p:sp>
      <p:sp>
        <p:nvSpPr>
          <p:cNvPr id="3077" name="Slide Number Placeholder 7"/>
          <p:cNvSpPr>
            <a:spLocks noGrp="1"/>
          </p:cNvSpPr>
          <p:nvPr>
            <p:ph type="sldNum" sz="quarter" idx="12"/>
          </p:nvPr>
        </p:nvSpPr>
        <p:spPr>
          <a:ln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fld id="{7606CD9F-8824-4F7F-A697-E21A92FB2960}" type="slidenum">
              <a:rPr lang="en-US" altLang="el-GR">
                <a:solidFill>
                  <a:schemeClr val="tx2"/>
                </a:solidFill>
              </a:rPr>
              <a:pPr/>
              <a:t>4</a:t>
            </a:fld>
            <a:endParaRPr lang="en-US" altLang="el-GR" dirty="0">
              <a:solidFill>
                <a:schemeClr val="tx2"/>
              </a:solidFill>
            </a:endParaRPr>
          </a:p>
        </p:txBody>
      </p:sp>
      <p:graphicFrame>
        <p:nvGraphicFramePr>
          <p:cNvPr id="3074" name="Object 2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0001659"/>
              </p:ext>
            </p:extLst>
          </p:nvPr>
        </p:nvGraphicFramePr>
        <p:xfrm>
          <a:off x="2876550" y="4800613"/>
          <a:ext cx="114300" cy="179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65" name="Equation" r:id="rId4" imgW="114120" imgH="177480" progId="Equation.DSMT4">
                  <p:embed/>
                </p:oleObj>
              </mc:Choice>
              <mc:Fallback>
                <p:oleObj name="Equation" r:id="rId4" imgW="114120" imgH="177480" progId="Equation.DSMT4">
                  <p:embed/>
                  <p:pic>
                    <p:nvPicPr>
                      <p:cNvPr id="0" name="Object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76550" y="4800613"/>
                        <a:ext cx="114300" cy="1793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Αντικείμενο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59334611"/>
              </p:ext>
            </p:extLst>
          </p:nvPr>
        </p:nvGraphicFramePr>
        <p:xfrm>
          <a:off x="1974850" y="3613150"/>
          <a:ext cx="6069013" cy="1371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66" name="Equation" r:id="rId6" imgW="2133360" imgH="482400" progId="Equation.DSMT4">
                  <p:embed/>
                </p:oleObj>
              </mc:Choice>
              <mc:Fallback>
                <p:oleObj name="Equation" r:id="rId6" imgW="2133360" imgH="4824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974850" y="3613150"/>
                        <a:ext cx="6069013" cy="1371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4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l-GR" dirty="0" smtClean="0"/>
              <a:t>Basis of the Gaussian Quadrature Rule</a:t>
            </a:r>
          </a:p>
        </p:txBody>
      </p:sp>
      <p:sp>
        <p:nvSpPr>
          <p:cNvPr id="4103" name="Slide Number Placeholder 4"/>
          <p:cNvSpPr>
            <a:spLocks noGrp="1"/>
          </p:cNvSpPr>
          <p:nvPr>
            <p:ph type="sldNum" sz="quarter" idx="12"/>
          </p:nvPr>
        </p:nvSpPr>
        <p:spPr>
          <a:ln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fld id="{D80FF540-4648-4EA0-BF56-0C042B297F93}" type="slidenum">
              <a:rPr lang="en-US" altLang="el-GR">
                <a:solidFill>
                  <a:schemeClr val="tx2"/>
                </a:solidFill>
              </a:rPr>
              <a:pPr/>
              <a:t>5</a:t>
            </a:fld>
            <a:endParaRPr lang="en-US" altLang="el-GR" dirty="0">
              <a:solidFill>
                <a:schemeClr val="tx2"/>
              </a:solidFill>
            </a:endParaRPr>
          </a:p>
        </p:txBody>
      </p:sp>
      <p:sp>
        <p:nvSpPr>
          <p:cNvPr id="4105" name="Text Box 4"/>
          <p:cNvSpPr txBox="1">
            <a:spLocks noChangeArrowheads="1"/>
          </p:cNvSpPr>
          <p:nvPr/>
        </p:nvSpPr>
        <p:spPr bwMode="auto">
          <a:xfrm>
            <a:off x="457200" y="1361281"/>
            <a:ext cx="8229600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n-US" altLang="el-GR" dirty="0">
                <a:latin typeface="Arno Pro Caption" panose="02020502040506020403" pitchFamily="18" charset="0"/>
              </a:rPr>
              <a:t>The four unknowns </a:t>
            </a:r>
            <a:r>
              <a:rPr lang="en-US" altLang="el-GR" i="1" dirty="0">
                <a:solidFill>
                  <a:srgbClr val="C00000"/>
                </a:solidFill>
                <a:latin typeface="Arno Pro Caption" panose="02020502040506020403" pitchFamily="18" charset="0"/>
              </a:rPr>
              <a:t>x</a:t>
            </a:r>
            <a:r>
              <a:rPr lang="en-US" altLang="el-GR" baseline="-25000" dirty="0">
                <a:solidFill>
                  <a:srgbClr val="C00000"/>
                </a:solidFill>
                <a:latin typeface="Arno Pro Caption" panose="02020502040506020403" pitchFamily="18" charset="0"/>
              </a:rPr>
              <a:t>1</a:t>
            </a:r>
            <a:r>
              <a:rPr lang="en-US" altLang="el-GR" dirty="0">
                <a:solidFill>
                  <a:srgbClr val="C00000"/>
                </a:solidFill>
                <a:latin typeface="Arno Pro Caption" panose="02020502040506020403" pitchFamily="18" charset="0"/>
              </a:rPr>
              <a:t>, </a:t>
            </a:r>
            <a:r>
              <a:rPr lang="en-US" altLang="el-GR" i="1" dirty="0">
                <a:solidFill>
                  <a:srgbClr val="C00000"/>
                </a:solidFill>
                <a:latin typeface="Arno Pro Caption" panose="02020502040506020403" pitchFamily="18" charset="0"/>
              </a:rPr>
              <a:t>x</a:t>
            </a:r>
            <a:r>
              <a:rPr lang="en-US" altLang="el-GR" baseline="-25000" dirty="0">
                <a:solidFill>
                  <a:srgbClr val="C00000"/>
                </a:solidFill>
                <a:latin typeface="Arno Pro Caption" panose="02020502040506020403" pitchFamily="18" charset="0"/>
              </a:rPr>
              <a:t>2</a:t>
            </a:r>
            <a:r>
              <a:rPr lang="en-US" altLang="el-GR" dirty="0">
                <a:solidFill>
                  <a:srgbClr val="C00000"/>
                </a:solidFill>
                <a:latin typeface="Arno Pro Caption" panose="02020502040506020403" pitchFamily="18" charset="0"/>
              </a:rPr>
              <a:t>, </a:t>
            </a:r>
            <a:r>
              <a:rPr lang="en-US" altLang="el-GR" i="1" dirty="0">
                <a:solidFill>
                  <a:srgbClr val="C00000"/>
                </a:solidFill>
                <a:latin typeface="Arno Pro Caption" panose="02020502040506020403" pitchFamily="18" charset="0"/>
              </a:rPr>
              <a:t>c</a:t>
            </a:r>
            <a:r>
              <a:rPr lang="en-US" altLang="el-GR" baseline="-25000" dirty="0">
                <a:solidFill>
                  <a:srgbClr val="C00000"/>
                </a:solidFill>
                <a:latin typeface="Arno Pro Caption" panose="02020502040506020403" pitchFamily="18" charset="0"/>
              </a:rPr>
              <a:t>1</a:t>
            </a:r>
            <a:r>
              <a:rPr lang="en-US" altLang="el-GR" dirty="0">
                <a:solidFill>
                  <a:srgbClr val="C00000"/>
                </a:solidFill>
                <a:latin typeface="Arno Pro Caption" panose="02020502040506020403" pitchFamily="18" charset="0"/>
              </a:rPr>
              <a:t> </a:t>
            </a:r>
            <a:r>
              <a:rPr lang="en-US" altLang="el-GR" dirty="0">
                <a:latin typeface="Arno Pro Caption" panose="02020502040506020403" pitchFamily="18" charset="0"/>
              </a:rPr>
              <a:t>and </a:t>
            </a:r>
            <a:r>
              <a:rPr lang="en-US" altLang="el-GR" i="1" dirty="0">
                <a:solidFill>
                  <a:srgbClr val="C00000"/>
                </a:solidFill>
                <a:latin typeface="Arno Pro Caption" panose="02020502040506020403" pitchFamily="18" charset="0"/>
              </a:rPr>
              <a:t>c</a:t>
            </a:r>
            <a:r>
              <a:rPr lang="en-US" altLang="el-GR" baseline="-25000" dirty="0">
                <a:solidFill>
                  <a:srgbClr val="C00000"/>
                </a:solidFill>
                <a:latin typeface="Arno Pro Caption" panose="02020502040506020403" pitchFamily="18" charset="0"/>
              </a:rPr>
              <a:t>2</a:t>
            </a:r>
            <a:r>
              <a:rPr lang="en-US" altLang="el-GR" dirty="0">
                <a:latin typeface="Arno Pro Caption" panose="02020502040506020403" pitchFamily="18" charset="0"/>
              </a:rPr>
              <a:t>  are found by assuming that the formula gives exact results for integrating a general third order polynomial, </a:t>
            </a:r>
          </a:p>
        </p:txBody>
      </p:sp>
      <p:graphicFrame>
        <p:nvGraphicFramePr>
          <p:cNvPr id="4098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26193308"/>
              </p:ext>
            </p:extLst>
          </p:nvPr>
        </p:nvGraphicFramePr>
        <p:xfrm>
          <a:off x="2971800" y="2317135"/>
          <a:ext cx="3632200" cy="428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75" name="Equation" r:id="rId4" imgW="3632040" imgH="431640" progId="Equation.3">
                  <p:embed/>
                </p:oleObj>
              </mc:Choice>
              <mc:Fallback>
                <p:oleObj name="Equation" r:id="rId4" imgW="3632040" imgH="43164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71800" y="2317135"/>
                        <a:ext cx="3632200" cy="4286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06" name="Rectangle 7"/>
          <p:cNvSpPr>
            <a:spLocks noChangeArrowheads="1"/>
          </p:cNvSpPr>
          <p:nvPr/>
        </p:nvSpPr>
        <p:spPr bwMode="auto">
          <a:xfrm>
            <a:off x="469900" y="3041829"/>
            <a:ext cx="1066318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l"/>
            <a:r>
              <a:rPr lang="en-US" altLang="el-GR" dirty="0">
                <a:latin typeface="Arno Pro Caption" panose="02020502040506020403" pitchFamily="18" charset="0"/>
              </a:rPr>
              <a:t>Hence </a:t>
            </a:r>
          </a:p>
        </p:txBody>
      </p:sp>
      <p:graphicFrame>
        <p:nvGraphicFramePr>
          <p:cNvPr id="4099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72717360"/>
              </p:ext>
            </p:extLst>
          </p:nvPr>
        </p:nvGraphicFramePr>
        <p:xfrm>
          <a:off x="2518960" y="3268167"/>
          <a:ext cx="4618694" cy="86689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76" name="Equation" r:id="rId6" imgW="2577960" imgH="482400" progId="Equation.DSMT4">
                  <p:embed/>
                </p:oleObj>
              </mc:Choice>
              <mc:Fallback>
                <p:oleObj name="Equation" r:id="rId6" imgW="2577960" imgH="482400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8960" y="3268167"/>
                        <a:ext cx="4618694" cy="866894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97556127"/>
              </p:ext>
            </p:extLst>
          </p:nvPr>
        </p:nvGraphicFramePr>
        <p:xfrm>
          <a:off x="3653214" y="4109661"/>
          <a:ext cx="3116292" cy="809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77" name="Equation" r:id="rId8" imgW="1942920" imgH="507960" progId="Equation.DSMT4">
                  <p:embed/>
                </p:oleObj>
              </mc:Choice>
              <mc:Fallback>
                <p:oleObj name="Equation" r:id="rId8" imgW="1942920" imgH="50796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53214" y="4109661"/>
                        <a:ext cx="3116292" cy="80962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1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64048921"/>
              </p:ext>
            </p:extLst>
          </p:nvPr>
        </p:nvGraphicFramePr>
        <p:xfrm>
          <a:off x="3653214" y="5001955"/>
          <a:ext cx="5271711" cy="758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78" name="Equation" r:id="rId10" imgW="3340080" imgH="482400" progId="Equation.DSMT4">
                  <p:embed/>
                </p:oleObj>
              </mc:Choice>
              <mc:Fallback>
                <p:oleObj name="Equation" r:id="rId10" imgW="3340080" imgH="48240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53214" y="5001955"/>
                        <a:ext cx="5271711" cy="75882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l-GR" dirty="0" smtClean="0"/>
              <a:t>Basis of the Gaussian Quadrature Rule</a:t>
            </a:r>
          </a:p>
        </p:txBody>
      </p:sp>
      <p:sp>
        <p:nvSpPr>
          <p:cNvPr id="5127" name="Slide Number Placeholder 4"/>
          <p:cNvSpPr>
            <a:spLocks noGrp="1"/>
          </p:cNvSpPr>
          <p:nvPr>
            <p:ph type="sldNum" sz="quarter" idx="12"/>
          </p:nvPr>
        </p:nvSpPr>
        <p:spPr>
          <a:ln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fld id="{1B09DD77-374B-48D9-B419-5709CC87E421}" type="slidenum">
              <a:rPr lang="en-US" altLang="el-GR">
                <a:solidFill>
                  <a:schemeClr val="tx2"/>
                </a:solidFill>
              </a:rPr>
              <a:pPr/>
              <a:t>6</a:t>
            </a:fld>
            <a:endParaRPr lang="en-US" altLang="el-GR">
              <a:solidFill>
                <a:schemeClr val="tx2"/>
              </a:solidFill>
            </a:endParaRPr>
          </a:p>
        </p:txBody>
      </p:sp>
      <p:sp>
        <p:nvSpPr>
          <p:cNvPr id="5129" name="Text Box 89"/>
          <p:cNvSpPr txBox="1">
            <a:spLocks noChangeArrowheads="1"/>
          </p:cNvSpPr>
          <p:nvPr/>
        </p:nvSpPr>
        <p:spPr bwMode="auto">
          <a:xfrm>
            <a:off x="457200" y="1135062"/>
            <a:ext cx="19050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n-US" altLang="el-GR">
                <a:latin typeface="Arno Pro Caption" panose="02020502040506020403" pitchFamily="18" charset="0"/>
              </a:rPr>
              <a:t>It follows that </a:t>
            </a:r>
          </a:p>
        </p:txBody>
      </p:sp>
      <p:graphicFrame>
        <p:nvGraphicFramePr>
          <p:cNvPr id="5122" name="Object 9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57491681"/>
              </p:ext>
            </p:extLst>
          </p:nvPr>
        </p:nvGraphicFramePr>
        <p:xfrm>
          <a:off x="1066800" y="1739107"/>
          <a:ext cx="7095710" cy="788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99" name="Equation" r:id="rId4" imgW="4356000" imgH="482400" progId="Equation.DSMT4">
                  <p:embed/>
                </p:oleObj>
              </mc:Choice>
              <mc:Fallback>
                <p:oleObj name="Equation" r:id="rId4" imgW="4356000" imgH="482400" progId="Equation.DSMT4">
                  <p:embed/>
                  <p:pic>
                    <p:nvPicPr>
                      <p:cNvPr id="0" name="Object 9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1739107"/>
                        <a:ext cx="7095710" cy="78898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30" name="Rectangle 92"/>
          <p:cNvSpPr>
            <a:spLocks noChangeArrowheads="1"/>
          </p:cNvSpPr>
          <p:nvPr/>
        </p:nvSpPr>
        <p:spPr bwMode="auto">
          <a:xfrm>
            <a:off x="404647" y="2734766"/>
            <a:ext cx="7431843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l"/>
            <a:r>
              <a:rPr lang="en-US" altLang="el-GR" dirty="0">
                <a:latin typeface="Arno Pro Caption" panose="02020502040506020403" pitchFamily="18" charset="0"/>
              </a:rPr>
              <a:t>Equating Equations the two previous two expressions yield</a:t>
            </a:r>
          </a:p>
        </p:txBody>
      </p:sp>
      <p:graphicFrame>
        <p:nvGraphicFramePr>
          <p:cNvPr id="5123" name="Object 9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24072464"/>
              </p:ext>
            </p:extLst>
          </p:nvPr>
        </p:nvGraphicFramePr>
        <p:xfrm>
          <a:off x="838200" y="3355578"/>
          <a:ext cx="5553059" cy="835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00" name="Equation" r:id="rId6" imgW="3200400" imgH="482400" progId="Equation.DSMT4">
                  <p:embed/>
                </p:oleObj>
              </mc:Choice>
              <mc:Fallback>
                <p:oleObj name="Equation" r:id="rId6" imgW="3200400" imgH="482400" progId="Equation.DSMT4">
                  <p:embed/>
                  <p:pic>
                    <p:nvPicPr>
                      <p:cNvPr id="0" name="Object 9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" y="3355578"/>
                        <a:ext cx="5553059" cy="83502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4" name="Object 9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68028336"/>
              </p:ext>
            </p:extLst>
          </p:nvPr>
        </p:nvGraphicFramePr>
        <p:xfrm>
          <a:off x="762000" y="4382692"/>
          <a:ext cx="7458075" cy="447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01" name="Equation" r:id="rId8" imgW="7454900" imgH="444500" progId="Equation.3">
                  <p:embed/>
                </p:oleObj>
              </mc:Choice>
              <mc:Fallback>
                <p:oleObj name="Equation" r:id="rId8" imgW="7454900" imgH="444500" progId="Equation.3">
                  <p:embed/>
                  <p:pic>
                    <p:nvPicPr>
                      <p:cNvPr id="0" name="Object 9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" y="4382692"/>
                        <a:ext cx="7458075" cy="4476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5" name="Object 9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34183575"/>
              </p:ext>
            </p:extLst>
          </p:nvPr>
        </p:nvGraphicFramePr>
        <p:xfrm>
          <a:off x="762000" y="5072957"/>
          <a:ext cx="8239125" cy="447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02" name="Equation" r:id="rId10" imgW="8242300" imgH="444500" progId="Equation.3">
                  <p:embed/>
                </p:oleObj>
              </mc:Choice>
              <mc:Fallback>
                <p:oleObj name="Equation" r:id="rId10" imgW="8242300" imgH="444500" progId="Equation.3">
                  <p:embed/>
                  <p:pic>
                    <p:nvPicPr>
                      <p:cNvPr id="0" name="Object 9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" y="5072957"/>
                        <a:ext cx="8239125" cy="4476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5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l-GR" dirty="0" smtClean="0"/>
              <a:t>Basis of the Gaussian Quadrature Rule</a:t>
            </a:r>
          </a:p>
        </p:txBody>
      </p:sp>
      <p:sp>
        <p:nvSpPr>
          <p:cNvPr id="6151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fld id="{B62E143B-D342-486A-9C63-A6FF81FAD69A}" type="slidenum">
              <a:rPr lang="en-US" altLang="el-GR">
                <a:solidFill>
                  <a:schemeClr val="tx2"/>
                </a:solidFill>
              </a:rPr>
              <a:pPr/>
              <a:t>7</a:t>
            </a:fld>
            <a:endParaRPr lang="en-US" altLang="el-GR">
              <a:solidFill>
                <a:schemeClr val="tx2"/>
              </a:solidFill>
            </a:endParaRPr>
          </a:p>
        </p:txBody>
      </p:sp>
      <p:sp>
        <p:nvSpPr>
          <p:cNvPr id="6153" name="Rectangle 16"/>
          <p:cNvSpPr>
            <a:spLocks noChangeArrowheads="1"/>
          </p:cNvSpPr>
          <p:nvPr/>
        </p:nvSpPr>
        <p:spPr bwMode="auto">
          <a:xfrm>
            <a:off x="561975" y="1096465"/>
            <a:ext cx="67056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l"/>
            <a:r>
              <a:rPr lang="en-US" altLang="el-GR" dirty="0">
                <a:latin typeface="Arno Pro Caption" panose="02020502040506020403" pitchFamily="18" charset="0"/>
              </a:rPr>
              <a:t>Since the constants </a:t>
            </a:r>
            <a:r>
              <a:rPr lang="en-US" altLang="el-GR" i="1" dirty="0">
                <a:latin typeface="Arno Pro Caption" panose="02020502040506020403" pitchFamily="18" charset="0"/>
              </a:rPr>
              <a:t>a</a:t>
            </a:r>
            <a:r>
              <a:rPr lang="en-US" altLang="el-GR" baseline="-25000" dirty="0">
                <a:latin typeface="Arno Pro Caption" panose="02020502040506020403" pitchFamily="18" charset="0"/>
              </a:rPr>
              <a:t>0</a:t>
            </a:r>
            <a:r>
              <a:rPr lang="en-US" altLang="el-GR" dirty="0">
                <a:latin typeface="Arno Pro Caption" panose="02020502040506020403" pitchFamily="18" charset="0"/>
              </a:rPr>
              <a:t>, </a:t>
            </a:r>
            <a:r>
              <a:rPr lang="en-US" altLang="el-GR" i="1" dirty="0">
                <a:latin typeface="Arno Pro Caption" panose="02020502040506020403" pitchFamily="18" charset="0"/>
              </a:rPr>
              <a:t>a</a:t>
            </a:r>
            <a:r>
              <a:rPr lang="en-US" altLang="el-GR" baseline="-25000" dirty="0">
                <a:latin typeface="Arno Pro Caption" panose="02020502040506020403" pitchFamily="18" charset="0"/>
              </a:rPr>
              <a:t>1</a:t>
            </a:r>
            <a:r>
              <a:rPr lang="en-US" altLang="el-GR" dirty="0">
                <a:latin typeface="Arno Pro Caption" panose="02020502040506020403" pitchFamily="18" charset="0"/>
              </a:rPr>
              <a:t>, </a:t>
            </a:r>
            <a:r>
              <a:rPr lang="en-US" altLang="el-GR" i="1" dirty="0">
                <a:latin typeface="Arno Pro Caption" panose="02020502040506020403" pitchFamily="18" charset="0"/>
              </a:rPr>
              <a:t>a</a:t>
            </a:r>
            <a:r>
              <a:rPr lang="en-US" altLang="el-GR" baseline="-25000" dirty="0">
                <a:latin typeface="Arno Pro Caption" panose="02020502040506020403" pitchFamily="18" charset="0"/>
              </a:rPr>
              <a:t>2</a:t>
            </a:r>
            <a:r>
              <a:rPr lang="en-US" altLang="el-GR" dirty="0">
                <a:latin typeface="Arno Pro Caption" panose="02020502040506020403" pitchFamily="18" charset="0"/>
              </a:rPr>
              <a:t>, </a:t>
            </a:r>
            <a:r>
              <a:rPr lang="en-US" altLang="el-GR" i="1" dirty="0">
                <a:latin typeface="Arno Pro Caption" panose="02020502040506020403" pitchFamily="18" charset="0"/>
              </a:rPr>
              <a:t>a</a:t>
            </a:r>
            <a:r>
              <a:rPr lang="en-US" altLang="el-GR" baseline="-25000" dirty="0">
                <a:latin typeface="Arno Pro Caption" panose="02020502040506020403" pitchFamily="18" charset="0"/>
              </a:rPr>
              <a:t>3</a:t>
            </a:r>
            <a:r>
              <a:rPr lang="en-US" altLang="el-GR" dirty="0">
                <a:latin typeface="Arno Pro Caption" panose="02020502040506020403" pitchFamily="18" charset="0"/>
              </a:rPr>
              <a:t> are arbitrary  </a:t>
            </a:r>
          </a:p>
        </p:txBody>
      </p:sp>
      <p:graphicFrame>
        <p:nvGraphicFramePr>
          <p:cNvPr id="6146" name="Objec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83163454"/>
              </p:ext>
            </p:extLst>
          </p:nvPr>
        </p:nvGraphicFramePr>
        <p:xfrm>
          <a:off x="1295400" y="1981200"/>
          <a:ext cx="1704975" cy="371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450" name="Equation" r:id="rId4" imgW="1701800" imgH="368300" progId="Equation.3">
                  <p:embed/>
                </p:oleObj>
              </mc:Choice>
              <mc:Fallback>
                <p:oleObj name="Equation" r:id="rId4" imgW="1701800" imgH="368300" progId="Equation.3">
                  <p:embed/>
                  <p:pic>
                    <p:nvPicPr>
                      <p:cNvPr id="0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1981200"/>
                        <a:ext cx="1704975" cy="3714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7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14437955"/>
              </p:ext>
            </p:extLst>
          </p:nvPr>
        </p:nvGraphicFramePr>
        <p:xfrm>
          <a:off x="4572000" y="1676400"/>
          <a:ext cx="2543175" cy="771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451" name="Equation" r:id="rId6" imgW="2540000" imgH="774700" progId="Equation.3">
                  <p:embed/>
                </p:oleObj>
              </mc:Choice>
              <mc:Fallback>
                <p:oleObj name="Equation" r:id="rId6" imgW="2540000" imgH="774700" progId="Equation.3">
                  <p:embed/>
                  <p:pic>
                    <p:nvPicPr>
                      <p:cNvPr id="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0" y="1676400"/>
                        <a:ext cx="2543175" cy="7715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8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48656462"/>
              </p:ext>
            </p:extLst>
          </p:nvPr>
        </p:nvGraphicFramePr>
        <p:xfrm>
          <a:off x="1066800" y="2895600"/>
          <a:ext cx="2752725" cy="790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452" name="Equation" r:id="rId8" imgW="2755900" imgH="787400" progId="Equation.3">
                  <p:embed/>
                </p:oleObj>
              </mc:Choice>
              <mc:Fallback>
                <p:oleObj name="Equation" r:id="rId8" imgW="2755900" imgH="787400" progId="Equation.3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2895600"/>
                        <a:ext cx="2752725" cy="7905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9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03539900"/>
              </p:ext>
            </p:extLst>
          </p:nvPr>
        </p:nvGraphicFramePr>
        <p:xfrm>
          <a:off x="4572000" y="2971800"/>
          <a:ext cx="2790825" cy="771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453" name="Equation" r:id="rId10" imgW="2794000" imgH="774700" progId="Equation.3">
                  <p:embed/>
                </p:oleObj>
              </mc:Choice>
              <mc:Fallback>
                <p:oleObj name="Equation" r:id="rId10" imgW="2794000" imgH="774700" progId="Equation.3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0" y="2971800"/>
                        <a:ext cx="2790825" cy="7715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Ορθογώνιο 2"/>
          <p:cNvSpPr/>
          <p:nvPr/>
        </p:nvSpPr>
        <p:spPr>
          <a:xfrm>
            <a:off x="685800" y="3962400"/>
            <a:ext cx="754380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pPr algn="l" eaLnBrk="0" hangingPunct="0"/>
            <a:r>
              <a:rPr lang="en-US" altLang="el-GR" dirty="0">
                <a:latin typeface="Arno Pro Caption" panose="02020502040506020403" pitchFamily="18" charset="0"/>
              </a:rPr>
              <a:t>The four simultaneous nonlinear Equations have only one acceptable solution</a:t>
            </a:r>
            <a:endParaRPr lang="el-GR" dirty="0">
              <a:latin typeface="Arno Pro Caption" panose="02020502040506020403" pitchFamily="18" charset="0"/>
            </a:endParaRPr>
          </a:p>
        </p:txBody>
      </p:sp>
      <p:graphicFrame>
        <p:nvGraphicFramePr>
          <p:cNvPr id="12" name="Object 8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00647838"/>
              </p:ext>
            </p:extLst>
          </p:nvPr>
        </p:nvGraphicFramePr>
        <p:xfrm>
          <a:off x="1219199" y="5698271"/>
          <a:ext cx="1230035" cy="74786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454" name="Equation" r:id="rId12" imgW="1193800" imgH="723900" progId="Equation.3">
                  <p:embed/>
                </p:oleObj>
              </mc:Choice>
              <mc:Fallback>
                <p:oleObj name="Equation" r:id="rId12" imgW="1193800" imgH="7239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199" y="5698271"/>
                        <a:ext cx="1230035" cy="747861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8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46486165"/>
              </p:ext>
            </p:extLst>
          </p:nvPr>
        </p:nvGraphicFramePr>
        <p:xfrm>
          <a:off x="4397373" y="5720522"/>
          <a:ext cx="1223063" cy="72056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455" name="Equation" r:id="rId14" imgW="1231366" imgH="723586" progId="Equation.3">
                  <p:embed/>
                </p:oleObj>
              </mc:Choice>
              <mc:Fallback>
                <p:oleObj name="Equation" r:id="rId14" imgW="1231366" imgH="723586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97373" y="5720522"/>
                        <a:ext cx="1223063" cy="720564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8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7602328"/>
              </p:ext>
            </p:extLst>
          </p:nvPr>
        </p:nvGraphicFramePr>
        <p:xfrm>
          <a:off x="1142999" y="4840227"/>
          <a:ext cx="2962437" cy="79272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456" name="Equation" r:id="rId16" imgW="1714320" imgH="457200" progId="Equation.DSMT4">
                  <p:embed/>
                </p:oleObj>
              </mc:Choice>
              <mc:Fallback>
                <p:oleObj name="Equation" r:id="rId16" imgW="1714320" imgH="4572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2999" y="4840227"/>
                        <a:ext cx="2962437" cy="79272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7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60635223"/>
              </p:ext>
            </p:extLst>
          </p:nvPr>
        </p:nvGraphicFramePr>
        <p:xfrm>
          <a:off x="4397374" y="4814459"/>
          <a:ext cx="2898024" cy="82434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457" name="Equation" r:id="rId18" imgW="1612800" imgH="457200" progId="Equation.DSMT4">
                  <p:embed/>
                </p:oleObj>
              </mc:Choice>
              <mc:Fallback>
                <p:oleObj name="Equation" r:id="rId18" imgW="1612800" imgH="4572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97374" y="4814459"/>
                        <a:ext cx="2898024" cy="824341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l-GR" smtClean="0"/>
              <a:t>Basis of Gauss Quadrature</a:t>
            </a:r>
          </a:p>
        </p:txBody>
      </p:sp>
      <p:sp>
        <p:nvSpPr>
          <p:cNvPr id="8196" name="Slide Number Placeholder 5"/>
          <p:cNvSpPr>
            <a:spLocks noGrp="1"/>
          </p:cNvSpPr>
          <p:nvPr>
            <p:ph type="sldNum" sz="quarter" idx="12"/>
          </p:nvPr>
        </p:nvSpPr>
        <p:spPr>
          <a:ln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fld id="{1DA203CA-B335-41CF-916C-001B359A07B2}" type="slidenum">
              <a:rPr lang="en-US" altLang="el-GR">
                <a:solidFill>
                  <a:schemeClr val="tx2"/>
                </a:solidFill>
              </a:rPr>
              <a:pPr/>
              <a:t>8</a:t>
            </a:fld>
            <a:endParaRPr lang="en-US" altLang="el-GR">
              <a:solidFill>
                <a:schemeClr val="tx2"/>
              </a:solidFill>
            </a:endParaRPr>
          </a:p>
        </p:txBody>
      </p:sp>
      <p:sp>
        <p:nvSpPr>
          <p:cNvPr id="8198" name="Rectangle 25"/>
          <p:cNvSpPr>
            <a:spLocks noChangeArrowheads="1"/>
          </p:cNvSpPr>
          <p:nvPr/>
        </p:nvSpPr>
        <p:spPr bwMode="auto">
          <a:xfrm>
            <a:off x="700087" y="1295400"/>
            <a:ext cx="7848600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l"/>
            <a:r>
              <a:rPr lang="en-US" altLang="el-GR" sz="3000" dirty="0" smtClean="0">
                <a:latin typeface="Arno Pro Caption" panose="02020502040506020403" pitchFamily="18" charset="0"/>
              </a:rPr>
              <a:t>Two-Point </a:t>
            </a:r>
            <a:r>
              <a:rPr lang="en-US" altLang="el-GR" sz="3000" dirty="0">
                <a:latin typeface="Arno Pro Caption" panose="02020502040506020403" pitchFamily="18" charset="0"/>
              </a:rPr>
              <a:t>Gaussian Quadrature Rule</a:t>
            </a:r>
          </a:p>
        </p:txBody>
      </p:sp>
      <p:graphicFrame>
        <p:nvGraphicFramePr>
          <p:cNvPr id="8194" name="Object 2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34997428"/>
              </p:ext>
            </p:extLst>
          </p:nvPr>
        </p:nvGraphicFramePr>
        <p:xfrm>
          <a:off x="1371600" y="2201863"/>
          <a:ext cx="6929438" cy="21383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41" name="Equation" r:id="rId4" imgW="3924000" imgH="990360" progId="Equation.DSMT4">
                  <p:embed/>
                </p:oleObj>
              </mc:Choice>
              <mc:Fallback>
                <p:oleObj name="Equation" r:id="rId4" imgW="3924000" imgH="990360" progId="Equation.DSMT4">
                  <p:embed/>
                  <p:pic>
                    <p:nvPicPr>
                      <p:cNvPr id="0" name="Object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1600" y="2201863"/>
                        <a:ext cx="6929438" cy="2138362"/>
                      </a:xfrm>
                      <a:prstGeom prst="rect">
                        <a:avLst/>
                      </a:prstGeom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300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l-GR" sz="4000" b="1" dirty="0" smtClean="0">
                <a:solidFill>
                  <a:schemeClr val="accent5">
                    <a:lumMod val="50000"/>
                  </a:schemeClr>
                </a:solidFill>
              </a:rPr>
              <a:t>Higher Point Gaussian Quadrature Formulas</a:t>
            </a:r>
          </a:p>
        </p:txBody>
      </p:sp>
      <p:sp>
        <p:nvSpPr>
          <p:cNvPr id="55299" name="Slide Number Placeholder 5"/>
          <p:cNvSpPr>
            <a:spLocks noGrp="1"/>
          </p:cNvSpPr>
          <p:nvPr>
            <p:ph type="sldNum" sz="quarter" idx="12"/>
          </p:nvPr>
        </p:nvSpPr>
        <p:spPr>
          <a:ln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fld id="{E351DCA4-7A38-4163-A92F-057CA4C30715}" type="slidenum">
              <a:rPr lang="en-US" altLang="el-GR">
                <a:solidFill>
                  <a:schemeClr val="tx2"/>
                </a:solidFill>
              </a:rPr>
              <a:pPr/>
              <a:t>9</a:t>
            </a:fld>
            <a:endParaRPr lang="en-US" altLang="el-GR">
              <a:solidFill>
                <a:schemeClr val="tx2"/>
              </a:solidFill>
            </a:endParaRPr>
          </a:p>
        </p:txBody>
      </p: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  <p:tag name="DELIMITERS" val="3.1"/>
</p:tagLst>
</file>

<file path=ppt/theme/theme1.xml><?xml version="1.0" encoding="utf-8"?>
<a:theme xmlns:a="http://schemas.openxmlformats.org/drawingml/2006/main" name="1_Blends">
  <a:themeElements>
    <a:clrScheme name="1_Blends 2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1_Blends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</a:objectDefaults>
  <a:extraClrSchemeLst>
    <a:extraClrScheme>
      <a:clrScheme name="1_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Blends 2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ends 3">
        <a:dk1>
          <a:srgbClr val="000000"/>
        </a:dk1>
        <a:lt1>
          <a:srgbClr val="FFFFFF"/>
        </a:lt1>
        <a:dk2>
          <a:srgbClr val="000000"/>
        </a:dk2>
        <a:lt2>
          <a:srgbClr val="5F5F5F"/>
        </a:lt2>
        <a:accent1>
          <a:srgbClr val="EAEAEA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F3F3F3"/>
        </a:accent5>
        <a:accent6>
          <a:srgbClr val="737373"/>
        </a:accent6>
        <a:hlink>
          <a:srgbClr val="4D4D4D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ends 4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ends 7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Blends">
  <a:themeElements>
    <a:clrScheme name="Blends 2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000000"/>
        </a:dk2>
        <a:lt2>
          <a:srgbClr val="5F5F5F"/>
        </a:lt2>
        <a:accent1>
          <a:srgbClr val="EAEAEA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F3F3F3"/>
        </a:accent5>
        <a:accent6>
          <a:srgbClr val="737373"/>
        </a:accent6>
        <a:hlink>
          <a:srgbClr val="4D4D4D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powerpoint_template</Template>
  <TotalTime>2305</TotalTime>
  <Words>773</Words>
  <Application>Microsoft Office PowerPoint</Application>
  <PresentationFormat>On-screen Show (4:3)</PresentationFormat>
  <Paragraphs>155</Paragraphs>
  <Slides>20</Slides>
  <Notes>20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8" baseType="lpstr">
      <vt:lpstr>Arno Pro Caption</vt:lpstr>
      <vt:lpstr>Courier New</vt:lpstr>
      <vt:lpstr>Tahoma</vt:lpstr>
      <vt:lpstr>Times New Roman</vt:lpstr>
      <vt:lpstr>Wingdings</vt:lpstr>
      <vt:lpstr>1_Blends</vt:lpstr>
      <vt:lpstr>Blends</vt:lpstr>
      <vt:lpstr>Equation</vt:lpstr>
      <vt:lpstr>Gauss Quadrature  Rule of Integration </vt:lpstr>
      <vt:lpstr>PowerPoint Presentation</vt:lpstr>
      <vt:lpstr>Basis of the Gaussian Quadrature Rule</vt:lpstr>
      <vt:lpstr>Basis of the Gaussian Quadrature Rule</vt:lpstr>
      <vt:lpstr>Basis of the Gaussian Quadrature Rule</vt:lpstr>
      <vt:lpstr>Basis of the Gaussian Quadrature Rule</vt:lpstr>
      <vt:lpstr>Basis of the Gaussian Quadrature Rule</vt:lpstr>
      <vt:lpstr>Basis of Gauss Quadrature</vt:lpstr>
      <vt:lpstr>PowerPoint Presentation</vt:lpstr>
      <vt:lpstr>Higher Point Gaussian Quadrature Formulas</vt:lpstr>
      <vt:lpstr>Arguments and Weighing Factors  for n-point Gauss Quadrature Formulas</vt:lpstr>
      <vt:lpstr>Arguments and Weighing Factors  for n-point Gauss Quadrature Formulas</vt:lpstr>
      <vt:lpstr>Arguments and Weighing Factors  for n-point Gauss Quadrature Formulas</vt:lpstr>
      <vt:lpstr>Example-1</vt:lpstr>
      <vt:lpstr>Basis of the Gaussian Quadrature Rule</vt:lpstr>
      <vt:lpstr>Example-2</vt:lpstr>
      <vt:lpstr>Solution</vt:lpstr>
      <vt:lpstr>Solution (cont.)</vt:lpstr>
      <vt:lpstr>Solution (cont)</vt:lpstr>
      <vt:lpstr>Additional Resources</vt:lpstr>
    </vt:vector>
  </TitlesOfParts>
  <Company>Holistic Numerical Methods Institute</Company>
  <LinksUpToDate>false</LinksUpToDate>
  <SharedDoc>false</SharedDoc>
  <HyperlinkBase>http://numericalmethods.eng.usf.edu/mws/gen/07int/mws_gen_int_ppt_gaussquadrature</HyperlinkBase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Gauss Quadrature Rule of Integration</dc:title>
  <dc:subject>Integration</dc:subject>
  <dc:creator>Autar Kaw, Charlie Barker</dc:creator>
  <cp:keywords>Power Point Gauss Quadrature</cp:keywords>
  <dc:description>A power point presentation describing Gauss Quadrature Rule of Integration</dc:description>
  <cp:lastModifiedBy>Λογαριασμός Microsoft</cp:lastModifiedBy>
  <cp:revision>166</cp:revision>
  <cp:lastPrinted>1999-03-26T19:03:37Z</cp:lastPrinted>
  <dcterms:created xsi:type="dcterms:W3CDTF">1998-11-18T16:33:10Z</dcterms:created>
  <dcterms:modified xsi:type="dcterms:W3CDTF">2024-04-07T11:13:18Z</dcterms:modified>
  <cp:category>General Engineering</cp:category>
</cp:coreProperties>
</file>