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59" r:id="rId5"/>
    <p:sldId id="260" r:id="rId6"/>
    <p:sldId id="261" r:id="rId7"/>
    <p:sldId id="272" r:id="rId8"/>
    <p:sldId id="273" r:id="rId9"/>
    <p:sldId id="262" r:id="rId10"/>
    <p:sldId id="264" r:id="rId11"/>
    <p:sldId id="263" r:id="rId12"/>
    <p:sldId id="265" r:id="rId13"/>
    <p:sldId id="266" r:id="rId14"/>
    <p:sldId id="268" r:id="rId15"/>
    <p:sldId id="267" r:id="rId16"/>
    <p:sldId id="269" r:id="rId17"/>
    <p:sldId id="270"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άσιος Δέλιος" userId="80b1b4f8-4d3b-43bd-ac0e-c993761fcb98" providerId="ADAL" clId="{78D1125F-22E1-435B-9E8F-B5371125D1E2}"/>
    <pc:docChg chg="custSel modSld">
      <pc:chgData name="Αθανάσιος Δέλιος" userId="80b1b4f8-4d3b-43bd-ac0e-c993761fcb98" providerId="ADAL" clId="{78D1125F-22E1-435B-9E8F-B5371125D1E2}" dt="2024-11-03T23:47:30.646" v="100" actId="20577"/>
      <pc:docMkLst>
        <pc:docMk/>
      </pc:docMkLst>
      <pc:sldChg chg="modSp mod">
        <pc:chgData name="Αθανάσιος Δέλιος" userId="80b1b4f8-4d3b-43bd-ac0e-c993761fcb98" providerId="ADAL" clId="{78D1125F-22E1-435B-9E8F-B5371125D1E2}" dt="2024-11-03T23:47:30.646" v="100" actId="20577"/>
        <pc:sldMkLst>
          <pc:docMk/>
          <pc:sldMk cId="1511423150" sldId="265"/>
        </pc:sldMkLst>
        <pc:spChg chg="mod">
          <ac:chgData name="Αθανάσιος Δέλιος" userId="80b1b4f8-4d3b-43bd-ac0e-c993761fcb98" providerId="ADAL" clId="{78D1125F-22E1-435B-9E8F-B5371125D1E2}" dt="2024-11-03T23:47:30.646" v="100" actId="20577"/>
          <ac:spMkLst>
            <pc:docMk/>
            <pc:sldMk cId="1511423150" sldId="265"/>
            <ac:spMk id="3" creationId="{FEDF6A04-794E-4290-B2CB-0EE40BE132E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A5442D8-966D-4B0F-8987-E60479F72B7A}" type="datetimeFigureOut">
              <a:rPr lang="el-GR" smtClean="0"/>
              <a:t>4/11/2024</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1874575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A5442D8-966D-4B0F-8987-E60479F72B7A}" type="datetimeFigureOut">
              <a:rPr lang="el-GR" smtClean="0"/>
              <a:t>4/11/2024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335106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A5442D8-966D-4B0F-8987-E60479F72B7A}" type="datetimeFigureOut">
              <a:rPr lang="el-GR" smtClean="0"/>
              <a:t>4/11/2024</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C4F474-8DB9-4AF3-AC06-DF1F31A5DB40}"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443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A5442D8-966D-4B0F-8987-E60479F72B7A}" type="datetimeFigureOut">
              <a:rPr lang="el-GR" smtClean="0"/>
              <a:t>4/11/2024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1463264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A5442D8-966D-4B0F-8987-E60479F72B7A}" type="datetimeFigureOut">
              <a:rPr lang="el-GR" smtClean="0"/>
              <a:t>4/11/2024</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C4F474-8DB9-4AF3-AC06-DF1F31A5DB40}"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36180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A5442D8-966D-4B0F-8987-E60479F72B7A}" type="datetimeFigureOut">
              <a:rPr lang="el-GR" smtClean="0"/>
              <a:t>4/11/2024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27318830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A5442D8-966D-4B0F-8987-E60479F72B7A}" type="datetimeFigureOut">
              <a:rPr lang="el-GR" smtClean="0"/>
              <a:t>4/11/2024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3613862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A5442D8-966D-4B0F-8987-E60479F72B7A}" type="datetimeFigureOut">
              <a:rPr lang="el-GR" smtClean="0"/>
              <a:t>4/11/2024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423695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A5442D8-966D-4B0F-8987-E60479F72B7A}" type="datetimeFigureOut">
              <a:rPr lang="el-GR" smtClean="0"/>
              <a:t>4/11/2024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254542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A5442D8-966D-4B0F-8987-E60479F72B7A}" type="datetimeFigureOut">
              <a:rPr lang="el-GR" smtClean="0"/>
              <a:t>4/11/2024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329549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A5442D8-966D-4B0F-8987-E60479F72B7A}" type="datetimeFigureOut">
              <a:rPr lang="el-GR" smtClean="0"/>
              <a:t>4/11/2024</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372992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A5442D8-966D-4B0F-8987-E60479F72B7A}" type="datetimeFigureOut">
              <a:rPr lang="el-GR" smtClean="0"/>
              <a:t>4/11/2024</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813927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A5442D8-966D-4B0F-8987-E60479F72B7A}" type="datetimeFigureOut">
              <a:rPr lang="el-GR" smtClean="0"/>
              <a:t>4/11/2024</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30585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5442D8-966D-4B0F-8987-E60479F72B7A}" type="datetimeFigureOut">
              <a:rPr lang="el-GR" smtClean="0"/>
              <a:t>4/11/2024</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178582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A5442D8-966D-4B0F-8987-E60479F72B7A}" type="datetimeFigureOut">
              <a:rPr lang="el-GR" smtClean="0"/>
              <a:t>4/11/2024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142148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A5442D8-966D-4B0F-8987-E60479F72B7A}" type="datetimeFigureOut">
              <a:rPr lang="el-GR" smtClean="0"/>
              <a:t>4/11/2024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1C4F474-8DB9-4AF3-AC06-DF1F31A5DB40}" type="slidenum">
              <a:rPr lang="el-GR" smtClean="0"/>
              <a:t>‹#›</a:t>
            </a:fld>
            <a:endParaRPr lang="el-GR"/>
          </a:p>
        </p:txBody>
      </p:sp>
    </p:spTree>
    <p:extLst>
      <p:ext uri="{BB962C8B-B14F-4D97-AF65-F5344CB8AC3E}">
        <p14:creationId xmlns:p14="http://schemas.microsoft.com/office/powerpoint/2010/main" val="121067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A5442D8-966D-4B0F-8987-E60479F72B7A}" type="datetimeFigureOut">
              <a:rPr lang="el-GR" smtClean="0"/>
              <a:t>4/11/2024</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1C4F474-8DB9-4AF3-AC06-DF1F31A5DB40}" type="slidenum">
              <a:rPr lang="el-GR" smtClean="0"/>
              <a:t>‹#›</a:t>
            </a:fld>
            <a:endParaRPr lang="el-GR"/>
          </a:p>
        </p:txBody>
      </p:sp>
    </p:spTree>
    <p:extLst>
      <p:ext uri="{BB962C8B-B14F-4D97-AF65-F5344CB8AC3E}">
        <p14:creationId xmlns:p14="http://schemas.microsoft.com/office/powerpoint/2010/main" val="104717675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A34F01-CF8B-418F-9E94-3DE2DE2CC7BA}"/>
              </a:ext>
            </a:extLst>
          </p:cNvPr>
          <p:cNvSpPr>
            <a:spLocks noGrp="1"/>
          </p:cNvSpPr>
          <p:nvPr>
            <p:ph type="ctrTitle"/>
          </p:nvPr>
        </p:nvSpPr>
        <p:spPr>
          <a:xfrm>
            <a:off x="2589213" y="1378634"/>
            <a:ext cx="8915399" cy="2546251"/>
          </a:xfrm>
        </p:spPr>
        <p:txBody>
          <a:bodyPr>
            <a:noAutofit/>
          </a:bodyPr>
          <a:lstStyle/>
          <a:p>
            <a:pPr algn="ctr"/>
            <a:r>
              <a:rPr lang="el-GR" sz="2800" dirty="0">
                <a:latin typeface="Palatino Linotype" panose="02040502050505030304" pitchFamily="18" charset="0"/>
              </a:rPr>
              <a:t>Η προστασία του Επωνύμου Άρχοντος </a:t>
            </a:r>
            <a:br>
              <a:rPr lang="el-GR" sz="2800" dirty="0">
                <a:latin typeface="Palatino Linotype" panose="02040502050505030304" pitchFamily="18" charset="0"/>
              </a:rPr>
            </a:br>
            <a:r>
              <a:rPr lang="el-GR" sz="2800" dirty="0">
                <a:latin typeface="Palatino Linotype" panose="02040502050505030304" pitchFamily="18" charset="0"/>
              </a:rPr>
              <a:t>σε ευάλωτες πληθυσμιακές ομάδες στο δίκαιο της κλασικής Αθήνας </a:t>
            </a:r>
          </a:p>
        </p:txBody>
      </p:sp>
      <p:sp>
        <p:nvSpPr>
          <p:cNvPr id="3" name="Υπότιτλος 2">
            <a:extLst>
              <a:ext uri="{FF2B5EF4-FFF2-40B4-BE49-F238E27FC236}">
                <a16:creationId xmlns:a16="http://schemas.microsoft.com/office/drawing/2014/main" id="{F13598D0-7190-47A0-B881-04AB6645FDF9}"/>
              </a:ext>
            </a:extLst>
          </p:cNvPr>
          <p:cNvSpPr>
            <a:spLocks noGrp="1"/>
          </p:cNvSpPr>
          <p:nvPr>
            <p:ph type="subTitle" idx="1"/>
          </p:nvPr>
        </p:nvSpPr>
        <p:spPr/>
        <p:txBody>
          <a:bodyPr/>
          <a:lstStyle/>
          <a:p>
            <a:pPr algn="r"/>
            <a:r>
              <a:rPr lang="el-GR" dirty="0" err="1"/>
              <a:t>Μπεκίρη</a:t>
            </a:r>
            <a:r>
              <a:rPr lang="el-GR" dirty="0"/>
              <a:t> Μαρία </a:t>
            </a:r>
          </a:p>
          <a:p>
            <a:pPr algn="r"/>
            <a:r>
              <a:rPr lang="el-GR" dirty="0"/>
              <a:t>Νοέμβριος 2024</a:t>
            </a:r>
          </a:p>
        </p:txBody>
      </p:sp>
    </p:spTree>
    <p:extLst>
      <p:ext uri="{BB962C8B-B14F-4D97-AF65-F5344CB8AC3E}">
        <p14:creationId xmlns:p14="http://schemas.microsoft.com/office/powerpoint/2010/main" val="1515290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68C301-26A9-4287-879B-C9500E0AEE17}"/>
              </a:ext>
            </a:extLst>
          </p:cNvPr>
          <p:cNvSpPr>
            <a:spLocks noGrp="1"/>
          </p:cNvSpPr>
          <p:nvPr>
            <p:ph type="title"/>
          </p:nvPr>
        </p:nvSpPr>
        <p:spPr/>
        <p:txBody>
          <a:bodyPr/>
          <a:lstStyle/>
          <a:p>
            <a:pPr algn="ctr"/>
            <a:br>
              <a:rPr lang="el-GR" dirty="0">
                <a:latin typeface="Palatino Linotype" panose="02040502050505030304" pitchFamily="18" charset="0"/>
              </a:rPr>
            </a:br>
            <a:r>
              <a:rPr lang="el-GR" sz="3200" dirty="0">
                <a:latin typeface="Palatino Linotype" panose="02040502050505030304" pitchFamily="18" charset="0"/>
              </a:rPr>
              <a:t>Οι Γυναίκες (πλην των Επικλήρων)</a:t>
            </a:r>
          </a:p>
        </p:txBody>
      </p:sp>
      <p:sp>
        <p:nvSpPr>
          <p:cNvPr id="3" name="Θέση περιεχομένου 2">
            <a:extLst>
              <a:ext uri="{FF2B5EF4-FFF2-40B4-BE49-F238E27FC236}">
                <a16:creationId xmlns:a16="http://schemas.microsoft.com/office/drawing/2014/main" id="{08C7DA99-8F08-4A44-B9BF-422EA35BA5EC}"/>
              </a:ext>
            </a:extLst>
          </p:cNvPr>
          <p:cNvSpPr>
            <a:spLocks noGrp="1"/>
          </p:cNvSpPr>
          <p:nvPr>
            <p:ph idx="1"/>
          </p:nvPr>
        </p:nvSpPr>
        <p:spPr>
          <a:xfrm>
            <a:off x="1336431" y="1904999"/>
            <a:ext cx="10168181" cy="4706815"/>
          </a:xfrm>
        </p:spPr>
        <p:txBody>
          <a:bodyPr>
            <a:normAutofit/>
          </a:bodyPr>
          <a:lstStyle/>
          <a:p>
            <a:pPr algn="just"/>
            <a:r>
              <a:rPr lang="el-GR" dirty="0">
                <a:latin typeface="Palatino Linotype" panose="02040502050505030304" pitchFamily="18" charset="0"/>
              </a:rPr>
              <a:t>Θουκυδίδης 2 </a:t>
            </a:r>
            <a:r>
              <a:rPr lang="el-GR" b="1" i="1" dirty="0" err="1">
                <a:latin typeface="Palatino Linotype" panose="02040502050505030304" pitchFamily="18" charset="0"/>
              </a:rPr>
              <a:t>Ἱστορίαι</a:t>
            </a:r>
            <a:r>
              <a:rPr lang="el-GR" dirty="0">
                <a:latin typeface="Palatino Linotype" panose="02040502050505030304" pitchFamily="18" charset="0"/>
              </a:rPr>
              <a:t> 45.2: </a:t>
            </a:r>
            <a:r>
              <a:rPr lang="el-GR" i="1" dirty="0" err="1">
                <a:latin typeface="Palatino Linotype" panose="02040502050505030304" pitchFamily="18" charset="0"/>
              </a:rPr>
              <a:t>εἰ</a:t>
            </a:r>
            <a:r>
              <a:rPr lang="el-GR" i="1" dirty="0">
                <a:latin typeface="Palatino Linotype" panose="02040502050505030304" pitchFamily="18" charset="0"/>
              </a:rPr>
              <a:t> </a:t>
            </a:r>
            <a:r>
              <a:rPr lang="el-GR" i="1" dirty="0" err="1">
                <a:latin typeface="Palatino Linotype" panose="02040502050505030304" pitchFamily="18" charset="0"/>
              </a:rPr>
              <a:t>δέ</a:t>
            </a:r>
            <a:r>
              <a:rPr lang="el-GR" i="1" dirty="0">
                <a:latin typeface="Palatino Linotype" panose="02040502050505030304" pitchFamily="18" charset="0"/>
              </a:rPr>
              <a:t> με </a:t>
            </a:r>
            <a:r>
              <a:rPr lang="el-GR" i="1" dirty="0" err="1">
                <a:latin typeface="Palatino Linotype" panose="02040502050505030304" pitchFamily="18" charset="0"/>
              </a:rPr>
              <a:t>δεῖ</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γυναικείας τι </a:t>
            </a:r>
            <a:r>
              <a:rPr lang="el-GR" i="1" dirty="0" err="1">
                <a:latin typeface="Palatino Linotype" panose="02040502050505030304" pitchFamily="18" charset="0"/>
              </a:rPr>
              <a:t>ἀρετῆς</a:t>
            </a:r>
            <a:r>
              <a:rPr lang="el-GR" i="1" dirty="0">
                <a:latin typeface="Palatino Linotype" panose="02040502050505030304" pitchFamily="18" charset="0"/>
              </a:rPr>
              <a:t>, </a:t>
            </a:r>
            <a:r>
              <a:rPr lang="el-GR" i="1" dirty="0" err="1">
                <a:latin typeface="Palatino Linotype" panose="02040502050505030304" pitchFamily="18" charset="0"/>
              </a:rPr>
              <a:t>ὅσαι</a:t>
            </a:r>
            <a:r>
              <a:rPr lang="el-GR" i="1" dirty="0">
                <a:latin typeface="Palatino Linotype" panose="02040502050505030304" pitchFamily="18" charset="0"/>
              </a:rPr>
              <a:t> </a:t>
            </a:r>
            <a:r>
              <a:rPr lang="el-GR" i="1" dirty="0" err="1">
                <a:latin typeface="Palatino Linotype" panose="02040502050505030304" pitchFamily="18" charset="0"/>
              </a:rPr>
              <a:t>νῦν</a:t>
            </a:r>
            <a:r>
              <a:rPr lang="el-GR" i="1" dirty="0">
                <a:latin typeface="Palatino Linotype" panose="02040502050505030304" pitchFamily="18" charset="0"/>
              </a:rPr>
              <a:t> </a:t>
            </a:r>
            <a:r>
              <a:rPr lang="el-GR" i="1" dirty="0" err="1">
                <a:latin typeface="Palatino Linotype" panose="02040502050505030304" pitchFamily="18" charset="0"/>
              </a:rPr>
              <a:t>ἐν</a:t>
            </a:r>
            <a:r>
              <a:rPr lang="el-GR" i="1" dirty="0">
                <a:latin typeface="Palatino Linotype" panose="02040502050505030304" pitchFamily="18" charset="0"/>
              </a:rPr>
              <a:t> </a:t>
            </a:r>
            <a:r>
              <a:rPr lang="el-GR" i="1" dirty="0" err="1">
                <a:latin typeface="Palatino Linotype" panose="02040502050505030304" pitchFamily="18" charset="0"/>
              </a:rPr>
              <a:t>χηρείᾳ</a:t>
            </a:r>
            <a:r>
              <a:rPr lang="el-GR" i="1" dirty="0">
                <a:latin typeface="Palatino Linotype" panose="02040502050505030304" pitchFamily="18" charset="0"/>
              </a:rPr>
              <a:t> </a:t>
            </a:r>
            <a:r>
              <a:rPr lang="el-GR" i="1" dirty="0" err="1">
                <a:latin typeface="Palatino Linotype" panose="02040502050505030304" pitchFamily="18" charset="0"/>
              </a:rPr>
              <a:t>ἔσονται</a:t>
            </a:r>
            <a:r>
              <a:rPr lang="el-GR" i="1" dirty="0">
                <a:latin typeface="Palatino Linotype" panose="02040502050505030304" pitchFamily="18" charset="0"/>
              </a:rPr>
              <a:t>, </a:t>
            </a:r>
            <a:r>
              <a:rPr lang="el-GR" i="1" dirty="0" err="1">
                <a:latin typeface="Palatino Linotype" panose="02040502050505030304" pitchFamily="18" charset="0"/>
              </a:rPr>
              <a:t>μνησθῆναι</a:t>
            </a:r>
            <a:r>
              <a:rPr lang="el-GR" i="1" dirty="0">
                <a:latin typeface="Palatino Linotype" panose="02040502050505030304" pitchFamily="18" charset="0"/>
              </a:rPr>
              <a:t>, </a:t>
            </a:r>
            <a:r>
              <a:rPr lang="el-GR" i="1" dirty="0" err="1">
                <a:latin typeface="Palatino Linotype" panose="02040502050505030304" pitchFamily="18" charset="0"/>
              </a:rPr>
              <a:t>βραχείᾳ</a:t>
            </a:r>
            <a:r>
              <a:rPr lang="el-GR" i="1" dirty="0">
                <a:latin typeface="Palatino Linotype" panose="02040502050505030304" pitchFamily="18" charset="0"/>
              </a:rPr>
              <a:t> παραινέσει </a:t>
            </a:r>
            <a:r>
              <a:rPr lang="el-GR" i="1" dirty="0" err="1">
                <a:latin typeface="Palatino Linotype" panose="02040502050505030304" pitchFamily="18" charset="0"/>
              </a:rPr>
              <a:t>ἅπαν</a:t>
            </a:r>
            <a:r>
              <a:rPr lang="el-GR" i="1" dirty="0">
                <a:latin typeface="Palatino Linotype" panose="02040502050505030304" pitchFamily="18" charset="0"/>
              </a:rPr>
              <a:t> </a:t>
            </a:r>
            <a:r>
              <a:rPr lang="el-GR" i="1" dirty="0" err="1">
                <a:latin typeface="Palatino Linotype" panose="02040502050505030304" pitchFamily="18" charset="0"/>
              </a:rPr>
              <a:t>σημανῶ</a:t>
            </a:r>
            <a:r>
              <a:rPr lang="el-GR" i="1" dirty="0">
                <a:latin typeface="Palatino Linotype" panose="02040502050505030304" pitchFamily="18" charset="0"/>
              </a:rPr>
              <a:t>. </a:t>
            </a:r>
            <a:r>
              <a:rPr lang="el-GR" i="1" dirty="0" err="1">
                <a:latin typeface="Palatino Linotype" panose="02040502050505030304" pitchFamily="18" charset="0"/>
              </a:rPr>
              <a:t>τῆς</a:t>
            </a:r>
            <a:r>
              <a:rPr lang="el-GR" i="1" dirty="0">
                <a:latin typeface="Palatino Linotype" panose="02040502050505030304" pitchFamily="18" charset="0"/>
              </a:rPr>
              <a:t> τε </a:t>
            </a:r>
            <a:r>
              <a:rPr lang="el-GR" i="1" dirty="0" err="1">
                <a:latin typeface="Palatino Linotype" panose="02040502050505030304" pitchFamily="18" charset="0"/>
              </a:rPr>
              <a:t>γὰρ</a:t>
            </a:r>
            <a:r>
              <a:rPr lang="el-GR" i="1" dirty="0">
                <a:latin typeface="Palatino Linotype" panose="02040502050505030304" pitchFamily="18" charset="0"/>
              </a:rPr>
              <a:t> </a:t>
            </a:r>
            <a:r>
              <a:rPr lang="el-GR" i="1" dirty="0" err="1">
                <a:latin typeface="Palatino Linotype" panose="02040502050505030304" pitchFamily="18" charset="0"/>
              </a:rPr>
              <a:t>ὑπαρχούσης</a:t>
            </a:r>
            <a:r>
              <a:rPr lang="el-GR" i="1" dirty="0">
                <a:latin typeface="Palatino Linotype" panose="02040502050505030304" pitchFamily="18" charset="0"/>
              </a:rPr>
              <a:t> φύσεως </a:t>
            </a:r>
            <a:r>
              <a:rPr lang="el-GR" i="1" dirty="0" err="1">
                <a:latin typeface="Palatino Linotype" panose="02040502050505030304" pitchFamily="18" charset="0"/>
              </a:rPr>
              <a:t>μὴ</a:t>
            </a:r>
            <a:r>
              <a:rPr lang="el-GR" i="1" dirty="0">
                <a:latin typeface="Palatino Linotype" panose="02040502050505030304" pitchFamily="18" charset="0"/>
              </a:rPr>
              <a:t> </a:t>
            </a:r>
            <a:r>
              <a:rPr lang="el-GR" i="1" dirty="0" err="1">
                <a:latin typeface="Palatino Linotype" panose="02040502050505030304" pitchFamily="18" charset="0"/>
              </a:rPr>
              <a:t>χείροσι</a:t>
            </a:r>
            <a:r>
              <a:rPr lang="el-GR" i="1" dirty="0">
                <a:latin typeface="Palatino Linotype" panose="02040502050505030304" pitchFamily="18" charset="0"/>
              </a:rPr>
              <a:t> γενέσθαι </a:t>
            </a:r>
            <a:r>
              <a:rPr lang="el-GR" i="1" dirty="0" err="1">
                <a:latin typeface="Palatino Linotype" panose="02040502050505030304" pitchFamily="18" charset="0"/>
              </a:rPr>
              <a:t>ὑμῖν</a:t>
            </a:r>
            <a:r>
              <a:rPr lang="el-GR" i="1" dirty="0">
                <a:latin typeface="Palatino Linotype" panose="02040502050505030304" pitchFamily="18" charset="0"/>
              </a:rPr>
              <a:t> μεγάλη ἡ δόξα </a:t>
            </a:r>
            <a:r>
              <a:rPr lang="el-GR" b="1" i="1" dirty="0" err="1">
                <a:latin typeface="Palatino Linotype" panose="02040502050505030304" pitchFamily="18" charset="0"/>
              </a:rPr>
              <a:t>καὶ</a:t>
            </a:r>
            <a:r>
              <a:rPr lang="el-GR" b="1" i="1" dirty="0">
                <a:latin typeface="Palatino Linotype" panose="02040502050505030304" pitchFamily="18" charset="0"/>
              </a:rPr>
              <a:t> </a:t>
            </a:r>
            <a:r>
              <a:rPr lang="el-GR" b="1" i="1" dirty="0" err="1">
                <a:latin typeface="Palatino Linotype" panose="02040502050505030304" pitchFamily="18" charset="0"/>
              </a:rPr>
              <a:t>ἧς</a:t>
            </a:r>
            <a:r>
              <a:rPr lang="el-GR" b="1" i="1" dirty="0">
                <a:latin typeface="Palatino Linotype" panose="02040502050505030304" pitchFamily="18" charset="0"/>
              </a:rPr>
              <a:t> </a:t>
            </a:r>
            <a:r>
              <a:rPr lang="el-GR" b="1" i="1" dirty="0" err="1">
                <a:latin typeface="Palatino Linotype" panose="02040502050505030304" pitchFamily="18" charset="0"/>
              </a:rPr>
              <a:t>ἂν</a:t>
            </a:r>
            <a:r>
              <a:rPr lang="el-GR" b="1" i="1" dirty="0">
                <a:latin typeface="Palatino Linotype" panose="02040502050505030304" pitchFamily="18" charset="0"/>
              </a:rPr>
              <a:t> </a:t>
            </a:r>
            <a:r>
              <a:rPr lang="el-GR" b="1" i="1" dirty="0" err="1">
                <a:latin typeface="Palatino Linotype" panose="02040502050505030304" pitchFamily="18" charset="0"/>
              </a:rPr>
              <a:t>ἐπ</a:t>
            </a:r>
            <a:r>
              <a:rPr lang="el-GR" b="1" i="1" dirty="0">
                <a:latin typeface="Palatino Linotype" panose="02040502050505030304" pitchFamily="18" charset="0"/>
              </a:rPr>
              <a:t>᾽ </a:t>
            </a:r>
            <a:r>
              <a:rPr lang="el-GR" b="1" i="1" dirty="0" err="1">
                <a:latin typeface="Palatino Linotype" panose="02040502050505030304" pitchFamily="18" charset="0"/>
              </a:rPr>
              <a:t>ἐλάχιστον</a:t>
            </a:r>
            <a:r>
              <a:rPr lang="el-GR" b="1" i="1" dirty="0">
                <a:latin typeface="Palatino Linotype" panose="02040502050505030304" pitchFamily="18" charset="0"/>
              </a:rPr>
              <a:t> </a:t>
            </a:r>
            <a:r>
              <a:rPr lang="el-GR" b="1" i="1" dirty="0" err="1">
                <a:latin typeface="Palatino Linotype" panose="02040502050505030304" pitchFamily="18" charset="0"/>
              </a:rPr>
              <a:t>ἀρετῆς</a:t>
            </a:r>
            <a:r>
              <a:rPr lang="el-GR" b="1" i="1" dirty="0">
                <a:latin typeface="Palatino Linotype" panose="02040502050505030304" pitchFamily="18" charset="0"/>
              </a:rPr>
              <a:t> </a:t>
            </a:r>
            <a:r>
              <a:rPr lang="el-GR" b="1" i="1" dirty="0" err="1">
                <a:latin typeface="Palatino Linotype" panose="02040502050505030304" pitchFamily="18" charset="0"/>
              </a:rPr>
              <a:t>πέρι</a:t>
            </a:r>
            <a:r>
              <a:rPr lang="el-GR" b="1" i="1" dirty="0">
                <a:latin typeface="Palatino Linotype" panose="02040502050505030304" pitchFamily="18" charset="0"/>
              </a:rPr>
              <a:t> ἢ ψόγου </a:t>
            </a:r>
            <a:r>
              <a:rPr lang="el-GR" b="1" i="1" dirty="0" err="1">
                <a:latin typeface="Palatino Linotype" panose="02040502050505030304" pitchFamily="18" charset="0"/>
              </a:rPr>
              <a:t>ἐν</a:t>
            </a:r>
            <a:r>
              <a:rPr lang="el-GR" b="1" i="1" dirty="0">
                <a:latin typeface="Palatino Linotype" panose="02040502050505030304" pitchFamily="18" charset="0"/>
              </a:rPr>
              <a:t> </a:t>
            </a:r>
            <a:r>
              <a:rPr lang="el-GR" b="1" i="1" dirty="0" err="1">
                <a:latin typeface="Palatino Linotype" panose="02040502050505030304" pitchFamily="18" charset="0"/>
              </a:rPr>
              <a:t>τοῖς</a:t>
            </a:r>
            <a:r>
              <a:rPr lang="el-GR" b="1" i="1" dirty="0">
                <a:latin typeface="Palatino Linotype" panose="02040502050505030304" pitchFamily="18" charset="0"/>
              </a:rPr>
              <a:t> </a:t>
            </a:r>
            <a:r>
              <a:rPr lang="el-GR" b="1" i="1" dirty="0" err="1">
                <a:latin typeface="Palatino Linotype" panose="02040502050505030304" pitchFamily="18" charset="0"/>
              </a:rPr>
              <a:t>ἄρσεσι</a:t>
            </a:r>
            <a:r>
              <a:rPr lang="el-GR" b="1" i="1" dirty="0">
                <a:latin typeface="Palatino Linotype" panose="02040502050505030304" pitchFamily="18" charset="0"/>
              </a:rPr>
              <a:t> κλέος ᾖ</a:t>
            </a:r>
            <a:r>
              <a:rPr lang="el-GR" i="1" dirty="0">
                <a:latin typeface="Palatino Linotype" panose="02040502050505030304" pitchFamily="18" charset="0"/>
              </a:rPr>
              <a:t>.</a:t>
            </a:r>
          </a:p>
          <a:p>
            <a:pPr marL="0" indent="0" algn="just">
              <a:buNone/>
            </a:pPr>
            <a:r>
              <a:rPr lang="el-GR" dirty="0">
                <a:latin typeface="Palatino Linotype" panose="02040502050505030304" pitchFamily="18" charset="0"/>
              </a:rPr>
              <a:t>«Αν πρέπει να μιλήσω και για την αρετή των γυναικών που χήρεψαν, με λίγα λόγια προτροπής θα πω ό,τι χρειάζεται. Μη φανείτε κατώτερες από την γυναικεία φύση σας. Αυτό είναι η μεγάλη σας δόξα καθώς και το να μην ακούγεται το όνομά σας μεταξύ των ανδρών, είτε για καλό είτε για κακό».(</a:t>
            </a:r>
            <a:r>
              <a:rPr lang="el-GR" dirty="0" err="1">
                <a:latin typeface="Palatino Linotype" panose="02040502050505030304" pitchFamily="18" charset="0"/>
              </a:rPr>
              <a:t>μεταφ</a:t>
            </a:r>
            <a:r>
              <a:rPr lang="el-GR" dirty="0">
                <a:latin typeface="Palatino Linotype" panose="02040502050505030304" pitchFamily="18" charset="0"/>
              </a:rPr>
              <a:t>. </a:t>
            </a:r>
            <a:r>
              <a:rPr lang="el-GR" dirty="0" err="1">
                <a:latin typeface="Palatino Linotype" panose="02040502050505030304" pitchFamily="18" charset="0"/>
              </a:rPr>
              <a:t>Άγγ</a:t>
            </a:r>
            <a:r>
              <a:rPr lang="el-GR" dirty="0">
                <a:latin typeface="Palatino Linotype" panose="02040502050505030304" pitchFamily="18" charset="0"/>
              </a:rPr>
              <a:t>. Βλάχος)</a:t>
            </a:r>
          </a:p>
          <a:p>
            <a:pPr algn="just"/>
            <a:r>
              <a:rPr lang="el-GR" dirty="0" err="1">
                <a:latin typeface="Palatino Linotype" panose="02040502050505030304" pitchFamily="18" charset="0"/>
              </a:rPr>
              <a:t>Ξενοφῶν</a:t>
            </a:r>
            <a:r>
              <a:rPr lang="el-GR" dirty="0">
                <a:latin typeface="Palatino Linotype" panose="02040502050505030304" pitchFamily="18" charset="0"/>
              </a:rPr>
              <a:t> 10 </a:t>
            </a:r>
            <a:r>
              <a:rPr lang="el-GR" b="1" i="1" dirty="0" err="1">
                <a:latin typeface="Palatino Linotype" panose="02040502050505030304" pitchFamily="18" charset="0"/>
              </a:rPr>
              <a:t>Οἰκονομικός</a:t>
            </a:r>
            <a:r>
              <a:rPr lang="el-GR" dirty="0">
                <a:latin typeface="Palatino Linotype" panose="02040502050505030304" pitchFamily="18" charset="0"/>
              </a:rPr>
              <a:t> 10-11: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ἐγὼ</a:t>
            </a:r>
            <a:r>
              <a:rPr lang="el-GR" i="1" dirty="0">
                <a:latin typeface="Palatino Linotype" panose="02040502050505030304" pitchFamily="18" charset="0"/>
              </a:rPr>
              <a:t> </a:t>
            </a:r>
            <a:r>
              <a:rPr lang="el-GR" i="1" dirty="0" err="1">
                <a:latin typeface="Palatino Linotype" panose="02040502050505030304" pitchFamily="18" charset="0"/>
              </a:rPr>
              <a:t>μέντοι</a:t>
            </a:r>
            <a:r>
              <a:rPr lang="el-GR" i="1" dirty="0">
                <a:latin typeface="Palatino Linotype" panose="02040502050505030304" pitchFamily="18" charset="0"/>
              </a:rPr>
              <a:t>, ὦ </a:t>
            </a:r>
            <a:r>
              <a:rPr lang="el-GR" i="1" dirty="0" err="1">
                <a:latin typeface="Palatino Linotype" panose="02040502050505030304" pitchFamily="18" charset="0"/>
              </a:rPr>
              <a:t>Σώκρατες</a:t>
            </a:r>
            <a:r>
              <a:rPr lang="el-GR" i="1" dirty="0">
                <a:latin typeface="Palatino Linotype" panose="02040502050505030304" pitchFamily="18" charset="0"/>
              </a:rPr>
              <a:t>, </a:t>
            </a:r>
            <a:r>
              <a:rPr lang="el-GR" i="1" dirty="0" err="1">
                <a:latin typeface="Palatino Linotype" panose="02040502050505030304" pitchFamily="18" charset="0"/>
              </a:rPr>
              <a:t>ἔφη</a:t>
            </a:r>
            <a:r>
              <a:rPr lang="el-GR" i="1" dirty="0">
                <a:latin typeface="Palatino Linotype" panose="02040502050505030304" pitchFamily="18" charset="0"/>
              </a:rPr>
              <a:t>, </a:t>
            </a:r>
            <a:r>
              <a:rPr lang="el-GR" i="1" dirty="0" err="1">
                <a:latin typeface="Palatino Linotype" panose="02040502050505030304" pitchFamily="18" charset="0"/>
              </a:rPr>
              <a:t>συνεβούλευον</a:t>
            </a:r>
            <a:r>
              <a:rPr lang="el-GR" i="1" dirty="0">
                <a:latin typeface="Palatino Linotype" panose="02040502050505030304" pitchFamily="18" charset="0"/>
              </a:rPr>
              <a:t> </a:t>
            </a:r>
            <a:r>
              <a:rPr lang="el-GR" i="1" dirty="0" err="1">
                <a:latin typeface="Palatino Linotype" panose="02040502050505030304" pitchFamily="18" charset="0"/>
              </a:rPr>
              <a:t>αὐτῇ</a:t>
            </a:r>
            <a:r>
              <a:rPr lang="el-GR" i="1" dirty="0">
                <a:latin typeface="Palatino Linotype" panose="02040502050505030304" pitchFamily="18" charset="0"/>
              </a:rPr>
              <a:t>… </a:t>
            </a:r>
            <a:r>
              <a:rPr lang="el-GR" i="1" dirty="0" err="1">
                <a:latin typeface="Palatino Linotype" panose="02040502050505030304" pitchFamily="18" charset="0"/>
              </a:rPr>
              <a:t>ἐπισκέψασθαι</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σιτοποιόν</a:t>
            </a:r>
            <a:r>
              <a:rPr lang="el-GR" i="1" dirty="0">
                <a:latin typeface="Palatino Linotype" panose="02040502050505030304" pitchFamily="18" charset="0"/>
              </a:rPr>
              <a:t>, </a:t>
            </a:r>
            <a:r>
              <a:rPr lang="el-GR" i="1" dirty="0" err="1">
                <a:latin typeface="Palatino Linotype" panose="02040502050505030304" pitchFamily="18" charset="0"/>
              </a:rPr>
              <a:t>παραστῆναι</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ἀπομετρούσῃ</a:t>
            </a:r>
            <a:r>
              <a:rPr lang="el-GR" i="1" dirty="0">
                <a:latin typeface="Palatino Linotype" panose="02040502050505030304" pitchFamily="18" charset="0"/>
              </a:rPr>
              <a:t> </a:t>
            </a:r>
            <a:r>
              <a:rPr lang="el-GR" i="1" dirty="0" err="1">
                <a:latin typeface="Palatino Linotype" panose="02040502050505030304" pitchFamily="18" charset="0"/>
              </a:rPr>
              <a:t>τῇ</a:t>
            </a:r>
            <a:r>
              <a:rPr lang="el-GR" i="1" dirty="0">
                <a:latin typeface="Palatino Linotype" panose="02040502050505030304" pitchFamily="18" charset="0"/>
              </a:rPr>
              <a:t> </a:t>
            </a:r>
            <a:r>
              <a:rPr lang="el-GR" i="1" dirty="0" err="1">
                <a:latin typeface="Palatino Linotype" panose="02040502050505030304" pitchFamily="18" charset="0"/>
              </a:rPr>
              <a:t>ταμίᾳ</a:t>
            </a:r>
            <a:r>
              <a:rPr lang="el-GR" i="1" dirty="0">
                <a:latin typeface="Palatino Linotype" panose="02040502050505030304" pitchFamily="18" charset="0"/>
              </a:rPr>
              <a:t>, </a:t>
            </a:r>
            <a:r>
              <a:rPr lang="el-GR" i="1" dirty="0" err="1">
                <a:latin typeface="Palatino Linotype" panose="02040502050505030304" pitchFamily="18" charset="0"/>
              </a:rPr>
              <a:t>περιελθεῖν</a:t>
            </a:r>
            <a:r>
              <a:rPr lang="el-GR" i="1" dirty="0">
                <a:latin typeface="Palatino Linotype" panose="02040502050505030304" pitchFamily="18" charset="0"/>
              </a:rPr>
              <a:t> δ᾽ </a:t>
            </a:r>
            <a:r>
              <a:rPr lang="el-GR" i="1" dirty="0" err="1">
                <a:latin typeface="Palatino Linotype" panose="02040502050505030304" pitchFamily="18" charset="0"/>
              </a:rPr>
              <a:t>ἐπισκοπουμένην</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εἰ</a:t>
            </a:r>
            <a:r>
              <a:rPr lang="el-GR" i="1" dirty="0">
                <a:latin typeface="Palatino Linotype" panose="02040502050505030304" pitchFamily="18" charset="0"/>
              </a:rPr>
              <a:t> </a:t>
            </a:r>
            <a:r>
              <a:rPr lang="el-GR" i="1" dirty="0" err="1">
                <a:latin typeface="Palatino Linotype" panose="02040502050505030304" pitchFamily="18" charset="0"/>
              </a:rPr>
              <a:t>κατὰ</a:t>
            </a:r>
            <a:r>
              <a:rPr lang="el-GR" i="1" dirty="0">
                <a:latin typeface="Palatino Linotype" panose="02040502050505030304" pitchFamily="18" charset="0"/>
              </a:rPr>
              <a:t> </a:t>
            </a:r>
            <a:r>
              <a:rPr lang="el-GR" i="1" dirty="0" err="1">
                <a:latin typeface="Palatino Linotype" panose="02040502050505030304" pitchFamily="18" charset="0"/>
              </a:rPr>
              <a:t>χώραν</a:t>
            </a:r>
            <a:r>
              <a:rPr lang="el-GR" i="1" dirty="0">
                <a:latin typeface="Palatino Linotype" panose="02040502050505030304" pitchFamily="18" charset="0"/>
              </a:rPr>
              <a:t> </a:t>
            </a:r>
            <a:r>
              <a:rPr lang="el-GR" i="1" dirty="0" err="1">
                <a:latin typeface="Palatino Linotype" panose="02040502050505030304" pitchFamily="18" charset="0"/>
              </a:rPr>
              <a:t>ἔχει</a:t>
            </a:r>
            <a:r>
              <a:rPr lang="el-GR" i="1" dirty="0">
                <a:latin typeface="Palatino Linotype" panose="02040502050505030304" pitchFamily="18" charset="0"/>
              </a:rPr>
              <a:t> ᾗ </a:t>
            </a:r>
            <a:r>
              <a:rPr lang="el-GR" i="1" dirty="0" err="1">
                <a:latin typeface="Palatino Linotype" panose="02040502050505030304" pitchFamily="18" charset="0"/>
              </a:rPr>
              <a:t>δεῖ</a:t>
            </a:r>
            <a:r>
              <a:rPr lang="el-GR" i="1" dirty="0">
                <a:latin typeface="Palatino Linotype" panose="02040502050505030304" pitchFamily="18" charset="0"/>
              </a:rPr>
              <a:t> </a:t>
            </a:r>
            <a:r>
              <a:rPr lang="el-GR" i="1" dirty="0" err="1">
                <a:latin typeface="Palatino Linotype" panose="02040502050505030304" pitchFamily="18" charset="0"/>
              </a:rPr>
              <a:t>ἕκαστα</a:t>
            </a:r>
            <a:r>
              <a:rPr lang="el-GR" dirty="0">
                <a:latin typeface="Palatino Linotype" panose="02040502050505030304" pitchFamily="18" charset="0"/>
              </a:rPr>
              <a:t>. </a:t>
            </a:r>
          </a:p>
          <a:p>
            <a:pPr marL="0" indent="0" algn="just">
              <a:buNone/>
            </a:pPr>
            <a:r>
              <a:rPr lang="el-GR" dirty="0">
                <a:latin typeface="Palatino Linotype" panose="02040502050505030304" pitchFamily="18" charset="0"/>
              </a:rPr>
              <a:t>«Και ᾽</a:t>
            </a:r>
            <a:r>
              <a:rPr lang="el-GR" dirty="0" err="1">
                <a:latin typeface="Palatino Linotype" panose="02040502050505030304" pitchFamily="18" charset="0"/>
              </a:rPr>
              <a:t>γω</a:t>
            </a:r>
            <a:r>
              <a:rPr lang="el-GR" dirty="0">
                <a:latin typeface="Palatino Linotype" panose="02040502050505030304" pitchFamily="18" charset="0"/>
              </a:rPr>
              <a:t>, Σωκράτη, </a:t>
            </a:r>
            <a:r>
              <a:rPr lang="el-GR" dirty="0" err="1">
                <a:latin typeface="Palatino Linotype" panose="02040502050505030304" pitchFamily="18" charset="0"/>
              </a:rPr>
              <a:t>είπε,τη</a:t>
            </a:r>
            <a:r>
              <a:rPr lang="el-GR" dirty="0">
                <a:latin typeface="Palatino Linotype" panose="02040502050505030304" pitchFamily="18" charset="0"/>
              </a:rPr>
              <a:t> συμβούλευα… να επιβλέπει και τη γυναίκα που κάνει το ψωμί, και να παρευρίσκεται βοηθώντας και την οικονόμο, όταν μετρά και αποδίδει λογαριασμό, και να τριγυρίζει και να επιβλέπει, εάν κάθε πράγμα είναι στο μέρος που πρέπει να είναι». </a:t>
            </a:r>
          </a:p>
        </p:txBody>
      </p:sp>
    </p:spTree>
    <p:extLst>
      <p:ext uri="{BB962C8B-B14F-4D97-AF65-F5344CB8AC3E}">
        <p14:creationId xmlns:p14="http://schemas.microsoft.com/office/powerpoint/2010/main" val="964960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CCF1A7-326D-41FC-A58F-513DB3F66A65}"/>
              </a:ext>
            </a:extLst>
          </p:cNvPr>
          <p:cNvSpPr>
            <a:spLocks noGrp="1"/>
          </p:cNvSpPr>
          <p:nvPr>
            <p:ph type="title"/>
          </p:nvPr>
        </p:nvSpPr>
        <p:spPr/>
        <p:txBody>
          <a:bodyPr>
            <a:normAutofit fontScale="90000"/>
          </a:bodyPr>
          <a:lstStyle/>
          <a:p>
            <a:pPr algn="ctr">
              <a:lnSpc>
                <a:spcPct val="150000"/>
              </a:lnSpc>
            </a:pPr>
            <a:r>
              <a:rPr lang="el-GR" sz="2800" dirty="0">
                <a:latin typeface="Palatino Linotype" panose="02040502050505030304" pitchFamily="18" charset="0"/>
              </a:rPr>
              <a:t>Ο ρόλος του Επωνύμου άρχοντος </a:t>
            </a:r>
            <a:br>
              <a:rPr lang="el-GR" sz="2800" dirty="0">
                <a:latin typeface="Palatino Linotype" panose="02040502050505030304" pitchFamily="18" charset="0"/>
              </a:rPr>
            </a:br>
            <a:r>
              <a:rPr lang="el-GR" sz="2800" dirty="0">
                <a:latin typeface="Palatino Linotype" panose="02040502050505030304" pitchFamily="18" charset="0"/>
              </a:rPr>
              <a:t>στην προστασία των γυναικών (πλην επικλήρων)</a:t>
            </a:r>
            <a:br>
              <a:rPr lang="el-GR" sz="2800" dirty="0">
                <a:latin typeface="Palatino Linotype" panose="02040502050505030304" pitchFamily="18" charset="0"/>
              </a:rPr>
            </a:br>
            <a:endParaRPr lang="el-GR" sz="2800" dirty="0">
              <a:latin typeface="Palatino Linotype" panose="02040502050505030304" pitchFamily="18" charset="0"/>
            </a:endParaRPr>
          </a:p>
        </p:txBody>
      </p:sp>
      <p:sp>
        <p:nvSpPr>
          <p:cNvPr id="3" name="Θέση περιεχομένου 2">
            <a:extLst>
              <a:ext uri="{FF2B5EF4-FFF2-40B4-BE49-F238E27FC236}">
                <a16:creationId xmlns:a16="http://schemas.microsoft.com/office/drawing/2014/main" id="{7BC1A005-CAC8-4DFC-BE2F-0CE1D9FC10D9}"/>
              </a:ext>
            </a:extLst>
          </p:cNvPr>
          <p:cNvSpPr>
            <a:spLocks noGrp="1"/>
          </p:cNvSpPr>
          <p:nvPr>
            <p:ph idx="1"/>
          </p:nvPr>
        </p:nvSpPr>
        <p:spPr>
          <a:xfrm>
            <a:off x="1336431" y="1758463"/>
            <a:ext cx="10168182" cy="5099538"/>
          </a:xfrm>
        </p:spPr>
        <p:txBody>
          <a:bodyPr>
            <a:normAutofit fontScale="62500" lnSpcReduction="20000"/>
          </a:bodyPr>
          <a:lstStyle/>
          <a:p>
            <a:pPr marL="0" indent="0" algn="just">
              <a:lnSpc>
                <a:spcPct val="120000"/>
              </a:lnSpc>
              <a:buNone/>
            </a:pPr>
            <a:r>
              <a:rPr lang="el-GR" sz="2900" dirty="0">
                <a:solidFill>
                  <a:schemeClr val="tx1"/>
                </a:solidFill>
                <a:latin typeface="Palatino Linotype" panose="02040502050505030304" pitchFamily="18" charset="0"/>
              </a:rPr>
              <a:t>Ο</a:t>
            </a:r>
            <a:r>
              <a:rPr lang="el-GR" sz="2900" dirty="0">
                <a:solidFill>
                  <a:srgbClr val="FF0000"/>
                </a:solidFill>
                <a:latin typeface="Palatino Linotype" panose="02040502050505030304" pitchFamily="18" charset="0"/>
              </a:rPr>
              <a:t> </a:t>
            </a:r>
            <a:r>
              <a:rPr lang="el-GR" sz="2900" b="1" dirty="0">
                <a:solidFill>
                  <a:srgbClr val="FF0000"/>
                </a:solidFill>
                <a:latin typeface="Palatino Linotype" panose="02040502050505030304" pitchFamily="18" charset="0"/>
              </a:rPr>
              <a:t>Επώνυμος Άρχων </a:t>
            </a:r>
            <a:r>
              <a:rPr lang="el-GR" sz="2900" dirty="0">
                <a:latin typeface="Palatino Linotype" panose="02040502050505030304" pitchFamily="18" charset="0"/>
              </a:rPr>
              <a:t>κατά περίπτωση :</a:t>
            </a:r>
          </a:p>
          <a:p>
            <a:pPr algn="just">
              <a:lnSpc>
                <a:spcPct val="120000"/>
              </a:lnSpc>
            </a:pPr>
            <a:r>
              <a:rPr lang="el-GR" sz="2900" b="1" dirty="0">
                <a:latin typeface="Palatino Linotype" panose="02040502050505030304" pitchFamily="18" charset="0"/>
              </a:rPr>
              <a:t>διευκόλυνε </a:t>
            </a:r>
            <a:r>
              <a:rPr lang="el-GR" sz="2900" dirty="0">
                <a:latin typeface="Palatino Linotype" panose="02040502050505030304" pitchFamily="18" charset="0"/>
              </a:rPr>
              <a:t>και </a:t>
            </a:r>
            <a:r>
              <a:rPr lang="el-GR" sz="2900" b="1" dirty="0">
                <a:latin typeface="Palatino Linotype" panose="02040502050505030304" pitchFamily="18" charset="0"/>
              </a:rPr>
              <a:t>διασφάλιζε</a:t>
            </a:r>
            <a:r>
              <a:rPr lang="el-GR" sz="2900" dirty="0">
                <a:latin typeface="Palatino Linotype" panose="02040502050505030304" pitchFamily="18" charset="0"/>
              </a:rPr>
              <a:t> την ομαλή επιστροφή της χήρας γυναίκας και των προικώων της στον πατρικό της οίκο</a:t>
            </a:r>
          </a:p>
          <a:p>
            <a:pPr algn="just">
              <a:lnSpc>
                <a:spcPct val="120000"/>
              </a:lnSpc>
            </a:pPr>
            <a:r>
              <a:rPr lang="el-GR" sz="2900" dirty="0">
                <a:latin typeface="Palatino Linotype" panose="02040502050505030304" pitchFamily="18" charset="0"/>
              </a:rPr>
              <a:t>φρόντιζε τον </a:t>
            </a:r>
            <a:r>
              <a:rPr lang="el-GR" sz="2900" b="1" dirty="0">
                <a:latin typeface="Palatino Linotype" panose="02040502050505030304" pitchFamily="18" charset="0"/>
              </a:rPr>
              <a:t>ορισμό επιτρόπου </a:t>
            </a:r>
            <a:r>
              <a:rPr lang="el-GR" sz="2900" dirty="0">
                <a:latin typeface="Palatino Linotype" panose="02040502050505030304" pitchFamily="18" charset="0"/>
              </a:rPr>
              <a:t>για την ίδια και τα παιδιά της</a:t>
            </a:r>
          </a:p>
          <a:p>
            <a:pPr algn="just">
              <a:lnSpc>
                <a:spcPct val="120000"/>
              </a:lnSpc>
            </a:pPr>
            <a:r>
              <a:rPr lang="el-GR" sz="2900" dirty="0">
                <a:latin typeface="Palatino Linotype" panose="02040502050505030304" pitchFamily="18" charset="0"/>
              </a:rPr>
              <a:t>γινόταν </a:t>
            </a:r>
            <a:r>
              <a:rPr lang="el-GR" sz="2900" b="1" dirty="0">
                <a:latin typeface="Palatino Linotype" panose="02040502050505030304" pitchFamily="18" charset="0"/>
              </a:rPr>
              <a:t>δέκτης των καταγγελιών </a:t>
            </a:r>
            <a:r>
              <a:rPr lang="el-GR" sz="2900" dirty="0">
                <a:latin typeface="Palatino Linotype" panose="02040502050505030304" pitchFamily="18" charset="0"/>
              </a:rPr>
              <a:t>φαινομένων κακοποίησης της χήρας γυναίκας και </a:t>
            </a:r>
            <a:r>
              <a:rPr lang="el-GR" sz="2900" b="1" dirty="0">
                <a:latin typeface="Palatino Linotype" panose="02040502050505030304" pitchFamily="18" charset="0"/>
              </a:rPr>
              <a:t>προΐστατο των δικονομικών διαδικασιών</a:t>
            </a:r>
            <a:r>
              <a:rPr lang="el-GR" sz="2900" dirty="0">
                <a:latin typeface="Palatino Linotype" panose="02040502050505030304" pitchFamily="18" charset="0"/>
              </a:rPr>
              <a:t> που έπονταν</a:t>
            </a:r>
          </a:p>
          <a:p>
            <a:pPr algn="just">
              <a:lnSpc>
                <a:spcPct val="120000"/>
              </a:lnSpc>
            </a:pPr>
            <a:r>
              <a:rPr lang="el-GR" sz="2900" dirty="0">
                <a:latin typeface="Palatino Linotype" panose="02040502050505030304" pitchFamily="18" charset="0"/>
              </a:rPr>
              <a:t>παρείχε </a:t>
            </a:r>
            <a:r>
              <a:rPr lang="el-GR" sz="2900" b="1" dirty="0">
                <a:latin typeface="Palatino Linotype" panose="02040502050505030304" pitchFamily="18" charset="0"/>
              </a:rPr>
              <a:t>δικονομική προστασία στην γυναίκα κληρονόμο </a:t>
            </a:r>
            <a:r>
              <a:rPr lang="el-GR" sz="2900" dirty="0">
                <a:latin typeface="Palatino Linotype" panose="02040502050505030304" pitchFamily="18" charset="0"/>
              </a:rPr>
              <a:t>που άπτονταν της </a:t>
            </a:r>
            <a:r>
              <a:rPr lang="el-GR" sz="2900" b="1" dirty="0">
                <a:latin typeface="Palatino Linotype" panose="02040502050505030304" pitchFamily="18" charset="0"/>
              </a:rPr>
              <a:t>ορθής </a:t>
            </a:r>
            <a:r>
              <a:rPr lang="el-GR" sz="2900" b="1" dirty="0" err="1">
                <a:latin typeface="Palatino Linotype" panose="02040502050505030304" pitchFamily="18" charset="0"/>
              </a:rPr>
              <a:t>επιδικασίας</a:t>
            </a:r>
            <a:r>
              <a:rPr lang="el-GR" sz="2900" b="1" dirty="0">
                <a:latin typeface="Palatino Linotype" panose="02040502050505030304" pitchFamily="18" charset="0"/>
              </a:rPr>
              <a:t> του κλήρου </a:t>
            </a:r>
          </a:p>
          <a:p>
            <a:pPr algn="just">
              <a:lnSpc>
                <a:spcPct val="120000"/>
              </a:lnSpc>
            </a:pPr>
            <a:r>
              <a:rPr lang="el-GR" sz="2900" b="1" dirty="0">
                <a:latin typeface="Palatino Linotype" panose="02040502050505030304" pitchFamily="18" charset="0"/>
              </a:rPr>
              <a:t>ενημερωνόταν εγγράφως </a:t>
            </a:r>
            <a:r>
              <a:rPr lang="el-GR" sz="2900" dirty="0">
                <a:latin typeface="Palatino Linotype" panose="02040502050505030304" pitchFamily="18" charset="0"/>
              </a:rPr>
              <a:t>από την γυναίκα που εγκατέλειπε τη συζυγική στέγη (</a:t>
            </a:r>
            <a:r>
              <a:rPr lang="el-GR" sz="2900" i="1" dirty="0" err="1">
                <a:latin typeface="Palatino Linotype" panose="02040502050505030304" pitchFamily="18" charset="0"/>
              </a:rPr>
              <a:t>ἀπόλειψις</a:t>
            </a:r>
            <a:r>
              <a:rPr lang="el-GR" sz="2900" dirty="0">
                <a:latin typeface="Palatino Linotype" panose="02040502050505030304" pitchFamily="18" charset="0"/>
              </a:rPr>
              <a:t>), </a:t>
            </a:r>
            <a:r>
              <a:rPr lang="el-GR" sz="2900" b="1" dirty="0">
                <a:latin typeface="Palatino Linotype" panose="02040502050505030304" pitchFamily="18" charset="0"/>
              </a:rPr>
              <a:t>επικύρωνε, κατέγραφε και δημοσιοποιούσε </a:t>
            </a:r>
            <a:r>
              <a:rPr lang="el-GR" sz="2900" dirty="0">
                <a:latin typeface="Palatino Linotype" panose="02040502050505030304" pitchFamily="18" charset="0"/>
              </a:rPr>
              <a:t>την αλλαγή στο οικογενειακό status της αιτούσας </a:t>
            </a:r>
          </a:p>
          <a:p>
            <a:pPr marL="0" indent="0" algn="just">
              <a:lnSpc>
                <a:spcPct val="120000"/>
              </a:lnSpc>
              <a:buNone/>
            </a:pPr>
            <a:r>
              <a:rPr lang="el-GR" sz="2900" dirty="0">
                <a:latin typeface="Palatino Linotype" panose="02040502050505030304" pitchFamily="18" charset="0"/>
              </a:rPr>
              <a:t>Πλούταρχος 8 </a:t>
            </a:r>
            <a:r>
              <a:rPr lang="el-GR" sz="2900" b="1" i="1" dirty="0">
                <a:latin typeface="Palatino Linotype" panose="02040502050505030304" pitchFamily="18" charset="0"/>
              </a:rPr>
              <a:t>Βίος </a:t>
            </a:r>
            <a:r>
              <a:rPr lang="el-GR" sz="2900" b="1" i="1" dirty="0" err="1">
                <a:latin typeface="Palatino Linotype" panose="02040502050505030304" pitchFamily="18" charset="0"/>
              </a:rPr>
              <a:t>τοῦ</a:t>
            </a:r>
            <a:r>
              <a:rPr lang="el-GR" sz="2900" b="1" i="1" dirty="0">
                <a:latin typeface="Palatino Linotype" panose="02040502050505030304" pitchFamily="18" charset="0"/>
              </a:rPr>
              <a:t> </a:t>
            </a:r>
            <a:r>
              <a:rPr lang="el-GR" sz="2900" b="1" i="1" dirty="0" err="1">
                <a:latin typeface="Palatino Linotype" panose="02040502050505030304" pitchFamily="18" charset="0"/>
              </a:rPr>
              <a:t>Ἀλκιβιάδη</a:t>
            </a:r>
            <a:r>
              <a:rPr lang="el-GR" sz="2900" b="1" i="1" dirty="0">
                <a:latin typeface="Palatino Linotype" panose="02040502050505030304" pitchFamily="18" charset="0"/>
              </a:rPr>
              <a:t> </a:t>
            </a:r>
            <a:r>
              <a:rPr lang="el-GR" sz="2900" dirty="0">
                <a:latin typeface="Palatino Linotype" panose="02040502050505030304" pitchFamily="18" charset="0"/>
              </a:rPr>
              <a:t>3-4: </a:t>
            </a:r>
            <a:r>
              <a:rPr lang="el-GR" sz="2900" i="1" dirty="0">
                <a:latin typeface="Palatino Linotype" panose="02040502050505030304" pitchFamily="18" charset="0"/>
              </a:rPr>
              <a:t>ἔδει </a:t>
            </a:r>
            <a:r>
              <a:rPr lang="el-GR" sz="2900" i="1" dirty="0" err="1">
                <a:latin typeface="Palatino Linotype" panose="02040502050505030304" pitchFamily="18" charset="0"/>
              </a:rPr>
              <a:t>τὸ</a:t>
            </a:r>
            <a:r>
              <a:rPr lang="el-GR" sz="2900" i="1" dirty="0">
                <a:latin typeface="Palatino Linotype" panose="02040502050505030304" pitchFamily="18" charset="0"/>
              </a:rPr>
              <a:t> </a:t>
            </a:r>
            <a:r>
              <a:rPr lang="el-GR" sz="2900" i="1" dirty="0" err="1">
                <a:latin typeface="Palatino Linotype" panose="02040502050505030304" pitchFamily="18" charset="0"/>
              </a:rPr>
              <a:t>τῆς</a:t>
            </a:r>
            <a:r>
              <a:rPr lang="el-GR" sz="2900" i="1" dirty="0">
                <a:latin typeface="Palatino Linotype" panose="02040502050505030304" pitchFamily="18" charset="0"/>
              </a:rPr>
              <a:t> </a:t>
            </a:r>
            <a:r>
              <a:rPr lang="el-GR" sz="2900" b="1" i="1" dirty="0" err="1">
                <a:latin typeface="Palatino Linotype" panose="02040502050505030304" pitchFamily="18" charset="0"/>
              </a:rPr>
              <a:t>ἀπολείψεως</a:t>
            </a:r>
            <a:r>
              <a:rPr lang="el-GR" sz="2900" b="1" i="1" dirty="0">
                <a:latin typeface="Palatino Linotype" panose="02040502050505030304" pitchFamily="18" charset="0"/>
              </a:rPr>
              <a:t> γράμμα </a:t>
            </a:r>
            <a:r>
              <a:rPr lang="el-GR" sz="2900" b="1" i="1" dirty="0" err="1">
                <a:latin typeface="Palatino Linotype" panose="02040502050505030304" pitchFamily="18" charset="0"/>
              </a:rPr>
              <a:t>παρὰ</a:t>
            </a:r>
            <a:r>
              <a:rPr lang="el-GR" sz="2900" b="1" i="1" dirty="0">
                <a:latin typeface="Palatino Linotype" panose="02040502050505030304" pitchFamily="18" charset="0"/>
              </a:rPr>
              <a:t> </a:t>
            </a:r>
            <a:r>
              <a:rPr lang="el-GR" sz="2900" b="1" i="1" dirty="0" err="1">
                <a:latin typeface="Palatino Linotype" panose="02040502050505030304" pitchFamily="18" charset="0"/>
              </a:rPr>
              <a:t>τῷ</a:t>
            </a:r>
            <a:r>
              <a:rPr lang="el-GR" sz="2900" b="1" i="1" dirty="0">
                <a:latin typeface="Palatino Linotype" panose="02040502050505030304" pitchFamily="18" charset="0"/>
              </a:rPr>
              <a:t> </a:t>
            </a:r>
            <a:r>
              <a:rPr lang="el-GR" sz="2900" b="1" i="1" dirty="0" err="1">
                <a:latin typeface="Palatino Linotype" panose="02040502050505030304" pitchFamily="18" charset="0"/>
              </a:rPr>
              <a:t>ἄρχοντι</a:t>
            </a:r>
            <a:r>
              <a:rPr lang="el-GR" sz="2900" b="1" i="1" dirty="0">
                <a:latin typeface="Palatino Linotype" panose="02040502050505030304" pitchFamily="18" charset="0"/>
              </a:rPr>
              <a:t> </a:t>
            </a:r>
            <a:r>
              <a:rPr lang="el-GR" sz="2900" i="1" dirty="0" err="1">
                <a:latin typeface="Palatino Linotype" panose="02040502050505030304" pitchFamily="18" charset="0"/>
              </a:rPr>
              <a:t>θέσθαι</a:t>
            </a:r>
            <a:endParaRPr lang="el-GR" sz="2900" i="1" dirty="0">
              <a:latin typeface="Palatino Linotype" panose="02040502050505030304" pitchFamily="18" charset="0"/>
            </a:endParaRPr>
          </a:p>
          <a:p>
            <a:pPr algn="just">
              <a:lnSpc>
                <a:spcPct val="120000"/>
              </a:lnSpc>
            </a:pPr>
            <a:r>
              <a:rPr lang="el-GR" sz="2900" dirty="0">
                <a:latin typeface="Palatino Linotype" panose="02040502050505030304" pitchFamily="18" charset="0"/>
              </a:rPr>
              <a:t>το έργο του συνεπικουρούσαν οι </a:t>
            </a:r>
            <a:r>
              <a:rPr lang="el-GR" sz="2900" b="1" i="1" dirty="0">
                <a:latin typeface="Palatino Linotype" panose="02040502050505030304" pitchFamily="18" charset="0"/>
              </a:rPr>
              <a:t>Εισαγωγείς </a:t>
            </a:r>
            <a:r>
              <a:rPr lang="el-GR" sz="2900" dirty="0">
                <a:latin typeface="Palatino Linotype" panose="02040502050505030304" pitchFamily="18" charset="0"/>
              </a:rPr>
              <a:t>στις </a:t>
            </a:r>
            <a:r>
              <a:rPr lang="el-GR" sz="2900" b="1" i="1" dirty="0">
                <a:latin typeface="Palatino Linotype" panose="02040502050505030304" pitchFamily="18" charset="0"/>
              </a:rPr>
              <a:t>δίκες </a:t>
            </a:r>
            <a:r>
              <a:rPr lang="el-GR" sz="2900" b="1" i="1" dirty="0" err="1">
                <a:latin typeface="Palatino Linotype" panose="02040502050505030304" pitchFamily="18" charset="0"/>
              </a:rPr>
              <a:t>προικός</a:t>
            </a:r>
            <a:r>
              <a:rPr lang="el-GR" sz="2900" b="1" i="1" dirty="0">
                <a:latin typeface="Palatino Linotype" panose="02040502050505030304" pitchFamily="18" charset="0"/>
              </a:rPr>
              <a:t> </a:t>
            </a:r>
            <a:r>
              <a:rPr lang="el-GR" sz="2900" dirty="0">
                <a:latin typeface="Palatino Linotype" panose="02040502050505030304" pitchFamily="18" charset="0"/>
              </a:rPr>
              <a:t>και </a:t>
            </a:r>
            <a:r>
              <a:rPr lang="el-GR" sz="2900" b="1" i="1" dirty="0">
                <a:latin typeface="Palatino Linotype" panose="02040502050505030304" pitchFamily="18" charset="0"/>
              </a:rPr>
              <a:t>σίτου </a:t>
            </a:r>
            <a:r>
              <a:rPr lang="el-GR" sz="2900" dirty="0">
                <a:latin typeface="Palatino Linotype" panose="02040502050505030304" pitchFamily="18" charset="0"/>
              </a:rPr>
              <a:t>(</a:t>
            </a:r>
            <a:r>
              <a:rPr lang="el-GR" sz="2900" i="1" dirty="0" err="1">
                <a:latin typeface="Palatino Linotype" panose="02040502050505030304" pitchFamily="18" charset="0"/>
              </a:rPr>
              <a:t>έμμηναι</a:t>
            </a:r>
            <a:r>
              <a:rPr lang="el-GR" sz="2900" i="1" dirty="0">
                <a:latin typeface="Palatino Linotype" panose="02040502050505030304" pitchFamily="18" charset="0"/>
              </a:rPr>
              <a:t> </a:t>
            </a:r>
            <a:r>
              <a:rPr lang="el-GR" sz="2900" i="1" dirty="0" err="1">
                <a:latin typeface="Palatino Linotype" panose="02040502050505030304" pitchFamily="18" charset="0"/>
              </a:rPr>
              <a:t>δίκαι</a:t>
            </a:r>
            <a:r>
              <a:rPr lang="el-GR" sz="2900" dirty="0">
                <a:latin typeface="Palatino Linotype" panose="02040502050505030304" pitchFamily="18" charset="0"/>
              </a:rPr>
              <a:t>)</a:t>
            </a:r>
          </a:p>
          <a:p>
            <a:endParaRPr lang="el-GR" dirty="0"/>
          </a:p>
        </p:txBody>
      </p:sp>
    </p:spTree>
    <p:extLst>
      <p:ext uri="{BB962C8B-B14F-4D97-AF65-F5344CB8AC3E}">
        <p14:creationId xmlns:p14="http://schemas.microsoft.com/office/powerpoint/2010/main" val="4112764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124B632-98A5-47C4-9C9E-A6993AC2A341}"/>
              </a:ext>
            </a:extLst>
          </p:cNvPr>
          <p:cNvSpPr>
            <a:spLocks noGrp="1"/>
          </p:cNvSpPr>
          <p:nvPr>
            <p:ph type="title"/>
          </p:nvPr>
        </p:nvSpPr>
        <p:spPr/>
        <p:txBody>
          <a:bodyPr/>
          <a:lstStyle/>
          <a:p>
            <a:pPr algn="ctr"/>
            <a:br>
              <a:rPr lang="el-GR" dirty="0">
                <a:latin typeface="Palatino Linotype" panose="02040502050505030304" pitchFamily="18" charset="0"/>
              </a:rPr>
            </a:br>
            <a:r>
              <a:rPr lang="el-GR" sz="3200" dirty="0">
                <a:latin typeface="Palatino Linotype" panose="02040502050505030304" pitchFamily="18" charset="0"/>
              </a:rPr>
              <a:t>Η Επίκληρος κόρη </a:t>
            </a:r>
          </a:p>
        </p:txBody>
      </p:sp>
      <p:sp>
        <p:nvSpPr>
          <p:cNvPr id="3" name="Θέση περιεχομένου 2">
            <a:extLst>
              <a:ext uri="{FF2B5EF4-FFF2-40B4-BE49-F238E27FC236}">
                <a16:creationId xmlns:a16="http://schemas.microsoft.com/office/drawing/2014/main" id="{FEDF6A04-794E-4290-B2CB-0EE40BE132E3}"/>
              </a:ext>
            </a:extLst>
          </p:cNvPr>
          <p:cNvSpPr>
            <a:spLocks noGrp="1"/>
          </p:cNvSpPr>
          <p:nvPr>
            <p:ph idx="1"/>
          </p:nvPr>
        </p:nvSpPr>
        <p:spPr>
          <a:xfrm>
            <a:off x="1561514" y="2133600"/>
            <a:ext cx="9943098" cy="4100290"/>
          </a:xfrm>
        </p:spPr>
        <p:txBody>
          <a:bodyPr>
            <a:normAutofit fontScale="92500" lnSpcReduction="10000"/>
          </a:bodyPr>
          <a:lstStyle/>
          <a:p>
            <a:pPr algn="just">
              <a:lnSpc>
                <a:spcPct val="150000"/>
              </a:lnSpc>
            </a:pPr>
            <a:r>
              <a:rPr lang="el-GR" b="1" i="1" dirty="0" err="1">
                <a:solidFill>
                  <a:srgbClr val="FF0000"/>
                </a:solidFill>
                <a:latin typeface="Palatino Linotype" panose="02040502050505030304" pitchFamily="18" charset="0"/>
              </a:rPr>
              <a:t>ἐπίκληρος</a:t>
            </a:r>
            <a:r>
              <a:rPr lang="el-GR" i="1" dirty="0">
                <a:latin typeface="Palatino Linotype" panose="02040502050505030304" pitchFamily="18" charset="0"/>
              </a:rPr>
              <a:t> </a:t>
            </a:r>
            <a:r>
              <a:rPr lang="el-GR" i="1" dirty="0" err="1">
                <a:latin typeface="Palatino Linotype" panose="02040502050505030304" pitchFamily="18" charset="0"/>
              </a:rPr>
              <a:t>μέν</a:t>
            </a:r>
            <a:r>
              <a:rPr lang="el-GR" i="1" dirty="0">
                <a:latin typeface="Palatino Linotype" panose="02040502050505030304" pitchFamily="18" charset="0"/>
              </a:rPr>
              <a:t> </a:t>
            </a:r>
            <a:r>
              <a:rPr lang="el-GR" i="1" dirty="0" err="1">
                <a:latin typeface="Palatino Linotype" panose="02040502050505030304" pitchFamily="18" charset="0"/>
              </a:rPr>
              <a:t>ἐστιν</a:t>
            </a:r>
            <a:r>
              <a:rPr lang="el-GR" i="1" dirty="0">
                <a:latin typeface="Palatino Linotype" panose="02040502050505030304" pitchFamily="18" charset="0"/>
              </a:rPr>
              <a:t> ἡ </a:t>
            </a:r>
            <a:r>
              <a:rPr lang="el-GR" i="1" dirty="0" err="1">
                <a:latin typeface="Palatino Linotype" panose="02040502050505030304" pitchFamily="18" charset="0"/>
              </a:rPr>
              <a:t>ἐπὶ</a:t>
            </a:r>
            <a:r>
              <a:rPr lang="el-GR" i="1" dirty="0">
                <a:latin typeface="Palatino Linotype" panose="02040502050505030304" pitchFamily="18" charset="0"/>
              </a:rPr>
              <a:t> </a:t>
            </a:r>
            <a:r>
              <a:rPr lang="el-GR" i="1" dirty="0" err="1">
                <a:latin typeface="Palatino Linotype" panose="02040502050505030304" pitchFamily="18" charset="0"/>
              </a:rPr>
              <a:t>παντὶ</a:t>
            </a:r>
            <a:r>
              <a:rPr lang="el-GR" i="1" dirty="0">
                <a:latin typeface="Palatino Linotype" panose="02040502050505030304" pitchFamily="18" charset="0"/>
              </a:rPr>
              <a:t> </a:t>
            </a:r>
            <a:r>
              <a:rPr lang="el-GR" i="1" dirty="0" err="1">
                <a:latin typeface="Palatino Linotype" panose="02040502050505030304" pitchFamily="18" charset="0"/>
              </a:rPr>
              <a:t>τῷ</a:t>
            </a:r>
            <a:r>
              <a:rPr lang="el-GR" i="1" dirty="0">
                <a:latin typeface="Palatino Linotype" panose="02040502050505030304" pitchFamily="18" charset="0"/>
              </a:rPr>
              <a:t> </a:t>
            </a:r>
            <a:r>
              <a:rPr lang="el-GR" i="1" dirty="0" err="1">
                <a:latin typeface="Palatino Linotype" panose="02040502050505030304" pitchFamily="18" charset="0"/>
              </a:rPr>
              <a:t>κλήρῳ</a:t>
            </a:r>
            <a:r>
              <a:rPr lang="el-GR" i="1" dirty="0">
                <a:latin typeface="Palatino Linotype" panose="02040502050505030304" pitchFamily="18" charset="0"/>
              </a:rPr>
              <a:t> </a:t>
            </a:r>
            <a:r>
              <a:rPr lang="el-GR" i="1" dirty="0" err="1">
                <a:latin typeface="Palatino Linotype" panose="02040502050505030304" pitchFamily="18" charset="0"/>
              </a:rPr>
              <a:t>ὀρφανὴ</a:t>
            </a:r>
            <a:r>
              <a:rPr lang="el-GR" i="1" dirty="0">
                <a:latin typeface="Palatino Linotype" panose="02040502050505030304" pitchFamily="18" charset="0"/>
              </a:rPr>
              <a:t> καταλελειμμένη, </a:t>
            </a:r>
            <a:r>
              <a:rPr lang="el-GR" i="1" dirty="0" err="1">
                <a:latin typeface="Palatino Linotype" panose="02040502050505030304" pitchFamily="18" charset="0"/>
              </a:rPr>
              <a:t>μὴ</a:t>
            </a:r>
            <a:r>
              <a:rPr lang="el-GR" i="1" dirty="0">
                <a:latin typeface="Palatino Linotype" panose="02040502050505030304" pitchFamily="18" charset="0"/>
              </a:rPr>
              <a:t> </a:t>
            </a:r>
            <a:r>
              <a:rPr lang="el-GR" i="1" dirty="0" err="1">
                <a:latin typeface="Palatino Linotype" panose="02040502050505030304" pitchFamily="18" charset="0"/>
              </a:rPr>
              <a:t>ὄντος</a:t>
            </a:r>
            <a:r>
              <a:rPr lang="el-GR" i="1" dirty="0">
                <a:latin typeface="Palatino Linotype" panose="02040502050505030304" pitchFamily="18" charset="0"/>
              </a:rPr>
              <a:t> </a:t>
            </a:r>
            <a:r>
              <a:rPr lang="el-GR" i="1" dirty="0" err="1">
                <a:latin typeface="Palatino Linotype" panose="02040502050505030304" pitchFamily="18" charset="0"/>
              </a:rPr>
              <a:t>αὐτῇ</a:t>
            </a:r>
            <a:r>
              <a:rPr lang="el-GR" i="1" dirty="0">
                <a:latin typeface="Palatino Linotype" panose="02040502050505030304" pitchFamily="18" charset="0"/>
              </a:rPr>
              <a:t> </a:t>
            </a:r>
            <a:r>
              <a:rPr lang="el-GR" i="1" dirty="0" err="1">
                <a:latin typeface="Palatino Linotype" panose="02040502050505030304" pitchFamily="18" charset="0"/>
              </a:rPr>
              <a:t>ἀδελφοῦ</a:t>
            </a:r>
            <a:r>
              <a:rPr lang="el-GR" i="1" dirty="0">
                <a:latin typeface="Palatino Linotype" panose="02040502050505030304" pitchFamily="18" charset="0"/>
              </a:rPr>
              <a:t> ῾ἡ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αὐτὴ</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ἐπικληρῖτις</a:t>
            </a:r>
            <a:r>
              <a:rPr lang="el-GR" dirty="0">
                <a:latin typeface="Palatino Linotype" panose="02040502050505030304" pitchFamily="18" charset="0"/>
              </a:rPr>
              <a:t>, </a:t>
            </a:r>
            <a:r>
              <a:rPr lang="el-GR" dirty="0" err="1">
                <a:latin typeface="Palatino Linotype" panose="02040502050505030304" pitchFamily="18" charset="0"/>
              </a:rPr>
              <a:t>Αρποκρατίων</a:t>
            </a:r>
            <a:endParaRPr lang="el-GR" dirty="0">
              <a:latin typeface="Palatino Linotype" panose="02040502050505030304" pitchFamily="18" charset="0"/>
            </a:endParaRPr>
          </a:p>
          <a:p>
            <a:pPr marL="0" indent="0" algn="just">
              <a:buNone/>
            </a:pPr>
            <a:r>
              <a:rPr lang="el-GR" dirty="0">
                <a:latin typeface="Palatino Linotype" panose="02040502050505030304" pitchFamily="18" charset="0"/>
              </a:rPr>
              <a:t>«επίκληρος ονομάζεται  η (κόρη) που έχει μείνει ορφανή (μεταφέροντας) όλον </a:t>
            </a:r>
            <a:r>
              <a:rPr lang="el-GR">
                <a:latin typeface="Palatino Linotype" panose="02040502050505030304" pitchFamily="18" charset="0"/>
              </a:rPr>
              <a:t>τον κλήρο,</a:t>
            </a:r>
            <a:r>
              <a:rPr lang="en-US" dirty="0">
                <a:latin typeface="Palatino Linotype" panose="02040502050505030304" pitchFamily="18" charset="0"/>
              </a:rPr>
              <a:t> </a:t>
            </a:r>
            <a:r>
              <a:rPr lang="el-GR" dirty="0">
                <a:latin typeface="Palatino Linotype" panose="02040502050505030304" pitchFamily="18" charset="0"/>
              </a:rPr>
              <a:t>καθώς αυτή δεν έχει αδελφό» </a:t>
            </a:r>
          </a:p>
          <a:p>
            <a:pPr algn="just"/>
            <a:r>
              <a:rPr lang="el-GR" dirty="0">
                <a:latin typeface="Palatino Linotype" panose="02040502050505030304" pitchFamily="18" charset="0"/>
              </a:rPr>
              <a:t>Δημοσθένης 46 </a:t>
            </a:r>
            <a:r>
              <a:rPr lang="el-GR" b="1" i="1" dirty="0">
                <a:latin typeface="Palatino Linotype" panose="02040502050505030304" pitchFamily="18" charset="0"/>
              </a:rPr>
              <a:t>Κατά Στεφάνου </a:t>
            </a:r>
            <a:r>
              <a:rPr lang="el-GR" b="1" i="1" dirty="0" err="1">
                <a:latin typeface="Palatino Linotype" panose="02040502050505030304" pitchFamily="18" charset="0"/>
              </a:rPr>
              <a:t>ψευδομαρτυριῶν</a:t>
            </a:r>
            <a:r>
              <a:rPr lang="el-GR" b="1" i="1" dirty="0">
                <a:latin typeface="Palatino Linotype" panose="02040502050505030304" pitchFamily="18" charset="0"/>
              </a:rPr>
              <a:t> Β’ </a:t>
            </a:r>
            <a:r>
              <a:rPr lang="el-GR" dirty="0">
                <a:latin typeface="Palatino Linotype" panose="02040502050505030304" pitchFamily="18" charset="0"/>
              </a:rPr>
              <a:t>18: Νόμος: </a:t>
            </a:r>
            <a:r>
              <a:rPr lang="el-GR" i="1" dirty="0" err="1">
                <a:latin typeface="Palatino Linotype" panose="02040502050505030304" pitchFamily="18" charset="0"/>
              </a:rPr>
              <a:t>ἣν</a:t>
            </a:r>
            <a:r>
              <a:rPr lang="el-GR" i="1" dirty="0">
                <a:latin typeface="Palatino Linotype" panose="02040502050505030304" pitchFamily="18" charset="0"/>
              </a:rPr>
              <a:t> </a:t>
            </a:r>
            <a:r>
              <a:rPr lang="el-GR" i="1" dirty="0" err="1">
                <a:latin typeface="Palatino Linotype" panose="02040502050505030304" pitchFamily="18" charset="0"/>
              </a:rPr>
              <a:t>ἂν</a:t>
            </a:r>
            <a:r>
              <a:rPr lang="el-GR" i="1" dirty="0">
                <a:latin typeface="Palatino Linotype" panose="02040502050505030304" pitchFamily="18" charset="0"/>
              </a:rPr>
              <a:t> </a:t>
            </a:r>
            <a:r>
              <a:rPr lang="el-GR" b="1" i="1" dirty="0" err="1">
                <a:latin typeface="Palatino Linotype" panose="02040502050505030304" pitchFamily="18" charset="0"/>
              </a:rPr>
              <a:t>ἐγγυήσῃ</a:t>
            </a:r>
            <a:r>
              <a:rPr lang="el-GR" i="1" dirty="0">
                <a:latin typeface="Palatino Linotype" panose="02040502050505030304" pitchFamily="18" charset="0"/>
              </a:rPr>
              <a:t> </a:t>
            </a:r>
            <a:r>
              <a:rPr lang="el-GR" i="1" dirty="0" err="1">
                <a:latin typeface="Palatino Linotype" panose="02040502050505030304" pitchFamily="18" charset="0"/>
              </a:rPr>
              <a:t>ἐπὶ</a:t>
            </a:r>
            <a:r>
              <a:rPr lang="el-GR" i="1" dirty="0">
                <a:latin typeface="Palatino Linotype" panose="02040502050505030304" pitchFamily="18" charset="0"/>
              </a:rPr>
              <a:t> </a:t>
            </a:r>
            <a:r>
              <a:rPr lang="el-GR" i="1" dirty="0" err="1">
                <a:latin typeface="Palatino Linotype" panose="02040502050505030304" pitchFamily="18" charset="0"/>
              </a:rPr>
              <a:t>δικαίοις</a:t>
            </a:r>
            <a:r>
              <a:rPr lang="el-GR" i="1" dirty="0">
                <a:latin typeface="Palatino Linotype" panose="02040502050505030304" pitchFamily="18" charset="0"/>
              </a:rPr>
              <a:t> </a:t>
            </a:r>
            <a:r>
              <a:rPr lang="el-GR" i="1" dirty="0" err="1">
                <a:latin typeface="Palatino Linotype" panose="02040502050505030304" pitchFamily="18" charset="0"/>
              </a:rPr>
              <a:t>δάμαρτα</a:t>
            </a:r>
            <a:r>
              <a:rPr lang="el-GR" i="1" dirty="0">
                <a:latin typeface="Palatino Linotype" panose="02040502050505030304" pitchFamily="18" charset="0"/>
              </a:rPr>
              <a:t> </a:t>
            </a:r>
            <a:r>
              <a:rPr lang="el-GR" i="1" dirty="0" err="1">
                <a:latin typeface="Palatino Linotype" panose="02040502050505030304" pitchFamily="18" charset="0"/>
              </a:rPr>
              <a:t>εἶναι</a:t>
            </a:r>
            <a:r>
              <a:rPr lang="el-GR" i="1" dirty="0">
                <a:latin typeface="Palatino Linotype" panose="02040502050505030304" pitchFamily="18" charset="0"/>
              </a:rPr>
              <a:t> ἢ </a:t>
            </a:r>
            <a:r>
              <a:rPr lang="el-GR" i="1" dirty="0" err="1">
                <a:latin typeface="Palatino Linotype" panose="02040502050505030304" pitchFamily="18" charset="0"/>
              </a:rPr>
              <a:t>πατὴρ</a:t>
            </a:r>
            <a:r>
              <a:rPr lang="el-GR" i="1" dirty="0">
                <a:latin typeface="Palatino Linotype" panose="02040502050505030304" pitchFamily="18" charset="0"/>
              </a:rPr>
              <a:t> ἢ </a:t>
            </a:r>
            <a:r>
              <a:rPr lang="el-GR" i="1" dirty="0" err="1">
                <a:latin typeface="Palatino Linotype" panose="02040502050505030304" pitchFamily="18" charset="0"/>
              </a:rPr>
              <a:t>ἀδελφὸς</a:t>
            </a:r>
            <a:r>
              <a:rPr lang="el-GR" i="1" dirty="0">
                <a:latin typeface="Palatino Linotype" panose="02040502050505030304" pitchFamily="18" charset="0"/>
              </a:rPr>
              <a:t> </a:t>
            </a:r>
            <a:r>
              <a:rPr lang="el-GR" i="1" dirty="0" err="1">
                <a:latin typeface="Palatino Linotype" panose="02040502050505030304" pitchFamily="18" charset="0"/>
              </a:rPr>
              <a:t>ὁμοπάτωρ</a:t>
            </a:r>
            <a:r>
              <a:rPr lang="el-GR" i="1" dirty="0">
                <a:latin typeface="Palatino Linotype" panose="02040502050505030304" pitchFamily="18" charset="0"/>
              </a:rPr>
              <a:t> ἢ πάππος ὁ </a:t>
            </a:r>
            <a:r>
              <a:rPr lang="el-GR" i="1" dirty="0" err="1">
                <a:latin typeface="Palatino Linotype" panose="02040502050505030304" pitchFamily="18" charset="0"/>
              </a:rPr>
              <a:t>πρὸς</a:t>
            </a:r>
            <a:r>
              <a:rPr lang="el-GR" i="1" dirty="0">
                <a:latin typeface="Palatino Linotype" panose="02040502050505030304" pitchFamily="18" charset="0"/>
              </a:rPr>
              <a:t> πατρός, </a:t>
            </a:r>
            <a:r>
              <a:rPr lang="el-GR" i="1" dirty="0" err="1">
                <a:latin typeface="Palatino Linotype" panose="02040502050505030304" pitchFamily="18" charset="0"/>
              </a:rPr>
              <a:t>ἐκ</a:t>
            </a:r>
            <a:r>
              <a:rPr lang="el-GR" i="1" dirty="0">
                <a:latin typeface="Palatino Linotype" panose="02040502050505030304" pitchFamily="18" charset="0"/>
              </a:rPr>
              <a:t> ταύτης </a:t>
            </a:r>
            <a:r>
              <a:rPr lang="el-GR" i="1" dirty="0" err="1">
                <a:latin typeface="Palatino Linotype" panose="02040502050505030304" pitchFamily="18" charset="0"/>
              </a:rPr>
              <a:t>εἶναι</a:t>
            </a:r>
            <a:r>
              <a:rPr lang="el-GR" i="1" dirty="0">
                <a:latin typeface="Palatino Linotype" panose="02040502050505030304" pitchFamily="18" charset="0"/>
              </a:rPr>
              <a:t> </a:t>
            </a:r>
            <a:r>
              <a:rPr lang="el-GR" i="1" dirty="0" err="1">
                <a:latin typeface="Palatino Linotype" panose="02040502050505030304" pitchFamily="18" charset="0"/>
              </a:rPr>
              <a:t>παῖδας</a:t>
            </a:r>
            <a:r>
              <a:rPr lang="el-GR" i="1" dirty="0">
                <a:latin typeface="Palatino Linotype" panose="02040502050505030304" pitchFamily="18" charset="0"/>
              </a:rPr>
              <a:t> γνησίους. </a:t>
            </a:r>
            <a:r>
              <a:rPr lang="el-GR" i="1" dirty="0" err="1">
                <a:latin typeface="Palatino Linotype" panose="02040502050505030304" pitchFamily="18" charset="0"/>
              </a:rPr>
              <a:t>ἐὰν</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μηδεὶς</a:t>
            </a:r>
            <a:r>
              <a:rPr lang="el-GR" i="1" dirty="0">
                <a:latin typeface="Palatino Linotype" panose="02040502050505030304" pitchFamily="18" charset="0"/>
              </a:rPr>
              <a:t> ᾖ τούτων, </a:t>
            </a:r>
            <a:r>
              <a:rPr lang="el-GR" i="1" dirty="0" err="1">
                <a:latin typeface="Palatino Linotype" panose="02040502050505030304" pitchFamily="18" charset="0"/>
              </a:rPr>
              <a:t>ἐὰν</a:t>
            </a:r>
            <a:r>
              <a:rPr lang="el-GR" i="1" dirty="0">
                <a:latin typeface="Palatino Linotype" panose="02040502050505030304" pitchFamily="18" charset="0"/>
              </a:rPr>
              <a:t> </a:t>
            </a:r>
            <a:r>
              <a:rPr lang="el-GR" i="1" dirty="0" err="1">
                <a:latin typeface="Palatino Linotype" panose="02040502050505030304" pitchFamily="18" charset="0"/>
              </a:rPr>
              <a:t>μὲν</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ἐπίκληρός</a:t>
            </a:r>
            <a:r>
              <a:rPr lang="el-GR" i="1" dirty="0">
                <a:latin typeface="Palatino Linotype" panose="02040502050505030304" pitchFamily="18" charset="0"/>
              </a:rPr>
              <a:t> τις ᾖ, </a:t>
            </a:r>
            <a:r>
              <a:rPr lang="el-GR" i="1" dirty="0" err="1">
                <a:latin typeface="Palatino Linotype" panose="02040502050505030304" pitchFamily="18" charset="0"/>
              </a:rPr>
              <a:t>τὸν</a:t>
            </a:r>
            <a:r>
              <a:rPr lang="el-GR" i="1" dirty="0">
                <a:latin typeface="Palatino Linotype" panose="02040502050505030304" pitchFamily="18" charset="0"/>
              </a:rPr>
              <a:t> </a:t>
            </a:r>
            <a:r>
              <a:rPr lang="el-GR" i="1" dirty="0" err="1">
                <a:latin typeface="Palatino Linotype" panose="02040502050505030304" pitchFamily="18" charset="0"/>
              </a:rPr>
              <a:t>κύριον</a:t>
            </a:r>
            <a:r>
              <a:rPr lang="el-GR" i="1" dirty="0">
                <a:latin typeface="Palatino Linotype" panose="02040502050505030304" pitchFamily="18" charset="0"/>
              </a:rPr>
              <a:t> </a:t>
            </a:r>
            <a:r>
              <a:rPr lang="el-GR" i="1" dirty="0" err="1">
                <a:latin typeface="Palatino Linotype" panose="02040502050505030304" pitchFamily="18" charset="0"/>
              </a:rPr>
              <a:t>ἔχειν</a:t>
            </a:r>
            <a:r>
              <a:rPr lang="el-GR" i="1" dirty="0">
                <a:latin typeface="Palatino Linotype" panose="02040502050505030304" pitchFamily="18" charset="0"/>
              </a:rPr>
              <a:t>, </a:t>
            </a:r>
            <a:r>
              <a:rPr lang="el-GR" i="1" dirty="0" err="1">
                <a:latin typeface="Palatino Linotype" panose="02040502050505030304" pitchFamily="18" charset="0"/>
              </a:rPr>
              <a:t>ἐὰν</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μὴ</a:t>
            </a:r>
            <a:r>
              <a:rPr lang="el-GR" i="1" dirty="0">
                <a:latin typeface="Palatino Linotype" panose="02040502050505030304" pitchFamily="18" charset="0"/>
              </a:rPr>
              <a:t> ᾖ, </a:t>
            </a:r>
            <a:r>
              <a:rPr lang="el-GR" i="1" dirty="0" err="1">
                <a:latin typeface="Palatino Linotype" panose="02040502050505030304" pitchFamily="18" charset="0"/>
              </a:rPr>
              <a:t>ὅτῳ</a:t>
            </a:r>
            <a:r>
              <a:rPr lang="el-GR" i="1" dirty="0">
                <a:latin typeface="Palatino Linotype" panose="02040502050505030304" pitchFamily="18" charset="0"/>
              </a:rPr>
              <a:t> </a:t>
            </a:r>
            <a:r>
              <a:rPr lang="el-GR" i="1" dirty="0" err="1">
                <a:latin typeface="Palatino Linotype" panose="02040502050505030304" pitchFamily="18" charset="0"/>
              </a:rPr>
              <a:t>ἂν</a:t>
            </a:r>
            <a:r>
              <a:rPr lang="el-GR" i="1" dirty="0">
                <a:latin typeface="Palatino Linotype" panose="02040502050505030304" pitchFamily="18" charset="0"/>
              </a:rPr>
              <a:t> </a:t>
            </a:r>
            <a:r>
              <a:rPr lang="el-GR" i="1" dirty="0" err="1">
                <a:latin typeface="Palatino Linotype" panose="02040502050505030304" pitchFamily="18" charset="0"/>
              </a:rPr>
              <a:t>ἐπιτρέψῃ</a:t>
            </a:r>
            <a:r>
              <a:rPr lang="el-GR" i="1" dirty="0">
                <a:latin typeface="Palatino Linotype" panose="02040502050505030304" pitchFamily="18" charset="0"/>
              </a:rPr>
              <a:t>, </a:t>
            </a:r>
            <a:r>
              <a:rPr lang="el-GR" i="1" dirty="0" err="1">
                <a:latin typeface="Palatino Linotype" panose="02040502050505030304" pitchFamily="18" charset="0"/>
              </a:rPr>
              <a:t>τοῦτον</a:t>
            </a:r>
            <a:r>
              <a:rPr lang="el-GR" i="1" dirty="0">
                <a:latin typeface="Palatino Linotype" panose="02040502050505030304" pitchFamily="18" charset="0"/>
              </a:rPr>
              <a:t> </a:t>
            </a:r>
            <a:r>
              <a:rPr lang="el-GR" i="1" dirty="0" err="1">
                <a:latin typeface="Palatino Linotype" panose="02040502050505030304" pitchFamily="18" charset="0"/>
              </a:rPr>
              <a:t>κύριον</a:t>
            </a:r>
            <a:r>
              <a:rPr lang="el-GR" i="1" dirty="0">
                <a:latin typeface="Palatino Linotype" panose="02040502050505030304" pitchFamily="18" charset="0"/>
              </a:rPr>
              <a:t> </a:t>
            </a:r>
            <a:r>
              <a:rPr lang="el-GR" i="1" dirty="0" err="1">
                <a:latin typeface="Palatino Linotype" panose="02040502050505030304" pitchFamily="18" charset="0"/>
              </a:rPr>
              <a:t>εἶναι</a:t>
            </a:r>
            <a:r>
              <a:rPr lang="el-GR" i="1" dirty="0">
                <a:latin typeface="Palatino Linotype" panose="02040502050505030304" pitchFamily="18" charset="0"/>
              </a:rPr>
              <a:t>.</a:t>
            </a:r>
          </a:p>
          <a:p>
            <a:pPr marL="0" indent="0" algn="just">
              <a:buNone/>
            </a:pPr>
            <a:r>
              <a:rPr lang="el-GR" dirty="0">
                <a:latin typeface="Palatino Linotype" panose="02040502050505030304" pitchFamily="18" charset="0"/>
              </a:rPr>
              <a:t>«Νόμος: Θεωρούνται γνήσια όσα παιδιά γεννήθηκαν από σύζυγο που έχει δοθεί σε νόμιμο γάμο με </a:t>
            </a:r>
            <a:r>
              <a:rPr lang="el-GR" dirty="0" err="1">
                <a:latin typeface="Palatino Linotype" panose="02040502050505030304" pitchFamily="18" charset="0"/>
              </a:rPr>
              <a:t>ἐγγύη</a:t>
            </a:r>
            <a:r>
              <a:rPr lang="el-GR" dirty="0">
                <a:latin typeface="Palatino Linotype" panose="02040502050505030304" pitchFamily="18" charset="0"/>
              </a:rPr>
              <a:t> από τον πατέρα της, τον ομοπάτριο αδελφό της ή τον παππού από την πατρική πλευρά. Αν δεν υπάρχει κανείς από αυτούς, σε περίπτωση που η γυναίκα είναι </a:t>
            </a:r>
            <a:r>
              <a:rPr lang="el-GR" dirty="0" err="1">
                <a:latin typeface="Palatino Linotype" panose="02040502050505030304" pitchFamily="18" charset="0"/>
              </a:rPr>
              <a:t>ἐπίκληρος</a:t>
            </a:r>
            <a:r>
              <a:rPr lang="el-GR" dirty="0">
                <a:latin typeface="Palatino Linotype" panose="02040502050505030304" pitchFamily="18" charset="0"/>
              </a:rPr>
              <a:t>, πρέπει να παντρευτεί τον πλησιέστερο συγγενή της, ο οποίος έχει την </a:t>
            </a:r>
            <a:r>
              <a:rPr lang="el-GR" dirty="0" err="1">
                <a:latin typeface="Palatino Linotype" panose="02040502050505030304" pitchFamily="18" charset="0"/>
              </a:rPr>
              <a:t>κυριεία</a:t>
            </a:r>
            <a:r>
              <a:rPr lang="el-GR" dirty="0">
                <a:latin typeface="Palatino Linotype" panose="02040502050505030304" pitchFamily="18" charset="0"/>
              </a:rPr>
              <a:t> επ’ αυτής. Εάν δεν είναι επίκληρος, γίνεται κύριός της (και τη δίνει σε γάμο) όποιος ορισθεί από τον πατέρα της»  (</a:t>
            </a:r>
            <a:r>
              <a:rPr lang="el-GR" dirty="0" err="1">
                <a:latin typeface="Palatino Linotype" panose="02040502050505030304" pitchFamily="18" charset="0"/>
              </a:rPr>
              <a:t>μτφρ</a:t>
            </a:r>
            <a:r>
              <a:rPr lang="el-GR" dirty="0">
                <a:latin typeface="Palatino Linotype" panose="02040502050505030304" pitchFamily="18" charset="0"/>
              </a:rPr>
              <a:t>. </a:t>
            </a:r>
            <a:r>
              <a:rPr lang="el-GR" dirty="0" err="1">
                <a:latin typeface="Palatino Linotype" panose="02040502050505030304" pitchFamily="18" charset="0"/>
              </a:rPr>
              <a:t>Γιούνη</a:t>
            </a:r>
            <a:r>
              <a:rPr lang="el-GR" dirty="0">
                <a:latin typeface="Palatino Linotype" panose="02040502050505030304" pitchFamily="18" charset="0"/>
              </a:rPr>
              <a:t>, 2006). </a:t>
            </a:r>
          </a:p>
        </p:txBody>
      </p:sp>
    </p:spTree>
    <p:extLst>
      <p:ext uri="{BB962C8B-B14F-4D97-AF65-F5344CB8AC3E}">
        <p14:creationId xmlns:p14="http://schemas.microsoft.com/office/powerpoint/2010/main" val="1511423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9C128D-AE78-4EE4-88F9-91AE255AD792}"/>
              </a:ext>
            </a:extLst>
          </p:cNvPr>
          <p:cNvSpPr>
            <a:spLocks noGrp="1"/>
          </p:cNvSpPr>
          <p:nvPr>
            <p:ph type="title"/>
          </p:nvPr>
        </p:nvSpPr>
        <p:spPr/>
        <p:txBody>
          <a:bodyPr>
            <a:normAutofit fontScale="90000"/>
          </a:bodyPr>
          <a:lstStyle/>
          <a:p>
            <a:pPr algn="ctr">
              <a:lnSpc>
                <a:spcPct val="150000"/>
              </a:lnSpc>
            </a:pPr>
            <a:r>
              <a:rPr lang="el-GR" sz="2800" dirty="0">
                <a:latin typeface="Palatino Linotype" panose="02040502050505030304" pitchFamily="18" charset="0"/>
              </a:rPr>
              <a:t>Ο ρόλος του Επωνύμου άρχοντος </a:t>
            </a:r>
            <a:br>
              <a:rPr lang="el-GR" sz="2800" dirty="0">
                <a:latin typeface="Palatino Linotype" panose="02040502050505030304" pitchFamily="18" charset="0"/>
              </a:rPr>
            </a:br>
            <a:r>
              <a:rPr lang="el-GR" sz="2800" dirty="0">
                <a:latin typeface="Palatino Linotype" panose="02040502050505030304" pitchFamily="18" charset="0"/>
              </a:rPr>
              <a:t>στην προστασία της </a:t>
            </a:r>
            <a:r>
              <a:rPr lang="el-GR" sz="2800" dirty="0" err="1">
                <a:latin typeface="Palatino Linotype" panose="02040502050505030304" pitchFamily="18" charset="0"/>
              </a:rPr>
              <a:t>ἐπικλήρου</a:t>
            </a:r>
            <a:r>
              <a:rPr lang="el-GR" sz="2800" dirty="0">
                <a:latin typeface="Palatino Linotype" panose="02040502050505030304" pitchFamily="18" charset="0"/>
              </a:rPr>
              <a:t> κόρης </a:t>
            </a:r>
          </a:p>
        </p:txBody>
      </p:sp>
      <p:sp>
        <p:nvSpPr>
          <p:cNvPr id="3" name="Θέση περιεχομένου 2">
            <a:extLst>
              <a:ext uri="{FF2B5EF4-FFF2-40B4-BE49-F238E27FC236}">
                <a16:creationId xmlns:a16="http://schemas.microsoft.com/office/drawing/2014/main" id="{58EC8FF1-B24C-4455-87B1-4DC1B9857959}"/>
              </a:ext>
            </a:extLst>
          </p:cNvPr>
          <p:cNvSpPr>
            <a:spLocks noGrp="1"/>
          </p:cNvSpPr>
          <p:nvPr>
            <p:ph idx="1"/>
          </p:nvPr>
        </p:nvSpPr>
        <p:spPr/>
        <p:txBody>
          <a:bodyPr>
            <a:normAutofit fontScale="92500" lnSpcReduction="20000"/>
          </a:bodyPr>
          <a:lstStyle/>
          <a:p>
            <a:pPr algn="just">
              <a:lnSpc>
                <a:spcPct val="150000"/>
              </a:lnSpc>
            </a:pPr>
            <a:r>
              <a:rPr lang="el-GR" b="1" i="1" dirty="0" err="1">
                <a:latin typeface="Palatino Linotype" panose="02040502050505030304" pitchFamily="18" charset="0"/>
              </a:rPr>
              <a:t>ἐπίδικος</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ἡ </a:t>
            </a:r>
            <a:r>
              <a:rPr lang="el-GR" i="1" dirty="0" err="1">
                <a:latin typeface="Palatino Linotype" panose="02040502050505030304" pitchFamily="18" charset="0"/>
              </a:rPr>
              <a:t>ἀμφισβητουμένη</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ἐπίκληρος</a:t>
            </a:r>
            <a:r>
              <a:rPr lang="el-GR" dirty="0">
                <a:latin typeface="Palatino Linotype" panose="02040502050505030304" pitchFamily="18" charset="0"/>
              </a:rPr>
              <a:t>, </a:t>
            </a:r>
            <a:r>
              <a:rPr lang="el-GR" dirty="0" err="1">
                <a:latin typeface="Palatino Linotype" panose="02040502050505030304" pitchFamily="18" charset="0"/>
              </a:rPr>
              <a:t>Αρποκρατίων</a:t>
            </a:r>
            <a:endParaRPr lang="el-GR" dirty="0">
              <a:latin typeface="Palatino Linotype" panose="02040502050505030304" pitchFamily="18" charset="0"/>
            </a:endParaRPr>
          </a:p>
          <a:p>
            <a:pPr algn="just">
              <a:lnSpc>
                <a:spcPct val="150000"/>
              </a:lnSpc>
            </a:pPr>
            <a:r>
              <a:rPr lang="el-GR" dirty="0" err="1">
                <a:latin typeface="Palatino Linotype" panose="02040502050505030304" pitchFamily="18" charset="0"/>
              </a:rPr>
              <a:t>Ἀριστοτέλης</a:t>
            </a:r>
            <a:r>
              <a:rPr lang="el-GR" dirty="0">
                <a:latin typeface="Palatino Linotype" panose="02040502050505030304" pitchFamily="18" charset="0"/>
              </a:rPr>
              <a:t> 43 </a:t>
            </a:r>
            <a:r>
              <a:rPr lang="el-GR" b="1" i="1" dirty="0" err="1">
                <a:latin typeface="Palatino Linotype" panose="02040502050505030304" pitchFamily="18" charset="0"/>
              </a:rPr>
              <a:t>Ἀθηναίων</a:t>
            </a:r>
            <a:r>
              <a:rPr lang="el-GR" b="1" i="1" dirty="0">
                <a:latin typeface="Palatino Linotype" panose="02040502050505030304" pitchFamily="18" charset="0"/>
              </a:rPr>
              <a:t> Πολιτεία </a:t>
            </a:r>
            <a:r>
              <a:rPr lang="el-GR" dirty="0">
                <a:latin typeface="Palatino Linotype" panose="02040502050505030304" pitchFamily="18" charset="0"/>
              </a:rPr>
              <a:t>4: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τὰς</a:t>
            </a:r>
            <a:r>
              <a:rPr lang="el-GR" i="1" dirty="0">
                <a:latin typeface="Palatino Linotype" panose="02040502050505030304" pitchFamily="18" charset="0"/>
              </a:rPr>
              <a:t> </a:t>
            </a:r>
            <a:r>
              <a:rPr lang="el-GR" b="1" i="1" dirty="0">
                <a:latin typeface="Palatino Linotype" panose="02040502050505030304" pitchFamily="18" charset="0"/>
              </a:rPr>
              <a:t>λήξεις </a:t>
            </a:r>
            <a:r>
              <a:rPr lang="el-GR" b="1" i="1" dirty="0" err="1">
                <a:latin typeface="Palatino Linotype" panose="02040502050505030304" pitchFamily="18" charset="0"/>
              </a:rPr>
              <a:t>τῶν</a:t>
            </a:r>
            <a:r>
              <a:rPr lang="el-GR" b="1" i="1" dirty="0">
                <a:latin typeface="Palatino Linotype" panose="02040502050505030304" pitchFamily="18" charset="0"/>
              </a:rPr>
              <a:t> κλήρων </a:t>
            </a:r>
            <a:r>
              <a:rPr lang="el-GR" b="1" i="1" dirty="0" err="1">
                <a:latin typeface="Palatino Linotype" panose="02040502050505030304" pitchFamily="18" charset="0"/>
              </a:rPr>
              <a:t>καὶ</a:t>
            </a:r>
            <a:r>
              <a:rPr lang="el-GR" b="1" i="1" dirty="0">
                <a:latin typeface="Palatino Linotype" panose="02040502050505030304" pitchFamily="18" charset="0"/>
              </a:rPr>
              <a:t> </a:t>
            </a:r>
            <a:r>
              <a:rPr lang="el-GR" b="1" i="1" dirty="0" err="1">
                <a:latin typeface="Palatino Linotype" panose="02040502050505030304" pitchFamily="18" charset="0"/>
              </a:rPr>
              <a:t>τῶν</a:t>
            </a:r>
            <a:r>
              <a:rPr lang="el-GR" b="1" i="1" dirty="0">
                <a:latin typeface="Palatino Linotype" panose="02040502050505030304" pitchFamily="18" charset="0"/>
              </a:rPr>
              <a:t> </a:t>
            </a:r>
            <a:r>
              <a:rPr lang="el-GR" b="1" i="1" dirty="0" err="1">
                <a:solidFill>
                  <a:srgbClr val="FF0000"/>
                </a:solidFill>
                <a:latin typeface="Palatino Linotype" panose="02040502050505030304" pitchFamily="18" charset="0"/>
              </a:rPr>
              <a:t>ἐπικλήρων</a:t>
            </a:r>
            <a:r>
              <a:rPr lang="el-GR" b="1" i="1" dirty="0">
                <a:latin typeface="Palatino Linotype" panose="02040502050505030304" pitchFamily="18" charset="0"/>
              </a:rPr>
              <a:t> </a:t>
            </a:r>
            <a:r>
              <a:rPr lang="el-GR" i="1" dirty="0" err="1">
                <a:latin typeface="Palatino Linotype" panose="02040502050505030304" pitchFamily="18" charset="0"/>
              </a:rPr>
              <a:t>ἀναγινώσκειν</a:t>
            </a:r>
            <a:r>
              <a:rPr lang="el-GR" i="1" dirty="0">
                <a:latin typeface="Palatino Linotype" panose="02040502050505030304" pitchFamily="18" charset="0"/>
              </a:rPr>
              <a:t>, </a:t>
            </a:r>
            <a:r>
              <a:rPr lang="el-GR" i="1" dirty="0" err="1">
                <a:latin typeface="Palatino Linotype" panose="02040502050505030304" pitchFamily="18" charset="0"/>
              </a:rPr>
              <a:t>ὅπως</a:t>
            </a:r>
            <a:r>
              <a:rPr lang="el-GR" i="1" dirty="0">
                <a:latin typeface="Palatino Linotype" panose="02040502050505030304" pitchFamily="18" charset="0"/>
              </a:rPr>
              <a:t> </a:t>
            </a:r>
            <a:r>
              <a:rPr lang="el-GR" i="1" dirty="0" err="1">
                <a:latin typeface="Palatino Linotype" panose="02040502050505030304" pitchFamily="18" charset="0"/>
              </a:rPr>
              <a:t>μηδένα</a:t>
            </a:r>
            <a:r>
              <a:rPr lang="el-GR" i="1" dirty="0">
                <a:latin typeface="Palatino Linotype" panose="02040502050505030304" pitchFamily="18" charset="0"/>
              </a:rPr>
              <a:t> </a:t>
            </a:r>
            <a:r>
              <a:rPr lang="el-GR" i="1" dirty="0" err="1">
                <a:latin typeface="Palatino Linotype" panose="02040502050505030304" pitchFamily="18" charset="0"/>
              </a:rPr>
              <a:t>λάθῃ</a:t>
            </a:r>
            <a:r>
              <a:rPr lang="el-GR" dirty="0">
                <a:latin typeface="Palatino Linotype" panose="02040502050505030304" pitchFamily="18" charset="0"/>
              </a:rPr>
              <a:t> </a:t>
            </a:r>
            <a:r>
              <a:rPr lang="el-GR" b="1" i="1" dirty="0" err="1">
                <a:latin typeface="Palatino Linotype" panose="02040502050505030304" pitchFamily="18" charset="0"/>
              </a:rPr>
              <a:t>μηδὲν</a:t>
            </a:r>
            <a:r>
              <a:rPr lang="el-GR" b="1" i="1" dirty="0">
                <a:latin typeface="Palatino Linotype" panose="02040502050505030304" pitchFamily="18" charset="0"/>
              </a:rPr>
              <a:t> </a:t>
            </a:r>
            <a:r>
              <a:rPr lang="el-GR" b="1" i="1" dirty="0" err="1">
                <a:latin typeface="Palatino Linotype" panose="02040502050505030304" pitchFamily="18" charset="0"/>
              </a:rPr>
              <a:t>ἔρημον</a:t>
            </a:r>
            <a:r>
              <a:rPr lang="el-GR" b="1" i="1" dirty="0">
                <a:latin typeface="Palatino Linotype" panose="02040502050505030304" pitchFamily="18" charset="0"/>
              </a:rPr>
              <a:t> </a:t>
            </a:r>
            <a:r>
              <a:rPr lang="el-GR" b="1" i="1" dirty="0" err="1">
                <a:latin typeface="Palatino Linotype" panose="02040502050505030304" pitchFamily="18" charset="0"/>
              </a:rPr>
              <a:t>γενόμενον</a:t>
            </a:r>
            <a:endParaRPr lang="el-GR" b="1" i="1" dirty="0">
              <a:latin typeface="Palatino Linotype" panose="02040502050505030304" pitchFamily="18" charset="0"/>
            </a:endParaRPr>
          </a:p>
          <a:p>
            <a:pPr marL="0" indent="0" algn="just">
              <a:lnSpc>
                <a:spcPct val="150000"/>
              </a:lnSpc>
              <a:buNone/>
            </a:pPr>
            <a:r>
              <a:rPr lang="el-GR" b="1" dirty="0">
                <a:solidFill>
                  <a:schemeClr val="tx1"/>
                </a:solidFill>
                <a:latin typeface="Palatino Linotype" panose="02040502050505030304" pitchFamily="18" charset="0"/>
              </a:rPr>
              <a:t>επιδικασία της </a:t>
            </a:r>
            <a:r>
              <a:rPr lang="el-GR" b="1" dirty="0" err="1">
                <a:solidFill>
                  <a:schemeClr val="tx1"/>
                </a:solidFill>
                <a:latin typeface="Palatino Linotype" panose="02040502050505030304" pitchFamily="18" charset="0"/>
              </a:rPr>
              <a:t>ἐπικλήρου</a:t>
            </a:r>
            <a:r>
              <a:rPr lang="el-GR" dirty="0">
                <a:latin typeface="Palatino Linotype" panose="02040502050505030304" pitchFamily="18" charset="0"/>
              </a:rPr>
              <a:t>: διαδικασία σύμφωνη με τις επιταγές της εξ αδιαθέτου κληρονομικής διαδοχής που προσιδίαζε στην </a:t>
            </a:r>
            <a:r>
              <a:rPr lang="el-GR" i="1" dirty="0" err="1">
                <a:latin typeface="Palatino Linotype" panose="02040502050505030304" pitchFamily="18" charset="0"/>
              </a:rPr>
              <a:t>ἐγγύη</a:t>
            </a:r>
            <a:r>
              <a:rPr lang="el-GR" dirty="0">
                <a:latin typeface="Palatino Linotype" panose="02040502050505030304" pitchFamily="18" charset="0"/>
              </a:rPr>
              <a:t> και στην </a:t>
            </a:r>
            <a:r>
              <a:rPr lang="el-GR" i="1" dirty="0">
                <a:latin typeface="Palatino Linotype" panose="02040502050505030304" pitchFamily="18" charset="0"/>
              </a:rPr>
              <a:t>επιδικασία του κλήρου</a:t>
            </a:r>
          </a:p>
          <a:p>
            <a:pPr algn="just">
              <a:lnSpc>
                <a:spcPct val="150000"/>
              </a:lnSpc>
            </a:pPr>
            <a:r>
              <a:rPr lang="el-GR" dirty="0">
                <a:latin typeface="Palatino Linotype" panose="02040502050505030304" pitchFamily="18" charset="0"/>
              </a:rPr>
              <a:t>κομβικός ο ρόλος του άρχοντα ειδικά στην επιδικασία της </a:t>
            </a:r>
            <a:r>
              <a:rPr lang="el-GR" b="1" i="1" dirty="0" err="1">
                <a:latin typeface="Palatino Linotype" panose="02040502050505030304" pitchFamily="18" charset="0"/>
              </a:rPr>
              <a:t>θήσσας</a:t>
            </a:r>
            <a:r>
              <a:rPr lang="el-GR" b="1" i="1" dirty="0">
                <a:latin typeface="Palatino Linotype" panose="02040502050505030304" pitchFamily="18" charset="0"/>
              </a:rPr>
              <a:t>  </a:t>
            </a:r>
            <a:r>
              <a:rPr lang="el-GR" b="1" i="1" dirty="0" err="1">
                <a:latin typeface="Palatino Linotype" panose="02040502050505030304" pitchFamily="18" charset="0"/>
              </a:rPr>
              <a:t>ἐπικλήρου</a:t>
            </a:r>
            <a:endParaRPr lang="el-GR" b="1" i="1" dirty="0">
              <a:latin typeface="Palatino Linotype" panose="02040502050505030304" pitchFamily="18" charset="0"/>
            </a:endParaRPr>
          </a:p>
          <a:p>
            <a:pPr algn="just">
              <a:lnSpc>
                <a:spcPct val="150000"/>
              </a:lnSpc>
            </a:pPr>
            <a:r>
              <a:rPr lang="el-GR" b="1" dirty="0">
                <a:solidFill>
                  <a:srgbClr val="FF0000"/>
                </a:solidFill>
                <a:latin typeface="Palatino Linotype" panose="02040502050505030304" pitchFamily="18" charset="0"/>
              </a:rPr>
              <a:t>δικονομικός </a:t>
            </a:r>
            <a:r>
              <a:rPr lang="el-GR" dirty="0">
                <a:latin typeface="Palatino Linotype" panose="02040502050505030304" pitchFamily="18" charset="0"/>
              </a:rPr>
              <a:t>ο ρόλος του στη  νομική μεταχείριση του αδικήματος της  </a:t>
            </a:r>
            <a:r>
              <a:rPr lang="el-GR" b="1" i="1" dirty="0">
                <a:solidFill>
                  <a:srgbClr val="FF0000"/>
                </a:solidFill>
                <a:latin typeface="Palatino Linotype" panose="02040502050505030304" pitchFamily="18" charset="0"/>
              </a:rPr>
              <a:t>κακώσεως της </a:t>
            </a:r>
            <a:r>
              <a:rPr lang="el-GR" b="1" i="1" dirty="0" err="1">
                <a:solidFill>
                  <a:srgbClr val="FF0000"/>
                </a:solidFill>
                <a:latin typeface="Palatino Linotype" panose="02040502050505030304" pitchFamily="18" charset="0"/>
              </a:rPr>
              <a:t>ἐπικλήρου</a:t>
            </a:r>
            <a:r>
              <a:rPr lang="el-GR" b="1" dirty="0">
                <a:solidFill>
                  <a:srgbClr val="FF0000"/>
                </a:solidFill>
                <a:latin typeface="Palatino Linotype" panose="02040502050505030304" pitchFamily="18" charset="0"/>
              </a:rPr>
              <a:t> </a:t>
            </a:r>
            <a:r>
              <a:rPr lang="el-GR" dirty="0">
                <a:latin typeface="Palatino Linotype" panose="02040502050505030304" pitchFamily="18" charset="0"/>
              </a:rPr>
              <a:t>(συνήθως η κατασπατάληση της περιουσίας της, η έλλειψη φροντίδας από τον γιο της π.χ. μη σίτιση)</a:t>
            </a:r>
          </a:p>
          <a:p>
            <a:endParaRPr lang="el-GR" dirty="0"/>
          </a:p>
        </p:txBody>
      </p:sp>
    </p:spTree>
    <p:extLst>
      <p:ext uri="{BB962C8B-B14F-4D97-AF65-F5344CB8AC3E}">
        <p14:creationId xmlns:p14="http://schemas.microsoft.com/office/powerpoint/2010/main" val="3490170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F4F1AA-C0E8-491C-BBE9-37AFD49BCF53}"/>
              </a:ext>
            </a:extLst>
          </p:cNvPr>
          <p:cNvSpPr>
            <a:spLocks noGrp="1"/>
          </p:cNvSpPr>
          <p:nvPr>
            <p:ph type="title"/>
          </p:nvPr>
        </p:nvSpPr>
        <p:spPr/>
        <p:txBody>
          <a:bodyPr>
            <a:normAutofit/>
          </a:bodyPr>
          <a:lstStyle/>
          <a:p>
            <a:pPr algn="ctr"/>
            <a:br>
              <a:rPr lang="el-GR" sz="3200" dirty="0">
                <a:latin typeface="Palatino Linotype" panose="02040502050505030304" pitchFamily="18" charset="0"/>
              </a:rPr>
            </a:br>
            <a:r>
              <a:rPr lang="el-GR" sz="3200" dirty="0">
                <a:latin typeface="Palatino Linotype" panose="02040502050505030304" pitchFamily="18" charset="0"/>
              </a:rPr>
              <a:t>Τα Ορφανά τέκνα</a:t>
            </a:r>
          </a:p>
        </p:txBody>
      </p:sp>
      <p:sp>
        <p:nvSpPr>
          <p:cNvPr id="3" name="Θέση περιεχομένου 2">
            <a:extLst>
              <a:ext uri="{FF2B5EF4-FFF2-40B4-BE49-F238E27FC236}">
                <a16:creationId xmlns:a16="http://schemas.microsoft.com/office/drawing/2014/main" id="{5934A077-9F60-405E-AC05-FCEEE3D33685}"/>
              </a:ext>
            </a:extLst>
          </p:cNvPr>
          <p:cNvSpPr>
            <a:spLocks noGrp="1"/>
          </p:cNvSpPr>
          <p:nvPr>
            <p:ph idx="1"/>
          </p:nvPr>
        </p:nvSpPr>
        <p:spPr>
          <a:xfrm>
            <a:off x="2589212" y="1904999"/>
            <a:ext cx="8915400" cy="4706816"/>
          </a:xfrm>
        </p:spPr>
        <p:txBody>
          <a:bodyPr>
            <a:normAutofit fontScale="92500" lnSpcReduction="20000"/>
          </a:bodyPr>
          <a:lstStyle/>
          <a:p>
            <a:pPr algn="just">
              <a:lnSpc>
                <a:spcPct val="150000"/>
              </a:lnSpc>
            </a:pPr>
            <a:r>
              <a:rPr lang="el-GR" dirty="0">
                <a:latin typeface="Palatino Linotype" panose="02040502050505030304" pitchFamily="18" charset="0"/>
              </a:rPr>
              <a:t>Δημοσθένης 30  </a:t>
            </a:r>
            <a:r>
              <a:rPr lang="el-GR" b="1" i="1" dirty="0" err="1">
                <a:latin typeface="Palatino Linotype" panose="02040502050505030304" pitchFamily="18" charset="0"/>
              </a:rPr>
              <a:t>Πρὸς</a:t>
            </a:r>
            <a:r>
              <a:rPr lang="el-GR" b="1" i="1" dirty="0">
                <a:latin typeface="Palatino Linotype" panose="02040502050505030304" pitchFamily="18" charset="0"/>
              </a:rPr>
              <a:t> </a:t>
            </a:r>
            <a:r>
              <a:rPr lang="el-GR" b="1" i="1" dirty="0" err="1">
                <a:latin typeface="Palatino Linotype" panose="02040502050505030304" pitchFamily="18" charset="0"/>
              </a:rPr>
              <a:t>Ὀνήτορα</a:t>
            </a:r>
            <a:r>
              <a:rPr lang="el-GR" b="1" i="1" dirty="0">
                <a:latin typeface="Palatino Linotype" panose="02040502050505030304" pitchFamily="18" charset="0"/>
              </a:rPr>
              <a:t> </a:t>
            </a:r>
            <a:r>
              <a:rPr lang="el-GR" b="1" i="1" dirty="0" err="1">
                <a:latin typeface="Palatino Linotype" panose="02040502050505030304" pitchFamily="18" charset="0"/>
              </a:rPr>
              <a:t>Ἐξούλης</a:t>
            </a:r>
            <a:r>
              <a:rPr lang="el-GR" b="1" i="1" dirty="0">
                <a:latin typeface="Palatino Linotype" panose="02040502050505030304" pitchFamily="18" charset="0"/>
              </a:rPr>
              <a:t> Α’ </a:t>
            </a:r>
            <a:r>
              <a:rPr lang="el-GR" dirty="0">
                <a:latin typeface="Palatino Linotype" panose="02040502050505030304" pitchFamily="18" charset="0"/>
              </a:rPr>
              <a:t>6: </a:t>
            </a:r>
            <a:r>
              <a:rPr lang="el-GR" i="1" dirty="0" err="1">
                <a:latin typeface="Palatino Linotype" panose="02040502050505030304" pitchFamily="18" charset="0"/>
              </a:rPr>
              <a:t>Ἐγὼ</a:t>
            </a:r>
            <a:r>
              <a:rPr lang="el-GR" i="1" dirty="0">
                <a:latin typeface="Palatino Linotype" panose="02040502050505030304" pitchFamily="18" charset="0"/>
              </a:rPr>
              <a:t> </a:t>
            </a:r>
            <a:r>
              <a:rPr lang="el-GR" i="1" dirty="0" err="1">
                <a:latin typeface="Palatino Linotype" panose="02040502050505030304" pitchFamily="18" charset="0"/>
              </a:rPr>
              <a:t>γάρ</a:t>
            </a:r>
            <a:r>
              <a:rPr lang="el-GR" i="1" dirty="0">
                <a:latin typeface="Palatino Linotype" panose="02040502050505030304" pitchFamily="18" charset="0"/>
              </a:rPr>
              <a:t>, ὦ </a:t>
            </a:r>
            <a:r>
              <a:rPr lang="el-GR" i="1" dirty="0" err="1">
                <a:latin typeface="Palatino Linotype" panose="02040502050505030304" pitchFamily="18" charset="0"/>
              </a:rPr>
              <a:t>ἄνδρες</a:t>
            </a:r>
            <a:r>
              <a:rPr lang="el-GR" i="1" dirty="0">
                <a:latin typeface="Palatino Linotype" panose="02040502050505030304" pitchFamily="18" charset="0"/>
              </a:rPr>
              <a:t> </a:t>
            </a:r>
            <a:r>
              <a:rPr lang="el-GR" i="1" dirty="0" err="1">
                <a:latin typeface="Palatino Linotype" panose="02040502050505030304" pitchFamily="18" charset="0"/>
              </a:rPr>
              <a:t>δικασταί</a:t>
            </a:r>
            <a:r>
              <a:rPr lang="el-GR" i="1" dirty="0">
                <a:latin typeface="Palatino Linotype" panose="02040502050505030304" pitchFamily="18" charset="0"/>
              </a:rPr>
              <a:t>, </a:t>
            </a:r>
            <a:r>
              <a:rPr lang="el-GR" i="1" dirty="0" err="1">
                <a:latin typeface="Palatino Linotype" panose="02040502050505030304" pitchFamily="18" charset="0"/>
              </a:rPr>
              <a:t>πολλούς</a:t>
            </a:r>
            <a:r>
              <a:rPr lang="el-GR" i="1" dirty="0">
                <a:latin typeface="Palatino Linotype" panose="02040502050505030304" pitchFamily="18" charset="0"/>
              </a:rPr>
              <a:t> τ’ </a:t>
            </a:r>
            <a:r>
              <a:rPr lang="el-GR" i="1" dirty="0" err="1">
                <a:latin typeface="Palatino Linotype" panose="02040502050505030304" pitchFamily="18" charset="0"/>
              </a:rPr>
              <a:t>ἄλλους</a:t>
            </a:r>
            <a:r>
              <a:rPr lang="el-GR" i="1" dirty="0">
                <a:latin typeface="Palatino Linotype" panose="02040502050505030304" pitchFamily="18" charset="0"/>
              </a:rPr>
              <a:t> </a:t>
            </a:r>
            <a:r>
              <a:rPr lang="el-GR" i="1" dirty="0" err="1">
                <a:latin typeface="Palatino Linotype" panose="02040502050505030304" pitchFamily="18" charset="0"/>
              </a:rPr>
              <a:t>Ἀθηναίων</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τοῦτον</a:t>
            </a:r>
            <a:r>
              <a:rPr lang="el-GR" i="1" dirty="0">
                <a:latin typeface="Palatino Linotype" panose="02040502050505030304" pitchFamily="18" charset="0"/>
              </a:rPr>
              <a:t> </a:t>
            </a:r>
            <a:r>
              <a:rPr lang="el-GR" i="1" dirty="0" err="1">
                <a:latin typeface="Palatino Linotype" panose="02040502050505030304" pitchFamily="18" charset="0"/>
              </a:rPr>
              <a:t>οὐκ</a:t>
            </a:r>
            <a:r>
              <a:rPr lang="el-GR" i="1" dirty="0">
                <a:latin typeface="Palatino Linotype" panose="02040502050505030304" pitchFamily="18" charset="0"/>
              </a:rPr>
              <a:t> </a:t>
            </a:r>
            <a:r>
              <a:rPr lang="el-GR" i="1" dirty="0" err="1">
                <a:latin typeface="Palatino Linotype" panose="02040502050505030304" pitchFamily="18" charset="0"/>
              </a:rPr>
              <a:t>ἐλάνθανον</a:t>
            </a:r>
            <a:r>
              <a:rPr lang="el-GR" i="1" dirty="0">
                <a:latin typeface="Palatino Linotype" panose="02040502050505030304" pitchFamily="18" charset="0"/>
              </a:rPr>
              <a:t> </a:t>
            </a:r>
            <a:r>
              <a:rPr lang="el-GR" b="1" i="1" dirty="0" err="1">
                <a:latin typeface="Palatino Linotype" panose="02040502050505030304" pitchFamily="18" charset="0"/>
              </a:rPr>
              <a:t>κακῶς</a:t>
            </a:r>
            <a:r>
              <a:rPr lang="el-GR" b="1" i="1" dirty="0">
                <a:latin typeface="Palatino Linotype" panose="02040502050505030304" pitchFamily="18" charset="0"/>
              </a:rPr>
              <a:t> </a:t>
            </a:r>
            <a:r>
              <a:rPr lang="el-GR" b="1" i="1" dirty="0" err="1">
                <a:latin typeface="Palatino Linotype" panose="02040502050505030304" pitchFamily="18" charset="0"/>
              </a:rPr>
              <a:t>ἐπιτροπευόμενος</a:t>
            </a:r>
            <a:r>
              <a:rPr lang="el-GR" i="1" dirty="0">
                <a:latin typeface="Palatino Linotype" panose="02040502050505030304" pitchFamily="18" charset="0"/>
              </a:rPr>
              <a:t>, </a:t>
            </a:r>
            <a:r>
              <a:rPr lang="el-GR" i="1" dirty="0" err="1">
                <a:latin typeface="Palatino Linotype" panose="02040502050505030304" pitchFamily="18" charset="0"/>
              </a:rPr>
              <a:t>ἀλλ</a:t>
            </a:r>
            <a:r>
              <a:rPr lang="el-GR" i="1" dirty="0">
                <a:latin typeface="Palatino Linotype" panose="02040502050505030304" pitchFamily="18" charset="0"/>
              </a:rPr>
              <a:t>’ </a:t>
            </a:r>
            <a:r>
              <a:rPr lang="el-GR" i="1" dirty="0" err="1">
                <a:latin typeface="Palatino Linotype" panose="02040502050505030304" pitchFamily="18" charset="0"/>
              </a:rPr>
              <a:t>ἦν</a:t>
            </a:r>
            <a:r>
              <a:rPr lang="el-GR" i="1" dirty="0">
                <a:latin typeface="Palatino Linotype" panose="02040502050505030304" pitchFamily="18" charset="0"/>
              </a:rPr>
              <a:t> </a:t>
            </a:r>
            <a:r>
              <a:rPr lang="el-GR" i="1" dirty="0" err="1">
                <a:latin typeface="Palatino Linotype" panose="02040502050505030304" pitchFamily="18" charset="0"/>
              </a:rPr>
              <a:t>καταφανὴς</a:t>
            </a:r>
            <a:r>
              <a:rPr lang="el-GR" i="1" dirty="0">
                <a:latin typeface="Palatino Linotype" panose="02040502050505030304" pitchFamily="18" charset="0"/>
              </a:rPr>
              <a:t> </a:t>
            </a:r>
            <a:r>
              <a:rPr lang="el-GR" i="1" dirty="0" err="1">
                <a:latin typeface="Palatino Linotype" panose="02040502050505030304" pitchFamily="18" charset="0"/>
              </a:rPr>
              <a:t>εὐθὺς</a:t>
            </a:r>
            <a:r>
              <a:rPr lang="el-GR" i="1" dirty="0">
                <a:latin typeface="Palatino Linotype" panose="02040502050505030304" pitchFamily="18" charset="0"/>
              </a:rPr>
              <a:t> </a:t>
            </a:r>
            <a:r>
              <a:rPr lang="el-GR" i="1" dirty="0" err="1">
                <a:latin typeface="Palatino Linotype" panose="02040502050505030304" pitchFamily="18" charset="0"/>
              </a:rPr>
              <a:t>ἀδικούμενος</a:t>
            </a:r>
            <a:r>
              <a:rPr lang="el-GR" i="1" dirty="0">
                <a:latin typeface="Palatino Linotype" panose="02040502050505030304" pitchFamily="18" charset="0"/>
              </a:rPr>
              <a:t>· </a:t>
            </a:r>
            <a:r>
              <a:rPr lang="el-GR" i="1" dirty="0" err="1">
                <a:latin typeface="Palatino Linotype" panose="02040502050505030304" pitchFamily="18" charset="0"/>
              </a:rPr>
              <a:t>τοσαῦται</a:t>
            </a:r>
            <a:r>
              <a:rPr lang="el-GR" i="1" dirty="0">
                <a:latin typeface="Palatino Linotype" panose="02040502050505030304" pitchFamily="18" charset="0"/>
              </a:rPr>
              <a:t> </a:t>
            </a:r>
            <a:r>
              <a:rPr lang="el-GR" i="1" dirty="0" err="1">
                <a:latin typeface="Palatino Linotype" panose="02040502050505030304" pitchFamily="18" charset="0"/>
              </a:rPr>
              <a:t>πραγματεῖαι</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λόγοι</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παρὰ</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τῷ</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ἄρχοντι</a:t>
            </a:r>
            <a:r>
              <a:rPr lang="el-GR" b="1" i="1" dirty="0">
                <a:solidFill>
                  <a:srgbClr val="FF0000"/>
                </a:solidFill>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παρὰ</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τοῖς</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ἄλλοις</a:t>
            </a:r>
            <a:r>
              <a:rPr lang="el-GR" b="1" i="1" dirty="0">
                <a:solidFill>
                  <a:srgbClr val="FF0000"/>
                </a:solidFill>
                <a:latin typeface="Palatino Linotype" panose="02040502050505030304" pitchFamily="18" charset="0"/>
              </a:rPr>
              <a:t> </a:t>
            </a:r>
            <a:r>
              <a:rPr lang="el-GR" i="1" dirty="0" err="1">
                <a:latin typeface="Palatino Linotype" panose="02040502050505030304" pitchFamily="18" charset="0"/>
              </a:rPr>
              <a:t>ἐγίγνονθ</a:t>
            </a:r>
            <a:r>
              <a:rPr lang="el-GR" i="1" dirty="0">
                <a:latin typeface="Palatino Linotype" panose="02040502050505030304" pitchFamily="18" charset="0"/>
              </a:rPr>
              <a:t>’ </a:t>
            </a:r>
            <a:r>
              <a:rPr lang="el-GR" i="1" dirty="0" err="1">
                <a:latin typeface="Palatino Linotype" panose="02040502050505030304" pitchFamily="18" charset="0"/>
              </a:rPr>
              <a:t>ὑπὲρ</a:t>
            </a:r>
            <a:r>
              <a:rPr lang="el-GR" i="1" dirty="0">
                <a:latin typeface="Palatino Linotype" panose="02040502050505030304" pitchFamily="18" charset="0"/>
              </a:rPr>
              <a:t> </a:t>
            </a:r>
            <a:r>
              <a:rPr lang="el-GR" i="1" dirty="0" err="1">
                <a:latin typeface="Palatino Linotype" panose="02040502050505030304" pitchFamily="18" charset="0"/>
              </a:rPr>
              <a:t>τῶν</a:t>
            </a:r>
            <a:r>
              <a:rPr lang="el-GR" i="1" dirty="0">
                <a:latin typeface="Palatino Linotype" panose="02040502050505030304" pitchFamily="18" charset="0"/>
              </a:rPr>
              <a:t> </a:t>
            </a:r>
            <a:r>
              <a:rPr lang="el-GR" i="1" dirty="0" err="1">
                <a:latin typeface="Palatino Linotype" panose="02040502050505030304" pitchFamily="18" charset="0"/>
              </a:rPr>
              <a:t>ἐμῶν</a:t>
            </a:r>
            <a:r>
              <a:rPr lang="el-GR" i="1" dirty="0">
                <a:latin typeface="Palatino Linotype" panose="02040502050505030304" pitchFamily="18" charset="0"/>
              </a:rPr>
              <a:t>. </a:t>
            </a:r>
            <a:r>
              <a:rPr lang="el-GR" i="1" dirty="0" err="1">
                <a:latin typeface="Palatino Linotype" panose="02040502050505030304" pitchFamily="18" charset="0"/>
              </a:rPr>
              <a:t>τό</a:t>
            </a:r>
            <a:r>
              <a:rPr lang="el-GR" i="1" dirty="0">
                <a:latin typeface="Palatino Linotype" panose="02040502050505030304" pitchFamily="18" charset="0"/>
              </a:rPr>
              <a:t> τε </a:t>
            </a:r>
            <a:r>
              <a:rPr lang="el-GR" i="1" dirty="0" err="1">
                <a:latin typeface="Palatino Linotype" panose="02040502050505030304" pitchFamily="18" charset="0"/>
              </a:rPr>
              <a:t>γὰρ</a:t>
            </a:r>
            <a:r>
              <a:rPr lang="el-GR" i="1" dirty="0">
                <a:latin typeface="Palatino Linotype" panose="02040502050505030304" pitchFamily="18" charset="0"/>
              </a:rPr>
              <a:t> </a:t>
            </a:r>
            <a:r>
              <a:rPr lang="el-GR" i="1" dirty="0" err="1">
                <a:latin typeface="Palatino Linotype" panose="02040502050505030304" pitchFamily="18" charset="0"/>
              </a:rPr>
              <a:t>πλῆθος</a:t>
            </a:r>
            <a:r>
              <a:rPr lang="el-GR" i="1" dirty="0">
                <a:latin typeface="Palatino Linotype" panose="02040502050505030304" pitchFamily="18" charset="0"/>
              </a:rPr>
              <a:t> </a:t>
            </a:r>
            <a:r>
              <a:rPr lang="el-GR" i="1" dirty="0" err="1">
                <a:latin typeface="Palatino Linotype" panose="02040502050505030304" pitchFamily="18" charset="0"/>
              </a:rPr>
              <a:t>τῶν</a:t>
            </a:r>
            <a:r>
              <a:rPr lang="el-GR" i="1" dirty="0">
                <a:latin typeface="Palatino Linotype" panose="02040502050505030304" pitchFamily="18" charset="0"/>
              </a:rPr>
              <a:t> </a:t>
            </a:r>
            <a:r>
              <a:rPr lang="el-GR" i="1" dirty="0" err="1">
                <a:latin typeface="Palatino Linotype" panose="02040502050505030304" pitchFamily="18" charset="0"/>
              </a:rPr>
              <a:t>καταλειφθέντων</a:t>
            </a:r>
            <a:r>
              <a:rPr lang="el-GR" i="1" dirty="0">
                <a:latin typeface="Palatino Linotype" panose="02040502050505030304" pitchFamily="18" charset="0"/>
              </a:rPr>
              <a:t> </a:t>
            </a:r>
            <a:r>
              <a:rPr lang="el-GR" i="1" dirty="0" err="1">
                <a:latin typeface="Palatino Linotype" panose="02040502050505030304" pitchFamily="18" charset="0"/>
              </a:rPr>
              <a:t>ἦν</a:t>
            </a:r>
            <a:r>
              <a:rPr lang="el-GR" i="1" dirty="0">
                <a:latin typeface="Palatino Linotype" panose="02040502050505030304" pitchFamily="18" charset="0"/>
              </a:rPr>
              <a:t> </a:t>
            </a:r>
            <a:r>
              <a:rPr lang="el-GR" i="1" dirty="0" err="1">
                <a:latin typeface="Palatino Linotype" panose="02040502050505030304" pitchFamily="18" charset="0"/>
              </a:rPr>
              <a:t>φανερόν</a:t>
            </a:r>
            <a:r>
              <a:rPr lang="el-GR" i="1" dirty="0">
                <a:latin typeface="Palatino Linotype" panose="02040502050505030304" pitchFamily="18" charset="0"/>
              </a:rPr>
              <a:t>, </a:t>
            </a:r>
            <a:r>
              <a:rPr lang="el-GR" b="1" i="1" dirty="0" err="1">
                <a:latin typeface="Palatino Linotype" panose="02040502050505030304" pitchFamily="18" charset="0"/>
              </a:rPr>
              <a:t>ὅτι</a:t>
            </a:r>
            <a:r>
              <a:rPr lang="el-GR" b="1" i="1" dirty="0">
                <a:latin typeface="Palatino Linotype" panose="02040502050505030304" pitchFamily="18" charset="0"/>
              </a:rPr>
              <a:t> τ’ </a:t>
            </a:r>
            <a:r>
              <a:rPr lang="el-GR" b="1" i="1" dirty="0" err="1">
                <a:latin typeface="Palatino Linotype" panose="02040502050505030304" pitchFamily="18" charset="0"/>
              </a:rPr>
              <a:t>ἀμίσθωτον</a:t>
            </a:r>
            <a:r>
              <a:rPr lang="el-GR" b="1" i="1" dirty="0">
                <a:latin typeface="Palatino Linotype" panose="02040502050505030304" pitchFamily="18" charset="0"/>
              </a:rPr>
              <a:t> </a:t>
            </a:r>
            <a:r>
              <a:rPr lang="el-GR" b="1" i="1" dirty="0" err="1">
                <a:latin typeface="Palatino Linotype" panose="02040502050505030304" pitchFamily="18" charset="0"/>
              </a:rPr>
              <a:t>τὸν</a:t>
            </a:r>
            <a:r>
              <a:rPr lang="el-GR" b="1" i="1" dirty="0">
                <a:latin typeface="Palatino Linotype" panose="02040502050505030304" pitchFamily="18" charset="0"/>
              </a:rPr>
              <a:t> </a:t>
            </a:r>
            <a:r>
              <a:rPr lang="el-GR" b="1" i="1" dirty="0" err="1">
                <a:latin typeface="Palatino Linotype" panose="02040502050505030304" pitchFamily="18" charset="0"/>
              </a:rPr>
              <a:t>οἶκον</a:t>
            </a:r>
            <a:r>
              <a:rPr lang="el-GR" b="1" i="1" dirty="0">
                <a:latin typeface="Palatino Linotype" panose="02040502050505030304" pitchFamily="18" charset="0"/>
              </a:rPr>
              <a:t> </a:t>
            </a:r>
            <a:r>
              <a:rPr lang="el-GR" b="1" i="1" dirty="0" err="1">
                <a:latin typeface="Palatino Linotype" panose="02040502050505030304" pitchFamily="18" charset="0"/>
              </a:rPr>
              <a:t>ἐποίουν</a:t>
            </a:r>
            <a:r>
              <a:rPr lang="el-GR" b="1" i="1" dirty="0">
                <a:latin typeface="Palatino Linotype" panose="02040502050505030304" pitchFamily="18" charset="0"/>
              </a:rPr>
              <a:t> </a:t>
            </a:r>
            <a:r>
              <a:rPr lang="el-GR" b="1" i="1" dirty="0" err="1">
                <a:latin typeface="Palatino Linotype" panose="02040502050505030304" pitchFamily="18" charset="0"/>
              </a:rPr>
              <a:t>οἱ</a:t>
            </a:r>
            <a:r>
              <a:rPr lang="el-GR" b="1" i="1" dirty="0">
                <a:latin typeface="Palatino Linotype" panose="02040502050505030304" pitchFamily="18" charset="0"/>
              </a:rPr>
              <a:t> </a:t>
            </a:r>
            <a:r>
              <a:rPr lang="el-GR" b="1" i="1" dirty="0" err="1">
                <a:latin typeface="Palatino Linotype" panose="02040502050505030304" pitchFamily="18" charset="0"/>
              </a:rPr>
              <a:t>διαχειρίζοντες</a:t>
            </a:r>
            <a:r>
              <a:rPr lang="el-GR" b="1" i="1" dirty="0">
                <a:latin typeface="Palatino Linotype" panose="02040502050505030304" pitchFamily="18" charset="0"/>
              </a:rPr>
              <a:t>,</a:t>
            </a:r>
            <a:r>
              <a:rPr lang="el-GR" i="1" dirty="0">
                <a:latin typeface="Palatino Linotype" panose="02040502050505030304" pitchFamily="18" charset="0"/>
              </a:rPr>
              <a:t> </a:t>
            </a:r>
            <a:r>
              <a:rPr lang="el-GR" i="1" dirty="0" err="1">
                <a:latin typeface="Palatino Linotype" panose="02040502050505030304" pitchFamily="18" charset="0"/>
              </a:rPr>
              <a:t>ἵν</a:t>
            </a:r>
            <a:r>
              <a:rPr lang="el-GR" i="1" dirty="0">
                <a:latin typeface="Palatino Linotype" panose="02040502050505030304" pitchFamily="18" charset="0"/>
              </a:rPr>
              <a:t>’ </a:t>
            </a:r>
            <a:r>
              <a:rPr lang="el-GR" i="1" dirty="0" err="1">
                <a:latin typeface="Palatino Linotype" panose="02040502050505030304" pitchFamily="18" charset="0"/>
              </a:rPr>
              <a:t>αὐτοὶ</a:t>
            </a:r>
            <a:r>
              <a:rPr lang="el-GR" i="1" dirty="0">
                <a:latin typeface="Palatino Linotype" panose="02040502050505030304" pitchFamily="18" charset="0"/>
              </a:rPr>
              <a:t> </a:t>
            </a:r>
            <a:r>
              <a:rPr lang="el-GR" i="1" dirty="0" err="1">
                <a:latin typeface="Palatino Linotype" panose="02040502050505030304" pitchFamily="18" charset="0"/>
              </a:rPr>
              <a:t>τὰ</a:t>
            </a:r>
            <a:r>
              <a:rPr lang="el-GR" i="1" dirty="0">
                <a:latin typeface="Palatino Linotype" panose="02040502050505030304" pitchFamily="18" charset="0"/>
              </a:rPr>
              <a:t> </a:t>
            </a:r>
            <a:r>
              <a:rPr lang="el-GR" i="1" dirty="0" err="1">
                <a:latin typeface="Palatino Linotype" panose="02040502050505030304" pitchFamily="18" charset="0"/>
              </a:rPr>
              <a:t>χρήματα</a:t>
            </a:r>
            <a:r>
              <a:rPr lang="el-GR" i="1" dirty="0">
                <a:latin typeface="Palatino Linotype" panose="02040502050505030304" pitchFamily="18" charset="0"/>
              </a:rPr>
              <a:t> </a:t>
            </a:r>
            <a:r>
              <a:rPr lang="el-GR" i="1" dirty="0" err="1">
                <a:latin typeface="Palatino Linotype" panose="02040502050505030304" pitchFamily="18" charset="0"/>
              </a:rPr>
              <a:t>καρποῖντο</a:t>
            </a:r>
            <a:r>
              <a:rPr lang="el-GR" i="1" dirty="0">
                <a:latin typeface="Palatino Linotype" panose="02040502050505030304" pitchFamily="18" charset="0"/>
              </a:rPr>
              <a:t>, </a:t>
            </a:r>
            <a:r>
              <a:rPr lang="el-GR" i="1" dirty="0" err="1">
                <a:latin typeface="Palatino Linotype" panose="02040502050505030304" pitchFamily="18" charset="0"/>
              </a:rPr>
              <a:t>οὐκ</a:t>
            </a:r>
            <a:r>
              <a:rPr lang="el-GR" i="1" dirty="0">
                <a:latin typeface="Palatino Linotype" panose="02040502050505030304" pitchFamily="18" charset="0"/>
              </a:rPr>
              <a:t> </a:t>
            </a:r>
            <a:r>
              <a:rPr lang="el-GR" i="1" dirty="0" err="1">
                <a:latin typeface="Palatino Linotype" panose="02040502050505030304" pitchFamily="18" charset="0"/>
              </a:rPr>
              <a:t>ἄδηλον</a:t>
            </a:r>
            <a:r>
              <a:rPr lang="el-GR" i="1" dirty="0">
                <a:latin typeface="Palatino Linotype" panose="02040502050505030304" pitchFamily="18" charset="0"/>
              </a:rPr>
              <a:t> </a:t>
            </a:r>
            <a:r>
              <a:rPr lang="el-GR" i="1" dirty="0" err="1">
                <a:latin typeface="Palatino Linotype" panose="02040502050505030304" pitchFamily="18" charset="0"/>
              </a:rPr>
              <a:t>ἦν</a:t>
            </a:r>
            <a:r>
              <a:rPr lang="el-GR" dirty="0">
                <a:latin typeface="Palatino Linotype" panose="02040502050505030304" pitchFamily="18" charset="0"/>
              </a:rPr>
              <a:t>.</a:t>
            </a:r>
          </a:p>
          <a:p>
            <a:pPr algn="just">
              <a:lnSpc>
                <a:spcPct val="150000"/>
              </a:lnSpc>
            </a:pPr>
            <a:r>
              <a:rPr lang="el-GR" dirty="0">
                <a:latin typeface="Palatino Linotype" panose="02040502050505030304" pitchFamily="18" charset="0"/>
              </a:rPr>
              <a:t>«Όπως και πολλοί άλλοι από τους Αθηναίους, άνδρες δικαστές, αυτός ο άνθρωπος γνώριζε καλά ότι οι κηδεμόνες μου αποδεικνύονταν αναξιόπιστοι. Πράγματι, φάνηκε πολύ νωρίς ότι με αδικούσαν, τόσο πολλές ήταν οι διαπραγματεύσεις και οι αναφορές (καταγγελίες) για τις υποθέσεις μου ενώπιον του (Επωνύμου) άρχοντος και ενώπιον άλλων αξιωματούχων. Γιατί η αξία του ακινήτου που άφησα ήταν πολύ γνωστή και ήταν ξεκάθαρο ότι οι διαχειριστές δεν προχωρούσαν στη μίσθωσή του για να μπορούν να καρπώνονται οι ίδιοι τα χρήματα»</a:t>
            </a:r>
          </a:p>
          <a:p>
            <a:endParaRPr lang="el-GR" dirty="0"/>
          </a:p>
        </p:txBody>
      </p:sp>
    </p:spTree>
    <p:extLst>
      <p:ext uri="{BB962C8B-B14F-4D97-AF65-F5344CB8AC3E}">
        <p14:creationId xmlns:p14="http://schemas.microsoft.com/office/powerpoint/2010/main" val="2963205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CEE994-C5C2-426C-A8FE-8BF0DBB54A37}"/>
              </a:ext>
            </a:extLst>
          </p:cNvPr>
          <p:cNvSpPr>
            <a:spLocks noGrp="1"/>
          </p:cNvSpPr>
          <p:nvPr>
            <p:ph type="title"/>
          </p:nvPr>
        </p:nvSpPr>
        <p:spPr/>
        <p:txBody>
          <a:bodyPr>
            <a:noAutofit/>
          </a:bodyPr>
          <a:lstStyle/>
          <a:p>
            <a:pPr algn="ctr">
              <a:lnSpc>
                <a:spcPct val="150000"/>
              </a:lnSpc>
            </a:pPr>
            <a:r>
              <a:rPr lang="el-GR" sz="2800" dirty="0">
                <a:latin typeface="Palatino Linotype" panose="02040502050505030304" pitchFamily="18" charset="0"/>
              </a:rPr>
              <a:t>Ο ρόλος του Επωνύμου άρχοντος </a:t>
            </a:r>
            <a:br>
              <a:rPr lang="el-GR" sz="2800" dirty="0">
                <a:latin typeface="Palatino Linotype" panose="02040502050505030304" pitchFamily="18" charset="0"/>
              </a:rPr>
            </a:br>
            <a:r>
              <a:rPr lang="el-GR" sz="2800" dirty="0">
                <a:latin typeface="Palatino Linotype" panose="02040502050505030304" pitchFamily="18" charset="0"/>
              </a:rPr>
              <a:t>στην  προστασία των ορφανών τέκνων</a:t>
            </a:r>
          </a:p>
        </p:txBody>
      </p:sp>
      <p:sp>
        <p:nvSpPr>
          <p:cNvPr id="3" name="Θέση περιεχομένου 2">
            <a:extLst>
              <a:ext uri="{FF2B5EF4-FFF2-40B4-BE49-F238E27FC236}">
                <a16:creationId xmlns:a16="http://schemas.microsoft.com/office/drawing/2014/main" id="{B92B3FB1-43E9-40B9-A00C-AB1274B5EA38}"/>
              </a:ext>
            </a:extLst>
          </p:cNvPr>
          <p:cNvSpPr>
            <a:spLocks noGrp="1"/>
          </p:cNvSpPr>
          <p:nvPr>
            <p:ph idx="1"/>
          </p:nvPr>
        </p:nvSpPr>
        <p:spPr/>
        <p:txBody>
          <a:bodyPr>
            <a:normAutofit fontScale="92500" lnSpcReduction="10000"/>
          </a:bodyPr>
          <a:lstStyle/>
          <a:p>
            <a:pPr marL="0" indent="0" algn="just">
              <a:buNone/>
            </a:pPr>
            <a:r>
              <a:rPr lang="el-GR" dirty="0">
                <a:latin typeface="Palatino Linotype" panose="02040502050505030304" pitchFamily="18" charset="0"/>
              </a:rPr>
              <a:t>Ο </a:t>
            </a:r>
            <a:r>
              <a:rPr lang="el-GR" b="1" dirty="0">
                <a:solidFill>
                  <a:srgbClr val="FF0000"/>
                </a:solidFill>
                <a:latin typeface="Palatino Linotype" panose="02040502050505030304" pitchFamily="18" charset="0"/>
              </a:rPr>
              <a:t>Επώνυμος άρχων </a:t>
            </a:r>
            <a:r>
              <a:rPr lang="el-GR" dirty="0">
                <a:latin typeface="Palatino Linotype" panose="02040502050505030304" pitchFamily="18" charset="0"/>
              </a:rPr>
              <a:t>μεριμνούσε και επέβλεπε για:</a:t>
            </a:r>
          </a:p>
          <a:p>
            <a:pPr algn="just"/>
            <a:r>
              <a:rPr lang="el-GR" dirty="0">
                <a:latin typeface="Palatino Linotype" panose="02040502050505030304" pitchFamily="18" charset="0"/>
              </a:rPr>
              <a:t>τον </a:t>
            </a:r>
            <a:r>
              <a:rPr lang="el-GR" b="1" dirty="0">
                <a:latin typeface="Palatino Linotype" panose="02040502050505030304" pitchFamily="18" charset="0"/>
              </a:rPr>
              <a:t>ορισμό επιτρόπου </a:t>
            </a:r>
            <a:r>
              <a:rPr lang="el-GR" dirty="0">
                <a:latin typeface="Palatino Linotype" panose="02040502050505030304" pitchFamily="18" charset="0"/>
              </a:rPr>
              <a:t>για τα ορφανά τέκνα </a:t>
            </a:r>
          </a:p>
          <a:p>
            <a:pPr algn="just"/>
            <a:r>
              <a:rPr lang="el-GR" dirty="0">
                <a:latin typeface="Palatino Linotype" panose="02040502050505030304" pitchFamily="18" charset="0"/>
              </a:rPr>
              <a:t>τον </a:t>
            </a:r>
            <a:r>
              <a:rPr lang="el-GR" b="1" dirty="0">
                <a:latin typeface="Palatino Linotype" panose="02040502050505030304" pitchFamily="18" charset="0"/>
              </a:rPr>
              <a:t>διαχωρισμό της επιτροπείας και διαχείρισης</a:t>
            </a:r>
            <a:r>
              <a:rPr lang="el-GR" dirty="0">
                <a:latin typeface="Palatino Linotype" panose="02040502050505030304" pitchFamily="18" charset="0"/>
              </a:rPr>
              <a:t>, όταν αυτή ήταν η ενδεδειγμένη επιλογή </a:t>
            </a:r>
          </a:p>
          <a:p>
            <a:pPr algn="just"/>
            <a:r>
              <a:rPr lang="el-GR" dirty="0">
                <a:latin typeface="Palatino Linotype" panose="02040502050505030304" pitchFamily="18" charset="0"/>
              </a:rPr>
              <a:t> την </a:t>
            </a:r>
            <a:r>
              <a:rPr lang="el-GR" b="1" dirty="0">
                <a:latin typeface="Palatino Linotype" panose="02040502050505030304" pitchFamily="18" charset="0"/>
              </a:rPr>
              <a:t>εκμίσθωση του ορφανικού οίκου</a:t>
            </a:r>
          </a:p>
          <a:p>
            <a:pPr algn="just"/>
            <a:r>
              <a:rPr lang="el-GR" dirty="0">
                <a:latin typeface="Palatino Linotype" panose="02040502050505030304" pitchFamily="18" charset="0"/>
              </a:rPr>
              <a:t>την ομαλή διαχειριστική περίοδο </a:t>
            </a:r>
          </a:p>
          <a:p>
            <a:pPr algn="just"/>
            <a:r>
              <a:rPr lang="el-GR" dirty="0">
                <a:latin typeface="Palatino Linotype" panose="02040502050505030304" pitchFamily="18" charset="0"/>
              </a:rPr>
              <a:t>είχε τον απόλυτα </a:t>
            </a:r>
            <a:r>
              <a:rPr lang="el-GR" b="1" dirty="0">
                <a:solidFill>
                  <a:srgbClr val="FF0000"/>
                </a:solidFill>
                <a:latin typeface="Palatino Linotype" panose="02040502050505030304" pitchFamily="18" charset="0"/>
              </a:rPr>
              <a:t>δικονομικό</a:t>
            </a:r>
            <a:r>
              <a:rPr lang="el-GR" dirty="0">
                <a:latin typeface="Palatino Linotype" panose="02040502050505030304" pitchFamily="18" charset="0"/>
              </a:rPr>
              <a:t> ρόλο σε όλες τις δικαιοδοτικές διαδικασίες που εκκινούσαν με την υποβολή των ένδικων βοηθημάτων (</a:t>
            </a:r>
            <a:r>
              <a:rPr lang="el-GR" i="1" dirty="0">
                <a:latin typeface="Palatino Linotype" panose="02040502050505030304" pitchFamily="18" charset="0"/>
              </a:rPr>
              <a:t>γραφή</a:t>
            </a:r>
            <a:r>
              <a:rPr lang="el-GR" dirty="0">
                <a:latin typeface="Palatino Linotype" panose="02040502050505030304" pitchFamily="18" charset="0"/>
              </a:rPr>
              <a:t> ή </a:t>
            </a:r>
            <a:r>
              <a:rPr lang="el-GR" i="1" dirty="0">
                <a:latin typeface="Palatino Linotype" panose="02040502050505030304" pitchFamily="18" charset="0"/>
              </a:rPr>
              <a:t>εισαγγελία  κακώσεως ορφανού τέκνου, </a:t>
            </a:r>
            <a:r>
              <a:rPr lang="el-GR" i="1" dirty="0" err="1">
                <a:latin typeface="Palatino Linotype" panose="02040502050505030304" pitchFamily="18" charset="0"/>
              </a:rPr>
              <a:t>φάσις</a:t>
            </a:r>
            <a:r>
              <a:rPr lang="el-GR" i="1" dirty="0">
                <a:latin typeface="Palatino Linotype" panose="02040502050505030304" pitchFamily="18" charset="0"/>
              </a:rPr>
              <a:t>, δίκη επιτροπείας, δίκη βλάβης, δίκη σίτου</a:t>
            </a:r>
            <a:r>
              <a:rPr lang="el-GR" dirty="0">
                <a:latin typeface="Palatino Linotype" panose="02040502050505030304" pitchFamily="18" charset="0"/>
              </a:rPr>
              <a:t>) που κατήγγειλαν φαινόμενα κακοποίησης των ορφανών τέκνων και του ορφανικού οίκου</a:t>
            </a:r>
          </a:p>
          <a:p>
            <a:pPr algn="just"/>
            <a:r>
              <a:rPr lang="el-GR" dirty="0">
                <a:latin typeface="Palatino Linotype" panose="02040502050505030304" pitchFamily="18" charset="0"/>
              </a:rPr>
              <a:t>είχε τη συνδρομή των </a:t>
            </a:r>
            <a:r>
              <a:rPr lang="el-GR" b="1" i="1" dirty="0" err="1">
                <a:latin typeface="Palatino Linotype" panose="02040502050505030304" pitchFamily="18" charset="0"/>
              </a:rPr>
              <a:t>ορφανοφυλάκων</a:t>
            </a:r>
            <a:r>
              <a:rPr lang="el-GR" b="1" i="1" dirty="0">
                <a:latin typeface="Palatino Linotype" panose="02040502050505030304" pitchFamily="18" charset="0"/>
              </a:rPr>
              <a:t> </a:t>
            </a:r>
          </a:p>
          <a:p>
            <a:endParaRPr lang="el-GR" dirty="0"/>
          </a:p>
        </p:txBody>
      </p:sp>
    </p:spTree>
    <p:extLst>
      <p:ext uri="{BB962C8B-B14F-4D97-AF65-F5344CB8AC3E}">
        <p14:creationId xmlns:p14="http://schemas.microsoft.com/office/powerpoint/2010/main" val="621235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AED726-E765-4AA9-8B42-14D699639DF1}"/>
              </a:ext>
            </a:extLst>
          </p:cNvPr>
          <p:cNvSpPr>
            <a:spLocks noGrp="1"/>
          </p:cNvSpPr>
          <p:nvPr>
            <p:ph type="title"/>
          </p:nvPr>
        </p:nvSpPr>
        <p:spPr/>
        <p:txBody>
          <a:bodyPr>
            <a:normAutofit/>
          </a:bodyPr>
          <a:lstStyle/>
          <a:p>
            <a:pPr algn="ctr"/>
            <a:br>
              <a:rPr lang="el-GR" sz="3200" dirty="0">
                <a:latin typeface="Palatino Linotype" panose="02040502050505030304" pitchFamily="18" charset="0"/>
              </a:rPr>
            </a:br>
            <a:r>
              <a:rPr lang="el-GR" sz="3200" dirty="0">
                <a:latin typeface="Palatino Linotype" panose="02040502050505030304" pitchFamily="18" charset="0"/>
              </a:rPr>
              <a:t>Συμπεράσματα</a:t>
            </a:r>
          </a:p>
        </p:txBody>
      </p:sp>
      <p:sp>
        <p:nvSpPr>
          <p:cNvPr id="3" name="Θέση περιεχομένου 2">
            <a:extLst>
              <a:ext uri="{FF2B5EF4-FFF2-40B4-BE49-F238E27FC236}">
                <a16:creationId xmlns:a16="http://schemas.microsoft.com/office/drawing/2014/main" id="{D3E5E6F7-DDC5-48A2-B648-AA6F81188828}"/>
              </a:ext>
            </a:extLst>
          </p:cNvPr>
          <p:cNvSpPr>
            <a:spLocks noGrp="1"/>
          </p:cNvSpPr>
          <p:nvPr>
            <p:ph idx="1"/>
          </p:nvPr>
        </p:nvSpPr>
        <p:spPr/>
        <p:txBody>
          <a:bodyPr>
            <a:normAutofit/>
          </a:bodyPr>
          <a:lstStyle/>
          <a:p>
            <a:pPr algn="just">
              <a:lnSpc>
                <a:spcPct val="150000"/>
              </a:lnSpc>
            </a:pPr>
            <a:r>
              <a:rPr lang="el-GR" dirty="0">
                <a:latin typeface="Palatino Linotype" panose="02040502050505030304" pitchFamily="18" charset="0"/>
              </a:rPr>
              <a:t>Ο Επώνυμος άρχων ήταν ο  μεσάζων ανάμεσα στον πολίτη και στον δήμο</a:t>
            </a:r>
          </a:p>
          <a:p>
            <a:pPr algn="just">
              <a:lnSpc>
                <a:spcPct val="150000"/>
              </a:lnSpc>
            </a:pPr>
            <a:r>
              <a:rPr lang="el-GR" dirty="0">
                <a:latin typeface="Palatino Linotype" panose="02040502050505030304" pitchFamily="18" charset="0"/>
              </a:rPr>
              <a:t>Η αρμοδιότητα του αποτύπωνε έμπρακτα την κοινωνική μέριμνα της πόλης για τους ευάλωτους πολίτες της </a:t>
            </a:r>
          </a:p>
          <a:p>
            <a:pPr algn="just">
              <a:lnSpc>
                <a:spcPct val="150000"/>
              </a:lnSpc>
            </a:pPr>
            <a:r>
              <a:rPr lang="el-GR" dirty="0">
                <a:latin typeface="Palatino Linotype" panose="02040502050505030304" pitchFamily="18" charset="0"/>
              </a:rPr>
              <a:t>Μέσω της φροντίδας αυτών προστατευόταν </a:t>
            </a:r>
            <a:r>
              <a:rPr lang="el-GR" b="1" dirty="0">
                <a:solidFill>
                  <a:srgbClr val="FF0000"/>
                </a:solidFill>
                <a:latin typeface="Palatino Linotype" panose="02040502050505030304" pitchFamily="18" charset="0"/>
              </a:rPr>
              <a:t>ο οίκος</a:t>
            </a:r>
            <a:r>
              <a:rPr lang="el-GR" dirty="0">
                <a:latin typeface="Palatino Linotype" panose="02040502050505030304" pitchFamily="18" charset="0"/>
              </a:rPr>
              <a:t>, ο πραγματικά «ευάλωτος», που κινδύνευε με ερήμωση, προοπτική απευκταία για οικονομικούς και θρησκευτικούς λόγους</a:t>
            </a:r>
          </a:p>
          <a:p>
            <a:pPr algn="just">
              <a:lnSpc>
                <a:spcPct val="150000"/>
              </a:lnSpc>
            </a:pPr>
            <a:r>
              <a:rPr lang="el-GR" dirty="0">
                <a:latin typeface="Palatino Linotype" panose="02040502050505030304" pitchFamily="18" charset="0"/>
              </a:rPr>
              <a:t>Συνεπώς σε όλες τις περιπτώσεις η αρμοδιότητά του ήταν θεσμοθετημένη </a:t>
            </a:r>
            <a:r>
              <a:rPr lang="el-GR" b="1" dirty="0">
                <a:solidFill>
                  <a:srgbClr val="FF0000"/>
                </a:solidFill>
                <a:latin typeface="Palatino Linotype" panose="02040502050505030304" pitchFamily="18" charset="0"/>
              </a:rPr>
              <a:t>με κριτήριο τους κανόνες της εξ αδιαθέτου κληρονομικής διαδοχής</a:t>
            </a:r>
          </a:p>
          <a:p>
            <a:endParaRPr lang="el-GR" dirty="0"/>
          </a:p>
        </p:txBody>
      </p:sp>
    </p:spTree>
    <p:extLst>
      <p:ext uri="{BB962C8B-B14F-4D97-AF65-F5344CB8AC3E}">
        <p14:creationId xmlns:p14="http://schemas.microsoft.com/office/powerpoint/2010/main" val="4156574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1B2655-481B-4FD5-8A3A-B0B43A4346AD}"/>
              </a:ext>
            </a:extLst>
          </p:cNvPr>
          <p:cNvSpPr>
            <a:spLocks noGrp="1"/>
          </p:cNvSpPr>
          <p:nvPr>
            <p:ph type="title"/>
          </p:nvPr>
        </p:nvSpPr>
        <p:spPr/>
        <p:txBody>
          <a:bodyPr/>
          <a:lstStyle/>
          <a:p>
            <a:pPr algn="ctr"/>
            <a:br>
              <a:rPr lang="el-GR" dirty="0">
                <a:latin typeface="Palatino Linotype" panose="02040502050505030304" pitchFamily="18" charset="0"/>
              </a:rPr>
            </a:br>
            <a:r>
              <a:rPr lang="el-GR" sz="3200" dirty="0">
                <a:latin typeface="Palatino Linotype" panose="02040502050505030304" pitchFamily="18" charset="0"/>
              </a:rPr>
              <a:t>Συμπεράσματα</a:t>
            </a:r>
          </a:p>
        </p:txBody>
      </p:sp>
      <p:sp>
        <p:nvSpPr>
          <p:cNvPr id="3" name="Θέση περιεχομένου 2">
            <a:extLst>
              <a:ext uri="{FF2B5EF4-FFF2-40B4-BE49-F238E27FC236}">
                <a16:creationId xmlns:a16="http://schemas.microsoft.com/office/drawing/2014/main" id="{5B19E4E0-3A3A-40E9-82B7-CFD52312AD2F}"/>
              </a:ext>
            </a:extLst>
          </p:cNvPr>
          <p:cNvSpPr>
            <a:spLocks noGrp="1"/>
          </p:cNvSpPr>
          <p:nvPr>
            <p:ph idx="1"/>
          </p:nvPr>
        </p:nvSpPr>
        <p:spPr>
          <a:xfrm>
            <a:off x="2592925" y="2163638"/>
            <a:ext cx="8915400" cy="4100290"/>
          </a:xfrm>
        </p:spPr>
        <p:txBody>
          <a:bodyPr>
            <a:normAutofit lnSpcReduction="10000"/>
          </a:bodyPr>
          <a:lstStyle/>
          <a:p>
            <a:pPr marL="0" indent="0">
              <a:buNone/>
            </a:pPr>
            <a:r>
              <a:rPr lang="el-GR" dirty="0">
                <a:latin typeface="Palatino Linotype" panose="02040502050505030304" pitchFamily="18" charset="0"/>
              </a:rPr>
              <a:t>Εν κατακλείδι</a:t>
            </a:r>
          </a:p>
          <a:p>
            <a:pPr algn="just"/>
            <a:r>
              <a:rPr lang="el-GR" dirty="0">
                <a:latin typeface="Palatino Linotype" panose="02040502050505030304" pitchFamily="18" charset="0"/>
              </a:rPr>
              <a:t>Ο ρόλος του </a:t>
            </a:r>
            <a:r>
              <a:rPr lang="el-GR" b="1" dirty="0">
                <a:solidFill>
                  <a:srgbClr val="FF0000"/>
                </a:solidFill>
                <a:latin typeface="Palatino Linotype" panose="02040502050505030304" pitchFamily="18" charset="0"/>
              </a:rPr>
              <a:t>Επωνύμου άρχοντος </a:t>
            </a:r>
            <a:r>
              <a:rPr lang="el-GR" dirty="0">
                <a:latin typeface="Palatino Linotype" panose="02040502050505030304" pitchFamily="18" charset="0"/>
              </a:rPr>
              <a:t>ήταν πολύπλευρος και πολυδιάστατος</a:t>
            </a:r>
          </a:p>
          <a:p>
            <a:pPr algn="just"/>
            <a:r>
              <a:rPr lang="el-GR" dirty="0">
                <a:latin typeface="Palatino Linotype" panose="02040502050505030304" pitchFamily="18" charset="0"/>
              </a:rPr>
              <a:t>Στάθμιζε το δημόσιο συμφέρον με το ιδιωτικό</a:t>
            </a:r>
          </a:p>
          <a:p>
            <a:pPr algn="just"/>
            <a:r>
              <a:rPr lang="el-GR" dirty="0">
                <a:latin typeface="Palatino Linotype" panose="02040502050505030304" pitchFamily="18" charset="0"/>
              </a:rPr>
              <a:t>Αναμφίβολα η </a:t>
            </a:r>
            <a:r>
              <a:rPr lang="el-GR" b="1" dirty="0">
                <a:solidFill>
                  <a:srgbClr val="FF0000"/>
                </a:solidFill>
                <a:latin typeface="Palatino Linotype" panose="02040502050505030304" pitchFamily="18" charset="0"/>
              </a:rPr>
              <a:t>δικονομική αρμοδιότητα </a:t>
            </a:r>
            <a:r>
              <a:rPr lang="el-GR" dirty="0">
                <a:latin typeface="Palatino Linotype" panose="02040502050505030304" pitchFamily="18" charset="0"/>
              </a:rPr>
              <a:t>στις περιπτώσεις </a:t>
            </a:r>
            <a:r>
              <a:rPr lang="el-GR" dirty="0" err="1">
                <a:latin typeface="Palatino Linotype" panose="02040502050505030304" pitchFamily="18" charset="0"/>
              </a:rPr>
              <a:t>επιδικασίας</a:t>
            </a:r>
            <a:r>
              <a:rPr lang="el-GR" dirty="0">
                <a:latin typeface="Palatino Linotype" panose="02040502050505030304" pitchFamily="18" charset="0"/>
              </a:rPr>
              <a:t> κλήρου και </a:t>
            </a:r>
            <a:r>
              <a:rPr lang="el-GR" dirty="0" err="1">
                <a:latin typeface="Palatino Linotype" panose="02040502050505030304" pitchFamily="18" charset="0"/>
              </a:rPr>
              <a:t>ἐπικλήρου</a:t>
            </a:r>
            <a:r>
              <a:rPr lang="el-GR" dirty="0">
                <a:latin typeface="Palatino Linotype" panose="02040502050505030304" pitchFamily="18" charset="0"/>
              </a:rPr>
              <a:t>, κακώσεως των ευάλωτων προσώπων ήταν η πρωταρχική</a:t>
            </a:r>
          </a:p>
          <a:p>
            <a:pPr algn="just"/>
            <a:r>
              <a:rPr lang="el-GR" dirty="0">
                <a:latin typeface="Palatino Linotype" panose="02040502050505030304" pitchFamily="18" charset="0"/>
              </a:rPr>
              <a:t>Επιπρόσθετα, συμβούλευε, καθοδηγούσε, προέτρεπε, παρακολουθούσε, </a:t>
            </a:r>
            <a:r>
              <a:rPr lang="el-GR" dirty="0" err="1">
                <a:latin typeface="Palatino Linotype" panose="02040502050505030304" pitchFamily="18" charset="0"/>
              </a:rPr>
              <a:t>παρενέβαινε</a:t>
            </a:r>
            <a:r>
              <a:rPr lang="el-GR" dirty="0">
                <a:latin typeface="Palatino Linotype" panose="02040502050505030304" pitchFamily="18" charset="0"/>
              </a:rPr>
              <a:t>, επικύρωνε, διόριζε, έπαιρνε μέρος σε συμφωνίες και διαπραγματεύσεις, δίκαζε </a:t>
            </a:r>
          </a:p>
          <a:p>
            <a:pPr algn="just"/>
            <a:r>
              <a:rPr lang="el-GR" dirty="0">
                <a:latin typeface="Palatino Linotype" panose="02040502050505030304" pitchFamily="18" charset="0"/>
              </a:rPr>
              <a:t>Γενικά το αξίωμα του Επωνύμου άρχοντος είχε εμφανώς πολιτικές προεκτάσεις καθώς λειτουργούσε σε ένα θεσμικό πλαίσιο με σαφή προσανατολισμό : </a:t>
            </a:r>
          </a:p>
          <a:p>
            <a:pPr marL="0" indent="0" algn="ctr">
              <a:buNone/>
            </a:pPr>
            <a:r>
              <a:rPr lang="el-GR" b="1" dirty="0">
                <a:solidFill>
                  <a:srgbClr val="FF0000"/>
                </a:solidFill>
                <a:latin typeface="Palatino Linotype" panose="02040502050505030304" pitchFamily="18" charset="0"/>
              </a:rPr>
              <a:t>την ενίσχυση του όλου μέσω της προάσπισης του μέρους</a:t>
            </a:r>
          </a:p>
          <a:p>
            <a:endParaRPr lang="el-GR" dirty="0"/>
          </a:p>
        </p:txBody>
      </p:sp>
    </p:spTree>
    <p:extLst>
      <p:ext uri="{BB962C8B-B14F-4D97-AF65-F5344CB8AC3E}">
        <p14:creationId xmlns:p14="http://schemas.microsoft.com/office/powerpoint/2010/main" val="26880299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B844E5-4621-4D13-BEB0-E877575002A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0B30F89-813E-484C-8997-84A839FDA06F}"/>
              </a:ext>
            </a:extLst>
          </p:cNvPr>
          <p:cNvSpPr>
            <a:spLocks noGrp="1"/>
          </p:cNvSpPr>
          <p:nvPr>
            <p:ph idx="1"/>
          </p:nvPr>
        </p:nvSpPr>
        <p:spPr/>
        <p:txBody>
          <a:bodyPr/>
          <a:lstStyle/>
          <a:p>
            <a:pPr marL="0" indent="0" algn="ctr">
              <a:buNone/>
            </a:pPr>
            <a:endParaRPr lang="el-GR" dirty="0"/>
          </a:p>
          <a:p>
            <a:pPr marL="0" indent="0" algn="ctr">
              <a:buNone/>
            </a:pPr>
            <a:endParaRPr lang="el-GR" dirty="0"/>
          </a:p>
          <a:p>
            <a:pPr marL="0" indent="0" algn="ctr">
              <a:buNone/>
            </a:pPr>
            <a:endParaRPr lang="el-GR" dirty="0"/>
          </a:p>
          <a:p>
            <a:pPr marL="0" indent="0" algn="ctr">
              <a:buNone/>
            </a:pPr>
            <a:r>
              <a:rPr lang="el-GR" sz="3600" b="1" i="1" dirty="0">
                <a:latin typeface="Palatino Linotype" panose="02040502050505030304" pitchFamily="18" charset="0"/>
              </a:rPr>
              <a:t>Σας ευχαριστώ!</a:t>
            </a:r>
          </a:p>
          <a:p>
            <a:endParaRPr lang="el-GR" dirty="0"/>
          </a:p>
        </p:txBody>
      </p:sp>
    </p:spTree>
    <p:extLst>
      <p:ext uri="{BB962C8B-B14F-4D97-AF65-F5344CB8AC3E}">
        <p14:creationId xmlns:p14="http://schemas.microsoft.com/office/powerpoint/2010/main" val="172629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0D6A12-845E-486F-94BA-C56E872CD65D}"/>
              </a:ext>
            </a:extLst>
          </p:cNvPr>
          <p:cNvSpPr>
            <a:spLocks noGrp="1"/>
          </p:cNvSpPr>
          <p:nvPr>
            <p:ph type="title"/>
          </p:nvPr>
        </p:nvSpPr>
        <p:spPr/>
        <p:txBody>
          <a:bodyPr>
            <a:normAutofit/>
          </a:bodyPr>
          <a:lstStyle/>
          <a:p>
            <a:pPr algn="ctr">
              <a:lnSpc>
                <a:spcPct val="150000"/>
              </a:lnSpc>
            </a:pPr>
            <a:endParaRPr lang="el-GR" sz="2800" b="1" dirty="0">
              <a:latin typeface="Palatino Linotype" panose="02040502050505030304" pitchFamily="18" charset="0"/>
            </a:endParaRPr>
          </a:p>
        </p:txBody>
      </p:sp>
      <p:pic>
        <p:nvPicPr>
          <p:cNvPr id="4" name="Θέση περιεχομένου 3">
            <a:extLst>
              <a:ext uri="{FF2B5EF4-FFF2-40B4-BE49-F238E27FC236}">
                <a16:creationId xmlns:a16="http://schemas.microsoft.com/office/drawing/2014/main" id="{F78B3E53-FF31-4990-8355-E0F9FD742877}"/>
              </a:ext>
            </a:extLst>
          </p:cNvPr>
          <p:cNvPicPr>
            <a:picLocks noGrp="1" noChangeAspect="1"/>
          </p:cNvPicPr>
          <p:nvPr>
            <p:ph idx="1"/>
          </p:nvPr>
        </p:nvPicPr>
        <p:blipFill>
          <a:blip r:embed="rId2"/>
          <a:stretch>
            <a:fillRect/>
          </a:stretch>
        </p:blipFill>
        <p:spPr>
          <a:xfrm>
            <a:off x="4492467" y="2204545"/>
            <a:ext cx="5108891" cy="4023709"/>
          </a:xfrm>
          <a:prstGeom prst="rect">
            <a:avLst/>
          </a:prstGeom>
        </p:spPr>
      </p:pic>
    </p:spTree>
    <p:extLst>
      <p:ext uri="{BB962C8B-B14F-4D97-AF65-F5344CB8AC3E}">
        <p14:creationId xmlns:p14="http://schemas.microsoft.com/office/powerpoint/2010/main" val="903657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162F14-FF97-4C4F-939F-43804279CC40}"/>
              </a:ext>
            </a:extLst>
          </p:cNvPr>
          <p:cNvSpPr>
            <a:spLocks noGrp="1"/>
          </p:cNvSpPr>
          <p:nvPr>
            <p:ph type="title"/>
          </p:nvPr>
        </p:nvSpPr>
        <p:spPr/>
        <p:txBody>
          <a:bodyPr/>
          <a:lstStyle/>
          <a:p>
            <a:pPr algn="ctr"/>
            <a:br>
              <a:rPr lang="el-GR" dirty="0">
                <a:latin typeface="Palatino Linotype" panose="02040502050505030304" pitchFamily="18" charset="0"/>
              </a:rPr>
            </a:br>
            <a:r>
              <a:rPr lang="el-GR" sz="3200" dirty="0">
                <a:latin typeface="Palatino Linotype" panose="02040502050505030304" pitchFamily="18" charset="0"/>
              </a:rPr>
              <a:t>Εισαγωγικά Στοιχεία </a:t>
            </a:r>
          </a:p>
        </p:txBody>
      </p:sp>
      <p:sp>
        <p:nvSpPr>
          <p:cNvPr id="3" name="Θέση περιεχομένου 2">
            <a:extLst>
              <a:ext uri="{FF2B5EF4-FFF2-40B4-BE49-F238E27FC236}">
                <a16:creationId xmlns:a16="http://schemas.microsoft.com/office/drawing/2014/main" id="{3B255B3A-9F13-4786-9E14-FFC378093BF7}"/>
              </a:ext>
            </a:extLst>
          </p:cNvPr>
          <p:cNvSpPr>
            <a:spLocks noGrp="1"/>
          </p:cNvSpPr>
          <p:nvPr>
            <p:ph idx="1"/>
          </p:nvPr>
        </p:nvSpPr>
        <p:spPr/>
        <p:txBody>
          <a:bodyPr>
            <a:normAutofit fontScale="92500" lnSpcReduction="10000"/>
          </a:bodyPr>
          <a:lstStyle/>
          <a:p>
            <a:pPr algn="just">
              <a:lnSpc>
                <a:spcPct val="150000"/>
              </a:lnSpc>
            </a:pPr>
            <a:r>
              <a:rPr lang="el-GR" dirty="0">
                <a:latin typeface="Palatino Linotype" panose="02040502050505030304" pitchFamily="18" charset="0"/>
              </a:rPr>
              <a:t>Ένας από τους </a:t>
            </a:r>
            <a:r>
              <a:rPr lang="el-GR" b="1" dirty="0">
                <a:solidFill>
                  <a:srgbClr val="FF0000"/>
                </a:solidFill>
                <a:latin typeface="Palatino Linotype" panose="02040502050505030304" pitchFamily="18" charset="0"/>
              </a:rPr>
              <a:t>εννέα άρχοντες </a:t>
            </a:r>
            <a:r>
              <a:rPr lang="el-GR" dirty="0">
                <a:latin typeface="Palatino Linotype" panose="02040502050505030304" pitchFamily="18" charset="0"/>
              </a:rPr>
              <a:t>της Αθήνας</a:t>
            </a:r>
          </a:p>
          <a:p>
            <a:pPr algn="just">
              <a:lnSpc>
                <a:spcPct val="150000"/>
              </a:lnSpc>
            </a:pPr>
            <a:r>
              <a:rPr lang="el-GR" dirty="0">
                <a:latin typeface="Palatino Linotype" panose="02040502050505030304" pitchFamily="18" charset="0"/>
              </a:rPr>
              <a:t>Ο αρμόδιος αξιωματούχος για θέματα </a:t>
            </a:r>
            <a:r>
              <a:rPr lang="el-GR" b="1" dirty="0">
                <a:solidFill>
                  <a:srgbClr val="FF0000"/>
                </a:solidFill>
                <a:latin typeface="Palatino Linotype" panose="02040502050505030304" pitchFamily="18" charset="0"/>
              </a:rPr>
              <a:t>οικογενειακού</a:t>
            </a:r>
            <a:r>
              <a:rPr lang="el-GR" dirty="0">
                <a:latin typeface="Palatino Linotype" panose="02040502050505030304" pitchFamily="18" charset="0"/>
              </a:rPr>
              <a:t> και </a:t>
            </a:r>
            <a:r>
              <a:rPr lang="el-GR" b="1" dirty="0">
                <a:solidFill>
                  <a:srgbClr val="FF0000"/>
                </a:solidFill>
                <a:latin typeface="Palatino Linotype" panose="02040502050505030304" pitchFamily="18" charset="0"/>
              </a:rPr>
              <a:t>κληρονομικού</a:t>
            </a:r>
            <a:r>
              <a:rPr lang="el-GR" dirty="0">
                <a:latin typeface="Palatino Linotype" panose="02040502050505030304" pitchFamily="18" charset="0"/>
              </a:rPr>
              <a:t> δικαίου</a:t>
            </a:r>
          </a:p>
          <a:p>
            <a:pPr algn="just">
              <a:lnSpc>
                <a:spcPct val="150000"/>
              </a:lnSpc>
            </a:pPr>
            <a:r>
              <a:rPr lang="el-GR" dirty="0">
                <a:latin typeface="Palatino Linotype" panose="02040502050505030304" pitchFamily="18" charset="0"/>
              </a:rPr>
              <a:t>Η ανάδειξη στο αξίωμα με κλήρωση </a:t>
            </a:r>
          </a:p>
          <a:p>
            <a:pPr algn="just">
              <a:lnSpc>
                <a:spcPct val="150000"/>
              </a:lnSpc>
            </a:pPr>
            <a:r>
              <a:rPr lang="el-GR" dirty="0">
                <a:latin typeface="Palatino Linotype" panose="02040502050505030304" pitchFamily="18" charset="0"/>
              </a:rPr>
              <a:t>Ετήσια θητεία</a:t>
            </a:r>
          </a:p>
          <a:p>
            <a:pPr algn="just">
              <a:lnSpc>
                <a:spcPct val="150000"/>
              </a:lnSpc>
            </a:pPr>
            <a:r>
              <a:rPr lang="el-GR" dirty="0">
                <a:latin typeface="Palatino Linotype" panose="02040502050505030304" pitchFamily="18" charset="0"/>
              </a:rPr>
              <a:t>Χρήση του προσωνυμίου «</a:t>
            </a:r>
            <a:r>
              <a:rPr lang="el-GR" b="1" dirty="0">
                <a:solidFill>
                  <a:srgbClr val="FF0000"/>
                </a:solidFill>
                <a:latin typeface="Palatino Linotype" panose="02040502050505030304" pitchFamily="18" charset="0"/>
              </a:rPr>
              <a:t>Επώνυμος</a:t>
            </a:r>
            <a:r>
              <a:rPr lang="el-GR" dirty="0">
                <a:latin typeface="Palatino Linotype" panose="02040502050505030304" pitchFamily="18" charset="0"/>
              </a:rPr>
              <a:t>» επειδή έδινε το όνομά του στο έτος</a:t>
            </a:r>
          </a:p>
          <a:p>
            <a:pPr algn="just">
              <a:lnSpc>
                <a:spcPct val="150000"/>
              </a:lnSpc>
            </a:pPr>
            <a:r>
              <a:rPr lang="el-GR" dirty="0">
                <a:latin typeface="Palatino Linotype" panose="02040502050505030304" pitchFamily="18" charset="0"/>
              </a:rPr>
              <a:t>Στις πηγές:  </a:t>
            </a:r>
            <a:r>
              <a:rPr lang="el-GR" b="1" dirty="0">
                <a:solidFill>
                  <a:srgbClr val="FF0000"/>
                </a:solidFill>
                <a:latin typeface="Palatino Linotype" panose="02040502050505030304" pitchFamily="18" charset="0"/>
              </a:rPr>
              <a:t>ο </a:t>
            </a:r>
            <a:r>
              <a:rPr lang="el-GR" b="1" dirty="0" err="1">
                <a:solidFill>
                  <a:srgbClr val="FF0000"/>
                </a:solidFill>
                <a:latin typeface="Palatino Linotype" panose="02040502050505030304" pitchFamily="18" charset="0"/>
              </a:rPr>
              <a:t>ἄρχων</a:t>
            </a:r>
            <a:endParaRPr lang="el-GR" b="1" dirty="0">
              <a:solidFill>
                <a:srgbClr val="FF0000"/>
              </a:solidFill>
              <a:latin typeface="Palatino Linotype" panose="02040502050505030304" pitchFamily="18" charset="0"/>
            </a:endParaRPr>
          </a:p>
          <a:p>
            <a:pPr marL="0" indent="0" algn="just">
              <a:lnSpc>
                <a:spcPct val="150000"/>
              </a:lnSpc>
              <a:buNone/>
            </a:pPr>
            <a:r>
              <a:rPr lang="el-GR" dirty="0">
                <a:latin typeface="Palatino Linotype" panose="02040502050505030304" pitchFamily="18" charset="0"/>
              </a:rPr>
              <a:t> </a:t>
            </a:r>
            <a:r>
              <a:rPr lang="el-GR" dirty="0" err="1">
                <a:latin typeface="Palatino Linotype" panose="02040502050505030304" pitchFamily="18" charset="0"/>
              </a:rPr>
              <a:t>Ἰσαῖος</a:t>
            </a:r>
            <a:r>
              <a:rPr lang="el-GR" dirty="0">
                <a:latin typeface="Palatino Linotype" panose="02040502050505030304" pitchFamily="18" charset="0"/>
              </a:rPr>
              <a:t> 3 </a:t>
            </a:r>
            <a:r>
              <a:rPr lang="el-GR" b="1" i="1" dirty="0" err="1">
                <a:latin typeface="Palatino Linotype" panose="02040502050505030304" pitchFamily="18" charset="0"/>
              </a:rPr>
              <a:t>Περὶ</a:t>
            </a:r>
            <a:r>
              <a:rPr lang="el-GR" b="1" i="1" dirty="0">
                <a:latin typeface="Palatino Linotype" panose="02040502050505030304" pitchFamily="18" charset="0"/>
              </a:rPr>
              <a:t> </a:t>
            </a:r>
            <a:r>
              <a:rPr lang="el-GR" b="1" i="1" dirty="0" err="1">
                <a:latin typeface="Palatino Linotype" panose="02040502050505030304" pitchFamily="18" charset="0"/>
              </a:rPr>
              <a:t>τοῦ</a:t>
            </a:r>
            <a:r>
              <a:rPr lang="el-GR" b="1" i="1" dirty="0">
                <a:latin typeface="Palatino Linotype" panose="02040502050505030304" pitchFamily="18" charset="0"/>
              </a:rPr>
              <a:t> Πύρρου κλήρου </a:t>
            </a:r>
            <a:r>
              <a:rPr lang="el-GR" dirty="0">
                <a:latin typeface="Palatino Linotype" panose="02040502050505030304" pitchFamily="18" charset="0"/>
              </a:rPr>
              <a:t>78: </a:t>
            </a:r>
            <a:r>
              <a:rPr lang="el-GR" i="1" dirty="0" err="1">
                <a:latin typeface="Palatino Linotype" panose="02040502050505030304" pitchFamily="18" charset="0"/>
              </a:rPr>
              <a:t>ἔπειτα</a:t>
            </a:r>
            <a:r>
              <a:rPr lang="el-GR" i="1" dirty="0">
                <a:latin typeface="Palatino Linotype" panose="02040502050505030304" pitchFamily="18" charset="0"/>
              </a:rPr>
              <a:t> </a:t>
            </a:r>
            <a:r>
              <a:rPr lang="el-GR" i="1" dirty="0" err="1">
                <a:latin typeface="Palatino Linotype" panose="02040502050505030304" pitchFamily="18" charset="0"/>
              </a:rPr>
              <a:t>πρὸς</a:t>
            </a:r>
            <a:r>
              <a:rPr lang="el-GR" i="1" dirty="0">
                <a:latin typeface="Palatino Linotype" panose="02040502050505030304" pitchFamily="18" charset="0"/>
              </a:rPr>
              <a:t> </a:t>
            </a:r>
            <a:r>
              <a:rPr lang="el-GR" i="1" dirty="0" err="1">
                <a:latin typeface="Palatino Linotype" panose="02040502050505030304" pitchFamily="18" charset="0"/>
              </a:rPr>
              <a:t>ὁποῖον</a:t>
            </a:r>
            <a:r>
              <a:rPr lang="el-GR" i="1" dirty="0">
                <a:latin typeface="Palatino Linotype" panose="02040502050505030304" pitchFamily="18" charset="0"/>
              </a:rPr>
              <a:t> </a:t>
            </a:r>
            <a:r>
              <a:rPr lang="el-GR" b="1" i="1" dirty="0" err="1">
                <a:latin typeface="Palatino Linotype" panose="02040502050505030304" pitchFamily="18" charset="0"/>
              </a:rPr>
              <a:t>ἄρχοντα</a:t>
            </a:r>
            <a:r>
              <a:rPr lang="el-GR" i="1" dirty="0">
                <a:latin typeface="Palatino Linotype" panose="02040502050505030304" pitchFamily="18" charset="0"/>
              </a:rPr>
              <a:t> ἡ </a:t>
            </a:r>
            <a:r>
              <a:rPr lang="el-GR" i="1" dirty="0" err="1">
                <a:latin typeface="Palatino Linotype" panose="02040502050505030304" pitchFamily="18" charset="0"/>
              </a:rPr>
              <a:t>ἐγγυητὴ</a:t>
            </a:r>
            <a:r>
              <a:rPr lang="el-GR" i="1" dirty="0">
                <a:latin typeface="Palatino Linotype" panose="02040502050505030304" pitchFamily="18" charset="0"/>
              </a:rPr>
              <a:t> </a:t>
            </a:r>
            <a:r>
              <a:rPr lang="el-GR" i="1" dirty="0" err="1">
                <a:latin typeface="Palatino Linotype" panose="02040502050505030304" pitchFamily="18" charset="0"/>
              </a:rPr>
              <a:t>γυνὴ</a:t>
            </a:r>
            <a:r>
              <a:rPr lang="el-GR" i="1" dirty="0">
                <a:latin typeface="Palatino Linotype" panose="02040502050505030304" pitchFamily="18" charset="0"/>
              </a:rPr>
              <a:t> </a:t>
            </a:r>
            <a:r>
              <a:rPr lang="el-GR" i="1" dirty="0" err="1">
                <a:latin typeface="Palatino Linotype" panose="02040502050505030304" pitchFamily="18" charset="0"/>
              </a:rPr>
              <a:t>ἀπέλιπε</a:t>
            </a:r>
            <a:r>
              <a:rPr lang="el-GR" i="1" dirty="0">
                <a:latin typeface="Palatino Linotype" panose="02040502050505030304" pitchFamily="18" charset="0"/>
              </a:rPr>
              <a:t> </a:t>
            </a:r>
            <a:r>
              <a:rPr lang="el-GR" i="1" dirty="0" err="1">
                <a:latin typeface="Palatino Linotype" panose="02040502050505030304" pitchFamily="18" charset="0"/>
              </a:rPr>
              <a:t>τὸν</a:t>
            </a:r>
            <a:r>
              <a:rPr lang="el-GR" i="1" dirty="0">
                <a:latin typeface="Palatino Linotype" panose="02040502050505030304" pitchFamily="18" charset="0"/>
              </a:rPr>
              <a:t> </a:t>
            </a:r>
            <a:r>
              <a:rPr lang="el-GR" i="1" dirty="0" err="1">
                <a:latin typeface="Palatino Linotype" panose="02040502050505030304" pitchFamily="18" charset="0"/>
              </a:rPr>
              <a:t>ἄνδρα</a:t>
            </a:r>
            <a:r>
              <a:rPr lang="el-GR" i="1" dirty="0">
                <a:latin typeface="Palatino Linotype" panose="02040502050505030304" pitchFamily="18" charset="0"/>
              </a:rPr>
              <a:t> ἢ </a:t>
            </a:r>
            <a:r>
              <a:rPr lang="el-GR" i="1" dirty="0" err="1">
                <a:latin typeface="Palatino Linotype" panose="02040502050505030304" pitchFamily="18" charset="0"/>
              </a:rPr>
              <a:t>τὸν</a:t>
            </a:r>
            <a:r>
              <a:rPr lang="el-GR" i="1" dirty="0">
                <a:latin typeface="Palatino Linotype" panose="02040502050505030304" pitchFamily="18" charset="0"/>
              </a:rPr>
              <a:t> </a:t>
            </a:r>
            <a:r>
              <a:rPr lang="el-GR" i="1" dirty="0" err="1">
                <a:latin typeface="Palatino Linotype" panose="02040502050505030304" pitchFamily="18" charset="0"/>
              </a:rPr>
              <a:t>οἶκον</a:t>
            </a:r>
            <a:r>
              <a:rPr lang="el-GR" i="1" dirty="0">
                <a:latin typeface="Palatino Linotype" panose="02040502050505030304" pitchFamily="18" charset="0"/>
              </a:rPr>
              <a:t> [</a:t>
            </a:r>
            <a:r>
              <a:rPr lang="el-GR" i="1" dirty="0" err="1">
                <a:latin typeface="Palatino Linotype" panose="02040502050505030304" pitchFamily="18" charset="0"/>
              </a:rPr>
              <a:t>τὸν</a:t>
            </a:r>
            <a:r>
              <a:rPr lang="el-GR" i="1" dirty="0">
                <a:latin typeface="Palatino Linotype" panose="02040502050505030304" pitchFamily="18" charset="0"/>
              </a:rPr>
              <a:t>] </a:t>
            </a:r>
            <a:r>
              <a:rPr lang="el-GR" i="1" dirty="0" err="1">
                <a:latin typeface="Palatino Linotype" panose="02040502050505030304" pitchFamily="18" charset="0"/>
              </a:rPr>
              <a:t>αὐτοῦ</a:t>
            </a:r>
            <a:r>
              <a:rPr lang="el-GR" i="1" dirty="0">
                <a:latin typeface="Palatino Linotype" panose="02040502050505030304" pitchFamily="18" charset="0"/>
              </a:rPr>
              <a:t>.</a:t>
            </a:r>
          </a:p>
        </p:txBody>
      </p:sp>
    </p:spTree>
    <p:extLst>
      <p:ext uri="{BB962C8B-B14F-4D97-AF65-F5344CB8AC3E}">
        <p14:creationId xmlns:p14="http://schemas.microsoft.com/office/powerpoint/2010/main" val="214530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41D4A8-08B5-4CF6-8BB8-707FD90470C9}"/>
              </a:ext>
            </a:extLst>
          </p:cNvPr>
          <p:cNvSpPr>
            <a:spLocks noGrp="1"/>
          </p:cNvSpPr>
          <p:nvPr>
            <p:ph type="title"/>
          </p:nvPr>
        </p:nvSpPr>
        <p:spPr>
          <a:xfrm>
            <a:off x="2592925" y="499404"/>
            <a:ext cx="8911687" cy="1280890"/>
          </a:xfrm>
        </p:spPr>
        <p:txBody>
          <a:bodyPr>
            <a:normAutofit fontScale="90000"/>
          </a:bodyPr>
          <a:lstStyle/>
          <a:p>
            <a:pPr algn="ctr"/>
            <a:br>
              <a:rPr lang="el-GR" sz="2800" dirty="0">
                <a:latin typeface="Palatino Linotype" panose="02040502050505030304" pitchFamily="18" charset="0"/>
              </a:rPr>
            </a:br>
            <a:r>
              <a:rPr lang="el-GR" sz="2800" dirty="0">
                <a:latin typeface="Palatino Linotype" panose="02040502050505030304" pitchFamily="18" charset="0"/>
              </a:rPr>
              <a:t>Δημοσθένη </a:t>
            </a:r>
            <a:br>
              <a:rPr lang="el-GR" sz="2800" dirty="0">
                <a:latin typeface="Palatino Linotype" panose="02040502050505030304" pitchFamily="18" charset="0"/>
              </a:rPr>
            </a:br>
            <a:r>
              <a:rPr lang="el-GR" sz="2800" dirty="0">
                <a:latin typeface="Palatino Linotype" panose="02040502050505030304" pitchFamily="18" charset="0"/>
              </a:rPr>
              <a:t>43 </a:t>
            </a:r>
            <a:r>
              <a:rPr lang="el-GR" sz="2800" i="1" dirty="0">
                <a:latin typeface="Palatino Linotype" panose="02040502050505030304" pitchFamily="18" charset="0"/>
              </a:rPr>
              <a:t>Προς </a:t>
            </a:r>
            <a:r>
              <a:rPr lang="el-GR" sz="2800" i="1" dirty="0" err="1">
                <a:latin typeface="Palatino Linotype" panose="02040502050505030304" pitchFamily="18" charset="0"/>
              </a:rPr>
              <a:t>Μακάρτατον</a:t>
            </a:r>
            <a:r>
              <a:rPr lang="el-GR" sz="2800" i="1" dirty="0">
                <a:latin typeface="Palatino Linotype" panose="02040502050505030304" pitchFamily="18" charset="0"/>
              </a:rPr>
              <a:t> περί </a:t>
            </a:r>
            <a:r>
              <a:rPr lang="el-GR" sz="2800" i="1" dirty="0" err="1">
                <a:latin typeface="Palatino Linotype" panose="02040502050505030304" pitchFamily="18" charset="0"/>
              </a:rPr>
              <a:t>Ἀγνίου</a:t>
            </a:r>
            <a:r>
              <a:rPr lang="el-GR" sz="2800" i="1" dirty="0">
                <a:latin typeface="Palatino Linotype" panose="02040502050505030304" pitchFamily="18" charset="0"/>
              </a:rPr>
              <a:t> Κλήρου </a:t>
            </a:r>
            <a:r>
              <a:rPr lang="el-GR" sz="2800" dirty="0">
                <a:latin typeface="Palatino Linotype" panose="02040502050505030304" pitchFamily="18" charset="0"/>
              </a:rPr>
              <a:t>75 </a:t>
            </a:r>
          </a:p>
        </p:txBody>
      </p:sp>
      <p:sp>
        <p:nvSpPr>
          <p:cNvPr id="3" name="Θέση περιεχομένου 2">
            <a:extLst>
              <a:ext uri="{FF2B5EF4-FFF2-40B4-BE49-F238E27FC236}">
                <a16:creationId xmlns:a16="http://schemas.microsoft.com/office/drawing/2014/main" id="{85AFA86F-37EC-4869-BD44-CA4A566FDA37}"/>
              </a:ext>
            </a:extLst>
          </p:cNvPr>
          <p:cNvSpPr>
            <a:spLocks noGrp="1"/>
          </p:cNvSpPr>
          <p:nvPr>
            <p:ph idx="1"/>
          </p:nvPr>
        </p:nvSpPr>
        <p:spPr>
          <a:xfrm>
            <a:off x="2589212" y="2133599"/>
            <a:ext cx="8915400" cy="4224997"/>
          </a:xfrm>
        </p:spPr>
        <p:txBody>
          <a:bodyPr>
            <a:normAutofit/>
          </a:bodyPr>
          <a:lstStyle/>
          <a:p>
            <a:pPr algn="just">
              <a:lnSpc>
                <a:spcPct val="150000"/>
              </a:lnSpc>
            </a:pPr>
            <a:r>
              <a:rPr lang="el-GR" i="1" dirty="0">
                <a:latin typeface="Palatino Linotype" panose="02040502050505030304" pitchFamily="18" charset="0"/>
              </a:rPr>
              <a:t>Νόμος ὁ </a:t>
            </a:r>
            <a:r>
              <a:rPr lang="el-GR" b="1" i="1" dirty="0" err="1">
                <a:latin typeface="Palatino Linotype" panose="02040502050505030304" pitchFamily="18" charset="0"/>
              </a:rPr>
              <a:t>ἄρχων</a:t>
            </a:r>
            <a:r>
              <a:rPr lang="el-GR" i="1" dirty="0">
                <a:latin typeface="Palatino Linotype" panose="02040502050505030304" pitchFamily="18" charset="0"/>
              </a:rPr>
              <a:t> </a:t>
            </a:r>
            <a:r>
              <a:rPr lang="el-GR" i="1" dirty="0" err="1">
                <a:latin typeface="Palatino Linotype" panose="02040502050505030304" pitchFamily="18" charset="0"/>
              </a:rPr>
              <a:t>ἐπιμελείσθω</a:t>
            </a:r>
            <a:r>
              <a:rPr lang="el-GR" i="1" dirty="0">
                <a:latin typeface="Palatino Linotype" panose="02040502050505030304" pitchFamily="18" charset="0"/>
              </a:rPr>
              <a:t> </a:t>
            </a:r>
            <a:r>
              <a:rPr lang="el-GR" i="1" dirty="0" err="1">
                <a:latin typeface="Palatino Linotype" panose="02040502050505030304" pitchFamily="18" charset="0"/>
              </a:rPr>
              <a:t>τῶν</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ὀρφανῶν</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τῶν</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ἐπικλήρων</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τῶν</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οἴκων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τῶν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ἐξερημουμένων</a:t>
            </a:r>
            <a:r>
              <a:rPr lang="el-GR" b="1" i="1" dirty="0">
                <a:solidFill>
                  <a:srgbClr val="FF0000"/>
                </a:solidFill>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τῶν</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γυναικῶν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ὅσαι</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μένουσιν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ἐν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τοῖς</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οἴκοις</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τῶν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ἀνδρῶν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τῶν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τεθνηκότων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φάσκουσαι</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κυεῖν</a:t>
            </a:r>
            <a:r>
              <a:rPr lang="el-GR" i="1" dirty="0">
                <a:latin typeface="Palatino Linotype" panose="02040502050505030304" pitchFamily="18" charset="0"/>
              </a:rPr>
              <a:t>. τούτων </a:t>
            </a:r>
            <a:r>
              <a:rPr lang="el-GR" i="1" dirty="0" err="1">
                <a:latin typeface="Palatino Linotype" panose="02040502050505030304" pitchFamily="18" charset="0"/>
              </a:rPr>
              <a:t>ἐπιμελείσθω</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μὴ</a:t>
            </a:r>
            <a:r>
              <a:rPr lang="el-GR" i="1" dirty="0">
                <a:latin typeface="Palatino Linotype" panose="02040502050505030304" pitchFamily="18" charset="0"/>
              </a:rPr>
              <a:t> </a:t>
            </a:r>
            <a:r>
              <a:rPr lang="el-GR" i="1" dirty="0" err="1">
                <a:latin typeface="Palatino Linotype" panose="02040502050505030304" pitchFamily="18" charset="0"/>
              </a:rPr>
              <a:t>ἐάτω</a:t>
            </a:r>
            <a:r>
              <a:rPr lang="el-GR" i="1" dirty="0">
                <a:latin typeface="Palatino Linotype" panose="02040502050505030304" pitchFamily="18" charset="0"/>
              </a:rPr>
              <a:t> </a:t>
            </a:r>
            <a:r>
              <a:rPr lang="el-GR" i="1" dirty="0" err="1">
                <a:latin typeface="Palatino Linotype" panose="02040502050505030304" pitchFamily="18" charset="0"/>
              </a:rPr>
              <a:t>ὑβρίζειν</a:t>
            </a:r>
            <a:r>
              <a:rPr lang="el-GR" i="1" dirty="0">
                <a:latin typeface="Palatino Linotype" panose="02040502050505030304" pitchFamily="18" charset="0"/>
              </a:rPr>
              <a:t> </a:t>
            </a:r>
            <a:r>
              <a:rPr lang="el-GR" i="1" dirty="0" err="1">
                <a:latin typeface="Palatino Linotype" panose="02040502050505030304" pitchFamily="18" charset="0"/>
              </a:rPr>
              <a:t>μηδένα</a:t>
            </a:r>
            <a:r>
              <a:rPr lang="el-GR" i="1" dirty="0">
                <a:latin typeface="Palatino Linotype" panose="02040502050505030304" pitchFamily="18" charset="0"/>
              </a:rPr>
              <a:t> </a:t>
            </a:r>
            <a:r>
              <a:rPr lang="el-GR" i="1" dirty="0" err="1">
                <a:latin typeface="Palatino Linotype" panose="02040502050505030304" pitchFamily="18" charset="0"/>
              </a:rPr>
              <a:t>περὶ</a:t>
            </a:r>
            <a:r>
              <a:rPr lang="el-GR" i="1" dirty="0">
                <a:latin typeface="Palatino Linotype" panose="02040502050505030304" pitchFamily="18" charset="0"/>
              </a:rPr>
              <a:t> τούτους</a:t>
            </a:r>
            <a:endParaRPr lang="el-GR" dirty="0">
              <a:latin typeface="Palatino Linotype" panose="02040502050505030304" pitchFamily="18" charset="0"/>
            </a:endParaRPr>
          </a:p>
          <a:p>
            <a:pPr algn="just">
              <a:lnSpc>
                <a:spcPct val="150000"/>
              </a:lnSpc>
            </a:pPr>
            <a:r>
              <a:rPr lang="el-GR" dirty="0">
                <a:latin typeface="Palatino Linotype" panose="02040502050505030304" pitchFamily="18" charset="0"/>
              </a:rPr>
              <a:t>«Νόμος: Ας φροντίζει ο </a:t>
            </a:r>
            <a:r>
              <a:rPr lang="el-GR" dirty="0">
                <a:solidFill>
                  <a:schemeClr val="tx1"/>
                </a:solidFill>
                <a:latin typeface="Palatino Linotype" panose="02040502050505030304" pitchFamily="18" charset="0"/>
              </a:rPr>
              <a:t>άρχοντας</a:t>
            </a:r>
            <a:r>
              <a:rPr lang="el-GR" dirty="0">
                <a:solidFill>
                  <a:srgbClr val="FF0000"/>
                </a:solidFill>
                <a:latin typeface="Palatino Linotype" panose="02040502050505030304" pitchFamily="18" charset="0"/>
              </a:rPr>
              <a:t> </a:t>
            </a:r>
            <a:r>
              <a:rPr lang="el-GR" dirty="0">
                <a:latin typeface="Palatino Linotype" panose="02040502050505030304" pitchFamily="18" charset="0"/>
              </a:rPr>
              <a:t>τα ορφανά</a:t>
            </a:r>
            <a:r>
              <a:rPr lang="el-GR" b="1" dirty="0">
                <a:latin typeface="Palatino Linotype" panose="02040502050505030304" pitchFamily="18" charset="0"/>
              </a:rPr>
              <a:t> </a:t>
            </a:r>
            <a:r>
              <a:rPr lang="el-GR" dirty="0">
                <a:latin typeface="Palatino Linotype" panose="02040502050505030304" pitchFamily="18" charset="0"/>
              </a:rPr>
              <a:t>και τις επικλήρους και τους οίκους που απειλούνται με ερήμωση, και όλες τις γυναίκες που παραμένουν στα σπίτια των νεκρών συζύγων τους, ισχυριζόμενες ότι κυοφορούν. Ας φροντίζει γι’ αυτούς και να μην επιτρέψει σε κανέναν να τους προσβάλει». </a:t>
            </a:r>
            <a:endParaRPr lang="el-GR" dirty="0"/>
          </a:p>
        </p:txBody>
      </p:sp>
    </p:spTree>
    <p:extLst>
      <p:ext uri="{BB962C8B-B14F-4D97-AF65-F5344CB8AC3E}">
        <p14:creationId xmlns:p14="http://schemas.microsoft.com/office/powerpoint/2010/main" val="382875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0D0194-4BE5-4C0A-8E23-C61079578B3F}"/>
              </a:ext>
            </a:extLst>
          </p:cNvPr>
          <p:cNvSpPr>
            <a:spLocks noGrp="1"/>
          </p:cNvSpPr>
          <p:nvPr>
            <p:ph type="title"/>
          </p:nvPr>
        </p:nvSpPr>
        <p:spPr/>
        <p:txBody>
          <a:bodyPr/>
          <a:lstStyle/>
          <a:p>
            <a:pPr algn="ctr"/>
            <a:br>
              <a:rPr lang="el-GR" dirty="0">
                <a:latin typeface="Palatino Linotype" panose="02040502050505030304" pitchFamily="18" charset="0"/>
              </a:rPr>
            </a:br>
            <a:r>
              <a:rPr lang="el-GR" sz="3200" dirty="0">
                <a:latin typeface="Palatino Linotype" panose="02040502050505030304" pitchFamily="18" charset="0"/>
              </a:rPr>
              <a:t>Οι ευάλωτοι πληθυσμοί </a:t>
            </a:r>
          </a:p>
        </p:txBody>
      </p:sp>
      <p:sp>
        <p:nvSpPr>
          <p:cNvPr id="3" name="Θέση περιεχομένου 2">
            <a:extLst>
              <a:ext uri="{FF2B5EF4-FFF2-40B4-BE49-F238E27FC236}">
                <a16:creationId xmlns:a16="http://schemas.microsoft.com/office/drawing/2014/main" id="{FE494E13-A1B4-446B-BE9F-F33C47EC72C1}"/>
              </a:ext>
            </a:extLst>
          </p:cNvPr>
          <p:cNvSpPr>
            <a:spLocks noGrp="1"/>
          </p:cNvSpPr>
          <p:nvPr>
            <p:ph idx="1"/>
          </p:nvPr>
        </p:nvSpPr>
        <p:spPr/>
        <p:txBody>
          <a:bodyPr/>
          <a:lstStyle/>
          <a:p>
            <a:pPr>
              <a:lnSpc>
                <a:spcPct val="150000"/>
              </a:lnSpc>
            </a:pPr>
            <a:r>
              <a:rPr lang="el-GR" dirty="0"/>
              <a:t>Οι Ανιόντες</a:t>
            </a:r>
          </a:p>
          <a:p>
            <a:pPr>
              <a:lnSpc>
                <a:spcPct val="150000"/>
              </a:lnSpc>
            </a:pPr>
            <a:r>
              <a:rPr lang="el-GR" dirty="0"/>
              <a:t>Οι Γυναίκες (πλην Επικλήρων)</a:t>
            </a:r>
          </a:p>
          <a:p>
            <a:pPr>
              <a:lnSpc>
                <a:spcPct val="150000"/>
              </a:lnSpc>
            </a:pPr>
            <a:r>
              <a:rPr lang="el-GR" dirty="0"/>
              <a:t>Η Επίκληρος κόρη </a:t>
            </a:r>
          </a:p>
          <a:p>
            <a:pPr>
              <a:lnSpc>
                <a:spcPct val="150000"/>
              </a:lnSpc>
            </a:pPr>
            <a:r>
              <a:rPr lang="el-GR" dirty="0"/>
              <a:t>Τα ορφανά τέκνα</a:t>
            </a:r>
          </a:p>
          <a:p>
            <a:pPr marL="0" indent="0">
              <a:lnSpc>
                <a:spcPct val="150000"/>
              </a:lnSpc>
              <a:buNone/>
            </a:pPr>
            <a:r>
              <a:rPr lang="el-GR" dirty="0"/>
              <a:t> </a:t>
            </a:r>
          </a:p>
          <a:p>
            <a:pPr algn="ctr">
              <a:lnSpc>
                <a:spcPct val="150000"/>
              </a:lnSpc>
            </a:pPr>
            <a:r>
              <a:rPr lang="el-GR" dirty="0"/>
              <a:t>Ο </a:t>
            </a:r>
            <a:r>
              <a:rPr lang="el-GR" b="1" dirty="0">
                <a:solidFill>
                  <a:srgbClr val="FF0000"/>
                </a:solidFill>
              </a:rPr>
              <a:t>Οίκος</a:t>
            </a:r>
            <a:r>
              <a:rPr lang="el-GR" dirty="0"/>
              <a:t> (ο όρος με την έννοια της περιουσίας)</a:t>
            </a:r>
          </a:p>
          <a:p>
            <a:pPr marL="0" indent="0">
              <a:buNone/>
            </a:pPr>
            <a:endParaRPr lang="el-GR" dirty="0"/>
          </a:p>
        </p:txBody>
      </p:sp>
    </p:spTree>
    <p:extLst>
      <p:ext uri="{BB962C8B-B14F-4D97-AF65-F5344CB8AC3E}">
        <p14:creationId xmlns:p14="http://schemas.microsoft.com/office/powerpoint/2010/main" val="3119866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93C29E-1CEF-451C-ACA3-A5778D17E54A}"/>
              </a:ext>
            </a:extLst>
          </p:cNvPr>
          <p:cNvSpPr>
            <a:spLocks noGrp="1"/>
          </p:cNvSpPr>
          <p:nvPr>
            <p:ph type="title"/>
          </p:nvPr>
        </p:nvSpPr>
        <p:spPr/>
        <p:txBody>
          <a:bodyPr/>
          <a:lstStyle/>
          <a:p>
            <a:pPr algn="ctr"/>
            <a:br>
              <a:rPr lang="el-GR" dirty="0">
                <a:latin typeface="Palatino Linotype" panose="02040502050505030304" pitchFamily="18" charset="0"/>
              </a:rPr>
            </a:br>
            <a:r>
              <a:rPr lang="el-GR" sz="3200" dirty="0">
                <a:latin typeface="Palatino Linotype" panose="02040502050505030304" pitchFamily="18" charset="0"/>
              </a:rPr>
              <a:t>Οι Ανιόντες</a:t>
            </a:r>
            <a:endParaRPr lang="el-GR" sz="3200" b="1" dirty="0">
              <a:solidFill>
                <a:srgbClr val="FF0000"/>
              </a:solidFill>
              <a:latin typeface="Palatino Linotype" panose="02040502050505030304" pitchFamily="18" charset="0"/>
            </a:endParaRPr>
          </a:p>
        </p:txBody>
      </p:sp>
      <p:sp>
        <p:nvSpPr>
          <p:cNvPr id="3" name="Θέση περιεχομένου 2">
            <a:extLst>
              <a:ext uri="{FF2B5EF4-FFF2-40B4-BE49-F238E27FC236}">
                <a16:creationId xmlns:a16="http://schemas.microsoft.com/office/drawing/2014/main" id="{CE8AD5B8-AA7E-4C1A-BCCD-3A222F88E853}"/>
              </a:ext>
            </a:extLst>
          </p:cNvPr>
          <p:cNvSpPr>
            <a:spLocks noGrp="1"/>
          </p:cNvSpPr>
          <p:nvPr>
            <p:ph idx="1"/>
          </p:nvPr>
        </p:nvSpPr>
        <p:spPr>
          <a:xfrm>
            <a:off x="2589212" y="2133599"/>
            <a:ext cx="8915400" cy="4407877"/>
          </a:xfrm>
        </p:spPr>
        <p:txBody>
          <a:bodyPr>
            <a:normAutofit/>
          </a:bodyPr>
          <a:lstStyle/>
          <a:p>
            <a:pPr algn="just"/>
            <a:endParaRPr lang="el-GR" dirty="0">
              <a:latin typeface="Palatino Linotype" panose="02040502050505030304" pitchFamily="18" charset="0"/>
            </a:endParaRPr>
          </a:p>
          <a:p>
            <a:pPr algn="just"/>
            <a:r>
              <a:rPr lang="el-GR" dirty="0" err="1">
                <a:latin typeface="Palatino Linotype" panose="02040502050505030304" pitchFamily="18" charset="0"/>
              </a:rPr>
              <a:t>Ἰσαῖος</a:t>
            </a:r>
            <a:r>
              <a:rPr lang="el-GR" dirty="0">
                <a:latin typeface="Palatino Linotype" panose="02040502050505030304" pitchFamily="18" charset="0"/>
              </a:rPr>
              <a:t> 8 </a:t>
            </a:r>
            <a:r>
              <a:rPr lang="el-GR" i="1" dirty="0" err="1">
                <a:latin typeface="Palatino Linotype" panose="02040502050505030304" pitchFamily="18" charset="0"/>
              </a:rPr>
              <a:t>Περὶ</a:t>
            </a:r>
            <a:r>
              <a:rPr lang="el-GR" i="1" dirty="0">
                <a:latin typeface="Palatino Linotype" panose="02040502050505030304" pitchFamily="18" charset="0"/>
              </a:rPr>
              <a:t> </a:t>
            </a:r>
            <a:r>
              <a:rPr lang="el-GR" i="1" dirty="0" err="1">
                <a:latin typeface="Palatino Linotype" panose="02040502050505030304" pitchFamily="18" charset="0"/>
              </a:rPr>
              <a:t>τοῦ</a:t>
            </a:r>
            <a:r>
              <a:rPr lang="el-GR" i="1" dirty="0">
                <a:latin typeface="Palatino Linotype" panose="02040502050505030304" pitchFamily="18" charset="0"/>
              </a:rPr>
              <a:t> </a:t>
            </a:r>
            <a:r>
              <a:rPr lang="el-GR" i="1" dirty="0" err="1">
                <a:latin typeface="Palatino Linotype" panose="02040502050505030304" pitchFamily="18" charset="0"/>
              </a:rPr>
              <a:t>Κίρωνος</a:t>
            </a:r>
            <a:r>
              <a:rPr lang="el-GR" i="1" dirty="0">
                <a:latin typeface="Palatino Linotype" panose="02040502050505030304" pitchFamily="18" charset="0"/>
              </a:rPr>
              <a:t> Κλήρου </a:t>
            </a:r>
            <a:r>
              <a:rPr lang="el-GR" dirty="0">
                <a:latin typeface="Palatino Linotype" panose="02040502050505030304" pitchFamily="18" charset="0"/>
              </a:rPr>
              <a:t>32: </a:t>
            </a:r>
            <a:r>
              <a:rPr lang="el-GR" b="1" i="1" dirty="0" err="1">
                <a:solidFill>
                  <a:srgbClr val="FF0000"/>
                </a:solidFill>
                <a:latin typeface="Palatino Linotype" panose="02040502050505030304" pitchFamily="18" charset="0"/>
              </a:rPr>
              <a:t>γονεῖς</a:t>
            </a:r>
            <a:r>
              <a:rPr lang="el-GR" i="1" dirty="0">
                <a:latin typeface="Palatino Linotype" panose="02040502050505030304" pitchFamily="18" charset="0"/>
              </a:rPr>
              <a:t> δ᾽ </a:t>
            </a:r>
            <a:r>
              <a:rPr lang="el-GR" i="1" dirty="0" err="1">
                <a:latin typeface="Palatino Linotype" panose="02040502050505030304" pitchFamily="18" charset="0"/>
              </a:rPr>
              <a:t>εἰσὶ</a:t>
            </a:r>
            <a:r>
              <a:rPr lang="el-GR" i="1" dirty="0">
                <a:latin typeface="Palatino Linotype" panose="02040502050505030304" pitchFamily="18" charset="0"/>
              </a:rPr>
              <a:t> </a:t>
            </a:r>
            <a:r>
              <a:rPr lang="el-GR" b="1" i="1" dirty="0">
                <a:latin typeface="Palatino Linotype" panose="02040502050505030304" pitchFamily="18" charset="0"/>
              </a:rPr>
              <a:t>μήτηρ</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b="1" i="1" dirty="0" err="1">
                <a:latin typeface="Palatino Linotype" panose="02040502050505030304" pitchFamily="18" charset="0"/>
              </a:rPr>
              <a:t>πατὴρ</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b="1" i="1" dirty="0">
                <a:latin typeface="Palatino Linotype" panose="02040502050505030304" pitchFamily="18" charset="0"/>
              </a:rPr>
              <a:t>πάππος</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b="1" i="1" dirty="0" err="1">
                <a:latin typeface="Palatino Linotype" panose="02040502050505030304" pitchFamily="18" charset="0"/>
              </a:rPr>
              <a:t>τήθη</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b="1" i="1" dirty="0">
                <a:latin typeface="Palatino Linotype" panose="02040502050505030304" pitchFamily="18" charset="0"/>
              </a:rPr>
              <a:t>τούτων μήτηρ </a:t>
            </a:r>
            <a:r>
              <a:rPr lang="el-GR" b="1" i="1" dirty="0" err="1">
                <a:latin typeface="Palatino Linotype" panose="02040502050505030304" pitchFamily="18" charset="0"/>
              </a:rPr>
              <a:t>καὶ</a:t>
            </a:r>
            <a:r>
              <a:rPr lang="el-GR" b="1" i="1" dirty="0">
                <a:latin typeface="Palatino Linotype" panose="02040502050505030304" pitchFamily="18" charset="0"/>
              </a:rPr>
              <a:t> πατήρ </a:t>
            </a:r>
            <a:r>
              <a:rPr lang="el-GR" i="1" dirty="0">
                <a:latin typeface="Palatino Linotype" panose="02040502050505030304" pitchFamily="18" charset="0"/>
              </a:rPr>
              <a:t>: </a:t>
            </a:r>
            <a:r>
              <a:rPr lang="el-GR" i="1" dirty="0" err="1">
                <a:latin typeface="Palatino Linotype" panose="02040502050505030304" pitchFamily="18" charset="0"/>
              </a:rPr>
              <a:t>ἐκεῖνοι</a:t>
            </a:r>
            <a:r>
              <a:rPr lang="el-GR" i="1" dirty="0">
                <a:latin typeface="Palatino Linotype" panose="02040502050505030304" pitchFamily="18" charset="0"/>
              </a:rPr>
              <a:t> </a:t>
            </a:r>
            <a:r>
              <a:rPr lang="el-GR" i="1" dirty="0" err="1">
                <a:latin typeface="Palatino Linotype" panose="02040502050505030304" pitchFamily="18" charset="0"/>
              </a:rPr>
              <a:t>γὰρ</a:t>
            </a:r>
            <a:r>
              <a:rPr lang="el-GR" i="1" dirty="0">
                <a:latin typeface="Palatino Linotype" panose="02040502050505030304" pitchFamily="18" charset="0"/>
              </a:rPr>
              <a:t> </a:t>
            </a:r>
            <a:r>
              <a:rPr lang="el-GR" i="1" dirty="0" err="1">
                <a:latin typeface="Palatino Linotype" panose="02040502050505030304" pitchFamily="18" charset="0"/>
              </a:rPr>
              <a:t>ἀρχὴ</a:t>
            </a:r>
            <a:r>
              <a:rPr lang="el-GR" i="1" dirty="0">
                <a:latin typeface="Palatino Linotype" panose="02040502050505030304" pitchFamily="18" charset="0"/>
              </a:rPr>
              <a:t> </a:t>
            </a:r>
            <a:r>
              <a:rPr lang="el-GR" i="1" dirty="0" err="1">
                <a:latin typeface="Palatino Linotype" panose="02040502050505030304" pitchFamily="18" charset="0"/>
              </a:rPr>
              <a:t>τοῦ</a:t>
            </a:r>
            <a:r>
              <a:rPr lang="el-GR" i="1" dirty="0">
                <a:latin typeface="Palatino Linotype" panose="02040502050505030304" pitchFamily="18" charset="0"/>
              </a:rPr>
              <a:t> γένους </a:t>
            </a:r>
            <a:r>
              <a:rPr lang="el-GR" i="1" dirty="0" err="1">
                <a:latin typeface="Palatino Linotype" panose="02040502050505030304" pitchFamily="18" charset="0"/>
              </a:rPr>
              <a:t>εἰσί</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τὰ</a:t>
            </a:r>
            <a:r>
              <a:rPr lang="el-GR" i="1" dirty="0">
                <a:latin typeface="Palatino Linotype" panose="02040502050505030304" pitchFamily="18" charset="0"/>
              </a:rPr>
              <a:t> </a:t>
            </a:r>
            <a:r>
              <a:rPr lang="el-GR" i="1" dirty="0" err="1">
                <a:latin typeface="Palatino Linotype" panose="02040502050505030304" pitchFamily="18" charset="0"/>
              </a:rPr>
              <a:t>ἐκείνων</a:t>
            </a:r>
            <a:r>
              <a:rPr lang="el-GR" i="1" dirty="0">
                <a:latin typeface="Palatino Linotype" panose="02040502050505030304" pitchFamily="18" charset="0"/>
              </a:rPr>
              <a:t> </a:t>
            </a:r>
            <a:r>
              <a:rPr lang="el-GR" i="1" dirty="0" err="1">
                <a:latin typeface="Palatino Linotype" panose="02040502050505030304" pitchFamily="18" charset="0"/>
              </a:rPr>
              <a:t>παραδίδοται</a:t>
            </a:r>
            <a:r>
              <a:rPr lang="el-GR" i="1" dirty="0">
                <a:latin typeface="Palatino Linotype" panose="02040502050505030304" pitchFamily="18" charset="0"/>
              </a:rPr>
              <a:t> </a:t>
            </a:r>
            <a:r>
              <a:rPr lang="el-GR" i="1" dirty="0" err="1">
                <a:latin typeface="Palatino Linotype" panose="02040502050505030304" pitchFamily="18" charset="0"/>
              </a:rPr>
              <a:t>τοῖς</a:t>
            </a:r>
            <a:r>
              <a:rPr lang="el-GR" i="1" dirty="0">
                <a:latin typeface="Palatino Linotype" panose="02040502050505030304" pitchFamily="18" charset="0"/>
              </a:rPr>
              <a:t> </a:t>
            </a:r>
            <a:r>
              <a:rPr lang="el-GR" i="1" dirty="0" err="1">
                <a:latin typeface="Palatino Linotype" panose="02040502050505030304" pitchFamily="18" charset="0"/>
              </a:rPr>
              <a:t>ἐκγόνοις</a:t>
            </a:r>
            <a:r>
              <a:rPr lang="el-GR" i="1" dirty="0">
                <a:latin typeface="Palatino Linotype" panose="02040502050505030304" pitchFamily="18" charset="0"/>
              </a:rPr>
              <a:t> </a:t>
            </a:r>
            <a:r>
              <a:rPr lang="el-GR" i="1" dirty="0" err="1">
                <a:latin typeface="Palatino Linotype" panose="02040502050505030304" pitchFamily="18" charset="0"/>
              </a:rPr>
              <a:t>ἐὰν</a:t>
            </a:r>
            <a:r>
              <a:rPr lang="el-GR" i="1" dirty="0">
                <a:latin typeface="Palatino Linotype" panose="02040502050505030304" pitchFamily="18" charset="0"/>
              </a:rPr>
              <a:t> </a:t>
            </a:r>
            <a:r>
              <a:rPr lang="el-GR" i="1" dirty="0" err="1">
                <a:latin typeface="Palatino Linotype" panose="02040502050505030304" pitchFamily="18" charset="0"/>
              </a:rPr>
              <a:t>ἔτι</a:t>
            </a:r>
            <a:r>
              <a:rPr lang="el-GR" i="1" dirty="0">
                <a:latin typeface="Palatino Linotype" panose="02040502050505030304" pitchFamily="18" charset="0"/>
              </a:rPr>
              <a:t> </a:t>
            </a:r>
            <a:r>
              <a:rPr lang="el-GR" i="1" dirty="0" err="1">
                <a:latin typeface="Palatino Linotype" panose="02040502050505030304" pitchFamily="18" charset="0"/>
              </a:rPr>
              <a:t>ζῶσιν</a:t>
            </a:r>
            <a:endParaRPr lang="el-GR" i="1" dirty="0">
              <a:latin typeface="Palatino Linotype" panose="02040502050505030304" pitchFamily="18" charset="0"/>
            </a:endParaRPr>
          </a:p>
          <a:p>
            <a:pPr marL="0" indent="0" algn="just">
              <a:buNone/>
            </a:pPr>
            <a:r>
              <a:rPr lang="el-GR" dirty="0">
                <a:latin typeface="Palatino Linotype" panose="02040502050505030304" pitchFamily="18" charset="0"/>
              </a:rPr>
              <a:t>«γονείς δεν εννοούνται μόνο ο πατέρας και η μητέρα, αλλά και ο παππούς με τη γιαγιά, όπως και οι γονείς αυτών, αν είναι εν ζωή, γιατί αυτοί είναι η αρχή της οικογένειας και η περιουσία τους παραδίδεται στους απογόνους τους»</a:t>
            </a:r>
          </a:p>
          <a:p>
            <a:pPr algn="just"/>
            <a:r>
              <a:rPr lang="el-GR" dirty="0" err="1">
                <a:latin typeface="Palatino Linotype" panose="02040502050505030304" pitchFamily="18" charset="0"/>
              </a:rPr>
              <a:t>Ἰσαῖος</a:t>
            </a:r>
            <a:r>
              <a:rPr lang="el-GR" dirty="0">
                <a:latin typeface="Palatino Linotype" panose="02040502050505030304" pitchFamily="18" charset="0"/>
              </a:rPr>
              <a:t> 2 </a:t>
            </a:r>
            <a:r>
              <a:rPr lang="el-GR" i="1" dirty="0">
                <a:latin typeface="Palatino Linotype" panose="02040502050505030304" pitchFamily="18" charset="0"/>
              </a:rPr>
              <a:t>Περί </a:t>
            </a:r>
            <a:r>
              <a:rPr lang="el-GR" i="1" dirty="0" err="1">
                <a:latin typeface="Palatino Linotype" panose="02040502050505030304" pitchFamily="18" charset="0"/>
              </a:rPr>
              <a:t>τοῦ</a:t>
            </a:r>
            <a:r>
              <a:rPr lang="el-GR" i="1" dirty="0">
                <a:latin typeface="Palatino Linotype" panose="02040502050505030304" pitchFamily="18" charset="0"/>
              </a:rPr>
              <a:t> </a:t>
            </a:r>
            <a:r>
              <a:rPr lang="el-GR" i="1" dirty="0" err="1">
                <a:latin typeface="Palatino Linotype" panose="02040502050505030304" pitchFamily="18" charset="0"/>
              </a:rPr>
              <a:t>Μενεκλέους</a:t>
            </a:r>
            <a:r>
              <a:rPr lang="el-GR" i="1" dirty="0">
                <a:latin typeface="Palatino Linotype" panose="02040502050505030304" pitchFamily="18" charset="0"/>
              </a:rPr>
              <a:t> κλήρου </a:t>
            </a:r>
            <a:r>
              <a:rPr lang="el-GR" dirty="0">
                <a:latin typeface="Palatino Linotype" panose="02040502050505030304" pitchFamily="18" charset="0"/>
              </a:rPr>
              <a:t>10: </a:t>
            </a:r>
            <a:r>
              <a:rPr lang="el-GR" i="1" dirty="0" err="1">
                <a:latin typeface="Palatino Linotype" panose="02040502050505030304" pitchFamily="18" charset="0"/>
              </a:rPr>
              <a:t>μετὰ</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ταῦτα</a:t>
            </a:r>
            <a:r>
              <a:rPr lang="el-GR" i="1" dirty="0">
                <a:latin typeface="Palatino Linotype" panose="02040502050505030304" pitchFamily="18" charset="0"/>
              </a:rPr>
              <a:t> χρόνου </a:t>
            </a:r>
            <a:r>
              <a:rPr lang="el-GR" i="1" dirty="0" err="1">
                <a:latin typeface="Palatino Linotype" panose="02040502050505030304" pitchFamily="18" charset="0"/>
              </a:rPr>
              <a:t>διαγενομένου</a:t>
            </a:r>
            <a:r>
              <a:rPr lang="el-GR" i="1" dirty="0">
                <a:latin typeface="Palatino Linotype" panose="02040502050505030304" pitchFamily="18" charset="0"/>
              </a:rPr>
              <a:t> </a:t>
            </a:r>
            <a:r>
              <a:rPr lang="el-GR" i="1" dirty="0" err="1">
                <a:latin typeface="Palatino Linotype" panose="02040502050505030304" pitchFamily="18" charset="0"/>
              </a:rPr>
              <a:t>ἐσκόπει</a:t>
            </a:r>
            <a:r>
              <a:rPr lang="el-GR" i="1" dirty="0">
                <a:latin typeface="Palatino Linotype" panose="02040502050505030304" pitchFamily="18" charset="0"/>
              </a:rPr>
              <a:t> ὁ </a:t>
            </a:r>
            <a:r>
              <a:rPr lang="el-GR" i="1" dirty="0" err="1">
                <a:latin typeface="Palatino Linotype" panose="02040502050505030304" pitchFamily="18" charset="0"/>
              </a:rPr>
              <a:t>Μενεκλῆς</a:t>
            </a:r>
            <a:r>
              <a:rPr lang="el-GR" i="1" dirty="0">
                <a:latin typeface="Palatino Linotype" panose="02040502050505030304" pitchFamily="18" charset="0"/>
              </a:rPr>
              <a:t> </a:t>
            </a:r>
            <a:r>
              <a:rPr lang="el-GR" b="1" i="1" dirty="0" err="1">
                <a:latin typeface="Palatino Linotype" panose="02040502050505030304" pitchFamily="18" charset="0"/>
              </a:rPr>
              <a:t>ὅπως</a:t>
            </a:r>
            <a:r>
              <a:rPr lang="el-GR" b="1" i="1" dirty="0">
                <a:latin typeface="Palatino Linotype" panose="02040502050505030304" pitchFamily="18" charset="0"/>
              </a:rPr>
              <a:t> </a:t>
            </a:r>
            <a:r>
              <a:rPr lang="el-GR" b="1" i="1" dirty="0" err="1">
                <a:latin typeface="Palatino Linotype" panose="02040502050505030304" pitchFamily="18" charset="0"/>
              </a:rPr>
              <a:t>μὴ</a:t>
            </a:r>
            <a:r>
              <a:rPr lang="el-GR" b="1" i="1" dirty="0">
                <a:latin typeface="Palatino Linotype" panose="02040502050505030304" pitchFamily="18" charset="0"/>
              </a:rPr>
              <a:t> </a:t>
            </a:r>
            <a:r>
              <a:rPr lang="el-GR" b="1" i="1" dirty="0" err="1">
                <a:latin typeface="Palatino Linotype" panose="02040502050505030304" pitchFamily="18" charset="0"/>
              </a:rPr>
              <a:t>ἔσοιτο</a:t>
            </a:r>
            <a:r>
              <a:rPr lang="el-GR" b="1" i="1" dirty="0">
                <a:latin typeface="Palatino Linotype" panose="02040502050505030304" pitchFamily="18" charset="0"/>
              </a:rPr>
              <a:t> </a:t>
            </a:r>
            <a:r>
              <a:rPr lang="el-GR" b="1" i="1" dirty="0" err="1">
                <a:latin typeface="Palatino Linotype" panose="02040502050505030304" pitchFamily="18" charset="0"/>
              </a:rPr>
              <a:t>ἄπαις</a:t>
            </a:r>
            <a:r>
              <a:rPr lang="el-GR" i="1" dirty="0">
                <a:latin typeface="Palatino Linotype" panose="02040502050505030304" pitchFamily="18" charset="0"/>
              </a:rPr>
              <a:t>, </a:t>
            </a:r>
            <a:r>
              <a:rPr lang="el-GR" b="1" i="1" dirty="0" err="1">
                <a:latin typeface="Palatino Linotype" panose="02040502050505030304" pitchFamily="18" charset="0"/>
              </a:rPr>
              <a:t>ἀλλ</a:t>
            </a:r>
            <a:r>
              <a:rPr lang="el-GR" b="1" i="1" dirty="0">
                <a:latin typeface="Palatino Linotype" panose="02040502050505030304" pitchFamily="18" charset="0"/>
              </a:rPr>
              <a:t>᾽ </a:t>
            </a:r>
            <a:r>
              <a:rPr lang="el-GR" b="1" i="1" dirty="0" err="1">
                <a:latin typeface="Palatino Linotype" panose="02040502050505030304" pitchFamily="18" charset="0"/>
              </a:rPr>
              <a:t>ἔσοιτο</a:t>
            </a:r>
            <a:r>
              <a:rPr lang="el-GR" b="1" i="1" dirty="0">
                <a:latin typeface="Palatino Linotype" panose="02040502050505030304" pitchFamily="18" charset="0"/>
              </a:rPr>
              <a:t> </a:t>
            </a:r>
            <a:r>
              <a:rPr lang="el-GR" b="1" i="1" dirty="0" err="1">
                <a:latin typeface="Palatino Linotype" panose="02040502050505030304" pitchFamily="18" charset="0"/>
              </a:rPr>
              <a:t>αὐτῷ</a:t>
            </a:r>
            <a:r>
              <a:rPr lang="el-GR" i="1" dirty="0">
                <a:latin typeface="Palatino Linotype" panose="02040502050505030304" pitchFamily="18" charset="0"/>
              </a:rPr>
              <a:t> </a:t>
            </a:r>
            <a:r>
              <a:rPr lang="el-GR" i="1" dirty="0" err="1">
                <a:latin typeface="Palatino Linotype" panose="02040502050505030304" pitchFamily="18" charset="0"/>
              </a:rPr>
              <a:t>ὅς</a:t>
            </a:r>
            <a:r>
              <a:rPr lang="el-GR" i="1" dirty="0">
                <a:latin typeface="Palatino Linotype" panose="02040502050505030304" pitchFamily="18" charset="0"/>
              </a:rPr>
              <a:t> τις </a:t>
            </a:r>
            <a:r>
              <a:rPr lang="el-GR" i="1" dirty="0" err="1">
                <a:latin typeface="Palatino Linotype" panose="02040502050505030304" pitchFamily="18" charset="0"/>
              </a:rPr>
              <a:t>ζῶντά</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γηροτροφήσοι</a:t>
            </a:r>
            <a:r>
              <a:rPr lang="el-GR" dirty="0">
                <a:latin typeface="Palatino Linotype" panose="02040502050505030304" pitchFamily="18" charset="0"/>
              </a:rPr>
              <a:t>.</a:t>
            </a:r>
          </a:p>
          <a:p>
            <a:pPr marL="0" indent="0" algn="just">
              <a:buNone/>
            </a:pPr>
            <a:r>
              <a:rPr lang="el-GR" dirty="0">
                <a:latin typeface="Palatino Linotype" panose="02040502050505030304" pitchFamily="18" charset="0"/>
              </a:rPr>
              <a:t>«Ύστερα από αυτά και την παρέλευση ορισμένου χρόνου, ο </a:t>
            </a:r>
            <a:r>
              <a:rPr lang="el-GR" dirty="0" err="1">
                <a:latin typeface="Palatino Linotype" panose="02040502050505030304" pitchFamily="18" charset="0"/>
              </a:rPr>
              <a:t>Μενεκλής</a:t>
            </a:r>
            <a:r>
              <a:rPr lang="el-GR" dirty="0">
                <a:latin typeface="Palatino Linotype" panose="02040502050505030304" pitchFamily="18" charset="0"/>
              </a:rPr>
              <a:t> άρχισε να σκέφτεται με ποιο τρόπο δε θα έμενε χωρίς παιδιά, αλλά θα αποκτούσε κάποιον που θα τον γηροκομούσε όσο θα ζούσε»</a:t>
            </a:r>
          </a:p>
        </p:txBody>
      </p:sp>
    </p:spTree>
    <p:extLst>
      <p:ext uri="{BB962C8B-B14F-4D97-AF65-F5344CB8AC3E}">
        <p14:creationId xmlns:p14="http://schemas.microsoft.com/office/powerpoint/2010/main" val="2202721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0DDF61-D27E-45E3-B872-55AEBE069FAB}"/>
              </a:ext>
            </a:extLst>
          </p:cNvPr>
          <p:cNvSpPr>
            <a:spLocks noGrp="1"/>
          </p:cNvSpPr>
          <p:nvPr>
            <p:ph type="title"/>
          </p:nvPr>
        </p:nvSpPr>
        <p:spPr/>
        <p:txBody>
          <a:bodyPr>
            <a:normAutofit/>
          </a:bodyPr>
          <a:lstStyle/>
          <a:p>
            <a:pPr algn="ctr"/>
            <a:br>
              <a:rPr lang="el-GR" sz="3200" dirty="0">
                <a:latin typeface="Palatino Linotype" panose="02040502050505030304" pitchFamily="18" charset="0"/>
              </a:rPr>
            </a:br>
            <a:r>
              <a:rPr lang="el-GR" sz="3200" dirty="0">
                <a:latin typeface="Palatino Linotype" panose="02040502050505030304" pitchFamily="18" charset="0"/>
              </a:rPr>
              <a:t>Οι Ανιόντες</a:t>
            </a:r>
          </a:p>
        </p:txBody>
      </p:sp>
      <p:sp>
        <p:nvSpPr>
          <p:cNvPr id="3" name="Θέση περιεχομένου 2">
            <a:extLst>
              <a:ext uri="{FF2B5EF4-FFF2-40B4-BE49-F238E27FC236}">
                <a16:creationId xmlns:a16="http://schemas.microsoft.com/office/drawing/2014/main" id="{CBE467DC-3345-4681-9372-F562CBFEB9AE}"/>
              </a:ext>
            </a:extLst>
          </p:cNvPr>
          <p:cNvSpPr>
            <a:spLocks noGrp="1"/>
          </p:cNvSpPr>
          <p:nvPr>
            <p:ph idx="1"/>
          </p:nvPr>
        </p:nvSpPr>
        <p:spPr/>
        <p:txBody>
          <a:bodyPr/>
          <a:lstStyle/>
          <a:p>
            <a:pPr algn="just"/>
            <a:endParaRPr lang="el-GR" dirty="0">
              <a:latin typeface="Palatino Linotype" panose="02040502050505030304" pitchFamily="18" charset="0"/>
            </a:endParaRPr>
          </a:p>
          <a:p>
            <a:pPr algn="just"/>
            <a:r>
              <a:rPr lang="el-GR" dirty="0" err="1">
                <a:latin typeface="Palatino Linotype" panose="02040502050505030304" pitchFamily="18" charset="0"/>
              </a:rPr>
              <a:t>Αἰσχίνης</a:t>
            </a:r>
            <a:r>
              <a:rPr lang="el-GR" dirty="0">
                <a:latin typeface="Palatino Linotype" panose="02040502050505030304" pitchFamily="18" charset="0"/>
              </a:rPr>
              <a:t> 1 </a:t>
            </a:r>
            <a:r>
              <a:rPr lang="el-GR" i="1" dirty="0">
                <a:latin typeface="Palatino Linotype" panose="02040502050505030304" pitchFamily="18" charset="0"/>
              </a:rPr>
              <a:t>Κατά Τιμάρχου </a:t>
            </a:r>
            <a:r>
              <a:rPr lang="el-GR" dirty="0">
                <a:latin typeface="Palatino Linotype" panose="02040502050505030304" pitchFamily="18" charset="0"/>
              </a:rPr>
              <a:t>28: </a:t>
            </a:r>
            <a:r>
              <a:rPr lang="el-GR" i="1" dirty="0" err="1">
                <a:latin typeface="Palatino Linotype" panose="02040502050505030304" pitchFamily="18" charset="0"/>
              </a:rPr>
              <a:t>ἐάν</a:t>
            </a:r>
            <a:r>
              <a:rPr lang="el-GR" i="1" dirty="0">
                <a:latin typeface="Palatino Linotype" panose="02040502050505030304" pitchFamily="18" charset="0"/>
              </a:rPr>
              <a:t> τις </a:t>
            </a:r>
            <a:r>
              <a:rPr lang="el-GR" i="1" dirty="0" err="1">
                <a:latin typeface="Palatino Linotype" panose="02040502050505030304" pitchFamily="18" charset="0"/>
              </a:rPr>
              <a:t>λέγῃ</a:t>
            </a:r>
            <a:r>
              <a:rPr lang="el-GR" i="1" dirty="0">
                <a:latin typeface="Palatino Linotype" panose="02040502050505030304" pitchFamily="18" charset="0"/>
              </a:rPr>
              <a:t> </a:t>
            </a:r>
            <a:r>
              <a:rPr lang="el-GR" i="1" dirty="0" err="1">
                <a:latin typeface="Palatino Linotype" panose="02040502050505030304" pitchFamily="18" charset="0"/>
              </a:rPr>
              <a:t>ἐν</a:t>
            </a:r>
            <a:r>
              <a:rPr lang="el-GR" i="1" dirty="0">
                <a:latin typeface="Palatino Linotype" panose="02040502050505030304" pitchFamily="18" charset="0"/>
              </a:rPr>
              <a:t> </a:t>
            </a:r>
            <a:r>
              <a:rPr lang="el-GR" i="1" dirty="0" err="1">
                <a:latin typeface="Palatino Linotype" panose="02040502050505030304" pitchFamily="18" charset="0"/>
              </a:rPr>
              <a:t>τῷ</a:t>
            </a:r>
            <a:r>
              <a:rPr lang="el-GR" i="1" dirty="0">
                <a:latin typeface="Palatino Linotype" panose="02040502050505030304" pitchFamily="18" charset="0"/>
              </a:rPr>
              <a:t> </a:t>
            </a:r>
            <a:r>
              <a:rPr lang="el-GR" i="1" dirty="0" err="1">
                <a:latin typeface="Palatino Linotype" panose="02040502050505030304" pitchFamily="18" charset="0"/>
              </a:rPr>
              <a:t>δήμῳ</a:t>
            </a:r>
            <a:r>
              <a:rPr lang="el-GR" i="1" dirty="0">
                <a:latin typeface="Palatino Linotype" panose="02040502050505030304" pitchFamily="18" charset="0"/>
              </a:rPr>
              <a:t> </a:t>
            </a:r>
            <a:r>
              <a:rPr lang="el-GR" i="1" dirty="0" err="1">
                <a:latin typeface="Palatino Linotype" panose="02040502050505030304" pitchFamily="18" charset="0"/>
              </a:rPr>
              <a:t>τὸν</a:t>
            </a:r>
            <a:r>
              <a:rPr lang="el-GR" i="1" dirty="0">
                <a:latin typeface="Palatino Linotype" panose="02040502050505030304" pitchFamily="18" charset="0"/>
              </a:rPr>
              <a:t> πατέρα </a:t>
            </a:r>
            <a:r>
              <a:rPr lang="el-GR" b="1" i="1" dirty="0" err="1">
                <a:solidFill>
                  <a:srgbClr val="FF0000"/>
                </a:solidFill>
                <a:latin typeface="Palatino Linotype" panose="02040502050505030304" pitchFamily="18" charset="0"/>
              </a:rPr>
              <a:t>τύπτων</a:t>
            </a:r>
            <a:r>
              <a:rPr lang="el-GR" i="1" dirty="0">
                <a:latin typeface="Palatino Linotype" panose="02040502050505030304" pitchFamily="18" charset="0"/>
              </a:rPr>
              <a:t> ἢ </a:t>
            </a:r>
            <a:r>
              <a:rPr lang="el-GR" i="1" dirty="0" err="1">
                <a:latin typeface="Palatino Linotype" panose="02040502050505030304" pitchFamily="18" charset="0"/>
              </a:rPr>
              <a:t>τὴν</a:t>
            </a:r>
            <a:r>
              <a:rPr lang="el-GR" i="1" dirty="0">
                <a:latin typeface="Palatino Linotype" panose="02040502050505030304" pitchFamily="18" charset="0"/>
              </a:rPr>
              <a:t> μητέρα,… </a:t>
            </a:r>
            <a:r>
              <a:rPr lang="el-GR" i="1" dirty="0" err="1">
                <a:latin typeface="Palatino Linotype" panose="02040502050505030304" pitchFamily="18" charset="0"/>
              </a:rPr>
              <a:t>τοῦτον</a:t>
            </a:r>
            <a:r>
              <a:rPr lang="el-GR" i="1" dirty="0">
                <a:latin typeface="Palatino Linotype" panose="02040502050505030304" pitchFamily="18" charset="0"/>
              </a:rPr>
              <a:t> </a:t>
            </a:r>
            <a:r>
              <a:rPr lang="el-GR" i="1" dirty="0" err="1">
                <a:latin typeface="Palatino Linotype" panose="02040502050505030304" pitchFamily="18" charset="0"/>
              </a:rPr>
              <a:t>οὐκ</a:t>
            </a:r>
            <a:r>
              <a:rPr lang="el-GR" i="1" dirty="0">
                <a:latin typeface="Palatino Linotype" panose="02040502050505030304" pitchFamily="18" charset="0"/>
              </a:rPr>
              <a:t> </a:t>
            </a:r>
            <a:r>
              <a:rPr lang="el-GR" i="1" dirty="0" err="1">
                <a:latin typeface="Palatino Linotype" panose="02040502050505030304" pitchFamily="18" charset="0"/>
              </a:rPr>
              <a:t>ἐᾷ</a:t>
            </a:r>
            <a:r>
              <a:rPr lang="el-GR" i="1" dirty="0">
                <a:latin typeface="Palatino Linotype" panose="02040502050505030304" pitchFamily="18" charset="0"/>
              </a:rPr>
              <a:t> λέγειν</a:t>
            </a:r>
            <a:r>
              <a:rPr lang="el-GR" dirty="0">
                <a:latin typeface="Palatino Linotype" panose="02040502050505030304" pitchFamily="18" charset="0"/>
              </a:rPr>
              <a:t>.</a:t>
            </a:r>
          </a:p>
          <a:p>
            <a:pPr algn="just"/>
            <a:r>
              <a:rPr lang="el-GR" dirty="0">
                <a:latin typeface="Palatino Linotype" panose="02040502050505030304" pitchFamily="18" charset="0"/>
              </a:rPr>
              <a:t>«Αν κάποιος επιχειρήσει να μιλήσει ενώπιον του δήμου ενώ χτυπάει τον πατέρα ή τη μητέρα του,…(ο νόμος) του στερεί το δικαίωμα στον λόγο»</a:t>
            </a:r>
          </a:p>
          <a:p>
            <a:pPr algn="just"/>
            <a:r>
              <a:rPr lang="el-GR" dirty="0" err="1">
                <a:latin typeface="Palatino Linotype" panose="02040502050505030304" pitchFamily="18" charset="0"/>
              </a:rPr>
              <a:t>Ἰσαῖος</a:t>
            </a:r>
            <a:r>
              <a:rPr lang="el-GR" dirty="0">
                <a:latin typeface="Palatino Linotype" panose="02040502050505030304" pitchFamily="18" charset="0"/>
              </a:rPr>
              <a:t> 2 </a:t>
            </a:r>
            <a:r>
              <a:rPr lang="el-GR" i="1" dirty="0">
                <a:latin typeface="Palatino Linotype" panose="02040502050505030304" pitchFamily="18" charset="0"/>
              </a:rPr>
              <a:t>Περί </a:t>
            </a:r>
            <a:r>
              <a:rPr lang="el-GR" i="1" dirty="0" err="1">
                <a:latin typeface="Palatino Linotype" panose="02040502050505030304" pitchFamily="18" charset="0"/>
              </a:rPr>
              <a:t>τοῦ</a:t>
            </a:r>
            <a:r>
              <a:rPr lang="el-GR" i="1" dirty="0">
                <a:latin typeface="Palatino Linotype" panose="02040502050505030304" pitchFamily="18" charset="0"/>
              </a:rPr>
              <a:t> </a:t>
            </a:r>
            <a:r>
              <a:rPr lang="el-GR" i="1" dirty="0" err="1">
                <a:latin typeface="Palatino Linotype" panose="02040502050505030304" pitchFamily="18" charset="0"/>
              </a:rPr>
              <a:t>Μενεκλέους</a:t>
            </a:r>
            <a:r>
              <a:rPr lang="el-GR" i="1" dirty="0">
                <a:latin typeface="Palatino Linotype" panose="02040502050505030304" pitchFamily="18" charset="0"/>
              </a:rPr>
              <a:t> κλήρου </a:t>
            </a:r>
            <a:r>
              <a:rPr lang="el-GR" dirty="0">
                <a:latin typeface="Palatino Linotype" panose="02040502050505030304" pitchFamily="18" charset="0"/>
              </a:rPr>
              <a:t>10: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τελευτήσαντα</a:t>
            </a:r>
            <a:r>
              <a:rPr lang="el-GR" i="1" dirty="0">
                <a:latin typeface="Palatino Linotype" panose="02040502050505030304" pitchFamily="18" charset="0"/>
              </a:rPr>
              <a:t> </a:t>
            </a:r>
            <a:r>
              <a:rPr lang="el-GR" i="1" dirty="0" err="1">
                <a:latin typeface="Palatino Linotype" panose="02040502050505030304" pitchFamily="18" charset="0"/>
              </a:rPr>
              <a:t>θάψοι</a:t>
            </a:r>
            <a:r>
              <a:rPr lang="el-GR" i="1" dirty="0">
                <a:latin typeface="Palatino Linotype" panose="02040502050505030304" pitchFamily="18" charset="0"/>
              </a:rPr>
              <a:t> </a:t>
            </a:r>
            <a:r>
              <a:rPr lang="el-GR" i="1" dirty="0" err="1">
                <a:latin typeface="Palatino Linotype" panose="02040502050505030304" pitchFamily="18" charset="0"/>
              </a:rPr>
              <a:t>αὐτὸν</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εἰς</a:t>
            </a:r>
            <a:r>
              <a:rPr lang="el-GR" i="1" dirty="0">
                <a:latin typeface="Palatino Linotype" panose="02040502050505030304" pitchFamily="18" charset="0"/>
              </a:rPr>
              <a:t> </a:t>
            </a:r>
            <a:r>
              <a:rPr lang="el-GR" i="1" dirty="0" err="1">
                <a:latin typeface="Palatino Linotype" panose="02040502050505030304" pitchFamily="18" charset="0"/>
              </a:rPr>
              <a:t>τὸν</a:t>
            </a:r>
            <a:r>
              <a:rPr lang="el-GR" i="1" dirty="0">
                <a:latin typeface="Palatino Linotype" panose="02040502050505030304" pitchFamily="18" charset="0"/>
              </a:rPr>
              <a:t> </a:t>
            </a:r>
            <a:r>
              <a:rPr lang="el-GR" i="1" dirty="0" err="1">
                <a:latin typeface="Palatino Linotype" panose="02040502050505030304" pitchFamily="18" charset="0"/>
              </a:rPr>
              <a:t>ἔπειτα</a:t>
            </a:r>
            <a:r>
              <a:rPr lang="el-GR" i="1" dirty="0">
                <a:latin typeface="Palatino Linotype" panose="02040502050505030304" pitchFamily="18" charset="0"/>
              </a:rPr>
              <a:t> </a:t>
            </a:r>
            <a:r>
              <a:rPr lang="el-GR" i="1" dirty="0" err="1">
                <a:latin typeface="Palatino Linotype" panose="02040502050505030304" pitchFamily="18" charset="0"/>
              </a:rPr>
              <a:t>χρόνον</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τὰ</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νομιζόμενα</a:t>
            </a:r>
            <a:r>
              <a:rPr lang="el-GR" b="1" i="1" dirty="0">
                <a:solidFill>
                  <a:srgbClr val="FF0000"/>
                </a:solidFill>
                <a:latin typeface="Palatino Linotype" panose="02040502050505030304" pitchFamily="18" charset="0"/>
              </a:rPr>
              <a:t> </a:t>
            </a:r>
            <a:r>
              <a:rPr lang="el-GR" i="1" dirty="0" err="1">
                <a:latin typeface="Palatino Linotype" panose="02040502050505030304" pitchFamily="18" charset="0"/>
              </a:rPr>
              <a:t>αὐτῷ</a:t>
            </a:r>
            <a:r>
              <a:rPr lang="el-GR" i="1" dirty="0">
                <a:latin typeface="Palatino Linotype" panose="02040502050505030304" pitchFamily="18" charset="0"/>
              </a:rPr>
              <a:t> </a:t>
            </a:r>
            <a:r>
              <a:rPr lang="el-GR" i="1" dirty="0" err="1">
                <a:latin typeface="Palatino Linotype" panose="02040502050505030304" pitchFamily="18" charset="0"/>
              </a:rPr>
              <a:t>ποιήσοι</a:t>
            </a:r>
            <a:endParaRPr lang="el-GR" i="1" dirty="0">
              <a:latin typeface="Palatino Linotype" panose="02040502050505030304" pitchFamily="18" charset="0"/>
            </a:endParaRPr>
          </a:p>
          <a:p>
            <a:pPr marL="0" indent="0" algn="just">
              <a:buNone/>
            </a:pPr>
            <a:r>
              <a:rPr lang="el-GR" dirty="0">
                <a:latin typeface="Palatino Linotype" panose="02040502050505030304" pitchFamily="18" charset="0"/>
              </a:rPr>
              <a:t>«θα τον κήδευε μετά τον θάνατό του και στη συνέχεια θα τελούσε τα νενομισμένα»</a:t>
            </a:r>
          </a:p>
        </p:txBody>
      </p:sp>
    </p:spTree>
    <p:extLst>
      <p:ext uri="{BB962C8B-B14F-4D97-AF65-F5344CB8AC3E}">
        <p14:creationId xmlns:p14="http://schemas.microsoft.com/office/powerpoint/2010/main" val="599532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FFEE72-6053-4302-95DE-8D4A950BDD78}"/>
              </a:ext>
            </a:extLst>
          </p:cNvPr>
          <p:cNvSpPr>
            <a:spLocks noGrp="1"/>
          </p:cNvSpPr>
          <p:nvPr>
            <p:ph type="title"/>
          </p:nvPr>
        </p:nvSpPr>
        <p:spPr>
          <a:xfrm>
            <a:off x="2592925" y="624110"/>
            <a:ext cx="8911687" cy="796727"/>
          </a:xfrm>
        </p:spPr>
        <p:txBody>
          <a:bodyPr/>
          <a:lstStyle/>
          <a:p>
            <a:pPr algn="ctr"/>
            <a:r>
              <a:rPr lang="el-GR" sz="3200" dirty="0">
                <a:latin typeface="Palatino Linotype" panose="02040502050505030304" pitchFamily="18" charset="0"/>
              </a:rPr>
              <a:t>Οι Ανιόντες και οι </a:t>
            </a:r>
            <a:r>
              <a:rPr lang="el-GR" sz="3200" dirty="0" err="1">
                <a:latin typeface="Palatino Linotype" panose="02040502050505030304" pitchFamily="18" charset="0"/>
              </a:rPr>
              <a:t>Κατιόντες</a:t>
            </a:r>
            <a:endParaRPr lang="el-GR" sz="3200" dirty="0">
              <a:latin typeface="Palatino Linotype" panose="02040502050505030304" pitchFamily="18" charset="0"/>
            </a:endParaRPr>
          </a:p>
        </p:txBody>
      </p:sp>
      <p:sp>
        <p:nvSpPr>
          <p:cNvPr id="3" name="Θέση περιεχομένου 2">
            <a:extLst>
              <a:ext uri="{FF2B5EF4-FFF2-40B4-BE49-F238E27FC236}">
                <a16:creationId xmlns:a16="http://schemas.microsoft.com/office/drawing/2014/main" id="{00B63D42-AA2D-4D44-AAB4-AEA8A04B28D2}"/>
              </a:ext>
            </a:extLst>
          </p:cNvPr>
          <p:cNvSpPr>
            <a:spLocks noGrp="1"/>
          </p:cNvSpPr>
          <p:nvPr>
            <p:ph idx="1"/>
          </p:nvPr>
        </p:nvSpPr>
        <p:spPr>
          <a:xfrm>
            <a:off x="2589212" y="1420838"/>
            <a:ext cx="8915400" cy="5437162"/>
          </a:xfrm>
        </p:spPr>
        <p:txBody>
          <a:bodyPr>
            <a:normAutofit fontScale="92500" lnSpcReduction="10000"/>
          </a:bodyPr>
          <a:lstStyle/>
          <a:p>
            <a:pPr algn="just"/>
            <a:r>
              <a:rPr lang="el-GR" dirty="0" err="1">
                <a:latin typeface="Palatino Linotype" panose="02040502050505030304" pitchFamily="18" charset="0"/>
              </a:rPr>
              <a:t>Ἰσαίος</a:t>
            </a:r>
            <a:r>
              <a:rPr lang="el-GR" dirty="0">
                <a:latin typeface="Palatino Linotype" panose="02040502050505030304" pitchFamily="18" charset="0"/>
              </a:rPr>
              <a:t> 8 </a:t>
            </a:r>
            <a:r>
              <a:rPr lang="el-GR" b="1" i="1" dirty="0">
                <a:latin typeface="Palatino Linotype" panose="02040502050505030304" pitchFamily="18" charset="0"/>
              </a:rPr>
              <a:t>Περί </a:t>
            </a:r>
            <a:r>
              <a:rPr lang="el-GR" b="1" i="1" dirty="0" err="1">
                <a:latin typeface="Palatino Linotype" panose="02040502050505030304" pitchFamily="18" charset="0"/>
              </a:rPr>
              <a:t>τοῦ</a:t>
            </a:r>
            <a:r>
              <a:rPr lang="el-GR" b="1" i="1" dirty="0">
                <a:latin typeface="Palatino Linotype" panose="02040502050505030304" pitchFamily="18" charset="0"/>
              </a:rPr>
              <a:t> </a:t>
            </a:r>
            <a:r>
              <a:rPr lang="el-GR" b="1" i="1" dirty="0" err="1">
                <a:latin typeface="Palatino Linotype" panose="02040502050505030304" pitchFamily="18" charset="0"/>
              </a:rPr>
              <a:t>Κίρωνος</a:t>
            </a:r>
            <a:r>
              <a:rPr lang="el-GR" b="1" i="1" dirty="0">
                <a:latin typeface="Palatino Linotype" panose="02040502050505030304" pitchFamily="18" charset="0"/>
              </a:rPr>
              <a:t> κλήρου </a:t>
            </a:r>
            <a:r>
              <a:rPr lang="el-GR" dirty="0">
                <a:latin typeface="Palatino Linotype" panose="02040502050505030304" pitchFamily="18" charset="0"/>
              </a:rPr>
              <a:t>32 : </a:t>
            </a:r>
            <a:r>
              <a:rPr lang="el-GR" i="1" dirty="0" err="1">
                <a:latin typeface="Palatino Linotype" panose="02040502050505030304" pitchFamily="18" charset="0"/>
              </a:rPr>
              <a:t>οὐ</a:t>
            </a:r>
            <a:r>
              <a:rPr lang="el-GR" i="1" dirty="0">
                <a:latin typeface="Palatino Linotype" panose="02040502050505030304" pitchFamily="18" charset="0"/>
              </a:rPr>
              <a:t> </a:t>
            </a:r>
            <a:r>
              <a:rPr lang="el-GR" i="1" dirty="0" err="1">
                <a:latin typeface="Palatino Linotype" panose="02040502050505030304" pitchFamily="18" charset="0"/>
              </a:rPr>
              <a:t>τοίνυν</a:t>
            </a:r>
            <a:r>
              <a:rPr lang="el-GR" i="1" dirty="0">
                <a:latin typeface="Palatino Linotype" panose="02040502050505030304" pitchFamily="18" charset="0"/>
              </a:rPr>
              <a:t> </a:t>
            </a:r>
            <a:r>
              <a:rPr lang="el-GR" i="1" dirty="0" err="1">
                <a:latin typeface="Palatino Linotype" panose="02040502050505030304" pitchFamily="18" charset="0"/>
              </a:rPr>
              <a:t>ἐκ</a:t>
            </a:r>
            <a:r>
              <a:rPr lang="el-GR" i="1" dirty="0">
                <a:latin typeface="Palatino Linotype" panose="02040502050505030304" pitchFamily="18" charset="0"/>
              </a:rPr>
              <a:t> τούτου μόνον, </a:t>
            </a:r>
            <a:r>
              <a:rPr lang="el-GR" i="1" dirty="0" err="1">
                <a:latin typeface="Palatino Linotype" panose="02040502050505030304" pitchFamily="18" charset="0"/>
              </a:rPr>
              <a:t>ἀλλὰ</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ἐκ</a:t>
            </a:r>
            <a:r>
              <a:rPr lang="el-GR" i="1" dirty="0">
                <a:latin typeface="Palatino Linotype" panose="02040502050505030304" pitchFamily="18" charset="0"/>
              </a:rPr>
              <a:t> </a:t>
            </a:r>
            <a:r>
              <a:rPr lang="el-GR" i="1" dirty="0" err="1">
                <a:latin typeface="Palatino Linotype" panose="02040502050505030304" pitchFamily="18" charset="0"/>
              </a:rPr>
              <a:t>τοῦ</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περὶ</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τῆς</a:t>
            </a:r>
            <a:r>
              <a:rPr lang="el-GR" b="1" i="1" dirty="0">
                <a:solidFill>
                  <a:srgbClr val="FF0000"/>
                </a:solidFill>
                <a:latin typeface="Palatino Linotype" panose="02040502050505030304" pitchFamily="18" charset="0"/>
              </a:rPr>
              <a:t> κακώσεως νόμου </a:t>
            </a:r>
            <a:r>
              <a:rPr lang="el-GR" i="1" dirty="0" err="1">
                <a:latin typeface="Palatino Linotype" panose="02040502050505030304" pitchFamily="18" charset="0"/>
              </a:rPr>
              <a:t>δῆλόν</a:t>
            </a:r>
            <a:r>
              <a:rPr lang="el-GR" i="1" dirty="0">
                <a:latin typeface="Palatino Linotype" panose="02040502050505030304" pitchFamily="18" charset="0"/>
              </a:rPr>
              <a:t> </a:t>
            </a:r>
            <a:r>
              <a:rPr lang="el-GR" i="1" dirty="0" err="1">
                <a:latin typeface="Palatino Linotype" panose="02040502050505030304" pitchFamily="18" charset="0"/>
              </a:rPr>
              <a:t>ἐστιν</a:t>
            </a:r>
            <a:r>
              <a:rPr lang="el-GR" i="1" dirty="0">
                <a:latin typeface="Palatino Linotype" panose="02040502050505030304" pitchFamily="18" charset="0"/>
              </a:rPr>
              <a:t>. </a:t>
            </a:r>
            <a:r>
              <a:rPr lang="el-GR" i="1" dirty="0" err="1">
                <a:latin typeface="Palatino Linotype" panose="02040502050505030304" pitchFamily="18" charset="0"/>
              </a:rPr>
              <a:t>εἰ</a:t>
            </a:r>
            <a:r>
              <a:rPr lang="el-GR" i="1" dirty="0">
                <a:latin typeface="Palatino Linotype" panose="02040502050505030304" pitchFamily="18" charset="0"/>
              </a:rPr>
              <a:t> </a:t>
            </a:r>
            <a:r>
              <a:rPr lang="el-GR" i="1" dirty="0" err="1">
                <a:latin typeface="Palatino Linotype" panose="02040502050505030304" pitchFamily="18" charset="0"/>
              </a:rPr>
              <a:t>γὰρ</a:t>
            </a:r>
            <a:r>
              <a:rPr lang="el-GR" i="1" dirty="0">
                <a:latin typeface="Palatino Linotype" panose="02040502050505030304" pitchFamily="18" charset="0"/>
              </a:rPr>
              <a:t> </a:t>
            </a:r>
            <a:r>
              <a:rPr lang="el-GR" i="1" dirty="0" err="1">
                <a:latin typeface="Palatino Linotype" panose="02040502050505030304" pitchFamily="18" charset="0"/>
              </a:rPr>
              <a:t>ἔζη</a:t>
            </a:r>
            <a:r>
              <a:rPr lang="el-GR" i="1" dirty="0">
                <a:latin typeface="Palatino Linotype" panose="02040502050505030304" pitchFamily="18" charset="0"/>
              </a:rPr>
              <a:t> </a:t>
            </a:r>
            <a:r>
              <a:rPr lang="el-GR" i="1" dirty="0" err="1">
                <a:latin typeface="Palatino Linotype" panose="02040502050505030304" pitchFamily="18" charset="0"/>
              </a:rPr>
              <a:t>μὲν</a:t>
            </a:r>
            <a:r>
              <a:rPr lang="el-GR" i="1" dirty="0">
                <a:latin typeface="Palatino Linotype" panose="02040502050505030304" pitchFamily="18" charset="0"/>
              </a:rPr>
              <a:t> ὁ πάππος, </a:t>
            </a:r>
            <a:r>
              <a:rPr lang="el-GR" i="1" dirty="0" err="1">
                <a:latin typeface="Palatino Linotype" panose="02040502050505030304" pitchFamily="18" charset="0"/>
              </a:rPr>
              <a:t>ἐνδεὴς</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ἦν</a:t>
            </a:r>
            <a:r>
              <a:rPr lang="el-GR" i="1" dirty="0">
                <a:latin typeface="Palatino Linotype" panose="02040502050505030304" pitchFamily="18" charset="0"/>
              </a:rPr>
              <a:t> </a:t>
            </a:r>
            <a:r>
              <a:rPr lang="el-GR" i="1" dirty="0" err="1">
                <a:latin typeface="Palatino Linotype" panose="02040502050505030304" pitchFamily="18" charset="0"/>
              </a:rPr>
              <a:t>τῶν</a:t>
            </a:r>
            <a:r>
              <a:rPr lang="el-GR" i="1" dirty="0">
                <a:latin typeface="Palatino Linotype" panose="02040502050505030304" pitchFamily="18" charset="0"/>
              </a:rPr>
              <a:t> </a:t>
            </a:r>
            <a:r>
              <a:rPr lang="el-GR" i="1" dirty="0" err="1">
                <a:latin typeface="Palatino Linotype" panose="02040502050505030304" pitchFamily="18" charset="0"/>
              </a:rPr>
              <a:t>ἐπιτηδείων</a:t>
            </a:r>
            <a:r>
              <a:rPr lang="el-GR" i="1" dirty="0">
                <a:latin typeface="Palatino Linotype" panose="02040502050505030304" pitchFamily="18" charset="0"/>
              </a:rPr>
              <a:t>, </a:t>
            </a:r>
            <a:r>
              <a:rPr lang="el-GR" i="1" dirty="0" err="1">
                <a:latin typeface="Palatino Linotype" panose="02040502050505030304" pitchFamily="18" charset="0"/>
              </a:rPr>
              <a:t>οὐκ</a:t>
            </a:r>
            <a:r>
              <a:rPr lang="el-GR" i="1" dirty="0">
                <a:latin typeface="Palatino Linotype" panose="02040502050505030304" pitchFamily="18" charset="0"/>
              </a:rPr>
              <a:t> </a:t>
            </a:r>
            <a:r>
              <a:rPr lang="el-GR" i="1" dirty="0" err="1">
                <a:latin typeface="Palatino Linotype" panose="02040502050505030304" pitchFamily="18" charset="0"/>
              </a:rPr>
              <a:t>ἂν</a:t>
            </a:r>
            <a:r>
              <a:rPr lang="el-GR" i="1" dirty="0">
                <a:latin typeface="Palatino Linotype" panose="02040502050505030304" pitchFamily="18" charset="0"/>
              </a:rPr>
              <a:t> </a:t>
            </a:r>
            <a:r>
              <a:rPr lang="el-GR" i="1" dirty="0" err="1">
                <a:latin typeface="Palatino Linotype" panose="02040502050505030304" pitchFamily="18" charset="0"/>
              </a:rPr>
              <a:t>οὗτος</a:t>
            </a:r>
            <a:r>
              <a:rPr lang="el-GR" i="1" dirty="0">
                <a:latin typeface="Palatino Linotype" panose="02040502050505030304" pitchFamily="18" charset="0"/>
              </a:rPr>
              <a:t> </a:t>
            </a:r>
            <a:r>
              <a:rPr lang="el-GR" b="1" i="1" dirty="0" err="1">
                <a:latin typeface="Palatino Linotype" panose="02040502050505030304" pitchFamily="18" charset="0"/>
              </a:rPr>
              <a:t>ὑπόδικος</a:t>
            </a:r>
            <a:r>
              <a:rPr lang="el-GR" i="1" dirty="0">
                <a:latin typeface="Palatino Linotype" panose="02040502050505030304" pitchFamily="18" charset="0"/>
              </a:rPr>
              <a:t> </a:t>
            </a:r>
            <a:r>
              <a:rPr lang="el-GR" i="1" dirty="0" err="1">
                <a:latin typeface="Palatino Linotype" panose="02040502050505030304" pitchFamily="18" charset="0"/>
              </a:rPr>
              <a:t>ἦν</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τῆς</a:t>
            </a:r>
            <a:r>
              <a:rPr lang="el-GR" b="1" i="1" dirty="0">
                <a:solidFill>
                  <a:srgbClr val="FF0000"/>
                </a:solidFill>
                <a:latin typeface="Palatino Linotype" panose="02040502050505030304" pitchFamily="18" charset="0"/>
              </a:rPr>
              <a:t> κακώσεως </a:t>
            </a:r>
            <a:r>
              <a:rPr lang="el-GR" b="1" i="1" dirty="0" err="1">
                <a:latin typeface="Palatino Linotype" panose="02040502050505030304" pitchFamily="18" charset="0"/>
              </a:rPr>
              <a:t>ἀλλ</a:t>
            </a:r>
            <a:r>
              <a:rPr lang="el-GR" b="1" i="1" dirty="0">
                <a:latin typeface="Palatino Linotype" panose="02040502050505030304" pitchFamily="18" charset="0"/>
              </a:rPr>
              <a:t>᾽ </a:t>
            </a:r>
            <a:r>
              <a:rPr lang="el-GR" b="1" i="1" dirty="0" err="1">
                <a:latin typeface="Palatino Linotype" panose="02040502050505030304" pitchFamily="18" charset="0"/>
              </a:rPr>
              <a:t>ἡμεῖς</a:t>
            </a:r>
            <a:r>
              <a:rPr lang="el-GR" i="1" dirty="0">
                <a:latin typeface="Palatino Linotype" panose="02040502050505030304" pitchFamily="18" charset="0"/>
              </a:rPr>
              <a:t>. κελεύει </a:t>
            </a:r>
            <a:r>
              <a:rPr lang="el-GR" i="1" dirty="0" err="1">
                <a:latin typeface="Palatino Linotype" panose="02040502050505030304" pitchFamily="18" charset="0"/>
              </a:rPr>
              <a:t>γὰρ</a:t>
            </a:r>
            <a:r>
              <a:rPr lang="el-GR" i="1" dirty="0">
                <a:latin typeface="Palatino Linotype" panose="02040502050505030304" pitchFamily="18" charset="0"/>
              </a:rPr>
              <a:t> </a:t>
            </a:r>
            <a:r>
              <a:rPr lang="el-GR" b="1" i="1" dirty="0" err="1">
                <a:latin typeface="Palatino Linotype" panose="02040502050505030304" pitchFamily="18" charset="0"/>
              </a:rPr>
              <a:t>τρέφειν</a:t>
            </a:r>
            <a:r>
              <a:rPr lang="el-GR" b="1" i="1" dirty="0">
                <a:latin typeface="Palatino Linotype" panose="02040502050505030304" pitchFamily="18" charset="0"/>
              </a:rPr>
              <a:t> </a:t>
            </a:r>
            <a:r>
              <a:rPr lang="el-GR" b="1" i="1" dirty="0" err="1">
                <a:latin typeface="Palatino Linotype" panose="02040502050505030304" pitchFamily="18" charset="0"/>
              </a:rPr>
              <a:t>τοὺς</a:t>
            </a:r>
            <a:r>
              <a:rPr lang="el-GR" b="1" i="1" dirty="0">
                <a:latin typeface="Palatino Linotype" panose="02040502050505030304" pitchFamily="18" charset="0"/>
              </a:rPr>
              <a:t> γονέας</a:t>
            </a:r>
            <a:r>
              <a:rPr lang="el-GR" i="1" dirty="0">
                <a:latin typeface="Palatino Linotype" panose="02040502050505030304" pitchFamily="18" charset="0"/>
              </a:rPr>
              <a:t>:…</a:t>
            </a:r>
            <a:r>
              <a:rPr lang="el-GR" i="1" dirty="0" err="1">
                <a:latin typeface="Palatino Linotype" panose="02040502050505030304" pitchFamily="18" charset="0"/>
              </a:rPr>
              <a:t>ἐὰν</a:t>
            </a:r>
            <a:r>
              <a:rPr lang="el-GR" i="1" dirty="0">
                <a:latin typeface="Palatino Linotype" panose="02040502050505030304" pitchFamily="18" charset="0"/>
              </a:rPr>
              <a:t> </a:t>
            </a:r>
            <a:r>
              <a:rPr lang="el-GR" i="1" dirty="0" err="1">
                <a:latin typeface="Palatino Linotype" panose="02040502050505030304" pitchFamily="18" charset="0"/>
              </a:rPr>
              <a:t>ἔτι</a:t>
            </a:r>
            <a:r>
              <a:rPr lang="el-GR" i="1" dirty="0">
                <a:latin typeface="Palatino Linotype" panose="02040502050505030304" pitchFamily="18" charset="0"/>
              </a:rPr>
              <a:t> </a:t>
            </a:r>
            <a:r>
              <a:rPr lang="el-GR" i="1" dirty="0" err="1">
                <a:latin typeface="Palatino Linotype" panose="02040502050505030304" pitchFamily="18" charset="0"/>
              </a:rPr>
              <a:t>ζῶσιν</a:t>
            </a:r>
            <a:r>
              <a:rPr lang="el-GR" i="1" dirty="0">
                <a:latin typeface="Palatino Linotype" panose="02040502050505030304" pitchFamily="18" charset="0"/>
              </a:rPr>
              <a:t>…</a:t>
            </a:r>
            <a:r>
              <a:rPr lang="el-GR" i="1" dirty="0" err="1">
                <a:latin typeface="Palatino Linotype" panose="02040502050505030304" pitchFamily="18" charset="0"/>
              </a:rPr>
              <a:t>διόπερ</a:t>
            </a:r>
            <a:r>
              <a:rPr lang="el-GR" i="1" dirty="0">
                <a:latin typeface="Palatino Linotype" panose="02040502050505030304" pitchFamily="18" charset="0"/>
              </a:rPr>
              <a:t> </a:t>
            </a:r>
            <a:r>
              <a:rPr lang="el-GR" i="1" dirty="0" err="1">
                <a:latin typeface="Palatino Linotype" panose="02040502050505030304" pitchFamily="18" charset="0"/>
              </a:rPr>
              <a:t>ἀνάγκη</a:t>
            </a:r>
            <a:r>
              <a:rPr lang="el-GR" i="1" dirty="0">
                <a:latin typeface="Palatino Linotype" panose="02040502050505030304" pitchFamily="18" charset="0"/>
              </a:rPr>
              <a:t> </a:t>
            </a:r>
            <a:r>
              <a:rPr lang="el-GR" i="1" dirty="0" err="1">
                <a:latin typeface="Palatino Linotype" panose="02040502050505030304" pitchFamily="18" charset="0"/>
              </a:rPr>
              <a:t>τρέφειν</a:t>
            </a:r>
            <a:r>
              <a:rPr lang="el-GR" i="1" dirty="0">
                <a:latin typeface="Palatino Linotype" panose="02040502050505030304" pitchFamily="18" charset="0"/>
              </a:rPr>
              <a:t> </a:t>
            </a:r>
            <a:r>
              <a:rPr lang="el-GR" i="1" dirty="0" err="1">
                <a:latin typeface="Palatino Linotype" panose="02040502050505030304" pitchFamily="18" charset="0"/>
              </a:rPr>
              <a:t>αὐτούς</a:t>
            </a:r>
            <a:r>
              <a:rPr lang="el-GR" i="1" dirty="0">
                <a:latin typeface="Palatino Linotype" panose="02040502050505030304" pitchFamily="18" charset="0"/>
              </a:rPr>
              <a:t> </a:t>
            </a:r>
            <a:r>
              <a:rPr lang="el-GR" i="1" dirty="0" err="1">
                <a:latin typeface="Palatino Linotype" panose="02040502050505030304" pitchFamily="18" charset="0"/>
              </a:rPr>
              <a:t>ἐστι</a:t>
            </a:r>
            <a:r>
              <a:rPr lang="el-GR" i="1" dirty="0">
                <a:latin typeface="Palatino Linotype" panose="02040502050505030304" pitchFamily="18" charset="0"/>
              </a:rPr>
              <a:t>, </a:t>
            </a:r>
            <a:r>
              <a:rPr lang="el-GR" i="1" dirty="0" err="1">
                <a:latin typeface="Palatino Linotype" panose="02040502050505030304" pitchFamily="18" charset="0"/>
              </a:rPr>
              <a:t>κἂν</a:t>
            </a:r>
            <a:r>
              <a:rPr lang="el-GR" i="1" dirty="0">
                <a:latin typeface="Palatino Linotype" panose="02040502050505030304" pitchFamily="18" charset="0"/>
              </a:rPr>
              <a:t> </a:t>
            </a:r>
            <a:r>
              <a:rPr lang="el-GR" i="1" dirty="0" err="1">
                <a:latin typeface="Palatino Linotype" panose="02040502050505030304" pitchFamily="18" charset="0"/>
              </a:rPr>
              <a:t>μηδὲν</a:t>
            </a:r>
            <a:r>
              <a:rPr lang="el-GR" i="1" dirty="0">
                <a:latin typeface="Palatino Linotype" panose="02040502050505030304" pitchFamily="18" charset="0"/>
              </a:rPr>
              <a:t> </a:t>
            </a:r>
            <a:r>
              <a:rPr lang="el-GR" i="1" dirty="0" err="1">
                <a:latin typeface="Palatino Linotype" panose="02040502050505030304" pitchFamily="18" charset="0"/>
              </a:rPr>
              <a:t>καταλίπωσι</a:t>
            </a:r>
            <a:r>
              <a:rPr lang="el-GR" i="1" dirty="0">
                <a:latin typeface="Palatino Linotype" panose="02040502050505030304" pitchFamily="18" charset="0"/>
              </a:rPr>
              <a:t>. </a:t>
            </a:r>
          </a:p>
          <a:p>
            <a:pPr marL="0" indent="0" algn="just">
              <a:buNone/>
            </a:pPr>
            <a:r>
              <a:rPr lang="el-GR" dirty="0">
                <a:latin typeface="Palatino Linotype" panose="02040502050505030304" pitchFamily="18" charset="0"/>
              </a:rPr>
              <a:t>«Αυτή είναι η ξεκάθαρη πρόθεση όχι μόνο αυτού του νόμου αλλά και αυτού που ασχολείται με την παραμέληση (κάκωση) των γονέων. Διότι, αν ο παππούς μου ζούσε και δεν είχε τα απαραίτητα για την επιβίωσή του, εμείς, και όχι ο αντίδικός μας, θα  είχαμε υποστεί δίωξη για κάκωση. Διότι ο νόμος μάς επιβάλλει να διατρέφουμε τους γονείς μας… αν είναι ακόμα ζωντανοί. …και έτσι οι τελευταίοι είναι υποχρεωμένοι να τους υποστηρίξουν ακόμα κι αν δεν έχουν τίποτα να τους κληροδοτήσουν»</a:t>
            </a:r>
          </a:p>
          <a:p>
            <a:pPr algn="just"/>
            <a:r>
              <a:rPr lang="el-GR" dirty="0">
                <a:latin typeface="Palatino Linotype" panose="02040502050505030304" pitchFamily="18" charset="0"/>
              </a:rPr>
              <a:t>Δημοσθένης 43 </a:t>
            </a:r>
            <a:r>
              <a:rPr lang="el-GR" b="1" i="1" dirty="0">
                <a:latin typeface="Palatino Linotype" panose="02040502050505030304" pitchFamily="18" charset="0"/>
              </a:rPr>
              <a:t>Προς </a:t>
            </a:r>
            <a:r>
              <a:rPr lang="el-GR" b="1" i="1" dirty="0" err="1">
                <a:latin typeface="Palatino Linotype" panose="02040502050505030304" pitchFamily="18" charset="0"/>
              </a:rPr>
              <a:t>Μακάρτατον</a:t>
            </a:r>
            <a:r>
              <a:rPr lang="el-GR" b="1" i="1" dirty="0">
                <a:latin typeface="Palatino Linotype" panose="02040502050505030304" pitchFamily="18" charset="0"/>
              </a:rPr>
              <a:t> περί </a:t>
            </a:r>
            <a:r>
              <a:rPr lang="el-GR" b="1" i="1" dirty="0" err="1">
                <a:latin typeface="Palatino Linotype" panose="02040502050505030304" pitchFamily="18" charset="0"/>
              </a:rPr>
              <a:t>Αγνίου</a:t>
            </a:r>
            <a:r>
              <a:rPr lang="el-GR" b="1" i="1" dirty="0">
                <a:latin typeface="Palatino Linotype" panose="02040502050505030304" pitchFamily="18" charset="0"/>
              </a:rPr>
              <a:t> Κλήρου </a:t>
            </a:r>
            <a:r>
              <a:rPr lang="el-GR" dirty="0">
                <a:latin typeface="Palatino Linotype" panose="02040502050505030304" pitchFamily="18" charset="0"/>
              </a:rPr>
              <a:t>51: </a:t>
            </a:r>
            <a:r>
              <a:rPr lang="el-GR" i="1" dirty="0">
                <a:latin typeface="Palatino Linotype" panose="02040502050505030304" pitchFamily="18" charset="0"/>
              </a:rPr>
              <a:t>κρατεῖν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τοὺς</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ἄρρενας</a:t>
            </a:r>
            <a:r>
              <a:rPr lang="el-GR" b="1" i="1" dirty="0">
                <a:solidFill>
                  <a:srgbClr val="FF0000"/>
                </a:solidFill>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b="1" i="1" dirty="0" err="1">
                <a:solidFill>
                  <a:srgbClr val="FF0000"/>
                </a:solidFill>
                <a:latin typeface="Palatino Linotype" panose="02040502050505030304" pitchFamily="18" charset="0"/>
              </a:rPr>
              <a:t>τοὺς</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ἐκ</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τῶν</a:t>
            </a:r>
            <a:r>
              <a:rPr lang="el-GR" b="1" i="1" dirty="0">
                <a:solidFill>
                  <a:srgbClr val="FF0000"/>
                </a:solidFill>
                <a:latin typeface="Palatino Linotype" panose="02040502050505030304" pitchFamily="18" charset="0"/>
              </a:rPr>
              <a:t> </a:t>
            </a:r>
            <a:r>
              <a:rPr lang="el-GR" b="1" i="1" dirty="0" err="1">
                <a:solidFill>
                  <a:srgbClr val="FF0000"/>
                </a:solidFill>
                <a:latin typeface="Palatino Linotype" panose="02040502050505030304" pitchFamily="18" charset="0"/>
              </a:rPr>
              <a:t>ἀρρένων</a:t>
            </a:r>
            <a:r>
              <a:rPr lang="el-GR" i="1" dirty="0">
                <a:latin typeface="Palatino Linotype" panose="02040502050505030304" pitchFamily="18" charset="0"/>
              </a:rPr>
              <a:t>, </a:t>
            </a:r>
            <a:r>
              <a:rPr lang="el-GR" i="1" dirty="0" err="1">
                <a:latin typeface="Palatino Linotype" panose="02040502050505030304" pitchFamily="18" charset="0"/>
              </a:rPr>
              <a:t>ἐὰν</a:t>
            </a:r>
            <a:r>
              <a:rPr lang="el-GR" i="1" dirty="0">
                <a:latin typeface="Palatino Linotype" panose="02040502050505030304" pitchFamily="18" charset="0"/>
              </a:rPr>
              <a:t> </a:t>
            </a:r>
            <a:r>
              <a:rPr lang="el-GR" i="1" dirty="0" err="1">
                <a:latin typeface="Palatino Linotype" panose="02040502050505030304" pitchFamily="18" charset="0"/>
              </a:rPr>
              <a:t>ἐκ</a:t>
            </a:r>
            <a:r>
              <a:rPr lang="el-GR" i="1" dirty="0">
                <a:latin typeface="Palatino Linotype" panose="02040502050505030304" pitchFamily="18" charset="0"/>
              </a:rPr>
              <a:t> </a:t>
            </a:r>
            <a:r>
              <a:rPr lang="el-GR" i="1" dirty="0" err="1">
                <a:latin typeface="Palatino Linotype" panose="02040502050505030304" pitchFamily="18" charset="0"/>
              </a:rPr>
              <a:t>τῶν</a:t>
            </a:r>
            <a:r>
              <a:rPr lang="el-GR" i="1" dirty="0">
                <a:latin typeface="Palatino Linotype" panose="02040502050505030304" pitchFamily="18" charset="0"/>
              </a:rPr>
              <a:t> </a:t>
            </a:r>
            <a:r>
              <a:rPr lang="el-GR" i="1" dirty="0" err="1">
                <a:latin typeface="Palatino Linotype" panose="02040502050505030304" pitchFamily="18" charset="0"/>
              </a:rPr>
              <a:t>αὐτῶν</a:t>
            </a:r>
            <a:r>
              <a:rPr lang="el-GR" i="1" dirty="0">
                <a:latin typeface="Palatino Linotype" panose="02040502050505030304" pitchFamily="18" charset="0"/>
              </a:rPr>
              <a:t> </a:t>
            </a:r>
            <a:r>
              <a:rPr lang="el-GR" i="1" dirty="0" err="1">
                <a:latin typeface="Palatino Linotype" panose="02040502050505030304" pitchFamily="18" charset="0"/>
              </a:rPr>
              <a:t>ὦσι</a:t>
            </a:r>
            <a:r>
              <a:rPr lang="el-GR" i="1" dirty="0">
                <a:latin typeface="Palatino Linotype" panose="02040502050505030304" pitchFamily="18" charset="0"/>
              </a:rPr>
              <a:t>, </a:t>
            </a:r>
            <a:r>
              <a:rPr lang="el-GR" i="1" dirty="0" err="1">
                <a:latin typeface="Palatino Linotype" panose="02040502050505030304" pitchFamily="18" charset="0"/>
              </a:rPr>
              <a:t>καὶ</a:t>
            </a:r>
            <a:r>
              <a:rPr lang="el-GR" i="1" dirty="0">
                <a:latin typeface="Palatino Linotype" panose="02040502050505030304" pitchFamily="18" charset="0"/>
              </a:rPr>
              <a:t> </a:t>
            </a:r>
            <a:r>
              <a:rPr lang="el-GR" i="1" dirty="0" err="1">
                <a:latin typeface="Palatino Linotype" panose="02040502050505030304" pitchFamily="18" charset="0"/>
              </a:rPr>
              <a:t>ἐὰν</a:t>
            </a:r>
            <a:r>
              <a:rPr lang="el-GR" i="1" dirty="0">
                <a:latin typeface="Palatino Linotype" panose="02040502050505030304" pitchFamily="18" charset="0"/>
              </a:rPr>
              <a:t> γένει </a:t>
            </a:r>
            <a:r>
              <a:rPr lang="el-GR" i="1" dirty="0" err="1">
                <a:latin typeface="Palatino Linotype" panose="02040502050505030304" pitchFamily="18" charset="0"/>
              </a:rPr>
              <a:t>ἀπωτέρω</a:t>
            </a:r>
            <a:r>
              <a:rPr lang="el-GR" i="1" dirty="0">
                <a:latin typeface="Palatino Linotype" panose="02040502050505030304" pitchFamily="18" charset="0"/>
              </a:rPr>
              <a:t>. </a:t>
            </a:r>
            <a:r>
              <a:rPr lang="el-GR" i="1" dirty="0" err="1">
                <a:latin typeface="Palatino Linotype" panose="02040502050505030304" pitchFamily="18" charset="0"/>
              </a:rPr>
              <a:t>ἐὰν</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μὴ</a:t>
            </a:r>
            <a:r>
              <a:rPr lang="el-GR" i="1" dirty="0">
                <a:latin typeface="Palatino Linotype" panose="02040502050505030304" pitchFamily="18" charset="0"/>
              </a:rPr>
              <a:t> </a:t>
            </a:r>
            <a:r>
              <a:rPr lang="el-GR" i="1" dirty="0" err="1">
                <a:latin typeface="Palatino Linotype" panose="02040502050505030304" pitchFamily="18" charset="0"/>
              </a:rPr>
              <a:t>ὦσι</a:t>
            </a:r>
            <a:r>
              <a:rPr lang="el-GR" i="1" dirty="0">
                <a:latin typeface="Palatino Linotype" panose="02040502050505030304" pitchFamily="18" charset="0"/>
              </a:rPr>
              <a:t> </a:t>
            </a:r>
            <a:r>
              <a:rPr lang="el-GR" i="1" dirty="0" err="1">
                <a:latin typeface="Palatino Linotype" panose="02040502050505030304" pitchFamily="18" charset="0"/>
              </a:rPr>
              <a:t>πρὸς</a:t>
            </a:r>
            <a:r>
              <a:rPr lang="el-GR" i="1" dirty="0">
                <a:latin typeface="Palatino Linotype" panose="02040502050505030304" pitchFamily="18" charset="0"/>
              </a:rPr>
              <a:t> </a:t>
            </a:r>
            <a:r>
              <a:rPr lang="el-GR" i="1" dirty="0" err="1">
                <a:latin typeface="Palatino Linotype" panose="02040502050505030304" pitchFamily="18" charset="0"/>
              </a:rPr>
              <a:t>πατρὸς</a:t>
            </a:r>
            <a:r>
              <a:rPr lang="el-GR" i="1" dirty="0">
                <a:latin typeface="Palatino Linotype" panose="02040502050505030304" pitchFamily="18" charset="0"/>
              </a:rPr>
              <a:t> μέχρι </a:t>
            </a:r>
            <a:r>
              <a:rPr lang="el-GR" i="1" dirty="0" err="1">
                <a:latin typeface="Palatino Linotype" panose="02040502050505030304" pitchFamily="18" charset="0"/>
              </a:rPr>
              <a:t>ἀνεψιῶν</a:t>
            </a:r>
            <a:r>
              <a:rPr lang="el-GR" i="1" dirty="0">
                <a:latin typeface="Palatino Linotype" panose="02040502050505030304" pitchFamily="18" charset="0"/>
              </a:rPr>
              <a:t> παίδων, </a:t>
            </a:r>
            <a:r>
              <a:rPr lang="el-GR" i="1" dirty="0" err="1">
                <a:latin typeface="Palatino Linotype" panose="02040502050505030304" pitchFamily="18" charset="0"/>
              </a:rPr>
              <a:t>τοὺς</a:t>
            </a:r>
            <a:r>
              <a:rPr lang="el-GR" i="1" dirty="0">
                <a:latin typeface="Palatino Linotype" panose="02040502050505030304" pitchFamily="18" charset="0"/>
              </a:rPr>
              <a:t> </a:t>
            </a:r>
            <a:r>
              <a:rPr lang="el-GR" i="1" dirty="0" err="1">
                <a:latin typeface="Palatino Linotype" panose="02040502050505030304" pitchFamily="18" charset="0"/>
              </a:rPr>
              <a:t>πρὸς</a:t>
            </a:r>
            <a:r>
              <a:rPr lang="el-GR" i="1" dirty="0">
                <a:latin typeface="Palatino Linotype" panose="02040502050505030304" pitchFamily="18" charset="0"/>
              </a:rPr>
              <a:t> </a:t>
            </a:r>
            <a:r>
              <a:rPr lang="el-GR" i="1" dirty="0" err="1">
                <a:latin typeface="Palatino Linotype" panose="02040502050505030304" pitchFamily="18" charset="0"/>
              </a:rPr>
              <a:t>μητρὸς</a:t>
            </a:r>
            <a:r>
              <a:rPr lang="el-GR" i="1" dirty="0">
                <a:latin typeface="Palatino Linotype" panose="02040502050505030304" pitchFamily="18" charset="0"/>
              </a:rPr>
              <a:t> </a:t>
            </a:r>
            <a:r>
              <a:rPr lang="el-GR" i="1" dirty="0" err="1">
                <a:latin typeface="Palatino Linotype" panose="02040502050505030304" pitchFamily="18" charset="0"/>
              </a:rPr>
              <a:t>τοῦ</a:t>
            </a:r>
            <a:r>
              <a:rPr lang="el-GR" i="1" dirty="0">
                <a:latin typeface="Palatino Linotype" panose="02040502050505030304" pitchFamily="18" charset="0"/>
              </a:rPr>
              <a:t> </a:t>
            </a:r>
            <a:r>
              <a:rPr lang="el-GR" i="1" dirty="0" err="1">
                <a:latin typeface="Palatino Linotype" panose="02040502050505030304" pitchFamily="18" charset="0"/>
              </a:rPr>
              <a:t>ἀνδρὸς</a:t>
            </a:r>
            <a:r>
              <a:rPr lang="el-GR" i="1" dirty="0">
                <a:latin typeface="Palatino Linotype" panose="02040502050505030304" pitchFamily="18" charset="0"/>
              </a:rPr>
              <a:t> </a:t>
            </a:r>
            <a:r>
              <a:rPr lang="el-GR" i="1" dirty="0" err="1">
                <a:latin typeface="Palatino Linotype" panose="02040502050505030304" pitchFamily="18" charset="0"/>
              </a:rPr>
              <a:t>κατὰ</a:t>
            </a:r>
            <a:r>
              <a:rPr lang="el-GR" i="1" dirty="0">
                <a:latin typeface="Palatino Linotype" panose="02040502050505030304" pitchFamily="18" charset="0"/>
              </a:rPr>
              <a:t> </a:t>
            </a:r>
            <a:r>
              <a:rPr lang="el-GR" i="1" dirty="0" err="1">
                <a:latin typeface="Palatino Linotype" panose="02040502050505030304" pitchFamily="18" charset="0"/>
              </a:rPr>
              <a:t>ταὐτὰ</a:t>
            </a:r>
            <a:r>
              <a:rPr lang="el-GR" i="1" dirty="0">
                <a:latin typeface="Palatino Linotype" panose="02040502050505030304" pitchFamily="18" charset="0"/>
              </a:rPr>
              <a:t> κυρίους </a:t>
            </a:r>
            <a:r>
              <a:rPr lang="el-GR" i="1" dirty="0" err="1">
                <a:latin typeface="Palatino Linotype" panose="02040502050505030304" pitchFamily="18" charset="0"/>
              </a:rPr>
              <a:t>εἶναι</a:t>
            </a:r>
            <a:r>
              <a:rPr lang="el-GR" i="1" dirty="0">
                <a:latin typeface="Palatino Linotype" panose="02040502050505030304" pitchFamily="18" charset="0"/>
              </a:rPr>
              <a:t>. </a:t>
            </a:r>
            <a:r>
              <a:rPr lang="el-GR" i="1" dirty="0" err="1">
                <a:latin typeface="Palatino Linotype" panose="02040502050505030304" pitchFamily="18" charset="0"/>
              </a:rPr>
              <a:t>ἐὰν</a:t>
            </a:r>
            <a:r>
              <a:rPr lang="el-GR" i="1" dirty="0">
                <a:latin typeface="Palatino Linotype" panose="02040502050505030304" pitchFamily="18" charset="0"/>
              </a:rPr>
              <a:t> </a:t>
            </a:r>
            <a:r>
              <a:rPr lang="el-GR" i="1" dirty="0" err="1">
                <a:latin typeface="Palatino Linotype" panose="02040502050505030304" pitchFamily="18" charset="0"/>
              </a:rPr>
              <a:t>δὲ</a:t>
            </a:r>
            <a:r>
              <a:rPr lang="el-GR" i="1" dirty="0">
                <a:latin typeface="Palatino Linotype" panose="02040502050505030304" pitchFamily="18" charset="0"/>
              </a:rPr>
              <a:t> </a:t>
            </a:r>
            <a:r>
              <a:rPr lang="el-GR" i="1" dirty="0" err="1">
                <a:latin typeface="Palatino Linotype" panose="02040502050505030304" pitchFamily="18" charset="0"/>
              </a:rPr>
              <a:t>μηδετέρωθεν</a:t>
            </a:r>
            <a:r>
              <a:rPr lang="el-GR" i="1" dirty="0">
                <a:latin typeface="Palatino Linotype" panose="02040502050505030304" pitchFamily="18" charset="0"/>
              </a:rPr>
              <a:t> ᾖ </a:t>
            </a:r>
            <a:r>
              <a:rPr lang="el-GR" i="1" dirty="0" err="1">
                <a:latin typeface="Palatino Linotype" panose="02040502050505030304" pitchFamily="18" charset="0"/>
              </a:rPr>
              <a:t>ἐντὸς</a:t>
            </a:r>
            <a:r>
              <a:rPr lang="el-GR" i="1" dirty="0">
                <a:latin typeface="Palatino Linotype" panose="02040502050505030304" pitchFamily="18" charset="0"/>
              </a:rPr>
              <a:t> τούτων, </a:t>
            </a:r>
            <a:r>
              <a:rPr lang="el-GR" i="1" dirty="0" err="1">
                <a:latin typeface="Palatino Linotype" panose="02040502050505030304" pitchFamily="18" charset="0"/>
              </a:rPr>
              <a:t>τὸν</a:t>
            </a:r>
            <a:r>
              <a:rPr lang="el-GR" i="1" dirty="0">
                <a:latin typeface="Palatino Linotype" panose="02040502050505030304" pitchFamily="18" charset="0"/>
              </a:rPr>
              <a:t> </a:t>
            </a:r>
            <a:r>
              <a:rPr lang="el-GR" i="1" dirty="0" err="1">
                <a:latin typeface="Palatino Linotype" panose="02040502050505030304" pitchFamily="18" charset="0"/>
              </a:rPr>
              <a:t>πρὸς</a:t>
            </a:r>
            <a:r>
              <a:rPr lang="el-GR" i="1" dirty="0">
                <a:latin typeface="Palatino Linotype" panose="02040502050505030304" pitchFamily="18" charset="0"/>
              </a:rPr>
              <a:t> </a:t>
            </a:r>
            <a:r>
              <a:rPr lang="el-GR" i="1" dirty="0" err="1">
                <a:latin typeface="Palatino Linotype" panose="02040502050505030304" pitchFamily="18" charset="0"/>
              </a:rPr>
              <a:t>πατρὸς</a:t>
            </a:r>
            <a:r>
              <a:rPr lang="el-GR" i="1" dirty="0">
                <a:latin typeface="Palatino Linotype" panose="02040502050505030304" pitchFamily="18" charset="0"/>
              </a:rPr>
              <a:t> </a:t>
            </a:r>
            <a:r>
              <a:rPr lang="el-GR" i="1" dirty="0" err="1">
                <a:latin typeface="Palatino Linotype" panose="02040502050505030304" pitchFamily="18" charset="0"/>
              </a:rPr>
              <a:t>ἐγγυτάτω</a:t>
            </a:r>
            <a:r>
              <a:rPr lang="el-GR" i="1" dirty="0">
                <a:latin typeface="Palatino Linotype" panose="02040502050505030304" pitchFamily="18" charset="0"/>
              </a:rPr>
              <a:t> </a:t>
            </a:r>
            <a:r>
              <a:rPr lang="el-GR" i="1" dirty="0" err="1">
                <a:latin typeface="Palatino Linotype" panose="02040502050505030304" pitchFamily="18" charset="0"/>
              </a:rPr>
              <a:t>κύριον</a:t>
            </a:r>
            <a:r>
              <a:rPr lang="el-GR" i="1" dirty="0">
                <a:latin typeface="Palatino Linotype" panose="02040502050505030304" pitchFamily="18" charset="0"/>
              </a:rPr>
              <a:t> </a:t>
            </a:r>
            <a:r>
              <a:rPr lang="el-GR" i="1" dirty="0" err="1">
                <a:latin typeface="Palatino Linotype" panose="02040502050505030304" pitchFamily="18" charset="0"/>
              </a:rPr>
              <a:t>εἶναι</a:t>
            </a:r>
            <a:r>
              <a:rPr lang="el-GR" dirty="0">
                <a:latin typeface="Palatino Linotype" panose="02040502050505030304" pitchFamily="18" charset="0"/>
              </a:rPr>
              <a:t>. </a:t>
            </a:r>
          </a:p>
          <a:p>
            <a:pPr marL="0" indent="0" algn="just">
              <a:buNone/>
            </a:pPr>
            <a:r>
              <a:rPr lang="el-GR" dirty="0">
                <a:latin typeface="Palatino Linotype" panose="02040502050505030304" pitchFamily="18" charset="0"/>
              </a:rPr>
              <a:t>«Να επικρατούν οι άρρενες και όσοι προέρχονται από άρρενες, εάν κατάγονται από τον ίδιο πρόγονο με τον </a:t>
            </a:r>
            <a:r>
              <a:rPr lang="el-GR" dirty="0" err="1">
                <a:latin typeface="Palatino Linotype" panose="02040502050505030304" pitchFamily="18" charset="0"/>
              </a:rPr>
              <a:t>θανόντα</a:t>
            </a:r>
            <a:r>
              <a:rPr lang="el-GR" dirty="0">
                <a:latin typeface="Palatino Linotype" panose="02040502050505030304" pitchFamily="18" charset="0"/>
              </a:rPr>
              <a:t>, ακόμη και εάν είναι απώτεροι συγγενείς από ό,τι οι θήλεις και οι καταγόμενοι από θήλεις. Εάν δεν υπάρχουν συγγενείς από την πλευρά του πατέρα μέχρι τον πέμπτο βαθμό (γιοι των πρώτων εξαδέλφων), να κληρονομούν οι συγγενείς από την πλευρά της μητέρας, με τον ίδιο τρόπο» (</a:t>
            </a:r>
            <a:r>
              <a:rPr lang="el-GR" dirty="0" err="1">
                <a:latin typeface="Palatino Linotype" panose="02040502050505030304" pitchFamily="18" charset="0"/>
              </a:rPr>
              <a:t>μτφρ</a:t>
            </a:r>
            <a:r>
              <a:rPr lang="el-GR" dirty="0">
                <a:latin typeface="Palatino Linotype" panose="02040502050505030304" pitchFamily="18" charset="0"/>
              </a:rPr>
              <a:t>. </a:t>
            </a:r>
            <a:r>
              <a:rPr lang="el-GR" dirty="0" err="1">
                <a:latin typeface="Palatino Linotype" panose="02040502050505030304" pitchFamily="18" charset="0"/>
              </a:rPr>
              <a:t>Γιούνη</a:t>
            </a:r>
            <a:r>
              <a:rPr lang="el-GR" dirty="0">
                <a:latin typeface="Palatino Linotype" panose="02040502050505030304" pitchFamily="18" charset="0"/>
              </a:rPr>
              <a:t>, 2006).</a:t>
            </a:r>
          </a:p>
        </p:txBody>
      </p:sp>
    </p:spTree>
    <p:extLst>
      <p:ext uri="{BB962C8B-B14F-4D97-AF65-F5344CB8AC3E}">
        <p14:creationId xmlns:p14="http://schemas.microsoft.com/office/powerpoint/2010/main" val="948708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772AF9-8EB1-42DB-AC59-856A0B776B0D}"/>
              </a:ext>
            </a:extLst>
          </p:cNvPr>
          <p:cNvSpPr>
            <a:spLocks noGrp="1"/>
          </p:cNvSpPr>
          <p:nvPr>
            <p:ph type="title"/>
          </p:nvPr>
        </p:nvSpPr>
        <p:spPr>
          <a:xfrm>
            <a:off x="2592925" y="624110"/>
            <a:ext cx="8911687" cy="1509490"/>
          </a:xfrm>
        </p:spPr>
        <p:txBody>
          <a:bodyPr>
            <a:normAutofit/>
          </a:bodyPr>
          <a:lstStyle/>
          <a:p>
            <a:pPr algn="ctr">
              <a:lnSpc>
                <a:spcPct val="150000"/>
              </a:lnSpc>
            </a:pPr>
            <a:r>
              <a:rPr lang="el-GR" sz="2800" dirty="0">
                <a:latin typeface="Palatino Linotype" panose="02040502050505030304" pitchFamily="18" charset="0"/>
              </a:rPr>
              <a:t>Ο ρόλος του Επωνύμου άρχοντος</a:t>
            </a:r>
            <a:br>
              <a:rPr lang="el-GR" sz="2800" dirty="0">
                <a:latin typeface="Palatino Linotype" panose="02040502050505030304" pitchFamily="18" charset="0"/>
              </a:rPr>
            </a:br>
            <a:r>
              <a:rPr lang="el-GR" sz="2800" dirty="0">
                <a:latin typeface="Palatino Linotype" panose="02040502050505030304" pitchFamily="18" charset="0"/>
              </a:rPr>
              <a:t>στην προστασία των ανιόντων</a:t>
            </a:r>
          </a:p>
        </p:txBody>
      </p:sp>
      <p:sp>
        <p:nvSpPr>
          <p:cNvPr id="3" name="Θέση περιεχομένου 2">
            <a:extLst>
              <a:ext uri="{FF2B5EF4-FFF2-40B4-BE49-F238E27FC236}">
                <a16:creationId xmlns:a16="http://schemas.microsoft.com/office/drawing/2014/main" id="{FDD1CBA1-AE27-4C70-901E-586679327F80}"/>
              </a:ext>
            </a:extLst>
          </p:cNvPr>
          <p:cNvSpPr>
            <a:spLocks noGrp="1"/>
          </p:cNvSpPr>
          <p:nvPr>
            <p:ph idx="1"/>
          </p:nvPr>
        </p:nvSpPr>
        <p:spPr/>
        <p:txBody>
          <a:bodyPr>
            <a:normAutofit/>
          </a:bodyPr>
          <a:lstStyle/>
          <a:p>
            <a:pPr marL="0" indent="0" algn="just">
              <a:lnSpc>
                <a:spcPct val="150000"/>
              </a:lnSpc>
              <a:buNone/>
            </a:pPr>
            <a:endParaRPr lang="el-GR" dirty="0"/>
          </a:p>
          <a:p>
            <a:pPr algn="just">
              <a:lnSpc>
                <a:spcPct val="150000"/>
              </a:lnSpc>
            </a:pPr>
            <a:r>
              <a:rPr lang="el-GR" b="1" dirty="0">
                <a:solidFill>
                  <a:schemeClr val="tx1"/>
                </a:solidFill>
              </a:rPr>
              <a:t> κάκωση γονέων</a:t>
            </a:r>
            <a:r>
              <a:rPr lang="el-GR" dirty="0"/>
              <a:t>: αδίκημα μεγάλης κοινωνικής απαξίας, δημοσίου δικαίου </a:t>
            </a:r>
          </a:p>
          <a:p>
            <a:pPr algn="just">
              <a:lnSpc>
                <a:spcPct val="150000"/>
              </a:lnSpc>
            </a:pPr>
            <a:r>
              <a:rPr lang="el-GR" b="1" dirty="0"/>
              <a:t>δίωξη</a:t>
            </a:r>
            <a:r>
              <a:rPr lang="el-GR" dirty="0"/>
              <a:t>: υποβολή </a:t>
            </a:r>
            <a:r>
              <a:rPr lang="el-GR" b="1" i="1" dirty="0"/>
              <a:t>γραφής</a:t>
            </a:r>
            <a:r>
              <a:rPr lang="el-GR" dirty="0"/>
              <a:t> ή </a:t>
            </a:r>
            <a:r>
              <a:rPr lang="el-GR" b="1" i="1" dirty="0"/>
              <a:t>εισαγγελίας</a:t>
            </a:r>
            <a:r>
              <a:rPr lang="el-GR" dirty="0"/>
              <a:t> στον </a:t>
            </a:r>
            <a:r>
              <a:rPr lang="el-GR" b="1" dirty="0"/>
              <a:t>Επώνυμο άρχοντα</a:t>
            </a:r>
            <a:r>
              <a:rPr lang="el-GR" dirty="0"/>
              <a:t> από τον </a:t>
            </a:r>
            <a:r>
              <a:rPr lang="el-GR" b="1" i="1" dirty="0"/>
              <a:t>βουλόμενο</a:t>
            </a:r>
            <a:r>
              <a:rPr lang="el-GR" dirty="0"/>
              <a:t> </a:t>
            </a:r>
          </a:p>
          <a:p>
            <a:pPr algn="just">
              <a:lnSpc>
                <a:spcPct val="150000"/>
              </a:lnSpc>
            </a:pPr>
            <a:r>
              <a:rPr lang="el-GR" dirty="0"/>
              <a:t>ο ρόλος του Επωνύμου άρχοντος: </a:t>
            </a:r>
            <a:r>
              <a:rPr lang="el-GR" b="1" dirty="0">
                <a:solidFill>
                  <a:srgbClr val="FF0000"/>
                </a:solidFill>
              </a:rPr>
              <a:t>δικονομικός</a:t>
            </a:r>
          </a:p>
          <a:p>
            <a:pPr algn="just">
              <a:lnSpc>
                <a:spcPct val="150000"/>
              </a:lnSpc>
            </a:pPr>
            <a:r>
              <a:rPr lang="el-GR" dirty="0"/>
              <a:t>ποινή σε περίπτωση καταδίκης: </a:t>
            </a:r>
            <a:r>
              <a:rPr lang="el-GR" b="1" dirty="0"/>
              <a:t>η ατιμία </a:t>
            </a:r>
            <a:r>
              <a:rPr lang="el-GR" dirty="0"/>
              <a:t>(στέρηση των πολιτικών δικαιωμάτων και αποκλεισμός του ενόχου από τον δημόσιο βίο)</a:t>
            </a:r>
          </a:p>
          <a:p>
            <a:endParaRPr lang="el-GR" dirty="0"/>
          </a:p>
        </p:txBody>
      </p:sp>
    </p:spTree>
    <p:extLst>
      <p:ext uri="{BB962C8B-B14F-4D97-AF65-F5344CB8AC3E}">
        <p14:creationId xmlns:p14="http://schemas.microsoft.com/office/powerpoint/2010/main" val="2530816142"/>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547</TotalTime>
  <Words>1967</Words>
  <Application>Microsoft Office PowerPoint</Application>
  <PresentationFormat>Ευρεία οθόνη</PresentationFormat>
  <Paragraphs>97</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Century Gothic</vt:lpstr>
      <vt:lpstr>Palatino Linotype</vt:lpstr>
      <vt:lpstr>Wingdings 3</vt:lpstr>
      <vt:lpstr>Θρόισμα</vt:lpstr>
      <vt:lpstr>Η προστασία του Επωνύμου Άρχοντος  σε ευάλωτες πληθυσμιακές ομάδες στο δίκαιο της κλασικής Αθήνας </vt:lpstr>
      <vt:lpstr>Παρουσίαση του PowerPoint</vt:lpstr>
      <vt:lpstr> Εισαγωγικά Στοιχεία </vt:lpstr>
      <vt:lpstr> Δημοσθένη  43 Προς Μακάρτατον περί Ἀγνίου Κλήρου 75 </vt:lpstr>
      <vt:lpstr> Οι ευάλωτοι πληθυσμοί </vt:lpstr>
      <vt:lpstr> Οι Ανιόντες</vt:lpstr>
      <vt:lpstr> Οι Ανιόντες</vt:lpstr>
      <vt:lpstr>Οι Ανιόντες και οι Κατιόντες</vt:lpstr>
      <vt:lpstr>Ο ρόλος του Επωνύμου άρχοντος στην προστασία των ανιόντων</vt:lpstr>
      <vt:lpstr> Οι Γυναίκες (πλην των Επικλήρων)</vt:lpstr>
      <vt:lpstr>Ο ρόλος του Επωνύμου άρχοντος  στην προστασία των γυναικών (πλην επικλήρων) </vt:lpstr>
      <vt:lpstr> Η Επίκληρος κόρη </vt:lpstr>
      <vt:lpstr>Ο ρόλος του Επωνύμου άρχοντος  στην προστασία της ἐπικλήρου κόρης </vt:lpstr>
      <vt:lpstr> Τα Ορφανά τέκνα</vt:lpstr>
      <vt:lpstr>Ο ρόλος του Επωνύμου άρχοντος  στην  προστασία των ορφανών τέκνων</vt:lpstr>
      <vt:lpstr> Συμπεράσματα</vt:lpstr>
      <vt:lpstr> Συμπεράσματα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προστασία του Επωνύμου Άρχοντος σε ευάλωτες πληθυσμιακές ομάδες στο δίκαιο της κλασικής Αθήνας</dc:title>
  <dc:creator>Maria Bekiri</dc:creator>
  <cp:lastModifiedBy>Αθανάσιος Δέλιος</cp:lastModifiedBy>
  <cp:revision>17</cp:revision>
  <dcterms:created xsi:type="dcterms:W3CDTF">2024-10-30T07:11:41Z</dcterms:created>
  <dcterms:modified xsi:type="dcterms:W3CDTF">2024-11-03T23:47:33Z</dcterms:modified>
</cp:coreProperties>
</file>