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40"/>
  </p:handout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64" r:id="rId11"/>
    <p:sldId id="276" r:id="rId12"/>
    <p:sldId id="265" r:id="rId13"/>
    <p:sldId id="266" r:id="rId14"/>
    <p:sldId id="267" r:id="rId15"/>
    <p:sldId id="268" r:id="rId16"/>
    <p:sldId id="269" r:id="rId17"/>
    <p:sldId id="270" r:id="rId18"/>
    <p:sldId id="285" r:id="rId19"/>
    <p:sldId id="271" r:id="rId20"/>
    <p:sldId id="272" r:id="rId21"/>
    <p:sldId id="273" r:id="rId22"/>
    <p:sldId id="274" r:id="rId23"/>
    <p:sldId id="256" r:id="rId24"/>
    <p:sldId id="278" r:id="rId25"/>
    <p:sldId id="279" r:id="rId26"/>
    <p:sldId id="281" r:id="rId27"/>
    <p:sldId id="280" r:id="rId28"/>
    <p:sldId id="282" r:id="rId29"/>
    <p:sldId id="286" r:id="rId30"/>
    <p:sldId id="293" r:id="rId31"/>
    <p:sldId id="292" r:id="rId32"/>
    <p:sldId id="283" r:id="rId33"/>
    <p:sldId id="284" r:id="rId34"/>
    <p:sldId id="287" r:id="rId35"/>
    <p:sldId id="288" r:id="rId36"/>
    <p:sldId id="291" r:id="rId37"/>
    <p:sldId id="289" r:id="rId38"/>
    <p:sldId id="290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54" autoAdjust="0"/>
    <p:restoredTop sz="90929"/>
  </p:normalViewPr>
  <p:slideViewPr>
    <p:cSldViewPr>
      <p:cViewPr varScale="1">
        <p:scale>
          <a:sx n="123" d="100"/>
          <a:sy n="123" d="100"/>
        </p:scale>
        <p:origin x="-12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4.xml"/><Relationship Id="rId18" Type="http://schemas.openxmlformats.org/officeDocument/2006/relationships/slide" Target="slides/slide19.xml"/><Relationship Id="rId26" Type="http://schemas.openxmlformats.org/officeDocument/2006/relationships/slide" Target="slides/slide28.xml"/><Relationship Id="rId3" Type="http://schemas.openxmlformats.org/officeDocument/2006/relationships/slide" Target="slides/slide3.xml"/><Relationship Id="rId21" Type="http://schemas.openxmlformats.org/officeDocument/2006/relationships/slide" Target="slides/slide22.xml"/><Relationship Id="rId34" Type="http://schemas.openxmlformats.org/officeDocument/2006/relationships/slide" Target="slides/slide36.xml"/><Relationship Id="rId7" Type="http://schemas.openxmlformats.org/officeDocument/2006/relationships/slide" Target="slides/slide7.xml"/><Relationship Id="rId12" Type="http://schemas.openxmlformats.org/officeDocument/2006/relationships/slide" Target="slides/slide13.xml"/><Relationship Id="rId17" Type="http://schemas.openxmlformats.org/officeDocument/2006/relationships/slide" Target="slides/slide18.xml"/><Relationship Id="rId25" Type="http://schemas.openxmlformats.org/officeDocument/2006/relationships/slide" Target="slides/slide27.xml"/><Relationship Id="rId33" Type="http://schemas.openxmlformats.org/officeDocument/2006/relationships/slide" Target="slides/slide35.xml"/><Relationship Id="rId2" Type="http://schemas.openxmlformats.org/officeDocument/2006/relationships/slide" Target="slides/slide2.xml"/><Relationship Id="rId16" Type="http://schemas.openxmlformats.org/officeDocument/2006/relationships/slide" Target="slides/slide17.xml"/><Relationship Id="rId20" Type="http://schemas.openxmlformats.org/officeDocument/2006/relationships/slide" Target="slides/slide21.xml"/><Relationship Id="rId29" Type="http://schemas.openxmlformats.org/officeDocument/2006/relationships/slide" Target="slides/slide31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2.xml"/><Relationship Id="rId24" Type="http://schemas.openxmlformats.org/officeDocument/2006/relationships/slide" Target="slides/slide26.xml"/><Relationship Id="rId32" Type="http://schemas.openxmlformats.org/officeDocument/2006/relationships/slide" Target="slides/slide34.xml"/><Relationship Id="rId5" Type="http://schemas.openxmlformats.org/officeDocument/2006/relationships/slide" Target="slides/slide5.xml"/><Relationship Id="rId15" Type="http://schemas.openxmlformats.org/officeDocument/2006/relationships/slide" Target="slides/slide16.xml"/><Relationship Id="rId23" Type="http://schemas.openxmlformats.org/officeDocument/2006/relationships/slide" Target="slides/slide25.xml"/><Relationship Id="rId28" Type="http://schemas.openxmlformats.org/officeDocument/2006/relationships/slide" Target="slides/slide30.xml"/><Relationship Id="rId36" Type="http://schemas.openxmlformats.org/officeDocument/2006/relationships/slide" Target="slides/slide38.xml"/><Relationship Id="rId10" Type="http://schemas.openxmlformats.org/officeDocument/2006/relationships/slide" Target="slides/slide11.xml"/><Relationship Id="rId19" Type="http://schemas.openxmlformats.org/officeDocument/2006/relationships/slide" Target="slides/slide20.xml"/><Relationship Id="rId31" Type="http://schemas.openxmlformats.org/officeDocument/2006/relationships/slide" Target="slides/slide33.xml"/><Relationship Id="rId4" Type="http://schemas.openxmlformats.org/officeDocument/2006/relationships/slide" Target="slides/slide4.xml"/><Relationship Id="rId9" Type="http://schemas.openxmlformats.org/officeDocument/2006/relationships/slide" Target="slides/slide10.xml"/><Relationship Id="rId14" Type="http://schemas.openxmlformats.org/officeDocument/2006/relationships/slide" Target="slides/slide15.xml"/><Relationship Id="rId22" Type="http://schemas.openxmlformats.org/officeDocument/2006/relationships/slide" Target="slides/slide23.xml"/><Relationship Id="rId27" Type="http://schemas.openxmlformats.org/officeDocument/2006/relationships/slide" Target="slides/slide29.xml"/><Relationship Id="rId30" Type="http://schemas.openxmlformats.org/officeDocument/2006/relationships/slide" Target="slides/slide32.xml"/><Relationship Id="rId35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l-G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l-GR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l-GR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FC11A4-AABD-47AD-A94E-1A1CA47BF11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5801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10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10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410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l-GR" noProof="0" smtClean="0"/>
              <a:t>Click to edit Master 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l-GR" noProof="0" smtClean="0"/>
              <a:t>Click to edit Master subtitle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l-GR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l-GR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2F7AD98-3306-42D7-AA12-D1CAF7F05965}" type="slidenum">
              <a:rPr lang="en-US" altLang="el-GR"/>
              <a:pPr/>
              <a:t>‹#›</a:t>
            </a:fld>
            <a:endParaRPr lang="en-US" alt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9D373-704E-4387-A766-7E7EC8E5EBDE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433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-381000"/>
            <a:ext cx="1952625" cy="6513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-381000"/>
            <a:ext cx="5707063" cy="6513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DC62C0-F25D-4CFC-851B-3FFC6445163C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5623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7306B-4AB1-4C4F-A92A-A6A62139A14D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31578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A571B-5FC5-4A23-B61E-8725030C69C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929215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90B2C-140C-453A-BEE0-A8B9F4D3BF0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70835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1C8F9-40A7-421C-B0D6-16EEC752FF2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3141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ACDFF-6EBF-4BE6-8D91-14140790A25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7481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D02A5-D448-46AF-BBFA-B8AEFC8495F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689435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D7C1C-EB3C-4C6D-8BD4-040B2B489CE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2230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215E1-1A43-429B-841A-68D5BA891F5A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55636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55600" y="1079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l-GR" altLang="el-GR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8188" y="107950"/>
            <a:ext cx="328612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l-GR" altLang="el-G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9425" y="5302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l-GR" altLang="el-GR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9313" y="5302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l-GR" altLang="el-GR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152400" y="4572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l-GR" altLang="el-GR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700088" y="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l-GR" altLang="el-GR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81000" y="7905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l-GR" altLang="el-GR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-3810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l-GR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l-GR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179BB38-3597-4492-B2C5-94C6FE9AD5F4}" type="slidenum">
              <a:rPr lang="en-US" altLang="el-GR"/>
              <a:pPr/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Standard Template Library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839200" cy="5486400"/>
          </a:xfrm>
        </p:spPr>
        <p:txBody>
          <a:bodyPr/>
          <a:lstStyle/>
          <a:p>
            <a:r>
              <a:rPr lang="sv-SE" altLang="el-GR"/>
              <a:t>The standard template library (STL) contains</a:t>
            </a:r>
          </a:p>
          <a:p>
            <a:pPr lvl="1"/>
            <a:r>
              <a:rPr lang="sv-SE" altLang="el-GR"/>
              <a:t>Containers</a:t>
            </a:r>
          </a:p>
          <a:p>
            <a:pPr lvl="1"/>
            <a:r>
              <a:rPr lang="sv-SE" altLang="el-GR"/>
              <a:t>Algorithms</a:t>
            </a:r>
          </a:p>
          <a:p>
            <a:pPr lvl="1"/>
            <a:r>
              <a:rPr lang="sv-SE" altLang="el-GR"/>
              <a:t>Iterators</a:t>
            </a:r>
          </a:p>
          <a:p>
            <a:r>
              <a:rPr lang="sv-SE" altLang="el-GR"/>
              <a:t>A </a:t>
            </a:r>
            <a:r>
              <a:rPr lang="sv-SE" altLang="el-GR" i="1"/>
              <a:t>container</a:t>
            </a:r>
            <a:r>
              <a:rPr lang="sv-SE" altLang="el-GR"/>
              <a:t> is a way that stored data is organized in memory, for example an array of elements.</a:t>
            </a:r>
          </a:p>
          <a:p>
            <a:r>
              <a:rPr lang="sv-SE" altLang="el-GR" i="1"/>
              <a:t>Algorithms</a:t>
            </a:r>
            <a:r>
              <a:rPr lang="sv-SE" altLang="el-GR"/>
              <a:t> in the STL are procedures that are applied to containers to process their data, for example search for an element in an array, or sort an array.</a:t>
            </a:r>
          </a:p>
          <a:p>
            <a:r>
              <a:rPr lang="sv-SE" altLang="el-GR" i="1"/>
              <a:t>Iterators</a:t>
            </a:r>
            <a:r>
              <a:rPr lang="sv-SE" altLang="el-GR"/>
              <a:t> are a generalization of the concept of pointers, they point to elements in a container, for example you can increment an iterator to point to the next element in an array</a:t>
            </a:r>
          </a:p>
          <a:p>
            <a:pPr>
              <a:buFont typeface="Wingdings" pitchFamily="2" charset="2"/>
              <a:buNone/>
            </a:pPr>
            <a:endParaRPr lang="sv-SE" altLang="el-GR"/>
          </a:p>
          <a:p>
            <a:pPr>
              <a:buFont typeface="Wingdings" pitchFamily="2" charset="2"/>
              <a:buNone/>
            </a:pPr>
            <a:endParaRPr lang="en-US" alt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Vector Container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02688" cy="47609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&lt;vector&gt;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&lt;iostream&gt;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arr[] = { 12, 3, 17, 8 };  // standard C array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vector&lt;int&gt; v(arr, arr+4);  // initialize vector with C array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while ( ! v.empty()) // until vector is empty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{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cout &lt;&lt; v.back() &lt;&lt; ” ”;   // output last element of vector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v.pop_back();                 // delete the last element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}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cout &lt;&lt; endl;</a:t>
            </a: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Constructors for Vector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915400" cy="4114800"/>
          </a:xfrm>
        </p:spPr>
        <p:txBody>
          <a:bodyPr/>
          <a:lstStyle/>
          <a:p>
            <a:r>
              <a:rPr lang="sv-SE" altLang="el-GR"/>
              <a:t>A vector can be initialized by specifying its size and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a prototype element or by another vector</a:t>
            </a:r>
          </a:p>
          <a:p>
            <a:pPr>
              <a:buFont typeface="Wingdings" pitchFamily="2" charset="2"/>
              <a:buNone/>
            </a:pPr>
            <a:endParaRPr lang="sv-SE" altLang="el-GR"/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vector&lt;Date&gt; x(1000); // creates vector of size 1000,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                                 // requires default constructor for Date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vector&lt;Date&gt; dates(10,Date(17,12,1999)); // initializes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                                // all elements with 17.12.1999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vector&lt;Date&gt; y(x); // initializes vector y with  vector x</a:t>
            </a:r>
          </a:p>
          <a:p>
            <a:pPr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447800" y="3124200"/>
            <a:ext cx="2667000" cy="3733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vector&lt;int&gt;</a:t>
            </a:r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en-US" altLang="el-GR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676400" y="3657600"/>
            <a:ext cx="2209800" cy="2286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sv-SE" altLang="el-GR"/>
              <a:t>array_</a:t>
            </a:r>
          </a:p>
          <a:p>
            <a:endParaRPr lang="sv-SE" altLang="el-GR"/>
          </a:p>
          <a:p>
            <a:endParaRPr lang="sv-SE" altLang="el-GR"/>
          </a:p>
          <a:p>
            <a:endParaRPr lang="sv-SE" altLang="el-GR"/>
          </a:p>
          <a:p>
            <a:endParaRPr lang="sv-SE" altLang="el-GR"/>
          </a:p>
          <a:p>
            <a:endParaRPr lang="en-US" altLang="el-GR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Iterators</a:t>
            </a:r>
            <a:endParaRPr lang="en-US" altLang="el-GR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760913"/>
          </a:xfrm>
        </p:spPr>
        <p:txBody>
          <a:bodyPr/>
          <a:lstStyle/>
          <a:p>
            <a:r>
              <a:rPr lang="sv-SE" altLang="el-GR"/>
              <a:t>Iterators are pointer-like entities that are used to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 access individual elements in a container.</a:t>
            </a:r>
          </a:p>
          <a:p>
            <a:r>
              <a:rPr lang="sv-SE" altLang="el-GR"/>
              <a:t>Often they are used to move sequentially from element to element, a process called </a:t>
            </a:r>
            <a:r>
              <a:rPr lang="sv-SE" altLang="el-GR" i="1"/>
              <a:t>iterating</a:t>
            </a:r>
            <a:r>
              <a:rPr lang="sv-SE" altLang="el-GR"/>
              <a:t> through a container.</a:t>
            </a:r>
            <a:endParaRPr lang="en-US" altLang="el-GR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2895600" y="38100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17</a:t>
            </a:r>
            <a:endParaRPr lang="en-US" altLang="el-GR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895600" y="43434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4</a:t>
            </a:r>
            <a:endParaRPr lang="en-US" altLang="el-GR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2895600" y="48768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23</a:t>
            </a:r>
            <a:endParaRPr lang="en-US" altLang="el-GR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2895600" y="54102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1676400" y="6019800"/>
            <a:ext cx="2133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sv-SE" altLang="el-GR"/>
              <a:t>size_</a:t>
            </a:r>
            <a:endParaRPr lang="en-US" altLang="el-GR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2743200" y="61722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4</a:t>
            </a:r>
            <a:endParaRPr lang="en-US" altLang="el-GR"/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5334000" y="3886200"/>
            <a:ext cx="3048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vector&lt;int&gt;::iterator</a:t>
            </a:r>
          </a:p>
          <a:p>
            <a:pPr algn="ctr"/>
            <a:endParaRPr lang="en-US" altLang="el-GR"/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5638800" y="4343400"/>
            <a:ext cx="1219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 flipV="1">
            <a:off x="3810000" y="449580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708525" y="4986338"/>
            <a:ext cx="42941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The iterator corresponding to</a:t>
            </a:r>
          </a:p>
          <a:p>
            <a:r>
              <a:rPr lang="sv-SE" altLang="el-GR"/>
              <a:t>the class vector&lt;int&gt; is of</a:t>
            </a:r>
          </a:p>
          <a:p>
            <a:r>
              <a:rPr lang="sv-SE" altLang="el-GR"/>
              <a:t>the type vector&lt;int&gt;::iterator </a:t>
            </a:r>
            <a:endParaRPr lang="en-US" alt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Iterators</a:t>
            </a:r>
            <a:endParaRPr lang="en-US" altLang="el-G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r>
              <a:rPr lang="sv-SE" altLang="el-GR"/>
              <a:t>The member functions begin() and end() return an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 iterator to the first and past the last element of a container</a:t>
            </a:r>
            <a:endParaRPr lang="en-US" altLang="el-GR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143000" y="2514600"/>
            <a:ext cx="2667000" cy="3733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vector&lt;int&gt; v</a:t>
            </a:r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en-US" altLang="el-GR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371600" y="3048000"/>
            <a:ext cx="2209800" cy="2286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sv-SE" altLang="el-GR"/>
              <a:t>array_</a:t>
            </a:r>
          </a:p>
          <a:p>
            <a:endParaRPr lang="sv-SE" altLang="el-GR"/>
          </a:p>
          <a:p>
            <a:endParaRPr lang="sv-SE" altLang="el-GR"/>
          </a:p>
          <a:p>
            <a:endParaRPr lang="sv-SE" altLang="el-GR"/>
          </a:p>
          <a:p>
            <a:endParaRPr lang="sv-SE" altLang="el-GR"/>
          </a:p>
          <a:p>
            <a:endParaRPr lang="en-US" altLang="el-GR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590800" y="32004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17</a:t>
            </a:r>
            <a:endParaRPr lang="en-US" altLang="el-GR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590800" y="37338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4</a:t>
            </a:r>
            <a:endParaRPr lang="en-US" altLang="el-GR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590800" y="42672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23</a:t>
            </a:r>
            <a:endParaRPr lang="en-US" altLang="el-GR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590800" y="48006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371600" y="5410200"/>
            <a:ext cx="2133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sv-SE" altLang="el-GR"/>
              <a:t>size_</a:t>
            </a:r>
            <a:endParaRPr lang="en-US" altLang="el-GR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2438400" y="55626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4</a:t>
            </a:r>
            <a:endParaRPr lang="en-US" altLang="el-GR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4953000" y="47244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v.end()</a:t>
            </a:r>
          </a:p>
          <a:p>
            <a:pPr algn="ctr"/>
            <a:endParaRPr lang="en-US" altLang="el-GR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257800" y="5181600"/>
            <a:ext cx="1219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H="1" flipV="1">
            <a:off x="3429000" y="533400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4953000" y="28194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v.begin()</a:t>
            </a:r>
          </a:p>
          <a:p>
            <a:pPr algn="ctr"/>
            <a:endParaRPr lang="en-US" altLang="el-GR"/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5257800" y="3276600"/>
            <a:ext cx="1219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H="1" flipV="1">
            <a:off x="3429000" y="342900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Iterators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421688" cy="4760913"/>
          </a:xfrm>
        </p:spPr>
        <p:txBody>
          <a:bodyPr/>
          <a:lstStyle/>
          <a:p>
            <a:r>
              <a:rPr lang="sv-SE" altLang="el-GR"/>
              <a:t>One can have multiple iterators pointing to different or identical elements in the container</a:t>
            </a:r>
            <a:endParaRPr lang="en-US" altLang="el-GR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600200" y="2590800"/>
            <a:ext cx="2667000" cy="3733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vector&lt;int&gt; v</a:t>
            </a:r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sv-SE" altLang="el-GR"/>
          </a:p>
          <a:p>
            <a:pPr algn="ctr"/>
            <a:endParaRPr lang="en-US" altLang="el-GR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752600" y="3200400"/>
            <a:ext cx="2209800" cy="2286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sv-SE" altLang="el-GR"/>
              <a:t>array_</a:t>
            </a:r>
          </a:p>
          <a:p>
            <a:endParaRPr lang="sv-SE" altLang="el-GR"/>
          </a:p>
          <a:p>
            <a:endParaRPr lang="sv-SE" altLang="el-GR"/>
          </a:p>
          <a:p>
            <a:endParaRPr lang="sv-SE" altLang="el-GR"/>
          </a:p>
          <a:p>
            <a:endParaRPr lang="sv-SE" altLang="el-GR"/>
          </a:p>
          <a:p>
            <a:endParaRPr lang="en-US" altLang="el-GR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971800" y="33528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17</a:t>
            </a:r>
            <a:endParaRPr lang="en-US" altLang="el-GR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971800" y="38862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4</a:t>
            </a:r>
            <a:endParaRPr lang="en-US" altLang="el-GR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971800" y="44196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23</a:t>
            </a:r>
            <a:endParaRPr lang="en-US" altLang="el-GR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2971800" y="49530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1752600" y="5562600"/>
            <a:ext cx="2133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sv-SE" altLang="el-GR"/>
              <a:t>size_</a:t>
            </a:r>
            <a:endParaRPr lang="en-US" altLang="el-GR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2819400" y="5715000"/>
            <a:ext cx="838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4</a:t>
            </a:r>
            <a:endParaRPr lang="en-US" altLang="el-GR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5410200" y="53340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i3</a:t>
            </a:r>
          </a:p>
          <a:p>
            <a:pPr algn="ctr"/>
            <a:endParaRPr lang="en-US" altLang="el-GR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5715000" y="5791200"/>
            <a:ext cx="1219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 flipV="1">
            <a:off x="3886200" y="4724400"/>
            <a:ext cx="1828800" cy="12954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5334000" y="29718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i1</a:t>
            </a:r>
          </a:p>
          <a:p>
            <a:pPr algn="ctr"/>
            <a:endParaRPr lang="en-US" altLang="el-GR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5638800" y="3429000"/>
            <a:ext cx="1219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 flipV="1">
            <a:off x="3810000" y="35814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5334000" y="4038600"/>
            <a:ext cx="1752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i2</a:t>
            </a:r>
          </a:p>
          <a:p>
            <a:pPr algn="ctr"/>
            <a:endParaRPr lang="en-US" altLang="el-GR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5638800" y="4495800"/>
            <a:ext cx="1219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H="1" flipV="1">
            <a:off x="3810000" y="4648200"/>
            <a:ext cx="17526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Iterators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8955088" cy="47609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&lt;vector&gt;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&lt;iostream&gt;</a:t>
            </a:r>
          </a:p>
          <a:p>
            <a:pPr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arr[] = { 12, 3, 17, 8 };  // standard C array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vector&lt;int&gt; v(arr, arr+4);  // initialize vector with C array 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vector&lt;int&gt;::iterator iter=v.begin();  // iterator for class vector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// define iterator for vector and point it to first element of v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cout &lt;&lt; ”first element of v=” &lt;&lt; *iter; // de-reference iter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iter++;  // move iterator to next element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iter=v.end()-1;  // move iterator to last element </a:t>
            </a:r>
            <a:endParaRPr lang="en-US" alt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Iterators</a:t>
            </a:r>
            <a:endParaRPr lang="en-US" altLang="el-G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26488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max(vector&lt;int&gt;::iterator start, vector&lt;int&gt;::iterator end)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{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int m=*start;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while(start != stop)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{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    if (*start &gt; m)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       m=*start;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    ++start;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}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return m;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}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cout &lt;&lt; ”max of v = ” &lt;&lt; max(v.begin(),v.end());</a:t>
            </a: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Iterators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21688" cy="5486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&lt;vector&gt;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&lt;iostream&gt;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arr[] = { 12, 3, 17, 8 };  // standard C array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vector&lt;int&gt; v(arr, arr+4);  // initialize vector with C array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for (vector&lt;int&gt;::iterator i=v.begin(); i!=v.end(); i++)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// initialize i with pointer to first element of v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// i++ increment iterator, move iterator to next element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{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cout &lt;&lt; *i &lt;&lt; ” ”;   // de-referencing iterator returns the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                       // value of the element the iterator points at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}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cout &lt;&lt; endl;</a:t>
            </a:r>
            <a:endParaRPr lang="en-US" altLang="el-GR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Iterator Categories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7724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altLang="el-GR"/>
              <a:t>Not every iterator can be used with every container for example the list class provides no random access iterator</a:t>
            </a:r>
          </a:p>
          <a:p>
            <a:pPr>
              <a:lnSpc>
                <a:spcPct val="90000"/>
              </a:lnSpc>
            </a:pPr>
            <a:r>
              <a:rPr lang="sv-SE" altLang="el-GR"/>
              <a:t>Every algorithm requires an iterator with a certain level of capability for example to use the [] operator you need a random access iterator</a:t>
            </a:r>
          </a:p>
          <a:p>
            <a:pPr>
              <a:lnSpc>
                <a:spcPct val="90000"/>
              </a:lnSpc>
            </a:pPr>
            <a:r>
              <a:rPr lang="sv-SE" altLang="el-GR"/>
              <a:t>Iterators are divided into five categories in which a higher (more specific) category always subsumes a lower (more general) category, e.g. An algorithm that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accepts a forward iterator will also work with a bidirectional iterator and a random access iterator  </a:t>
            </a:r>
            <a:endParaRPr lang="en-US" altLang="el-GR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85800" y="5257800"/>
            <a:ext cx="1371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input</a:t>
            </a:r>
            <a:endParaRPr lang="en-US" altLang="el-GR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85800" y="6248400"/>
            <a:ext cx="1371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output</a:t>
            </a:r>
            <a:endParaRPr lang="en-US" altLang="el-GR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590800" y="5791200"/>
            <a:ext cx="1371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forward</a:t>
            </a:r>
            <a:endParaRPr lang="en-US" altLang="el-GR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495800" y="5791200"/>
            <a:ext cx="1752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bidirectional</a:t>
            </a:r>
            <a:endParaRPr lang="en-US" altLang="el-GR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6781800" y="5791200"/>
            <a:ext cx="1752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random</a:t>
            </a:r>
          </a:p>
          <a:p>
            <a:pPr algn="ctr"/>
            <a:r>
              <a:rPr lang="sv-SE" altLang="el-GR"/>
              <a:t>access</a:t>
            </a:r>
            <a:endParaRPr lang="en-US" altLang="el-GR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2057400" y="5562600"/>
            <a:ext cx="533400" cy="457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V="1">
            <a:off x="2057400" y="6172200"/>
            <a:ext cx="533400" cy="3810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3962400" y="6096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6248400" y="6096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For_Each() Algorithm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421688" cy="5486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&lt;vector&gt;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&lt;algorithm&gt;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&lt;iostream&gt;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void show(int n)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{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cout &lt;&lt; n &lt;&lt; ” ”;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int arr[] = { 12, 3, 17, 8 };  // standard C array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vector&lt;int&gt; v(arr, arr+4);  // initialize vector with C array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for_each (v.begin(), v.end(), show); // apply function show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           // to each element of vector v</a:t>
            </a:r>
          </a:p>
          <a:p>
            <a:pPr>
              <a:buFont typeface="Wingdings" pitchFamily="2" charset="2"/>
              <a:buNone/>
            </a:pPr>
            <a:endParaRPr lang="en-US" alt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304800"/>
            <a:ext cx="8610600" cy="1143000"/>
          </a:xfrm>
        </p:spPr>
        <p:txBody>
          <a:bodyPr/>
          <a:lstStyle/>
          <a:p>
            <a:r>
              <a:rPr lang="sv-SE" altLang="el-GR"/>
              <a:t>Containers, Iterators, Algorithms</a:t>
            </a:r>
            <a:endParaRPr lang="en-US" altLang="el-GR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371600" y="3200400"/>
            <a:ext cx="1752600" cy="3581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l-GR" altLang="el-GR"/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1828800" y="3657600"/>
            <a:ext cx="685800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2133600" y="4343400"/>
            <a:ext cx="685800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1676400" y="5334000"/>
            <a:ext cx="685800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2133600" y="6096000"/>
            <a:ext cx="685800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447800" y="2743200"/>
            <a:ext cx="147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Container</a:t>
            </a:r>
            <a:endParaRPr lang="en-US" altLang="el-GR"/>
          </a:p>
        </p:txBody>
      </p:sp>
      <p:sp>
        <p:nvSpPr>
          <p:cNvPr id="5129" name="Oval 9"/>
          <p:cNvSpPr>
            <a:spLocks noChangeArrowheads="1"/>
          </p:cNvSpPr>
          <p:nvPr/>
        </p:nvSpPr>
        <p:spPr bwMode="auto">
          <a:xfrm>
            <a:off x="3810000" y="3429000"/>
            <a:ext cx="2057400" cy="7159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Algorithm</a:t>
            </a:r>
            <a:endParaRPr lang="en-US" altLang="el-GR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2514600" y="3810000"/>
            <a:ext cx="12954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5131" name="Freeform 11"/>
          <p:cNvSpPr>
            <a:spLocks/>
          </p:cNvSpPr>
          <p:nvPr/>
        </p:nvSpPr>
        <p:spPr bwMode="auto">
          <a:xfrm>
            <a:off x="2895600" y="4038600"/>
            <a:ext cx="1143000" cy="430213"/>
          </a:xfrm>
          <a:custGeom>
            <a:avLst/>
            <a:gdLst>
              <a:gd name="T0" fmla="*/ 720 w 720"/>
              <a:gd name="T1" fmla="*/ 0 h 240"/>
              <a:gd name="T2" fmla="*/ 720 w 720"/>
              <a:gd name="T3" fmla="*/ 240 h 240"/>
              <a:gd name="T4" fmla="*/ 0 w 720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40">
                <a:moveTo>
                  <a:pt x="720" y="0"/>
                </a:moveTo>
                <a:lnTo>
                  <a:pt x="720" y="240"/>
                </a:lnTo>
                <a:lnTo>
                  <a:pt x="0" y="24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667000" y="3276600"/>
            <a:ext cx="1206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Iterator</a:t>
            </a:r>
            <a:endParaRPr lang="en-US" altLang="el-GR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553200" y="3276600"/>
            <a:ext cx="1752600" cy="3429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l-GR" altLang="el-GR"/>
          </a:p>
        </p:txBody>
      </p:sp>
      <p:sp>
        <p:nvSpPr>
          <p:cNvPr id="5134" name="Oval 14"/>
          <p:cNvSpPr>
            <a:spLocks noChangeArrowheads="1"/>
          </p:cNvSpPr>
          <p:nvPr/>
        </p:nvSpPr>
        <p:spPr bwMode="auto">
          <a:xfrm>
            <a:off x="7010400" y="3733800"/>
            <a:ext cx="685800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35" name="Oval 15"/>
          <p:cNvSpPr>
            <a:spLocks noChangeArrowheads="1"/>
          </p:cNvSpPr>
          <p:nvPr/>
        </p:nvSpPr>
        <p:spPr bwMode="auto">
          <a:xfrm>
            <a:off x="7315200" y="4419600"/>
            <a:ext cx="685800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36" name="Oval 16"/>
          <p:cNvSpPr>
            <a:spLocks noChangeArrowheads="1"/>
          </p:cNvSpPr>
          <p:nvPr/>
        </p:nvSpPr>
        <p:spPr bwMode="auto">
          <a:xfrm>
            <a:off x="6858000" y="5410200"/>
            <a:ext cx="685800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37" name="Oval 17"/>
          <p:cNvSpPr>
            <a:spLocks noChangeArrowheads="1"/>
          </p:cNvSpPr>
          <p:nvPr/>
        </p:nvSpPr>
        <p:spPr bwMode="auto">
          <a:xfrm>
            <a:off x="7315200" y="6172200"/>
            <a:ext cx="685800" cy="3587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6613525" y="2700338"/>
            <a:ext cx="147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Container</a:t>
            </a:r>
            <a:endParaRPr lang="en-US" altLang="el-GR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5867400" y="5181600"/>
            <a:ext cx="1206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Iterator</a:t>
            </a:r>
            <a:endParaRPr lang="en-US" altLang="el-GR"/>
          </a:p>
        </p:txBody>
      </p:sp>
      <p:sp>
        <p:nvSpPr>
          <p:cNvPr id="5140" name="Freeform 20"/>
          <p:cNvSpPr>
            <a:spLocks/>
          </p:cNvSpPr>
          <p:nvPr/>
        </p:nvSpPr>
        <p:spPr bwMode="auto">
          <a:xfrm flipH="1">
            <a:off x="5562600" y="4114800"/>
            <a:ext cx="1752600" cy="501650"/>
          </a:xfrm>
          <a:custGeom>
            <a:avLst/>
            <a:gdLst>
              <a:gd name="T0" fmla="*/ 720 w 720"/>
              <a:gd name="T1" fmla="*/ 0 h 240"/>
              <a:gd name="T2" fmla="*/ 720 w 720"/>
              <a:gd name="T3" fmla="*/ 240 h 240"/>
              <a:gd name="T4" fmla="*/ 0 w 720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40">
                <a:moveTo>
                  <a:pt x="720" y="0"/>
                </a:moveTo>
                <a:lnTo>
                  <a:pt x="720" y="240"/>
                </a:lnTo>
                <a:lnTo>
                  <a:pt x="0" y="24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5141" name="Oval 21"/>
          <p:cNvSpPr>
            <a:spLocks noChangeArrowheads="1"/>
          </p:cNvSpPr>
          <p:nvPr/>
        </p:nvSpPr>
        <p:spPr bwMode="auto">
          <a:xfrm>
            <a:off x="3886200" y="5867400"/>
            <a:ext cx="2057400" cy="7159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Algorithm</a:t>
            </a:r>
            <a:endParaRPr lang="en-US" altLang="el-GR"/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533400" y="4267200"/>
            <a:ext cx="119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Objects</a:t>
            </a:r>
            <a:endParaRPr lang="en-US" altLang="el-GR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1676400" y="4419600"/>
            <a:ext cx="4572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>
            <a:off x="1447800" y="4800600"/>
            <a:ext cx="304800" cy="50165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 flipV="1">
            <a:off x="1219200" y="3886200"/>
            <a:ext cx="609600" cy="358775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5146" name="Freeform 26"/>
          <p:cNvSpPr>
            <a:spLocks/>
          </p:cNvSpPr>
          <p:nvPr/>
        </p:nvSpPr>
        <p:spPr bwMode="auto">
          <a:xfrm flipV="1">
            <a:off x="2362200" y="5486400"/>
            <a:ext cx="1752600" cy="501650"/>
          </a:xfrm>
          <a:custGeom>
            <a:avLst/>
            <a:gdLst>
              <a:gd name="T0" fmla="*/ 720 w 720"/>
              <a:gd name="T1" fmla="*/ 0 h 240"/>
              <a:gd name="T2" fmla="*/ 720 w 720"/>
              <a:gd name="T3" fmla="*/ 240 h 240"/>
              <a:gd name="T4" fmla="*/ 0 w 720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40">
                <a:moveTo>
                  <a:pt x="720" y="0"/>
                </a:moveTo>
                <a:lnTo>
                  <a:pt x="720" y="240"/>
                </a:lnTo>
                <a:lnTo>
                  <a:pt x="0" y="24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2895600" y="5029200"/>
            <a:ext cx="1206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Iterator</a:t>
            </a:r>
            <a:endParaRPr lang="en-US" altLang="el-GR"/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5791200" y="4191000"/>
            <a:ext cx="1206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Iterator</a:t>
            </a:r>
            <a:endParaRPr lang="en-US" altLang="el-GR"/>
          </a:p>
        </p:txBody>
      </p:sp>
      <p:sp>
        <p:nvSpPr>
          <p:cNvPr id="5149" name="Oval 29"/>
          <p:cNvSpPr>
            <a:spLocks noChangeArrowheads="1"/>
          </p:cNvSpPr>
          <p:nvPr/>
        </p:nvSpPr>
        <p:spPr bwMode="auto">
          <a:xfrm>
            <a:off x="3962400" y="4724400"/>
            <a:ext cx="2057400" cy="7159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Algorithm</a:t>
            </a:r>
            <a:endParaRPr lang="en-US" altLang="el-GR"/>
          </a:p>
        </p:txBody>
      </p:sp>
      <p:sp>
        <p:nvSpPr>
          <p:cNvPr id="5150" name="Freeform 30"/>
          <p:cNvSpPr>
            <a:spLocks/>
          </p:cNvSpPr>
          <p:nvPr/>
        </p:nvSpPr>
        <p:spPr bwMode="auto">
          <a:xfrm flipH="1">
            <a:off x="5715000" y="5410200"/>
            <a:ext cx="1143000" cy="214313"/>
          </a:xfrm>
          <a:custGeom>
            <a:avLst/>
            <a:gdLst>
              <a:gd name="T0" fmla="*/ 720 w 720"/>
              <a:gd name="T1" fmla="*/ 0 h 240"/>
              <a:gd name="T2" fmla="*/ 720 w 720"/>
              <a:gd name="T3" fmla="*/ 240 h 240"/>
              <a:gd name="T4" fmla="*/ 0 w 720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0" h="240">
                <a:moveTo>
                  <a:pt x="720" y="0"/>
                </a:moveTo>
                <a:lnTo>
                  <a:pt x="720" y="240"/>
                </a:lnTo>
                <a:lnTo>
                  <a:pt x="0" y="240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746125" y="1481138"/>
            <a:ext cx="65738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Algorithms use iterators to interact with objects</a:t>
            </a:r>
          </a:p>
          <a:p>
            <a:r>
              <a:rPr lang="sv-SE" altLang="el-GR"/>
              <a:t>stored in containers</a:t>
            </a:r>
            <a:endParaRPr lang="en-US" alt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Find() Algorithm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69288" cy="5486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#include &lt;vector&gt;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#include &lt;algorithm&gt;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#include &lt;iostream&gt;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int key;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int arr[] = { 12, 3, 17, 8, 34, 56, 9  };  // standard C array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vector&lt;int&gt; v(arr, arr+7);  // initialize vector with C array 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vector&lt;int&gt;::iterator iter;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cout &lt;&lt; ”enter value :”;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cin &gt;&gt; key;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iter=find(v.begin(),v.end(),key); // finds integer key in v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if (iter != v.end()) // found the element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  cout &lt;&lt; ”Element ” &lt;&lt; key &lt;&lt; ” found” &lt;&lt; endl;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else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 cout &lt;&lt; ”Element ” &lt;&lt; key &lt;&lt; ” not in vector v” &lt;&lt; endl;</a:t>
            </a:r>
          </a:p>
          <a:p>
            <a:pPr>
              <a:buFont typeface="Wingdings" pitchFamily="2" charset="2"/>
              <a:buNone/>
            </a:pPr>
            <a:endParaRPr lang="sv-SE" altLang="el-GR" sz="2000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sv-SE" altLang="el-GR" sz="2000">
              <a:latin typeface="Arial" charset="0"/>
            </a:endParaRPr>
          </a:p>
          <a:p>
            <a:endParaRPr lang="en-US" altLang="el-GR" sz="2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Find_If() Algorithm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74088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&lt;vector&gt;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&lt;algorithm&gt;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&lt;iostream&gt;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Bool mytest(int n) { return (n&gt;21) &amp;&amp; (n &lt;36); };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arr[] = { 12, 3, 17, 8, 34, 56, 9  };  // standard C array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vector&lt;int&gt; v(arr, arr+7);  // initialize vector with C array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vector&lt;int&gt;::iterator iter;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iter=find_if(v.begin(),v.end(),mytest);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// finds element in v  for which mytest is true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if (iter != v.end()) // found the element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cout &lt;&lt; ”found ” &lt;&lt; *iter &lt;&lt; endl;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else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cout &lt;&lt; ”not found” &lt;&lt; endl;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alt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Count_If() Algorithm</a:t>
            </a:r>
            <a:endParaRPr lang="en-US" altLang="el-G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74088" cy="5257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&lt;vector&gt;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&lt;algorithm&gt;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&lt;iostream&gt;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Bool mytest(int n) { return (n&gt;14) &amp;&amp; (n &lt;36); };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arr[] = { 12, 3, 17, 8, 34, 56, 9  };  // standard C array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vector&lt;int&gt; v(arr, arr+7);  // initialize vector with C array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n=count_if(v.begin(),v.end(),mytest);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// counts element in v  for which mytest is true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cout &lt;&lt; ”found ” &lt;&lt; n &lt;&lt; ” elements” &lt;&lt; endl;</a:t>
            </a:r>
          </a:p>
          <a:p>
            <a:pPr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endParaRPr lang="en-US" alt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List Container</a:t>
            </a:r>
            <a:endParaRPr lang="en-US" altLang="el-G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114800"/>
          </a:xfrm>
        </p:spPr>
        <p:txBody>
          <a:bodyPr/>
          <a:lstStyle/>
          <a:p>
            <a:r>
              <a:rPr lang="sv-SE" altLang="el-GR"/>
              <a:t>An STL list container is a double linked list, in which 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each element contains a pointer to its successor and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predecessor. </a:t>
            </a:r>
          </a:p>
          <a:p>
            <a:r>
              <a:rPr lang="sv-SE" altLang="el-GR"/>
              <a:t>It is possible to add and remove elements from both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 ends of the list</a:t>
            </a:r>
          </a:p>
          <a:p>
            <a:r>
              <a:rPr lang="sv-SE" altLang="el-GR"/>
              <a:t>Lists do not allow random access but are efficient to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 insert new elements and to sort and merge lists</a:t>
            </a:r>
            <a:endParaRPr lang="en-US" altLang="el-G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List Container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56388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2484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8580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9</a:t>
            </a:r>
            <a:endParaRPr lang="en-US" altLang="el-GR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74676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8077200" y="1295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13</a:t>
            </a:r>
            <a:endParaRPr lang="en-US" altLang="el-GR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203325" y="954088"/>
            <a:ext cx="43735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int array[5] = {12, 7, 9, 21, 13 };</a:t>
            </a:r>
          </a:p>
          <a:p>
            <a:r>
              <a:rPr lang="sv-SE" altLang="el-GR">
                <a:latin typeface="Arial" charset="0"/>
              </a:rPr>
              <a:t>list&lt;int&gt; li(array,array+5);</a:t>
            </a:r>
            <a:endParaRPr lang="en-US" altLang="el-GR">
              <a:latin typeface="Arial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1676400" y="4343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2286000" y="4343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9</a:t>
            </a:r>
            <a:endParaRPr lang="en-US" altLang="el-GR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2895600" y="4343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 rot="1832025">
            <a:off x="228600" y="3733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7663" name="Freeform 15"/>
          <p:cNvSpPr>
            <a:spLocks/>
          </p:cNvSpPr>
          <p:nvPr/>
        </p:nvSpPr>
        <p:spPr bwMode="auto">
          <a:xfrm flipH="1">
            <a:off x="685800" y="4343400"/>
            <a:ext cx="838200" cy="266700"/>
          </a:xfrm>
          <a:custGeom>
            <a:avLst/>
            <a:gdLst>
              <a:gd name="T0" fmla="*/ 0 w 528"/>
              <a:gd name="T1" fmla="*/ 144 h 168"/>
              <a:gd name="T2" fmla="*/ 240 w 528"/>
              <a:gd name="T3" fmla="*/ 144 h 168"/>
              <a:gd name="T4" fmla="*/ 528 w 52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168">
                <a:moveTo>
                  <a:pt x="0" y="144"/>
                </a:moveTo>
                <a:cubicBezTo>
                  <a:pt x="76" y="156"/>
                  <a:pt x="152" y="168"/>
                  <a:pt x="240" y="144"/>
                </a:cubicBezTo>
                <a:cubicBezTo>
                  <a:pt x="328" y="120"/>
                  <a:pt x="428" y="60"/>
                  <a:pt x="528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5715000" y="3581400"/>
            <a:ext cx="2303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li.push_front(8);</a:t>
            </a:r>
            <a:endParaRPr lang="en-US" altLang="el-GR">
              <a:latin typeface="Arial" charset="0"/>
            </a:endParaRP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5867400" y="4267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6477000" y="4267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7086600" y="4267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9</a:t>
            </a:r>
            <a:endParaRPr lang="en-US" altLang="el-GR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7696200" y="4267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 rot="-19422762">
            <a:off x="3886200" y="38100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…</a:t>
            </a:r>
            <a:endParaRPr lang="en-US" altLang="el-GR"/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8305800" y="4267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15</a:t>
            </a:r>
            <a:endParaRPr lang="en-US" altLang="el-GR"/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1676400" y="35814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li.pop_front();</a:t>
            </a:r>
            <a:endParaRPr lang="en-US" altLang="el-GR">
              <a:latin typeface="Arial" charset="0"/>
            </a:endParaRPr>
          </a:p>
        </p:txBody>
      </p:sp>
      <p:sp>
        <p:nvSpPr>
          <p:cNvPr id="27682" name="Rectangle 34"/>
          <p:cNvSpPr>
            <a:spLocks noChangeArrowheads="1"/>
          </p:cNvSpPr>
          <p:nvPr/>
        </p:nvSpPr>
        <p:spPr bwMode="auto">
          <a:xfrm>
            <a:off x="381000" y="2743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990600" y="2743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1600200" y="2743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9</a:t>
            </a:r>
            <a:endParaRPr lang="en-US" altLang="el-GR"/>
          </a:p>
        </p:txBody>
      </p:sp>
      <p:sp>
        <p:nvSpPr>
          <p:cNvPr id="27685" name="Rectangle 37"/>
          <p:cNvSpPr>
            <a:spLocks noChangeArrowheads="1"/>
          </p:cNvSpPr>
          <p:nvPr/>
        </p:nvSpPr>
        <p:spPr bwMode="auto">
          <a:xfrm>
            <a:off x="2209800" y="2743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7686" name="Rectangle 38"/>
          <p:cNvSpPr>
            <a:spLocks noChangeArrowheads="1"/>
          </p:cNvSpPr>
          <p:nvPr/>
        </p:nvSpPr>
        <p:spPr bwMode="auto">
          <a:xfrm rot="-2237036">
            <a:off x="3886200" y="2209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13</a:t>
            </a:r>
            <a:endParaRPr lang="en-US" altLang="el-GR"/>
          </a:p>
        </p:txBody>
      </p:sp>
      <p:sp>
        <p:nvSpPr>
          <p:cNvPr id="27687" name="Freeform 39"/>
          <p:cNvSpPr>
            <a:spLocks/>
          </p:cNvSpPr>
          <p:nvPr/>
        </p:nvSpPr>
        <p:spPr bwMode="auto">
          <a:xfrm>
            <a:off x="3048000" y="2743200"/>
            <a:ext cx="838200" cy="266700"/>
          </a:xfrm>
          <a:custGeom>
            <a:avLst/>
            <a:gdLst>
              <a:gd name="T0" fmla="*/ 0 w 528"/>
              <a:gd name="T1" fmla="*/ 144 h 168"/>
              <a:gd name="T2" fmla="*/ 240 w 528"/>
              <a:gd name="T3" fmla="*/ 144 h 168"/>
              <a:gd name="T4" fmla="*/ 528 w 52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168">
                <a:moveTo>
                  <a:pt x="0" y="144"/>
                </a:moveTo>
                <a:cubicBezTo>
                  <a:pt x="76" y="156"/>
                  <a:pt x="152" y="168"/>
                  <a:pt x="240" y="144"/>
                </a:cubicBezTo>
                <a:cubicBezTo>
                  <a:pt x="328" y="120"/>
                  <a:pt x="428" y="60"/>
                  <a:pt x="528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7688" name="Text Box 40"/>
          <p:cNvSpPr txBox="1">
            <a:spLocks noChangeArrowheads="1"/>
          </p:cNvSpPr>
          <p:nvPr/>
        </p:nvSpPr>
        <p:spPr bwMode="auto">
          <a:xfrm>
            <a:off x="4876800" y="1981200"/>
            <a:ext cx="2508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li.push_back(15);</a:t>
            </a:r>
            <a:endParaRPr lang="en-US" altLang="el-GR">
              <a:latin typeface="Arial" charset="0"/>
            </a:endParaRPr>
          </a:p>
        </p:txBody>
      </p:sp>
      <p:sp>
        <p:nvSpPr>
          <p:cNvPr id="27689" name="Rectangle 41"/>
          <p:cNvSpPr>
            <a:spLocks noChangeArrowheads="1"/>
          </p:cNvSpPr>
          <p:nvPr/>
        </p:nvSpPr>
        <p:spPr bwMode="auto">
          <a:xfrm>
            <a:off x="4724400" y="2743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5334000" y="2743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7691" name="Rectangle 43"/>
          <p:cNvSpPr>
            <a:spLocks noChangeArrowheads="1"/>
          </p:cNvSpPr>
          <p:nvPr/>
        </p:nvSpPr>
        <p:spPr bwMode="auto">
          <a:xfrm>
            <a:off x="5943600" y="2743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9</a:t>
            </a:r>
            <a:endParaRPr lang="en-US" altLang="el-GR"/>
          </a:p>
        </p:txBody>
      </p:sp>
      <p:sp>
        <p:nvSpPr>
          <p:cNvPr id="27692" name="Rectangle 44"/>
          <p:cNvSpPr>
            <a:spLocks noChangeArrowheads="1"/>
          </p:cNvSpPr>
          <p:nvPr/>
        </p:nvSpPr>
        <p:spPr bwMode="auto">
          <a:xfrm>
            <a:off x="6553200" y="2743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7693" name="Rectangle 45"/>
          <p:cNvSpPr>
            <a:spLocks noChangeArrowheads="1"/>
          </p:cNvSpPr>
          <p:nvPr/>
        </p:nvSpPr>
        <p:spPr bwMode="auto">
          <a:xfrm rot="-2237036">
            <a:off x="8534400" y="22860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…</a:t>
            </a:r>
            <a:endParaRPr lang="en-US" altLang="el-GR"/>
          </a:p>
        </p:txBody>
      </p:sp>
      <p:sp>
        <p:nvSpPr>
          <p:cNvPr id="27694" name="Freeform 46"/>
          <p:cNvSpPr>
            <a:spLocks/>
          </p:cNvSpPr>
          <p:nvPr/>
        </p:nvSpPr>
        <p:spPr bwMode="auto">
          <a:xfrm>
            <a:off x="7772400" y="2819400"/>
            <a:ext cx="838200" cy="266700"/>
          </a:xfrm>
          <a:custGeom>
            <a:avLst/>
            <a:gdLst>
              <a:gd name="T0" fmla="*/ 0 w 528"/>
              <a:gd name="T1" fmla="*/ 144 h 168"/>
              <a:gd name="T2" fmla="*/ 240 w 528"/>
              <a:gd name="T3" fmla="*/ 144 h 168"/>
              <a:gd name="T4" fmla="*/ 528 w 52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168">
                <a:moveTo>
                  <a:pt x="0" y="144"/>
                </a:moveTo>
                <a:cubicBezTo>
                  <a:pt x="76" y="156"/>
                  <a:pt x="152" y="168"/>
                  <a:pt x="240" y="144"/>
                </a:cubicBezTo>
                <a:cubicBezTo>
                  <a:pt x="328" y="120"/>
                  <a:pt x="428" y="60"/>
                  <a:pt x="528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7695" name="Rectangle 47"/>
          <p:cNvSpPr>
            <a:spLocks noChangeArrowheads="1"/>
          </p:cNvSpPr>
          <p:nvPr/>
        </p:nvSpPr>
        <p:spPr bwMode="auto">
          <a:xfrm>
            <a:off x="7162800" y="2743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15</a:t>
            </a:r>
            <a:endParaRPr lang="en-US" altLang="el-GR"/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381000" y="2057400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li.pop_back();</a:t>
            </a:r>
            <a:endParaRPr lang="en-US" altLang="el-GR">
              <a:latin typeface="Arial" charset="0"/>
            </a:endParaRPr>
          </a:p>
        </p:txBody>
      </p:sp>
      <p:sp>
        <p:nvSpPr>
          <p:cNvPr id="27697" name="Freeform 49"/>
          <p:cNvSpPr>
            <a:spLocks/>
          </p:cNvSpPr>
          <p:nvPr/>
        </p:nvSpPr>
        <p:spPr bwMode="auto">
          <a:xfrm flipH="1">
            <a:off x="4419600" y="4419600"/>
            <a:ext cx="838200" cy="266700"/>
          </a:xfrm>
          <a:custGeom>
            <a:avLst/>
            <a:gdLst>
              <a:gd name="T0" fmla="*/ 0 w 528"/>
              <a:gd name="T1" fmla="*/ 144 h 168"/>
              <a:gd name="T2" fmla="*/ 240 w 528"/>
              <a:gd name="T3" fmla="*/ 144 h 168"/>
              <a:gd name="T4" fmla="*/ 528 w 52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168">
                <a:moveTo>
                  <a:pt x="0" y="144"/>
                </a:moveTo>
                <a:cubicBezTo>
                  <a:pt x="76" y="156"/>
                  <a:pt x="152" y="168"/>
                  <a:pt x="240" y="144"/>
                </a:cubicBezTo>
                <a:cubicBezTo>
                  <a:pt x="328" y="120"/>
                  <a:pt x="428" y="60"/>
                  <a:pt x="528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7703" name="Rectangle 55"/>
          <p:cNvSpPr>
            <a:spLocks noChangeArrowheads="1"/>
          </p:cNvSpPr>
          <p:nvPr/>
        </p:nvSpPr>
        <p:spPr bwMode="auto">
          <a:xfrm>
            <a:off x="5257800" y="4267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8</a:t>
            </a:r>
            <a:endParaRPr lang="en-US" altLang="el-GR"/>
          </a:p>
        </p:txBody>
      </p:sp>
      <p:sp>
        <p:nvSpPr>
          <p:cNvPr id="27704" name="Rectangle 56"/>
          <p:cNvSpPr>
            <a:spLocks noChangeArrowheads="1"/>
          </p:cNvSpPr>
          <p:nvPr/>
        </p:nvSpPr>
        <p:spPr bwMode="auto">
          <a:xfrm>
            <a:off x="2209800" y="5867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7705" name="Rectangle 57"/>
          <p:cNvSpPr>
            <a:spLocks noChangeArrowheads="1"/>
          </p:cNvSpPr>
          <p:nvPr/>
        </p:nvSpPr>
        <p:spPr bwMode="auto">
          <a:xfrm>
            <a:off x="2819400" y="5867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7706" name="Rectangle 58"/>
          <p:cNvSpPr>
            <a:spLocks noChangeArrowheads="1"/>
          </p:cNvSpPr>
          <p:nvPr/>
        </p:nvSpPr>
        <p:spPr bwMode="auto">
          <a:xfrm>
            <a:off x="3429000" y="5867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17</a:t>
            </a:r>
            <a:endParaRPr lang="en-US" altLang="el-GR"/>
          </a:p>
        </p:txBody>
      </p:sp>
      <p:sp>
        <p:nvSpPr>
          <p:cNvPr id="27707" name="Rectangle 59"/>
          <p:cNvSpPr>
            <a:spLocks noChangeArrowheads="1"/>
          </p:cNvSpPr>
          <p:nvPr/>
        </p:nvSpPr>
        <p:spPr bwMode="auto">
          <a:xfrm>
            <a:off x="5029200" y="5867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7708" name="Rectangle 60"/>
          <p:cNvSpPr>
            <a:spLocks noChangeArrowheads="1"/>
          </p:cNvSpPr>
          <p:nvPr/>
        </p:nvSpPr>
        <p:spPr bwMode="auto">
          <a:xfrm>
            <a:off x="5638800" y="5867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23</a:t>
            </a:r>
            <a:endParaRPr lang="en-US" altLang="el-GR"/>
          </a:p>
        </p:txBody>
      </p:sp>
      <p:sp>
        <p:nvSpPr>
          <p:cNvPr id="27709" name="Text Box 61"/>
          <p:cNvSpPr txBox="1">
            <a:spLocks noChangeArrowheads="1"/>
          </p:cNvSpPr>
          <p:nvPr/>
        </p:nvSpPr>
        <p:spPr bwMode="auto">
          <a:xfrm>
            <a:off x="5791200" y="5181600"/>
            <a:ext cx="1398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li.insert()</a:t>
            </a:r>
            <a:endParaRPr lang="en-US" altLang="el-GR"/>
          </a:p>
        </p:txBody>
      </p:sp>
      <p:sp>
        <p:nvSpPr>
          <p:cNvPr id="27710" name="Rectangle 62"/>
          <p:cNvSpPr>
            <a:spLocks noChangeArrowheads="1"/>
          </p:cNvSpPr>
          <p:nvPr/>
        </p:nvSpPr>
        <p:spPr bwMode="auto">
          <a:xfrm rot="1256412">
            <a:off x="4267200" y="5638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19</a:t>
            </a:r>
            <a:endParaRPr lang="en-US" altLang="el-GR"/>
          </a:p>
        </p:txBody>
      </p:sp>
      <p:sp>
        <p:nvSpPr>
          <p:cNvPr id="27711" name="Freeform 63"/>
          <p:cNvSpPr>
            <a:spLocks/>
          </p:cNvSpPr>
          <p:nvPr/>
        </p:nvSpPr>
        <p:spPr bwMode="auto">
          <a:xfrm flipH="1" flipV="1">
            <a:off x="4800600" y="5257800"/>
            <a:ext cx="838200" cy="266700"/>
          </a:xfrm>
          <a:custGeom>
            <a:avLst/>
            <a:gdLst>
              <a:gd name="T0" fmla="*/ 0 w 528"/>
              <a:gd name="T1" fmla="*/ 144 h 168"/>
              <a:gd name="T2" fmla="*/ 240 w 528"/>
              <a:gd name="T3" fmla="*/ 144 h 168"/>
              <a:gd name="T4" fmla="*/ 528 w 52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168">
                <a:moveTo>
                  <a:pt x="0" y="144"/>
                </a:moveTo>
                <a:cubicBezTo>
                  <a:pt x="76" y="156"/>
                  <a:pt x="152" y="168"/>
                  <a:pt x="240" y="144"/>
                </a:cubicBezTo>
                <a:cubicBezTo>
                  <a:pt x="328" y="120"/>
                  <a:pt x="428" y="60"/>
                  <a:pt x="528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Insert Iterators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153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altLang="el-GR"/>
              <a:t>If you normally copy elements using the copy algorithm you overwrite the existing contents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&lt;list&gt;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arr1[]= { 1, 3, 5, 7, 9 };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arr2[]= { 2, 4, 6, 8, 10 };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list&lt;int&gt;  l1(arr1, arr1+5); // initialize l1 with arr1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list&lt;int&gt;  l2(arr2, arr2+5); // initialize l2 with arr2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copy(l1.begin(), l1.end(), l2.begin());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// copy contents of l1 to l2 overwriting the elements in l2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// l2 = { 1, 3, 5, 7, 9 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Insert Iterators</a:t>
            </a:r>
            <a:endParaRPr lang="en-US" altLang="el-G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638800"/>
          </a:xfrm>
        </p:spPr>
        <p:txBody>
          <a:bodyPr/>
          <a:lstStyle/>
          <a:p>
            <a:r>
              <a:rPr lang="sv-SE" altLang="el-GR" sz="2000"/>
              <a:t>With insert operators you can modify the behavior of the copy algorithm</a:t>
            </a:r>
          </a:p>
          <a:p>
            <a:pPr lvl="1"/>
            <a:r>
              <a:rPr lang="sv-SE" altLang="el-GR" sz="2000"/>
              <a:t>back_inserter  : inserts new elements at the end</a:t>
            </a:r>
          </a:p>
          <a:p>
            <a:pPr lvl="1"/>
            <a:r>
              <a:rPr lang="sv-SE" altLang="el-GR" sz="2000"/>
              <a:t>front_inserter : inserts new elements at the beginning</a:t>
            </a:r>
          </a:p>
          <a:p>
            <a:pPr lvl="1"/>
            <a:r>
              <a:rPr lang="sv-SE" altLang="el-GR" sz="2000"/>
              <a:t>inserter : inserts new elements at a specified location 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#include &lt;list&gt; 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int arr1[]= { 1, 3, 5, 7, 9 };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int arr2[]= { 2, 4, 6, 8, 10 };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list&lt;int&gt;  l1(arr1, arr1+5); // initialize l1 with arr1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list&lt;int&gt;  l2(arr2, arr2+5); // initialize l2 with arr2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copy(l1.begin(), l1.end(), back_inserter(l2));  // use back_inserter 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  // adds contents of l1 to the end of l2 = { 2, 4, 6, 8, 10, 1, 3, 5, 7, 9  }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copy(l1.begin(), l1.end(), front_inserter(l2));  // use front_inserter 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  // adds contents of l1 to the front of l2 = { 9, 7, 5, 3, 1, 2, 4, 6, 8, 10 }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copy(l1.begin(), l1.end, inserter(l2,l2.begin()); </a:t>
            </a:r>
          </a:p>
          <a:p>
            <a:pPr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// adds contents of l1 at the ”old” beginning of l2 = { 1, 3, 5, 7, 9, 2, 4, 6, 8, 10 }</a:t>
            </a:r>
          </a:p>
          <a:p>
            <a:pPr>
              <a:buFont typeface="Wingdings" pitchFamily="2" charset="2"/>
              <a:buNone/>
            </a:pPr>
            <a:endParaRPr lang="sv-SE" altLang="el-GR" sz="2000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sv-SE" altLang="el-GR" sz="2000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sv-SE" altLang="el-GR" sz="2000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en-US" altLang="el-GR" sz="2000">
              <a:latin typeface="Arial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Sort &amp; Merge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772400" cy="4800600"/>
          </a:xfrm>
        </p:spPr>
        <p:txBody>
          <a:bodyPr/>
          <a:lstStyle/>
          <a:p>
            <a:r>
              <a:rPr lang="sv-SE" altLang="el-GR"/>
              <a:t>Sort and merge allow you to sort and merge elements in a container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&lt;list&gt;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arr1[]= { 6, 4, 9, 1, 7 };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arr2[]= { 4, 2, 1, 3, 8 };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list&lt;int&gt;  l1(arr1, arr1+5); // initialize l1 with arr1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list&lt;int&gt;  l2(arr2, arr2+5); // initialize l2 with arr2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l1.sort();  // l1 = {1, 4, 6, 7, 9}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l2.sort(); // l2= {1, 2, 3, 4, 8 }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l1.merge(l2);  // merges l2 into l1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// l1 = { 1, 1, 2, 3, 4, 4, 6, 7, 8, 9},  l2= {}</a:t>
            </a:r>
          </a:p>
          <a:p>
            <a:pPr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Functions Objects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534400" cy="5638800"/>
          </a:xfrm>
        </p:spPr>
        <p:txBody>
          <a:bodyPr/>
          <a:lstStyle/>
          <a:p>
            <a:r>
              <a:rPr lang="sv-SE" altLang="el-GR"/>
              <a:t>Some algorithms like sort, merge, accumulate can take a function object as argument.</a:t>
            </a:r>
          </a:p>
          <a:p>
            <a:r>
              <a:rPr lang="sv-SE" altLang="el-GR"/>
              <a:t>A function object is an object of a template class that has a single member function : the overloaded operator ()</a:t>
            </a:r>
          </a:p>
          <a:p>
            <a:r>
              <a:rPr lang="sv-SE" altLang="el-GR"/>
              <a:t>It is also possible to use user-written functions in place of pre-defined function objects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&lt;list&gt;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&lt;functional&gt;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arr1[]= { 6, 4, 9, 1, 7 };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list&lt;int&gt;  l1(arr1, arr1+5); // initialize l1 with arr1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l1.sort(greater&lt;int&gt;());  // uses function object greater&lt;int&gt;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// for sorting in reverse order l1 = { 9, 7, 6, 4, 1 }</a:t>
            </a:r>
          </a:p>
          <a:p>
            <a:pPr>
              <a:buFont typeface="Wingdings" pitchFamily="2" charset="2"/>
              <a:buNone/>
            </a:pPr>
            <a:endParaRPr lang="en-US" altLang="el-G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Function Objects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458200" cy="6400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v-SE" altLang="el-GR"/>
              <a:t>The accumulate algorithm accumulates data over the elements of the containing, for example computing the sum of elements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&lt;list&gt;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&lt;functional&gt;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&lt;numeric&gt;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arr1[]= { 6, 4, 9, 1, 7 };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list&lt;int&gt;  l1(arr1, arr1+5); // initialize l1 with arr1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sum = accumulate(l1.begin(), l1.end() , 0, plus&lt;int&gt;());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sum = accumulate(l1.begin(), l1.end(),0);  // equivalent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fac = accumulate(l1.begin(), l1.end() , 0, times&lt;int&gt;());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en-US" alt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Containers</a:t>
            </a:r>
            <a:endParaRPr lang="en-US" altLang="el-G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v-SE" altLang="el-GR"/>
              <a:t>A container is a way to store data, either built-in data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types like int and float, or class objects</a:t>
            </a:r>
          </a:p>
          <a:p>
            <a:pPr>
              <a:lnSpc>
                <a:spcPct val="90000"/>
              </a:lnSpc>
            </a:pPr>
            <a:r>
              <a:rPr lang="sv-SE" altLang="el-GR"/>
              <a:t>The STL provides several basic kinds of containers</a:t>
            </a:r>
          </a:p>
          <a:p>
            <a:pPr lvl="1">
              <a:lnSpc>
                <a:spcPct val="90000"/>
              </a:lnSpc>
            </a:pPr>
            <a:r>
              <a:rPr lang="sv-SE" altLang="el-GR"/>
              <a:t>&lt;vector&gt; : one-dimensional array</a:t>
            </a:r>
          </a:p>
          <a:p>
            <a:pPr lvl="1">
              <a:lnSpc>
                <a:spcPct val="90000"/>
              </a:lnSpc>
            </a:pPr>
            <a:r>
              <a:rPr lang="sv-SE" altLang="el-GR"/>
              <a:t>&lt;list&gt; : double linked list</a:t>
            </a:r>
          </a:p>
          <a:p>
            <a:pPr lvl="1">
              <a:lnSpc>
                <a:spcPct val="90000"/>
              </a:lnSpc>
            </a:pPr>
            <a:r>
              <a:rPr lang="sv-SE" altLang="el-GR"/>
              <a:t>&lt;deque&gt; : double-ended queue</a:t>
            </a:r>
          </a:p>
          <a:p>
            <a:pPr lvl="1">
              <a:lnSpc>
                <a:spcPct val="90000"/>
              </a:lnSpc>
            </a:pPr>
            <a:r>
              <a:rPr lang="sv-SE" altLang="el-GR"/>
              <a:t>&lt;queue&gt; : queue</a:t>
            </a:r>
          </a:p>
          <a:p>
            <a:pPr lvl="1">
              <a:lnSpc>
                <a:spcPct val="90000"/>
              </a:lnSpc>
            </a:pPr>
            <a:r>
              <a:rPr lang="sv-SE" altLang="el-GR"/>
              <a:t>&lt;stack&gt; : stack</a:t>
            </a:r>
          </a:p>
          <a:p>
            <a:pPr lvl="1">
              <a:lnSpc>
                <a:spcPct val="90000"/>
              </a:lnSpc>
            </a:pPr>
            <a:r>
              <a:rPr lang="sv-SE" altLang="el-GR"/>
              <a:t>&lt;set&gt; : set</a:t>
            </a:r>
          </a:p>
          <a:p>
            <a:pPr lvl="1">
              <a:lnSpc>
                <a:spcPct val="90000"/>
              </a:lnSpc>
            </a:pPr>
            <a:r>
              <a:rPr lang="sv-SE" altLang="el-GR"/>
              <a:t>&lt;map&gt; : associative array </a:t>
            </a:r>
            <a:endParaRPr lang="en-US" altLang="el-G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User Defined Function Objects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4114800"/>
          </a:xfrm>
        </p:spPr>
        <p:txBody>
          <a:bodyPr/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class squared _sum  // user-defined function object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{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public: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int operator()(int n1, int n2) { return n1+n2*n2; }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};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sq = accumulate(l1.begin(), l1.end() , 0, squared_sum() );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// computes the sum of squares</a:t>
            </a:r>
          </a:p>
          <a:p>
            <a:pPr>
              <a:buFont typeface="Wingdings" pitchFamily="2" charset="2"/>
              <a:buNone/>
            </a:pP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User Defined Function Objects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4572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template &lt;class T&gt;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class squared _sum  // user-defined function object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  public: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     T operator()(T n1, T n2) { return n1+n2*n2; }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};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vector&lt;complex&gt; vc;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complex sum_vc;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vc.push_back(complex(2,3));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vc.push_back(complex(1,5));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vc.push_back(complex(-2,4));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sum_vc = accumulate(vc.begin(), vc.end() ,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                complex(0,0) , squared_sum&lt;complex&gt;() );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// computes the sum of squares of a vector of complex numbers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l-GR" sz="2000">
              <a:latin typeface="Arial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Associative Containers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953000"/>
          </a:xfrm>
        </p:spPr>
        <p:txBody>
          <a:bodyPr/>
          <a:lstStyle/>
          <a:p>
            <a:r>
              <a:rPr lang="sv-SE" altLang="el-GR"/>
              <a:t>In an associative container the items are not arranged in sequence, but usually as a tree structure or a hash table. </a:t>
            </a:r>
          </a:p>
          <a:p>
            <a:r>
              <a:rPr lang="sv-SE" altLang="el-GR"/>
              <a:t>The main advantage of associative containers is the speed of searching (binary search like in a dictionary)</a:t>
            </a:r>
          </a:p>
          <a:p>
            <a:r>
              <a:rPr lang="sv-SE" altLang="el-GR"/>
              <a:t>Searching is done using a </a:t>
            </a:r>
            <a:r>
              <a:rPr lang="sv-SE" altLang="el-GR" i="1"/>
              <a:t>key</a:t>
            </a:r>
            <a:r>
              <a:rPr lang="sv-SE" altLang="el-GR"/>
              <a:t> which is usually a single value like a number or string</a:t>
            </a:r>
          </a:p>
          <a:p>
            <a:r>
              <a:rPr lang="sv-SE" altLang="el-GR"/>
              <a:t>The </a:t>
            </a:r>
            <a:r>
              <a:rPr lang="sv-SE" altLang="el-GR" i="1"/>
              <a:t>value</a:t>
            </a:r>
            <a:r>
              <a:rPr lang="sv-SE" altLang="el-GR"/>
              <a:t> is an attribute of the objects in the container</a:t>
            </a:r>
          </a:p>
          <a:p>
            <a:r>
              <a:rPr lang="sv-SE" altLang="el-GR"/>
              <a:t>The STL contains two basic associative containers</a:t>
            </a:r>
          </a:p>
          <a:p>
            <a:pPr lvl="1"/>
            <a:r>
              <a:rPr lang="sv-SE" altLang="el-GR"/>
              <a:t>sets and multisets</a:t>
            </a:r>
          </a:p>
          <a:p>
            <a:pPr lvl="1"/>
            <a:r>
              <a:rPr lang="sv-SE" altLang="el-GR"/>
              <a:t>maps and multimaps</a:t>
            </a:r>
            <a:endParaRPr lang="en-US" altLang="el-G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Sets and Multisets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534400" cy="5867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#include &lt;set&gt;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string names[] = {”Ole”, ”Hedvig”, ”Juan”, ”Lars”, ”Guido”};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set&lt;string, less&lt;string&gt; &gt; nameSet(names,names+5);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// create a set of names in which elements are alphabetically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// ordered string is the key and the object itself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nameSet.insert(”Patric”); // inserts more names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nameSet.insert(”Maria”);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nameSet.erase(”Juan”); // removes an element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set&lt;string, less&lt;string&gt; &gt;::iterator iter; // set iterator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string searchname;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cin &gt;&gt; searchname;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iter=nameSet.find(searchname);  // find matching name in set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if (iter == nameSet.end())    // check if iterator points to end of set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  cout &lt;&lt; searchname &lt;&lt; ” not in set!” &lt;&lt;endl;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else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 sz="2000">
                <a:latin typeface="Arial" charset="0"/>
              </a:rPr>
              <a:t>  cout &lt;&lt; searchname &lt;&lt; ” is in set!” &lt;&lt;endl;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v-SE" altLang="el-GR" sz="2000">
              <a:latin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v-SE" altLang="el-GR" sz="2000">
              <a:latin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l-GR" sz="2000">
              <a:latin typeface="Arial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Set and Multisets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string names[] = {”Ole”, ”Hedvig”, ”Juan”, ”Lars”, ”Guido”, ”Patric”, ”Maria”, ”Ann”};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set&lt;string, less&lt;string&gt; &gt; nameSet(names,names+7);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set&lt;string, less&lt;string&gt; &gt;::iterator iter; // set iterator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iter=nameSet.lower_bound(”K”);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// set iterator to lower start value ”K”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while (iter != nameSet.upper_bound(”Q”))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cout &lt;&lt; *iter++ &lt;&lt; endl;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// displays Lars, Maria, Ole, Patric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Maps and Multimaps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4114800"/>
          </a:xfrm>
        </p:spPr>
        <p:txBody>
          <a:bodyPr/>
          <a:lstStyle/>
          <a:p>
            <a:r>
              <a:rPr lang="sv-SE" altLang="el-GR"/>
              <a:t>A map stores pairs &lt;key, value&gt; of a key object and associated value object.</a:t>
            </a:r>
          </a:p>
          <a:p>
            <a:r>
              <a:rPr lang="sv-SE" altLang="el-GR"/>
              <a:t>The key object contains a key that will be searched for and the value object contains additional data</a:t>
            </a:r>
          </a:p>
          <a:p>
            <a:r>
              <a:rPr lang="sv-SE" altLang="el-GR"/>
              <a:t>The key could be a string, for example the name of a person and the value could be a number, for example the telephone number of a person</a:t>
            </a:r>
            <a:endParaRPr lang="en-US" altLang="el-G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Maps and Multimaps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9154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&lt;map&gt;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string names[]= {”Ole”, ”Hedvig”, ”Juan”, ”Lars”, ”Guido”, ”Patric”, ”Maria”, ”Ann”};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int numbers[]= {75643, 83268, 97353, 87353, 19988, 76455, 77443,12221};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map&lt;string, int, less&lt;string&gt; &gt; phonebook;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map&lt;string, int, less&lt;string&gt; &gt;::iterator iter;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for (int j=0; j&lt;8; j++)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phonebook[names[j]]=numbers[j];  // initialize map phonebook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for (iter = phonebook.begin(); iter !=phonebook.end(); iter++)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cout &lt;&lt; (*iter).first &lt;&lt; ” : ” &lt;&lt; (*iter).second &lt;&lt; endl;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cout &lt;&lt; ”Lars phone number is ” &lt;&lt; phonebook[”Lars”] &lt;&lt; endl;</a:t>
            </a: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Person Class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305800" cy="5562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class person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{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private: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string lastName;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string firstName;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long phoneNumber;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public: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   person(string lana, string fina, long pho) : lastName(lana), firstName(fina), phonenumber(pho) {}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bool operator&lt;(const person&amp; p);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 bool operator==(const person&amp; p);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}</a:t>
            </a:r>
            <a:endParaRPr lang="en-US" altLang="el-GR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Maps &amp; Multimaps</a:t>
            </a:r>
            <a:endParaRPr lang="en-US" altLang="el-G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person p1(”Neuville”, ”Oliver”, 5103452348);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person p2(”Kirsten”, ”Ulf”, 5102782837);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person p3(”Larssen”, ”Henrik”, 8904892921);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multiset&lt;person, less&lt;person&gt;&gt; persSet;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multiset&lt;person, less&lt;person&gt;&gt;::iterator iter;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persSet.insert(p1);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persSet.insert(p2);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persSet.insert(p3);</a:t>
            </a:r>
          </a:p>
          <a:p>
            <a:pPr>
              <a:buFont typeface="Wingdings" pitchFamily="2" charset="2"/>
              <a:buNone/>
            </a:pPr>
            <a:endParaRPr lang="sv-SE" altLang="el-GR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Sequence Containers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3716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v-SE" altLang="el-GR"/>
              <a:t>A sequence container stores a set of elements in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sequence, in other words each element (except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for the first and last one) is preceded by one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specific element and followed by another, &lt;vector&gt;,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&lt;list&gt; and &lt;deque&gt; are sequential containers</a:t>
            </a:r>
          </a:p>
          <a:p>
            <a:pPr>
              <a:lnSpc>
                <a:spcPct val="90000"/>
              </a:lnSpc>
            </a:pPr>
            <a:r>
              <a:rPr lang="sv-SE" altLang="el-GR"/>
              <a:t>In an ordinary C++ array the size is fixed and can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not change during run-time, it is also tedious to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insert or delete elements. Advantage: quick random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access </a:t>
            </a:r>
          </a:p>
          <a:p>
            <a:pPr>
              <a:lnSpc>
                <a:spcPct val="90000"/>
              </a:lnSpc>
            </a:pPr>
            <a:r>
              <a:rPr lang="sv-SE" altLang="el-GR"/>
              <a:t>&lt;vector&gt; is an expandable array that can shrink or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grow in size, but still has the disadvantage of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 inserting or deleting elements in the middle </a:t>
            </a:r>
            <a:endParaRPr lang="en-US" alt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Sequence Containers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v-SE" altLang="el-GR"/>
              <a:t>&lt;list&gt; is a double linked list (each element has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points to its successor and predecessor), it is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quick to insert or delete elements but has slow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random access</a:t>
            </a:r>
          </a:p>
          <a:p>
            <a:pPr>
              <a:lnSpc>
                <a:spcPct val="90000"/>
              </a:lnSpc>
            </a:pPr>
            <a:r>
              <a:rPr lang="sv-SE" altLang="el-GR"/>
              <a:t>&lt;deque&gt; is a double-ended queue, that means one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can insert and delete elements from both ends, it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is a kind of combination between a stack (last in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first out) and a queue (first in first out) and constitutes a compromise between a &lt;vector&gt; and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v-SE" altLang="el-GR"/>
              <a:t>   a &lt;list&gt;</a:t>
            </a:r>
            <a:endParaRPr lang="en-US" alt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Associative Containers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l-GR"/>
              <a:t>An associative container is non-sequential but uses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 a </a:t>
            </a:r>
            <a:r>
              <a:rPr lang="sv-SE" altLang="el-GR" i="1"/>
              <a:t>key</a:t>
            </a:r>
            <a:r>
              <a:rPr lang="sv-SE" altLang="el-GR"/>
              <a:t> to access elements. The keys, typically a number or a string, are used by the container to arrange the stored elements in a specific order,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 for example in a dictionary the entries are ordered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 alphabetically.</a:t>
            </a:r>
            <a:endParaRPr lang="en-US" alt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Associative Containers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1371600"/>
            <a:ext cx="8955087" cy="6477000"/>
          </a:xfrm>
        </p:spPr>
        <p:txBody>
          <a:bodyPr/>
          <a:lstStyle/>
          <a:p>
            <a:r>
              <a:rPr lang="sv-SE" altLang="el-GR"/>
              <a:t>A &lt;set&gt; stores a number of items which contain keys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The keys are the attributes used to order the items,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for example a set might store objects of the class 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Person which are ordered alphabetically using their name</a:t>
            </a:r>
          </a:p>
          <a:p>
            <a:r>
              <a:rPr lang="sv-SE" altLang="el-GR"/>
              <a:t>A  &lt;map&gt; stores pairs of objects: a key object and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 an associated value object. A &lt;map&gt; is somehow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similar to an array except instead of accessing its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elements with index numbers, you access them with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indices of an arbitrary type.</a:t>
            </a:r>
          </a:p>
          <a:p>
            <a:r>
              <a:rPr lang="sv-SE" altLang="el-GR"/>
              <a:t>&lt;set&gt; and &lt;map&gt; only allow one key of each value,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 whereas &lt;multiset&gt; and &lt;multimap&gt; allow multiple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  identical key values</a:t>
            </a:r>
          </a:p>
          <a:p>
            <a:pPr>
              <a:buFont typeface="Wingdings" pitchFamily="2" charset="2"/>
              <a:buNone/>
            </a:pPr>
            <a:r>
              <a:rPr lang="sv-SE" altLang="el-GR"/>
              <a:t> </a:t>
            </a:r>
          </a:p>
          <a:p>
            <a:pPr>
              <a:buFont typeface="Wingdings" pitchFamily="2" charset="2"/>
              <a:buNone/>
            </a:pPr>
            <a:endParaRPr lang="en-US" alt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Vector Container</a:t>
            </a:r>
            <a:endParaRPr lang="en-US" altLang="el-GR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828800" y="1981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438400" y="1981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048000" y="1981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9</a:t>
            </a:r>
            <a:endParaRPr lang="en-US" altLang="el-GR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657600" y="1981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267200" y="19812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13</a:t>
            </a:r>
            <a:endParaRPr lang="en-US" altLang="el-GR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203325" y="954088"/>
            <a:ext cx="43735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int array[5] = {12, 7, 9, 21, 13 };</a:t>
            </a:r>
          </a:p>
          <a:p>
            <a:r>
              <a:rPr lang="sv-SE" altLang="el-GR">
                <a:latin typeface="Arial" charset="0"/>
              </a:rPr>
              <a:t>vector&lt;int&gt; v(array,array+5);</a:t>
            </a:r>
            <a:endParaRPr lang="en-US" altLang="el-GR">
              <a:latin typeface="Arial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438400" y="6172200"/>
            <a:ext cx="1455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v.begin();</a:t>
            </a:r>
            <a:endParaRPr lang="en-US" altLang="el-GR">
              <a:latin typeface="Arial" charset="0"/>
            </a:endParaRP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152400" y="3352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762000" y="3352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1371600" y="3352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9</a:t>
            </a:r>
            <a:endParaRPr lang="en-US" altLang="el-GR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1981200" y="3352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 rot="-2237036">
            <a:off x="3733800" y="2819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13</a:t>
            </a:r>
            <a:endParaRPr lang="en-US" altLang="el-GR"/>
          </a:p>
        </p:txBody>
      </p:sp>
      <p:sp>
        <p:nvSpPr>
          <p:cNvPr id="26641" name="Freeform 17"/>
          <p:cNvSpPr>
            <a:spLocks/>
          </p:cNvSpPr>
          <p:nvPr/>
        </p:nvSpPr>
        <p:spPr bwMode="auto">
          <a:xfrm>
            <a:off x="2819400" y="3429000"/>
            <a:ext cx="838200" cy="266700"/>
          </a:xfrm>
          <a:custGeom>
            <a:avLst/>
            <a:gdLst>
              <a:gd name="T0" fmla="*/ 0 w 528"/>
              <a:gd name="T1" fmla="*/ 144 h 168"/>
              <a:gd name="T2" fmla="*/ 240 w 528"/>
              <a:gd name="T3" fmla="*/ 144 h 168"/>
              <a:gd name="T4" fmla="*/ 528 w 52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168">
                <a:moveTo>
                  <a:pt x="0" y="144"/>
                </a:moveTo>
                <a:cubicBezTo>
                  <a:pt x="76" y="156"/>
                  <a:pt x="152" y="168"/>
                  <a:pt x="240" y="144"/>
                </a:cubicBezTo>
                <a:cubicBezTo>
                  <a:pt x="328" y="120"/>
                  <a:pt x="428" y="60"/>
                  <a:pt x="528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4724400" y="2590800"/>
            <a:ext cx="2524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v.push_back(15);</a:t>
            </a:r>
            <a:endParaRPr lang="en-US" altLang="el-GR">
              <a:latin typeface="Arial" charset="0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4572000" y="3352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5181600" y="3352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5791200" y="3352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9</a:t>
            </a:r>
            <a:endParaRPr lang="en-US" altLang="el-GR"/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6400800" y="3352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 rot="-2237036">
            <a:off x="8382000" y="28956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…</a:t>
            </a:r>
            <a:endParaRPr lang="en-US" altLang="el-GR"/>
          </a:p>
        </p:txBody>
      </p:sp>
      <p:sp>
        <p:nvSpPr>
          <p:cNvPr id="26648" name="Freeform 24"/>
          <p:cNvSpPr>
            <a:spLocks/>
          </p:cNvSpPr>
          <p:nvPr/>
        </p:nvSpPr>
        <p:spPr bwMode="auto">
          <a:xfrm>
            <a:off x="7620000" y="3429000"/>
            <a:ext cx="838200" cy="266700"/>
          </a:xfrm>
          <a:custGeom>
            <a:avLst/>
            <a:gdLst>
              <a:gd name="T0" fmla="*/ 0 w 528"/>
              <a:gd name="T1" fmla="*/ 144 h 168"/>
              <a:gd name="T2" fmla="*/ 240 w 528"/>
              <a:gd name="T3" fmla="*/ 144 h 168"/>
              <a:gd name="T4" fmla="*/ 528 w 52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168">
                <a:moveTo>
                  <a:pt x="0" y="144"/>
                </a:moveTo>
                <a:cubicBezTo>
                  <a:pt x="76" y="156"/>
                  <a:pt x="152" y="168"/>
                  <a:pt x="240" y="144"/>
                </a:cubicBezTo>
                <a:cubicBezTo>
                  <a:pt x="328" y="120"/>
                  <a:pt x="428" y="60"/>
                  <a:pt x="528" y="0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7010400" y="3352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15</a:t>
            </a:r>
            <a:endParaRPr lang="en-US" altLang="el-GR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2743200" y="4876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12</a:t>
            </a:r>
            <a:endParaRPr lang="en-US" altLang="el-GR"/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3352800" y="4876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7</a:t>
            </a:r>
            <a:endParaRPr lang="en-US" altLang="el-GR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3962400" y="4876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9</a:t>
            </a:r>
            <a:endParaRPr lang="en-US" altLang="el-GR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4572000" y="4876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21</a:t>
            </a:r>
            <a:endParaRPr lang="en-US" altLang="el-GR"/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5181600" y="48768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sv-SE" altLang="el-GR"/>
              <a:t>15</a:t>
            </a:r>
            <a:endParaRPr lang="en-US" altLang="el-GR"/>
          </a:p>
        </p:txBody>
      </p:sp>
      <p:sp>
        <p:nvSpPr>
          <p:cNvPr id="26655" name="Line 31"/>
          <p:cNvSpPr>
            <a:spLocks noChangeShapeType="1"/>
          </p:cNvSpPr>
          <p:nvPr/>
        </p:nvSpPr>
        <p:spPr bwMode="auto">
          <a:xfrm flipV="1">
            <a:off x="3048000" y="5562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4648200" y="6172200"/>
            <a:ext cx="67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v[3]</a:t>
            </a:r>
            <a:endParaRPr lang="en-US" altLang="el-GR">
              <a:latin typeface="Arial" charset="0"/>
            </a:endParaRPr>
          </a:p>
        </p:txBody>
      </p:sp>
      <p:sp>
        <p:nvSpPr>
          <p:cNvPr id="26657" name="Line 33"/>
          <p:cNvSpPr>
            <a:spLocks noChangeShapeType="1"/>
          </p:cNvSpPr>
          <p:nvPr/>
        </p:nvSpPr>
        <p:spPr bwMode="auto">
          <a:xfrm flipV="1">
            <a:off x="4953000" y="55626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2879725" y="4300538"/>
            <a:ext cx="2732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/>
              <a:t>0    1     2    3     4</a:t>
            </a:r>
            <a:endParaRPr lang="en-US" altLang="el-GR"/>
          </a:p>
        </p:txBody>
      </p:sp>
      <p:sp>
        <p:nvSpPr>
          <p:cNvPr id="26659" name="Text Box 35"/>
          <p:cNvSpPr txBox="1">
            <a:spLocks noChangeArrowheads="1"/>
          </p:cNvSpPr>
          <p:nvPr/>
        </p:nvSpPr>
        <p:spPr bwMode="auto">
          <a:xfrm>
            <a:off x="228600" y="2667000"/>
            <a:ext cx="203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v-SE" altLang="el-GR">
                <a:latin typeface="Arial" charset="0"/>
              </a:rPr>
              <a:t>v.pop_back();</a:t>
            </a: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l-GR"/>
              <a:t>Vector Container</a:t>
            </a:r>
            <a:endParaRPr lang="en-US" altLang="el-G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02688" cy="47609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&lt;vector&gt;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#include &lt;iostream&gt;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vector&lt;int&gt; v(3);  // create a vector of ints of size 3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v[0]=23;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v[1]=12;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v[2]=9;    // vector full 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v.push_back(17);   // put a new value at the end of array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for (int i=0; i&lt;v.size(); i++)   // member function size() of vector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   cout &lt;&lt; v[i] &lt;&lt; ” ”;   // random access to i-th element</a:t>
            </a:r>
          </a:p>
          <a:p>
            <a:pPr>
              <a:buFont typeface="Wingdings" pitchFamily="2" charset="2"/>
              <a:buNone/>
            </a:pPr>
            <a:r>
              <a:rPr lang="sv-SE" altLang="el-GR">
                <a:latin typeface="Arial" charset="0"/>
              </a:rPr>
              <a:t>cout &lt;&lt; endl;</a:t>
            </a:r>
            <a:endParaRPr lang="en-US" altLang="el-GR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873</TotalTime>
  <Words>3370</Words>
  <Application>Microsoft Office PowerPoint</Application>
  <PresentationFormat>On-screen Show (4:3)</PresentationFormat>
  <Paragraphs>512</Paragraphs>
  <Slides>38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Times New Roman</vt:lpstr>
      <vt:lpstr>Tahoma</vt:lpstr>
      <vt:lpstr>Wingdings</vt:lpstr>
      <vt:lpstr>Arial</vt:lpstr>
      <vt:lpstr>Blends</vt:lpstr>
      <vt:lpstr>Standard Template Library</vt:lpstr>
      <vt:lpstr>Containers, Iterators, Algorithms</vt:lpstr>
      <vt:lpstr>Containers</vt:lpstr>
      <vt:lpstr>Sequence Containers</vt:lpstr>
      <vt:lpstr>Sequence Containers</vt:lpstr>
      <vt:lpstr>Associative Containers</vt:lpstr>
      <vt:lpstr>Associative Containers</vt:lpstr>
      <vt:lpstr>Vector Container</vt:lpstr>
      <vt:lpstr>Vector Container</vt:lpstr>
      <vt:lpstr>Vector Container</vt:lpstr>
      <vt:lpstr>Constructors for Vector</vt:lpstr>
      <vt:lpstr>Iterators</vt:lpstr>
      <vt:lpstr>Iterators</vt:lpstr>
      <vt:lpstr>Iterators</vt:lpstr>
      <vt:lpstr>Iterators</vt:lpstr>
      <vt:lpstr>Iterators</vt:lpstr>
      <vt:lpstr>Iterators</vt:lpstr>
      <vt:lpstr>Iterator Categories</vt:lpstr>
      <vt:lpstr>For_Each() Algorithm</vt:lpstr>
      <vt:lpstr>Find() Algorithm</vt:lpstr>
      <vt:lpstr>Find_If() Algorithm</vt:lpstr>
      <vt:lpstr>Count_If() Algorithm</vt:lpstr>
      <vt:lpstr>List Container</vt:lpstr>
      <vt:lpstr>List Container</vt:lpstr>
      <vt:lpstr>Insert Iterators</vt:lpstr>
      <vt:lpstr>Insert Iterators</vt:lpstr>
      <vt:lpstr>Sort &amp; Merge</vt:lpstr>
      <vt:lpstr>Functions Objects</vt:lpstr>
      <vt:lpstr>Function Objects</vt:lpstr>
      <vt:lpstr>User Defined Function Objects</vt:lpstr>
      <vt:lpstr>User Defined Function Objects</vt:lpstr>
      <vt:lpstr>Associative Containers</vt:lpstr>
      <vt:lpstr>Sets and Multisets</vt:lpstr>
      <vt:lpstr>Set and Multisets</vt:lpstr>
      <vt:lpstr>Maps and Multimaps</vt:lpstr>
      <vt:lpstr>Maps and Multimaps</vt:lpstr>
      <vt:lpstr>Person Class</vt:lpstr>
      <vt:lpstr>Maps &amp; Multimaps</vt:lpstr>
    </vt:vector>
  </TitlesOfParts>
  <Company>NADA/CVAP, 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Template Library</dc:title>
  <dc:creator>hoffmann</dc:creator>
  <cp:lastModifiedBy>Stefanos</cp:lastModifiedBy>
  <cp:revision>30</cp:revision>
  <dcterms:created xsi:type="dcterms:W3CDTF">2001-03-16T11:51:40Z</dcterms:created>
  <dcterms:modified xsi:type="dcterms:W3CDTF">2014-12-15T18:02:23Z</dcterms:modified>
</cp:coreProperties>
</file>