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9"/>
  </p:notesMasterIdLst>
  <p:sldIdLst>
    <p:sldId id="283" r:id="rId2"/>
    <p:sldId id="445" r:id="rId3"/>
    <p:sldId id="422" r:id="rId4"/>
    <p:sldId id="423" r:id="rId5"/>
    <p:sldId id="424" r:id="rId6"/>
    <p:sldId id="425" r:id="rId7"/>
    <p:sldId id="303" r:id="rId8"/>
    <p:sldId id="427" r:id="rId9"/>
    <p:sldId id="428" r:id="rId10"/>
    <p:sldId id="429" r:id="rId11"/>
    <p:sldId id="430" r:id="rId12"/>
    <p:sldId id="431" r:id="rId13"/>
    <p:sldId id="432" r:id="rId14"/>
    <p:sldId id="433" r:id="rId15"/>
    <p:sldId id="434" r:id="rId16"/>
    <p:sldId id="435" r:id="rId17"/>
    <p:sldId id="436" r:id="rId18"/>
    <p:sldId id="273" r:id="rId19"/>
    <p:sldId id="447" r:id="rId20"/>
    <p:sldId id="438" r:id="rId21"/>
    <p:sldId id="439" r:id="rId22"/>
    <p:sldId id="448" r:id="rId23"/>
    <p:sldId id="278" r:id="rId24"/>
    <p:sldId id="441" r:id="rId25"/>
    <p:sldId id="449" r:id="rId26"/>
    <p:sldId id="443" r:id="rId27"/>
    <p:sldId id="444" r:id="rId2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FFC000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3BC67-47DC-4FEE-9717-2931F4F7F309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07E11-6C6A-4229-B840-4C214AA461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6868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B2D26C-5A96-483C-AE4F-C07AF7F35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BB78AA1-A7FE-4335-A34C-968175A22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AA2CF7C-08B0-4B1E-A8C8-CDD2B0DDE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94D07FF-B4EB-46CE-A42F-8F04E3BC7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D6666CA-E258-4609-AAE1-DE8BB22CE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959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C8EC11-602C-49C1-9B6E-D5E281E72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E9DBAD-6152-4906-9EED-31F705685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E70DC96-CD2D-49F9-92AE-F17600194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0325F60-956C-41FD-9471-0CECD37B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8F413B-EECE-4C18-8D5E-60E50811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599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62D70B0-2F42-4465-B38B-4A3C08F5F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9EA2851-6DA9-423B-8DF3-56C4088FC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3947D4-E901-493A-B168-D3EDDA522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31C0BEE-F50A-4C71-9D09-C3707A0F1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736C632-EDF0-4291-827F-4BAD203B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0656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166266" y="1944509"/>
            <a:ext cx="5237480" cy="406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010781" y="1958901"/>
            <a:ext cx="3215640" cy="4021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4156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26-Nov-23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6328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26-Nov-23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2457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75214E-65F7-4311-8F62-1C9AE8188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65170C-7A4C-4BF5-AE12-65B081B57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07E1C0-20B5-4861-BCC0-BD173CF70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831E3D5-BB27-4BD8-909F-694BC6DD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16C4A3A-1A9B-4BF8-BA13-8FC5D41B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613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4C1659-03D4-463C-BC78-831A3C2BC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41466BD-E634-4EE3-9E51-4E11E0318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984B17C-A47A-404F-8EB1-5BBED40E7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E7D74CB-16E2-4D75-B4E7-8CE86C52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38C51E4-FC57-47F5-BBA9-06F579DC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998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850C84-CE70-4FF9-BA04-84ED9E191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A73146-B996-4615-A271-DD6ECAC80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43958A7-6DB5-4898-858E-EAE12E448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E3F5C-73B5-4F7F-8098-0D56C958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E09866-0F97-4EE8-9077-DEEFD0567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7F8C87-0050-4DD7-B33D-FA5ACFA68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071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BEFF0A-A7B1-4B6C-B778-89F32C7F2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E65FC5-2D37-46B7-827B-6A9B9C9AB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83BFB92-97A8-4C57-9453-AA0C79716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47D7397-2D25-4783-AF28-BE583DF8B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9C4AE8E-0EAC-4443-B5BB-4D7EA502B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AF76FF8-41EA-4E87-B19D-5189FC85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2474BD0-856C-431D-BF50-3D4B7A68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971ACFF-2631-407E-9E3D-E6A8D82D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206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E2E7F8-4D46-4BF5-BDB8-CFD1A6C10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3AB4931-B59C-4C40-BD27-E351752B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B0C3AA1-C3E7-4186-A69D-75D3283B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B294DB4-6CFF-4593-8C18-2E0DE505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450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086B93B-6DAD-4594-8E00-D94EF6190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02FC45B-2791-45E0-A9AD-7B46B3E16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29B2BAA-91E2-49FE-BB51-E8ED327D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576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813D3E-5459-473F-98FE-F3CE49469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FB0D67-1E44-421C-83F2-F5D63F96C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DB81651-9162-40F9-A1BA-6566A8283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AB620C3-56D0-4D3C-8173-BB620E12F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C91E6C8-5AFB-41D6-9DB5-0B0EB9069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641149E-732A-472D-8B00-912D3FD1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75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CF36FD-FEEA-4F0A-98E5-4BC28B22A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EBFFCB1-88C1-4FBF-8CA7-C35F1A7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66B35C5-39BF-4E98-A745-B973024CE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DCB502-661A-4E99-B928-2EB1814A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DC4E8B1-D3EB-4E4D-9E5F-06BC5600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C37E608-4C44-42FC-858A-ED51F077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33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029C08-282B-4A8B-AAB0-AEB7077DA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87112F1-01A5-4DC4-8D1B-DEC526372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D68FC78-22EA-4E65-B5AA-971CDCEB8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32574-E7D9-44A6-BF7E-DAB34B4F8A5A}" type="datetimeFigureOut">
              <a:rPr lang="el-GR" smtClean="0"/>
              <a:t>26/11/2023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AA5799-7923-4CDA-B353-00E0DE219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04301B-2769-4F36-BF66-52B755CC1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44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6" r:id="rId12"/>
    <p:sldLayoutId id="2147483678" r:id="rId13"/>
    <p:sldLayoutId id="2147483679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96148" y="212932"/>
            <a:ext cx="8797163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Εισαγωγή στην Κοινωνική Στατιστική με τη χρήση ΤΠΕ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9568DB02-B070-4D98-AB72-D16B313A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611" y="6332875"/>
            <a:ext cx="131333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Δρ. Βενέτης Κανακάρης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266046" y="6228632"/>
            <a:ext cx="5657365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defPPr>
              <a:defRPr kern="0"/>
            </a:defPPr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kern="1200" spc="-25">
                <a:solidFill>
                  <a:schemeClr val="accent2"/>
                </a:solidFill>
                <a:latin typeface="Trebuchet MS"/>
                <a:ea typeface="+mj-ea"/>
                <a:cs typeface="+mj-cs"/>
              </a:defRPr>
            </a:lvl1pPr>
          </a:lstStyle>
          <a:p>
            <a:pPr marL="12700" marR="0" lvl="0" indent="0" algn="ctr" defTabSz="6858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>
                <a:solidFill>
                  <a:srgbClr val="ED7D31"/>
                </a:solidFill>
              </a:rPr>
              <a:t>Δειγματοληπτικές κατανομές </a:t>
            </a:r>
            <a:endParaRPr kumimoji="0" sz="2700" b="1" i="0" u="none" strike="noStrike" kern="1200" cap="none" spc="-25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Trebuchet MS"/>
              <a:ea typeface="+mj-ea"/>
              <a:cs typeface="+mj-cs"/>
            </a:endParaRPr>
          </a:p>
        </p:txBody>
      </p:sp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8985D511-2C84-4BAD-BC35-E55F182607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" t="7681" r="13843" b="10383"/>
          <a:stretch/>
        </p:blipFill>
        <p:spPr>
          <a:xfrm>
            <a:off x="2856229" y="771526"/>
            <a:ext cx="6477000" cy="48768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842B51F-B19D-466F-9244-663263316762}"/>
              </a:ext>
            </a:extLst>
          </p:cNvPr>
          <p:cNvSpPr txBox="1"/>
          <p:nvPr/>
        </p:nvSpPr>
        <p:spPr>
          <a:xfrm>
            <a:off x="4037329" y="5667035"/>
            <a:ext cx="41148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kern="1200" spc="-25">
                <a:solidFill>
                  <a:srgbClr val="5FCAEE"/>
                </a:solidFill>
                <a:latin typeface="Trebuchet MS"/>
                <a:ea typeface="+mj-ea"/>
                <a:cs typeface="+mj-cs"/>
              </a:defRPr>
            </a:lvl1pPr>
          </a:lstStyle>
          <a:p>
            <a:pPr marL="12700" marR="0" lvl="0" indent="0" algn="ctr" defTabSz="6858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ED7D31"/>
                </a:solidFill>
              </a:rPr>
              <a:t>7</a:t>
            </a:r>
            <a:r>
              <a:rPr kumimoji="0" lang="el-GR" sz="2700" b="1" i="0" u="none" strike="noStrike" kern="1200" cap="none" spc="-25" normalizeH="0" baseline="3000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η</a:t>
            </a:r>
            <a:r>
              <a:rPr kumimoji="0" lang="el-GR" sz="2700" b="1" i="0" u="none" strike="noStrike" kern="1200" cap="none" spc="-25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 Ενότητα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8701" y="5122646"/>
            <a:ext cx="12027099" cy="4296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2700" b="0" spc="-90" dirty="0">
                <a:latin typeface="Calibri"/>
                <a:cs typeface="Calibri"/>
              </a:rPr>
              <a:t>Το</a:t>
            </a:r>
            <a:r>
              <a:rPr sz="2700" b="0" spc="-80" dirty="0">
                <a:latin typeface="Calibri"/>
                <a:cs typeface="Calibri"/>
              </a:rPr>
              <a:t> </a:t>
            </a:r>
            <a:r>
              <a:rPr sz="2700" b="0" dirty="0">
                <a:latin typeface="Calibri"/>
                <a:cs typeface="Calibri"/>
              </a:rPr>
              <a:t>τυπικό</a:t>
            </a:r>
            <a:r>
              <a:rPr sz="2700" b="0" spc="-80" dirty="0">
                <a:latin typeface="Calibri"/>
                <a:cs typeface="Calibri"/>
              </a:rPr>
              <a:t> </a:t>
            </a:r>
            <a:r>
              <a:rPr sz="2700" b="0" dirty="0">
                <a:latin typeface="Calibri"/>
                <a:cs typeface="Calibri"/>
              </a:rPr>
              <a:t>σφάλμα</a:t>
            </a:r>
            <a:r>
              <a:rPr sz="2700" b="0" spc="-50" dirty="0">
                <a:latin typeface="Calibri"/>
                <a:cs typeface="Calibri"/>
              </a:rPr>
              <a:t> </a:t>
            </a:r>
            <a:r>
              <a:rPr sz="2700" b="0" dirty="0">
                <a:latin typeface="Calibri"/>
                <a:cs typeface="Calibri"/>
              </a:rPr>
              <a:t>μιας</a:t>
            </a:r>
            <a:r>
              <a:rPr sz="2700" b="0" spc="-80" dirty="0">
                <a:latin typeface="Calibri"/>
                <a:cs typeface="Calibri"/>
              </a:rPr>
              <a:t> </a:t>
            </a:r>
            <a:r>
              <a:rPr sz="2700" b="0" spc="-10" dirty="0">
                <a:latin typeface="Calibri"/>
                <a:cs typeface="Calibri"/>
              </a:rPr>
              <a:t>δειγματοληπτικής</a:t>
            </a:r>
            <a:r>
              <a:rPr sz="2700" b="0" spc="-85" dirty="0">
                <a:latin typeface="Calibri"/>
                <a:cs typeface="Calibri"/>
              </a:rPr>
              <a:t> </a:t>
            </a:r>
            <a:r>
              <a:rPr sz="2700" b="0" spc="-10" dirty="0">
                <a:latin typeface="Calibri"/>
                <a:cs typeface="Calibri"/>
              </a:rPr>
              <a:t>κατανομής</a:t>
            </a:r>
            <a:r>
              <a:rPr sz="2700" b="0" spc="-65" dirty="0">
                <a:latin typeface="Calibri"/>
                <a:cs typeface="Calibri"/>
              </a:rPr>
              <a:t> </a:t>
            </a:r>
            <a:r>
              <a:rPr sz="2700" b="0" spc="-10" dirty="0">
                <a:latin typeface="Calibri"/>
                <a:cs typeface="Calibri"/>
              </a:rPr>
              <a:t>υπολογίζεται </a:t>
            </a:r>
            <a:r>
              <a:rPr sz="2700" b="0" dirty="0">
                <a:latin typeface="Calibri"/>
                <a:cs typeface="Calibri"/>
              </a:rPr>
              <a:t>με</a:t>
            </a:r>
            <a:r>
              <a:rPr sz="2700" b="0" spc="-35" dirty="0">
                <a:latin typeface="Calibri"/>
                <a:cs typeface="Calibri"/>
              </a:rPr>
              <a:t> </a:t>
            </a:r>
            <a:r>
              <a:rPr sz="2700" b="0" dirty="0">
                <a:latin typeface="Calibri"/>
                <a:cs typeface="Calibri"/>
              </a:rPr>
              <a:t>βάση</a:t>
            </a:r>
            <a:r>
              <a:rPr sz="2700" b="0" spc="-40" dirty="0">
                <a:latin typeface="Calibri"/>
                <a:cs typeface="Calibri"/>
              </a:rPr>
              <a:t> </a:t>
            </a:r>
            <a:r>
              <a:rPr sz="2700" b="0" dirty="0">
                <a:latin typeface="Calibri"/>
                <a:cs typeface="Calibri"/>
              </a:rPr>
              <a:t>τον</a:t>
            </a:r>
            <a:r>
              <a:rPr sz="2700" b="0" spc="-20" dirty="0">
                <a:latin typeface="Calibri"/>
                <a:cs typeface="Calibri"/>
              </a:rPr>
              <a:t> τύπο:</a:t>
            </a:r>
            <a:endParaRPr sz="2700" dirty="0">
              <a:latin typeface="Calibri"/>
              <a:cs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EAA6C59-1853-4688-9988-52F7DB7E61AC}"/>
                  </a:ext>
                </a:extLst>
              </p:cNvPr>
              <p:cNvSpPr txBox="1"/>
              <p:nvPr/>
            </p:nvSpPr>
            <p:spPr>
              <a:xfrm>
                <a:off x="4054077" y="5917401"/>
                <a:ext cx="4261248" cy="6846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l-GR"/>
                </a:defPPr>
                <a:lvl1pPr>
                  <a:defRPr sz="2800" b="1" i="1">
                    <a:latin typeface="Cambria Math" panose="02040503050406030204" pitchFamily="18" charset="0"/>
                  </a:defRPr>
                </a:lvl1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>
                            <a:latin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acc>
                      </m:sub>
                    </m:sSub>
                    <m:r>
                      <a:rPr lang="el-GR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>
                            <a:latin typeface="Cambria Math" panose="02040503050406030204" pitchFamily="18" charset="0"/>
                          </a:rPr>
                          <m:t>𝝈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l-GR"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</m:rad>
                      </m:den>
                    </m:f>
                  </m:oMath>
                </a14:m>
                <a:r>
                  <a:rPr lang="el-GR" dirty="0"/>
                  <a:t> (τυπικό σφάλμα)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EAA6C59-1853-4688-9988-52F7DB7E61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077" y="5917401"/>
                <a:ext cx="4261248" cy="684611"/>
              </a:xfrm>
              <a:prstGeom prst="rect">
                <a:avLst/>
              </a:prstGeom>
              <a:blipFill>
                <a:blip r:embed="rId2"/>
                <a:stretch>
                  <a:fillRect t="-4464" b="-625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52F4A0E-C2AA-4BC3-8E2E-27947E845D71}"/>
                  </a:ext>
                </a:extLst>
              </p:cNvPr>
              <p:cNvSpPr txBox="1"/>
              <p:nvPr/>
            </p:nvSpPr>
            <p:spPr>
              <a:xfrm>
                <a:off x="3186111" y="4047141"/>
                <a:ext cx="6096000" cy="9911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b="1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>
                              <a:latin typeface="Cambria Math" panose="02040503050406030204" pitchFamily="18" charset="0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l-GR" sz="2800" b="1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8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sub>
                      </m:sSub>
                      <m:r>
                        <a:rPr lang="el-GR" sz="28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800" b="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800" b="1" i="1">
                              <a:latin typeface="Cambria Math" panose="02040503050406030204" pitchFamily="18" charset="0"/>
                            </a:rPr>
                            <m:t>𝝈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2800" b="1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800" b="1" i="1"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rad>
                        </m:den>
                      </m:f>
                      <m:r>
                        <a:rPr lang="el-GR" sz="28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800" b="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800" b="0" i="0">
                              <a:latin typeface="Cambria Math" panose="02040503050406030204" pitchFamily="18" charset="0"/>
                            </a:rPr>
                            <m:t>5,6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2800" b="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800" b="0" i="0"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</m:e>
                          </m:rad>
                        </m:den>
                      </m:f>
                      <m:r>
                        <a:rPr lang="el-GR" sz="28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800" b="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800" b="0" i="0">
                              <a:latin typeface="Cambria Math" panose="02040503050406030204" pitchFamily="18" charset="0"/>
                            </a:rPr>
                            <m:t>5,6</m:t>
                          </m:r>
                        </m:num>
                        <m:den>
                          <m:r>
                            <a:rPr lang="el-GR" sz="2800" b="0" i="0">
                              <a:latin typeface="Cambria Math" panose="02040503050406030204" pitchFamily="18" charset="0"/>
                            </a:rPr>
                            <m:t>5,48</m:t>
                          </m:r>
                        </m:den>
                      </m:f>
                      <m:r>
                        <a:rPr lang="el-GR" sz="2800" b="0" i="0">
                          <a:latin typeface="Cambria Math" panose="02040503050406030204" pitchFamily="18" charset="0"/>
                        </a:rPr>
                        <m:t>=1,02&lt;5,6</m:t>
                      </m:r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52F4A0E-C2AA-4BC3-8E2E-27947E845D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111" y="4047141"/>
                <a:ext cx="6096000" cy="9911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AE0D432-857B-4D92-8F2F-04E9A8C5A419}"/>
                  </a:ext>
                </a:extLst>
              </p:cNvPr>
              <p:cNvSpPr txBox="1"/>
              <p:nvPr/>
            </p:nvSpPr>
            <p:spPr>
              <a:xfrm>
                <a:off x="209550" y="255988"/>
                <a:ext cx="1161097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l-GR" sz="2400" dirty="0"/>
                  <a:t>Η τυπική απόκλιση μιας δειγματοληπτικής κατανομής 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400" b="1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400" b="1" i="1">
                            <a:latin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l-GR" sz="2400" b="1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4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acc>
                      </m:sub>
                    </m:sSub>
                  </m:oMath>
                </a14:m>
                <a:r>
                  <a:rPr lang="el-GR" sz="2400" dirty="0"/>
                  <a:t>) είναι πάντοτε μικρότερη από την τυπική απόκλιση του πληθυσμού (</a:t>
                </a:r>
                <a:r>
                  <a:rPr lang="el-GR" sz="2400" b="1" dirty="0"/>
                  <a:t>σ</a:t>
                </a:r>
                <a:r>
                  <a:rPr lang="el-GR" sz="2400" dirty="0"/>
                  <a:t>) και υπολογίζεται από τον παρακάτω τύπο: 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AE0D432-857B-4D92-8F2F-04E9A8C5A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550" y="255988"/>
                <a:ext cx="11610975" cy="830997"/>
              </a:xfrm>
              <a:prstGeom prst="rect">
                <a:avLst/>
              </a:prstGeom>
              <a:blipFill>
                <a:blip r:embed="rId4"/>
                <a:stretch>
                  <a:fillRect l="-787" t="-5882" r="-1417" b="-1617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72D6404-F331-4D23-A642-271A5C05FCB2}"/>
                  </a:ext>
                </a:extLst>
              </p:cNvPr>
              <p:cNvSpPr txBox="1"/>
              <p:nvPr/>
            </p:nvSpPr>
            <p:spPr>
              <a:xfrm>
                <a:off x="5066108" y="1214603"/>
                <a:ext cx="2059781" cy="9141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l-GR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sub>
                      </m:sSub>
                      <m:r>
                        <a:rPr lang="el-GR" sz="2800" b="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72D6404-F331-4D23-A642-271A5C05FC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6108" y="1214603"/>
                <a:ext cx="2059781" cy="9141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6167370-2E41-4096-916C-F3CB86C31909}"/>
              </a:ext>
            </a:extLst>
          </p:cNvPr>
          <p:cNvSpPr txBox="1"/>
          <p:nvPr/>
        </p:nvSpPr>
        <p:spPr>
          <a:xfrm>
            <a:off x="380442" y="2257425"/>
            <a:ext cx="10420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algn="just">
              <a:defRPr sz="2400"/>
            </a:lvl1pPr>
          </a:lstStyle>
          <a:p>
            <a:r>
              <a:rPr lang="el-GR" dirty="0"/>
              <a:t>Στην περίπτωση του παραδείγματος μας το τυπικό σφάλμα θα ισούται με: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8191C8C-8D21-4DB0-AF90-7A9998F00CFD}"/>
                  </a:ext>
                </a:extLst>
              </p:cNvPr>
              <p:cNvSpPr txBox="1"/>
              <p:nvPr/>
            </p:nvSpPr>
            <p:spPr>
              <a:xfrm>
                <a:off x="5047059" y="2873461"/>
                <a:ext cx="2097881" cy="9911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l-GR"/>
                </a:defPPr>
                <a:lvl1pPr>
                  <a:defRPr sz="2800" b="1" i="1">
                    <a:solidFill>
                      <a:srgbClr val="836967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sub>
                      </m:sSub>
                      <m:r>
                        <a:rPr lang="el-GR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5,6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8191C8C-8D21-4DB0-AF90-7A9998F00C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7059" y="2873461"/>
                <a:ext cx="2097881" cy="9911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32036C-F2A1-45C5-BEF4-59785D1B1BDA}"/>
              </a:ext>
            </a:extLst>
          </p:cNvPr>
          <p:cNvSpPr txBox="1"/>
          <p:nvPr/>
        </p:nvSpPr>
        <p:spPr>
          <a:xfrm>
            <a:off x="180975" y="992653"/>
            <a:ext cx="11830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dirty="0"/>
              <a:t>Επειδή τις περισσότερες φορές δεν γνωρίζουμε την τυπική απόκλιση (</a:t>
            </a:r>
            <a:r>
              <a:rPr lang="el-GR" sz="2400" b="1" dirty="0"/>
              <a:t>σ</a:t>
            </a:r>
            <a:r>
              <a:rPr lang="el-GR" sz="2400" dirty="0"/>
              <a:t>) του πληθυσμού που μας ενδιαφέρει, την αντικαθιστούμε με την τυπική απόκλιση (</a:t>
            </a:r>
            <a:r>
              <a:rPr lang="en-US" sz="2400" b="1" dirty="0"/>
              <a:t>s</a:t>
            </a:r>
            <a:r>
              <a:rPr lang="en-US" sz="2400" dirty="0"/>
              <a:t>) </a:t>
            </a:r>
            <a:r>
              <a:rPr lang="el-GR" sz="2400" dirty="0"/>
              <a:t>ενός οποιουδήποτε τυχαίου δείγματος έχουμε επιλέξει από τον πληθυσμό αυτόν.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524814-9B90-404B-A501-D379CD4F2362}"/>
              </a:ext>
            </a:extLst>
          </p:cNvPr>
          <p:cNvSpPr txBox="1"/>
          <p:nvPr/>
        </p:nvSpPr>
        <p:spPr>
          <a:xfrm>
            <a:off x="180975" y="3267691"/>
            <a:ext cx="1066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Έτσι ο τύπος υπολογισμού του τυπικού σφάλματος γίνεται: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B7AD98-1EA6-42A4-B4E8-27326C9DA2CB}"/>
                  </a:ext>
                </a:extLst>
              </p:cNvPr>
              <p:cNvSpPr txBox="1"/>
              <p:nvPr/>
            </p:nvSpPr>
            <p:spPr>
              <a:xfrm>
                <a:off x="5066109" y="4214182"/>
                <a:ext cx="2059781" cy="9169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l-GR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sub>
                      </m:sSub>
                      <m:r>
                        <a:rPr lang="el-GR" sz="2800" b="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B7AD98-1EA6-42A4-B4E8-27326C9DA2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6109" y="4214182"/>
                <a:ext cx="2059781" cy="9169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2190" y="237056"/>
            <a:ext cx="1118761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Calibri"/>
                <a:cs typeface="Calibri"/>
              </a:rPr>
              <a:t>Με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βάση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το</a:t>
            </a:r>
            <a:r>
              <a:rPr sz="2400" b="0" spc="-30" dirty="0">
                <a:latin typeface="Calibri"/>
                <a:cs typeface="Calibri"/>
              </a:rPr>
              <a:t> </a:t>
            </a:r>
            <a:r>
              <a:rPr sz="2400" dirty="0"/>
              <a:t>Κεντρικό</a:t>
            </a:r>
            <a:r>
              <a:rPr sz="2400" spc="-35" dirty="0"/>
              <a:t> </a:t>
            </a:r>
            <a:r>
              <a:rPr sz="2400" dirty="0"/>
              <a:t>Οριακό</a:t>
            </a:r>
            <a:r>
              <a:rPr sz="2400" spc="-35" dirty="0"/>
              <a:t> </a:t>
            </a:r>
            <a:r>
              <a:rPr sz="2400" dirty="0"/>
              <a:t>Θεώρημα</a:t>
            </a:r>
            <a:r>
              <a:rPr sz="2400" spc="-90" dirty="0"/>
              <a:t> </a:t>
            </a:r>
            <a:r>
              <a:rPr sz="2400" b="0" dirty="0">
                <a:latin typeface="Calibri"/>
                <a:cs typeface="Calibri"/>
              </a:rPr>
              <a:t>και</a:t>
            </a:r>
            <a:r>
              <a:rPr sz="2400" b="0" spc="-3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τον</a:t>
            </a:r>
            <a:r>
              <a:rPr sz="2400" b="0" spc="-3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κανόνα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dirty="0"/>
              <a:t>68</a:t>
            </a:r>
            <a:r>
              <a:rPr sz="2400" spc="-60" dirty="0"/>
              <a:t> </a:t>
            </a:r>
            <a:r>
              <a:rPr lang="en-US" sz="2400" spc="-60" dirty="0"/>
              <a:t>- </a:t>
            </a:r>
            <a:r>
              <a:rPr sz="2400" dirty="0"/>
              <a:t>95</a:t>
            </a:r>
            <a:r>
              <a:rPr sz="2400" spc="-55" dirty="0"/>
              <a:t> </a:t>
            </a:r>
            <a:r>
              <a:rPr sz="2400" dirty="0"/>
              <a:t>-</a:t>
            </a:r>
            <a:r>
              <a:rPr sz="2400" spc="-35" dirty="0"/>
              <a:t> </a:t>
            </a:r>
            <a:r>
              <a:rPr sz="2400" dirty="0"/>
              <a:t>99,7</a:t>
            </a:r>
            <a:r>
              <a:rPr sz="2400" spc="-45" dirty="0"/>
              <a:t> </a:t>
            </a:r>
            <a:r>
              <a:rPr sz="2400" b="0" spc="-10" dirty="0">
                <a:latin typeface="Calibri"/>
                <a:cs typeface="Calibri"/>
              </a:rPr>
              <a:t>μπορούμε</a:t>
            </a:r>
            <a:r>
              <a:rPr lang="el-GR" sz="2400" b="0" spc="-10" dirty="0">
                <a:latin typeface="Calibri"/>
                <a:cs typeface="Calibri"/>
              </a:rPr>
              <a:t>να πούμε ότι </a:t>
            </a:r>
            <a:r>
              <a:rPr lang="el-GR" sz="2400" b="0" u="sng" spc="-10" dirty="0">
                <a:latin typeface="Calibri"/>
                <a:cs typeface="Calibri"/>
              </a:rPr>
              <a:t>για ένα τυχαίο δείγμα </a:t>
            </a:r>
            <a:r>
              <a:rPr lang="el-GR" sz="2400" b="0" u="sng" spc="-10" dirty="0" err="1">
                <a:latin typeface="Calibri"/>
                <a:cs typeface="Calibri"/>
              </a:rPr>
              <a:t>Ni</a:t>
            </a:r>
            <a:r>
              <a:rPr lang="el-GR" sz="2400" b="0" u="sng" spc="-10" dirty="0">
                <a:latin typeface="Calibri"/>
                <a:cs typeface="Calibri"/>
              </a:rPr>
              <a:t> </a:t>
            </a:r>
            <a:r>
              <a:rPr lang="el-GR" sz="2400" b="0" spc="-10" dirty="0">
                <a:latin typeface="Calibri"/>
                <a:cs typeface="Calibri"/>
              </a:rPr>
              <a:t>υπάρχει: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3131" y="1191138"/>
            <a:ext cx="9356090" cy="1554272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37185">
              <a:lnSpc>
                <a:spcPct val="100000"/>
              </a:lnSpc>
              <a:spcBef>
                <a:spcPts val="600"/>
              </a:spcBef>
            </a:pPr>
            <a:r>
              <a:rPr sz="2200" dirty="0">
                <a:latin typeface="Calibri"/>
                <a:cs typeface="Calibri"/>
              </a:rPr>
              <a:t>68,28%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πιθανότητα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b="1" spc="-70" dirty="0">
                <a:latin typeface="Calibri"/>
                <a:cs typeface="Calibri"/>
              </a:rPr>
              <a:t>x</a:t>
            </a:r>
            <a:r>
              <a:rPr sz="2175" b="1" spc="-104" baseline="-19157" dirty="0">
                <a:latin typeface="Calibri"/>
                <a:cs typeface="Calibri"/>
              </a:rPr>
              <a:t>i</a:t>
            </a:r>
            <a:r>
              <a:rPr sz="2200" b="1" spc="-70" dirty="0">
                <a:latin typeface="Calibri"/>
                <a:cs typeface="Calibri"/>
              </a:rPr>
              <a:t>̄</a:t>
            </a:r>
            <a:r>
              <a:rPr sz="2200" b="1" spc="1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βρίσκεται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±1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τυπικό</a:t>
            </a:r>
            <a:r>
              <a:rPr lang="en-US" sz="2200" spc="-1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σφάλμα</a:t>
            </a:r>
            <a:r>
              <a:rPr lang="el-GR" sz="2200" spc="-55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(</a:t>
            </a:r>
            <a:r>
              <a:rPr lang="en-US" sz="2200" dirty="0">
                <a:latin typeface="Calibri"/>
                <a:cs typeface="Calibri"/>
              </a:rPr>
              <a:t>1</a:t>
            </a:r>
            <a:r>
              <a:rPr lang="el-GR" sz="2200" b="1" dirty="0">
                <a:latin typeface="Calibri"/>
                <a:cs typeface="Calibri"/>
              </a:rPr>
              <a:t>σ</a:t>
            </a:r>
            <a:r>
              <a:rPr lang="el-GR" sz="2200" b="1" spc="-160" dirty="0">
                <a:latin typeface="Calibri"/>
                <a:cs typeface="Calibri"/>
              </a:rPr>
              <a:t> </a:t>
            </a:r>
            <a:r>
              <a:rPr lang="el-GR" sz="2175" b="1" spc="300" baseline="-21072" dirty="0">
                <a:latin typeface="Calibri"/>
                <a:cs typeface="Calibri"/>
              </a:rPr>
              <a:t>x</a:t>
            </a:r>
            <a:r>
              <a:rPr lang="el-GR" sz="2200" spc="-480" dirty="0">
                <a:latin typeface="Calibri"/>
                <a:cs typeface="Calibri"/>
              </a:rPr>
              <a:t>)</a:t>
            </a:r>
            <a:r>
              <a:rPr lang="el-GR" sz="2175" b="1" spc="307" baseline="-21072" dirty="0">
                <a:latin typeface="Calibri"/>
                <a:cs typeface="Calibri"/>
              </a:rPr>
              <a:t>̄</a:t>
            </a:r>
            <a:r>
              <a:rPr lang="en-US" sz="2175" b="1" spc="307" baseline="-21072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από</a:t>
            </a:r>
            <a:r>
              <a:rPr lang="el-GR" sz="2200" spc="-55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τον </a:t>
            </a:r>
            <a:r>
              <a:rPr lang="el-GR" sz="2200" b="1" spc="-50" dirty="0">
                <a:latin typeface="Calibri"/>
                <a:cs typeface="Calibri"/>
              </a:rPr>
              <a:t>μ</a:t>
            </a:r>
            <a:endParaRPr lang="el-GR" sz="2200" dirty="0">
              <a:latin typeface="Calibri"/>
              <a:cs typeface="Calibri"/>
            </a:endParaRPr>
          </a:p>
          <a:p>
            <a:pPr marL="50165">
              <a:lnSpc>
                <a:spcPct val="100000"/>
              </a:lnSpc>
              <a:spcBef>
                <a:spcPts val="1755"/>
              </a:spcBef>
              <a:tabLst>
                <a:tab pos="337185" algn="l"/>
                <a:tab pos="337820" algn="l"/>
              </a:tabLst>
            </a:pPr>
            <a:r>
              <a:rPr lang="en-US" sz="2200" dirty="0">
                <a:latin typeface="Calibri"/>
                <a:cs typeface="Calibri"/>
              </a:rPr>
              <a:t>     </a:t>
            </a:r>
            <a:r>
              <a:rPr sz="2200" dirty="0">
                <a:latin typeface="Calibri"/>
                <a:cs typeface="Calibri"/>
              </a:rPr>
              <a:t>95,44%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πιθανότητα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b="1" spc="-40" dirty="0">
                <a:latin typeface="Calibri"/>
                <a:cs typeface="Calibri"/>
              </a:rPr>
              <a:t>x</a:t>
            </a:r>
            <a:r>
              <a:rPr sz="2175" b="1" spc="-60" baseline="-19157" dirty="0">
                <a:latin typeface="Calibri"/>
                <a:cs typeface="Calibri"/>
              </a:rPr>
              <a:t>i</a:t>
            </a:r>
            <a:r>
              <a:rPr sz="2200" b="1" spc="-40" dirty="0">
                <a:latin typeface="Calibri"/>
                <a:cs typeface="Calibri"/>
              </a:rPr>
              <a:t>̄</a:t>
            </a:r>
            <a:r>
              <a:rPr sz="2200" b="1" spc="2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βρίσκεται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±2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τυπικά</a:t>
            </a:r>
            <a:r>
              <a:rPr lang="en-US"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σφάλματα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(2</a:t>
            </a:r>
            <a:r>
              <a:rPr sz="2200" b="1" dirty="0">
                <a:latin typeface="Calibri"/>
                <a:cs typeface="Calibri"/>
              </a:rPr>
              <a:t>σ</a:t>
            </a:r>
            <a:r>
              <a:rPr sz="2175" b="1" baseline="-21072" dirty="0">
                <a:latin typeface="Calibri"/>
                <a:cs typeface="Calibri"/>
              </a:rPr>
              <a:t>x̄</a:t>
            </a:r>
            <a:r>
              <a:rPr sz="2200" dirty="0">
                <a:latin typeface="Calibri"/>
                <a:cs typeface="Calibri"/>
              </a:rPr>
              <a:t>)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από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τον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b="1" spc="-50" dirty="0">
                <a:latin typeface="Calibri"/>
                <a:cs typeface="Calibri"/>
              </a:rPr>
              <a:t>μ</a:t>
            </a:r>
            <a:endParaRPr sz="2200" dirty="0">
              <a:latin typeface="Calibri"/>
              <a:cs typeface="Calibri"/>
            </a:endParaRPr>
          </a:p>
          <a:p>
            <a:pPr marL="50165">
              <a:lnSpc>
                <a:spcPct val="100000"/>
              </a:lnSpc>
              <a:spcBef>
                <a:spcPts val="1755"/>
              </a:spcBef>
              <a:tabLst>
                <a:tab pos="337185" algn="l"/>
                <a:tab pos="337820" algn="l"/>
              </a:tabLst>
            </a:pPr>
            <a:r>
              <a:rPr lang="en-US" sz="2200" dirty="0">
                <a:latin typeface="Calibri"/>
                <a:cs typeface="Calibri"/>
              </a:rPr>
              <a:t>     </a:t>
            </a:r>
            <a:r>
              <a:rPr sz="2200" dirty="0">
                <a:latin typeface="Calibri"/>
                <a:cs typeface="Calibri"/>
              </a:rPr>
              <a:t>99,72%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πιθανότητα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b="1" spc="-40" dirty="0">
                <a:latin typeface="Calibri"/>
                <a:cs typeface="Calibri"/>
              </a:rPr>
              <a:t>x</a:t>
            </a:r>
            <a:r>
              <a:rPr sz="2175" b="1" spc="-60" baseline="-19157" dirty="0">
                <a:latin typeface="Calibri"/>
                <a:cs typeface="Calibri"/>
              </a:rPr>
              <a:t>i</a:t>
            </a:r>
            <a:r>
              <a:rPr sz="2200" b="1" spc="-40" dirty="0">
                <a:latin typeface="Calibri"/>
                <a:cs typeface="Calibri"/>
              </a:rPr>
              <a:t>̄</a:t>
            </a:r>
            <a:r>
              <a:rPr sz="2200" b="1" spc="2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βρίσκεται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±3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τυπικά</a:t>
            </a:r>
            <a:r>
              <a:rPr lang="en-US"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σφάλματα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(3</a:t>
            </a:r>
            <a:r>
              <a:rPr sz="2200" b="1" dirty="0">
                <a:latin typeface="Calibri"/>
                <a:cs typeface="Calibri"/>
              </a:rPr>
              <a:t>σ</a:t>
            </a:r>
            <a:r>
              <a:rPr sz="2175" b="1" baseline="-21072" dirty="0">
                <a:latin typeface="Calibri"/>
                <a:cs typeface="Calibri"/>
              </a:rPr>
              <a:t>x̄ </a:t>
            </a:r>
            <a:r>
              <a:rPr sz="2200" dirty="0">
                <a:latin typeface="Calibri"/>
                <a:cs typeface="Calibri"/>
              </a:rPr>
              <a:t>)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από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τον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b="1" spc="-50" dirty="0">
                <a:latin typeface="Calibri"/>
                <a:cs typeface="Calibri"/>
              </a:rPr>
              <a:t>μ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140926" y="6403574"/>
            <a:ext cx="368049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b="1" spc="-10" dirty="0" err="1">
                <a:solidFill>
                  <a:srgbClr val="FF0000"/>
                </a:solidFill>
                <a:latin typeface="Calibri"/>
                <a:cs typeface="Calibri"/>
              </a:rPr>
              <a:t>Δειγμ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ατοληπτική</a:t>
            </a:r>
            <a:r>
              <a:rPr lang="en-US" sz="24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κατανομή</a:t>
            </a:r>
            <a:endParaRPr sz="24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grpSp>
        <p:nvGrpSpPr>
          <p:cNvPr id="71" name="Ομάδα 70">
            <a:extLst>
              <a:ext uri="{FF2B5EF4-FFF2-40B4-BE49-F238E27FC236}">
                <a16:creationId xmlns:a16="http://schemas.microsoft.com/office/drawing/2014/main" id="{DF72A475-72BF-48C3-8356-40C357ADCBC7}"/>
              </a:ext>
            </a:extLst>
          </p:cNvPr>
          <p:cNvGrpSpPr/>
          <p:nvPr/>
        </p:nvGrpSpPr>
        <p:grpSpPr>
          <a:xfrm>
            <a:off x="1151362" y="3013478"/>
            <a:ext cx="9889274" cy="3463348"/>
            <a:chOff x="-244132" y="3416511"/>
            <a:chExt cx="9889274" cy="2922126"/>
          </a:xfrm>
        </p:grpSpPr>
        <p:grpSp>
          <p:nvGrpSpPr>
            <p:cNvPr id="24" name="Ομάδα 23">
              <a:extLst>
                <a:ext uri="{FF2B5EF4-FFF2-40B4-BE49-F238E27FC236}">
                  <a16:creationId xmlns:a16="http://schemas.microsoft.com/office/drawing/2014/main" id="{033B7005-C37D-4BAB-A994-64EFA03B0B5E}"/>
                </a:ext>
              </a:extLst>
            </p:cNvPr>
            <p:cNvGrpSpPr/>
            <p:nvPr/>
          </p:nvGrpSpPr>
          <p:grpSpPr>
            <a:xfrm>
              <a:off x="-244132" y="3416511"/>
              <a:ext cx="9889274" cy="2922126"/>
              <a:chOff x="1151360" y="935529"/>
              <a:chExt cx="9889274" cy="2922126"/>
            </a:xfrm>
          </p:grpSpPr>
          <p:grpSp>
            <p:nvGrpSpPr>
              <p:cNvPr id="25" name="Ομάδα 24">
                <a:extLst>
                  <a:ext uri="{FF2B5EF4-FFF2-40B4-BE49-F238E27FC236}">
                    <a16:creationId xmlns:a16="http://schemas.microsoft.com/office/drawing/2014/main" id="{5C51DBD2-58A8-45AD-8DF9-EF5BBB072683}"/>
                  </a:ext>
                </a:extLst>
              </p:cNvPr>
              <p:cNvGrpSpPr/>
              <p:nvPr/>
            </p:nvGrpSpPr>
            <p:grpSpPr>
              <a:xfrm>
                <a:off x="1151360" y="935529"/>
                <a:ext cx="9889274" cy="2922126"/>
                <a:chOff x="1164132" y="2345357"/>
                <a:chExt cx="5327041" cy="2617141"/>
              </a:xfrm>
            </p:grpSpPr>
            <p:grpSp>
              <p:nvGrpSpPr>
                <p:cNvPr id="29" name="Ομάδα 28">
                  <a:extLst>
                    <a:ext uri="{FF2B5EF4-FFF2-40B4-BE49-F238E27FC236}">
                      <a16:creationId xmlns:a16="http://schemas.microsoft.com/office/drawing/2014/main" id="{3D7ED6AC-548E-4E88-8FDA-1C777FC3DE0A}"/>
                    </a:ext>
                  </a:extLst>
                </p:cNvPr>
                <p:cNvGrpSpPr/>
                <p:nvPr/>
              </p:nvGrpSpPr>
              <p:grpSpPr>
                <a:xfrm>
                  <a:off x="1384119" y="2345357"/>
                  <a:ext cx="4668216" cy="2617141"/>
                  <a:chOff x="955494" y="2716832"/>
                  <a:chExt cx="4668216" cy="2617141"/>
                </a:xfrm>
              </p:grpSpPr>
              <p:grpSp>
                <p:nvGrpSpPr>
                  <p:cNvPr id="40" name="Ομάδα 39">
                    <a:extLst>
                      <a:ext uri="{FF2B5EF4-FFF2-40B4-BE49-F238E27FC236}">
                        <a16:creationId xmlns:a16="http://schemas.microsoft.com/office/drawing/2014/main" id="{E350C213-8EE8-4776-8F73-9BA28A3611C7}"/>
                      </a:ext>
                    </a:extLst>
                  </p:cNvPr>
                  <p:cNvGrpSpPr/>
                  <p:nvPr/>
                </p:nvGrpSpPr>
                <p:grpSpPr>
                  <a:xfrm>
                    <a:off x="1056196" y="2718546"/>
                    <a:ext cx="4536298" cy="2615427"/>
                    <a:chOff x="1056196" y="2718546"/>
                    <a:chExt cx="4536298" cy="2615427"/>
                  </a:xfrm>
                </p:grpSpPr>
                <p:sp>
                  <p:nvSpPr>
                    <p:cNvPr id="43" name="Line 8">
                      <a:extLst>
                        <a:ext uri="{FF2B5EF4-FFF2-40B4-BE49-F238E27FC236}">
                          <a16:creationId xmlns:a16="http://schemas.microsoft.com/office/drawing/2014/main" id="{A674497A-9CC8-41F9-A3BD-8367D7FCDB4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3643" y="2718546"/>
                      <a:ext cx="0" cy="236519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4" name="Rectangle 10">
                      <a:extLst>
                        <a:ext uri="{FF2B5EF4-FFF2-40B4-BE49-F238E27FC236}">
                          <a16:creationId xmlns:a16="http://schemas.microsoft.com/office/drawing/2014/main" id="{38D53235-D0C7-420F-9095-6AF229246CF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47116" y="5005486"/>
                      <a:ext cx="190060" cy="328487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 lIns="90487" tIns="44450" rIns="90487" bIns="44450"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l-GR" altLang="en-US" b="1" dirty="0"/>
                        <a:t>μ</a:t>
                      </a:r>
                    </a:p>
                  </p:txBody>
                </p:sp>
                <p:sp>
                  <p:nvSpPr>
                    <p:cNvPr id="45" name="Line 11">
                      <a:extLst>
                        <a:ext uri="{FF2B5EF4-FFF2-40B4-BE49-F238E27FC236}">
                          <a16:creationId xmlns:a16="http://schemas.microsoft.com/office/drawing/2014/main" id="{5E711B13-087B-4A45-AB8E-A1832A24AC4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44794" y="3417299"/>
                      <a:ext cx="0" cy="1513725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6" name="Line 13">
                      <a:extLst>
                        <a:ext uri="{FF2B5EF4-FFF2-40B4-BE49-F238E27FC236}">
                          <a16:creationId xmlns:a16="http://schemas.microsoft.com/office/drawing/2014/main" id="{7A1283EB-7A8F-440A-9A34-F284794F397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44794" y="4137663"/>
                      <a:ext cx="117884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" name="Line 14">
                      <a:extLst>
                        <a:ext uri="{FF2B5EF4-FFF2-40B4-BE49-F238E27FC236}">
                          <a16:creationId xmlns:a16="http://schemas.microsoft.com/office/drawing/2014/main" id="{0A5E1509-BE8A-459D-8CF1-06BDFCFDD9A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02492" y="3389138"/>
                      <a:ext cx="0" cy="1513725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" name="Line 13">
                      <a:extLst>
                        <a:ext uri="{FF2B5EF4-FFF2-40B4-BE49-F238E27FC236}">
                          <a16:creationId xmlns:a16="http://schemas.microsoft.com/office/drawing/2014/main" id="{5FC131F5-1E60-424C-ABF3-4F3C6304931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3643" y="4137663"/>
                      <a:ext cx="117884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53" name="Line 23">
                      <a:extLst>
                        <a:ext uri="{FF2B5EF4-FFF2-40B4-BE49-F238E27FC236}">
                          <a16:creationId xmlns:a16="http://schemas.microsoft.com/office/drawing/2014/main" id="{D325B94D-6F18-497F-BC2F-69D44756514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92494" y="3439525"/>
                      <a:ext cx="0" cy="1463338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4" name="Line 24">
                      <a:extLst>
                        <a:ext uri="{FF2B5EF4-FFF2-40B4-BE49-F238E27FC236}">
                          <a16:creationId xmlns:a16="http://schemas.microsoft.com/office/drawing/2014/main" id="{B1BD1CE0-185A-4FCF-A79B-ADF6F469E31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9839" y="4817688"/>
                      <a:ext cx="2362655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2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5" name="Line 25">
                      <a:extLst>
                        <a:ext uri="{FF2B5EF4-FFF2-40B4-BE49-F238E27FC236}">
                          <a16:creationId xmlns:a16="http://schemas.microsoft.com/office/drawing/2014/main" id="{BE3299C2-B98C-47C3-91D6-A7AB62C98E5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56196" y="4817688"/>
                      <a:ext cx="217364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2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56" name="Rectangle 31">
                      <a:extLst>
                        <a:ext uri="{FF2B5EF4-FFF2-40B4-BE49-F238E27FC236}">
                          <a16:creationId xmlns:a16="http://schemas.microsoft.com/office/drawing/2014/main" id="{8C12EFF1-DB97-475C-A4E5-237287242D1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7430" y="4544785"/>
                      <a:ext cx="431781" cy="303219"/>
                    </a:xfrm>
                    <a:prstGeom prst="rect">
                      <a:avLst/>
                    </a:prstGeom>
                    <a:noFill/>
                    <a:ln w="19050" algn="ctr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eaLnBrk="1" hangingPunct="1"/>
                      <a:r>
                        <a:rPr lang="en-US" altLang="en-US" sz="1600" b="1" dirty="0">
                          <a:solidFill>
                            <a:srgbClr val="FF0000"/>
                          </a:solidFill>
                        </a:rPr>
                        <a:t>99,73%</a:t>
                      </a:r>
                    </a:p>
                  </p:txBody>
                </p:sp>
                <p:sp>
                  <p:nvSpPr>
                    <p:cNvPr id="59" name="Line 13">
                      <a:extLst>
                        <a:ext uri="{FF2B5EF4-FFF2-40B4-BE49-F238E27FC236}">
                          <a16:creationId xmlns:a16="http://schemas.microsoft.com/office/drawing/2014/main" id="{FAE59B83-A880-438D-AF3E-9390E39A04E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44794" y="4137662"/>
                      <a:ext cx="117884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0" name="Line 24">
                      <a:extLst>
                        <a:ext uri="{FF2B5EF4-FFF2-40B4-BE49-F238E27FC236}">
                          <a16:creationId xmlns:a16="http://schemas.microsoft.com/office/drawing/2014/main" id="{CC1DB0EC-D2F4-473C-B063-4CD65886CE2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9839" y="4817687"/>
                      <a:ext cx="2362655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2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" name="Line 13">
                      <a:extLst>
                        <a:ext uri="{FF2B5EF4-FFF2-40B4-BE49-F238E27FC236}">
                          <a16:creationId xmlns:a16="http://schemas.microsoft.com/office/drawing/2014/main" id="{0C26635F-E2F2-455A-98AB-800C097D660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3643" y="4137662"/>
                      <a:ext cx="117884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62" name="Line 25">
                      <a:extLst>
                        <a:ext uri="{FF2B5EF4-FFF2-40B4-BE49-F238E27FC236}">
                          <a16:creationId xmlns:a16="http://schemas.microsoft.com/office/drawing/2014/main" id="{43200DF9-BBA5-4A77-8374-4EDB8899760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56196" y="4817687"/>
                      <a:ext cx="217364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0000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63" name="Line 22">
                      <a:extLst>
                        <a:ext uri="{FF2B5EF4-FFF2-40B4-BE49-F238E27FC236}">
                          <a16:creationId xmlns:a16="http://schemas.microsoft.com/office/drawing/2014/main" id="{68D4964D-AE65-4F16-92E9-6F6D3F79DD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56196" y="3490373"/>
                      <a:ext cx="0" cy="1463338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" name="Line 24">
                      <a:extLst>
                        <a:ext uri="{FF2B5EF4-FFF2-40B4-BE49-F238E27FC236}">
                          <a16:creationId xmlns:a16="http://schemas.microsoft.com/office/drawing/2014/main" id="{D3218549-DFED-4F2A-9932-DACC99430A6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9839" y="4817686"/>
                      <a:ext cx="2362655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0000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" name="Freeform 4">
                    <a:extLst>
                      <a:ext uri="{FF2B5EF4-FFF2-40B4-BE49-F238E27FC236}">
                        <a16:creationId xmlns:a16="http://schemas.microsoft.com/office/drawing/2014/main" id="{92EB46D8-5C6E-4618-A492-2E7947F7E9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23645" y="2716832"/>
                    <a:ext cx="2400065" cy="2047657"/>
                  </a:xfrm>
                  <a:custGeom>
                    <a:avLst/>
                    <a:gdLst>
                      <a:gd name="T0" fmla="*/ 2147483646 w 901"/>
                      <a:gd name="T1" fmla="*/ 2147483646 h 721"/>
                      <a:gd name="T2" fmla="*/ 2147483646 w 901"/>
                      <a:gd name="T3" fmla="*/ 2147483646 h 721"/>
                      <a:gd name="T4" fmla="*/ 2147483646 w 901"/>
                      <a:gd name="T5" fmla="*/ 2147483646 h 721"/>
                      <a:gd name="T6" fmla="*/ 2147483646 w 901"/>
                      <a:gd name="T7" fmla="*/ 2147483646 h 721"/>
                      <a:gd name="T8" fmla="*/ 2147483646 w 901"/>
                      <a:gd name="T9" fmla="*/ 2147483646 h 721"/>
                      <a:gd name="T10" fmla="*/ 2147483646 w 901"/>
                      <a:gd name="T11" fmla="*/ 2147483646 h 721"/>
                      <a:gd name="T12" fmla="*/ 2147483646 w 901"/>
                      <a:gd name="T13" fmla="*/ 2147483646 h 721"/>
                      <a:gd name="T14" fmla="*/ 2147483646 w 901"/>
                      <a:gd name="T15" fmla="*/ 2147483646 h 721"/>
                      <a:gd name="T16" fmla="*/ 2147483646 w 901"/>
                      <a:gd name="T17" fmla="*/ 2147483646 h 721"/>
                      <a:gd name="T18" fmla="*/ 2147483646 w 901"/>
                      <a:gd name="T19" fmla="*/ 2147483646 h 721"/>
                      <a:gd name="T20" fmla="*/ 2147483646 w 901"/>
                      <a:gd name="T21" fmla="*/ 2147483646 h 721"/>
                      <a:gd name="T22" fmla="*/ 2147483646 w 901"/>
                      <a:gd name="T23" fmla="*/ 2147483646 h 721"/>
                      <a:gd name="T24" fmla="*/ 2147483646 w 901"/>
                      <a:gd name="T25" fmla="*/ 2147483646 h 721"/>
                      <a:gd name="T26" fmla="*/ 2147483646 w 901"/>
                      <a:gd name="T27" fmla="*/ 2147483646 h 721"/>
                      <a:gd name="T28" fmla="*/ 2147483646 w 901"/>
                      <a:gd name="T29" fmla="*/ 2147483646 h 721"/>
                      <a:gd name="T30" fmla="*/ 0 w 901"/>
                      <a:gd name="T31" fmla="*/ 0 h 721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w 901"/>
                      <a:gd name="T49" fmla="*/ 0 h 721"/>
                      <a:gd name="T50" fmla="*/ 901 w 901"/>
                      <a:gd name="T51" fmla="*/ 721 h 721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T48" t="T49" r="T50" b="T51"/>
                    <a:pathLst>
                      <a:path w="901" h="721">
                        <a:moveTo>
                          <a:pt x="900" y="720"/>
                        </a:moveTo>
                        <a:lnTo>
                          <a:pt x="805" y="712"/>
                        </a:lnTo>
                        <a:lnTo>
                          <a:pt x="758" y="704"/>
                        </a:lnTo>
                        <a:lnTo>
                          <a:pt x="711" y="691"/>
                        </a:lnTo>
                        <a:lnTo>
                          <a:pt x="663" y="675"/>
                        </a:lnTo>
                        <a:lnTo>
                          <a:pt x="615" y="653"/>
                        </a:lnTo>
                        <a:lnTo>
                          <a:pt x="568" y="623"/>
                        </a:lnTo>
                        <a:lnTo>
                          <a:pt x="473" y="540"/>
                        </a:lnTo>
                        <a:lnTo>
                          <a:pt x="378" y="422"/>
                        </a:lnTo>
                        <a:lnTo>
                          <a:pt x="284" y="281"/>
                        </a:lnTo>
                        <a:lnTo>
                          <a:pt x="236" y="209"/>
                        </a:lnTo>
                        <a:lnTo>
                          <a:pt x="189" y="142"/>
                        </a:lnTo>
                        <a:lnTo>
                          <a:pt x="142" y="83"/>
                        </a:lnTo>
                        <a:lnTo>
                          <a:pt x="94" y="38"/>
                        </a:lnTo>
                        <a:lnTo>
                          <a:pt x="47" y="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50800" cap="rnd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" name="Freeform 5">
                    <a:extLst>
                      <a:ext uri="{FF2B5EF4-FFF2-40B4-BE49-F238E27FC236}">
                        <a16:creationId xmlns:a16="http://schemas.microsoft.com/office/drawing/2014/main" id="{19154D19-F67F-4DB8-964A-8E6D0D0E74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55494" y="2716832"/>
                    <a:ext cx="2307527" cy="2047657"/>
                  </a:xfrm>
                  <a:custGeom>
                    <a:avLst/>
                    <a:gdLst>
                      <a:gd name="T0" fmla="*/ 0 w 901"/>
                      <a:gd name="T1" fmla="*/ 2147483646 h 721"/>
                      <a:gd name="T2" fmla="*/ 2147483646 w 901"/>
                      <a:gd name="T3" fmla="*/ 2147483646 h 721"/>
                      <a:gd name="T4" fmla="*/ 2147483646 w 901"/>
                      <a:gd name="T5" fmla="*/ 2147483646 h 721"/>
                      <a:gd name="T6" fmla="*/ 2147483646 w 901"/>
                      <a:gd name="T7" fmla="*/ 2147483646 h 721"/>
                      <a:gd name="T8" fmla="*/ 2147483646 w 901"/>
                      <a:gd name="T9" fmla="*/ 2147483646 h 721"/>
                      <a:gd name="T10" fmla="*/ 2147483646 w 901"/>
                      <a:gd name="T11" fmla="*/ 2147483646 h 721"/>
                      <a:gd name="T12" fmla="*/ 2147483646 w 901"/>
                      <a:gd name="T13" fmla="*/ 2147483646 h 721"/>
                      <a:gd name="T14" fmla="*/ 2147483646 w 901"/>
                      <a:gd name="T15" fmla="*/ 2147483646 h 721"/>
                      <a:gd name="T16" fmla="*/ 2147483646 w 901"/>
                      <a:gd name="T17" fmla="*/ 2147483646 h 721"/>
                      <a:gd name="T18" fmla="*/ 2147483646 w 901"/>
                      <a:gd name="T19" fmla="*/ 2147483646 h 721"/>
                      <a:gd name="T20" fmla="*/ 2147483646 w 901"/>
                      <a:gd name="T21" fmla="*/ 2147483646 h 721"/>
                      <a:gd name="T22" fmla="*/ 2147483646 w 901"/>
                      <a:gd name="T23" fmla="*/ 2147483646 h 721"/>
                      <a:gd name="T24" fmla="*/ 2147483646 w 901"/>
                      <a:gd name="T25" fmla="*/ 2147483646 h 721"/>
                      <a:gd name="T26" fmla="*/ 2147483646 w 901"/>
                      <a:gd name="T27" fmla="*/ 2147483646 h 721"/>
                      <a:gd name="T28" fmla="*/ 2147483646 w 901"/>
                      <a:gd name="T29" fmla="*/ 2147483646 h 721"/>
                      <a:gd name="T30" fmla="*/ 2147483646 w 901"/>
                      <a:gd name="T31" fmla="*/ 0 h 721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w 901"/>
                      <a:gd name="T49" fmla="*/ 0 h 721"/>
                      <a:gd name="T50" fmla="*/ 901 w 901"/>
                      <a:gd name="T51" fmla="*/ 721 h 721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T48" t="T49" r="T50" b="T51"/>
                    <a:pathLst>
                      <a:path w="901" h="721">
                        <a:moveTo>
                          <a:pt x="0" y="720"/>
                        </a:moveTo>
                        <a:lnTo>
                          <a:pt x="95" y="712"/>
                        </a:lnTo>
                        <a:lnTo>
                          <a:pt x="142" y="704"/>
                        </a:lnTo>
                        <a:lnTo>
                          <a:pt x="189" y="691"/>
                        </a:lnTo>
                        <a:lnTo>
                          <a:pt x="237" y="675"/>
                        </a:lnTo>
                        <a:lnTo>
                          <a:pt x="284" y="653"/>
                        </a:lnTo>
                        <a:lnTo>
                          <a:pt x="331" y="623"/>
                        </a:lnTo>
                        <a:lnTo>
                          <a:pt x="426" y="540"/>
                        </a:lnTo>
                        <a:lnTo>
                          <a:pt x="521" y="422"/>
                        </a:lnTo>
                        <a:lnTo>
                          <a:pt x="616" y="281"/>
                        </a:lnTo>
                        <a:lnTo>
                          <a:pt x="663" y="209"/>
                        </a:lnTo>
                        <a:lnTo>
                          <a:pt x="710" y="142"/>
                        </a:lnTo>
                        <a:lnTo>
                          <a:pt x="757" y="83"/>
                        </a:lnTo>
                        <a:lnTo>
                          <a:pt x="805" y="38"/>
                        </a:lnTo>
                        <a:lnTo>
                          <a:pt x="852" y="9"/>
                        </a:lnTo>
                        <a:lnTo>
                          <a:pt x="900" y="0"/>
                        </a:lnTo>
                      </a:path>
                    </a:pathLst>
                  </a:custGeom>
                  <a:noFill/>
                  <a:ln w="50800" cap="rnd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" name="Ομάδα 29">
                  <a:extLst>
                    <a:ext uri="{FF2B5EF4-FFF2-40B4-BE49-F238E27FC236}">
                      <a16:creationId xmlns:a16="http://schemas.microsoft.com/office/drawing/2014/main" id="{E0D0B6E8-3D02-43E6-BE29-CC1164E16CE3}"/>
                    </a:ext>
                  </a:extLst>
                </p:cNvPr>
                <p:cNvGrpSpPr/>
                <p:nvPr/>
              </p:nvGrpSpPr>
              <p:grpSpPr>
                <a:xfrm>
                  <a:off x="1164132" y="2981885"/>
                  <a:ext cx="5327041" cy="1743638"/>
                  <a:chOff x="3322680" y="126936"/>
                  <a:chExt cx="5327041" cy="1743638"/>
                </a:xfrm>
              </p:grpSpPr>
              <p:sp>
                <p:nvSpPr>
                  <p:cNvPr id="32" name="Line 12">
                    <a:extLst>
                      <a:ext uri="{FF2B5EF4-FFF2-40B4-BE49-F238E27FC236}">
                        <a16:creationId xmlns:a16="http://schemas.microsoft.com/office/drawing/2014/main" id="{D2C48C95-4AFC-4D4A-ACEA-5427977D9BB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420061" y="142005"/>
                    <a:ext cx="0" cy="1585282"/>
                  </a:xfrm>
                  <a:prstGeom prst="line">
                    <a:avLst/>
                  </a:prstGeom>
                  <a:noFill/>
                  <a:ln w="25400">
                    <a:solidFill>
                      <a:schemeClr val="hlink"/>
                    </a:solidFill>
                    <a:prstDash val="sysDot"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grpSp>
                <p:nvGrpSpPr>
                  <p:cNvPr id="33" name="Ομάδα 32">
                    <a:extLst>
                      <a:ext uri="{FF2B5EF4-FFF2-40B4-BE49-F238E27FC236}">
                        <a16:creationId xmlns:a16="http://schemas.microsoft.com/office/drawing/2014/main" id="{EE8A93EA-3154-49D8-800B-F9D632F37843}"/>
                      </a:ext>
                    </a:extLst>
                  </p:cNvPr>
                  <p:cNvGrpSpPr/>
                  <p:nvPr/>
                </p:nvGrpSpPr>
                <p:grpSpPr>
                  <a:xfrm>
                    <a:off x="3322680" y="126936"/>
                    <a:ext cx="5327041" cy="1743638"/>
                    <a:chOff x="1752600" y="3662052"/>
                    <a:chExt cx="4295172" cy="1089552"/>
                  </a:xfrm>
                </p:grpSpPr>
                <p:sp>
                  <p:nvSpPr>
                    <p:cNvPr id="34" name="Rectangle 7">
                      <a:extLst>
                        <a:ext uri="{FF2B5EF4-FFF2-40B4-BE49-F238E27FC236}">
                          <a16:creationId xmlns:a16="http://schemas.microsoft.com/office/drawing/2014/main" id="{27211FFB-E3B4-409B-AC43-67AA1DBDE17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815123" y="4522421"/>
                      <a:ext cx="232649" cy="229183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90487" tIns="44450" rIns="90487" bIns="44450">
                      <a:spAutoFit/>
                    </a:bodyPr>
                    <a:lstStyle/>
                    <a:p>
                      <a:r>
                        <a:rPr lang="en-US" altLang="en-US" b="1" dirty="0"/>
                        <a:t>x</a:t>
                      </a:r>
                    </a:p>
                  </p:txBody>
                </p:sp>
                <p:sp>
                  <p:nvSpPr>
                    <p:cNvPr id="35" name="Line 13">
                      <a:extLst>
                        <a:ext uri="{FF2B5EF4-FFF2-40B4-BE49-F238E27FC236}">
                          <a16:creationId xmlns:a16="http://schemas.microsoft.com/office/drawing/2014/main" id="{6883CF6E-6C2F-4314-A17C-9EA35A28DE8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52600" y="4648200"/>
                      <a:ext cx="4051300" cy="1588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" name="Rectangle 30">
                      <a:extLst>
                        <a:ext uri="{FF2B5EF4-FFF2-40B4-BE49-F238E27FC236}">
                          <a16:creationId xmlns:a16="http://schemas.microsoft.com/office/drawing/2014/main" id="{61D5416C-6320-4FD0-B4BC-8F6D83F0C71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57077" y="4193238"/>
                      <a:ext cx="348172" cy="189473"/>
                    </a:xfrm>
                    <a:prstGeom prst="rect">
                      <a:avLst/>
                    </a:prstGeom>
                    <a:noFill/>
                    <a:ln w="19050" algn="ctr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eaLnBrk="1" hangingPunct="1"/>
                      <a:r>
                        <a:rPr lang="en-US" altLang="en-US" sz="1600" b="1" dirty="0">
                          <a:solidFill>
                            <a:schemeClr val="hlink"/>
                          </a:solidFill>
                        </a:rPr>
                        <a:t>95,44%</a:t>
                      </a:r>
                    </a:p>
                  </p:txBody>
                </p:sp>
                <p:sp>
                  <p:nvSpPr>
                    <p:cNvPr id="37" name="Line 9">
                      <a:extLst>
                        <a:ext uri="{FF2B5EF4-FFF2-40B4-BE49-F238E27FC236}">
                          <a16:creationId xmlns:a16="http://schemas.microsoft.com/office/drawing/2014/main" id="{DB1C0679-C91C-4D14-8861-55965418F47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41702" y="3662052"/>
                      <a:ext cx="0" cy="99060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hlink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" name="Line 10">
                      <a:extLst>
                        <a:ext uri="{FF2B5EF4-FFF2-40B4-BE49-F238E27FC236}">
                          <a16:creationId xmlns:a16="http://schemas.microsoft.com/office/drawing/2014/main" id="{0A9ABA02-09CD-4868-A2CF-46D5CDA26B1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60902" y="4364142"/>
                      <a:ext cx="129540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" name="Line 11">
                      <a:extLst>
                        <a:ext uri="{FF2B5EF4-FFF2-40B4-BE49-F238E27FC236}">
                          <a16:creationId xmlns:a16="http://schemas.microsoft.com/office/drawing/2014/main" id="{D1A73C1C-042E-4988-BCA7-43698D77E8D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41702" y="4364142"/>
                      <a:ext cx="121920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hlink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CA8D3024-135E-4C87-9BCE-139A0C74D1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9806" y="3454017"/>
                  <a:ext cx="430396" cy="303219"/>
                </a:xfrm>
                <a:prstGeom prst="rect">
                  <a:avLst/>
                </a:prstGeom>
                <a:noFill/>
                <a:ln w="19050" algn="ctr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1" hangingPunct="1"/>
                  <a:r>
                    <a:rPr lang="el-GR" altLang="en-US" sz="1600" b="1" dirty="0"/>
                    <a:t>68,28</a:t>
                  </a:r>
                  <a:r>
                    <a:rPr lang="en-US" altLang="en-US" sz="1600" b="1" dirty="0"/>
                    <a:t>%</a:t>
                  </a:r>
                </a:p>
              </p:txBody>
            </p:sp>
          </p:grpSp>
          <p:sp>
            <p:nvSpPr>
              <p:cNvPr id="26" name="Rectangle 30">
                <a:extLst>
                  <a:ext uri="{FF2B5EF4-FFF2-40B4-BE49-F238E27FC236}">
                    <a16:creationId xmlns:a16="http://schemas.microsoft.com/office/drawing/2014/main" id="{C1BF4264-6D08-4A2B-8BC3-06220B721E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37576" y="2166163"/>
                <a:ext cx="799000" cy="338554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1" hangingPunct="1"/>
                <a:r>
                  <a:rPr lang="el-GR" altLang="en-US" sz="1600" b="1" dirty="0"/>
                  <a:t>68,28</a:t>
                </a:r>
                <a:r>
                  <a:rPr lang="en-US" altLang="en-US" sz="1600" b="1" dirty="0"/>
                  <a:t>%</a:t>
                </a:r>
              </a:p>
            </p:txBody>
          </p:sp>
          <p:sp>
            <p:nvSpPr>
              <p:cNvPr id="27" name="Rectangle 30">
                <a:extLst>
                  <a:ext uri="{FF2B5EF4-FFF2-40B4-BE49-F238E27FC236}">
                    <a16:creationId xmlns:a16="http://schemas.microsoft.com/office/drawing/2014/main" id="{76EB7DCF-8864-42DF-8608-3730ED0483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3877" y="2581330"/>
                <a:ext cx="801637" cy="338554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1" hangingPunct="1"/>
                <a:r>
                  <a:rPr lang="en-US" altLang="en-US" sz="1600" b="1" dirty="0">
                    <a:solidFill>
                      <a:schemeClr val="hlink"/>
                    </a:solidFill>
                  </a:rPr>
                  <a:t>95,44%</a:t>
                </a:r>
              </a:p>
            </p:txBody>
          </p:sp>
          <p:sp>
            <p:nvSpPr>
              <p:cNvPr id="28" name="Rectangle 31">
                <a:extLst>
                  <a:ext uri="{FF2B5EF4-FFF2-40B4-BE49-F238E27FC236}">
                    <a16:creationId xmlns:a16="http://schemas.microsoft.com/office/drawing/2014/main" id="{40AE2E74-3C38-48B4-B69B-817FE393C5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3136" y="2976500"/>
                <a:ext cx="801571" cy="338554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1" hangingPunct="1"/>
                <a:r>
                  <a:rPr lang="en-US" altLang="en-US" sz="1600" b="1" dirty="0">
                    <a:solidFill>
                      <a:srgbClr val="FF0000"/>
                    </a:solidFill>
                  </a:rPr>
                  <a:t>99,73%</a:t>
                </a:r>
              </a:p>
            </p:txBody>
          </p:sp>
        </p:grpSp>
        <p:sp>
          <p:nvSpPr>
            <p:cNvPr id="65" name="object 13">
              <a:extLst>
                <a:ext uri="{FF2B5EF4-FFF2-40B4-BE49-F238E27FC236}">
                  <a16:creationId xmlns:a16="http://schemas.microsoft.com/office/drawing/2014/main" id="{89CFC0C3-DB10-4322-8158-DFB19FCEDF24}"/>
                </a:ext>
              </a:extLst>
            </p:cNvPr>
            <p:cNvSpPr txBox="1"/>
            <p:nvPr/>
          </p:nvSpPr>
          <p:spPr>
            <a:xfrm>
              <a:off x="8609393" y="5900226"/>
              <a:ext cx="387350" cy="30035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00"/>
                </a:spcBef>
              </a:pPr>
              <a:r>
                <a:rPr sz="1800" b="1" spc="-25" dirty="0">
                  <a:solidFill>
                    <a:srgbClr val="FF0000"/>
                  </a:solidFill>
                  <a:latin typeface="Calibri"/>
                  <a:cs typeface="Calibri"/>
                </a:rPr>
                <a:t>3σ</a:t>
              </a:r>
              <a:r>
                <a:rPr sz="1800" b="1" spc="-37" baseline="-20833" dirty="0">
                  <a:solidFill>
                    <a:srgbClr val="FF0000"/>
                  </a:solidFill>
                  <a:latin typeface="Calibri"/>
                  <a:cs typeface="Calibri"/>
                </a:rPr>
                <a:t>x</a:t>
              </a:r>
              <a:endParaRPr sz="1800" baseline="-20833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66" name="object 13">
              <a:extLst>
                <a:ext uri="{FF2B5EF4-FFF2-40B4-BE49-F238E27FC236}">
                  <a16:creationId xmlns:a16="http://schemas.microsoft.com/office/drawing/2014/main" id="{26642FEB-FF9E-4178-850E-525CB0F27105}"/>
                </a:ext>
              </a:extLst>
            </p:cNvPr>
            <p:cNvSpPr txBox="1"/>
            <p:nvPr/>
          </p:nvSpPr>
          <p:spPr>
            <a:xfrm>
              <a:off x="206022" y="5949215"/>
              <a:ext cx="525471" cy="28982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00"/>
                </a:spcBef>
              </a:pPr>
              <a:r>
                <a:rPr lang="en-US" sz="1800" b="1" spc="-25" dirty="0">
                  <a:solidFill>
                    <a:srgbClr val="FF0000"/>
                  </a:solidFill>
                  <a:latin typeface="Calibri"/>
                  <a:cs typeface="Calibri"/>
                </a:rPr>
                <a:t>-</a:t>
              </a:r>
              <a:r>
                <a:rPr sz="1800" b="1" spc="-25" dirty="0">
                  <a:solidFill>
                    <a:srgbClr val="FF0000"/>
                  </a:solidFill>
                  <a:latin typeface="Calibri"/>
                  <a:cs typeface="Calibri"/>
                </a:rPr>
                <a:t>3σ</a:t>
              </a:r>
              <a:r>
                <a:rPr sz="1800" b="1" spc="-37" baseline="-20833" dirty="0">
                  <a:solidFill>
                    <a:srgbClr val="FF0000"/>
                  </a:solidFill>
                  <a:latin typeface="Calibri"/>
                  <a:cs typeface="Calibri"/>
                </a:rPr>
                <a:t>x</a:t>
              </a:r>
              <a:endParaRPr sz="1800" baseline="-20833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67" name="object 13">
              <a:extLst>
                <a:ext uri="{FF2B5EF4-FFF2-40B4-BE49-F238E27FC236}">
                  <a16:creationId xmlns:a16="http://schemas.microsoft.com/office/drawing/2014/main" id="{51D7A18E-87EC-468F-9313-FCE901A4C76E}"/>
                </a:ext>
              </a:extLst>
            </p:cNvPr>
            <p:cNvSpPr txBox="1"/>
            <p:nvPr/>
          </p:nvSpPr>
          <p:spPr>
            <a:xfrm>
              <a:off x="1309973" y="5975210"/>
              <a:ext cx="525471" cy="28982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00"/>
                </a:spcBef>
              </a:pPr>
              <a:r>
                <a:rPr lang="en-US" sz="1800" b="1" spc="-25" dirty="0">
                  <a:solidFill>
                    <a:schemeClr val="accent1"/>
                  </a:solidFill>
                  <a:latin typeface="Calibri"/>
                  <a:cs typeface="Calibri"/>
                </a:rPr>
                <a:t>-</a:t>
              </a:r>
              <a:r>
                <a:rPr lang="en-US" b="1" spc="-25" dirty="0">
                  <a:solidFill>
                    <a:schemeClr val="accent1"/>
                  </a:solidFill>
                  <a:latin typeface="Calibri"/>
                  <a:cs typeface="Calibri"/>
                </a:rPr>
                <a:t>2</a:t>
              </a:r>
              <a:r>
                <a:rPr sz="1800" b="1" spc="-25" dirty="0">
                  <a:solidFill>
                    <a:schemeClr val="accent1"/>
                  </a:solidFill>
                  <a:latin typeface="Calibri"/>
                  <a:cs typeface="Calibri"/>
                </a:rPr>
                <a:t>σ</a:t>
              </a:r>
              <a:r>
                <a:rPr sz="1800" b="1" spc="-37" baseline="-20833" dirty="0">
                  <a:solidFill>
                    <a:schemeClr val="accent1"/>
                  </a:solidFill>
                  <a:latin typeface="Calibri"/>
                  <a:cs typeface="Calibri"/>
                </a:rPr>
                <a:t>x</a:t>
              </a:r>
              <a:endParaRPr sz="1800" baseline="-20833" dirty="0">
                <a:solidFill>
                  <a:schemeClr val="accent1"/>
                </a:solidFill>
                <a:latin typeface="Calibri"/>
                <a:cs typeface="Calibri"/>
              </a:endParaRPr>
            </a:p>
          </p:txBody>
        </p:sp>
        <p:sp>
          <p:nvSpPr>
            <p:cNvPr id="68" name="object 13">
              <a:extLst>
                <a:ext uri="{FF2B5EF4-FFF2-40B4-BE49-F238E27FC236}">
                  <a16:creationId xmlns:a16="http://schemas.microsoft.com/office/drawing/2014/main" id="{6B659092-705F-4F81-BB80-EB2038A4CD74}"/>
                </a:ext>
              </a:extLst>
            </p:cNvPr>
            <p:cNvSpPr txBox="1"/>
            <p:nvPr/>
          </p:nvSpPr>
          <p:spPr>
            <a:xfrm>
              <a:off x="7210930" y="5890701"/>
              <a:ext cx="387350" cy="28982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00"/>
                </a:spcBef>
              </a:pPr>
              <a:r>
                <a:rPr lang="en-US" b="1" spc="-25" dirty="0">
                  <a:solidFill>
                    <a:schemeClr val="accent1"/>
                  </a:solidFill>
                  <a:latin typeface="Calibri"/>
                  <a:cs typeface="Calibri"/>
                </a:rPr>
                <a:t>2</a:t>
              </a:r>
              <a:r>
                <a:rPr sz="1800" b="1" spc="-25" dirty="0">
                  <a:solidFill>
                    <a:schemeClr val="accent1"/>
                  </a:solidFill>
                  <a:latin typeface="Calibri"/>
                  <a:cs typeface="Calibri"/>
                </a:rPr>
                <a:t>σ</a:t>
              </a:r>
              <a:r>
                <a:rPr sz="1800" b="1" spc="-37" baseline="-20833" dirty="0">
                  <a:solidFill>
                    <a:schemeClr val="accent1"/>
                  </a:solidFill>
                  <a:latin typeface="Calibri"/>
                  <a:cs typeface="Calibri"/>
                </a:rPr>
                <a:t>x</a:t>
              </a:r>
              <a:endParaRPr sz="1800" baseline="-20833" dirty="0">
                <a:solidFill>
                  <a:schemeClr val="accent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object 13">
              <a:extLst>
                <a:ext uri="{FF2B5EF4-FFF2-40B4-BE49-F238E27FC236}">
                  <a16:creationId xmlns:a16="http://schemas.microsoft.com/office/drawing/2014/main" id="{BC1D0161-8C89-40C7-A619-62CA24D7986C}"/>
                </a:ext>
              </a:extLst>
            </p:cNvPr>
            <p:cNvSpPr txBox="1"/>
            <p:nvPr/>
          </p:nvSpPr>
          <p:spPr>
            <a:xfrm>
              <a:off x="1948188" y="5979283"/>
              <a:ext cx="525518" cy="28982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00"/>
                </a:spcBef>
              </a:pPr>
              <a:r>
                <a:rPr lang="en-US" sz="1800" b="1" spc="-25" dirty="0">
                  <a:solidFill>
                    <a:srgbClr val="00B050"/>
                  </a:solidFill>
                  <a:latin typeface="Calibri"/>
                  <a:cs typeface="Calibri"/>
                </a:rPr>
                <a:t>-1</a:t>
              </a:r>
              <a:r>
                <a:rPr sz="1800" b="1" spc="-25" dirty="0">
                  <a:solidFill>
                    <a:srgbClr val="00B050"/>
                  </a:solidFill>
                  <a:latin typeface="Calibri"/>
                  <a:cs typeface="Calibri"/>
                </a:rPr>
                <a:t>σ</a:t>
              </a:r>
              <a:r>
                <a:rPr sz="1800" b="1" spc="-37" baseline="-20833" dirty="0">
                  <a:solidFill>
                    <a:srgbClr val="00B050"/>
                  </a:solidFill>
                  <a:latin typeface="Calibri"/>
                  <a:cs typeface="Calibri"/>
                </a:rPr>
                <a:t>x</a:t>
              </a:r>
              <a:endParaRPr sz="1800" baseline="-20833" dirty="0">
                <a:solidFill>
                  <a:srgbClr val="00B050"/>
                </a:solidFill>
                <a:latin typeface="Calibri"/>
                <a:cs typeface="Calibri"/>
              </a:endParaRPr>
            </a:p>
          </p:txBody>
        </p:sp>
        <p:sp>
          <p:nvSpPr>
            <p:cNvPr id="70" name="object 13">
              <a:extLst>
                <a:ext uri="{FF2B5EF4-FFF2-40B4-BE49-F238E27FC236}">
                  <a16:creationId xmlns:a16="http://schemas.microsoft.com/office/drawing/2014/main" id="{D90502C0-7D47-4E73-9092-46856F90C07E}"/>
                </a:ext>
              </a:extLst>
            </p:cNvPr>
            <p:cNvSpPr txBox="1"/>
            <p:nvPr/>
          </p:nvSpPr>
          <p:spPr>
            <a:xfrm>
              <a:off x="6389092" y="5890700"/>
              <a:ext cx="382516" cy="28982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00"/>
                </a:spcBef>
              </a:pPr>
              <a:r>
                <a:rPr lang="en-US" sz="1800" b="1" spc="-25" dirty="0">
                  <a:solidFill>
                    <a:srgbClr val="00B050"/>
                  </a:solidFill>
                  <a:latin typeface="Calibri"/>
                  <a:cs typeface="Calibri"/>
                </a:rPr>
                <a:t>1</a:t>
              </a:r>
              <a:r>
                <a:rPr sz="1800" b="1" spc="-25" dirty="0">
                  <a:solidFill>
                    <a:srgbClr val="00B050"/>
                  </a:solidFill>
                  <a:latin typeface="Calibri"/>
                  <a:cs typeface="Calibri"/>
                </a:rPr>
                <a:t>σ</a:t>
              </a:r>
              <a:r>
                <a:rPr sz="1800" b="1" spc="-37" baseline="-20833" dirty="0">
                  <a:solidFill>
                    <a:srgbClr val="00B050"/>
                  </a:solidFill>
                  <a:latin typeface="Calibri"/>
                  <a:cs typeface="Calibri"/>
                </a:rPr>
                <a:t>x</a:t>
              </a:r>
              <a:endParaRPr sz="1800" baseline="-20833" dirty="0">
                <a:solidFill>
                  <a:srgbClr val="00B050"/>
                </a:solidFill>
                <a:latin typeface="Calibri"/>
                <a:cs typeface="Calibri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Ομάδα 104">
            <a:extLst>
              <a:ext uri="{FF2B5EF4-FFF2-40B4-BE49-F238E27FC236}">
                <a16:creationId xmlns:a16="http://schemas.microsoft.com/office/drawing/2014/main" id="{1F4C1ACA-6F12-4ADE-8302-616294DCD257}"/>
              </a:ext>
            </a:extLst>
          </p:cNvPr>
          <p:cNvGrpSpPr/>
          <p:nvPr/>
        </p:nvGrpSpPr>
        <p:grpSpPr>
          <a:xfrm>
            <a:off x="1581802" y="3429000"/>
            <a:ext cx="9889274" cy="3463348"/>
            <a:chOff x="13677" y="113828"/>
            <a:chExt cx="9889274" cy="3463348"/>
          </a:xfrm>
        </p:grpSpPr>
        <p:sp>
          <p:nvSpPr>
            <p:cNvPr id="71" name="Line 13">
              <a:extLst>
                <a:ext uri="{FF2B5EF4-FFF2-40B4-BE49-F238E27FC236}">
                  <a16:creationId xmlns:a16="http://schemas.microsoft.com/office/drawing/2014/main" id="{1ED05D20-F09C-44F1-8263-43E6747BEF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8403" y="1724833"/>
              <a:ext cx="3361122" cy="10691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4" name="Ομάδα 73">
              <a:extLst>
                <a:ext uri="{FF2B5EF4-FFF2-40B4-BE49-F238E27FC236}">
                  <a16:creationId xmlns:a16="http://schemas.microsoft.com/office/drawing/2014/main" id="{5E0B7588-3F3F-438C-84B0-5CBB33B85222}"/>
                </a:ext>
              </a:extLst>
            </p:cNvPr>
            <p:cNvGrpSpPr/>
            <p:nvPr/>
          </p:nvGrpSpPr>
          <p:grpSpPr>
            <a:xfrm>
              <a:off x="13677" y="113828"/>
              <a:ext cx="9889274" cy="3463348"/>
              <a:chOff x="-244132" y="3416511"/>
              <a:chExt cx="9889274" cy="2922126"/>
            </a:xfrm>
          </p:grpSpPr>
          <p:grpSp>
            <p:nvGrpSpPr>
              <p:cNvPr id="75" name="Ομάδα 74">
                <a:extLst>
                  <a:ext uri="{FF2B5EF4-FFF2-40B4-BE49-F238E27FC236}">
                    <a16:creationId xmlns:a16="http://schemas.microsoft.com/office/drawing/2014/main" id="{C6EB79E5-AF10-458C-9CA2-DE7AADEDD859}"/>
                  </a:ext>
                </a:extLst>
              </p:cNvPr>
              <p:cNvGrpSpPr/>
              <p:nvPr/>
            </p:nvGrpSpPr>
            <p:grpSpPr>
              <a:xfrm>
                <a:off x="-244132" y="3416511"/>
                <a:ext cx="9889274" cy="2922126"/>
                <a:chOff x="1151360" y="935529"/>
                <a:chExt cx="9889274" cy="2922126"/>
              </a:xfrm>
            </p:grpSpPr>
            <p:grpSp>
              <p:nvGrpSpPr>
                <p:cNvPr id="80" name="Ομάδα 79">
                  <a:extLst>
                    <a:ext uri="{FF2B5EF4-FFF2-40B4-BE49-F238E27FC236}">
                      <a16:creationId xmlns:a16="http://schemas.microsoft.com/office/drawing/2014/main" id="{B0B82183-E9CD-4D02-AB1D-431978D4E637}"/>
                    </a:ext>
                  </a:extLst>
                </p:cNvPr>
                <p:cNvGrpSpPr/>
                <p:nvPr/>
              </p:nvGrpSpPr>
              <p:grpSpPr>
                <a:xfrm>
                  <a:off x="1151360" y="935529"/>
                  <a:ext cx="9889274" cy="2922126"/>
                  <a:chOff x="1164132" y="2345357"/>
                  <a:chExt cx="5327041" cy="2617141"/>
                </a:xfrm>
              </p:grpSpPr>
              <p:grpSp>
                <p:nvGrpSpPr>
                  <p:cNvPr id="82" name="Ομάδα 81">
                    <a:extLst>
                      <a:ext uri="{FF2B5EF4-FFF2-40B4-BE49-F238E27FC236}">
                        <a16:creationId xmlns:a16="http://schemas.microsoft.com/office/drawing/2014/main" id="{F23FF7C0-515F-4569-B0DD-27C0D7740B5B}"/>
                      </a:ext>
                    </a:extLst>
                  </p:cNvPr>
                  <p:cNvGrpSpPr/>
                  <p:nvPr/>
                </p:nvGrpSpPr>
                <p:grpSpPr>
                  <a:xfrm>
                    <a:off x="1384119" y="2345357"/>
                    <a:ext cx="4668216" cy="2617141"/>
                    <a:chOff x="955494" y="2716832"/>
                    <a:chExt cx="4668216" cy="2617141"/>
                  </a:xfrm>
                </p:grpSpPr>
                <p:grpSp>
                  <p:nvGrpSpPr>
                    <p:cNvPr id="92" name="Ομάδα 91">
                      <a:extLst>
                        <a:ext uri="{FF2B5EF4-FFF2-40B4-BE49-F238E27FC236}">
                          <a16:creationId xmlns:a16="http://schemas.microsoft.com/office/drawing/2014/main" id="{880BD5B3-FE36-4831-8270-9E9F03639C3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724018" y="2718546"/>
                      <a:ext cx="3116994" cy="2615427"/>
                      <a:chOff x="1724018" y="2718546"/>
                      <a:chExt cx="3116994" cy="2615427"/>
                    </a:xfrm>
                  </p:grpSpPr>
                  <p:sp>
                    <p:nvSpPr>
                      <p:cNvPr id="95" name="Line 8">
                        <a:extLst>
                          <a:ext uri="{FF2B5EF4-FFF2-40B4-BE49-F238E27FC236}">
                            <a16:creationId xmlns:a16="http://schemas.microsoft.com/office/drawing/2014/main" id="{3E46430B-B97F-4CB8-AEBF-5BBA44E76B4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23643" y="2718546"/>
                        <a:ext cx="0" cy="2365196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6" name="Rectangle 10">
                        <a:extLst>
                          <a:ext uri="{FF2B5EF4-FFF2-40B4-BE49-F238E27FC236}">
                            <a16:creationId xmlns:a16="http://schemas.microsoft.com/office/drawing/2014/main" id="{75E313EA-8A2B-414B-B5A3-7C1B4295A49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7116" y="5005486"/>
                        <a:ext cx="190060" cy="328487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 lIns="90487" tIns="44450" rIns="90487" bIns="44450"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l-GR" altLang="en-US" b="1" dirty="0"/>
                          <a:t>μ</a:t>
                        </a:r>
                      </a:p>
                    </p:txBody>
                  </p:sp>
                  <p:sp>
                    <p:nvSpPr>
                      <p:cNvPr id="97" name="Line 11">
                        <a:extLst>
                          <a:ext uri="{FF2B5EF4-FFF2-40B4-BE49-F238E27FC236}">
                            <a16:creationId xmlns:a16="http://schemas.microsoft.com/office/drawing/2014/main" id="{517262E0-B3F0-42C5-B3F1-114B83A95C1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311572" y="3877681"/>
                        <a:ext cx="10829" cy="1050375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chemeClr val="tx2"/>
                        </a:solidFill>
                        <a:prstDash val="sysDot"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" name="Line 13">
                        <a:extLst>
                          <a:ext uri="{FF2B5EF4-FFF2-40B4-BE49-F238E27FC236}">
                            <a16:creationId xmlns:a16="http://schemas.microsoft.com/office/drawing/2014/main" id="{968F4A0E-442E-4066-B736-00537E451D6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322401" y="4301113"/>
                        <a:ext cx="1819487" cy="2626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round/>
                        <a:headEnd type="stealth" w="med" len="med"/>
                        <a:tailEnd type="stealth" w="med" len="med"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9" name="Line 14">
                        <a:extLst>
                          <a:ext uri="{FF2B5EF4-FFF2-40B4-BE49-F238E27FC236}">
                            <a16:creationId xmlns:a16="http://schemas.microsoft.com/office/drawing/2014/main" id="{16AB093D-184A-4E01-998E-767F257BD5F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152717" y="3839462"/>
                        <a:ext cx="8627" cy="1072151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chemeClr val="tx2"/>
                        </a:solidFill>
                        <a:prstDash val="sysDot"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1" name="Rectangle 31">
                        <a:extLst>
                          <a:ext uri="{FF2B5EF4-FFF2-40B4-BE49-F238E27FC236}">
                            <a16:creationId xmlns:a16="http://schemas.microsoft.com/office/drawing/2014/main" id="{A6C6D111-D3E1-4144-BDD0-5CDDC8B9619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7430" y="4544785"/>
                        <a:ext cx="431781" cy="255834"/>
                      </a:xfrm>
                      <a:prstGeom prst="rect">
                        <a:avLst/>
                      </a:prstGeom>
                      <a:noFill/>
                      <a:ln w="19050" algn="ctr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eaLnBrk="1" hangingPunct="1"/>
                        <a:r>
                          <a:rPr lang="en-US" altLang="en-US" sz="1600" b="1" dirty="0">
                            <a:solidFill>
                              <a:srgbClr val="FF0000"/>
                            </a:solidFill>
                          </a:rPr>
                          <a:t>99%</a:t>
                        </a:r>
                      </a:p>
                    </p:txBody>
                  </p:sp>
                  <p:sp>
                    <p:nvSpPr>
                      <p:cNvPr id="102" name="Line 25">
                        <a:extLst>
                          <a:ext uri="{FF2B5EF4-FFF2-40B4-BE49-F238E27FC236}">
                            <a16:creationId xmlns:a16="http://schemas.microsoft.com/office/drawing/2014/main" id="{DA4DC001-6E42-4898-BE0B-270F74EB19C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24018" y="4809187"/>
                        <a:ext cx="3116994" cy="10213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round/>
                        <a:headEnd type="stealth" w="med" len="med"/>
                        <a:tailEnd type="stealth" w="med" len="med"/>
                      </a:ln>
                    </p:spPr>
                    <p:txBody>
                      <a:bodyPr wrap="none" anchor="ctr"/>
                      <a:lstStyle/>
                      <a:p>
                        <a:endParaRPr lang="en-US" dirty="0"/>
                      </a:p>
                    </p:txBody>
                  </p:sp>
                </p:grpSp>
                <p:sp>
                  <p:nvSpPr>
                    <p:cNvPr id="93" name="Freeform 4">
                      <a:extLst>
                        <a:ext uri="{FF2B5EF4-FFF2-40B4-BE49-F238E27FC236}">
                          <a16:creationId xmlns:a16="http://schemas.microsoft.com/office/drawing/2014/main" id="{4F87241E-4C48-44EF-9E15-9C130AB4A97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23645" y="2716832"/>
                      <a:ext cx="2400065" cy="2047657"/>
                    </a:xfrm>
                    <a:custGeom>
                      <a:avLst/>
                      <a:gdLst>
                        <a:gd name="T0" fmla="*/ 2147483646 w 901"/>
                        <a:gd name="T1" fmla="*/ 2147483646 h 721"/>
                        <a:gd name="T2" fmla="*/ 2147483646 w 901"/>
                        <a:gd name="T3" fmla="*/ 2147483646 h 721"/>
                        <a:gd name="T4" fmla="*/ 2147483646 w 901"/>
                        <a:gd name="T5" fmla="*/ 2147483646 h 721"/>
                        <a:gd name="T6" fmla="*/ 2147483646 w 901"/>
                        <a:gd name="T7" fmla="*/ 2147483646 h 721"/>
                        <a:gd name="T8" fmla="*/ 2147483646 w 901"/>
                        <a:gd name="T9" fmla="*/ 2147483646 h 721"/>
                        <a:gd name="T10" fmla="*/ 2147483646 w 901"/>
                        <a:gd name="T11" fmla="*/ 2147483646 h 721"/>
                        <a:gd name="T12" fmla="*/ 2147483646 w 901"/>
                        <a:gd name="T13" fmla="*/ 2147483646 h 721"/>
                        <a:gd name="T14" fmla="*/ 2147483646 w 901"/>
                        <a:gd name="T15" fmla="*/ 2147483646 h 721"/>
                        <a:gd name="T16" fmla="*/ 2147483646 w 901"/>
                        <a:gd name="T17" fmla="*/ 2147483646 h 721"/>
                        <a:gd name="T18" fmla="*/ 2147483646 w 901"/>
                        <a:gd name="T19" fmla="*/ 2147483646 h 721"/>
                        <a:gd name="T20" fmla="*/ 2147483646 w 901"/>
                        <a:gd name="T21" fmla="*/ 2147483646 h 721"/>
                        <a:gd name="T22" fmla="*/ 2147483646 w 901"/>
                        <a:gd name="T23" fmla="*/ 2147483646 h 721"/>
                        <a:gd name="T24" fmla="*/ 2147483646 w 901"/>
                        <a:gd name="T25" fmla="*/ 2147483646 h 721"/>
                        <a:gd name="T26" fmla="*/ 2147483646 w 901"/>
                        <a:gd name="T27" fmla="*/ 2147483646 h 721"/>
                        <a:gd name="T28" fmla="*/ 2147483646 w 901"/>
                        <a:gd name="T29" fmla="*/ 2147483646 h 721"/>
                        <a:gd name="T30" fmla="*/ 0 w 901"/>
                        <a:gd name="T31" fmla="*/ 0 h 721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w 901"/>
                        <a:gd name="T49" fmla="*/ 0 h 721"/>
                        <a:gd name="T50" fmla="*/ 901 w 901"/>
                        <a:gd name="T51" fmla="*/ 721 h 721"/>
                      </a:gdLst>
                      <a:ahLst/>
                      <a:cxnLst>
                        <a:cxn ang="T32">
                          <a:pos x="T0" y="T1"/>
                        </a:cxn>
                        <a:cxn ang="T33">
                          <a:pos x="T2" y="T3"/>
                        </a:cxn>
                        <a:cxn ang="T34">
                          <a:pos x="T4" y="T5"/>
                        </a:cxn>
                        <a:cxn ang="T35">
                          <a:pos x="T6" y="T7"/>
                        </a:cxn>
                        <a:cxn ang="T36">
                          <a:pos x="T8" y="T9"/>
                        </a:cxn>
                        <a:cxn ang="T37">
                          <a:pos x="T10" y="T11"/>
                        </a:cxn>
                        <a:cxn ang="T38">
                          <a:pos x="T12" y="T13"/>
                        </a:cxn>
                        <a:cxn ang="T39">
                          <a:pos x="T14" y="T15"/>
                        </a:cxn>
                        <a:cxn ang="T40">
                          <a:pos x="T16" y="T17"/>
                        </a:cxn>
                        <a:cxn ang="T41">
                          <a:pos x="T18" y="T19"/>
                        </a:cxn>
                        <a:cxn ang="T42">
                          <a:pos x="T20" y="T21"/>
                        </a:cxn>
                        <a:cxn ang="T43">
                          <a:pos x="T22" y="T23"/>
                        </a:cxn>
                        <a:cxn ang="T44">
                          <a:pos x="T24" y="T25"/>
                        </a:cxn>
                        <a:cxn ang="T45">
                          <a:pos x="T26" y="T27"/>
                        </a:cxn>
                        <a:cxn ang="T46">
                          <a:pos x="T28" y="T29"/>
                        </a:cxn>
                        <a:cxn ang="T47">
                          <a:pos x="T30" y="T31"/>
                        </a:cxn>
                      </a:cxnLst>
                      <a:rect l="T48" t="T49" r="T50" b="T51"/>
                      <a:pathLst>
                        <a:path w="901" h="721">
                          <a:moveTo>
                            <a:pt x="900" y="720"/>
                          </a:moveTo>
                          <a:lnTo>
                            <a:pt x="805" y="712"/>
                          </a:lnTo>
                          <a:lnTo>
                            <a:pt x="758" y="704"/>
                          </a:lnTo>
                          <a:lnTo>
                            <a:pt x="711" y="691"/>
                          </a:lnTo>
                          <a:lnTo>
                            <a:pt x="663" y="675"/>
                          </a:lnTo>
                          <a:lnTo>
                            <a:pt x="615" y="653"/>
                          </a:lnTo>
                          <a:lnTo>
                            <a:pt x="568" y="623"/>
                          </a:lnTo>
                          <a:lnTo>
                            <a:pt x="473" y="540"/>
                          </a:lnTo>
                          <a:lnTo>
                            <a:pt x="378" y="422"/>
                          </a:lnTo>
                          <a:lnTo>
                            <a:pt x="284" y="281"/>
                          </a:lnTo>
                          <a:lnTo>
                            <a:pt x="236" y="209"/>
                          </a:lnTo>
                          <a:lnTo>
                            <a:pt x="189" y="142"/>
                          </a:lnTo>
                          <a:lnTo>
                            <a:pt x="142" y="83"/>
                          </a:lnTo>
                          <a:lnTo>
                            <a:pt x="94" y="38"/>
                          </a:lnTo>
                          <a:lnTo>
                            <a:pt x="47" y="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508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4" name="Freeform 5">
                      <a:extLst>
                        <a:ext uri="{FF2B5EF4-FFF2-40B4-BE49-F238E27FC236}">
                          <a16:creationId xmlns:a16="http://schemas.microsoft.com/office/drawing/2014/main" id="{9BFDFB12-799D-4C4C-9212-285AFB86740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955494" y="2716832"/>
                      <a:ext cx="2307527" cy="2047657"/>
                    </a:xfrm>
                    <a:custGeom>
                      <a:avLst/>
                      <a:gdLst>
                        <a:gd name="T0" fmla="*/ 0 w 901"/>
                        <a:gd name="T1" fmla="*/ 2147483646 h 721"/>
                        <a:gd name="T2" fmla="*/ 2147483646 w 901"/>
                        <a:gd name="T3" fmla="*/ 2147483646 h 721"/>
                        <a:gd name="T4" fmla="*/ 2147483646 w 901"/>
                        <a:gd name="T5" fmla="*/ 2147483646 h 721"/>
                        <a:gd name="T6" fmla="*/ 2147483646 w 901"/>
                        <a:gd name="T7" fmla="*/ 2147483646 h 721"/>
                        <a:gd name="T8" fmla="*/ 2147483646 w 901"/>
                        <a:gd name="T9" fmla="*/ 2147483646 h 721"/>
                        <a:gd name="T10" fmla="*/ 2147483646 w 901"/>
                        <a:gd name="T11" fmla="*/ 2147483646 h 721"/>
                        <a:gd name="T12" fmla="*/ 2147483646 w 901"/>
                        <a:gd name="T13" fmla="*/ 2147483646 h 721"/>
                        <a:gd name="T14" fmla="*/ 2147483646 w 901"/>
                        <a:gd name="T15" fmla="*/ 2147483646 h 721"/>
                        <a:gd name="T16" fmla="*/ 2147483646 w 901"/>
                        <a:gd name="T17" fmla="*/ 2147483646 h 721"/>
                        <a:gd name="T18" fmla="*/ 2147483646 w 901"/>
                        <a:gd name="T19" fmla="*/ 2147483646 h 721"/>
                        <a:gd name="T20" fmla="*/ 2147483646 w 901"/>
                        <a:gd name="T21" fmla="*/ 2147483646 h 721"/>
                        <a:gd name="T22" fmla="*/ 2147483646 w 901"/>
                        <a:gd name="T23" fmla="*/ 2147483646 h 721"/>
                        <a:gd name="T24" fmla="*/ 2147483646 w 901"/>
                        <a:gd name="T25" fmla="*/ 2147483646 h 721"/>
                        <a:gd name="T26" fmla="*/ 2147483646 w 901"/>
                        <a:gd name="T27" fmla="*/ 2147483646 h 721"/>
                        <a:gd name="T28" fmla="*/ 2147483646 w 901"/>
                        <a:gd name="T29" fmla="*/ 2147483646 h 721"/>
                        <a:gd name="T30" fmla="*/ 2147483646 w 901"/>
                        <a:gd name="T31" fmla="*/ 0 h 721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w 901"/>
                        <a:gd name="T49" fmla="*/ 0 h 721"/>
                        <a:gd name="T50" fmla="*/ 901 w 901"/>
                        <a:gd name="T51" fmla="*/ 721 h 721"/>
                      </a:gdLst>
                      <a:ahLst/>
                      <a:cxnLst>
                        <a:cxn ang="T32">
                          <a:pos x="T0" y="T1"/>
                        </a:cxn>
                        <a:cxn ang="T33">
                          <a:pos x="T2" y="T3"/>
                        </a:cxn>
                        <a:cxn ang="T34">
                          <a:pos x="T4" y="T5"/>
                        </a:cxn>
                        <a:cxn ang="T35">
                          <a:pos x="T6" y="T7"/>
                        </a:cxn>
                        <a:cxn ang="T36">
                          <a:pos x="T8" y="T9"/>
                        </a:cxn>
                        <a:cxn ang="T37">
                          <a:pos x="T10" y="T11"/>
                        </a:cxn>
                        <a:cxn ang="T38">
                          <a:pos x="T12" y="T13"/>
                        </a:cxn>
                        <a:cxn ang="T39">
                          <a:pos x="T14" y="T15"/>
                        </a:cxn>
                        <a:cxn ang="T40">
                          <a:pos x="T16" y="T17"/>
                        </a:cxn>
                        <a:cxn ang="T41">
                          <a:pos x="T18" y="T19"/>
                        </a:cxn>
                        <a:cxn ang="T42">
                          <a:pos x="T20" y="T21"/>
                        </a:cxn>
                        <a:cxn ang="T43">
                          <a:pos x="T22" y="T23"/>
                        </a:cxn>
                        <a:cxn ang="T44">
                          <a:pos x="T24" y="T25"/>
                        </a:cxn>
                        <a:cxn ang="T45">
                          <a:pos x="T26" y="T27"/>
                        </a:cxn>
                        <a:cxn ang="T46">
                          <a:pos x="T28" y="T29"/>
                        </a:cxn>
                        <a:cxn ang="T47">
                          <a:pos x="T30" y="T31"/>
                        </a:cxn>
                      </a:cxnLst>
                      <a:rect l="T48" t="T49" r="T50" b="T51"/>
                      <a:pathLst>
                        <a:path w="901" h="721">
                          <a:moveTo>
                            <a:pt x="0" y="720"/>
                          </a:moveTo>
                          <a:lnTo>
                            <a:pt x="95" y="712"/>
                          </a:lnTo>
                          <a:lnTo>
                            <a:pt x="142" y="704"/>
                          </a:lnTo>
                          <a:lnTo>
                            <a:pt x="189" y="691"/>
                          </a:lnTo>
                          <a:lnTo>
                            <a:pt x="237" y="675"/>
                          </a:lnTo>
                          <a:lnTo>
                            <a:pt x="284" y="653"/>
                          </a:lnTo>
                          <a:lnTo>
                            <a:pt x="331" y="623"/>
                          </a:lnTo>
                          <a:lnTo>
                            <a:pt x="426" y="540"/>
                          </a:lnTo>
                          <a:lnTo>
                            <a:pt x="521" y="422"/>
                          </a:lnTo>
                          <a:lnTo>
                            <a:pt x="616" y="281"/>
                          </a:lnTo>
                          <a:lnTo>
                            <a:pt x="663" y="209"/>
                          </a:lnTo>
                          <a:lnTo>
                            <a:pt x="710" y="142"/>
                          </a:lnTo>
                          <a:lnTo>
                            <a:pt x="757" y="83"/>
                          </a:lnTo>
                          <a:lnTo>
                            <a:pt x="805" y="38"/>
                          </a:lnTo>
                          <a:lnTo>
                            <a:pt x="852" y="9"/>
                          </a:lnTo>
                          <a:lnTo>
                            <a:pt x="900" y="0"/>
                          </a:lnTo>
                        </a:path>
                      </a:pathLst>
                    </a:custGeom>
                    <a:noFill/>
                    <a:ln w="508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3" name="Ομάδα 82">
                    <a:extLst>
                      <a:ext uri="{FF2B5EF4-FFF2-40B4-BE49-F238E27FC236}">
                        <a16:creationId xmlns:a16="http://schemas.microsoft.com/office/drawing/2014/main" id="{1FC23865-F63C-49D5-8F1A-FCC89BED047D}"/>
                      </a:ext>
                    </a:extLst>
                  </p:cNvPr>
                  <p:cNvGrpSpPr/>
                  <p:nvPr/>
                </p:nvGrpSpPr>
                <p:grpSpPr>
                  <a:xfrm>
                    <a:off x="1164132" y="3924964"/>
                    <a:ext cx="5327041" cy="800558"/>
                    <a:chOff x="3322680" y="1070015"/>
                    <a:chExt cx="5327041" cy="800558"/>
                  </a:xfrm>
                </p:grpSpPr>
                <p:sp>
                  <p:nvSpPr>
                    <p:cNvPr id="85" name="Line 12">
                      <a:extLst>
                        <a:ext uri="{FF2B5EF4-FFF2-40B4-BE49-F238E27FC236}">
                          <a16:creationId xmlns:a16="http://schemas.microsoft.com/office/drawing/2014/main" id="{45E13A96-D129-43B5-91A7-CA164453A4F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420061" y="1324923"/>
                      <a:ext cx="0" cy="402364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hlink"/>
                      </a:solidFill>
                      <a:prstDash val="sysDot"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dirty="0"/>
                    </a:p>
                  </p:txBody>
                </p:sp>
                <p:grpSp>
                  <p:nvGrpSpPr>
                    <p:cNvPr id="86" name="Ομάδα 85">
                      <a:extLst>
                        <a:ext uri="{FF2B5EF4-FFF2-40B4-BE49-F238E27FC236}">
                          <a16:creationId xmlns:a16="http://schemas.microsoft.com/office/drawing/2014/main" id="{20AAFEE5-ABAF-4335-9F31-E357DC49381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322680" y="1070015"/>
                      <a:ext cx="5327041" cy="800558"/>
                      <a:chOff x="1752600" y="4251357"/>
                      <a:chExt cx="4295172" cy="500247"/>
                    </a:xfrm>
                  </p:grpSpPr>
                  <p:sp>
                    <p:nvSpPr>
                      <p:cNvPr id="87" name="Rectangle 7">
                        <a:extLst>
                          <a:ext uri="{FF2B5EF4-FFF2-40B4-BE49-F238E27FC236}">
                            <a16:creationId xmlns:a16="http://schemas.microsoft.com/office/drawing/2014/main" id="{B8927243-8B18-40BF-9467-AB47764E331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815123" y="4522421"/>
                        <a:ext cx="232649" cy="229183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 lIns="90487" tIns="44450" rIns="90487" bIns="44450">
                        <a:spAutoFit/>
                      </a:bodyPr>
                      <a:lstStyle/>
                      <a:p>
                        <a:r>
                          <a:rPr lang="en-US" altLang="en-US" b="1" dirty="0"/>
                          <a:t>x</a:t>
                        </a:r>
                      </a:p>
                    </p:txBody>
                  </p:sp>
                  <p:sp>
                    <p:nvSpPr>
                      <p:cNvPr id="88" name="Line 13">
                        <a:extLst>
                          <a:ext uri="{FF2B5EF4-FFF2-40B4-BE49-F238E27FC236}">
                            <a16:creationId xmlns:a16="http://schemas.microsoft.com/office/drawing/2014/main" id="{0614424F-D118-4DC0-8A42-B4953F9FEBE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752600" y="4648200"/>
                        <a:ext cx="4051300" cy="1588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9" name="Rectangle 30">
                        <a:extLst>
                          <a:ext uri="{FF2B5EF4-FFF2-40B4-BE49-F238E27FC236}">
                            <a16:creationId xmlns:a16="http://schemas.microsoft.com/office/drawing/2014/main" id="{91EE7673-4823-463F-A3F4-8A2EFA0D077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7091" y="4251357"/>
                        <a:ext cx="348172" cy="159864"/>
                      </a:xfrm>
                      <a:prstGeom prst="rect">
                        <a:avLst/>
                      </a:prstGeom>
                      <a:noFill/>
                      <a:ln w="19050" algn="ctr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eaLnBrk="1" hangingPunct="1"/>
                        <a:r>
                          <a:rPr lang="en-US" altLang="en-US" sz="1600" b="1" dirty="0">
                            <a:solidFill>
                              <a:schemeClr val="hlink"/>
                            </a:solidFill>
                          </a:rPr>
                          <a:t>49,51%</a:t>
                        </a:r>
                      </a:p>
                    </p:txBody>
                  </p:sp>
                  <p:sp>
                    <p:nvSpPr>
                      <p:cNvPr id="90" name="Line 9">
                        <a:extLst>
                          <a:ext uri="{FF2B5EF4-FFF2-40B4-BE49-F238E27FC236}">
                            <a16:creationId xmlns:a16="http://schemas.microsoft.com/office/drawing/2014/main" id="{E3BDB86E-45FB-4004-8B4D-89EF0C38563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541701" y="4410644"/>
                        <a:ext cx="2936" cy="242008"/>
                      </a:xfrm>
                      <a:prstGeom prst="line">
                        <a:avLst/>
                      </a:prstGeom>
                      <a:noFill/>
                      <a:ln w="25400">
                        <a:solidFill>
                          <a:schemeClr val="hlink"/>
                        </a:solidFill>
                        <a:prstDash val="sysDot"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1" name="Line 11">
                        <a:extLst>
                          <a:ext uri="{FF2B5EF4-FFF2-40B4-BE49-F238E27FC236}">
                            <a16:creationId xmlns:a16="http://schemas.microsoft.com/office/drawing/2014/main" id="{6747F94E-09B9-4E1F-8456-89F9A3437EF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49630" y="4410642"/>
                        <a:ext cx="2503736" cy="78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hlink"/>
                        </a:solidFill>
                        <a:round/>
                        <a:headEnd type="stealth" w="med" len="med"/>
                        <a:tailEnd type="stealth" w="med" len="med"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84" name="Rectangle 30">
                    <a:extLst>
                      <a:ext uri="{FF2B5EF4-FFF2-40B4-BE49-F238E27FC236}">
                        <a16:creationId xmlns:a16="http://schemas.microsoft.com/office/drawing/2014/main" id="{11AF1F0C-3548-444F-92F3-69ACBFE7A19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25164" y="3239443"/>
                    <a:ext cx="430396" cy="255834"/>
                  </a:xfrm>
                  <a:prstGeom prst="rect">
                    <a:avLst/>
                  </a:prstGeom>
                  <a:noFill/>
                  <a:ln w="19050" algn="ctr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eaLnBrk="1" hangingPunct="1"/>
                    <a:r>
                      <a:rPr lang="en-US" altLang="en-US" sz="1600" b="1" dirty="0">
                        <a:solidFill>
                          <a:srgbClr val="00B050"/>
                        </a:solidFill>
                      </a:rPr>
                      <a:t>47,5%</a:t>
                    </a:r>
                  </a:p>
                </p:txBody>
              </p:sp>
            </p:grpSp>
            <p:sp>
              <p:nvSpPr>
                <p:cNvPr id="81" name="Rectangle 31">
                  <a:extLst>
                    <a:ext uri="{FF2B5EF4-FFF2-40B4-BE49-F238E27FC236}">
                      <a16:creationId xmlns:a16="http://schemas.microsoft.com/office/drawing/2014/main" id="{9C4A9663-2E93-45CB-966C-08B53CFC8A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85116" y="2389261"/>
                  <a:ext cx="801571" cy="285648"/>
                </a:xfrm>
                <a:prstGeom prst="rect">
                  <a:avLst/>
                </a:prstGeom>
                <a:noFill/>
                <a:ln w="19050" algn="ctr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1" hangingPunct="1"/>
                  <a:r>
                    <a:rPr lang="en-US" altLang="en-US" sz="1600" b="1" dirty="0">
                      <a:solidFill>
                        <a:srgbClr val="FF0000"/>
                      </a:solidFill>
                    </a:rPr>
                    <a:t>95%</a:t>
                  </a:r>
                </a:p>
              </p:txBody>
            </p:sp>
          </p:grpSp>
          <p:sp>
            <p:nvSpPr>
              <p:cNvPr id="76" name="object 13">
                <a:extLst>
                  <a:ext uri="{FF2B5EF4-FFF2-40B4-BE49-F238E27FC236}">
                    <a16:creationId xmlns:a16="http://schemas.microsoft.com/office/drawing/2014/main" id="{525A4556-CC49-40D1-AA45-54C7E87E68F0}"/>
                  </a:ext>
                </a:extLst>
              </p:cNvPr>
              <p:cNvSpPr txBox="1"/>
              <p:nvPr/>
            </p:nvSpPr>
            <p:spPr>
              <a:xfrm>
                <a:off x="1309973" y="5975210"/>
                <a:ext cx="734427" cy="218564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381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n-US" sz="1600" b="1" spc="-25" dirty="0">
                    <a:solidFill>
                      <a:schemeClr val="accent1"/>
                    </a:solidFill>
                    <a:latin typeface="Calibri"/>
                    <a:cs typeface="Calibri"/>
                  </a:rPr>
                  <a:t>-2,58</a:t>
                </a:r>
                <a:r>
                  <a:rPr sz="1600" b="1" spc="-25" dirty="0">
                    <a:solidFill>
                      <a:schemeClr val="accent1"/>
                    </a:solidFill>
                    <a:latin typeface="Calibri"/>
                    <a:cs typeface="Calibri"/>
                  </a:rPr>
                  <a:t>σ</a:t>
                </a:r>
                <a:r>
                  <a:rPr sz="1600" b="1" spc="-37" baseline="-20833" dirty="0">
                    <a:solidFill>
                      <a:schemeClr val="accent1"/>
                    </a:solidFill>
                    <a:latin typeface="Calibri"/>
                    <a:cs typeface="Calibri"/>
                  </a:rPr>
                  <a:t>x</a:t>
                </a:r>
                <a:endParaRPr sz="1600" baseline="-20833" dirty="0">
                  <a:solidFill>
                    <a:schemeClr val="accent1"/>
                  </a:solidFill>
                  <a:latin typeface="Calibri"/>
                  <a:cs typeface="Calibri"/>
                </a:endParaRPr>
              </a:p>
            </p:txBody>
          </p:sp>
          <p:sp>
            <p:nvSpPr>
              <p:cNvPr id="77" name="object 13">
                <a:extLst>
                  <a:ext uri="{FF2B5EF4-FFF2-40B4-BE49-F238E27FC236}">
                    <a16:creationId xmlns:a16="http://schemas.microsoft.com/office/drawing/2014/main" id="{4958AB67-88F2-4728-BE20-BD4A73988F2A}"/>
                  </a:ext>
                </a:extLst>
              </p:cNvPr>
              <p:cNvSpPr txBox="1"/>
              <p:nvPr/>
            </p:nvSpPr>
            <p:spPr>
              <a:xfrm>
                <a:off x="7102186" y="5971035"/>
                <a:ext cx="736353" cy="218564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381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n-US" sz="1600" b="1" spc="-25" dirty="0">
                    <a:solidFill>
                      <a:schemeClr val="accent1"/>
                    </a:solidFill>
                    <a:latin typeface="Calibri"/>
                    <a:cs typeface="Calibri"/>
                  </a:rPr>
                  <a:t>2,58</a:t>
                </a:r>
                <a:r>
                  <a:rPr sz="1600" b="1" spc="-25" dirty="0">
                    <a:solidFill>
                      <a:schemeClr val="accent1"/>
                    </a:solidFill>
                    <a:latin typeface="Calibri"/>
                    <a:cs typeface="Calibri"/>
                  </a:rPr>
                  <a:t>σ</a:t>
                </a:r>
                <a:r>
                  <a:rPr sz="1600" b="1" spc="-37" baseline="-20833" dirty="0">
                    <a:solidFill>
                      <a:schemeClr val="accent1"/>
                    </a:solidFill>
                    <a:latin typeface="Calibri"/>
                    <a:cs typeface="Calibri"/>
                  </a:rPr>
                  <a:t>x</a:t>
                </a:r>
                <a:endParaRPr sz="1600" baseline="-20833" dirty="0">
                  <a:solidFill>
                    <a:schemeClr val="accent1"/>
                  </a:solidFill>
                  <a:latin typeface="Calibri"/>
                  <a:cs typeface="Calibri"/>
                </a:endParaRPr>
              </a:p>
            </p:txBody>
          </p:sp>
          <p:sp>
            <p:nvSpPr>
              <p:cNvPr id="78" name="object 13">
                <a:extLst>
                  <a:ext uri="{FF2B5EF4-FFF2-40B4-BE49-F238E27FC236}">
                    <a16:creationId xmlns:a16="http://schemas.microsoft.com/office/drawing/2014/main" id="{260C97DA-E388-4A73-A1DA-3E32CE909FF3}"/>
                  </a:ext>
                </a:extLst>
              </p:cNvPr>
              <p:cNvSpPr txBox="1"/>
              <p:nvPr/>
            </p:nvSpPr>
            <p:spPr>
              <a:xfrm>
                <a:off x="2327248" y="5978658"/>
                <a:ext cx="734427" cy="218564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381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n-US" sz="1600" b="1" spc="-25" dirty="0">
                    <a:solidFill>
                      <a:srgbClr val="00B050"/>
                    </a:solidFill>
                    <a:latin typeface="Calibri"/>
                    <a:cs typeface="Calibri"/>
                  </a:rPr>
                  <a:t>-1,96</a:t>
                </a:r>
                <a:r>
                  <a:rPr sz="1600" b="1" spc="-25" dirty="0">
                    <a:solidFill>
                      <a:srgbClr val="00B050"/>
                    </a:solidFill>
                    <a:latin typeface="Calibri"/>
                    <a:cs typeface="Calibri"/>
                  </a:rPr>
                  <a:t>σ</a:t>
                </a:r>
                <a:r>
                  <a:rPr sz="1600" b="1" spc="-37" baseline="-20833" dirty="0">
                    <a:solidFill>
                      <a:srgbClr val="00B050"/>
                    </a:solidFill>
                    <a:latin typeface="Calibri"/>
                    <a:cs typeface="Calibri"/>
                  </a:rPr>
                  <a:t>x</a:t>
                </a:r>
                <a:endParaRPr sz="1600" baseline="-20833" dirty="0">
                  <a:solidFill>
                    <a:srgbClr val="00B050"/>
                  </a:solidFill>
                  <a:latin typeface="Calibri"/>
                  <a:cs typeface="Calibri"/>
                </a:endParaRPr>
              </a:p>
            </p:txBody>
          </p:sp>
          <p:sp>
            <p:nvSpPr>
              <p:cNvPr id="79" name="object 13">
                <a:extLst>
                  <a:ext uri="{FF2B5EF4-FFF2-40B4-BE49-F238E27FC236}">
                    <a16:creationId xmlns:a16="http://schemas.microsoft.com/office/drawing/2014/main" id="{7BD497FC-C1E2-4209-A529-7BE8EFFDCFEF}"/>
                  </a:ext>
                </a:extLst>
              </p:cNvPr>
              <p:cNvSpPr txBox="1"/>
              <p:nvPr/>
            </p:nvSpPr>
            <p:spPr>
              <a:xfrm>
                <a:off x="5847376" y="5978658"/>
                <a:ext cx="736354" cy="218564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381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n-US" sz="1600" b="1" spc="-25" dirty="0">
                    <a:solidFill>
                      <a:srgbClr val="00B050"/>
                    </a:solidFill>
                    <a:latin typeface="Calibri"/>
                    <a:cs typeface="Calibri"/>
                  </a:rPr>
                  <a:t>1,96</a:t>
                </a:r>
                <a:r>
                  <a:rPr sz="1600" b="1" spc="-25" dirty="0">
                    <a:solidFill>
                      <a:srgbClr val="00B050"/>
                    </a:solidFill>
                    <a:latin typeface="Calibri"/>
                    <a:cs typeface="Calibri"/>
                  </a:rPr>
                  <a:t>σ</a:t>
                </a:r>
                <a:r>
                  <a:rPr sz="1600" b="1" spc="-37" baseline="-20833" dirty="0">
                    <a:solidFill>
                      <a:srgbClr val="00B050"/>
                    </a:solidFill>
                    <a:latin typeface="Calibri"/>
                    <a:cs typeface="Calibri"/>
                  </a:rPr>
                  <a:t>x</a:t>
                </a:r>
                <a:endParaRPr sz="1600" baseline="-20833" dirty="0">
                  <a:solidFill>
                    <a:srgbClr val="00B050"/>
                  </a:solidFill>
                  <a:latin typeface="Calibri"/>
                  <a:cs typeface="Calibri"/>
                </a:endParaRPr>
              </a:p>
            </p:txBody>
          </p:sp>
        </p:grpSp>
        <p:sp>
          <p:nvSpPr>
            <p:cNvPr id="104" name="Rectangle 30">
              <a:extLst>
                <a:ext uri="{FF2B5EF4-FFF2-40B4-BE49-F238E27FC236}">
                  <a16:creationId xmlns:a16="http://schemas.microsoft.com/office/drawing/2014/main" id="{95354401-F029-4150-9770-87F2ABE4D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7481" y="1248604"/>
              <a:ext cx="799000" cy="338553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altLang="en-US" sz="1600" b="1" dirty="0">
                  <a:solidFill>
                    <a:srgbClr val="00B050"/>
                  </a:solidFill>
                </a:rPr>
                <a:t>47,5%</a:t>
              </a:r>
            </a:p>
          </p:txBody>
        </p:sp>
      </p:grpSp>
      <p:sp>
        <p:nvSpPr>
          <p:cNvPr id="106" name="object 5">
            <a:extLst>
              <a:ext uri="{FF2B5EF4-FFF2-40B4-BE49-F238E27FC236}">
                <a16:creationId xmlns:a16="http://schemas.microsoft.com/office/drawing/2014/main" id="{A58B178C-2528-4A90-BEBD-5228D02C593F}"/>
              </a:ext>
            </a:extLst>
          </p:cNvPr>
          <p:cNvSpPr txBox="1"/>
          <p:nvPr/>
        </p:nvSpPr>
        <p:spPr>
          <a:xfrm>
            <a:off x="106279" y="855743"/>
            <a:ext cx="11628521" cy="28274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850" dirty="0">
              <a:latin typeface="Calibri"/>
              <a:cs typeface="Calibri"/>
            </a:endParaRPr>
          </a:p>
          <a:p>
            <a:pPr marL="400685" indent="-287020">
              <a:lnSpc>
                <a:spcPct val="100000"/>
              </a:lnSpc>
              <a:buFont typeface="Arial"/>
              <a:buChar char="•"/>
              <a:tabLst>
                <a:tab pos="400685" algn="l"/>
                <a:tab pos="401320" algn="l"/>
              </a:tabLst>
            </a:pPr>
            <a:r>
              <a:rPr sz="2200" dirty="0">
                <a:latin typeface="Calibri"/>
                <a:cs typeface="Calibri"/>
              </a:rPr>
              <a:t>68,28%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πιθανότητα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x̄</a:t>
            </a:r>
            <a:r>
              <a:rPr sz="2175" b="1" baseline="-19157" dirty="0">
                <a:latin typeface="Calibri"/>
                <a:cs typeface="Calibri"/>
              </a:rPr>
              <a:t>i</a:t>
            </a:r>
            <a:r>
              <a:rPr sz="2175" b="1" spc="-7" baseline="-19157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βρίσκεται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±1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τυπικό</a:t>
            </a:r>
            <a:r>
              <a:rPr lang="en-US"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σφάλμα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</a:t>
            </a:r>
            <a:r>
              <a:rPr sz="2200" b="1" dirty="0">
                <a:latin typeface="Calibri"/>
                <a:cs typeface="Calibri"/>
              </a:rPr>
              <a:t>σ</a:t>
            </a:r>
            <a:r>
              <a:rPr sz="2200" b="1" spc="-165" dirty="0">
                <a:latin typeface="Calibri"/>
                <a:cs typeface="Calibri"/>
              </a:rPr>
              <a:t> </a:t>
            </a:r>
            <a:r>
              <a:rPr sz="2175" b="1" baseline="-21072" dirty="0">
                <a:latin typeface="Calibri"/>
                <a:cs typeface="Calibri"/>
              </a:rPr>
              <a:t>x̄</a:t>
            </a:r>
            <a:r>
              <a:rPr sz="2200" dirty="0">
                <a:latin typeface="Calibri"/>
                <a:cs typeface="Calibri"/>
              </a:rPr>
              <a:t>) από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τον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b="1" spc="-50" dirty="0">
                <a:latin typeface="Calibri"/>
                <a:cs typeface="Calibri"/>
              </a:rPr>
              <a:t>μ</a:t>
            </a:r>
            <a:endParaRPr sz="2200" dirty="0">
              <a:latin typeface="Calibri"/>
              <a:cs typeface="Calibri"/>
            </a:endParaRPr>
          </a:p>
          <a:p>
            <a:pPr marL="400685" marR="626110" indent="-287020">
              <a:lnSpc>
                <a:spcPct val="109800"/>
              </a:lnSpc>
              <a:spcBef>
                <a:spcPts val="600"/>
              </a:spcBef>
              <a:buFont typeface="Arial"/>
              <a:buChar char="•"/>
              <a:tabLst>
                <a:tab pos="400685" algn="l"/>
                <a:tab pos="401320" algn="l"/>
              </a:tabLst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95%</a:t>
            </a:r>
            <a:r>
              <a:rPr sz="2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πιθανότητα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ο</a:t>
            </a:r>
            <a:r>
              <a:rPr sz="2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x̄</a:t>
            </a:r>
            <a:r>
              <a:rPr sz="2400" b="1" spc="-2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να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βρίσκεται</a:t>
            </a:r>
            <a:r>
              <a:rPr sz="2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±1,96</a:t>
            </a:r>
            <a:r>
              <a:rPr sz="20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τυπικά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σφάλματα</a:t>
            </a:r>
            <a:r>
              <a:rPr sz="20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(±1,96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σ</a:t>
            </a:r>
            <a:r>
              <a:rPr sz="2000" b="1" spc="-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25" b="1" baseline="-20576" dirty="0">
                <a:solidFill>
                  <a:srgbClr val="FF0000"/>
                </a:solidFill>
                <a:latin typeface="Calibri"/>
                <a:cs typeface="Calibri"/>
              </a:rPr>
              <a:t>x̄</a:t>
            </a:r>
            <a:r>
              <a:rPr sz="2025" b="1" spc="-30" baseline="-20576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)</a:t>
            </a:r>
            <a:r>
              <a:rPr sz="2000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από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τον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50" dirty="0">
                <a:solidFill>
                  <a:srgbClr val="FF0000"/>
                </a:solidFill>
                <a:latin typeface="Calibri"/>
                <a:cs typeface="Calibri"/>
              </a:rPr>
              <a:t>μ</a:t>
            </a:r>
            <a:endParaRPr sz="2000" dirty="0">
              <a:latin typeface="Calibri"/>
              <a:cs typeface="Calibri"/>
            </a:endParaRPr>
          </a:p>
          <a:p>
            <a:pPr marL="400685" indent="-287020">
              <a:lnSpc>
                <a:spcPct val="100000"/>
              </a:lnSpc>
              <a:spcBef>
                <a:spcPts val="850"/>
              </a:spcBef>
              <a:buFont typeface="Arial"/>
              <a:buChar char="•"/>
              <a:tabLst>
                <a:tab pos="400685" algn="l"/>
                <a:tab pos="401320" algn="l"/>
              </a:tabLst>
            </a:pPr>
            <a:r>
              <a:rPr sz="2200" dirty="0">
                <a:latin typeface="Calibri"/>
                <a:cs typeface="Calibri"/>
              </a:rPr>
              <a:t>95,44%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πιθανότητα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x̄</a:t>
            </a:r>
            <a:r>
              <a:rPr sz="2175" b="1" baseline="-19157" dirty="0">
                <a:latin typeface="Calibri"/>
                <a:cs typeface="Calibri"/>
              </a:rPr>
              <a:t>i</a:t>
            </a:r>
            <a:r>
              <a:rPr sz="2175" b="1" spc="232" baseline="-19157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βρίσκεται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±2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τυπικά</a:t>
            </a:r>
            <a:r>
              <a:rPr lang="en-US"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σφάλματα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(2</a:t>
            </a:r>
            <a:r>
              <a:rPr sz="2200" b="1" dirty="0">
                <a:latin typeface="Calibri"/>
                <a:cs typeface="Calibri"/>
              </a:rPr>
              <a:t>σ</a:t>
            </a:r>
            <a:r>
              <a:rPr sz="2175" b="1" baseline="-21072" dirty="0">
                <a:latin typeface="Calibri"/>
                <a:cs typeface="Calibri"/>
              </a:rPr>
              <a:t>x̄</a:t>
            </a:r>
            <a:r>
              <a:rPr sz="2200" dirty="0">
                <a:latin typeface="Calibri"/>
                <a:cs typeface="Calibri"/>
              </a:rPr>
              <a:t>)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από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τον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b="1" spc="-50" dirty="0">
                <a:latin typeface="Calibri"/>
                <a:cs typeface="Calibri"/>
              </a:rPr>
              <a:t>μ</a:t>
            </a:r>
            <a:endParaRPr sz="2200" dirty="0">
              <a:latin typeface="Calibri"/>
              <a:cs typeface="Calibri"/>
            </a:endParaRPr>
          </a:p>
          <a:p>
            <a:pPr marL="400685" indent="-287020">
              <a:lnSpc>
                <a:spcPct val="100000"/>
              </a:lnSpc>
              <a:spcBef>
                <a:spcPts val="880"/>
              </a:spcBef>
              <a:buFont typeface="Arial"/>
              <a:buChar char="•"/>
              <a:tabLst>
                <a:tab pos="400685" algn="l"/>
                <a:tab pos="401320" algn="l"/>
              </a:tabLst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99%</a:t>
            </a:r>
            <a:r>
              <a:rPr sz="20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πιθανότητα</a:t>
            </a:r>
            <a:r>
              <a:rPr sz="2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ο</a:t>
            </a:r>
            <a:r>
              <a:rPr sz="2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x̄</a:t>
            </a:r>
            <a:r>
              <a:rPr sz="2400" b="1" spc="-2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να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βρίσκεται</a:t>
            </a:r>
            <a:r>
              <a:rPr sz="2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±2,58</a:t>
            </a:r>
            <a:r>
              <a:rPr sz="2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τυπικά</a:t>
            </a:r>
            <a:r>
              <a:rPr lang="en-US" sz="20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σφάλματα</a:t>
            </a:r>
            <a:r>
              <a:rPr sz="20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(±2,58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σ</a:t>
            </a:r>
            <a:r>
              <a:rPr sz="2000" b="1" spc="-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25" b="1" baseline="-20576" dirty="0">
                <a:solidFill>
                  <a:srgbClr val="FF0000"/>
                </a:solidFill>
                <a:latin typeface="Calibri"/>
                <a:cs typeface="Calibri"/>
              </a:rPr>
              <a:t>x̄</a:t>
            </a:r>
            <a:r>
              <a:rPr sz="2025" b="1" spc="-30" baseline="-20576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)</a:t>
            </a:r>
            <a:r>
              <a:rPr sz="2000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από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τον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50" dirty="0">
                <a:solidFill>
                  <a:srgbClr val="FF0000"/>
                </a:solidFill>
                <a:latin typeface="Calibri"/>
                <a:cs typeface="Calibri"/>
              </a:rPr>
              <a:t>μ</a:t>
            </a:r>
            <a:endParaRPr lang="en-US" sz="2000" b="1" spc="-5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400685" indent="-287020">
              <a:lnSpc>
                <a:spcPct val="100000"/>
              </a:lnSpc>
              <a:spcBef>
                <a:spcPts val="880"/>
              </a:spcBef>
              <a:buFont typeface="Arial"/>
              <a:buChar char="•"/>
              <a:tabLst>
                <a:tab pos="400685" algn="l"/>
                <a:tab pos="401320" algn="l"/>
              </a:tabLst>
            </a:pPr>
            <a:r>
              <a:rPr lang="el-GR" sz="2000" dirty="0">
                <a:solidFill>
                  <a:srgbClr val="FF0000"/>
                </a:solidFill>
                <a:latin typeface="Calibri"/>
                <a:cs typeface="Calibri"/>
              </a:rPr>
              <a:t>99,72% πιθανότητα ο </a:t>
            </a:r>
            <a:r>
              <a:rPr lang="el-GR" sz="2000" dirty="0" err="1">
                <a:solidFill>
                  <a:srgbClr val="FF0000"/>
                </a:solidFill>
                <a:latin typeface="Calibri"/>
                <a:cs typeface="Calibri"/>
              </a:rPr>
              <a:t>x̄i</a:t>
            </a:r>
            <a:r>
              <a:rPr lang="el-GR" sz="2000" dirty="0">
                <a:solidFill>
                  <a:srgbClr val="FF0000"/>
                </a:solidFill>
                <a:latin typeface="Calibri"/>
                <a:cs typeface="Calibri"/>
              </a:rPr>
              <a:t> να βρίσκεται ±3 τυπικά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l-GR" sz="2000" dirty="0">
                <a:solidFill>
                  <a:srgbClr val="FF0000"/>
                </a:solidFill>
                <a:latin typeface="Calibri"/>
                <a:cs typeface="Calibri"/>
              </a:rPr>
              <a:t>σφάλματα (3</a:t>
            </a:r>
            <a:r>
              <a:rPr lang="el-GR" sz="1800" b="1" spc="-10" dirty="0">
                <a:solidFill>
                  <a:srgbClr val="FF0000"/>
                </a:solidFill>
                <a:latin typeface="Calibri"/>
                <a:cs typeface="Calibri"/>
              </a:rPr>
              <a:t>σ</a:t>
            </a:r>
            <a:r>
              <a:rPr lang="el-GR" sz="1800" b="1" spc="-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000" b="1" baseline="-20576" dirty="0">
                <a:solidFill>
                  <a:srgbClr val="FF0000"/>
                </a:solidFill>
                <a:latin typeface="Calibri"/>
                <a:cs typeface="Calibri"/>
              </a:rPr>
              <a:t>x̄</a:t>
            </a:r>
            <a:r>
              <a:rPr lang="en-US" sz="2000" b="1" spc="-30" baseline="-20576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l-GR" sz="2000" dirty="0">
                <a:solidFill>
                  <a:srgbClr val="FF0000"/>
                </a:solidFill>
                <a:latin typeface="Calibri"/>
                <a:cs typeface="Calibri"/>
              </a:rPr>
              <a:t>) από τον μ</a:t>
            </a:r>
          </a:p>
          <a:p>
            <a:pPr marL="400685">
              <a:lnSpc>
                <a:spcPct val="100000"/>
              </a:lnSpc>
              <a:spcBef>
                <a:spcPts val="284"/>
              </a:spcBef>
            </a:pPr>
            <a:endParaRPr sz="2000" dirty="0">
              <a:latin typeface="Calibri"/>
              <a:cs typeface="Calibri"/>
            </a:endParaRPr>
          </a:p>
        </p:txBody>
      </p:sp>
      <p:sp>
        <p:nvSpPr>
          <p:cNvPr id="107" name="object 2">
            <a:extLst>
              <a:ext uri="{FF2B5EF4-FFF2-40B4-BE49-F238E27FC236}">
                <a16:creationId xmlns:a16="http://schemas.microsoft.com/office/drawing/2014/main" id="{148034E7-B8BB-4505-A426-680B811725D9}"/>
              </a:ext>
            </a:extLst>
          </p:cNvPr>
          <p:cNvSpPr txBox="1">
            <a:spLocks/>
          </p:cNvSpPr>
          <p:nvPr/>
        </p:nvSpPr>
        <p:spPr>
          <a:xfrm>
            <a:off x="276224" y="232688"/>
            <a:ext cx="11725275" cy="75148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l-GR" sz="2400" dirty="0">
                <a:latin typeface="Calibri"/>
                <a:cs typeface="Calibri"/>
              </a:rPr>
              <a:t>Επίσης,</a:t>
            </a:r>
            <a:r>
              <a:rPr lang="el-GR" sz="2400" spc="-25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με</a:t>
            </a:r>
            <a:r>
              <a:rPr lang="el-GR" sz="2400" spc="-4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βάση</a:t>
            </a:r>
            <a:r>
              <a:rPr lang="el-GR" sz="2400" spc="-4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τον</a:t>
            </a:r>
            <a:r>
              <a:rPr lang="el-GR" sz="2400" spc="-40" dirty="0">
                <a:latin typeface="Calibri"/>
                <a:cs typeface="Calibri"/>
              </a:rPr>
              <a:t> </a:t>
            </a:r>
            <a:r>
              <a:rPr lang="el-GR" sz="2400" spc="-10" dirty="0">
                <a:latin typeface="Calibri"/>
                <a:cs typeface="Calibri"/>
              </a:rPr>
              <a:t>Πίνακα</a:t>
            </a:r>
            <a:r>
              <a:rPr lang="el-GR" sz="2400" spc="-4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Κρίσιμων</a:t>
            </a:r>
            <a:r>
              <a:rPr lang="el-GR" sz="2400" spc="-2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Τιμών</a:t>
            </a:r>
            <a:r>
              <a:rPr lang="el-GR" sz="2400" spc="-2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της</a:t>
            </a:r>
            <a:r>
              <a:rPr lang="el-GR" sz="2400" spc="-45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τυπικής</a:t>
            </a:r>
            <a:r>
              <a:rPr lang="el-GR" sz="2400" spc="-3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κατανομής</a:t>
            </a:r>
            <a:r>
              <a:rPr lang="el-GR" sz="2400" spc="-85" dirty="0">
                <a:latin typeface="Calibri"/>
                <a:cs typeface="Calibri"/>
              </a:rPr>
              <a:t> </a:t>
            </a:r>
            <a:r>
              <a:rPr lang="el-GR" sz="2400" spc="-10" dirty="0">
                <a:latin typeface="Calibri"/>
                <a:cs typeface="Calibri"/>
              </a:rPr>
              <a:t>Ν(0,1) μπορούμε να πούμε ότι υπάρχει:</a:t>
            </a:r>
            <a:endParaRPr lang="el-GR"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72183" y="-13716"/>
            <a:ext cx="9113520" cy="6871970"/>
            <a:chOff x="1472183" y="-13716"/>
            <a:chExt cx="9113520" cy="687197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72183" y="0"/>
              <a:ext cx="9113520" cy="685799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316724" y="3299460"/>
              <a:ext cx="710565" cy="274320"/>
            </a:xfrm>
            <a:custGeom>
              <a:avLst/>
              <a:gdLst/>
              <a:ahLst/>
              <a:cxnLst/>
              <a:rect l="l" t="t" r="r" b="b"/>
              <a:pathLst>
                <a:path w="710565" h="274320">
                  <a:moveTo>
                    <a:pt x="0" y="137160"/>
                  </a:moveTo>
                  <a:lnTo>
                    <a:pt x="22218" y="89324"/>
                  </a:lnTo>
                  <a:lnTo>
                    <a:pt x="83521" y="48813"/>
                  </a:lnTo>
                  <a:lnTo>
                    <a:pt x="126320" y="32277"/>
                  </a:lnTo>
                  <a:lnTo>
                    <a:pt x="175880" y="18739"/>
                  </a:lnTo>
                  <a:lnTo>
                    <a:pt x="231198" y="8587"/>
                  </a:lnTo>
                  <a:lnTo>
                    <a:pt x="291270" y="2211"/>
                  </a:lnTo>
                  <a:lnTo>
                    <a:pt x="355092" y="0"/>
                  </a:lnTo>
                  <a:lnTo>
                    <a:pt x="418913" y="2211"/>
                  </a:lnTo>
                  <a:lnTo>
                    <a:pt x="478985" y="8587"/>
                  </a:lnTo>
                  <a:lnTo>
                    <a:pt x="534303" y="18739"/>
                  </a:lnTo>
                  <a:lnTo>
                    <a:pt x="583863" y="32277"/>
                  </a:lnTo>
                  <a:lnTo>
                    <a:pt x="626662" y="48813"/>
                  </a:lnTo>
                  <a:lnTo>
                    <a:pt x="661698" y="67959"/>
                  </a:lnTo>
                  <a:lnTo>
                    <a:pt x="704462" y="112520"/>
                  </a:lnTo>
                  <a:lnTo>
                    <a:pt x="710183" y="137160"/>
                  </a:lnTo>
                  <a:lnTo>
                    <a:pt x="704462" y="161799"/>
                  </a:lnTo>
                  <a:lnTo>
                    <a:pt x="661698" y="206360"/>
                  </a:lnTo>
                  <a:lnTo>
                    <a:pt x="626662" y="225506"/>
                  </a:lnTo>
                  <a:lnTo>
                    <a:pt x="583863" y="242042"/>
                  </a:lnTo>
                  <a:lnTo>
                    <a:pt x="534303" y="255580"/>
                  </a:lnTo>
                  <a:lnTo>
                    <a:pt x="478985" y="265732"/>
                  </a:lnTo>
                  <a:lnTo>
                    <a:pt x="418913" y="272108"/>
                  </a:lnTo>
                  <a:lnTo>
                    <a:pt x="355092" y="274319"/>
                  </a:lnTo>
                  <a:lnTo>
                    <a:pt x="291270" y="272108"/>
                  </a:lnTo>
                  <a:lnTo>
                    <a:pt x="231198" y="265732"/>
                  </a:lnTo>
                  <a:lnTo>
                    <a:pt x="175880" y="255580"/>
                  </a:lnTo>
                  <a:lnTo>
                    <a:pt x="126320" y="242042"/>
                  </a:lnTo>
                  <a:lnTo>
                    <a:pt x="83521" y="225506"/>
                  </a:lnTo>
                  <a:lnTo>
                    <a:pt x="48485" y="206360"/>
                  </a:lnTo>
                  <a:lnTo>
                    <a:pt x="5721" y="161799"/>
                  </a:lnTo>
                  <a:lnTo>
                    <a:pt x="0" y="137160"/>
                  </a:lnTo>
                  <a:close/>
                </a:path>
              </a:pathLst>
            </a:custGeom>
            <a:ln w="27432">
              <a:solidFill>
                <a:srgbClr val="FF1D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913876" y="4293107"/>
              <a:ext cx="710565" cy="274320"/>
            </a:xfrm>
            <a:custGeom>
              <a:avLst/>
              <a:gdLst/>
              <a:ahLst/>
              <a:cxnLst/>
              <a:rect l="l" t="t" r="r" b="b"/>
              <a:pathLst>
                <a:path w="710565" h="274320">
                  <a:moveTo>
                    <a:pt x="0" y="137160"/>
                  </a:moveTo>
                  <a:lnTo>
                    <a:pt x="22218" y="89324"/>
                  </a:lnTo>
                  <a:lnTo>
                    <a:pt x="83521" y="48813"/>
                  </a:lnTo>
                  <a:lnTo>
                    <a:pt x="126320" y="32277"/>
                  </a:lnTo>
                  <a:lnTo>
                    <a:pt x="175880" y="18739"/>
                  </a:lnTo>
                  <a:lnTo>
                    <a:pt x="231198" y="8587"/>
                  </a:lnTo>
                  <a:lnTo>
                    <a:pt x="291270" y="2211"/>
                  </a:lnTo>
                  <a:lnTo>
                    <a:pt x="355092" y="0"/>
                  </a:lnTo>
                  <a:lnTo>
                    <a:pt x="418913" y="2211"/>
                  </a:lnTo>
                  <a:lnTo>
                    <a:pt x="478985" y="8587"/>
                  </a:lnTo>
                  <a:lnTo>
                    <a:pt x="534303" y="18739"/>
                  </a:lnTo>
                  <a:lnTo>
                    <a:pt x="583863" y="32277"/>
                  </a:lnTo>
                  <a:lnTo>
                    <a:pt x="626662" y="48813"/>
                  </a:lnTo>
                  <a:lnTo>
                    <a:pt x="661698" y="67959"/>
                  </a:lnTo>
                  <a:lnTo>
                    <a:pt x="704462" y="112520"/>
                  </a:lnTo>
                  <a:lnTo>
                    <a:pt x="710183" y="137160"/>
                  </a:lnTo>
                  <a:lnTo>
                    <a:pt x="704462" y="161799"/>
                  </a:lnTo>
                  <a:lnTo>
                    <a:pt x="661698" y="206360"/>
                  </a:lnTo>
                  <a:lnTo>
                    <a:pt x="626662" y="225506"/>
                  </a:lnTo>
                  <a:lnTo>
                    <a:pt x="583863" y="242042"/>
                  </a:lnTo>
                  <a:lnTo>
                    <a:pt x="534303" y="255580"/>
                  </a:lnTo>
                  <a:lnTo>
                    <a:pt x="478985" y="265732"/>
                  </a:lnTo>
                  <a:lnTo>
                    <a:pt x="418913" y="272108"/>
                  </a:lnTo>
                  <a:lnTo>
                    <a:pt x="355092" y="274320"/>
                  </a:lnTo>
                  <a:lnTo>
                    <a:pt x="291270" y="272108"/>
                  </a:lnTo>
                  <a:lnTo>
                    <a:pt x="231198" y="265732"/>
                  </a:lnTo>
                  <a:lnTo>
                    <a:pt x="175880" y="255580"/>
                  </a:lnTo>
                  <a:lnTo>
                    <a:pt x="126320" y="242042"/>
                  </a:lnTo>
                  <a:lnTo>
                    <a:pt x="83521" y="225506"/>
                  </a:lnTo>
                  <a:lnTo>
                    <a:pt x="48485" y="206360"/>
                  </a:lnTo>
                  <a:lnTo>
                    <a:pt x="5721" y="161799"/>
                  </a:lnTo>
                  <a:lnTo>
                    <a:pt x="0" y="137160"/>
                  </a:lnTo>
                  <a:close/>
                </a:path>
              </a:pathLst>
            </a:custGeom>
            <a:ln w="27432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11451" y="3293363"/>
              <a:ext cx="710565" cy="274320"/>
            </a:xfrm>
            <a:custGeom>
              <a:avLst/>
              <a:gdLst/>
              <a:ahLst/>
              <a:cxnLst/>
              <a:rect l="l" t="t" r="r" b="b"/>
              <a:pathLst>
                <a:path w="710564" h="274320">
                  <a:moveTo>
                    <a:pt x="0" y="137160"/>
                  </a:moveTo>
                  <a:lnTo>
                    <a:pt x="22218" y="89324"/>
                  </a:lnTo>
                  <a:lnTo>
                    <a:pt x="83521" y="48813"/>
                  </a:lnTo>
                  <a:lnTo>
                    <a:pt x="126320" y="32277"/>
                  </a:lnTo>
                  <a:lnTo>
                    <a:pt x="175880" y="18739"/>
                  </a:lnTo>
                  <a:lnTo>
                    <a:pt x="231198" y="8587"/>
                  </a:lnTo>
                  <a:lnTo>
                    <a:pt x="291270" y="2211"/>
                  </a:lnTo>
                  <a:lnTo>
                    <a:pt x="355092" y="0"/>
                  </a:lnTo>
                  <a:lnTo>
                    <a:pt x="418913" y="2211"/>
                  </a:lnTo>
                  <a:lnTo>
                    <a:pt x="478985" y="8587"/>
                  </a:lnTo>
                  <a:lnTo>
                    <a:pt x="534303" y="18739"/>
                  </a:lnTo>
                  <a:lnTo>
                    <a:pt x="583863" y="32277"/>
                  </a:lnTo>
                  <a:lnTo>
                    <a:pt x="626662" y="48813"/>
                  </a:lnTo>
                  <a:lnTo>
                    <a:pt x="661698" y="67959"/>
                  </a:lnTo>
                  <a:lnTo>
                    <a:pt x="704462" y="112520"/>
                  </a:lnTo>
                  <a:lnTo>
                    <a:pt x="710184" y="137160"/>
                  </a:lnTo>
                  <a:lnTo>
                    <a:pt x="704462" y="161799"/>
                  </a:lnTo>
                  <a:lnTo>
                    <a:pt x="661698" y="206360"/>
                  </a:lnTo>
                  <a:lnTo>
                    <a:pt x="626662" y="225506"/>
                  </a:lnTo>
                  <a:lnTo>
                    <a:pt x="583863" y="242042"/>
                  </a:lnTo>
                  <a:lnTo>
                    <a:pt x="534303" y="255580"/>
                  </a:lnTo>
                  <a:lnTo>
                    <a:pt x="478985" y="265732"/>
                  </a:lnTo>
                  <a:lnTo>
                    <a:pt x="418913" y="272108"/>
                  </a:lnTo>
                  <a:lnTo>
                    <a:pt x="355092" y="274320"/>
                  </a:lnTo>
                  <a:lnTo>
                    <a:pt x="291270" y="272108"/>
                  </a:lnTo>
                  <a:lnTo>
                    <a:pt x="231198" y="265732"/>
                  </a:lnTo>
                  <a:lnTo>
                    <a:pt x="175880" y="255580"/>
                  </a:lnTo>
                  <a:lnTo>
                    <a:pt x="126320" y="242042"/>
                  </a:lnTo>
                  <a:lnTo>
                    <a:pt x="83521" y="225506"/>
                  </a:lnTo>
                  <a:lnTo>
                    <a:pt x="48485" y="206360"/>
                  </a:lnTo>
                  <a:lnTo>
                    <a:pt x="5721" y="161799"/>
                  </a:lnTo>
                  <a:lnTo>
                    <a:pt x="0" y="137160"/>
                  </a:lnTo>
                  <a:close/>
                </a:path>
              </a:pathLst>
            </a:custGeom>
            <a:ln w="27432">
              <a:solidFill>
                <a:srgbClr val="FF1D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316724" y="0"/>
              <a:ext cx="710565" cy="208915"/>
            </a:xfrm>
            <a:custGeom>
              <a:avLst/>
              <a:gdLst/>
              <a:ahLst/>
              <a:cxnLst/>
              <a:rect l="l" t="t" r="r" b="b"/>
              <a:pathLst>
                <a:path w="710565" h="208915">
                  <a:moveTo>
                    <a:pt x="0" y="71627"/>
                  </a:moveTo>
                  <a:lnTo>
                    <a:pt x="5721" y="46988"/>
                  </a:lnTo>
                  <a:lnTo>
                    <a:pt x="22218" y="23792"/>
                  </a:lnTo>
                  <a:lnTo>
                    <a:pt x="48485" y="2427"/>
                  </a:lnTo>
                  <a:lnTo>
                    <a:pt x="52927" y="0"/>
                  </a:lnTo>
                </a:path>
                <a:path w="710565" h="208915">
                  <a:moveTo>
                    <a:pt x="657256" y="0"/>
                  </a:moveTo>
                  <a:lnTo>
                    <a:pt x="661698" y="2427"/>
                  </a:lnTo>
                  <a:lnTo>
                    <a:pt x="687965" y="23792"/>
                  </a:lnTo>
                  <a:lnTo>
                    <a:pt x="704462" y="46988"/>
                  </a:lnTo>
                  <a:lnTo>
                    <a:pt x="710183" y="71627"/>
                  </a:lnTo>
                  <a:lnTo>
                    <a:pt x="704462" y="96267"/>
                  </a:lnTo>
                  <a:lnTo>
                    <a:pt x="661698" y="140828"/>
                  </a:lnTo>
                  <a:lnTo>
                    <a:pt x="626662" y="159974"/>
                  </a:lnTo>
                  <a:lnTo>
                    <a:pt x="583863" y="176510"/>
                  </a:lnTo>
                  <a:lnTo>
                    <a:pt x="534303" y="190048"/>
                  </a:lnTo>
                  <a:lnTo>
                    <a:pt x="478985" y="200200"/>
                  </a:lnTo>
                  <a:lnTo>
                    <a:pt x="418913" y="206576"/>
                  </a:lnTo>
                  <a:lnTo>
                    <a:pt x="355092" y="208788"/>
                  </a:lnTo>
                  <a:lnTo>
                    <a:pt x="291270" y="206576"/>
                  </a:lnTo>
                  <a:lnTo>
                    <a:pt x="231198" y="200200"/>
                  </a:lnTo>
                  <a:lnTo>
                    <a:pt x="175880" y="190048"/>
                  </a:lnTo>
                  <a:lnTo>
                    <a:pt x="126320" y="176510"/>
                  </a:lnTo>
                  <a:lnTo>
                    <a:pt x="83521" y="159974"/>
                  </a:lnTo>
                  <a:lnTo>
                    <a:pt x="48485" y="140828"/>
                  </a:lnTo>
                  <a:lnTo>
                    <a:pt x="5721" y="96267"/>
                  </a:lnTo>
                  <a:lnTo>
                    <a:pt x="0" y="71627"/>
                  </a:lnTo>
                </a:path>
              </a:pathLst>
            </a:custGeom>
            <a:ln w="27432">
              <a:solidFill>
                <a:srgbClr val="FF1D1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26067" y="0"/>
              <a:ext cx="707390" cy="203200"/>
            </a:xfrm>
            <a:custGeom>
              <a:avLst/>
              <a:gdLst/>
              <a:ahLst/>
              <a:cxnLst/>
              <a:rect l="l" t="t" r="r" b="b"/>
              <a:pathLst>
                <a:path w="707390" h="203200">
                  <a:moveTo>
                    <a:pt x="0" y="82296"/>
                  </a:moveTo>
                  <a:lnTo>
                    <a:pt x="7180" y="58016"/>
                  </a:lnTo>
                  <a:lnTo>
                    <a:pt x="27777" y="35409"/>
                  </a:lnTo>
                  <a:lnTo>
                    <a:pt x="60369" y="14957"/>
                  </a:lnTo>
                  <a:lnTo>
                    <a:pt x="96612" y="0"/>
                  </a:lnTo>
                </a:path>
                <a:path w="707390" h="203200">
                  <a:moveTo>
                    <a:pt x="610523" y="0"/>
                  </a:moveTo>
                  <a:lnTo>
                    <a:pt x="646766" y="14957"/>
                  </a:lnTo>
                  <a:lnTo>
                    <a:pt x="679358" y="35409"/>
                  </a:lnTo>
                  <a:lnTo>
                    <a:pt x="699955" y="58016"/>
                  </a:lnTo>
                  <a:lnTo>
                    <a:pt x="707135" y="82296"/>
                  </a:lnTo>
                  <a:lnTo>
                    <a:pt x="699955" y="106575"/>
                  </a:lnTo>
                  <a:lnTo>
                    <a:pt x="646766" y="149634"/>
                  </a:lnTo>
                  <a:lnTo>
                    <a:pt x="603599" y="167449"/>
                  </a:lnTo>
                  <a:lnTo>
                    <a:pt x="551275" y="182144"/>
                  </a:lnTo>
                  <a:lnTo>
                    <a:pt x="491216" y="193238"/>
                  </a:lnTo>
                  <a:lnTo>
                    <a:pt x="424840" y="200248"/>
                  </a:lnTo>
                  <a:lnTo>
                    <a:pt x="353567" y="202692"/>
                  </a:lnTo>
                  <a:lnTo>
                    <a:pt x="282295" y="200248"/>
                  </a:lnTo>
                  <a:lnTo>
                    <a:pt x="215919" y="193238"/>
                  </a:lnTo>
                  <a:lnTo>
                    <a:pt x="155860" y="182144"/>
                  </a:lnTo>
                  <a:lnTo>
                    <a:pt x="103536" y="167449"/>
                  </a:lnTo>
                  <a:lnTo>
                    <a:pt x="60369" y="149634"/>
                  </a:lnTo>
                  <a:lnTo>
                    <a:pt x="27777" y="129182"/>
                  </a:lnTo>
                  <a:lnTo>
                    <a:pt x="7180" y="106575"/>
                  </a:lnTo>
                  <a:lnTo>
                    <a:pt x="0" y="82296"/>
                  </a:lnTo>
                </a:path>
              </a:pathLst>
            </a:custGeom>
            <a:ln w="27432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647443" y="4293107"/>
              <a:ext cx="707390" cy="274320"/>
            </a:xfrm>
            <a:custGeom>
              <a:avLst/>
              <a:gdLst/>
              <a:ahLst/>
              <a:cxnLst/>
              <a:rect l="l" t="t" r="r" b="b"/>
              <a:pathLst>
                <a:path w="707389" h="274320">
                  <a:moveTo>
                    <a:pt x="0" y="137160"/>
                  </a:moveTo>
                  <a:lnTo>
                    <a:pt x="22113" y="89324"/>
                  </a:lnTo>
                  <a:lnTo>
                    <a:pt x="83136" y="48813"/>
                  </a:lnTo>
                  <a:lnTo>
                    <a:pt x="125745" y="32277"/>
                  </a:lnTo>
                  <a:lnTo>
                    <a:pt x="175090" y="18739"/>
                  </a:lnTo>
                  <a:lnTo>
                    <a:pt x="230174" y="8587"/>
                  </a:lnTo>
                  <a:lnTo>
                    <a:pt x="289999" y="2211"/>
                  </a:lnTo>
                  <a:lnTo>
                    <a:pt x="353568" y="0"/>
                  </a:lnTo>
                  <a:lnTo>
                    <a:pt x="417136" y="2211"/>
                  </a:lnTo>
                  <a:lnTo>
                    <a:pt x="476961" y="8587"/>
                  </a:lnTo>
                  <a:lnTo>
                    <a:pt x="532045" y="18739"/>
                  </a:lnTo>
                  <a:lnTo>
                    <a:pt x="581390" y="32277"/>
                  </a:lnTo>
                  <a:lnTo>
                    <a:pt x="623999" y="48813"/>
                  </a:lnTo>
                  <a:lnTo>
                    <a:pt x="658876" y="67959"/>
                  </a:lnTo>
                  <a:lnTo>
                    <a:pt x="701441" y="112520"/>
                  </a:lnTo>
                  <a:lnTo>
                    <a:pt x="707136" y="137160"/>
                  </a:lnTo>
                  <a:lnTo>
                    <a:pt x="701441" y="161799"/>
                  </a:lnTo>
                  <a:lnTo>
                    <a:pt x="658876" y="206360"/>
                  </a:lnTo>
                  <a:lnTo>
                    <a:pt x="623999" y="225506"/>
                  </a:lnTo>
                  <a:lnTo>
                    <a:pt x="581390" y="242042"/>
                  </a:lnTo>
                  <a:lnTo>
                    <a:pt x="532045" y="255580"/>
                  </a:lnTo>
                  <a:lnTo>
                    <a:pt x="476961" y="265732"/>
                  </a:lnTo>
                  <a:lnTo>
                    <a:pt x="417136" y="272108"/>
                  </a:lnTo>
                  <a:lnTo>
                    <a:pt x="353568" y="274320"/>
                  </a:lnTo>
                  <a:lnTo>
                    <a:pt x="289999" y="272108"/>
                  </a:lnTo>
                  <a:lnTo>
                    <a:pt x="230174" y="265732"/>
                  </a:lnTo>
                  <a:lnTo>
                    <a:pt x="175090" y="255580"/>
                  </a:lnTo>
                  <a:lnTo>
                    <a:pt x="125745" y="242042"/>
                  </a:lnTo>
                  <a:lnTo>
                    <a:pt x="83136" y="225506"/>
                  </a:lnTo>
                  <a:lnTo>
                    <a:pt x="48259" y="206360"/>
                  </a:lnTo>
                  <a:lnTo>
                    <a:pt x="5694" y="161799"/>
                  </a:lnTo>
                  <a:lnTo>
                    <a:pt x="0" y="137160"/>
                  </a:lnTo>
                  <a:close/>
                </a:path>
              </a:pathLst>
            </a:custGeom>
            <a:ln w="27431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228600" y="1010888"/>
            <a:ext cx="11849100" cy="8683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20100"/>
              </a:lnSpc>
              <a:spcBef>
                <a:spcPts val="90"/>
              </a:spcBef>
            </a:pPr>
            <a:r>
              <a:rPr lang="el-GR" sz="2400" dirty="0">
                <a:latin typeface="Calibri"/>
                <a:cs typeface="Calibri"/>
              </a:rPr>
              <a:t>Ας</a:t>
            </a:r>
            <a:r>
              <a:rPr lang="el-GR" sz="2400" spc="-55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υποθέσουμε</a:t>
            </a:r>
            <a:r>
              <a:rPr lang="el-GR" sz="2400" spc="-65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ότι</a:t>
            </a:r>
            <a:r>
              <a:rPr lang="el-GR" sz="2400" spc="-25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δώσαμε</a:t>
            </a:r>
            <a:r>
              <a:rPr lang="el-GR" sz="2400" spc="-65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ένα</a:t>
            </a:r>
            <a:r>
              <a:rPr lang="el-GR" sz="2400" spc="-45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τεστ</a:t>
            </a:r>
            <a:r>
              <a:rPr lang="el-GR" sz="2400" spc="-45" dirty="0">
                <a:latin typeface="Calibri"/>
                <a:cs typeface="Calibri"/>
              </a:rPr>
              <a:t> </a:t>
            </a:r>
            <a:r>
              <a:rPr lang="el-GR" sz="2400" spc="-10" dirty="0">
                <a:latin typeface="Calibri"/>
                <a:cs typeface="Calibri"/>
              </a:rPr>
              <a:t>λογικού</a:t>
            </a:r>
            <a:r>
              <a:rPr lang="el-GR" sz="2400" spc="-20" dirty="0">
                <a:latin typeface="Calibri"/>
                <a:cs typeface="Calibri"/>
              </a:rPr>
              <a:t> </a:t>
            </a:r>
            <a:r>
              <a:rPr lang="el-GR" sz="2400" spc="-10" dirty="0">
                <a:latin typeface="Calibri"/>
                <a:cs typeface="Calibri"/>
              </a:rPr>
              <a:t>συλλογισμού</a:t>
            </a:r>
            <a:r>
              <a:rPr lang="el-GR" sz="2400" spc="-11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σε</a:t>
            </a:r>
            <a:r>
              <a:rPr lang="el-GR" sz="2400" spc="1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τυχαίο</a:t>
            </a:r>
            <a:r>
              <a:rPr lang="el-GR" sz="2400" spc="-75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δείγμα</a:t>
            </a:r>
            <a:r>
              <a:rPr lang="el-GR" sz="2400" spc="-6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200</a:t>
            </a:r>
            <a:r>
              <a:rPr lang="el-GR" sz="2400" spc="-55" dirty="0">
                <a:latin typeface="Calibri"/>
                <a:cs typeface="Calibri"/>
              </a:rPr>
              <a:t> </a:t>
            </a:r>
            <a:r>
              <a:rPr lang="el-GR" sz="2400" spc="-10" dirty="0">
                <a:latin typeface="Calibri"/>
                <a:cs typeface="Calibri"/>
              </a:rPr>
              <a:t>μαθητών </a:t>
            </a:r>
            <a:r>
              <a:rPr lang="el-GR" sz="2400" dirty="0">
                <a:latin typeface="Calibri"/>
                <a:cs typeface="Calibri"/>
              </a:rPr>
              <a:t>ΣΤ</a:t>
            </a:r>
            <a:r>
              <a:rPr lang="el-GR" sz="2400" spc="-35" dirty="0">
                <a:latin typeface="Calibri"/>
                <a:cs typeface="Calibri"/>
              </a:rPr>
              <a:t> </a:t>
            </a:r>
            <a:r>
              <a:rPr lang="el-GR" sz="2400" spc="-10" dirty="0">
                <a:latin typeface="Calibri"/>
                <a:cs typeface="Calibri"/>
              </a:rPr>
              <a:t>Δημοτικού</a:t>
            </a:r>
            <a:r>
              <a:rPr lang="el-GR" sz="2400" spc="-30" dirty="0">
                <a:latin typeface="Calibri"/>
                <a:cs typeface="Calibri"/>
              </a:rPr>
              <a:t> </a:t>
            </a:r>
            <a:r>
              <a:rPr lang="el-GR" sz="2400" b="1" dirty="0">
                <a:latin typeface="Calibri"/>
                <a:cs typeface="Calibri"/>
              </a:rPr>
              <a:t>(Ν=200)</a:t>
            </a:r>
            <a:r>
              <a:rPr lang="el-GR" sz="2400" dirty="0">
                <a:latin typeface="Calibri"/>
                <a:cs typeface="Calibri"/>
              </a:rPr>
              <a:t>.</a:t>
            </a:r>
            <a:r>
              <a:rPr lang="el-GR" sz="2400" spc="-95" dirty="0">
                <a:latin typeface="Calibri"/>
                <a:cs typeface="Calibri"/>
              </a:rPr>
              <a:t> </a:t>
            </a:r>
            <a:endParaRPr lang="el-GR" sz="2400" spc="-10" dirty="0">
              <a:latin typeface="Calibri"/>
              <a:cs typeface="Calibri"/>
            </a:endParaRPr>
          </a:p>
        </p:txBody>
      </p:sp>
      <p:grpSp>
        <p:nvGrpSpPr>
          <p:cNvPr id="8" name="Ομάδα 7">
            <a:extLst>
              <a:ext uri="{FF2B5EF4-FFF2-40B4-BE49-F238E27FC236}">
                <a16:creationId xmlns:a16="http://schemas.microsoft.com/office/drawing/2014/main" id="{D0BD6753-0E2E-4651-9A4A-644D0AD6E090}"/>
              </a:ext>
            </a:extLst>
          </p:cNvPr>
          <p:cNvGrpSpPr/>
          <p:nvPr/>
        </p:nvGrpSpPr>
        <p:grpSpPr>
          <a:xfrm>
            <a:off x="114300" y="2330967"/>
            <a:ext cx="12077700" cy="461665"/>
            <a:chOff x="114300" y="3400426"/>
            <a:chExt cx="12077700" cy="46166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BE5A5876-C825-437C-90BA-8F8956B81D78}"/>
                    </a:ext>
                  </a:extLst>
                </p:cNvPr>
                <p:cNvSpPr txBox="1"/>
                <p:nvPr/>
              </p:nvSpPr>
              <p:spPr>
                <a:xfrm>
                  <a:off x="9277350" y="3400426"/>
                  <a:ext cx="268605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acc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𝟕𝟏</m:t>
                      </m:r>
                    </m:oMath>
                  </a14:m>
                  <a:r>
                    <a:rPr lang="en-US" sz="2400" b="1" dirty="0"/>
                    <a:t> </a:t>
                  </a:r>
                  <a:r>
                    <a:rPr lang="el-GR" sz="2400" dirty="0"/>
                    <a:t>και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𝟏𝟓</m:t>
                      </m:r>
                    </m:oMath>
                  </a14:m>
                  <a:endParaRPr lang="el-GR" sz="2400" b="1" dirty="0"/>
                </a:p>
              </p:txBody>
            </p:sp>
          </mc:Choice>
          <mc:Fallback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BE5A5876-C825-437C-90BA-8F8956B81D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77350" y="3400426"/>
                  <a:ext cx="2686050" cy="461665"/>
                </a:xfrm>
                <a:prstGeom prst="rect">
                  <a:avLst/>
                </a:prstGeom>
                <a:blipFill>
                  <a:blip r:embed="rId2"/>
                  <a:stretch>
                    <a:fillRect l="-680" t="-10526" b="-289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AEDD4D1-FF64-40BC-99F3-909E7C50ABAA}"/>
                </a:ext>
              </a:extLst>
            </p:cNvPr>
            <p:cNvSpPr txBox="1"/>
            <p:nvPr/>
          </p:nvSpPr>
          <p:spPr>
            <a:xfrm>
              <a:off x="114300" y="3400426"/>
              <a:ext cx="12077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400" dirty="0">
                  <a:latin typeface="Calibri"/>
                  <a:cs typeface="Calibri"/>
                </a:rPr>
                <a:t>Έστω</a:t>
              </a:r>
              <a:r>
                <a:rPr lang="el-GR" sz="2400" spc="-75" dirty="0">
                  <a:latin typeface="Calibri"/>
                  <a:cs typeface="Calibri"/>
                </a:rPr>
                <a:t> </a:t>
              </a:r>
              <a:r>
                <a:rPr lang="el-GR" sz="2400" dirty="0">
                  <a:latin typeface="Calibri"/>
                  <a:cs typeface="Calibri"/>
                </a:rPr>
                <a:t>ότι</a:t>
              </a:r>
              <a:r>
                <a:rPr lang="el-GR" sz="2400" spc="-25" dirty="0">
                  <a:latin typeface="Calibri"/>
                  <a:cs typeface="Calibri"/>
                </a:rPr>
                <a:t> </a:t>
              </a:r>
              <a:r>
                <a:rPr lang="el-GR" sz="2400" dirty="0">
                  <a:latin typeface="Calibri"/>
                  <a:cs typeface="Calibri"/>
                </a:rPr>
                <a:t>ο</a:t>
              </a:r>
              <a:r>
                <a:rPr lang="el-GR" sz="2400" spc="-40" dirty="0">
                  <a:latin typeface="Calibri"/>
                  <a:cs typeface="Calibri"/>
                </a:rPr>
                <a:t> </a:t>
              </a:r>
              <a:r>
                <a:rPr lang="el-GR" sz="2400" dirty="0">
                  <a:latin typeface="Calibri"/>
                  <a:cs typeface="Calibri"/>
                </a:rPr>
                <a:t>μέσος</a:t>
              </a:r>
              <a:r>
                <a:rPr lang="el-GR" sz="2400" spc="-25" dirty="0">
                  <a:latin typeface="Calibri"/>
                  <a:cs typeface="Calibri"/>
                </a:rPr>
                <a:t> </a:t>
              </a:r>
              <a:r>
                <a:rPr lang="el-GR" sz="2400" dirty="0">
                  <a:latin typeface="Calibri"/>
                  <a:cs typeface="Calibri"/>
                </a:rPr>
                <a:t>όρος</a:t>
              </a:r>
              <a:r>
                <a:rPr lang="el-GR" sz="2400" spc="-45" dirty="0">
                  <a:latin typeface="Calibri"/>
                  <a:cs typeface="Calibri"/>
                </a:rPr>
                <a:t> </a:t>
              </a:r>
              <a:r>
                <a:rPr lang="el-GR" sz="2400" dirty="0">
                  <a:latin typeface="Calibri"/>
                  <a:cs typeface="Calibri"/>
                </a:rPr>
                <a:t>και</a:t>
              </a:r>
              <a:r>
                <a:rPr lang="el-GR" sz="2400" spc="-50" dirty="0">
                  <a:latin typeface="Calibri"/>
                  <a:cs typeface="Calibri"/>
                </a:rPr>
                <a:t> </a:t>
              </a:r>
              <a:r>
                <a:rPr lang="el-GR" sz="2400" dirty="0">
                  <a:latin typeface="Calibri"/>
                  <a:cs typeface="Calibri"/>
                </a:rPr>
                <a:t>η</a:t>
              </a:r>
              <a:r>
                <a:rPr lang="el-GR" sz="2400" spc="-35" dirty="0">
                  <a:latin typeface="Calibri"/>
                  <a:cs typeface="Calibri"/>
                </a:rPr>
                <a:t> </a:t>
              </a:r>
              <a:r>
                <a:rPr lang="el-GR" sz="2400" dirty="0">
                  <a:latin typeface="Calibri"/>
                  <a:cs typeface="Calibri"/>
                </a:rPr>
                <a:t>τυπική</a:t>
              </a:r>
              <a:r>
                <a:rPr lang="el-GR" sz="2400" spc="-80" dirty="0">
                  <a:latin typeface="Calibri"/>
                  <a:cs typeface="Calibri"/>
                </a:rPr>
                <a:t> </a:t>
              </a:r>
              <a:r>
                <a:rPr lang="el-GR" sz="2400" spc="-10" dirty="0">
                  <a:latin typeface="Calibri"/>
                  <a:cs typeface="Calibri"/>
                </a:rPr>
                <a:t>απόκλιση</a:t>
              </a:r>
              <a:r>
                <a:rPr lang="el-GR" sz="2400" spc="-100" dirty="0">
                  <a:latin typeface="Calibri"/>
                  <a:cs typeface="Calibri"/>
                </a:rPr>
                <a:t> </a:t>
              </a:r>
              <a:r>
                <a:rPr lang="el-GR" sz="2400" dirty="0">
                  <a:latin typeface="Calibri"/>
                  <a:cs typeface="Calibri"/>
                </a:rPr>
                <a:t>του</a:t>
              </a:r>
              <a:r>
                <a:rPr lang="el-GR" sz="2400" spc="-15" dirty="0">
                  <a:latin typeface="Calibri"/>
                  <a:cs typeface="Calibri"/>
                </a:rPr>
                <a:t> </a:t>
              </a:r>
              <a:r>
                <a:rPr lang="el-GR" sz="2400" spc="-10" dirty="0">
                  <a:latin typeface="Calibri"/>
                  <a:cs typeface="Calibri"/>
                </a:rPr>
                <a:t>δείγματος</a:t>
              </a:r>
              <a:r>
                <a:rPr lang="el-GR" sz="2400" spc="-45" dirty="0">
                  <a:latin typeface="Calibri"/>
                  <a:cs typeface="Calibri"/>
                </a:rPr>
                <a:t> </a:t>
              </a:r>
              <a:r>
                <a:rPr lang="el-GR" sz="2400" spc="-10" dirty="0">
                  <a:latin typeface="Calibri"/>
                  <a:cs typeface="Calibri"/>
                </a:rPr>
                <a:t>αυτού είναι:</a:t>
              </a:r>
              <a:endParaRPr lang="el-GR" sz="24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D9C6FC9-AD03-4BEB-BC0E-10E7C5754BE7}"/>
              </a:ext>
            </a:extLst>
          </p:cNvPr>
          <p:cNvSpPr txBox="1"/>
          <p:nvPr/>
        </p:nvSpPr>
        <p:spPr>
          <a:xfrm>
            <a:off x="3943350" y="0"/>
            <a:ext cx="4419600" cy="44435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just" defTabSz="685800">
              <a:lnSpc>
                <a:spcPct val="100000"/>
              </a:lnSpc>
              <a:spcBef>
                <a:spcPts val="105"/>
              </a:spcBef>
              <a:buNone/>
              <a:defRPr sz="2800" b="1" spc="-25">
                <a:solidFill>
                  <a:srgbClr val="5FCAEE"/>
                </a:solidFill>
                <a:latin typeface="Trebuchet MS"/>
              </a:defRPr>
            </a:lvl1pPr>
          </a:lstStyle>
          <a:p>
            <a:r>
              <a:rPr lang="el-GR" dirty="0"/>
              <a:t>Διαστήματα Εμπιστοσύνης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6786A48-71A1-4D54-8146-164B06BF5D41}"/>
                  </a:ext>
                </a:extLst>
              </p:cNvPr>
              <p:cNvSpPr txBox="1"/>
              <p:nvPr/>
            </p:nvSpPr>
            <p:spPr>
              <a:xfrm>
                <a:off x="114300" y="3498832"/>
                <a:ext cx="119634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To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𝑿</m:t>
                        </m:r>
                      </m:e>
                    </m:acc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𝟕𝟏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l-GR" sz="2400" dirty="0"/>
                  <a:t>είναι μόνο μία εκτίμηση του αντίστοιχου μέσου όρου (</a:t>
                </a:r>
                <a:r>
                  <a:rPr lang="el-GR" sz="2400" b="1" dirty="0"/>
                  <a:t>μ</a:t>
                </a:r>
                <a:r>
                  <a:rPr lang="el-GR" sz="2400" dirty="0"/>
                  <a:t>) του πληθυσμού όλων των μαθητών ΣΤ Δημοτικού της χώρας. Δεν αντιπροσωπεύει σε καμία περίπτωση με ακρίβεια τον πραγματικό </a:t>
                </a:r>
                <a:r>
                  <a:rPr lang="el-GR" sz="2400" b="1" dirty="0"/>
                  <a:t>μ</a:t>
                </a:r>
                <a:r>
                  <a:rPr lang="el-GR" sz="2400" dirty="0"/>
                  <a:t>.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6786A48-71A1-4D54-8146-164B06BF5D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3498832"/>
                <a:ext cx="11963400" cy="1200329"/>
              </a:xfrm>
              <a:prstGeom prst="rect">
                <a:avLst/>
              </a:prstGeom>
              <a:blipFill>
                <a:blip r:embed="rId3"/>
                <a:stretch>
                  <a:fillRect l="-815" t="-4061" r="-255" b="-1066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456B95A-5167-4038-ACE2-E850259F4583}"/>
                  </a:ext>
                </a:extLst>
              </p:cNvPr>
              <p:cNvSpPr txBox="1"/>
              <p:nvPr/>
            </p:nvSpPr>
            <p:spPr>
              <a:xfrm>
                <a:off x="114300" y="5385447"/>
                <a:ext cx="114014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400" dirty="0"/>
                  <a:t>Η εκτίμηση αυτή είναι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𝑿</m:t>
                        </m:r>
                      </m:e>
                    </m:acc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𝟕𝟏</m:t>
                    </m:r>
                  </m:oMath>
                </a14:m>
                <a:r>
                  <a:rPr lang="en-US" sz="2400" dirty="0"/>
                  <a:t>) </a:t>
                </a:r>
                <a:r>
                  <a:rPr lang="el-GR" sz="2400" dirty="0"/>
                  <a:t>ονομάζεται </a:t>
                </a:r>
                <a:r>
                  <a:rPr lang="el-GR" sz="2400" b="1" dirty="0"/>
                  <a:t>εκτίμηση σημείου (</a:t>
                </a:r>
                <a:r>
                  <a:rPr lang="en-US" sz="2400" b="1" dirty="0"/>
                  <a:t>point estimate)</a:t>
                </a:r>
                <a:endParaRPr lang="el-GR" sz="2400" b="1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456B95A-5167-4038-ACE2-E850259F45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5385447"/>
                <a:ext cx="11401425" cy="461665"/>
              </a:xfrm>
              <a:prstGeom prst="rect">
                <a:avLst/>
              </a:prstGeom>
              <a:blipFill>
                <a:blip r:embed="rId4"/>
                <a:stretch>
                  <a:fillRect l="-856" t="-10526" b="-28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7676" y="831340"/>
            <a:ext cx="11591924" cy="1195199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400" b="0" dirty="0">
                <a:latin typeface="Calibri"/>
                <a:cs typeface="Calibri"/>
              </a:rPr>
              <a:t>Για</a:t>
            </a:r>
            <a:r>
              <a:rPr sz="2400" b="0" spc="-4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να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μειώσουμε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την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ανακρίβεια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της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παραπάνω</a:t>
            </a:r>
            <a:r>
              <a:rPr sz="2400" b="0" spc="-5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εκτίμησης,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θα</a:t>
            </a:r>
            <a:r>
              <a:rPr sz="2400" b="0" spc="-4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ορίσουμε</a:t>
            </a:r>
            <a:r>
              <a:rPr sz="2400" b="0" spc="-35" dirty="0">
                <a:latin typeface="Calibri"/>
                <a:cs typeface="Calibri"/>
              </a:rPr>
              <a:t> </a:t>
            </a:r>
            <a:r>
              <a:rPr sz="2400" b="0" spc="-25" dirty="0">
                <a:latin typeface="Calibri"/>
                <a:cs typeface="Calibri"/>
              </a:rPr>
              <a:t>ένα</a:t>
            </a:r>
            <a:r>
              <a:rPr lang="en-US" sz="2400" b="0" spc="-2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διάστημα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τιμών</a:t>
            </a:r>
            <a:r>
              <a:rPr sz="2400" b="0" spc="-3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που</a:t>
            </a:r>
            <a:r>
              <a:rPr sz="2400" b="0" spc="-1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πιστεύουμε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με</a:t>
            </a:r>
            <a:r>
              <a:rPr sz="2400" b="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σχετική</a:t>
            </a:r>
            <a:r>
              <a:rPr sz="2400" b="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σιγουριά</a:t>
            </a:r>
            <a:r>
              <a:rPr sz="2400" b="0" spc="1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ότι</a:t>
            </a:r>
            <a:r>
              <a:rPr sz="2400" b="0" spc="-4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περιλαμβάνει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b="0" spc="-25" dirty="0">
                <a:latin typeface="Calibri"/>
                <a:cs typeface="Calibri"/>
              </a:rPr>
              <a:t>τον </a:t>
            </a:r>
            <a:r>
              <a:rPr sz="2400" b="0" dirty="0">
                <a:latin typeface="Calibri"/>
                <a:cs typeface="Calibri"/>
              </a:rPr>
              <a:t>πραγματικό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μέσο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όρο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dirty="0"/>
              <a:t>μ</a:t>
            </a:r>
            <a:r>
              <a:rPr sz="2400" spc="-30" dirty="0"/>
              <a:t> </a:t>
            </a:r>
            <a:r>
              <a:rPr sz="2400" b="0" dirty="0">
                <a:latin typeface="Calibri"/>
                <a:cs typeface="Calibri"/>
              </a:rPr>
              <a:t>του</a:t>
            </a:r>
            <a:r>
              <a:rPr sz="2400" b="0" spc="-4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πληθυσμού.</a:t>
            </a:r>
            <a:r>
              <a:rPr sz="2400" b="0" spc="-30" dirty="0">
                <a:latin typeface="Calibri"/>
                <a:cs typeface="Calibri"/>
              </a:rPr>
              <a:t> </a:t>
            </a:r>
            <a:r>
              <a:rPr sz="2400" b="0" spc="-20" dirty="0">
                <a:latin typeface="Calibri"/>
                <a:cs typeface="Calibri"/>
              </a:rPr>
              <a:t>Π.χ.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7676" y="2148138"/>
            <a:ext cx="11401424" cy="4063933"/>
          </a:xfrm>
          <a:prstGeom prst="rect">
            <a:avLst/>
          </a:prstGeom>
        </p:spPr>
        <p:txBody>
          <a:bodyPr vert="horz" wrap="square" lIns="0" tIns="189230" rIns="0" bIns="0" rtlCol="0">
            <a:spAutoFit/>
          </a:bodyPr>
          <a:lstStyle/>
          <a:p>
            <a:pPr marL="668655" algn="ctr">
              <a:lnSpc>
                <a:spcPct val="100000"/>
              </a:lnSpc>
              <a:spcBef>
                <a:spcPts val="1490"/>
              </a:spcBef>
            </a:pPr>
            <a:r>
              <a:rPr sz="2400" b="1" dirty="0">
                <a:latin typeface="Calibri"/>
                <a:cs typeface="Calibri"/>
              </a:rPr>
              <a:t>[L,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U]</a:t>
            </a:r>
            <a:endParaRPr sz="2400" dirty="0">
              <a:latin typeface="Calibri"/>
              <a:cs typeface="Calibri"/>
            </a:endParaRPr>
          </a:p>
          <a:p>
            <a:pPr marL="671195" algn="ctr">
              <a:lnSpc>
                <a:spcPct val="100000"/>
              </a:lnSpc>
              <a:spcBef>
                <a:spcPts val="1395"/>
              </a:spcBef>
            </a:pPr>
            <a:r>
              <a:rPr sz="2400" dirty="0">
                <a:latin typeface="Calibri"/>
                <a:cs typeface="Calibri"/>
              </a:rPr>
              <a:t>(το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διάστημα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αυτό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ονομάζεται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διάστημα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εμπιστοσύνης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lang="el-GR" sz="2400" b="1" spc="-30" dirty="0">
                <a:latin typeface="Calibri"/>
                <a:cs typeface="Calibri"/>
              </a:rPr>
              <a:t>ή </a:t>
            </a:r>
            <a:r>
              <a:rPr lang="el-GR" sz="2400" spc="-30" dirty="0">
                <a:latin typeface="Calibri"/>
                <a:cs typeface="Calibri"/>
              </a:rPr>
              <a:t>αλλιώς</a:t>
            </a:r>
            <a:r>
              <a:rPr lang="el-GR" sz="2400" b="1" spc="-30" dirty="0">
                <a:latin typeface="Calibri"/>
                <a:cs typeface="Calibri"/>
              </a:rPr>
              <a:t> </a:t>
            </a:r>
            <a:r>
              <a:rPr lang="en-US" sz="2400" b="1" spc="-30" dirty="0">
                <a:latin typeface="Calibri"/>
                <a:cs typeface="Calibri"/>
              </a:rPr>
              <a:t>Confidence interval</a:t>
            </a:r>
            <a:r>
              <a:rPr lang="el-GR" sz="2400" b="1" spc="-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(CI)</a:t>
            </a:r>
            <a:r>
              <a:rPr sz="2400" spc="-10" dirty="0">
                <a:latin typeface="Calibri"/>
                <a:cs typeface="Calibri"/>
              </a:rPr>
              <a:t>)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 dirty="0">
              <a:latin typeface="Calibri"/>
              <a:cs typeface="Calibri"/>
            </a:endParaRPr>
          </a:p>
          <a:p>
            <a:pPr marL="365760" indent="-353695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dirty="0">
                <a:latin typeface="Calibri"/>
                <a:cs typeface="Calibri"/>
              </a:rPr>
              <a:t>Η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τιμή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L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(lower)</a:t>
            </a:r>
            <a:r>
              <a:rPr sz="2400" b="1" spc="-20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είναι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κατώτερο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όριο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του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διαστήματος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εμπιστοσύνης.</a:t>
            </a:r>
            <a:endParaRPr sz="2400" dirty="0">
              <a:latin typeface="Calibri"/>
              <a:cs typeface="Calibri"/>
            </a:endParaRPr>
          </a:p>
          <a:p>
            <a:pPr marL="365760" indent="-353695">
              <a:lnSpc>
                <a:spcPct val="100000"/>
              </a:lnSpc>
              <a:spcBef>
                <a:spcPts val="1970"/>
              </a:spcBef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dirty="0">
                <a:latin typeface="Calibri"/>
                <a:cs typeface="Calibri"/>
              </a:rPr>
              <a:t>Η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τιμή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U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(upper)</a:t>
            </a:r>
            <a:r>
              <a:rPr sz="2400" b="1" spc="-20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είναι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ανώτερο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όριο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του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διαστήματος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εμπιστοσύνης.</a:t>
            </a:r>
            <a:endParaRPr sz="2400" dirty="0">
              <a:latin typeface="Calibri"/>
              <a:cs typeface="Calibri"/>
            </a:endParaRPr>
          </a:p>
          <a:p>
            <a:pPr marL="365760" indent="-353695">
              <a:lnSpc>
                <a:spcPct val="100000"/>
              </a:lnSpc>
              <a:spcBef>
                <a:spcPts val="1995"/>
              </a:spcBef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400" dirty="0">
                <a:latin typeface="Calibri"/>
                <a:cs typeface="Calibri"/>
              </a:rPr>
              <a:t>Στη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μέση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αυτού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του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διαστήματος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θα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βρίσκεται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ο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02429"/>
                </a:solidFill>
                <a:latin typeface="Calibri"/>
                <a:cs typeface="Calibri"/>
              </a:rPr>
              <a:t>X̄</a:t>
            </a:r>
            <a:r>
              <a:rPr sz="2400" b="1" spc="75" dirty="0">
                <a:solidFill>
                  <a:srgbClr val="202429"/>
                </a:solidFill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=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71</a:t>
            </a:r>
            <a:r>
              <a:rPr sz="2400" spc="-25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marL="671195" algn="ctr">
              <a:lnSpc>
                <a:spcPct val="100000"/>
              </a:lnSpc>
              <a:spcBef>
                <a:spcPts val="1355"/>
              </a:spcBef>
            </a:pPr>
            <a:r>
              <a:rPr sz="2200" b="1" dirty="0">
                <a:latin typeface="Calibri"/>
                <a:cs typeface="Calibri"/>
              </a:rPr>
              <a:t>L</a:t>
            </a:r>
            <a:r>
              <a:rPr sz="2200" b="1" spc="-9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…………………….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71……………………</a:t>
            </a:r>
            <a:r>
              <a:rPr sz="2200" b="1" spc="-85" dirty="0">
                <a:latin typeface="Calibri"/>
                <a:cs typeface="Calibri"/>
              </a:rPr>
              <a:t> </a:t>
            </a:r>
            <a:r>
              <a:rPr sz="2200" b="1" spc="-50" dirty="0">
                <a:latin typeface="Calibri"/>
                <a:cs typeface="Calibri"/>
              </a:rPr>
              <a:t>U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1949" y="1345473"/>
            <a:ext cx="11268075" cy="9748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0300"/>
              </a:lnSpc>
              <a:spcBef>
                <a:spcPts val="95"/>
              </a:spcBef>
            </a:pPr>
            <a:r>
              <a:rPr sz="2600" i="1" dirty="0">
                <a:latin typeface="Calibri"/>
                <a:cs typeface="Calibri"/>
              </a:rPr>
              <a:t>Ποιο</a:t>
            </a:r>
            <a:r>
              <a:rPr sz="2600" i="1" spc="-6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θα</a:t>
            </a:r>
            <a:r>
              <a:rPr sz="2600" i="1" spc="-8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είναι</a:t>
            </a:r>
            <a:r>
              <a:rPr sz="2600" i="1" spc="-6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όμως</a:t>
            </a:r>
            <a:r>
              <a:rPr sz="2600" i="1" spc="-75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το</a:t>
            </a:r>
            <a:r>
              <a:rPr sz="2600" i="1" spc="-85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επίπεδο</a:t>
            </a:r>
            <a:r>
              <a:rPr sz="2600" i="1" spc="-10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σιγουριάς</a:t>
            </a:r>
            <a:r>
              <a:rPr sz="2600" i="1" spc="-15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(</a:t>
            </a:r>
            <a:r>
              <a:rPr sz="26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επίπεδο</a:t>
            </a:r>
            <a:r>
              <a:rPr sz="2600" i="1" u="sng" spc="-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εμπιστοσύνης</a:t>
            </a:r>
            <a:r>
              <a:rPr sz="2600" i="1" dirty="0">
                <a:latin typeface="Calibri"/>
                <a:cs typeface="Calibri"/>
              </a:rPr>
              <a:t>)</a:t>
            </a:r>
            <a:r>
              <a:rPr sz="2600" i="1" spc="-75" dirty="0">
                <a:latin typeface="Calibri"/>
                <a:cs typeface="Calibri"/>
              </a:rPr>
              <a:t> </a:t>
            </a:r>
            <a:r>
              <a:rPr sz="2600" i="1" spc="-25" dirty="0">
                <a:latin typeface="Calibri"/>
                <a:cs typeface="Calibri"/>
              </a:rPr>
              <a:t>ότι </a:t>
            </a:r>
            <a:r>
              <a:rPr sz="2600" i="1" dirty="0">
                <a:latin typeface="Calibri"/>
                <a:cs typeface="Calibri"/>
              </a:rPr>
              <a:t>το</a:t>
            </a:r>
            <a:r>
              <a:rPr sz="2600" i="1" spc="-6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διάστημα</a:t>
            </a:r>
            <a:r>
              <a:rPr sz="2600" i="1" spc="-35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[L,</a:t>
            </a:r>
            <a:r>
              <a:rPr sz="2600" i="1" spc="-55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U]</a:t>
            </a:r>
            <a:r>
              <a:rPr sz="2600" i="1" spc="-65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περιλαμβάνει</a:t>
            </a:r>
            <a:r>
              <a:rPr sz="2600" i="1" spc="-35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τον</a:t>
            </a:r>
            <a:r>
              <a:rPr sz="2600" i="1" spc="-30" dirty="0">
                <a:latin typeface="Calibri"/>
                <a:cs typeface="Calibri"/>
              </a:rPr>
              <a:t> </a:t>
            </a:r>
            <a:r>
              <a:rPr sz="2600" i="1" spc="-10" dirty="0">
                <a:latin typeface="Calibri"/>
                <a:cs typeface="Calibri"/>
              </a:rPr>
              <a:t>πραγματικό </a:t>
            </a:r>
            <a:r>
              <a:rPr sz="2600" i="1" dirty="0">
                <a:latin typeface="Calibri"/>
                <a:cs typeface="Calibri"/>
              </a:rPr>
              <a:t>μέσο</a:t>
            </a:r>
            <a:r>
              <a:rPr sz="2600" i="1" spc="-55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όρο</a:t>
            </a:r>
            <a:r>
              <a:rPr sz="2600" i="1" spc="-6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(</a:t>
            </a:r>
            <a:r>
              <a:rPr sz="2600" b="1" i="1" dirty="0">
                <a:latin typeface="Calibri"/>
                <a:cs typeface="Calibri"/>
              </a:rPr>
              <a:t>μ</a:t>
            </a:r>
            <a:r>
              <a:rPr sz="2600" i="1" dirty="0">
                <a:latin typeface="Calibri"/>
                <a:cs typeface="Calibri"/>
              </a:rPr>
              <a:t>)</a:t>
            </a:r>
            <a:r>
              <a:rPr sz="2600" i="1" spc="-65" dirty="0">
                <a:latin typeface="Calibri"/>
                <a:cs typeface="Calibri"/>
              </a:rPr>
              <a:t> </a:t>
            </a:r>
            <a:r>
              <a:rPr sz="2600" i="1" spc="-25" dirty="0">
                <a:latin typeface="Calibri"/>
                <a:cs typeface="Calibri"/>
              </a:rPr>
              <a:t>του </a:t>
            </a:r>
            <a:r>
              <a:rPr sz="2600" i="1" spc="-10" dirty="0">
                <a:latin typeface="Calibri"/>
                <a:cs typeface="Calibri"/>
              </a:rPr>
              <a:t>πληθυσμού</a:t>
            </a:r>
            <a:r>
              <a:rPr sz="2800" i="1" spc="-10" dirty="0">
                <a:latin typeface="Calibri"/>
                <a:cs typeface="Calibri"/>
              </a:rPr>
              <a:t>;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1950" y="3129646"/>
            <a:ext cx="11020425" cy="9410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100"/>
              </a:lnSpc>
              <a:spcBef>
                <a:spcPts val="100"/>
              </a:spcBef>
            </a:pPr>
            <a:r>
              <a:rPr sz="2600" dirty="0">
                <a:latin typeface="Calibri"/>
                <a:cs typeface="Calibri"/>
              </a:rPr>
              <a:t>Συνήθως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ορίζουμε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ως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FF0000"/>
                </a:solidFill>
                <a:latin typeface="Calibri"/>
                <a:cs typeface="Calibri"/>
              </a:rPr>
              <a:t>επίπεδο</a:t>
            </a:r>
            <a:r>
              <a:rPr sz="2600" b="1" spc="-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FF0000"/>
                </a:solidFill>
                <a:latin typeface="Calibri"/>
                <a:cs typeface="Calibri"/>
              </a:rPr>
              <a:t>εμπιστοσύνης</a:t>
            </a:r>
            <a:r>
              <a:rPr sz="2600" b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μια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πιθανότητα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FF0000"/>
                </a:solidFill>
                <a:latin typeface="Calibri"/>
                <a:cs typeface="Calibri"/>
              </a:rPr>
              <a:t>95%</a:t>
            </a:r>
            <a:r>
              <a:rPr sz="2600" b="1" spc="-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το </a:t>
            </a:r>
            <a:r>
              <a:rPr sz="2600" dirty="0">
                <a:latin typeface="Calibri"/>
                <a:cs typeface="Calibri"/>
              </a:rPr>
              <a:t>διάστημα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[L,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U]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περιλαμβάνει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τον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πραγματικό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μέσο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όρο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</a:t>
            </a:r>
            <a:r>
              <a:rPr sz="2600" b="1" dirty="0">
                <a:latin typeface="Calibri"/>
                <a:cs typeface="Calibri"/>
              </a:rPr>
              <a:t>μ</a:t>
            </a:r>
            <a:r>
              <a:rPr sz="2600" dirty="0">
                <a:latin typeface="Calibri"/>
                <a:cs typeface="Calibri"/>
              </a:rPr>
              <a:t>)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του</a:t>
            </a:r>
            <a:r>
              <a:rPr lang="el-GR"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</a:t>
            </a:r>
            <a:r>
              <a:rPr sz="2600" spc="-10" dirty="0" err="1">
                <a:latin typeface="Calibri"/>
                <a:cs typeface="Calibri"/>
              </a:rPr>
              <a:t>ληθυσμού</a:t>
            </a:r>
            <a:r>
              <a:rPr sz="2600" spc="-10" dirty="0">
                <a:latin typeface="Calibri"/>
                <a:cs typeface="Calibri"/>
              </a:rPr>
              <a:t>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00124" y="629728"/>
            <a:ext cx="9839325" cy="172483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0"/>
              </a:spcBef>
            </a:pPr>
            <a:r>
              <a:rPr sz="2600" dirty="0">
                <a:latin typeface="Calibri"/>
                <a:cs typeface="Calibri"/>
              </a:rPr>
              <a:t>Απομένει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βρούμε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ποια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θα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είναι:</a:t>
            </a:r>
            <a:endParaRPr sz="2600" dirty="0">
              <a:latin typeface="Calibri"/>
              <a:cs typeface="Calibri"/>
            </a:endParaRPr>
          </a:p>
          <a:p>
            <a:pPr marL="469265" indent="-457200" algn="just">
              <a:lnSpc>
                <a:spcPct val="100000"/>
              </a:lnSpc>
              <a:spcBef>
                <a:spcPts val="2020"/>
              </a:spcBef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600" dirty="0">
                <a:latin typeface="Calibri"/>
                <a:cs typeface="Calibri"/>
              </a:rPr>
              <a:t>Η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κατώτερη</a:t>
            </a:r>
            <a:r>
              <a:rPr sz="2600" b="1" spc="-4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τιμή</a:t>
            </a:r>
            <a:r>
              <a:rPr sz="2600" b="1" spc="-2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(όριο)</a:t>
            </a:r>
            <a:r>
              <a:rPr sz="2600" b="1" spc="-6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(L)</a:t>
            </a:r>
            <a:r>
              <a:rPr sz="2600" b="1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του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διαστήματος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[L,</a:t>
            </a:r>
            <a:r>
              <a:rPr sz="2600" b="1" spc="-55" dirty="0">
                <a:latin typeface="Calibri"/>
                <a:cs typeface="Calibri"/>
              </a:rPr>
              <a:t> </a:t>
            </a:r>
            <a:r>
              <a:rPr sz="2600" b="1" spc="-25" dirty="0">
                <a:latin typeface="Calibri"/>
                <a:cs typeface="Calibri"/>
              </a:rPr>
              <a:t>U]</a:t>
            </a:r>
            <a:r>
              <a:rPr sz="2600" spc="-25" dirty="0">
                <a:latin typeface="Calibri"/>
                <a:cs typeface="Calibri"/>
              </a:rPr>
              <a:t>.</a:t>
            </a:r>
            <a:endParaRPr sz="2600" dirty="0">
              <a:latin typeface="Calibri"/>
              <a:cs typeface="Calibri"/>
            </a:endParaRPr>
          </a:p>
          <a:p>
            <a:pPr marL="469265" indent="-457200" algn="just">
              <a:lnSpc>
                <a:spcPct val="100000"/>
              </a:lnSpc>
              <a:spcBef>
                <a:spcPts val="2039"/>
              </a:spcBef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600" dirty="0">
                <a:latin typeface="Calibri"/>
                <a:cs typeface="Calibri"/>
              </a:rPr>
              <a:t>Η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ανώτερη</a:t>
            </a:r>
            <a:r>
              <a:rPr sz="2600" b="1" spc="-5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τιμή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(όριο)</a:t>
            </a:r>
            <a:r>
              <a:rPr sz="2600" b="1" spc="-4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(U)</a:t>
            </a:r>
            <a:r>
              <a:rPr sz="2600" b="1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του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διαστήματος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[L,</a:t>
            </a:r>
            <a:r>
              <a:rPr sz="2600" b="1" spc="-40" dirty="0">
                <a:latin typeface="Calibri"/>
                <a:cs typeface="Calibri"/>
              </a:rPr>
              <a:t> </a:t>
            </a:r>
            <a:r>
              <a:rPr sz="2600" b="1" spc="-25" dirty="0">
                <a:latin typeface="Calibri"/>
                <a:cs typeface="Calibri"/>
              </a:rPr>
              <a:t>U]</a:t>
            </a:r>
            <a:r>
              <a:rPr sz="2600" spc="-25" dirty="0">
                <a:latin typeface="Calibri"/>
                <a:cs typeface="Calibri"/>
              </a:rPr>
              <a:t>.</a:t>
            </a:r>
            <a:endParaRPr sz="2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56784" y="4048001"/>
            <a:ext cx="3326001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05"/>
              </a:spcBef>
            </a:pPr>
            <a:r>
              <a:rPr lang="en-US" sz="2200" b="1" dirty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=</a:t>
            </a:r>
            <a:r>
              <a:rPr sz="22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π</a:t>
            </a:r>
            <a:r>
              <a:rPr sz="2200" b="1" spc="-10" dirty="0" err="1">
                <a:solidFill>
                  <a:srgbClr val="FF0000"/>
                </a:solidFill>
                <a:latin typeface="Calibri"/>
                <a:cs typeface="Calibri"/>
              </a:rPr>
              <a:t>εριθώριο</a:t>
            </a:r>
            <a:r>
              <a:rPr lang="el-GR" sz="22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 err="1">
                <a:solidFill>
                  <a:srgbClr val="FF0000"/>
                </a:solidFill>
                <a:latin typeface="Calibri"/>
                <a:cs typeface="Calibri"/>
              </a:rPr>
              <a:t>σφάλμ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ατος</a:t>
            </a:r>
            <a:endParaRPr sz="22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42983A-BD9D-4499-BB6F-07E9D645C739}"/>
              </a:ext>
            </a:extLst>
          </p:cNvPr>
          <p:cNvSpPr txBox="1"/>
          <p:nvPr/>
        </p:nvSpPr>
        <p:spPr>
          <a:xfrm>
            <a:off x="619125" y="4549950"/>
            <a:ext cx="10715625" cy="1013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19200"/>
              </a:lnSpc>
              <a:spcBef>
                <a:spcPts val="18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900" b="0" i="0" u="none" strike="noStrike" kern="1200" cap="none" spc="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Η</a:t>
            </a:r>
            <a:r>
              <a:rPr kumimoji="0" lang="el-GR" sz="3900" b="0" i="0" u="none" strike="noStrike" kern="1200" cap="none" spc="-112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0" i="0" u="none" strike="noStrike" kern="1200" cap="none" spc="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απόσταση</a:t>
            </a:r>
            <a:r>
              <a:rPr kumimoji="0" lang="el-GR" sz="3900" b="0" i="0" u="none" strike="noStrike" kern="1200" cap="none" spc="22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0" i="0" u="none" strike="noStrike" kern="1200" cap="none" spc="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των</a:t>
            </a:r>
            <a:r>
              <a:rPr kumimoji="0" lang="el-GR" sz="3900" b="0" i="0" u="none" strike="noStrike" kern="1200" cap="none" spc="-142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0" i="0" u="none" strike="noStrike" kern="1200" cap="none" spc="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ορίων</a:t>
            </a:r>
            <a:r>
              <a:rPr kumimoji="0" lang="el-GR" sz="3900" b="0" i="0" u="none" strike="noStrike" kern="1200" cap="none" spc="-89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0" i="0" u="none" strike="noStrike" kern="1200" cap="none" spc="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από</a:t>
            </a:r>
            <a:r>
              <a:rPr kumimoji="0" lang="el-GR" sz="3900" b="0" i="0" u="none" strike="noStrike" kern="1200" cap="none" spc="-104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0" i="0" u="none" strike="noStrike" kern="1200" cap="none" spc="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τον</a:t>
            </a:r>
            <a:r>
              <a:rPr kumimoji="0" lang="el-GR" sz="3900" b="0" i="0" u="none" strike="noStrike" kern="1200" cap="none" spc="-6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1" i="0" u="none" strike="noStrike" kern="1200" cap="none" spc="0" normalizeH="0" baseline="1068" noProof="0" dirty="0">
                <a:ln>
                  <a:noFill/>
                </a:ln>
                <a:solidFill>
                  <a:srgbClr val="202429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X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rgbClr val="202429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̄</a:t>
            </a:r>
            <a:r>
              <a:rPr kumimoji="0" lang="el-GR" sz="2600" b="1" i="0" u="none" strike="noStrike" kern="1200" cap="none" spc="40" normalizeH="0" baseline="0" noProof="0" dirty="0">
                <a:ln>
                  <a:noFill/>
                </a:ln>
                <a:solidFill>
                  <a:srgbClr val="202429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1" i="0" u="none" strike="noStrike" kern="1200" cap="none" spc="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=</a:t>
            </a:r>
            <a:r>
              <a:rPr kumimoji="0" lang="el-GR" sz="3900" b="1" i="0" u="none" strike="noStrike" kern="1200" cap="none" spc="-12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1" i="0" u="none" strike="noStrike" kern="1200" cap="none" spc="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71</a:t>
            </a:r>
            <a:r>
              <a:rPr kumimoji="0" lang="el-GR" sz="3900" b="1" i="0" u="none" strike="noStrike" kern="1200" cap="none" spc="-127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0" i="0" u="none" strike="noStrike" kern="1200" cap="none" spc="-15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ονομάζεται</a:t>
            </a:r>
            <a:r>
              <a:rPr kumimoji="0" lang="el-GR" sz="3900" b="0" i="0" u="none" strike="noStrike" kern="1200" cap="none" spc="0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3900" b="0" i="0" u="none" strike="noStrike" kern="1200" cap="none" spc="-15" normalizeH="0" baseline="1068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περιθώριο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σφάλματος</a:t>
            </a:r>
            <a:r>
              <a:rPr kumimoji="0" lang="el-GR" sz="26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lang="el-GR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margin</a:t>
            </a:r>
            <a:r>
              <a:rPr kumimoji="0" lang="el-GR" sz="2600" b="0" i="0" u="none" strike="noStrike" kern="1200" cap="none" spc="-10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lang="el-GR" sz="26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error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</a:t>
            </a:r>
            <a:r>
              <a:rPr kumimoji="0" lang="el-GR" sz="2600" b="0" i="0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και</a:t>
            </a:r>
            <a:r>
              <a:rPr kumimoji="0" lang="el-GR" sz="26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συμβολίζεται</a:t>
            </a:r>
            <a:r>
              <a:rPr kumimoji="0" lang="el-GR" sz="2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με</a:t>
            </a:r>
            <a:r>
              <a:rPr kumimoji="0" lang="el-GR" sz="2600" b="0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</a:t>
            </a:r>
            <a:r>
              <a:rPr kumimoji="0" lang="el-GR" sz="2600" b="0" i="0" u="none" strike="noStrike" kern="1200" cap="none" spc="-9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lang="el-GR" sz="2600" b="0" i="0" u="none" strike="noStrike" kern="1200" cap="none" spc="-1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width</a:t>
            </a:r>
            <a:r>
              <a:rPr kumimoji="0" lang="el-GR" sz="2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).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pSp>
        <p:nvGrpSpPr>
          <p:cNvPr id="14" name="Ομάδα 13">
            <a:extLst>
              <a:ext uri="{FF2B5EF4-FFF2-40B4-BE49-F238E27FC236}">
                <a16:creationId xmlns:a16="http://schemas.microsoft.com/office/drawing/2014/main" id="{84DA7D78-92E6-402C-8FD3-89FFA3BE5983}"/>
              </a:ext>
            </a:extLst>
          </p:cNvPr>
          <p:cNvGrpSpPr/>
          <p:nvPr/>
        </p:nvGrpSpPr>
        <p:grpSpPr>
          <a:xfrm>
            <a:off x="2480371" y="2568574"/>
            <a:ext cx="6878829" cy="1586591"/>
            <a:chOff x="2954846" y="3215343"/>
            <a:chExt cx="6878829" cy="241084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AC93FE0-256E-4591-B6E6-B2DDCCC69351}"/>
                </a:ext>
              </a:extLst>
            </p:cNvPr>
            <p:cNvSpPr txBox="1"/>
            <p:nvPr/>
          </p:nvSpPr>
          <p:spPr>
            <a:xfrm>
              <a:off x="2954846" y="3215343"/>
              <a:ext cx="6878829" cy="2410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alibri"/>
                  <a:cs typeface="Calibri"/>
                </a:rPr>
                <a:t>L</a:t>
              </a:r>
              <a:r>
                <a:rPr lang="en-US" sz="2800" b="1" spc="-60" dirty="0">
                  <a:latin typeface="Calibri"/>
                  <a:cs typeface="Calibri"/>
                </a:rPr>
                <a:t> </a:t>
              </a:r>
              <a:r>
                <a:rPr lang="en-US" sz="2800" b="1" dirty="0">
                  <a:latin typeface="Calibri"/>
                  <a:cs typeface="Calibri"/>
                </a:rPr>
                <a:t>…………………….</a:t>
              </a:r>
              <a:r>
                <a:rPr lang="en-US" sz="2800" b="1" spc="-90" dirty="0">
                  <a:latin typeface="Calibri"/>
                  <a:cs typeface="Calibri"/>
                </a:rPr>
                <a:t> </a:t>
              </a:r>
              <a:r>
                <a:rPr lang="en-US" sz="2800" b="1" dirty="0">
                  <a:latin typeface="Calibri"/>
                  <a:cs typeface="Calibri"/>
                </a:rPr>
                <a:t>71……………………..</a:t>
              </a:r>
              <a:r>
                <a:rPr lang="en-US" sz="2800" b="1" spc="-70" dirty="0">
                  <a:latin typeface="Calibri"/>
                  <a:cs typeface="Calibri"/>
                </a:rPr>
                <a:t> </a:t>
              </a:r>
              <a:r>
                <a:rPr lang="en-US" sz="2800" b="1" spc="-50" dirty="0">
                  <a:latin typeface="Calibri"/>
                  <a:cs typeface="Calibri"/>
                </a:rPr>
                <a:t>U</a:t>
              </a:r>
              <a:endParaRPr lang="el-GR" sz="2800" b="1" spc="-50" dirty="0">
                <a:latin typeface="Calibri"/>
                <a:cs typeface="Calibri"/>
              </a:endParaRPr>
            </a:p>
            <a:p>
              <a:r>
                <a:rPr lang="en-US" sz="2800" b="1" spc="-50" dirty="0">
                  <a:solidFill>
                    <a:srgbClr val="FF0000"/>
                  </a:solidFill>
                  <a:latin typeface="Calibri"/>
                  <a:cs typeface="Calibri"/>
                </a:rPr>
                <a:t>                          </a:t>
              </a:r>
            </a:p>
            <a:p>
              <a:r>
                <a:rPr lang="en-US" sz="2800" b="1" spc="-50" dirty="0">
                  <a:solidFill>
                    <a:srgbClr val="FF0000"/>
                  </a:solidFill>
                  <a:latin typeface="Calibri"/>
                  <a:cs typeface="Calibri"/>
                </a:rPr>
                <a:t>                          W                            </a:t>
              </a:r>
              <a:r>
                <a:rPr lang="en-US" sz="2800" b="1" spc="-50" dirty="0" err="1">
                  <a:solidFill>
                    <a:srgbClr val="FF0000"/>
                  </a:solidFill>
                  <a:latin typeface="Calibri"/>
                  <a:cs typeface="Calibri"/>
                </a:rPr>
                <a:t>W</a:t>
              </a:r>
              <a:endParaRPr lang="en-US" sz="2800" dirty="0">
                <a:solidFill>
                  <a:srgbClr val="FF0000"/>
                </a:solidFill>
                <a:latin typeface="Calibri"/>
                <a:cs typeface="Calibri"/>
              </a:endParaRPr>
            </a:p>
            <a:p>
              <a:pPr algn="ctr"/>
              <a:endParaRPr lang="el-GR" sz="2800" dirty="0"/>
            </a:p>
          </p:txBody>
        </p:sp>
        <p:sp>
          <p:nvSpPr>
            <p:cNvPr id="12" name="object 3">
              <a:extLst>
                <a:ext uri="{FF2B5EF4-FFF2-40B4-BE49-F238E27FC236}">
                  <a16:creationId xmlns:a16="http://schemas.microsoft.com/office/drawing/2014/main" id="{5F5164FF-E022-40A2-9FA4-66F1BAD71722}"/>
                </a:ext>
              </a:extLst>
            </p:cNvPr>
            <p:cNvSpPr/>
            <p:nvPr/>
          </p:nvSpPr>
          <p:spPr>
            <a:xfrm>
              <a:off x="3858451" y="3722955"/>
              <a:ext cx="2582887" cy="254634"/>
            </a:xfrm>
            <a:custGeom>
              <a:avLst/>
              <a:gdLst/>
              <a:ahLst/>
              <a:cxnLst/>
              <a:rect l="l" t="t" r="r" b="b"/>
              <a:pathLst>
                <a:path w="2490470" h="254635">
                  <a:moveTo>
                    <a:pt x="6095" y="252984"/>
                  </a:moveTo>
                  <a:lnTo>
                    <a:pt x="2490469" y="252984"/>
                  </a:lnTo>
                </a:path>
                <a:path w="2490470" h="254635">
                  <a:moveTo>
                    <a:pt x="2478023" y="0"/>
                  </a:moveTo>
                  <a:lnTo>
                    <a:pt x="2478023" y="252349"/>
                  </a:lnTo>
                </a:path>
                <a:path w="2490470" h="254635">
                  <a:moveTo>
                    <a:pt x="0" y="30480"/>
                  </a:moveTo>
                  <a:lnTo>
                    <a:pt x="0" y="254254"/>
                  </a:lnTo>
                </a:path>
              </a:pathLst>
            </a:custGeom>
            <a:ln w="6096">
              <a:solidFill>
                <a:srgbClr val="1CACE3"/>
              </a:solidFill>
            </a:ln>
          </p:spPr>
          <p:txBody>
            <a:bodyPr wrap="square" lIns="0" tIns="0" rIns="0" bIns="0" rtlCol="0"/>
            <a:lstStyle/>
            <a:p>
              <a:pPr algn="just"/>
              <a:endParaRPr/>
            </a:p>
          </p:txBody>
        </p:sp>
        <p:sp>
          <p:nvSpPr>
            <p:cNvPr id="13" name="object 4">
              <a:extLst>
                <a:ext uri="{FF2B5EF4-FFF2-40B4-BE49-F238E27FC236}">
                  <a16:creationId xmlns:a16="http://schemas.microsoft.com/office/drawing/2014/main" id="{53DD6ED9-D3CF-4FF3-94F8-4DF3B9C39A0C}"/>
                </a:ext>
              </a:extLst>
            </p:cNvPr>
            <p:cNvSpPr/>
            <p:nvPr/>
          </p:nvSpPr>
          <p:spPr>
            <a:xfrm>
              <a:off x="6480066" y="3722955"/>
              <a:ext cx="2501225" cy="259079"/>
            </a:xfrm>
            <a:custGeom>
              <a:avLst/>
              <a:gdLst/>
              <a:ahLst/>
              <a:cxnLst/>
              <a:rect l="l" t="t" r="r" b="b"/>
              <a:pathLst>
                <a:path w="2411729" h="259079">
                  <a:moveTo>
                    <a:pt x="0" y="259080"/>
                  </a:moveTo>
                  <a:lnTo>
                    <a:pt x="2411349" y="259080"/>
                  </a:lnTo>
                </a:path>
                <a:path w="2411729" h="259079">
                  <a:moveTo>
                    <a:pt x="9144" y="6096"/>
                  </a:moveTo>
                  <a:lnTo>
                    <a:pt x="9144" y="256921"/>
                  </a:lnTo>
                </a:path>
                <a:path w="2411729" h="259079">
                  <a:moveTo>
                    <a:pt x="2398776" y="0"/>
                  </a:moveTo>
                  <a:lnTo>
                    <a:pt x="2398776" y="252349"/>
                  </a:lnTo>
                </a:path>
              </a:pathLst>
            </a:custGeom>
            <a:ln w="6096">
              <a:solidFill>
                <a:srgbClr val="1CACE3"/>
              </a:solidFill>
            </a:ln>
          </p:spPr>
          <p:txBody>
            <a:bodyPr wrap="square" lIns="0" tIns="0" rIns="0" bIns="0" rtlCol="0"/>
            <a:lstStyle/>
            <a:p>
              <a:pPr algn="just"/>
              <a:endParaRPr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87282A3-C69C-4319-8B8F-B221CFE14019}"/>
                  </a:ext>
                </a:extLst>
              </p:cNvPr>
              <p:cNvSpPr txBox="1"/>
              <p:nvPr/>
            </p:nvSpPr>
            <p:spPr>
              <a:xfrm>
                <a:off x="0" y="179570"/>
                <a:ext cx="1209675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400" dirty="0"/>
                  <a:t>Γνωρίζουμε ήδη ότι υπάρχει 95% πιθανότητα ο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l-GR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να βρίσκεται </a:t>
                </a:r>
                <a:r>
                  <a:rPr lang="el-GR" sz="24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±1,96 </a:t>
                </a:r>
                <a:r>
                  <a:rPr lang="el-GR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τυπικά σφάλματα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l-GR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𝝈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l-GR" sz="2400" b="1" i="1" smtClea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) </a:t>
                </a:r>
                <a:r>
                  <a:rPr lang="el-GR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από το </a:t>
                </a:r>
                <a:r>
                  <a:rPr lang="el-GR" sz="24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μ</a:t>
                </a:r>
                <a:r>
                  <a:rPr lang="el-GR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. Άρα το διάστημα εμπιστοσύνης 95% υπολογίζεται με τον τύπο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𝑪𝑰</m:t>
                        </m:r>
                      </m:e>
                      <m:sub>
                        <m: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𝟗𝟓</m:t>
                        </m:r>
                      </m:sub>
                    </m:sSub>
                    <m:r>
                      <a:rPr lang="en-US" sz="2400" b="1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l-GR" sz="24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±</a:t>
                </a:r>
                <a:r>
                  <a:rPr lang="en-US" sz="24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1,96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l-GR" sz="24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𝝈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400" b="1" i="1" smtClea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</m:acc>
                      </m:sub>
                    </m:sSub>
                  </m:oMath>
                </a14:m>
                <a:r>
                  <a:rPr lang="el-GR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/>
                  <a:t> </a:t>
                </a:r>
                <a:r>
                  <a:rPr lang="el-GR" sz="2400" dirty="0"/>
                  <a:t> 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87282A3-C69C-4319-8B8F-B221CFE140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79570"/>
                <a:ext cx="12096751" cy="830997"/>
              </a:xfrm>
              <a:prstGeom prst="rect">
                <a:avLst/>
              </a:prstGeom>
              <a:blipFill>
                <a:blip r:embed="rId2"/>
                <a:stretch>
                  <a:fillRect l="-756" t="-5839" b="-1532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172FCE1-882B-44EE-B677-E3C1B843F081}"/>
                  </a:ext>
                </a:extLst>
              </p:cNvPr>
              <p:cNvSpPr txBox="1"/>
              <p:nvPr/>
            </p:nvSpPr>
            <p:spPr>
              <a:xfrm>
                <a:off x="355472" y="1342369"/>
                <a:ext cx="569290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sz="2400" dirty="0"/>
                  <a:t>με ανώτατο όριο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96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l-G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sz="2400" dirty="0"/>
                  <a:t>)</a:t>
                </a:r>
                <a:endParaRPr lang="el-GR" sz="2400" dirty="0"/>
              </a:p>
              <a:p>
                <a:endParaRPr lang="en-US" sz="2400" dirty="0"/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sz="2400" dirty="0"/>
                  <a:t>με κατώτατο όριο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96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l-G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sz="2400" dirty="0"/>
                  <a:t>)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172FCE1-882B-44EE-B677-E3C1B843F0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472" y="1342369"/>
                <a:ext cx="5692903" cy="1200329"/>
              </a:xfrm>
              <a:prstGeom prst="rect">
                <a:avLst/>
              </a:prstGeom>
              <a:blipFill>
                <a:blip r:embed="rId3"/>
                <a:stretch>
                  <a:fillRect l="-1392" t="-4061" b="-1066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EB76A25-0D04-4FBB-A340-02E1A2189210}"/>
                  </a:ext>
                </a:extLst>
              </p:cNvPr>
              <p:cNvSpPr txBox="1"/>
              <p:nvPr/>
            </p:nvSpPr>
            <p:spPr>
              <a:xfrm>
                <a:off x="7245966" y="1446236"/>
                <a:ext cx="2059781" cy="7992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l-GR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sub>
                      </m:sSub>
                      <m:r>
                        <a:rPr lang="el-GR" sz="2400" b="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𝒔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l-GR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EB76A25-0D04-4FBB-A340-02E1A21892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5966" y="1446236"/>
                <a:ext cx="2059781" cy="7992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9472C0-1555-48AF-98F2-099F748C9407}"/>
                  </a:ext>
                </a:extLst>
              </p:cNvPr>
              <p:cNvSpPr txBox="1"/>
              <p:nvPr/>
            </p:nvSpPr>
            <p:spPr>
              <a:xfrm>
                <a:off x="95249" y="2874500"/>
                <a:ext cx="11506201" cy="2371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400" dirty="0"/>
                  <a:t>Αντικαθιστώντας τα παραπάνω με τις τιμές του παραδείγματος έχουμε: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200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08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08</m:t>
                      </m:r>
                    </m:oMath>
                  </m:oMathPara>
                </a14:m>
                <a:endParaRPr lang="en-US" sz="24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200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08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68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92</m:t>
                      </m:r>
                    </m:oMath>
                  </m:oMathPara>
                </a14:m>
                <a:endParaRPr lang="en-US" sz="2400" b="0" dirty="0"/>
              </a:p>
              <a:p>
                <a:endParaRPr lang="el-GR" sz="24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9472C0-1555-48AF-98F2-099F748C94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49" y="2874500"/>
                <a:ext cx="11506201" cy="2371931"/>
              </a:xfrm>
              <a:prstGeom prst="rect">
                <a:avLst/>
              </a:prstGeom>
              <a:blipFill>
                <a:blip r:embed="rId5"/>
                <a:stretch>
                  <a:fillRect l="-848" t="-20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889A464-32C3-400D-AD8B-FC03FF88105A}"/>
              </a:ext>
            </a:extLst>
          </p:cNvPr>
          <p:cNvSpPr txBox="1"/>
          <p:nvPr/>
        </p:nvSpPr>
        <p:spPr>
          <a:xfrm>
            <a:off x="121265" y="5399951"/>
            <a:ext cx="12096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dirty="0">
                <a:solidFill>
                  <a:srgbClr val="FF0000"/>
                </a:solidFill>
              </a:rPr>
              <a:t>Η τιμή 2,08 είναι το περιθώριο σφάλματος και το διάστημα εμπιστοσύνης 95% το [68,92, 73,08]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1C6F70-C295-4A6F-A5D8-5AE33BCBB916}"/>
              </a:ext>
            </a:extLst>
          </p:cNvPr>
          <p:cNvSpPr txBox="1"/>
          <p:nvPr/>
        </p:nvSpPr>
        <p:spPr>
          <a:xfrm>
            <a:off x="6200775" y="1649669"/>
            <a:ext cx="1045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/>
              <a:t>όπου</a:t>
            </a:r>
          </a:p>
        </p:txBody>
      </p:sp>
    </p:spTree>
    <p:extLst>
      <p:ext uri="{BB962C8B-B14F-4D97-AF65-F5344CB8AC3E}">
        <p14:creationId xmlns:p14="http://schemas.microsoft.com/office/powerpoint/2010/main" val="3823871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3446" y="1402648"/>
            <a:ext cx="10985105" cy="2784095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583566" indent="-571500" algn="just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sz="3600" dirty="0">
                <a:latin typeface="Calibri"/>
                <a:cs typeface="Calibri"/>
              </a:rPr>
              <a:t>Σφάλμα δειγματοληψίας.</a:t>
            </a:r>
          </a:p>
          <a:p>
            <a:pPr marL="583566" indent="-571500" algn="just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sz="3600" dirty="0">
                <a:latin typeface="Calibri"/>
                <a:cs typeface="Calibri"/>
              </a:rPr>
              <a:t>Δειγματοληπτική κατανομή.</a:t>
            </a:r>
          </a:p>
          <a:p>
            <a:pPr marL="583566" indent="-571500" algn="just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sz="3600" dirty="0">
                <a:latin typeface="Calibri"/>
                <a:cs typeface="Calibri"/>
              </a:rPr>
              <a:t>Τυπικό σφάλμα.</a:t>
            </a:r>
          </a:p>
          <a:p>
            <a:pPr marL="583566" indent="-571500" algn="just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sz="3600" dirty="0">
                <a:latin typeface="Calibri"/>
                <a:cs typeface="Calibri"/>
              </a:rPr>
              <a:t>Διαστήματα εμπιστοσύνης.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01838" y="206295"/>
            <a:ext cx="5188323" cy="5674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3600" b="1" spc="-25" dirty="0">
                <a:solidFill>
                  <a:srgbClr val="5FCAEE"/>
                </a:solidFill>
                <a:latin typeface="Trebuchet MS"/>
              </a:rPr>
              <a:t>Περίγραμμα Ενότητας</a:t>
            </a:r>
            <a:endParaRPr sz="3600" b="1" spc="-25" dirty="0">
              <a:solidFill>
                <a:srgbClr val="5FCAEE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6308781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726" y="2096116"/>
            <a:ext cx="12039600" cy="15295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800" dirty="0">
                <a:solidFill>
                  <a:srgbClr val="FF0000"/>
                </a:solidFill>
              </a:rPr>
              <a:t>Άρα</a:t>
            </a:r>
            <a:r>
              <a:rPr sz="2800" spc="-5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υπάρχει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95%</a:t>
            </a:r>
            <a:r>
              <a:rPr sz="2800" spc="-3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πιθανότητα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το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διάστημα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[68,92,</a:t>
            </a:r>
            <a:r>
              <a:rPr sz="2800" spc="-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73,08]</a:t>
            </a:r>
            <a:r>
              <a:rPr sz="2800" spc="20" dirty="0">
                <a:solidFill>
                  <a:srgbClr val="FF0000"/>
                </a:solidFill>
              </a:rPr>
              <a:t> </a:t>
            </a:r>
            <a:r>
              <a:rPr sz="2800" spc="-25" dirty="0">
                <a:solidFill>
                  <a:srgbClr val="FF0000"/>
                </a:solidFill>
              </a:rPr>
              <a:t>να </a:t>
            </a:r>
            <a:r>
              <a:rPr sz="2800" dirty="0">
                <a:solidFill>
                  <a:srgbClr val="FF0000"/>
                </a:solidFill>
              </a:rPr>
              <a:t>περιλαμβάνει</a:t>
            </a:r>
            <a:r>
              <a:rPr sz="2800" spc="-12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τον</a:t>
            </a:r>
            <a:r>
              <a:rPr sz="2800" spc="-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μέσο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όρο</a:t>
            </a:r>
            <a:r>
              <a:rPr sz="2800" spc="-4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επίδοσης</a:t>
            </a:r>
            <a:r>
              <a:rPr sz="2800" spc="-6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στο</a:t>
            </a:r>
            <a:r>
              <a:rPr sz="2800" spc="-2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τεστ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λογικού συλλογισμού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του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πληθυσμού</a:t>
            </a:r>
            <a:r>
              <a:rPr sz="2800" spc="-6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των</a:t>
            </a:r>
            <a:r>
              <a:rPr sz="2800" spc="-4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μαθητών</a:t>
            </a:r>
            <a:r>
              <a:rPr sz="2800" spc="-6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ΣΤ΄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Δημοτικού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spc="-25" dirty="0">
                <a:solidFill>
                  <a:srgbClr val="FF0000"/>
                </a:solidFill>
              </a:rPr>
              <a:t>της </a:t>
            </a:r>
            <a:r>
              <a:rPr sz="2800" spc="-10" dirty="0">
                <a:solidFill>
                  <a:srgbClr val="FF0000"/>
                </a:solidFill>
              </a:rPr>
              <a:t>χώρας.</a:t>
            </a:r>
            <a:endParaRPr sz="2800" dirty="0">
              <a:solidFill>
                <a:srgbClr val="FF0000"/>
              </a:solidFill>
            </a:endParaRPr>
          </a:p>
        </p:txBody>
      </p:sp>
      <p:sp>
        <p:nvSpPr>
          <p:cNvPr id="3" name="object 6">
            <a:extLst>
              <a:ext uri="{FF2B5EF4-FFF2-40B4-BE49-F238E27FC236}">
                <a16:creationId xmlns:a16="http://schemas.microsoft.com/office/drawing/2014/main" id="{861C3A5F-E27D-41C2-96A5-B88B3CB3C61B}"/>
              </a:ext>
            </a:extLst>
          </p:cNvPr>
          <p:cNvSpPr txBox="1">
            <a:spLocks/>
          </p:cNvSpPr>
          <p:nvPr/>
        </p:nvSpPr>
        <p:spPr>
          <a:xfrm>
            <a:off x="4733925" y="93047"/>
            <a:ext cx="2376487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sz="3200" spc="-25" dirty="0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Αποτέλεσμα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438775" y="0"/>
            <a:ext cx="1314450" cy="44435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800" b="1" spc="-25" dirty="0" err="1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Άσκηση</a:t>
            </a:r>
            <a:endParaRPr sz="2800" b="1" spc="-25" dirty="0">
              <a:solidFill>
                <a:srgbClr val="5FCAEE"/>
              </a:solidFill>
              <a:latin typeface="Trebuchet MS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404D30-9A17-4C4D-8FAD-9360AFD83338}"/>
              </a:ext>
            </a:extLst>
          </p:cNvPr>
          <p:cNvSpPr txBox="1"/>
          <p:nvPr/>
        </p:nvSpPr>
        <p:spPr>
          <a:xfrm>
            <a:off x="442912" y="3801613"/>
            <a:ext cx="11306176" cy="1392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152400" lvl="0" algn="just" defTabSz="685800" rtl="0" eaLnBrk="1" fontAlgn="auto" latinLnBrk="0" hangingPunct="1">
              <a:lnSpc>
                <a:spcPct val="120100"/>
              </a:lnSpc>
              <a:spcBef>
                <a:spcPts val="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Με</a:t>
            </a:r>
            <a:r>
              <a:rPr kumimoji="0" lang="el-GR" sz="2400" b="0" i="1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βάση</a:t>
            </a:r>
            <a:r>
              <a:rPr kumimoji="0" lang="el-GR" sz="2400" b="0" i="1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τα</a:t>
            </a:r>
            <a:r>
              <a:rPr kumimoji="0" lang="el-GR" sz="2400" b="0" i="1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παραπάνω</a:t>
            </a:r>
            <a:r>
              <a:rPr kumimoji="0" lang="el-GR" sz="2400" b="0" i="1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στατιστικά</a:t>
            </a:r>
            <a:r>
              <a:rPr kumimoji="0" lang="el-GR" sz="2400" b="0" i="1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μέτρα</a:t>
            </a:r>
            <a:r>
              <a:rPr kumimoji="0" lang="el-GR" sz="2400" b="0" i="1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κατασκευάστε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το</a:t>
            </a:r>
            <a:r>
              <a:rPr kumimoji="0" lang="el-GR" sz="2400" b="0" i="1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διάστημα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εμπιστοσύνης</a:t>
            </a:r>
            <a:r>
              <a:rPr kumimoji="0" lang="el-GR" sz="2400" b="0" i="1" u="none" strike="noStrike" kern="1200" cap="none" spc="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95%</a:t>
            </a:r>
            <a:r>
              <a:rPr kumimoji="0" lang="el-GR" sz="2400" b="0" i="1" u="none" strike="noStrike" kern="1200" cap="none" spc="-9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lang="el-G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CI</a:t>
            </a:r>
            <a:r>
              <a:rPr kumimoji="0" lang="el-GR" sz="2400" b="1" i="1" u="none" strike="noStrike" kern="1200" cap="none" spc="0" normalizeH="0" baseline="-19607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95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</a:t>
            </a:r>
            <a:r>
              <a:rPr kumimoji="0" lang="el-GR" sz="2400" b="0" i="1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για</a:t>
            </a:r>
            <a:r>
              <a:rPr kumimoji="0" lang="el-GR" sz="2400" b="0" i="1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τον</a:t>
            </a:r>
            <a:r>
              <a:rPr kumimoji="0" lang="el-GR" sz="2400" b="0" i="1" u="none" strike="noStrike" kern="1200" cap="none" spc="-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μέσο</a:t>
            </a:r>
            <a:r>
              <a:rPr kumimoji="0" lang="el-GR" sz="2400" b="0" i="1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όρο</a:t>
            </a:r>
            <a:r>
              <a:rPr kumimoji="0" lang="el-GR" sz="2400" b="0" i="1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lang="el-G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</a:t>
            </a:r>
            <a:r>
              <a:rPr kumimoji="0" lang="el-GR" sz="2400" b="0" i="1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ολόκληρου</a:t>
            </a:r>
            <a:r>
              <a:rPr kumimoji="0" lang="el-GR" sz="2400" b="0" i="1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του</a:t>
            </a:r>
            <a:r>
              <a:rPr kumimoji="0" lang="el-GR" sz="2400" b="0" i="1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πληθυσμού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μαθητών</a:t>
            </a:r>
            <a:r>
              <a:rPr kumimoji="0" lang="el-GR" sz="2400" b="0" i="1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Α΄</a:t>
            </a:r>
            <a:r>
              <a:rPr kumimoji="0" lang="el-GR" sz="2400" b="0" i="1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Γυμνασίου</a:t>
            </a:r>
            <a:r>
              <a:rPr kumimoji="0" lang="el-GR" sz="2400" b="0" i="1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της</a:t>
            </a:r>
            <a:r>
              <a:rPr kumimoji="0" lang="el-GR" sz="2400" b="0" i="1" u="none" strike="noStrike" kern="1200" cap="none" spc="-1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χώρας.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pSp>
        <p:nvGrpSpPr>
          <p:cNvPr id="10" name="Ομάδα 9">
            <a:extLst>
              <a:ext uri="{FF2B5EF4-FFF2-40B4-BE49-F238E27FC236}">
                <a16:creationId xmlns:a16="http://schemas.microsoft.com/office/drawing/2014/main" id="{EACC8979-F895-4BCE-9A94-7DD73DD7B112}"/>
              </a:ext>
            </a:extLst>
          </p:cNvPr>
          <p:cNvGrpSpPr/>
          <p:nvPr/>
        </p:nvGrpSpPr>
        <p:grpSpPr>
          <a:xfrm>
            <a:off x="309562" y="1074373"/>
            <a:ext cx="11506200" cy="1392369"/>
            <a:chOff x="209550" y="571073"/>
            <a:chExt cx="11506200" cy="1392369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196C1A9-E037-4929-929F-2A0820158035}"/>
                </a:ext>
              </a:extLst>
            </p:cNvPr>
            <p:cNvSpPr txBox="1"/>
            <p:nvPr/>
          </p:nvSpPr>
          <p:spPr>
            <a:xfrm>
              <a:off x="209550" y="571073"/>
              <a:ext cx="11506200" cy="1392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R="17780" lvl="0" algn="just" defTabSz="685800" rtl="0" eaLnBrk="1" fontAlgn="auto" latinLnBrk="0" hangingPunct="1">
                <a:lnSpc>
                  <a:spcPct val="120000"/>
                </a:lnSpc>
                <a:spcBef>
                  <a:spcPts val="95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Έστω</a:t>
              </a:r>
              <a:r>
                <a:rPr kumimoji="0" lang="el-GR" sz="2400" b="0" i="0" u="none" strike="noStrike" kern="1200" cap="none" spc="12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ότι</a:t>
              </a:r>
              <a:r>
                <a:rPr kumimoji="0" lang="el-GR" sz="2400" b="0" i="0" u="none" strike="noStrike" kern="1200" cap="none" spc="13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επιλέξαμε</a:t>
              </a:r>
              <a:r>
                <a:rPr kumimoji="0" lang="el-GR" sz="2400" b="0" i="0" u="none" strike="noStrike" kern="1200" cap="none" spc="9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τυχαία</a:t>
              </a:r>
              <a:r>
                <a:rPr kumimoji="0" lang="el-GR" sz="2400" b="0" i="0" u="none" strike="noStrike" kern="1200" cap="none" spc="114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ένα</a:t>
              </a:r>
              <a:r>
                <a:rPr kumimoji="0" lang="el-GR" sz="2400" b="0" i="0" u="none" strike="noStrike" kern="1200" cap="none" spc="9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δείγμα</a:t>
              </a:r>
              <a:r>
                <a:rPr kumimoji="0" lang="el-GR" sz="2400" b="0" i="0" u="none" strike="noStrike" kern="1200" cap="none" spc="9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36</a:t>
              </a:r>
              <a:r>
                <a:rPr kumimoji="0" lang="el-GR" sz="2400" b="0" i="0" u="none" strike="noStrike" kern="1200" cap="none" spc="12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μαθητών</a:t>
              </a:r>
              <a:r>
                <a:rPr kumimoji="0" lang="el-GR" sz="2400" b="0" i="0" u="none" strike="noStrike" kern="1200" cap="none" spc="114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Α΄</a:t>
              </a:r>
              <a:r>
                <a:rPr kumimoji="0" lang="el-GR" sz="2400" b="0" i="0" u="none" strike="noStrike" kern="1200" cap="none" spc="9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Γυμνασίου</a:t>
              </a:r>
              <a:r>
                <a:rPr kumimoji="0" lang="el-GR" sz="2400" b="0" i="0" u="none" strike="noStrike" kern="1200" cap="none" spc="12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(Ν=36)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και</a:t>
              </a:r>
              <a:r>
                <a:rPr kumimoji="0" lang="el-GR" sz="2400" b="0" i="0" u="none" strike="noStrike" kern="1200" cap="none" spc="39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υπολογίσαμε</a:t>
              </a:r>
              <a:r>
                <a:rPr kumimoji="0" lang="el-GR" sz="2400" b="0" i="0" u="none" strike="noStrike" kern="1200" cap="none" spc="39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τον</a:t>
              </a:r>
              <a:r>
                <a:rPr kumimoji="0" lang="el-GR" sz="2400" b="0" i="0" u="none" strike="noStrike" kern="1200" cap="none" spc="40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μέσο</a:t>
              </a:r>
              <a:r>
                <a:rPr kumimoji="0" lang="el-GR" sz="2400" b="0" i="0" u="none" strike="noStrike" kern="1200" cap="none" spc="39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όρο</a:t>
              </a:r>
              <a:r>
                <a:rPr kumimoji="0" lang="el-GR" sz="2400" b="0" i="0" u="none" strike="noStrike" kern="1200" cap="none" spc="4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και</a:t>
              </a:r>
              <a:r>
                <a:rPr kumimoji="0" lang="el-GR" sz="2400" b="0" i="0" u="none" strike="noStrike" kern="1200" cap="none" spc="39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την</a:t>
              </a:r>
              <a:r>
                <a:rPr kumimoji="0" lang="el-GR" sz="2400" b="0" i="0" u="none" strike="noStrike" kern="1200" cap="none" spc="38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τυπική</a:t>
              </a:r>
              <a:r>
                <a:rPr kumimoji="0" lang="el-GR" sz="2400" b="0" i="0" u="none" strike="noStrike" kern="1200" cap="none" spc="37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απόκλιση</a:t>
              </a:r>
              <a:r>
                <a:rPr kumimoji="0" lang="el-GR" sz="2400" b="0" i="0" u="none" strike="noStrike" kern="1200" cap="none" spc="37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της</a:t>
              </a:r>
              <a:r>
                <a:rPr kumimoji="0" lang="el-GR" sz="2400" b="0" i="0" u="none" strike="noStrike" kern="1200" cap="none" spc="38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επίδοσης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τους</a:t>
              </a:r>
              <a:r>
                <a:rPr kumimoji="0" lang="el-GR" sz="2400" b="0" i="0" u="none" strike="noStrike" kern="1200" cap="none" spc="-3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σε</a:t>
              </a:r>
              <a:r>
                <a:rPr kumimoji="0" lang="el-GR" sz="2400" b="0" i="0" u="none" strike="noStrike" kern="1200" cap="none" spc="-4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ένα</a:t>
              </a:r>
              <a:r>
                <a:rPr kumimoji="0" lang="el-GR" sz="2400" b="0" i="0" u="none" strike="noStrike" kern="1200" cap="none" spc="-4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τεστ</a:t>
              </a:r>
              <a:r>
                <a:rPr kumimoji="0" lang="el-GR" sz="2400" b="0" i="0" u="none" strike="noStrike" kern="1200" cap="none" spc="-3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γεωμετρίας.</a:t>
              </a:r>
              <a:r>
                <a:rPr kumimoji="0" lang="el-GR" sz="2400" b="0" i="0" u="none" strike="noStrike" kern="1200" cap="none" spc="-1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Έστω</a:t>
              </a:r>
              <a:r>
                <a:rPr kumimoji="0" lang="el-GR" sz="2400" b="0" i="0" u="none" strike="noStrike" kern="1200" cap="none" spc="-3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ότι</a:t>
              </a:r>
              <a:r>
                <a:rPr kumimoji="0" lang="el-GR" sz="2400" b="0" i="0" u="none" strike="noStrike" kern="1200" cap="none" spc="-6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4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βρήκαμε: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C9702A87-0A4D-4AC5-A055-A9C7845ED159}"/>
                    </a:ext>
                  </a:extLst>
                </p:cNvPr>
                <p:cNvSpPr txBox="1"/>
                <p:nvPr/>
              </p:nvSpPr>
              <p:spPr>
                <a:xfrm>
                  <a:off x="4152899" y="1501777"/>
                  <a:ext cx="622935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R="0" lvl="0" algn="just" defTabSz="685800" rtl="0" eaLnBrk="1" fontAlgn="auto" latinLnBrk="0" hangingPunct="1">
                    <a:lnSpc>
                      <a:spcPct val="100000"/>
                    </a:lnSpc>
                    <a:spcBef>
                      <a:spcPts val="1465"/>
                    </a:spcBef>
                    <a:spcAft>
                      <a:spcPts val="0"/>
                    </a:spcAft>
                    <a:buClrTx/>
                    <a:buSzTx/>
                    <a:tabLst/>
                    <a:defRPr/>
                  </a:pPr>
                  <a14:m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acc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𝟕𝟓</m:t>
                      </m:r>
                    </m:oMath>
                  </a14:m>
                  <a:r>
                    <a:rPr lang="el-GR" sz="2400" b="1" dirty="0"/>
                    <a:t> </a:t>
                  </a:r>
                  <a:r>
                    <a:rPr lang="el-GR" sz="2400" dirty="0"/>
                    <a:t>και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𝟏𝟓</m:t>
                      </m:r>
                    </m:oMath>
                  </a14:m>
                  <a:endParaRPr lang="en-US" sz="2400" b="1" dirty="0"/>
                </a:p>
              </p:txBody>
            </p:sp>
          </mc:Choice>
          <mc:Fallback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C9702A87-0A4D-4AC5-A055-A9C7845ED1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52899" y="1501777"/>
                  <a:ext cx="6229350" cy="461665"/>
                </a:xfrm>
                <a:prstGeom prst="rect">
                  <a:avLst/>
                </a:prstGeom>
                <a:blipFill>
                  <a:blip r:embed="rId2"/>
                  <a:stretch>
                    <a:fillRect l="-294" t="-10526" b="-289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03C230D-B2A9-4210-92F0-B25591634013}"/>
                  </a:ext>
                </a:extLst>
              </p:cNvPr>
              <p:cNvSpPr txBox="1"/>
              <p:nvPr/>
            </p:nvSpPr>
            <p:spPr>
              <a:xfrm>
                <a:off x="104774" y="833686"/>
                <a:ext cx="119634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400" dirty="0"/>
                  <a:t>Χρειάζεται να κατασκευάσουμε ένα διάστημα </a:t>
                </a:r>
                <a:r>
                  <a:rPr lang="en-US" sz="2400" b="1" dirty="0"/>
                  <a:t>[L, U]</a:t>
                </a:r>
                <a:r>
                  <a:rPr lang="en-US" sz="2400" dirty="0"/>
                  <a:t> </a:t>
                </a:r>
                <a:r>
                  <a:rPr lang="el-GR" sz="2400" dirty="0"/>
                  <a:t>για το οποίο υπάρχει 95% πιθανότητα να περιλαμβάνει τον μέσο όρο </a:t>
                </a:r>
                <a:r>
                  <a:rPr lang="el-GR" sz="2400" b="1" dirty="0"/>
                  <a:t>μ</a:t>
                </a:r>
                <a:r>
                  <a:rPr lang="el-GR" sz="2400" dirty="0"/>
                  <a:t> του πληθυσμού των μαθητών Ά Γυμνασίου.  Στην μέση αυτού του διαστήματος ο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l-GR" sz="2400" dirty="0"/>
                  <a:t>=75: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03C230D-B2A9-4210-92F0-B255916340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74" y="833686"/>
                <a:ext cx="11963400" cy="1200329"/>
              </a:xfrm>
              <a:prstGeom prst="rect">
                <a:avLst/>
              </a:prstGeom>
              <a:blipFill>
                <a:blip r:embed="rId2"/>
                <a:stretch>
                  <a:fillRect l="-764" t="-4061" r="-357" b="-1066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582A6955-5DED-420C-8A4C-0211F2463D1D}"/>
              </a:ext>
            </a:extLst>
          </p:cNvPr>
          <p:cNvGrpSpPr/>
          <p:nvPr/>
        </p:nvGrpSpPr>
        <p:grpSpPr>
          <a:xfrm>
            <a:off x="2409896" y="2585289"/>
            <a:ext cx="6878829" cy="1815882"/>
            <a:chOff x="2954846" y="3215343"/>
            <a:chExt cx="6878829" cy="275925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7EE8503-2857-440E-973A-35DC6E42BF0A}"/>
                </a:ext>
              </a:extLst>
            </p:cNvPr>
            <p:cNvSpPr txBox="1"/>
            <p:nvPr/>
          </p:nvSpPr>
          <p:spPr>
            <a:xfrm>
              <a:off x="2954846" y="3215343"/>
              <a:ext cx="6878829" cy="27592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alibri"/>
                  <a:cs typeface="Calibri"/>
                </a:rPr>
                <a:t>L</a:t>
              </a:r>
              <a:r>
                <a:rPr lang="en-US" sz="2800" b="1" spc="-60" dirty="0">
                  <a:latin typeface="Calibri"/>
                  <a:cs typeface="Calibri"/>
                </a:rPr>
                <a:t> </a:t>
              </a:r>
              <a:r>
                <a:rPr lang="en-US" sz="2800" b="1" dirty="0">
                  <a:latin typeface="Calibri"/>
                  <a:cs typeface="Calibri"/>
                </a:rPr>
                <a:t>…………………….</a:t>
              </a:r>
              <a:r>
                <a:rPr lang="en-US" sz="2800" b="1" spc="-90" dirty="0">
                  <a:latin typeface="Calibri"/>
                  <a:cs typeface="Calibri"/>
                </a:rPr>
                <a:t> </a:t>
              </a:r>
              <a:r>
                <a:rPr lang="en-US" sz="2800" b="1" dirty="0">
                  <a:latin typeface="Calibri"/>
                  <a:cs typeface="Calibri"/>
                </a:rPr>
                <a:t>7</a:t>
              </a:r>
              <a:r>
                <a:rPr lang="el-GR" sz="2800" b="1" dirty="0">
                  <a:latin typeface="Calibri"/>
                  <a:cs typeface="Calibri"/>
                </a:rPr>
                <a:t>5</a:t>
              </a:r>
              <a:r>
                <a:rPr lang="en-US" sz="2800" b="1" dirty="0">
                  <a:latin typeface="Calibri"/>
                  <a:cs typeface="Calibri"/>
                </a:rPr>
                <a:t>……………………..</a:t>
              </a:r>
              <a:r>
                <a:rPr lang="en-US" sz="2800" b="1" spc="-70" dirty="0">
                  <a:latin typeface="Calibri"/>
                  <a:cs typeface="Calibri"/>
                </a:rPr>
                <a:t> </a:t>
              </a:r>
              <a:r>
                <a:rPr lang="en-US" sz="2800" b="1" spc="-50" dirty="0">
                  <a:latin typeface="Calibri"/>
                  <a:cs typeface="Calibri"/>
                </a:rPr>
                <a:t>U</a:t>
              </a:r>
              <a:endParaRPr lang="el-GR" sz="2800" b="1" spc="-50" dirty="0">
                <a:latin typeface="Calibri"/>
                <a:cs typeface="Calibri"/>
              </a:endParaRPr>
            </a:p>
            <a:p>
              <a:r>
                <a:rPr lang="en-US" sz="2800" b="1" spc="-50" dirty="0">
                  <a:solidFill>
                    <a:srgbClr val="FF0000"/>
                  </a:solidFill>
                  <a:latin typeface="Calibri"/>
                  <a:cs typeface="Calibri"/>
                </a:rPr>
                <a:t>                          </a:t>
              </a:r>
            </a:p>
            <a:p>
              <a:r>
                <a:rPr lang="en-US" sz="2800" b="1" spc="-50" dirty="0">
                  <a:solidFill>
                    <a:srgbClr val="FF0000"/>
                  </a:solidFill>
                  <a:latin typeface="Calibri"/>
                  <a:cs typeface="Calibri"/>
                </a:rPr>
                <a:t>                          W                            </a:t>
              </a:r>
              <a:r>
                <a:rPr lang="en-US" sz="2800" b="1" spc="-50" dirty="0" err="1">
                  <a:solidFill>
                    <a:srgbClr val="FF0000"/>
                  </a:solidFill>
                  <a:latin typeface="Calibri"/>
                  <a:cs typeface="Calibri"/>
                </a:rPr>
                <a:t>W</a:t>
              </a:r>
              <a:endParaRPr lang="en-US" sz="2800" dirty="0">
                <a:solidFill>
                  <a:srgbClr val="FF0000"/>
                </a:solidFill>
                <a:latin typeface="Calibri"/>
                <a:cs typeface="Calibri"/>
              </a:endParaRPr>
            </a:p>
            <a:p>
              <a:pPr algn="ctr"/>
              <a:endParaRPr lang="el-GR" sz="2800" dirty="0"/>
            </a:p>
          </p:txBody>
        </p:sp>
        <p:sp>
          <p:nvSpPr>
            <p:cNvPr id="5" name="object 3">
              <a:extLst>
                <a:ext uri="{FF2B5EF4-FFF2-40B4-BE49-F238E27FC236}">
                  <a16:creationId xmlns:a16="http://schemas.microsoft.com/office/drawing/2014/main" id="{CE341A37-A960-4943-A0BC-8D0F54FF6231}"/>
                </a:ext>
              </a:extLst>
            </p:cNvPr>
            <p:cNvSpPr/>
            <p:nvPr/>
          </p:nvSpPr>
          <p:spPr>
            <a:xfrm>
              <a:off x="3858451" y="3722955"/>
              <a:ext cx="2582887" cy="254634"/>
            </a:xfrm>
            <a:custGeom>
              <a:avLst/>
              <a:gdLst/>
              <a:ahLst/>
              <a:cxnLst/>
              <a:rect l="l" t="t" r="r" b="b"/>
              <a:pathLst>
                <a:path w="2490470" h="254635">
                  <a:moveTo>
                    <a:pt x="6095" y="252984"/>
                  </a:moveTo>
                  <a:lnTo>
                    <a:pt x="2490469" y="252984"/>
                  </a:lnTo>
                </a:path>
                <a:path w="2490470" h="254635">
                  <a:moveTo>
                    <a:pt x="2478023" y="0"/>
                  </a:moveTo>
                  <a:lnTo>
                    <a:pt x="2478023" y="252349"/>
                  </a:lnTo>
                </a:path>
                <a:path w="2490470" h="254635">
                  <a:moveTo>
                    <a:pt x="0" y="30480"/>
                  </a:moveTo>
                  <a:lnTo>
                    <a:pt x="0" y="254254"/>
                  </a:lnTo>
                </a:path>
              </a:pathLst>
            </a:custGeom>
            <a:ln w="6096">
              <a:solidFill>
                <a:srgbClr val="1CACE3"/>
              </a:solidFill>
            </a:ln>
          </p:spPr>
          <p:txBody>
            <a:bodyPr wrap="square" lIns="0" tIns="0" rIns="0" bIns="0" rtlCol="0"/>
            <a:lstStyle/>
            <a:p>
              <a:pPr algn="just"/>
              <a:endParaRPr/>
            </a:p>
          </p:txBody>
        </p:sp>
        <p:sp>
          <p:nvSpPr>
            <p:cNvPr id="6" name="object 4">
              <a:extLst>
                <a:ext uri="{FF2B5EF4-FFF2-40B4-BE49-F238E27FC236}">
                  <a16:creationId xmlns:a16="http://schemas.microsoft.com/office/drawing/2014/main" id="{BEFAF9E8-CEF9-46D6-B1D3-086D1D6B4FE1}"/>
                </a:ext>
              </a:extLst>
            </p:cNvPr>
            <p:cNvSpPr/>
            <p:nvPr/>
          </p:nvSpPr>
          <p:spPr>
            <a:xfrm>
              <a:off x="6480066" y="3722955"/>
              <a:ext cx="2501225" cy="259079"/>
            </a:xfrm>
            <a:custGeom>
              <a:avLst/>
              <a:gdLst/>
              <a:ahLst/>
              <a:cxnLst/>
              <a:rect l="l" t="t" r="r" b="b"/>
              <a:pathLst>
                <a:path w="2411729" h="259079">
                  <a:moveTo>
                    <a:pt x="0" y="259080"/>
                  </a:moveTo>
                  <a:lnTo>
                    <a:pt x="2411349" y="259080"/>
                  </a:lnTo>
                </a:path>
                <a:path w="2411729" h="259079">
                  <a:moveTo>
                    <a:pt x="9144" y="6096"/>
                  </a:moveTo>
                  <a:lnTo>
                    <a:pt x="9144" y="256921"/>
                  </a:lnTo>
                </a:path>
                <a:path w="2411729" h="259079">
                  <a:moveTo>
                    <a:pt x="2398776" y="0"/>
                  </a:moveTo>
                  <a:lnTo>
                    <a:pt x="2398776" y="252349"/>
                  </a:lnTo>
                </a:path>
              </a:pathLst>
            </a:custGeom>
            <a:ln w="6096">
              <a:solidFill>
                <a:srgbClr val="1CACE3"/>
              </a:solidFill>
            </a:ln>
          </p:spPr>
          <p:txBody>
            <a:bodyPr wrap="square" lIns="0" tIns="0" rIns="0" bIns="0" rtlCol="0"/>
            <a:lstStyle/>
            <a:p>
              <a:pPr algn="just"/>
              <a:endParaRPr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1269C87C-18C3-4D6D-B416-15C93AD3070B}"/>
              </a:ext>
            </a:extLst>
          </p:cNvPr>
          <p:cNvSpPr txBox="1"/>
          <p:nvPr/>
        </p:nvSpPr>
        <p:spPr>
          <a:xfrm>
            <a:off x="52386" y="4401171"/>
            <a:ext cx="12068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Γνωρίζουμε ότι το περιθώριο σφάλματος </a:t>
            </a:r>
            <a:r>
              <a:rPr lang="en-US" sz="2400" dirty="0"/>
              <a:t>W </a:t>
            </a:r>
            <a:r>
              <a:rPr lang="el-GR" sz="2400" dirty="0"/>
              <a:t>(</a:t>
            </a:r>
            <a:r>
              <a:rPr lang="en-US" sz="2400" dirty="0"/>
              <a:t>width) </a:t>
            </a:r>
            <a:r>
              <a:rPr lang="el-GR" sz="2400" dirty="0"/>
              <a:t>που αντιστοιχεί σε διάστημα εμπιστοσύνης 95% και ισούται με</a:t>
            </a:r>
            <a:r>
              <a:rPr lang="en-US" sz="2400" dirty="0"/>
              <a:t>:</a:t>
            </a:r>
            <a:endParaRPr lang="el-G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6D521B6-C365-48F1-9208-909435B149C4}"/>
                  </a:ext>
                </a:extLst>
              </p:cNvPr>
              <p:cNvSpPr txBox="1"/>
              <p:nvPr/>
            </p:nvSpPr>
            <p:spPr>
              <a:xfrm>
                <a:off x="466721" y="5596664"/>
                <a:ext cx="10765177" cy="8552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36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67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27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6D521B6-C365-48F1-9208-909435B14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21" y="5596664"/>
                <a:ext cx="10765177" cy="8552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ject 6">
            <a:extLst>
              <a:ext uri="{FF2B5EF4-FFF2-40B4-BE49-F238E27FC236}">
                <a16:creationId xmlns:a16="http://schemas.microsoft.com/office/drawing/2014/main" id="{BC6CFE68-A2AA-4AC2-BE63-F7B314C9B718}"/>
              </a:ext>
            </a:extLst>
          </p:cNvPr>
          <p:cNvSpPr txBox="1">
            <a:spLocks/>
          </p:cNvSpPr>
          <p:nvPr/>
        </p:nvSpPr>
        <p:spPr>
          <a:xfrm>
            <a:off x="5339175" y="47446"/>
            <a:ext cx="1114425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sz="3200" b="1" spc="-25" dirty="0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Λύση</a:t>
            </a:r>
          </a:p>
        </p:txBody>
      </p:sp>
    </p:spTree>
    <p:extLst>
      <p:ext uri="{BB962C8B-B14F-4D97-AF65-F5344CB8AC3E}">
        <p14:creationId xmlns:p14="http://schemas.microsoft.com/office/powerpoint/2010/main" val="20855200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699" y="2146625"/>
            <a:ext cx="11782425" cy="1562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42900">
              <a:lnSpc>
                <a:spcPct val="120000"/>
              </a:lnSpc>
              <a:spcBef>
                <a:spcPts val="95"/>
              </a:spcBef>
            </a:pP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Άρα</a:t>
            </a:r>
            <a:r>
              <a:rPr sz="2800" b="0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υπάρχει</a:t>
            </a:r>
            <a:r>
              <a:rPr sz="2800" b="0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95%</a:t>
            </a:r>
            <a:r>
              <a:rPr sz="2800" b="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πιθανότητα</a:t>
            </a:r>
            <a:r>
              <a:rPr sz="2800" b="0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το</a:t>
            </a:r>
            <a:r>
              <a:rPr sz="2800" b="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διάστημα</a:t>
            </a:r>
            <a:r>
              <a:rPr sz="2800" b="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[71,73, 78,27]</a:t>
            </a:r>
            <a:r>
              <a:rPr sz="2800" b="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spc="-25" dirty="0">
                <a:solidFill>
                  <a:srgbClr val="FF0000"/>
                </a:solidFill>
                <a:latin typeface="Calibri"/>
                <a:cs typeface="Calibri"/>
              </a:rPr>
              <a:t>να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περιλαμβάνει</a:t>
            </a:r>
            <a:r>
              <a:rPr sz="2800" b="0" spc="-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τον</a:t>
            </a:r>
            <a:r>
              <a:rPr sz="2800" b="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μέσο</a:t>
            </a:r>
            <a:r>
              <a:rPr sz="2800" b="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όρο</a:t>
            </a:r>
            <a:r>
              <a:rPr sz="2800" b="0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επίδοσης</a:t>
            </a:r>
            <a:r>
              <a:rPr sz="2800" b="0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στο</a:t>
            </a:r>
            <a:r>
              <a:rPr sz="2800" b="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τεστ</a:t>
            </a:r>
            <a:r>
              <a:rPr sz="2800" b="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spc="-10" dirty="0">
                <a:solidFill>
                  <a:srgbClr val="FF0000"/>
                </a:solidFill>
                <a:latin typeface="Calibri"/>
                <a:cs typeface="Calibri"/>
              </a:rPr>
              <a:t>γεωμετρίας</a:t>
            </a:r>
            <a:r>
              <a:rPr lang="en-US" sz="2800" b="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ολόκληρου</a:t>
            </a:r>
            <a:r>
              <a:rPr sz="2800" b="0" spc="-1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του</a:t>
            </a:r>
            <a:r>
              <a:rPr sz="2800" b="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πληθυσμού</a:t>
            </a:r>
            <a:r>
              <a:rPr sz="2800" b="0" spc="-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μαθητών</a:t>
            </a:r>
            <a:r>
              <a:rPr sz="2800" b="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Α΄</a:t>
            </a:r>
            <a:r>
              <a:rPr sz="2800" b="0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Γυμνασίου</a:t>
            </a:r>
            <a:r>
              <a:rPr sz="2800" b="0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της</a:t>
            </a:r>
            <a:r>
              <a:rPr sz="2800" b="0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spc="-10" dirty="0">
                <a:solidFill>
                  <a:srgbClr val="FF0000"/>
                </a:solidFill>
                <a:latin typeface="Calibri"/>
                <a:cs typeface="Calibri"/>
              </a:rPr>
              <a:t>χώρας</a:t>
            </a:r>
            <a:r>
              <a:rPr sz="2800" spc="-10" dirty="0">
                <a:solidFill>
                  <a:srgbClr val="FF0000"/>
                </a:solidFill>
              </a:rPr>
              <a:t>.</a:t>
            </a:r>
            <a:endParaRPr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6">
            <a:extLst>
              <a:ext uri="{FF2B5EF4-FFF2-40B4-BE49-F238E27FC236}">
                <a16:creationId xmlns:a16="http://schemas.microsoft.com/office/drawing/2014/main" id="{1074C475-FEFC-4889-8CA7-00AACDC7096D}"/>
              </a:ext>
            </a:extLst>
          </p:cNvPr>
          <p:cNvSpPr txBox="1">
            <a:spLocks/>
          </p:cNvSpPr>
          <p:nvPr/>
        </p:nvSpPr>
        <p:spPr>
          <a:xfrm>
            <a:off x="4733925" y="93047"/>
            <a:ext cx="2376487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sz="3200" spc="-25" dirty="0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Αποτέλεσμα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319712" y="175129"/>
            <a:ext cx="1552575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3200" b="1" spc="-25" dirty="0" err="1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Άσκηση</a:t>
            </a:r>
            <a:endParaRPr sz="3200" b="1" spc="-25" dirty="0">
              <a:solidFill>
                <a:srgbClr val="5FCAEE"/>
              </a:solidFill>
              <a:latin typeface="Trebuchet MS"/>
              <a:ea typeface="+mn-ea"/>
              <a:cs typeface="+mn-cs"/>
            </a:endParaRP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903F0A51-73DA-40FC-BA98-0333F52FAB70}"/>
              </a:ext>
            </a:extLst>
          </p:cNvPr>
          <p:cNvGrpSpPr/>
          <p:nvPr/>
        </p:nvGrpSpPr>
        <p:grpSpPr>
          <a:xfrm>
            <a:off x="214311" y="1785937"/>
            <a:ext cx="11763375" cy="1242712"/>
            <a:chOff x="838200" y="681037"/>
            <a:chExt cx="10487026" cy="1242712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9C53426-3A71-414E-AA8D-8D3E0583C02E}"/>
                </a:ext>
              </a:extLst>
            </p:cNvPr>
            <p:cNvSpPr txBox="1"/>
            <p:nvPr/>
          </p:nvSpPr>
          <p:spPr>
            <a:xfrm>
              <a:off x="838200" y="681037"/>
              <a:ext cx="10487026" cy="1242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R="17780" lvl="0" algn="just" defTabSz="685800" rtl="0" eaLnBrk="1" fontAlgn="auto" latinLnBrk="0" hangingPunct="1">
                <a:lnSpc>
                  <a:spcPct val="120000"/>
                </a:lnSpc>
                <a:spcBef>
                  <a:spcPts val="95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Έστω</a:t>
              </a:r>
              <a:r>
                <a:rPr kumimoji="0" lang="el-GR" sz="2100" b="0" i="0" u="none" strike="noStrike" kern="1200" cap="none" spc="6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ότι</a:t>
              </a:r>
              <a:r>
                <a:rPr kumimoji="0" lang="el-GR" sz="2100" b="0" i="0" u="none" strike="noStrike" kern="1200" cap="none" spc="6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επιλέξαμε</a:t>
              </a:r>
              <a:r>
                <a:rPr kumimoji="0" lang="el-GR" sz="2100" b="0" i="0" u="none" strike="noStrike" kern="1200" cap="none" spc="6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τυχαία</a:t>
              </a:r>
              <a:r>
                <a:rPr kumimoji="0" lang="el-GR" sz="2100" b="0" i="0" u="none" strike="noStrike" kern="1200" cap="none" spc="6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ένα</a:t>
              </a:r>
              <a:r>
                <a:rPr kumimoji="0" lang="el-GR" sz="2100" b="0" i="0" u="none" strike="noStrike" kern="1200" cap="none" spc="4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δείγμα</a:t>
              </a:r>
              <a:r>
                <a:rPr kumimoji="0" lang="el-GR" sz="2100" b="0" i="0" u="none" strike="noStrike" kern="1200" cap="none" spc="6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300</a:t>
              </a:r>
              <a:r>
                <a:rPr kumimoji="0" lang="el-GR" sz="2100" b="0" i="0" u="none" strike="noStrike" kern="1200" cap="none" spc="5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Ελληνίδων</a:t>
              </a:r>
              <a:r>
                <a:rPr kumimoji="0" lang="el-GR" sz="2100" b="0" i="0" u="none" strike="noStrike" kern="1200" cap="none" spc="5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γυναικών</a:t>
              </a:r>
              <a:r>
                <a:rPr kumimoji="0" lang="el-GR" sz="2100" b="0" i="0" u="none" strike="noStrike" kern="1200" cap="none" spc="6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</a:t>
              </a:r>
              <a:r>
                <a:rPr kumimoji="0" lang="el-GR" sz="2100" b="0" i="0" u="none" strike="noStrike" kern="1200" cap="none" spc="-2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και </a:t>
              </a:r>
              <a:r>
                <a:rPr kumimoji="0" lang="el-GR" sz="21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υπολογίσαμε</a:t>
              </a:r>
              <a:r>
                <a:rPr kumimoji="0" lang="el-GR" sz="2100" b="0" i="0" u="none" strike="noStrike" kern="1200" cap="none" spc="-5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τον</a:t>
              </a:r>
              <a:r>
                <a:rPr kumimoji="0" lang="el-GR" sz="2100" b="0" i="0" u="none" strike="noStrike" kern="1200" cap="none" spc="-7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μέσο</a:t>
              </a:r>
              <a:r>
                <a:rPr kumimoji="0" lang="el-GR" sz="2100" b="0" i="0" u="none" strike="noStrike" kern="1200" cap="none" spc="-6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όρο</a:t>
              </a:r>
              <a:r>
                <a:rPr kumimoji="0" lang="el-GR" sz="2100" b="0" i="0" u="none" strike="noStrike" kern="1200" cap="none" spc="-4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και</a:t>
              </a:r>
              <a:r>
                <a:rPr kumimoji="0" lang="el-GR" sz="2100" b="0" i="0" u="none" strike="noStrike" kern="1200" cap="none" spc="-7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την</a:t>
              </a:r>
              <a:r>
                <a:rPr kumimoji="0" lang="el-GR" sz="2100" b="0" i="0" u="none" strike="noStrike" kern="1200" cap="none" spc="-9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τυπική</a:t>
              </a:r>
              <a:r>
                <a:rPr kumimoji="0" lang="el-GR" sz="2100" b="0" i="0" u="none" strike="noStrike" kern="1200" cap="none" spc="-5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απόκλιση</a:t>
              </a:r>
              <a:r>
                <a:rPr kumimoji="0" lang="el-GR" sz="2100" b="0" i="0" u="none" strike="noStrike" kern="1200" cap="none" spc="-6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της</a:t>
              </a:r>
              <a:r>
                <a:rPr kumimoji="0" lang="el-GR" sz="2100" b="0" i="0" u="none" strike="noStrike" kern="1200" cap="none" spc="-7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επίδοσης</a:t>
              </a:r>
              <a:r>
                <a:rPr kumimoji="0" lang="el-GR" sz="2100" b="0" i="0" u="none" strike="noStrike" kern="1200" cap="none" spc="-6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τους</a:t>
              </a:r>
              <a:r>
                <a:rPr kumimoji="0" lang="el-GR" sz="2100" b="0" i="0" u="none" strike="noStrike" kern="1200" cap="none" spc="-5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-2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σε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ένα</a:t>
              </a:r>
              <a:r>
                <a:rPr kumimoji="0" lang="el-GR" sz="2100" b="0" i="0" u="none" strike="noStrike" kern="1200" cap="none" spc="-6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τεστ</a:t>
              </a:r>
              <a:r>
                <a:rPr kumimoji="0" lang="el-GR" sz="2100" b="1" i="0" u="none" strike="noStrike" kern="1200" cap="none" spc="-6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 </a:t>
              </a:r>
              <a:r>
                <a:rPr kumimoji="0" lang="el-GR" sz="2100" b="1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δεκτικότητας </a:t>
              </a:r>
              <a:r>
                <a:rPr kumimoji="0" lang="el-GR" sz="2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στην</a:t>
              </a:r>
              <a:r>
                <a:rPr kumimoji="0" lang="el-GR" sz="2100" b="1" i="0" u="none" strike="noStrike" kern="1200" cap="none" spc="-5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 </a:t>
              </a:r>
              <a:r>
                <a:rPr kumimoji="0" lang="el-GR" sz="2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εμπειρία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.</a:t>
              </a:r>
              <a:r>
                <a:rPr kumimoji="0" lang="el-GR" sz="2100" b="0" i="0" u="none" strike="noStrike" kern="1200" cap="none" spc="-6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  <a:p>
              <a:pPr marR="17780" lvl="0" algn="just" defTabSz="685800" rtl="0" eaLnBrk="1" fontAlgn="auto" latinLnBrk="0" hangingPunct="1">
                <a:lnSpc>
                  <a:spcPct val="120000"/>
                </a:lnSpc>
                <a:spcBef>
                  <a:spcPts val="95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Έστω</a:t>
              </a:r>
              <a:r>
                <a:rPr kumimoji="0" lang="el-GR" sz="2100" b="0" i="0" u="none" strike="noStrike" kern="1200" cap="none" spc="-6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ότι</a:t>
              </a:r>
              <a:r>
                <a:rPr kumimoji="0" lang="el-GR" sz="2100" b="0" i="0" u="none" strike="noStrike" kern="1200" cap="none" spc="-85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l-GR" sz="2100" b="0" i="0" u="none" strike="noStrike" kern="1200" cap="none" spc="-1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βρήκαμε: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6A94832F-E598-430C-A8A1-35CB685CCB7C}"/>
                    </a:ext>
                  </a:extLst>
                </p:cNvPr>
                <p:cNvSpPr txBox="1"/>
                <p:nvPr/>
              </p:nvSpPr>
              <p:spPr>
                <a:xfrm>
                  <a:off x="2750504" y="1462084"/>
                  <a:ext cx="230798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R="0" lvl="0" algn="just" defTabSz="685800" rtl="0" eaLnBrk="1" fontAlgn="auto" latinLnBrk="0" hangingPunct="1">
                    <a:lnSpc>
                      <a:spcPct val="100000"/>
                    </a:lnSpc>
                    <a:spcBef>
                      <a:spcPts val="1465"/>
                    </a:spcBef>
                    <a:spcAft>
                      <a:spcPts val="0"/>
                    </a:spcAft>
                    <a:buClrTx/>
                    <a:buSzTx/>
                    <a:tabLst/>
                    <a:defRPr/>
                  </a:pPr>
                  <a14:m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acc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</a:rPr>
                        <m:t>𝟒𝟗</m:t>
                      </m:r>
                    </m:oMath>
                  </a14:m>
                  <a:r>
                    <a:rPr lang="el-GR" sz="2400" b="1" dirty="0"/>
                    <a:t> </a:t>
                  </a:r>
                  <a:r>
                    <a:rPr lang="el-GR" sz="2400" dirty="0"/>
                    <a:t>και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a14:m>
                  <a:endParaRPr lang="en-US" sz="2400" b="1" dirty="0"/>
                </a:p>
              </p:txBody>
            </p:sp>
          </mc:Choice>
          <mc:Fallback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6A94832F-E598-430C-A8A1-35CB685CCB7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0504" y="1462084"/>
                  <a:ext cx="2307981" cy="461665"/>
                </a:xfrm>
                <a:prstGeom prst="rect">
                  <a:avLst/>
                </a:prstGeom>
                <a:blipFill>
                  <a:blip r:embed="rId2"/>
                  <a:stretch>
                    <a:fillRect l="-471" t="-10526" b="-289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47DEF3CF-ADDF-4456-B9B8-57C808A0076A}"/>
              </a:ext>
            </a:extLst>
          </p:cNvPr>
          <p:cNvSpPr txBox="1"/>
          <p:nvPr/>
        </p:nvSpPr>
        <p:spPr>
          <a:xfrm>
            <a:off x="214311" y="4383279"/>
            <a:ext cx="11763375" cy="94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marR="152400" lvl="0" algn="just" defTabSz="685800" fontAlgn="auto">
              <a:lnSpc>
                <a:spcPct val="120100"/>
              </a:lnSpc>
              <a:spcBef>
                <a:spcPts val="5"/>
              </a:spcBef>
              <a:spcAft>
                <a:spcPts val="0"/>
              </a:spcAft>
              <a:buClrTx/>
              <a:buSzTx/>
              <a:tabLst/>
              <a:defRPr kumimoji="0" sz="2400" b="0" i="1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defRPr>
            </a:lvl1pPr>
          </a:lstStyle>
          <a:p>
            <a:r>
              <a:rPr lang="el-GR" dirty="0"/>
              <a:t>Με βάση τα παραπάνω, κατασκευάστε το διάστημα εμπιστοσύνης 95% (</a:t>
            </a:r>
            <a:r>
              <a:rPr kumimoji="0" lang="el-G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CI</a:t>
            </a:r>
            <a:r>
              <a:rPr kumimoji="0" lang="el-GR" sz="2400" b="1" i="1" u="none" strike="noStrike" kern="1200" cap="none" spc="0" normalizeH="0" baseline="-19607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95</a:t>
            </a:r>
            <a:r>
              <a:rPr lang="el-GR" dirty="0"/>
              <a:t>) για τον μέσο όρο του πληθυσμού όλων των γυναικών της χώρας.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03C230D-B2A9-4210-92F0-B25591634013}"/>
                  </a:ext>
                </a:extLst>
              </p:cNvPr>
              <p:cNvSpPr txBox="1"/>
              <p:nvPr/>
            </p:nvSpPr>
            <p:spPr>
              <a:xfrm>
                <a:off x="104774" y="833686"/>
                <a:ext cx="119634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400" dirty="0"/>
                  <a:t>Χρειάζεται να κατασκευάσουμε ένα διάστημα </a:t>
                </a:r>
                <a:r>
                  <a:rPr lang="en-US" sz="2400" b="1" dirty="0"/>
                  <a:t>[L, U]</a:t>
                </a:r>
                <a:r>
                  <a:rPr lang="en-US" sz="2400" dirty="0"/>
                  <a:t> </a:t>
                </a:r>
                <a:r>
                  <a:rPr lang="el-GR" sz="2400" dirty="0"/>
                  <a:t>για το οποίο υπάρχει 95% πιθανότητα να περιλαμβάνει τον μέσο όρο </a:t>
                </a:r>
                <a:r>
                  <a:rPr lang="el-GR" sz="2400" b="1" dirty="0"/>
                  <a:t>μ</a:t>
                </a:r>
                <a:r>
                  <a:rPr lang="el-GR" sz="2400" dirty="0"/>
                  <a:t> του πληθυσμού των Ελληνίδων γυναικών.  Στην μέση αυτού του διαστήματος ο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l-GR" sz="2400" dirty="0"/>
                  <a:t>=49: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03C230D-B2A9-4210-92F0-B255916340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74" y="833686"/>
                <a:ext cx="11963400" cy="1200329"/>
              </a:xfrm>
              <a:prstGeom prst="rect">
                <a:avLst/>
              </a:prstGeom>
              <a:blipFill>
                <a:blip r:embed="rId2"/>
                <a:stretch>
                  <a:fillRect l="-764" t="-4061" r="-968" b="-1066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582A6955-5DED-420C-8A4C-0211F2463D1D}"/>
              </a:ext>
            </a:extLst>
          </p:cNvPr>
          <p:cNvGrpSpPr/>
          <p:nvPr/>
        </p:nvGrpSpPr>
        <p:grpSpPr>
          <a:xfrm>
            <a:off x="2409896" y="2585289"/>
            <a:ext cx="6878829" cy="1815882"/>
            <a:chOff x="2954846" y="3215343"/>
            <a:chExt cx="6878829" cy="275925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7EE8503-2857-440E-973A-35DC6E42BF0A}"/>
                </a:ext>
              </a:extLst>
            </p:cNvPr>
            <p:cNvSpPr txBox="1"/>
            <p:nvPr/>
          </p:nvSpPr>
          <p:spPr>
            <a:xfrm>
              <a:off x="2954846" y="3215343"/>
              <a:ext cx="6878829" cy="27592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alibri"/>
                  <a:cs typeface="Calibri"/>
                </a:rPr>
                <a:t>L</a:t>
              </a:r>
              <a:r>
                <a:rPr lang="en-US" sz="2800" b="1" spc="-60" dirty="0">
                  <a:latin typeface="Calibri"/>
                  <a:cs typeface="Calibri"/>
                </a:rPr>
                <a:t> </a:t>
              </a:r>
              <a:r>
                <a:rPr lang="en-US" sz="2800" b="1" dirty="0">
                  <a:latin typeface="Calibri"/>
                  <a:cs typeface="Calibri"/>
                </a:rPr>
                <a:t>…………………….</a:t>
              </a:r>
              <a:r>
                <a:rPr lang="en-US" sz="2800" b="1" spc="-90" dirty="0">
                  <a:latin typeface="Calibri"/>
                  <a:cs typeface="Calibri"/>
                </a:rPr>
                <a:t> </a:t>
              </a:r>
              <a:r>
                <a:rPr lang="el-GR" sz="2800" b="1" spc="-90" dirty="0">
                  <a:latin typeface="Calibri"/>
                  <a:cs typeface="Calibri"/>
                </a:rPr>
                <a:t>49</a:t>
              </a:r>
              <a:r>
                <a:rPr lang="en-US" sz="2800" b="1" dirty="0">
                  <a:latin typeface="Calibri"/>
                  <a:cs typeface="Calibri"/>
                </a:rPr>
                <a:t>……………………..</a:t>
              </a:r>
              <a:r>
                <a:rPr lang="en-US" sz="2800" b="1" spc="-70" dirty="0">
                  <a:latin typeface="Calibri"/>
                  <a:cs typeface="Calibri"/>
                </a:rPr>
                <a:t> </a:t>
              </a:r>
              <a:r>
                <a:rPr lang="en-US" sz="2800" b="1" spc="-50" dirty="0">
                  <a:latin typeface="Calibri"/>
                  <a:cs typeface="Calibri"/>
                </a:rPr>
                <a:t>U</a:t>
              </a:r>
              <a:endParaRPr lang="el-GR" sz="2800" b="1" spc="-50" dirty="0">
                <a:latin typeface="Calibri"/>
                <a:cs typeface="Calibri"/>
              </a:endParaRPr>
            </a:p>
            <a:p>
              <a:r>
                <a:rPr lang="en-US" sz="2800" b="1" spc="-50" dirty="0">
                  <a:solidFill>
                    <a:srgbClr val="FF0000"/>
                  </a:solidFill>
                  <a:latin typeface="Calibri"/>
                  <a:cs typeface="Calibri"/>
                </a:rPr>
                <a:t>                          </a:t>
              </a:r>
            </a:p>
            <a:p>
              <a:r>
                <a:rPr lang="en-US" sz="2800" b="1" spc="-50" dirty="0">
                  <a:solidFill>
                    <a:srgbClr val="FF0000"/>
                  </a:solidFill>
                  <a:latin typeface="Calibri"/>
                  <a:cs typeface="Calibri"/>
                </a:rPr>
                <a:t>                          W                            </a:t>
              </a:r>
              <a:r>
                <a:rPr lang="en-US" sz="2800" b="1" spc="-50" dirty="0" err="1">
                  <a:solidFill>
                    <a:srgbClr val="FF0000"/>
                  </a:solidFill>
                  <a:latin typeface="Calibri"/>
                  <a:cs typeface="Calibri"/>
                </a:rPr>
                <a:t>W</a:t>
              </a:r>
              <a:endParaRPr lang="en-US" sz="2800" dirty="0">
                <a:solidFill>
                  <a:srgbClr val="FF0000"/>
                </a:solidFill>
                <a:latin typeface="Calibri"/>
                <a:cs typeface="Calibri"/>
              </a:endParaRPr>
            </a:p>
            <a:p>
              <a:pPr algn="ctr"/>
              <a:endParaRPr lang="el-GR" sz="2800" dirty="0"/>
            </a:p>
          </p:txBody>
        </p:sp>
        <p:sp>
          <p:nvSpPr>
            <p:cNvPr id="5" name="object 3">
              <a:extLst>
                <a:ext uri="{FF2B5EF4-FFF2-40B4-BE49-F238E27FC236}">
                  <a16:creationId xmlns:a16="http://schemas.microsoft.com/office/drawing/2014/main" id="{CE341A37-A960-4943-A0BC-8D0F54FF6231}"/>
                </a:ext>
              </a:extLst>
            </p:cNvPr>
            <p:cNvSpPr/>
            <p:nvPr/>
          </p:nvSpPr>
          <p:spPr>
            <a:xfrm>
              <a:off x="3858451" y="3722955"/>
              <a:ext cx="2582887" cy="254634"/>
            </a:xfrm>
            <a:custGeom>
              <a:avLst/>
              <a:gdLst/>
              <a:ahLst/>
              <a:cxnLst/>
              <a:rect l="l" t="t" r="r" b="b"/>
              <a:pathLst>
                <a:path w="2490470" h="254635">
                  <a:moveTo>
                    <a:pt x="6095" y="252984"/>
                  </a:moveTo>
                  <a:lnTo>
                    <a:pt x="2490469" y="252984"/>
                  </a:lnTo>
                </a:path>
                <a:path w="2490470" h="254635">
                  <a:moveTo>
                    <a:pt x="2478023" y="0"/>
                  </a:moveTo>
                  <a:lnTo>
                    <a:pt x="2478023" y="252349"/>
                  </a:lnTo>
                </a:path>
                <a:path w="2490470" h="254635">
                  <a:moveTo>
                    <a:pt x="0" y="30480"/>
                  </a:moveTo>
                  <a:lnTo>
                    <a:pt x="0" y="254254"/>
                  </a:lnTo>
                </a:path>
              </a:pathLst>
            </a:custGeom>
            <a:ln w="6096">
              <a:solidFill>
                <a:srgbClr val="1CACE3"/>
              </a:solidFill>
            </a:ln>
          </p:spPr>
          <p:txBody>
            <a:bodyPr wrap="square" lIns="0" tIns="0" rIns="0" bIns="0" rtlCol="0"/>
            <a:lstStyle/>
            <a:p>
              <a:pPr algn="just"/>
              <a:endParaRPr/>
            </a:p>
          </p:txBody>
        </p:sp>
        <p:sp>
          <p:nvSpPr>
            <p:cNvPr id="6" name="object 4">
              <a:extLst>
                <a:ext uri="{FF2B5EF4-FFF2-40B4-BE49-F238E27FC236}">
                  <a16:creationId xmlns:a16="http://schemas.microsoft.com/office/drawing/2014/main" id="{BEFAF9E8-CEF9-46D6-B1D3-086D1D6B4FE1}"/>
                </a:ext>
              </a:extLst>
            </p:cNvPr>
            <p:cNvSpPr/>
            <p:nvPr/>
          </p:nvSpPr>
          <p:spPr>
            <a:xfrm>
              <a:off x="6480066" y="3722955"/>
              <a:ext cx="2501225" cy="259079"/>
            </a:xfrm>
            <a:custGeom>
              <a:avLst/>
              <a:gdLst/>
              <a:ahLst/>
              <a:cxnLst/>
              <a:rect l="l" t="t" r="r" b="b"/>
              <a:pathLst>
                <a:path w="2411729" h="259079">
                  <a:moveTo>
                    <a:pt x="0" y="259080"/>
                  </a:moveTo>
                  <a:lnTo>
                    <a:pt x="2411349" y="259080"/>
                  </a:lnTo>
                </a:path>
                <a:path w="2411729" h="259079">
                  <a:moveTo>
                    <a:pt x="9144" y="6096"/>
                  </a:moveTo>
                  <a:lnTo>
                    <a:pt x="9144" y="256921"/>
                  </a:lnTo>
                </a:path>
                <a:path w="2411729" h="259079">
                  <a:moveTo>
                    <a:pt x="2398776" y="0"/>
                  </a:moveTo>
                  <a:lnTo>
                    <a:pt x="2398776" y="252349"/>
                  </a:lnTo>
                </a:path>
              </a:pathLst>
            </a:custGeom>
            <a:ln w="6096">
              <a:solidFill>
                <a:srgbClr val="1CACE3"/>
              </a:solidFill>
            </a:ln>
          </p:spPr>
          <p:txBody>
            <a:bodyPr wrap="square" lIns="0" tIns="0" rIns="0" bIns="0" rtlCol="0"/>
            <a:lstStyle/>
            <a:p>
              <a:pPr algn="just"/>
              <a:endParaRPr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1269C87C-18C3-4D6D-B416-15C93AD3070B}"/>
              </a:ext>
            </a:extLst>
          </p:cNvPr>
          <p:cNvSpPr txBox="1"/>
          <p:nvPr/>
        </p:nvSpPr>
        <p:spPr>
          <a:xfrm>
            <a:off x="52386" y="4401171"/>
            <a:ext cx="12068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Γνωρίζουμε ότι το περιθώριο σφάλματος </a:t>
            </a:r>
            <a:r>
              <a:rPr lang="en-US" sz="2400" dirty="0"/>
              <a:t>W </a:t>
            </a:r>
            <a:r>
              <a:rPr lang="el-GR" sz="2400" dirty="0"/>
              <a:t>(</a:t>
            </a:r>
            <a:r>
              <a:rPr lang="en-US" sz="2400" dirty="0"/>
              <a:t>width) </a:t>
            </a:r>
            <a:r>
              <a:rPr lang="el-GR" sz="2400" dirty="0"/>
              <a:t>που αντιστοιχεί σε διάστημα εμπιστοσύνης 95% και ισούται με</a:t>
            </a:r>
            <a:r>
              <a:rPr lang="en-US" sz="2400" dirty="0"/>
              <a:t>:</a:t>
            </a:r>
            <a:endParaRPr lang="el-G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6D521B6-C365-48F1-9208-909435B149C4}"/>
                  </a:ext>
                </a:extLst>
              </p:cNvPr>
              <p:cNvSpPr txBox="1"/>
              <p:nvPr/>
            </p:nvSpPr>
            <p:spPr>
              <a:xfrm>
                <a:off x="466721" y="5596664"/>
                <a:ext cx="10765177" cy="8552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l-GR" sz="2400" b="0" i="1" smtClean="0">
                                  <a:latin typeface="Cambria Math" panose="02040503050406030204" pitchFamily="18" charset="0"/>
                                </a:rPr>
                                <m:t>00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  <m: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46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90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6D521B6-C365-48F1-9208-909435B14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21" y="5596664"/>
                <a:ext cx="10765177" cy="8552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ject 6">
            <a:extLst>
              <a:ext uri="{FF2B5EF4-FFF2-40B4-BE49-F238E27FC236}">
                <a16:creationId xmlns:a16="http://schemas.microsoft.com/office/drawing/2014/main" id="{BC6CFE68-A2AA-4AC2-BE63-F7B314C9B718}"/>
              </a:ext>
            </a:extLst>
          </p:cNvPr>
          <p:cNvSpPr txBox="1">
            <a:spLocks/>
          </p:cNvSpPr>
          <p:nvPr/>
        </p:nvSpPr>
        <p:spPr>
          <a:xfrm>
            <a:off x="5339175" y="47446"/>
            <a:ext cx="1114425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sz="3200" b="1" spc="-25" dirty="0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Λύση</a:t>
            </a:r>
          </a:p>
        </p:txBody>
      </p:sp>
    </p:spTree>
    <p:extLst>
      <p:ext uri="{BB962C8B-B14F-4D97-AF65-F5344CB8AC3E}">
        <p14:creationId xmlns:p14="http://schemas.microsoft.com/office/powerpoint/2010/main" val="1474123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1" y="2139137"/>
            <a:ext cx="12277725" cy="1391407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Άρα</a:t>
            </a:r>
            <a:r>
              <a:rPr sz="2800" b="0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υπάρχει</a:t>
            </a:r>
            <a:r>
              <a:rPr sz="2800" b="0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95%</a:t>
            </a:r>
            <a:r>
              <a:rPr sz="2800" b="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πιθανότητα</a:t>
            </a:r>
            <a:r>
              <a:rPr sz="2800" b="0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το</a:t>
            </a:r>
            <a:r>
              <a:rPr sz="2800" b="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διάστημα</a:t>
            </a:r>
            <a:r>
              <a:rPr sz="2800" b="0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[48,10,</a:t>
            </a:r>
            <a:r>
              <a:rPr sz="2800" b="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49,90]</a:t>
            </a:r>
            <a:r>
              <a:rPr sz="2800" b="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spc="-25" dirty="0">
                <a:solidFill>
                  <a:srgbClr val="FF0000"/>
                </a:solidFill>
                <a:latin typeface="Calibri"/>
                <a:cs typeface="Calibri"/>
              </a:rPr>
              <a:t>να</a:t>
            </a:r>
            <a:r>
              <a:rPr lang="el-GR" sz="2800" b="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π</a:t>
            </a:r>
            <a:r>
              <a:rPr sz="2800" b="0" dirty="0" err="1">
                <a:solidFill>
                  <a:srgbClr val="FF0000"/>
                </a:solidFill>
                <a:latin typeface="Calibri"/>
                <a:cs typeface="Calibri"/>
              </a:rPr>
              <a:t>εριλ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αμβάνει</a:t>
            </a:r>
            <a:r>
              <a:rPr sz="2800" b="0" spc="-1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τον</a:t>
            </a:r>
            <a:r>
              <a:rPr sz="2800" b="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μέσο</a:t>
            </a:r>
            <a:r>
              <a:rPr sz="2800" b="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όρο</a:t>
            </a:r>
            <a:r>
              <a:rPr sz="2800" b="0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επίδοσης</a:t>
            </a:r>
            <a:r>
              <a:rPr sz="2800" b="0" spc="-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στο</a:t>
            </a:r>
            <a:r>
              <a:rPr sz="2800" b="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τεστ</a:t>
            </a:r>
            <a:r>
              <a:rPr sz="2800" b="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spc="-10" dirty="0">
                <a:solidFill>
                  <a:srgbClr val="FF0000"/>
                </a:solidFill>
                <a:latin typeface="Calibri"/>
                <a:cs typeface="Calibri"/>
              </a:rPr>
              <a:t>δεκτικότητας</a:t>
            </a:r>
            <a:r>
              <a:rPr sz="2800" b="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spc="-20" dirty="0">
                <a:solidFill>
                  <a:srgbClr val="FF0000"/>
                </a:solidFill>
                <a:latin typeface="Calibri"/>
                <a:cs typeface="Calibri"/>
              </a:rPr>
              <a:t>στην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εμπειρία</a:t>
            </a:r>
            <a:r>
              <a:rPr sz="2800" b="0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ολόκληρου</a:t>
            </a:r>
            <a:r>
              <a:rPr sz="2800" b="0" spc="-1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του</a:t>
            </a:r>
            <a:r>
              <a:rPr sz="2800" b="0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πληθυσμού</a:t>
            </a:r>
            <a:r>
              <a:rPr sz="2800" b="0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των</a:t>
            </a:r>
            <a:r>
              <a:rPr sz="2800" b="0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libri"/>
                <a:cs typeface="Calibri"/>
              </a:rPr>
              <a:t>Ελληνίδων</a:t>
            </a:r>
            <a:r>
              <a:rPr sz="2800" b="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0" spc="-10" dirty="0">
                <a:solidFill>
                  <a:srgbClr val="FF0000"/>
                </a:solidFill>
                <a:latin typeface="Calibri"/>
                <a:cs typeface="Calibri"/>
              </a:rPr>
              <a:t>γυναικών.</a:t>
            </a:r>
            <a:endParaRPr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6">
            <a:extLst>
              <a:ext uri="{FF2B5EF4-FFF2-40B4-BE49-F238E27FC236}">
                <a16:creationId xmlns:a16="http://schemas.microsoft.com/office/drawing/2014/main" id="{30D3AAD4-6691-418B-A7AA-3CE6F373D8AA}"/>
              </a:ext>
            </a:extLst>
          </p:cNvPr>
          <p:cNvSpPr txBox="1">
            <a:spLocks/>
          </p:cNvSpPr>
          <p:nvPr/>
        </p:nvSpPr>
        <p:spPr>
          <a:xfrm>
            <a:off x="4733925" y="93047"/>
            <a:ext cx="2376487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sz="3200" spc="-25" dirty="0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Αποτέλεσμα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718558" y="183547"/>
            <a:ext cx="2754884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3200" b="1" spc="-25" dirty="0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ΒΙΒΛΙΟΓΡΑΦΙΑ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0" y="2019423"/>
            <a:ext cx="12191999" cy="15679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736600" indent="-342900">
              <a:lnSpc>
                <a:spcPct val="120000"/>
              </a:lnSpc>
              <a:spcBef>
                <a:spcPts val="95"/>
              </a:spcBef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274320" algn="l"/>
                <a:tab pos="274955" algn="l"/>
              </a:tabLst>
            </a:pPr>
            <a:r>
              <a:rPr sz="2400" dirty="0">
                <a:latin typeface="Calibri"/>
                <a:cs typeface="Calibri"/>
              </a:rPr>
              <a:t>Mansfield,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E.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(1983).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Statistics</a:t>
            </a:r>
            <a:r>
              <a:rPr sz="2400" i="1" spc="-9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for</a:t>
            </a:r>
            <a:r>
              <a:rPr sz="2400" i="1" spc="-2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Business and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Economics: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Methods</a:t>
            </a:r>
            <a:r>
              <a:rPr sz="2400" i="1" spc="-20" dirty="0">
                <a:latin typeface="Calibri"/>
                <a:cs typeface="Calibri"/>
              </a:rPr>
              <a:t> </a:t>
            </a:r>
            <a:r>
              <a:rPr sz="2400" i="1" spc="-25" dirty="0">
                <a:latin typeface="Calibri"/>
                <a:cs typeface="Calibri"/>
              </a:rPr>
              <a:t>and </a:t>
            </a:r>
            <a:r>
              <a:rPr sz="2400" i="1" dirty="0">
                <a:latin typeface="Calibri"/>
                <a:cs typeface="Calibri"/>
              </a:rPr>
              <a:t>Applications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(Second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Edition)</a:t>
            </a:r>
            <a:r>
              <a:rPr sz="2400" dirty="0">
                <a:latin typeface="Calibri"/>
                <a:cs typeface="Calibri"/>
              </a:rPr>
              <a:t>.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New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York: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14" dirty="0">
                <a:latin typeface="Calibri"/>
                <a:cs typeface="Calibri"/>
              </a:rPr>
              <a:t>W.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25" dirty="0">
                <a:latin typeface="Calibri"/>
                <a:cs typeface="Calibri"/>
              </a:rPr>
              <a:t>W.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Norton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&amp;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Company,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Inc.</a:t>
            </a:r>
            <a:endParaRPr sz="2400" dirty="0">
              <a:latin typeface="Calibri"/>
              <a:cs typeface="Calibri"/>
            </a:endParaRPr>
          </a:p>
          <a:p>
            <a:pPr marL="342900" indent="-3429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sz="1950" dirty="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274320" algn="l"/>
                <a:tab pos="274955" algn="l"/>
              </a:tabLst>
            </a:pPr>
            <a:r>
              <a:rPr lang="el-GR" sz="2400" dirty="0" err="1">
                <a:latin typeface="Calibri"/>
                <a:cs typeface="Calibri"/>
              </a:rPr>
              <a:t>Γναρδέλλης</a:t>
            </a:r>
            <a:r>
              <a:rPr lang="el-GR" sz="2400" dirty="0">
                <a:latin typeface="Calibri"/>
                <a:cs typeface="Calibri"/>
              </a:rPr>
              <a:t>, Χ. (2020). Εφαρμοσμένη στατιστική. Αθήνα: εκδόσεις </a:t>
            </a:r>
            <a:r>
              <a:rPr lang="el-GR" sz="2400" dirty="0" err="1">
                <a:latin typeface="Calibri"/>
                <a:cs typeface="Calibri"/>
              </a:rPr>
              <a:t>Παπαζήση</a:t>
            </a:r>
            <a:r>
              <a:rPr lang="el-GR" sz="2400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828675" y="4237231"/>
            <a:ext cx="909955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05"/>
              </a:spcBef>
              <a:tabLst>
                <a:tab pos="1592580" algn="l"/>
                <a:tab pos="3155950" algn="l"/>
                <a:tab pos="4717415" algn="l"/>
                <a:tab pos="6280785" algn="l"/>
                <a:tab pos="7912100" algn="l"/>
              </a:tabLst>
            </a:pPr>
            <a:r>
              <a:rPr sz="2800" b="1" dirty="0">
                <a:latin typeface="Calibri"/>
                <a:cs typeface="Calibri"/>
              </a:rPr>
              <a:t>x̄</a:t>
            </a:r>
            <a:r>
              <a:rPr sz="2475" b="1" baseline="-18518" dirty="0">
                <a:latin typeface="Calibri"/>
                <a:cs typeface="Calibri"/>
              </a:rPr>
              <a:t>1</a:t>
            </a:r>
            <a:r>
              <a:rPr sz="2475" b="1" spc="254" baseline="-18518" dirty="0">
                <a:latin typeface="Calibri"/>
                <a:cs typeface="Calibri"/>
              </a:rPr>
              <a:t> </a:t>
            </a:r>
            <a:r>
              <a:rPr sz="3750" baseline="1111" dirty="0">
                <a:latin typeface="Calibri"/>
                <a:cs typeface="Calibri"/>
              </a:rPr>
              <a:t>=</a:t>
            </a:r>
            <a:r>
              <a:rPr sz="3750" spc="15" baseline="1111" dirty="0">
                <a:latin typeface="Calibri"/>
                <a:cs typeface="Calibri"/>
              </a:rPr>
              <a:t> </a:t>
            </a:r>
            <a:r>
              <a:rPr sz="3750" spc="-30" baseline="1111" dirty="0">
                <a:latin typeface="Calibri"/>
                <a:cs typeface="Calibri"/>
              </a:rPr>
              <a:t>63,7</a:t>
            </a:r>
            <a:r>
              <a:rPr sz="3750" baseline="1111" dirty="0">
                <a:latin typeface="Calibri"/>
                <a:cs typeface="Calibri"/>
              </a:rPr>
              <a:t>	</a:t>
            </a:r>
            <a:r>
              <a:rPr sz="2800" b="1" dirty="0">
                <a:latin typeface="Calibri"/>
                <a:cs typeface="Calibri"/>
              </a:rPr>
              <a:t>x̄</a:t>
            </a:r>
            <a:r>
              <a:rPr sz="2475" b="1" baseline="-18518" dirty="0">
                <a:latin typeface="Calibri"/>
                <a:cs typeface="Calibri"/>
              </a:rPr>
              <a:t>2</a:t>
            </a:r>
            <a:r>
              <a:rPr sz="2475" b="1" spc="247" baseline="-18518" dirty="0">
                <a:latin typeface="Calibri"/>
                <a:cs typeface="Calibri"/>
              </a:rPr>
              <a:t> </a:t>
            </a:r>
            <a:r>
              <a:rPr sz="3750" baseline="1111" dirty="0">
                <a:latin typeface="Calibri"/>
                <a:cs typeface="Calibri"/>
              </a:rPr>
              <a:t>=</a:t>
            </a:r>
            <a:r>
              <a:rPr sz="3750" spc="15" baseline="1111" dirty="0">
                <a:latin typeface="Calibri"/>
                <a:cs typeface="Calibri"/>
              </a:rPr>
              <a:t> </a:t>
            </a:r>
            <a:r>
              <a:rPr sz="3750" spc="-30" baseline="1111" dirty="0">
                <a:latin typeface="Calibri"/>
                <a:cs typeface="Calibri"/>
              </a:rPr>
              <a:t>66,4</a:t>
            </a:r>
            <a:r>
              <a:rPr sz="3750" baseline="1111" dirty="0">
                <a:latin typeface="Calibri"/>
                <a:cs typeface="Calibri"/>
              </a:rPr>
              <a:t>	</a:t>
            </a:r>
            <a:r>
              <a:rPr sz="2800" b="1" dirty="0">
                <a:latin typeface="Calibri"/>
                <a:cs typeface="Calibri"/>
              </a:rPr>
              <a:t>x̄</a:t>
            </a:r>
            <a:r>
              <a:rPr sz="2475" b="1" baseline="-18518" dirty="0">
                <a:latin typeface="Calibri"/>
                <a:cs typeface="Calibri"/>
              </a:rPr>
              <a:t>3</a:t>
            </a:r>
            <a:r>
              <a:rPr sz="2475" b="1" spc="247" baseline="-18518" dirty="0">
                <a:latin typeface="Calibri"/>
                <a:cs typeface="Calibri"/>
              </a:rPr>
              <a:t> </a:t>
            </a:r>
            <a:r>
              <a:rPr sz="3750" baseline="1111" dirty="0">
                <a:latin typeface="Calibri"/>
                <a:cs typeface="Calibri"/>
              </a:rPr>
              <a:t>=</a:t>
            </a:r>
            <a:r>
              <a:rPr sz="3750" spc="-22" baseline="1111" dirty="0">
                <a:latin typeface="Calibri"/>
                <a:cs typeface="Calibri"/>
              </a:rPr>
              <a:t> </a:t>
            </a:r>
            <a:r>
              <a:rPr sz="3750" spc="-30" baseline="1111" dirty="0">
                <a:latin typeface="Calibri"/>
                <a:cs typeface="Calibri"/>
              </a:rPr>
              <a:t>64,5</a:t>
            </a:r>
            <a:r>
              <a:rPr sz="3750" baseline="1111" dirty="0">
                <a:latin typeface="Calibri"/>
                <a:cs typeface="Calibri"/>
              </a:rPr>
              <a:t>	</a:t>
            </a:r>
            <a:r>
              <a:rPr sz="2800" b="1" dirty="0">
                <a:latin typeface="Calibri"/>
                <a:cs typeface="Calibri"/>
              </a:rPr>
              <a:t>x̄</a:t>
            </a:r>
            <a:r>
              <a:rPr sz="2475" b="1" baseline="-18518" dirty="0">
                <a:latin typeface="Calibri"/>
                <a:cs typeface="Calibri"/>
              </a:rPr>
              <a:t>4</a:t>
            </a:r>
            <a:r>
              <a:rPr sz="2475" b="1" spc="247" baseline="-18518" dirty="0">
                <a:latin typeface="Calibri"/>
                <a:cs typeface="Calibri"/>
              </a:rPr>
              <a:t> </a:t>
            </a:r>
            <a:r>
              <a:rPr sz="3750" baseline="1111" dirty="0">
                <a:latin typeface="Calibri"/>
                <a:cs typeface="Calibri"/>
              </a:rPr>
              <a:t>=</a:t>
            </a:r>
            <a:r>
              <a:rPr sz="3750" spc="15" baseline="1111" dirty="0">
                <a:latin typeface="Calibri"/>
                <a:cs typeface="Calibri"/>
              </a:rPr>
              <a:t> </a:t>
            </a:r>
            <a:r>
              <a:rPr sz="3750" spc="-30" baseline="1111" dirty="0">
                <a:latin typeface="Calibri"/>
                <a:cs typeface="Calibri"/>
              </a:rPr>
              <a:t>65,8</a:t>
            </a:r>
            <a:r>
              <a:rPr sz="3750" baseline="1111" dirty="0">
                <a:latin typeface="Calibri"/>
                <a:cs typeface="Calibri"/>
              </a:rPr>
              <a:t>	</a:t>
            </a:r>
            <a:r>
              <a:rPr sz="2800" b="1" dirty="0">
                <a:latin typeface="Calibri"/>
                <a:cs typeface="Calibri"/>
              </a:rPr>
              <a:t>x̄</a:t>
            </a:r>
            <a:r>
              <a:rPr sz="2475" b="1" baseline="-18518" dirty="0">
                <a:latin typeface="Calibri"/>
                <a:cs typeface="Calibri"/>
              </a:rPr>
              <a:t>5</a:t>
            </a:r>
            <a:r>
              <a:rPr sz="2475" b="1" spc="254" baseline="-18518" dirty="0">
                <a:latin typeface="Calibri"/>
                <a:cs typeface="Calibri"/>
              </a:rPr>
              <a:t> </a:t>
            </a:r>
            <a:r>
              <a:rPr sz="3750" baseline="1111" dirty="0">
                <a:latin typeface="Calibri"/>
                <a:cs typeface="Calibri"/>
              </a:rPr>
              <a:t>=</a:t>
            </a:r>
            <a:r>
              <a:rPr sz="3750" spc="-22" baseline="1111" dirty="0">
                <a:latin typeface="Calibri"/>
                <a:cs typeface="Calibri"/>
              </a:rPr>
              <a:t> </a:t>
            </a:r>
            <a:r>
              <a:rPr sz="3750" spc="-30" baseline="1111" dirty="0">
                <a:latin typeface="Calibri"/>
                <a:cs typeface="Calibri"/>
              </a:rPr>
              <a:t>67,1</a:t>
            </a:r>
            <a:r>
              <a:rPr sz="3750" baseline="1111" dirty="0">
                <a:latin typeface="Calibri"/>
                <a:cs typeface="Calibri"/>
              </a:rPr>
              <a:t>	</a:t>
            </a:r>
            <a:r>
              <a:rPr sz="2800" b="1" dirty="0">
                <a:latin typeface="Calibri"/>
                <a:cs typeface="Calibri"/>
              </a:rPr>
              <a:t>x̄</a:t>
            </a:r>
            <a:r>
              <a:rPr sz="2475" b="1" baseline="-18518" dirty="0">
                <a:latin typeface="Calibri"/>
                <a:cs typeface="Calibri"/>
              </a:rPr>
              <a:t>6</a:t>
            </a:r>
            <a:r>
              <a:rPr sz="2475" b="1" spc="284" baseline="-18518" dirty="0">
                <a:latin typeface="Calibri"/>
                <a:cs typeface="Calibri"/>
              </a:rPr>
              <a:t> </a:t>
            </a:r>
            <a:r>
              <a:rPr sz="3750" baseline="1111" dirty="0">
                <a:latin typeface="Calibri"/>
                <a:cs typeface="Calibri"/>
              </a:rPr>
              <a:t>=</a:t>
            </a:r>
            <a:r>
              <a:rPr sz="3750" spc="-22" baseline="1111" dirty="0">
                <a:latin typeface="Calibri"/>
                <a:cs typeface="Calibri"/>
              </a:rPr>
              <a:t> </a:t>
            </a:r>
            <a:r>
              <a:rPr sz="3750" spc="-30" baseline="1111" dirty="0">
                <a:latin typeface="Calibri"/>
                <a:cs typeface="Calibri"/>
              </a:rPr>
              <a:t>63,2</a:t>
            </a:r>
            <a:endParaRPr sz="3750" baseline="1111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45115" y="4284221"/>
            <a:ext cx="71818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10" dirty="0">
                <a:latin typeface="Calibri"/>
                <a:cs typeface="Calibri"/>
              </a:rPr>
              <a:t>κ.ο.κ.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050" y="5559985"/>
            <a:ext cx="12192000" cy="4258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90" marR="5080" indent="-9525" algn="just">
              <a:lnSpc>
                <a:spcPct val="120000"/>
              </a:lnSpc>
              <a:spcBef>
                <a:spcPts val="95"/>
              </a:spcBef>
            </a:pP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Αυτή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η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διακύμανση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των</a:t>
            </a:r>
            <a:r>
              <a:rPr sz="24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τιμών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από</a:t>
            </a:r>
            <a:r>
              <a:rPr sz="2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δείγμα</a:t>
            </a:r>
            <a:r>
              <a:rPr sz="24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σε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δείγμα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είναι</a:t>
            </a:r>
            <a:r>
              <a:rPr sz="24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γνωστή</a:t>
            </a:r>
            <a:r>
              <a:rPr sz="24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ως</a:t>
            </a:r>
            <a:r>
              <a:rPr sz="240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σφάλμα δειγματοληψίας.</a:t>
            </a:r>
            <a:endParaRPr sz="24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6B4A7B88-EFF4-429B-B09D-B2DF4DA168EE}"/>
              </a:ext>
            </a:extLst>
          </p:cNvPr>
          <p:cNvSpPr txBox="1">
            <a:spLocks/>
          </p:cNvSpPr>
          <p:nvPr/>
        </p:nvSpPr>
        <p:spPr>
          <a:xfrm>
            <a:off x="2848069" y="0"/>
            <a:ext cx="5538788" cy="5674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3600" b="1" spc="-25" dirty="0">
                <a:solidFill>
                  <a:srgbClr val="5FCAEE"/>
                </a:solidFill>
                <a:latin typeface="Trebuchet MS"/>
              </a:rPr>
              <a:t>Σφάλμα δειγματοληψίας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26AC49-DD40-41AF-8CF9-BBB75A3CB811}"/>
              </a:ext>
            </a:extLst>
          </p:cNvPr>
          <p:cNvSpPr txBox="1"/>
          <p:nvPr/>
        </p:nvSpPr>
        <p:spPr>
          <a:xfrm>
            <a:off x="295275" y="1298015"/>
            <a:ext cx="11639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" marR="0" lvl="0" algn="just" defTabSz="914400" rtl="0" eaLnBrk="1" fontAlgn="auto" latinLnBrk="0" hangingPunct="1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prstClr val="black"/>
              </a:buClr>
              <a:buSzTx/>
              <a:tabLst>
                <a:tab pos="274320" algn="l"/>
                <a:tab pos="274955" algn="l"/>
              </a:tabLst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Έστω</a:t>
            </a:r>
            <a:r>
              <a:rPr kumimoji="0" lang="el-GR" sz="2400" b="0" i="0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ότι</a:t>
            </a:r>
            <a:r>
              <a:rPr kumimoji="0" lang="el-GR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σε</a:t>
            </a:r>
            <a:r>
              <a:rPr kumimoji="0" lang="el-GR" sz="2400" b="0" i="0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τεστ</a:t>
            </a:r>
            <a:r>
              <a:rPr kumimoji="0" lang="el-GR" sz="2400" b="0" i="0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αναγνωστικής</a:t>
            </a:r>
            <a:r>
              <a:rPr kumimoji="0" lang="el-GR" sz="2400" b="0" i="0" u="none" strike="noStrike" kern="1200" cap="none" spc="-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ικανότητας</a:t>
            </a:r>
            <a:r>
              <a:rPr kumimoji="0" lang="el-GR" sz="24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όλων</a:t>
            </a:r>
            <a:r>
              <a:rPr kumimoji="0" lang="el-GR" sz="24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των</a:t>
            </a:r>
            <a:r>
              <a:rPr kumimoji="0" lang="el-GR" sz="2400" b="0" i="0" u="none" strike="noStrike" kern="1200" cap="none" spc="-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μαθητών</a:t>
            </a:r>
            <a:r>
              <a:rPr kumimoji="0" lang="el-GR" sz="24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1</a:t>
            </a:r>
            <a:r>
              <a:rPr kumimoji="0" lang="el-GR" sz="2400" b="0" i="0" u="none" strike="noStrike" kern="1200" cap="none" spc="-85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η</a:t>
            </a:r>
            <a:r>
              <a:rPr kumimoji="0" lang="el-GR" sz="24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Γυμνασίου</a:t>
            </a:r>
            <a:r>
              <a:rPr kumimoji="0" lang="el-GR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της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χώρας</a:t>
            </a:r>
            <a:r>
              <a:rPr kumimoji="0" lang="el-GR" sz="2400" b="0" i="0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ο</a:t>
            </a:r>
            <a:r>
              <a:rPr kumimoji="0" lang="el-GR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μέσος</a:t>
            </a:r>
            <a:r>
              <a:rPr kumimoji="0" lang="el-GR" sz="2400" b="0" i="0" u="none" strike="noStrike" kern="1200" cap="none" spc="-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όρος</a:t>
            </a:r>
            <a:r>
              <a:rPr kumimoji="0" lang="el-GR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είναι</a:t>
            </a:r>
            <a:r>
              <a:rPr kumimoji="0" lang="el-GR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μ=65</a:t>
            </a:r>
            <a:r>
              <a:rPr kumimoji="0" lang="el-GR" sz="2400" b="1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και</a:t>
            </a:r>
            <a:r>
              <a:rPr kumimoji="0" lang="el-GR" sz="2400" b="0" i="0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η</a:t>
            </a:r>
            <a:r>
              <a:rPr kumimoji="0" lang="el-GR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τυπική</a:t>
            </a:r>
            <a:r>
              <a:rPr kumimoji="0" lang="el-GR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απόκλιση</a:t>
            </a:r>
            <a:r>
              <a:rPr kumimoji="0" lang="el-GR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σ=5,6.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96D0D5-D8CD-4441-83EC-0F05CA7FBA43}"/>
              </a:ext>
            </a:extLst>
          </p:cNvPr>
          <p:cNvSpPr txBox="1"/>
          <p:nvPr/>
        </p:nvSpPr>
        <p:spPr>
          <a:xfrm>
            <a:off x="295275" y="2708536"/>
            <a:ext cx="11639550" cy="94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" marR="382270" lvl="0" algn="just" defTabSz="914400" rtl="0" eaLnBrk="1" fontAlgn="auto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prstClr val="black"/>
              </a:buClr>
              <a:buSzTx/>
              <a:tabLst>
                <a:tab pos="274320" algn="l"/>
                <a:tab pos="274955" algn="l"/>
              </a:tabLst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Αν</a:t>
            </a:r>
            <a:r>
              <a:rPr kumimoji="0" lang="el-GR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πάρουμε</a:t>
            </a:r>
            <a:r>
              <a:rPr kumimoji="0" lang="el-GR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διάφορα</a:t>
            </a:r>
            <a:r>
              <a:rPr kumimoji="0" lang="el-GR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τυχαία</a:t>
            </a:r>
            <a:r>
              <a:rPr kumimoji="0" lang="el-GR" sz="2400" b="1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δείγματα</a:t>
            </a:r>
            <a:r>
              <a:rPr kumimoji="0" lang="el-GR" sz="24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μαθητών</a:t>
            </a:r>
            <a:r>
              <a:rPr kumimoji="0" lang="el-GR" sz="24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ίδιου</a:t>
            </a:r>
            <a:r>
              <a:rPr kumimoji="0" lang="el-GR" sz="2400" b="1" i="0" u="sng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μεγέθους</a:t>
            </a:r>
            <a:r>
              <a:rPr kumimoji="0" lang="el-GR" sz="2400" b="1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Ν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</a:t>
            </a:r>
            <a:r>
              <a:rPr kumimoji="0" lang="el-GR" sz="24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από</a:t>
            </a:r>
            <a:r>
              <a:rPr kumimoji="0" lang="el-GR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τον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πληθυσμό</a:t>
            </a:r>
            <a:r>
              <a:rPr kumimoji="0" lang="el-GR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αυτό,</a:t>
            </a:r>
            <a:r>
              <a:rPr kumimoji="0" lang="el-GR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κανένα</a:t>
            </a:r>
            <a:r>
              <a:rPr kumimoji="0" lang="el-GR" sz="2400" b="0" i="1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δεν</a:t>
            </a:r>
            <a:r>
              <a:rPr kumimoji="0" lang="el-GR" sz="24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θα</a:t>
            </a:r>
            <a:r>
              <a:rPr kumimoji="0" lang="el-GR" sz="24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έχει</a:t>
            </a:r>
            <a:r>
              <a:rPr kumimoji="0" lang="el-GR" sz="2400" b="0" i="0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ακριβώς</a:t>
            </a:r>
            <a:r>
              <a:rPr kumimoji="0" lang="el-GR" sz="2400" b="0" i="1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τα</a:t>
            </a:r>
            <a:r>
              <a:rPr kumimoji="0" lang="el-GR" sz="2400" b="0" i="1" u="none" strike="noStrike" kern="1200" cap="none" spc="-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ίδια</a:t>
            </a:r>
            <a:r>
              <a:rPr kumimoji="0" lang="el-GR" sz="24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χαρακτηριστικά.</a:t>
            </a:r>
            <a:r>
              <a:rPr kumimoji="0" lang="el-GR" sz="24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l-GR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Π.χ.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3334" y="134577"/>
            <a:ext cx="6181725" cy="5674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3600" b="1" spc="-25" dirty="0" err="1">
                <a:solidFill>
                  <a:srgbClr val="5FCAEE"/>
                </a:solidFill>
                <a:latin typeface="Trebuchet MS"/>
              </a:rPr>
              <a:t>Σφάλμ</a:t>
            </a:r>
            <a:r>
              <a:rPr sz="3600" b="1" spc="-25" dirty="0">
                <a:solidFill>
                  <a:srgbClr val="5FCAEE"/>
                </a:solidFill>
                <a:latin typeface="Trebuchet MS"/>
              </a:rPr>
              <a:t>α δειγματοληψίας</a:t>
            </a:r>
            <a:r>
              <a:rPr lang="el-GR" sz="3600" b="1" spc="-25" dirty="0">
                <a:solidFill>
                  <a:srgbClr val="5FCAEE"/>
                </a:solidFill>
                <a:latin typeface="Trebuchet MS"/>
              </a:rPr>
              <a:t> (1)</a:t>
            </a:r>
            <a:endParaRPr sz="36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6700" y="1689058"/>
            <a:ext cx="11658599" cy="27375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430530" indent="-457200" algn="just">
              <a:lnSpc>
                <a:spcPct val="130000"/>
              </a:lnSpc>
              <a:spcBef>
                <a:spcPts val="95"/>
              </a:spcBef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469265" algn="l"/>
                <a:tab pos="469900" algn="l"/>
              </a:tabLst>
            </a:pPr>
            <a:r>
              <a:rPr sz="2600" dirty="0">
                <a:latin typeface="Calibri"/>
                <a:cs typeface="Calibri"/>
              </a:rPr>
              <a:t>η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FF0000"/>
                </a:solidFill>
                <a:latin typeface="Calibri"/>
                <a:cs typeface="Calibri"/>
              </a:rPr>
              <a:t>διακύμανση</a:t>
            </a:r>
            <a:r>
              <a:rPr sz="2600" b="1" spc="-50" dirty="0">
                <a:solidFill>
                  <a:srgbClr val="CC6600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ενός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στατιστικού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δείκτη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(π.χ.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μέσου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όρου)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από </a:t>
            </a:r>
            <a:r>
              <a:rPr sz="2600" dirty="0">
                <a:latin typeface="Calibri"/>
                <a:cs typeface="Calibri"/>
              </a:rPr>
              <a:t>δείγμα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σε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δείγμα.</a:t>
            </a:r>
            <a:endParaRPr lang="el-GR" sz="2600" spc="-10" dirty="0">
              <a:latin typeface="Calibri"/>
              <a:cs typeface="Calibri"/>
            </a:endParaRPr>
          </a:p>
          <a:p>
            <a:pPr marL="12700" marR="430530" algn="just">
              <a:lnSpc>
                <a:spcPct val="130000"/>
              </a:lnSpc>
              <a:spcBef>
                <a:spcPts val="95"/>
              </a:spcBef>
              <a:buClr>
                <a:schemeClr val="tx1"/>
              </a:buClr>
              <a:tabLst>
                <a:tab pos="469265" algn="l"/>
                <a:tab pos="469900" algn="l"/>
              </a:tabLst>
            </a:pPr>
            <a:r>
              <a:rPr lang="el-GR" sz="2600" b="1" spc="-10" dirty="0">
                <a:latin typeface="Calibri"/>
                <a:cs typeface="Calibri"/>
              </a:rPr>
              <a:t>								</a:t>
            </a:r>
            <a:r>
              <a:rPr sz="2600" b="1" spc="-5" dirty="0">
                <a:latin typeface="Calibri"/>
                <a:cs typeface="Calibri"/>
              </a:rPr>
              <a:t>ή</a:t>
            </a:r>
            <a:endParaRPr sz="2600" dirty="0">
              <a:latin typeface="Calibri"/>
              <a:cs typeface="Calibri"/>
            </a:endParaRPr>
          </a:p>
          <a:p>
            <a:pPr marL="469900" marR="264160" indent="-457200" algn="just">
              <a:lnSpc>
                <a:spcPct val="130100"/>
              </a:lnSpc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469265" algn="l"/>
                <a:tab pos="469900" algn="l"/>
              </a:tabLst>
            </a:pPr>
            <a:r>
              <a:rPr sz="2600" dirty="0">
                <a:latin typeface="Calibri"/>
                <a:cs typeface="Calibri"/>
              </a:rPr>
              <a:t>η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FF0000"/>
                </a:solidFill>
                <a:latin typeface="Calibri"/>
                <a:cs typeface="Calibri"/>
              </a:rPr>
              <a:t>απόκλιση</a:t>
            </a:r>
            <a:r>
              <a:rPr sz="2600" b="1" spc="-80" dirty="0">
                <a:solidFill>
                  <a:srgbClr val="CC6600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ενός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στατιστικού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δείκτη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(π.χ.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μέσου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όρου)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από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την </a:t>
            </a:r>
            <a:r>
              <a:rPr sz="2600" dirty="0">
                <a:latin typeface="Calibri"/>
                <a:cs typeface="Calibri"/>
              </a:rPr>
              <a:t>πραγματική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παράμετρο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ενός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πληθυσμού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που</a:t>
            </a:r>
            <a:r>
              <a:rPr sz="2600" u="sng" spc="-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οφείλεται</a:t>
            </a:r>
            <a:r>
              <a:rPr sz="2600" u="sng" spc="-9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στα</a:t>
            </a:r>
            <a:r>
              <a:rPr lang="el-GR" sz="26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spc="-20" dirty="0" err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μον</a:t>
            </a:r>
            <a:r>
              <a:rPr sz="260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αδικά</a:t>
            </a:r>
            <a:r>
              <a:rPr sz="2600" u="sng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χαρακτηριστικά</a:t>
            </a:r>
            <a:r>
              <a:rPr sz="26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των</a:t>
            </a:r>
            <a:r>
              <a:rPr sz="2600" u="sng" spc="-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ατόμων</a:t>
            </a:r>
            <a:r>
              <a:rPr sz="2600" u="sng" spc="-9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που</a:t>
            </a:r>
            <a:r>
              <a:rPr sz="2600" u="sng" spc="-9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συνθέτουν</a:t>
            </a:r>
            <a:r>
              <a:rPr sz="2600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το</a:t>
            </a:r>
            <a:r>
              <a:rPr sz="2600" u="sng" spc="-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δείγμα</a:t>
            </a:r>
            <a:r>
              <a:rPr sz="2600" spc="-10" dirty="0">
                <a:latin typeface="Calibri"/>
                <a:cs typeface="Calibri"/>
              </a:rPr>
              <a:t>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7174" y="1143747"/>
            <a:ext cx="11801475" cy="34617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5080" indent="-457200" algn="just">
              <a:lnSpc>
                <a:spcPct val="120100"/>
              </a:lnSpc>
              <a:spcBef>
                <a:spcPts val="1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600" spc="-105" dirty="0">
                <a:latin typeface="Calibri"/>
                <a:cs typeface="Calibri"/>
              </a:rPr>
              <a:t>Το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σφάλμα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δειγματοληψίας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δεν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μπορεί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αποφευχθεί. </a:t>
            </a:r>
            <a:r>
              <a:rPr sz="2600" spc="-10" dirty="0">
                <a:latin typeface="Calibri"/>
                <a:cs typeface="Calibri"/>
              </a:rPr>
              <a:t>Οφείλεται </a:t>
            </a:r>
            <a:r>
              <a:rPr sz="2600" dirty="0">
                <a:latin typeface="Calibri"/>
                <a:cs typeface="Calibri"/>
              </a:rPr>
              <a:t>στα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μοναδικά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χαρακτηριστικά</a:t>
            </a:r>
            <a:r>
              <a:rPr sz="2600" dirty="0">
                <a:latin typeface="Calibri"/>
                <a:cs typeface="Calibri"/>
              </a:rPr>
              <a:t> που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έχουν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τα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άτομα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που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συνθέτουν</a:t>
            </a:r>
            <a:r>
              <a:rPr sz="2600" spc="-25" dirty="0">
                <a:latin typeface="Calibri"/>
                <a:cs typeface="Calibri"/>
              </a:rPr>
              <a:t> το </a:t>
            </a:r>
            <a:r>
              <a:rPr sz="2600" dirty="0">
                <a:latin typeface="Calibri"/>
                <a:cs typeface="Calibri"/>
              </a:rPr>
              <a:t>κάθε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δείγμα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που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επιλέγεται.</a:t>
            </a:r>
            <a:endParaRPr sz="2600" dirty="0">
              <a:latin typeface="Calibri"/>
              <a:cs typeface="Calibri"/>
            </a:endParaRPr>
          </a:p>
          <a:p>
            <a:pPr marL="342900" indent="-342900" algn="just">
              <a:lnSpc>
                <a:spcPct val="100000"/>
              </a:lnSpc>
              <a:spcBef>
                <a:spcPts val="2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sz="1950" dirty="0">
              <a:latin typeface="Calibri"/>
              <a:cs typeface="Calibri"/>
            </a:endParaRPr>
          </a:p>
          <a:p>
            <a:pPr marL="469265" marR="56515" indent="-457200" algn="just">
              <a:lnSpc>
                <a:spcPct val="120000"/>
              </a:lnSpc>
              <a:spcBef>
                <a:spcPts val="5"/>
              </a:spcBef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600" dirty="0">
                <a:latin typeface="Calibri"/>
                <a:cs typeface="Calibri"/>
              </a:rPr>
              <a:t>Πάντα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θα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υπάρχει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κάποια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απόκλιση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μεταξύ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της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τιμής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ενός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δείγματος (στατιστικού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δείκτη/μέτρου)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και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της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πραγματικής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τιμής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του </a:t>
            </a:r>
            <a:r>
              <a:rPr sz="2600" spc="-10" dirty="0">
                <a:latin typeface="Calibri"/>
                <a:cs typeface="Calibri"/>
              </a:rPr>
              <a:t>αντίστοιχου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πληθυσμού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(παραμέτρου).</a:t>
            </a:r>
            <a:endParaRPr sz="26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15"/>
              </a:spcBef>
              <a:buClr>
                <a:schemeClr val="tx1"/>
              </a:buClr>
            </a:pPr>
            <a:endParaRPr sz="1950" dirty="0">
              <a:latin typeface="Calibri"/>
              <a:cs typeface="Calibri"/>
            </a:endParaRPr>
          </a:p>
          <a:p>
            <a:pPr marL="469265" marR="1377315" indent="-457200" algn="just">
              <a:lnSpc>
                <a:spcPct val="120100"/>
              </a:lnSpc>
              <a:buClr>
                <a:schemeClr val="tx1"/>
              </a:buClr>
              <a:buFont typeface="Wingdings" panose="05000000000000000000" pitchFamily="2" charset="2"/>
              <a:buChar char="§"/>
              <a:tabLst>
                <a:tab pos="365760" algn="l"/>
                <a:tab pos="366395" algn="l"/>
              </a:tabLst>
            </a:pPr>
            <a:r>
              <a:rPr sz="2600" spc="-10" dirty="0">
                <a:latin typeface="Calibri"/>
                <a:cs typeface="Calibri"/>
              </a:rPr>
              <a:t>Σκοπός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είναι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καθορίσουμε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πιθανό</a:t>
            </a:r>
            <a:r>
              <a:rPr sz="2600" u="sng" spc="-8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μέγεθος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αυτής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της </a:t>
            </a:r>
            <a:r>
              <a:rPr sz="2600" spc="-10" dirty="0">
                <a:latin typeface="Calibri"/>
                <a:cs typeface="Calibri"/>
              </a:rPr>
              <a:t>απόκλισης.</a:t>
            </a:r>
            <a:endParaRPr sz="2600" dirty="0">
              <a:latin typeface="Calibri"/>
              <a:cs typeface="Calibri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E5118427-9CAC-45F9-B154-7CE6683A84B0}"/>
              </a:ext>
            </a:extLst>
          </p:cNvPr>
          <p:cNvSpPr txBox="1">
            <a:spLocks/>
          </p:cNvSpPr>
          <p:nvPr/>
        </p:nvSpPr>
        <p:spPr>
          <a:xfrm>
            <a:off x="2803334" y="134577"/>
            <a:ext cx="6181725" cy="5674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3600" b="1" spc="-25">
                <a:solidFill>
                  <a:srgbClr val="5FCAEE"/>
                </a:solidFill>
                <a:latin typeface="Trebuchet MS"/>
              </a:rPr>
              <a:t>Σφάλμα δειγματοληψίας (2)</a:t>
            </a:r>
            <a:endParaRPr lang="el-GR" sz="3600" b="1" spc="-25" dirty="0">
              <a:solidFill>
                <a:srgbClr val="5FCAEE"/>
              </a:solidFill>
              <a:latin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02433" y="128515"/>
            <a:ext cx="6787134" cy="565539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3600" b="1" spc="-25" dirty="0">
                <a:solidFill>
                  <a:srgbClr val="5FCAEE"/>
                </a:solidFill>
                <a:latin typeface="Trebuchet MS"/>
              </a:rPr>
              <a:t>ΔΕΙΓΜΑΤΟΛΗΠΤΙΚΗ ΚΑΤΑΝΟΜΗ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62000" y="1791144"/>
            <a:ext cx="10783951" cy="902811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80"/>
              </a:spcBef>
            </a:pPr>
            <a:r>
              <a:rPr sz="2400" dirty="0">
                <a:latin typeface="Calibri"/>
                <a:cs typeface="Calibri"/>
              </a:rPr>
              <a:t>Έστω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ότι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επιλέξαμε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πολλά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τυχαία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δείγματα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μαθητών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lang="el-GR" sz="2400" spc="-70" dirty="0">
                <a:latin typeface="Calibri"/>
                <a:cs typeface="Calibri"/>
              </a:rPr>
              <a:t>1</a:t>
            </a:r>
            <a:r>
              <a:rPr lang="el-GR" sz="2400" spc="-70" baseline="30000" dirty="0">
                <a:latin typeface="Calibri"/>
                <a:cs typeface="Calibri"/>
              </a:rPr>
              <a:t>ης</a:t>
            </a:r>
            <a:r>
              <a:rPr lang="el-GR" sz="2400" spc="-70" dirty="0">
                <a:latin typeface="Calibri"/>
                <a:cs typeface="Calibri"/>
              </a:rPr>
              <a:t> Γυμνασίου </a:t>
            </a:r>
            <a:r>
              <a:rPr sz="2400" dirty="0" err="1">
                <a:latin typeface="Calibri"/>
                <a:cs typeface="Calibri"/>
              </a:rPr>
              <a:t>μεγέθους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Ν=30</a:t>
            </a:r>
            <a:endParaRPr sz="24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για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κάθε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δείγμα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υπολογίσαμε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μέσο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όρο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επίδοσης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στο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αναγνωστικό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τεστ.</a:t>
            </a:r>
            <a:endParaRPr sz="2400" dirty="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171905" y="3036442"/>
          <a:ext cx="10331448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3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3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7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4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468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4020">
                <a:tc>
                  <a:txBody>
                    <a:bodyPr/>
                    <a:lstStyle/>
                    <a:p>
                      <a:pPr marL="31750">
                        <a:lnSpc>
                          <a:spcPts val="2305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63,7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2305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66,4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2305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400" b="1" spc="254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64,5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ts val="2305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2400" b="1" spc="195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65,8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ts val="2305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67,1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ts val="2305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63,2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ts val="2305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2400" b="1" spc="254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62,1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980">
                <a:tc>
                  <a:txBody>
                    <a:bodyPr/>
                    <a:lstStyle/>
                    <a:p>
                      <a:pPr marL="3175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62,6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63,7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2400" b="1" spc="254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65,5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11</a:t>
                      </a:r>
                      <a:r>
                        <a:rPr sz="2400" b="1" spc="209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67,7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12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63,9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5730" algn="r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13</a:t>
                      </a:r>
                      <a:r>
                        <a:rPr sz="2400" b="1" spc="209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63,4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14</a:t>
                      </a:r>
                      <a:r>
                        <a:rPr sz="2400" b="1" spc="254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64,6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615">
                <a:tc>
                  <a:txBody>
                    <a:bodyPr/>
                    <a:lstStyle/>
                    <a:p>
                      <a:pPr marL="3175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15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64,1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16</a:t>
                      </a:r>
                      <a:r>
                        <a:rPr sz="2400" b="1" spc="195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65,4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17</a:t>
                      </a:r>
                      <a:r>
                        <a:rPr sz="2400" b="1" spc="254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65,1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18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64,8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6705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19</a:t>
                      </a:r>
                      <a:r>
                        <a:rPr sz="2400" b="1" spc="195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64,9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5095" algn="r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65,3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21</a:t>
                      </a:r>
                      <a:r>
                        <a:rPr sz="2400" b="1" spc="21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63,3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615">
                <a:tc>
                  <a:txBody>
                    <a:bodyPr/>
                    <a:lstStyle/>
                    <a:p>
                      <a:pPr marL="3175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22</a:t>
                      </a:r>
                      <a:r>
                        <a:rPr sz="2400" b="1" spc="225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62,3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23</a:t>
                      </a:r>
                      <a:r>
                        <a:rPr sz="2400" b="1" spc="225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61,9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24</a:t>
                      </a:r>
                      <a:r>
                        <a:rPr sz="2400" b="1" spc="195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68,1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25</a:t>
                      </a:r>
                      <a:r>
                        <a:rPr sz="2400" b="1" spc="225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67,6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6705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26</a:t>
                      </a:r>
                      <a:r>
                        <a:rPr sz="2400" b="1" spc="202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66,4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5095" algn="r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27</a:t>
                      </a:r>
                      <a:r>
                        <a:rPr sz="2400" b="1" spc="225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64,5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28</a:t>
                      </a:r>
                      <a:r>
                        <a:rPr sz="2400" b="1" spc="195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65,8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020">
                <a:tc>
                  <a:txBody>
                    <a:bodyPr/>
                    <a:lstStyle/>
                    <a:p>
                      <a:pPr marL="3175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29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67,6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7000" algn="r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63,2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31</a:t>
                      </a:r>
                      <a:r>
                        <a:rPr sz="2400" b="1" spc="21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62,2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279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32</a:t>
                      </a:r>
                      <a:r>
                        <a:rPr sz="2400" b="1" spc="24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64,4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279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………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x̄</a:t>
                      </a:r>
                      <a:r>
                        <a:rPr sz="2400" b="1" baseline="-19097" dirty="0">
                          <a:latin typeface="Calibri"/>
                          <a:cs typeface="Calibri"/>
                        </a:rPr>
                        <a:t>ν</a:t>
                      </a:r>
                      <a:r>
                        <a:rPr sz="2400" b="1" spc="-37" baseline="-1909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62,0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7">
            <a:extLst>
              <a:ext uri="{FF2B5EF4-FFF2-40B4-BE49-F238E27FC236}">
                <a16:creationId xmlns:a16="http://schemas.microsoft.com/office/drawing/2014/main" id="{E334FC0D-CEA4-4ED7-8AA5-82D92133D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6319" y="43930"/>
            <a:ext cx="4570155" cy="44435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marR="0" lvl="0" indent="0" algn="just" defTabSz="6858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b="1" spc="-25" dirty="0">
                <a:solidFill>
                  <a:srgbClr val="5FCAEE"/>
                </a:solidFill>
                <a:latin typeface="Trebuchet MS"/>
              </a:rPr>
              <a:t>Κεντρικό Οριακό Θεώρημα</a:t>
            </a:r>
            <a:endParaRPr kumimoji="0" lang="en-US" altLang="en-US" sz="2800" b="1" i="0" u="none" strike="noStrike" kern="1200" cap="none" spc="-25" normalizeH="0" baseline="0" noProof="0" dirty="0">
              <a:ln>
                <a:noFill/>
              </a:ln>
              <a:solidFill>
                <a:srgbClr val="5FCAE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12" name="object 3">
            <a:extLst>
              <a:ext uri="{FF2B5EF4-FFF2-40B4-BE49-F238E27FC236}">
                <a16:creationId xmlns:a16="http://schemas.microsoft.com/office/drawing/2014/main" id="{647DD2EF-134B-4C2A-89EA-2C2B62E1CE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4973" y="619584"/>
            <a:ext cx="11710214" cy="8696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100"/>
              </a:lnSpc>
              <a:spcBef>
                <a:spcPts val="100"/>
              </a:spcBef>
            </a:pPr>
            <a:r>
              <a:rPr sz="2400" b="0" dirty="0">
                <a:latin typeface="Calibri"/>
                <a:cs typeface="Calibri"/>
              </a:rPr>
              <a:t>Αν</a:t>
            </a:r>
            <a:r>
              <a:rPr sz="2400" b="0" spc="-5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κατασκευάσουμε</a:t>
            </a:r>
            <a:r>
              <a:rPr sz="2400" b="0" spc="-8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την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κατανομή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των</a:t>
            </a:r>
            <a:r>
              <a:rPr sz="2400" b="0" spc="-9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μέσων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όρων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των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παραπάνω</a:t>
            </a:r>
            <a:r>
              <a:rPr sz="2400" b="0" spc="-6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δειγμάτων,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spc="-25" dirty="0">
                <a:latin typeface="Calibri"/>
                <a:cs typeface="Calibri"/>
              </a:rPr>
              <a:t>θα </a:t>
            </a:r>
            <a:r>
              <a:rPr sz="2400" b="0" dirty="0">
                <a:latin typeface="Calibri"/>
                <a:cs typeface="Calibri"/>
              </a:rPr>
              <a:t>δούμε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ότι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αυτή</a:t>
            </a:r>
            <a:r>
              <a:rPr sz="2400" b="0" spc="-3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έχει</a:t>
            </a:r>
            <a:r>
              <a:rPr sz="2400" b="0" spc="-7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τη</a:t>
            </a:r>
            <a:r>
              <a:rPr sz="2400" b="0" spc="-3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μορφή</a:t>
            </a:r>
            <a:r>
              <a:rPr sz="2400" b="0" spc="-3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κανονικής</a:t>
            </a:r>
            <a:r>
              <a:rPr sz="2400" b="0" spc="-4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κατανομής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με</a:t>
            </a:r>
            <a:r>
              <a:rPr sz="2400" b="0" spc="-3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μέσο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όρο</a:t>
            </a:r>
            <a:r>
              <a:rPr sz="2400" b="0" spc="-3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ίσο</a:t>
            </a:r>
            <a:r>
              <a:rPr sz="2400" b="0" spc="-4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με </a:t>
            </a:r>
            <a:r>
              <a:rPr sz="2400" spc="-20" dirty="0"/>
              <a:t>μ=65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27" name="Ομάδα 26">
            <a:extLst>
              <a:ext uri="{FF2B5EF4-FFF2-40B4-BE49-F238E27FC236}">
                <a16:creationId xmlns:a16="http://schemas.microsoft.com/office/drawing/2014/main" id="{5D5BE302-7B38-4C7A-B041-23D7FF8AA6DD}"/>
              </a:ext>
            </a:extLst>
          </p:cNvPr>
          <p:cNvGrpSpPr/>
          <p:nvPr/>
        </p:nvGrpSpPr>
        <p:grpSpPr>
          <a:xfrm>
            <a:off x="1630809" y="1959204"/>
            <a:ext cx="8926949" cy="3884372"/>
            <a:chOff x="1311263" y="2062036"/>
            <a:chExt cx="8926949" cy="3884372"/>
          </a:xfrm>
        </p:grpSpPr>
        <p:grpSp>
          <p:nvGrpSpPr>
            <p:cNvPr id="56" name="Ομάδα 55">
              <a:extLst>
                <a:ext uri="{FF2B5EF4-FFF2-40B4-BE49-F238E27FC236}">
                  <a16:creationId xmlns:a16="http://schemas.microsoft.com/office/drawing/2014/main" id="{6950A070-96BB-4146-95F7-B783C984D35B}"/>
                </a:ext>
              </a:extLst>
            </p:cNvPr>
            <p:cNvGrpSpPr/>
            <p:nvPr/>
          </p:nvGrpSpPr>
          <p:grpSpPr>
            <a:xfrm>
              <a:off x="1311264" y="2062036"/>
              <a:ext cx="8926948" cy="3434588"/>
              <a:chOff x="1143000" y="3656600"/>
              <a:chExt cx="2133599" cy="1953625"/>
            </a:xfrm>
          </p:grpSpPr>
          <p:cxnSp>
            <p:nvCxnSpPr>
              <p:cNvPr id="58" name="Ευθεία γραμμή σύνδεσης 57">
                <a:extLst>
                  <a:ext uri="{FF2B5EF4-FFF2-40B4-BE49-F238E27FC236}">
                    <a16:creationId xmlns:a16="http://schemas.microsoft.com/office/drawing/2014/main" id="{A3868E0D-0700-4C67-BAF8-E2FA905E1E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3000" y="3656600"/>
                <a:ext cx="0" cy="1953625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Ευθεία γραμμή σύνδεσης 58">
                <a:extLst>
                  <a:ext uri="{FF2B5EF4-FFF2-40B4-BE49-F238E27FC236}">
                    <a16:creationId xmlns:a16="http://schemas.microsoft.com/office/drawing/2014/main" id="{A8F24EFD-A5E1-4F21-A727-3B801368EB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43000" y="5610225"/>
                <a:ext cx="2133599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Ομάδα 25">
              <a:extLst>
                <a:ext uri="{FF2B5EF4-FFF2-40B4-BE49-F238E27FC236}">
                  <a16:creationId xmlns:a16="http://schemas.microsoft.com/office/drawing/2014/main" id="{3897787A-7B53-4D54-A5D5-79E3B5688B53}"/>
                </a:ext>
              </a:extLst>
            </p:cNvPr>
            <p:cNvGrpSpPr/>
            <p:nvPr/>
          </p:nvGrpSpPr>
          <p:grpSpPr>
            <a:xfrm>
              <a:off x="1311263" y="2582920"/>
              <a:ext cx="8926949" cy="3363488"/>
              <a:chOff x="1311263" y="2582920"/>
              <a:chExt cx="8926949" cy="336348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05192230-E189-4196-A7DA-930AF03FFFA6}"/>
                      </a:ext>
                    </a:extLst>
                  </p:cNvPr>
                  <p:cNvSpPr txBox="1"/>
                  <p:nvPr/>
                </p:nvSpPr>
                <p:spPr>
                  <a:xfrm>
                    <a:off x="1419902" y="5577076"/>
                    <a:ext cx="462453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oMath>
                    </a14:m>
                    <a:r>
                      <a:rPr lang="en-US" b="1" i="1" dirty="0"/>
                      <a:t>                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oMath>
                    </a14:m>
                    <a:r>
                      <a:rPr lang="en-US" b="1" i="1" dirty="0"/>
                      <a:t>       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oMath>
                    </a14:m>
                    <a:r>
                      <a:rPr lang="en-US" b="1" i="1" dirty="0"/>
                      <a:t>       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oMath>
                    </a14:m>
                    <a:r>
                      <a:rPr lang="en-US" b="1" i="1" dirty="0"/>
                      <a:t>                               </a:t>
                    </a:r>
                    <a:r>
                      <a:rPr lang="el-GR" b="1" i="1" dirty="0"/>
                      <a:t>μ</a:t>
                    </a:r>
                    <a:endParaRPr lang="el-GR" dirty="0"/>
                  </a:p>
                </p:txBody>
              </p:sp>
            </mc:Choice>
            <mc:Fallback xmlns=""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05192230-E189-4196-A7DA-930AF03FFFA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19902" y="5577076"/>
                    <a:ext cx="4624538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t="-8197" r="-395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" name="TextBox 105">
                    <a:extLst>
                      <a:ext uri="{FF2B5EF4-FFF2-40B4-BE49-F238E27FC236}">
                        <a16:creationId xmlns:a16="http://schemas.microsoft.com/office/drawing/2014/main" id="{A5C6FED6-9911-4671-A037-0341D87FF984}"/>
                      </a:ext>
                    </a:extLst>
                  </p:cNvPr>
                  <p:cNvSpPr txBox="1"/>
                  <p:nvPr/>
                </p:nvSpPr>
                <p:spPr>
                  <a:xfrm>
                    <a:off x="6233036" y="5577076"/>
                    <a:ext cx="400517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l-GR" b="1" dirty="0"/>
                      <a:t>                     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oMath>
                    </a14:m>
                    <a:r>
                      <a:rPr lang="el-GR" b="1" dirty="0"/>
                      <a:t>      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oMath>
                    </a14:m>
                    <a:r>
                      <a:rPr lang="en-US" b="1" i="1" dirty="0"/>
                      <a:t>       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oMath>
                    </a14:m>
                    <a:r>
                      <a:rPr lang="en-US" b="1" i="1" dirty="0"/>
                      <a:t>       </a:t>
                    </a:r>
                    <a:r>
                      <a:rPr lang="el-GR" b="1" i="1" dirty="0"/>
                      <a:t>      </a:t>
                    </a:r>
                    <a:r>
                      <a:rPr lang="en-US" b="1" i="1" dirty="0"/>
                      <a:t>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oMath>
                    </a14:m>
                    <a:r>
                      <a:rPr lang="en-US" b="1" i="1" dirty="0"/>
                      <a:t> </a:t>
                    </a:r>
                    <a:r>
                      <a:rPr lang="el-GR" b="1" i="1" dirty="0"/>
                      <a:t>                    </a:t>
                    </a:r>
                    <a:r>
                      <a:rPr lang="en-US" b="1" i="1" dirty="0"/>
                      <a:t>                            </a:t>
                    </a:r>
                    <a:endParaRPr lang="el-GR" dirty="0"/>
                  </a:p>
                </p:txBody>
              </p:sp>
            </mc:Choice>
            <mc:Fallback xmlns="">
              <p:sp>
                <p:nvSpPr>
                  <p:cNvPr id="106" name="TextBox 105">
                    <a:extLst>
                      <a:ext uri="{FF2B5EF4-FFF2-40B4-BE49-F238E27FC236}">
                        <a16:creationId xmlns:a16="http://schemas.microsoft.com/office/drawing/2014/main" id="{A5C6FED6-9911-4671-A037-0341D87FF98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33036" y="5577076"/>
                    <a:ext cx="4005176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1370" t="-8197" r="-59665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7" name="Line 35">
                <a:extLst>
                  <a:ext uri="{FF2B5EF4-FFF2-40B4-BE49-F238E27FC236}">
                    <a16:creationId xmlns:a16="http://schemas.microsoft.com/office/drawing/2014/main" id="{43B909E1-5E76-473E-9BF6-0F4FAD66F0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815592" y="5207744"/>
                <a:ext cx="6822" cy="36933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8" name="Line 35">
                <a:extLst>
                  <a:ext uri="{FF2B5EF4-FFF2-40B4-BE49-F238E27FC236}">
                    <a16:creationId xmlns:a16="http://schemas.microsoft.com/office/drawing/2014/main" id="{A9D27B0F-D2B5-406D-9CDA-261870F4AA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14578" y="4789480"/>
                <a:ext cx="12350" cy="72533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9" name="Line 35">
                <a:extLst>
                  <a:ext uri="{FF2B5EF4-FFF2-40B4-BE49-F238E27FC236}">
                    <a16:creationId xmlns:a16="http://schemas.microsoft.com/office/drawing/2014/main" id="{E6897FD6-ABEA-48D3-AA13-A9C9B55C65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09019" y="4143375"/>
                <a:ext cx="15474" cy="13487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0" name="Line 35">
                <a:extLst>
                  <a:ext uri="{FF2B5EF4-FFF2-40B4-BE49-F238E27FC236}">
                    <a16:creationId xmlns:a16="http://schemas.microsoft.com/office/drawing/2014/main" id="{6563A707-B2F2-407B-8DEB-7D9641322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8934" y="3385403"/>
                <a:ext cx="10417" cy="21067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ECBB3AE5-9B56-49A5-A3A5-6C78438D0F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81752" y="2790832"/>
                <a:ext cx="26336" cy="267261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17" name="Group 38">
                <a:extLst>
                  <a:ext uri="{FF2B5EF4-FFF2-40B4-BE49-F238E27FC236}">
                    <a16:creationId xmlns:a16="http://schemas.microsoft.com/office/drawing/2014/main" id="{B3BDCF76-8135-419C-8317-47774F414B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11263" y="2582920"/>
                <a:ext cx="8830425" cy="2974414"/>
                <a:chOff x="1828800" y="1676400"/>
                <a:chExt cx="4310462" cy="1749425"/>
              </a:xfrm>
            </p:grpSpPr>
            <p:sp>
              <p:nvSpPr>
                <p:cNvPr id="118" name="Freeform 3">
                  <a:extLst>
                    <a:ext uri="{FF2B5EF4-FFF2-40B4-BE49-F238E27FC236}">
                      <a16:creationId xmlns:a16="http://schemas.microsoft.com/office/drawing/2014/main" id="{694B8A62-0E0D-4091-8961-AF4B3489B0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8800" y="1676400"/>
                  <a:ext cx="2243138" cy="1681163"/>
                </a:xfrm>
                <a:custGeom>
                  <a:avLst/>
                  <a:gdLst>
                    <a:gd name="T0" fmla="*/ 0 w 901"/>
                    <a:gd name="T1" fmla="*/ 2147483646 h 721"/>
                    <a:gd name="T2" fmla="*/ 2147483646 w 901"/>
                    <a:gd name="T3" fmla="*/ 2147483646 h 721"/>
                    <a:gd name="T4" fmla="*/ 2147483646 w 901"/>
                    <a:gd name="T5" fmla="*/ 2147483646 h 721"/>
                    <a:gd name="T6" fmla="*/ 2147483646 w 901"/>
                    <a:gd name="T7" fmla="*/ 2147483646 h 721"/>
                    <a:gd name="T8" fmla="*/ 2147483646 w 901"/>
                    <a:gd name="T9" fmla="*/ 2147483646 h 721"/>
                    <a:gd name="T10" fmla="*/ 2147483646 w 901"/>
                    <a:gd name="T11" fmla="*/ 2147483646 h 721"/>
                    <a:gd name="T12" fmla="*/ 2147483646 w 901"/>
                    <a:gd name="T13" fmla="*/ 2147483646 h 721"/>
                    <a:gd name="T14" fmla="*/ 2147483646 w 901"/>
                    <a:gd name="T15" fmla="*/ 2147483646 h 721"/>
                    <a:gd name="T16" fmla="*/ 2147483646 w 901"/>
                    <a:gd name="T17" fmla="*/ 2147483646 h 721"/>
                    <a:gd name="T18" fmla="*/ 2147483646 w 901"/>
                    <a:gd name="T19" fmla="*/ 2147483646 h 721"/>
                    <a:gd name="T20" fmla="*/ 2147483646 w 901"/>
                    <a:gd name="T21" fmla="*/ 2147483646 h 721"/>
                    <a:gd name="T22" fmla="*/ 2147483646 w 901"/>
                    <a:gd name="T23" fmla="*/ 2147483646 h 721"/>
                    <a:gd name="T24" fmla="*/ 2147483646 w 901"/>
                    <a:gd name="T25" fmla="*/ 2147483646 h 721"/>
                    <a:gd name="T26" fmla="*/ 2147483646 w 901"/>
                    <a:gd name="T27" fmla="*/ 2147483646 h 721"/>
                    <a:gd name="T28" fmla="*/ 2147483646 w 901"/>
                    <a:gd name="T29" fmla="*/ 2147483646 h 721"/>
                    <a:gd name="T30" fmla="*/ 2147483646 w 901"/>
                    <a:gd name="T31" fmla="*/ 0 h 72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901"/>
                    <a:gd name="T49" fmla="*/ 0 h 721"/>
                    <a:gd name="T50" fmla="*/ 901 w 901"/>
                    <a:gd name="T51" fmla="*/ 721 h 72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901" h="721">
                      <a:moveTo>
                        <a:pt x="0" y="720"/>
                      </a:moveTo>
                      <a:lnTo>
                        <a:pt x="95" y="712"/>
                      </a:lnTo>
                      <a:lnTo>
                        <a:pt x="142" y="704"/>
                      </a:lnTo>
                      <a:lnTo>
                        <a:pt x="189" y="691"/>
                      </a:lnTo>
                      <a:lnTo>
                        <a:pt x="237" y="675"/>
                      </a:lnTo>
                      <a:lnTo>
                        <a:pt x="284" y="653"/>
                      </a:lnTo>
                      <a:lnTo>
                        <a:pt x="331" y="623"/>
                      </a:lnTo>
                      <a:lnTo>
                        <a:pt x="426" y="540"/>
                      </a:lnTo>
                      <a:lnTo>
                        <a:pt x="521" y="422"/>
                      </a:lnTo>
                      <a:lnTo>
                        <a:pt x="616" y="281"/>
                      </a:lnTo>
                      <a:lnTo>
                        <a:pt x="663" y="209"/>
                      </a:lnTo>
                      <a:lnTo>
                        <a:pt x="710" y="142"/>
                      </a:lnTo>
                      <a:lnTo>
                        <a:pt x="757" y="83"/>
                      </a:lnTo>
                      <a:lnTo>
                        <a:pt x="805" y="38"/>
                      </a:lnTo>
                      <a:lnTo>
                        <a:pt x="852" y="9"/>
                      </a:lnTo>
                      <a:lnTo>
                        <a:pt x="900" y="0"/>
                      </a:lnTo>
                    </a:path>
                  </a:pathLst>
                </a:custGeom>
                <a:noFill/>
                <a:ln w="508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" name="Line 4">
                  <a:extLst>
                    <a:ext uri="{FF2B5EF4-FFF2-40B4-BE49-F238E27FC236}">
                      <a16:creationId xmlns:a16="http://schemas.microsoft.com/office/drawing/2014/main" id="{B7C988AB-E5FB-4A70-937E-98A3D3D91B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2143125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" name="Line 5">
                  <a:extLst>
                    <a:ext uri="{FF2B5EF4-FFF2-40B4-BE49-F238E27FC236}">
                      <a16:creationId xmlns:a16="http://schemas.microsoft.com/office/drawing/2014/main" id="{ACA4A46A-D395-49E5-AD5D-41ECCE2E37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2265363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" name="Line 6">
                  <a:extLst>
                    <a:ext uri="{FF2B5EF4-FFF2-40B4-BE49-F238E27FC236}">
                      <a16:creationId xmlns:a16="http://schemas.microsoft.com/office/drawing/2014/main" id="{3C080A95-8D26-4821-843D-B25DD8D107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2386013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" name="Line 7">
                  <a:extLst>
                    <a:ext uri="{FF2B5EF4-FFF2-40B4-BE49-F238E27FC236}">
                      <a16:creationId xmlns:a16="http://schemas.microsoft.com/office/drawing/2014/main" id="{1A116689-3AEC-4A1C-91FD-002BE93196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2508250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" name="Line 8">
                  <a:extLst>
                    <a:ext uri="{FF2B5EF4-FFF2-40B4-BE49-F238E27FC236}">
                      <a16:creationId xmlns:a16="http://schemas.microsoft.com/office/drawing/2014/main" id="{B7BF9045-C9C4-4EEF-9C13-28E2815550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2628900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" name="Line 9">
                  <a:extLst>
                    <a:ext uri="{FF2B5EF4-FFF2-40B4-BE49-F238E27FC236}">
                      <a16:creationId xmlns:a16="http://schemas.microsoft.com/office/drawing/2014/main" id="{9E2B98ED-349E-44A0-9D24-35EAC62AB5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2751138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5" name="Line 10">
                  <a:extLst>
                    <a:ext uri="{FF2B5EF4-FFF2-40B4-BE49-F238E27FC236}">
                      <a16:creationId xmlns:a16="http://schemas.microsoft.com/office/drawing/2014/main" id="{CF5C24C9-9B06-4920-A469-C101FB823E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2871788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6" name="Line 11">
                  <a:extLst>
                    <a:ext uri="{FF2B5EF4-FFF2-40B4-BE49-F238E27FC236}">
                      <a16:creationId xmlns:a16="http://schemas.microsoft.com/office/drawing/2014/main" id="{2ACE5208-F7F3-4BB3-B411-E573475F21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2994025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" name="Line 12">
                  <a:extLst>
                    <a:ext uri="{FF2B5EF4-FFF2-40B4-BE49-F238E27FC236}">
                      <a16:creationId xmlns:a16="http://schemas.microsoft.com/office/drawing/2014/main" id="{F291CD6B-5AB4-4126-8001-1E746A66E0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3114675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" name="Line 13">
                  <a:extLst>
                    <a:ext uri="{FF2B5EF4-FFF2-40B4-BE49-F238E27FC236}">
                      <a16:creationId xmlns:a16="http://schemas.microsoft.com/office/drawing/2014/main" id="{AB9CBA2D-1509-426B-9650-439DDFC214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70163" y="3235325"/>
                  <a:ext cx="1587" cy="0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Line 14">
                  <a:extLst>
                    <a:ext uri="{FF2B5EF4-FFF2-40B4-BE49-F238E27FC236}">
                      <a16:creationId xmlns:a16="http://schemas.microsoft.com/office/drawing/2014/main" id="{C73A280B-4185-4FBA-A1B7-F9467ADBB0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88000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Line 15">
                  <a:extLst>
                    <a:ext uri="{FF2B5EF4-FFF2-40B4-BE49-F238E27FC236}">
                      <a16:creationId xmlns:a16="http://schemas.microsoft.com/office/drawing/2014/main" id="{3531BE95-D97D-4E24-9353-298A085F81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7963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" name="Line 16">
                  <a:extLst>
                    <a:ext uri="{FF2B5EF4-FFF2-40B4-BE49-F238E27FC236}">
                      <a16:creationId xmlns:a16="http://schemas.microsoft.com/office/drawing/2014/main" id="{983C10D4-3B76-4AE3-9EAE-2ADCEB4702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86338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2" name="Line 17">
                  <a:extLst>
                    <a:ext uri="{FF2B5EF4-FFF2-40B4-BE49-F238E27FC236}">
                      <a16:creationId xmlns:a16="http://schemas.microsoft.com/office/drawing/2014/main" id="{0A5328C2-28EF-405F-8259-4513856EEC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86300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" name="Line 18">
                  <a:extLst>
                    <a:ext uri="{FF2B5EF4-FFF2-40B4-BE49-F238E27FC236}">
                      <a16:creationId xmlns:a16="http://schemas.microsoft.com/office/drawing/2014/main" id="{F936DFE1-63A2-4BE1-887C-178EA76F0C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86263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" name="Line 19">
                  <a:extLst>
                    <a:ext uri="{FF2B5EF4-FFF2-40B4-BE49-F238E27FC236}">
                      <a16:creationId xmlns:a16="http://schemas.microsoft.com/office/drawing/2014/main" id="{9A322B4A-C389-45CA-A160-55345A9513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6225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" name="Line 20">
                  <a:extLst>
                    <a:ext uri="{FF2B5EF4-FFF2-40B4-BE49-F238E27FC236}">
                      <a16:creationId xmlns:a16="http://schemas.microsoft.com/office/drawing/2014/main" id="{84E763CF-7C9B-4A61-B008-E53910C276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86188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6" name="Line 21">
                  <a:extLst>
                    <a:ext uri="{FF2B5EF4-FFF2-40B4-BE49-F238E27FC236}">
                      <a16:creationId xmlns:a16="http://schemas.microsoft.com/office/drawing/2014/main" id="{A5990A4E-B3C9-4E6C-8037-01E73DB75E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86150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" name="Line 22">
                  <a:extLst>
                    <a:ext uri="{FF2B5EF4-FFF2-40B4-BE49-F238E27FC236}">
                      <a16:creationId xmlns:a16="http://schemas.microsoft.com/office/drawing/2014/main" id="{18B77F84-074C-4E7F-8BA4-09CF548FAC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84525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" name="Line 23">
                  <a:extLst>
                    <a:ext uri="{FF2B5EF4-FFF2-40B4-BE49-F238E27FC236}">
                      <a16:creationId xmlns:a16="http://schemas.microsoft.com/office/drawing/2014/main" id="{C3833201-C82E-4A59-B62F-A1AEC68D7A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84488" y="3363913"/>
                  <a:ext cx="0" cy="1587"/>
                </a:xfrm>
                <a:prstGeom prst="line">
                  <a:avLst/>
                </a:prstGeom>
                <a:noFill/>
                <a:ln w="12700">
                  <a:solidFill>
                    <a:srgbClr val="CDCDCD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9" name="Rectangle 24">
                  <a:extLst>
                    <a:ext uri="{FF2B5EF4-FFF2-40B4-BE49-F238E27FC236}">
                      <a16:creationId xmlns:a16="http://schemas.microsoft.com/office/drawing/2014/main" id="{B9F76CA3-9E7A-47A7-A2D9-567830A140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7450" y="2659063"/>
                  <a:ext cx="92075" cy="1841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1" hangingPunct="1">
                    <a:spcBef>
                      <a:spcPct val="50000"/>
                    </a:spcBef>
                  </a:pPr>
                  <a:endParaRPr lang="en-US" altLang="en-US"/>
                </a:p>
              </p:txBody>
            </p:sp>
            <p:sp>
              <p:nvSpPr>
                <p:cNvPr id="140" name="Rectangle 25">
                  <a:extLst>
                    <a:ext uri="{FF2B5EF4-FFF2-40B4-BE49-F238E27FC236}">
                      <a16:creationId xmlns:a16="http://schemas.microsoft.com/office/drawing/2014/main" id="{8C59D9AB-FD28-4F94-97E4-2C1BC49330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94150" y="3333750"/>
                  <a:ext cx="184150" cy="9207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1" hangingPunct="1">
                    <a:spcBef>
                      <a:spcPct val="50000"/>
                    </a:spcBef>
                  </a:pPr>
                  <a:endParaRPr lang="en-US" altLang="en-US"/>
                </a:p>
              </p:txBody>
            </p:sp>
            <p:sp>
              <p:nvSpPr>
                <p:cNvPr id="141" name="Freeform 29">
                  <a:extLst>
                    <a:ext uri="{FF2B5EF4-FFF2-40B4-BE49-F238E27FC236}">
                      <a16:creationId xmlns:a16="http://schemas.microsoft.com/office/drawing/2014/main" id="{4E3A4B93-88AF-4AC5-B1ED-D9668757CE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37412" y="1676400"/>
                  <a:ext cx="2101850" cy="1681163"/>
                </a:xfrm>
                <a:custGeom>
                  <a:avLst/>
                  <a:gdLst>
                    <a:gd name="T0" fmla="*/ 2147483646 w 901"/>
                    <a:gd name="T1" fmla="*/ 2147483646 h 721"/>
                    <a:gd name="T2" fmla="*/ 2147483646 w 901"/>
                    <a:gd name="T3" fmla="*/ 2147483646 h 721"/>
                    <a:gd name="T4" fmla="*/ 2147483646 w 901"/>
                    <a:gd name="T5" fmla="*/ 2147483646 h 721"/>
                    <a:gd name="T6" fmla="*/ 2147483646 w 901"/>
                    <a:gd name="T7" fmla="*/ 2147483646 h 721"/>
                    <a:gd name="T8" fmla="*/ 2147483646 w 901"/>
                    <a:gd name="T9" fmla="*/ 2147483646 h 721"/>
                    <a:gd name="T10" fmla="*/ 2147483646 w 901"/>
                    <a:gd name="T11" fmla="*/ 2147483646 h 721"/>
                    <a:gd name="T12" fmla="*/ 2147483646 w 901"/>
                    <a:gd name="T13" fmla="*/ 2147483646 h 721"/>
                    <a:gd name="T14" fmla="*/ 2147483646 w 901"/>
                    <a:gd name="T15" fmla="*/ 2147483646 h 721"/>
                    <a:gd name="T16" fmla="*/ 2147483646 w 901"/>
                    <a:gd name="T17" fmla="*/ 2147483646 h 721"/>
                    <a:gd name="T18" fmla="*/ 2147483646 w 901"/>
                    <a:gd name="T19" fmla="*/ 2147483646 h 721"/>
                    <a:gd name="T20" fmla="*/ 2147483646 w 901"/>
                    <a:gd name="T21" fmla="*/ 2147483646 h 721"/>
                    <a:gd name="T22" fmla="*/ 2147483646 w 901"/>
                    <a:gd name="T23" fmla="*/ 2147483646 h 721"/>
                    <a:gd name="T24" fmla="*/ 2147483646 w 901"/>
                    <a:gd name="T25" fmla="*/ 2147483646 h 721"/>
                    <a:gd name="T26" fmla="*/ 2147483646 w 901"/>
                    <a:gd name="T27" fmla="*/ 2147483646 h 721"/>
                    <a:gd name="T28" fmla="*/ 2147483646 w 901"/>
                    <a:gd name="T29" fmla="*/ 2147483646 h 721"/>
                    <a:gd name="T30" fmla="*/ 0 w 901"/>
                    <a:gd name="T31" fmla="*/ 0 h 72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901"/>
                    <a:gd name="T49" fmla="*/ 0 h 721"/>
                    <a:gd name="T50" fmla="*/ 901 w 901"/>
                    <a:gd name="T51" fmla="*/ 721 h 72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901" h="721">
                      <a:moveTo>
                        <a:pt x="900" y="720"/>
                      </a:moveTo>
                      <a:lnTo>
                        <a:pt x="805" y="712"/>
                      </a:lnTo>
                      <a:lnTo>
                        <a:pt x="758" y="704"/>
                      </a:lnTo>
                      <a:lnTo>
                        <a:pt x="711" y="691"/>
                      </a:lnTo>
                      <a:lnTo>
                        <a:pt x="663" y="675"/>
                      </a:lnTo>
                      <a:lnTo>
                        <a:pt x="615" y="653"/>
                      </a:lnTo>
                      <a:lnTo>
                        <a:pt x="568" y="623"/>
                      </a:lnTo>
                      <a:lnTo>
                        <a:pt x="473" y="540"/>
                      </a:lnTo>
                      <a:lnTo>
                        <a:pt x="378" y="422"/>
                      </a:lnTo>
                      <a:lnTo>
                        <a:pt x="284" y="281"/>
                      </a:lnTo>
                      <a:lnTo>
                        <a:pt x="236" y="209"/>
                      </a:lnTo>
                      <a:lnTo>
                        <a:pt x="189" y="142"/>
                      </a:lnTo>
                      <a:lnTo>
                        <a:pt x="142" y="83"/>
                      </a:lnTo>
                      <a:lnTo>
                        <a:pt x="94" y="38"/>
                      </a:lnTo>
                      <a:lnTo>
                        <a:pt x="47" y="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508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" name="Line 35">
                  <a:extLst>
                    <a:ext uri="{FF2B5EF4-FFF2-40B4-BE49-F238E27FC236}">
                      <a16:creationId xmlns:a16="http://schemas.microsoft.com/office/drawing/2014/main" id="{0FB53940-5830-424B-99F0-E473688F3B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13740" y="1698182"/>
                  <a:ext cx="23672" cy="1678735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143" name="Line 35">
                <a:extLst>
                  <a:ext uri="{FF2B5EF4-FFF2-40B4-BE49-F238E27FC236}">
                    <a16:creationId xmlns:a16="http://schemas.microsoft.com/office/drawing/2014/main" id="{6E879F71-EB31-430D-93A9-F30499F040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72679" y="2962858"/>
                <a:ext cx="40545" cy="250161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4" name="Line 35">
                <a:extLst>
                  <a:ext uri="{FF2B5EF4-FFF2-40B4-BE49-F238E27FC236}">
                    <a16:creationId xmlns:a16="http://schemas.microsoft.com/office/drawing/2014/main" id="{5445D795-137B-4AC0-8166-031B0009DB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10943" y="4277324"/>
                <a:ext cx="3252" cy="120586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5" name="Line 35">
                <a:extLst>
                  <a:ext uri="{FF2B5EF4-FFF2-40B4-BE49-F238E27FC236}">
                    <a16:creationId xmlns:a16="http://schemas.microsoft.com/office/drawing/2014/main" id="{8DEC2232-400A-4EEB-B1C9-A3B61ADB5B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0018" y="4823177"/>
                <a:ext cx="3250" cy="68269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6" name="Line 35">
                <a:extLst>
                  <a:ext uri="{FF2B5EF4-FFF2-40B4-BE49-F238E27FC236}">
                    <a16:creationId xmlns:a16="http://schemas.microsoft.com/office/drawing/2014/main" id="{FA76FF48-6F28-4756-93B1-3344C00AA1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95287" y="5158572"/>
                <a:ext cx="6822" cy="36933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7" name="Line 35">
                <a:extLst>
                  <a:ext uri="{FF2B5EF4-FFF2-40B4-BE49-F238E27FC236}">
                    <a16:creationId xmlns:a16="http://schemas.microsoft.com/office/drawing/2014/main" id="{A9F06727-0200-42BA-87C0-932CE2C879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8851" y="3553404"/>
                <a:ext cx="19517" cy="192978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148" name="object 5">
            <a:extLst>
              <a:ext uri="{FF2B5EF4-FFF2-40B4-BE49-F238E27FC236}">
                <a16:creationId xmlns:a16="http://schemas.microsoft.com/office/drawing/2014/main" id="{4FA9C6E8-41D3-4928-86BB-B6F62DA2AD6C}"/>
              </a:ext>
            </a:extLst>
          </p:cNvPr>
          <p:cNvSpPr txBox="1"/>
          <p:nvPr/>
        </p:nvSpPr>
        <p:spPr>
          <a:xfrm>
            <a:off x="206478" y="6076535"/>
            <a:ext cx="11582400" cy="723274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359"/>
              </a:spcBef>
            </a:pPr>
            <a:r>
              <a:rPr sz="2200" b="1" spc="-10" dirty="0">
                <a:latin typeface="Calibri"/>
                <a:cs typeface="Calibri"/>
              </a:rPr>
              <a:t>Δειγματοληπτική</a:t>
            </a:r>
            <a:r>
              <a:rPr sz="2200" b="1" spc="-6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κατανομή: </a:t>
            </a:r>
            <a:r>
              <a:rPr sz="2200" spc="-50" dirty="0">
                <a:latin typeface="Calibri"/>
                <a:cs typeface="Calibri"/>
              </a:rPr>
              <a:t>η</a:t>
            </a:r>
            <a:r>
              <a:rPr lang="el-GR"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κατα</a:t>
            </a:r>
            <a:r>
              <a:rPr sz="2200" spc="-10" dirty="0" err="1">
                <a:latin typeface="Calibri"/>
                <a:cs typeface="Calibri"/>
              </a:rPr>
              <a:t>νομή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των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 err="1">
                <a:latin typeface="Calibri"/>
                <a:cs typeface="Calibri"/>
              </a:rPr>
              <a:t>μέσων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20" dirty="0" err="1">
                <a:latin typeface="Calibri"/>
                <a:cs typeface="Calibri"/>
              </a:rPr>
              <a:t>όρων</a:t>
            </a:r>
            <a:r>
              <a:rPr lang="el-GR"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</a:t>
            </a:r>
            <a:r>
              <a:rPr sz="2200" dirty="0" err="1">
                <a:latin typeface="Calibri"/>
                <a:cs typeface="Calibri"/>
              </a:rPr>
              <a:t>ολλών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τυχαίων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δειγμάτων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από </a:t>
            </a:r>
            <a:r>
              <a:rPr sz="2200" dirty="0">
                <a:latin typeface="Calibri"/>
                <a:cs typeface="Calibri"/>
              </a:rPr>
              <a:t>τον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ίδιο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πληθυσμό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(θεμελιώδης </a:t>
            </a:r>
            <a:r>
              <a:rPr sz="2200" dirty="0">
                <a:latin typeface="Calibri"/>
                <a:cs typeface="Calibri"/>
              </a:rPr>
              <a:t>έννοια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επαγωγικής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στατιστικής)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49" name="object 4">
            <a:extLst>
              <a:ext uri="{FF2B5EF4-FFF2-40B4-BE49-F238E27FC236}">
                <a16:creationId xmlns:a16="http://schemas.microsoft.com/office/drawing/2014/main" id="{56B7BA03-FE56-4DD0-9415-2B00F56852C1}"/>
              </a:ext>
            </a:extLst>
          </p:cNvPr>
          <p:cNvSpPr txBox="1"/>
          <p:nvPr/>
        </p:nvSpPr>
        <p:spPr>
          <a:xfrm>
            <a:off x="9135138" y="2147456"/>
            <a:ext cx="2843713" cy="10331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10" dirty="0">
                <a:latin typeface="Calibri"/>
                <a:cs typeface="Calibri"/>
              </a:rPr>
              <a:t>Όπου:</a:t>
            </a:r>
            <a:endParaRPr sz="2200" dirty="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buFont typeface="Arial"/>
              <a:buChar char="•"/>
              <a:tabLst>
                <a:tab pos="193040" algn="l"/>
              </a:tabLst>
            </a:pPr>
            <a:r>
              <a:rPr sz="2200" dirty="0">
                <a:latin typeface="Calibri"/>
                <a:cs typeface="Calibri"/>
              </a:rPr>
              <a:t>i =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1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έως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ν</a:t>
            </a:r>
            <a:endParaRPr sz="2200" dirty="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93040" algn="l"/>
              </a:tabLst>
            </a:pPr>
            <a:r>
              <a:rPr sz="2200" dirty="0">
                <a:latin typeface="Calibri"/>
                <a:cs typeface="Calibri"/>
              </a:rPr>
              <a:t>ν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=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αριθμός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δειγμάτων</a:t>
            </a:r>
            <a:endParaRPr sz="2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2797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5405" y="140983"/>
            <a:ext cx="4441190" cy="443711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Κεντρικό οριακό θεώρημα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8125" y="2040557"/>
            <a:ext cx="11772899" cy="19006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0000"/>
              </a:lnSpc>
              <a:spcBef>
                <a:spcPts val="95"/>
              </a:spcBef>
            </a:pPr>
            <a:r>
              <a:rPr sz="2600" dirty="0">
                <a:latin typeface="Calibri"/>
                <a:cs typeface="Calibri"/>
              </a:rPr>
              <a:t>Αν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επιλέξουμε,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με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τυχαία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δειγματοληψία,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πολλά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μεγάλα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(Ν≥30)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και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ίσα </a:t>
            </a:r>
            <a:r>
              <a:rPr sz="2600" dirty="0">
                <a:latin typeface="Calibri"/>
                <a:cs typeface="Calibri"/>
              </a:rPr>
              <a:t>μεταξύ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τους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δείγματα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από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έναν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πληθυσμό,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η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κατανομή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των</a:t>
            </a:r>
            <a:r>
              <a:rPr sz="2600" spc="-1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μέσων </a:t>
            </a:r>
            <a:r>
              <a:rPr sz="2600" dirty="0">
                <a:latin typeface="Calibri"/>
                <a:cs typeface="Calibri"/>
              </a:rPr>
              <a:t>όρων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των</a:t>
            </a:r>
            <a:r>
              <a:rPr sz="2600" spc="-11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εν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λόγω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δειγμάτων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θα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είναι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μία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κανονική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κατανομή</a:t>
            </a:r>
            <a:r>
              <a:rPr sz="2600" dirty="0">
                <a:latin typeface="Calibri"/>
                <a:cs typeface="Calibri"/>
              </a:rPr>
              <a:t> με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μέσο </a:t>
            </a:r>
            <a:r>
              <a:rPr sz="2600" dirty="0">
                <a:latin typeface="Calibri"/>
                <a:cs typeface="Calibri"/>
              </a:rPr>
              <a:t>όρο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ίσο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με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τον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μέσο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όρο </a:t>
            </a:r>
            <a:r>
              <a:rPr sz="2600" b="1" dirty="0">
                <a:latin typeface="Calibri"/>
                <a:cs typeface="Calibri"/>
              </a:rPr>
              <a:t>(μ)</a:t>
            </a:r>
            <a:r>
              <a:rPr sz="2600" b="1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του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πληθυσμού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από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τον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οποίο</a:t>
            </a:r>
            <a:r>
              <a:rPr lang="el-GR" sz="2600" spc="-1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</a:t>
            </a:r>
            <a:r>
              <a:rPr sz="2600" spc="-10" dirty="0" err="1">
                <a:latin typeface="Calibri"/>
                <a:cs typeface="Calibri"/>
              </a:rPr>
              <a:t>ροέρχοντ</a:t>
            </a:r>
            <a:r>
              <a:rPr sz="2600" spc="-10" dirty="0">
                <a:latin typeface="Calibri"/>
                <a:cs typeface="Calibri"/>
              </a:rPr>
              <a:t>αι.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81001" y="825501"/>
            <a:ext cx="11734797" cy="8710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100"/>
              </a:lnSpc>
              <a:spcBef>
                <a:spcPts val="100"/>
              </a:spcBef>
            </a:pPr>
            <a:r>
              <a:rPr sz="2600" dirty="0">
                <a:latin typeface="Calibri"/>
                <a:cs typeface="Calibri"/>
              </a:rPr>
              <a:t>Η</a:t>
            </a:r>
            <a:r>
              <a:rPr sz="2600" spc="-1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τυπική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απόκλιση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μιας</a:t>
            </a:r>
            <a:r>
              <a:rPr sz="2600" spc="-114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δειγματοληπτικής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κατανομής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ονομάζεται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τυπικό </a:t>
            </a:r>
            <a:r>
              <a:rPr sz="2600" b="1" dirty="0">
                <a:latin typeface="Calibri"/>
                <a:cs typeface="Calibri"/>
              </a:rPr>
              <a:t>σφάλμα</a:t>
            </a:r>
            <a:r>
              <a:rPr sz="2600" b="1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και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είναι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πάντα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μικρότερη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από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την</a:t>
            </a:r>
            <a:r>
              <a:rPr sz="2600" spc="-11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τυπική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απόκλιση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του </a:t>
            </a:r>
            <a:r>
              <a:rPr sz="2600" dirty="0">
                <a:latin typeface="Calibri"/>
                <a:cs typeface="Calibri"/>
              </a:rPr>
              <a:t>αντίστοιχου</a:t>
            </a:r>
            <a:r>
              <a:rPr sz="2600" spc="-1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πληθυσμού.</a:t>
            </a:r>
            <a:endParaRPr sz="26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933838" y="147518"/>
            <a:ext cx="2854706" cy="443070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solidFill>
                  <a:srgbClr val="5FCAEE"/>
                </a:solidFill>
                <a:latin typeface="Trebuchet MS"/>
                <a:ea typeface="+mn-ea"/>
                <a:cs typeface="+mn-cs"/>
              </a:rPr>
              <a:t>ΤΥΠΙΚΟ ΣΦΑΛΜΑ</a:t>
            </a:r>
          </a:p>
        </p:txBody>
      </p:sp>
      <p:grpSp>
        <p:nvGrpSpPr>
          <p:cNvPr id="29" name="Ομάδα 28">
            <a:extLst>
              <a:ext uri="{FF2B5EF4-FFF2-40B4-BE49-F238E27FC236}">
                <a16:creationId xmlns:a16="http://schemas.microsoft.com/office/drawing/2014/main" id="{EA8366B0-3E68-4DA2-BEBF-F6F090D8930E}"/>
              </a:ext>
            </a:extLst>
          </p:cNvPr>
          <p:cNvGrpSpPr/>
          <p:nvPr/>
        </p:nvGrpSpPr>
        <p:grpSpPr>
          <a:xfrm>
            <a:off x="1478120" y="2333626"/>
            <a:ext cx="9235759" cy="4286574"/>
            <a:chOff x="1164843" y="3560811"/>
            <a:chExt cx="6544602" cy="3109522"/>
          </a:xfrm>
        </p:grpSpPr>
        <p:sp>
          <p:nvSpPr>
            <p:cNvPr id="4" name="object 4"/>
            <p:cNvSpPr txBox="1"/>
            <p:nvPr/>
          </p:nvSpPr>
          <p:spPr>
            <a:xfrm>
              <a:off x="6137924" y="5232595"/>
              <a:ext cx="1571521" cy="225125"/>
            </a:xfrm>
            <a:prstGeom prst="rect">
              <a:avLst/>
            </a:prstGeom>
            <a:ln w="12192">
              <a:solidFill>
                <a:srgbClr val="000000"/>
              </a:solidFill>
            </a:ln>
          </p:spPr>
          <p:txBody>
            <a:bodyPr vert="horz" wrap="square" lIns="0" tIns="31750" rIns="0" bIns="0" rtlCol="0">
              <a:spAutoFit/>
            </a:bodyPr>
            <a:lstStyle/>
            <a:p>
              <a:pPr marL="93980">
                <a:lnSpc>
                  <a:spcPct val="100000"/>
                </a:lnSpc>
                <a:spcBef>
                  <a:spcPts val="250"/>
                </a:spcBef>
              </a:pPr>
              <a:r>
                <a:rPr sz="1800" dirty="0">
                  <a:latin typeface="Calibri"/>
                  <a:cs typeface="Calibri"/>
                </a:rPr>
                <a:t>Κατανομή</a:t>
              </a:r>
              <a:r>
                <a:rPr sz="1800" spc="-25" dirty="0">
                  <a:latin typeface="Calibri"/>
                  <a:cs typeface="Calibri"/>
                </a:rPr>
                <a:t> </a:t>
              </a:r>
              <a:r>
                <a:rPr sz="1800" spc="-10" dirty="0">
                  <a:latin typeface="Calibri"/>
                  <a:cs typeface="Calibri"/>
                </a:rPr>
                <a:t>πληθυσμού</a:t>
              </a:r>
              <a:endParaRPr sz="1800" dirty="0">
                <a:latin typeface="Calibri"/>
                <a:cs typeface="Calibri"/>
              </a:endParaRPr>
            </a:p>
          </p:txBody>
        </p:sp>
        <p:sp>
          <p:nvSpPr>
            <p:cNvPr id="5" name="object 5"/>
            <p:cNvSpPr txBox="1"/>
            <p:nvPr/>
          </p:nvSpPr>
          <p:spPr>
            <a:xfrm>
              <a:off x="4840366" y="3822460"/>
              <a:ext cx="1925932" cy="225124"/>
            </a:xfrm>
            <a:prstGeom prst="rect">
              <a:avLst/>
            </a:prstGeom>
            <a:ln w="12192">
              <a:solidFill>
                <a:srgbClr val="000000"/>
              </a:solidFill>
            </a:ln>
          </p:spPr>
          <p:txBody>
            <a:bodyPr vert="horz" wrap="square" lIns="0" tIns="33020" rIns="0" bIns="0" rtlCol="0">
              <a:spAutoFit/>
            </a:bodyPr>
            <a:lstStyle/>
            <a:p>
              <a:pPr marL="92710">
                <a:lnSpc>
                  <a:spcPct val="100000"/>
                </a:lnSpc>
                <a:spcBef>
                  <a:spcPts val="260"/>
                </a:spcBef>
              </a:pPr>
              <a:r>
                <a:rPr sz="1800" dirty="0">
                  <a:latin typeface="Calibri"/>
                  <a:cs typeface="Calibri"/>
                </a:rPr>
                <a:t>Δειγματοληπτική</a:t>
              </a:r>
              <a:r>
                <a:rPr sz="1800" spc="-75" dirty="0">
                  <a:latin typeface="Calibri"/>
                  <a:cs typeface="Calibri"/>
                </a:rPr>
                <a:t> </a:t>
              </a:r>
              <a:r>
                <a:rPr sz="1800" spc="-10" dirty="0">
                  <a:latin typeface="Calibri"/>
                  <a:cs typeface="Calibri"/>
                </a:rPr>
                <a:t>κατανομή</a:t>
              </a:r>
              <a:endParaRPr sz="1800" dirty="0">
                <a:latin typeface="Calibri"/>
                <a:cs typeface="Calibri"/>
              </a:endParaRPr>
            </a:p>
          </p:txBody>
        </p:sp>
        <p:grpSp>
          <p:nvGrpSpPr>
            <p:cNvPr id="9" name="Ομάδα 8">
              <a:extLst>
                <a:ext uri="{FF2B5EF4-FFF2-40B4-BE49-F238E27FC236}">
                  <a16:creationId xmlns:a16="http://schemas.microsoft.com/office/drawing/2014/main" id="{7E97B357-D7D8-49C0-BDD9-D85A5C4AAFA6}"/>
                </a:ext>
              </a:extLst>
            </p:cNvPr>
            <p:cNvGrpSpPr/>
            <p:nvPr/>
          </p:nvGrpSpPr>
          <p:grpSpPr>
            <a:xfrm>
              <a:off x="1164843" y="3560811"/>
              <a:ext cx="6229394" cy="3109522"/>
              <a:chOff x="973989" y="3774274"/>
              <a:chExt cx="5450315" cy="2758066"/>
            </a:xfrm>
          </p:grpSpPr>
          <p:grpSp>
            <p:nvGrpSpPr>
              <p:cNvPr id="13" name="Ομάδα 12">
                <a:extLst>
                  <a:ext uri="{FF2B5EF4-FFF2-40B4-BE49-F238E27FC236}">
                    <a16:creationId xmlns:a16="http://schemas.microsoft.com/office/drawing/2014/main" id="{5F880A25-DDC4-46DF-965A-8199ED4B5358}"/>
                  </a:ext>
                </a:extLst>
              </p:cNvPr>
              <p:cNvGrpSpPr/>
              <p:nvPr/>
            </p:nvGrpSpPr>
            <p:grpSpPr>
              <a:xfrm>
                <a:off x="973989" y="3774274"/>
                <a:ext cx="5450315" cy="2758066"/>
                <a:chOff x="926364" y="3597477"/>
                <a:chExt cx="5450315" cy="2758066"/>
              </a:xfrm>
            </p:grpSpPr>
            <p:grpSp>
              <p:nvGrpSpPr>
                <p:cNvPr id="21" name="Ομάδα 20">
                  <a:extLst>
                    <a:ext uri="{FF2B5EF4-FFF2-40B4-BE49-F238E27FC236}">
                      <a16:creationId xmlns:a16="http://schemas.microsoft.com/office/drawing/2014/main" id="{B72772E3-71AD-465C-B84A-E1D99D033409}"/>
                    </a:ext>
                  </a:extLst>
                </p:cNvPr>
                <p:cNvGrpSpPr/>
                <p:nvPr/>
              </p:nvGrpSpPr>
              <p:grpSpPr>
                <a:xfrm>
                  <a:off x="926364" y="3597477"/>
                  <a:ext cx="5450315" cy="2695370"/>
                  <a:chOff x="287646" y="2425461"/>
                  <a:chExt cx="2133599" cy="2100552"/>
                </a:xfrm>
              </p:grpSpPr>
              <p:grpSp>
                <p:nvGrpSpPr>
                  <p:cNvPr id="23" name="Ομάδα 22">
                    <a:extLst>
                      <a:ext uri="{FF2B5EF4-FFF2-40B4-BE49-F238E27FC236}">
                        <a16:creationId xmlns:a16="http://schemas.microsoft.com/office/drawing/2014/main" id="{6950A070-96BB-4146-95F7-B783C984D35B}"/>
                      </a:ext>
                    </a:extLst>
                  </p:cNvPr>
                  <p:cNvGrpSpPr/>
                  <p:nvPr/>
                </p:nvGrpSpPr>
                <p:grpSpPr>
                  <a:xfrm>
                    <a:off x="287646" y="2425461"/>
                    <a:ext cx="2133599" cy="2100552"/>
                    <a:chOff x="1143000" y="3881706"/>
                    <a:chExt cx="2133599" cy="1728519"/>
                  </a:xfrm>
                </p:grpSpPr>
                <p:cxnSp>
                  <p:nvCxnSpPr>
                    <p:cNvPr id="25" name="Ευθεία γραμμή σύνδεσης 24">
                      <a:extLst>
                        <a:ext uri="{FF2B5EF4-FFF2-40B4-BE49-F238E27FC236}">
                          <a16:creationId xmlns:a16="http://schemas.microsoft.com/office/drawing/2014/main" id="{A3868E0D-0700-4C67-BAF8-E2FA905E1E7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143000" y="3881706"/>
                      <a:ext cx="0" cy="1728519"/>
                    </a:xfrm>
                    <a:prstGeom prst="line">
                      <a:avLst/>
                    </a:prstGeom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Ευθεία γραμμή σύνδεσης 25">
                      <a:extLst>
                        <a:ext uri="{FF2B5EF4-FFF2-40B4-BE49-F238E27FC236}">
                          <a16:creationId xmlns:a16="http://schemas.microsoft.com/office/drawing/2014/main" id="{A8F24EFD-A5E1-4F21-A727-3B801368EB9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143000" y="5610225"/>
                      <a:ext cx="2133599" cy="0"/>
                    </a:xfrm>
                    <a:prstGeom prst="line">
                      <a:avLst/>
                    </a:prstGeom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4" name="Ελεύθερη σχεδίαση: Σχήμα 23">
                    <a:extLst>
                      <a:ext uri="{FF2B5EF4-FFF2-40B4-BE49-F238E27FC236}">
                        <a16:creationId xmlns:a16="http://schemas.microsoft.com/office/drawing/2014/main" id="{2D340A34-9547-4FFA-AC35-C3D30D2B52E8}"/>
                      </a:ext>
                    </a:extLst>
                  </p:cNvPr>
                  <p:cNvSpPr/>
                  <p:nvPr/>
                </p:nvSpPr>
                <p:spPr>
                  <a:xfrm>
                    <a:off x="349347" y="3435156"/>
                    <a:ext cx="1815469" cy="1072756"/>
                  </a:xfrm>
                  <a:custGeom>
                    <a:avLst/>
                    <a:gdLst>
                      <a:gd name="connsiteX0" fmla="*/ 0 w 8480612"/>
                      <a:gd name="connsiteY0" fmla="*/ 2944788 h 3064389"/>
                      <a:gd name="connsiteX1" fmla="*/ 1021977 w 8480612"/>
                      <a:gd name="connsiteY1" fmla="*/ 2792388 h 3064389"/>
                      <a:gd name="connsiteX2" fmla="*/ 2321859 w 8480612"/>
                      <a:gd name="connsiteY2" fmla="*/ 838082 h 3064389"/>
                      <a:gd name="connsiteX3" fmla="*/ 3666565 w 8480612"/>
                      <a:gd name="connsiteY3" fmla="*/ 102976 h 3064389"/>
                      <a:gd name="connsiteX4" fmla="*/ 4984377 w 8480612"/>
                      <a:gd name="connsiteY4" fmla="*/ 85047 h 3064389"/>
                      <a:gd name="connsiteX5" fmla="*/ 6311153 w 8480612"/>
                      <a:gd name="connsiteY5" fmla="*/ 847047 h 3064389"/>
                      <a:gd name="connsiteX6" fmla="*/ 7620000 w 8480612"/>
                      <a:gd name="connsiteY6" fmla="*/ 2783423 h 3064389"/>
                      <a:gd name="connsiteX7" fmla="*/ 8480612 w 8480612"/>
                      <a:gd name="connsiteY7" fmla="*/ 3052364 h 3064389"/>
                      <a:gd name="connsiteX8" fmla="*/ 8480612 w 8480612"/>
                      <a:gd name="connsiteY8" fmla="*/ 3052364 h 30643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8480612" h="3064389">
                        <a:moveTo>
                          <a:pt x="0" y="2944788"/>
                        </a:moveTo>
                        <a:cubicBezTo>
                          <a:pt x="317500" y="3044147"/>
                          <a:pt x="635001" y="3143506"/>
                          <a:pt x="1021977" y="2792388"/>
                        </a:cubicBezTo>
                        <a:cubicBezTo>
                          <a:pt x="1408953" y="2441270"/>
                          <a:pt x="1881094" y="1286317"/>
                          <a:pt x="2321859" y="838082"/>
                        </a:cubicBezTo>
                        <a:cubicBezTo>
                          <a:pt x="2762624" y="389847"/>
                          <a:pt x="3222812" y="228482"/>
                          <a:pt x="3666565" y="102976"/>
                        </a:cubicBezTo>
                        <a:cubicBezTo>
                          <a:pt x="4110318" y="-22530"/>
                          <a:pt x="4543612" y="-38965"/>
                          <a:pt x="4984377" y="85047"/>
                        </a:cubicBezTo>
                        <a:cubicBezTo>
                          <a:pt x="5425142" y="209059"/>
                          <a:pt x="5871882" y="397318"/>
                          <a:pt x="6311153" y="847047"/>
                        </a:cubicBezTo>
                        <a:cubicBezTo>
                          <a:pt x="6750424" y="1296776"/>
                          <a:pt x="7258424" y="2415870"/>
                          <a:pt x="7620000" y="2783423"/>
                        </a:cubicBezTo>
                        <a:cubicBezTo>
                          <a:pt x="7981577" y="3150976"/>
                          <a:pt x="8480612" y="3052364"/>
                          <a:pt x="8480612" y="3052364"/>
                        </a:cubicBezTo>
                        <a:lnTo>
                          <a:pt x="8480612" y="3052364"/>
                        </a:lnTo>
                      </a:path>
                    </a:pathLst>
                  </a:custGeom>
                  <a:ln w="9525">
                    <a:prstDash val="dash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l-GR" dirty="0"/>
                  </a:p>
                </p:txBody>
              </p:sp>
            </p:grpSp>
            <p:sp>
              <p:nvSpPr>
                <p:cNvPr id="18" name="Ελεύθερη σχεδίαση: Σχήμα 17">
                  <a:extLst>
                    <a:ext uri="{FF2B5EF4-FFF2-40B4-BE49-F238E27FC236}">
                      <a16:creationId xmlns:a16="http://schemas.microsoft.com/office/drawing/2014/main" id="{18504161-6DB9-4DAF-A85A-9D15849477AC}"/>
                    </a:ext>
                  </a:extLst>
                </p:cNvPr>
                <p:cNvSpPr/>
                <p:nvPr/>
              </p:nvSpPr>
              <p:spPr>
                <a:xfrm>
                  <a:off x="2067634" y="3950268"/>
                  <a:ext cx="2775987" cy="2405275"/>
                </a:xfrm>
                <a:custGeom>
                  <a:avLst/>
                  <a:gdLst>
                    <a:gd name="connsiteX0" fmla="*/ 0 w 2609850"/>
                    <a:gd name="connsiteY0" fmla="*/ 952561 h 952561"/>
                    <a:gd name="connsiteX1" fmla="*/ 1285875 w 2609850"/>
                    <a:gd name="connsiteY1" fmla="*/ 61 h 952561"/>
                    <a:gd name="connsiteX2" fmla="*/ 2609850 w 2609850"/>
                    <a:gd name="connsiteY2" fmla="*/ 904936 h 9525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09850" h="952561">
                      <a:moveTo>
                        <a:pt x="0" y="952561"/>
                      </a:moveTo>
                      <a:cubicBezTo>
                        <a:pt x="425450" y="480279"/>
                        <a:pt x="850900" y="7998"/>
                        <a:pt x="1285875" y="61"/>
                      </a:cubicBezTo>
                      <a:cubicBezTo>
                        <a:pt x="1720850" y="-7877"/>
                        <a:pt x="2403475" y="758886"/>
                        <a:pt x="2609850" y="904936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</p:grpSp>
          <p:cxnSp>
            <p:nvCxnSpPr>
              <p:cNvPr id="14" name="Ευθύγραμμο βέλος σύνδεσης 13">
                <a:extLst>
                  <a:ext uri="{FF2B5EF4-FFF2-40B4-BE49-F238E27FC236}">
                    <a16:creationId xmlns:a16="http://schemas.microsoft.com/office/drawing/2014/main" id="{9A033407-C76E-418B-8970-798A4DD03BB9}"/>
                  </a:ext>
                </a:extLst>
              </p:cNvPr>
              <p:cNvCxnSpPr>
                <a:cxnSpLocks/>
                <a:stCxn id="5" idx="1"/>
              </p:cNvCxnSpPr>
              <p:nvPr/>
            </p:nvCxnSpPr>
            <p:spPr>
              <a:xfrm flipH="1">
                <a:off x="3829491" y="4106190"/>
                <a:ext cx="360342" cy="139035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Ευθύγραμμο βέλος σύνδεσης 14">
                <a:extLst>
                  <a:ext uri="{FF2B5EF4-FFF2-40B4-BE49-F238E27FC236}">
                    <a16:creationId xmlns:a16="http://schemas.microsoft.com/office/drawing/2014/main" id="{22FFE20C-FC4B-4EFC-956E-34E2190DB19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72528" y="5493147"/>
                <a:ext cx="452584" cy="12814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4092</TotalTime>
  <Words>1939</Words>
  <Application>Microsoft Office PowerPoint</Application>
  <PresentationFormat>Ευρεία οθόνη</PresentationFormat>
  <Paragraphs>189</Paragraphs>
  <Slides>27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Times New Roman</vt:lpstr>
      <vt:lpstr>Trebuchet MS</vt:lpstr>
      <vt:lpstr>Wingdings</vt:lpstr>
      <vt:lpstr>1_Θέμα του Office</vt:lpstr>
      <vt:lpstr>Εισαγωγή στην Κοινωνική Στατιστική με τη χρήση ΤΠΕ</vt:lpstr>
      <vt:lpstr>Περίγραμμα Ενότητας</vt:lpstr>
      <vt:lpstr>Παρουσίαση του PowerPoint</vt:lpstr>
      <vt:lpstr>Σφάλμα δειγματοληψίας (1)</vt:lpstr>
      <vt:lpstr>Παρουσίαση του PowerPoint</vt:lpstr>
      <vt:lpstr>ΔΕΙΓΜΑΤΟΛΗΠΤΙΚΗ ΚΑΤΑΝΟΜΗ</vt:lpstr>
      <vt:lpstr>Αν κατασκευάσουμε την κατανομή των μέσων όρων των παραπάνω δειγμάτων, θα δούμε ότι αυτή έχει τη μορφή κανονικής κατανομής με μέσο όρο ίσο με μ=65</vt:lpstr>
      <vt:lpstr>Κεντρικό οριακό θεώρημα</vt:lpstr>
      <vt:lpstr>ΤΥΠΙΚΟ ΣΦΑΛΜΑ</vt:lpstr>
      <vt:lpstr>Το τυπικό σφάλμα μιας δειγματοληπτικής κατανομής υπολογίζεται με βάση τον τύπο:</vt:lpstr>
      <vt:lpstr>Παρουσίαση του PowerPoint</vt:lpstr>
      <vt:lpstr>Με βάση το Κεντρικό Οριακό Θεώρημα και τον κανόνα 68 - 95 - 99,7 μπορούμενα πούμε ότι για ένα τυχαίο δείγμα Ni υπάρχει:</vt:lpstr>
      <vt:lpstr>Παρουσίαση του PowerPoint</vt:lpstr>
      <vt:lpstr>Παρουσίαση του PowerPoint</vt:lpstr>
      <vt:lpstr>Παρουσίαση του PowerPoint</vt:lpstr>
      <vt:lpstr>Για να μειώσουμε την ανακρίβεια της παραπάνω εκτίμησης, θα ορίσουμε ένα διάστημα τιμών που πιστεύουμε με σχετική σιγουριά ότι περιλαμβάνει τον πραγματικό μέσο όρο μ του πληθυσμού. Π.χ.</vt:lpstr>
      <vt:lpstr>Ποιο θα είναι όμως το επίπεδο σιγουριάς (επίπεδο εμπιστοσύνης) ότι το διάστημα [L, U] περιλαμβάνει τον πραγματικό μέσο όρο (μ) του πληθυσμού;</vt:lpstr>
      <vt:lpstr>Παρουσίαση του PowerPoint</vt:lpstr>
      <vt:lpstr>Παρουσίαση του PowerPoint</vt:lpstr>
      <vt:lpstr>Άρα υπάρχει 95% πιθανότητα το διάστημα [68,92, 73,08] να περιλαμβάνει τον μέσο όρο επίδοσης στο τεστ λογικού συλλογισμού του πληθυσμού των μαθητών ΣΤ΄ Δημοτικού της χώρας.</vt:lpstr>
      <vt:lpstr>Άσκηση</vt:lpstr>
      <vt:lpstr>Παρουσίαση του PowerPoint</vt:lpstr>
      <vt:lpstr>Άρα υπάρχει 95% πιθανότητα το διάστημα [71,73, 78,27] να περιλαμβάνει τον μέσο όρο επίδοσης στο τεστ γεωμετρίας ολόκληρου του πληθυσμού μαθητών Α΄ Γυμνασίου της χώρας.</vt:lpstr>
      <vt:lpstr>Άσκηση</vt:lpstr>
      <vt:lpstr>Παρουσίαση του PowerPoint</vt:lpstr>
      <vt:lpstr>Άρα υπάρχει 95% πιθανότητα το διάστημα [48,10, 49,90] να περιλαμβάνει τον μέσο όρο επίδοσης στο τεστ δεκτικότητας στην εμπειρία ολόκληρου του πληθυσμού των Ελληνίδων γυναικών.</vt:lpstr>
      <vt:lpstr>ΒΙΒΛΙΟΓΡΑΦΙΑ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Κοινωνική Στατιστική με τη χρήση ΤΠΕ</dc:title>
  <dc:creator>KEDIVIM</dc:creator>
  <cp:lastModifiedBy>KEDIVIM</cp:lastModifiedBy>
  <cp:revision>75</cp:revision>
  <dcterms:created xsi:type="dcterms:W3CDTF">2023-10-15T16:03:23Z</dcterms:created>
  <dcterms:modified xsi:type="dcterms:W3CDTF">2023-11-26T21:54:18Z</dcterms:modified>
</cp:coreProperties>
</file>