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85" r:id="rId2"/>
    <p:sldId id="294" r:id="rId3"/>
    <p:sldId id="295" r:id="rId4"/>
    <p:sldId id="296" r:id="rId5"/>
    <p:sldId id="301" r:id="rId6"/>
    <p:sldId id="302" r:id="rId7"/>
    <p:sldId id="298" r:id="rId8"/>
    <p:sldId id="299" r:id="rId9"/>
    <p:sldId id="303" r:id="rId10"/>
    <p:sldId id="304" r:id="rId11"/>
    <p:sldId id="300" r:id="rId12"/>
    <p:sldId id="307" r:id="rId13"/>
    <p:sldId id="305" r:id="rId14"/>
    <p:sldId id="306" r:id="rId15"/>
    <p:sldId id="308" r:id="rId16"/>
    <p:sldId id="309" r:id="rId17"/>
    <p:sldId id="310" r:id="rId18"/>
    <p:sldId id="31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B8423-D8EA-4084-BE57-609265A74855}" type="datetimeFigureOut">
              <a:rPr lang="el-GR" smtClean="0"/>
              <a:pPr/>
              <a:t>23/11/2012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13C3-0DA8-49F2-AB6C-79D8FA3575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13C3-0DA8-49F2-AB6C-79D8FA3575A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101A8-2668-4716-AEAF-774F7E8032B9}" type="datetimeFigureOut">
              <a:rPr lang="el-GR" smtClean="0"/>
              <a:pPr/>
              <a:t>23/11/2012</a:t>
            </a:fld>
            <a:endParaRPr lang="el-G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ample_maximum" TargetMode="External"/><Relationship Id="rId13" Type="http://schemas.openxmlformats.org/officeDocument/2006/relationships/hyperlink" Target="http://en.wikipedia.org/wiki/Statistical_dispersion" TargetMode="External"/><Relationship Id="rId3" Type="http://schemas.openxmlformats.org/officeDocument/2006/relationships/hyperlink" Target="http://en.wikipedia.org/wiki/Descriptive_statistics" TargetMode="External"/><Relationship Id="rId7" Type="http://schemas.openxmlformats.org/officeDocument/2006/relationships/hyperlink" Target="http://en.wikipedia.org/wiki/Median" TargetMode="External"/><Relationship Id="rId12" Type="http://schemas.openxmlformats.org/officeDocument/2006/relationships/hyperlink" Target="http://en.wikipedia.org/wiki/Non-parametr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Quartile" TargetMode="External"/><Relationship Id="rId11" Type="http://schemas.openxmlformats.org/officeDocument/2006/relationships/hyperlink" Target="http://en.wikipedia.org/wiki/Probability_distribution" TargetMode="External"/><Relationship Id="rId5" Type="http://schemas.openxmlformats.org/officeDocument/2006/relationships/hyperlink" Target="http://en.wikipedia.org/wiki/Sample_minimum" TargetMode="External"/><Relationship Id="rId10" Type="http://schemas.openxmlformats.org/officeDocument/2006/relationships/hyperlink" Target="http://en.wikipedia.org/wiki/Statistical_population" TargetMode="External"/><Relationship Id="rId4" Type="http://schemas.openxmlformats.org/officeDocument/2006/relationships/hyperlink" Target="http://en.wikipedia.org/wiki/Five-number_summary" TargetMode="External"/><Relationship Id="rId9" Type="http://schemas.openxmlformats.org/officeDocument/2006/relationships/hyperlink" Target="http://en.wikipedia.org/wiki/Outlier" TargetMode="External"/><Relationship Id="rId14" Type="http://schemas.openxmlformats.org/officeDocument/2006/relationships/hyperlink" Target="http://en.wikipedia.org/wiki/Skewne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Μέτρα Διασποράς</a:t>
            </a:r>
          </a:p>
          <a:p>
            <a:endParaRPr lang="el-GR" dirty="0" smtClean="0"/>
          </a:p>
          <a:p>
            <a:r>
              <a:rPr lang="el-GR" dirty="0" smtClean="0"/>
              <a:t>Η μεταβλητότητα, ή αλλιώς η ποικιλομορφία, στις τιμές μιας μεταβλητής θα πρέπει πάντοτε να λαμβάνεται υπόψη σε οποιαδήποτε στατιστική ανάλυση!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 </a:t>
            </a:r>
            <a:endParaRPr lang="en-US" dirty="0"/>
          </a:p>
        </p:txBody>
      </p:sp>
      <p:pic>
        <p:nvPicPr>
          <p:cNvPr id="8" name="Picture 7" descr="DSCN0628.JPG"/>
          <p:cNvPicPr>
            <a:picLocks noChangeAspect="1"/>
          </p:cNvPicPr>
          <p:nvPr/>
        </p:nvPicPr>
        <p:blipFill>
          <a:blip r:embed="rId2" cstate="print"/>
          <a:srcRect l="69687" t="9051" r="1963" b="5901"/>
          <a:stretch>
            <a:fillRect/>
          </a:stretch>
        </p:blipFill>
        <p:spPr>
          <a:xfrm rot="5400000">
            <a:off x="3599892" y="800708"/>
            <a:ext cx="259228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31640" y="332656"/>
          <a:ext cx="6666175" cy="3154680"/>
        </p:xfrm>
        <a:graphic>
          <a:graphicData uri="http://schemas.openxmlformats.org/drawingml/2006/table">
            <a:tbl>
              <a:tblPr/>
              <a:tblGrid>
                <a:gridCol w="2221537"/>
                <a:gridCol w="2222319"/>
                <a:gridCol w="2222319"/>
              </a:tblGrid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Διαφορά από </a:t>
                      </a:r>
                      <a:r>
                        <a:rPr lang="el-GR" sz="2000" dirty="0" smtClean="0">
                          <a:latin typeface="Calibri"/>
                          <a:ea typeface="Calibri"/>
                          <a:cs typeface="Times New Roman"/>
                        </a:rPr>
                        <a:t>μέση τιμή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Τετράγωνο της διαφοράς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3717032"/>
            <a:ext cx="7704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Βρίσκουμε τη μέση τιμή: 12+10+11+8+9+11+9=70 . Πλήθος παρατηρήσεων: 7 οπότε μέσος όρος 70/7=10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Βρίσκουμε τις διαφορές από το μέσο όρο κάθε τιμής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Βρίσκουμε το τετράγωνο των διαφορών</a:t>
            </a:r>
          </a:p>
          <a:p>
            <a:pPr marL="342900" indent="-342900">
              <a:buAutoNum type="arabicPeriod"/>
            </a:pPr>
            <a:r>
              <a:rPr lang="el-GR" dirty="0" smtClean="0"/>
              <a:t>Αθροίζουμε: 4+0+1+4+1+1+1=12 και διαιρούμε με το πλήθος των τιμών, 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Οπότε η διακύμανση είναι 12/6=2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Ωστόσο η φυσική σημασίας της διακύμανσης είναι δύσκολο να γίνει αντιληπτή.</a:t>
            </a:r>
          </a:p>
          <a:p>
            <a:r>
              <a:rPr lang="el-GR" dirty="0" smtClean="0"/>
              <a:t>Σε μια έρευνα για το βάρος των φοιτητών και σε ένα δείγμα 100 ατόμων βρήκαμε ότι η μέση τιμή βάρους ήταν 75 κιλά και η διακύμανση 400 (κιλά στο τετράγωνο!!). </a:t>
            </a:r>
          </a:p>
          <a:p>
            <a:endParaRPr lang="el-GR" dirty="0" smtClean="0"/>
          </a:p>
          <a:p>
            <a:r>
              <a:rPr lang="el-GR" dirty="0" smtClean="0"/>
              <a:t>Για να λύσουμε το πρόβλημα βρίσκουμε την τετραγωνική ρίζα της διακύμανσης, την οποία καλούμε τυπική απόκλιση, οπότε στο παραπάνω παράδειγμα η μέση τιμή του βάρους των φοιτητών ήταν 75 κιλά και η διακύμανση 20 κιλά!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752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Ουσιαστικά δηλαδή η τυπική απόκλιση θα μπορούσε να ιδωθεί ως μια </a:t>
            </a:r>
            <a:r>
              <a:rPr lang="el-GR" b="1" dirty="0" smtClean="0"/>
              <a:t>αδρή </a:t>
            </a:r>
            <a:r>
              <a:rPr lang="el-GR" dirty="0" smtClean="0"/>
              <a:t>μέτρηση για το πόσο κατά μέσο όρο αποκλίνουν οι τιμές εκατέρωθεν μιας μέσης τιμής.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63888" y="2492896"/>
          <a:ext cx="1905930" cy="847080"/>
        </p:xfrm>
        <a:graphic>
          <a:graphicData uri="http://schemas.openxmlformats.org/presentationml/2006/ole">
            <p:oleObj spid="_x0000_s67586" name="Εξίσωση" r:id="rId3" imgW="571320" imgH="253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852936"/>
            <a:ext cx="297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Δειγματική τυπική απόκλιση</a:t>
            </a:r>
            <a:endParaRPr lang="el-GR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522663" y="3357563"/>
          <a:ext cx="1990725" cy="847725"/>
        </p:xfrm>
        <a:graphic>
          <a:graphicData uri="http://schemas.openxmlformats.org/presentationml/2006/ole">
            <p:oleObj spid="_x0000_s67587" name="Εξίσωση" r:id="rId4" imgW="596880" imgH="253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371703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 για πληθυσμό: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Άσκηση 11</a:t>
            </a:r>
          </a:p>
          <a:p>
            <a:r>
              <a:rPr lang="el-GR" dirty="0" smtClean="0"/>
              <a:t>Σε ένα δείγμα πήραμε τα παρακάτω αποτελέσματα:</a:t>
            </a:r>
          </a:p>
          <a:p>
            <a:r>
              <a:rPr lang="el-GR" dirty="0" smtClean="0"/>
              <a:t>Α. 1 3 7 2 0 4 7 3</a:t>
            </a:r>
          </a:p>
          <a:p>
            <a:r>
              <a:rPr lang="el-GR" dirty="0" smtClean="0"/>
              <a:t>Β. 2 10 6 4 3 4 5 7</a:t>
            </a:r>
          </a:p>
          <a:p>
            <a:r>
              <a:rPr lang="el-GR" dirty="0" smtClean="0"/>
              <a:t>Γ. 10 8 5 0 1 </a:t>
            </a:r>
            <a:r>
              <a:rPr lang="el-GR" dirty="0" err="1" smtClean="0"/>
              <a:t>1</a:t>
            </a:r>
            <a:r>
              <a:rPr lang="el-GR" dirty="0" smtClean="0"/>
              <a:t> 7 9 2</a:t>
            </a:r>
          </a:p>
          <a:p>
            <a:r>
              <a:rPr lang="el-GR" dirty="0" smtClean="0"/>
              <a:t>Δ. 1 3 6 8 2 1 7 2</a:t>
            </a:r>
          </a:p>
          <a:p>
            <a:r>
              <a:rPr lang="el-GR" dirty="0" smtClean="0"/>
              <a:t>Να βρεθεί η τυπική απόκλιση!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604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Μερικές ενδιαφέρουσες γενικεύσεις: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Στις περισσότερες κατανομές συχνοτήτων, οι περισσότερες τιμές (συχνά μέχρι και το 68%) βρίσκονται σε απόσταση το πολύ μιας τυπικής απόκλισης εκατέρωθεν της μέσης τιμής.</a:t>
            </a:r>
          </a:p>
          <a:p>
            <a:pPr marL="342900" indent="-342900">
              <a:buAutoNum type="arabicPeriod"/>
            </a:pPr>
            <a:r>
              <a:rPr lang="el-GR" dirty="0" smtClean="0"/>
              <a:t>Στις περισσότερες κατανομές συχνοτήτων ένας ελάχιστος αριθμός τιμών (συχνά το 5%) βρίσκεται σε απόσταση μεγαλύτερη των δύο τυπικών αποκλίσεων από τη μέση τιμή</a:t>
            </a:r>
            <a:endParaRPr lang="el-GR" dirty="0"/>
          </a:p>
        </p:txBody>
      </p:sp>
      <p:pic>
        <p:nvPicPr>
          <p:cNvPr id="4" name="Picture 3" descr="DSCN0638.JPG"/>
          <p:cNvPicPr>
            <a:picLocks noChangeAspect="1"/>
          </p:cNvPicPr>
          <p:nvPr/>
        </p:nvPicPr>
        <p:blipFill>
          <a:blip r:embed="rId2" cstate="print"/>
          <a:srcRect l="43312" t="27300" r="13376" b="31751"/>
          <a:stretch>
            <a:fillRect/>
          </a:stretch>
        </p:blipFill>
        <p:spPr>
          <a:xfrm rot="5400000">
            <a:off x="2395143" y="2952951"/>
            <a:ext cx="456973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Δεν θα πρέπει να ξεχνάμε ότι η μέση τιμή είναι μια μέτρηση κεντρικής τάσης, θέσης δηλαδή, ενώ η τυπική απόκλιση είναι μια μέτρηση της απόστασης εκατέρωθεν της μέσης τιμής μιας κατανομής. </a:t>
            </a:r>
          </a:p>
          <a:p>
            <a:endParaRPr lang="el-GR" dirty="0"/>
          </a:p>
        </p:txBody>
      </p:sp>
      <p:pic>
        <p:nvPicPr>
          <p:cNvPr id="6" name="Picture 5" descr="DSCN0640.JPG"/>
          <p:cNvPicPr>
            <a:picLocks noChangeAspect="1"/>
          </p:cNvPicPr>
          <p:nvPr/>
        </p:nvPicPr>
        <p:blipFill>
          <a:blip r:embed="rId2" cstate="print"/>
          <a:srcRect l="9050" t="15350" r="44488" b="17451"/>
          <a:stretch>
            <a:fillRect/>
          </a:stretch>
        </p:blipFill>
        <p:spPr>
          <a:xfrm rot="5400000">
            <a:off x="2199111" y="1193377"/>
            <a:ext cx="5177825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7004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διακύμανση είναι: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Κάποιου είδους μέση τιμή?</a:t>
            </a:r>
          </a:p>
          <a:p>
            <a:pPr marL="342900" indent="-342900">
              <a:buAutoNum type="arabicPeriod"/>
            </a:pPr>
            <a:r>
              <a:rPr lang="el-GR" dirty="0" smtClean="0"/>
              <a:t>Ένας καλός δείκτης της ποικιλομορφίας?</a:t>
            </a:r>
          </a:p>
          <a:p>
            <a:pPr marL="342900" indent="-342900">
              <a:buAutoNum type="arabicPeriod"/>
            </a:pPr>
            <a:r>
              <a:rPr lang="el-GR" dirty="0" smtClean="0"/>
              <a:t>Ένα ενδιάμεσο στάδιο για τον υπολογισμό της τυπικής απόκλισης?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μέση διάρκεια της εγκυμοσύνης είναι 270 ημέρες με μια τυπική απόκλιση 15 ημερών. </a:t>
            </a:r>
          </a:p>
          <a:p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Πότε θα γεννηθούν τα περισσότερα μωρά?</a:t>
            </a:r>
          </a:p>
          <a:p>
            <a:pPr marL="342900" indent="-342900">
              <a:buAutoNum type="arabicPeriod"/>
            </a:pPr>
            <a:r>
              <a:rPr lang="el-GR" dirty="0" smtClean="0"/>
              <a:t>Ένας μικρός αριθμός μωρών θα γεννηθούν νωρίτερα από________</a:t>
            </a:r>
          </a:p>
          <a:p>
            <a:pPr marL="342900" indent="-342900">
              <a:buAutoNum type="arabicPeriod"/>
            </a:pPr>
            <a:r>
              <a:rPr lang="el-GR" dirty="0" smtClean="0"/>
              <a:t>Ένας μικρός αριθμός μωρών θα γεννηθούν αργότερα από ________</a:t>
            </a:r>
          </a:p>
          <a:p>
            <a:pPr marL="342900" indent="-342900">
              <a:buAutoNum type="arabicPeriod"/>
            </a:pPr>
            <a:r>
              <a:rPr lang="el-GR" dirty="0" smtClean="0"/>
              <a:t>Σε μια διαμάχη για την πατρότητα ενός παιδιού, ο σύζυγος υποστηρίζει ότι δεν μπορεί να είναι ο πατέρα γιατί ταξίδευε τους 10 τελευταίους μήνες πριν τη γέννηση του παιδιού. Σχόλια?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File:Michelsonmorley-boxplo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4114800" cy="41148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47667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hlinkClick r:id="rId3" tooltip="Descriptive statistics"/>
              </a:rPr>
              <a:t>descriptive statistics</a:t>
            </a:r>
            <a:r>
              <a:rPr lang="en-US" dirty="0" smtClean="0"/>
              <a:t>, a </a:t>
            </a:r>
            <a:r>
              <a:rPr lang="en-US" b="1" dirty="0" smtClean="0"/>
              <a:t>box plot</a:t>
            </a:r>
            <a:r>
              <a:rPr lang="en-US" dirty="0" smtClean="0"/>
              <a:t> or </a:t>
            </a:r>
            <a:r>
              <a:rPr lang="en-US" b="1" dirty="0" err="1" smtClean="0"/>
              <a:t>boxplot</a:t>
            </a:r>
            <a:r>
              <a:rPr lang="en-US" dirty="0" smtClean="0"/>
              <a:t> (also known as a </a:t>
            </a:r>
            <a:r>
              <a:rPr lang="en-US" b="1" dirty="0" smtClean="0"/>
              <a:t>box-and-whisker diagram</a:t>
            </a:r>
            <a:r>
              <a:rPr lang="en-US" dirty="0" smtClean="0"/>
              <a:t> or </a:t>
            </a:r>
            <a:r>
              <a:rPr lang="en-US" b="1" dirty="0" smtClean="0"/>
              <a:t>plot</a:t>
            </a:r>
            <a:r>
              <a:rPr lang="en-US" dirty="0" smtClean="0"/>
              <a:t>) is a convenient way of graphically depicting groups of numerical data through their </a:t>
            </a:r>
            <a:r>
              <a:rPr lang="en-US" dirty="0" smtClean="0">
                <a:hlinkClick r:id="rId4" tooltip="Five-number summary"/>
              </a:rPr>
              <a:t>five-number summaries</a:t>
            </a:r>
            <a:r>
              <a:rPr lang="en-US" dirty="0" smtClean="0"/>
              <a:t>: the smallest observation (</a:t>
            </a:r>
            <a:r>
              <a:rPr lang="en-US" dirty="0" smtClean="0">
                <a:hlinkClick r:id="rId5" tooltip="Sample minimum"/>
              </a:rPr>
              <a:t>sample minimum</a:t>
            </a:r>
            <a:r>
              <a:rPr lang="en-US" dirty="0" smtClean="0"/>
              <a:t>), lower </a:t>
            </a:r>
            <a:r>
              <a:rPr lang="en-US" dirty="0" smtClean="0">
                <a:hlinkClick r:id="rId6" tooltip="Quartile"/>
              </a:rPr>
              <a:t>quartile</a:t>
            </a:r>
            <a:r>
              <a:rPr lang="en-US" dirty="0" smtClean="0"/>
              <a:t> (Q1), </a:t>
            </a:r>
            <a:r>
              <a:rPr lang="en-US" dirty="0" smtClean="0">
                <a:hlinkClick r:id="rId7" tooltip="Median"/>
              </a:rPr>
              <a:t>median</a:t>
            </a:r>
            <a:r>
              <a:rPr lang="en-US" dirty="0" smtClean="0"/>
              <a:t> (Q2), upper </a:t>
            </a:r>
            <a:r>
              <a:rPr lang="en-US" dirty="0" smtClean="0">
                <a:hlinkClick r:id="rId6" tooltip="Quartile"/>
              </a:rPr>
              <a:t>quartile</a:t>
            </a:r>
            <a:r>
              <a:rPr lang="en-US" dirty="0" smtClean="0"/>
              <a:t> (Q3), and largest observation (</a:t>
            </a:r>
            <a:r>
              <a:rPr lang="en-US" dirty="0" smtClean="0">
                <a:hlinkClick r:id="rId8" tooltip="Sample maximum"/>
              </a:rPr>
              <a:t>sample maximum</a:t>
            </a:r>
            <a:r>
              <a:rPr lang="en-US" dirty="0" smtClean="0"/>
              <a:t>). A </a:t>
            </a:r>
            <a:r>
              <a:rPr lang="en-US" dirty="0" err="1" smtClean="0"/>
              <a:t>boxplot</a:t>
            </a:r>
            <a:r>
              <a:rPr lang="en-US" dirty="0" smtClean="0"/>
              <a:t> may also indicate which observations, if any, might be considered </a:t>
            </a:r>
            <a:r>
              <a:rPr lang="en-US" dirty="0" smtClean="0">
                <a:hlinkClick r:id="rId9" tooltip="Outlier"/>
              </a:rPr>
              <a:t>outliers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Boxplots</a:t>
            </a:r>
            <a:r>
              <a:rPr lang="en-US" dirty="0" smtClean="0"/>
              <a:t> display differences between </a:t>
            </a:r>
            <a:r>
              <a:rPr lang="en-US" dirty="0" smtClean="0">
                <a:hlinkClick r:id="rId10" tooltip="Statistical population"/>
              </a:rPr>
              <a:t>populations</a:t>
            </a:r>
            <a:r>
              <a:rPr lang="en-US" dirty="0" smtClean="0"/>
              <a:t> without making any assumptions of the underlying </a:t>
            </a:r>
            <a:r>
              <a:rPr lang="en-US" dirty="0" smtClean="0">
                <a:hlinkClick r:id="rId11" tooltip="Probability distribution"/>
              </a:rPr>
              <a:t>statistical distribution</a:t>
            </a:r>
            <a:r>
              <a:rPr lang="en-US" dirty="0" smtClean="0"/>
              <a:t>: they are </a:t>
            </a:r>
            <a:r>
              <a:rPr lang="en-US" dirty="0" smtClean="0">
                <a:hlinkClick r:id="rId12" tooltip="Non-parametric"/>
              </a:rPr>
              <a:t>non-parametric</a:t>
            </a:r>
            <a:r>
              <a:rPr lang="en-US" dirty="0" smtClean="0"/>
              <a:t>. The </a:t>
            </a:r>
            <a:r>
              <a:rPr lang="en-US" dirty="0" err="1" smtClean="0"/>
              <a:t>spacings</a:t>
            </a:r>
            <a:r>
              <a:rPr lang="en-US" dirty="0" smtClean="0"/>
              <a:t> between the different parts of the box help indicate the degree of </a:t>
            </a:r>
            <a:r>
              <a:rPr lang="en-US" dirty="0" smtClean="0">
                <a:hlinkClick r:id="rId13" tooltip="Statistical dispersion"/>
              </a:rPr>
              <a:t>dispersion</a:t>
            </a:r>
            <a:r>
              <a:rPr lang="en-US" dirty="0" smtClean="0"/>
              <a:t> (spread) and </a:t>
            </a:r>
            <a:r>
              <a:rPr lang="en-US" dirty="0" err="1" smtClean="0">
                <a:hlinkClick r:id="rId14" tooltip="Skewness"/>
              </a:rPr>
              <a:t>skewness</a:t>
            </a:r>
            <a:r>
              <a:rPr lang="en-US" dirty="0" smtClean="0"/>
              <a:t> in the data, and identify </a:t>
            </a:r>
            <a:r>
              <a:rPr lang="en-US" dirty="0" smtClean="0">
                <a:hlinkClick r:id="rId9" tooltip="Outlier"/>
              </a:rPr>
              <a:t>outliers</a:t>
            </a:r>
            <a:r>
              <a:rPr lang="en-US" dirty="0" smtClean="0"/>
              <a:t>. </a:t>
            </a:r>
            <a:r>
              <a:rPr lang="en-US" dirty="0" err="1" smtClean="0"/>
              <a:t>Boxplots</a:t>
            </a:r>
            <a:r>
              <a:rPr lang="en-US" dirty="0" smtClean="0"/>
              <a:t> can be drawn either horizontally or vertically.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69269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1. Εύρος: η διαφορά μεταξύ της μεγαλύτερης και της μικρότερης παρατήρησης.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Προβλήματα: </a:t>
            </a:r>
          </a:p>
          <a:p>
            <a:pPr marL="342900" indent="-342900">
              <a:buAutoNum type="arabicPeriod"/>
            </a:pPr>
            <a:r>
              <a:rPr lang="el-GR" dirty="0" smtClean="0"/>
              <a:t>Βασίζεται μόνο σε δύο παρατηρήσεις, τη μεγαλύτερη και τη μικρότερη- και έτσι  δεν λαμβάνει υπόψη την πληροφορία που περιλαμβάνουν οι υπόλοιπες παρατηρήσεις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Το εύρος μιας κατανομής  τείνει να αυξάνεται όσο αυξάνεται ο αριθμός των παρατηρήσεων.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20688"/>
            <a:ext cx="76328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2. </a:t>
            </a:r>
            <a:r>
              <a:rPr lang="el-GR" dirty="0" err="1" smtClean="0"/>
              <a:t>Ενδοτεταρτημοριακό</a:t>
            </a:r>
            <a:r>
              <a:rPr lang="el-GR" dirty="0" smtClean="0"/>
              <a:t> εύρος</a:t>
            </a:r>
          </a:p>
          <a:p>
            <a:endParaRPr lang="el-GR" dirty="0" smtClean="0"/>
          </a:p>
          <a:p>
            <a:r>
              <a:rPr lang="el-GR" dirty="0" smtClean="0"/>
              <a:t>Πριν από όλα:</a:t>
            </a:r>
          </a:p>
          <a:p>
            <a:endParaRPr lang="el-GR" dirty="0" smtClean="0"/>
          </a:p>
          <a:p>
            <a:r>
              <a:rPr lang="el-GR" dirty="0" smtClean="0"/>
              <a:t>Σε μια κατανομή μπορούν να εντοπιστούν 3 τεταρτημόρια, δηλαδή τιμές που χωρίζουν μια κατανομή σε τέταρτα:</a:t>
            </a:r>
          </a:p>
          <a:p>
            <a:endParaRPr lang="el-GR" dirty="0" smtClean="0"/>
          </a:p>
          <a:p>
            <a:r>
              <a:rPr lang="en-US" dirty="0" smtClean="0"/>
              <a:t>Q1 </a:t>
            </a:r>
            <a:r>
              <a:rPr lang="el-GR" dirty="0" smtClean="0"/>
              <a:t>: το 25% των τιμών είναι μικρότερα από την τιμή αυτή και το 75% μεγαλύτερα</a:t>
            </a:r>
          </a:p>
          <a:p>
            <a:endParaRPr lang="el-GR" dirty="0" smtClean="0"/>
          </a:p>
          <a:p>
            <a:r>
              <a:rPr lang="en-US" dirty="0" smtClean="0"/>
              <a:t>Q2 : </a:t>
            </a:r>
            <a:r>
              <a:rPr lang="el-GR" dirty="0" smtClean="0"/>
              <a:t>το σημείο αυτό αντιστοιχεί στη διάμεσο, όπου το 50% των τιμών είναι μεγαλύτερο από αυτή και το 50% μικρότερο</a:t>
            </a:r>
          </a:p>
          <a:p>
            <a:endParaRPr lang="el-GR" dirty="0" smtClean="0"/>
          </a:p>
          <a:p>
            <a:r>
              <a:rPr lang="en-US" dirty="0" smtClean="0"/>
              <a:t>Q3 </a:t>
            </a:r>
            <a:r>
              <a:rPr lang="el-GR" dirty="0" smtClean="0"/>
              <a:t>: το 75% των τιμών είναι μικρότερα από την τιμή αυτή και το 25% μεγαλύτερα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ενδοτεταρτημορικό</a:t>
            </a:r>
            <a:r>
              <a:rPr lang="el-GR" dirty="0" smtClean="0"/>
              <a:t> εύρος περιλαμβάνει το 50% των παρατηρήσεων  που βρίσκονται γύρω από τη διάμεσο και υπολογίζεται ως: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IR=Q3-Q1</a:t>
            </a:r>
            <a:endParaRPr lang="el-GR" b="1" dirty="0" smtClean="0"/>
          </a:p>
          <a:p>
            <a:pPr algn="ctr"/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1" y="476672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Υπολογισμός </a:t>
            </a:r>
            <a:r>
              <a:rPr lang="el-GR" dirty="0" err="1" smtClean="0"/>
              <a:t>ενδοτεταρτημοριακού</a:t>
            </a:r>
            <a:r>
              <a:rPr lang="el-GR" dirty="0" smtClean="0"/>
              <a:t> εύρους:</a:t>
            </a:r>
          </a:p>
          <a:p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Βάλτε τις παρατηρήσεις από τη μικρότερη προς τη μεγαλύτερη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Προσθέστε μια μονάδα στον αριθμό των παρατηρήσεων και διαιρέστε με το 4. Αν ο αριθμός δεν είναι ακέραιος στρογγυλοποιείστε στον πιο κοντινό ακέραιο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Ξεκινώντας από τη μεγαλύτερη παρατήρηση  βρείτε την τιμή που αντιστοιχεί στον αριθμό που υπολογίσατε στο προηγούμενο στάδιο. Αυτό είναι το </a:t>
            </a:r>
            <a:r>
              <a:rPr lang="en-US" dirty="0" smtClean="0"/>
              <a:t>Q3 </a:t>
            </a:r>
            <a:r>
              <a:rPr lang="el-GR" dirty="0" smtClean="0"/>
              <a:t>τεταρτημόριο. </a:t>
            </a:r>
          </a:p>
          <a:p>
            <a:pPr marL="342900" indent="-342900">
              <a:buAutoNum type="arabicPeriod"/>
            </a:pPr>
            <a:r>
              <a:rPr lang="el-GR" dirty="0" smtClean="0"/>
              <a:t>Επαναλάβατε την ίδια διαδικασία ξεκινώντας από την μικρότερη τιμή. Αυτό είναι το </a:t>
            </a:r>
            <a:r>
              <a:rPr lang="en-US" dirty="0" smtClean="0"/>
              <a:t>Q1 </a:t>
            </a:r>
            <a:r>
              <a:rPr lang="el-GR" dirty="0" smtClean="0"/>
              <a:t>τεταρτημόριο. </a:t>
            </a:r>
          </a:p>
          <a:p>
            <a:pPr marL="342900" indent="-342900">
              <a:buAutoNum type="arabicPeriod"/>
            </a:pPr>
            <a:r>
              <a:rPr lang="el-GR" dirty="0" smtClean="0"/>
              <a:t>Αφαιρέστε το </a:t>
            </a:r>
            <a:r>
              <a:rPr lang="en-US" dirty="0" smtClean="0"/>
              <a:t>Q1 </a:t>
            </a:r>
            <a:r>
              <a:rPr lang="el-GR" dirty="0" smtClean="0"/>
              <a:t>από το</a:t>
            </a:r>
            <a:r>
              <a:rPr lang="en-US" dirty="0" smtClean="0"/>
              <a:t> Q3.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l-GR" dirty="0" smtClean="0"/>
              <a:t>Παράδειγμα:</a:t>
            </a:r>
          </a:p>
          <a:p>
            <a:pPr marL="342900" indent="-342900">
              <a:buAutoNum type="arabicPeriod"/>
            </a:pPr>
            <a:r>
              <a:rPr lang="el-GR" dirty="0" smtClean="0"/>
              <a:t>8 9 </a:t>
            </a:r>
            <a:r>
              <a:rPr lang="el-GR" dirty="0" err="1" smtClean="0"/>
              <a:t>9</a:t>
            </a:r>
            <a:r>
              <a:rPr lang="el-GR" dirty="0" smtClean="0"/>
              <a:t> 10 11 12 </a:t>
            </a:r>
          </a:p>
          <a:p>
            <a:pPr marL="342900" indent="-342900">
              <a:buAutoNum type="arabicPeriod"/>
            </a:pPr>
            <a:r>
              <a:rPr lang="el-GR" dirty="0" smtClean="0"/>
              <a:t>(</a:t>
            </a:r>
            <a:r>
              <a:rPr lang="en-US" dirty="0" smtClean="0"/>
              <a:t>6</a:t>
            </a:r>
            <a:r>
              <a:rPr lang="el-GR" dirty="0" smtClean="0"/>
              <a:t>+1</a:t>
            </a:r>
            <a:r>
              <a:rPr lang="el-GR" dirty="0" smtClean="0"/>
              <a:t>)/</a:t>
            </a:r>
            <a:r>
              <a:rPr lang="el-GR" dirty="0" smtClean="0"/>
              <a:t>4=</a:t>
            </a:r>
            <a:r>
              <a:rPr lang="en-US" smtClean="0"/>
              <a:t>1.7=</a:t>
            </a:r>
            <a:r>
              <a:rPr lang="el-GR" smtClean="0"/>
              <a:t>2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n-US" dirty="0" smtClean="0"/>
              <a:t>Q3=</a:t>
            </a:r>
            <a:r>
              <a:rPr lang="el-GR" dirty="0" smtClean="0"/>
              <a:t>11</a:t>
            </a:r>
          </a:p>
          <a:p>
            <a:pPr marL="342900" indent="-342900">
              <a:buAutoNum type="arabicPeriod"/>
            </a:pPr>
            <a:r>
              <a:rPr lang="en-US" dirty="0" smtClean="0"/>
              <a:t>Q1=</a:t>
            </a:r>
            <a:r>
              <a:rPr lang="el-GR" dirty="0" smtClean="0"/>
              <a:t>9</a:t>
            </a:r>
          </a:p>
          <a:p>
            <a:pPr marL="342900" indent="-342900">
              <a:buAutoNum type="arabicPeriod"/>
            </a:pPr>
            <a:r>
              <a:rPr lang="en-US" dirty="0" smtClean="0"/>
              <a:t>IR=11-9=2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805264"/>
            <a:ext cx="775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ενδοτεταρτημοριακό</a:t>
            </a:r>
            <a:r>
              <a:rPr lang="el-GR" dirty="0" smtClean="0"/>
              <a:t> εύρος δεν επηρεάζεται από τις ακραίες παρατηρήσεις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196752"/>
            <a:ext cx="6678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Άσκηση 10. </a:t>
            </a:r>
          </a:p>
          <a:p>
            <a:r>
              <a:rPr lang="el-GR" dirty="0" smtClean="0"/>
              <a:t>Να βρεθεί το εύρος και το </a:t>
            </a:r>
            <a:r>
              <a:rPr lang="el-GR" dirty="0" err="1" smtClean="0"/>
              <a:t>ενδοτεταρτημοριακό</a:t>
            </a:r>
            <a:r>
              <a:rPr lang="el-GR" dirty="0" smtClean="0"/>
              <a:t> εύρος στις παρακάτω κατανομές:</a:t>
            </a:r>
          </a:p>
          <a:p>
            <a:pPr lvl="0"/>
            <a:r>
              <a:rPr lang="el-GR" dirty="0" smtClean="0"/>
              <a:t>60 63 45 63 65 70 55 63 60 65 63</a:t>
            </a:r>
          </a:p>
          <a:p>
            <a:pPr lvl="0"/>
            <a:r>
              <a:rPr lang="el-GR" dirty="0" smtClean="0"/>
              <a:t>20,3 22,7 21,4 20,6 21,4 20,9</a:t>
            </a:r>
          </a:p>
          <a:p>
            <a:pPr lvl="0"/>
            <a:r>
              <a:rPr lang="el-GR" dirty="0" smtClean="0"/>
              <a:t>1 3 4 1 0 2 5 8 0 2 3 4 7 11 0 2 3 4 </a:t>
            </a:r>
          </a:p>
          <a:p>
            <a:pPr lvl="0"/>
            <a:r>
              <a:rPr lang="el-GR" dirty="0" smtClean="0"/>
              <a:t>2 17 5 3 28 7 5 8 5 6 2 12 10 4 3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196752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Άσκηση 10. </a:t>
            </a:r>
          </a:p>
          <a:p>
            <a:r>
              <a:rPr lang="el-GR" dirty="0" smtClean="0"/>
              <a:t>Να βρεθεί το εύρος και το </a:t>
            </a:r>
            <a:r>
              <a:rPr lang="el-GR" dirty="0" err="1" smtClean="0"/>
              <a:t>ενδοτεταρτημοριακό</a:t>
            </a:r>
            <a:r>
              <a:rPr lang="el-GR" dirty="0" smtClean="0"/>
              <a:t> εύρος στις παρακάτω κατανομές:</a:t>
            </a:r>
          </a:p>
          <a:p>
            <a:pPr lvl="0"/>
            <a:r>
              <a:rPr lang="el-GR" dirty="0" smtClean="0"/>
              <a:t>60 63 45 63 65 70 55 63 60 65 63</a:t>
            </a:r>
          </a:p>
          <a:p>
            <a:pPr lvl="0"/>
            <a:r>
              <a:rPr lang="el-GR" dirty="0" smtClean="0"/>
              <a:t>Εύρος=25 </a:t>
            </a:r>
            <a:r>
              <a:rPr lang="en-US" dirty="0" smtClean="0"/>
              <a:t>IQR=65-60=5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20,3 22,7 21,4 20,6 21,4 20,9</a:t>
            </a:r>
          </a:p>
          <a:p>
            <a:pPr lvl="0"/>
            <a:r>
              <a:rPr lang="el-GR" dirty="0" smtClean="0"/>
              <a:t>Εύρος</a:t>
            </a:r>
            <a:r>
              <a:rPr lang="en-US" dirty="0" smtClean="0"/>
              <a:t>=2.4 IQR=21.4-20.6=0.8</a:t>
            </a:r>
          </a:p>
          <a:p>
            <a:pPr lvl="0"/>
            <a:endParaRPr lang="en-US" dirty="0" smtClean="0"/>
          </a:p>
          <a:p>
            <a:pPr lvl="0"/>
            <a:r>
              <a:rPr lang="el-GR" dirty="0" smtClean="0"/>
              <a:t>1 3 4 1 0 2 5 8 0 2 3 4 7 11 0 2 3 4 </a:t>
            </a:r>
          </a:p>
          <a:p>
            <a:pPr lvl="0"/>
            <a:r>
              <a:rPr lang="el-GR" dirty="0" smtClean="0"/>
              <a:t>Εύρος=11 </a:t>
            </a:r>
            <a:r>
              <a:rPr lang="en-US" dirty="0" smtClean="0"/>
              <a:t>IQR=</a:t>
            </a:r>
            <a:r>
              <a:rPr lang="el-GR" dirty="0" smtClean="0"/>
              <a:t>4-1=3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2 17 5 3 28 7 5 8 5 6 2 12 10 4 3</a:t>
            </a:r>
          </a:p>
          <a:p>
            <a:pPr lvl="0"/>
            <a:r>
              <a:rPr lang="el-GR" dirty="0" smtClean="0"/>
              <a:t>Εύρος=26 </a:t>
            </a:r>
            <a:r>
              <a:rPr lang="en-US" dirty="0" smtClean="0"/>
              <a:t>IQR</a:t>
            </a:r>
            <a:r>
              <a:rPr lang="el-GR" dirty="0" smtClean="0"/>
              <a:t>=10-3=7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διακύμανση είναι ένα μέτρο της διασποράς των τιμών του δείγματος. </a:t>
            </a:r>
          </a:p>
          <a:p>
            <a:endParaRPr lang="el-GR" dirty="0" smtClean="0"/>
          </a:p>
          <a:p>
            <a:r>
              <a:rPr lang="el-GR" dirty="0" smtClean="0"/>
              <a:t>Διακύμανση δείγματος:</a:t>
            </a:r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87823" y="1988840"/>
          <a:ext cx="2335395" cy="1080120"/>
        </p:xfrm>
        <a:graphic>
          <a:graphicData uri="http://schemas.openxmlformats.org/presentationml/2006/ole">
            <p:oleObj spid="_x0000_s56322" name="Εξίσωση" r:id="rId3" imgW="1015920" imgH="469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3645024"/>
            <a:ext cx="260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Διακύμανση πληθυσμού:</a:t>
            </a:r>
            <a:endParaRPr lang="el-GR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132138" y="4379913"/>
          <a:ext cx="2335212" cy="1049337"/>
        </p:xfrm>
        <a:graphic>
          <a:graphicData uri="http://schemas.openxmlformats.org/presentationml/2006/ole">
            <p:oleObj spid="_x0000_s56323" name="Εξίσωση" r:id="rId4" imgW="10159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31640" y="332656"/>
          <a:ext cx="6666175" cy="3154680"/>
        </p:xfrm>
        <a:graphic>
          <a:graphicData uri="http://schemas.openxmlformats.org/drawingml/2006/table">
            <a:tbl>
              <a:tblPr/>
              <a:tblGrid>
                <a:gridCol w="2221537"/>
                <a:gridCol w="2222319"/>
                <a:gridCol w="2222319"/>
              </a:tblGrid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Διαφορά από </a:t>
                      </a:r>
                      <a:r>
                        <a:rPr lang="el-GR" sz="2000" dirty="0" smtClean="0">
                          <a:latin typeface="Calibri"/>
                          <a:ea typeface="Calibri"/>
                          <a:cs typeface="Times New Roman"/>
                        </a:rPr>
                        <a:t>μέση τιμή</a:t>
                      </a:r>
                      <a:endParaRPr lang="el-G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Τετράγωνο της διαφοράς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3717032"/>
            <a:ext cx="7704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Βρίσκουμε τη μέση τιμή: 12+10+11+8+9+11+9=70 . Πλήθος παρατηρήσεων: 7 οπότε μέσος όρος 70/7=10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Βρίσκουμε τις διαφορές από το μέσο όρο κάθε τιμής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Βρίσκουμε το τετράγωνο των διαφορών</a:t>
            </a:r>
          </a:p>
          <a:p>
            <a:pPr marL="342900" indent="-342900">
              <a:buAutoNum type="arabicPeriod"/>
            </a:pPr>
            <a:r>
              <a:rPr lang="el-GR" dirty="0" smtClean="0"/>
              <a:t>Αθροίζουμε: 4+0+1+4+1+1+1=12 και διαιρούμε με το πλήθος των τιμών, 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Οπότε η διακύμανση είναι 12/7=1,71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Όμως όταν χρησιμοποιούμε τον τύπο: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Προκειμένου να βρούμε τη δειγματική διακύμανση 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l-GR" dirty="0" smtClean="0"/>
              <a:t>, έχει αποδειχτεί ότι συστηματικά</a:t>
            </a:r>
            <a:r>
              <a:rPr lang="en-US" dirty="0" smtClean="0"/>
              <a:t> </a:t>
            </a:r>
            <a:r>
              <a:rPr lang="el-GR" dirty="0" smtClean="0"/>
              <a:t>υποεκτιμούμε την πραγματική διακύμανση του πληθυσμού σ</a:t>
            </a:r>
            <a:r>
              <a:rPr lang="en-US" baseline="30000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. </a:t>
            </a:r>
            <a:r>
              <a:rPr lang="el-GR" dirty="0" smtClean="0"/>
              <a:t>Γι’ αυτό το λόγο χρησιμοποιούμε τον παρακάτω τύπο: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87823" y="1988840"/>
          <a:ext cx="2335395" cy="1080120"/>
        </p:xfrm>
        <a:graphic>
          <a:graphicData uri="http://schemas.openxmlformats.org/presentationml/2006/ole">
            <p:oleObj spid="_x0000_s66562" name="Εξίσωση" r:id="rId3" imgW="1015920" imgH="46980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131840" y="4653136"/>
          <a:ext cx="2335213" cy="1079500"/>
        </p:xfrm>
        <a:graphic>
          <a:graphicData uri="http://schemas.openxmlformats.org/presentationml/2006/ole">
            <p:oleObj spid="_x0000_s66564" name="Εξίσωση" r:id="rId4" imgW="101592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5877272"/>
            <a:ext cx="655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μεγάλα δείγματα η διόρθωση αυτή δεν παίζει σημαντικό ρόλο!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2124</TotalTime>
  <Words>1165</Words>
  <Application>Microsoft Office PowerPoint</Application>
  <PresentationFormat>On-screen Show (4:3)</PresentationFormat>
  <Paragraphs>275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Εξίσωση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παρουσίαση του στατιστικού υλικού γίνεται με δύο τρόπους!  1. Ο πρώτος συνίσταται στην κατασκευή ενός στατιστικού πίνακα, ο οποίος πολλές φορές ονομάζεται πίνακας συχνοτήτων ή ακόμη και κατανομή συχνοτήτων.  2. Ο δεύτερος και πιο εντυπωσιακός τρόπος συνίσταται στην κατασκευή ενός κατάλληλου κατά περίπτωση διαγράμματος.</dc:title>
  <dc:creator>owner</dc:creator>
  <cp:lastModifiedBy>Windows User</cp:lastModifiedBy>
  <cp:revision>212</cp:revision>
  <dcterms:created xsi:type="dcterms:W3CDTF">2012-10-26T06:40:15Z</dcterms:created>
  <dcterms:modified xsi:type="dcterms:W3CDTF">2012-11-23T14:17:37Z</dcterms:modified>
</cp:coreProperties>
</file>