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59" r:id="rId7"/>
    <p:sldId id="262" r:id="rId8"/>
    <p:sldId id="264" r:id="rId9"/>
    <p:sldId id="263" r:id="rId10"/>
    <p:sldId id="265" r:id="rId11"/>
    <p:sldId id="307" r:id="rId12"/>
    <p:sldId id="308" r:id="rId13"/>
    <p:sldId id="297" r:id="rId14"/>
    <p:sldId id="298" r:id="rId15"/>
    <p:sldId id="299" r:id="rId16"/>
    <p:sldId id="300" r:id="rId17"/>
    <p:sldId id="304" r:id="rId18"/>
    <p:sldId id="301" r:id="rId19"/>
    <p:sldId id="302" r:id="rId20"/>
    <p:sldId id="303" r:id="rId21"/>
    <p:sldId id="305" r:id="rId22"/>
    <p:sldId id="306" r:id="rId23"/>
    <p:sldId id="337" r:id="rId24"/>
    <p:sldId id="338" r:id="rId25"/>
    <p:sldId id="339" r:id="rId26"/>
    <p:sldId id="340" r:id="rId27"/>
    <p:sldId id="341" r:id="rId28"/>
    <p:sldId id="342" r:id="rId29"/>
    <p:sldId id="343" r:id="rId30"/>
    <p:sldId id="344" r:id="rId31"/>
    <p:sldId id="345" r:id="rId32"/>
    <p:sldId id="346" r:id="rId33"/>
    <p:sldId id="347" r:id="rId34"/>
    <p:sldId id="348" r:id="rId35"/>
    <p:sldId id="349" r:id="rId36"/>
    <p:sldId id="328" r:id="rId37"/>
    <p:sldId id="350" r:id="rId38"/>
    <p:sldId id="330" r:id="rId39"/>
    <p:sldId id="351" r:id="rId40"/>
    <p:sldId id="352" r:id="rId4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5946F7-4124-DFBC-7F7F-C5773ADE524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5F6267D2-9438-134E-AF71-E7B11519C0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2CA99B7A-2EBA-CCFF-9991-01A0053F821D}"/>
              </a:ext>
            </a:extLst>
          </p:cNvPr>
          <p:cNvSpPr>
            <a:spLocks noGrp="1"/>
          </p:cNvSpPr>
          <p:nvPr>
            <p:ph type="dt" sz="half" idx="10"/>
          </p:nvPr>
        </p:nvSpPr>
        <p:spPr/>
        <p:txBody>
          <a:bodyPr/>
          <a:lstStyle/>
          <a:p>
            <a:fld id="{44E9E8BD-E341-41B2-AC8B-43C3A82BDE23}" type="datetimeFigureOut">
              <a:rPr lang="el-GR" smtClean="0"/>
              <a:t>10/5/2023</a:t>
            </a:fld>
            <a:endParaRPr lang="el-GR"/>
          </a:p>
        </p:txBody>
      </p:sp>
      <p:sp>
        <p:nvSpPr>
          <p:cNvPr id="5" name="Θέση υποσέλιδου 4">
            <a:extLst>
              <a:ext uri="{FF2B5EF4-FFF2-40B4-BE49-F238E27FC236}">
                <a16:creationId xmlns:a16="http://schemas.microsoft.com/office/drawing/2014/main" id="{D33044F2-1641-CB57-C73F-B00FF729DCC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D409BAB-1F7E-F153-B5DD-B40C362315FE}"/>
              </a:ext>
            </a:extLst>
          </p:cNvPr>
          <p:cNvSpPr>
            <a:spLocks noGrp="1"/>
          </p:cNvSpPr>
          <p:nvPr>
            <p:ph type="sldNum" sz="quarter" idx="12"/>
          </p:nvPr>
        </p:nvSpPr>
        <p:spPr/>
        <p:txBody>
          <a:bodyPr/>
          <a:lstStyle/>
          <a:p>
            <a:fld id="{22A1FAEA-2BB4-4C14-BAC4-73429A7FE600}" type="slidenum">
              <a:rPr lang="el-GR" smtClean="0"/>
              <a:t>‹#›</a:t>
            </a:fld>
            <a:endParaRPr lang="el-GR"/>
          </a:p>
        </p:txBody>
      </p:sp>
    </p:spTree>
    <p:extLst>
      <p:ext uri="{BB962C8B-B14F-4D97-AF65-F5344CB8AC3E}">
        <p14:creationId xmlns:p14="http://schemas.microsoft.com/office/powerpoint/2010/main" val="189240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F3B716-F96A-4A10-613E-CC4A5F75600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7050A01-96C2-06BF-4CB0-12079D05CCB9}"/>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24FAF55-B91E-2D05-8B11-291150FC2C72}"/>
              </a:ext>
            </a:extLst>
          </p:cNvPr>
          <p:cNvSpPr>
            <a:spLocks noGrp="1"/>
          </p:cNvSpPr>
          <p:nvPr>
            <p:ph type="dt" sz="half" idx="10"/>
          </p:nvPr>
        </p:nvSpPr>
        <p:spPr/>
        <p:txBody>
          <a:bodyPr/>
          <a:lstStyle/>
          <a:p>
            <a:fld id="{44E9E8BD-E341-41B2-AC8B-43C3A82BDE23}" type="datetimeFigureOut">
              <a:rPr lang="el-GR" smtClean="0"/>
              <a:t>10/5/2023</a:t>
            </a:fld>
            <a:endParaRPr lang="el-GR"/>
          </a:p>
        </p:txBody>
      </p:sp>
      <p:sp>
        <p:nvSpPr>
          <p:cNvPr id="5" name="Θέση υποσέλιδου 4">
            <a:extLst>
              <a:ext uri="{FF2B5EF4-FFF2-40B4-BE49-F238E27FC236}">
                <a16:creationId xmlns:a16="http://schemas.microsoft.com/office/drawing/2014/main" id="{35C86173-C3F2-D2E8-EF01-D88FE097AAC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DB2B44C-EAD6-E38C-61E6-F8FD2C3BA778}"/>
              </a:ext>
            </a:extLst>
          </p:cNvPr>
          <p:cNvSpPr>
            <a:spLocks noGrp="1"/>
          </p:cNvSpPr>
          <p:nvPr>
            <p:ph type="sldNum" sz="quarter" idx="12"/>
          </p:nvPr>
        </p:nvSpPr>
        <p:spPr/>
        <p:txBody>
          <a:bodyPr/>
          <a:lstStyle/>
          <a:p>
            <a:fld id="{22A1FAEA-2BB4-4C14-BAC4-73429A7FE600}" type="slidenum">
              <a:rPr lang="el-GR" smtClean="0"/>
              <a:t>‹#›</a:t>
            </a:fld>
            <a:endParaRPr lang="el-GR"/>
          </a:p>
        </p:txBody>
      </p:sp>
    </p:spTree>
    <p:extLst>
      <p:ext uri="{BB962C8B-B14F-4D97-AF65-F5344CB8AC3E}">
        <p14:creationId xmlns:p14="http://schemas.microsoft.com/office/powerpoint/2010/main" val="2137970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B9C5AE7A-9763-054B-E5AB-CB2540EDEE36}"/>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16BE463-D414-7FAB-2AD6-2C7B3D5D5318}"/>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007E1C3-B858-A1CE-4DD5-4E769B805415}"/>
              </a:ext>
            </a:extLst>
          </p:cNvPr>
          <p:cNvSpPr>
            <a:spLocks noGrp="1"/>
          </p:cNvSpPr>
          <p:nvPr>
            <p:ph type="dt" sz="half" idx="10"/>
          </p:nvPr>
        </p:nvSpPr>
        <p:spPr/>
        <p:txBody>
          <a:bodyPr/>
          <a:lstStyle/>
          <a:p>
            <a:fld id="{44E9E8BD-E341-41B2-AC8B-43C3A82BDE23}" type="datetimeFigureOut">
              <a:rPr lang="el-GR" smtClean="0"/>
              <a:t>10/5/2023</a:t>
            </a:fld>
            <a:endParaRPr lang="el-GR"/>
          </a:p>
        </p:txBody>
      </p:sp>
      <p:sp>
        <p:nvSpPr>
          <p:cNvPr id="5" name="Θέση υποσέλιδου 4">
            <a:extLst>
              <a:ext uri="{FF2B5EF4-FFF2-40B4-BE49-F238E27FC236}">
                <a16:creationId xmlns:a16="http://schemas.microsoft.com/office/drawing/2014/main" id="{C73F801E-1BD5-44D3-AD29-DAF6BD702EA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BE06509-C983-2BBA-436B-5A6928275D9B}"/>
              </a:ext>
            </a:extLst>
          </p:cNvPr>
          <p:cNvSpPr>
            <a:spLocks noGrp="1"/>
          </p:cNvSpPr>
          <p:nvPr>
            <p:ph type="sldNum" sz="quarter" idx="12"/>
          </p:nvPr>
        </p:nvSpPr>
        <p:spPr/>
        <p:txBody>
          <a:bodyPr/>
          <a:lstStyle/>
          <a:p>
            <a:fld id="{22A1FAEA-2BB4-4C14-BAC4-73429A7FE600}" type="slidenum">
              <a:rPr lang="el-GR" smtClean="0"/>
              <a:t>‹#›</a:t>
            </a:fld>
            <a:endParaRPr lang="el-GR"/>
          </a:p>
        </p:txBody>
      </p:sp>
    </p:spTree>
    <p:extLst>
      <p:ext uri="{BB962C8B-B14F-4D97-AF65-F5344CB8AC3E}">
        <p14:creationId xmlns:p14="http://schemas.microsoft.com/office/powerpoint/2010/main" val="3745689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6C9D73-4A4B-A1B2-83E7-E70093D9901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9F7091A-3138-F7E1-F618-10DF772155CC}"/>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55BC129-6DF3-3B30-A401-45F586BB7628}"/>
              </a:ext>
            </a:extLst>
          </p:cNvPr>
          <p:cNvSpPr>
            <a:spLocks noGrp="1"/>
          </p:cNvSpPr>
          <p:nvPr>
            <p:ph type="dt" sz="half" idx="10"/>
          </p:nvPr>
        </p:nvSpPr>
        <p:spPr/>
        <p:txBody>
          <a:bodyPr/>
          <a:lstStyle/>
          <a:p>
            <a:fld id="{44E9E8BD-E341-41B2-AC8B-43C3A82BDE23}" type="datetimeFigureOut">
              <a:rPr lang="el-GR" smtClean="0"/>
              <a:t>10/5/2023</a:t>
            </a:fld>
            <a:endParaRPr lang="el-GR"/>
          </a:p>
        </p:txBody>
      </p:sp>
      <p:sp>
        <p:nvSpPr>
          <p:cNvPr id="5" name="Θέση υποσέλιδου 4">
            <a:extLst>
              <a:ext uri="{FF2B5EF4-FFF2-40B4-BE49-F238E27FC236}">
                <a16:creationId xmlns:a16="http://schemas.microsoft.com/office/drawing/2014/main" id="{20578DE6-149E-F12E-BEC4-C3E192296CE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F586300-C7B9-2578-85A3-0FD5DB5C7BA6}"/>
              </a:ext>
            </a:extLst>
          </p:cNvPr>
          <p:cNvSpPr>
            <a:spLocks noGrp="1"/>
          </p:cNvSpPr>
          <p:nvPr>
            <p:ph type="sldNum" sz="quarter" idx="12"/>
          </p:nvPr>
        </p:nvSpPr>
        <p:spPr/>
        <p:txBody>
          <a:bodyPr/>
          <a:lstStyle/>
          <a:p>
            <a:fld id="{22A1FAEA-2BB4-4C14-BAC4-73429A7FE600}" type="slidenum">
              <a:rPr lang="el-GR" smtClean="0"/>
              <a:t>‹#›</a:t>
            </a:fld>
            <a:endParaRPr lang="el-GR"/>
          </a:p>
        </p:txBody>
      </p:sp>
    </p:spTree>
    <p:extLst>
      <p:ext uri="{BB962C8B-B14F-4D97-AF65-F5344CB8AC3E}">
        <p14:creationId xmlns:p14="http://schemas.microsoft.com/office/powerpoint/2010/main" val="1957692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1CCD37-F249-FE80-2D14-62C727B052F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AE23ADA-F4D7-7E8B-F415-9B17257E87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4732583D-D155-EC95-66ED-50E0A01B86FD}"/>
              </a:ext>
            </a:extLst>
          </p:cNvPr>
          <p:cNvSpPr>
            <a:spLocks noGrp="1"/>
          </p:cNvSpPr>
          <p:nvPr>
            <p:ph type="dt" sz="half" idx="10"/>
          </p:nvPr>
        </p:nvSpPr>
        <p:spPr/>
        <p:txBody>
          <a:bodyPr/>
          <a:lstStyle/>
          <a:p>
            <a:fld id="{44E9E8BD-E341-41B2-AC8B-43C3A82BDE23}" type="datetimeFigureOut">
              <a:rPr lang="el-GR" smtClean="0"/>
              <a:t>10/5/2023</a:t>
            </a:fld>
            <a:endParaRPr lang="el-GR"/>
          </a:p>
        </p:txBody>
      </p:sp>
      <p:sp>
        <p:nvSpPr>
          <p:cNvPr id="5" name="Θέση υποσέλιδου 4">
            <a:extLst>
              <a:ext uri="{FF2B5EF4-FFF2-40B4-BE49-F238E27FC236}">
                <a16:creationId xmlns:a16="http://schemas.microsoft.com/office/drawing/2014/main" id="{E40821D9-D288-0F02-D1C5-77E22CFD9E2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38BFA5F-90F2-11E5-DD55-71F22EFCC36D}"/>
              </a:ext>
            </a:extLst>
          </p:cNvPr>
          <p:cNvSpPr>
            <a:spLocks noGrp="1"/>
          </p:cNvSpPr>
          <p:nvPr>
            <p:ph type="sldNum" sz="quarter" idx="12"/>
          </p:nvPr>
        </p:nvSpPr>
        <p:spPr/>
        <p:txBody>
          <a:bodyPr/>
          <a:lstStyle/>
          <a:p>
            <a:fld id="{22A1FAEA-2BB4-4C14-BAC4-73429A7FE600}" type="slidenum">
              <a:rPr lang="el-GR" smtClean="0"/>
              <a:t>‹#›</a:t>
            </a:fld>
            <a:endParaRPr lang="el-GR"/>
          </a:p>
        </p:txBody>
      </p:sp>
    </p:spTree>
    <p:extLst>
      <p:ext uri="{BB962C8B-B14F-4D97-AF65-F5344CB8AC3E}">
        <p14:creationId xmlns:p14="http://schemas.microsoft.com/office/powerpoint/2010/main" val="3225968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E41148-44B7-3AA2-7722-21879C4C5D7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994A4C2-DE26-DBA4-3249-A6E015B44C91}"/>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6BC1848E-A8FD-03B8-03CF-3EF33E52D53D}"/>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A4F09B43-996E-63F5-4DD8-7A49CC0CBE40}"/>
              </a:ext>
            </a:extLst>
          </p:cNvPr>
          <p:cNvSpPr>
            <a:spLocks noGrp="1"/>
          </p:cNvSpPr>
          <p:nvPr>
            <p:ph type="dt" sz="half" idx="10"/>
          </p:nvPr>
        </p:nvSpPr>
        <p:spPr/>
        <p:txBody>
          <a:bodyPr/>
          <a:lstStyle/>
          <a:p>
            <a:fld id="{44E9E8BD-E341-41B2-AC8B-43C3A82BDE23}" type="datetimeFigureOut">
              <a:rPr lang="el-GR" smtClean="0"/>
              <a:t>10/5/2023</a:t>
            </a:fld>
            <a:endParaRPr lang="el-GR"/>
          </a:p>
        </p:txBody>
      </p:sp>
      <p:sp>
        <p:nvSpPr>
          <p:cNvPr id="6" name="Θέση υποσέλιδου 5">
            <a:extLst>
              <a:ext uri="{FF2B5EF4-FFF2-40B4-BE49-F238E27FC236}">
                <a16:creationId xmlns:a16="http://schemas.microsoft.com/office/drawing/2014/main" id="{2C05960E-0BDE-2BBA-ED0F-733F8462D59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B97E087-C4A3-ABAA-A296-0A775F40E3B4}"/>
              </a:ext>
            </a:extLst>
          </p:cNvPr>
          <p:cNvSpPr>
            <a:spLocks noGrp="1"/>
          </p:cNvSpPr>
          <p:nvPr>
            <p:ph type="sldNum" sz="quarter" idx="12"/>
          </p:nvPr>
        </p:nvSpPr>
        <p:spPr/>
        <p:txBody>
          <a:bodyPr/>
          <a:lstStyle/>
          <a:p>
            <a:fld id="{22A1FAEA-2BB4-4C14-BAC4-73429A7FE600}" type="slidenum">
              <a:rPr lang="el-GR" smtClean="0"/>
              <a:t>‹#›</a:t>
            </a:fld>
            <a:endParaRPr lang="el-GR"/>
          </a:p>
        </p:txBody>
      </p:sp>
    </p:spTree>
    <p:extLst>
      <p:ext uri="{BB962C8B-B14F-4D97-AF65-F5344CB8AC3E}">
        <p14:creationId xmlns:p14="http://schemas.microsoft.com/office/powerpoint/2010/main" val="364401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F6D678-23B7-2F5E-AFB7-B55F99DA8CA9}"/>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19CD2D7-D74B-9E7A-D0DB-E1756AAC2C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B86CE9FE-CFE2-9D09-E74F-71D55B505C3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0FF708F4-CBC2-5DDF-DFD9-CD7CA2AE0B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A5F67208-B0D9-6B9A-AC49-4D7004C189A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C2B4417C-7D2F-EACB-4A0C-06D496306069}"/>
              </a:ext>
            </a:extLst>
          </p:cNvPr>
          <p:cNvSpPr>
            <a:spLocks noGrp="1"/>
          </p:cNvSpPr>
          <p:nvPr>
            <p:ph type="dt" sz="half" idx="10"/>
          </p:nvPr>
        </p:nvSpPr>
        <p:spPr/>
        <p:txBody>
          <a:bodyPr/>
          <a:lstStyle/>
          <a:p>
            <a:fld id="{44E9E8BD-E341-41B2-AC8B-43C3A82BDE23}" type="datetimeFigureOut">
              <a:rPr lang="el-GR" smtClean="0"/>
              <a:t>10/5/2023</a:t>
            </a:fld>
            <a:endParaRPr lang="el-GR"/>
          </a:p>
        </p:txBody>
      </p:sp>
      <p:sp>
        <p:nvSpPr>
          <p:cNvPr id="8" name="Θέση υποσέλιδου 7">
            <a:extLst>
              <a:ext uri="{FF2B5EF4-FFF2-40B4-BE49-F238E27FC236}">
                <a16:creationId xmlns:a16="http://schemas.microsoft.com/office/drawing/2014/main" id="{88909FC3-356A-FC0B-9AB1-A14AA36F65E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F8BA44F3-75A9-678F-0CF4-0F0D49D5C96D}"/>
              </a:ext>
            </a:extLst>
          </p:cNvPr>
          <p:cNvSpPr>
            <a:spLocks noGrp="1"/>
          </p:cNvSpPr>
          <p:nvPr>
            <p:ph type="sldNum" sz="quarter" idx="12"/>
          </p:nvPr>
        </p:nvSpPr>
        <p:spPr/>
        <p:txBody>
          <a:bodyPr/>
          <a:lstStyle/>
          <a:p>
            <a:fld id="{22A1FAEA-2BB4-4C14-BAC4-73429A7FE600}" type="slidenum">
              <a:rPr lang="el-GR" smtClean="0"/>
              <a:t>‹#›</a:t>
            </a:fld>
            <a:endParaRPr lang="el-GR"/>
          </a:p>
        </p:txBody>
      </p:sp>
    </p:spTree>
    <p:extLst>
      <p:ext uri="{BB962C8B-B14F-4D97-AF65-F5344CB8AC3E}">
        <p14:creationId xmlns:p14="http://schemas.microsoft.com/office/powerpoint/2010/main" val="2332917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3DC137-F546-850E-96C4-91195111846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6FE7A163-CCFE-0693-4697-E722E077E5E8}"/>
              </a:ext>
            </a:extLst>
          </p:cNvPr>
          <p:cNvSpPr>
            <a:spLocks noGrp="1"/>
          </p:cNvSpPr>
          <p:nvPr>
            <p:ph type="dt" sz="half" idx="10"/>
          </p:nvPr>
        </p:nvSpPr>
        <p:spPr/>
        <p:txBody>
          <a:bodyPr/>
          <a:lstStyle/>
          <a:p>
            <a:fld id="{44E9E8BD-E341-41B2-AC8B-43C3A82BDE23}" type="datetimeFigureOut">
              <a:rPr lang="el-GR" smtClean="0"/>
              <a:t>10/5/2023</a:t>
            </a:fld>
            <a:endParaRPr lang="el-GR"/>
          </a:p>
        </p:txBody>
      </p:sp>
      <p:sp>
        <p:nvSpPr>
          <p:cNvPr id="4" name="Θέση υποσέλιδου 3">
            <a:extLst>
              <a:ext uri="{FF2B5EF4-FFF2-40B4-BE49-F238E27FC236}">
                <a16:creationId xmlns:a16="http://schemas.microsoft.com/office/drawing/2014/main" id="{4D73ACC1-03DC-F6D2-166B-7314F7FD7E4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54818E4A-7F51-7EED-F1EA-F205A7391501}"/>
              </a:ext>
            </a:extLst>
          </p:cNvPr>
          <p:cNvSpPr>
            <a:spLocks noGrp="1"/>
          </p:cNvSpPr>
          <p:nvPr>
            <p:ph type="sldNum" sz="quarter" idx="12"/>
          </p:nvPr>
        </p:nvSpPr>
        <p:spPr/>
        <p:txBody>
          <a:bodyPr/>
          <a:lstStyle/>
          <a:p>
            <a:fld id="{22A1FAEA-2BB4-4C14-BAC4-73429A7FE600}" type="slidenum">
              <a:rPr lang="el-GR" smtClean="0"/>
              <a:t>‹#›</a:t>
            </a:fld>
            <a:endParaRPr lang="el-GR"/>
          </a:p>
        </p:txBody>
      </p:sp>
    </p:spTree>
    <p:extLst>
      <p:ext uri="{BB962C8B-B14F-4D97-AF65-F5344CB8AC3E}">
        <p14:creationId xmlns:p14="http://schemas.microsoft.com/office/powerpoint/2010/main" val="2353899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B23E3B6-2D63-C56E-DAF7-669B04B5B156}"/>
              </a:ext>
            </a:extLst>
          </p:cNvPr>
          <p:cNvSpPr>
            <a:spLocks noGrp="1"/>
          </p:cNvSpPr>
          <p:nvPr>
            <p:ph type="dt" sz="half" idx="10"/>
          </p:nvPr>
        </p:nvSpPr>
        <p:spPr/>
        <p:txBody>
          <a:bodyPr/>
          <a:lstStyle/>
          <a:p>
            <a:fld id="{44E9E8BD-E341-41B2-AC8B-43C3A82BDE23}" type="datetimeFigureOut">
              <a:rPr lang="el-GR" smtClean="0"/>
              <a:t>10/5/2023</a:t>
            </a:fld>
            <a:endParaRPr lang="el-GR"/>
          </a:p>
        </p:txBody>
      </p:sp>
      <p:sp>
        <p:nvSpPr>
          <p:cNvPr id="3" name="Θέση υποσέλιδου 2">
            <a:extLst>
              <a:ext uri="{FF2B5EF4-FFF2-40B4-BE49-F238E27FC236}">
                <a16:creationId xmlns:a16="http://schemas.microsoft.com/office/drawing/2014/main" id="{0397A5D4-FC8B-B8AE-458F-30330B260944}"/>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ED131749-60DC-DB60-581E-CE06DEB5E677}"/>
              </a:ext>
            </a:extLst>
          </p:cNvPr>
          <p:cNvSpPr>
            <a:spLocks noGrp="1"/>
          </p:cNvSpPr>
          <p:nvPr>
            <p:ph type="sldNum" sz="quarter" idx="12"/>
          </p:nvPr>
        </p:nvSpPr>
        <p:spPr/>
        <p:txBody>
          <a:bodyPr/>
          <a:lstStyle/>
          <a:p>
            <a:fld id="{22A1FAEA-2BB4-4C14-BAC4-73429A7FE600}" type="slidenum">
              <a:rPr lang="el-GR" smtClean="0"/>
              <a:t>‹#›</a:t>
            </a:fld>
            <a:endParaRPr lang="el-GR"/>
          </a:p>
        </p:txBody>
      </p:sp>
    </p:spTree>
    <p:extLst>
      <p:ext uri="{BB962C8B-B14F-4D97-AF65-F5344CB8AC3E}">
        <p14:creationId xmlns:p14="http://schemas.microsoft.com/office/powerpoint/2010/main" val="997015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19F6F4-4EAB-F14E-352C-811AC832E63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DDD2ED0-56C4-E54F-0910-12A6F64022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8B2A1474-BE16-17DA-88DE-E1DCA10D08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E210157-A264-077F-350D-A6E7887C4AEE}"/>
              </a:ext>
            </a:extLst>
          </p:cNvPr>
          <p:cNvSpPr>
            <a:spLocks noGrp="1"/>
          </p:cNvSpPr>
          <p:nvPr>
            <p:ph type="dt" sz="half" idx="10"/>
          </p:nvPr>
        </p:nvSpPr>
        <p:spPr/>
        <p:txBody>
          <a:bodyPr/>
          <a:lstStyle/>
          <a:p>
            <a:fld id="{44E9E8BD-E341-41B2-AC8B-43C3A82BDE23}" type="datetimeFigureOut">
              <a:rPr lang="el-GR" smtClean="0"/>
              <a:t>10/5/2023</a:t>
            </a:fld>
            <a:endParaRPr lang="el-GR"/>
          </a:p>
        </p:txBody>
      </p:sp>
      <p:sp>
        <p:nvSpPr>
          <p:cNvPr id="6" name="Θέση υποσέλιδου 5">
            <a:extLst>
              <a:ext uri="{FF2B5EF4-FFF2-40B4-BE49-F238E27FC236}">
                <a16:creationId xmlns:a16="http://schemas.microsoft.com/office/drawing/2014/main" id="{F8DDE024-ACC1-7FB9-EE92-86578D8B09E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DC58615-144F-EC8A-D49D-3AA8A7F2384B}"/>
              </a:ext>
            </a:extLst>
          </p:cNvPr>
          <p:cNvSpPr>
            <a:spLocks noGrp="1"/>
          </p:cNvSpPr>
          <p:nvPr>
            <p:ph type="sldNum" sz="quarter" idx="12"/>
          </p:nvPr>
        </p:nvSpPr>
        <p:spPr/>
        <p:txBody>
          <a:bodyPr/>
          <a:lstStyle/>
          <a:p>
            <a:fld id="{22A1FAEA-2BB4-4C14-BAC4-73429A7FE600}" type="slidenum">
              <a:rPr lang="el-GR" smtClean="0"/>
              <a:t>‹#›</a:t>
            </a:fld>
            <a:endParaRPr lang="el-GR"/>
          </a:p>
        </p:txBody>
      </p:sp>
    </p:spTree>
    <p:extLst>
      <p:ext uri="{BB962C8B-B14F-4D97-AF65-F5344CB8AC3E}">
        <p14:creationId xmlns:p14="http://schemas.microsoft.com/office/powerpoint/2010/main" val="4065332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52E39B-42DF-9C8A-0994-4E1C5A5F15B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1FA9B4B0-B654-AD09-F892-1714ECD5FE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E49CE117-DF19-A2B6-B6D8-C23B0B27ED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F14F6E1-BEC9-6406-A71F-CCCAA02DAB2C}"/>
              </a:ext>
            </a:extLst>
          </p:cNvPr>
          <p:cNvSpPr>
            <a:spLocks noGrp="1"/>
          </p:cNvSpPr>
          <p:nvPr>
            <p:ph type="dt" sz="half" idx="10"/>
          </p:nvPr>
        </p:nvSpPr>
        <p:spPr/>
        <p:txBody>
          <a:bodyPr/>
          <a:lstStyle/>
          <a:p>
            <a:fld id="{44E9E8BD-E341-41B2-AC8B-43C3A82BDE23}" type="datetimeFigureOut">
              <a:rPr lang="el-GR" smtClean="0"/>
              <a:t>10/5/2023</a:t>
            </a:fld>
            <a:endParaRPr lang="el-GR"/>
          </a:p>
        </p:txBody>
      </p:sp>
      <p:sp>
        <p:nvSpPr>
          <p:cNvPr id="6" name="Θέση υποσέλιδου 5">
            <a:extLst>
              <a:ext uri="{FF2B5EF4-FFF2-40B4-BE49-F238E27FC236}">
                <a16:creationId xmlns:a16="http://schemas.microsoft.com/office/drawing/2014/main" id="{A4EF873D-82B4-665F-D026-6DFE79B58FE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38EA2E0-358B-3BAF-76B5-35E7A3A670F7}"/>
              </a:ext>
            </a:extLst>
          </p:cNvPr>
          <p:cNvSpPr>
            <a:spLocks noGrp="1"/>
          </p:cNvSpPr>
          <p:nvPr>
            <p:ph type="sldNum" sz="quarter" idx="12"/>
          </p:nvPr>
        </p:nvSpPr>
        <p:spPr/>
        <p:txBody>
          <a:bodyPr/>
          <a:lstStyle/>
          <a:p>
            <a:fld id="{22A1FAEA-2BB4-4C14-BAC4-73429A7FE600}" type="slidenum">
              <a:rPr lang="el-GR" smtClean="0"/>
              <a:t>‹#›</a:t>
            </a:fld>
            <a:endParaRPr lang="el-GR"/>
          </a:p>
        </p:txBody>
      </p:sp>
    </p:spTree>
    <p:extLst>
      <p:ext uri="{BB962C8B-B14F-4D97-AF65-F5344CB8AC3E}">
        <p14:creationId xmlns:p14="http://schemas.microsoft.com/office/powerpoint/2010/main" val="1653181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349E2AAC-8742-FC0F-023E-065CD112F6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DA2864E-35FC-3F9A-70D5-5E2FF6D005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F2D0972-4A4B-6B43-5106-8B6950C7AA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E9E8BD-E341-41B2-AC8B-43C3A82BDE23}" type="datetimeFigureOut">
              <a:rPr lang="el-GR" smtClean="0"/>
              <a:t>10/5/2023</a:t>
            </a:fld>
            <a:endParaRPr lang="el-GR"/>
          </a:p>
        </p:txBody>
      </p:sp>
      <p:sp>
        <p:nvSpPr>
          <p:cNvPr id="5" name="Θέση υποσέλιδου 4">
            <a:extLst>
              <a:ext uri="{FF2B5EF4-FFF2-40B4-BE49-F238E27FC236}">
                <a16:creationId xmlns:a16="http://schemas.microsoft.com/office/drawing/2014/main" id="{01FCFBD8-B35D-55B0-ADB7-063FDCED3E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63C0E583-CD64-02B4-56AB-98364B0BA0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A1FAEA-2BB4-4C14-BAC4-73429A7FE600}" type="slidenum">
              <a:rPr lang="el-GR" smtClean="0"/>
              <a:t>‹#›</a:t>
            </a:fld>
            <a:endParaRPr lang="el-GR"/>
          </a:p>
        </p:txBody>
      </p:sp>
    </p:spTree>
    <p:extLst>
      <p:ext uri="{BB962C8B-B14F-4D97-AF65-F5344CB8AC3E}">
        <p14:creationId xmlns:p14="http://schemas.microsoft.com/office/powerpoint/2010/main" val="37307198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78C491-CB83-A1A8-DA72-40773C7D8EA2}"/>
              </a:ext>
            </a:extLst>
          </p:cNvPr>
          <p:cNvSpPr>
            <a:spLocks noGrp="1"/>
          </p:cNvSpPr>
          <p:nvPr>
            <p:ph type="ctrTitle"/>
          </p:nvPr>
        </p:nvSpPr>
        <p:spPr/>
        <p:txBody>
          <a:bodyPr/>
          <a:lstStyle/>
          <a:p>
            <a:endParaRPr lang="el-GR"/>
          </a:p>
        </p:txBody>
      </p:sp>
      <p:sp>
        <p:nvSpPr>
          <p:cNvPr id="3" name="Υπότιτλος 2">
            <a:extLst>
              <a:ext uri="{FF2B5EF4-FFF2-40B4-BE49-F238E27FC236}">
                <a16:creationId xmlns:a16="http://schemas.microsoft.com/office/drawing/2014/main" id="{E6481EDF-F638-05F2-7C19-314A3BE9DB43}"/>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2711362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9DBD27-10FB-4360-9518-481AD5673971}"/>
              </a:ext>
            </a:extLst>
          </p:cNvPr>
          <p:cNvSpPr>
            <a:spLocks noGrp="1"/>
          </p:cNvSpPr>
          <p:nvPr>
            <p:ph type="title"/>
          </p:nvPr>
        </p:nvSpPr>
        <p:spPr/>
        <p:txBody>
          <a:bodyPr>
            <a:normAutofit/>
          </a:bodyPr>
          <a:lstStyle/>
          <a:p>
            <a:r>
              <a:rPr lang="el-GR" dirty="0"/>
              <a:t>ΟΔΗΓΙΑ 2011/92</a:t>
            </a:r>
          </a:p>
        </p:txBody>
      </p:sp>
      <p:sp>
        <p:nvSpPr>
          <p:cNvPr id="3" name="Θέση περιεχομένου 2">
            <a:extLst>
              <a:ext uri="{FF2B5EF4-FFF2-40B4-BE49-F238E27FC236}">
                <a16:creationId xmlns:a16="http://schemas.microsoft.com/office/drawing/2014/main" id="{6E91DFB8-FEF8-4D4C-8CFD-7EDFEBB645B4}"/>
              </a:ext>
            </a:extLst>
          </p:cNvPr>
          <p:cNvSpPr>
            <a:spLocks noGrp="1"/>
          </p:cNvSpPr>
          <p:nvPr>
            <p:ph idx="1"/>
          </p:nvPr>
        </p:nvSpPr>
        <p:spPr/>
        <p:txBody>
          <a:bodyPr>
            <a:normAutofit fontScale="77500" lnSpcReduction="20000"/>
          </a:bodyPr>
          <a:lstStyle/>
          <a:p>
            <a:pPr algn="just">
              <a:lnSpc>
                <a:spcPct val="150000"/>
              </a:lnSpc>
              <a:spcBef>
                <a:spcPts val="0"/>
              </a:spcBef>
            </a:pPr>
            <a:r>
              <a:rPr lang="el-GR" b="1" dirty="0"/>
              <a:t>Ευθύνες των εθνικών αρχών</a:t>
            </a:r>
            <a:endParaRPr lang="el-GR" dirty="0"/>
          </a:p>
          <a:p>
            <a:pPr algn="just">
              <a:lnSpc>
                <a:spcPct val="150000"/>
              </a:lnSpc>
              <a:spcBef>
                <a:spcPts val="0"/>
              </a:spcBef>
            </a:pPr>
            <a:r>
              <a:rPr lang="el-GR" dirty="0"/>
              <a:t>Οι αρχές πρέπει να αποφασίσουν εντός </a:t>
            </a:r>
            <a:r>
              <a:rPr lang="el-GR" b="1" dirty="0"/>
              <a:t>εύλογης προθεσμίας</a:t>
            </a:r>
            <a:r>
              <a:rPr lang="el-GR" dirty="0"/>
              <a:t> εάν θα εγκρίνουν το έργο ή όχι. Πρέπει να θέσουν στη διάθεση του κοινού και των περιβαλλοντικών, τοπικών και περιφερειακών φορέων το περιεχόμενο μιας θετικής απόφασης, συμπεριλαμβανομένων των κύριων λόγων για την έγκριση και των </a:t>
            </a:r>
            <a:r>
              <a:rPr lang="el-GR" b="1" dirty="0"/>
              <a:t>περιβαλλοντικών ή άλλων όρων που ενδεχομένως τη συνοδεύουν</a:t>
            </a:r>
            <a:r>
              <a:rPr lang="el-GR" dirty="0"/>
              <a:t>. Εάν αρνηθούν να χορηγήσουν άδεια, πρέπει να εξηγήσουν τον λόγο.</a:t>
            </a:r>
          </a:p>
          <a:p>
            <a:pPr algn="just">
              <a:lnSpc>
                <a:spcPct val="150000"/>
              </a:lnSpc>
              <a:spcBef>
                <a:spcPts val="0"/>
              </a:spcBef>
            </a:pPr>
            <a:r>
              <a:rPr lang="el-GR" dirty="0"/>
              <a:t>Οι χώρες της ΕΕ μπορούν να θεσπίσουν </a:t>
            </a:r>
            <a:r>
              <a:rPr lang="el-GR" b="1" dirty="0"/>
              <a:t>πιο αυστηρούς όρους</a:t>
            </a:r>
            <a:r>
              <a:rPr lang="el-GR" dirty="0"/>
              <a:t> και να ορίσουν </a:t>
            </a:r>
            <a:r>
              <a:rPr lang="el-GR" b="1" dirty="0"/>
              <a:t>κυρώσεις</a:t>
            </a:r>
            <a:r>
              <a:rPr lang="el-GR" dirty="0"/>
              <a:t> για τυχόν παραβάσεις.</a:t>
            </a:r>
          </a:p>
          <a:p>
            <a:endParaRPr lang="el-GR" dirty="0"/>
          </a:p>
        </p:txBody>
      </p:sp>
    </p:spTree>
    <p:extLst>
      <p:ext uri="{BB962C8B-B14F-4D97-AF65-F5344CB8AC3E}">
        <p14:creationId xmlns:p14="http://schemas.microsoft.com/office/powerpoint/2010/main" val="4183778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04ADB4-A57E-4CCF-8B96-CB15AA2D3F09}"/>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26069502-2BE7-4D37-B28D-DAE7C0884920}"/>
              </a:ext>
            </a:extLst>
          </p:cNvPr>
          <p:cNvSpPr>
            <a:spLocks noGrp="1"/>
          </p:cNvSpPr>
          <p:nvPr>
            <p:ph idx="1"/>
          </p:nvPr>
        </p:nvSpPr>
        <p:spPr/>
        <p:txBody>
          <a:bodyPr/>
          <a:lstStyle/>
          <a:p>
            <a:pPr algn="just">
              <a:lnSpc>
                <a:spcPct val="150000"/>
              </a:lnSpc>
              <a:spcBef>
                <a:spcPts val="0"/>
              </a:spcBef>
            </a:pPr>
            <a:r>
              <a:rPr lang="el-GR" dirty="0"/>
              <a:t>Ο διαχειριστής του ηλεκτρικού δικτύου ερώτησε την κυβέρνηση του ομόσπονδου κράτους της Άνω Αυστρίας αν για το σχέδιο κατασκευής της εναέριας γραμμής μεταφοράς ηλεκτρικής ενέργειας με την ονομασία «110 </a:t>
            </a:r>
            <a:r>
              <a:rPr lang="el-GR" dirty="0" err="1"/>
              <a:t>kV-Leitung</a:t>
            </a:r>
            <a:r>
              <a:rPr lang="el-GR" dirty="0"/>
              <a:t> </a:t>
            </a:r>
            <a:r>
              <a:rPr lang="el-GR" dirty="0" err="1"/>
              <a:t>Vorchdorf-Steinfeld-Kirchdorf</a:t>
            </a:r>
            <a:r>
              <a:rPr lang="el-GR" dirty="0"/>
              <a:t>» έπρεπε να διενεργηθεί εκτίμηση των επιπτώσεών του στο περιβάλλον.</a:t>
            </a:r>
          </a:p>
        </p:txBody>
      </p:sp>
    </p:spTree>
    <p:extLst>
      <p:ext uri="{BB962C8B-B14F-4D97-AF65-F5344CB8AC3E}">
        <p14:creationId xmlns:p14="http://schemas.microsoft.com/office/powerpoint/2010/main" val="4108140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4D7162-B215-4DF4-8FF9-DEDE18711C9E}"/>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E4EFC773-C7DD-4B5C-B5BD-2ED39656850E}"/>
              </a:ext>
            </a:extLst>
          </p:cNvPr>
          <p:cNvSpPr>
            <a:spLocks noGrp="1"/>
          </p:cNvSpPr>
          <p:nvPr>
            <p:ph idx="1"/>
          </p:nvPr>
        </p:nvSpPr>
        <p:spPr/>
        <p:txBody>
          <a:bodyPr/>
          <a:lstStyle/>
          <a:p>
            <a:pPr algn="just">
              <a:lnSpc>
                <a:spcPct val="150000"/>
              </a:lnSpc>
              <a:spcBef>
                <a:spcPts val="0"/>
              </a:spcBef>
            </a:pPr>
            <a:r>
              <a:rPr lang="el-GR" dirty="0"/>
              <a:t>Η κυβέρνηση αυτή αποφάσισε ότι δεν υπάρχει λόγος να διενεργηθεί μια τέτοια εκτίμηση για το σχέδιο αυτό.</a:t>
            </a:r>
          </a:p>
          <a:p>
            <a:pPr algn="just">
              <a:lnSpc>
                <a:spcPct val="150000"/>
              </a:lnSpc>
              <a:spcBef>
                <a:spcPts val="0"/>
              </a:spcBef>
            </a:pPr>
            <a:r>
              <a:rPr lang="el-GR" dirty="0"/>
              <a:t>Ο G. </a:t>
            </a:r>
            <a:r>
              <a:rPr lang="el-GR" dirty="0" err="1"/>
              <a:t>Prenninger</a:t>
            </a:r>
            <a:r>
              <a:rPr lang="el-GR" dirty="0"/>
              <a:t> και οκτώ άλλοι προσφεύγοντες άσκησαν προσφυγή ενώπιον του Ομοσπονδιακού διοικητικού δικαστηρίου της Αυστρίας κατά της αποφάσεως αυτής, που απορρίφθηκε ως αβάσιμη.</a:t>
            </a:r>
          </a:p>
        </p:txBody>
      </p:sp>
    </p:spTree>
    <p:extLst>
      <p:ext uri="{BB962C8B-B14F-4D97-AF65-F5344CB8AC3E}">
        <p14:creationId xmlns:p14="http://schemas.microsoft.com/office/powerpoint/2010/main" val="2369320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29E1D9-999D-44EF-8EE9-CB60BA22B864}"/>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42CD0BB1-3868-4BA3-B44F-187050085539}"/>
              </a:ext>
            </a:extLst>
          </p:cNvPr>
          <p:cNvSpPr>
            <a:spLocks noGrp="1"/>
          </p:cNvSpPr>
          <p:nvPr>
            <p:ph idx="1"/>
          </p:nvPr>
        </p:nvSpPr>
        <p:spPr/>
        <p:txBody>
          <a:bodyPr>
            <a:normAutofit/>
          </a:bodyPr>
          <a:lstStyle/>
          <a:p>
            <a:pPr algn="just">
              <a:lnSpc>
                <a:spcPct val="150000"/>
              </a:lnSpc>
              <a:spcBef>
                <a:spcPts val="0"/>
              </a:spcBef>
            </a:pPr>
            <a:r>
              <a:rPr lang="el-GR" dirty="0"/>
              <a:t>Με το ερώτημά του, το αιτούν δικαστήριο ζητεί να διευκρινιστεί αν το σημείο 1, στοιχείο δʹ, του παραρτήματος II της οδηγίας για το περιβάλλον έχει την έννοια ότι συνιστά «αποδάσωση με σκοπό άλλη μορφή χρήσεων γης»</a:t>
            </a:r>
            <a:r>
              <a:rPr lang="en-US" dirty="0"/>
              <a:t> </a:t>
            </a:r>
            <a:r>
              <a:rPr lang="el-GR" dirty="0"/>
              <a:t>η διάνοιξη διαδρόμων με σκοπό την εγκατάσταση και τη λειτουργία εναέριας γραμμής μεταφοράς ηλεκτρικής ενέργειας</a:t>
            </a:r>
          </a:p>
        </p:txBody>
      </p:sp>
    </p:spTree>
    <p:extLst>
      <p:ext uri="{BB962C8B-B14F-4D97-AF65-F5344CB8AC3E}">
        <p14:creationId xmlns:p14="http://schemas.microsoft.com/office/powerpoint/2010/main" val="451438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A62663-47F1-476D-9EA0-F7BA26095224}"/>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C26125FF-78E0-4D6A-9F0C-8B4EDF87AE5F}"/>
              </a:ext>
            </a:extLst>
          </p:cNvPr>
          <p:cNvSpPr>
            <a:spLocks noGrp="1"/>
          </p:cNvSpPr>
          <p:nvPr>
            <p:ph idx="1"/>
          </p:nvPr>
        </p:nvSpPr>
        <p:spPr/>
        <p:txBody>
          <a:bodyPr>
            <a:normAutofit/>
          </a:bodyPr>
          <a:lstStyle/>
          <a:p>
            <a:pPr algn="just">
              <a:lnSpc>
                <a:spcPct val="150000"/>
              </a:lnSpc>
              <a:spcBef>
                <a:spcPts val="0"/>
              </a:spcBef>
            </a:pPr>
            <a:r>
              <a:rPr lang="el-GR" dirty="0"/>
              <a:t>Δικαστήριο - Δυνάμει του άρθρου 4, παράγραφος 2, της Οδηγίας 2011/92 για το περιβάλλον, τα κράτη μέλη καθορίζουν, είτε βάσει εξετάσεως κατά περίπτωση είτε βάσει των κατωτάτων ορίων ή κριτηρίων που θέτουν τα ίδια, αν τα σχέδια που εμπίπτουν στο παράρτημα II της ως άνω οδηγίας πρέπει να υποβάλλονται σε εκτίμηση περιβαλλοντικών επιπτώσεων.</a:t>
            </a:r>
          </a:p>
          <a:p>
            <a:pPr marL="0" indent="0">
              <a:buNone/>
            </a:pPr>
            <a:endParaRPr lang="el-GR" dirty="0"/>
          </a:p>
        </p:txBody>
      </p:sp>
    </p:spTree>
    <p:extLst>
      <p:ext uri="{BB962C8B-B14F-4D97-AF65-F5344CB8AC3E}">
        <p14:creationId xmlns:p14="http://schemas.microsoft.com/office/powerpoint/2010/main" val="1049348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6F67BE-E602-4BAE-83FE-AEB21476FF7A}"/>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AC730148-3255-4535-80D7-199979021BD1}"/>
              </a:ext>
            </a:extLst>
          </p:cNvPr>
          <p:cNvSpPr>
            <a:spLocks noGrp="1"/>
          </p:cNvSpPr>
          <p:nvPr>
            <p:ph idx="1"/>
          </p:nvPr>
        </p:nvSpPr>
        <p:spPr/>
        <p:txBody>
          <a:bodyPr>
            <a:normAutofit/>
          </a:bodyPr>
          <a:lstStyle/>
          <a:p>
            <a:pPr algn="just">
              <a:lnSpc>
                <a:spcPct val="150000"/>
              </a:lnSpc>
              <a:spcBef>
                <a:spcPts val="0"/>
              </a:spcBef>
            </a:pPr>
            <a:r>
              <a:rPr lang="el-GR" dirty="0"/>
              <a:t>Μεταξύ των σχεδίων αυτών περιλαμβάνεται, στο σημείο 1, στοιχείο δʹ, του ως άνω παραρτήματος II, η αποδάσωση με σκοπό άλλη μορφή χρήσεων γης.</a:t>
            </a:r>
          </a:p>
          <a:p>
            <a:pPr algn="just">
              <a:lnSpc>
                <a:spcPct val="150000"/>
              </a:lnSpc>
              <a:spcBef>
                <a:spcPts val="0"/>
              </a:spcBef>
            </a:pPr>
            <a:r>
              <a:rPr lang="el-GR" dirty="0"/>
              <a:t>Συναφώς, το Δικαστήριο έχει κρίνει ότι οι έννοιες που περιλαμβάνει το ως άνω παράρτημα είναι έννοιες του δικαίου της Ένωσης οι οποίες πρέπει να ερμηνεύονται αυτοτελώς</a:t>
            </a:r>
          </a:p>
          <a:p>
            <a:endParaRPr lang="el-GR" dirty="0"/>
          </a:p>
        </p:txBody>
      </p:sp>
    </p:spTree>
    <p:extLst>
      <p:ext uri="{BB962C8B-B14F-4D97-AF65-F5344CB8AC3E}">
        <p14:creationId xmlns:p14="http://schemas.microsoft.com/office/powerpoint/2010/main" val="2254026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E94B53-CA92-421B-B0C6-1D4497DFBF59}"/>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1AC552ED-3975-46B0-93E7-D05760DABB01}"/>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Κατά πάγια νομολογία, για την ερμηνεία διατάξεως του δικαίου της Ένωσης πρέπει να λαμβάνονται υπόψη όχι μόνον το γράμμα της, αλλά και το πλαίσιο στο οποίο αυτή εντάσσεται και οι σκοποί που επιδιώκονται με τη ρύθμιση της οποίας αποτελεί μέρος.</a:t>
            </a:r>
          </a:p>
          <a:p>
            <a:pPr algn="just">
              <a:lnSpc>
                <a:spcPct val="150000"/>
              </a:lnSpc>
              <a:spcBef>
                <a:spcPts val="0"/>
              </a:spcBef>
            </a:pPr>
            <a:r>
              <a:rPr lang="el-GR" dirty="0"/>
              <a:t>Από το γράμμα του σημείου 1, στοιχείο δʹ, του εν λόγω παραρτήματος II προκύπτει ότι αυτό καλύπτει όχι κάθε είδους αποδάσωση, αλλά μόνον τις εργασίες </a:t>
            </a:r>
            <a:r>
              <a:rPr lang="el-GR" dirty="0" err="1"/>
              <a:t>αποδασώσεως</a:t>
            </a:r>
            <a:r>
              <a:rPr lang="el-GR" dirty="0"/>
              <a:t> οι οποίες πραγματοποιούνται προκειμένου οι οικείες εκτάσεις να χρησιμοποιηθούν για άλλο σκοπό.</a:t>
            </a:r>
          </a:p>
          <a:p>
            <a:endParaRPr lang="el-GR" dirty="0"/>
          </a:p>
        </p:txBody>
      </p:sp>
    </p:spTree>
    <p:extLst>
      <p:ext uri="{BB962C8B-B14F-4D97-AF65-F5344CB8AC3E}">
        <p14:creationId xmlns:p14="http://schemas.microsoft.com/office/powerpoint/2010/main" val="3920745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7A9ED4-AFAD-4076-942C-411AD5AB6E86}"/>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96DA2733-C8B5-4401-8866-A38826D3BCD6}"/>
              </a:ext>
            </a:extLst>
          </p:cNvPr>
          <p:cNvSpPr>
            <a:spLocks noGrp="1"/>
          </p:cNvSpPr>
          <p:nvPr>
            <p:ph idx="1"/>
          </p:nvPr>
        </p:nvSpPr>
        <p:spPr/>
        <p:txBody>
          <a:bodyPr>
            <a:normAutofit lnSpcReduction="10000"/>
          </a:bodyPr>
          <a:lstStyle/>
          <a:p>
            <a:pPr algn="just">
              <a:lnSpc>
                <a:spcPct val="150000"/>
              </a:lnSpc>
              <a:spcBef>
                <a:spcPts val="0"/>
              </a:spcBef>
            </a:pPr>
            <a:r>
              <a:rPr lang="el-GR" dirty="0"/>
              <a:t>Επιβάλλεται, ωστόσο, η διαπίστωση ότι, καθόσον η διάνοιξη διαδρόμων σχεδιάζεται προκειμένου να κατασκευαστεί και να λειτουργήσει μια εναέρια γραμμή μεταφοράς ηλεκτρικής ενέργειας, η σχετική έκταση θα χρησιμοποιείται πλέον για άλλο σκοπό. </a:t>
            </a:r>
          </a:p>
          <a:p>
            <a:pPr algn="just">
              <a:lnSpc>
                <a:spcPct val="150000"/>
              </a:lnSpc>
              <a:spcBef>
                <a:spcPts val="0"/>
              </a:spcBef>
            </a:pPr>
            <a:r>
              <a:rPr lang="el-GR" dirty="0"/>
              <a:t>Κατά συνέπεια, διάνοιξη όπως η επίμαχη στην κύρια δίκη εμπίπτει στο σημείο 1, στοιχείο δʹ, του παραρτήματος II της οδηγίας για το περιβάλλον.</a:t>
            </a:r>
          </a:p>
          <a:p>
            <a:endParaRPr lang="el-GR" dirty="0"/>
          </a:p>
        </p:txBody>
      </p:sp>
    </p:spTree>
    <p:extLst>
      <p:ext uri="{BB962C8B-B14F-4D97-AF65-F5344CB8AC3E}">
        <p14:creationId xmlns:p14="http://schemas.microsoft.com/office/powerpoint/2010/main" val="1261597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285602-E2B6-464A-8BC9-8349E54C94FF}"/>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5C166644-F578-4186-8085-5DF63422ED5B}"/>
              </a:ext>
            </a:extLst>
          </p:cNvPr>
          <p:cNvSpPr>
            <a:spLocks noGrp="1"/>
          </p:cNvSpPr>
          <p:nvPr>
            <p:ph idx="1"/>
          </p:nvPr>
        </p:nvSpPr>
        <p:spPr/>
        <p:txBody>
          <a:bodyPr>
            <a:normAutofit fontScale="92500"/>
          </a:bodyPr>
          <a:lstStyle/>
          <a:p>
            <a:pPr algn="just">
              <a:lnSpc>
                <a:spcPct val="150000"/>
              </a:lnSpc>
              <a:spcBef>
                <a:spcPts val="0"/>
              </a:spcBef>
            </a:pPr>
            <a:r>
              <a:rPr lang="el-GR" dirty="0"/>
              <a:t>Η ερμηνεία αυτή επιβεβαιώνεται από τον επιδιωκόμενο από την οδηγία για το περιβάλλον σκοπό.</a:t>
            </a:r>
          </a:p>
          <a:p>
            <a:pPr algn="just">
              <a:lnSpc>
                <a:spcPct val="150000"/>
              </a:lnSpc>
              <a:spcBef>
                <a:spcPts val="0"/>
              </a:spcBef>
            </a:pPr>
            <a:r>
              <a:rPr lang="el-GR" dirty="0"/>
              <a:t>Πράγματι, το Δικαστήριο έχει κρίνει ότι ο κύριος σκοπός της οδηγίας για το περιβάλλον, όπως προκύπτει από το άρθρο 2, παρ. 1, αυτής, είναι να εκτιμώνται, πριν από τη χορήγηση της σχετικής άδειας, οι επιπτώσεις των σχεδίων που ενδέχεται να θίξουν σημαντικά το περιβάλλον, ιδίως λόγω της φύσεως, του μεγέθους ή του τόπου πραγματοποιήσεώς τους </a:t>
            </a:r>
          </a:p>
          <a:p>
            <a:endParaRPr lang="el-GR" dirty="0"/>
          </a:p>
        </p:txBody>
      </p:sp>
    </p:spTree>
    <p:extLst>
      <p:ext uri="{BB962C8B-B14F-4D97-AF65-F5344CB8AC3E}">
        <p14:creationId xmlns:p14="http://schemas.microsoft.com/office/powerpoint/2010/main" val="39316733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C49647-BFD4-485F-8B86-1063D6799C63}"/>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3BAF2495-7F6A-45CC-AA1A-4AE4CD67169D}"/>
              </a:ext>
            </a:extLst>
          </p:cNvPr>
          <p:cNvSpPr>
            <a:spLocks noGrp="1"/>
          </p:cNvSpPr>
          <p:nvPr>
            <p:ph idx="1"/>
          </p:nvPr>
        </p:nvSpPr>
        <p:spPr/>
        <p:txBody>
          <a:bodyPr>
            <a:normAutofit fontScale="85000" lnSpcReduction="10000"/>
          </a:bodyPr>
          <a:lstStyle/>
          <a:p>
            <a:pPr algn="just">
              <a:lnSpc>
                <a:spcPct val="150000"/>
              </a:lnSpc>
              <a:spcBef>
                <a:spcPts val="0"/>
              </a:spcBef>
            </a:pPr>
            <a:r>
              <a:rPr lang="el-GR" dirty="0"/>
              <a:t>Περαιτέρω, το Δικαστήριο έχει επανειλημμένως τονίσει ότι το πεδίο εφαρμογής της οδηγίας για το περιβάλλον είναι εκτεταμένο και ο σκοπός της ευρύτατος</a:t>
            </a:r>
          </a:p>
          <a:p>
            <a:pPr algn="just">
              <a:lnSpc>
                <a:spcPct val="150000"/>
              </a:lnSpc>
              <a:spcBef>
                <a:spcPts val="0"/>
              </a:spcBef>
            </a:pPr>
            <a:r>
              <a:rPr lang="el-GR" dirty="0"/>
              <a:t>Θα ήταν όμως αντίθετο προς τον ουσιώδη σκοπό της οδηγίας για το περιβάλλον, καθώς και προς το εκτεταμένο πεδίο εφαρμογής που πρέπει να αναγνωρίζεται στην εν λόγω οδηγία, να μην καλύπτονται από το παράρτημα II αυτής έργα συνιστάμενα στη διάνοιξη διαδρόμων, με την αιτιολογία ότι τέτοια έργα δεν περιλαμβάνονται ρητώς στο ως άνω πεδίο εφαρμογής.</a:t>
            </a:r>
          </a:p>
        </p:txBody>
      </p:sp>
    </p:spTree>
    <p:extLst>
      <p:ext uri="{BB962C8B-B14F-4D97-AF65-F5344CB8AC3E}">
        <p14:creationId xmlns:p14="http://schemas.microsoft.com/office/powerpoint/2010/main" val="3853839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2D03BC-F4F6-48F3-886F-02035CED60B5}"/>
              </a:ext>
            </a:extLst>
          </p:cNvPr>
          <p:cNvSpPr>
            <a:spLocks noGrp="1"/>
          </p:cNvSpPr>
          <p:nvPr>
            <p:ph type="title"/>
          </p:nvPr>
        </p:nvSpPr>
        <p:spPr/>
        <p:txBody>
          <a:bodyPr>
            <a:normAutofit fontScale="90000"/>
          </a:bodyPr>
          <a:lstStyle/>
          <a:p>
            <a:pPr algn="just">
              <a:lnSpc>
                <a:spcPct val="150000"/>
              </a:lnSpc>
            </a:pPr>
            <a:r>
              <a:rPr lang="el-GR" sz="3200" dirty="0"/>
              <a:t>ΟΔΗΓΙΑ 2011/92</a:t>
            </a:r>
            <a:r>
              <a:rPr lang="en-US" sz="3200" dirty="0"/>
              <a:t> </a:t>
            </a:r>
            <a:r>
              <a:rPr lang="el-GR" sz="3200" dirty="0"/>
              <a:t>για την εκτίμηση των επιπτώσεων ορισμένων σχεδίων δημοσίων και ιδιωτικών έργων στο περιβάλλον</a:t>
            </a:r>
          </a:p>
        </p:txBody>
      </p:sp>
      <p:sp>
        <p:nvSpPr>
          <p:cNvPr id="3" name="Θέση περιεχομένου 2">
            <a:extLst>
              <a:ext uri="{FF2B5EF4-FFF2-40B4-BE49-F238E27FC236}">
                <a16:creationId xmlns:a16="http://schemas.microsoft.com/office/drawing/2014/main" id="{7D51A360-CF85-4136-85CB-6A491363031A}"/>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Σύμφωνα με το άρθρο 191 της Συνθήκης για τη λειτουργία της Ευρωπαϊκής Ένωσης, η πολιτική της Ένωσης στον τομέα του περιβάλλοντος στηρίζεται στις αρχές της προφύλαξης και της προληπτικής δράσης, της επανόρθωσης των καταστροφών του περιβάλλοντος, κατά προτεραιότητα στην πηγή, καθώς και στην αρχή «ο ρυπαίνων πληρώνει». Οι επιπτώσεις στο περιβάλλον όλων των τεχνικών διαδικασιών σχεδιασμού και λήψης αποφάσεων θα πρέπει να λαμβάνονται υπόψη όσο το δυνατό πιο έγκαιρα.</a:t>
            </a:r>
          </a:p>
        </p:txBody>
      </p:sp>
    </p:spTree>
    <p:extLst>
      <p:ext uri="{BB962C8B-B14F-4D97-AF65-F5344CB8AC3E}">
        <p14:creationId xmlns:p14="http://schemas.microsoft.com/office/powerpoint/2010/main" val="1661161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5BE2C0-42D8-4753-8670-A75D895A357B}"/>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79DB176A-1A55-4CAD-A09C-548B04DC6615}"/>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Μια τέτοια ερμηνεία θα παρείχε τη δυνατότητα στα κράτη μέλη να αποφεύγουν τις υποχρεώσεις που υπέχουν δυνάμει της οδηγίας για το περιβάλλον όταν επιτρέπουν τη διάνοιξη διαδρόμων, ανεξαρτήτως του πεδίου εφαρμογής της εκτάσεως που αφορά η διάνοιξη αυτή.</a:t>
            </a:r>
          </a:p>
          <a:p>
            <a:pPr algn="just">
              <a:lnSpc>
                <a:spcPct val="150000"/>
              </a:lnSpc>
              <a:spcBef>
                <a:spcPts val="0"/>
              </a:spcBef>
            </a:pPr>
            <a:r>
              <a:rPr lang="el-GR" dirty="0"/>
              <a:t>Εξ αυτού προκύπτει ότι τα έργα διανοίξεως διαδρόμων με σκοπό την κατασκευή και τη λειτουργία εναέριας γραμμής μεταφοράς ηλεκτρικής ενέργειας εμπίπτουν στο σημείο 1, στοιχείο δʹ, του παραρτήματος II της οδηγίας για το περιβάλλον.</a:t>
            </a:r>
          </a:p>
          <a:p>
            <a:endParaRPr lang="el-GR" dirty="0"/>
          </a:p>
        </p:txBody>
      </p:sp>
    </p:spTree>
    <p:extLst>
      <p:ext uri="{BB962C8B-B14F-4D97-AF65-F5344CB8AC3E}">
        <p14:creationId xmlns:p14="http://schemas.microsoft.com/office/powerpoint/2010/main" val="17903239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6C71A9-E01D-4532-BF3F-6567E3D031C2}"/>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61F5BF67-43A1-4946-9B31-ADC8A94E1F78}"/>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Η ερμηνεία αυτή ουδόλως τίθεται υπό αμφισβήτηση λόγω της περιστάσεως ότι ο Αυστριακός νομοθέτης, επιτρέποντας τη διάνοιξη τέτοιων διαδρόμων, δεν έχει την πρόθεση να θίξει τη διατήρηση του δάσους. </a:t>
            </a:r>
          </a:p>
          <a:p>
            <a:pPr algn="just">
              <a:lnSpc>
                <a:spcPct val="150000"/>
              </a:lnSpc>
              <a:spcBef>
                <a:spcPts val="0"/>
              </a:spcBef>
            </a:pPr>
            <a:r>
              <a:rPr lang="el-GR" dirty="0"/>
              <a:t>Αφενός, το Δικαστήριο έχει κρίνει ότι η επιδίωξη αποτελεσμάτων με ευεργετικές συνέπειες για το περιβάλλον δεν ασκεί επιρροή στο πλαίσιο της εκτιμήσεως της ανάγκης υποβολής ενός τέτοιου σχεδίου σε εκτίμηση των περιβαλλοντικών επιπτώσεών του </a:t>
            </a:r>
          </a:p>
          <a:p>
            <a:endParaRPr lang="el-GR" dirty="0"/>
          </a:p>
        </p:txBody>
      </p:sp>
    </p:spTree>
    <p:extLst>
      <p:ext uri="{BB962C8B-B14F-4D97-AF65-F5344CB8AC3E}">
        <p14:creationId xmlns:p14="http://schemas.microsoft.com/office/powerpoint/2010/main" val="10040154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BF93D4-216C-4FBE-A3A7-F307D5D68046}"/>
              </a:ext>
            </a:extLst>
          </p:cNvPr>
          <p:cNvSpPr>
            <a:spLocks noGrp="1"/>
          </p:cNvSpPr>
          <p:nvPr>
            <p:ph type="title"/>
          </p:nvPr>
        </p:nvSpPr>
        <p:spPr/>
        <p:txBody>
          <a:bodyPr>
            <a:normAutofit fontScale="90000"/>
          </a:bodyPr>
          <a:lstStyle/>
          <a:p>
            <a:br>
              <a:rPr lang="en-US" dirty="0"/>
            </a:br>
            <a:r>
              <a:rPr lang="el-GR" dirty="0"/>
              <a:t>C-329/17</a:t>
            </a:r>
            <a:r>
              <a:rPr lang="en-US" dirty="0"/>
              <a:t> </a:t>
            </a:r>
            <a:r>
              <a:rPr lang="el-GR" dirty="0" err="1"/>
              <a:t>Gerhard</a:t>
            </a:r>
            <a:r>
              <a:rPr lang="el-GR" dirty="0"/>
              <a:t> </a:t>
            </a:r>
            <a:r>
              <a:rPr lang="el-GR" dirty="0" err="1"/>
              <a:t>Prenninger</a:t>
            </a:r>
            <a:r>
              <a:rPr lang="el-GR" dirty="0"/>
              <a:t> κ.λπ..</a:t>
            </a:r>
            <a:r>
              <a:rPr lang="en-US" dirty="0"/>
              <a:t> 07.08.2018</a:t>
            </a:r>
            <a:br>
              <a:rPr lang="el-GR" dirty="0"/>
            </a:br>
            <a:r>
              <a:rPr lang="el-GR" dirty="0"/>
              <a:t> </a:t>
            </a:r>
          </a:p>
        </p:txBody>
      </p:sp>
      <p:sp>
        <p:nvSpPr>
          <p:cNvPr id="3" name="Θέση περιεχομένου 2">
            <a:extLst>
              <a:ext uri="{FF2B5EF4-FFF2-40B4-BE49-F238E27FC236}">
                <a16:creationId xmlns:a16="http://schemas.microsoft.com/office/drawing/2014/main" id="{F98D2009-41EE-495E-A552-D00E1CCBA8AF}"/>
              </a:ext>
            </a:extLst>
          </p:cNvPr>
          <p:cNvSpPr>
            <a:spLocks noGrp="1"/>
          </p:cNvSpPr>
          <p:nvPr>
            <p:ph idx="1"/>
          </p:nvPr>
        </p:nvSpPr>
        <p:spPr/>
        <p:txBody>
          <a:bodyPr/>
          <a:lstStyle/>
          <a:p>
            <a:pPr algn="just">
              <a:lnSpc>
                <a:spcPct val="150000"/>
              </a:lnSpc>
              <a:spcBef>
                <a:spcPts val="0"/>
              </a:spcBef>
            </a:pPr>
            <a:r>
              <a:rPr lang="el-GR" dirty="0"/>
              <a:t>Αφετέρου, το γεγονός ότι τα δένδρα που κόβονται αντικαθίστανται αμέσως από άλλη δασική βλάστηση, είτε με φυσικό τρόπο είτε τεχνητά, δεν επηρεάζει το γεγονός ότι οι εκτάσεις στις οποίες διανοίχθηκε διάδρομος χρησιμοποιούνται για άλλο σκοπό, ήτοι εκείνον της μεταφοράς ηλεκτρικής ενέργειας.</a:t>
            </a:r>
          </a:p>
          <a:p>
            <a:endParaRPr lang="el-GR" dirty="0"/>
          </a:p>
        </p:txBody>
      </p:sp>
    </p:spTree>
    <p:extLst>
      <p:ext uri="{BB962C8B-B14F-4D97-AF65-F5344CB8AC3E}">
        <p14:creationId xmlns:p14="http://schemas.microsoft.com/office/powerpoint/2010/main" val="27964529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ACCE6D-100F-4189-932D-7C35D72E77FD}"/>
              </a:ext>
            </a:extLst>
          </p:cNvPr>
          <p:cNvSpPr>
            <a:spLocks noGrp="1"/>
          </p:cNvSpPr>
          <p:nvPr>
            <p:ph type="title"/>
          </p:nvPr>
        </p:nvSpPr>
        <p:spPr/>
        <p:txBody>
          <a:bodyPr>
            <a:normAutofit/>
          </a:bodyPr>
          <a:lstStyle/>
          <a:p>
            <a:pPr algn="just"/>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C19043E1-C563-4313-BEE8-94B069DE5D82}"/>
              </a:ext>
            </a:extLst>
          </p:cNvPr>
          <p:cNvSpPr>
            <a:spLocks noGrp="1"/>
          </p:cNvSpPr>
          <p:nvPr>
            <p:ph idx="1"/>
          </p:nvPr>
        </p:nvSpPr>
        <p:spPr/>
        <p:txBody>
          <a:bodyPr>
            <a:normAutofit fontScale="92500" lnSpcReduction="20000"/>
          </a:bodyPr>
          <a:lstStyle/>
          <a:p>
            <a:pPr algn="just">
              <a:lnSpc>
                <a:spcPct val="150000"/>
              </a:lnSpc>
              <a:spcBef>
                <a:spcPts val="0"/>
              </a:spcBef>
            </a:pPr>
            <a:r>
              <a:rPr lang="en-US" dirty="0"/>
              <a:t>H </a:t>
            </a:r>
            <a:r>
              <a:rPr lang="el-GR" dirty="0"/>
              <a:t>υπόθεση αφορούσε μη έγκριση εγκατάστασης ανεμογεννητριών</a:t>
            </a:r>
            <a:r>
              <a:rPr lang="en-US" dirty="0"/>
              <a:t> </a:t>
            </a:r>
            <a:r>
              <a:rPr lang="el-GR" dirty="0"/>
              <a:t> μη προοριζόμενων για ίδια τελική κατανάλωση, σε τόπους ευρισκόμενους εντός της περιφέρειας του εθνικού δρυμού της </a:t>
            </a:r>
            <a:r>
              <a:rPr lang="el-GR" dirty="0" err="1"/>
              <a:t>Alta</a:t>
            </a:r>
            <a:r>
              <a:rPr lang="el-GR" dirty="0"/>
              <a:t> </a:t>
            </a:r>
            <a:r>
              <a:rPr lang="el-GR" dirty="0" err="1"/>
              <a:t>Murgia</a:t>
            </a:r>
            <a:r>
              <a:rPr lang="el-GR" dirty="0"/>
              <a:t>, η οποία είναι προστατευόμενη ζώνη, έχει χαρακτηρισθεί ως τόπος κοινοτικού ενδιαφέροντος (ΤΚΕ) και ζώνη ειδικής προστασίας (ZΕΠ) και αποτελεί μέρος του οικολογικού ευρωπαϊκού δικτύου Natura 2000, καθώς δεν εκτιμήθηκαν προηγουμένως οι περιβαλλοντικές επιπτώσεις του έργου επί του συγκεκριμένου τόπου.</a:t>
            </a:r>
          </a:p>
          <a:p>
            <a:pPr algn="just"/>
            <a:endParaRPr lang="el-GR" dirty="0"/>
          </a:p>
        </p:txBody>
      </p:sp>
    </p:spTree>
    <p:extLst>
      <p:ext uri="{BB962C8B-B14F-4D97-AF65-F5344CB8AC3E}">
        <p14:creationId xmlns:p14="http://schemas.microsoft.com/office/powerpoint/2010/main" val="31545248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6D96E7-64E3-48FB-99C4-A424A5FC8395}"/>
              </a:ext>
            </a:extLst>
          </p:cNvPr>
          <p:cNvSpPr>
            <a:spLocks noGrp="1"/>
          </p:cNvSpPr>
          <p:nvPr>
            <p:ph type="title"/>
          </p:nvPr>
        </p:nvSpPr>
        <p:spPr/>
        <p:txBody>
          <a:bodyPr>
            <a:normAutofit/>
          </a:bodyPr>
          <a:lstStyle/>
          <a:p>
            <a:pPr algn="just"/>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DE90B2B3-4452-4947-9BF4-F0BD9C3C7458}"/>
              </a:ext>
            </a:extLst>
          </p:cNvPr>
          <p:cNvSpPr>
            <a:spLocks noGrp="1"/>
          </p:cNvSpPr>
          <p:nvPr>
            <p:ph idx="1"/>
          </p:nvPr>
        </p:nvSpPr>
        <p:spPr/>
        <p:txBody>
          <a:bodyPr>
            <a:normAutofit fontScale="85000" lnSpcReduction="20000"/>
          </a:bodyPr>
          <a:lstStyle/>
          <a:p>
            <a:pPr algn="just"/>
            <a:r>
              <a:rPr lang="el-GR" dirty="0"/>
              <a:t>Άρθρο 6</a:t>
            </a:r>
            <a:r>
              <a:rPr lang="en-US" dirty="0"/>
              <a:t> </a:t>
            </a:r>
            <a:r>
              <a:rPr lang="el-GR" dirty="0"/>
              <a:t>της Οδηγίας 1992/43</a:t>
            </a:r>
            <a:endParaRPr lang="en-US" dirty="0"/>
          </a:p>
          <a:p>
            <a:pPr algn="just"/>
            <a:r>
              <a:rPr lang="el-GR" dirty="0"/>
              <a:t>1. Για τις ειδικές ζώνες διατήρησης, τα κράτη μέλη καθορίζουν τα αναγκαία μέτρα διατήρησης που ενδεχομένως συνεπάγονται ειδικά ενδεδειγμένα σχέδια διαχείρισης ή ενσωματωμένα σε άλλα σχέδια διευθέτησης και τα δέοντα κανονιστικά, διοικητικά ή συμβατικά μέτρα που ανταποκρίνονται στις οικολογικές απαιτήσεις των τύπων φυσικών οικοτόπων του παραρτήματος I και των ειδών του παραρτήματος II, τα οποία απαντώνται στους τόπους.</a:t>
            </a:r>
          </a:p>
          <a:p>
            <a:pPr algn="just"/>
            <a:r>
              <a:rPr lang="el-GR" dirty="0"/>
              <a:t>3. Κάθε σχέδιο, μη άμεσα συνδεόμενο ή αναγκαίο για τη διαχείριση του τόπου, το οποίο όμως είναι δυνατόν να επηρεάζει σημαντικά τον εν λόγω τόπο, καθεαυτό ή από κοινού με άλλα σχέδια, εκτιμάται δεόντως ως προς τις επιπτώσεις του στον τόπο, λαμβανομένων υπόψη των στόχων διατήρησής του. Βάσει των συμπερασμάτων της εκτίμησης των επιπτώσεων στον τόπο, οι αρμόδιες εθνικές αρχές συμφωνούν για το οικείο σχέδιο μόνον αφού βεβαιωθούν ότι δεν θα παραβλάψει την ακεραιότητα του τόπου περί του οποίου πρόκειται και, ενδεχομένως, αφού εκφρασθεί πρώτα η δημόσια γνώμη.</a:t>
            </a:r>
          </a:p>
          <a:p>
            <a:endParaRPr lang="el-GR" dirty="0"/>
          </a:p>
        </p:txBody>
      </p:sp>
    </p:spTree>
    <p:extLst>
      <p:ext uri="{BB962C8B-B14F-4D97-AF65-F5344CB8AC3E}">
        <p14:creationId xmlns:p14="http://schemas.microsoft.com/office/powerpoint/2010/main" val="25248162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98CCBB-BCD4-4E04-BB97-D5539AFEC795}"/>
              </a:ext>
            </a:extLst>
          </p:cNvPr>
          <p:cNvSpPr>
            <a:spLocks noGrp="1"/>
          </p:cNvSpPr>
          <p:nvPr>
            <p:ph type="title"/>
          </p:nvPr>
        </p:nvSpPr>
        <p:spPr/>
        <p:txBody>
          <a:bodyPr>
            <a:normAutofit/>
          </a:bodyPr>
          <a:lstStyle/>
          <a:p>
            <a:pPr algn="just"/>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89CE3311-FD65-453E-9BA4-8636985AB7AB}"/>
              </a:ext>
            </a:extLst>
          </p:cNvPr>
          <p:cNvSpPr>
            <a:spLocks noGrp="1"/>
          </p:cNvSpPr>
          <p:nvPr>
            <p:ph idx="1"/>
          </p:nvPr>
        </p:nvSpPr>
        <p:spPr/>
        <p:txBody>
          <a:bodyPr>
            <a:normAutofit/>
          </a:bodyPr>
          <a:lstStyle/>
          <a:p>
            <a:pPr algn="just">
              <a:lnSpc>
                <a:spcPct val="150000"/>
              </a:lnSpc>
              <a:spcBef>
                <a:spcPts val="0"/>
              </a:spcBef>
            </a:pPr>
            <a:r>
              <a:rPr lang="el-GR" dirty="0"/>
              <a:t>Η εν λόγω κανονιστική ρύθμιση απαγόρευε την κατασκευή νέων ανεμογεννητριών, μη προοριζόμενων για ίδια τελική κατανάλωση εντός των ΤΚΕ και των ΖΕΠ που ανήκουν στο δίκτυο Natura 2000. </a:t>
            </a:r>
          </a:p>
          <a:p>
            <a:pPr algn="just">
              <a:lnSpc>
                <a:spcPct val="150000"/>
              </a:lnSpc>
              <a:spcBef>
                <a:spcPts val="0"/>
              </a:spcBef>
            </a:pPr>
            <a:r>
              <a:rPr lang="el-GR" dirty="0"/>
              <a:t>Η απαγόρευση αυτή εκτείνεται σε περιοχή προστασίας 200 μέτρων. </a:t>
            </a:r>
          </a:p>
          <a:p>
            <a:pPr algn="just">
              <a:lnSpc>
                <a:spcPct val="150000"/>
              </a:lnSpc>
              <a:spcBef>
                <a:spcPts val="0"/>
              </a:spcBef>
            </a:pPr>
            <a:r>
              <a:rPr lang="el-GR" dirty="0"/>
              <a:t>Ισχυρισμός Επιτροπής Τα κράτη μέλη μπορούν να λάβουν ενισχυμένα μέτρα προστασίας </a:t>
            </a:r>
          </a:p>
          <a:p>
            <a:pPr marL="0" indent="0" algn="just">
              <a:lnSpc>
                <a:spcPct val="150000"/>
              </a:lnSpc>
              <a:spcBef>
                <a:spcPts val="0"/>
              </a:spcBef>
              <a:buNone/>
            </a:pPr>
            <a:endParaRPr lang="el-GR" dirty="0"/>
          </a:p>
        </p:txBody>
      </p:sp>
    </p:spTree>
    <p:extLst>
      <p:ext uri="{BB962C8B-B14F-4D97-AF65-F5344CB8AC3E}">
        <p14:creationId xmlns:p14="http://schemas.microsoft.com/office/powerpoint/2010/main" val="958765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8738D5-A39F-4F18-956C-87BE2DBFEF92}"/>
              </a:ext>
            </a:extLst>
          </p:cNvPr>
          <p:cNvSpPr>
            <a:spLocks noGrp="1"/>
          </p:cNvSpPr>
          <p:nvPr>
            <p:ph type="title"/>
          </p:nvPr>
        </p:nvSpPr>
        <p:spPr/>
        <p:txBody>
          <a:bodyPr>
            <a:normAutofit/>
          </a:bodyPr>
          <a:lstStyle/>
          <a:p>
            <a:pPr algn="just"/>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5F0AC038-FC5A-4D0C-A317-AA90D4D47640}"/>
              </a:ext>
            </a:extLst>
          </p:cNvPr>
          <p:cNvSpPr>
            <a:spLocks noGrp="1"/>
          </p:cNvSpPr>
          <p:nvPr>
            <p:ph idx="1"/>
          </p:nvPr>
        </p:nvSpPr>
        <p:spPr/>
        <p:txBody>
          <a:bodyPr>
            <a:normAutofit lnSpcReduction="10000"/>
          </a:bodyPr>
          <a:lstStyle/>
          <a:p>
            <a:pPr algn="just">
              <a:lnSpc>
                <a:spcPct val="150000"/>
              </a:lnSpc>
              <a:spcBef>
                <a:spcPts val="0"/>
              </a:spcBef>
            </a:pPr>
            <a:r>
              <a:rPr lang="el-GR" dirty="0"/>
              <a:t>Κατά τους προσφεύγοντες η εθνική ρύθμιση καθιστά άνευ περιεχομένου το προβλεπόμενο από τις οδηγίες για τους οικοτόπους και για τα πτηνά οδηγίες σύστημα. </a:t>
            </a:r>
          </a:p>
          <a:p>
            <a:pPr algn="just">
              <a:lnSpc>
                <a:spcPct val="150000"/>
              </a:lnSpc>
              <a:spcBef>
                <a:spcPts val="0"/>
              </a:spcBef>
            </a:pPr>
            <a:r>
              <a:rPr lang="el-GR" dirty="0"/>
              <a:t>Η εθνική κανονιστική ρύθμιση απαγόρευε κατά τρόπο απόλυτο την εγκατάσταση νέων ανεμογεννητριών στους τόπους του δικτύου </a:t>
            </a:r>
            <a:r>
              <a:rPr lang="en-US" dirty="0"/>
              <a:t>Natura </a:t>
            </a:r>
            <a:r>
              <a:rPr lang="el-GR" dirty="0"/>
              <a:t>χωρίς προηγούμενη εκτίμηση των επιπτώσεων</a:t>
            </a:r>
            <a:r>
              <a:rPr lang="en-US" dirty="0"/>
              <a:t> </a:t>
            </a:r>
            <a:r>
              <a:rPr lang="el-GR" dirty="0"/>
              <a:t>του σχεδίου ή έργου σε συγκεκριμένο τόπο </a:t>
            </a:r>
            <a:endParaRPr lang="en-US" dirty="0"/>
          </a:p>
          <a:p>
            <a:endParaRPr lang="el-GR" dirty="0"/>
          </a:p>
        </p:txBody>
      </p:sp>
    </p:spTree>
    <p:extLst>
      <p:ext uri="{BB962C8B-B14F-4D97-AF65-F5344CB8AC3E}">
        <p14:creationId xmlns:p14="http://schemas.microsoft.com/office/powerpoint/2010/main" val="42654678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6ACD24-0CC5-4B2C-A848-AB68667F3553}"/>
              </a:ext>
            </a:extLst>
          </p:cNvPr>
          <p:cNvSpPr>
            <a:spLocks noGrp="1"/>
          </p:cNvSpPr>
          <p:nvPr>
            <p:ph type="title"/>
          </p:nvPr>
        </p:nvSpPr>
        <p:spPr/>
        <p:txBody>
          <a:bodyPr>
            <a:normAutofit/>
          </a:bodyPr>
          <a:lstStyle/>
          <a:p>
            <a:pPr algn="just"/>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65999FCF-79E4-43DC-8624-7976C0491CA5}"/>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Στο πλαίσιο αυτό, διαπιστώνεται ότι το αιτούν δικαστήριο με το εν λόγω ερώτημα ζητεί, κατ’ ουσία, από το Δικαστήριο να διευκρινίσει αν οι οδηγίες για τους οικοτόπους, για τα πτηνά, 2001/77 και 2009/28 έχουν την έννοια ότι απαγορεύουν κανονιστική ρύθμιση η οποία δεν επιτρέπει την εγκατάσταση ανεμογεννητριών μη προοριζόμενων για ίδια τελική κατανάλωση σε τόπους που αποτελούν μέρος του δικτύου Natura 2000, χωρίς</a:t>
            </a:r>
            <a:r>
              <a:rPr lang="en-US" dirty="0"/>
              <a:t> </a:t>
            </a:r>
            <a:r>
              <a:rPr lang="el-GR" dirty="0"/>
              <a:t>προηγούμενη εκτίμηση των περιβαλλοντικών επιπτώσεων του έργου στον συγκεκριμένο τόπο. </a:t>
            </a:r>
          </a:p>
        </p:txBody>
      </p:sp>
    </p:spTree>
    <p:extLst>
      <p:ext uri="{BB962C8B-B14F-4D97-AF65-F5344CB8AC3E}">
        <p14:creationId xmlns:p14="http://schemas.microsoft.com/office/powerpoint/2010/main" val="8171767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D7D231-7CF2-4D22-A067-F5A39DCCA039}"/>
              </a:ext>
            </a:extLst>
          </p:cNvPr>
          <p:cNvSpPr>
            <a:spLocks noGrp="1"/>
          </p:cNvSpPr>
          <p:nvPr>
            <p:ph type="title"/>
          </p:nvPr>
        </p:nvSpPr>
        <p:spPr/>
        <p:txBody>
          <a:bodyPr>
            <a:normAutofit/>
          </a:bodyPr>
          <a:lstStyle/>
          <a:p>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2401178A-0BED-41A3-875B-F60936DF570A}"/>
              </a:ext>
            </a:extLst>
          </p:cNvPr>
          <p:cNvSpPr>
            <a:spLocks noGrp="1"/>
          </p:cNvSpPr>
          <p:nvPr>
            <p:ph idx="1"/>
          </p:nvPr>
        </p:nvSpPr>
        <p:spPr/>
        <p:txBody>
          <a:bodyPr>
            <a:normAutofit/>
          </a:bodyPr>
          <a:lstStyle/>
          <a:p>
            <a:pPr algn="just">
              <a:lnSpc>
                <a:spcPct val="150000"/>
              </a:lnSpc>
              <a:spcBef>
                <a:spcPts val="0"/>
              </a:spcBef>
            </a:pPr>
            <a:r>
              <a:rPr lang="el-GR" dirty="0"/>
              <a:t> Η κανονιστική ρύθμιση συνεπάγεται την αυτόματη απόρριψη κάθε σχεδίου ή έργου για τη νέα εγκατάσταση ανεμογεννητριών και τούτο χωρίς εκτίμηση των περιβαλλοντικών επιπτώσεων του συγκεκριμένου σχεδίου ή έργου στον οικείο τόπο.</a:t>
            </a:r>
          </a:p>
          <a:p>
            <a:pPr algn="just">
              <a:lnSpc>
                <a:spcPct val="150000"/>
              </a:lnSpc>
              <a:spcBef>
                <a:spcPts val="0"/>
              </a:spcBef>
            </a:pPr>
            <a:r>
              <a:rPr lang="el-GR" dirty="0"/>
              <a:t>Άρα το εθνικό καθεστώς προστασίας είναι αυστηρότερο από το οριζόμενο στις οδηγίες για τους οικοτόπους και για τα πτηνά. </a:t>
            </a:r>
          </a:p>
        </p:txBody>
      </p:sp>
    </p:spTree>
    <p:extLst>
      <p:ext uri="{BB962C8B-B14F-4D97-AF65-F5344CB8AC3E}">
        <p14:creationId xmlns:p14="http://schemas.microsoft.com/office/powerpoint/2010/main" val="3777868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9779D8-72C4-4B28-AE98-EF44534EB070}"/>
              </a:ext>
            </a:extLst>
          </p:cNvPr>
          <p:cNvSpPr>
            <a:spLocks noGrp="1"/>
          </p:cNvSpPr>
          <p:nvPr>
            <p:ph type="title"/>
          </p:nvPr>
        </p:nvSpPr>
        <p:spPr/>
        <p:txBody>
          <a:bodyPr>
            <a:normAutofit/>
          </a:bodyPr>
          <a:lstStyle/>
          <a:p>
            <a:pPr algn="just"/>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2086CB8B-D68A-444B-84B2-885D162326B2}"/>
              </a:ext>
            </a:extLst>
          </p:cNvPr>
          <p:cNvSpPr>
            <a:spLocks noGrp="1"/>
          </p:cNvSpPr>
          <p:nvPr>
            <p:ph idx="1"/>
          </p:nvPr>
        </p:nvSpPr>
        <p:spPr/>
        <p:txBody>
          <a:bodyPr>
            <a:normAutofit/>
          </a:bodyPr>
          <a:lstStyle/>
          <a:p>
            <a:pPr algn="just"/>
            <a:r>
              <a:rPr lang="el-GR" dirty="0"/>
              <a:t>Δικαστήριο</a:t>
            </a:r>
          </a:p>
          <a:p>
            <a:pPr algn="just">
              <a:lnSpc>
                <a:spcPct val="150000"/>
              </a:lnSpc>
              <a:spcBef>
                <a:spcPts val="0"/>
              </a:spcBef>
            </a:pPr>
            <a:r>
              <a:rPr lang="el-GR" dirty="0"/>
              <a:t>Ο νομοθέτης της Ένωσης απέβλεψε στη δημιουργία ενός μηχανισμού προστασίας ο οποίος ενεργοποιείται μόνον εφόσον υφίσταται πιθανότητα σχέδιο ή έργο να απειλεί τόπο του δικτύου Natura 2000. </a:t>
            </a:r>
            <a:endParaRPr lang="en-US" dirty="0"/>
          </a:p>
          <a:p>
            <a:pPr algn="just">
              <a:lnSpc>
                <a:spcPct val="150000"/>
              </a:lnSpc>
              <a:spcBef>
                <a:spcPts val="0"/>
              </a:spcBef>
            </a:pPr>
            <a:r>
              <a:rPr lang="el-GR" dirty="0"/>
              <a:t>Υπό ποιες προϋποθέσεις επιτρέπει το δίκαιο της Ένωσης τα κράτη μέλη να θεσπίσουν αυστηρότερα μέτρα  </a:t>
            </a:r>
          </a:p>
        </p:txBody>
      </p:sp>
    </p:spTree>
    <p:extLst>
      <p:ext uri="{BB962C8B-B14F-4D97-AF65-F5344CB8AC3E}">
        <p14:creationId xmlns:p14="http://schemas.microsoft.com/office/powerpoint/2010/main" val="1456379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31D79E-F735-4A68-8E5B-E5E16C397C20}"/>
              </a:ext>
            </a:extLst>
          </p:cNvPr>
          <p:cNvSpPr>
            <a:spLocks noGrp="1"/>
          </p:cNvSpPr>
          <p:nvPr>
            <p:ph type="title"/>
          </p:nvPr>
        </p:nvSpPr>
        <p:spPr/>
        <p:txBody>
          <a:bodyPr>
            <a:normAutofit/>
          </a:bodyPr>
          <a:lstStyle/>
          <a:p>
            <a:r>
              <a:rPr lang="el-GR" dirty="0"/>
              <a:t>ΟΔΗΓΙΑ 2011/92</a:t>
            </a:r>
          </a:p>
        </p:txBody>
      </p:sp>
      <p:sp>
        <p:nvSpPr>
          <p:cNvPr id="3" name="Θέση περιεχομένου 2">
            <a:extLst>
              <a:ext uri="{FF2B5EF4-FFF2-40B4-BE49-F238E27FC236}">
                <a16:creationId xmlns:a16="http://schemas.microsoft.com/office/drawing/2014/main" id="{0DFF26A1-3A47-4D07-AE69-AFBC1F467D65}"/>
              </a:ext>
            </a:extLst>
          </p:cNvPr>
          <p:cNvSpPr>
            <a:spLocks noGrp="1"/>
          </p:cNvSpPr>
          <p:nvPr>
            <p:ph idx="1"/>
          </p:nvPr>
        </p:nvSpPr>
        <p:spPr/>
        <p:txBody>
          <a:bodyPr>
            <a:normAutofit lnSpcReduction="10000"/>
          </a:bodyPr>
          <a:lstStyle/>
          <a:p>
            <a:pPr algn="just">
              <a:lnSpc>
                <a:spcPct val="150000"/>
              </a:lnSpc>
              <a:spcBef>
                <a:spcPts val="0"/>
              </a:spcBef>
            </a:pPr>
            <a:r>
              <a:rPr lang="el-GR" dirty="0"/>
              <a:t>Είναι απαραίτητο να εναρμονισθούν οι αρχές που θα διέπουν την εκτίμηση των επιπτώσεων στο περιβάλλον, όσον αφορά ιδίως τα σχέδια έργων που θα πρέπει να υπόκεινται σε εκτίμηση, οι βασικές υποχρεώσεις του κυρίου του έργου, και το περιεχόμενο της εκτίμησης. </a:t>
            </a:r>
            <a:endParaRPr lang="en-US" dirty="0"/>
          </a:p>
          <a:p>
            <a:pPr algn="just">
              <a:lnSpc>
                <a:spcPct val="150000"/>
              </a:lnSpc>
              <a:spcBef>
                <a:spcPts val="0"/>
              </a:spcBef>
            </a:pPr>
            <a:r>
              <a:rPr lang="el-GR" dirty="0"/>
              <a:t>Τα κράτη μέλη δύνανται να θεσπίζουν αυστηρότερους κανόνες προστασίας του περιβάλλοντος.</a:t>
            </a:r>
          </a:p>
          <a:p>
            <a:pPr algn="just">
              <a:lnSpc>
                <a:spcPct val="150000"/>
              </a:lnSpc>
              <a:spcBef>
                <a:spcPts val="0"/>
              </a:spcBef>
            </a:pPr>
            <a:endParaRPr lang="el-GR" dirty="0"/>
          </a:p>
          <a:p>
            <a:endParaRPr lang="el-GR" dirty="0"/>
          </a:p>
        </p:txBody>
      </p:sp>
    </p:spTree>
    <p:extLst>
      <p:ext uri="{BB962C8B-B14F-4D97-AF65-F5344CB8AC3E}">
        <p14:creationId xmlns:p14="http://schemas.microsoft.com/office/powerpoint/2010/main" val="35488439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15C21E-6ECB-41EE-8752-9F21339D40FD}"/>
              </a:ext>
            </a:extLst>
          </p:cNvPr>
          <p:cNvSpPr>
            <a:spLocks noGrp="1"/>
          </p:cNvSpPr>
          <p:nvPr>
            <p:ph type="title"/>
          </p:nvPr>
        </p:nvSpPr>
        <p:spPr/>
        <p:txBody>
          <a:bodyPr>
            <a:normAutofit/>
          </a:bodyPr>
          <a:lstStyle/>
          <a:p>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F3FF422E-A11D-45B3-A736-D5510A64F0DD}"/>
              </a:ext>
            </a:extLst>
          </p:cNvPr>
          <p:cNvSpPr>
            <a:spLocks noGrp="1"/>
          </p:cNvSpPr>
          <p:nvPr>
            <p:ph idx="1"/>
          </p:nvPr>
        </p:nvSpPr>
        <p:spPr/>
        <p:txBody>
          <a:bodyPr>
            <a:normAutofit fontScale="92500"/>
          </a:bodyPr>
          <a:lstStyle/>
          <a:p>
            <a:pPr algn="just">
              <a:lnSpc>
                <a:spcPct val="150000"/>
              </a:lnSpc>
              <a:spcBef>
                <a:spcPts val="0"/>
              </a:spcBef>
            </a:pPr>
            <a:r>
              <a:rPr lang="el-GR" dirty="0"/>
              <a:t>Το άρθρο 193 ΣΛΕΕ επιβάλλει στα κράτη μέλη την υποχρέωση να κοινοποιούν στην Επιτροπή τα ενισχυμένα μέτρα προστασίας τα οποία πρόκειται να διατηρήσουν ή να θεσπίσουν στον τομέα του περιβάλλοντος, αλλά δεν εξαρτά τη θέση σε ισχύ των προβλεπόμενων μέτρων από το αν συμφωνεί ή δεν αντιτίθεται η Επιτροπή. </a:t>
            </a:r>
          </a:p>
          <a:p>
            <a:pPr algn="just">
              <a:lnSpc>
                <a:spcPct val="150000"/>
              </a:lnSpc>
              <a:spcBef>
                <a:spcPts val="0"/>
              </a:spcBef>
            </a:pPr>
            <a:r>
              <a:rPr lang="el-GR" dirty="0"/>
              <a:t>Έτσι η αθέτηση της προηγούμενης κοινοποιήσεως δεν καθιστά παράνομα τα μέτρα </a:t>
            </a:r>
          </a:p>
        </p:txBody>
      </p:sp>
    </p:spTree>
    <p:extLst>
      <p:ext uri="{BB962C8B-B14F-4D97-AF65-F5344CB8AC3E}">
        <p14:creationId xmlns:p14="http://schemas.microsoft.com/office/powerpoint/2010/main" val="32656195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F7168B-AAC7-49B5-957F-F57DE72669FC}"/>
              </a:ext>
            </a:extLst>
          </p:cNvPr>
          <p:cNvSpPr>
            <a:spLocks noGrp="1"/>
          </p:cNvSpPr>
          <p:nvPr>
            <p:ph type="title"/>
          </p:nvPr>
        </p:nvSpPr>
        <p:spPr/>
        <p:txBody>
          <a:bodyPr>
            <a:normAutofit/>
          </a:bodyPr>
          <a:lstStyle/>
          <a:p>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0045AFA0-8B53-4607-93EB-59EB6B1CDB3F}"/>
              </a:ext>
            </a:extLst>
          </p:cNvPr>
          <p:cNvSpPr>
            <a:spLocks noGrp="1"/>
          </p:cNvSpPr>
          <p:nvPr>
            <p:ph idx="1"/>
          </p:nvPr>
        </p:nvSpPr>
        <p:spPr/>
        <p:txBody>
          <a:bodyPr>
            <a:normAutofit fontScale="85000" lnSpcReduction="10000"/>
          </a:bodyPr>
          <a:lstStyle/>
          <a:p>
            <a:pPr algn="just">
              <a:lnSpc>
                <a:spcPct val="150000"/>
              </a:lnSpc>
              <a:spcBef>
                <a:spcPts val="0"/>
              </a:spcBef>
            </a:pPr>
            <a:r>
              <a:rPr lang="el-GR" dirty="0"/>
              <a:t>Τα ενισχυμένα μέτρα προστασίας θα πρέπει να συμμορφώνονται με την υποχρέωση κοινοποίησης των εθνικών κανονιστικών ρυθμίσεων και με άλλες διατάξεις του Δικαίου της ΕΕ </a:t>
            </a:r>
          </a:p>
          <a:p>
            <a:pPr algn="just">
              <a:lnSpc>
                <a:spcPct val="150000"/>
              </a:lnSpc>
              <a:spcBef>
                <a:spcPts val="0"/>
              </a:spcBef>
            </a:pPr>
            <a:r>
              <a:rPr lang="el-GR" dirty="0"/>
              <a:t>Οι προσφεύγουσες στην κύρια δίκη υποστήριξαν συναφώς ότι ο σκοπός της αναπτύξεως νέων και ανανεώσιμων πηγών ενέργειας, όπως καθορίζει για την πολιτική της Ένωσης το άρθρο 194, παράγραφος 1, στοιχείο γ΄, ΣΛΕΕ, θα έπρεπε να υπερισχύσει έναντι του σκοπού της προστασίας του περιβάλλοντος τον οποίο επιδιώκουν οι οδηγίες για τους οικοτόπους και για τα πτηνά. </a:t>
            </a:r>
          </a:p>
        </p:txBody>
      </p:sp>
    </p:spTree>
    <p:extLst>
      <p:ext uri="{BB962C8B-B14F-4D97-AF65-F5344CB8AC3E}">
        <p14:creationId xmlns:p14="http://schemas.microsoft.com/office/powerpoint/2010/main" val="658835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1A7974-B0FC-4BE1-813D-FA771D04EC9C}"/>
              </a:ext>
            </a:extLst>
          </p:cNvPr>
          <p:cNvSpPr>
            <a:spLocks noGrp="1"/>
          </p:cNvSpPr>
          <p:nvPr>
            <p:ph type="title"/>
          </p:nvPr>
        </p:nvSpPr>
        <p:spPr/>
        <p:txBody>
          <a:bodyPr>
            <a:normAutofit/>
          </a:bodyPr>
          <a:lstStyle/>
          <a:p>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38B01D19-47C6-484F-A95C-C0642B171907}"/>
              </a:ext>
            </a:extLst>
          </p:cNvPr>
          <p:cNvSpPr>
            <a:spLocks noGrp="1"/>
          </p:cNvSpPr>
          <p:nvPr>
            <p:ph idx="1"/>
          </p:nvPr>
        </p:nvSpPr>
        <p:spPr/>
        <p:txBody>
          <a:bodyPr>
            <a:normAutofit fontScale="92500"/>
          </a:bodyPr>
          <a:lstStyle/>
          <a:p>
            <a:pPr algn="just">
              <a:lnSpc>
                <a:spcPct val="150000"/>
              </a:lnSpc>
              <a:spcBef>
                <a:spcPts val="0"/>
              </a:spcBef>
            </a:pPr>
            <a:r>
              <a:rPr lang="el-GR" dirty="0"/>
              <a:t> Το επίμαχο μέτρο απαγορεύει μόνο την εγκατάσταση νέων ανεμογεννητριών μη προοριζόμενων για ίδια τελική κατανάλωση στους τόπους του δικτύου Natura 2000, με αποτέλεσμα να εξαιρούνται οι ανεμογεννήτριες που προορίζονται για ίδια τελική κατανάλωση ισχύος έως 20 </a:t>
            </a:r>
            <a:r>
              <a:rPr lang="el-GR" dirty="0" err="1"/>
              <a:t>kW</a:t>
            </a:r>
            <a:r>
              <a:rPr lang="el-GR" dirty="0"/>
              <a:t>, δεν είναι ικανό, λόγω του περιορισμένου πεδίου εφαρμογής του, να θέσει σε κίνδυνο τον σκοπό της Ένωσης για ανάπτυξη νέων και ανανεώσιμων πηγών ενέργειας</a:t>
            </a:r>
          </a:p>
          <a:p>
            <a:endParaRPr lang="el-GR" dirty="0"/>
          </a:p>
        </p:txBody>
      </p:sp>
    </p:spTree>
    <p:extLst>
      <p:ext uri="{BB962C8B-B14F-4D97-AF65-F5344CB8AC3E}">
        <p14:creationId xmlns:p14="http://schemas.microsoft.com/office/powerpoint/2010/main" val="31308669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88D4C7-FE6D-41C9-8079-1954DB34A50B}"/>
              </a:ext>
            </a:extLst>
          </p:cNvPr>
          <p:cNvSpPr>
            <a:spLocks noGrp="1"/>
          </p:cNvSpPr>
          <p:nvPr>
            <p:ph type="title"/>
          </p:nvPr>
        </p:nvSpPr>
        <p:spPr/>
        <p:txBody>
          <a:bodyPr>
            <a:normAutofit/>
          </a:bodyPr>
          <a:lstStyle/>
          <a:p>
            <a:pPr algn="just"/>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B6765126-6923-4AB5-977A-257EC5CF14FA}"/>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Κατά συνέπεια, επιβάλλεται το συμπέρασμα ότι οι οδηγίες για τα πτηνά και για τους οικοτόπους, και ειδικότερα το άρθρο 6, παράγραφος 3, της οδηγίας 92/43, δεν αποκλείουν εθνικό μέτρο ενισχυμένης προστασίας το οποίο απαγορεύει πλήρως την κατασκευή ανεμογεννητριών μη προοριζόμενων για ίδια τελική κατανάλωση εντός των ζωνών που ανήκουν στο δίκτυο Natura 2000 χωρίς εκτίμηση των περιβαλλοντικών επιπτώσεων του συγκεκριμένου σχεδίου ή έργου στον οικείο τόπο του εν λόγω δικτύου.</a:t>
            </a:r>
          </a:p>
        </p:txBody>
      </p:sp>
    </p:spTree>
    <p:extLst>
      <p:ext uri="{BB962C8B-B14F-4D97-AF65-F5344CB8AC3E}">
        <p14:creationId xmlns:p14="http://schemas.microsoft.com/office/powerpoint/2010/main" val="40934624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FC5FF2-2CA6-46D7-BEA8-C77485DF3486}"/>
              </a:ext>
            </a:extLst>
          </p:cNvPr>
          <p:cNvSpPr>
            <a:spLocks noGrp="1"/>
          </p:cNvSpPr>
          <p:nvPr>
            <p:ph type="title"/>
          </p:nvPr>
        </p:nvSpPr>
        <p:spPr/>
        <p:txBody>
          <a:bodyPr>
            <a:normAutofit/>
          </a:bodyPr>
          <a:lstStyle/>
          <a:p>
            <a:pPr algn="just"/>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CBAC923F-23A2-4EB0-92E0-695A4DE3B876}"/>
              </a:ext>
            </a:extLst>
          </p:cNvPr>
          <p:cNvSpPr>
            <a:spLocks noGrp="1"/>
          </p:cNvSpPr>
          <p:nvPr>
            <p:ph idx="1"/>
          </p:nvPr>
        </p:nvSpPr>
        <p:spPr/>
        <p:txBody>
          <a:bodyPr/>
          <a:lstStyle/>
          <a:p>
            <a:pPr algn="just">
              <a:lnSpc>
                <a:spcPct val="150000"/>
              </a:lnSpc>
              <a:spcBef>
                <a:spcPts val="0"/>
              </a:spcBef>
            </a:pPr>
            <a:r>
              <a:rPr lang="el-GR" dirty="0"/>
              <a:t>Επίσης, οι προσφεύγουσες υποστήριξαν ότι τέτοιες ρυθμίσεις εισήγαγαν διάκριση εις βάρος των αιολικών εγκαταστάσεων έναντι λοιπών βιομηχανικών δραστηριοτήτων υποκείμενων στο σύστημα προηγούμενης εκτιμήσεως που καθιερώνει το άρθρο 6, παράγραφος 3, της οδηγίας για τους οικοτόπους.</a:t>
            </a:r>
          </a:p>
        </p:txBody>
      </p:sp>
    </p:spTree>
    <p:extLst>
      <p:ext uri="{BB962C8B-B14F-4D97-AF65-F5344CB8AC3E}">
        <p14:creationId xmlns:p14="http://schemas.microsoft.com/office/powerpoint/2010/main" val="5467217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DD00B6-5EB9-4AE4-87F9-F8E65A8ACB65}"/>
              </a:ext>
            </a:extLst>
          </p:cNvPr>
          <p:cNvSpPr>
            <a:spLocks noGrp="1"/>
          </p:cNvSpPr>
          <p:nvPr>
            <p:ph type="title"/>
          </p:nvPr>
        </p:nvSpPr>
        <p:spPr/>
        <p:txBody>
          <a:bodyPr>
            <a:normAutofit/>
          </a:bodyPr>
          <a:lstStyle/>
          <a:p>
            <a:pPr algn="just"/>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A3F39670-8CFB-40F3-9642-77FADC1ABCCC}"/>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Ως προς τον εισάγοντα διακρίσεις χαρακτήρα του μέτρου, υπενθυμίζεται ότι η απαγόρευση των διακρίσεων κατά το άρθρο 6, παράγραφος 1, της οδηγίας 2001/77 αποτελεί απλώς εξειδίκευση της γενικής αρχής της ισότητας, η οποία συγκαταλέγεται μεταξύ των θεμελιωδών αρχών του δικαίου της Ένωσης, και επιτάσσει να μην αντιμετωπίζονται κατά διαφορετικό τρόπο όμοιες καταστάσεις ούτε καθ’ όμοιο τρόπο διαφορετικές καταστάσεις, εκτός αν μια τέτοιου είδους αντιμετώπιση δικαιολογείται αντικειμενικώς</a:t>
            </a:r>
          </a:p>
        </p:txBody>
      </p:sp>
    </p:spTree>
    <p:extLst>
      <p:ext uri="{BB962C8B-B14F-4D97-AF65-F5344CB8AC3E}">
        <p14:creationId xmlns:p14="http://schemas.microsoft.com/office/powerpoint/2010/main" val="34225257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B45240-3DEC-4D34-85CF-C0C07736F81A}"/>
              </a:ext>
            </a:extLst>
          </p:cNvPr>
          <p:cNvSpPr>
            <a:spLocks noGrp="1"/>
          </p:cNvSpPr>
          <p:nvPr>
            <p:ph type="title"/>
          </p:nvPr>
        </p:nvSpPr>
        <p:spPr/>
        <p:txBody>
          <a:bodyPr>
            <a:normAutofit/>
          </a:bodyPr>
          <a:lstStyle/>
          <a:p>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95E47F31-578B-44AE-AA6A-C44AF7302DE3}"/>
              </a:ext>
            </a:extLst>
          </p:cNvPr>
          <p:cNvSpPr>
            <a:spLocks noGrp="1"/>
          </p:cNvSpPr>
          <p:nvPr>
            <p:ph idx="1"/>
          </p:nvPr>
        </p:nvSpPr>
        <p:spPr/>
        <p:txBody>
          <a:bodyPr>
            <a:normAutofit/>
          </a:bodyPr>
          <a:lstStyle/>
          <a:p>
            <a:pPr algn="just">
              <a:lnSpc>
                <a:spcPct val="150000"/>
              </a:lnSpc>
              <a:spcBef>
                <a:spcPts val="0"/>
              </a:spcBef>
            </a:pPr>
            <a:r>
              <a:rPr lang="el-GR" dirty="0"/>
              <a:t>Το εθνικό δικαστήριο οφείλει να λάβει υπόψη τις ιδιαιτερότητες των αιολικών εγκαταστάσεων, οι οποίες έγκεινται ιδίως στους κινδύνους που ενδεχομένως ενέχουν για τα πτηνά, όπως κινδύνους συγκρούσεως, στις ενοχλήσεις και στις μετακινήσεις, στο φαινόμενο του «φραγμού» που αναγκάζει τα πτηνά να αλλάζουν κατεύθυνση ή στην απώλεια ή υποβάθμιση των οικοτόπων. </a:t>
            </a:r>
          </a:p>
        </p:txBody>
      </p:sp>
    </p:spTree>
    <p:extLst>
      <p:ext uri="{BB962C8B-B14F-4D97-AF65-F5344CB8AC3E}">
        <p14:creationId xmlns:p14="http://schemas.microsoft.com/office/powerpoint/2010/main" val="41193921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D7F71A-119F-44BC-8A74-63D210FE35CB}"/>
              </a:ext>
            </a:extLst>
          </p:cNvPr>
          <p:cNvSpPr>
            <a:spLocks noGrp="1"/>
          </p:cNvSpPr>
          <p:nvPr>
            <p:ph type="title"/>
          </p:nvPr>
        </p:nvSpPr>
        <p:spPr/>
        <p:txBody>
          <a:bodyPr>
            <a:normAutofit/>
          </a:bodyPr>
          <a:lstStyle/>
          <a:p>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4F889BD5-68F5-4CC4-896D-6F8959E4531A}"/>
              </a:ext>
            </a:extLst>
          </p:cNvPr>
          <p:cNvSpPr>
            <a:spLocks noGrp="1"/>
          </p:cNvSpPr>
          <p:nvPr>
            <p:ph idx="1"/>
          </p:nvPr>
        </p:nvSpPr>
        <p:spPr/>
        <p:txBody>
          <a:bodyPr>
            <a:normAutofit/>
          </a:bodyPr>
          <a:lstStyle/>
          <a:p>
            <a:pPr algn="just">
              <a:lnSpc>
                <a:spcPct val="150000"/>
              </a:lnSpc>
              <a:spcBef>
                <a:spcPts val="0"/>
              </a:spcBef>
            </a:pPr>
            <a:r>
              <a:rPr lang="el-GR" dirty="0"/>
              <a:t>Τα κράτη μέλη πρέπει να λαμβάνουν τα δέοντα μέτρα για να εξασφαλίσουν ότι οι εν λόγω κανόνες είναι «αντικειμενικοί, διαφανείς, αναλογικοί, δεν δημιουργούν διακρίσεις μεταξύ των αιτούντων και λαμβάνουν πλήρως υπόψη τις ιδιαιτερότητες των επιμέρους τεχνολογιών ανανεώσιμης ενέργειας». </a:t>
            </a:r>
          </a:p>
        </p:txBody>
      </p:sp>
    </p:spTree>
    <p:extLst>
      <p:ext uri="{BB962C8B-B14F-4D97-AF65-F5344CB8AC3E}">
        <p14:creationId xmlns:p14="http://schemas.microsoft.com/office/powerpoint/2010/main" val="10493660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A98AAD-9C6C-4122-9A4C-8B6222A6436D}"/>
              </a:ext>
            </a:extLst>
          </p:cNvPr>
          <p:cNvSpPr>
            <a:spLocks noGrp="1"/>
          </p:cNvSpPr>
          <p:nvPr>
            <p:ph type="title"/>
          </p:nvPr>
        </p:nvSpPr>
        <p:spPr/>
        <p:txBody>
          <a:bodyPr>
            <a:normAutofit/>
          </a:bodyPr>
          <a:lstStyle/>
          <a:p>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284261FB-5269-4706-907C-0DE13819C6F4}"/>
              </a:ext>
            </a:extLst>
          </p:cNvPr>
          <p:cNvSpPr>
            <a:spLocks noGrp="1"/>
          </p:cNvSpPr>
          <p:nvPr>
            <p:ph idx="1"/>
          </p:nvPr>
        </p:nvSpPr>
        <p:spPr/>
        <p:txBody>
          <a:bodyPr>
            <a:normAutofit fontScale="92500"/>
          </a:bodyPr>
          <a:lstStyle/>
          <a:p>
            <a:pPr algn="just">
              <a:lnSpc>
                <a:spcPct val="150000"/>
              </a:lnSpc>
              <a:spcBef>
                <a:spcPts val="0"/>
              </a:spcBef>
            </a:pPr>
            <a:r>
              <a:rPr lang="el-GR" dirty="0"/>
              <a:t>Αρχή της αναλογικότητας, απαιτεί τα μέτρα που λαμβάνουν τα κράτη μέλη στον τομέα αυτό να μην υπερβαίνουν τα όρια του καταλλήλου και του αναγκαίου για την επίτευξη του σκοπού που νομίμως επιδιώκει η οικεία ρύθμιση, εξυπακουομένου ότι, οσάκις υφίσταται επιλογή μεταξύ περισσοτέρων καταλλήλων μέτρων, πρέπει να επιλέγεται το λιγότερο καταναγκαστικό, οι δε προξενούμενες αρνητικές συνέπειες δεν πρέπει να είναι δυσανάλογες προς τους επιδιωκομένους στόχους</a:t>
            </a:r>
          </a:p>
        </p:txBody>
      </p:sp>
    </p:spTree>
    <p:extLst>
      <p:ext uri="{BB962C8B-B14F-4D97-AF65-F5344CB8AC3E}">
        <p14:creationId xmlns:p14="http://schemas.microsoft.com/office/powerpoint/2010/main" val="34875034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623F22-2B3B-4D5C-87D9-DCF0556087CF}"/>
              </a:ext>
            </a:extLst>
          </p:cNvPr>
          <p:cNvSpPr>
            <a:spLocks noGrp="1"/>
          </p:cNvSpPr>
          <p:nvPr>
            <p:ph type="title"/>
          </p:nvPr>
        </p:nvSpPr>
        <p:spPr/>
        <p:txBody>
          <a:bodyPr>
            <a:normAutofit/>
          </a:bodyPr>
          <a:lstStyle/>
          <a:p>
            <a:pPr algn="just"/>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D99E4274-7DE8-4874-BE76-727A5C41D524}"/>
              </a:ext>
            </a:extLst>
          </p:cNvPr>
          <p:cNvSpPr>
            <a:spLocks noGrp="1"/>
          </p:cNvSpPr>
          <p:nvPr>
            <p:ph idx="1"/>
          </p:nvPr>
        </p:nvSpPr>
        <p:spPr/>
        <p:txBody>
          <a:bodyPr>
            <a:normAutofit fontScale="77500" lnSpcReduction="20000"/>
          </a:bodyPr>
          <a:lstStyle/>
          <a:p>
            <a:pPr algn="just">
              <a:lnSpc>
                <a:spcPct val="170000"/>
              </a:lnSpc>
              <a:spcBef>
                <a:spcPts val="0"/>
              </a:spcBef>
            </a:pPr>
            <a:r>
              <a:rPr lang="el-GR" dirty="0"/>
              <a:t>Εναπόκειται στο αιτούν δικαστήριο να εξακριβώσει τον αναλογικό χαρακτήρα του επίμαχου εθνικού μέτρου. Το εν λόγω δικαστήριο πρέπει, ειδικότερα, να λάβει υπόψη το γεγονός ότι η επίμαχη στην υπόθεση της κύριας δίκης κανονιστική ρύθμιση αφορά μόνο τις ανεμογεννήτριες, ενώ εξαιρεί λοιπές μορφές παραγωγής ανανεώσιμης ενέργειας όπως τις φωτοβολταΐκές εγκαταστάσεις. </a:t>
            </a:r>
          </a:p>
          <a:p>
            <a:pPr algn="just">
              <a:lnSpc>
                <a:spcPct val="170000"/>
              </a:lnSpc>
              <a:spcBef>
                <a:spcPts val="0"/>
              </a:spcBef>
            </a:pPr>
            <a:r>
              <a:rPr lang="el-GR" dirty="0"/>
              <a:t>Επιπλέον, η απαγόρευση ισχύει αποκλειστικώς ως προς τις νέες αιολικές εγκαταστάσεις κερδοσκοπικού χαρακτήρα, ενώ οι ανεμογεννήτριες για ίδια τελική κατανάλωση με ισχύ έως 20 </a:t>
            </a:r>
            <a:r>
              <a:rPr lang="el-GR" dirty="0" err="1"/>
              <a:t>kW</a:t>
            </a:r>
            <a:r>
              <a:rPr lang="el-GR" dirty="0"/>
              <a:t> αποκλείονται από το πεδίο εφαρμογής της εν λόγω απαγορεύσεως. </a:t>
            </a:r>
          </a:p>
        </p:txBody>
      </p:sp>
    </p:spTree>
    <p:extLst>
      <p:ext uri="{BB962C8B-B14F-4D97-AF65-F5344CB8AC3E}">
        <p14:creationId xmlns:p14="http://schemas.microsoft.com/office/powerpoint/2010/main" val="470590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78EFC5-BF3C-4432-9163-C6FFEB23A753}"/>
              </a:ext>
            </a:extLst>
          </p:cNvPr>
          <p:cNvSpPr>
            <a:spLocks noGrp="1"/>
          </p:cNvSpPr>
          <p:nvPr>
            <p:ph type="title"/>
          </p:nvPr>
        </p:nvSpPr>
        <p:spPr/>
        <p:txBody>
          <a:bodyPr>
            <a:normAutofit/>
          </a:bodyPr>
          <a:lstStyle/>
          <a:p>
            <a:r>
              <a:rPr lang="el-GR" dirty="0"/>
              <a:t>ΟΔΗΓΙΑ 2011/92</a:t>
            </a:r>
          </a:p>
        </p:txBody>
      </p:sp>
      <p:sp>
        <p:nvSpPr>
          <p:cNvPr id="3" name="Θέση περιεχομένου 2">
            <a:extLst>
              <a:ext uri="{FF2B5EF4-FFF2-40B4-BE49-F238E27FC236}">
                <a16:creationId xmlns:a16="http://schemas.microsoft.com/office/drawing/2014/main" id="{376698B4-8EA1-40DB-A997-00114786CDD5}"/>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Ο θεμελιώδης στόχος της οδηγίας για την εκτίμηση των περιβαλλοντικών επιπτώσεων όπως ορίζεται στο άρθρο 2 παράγραφος 1 είναι ο εξής: πριν χορηγηθεί άδεια, τα έργα τα οποία ενδέχεται να έχουν σημαντικές επιπτώσεις στο περιβάλλον υπόκεινται σε υποχρέωση αδειοδότησης και εκτίμησης των επιπτώσεων τους. </a:t>
            </a:r>
            <a:endParaRPr lang="en-US" dirty="0"/>
          </a:p>
          <a:p>
            <a:pPr algn="just">
              <a:lnSpc>
                <a:spcPct val="150000"/>
              </a:lnSpc>
              <a:spcBef>
                <a:spcPts val="0"/>
              </a:spcBef>
            </a:pPr>
            <a:r>
              <a:rPr lang="el-GR" dirty="0"/>
              <a:t>Αυτό συνεπάγεται διαδικασία που περιλαμβάνει ένα ελάχιστο σύνολο απαιτήσεων που πρέπει να πληρούνται για την επίτευξη του εν λόγω στόχου. </a:t>
            </a:r>
          </a:p>
        </p:txBody>
      </p:sp>
    </p:spTree>
    <p:extLst>
      <p:ext uri="{BB962C8B-B14F-4D97-AF65-F5344CB8AC3E}">
        <p14:creationId xmlns:p14="http://schemas.microsoft.com/office/powerpoint/2010/main" val="32086027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942470-816B-4752-9132-3CB3155BB95D}"/>
              </a:ext>
            </a:extLst>
          </p:cNvPr>
          <p:cNvSpPr>
            <a:spLocks noGrp="1"/>
          </p:cNvSpPr>
          <p:nvPr>
            <p:ph type="title"/>
          </p:nvPr>
        </p:nvSpPr>
        <p:spPr/>
        <p:txBody>
          <a:bodyPr>
            <a:normAutofit/>
          </a:bodyPr>
          <a:lstStyle/>
          <a:p>
            <a:pPr algn="just"/>
            <a:r>
              <a:rPr lang="en-US" dirty="0"/>
              <a:t>C-2-10 </a:t>
            </a:r>
            <a:r>
              <a:rPr lang="en-US" dirty="0" err="1"/>
              <a:t>Azienda</a:t>
            </a:r>
            <a:r>
              <a:rPr lang="en-US" dirty="0"/>
              <a:t> </a:t>
            </a:r>
            <a:r>
              <a:rPr lang="en-US" dirty="0" err="1"/>
              <a:t>Agro-Zootecnica</a:t>
            </a:r>
            <a:r>
              <a:rPr lang="en-US" dirty="0"/>
              <a:t> </a:t>
            </a:r>
            <a:r>
              <a:rPr lang="en-US" dirty="0" err="1"/>
              <a:t>Franchini</a:t>
            </a:r>
            <a:r>
              <a:rPr lang="en-US" dirty="0"/>
              <a:t> </a:t>
            </a:r>
            <a:r>
              <a:rPr lang="en-US" dirty="0" err="1"/>
              <a:t>Sarl</a:t>
            </a:r>
            <a:r>
              <a:rPr lang="en-US" dirty="0"/>
              <a:t>, 21/07/2011</a:t>
            </a:r>
            <a:endParaRPr lang="el-GR" dirty="0"/>
          </a:p>
        </p:txBody>
      </p:sp>
      <p:sp>
        <p:nvSpPr>
          <p:cNvPr id="3" name="Θέση περιεχομένου 2">
            <a:extLst>
              <a:ext uri="{FF2B5EF4-FFF2-40B4-BE49-F238E27FC236}">
                <a16:creationId xmlns:a16="http://schemas.microsoft.com/office/drawing/2014/main" id="{EB4F4328-4633-45B7-82EA-513306D31948}"/>
              </a:ext>
            </a:extLst>
          </p:cNvPr>
          <p:cNvSpPr>
            <a:spLocks noGrp="1"/>
          </p:cNvSpPr>
          <p:nvPr>
            <p:ph idx="1"/>
          </p:nvPr>
        </p:nvSpPr>
        <p:spPr/>
        <p:txBody>
          <a:bodyPr>
            <a:normAutofit fontScale="92500"/>
          </a:bodyPr>
          <a:lstStyle/>
          <a:p>
            <a:pPr algn="just">
              <a:lnSpc>
                <a:spcPct val="150000"/>
              </a:lnSpc>
              <a:spcBef>
                <a:spcPts val="0"/>
              </a:spcBef>
            </a:pPr>
            <a:r>
              <a:rPr lang="el-GR" dirty="0"/>
              <a:t>Οι οδηγίες για τους οικοτόπους, για τα πτηνά, 2001/77 και 2009/28 έχουν την έννοια ότι δεν αποκλείουν κανονιστική ρύθμιση </a:t>
            </a:r>
            <a:r>
              <a:rPr lang="el-GR" dirty="0" err="1"/>
              <a:t>απαγορεύουσα</a:t>
            </a:r>
            <a:r>
              <a:rPr lang="el-GR" dirty="0"/>
              <a:t> την εγκατάσταση ανεμογεννητριών μη προοριζόμενων για ίδια τελική κατανάλωση σε τόπους του δικτύου Natura 2000, χωρίς προηγούμενη εκτίμηση των περιβαλλοντικών επιπτώσεων του σχεδίου επί του συγκεκριμένου τόπου, υπό τον όρο ότι τηρούνται οι αρχές της απαγορεύσεως των διακρίσεων και της αναλογικότητας.</a:t>
            </a:r>
          </a:p>
        </p:txBody>
      </p:sp>
    </p:spTree>
    <p:extLst>
      <p:ext uri="{BB962C8B-B14F-4D97-AF65-F5344CB8AC3E}">
        <p14:creationId xmlns:p14="http://schemas.microsoft.com/office/powerpoint/2010/main" val="2209127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249B5E-E628-48D8-AF7E-0CDE08D2D6B3}"/>
              </a:ext>
            </a:extLst>
          </p:cNvPr>
          <p:cNvSpPr>
            <a:spLocks noGrp="1"/>
          </p:cNvSpPr>
          <p:nvPr>
            <p:ph type="title"/>
          </p:nvPr>
        </p:nvSpPr>
        <p:spPr/>
        <p:txBody>
          <a:bodyPr>
            <a:normAutofit/>
          </a:bodyPr>
          <a:lstStyle/>
          <a:p>
            <a:r>
              <a:rPr lang="el-GR" dirty="0"/>
              <a:t>ΟΔΗΓΙΑ 2011/92</a:t>
            </a:r>
          </a:p>
        </p:txBody>
      </p:sp>
      <p:sp>
        <p:nvSpPr>
          <p:cNvPr id="3" name="Θέση περιεχομένου 2">
            <a:extLst>
              <a:ext uri="{FF2B5EF4-FFF2-40B4-BE49-F238E27FC236}">
                <a16:creationId xmlns:a16="http://schemas.microsoft.com/office/drawing/2014/main" id="{7DE27023-6501-43A8-BE44-9028B3F19CB2}"/>
              </a:ext>
            </a:extLst>
          </p:cNvPr>
          <p:cNvSpPr>
            <a:spLocks noGrp="1"/>
          </p:cNvSpPr>
          <p:nvPr>
            <p:ph idx="1"/>
          </p:nvPr>
        </p:nvSpPr>
        <p:spPr/>
        <p:txBody>
          <a:bodyPr/>
          <a:lstStyle/>
          <a:p>
            <a:pPr algn="just">
              <a:lnSpc>
                <a:spcPct val="150000"/>
              </a:lnSpc>
              <a:spcBef>
                <a:spcPts val="0"/>
              </a:spcBef>
            </a:pPr>
            <a:r>
              <a:rPr lang="el-GR" dirty="0"/>
              <a:t>Οι απαιτήσεις αυτές περιλαμβάνουν την εκπόνηση περιβαλλοντικής μελέτης, την παροχή πληροφοριών, τη διεξαγωγή διαβουλεύσεων, τη συνεκτίμηση των αποτελεσμάτων της περιβαλλοντικής εκτίμησης, την κοινοποίηση πληροφοριών σχετικά με την απόφαση που λαμβάνεται στο τέλος της εκτίμησης και τη διασφάλιση της πρόσβασης στη δικαιοσύνη.</a:t>
            </a:r>
          </a:p>
        </p:txBody>
      </p:sp>
    </p:spTree>
    <p:extLst>
      <p:ext uri="{BB962C8B-B14F-4D97-AF65-F5344CB8AC3E}">
        <p14:creationId xmlns:p14="http://schemas.microsoft.com/office/powerpoint/2010/main" val="2002598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4B71E7-E641-46AE-B651-29FD013F7415}"/>
              </a:ext>
            </a:extLst>
          </p:cNvPr>
          <p:cNvSpPr>
            <a:spLocks noGrp="1"/>
          </p:cNvSpPr>
          <p:nvPr>
            <p:ph type="title"/>
          </p:nvPr>
        </p:nvSpPr>
        <p:spPr/>
        <p:txBody>
          <a:bodyPr>
            <a:normAutofit/>
          </a:bodyPr>
          <a:lstStyle/>
          <a:p>
            <a:r>
              <a:rPr lang="el-GR" dirty="0"/>
              <a:t>ΟΔΗΓΙΑ 2011/92</a:t>
            </a:r>
          </a:p>
        </p:txBody>
      </p:sp>
      <p:sp>
        <p:nvSpPr>
          <p:cNvPr id="3" name="Θέση περιεχομένου 2">
            <a:extLst>
              <a:ext uri="{FF2B5EF4-FFF2-40B4-BE49-F238E27FC236}">
                <a16:creationId xmlns:a16="http://schemas.microsoft.com/office/drawing/2014/main" id="{2FA922C0-C077-4C10-A271-F4E05F9E4A40}"/>
              </a:ext>
            </a:extLst>
          </p:cNvPr>
          <p:cNvSpPr>
            <a:spLocks noGrp="1"/>
          </p:cNvSpPr>
          <p:nvPr>
            <p:ph idx="1"/>
          </p:nvPr>
        </p:nvSpPr>
        <p:spPr/>
        <p:txBody>
          <a:bodyPr/>
          <a:lstStyle/>
          <a:p>
            <a:pPr algn="just"/>
            <a:r>
              <a:rPr lang="el-GR" dirty="0"/>
              <a:t>Η εκτίμηση των περιβαλλοντικών επιπτώσεων εντοπίζει, περιγράφει και αξιολογεί δεόντως, υπό το πρίσμα κάθε συγκεκριμένης περίπτωσης τις άμεσες και έμμεσες επιπτώσεις ενός έργου</a:t>
            </a:r>
          </a:p>
          <a:p>
            <a:pPr algn="just"/>
            <a:r>
              <a:rPr lang="el-GR" dirty="0"/>
              <a:t>στον άνθρωπο, στην πανίδα και στη χλωρίδα·</a:t>
            </a:r>
          </a:p>
          <a:p>
            <a:pPr algn="just"/>
            <a:r>
              <a:rPr lang="el-GR" dirty="0"/>
              <a:t>στο έδαφος, στα ύδατα, στον αέρα, στο κλίμα και στο τοπίο·</a:t>
            </a:r>
          </a:p>
          <a:p>
            <a:pPr algn="just"/>
            <a:r>
              <a:rPr lang="el-GR" dirty="0"/>
              <a:t>στα υλικά αγαθά και στην πολιτιστική κληρονομιά·</a:t>
            </a:r>
          </a:p>
          <a:p>
            <a:pPr algn="just"/>
            <a:r>
              <a:rPr lang="el-GR" dirty="0"/>
              <a:t>στην αλληλεπίδραση μεταξύ των παραγόντων που αναφέρονται στα στοιχεία α), β) και γ).</a:t>
            </a:r>
          </a:p>
        </p:txBody>
      </p:sp>
    </p:spTree>
    <p:extLst>
      <p:ext uri="{BB962C8B-B14F-4D97-AF65-F5344CB8AC3E}">
        <p14:creationId xmlns:p14="http://schemas.microsoft.com/office/powerpoint/2010/main" val="3977515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638AAE-BA26-4E8F-931D-028F1AC7CBD2}"/>
              </a:ext>
            </a:extLst>
          </p:cNvPr>
          <p:cNvSpPr>
            <a:spLocks noGrp="1"/>
          </p:cNvSpPr>
          <p:nvPr>
            <p:ph type="title"/>
          </p:nvPr>
        </p:nvSpPr>
        <p:spPr/>
        <p:txBody>
          <a:bodyPr>
            <a:normAutofit/>
          </a:bodyPr>
          <a:lstStyle/>
          <a:p>
            <a:r>
              <a:rPr lang="el-GR" dirty="0"/>
              <a:t>ΟΔΗΓΙΑ 2011/92</a:t>
            </a:r>
          </a:p>
        </p:txBody>
      </p:sp>
      <p:sp>
        <p:nvSpPr>
          <p:cNvPr id="3" name="Θέση περιεχομένου 2">
            <a:extLst>
              <a:ext uri="{FF2B5EF4-FFF2-40B4-BE49-F238E27FC236}">
                <a16:creationId xmlns:a16="http://schemas.microsoft.com/office/drawing/2014/main" id="{A4D292A8-314A-4E6B-878C-EBA755C52C87}"/>
              </a:ext>
            </a:extLst>
          </p:cNvPr>
          <p:cNvSpPr>
            <a:spLocks noGrp="1"/>
          </p:cNvSpPr>
          <p:nvPr>
            <p:ph idx="1"/>
          </p:nvPr>
        </p:nvSpPr>
        <p:spPr/>
        <p:txBody>
          <a:bodyPr>
            <a:normAutofit fontScale="92500" lnSpcReduction="20000"/>
          </a:bodyPr>
          <a:lstStyle/>
          <a:p>
            <a:pPr algn="just">
              <a:lnSpc>
                <a:spcPct val="150000"/>
              </a:lnSpc>
              <a:spcBef>
                <a:spcPts val="0"/>
              </a:spcBef>
            </a:pPr>
            <a:r>
              <a:rPr lang="el-GR" b="1" dirty="0"/>
              <a:t>Η διαδικασία EIA</a:t>
            </a:r>
            <a:endParaRPr lang="el-GR" dirty="0"/>
          </a:p>
          <a:p>
            <a:pPr algn="just">
              <a:lnSpc>
                <a:spcPct val="150000"/>
              </a:lnSpc>
              <a:spcBef>
                <a:spcPts val="0"/>
              </a:spcBef>
            </a:pPr>
            <a:r>
              <a:rPr lang="el-GR" dirty="0"/>
              <a:t>Η διαδικασία ΕΙΑ έχει ως εξής:</a:t>
            </a:r>
          </a:p>
          <a:p>
            <a:pPr algn="just">
              <a:lnSpc>
                <a:spcPct val="150000"/>
              </a:lnSpc>
              <a:spcBef>
                <a:spcPts val="0"/>
              </a:spcBef>
            </a:pPr>
            <a:r>
              <a:rPr lang="el-GR" dirty="0"/>
              <a:t>ο </a:t>
            </a:r>
            <a:r>
              <a:rPr lang="el-GR" b="1" dirty="0"/>
              <a:t>κύριος του έργου</a:t>
            </a:r>
            <a:r>
              <a:rPr lang="el-GR" dirty="0"/>
              <a:t> ενδέχεται να ζητήσει από την αρμόδια αρχή να καθορίσει τις λεπτομέρειες των πληροφοριών που παρέχονται με την ΕΙΑ (πεδίο πληροφορίας),</a:t>
            </a:r>
          </a:p>
          <a:p>
            <a:pPr algn="just">
              <a:lnSpc>
                <a:spcPct val="150000"/>
              </a:lnSpc>
              <a:spcBef>
                <a:spcPts val="0"/>
              </a:spcBef>
            </a:pPr>
            <a:r>
              <a:rPr lang="el-GR" dirty="0"/>
              <a:t>ο </a:t>
            </a:r>
            <a:r>
              <a:rPr lang="el-GR" b="1" dirty="0"/>
              <a:t>κύριος του έργου πρέπει να παρέχει πληροφορίες για τις περιβαλλοντικές επιπτώσεις</a:t>
            </a:r>
            <a:r>
              <a:rPr lang="el-GR" dirty="0"/>
              <a:t> (με τη μορφή προσχεδίου αναφοράς ΕΙΑ σύμφωνα με το παράρτημα IV της οδηγίας),</a:t>
            </a:r>
          </a:p>
          <a:p>
            <a:endParaRPr lang="el-GR" dirty="0"/>
          </a:p>
        </p:txBody>
      </p:sp>
    </p:spTree>
    <p:extLst>
      <p:ext uri="{BB962C8B-B14F-4D97-AF65-F5344CB8AC3E}">
        <p14:creationId xmlns:p14="http://schemas.microsoft.com/office/powerpoint/2010/main" val="3507359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94ABE1-32AF-4249-B938-196B389858B6}"/>
              </a:ext>
            </a:extLst>
          </p:cNvPr>
          <p:cNvSpPr>
            <a:spLocks noGrp="1"/>
          </p:cNvSpPr>
          <p:nvPr>
            <p:ph type="title"/>
          </p:nvPr>
        </p:nvSpPr>
        <p:spPr/>
        <p:txBody>
          <a:bodyPr>
            <a:normAutofit/>
          </a:bodyPr>
          <a:lstStyle/>
          <a:p>
            <a:r>
              <a:rPr lang="el-GR" dirty="0"/>
              <a:t>ΟΔΗΓΙΑ 2011/92</a:t>
            </a:r>
          </a:p>
        </p:txBody>
      </p:sp>
      <p:sp>
        <p:nvSpPr>
          <p:cNvPr id="3" name="Θέση περιεχομένου 2">
            <a:extLst>
              <a:ext uri="{FF2B5EF4-FFF2-40B4-BE49-F238E27FC236}">
                <a16:creationId xmlns:a16="http://schemas.microsoft.com/office/drawing/2014/main" id="{C2581317-CAC4-4F09-B2F7-9085BAAAEF78}"/>
              </a:ext>
            </a:extLst>
          </p:cNvPr>
          <p:cNvSpPr>
            <a:spLocks noGrp="1"/>
          </p:cNvSpPr>
          <p:nvPr>
            <p:ph idx="1"/>
          </p:nvPr>
        </p:nvSpPr>
        <p:spPr/>
        <p:txBody>
          <a:bodyPr>
            <a:normAutofit lnSpcReduction="10000"/>
          </a:bodyPr>
          <a:lstStyle/>
          <a:p>
            <a:pPr algn="just">
              <a:lnSpc>
                <a:spcPct val="150000"/>
              </a:lnSpc>
              <a:spcBef>
                <a:spcPts val="0"/>
              </a:spcBef>
            </a:pPr>
            <a:r>
              <a:rPr lang="el-GR" dirty="0"/>
              <a:t>οι </a:t>
            </a:r>
            <a:r>
              <a:rPr lang="el-GR" b="1" dirty="0"/>
              <a:t>περιβαλλοντικές αρχές</a:t>
            </a:r>
            <a:r>
              <a:rPr lang="el-GR" dirty="0"/>
              <a:t> και το </a:t>
            </a:r>
            <a:r>
              <a:rPr lang="el-GR" b="1" dirty="0"/>
              <a:t>δημόσιο</a:t>
            </a:r>
            <a:r>
              <a:rPr lang="el-GR" dirty="0"/>
              <a:t>, καθώς και οι </a:t>
            </a:r>
            <a:r>
              <a:rPr lang="el-GR" b="1" dirty="0"/>
              <a:t>τοπικές και περιφερειακές αρχές</a:t>
            </a:r>
            <a:r>
              <a:rPr lang="el-GR" dirty="0"/>
              <a:t> (και όποιες χώρες της ΕΕ επηρεάζονται), πρέπει να ενημερωθούν και να έχουν τη δυνατότητα διαβούλευσης,</a:t>
            </a:r>
          </a:p>
          <a:p>
            <a:pPr algn="just">
              <a:lnSpc>
                <a:spcPct val="150000"/>
              </a:lnSpc>
              <a:spcBef>
                <a:spcPts val="0"/>
              </a:spcBef>
            </a:pPr>
            <a:r>
              <a:rPr lang="el-GR" dirty="0"/>
              <a:t>η </a:t>
            </a:r>
            <a:r>
              <a:rPr lang="el-GR" b="1" dirty="0"/>
              <a:t>αρμόδια αρχή</a:t>
            </a:r>
            <a:r>
              <a:rPr lang="el-GR" dirty="0"/>
              <a:t> αποφασίζει λαμβάνοντας υπόψη τα </a:t>
            </a:r>
            <a:r>
              <a:rPr lang="el-GR" b="1" dirty="0"/>
              <a:t>αποτελέσματα των διαβουλεύσεων</a:t>
            </a:r>
            <a:r>
              <a:rPr lang="el-GR" dirty="0"/>
              <a:t>. Η απόφαση αυτή περιέχει επίσης </a:t>
            </a:r>
            <a:r>
              <a:rPr lang="el-GR" b="1" dirty="0"/>
              <a:t>αιτιολογημένο συμπέρασμα</a:t>
            </a:r>
            <a:r>
              <a:rPr lang="el-GR" dirty="0"/>
              <a:t> για τις σημαντικές επιπτώσεις του έργου,</a:t>
            </a:r>
          </a:p>
          <a:p>
            <a:endParaRPr lang="el-GR" dirty="0"/>
          </a:p>
        </p:txBody>
      </p:sp>
    </p:spTree>
    <p:extLst>
      <p:ext uri="{BB962C8B-B14F-4D97-AF65-F5344CB8AC3E}">
        <p14:creationId xmlns:p14="http://schemas.microsoft.com/office/powerpoint/2010/main" val="3958204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9C08E5-566C-46CC-AFBA-2DAD9D71AF5C}"/>
              </a:ext>
            </a:extLst>
          </p:cNvPr>
          <p:cNvSpPr>
            <a:spLocks noGrp="1"/>
          </p:cNvSpPr>
          <p:nvPr>
            <p:ph type="title"/>
          </p:nvPr>
        </p:nvSpPr>
        <p:spPr/>
        <p:txBody>
          <a:bodyPr>
            <a:normAutofit/>
          </a:bodyPr>
          <a:lstStyle/>
          <a:p>
            <a:r>
              <a:rPr lang="el-GR" dirty="0"/>
              <a:t>ΟΔΗΓΙΑ 2011/92</a:t>
            </a:r>
          </a:p>
        </p:txBody>
      </p:sp>
      <p:sp>
        <p:nvSpPr>
          <p:cNvPr id="3" name="Θέση περιεχομένου 2">
            <a:extLst>
              <a:ext uri="{FF2B5EF4-FFF2-40B4-BE49-F238E27FC236}">
                <a16:creationId xmlns:a16="http://schemas.microsoft.com/office/drawing/2014/main" id="{309DC364-A1C4-4FB4-B6C4-FCD37A6563C3}"/>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η </a:t>
            </a:r>
            <a:r>
              <a:rPr lang="el-GR" b="1" dirty="0"/>
              <a:t>αρχή</a:t>
            </a:r>
            <a:r>
              <a:rPr lang="el-GR" dirty="0"/>
              <a:t> ενημερώνει το κοινό για την απόφασή της,</a:t>
            </a:r>
          </a:p>
          <a:p>
            <a:pPr algn="just">
              <a:lnSpc>
                <a:spcPct val="150000"/>
              </a:lnSpc>
              <a:spcBef>
                <a:spcPts val="0"/>
              </a:spcBef>
            </a:pPr>
            <a:r>
              <a:rPr lang="el-GR" dirty="0"/>
              <a:t>το </a:t>
            </a:r>
            <a:r>
              <a:rPr lang="el-GR" b="1" dirty="0"/>
              <a:t>κοινό</a:t>
            </a:r>
            <a:r>
              <a:rPr lang="el-GR" dirty="0"/>
              <a:t> μπορεί να προσβάλει την απόφαση ενώπιον των δικαστηρίων.</a:t>
            </a:r>
          </a:p>
          <a:p>
            <a:pPr algn="just">
              <a:lnSpc>
                <a:spcPct val="150000"/>
              </a:lnSpc>
              <a:spcBef>
                <a:spcPts val="0"/>
              </a:spcBef>
            </a:pPr>
            <a:r>
              <a:rPr lang="el-GR" b="1" dirty="0"/>
              <a:t>Δημόσιες διαβουλεύσεις</a:t>
            </a:r>
            <a:endParaRPr lang="el-GR" dirty="0"/>
          </a:p>
          <a:p>
            <a:pPr algn="just">
              <a:lnSpc>
                <a:spcPct val="150000"/>
              </a:lnSpc>
              <a:spcBef>
                <a:spcPts val="0"/>
              </a:spcBef>
            </a:pPr>
            <a:r>
              <a:rPr lang="el-GR" dirty="0"/>
              <a:t>Η διαβούλευση με το κοινό είναι βασικό σημείο της διαδικασίας ΕΙΑ. Για να διασφαλιστεί η αποτελεσματική συμμετοχή του κοινού, </a:t>
            </a:r>
            <a:r>
              <a:rPr lang="el-GR" b="1" dirty="0"/>
              <a:t>η αναφορά ΕΙΑ και οι υπόλοιπες πληροφορίες</a:t>
            </a:r>
            <a:r>
              <a:rPr lang="el-GR" dirty="0"/>
              <a:t> πρέπει να παρέχονται το </a:t>
            </a:r>
            <a:r>
              <a:rPr lang="el-GR" dirty="0" err="1"/>
              <a:t>νωρίτερο</a:t>
            </a:r>
            <a:r>
              <a:rPr lang="el-GR" dirty="0"/>
              <a:t> δυνατό. Αυτό μπορεί να γίνει με ηλεκτρονικά μέσα, με ανακοινώσεις, με τοιχοκόλληση ή μέσα από τις τοπικές εφημερίδες.</a:t>
            </a:r>
          </a:p>
          <a:p>
            <a:endParaRPr lang="el-GR" dirty="0"/>
          </a:p>
        </p:txBody>
      </p:sp>
    </p:spTree>
    <p:extLst>
      <p:ext uri="{BB962C8B-B14F-4D97-AF65-F5344CB8AC3E}">
        <p14:creationId xmlns:p14="http://schemas.microsoft.com/office/powerpoint/2010/main" val="194462788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2908</Words>
  <Application>Microsoft Office PowerPoint</Application>
  <PresentationFormat>Ευρεία οθόνη</PresentationFormat>
  <Paragraphs>112</Paragraphs>
  <Slides>40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40</vt:i4>
      </vt:variant>
    </vt:vector>
  </HeadingPairs>
  <TitlesOfParts>
    <vt:vector size="44" baseType="lpstr">
      <vt:lpstr>Arial</vt:lpstr>
      <vt:lpstr>Calibri</vt:lpstr>
      <vt:lpstr>Calibri Light</vt:lpstr>
      <vt:lpstr>Θέμα του Office</vt:lpstr>
      <vt:lpstr>Παρουσίαση του PowerPoint</vt:lpstr>
      <vt:lpstr>ΟΔΗΓΙΑ 2011/92 για την εκτίμηση των επιπτώσεων ορισμένων σχεδίων δημοσίων και ιδιωτικών έργων στο περιβάλλον</vt:lpstr>
      <vt:lpstr>ΟΔΗΓΙΑ 2011/92</vt:lpstr>
      <vt:lpstr>ΟΔΗΓΙΑ 2011/92</vt:lpstr>
      <vt:lpstr>ΟΔΗΓΙΑ 2011/92</vt:lpstr>
      <vt:lpstr>ΟΔΗΓΙΑ 2011/92</vt:lpstr>
      <vt:lpstr>ΟΔΗΓΙΑ 2011/92</vt:lpstr>
      <vt:lpstr>ΟΔΗΓΙΑ 2011/92</vt:lpstr>
      <vt:lpstr>ΟΔΗΓΙΑ 2011/92</vt:lpstr>
      <vt:lpstr>ΟΔΗΓΙΑ 2011/92</vt:lpstr>
      <vt:lpstr> C-329/17 Gerhard Prenninger κ.λπ.. 07.08.2018  </vt:lpstr>
      <vt:lpstr> C-329/17 Gerhard Prenninger κ.λπ.. 07.08.2018  </vt:lpstr>
      <vt:lpstr> C-329/17 Gerhard Prenninger κ.λπ.. 07.08.2018  </vt:lpstr>
      <vt:lpstr> C-329/17 Gerhard Prenninger κ.λπ.. 07.08.2018  </vt:lpstr>
      <vt:lpstr> C-329/17 Gerhard Prenninger κ.λπ.. 07.08.2018  </vt:lpstr>
      <vt:lpstr> C-329/17 Gerhard Prenninger κ.λπ.. 07.08.2018  </vt:lpstr>
      <vt:lpstr> C-329/17 Gerhard Prenninger κ.λπ.. 07.08.2018  </vt:lpstr>
      <vt:lpstr> C-329/17 Gerhard Prenninger κ.λπ.. 07.08.2018  </vt:lpstr>
      <vt:lpstr> C-329/17 Gerhard Prenninger κ.λπ.. 07.08.2018  </vt:lpstr>
      <vt:lpstr> C-329/17 Gerhard Prenninger κ.λπ.. 07.08.2018  </vt:lpstr>
      <vt:lpstr> C-329/17 Gerhard Prenninger κ.λπ.. 07.08.2018  </vt:lpstr>
      <vt:lpstr> C-329/17 Gerhard Prenninger κ.λπ.. 07.08.2018  </vt:lpstr>
      <vt:lpstr>C-2-10 Azienda Agro-Zootecnica Franchini Sarl, 21/07/2011</vt:lpstr>
      <vt:lpstr>C-2-10 Azienda Agro-Zootecnica Franchini Sarl, 21/07/2011</vt:lpstr>
      <vt:lpstr>C-2-10 Azienda Agro-Zootecnica Franchini Sarl, 21/07/2011</vt:lpstr>
      <vt:lpstr>C-2-10 Azienda Agro-Zootecnica Franchini Sarl, 21/07/2011</vt:lpstr>
      <vt:lpstr>C-2-10 Azienda Agro-Zootecnica Franchini Sarl, 21/07/2011</vt:lpstr>
      <vt:lpstr>C-2-10 Azienda Agro-Zootecnica Franchini Sarl, 21/07/2011</vt:lpstr>
      <vt:lpstr>C-2-10 Azienda Agro-Zootecnica Franchini Sarl, 21/07/2011</vt:lpstr>
      <vt:lpstr>C-2-10 Azienda Agro-Zootecnica Franchini Sarl, 21/07/2011</vt:lpstr>
      <vt:lpstr>C-2-10 Azienda Agro-Zootecnica Franchini Sarl, 21/07/2011</vt:lpstr>
      <vt:lpstr>C-2-10 Azienda Agro-Zootecnica Franchini Sarl, 21/07/2011</vt:lpstr>
      <vt:lpstr>C-2-10 Azienda Agro-Zootecnica Franchini Sarl, 21/07/2011</vt:lpstr>
      <vt:lpstr>C-2-10 Azienda Agro-Zootecnica Franchini Sarl, 21/07/2011</vt:lpstr>
      <vt:lpstr>C-2-10 Azienda Agro-Zootecnica Franchini Sarl, 21/07/2011</vt:lpstr>
      <vt:lpstr>C-2-10 Azienda Agro-Zootecnica Franchini Sarl, 21/07/2011</vt:lpstr>
      <vt:lpstr>C-2-10 Azienda Agro-Zootecnica Franchini Sarl, 21/07/2011</vt:lpstr>
      <vt:lpstr>C-2-10 Azienda Agro-Zootecnica Franchini Sarl, 21/07/2011</vt:lpstr>
      <vt:lpstr>C-2-10 Azienda Agro-Zootecnica Franchini Sarl, 21/07/2011</vt:lpstr>
      <vt:lpstr>C-2-10 Azienda Agro-Zootecnica Franchini Sarl, 21/07/2011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PANAGIOTIS ARGALIAS</dc:creator>
  <cp:lastModifiedBy>PANAGIOTIS ARGALIAS</cp:lastModifiedBy>
  <cp:revision>2</cp:revision>
  <dcterms:created xsi:type="dcterms:W3CDTF">2023-04-27T19:15:32Z</dcterms:created>
  <dcterms:modified xsi:type="dcterms:W3CDTF">2023-05-10T19:58:37Z</dcterms:modified>
</cp:coreProperties>
</file>