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9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575" r:id="rId3"/>
    <p:sldId id="500" r:id="rId4"/>
    <p:sldId id="501" r:id="rId5"/>
    <p:sldId id="502" r:id="rId6"/>
    <p:sldId id="503" r:id="rId7"/>
    <p:sldId id="504" r:id="rId8"/>
    <p:sldId id="505" r:id="rId9"/>
    <p:sldId id="506" r:id="rId10"/>
    <p:sldId id="507" r:id="rId11"/>
    <p:sldId id="528" r:id="rId12"/>
    <p:sldId id="530" r:id="rId13"/>
    <p:sldId id="531" r:id="rId14"/>
    <p:sldId id="532" r:id="rId15"/>
    <p:sldId id="533" r:id="rId16"/>
    <p:sldId id="535" r:id="rId17"/>
    <p:sldId id="577" r:id="rId18"/>
    <p:sldId id="539" r:id="rId19"/>
    <p:sldId id="538" r:id="rId20"/>
    <p:sldId id="537" r:id="rId21"/>
    <p:sldId id="540" r:id="rId22"/>
    <p:sldId id="580" r:id="rId23"/>
    <p:sldId id="581" r:id="rId24"/>
    <p:sldId id="541" r:id="rId25"/>
    <p:sldId id="582" r:id="rId26"/>
    <p:sldId id="545" r:id="rId27"/>
    <p:sldId id="583" r:id="rId28"/>
    <p:sldId id="584" r:id="rId29"/>
    <p:sldId id="585" r:id="rId30"/>
    <p:sldId id="542" r:id="rId31"/>
    <p:sldId id="544" r:id="rId32"/>
    <p:sldId id="592" r:id="rId33"/>
    <p:sldId id="543" r:id="rId34"/>
    <p:sldId id="586" r:id="rId35"/>
    <p:sldId id="547" r:id="rId36"/>
    <p:sldId id="548" r:id="rId37"/>
    <p:sldId id="551" r:id="rId38"/>
    <p:sldId id="550" r:id="rId39"/>
    <p:sldId id="549" r:id="rId40"/>
    <p:sldId id="552" r:id="rId41"/>
    <p:sldId id="553" r:id="rId42"/>
    <p:sldId id="554" r:id="rId43"/>
    <p:sldId id="555" r:id="rId44"/>
    <p:sldId id="576" r:id="rId45"/>
    <p:sldId id="556" r:id="rId46"/>
    <p:sldId id="557" r:id="rId47"/>
    <p:sldId id="558" r:id="rId48"/>
    <p:sldId id="559" r:id="rId49"/>
    <p:sldId id="560" r:id="rId50"/>
    <p:sldId id="587" r:id="rId51"/>
    <p:sldId id="588" r:id="rId52"/>
    <p:sldId id="589" r:id="rId53"/>
    <p:sldId id="590" r:id="rId54"/>
    <p:sldId id="591" r:id="rId55"/>
    <p:sldId id="561" r:id="rId56"/>
    <p:sldId id="562" r:id="rId57"/>
    <p:sldId id="563" r:id="rId58"/>
    <p:sldId id="568" r:id="rId59"/>
    <p:sldId id="564" r:id="rId60"/>
    <p:sldId id="567" r:id="rId61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hi Revithiadou" initials="AR" lastIdx="16" clrIdx="0"/>
  <p:cmAuthor id="1" name="Maria" initials="M" lastIdx="1" clrIdx="1"/>
  <p:cmAuthor id="2" name="user" initials="u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Στυλ με θέμα 1 - Έμφαση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Φωτεινό στυλ 3 - Έμφαση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Μεσαίο στυλ 4 - Έμφαση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Φωτεινό στυλ 3 - Έμφαση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Μεσαίο στυλ 2 - Έμφασ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Μεσαίο στυλ 1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Μεσαίο στυλ 2 - Έμφαση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Μεσαίο στυλ 3 - Έμφαση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94" autoAdjust="0"/>
  </p:normalViewPr>
  <p:slideViewPr>
    <p:cSldViewPr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35E7A-D287-4A2D-BBFF-9C09B9EA0673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524BF21-8E7D-406B-8439-D962C54BDB5F}">
      <dgm:prSet phldrT="[Κείμενο]" custT="1"/>
      <dgm:spPr/>
      <dgm:t>
        <a:bodyPr/>
        <a:lstStyle/>
        <a:p>
          <a:r>
            <a:rPr lang="el-GR" sz="1400" b="1" dirty="0">
              <a:latin typeface="Calibri"/>
              <a:cs typeface="Calibri"/>
            </a:rPr>
            <a:t>Ξένη Γλώσσα </a:t>
          </a:r>
        </a:p>
      </dgm:t>
    </dgm:pt>
    <dgm:pt modelId="{4517D1E2-178F-4F30-AB3B-1F37E63CC35A}" type="parTrans" cxnId="{A4BF62DB-AC61-4003-AB6F-F4C723C5C8B5}">
      <dgm:prSet/>
      <dgm:spPr/>
      <dgm:t>
        <a:bodyPr/>
        <a:lstStyle/>
        <a:p>
          <a:endParaRPr lang="el-GR"/>
        </a:p>
      </dgm:t>
    </dgm:pt>
    <dgm:pt modelId="{917672DD-5827-4FBD-9F97-D477A237E04A}" type="sibTrans" cxnId="{A4BF62DB-AC61-4003-AB6F-F4C723C5C8B5}">
      <dgm:prSet/>
      <dgm:spPr/>
      <dgm:t>
        <a:bodyPr/>
        <a:lstStyle/>
        <a:p>
          <a:endParaRPr lang="el-GR"/>
        </a:p>
      </dgm:t>
    </dgm:pt>
    <dgm:pt modelId="{0196AD73-8DBF-4917-9EBA-0A43FA93AF95}">
      <dgm:prSet phldrT="[Κείμενο]"/>
      <dgm:spPr/>
      <dgm:t>
        <a:bodyPr/>
        <a:lstStyle/>
        <a:p>
          <a:r>
            <a:rPr lang="el-GR" dirty="0">
              <a:latin typeface="Calibri"/>
              <a:cs typeface="Calibri"/>
            </a:rPr>
            <a:t>Ευελιξία διδασκόντων στην επιλογή διδακτικού υλικού αλλά και στη μέθοδο διδασκαλίας  </a:t>
          </a:r>
        </a:p>
      </dgm:t>
    </dgm:pt>
    <dgm:pt modelId="{FDA1CD72-D895-4755-ADDE-3EA83E8B2222}" type="parTrans" cxnId="{AC3E17B9-E88E-4320-83BF-BB16EA2664DA}">
      <dgm:prSet/>
      <dgm:spPr/>
      <dgm:t>
        <a:bodyPr/>
        <a:lstStyle/>
        <a:p>
          <a:endParaRPr lang="el-GR"/>
        </a:p>
      </dgm:t>
    </dgm:pt>
    <dgm:pt modelId="{0CB2DC66-92E3-43DF-B15B-3E6B6F8BBAFA}" type="sibTrans" cxnId="{AC3E17B9-E88E-4320-83BF-BB16EA2664DA}">
      <dgm:prSet/>
      <dgm:spPr/>
      <dgm:t>
        <a:bodyPr/>
        <a:lstStyle/>
        <a:p>
          <a:endParaRPr lang="el-GR"/>
        </a:p>
      </dgm:t>
    </dgm:pt>
    <dgm:pt modelId="{E39E0050-8670-4C9C-80D8-EDE00398B2BA}">
      <dgm:prSet phldrT="[Κείμενο]" custT="1"/>
      <dgm:spPr/>
      <dgm:t>
        <a:bodyPr/>
        <a:lstStyle/>
        <a:p>
          <a:r>
            <a:rPr lang="el-GR" sz="1400" b="1" dirty="0">
              <a:latin typeface="Calibri"/>
              <a:cs typeface="Calibri"/>
            </a:rPr>
            <a:t>Δεύτερη Γλώσσα (Γ2) </a:t>
          </a:r>
        </a:p>
      </dgm:t>
    </dgm:pt>
    <dgm:pt modelId="{9404242F-AB69-4BA3-BF98-0B0C8AAFAF1E}" type="parTrans" cxnId="{A0CCED6F-DACA-4D8C-9C46-8BA98E05BF47}">
      <dgm:prSet/>
      <dgm:spPr/>
      <dgm:t>
        <a:bodyPr/>
        <a:lstStyle/>
        <a:p>
          <a:endParaRPr lang="el-GR"/>
        </a:p>
      </dgm:t>
    </dgm:pt>
    <dgm:pt modelId="{FDEB85EE-89D9-4974-A806-890468097CA3}" type="sibTrans" cxnId="{A0CCED6F-DACA-4D8C-9C46-8BA98E05BF47}">
      <dgm:prSet/>
      <dgm:spPr/>
      <dgm:t>
        <a:bodyPr/>
        <a:lstStyle/>
        <a:p>
          <a:endParaRPr lang="el-GR"/>
        </a:p>
      </dgm:t>
    </dgm:pt>
    <dgm:pt modelId="{2081FFDC-EF57-4C60-A78B-5BF122B5DCB3}">
      <dgm:prSet phldrT="[Κείμενο]"/>
      <dgm:spPr/>
      <dgm:t>
        <a:bodyPr/>
        <a:lstStyle/>
        <a:p>
          <a:r>
            <a:rPr lang="el-GR" dirty="0">
              <a:latin typeface="Calibri"/>
              <a:cs typeface="Calibri"/>
            </a:rPr>
            <a:t>Δίγλωσσοι μαθητές – Απαιτήσεις ΑΠΣ – Γνωστικά αντικείμενα-</a:t>
          </a:r>
        </a:p>
      </dgm:t>
    </dgm:pt>
    <dgm:pt modelId="{6CBD03FC-7F0C-417A-8237-97085AFEE51E}" type="parTrans" cxnId="{B47377AB-3F3D-45AD-81B8-2C5A9146452D}">
      <dgm:prSet/>
      <dgm:spPr/>
      <dgm:t>
        <a:bodyPr/>
        <a:lstStyle/>
        <a:p>
          <a:endParaRPr lang="el-GR"/>
        </a:p>
      </dgm:t>
    </dgm:pt>
    <dgm:pt modelId="{C600ED40-A581-43B2-836C-20B5A0F7D23F}" type="sibTrans" cxnId="{B47377AB-3F3D-45AD-81B8-2C5A9146452D}">
      <dgm:prSet/>
      <dgm:spPr/>
      <dgm:t>
        <a:bodyPr/>
        <a:lstStyle/>
        <a:p>
          <a:endParaRPr lang="el-GR"/>
        </a:p>
      </dgm:t>
    </dgm:pt>
    <dgm:pt modelId="{1C13FD62-7107-40F5-A1D3-7BFB76F85E62}">
      <dgm:prSet phldrT="[Κείμενο]" custT="1"/>
      <dgm:spPr/>
      <dgm:t>
        <a:bodyPr/>
        <a:lstStyle/>
        <a:p>
          <a:r>
            <a:rPr lang="el-GR" sz="1400" b="1" dirty="0">
              <a:latin typeface="Calibri"/>
              <a:cs typeface="Calibri"/>
            </a:rPr>
            <a:t>Μητρική / Πρώτη Γλώσσα (Γ1</a:t>
          </a:r>
          <a:r>
            <a:rPr lang="el-GR" sz="1400" dirty="0">
              <a:latin typeface="Calibri"/>
              <a:cs typeface="Calibri"/>
            </a:rPr>
            <a:t>)</a:t>
          </a:r>
        </a:p>
      </dgm:t>
    </dgm:pt>
    <dgm:pt modelId="{2690E173-1457-4B6D-84D8-F8B3BBBEB373}" type="parTrans" cxnId="{9B9B9461-0586-4040-9875-D097790B2989}">
      <dgm:prSet/>
      <dgm:spPr/>
      <dgm:t>
        <a:bodyPr/>
        <a:lstStyle/>
        <a:p>
          <a:endParaRPr lang="el-GR"/>
        </a:p>
      </dgm:t>
    </dgm:pt>
    <dgm:pt modelId="{BB9A4D44-7179-433B-BC29-49E708569B61}" type="sibTrans" cxnId="{9B9B9461-0586-4040-9875-D097790B2989}">
      <dgm:prSet/>
      <dgm:spPr/>
      <dgm:t>
        <a:bodyPr/>
        <a:lstStyle/>
        <a:p>
          <a:endParaRPr lang="el-GR"/>
        </a:p>
      </dgm:t>
    </dgm:pt>
    <dgm:pt modelId="{CFF27CCB-3EFB-4A8E-A0CC-911F61AD30B5}">
      <dgm:prSet phldrT="[Κείμενο]"/>
      <dgm:spPr/>
      <dgm:t>
        <a:bodyPr/>
        <a:lstStyle/>
        <a:p>
          <a:r>
            <a:rPr lang="el-GR" dirty="0">
              <a:latin typeface="Calibri"/>
              <a:cs typeface="Calibri"/>
            </a:rPr>
            <a:t>Κατάκτηση του λόγου της επιστήμης </a:t>
          </a:r>
        </a:p>
      </dgm:t>
    </dgm:pt>
    <dgm:pt modelId="{C9D43C75-B55D-49CD-873C-9D52BBCFBFB7}" type="parTrans" cxnId="{77F1DF81-41D0-4402-9998-BF91D4A5AA69}">
      <dgm:prSet/>
      <dgm:spPr/>
      <dgm:t>
        <a:bodyPr/>
        <a:lstStyle/>
        <a:p>
          <a:endParaRPr lang="el-GR"/>
        </a:p>
      </dgm:t>
    </dgm:pt>
    <dgm:pt modelId="{10B79933-DF1D-47AC-BA5E-09AE8748B37D}" type="sibTrans" cxnId="{77F1DF81-41D0-4402-9998-BF91D4A5AA69}">
      <dgm:prSet/>
      <dgm:spPr/>
      <dgm:t>
        <a:bodyPr/>
        <a:lstStyle/>
        <a:p>
          <a:endParaRPr lang="el-GR"/>
        </a:p>
      </dgm:t>
    </dgm:pt>
    <dgm:pt modelId="{DA82734C-EA78-451D-A591-373D25FAE3BE}">
      <dgm:prSet phldrT="[Κείμενο]"/>
      <dgm:spPr/>
      <dgm:t>
        <a:bodyPr/>
        <a:lstStyle/>
        <a:p>
          <a:r>
            <a:rPr lang="el-GR" dirty="0">
              <a:latin typeface="Calibri"/>
              <a:cs typeface="Calibri"/>
            </a:rPr>
            <a:t>Ανάπτυξη γλωσσικών </a:t>
          </a:r>
          <a:r>
            <a:rPr lang="el-GR" dirty="0" err="1">
              <a:latin typeface="Calibri"/>
              <a:cs typeface="Calibri"/>
            </a:rPr>
            <a:t>μακρο</a:t>
          </a:r>
          <a:r>
            <a:rPr lang="el-GR" dirty="0">
              <a:latin typeface="Calibri"/>
              <a:cs typeface="Calibri"/>
            </a:rPr>
            <a:t>- </a:t>
          </a:r>
          <a:r>
            <a:rPr lang="el-GR" dirty="0" err="1">
              <a:latin typeface="Calibri"/>
              <a:cs typeface="Calibri"/>
            </a:rPr>
            <a:t>μικρο</a:t>
          </a:r>
          <a:r>
            <a:rPr lang="el-GR" dirty="0">
              <a:latin typeface="Calibri"/>
              <a:cs typeface="Calibri"/>
            </a:rPr>
            <a:t> δεξιοτήτων</a:t>
          </a:r>
        </a:p>
      </dgm:t>
    </dgm:pt>
    <dgm:pt modelId="{43190F81-8517-4F9F-B2B6-19F42CE49E36}" type="parTrans" cxnId="{AE30066C-81EB-44A8-83C6-8BF401DCB179}">
      <dgm:prSet/>
      <dgm:spPr/>
      <dgm:t>
        <a:bodyPr/>
        <a:lstStyle/>
        <a:p>
          <a:endParaRPr lang="el-GR"/>
        </a:p>
      </dgm:t>
    </dgm:pt>
    <dgm:pt modelId="{8972E134-30FC-472D-9840-94FB81B92608}" type="sibTrans" cxnId="{AE30066C-81EB-44A8-83C6-8BF401DCB179}">
      <dgm:prSet/>
      <dgm:spPr/>
      <dgm:t>
        <a:bodyPr/>
        <a:lstStyle/>
        <a:p>
          <a:endParaRPr lang="el-GR"/>
        </a:p>
      </dgm:t>
    </dgm:pt>
    <dgm:pt modelId="{24B98828-B8C4-6643-8956-C049C7B124F0}">
      <dgm:prSet phldrT="[Κείμενο]"/>
      <dgm:spPr/>
      <dgm:t>
        <a:bodyPr/>
        <a:lstStyle/>
        <a:p>
          <a:r>
            <a:rPr lang="el-GR" dirty="0">
              <a:latin typeface="Calibri"/>
              <a:cs typeface="Calibri"/>
            </a:rPr>
            <a:t>Η γλώσσα είναι το αντικείμενο αλλά και το μέσο της διδασκαλίας  </a:t>
          </a:r>
        </a:p>
      </dgm:t>
    </dgm:pt>
    <dgm:pt modelId="{222CE3D2-DE39-EB4E-AB7E-20847640EBB8}" type="parTrans" cxnId="{4C1B23C7-99AF-3241-9177-C0EC8DBA56FB}">
      <dgm:prSet/>
      <dgm:spPr/>
      <dgm:t>
        <a:bodyPr/>
        <a:lstStyle/>
        <a:p>
          <a:endParaRPr lang="en-US"/>
        </a:p>
      </dgm:t>
    </dgm:pt>
    <dgm:pt modelId="{AB9CCB58-9169-B044-B21B-CBD51165D18D}" type="sibTrans" cxnId="{4C1B23C7-99AF-3241-9177-C0EC8DBA56FB}">
      <dgm:prSet/>
      <dgm:spPr/>
      <dgm:t>
        <a:bodyPr/>
        <a:lstStyle/>
        <a:p>
          <a:endParaRPr lang="en-US"/>
        </a:p>
      </dgm:t>
    </dgm:pt>
    <dgm:pt modelId="{0057853B-7205-445F-B75C-FF6CD0EED5AF}" type="pres">
      <dgm:prSet presAssocID="{91835E7A-D287-4A2D-BBFF-9C09B9EA0673}" presName="linearFlow" presStyleCnt="0">
        <dgm:presLayoutVars>
          <dgm:dir/>
          <dgm:animLvl val="lvl"/>
          <dgm:resizeHandles val="exact"/>
        </dgm:presLayoutVars>
      </dgm:prSet>
      <dgm:spPr/>
    </dgm:pt>
    <dgm:pt modelId="{9B387175-BFD8-4AE5-9A79-707F04D3A320}" type="pres">
      <dgm:prSet presAssocID="{4524BF21-8E7D-406B-8439-D962C54BDB5F}" presName="composite" presStyleCnt="0"/>
      <dgm:spPr/>
    </dgm:pt>
    <dgm:pt modelId="{A74BFBDC-F039-44A7-BAE6-2E162C7BEB8D}" type="pres">
      <dgm:prSet presAssocID="{4524BF21-8E7D-406B-8439-D962C54BDB5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B4556EE-5BF2-429C-BFE6-BF868A33DC55}" type="pres">
      <dgm:prSet presAssocID="{4524BF21-8E7D-406B-8439-D962C54BDB5F}" presName="parSh" presStyleLbl="node1" presStyleIdx="0" presStyleCnt="3"/>
      <dgm:spPr/>
    </dgm:pt>
    <dgm:pt modelId="{642B09A9-A155-44F8-B9EB-200C07116410}" type="pres">
      <dgm:prSet presAssocID="{4524BF21-8E7D-406B-8439-D962C54BDB5F}" presName="desTx" presStyleLbl="fgAcc1" presStyleIdx="0" presStyleCnt="3">
        <dgm:presLayoutVars>
          <dgm:bulletEnabled val="1"/>
        </dgm:presLayoutVars>
      </dgm:prSet>
      <dgm:spPr/>
    </dgm:pt>
    <dgm:pt modelId="{7685EB02-BEFE-4BD4-98C2-676ADE29F9C6}" type="pres">
      <dgm:prSet presAssocID="{917672DD-5827-4FBD-9F97-D477A237E04A}" presName="sibTrans" presStyleLbl="sibTrans2D1" presStyleIdx="0" presStyleCnt="2"/>
      <dgm:spPr/>
    </dgm:pt>
    <dgm:pt modelId="{399684B8-CA88-45B6-8B51-28EA738443B0}" type="pres">
      <dgm:prSet presAssocID="{917672DD-5827-4FBD-9F97-D477A237E04A}" presName="connTx" presStyleLbl="sibTrans2D1" presStyleIdx="0" presStyleCnt="2"/>
      <dgm:spPr/>
    </dgm:pt>
    <dgm:pt modelId="{3A92B29B-FA5C-4FC5-91D2-0594241DAEF2}" type="pres">
      <dgm:prSet presAssocID="{E39E0050-8670-4C9C-80D8-EDE00398B2BA}" presName="composite" presStyleCnt="0"/>
      <dgm:spPr/>
    </dgm:pt>
    <dgm:pt modelId="{57E3896D-5B61-47C9-9684-312A2BCE19CB}" type="pres">
      <dgm:prSet presAssocID="{E39E0050-8670-4C9C-80D8-EDE00398B2B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C85DCEF-50F3-4B4D-82CC-2BA7855B3B21}" type="pres">
      <dgm:prSet presAssocID="{E39E0050-8670-4C9C-80D8-EDE00398B2BA}" presName="parSh" presStyleLbl="node1" presStyleIdx="1" presStyleCnt="3"/>
      <dgm:spPr/>
    </dgm:pt>
    <dgm:pt modelId="{2FEA8843-CFC1-4F49-8C63-EFF804982371}" type="pres">
      <dgm:prSet presAssocID="{E39E0050-8670-4C9C-80D8-EDE00398B2BA}" presName="desTx" presStyleLbl="fgAcc1" presStyleIdx="1" presStyleCnt="3" custLinFactNeighborX="-3483" custLinFactNeighborY="6599">
        <dgm:presLayoutVars>
          <dgm:bulletEnabled val="1"/>
        </dgm:presLayoutVars>
      </dgm:prSet>
      <dgm:spPr/>
    </dgm:pt>
    <dgm:pt modelId="{A309718C-A241-4D19-9E22-51BEE8DF1D86}" type="pres">
      <dgm:prSet presAssocID="{FDEB85EE-89D9-4974-A806-890468097CA3}" presName="sibTrans" presStyleLbl="sibTrans2D1" presStyleIdx="1" presStyleCnt="2"/>
      <dgm:spPr/>
    </dgm:pt>
    <dgm:pt modelId="{C8ADF747-8024-4B19-94C7-744C0F43A75A}" type="pres">
      <dgm:prSet presAssocID="{FDEB85EE-89D9-4974-A806-890468097CA3}" presName="connTx" presStyleLbl="sibTrans2D1" presStyleIdx="1" presStyleCnt="2"/>
      <dgm:spPr/>
    </dgm:pt>
    <dgm:pt modelId="{82DA6704-4354-4DA9-BDED-35EAB259584C}" type="pres">
      <dgm:prSet presAssocID="{1C13FD62-7107-40F5-A1D3-7BFB76F85E62}" presName="composite" presStyleCnt="0"/>
      <dgm:spPr/>
    </dgm:pt>
    <dgm:pt modelId="{F3A71428-79B7-4703-AE23-AA1AC24C76B6}" type="pres">
      <dgm:prSet presAssocID="{1C13FD62-7107-40F5-A1D3-7BFB76F85E62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7A4E131-F38B-45EA-96BB-9FED69A4BB52}" type="pres">
      <dgm:prSet presAssocID="{1C13FD62-7107-40F5-A1D3-7BFB76F85E62}" presName="parSh" presStyleLbl="node1" presStyleIdx="2" presStyleCnt="3" custScaleX="111405" custScaleY="149808"/>
      <dgm:spPr/>
    </dgm:pt>
    <dgm:pt modelId="{C43E31E4-B245-4C05-AD29-F43447F94993}" type="pres">
      <dgm:prSet presAssocID="{1C13FD62-7107-40F5-A1D3-7BFB76F85E62}" presName="desTx" presStyleLbl="fgAcc1" presStyleIdx="2" presStyleCnt="3" custLinFactNeighborX="1920" custLinFactNeighborY="8258">
        <dgm:presLayoutVars>
          <dgm:bulletEnabled val="1"/>
        </dgm:presLayoutVars>
      </dgm:prSet>
      <dgm:spPr/>
    </dgm:pt>
  </dgm:ptLst>
  <dgm:cxnLst>
    <dgm:cxn modelId="{BD990817-74BA-BA4E-8C19-5E8AFBFB18A6}" type="presOf" srcId="{FDEB85EE-89D9-4974-A806-890468097CA3}" destId="{A309718C-A241-4D19-9E22-51BEE8DF1D86}" srcOrd="0" destOrd="0" presId="urn:microsoft.com/office/officeart/2005/8/layout/process3"/>
    <dgm:cxn modelId="{DB287F31-768D-9046-85C4-809E3FCA7B2D}" type="presOf" srcId="{CFF27CCB-3EFB-4A8E-A0CC-911F61AD30B5}" destId="{C43E31E4-B245-4C05-AD29-F43447F94993}" srcOrd="0" destOrd="0" presId="urn:microsoft.com/office/officeart/2005/8/layout/process3"/>
    <dgm:cxn modelId="{397A913A-B292-0F48-A9FF-572D5E47A39B}" type="presOf" srcId="{2081FFDC-EF57-4C60-A78B-5BF122B5DCB3}" destId="{2FEA8843-CFC1-4F49-8C63-EFF804982371}" srcOrd="0" destOrd="0" presId="urn:microsoft.com/office/officeart/2005/8/layout/process3"/>
    <dgm:cxn modelId="{13F5B341-E436-3C4F-B643-D7AEE6A732DC}" type="presOf" srcId="{1C13FD62-7107-40F5-A1D3-7BFB76F85E62}" destId="{47A4E131-F38B-45EA-96BB-9FED69A4BB52}" srcOrd="1" destOrd="0" presId="urn:microsoft.com/office/officeart/2005/8/layout/process3"/>
    <dgm:cxn modelId="{0B946943-78BD-E94D-B146-F7EFEFCB3F3A}" type="presOf" srcId="{0196AD73-8DBF-4917-9EBA-0A43FA93AF95}" destId="{642B09A9-A155-44F8-B9EB-200C07116410}" srcOrd="0" destOrd="0" presId="urn:microsoft.com/office/officeart/2005/8/layout/process3"/>
    <dgm:cxn modelId="{0FCCB84D-5A37-0847-9040-5FCABD96839D}" type="presOf" srcId="{917672DD-5827-4FBD-9F97-D477A237E04A}" destId="{7685EB02-BEFE-4BD4-98C2-676ADE29F9C6}" srcOrd="0" destOrd="0" presId="urn:microsoft.com/office/officeart/2005/8/layout/process3"/>
    <dgm:cxn modelId="{F2690B5B-33BF-F64E-878C-5DBEFDFC82F1}" type="presOf" srcId="{24B98828-B8C4-6643-8956-C049C7B124F0}" destId="{2FEA8843-CFC1-4F49-8C63-EFF804982371}" srcOrd="0" destOrd="1" presId="urn:microsoft.com/office/officeart/2005/8/layout/process3"/>
    <dgm:cxn modelId="{9B9B9461-0586-4040-9875-D097790B2989}" srcId="{91835E7A-D287-4A2D-BBFF-9C09B9EA0673}" destId="{1C13FD62-7107-40F5-A1D3-7BFB76F85E62}" srcOrd="2" destOrd="0" parTransId="{2690E173-1457-4B6D-84D8-F8B3BBBEB373}" sibTransId="{BB9A4D44-7179-433B-BC29-49E708569B61}"/>
    <dgm:cxn modelId="{AE30066C-81EB-44A8-83C6-8BF401DCB179}" srcId="{1C13FD62-7107-40F5-A1D3-7BFB76F85E62}" destId="{DA82734C-EA78-451D-A591-373D25FAE3BE}" srcOrd="1" destOrd="0" parTransId="{43190F81-8517-4F9F-B2B6-19F42CE49E36}" sibTransId="{8972E134-30FC-472D-9840-94FB81B92608}"/>
    <dgm:cxn modelId="{A0CCED6F-DACA-4D8C-9C46-8BA98E05BF47}" srcId="{91835E7A-D287-4A2D-BBFF-9C09B9EA0673}" destId="{E39E0050-8670-4C9C-80D8-EDE00398B2BA}" srcOrd="1" destOrd="0" parTransId="{9404242F-AB69-4BA3-BF98-0B0C8AAFAF1E}" sibTransId="{FDEB85EE-89D9-4974-A806-890468097CA3}"/>
    <dgm:cxn modelId="{1A8DC071-59DF-A645-A3C7-FC2B76271E9B}" type="presOf" srcId="{1C13FD62-7107-40F5-A1D3-7BFB76F85E62}" destId="{F3A71428-79B7-4703-AE23-AA1AC24C76B6}" srcOrd="0" destOrd="0" presId="urn:microsoft.com/office/officeart/2005/8/layout/process3"/>
    <dgm:cxn modelId="{34121F7D-AF2A-894D-9D77-FFD4B3A9D490}" type="presOf" srcId="{FDEB85EE-89D9-4974-A806-890468097CA3}" destId="{C8ADF747-8024-4B19-94C7-744C0F43A75A}" srcOrd="1" destOrd="0" presId="urn:microsoft.com/office/officeart/2005/8/layout/process3"/>
    <dgm:cxn modelId="{B5EDED7E-4F19-814E-8846-B734DE1371C9}" type="presOf" srcId="{4524BF21-8E7D-406B-8439-D962C54BDB5F}" destId="{1B4556EE-5BF2-429C-BFE6-BF868A33DC55}" srcOrd="1" destOrd="0" presId="urn:microsoft.com/office/officeart/2005/8/layout/process3"/>
    <dgm:cxn modelId="{77F1DF81-41D0-4402-9998-BF91D4A5AA69}" srcId="{1C13FD62-7107-40F5-A1D3-7BFB76F85E62}" destId="{CFF27CCB-3EFB-4A8E-A0CC-911F61AD30B5}" srcOrd="0" destOrd="0" parTransId="{C9D43C75-B55D-49CD-873C-9D52BBCFBFB7}" sibTransId="{10B79933-DF1D-47AC-BA5E-09AE8748B37D}"/>
    <dgm:cxn modelId="{878F2E83-FF7C-4242-AC46-279A91526CE2}" type="presOf" srcId="{917672DD-5827-4FBD-9F97-D477A237E04A}" destId="{399684B8-CA88-45B6-8B51-28EA738443B0}" srcOrd="1" destOrd="0" presId="urn:microsoft.com/office/officeart/2005/8/layout/process3"/>
    <dgm:cxn modelId="{13F2228B-5AA7-2943-A63B-38E00EA34CEB}" type="presOf" srcId="{4524BF21-8E7D-406B-8439-D962C54BDB5F}" destId="{A74BFBDC-F039-44A7-BAE6-2E162C7BEB8D}" srcOrd="0" destOrd="0" presId="urn:microsoft.com/office/officeart/2005/8/layout/process3"/>
    <dgm:cxn modelId="{B47377AB-3F3D-45AD-81B8-2C5A9146452D}" srcId="{E39E0050-8670-4C9C-80D8-EDE00398B2BA}" destId="{2081FFDC-EF57-4C60-A78B-5BF122B5DCB3}" srcOrd="0" destOrd="0" parTransId="{6CBD03FC-7F0C-417A-8237-97085AFEE51E}" sibTransId="{C600ED40-A581-43B2-836C-20B5A0F7D23F}"/>
    <dgm:cxn modelId="{4F8CAFAB-6C85-1643-92DD-8020EF089787}" type="presOf" srcId="{E39E0050-8670-4C9C-80D8-EDE00398B2BA}" destId="{57E3896D-5B61-47C9-9684-312A2BCE19CB}" srcOrd="0" destOrd="0" presId="urn:microsoft.com/office/officeart/2005/8/layout/process3"/>
    <dgm:cxn modelId="{C16041B7-E0E3-0445-999D-87DFEEFC7EB1}" type="presOf" srcId="{DA82734C-EA78-451D-A591-373D25FAE3BE}" destId="{C43E31E4-B245-4C05-AD29-F43447F94993}" srcOrd="0" destOrd="1" presId="urn:microsoft.com/office/officeart/2005/8/layout/process3"/>
    <dgm:cxn modelId="{AC3E17B9-E88E-4320-83BF-BB16EA2664DA}" srcId="{4524BF21-8E7D-406B-8439-D962C54BDB5F}" destId="{0196AD73-8DBF-4917-9EBA-0A43FA93AF95}" srcOrd="0" destOrd="0" parTransId="{FDA1CD72-D895-4755-ADDE-3EA83E8B2222}" sibTransId="{0CB2DC66-92E3-43DF-B15B-3E6B6F8BBAFA}"/>
    <dgm:cxn modelId="{4C1B23C7-99AF-3241-9177-C0EC8DBA56FB}" srcId="{E39E0050-8670-4C9C-80D8-EDE00398B2BA}" destId="{24B98828-B8C4-6643-8956-C049C7B124F0}" srcOrd="1" destOrd="0" parTransId="{222CE3D2-DE39-EB4E-AB7E-20847640EBB8}" sibTransId="{AB9CCB58-9169-B044-B21B-CBD51165D18D}"/>
    <dgm:cxn modelId="{0C537FCD-F1C2-5E43-8E89-B2B648509167}" type="presOf" srcId="{E39E0050-8670-4C9C-80D8-EDE00398B2BA}" destId="{BC85DCEF-50F3-4B4D-82CC-2BA7855B3B21}" srcOrd="1" destOrd="0" presId="urn:microsoft.com/office/officeart/2005/8/layout/process3"/>
    <dgm:cxn modelId="{7FCE04D3-1555-7A4D-BA5A-B43E889F246F}" type="presOf" srcId="{91835E7A-D287-4A2D-BBFF-9C09B9EA0673}" destId="{0057853B-7205-445F-B75C-FF6CD0EED5AF}" srcOrd="0" destOrd="0" presId="urn:microsoft.com/office/officeart/2005/8/layout/process3"/>
    <dgm:cxn modelId="{A4BF62DB-AC61-4003-AB6F-F4C723C5C8B5}" srcId="{91835E7A-D287-4A2D-BBFF-9C09B9EA0673}" destId="{4524BF21-8E7D-406B-8439-D962C54BDB5F}" srcOrd="0" destOrd="0" parTransId="{4517D1E2-178F-4F30-AB3B-1F37E63CC35A}" sibTransId="{917672DD-5827-4FBD-9F97-D477A237E04A}"/>
    <dgm:cxn modelId="{C14977EB-0963-B440-B3AF-5C96277A9822}" type="presParOf" srcId="{0057853B-7205-445F-B75C-FF6CD0EED5AF}" destId="{9B387175-BFD8-4AE5-9A79-707F04D3A320}" srcOrd="0" destOrd="0" presId="urn:microsoft.com/office/officeart/2005/8/layout/process3"/>
    <dgm:cxn modelId="{54C05C22-3BC8-F145-B65A-DA6D9A43E4F9}" type="presParOf" srcId="{9B387175-BFD8-4AE5-9A79-707F04D3A320}" destId="{A74BFBDC-F039-44A7-BAE6-2E162C7BEB8D}" srcOrd="0" destOrd="0" presId="urn:microsoft.com/office/officeart/2005/8/layout/process3"/>
    <dgm:cxn modelId="{9362CF58-875D-144E-95B7-BC106F2F47DE}" type="presParOf" srcId="{9B387175-BFD8-4AE5-9A79-707F04D3A320}" destId="{1B4556EE-5BF2-429C-BFE6-BF868A33DC55}" srcOrd="1" destOrd="0" presId="urn:microsoft.com/office/officeart/2005/8/layout/process3"/>
    <dgm:cxn modelId="{07027892-756D-A54C-96E7-194B6F80C794}" type="presParOf" srcId="{9B387175-BFD8-4AE5-9A79-707F04D3A320}" destId="{642B09A9-A155-44F8-B9EB-200C07116410}" srcOrd="2" destOrd="0" presId="urn:microsoft.com/office/officeart/2005/8/layout/process3"/>
    <dgm:cxn modelId="{06C5C33D-64CD-0749-92A4-C5AE4B79518A}" type="presParOf" srcId="{0057853B-7205-445F-B75C-FF6CD0EED5AF}" destId="{7685EB02-BEFE-4BD4-98C2-676ADE29F9C6}" srcOrd="1" destOrd="0" presId="urn:microsoft.com/office/officeart/2005/8/layout/process3"/>
    <dgm:cxn modelId="{90AA1345-63E6-5544-A90A-C9BEF6F266B9}" type="presParOf" srcId="{7685EB02-BEFE-4BD4-98C2-676ADE29F9C6}" destId="{399684B8-CA88-45B6-8B51-28EA738443B0}" srcOrd="0" destOrd="0" presId="urn:microsoft.com/office/officeart/2005/8/layout/process3"/>
    <dgm:cxn modelId="{8635D66A-7EC9-2F47-BD56-25DBDAB263BB}" type="presParOf" srcId="{0057853B-7205-445F-B75C-FF6CD0EED5AF}" destId="{3A92B29B-FA5C-4FC5-91D2-0594241DAEF2}" srcOrd="2" destOrd="0" presId="urn:microsoft.com/office/officeart/2005/8/layout/process3"/>
    <dgm:cxn modelId="{C54A3542-5639-BF47-8A89-C082AC1CE037}" type="presParOf" srcId="{3A92B29B-FA5C-4FC5-91D2-0594241DAEF2}" destId="{57E3896D-5B61-47C9-9684-312A2BCE19CB}" srcOrd="0" destOrd="0" presId="urn:microsoft.com/office/officeart/2005/8/layout/process3"/>
    <dgm:cxn modelId="{01F0C9BE-A3B1-324A-A50E-3949A5E963D9}" type="presParOf" srcId="{3A92B29B-FA5C-4FC5-91D2-0594241DAEF2}" destId="{BC85DCEF-50F3-4B4D-82CC-2BA7855B3B21}" srcOrd="1" destOrd="0" presId="urn:microsoft.com/office/officeart/2005/8/layout/process3"/>
    <dgm:cxn modelId="{E8EA707F-D186-F145-A5ED-A0C822CA996C}" type="presParOf" srcId="{3A92B29B-FA5C-4FC5-91D2-0594241DAEF2}" destId="{2FEA8843-CFC1-4F49-8C63-EFF804982371}" srcOrd="2" destOrd="0" presId="urn:microsoft.com/office/officeart/2005/8/layout/process3"/>
    <dgm:cxn modelId="{ACF21E5F-1E1C-6740-9E8C-E37EE58EA0A9}" type="presParOf" srcId="{0057853B-7205-445F-B75C-FF6CD0EED5AF}" destId="{A309718C-A241-4D19-9E22-51BEE8DF1D86}" srcOrd="3" destOrd="0" presId="urn:microsoft.com/office/officeart/2005/8/layout/process3"/>
    <dgm:cxn modelId="{2D8835DB-EAA7-D84E-89E9-ED30530A4C5A}" type="presParOf" srcId="{A309718C-A241-4D19-9E22-51BEE8DF1D86}" destId="{C8ADF747-8024-4B19-94C7-744C0F43A75A}" srcOrd="0" destOrd="0" presId="urn:microsoft.com/office/officeart/2005/8/layout/process3"/>
    <dgm:cxn modelId="{5A2819FC-17E7-3E4F-A50C-F1CF19990926}" type="presParOf" srcId="{0057853B-7205-445F-B75C-FF6CD0EED5AF}" destId="{82DA6704-4354-4DA9-BDED-35EAB259584C}" srcOrd="4" destOrd="0" presId="urn:microsoft.com/office/officeart/2005/8/layout/process3"/>
    <dgm:cxn modelId="{622593AF-3A33-854E-A2E1-CAD349C55986}" type="presParOf" srcId="{82DA6704-4354-4DA9-BDED-35EAB259584C}" destId="{F3A71428-79B7-4703-AE23-AA1AC24C76B6}" srcOrd="0" destOrd="0" presId="urn:microsoft.com/office/officeart/2005/8/layout/process3"/>
    <dgm:cxn modelId="{9AEFB2A0-FD14-C346-B390-4BA7B81A7255}" type="presParOf" srcId="{82DA6704-4354-4DA9-BDED-35EAB259584C}" destId="{47A4E131-F38B-45EA-96BB-9FED69A4BB52}" srcOrd="1" destOrd="0" presId="urn:microsoft.com/office/officeart/2005/8/layout/process3"/>
    <dgm:cxn modelId="{65ADEB5D-8815-6244-ACA4-562F337AE81E}" type="presParOf" srcId="{82DA6704-4354-4DA9-BDED-35EAB259584C}" destId="{C43E31E4-B245-4C05-AD29-F43447F9499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9910C1-124C-413A-98A8-464665BD940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82D3DC7-416E-4DCC-99D9-582EBAC77CBD}">
      <dgm:prSet phldrT="[Κείμενο]"/>
      <dgm:spPr/>
      <dgm:t>
        <a:bodyPr/>
        <a:lstStyle/>
        <a:p>
          <a:r>
            <a:rPr lang="el-GR" dirty="0">
              <a:latin typeface="Calibri"/>
              <a:cs typeface="Calibri"/>
            </a:rPr>
            <a:t>Τα προγράμματα </a:t>
          </a:r>
          <a:r>
            <a:rPr lang="el-GR" i="1" dirty="0">
              <a:latin typeface="Calibri"/>
              <a:cs typeface="Calibri"/>
            </a:rPr>
            <a:t>ολικής ή μερικής εμβάπτισης </a:t>
          </a:r>
          <a:r>
            <a:rPr lang="el-GR" dirty="0">
              <a:latin typeface="Calibri"/>
              <a:cs typeface="Calibri"/>
            </a:rPr>
            <a:t>(</a:t>
          </a:r>
          <a:r>
            <a:rPr lang="en-US" b="1" dirty="0">
              <a:latin typeface="Calibri"/>
              <a:cs typeface="Calibri"/>
            </a:rPr>
            <a:t>immersion programs</a:t>
          </a:r>
          <a:r>
            <a:rPr lang="el-GR" b="1" dirty="0">
              <a:latin typeface="Calibri"/>
              <a:cs typeface="Calibri"/>
            </a:rPr>
            <a:t>)</a:t>
          </a:r>
          <a:r>
            <a:rPr lang="el-GR" dirty="0">
              <a:latin typeface="Calibri"/>
              <a:cs typeface="Calibri"/>
            </a:rPr>
            <a:t> του Καναδά </a:t>
          </a:r>
        </a:p>
      </dgm:t>
    </dgm:pt>
    <dgm:pt modelId="{88B8E3B1-14C9-47AC-90DE-286F060EC894}" type="parTrans" cxnId="{A5AF0D17-C5D9-4B93-880C-045E2FBCF874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B1CE0B52-5314-4EF7-9BE1-9CB28F13ADAB}" type="sibTrans" cxnId="{A5AF0D17-C5D9-4B93-880C-045E2FBCF874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59A2216A-70AD-44DC-87CE-AE2B1F3E803C}">
      <dgm:prSet phldrT="[Κείμενο]"/>
      <dgm:spPr/>
      <dgm:t>
        <a:bodyPr/>
        <a:lstStyle/>
        <a:p>
          <a:r>
            <a:rPr lang="el-GR" dirty="0">
              <a:latin typeface="Calibri"/>
              <a:cs typeface="Calibri"/>
            </a:rPr>
            <a:t>Η διδασκαλία της αγγλικής γλώσσας </a:t>
          </a:r>
          <a:r>
            <a:rPr lang="el-GR" i="1" dirty="0">
              <a:latin typeface="Calibri"/>
              <a:cs typeface="Calibri"/>
            </a:rPr>
            <a:t>για ειδικούς σκοπούς </a:t>
          </a:r>
          <a:r>
            <a:rPr lang="el-GR" b="1" dirty="0">
              <a:latin typeface="Calibri"/>
              <a:cs typeface="Calibri"/>
            </a:rPr>
            <a:t>(</a:t>
          </a:r>
          <a:r>
            <a:rPr lang="en-US" b="1" dirty="0">
              <a:latin typeface="Calibri"/>
              <a:cs typeface="Calibri"/>
            </a:rPr>
            <a:t>English for Specific Purposes</a:t>
          </a:r>
          <a:r>
            <a:rPr lang="el-GR" b="1" dirty="0">
              <a:latin typeface="Calibri"/>
              <a:cs typeface="Calibri"/>
            </a:rPr>
            <a:t>) (Ε</a:t>
          </a:r>
          <a:r>
            <a:rPr lang="en-US" b="1" dirty="0">
              <a:latin typeface="Calibri"/>
              <a:cs typeface="Calibri"/>
            </a:rPr>
            <a:t>S</a:t>
          </a:r>
          <a:r>
            <a:rPr lang="el-GR" b="1" dirty="0">
              <a:latin typeface="Calibri"/>
              <a:cs typeface="Calibri"/>
            </a:rPr>
            <a:t>Ρ)</a:t>
          </a:r>
        </a:p>
      </dgm:t>
    </dgm:pt>
    <dgm:pt modelId="{FA5C12C3-B27A-4F85-A528-9284DA7BC6CF}" type="parTrans" cxnId="{4DF3F174-676C-4719-BA8F-82CE1765B949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8B51BE14-A918-4A5E-A3D6-D1CFE16196A2}" type="sibTrans" cxnId="{4DF3F174-676C-4719-BA8F-82CE1765B949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BAA2B415-C2AA-4E83-9E77-370DD0E861F4}">
      <dgm:prSet phldrT="[Κείμενο]"/>
      <dgm:spPr/>
      <dgm:t>
        <a:bodyPr/>
        <a:lstStyle/>
        <a:p>
          <a:r>
            <a:rPr lang="el-GR" i="1" dirty="0">
              <a:latin typeface="Calibri"/>
              <a:cs typeface="Calibri"/>
            </a:rPr>
            <a:t>Η Θεματικά Οργανωμένη Διδασκαλία </a:t>
          </a:r>
          <a:r>
            <a:rPr lang="el-GR" b="1" dirty="0">
              <a:latin typeface="Calibri"/>
              <a:cs typeface="Calibri"/>
            </a:rPr>
            <a:t>(</a:t>
          </a:r>
          <a:r>
            <a:rPr lang="en-US" b="1" dirty="0">
              <a:latin typeface="Calibri"/>
              <a:cs typeface="Calibri"/>
            </a:rPr>
            <a:t>theme</a:t>
          </a:r>
          <a:r>
            <a:rPr lang="el-GR" b="1" dirty="0">
              <a:latin typeface="Calibri"/>
              <a:cs typeface="Calibri"/>
            </a:rPr>
            <a:t>- </a:t>
          </a:r>
          <a:r>
            <a:rPr lang="en-US" b="1" dirty="0">
              <a:latin typeface="Calibri"/>
              <a:cs typeface="Calibri"/>
            </a:rPr>
            <a:t>based teaching</a:t>
          </a:r>
          <a:r>
            <a:rPr lang="el-GR" b="1" dirty="0">
              <a:latin typeface="Calibri"/>
              <a:cs typeface="Calibri"/>
            </a:rPr>
            <a:t>)</a:t>
          </a:r>
        </a:p>
      </dgm:t>
    </dgm:pt>
    <dgm:pt modelId="{CA9AD750-EB7D-49D3-BA94-FA3A3C055E5A}" type="parTrans" cxnId="{AB617D90-4BD8-4230-B55A-801B86C06206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8D06CF3F-9913-4EF4-892F-21381ED91B48}" type="sibTrans" cxnId="{AB617D90-4BD8-4230-B55A-801B86C06206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BFA7BA3B-FE3E-4E76-98D5-3F958ED01E3D}">
      <dgm:prSet phldrT="[Κείμενο]"/>
      <dgm:spPr/>
      <dgm:t>
        <a:bodyPr/>
        <a:lstStyle/>
        <a:p>
          <a:r>
            <a:rPr lang="el-GR" dirty="0">
              <a:latin typeface="Calibri"/>
              <a:cs typeface="Calibri"/>
            </a:rPr>
            <a:t>Η </a:t>
          </a:r>
          <a:r>
            <a:rPr lang="el-GR" i="1" dirty="0">
              <a:latin typeface="Calibri"/>
              <a:cs typeface="Calibri"/>
            </a:rPr>
            <a:t>πλαισιωμένη διδασκαλία γνωστικών αντικειμένων </a:t>
          </a:r>
          <a:r>
            <a:rPr lang="el-GR" dirty="0">
              <a:latin typeface="Calibri"/>
              <a:cs typeface="Calibri"/>
            </a:rPr>
            <a:t>(</a:t>
          </a:r>
          <a:r>
            <a:rPr lang="en-GB" dirty="0">
              <a:latin typeface="Calibri"/>
              <a:cs typeface="Calibri"/>
            </a:rPr>
            <a:t>sheltered subject matter instruction</a:t>
          </a:r>
          <a:r>
            <a:rPr lang="el-GR" dirty="0">
              <a:latin typeface="Calibri"/>
              <a:cs typeface="Calibri"/>
            </a:rPr>
            <a:t>/</a:t>
          </a:r>
          <a:r>
            <a:rPr lang="en-GB" dirty="0">
              <a:latin typeface="Calibri"/>
              <a:cs typeface="Calibri"/>
            </a:rPr>
            <a:t>sheltered subject teaching</a:t>
          </a:r>
          <a:r>
            <a:rPr lang="el-GR" dirty="0">
              <a:latin typeface="Calibri"/>
              <a:cs typeface="Calibri"/>
            </a:rPr>
            <a:t>)</a:t>
          </a:r>
        </a:p>
      </dgm:t>
    </dgm:pt>
    <dgm:pt modelId="{6FE1099D-E0A7-4634-905A-FC9377222F26}" type="parTrans" cxnId="{AD71107D-A746-4F31-BD79-1A897CC362DC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890333B7-DA50-4F08-900F-4FD15DDB5CBB}" type="sibTrans" cxnId="{AD71107D-A746-4F31-BD79-1A897CC362DC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4407F0B7-B70E-463E-9233-8875961E34BC}">
      <dgm:prSet phldrT="[Κείμενο]"/>
      <dgm:spPr/>
      <dgm:t>
        <a:bodyPr/>
        <a:lstStyle/>
        <a:p>
          <a:r>
            <a:rPr lang="el-GR" b="1" dirty="0">
              <a:latin typeface="Calibri"/>
              <a:cs typeface="Calibri"/>
            </a:rPr>
            <a:t>Το CLIL / ΕΜΙ</a:t>
          </a:r>
          <a:r>
            <a:rPr lang="tr-TR" b="1" dirty="0">
              <a:latin typeface="Calibri"/>
              <a:cs typeface="Calibri"/>
            </a:rPr>
            <a:t>L</a:t>
          </a:r>
          <a:r>
            <a:rPr lang="el-GR" b="1" dirty="0">
              <a:latin typeface="Calibri"/>
              <a:cs typeface="Calibri"/>
            </a:rPr>
            <a:t>Ε</a:t>
          </a:r>
          <a:r>
            <a:rPr lang="en-US" b="1" i="1" dirty="0">
              <a:latin typeface="Calibri"/>
              <a:cs typeface="Calibri"/>
            </a:rPr>
            <a:t>(Content and Language Integrated Learning</a:t>
          </a:r>
          <a:r>
            <a:rPr lang="en-US" b="1" dirty="0">
              <a:latin typeface="Calibri"/>
              <a:cs typeface="Calibri"/>
            </a:rPr>
            <a:t>)</a:t>
          </a:r>
          <a:r>
            <a:rPr lang="el-GR" b="1" dirty="0">
              <a:latin typeface="Calibri"/>
              <a:cs typeface="Calibri"/>
            </a:rPr>
            <a:t>/ (</a:t>
          </a:r>
          <a:r>
            <a:rPr lang="el-GR" b="1" i="1" dirty="0" err="1">
              <a:latin typeface="Calibri"/>
              <a:cs typeface="Calibri"/>
            </a:rPr>
            <a:t>Enseignement</a:t>
          </a:r>
          <a:r>
            <a:rPr lang="el-GR" b="1" i="1" dirty="0">
              <a:latin typeface="Calibri"/>
              <a:cs typeface="Calibri"/>
            </a:rPr>
            <a:t> </a:t>
          </a:r>
          <a:r>
            <a:rPr lang="el-GR" b="1" i="1" dirty="0" err="1">
              <a:latin typeface="Calibri"/>
              <a:cs typeface="Calibri"/>
            </a:rPr>
            <a:t>d’une</a:t>
          </a:r>
          <a:r>
            <a:rPr lang="el-GR" b="1" i="1" dirty="0">
              <a:latin typeface="Calibri"/>
              <a:cs typeface="Calibri"/>
            </a:rPr>
            <a:t> </a:t>
          </a:r>
          <a:r>
            <a:rPr lang="el-GR" b="1" i="1" dirty="0" err="1">
              <a:latin typeface="Calibri"/>
              <a:cs typeface="Calibri"/>
            </a:rPr>
            <a:t>Matière</a:t>
          </a:r>
          <a:r>
            <a:rPr lang="el-GR" b="1" i="1" dirty="0">
              <a:latin typeface="Calibri"/>
              <a:cs typeface="Calibri"/>
            </a:rPr>
            <a:t> </a:t>
          </a:r>
          <a:r>
            <a:rPr lang="el-GR" b="1" i="1" dirty="0" err="1">
              <a:latin typeface="Calibri"/>
              <a:cs typeface="Calibri"/>
            </a:rPr>
            <a:t>par</a:t>
          </a:r>
          <a:r>
            <a:rPr lang="el-GR" b="1" i="1" dirty="0">
              <a:latin typeface="Calibri"/>
              <a:cs typeface="Calibri"/>
            </a:rPr>
            <a:t> </a:t>
          </a:r>
          <a:r>
            <a:rPr lang="el-GR" b="1" i="1" dirty="0" err="1">
              <a:latin typeface="Calibri"/>
              <a:cs typeface="Calibri"/>
            </a:rPr>
            <a:t>l’Intégration</a:t>
          </a:r>
          <a:r>
            <a:rPr lang="el-GR" b="1" i="1" dirty="0">
              <a:latin typeface="Calibri"/>
              <a:cs typeface="Calibri"/>
            </a:rPr>
            <a:t> </a:t>
          </a:r>
          <a:r>
            <a:rPr lang="el-GR" b="1" i="1" dirty="0" err="1">
              <a:latin typeface="Calibri"/>
              <a:cs typeface="Calibri"/>
            </a:rPr>
            <a:t>d’une</a:t>
          </a:r>
          <a:r>
            <a:rPr lang="el-GR" b="1" i="1" dirty="0">
              <a:latin typeface="Calibri"/>
              <a:cs typeface="Calibri"/>
            </a:rPr>
            <a:t> </a:t>
          </a:r>
          <a:r>
            <a:rPr lang="el-GR" b="1" i="1" dirty="0" err="1">
              <a:latin typeface="Calibri"/>
              <a:cs typeface="Calibri"/>
            </a:rPr>
            <a:t>Langue</a:t>
          </a:r>
          <a:r>
            <a:rPr lang="el-GR" b="1" i="1" dirty="0">
              <a:latin typeface="Calibri"/>
              <a:cs typeface="Calibri"/>
            </a:rPr>
            <a:t> </a:t>
          </a:r>
          <a:r>
            <a:rPr lang="el-GR" b="1" i="1" dirty="0" err="1">
              <a:latin typeface="Calibri"/>
              <a:cs typeface="Calibri"/>
            </a:rPr>
            <a:t>Etrangère</a:t>
          </a:r>
          <a:r>
            <a:rPr lang="el-GR" b="1" dirty="0">
              <a:latin typeface="Calibri"/>
              <a:cs typeface="Calibri"/>
            </a:rPr>
            <a:t>)</a:t>
          </a:r>
        </a:p>
      </dgm:t>
    </dgm:pt>
    <dgm:pt modelId="{70DDC0BD-86A4-474B-880D-526616AC2860}" type="parTrans" cxnId="{BD5C6443-4834-45BE-A781-CB7D8A32C959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4C65FA86-23E1-4C26-8353-86F8A2DBEB22}" type="sibTrans" cxnId="{BD5C6443-4834-45BE-A781-CB7D8A32C959}">
      <dgm:prSet/>
      <dgm:spPr/>
      <dgm:t>
        <a:bodyPr/>
        <a:lstStyle/>
        <a:p>
          <a:endParaRPr lang="el-GR">
            <a:latin typeface="Calibri"/>
            <a:cs typeface="Calibri"/>
          </a:endParaRPr>
        </a:p>
      </dgm:t>
    </dgm:pt>
    <dgm:pt modelId="{03165CF8-44F4-4B4B-AD8B-2437E7B5C633}" type="pres">
      <dgm:prSet presAssocID="{E59910C1-124C-413A-98A8-464665BD9405}" presName="diagram" presStyleCnt="0">
        <dgm:presLayoutVars>
          <dgm:dir/>
          <dgm:resizeHandles val="exact"/>
        </dgm:presLayoutVars>
      </dgm:prSet>
      <dgm:spPr/>
    </dgm:pt>
    <dgm:pt modelId="{B85B0BAA-16F2-4E2D-9A98-7B0CDC2B27E6}" type="pres">
      <dgm:prSet presAssocID="{982D3DC7-416E-4DCC-99D9-582EBAC77CBD}" presName="node" presStyleLbl="node1" presStyleIdx="0" presStyleCnt="5">
        <dgm:presLayoutVars>
          <dgm:bulletEnabled val="1"/>
        </dgm:presLayoutVars>
      </dgm:prSet>
      <dgm:spPr/>
    </dgm:pt>
    <dgm:pt modelId="{406A71F1-29D8-4D1F-9267-D13108432734}" type="pres">
      <dgm:prSet presAssocID="{B1CE0B52-5314-4EF7-9BE1-9CB28F13ADAB}" presName="sibTrans" presStyleCnt="0"/>
      <dgm:spPr/>
    </dgm:pt>
    <dgm:pt modelId="{D44F4819-4958-4D01-905C-DEE44836492A}" type="pres">
      <dgm:prSet presAssocID="{59A2216A-70AD-44DC-87CE-AE2B1F3E803C}" presName="node" presStyleLbl="node1" presStyleIdx="1" presStyleCnt="5">
        <dgm:presLayoutVars>
          <dgm:bulletEnabled val="1"/>
        </dgm:presLayoutVars>
      </dgm:prSet>
      <dgm:spPr/>
    </dgm:pt>
    <dgm:pt modelId="{719359D9-DCA2-40AA-B8CC-F9756D72F84C}" type="pres">
      <dgm:prSet presAssocID="{8B51BE14-A918-4A5E-A3D6-D1CFE16196A2}" presName="sibTrans" presStyleCnt="0"/>
      <dgm:spPr/>
    </dgm:pt>
    <dgm:pt modelId="{87DD5E2F-43CC-45E9-B762-CEB0D311ABBA}" type="pres">
      <dgm:prSet presAssocID="{BAA2B415-C2AA-4E83-9E77-370DD0E861F4}" presName="node" presStyleLbl="node1" presStyleIdx="2" presStyleCnt="5">
        <dgm:presLayoutVars>
          <dgm:bulletEnabled val="1"/>
        </dgm:presLayoutVars>
      </dgm:prSet>
      <dgm:spPr/>
    </dgm:pt>
    <dgm:pt modelId="{C54495FC-8B5E-4945-A3CE-9A730C151907}" type="pres">
      <dgm:prSet presAssocID="{8D06CF3F-9913-4EF4-892F-21381ED91B48}" presName="sibTrans" presStyleCnt="0"/>
      <dgm:spPr/>
    </dgm:pt>
    <dgm:pt modelId="{B92CEF0F-C8B0-407B-A725-359CE9B2071B}" type="pres">
      <dgm:prSet presAssocID="{BFA7BA3B-FE3E-4E76-98D5-3F958ED01E3D}" presName="node" presStyleLbl="node1" presStyleIdx="3" presStyleCnt="5">
        <dgm:presLayoutVars>
          <dgm:bulletEnabled val="1"/>
        </dgm:presLayoutVars>
      </dgm:prSet>
      <dgm:spPr/>
    </dgm:pt>
    <dgm:pt modelId="{48F0CD0D-92A0-449B-9812-A4474E9DAAC8}" type="pres">
      <dgm:prSet presAssocID="{890333B7-DA50-4F08-900F-4FD15DDB5CBB}" presName="sibTrans" presStyleCnt="0"/>
      <dgm:spPr/>
    </dgm:pt>
    <dgm:pt modelId="{EB209743-2963-473E-BE3F-A00AC7C2C37E}" type="pres">
      <dgm:prSet presAssocID="{4407F0B7-B70E-463E-9233-8875961E34BC}" presName="node" presStyleLbl="node1" presStyleIdx="4" presStyleCnt="5">
        <dgm:presLayoutVars>
          <dgm:bulletEnabled val="1"/>
        </dgm:presLayoutVars>
      </dgm:prSet>
      <dgm:spPr/>
    </dgm:pt>
  </dgm:ptLst>
  <dgm:cxnLst>
    <dgm:cxn modelId="{6055930D-791F-1242-9B09-0DE58B9F17F9}" type="presOf" srcId="{59A2216A-70AD-44DC-87CE-AE2B1F3E803C}" destId="{D44F4819-4958-4D01-905C-DEE44836492A}" srcOrd="0" destOrd="0" presId="urn:microsoft.com/office/officeart/2005/8/layout/default"/>
    <dgm:cxn modelId="{A5AF0D17-C5D9-4B93-880C-045E2FBCF874}" srcId="{E59910C1-124C-413A-98A8-464665BD9405}" destId="{982D3DC7-416E-4DCC-99D9-582EBAC77CBD}" srcOrd="0" destOrd="0" parTransId="{88B8E3B1-14C9-47AC-90DE-286F060EC894}" sibTransId="{B1CE0B52-5314-4EF7-9BE1-9CB28F13ADAB}"/>
    <dgm:cxn modelId="{8FD62828-6737-B34C-A7E0-EC092284C0F1}" type="presOf" srcId="{982D3DC7-416E-4DCC-99D9-582EBAC77CBD}" destId="{B85B0BAA-16F2-4E2D-9A98-7B0CDC2B27E6}" srcOrd="0" destOrd="0" presId="urn:microsoft.com/office/officeart/2005/8/layout/default"/>
    <dgm:cxn modelId="{139D0236-2055-D245-A481-7EC59C012DDE}" type="presOf" srcId="{BFA7BA3B-FE3E-4E76-98D5-3F958ED01E3D}" destId="{B92CEF0F-C8B0-407B-A725-359CE9B2071B}" srcOrd="0" destOrd="0" presId="urn:microsoft.com/office/officeart/2005/8/layout/default"/>
    <dgm:cxn modelId="{BD5C6443-4834-45BE-A781-CB7D8A32C959}" srcId="{E59910C1-124C-413A-98A8-464665BD9405}" destId="{4407F0B7-B70E-463E-9233-8875961E34BC}" srcOrd="4" destOrd="0" parTransId="{70DDC0BD-86A4-474B-880D-526616AC2860}" sibTransId="{4C65FA86-23E1-4C26-8353-86F8A2DBEB22}"/>
    <dgm:cxn modelId="{1734CF44-1FD3-0345-B7D7-45E6BB1ACB63}" type="presOf" srcId="{E59910C1-124C-413A-98A8-464665BD9405}" destId="{03165CF8-44F4-4B4B-AD8B-2437E7B5C633}" srcOrd="0" destOrd="0" presId="urn:microsoft.com/office/officeart/2005/8/layout/default"/>
    <dgm:cxn modelId="{7AB1DF53-27F3-754D-B3AC-6C0D821FDAC7}" type="presOf" srcId="{4407F0B7-B70E-463E-9233-8875961E34BC}" destId="{EB209743-2963-473E-BE3F-A00AC7C2C37E}" srcOrd="0" destOrd="0" presId="urn:microsoft.com/office/officeart/2005/8/layout/default"/>
    <dgm:cxn modelId="{4DF3F174-676C-4719-BA8F-82CE1765B949}" srcId="{E59910C1-124C-413A-98A8-464665BD9405}" destId="{59A2216A-70AD-44DC-87CE-AE2B1F3E803C}" srcOrd="1" destOrd="0" parTransId="{FA5C12C3-B27A-4F85-A528-9284DA7BC6CF}" sibTransId="{8B51BE14-A918-4A5E-A3D6-D1CFE16196A2}"/>
    <dgm:cxn modelId="{AD71107D-A746-4F31-BD79-1A897CC362DC}" srcId="{E59910C1-124C-413A-98A8-464665BD9405}" destId="{BFA7BA3B-FE3E-4E76-98D5-3F958ED01E3D}" srcOrd="3" destOrd="0" parTransId="{6FE1099D-E0A7-4634-905A-FC9377222F26}" sibTransId="{890333B7-DA50-4F08-900F-4FD15DDB5CBB}"/>
    <dgm:cxn modelId="{AB617D90-4BD8-4230-B55A-801B86C06206}" srcId="{E59910C1-124C-413A-98A8-464665BD9405}" destId="{BAA2B415-C2AA-4E83-9E77-370DD0E861F4}" srcOrd="2" destOrd="0" parTransId="{CA9AD750-EB7D-49D3-BA94-FA3A3C055E5A}" sibTransId="{8D06CF3F-9913-4EF4-892F-21381ED91B48}"/>
    <dgm:cxn modelId="{A2D3C5DC-641C-664E-AAFD-0B81DF99765B}" type="presOf" srcId="{BAA2B415-C2AA-4E83-9E77-370DD0E861F4}" destId="{87DD5E2F-43CC-45E9-B762-CEB0D311ABBA}" srcOrd="0" destOrd="0" presId="urn:microsoft.com/office/officeart/2005/8/layout/default"/>
    <dgm:cxn modelId="{D916F557-6A60-F943-ADEC-7EF636AC628F}" type="presParOf" srcId="{03165CF8-44F4-4B4B-AD8B-2437E7B5C633}" destId="{B85B0BAA-16F2-4E2D-9A98-7B0CDC2B27E6}" srcOrd="0" destOrd="0" presId="urn:microsoft.com/office/officeart/2005/8/layout/default"/>
    <dgm:cxn modelId="{322010D4-7731-E147-8635-924FBDAD0F9A}" type="presParOf" srcId="{03165CF8-44F4-4B4B-AD8B-2437E7B5C633}" destId="{406A71F1-29D8-4D1F-9267-D13108432734}" srcOrd="1" destOrd="0" presId="urn:microsoft.com/office/officeart/2005/8/layout/default"/>
    <dgm:cxn modelId="{104A3061-3DCF-DA48-9E07-48B07382E360}" type="presParOf" srcId="{03165CF8-44F4-4B4B-AD8B-2437E7B5C633}" destId="{D44F4819-4958-4D01-905C-DEE44836492A}" srcOrd="2" destOrd="0" presId="urn:microsoft.com/office/officeart/2005/8/layout/default"/>
    <dgm:cxn modelId="{4EB99079-F073-B54B-AE7A-9546328FEDC9}" type="presParOf" srcId="{03165CF8-44F4-4B4B-AD8B-2437E7B5C633}" destId="{719359D9-DCA2-40AA-B8CC-F9756D72F84C}" srcOrd="3" destOrd="0" presId="urn:microsoft.com/office/officeart/2005/8/layout/default"/>
    <dgm:cxn modelId="{438ADF22-6336-0143-9068-2F2F4B97184C}" type="presParOf" srcId="{03165CF8-44F4-4B4B-AD8B-2437E7B5C633}" destId="{87DD5E2F-43CC-45E9-B762-CEB0D311ABBA}" srcOrd="4" destOrd="0" presId="urn:microsoft.com/office/officeart/2005/8/layout/default"/>
    <dgm:cxn modelId="{131D7B35-B870-494E-9B2B-11DFD24B4243}" type="presParOf" srcId="{03165CF8-44F4-4B4B-AD8B-2437E7B5C633}" destId="{C54495FC-8B5E-4945-A3CE-9A730C151907}" srcOrd="5" destOrd="0" presId="urn:microsoft.com/office/officeart/2005/8/layout/default"/>
    <dgm:cxn modelId="{383CB533-C475-A140-A5CB-CABC0600EC5B}" type="presParOf" srcId="{03165CF8-44F4-4B4B-AD8B-2437E7B5C633}" destId="{B92CEF0F-C8B0-407B-A725-359CE9B2071B}" srcOrd="6" destOrd="0" presId="urn:microsoft.com/office/officeart/2005/8/layout/default"/>
    <dgm:cxn modelId="{FC71E90A-4FB0-D541-8CFC-01415DFD7304}" type="presParOf" srcId="{03165CF8-44F4-4B4B-AD8B-2437E7B5C633}" destId="{48F0CD0D-92A0-449B-9812-A4474E9DAAC8}" srcOrd="7" destOrd="0" presId="urn:microsoft.com/office/officeart/2005/8/layout/default"/>
    <dgm:cxn modelId="{E94F934B-D4EE-FC4A-99DC-F41927B3A9EC}" type="presParOf" srcId="{03165CF8-44F4-4B4B-AD8B-2437E7B5C633}" destId="{EB209743-2963-473E-BE3F-A00AC7C2C37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556EE-5BF2-429C-BFE6-BF868A33DC55}">
      <dsp:nvSpPr>
        <dsp:cNvPr id="0" name=""/>
        <dsp:cNvSpPr/>
      </dsp:nvSpPr>
      <dsp:spPr>
        <a:xfrm>
          <a:off x="3197" y="351932"/>
          <a:ext cx="1800936" cy="815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latin typeface="Calibri"/>
              <a:cs typeface="Calibri"/>
            </a:rPr>
            <a:t>Ξένη Γλώσσα </a:t>
          </a:r>
        </a:p>
      </dsp:txBody>
      <dsp:txXfrm>
        <a:off x="3197" y="351932"/>
        <a:ext cx="1800936" cy="543646"/>
      </dsp:txXfrm>
    </dsp:sp>
    <dsp:sp modelId="{642B09A9-A155-44F8-B9EB-200C07116410}">
      <dsp:nvSpPr>
        <dsp:cNvPr id="0" name=""/>
        <dsp:cNvSpPr/>
      </dsp:nvSpPr>
      <dsp:spPr>
        <a:xfrm>
          <a:off x="372064" y="895578"/>
          <a:ext cx="1800936" cy="3446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latin typeface="Calibri"/>
              <a:cs typeface="Calibri"/>
            </a:rPr>
            <a:t>Ευελιξία διδασκόντων στην επιλογή διδακτικού υλικού αλλά και στη μέθοδο διδασκαλίας  </a:t>
          </a:r>
        </a:p>
      </dsp:txBody>
      <dsp:txXfrm>
        <a:off x="424812" y="948326"/>
        <a:ext cx="1695440" cy="3341054"/>
      </dsp:txXfrm>
    </dsp:sp>
    <dsp:sp modelId="{7685EB02-BEFE-4BD4-98C2-676ADE29F9C6}">
      <dsp:nvSpPr>
        <dsp:cNvPr id="0" name=""/>
        <dsp:cNvSpPr/>
      </dsp:nvSpPr>
      <dsp:spPr>
        <a:xfrm>
          <a:off x="2077150" y="399564"/>
          <a:ext cx="578792" cy="448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400" kern="1200"/>
        </a:p>
      </dsp:txBody>
      <dsp:txXfrm>
        <a:off x="2077150" y="489240"/>
        <a:ext cx="444278" cy="269029"/>
      </dsp:txXfrm>
    </dsp:sp>
    <dsp:sp modelId="{BC85DCEF-50F3-4B4D-82CC-2BA7855B3B21}">
      <dsp:nvSpPr>
        <dsp:cNvPr id="0" name=""/>
        <dsp:cNvSpPr/>
      </dsp:nvSpPr>
      <dsp:spPr>
        <a:xfrm>
          <a:off x="2896197" y="351932"/>
          <a:ext cx="1800936" cy="8154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latin typeface="Calibri"/>
              <a:cs typeface="Calibri"/>
            </a:rPr>
            <a:t>Δεύτερη Γλώσσα (Γ2) </a:t>
          </a:r>
        </a:p>
      </dsp:txBody>
      <dsp:txXfrm>
        <a:off x="2896197" y="351932"/>
        <a:ext cx="1800936" cy="543646"/>
      </dsp:txXfrm>
    </dsp:sp>
    <dsp:sp modelId="{2FEA8843-CFC1-4F49-8C63-EFF804982371}">
      <dsp:nvSpPr>
        <dsp:cNvPr id="0" name=""/>
        <dsp:cNvSpPr/>
      </dsp:nvSpPr>
      <dsp:spPr>
        <a:xfrm>
          <a:off x="3202336" y="1123016"/>
          <a:ext cx="1800936" cy="3446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latin typeface="Calibri"/>
              <a:cs typeface="Calibri"/>
            </a:rPr>
            <a:t>Δίγλωσσοι μαθητές – Απαιτήσεις ΑΠΣ – Γνωστικά αντικείμενα-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latin typeface="Calibri"/>
              <a:cs typeface="Calibri"/>
            </a:rPr>
            <a:t>Η γλώσσα είναι το αντικείμενο αλλά και το μέσο της διδασκαλίας  </a:t>
          </a:r>
        </a:p>
      </dsp:txBody>
      <dsp:txXfrm>
        <a:off x="3255084" y="1175764"/>
        <a:ext cx="1695440" cy="3341054"/>
      </dsp:txXfrm>
    </dsp:sp>
    <dsp:sp modelId="{A309718C-A241-4D19-9E22-51BEE8DF1D86}">
      <dsp:nvSpPr>
        <dsp:cNvPr id="0" name=""/>
        <dsp:cNvSpPr/>
      </dsp:nvSpPr>
      <dsp:spPr>
        <a:xfrm rot="38840">
          <a:off x="4970131" y="416093"/>
          <a:ext cx="578829" cy="448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l-GR" sz="1400" kern="1200"/>
        </a:p>
      </dsp:txBody>
      <dsp:txXfrm>
        <a:off x="4970135" y="505009"/>
        <a:ext cx="444315" cy="269029"/>
      </dsp:txXfrm>
    </dsp:sp>
    <dsp:sp modelId="{47A4E131-F38B-45EA-96BB-9FED69A4BB52}">
      <dsp:nvSpPr>
        <dsp:cNvPr id="0" name=""/>
        <dsp:cNvSpPr/>
      </dsp:nvSpPr>
      <dsp:spPr>
        <a:xfrm>
          <a:off x="5789196" y="250389"/>
          <a:ext cx="2006333" cy="1221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b="1" kern="1200" dirty="0">
              <a:latin typeface="Calibri"/>
              <a:cs typeface="Calibri"/>
            </a:rPr>
            <a:t>Μητρική / Πρώτη Γλώσσα (Γ1</a:t>
          </a:r>
          <a:r>
            <a:rPr lang="el-GR" sz="1400" kern="1200" dirty="0">
              <a:latin typeface="Calibri"/>
              <a:cs typeface="Calibri"/>
            </a:rPr>
            <a:t>)</a:t>
          </a:r>
        </a:p>
      </dsp:txBody>
      <dsp:txXfrm>
        <a:off x="5789196" y="250389"/>
        <a:ext cx="2006333" cy="814426"/>
      </dsp:txXfrm>
    </dsp:sp>
    <dsp:sp modelId="{C43E31E4-B245-4C05-AD29-F43447F94993}">
      <dsp:nvSpPr>
        <dsp:cNvPr id="0" name=""/>
        <dsp:cNvSpPr/>
      </dsp:nvSpPr>
      <dsp:spPr>
        <a:xfrm>
          <a:off x="6263959" y="1247510"/>
          <a:ext cx="1800936" cy="3446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latin typeface="Calibri"/>
              <a:cs typeface="Calibri"/>
            </a:rPr>
            <a:t>Κατάκτηση του λόγου της επιστήμης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800" kern="1200" dirty="0">
              <a:latin typeface="Calibri"/>
              <a:cs typeface="Calibri"/>
            </a:rPr>
            <a:t>Ανάπτυξη γλωσσικών </a:t>
          </a:r>
          <a:r>
            <a:rPr lang="el-GR" sz="1800" kern="1200" dirty="0" err="1">
              <a:latin typeface="Calibri"/>
              <a:cs typeface="Calibri"/>
            </a:rPr>
            <a:t>μακρο</a:t>
          </a:r>
          <a:r>
            <a:rPr lang="el-GR" sz="1800" kern="1200" dirty="0">
              <a:latin typeface="Calibri"/>
              <a:cs typeface="Calibri"/>
            </a:rPr>
            <a:t>- </a:t>
          </a:r>
          <a:r>
            <a:rPr lang="el-GR" sz="1800" kern="1200" dirty="0" err="1">
              <a:latin typeface="Calibri"/>
              <a:cs typeface="Calibri"/>
            </a:rPr>
            <a:t>μικρο</a:t>
          </a:r>
          <a:r>
            <a:rPr lang="el-GR" sz="1800" kern="1200" dirty="0">
              <a:latin typeface="Calibri"/>
              <a:cs typeface="Calibri"/>
            </a:rPr>
            <a:t> δεξιοτήτων</a:t>
          </a:r>
        </a:p>
      </dsp:txBody>
      <dsp:txXfrm>
        <a:off x="6316707" y="1300258"/>
        <a:ext cx="1695440" cy="33410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B0BAA-16F2-4E2D-9A98-7B0CDC2B27E6}">
      <dsp:nvSpPr>
        <dsp:cNvPr id="0" name=""/>
        <dsp:cNvSpPr/>
      </dsp:nvSpPr>
      <dsp:spPr>
        <a:xfrm>
          <a:off x="0" y="822465"/>
          <a:ext cx="2722802" cy="1633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>
              <a:latin typeface="Calibri"/>
              <a:cs typeface="Calibri"/>
            </a:rPr>
            <a:t>Τα προγράμματα </a:t>
          </a:r>
          <a:r>
            <a:rPr lang="el-GR" sz="1700" i="1" kern="1200" dirty="0">
              <a:latin typeface="Calibri"/>
              <a:cs typeface="Calibri"/>
            </a:rPr>
            <a:t>ολικής ή μερικής εμβάπτισης </a:t>
          </a:r>
          <a:r>
            <a:rPr lang="el-GR" sz="1700" kern="1200" dirty="0">
              <a:latin typeface="Calibri"/>
              <a:cs typeface="Calibri"/>
            </a:rPr>
            <a:t>(</a:t>
          </a:r>
          <a:r>
            <a:rPr lang="en-US" sz="1700" b="1" kern="1200" dirty="0">
              <a:latin typeface="Calibri"/>
              <a:cs typeface="Calibri"/>
            </a:rPr>
            <a:t>immersion programs</a:t>
          </a:r>
          <a:r>
            <a:rPr lang="el-GR" sz="1700" b="1" kern="1200" dirty="0">
              <a:latin typeface="Calibri"/>
              <a:cs typeface="Calibri"/>
            </a:rPr>
            <a:t>)</a:t>
          </a:r>
          <a:r>
            <a:rPr lang="el-GR" sz="1700" kern="1200" dirty="0">
              <a:latin typeface="Calibri"/>
              <a:cs typeface="Calibri"/>
            </a:rPr>
            <a:t> του Καναδά </a:t>
          </a:r>
        </a:p>
      </dsp:txBody>
      <dsp:txXfrm>
        <a:off x="0" y="822465"/>
        <a:ext cx="2722802" cy="1633681"/>
      </dsp:txXfrm>
    </dsp:sp>
    <dsp:sp modelId="{D44F4819-4958-4D01-905C-DEE44836492A}">
      <dsp:nvSpPr>
        <dsp:cNvPr id="0" name=""/>
        <dsp:cNvSpPr/>
      </dsp:nvSpPr>
      <dsp:spPr>
        <a:xfrm>
          <a:off x="2995082" y="822465"/>
          <a:ext cx="2722802" cy="1633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>
              <a:latin typeface="Calibri"/>
              <a:cs typeface="Calibri"/>
            </a:rPr>
            <a:t>Η διδασκαλία της αγγλικής γλώσσας </a:t>
          </a:r>
          <a:r>
            <a:rPr lang="el-GR" sz="1700" i="1" kern="1200" dirty="0">
              <a:latin typeface="Calibri"/>
              <a:cs typeface="Calibri"/>
            </a:rPr>
            <a:t>για ειδικούς σκοπούς </a:t>
          </a:r>
          <a:r>
            <a:rPr lang="el-GR" sz="1700" b="1" kern="1200" dirty="0">
              <a:latin typeface="Calibri"/>
              <a:cs typeface="Calibri"/>
            </a:rPr>
            <a:t>(</a:t>
          </a:r>
          <a:r>
            <a:rPr lang="en-US" sz="1700" b="1" kern="1200" dirty="0">
              <a:latin typeface="Calibri"/>
              <a:cs typeface="Calibri"/>
            </a:rPr>
            <a:t>English for Specific Purposes</a:t>
          </a:r>
          <a:r>
            <a:rPr lang="el-GR" sz="1700" b="1" kern="1200" dirty="0">
              <a:latin typeface="Calibri"/>
              <a:cs typeface="Calibri"/>
            </a:rPr>
            <a:t>) (Ε</a:t>
          </a:r>
          <a:r>
            <a:rPr lang="en-US" sz="1700" b="1" kern="1200" dirty="0">
              <a:latin typeface="Calibri"/>
              <a:cs typeface="Calibri"/>
            </a:rPr>
            <a:t>S</a:t>
          </a:r>
          <a:r>
            <a:rPr lang="el-GR" sz="1700" b="1" kern="1200" dirty="0">
              <a:latin typeface="Calibri"/>
              <a:cs typeface="Calibri"/>
            </a:rPr>
            <a:t>Ρ)</a:t>
          </a:r>
        </a:p>
      </dsp:txBody>
      <dsp:txXfrm>
        <a:off x="2995082" y="822465"/>
        <a:ext cx="2722802" cy="1633681"/>
      </dsp:txXfrm>
    </dsp:sp>
    <dsp:sp modelId="{87DD5E2F-43CC-45E9-B762-CEB0D311ABBA}">
      <dsp:nvSpPr>
        <dsp:cNvPr id="0" name=""/>
        <dsp:cNvSpPr/>
      </dsp:nvSpPr>
      <dsp:spPr>
        <a:xfrm>
          <a:off x="5990165" y="822465"/>
          <a:ext cx="2722802" cy="1633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i="1" kern="1200" dirty="0">
              <a:latin typeface="Calibri"/>
              <a:cs typeface="Calibri"/>
            </a:rPr>
            <a:t>Η Θεματικά Οργανωμένη Διδασκαλία </a:t>
          </a:r>
          <a:r>
            <a:rPr lang="el-GR" sz="1700" b="1" kern="1200" dirty="0">
              <a:latin typeface="Calibri"/>
              <a:cs typeface="Calibri"/>
            </a:rPr>
            <a:t>(</a:t>
          </a:r>
          <a:r>
            <a:rPr lang="en-US" sz="1700" b="1" kern="1200" dirty="0">
              <a:latin typeface="Calibri"/>
              <a:cs typeface="Calibri"/>
            </a:rPr>
            <a:t>theme</a:t>
          </a:r>
          <a:r>
            <a:rPr lang="el-GR" sz="1700" b="1" kern="1200" dirty="0">
              <a:latin typeface="Calibri"/>
              <a:cs typeface="Calibri"/>
            </a:rPr>
            <a:t>- </a:t>
          </a:r>
          <a:r>
            <a:rPr lang="en-US" sz="1700" b="1" kern="1200" dirty="0">
              <a:latin typeface="Calibri"/>
              <a:cs typeface="Calibri"/>
            </a:rPr>
            <a:t>based teaching</a:t>
          </a:r>
          <a:r>
            <a:rPr lang="el-GR" sz="1700" b="1" kern="1200" dirty="0">
              <a:latin typeface="Calibri"/>
              <a:cs typeface="Calibri"/>
            </a:rPr>
            <a:t>)</a:t>
          </a:r>
        </a:p>
      </dsp:txBody>
      <dsp:txXfrm>
        <a:off x="5990165" y="822465"/>
        <a:ext cx="2722802" cy="1633681"/>
      </dsp:txXfrm>
    </dsp:sp>
    <dsp:sp modelId="{B92CEF0F-C8B0-407B-A725-359CE9B2071B}">
      <dsp:nvSpPr>
        <dsp:cNvPr id="0" name=""/>
        <dsp:cNvSpPr/>
      </dsp:nvSpPr>
      <dsp:spPr>
        <a:xfrm>
          <a:off x="1497541" y="2728427"/>
          <a:ext cx="2722802" cy="1633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kern="1200" dirty="0">
              <a:latin typeface="Calibri"/>
              <a:cs typeface="Calibri"/>
            </a:rPr>
            <a:t>Η </a:t>
          </a:r>
          <a:r>
            <a:rPr lang="el-GR" sz="1700" i="1" kern="1200" dirty="0">
              <a:latin typeface="Calibri"/>
              <a:cs typeface="Calibri"/>
            </a:rPr>
            <a:t>πλαισιωμένη διδασκαλία γνωστικών αντικειμένων </a:t>
          </a:r>
          <a:r>
            <a:rPr lang="el-GR" sz="1700" kern="1200" dirty="0">
              <a:latin typeface="Calibri"/>
              <a:cs typeface="Calibri"/>
            </a:rPr>
            <a:t>(</a:t>
          </a:r>
          <a:r>
            <a:rPr lang="en-GB" sz="1700" kern="1200" dirty="0">
              <a:latin typeface="Calibri"/>
              <a:cs typeface="Calibri"/>
            </a:rPr>
            <a:t>sheltered subject matter instruction</a:t>
          </a:r>
          <a:r>
            <a:rPr lang="el-GR" sz="1700" kern="1200" dirty="0">
              <a:latin typeface="Calibri"/>
              <a:cs typeface="Calibri"/>
            </a:rPr>
            <a:t>/</a:t>
          </a:r>
          <a:r>
            <a:rPr lang="en-GB" sz="1700" kern="1200" dirty="0">
              <a:latin typeface="Calibri"/>
              <a:cs typeface="Calibri"/>
            </a:rPr>
            <a:t>sheltered subject teaching</a:t>
          </a:r>
          <a:r>
            <a:rPr lang="el-GR" sz="1700" kern="1200" dirty="0">
              <a:latin typeface="Calibri"/>
              <a:cs typeface="Calibri"/>
            </a:rPr>
            <a:t>)</a:t>
          </a:r>
        </a:p>
      </dsp:txBody>
      <dsp:txXfrm>
        <a:off x="1497541" y="2728427"/>
        <a:ext cx="2722802" cy="1633681"/>
      </dsp:txXfrm>
    </dsp:sp>
    <dsp:sp modelId="{EB209743-2963-473E-BE3F-A00AC7C2C37E}">
      <dsp:nvSpPr>
        <dsp:cNvPr id="0" name=""/>
        <dsp:cNvSpPr/>
      </dsp:nvSpPr>
      <dsp:spPr>
        <a:xfrm>
          <a:off x="4492624" y="2728427"/>
          <a:ext cx="2722802" cy="16336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700" b="1" kern="1200" dirty="0">
              <a:latin typeface="Calibri"/>
              <a:cs typeface="Calibri"/>
            </a:rPr>
            <a:t>Το CLIL / ΕΜΙ</a:t>
          </a:r>
          <a:r>
            <a:rPr lang="tr-TR" sz="1700" b="1" kern="1200" dirty="0">
              <a:latin typeface="Calibri"/>
              <a:cs typeface="Calibri"/>
            </a:rPr>
            <a:t>L</a:t>
          </a:r>
          <a:r>
            <a:rPr lang="el-GR" sz="1700" b="1" kern="1200" dirty="0">
              <a:latin typeface="Calibri"/>
              <a:cs typeface="Calibri"/>
            </a:rPr>
            <a:t>Ε</a:t>
          </a:r>
          <a:r>
            <a:rPr lang="en-US" sz="1700" b="1" i="1" kern="1200" dirty="0">
              <a:latin typeface="Calibri"/>
              <a:cs typeface="Calibri"/>
            </a:rPr>
            <a:t>(Content and Language Integrated Learning</a:t>
          </a:r>
          <a:r>
            <a:rPr lang="en-US" sz="1700" b="1" kern="1200" dirty="0">
              <a:latin typeface="Calibri"/>
              <a:cs typeface="Calibri"/>
            </a:rPr>
            <a:t>)</a:t>
          </a:r>
          <a:r>
            <a:rPr lang="el-GR" sz="1700" b="1" kern="1200" dirty="0">
              <a:latin typeface="Calibri"/>
              <a:cs typeface="Calibri"/>
            </a:rPr>
            <a:t>/ (</a:t>
          </a:r>
          <a:r>
            <a:rPr lang="el-GR" sz="1700" b="1" i="1" kern="1200" dirty="0" err="1">
              <a:latin typeface="Calibri"/>
              <a:cs typeface="Calibri"/>
            </a:rPr>
            <a:t>Enseignement</a:t>
          </a:r>
          <a:r>
            <a:rPr lang="el-GR" sz="1700" b="1" i="1" kern="1200" dirty="0">
              <a:latin typeface="Calibri"/>
              <a:cs typeface="Calibri"/>
            </a:rPr>
            <a:t> </a:t>
          </a:r>
          <a:r>
            <a:rPr lang="el-GR" sz="1700" b="1" i="1" kern="1200" dirty="0" err="1">
              <a:latin typeface="Calibri"/>
              <a:cs typeface="Calibri"/>
            </a:rPr>
            <a:t>d’une</a:t>
          </a:r>
          <a:r>
            <a:rPr lang="el-GR" sz="1700" b="1" i="1" kern="1200" dirty="0">
              <a:latin typeface="Calibri"/>
              <a:cs typeface="Calibri"/>
            </a:rPr>
            <a:t> </a:t>
          </a:r>
          <a:r>
            <a:rPr lang="el-GR" sz="1700" b="1" i="1" kern="1200" dirty="0" err="1">
              <a:latin typeface="Calibri"/>
              <a:cs typeface="Calibri"/>
            </a:rPr>
            <a:t>Matière</a:t>
          </a:r>
          <a:r>
            <a:rPr lang="el-GR" sz="1700" b="1" i="1" kern="1200" dirty="0">
              <a:latin typeface="Calibri"/>
              <a:cs typeface="Calibri"/>
            </a:rPr>
            <a:t> </a:t>
          </a:r>
          <a:r>
            <a:rPr lang="el-GR" sz="1700" b="1" i="1" kern="1200" dirty="0" err="1">
              <a:latin typeface="Calibri"/>
              <a:cs typeface="Calibri"/>
            </a:rPr>
            <a:t>par</a:t>
          </a:r>
          <a:r>
            <a:rPr lang="el-GR" sz="1700" b="1" i="1" kern="1200" dirty="0">
              <a:latin typeface="Calibri"/>
              <a:cs typeface="Calibri"/>
            </a:rPr>
            <a:t> </a:t>
          </a:r>
          <a:r>
            <a:rPr lang="el-GR" sz="1700" b="1" i="1" kern="1200" dirty="0" err="1">
              <a:latin typeface="Calibri"/>
              <a:cs typeface="Calibri"/>
            </a:rPr>
            <a:t>l’Intégration</a:t>
          </a:r>
          <a:r>
            <a:rPr lang="el-GR" sz="1700" b="1" i="1" kern="1200" dirty="0">
              <a:latin typeface="Calibri"/>
              <a:cs typeface="Calibri"/>
            </a:rPr>
            <a:t> </a:t>
          </a:r>
          <a:r>
            <a:rPr lang="el-GR" sz="1700" b="1" i="1" kern="1200" dirty="0" err="1">
              <a:latin typeface="Calibri"/>
              <a:cs typeface="Calibri"/>
            </a:rPr>
            <a:t>d’une</a:t>
          </a:r>
          <a:r>
            <a:rPr lang="el-GR" sz="1700" b="1" i="1" kern="1200" dirty="0">
              <a:latin typeface="Calibri"/>
              <a:cs typeface="Calibri"/>
            </a:rPr>
            <a:t> </a:t>
          </a:r>
          <a:r>
            <a:rPr lang="el-GR" sz="1700" b="1" i="1" kern="1200" dirty="0" err="1">
              <a:latin typeface="Calibri"/>
              <a:cs typeface="Calibri"/>
            </a:rPr>
            <a:t>Langue</a:t>
          </a:r>
          <a:r>
            <a:rPr lang="el-GR" sz="1700" b="1" i="1" kern="1200" dirty="0">
              <a:latin typeface="Calibri"/>
              <a:cs typeface="Calibri"/>
            </a:rPr>
            <a:t> </a:t>
          </a:r>
          <a:r>
            <a:rPr lang="el-GR" sz="1700" b="1" i="1" kern="1200" dirty="0" err="1">
              <a:latin typeface="Calibri"/>
              <a:cs typeface="Calibri"/>
            </a:rPr>
            <a:t>Etrangère</a:t>
          </a:r>
          <a:r>
            <a:rPr lang="el-GR" sz="1700" b="1" kern="1200" dirty="0">
              <a:latin typeface="Calibri"/>
              <a:cs typeface="Calibri"/>
            </a:rPr>
            <a:t>)</a:t>
          </a:r>
        </a:p>
      </dsp:txBody>
      <dsp:txXfrm>
        <a:off x="4492624" y="2728427"/>
        <a:ext cx="2722802" cy="1633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6002C-CDA4-4A54-B1FA-054F574F8C9C}" type="datetimeFigureOut">
              <a:rPr lang="el-GR" smtClean="0"/>
              <a:t>24/11/20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EAF95-6C60-4F61-A1ED-C2D83C257F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6249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5D400-89D4-4574-906C-A0AC53A11C58}" type="datetimeFigureOut">
              <a:rPr lang="el-GR" smtClean="0"/>
              <a:pPr/>
              <a:t>24/11/20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03D88-FFFB-45B4-9E8C-740A278F648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558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AE524E-17A4-DC40-8ACC-14E88F205470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618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AE524E-17A4-DC40-8ACC-14E88F205470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6186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3D88-FFFB-45B4-9E8C-740A278F6484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Ορθογώνιο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Ορθογώνιο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Στυλ κύριου υπότιτλου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6C6D1-2C80-4928-9858-C93C6889AB86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Ορθογώνιο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Έλλειψη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Έλλειψη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5D9D-BEBE-4DFE-ACC2-A5E6CC20C113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Ορθογώνιο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Ορθογώνιο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Ορθογώνιο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Ορθογώνιο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Ευθεία γραμμή σύνδεσης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Έλλειψη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Έλλειψη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2578F-0302-4631-96A3-10F9D3DA88AB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3B88-DFE7-4710-AAC2-070B5DF92E11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Ορθογώνιο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Ορθογώνιο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Ορθογώνιο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13" name="Ορθογώνιο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Ορθογώνιο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4734-9B63-4F2C-AA62-76F6918FD2A6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8" name="Ευθεία γραμμή σύνδεσης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Έλλειψη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Έλλειψη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BC98A3D-BE4B-4F37-9072-F79B924AC1F9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Ευθεία γραμμή σύνδεσης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Θέση περιεχομένου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2" name="Θέση περιεχομένου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Ευθεία γραμμή σύνδεσης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Ορθογώνιο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Ορθογώνιο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Ορθογώνιο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Ορθογώνιο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Ορθογώνιο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9E75-103C-4C8E-9183-D793BBE89FE6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15" name="Ευθεία γραμμή σύνδεσης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Θέση περιεχομένου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6" name="Θέση περιεχομένου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5" name="Έλλειψη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Έλλειψη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3" name="Τίτλο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817D-1CFF-4326-B0D3-DD2AF489AFAB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Ορθογώνιο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Ορθογώνιο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Ορθογώνιο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Ορθογώνιο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216A-AEE9-48FE-AF77-0F06DD0E3350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Ορθογώνιο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Ορθογώνιο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Ορθογώνιο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Ορθογώνιο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Ευθεία γραμμή σύνδεσης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Θέση περιεχομένου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l-GR"/>
              <a:t>Στυλ υποδείγματος κειμένου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0" name="Έλλειψη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Έλλειψη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1" name="Ορθογώνιο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1184A-3D98-4BFE-B92E-812EB6512F21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Ευθεία γραμμή σύνδεσης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Ορθογώνιο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Ορθογώνιο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Ορθογώνιο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Ορθογώνιο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Έλλειψη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Έλλειψη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Στυλ υποδείγματος κειμένου</a:t>
            </a:r>
          </a:p>
        </p:txBody>
      </p:sp>
      <p:sp>
        <p:nvSpPr>
          <p:cNvPr id="22" name="Ορθογώνιο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09F1E2C-9CD1-4180-A3E8-6E32AA6C0CA2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Ορθογώνιο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Ορθογώνιο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A453C2D-7DD3-4F2D-B277-3617A2014961}" type="datetime1">
              <a:rPr lang="el-GR" smtClean="0"/>
              <a:pPr/>
              <a:t>24/11/20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Ευθεία γραμμή σύνδεσης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Έλλειψη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Έλλειψη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7D894D2-747B-46AE-A21F-CAAC467DD0B9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Στυλ υποδείγματος κειμένου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mitsiaki@helit.duth.g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971600" y="2819400"/>
            <a:ext cx="7488832" cy="3561928"/>
          </a:xfrm>
        </p:spPr>
        <p:txBody>
          <a:bodyPr>
            <a:normAutofit/>
          </a:bodyPr>
          <a:lstStyle/>
          <a:p>
            <a:endParaRPr lang="en-US" sz="2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1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Μαρία </a:t>
            </a:r>
            <a:r>
              <a:rPr lang="el-GR" sz="18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Μητσιάκη</a:t>
            </a:r>
            <a:endParaRPr lang="el-GR" sz="1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mmitsiaki@helit.duth.gr</a:t>
            </a:r>
            <a:endParaRPr lang="en-US" sz="1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ΔΗΜΟΚΡΙΤΕΙΟ ΠΑΝΕΠΙΣΤΗΜΙΟ ΘΡΑΚΗΣ</a:t>
            </a:r>
          </a:p>
          <a:p>
            <a:endParaRPr lang="el-GR" sz="2400" cap="none" dirty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39798" y="332656"/>
            <a:ext cx="8062664" cy="1728192"/>
          </a:xfrm>
        </p:spPr>
        <p:txBody>
          <a:bodyPr>
            <a:normAutofit/>
          </a:bodyPr>
          <a:lstStyle/>
          <a:p>
            <a:r>
              <a:rPr lang="el-G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Η διδακτική της ελληνικής ως δεύτερης/ ξένης γλώσσας</a:t>
            </a:r>
            <a:endParaRPr lang="el-G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board-953158_960_720.jpg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852936"/>
            <a:ext cx="2520280" cy="16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44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Παράδειγμα εφαρμογής </a:t>
            </a:r>
          </a:p>
        </p:txBody>
      </p:sp>
      <p:sp>
        <p:nvSpPr>
          <p:cNvPr id="37890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3200" dirty="0">
                <a:latin typeface="Constantia"/>
                <a:cs typeface="Constantia"/>
              </a:rPr>
              <a:t>Η Θεματικά Οργανωμένη Διδασκαλία στο πλαίσιο του </a:t>
            </a:r>
            <a:r>
              <a:rPr lang="en-US" sz="3200" dirty="0">
                <a:latin typeface="Constantia"/>
                <a:cs typeface="Constantia"/>
              </a:rPr>
              <a:t>CLIL </a:t>
            </a:r>
          </a:p>
          <a:p>
            <a:pPr>
              <a:buFont typeface="Arial" charset="0"/>
              <a:buNone/>
            </a:pPr>
            <a:endParaRPr lang="el-G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7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Παράδειγμα εφαρμογής </a:t>
            </a:r>
          </a:p>
        </p:txBody>
      </p:sp>
      <p:sp>
        <p:nvSpPr>
          <p:cNvPr id="37890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800" b="1" dirty="0">
                <a:latin typeface="Constantia"/>
                <a:cs typeface="Constantia"/>
              </a:rPr>
              <a:t>Περιεχόμενο</a:t>
            </a:r>
            <a:r>
              <a:rPr lang="el-GR" sz="2800" dirty="0">
                <a:latin typeface="Constantia"/>
                <a:cs typeface="Constantia"/>
              </a:rPr>
              <a:t>: Η ζωή στο χωριό (Γλώσσα Ε΄ Δημοτικού &amp; Γεωγραφία Ε΄ Δημοτικού)</a:t>
            </a:r>
          </a:p>
          <a:p>
            <a:pPr marL="0" indent="0">
              <a:buNone/>
            </a:pPr>
            <a:r>
              <a:rPr lang="el-GR" sz="2800" b="1" dirty="0">
                <a:latin typeface="Constantia"/>
                <a:cs typeface="Constantia"/>
              </a:rPr>
              <a:t>Επίπεδο Ελληνομάθειας</a:t>
            </a:r>
            <a:r>
              <a:rPr lang="el-GR" sz="2800" dirty="0">
                <a:latin typeface="Constantia"/>
                <a:cs typeface="Constantia"/>
              </a:rPr>
              <a:t>: Α2</a:t>
            </a:r>
          </a:p>
          <a:p>
            <a:pPr marL="0" indent="0">
              <a:buNone/>
            </a:pPr>
            <a:r>
              <a:rPr lang="el-GR" sz="2800" b="1" dirty="0">
                <a:latin typeface="Constantia"/>
                <a:cs typeface="Constantia"/>
              </a:rPr>
              <a:t>Διάρκεια</a:t>
            </a:r>
            <a:r>
              <a:rPr lang="el-GR" sz="2800" dirty="0">
                <a:latin typeface="Constantia"/>
                <a:cs typeface="Constantia"/>
              </a:rPr>
              <a:t>: 6 διδακτικές ώρες</a:t>
            </a:r>
            <a:endParaRPr lang="en-US" sz="2800" dirty="0">
              <a:latin typeface="Constantia"/>
              <a:cs typeface="Constantia"/>
            </a:endParaRPr>
          </a:p>
          <a:p>
            <a:pPr>
              <a:buNone/>
            </a:pPr>
            <a:r>
              <a:rPr lang="el-GR" sz="2800" b="1" dirty="0">
                <a:cs typeface="Constantia"/>
              </a:rPr>
              <a:t>Υποδομή</a:t>
            </a:r>
            <a:r>
              <a:rPr lang="el-GR" sz="2800" dirty="0">
                <a:cs typeface="Constantia"/>
              </a:rPr>
              <a:t>: Η/Υ-προβολέας</a:t>
            </a:r>
          </a:p>
          <a:p>
            <a:pPr>
              <a:buNone/>
            </a:pPr>
            <a:r>
              <a:rPr lang="el-GR" sz="2800" b="1" dirty="0">
                <a:cs typeface="Constantia"/>
              </a:rPr>
              <a:t>Στόχοι: </a:t>
            </a:r>
            <a:r>
              <a:rPr lang="el-GR" sz="2800" dirty="0">
                <a:cs typeface="Constantia"/>
              </a:rPr>
              <a:t>ανά γλωσσική δεξιότητα</a:t>
            </a:r>
            <a:endParaRPr lang="el-GR" sz="2800" dirty="0">
              <a:latin typeface="Constantia"/>
              <a:cs typeface="Constantia"/>
            </a:endParaRPr>
          </a:p>
          <a:p>
            <a:pPr>
              <a:buFont typeface="Wingdings" charset="2"/>
              <a:buChar char=""/>
            </a:pPr>
            <a:r>
              <a:rPr lang="el-GR" sz="2400" dirty="0">
                <a:latin typeface="Constantia"/>
                <a:cs typeface="Constantia"/>
              </a:rPr>
              <a:t>Διαβάζω &amp; Καταλαβαίνω</a:t>
            </a:r>
          </a:p>
          <a:p>
            <a:pPr>
              <a:buFont typeface="Wingdings" charset="2"/>
              <a:buChar char=""/>
            </a:pPr>
            <a:r>
              <a:rPr lang="el-GR" sz="2400" dirty="0">
                <a:latin typeface="Constantia"/>
                <a:cs typeface="Constantia"/>
              </a:rPr>
              <a:t>Ακούω &amp; Καταλαβαίνω</a:t>
            </a:r>
          </a:p>
          <a:p>
            <a:pPr>
              <a:buFont typeface="Wingdings" charset="2"/>
              <a:buChar char=""/>
            </a:pPr>
            <a:r>
              <a:rPr lang="el-GR" sz="2400" dirty="0">
                <a:latin typeface="Constantia"/>
                <a:cs typeface="Constantia"/>
              </a:rPr>
              <a:t>Μιλάω</a:t>
            </a:r>
          </a:p>
          <a:p>
            <a:pPr>
              <a:buFont typeface="Wingdings" charset="2"/>
              <a:buChar char=""/>
            </a:pPr>
            <a:r>
              <a:rPr lang="el-GR" sz="2400" dirty="0">
                <a:latin typeface="Constantia"/>
                <a:cs typeface="Constantia"/>
              </a:rPr>
              <a:t>Γράφω</a:t>
            </a:r>
          </a:p>
        </p:txBody>
      </p:sp>
    </p:spTree>
    <p:extLst>
      <p:ext uri="{BB962C8B-B14F-4D97-AF65-F5344CB8AC3E}">
        <p14:creationId xmlns:p14="http://schemas.microsoft.com/office/powerpoint/2010/main" val="337654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758952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Σκοποθεσία ανά γλωσσική δεξιότητα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395536" y="1582341"/>
            <a:ext cx="8496944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latin typeface="Constantia"/>
                <a:cs typeface="Constantia"/>
              </a:rPr>
              <a:t>Διαβάζω &amp; καταλαβαίνω:</a:t>
            </a:r>
            <a:endParaRPr lang="en-US" sz="2400" b="1" dirty="0">
              <a:latin typeface="Constantia"/>
              <a:cs typeface="Constantia"/>
            </a:endParaRPr>
          </a:p>
          <a:p>
            <a:r>
              <a:rPr lang="el-GR" sz="2400" dirty="0">
                <a:cs typeface="Constantia"/>
              </a:rPr>
              <a:t>Οι μαθητές ως αναγνώστες είναι σε θέση να:</a:t>
            </a:r>
            <a:endParaRPr lang="en-US" sz="2400" dirty="0">
              <a:latin typeface="Constantia"/>
              <a:cs typeface="Constantia"/>
            </a:endParaRPr>
          </a:p>
          <a:p>
            <a:pPr lvl="0">
              <a:buClr>
                <a:schemeClr val="accent1"/>
              </a:buClr>
              <a:buFont typeface="Wingdings" charset="2"/>
              <a:buChar char=""/>
            </a:pPr>
            <a:r>
              <a:rPr lang="el-GR" sz="2400" dirty="0">
                <a:cs typeface="Constantia"/>
              </a:rPr>
              <a:t>διαβάζουν και να κατανοούν κείμενα, π.χ. αυθεντικά, ημιαυθεντικά και ακαδημαϊκά κείμενα για τη ζωή στο χωριό, το φυσικό περιβάλλον και τα επαγγέλματα</a:t>
            </a:r>
          </a:p>
          <a:p>
            <a:pPr lvl="0">
              <a:buClr>
                <a:schemeClr val="accent1"/>
              </a:buClr>
              <a:buFont typeface="Wingdings" charset="2"/>
              <a:buChar char=""/>
            </a:pPr>
            <a:r>
              <a:rPr lang="el-GR" sz="2400" dirty="0">
                <a:cs typeface="Constantia"/>
              </a:rPr>
              <a:t>κατανοούν τη σημασία του βασικού λεξιλογίου φυσικών στοιχείων (π.χ. ποτάμι, δάσος, βουνό), ζώων και επαγγελμάτων που συναντάμε στο χωριό</a:t>
            </a:r>
          </a:p>
          <a:p>
            <a:pPr lvl="0">
              <a:buClr>
                <a:schemeClr val="accent1"/>
              </a:buClr>
              <a:buFont typeface="Wingdings" charset="2"/>
              <a:buChar char=""/>
            </a:pPr>
            <a:r>
              <a:rPr lang="el-GR" sz="2400" dirty="0">
                <a:cs typeface="Constantia"/>
              </a:rPr>
              <a:t>αντιληφθούν τη σημασία του </a:t>
            </a:r>
            <a:r>
              <a:rPr lang="el-GR" sz="2400" b="1" u="sng" dirty="0">
                <a:cs typeface="Constantia"/>
              </a:rPr>
              <a:t>ακαδημαϊκού λόγου </a:t>
            </a:r>
            <a:r>
              <a:rPr lang="el-GR" sz="2400" dirty="0">
                <a:cs typeface="Constantia"/>
              </a:rPr>
              <a:t>για την κατανόηση των γνωστικών αντικειμένων (π.χ. ορισμοί, ταξινομήσεις, λόγια ρήματα, λ.χ. </a:t>
            </a:r>
            <a:r>
              <a:rPr lang="el-GR" sz="2400" i="1" dirty="0">
                <a:cs typeface="Constantia"/>
              </a:rPr>
              <a:t>εκβάλλει, εισέρχεται</a:t>
            </a:r>
            <a:r>
              <a:rPr lang="el-GR" sz="2400" dirty="0">
                <a:cs typeface="Constantia"/>
              </a:rPr>
              <a:t>, κ.ά.)</a:t>
            </a:r>
          </a:p>
        </p:txBody>
      </p:sp>
    </p:spTree>
    <p:extLst>
      <p:ext uri="{BB962C8B-B14F-4D97-AF65-F5344CB8AC3E}">
        <p14:creationId xmlns:p14="http://schemas.microsoft.com/office/powerpoint/2010/main" val="111898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758952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Σκοποθεσία ανά γλωσσική δεξιότητα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8503920" cy="49262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800" b="1" dirty="0">
                <a:latin typeface="Constantia"/>
                <a:cs typeface="Constantia"/>
              </a:rPr>
              <a:t>Ακού &amp; Καταλαβαίνω:</a:t>
            </a:r>
            <a:endParaRPr lang="en-US" sz="2800" b="1" dirty="0">
              <a:latin typeface="Constantia"/>
              <a:cs typeface="Constantia"/>
            </a:endParaRPr>
          </a:p>
          <a:p>
            <a:pPr marL="0" indent="0">
              <a:buNone/>
            </a:pPr>
            <a:r>
              <a:rPr lang="en-US" sz="2800" dirty="0">
                <a:latin typeface="Constantia"/>
                <a:cs typeface="Constantia"/>
              </a:rPr>
              <a:t>Οι μαθητές ως ακροατές και ως συμμετέχοντες σε ένα επικοινωνιακό γεγονός είναι σε θέση να:</a:t>
            </a:r>
          </a:p>
          <a:p>
            <a:pPr lvl="0">
              <a:buFont typeface="Wingdings" charset="2"/>
              <a:buChar char=""/>
            </a:pPr>
            <a:r>
              <a:rPr lang="en-US" sz="2800" dirty="0">
                <a:latin typeface="Constantia"/>
                <a:cs typeface="Constantia"/>
              </a:rPr>
              <a:t>κατανοούν λέξεις και </a:t>
            </a:r>
            <a:r>
              <a:rPr lang="en-US" sz="2800" dirty="0" err="1">
                <a:latin typeface="Constantia"/>
                <a:cs typeface="Constantia"/>
              </a:rPr>
              <a:t>φράσεις</a:t>
            </a:r>
            <a:r>
              <a:rPr lang="en-US" sz="2800" dirty="0">
                <a:latin typeface="Constantia"/>
                <a:cs typeface="Constantia"/>
              </a:rPr>
              <a:t> π</a:t>
            </a:r>
            <a:r>
              <a:rPr lang="en-US" sz="2800" dirty="0" err="1">
                <a:latin typeface="Constantia"/>
                <a:cs typeface="Constantia"/>
              </a:rPr>
              <a:t>ου</a:t>
            </a:r>
            <a:r>
              <a:rPr lang="en-US" sz="2800" dirty="0">
                <a:latin typeface="Constantia"/>
                <a:cs typeface="Constantia"/>
              </a:rPr>
              <a:t> σχετίζονται </a:t>
            </a:r>
            <a:r>
              <a:rPr lang="en-US" sz="2800" dirty="0" err="1">
                <a:latin typeface="Constantia"/>
                <a:cs typeface="Constantia"/>
              </a:rPr>
              <a:t>με</a:t>
            </a:r>
            <a:r>
              <a:rPr lang="en-US" sz="2800" dirty="0">
                <a:latin typeface="Constantia"/>
                <a:cs typeface="Constantia"/>
              </a:rPr>
              <a:t> </a:t>
            </a:r>
            <a:r>
              <a:rPr lang="el-GR" sz="2800" dirty="0">
                <a:latin typeface="Constantia"/>
                <a:cs typeface="Constantia"/>
              </a:rPr>
              <a:t>τη ζωή στο χωριό</a:t>
            </a:r>
          </a:p>
          <a:p>
            <a:pPr lvl="0">
              <a:buFont typeface="Wingdings" charset="2"/>
              <a:buChar char=""/>
            </a:pPr>
            <a:r>
              <a:rPr lang="en-US" sz="2800" dirty="0" err="1">
                <a:latin typeface="Constantia"/>
                <a:cs typeface="Constantia"/>
              </a:rPr>
              <a:t>κ</a:t>
            </a:r>
            <a:r>
              <a:rPr lang="en-US" sz="2800" dirty="0">
                <a:latin typeface="Constantia"/>
                <a:cs typeface="Constantia"/>
              </a:rPr>
              <a:t>α</a:t>
            </a:r>
            <a:r>
              <a:rPr lang="en-US" sz="2800" dirty="0" err="1">
                <a:latin typeface="Constantia"/>
                <a:cs typeface="Constantia"/>
              </a:rPr>
              <a:t>τ</a:t>
            </a:r>
            <a:r>
              <a:rPr lang="en-US" sz="2800" dirty="0">
                <a:latin typeface="Constantia"/>
                <a:cs typeface="Constantia"/>
              </a:rPr>
              <a:t>α</a:t>
            </a:r>
            <a:r>
              <a:rPr lang="en-US" sz="2800" dirty="0" err="1">
                <a:latin typeface="Constantia"/>
                <a:cs typeface="Constantia"/>
              </a:rPr>
              <a:t>νοούν</a:t>
            </a:r>
            <a:r>
              <a:rPr lang="en-US" sz="2800" dirty="0">
                <a:latin typeface="Constantia"/>
                <a:cs typeface="Constantia"/>
              </a:rPr>
              <a:t> τη σημασία ή την κεντρική </a:t>
            </a:r>
            <a:r>
              <a:rPr lang="en-US" sz="2800" dirty="0" err="1">
                <a:latin typeface="Constantia"/>
                <a:cs typeface="Constantia"/>
              </a:rPr>
              <a:t>ιδέ</a:t>
            </a:r>
            <a:r>
              <a:rPr lang="en-US" sz="2800" dirty="0">
                <a:latin typeface="Constantia"/>
                <a:cs typeface="Constantia"/>
              </a:rPr>
              <a:t>α π</a:t>
            </a:r>
            <a:r>
              <a:rPr lang="en-US" sz="2800" dirty="0" err="1">
                <a:latin typeface="Constantia"/>
                <a:cs typeface="Constantia"/>
              </a:rPr>
              <a:t>ροφορικών</a:t>
            </a:r>
            <a:r>
              <a:rPr lang="en-US" sz="2800" dirty="0">
                <a:latin typeface="Constantia"/>
                <a:cs typeface="Constantia"/>
              </a:rPr>
              <a:t> </a:t>
            </a:r>
            <a:r>
              <a:rPr lang="en-US" sz="2800" dirty="0" err="1">
                <a:latin typeface="Constantia"/>
                <a:cs typeface="Constantia"/>
              </a:rPr>
              <a:t>κειμένων</a:t>
            </a:r>
            <a:r>
              <a:rPr lang="en-US" sz="2800" dirty="0">
                <a:latin typeface="Constantia"/>
                <a:cs typeface="Constantia"/>
              </a:rPr>
              <a:t> (</a:t>
            </a:r>
            <a:r>
              <a:rPr lang="el-GR" sz="2800" dirty="0">
                <a:latin typeface="Constantia"/>
                <a:cs typeface="Constantia"/>
              </a:rPr>
              <a:t>αφηγήσεων, περιγραφών </a:t>
            </a:r>
            <a:r>
              <a:rPr lang="en-US" sz="2800" dirty="0" err="1">
                <a:latin typeface="Constantia"/>
                <a:cs typeface="Constantia"/>
              </a:rPr>
              <a:t>κ</a:t>
            </a:r>
            <a:r>
              <a:rPr lang="en-US" sz="2800" dirty="0">
                <a:latin typeface="Constantia"/>
                <a:cs typeface="Constantia"/>
              </a:rPr>
              <a:t>α</a:t>
            </a:r>
            <a:r>
              <a:rPr lang="en-US" sz="2800" dirty="0" err="1">
                <a:latin typeface="Constantia"/>
                <a:cs typeface="Constantia"/>
              </a:rPr>
              <a:t>ι</a:t>
            </a:r>
            <a:r>
              <a:rPr lang="en-US" sz="2800" dirty="0">
                <a:latin typeface="Constantia"/>
                <a:cs typeface="Constantia"/>
              </a:rPr>
              <a:t> τραγουδιών) στη θεματική </a:t>
            </a:r>
            <a:r>
              <a:rPr lang="en-US" sz="2800" dirty="0" err="1">
                <a:latin typeface="Constantia"/>
                <a:cs typeface="Constantia"/>
              </a:rPr>
              <a:t>ενότητ</a:t>
            </a:r>
            <a:r>
              <a:rPr lang="en-US" sz="2800" dirty="0">
                <a:latin typeface="Constantia"/>
                <a:cs typeface="Constantia"/>
              </a:rPr>
              <a:t>α </a:t>
            </a:r>
            <a:r>
              <a:rPr lang="el-GR" sz="2800" i="1" dirty="0">
                <a:latin typeface="Constantia"/>
                <a:cs typeface="Constantia"/>
              </a:rPr>
              <a:t>Η ζωή στο χωριό</a:t>
            </a:r>
            <a:endParaRPr lang="en-US" sz="2800" i="1" dirty="0">
              <a:latin typeface="Constantia"/>
              <a:cs typeface="Constantia"/>
            </a:endParaRPr>
          </a:p>
          <a:p>
            <a:pPr lvl="0">
              <a:buFont typeface="Wingdings" charset="2"/>
              <a:buChar char=""/>
            </a:pPr>
            <a:r>
              <a:rPr lang="en-US" sz="2800" dirty="0">
                <a:latin typeface="Constantia"/>
                <a:cs typeface="Constantia"/>
              </a:rPr>
              <a:t>αναγνωρίζουν τους φθόγγους και τα φωνήματα που συναποτελούν τις λέξεις της ελληνικής στη θεματική </a:t>
            </a:r>
            <a:r>
              <a:rPr lang="en-US" sz="2800" dirty="0" err="1">
                <a:latin typeface="Constantia"/>
                <a:cs typeface="Constantia"/>
              </a:rPr>
              <a:t>ενότητ</a:t>
            </a:r>
            <a:r>
              <a:rPr lang="en-US" sz="2800" dirty="0">
                <a:latin typeface="Constantia"/>
                <a:cs typeface="Constantia"/>
              </a:rPr>
              <a:t>α </a:t>
            </a:r>
            <a:r>
              <a:rPr lang="el-GR" sz="2800" i="1" dirty="0">
                <a:latin typeface="Constantia"/>
                <a:cs typeface="Constantia"/>
              </a:rPr>
              <a:t>Η ζωή στο χωριό </a:t>
            </a:r>
            <a:r>
              <a:rPr lang="en-US" sz="2800" dirty="0" err="1">
                <a:latin typeface="Constantia"/>
                <a:cs typeface="Constantia"/>
              </a:rPr>
              <a:t>με</a:t>
            </a:r>
            <a:r>
              <a:rPr lang="en-US" sz="2800" dirty="0">
                <a:latin typeface="Constantia"/>
                <a:cs typeface="Constantia"/>
              </a:rPr>
              <a:t> τις φωνητικές αλλοιώσεις που προσδίδει η συνεχής ροή του προφορικού λόγου.</a:t>
            </a:r>
          </a:p>
          <a:p>
            <a:pPr>
              <a:buFont typeface="Wingdings" charset="2"/>
              <a:buChar char=""/>
            </a:pPr>
            <a:endParaRPr lang="en-US" sz="2800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66074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2612" y="332656"/>
            <a:ext cx="8856984" cy="758952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Σκοποθεσία ανά γλωσσική δεξιότητα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14</a:t>
            </a:fld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8503920" cy="49262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3300" b="1" dirty="0">
                <a:latin typeface="Constantia"/>
                <a:cs typeface="Constantia"/>
              </a:rPr>
              <a:t>Γράφω:</a:t>
            </a:r>
            <a:endParaRPr lang="en-US" sz="3300" b="1" dirty="0">
              <a:latin typeface="Constantia"/>
              <a:cs typeface="Constantia"/>
            </a:endParaRPr>
          </a:p>
          <a:p>
            <a:pPr marL="0" indent="0">
              <a:buNone/>
            </a:pPr>
            <a:r>
              <a:rPr lang="el-GR" sz="3300" dirty="0"/>
              <a:t>Οι μαθητές ως παραγωγοί γραπτών κειμένων είναι σε θέση να:</a:t>
            </a:r>
            <a:endParaRPr lang="en-US" sz="3300" dirty="0"/>
          </a:p>
          <a:p>
            <a:pPr lvl="0">
              <a:buFont typeface="Wingdings" charset="2"/>
              <a:buChar char=""/>
            </a:pPr>
            <a:r>
              <a:rPr lang="el-GR" sz="3300" dirty="0"/>
              <a:t>μπορούν να συνθέσουν απλά και σύντομα κείμενα, π.χ. περιγραφή της περιοχής όπου ζουν</a:t>
            </a:r>
            <a:endParaRPr lang="en-US" sz="3300" dirty="0"/>
          </a:p>
          <a:p>
            <a:pPr lvl="0">
              <a:buFont typeface="Wingdings" charset="2"/>
              <a:buChar char=""/>
            </a:pPr>
            <a:r>
              <a:rPr lang="el-GR" sz="3300" dirty="0"/>
              <a:t>χρησιμοποιούν ορθά το κατάλληλο βασικό λεξιλόγιο της ενότητας και να διαχειρίζονται αποτελεσματικά σημασιολογικές σχέσεις υπερωνυμίας και υπωνυμίας, π.χ. </a:t>
            </a:r>
            <a:r>
              <a:rPr lang="el-GR" sz="3300" i="1" dirty="0"/>
              <a:t>υγρό στοιχείο</a:t>
            </a:r>
            <a:r>
              <a:rPr lang="en-US" sz="3300" i="1" dirty="0"/>
              <a:t>→ </a:t>
            </a:r>
            <a:r>
              <a:rPr lang="el-GR" sz="3300" i="1" dirty="0"/>
              <a:t>ποτάμι, παραπόταμος, λίμνη, επαγγέλματα του χωριού </a:t>
            </a:r>
            <a:r>
              <a:rPr lang="en-US" sz="3300" i="1" dirty="0"/>
              <a:t>→</a:t>
            </a:r>
            <a:r>
              <a:rPr lang="el-GR" sz="3300" i="1" dirty="0"/>
              <a:t> αγρότης, βοσκός, κτηνοτρόφος.</a:t>
            </a:r>
            <a:endParaRPr lang="en-US" sz="3300" i="1" dirty="0"/>
          </a:p>
          <a:p>
            <a:pPr>
              <a:buFont typeface="Wingdings" charset="2"/>
              <a:buChar char=""/>
            </a:pPr>
            <a:endParaRPr lang="en-US" sz="2800" i="1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141270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758952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Σκοποθεσία ανά γλωσσική δεξιότητα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503920" cy="49262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3300" b="1" dirty="0">
                <a:latin typeface="Constantia"/>
                <a:cs typeface="Constantia"/>
              </a:rPr>
              <a:t>Μιλάω: </a:t>
            </a:r>
            <a:endParaRPr lang="en-US" sz="3300" b="1" dirty="0">
              <a:latin typeface="Constantia"/>
              <a:cs typeface="Constantia"/>
            </a:endParaRPr>
          </a:p>
          <a:p>
            <a:pPr marL="0" indent="0">
              <a:buNone/>
            </a:pPr>
            <a:r>
              <a:rPr lang="el-GR" sz="3300" dirty="0"/>
              <a:t>Οι μαθητές ως παραγωγοί συνεχούς προφορικού κειμένου είναι σε θέση να:</a:t>
            </a:r>
            <a:endParaRPr lang="en-US" sz="3300" dirty="0"/>
          </a:p>
          <a:p>
            <a:pPr lvl="0">
              <a:buFont typeface="Wingdings" charset="2"/>
              <a:buChar char=""/>
            </a:pPr>
            <a:r>
              <a:rPr lang="el-GR" sz="3300" dirty="0"/>
              <a:t>αρθρώνουν σωστά και με τον κατάλληλο τονισμό και επιτονισμό λέξεις και φράσεις που χρησιμοποιούνται στη συγκεκριμένη περίσταση επικοινωνίας</a:t>
            </a:r>
            <a:endParaRPr lang="en-US" sz="3300" dirty="0"/>
          </a:p>
          <a:p>
            <a:pPr lvl="0">
              <a:buFont typeface="Wingdings" charset="2"/>
              <a:buChar char=""/>
            </a:pPr>
            <a:r>
              <a:rPr lang="el-GR" sz="3300" dirty="0"/>
              <a:t>χρησιμοποιούν το κατάλληλο λεξιλόγιο και τις κατάλληλες γραμματικές δομές για περιγράψουν το περιβάλλον στο οποίο ζουν, κτλ.</a:t>
            </a:r>
            <a:endParaRPr lang="en-US" sz="3300" dirty="0"/>
          </a:p>
          <a:p>
            <a:pPr marL="0" indent="0">
              <a:buNone/>
            </a:pPr>
            <a:endParaRPr lang="en-US" sz="2800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62513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758952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Διαβάζω-Καταλαβαίνω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16</a:t>
            </a:fld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2195736" y="3244334"/>
            <a:ext cx="4536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600" b="1" dirty="0">
                <a:cs typeface="Constantia"/>
              </a:rPr>
              <a:t>Διδακτικό υλικό</a:t>
            </a:r>
            <a:endParaRPr lang="en-US" sz="3600" b="1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056573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00984" y="3645024"/>
            <a:ext cx="4427984" cy="1728192"/>
          </a:xfrm>
        </p:spPr>
        <p:txBody>
          <a:bodyPr>
            <a:normAutofit fontScale="90000"/>
          </a:bodyPr>
          <a:lstStyle/>
          <a:p>
            <a:pPr algn="l"/>
            <a:r>
              <a:rPr lang="el-GR" sz="2600" dirty="0">
                <a:solidFill>
                  <a:schemeClr val="accent1"/>
                </a:solidFill>
              </a:rPr>
              <a:t>Αφόρμηση: Η ζωή στο χωριό</a:t>
            </a:r>
            <a:br>
              <a:rPr lang="el-GR" sz="2600" dirty="0">
                <a:solidFill>
                  <a:schemeClr val="accent1"/>
                </a:solidFill>
              </a:rPr>
            </a:br>
            <a:r>
              <a:rPr lang="el-GR" sz="2600" dirty="0">
                <a:solidFill>
                  <a:schemeClr val="accent1"/>
                </a:solidFill>
              </a:rPr>
              <a:t>Στρατηγική μάθησης: ενεργοποίηση προϋπάρχουσας γνώσης </a:t>
            </a:r>
            <a:br>
              <a:rPr lang="el-GR" sz="2600" dirty="0">
                <a:solidFill>
                  <a:schemeClr val="accent1"/>
                </a:solidFill>
              </a:rPr>
            </a:br>
            <a:br>
              <a:rPr lang="el-GR" sz="2600" dirty="0">
                <a:solidFill>
                  <a:schemeClr val="accent1"/>
                </a:solidFill>
              </a:rPr>
            </a:br>
            <a:r>
              <a:rPr lang="el-GR" sz="2000" dirty="0">
                <a:solidFill>
                  <a:schemeClr val="tx1"/>
                </a:solidFill>
              </a:rPr>
              <a:t>Γλώσσα Ε΄ Δημοτικού, Εκπαίδευση των παιδιών της μουσουλμανικής μειονότητας στη Θράκη </a:t>
            </a:r>
            <a:endParaRPr lang="el-GR" sz="2400" dirty="0">
              <a:solidFill>
                <a:schemeClr val="accent1"/>
              </a:solidFill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17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" r="-991" b="23195"/>
          <a:stretch/>
        </p:blipFill>
        <p:spPr>
          <a:xfrm>
            <a:off x="25152" y="55567"/>
            <a:ext cx="4737348" cy="52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44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04" y="3645024"/>
            <a:ext cx="3456384" cy="758952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accent1"/>
                </a:solidFill>
              </a:rPr>
              <a:t>Αφόρμηση: Η ζωή στο χωριό</a:t>
            </a:r>
            <a:br>
              <a:rPr lang="el-GR" sz="2000" dirty="0">
                <a:solidFill>
                  <a:schemeClr val="accent1"/>
                </a:solidFill>
              </a:rPr>
            </a:br>
            <a:r>
              <a:rPr lang="el-GR" sz="2000" dirty="0">
                <a:solidFill>
                  <a:srgbClr val="D34817"/>
                </a:solidFill>
              </a:rPr>
              <a:t>Στρατηγική:</a:t>
            </a:r>
            <a:br>
              <a:rPr lang="el-GR" sz="2000" dirty="0">
                <a:solidFill>
                  <a:srgbClr val="D34817"/>
                </a:solidFill>
              </a:rPr>
            </a:br>
            <a:r>
              <a:rPr lang="el-GR" sz="2000" dirty="0">
                <a:solidFill>
                  <a:srgbClr val="D34817"/>
                </a:solidFill>
              </a:rPr>
              <a:t>Οπτικοποίηση εννοιών </a:t>
            </a:r>
            <a:br>
              <a:rPr lang="el-GR" sz="2000" dirty="0">
                <a:solidFill>
                  <a:schemeClr val="accent1"/>
                </a:solidFill>
              </a:rPr>
            </a:br>
            <a:r>
              <a:rPr lang="el-GR" sz="1800" dirty="0">
                <a:solidFill>
                  <a:schemeClr val="tx1"/>
                </a:solidFill>
              </a:rPr>
              <a:t>Γεωγραφία Ε΄ Δημοτικού, Εκπαίδευση των παιδιών της μουσουλμανικής μειονότητας στη Θράκη</a:t>
            </a:r>
            <a:endParaRPr lang="en-US" sz="2000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18</a:t>
            </a:fld>
            <a:endParaRPr lang="el-G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2" y="116632"/>
            <a:ext cx="553990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83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19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556792"/>
            <a:ext cx="7219523" cy="3888432"/>
          </a:xfrm>
          <a:prstGeom prst="rect">
            <a:avLst/>
          </a:prstGeom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758952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Διαβάζω-Καταλαβαίνω</a:t>
            </a:r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395536" y="4581128"/>
            <a:ext cx="8064896" cy="172819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dirty="0">
                <a:solidFill>
                  <a:schemeClr val="tx1"/>
                </a:solidFill>
              </a:rPr>
              <a:t>Γεωγραφία Ε' Δημοτικού, Ενότητα </a:t>
            </a:r>
            <a:r>
              <a:rPr lang="el-GR" sz="2000" i="1" dirty="0">
                <a:solidFill>
                  <a:schemeClr val="tx1"/>
                </a:solidFill>
              </a:rPr>
              <a:t>Μια μέρα δρόμος</a:t>
            </a:r>
            <a:r>
              <a:rPr lang="el-GR" sz="2000" dirty="0">
                <a:solidFill>
                  <a:schemeClr val="tx1"/>
                </a:solidFill>
              </a:rPr>
              <a:t>, Εκπαίδευση των παιδιών της μουσουλμανικής μειονότητας στη Θράκη </a:t>
            </a:r>
          </a:p>
        </p:txBody>
      </p:sp>
    </p:spTree>
    <p:extLst>
      <p:ext uri="{BB962C8B-B14F-4D97-AF65-F5344CB8AC3E}">
        <p14:creationId xmlns:p14="http://schemas.microsoft.com/office/powerpoint/2010/main" val="212755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Τίτλος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534400" cy="2232248"/>
          </a:xfrm>
        </p:spPr>
        <p:txBody>
          <a:bodyPr>
            <a:noAutofit/>
          </a:bodyPr>
          <a:lstStyle/>
          <a:p>
            <a:r>
              <a:rPr lang="el-GR" sz="32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Διδασκαλία της γλώσσας με βάση το περιεχόμενο</a:t>
            </a:r>
          </a:p>
        </p:txBody>
      </p:sp>
    </p:spTree>
    <p:extLst>
      <p:ext uri="{BB962C8B-B14F-4D97-AF65-F5344CB8AC3E}">
        <p14:creationId xmlns:p14="http://schemas.microsoft.com/office/powerpoint/2010/main" val="208906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60032" y="4653136"/>
            <a:ext cx="4176464" cy="1728192"/>
          </a:xfrm>
        </p:spPr>
        <p:txBody>
          <a:bodyPr>
            <a:noAutofit/>
          </a:bodyPr>
          <a:lstStyle/>
          <a:p>
            <a:pPr algn="r"/>
            <a:r>
              <a:rPr lang="el-GR" sz="2000" dirty="0">
                <a:solidFill>
                  <a:schemeClr val="tx1"/>
                </a:solidFill>
              </a:rPr>
              <a:t>Γεωγραφία Ε' Δημοτικού, Ενότητα </a:t>
            </a:r>
            <a:r>
              <a:rPr lang="el-GR" sz="2000" i="1" dirty="0">
                <a:solidFill>
                  <a:schemeClr val="tx1"/>
                </a:solidFill>
              </a:rPr>
              <a:t>Μια μέρα δρόμος</a:t>
            </a:r>
            <a:r>
              <a:rPr lang="el-GR" sz="2000" dirty="0">
                <a:solidFill>
                  <a:schemeClr val="tx1"/>
                </a:solidFill>
              </a:rPr>
              <a:t>, Εκπαίδευση των παιδιών της μουσουλμανικής μειονότητας στη Θράκη</a:t>
            </a:r>
            <a:br>
              <a:rPr lang="el-GR" sz="2000" dirty="0">
                <a:solidFill>
                  <a:schemeClr val="tx1"/>
                </a:solidFill>
              </a:rPr>
            </a:br>
            <a:br>
              <a:rPr lang="el-GR" sz="2000" dirty="0">
                <a:solidFill>
                  <a:schemeClr val="tx1"/>
                </a:solidFill>
              </a:rPr>
            </a:br>
            <a:br>
              <a:rPr lang="el-GR" sz="2000" dirty="0">
                <a:solidFill>
                  <a:schemeClr val="tx1"/>
                </a:solidFill>
              </a:rPr>
            </a:br>
            <a:br>
              <a:rPr lang="el-GR" sz="2000" dirty="0">
                <a:solidFill>
                  <a:schemeClr val="tx1"/>
                </a:solidFill>
              </a:rPr>
            </a:br>
            <a:r>
              <a:rPr lang="el-GR" sz="2000" b="1" dirty="0">
                <a:solidFill>
                  <a:srgbClr val="D34817"/>
                </a:solidFill>
              </a:rPr>
              <a:t>Στρατηγική ομαδοποίησης 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20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80" y="0"/>
            <a:ext cx="5162764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0" y="5661248"/>
            <a:ext cx="4860032" cy="1196752"/>
          </a:xfrm>
          <a:prstGeom prst="ellipse">
            <a:avLst/>
          </a:prstGeom>
          <a:solidFill>
            <a:schemeClr val="accent1">
              <a:tint val="95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004048" y="5877272"/>
            <a:ext cx="64807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4572000" y="2852936"/>
            <a:ext cx="792088" cy="21962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 Single Corner Rectangle 9"/>
          <p:cNvSpPr/>
          <p:nvPr/>
        </p:nvSpPr>
        <p:spPr>
          <a:xfrm>
            <a:off x="107504" y="4509120"/>
            <a:ext cx="4464496" cy="1080120"/>
          </a:xfrm>
          <a:prstGeom prst="round1Rect">
            <a:avLst/>
          </a:prstGeom>
          <a:solidFill>
            <a:schemeClr val="accent1">
              <a:tint val="95000"/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Τίτλος 1"/>
          <p:cNvSpPr txBox="1">
            <a:spLocks/>
          </p:cNvSpPr>
          <p:nvPr/>
        </p:nvSpPr>
        <p:spPr>
          <a:xfrm>
            <a:off x="5148064" y="1844824"/>
            <a:ext cx="3816424" cy="172819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000" b="1" dirty="0">
                <a:solidFill>
                  <a:schemeClr val="accent1"/>
                </a:solidFill>
              </a:rPr>
              <a:t>Χαρακτηριστικά ακαδημαϊκού λόγου: ορισμός, ταξινόμηση, σύνθετος λόγος (δευτερεύουσες προτάσεις)</a:t>
            </a:r>
          </a:p>
        </p:txBody>
      </p:sp>
    </p:spTree>
    <p:extLst>
      <p:ext uri="{BB962C8B-B14F-4D97-AF65-F5344CB8AC3E}">
        <p14:creationId xmlns:p14="http://schemas.microsoft.com/office/powerpoint/2010/main" val="2127557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21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6053485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64088" y="5877272"/>
            <a:ext cx="3456384" cy="7589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br>
              <a:rPr lang="el-GR" sz="2000" dirty="0">
                <a:solidFill>
                  <a:schemeClr val="accent1"/>
                </a:solidFill>
              </a:rPr>
            </a:br>
            <a:r>
              <a:rPr lang="el-GR" sz="1800" dirty="0">
                <a:solidFill>
                  <a:schemeClr val="tx1"/>
                </a:solidFill>
              </a:rPr>
              <a:t>Γεωγραφία Ε΄ Δημοτικού, Εκπαίδευση των παιδιών της μουσουλμανικής μειονότητας στη Θράκη</a:t>
            </a:r>
            <a:endParaRPr lang="en-US" sz="20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34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758952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Διαβάζω &amp; Καταλαβαίνω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8503920" cy="4926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l-GR" sz="2800" b="1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el-GR" sz="2800" b="1" dirty="0">
                <a:solidFill>
                  <a:srgbClr val="000000"/>
                </a:solidFill>
              </a:rPr>
              <a:t>Χαρακτηριστικά ακαδημαϊκού λόγου</a:t>
            </a:r>
          </a:p>
          <a:p>
            <a:pPr marL="342900" indent="-342900" algn="just">
              <a:buClr>
                <a:schemeClr val="accent1"/>
              </a:buClr>
              <a:buFont typeface="Wingdings" charset="2"/>
              <a:buChar char=""/>
            </a:pPr>
            <a:r>
              <a:rPr lang="el-GR" sz="2800" u="sng" dirty="0">
                <a:solidFill>
                  <a:srgbClr val="000000"/>
                </a:solidFill>
              </a:rPr>
              <a:t>ταξινόμηση διαδικασιών</a:t>
            </a:r>
            <a:r>
              <a:rPr lang="el-GR" sz="2800" dirty="0">
                <a:solidFill>
                  <a:srgbClr val="000000"/>
                </a:solidFill>
              </a:rPr>
              <a:t>: </a:t>
            </a:r>
            <a:r>
              <a:rPr lang="el-GR" sz="2800" i="1" dirty="0">
                <a:solidFill>
                  <a:srgbClr val="000000"/>
                </a:solidFill>
              </a:rPr>
              <a:t>από το ξύλο/ το δάσος... παίρνουμε/ φτιάχνουμε...</a:t>
            </a:r>
          </a:p>
          <a:p>
            <a:pPr marL="342900" indent="-342900" algn="just">
              <a:buClr>
                <a:schemeClr val="accent1"/>
              </a:buClr>
              <a:buFont typeface="Wingdings" charset="2"/>
              <a:buChar char=""/>
            </a:pPr>
            <a:r>
              <a:rPr lang="el-GR" sz="2800" u="sng" dirty="0">
                <a:solidFill>
                  <a:srgbClr val="000000"/>
                </a:solidFill>
              </a:rPr>
              <a:t>υπόταξη</a:t>
            </a:r>
            <a:r>
              <a:rPr lang="el-GR" sz="2800" dirty="0">
                <a:solidFill>
                  <a:srgbClr val="000000"/>
                </a:solidFill>
              </a:rPr>
              <a:t>: </a:t>
            </a:r>
            <a:r>
              <a:rPr lang="el-GR" sz="2800" i="1" dirty="0">
                <a:solidFill>
                  <a:srgbClr val="000000"/>
                </a:solidFill>
              </a:rPr>
              <a:t>έχουμε νερό </a:t>
            </a:r>
            <a:r>
              <a:rPr lang="el-GR" sz="2800" i="1" u="sng" dirty="0">
                <a:solidFill>
                  <a:srgbClr val="000000"/>
                </a:solidFill>
              </a:rPr>
              <a:t>για να πιούμε και να ποτίσουμε </a:t>
            </a:r>
            <a:r>
              <a:rPr lang="el-GR" sz="2800" i="1" dirty="0">
                <a:solidFill>
                  <a:srgbClr val="000000"/>
                </a:solidFill>
              </a:rPr>
              <a:t>τα χωράφια μας</a:t>
            </a:r>
          </a:p>
          <a:p>
            <a:pPr marL="342900" indent="-342900" algn="just">
              <a:buClr>
                <a:schemeClr val="accent1"/>
              </a:buClr>
              <a:buFont typeface="Wingdings" charset="2"/>
              <a:buChar char=""/>
            </a:pPr>
            <a:r>
              <a:rPr lang="el-GR" sz="2800" u="sng" dirty="0">
                <a:solidFill>
                  <a:srgbClr val="000000"/>
                </a:solidFill>
              </a:rPr>
              <a:t>λεξική πυκνότητα</a:t>
            </a:r>
            <a:r>
              <a:rPr lang="el-GR" sz="2800" dirty="0">
                <a:solidFill>
                  <a:srgbClr val="000000"/>
                </a:solidFill>
              </a:rPr>
              <a:t>: </a:t>
            </a:r>
            <a:r>
              <a:rPr lang="el-GR" sz="2800" i="1" dirty="0">
                <a:solidFill>
                  <a:srgbClr val="000000"/>
                </a:solidFill>
              </a:rPr>
              <a:t>μέταλλα, πετρώματα, χώμα</a:t>
            </a:r>
          </a:p>
          <a:p>
            <a:pPr marL="342900" indent="-342900" algn="just">
              <a:buClr>
                <a:schemeClr val="accent1"/>
              </a:buClr>
              <a:buFont typeface="Wingdings" charset="2"/>
              <a:buChar char=""/>
            </a:pPr>
            <a:r>
              <a:rPr lang="el-GR" sz="2800" u="sng" dirty="0">
                <a:solidFill>
                  <a:srgbClr val="000000"/>
                </a:solidFill>
              </a:rPr>
              <a:t>ορισμός</a:t>
            </a:r>
            <a:r>
              <a:rPr lang="el-GR" sz="2800" dirty="0">
                <a:solidFill>
                  <a:srgbClr val="000000"/>
                </a:solidFill>
              </a:rPr>
              <a:t>: </a:t>
            </a:r>
            <a:r>
              <a:rPr lang="el-GR" sz="2800" i="1" dirty="0">
                <a:solidFill>
                  <a:srgbClr val="000000"/>
                </a:solidFill>
              </a:rPr>
              <a:t>εξόρυξη ενομάζεται η διαδικασία..</a:t>
            </a:r>
            <a:endParaRPr lang="en-US" sz="2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58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758952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Διαβάζω &amp; Καταλαβαίνω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23</a:t>
            </a:fld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1"/>
          </p:nvPr>
        </p:nvSpPr>
        <p:spPr>
          <a:xfrm>
            <a:off x="323528" y="1484784"/>
            <a:ext cx="8503920" cy="4926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800" b="1" dirty="0">
                <a:solidFill>
                  <a:srgbClr val="000000"/>
                </a:solidFill>
              </a:rPr>
              <a:t>Στρατηγική μάθησης: κατάρτιση νοηματικού χάρτη</a:t>
            </a:r>
            <a:endParaRPr lang="en-US" sz="2800" i="1" dirty="0">
              <a:solidFill>
                <a:srgbClr val="000000"/>
              </a:solidFill>
            </a:endParaRPr>
          </a:p>
        </p:txBody>
      </p:sp>
      <p:pic>
        <p:nvPicPr>
          <p:cNvPr id="5" name="Picture 4" descr="Screen Shot 2016-05-18 at 11.58.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10000" r="45000" b="39383"/>
          <a:stretch/>
        </p:blipFill>
        <p:spPr>
          <a:xfrm>
            <a:off x="971600" y="2009357"/>
            <a:ext cx="6788100" cy="48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92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112" y="5661248"/>
            <a:ext cx="3277816" cy="758952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accent1"/>
                </a:solidFill>
              </a:rPr>
              <a:t>στρατηγική: οπτικοποίηση εννοιών </a:t>
            </a:r>
            <a:r>
              <a:rPr lang="en-US" sz="2800" dirty="0">
                <a:solidFill>
                  <a:schemeClr val="accent1"/>
                </a:solidFill>
                <a:sym typeface="Wingdings"/>
              </a:rPr>
              <a:t></a:t>
            </a:r>
            <a:br>
              <a:rPr lang="el-GR" sz="2800" dirty="0">
                <a:solidFill>
                  <a:schemeClr val="accent1"/>
                </a:solidFill>
                <a:sym typeface="Wingdings"/>
              </a:rPr>
            </a:br>
            <a:r>
              <a:rPr lang="el-GR" sz="2800" dirty="0">
                <a:solidFill>
                  <a:schemeClr val="accent1"/>
                </a:solidFill>
                <a:sym typeface="Wingdings"/>
              </a:rPr>
              <a:t>ταξινόμηση: διατύπωση ορισμών</a:t>
            </a:r>
            <a:br>
              <a:rPr lang="el-GR" sz="2800" dirty="0">
                <a:solidFill>
                  <a:schemeClr val="accent1"/>
                </a:solidFill>
                <a:sym typeface="Wingdings"/>
              </a:rPr>
            </a:br>
            <a:br>
              <a:rPr lang="el-GR" sz="2800" dirty="0">
                <a:solidFill>
                  <a:schemeClr val="accent1"/>
                </a:solidFill>
                <a:sym typeface="Wingdings"/>
              </a:rPr>
            </a:br>
            <a:br>
              <a:rPr lang="el-GR" sz="2800" dirty="0">
                <a:solidFill>
                  <a:schemeClr val="accent1"/>
                </a:solidFill>
                <a:sym typeface="Wingdings"/>
              </a:rPr>
            </a:br>
            <a:br>
              <a:rPr lang="el-GR" sz="2800" dirty="0">
                <a:solidFill>
                  <a:schemeClr val="accent1"/>
                </a:solidFill>
                <a:sym typeface="Wingdings"/>
              </a:rPr>
            </a:br>
            <a:r>
              <a:rPr lang="el-GR" sz="1800" dirty="0">
                <a:solidFill>
                  <a:schemeClr val="tx1"/>
                </a:solidFill>
              </a:rPr>
              <a:t>Γεωγραφία Ε' Δημοτικού, Ενότητα </a:t>
            </a:r>
            <a:r>
              <a:rPr lang="el-GR" sz="1800" i="1" dirty="0">
                <a:solidFill>
                  <a:schemeClr val="tx1"/>
                </a:solidFill>
              </a:rPr>
              <a:t>Μια μέρα δρόμος</a:t>
            </a:r>
            <a:r>
              <a:rPr lang="el-GR" sz="1800" dirty="0">
                <a:solidFill>
                  <a:schemeClr val="tx1"/>
                </a:solidFill>
              </a:rPr>
              <a:t>, Εκπαίδευση των παιδιών της μουσουλμανικής μειονότητας στη Θράκη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24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27" t="-72" r="3791" b="36553"/>
          <a:stretch/>
        </p:blipFill>
        <p:spPr>
          <a:xfrm>
            <a:off x="190499" y="0"/>
            <a:ext cx="5156201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3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700808"/>
            <a:ext cx="8640960" cy="4503368"/>
          </a:xfrm>
        </p:spPr>
        <p:txBody>
          <a:bodyPr>
            <a:noAutofit/>
          </a:bodyPr>
          <a:lstStyle/>
          <a:p>
            <a:pPr algn="just"/>
            <a:r>
              <a:rPr lang="el-GR" sz="2800" b="1" dirty="0">
                <a:solidFill>
                  <a:srgbClr val="D34817"/>
                </a:solidFill>
              </a:rPr>
              <a:t>Ορισμοί </a:t>
            </a:r>
            <a:br>
              <a:rPr lang="el-GR" sz="2800" b="1" dirty="0">
                <a:solidFill>
                  <a:srgbClr val="000000"/>
                </a:solidFill>
              </a:rPr>
            </a:br>
            <a:r>
              <a:rPr lang="el-GR" sz="2800" b="1" dirty="0">
                <a:solidFill>
                  <a:srgbClr val="000000"/>
                </a:solidFill>
              </a:rPr>
              <a:t>πηγές: </a:t>
            </a:r>
            <a:r>
              <a:rPr lang="el-GR" sz="2800" dirty="0">
                <a:solidFill>
                  <a:srgbClr val="000000"/>
                </a:solidFill>
              </a:rPr>
              <a:t>το μέρος του ποταμού που βρίσκεται ψηλά στα βουνά</a:t>
            </a:r>
            <a:br>
              <a:rPr lang="el-GR" sz="2800" b="1" dirty="0">
                <a:solidFill>
                  <a:srgbClr val="000000"/>
                </a:solidFill>
              </a:rPr>
            </a:br>
            <a:r>
              <a:rPr lang="el-GR" sz="2800" b="1" dirty="0">
                <a:solidFill>
                  <a:srgbClr val="000000"/>
                </a:solidFill>
              </a:rPr>
              <a:t>παραποτάμιο δάσος: </a:t>
            </a:r>
            <a:r>
              <a:rPr lang="el-GR" sz="2800" dirty="0">
                <a:solidFill>
                  <a:srgbClr val="000000"/>
                </a:solidFill>
              </a:rPr>
              <a:t>το δάσος που βρίσκεται δίπλα σε ποτάμι</a:t>
            </a:r>
            <a:br>
              <a:rPr lang="el-GR" sz="2800" b="1" dirty="0">
                <a:solidFill>
                  <a:srgbClr val="000000"/>
                </a:solidFill>
              </a:rPr>
            </a:br>
            <a:r>
              <a:rPr lang="el-GR" sz="2800" b="1" dirty="0">
                <a:solidFill>
                  <a:srgbClr val="000000"/>
                </a:solidFill>
              </a:rPr>
              <a:t>εκβολές ποταμού: </a:t>
            </a:r>
            <a:r>
              <a:rPr lang="el-GR" sz="2800" dirty="0">
                <a:solidFill>
                  <a:srgbClr val="000000"/>
                </a:solidFill>
              </a:rPr>
              <a:t>το τμήμα του ποταμού που καταλήγει στη θάλασσα και συνήθως χωρίζεται σε πολλά μικρότερα τμήματα σχηματίζοντας ένα Δέλτα</a:t>
            </a:r>
            <a:br>
              <a:rPr lang="el-GR" sz="2800" b="1" dirty="0">
                <a:solidFill>
                  <a:srgbClr val="000000"/>
                </a:solidFill>
              </a:rPr>
            </a:br>
            <a:r>
              <a:rPr lang="el-GR" sz="2800" b="1" dirty="0">
                <a:solidFill>
                  <a:srgbClr val="000000"/>
                </a:solidFill>
              </a:rPr>
              <a:t>υγροβιότοπος: </a:t>
            </a:r>
            <a:r>
              <a:rPr lang="el-GR" sz="2800" dirty="0">
                <a:solidFill>
                  <a:srgbClr val="000000"/>
                </a:solidFill>
              </a:rPr>
              <a:t>κάθε τόπος που καλύπτεται μόνιμα ή εποχικά από ρηχά νερά, π.χ. ποτάμια, ρυάκια, δέλτα ποταμών, λίμνες, κ.ά.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25</a:t>
            </a:fld>
            <a:endParaRPr lang="el-GR"/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179512" y="332656"/>
            <a:ext cx="8856984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800" b="1">
                <a:solidFill>
                  <a:schemeClr val="accent1"/>
                </a:solidFill>
              </a:rPr>
              <a:t>Διαβάζω &amp; Καταλαβαίνω</a:t>
            </a:r>
            <a:endParaRPr lang="el-GR" sz="3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53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52" y="2996952"/>
            <a:ext cx="2968008" cy="758952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Διαβάζω &amp; καταλαβαίνω</a:t>
            </a:r>
            <a:br>
              <a:rPr lang="el-GR" b="1" dirty="0">
                <a:solidFill>
                  <a:schemeClr val="accent1"/>
                </a:solidFill>
              </a:rPr>
            </a:br>
            <a:br>
              <a:rPr lang="el-GR" b="1" dirty="0">
                <a:solidFill>
                  <a:schemeClr val="accent1"/>
                </a:solidFill>
              </a:rPr>
            </a:br>
            <a:r>
              <a:rPr lang="el-GR" sz="2800" dirty="0">
                <a:solidFill>
                  <a:schemeClr val="accent1"/>
                </a:solidFill>
              </a:rPr>
              <a:t>στρατηγική ανασυνδυασμού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26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5715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40152" y="4941168"/>
            <a:ext cx="2968008" cy="1224136"/>
          </a:xfrm>
          <a:prstGeom prst="rect">
            <a:avLst/>
          </a:prstGeom>
        </p:spPr>
        <p:txBody>
          <a:bodyPr vert="horz" anchor="b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dirty="0">
                <a:solidFill>
                  <a:schemeClr val="tx1"/>
                </a:solidFill>
              </a:rPr>
              <a:t>Γεωγραφία Ε' Δημοτικού, Ενότητα </a:t>
            </a:r>
            <a:r>
              <a:rPr lang="el-GR" sz="3600" i="1" dirty="0">
                <a:solidFill>
                  <a:schemeClr val="tx1"/>
                </a:solidFill>
              </a:rPr>
              <a:t>Μια μέρα δρόμος</a:t>
            </a:r>
            <a:r>
              <a:rPr lang="el-GR" sz="3600" dirty="0">
                <a:solidFill>
                  <a:schemeClr val="tx1"/>
                </a:solidFill>
              </a:rPr>
              <a:t>, Εκπαίδευση των παιδιών της μουσουλμανικής μειονότητας στη Θράκη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65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6" name="Τίτλος 1"/>
          <p:cNvSpPr txBox="1">
            <a:spLocks/>
          </p:cNvSpPr>
          <p:nvPr/>
        </p:nvSpPr>
        <p:spPr>
          <a:xfrm>
            <a:off x="179512" y="332656"/>
            <a:ext cx="8856984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800" b="1">
                <a:solidFill>
                  <a:schemeClr val="accent1"/>
                </a:solidFill>
              </a:rPr>
              <a:t>Διαβάζω &amp; Καταλαβαίνω</a:t>
            </a:r>
            <a:endParaRPr lang="el-GR" sz="38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0768"/>
            <a:ext cx="3240359" cy="2161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484784"/>
            <a:ext cx="2880320" cy="2049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174670"/>
            <a:ext cx="3240360" cy="25440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7584" y="4581128"/>
            <a:ext cx="3096344" cy="3989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l-GR" sz="2000" b="1" dirty="0">
                <a:solidFill>
                  <a:schemeClr val="accent1"/>
                </a:solidFill>
              </a:rPr>
              <a:t>πηγές Νέστου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43608" y="4149080"/>
            <a:ext cx="2520280" cy="3989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l-GR" sz="2000" b="1" dirty="0">
                <a:solidFill>
                  <a:schemeClr val="accent1"/>
                </a:solidFill>
              </a:rPr>
              <a:t>Ρίλα, Βουλγαρία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0" name="Picture 9" descr="Screen Shot 2016-05-18 at 19.44.4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1" t="9136" r="29167" b="34321"/>
          <a:stretch/>
        </p:blipFill>
        <p:spPr>
          <a:xfrm>
            <a:off x="4644008" y="3938488"/>
            <a:ext cx="3024336" cy="22782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39552" y="3750168"/>
            <a:ext cx="4032448" cy="3989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l-GR" sz="2000" b="1" dirty="0">
                <a:solidFill>
                  <a:schemeClr val="accent1"/>
                </a:solidFill>
              </a:rPr>
              <a:t>παραποτάμιο δάσος, </a:t>
            </a:r>
          </a:p>
          <a:p>
            <a:pPr algn="just"/>
            <a:r>
              <a:rPr lang="el-GR" sz="2000" b="1" dirty="0">
                <a:solidFill>
                  <a:schemeClr val="accent1"/>
                </a:solidFill>
              </a:rPr>
              <a:t>Μέγα Δάσος, Κοτζά Ορμάν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788024" y="3573016"/>
            <a:ext cx="3096344" cy="3989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l-GR" sz="2000" b="1" dirty="0">
                <a:solidFill>
                  <a:schemeClr val="accent1"/>
                </a:solidFill>
              </a:rPr>
              <a:t>εκβολές-Δέλτα Νέστου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0" y="6309320"/>
            <a:ext cx="3096344" cy="39891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l-GR" sz="2000" b="1" dirty="0">
                <a:solidFill>
                  <a:schemeClr val="accent1"/>
                </a:solidFill>
              </a:rPr>
              <a:t>υγροβιότοπος Νέστου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33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D34817"/>
                </a:solidFill>
              </a:rPr>
              <a:t>Διαβάζω &amp; Καταλαβαίνω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28</a:t>
            </a:fld>
            <a:endParaRPr lang="el-GR"/>
          </a:p>
        </p:txBody>
      </p:sp>
      <p:pic>
        <p:nvPicPr>
          <p:cNvPr id="4" name="Picture 3" descr="Γεωγραφία__Ε_Δημοτικού___Ηλεκτρονικό_Βιβλίο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5981464" cy="302433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4941168"/>
            <a:ext cx="8296600" cy="122413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i="1" dirty="0">
                <a:solidFill>
                  <a:schemeClr val="tx1"/>
                </a:solidFill>
              </a:rPr>
              <a:t>Παρατηρούμε τον πίνακα. Σε ποιο διαμέρισμα της Ελλάδας υπάρχουν τα περισσότερα μεγάλα βουνά; </a:t>
            </a:r>
          </a:p>
          <a:p>
            <a:r>
              <a:rPr lang="el-GR" sz="2000" dirty="0">
                <a:solidFill>
                  <a:schemeClr val="tx1"/>
                </a:solidFill>
              </a:rPr>
              <a:t>Γεωγραφία Ε' Δημοτικού, ΟΕΔΒ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28184" y="3068960"/>
            <a:ext cx="2736304" cy="86409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dirty="0">
                <a:solidFill>
                  <a:srgbClr val="D34817"/>
                </a:solidFill>
              </a:rPr>
              <a:t>στρατηγική εύρεσης συγκεκριμένης </a:t>
            </a:r>
          </a:p>
          <a:p>
            <a:r>
              <a:rPr lang="el-GR" sz="2400" dirty="0">
                <a:solidFill>
                  <a:srgbClr val="D34817"/>
                </a:solidFill>
              </a:rPr>
              <a:t>πληροφορίας &amp; ομαδοποίησης</a:t>
            </a:r>
            <a:endParaRPr lang="en-US" sz="20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4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D34817"/>
                </a:solidFill>
              </a:rPr>
              <a:t>Διαβάζω &amp; Καταλαβαίνω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29</a:t>
            </a:fld>
            <a:endParaRPr lang="el-GR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560" y="4941168"/>
            <a:ext cx="8296600" cy="1224136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i="1" dirty="0">
                <a:solidFill>
                  <a:schemeClr val="tx1"/>
                </a:solidFill>
              </a:rPr>
              <a:t>Παρατηρούμε τον πίνακα. Ποια ποτάμια έχουν τις πηγές τους στην Ελλάδα και ποια σε άλλη χώρα; </a:t>
            </a:r>
          </a:p>
          <a:p>
            <a:r>
              <a:rPr lang="el-GR" sz="2000" dirty="0">
                <a:solidFill>
                  <a:schemeClr val="tx1"/>
                </a:solidFill>
              </a:rPr>
              <a:t>Γεωγραφία Ε' Δημοτικού, ΟΕΔΒ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593" r="49361" b="50185"/>
          <a:stretch/>
        </p:blipFill>
        <p:spPr>
          <a:xfrm>
            <a:off x="323528" y="1556792"/>
            <a:ext cx="4176464" cy="340083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427984" y="2780928"/>
            <a:ext cx="4392488" cy="86409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dirty="0">
                <a:solidFill>
                  <a:srgbClr val="D34817"/>
                </a:solidFill>
              </a:rPr>
              <a:t>στρατηγική εύρεσης συγκεκριμένης πληροφορίας &amp; ομαδοποίησης</a:t>
            </a:r>
            <a:endParaRPr lang="en-US" sz="20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83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Τίτλος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976759"/>
          </a:xfrm>
        </p:spPr>
        <p:txBody>
          <a:bodyPr/>
          <a:lstStyle/>
          <a:p>
            <a:r>
              <a:rPr lang="el-GR" sz="28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Τι είναι οι συνδυαστικές προσεγγίσεις στη γλωσσική διδασκαλία;  (Ζάγκα &amp; Μητσιάκη 2015)</a:t>
            </a:r>
          </a:p>
        </p:txBody>
      </p:sp>
      <p:sp>
        <p:nvSpPr>
          <p:cNvPr id="30722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1628776"/>
            <a:ext cx="8640960" cy="4752975"/>
          </a:xfrm>
        </p:spPr>
        <p:txBody>
          <a:bodyPr/>
          <a:lstStyle/>
          <a:p>
            <a:pPr>
              <a:buFont typeface="Wingdings" charset="2"/>
              <a:buChar char=""/>
            </a:pPr>
            <a:r>
              <a:rPr lang="el-GR" sz="2400" b="1" dirty="0">
                <a:latin typeface="Constantia"/>
                <a:cs typeface="Constantia"/>
              </a:rPr>
              <a:t>(</a:t>
            </a:r>
            <a:r>
              <a:rPr lang="en-US" sz="2400" b="1" dirty="0">
                <a:latin typeface="Constantia"/>
                <a:cs typeface="Constantia"/>
              </a:rPr>
              <a:t>CBI)</a:t>
            </a:r>
            <a:r>
              <a:rPr lang="el-GR" sz="2400" b="1" dirty="0">
                <a:latin typeface="Constantia"/>
                <a:cs typeface="Constantia"/>
              </a:rPr>
              <a:t>- (</a:t>
            </a:r>
            <a:r>
              <a:rPr lang="en-US" sz="2400" b="1" dirty="0">
                <a:latin typeface="Constantia"/>
                <a:cs typeface="Constantia"/>
              </a:rPr>
              <a:t>content – based instruction)</a:t>
            </a:r>
            <a:r>
              <a:rPr lang="el-GR" sz="2400" b="1" dirty="0">
                <a:latin typeface="Constantia"/>
                <a:cs typeface="Constantia"/>
              </a:rPr>
              <a:t>: </a:t>
            </a:r>
            <a:r>
              <a:rPr lang="el-GR" sz="2400" i="1" dirty="0">
                <a:latin typeface="Constantia"/>
                <a:cs typeface="Constantia"/>
              </a:rPr>
              <a:t>Διδασκαλία της γλώσσας με βάση το περιεχόμενο </a:t>
            </a:r>
          </a:p>
          <a:p>
            <a:pPr>
              <a:buFont typeface="Wingdings" charset="2"/>
              <a:buChar char=""/>
            </a:pPr>
            <a:r>
              <a:rPr lang="el-GR" sz="2400" b="1" dirty="0">
                <a:latin typeface="Constantia"/>
                <a:cs typeface="Constantia"/>
              </a:rPr>
              <a:t>Υπερώνυμος όρος </a:t>
            </a:r>
            <a:r>
              <a:rPr lang="el-GR" sz="2400" dirty="0">
                <a:latin typeface="Constantia"/>
                <a:cs typeface="Constantia"/>
              </a:rPr>
              <a:t>που περικλείει μία ευρεία </a:t>
            </a:r>
            <a:r>
              <a:rPr lang="el-GR" sz="2400" b="1" dirty="0">
                <a:latin typeface="Constantia"/>
                <a:cs typeface="Constantia"/>
              </a:rPr>
              <a:t>θεωρητική προσέγγιση </a:t>
            </a:r>
            <a:r>
              <a:rPr lang="el-GR" sz="2400" dirty="0">
                <a:latin typeface="Constantia"/>
                <a:cs typeface="Constantia"/>
              </a:rPr>
              <a:t>για τη διδασκαλία μιας </a:t>
            </a:r>
            <a:r>
              <a:rPr lang="el-GR" sz="2400" b="1" dirty="0">
                <a:latin typeface="Constantia"/>
                <a:cs typeface="Constantia"/>
              </a:rPr>
              <a:t>δεύτερης και ξένης γλώσσας</a:t>
            </a:r>
            <a:r>
              <a:rPr lang="el-GR" sz="2400" dirty="0">
                <a:latin typeface="Constantia"/>
                <a:cs typeface="Constantia"/>
              </a:rPr>
              <a:t> και τις </a:t>
            </a:r>
            <a:r>
              <a:rPr lang="el-GR" sz="2400" b="1" dirty="0">
                <a:latin typeface="Constantia"/>
                <a:cs typeface="Constantia"/>
              </a:rPr>
              <a:t>διδακτικές εφαρμογές αυτής που περιλαμβάνει: </a:t>
            </a:r>
          </a:p>
          <a:p>
            <a:pPr>
              <a:buFont typeface="Wingdings" charset="2"/>
              <a:buChar char=""/>
            </a:pPr>
            <a:r>
              <a:rPr lang="el-GR" sz="2400" b="1" dirty="0">
                <a:latin typeface="Constantia"/>
                <a:cs typeface="Constantia"/>
              </a:rPr>
              <a:t>Ταυτόχρονη διδασκαλία </a:t>
            </a:r>
            <a:r>
              <a:rPr lang="el-GR" sz="2400" dirty="0">
                <a:latin typeface="Constantia"/>
                <a:cs typeface="Constantia"/>
              </a:rPr>
              <a:t>περιεχομένου – γλώσσας μέσω:</a:t>
            </a:r>
          </a:p>
          <a:p>
            <a:pPr lvl="1">
              <a:buFont typeface="Wingdings" charset="0"/>
              <a:buChar char="ü"/>
            </a:pPr>
            <a:r>
              <a:rPr lang="el-GR" sz="2000" b="1" dirty="0">
                <a:latin typeface="Constantia"/>
                <a:cs typeface="Constantia"/>
              </a:rPr>
              <a:t>Αξιοποίησης κειμένων </a:t>
            </a:r>
            <a:r>
              <a:rPr lang="el-GR" sz="2000" dirty="0">
                <a:latin typeface="Constantia"/>
                <a:cs typeface="Constantia"/>
              </a:rPr>
              <a:t>από τα επιστημονικά πεδία των γνωστικών αντικειμένων στη γλωσσική διδασκαλία </a:t>
            </a:r>
          </a:p>
          <a:p>
            <a:pPr lvl="1">
              <a:buFont typeface="Wingdings" charset="0"/>
              <a:buChar char="ü"/>
            </a:pPr>
            <a:r>
              <a:rPr lang="el-GR" sz="2000" dirty="0">
                <a:latin typeface="Constantia"/>
                <a:cs typeface="Constantia"/>
              </a:rPr>
              <a:t>«Εμποτισμού» των γνωστικών αντικειμένων με </a:t>
            </a:r>
            <a:r>
              <a:rPr lang="el-GR" sz="2000" b="1" dirty="0">
                <a:latin typeface="Constantia"/>
                <a:cs typeface="Constantia"/>
              </a:rPr>
              <a:t>γλωσσικούς στόχους</a:t>
            </a:r>
          </a:p>
          <a:p>
            <a:pPr>
              <a:buFont typeface="Wingdings" charset="2"/>
              <a:buChar char=""/>
            </a:pPr>
            <a:r>
              <a:rPr lang="el-GR" sz="2400" b="1" dirty="0">
                <a:latin typeface="Constantia"/>
                <a:cs typeface="Constantia"/>
              </a:rPr>
              <a:t>Βασική αρχή</a:t>
            </a:r>
            <a:r>
              <a:rPr lang="el-GR" sz="2400" dirty="0">
                <a:latin typeface="Constantia"/>
                <a:cs typeface="Constantia"/>
              </a:rPr>
              <a:t>: η γλώσσα είναι ο τρόπος με τον οποίο  κάθε επιστήμη </a:t>
            </a:r>
            <a:r>
              <a:rPr lang="ja-JP" altLang="el-GR" sz="2400" dirty="0">
                <a:latin typeface="Constantia"/>
                <a:cs typeface="Constantia"/>
              </a:rPr>
              <a:t>‘</a:t>
            </a:r>
            <a:r>
              <a:rPr lang="el-GR" altLang="ja-JP" sz="2400" dirty="0">
                <a:latin typeface="Constantia"/>
                <a:cs typeface="Constantia"/>
              </a:rPr>
              <a:t>κατασκευάζει</a:t>
            </a:r>
            <a:r>
              <a:rPr lang="ja-JP" altLang="el-GR" sz="2400" dirty="0">
                <a:latin typeface="Constantia"/>
                <a:cs typeface="Constantia"/>
              </a:rPr>
              <a:t>’</a:t>
            </a:r>
            <a:r>
              <a:rPr lang="el-GR" altLang="ja-JP" sz="2400" dirty="0">
                <a:latin typeface="Constantia"/>
                <a:cs typeface="Constantia"/>
              </a:rPr>
              <a:t> τον κόσμο της</a:t>
            </a:r>
            <a:endParaRPr lang="el-GR" sz="2400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029862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332656"/>
            <a:ext cx="3256040" cy="758952"/>
          </a:xfrm>
        </p:spPr>
        <p:txBody>
          <a:bodyPr/>
          <a:lstStyle/>
          <a:p>
            <a:r>
              <a:rPr lang="el-GR" b="1" dirty="0">
                <a:solidFill>
                  <a:srgbClr val="D34817"/>
                </a:solidFill>
              </a:rPr>
              <a:t>Μιλάω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30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55303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40152" y="4941168"/>
            <a:ext cx="2968008" cy="1224136"/>
          </a:xfrm>
          <a:prstGeom prst="rect">
            <a:avLst/>
          </a:prstGeom>
        </p:spPr>
        <p:txBody>
          <a:bodyPr vert="horz" anchor="b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dirty="0">
                <a:solidFill>
                  <a:schemeClr val="tx1"/>
                </a:solidFill>
              </a:rPr>
              <a:t>Γεωγραφία Ε' Δημοτικού, Ενότητα </a:t>
            </a:r>
            <a:r>
              <a:rPr lang="el-GR" sz="3600" i="1" dirty="0">
                <a:solidFill>
                  <a:schemeClr val="tx1"/>
                </a:solidFill>
              </a:rPr>
              <a:t>Μια μέρα δρόμος</a:t>
            </a:r>
            <a:r>
              <a:rPr lang="el-GR" sz="3600" dirty="0">
                <a:solidFill>
                  <a:schemeClr val="tx1"/>
                </a:solidFill>
              </a:rPr>
              <a:t>, Εκπαίδευση των παιδιών της μουσουλμανικής μειονότητας στη Θράκη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24128" y="2204864"/>
            <a:ext cx="3256040" cy="140702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Στρατηγικές: ανασυνδυασμός, χρήση πηγών, χρήση αισθήσεων και κίνησης κτλ. </a:t>
            </a:r>
            <a:endParaRPr lang="en-US" sz="28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90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2200" y="332656"/>
            <a:ext cx="2341712" cy="758952"/>
          </a:xfrm>
        </p:spPr>
        <p:txBody>
          <a:bodyPr/>
          <a:lstStyle/>
          <a:p>
            <a:r>
              <a:rPr lang="el-GR" b="1" dirty="0">
                <a:solidFill>
                  <a:srgbClr val="D34817"/>
                </a:solidFill>
              </a:rPr>
              <a:t>Μιλάω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31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5904656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40152" y="4941168"/>
            <a:ext cx="3203848" cy="1224136"/>
          </a:xfrm>
          <a:prstGeom prst="rect">
            <a:avLst/>
          </a:prstGeom>
        </p:spPr>
        <p:txBody>
          <a:bodyPr vert="horz" anchor="b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dirty="0">
                <a:solidFill>
                  <a:schemeClr val="tx1"/>
                </a:solidFill>
              </a:rPr>
              <a:t>Γεωγραφία Ε' Δημοτικού, Ενότητα </a:t>
            </a:r>
            <a:r>
              <a:rPr lang="el-GR" sz="3600" i="1" dirty="0">
                <a:solidFill>
                  <a:schemeClr val="tx1"/>
                </a:solidFill>
              </a:rPr>
              <a:t>Μια μέρα δρόμος</a:t>
            </a:r>
            <a:r>
              <a:rPr lang="el-GR" sz="3600" dirty="0">
                <a:solidFill>
                  <a:schemeClr val="tx1"/>
                </a:solidFill>
              </a:rPr>
              <a:t>, Εκπαίδευση των παιδιών της μουσουλμανικής μειονότητας στη Θράκη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24128" y="2204864"/>
            <a:ext cx="3256040" cy="140702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Στρατηγικές: ανασυνδυασμός, χρήση πηγών κτλ. </a:t>
            </a:r>
            <a:endParaRPr lang="en-US" sz="28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69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solidFill>
                  <a:srgbClr val="D34817"/>
                </a:solidFill>
              </a:rPr>
              <a:t>Ακούω &amp; καταλαβαίνω</a:t>
            </a:r>
            <a:endParaRPr lang="en-US" sz="3600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32</a:t>
            </a:fld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i="1" dirty="0"/>
              <a:t>Παρακολουθούμε το εκπαιδευτικό βίντεο σχετικά με τον ποταμό Νέστο και κρατούμε σημειώσεις </a:t>
            </a:r>
            <a:r>
              <a:rPr lang="el-GR" dirty="0"/>
              <a:t>(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=7zBcsH9d5ic</a:t>
            </a:r>
            <a:r>
              <a:rPr lang="el-GR" dirty="0"/>
              <a:t>):</a:t>
            </a:r>
          </a:p>
          <a:p>
            <a:pPr marL="0" indent="0">
              <a:buNone/>
            </a:pPr>
            <a:r>
              <a:rPr lang="el-GR" dirty="0"/>
              <a:t>Ο ποταμός Νέστος:</a:t>
            </a:r>
          </a:p>
          <a:p>
            <a:pPr marL="514350" indent="-514350">
              <a:buFont typeface="+mj-ea"/>
              <a:buAutoNum type="circleNumDbPlain"/>
            </a:pPr>
            <a:r>
              <a:rPr lang="el-GR" dirty="0"/>
              <a:t>πηγάζει ____________________</a:t>
            </a:r>
          </a:p>
          <a:p>
            <a:pPr marL="514350" indent="-514350">
              <a:buFont typeface="+mj-ea"/>
              <a:buAutoNum type="circleNumDbPlain"/>
            </a:pPr>
            <a:r>
              <a:rPr lang="el-GR" dirty="0"/>
              <a:t>εισέρχεται στην Ελλάδα ____________________</a:t>
            </a:r>
          </a:p>
          <a:p>
            <a:pPr marL="514350" indent="-514350">
              <a:buFont typeface="+mj-ea"/>
              <a:buAutoNum type="circleNumDbPlain"/>
            </a:pPr>
            <a:r>
              <a:rPr lang="el-GR" dirty="0"/>
              <a:t>αποτελεί σύνορο ____________________</a:t>
            </a:r>
          </a:p>
          <a:p>
            <a:pPr marL="514350" indent="-514350">
              <a:buFont typeface="+mj-ea"/>
              <a:buAutoNum type="circleNumDbPlain"/>
            </a:pPr>
            <a:r>
              <a:rPr lang="el-GR" dirty="0"/>
              <a:t>εκβάλλει ____________________</a:t>
            </a:r>
          </a:p>
          <a:p>
            <a:pPr marL="514350" indent="-514350">
              <a:buFont typeface="+mj-ea"/>
              <a:buAutoNum type="circleNumDbPlain"/>
            </a:pPr>
            <a:r>
              <a:rPr lang="el-GR" dirty="0"/>
              <a:t>σχηματίζει μια χαράδρα ____________________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4005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144" y="228600"/>
            <a:ext cx="2968008" cy="758952"/>
          </a:xfrm>
        </p:spPr>
        <p:txBody>
          <a:bodyPr/>
          <a:lstStyle/>
          <a:p>
            <a:r>
              <a:rPr lang="el-GR" b="1" dirty="0">
                <a:solidFill>
                  <a:srgbClr val="D34817"/>
                </a:solidFill>
              </a:rPr>
              <a:t>Γράφω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33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" y="0"/>
            <a:ext cx="5725886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24128" y="2924944"/>
            <a:ext cx="3112024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στρατηγικές: χρήση πηγών, συνεργασία, αυτοαξιολόγηση</a:t>
            </a:r>
            <a:endParaRPr lang="en-US" sz="28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76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D34817"/>
                </a:solidFill>
              </a:rPr>
              <a:t>Λεξιλογική ενίσχυση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34</a:t>
            </a:fld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l-GR" sz="3200" dirty="0"/>
          </a:p>
          <a:p>
            <a:pPr marL="0" indent="0" algn="ctr">
              <a:buNone/>
            </a:pPr>
            <a:endParaRPr lang="el-GR" sz="3200" dirty="0"/>
          </a:p>
          <a:p>
            <a:pPr marL="0" indent="0" algn="ctr">
              <a:buNone/>
            </a:pPr>
            <a:r>
              <a:rPr lang="el-GR" sz="3200" dirty="0"/>
              <a:t>Τα επαγγέλματα του χωριού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6410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404664"/>
            <a:ext cx="3976120" cy="96815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D34817"/>
                </a:solidFill>
              </a:rPr>
              <a:t>Λέξεις &amp; Εικόνες (εικονογραφημένο λεξικό)</a:t>
            </a:r>
            <a:endParaRPr lang="en-US" sz="2800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35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4806534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60032" y="2924944"/>
            <a:ext cx="3976120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6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36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4" y="9128"/>
            <a:ext cx="4623371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60032" y="2924944"/>
            <a:ext cx="3976120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60032" y="404664"/>
            <a:ext cx="3976120" cy="96815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D34817"/>
                </a:solidFill>
              </a:rPr>
              <a:t>Λέξεις &amp; Εικόνες (εικονογραφημένο λεξικό)</a:t>
            </a:r>
            <a:endParaRPr lang="en-US" sz="2800" b="1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34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8" y="1284164"/>
            <a:ext cx="4766411" cy="557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5" y="1340768"/>
            <a:ext cx="4447880" cy="554461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968152"/>
          </a:xfrm>
        </p:spPr>
        <p:txBody>
          <a:bodyPr>
            <a:noAutofit/>
          </a:bodyPr>
          <a:lstStyle/>
          <a:p>
            <a:r>
              <a:rPr lang="el-GR" sz="3600" b="1" dirty="0">
                <a:solidFill>
                  <a:srgbClr val="D34817"/>
                </a:solidFill>
              </a:rPr>
              <a:t>Λέξεις &amp; Εικόνες (εικονογραφημένο λεξικό)</a:t>
            </a:r>
            <a:endParaRPr lang="en-US" sz="3600" b="1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34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38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84784"/>
            <a:ext cx="5760640" cy="43204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8608" cy="968152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D34817"/>
                </a:solidFill>
              </a:rPr>
              <a:t>Λέξεις &amp; Εικόνες </a:t>
            </a:r>
            <a:br>
              <a:rPr lang="el-GR" sz="3200" b="1" dirty="0">
                <a:solidFill>
                  <a:srgbClr val="D34817"/>
                </a:solidFill>
              </a:rPr>
            </a:br>
            <a:r>
              <a:rPr lang="el-GR" sz="3200" b="1" dirty="0">
                <a:solidFill>
                  <a:srgbClr val="D34817"/>
                </a:solidFill>
              </a:rPr>
              <a:t>(εικονογραφημένο λεξικό)</a:t>
            </a:r>
            <a:endParaRPr lang="en-US" sz="3200" b="1" dirty="0">
              <a:solidFill>
                <a:srgbClr val="D3481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40152" y="2924944"/>
            <a:ext cx="2896000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34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39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6169248" cy="44262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56176" y="2924944"/>
            <a:ext cx="2679976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8608" cy="968152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D34817"/>
                </a:solidFill>
              </a:rPr>
              <a:t>Λέξεις &amp; Εικόνες </a:t>
            </a:r>
            <a:br>
              <a:rPr lang="el-GR" sz="3200" b="1" dirty="0">
                <a:solidFill>
                  <a:srgbClr val="D34817"/>
                </a:solidFill>
              </a:rPr>
            </a:br>
            <a:r>
              <a:rPr lang="el-GR" sz="3200" b="1" dirty="0">
                <a:solidFill>
                  <a:srgbClr val="D34817"/>
                </a:solidFill>
              </a:rPr>
              <a:t>(εικονογραφημένο λεξικό)</a:t>
            </a:r>
            <a:endParaRPr lang="en-US" sz="3200" b="1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3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Στο επίπεδο της εφαρμογής</a:t>
            </a:r>
            <a:endParaRPr lang="el-GR" sz="3600" dirty="0">
              <a:ln>
                <a:noFill/>
              </a:ln>
              <a:solidFill>
                <a:srgbClr val="D34817"/>
              </a:solidFill>
              <a:latin typeface="Constantia"/>
              <a:cs typeface="Constantia"/>
            </a:endParaRPr>
          </a:p>
        </p:txBody>
      </p:sp>
      <p:sp>
        <p:nvSpPr>
          <p:cNvPr id="31746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"/>
            </a:pPr>
            <a:r>
              <a:rPr lang="el-GR" sz="2800" dirty="0">
                <a:latin typeface="Constantia"/>
                <a:cs typeface="Constantia"/>
              </a:rPr>
              <a:t>Η δεύτερη γλώσσα (Γ2) διδάσκεται </a:t>
            </a:r>
            <a:r>
              <a:rPr lang="el-GR" sz="2800" b="1" dirty="0">
                <a:latin typeface="Constantia"/>
                <a:cs typeface="Constantia"/>
              </a:rPr>
              <a:t>ταυτόχρονα με τα γνωστικά αντικείμενα</a:t>
            </a:r>
            <a:r>
              <a:rPr lang="el-GR" sz="2800" dirty="0">
                <a:latin typeface="Constantia"/>
                <a:cs typeface="Constantia"/>
              </a:rPr>
              <a:t>  και όχι αυτόνομα σε χωριστές τάξεις </a:t>
            </a:r>
          </a:p>
          <a:p>
            <a:pPr>
              <a:buFont typeface="Wingdings" charset="2"/>
              <a:buChar char=""/>
            </a:pPr>
            <a:r>
              <a:rPr lang="el-GR" sz="2800" dirty="0">
                <a:latin typeface="Constantia"/>
                <a:cs typeface="Constantia"/>
              </a:rPr>
              <a:t>Στο πεδίο  της </a:t>
            </a:r>
            <a:r>
              <a:rPr lang="el-GR" sz="2800" b="1" dirty="0">
                <a:latin typeface="Constantia"/>
                <a:cs typeface="Constantia"/>
              </a:rPr>
              <a:t>μητρικής γλώσσας </a:t>
            </a:r>
            <a:r>
              <a:rPr lang="el-GR" sz="2800" dirty="0">
                <a:latin typeface="Constantia"/>
                <a:cs typeface="Constantia"/>
              </a:rPr>
              <a:t>(Γ1)  οι συνδυαστικές προσεγγίσεις εστιάζουν στην ανάπτυξη /ενίσχυση του </a:t>
            </a:r>
            <a:r>
              <a:rPr lang="el-GR" sz="2800" b="1" dirty="0">
                <a:latin typeface="Constantia"/>
                <a:cs typeface="Constantia"/>
              </a:rPr>
              <a:t>ακαδημαϊκού λόγου </a:t>
            </a:r>
            <a:r>
              <a:rPr lang="el-GR" sz="2800" dirty="0">
                <a:latin typeface="Constantia"/>
                <a:cs typeface="Constantia"/>
              </a:rPr>
              <a:t>σε επίπεδο προφορικό και γραπτό</a:t>
            </a:r>
          </a:p>
        </p:txBody>
      </p:sp>
    </p:spTree>
    <p:extLst>
      <p:ext uri="{BB962C8B-B14F-4D97-AF65-F5344CB8AC3E}">
        <p14:creationId xmlns:p14="http://schemas.microsoft.com/office/powerpoint/2010/main" val="2930222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40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4594775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60032" y="2924944"/>
            <a:ext cx="3976120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76056" y="332656"/>
            <a:ext cx="3760096" cy="96815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D34817"/>
                </a:solidFill>
              </a:rPr>
              <a:t>Λέξεις &amp; Εικόνες </a:t>
            </a:r>
            <a:br>
              <a:rPr lang="el-GR" sz="2800" b="1" dirty="0">
                <a:solidFill>
                  <a:srgbClr val="D34817"/>
                </a:solidFill>
              </a:rPr>
            </a:br>
            <a:r>
              <a:rPr lang="el-GR" sz="2800" b="1" dirty="0">
                <a:solidFill>
                  <a:srgbClr val="D34817"/>
                </a:solidFill>
              </a:rPr>
              <a:t>(εικονογραφημένο λεξικό)</a:t>
            </a:r>
            <a:endParaRPr lang="en-US" sz="2800" b="1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93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41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5462146" cy="40000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96136" y="2924944"/>
            <a:ext cx="3040016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8608" cy="968152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D34817"/>
                </a:solidFill>
              </a:rPr>
              <a:t>Λέξεις &amp; Εικόνες </a:t>
            </a:r>
            <a:br>
              <a:rPr lang="el-GR" sz="3200" b="1" dirty="0">
                <a:solidFill>
                  <a:srgbClr val="D34817"/>
                </a:solidFill>
              </a:rPr>
            </a:br>
            <a:r>
              <a:rPr lang="el-GR" sz="3200" b="1" dirty="0">
                <a:solidFill>
                  <a:srgbClr val="D34817"/>
                </a:solidFill>
              </a:rPr>
              <a:t>(εικονογραφημένο λεξικό)</a:t>
            </a:r>
            <a:endParaRPr lang="en-US" sz="3200" b="1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91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42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5679796" cy="41044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68144" y="2924944"/>
            <a:ext cx="2968008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68608" cy="968152"/>
          </a:xfrm>
        </p:spPr>
        <p:txBody>
          <a:bodyPr>
            <a:noAutofit/>
          </a:bodyPr>
          <a:lstStyle/>
          <a:p>
            <a:r>
              <a:rPr lang="el-GR" sz="3200" b="1" dirty="0">
                <a:solidFill>
                  <a:srgbClr val="D34817"/>
                </a:solidFill>
              </a:rPr>
              <a:t>Λέξεις &amp; Εικόνες </a:t>
            </a:r>
            <a:br>
              <a:rPr lang="el-GR" sz="3200" b="1" dirty="0">
                <a:solidFill>
                  <a:srgbClr val="D34817"/>
                </a:solidFill>
              </a:rPr>
            </a:br>
            <a:r>
              <a:rPr lang="el-GR" sz="3200" b="1" dirty="0">
                <a:solidFill>
                  <a:srgbClr val="D34817"/>
                </a:solidFill>
              </a:rPr>
              <a:t>(εικονογραφημένο λεξικό)</a:t>
            </a:r>
            <a:endParaRPr lang="en-US" sz="3200" b="1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84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43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36"/>
            <a:ext cx="4557906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60032" y="2924944"/>
            <a:ext cx="3976120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3976120" cy="968152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D34817"/>
                </a:solidFill>
              </a:rPr>
              <a:t>Λέξεις &amp; Εικόνες </a:t>
            </a:r>
            <a:br>
              <a:rPr lang="el-GR" sz="2800" b="1" dirty="0">
                <a:solidFill>
                  <a:srgbClr val="D34817"/>
                </a:solidFill>
              </a:rPr>
            </a:br>
            <a:r>
              <a:rPr lang="el-GR" sz="2800" b="1" dirty="0">
                <a:solidFill>
                  <a:srgbClr val="D34817"/>
                </a:solidFill>
              </a:rPr>
              <a:t>(εικονογραφημένο λεξικό)</a:t>
            </a:r>
            <a:endParaRPr lang="en-US" sz="2800" b="1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84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864096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Λεξιλογική ενίσχυση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44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" y="1556792"/>
            <a:ext cx="6158714" cy="5184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717032"/>
            <a:ext cx="3149701" cy="96631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56176" y="2348880"/>
            <a:ext cx="2823992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>
                <a:solidFill>
                  <a:srgbClr val="D34817"/>
                </a:solidFill>
              </a:rPr>
              <a:t>στρατηγική οπτικοποίησης εννοιών &amp; ομαδοποίησης </a:t>
            </a:r>
            <a:endParaRPr lang="en-US" sz="2800" dirty="0">
              <a:solidFill>
                <a:srgbClr val="D348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3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45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28564"/>
            <a:ext cx="6451600" cy="5321300"/>
          </a:xfrm>
          <a:prstGeom prst="rect">
            <a:avLst/>
          </a:prstGeom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864096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Λεξιλογική ενίσχυση</a:t>
            </a:r>
          </a:p>
        </p:txBody>
      </p:sp>
    </p:spTree>
    <p:extLst>
      <p:ext uri="{BB962C8B-B14F-4D97-AF65-F5344CB8AC3E}">
        <p14:creationId xmlns:p14="http://schemas.microsoft.com/office/powerpoint/2010/main" val="3449484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46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701800"/>
            <a:ext cx="6769100" cy="3441700"/>
          </a:xfrm>
          <a:prstGeom prst="rect">
            <a:avLst/>
          </a:prstGeom>
        </p:spPr>
      </p:pic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864096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Λεξιλογική ενίσχυση</a:t>
            </a:r>
          </a:p>
        </p:txBody>
      </p:sp>
    </p:spTree>
    <p:extLst>
      <p:ext uri="{BB962C8B-B14F-4D97-AF65-F5344CB8AC3E}">
        <p14:creationId xmlns:p14="http://schemas.microsoft.com/office/powerpoint/2010/main" val="3135116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47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71280"/>
            <a:ext cx="5256584" cy="5545407"/>
          </a:xfrm>
          <a:prstGeom prst="rect">
            <a:avLst/>
          </a:prstGeom>
        </p:spPr>
      </p:pic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864096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Λεξιλογική ενίσχυση</a:t>
            </a:r>
          </a:p>
        </p:txBody>
      </p:sp>
    </p:spTree>
    <p:extLst>
      <p:ext uri="{BB962C8B-B14F-4D97-AF65-F5344CB8AC3E}">
        <p14:creationId xmlns:p14="http://schemas.microsoft.com/office/powerpoint/2010/main" val="3135116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48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12900"/>
            <a:ext cx="4876800" cy="3619500"/>
          </a:xfrm>
          <a:prstGeom prst="rect">
            <a:avLst/>
          </a:prstGeom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864096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Λεξιλογική ενίσχυση</a:t>
            </a:r>
          </a:p>
        </p:txBody>
      </p:sp>
    </p:spTree>
    <p:extLst>
      <p:ext uri="{BB962C8B-B14F-4D97-AF65-F5344CB8AC3E}">
        <p14:creationId xmlns:p14="http://schemas.microsoft.com/office/powerpoint/2010/main" val="3462816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49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2768600"/>
            <a:ext cx="6731000" cy="1320800"/>
          </a:xfrm>
          <a:prstGeom prst="rect">
            <a:avLst/>
          </a:prstGeom>
        </p:spPr>
      </p:pic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864096"/>
          </a:xfrm>
        </p:spPr>
        <p:txBody>
          <a:bodyPr>
            <a:normAutofit/>
          </a:bodyPr>
          <a:lstStyle/>
          <a:p>
            <a:r>
              <a:rPr lang="el-GR" sz="3800" b="1" dirty="0">
                <a:solidFill>
                  <a:schemeClr val="accent1"/>
                </a:solidFill>
              </a:rPr>
              <a:t>Λεξιλογική ενίσχυση</a:t>
            </a:r>
          </a:p>
        </p:txBody>
      </p:sp>
    </p:spTree>
    <p:extLst>
      <p:ext uri="{BB962C8B-B14F-4D97-AF65-F5344CB8AC3E}">
        <p14:creationId xmlns:p14="http://schemas.microsoft.com/office/powerpoint/2010/main" val="346281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Στην προσέγγιση αυτή…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412776"/>
            <a:ext cx="8680408" cy="49685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583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50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8" y="0"/>
            <a:ext cx="4942057" cy="6858000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5076056" y="4077072"/>
            <a:ext cx="3816424" cy="108012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dirty="0">
                <a:solidFill>
                  <a:schemeClr val="accent1"/>
                </a:solidFill>
              </a:rPr>
              <a:t>Στρατηγική μάθησης: ?</a:t>
            </a:r>
          </a:p>
          <a:p>
            <a:pPr algn="l"/>
            <a:br>
              <a:rPr lang="el-GR" sz="2800" dirty="0">
                <a:solidFill>
                  <a:schemeClr val="accent1"/>
                </a:solidFill>
              </a:rPr>
            </a:br>
            <a:r>
              <a:rPr lang="el-GR" sz="2000" dirty="0">
                <a:solidFill>
                  <a:schemeClr val="tx1"/>
                </a:solidFill>
              </a:rPr>
              <a:t>Γλώσσα Ε΄ Δημοτικού, Εκπαίδευση των παιδιών της μουσουλμανικής μειονότητας στη Θράκη </a:t>
            </a:r>
            <a:endParaRPr lang="el-G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154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51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" y="0"/>
            <a:ext cx="4843574" cy="6858000"/>
          </a:xfrm>
          <a:prstGeom prst="rect">
            <a:avLst/>
          </a:prstGeom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5076056" y="4077072"/>
            <a:ext cx="3816424" cy="108012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dirty="0">
                <a:solidFill>
                  <a:schemeClr val="accent1"/>
                </a:solidFill>
              </a:rPr>
              <a:t>Στρατηγική μάθησης: ?</a:t>
            </a:r>
          </a:p>
          <a:p>
            <a:pPr algn="l"/>
            <a:br>
              <a:rPr lang="el-GR" sz="2800" dirty="0">
                <a:solidFill>
                  <a:schemeClr val="accent1"/>
                </a:solidFill>
              </a:rPr>
            </a:br>
            <a:r>
              <a:rPr lang="el-GR" sz="2000" dirty="0">
                <a:solidFill>
                  <a:schemeClr val="tx1"/>
                </a:solidFill>
              </a:rPr>
              <a:t>Γλώσσα Ε΄ Δημοτικού, Εκπαίδευση των παιδιών της μουσουλμανικής μειονότητας στη Θράκη </a:t>
            </a:r>
            <a:endParaRPr lang="el-G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13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52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4796058" cy="6858000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5076056" y="4077072"/>
            <a:ext cx="3816424" cy="108012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dirty="0">
                <a:solidFill>
                  <a:schemeClr val="accent1"/>
                </a:solidFill>
              </a:rPr>
              <a:t>Στρατηγική μάθησης: ?</a:t>
            </a:r>
          </a:p>
          <a:p>
            <a:pPr algn="l"/>
            <a:br>
              <a:rPr lang="el-GR" sz="2800" dirty="0">
                <a:solidFill>
                  <a:schemeClr val="accent1"/>
                </a:solidFill>
              </a:rPr>
            </a:br>
            <a:br>
              <a:rPr lang="el-GR" sz="2800" dirty="0">
                <a:solidFill>
                  <a:schemeClr val="accent1"/>
                </a:solidFill>
              </a:rPr>
            </a:br>
            <a:r>
              <a:rPr lang="el-GR" sz="2000" dirty="0">
                <a:solidFill>
                  <a:schemeClr val="tx1"/>
                </a:solidFill>
              </a:rPr>
              <a:t>Γλώσσα Ε΄ Δημοτικού, Εκπαίδευση των παιδιών της μουσουλμανικής μειονότητας στη Θράκη </a:t>
            </a:r>
            <a:endParaRPr lang="el-G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146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53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4956048" cy="6858000"/>
          </a:xfrm>
          <a:prstGeom prst="rect">
            <a:avLst/>
          </a:prstGeom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5292080" y="4077072"/>
            <a:ext cx="3600400" cy="108012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l-GR" sz="2800" dirty="0">
                <a:solidFill>
                  <a:schemeClr val="accent1"/>
                </a:solidFill>
              </a:rPr>
              <a:t>Στρατηγική μάθησης: ονοματοποίηση, μορφολογικός τεμαχισμός</a:t>
            </a:r>
            <a:br>
              <a:rPr lang="el-GR" sz="2800" dirty="0">
                <a:solidFill>
                  <a:schemeClr val="accent1"/>
                </a:solidFill>
              </a:rPr>
            </a:br>
            <a:br>
              <a:rPr lang="el-GR" sz="2800" dirty="0">
                <a:solidFill>
                  <a:schemeClr val="accent1"/>
                </a:solidFill>
              </a:rPr>
            </a:br>
            <a:r>
              <a:rPr lang="el-GR" sz="2000" dirty="0">
                <a:solidFill>
                  <a:schemeClr val="tx1"/>
                </a:solidFill>
              </a:rPr>
              <a:t>Γλώσσα Ε΄ Δημοτικού, Εκπαίδευση των παιδιών της μουσουλμανικής μειονότητας στη Θράκη </a:t>
            </a:r>
            <a:endParaRPr lang="el-G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97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52" y="2708920"/>
            <a:ext cx="2952328" cy="75895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/>
                </a:solidFill>
              </a:rPr>
              <a:t>οπτικοποίηση εννοιών-ταξινόμηση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54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-34776"/>
            <a:ext cx="5344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217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D34817"/>
                </a:solidFill>
              </a:rPr>
              <a:t>Ακούω &amp; Καταλαβαίνω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55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00076"/>
            <a:ext cx="5729036" cy="54452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868144" y="3140968"/>
            <a:ext cx="3131840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i="1" dirty="0">
                <a:solidFill>
                  <a:schemeClr val="tx1"/>
                </a:solidFill>
              </a:rPr>
              <a:t>Λίγα τραγούδια θα σου πω</a:t>
            </a:r>
          </a:p>
          <a:p>
            <a:r>
              <a:rPr lang="el-GR" sz="2000" dirty="0">
                <a:solidFill>
                  <a:schemeClr val="tx1"/>
                </a:solidFill>
              </a:rPr>
              <a:t>Εκπαίδευση παλιννοστούντων &amp; αλλοδαπών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535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228600"/>
            <a:ext cx="3760096" cy="758952"/>
          </a:xfrm>
        </p:spPr>
        <p:txBody>
          <a:bodyPr/>
          <a:lstStyle/>
          <a:p>
            <a:r>
              <a:rPr lang="el-GR" b="1" dirty="0">
                <a:solidFill>
                  <a:schemeClr val="accent1"/>
                </a:solidFill>
              </a:rPr>
              <a:t>Μιλάω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56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220"/>
            <a:ext cx="486541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08104" y="3140968"/>
            <a:ext cx="3131840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i="1" dirty="0">
                <a:solidFill>
                  <a:schemeClr val="tx1"/>
                </a:solidFill>
              </a:rPr>
              <a:t>Λίγα τραγούδια θα σου πω</a:t>
            </a:r>
          </a:p>
          <a:p>
            <a:r>
              <a:rPr lang="el-GR" sz="2000" dirty="0">
                <a:solidFill>
                  <a:schemeClr val="tx1"/>
                </a:solidFill>
              </a:rPr>
              <a:t>Εκπαίδευση παλιννοστούντων &amp; αλλοδαπών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53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D34817"/>
                </a:solidFill>
              </a:rPr>
              <a:t>Γράφω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57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284"/>
            <a:ext cx="3491880" cy="55037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860032" y="3212976"/>
            <a:ext cx="3131840" cy="968152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i="1" dirty="0">
                <a:solidFill>
                  <a:schemeClr val="tx1"/>
                </a:solidFill>
              </a:rPr>
              <a:t>Λίγα τραγούδια θα σου πω</a:t>
            </a:r>
          </a:p>
          <a:p>
            <a:r>
              <a:rPr lang="el-GR" sz="2000" dirty="0">
                <a:solidFill>
                  <a:schemeClr val="tx1"/>
                </a:solidFill>
              </a:rPr>
              <a:t>Εκπαίδευση παλιννοστούντων &amp; αλλοδαπών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53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D34817"/>
                </a:solidFill>
              </a:rPr>
              <a:t>Γράφω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58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4918017" cy="4103776"/>
          </a:xfrm>
          <a:prstGeom prst="rect">
            <a:avLst/>
          </a:prstGeom>
        </p:spPr>
      </p:pic>
      <p:sp>
        <p:nvSpPr>
          <p:cNvPr id="5" name="Τίτλος 1"/>
          <p:cNvSpPr txBox="1">
            <a:spLocks/>
          </p:cNvSpPr>
          <p:nvPr/>
        </p:nvSpPr>
        <p:spPr>
          <a:xfrm>
            <a:off x="5292080" y="3717032"/>
            <a:ext cx="3456384" cy="1656184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l-GR" sz="2600" dirty="0">
                <a:solidFill>
                  <a:schemeClr val="accent1"/>
                </a:solidFill>
              </a:rPr>
            </a:br>
            <a:r>
              <a:rPr lang="el-GR" sz="2000" dirty="0">
                <a:solidFill>
                  <a:schemeClr val="tx1"/>
                </a:solidFill>
              </a:rPr>
              <a:t>Γλώσσα Ε΄ Δημοτικού, Εκπαίδευση των παιδιών της μουσουλμανικής μειονότητας στη Θράκη </a:t>
            </a:r>
            <a:endParaRPr lang="el-GR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022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D34817"/>
                </a:solidFill>
              </a:rPr>
              <a:t>Γράφω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59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556792"/>
            <a:ext cx="6880845" cy="3940767"/>
          </a:xfrm>
          <a:prstGeom prst="rect">
            <a:avLst/>
          </a:prstGeom>
        </p:spPr>
      </p:pic>
      <p:sp>
        <p:nvSpPr>
          <p:cNvPr id="5" name="Τίτλος 1"/>
          <p:cNvSpPr txBox="1">
            <a:spLocks/>
          </p:cNvSpPr>
          <p:nvPr/>
        </p:nvSpPr>
        <p:spPr>
          <a:xfrm>
            <a:off x="1115616" y="5589240"/>
            <a:ext cx="7128792" cy="72008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l-GR" sz="1600" dirty="0">
                <a:solidFill>
                  <a:schemeClr val="accent1"/>
                </a:solidFill>
              </a:rPr>
            </a:br>
            <a:br>
              <a:rPr lang="el-GR" sz="2800" dirty="0">
                <a:solidFill>
                  <a:schemeClr val="accent1"/>
                </a:solidFill>
              </a:rPr>
            </a:br>
            <a:r>
              <a:rPr lang="el-GR" sz="2000" dirty="0">
                <a:solidFill>
                  <a:schemeClr val="tx1"/>
                </a:solidFill>
              </a:rPr>
              <a:t>Γλώσσα Ε΄ Δημοτικού, Εκπαίδευση των παιδιών της μουσουλμανικής μειονότητας στη Θράκη </a:t>
            </a:r>
            <a:endParaRPr lang="el-GR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53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Τίτλος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896144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Η εξέλιξη των συνδυαστικών προσεγγίσεων </a:t>
            </a:r>
            <a:endParaRPr lang="el-GR" sz="3600" dirty="0">
              <a:ln>
                <a:noFill/>
              </a:ln>
              <a:solidFill>
                <a:srgbClr val="D34817"/>
              </a:solidFill>
              <a:latin typeface="Constantia"/>
              <a:cs typeface="Constantia"/>
            </a:endParaRPr>
          </a:p>
        </p:txBody>
      </p:sp>
      <p:graphicFrame>
        <p:nvGraphicFramePr>
          <p:cNvPr id="6" name="Θέση περιεχομένου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616681"/>
              </p:ext>
            </p:extLst>
          </p:nvPr>
        </p:nvGraphicFramePr>
        <p:xfrm>
          <a:off x="539552" y="1700808"/>
          <a:ext cx="8064896" cy="4694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77507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D34817"/>
                </a:solidFill>
              </a:rPr>
              <a:t>Γράφω</a:t>
            </a:r>
            <a:endParaRPr lang="en-US" b="1" dirty="0">
              <a:solidFill>
                <a:srgbClr val="D3481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894D2-747B-46AE-A21F-CAAC467DD0B9}" type="slidenum">
              <a:rPr lang="el-GR" smtClean="0"/>
              <a:pPr/>
              <a:t>60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484784"/>
            <a:ext cx="5256584" cy="4450018"/>
          </a:xfrm>
          <a:prstGeom prst="rect">
            <a:avLst/>
          </a:prstGeom>
        </p:spPr>
      </p:pic>
      <p:sp>
        <p:nvSpPr>
          <p:cNvPr id="5" name="Τίτλος 1"/>
          <p:cNvSpPr txBox="1">
            <a:spLocks/>
          </p:cNvSpPr>
          <p:nvPr/>
        </p:nvSpPr>
        <p:spPr>
          <a:xfrm>
            <a:off x="395536" y="5733256"/>
            <a:ext cx="8352928" cy="72008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l-GR" sz="3200" dirty="0">
                <a:solidFill>
                  <a:schemeClr val="accent1"/>
                </a:solidFill>
              </a:rPr>
            </a:br>
            <a:br>
              <a:rPr lang="el-GR" sz="3200" dirty="0">
                <a:solidFill>
                  <a:schemeClr val="accent1"/>
                </a:solidFill>
              </a:rPr>
            </a:br>
            <a:r>
              <a:rPr lang="el-GR" sz="2400" dirty="0">
                <a:solidFill>
                  <a:schemeClr val="tx1"/>
                </a:solidFill>
              </a:rPr>
              <a:t>Γλώσσα Ε΄ Δημοτικού, Εκπαίδευση των παιδιών της μουσουλμανικής μειονότητας στη Θράκη </a:t>
            </a:r>
            <a:endParaRPr lang="el-GR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0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Τίτλο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l-GR" sz="28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Ενδεικτική παρουσίαση συνδυαστικών διδακτικών μοντέλων για τη Γ2/ ΞΓ  </a:t>
            </a:r>
            <a:endParaRPr lang="el-GR" sz="2800" dirty="0">
              <a:ln>
                <a:noFill/>
              </a:ln>
              <a:solidFill>
                <a:srgbClr val="D34817"/>
              </a:solidFill>
              <a:latin typeface="Constantia"/>
              <a:cs typeface="Constantia"/>
            </a:endParaRPr>
          </a:p>
        </p:txBody>
      </p:sp>
      <p:graphicFrame>
        <p:nvGraphicFramePr>
          <p:cNvPr id="7" name="Θέση περιεχομένου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1177582"/>
              </p:ext>
            </p:extLst>
          </p:nvPr>
        </p:nvGraphicFramePr>
        <p:xfrm>
          <a:off x="251520" y="1484784"/>
          <a:ext cx="8712968" cy="51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8166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560" y="404664"/>
            <a:ext cx="8001000" cy="11525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br>
              <a:rPr lang="el-GR" sz="3600" b="1" dirty="0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</a:br>
            <a:r>
              <a:rPr lang="el-GR" sz="3600" b="1" dirty="0">
                <a:ln>
                  <a:noFill/>
                </a:ln>
                <a:solidFill>
                  <a:srgbClr val="D3481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Διδασκαλία της Γλώσσας με βάση το Περιεχόμενο</a:t>
            </a:r>
            <a:endParaRPr lang="es-ES_tradnl" sz="3600" b="1" dirty="0">
              <a:ln>
                <a:noFill/>
              </a:ln>
              <a:solidFill>
                <a:srgbClr val="D3481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1905000" y="1984375"/>
            <a:ext cx="609600" cy="990600"/>
          </a:xfrm>
          <a:prstGeom prst="downArrow">
            <a:avLst>
              <a:gd name="adj1" fmla="val 50000"/>
              <a:gd name="adj2" fmla="val 40625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l-GR" sz="1800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5724525" y="1763713"/>
            <a:ext cx="609600" cy="990600"/>
          </a:xfrm>
          <a:prstGeom prst="downArrow">
            <a:avLst>
              <a:gd name="adj1" fmla="val 50000"/>
              <a:gd name="adj2" fmla="val 40625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l-GR" sz="1800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066800" y="3103563"/>
            <a:ext cx="2895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>
                <a:latin typeface="Constantia"/>
                <a:cs typeface="Constantia"/>
              </a:rPr>
              <a:t>Η εκμάθηση του γνωστικού αντικειμένου με τη χρήση της δεύτερης γλώσσας (Γ2)</a:t>
            </a:r>
            <a:endParaRPr lang="es-ES_tradnl" dirty="0">
              <a:latin typeface="Constantia"/>
              <a:cs typeface="Constantia"/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4724400" y="2997200"/>
            <a:ext cx="3352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>
                <a:latin typeface="Constantia"/>
                <a:cs typeface="Constantia"/>
              </a:rPr>
              <a:t>Η εκμάθηση της δεύτερης γλώσσας (Γ2) μέσω της μελέτης του γνωστικού αντικειμένου</a:t>
            </a:r>
            <a:endParaRPr lang="es-ES_tradnl" dirty="0">
              <a:latin typeface="Constantia"/>
              <a:cs typeface="Constantia"/>
            </a:endParaRPr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1403648" y="5085184"/>
            <a:ext cx="1152128" cy="1080120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l-GR" sz="1800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6444208" y="5085184"/>
            <a:ext cx="1224136" cy="1011560"/>
          </a:xfrm>
          <a:prstGeom prst="curvedLeftArrow">
            <a:avLst>
              <a:gd name="adj1" fmla="val 20000"/>
              <a:gd name="adj2" fmla="val 40000"/>
              <a:gd name="adj3" fmla="val 3703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 sz="2000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600"/>
              </a:spcAft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7F7F7F"/>
              </a:buClr>
              <a:buFont typeface="Wingdings" pitchFamily="2" charset="2"/>
              <a:defRPr sz="14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s-ES" altLang="el-GR" sz="1800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2566988" y="4906964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latin typeface="Constantia"/>
                <a:cs typeface="Constantia"/>
              </a:rPr>
              <a:t> </a:t>
            </a:r>
            <a:r>
              <a:rPr lang="el-GR" sz="2800" b="1" dirty="0">
                <a:latin typeface="Constantia"/>
                <a:cs typeface="Constantia"/>
              </a:rPr>
              <a:t>Διπλή εστίαση</a:t>
            </a:r>
            <a:endParaRPr lang="es-ES_tradnl" sz="2800" dirty="0">
              <a:latin typeface="Constantia"/>
              <a:cs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0546717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57" grpId="0" animBg="1"/>
      <p:bldP spid="2059" grpId="0" autoUpdateAnimBg="0"/>
      <p:bldP spid="2062" grpId="0" autoUpdateAnimBg="0"/>
      <p:bldP spid="2067" grpId="0" animBg="1"/>
      <p:bldP spid="2069" grpId="0" animBg="1"/>
      <p:bldP spid="207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Τίτλος 1"/>
          <p:cNvSpPr>
            <a:spLocks noGrp="1"/>
          </p:cNvSpPr>
          <p:nvPr>
            <p:ph type="title"/>
          </p:nvPr>
        </p:nvSpPr>
        <p:spPr>
          <a:xfrm>
            <a:off x="301752" y="4378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l-GR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Εκπαιδευτική πολιτική </a:t>
            </a:r>
            <a:br>
              <a:rPr lang="el-GR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</a:br>
            <a:r>
              <a:rPr lang="el-GR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στην Ευρώπη και </a:t>
            </a:r>
            <a:r>
              <a:rPr lang="en-US" sz="3600" b="1" dirty="0">
                <a:ln>
                  <a:noFill/>
                </a:ln>
                <a:solidFill>
                  <a:srgbClr val="D34817"/>
                </a:solidFill>
                <a:latin typeface="Constantia"/>
                <a:cs typeface="Constantia"/>
              </a:rPr>
              <a:t>CLIL </a:t>
            </a:r>
            <a:endParaRPr lang="el-GR" sz="3600" b="1" dirty="0">
              <a:ln>
                <a:noFill/>
              </a:ln>
              <a:solidFill>
                <a:srgbClr val="D34817"/>
              </a:solidFill>
              <a:latin typeface="Constantia"/>
              <a:cs typeface="Constantia"/>
            </a:endParaRPr>
          </a:p>
        </p:txBody>
      </p:sp>
      <p:sp>
        <p:nvSpPr>
          <p:cNvPr id="36866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1484784"/>
            <a:ext cx="8640960" cy="511256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Font typeface="Wingdings" charset="2"/>
              <a:buChar char=""/>
            </a:pPr>
            <a:r>
              <a:rPr lang="el-GR" sz="2300" b="1" dirty="0">
                <a:latin typeface="Constantia"/>
                <a:cs typeface="Constantia"/>
              </a:rPr>
              <a:t>Στόχος της ευρωπαϊκής πολιτικής</a:t>
            </a:r>
            <a:r>
              <a:rPr lang="el-GR" sz="2300" dirty="0">
                <a:latin typeface="Constantia"/>
                <a:cs typeface="Constantia"/>
              </a:rPr>
              <a:t>: Η διατήρηση και η ενίσχυση της πολυγλωσσίας μεταξύ των κρατών μελών της (δεκαετία του 1990, Λευκή Βίβλος το 1995) 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Wingdings" charset="2"/>
              <a:buChar char=""/>
            </a:pPr>
            <a:r>
              <a:rPr lang="el-GR" sz="2300" b="1" dirty="0">
                <a:latin typeface="Constantia"/>
                <a:cs typeface="Constantia"/>
              </a:rPr>
              <a:t>Επομένως:</a:t>
            </a:r>
            <a:r>
              <a:rPr lang="el-GR" sz="2300" dirty="0">
                <a:latin typeface="Constantia"/>
                <a:cs typeface="Constantia"/>
              </a:rPr>
              <a:t> Αναζήτηση νέων τρόπων εκμάθησης και διδασκαλίας της ξένης γλώσσας (</a:t>
            </a:r>
            <a:r>
              <a:rPr lang="en-US" sz="2300" dirty="0">
                <a:latin typeface="Constantia"/>
                <a:cs typeface="Constantia"/>
              </a:rPr>
              <a:t>Wolff</a:t>
            </a:r>
            <a:r>
              <a:rPr lang="el-GR" sz="2300" dirty="0">
                <a:latin typeface="Constantia"/>
                <a:cs typeface="Constantia"/>
              </a:rPr>
              <a:t> 2010), όπως το </a:t>
            </a:r>
            <a:r>
              <a:rPr lang="en-US" sz="2300" b="1" dirty="0">
                <a:latin typeface="Constantia"/>
                <a:cs typeface="Constantia"/>
              </a:rPr>
              <a:t>CLIL</a:t>
            </a:r>
            <a:r>
              <a:rPr lang="el-GR" sz="2300" dirty="0">
                <a:latin typeface="Constantia"/>
                <a:cs typeface="Constantia"/>
              </a:rPr>
              <a:t>, επειδή: </a:t>
            </a:r>
          </a:p>
          <a:p>
            <a:pPr lvl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l-GR" sz="2300" dirty="0">
                <a:latin typeface="Constantia"/>
                <a:cs typeface="Constantia"/>
              </a:rPr>
              <a:t>προσέφερε πολύ υψηλότερα </a:t>
            </a:r>
            <a:r>
              <a:rPr lang="el-GR" sz="2300" b="1" dirty="0">
                <a:latin typeface="Constantia"/>
                <a:cs typeface="Constantia"/>
              </a:rPr>
              <a:t>μαθησιακά αποτελέσματα </a:t>
            </a:r>
            <a:r>
              <a:rPr lang="el-GR" sz="2300" dirty="0">
                <a:latin typeface="Constantia"/>
                <a:cs typeface="Constantia"/>
              </a:rPr>
              <a:t>από αυτά της αυτόνομης γλωσσικής διδασκαλίας</a:t>
            </a:r>
          </a:p>
          <a:p>
            <a:pPr lvl="1">
              <a:spcBef>
                <a:spcPct val="0"/>
              </a:spcBef>
              <a:spcAft>
                <a:spcPct val="0"/>
              </a:spcAft>
              <a:buFont typeface="Wingdings" charset="0"/>
              <a:buChar char="ü"/>
            </a:pPr>
            <a:r>
              <a:rPr lang="el-GR" sz="2300" dirty="0">
                <a:latin typeface="Constantia"/>
                <a:cs typeface="Constantia"/>
              </a:rPr>
              <a:t>ήταν οικονομικότερο και λιγότερο χρονοβόρο (</a:t>
            </a:r>
            <a:r>
              <a:rPr lang="en-US" sz="2300" dirty="0">
                <a:latin typeface="Constantia"/>
                <a:cs typeface="Constantia"/>
              </a:rPr>
              <a:t>De Bot</a:t>
            </a:r>
            <a:r>
              <a:rPr lang="el-GR" sz="2300" dirty="0">
                <a:latin typeface="Constantia"/>
                <a:cs typeface="Constantia"/>
              </a:rPr>
              <a:t> 2002) και τέλος, </a:t>
            </a:r>
          </a:p>
          <a:p>
            <a:pPr>
              <a:spcBef>
                <a:spcPct val="0"/>
              </a:spcBef>
              <a:spcAft>
                <a:spcPct val="0"/>
              </a:spcAft>
              <a:buFont typeface="Wingdings" charset="2"/>
              <a:buChar char=""/>
            </a:pPr>
            <a:r>
              <a:rPr lang="el-GR" sz="2300" dirty="0">
                <a:latin typeface="Constantia"/>
                <a:cs typeface="Constantia"/>
              </a:rPr>
              <a:t>Η αξιολόγηση της εφαρμογής έδειξε υψηλό επίπεδο επάρκειας στη </a:t>
            </a:r>
            <a:r>
              <a:rPr lang="el-GR" sz="2300" b="1" dirty="0">
                <a:latin typeface="Constantia"/>
                <a:cs typeface="Constantia"/>
              </a:rPr>
              <a:t>γλώσσα-στόχο </a:t>
            </a:r>
            <a:r>
              <a:rPr lang="el-GR" sz="2300" dirty="0">
                <a:latin typeface="Constantia"/>
                <a:cs typeface="Constantia"/>
              </a:rPr>
              <a:t>και αντίστοιχα υψηλά μαθησιακά αποτελέσματα όσον αφορά την </a:t>
            </a:r>
            <a:r>
              <a:rPr lang="el-GR" sz="2300" b="1" dirty="0">
                <a:latin typeface="Constantia"/>
                <a:cs typeface="Constantia"/>
              </a:rPr>
              <a:t>κατάκτηση του περιεχομένου των γνωστικών μαθημάτων </a:t>
            </a:r>
            <a:r>
              <a:rPr lang="el-GR" sz="2300" dirty="0">
                <a:latin typeface="Constantia"/>
                <a:cs typeface="Constantia"/>
              </a:rPr>
              <a:t>(</a:t>
            </a:r>
            <a:r>
              <a:rPr lang="en-US" sz="2300" dirty="0">
                <a:latin typeface="Constantia"/>
                <a:cs typeface="Constantia"/>
              </a:rPr>
              <a:t>Marsh</a:t>
            </a:r>
            <a:r>
              <a:rPr lang="el-GR" sz="2300" dirty="0">
                <a:latin typeface="Constantia"/>
                <a:cs typeface="Constantia"/>
              </a:rPr>
              <a:t> 2002)</a:t>
            </a:r>
            <a:endParaRPr lang="en-US" sz="2300" dirty="0">
              <a:latin typeface="Constantia"/>
              <a:cs typeface="Constantia"/>
            </a:endParaRPr>
          </a:p>
          <a:p>
            <a:pPr>
              <a:buFont typeface="Arial" charset="0"/>
              <a:buNone/>
            </a:pPr>
            <a:r>
              <a:rPr lang="el-GR" sz="1600" dirty="0">
                <a:latin typeface="Calibri" charset="0"/>
              </a:rPr>
              <a:t> </a:t>
            </a:r>
          </a:p>
          <a:p>
            <a:pPr>
              <a:buFont typeface="Arial" charset="0"/>
              <a:buNone/>
            </a:pPr>
            <a:endParaRPr lang="el-GR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666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ημοτικός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Δημοτικός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47585</TotalTime>
  <Words>1737</Words>
  <Application>Microsoft Macintosh PowerPoint</Application>
  <PresentationFormat>On-screen Show (4:3)</PresentationFormat>
  <Paragraphs>250</Paragraphs>
  <Slides>60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Constantia</vt:lpstr>
      <vt:lpstr>Garamond</vt:lpstr>
      <vt:lpstr>Wingdings</vt:lpstr>
      <vt:lpstr>Wingdings 2</vt:lpstr>
      <vt:lpstr>Δημοτικός</vt:lpstr>
      <vt:lpstr>Η διδακτική της ελληνικής ως δεύτερης/ ξένης γλώσσας</vt:lpstr>
      <vt:lpstr>Διδασκαλία της γλώσσας με βάση το περιεχόμενο</vt:lpstr>
      <vt:lpstr>Τι είναι οι συνδυαστικές προσεγγίσεις στη γλωσσική διδασκαλία;  (Ζάγκα &amp; Μητσιάκη 2015)</vt:lpstr>
      <vt:lpstr>Στο επίπεδο της εφαρμογής</vt:lpstr>
      <vt:lpstr>Στην προσέγγιση αυτή…</vt:lpstr>
      <vt:lpstr>Η εξέλιξη των συνδυαστικών προσεγγίσεων </vt:lpstr>
      <vt:lpstr>Ενδεικτική παρουσίαση συνδυαστικών διδακτικών μοντέλων για τη Γ2/ ΞΓ  </vt:lpstr>
      <vt:lpstr> Διδασκαλία της Γλώσσας με βάση το Περιεχόμενο</vt:lpstr>
      <vt:lpstr>Εκπαιδευτική πολιτική  στην Ευρώπη και CLIL </vt:lpstr>
      <vt:lpstr>Παράδειγμα εφαρμογής </vt:lpstr>
      <vt:lpstr>Παράδειγμα εφαρμογής </vt:lpstr>
      <vt:lpstr>Σκοποθεσία ανά γλωσσική δεξιότητα</vt:lpstr>
      <vt:lpstr>Σκοποθεσία ανά γλωσσική δεξιότητα</vt:lpstr>
      <vt:lpstr>Σκοποθεσία ανά γλωσσική δεξιότητα</vt:lpstr>
      <vt:lpstr>Σκοποθεσία ανά γλωσσική δεξιότητα</vt:lpstr>
      <vt:lpstr>Διαβάζω-Καταλαβαίνω</vt:lpstr>
      <vt:lpstr>Αφόρμηση: Η ζωή στο χωριό Στρατηγική μάθησης: ενεργοποίηση προϋπάρχουσας γνώσης   Γλώσσα Ε΄ Δημοτικού, Εκπαίδευση των παιδιών της μουσουλμανικής μειονότητας στη Θράκη </vt:lpstr>
      <vt:lpstr>Αφόρμηση: Η ζωή στο χωριό Στρατηγική: Οπτικοποίηση εννοιών  Γεωγραφία Ε΄ Δημοτικού, Εκπαίδευση των παιδιών της μουσουλμανικής μειονότητας στη Θράκη</vt:lpstr>
      <vt:lpstr>Διαβάζω-Καταλαβαίνω</vt:lpstr>
      <vt:lpstr>Γεωγραφία Ε' Δημοτικού, Ενότητα Μια μέρα δρόμος, Εκπαίδευση των παιδιών της μουσουλμανικής μειονότητας στη Θράκη    Στρατηγική ομαδοποίησης  </vt:lpstr>
      <vt:lpstr>PowerPoint Presentation</vt:lpstr>
      <vt:lpstr>Διαβάζω &amp; Καταλαβαίνω</vt:lpstr>
      <vt:lpstr>Διαβάζω &amp; Καταλαβαίνω</vt:lpstr>
      <vt:lpstr>στρατηγική: οπτικοποίηση εννοιών  ταξινόμηση: διατύπωση ορισμών    Γεωγραφία Ε' Δημοτικού, Ενότητα Μια μέρα δρόμος, Εκπαίδευση των παιδιών της μουσουλμανικής μειονότητας στη Θράκη</vt:lpstr>
      <vt:lpstr>Ορισμοί  πηγές: το μέρος του ποταμού που βρίσκεται ψηλά στα βουνά παραποτάμιο δάσος: το δάσος που βρίσκεται δίπλα σε ποτάμι εκβολές ποταμού: το τμήμα του ποταμού που καταλήγει στη θάλασσα και συνήθως χωρίζεται σε πολλά μικρότερα τμήματα σχηματίζοντας ένα Δέλτα υγροβιότοπος: κάθε τόπος που καλύπτεται μόνιμα ή εποχικά από ρηχά νερά, π.χ. ποτάμια, ρυάκια, δέλτα ποταμών, λίμνες, κ.ά.</vt:lpstr>
      <vt:lpstr>Διαβάζω &amp; καταλαβαίνω  στρατηγική ανασυνδυασμού</vt:lpstr>
      <vt:lpstr>PowerPoint Presentation</vt:lpstr>
      <vt:lpstr>Διαβάζω &amp; Καταλαβαίνω</vt:lpstr>
      <vt:lpstr>Διαβάζω &amp; Καταλαβαίνω</vt:lpstr>
      <vt:lpstr>Μιλάω</vt:lpstr>
      <vt:lpstr>Μιλάω</vt:lpstr>
      <vt:lpstr>Ακούω &amp; καταλαβαίνω</vt:lpstr>
      <vt:lpstr>Γράφω</vt:lpstr>
      <vt:lpstr>Λεξιλογική ενίσχυση</vt:lpstr>
      <vt:lpstr>Λέξεις &amp; Εικόνες (εικονογραφημένο λεξικό)</vt:lpstr>
      <vt:lpstr>Λέξεις &amp; Εικόνες (εικονογραφημένο λεξικό)</vt:lpstr>
      <vt:lpstr>Λέξεις &amp; Εικόνες (εικονογραφημένο λεξικό)</vt:lpstr>
      <vt:lpstr>Λέξεις &amp; Εικόνες  (εικονογραφημένο λεξικό)</vt:lpstr>
      <vt:lpstr>Λέξεις &amp; Εικόνες  (εικονογραφημένο λεξικό)</vt:lpstr>
      <vt:lpstr>Λέξεις &amp; Εικόνες  (εικονογραφημένο λεξικό)</vt:lpstr>
      <vt:lpstr>Λέξεις &amp; Εικόνες  (εικονογραφημένο λεξικό)</vt:lpstr>
      <vt:lpstr>Λέξεις &amp; Εικόνες  (εικονογραφημένο λεξικό)</vt:lpstr>
      <vt:lpstr>Λέξεις &amp; Εικόνες  (εικονογραφημένο λεξικό)</vt:lpstr>
      <vt:lpstr>Λεξιλογική ενίσχυση</vt:lpstr>
      <vt:lpstr>Λεξιλογική ενίσχυση</vt:lpstr>
      <vt:lpstr>Λεξιλογική ενίσχυση</vt:lpstr>
      <vt:lpstr>Λεξιλογική ενίσχυση</vt:lpstr>
      <vt:lpstr>Λεξιλογική ενίσχυση</vt:lpstr>
      <vt:lpstr>Λεξιλογική ενίσχυση</vt:lpstr>
      <vt:lpstr>PowerPoint Presentation</vt:lpstr>
      <vt:lpstr>PowerPoint Presentation</vt:lpstr>
      <vt:lpstr>PowerPoint Presentation</vt:lpstr>
      <vt:lpstr>PowerPoint Presentation</vt:lpstr>
      <vt:lpstr>οπτικοποίηση εννοιών-ταξινόμηση</vt:lpstr>
      <vt:lpstr>Ακούω &amp; Καταλαβαίνω</vt:lpstr>
      <vt:lpstr>Μιλάω</vt:lpstr>
      <vt:lpstr>Γράφω</vt:lpstr>
      <vt:lpstr>Γράφω</vt:lpstr>
      <vt:lpstr>Γράφω</vt:lpstr>
      <vt:lpstr>Γράφω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Maria</dc:creator>
  <cp:lastModifiedBy>Maria Mitsiaki</cp:lastModifiedBy>
  <cp:revision>475</cp:revision>
  <cp:lastPrinted>2016-05-06T09:06:46Z</cp:lastPrinted>
  <dcterms:created xsi:type="dcterms:W3CDTF">2013-12-07T21:14:28Z</dcterms:created>
  <dcterms:modified xsi:type="dcterms:W3CDTF">2020-11-24T10:45:20Z</dcterms:modified>
</cp:coreProperties>
</file>