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82" r:id="rId5"/>
    <p:sldId id="271" r:id="rId6"/>
    <p:sldId id="272" r:id="rId7"/>
    <p:sldId id="290" r:id="rId8"/>
    <p:sldId id="291" r:id="rId9"/>
    <p:sldId id="270" r:id="rId10"/>
    <p:sldId id="273" r:id="rId11"/>
    <p:sldId id="292" r:id="rId12"/>
    <p:sldId id="274" r:id="rId13"/>
    <p:sldId id="275" r:id="rId14"/>
    <p:sldId id="276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11" autoAdjust="0"/>
  </p:normalViewPr>
  <p:slideViewPr>
    <p:cSldViewPr>
      <p:cViewPr varScale="1">
        <p:scale>
          <a:sx n="71" d="100"/>
          <a:sy n="71" d="100"/>
        </p:scale>
        <p:origin x="11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6945-E648-4DA0-B035-635CC8867410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286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Ενεργειακή Οικονομία του Υδρογόνου 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και 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860391" y="5657671"/>
            <a:ext cx="4283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 smtClean="0">
                <a:solidFill>
                  <a:schemeClr val="bg1"/>
                </a:solidFill>
              </a:rPr>
              <a:t>Τμ. Μηχανικών Περιβάλλοντος</a:t>
            </a:r>
          </a:p>
          <a:p>
            <a:pPr algn="r"/>
            <a:r>
              <a:rPr lang="el-GR" dirty="0" smtClean="0">
                <a:solidFill>
                  <a:schemeClr val="bg1"/>
                </a:solidFill>
              </a:rPr>
              <a:t>Πρόγραμμα Μεταπτυχιακών Σπουδών στην</a:t>
            </a:r>
          </a:p>
          <a:p>
            <a:pPr algn="r"/>
            <a:r>
              <a:rPr lang="el-GR" dirty="0" smtClean="0">
                <a:solidFill>
                  <a:schemeClr val="bg1"/>
                </a:solidFill>
              </a:rPr>
              <a:t>Περιβαλλοντική Μηχανική και Επιστήμη</a:t>
            </a:r>
          </a:p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319915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Κώστας Αθανασίου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		</a:t>
            </a:r>
            <a:r>
              <a:rPr lang="el-GR" sz="1600" dirty="0" smtClean="0">
                <a:solidFill>
                  <a:schemeClr val="bg1"/>
                </a:solidFill>
              </a:rPr>
              <a:t>Επίκουρος Καθηγητής του Τμ. Μηχ. Περιβάλλοντος, Δ.Π.Θ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		email: kathan@env.duth.gr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14356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δυναμικό λειτουργίας:		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–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act</a:t>
            </a:r>
            <a:r>
              <a:rPr lang="en-US" sz="2000" b="1" dirty="0" smtClean="0">
                <a:solidFill>
                  <a:srgbClr val="FF0000"/>
                </a:solidFill>
              </a:rPr>
              <a:t> –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conc</a:t>
            </a:r>
            <a:r>
              <a:rPr lang="en-US" sz="2000" b="1" dirty="0" smtClean="0">
                <a:solidFill>
                  <a:srgbClr val="FF0000"/>
                </a:solidFill>
              </a:rPr>
              <a:t> – I x R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παραγόμενη ισχύς		</a:t>
            </a:r>
            <a:r>
              <a:rPr lang="en-US" sz="2000" b="1" dirty="0" smtClean="0">
                <a:solidFill>
                  <a:srgbClr val="FF0000"/>
                </a:solidFill>
              </a:rPr>
              <a:t>P = I x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149" y="1643050"/>
            <a:ext cx="64461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-32" y="58020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			             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 </a:t>
            </a:r>
            <a:r>
              <a:rPr lang="el-GR" sz="2000" b="1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</a:rPr>
              <a:t>          n F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ηλεκτρική απόδοση:	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 =                   =                             =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 				             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n F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32" name="31 - Ευθεία γραμμή σύνδεσης"/>
          <p:cNvCxnSpPr/>
          <p:nvPr/>
        </p:nvCxnSpPr>
        <p:spPr>
          <a:xfrm>
            <a:off x="4315504" y="6313816"/>
            <a:ext cx="82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5715008" y="6315426"/>
            <a:ext cx="10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7288604" y="6315426"/>
            <a:ext cx="82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149" y="1643050"/>
            <a:ext cx="64461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31 - Ευθεία γραμμή σύνδεσης"/>
          <p:cNvCxnSpPr/>
          <p:nvPr/>
        </p:nvCxnSpPr>
        <p:spPr>
          <a:xfrm>
            <a:off x="4315504" y="6313816"/>
            <a:ext cx="82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2 - Ευθεία γραμμή σύνδεσης"/>
          <p:cNvCxnSpPr/>
          <p:nvPr/>
        </p:nvCxnSpPr>
        <p:spPr>
          <a:xfrm>
            <a:off x="5715008" y="6315426"/>
            <a:ext cx="10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33 - Ευθεία γραμμή σύνδεσης"/>
          <p:cNvCxnSpPr/>
          <p:nvPr/>
        </p:nvCxnSpPr>
        <p:spPr>
          <a:xfrm>
            <a:off x="7288604" y="6315426"/>
            <a:ext cx="82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0 - TextBox"/>
          <p:cNvSpPr txBox="1"/>
          <p:nvPr/>
        </p:nvSpPr>
        <p:spPr>
          <a:xfrm>
            <a:off x="7758877" y="268033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chemeClr val="bg1"/>
                </a:solidFill>
              </a:rPr>
              <a:t>ολική</a:t>
            </a:r>
          </a:p>
          <a:p>
            <a:pPr algn="just"/>
            <a:r>
              <a:rPr lang="el-GR" sz="1600" dirty="0" smtClean="0">
                <a:solidFill>
                  <a:schemeClr val="bg1"/>
                </a:solidFill>
              </a:rPr>
              <a:t>υπέρταση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7984" y="2564904"/>
            <a:ext cx="847884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5911124" y="2717361"/>
            <a:ext cx="1685212" cy="678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63688" y="2780928"/>
            <a:ext cx="5688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15008" y="2300418"/>
            <a:ext cx="0" cy="46800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30 - TextBox"/>
          <p:cNvSpPr txBox="1"/>
          <p:nvPr/>
        </p:nvSpPr>
        <p:spPr>
          <a:xfrm>
            <a:off x="5771569" y="2272516"/>
            <a:ext cx="198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chemeClr val="bg1"/>
                </a:solidFill>
              </a:rPr>
              <a:t>υπέρταση ενεργοποίησης, </a:t>
            </a:r>
            <a:r>
              <a:rPr lang="en-US" sz="1600" dirty="0" err="1" smtClean="0">
                <a:solidFill>
                  <a:schemeClr val="bg1"/>
                </a:solidFill>
              </a:rPr>
              <a:t>n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act</a:t>
            </a:r>
            <a:endParaRPr lang="el-GR" sz="16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15008" y="3645024"/>
            <a:ext cx="165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24128" y="2780928"/>
            <a:ext cx="0" cy="79200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0 - TextBox"/>
          <p:cNvSpPr txBox="1"/>
          <p:nvPr/>
        </p:nvSpPr>
        <p:spPr>
          <a:xfrm>
            <a:off x="5758434" y="291425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chemeClr val="bg1"/>
                </a:solidFill>
              </a:rPr>
              <a:t>ωμική</a:t>
            </a:r>
          </a:p>
          <a:p>
            <a:pPr algn="just"/>
            <a:r>
              <a:rPr lang="el-GR" sz="1600" dirty="0" smtClean="0">
                <a:solidFill>
                  <a:schemeClr val="bg1"/>
                </a:solidFill>
              </a:rPr>
              <a:t>υπέρταση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n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ohmic</a:t>
            </a:r>
            <a:endParaRPr lang="el-GR" sz="1600" baseline="-25000" dirty="0" smtClean="0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558634" y="2300418"/>
            <a:ext cx="165757" cy="1344606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2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644" y="642918"/>
            <a:ext cx="67423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-32" y="515913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 	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, Volt	I, kA/m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		P, kW/m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el</a:t>
            </a:r>
            <a:r>
              <a:rPr lang="en-US" sz="2000" b="1" dirty="0" smtClean="0">
                <a:solidFill>
                  <a:srgbClr val="FF0000"/>
                </a:solidFill>
              </a:rPr>
              <a:t>, % 		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PEM fuel cells:	</a:t>
            </a:r>
            <a:r>
              <a:rPr lang="en-US" sz="2000" b="1" dirty="0" smtClean="0">
                <a:solidFill>
                  <a:schemeClr val="bg1"/>
                </a:solidFill>
              </a:rPr>
              <a:t>0,5 – 0,75	5 – 10 		3 – 7 		</a:t>
            </a:r>
            <a:r>
              <a:rPr lang="el-GR" sz="2000" b="1" dirty="0" smtClean="0">
                <a:solidFill>
                  <a:schemeClr val="bg1"/>
                </a:solidFill>
              </a:rPr>
              <a:t>έως 65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SO fuel cells :	</a:t>
            </a:r>
            <a:r>
              <a:rPr lang="en-US" sz="2000" b="1" dirty="0" smtClean="0">
                <a:solidFill>
                  <a:schemeClr val="bg1"/>
                </a:solidFill>
              </a:rPr>
              <a:t>0,5 – 0,8		2 – 8 		2 – 7 		</a:t>
            </a:r>
            <a:r>
              <a:rPr lang="el-GR" sz="2000" b="1" dirty="0" smtClean="0">
                <a:solidFill>
                  <a:schemeClr val="bg1"/>
                </a:solidFill>
              </a:rPr>
              <a:t>έως 60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dirty="0" smtClean="0">
                <a:solidFill>
                  <a:srgbClr val="FF0000"/>
                </a:solidFill>
              </a:rPr>
              <a:t>κυψέλες καυσίμου </a:t>
            </a:r>
            <a:r>
              <a:rPr lang="el-GR" sz="2800" b="1" dirty="0" err="1" smtClean="0">
                <a:solidFill>
                  <a:srgbClr val="FF0000"/>
                </a:solidFill>
              </a:rPr>
              <a:t>πολυμερικών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</a:rPr>
              <a:t>πρωτονιακών</a:t>
            </a:r>
            <a:r>
              <a:rPr lang="el-GR" sz="2800" b="1" dirty="0" smtClean="0">
                <a:solidFill>
                  <a:srgbClr val="FF0000"/>
                </a:solidFill>
              </a:rPr>
              <a:t> αγωγών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8579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Proton Exchange Membranes FC </a:t>
            </a:r>
            <a:r>
              <a:rPr lang="el-GR" sz="2000" b="1" dirty="0" smtClean="0">
                <a:solidFill>
                  <a:srgbClr val="FF0000"/>
                </a:solidFill>
              </a:rPr>
              <a:t>ή </a:t>
            </a:r>
            <a:r>
              <a:rPr lang="en-US" sz="2000" b="1" dirty="0" smtClean="0">
                <a:solidFill>
                  <a:srgbClr val="FF0000"/>
                </a:solidFill>
              </a:rPr>
              <a:t>Polymer Electrolyte FC (PEM FC)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ηλεκτρολύτης:	</a:t>
            </a:r>
            <a:r>
              <a:rPr lang="el-GR" sz="2000" b="1" dirty="0" smtClean="0">
                <a:solidFill>
                  <a:schemeClr val="bg1"/>
                </a:solidFill>
              </a:rPr>
              <a:t>πολύ-</a:t>
            </a:r>
            <a:r>
              <a:rPr lang="el-GR" sz="2000" b="1" dirty="0" err="1" smtClean="0">
                <a:solidFill>
                  <a:schemeClr val="bg1"/>
                </a:solidFill>
              </a:rPr>
              <a:t>περ</a:t>
            </a:r>
            <a:r>
              <a:rPr lang="el-GR" sz="2000" b="1" dirty="0" smtClean="0">
                <a:solidFill>
                  <a:schemeClr val="bg1"/>
                </a:solidFill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</a:rPr>
              <a:t>φθορο</a:t>
            </a:r>
            <a:r>
              <a:rPr lang="el-GR" sz="2000" b="1" dirty="0" smtClean="0">
                <a:solidFill>
                  <a:schemeClr val="bg1"/>
                </a:solidFill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</a:rPr>
              <a:t>σουλφονικό</a:t>
            </a:r>
            <a:r>
              <a:rPr lang="el-GR" sz="2000" b="1" dirty="0" smtClean="0">
                <a:solidFill>
                  <a:schemeClr val="bg1"/>
                </a:solidFill>
              </a:rPr>
              <a:t> οξύ – </a:t>
            </a:r>
            <a:r>
              <a:rPr lang="en-US" sz="2000" b="1" dirty="0" smtClean="0">
                <a:solidFill>
                  <a:schemeClr val="bg1"/>
                </a:solidFill>
              </a:rPr>
              <a:t>NAFION® </a:t>
            </a:r>
            <a:r>
              <a:rPr lang="el-GR" sz="2000" b="1" dirty="0" smtClean="0">
                <a:solidFill>
                  <a:schemeClr val="bg1"/>
                </a:solidFill>
              </a:rPr>
              <a:t>(60 – 70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πολύ-</a:t>
            </a:r>
            <a:r>
              <a:rPr lang="el-GR" sz="2000" b="1" dirty="0" err="1" smtClean="0">
                <a:solidFill>
                  <a:schemeClr val="bg1"/>
                </a:solidFill>
              </a:rPr>
              <a:t>βενζ</a:t>
            </a:r>
            <a:r>
              <a:rPr lang="el-GR" sz="2000" b="1" dirty="0" smtClean="0">
                <a:solidFill>
                  <a:schemeClr val="bg1"/>
                </a:solidFill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</a:rPr>
              <a:t>ιδαζόλη</a:t>
            </a:r>
            <a:r>
              <a:rPr lang="el-GR" sz="2000" b="1" dirty="0" smtClean="0">
                <a:solidFill>
                  <a:schemeClr val="bg1"/>
                </a:solidFill>
              </a:rPr>
              <a:t> – </a:t>
            </a:r>
            <a:r>
              <a:rPr lang="en-US" sz="2000" b="1" dirty="0" smtClean="0">
                <a:solidFill>
                  <a:schemeClr val="bg1"/>
                </a:solidFill>
              </a:rPr>
              <a:t>PBI (160 – 180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C)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χαρακτηριστικά: 	</a:t>
            </a:r>
            <a:r>
              <a:rPr lang="el-GR" sz="2000" b="1" dirty="0" smtClean="0">
                <a:solidFill>
                  <a:schemeClr val="bg1"/>
                </a:solidFill>
              </a:rPr>
              <a:t>ηλεκτρόδια λευκόχρυσου (1 – 2 </a:t>
            </a:r>
            <a:r>
              <a:rPr lang="en-US" sz="2000" b="1" dirty="0" smtClean="0">
                <a:solidFill>
                  <a:schemeClr val="bg1"/>
                </a:solidFill>
              </a:rPr>
              <a:t>mg/cm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δηλητηρίαση παρουσία </a:t>
            </a:r>
            <a:r>
              <a:rPr lang="en-US" sz="2000" b="1" dirty="0" smtClean="0">
                <a:solidFill>
                  <a:schemeClr val="bg1"/>
                </a:solidFill>
              </a:rPr>
              <a:t>CO (&lt;50 </a:t>
            </a:r>
            <a:r>
              <a:rPr lang="en-US" sz="2000" b="1" dirty="0" err="1" smtClean="0">
                <a:solidFill>
                  <a:schemeClr val="bg1"/>
                </a:solidFill>
              </a:rPr>
              <a:t>ppm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err="1" smtClean="0">
                <a:solidFill>
                  <a:schemeClr val="bg1"/>
                </a:solidFill>
              </a:rPr>
              <a:t>συντροφοδοσία</a:t>
            </a:r>
            <a:r>
              <a:rPr lang="el-GR" sz="2000" b="1" dirty="0" smtClean="0">
                <a:solidFill>
                  <a:schemeClr val="bg1"/>
                </a:solidFill>
              </a:rPr>
              <a:t>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 /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Ο 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συσσώρευση νερού στην κάθοδο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διάρκεια ζωής 5 – 8 έτη (καθαρότητα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, υδάτωση, κύκλοι 			λειτουργίας)</a:t>
            </a: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endParaRPr lang="el-GR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718" y="2214554"/>
            <a:ext cx="2682000" cy="2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319" y="2214555"/>
            <a:ext cx="268700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22" y="2214554"/>
            <a:ext cx="2682000" cy="2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dirty="0" smtClean="0">
                <a:solidFill>
                  <a:srgbClr val="FF0000"/>
                </a:solidFill>
              </a:rPr>
              <a:t>κυψέλες καυσίμου αγωγών οξυγόνου στερεών οξειδίων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8579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Solid Oxide FC (SOFC)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ηλεκτρολύτης:	</a:t>
            </a:r>
            <a:r>
              <a:rPr lang="el-GR" sz="2000" b="1" dirty="0" err="1" smtClean="0">
                <a:solidFill>
                  <a:schemeClr val="bg1"/>
                </a:solidFill>
              </a:rPr>
              <a:t>ζιρκονία</a:t>
            </a:r>
            <a:r>
              <a:rPr lang="el-GR" sz="2000" b="1" dirty="0" smtClean="0">
                <a:solidFill>
                  <a:schemeClr val="bg1"/>
                </a:solidFill>
              </a:rPr>
              <a:t> σταθεροποιημένη με 9 % </a:t>
            </a:r>
            <a:r>
              <a:rPr lang="el-GR" sz="2000" b="1" dirty="0" err="1" smtClean="0">
                <a:solidFill>
                  <a:schemeClr val="bg1"/>
                </a:solidFill>
              </a:rPr>
              <a:t>ύττρια</a:t>
            </a:r>
            <a:r>
              <a:rPr lang="el-GR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</a:rPr>
              <a:t>ZrO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– 9 % Y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(</a:t>
            </a:r>
            <a:r>
              <a:rPr lang="en-US" sz="2000" b="1" dirty="0" err="1" smtClean="0">
                <a:solidFill>
                  <a:schemeClr val="bg1"/>
                </a:solidFill>
              </a:rPr>
              <a:t>Yttria</a:t>
            </a:r>
            <a:r>
              <a:rPr lang="en-US" sz="2000" b="1" dirty="0" smtClean="0">
                <a:solidFill>
                  <a:schemeClr val="bg1"/>
                </a:solidFill>
              </a:rPr>
              <a:t> Stabilized </a:t>
            </a:r>
            <a:r>
              <a:rPr lang="en-US" sz="2000" b="1" dirty="0" err="1" smtClean="0">
                <a:solidFill>
                  <a:schemeClr val="bg1"/>
                </a:solidFill>
              </a:rPr>
              <a:t>Zirconia</a:t>
            </a:r>
            <a:r>
              <a:rPr lang="en-US" sz="2000" b="1" dirty="0" smtClean="0">
                <a:solidFill>
                  <a:schemeClr val="bg1"/>
                </a:solidFill>
              </a:rPr>
              <a:t> – YSZ)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χαρακτηριστικά: 	</a:t>
            </a:r>
            <a:r>
              <a:rPr lang="el-GR" sz="2000" b="1" dirty="0" smtClean="0">
                <a:solidFill>
                  <a:schemeClr val="bg1"/>
                </a:solidFill>
              </a:rPr>
              <a:t>ηλεκτρόδια νικελίου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ευελιξία καυσίμου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αντοχή σε </a:t>
            </a:r>
            <a:r>
              <a:rPr lang="el-GR" sz="2000" b="1" dirty="0" err="1" smtClean="0">
                <a:solidFill>
                  <a:schemeClr val="bg1"/>
                </a:solidFill>
              </a:rPr>
              <a:t>μικρο</a:t>
            </a:r>
            <a:r>
              <a:rPr lang="el-GR" sz="2000" b="1" dirty="0" smtClean="0">
                <a:solidFill>
                  <a:schemeClr val="bg1"/>
                </a:solidFill>
              </a:rPr>
              <a:t>-ρυπαντές και άνθρακα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δυνατότητα σύζευξης σε συνδυασμένους κύκλους 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θραύση των κεραμικών κατά τη μεταβολή της θερμοκρασίας 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διάρκεια ζωής έως και 15 έτη (μόνο 50 όμως κύκλοι λειτουργίας)</a:t>
            </a: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endParaRPr lang="el-GR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79" y="2433638"/>
            <a:ext cx="2524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437" y="2417616"/>
            <a:ext cx="2532571" cy="20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98" y="2428868"/>
            <a:ext cx="25897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714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 – εφαρμογές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785794"/>
            <a:ext cx="1979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302000"/>
            <a:ext cx="19796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5013325"/>
            <a:ext cx="1962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96188" y="2078019"/>
            <a:ext cx="104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Toyota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96188" y="4508500"/>
            <a:ext cx="104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Honda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05725" y="6237288"/>
            <a:ext cx="1042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Nissan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113232"/>
            <a:ext cx="36718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7399" y="549275"/>
            <a:ext cx="30591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465391"/>
            <a:ext cx="25923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575"/>
            <a:ext cx="30972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4365625"/>
            <a:ext cx="30241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965337" y="549275"/>
            <a:ext cx="1350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Ford Focus 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80 kW PEM</a:t>
            </a:r>
            <a:endParaRPr lang="en-C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0" y="3789363"/>
            <a:ext cx="3186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Mercedes A-Class 85 kW PEM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150 km/h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164255" y="2465391"/>
            <a:ext cx="1336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Mitsubishi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68 kW PEM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140 km/h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46138" y="5972175"/>
            <a:ext cx="1493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Opel Zaphira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708400" y="5878532"/>
            <a:ext cx="279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Chrysler  Grand Cherokee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714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 – εφαρμογές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10" descr="fuel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981075"/>
            <a:ext cx="2665412" cy="1774825"/>
          </a:xfrm>
          <a:noFill/>
          <a:ln/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3850" y="2730500"/>
            <a:ext cx="3496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SOFC</a:t>
            </a: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σε 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εστιατόριο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Mc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Donalds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του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Long Island</a:t>
            </a:r>
            <a:endParaRPr lang="en-C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22" descr="laptopbriefcase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32588" y="1335088"/>
            <a:ext cx="2149475" cy="1949450"/>
          </a:xfrm>
          <a:prstGeom prst="rect">
            <a:avLst/>
          </a:prstGeom>
          <a:noFill/>
          <a:ln/>
        </p:spPr>
      </p:pic>
      <p:pic>
        <p:nvPicPr>
          <p:cNvPr id="8" name="Picture 25" descr="FCcamc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365625"/>
            <a:ext cx="2663825" cy="1881188"/>
          </a:xfrm>
          <a:prstGeom prst="rect">
            <a:avLst/>
          </a:prstGeom>
          <a:noFill/>
        </p:spPr>
      </p:pic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4370388" y="981075"/>
          <a:ext cx="17113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Εικόνα bitmap" r:id="rId6" imgW="2133898" imgH="2962689" progId="PBrush">
                  <p:embed/>
                </p:oleObj>
              </mc:Choice>
              <mc:Fallback>
                <p:oleObj name="Εικόνα bitmap" r:id="rId6" imgW="2133898" imgH="296268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981075"/>
                        <a:ext cx="17113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832225" y="3500438"/>
            <a:ext cx="2900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Αστικής  χρήσης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SOFC </a:t>
            </a:r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της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Ballard</a:t>
            </a:r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ισχύος 10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kW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019925" y="3429000"/>
            <a:ext cx="1674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φορητές </a:t>
            </a:r>
          </a:p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εφαρμογές</a:t>
            </a:r>
          </a:p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κυψελών ΡΕΜ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39797" y="5868990"/>
            <a:ext cx="3132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SOFC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Siemens/Westinghouse </a:t>
            </a:r>
            <a:endParaRPr lang="el-G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250 kW 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με αεριοστρόβιλο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4" y="3786190"/>
            <a:ext cx="3132138" cy="240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357"/>
            <a:ext cx="4786346" cy="27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-398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Ενεργειακή Οικονομία του Υδρογόνου και Κυψέλες Καυσίμου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929190" y="2285992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bg1"/>
                </a:solidFill>
              </a:rPr>
              <a:t>Η μεγαλύτερη εγκατάσταση </a:t>
            </a:r>
            <a:r>
              <a:rPr lang="en-US" b="1" dirty="0" smtClean="0">
                <a:solidFill>
                  <a:schemeClr val="bg1"/>
                </a:solidFill>
              </a:rPr>
              <a:t>FC</a:t>
            </a:r>
            <a:r>
              <a:rPr lang="el-GR" b="1" dirty="0" smtClean="0">
                <a:solidFill>
                  <a:schemeClr val="bg1"/>
                </a:solidFill>
              </a:rPr>
              <a:t> σήμερα: </a:t>
            </a:r>
          </a:p>
          <a:p>
            <a:pPr algn="just"/>
            <a:endParaRPr lang="el-GR" b="1" dirty="0" smtClean="0">
              <a:solidFill>
                <a:schemeClr val="bg1"/>
              </a:solidFill>
            </a:endParaRPr>
          </a:p>
          <a:p>
            <a:pPr algn="just"/>
            <a:r>
              <a:rPr lang="el-GR" b="1" dirty="0" smtClean="0">
                <a:solidFill>
                  <a:schemeClr val="bg1"/>
                </a:solidFill>
              </a:rPr>
              <a:t>7 μονάδες </a:t>
            </a:r>
            <a:r>
              <a:rPr lang="en-US" b="1" dirty="0" smtClean="0">
                <a:solidFill>
                  <a:schemeClr val="bg1"/>
                </a:solidFill>
              </a:rPr>
              <a:t>SOFC </a:t>
            </a:r>
            <a:r>
              <a:rPr lang="el-GR" b="1" dirty="0" smtClean="0">
                <a:solidFill>
                  <a:schemeClr val="bg1"/>
                </a:solidFill>
              </a:rPr>
              <a:t>των 200 </a:t>
            </a:r>
            <a:r>
              <a:rPr lang="en-US" b="1" dirty="0" smtClean="0">
                <a:solidFill>
                  <a:schemeClr val="bg1"/>
                </a:solidFill>
              </a:rPr>
              <a:t>kW</a:t>
            </a:r>
            <a:r>
              <a:rPr lang="el-GR" b="1" dirty="0" smtClean="0">
                <a:solidFill>
                  <a:schemeClr val="bg1"/>
                </a:solidFill>
              </a:rPr>
              <a:t> της </a:t>
            </a:r>
            <a:r>
              <a:rPr lang="en-US" b="1" dirty="0" smtClean="0">
                <a:solidFill>
                  <a:schemeClr val="bg1"/>
                </a:solidFill>
              </a:rPr>
              <a:t>UTC Power, </a:t>
            </a:r>
            <a:r>
              <a:rPr lang="el-GR" b="1" dirty="0" smtClean="0">
                <a:solidFill>
                  <a:schemeClr val="bg1"/>
                </a:solidFill>
              </a:rPr>
              <a:t>στο </a:t>
            </a:r>
            <a:r>
              <a:rPr lang="en-US" b="1" dirty="0" smtClean="0">
                <a:solidFill>
                  <a:schemeClr val="bg1"/>
                </a:solidFill>
              </a:rPr>
              <a:t>Garden City </a:t>
            </a:r>
            <a:r>
              <a:rPr lang="el-GR" b="1" dirty="0" smtClean="0">
                <a:solidFill>
                  <a:schemeClr val="bg1"/>
                </a:solidFill>
              </a:rPr>
              <a:t>της Νέας Υόρκης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4690807" cy="65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1101"/>
            <a:ext cx="4752528" cy="6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απόδοση και Κυψέλες Καυσίμου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419" y="642918"/>
            <a:ext cx="6426977" cy="352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52 - TextBox"/>
          <p:cNvSpPr txBox="1"/>
          <p:nvPr/>
        </p:nvSpPr>
        <p:spPr>
          <a:xfrm>
            <a:off x="-32" y="435769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αποδόσεις έως 40 % σε δυναμικότητες λίγων </a:t>
            </a:r>
            <a:r>
              <a:rPr lang="en-US" sz="2000" b="1" dirty="0" smtClean="0">
                <a:solidFill>
                  <a:srgbClr val="FFFF99"/>
                </a:solidFill>
              </a:rPr>
              <a:t>kW (</a:t>
            </a:r>
            <a:r>
              <a:rPr lang="el-GR" sz="2000" b="1" dirty="0" smtClean="0">
                <a:solidFill>
                  <a:srgbClr val="FFFF99"/>
                </a:solidFill>
              </a:rPr>
              <a:t>διπλάσιες των συμβατικών)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ξεπερνούν το 70 % σε συνδυασμένους κύκλους με </a:t>
            </a:r>
            <a:r>
              <a:rPr lang="el-GR" sz="2000" b="1" dirty="0" err="1" smtClean="0">
                <a:solidFill>
                  <a:srgbClr val="FFFF99"/>
                </a:solidFill>
              </a:rPr>
              <a:t>αεριο</a:t>
            </a:r>
            <a:r>
              <a:rPr lang="el-GR" sz="2000" b="1" dirty="0" smtClean="0">
                <a:solidFill>
                  <a:srgbClr val="FFFF99"/>
                </a:solidFill>
              </a:rPr>
              <a:t>- </a:t>
            </a:r>
            <a:r>
              <a:rPr lang="el-GR" sz="2000" b="1" dirty="0" err="1" smtClean="0">
                <a:solidFill>
                  <a:srgbClr val="FFFF99"/>
                </a:solidFill>
              </a:rPr>
              <a:t>ατμο</a:t>
            </a:r>
            <a:r>
              <a:rPr lang="el-GR" sz="2000" b="1" dirty="0" smtClean="0">
                <a:solidFill>
                  <a:srgbClr val="FFFF99"/>
                </a:solidFill>
              </a:rPr>
              <a:t>- </a:t>
            </a:r>
            <a:r>
              <a:rPr lang="el-GR" sz="2000" b="1" dirty="0" err="1" smtClean="0">
                <a:solidFill>
                  <a:srgbClr val="FFFF99"/>
                </a:solidFill>
              </a:rPr>
              <a:t>στρόβιλους</a:t>
            </a:r>
            <a:r>
              <a:rPr lang="el-GR" sz="2000" b="1" dirty="0" smtClean="0">
                <a:solidFill>
                  <a:srgbClr val="FFFF99"/>
                </a:solidFill>
              </a:rPr>
              <a:t> και δυναμικότητες πάνω από 20 Μ</a:t>
            </a:r>
            <a:r>
              <a:rPr lang="en-US" sz="2000" b="1" dirty="0" smtClean="0">
                <a:solidFill>
                  <a:srgbClr val="FFFF99"/>
                </a:solidFill>
              </a:rPr>
              <a:t>W</a:t>
            </a:r>
            <a:endParaRPr lang="el-GR" sz="2000" b="1" dirty="0" smtClean="0">
              <a:solidFill>
                <a:srgbClr val="FFFF99"/>
              </a:solidFill>
            </a:endParaRP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ενισχύουν τις προοπτικές κατανεμημένης συμπαραγωγής από βιομάζα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</a:rPr>
              <a:t>το Η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 αποτελεί το σχεδόν αποκλειστικό τους καύσιμο, γεγονός που καθιστά την ανάπτυξη υποδομών υδρογόνου βασική προϋπόθεση για τη χρήση τους 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οι κυψέλες καυσίμου είναι το βασικό πλεονέκτημα της οικονομίας του υδρογόνου</a:t>
            </a:r>
            <a:endParaRPr lang="el-GR" sz="2000" b="1" dirty="0">
              <a:solidFill>
                <a:srgbClr val="FFFF99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 rot="16200000">
            <a:off x="-57179" y="2014467"/>
            <a:ext cx="271458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l-GR" sz="2000" b="1" dirty="0" smtClean="0">
                <a:solidFill>
                  <a:srgbClr val="FF0000"/>
                </a:solidFill>
              </a:rPr>
              <a:t>ηλεκτρική απόδοση, %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2643174" y="3798065"/>
            <a:ext cx="365756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l-GR" sz="2000" b="1" dirty="0" smtClean="0">
                <a:solidFill>
                  <a:srgbClr val="FF0000"/>
                </a:solidFill>
              </a:rPr>
              <a:t>ονομαστική δυναμικότητα, Μ</a:t>
            </a:r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2"/>
            <a:ext cx="458033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8174"/>
            <a:ext cx="499579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4734347" cy="65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197" y="188640"/>
            <a:ext cx="476360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4737"/>
            <a:ext cx="4752528" cy="66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688" y="908720"/>
            <a:ext cx="8128768" cy="4176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779887"/>
            <a:ext cx="804703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χρήση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3600" b="1" dirty="0" smtClean="0">
                <a:solidFill>
                  <a:srgbClr val="FF0000"/>
                </a:solidFill>
              </a:rPr>
              <a:t> – κυψέλες καυσίμου </a:t>
            </a:r>
            <a:r>
              <a:rPr lang="en-US" sz="3600" b="1" dirty="0" smtClean="0">
                <a:solidFill>
                  <a:srgbClr val="FF0000"/>
                </a:solidFill>
              </a:rPr>
              <a:t>SOFC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718011" y="2014464"/>
            <a:ext cx="343005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     H</a:t>
            </a:r>
            <a:r>
              <a:rPr lang="en-US" sz="2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+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2-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l-GR" sz="2000" b="1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 +2 e-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Line 215"/>
          <p:cNvSpPr>
            <a:spLocks noChangeShapeType="1"/>
          </p:cNvSpPr>
          <p:nvPr/>
        </p:nvSpPr>
        <p:spPr bwMode="auto">
          <a:xfrm>
            <a:off x="3214678" y="2277204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l-GR"/>
          </a:p>
        </p:txBody>
      </p:sp>
      <p:sp>
        <p:nvSpPr>
          <p:cNvPr id="8" name="Rectangle 235"/>
          <p:cNvSpPr>
            <a:spLocks noChangeArrowheads="1"/>
          </p:cNvSpPr>
          <p:nvPr/>
        </p:nvSpPr>
        <p:spPr bwMode="auto">
          <a:xfrm>
            <a:off x="0" y="5286388"/>
            <a:ext cx="9324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ηλεκτρική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απόδοση :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60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% Δ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G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της καύσης στην άνοδο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			            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		x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8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5 %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μετατροπή καυσίμου</a:t>
            </a:r>
          </a:p>
          <a:p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=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45 % της Θ.Δ. του </a:t>
            </a:r>
            <a:r>
              <a:rPr lang="el-GR" sz="2400" b="1" dirty="0" smtClean="0">
                <a:solidFill>
                  <a:schemeClr val="bg1"/>
                </a:solidFill>
                <a:cs typeface="Times New Roman" pitchFamily="18" charset="0"/>
              </a:rPr>
              <a:t>τροφοδοτούμενου καυσίμου</a:t>
            </a:r>
            <a:endParaRPr lang="el-G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728128" y="3844556"/>
            <a:ext cx="2884483" cy="4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Ο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+ 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l-GR" sz="2000" b="1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 O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2-</a:t>
            </a:r>
            <a:endParaRPr lang="en-US" sz="20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Line 215"/>
          <p:cNvSpPr>
            <a:spLocks noChangeShapeType="1"/>
          </p:cNvSpPr>
          <p:nvPr/>
        </p:nvSpPr>
        <p:spPr bwMode="auto">
          <a:xfrm>
            <a:off x="3224795" y="410729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l-GR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714349" y="1279953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714348" y="4332232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857752" y="4338139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288660" y="980728"/>
            <a:ext cx="12995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2,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Line 215"/>
          <p:cNvSpPr>
            <a:spLocks noChangeShapeType="1"/>
          </p:cNvSpPr>
          <p:nvPr/>
        </p:nvSpPr>
        <p:spPr bwMode="auto">
          <a:xfrm>
            <a:off x="1428728" y="1851457"/>
            <a:ext cx="428628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8" name="Line 215"/>
          <p:cNvSpPr>
            <a:spLocks noChangeShapeType="1"/>
          </p:cNvSpPr>
          <p:nvPr/>
        </p:nvSpPr>
        <p:spPr bwMode="auto">
          <a:xfrm flipV="1">
            <a:off x="4717156" y="1409356"/>
            <a:ext cx="571504" cy="5715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9" name="Line 215"/>
          <p:cNvSpPr>
            <a:spLocks noChangeShapeType="1"/>
          </p:cNvSpPr>
          <p:nvPr/>
        </p:nvSpPr>
        <p:spPr bwMode="auto">
          <a:xfrm flipV="1">
            <a:off x="1357290" y="4066035"/>
            <a:ext cx="571504" cy="3571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20" name="Line 215"/>
          <p:cNvSpPr>
            <a:spLocks noChangeShapeType="1"/>
          </p:cNvSpPr>
          <p:nvPr/>
        </p:nvSpPr>
        <p:spPr bwMode="auto">
          <a:xfrm>
            <a:off x="4572000" y="3994597"/>
            <a:ext cx="500066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95536" y="779887"/>
            <a:ext cx="8568952" cy="4467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779887"/>
            <a:ext cx="804703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χρήση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3600" b="1" dirty="0" smtClean="0">
                <a:solidFill>
                  <a:srgbClr val="FF0000"/>
                </a:solidFill>
              </a:rPr>
              <a:t> – κυψέλες καυσίμου </a:t>
            </a:r>
            <a:r>
              <a:rPr lang="en-US" sz="3600" b="1" dirty="0" smtClean="0">
                <a:solidFill>
                  <a:srgbClr val="FF0000"/>
                </a:solidFill>
              </a:rPr>
              <a:t>PEM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711958" y="3888070"/>
            <a:ext cx="394016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2 H</a:t>
            </a:r>
            <a:r>
              <a:rPr lang="en-US" sz="2000" b="1" baseline="30000" dirty="0">
                <a:solidFill>
                  <a:srgbClr val="FF0000"/>
                </a:solidFill>
                <a:cs typeface="Times New Roman" pitchFamily="18" charset="0"/>
              </a:rPr>
              <a:t>+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+ 2 e</a:t>
            </a:r>
            <a:r>
              <a:rPr lang="en-US" sz="2000" b="1" baseline="30000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+ ½ O</a:t>
            </a:r>
            <a:r>
              <a:rPr lang="en-US" sz="2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         H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Line 215"/>
          <p:cNvSpPr>
            <a:spLocks noChangeShapeType="1"/>
          </p:cNvSpPr>
          <p:nvPr/>
        </p:nvSpPr>
        <p:spPr bwMode="auto">
          <a:xfrm>
            <a:off x="3680028" y="4149080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l-GR"/>
          </a:p>
        </p:txBody>
      </p:sp>
      <p:sp>
        <p:nvSpPr>
          <p:cNvPr id="8" name="Rectangle 235"/>
          <p:cNvSpPr>
            <a:spLocks noChangeArrowheads="1"/>
          </p:cNvSpPr>
          <p:nvPr/>
        </p:nvSpPr>
        <p:spPr bwMode="auto">
          <a:xfrm>
            <a:off x="0" y="5286388"/>
            <a:ext cx="9324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ηλεκτρική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απόδοση :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60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% Δ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G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της καύσης στην άνοδο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			            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		x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8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5 %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μετατροπή καυσίμου</a:t>
            </a:r>
          </a:p>
          <a:p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=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45 % της Θ.Δ. του </a:t>
            </a:r>
            <a:r>
              <a:rPr lang="el-GR" sz="2400" b="1" dirty="0" smtClean="0">
                <a:solidFill>
                  <a:schemeClr val="bg1"/>
                </a:solidFill>
                <a:cs typeface="Times New Roman" pitchFamily="18" charset="0"/>
              </a:rPr>
              <a:t>τροφοδοτούμενου καυσίμου</a:t>
            </a:r>
            <a:endParaRPr lang="el-G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356126" y="2008572"/>
            <a:ext cx="33439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     H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 H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+ 2 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endParaRPr lang="en-US" sz="20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Line 215"/>
          <p:cNvSpPr>
            <a:spLocks noChangeShapeType="1"/>
          </p:cNvSpPr>
          <p:nvPr/>
        </p:nvSpPr>
        <p:spPr bwMode="auto">
          <a:xfrm>
            <a:off x="2799926" y="2248560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l-GR"/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476665" y="1279953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37507" y="4188747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5442366" y="1279953"/>
            <a:ext cx="785818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Line 215"/>
          <p:cNvSpPr>
            <a:spLocks noChangeShapeType="1"/>
          </p:cNvSpPr>
          <p:nvPr/>
        </p:nvSpPr>
        <p:spPr bwMode="auto">
          <a:xfrm>
            <a:off x="1191044" y="1851457"/>
            <a:ext cx="428628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6" name="Line 215"/>
          <p:cNvSpPr>
            <a:spLocks noChangeShapeType="1"/>
          </p:cNvSpPr>
          <p:nvPr/>
        </p:nvSpPr>
        <p:spPr bwMode="auto">
          <a:xfrm flipV="1">
            <a:off x="4870862" y="1708581"/>
            <a:ext cx="571504" cy="5715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7" name="Line 215"/>
          <p:cNvSpPr>
            <a:spLocks noChangeShapeType="1"/>
          </p:cNvSpPr>
          <p:nvPr/>
        </p:nvSpPr>
        <p:spPr bwMode="auto">
          <a:xfrm flipV="1">
            <a:off x="1192184" y="4066035"/>
            <a:ext cx="571504" cy="3571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8" name="Line 215"/>
          <p:cNvSpPr>
            <a:spLocks noChangeShapeType="1"/>
          </p:cNvSpPr>
          <p:nvPr/>
        </p:nvSpPr>
        <p:spPr bwMode="auto">
          <a:xfrm>
            <a:off x="4909443" y="4115091"/>
            <a:ext cx="500066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556653" y="2752355"/>
            <a:ext cx="5320456" cy="763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6512488" y="3933056"/>
            <a:ext cx="1728192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κάθοδος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(καταλύτης καύσης)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2488" y="937124"/>
            <a:ext cx="1728192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l-GR" sz="24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άνοδος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08348" y="3158936"/>
            <a:ext cx="612000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585638" y="2789293"/>
            <a:ext cx="73833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l-GR" sz="2800" b="1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28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997731" y="3178306"/>
            <a:ext cx="612000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175021" y="2808663"/>
            <a:ext cx="73833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l-GR" sz="2800" b="1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28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607354" y="3167044"/>
            <a:ext cx="612000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1784644" y="2797401"/>
            <a:ext cx="73833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l-GR" sz="2800" b="1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28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5025675" y="3167044"/>
            <a:ext cx="612000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5202965" y="2797401"/>
            <a:ext cx="73833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l-GR" sz="2800" b="1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28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400365" y="3187068"/>
            <a:ext cx="612000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4577655" y="2817425"/>
            <a:ext cx="73833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l-GR" sz="2800" b="1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28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3826588" y="3170605"/>
            <a:ext cx="612000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4003878" y="2800962"/>
            <a:ext cx="73833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l-GR" sz="2800" b="1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28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4589" y="2697373"/>
            <a:ext cx="17281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αγωγός Η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nafion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352223" y="4313615"/>
            <a:ext cx="785818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834" name="Rectangle 34"/>
          <p:cNvSpPr>
            <a:spLocks noChangeArrowheads="1"/>
          </p:cNvSpPr>
          <p:nvPr/>
        </p:nvSpPr>
        <p:spPr bwMode="auto">
          <a:xfrm>
            <a:off x="971550" y="549275"/>
            <a:ext cx="1584325" cy="2873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5" name="Rectangle 35"/>
          <p:cNvSpPr>
            <a:spLocks noChangeArrowheads="1"/>
          </p:cNvSpPr>
          <p:nvPr/>
        </p:nvSpPr>
        <p:spPr bwMode="auto">
          <a:xfrm>
            <a:off x="4140200" y="549275"/>
            <a:ext cx="1584325" cy="2873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6" name="Rectangle 36"/>
          <p:cNvSpPr>
            <a:spLocks noChangeArrowheads="1"/>
          </p:cNvSpPr>
          <p:nvPr/>
        </p:nvSpPr>
        <p:spPr bwMode="auto">
          <a:xfrm>
            <a:off x="2555875" y="549275"/>
            <a:ext cx="1584325" cy="287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7" name="Rectangle 23"/>
          <p:cNvSpPr>
            <a:spLocks noChangeArrowheads="1"/>
          </p:cNvSpPr>
          <p:nvPr/>
        </p:nvSpPr>
        <p:spPr bwMode="auto">
          <a:xfrm>
            <a:off x="971550" y="5516563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8" name="Rectangle 24"/>
          <p:cNvSpPr>
            <a:spLocks noChangeArrowheads="1"/>
          </p:cNvSpPr>
          <p:nvPr/>
        </p:nvSpPr>
        <p:spPr bwMode="auto">
          <a:xfrm>
            <a:off x="971550" y="98107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" name="Rectangle 25"/>
          <p:cNvSpPr>
            <a:spLocks noChangeArrowheads="1"/>
          </p:cNvSpPr>
          <p:nvPr/>
        </p:nvSpPr>
        <p:spPr bwMode="auto">
          <a:xfrm>
            <a:off x="971550" y="2133600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0" name="Rectangle 26"/>
          <p:cNvSpPr>
            <a:spLocks noChangeArrowheads="1"/>
          </p:cNvSpPr>
          <p:nvPr/>
        </p:nvSpPr>
        <p:spPr bwMode="auto">
          <a:xfrm>
            <a:off x="971550" y="3214688"/>
            <a:ext cx="1584325" cy="93503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" name="Rectangle 27"/>
          <p:cNvSpPr>
            <a:spLocks noChangeArrowheads="1"/>
          </p:cNvSpPr>
          <p:nvPr/>
        </p:nvSpPr>
        <p:spPr bwMode="auto">
          <a:xfrm>
            <a:off x="971550" y="436562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2" name="Rectangle 28"/>
          <p:cNvSpPr>
            <a:spLocks noChangeArrowheads="1"/>
          </p:cNvSpPr>
          <p:nvPr/>
        </p:nvSpPr>
        <p:spPr bwMode="auto">
          <a:xfrm>
            <a:off x="4140200" y="5516563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3" name="Rectangle 29"/>
          <p:cNvSpPr>
            <a:spLocks noChangeArrowheads="1"/>
          </p:cNvSpPr>
          <p:nvPr/>
        </p:nvSpPr>
        <p:spPr bwMode="auto">
          <a:xfrm>
            <a:off x="4140200" y="98107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4" name="Rectangle 30"/>
          <p:cNvSpPr>
            <a:spLocks noChangeArrowheads="1"/>
          </p:cNvSpPr>
          <p:nvPr/>
        </p:nvSpPr>
        <p:spPr bwMode="auto">
          <a:xfrm>
            <a:off x="4140200" y="2133600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5" name="Rectangle 31"/>
          <p:cNvSpPr>
            <a:spLocks noChangeArrowheads="1"/>
          </p:cNvSpPr>
          <p:nvPr/>
        </p:nvSpPr>
        <p:spPr bwMode="auto">
          <a:xfrm>
            <a:off x="4140200" y="3214688"/>
            <a:ext cx="1584325" cy="93503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6" name="Rectangle 32"/>
          <p:cNvSpPr>
            <a:spLocks noChangeArrowheads="1"/>
          </p:cNvSpPr>
          <p:nvPr/>
        </p:nvSpPr>
        <p:spPr bwMode="auto">
          <a:xfrm>
            <a:off x="4140200" y="436562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7" name="Rectangle 20"/>
          <p:cNvSpPr>
            <a:spLocks noChangeArrowheads="1"/>
          </p:cNvSpPr>
          <p:nvPr/>
        </p:nvSpPr>
        <p:spPr bwMode="auto">
          <a:xfrm>
            <a:off x="2555875" y="3213100"/>
            <a:ext cx="1584325" cy="935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8" name="Rectangle 19"/>
          <p:cNvSpPr>
            <a:spLocks noChangeArrowheads="1"/>
          </p:cNvSpPr>
          <p:nvPr/>
        </p:nvSpPr>
        <p:spPr bwMode="auto">
          <a:xfrm>
            <a:off x="2555875" y="2133600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9" name="Rectangle 21"/>
          <p:cNvSpPr>
            <a:spLocks noChangeArrowheads="1"/>
          </p:cNvSpPr>
          <p:nvPr/>
        </p:nvSpPr>
        <p:spPr bwMode="auto">
          <a:xfrm>
            <a:off x="2555875" y="4364038"/>
            <a:ext cx="1584325" cy="936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50" name="Rectangle 22"/>
          <p:cNvSpPr>
            <a:spLocks noChangeArrowheads="1"/>
          </p:cNvSpPr>
          <p:nvPr/>
        </p:nvSpPr>
        <p:spPr bwMode="auto">
          <a:xfrm>
            <a:off x="2555875" y="5518150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1" name="Rectangle 18"/>
          <p:cNvSpPr>
            <a:spLocks noChangeArrowheads="1"/>
          </p:cNvSpPr>
          <p:nvPr/>
        </p:nvSpPr>
        <p:spPr bwMode="auto">
          <a:xfrm>
            <a:off x="2555875" y="981075"/>
            <a:ext cx="1584325" cy="935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7" name="Text Box 9"/>
          <p:cNvSpPr txBox="1">
            <a:spLocks noChangeArrowheads="1"/>
          </p:cNvSpPr>
          <p:nvPr/>
        </p:nvSpPr>
        <p:spPr bwMode="auto">
          <a:xfrm>
            <a:off x="6835807" y="814591"/>
            <a:ext cx="2245871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υψηλή θερμοκρασία </a:t>
            </a:r>
          </a:p>
          <a:p>
            <a:r>
              <a:rPr lang="el-GR" b="1" dirty="0">
                <a:solidFill>
                  <a:schemeClr val="bg1"/>
                </a:solidFill>
              </a:rPr>
              <a:t>στατικές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MW</a:t>
            </a:r>
            <a:r>
              <a:rPr lang="el-GR" b="1" dirty="0">
                <a:solidFill>
                  <a:schemeClr val="bg1"/>
                </a:solidFill>
              </a:rPr>
              <a:t>  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ευελιξία καυσίμου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στατικές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MW</a:t>
            </a:r>
          </a:p>
          <a:p>
            <a:r>
              <a:rPr lang="el-GR" b="1" dirty="0">
                <a:solidFill>
                  <a:schemeClr val="bg1"/>
                </a:solidFill>
              </a:rPr>
              <a:t>60 – 80 %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στατικές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11 Μ</a:t>
            </a:r>
            <a:r>
              <a:rPr lang="en-US" b="1" dirty="0">
                <a:solidFill>
                  <a:schemeClr val="bg1"/>
                </a:solidFill>
              </a:rPr>
              <a:t>W</a:t>
            </a:r>
          </a:p>
          <a:p>
            <a:r>
              <a:rPr lang="el-GR" b="1" dirty="0">
                <a:solidFill>
                  <a:schemeClr val="bg1"/>
                </a:solidFill>
              </a:rPr>
              <a:t>40 – 80 %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ευελιξία καυσίμου</a:t>
            </a:r>
            <a:endParaRPr lang="en-US" b="1" dirty="0">
              <a:solidFill>
                <a:schemeClr val="bg1"/>
              </a:solidFill>
            </a:endParaRPr>
          </a:p>
          <a:p>
            <a:endParaRPr lang="el-GR" sz="10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στατικές οικιακές</a:t>
            </a:r>
          </a:p>
          <a:p>
            <a:r>
              <a:rPr lang="el-GR" b="1" dirty="0">
                <a:solidFill>
                  <a:schemeClr val="bg1"/>
                </a:solidFill>
              </a:rPr>
              <a:t>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μεταφορές</a:t>
            </a:r>
          </a:p>
          <a:p>
            <a:r>
              <a:rPr lang="el-GR" b="1" dirty="0">
                <a:solidFill>
                  <a:schemeClr val="bg1"/>
                </a:solidFill>
              </a:rPr>
              <a:t>250 </a:t>
            </a:r>
            <a:r>
              <a:rPr lang="en-US" b="1" dirty="0">
                <a:solidFill>
                  <a:schemeClr val="bg1"/>
                </a:solidFill>
              </a:rPr>
              <a:t>kW</a:t>
            </a:r>
            <a:r>
              <a:rPr lang="el-GR" b="1" dirty="0">
                <a:solidFill>
                  <a:schemeClr val="bg1"/>
                </a:solidFill>
              </a:rPr>
              <a:t>, 40 – 50 %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οικιακές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kW</a:t>
            </a:r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70 % απόδοση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858" name="Text Box 12"/>
          <p:cNvSpPr txBox="1">
            <a:spLocks noChangeArrowheads="1"/>
          </p:cNvSpPr>
          <p:nvPr/>
        </p:nvSpPr>
        <p:spPr bwMode="auto">
          <a:xfrm>
            <a:off x="324590" y="998538"/>
            <a:ext cx="626586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O	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, CO	              SOFC 		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CO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1600" b="1" baseline="-25000" dirty="0" err="1">
                <a:solidFill>
                  <a:srgbClr val="FF0000"/>
                </a:solidFill>
                <a:latin typeface="Tahoma" pitchFamily="34" charset="0"/>
              </a:rPr>
              <a:t>x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err="1">
                <a:solidFill>
                  <a:srgbClr val="FF0000"/>
                </a:solidFill>
                <a:latin typeface="Tahoma" pitchFamily="34" charset="0"/>
              </a:rPr>
              <a:t>y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κ.α.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                O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2- </a:t>
            </a:r>
            <a:r>
              <a:rPr lang="el-GR" sz="1600" b="1" baseline="30000" dirty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αέρας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500 – 1000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59" name="Text Box 13"/>
          <p:cNvSpPr txBox="1">
            <a:spLocks noChangeArrowheads="1"/>
          </p:cNvSpPr>
          <p:nvPr/>
        </p:nvSpPr>
        <p:spPr bwMode="auto">
          <a:xfrm>
            <a:off x="345227" y="2054225"/>
            <a:ext cx="62658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O		             MCFC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αέρας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CO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 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, CO 	              CO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2-	</a:t>
            </a:r>
            <a:r>
              <a:rPr lang="el-GR" sz="1600" b="1" baseline="30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            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 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CO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     650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		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0" name="Text Box 14"/>
          <p:cNvSpPr txBox="1">
            <a:spLocks noChangeArrowheads="1"/>
          </p:cNvSpPr>
          <p:nvPr/>
        </p:nvSpPr>
        <p:spPr bwMode="auto">
          <a:xfrm>
            <a:off x="345227" y="3206750"/>
            <a:ext cx="62921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            PAFC 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err="1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	                H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+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	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         αέρας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     200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		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1" name="Text Box 16"/>
          <p:cNvSpPr txBox="1">
            <a:spLocks noChangeArrowheads="1"/>
          </p:cNvSpPr>
          <p:nvPr/>
        </p:nvSpPr>
        <p:spPr bwMode="auto">
          <a:xfrm>
            <a:off x="345227" y="4352925"/>
            <a:ext cx="6325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             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	            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PEM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+	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	αέρας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      80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		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2" name="Text Box 17"/>
          <p:cNvSpPr txBox="1">
            <a:spLocks noChangeArrowheads="1"/>
          </p:cNvSpPr>
          <p:nvPr/>
        </p:nvSpPr>
        <p:spPr bwMode="auto">
          <a:xfrm>
            <a:off x="345227" y="5445125"/>
            <a:ext cx="62658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1600" b="1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	              AFC            	</a:t>
            </a:r>
          </a:p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	H</a:t>
            </a:r>
            <a:r>
              <a:rPr lang="en-US" sz="1600" b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O 	              OH</a:t>
            </a:r>
            <a:r>
              <a:rPr lang="en-US" sz="1600" b="1" baseline="30000">
                <a:solidFill>
                  <a:srgbClr val="FF0000"/>
                </a:solidFill>
                <a:latin typeface="Tahoma" pitchFamily="34" charset="0"/>
              </a:rPr>
              <a:t>-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>
                <a:solidFill>
                  <a:srgbClr val="FF0000"/>
                </a:solidFill>
                <a:latin typeface="Tahoma" pitchFamily="34" charset="0"/>
              </a:rPr>
              <a:t>		Ο</a:t>
            </a:r>
            <a:r>
              <a:rPr lang="el-GR" sz="1600" b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l-GR" sz="1600" b="1">
                <a:solidFill>
                  <a:srgbClr val="FF0000"/>
                </a:solidFill>
                <a:latin typeface="Tahoma" pitchFamily="34" charset="0"/>
              </a:rPr>
              <a:t>	αέρας</a:t>
            </a:r>
            <a:endParaRPr lang="en-US" sz="1600" b="1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		            200 </a:t>
            </a:r>
            <a:r>
              <a:rPr lang="en-US" sz="1600" b="1" baseline="3000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C		</a:t>
            </a:r>
            <a:endParaRPr lang="el-GR" sz="16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3" name="Text Box 33"/>
          <p:cNvSpPr txBox="1">
            <a:spLocks noChangeArrowheads="1"/>
          </p:cNvSpPr>
          <p:nvPr/>
        </p:nvSpPr>
        <p:spPr bwMode="auto">
          <a:xfrm>
            <a:off x="735725" y="496869"/>
            <a:ext cx="4745210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      άνοδος	ηλεκτρολύτης	κάθοδος</a:t>
            </a:r>
          </a:p>
        </p:txBody>
      </p:sp>
      <p:sp>
        <p:nvSpPr>
          <p:cNvPr id="864" name="Line 37"/>
          <p:cNvSpPr>
            <a:spLocks noChangeShapeType="1"/>
          </p:cNvSpPr>
          <p:nvPr/>
        </p:nvSpPr>
        <p:spPr bwMode="auto">
          <a:xfrm>
            <a:off x="827088" y="3716338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5" name="Line 38"/>
          <p:cNvSpPr>
            <a:spLocks noChangeShapeType="1"/>
          </p:cNvSpPr>
          <p:nvPr/>
        </p:nvSpPr>
        <p:spPr bwMode="auto">
          <a:xfrm flipH="1">
            <a:off x="755650" y="134143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6" name="Line 39"/>
          <p:cNvSpPr>
            <a:spLocks noChangeShapeType="1"/>
          </p:cNvSpPr>
          <p:nvPr/>
        </p:nvSpPr>
        <p:spPr bwMode="auto">
          <a:xfrm flipV="1">
            <a:off x="1692275" y="1700213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7" name="Line 40"/>
          <p:cNvSpPr>
            <a:spLocks noChangeShapeType="1"/>
          </p:cNvSpPr>
          <p:nvPr/>
        </p:nvSpPr>
        <p:spPr bwMode="auto">
          <a:xfrm flipH="1">
            <a:off x="2627313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8" name="Line 41"/>
          <p:cNvSpPr>
            <a:spLocks noChangeShapeType="1"/>
          </p:cNvSpPr>
          <p:nvPr/>
        </p:nvSpPr>
        <p:spPr bwMode="auto">
          <a:xfrm flipH="1">
            <a:off x="3635375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9" name="Line 42"/>
          <p:cNvSpPr>
            <a:spLocks noChangeShapeType="1"/>
          </p:cNvSpPr>
          <p:nvPr/>
        </p:nvSpPr>
        <p:spPr bwMode="auto">
          <a:xfrm flipH="1">
            <a:off x="4284663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" name="Line 43"/>
          <p:cNvSpPr>
            <a:spLocks noChangeShapeType="1"/>
          </p:cNvSpPr>
          <p:nvPr/>
        </p:nvSpPr>
        <p:spPr bwMode="auto">
          <a:xfrm flipH="1">
            <a:off x="5364163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1" name="Line 44"/>
          <p:cNvSpPr>
            <a:spLocks noChangeShapeType="1"/>
          </p:cNvSpPr>
          <p:nvPr/>
        </p:nvSpPr>
        <p:spPr bwMode="auto">
          <a:xfrm flipH="1">
            <a:off x="827088" y="256540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2" name="Line 45"/>
          <p:cNvSpPr>
            <a:spLocks noChangeShapeType="1"/>
          </p:cNvSpPr>
          <p:nvPr/>
        </p:nvSpPr>
        <p:spPr bwMode="auto">
          <a:xfrm flipV="1">
            <a:off x="1763713" y="2782888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3" name="Line 46"/>
          <p:cNvSpPr>
            <a:spLocks noChangeShapeType="1"/>
          </p:cNvSpPr>
          <p:nvPr/>
        </p:nvSpPr>
        <p:spPr bwMode="auto">
          <a:xfrm flipH="1">
            <a:off x="2555875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4" name="Line 47"/>
          <p:cNvSpPr>
            <a:spLocks noChangeShapeType="1"/>
          </p:cNvSpPr>
          <p:nvPr/>
        </p:nvSpPr>
        <p:spPr bwMode="auto">
          <a:xfrm flipH="1">
            <a:off x="3706813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5" name="Line 48"/>
          <p:cNvSpPr>
            <a:spLocks noChangeShapeType="1"/>
          </p:cNvSpPr>
          <p:nvPr/>
        </p:nvSpPr>
        <p:spPr bwMode="auto">
          <a:xfrm flipH="1">
            <a:off x="4356100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6" name="Line 49"/>
          <p:cNvSpPr>
            <a:spLocks noChangeShapeType="1"/>
          </p:cNvSpPr>
          <p:nvPr/>
        </p:nvSpPr>
        <p:spPr bwMode="auto">
          <a:xfrm flipH="1">
            <a:off x="5435600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7" name="Line 50"/>
          <p:cNvSpPr>
            <a:spLocks noChangeShapeType="1"/>
          </p:cNvSpPr>
          <p:nvPr/>
        </p:nvSpPr>
        <p:spPr bwMode="auto">
          <a:xfrm>
            <a:off x="1835150" y="371633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8" name="Line 51"/>
          <p:cNvSpPr>
            <a:spLocks noChangeShapeType="1"/>
          </p:cNvSpPr>
          <p:nvPr/>
        </p:nvSpPr>
        <p:spPr bwMode="auto">
          <a:xfrm>
            <a:off x="2698750" y="371633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9" name="Line 52"/>
          <p:cNvSpPr>
            <a:spLocks noChangeShapeType="1"/>
          </p:cNvSpPr>
          <p:nvPr/>
        </p:nvSpPr>
        <p:spPr bwMode="auto">
          <a:xfrm>
            <a:off x="3562350" y="371633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0" name="Line 53"/>
          <p:cNvSpPr>
            <a:spLocks noChangeShapeType="1"/>
          </p:cNvSpPr>
          <p:nvPr/>
        </p:nvSpPr>
        <p:spPr bwMode="auto">
          <a:xfrm>
            <a:off x="4354513" y="3716338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1" name="Line 54"/>
          <p:cNvSpPr>
            <a:spLocks noChangeShapeType="1"/>
          </p:cNvSpPr>
          <p:nvPr/>
        </p:nvSpPr>
        <p:spPr bwMode="auto">
          <a:xfrm>
            <a:off x="5474957" y="3670610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2" name="Line 55"/>
          <p:cNvSpPr>
            <a:spLocks noChangeShapeType="1"/>
          </p:cNvSpPr>
          <p:nvPr/>
        </p:nvSpPr>
        <p:spPr bwMode="auto">
          <a:xfrm>
            <a:off x="827088" y="4868863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3" name="Line 56"/>
          <p:cNvSpPr>
            <a:spLocks noChangeShapeType="1"/>
          </p:cNvSpPr>
          <p:nvPr/>
        </p:nvSpPr>
        <p:spPr bwMode="auto">
          <a:xfrm>
            <a:off x="1835150" y="48688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4" name="Line 57"/>
          <p:cNvSpPr>
            <a:spLocks noChangeShapeType="1"/>
          </p:cNvSpPr>
          <p:nvPr/>
        </p:nvSpPr>
        <p:spPr bwMode="auto">
          <a:xfrm>
            <a:off x="2571736" y="48688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5" name="Line 58"/>
          <p:cNvSpPr>
            <a:spLocks noChangeShapeType="1"/>
          </p:cNvSpPr>
          <p:nvPr/>
        </p:nvSpPr>
        <p:spPr bwMode="auto">
          <a:xfrm>
            <a:off x="3562350" y="48688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6" name="Line 59"/>
          <p:cNvSpPr>
            <a:spLocks noChangeShapeType="1"/>
          </p:cNvSpPr>
          <p:nvPr/>
        </p:nvSpPr>
        <p:spPr bwMode="auto">
          <a:xfrm>
            <a:off x="4354513" y="4868863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7" name="Line 60"/>
          <p:cNvSpPr>
            <a:spLocks noChangeShapeType="1"/>
          </p:cNvSpPr>
          <p:nvPr/>
        </p:nvSpPr>
        <p:spPr bwMode="auto">
          <a:xfrm>
            <a:off x="5434013" y="4799970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8" name="Line 61"/>
          <p:cNvSpPr>
            <a:spLocks noChangeShapeType="1"/>
          </p:cNvSpPr>
          <p:nvPr/>
        </p:nvSpPr>
        <p:spPr bwMode="auto">
          <a:xfrm>
            <a:off x="827088" y="5949950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9" name="Line 62"/>
          <p:cNvSpPr>
            <a:spLocks noChangeShapeType="1"/>
          </p:cNvSpPr>
          <p:nvPr/>
        </p:nvSpPr>
        <p:spPr bwMode="auto">
          <a:xfrm flipV="1">
            <a:off x="1547813" y="5375275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0" name="Line 63"/>
          <p:cNvSpPr>
            <a:spLocks noChangeShapeType="1"/>
          </p:cNvSpPr>
          <p:nvPr/>
        </p:nvSpPr>
        <p:spPr bwMode="auto">
          <a:xfrm flipH="1">
            <a:off x="2555875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1" name="Line 64"/>
          <p:cNvSpPr>
            <a:spLocks noChangeShapeType="1"/>
          </p:cNvSpPr>
          <p:nvPr/>
        </p:nvSpPr>
        <p:spPr bwMode="auto">
          <a:xfrm flipH="1">
            <a:off x="3706813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2" name="Line 65"/>
          <p:cNvSpPr>
            <a:spLocks noChangeShapeType="1"/>
          </p:cNvSpPr>
          <p:nvPr/>
        </p:nvSpPr>
        <p:spPr bwMode="auto">
          <a:xfrm flipH="1">
            <a:off x="4356100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3" name="Line 66"/>
          <p:cNvSpPr>
            <a:spLocks noChangeShapeType="1"/>
          </p:cNvSpPr>
          <p:nvPr/>
        </p:nvSpPr>
        <p:spPr bwMode="auto">
          <a:xfrm flipH="1">
            <a:off x="5435600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42844" y="4497115"/>
          <a:ext cx="3656027" cy="221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Φωτογραφία του Photo Editor" r:id="rId3" imgW="5714286" imgH="3467584" progId="">
                  <p:embed/>
                </p:oleObj>
              </mc:Choice>
              <mc:Fallback>
                <p:oleObj name="Φωτογραφία του Photo Editor" r:id="rId3" imgW="5714286" imgH="346758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4497115"/>
                        <a:ext cx="3656027" cy="2218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857620" y="5657671"/>
            <a:ext cx="2916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SOFC</a:t>
            </a:r>
            <a:endParaRPr lang="el-GR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Siemens/Westinghouse </a:t>
            </a:r>
            <a:endParaRPr lang="el-GR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100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kW</a:t>
            </a:r>
            <a:endParaRPr lang="el-GR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l-GR" b="1" dirty="0">
                <a:solidFill>
                  <a:schemeClr val="bg1"/>
                </a:solidFill>
                <a:cs typeface="Times New Roman" pitchFamily="18" charset="0"/>
              </a:rPr>
              <a:t>40.000 ώρες λειτουργίας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072198" y="1571612"/>
            <a:ext cx="1428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SOFC</a:t>
            </a:r>
            <a:r>
              <a:rPr lang="el-GR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l-GR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Ballard </a:t>
            </a:r>
            <a:endParaRPr lang="el-GR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250 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kW </a:t>
            </a:r>
            <a:r>
              <a:rPr lang="el-GR" b="1" dirty="0">
                <a:solidFill>
                  <a:schemeClr val="bg1"/>
                </a:solidFill>
                <a:cs typeface="Times New Roman" pitchFamily="18" charset="0"/>
              </a:rPr>
              <a:t>ε </a:t>
            </a:r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6072198" y="2500306"/>
          <a:ext cx="2916237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Φωτογραφία του Photo Editor" r:id="rId5" imgW="2381582" imgH="2266667" progId="">
                  <p:embed/>
                </p:oleObj>
              </mc:Choice>
              <mc:Fallback>
                <p:oleObj name="Φωτογραφία του Photo Editor" r:id="rId5" imgW="2381582" imgH="226666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500306"/>
                        <a:ext cx="2916237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56593" y="78864"/>
            <a:ext cx="11112845" cy="608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ssible reaction mechanisms of oxygen reduction reactions (ORR) on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980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timizing Solid Oxide Fuel Cell Performance to Re-evaluate Its Role in the  Mobility Sector | ACS Environmental 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042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20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chemeClr val="bg1"/>
                </a:solidFill>
              </a:rPr>
              <a:t>κυψέλες καυσίμου</a:t>
            </a:r>
            <a:endParaRPr lang="el-GR" sz="3600" b="1" baseline="-25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32" y="558794"/>
            <a:ext cx="6246850" cy="32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- TextBox"/>
          <p:cNvSpPr txBox="1"/>
          <p:nvPr/>
        </p:nvSpPr>
        <p:spPr>
          <a:xfrm>
            <a:off x="-32" y="3864968"/>
            <a:ext cx="9144000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</a:rPr>
              <a:t>συνολική αντίδραση:		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 </a:t>
            </a:r>
            <a:r>
              <a:rPr lang="el-GR" sz="2000" b="1" dirty="0" smtClean="0">
                <a:solidFill>
                  <a:schemeClr val="bg1"/>
                </a:solidFill>
              </a:rPr>
              <a:t>+ ½ Ο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 =&gt;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Ο</a:t>
            </a:r>
          </a:p>
          <a:p>
            <a:pPr algn="just"/>
            <a:endParaRPr lang="el-GR" sz="2000" b="1" baseline="-25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</a:rPr>
              <a:t>αντιστρεπτό ηλεκτρικό έργο	</a:t>
            </a:r>
            <a:r>
              <a:rPr lang="en-US" sz="2000" b="1" dirty="0" smtClean="0">
                <a:solidFill>
                  <a:schemeClr val="bg1"/>
                </a:solidFill>
              </a:rPr>
              <a:t>We = </a:t>
            </a:r>
            <a:r>
              <a:rPr lang="el-GR" sz="2000" b="1" dirty="0" smtClean="0">
                <a:solidFill>
                  <a:schemeClr val="bg1"/>
                </a:solidFill>
              </a:rPr>
              <a:t>Δ</a:t>
            </a:r>
            <a:r>
              <a:rPr lang="en-US" sz="2000" b="1" dirty="0" smtClean="0">
                <a:solidFill>
                  <a:schemeClr val="bg1"/>
                </a:solidFill>
              </a:rPr>
              <a:t>G = n F </a:t>
            </a:r>
            <a:r>
              <a:rPr lang="en-US" sz="2000" b="1" dirty="0" err="1" smtClean="0">
                <a:solidFill>
                  <a:schemeClr val="bg1"/>
                </a:solidFill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Nernst</a:t>
            </a:r>
            <a:endParaRPr lang="el-GR" sz="2000" b="1" baseline="-25000" dirty="0" smtClean="0">
              <a:solidFill>
                <a:schemeClr val="bg1"/>
              </a:solidFill>
            </a:endParaRPr>
          </a:p>
          <a:p>
            <a:pPr algn="just"/>
            <a:endParaRPr lang="el-GR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			</a:t>
            </a:r>
            <a:r>
              <a:rPr lang="el-GR" sz="2000" b="1" dirty="0" smtClean="0">
                <a:solidFill>
                  <a:schemeClr val="bg1"/>
                </a:solidFill>
              </a:rPr>
              <a:t>Δ</a:t>
            </a:r>
            <a:r>
              <a:rPr lang="en-US" sz="2000" b="1" dirty="0" smtClean="0">
                <a:solidFill>
                  <a:schemeClr val="bg1"/>
                </a:solidFill>
              </a:rPr>
              <a:t>G = </a:t>
            </a:r>
            <a:r>
              <a:rPr lang="el-GR" sz="2000" b="1" dirty="0" smtClean="0">
                <a:solidFill>
                  <a:schemeClr val="bg1"/>
                </a:solidFill>
              </a:rPr>
              <a:t>Δ</a:t>
            </a: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 + RT </a:t>
            </a:r>
            <a:r>
              <a:rPr lang="en-US" sz="2000" b="1" dirty="0" err="1" smtClean="0">
                <a:solidFill>
                  <a:schemeClr val="bg1"/>
                </a:solidFill>
              </a:rPr>
              <a:t>ln</a:t>
            </a:r>
            <a:r>
              <a:rPr lang="en-US" sz="2000" b="1" dirty="0" smtClean="0">
                <a:solidFill>
                  <a:schemeClr val="bg1"/>
                </a:solidFill>
              </a:rPr>
              <a:t>(P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H2</a:t>
            </a:r>
            <a:r>
              <a:rPr lang="en-US" sz="2000" b="1" dirty="0" smtClean="0">
                <a:solidFill>
                  <a:schemeClr val="bg1"/>
                </a:solidFill>
              </a:rPr>
              <a:t> 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O2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1/2</a:t>
            </a:r>
            <a:r>
              <a:rPr lang="en-US" sz="2000" b="1" dirty="0" smtClean="0">
                <a:solidFill>
                  <a:schemeClr val="bg1"/>
                </a:solidFill>
              </a:rPr>
              <a:t>/P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H2O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</a:rPr>
              <a:t>αντιστρεπτό δυναμικό		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Nernst</a:t>
            </a:r>
            <a:r>
              <a:rPr lang="el-GR" sz="2000" b="1" dirty="0" smtClean="0">
                <a:solidFill>
                  <a:schemeClr val="bg1"/>
                </a:solidFill>
              </a:rPr>
              <a:t> = </a:t>
            </a:r>
            <a:r>
              <a:rPr lang="el-GR" sz="2000" b="1" dirty="0" err="1" smtClean="0">
                <a:solidFill>
                  <a:schemeClr val="bg1"/>
                </a:solidFill>
              </a:rPr>
              <a:t>Ε</a:t>
            </a:r>
            <a:r>
              <a:rPr lang="el-GR" sz="2000" b="1" baseline="30000" dirty="0" err="1" smtClean="0">
                <a:solidFill>
                  <a:schemeClr val="bg1"/>
                </a:solidFill>
              </a:rPr>
              <a:t>ο</a:t>
            </a:r>
            <a:r>
              <a:rPr lang="el-GR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smtClean="0">
                <a:solidFill>
                  <a:schemeClr val="bg1"/>
                </a:solidFill>
              </a:rPr>
              <a:t>(RT/</a:t>
            </a:r>
            <a:r>
              <a:rPr lang="en-US" sz="2000" b="1" dirty="0" err="1" smtClean="0">
                <a:solidFill>
                  <a:schemeClr val="bg1"/>
                </a:solidFill>
              </a:rPr>
              <a:t>nF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</a:rPr>
              <a:t>ln</a:t>
            </a:r>
            <a:r>
              <a:rPr lang="en-US" sz="2000" b="1" dirty="0" smtClean="0">
                <a:solidFill>
                  <a:schemeClr val="bg1"/>
                </a:solidFill>
              </a:rPr>
              <a:t>(P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H2</a:t>
            </a:r>
            <a:r>
              <a:rPr lang="en-US" sz="2000" b="1" dirty="0" smtClean="0">
                <a:solidFill>
                  <a:schemeClr val="bg1"/>
                </a:solidFill>
              </a:rPr>
              <a:t> 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O2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1/2</a:t>
            </a:r>
            <a:r>
              <a:rPr lang="en-US" sz="2000" b="1" dirty="0" smtClean="0">
                <a:solidFill>
                  <a:schemeClr val="bg1"/>
                </a:solidFill>
              </a:rPr>
              <a:t>/P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H2O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</a:rPr>
              <a:t>μέγιστη ισχύς			</a:t>
            </a:r>
            <a:r>
              <a:rPr lang="en-US" sz="2000" b="1" dirty="0" err="1" smtClean="0">
                <a:solidFill>
                  <a:schemeClr val="bg1"/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ideal</a:t>
            </a:r>
            <a:r>
              <a:rPr lang="en-US" sz="2000" b="1" dirty="0" smtClean="0">
                <a:solidFill>
                  <a:schemeClr val="bg1"/>
                </a:solidFill>
              </a:rPr>
              <a:t> = I x </a:t>
            </a:r>
            <a:r>
              <a:rPr lang="en-US" sz="2000" b="1" dirty="0" err="1" smtClean="0">
                <a:solidFill>
                  <a:schemeClr val="bg1"/>
                </a:solidFill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Nernst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412</Words>
  <Application>Microsoft Office PowerPoint</Application>
  <PresentationFormat>On-screen Show (4:3)</PresentationFormat>
  <Paragraphs>190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Θέμα του Office</vt:lpstr>
      <vt:lpstr>Φωτογραφία του Photo Editor</vt:lpstr>
      <vt:lpstr>Εικόνα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costas</dc:creator>
  <cp:lastModifiedBy>user</cp:lastModifiedBy>
  <cp:revision>119</cp:revision>
  <cp:lastPrinted>2023-01-14T12:18:01Z</cp:lastPrinted>
  <dcterms:created xsi:type="dcterms:W3CDTF">2010-11-01T06:34:10Z</dcterms:created>
  <dcterms:modified xsi:type="dcterms:W3CDTF">2023-05-25T09:18:57Z</dcterms:modified>
</cp:coreProperties>
</file>