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54" r:id="rId1"/>
  </p:sldMasterIdLst>
  <p:notesMasterIdLst>
    <p:notesMasterId r:id="rId47"/>
  </p:notesMasterIdLst>
  <p:sldIdLst>
    <p:sldId id="257" r:id="rId2"/>
    <p:sldId id="267" r:id="rId3"/>
    <p:sldId id="282" r:id="rId4"/>
    <p:sldId id="281" r:id="rId5"/>
    <p:sldId id="260" r:id="rId6"/>
    <p:sldId id="261" r:id="rId7"/>
    <p:sldId id="266" r:id="rId8"/>
    <p:sldId id="259" r:id="rId9"/>
    <p:sldId id="262" r:id="rId10"/>
    <p:sldId id="264" r:id="rId11"/>
    <p:sldId id="263" r:id="rId12"/>
    <p:sldId id="269" r:id="rId13"/>
    <p:sldId id="265" r:id="rId14"/>
    <p:sldId id="271" r:id="rId15"/>
    <p:sldId id="270" r:id="rId16"/>
    <p:sldId id="272" r:id="rId17"/>
    <p:sldId id="268" r:id="rId18"/>
    <p:sldId id="258" r:id="rId19"/>
    <p:sldId id="274" r:id="rId20"/>
    <p:sldId id="275" r:id="rId21"/>
    <p:sldId id="278" r:id="rId22"/>
    <p:sldId id="305" r:id="rId23"/>
    <p:sldId id="273" r:id="rId24"/>
    <p:sldId id="285" r:id="rId25"/>
    <p:sldId id="286" r:id="rId26"/>
    <p:sldId id="289" r:id="rId27"/>
    <p:sldId id="290" r:id="rId28"/>
    <p:sldId id="287" r:id="rId29"/>
    <p:sldId id="288" r:id="rId30"/>
    <p:sldId id="291" r:id="rId31"/>
    <p:sldId id="295" r:id="rId32"/>
    <p:sldId id="296" r:id="rId33"/>
    <p:sldId id="292" r:id="rId34"/>
    <p:sldId id="299" r:id="rId35"/>
    <p:sldId id="298" r:id="rId36"/>
    <p:sldId id="300" r:id="rId37"/>
    <p:sldId id="297" r:id="rId38"/>
    <p:sldId id="302" r:id="rId39"/>
    <p:sldId id="303" r:id="rId40"/>
    <p:sldId id="301" r:id="rId41"/>
    <p:sldId id="276" r:id="rId42"/>
    <p:sldId id="283" r:id="rId43"/>
    <p:sldId id="284" r:id="rId44"/>
    <p:sldId id="293" r:id="rId45"/>
    <p:sldId id="304"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18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204" autoAdjust="0"/>
    <p:restoredTop sz="86457" autoAdjust="0"/>
  </p:normalViewPr>
  <p:slideViewPr>
    <p:cSldViewPr>
      <p:cViewPr varScale="1">
        <p:scale>
          <a:sx n="88" d="100"/>
          <a:sy n="88" d="100"/>
        </p:scale>
        <p:origin x="-1138"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4" d="100"/>
          <a:sy n="64" d="100"/>
        </p:scale>
        <p:origin x="-314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B5F6A-F876-43A3-8C8E-6ED7FE36668C}" type="datetimeFigureOut">
              <a:rPr lang="el-GR" smtClean="0"/>
              <a:t>23/3/2024</a:t>
            </a:fld>
            <a:endParaRPr lang="el-GR" dirty="0"/>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2ED793-C453-42B4-9D44-5DC43D5FBB9F}" type="slidenum">
              <a:rPr lang="el-GR" smtClean="0"/>
              <a:t>‹#›</a:t>
            </a:fld>
            <a:endParaRPr lang="el-GR" dirty="0"/>
          </a:p>
        </p:txBody>
      </p:sp>
    </p:spTree>
    <p:extLst>
      <p:ext uri="{BB962C8B-B14F-4D97-AF65-F5344CB8AC3E}">
        <p14:creationId xmlns:p14="http://schemas.microsoft.com/office/powerpoint/2010/main" val="3775690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5"/>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6C6A5D5-A717-463B-868C-65295B1BEA4C}" type="datetime1">
              <a:rPr lang="en-US" smtClean="0"/>
              <a:t>3/23/2024</a:t>
            </a:fld>
            <a:endParaRPr lang="en-US"/>
          </a:p>
        </p:txBody>
      </p:sp>
      <p:sp>
        <p:nvSpPr>
          <p:cNvPr id="8" name="Slide Number Placeholder 7"/>
          <p:cNvSpPr>
            <a:spLocks noGrp="1"/>
          </p:cNvSpPr>
          <p:nvPr>
            <p:ph type="sldNum" sz="quarter" idx="11"/>
          </p:nvPr>
        </p:nvSpPr>
        <p:spPr/>
        <p:txBody>
          <a:bodyPr/>
          <a:lstStyle/>
          <a:p>
            <a:fld id="{08AB70BE-1769-45B8-85A6-0C837432C7E6}"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52954B-31E2-4884-9387-D4B42C895903}" type="datetime1">
              <a:rPr lang="en-US" smtClean="0"/>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1"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5"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E5F669-01C2-4934-BB59-C9B25D2B6020}" type="datetime1">
              <a:rPr lang="en-US" smtClean="0"/>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F0B746-DC3F-493C-8C64-587702D88E97}" type="datetime1">
              <a:rPr lang="en-US" smtClean="0"/>
              <a:t>3/23/2024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8"/>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FB0D73-F0C3-42F4-AADD-6BAED882CF7D}" type="datetime1">
              <a:rPr lang="en-US" smtClean="0"/>
              <a:t>3/23/2024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B70BE-1769-45B8-85A6-0C837432C7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131F018-2AFB-4351-9F5B-DD35A9C814A9}" type="datetime1">
              <a:rPr lang="en-US" smtClean="0"/>
              <a:t>3/23/2024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B70BE-1769-45B8-85A6-0C837432C7E6}" type="slidenum">
              <a:rPr lang="en-US" smtClean="0"/>
              <a:t>‹#›</a:t>
            </a:fld>
            <a:endParaRPr lang="en-US"/>
          </a:p>
        </p:txBody>
      </p:sp>
      <p:sp>
        <p:nvSpPr>
          <p:cNvPr id="9" name="Title 8"/>
          <p:cNvSpPr>
            <a:spLocks noGrp="1"/>
          </p:cNvSpPr>
          <p:nvPr>
            <p:ph type="title"/>
          </p:nvPr>
        </p:nvSpPr>
        <p:spPr>
          <a:xfrm>
            <a:off x="914400" y="1544716"/>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1"/>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5" y="2743200"/>
            <a:ext cx="3362063"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92B064B-B419-4E9A-97E4-6A0AACA27B5C}" type="datetime1">
              <a:rPr lang="en-US" smtClean="0"/>
              <a:t>3/23/2024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AB70BE-1769-45B8-85A6-0C837432C7E6}" type="slidenum">
              <a:rPr lang="en-US" smtClean="0"/>
              <a:t>‹#›</a:t>
            </a:fld>
            <a:endParaRPr lang="en-US"/>
          </a:p>
        </p:txBody>
      </p:sp>
      <p:sp>
        <p:nvSpPr>
          <p:cNvPr id="10" name="Title 9"/>
          <p:cNvSpPr>
            <a:spLocks noGrp="1"/>
          </p:cNvSpPr>
          <p:nvPr>
            <p:ph type="title"/>
          </p:nvPr>
        </p:nvSpPr>
        <p:spPr>
          <a:xfrm>
            <a:off x="914400" y="1544716"/>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D69765-8253-4B47-BC94-2826A865B769}" type="datetime1">
              <a:rPr lang="en-US" smtClean="0"/>
              <a:t>3/23/2024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AB70BE-1769-45B8-85A6-0C837432C7E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46F0C7-AA3A-4309-84DE-6B79E7D186FC}" type="datetime1">
              <a:rPr lang="en-US" smtClean="0"/>
              <a:t>3/23/2024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AB70BE-1769-45B8-85A6-0C837432C7E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3"/>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10"/>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6"/>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88FF7C-4157-46FB-A520-30C2A0248FB6}" type="datetime1">
              <a:rPr lang="en-US" smtClean="0"/>
              <a:t>3/23/2024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B70BE-1769-45B8-85A6-0C837432C7E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34A527-DCB0-41A3-822A-3946F61442AA}" type="datetime1">
              <a:rPr lang="en-US" smtClean="0"/>
              <a:t>3/23/2024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B70BE-1769-45B8-85A6-0C837432C7E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9"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6"/>
            <a:ext cx="73152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769834"/>
            <a:ext cx="73152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07691"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D9D8E586-7AC5-49D2-B701-225F880C5C71}" type="datetime1">
              <a:rPr lang="en-US" smtClean="0"/>
              <a:t>3/23/2024</a:t>
            </a:fld>
            <a:endParaRPr lang="en-US" dirty="0"/>
          </a:p>
        </p:txBody>
      </p:sp>
      <p:sp>
        <p:nvSpPr>
          <p:cNvPr id="6" name="Slide Number Placeholder 5"/>
          <p:cNvSpPr>
            <a:spLocks noGrp="1"/>
          </p:cNvSpPr>
          <p:nvPr>
            <p:ph type="sldNum" sz="quarter" idx="4"/>
          </p:nvPr>
        </p:nvSpPr>
        <p:spPr>
          <a:xfrm>
            <a:off x="7314416"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08AB70BE-1769-45B8-85A6-0C837432C7E6}" type="slidenum">
              <a:rPr lang="en-US" smtClean="0"/>
              <a:pPr/>
              <a:t>‹#›</a:t>
            </a:fld>
            <a:endParaRPr lang="en-US"/>
          </a:p>
        </p:txBody>
      </p:sp>
      <p:sp>
        <p:nvSpPr>
          <p:cNvPr id="5" name="Footer Placeholder 4"/>
          <p:cNvSpPr>
            <a:spLocks noGrp="1"/>
          </p:cNvSpPr>
          <p:nvPr>
            <p:ph type="ftr" sz="quarter" idx="3"/>
          </p:nvPr>
        </p:nvSpPr>
        <p:spPr>
          <a:xfrm>
            <a:off x="6008689"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hf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dx.doi.org/10.26247/aura5" TargetMode="External"/><Relationship Id="rId2" Type="http://schemas.openxmlformats.org/officeDocument/2006/relationships/hyperlink" Target="https://doi.org/10.57573/be-ja.12.281-317"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7" name="Freeform: Shape 8">
            <a:extLst>
              <a:ext uri="{FF2B5EF4-FFF2-40B4-BE49-F238E27FC236}">
                <a16:creationId xmlns:a16="http://schemas.microsoft.com/office/drawing/2014/main" xmlns="" id="{7A08E557-10DB-421A-876E-1AE58F8E07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33529" y="3732561"/>
            <a:ext cx="2514145"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8" name="Rectangle 10">
            <a:extLst>
              <a:ext uri="{FF2B5EF4-FFF2-40B4-BE49-F238E27FC236}">
                <a16:creationId xmlns:a16="http://schemas.microsoft.com/office/drawing/2014/main" xmlns="" id="{9BB8F2C0-5085-4286-BF3B-489C592A9C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12">
            <a:extLst>
              <a:ext uri="{FF2B5EF4-FFF2-40B4-BE49-F238E27FC236}">
                <a16:creationId xmlns:a16="http://schemas.microsoft.com/office/drawing/2014/main" xmlns="" id="{E705AD56-8B1B-4111-AE73-A1DEC70739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726329" y="-5976"/>
            <a:ext cx="6417671" cy="6872531"/>
          </a:xfrm>
          <a:custGeom>
            <a:avLst/>
            <a:gdLst>
              <a:gd name="connsiteX0" fmla="*/ 5317418 w 8556895"/>
              <a:gd name="connsiteY0" fmla="*/ 0 h 6865265"/>
              <a:gd name="connsiteX1" fmla="*/ 8556895 w 8556895"/>
              <a:gd name="connsiteY1" fmla="*/ 0 h 6865265"/>
              <a:gd name="connsiteX2" fmla="*/ 8556895 w 8556895"/>
              <a:gd name="connsiteY2" fmla="*/ 6858000 h 6865265"/>
              <a:gd name="connsiteX3" fmla="*/ 5869355 w 8556895"/>
              <a:gd name="connsiteY3" fmla="*/ 6858000 h 6865265"/>
              <a:gd name="connsiteX4" fmla="*/ 5869355 w 8556895"/>
              <a:gd name="connsiteY4" fmla="*/ 6865265 h 6865265"/>
              <a:gd name="connsiteX5" fmla="*/ 0 w 8556895"/>
              <a:gd name="connsiteY5" fmla="*/ 6865265 h 6865265"/>
              <a:gd name="connsiteX6" fmla="*/ 3430955 w 8556895"/>
              <a:gd name="connsiteY6" fmla="*/ 3434310 h 6865265"/>
              <a:gd name="connsiteX7" fmla="*/ 176556 w 8556895"/>
              <a:gd name="connsiteY7" fmla="*/ 7819 h 6865265"/>
              <a:gd name="connsiteX8" fmla="*/ 154644 w 8556895"/>
              <a:gd name="connsiteY8" fmla="*/ 7265 h 6865265"/>
              <a:gd name="connsiteX9" fmla="*/ 5317418 w 8556895"/>
              <a:gd name="connsiteY9" fmla="*/ 7265 h 6865265"/>
              <a:gd name="connsiteX0" fmla="*/ 5317418 w 8556895"/>
              <a:gd name="connsiteY0" fmla="*/ 7265 h 6865265"/>
              <a:gd name="connsiteX1" fmla="*/ 8556895 w 8556895"/>
              <a:gd name="connsiteY1" fmla="*/ 0 h 6865265"/>
              <a:gd name="connsiteX2" fmla="*/ 8556895 w 8556895"/>
              <a:gd name="connsiteY2" fmla="*/ 6858000 h 6865265"/>
              <a:gd name="connsiteX3" fmla="*/ 5869355 w 8556895"/>
              <a:gd name="connsiteY3" fmla="*/ 6858000 h 6865265"/>
              <a:gd name="connsiteX4" fmla="*/ 5869355 w 8556895"/>
              <a:gd name="connsiteY4" fmla="*/ 6865265 h 6865265"/>
              <a:gd name="connsiteX5" fmla="*/ 0 w 8556895"/>
              <a:gd name="connsiteY5" fmla="*/ 6865265 h 6865265"/>
              <a:gd name="connsiteX6" fmla="*/ 3430955 w 8556895"/>
              <a:gd name="connsiteY6" fmla="*/ 3434310 h 6865265"/>
              <a:gd name="connsiteX7" fmla="*/ 176556 w 8556895"/>
              <a:gd name="connsiteY7" fmla="*/ 7819 h 6865265"/>
              <a:gd name="connsiteX8" fmla="*/ 154644 w 8556895"/>
              <a:gd name="connsiteY8" fmla="*/ 7265 h 6865265"/>
              <a:gd name="connsiteX9" fmla="*/ 5317418 w 8556895"/>
              <a:gd name="connsiteY9" fmla="*/ 7265 h 6865265"/>
              <a:gd name="connsiteX0" fmla="*/ 5317418 w 8556895"/>
              <a:gd name="connsiteY0" fmla="*/ 7265 h 6865265"/>
              <a:gd name="connsiteX1" fmla="*/ 8556895 w 8556895"/>
              <a:gd name="connsiteY1" fmla="*/ 0 h 6865265"/>
              <a:gd name="connsiteX2" fmla="*/ 8556895 w 8556895"/>
              <a:gd name="connsiteY2" fmla="*/ 6858000 h 6865265"/>
              <a:gd name="connsiteX3" fmla="*/ 5869355 w 8556895"/>
              <a:gd name="connsiteY3" fmla="*/ 6858000 h 6865265"/>
              <a:gd name="connsiteX4" fmla="*/ 0 w 8556895"/>
              <a:gd name="connsiteY4" fmla="*/ 6865265 h 6865265"/>
              <a:gd name="connsiteX5" fmla="*/ 3430955 w 8556895"/>
              <a:gd name="connsiteY5" fmla="*/ 3434310 h 6865265"/>
              <a:gd name="connsiteX6" fmla="*/ 176556 w 8556895"/>
              <a:gd name="connsiteY6" fmla="*/ 7819 h 6865265"/>
              <a:gd name="connsiteX7" fmla="*/ 154644 w 8556895"/>
              <a:gd name="connsiteY7" fmla="*/ 7265 h 6865265"/>
              <a:gd name="connsiteX8" fmla="*/ 5317418 w 8556895"/>
              <a:gd name="connsiteY8" fmla="*/ 7265 h 6865265"/>
              <a:gd name="connsiteX0" fmla="*/ 5317418 w 8556895"/>
              <a:gd name="connsiteY0" fmla="*/ 7265 h 6865265"/>
              <a:gd name="connsiteX1" fmla="*/ 8556895 w 8556895"/>
              <a:gd name="connsiteY1" fmla="*/ 0 h 6865265"/>
              <a:gd name="connsiteX2" fmla="*/ 8556895 w 8556895"/>
              <a:gd name="connsiteY2" fmla="*/ 6858000 h 6865265"/>
              <a:gd name="connsiteX3" fmla="*/ 0 w 8556895"/>
              <a:gd name="connsiteY3" fmla="*/ 6865265 h 6865265"/>
              <a:gd name="connsiteX4" fmla="*/ 3430955 w 8556895"/>
              <a:gd name="connsiteY4" fmla="*/ 3434310 h 6865265"/>
              <a:gd name="connsiteX5" fmla="*/ 176556 w 8556895"/>
              <a:gd name="connsiteY5" fmla="*/ 7819 h 6865265"/>
              <a:gd name="connsiteX6" fmla="*/ 154644 w 8556895"/>
              <a:gd name="connsiteY6" fmla="*/ 7265 h 6865265"/>
              <a:gd name="connsiteX7" fmla="*/ 5317418 w 8556895"/>
              <a:gd name="connsiteY7" fmla="*/ 7265 h 6865265"/>
              <a:gd name="connsiteX0" fmla="*/ 154644 w 8556895"/>
              <a:gd name="connsiteY0" fmla="*/ 7265 h 6865265"/>
              <a:gd name="connsiteX1" fmla="*/ 8556895 w 8556895"/>
              <a:gd name="connsiteY1" fmla="*/ 0 h 6865265"/>
              <a:gd name="connsiteX2" fmla="*/ 8556895 w 8556895"/>
              <a:gd name="connsiteY2" fmla="*/ 6858000 h 6865265"/>
              <a:gd name="connsiteX3" fmla="*/ 0 w 8556895"/>
              <a:gd name="connsiteY3" fmla="*/ 6865265 h 6865265"/>
              <a:gd name="connsiteX4" fmla="*/ 3430955 w 8556895"/>
              <a:gd name="connsiteY4" fmla="*/ 3434310 h 6865265"/>
              <a:gd name="connsiteX5" fmla="*/ 176556 w 8556895"/>
              <a:gd name="connsiteY5" fmla="*/ 7819 h 6865265"/>
              <a:gd name="connsiteX6" fmla="*/ 154644 w 8556895"/>
              <a:gd name="connsiteY6" fmla="*/ 7265 h 686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895" h="6865265">
                <a:moveTo>
                  <a:pt x="154644" y="7265"/>
                </a:moveTo>
                <a:lnTo>
                  <a:pt x="8556895" y="0"/>
                </a:lnTo>
                <a:lnTo>
                  <a:pt x="8556895" y="6858000"/>
                </a:lnTo>
                <a:lnTo>
                  <a:pt x="0" y="6865265"/>
                </a:lnTo>
                <a:cubicBezTo>
                  <a:pt x="1894864" y="6865265"/>
                  <a:pt x="3430955" y="5329174"/>
                  <a:pt x="3430955" y="3434310"/>
                </a:cubicBezTo>
                <a:cubicBezTo>
                  <a:pt x="3430955" y="1598661"/>
                  <a:pt x="1989370" y="99711"/>
                  <a:pt x="176556" y="7819"/>
                </a:cubicBezTo>
                <a:lnTo>
                  <a:pt x="154644" y="726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xmlns="" id="{98DD89F1-C947-4C18-948D-EF8B22DFC47F}"/>
              </a:ext>
            </a:extLst>
          </p:cNvPr>
          <p:cNvSpPr>
            <a:spLocks noGrp="1"/>
          </p:cNvSpPr>
          <p:nvPr>
            <p:ph type="title"/>
          </p:nvPr>
        </p:nvSpPr>
        <p:spPr>
          <a:xfrm>
            <a:off x="5255567" y="620689"/>
            <a:ext cx="3888432" cy="3814481"/>
          </a:xfrm>
        </p:spPr>
        <p:txBody>
          <a:bodyPr vert="horz" lIns="91440" tIns="45720" rIns="91440" bIns="45720" rtlCol="0" anchor="b">
            <a:normAutofit/>
          </a:bodyPr>
          <a:lstStyle/>
          <a:p>
            <a:pPr algn="ctr">
              <a:lnSpc>
                <a:spcPct val="100000"/>
              </a:lnSpc>
            </a:pPr>
            <a:r>
              <a:rPr lang="el-GR" sz="2800" b="1" dirty="0">
                <a:solidFill>
                  <a:srgbClr val="FFFFFF"/>
                </a:solidFill>
                <a:effectLst>
                  <a:outerShdw blurRad="38100" dist="38100" dir="2700000" algn="tl">
                    <a:srgbClr val="000000">
                      <a:alpha val="43137"/>
                    </a:srgbClr>
                  </a:outerShdw>
                </a:effectLst>
              </a:rPr>
              <a:t>ΟΙ ΜΕΤΑΚΙΝΗΣΕΙΣ ΤΩΝ ΕΛΛΗΝΩΝ ΚΑΤΑ ΤΟΥΣ ΑΡΧΑΙΟΥΣ ΧΡΟΝΟΥΣ</a:t>
            </a:r>
            <a:r>
              <a:rPr lang="el-GR" sz="2800" dirty="0">
                <a:solidFill>
                  <a:srgbClr val="FFFFFF"/>
                </a:solidFill>
              </a:rPr>
              <a:t/>
            </a:r>
            <a:br>
              <a:rPr lang="el-GR" sz="2800" dirty="0">
                <a:solidFill>
                  <a:srgbClr val="FFFFFF"/>
                </a:solidFill>
              </a:rPr>
            </a:br>
            <a:r>
              <a:rPr lang="el-GR" sz="2800" dirty="0">
                <a:solidFill>
                  <a:srgbClr val="FFFFFF"/>
                </a:solidFill>
              </a:rPr>
              <a:t/>
            </a:r>
            <a:br>
              <a:rPr lang="el-GR" sz="2800" dirty="0">
                <a:solidFill>
                  <a:srgbClr val="FFFFFF"/>
                </a:solidFill>
              </a:rPr>
            </a:br>
            <a:endParaRPr lang="en-US" sz="2800" dirty="0">
              <a:solidFill>
                <a:srgbClr val="FFFFFF"/>
              </a:solidFill>
            </a:endParaRPr>
          </a:p>
        </p:txBody>
      </p:sp>
      <p:sp>
        <p:nvSpPr>
          <p:cNvPr id="2" name="Slide Number Placeholder 1"/>
          <p:cNvSpPr>
            <a:spLocks noGrp="1"/>
          </p:cNvSpPr>
          <p:nvPr>
            <p:ph type="sldNum" sz="quarter" idx="12"/>
          </p:nvPr>
        </p:nvSpPr>
        <p:spPr/>
        <p:txBody>
          <a:bodyPr/>
          <a:lstStyle/>
          <a:p>
            <a:fld id="{08AB70BE-1769-45B8-85A6-0C837432C7E6}" type="slidenum">
              <a:rPr lang="en-US" smtClean="0"/>
              <a:t>1</a:t>
            </a:fld>
            <a:endParaRPr lang="en-US" dirty="0"/>
          </a:p>
        </p:txBody>
      </p:sp>
      <p:pic>
        <p:nvPicPr>
          <p:cNvPr id="3075"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630" b="98380" l="0" r="99688">
                        <a14:backgroundMark x1="500" y1="12269" x2="33563" y2="3588"/>
                        <a14:backgroundMark x1="34000" y1="3125" x2="79250" y2="13310"/>
                        <a14:backgroundMark x1="79688" y1="12616" x2="99688" y2="27778"/>
                      </a14:backgroundRemoval>
                    </a14:imgEffect>
                  </a14:imgLayer>
                </a14:imgProps>
              </a:ext>
              <a:ext uri="{28A0092B-C50C-407E-A947-70E740481C1C}">
                <a14:useLocalDpi xmlns:a14="http://schemas.microsoft.com/office/drawing/2010/main" val="0"/>
              </a:ext>
            </a:extLst>
          </a:blip>
          <a:srcRect t="5053"/>
          <a:stretch/>
        </p:blipFill>
        <p:spPr bwMode="auto">
          <a:xfrm>
            <a:off x="179512" y="1871982"/>
            <a:ext cx="4824536" cy="2473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86700" y="5157192"/>
            <a:ext cx="5151738" cy="1477328"/>
          </a:xfrm>
          <a:prstGeom prst="rect">
            <a:avLst/>
          </a:prstGeom>
          <a:noFill/>
        </p:spPr>
        <p:txBody>
          <a:bodyPr wrap="square" rtlCol="0">
            <a:spAutoFit/>
          </a:bodyPr>
          <a:lstStyle/>
          <a:p>
            <a:pPr algn="r"/>
            <a:r>
              <a:rPr lang="el-GR" i="1" dirty="0">
                <a:effectLst>
                  <a:outerShdw blurRad="38100" dist="38100" dir="2700000" algn="tl">
                    <a:srgbClr val="000000">
                      <a:alpha val="43137"/>
                    </a:srgbClr>
                  </a:outerShdw>
                </a:effectLst>
              </a:rPr>
              <a:t>Χρυσαφένια Παρδαλίδου</a:t>
            </a:r>
          </a:p>
          <a:p>
            <a:pPr algn="r"/>
            <a:r>
              <a:rPr lang="el-GR" i="1" dirty="0">
                <a:effectLst>
                  <a:outerShdw blurRad="38100" dist="38100" dir="2700000" algn="tl">
                    <a:srgbClr val="000000">
                      <a:alpha val="43137"/>
                    </a:srgbClr>
                  </a:outerShdw>
                </a:effectLst>
              </a:rPr>
              <a:t>Αρχαιολόγος Μ.Α. &amp; MSc Πολιτιστικής Διαχείρισης</a:t>
            </a:r>
          </a:p>
          <a:p>
            <a:pPr algn="r"/>
            <a:r>
              <a:rPr lang="el-GR" i="1" dirty="0">
                <a:effectLst>
                  <a:outerShdw blurRad="38100" dist="38100" dir="2700000" algn="tl">
                    <a:srgbClr val="000000">
                      <a:alpha val="43137"/>
                    </a:srgbClr>
                  </a:outerShdw>
                </a:effectLst>
              </a:rPr>
              <a:t>Υποψήφια PhD στο Τμήμα Γλώσσας, </a:t>
            </a:r>
            <a:r>
              <a:rPr lang="el-GR" i="1" dirty="0" smtClean="0">
                <a:effectLst>
                  <a:outerShdw blurRad="38100" dist="38100" dir="2700000" algn="tl">
                    <a:srgbClr val="000000">
                      <a:alpha val="43137"/>
                    </a:srgbClr>
                  </a:outerShdw>
                </a:effectLst>
              </a:rPr>
              <a:t>Φιλολογίας &amp; Πολιτισμού Παρευξεινίων Χωρών του Δ.Π.Θ.</a:t>
            </a:r>
            <a:endParaRPr lang="el-GR" i="1" dirty="0">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24813" y="4972956"/>
            <a:ext cx="741362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393706"/>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88" y="116632"/>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9514" y="6093297"/>
            <a:ext cx="4914551" cy="461665"/>
          </a:xfrm>
          <a:prstGeom prst="rect">
            <a:avLst/>
          </a:prstGeom>
        </p:spPr>
        <p:txBody>
          <a:bodyPr wrap="none">
            <a:spAutoFit/>
          </a:bodyPr>
          <a:lstStyle/>
          <a:p>
            <a:r>
              <a:rPr lang="el-GR" sz="2400" b="1" dirty="0"/>
              <a:t>Από Συρία προς Ευρώπη (2020)</a:t>
            </a:r>
          </a:p>
        </p:txBody>
      </p:sp>
      <p:sp>
        <p:nvSpPr>
          <p:cNvPr id="2" name="Slide Number Placeholder 1"/>
          <p:cNvSpPr>
            <a:spLocks noGrp="1"/>
          </p:cNvSpPr>
          <p:nvPr>
            <p:ph type="sldNum" sz="quarter" idx="12"/>
          </p:nvPr>
        </p:nvSpPr>
        <p:spPr/>
        <p:txBody>
          <a:bodyPr/>
          <a:lstStyle/>
          <a:p>
            <a:fld id="{08AB70BE-1769-45B8-85A6-0C837432C7E6}" type="slidenum">
              <a:rPr lang="en-US" smtClean="0"/>
              <a:t>10</a:t>
            </a:fld>
            <a:endParaRPr lang="en-US"/>
          </a:p>
        </p:txBody>
      </p:sp>
    </p:spTree>
    <p:extLst>
      <p:ext uri="{BB962C8B-B14F-4D97-AF65-F5344CB8AC3E}">
        <p14:creationId xmlns:p14="http://schemas.microsoft.com/office/powerpoint/2010/main" val="431841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9513" y="6093297"/>
            <a:ext cx="5534913" cy="461665"/>
          </a:xfrm>
          <a:prstGeom prst="rect">
            <a:avLst/>
          </a:prstGeom>
        </p:spPr>
        <p:txBody>
          <a:bodyPr wrap="none">
            <a:spAutoFit/>
          </a:bodyPr>
          <a:lstStyle/>
          <a:p>
            <a:r>
              <a:rPr lang="el-GR" sz="2400" b="1" dirty="0"/>
              <a:t>Από Ουκρανία προς Πολωνία (2022)</a:t>
            </a:r>
          </a:p>
        </p:txBody>
      </p:sp>
      <p:sp>
        <p:nvSpPr>
          <p:cNvPr id="2" name="Slide Number Placeholder 1"/>
          <p:cNvSpPr>
            <a:spLocks noGrp="1"/>
          </p:cNvSpPr>
          <p:nvPr>
            <p:ph type="sldNum" sz="quarter" idx="12"/>
          </p:nvPr>
        </p:nvSpPr>
        <p:spPr/>
        <p:txBody>
          <a:bodyPr/>
          <a:lstStyle/>
          <a:p>
            <a:fld id="{08AB70BE-1769-45B8-85A6-0C837432C7E6}" type="slidenum">
              <a:rPr lang="en-US" smtClean="0"/>
              <a:t>11</a:t>
            </a:fld>
            <a:endParaRPr lang="en-US"/>
          </a:p>
        </p:txBody>
      </p:sp>
    </p:spTree>
    <p:extLst>
      <p:ext uri="{BB962C8B-B14F-4D97-AF65-F5344CB8AC3E}">
        <p14:creationId xmlns:p14="http://schemas.microsoft.com/office/powerpoint/2010/main" val="17145130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916832"/>
            <a:ext cx="8892480" cy="3785652"/>
          </a:xfrm>
          <a:prstGeom prst="rect">
            <a:avLst/>
          </a:prstGeom>
          <a:noFill/>
        </p:spPr>
        <p:txBody>
          <a:bodyPr wrap="square" lIns="91440" tIns="45720" rIns="91440" bIns="45720">
            <a:spAutoFit/>
          </a:bodyPr>
          <a:lstStyle/>
          <a:p>
            <a:pPr algn="ctr"/>
            <a:r>
              <a:rPr lang="el-GR" sz="6000" b="1" dirty="0">
                <a:ln w="19050">
                  <a:solidFill>
                    <a:schemeClr val="tx2">
                      <a:tint val="1000"/>
                    </a:schemeClr>
                  </a:solidFill>
                  <a:prstDash val="solid"/>
                </a:ln>
                <a:solidFill>
                  <a:schemeClr val="tx2">
                    <a:lumMod val="60000"/>
                    <a:lumOff val="40000"/>
                  </a:schemeClr>
                </a:solidFill>
                <a:effectLst>
                  <a:outerShdw blurRad="50000" dist="50800" dir="7500000" algn="tl">
                    <a:srgbClr val="000000">
                      <a:shade val="5000"/>
                      <a:alpha val="35000"/>
                    </a:srgbClr>
                  </a:outerShdw>
                </a:effectLst>
              </a:rPr>
              <a:t>Τί </a:t>
            </a:r>
            <a:r>
              <a:rPr lang="el-GR" sz="6000" b="1" dirty="0" smtClean="0">
                <a:ln w="19050">
                  <a:solidFill>
                    <a:schemeClr val="tx2">
                      <a:tint val="1000"/>
                    </a:schemeClr>
                  </a:solidFill>
                  <a:prstDash val="solid"/>
                </a:ln>
                <a:solidFill>
                  <a:schemeClr val="tx2">
                    <a:lumMod val="60000"/>
                    <a:lumOff val="40000"/>
                  </a:schemeClr>
                </a:solidFill>
                <a:effectLst>
                  <a:outerShdw blurRad="50000" dist="50800" dir="7500000" algn="tl">
                    <a:srgbClr val="000000">
                      <a:shade val="5000"/>
                      <a:alpha val="35000"/>
                    </a:srgbClr>
                  </a:outerShdw>
                </a:effectLst>
              </a:rPr>
              <a:t>κοινό έχουν </a:t>
            </a:r>
            <a:r>
              <a:rPr lang="el-GR" sz="6000" b="1" dirty="0">
                <a:ln w="19050">
                  <a:solidFill>
                    <a:schemeClr val="tx2">
                      <a:tint val="1000"/>
                    </a:schemeClr>
                  </a:solidFill>
                  <a:prstDash val="solid"/>
                </a:ln>
                <a:solidFill>
                  <a:schemeClr val="tx2">
                    <a:lumMod val="60000"/>
                    <a:lumOff val="40000"/>
                  </a:schemeClr>
                </a:solidFill>
                <a:effectLst>
                  <a:outerShdw blurRad="50000" dist="50800" dir="7500000" algn="tl">
                    <a:srgbClr val="000000">
                      <a:shade val="5000"/>
                      <a:alpha val="35000"/>
                    </a:srgbClr>
                  </a:outerShdw>
                </a:effectLst>
              </a:rPr>
              <a:t>όλοι αυτοί οι άνθρωποι ανά την υφήλιο και ανά τους αιώνες;</a:t>
            </a:r>
            <a:endParaRPr lang="en-US" sz="6000" b="1" dirty="0">
              <a:ln w="19050">
                <a:solidFill>
                  <a:schemeClr val="tx2">
                    <a:tint val="1000"/>
                  </a:schemeClr>
                </a:solidFill>
                <a:prstDash val="solid"/>
              </a:ln>
              <a:solidFill>
                <a:schemeClr val="tx2">
                  <a:lumMod val="60000"/>
                  <a:lumOff val="40000"/>
                </a:schemeClr>
              </a:solidFill>
              <a:effectLst>
                <a:outerShdw blurRad="50000" dist="50800" dir="7500000" algn="tl">
                  <a:srgbClr val="000000">
                    <a:shade val="5000"/>
                    <a:alpha val="35000"/>
                  </a:srgbClr>
                </a:outerShdw>
              </a:effectLst>
            </a:endParaRPr>
          </a:p>
        </p:txBody>
      </p:sp>
      <p:sp>
        <p:nvSpPr>
          <p:cNvPr id="4" name="Slide Number Placeholder 3"/>
          <p:cNvSpPr>
            <a:spLocks noGrp="1"/>
          </p:cNvSpPr>
          <p:nvPr>
            <p:ph type="sldNum" sz="quarter" idx="12"/>
          </p:nvPr>
        </p:nvSpPr>
        <p:spPr/>
        <p:txBody>
          <a:bodyPr/>
          <a:lstStyle/>
          <a:p>
            <a:fld id="{08AB70BE-1769-45B8-85A6-0C837432C7E6}" type="slidenum">
              <a:rPr lang="en-US" smtClean="0"/>
              <a:t>12</a:t>
            </a:fld>
            <a:endParaRPr lang="en-US"/>
          </a:p>
        </p:txBody>
      </p:sp>
    </p:spTree>
    <p:extLst>
      <p:ext uri="{BB962C8B-B14F-4D97-AF65-F5344CB8AC3E}">
        <p14:creationId xmlns:p14="http://schemas.microsoft.com/office/powerpoint/2010/main" val="2415486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2" y="145675"/>
            <a:ext cx="8532440" cy="553998"/>
          </a:xfrm>
          <a:prstGeom prst="rect">
            <a:avLst/>
          </a:prstGeom>
          <a:noFill/>
        </p:spPr>
        <p:txBody>
          <a:bodyPr wrap="square" rtlCol="0">
            <a:spAutoFit/>
          </a:bodyPr>
          <a:lstStyle/>
          <a:p>
            <a:r>
              <a:rPr lang="el-GR" sz="3000" b="1" dirty="0"/>
              <a:t>Ταξίδι στο άγνωστο με βάρκα την ελπίδα......</a:t>
            </a:r>
          </a:p>
        </p:txBody>
      </p:sp>
      <p:sp>
        <p:nvSpPr>
          <p:cNvPr id="3" name="Slide Number Placeholder 2"/>
          <p:cNvSpPr>
            <a:spLocks noGrp="1"/>
          </p:cNvSpPr>
          <p:nvPr>
            <p:ph type="sldNum" sz="quarter" idx="12"/>
          </p:nvPr>
        </p:nvSpPr>
        <p:spPr/>
        <p:txBody>
          <a:bodyPr/>
          <a:lstStyle/>
          <a:p>
            <a:fld id="{08AB70BE-1769-45B8-85A6-0C837432C7E6}" type="slidenum">
              <a:rPr lang="en-US" smtClean="0"/>
              <a:t>13</a:t>
            </a:fld>
            <a:endParaRPr lang="en-US"/>
          </a:p>
        </p:txBody>
      </p:sp>
      <p:pic>
        <p:nvPicPr>
          <p:cNvPr id="2" name="Εικόνα 1">
            <a:extLst>
              <a:ext uri="{FF2B5EF4-FFF2-40B4-BE49-F238E27FC236}">
                <a16:creationId xmlns:a16="http://schemas.microsoft.com/office/drawing/2014/main" xmlns="" id="{A7C435D5-F418-7FF2-9F1F-DA0C8F27F8A2}"/>
              </a:ext>
            </a:extLst>
          </p:cNvPr>
          <p:cNvPicPr>
            <a:picLocks noChangeAspect="1"/>
          </p:cNvPicPr>
          <p:nvPr/>
        </p:nvPicPr>
        <p:blipFill>
          <a:blip r:embed="rId2"/>
          <a:stretch>
            <a:fillRect/>
          </a:stretch>
        </p:blipFill>
        <p:spPr>
          <a:xfrm>
            <a:off x="0" y="1556792"/>
            <a:ext cx="9144000" cy="5304693"/>
          </a:xfrm>
          <a:prstGeom prst="rect">
            <a:avLst/>
          </a:prstGeom>
        </p:spPr>
      </p:pic>
    </p:spTree>
    <p:extLst>
      <p:ext uri="{BB962C8B-B14F-4D97-AF65-F5344CB8AC3E}">
        <p14:creationId xmlns:p14="http://schemas.microsoft.com/office/powerpoint/2010/main" val="5796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nodeType="withEffect">
                                  <p:stCondLst>
                                    <p:cond delay="0"/>
                                  </p:stCondLst>
                                  <p:iterate type="lt">
                                    <p:tmPct val="4000"/>
                                  </p:iterate>
                                  <p:childTnLst>
                                    <p:set>
                                      <p:cBhvr override="childStyle">
                                        <p:cTn id="6" dur="2000" fill="hold"/>
                                        <p:tgtEl>
                                          <p:spTgt spid="5">
                                            <p:txEl>
                                              <p:pRg st="0" end="0"/>
                                            </p:txEl>
                                          </p:spTgt>
                                        </p:tgtEl>
                                        <p:attrNameLst>
                                          <p:attrName>style.color</p:attrName>
                                        </p:attrNameLst>
                                      </p:cBhvr>
                                      <p:to>
                                        <p:clrVal>
                                          <a:schemeClr val="accent2"/>
                                        </p:clrVal>
                                      </p:to>
                                    </p:set>
                                    <p:set>
                                      <p:cBhvr>
                                        <p:cTn id="7" dur="2000" fill="hold"/>
                                        <p:tgtEl>
                                          <p:spTgt spid="5">
                                            <p:txEl>
                                              <p:pRg st="0" end="0"/>
                                            </p:txEl>
                                          </p:spTgt>
                                        </p:tgtEl>
                                        <p:attrNameLst>
                                          <p:attrName>fillcolor</p:attrName>
                                        </p:attrNameLst>
                                      </p:cBhvr>
                                      <p:to>
                                        <p:clrVal>
                                          <a:schemeClr val="accent2"/>
                                        </p:clrVal>
                                      </p:to>
                                    </p:set>
                                    <p:set>
                                      <p:cBhvr>
                                        <p:cTn id="8" dur="2000" fill="hold"/>
                                        <p:tgtEl>
                                          <p:spTgt spid="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88641"/>
            <a:ext cx="8712968" cy="6678751"/>
          </a:xfrm>
          <a:prstGeom prst="rect">
            <a:avLst/>
          </a:prstGeom>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l-GR" sz="2800" b="1" dirty="0">
                <a:ln w="11430"/>
                <a:solidFill>
                  <a:schemeClr val="tx2">
                    <a:lumMod val="60000"/>
                    <a:lumOff val="40000"/>
                  </a:schemeClr>
                </a:solidFill>
                <a:effectLst>
                  <a:outerShdw blurRad="50800" dist="39000" dir="5460000" algn="tl">
                    <a:srgbClr val="000000">
                      <a:alpha val="38000"/>
                    </a:srgbClr>
                  </a:outerShdw>
                </a:effectLst>
              </a:rPr>
              <a:t>Μετανάστευση =</a:t>
            </a:r>
          </a:p>
          <a:p>
            <a:pPr algn="just"/>
            <a:endParaRPr lang="el-GR" sz="2800" b="1" dirty="0">
              <a:ln w="11430"/>
              <a:solidFill>
                <a:schemeClr val="tx2">
                  <a:lumMod val="60000"/>
                  <a:lumOff val="40000"/>
                </a:schemeClr>
              </a:solidFill>
              <a:effectLst>
                <a:outerShdw blurRad="50800" dist="39000" dir="5460000" algn="tl">
                  <a:srgbClr val="000000">
                    <a:alpha val="38000"/>
                  </a:srgbClr>
                </a:outerShdw>
              </a:effectLst>
            </a:endParaRPr>
          </a:p>
          <a:p>
            <a:pPr algn="just"/>
            <a:r>
              <a:rPr lang="el-GR" sz="2800" b="1" dirty="0">
                <a:ln w="11430"/>
                <a:solidFill>
                  <a:schemeClr val="tx2">
                    <a:lumMod val="60000"/>
                    <a:lumOff val="40000"/>
                  </a:schemeClr>
                </a:solidFill>
                <a:effectLst>
                  <a:outerShdw blurRad="50800" dist="39000" dir="5460000" algn="tl">
                    <a:srgbClr val="000000">
                      <a:alpha val="38000"/>
                    </a:srgbClr>
                  </a:outerShdw>
                </a:effectLst>
              </a:rPr>
              <a:t>η μόνιμη ή προσωρινή μεταβολή του τόπου εγκατάστασης ενός ατόμου, μιας ομάδας ή ενός κοινωνικού συνόλου λόγω κοινωνικών μεταβολών, οικονομικών και πολιτικών κρίσεων, επαναστάσεων και πολέμων, της ασύμμετρης κατανομής του παγκόσμιου πλούτου μεταξύ αναπτυσσόμενων και αναπτυγμένων χωρών, της παγκόσμιας απορρύθμισης της αγοράς εργασίας, των ανθρωπογενών καταστροφών, της κλιματικής αλλαγής και περιβαλλοντικής υποβάθμισης μεγάλων περιοχών του πλανήτη.</a:t>
            </a:r>
          </a:p>
          <a:p>
            <a:pPr algn="just"/>
            <a:endParaRPr lang="el-GR" sz="2800" b="1" dirty="0">
              <a:ln w="11430"/>
              <a:solidFill>
                <a:schemeClr val="tx2">
                  <a:lumMod val="60000"/>
                  <a:lumOff val="40000"/>
                </a:schemeClr>
              </a:solidFill>
              <a:effectLst>
                <a:outerShdw blurRad="50800" dist="39000" dir="5460000" algn="tl">
                  <a:srgbClr val="000000">
                    <a:alpha val="38000"/>
                  </a:srgbClr>
                </a:outerShdw>
              </a:effectLst>
            </a:endParaRPr>
          </a:p>
          <a:p>
            <a:pPr algn="just"/>
            <a:r>
              <a:rPr lang="en-US" b="1" i="1" dirty="0">
                <a:ln w="11430"/>
                <a:solidFill>
                  <a:schemeClr val="tx2">
                    <a:lumMod val="60000"/>
                    <a:lumOff val="40000"/>
                  </a:schemeClr>
                </a:solidFill>
                <a:effectLst>
                  <a:outerShdw blurRad="50800" dist="39000" dir="5460000" algn="tl">
                    <a:srgbClr val="000000">
                      <a:alpha val="38000"/>
                    </a:srgbClr>
                  </a:outerShdw>
                </a:effectLst>
              </a:rPr>
              <a:t>http://www.opengov.gr/immigration/?p=799</a:t>
            </a:r>
            <a:endParaRPr lang="el-GR" b="1" i="1" dirty="0">
              <a:ln w="11430"/>
              <a:solidFill>
                <a:schemeClr val="tx2">
                  <a:lumMod val="60000"/>
                  <a:lumOff val="40000"/>
                </a:schemeClr>
              </a:solidFill>
              <a:effectLst>
                <a:outerShdw blurRad="50800" dist="39000" dir="5460000" algn="tl">
                  <a:srgbClr val="000000">
                    <a:alpha val="38000"/>
                  </a:srgbClr>
                </a:outerShdw>
              </a:effectLst>
            </a:endParaRPr>
          </a:p>
          <a:p>
            <a:pPr algn="just"/>
            <a:r>
              <a:rPr lang="el-GR" b="1" i="1" dirty="0">
                <a:ln w="11430"/>
                <a:solidFill>
                  <a:schemeClr val="tx2">
                    <a:lumMod val="60000"/>
                    <a:lumOff val="40000"/>
                  </a:schemeClr>
                </a:solidFill>
                <a:effectLst>
                  <a:outerShdw blurRad="50800" dist="39000" dir="5460000" algn="tl">
                    <a:srgbClr val="000000">
                      <a:alpha val="38000"/>
                    </a:srgbClr>
                  </a:outerShdw>
                </a:effectLst>
              </a:rPr>
              <a:t>Εθνική Στρατηγική για την ένταξη/ Υπουργείο Μετανάστευσης και Ασύλου</a:t>
            </a:r>
          </a:p>
        </p:txBody>
      </p:sp>
      <p:sp>
        <p:nvSpPr>
          <p:cNvPr id="5" name="Slide Number Placeholder 4"/>
          <p:cNvSpPr>
            <a:spLocks noGrp="1"/>
          </p:cNvSpPr>
          <p:nvPr>
            <p:ph type="sldNum" sz="quarter" idx="12"/>
          </p:nvPr>
        </p:nvSpPr>
        <p:spPr/>
        <p:txBody>
          <a:bodyPr/>
          <a:lstStyle/>
          <a:p>
            <a:fld id="{08AB70BE-1769-45B8-85A6-0C837432C7E6}" type="slidenum">
              <a:rPr lang="en-US" smtClean="0"/>
              <a:t>14</a:t>
            </a:fld>
            <a:endParaRPr lang="en-US"/>
          </a:p>
        </p:txBody>
      </p:sp>
    </p:spTree>
    <p:extLst>
      <p:ext uri="{BB962C8B-B14F-4D97-AF65-F5344CB8AC3E}">
        <p14:creationId xmlns:p14="http://schemas.microsoft.com/office/powerpoint/2010/main" val="531337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10" y="620689"/>
            <a:ext cx="8537063" cy="5482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08AB70BE-1769-45B8-85A6-0C837432C7E6}" type="slidenum">
              <a:rPr lang="en-US" smtClean="0"/>
              <a:t>15</a:t>
            </a:fld>
            <a:endParaRPr lang="en-US"/>
          </a:p>
        </p:txBody>
      </p:sp>
    </p:spTree>
    <p:extLst>
      <p:ext uri="{BB962C8B-B14F-4D97-AF65-F5344CB8AC3E}">
        <p14:creationId xmlns:p14="http://schemas.microsoft.com/office/powerpoint/2010/main" val="1797890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wipe(down)">
                                      <p:cBhvr>
                                        <p:cTn id="7"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916832"/>
            <a:ext cx="8784976" cy="1143000"/>
          </a:xfrm>
        </p:spPr>
        <p:txBody>
          <a:bodyPr>
            <a:normAutofit/>
          </a:bodyPr>
          <a:lstStyle/>
          <a:p>
            <a:pPr algn="ctr"/>
            <a:r>
              <a:rPr lang="el-GR" sz="6000" b="1" dirty="0">
                <a:effectLst>
                  <a:outerShdw blurRad="38100" dist="38100" dir="2700000" algn="tl">
                    <a:srgbClr val="000000">
                      <a:alpha val="43137"/>
                    </a:srgbClr>
                  </a:outerShdw>
                </a:effectLst>
              </a:rPr>
              <a:t>Ελληνικός Αποικισμός</a:t>
            </a:r>
          </a:p>
        </p:txBody>
      </p:sp>
      <p:sp>
        <p:nvSpPr>
          <p:cNvPr id="3" name="Slide Number Placeholder 2"/>
          <p:cNvSpPr>
            <a:spLocks noGrp="1"/>
          </p:cNvSpPr>
          <p:nvPr>
            <p:ph type="sldNum" sz="quarter" idx="12"/>
          </p:nvPr>
        </p:nvSpPr>
        <p:spPr/>
        <p:txBody>
          <a:bodyPr/>
          <a:lstStyle/>
          <a:p>
            <a:fld id="{08AB70BE-1769-45B8-85A6-0C837432C7E6}" type="slidenum">
              <a:rPr lang="en-US" smtClean="0"/>
              <a:t>16</a:t>
            </a:fld>
            <a:endParaRPr lang="en-US"/>
          </a:p>
        </p:txBody>
      </p:sp>
    </p:spTree>
    <p:extLst>
      <p:ext uri="{BB962C8B-B14F-4D97-AF65-F5344CB8AC3E}">
        <p14:creationId xmlns:p14="http://schemas.microsoft.com/office/powerpoint/2010/main" val="1397979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0689"/>
            <a:ext cx="9036496" cy="5909310"/>
          </a:xfrm>
          <a:prstGeom prst="rect">
            <a:avLst/>
          </a:prstGeom>
        </p:spPr>
        <p:txBody>
          <a:bodyPr wrap="square">
            <a:spAutoFit/>
          </a:bodyPr>
          <a:lstStyle/>
          <a:p>
            <a:pPr algn="ctr"/>
            <a:r>
              <a:rPr lang="el-GR" sz="5400" b="1" dirty="0">
                <a:ln w="19050">
                  <a:solidFill>
                    <a:schemeClr val="tx2">
                      <a:tint val="1000"/>
                    </a:schemeClr>
                  </a:solidFill>
                  <a:prstDash val="solid"/>
                </a:ln>
                <a:solidFill>
                  <a:schemeClr val="tx2">
                    <a:lumMod val="60000"/>
                    <a:lumOff val="40000"/>
                  </a:schemeClr>
                </a:solidFill>
                <a:effectLst>
                  <a:outerShdw blurRad="50000" dist="50800" dir="7500000" algn="tl">
                    <a:srgbClr val="000000">
                      <a:shade val="5000"/>
                      <a:alpha val="35000"/>
                    </a:srgbClr>
                  </a:outerShdw>
                </a:effectLst>
              </a:rPr>
              <a:t>Αποικία :  από + οικία = μακριά από τον οίκο (= σπίτι, πατρίδα) </a:t>
            </a:r>
          </a:p>
          <a:p>
            <a:pPr algn="ctr"/>
            <a:endParaRPr lang="el-GR" sz="5400" b="1" dirty="0">
              <a:ln w="19050">
                <a:solidFill>
                  <a:schemeClr val="tx2">
                    <a:tint val="1000"/>
                  </a:schemeClr>
                </a:solidFill>
                <a:prstDash val="solid"/>
              </a:ln>
              <a:solidFill>
                <a:schemeClr val="tx2">
                  <a:lumMod val="60000"/>
                  <a:lumOff val="40000"/>
                </a:schemeClr>
              </a:solidFill>
              <a:effectLst>
                <a:outerShdw blurRad="50000" dist="50800" dir="7500000" algn="tl">
                  <a:srgbClr val="000000">
                    <a:shade val="5000"/>
                    <a:alpha val="35000"/>
                  </a:srgbClr>
                </a:outerShdw>
              </a:effectLst>
            </a:endParaRPr>
          </a:p>
          <a:p>
            <a:pPr algn="ctr"/>
            <a:r>
              <a:rPr lang="el-GR" sz="5400" b="1" dirty="0">
                <a:ln w="19050">
                  <a:solidFill>
                    <a:schemeClr val="tx2">
                      <a:tint val="1000"/>
                    </a:schemeClr>
                  </a:solidFill>
                  <a:prstDash val="solid"/>
                </a:ln>
                <a:solidFill>
                  <a:schemeClr val="tx2">
                    <a:lumMod val="60000"/>
                    <a:lumOff val="40000"/>
                  </a:schemeClr>
                </a:solidFill>
                <a:effectLst>
                  <a:outerShdw blurRad="50000" dist="50800" dir="7500000" algn="tl">
                    <a:srgbClr val="000000">
                      <a:shade val="5000"/>
                      <a:alpha val="35000"/>
                    </a:srgbClr>
                  </a:outerShdw>
                </a:effectLst>
              </a:rPr>
              <a:t>Αποικίζω = στέλνω κάποιον μακριά από την πατρίδα</a:t>
            </a:r>
          </a:p>
        </p:txBody>
      </p:sp>
      <p:sp>
        <p:nvSpPr>
          <p:cNvPr id="4" name="Slide Number Placeholder 3"/>
          <p:cNvSpPr>
            <a:spLocks noGrp="1"/>
          </p:cNvSpPr>
          <p:nvPr>
            <p:ph type="sldNum" sz="quarter" idx="12"/>
          </p:nvPr>
        </p:nvSpPr>
        <p:spPr/>
        <p:txBody>
          <a:bodyPr/>
          <a:lstStyle/>
          <a:p>
            <a:fld id="{08AB70BE-1769-45B8-85A6-0C837432C7E6}" type="slidenum">
              <a:rPr lang="en-US" smtClean="0"/>
              <a:t>17</a:t>
            </a:fld>
            <a:endParaRPr lang="en-US"/>
          </a:p>
        </p:txBody>
      </p:sp>
    </p:spTree>
    <p:extLst>
      <p:ext uri="{BB962C8B-B14F-4D97-AF65-F5344CB8AC3E}">
        <p14:creationId xmlns:p14="http://schemas.microsoft.com/office/powerpoint/2010/main" val="9217192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296" y="1124744"/>
            <a:ext cx="8280920" cy="4916731"/>
          </a:xfrm>
          <a:prstGeom prst="rect">
            <a:avLst/>
          </a:prstGeom>
        </p:spPr>
        <p:txBody>
          <a:bodyPr wrap="square">
            <a:spAutoFit/>
          </a:bodyPr>
          <a:lstStyle/>
          <a:p>
            <a:pPr algn="just"/>
            <a:r>
              <a:rPr lang="el-GR" sz="2800" b="1" i="1" dirty="0">
                <a:solidFill>
                  <a:schemeClr val="accent1">
                    <a:lumMod val="60000"/>
                    <a:lumOff val="40000"/>
                  </a:schemeClr>
                </a:solidFill>
                <a:latin typeface="+mj-lt"/>
              </a:rPr>
              <a:t>Και μετά τα Τρωικά εξακολούθησαν στην Ελλάδα οι μεταναστεύσεις και οι εισβολές και η έλλειψη ησυχίας την εμπόδισε να αναπτυχθεί. Η μακρόχρονη απουσία των Ελλήνων στην Τροία προκάλεσε πολλές αναταραχές και σε πολλές πολιτείες έγιναν επαναστάσεις που ανάγκασαν πολλούς να φύγουν και να πάνε να ιδρύσουν άλλες πολιτείες. </a:t>
            </a:r>
          </a:p>
          <a:p>
            <a:pPr algn="just"/>
            <a:endParaRPr lang="el-GR" sz="2800" b="1" i="1" dirty="0">
              <a:solidFill>
                <a:schemeClr val="accent1">
                  <a:lumMod val="60000"/>
                  <a:lumOff val="40000"/>
                </a:schemeClr>
              </a:solidFill>
              <a:latin typeface="+mj-lt"/>
            </a:endParaRPr>
          </a:p>
          <a:p>
            <a:pPr algn="just"/>
            <a:endParaRPr lang="el-GR" sz="2800" b="1" i="1" dirty="0">
              <a:solidFill>
                <a:schemeClr val="accent1">
                  <a:lumMod val="60000"/>
                  <a:lumOff val="40000"/>
                </a:schemeClr>
              </a:solidFill>
              <a:latin typeface="+mj-lt"/>
            </a:endParaRPr>
          </a:p>
          <a:p>
            <a:pPr algn="r"/>
            <a:r>
              <a:rPr lang="el-GR" sz="2800" b="1" i="1" dirty="0">
                <a:solidFill>
                  <a:schemeClr val="accent1">
                    <a:lumMod val="60000"/>
                    <a:lumOff val="40000"/>
                  </a:schemeClr>
                </a:solidFill>
                <a:latin typeface="+mj-lt"/>
              </a:rPr>
              <a:t>Θουκυδίδης, Ιστορία Α’, 12 (Μετ. Αγγ. Βλάχου)</a:t>
            </a:r>
          </a:p>
        </p:txBody>
      </p:sp>
      <p:sp>
        <p:nvSpPr>
          <p:cNvPr id="5" name="Slide Number Placeholder 4"/>
          <p:cNvSpPr>
            <a:spLocks noGrp="1"/>
          </p:cNvSpPr>
          <p:nvPr>
            <p:ph type="sldNum" sz="quarter" idx="12"/>
          </p:nvPr>
        </p:nvSpPr>
        <p:spPr/>
        <p:txBody>
          <a:bodyPr/>
          <a:lstStyle/>
          <a:p>
            <a:fld id="{08AB70BE-1769-45B8-85A6-0C837432C7E6}" type="slidenum">
              <a:rPr lang="en-US" smtClean="0"/>
              <a:t>18</a:t>
            </a:fld>
            <a:endParaRPr lang="en-US"/>
          </a:p>
        </p:txBody>
      </p:sp>
    </p:spTree>
    <p:extLst>
      <p:ext uri="{BB962C8B-B14F-4D97-AF65-F5344CB8AC3E}">
        <p14:creationId xmlns:p14="http://schemas.microsoft.com/office/powerpoint/2010/main" val="1162935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767322"/>
            <a:ext cx="5856651"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16632"/>
            <a:ext cx="9144000" cy="523220"/>
          </a:xfrm>
          <a:prstGeom prst="rect">
            <a:avLst/>
          </a:prstGeom>
          <a:noFill/>
        </p:spPr>
        <p:txBody>
          <a:bodyPr wrap="square" rtlCol="0">
            <a:spAutoFit/>
          </a:bodyPr>
          <a:lstStyle/>
          <a:p>
            <a:r>
              <a:rPr lang="el-GR" sz="2800" b="1" dirty="0"/>
              <a:t>Κατάρρευση Μυκηναϊκών Βασιλείων - 12</a:t>
            </a:r>
            <a:r>
              <a:rPr lang="el-GR" sz="2800" b="1" baseline="30000" dirty="0"/>
              <a:t>ος</a:t>
            </a:r>
            <a:r>
              <a:rPr lang="el-GR" sz="2800" b="1" dirty="0"/>
              <a:t> αι. π.Χ.</a:t>
            </a:r>
          </a:p>
        </p:txBody>
      </p:sp>
      <p:sp>
        <p:nvSpPr>
          <p:cNvPr id="3" name="Rectangle 2"/>
          <p:cNvSpPr/>
          <p:nvPr/>
        </p:nvSpPr>
        <p:spPr>
          <a:xfrm>
            <a:off x="6084168" y="772452"/>
            <a:ext cx="2792432" cy="4401205"/>
          </a:xfrm>
          <a:prstGeom prst="rect">
            <a:avLst/>
          </a:prstGeom>
        </p:spPr>
        <p:txBody>
          <a:bodyPr wrap="square">
            <a:spAutoFit/>
          </a:bodyPr>
          <a:lstStyle/>
          <a:p>
            <a:r>
              <a:rPr lang="el-GR" sz="2800" dirty="0"/>
              <a:t>Λόγω:</a:t>
            </a:r>
          </a:p>
          <a:p>
            <a:pPr marL="285750" indent="-285750">
              <a:buFont typeface="Arial" pitchFamily="34" charset="0"/>
              <a:buChar char="•"/>
            </a:pPr>
            <a:r>
              <a:rPr lang="el-GR" sz="2800" dirty="0"/>
              <a:t>φυσικών καταστροφών</a:t>
            </a:r>
          </a:p>
          <a:p>
            <a:pPr marL="285750" indent="-285750">
              <a:buFont typeface="Arial" pitchFamily="34" charset="0"/>
              <a:buChar char="•"/>
            </a:pPr>
            <a:r>
              <a:rPr lang="el-GR" sz="2800" dirty="0"/>
              <a:t>επιδρομών εχθρικών φύλων</a:t>
            </a:r>
          </a:p>
          <a:p>
            <a:pPr marL="285750" indent="-285750">
              <a:buFont typeface="Arial" pitchFamily="34" charset="0"/>
              <a:buChar char="•"/>
            </a:pPr>
            <a:r>
              <a:rPr lang="el-GR" sz="2800" dirty="0"/>
              <a:t>γενικότερης αναταραχής στην Αν.Μεσόγειο </a:t>
            </a:r>
          </a:p>
        </p:txBody>
      </p:sp>
      <p:sp>
        <p:nvSpPr>
          <p:cNvPr id="7" name="Right Arrow 6"/>
          <p:cNvSpPr/>
          <p:nvPr/>
        </p:nvSpPr>
        <p:spPr>
          <a:xfrm>
            <a:off x="114528" y="5732385"/>
            <a:ext cx="576064"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761344" y="5229200"/>
            <a:ext cx="8115256" cy="1569660"/>
          </a:xfrm>
          <a:prstGeom prst="rect">
            <a:avLst/>
          </a:prstGeom>
        </p:spPr>
        <p:txBody>
          <a:bodyPr wrap="square">
            <a:spAutoFit/>
          </a:bodyPr>
          <a:lstStyle/>
          <a:p>
            <a:r>
              <a:rPr lang="el-GR" sz="2400" dirty="0"/>
              <a:t>Κατάρρευση βασιλείας, διάλυση οργάνωσης ανακτόρων, εμπορίου, τεχνών, εξαφάνιση γραφής, μείωση πληθυσμού, εξασθένιση οικονομίας, στενότητα χώρου, ανασφάλεια</a:t>
            </a:r>
          </a:p>
        </p:txBody>
      </p:sp>
      <p:sp>
        <p:nvSpPr>
          <p:cNvPr id="9" name="Slide Number Placeholder 8"/>
          <p:cNvSpPr>
            <a:spLocks noGrp="1"/>
          </p:cNvSpPr>
          <p:nvPr>
            <p:ph type="sldNum" sz="quarter" idx="12"/>
          </p:nvPr>
        </p:nvSpPr>
        <p:spPr/>
        <p:txBody>
          <a:bodyPr/>
          <a:lstStyle/>
          <a:p>
            <a:fld id="{08AB70BE-1769-45B8-85A6-0C837432C7E6}" type="slidenum">
              <a:rPr lang="en-US" smtClean="0"/>
              <a:t>19</a:t>
            </a:fld>
            <a:endParaRPr lang="en-US"/>
          </a:p>
        </p:txBody>
      </p:sp>
    </p:spTree>
    <p:extLst>
      <p:ext uri="{BB962C8B-B14F-4D97-AF65-F5344CB8AC3E}">
        <p14:creationId xmlns:p14="http://schemas.microsoft.com/office/powerpoint/2010/main" val="23639615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15"/>
          <a:stretch/>
        </p:blipFill>
        <p:spPr bwMode="auto">
          <a:xfrm>
            <a:off x="179512" y="116632"/>
            <a:ext cx="8855643"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3528" y="5402834"/>
            <a:ext cx="8711627" cy="1200329"/>
          </a:xfrm>
          <a:prstGeom prst="rect">
            <a:avLst/>
          </a:prstGeom>
        </p:spPr>
        <p:txBody>
          <a:bodyPr wrap="square">
            <a:spAutoFit/>
          </a:bodyPr>
          <a:lstStyle/>
          <a:p>
            <a:r>
              <a:rPr lang="el-GR" sz="2400" b="1" dirty="0"/>
              <a:t>Ταξίδι με πλοία – Από τοιχογραφία στο Ακρωτήρι της Θήρας (1550 π.Χ.)</a:t>
            </a:r>
          </a:p>
          <a:p>
            <a:r>
              <a:rPr lang="el-GR" sz="2400" b="1" dirty="0"/>
              <a:t>Εθνικό Αρχαιολογικό Μουσείο</a:t>
            </a:r>
          </a:p>
        </p:txBody>
      </p:sp>
      <p:sp>
        <p:nvSpPr>
          <p:cNvPr id="2" name="Slide Number Placeholder 1"/>
          <p:cNvSpPr>
            <a:spLocks noGrp="1"/>
          </p:cNvSpPr>
          <p:nvPr>
            <p:ph type="sldNum" sz="quarter" idx="12"/>
          </p:nvPr>
        </p:nvSpPr>
        <p:spPr/>
        <p:txBody>
          <a:bodyPr/>
          <a:lstStyle/>
          <a:p>
            <a:fld id="{08AB70BE-1769-45B8-85A6-0C837432C7E6}" type="slidenum">
              <a:rPr lang="en-US" smtClean="0"/>
              <a:t>2</a:t>
            </a:fld>
            <a:endParaRPr lang="en-US"/>
          </a:p>
        </p:txBody>
      </p:sp>
    </p:spTree>
    <p:extLst>
      <p:ext uri="{BB962C8B-B14F-4D97-AF65-F5344CB8AC3E}">
        <p14:creationId xmlns:p14="http://schemas.microsoft.com/office/powerpoint/2010/main" val="2500437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AB70BE-1769-45B8-85A6-0C837432C7E6}" type="slidenum">
              <a:rPr lang="en-US" smtClean="0"/>
              <a:t>20</a:t>
            </a:fld>
            <a:endParaRPr lang="en-US"/>
          </a:p>
        </p:txBody>
      </p:sp>
      <p:sp>
        <p:nvSpPr>
          <p:cNvPr id="3" name="Title 1"/>
          <p:cNvSpPr txBox="1">
            <a:spLocks/>
          </p:cNvSpPr>
          <p:nvPr/>
        </p:nvSpPr>
        <p:spPr>
          <a:xfrm>
            <a:off x="0" y="116632"/>
            <a:ext cx="9036496" cy="1143000"/>
          </a:xfrm>
          <a:prstGeom prst="rect">
            <a:avLst/>
          </a:prstGeom>
        </p:spPr>
        <p:txBody>
          <a:bodyPr>
            <a:normAutofit fontScale="97500"/>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l-GR" sz="3000" dirty="0"/>
              <a:t>Α’ ΕΛΛΗΝΙΚΟΣ ΑΠΟΙΚΙΣΜΟΣ</a:t>
            </a:r>
            <a:br>
              <a:rPr lang="el-GR" sz="3000" dirty="0"/>
            </a:br>
            <a:r>
              <a:rPr lang="el-GR" sz="3000" dirty="0"/>
              <a:t>(10</a:t>
            </a:r>
            <a:r>
              <a:rPr lang="el-GR" sz="3000" baseline="30000" dirty="0"/>
              <a:t>ος</a:t>
            </a:r>
            <a:r>
              <a:rPr lang="el-GR" sz="3000" dirty="0"/>
              <a:t> αιώνας π.Χ.)</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6" y="1177329"/>
            <a:ext cx="7056783" cy="553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3347864" y="2564904"/>
            <a:ext cx="2592288" cy="216024"/>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flipV="1">
            <a:off x="3635896" y="3140968"/>
            <a:ext cx="2304256" cy="504056"/>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1" name="Straight Arrow Connector 10"/>
          <p:cNvCxnSpPr/>
          <p:nvPr/>
        </p:nvCxnSpPr>
        <p:spPr>
          <a:xfrm flipV="1">
            <a:off x="4067944" y="3861049"/>
            <a:ext cx="2160240" cy="84645"/>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4" name="Straight Arrow Connector 13"/>
          <p:cNvCxnSpPr/>
          <p:nvPr/>
        </p:nvCxnSpPr>
        <p:spPr>
          <a:xfrm flipV="1">
            <a:off x="4220344" y="3729670"/>
            <a:ext cx="1503784" cy="1"/>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6" name="Straight Arrow Connector 15"/>
          <p:cNvCxnSpPr/>
          <p:nvPr/>
        </p:nvCxnSpPr>
        <p:spPr>
          <a:xfrm flipV="1">
            <a:off x="3604084" y="4149080"/>
            <a:ext cx="2624101" cy="720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7" name="Straight Arrow Connector 16"/>
          <p:cNvCxnSpPr/>
          <p:nvPr/>
        </p:nvCxnSpPr>
        <p:spPr>
          <a:xfrm>
            <a:off x="3244044" y="4797152"/>
            <a:ext cx="1728192" cy="151216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0" name="Straight Arrow Connector 19"/>
          <p:cNvCxnSpPr/>
          <p:nvPr/>
        </p:nvCxnSpPr>
        <p:spPr>
          <a:xfrm>
            <a:off x="3084231" y="4585320"/>
            <a:ext cx="3119556" cy="42366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8134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75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75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750"/>
                                        <p:tgtEl>
                                          <p:spTgt spid="11"/>
                                        </p:tgtEl>
                                      </p:cBhvr>
                                    </p:animEffect>
                                  </p:childTnLst>
                                </p:cTn>
                              </p:par>
                              <p:par>
                                <p:cTn id="19" presetID="6" presetClass="entr" presetSubtype="16"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75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750"/>
                                        <p:tgtEl>
                                          <p:spTgt spid="20"/>
                                        </p:tgtEl>
                                      </p:cBhvr>
                                    </p:animEffect>
                                  </p:childTnLst>
                                </p:cTn>
                              </p:par>
                              <p:par>
                                <p:cTn id="27" presetID="6"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8686800" cy="836712"/>
          </a:xfrm>
        </p:spPr>
        <p:txBody>
          <a:bodyPr/>
          <a:lstStyle/>
          <a:p>
            <a:r>
              <a:rPr lang="el-GR" dirty="0"/>
              <a:t>Αποτελέσματα</a:t>
            </a:r>
          </a:p>
        </p:txBody>
      </p:sp>
      <p:sp>
        <p:nvSpPr>
          <p:cNvPr id="3" name="Slide Number Placeholder 2"/>
          <p:cNvSpPr>
            <a:spLocks noGrp="1"/>
          </p:cNvSpPr>
          <p:nvPr>
            <p:ph type="sldNum" sz="quarter" idx="12"/>
          </p:nvPr>
        </p:nvSpPr>
        <p:spPr/>
        <p:txBody>
          <a:bodyPr/>
          <a:lstStyle/>
          <a:p>
            <a:fld id="{08AB70BE-1769-45B8-85A6-0C837432C7E6}" type="slidenum">
              <a:rPr lang="en-US" smtClean="0"/>
              <a:t>21</a:t>
            </a:fld>
            <a:endParaRPr lang="en-US"/>
          </a:p>
        </p:txBody>
      </p:sp>
      <p:sp>
        <p:nvSpPr>
          <p:cNvPr id="5" name="Rectangle 4"/>
          <p:cNvSpPr/>
          <p:nvPr/>
        </p:nvSpPr>
        <p:spPr>
          <a:xfrm>
            <a:off x="107504" y="764704"/>
            <a:ext cx="8784976" cy="7617470"/>
          </a:xfrm>
          <a:prstGeom prst="rect">
            <a:avLst/>
          </a:prstGeom>
        </p:spPr>
        <p:txBody>
          <a:bodyPr wrap="square">
            <a:spAutoFit/>
          </a:bodyPr>
          <a:lstStyle/>
          <a:p>
            <a:pPr marL="457200" indent="-457200">
              <a:lnSpc>
                <a:spcPct val="150000"/>
              </a:lnSpc>
              <a:buFont typeface="Arial" pitchFamily="34" charset="0"/>
              <a:buChar char="•"/>
            </a:pPr>
            <a:r>
              <a:rPr lang="el-GR" sz="25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Οικονομική ανάπτυξη αποικιών: </a:t>
            </a:r>
            <a:r>
              <a:rPr lang="el-GR" sz="25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Α) καλλιέργεια  </a:t>
            </a:r>
            <a:r>
              <a:rPr lang="el-GR" sz="25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εύφορης </a:t>
            </a:r>
            <a:r>
              <a:rPr lang="el-GR" sz="25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γης</a:t>
            </a:r>
            <a:endParaRPr lang="el-GR" sz="25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a:p>
            <a:pPr marL="457200" indent="-457200">
              <a:lnSpc>
                <a:spcPct val="150000"/>
              </a:lnSpc>
              <a:buFont typeface="Arial" pitchFamily="34" charset="0"/>
              <a:buChar char="•"/>
            </a:pPr>
            <a:r>
              <a:rPr lang="el-GR" sz="25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Β) </a:t>
            </a:r>
            <a:r>
              <a:rPr lang="en-US" sz="25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A</a:t>
            </a:r>
            <a:r>
              <a:rPr lang="el-GR" sz="25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νάπτυξη εμπορίου</a:t>
            </a:r>
            <a:r>
              <a:rPr lang="en-US" sz="25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 </a:t>
            </a:r>
            <a:r>
              <a:rPr lang="el-GR" sz="25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Ελληνική </a:t>
            </a:r>
            <a:r>
              <a:rPr lang="el-GR" sz="25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θαλασσοκρατορία στο Αιγαίο</a:t>
            </a:r>
          </a:p>
          <a:p>
            <a:pPr marL="457200" indent="-457200">
              <a:lnSpc>
                <a:spcPct val="150000"/>
              </a:lnSpc>
              <a:buFont typeface="Arial" pitchFamily="34" charset="0"/>
              <a:buChar char="•"/>
            </a:pPr>
            <a:r>
              <a:rPr lang="el-GR" sz="25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Πολιτισμική ανάπτυξη αποικιών λόγω επαφής με προηγμένους λαούς της Ανατολής</a:t>
            </a:r>
          </a:p>
          <a:p>
            <a:pPr marL="457200" indent="-457200">
              <a:lnSpc>
                <a:spcPct val="150000"/>
              </a:lnSpc>
              <a:buFont typeface="Arial" pitchFamily="34" charset="0"/>
              <a:buChar char="•"/>
            </a:pPr>
            <a:r>
              <a:rPr lang="el-GR" sz="25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Χρήση Φοινικικού Αλφαβήτου και προσαρμογή στην ελληνική </a:t>
            </a:r>
            <a:r>
              <a:rPr lang="el-GR" sz="25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γλώσσα </a:t>
            </a:r>
            <a:endParaRPr lang="el-GR" sz="25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a:p>
            <a:pPr marL="457200" indent="-457200">
              <a:lnSpc>
                <a:spcPct val="150000"/>
              </a:lnSpc>
              <a:buFont typeface="Arial" pitchFamily="34" charset="0"/>
              <a:buChar char="•"/>
            </a:pPr>
            <a:r>
              <a:rPr lang="el-GR" sz="25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Ανάπτυξη επικής </a:t>
            </a:r>
            <a:r>
              <a:rPr lang="el-GR" sz="25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ποίησης</a:t>
            </a:r>
            <a:endParaRPr lang="el-GR" sz="27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a:p>
            <a:pPr marL="457200" indent="-457200">
              <a:lnSpc>
                <a:spcPct val="150000"/>
              </a:lnSpc>
              <a:buFont typeface="Arial" pitchFamily="34" charset="0"/>
              <a:buChar char="•"/>
            </a:pPr>
            <a:r>
              <a:rPr lang="el-GR" sz="25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Ανάπτυξη </a:t>
            </a:r>
            <a:r>
              <a:rPr lang="el-GR" sz="25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λιτών μορφών τέχνης (γεωμετρική)</a:t>
            </a:r>
          </a:p>
          <a:p>
            <a:pPr marL="457200" indent="-457200">
              <a:lnSpc>
                <a:spcPct val="150000"/>
              </a:lnSpc>
              <a:buFont typeface="Arial" pitchFamily="34" charset="0"/>
              <a:buChar char="•"/>
            </a:pPr>
            <a:endParaRPr lang="el-GR" sz="28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a:p>
            <a:pPr>
              <a:lnSpc>
                <a:spcPct val="150000"/>
              </a:lnSpc>
            </a:pPr>
            <a:r>
              <a:rPr lang="el-GR" sz="24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
            </a:r>
            <a:br>
              <a:rPr lang="el-GR" sz="24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br>
            <a:endParaRPr lang="el-GR" sz="2400" b="1"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endParaRPr>
          </a:p>
        </p:txBody>
      </p:sp>
    </p:spTree>
    <p:extLst>
      <p:ext uri="{BB962C8B-B14F-4D97-AF65-F5344CB8AC3E}">
        <p14:creationId xmlns:p14="http://schemas.microsoft.com/office/powerpoint/2010/main" val="225129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AB70BE-1769-45B8-85A6-0C837432C7E6}" type="slidenum">
              <a:rPr lang="en-US" smtClean="0"/>
              <a:t>22</a:t>
            </a:fld>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73" y="124518"/>
            <a:ext cx="2778890" cy="3855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3073" y="3477716"/>
            <a:ext cx="2774176" cy="507831"/>
          </a:xfrm>
          <a:prstGeom prst="rect">
            <a:avLst/>
          </a:prstGeom>
        </p:spPr>
        <p:txBody>
          <a:bodyPr wrap="square">
            <a:spAutoFit/>
          </a:bodyPr>
          <a:lstStyle/>
          <a:p>
            <a:r>
              <a:rPr lang="el-GR" sz="900" b="1" dirty="0">
                <a:solidFill>
                  <a:schemeClr val="bg1"/>
                </a:solidFill>
              </a:rPr>
              <a:t>Κάτοψη και αναπαράσταση του ηρώου στο Λευκαντί της </a:t>
            </a:r>
            <a:r>
              <a:rPr lang="el-GR" sz="900" b="1" dirty="0" smtClean="0">
                <a:solidFill>
                  <a:schemeClr val="bg1"/>
                </a:solidFill>
              </a:rPr>
              <a:t>Εύβοιας (πηγή: </a:t>
            </a:r>
            <a:r>
              <a:rPr lang="en-US" sz="900" b="1" dirty="0">
                <a:solidFill>
                  <a:schemeClr val="bg1"/>
                </a:solidFill>
              </a:rPr>
              <a:t>https://</a:t>
            </a:r>
            <a:r>
              <a:rPr lang="en-US" sz="900" b="1" dirty="0" smtClean="0">
                <a:solidFill>
                  <a:schemeClr val="bg1"/>
                </a:solidFill>
              </a:rPr>
              <a:t>www.greek-language.gr</a:t>
            </a:r>
            <a:r>
              <a:rPr lang="el-GR" sz="900" b="1" dirty="0" smtClean="0">
                <a:solidFill>
                  <a:schemeClr val="bg1"/>
                </a:solidFill>
              </a:rPr>
              <a:t>)</a:t>
            </a:r>
            <a:endParaRPr lang="el-GR" sz="900" b="1" dirty="0">
              <a:solidFill>
                <a:schemeClr val="bg1"/>
              </a:solidFill>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3319" y="1124744"/>
            <a:ext cx="316835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33319" y="4055443"/>
            <a:ext cx="2520280" cy="230832"/>
          </a:xfrm>
          <a:prstGeom prst="rect">
            <a:avLst/>
          </a:prstGeom>
          <a:noFill/>
        </p:spPr>
        <p:txBody>
          <a:bodyPr wrap="square" rtlCol="0">
            <a:spAutoFit/>
          </a:bodyPr>
          <a:lstStyle/>
          <a:p>
            <a:r>
              <a:rPr lang="el-GR" sz="900" b="1" dirty="0">
                <a:solidFill>
                  <a:schemeClr val="bg1"/>
                </a:solidFill>
              </a:rPr>
              <a:t>Μουσείο Κυκλαδικής τέχνης</a:t>
            </a:r>
            <a:endParaRPr lang="el-GR" sz="900" b="1" dirty="0">
              <a:solidFill>
                <a:schemeClr val="bg1"/>
              </a:solidFill>
            </a:endParaRPr>
          </a:p>
        </p:txBody>
      </p:sp>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101"/>
          <a:stretch/>
        </p:blipFill>
        <p:spPr bwMode="auto">
          <a:xfrm>
            <a:off x="4965367" y="4493336"/>
            <a:ext cx="4111719" cy="210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65367" y="4493336"/>
            <a:ext cx="3456384" cy="230832"/>
          </a:xfrm>
          <a:prstGeom prst="rect">
            <a:avLst/>
          </a:prstGeom>
          <a:noFill/>
        </p:spPr>
        <p:txBody>
          <a:bodyPr wrap="square" rtlCol="0">
            <a:spAutoFit/>
          </a:bodyPr>
          <a:lstStyle/>
          <a:p>
            <a:r>
              <a:rPr lang="el-GR" sz="900" b="1" dirty="0" smtClean="0"/>
              <a:t>Μουσείο Κυκλαδικής Τέχνης</a:t>
            </a:r>
            <a:endParaRPr lang="el-GR" sz="900" b="1" dirty="0"/>
          </a:p>
        </p:txBody>
      </p:sp>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40734" t="6040" r="40402" b="1164"/>
          <a:stretch/>
        </p:blipFill>
        <p:spPr bwMode="auto">
          <a:xfrm>
            <a:off x="2929606" y="124518"/>
            <a:ext cx="1967986" cy="537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929606" y="5301208"/>
            <a:ext cx="1858418" cy="230832"/>
          </a:xfrm>
          <a:prstGeom prst="rect">
            <a:avLst/>
          </a:prstGeom>
          <a:noFill/>
        </p:spPr>
        <p:txBody>
          <a:bodyPr wrap="square" rtlCol="0">
            <a:spAutoFit/>
          </a:bodyPr>
          <a:lstStyle/>
          <a:p>
            <a:r>
              <a:rPr lang="el-GR" sz="900" b="1" dirty="0">
                <a:solidFill>
                  <a:schemeClr val="bg1"/>
                </a:solidFill>
              </a:rPr>
              <a:t>Εθνικό Αρχαιολογικό Μουσείο</a:t>
            </a:r>
            <a:endParaRPr lang="el-GR" sz="900" b="1" dirty="0">
              <a:solidFill>
                <a:schemeClr val="bg1"/>
              </a:solidFill>
            </a:endParaRPr>
          </a:p>
        </p:txBody>
      </p:sp>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01" y="4192538"/>
            <a:ext cx="2769913" cy="2505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99773" y="4169806"/>
            <a:ext cx="2757475" cy="369332"/>
          </a:xfrm>
          <a:prstGeom prst="rect">
            <a:avLst/>
          </a:prstGeom>
          <a:noFill/>
        </p:spPr>
        <p:txBody>
          <a:bodyPr wrap="square" rtlCol="0">
            <a:spAutoFit/>
          </a:bodyPr>
          <a:lstStyle/>
          <a:p>
            <a:r>
              <a:rPr lang="el-GR" sz="900" b="1" dirty="0">
                <a:solidFill>
                  <a:schemeClr val="bg1"/>
                </a:solidFill>
              </a:rPr>
              <a:t>Εθνικό Αρχαιολογικό </a:t>
            </a:r>
            <a:r>
              <a:rPr lang="el-GR" sz="900" b="1" dirty="0" smtClean="0">
                <a:solidFill>
                  <a:schemeClr val="bg1"/>
                </a:solidFill>
              </a:rPr>
              <a:t>Μουσείο. Πήλινο ομοίωμα ναού από το Ηραίο του Άργους</a:t>
            </a:r>
            <a:endParaRPr lang="el-GR" sz="900" b="1" dirty="0">
              <a:solidFill>
                <a:schemeClr val="bg1"/>
              </a:solidFill>
            </a:endParaRPr>
          </a:p>
        </p:txBody>
      </p:sp>
    </p:spTree>
    <p:extLst>
      <p:ext uri="{BB962C8B-B14F-4D97-AF65-F5344CB8AC3E}">
        <p14:creationId xmlns:p14="http://schemas.microsoft.com/office/powerpoint/2010/main" val="3661121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6" y="1412777"/>
            <a:ext cx="9172576" cy="419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576" y="5663151"/>
            <a:ext cx="9172576" cy="646331"/>
          </a:xfrm>
          <a:prstGeom prst="rect">
            <a:avLst/>
          </a:prstGeom>
        </p:spPr>
        <p:txBody>
          <a:bodyPr wrap="square">
            <a:spAutoFit/>
          </a:bodyPr>
          <a:lstStyle/>
          <a:p>
            <a:pPr algn="just"/>
            <a:r>
              <a:rPr lang="el-GR" dirty="0"/>
              <a:t>Από </a:t>
            </a:r>
            <a:r>
              <a:rPr lang="en-US" dirty="0"/>
              <a:t>Hermann </a:t>
            </a:r>
            <a:r>
              <a:rPr lang="en-US" dirty="0" err="1"/>
              <a:t>Bengtson</a:t>
            </a:r>
            <a:r>
              <a:rPr lang="el-GR" dirty="0"/>
              <a:t>, Ιστορία της αρχαίας Ελλάδος (Μετάφρ. Α. Γαβρίλη), Αθήνα, 1991</a:t>
            </a:r>
          </a:p>
        </p:txBody>
      </p:sp>
      <p:sp>
        <p:nvSpPr>
          <p:cNvPr id="3" name="Slide Number Placeholder 2"/>
          <p:cNvSpPr>
            <a:spLocks noGrp="1"/>
          </p:cNvSpPr>
          <p:nvPr>
            <p:ph type="sldNum" sz="quarter" idx="12"/>
          </p:nvPr>
        </p:nvSpPr>
        <p:spPr/>
        <p:txBody>
          <a:bodyPr/>
          <a:lstStyle/>
          <a:p>
            <a:fld id="{08AB70BE-1769-45B8-85A6-0C837432C7E6}" type="slidenum">
              <a:rPr lang="en-US" smtClean="0"/>
              <a:t>23</a:t>
            </a:fld>
            <a:endParaRPr lang="en-US"/>
          </a:p>
        </p:txBody>
      </p:sp>
      <p:sp>
        <p:nvSpPr>
          <p:cNvPr id="5" name="Title 1"/>
          <p:cNvSpPr txBox="1">
            <a:spLocks/>
          </p:cNvSpPr>
          <p:nvPr/>
        </p:nvSpPr>
        <p:spPr>
          <a:xfrm>
            <a:off x="0" y="116632"/>
            <a:ext cx="9036496" cy="1143000"/>
          </a:xfrm>
          <a:prstGeom prst="rect">
            <a:avLst/>
          </a:prstGeom>
        </p:spPr>
        <p:txBody>
          <a:bodyPr>
            <a:normAutofit fontScale="97500"/>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l-GR" sz="3000" dirty="0"/>
              <a:t>Β’ ΕΛΛΗΝΙΚΟΣ ΑΠΟΙΚΙΣΜΟΣ</a:t>
            </a:r>
            <a:br>
              <a:rPr lang="el-GR" sz="3000" dirty="0"/>
            </a:br>
            <a:r>
              <a:rPr lang="el-GR" sz="3000" dirty="0"/>
              <a:t>(8</a:t>
            </a:r>
            <a:r>
              <a:rPr lang="el-GR" sz="3000" baseline="30000" dirty="0"/>
              <a:t>ος</a:t>
            </a:r>
            <a:r>
              <a:rPr lang="el-GR" sz="3000" dirty="0"/>
              <a:t> – 6</a:t>
            </a:r>
            <a:r>
              <a:rPr lang="el-GR" sz="3000" baseline="30000" dirty="0"/>
              <a:t>ος</a:t>
            </a:r>
            <a:r>
              <a:rPr lang="el-GR" sz="3000" dirty="0"/>
              <a:t> αιώνας π.Χ.)</a:t>
            </a:r>
          </a:p>
        </p:txBody>
      </p:sp>
      <p:sp>
        <p:nvSpPr>
          <p:cNvPr id="4" name="Oval 3"/>
          <p:cNvSpPr/>
          <p:nvPr/>
        </p:nvSpPr>
        <p:spPr>
          <a:xfrm>
            <a:off x="179512" y="1556792"/>
            <a:ext cx="4464496" cy="259228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noFill/>
            </a:endParaRPr>
          </a:p>
        </p:txBody>
      </p:sp>
      <p:sp>
        <p:nvSpPr>
          <p:cNvPr id="6" name="Oval 5"/>
          <p:cNvSpPr/>
          <p:nvPr/>
        </p:nvSpPr>
        <p:spPr>
          <a:xfrm>
            <a:off x="5328640" y="2492896"/>
            <a:ext cx="1080120" cy="9967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Oval 6"/>
          <p:cNvSpPr/>
          <p:nvPr/>
        </p:nvSpPr>
        <p:spPr>
          <a:xfrm>
            <a:off x="5996916" y="1464751"/>
            <a:ext cx="3147084" cy="122413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82030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7315200" cy="1154097"/>
          </a:xfrm>
        </p:spPr>
        <p:txBody>
          <a:bodyPr/>
          <a:lstStyle/>
          <a:p>
            <a:r>
              <a:rPr lang="el-GR" dirty="0"/>
              <a:t>Αίτια</a:t>
            </a:r>
          </a:p>
        </p:txBody>
      </p:sp>
      <p:sp>
        <p:nvSpPr>
          <p:cNvPr id="3" name="Slide Number Placeholder 2"/>
          <p:cNvSpPr>
            <a:spLocks noGrp="1"/>
          </p:cNvSpPr>
          <p:nvPr>
            <p:ph type="sldNum" sz="quarter" idx="12"/>
          </p:nvPr>
        </p:nvSpPr>
        <p:spPr/>
        <p:txBody>
          <a:bodyPr/>
          <a:lstStyle/>
          <a:p>
            <a:fld id="{08AB70BE-1769-45B8-85A6-0C837432C7E6}" type="slidenum">
              <a:rPr lang="en-US" smtClean="0"/>
              <a:t>24</a:t>
            </a:fld>
            <a:endParaRPr lang="en-US"/>
          </a:p>
        </p:txBody>
      </p:sp>
      <p:sp>
        <p:nvSpPr>
          <p:cNvPr id="4" name="Rectangle 3"/>
          <p:cNvSpPr/>
          <p:nvPr/>
        </p:nvSpPr>
        <p:spPr>
          <a:xfrm>
            <a:off x="107504" y="1556792"/>
            <a:ext cx="9036496" cy="5262979"/>
          </a:xfrm>
          <a:prstGeom prst="rect">
            <a:avLst/>
          </a:prstGeom>
        </p:spPr>
        <p:txBody>
          <a:bodyPr wrap="square">
            <a:spAutoFit/>
          </a:bodyPr>
          <a:lstStyle/>
          <a:p>
            <a:pPr>
              <a:lnSpc>
                <a:spcPct val="150000"/>
              </a:lnSpc>
            </a:pPr>
            <a:r>
              <a:rPr lang="el-GR" sz="2400" dirty="0"/>
              <a:t>•	Δημογραφική έκρηξη (8ος – 6ος αι.π.Χ.) - υπερπληθυσμός  - περιορισμένη έκταση καλλιεργήσιμης γης.</a:t>
            </a:r>
          </a:p>
          <a:p>
            <a:pPr>
              <a:lnSpc>
                <a:spcPct val="150000"/>
              </a:lnSpc>
            </a:pPr>
            <a:r>
              <a:rPr lang="el-GR" sz="2400" dirty="0"/>
              <a:t>•	Ανάγκη για ανεύρεση πρώτων υλών και κυρίως προμήθεια σιδηρομεταλλεύματος.</a:t>
            </a:r>
          </a:p>
          <a:p>
            <a:pPr>
              <a:lnSpc>
                <a:spcPct val="150000"/>
              </a:lnSpc>
            </a:pPr>
            <a:r>
              <a:rPr lang="el-GR" sz="2400" dirty="0"/>
              <a:t>•	Αναζήτηση νέων αγορών για την αγορά και πώληση αγαθών.</a:t>
            </a:r>
          </a:p>
          <a:p>
            <a:pPr marL="342900" indent="-342900">
              <a:lnSpc>
                <a:spcPct val="150000"/>
              </a:lnSpc>
              <a:buFont typeface="Arial" panose="020B0604020202020204" pitchFamily="34" charset="0"/>
              <a:buChar char="•"/>
            </a:pPr>
            <a:r>
              <a:rPr lang="el-GR" sz="2400" dirty="0"/>
              <a:t>Πολιτικές αναταραχές στη </a:t>
            </a:r>
            <a:r>
              <a:rPr lang="el-GR" sz="2400" dirty="0" smtClean="0"/>
              <a:t>μητρόπολη.</a:t>
            </a:r>
            <a:endParaRPr lang="el-GR" sz="2400" dirty="0"/>
          </a:p>
          <a:p>
            <a:pPr>
              <a:lnSpc>
                <a:spcPct val="150000"/>
              </a:lnSpc>
            </a:pPr>
            <a:r>
              <a:rPr lang="el-GR" sz="2400" dirty="0"/>
              <a:t>•   Γνώσεις Ελλήνων για θαλάσσιους δρόμους και  νέους τόπους εγκατάστασης.</a:t>
            </a:r>
          </a:p>
          <a:p>
            <a:pPr>
              <a:lnSpc>
                <a:spcPct val="150000"/>
              </a:lnSpc>
            </a:pPr>
            <a:endParaRPr lang="el-GR" sz="3200" dirty="0"/>
          </a:p>
        </p:txBody>
      </p:sp>
    </p:spTree>
    <p:extLst>
      <p:ext uri="{BB962C8B-B14F-4D97-AF65-F5344CB8AC3E}">
        <p14:creationId xmlns:p14="http://schemas.microsoft.com/office/powerpoint/2010/main" val="206971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92480" cy="692696"/>
          </a:xfrm>
        </p:spPr>
        <p:txBody>
          <a:bodyPr>
            <a:normAutofit fontScale="90000"/>
          </a:bodyPr>
          <a:lstStyle/>
          <a:p>
            <a:r>
              <a:rPr lang="el-GR" dirty="0"/>
              <a:t>Η διαδικασία της μετεγκατάστασης</a:t>
            </a:r>
          </a:p>
        </p:txBody>
      </p:sp>
      <p:sp>
        <p:nvSpPr>
          <p:cNvPr id="3" name="Slide Number Placeholder 2"/>
          <p:cNvSpPr>
            <a:spLocks noGrp="1"/>
          </p:cNvSpPr>
          <p:nvPr>
            <p:ph type="sldNum" sz="quarter" idx="12"/>
          </p:nvPr>
        </p:nvSpPr>
        <p:spPr/>
        <p:txBody>
          <a:bodyPr/>
          <a:lstStyle/>
          <a:p>
            <a:fld id="{08AB70BE-1769-45B8-85A6-0C837432C7E6}" type="slidenum">
              <a:rPr lang="en-US" smtClean="0"/>
              <a:t>25</a:t>
            </a:fld>
            <a:endParaRPr lang="en-US"/>
          </a:p>
        </p:txBody>
      </p:sp>
      <p:sp>
        <p:nvSpPr>
          <p:cNvPr id="4" name="Rectangle 3"/>
          <p:cNvSpPr/>
          <p:nvPr/>
        </p:nvSpPr>
        <p:spPr>
          <a:xfrm>
            <a:off x="0" y="692696"/>
            <a:ext cx="9144000" cy="4893647"/>
          </a:xfrm>
          <a:prstGeom prst="rect">
            <a:avLst/>
          </a:prstGeom>
        </p:spPr>
        <p:txBody>
          <a:bodyPr wrap="square">
            <a:spAutoFit/>
          </a:bodyPr>
          <a:lstStyle/>
          <a:p>
            <a:pPr>
              <a:lnSpc>
                <a:spcPct val="150000"/>
              </a:lnSpc>
            </a:pPr>
            <a:r>
              <a:rPr lang="el-GR" sz="2400" dirty="0"/>
              <a:t>•	</a:t>
            </a:r>
            <a:r>
              <a:rPr lang="el-GR" sz="2300" dirty="0" smtClean="0"/>
              <a:t>Διερευνητικές αποστολές – Εμπόρια – Προαποικιακές σχέσεις με γηγενείς</a:t>
            </a:r>
            <a:r>
              <a:rPr lang="el-GR" sz="2300" dirty="0" smtClean="0"/>
              <a:t>.</a:t>
            </a:r>
            <a:endParaRPr lang="el-GR" sz="2300" dirty="0" smtClean="0"/>
          </a:p>
          <a:p>
            <a:pPr>
              <a:lnSpc>
                <a:spcPct val="150000"/>
              </a:lnSpc>
            </a:pPr>
            <a:r>
              <a:rPr lang="el-GR" sz="2300" dirty="0" smtClean="0"/>
              <a:t>• Οργανωμένη </a:t>
            </a:r>
            <a:r>
              <a:rPr lang="el-GR" sz="2300" dirty="0"/>
              <a:t>επιχείρηση </a:t>
            </a:r>
            <a:r>
              <a:rPr lang="el-GR" sz="2300" dirty="0" smtClean="0"/>
              <a:t>Μητρόπολης</a:t>
            </a:r>
            <a:r>
              <a:rPr lang="en-US" sz="2300" dirty="0" smtClean="0"/>
              <a:t>, </a:t>
            </a:r>
            <a:r>
              <a:rPr lang="el-GR" sz="2300" dirty="0" smtClean="0"/>
              <a:t>όχι </a:t>
            </a:r>
            <a:r>
              <a:rPr lang="el-GR" sz="2300" dirty="0"/>
              <a:t>ατομική πρωτοβουλία.</a:t>
            </a:r>
          </a:p>
          <a:p>
            <a:pPr>
              <a:lnSpc>
                <a:spcPct val="150000"/>
              </a:lnSpc>
            </a:pPr>
            <a:r>
              <a:rPr lang="el-GR" sz="2300" dirty="0" smtClean="0"/>
              <a:t>•	Προσεκτική </a:t>
            </a:r>
            <a:r>
              <a:rPr lang="el-GR" sz="2300" dirty="0"/>
              <a:t>επιλογή περιοχής – Θεϊκή συμβουλή: Περιοχές με εύφορη γη, φυσική οχύρωση, φυσικό και απάνεμο λιμάνι  = εύκολη επικοινωνία με μητρόπολη και με υπόλοιπο κόσμο.</a:t>
            </a:r>
          </a:p>
          <a:p>
            <a:pPr>
              <a:lnSpc>
                <a:spcPct val="150000"/>
              </a:lnSpc>
            </a:pPr>
            <a:r>
              <a:rPr lang="el-GR" sz="2300" dirty="0"/>
              <a:t>•	Επίσημη τελετή </a:t>
            </a:r>
            <a:r>
              <a:rPr lang="el-GR" sz="2300" dirty="0" smtClean="0"/>
              <a:t>αναχώρησης </a:t>
            </a:r>
            <a:r>
              <a:rPr lang="el-GR" sz="2300" dirty="0"/>
              <a:t>- συμμετοχή όλων - </a:t>
            </a:r>
            <a:r>
              <a:rPr lang="el-GR" sz="2300" dirty="0" smtClean="0"/>
              <a:t>συγκίνηση.</a:t>
            </a:r>
            <a:endParaRPr lang="el-GR" sz="2300" dirty="0"/>
          </a:p>
          <a:p>
            <a:pPr>
              <a:lnSpc>
                <a:spcPct val="150000"/>
              </a:lnSpc>
            </a:pPr>
            <a:r>
              <a:rPr lang="el-GR" sz="2300" dirty="0"/>
              <a:t>•	Αρχηγός </a:t>
            </a:r>
            <a:r>
              <a:rPr lang="el-GR" sz="2300" dirty="0" smtClean="0"/>
              <a:t>αποστολής </a:t>
            </a:r>
            <a:r>
              <a:rPr lang="el-GR" sz="2300" dirty="0"/>
              <a:t>(Οικιστής</a:t>
            </a:r>
            <a:r>
              <a:rPr lang="el-GR" sz="2300" dirty="0" smtClean="0"/>
              <a:t>).</a:t>
            </a:r>
            <a:endParaRPr lang="el-GR" sz="2300" dirty="0"/>
          </a:p>
          <a:p>
            <a:pPr>
              <a:lnSpc>
                <a:spcPct val="150000"/>
              </a:lnSpc>
            </a:pPr>
            <a:r>
              <a:rPr lang="el-GR" sz="2300" dirty="0"/>
              <a:t>•	Ιερό πυρ = δεσμός αποικίας με μητρόπολη.</a:t>
            </a:r>
          </a:p>
        </p:txBody>
      </p:sp>
    </p:spTree>
    <p:extLst>
      <p:ext uri="{BB962C8B-B14F-4D97-AF65-F5344CB8AC3E}">
        <p14:creationId xmlns:p14="http://schemas.microsoft.com/office/powerpoint/2010/main" val="38902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xmlns="" id="{D3CADA03-0E3C-7AFC-98DF-A6166191F7DC}"/>
              </a:ext>
            </a:extLst>
          </p:cNvPr>
          <p:cNvSpPr>
            <a:spLocks noGrp="1"/>
          </p:cNvSpPr>
          <p:nvPr>
            <p:ph type="sldNum" sz="quarter" idx="12"/>
          </p:nvPr>
        </p:nvSpPr>
        <p:spPr/>
        <p:txBody>
          <a:bodyPr/>
          <a:lstStyle/>
          <a:p>
            <a:fld id="{08AB70BE-1769-45B8-85A6-0C837432C7E6}" type="slidenum">
              <a:rPr lang="en-US" smtClean="0"/>
              <a:t>26</a:t>
            </a:fld>
            <a:endParaRPr lang="en-US"/>
          </a:p>
        </p:txBody>
      </p:sp>
      <p:sp>
        <p:nvSpPr>
          <p:cNvPr id="6" name="TextBox 5">
            <a:extLst>
              <a:ext uri="{FF2B5EF4-FFF2-40B4-BE49-F238E27FC236}">
                <a16:creationId xmlns:a16="http://schemas.microsoft.com/office/drawing/2014/main" xmlns="" id="{571F91AC-4D2E-C63F-99F1-F55BA0C2891A}"/>
              </a:ext>
            </a:extLst>
          </p:cNvPr>
          <p:cNvSpPr txBox="1"/>
          <p:nvPr/>
        </p:nvSpPr>
        <p:spPr>
          <a:xfrm>
            <a:off x="108720" y="6309320"/>
            <a:ext cx="5831432" cy="400110"/>
          </a:xfrm>
          <a:prstGeom prst="rect">
            <a:avLst/>
          </a:prstGeom>
          <a:noFill/>
        </p:spPr>
        <p:txBody>
          <a:bodyPr wrap="square">
            <a:spAutoFit/>
          </a:bodyPr>
          <a:lstStyle/>
          <a:p>
            <a:r>
              <a:rPr lang="el-GR" sz="2000" b="1" dirty="0">
                <a:effectLst>
                  <a:outerShdw blurRad="38100" dist="38100" dir="2700000" algn="tl">
                    <a:srgbClr val="000000">
                      <a:alpha val="43137"/>
                    </a:srgbClr>
                  </a:outerShdw>
                </a:effectLst>
              </a:rPr>
              <a:t>Στράβων, Γεωγραφικά, Βιβλίο ΣΤ, Κεφ.2.4</a:t>
            </a:r>
          </a:p>
        </p:txBody>
      </p:sp>
      <p:sp>
        <p:nvSpPr>
          <p:cNvPr id="5" name="TextBox 4">
            <a:extLst>
              <a:ext uri="{FF2B5EF4-FFF2-40B4-BE49-F238E27FC236}">
                <a16:creationId xmlns:a16="http://schemas.microsoft.com/office/drawing/2014/main" xmlns="" id="{F8E4CAFC-845B-1039-2305-BBE590BF5615}"/>
              </a:ext>
            </a:extLst>
          </p:cNvPr>
          <p:cNvSpPr txBox="1"/>
          <p:nvPr/>
        </p:nvSpPr>
        <p:spPr>
          <a:xfrm>
            <a:off x="0" y="132180"/>
            <a:ext cx="8928992" cy="6377195"/>
          </a:xfrm>
          <a:prstGeom prst="rect">
            <a:avLst/>
          </a:prstGeom>
          <a:noFill/>
        </p:spPr>
        <p:txBody>
          <a:bodyPr wrap="square">
            <a:spAutoFit/>
          </a:bodyPr>
          <a:lstStyle/>
          <a:p>
            <a:pPr algn="just">
              <a:lnSpc>
                <a:spcPct val="150000"/>
              </a:lnSpc>
            </a:pPr>
            <a:r>
              <a:rPr lang="el-GR" sz="2000" dirty="0" err="1"/>
              <a:t>Τὰς</a:t>
            </a:r>
            <a:r>
              <a:rPr lang="el-GR" sz="2000" dirty="0"/>
              <a:t> </a:t>
            </a:r>
            <a:r>
              <a:rPr lang="el-GR" sz="2000" dirty="0" err="1"/>
              <a:t>δὲ</a:t>
            </a:r>
            <a:r>
              <a:rPr lang="el-GR" sz="2000" dirty="0"/>
              <a:t> </a:t>
            </a:r>
            <a:r>
              <a:rPr lang="el-GR" sz="2000" dirty="0" err="1"/>
              <a:t>Συρακούσσας</a:t>
            </a:r>
            <a:r>
              <a:rPr lang="el-GR" sz="2000" dirty="0"/>
              <a:t> </a:t>
            </a:r>
            <a:r>
              <a:rPr lang="el-GR" sz="2000" dirty="0" err="1"/>
              <a:t>Ἀρχίας</a:t>
            </a:r>
            <a:r>
              <a:rPr lang="el-GR" sz="2000" dirty="0"/>
              <a:t> </a:t>
            </a:r>
            <a:r>
              <a:rPr lang="el-GR" sz="2000" dirty="0" err="1"/>
              <a:t>μὲν</a:t>
            </a:r>
            <a:r>
              <a:rPr lang="el-GR" sz="2000" dirty="0"/>
              <a:t> </a:t>
            </a:r>
            <a:r>
              <a:rPr lang="el-GR" sz="2000" dirty="0" err="1"/>
              <a:t>ἔκτισεν</a:t>
            </a:r>
            <a:r>
              <a:rPr lang="el-GR" sz="2000" dirty="0"/>
              <a:t> </a:t>
            </a:r>
            <a:r>
              <a:rPr lang="el-GR" sz="2000" dirty="0" err="1"/>
              <a:t>ἐκ</a:t>
            </a:r>
            <a:r>
              <a:rPr lang="el-GR" sz="2000" dirty="0"/>
              <a:t> Κορίνθου </a:t>
            </a:r>
            <a:r>
              <a:rPr lang="el-GR" sz="2000" dirty="0" err="1"/>
              <a:t>πλεύσας</a:t>
            </a:r>
            <a:r>
              <a:rPr lang="el-GR" sz="2000" dirty="0"/>
              <a:t> </a:t>
            </a:r>
            <a:r>
              <a:rPr lang="el-GR" sz="2000" dirty="0" err="1"/>
              <a:t>περὶ</a:t>
            </a:r>
            <a:r>
              <a:rPr lang="el-GR" sz="2000" dirty="0"/>
              <a:t> </a:t>
            </a:r>
            <a:r>
              <a:rPr lang="el-GR" sz="2000" dirty="0" err="1"/>
              <a:t>τοὺς</a:t>
            </a:r>
            <a:r>
              <a:rPr lang="el-GR" sz="2000" dirty="0"/>
              <a:t> </a:t>
            </a:r>
            <a:r>
              <a:rPr lang="el-GR" sz="2000" dirty="0" err="1"/>
              <a:t>αὐτοὺς</a:t>
            </a:r>
            <a:r>
              <a:rPr lang="el-GR" sz="2000" dirty="0"/>
              <a:t> χρόνους </a:t>
            </a:r>
            <a:r>
              <a:rPr lang="el-GR" sz="2000" dirty="0" err="1"/>
              <a:t>οἷς</a:t>
            </a:r>
            <a:r>
              <a:rPr lang="el-GR" sz="2000" dirty="0"/>
              <a:t> </a:t>
            </a:r>
            <a:r>
              <a:rPr lang="el-GR" sz="2000" dirty="0" err="1"/>
              <a:t>ὠικίσθησαν</a:t>
            </a:r>
            <a:r>
              <a:rPr lang="el-GR" sz="2000" dirty="0"/>
              <a:t> ἥ τε Νάξος </a:t>
            </a:r>
            <a:r>
              <a:rPr lang="el-GR" sz="2000" dirty="0" err="1"/>
              <a:t>καὶ</a:t>
            </a:r>
            <a:r>
              <a:rPr lang="el-GR" sz="2000" dirty="0"/>
              <a:t> </a:t>
            </a:r>
            <a:r>
              <a:rPr lang="el-GR" sz="2000" dirty="0" err="1"/>
              <a:t>τὰ</a:t>
            </a:r>
            <a:r>
              <a:rPr lang="el-GR" sz="2000" dirty="0"/>
              <a:t> Μέγαρα. ἅμα δὲ Μύσκελλόν τέ φασιν </a:t>
            </a:r>
            <a:r>
              <a:rPr lang="el-GR" sz="2000" b="1" dirty="0">
                <a:solidFill>
                  <a:srgbClr val="FF0000"/>
                </a:solidFill>
              </a:rPr>
              <a:t>εἰς Δελφοὺς ἐλθεῖ</a:t>
            </a:r>
            <a:r>
              <a:rPr lang="el-GR" sz="2000" dirty="0">
                <a:solidFill>
                  <a:srgbClr val="FF0000"/>
                </a:solidFill>
              </a:rPr>
              <a:t>ν </a:t>
            </a:r>
            <a:r>
              <a:rPr lang="el-GR" sz="2000" dirty="0"/>
              <a:t>καὶ τὸν Ἀρχίαν· </a:t>
            </a:r>
            <a:r>
              <a:rPr lang="el-GR" sz="2000" b="1" dirty="0">
                <a:solidFill>
                  <a:srgbClr val="FF0000"/>
                </a:solidFill>
              </a:rPr>
              <a:t>χρηστηριαζομένων</a:t>
            </a:r>
            <a:r>
              <a:rPr lang="el-GR" sz="2000" dirty="0"/>
              <a:t> δ᾽ ἐρέσθαι τὸν θεόν, πότερον αἱροῦνται πλοῦτον ἢ ὑγίειαν· τὸν μὲν οὖν Ἀρχίαν ἑλέσθαι τὸν πλοῦτον, Μύσκελλον δὲ τὴν ὑγίειαν· </a:t>
            </a:r>
            <a:r>
              <a:rPr lang="el-GR" sz="2000" dirty="0" smtClean="0"/>
              <a:t>............................ </a:t>
            </a:r>
            <a:r>
              <a:rPr lang="el-GR" sz="2000" dirty="0"/>
              <a:t>πλέοντα </a:t>
            </a:r>
            <a:r>
              <a:rPr lang="el-GR" sz="2000" dirty="0" err="1"/>
              <a:t>δὲ</a:t>
            </a:r>
            <a:r>
              <a:rPr lang="el-GR" sz="2000" dirty="0"/>
              <a:t> </a:t>
            </a:r>
            <a:r>
              <a:rPr lang="el-GR" sz="2000" dirty="0" err="1"/>
              <a:t>τὸν</a:t>
            </a:r>
            <a:r>
              <a:rPr lang="el-GR" sz="2000" dirty="0"/>
              <a:t> </a:t>
            </a:r>
            <a:r>
              <a:rPr lang="el-GR" sz="2000" dirty="0" err="1"/>
              <a:t>Ἀρχίαν</a:t>
            </a:r>
            <a:r>
              <a:rPr lang="el-GR" sz="2000" dirty="0"/>
              <a:t> </a:t>
            </a:r>
            <a:r>
              <a:rPr lang="el-GR" sz="2000" dirty="0" err="1"/>
              <a:t>εἰς</a:t>
            </a:r>
            <a:r>
              <a:rPr lang="el-GR" sz="2000" dirty="0"/>
              <a:t> </a:t>
            </a:r>
            <a:r>
              <a:rPr lang="el-GR" sz="2000" dirty="0" err="1"/>
              <a:t>τὴν</a:t>
            </a:r>
            <a:r>
              <a:rPr lang="el-GR" sz="2000" dirty="0"/>
              <a:t> </a:t>
            </a:r>
            <a:r>
              <a:rPr lang="el-GR" sz="2000" dirty="0" err="1"/>
              <a:t>Σικελίαν</a:t>
            </a:r>
            <a:r>
              <a:rPr lang="el-GR" sz="2000" dirty="0"/>
              <a:t> </a:t>
            </a:r>
            <a:r>
              <a:rPr lang="el-GR" sz="2000" dirty="0" err="1"/>
              <a:t>καταλιπεῖν</a:t>
            </a:r>
            <a:r>
              <a:rPr lang="el-GR" sz="2000" dirty="0"/>
              <a:t> </a:t>
            </a:r>
            <a:r>
              <a:rPr lang="el-GR" sz="2000" dirty="0" err="1"/>
              <a:t>μετὰ</a:t>
            </a:r>
            <a:r>
              <a:rPr lang="el-GR" sz="2000" dirty="0"/>
              <a:t> μέρους </a:t>
            </a:r>
            <a:r>
              <a:rPr lang="el-GR" sz="2000" dirty="0" err="1"/>
              <a:t>τῆς</a:t>
            </a:r>
            <a:r>
              <a:rPr lang="el-GR" sz="2000" dirty="0"/>
              <a:t> </a:t>
            </a:r>
            <a:r>
              <a:rPr lang="el-GR" sz="2000" dirty="0" err="1"/>
              <a:t>στρατιᾶς</a:t>
            </a:r>
            <a:r>
              <a:rPr lang="el-GR" sz="2000" dirty="0"/>
              <a:t> </a:t>
            </a:r>
            <a:r>
              <a:rPr lang="el-GR" sz="2000" dirty="0" err="1"/>
              <a:t>τοῦ</a:t>
            </a:r>
            <a:r>
              <a:rPr lang="el-GR" sz="2000" dirty="0"/>
              <a:t> </a:t>
            </a:r>
            <a:r>
              <a:rPr lang="el-GR" sz="2000" dirty="0" err="1"/>
              <a:t>τῶν</a:t>
            </a:r>
            <a:r>
              <a:rPr lang="el-GR" sz="2000" dirty="0"/>
              <a:t> </a:t>
            </a:r>
            <a:r>
              <a:rPr lang="el-GR" sz="2000" dirty="0" err="1"/>
              <a:t>Ἡρακλειδῶν</a:t>
            </a:r>
            <a:r>
              <a:rPr lang="el-GR" sz="2000" dirty="0"/>
              <a:t> γένους </a:t>
            </a:r>
            <a:r>
              <a:rPr lang="el-GR" sz="2000" dirty="0" err="1"/>
              <a:t>Χερσικράτη</a:t>
            </a:r>
            <a:r>
              <a:rPr lang="el-GR" sz="2000" dirty="0"/>
              <a:t> </a:t>
            </a:r>
            <a:r>
              <a:rPr lang="el-GR" sz="2000" b="1" dirty="0" err="1">
                <a:solidFill>
                  <a:srgbClr val="FF0000"/>
                </a:solidFill>
              </a:rPr>
              <a:t>συνοικιοῦντα</a:t>
            </a:r>
            <a:r>
              <a:rPr lang="el-GR" sz="2000" dirty="0"/>
              <a:t> </a:t>
            </a:r>
            <a:r>
              <a:rPr lang="el-GR" sz="2000" dirty="0" err="1"/>
              <a:t>τὴν</a:t>
            </a:r>
            <a:r>
              <a:rPr lang="el-GR" sz="2000" dirty="0"/>
              <a:t> </a:t>
            </a:r>
            <a:r>
              <a:rPr lang="el-GR" sz="2000" dirty="0" err="1"/>
              <a:t>νῦν</a:t>
            </a:r>
            <a:r>
              <a:rPr lang="el-GR" sz="2000" dirty="0"/>
              <a:t> </a:t>
            </a:r>
            <a:r>
              <a:rPr lang="el-GR" sz="2000" dirty="0" err="1"/>
              <a:t>Κέρκυραν</a:t>
            </a:r>
            <a:r>
              <a:rPr lang="el-GR" sz="2000" dirty="0"/>
              <a:t> </a:t>
            </a:r>
            <a:r>
              <a:rPr lang="el-GR" sz="2000" dirty="0" err="1"/>
              <a:t>καλουμένην</a:t>
            </a:r>
            <a:r>
              <a:rPr lang="el-GR" sz="2000" dirty="0"/>
              <a:t>, πρότερον </a:t>
            </a:r>
            <a:r>
              <a:rPr lang="el-GR" sz="2000" dirty="0" err="1"/>
              <a:t>δὲ</a:t>
            </a:r>
            <a:r>
              <a:rPr lang="el-GR" sz="2000" dirty="0"/>
              <a:t> </a:t>
            </a:r>
            <a:r>
              <a:rPr lang="el-GR" sz="2000" dirty="0" err="1"/>
              <a:t>Σχερίαν</a:t>
            </a:r>
            <a:r>
              <a:rPr lang="el-GR" sz="2000" dirty="0"/>
              <a:t>. </a:t>
            </a:r>
            <a:r>
              <a:rPr lang="el-GR" sz="2000" dirty="0" err="1"/>
              <a:t>ἐκεῖνον</a:t>
            </a:r>
            <a:r>
              <a:rPr lang="el-GR" sz="2000" dirty="0"/>
              <a:t> </a:t>
            </a:r>
            <a:r>
              <a:rPr lang="el-GR" sz="2000" dirty="0" err="1"/>
              <a:t>μὲν</a:t>
            </a:r>
            <a:r>
              <a:rPr lang="el-GR" sz="2000" dirty="0"/>
              <a:t> </a:t>
            </a:r>
            <a:r>
              <a:rPr lang="el-GR" sz="2000" dirty="0" err="1"/>
              <a:t>οὖν</a:t>
            </a:r>
            <a:r>
              <a:rPr lang="el-GR" sz="2000" dirty="0"/>
              <a:t> </a:t>
            </a:r>
            <a:r>
              <a:rPr lang="el-GR" sz="2000" b="1" dirty="0" err="1">
                <a:solidFill>
                  <a:srgbClr val="FF0000"/>
                </a:solidFill>
              </a:rPr>
              <a:t>ἐκβαλόντα</a:t>
            </a:r>
            <a:r>
              <a:rPr lang="el-GR" sz="2000" b="1" dirty="0">
                <a:solidFill>
                  <a:srgbClr val="FF0000"/>
                </a:solidFill>
              </a:rPr>
              <a:t> </a:t>
            </a:r>
            <a:r>
              <a:rPr lang="el-GR" sz="2000" b="1" dirty="0" err="1">
                <a:solidFill>
                  <a:srgbClr val="FF0000"/>
                </a:solidFill>
              </a:rPr>
              <a:t>Λιβυρνοὺς</a:t>
            </a:r>
            <a:r>
              <a:rPr lang="el-GR" sz="2000" b="1" dirty="0">
                <a:solidFill>
                  <a:srgbClr val="FF0000"/>
                </a:solidFill>
              </a:rPr>
              <a:t> κατέχοντας </a:t>
            </a:r>
            <a:r>
              <a:rPr lang="el-GR" sz="2000" dirty="0" err="1"/>
              <a:t>οἰκίσαι</a:t>
            </a:r>
            <a:r>
              <a:rPr lang="el-GR" sz="2000" dirty="0"/>
              <a:t> </a:t>
            </a:r>
            <a:r>
              <a:rPr lang="el-GR" sz="2000" dirty="0" err="1"/>
              <a:t>τὴν</a:t>
            </a:r>
            <a:r>
              <a:rPr lang="el-GR" sz="2000" dirty="0"/>
              <a:t> </a:t>
            </a:r>
            <a:r>
              <a:rPr lang="el-GR" sz="2000" dirty="0" err="1"/>
              <a:t>νῆσον</a:t>
            </a:r>
            <a:r>
              <a:rPr lang="el-GR" sz="2000" dirty="0"/>
              <a:t>, </a:t>
            </a:r>
            <a:r>
              <a:rPr lang="el-GR" sz="2000" dirty="0" err="1"/>
              <a:t>τὸν</a:t>
            </a:r>
            <a:r>
              <a:rPr lang="el-GR" sz="2000" dirty="0"/>
              <a:t> δ᾽ </a:t>
            </a:r>
            <a:r>
              <a:rPr lang="el-GR" sz="2000" dirty="0" err="1"/>
              <a:t>Ἀρχίαν</a:t>
            </a:r>
            <a:r>
              <a:rPr lang="el-GR" sz="2000" dirty="0"/>
              <a:t> </a:t>
            </a:r>
            <a:r>
              <a:rPr lang="el-GR" sz="2000" dirty="0" err="1"/>
              <a:t>κατασχόντα</a:t>
            </a:r>
            <a:r>
              <a:rPr lang="el-GR" sz="2000" dirty="0"/>
              <a:t> </a:t>
            </a:r>
            <a:r>
              <a:rPr lang="el-GR" sz="2000" dirty="0" err="1"/>
              <a:t>πρὸς</a:t>
            </a:r>
            <a:r>
              <a:rPr lang="el-GR" sz="2000" dirty="0"/>
              <a:t> </a:t>
            </a:r>
            <a:r>
              <a:rPr lang="el-GR" sz="2000" dirty="0" err="1"/>
              <a:t>τὸ</a:t>
            </a:r>
            <a:r>
              <a:rPr lang="el-GR" sz="2000" dirty="0"/>
              <a:t> </a:t>
            </a:r>
            <a:r>
              <a:rPr lang="el-GR" sz="2000" dirty="0" err="1"/>
              <a:t>Ζεφύριον</a:t>
            </a:r>
            <a:r>
              <a:rPr lang="el-GR" sz="2000" dirty="0"/>
              <a:t> </a:t>
            </a:r>
            <a:r>
              <a:rPr lang="el-GR" sz="2000" dirty="0" err="1"/>
              <a:t>τῶν</a:t>
            </a:r>
            <a:r>
              <a:rPr lang="el-GR" sz="2000" dirty="0"/>
              <a:t> Δωριέων </a:t>
            </a:r>
            <a:r>
              <a:rPr lang="el-GR" sz="2000" dirty="0" err="1"/>
              <a:t>εὑρόντα</a:t>
            </a:r>
            <a:r>
              <a:rPr lang="el-GR" sz="2000" dirty="0"/>
              <a:t> </a:t>
            </a:r>
            <a:r>
              <a:rPr lang="el-GR" sz="2000" dirty="0" err="1"/>
              <a:t>τινὰς</a:t>
            </a:r>
            <a:r>
              <a:rPr lang="el-GR" sz="2000" dirty="0"/>
              <a:t> </a:t>
            </a:r>
            <a:r>
              <a:rPr lang="el-GR" sz="2000" dirty="0" err="1"/>
              <a:t>δεῦρο</a:t>
            </a:r>
            <a:r>
              <a:rPr lang="el-GR" sz="2000" dirty="0"/>
              <a:t> </a:t>
            </a:r>
            <a:r>
              <a:rPr lang="el-GR" sz="2000" dirty="0" err="1"/>
              <a:t>ἀφιγμένους</a:t>
            </a:r>
            <a:r>
              <a:rPr lang="el-GR" sz="2000" dirty="0"/>
              <a:t> </a:t>
            </a:r>
            <a:r>
              <a:rPr lang="el-GR" sz="2000" dirty="0" err="1"/>
              <a:t>ἐκ</a:t>
            </a:r>
            <a:r>
              <a:rPr lang="el-GR" sz="2000" dirty="0"/>
              <a:t> </a:t>
            </a:r>
            <a:r>
              <a:rPr lang="el-GR" sz="2000" dirty="0" err="1"/>
              <a:t>τῆς</a:t>
            </a:r>
            <a:r>
              <a:rPr lang="el-GR" sz="2000" dirty="0"/>
              <a:t> Σικελίας </a:t>
            </a:r>
            <a:r>
              <a:rPr lang="el-GR" sz="2000" dirty="0" err="1"/>
              <a:t>παρὰ</a:t>
            </a:r>
            <a:r>
              <a:rPr lang="el-GR" sz="2000" dirty="0"/>
              <a:t> </a:t>
            </a:r>
            <a:r>
              <a:rPr lang="el-GR" sz="2000" dirty="0" err="1"/>
              <a:t>τῶν</a:t>
            </a:r>
            <a:r>
              <a:rPr lang="el-GR" sz="2000" dirty="0"/>
              <a:t> </a:t>
            </a:r>
            <a:r>
              <a:rPr lang="el-GR" sz="2000" dirty="0" err="1"/>
              <a:t>τὰ</a:t>
            </a:r>
            <a:r>
              <a:rPr lang="el-GR" sz="2000" dirty="0"/>
              <a:t> Μέγαρα </a:t>
            </a:r>
            <a:r>
              <a:rPr lang="el-GR" sz="2000" dirty="0" err="1"/>
              <a:t>κτισάντων</a:t>
            </a:r>
            <a:r>
              <a:rPr lang="el-GR" sz="2000" dirty="0"/>
              <a:t> </a:t>
            </a:r>
            <a:r>
              <a:rPr lang="el-GR" sz="2000" dirty="0" err="1"/>
              <a:t>ἀναλαβεῖν</a:t>
            </a:r>
            <a:r>
              <a:rPr lang="el-GR" sz="2000" dirty="0"/>
              <a:t> </a:t>
            </a:r>
            <a:r>
              <a:rPr lang="el-GR" sz="2000" dirty="0" err="1"/>
              <a:t>αὐτούς</a:t>
            </a:r>
            <a:r>
              <a:rPr lang="el-GR" sz="2000" dirty="0"/>
              <a:t>, </a:t>
            </a:r>
            <a:r>
              <a:rPr lang="el-GR" sz="2000" dirty="0" err="1"/>
              <a:t>καὶ</a:t>
            </a:r>
            <a:r>
              <a:rPr lang="el-GR" sz="2000" dirty="0"/>
              <a:t> </a:t>
            </a:r>
            <a:r>
              <a:rPr lang="el-GR" sz="2000" dirty="0" err="1"/>
              <a:t>κοινῆι</a:t>
            </a:r>
            <a:r>
              <a:rPr lang="el-GR" sz="2000" dirty="0"/>
              <a:t> </a:t>
            </a:r>
            <a:r>
              <a:rPr lang="el-GR" sz="2000" dirty="0" err="1"/>
              <a:t>μετ</a:t>
            </a:r>
            <a:r>
              <a:rPr lang="el-GR" sz="2000" dirty="0"/>
              <a:t>᾽ </a:t>
            </a:r>
            <a:r>
              <a:rPr lang="el-GR" sz="2000" dirty="0" err="1"/>
              <a:t>αὐτῶν</a:t>
            </a:r>
            <a:r>
              <a:rPr lang="el-GR" sz="2000" dirty="0"/>
              <a:t> </a:t>
            </a:r>
            <a:r>
              <a:rPr lang="el-GR" sz="2000" dirty="0" err="1"/>
              <a:t>κτίσαι</a:t>
            </a:r>
            <a:r>
              <a:rPr lang="el-GR" sz="2000" dirty="0"/>
              <a:t> </a:t>
            </a:r>
            <a:r>
              <a:rPr lang="el-GR" sz="2000" dirty="0" err="1"/>
              <a:t>τὰς</a:t>
            </a:r>
            <a:r>
              <a:rPr lang="el-GR" sz="2000" dirty="0"/>
              <a:t> </a:t>
            </a:r>
            <a:r>
              <a:rPr lang="el-GR" sz="2000" dirty="0" err="1"/>
              <a:t>Συρακούσσας</a:t>
            </a:r>
            <a:r>
              <a:rPr lang="el-GR" sz="2000" dirty="0"/>
              <a:t>. ηὐξήθη δὲ καὶ </a:t>
            </a:r>
            <a:r>
              <a:rPr lang="el-GR" sz="2000" b="1" dirty="0">
                <a:solidFill>
                  <a:srgbClr val="FF0000"/>
                </a:solidFill>
              </a:rPr>
              <a:t>διὰ τὴν τῆς χώρας εὐδαιμονίαν </a:t>
            </a:r>
            <a:r>
              <a:rPr lang="el-GR" sz="2000" dirty="0"/>
              <a:t>ἡ πόλις καὶ διὰ τὴν τῶν </a:t>
            </a:r>
            <a:r>
              <a:rPr lang="el-GR" sz="2000" b="1" dirty="0">
                <a:solidFill>
                  <a:srgbClr val="FF0000"/>
                </a:solidFill>
              </a:rPr>
              <a:t>λιμένων εὐφυί̈αν</a:t>
            </a:r>
            <a:r>
              <a:rPr lang="el-GR" sz="2000" dirty="0"/>
              <a:t>. </a:t>
            </a:r>
            <a:endParaRPr lang="el-GR" sz="2000" dirty="0" smtClean="0"/>
          </a:p>
          <a:p>
            <a:pPr algn="just">
              <a:lnSpc>
                <a:spcPct val="150000"/>
              </a:lnSpc>
            </a:pPr>
            <a:endParaRPr lang="el-GR" sz="1400" dirty="0"/>
          </a:p>
        </p:txBody>
      </p:sp>
    </p:spTree>
    <p:extLst>
      <p:ext uri="{BB962C8B-B14F-4D97-AF65-F5344CB8AC3E}">
        <p14:creationId xmlns:p14="http://schemas.microsoft.com/office/powerpoint/2010/main" val="21439341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xmlns="" id="{CFB8BB2E-DB34-5ACE-6BE6-07A2A8C02F6B}"/>
              </a:ext>
            </a:extLst>
          </p:cNvPr>
          <p:cNvSpPr>
            <a:spLocks noGrp="1"/>
          </p:cNvSpPr>
          <p:nvPr>
            <p:ph type="sldNum" sz="quarter" idx="12"/>
          </p:nvPr>
        </p:nvSpPr>
        <p:spPr/>
        <p:txBody>
          <a:bodyPr/>
          <a:lstStyle/>
          <a:p>
            <a:fld id="{08AB70BE-1769-45B8-85A6-0C837432C7E6}" type="slidenum">
              <a:rPr lang="en-US" smtClean="0"/>
              <a:t>27</a:t>
            </a:fld>
            <a:endParaRPr lang="en-US"/>
          </a:p>
        </p:txBody>
      </p:sp>
      <p:sp>
        <p:nvSpPr>
          <p:cNvPr id="6" name="TextBox 5">
            <a:extLst>
              <a:ext uri="{FF2B5EF4-FFF2-40B4-BE49-F238E27FC236}">
                <a16:creationId xmlns:a16="http://schemas.microsoft.com/office/drawing/2014/main" xmlns="" id="{631093C2-8897-0253-DA48-6A0F4B9B9948}"/>
              </a:ext>
            </a:extLst>
          </p:cNvPr>
          <p:cNvSpPr txBox="1"/>
          <p:nvPr/>
        </p:nvSpPr>
        <p:spPr>
          <a:xfrm>
            <a:off x="35496" y="6118275"/>
            <a:ext cx="8712968" cy="646331"/>
          </a:xfrm>
          <a:prstGeom prst="rect">
            <a:avLst/>
          </a:prstGeom>
          <a:noFill/>
        </p:spPr>
        <p:txBody>
          <a:bodyPr wrap="square">
            <a:spAutoFit/>
          </a:bodyPr>
          <a:lstStyle/>
          <a:p>
            <a:r>
              <a:rPr lang="el-GR" b="1" dirty="0"/>
              <a:t>ΗΡΟΔΟΤΟΣ</a:t>
            </a:r>
          </a:p>
          <a:p>
            <a:r>
              <a:rPr lang="el-GR" b="1" dirty="0" err="1"/>
              <a:t>Ἱστορίαι</a:t>
            </a:r>
            <a:r>
              <a:rPr lang="el-GR" b="1" dirty="0"/>
              <a:t> (6.33.1-6.41.4)</a:t>
            </a:r>
          </a:p>
        </p:txBody>
      </p:sp>
      <p:sp>
        <p:nvSpPr>
          <p:cNvPr id="5" name="TextBox 4">
            <a:extLst>
              <a:ext uri="{FF2B5EF4-FFF2-40B4-BE49-F238E27FC236}">
                <a16:creationId xmlns:a16="http://schemas.microsoft.com/office/drawing/2014/main" xmlns="" id="{9AC822BE-5E1A-6AD8-2CAE-1E82A6104079}"/>
              </a:ext>
            </a:extLst>
          </p:cNvPr>
          <p:cNvSpPr txBox="1"/>
          <p:nvPr/>
        </p:nvSpPr>
        <p:spPr>
          <a:xfrm>
            <a:off x="50931" y="116632"/>
            <a:ext cx="9036496" cy="5847755"/>
          </a:xfrm>
          <a:prstGeom prst="rect">
            <a:avLst/>
          </a:prstGeom>
          <a:noFill/>
        </p:spPr>
        <p:txBody>
          <a:bodyPr wrap="square">
            <a:spAutoFit/>
          </a:bodyPr>
          <a:lstStyle/>
          <a:p>
            <a:pPr algn="just"/>
            <a:r>
              <a:rPr lang="el-GR" sz="1700" dirty="0"/>
              <a:t>[6.33.1] </a:t>
            </a:r>
            <a:r>
              <a:rPr lang="en-US" sz="1700" dirty="0" smtClean="0"/>
              <a:t>……….. </a:t>
            </a:r>
            <a:r>
              <a:rPr lang="el-GR" sz="1700" dirty="0" smtClean="0"/>
              <a:t>Να </a:t>
            </a:r>
            <a:r>
              <a:rPr lang="el-GR" sz="1700" dirty="0"/>
              <a:t>ποια μέρη βρίσκονται στην ευρωπαϊκή ακτή του Ελλησπόντου: η Χερσόνησος, όπου υπάρχουν πολλές πόλεις, και η Πέρινθος και τα φρούρια στις θρακικές ακτές και η Σηλυμβρία και το Βυζάντιο. </a:t>
            </a:r>
            <a:r>
              <a:rPr lang="el-GR" sz="1700" dirty="0" smtClean="0"/>
              <a:t>........................................</a:t>
            </a:r>
            <a:endParaRPr lang="el-GR" sz="1700" dirty="0"/>
          </a:p>
          <a:p>
            <a:pPr algn="just"/>
            <a:r>
              <a:rPr lang="el-GR" sz="1700" dirty="0" smtClean="0"/>
              <a:t> [</a:t>
            </a:r>
            <a:r>
              <a:rPr lang="el-GR" sz="1700" dirty="0"/>
              <a:t>6.34.1] Σ᾽ αυτές τις πολιτείες ώς τότε τύραννος ήταν ο Μιλτιάδης, ο γιος του Κίμωνος, γιου του Στησαγόρα</a:t>
            </a:r>
            <a:r>
              <a:rPr lang="el-GR" sz="1700" dirty="0" smtClean="0"/>
              <a:t>·........................................</a:t>
            </a:r>
          </a:p>
          <a:p>
            <a:pPr algn="just"/>
            <a:r>
              <a:rPr lang="el-GR" sz="1700" dirty="0" smtClean="0"/>
              <a:t>[</a:t>
            </a:r>
            <a:r>
              <a:rPr lang="el-GR" sz="1700" dirty="0"/>
              <a:t>6.35.2] Λοιπόν αυτός ο Μιλτιάδης, καθώς καθόταν στο κατώφλι του σπιτιού του, είδε τους Δολόγκους να περνούν ντυμένοι με ρούχα ξενικά και κρατώντας δόρατα· τους φώναξε να πλησιάσουν, κι όταν πήγαν κοντά του τους υποσχέθηκε κατάλυμα και τραπέζι. Εκείνοι δέχτηκαν, κι όταν χάρηκαν τη φιλοξενία του, του αποκάλυψαν ολόκληρο το χρησμό· κι ύστερ᾽ από την αποκάλυψη, τον παρακαλούσαν ν᾽ ακολουθήσει το θέλημα του θεού. </a:t>
            </a:r>
            <a:endParaRPr lang="el-GR" sz="1700" dirty="0" smtClean="0"/>
          </a:p>
          <a:p>
            <a:pPr algn="just"/>
            <a:r>
              <a:rPr lang="el-GR" sz="1700" dirty="0" smtClean="0"/>
              <a:t>[</a:t>
            </a:r>
            <a:r>
              <a:rPr lang="el-GR" sz="1700" dirty="0"/>
              <a:t>6.35.3] Κι ο Μιλτιάδης, αμέσως μόλις άκουσε την πρόταση, πείστηκε — ο άνθρωπος </a:t>
            </a:r>
            <a:r>
              <a:rPr lang="el-GR" sz="1700" b="1" dirty="0">
                <a:solidFill>
                  <a:srgbClr val="FF0000"/>
                </a:solidFill>
              </a:rPr>
              <a:t>δυσανασχετούσε με τη δεσποτεία του Πεισιστράτου και ήθελε να ξεμπλέξει</a:t>
            </a:r>
            <a:r>
              <a:rPr lang="el-GR" sz="1700" dirty="0"/>
              <a:t>. Κι αμέσως ετοιμάστηκε και </a:t>
            </a:r>
            <a:r>
              <a:rPr lang="el-GR" sz="1700" b="1" dirty="0">
                <a:solidFill>
                  <a:srgbClr val="FF0000"/>
                </a:solidFill>
              </a:rPr>
              <a:t>πήγε στους Δελ</a:t>
            </a:r>
            <a:r>
              <a:rPr lang="el-GR" sz="1700" dirty="0">
                <a:solidFill>
                  <a:srgbClr val="FF0000"/>
                </a:solidFill>
              </a:rPr>
              <a:t>φούς</a:t>
            </a:r>
            <a:r>
              <a:rPr lang="el-GR" sz="1700" dirty="0"/>
              <a:t>, </a:t>
            </a:r>
            <a:r>
              <a:rPr lang="el-GR" sz="1700" b="1" dirty="0">
                <a:solidFill>
                  <a:srgbClr val="FF0000"/>
                </a:solidFill>
              </a:rPr>
              <a:t>για να ρωτήσει το μαντείο αν </a:t>
            </a:r>
            <a:r>
              <a:rPr lang="el-GR" sz="1700" dirty="0"/>
              <a:t>πρέπει να πράξει τα όσα του παρακαλούσαν οι Δόλογκοι.</a:t>
            </a:r>
          </a:p>
          <a:p>
            <a:pPr algn="just"/>
            <a:r>
              <a:rPr lang="el-GR" sz="1700" dirty="0"/>
              <a:t>[6.36.1] Κι έτσι λοιπόν με την παρακίνηση και της Πυθίας ο Μιλτιάδης, ο γιος του </a:t>
            </a:r>
            <a:r>
              <a:rPr lang="el-GR" sz="1700" dirty="0" err="1"/>
              <a:t>Κυψέλου</a:t>
            </a:r>
            <a:r>
              <a:rPr lang="el-GR" sz="1700" dirty="0"/>
              <a:t>, που ανακηρύχτηκε προηγουμένως ολυμπιονίκης σε αγώνα τεθρίππων, </a:t>
            </a:r>
            <a:r>
              <a:rPr lang="el-GR" sz="1700" b="1" dirty="0">
                <a:solidFill>
                  <a:srgbClr val="FF0000"/>
                </a:solidFill>
              </a:rPr>
              <a:t>πήρε τότε μαζί του κάθε Αθηναίο που προθυμοποιήθηκε να πάρει μέρος στην αποστολή και ξεκίνησε με καράβια </a:t>
            </a:r>
            <a:r>
              <a:rPr lang="el-GR" sz="1700" b="1" dirty="0"/>
              <a:t>μαζί με τους Δολόγκους και έγινε κύριος της χώρας τους</a:t>
            </a:r>
            <a:r>
              <a:rPr lang="el-GR" sz="1700" dirty="0"/>
              <a:t>. Και οι Δόλογκοι που τον έφεραν μαζί τους στη χώρα τους τον ανακήρυξαν τύραννο. </a:t>
            </a:r>
          </a:p>
          <a:p>
            <a:pPr algn="just"/>
            <a:r>
              <a:rPr lang="el-GR" sz="1700" dirty="0"/>
              <a:t>[6.36.2] Κι αυτός </a:t>
            </a:r>
            <a:r>
              <a:rPr lang="el-GR" sz="1700" b="1" dirty="0">
                <a:solidFill>
                  <a:srgbClr val="FF0000"/>
                </a:solidFill>
              </a:rPr>
              <a:t>το πρώτο που έκανε ήταν να χτίσει τείχος</a:t>
            </a:r>
            <a:r>
              <a:rPr lang="el-GR" sz="1700" dirty="0"/>
              <a:t>, από την πόλη Καρδία ως την Πακτύη, που έκλεινε τον ισθμό της Χερσονήσου, για να μη μπορούν οι Αψίνθιοι να κάνουν εισβολές στη χώρα και να τους ρημάζουν. </a:t>
            </a:r>
          </a:p>
        </p:txBody>
      </p:sp>
    </p:spTree>
    <p:extLst>
      <p:ext uri="{BB962C8B-B14F-4D97-AF65-F5344CB8AC3E}">
        <p14:creationId xmlns:p14="http://schemas.microsoft.com/office/powerpoint/2010/main" val="22523549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6" y="116633"/>
            <a:ext cx="8222892" cy="792088"/>
          </a:xfrm>
        </p:spPr>
        <p:txBody>
          <a:bodyPr>
            <a:normAutofit/>
          </a:bodyPr>
          <a:lstStyle/>
          <a:p>
            <a:r>
              <a:rPr lang="el-GR" dirty="0"/>
              <a:t>Χαρακτηριστικά – εξέλιξη αποικίας</a:t>
            </a:r>
          </a:p>
        </p:txBody>
      </p:sp>
      <p:sp>
        <p:nvSpPr>
          <p:cNvPr id="3" name="Slide Number Placeholder 2"/>
          <p:cNvSpPr>
            <a:spLocks noGrp="1"/>
          </p:cNvSpPr>
          <p:nvPr>
            <p:ph type="sldNum" sz="quarter" idx="12"/>
          </p:nvPr>
        </p:nvSpPr>
        <p:spPr/>
        <p:txBody>
          <a:bodyPr/>
          <a:lstStyle/>
          <a:p>
            <a:fld id="{08AB70BE-1769-45B8-85A6-0C837432C7E6}" type="slidenum">
              <a:rPr lang="en-US" smtClean="0"/>
              <a:t>28</a:t>
            </a:fld>
            <a:endParaRPr lang="en-US" dirty="0"/>
          </a:p>
        </p:txBody>
      </p:sp>
      <p:sp>
        <p:nvSpPr>
          <p:cNvPr id="4" name="Rectangle 3"/>
          <p:cNvSpPr/>
          <p:nvPr/>
        </p:nvSpPr>
        <p:spPr>
          <a:xfrm>
            <a:off x="10851" y="908720"/>
            <a:ext cx="9144000" cy="5632311"/>
          </a:xfrm>
          <a:prstGeom prst="rect">
            <a:avLst/>
          </a:prstGeom>
        </p:spPr>
        <p:txBody>
          <a:bodyPr wrap="square">
            <a:spAutoFit/>
          </a:bodyPr>
          <a:lstStyle/>
          <a:p>
            <a:pPr>
              <a:lnSpc>
                <a:spcPct val="150000"/>
              </a:lnSpc>
            </a:pPr>
            <a:r>
              <a:rPr lang="el-GR" sz="2400" dirty="0"/>
              <a:t>•	Αποικία = </a:t>
            </a:r>
            <a:r>
              <a:rPr lang="el-GR" sz="2400" dirty="0" smtClean="0"/>
              <a:t>αυθύπαρκτη πόλη-κράτος</a:t>
            </a:r>
          </a:p>
          <a:p>
            <a:pPr marL="342900" indent="-342900">
              <a:lnSpc>
                <a:spcPct val="150000"/>
              </a:lnSpc>
              <a:buFont typeface="Arial" pitchFamily="34" charset="0"/>
              <a:buChar char="•"/>
            </a:pPr>
            <a:r>
              <a:rPr lang="el-GR" sz="2400" dirty="0" smtClean="0"/>
              <a:t>Οικιστής υπεύθυνος για τη διανομή γαιών και τις σχέσεις με τους γηγενείς, τη λατρεία – Ιδρυτής γένους = Αρχηγέτης.</a:t>
            </a:r>
            <a:endParaRPr lang="el-GR" sz="2400" dirty="0"/>
          </a:p>
          <a:p>
            <a:pPr>
              <a:lnSpc>
                <a:spcPct val="150000"/>
              </a:lnSpc>
            </a:pPr>
            <a:r>
              <a:rPr lang="el-GR" sz="2400" dirty="0"/>
              <a:t>•	Στενοί δεσμοί με μητρόπολη – αποστολή αντιπροσώπων στις μεγάλες θρησκευτικές γιορτές της μητρόπολης.</a:t>
            </a:r>
          </a:p>
          <a:p>
            <a:pPr>
              <a:lnSpc>
                <a:spcPct val="150000"/>
              </a:lnSpc>
            </a:pPr>
            <a:r>
              <a:rPr lang="el-GR" sz="2400" dirty="0"/>
              <a:t>•	Σε περίπτωση κινδύνου = αλληλοβοήθεια.</a:t>
            </a:r>
          </a:p>
          <a:p>
            <a:pPr>
              <a:lnSpc>
                <a:spcPct val="150000"/>
              </a:lnSpc>
            </a:pPr>
            <a:r>
              <a:rPr lang="el-GR" sz="2400" dirty="0"/>
              <a:t>•	Σταδιακή ανεξαρτητοποίηση αποικίας - νέες συμμαχίες και οικονομικές / εμπορκές σχέσεις με άλλες πόλεις.</a:t>
            </a:r>
          </a:p>
          <a:p>
            <a:pPr>
              <a:lnSpc>
                <a:spcPct val="150000"/>
              </a:lnSpc>
            </a:pPr>
            <a:r>
              <a:rPr lang="el-GR" sz="2400" dirty="0"/>
              <a:t>•	Ιερό αφιερωμένο στον προστάτη της πόλης. Γύρω από αυτό αναπτυσσόταν η πόλη</a:t>
            </a:r>
            <a:r>
              <a:rPr lang="el-GR" sz="2400" dirty="0" smtClean="0"/>
              <a:t>.</a:t>
            </a:r>
          </a:p>
        </p:txBody>
      </p:sp>
    </p:spTree>
    <p:extLst>
      <p:ext uri="{BB962C8B-B14F-4D97-AF65-F5344CB8AC3E}">
        <p14:creationId xmlns:p14="http://schemas.microsoft.com/office/powerpoint/2010/main" val="199578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5" y="116633"/>
            <a:ext cx="8712968" cy="720080"/>
          </a:xfrm>
        </p:spPr>
        <p:txBody>
          <a:bodyPr/>
          <a:lstStyle/>
          <a:p>
            <a:r>
              <a:rPr lang="el-GR" dirty="0"/>
              <a:t>Συνέπειες αποικισμού</a:t>
            </a:r>
          </a:p>
        </p:txBody>
      </p:sp>
      <p:sp>
        <p:nvSpPr>
          <p:cNvPr id="3" name="Slide Number Placeholder 2"/>
          <p:cNvSpPr>
            <a:spLocks noGrp="1"/>
          </p:cNvSpPr>
          <p:nvPr>
            <p:ph type="sldNum" sz="quarter" idx="12"/>
          </p:nvPr>
        </p:nvSpPr>
        <p:spPr/>
        <p:txBody>
          <a:bodyPr/>
          <a:lstStyle/>
          <a:p>
            <a:fld id="{08AB70BE-1769-45B8-85A6-0C837432C7E6}" type="slidenum">
              <a:rPr lang="en-US" smtClean="0"/>
              <a:t>29</a:t>
            </a:fld>
            <a:endParaRPr lang="en-US"/>
          </a:p>
        </p:txBody>
      </p:sp>
      <p:sp>
        <p:nvSpPr>
          <p:cNvPr id="4" name="Rectangle 3"/>
          <p:cNvSpPr/>
          <p:nvPr/>
        </p:nvSpPr>
        <p:spPr>
          <a:xfrm>
            <a:off x="0" y="908720"/>
            <a:ext cx="9108504" cy="6278642"/>
          </a:xfrm>
          <a:prstGeom prst="rect">
            <a:avLst/>
          </a:prstGeom>
        </p:spPr>
        <p:txBody>
          <a:bodyPr wrap="square">
            <a:spAutoFit/>
          </a:bodyPr>
          <a:lstStyle/>
          <a:p>
            <a:r>
              <a:rPr lang="el-GR" sz="2400" dirty="0"/>
              <a:t>1. Δημιουργία μεγάλου δικτύου εμπορικών ανταλλαγών,</a:t>
            </a:r>
          </a:p>
          <a:p>
            <a:r>
              <a:rPr lang="el-GR" sz="2400" dirty="0"/>
              <a:t>2. Σταδιακή μεγάλη ανάπτυξη του εμπορίου,</a:t>
            </a:r>
          </a:p>
          <a:p>
            <a:r>
              <a:rPr lang="el-GR" sz="2400" dirty="0"/>
              <a:t>3. Εξέλιξη ναυπηγικής τέχνης,</a:t>
            </a:r>
          </a:p>
          <a:p>
            <a:r>
              <a:rPr lang="en-US" sz="2400" dirty="0" smtClean="0"/>
              <a:t>4</a:t>
            </a:r>
            <a:r>
              <a:rPr lang="el-GR" sz="2400" dirty="0" smtClean="0"/>
              <a:t>. </a:t>
            </a:r>
            <a:r>
              <a:rPr lang="el-GR" sz="2400" dirty="0"/>
              <a:t>Ανάπτυξη βιοτεχνίας, αγγειοπλαστικής και </a:t>
            </a:r>
            <a:r>
              <a:rPr lang="el-GR" sz="2400" dirty="0" smtClean="0"/>
              <a:t>αγγειογραφίας,</a:t>
            </a:r>
            <a:endParaRPr lang="el-GR" sz="2400" dirty="0"/>
          </a:p>
          <a:p>
            <a:r>
              <a:rPr lang="en-US" sz="2400" dirty="0" smtClean="0"/>
              <a:t>5</a:t>
            </a:r>
            <a:r>
              <a:rPr lang="el-GR" sz="2400" dirty="0" smtClean="0"/>
              <a:t>. </a:t>
            </a:r>
            <a:r>
              <a:rPr lang="el-GR" sz="2400" dirty="0"/>
              <a:t>Ε</a:t>
            </a:r>
            <a:r>
              <a:rPr lang="el-GR" sz="2400" dirty="0" smtClean="0"/>
              <a:t>υρεία </a:t>
            </a:r>
            <a:r>
              <a:rPr lang="el-GR" sz="2400" dirty="0"/>
              <a:t>κατανάλωση προϊόντων → αύξηση των αγορών → αύξηση των εμπόρων</a:t>
            </a:r>
            <a:r>
              <a:rPr lang="el-GR" sz="2400" dirty="0" smtClean="0"/>
              <a:t>,</a:t>
            </a:r>
          </a:p>
          <a:p>
            <a:r>
              <a:rPr lang="el-GR" sz="2400" dirty="0" smtClean="0"/>
              <a:t>6. Διαμόρφωση </a:t>
            </a:r>
            <a:r>
              <a:rPr lang="el-GR" sz="2400" dirty="0"/>
              <a:t>νέας οικονομικά ισχυρής κοινωνικής τάξης (κυρίως έμποροι και βιοτέχνες</a:t>
            </a:r>
            <a:r>
              <a:rPr lang="el-GR" sz="2400" dirty="0" smtClean="0"/>
              <a:t>),</a:t>
            </a:r>
          </a:p>
          <a:p>
            <a:r>
              <a:rPr lang="el-GR" sz="2400" dirty="0" smtClean="0"/>
              <a:t>7. Αύξηση ζήτησης φθηνού, εργατικού </a:t>
            </a:r>
            <a:r>
              <a:rPr lang="el-GR" sz="2400" dirty="0"/>
              <a:t>δυναμικού </a:t>
            </a:r>
            <a:r>
              <a:rPr lang="el-GR" sz="2400" dirty="0" smtClean="0"/>
              <a:t>→ διάδοση θεσμού δουλείας,</a:t>
            </a:r>
            <a:endParaRPr lang="el-GR" sz="2400" dirty="0"/>
          </a:p>
          <a:p>
            <a:r>
              <a:rPr lang="el-GR" sz="2400" dirty="0" smtClean="0"/>
              <a:t>8. </a:t>
            </a:r>
            <a:r>
              <a:rPr lang="el-GR" sz="2400" dirty="0"/>
              <a:t>Διάδοση </a:t>
            </a:r>
            <a:r>
              <a:rPr lang="el-GR" sz="2400" dirty="0" smtClean="0"/>
              <a:t>νομίσματος – εκχρηματισμός οικονομίας,</a:t>
            </a:r>
            <a:endParaRPr lang="el-GR" sz="2400" dirty="0"/>
          </a:p>
          <a:p>
            <a:r>
              <a:rPr lang="el-GR" sz="2400" dirty="0" smtClean="0"/>
              <a:t>9. </a:t>
            </a:r>
            <a:r>
              <a:rPr lang="el-GR" sz="2400" dirty="0"/>
              <a:t>Διεύρυνση πνευματικού ορίζοντα αποίκων μέσω επαφής με άλλους λαούς,</a:t>
            </a:r>
          </a:p>
          <a:p>
            <a:r>
              <a:rPr lang="el-GR" sz="2400" dirty="0" smtClean="0"/>
              <a:t>10. Εξάπλωση Ελληνικού πολιτισμού,</a:t>
            </a:r>
          </a:p>
          <a:p>
            <a:r>
              <a:rPr lang="el-GR" sz="2400" dirty="0" smtClean="0"/>
              <a:t>11. Υποχώρηση </a:t>
            </a:r>
            <a:r>
              <a:rPr lang="el-GR" sz="2400" dirty="0"/>
              <a:t>σοβαρών κοινωνικών και πολιτικών προβλήμάτων των </a:t>
            </a:r>
            <a:r>
              <a:rPr lang="el-GR" sz="2400" dirty="0" smtClean="0"/>
              <a:t>μητροπόλεων.</a:t>
            </a:r>
            <a:endParaRPr lang="el-GR" sz="2400" dirty="0"/>
          </a:p>
          <a:p>
            <a:endParaRPr lang="el-GR" dirty="0"/>
          </a:p>
        </p:txBody>
      </p:sp>
    </p:spTree>
    <p:extLst>
      <p:ext uri="{BB962C8B-B14F-4D97-AF65-F5344CB8AC3E}">
        <p14:creationId xmlns:p14="http://schemas.microsoft.com/office/powerpoint/2010/main" val="23509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AB70BE-1769-45B8-85A6-0C837432C7E6}" type="slidenum">
              <a:rPr lang="en-US" smtClean="0"/>
              <a:t>3</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1" y="188640"/>
            <a:ext cx="9135377" cy="314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 y="4077073"/>
            <a:ext cx="9128505" cy="1200329"/>
          </a:xfrm>
          <a:prstGeom prst="rect">
            <a:avLst/>
          </a:prstGeom>
        </p:spPr>
        <p:txBody>
          <a:bodyPr wrap="square">
            <a:spAutoFit/>
          </a:bodyPr>
          <a:lstStyle/>
          <a:p>
            <a:r>
              <a:rPr lang="el-GR" sz="2400" b="1" dirty="0"/>
              <a:t>Γεωμετρικός κρατήρας με απεικόνιση πλοίου. </a:t>
            </a:r>
          </a:p>
          <a:p>
            <a:r>
              <a:rPr lang="el-GR" sz="2400" b="1" dirty="0"/>
              <a:t>800-750 π.Χ. </a:t>
            </a:r>
          </a:p>
          <a:p>
            <a:r>
              <a:rPr lang="el-GR" sz="2400" b="1" dirty="0"/>
              <a:t>Μητροπολιτικό Μουσείο Τέχνης της Νέας Υόρκης</a:t>
            </a:r>
          </a:p>
        </p:txBody>
      </p:sp>
    </p:spTree>
    <p:extLst>
      <p:ext uri="{BB962C8B-B14F-4D97-AF65-F5344CB8AC3E}">
        <p14:creationId xmlns:p14="http://schemas.microsoft.com/office/powerpoint/2010/main" val="16488818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1"/>
            <a:ext cx="7315200" cy="720080"/>
          </a:xfrm>
        </p:spPr>
        <p:txBody>
          <a:bodyPr>
            <a:normAutofit/>
          </a:bodyPr>
          <a:lstStyle/>
          <a:p>
            <a:r>
              <a:rPr lang="el-GR" sz="3600" dirty="0"/>
              <a:t>Σχέσεις με γηγενείς λαούς</a:t>
            </a:r>
          </a:p>
        </p:txBody>
      </p:sp>
      <p:sp>
        <p:nvSpPr>
          <p:cNvPr id="3" name="Slide Number Placeholder 2"/>
          <p:cNvSpPr>
            <a:spLocks noGrp="1"/>
          </p:cNvSpPr>
          <p:nvPr>
            <p:ph type="sldNum" sz="quarter" idx="12"/>
          </p:nvPr>
        </p:nvSpPr>
        <p:spPr/>
        <p:txBody>
          <a:bodyPr/>
          <a:lstStyle/>
          <a:p>
            <a:fld id="{08AB70BE-1769-45B8-85A6-0C837432C7E6}" type="slidenum">
              <a:rPr lang="en-US" smtClean="0"/>
              <a:t>30</a:t>
            </a:fld>
            <a:endParaRPr lang="en-US"/>
          </a:p>
        </p:txBody>
      </p:sp>
      <p:sp>
        <p:nvSpPr>
          <p:cNvPr id="4" name="Rectangle 3"/>
          <p:cNvSpPr/>
          <p:nvPr/>
        </p:nvSpPr>
        <p:spPr>
          <a:xfrm>
            <a:off x="107504" y="1268760"/>
            <a:ext cx="8676456" cy="4401205"/>
          </a:xfrm>
          <a:prstGeom prst="rect">
            <a:avLst/>
          </a:prstGeom>
        </p:spPr>
        <p:txBody>
          <a:bodyPr wrap="square">
            <a:spAutoFit/>
          </a:bodyPr>
          <a:lstStyle/>
          <a:p>
            <a:r>
              <a:rPr lang="el-GR" sz="2800" dirty="0"/>
              <a:t>•	Όχι ίδια αντιμετώπιση σε όλες τις </a:t>
            </a:r>
            <a:r>
              <a:rPr lang="el-GR" sz="2800" dirty="0" smtClean="0"/>
              <a:t>περιπτώσεις</a:t>
            </a:r>
            <a:endParaRPr lang="el-GR" sz="2800" dirty="0"/>
          </a:p>
          <a:p>
            <a:r>
              <a:rPr lang="el-GR" sz="2800" dirty="0"/>
              <a:t>•	Συνήθως σχέσεις αποίκων - αυτοχθόνων </a:t>
            </a:r>
            <a:r>
              <a:rPr lang="el-GR" sz="2800" dirty="0" smtClean="0"/>
              <a:t>ειρηνικές</a:t>
            </a:r>
            <a:endParaRPr lang="el-GR" sz="2800" dirty="0"/>
          </a:p>
          <a:p>
            <a:r>
              <a:rPr lang="el-GR" sz="2800" dirty="0" smtClean="0"/>
              <a:t>•</a:t>
            </a:r>
            <a:r>
              <a:rPr lang="el-GR" sz="2800" dirty="0"/>
              <a:t>	Εγκατάσταση και διείσδυση χωρίς μεγάλες αντιδράσεις. Ανάπτυξη εμπορικών επαφών </a:t>
            </a:r>
            <a:r>
              <a:rPr lang="el-GR" sz="2800" b="1" dirty="0"/>
              <a:t>→ </a:t>
            </a:r>
            <a:r>
              <a:rPr lang="el-GR" sz="2800" dirty="0"/>
              <a:t>επηρέασαν πολιτιστικά τους άλλους λαούς και τους ίδιους τους </a:t>
            </a:r>
            <a:r>
              <a:rPr lang="el-GR" sz="2800" dirty="0" smtClean="0"/>
              <a:t>Έλληνες</a:t>
            </a:r>
            <a:endParaRPr lang="el-GR" sz="2800" dirty="0"/>
          </a:p>
          <a:p>
            <a:r>
              <a:rPr lang="el-GR" sz="2800" dirty="0"/>
              <a:t>•	Ο ντόπιος βασιλιάς χάριζε γαίες ή </a:t>
            </a:r>
            <a:r>
              <a:rPr lang="el-GR" sz="2800" dirty="0" smtClean="0"/>
              <a:t>προνόμια</a:t>
            </a:r>
          </a:p>
          <a:p>
            <a:r>
              <a:rPr lang="el-GR" sz="2800" dirty="0" smtClean="0"/>
              <a:t>•</a:t>
            </a:r>
            <a:r>
              <a:rPr lang="el-GR" sz="2800" dirty="0"/>
              <a:t>	Σύναψη </a:t>
            </a:r>
            <a:r>
              <a:rPr lang="el-GR" sz="2800" dirty="0" smtClean="0"/>
              <a:t>γάμων</a:t>
            </a:r>
            <a:endParaRPr lang="el-GR" sz="2800" dirty="0"/>
          </a:p>
          <a:p>
            <a:r>
              <a:rPr lang="el-GR" sz="2800" dirty="0"/>
              <a:t>•	</a:t>
            </a:r>
            <a:r>
              <a:rPr lang="el-GR" sz="2800" dirty="0" smtClean="0"/>
              <a:t>Οι γηγενείς </a:t>
            </a:r>
            <a:r>
              <a:rPr lang="el-GR" sz="2800" dirty="0"/>
              <a:t>μετατρέπονται σε </a:t>
            </a:r>
            <a:r>
              <a:rPr lang="el-GR" sz="2800" dirty="0" smtClean="0"/>
              <a:t>δούλους</a:t>
            </a:r>
          </a:p>
          <a:p>
            <a:r>
              <a:rPr lang="el-GR" sz="2800" dirty="0" smtClean="0"/>
              <a:t>•</a:t>
            </a:r>
            <a:r>
              <a:rPr lang="el-GR" sz="2800" dirty="0"/>
              <a:t>	</a:t>
            </a:r>
            <a:r>
              <a:rPr lang="el-GR" sz="2800" dirty="0" smtClean="0"/>
              <a:t>Εντάσεις </a:t>
            </a:r>
            <a:r>
              <a:rPr lang="el-GR" sz="2800" dirty="0"/>
              <a:t>και </a:t>
            </a:r>
            <a:r>
              <a:rPr lang="el-GR" sz="2800" dirty="0" smtClean="0"/>
              <a:t>συγκρούσεις</a:t>
            </a:r>
            <a:endParaRPr lang="el-GR" sz="2800" dirty="0"/>
          </a:p>
        </p:txBody>
      </p:sp>
    </p:spTree>
    <p:extLst>
      <p:ext uri="{BB962C8B-B14F-4D97-AF65-F5344CB8AC3E}">
        <p14:creationId xmlns:p14="http://schemas.microsoft.com/office/powerpoint/2010/main" val="859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0" y="959975"/>
            <a:ext cx="9127750" cy="586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08AB70BE-1769-45B8-85A6-0C837432C7E6}" type="slidenum">
              <a:rPr lang="en-US" smtClean="0"/>
              <a:t>31</a:t>
            </a:fld>
            <a:endParaRPr lang="en-US"/>
          </a:p>
        </p:txBody>
      </p:sp>
      <p:sp>
        <p:nvSpPr>
          <p:cNvPr id="5" name="Oval 4"/>
          <p:cNvSpPr/>
          <p:nvPr/>
        </p:nvSpPr>
        <p:spPr>
          <a:xfrm>
            <a:off x="2374540" y="2990149"/>
            <a:ext cx="2160240" cy="1872208"/>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noFill/>
            </a:endParaRPr>
          </a:p>
        </p:txBody>
      </p:sp>
      <p:sp>
        <p:nvSpPr>
          <p:cNvPr id="6" name="Oval 5"/>
          <p:cNvSpPr/>
          <p:nvPr/>
        </p:nvSpPr>
        <p:spPr>
          <a:xfrm>
            <a:off x="70880" y="2540862"/>
            <a:ext cx="2238693" cy="165618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rgbClr val="00B0F0"/>
                </a:solidFill>
              </a:ln>
            </a:endParaRPr>
          </a:p>
        </p:txBody>
      </p:sp>
      <p:sp>
        <p:nvSpPr>
          <p:cNvPr id="9" name="Oval 8"/>
          <p:cNvSpPr/>
          <p:nvPr/>
        </p:nvSpPr>
        <p:spPr>
          <a:xfrm>
            <a:off x="5436096" y="3212977"/>
            <a:ext cx="1512168" cy="52861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rgbClr val="00B0F0"/>
                </a:solidFill>
              </a:ln>
            </a:endParaRPr>
          </a:p>
        </p:txBody>
      </p:sp>
      <p:sp>
        <p:nvSpPr>
          <p:cNvPr id="10" name="Oval 9"/>
          <p:cNvSpPr/>
          <p:nvPr/>
        </p:nvSpPr>
        <p:spPr>
          <a:xfrm>
            <a:off x="5940152" y="1546097"/>
            <a:ext cx="2952328" cy="180020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rgbClr val="00B0F0"/>
                </a:solidFill>
              </a:ln>
            </a:endParaRPr>
          </a:p>
        </p:txBody>
      </p:sp>
      <p:sp>
        <p:nvSpPr>
          <p:cNvPr id="11" name="Oval 10"/>
          <p:cNvSpPr/>
          <p:nvPr/>
        </p:nvSpPr>
        <p:spPr>
          <a:xfrm flipV="1">
            <a:off x="4904231" y="5733256"/>
            <a:ext cx="2935937" cy="648072"/>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a:solidFill>
                  <a:srgbClr val="00B0F0"/>
                </a:solidFill>
              </a:ln>
            </a:endParaRPr>
          </a:p>
        </p:txBody>
      </p:sp>
      <p:sp>
        <p:nvSpPr>
          <p:cNvPr id="7" name="Rectangle 6"/>
          <p:cNvSpPr/>
          <p:nvPr/>
        </p:nvSpPr>
        <p:spPr>
          <a:xfrm>
            <a:off x="827584" y="980728"/>
            <a:ext cx="4358886" cy="646331"/>
          </a:xfrm>
          <a:prstGeom prst="rect">
            <a:avLst/>
          </a:prstGeom>
        </p:spPr>
        <p:txBody>
          <a:bodyPr wrap="none">
            <a:spAutoFit/>
          </a:bodyPr>
          <a:lstStyle/>
          <a:p>
            <a:r>
              <a:rPr lang="el-GR" b="1" dirty="0">
                <a:solidFill>
                  <a:schemeClr val="accent4">
                    <a:lumMod val="75000"/>
                  </a:schemeClr>
                </a:solidFill>
              </a:rPr>
              <a:t>Α΄ φάση (775 - αρχές του 7ου αι.π.Χ.) </a:t>
            </a:r>
          </a:p>
          <a:p>
            <a:r>
              <a:rPr lang="el-GR" b="1" dirty="0">
                <a:solidFill>
                  <a:schemeClr val="accent4">
                    <a:lumMod val="75000"/>
                  </a:schemeClr>
                </a:solidFill>
              </a:rPr>
              <a:t>Β΄ φάση (αρχές 7ου - τέλη 6ου αι.π.Χ.)</a:t>
            </a:r>
          </a:p>
        </p:txBody>
      </p:sp>
      <p:sp>
        <p:nvSpPr>
          <p:cNvPr id="8" name="Rectangle 7"/>
          <p:cNvSpPr/>
          <p:nvPr/>
        </p:nvSpPr>
        <p:spPr>
          <a:xfrm>
            <a:off x="2309573" y="3926253"/>
            <a:ext cx="2398477" cy="400110"/>
          </a:xfrm>
          <a:prstGeom prst="rect">
            <a:avLst/>
          </a:prstGeom>
        </p:spPr>
        <p:txBody>
          <a:bodyPr wrap="none">
            <a:spAutoFit/>
          </a:bodyPr>
          <a:lstStyle/>
          <a:p>
            <a:r>
              <a:rPr lang="el-GR" sz="2000" b="1" dirty="0">
                <a:solidFill>
                  <a:schemeClr val="accent4">
                    <a:lumMod val="75000"/>
                  </a:schemeClr>
                </a:solidFill>
                <a:effectLst>
                  <a:outerShdw blurRad="38100" dist="38100" dir="2700000" algn="tl">
                    <a:srgbClr val="000000">
                      <a:alpha val="43137"/>
                    </a:srgbClr>
                  </a:outerShdw>
                </a:effectLst>
              </a:rPr>
              <a:t>«Μεγάλη Ελλάδα»</a:t>
            </a:r>
          </a:p>
        </p:txBody>
      </p:sp>
      <p:sp>
        <p:nvSpPr>
          <p:cNvPr id="12" name="Rectangle 11"/>
          <p:cNvSpPr/>
          <p:nvPr/>
        </p:nvSpPr>
        <p:spPr>
          <a:xfrm>
            <a:off x="251520" y="-16450"/>
            <a:ext cx="8712967" cy="523220"/>
          </a:xfrm>
          <a:prstGeom prst="rect">
            <a:avLst/>
          </a:prstGeom>
        </p:spPr>
        <p:txBody>
          <a:bodyPr wrap="square">
            <a:spAutoFit/>
          </a:bodyPr>
          <a:lstStyle/>
          <a:p>
            <a:r>
              <a:rPr lang="el-GR" sz="2800" dirty="0">
                <a:solidFill>
                  <a:schemeClr val="tx2"/>
                </a:solidFill>
                <a:latin typeface="+mj-lt"/>
                <a:ea typeface="+mj-ea"/>
                <a:cs typeface="+mj-cs"/>
              </a:rPr>
              <a:t>Φάσεις Β’ Ελληνικού Αποικισμού</a:t>
            </a:r>
          </a:p>
        </p:txBody>
      </p:sp>
    </p:spTree>
    <p:extLst>
      <p:ext uri="{BB962C8B-B14F-4D97-AF65-F5344CB8AC3E}">
        <p14:creationId xmlns:p14="http://schemas.microsoft.com/office/powerpoint/2010/main" val="13027224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anim calcmode="lin" valueType="num">
                                      <p:cBhvr>
                                        <p:cTn id="35" dur="2000" fill="hold"/>
                                        <p:tgtEl>
                                          <p:spTgt spid="8"/>
                                        </p:tgtEl>
                                        <p:attrNameLst>
                                          <p:attrName>ppt_w</p:attrName>
                                        </p:attrNameLst>
                                      </p:cBhvr>
                                      <p:tavLst>
                                        <p:tav tm="0" fmla="#ppt_w*sin(2.5*pi*$)">
                                          <p:val>
                                            <p:fltVal val="0"/>
                                          </p:val>
                                        </p:tav>
                                        <p:tav tm="100000">
                                          <p:val>
                                            <p:fltVal val="1"/>
                                          </p:val>
                                        </p:tav>
                                      </p:tavLst>
                                    </p:anim>
                                    <p:anim calcmode="lin" valueType="num">
                                      <p:cBhvr>
                                        <p:cTn id="3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αριθμού διαφάνειας 1">
            <a:extLst>
              <a:ext uri="{FF2B5EF4-FFF2-40B4-BE49-F238E27FC236}">
                <a16:creationId xmlns:a16="http://schemas.microsoft.com/office/drawing/2014/main" xmlns="" id="{12201AAD-1D8B-3C4F-DCBB-FAD249E05765}"/>
              </a:ext>
            </a:extLst>
          </p:cNvPr>
          <p:cNvSpPr>
            <a:spLocks noGrp="1"/>
          </p:cNvSpPr>
          <p:nvPr>
            <p:ph type="sldNum" sz="quarter" idx="12"/>
          </p:nvPr>
        </p:nvSpPr>
        <p:spPr/>
        <p:txBody>
          <a:bodyPr/>
          <a:lstStyle/>
          <a:p>
            <a:fld id="{08AB70BE-1769-45B8-85A6-0C837432C7E6}" type="slidenum">
              <a:rPr lang="en-US" smtClean="0"/>
              <a:t>32</a:t>
            </a:fld>
            <a:endParaRPr lang="en-US"/>
          </a:p>
        </p:txBody>
      </p:sp>
      <p:pic>
        <p:nvPicPr>
          <p:cNvPr id="3" name="Εικόνα 2">
            <a:extLst>
              <a:ext uri="{FF2B5EF4-FFF2-40B4-BE49-F238E27FC236}">
                <a16:creationId xmlns:a16="http://schemas.microsoft.com/office/drawing/2014/main" xmlns="" id="{4BBEF482-BB61-37D6-35F8-86FC460DAB77}"/>
              </a:ext>
            </a:extLst>
          </p:cNvPr>
          <p:cNvPicPr>
            <a:picLocks noChangeAspect="1"/>
          </p:cNvPicPr>
          <p:nvPr/>
        </p:nvPicPr>
        <p:blipFill>
          <a:blip r:embed="rId2"/>
          <a:stretch>
            <a:fillRect/>
          </a:stretch>
        </p:blipFill>
        <p:spPr>
          <a:xfrm>
            <a:off x="0" y="112412"/>
            <a:ext cx="7488832" cy="6633175"/>
          </a:xfrm>
          <a:prstGeom prst="rect">
            <a:avLst/>
          </a:prstGeom>
        </p:spPr>
      </p:pic>
      <p:sp>
        <p:nvSpPr>
          <p:cNvPr id="4" name="TextBox 3">
            <a:extLst>
              <a:ext uri="{FF2B5EF4-FFF2-40B4-BE49-F238E27FC236}">
                <a16:creationId xmlns:a16="http://schemas.microsoft.com/office/drawing/2014/main" xmlns="" id="{C33C3F1F-4AEE-7B44-F8EF-5A69F5355B73}"/>
              </a:ext>
            </a:extLst>
          </p:cNvPr>
          <p:cNvSpPr txBox="1"/>
          <p:nvPr/>
        </p:nvSpPr>
        <p:spPr>
          <a:xfrm>
            <a:off x="7488832" y="2492896"/>
            <a:ext cx="1619672" cy="954107"/>
          </a:xfrm>
          <a:prstGeom prst="rect">
            <a:avLst/>
          </a:prstGeom>
          <a:noFill/>
        </p:spPr>
        <p:txBody>
          <a:bodyPr wrap="square" rtlCol="0">
            <a:spAutoFit/>
          </a:bodyPr>
          <a:lstStyle/>
          <a:p>
            <a:pPr algn="ctr"/>
            <a:r>
              <a:rPr lang="el-GR" sz="2800" b="1" dirty="0">
                <a:effectLst>
                  <a:outerShdw blurRad="38100" dist="38100" dir="2700000" algn="tl">
                    <a:srgbClr val="000000">
                      <a:alpha val="43137"/>
                    </a:srgbClr>
                  </a:outerShdw>
                </a:effectLst>
              </a:rPr>
              <a:t>Αρχαία Θράκη</a:t>
            </a:r>
          </a:p>
        </p:txBody>
      </p:sp>
    </p:spTree>
    <p:extLst>
      <p:ext uri="{BB962C8B-B14F-4D97-AF65-F5344CB8AC3E}">
        <p14:creationId xmlns:p14="http://schemas.microsoft.com/office/powerpoint/2010/main" val="34996801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1741"/>
            <a:ext cx="8280920" cy="648072"/>
          </a:xfrm>
        </p:spPr>
        <p:txBody>
          <a:bodyPr>
            <a:normAutofit fontScale="90000"/>
          </a:bodyPr>
          <a:lstStyle/>
          <a:p>
            <a:r>
              <a:rPr lang="el-GR" sz="2400" b="1" dirty="0"/>
              <a:t>Ο ΑΠΟΙΚΙΣΜΟΣ ΤΩΝ ΠΑΡΑΛΙΩΝ ΤΗΣ ΘΡΑΚΗΣ ΤΟΥ ΑΙΓΑ</a:t>
            </a:r>
            <a:r>
              <a:rPr lang="el-GR" sz="2000" b="1" dirty="0"/>
              <a:t>ΙΟΥ</a:t>
            </a:r>
          </a:p>
        </p:txBody>
      </p:sp>
      <p:sp>
        <p:nvSpPr>
          <p:cNvPr id="3" name="Slide Number Placeholder 2"/>
          <p:cNvSpPr>
            <a:spLocks noGrp="1"/>
          </p:cNvSpPr>
          <p:nvPr>
            <p:ph type="sldNum" sz="quarter" idx="12"/>
          </p:nvPr>
        </p:nvSpPr>
        <p:spPr/>
        <p:txBody>
          <a:bodyPr/>
          <a:lstStyle/>
          <a:p>
            <a:fld id="{08AB70BE-1769-45B8-85A6-0C837432C7E6}" type="slidenum">
              <a:rPr lang="en-US" smtClean="0"/>
              <a:t>33</a:t>
            </a:fld>
            <a:endParaRPr lang="en-US"/>
          </a:p>
        </p:txBody>
      </p:sp>
      <p:sp>
        <p:nvSpPr>
          <p:cNvPr id="5" name="TextBox 4">
            <a:extLst>
              <a:ext uri="{FF2B5EF4-FFF2-40B4-BE49-F238E27FC236}">
                <a16:creationId xmlns:a16="http://schemas.microsoft.com/office/drawing/2014/main" xmlns="" id="{BC5B192C-925B-BC12-6FE8-E71AF2F9318D}"/>
              </a:ext>
            </a:extLst>
          </p:cNvPr>
          <p:cNvSpPr txBox="1"/>
          <p:nvPr/>
        </p:nvSpPr>
        <p:spPr>
          <a:xfrm>
            <a:off x="2559" y="764704"/>
            <a:ext cx="9036496" cy="5693866"/>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l-GR" dirty="0" smtClean="0"/>
              <a:t>2η </a:t>
            </a:r>
            <a:r>
              <a:rPr lang="el-GR" dirty="0"/>
              <a:t>φάση Β΄ ελληνικού αποικισμού </a:t>
            </a:r>
          </a:p>
          <a:p>
            <a:pPr marL="285750" indent="-285750">
              <a:lnSpc>
                <a:spcPct val="150000"/>
              </a:lnSpc>
              <a:buFont typeface="Arial" panose="020B0604020202020204" pitchFamily="34" charset="0"/>
              <a:buChar char="•"/>
            </a:pPr>
            <a:r>
              <a:rPr lang="el-GR" dirty="0"/>
              <a:t>Όχι εντελώς άγνωστη περιοχή </a:t>
            </a:r>
          </a:p>
          <a:p>
            <a:pPr marL="285750" indent="-285750">
              <a:lnSpc>
                <a:spcPct val="150000"/>
              </a:lnSpc>
              <a:buFont typeface="Arial" panose="020B0604020202020204" pitchFamily="34" charset="0"/>
              <a:buChar char="•"/>
            </a:pPr>
            <a:r>
              <a:rPr lang="el-GR" dirty="0"/>
              <a:t>Πρώτες επαφές Ελλήνων – Θρακών σε πολύ προγενέστερους χρόνους </a:t>
            </a:r>
          </a:p>
          <a:p>
            <a:pPr marL="285750" indent="-285750">
              <a:lnSpc>
                <a:spcPct val="150000"/>
              </a:lnSpc>
              <a:buFont typeface="Arial" panose="020B0604020202020204" pitchFamily="34" charset="0"/>
              <a:buChar char="•"/>
            </a:pPr>
            <a:r>
              <a:rPr lang="el-GR" dirty="0"/>
              <a:t>Αναφορές στην ελληνική μυθολογία, στα Ομηρικά Έπη και σε διάφορους αρχαίους </a:t>
            </a:r>
            <a:r>
              <a:rPr lang="el-GR" dirty="0" smtClean="0"/>
              <a:t>συγγραφείς (Εκαταίος, Ηρόδοτος, Παυσανίας κ.ά)</a:t>
            </a:r>
            <a:endParaRPr lang="el-GR" dirty="0"/>
          </a:p>
          <a:p>
            <a:pPr marL="285750" indent="-285750">
              <a:lnSpc>
                <a:spcPct val="150000"/>
              </a:lnSpc>
              <a:buFont typeface="Arial" panose="020B0604020202020204" pitchFamily="34" charset="0"/>
              <a:buChar char="•"/>
            </a:pPr>
            <a:r>
              <a:rPr lang="el-GR" dirty="0"/>
              <a:t>Συχνές αναφορές Ομήρου στους Θράκες, στη χώρα τους και σε θρακικές φυλές:</a:t>
            </a:r>
          </a:p>
          <a:p>
            <a:r>
              <a:rPr lang="el-GR" dirty="0"/>
              <a:t> 	</a:t>
            </a:r>
            <a:r>
              <a:rPr lang="el-GR" dirty="0" smtClean="0"/>
              <a:t> (</a:t>
            </a:r>
            <a:r>
              <a:rPr lang="el-GR" dirty="0"/>
              <a:t>Ομήρου Ιλ. Λ, </a:t>
            </a:r>
            <a:r>
              <a:rPr lang="el-GR" dirty="0" smtClean="0"/>
              <a:t>222 – Μετάφραση Καζαντζάκη - Κακριδή) :</a:t>
            </a:r>
            <a:endParaRPr lang="el-GR" dirty="0"/>
          </a:p>
          <a:p>
            <a:pPr algn="ctr"/>
            <a:r>
              <a:rPr lang="el-GR" i="1" dirty="0" smtClean="0">
                <a:solidFill>
                  <a:schemeClr val="accent5"/>
                </a:solidFill>
              </a:rPr>
              <a:t>«Ο </a:t>
            </a:r>
            <a:r>
              <a:rPr lang="el-GR" i="1" dirty="0">
                <a:solidFill>
                  <a:schemeClr val="accent5"/>
                </a:solidFill>
              </a:rPr>
              <a:t>γιος ο αρχοντικός, ο λιόγεννος, του Αντήνορα </a:t>
            </a:r>
            <a:r>
              <a:rPr lang="el-GR" i="1" dirty="0" smtClean="0">
                <a:solidFill>
                  <a:schemeClr val="accent5"/>
                </a:solidFill>
              </a:rPr>
              <a:t>Ιφιδάμας, </a:t>
            </a:r>
          </a:p>
          <a:p>
            <a:pPr algn="ctr"/>
            <a:r>
              <a:rPr lang="el-GR" i="1" dirty="0" smtClean="0">
                <a:solidFill>
                  <a:schemeClr val="accent5"/>
                </a:solidFill>
              </a:rPr>
              <a:t>αναθραμμένος </a:t>
            </a:r>
            <a:r>
              <a:rPr lang="el-GR" i="1" dirty="0">
                <a:solidFill>
                  <a:schemeClr val="accent5"/>
                </a:solidFill>
              </a:rPr>
              <a:t>στην πολύκαρπη, την αρνομάνα Θράκη</a:t>
            </a:r>
            <a:r>
              <a:rPr lang="el-GR" i="1" dirty="0" smtClean="0">
                <a:solidFill>
                  <a:schemeClr val="accent5"/>
                </a:solidFill>
              </a:rPr>
              <a:t>·»</a:t>
            </a:r>
          </a:p>
          <a:p>
            <a:pPr algn="ctr"/>
            <a:endParaRPr lang="el-GR" i="1" dirty="0">
              <a:solidFill>
                <a:schemeClr val="accent5"/>
              </a:solidFill>
            </a:endParaRPr>
          </a:p>
          <a:p>
            <a:r>
              <a:rPr lang="el-GR" dirty="0"/>
              <a:t>	</a:t>
            </a:r>
            <a:r>
              <a:rPr lang="el-GR" dirty="0" smtClean="0"/>
              <a:t> (</a:t>
            </a:r>
            <a:r>
              <a:rPr lang="el-GR" dirty="0"/>
              <a:t>Ομήρου Ιλ. Β, 845 κ.εξ.- – Μετάφραση Καζαντζάκη - Κακριδή)</a:t>
            </a:r>
            <a:endParaRPr lang="el-GR" dirty="0" smtClean="0"/>
          </a:p>
          <a:p>
            <a:pPr algn="ctr"/>
            <a:r>
              <a:rPr lang="el-GR" i="1" dirty="0" smtClean="0">
                <a:solidFill>
                  <a:schemeClr val="accent5"/>
                </a:solidFill>
              </a:rPr>
              <a:t>«Τους </a:t>
            </a:r>
            <a:r>
              <a:rPr lang="el-GR" i="1" dirty="0">
                <a:solidFill>
                  <a:schemeClr val="accent5"/>
                </a:solidFill>
              </a:rPr>
              <a:t>Θράκες πάλι τους οδηγούσε ο Ακάμας και ο ήρωας Πείροος,</a:t>
            </a:r>
          </a:p>
          <a:p>
            <a:pPr algn="ctr"/>
            <a:r>
              <a:rPr lang="el-GR" i="1" dirty="0">
                <a:solidFill>
                  <a:schemeClr val="accent5"/>
                </a:solidFill>
              </a:rPr>
              <a:t>όσους κλείνει μέσα ο Ελλήσποντος με τα ορμητικά ρεύματα.</a:t>
            </a:r>
          </a:p>
          <a:p>
            <a:pPr algn="ctr"/>
            <a:r>
              <a:rPr lang="el-GR" i="1" dirty="0">
                <a:solidFill>
                  <a:schemeClr val="accent5"/>
                </a:solidFill>
              </a:rPr>
              <a:t>Ο Εύφημος ήταν αρχηγός στους κονταρομάχους </a:t>
            </a:r>
            <a:r>
              <a:rPr lang="el-GR" i="1" dirty="0" smtClean="0">
                <a:solidFill>
                  <a:schemeClr val="accent5"/>
                </a:solidFill>
              </a:rPr>
              <a:t>Κίκονες»</a:t>
            </a:r>
            <a:endParaRPr lang="el-GR" i="1" dirty="0">
              <a:solidFill>
                <a:schemeClr val="accent5"/>
              </a:solidFill>
            </a:endParaRPr>
          </a:p>
          <a:p>
            <a:pPr algn="ctr"/>
            <a:r>
              <a:rPr lang="el-GR" sz="3200" b="1" dirty="0" smtClean="0"/>
              <a:t>→</a:t>
            </a:r>
            <a:r>
              <a:rPr lang="el-GR" sz="4000" b="1" dirty="0" smtClean="0"/>
              <a:t> </a:t>
            </a:r>
            <a:r>
              <a:rPr lang="el-GR" i="1" dirty="0" smtClean="0"/>
              <a:t>υποδηλώνουν</a:t>
            </a:r>
            <a:r>
              <a:rPr lang="el-GR" dirty="0" smtClean="0"/>
              <a:t> </a:t>
            </a:r>
            <a:r>
              <a:rPr lang="el-GR" dirty="0"/>
              <a:t>ένα επίπεδο σχέσεων Ελλήνων και Θρακών και μια γενική 			γνώση της περιοχής τους </a:t>
            </a:r>
          </a:p>
        </p:txBody>
      </p:sp>
    </p:spTree>
    <p:extLst>
      <p:ext uri="{BB962C8B-B14F-4D97-AF65-F5344CB8AC3E}">
        <p14:creationId xmlns:p14="http://schemas.microsoft.com/office/powerpoint/2010/main" val="40473465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75" y="1268760"/>
            <a:ext cx="8349171" cy="4754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08AB70BE-1769-45B8-85A6-0C837432C7E6}" type="slidenum">
              <a:rPr lang="en-US" smtClean="0"/>
              <a:t>34</a:t>
            </a:fld>
            <a:endParaRPr lang="en-US"/>
          </a:p>
        </p:txBody>
      </p:sp>
      <p:sp>
        <p:nvSpPr>
          <p:cNvPr id="6" name="Flowchart: Connector 5"/>
          <p:cNvSpPr/>
          <p:nvPr/>
        </p:nvSpPr>
        <p:spPr>
          <a:xfrm>
            <a:off x="3337066" y="2348880"/>
            <a:ext cx="144016" cy="144016"/>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7" name="Flowchart: Connector 6"/>
          <p:cNvSpPr/>
          <p:nvPr/>
        </p:nvSpPr>
        <p:spPr>
          <a:xfrm>
            <a:off x="4633102" y="2780928"/>
            <a:ext cx="144016" cy="144016"/>
          </a:xfrm>
          <a:prstGeom prst="flowChartConnector">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l-GR"/>
          </a:p>
        </p:txBody>
      </p:sp>
      <p:sp>
        <p:nvSpPr>
          <p:cNvPr id="8" name="Rectangle 7"/>
          <p:cNvSpPr/>
          <p:nvPr/>
        </p:nvSpPr>
        <p:spPr>
          <a:xfrm>
            <a:off x="-1" y="6193864"/>
            <a:ext cx="9111725" cy="646331"/>
          </a:xfrm>
          <a:prstGeom prst="rect">
            <a:avLst/>
          </a:prstGeom>
        </p:spPr>
        <p:txBody>
          <a:bodyPr wrap="square">
            <a:spAutoFit/>
          </a:bodyPr>
          <a:lstStyle/>
          <a:p>
            <a:r>
              <a:rPr lang="en-US" dirty="0" err="1"/>
              <a:t>Verena</a:t>
            </a:r>
            <a:r>
              <a:rPr lang="en-US" dirty="0"/>
              <a:t> </a:t>
            </a:r>
            <a:r>
              <a:rPr lang="en-US" dirty="0" err="1"/>
              <a:t>Gassner</a:t>
            </a:r>
            <a:r>
              <a:rPr lang="en-US" dirty="0"/>
              <a:t> (Ed.), Regional Exchange of Ceramics -Case Studies and </a:t>
            </a:r>
            <a:r>
              <a:rPr lang="en-US" dirty="0" smtClean="0"/>
              <a:t>Methodology / DOI:  https</a:t>
            </a:r>
            <a:r>
              <a:rPr lang="en-US" dirty="0"/>
              <a:t>://doi.org/10.11588/propylaeum.555</a:t>
            </a:r>
            <a:endParaRPr lang="el-GR" dirty="0"/>
          </a:p>
        </p:txBody>
      </p:sp>
      <p:sp>
        <p:nvSpPr>
          <p:cNvPr id="23" name="Τίτλος 1">
            <a:extLst>
              <a:ext uri="{FF2B5EF4-FFF2-40B4-BE49-F238E27FC236}">
                <a16:creationId xmlns:a16="http://schemas.microsoft.com/office/drawing/2014/main" xmlns="" id="{788E90FE-D7B0-7B9C-18E9-DC135A05F2C2}"/>
              </a:ext>
            </a:extLst>
          </p:cNvPr>
          <p:cNvSpPr txBox="1">
            <a:spLocks/>
          </p:cNvSpPr>
          <p:nvPr/>
        </p:nvSpPr>
        <p:spPr>
          <a:xfrm>
            <a:off x="251520" y="122625"/>
            <a:ext cx="7315200" cy="858104"/>
          </a:xfrm>
          <a:prstGeom prst="rect">
            <a:avLst/>
          </a:prstGeom>
        </p:spPr>
        <p:txBody>
          <a:bodyPr>
            <a:normAutofit fontScale="9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mtClean="0"/>
              <a:t>Αποικίες της Θράκης του Αιγαίου</a:t>
            </a:r>
            <a:endParaRPr lang="el-GR" dirty="0"/>
          </a:p>
        </p:txBody>
      </p:sp>
    </p:spTree>
    <p:extLst>
      <p:ext uri="{BB962C8B-B14F-4D97-AF65-F5344CB8AC3E}">
        <p14:creationId xmlns:p14="http://schemas.microsoft.com/office/powerpoint/2010/main" val="37522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483"/>
          <a:stretch/>
        </p:blipFill>
        <p:spPr bwMode="auto">
          <a:xfrm>
            <a:off x="10407" y="10017"/>
            <a:ext cx="9146221"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Θέση αριθμού διαφάνειας 2">
            <a:extLst>
              <a:ext uri="{FF2B5EF4-FFF2-40B4-BE49-F238E27FC236}">
                <a16:creationId xmlns:a16="http://schemas.microsoft.com/office/drawing/2014/main" xmlns="" id="{4A19F136-8BAD-52BE-CDD2-E7229BF29D23}"/>
              </a:ext>
            </a:extLst>
          </p:cNvPr>
          <p:cNvSpPr>
            <a:spLocks noGrp="1"/>
          </p:cNvSpPr>
          <p:nvPr>
            <p:ph type="sldNum" sz="quarter" idx="12"/>
          </p:nvPr>
        </p:nvSpPr>
        <p:spPr/>
        <p:txBody>
          <a:bodyPr/>
          <a:lstStyle/>
          <a:p>
            <a:fld id="{08AB70BE-1769-45B8-85A6-0C837432C7E6}" type="slidenum">
              <a:rPr lang="en-US" smtClean="0"/>
              <a:t>35</a:t>
            </a:fld>
            <a:endParaRPr lang="en-US"/>
          </a:p>
        </p:txBody>
      </p:sp>
      <p:sp>
        <p:nvSpPr>
          <p:cNvPr id="5" name="TextBox 4">
            <a:extLst>
              <a:ext uri="{FF2B5EF4-FFF2-40B4-BE49-F238E27FC236}">
                <a16:creationId xmlns:a16="http://schemas.microsoft.com/office/drawing/2014/main" xmlns="" id="{7781AF01-B9DC-FFE4-E45A-1EB52F32F60D}"/>
              </a:ext>
            </a:extLst>
          </p:cNvPr>
          <p:cNvSpPr txBox="1"/>
          <p:nvPr/>
        </p:nvSpPr>
        <p:spPr>
          <a:xfrm>
            <a:off x="23037" y="4015081"/>
            <a:ext cx="9120963" cy="3070071"/>
          </a:xfrm>
          <a:prstGeom prst="rect">
            <a:avLst/>
          </a:prstGeom>
          <a:noFill/>
        </p:spPr>
        <p:txBody>
          <a:bodyPr wrap="square">
            <a:spAutoFit/>
          </a:bodyPr>
          <a:lstStyle/>
          <a:p>
            <a:pPr>
              <a:lnSpc>
                <a:spcPct val="150000"/>
              </a:lnSpc>
            </a:pPr>
            <a:r>
              <a:rPr lang="el-GR" sz="2200" dirty="0"/>
              <a:t>•	</a:t>
            </a:r>
            <a:r>
              <a:rPr lang="el-GR" sz="2200" u="sng" dirty="0"/>
              <a:t>Θάσος</a:t>
            </a:r>
            <a:r>
              <a:rPr lang="el-GR" sz="2200" dirty="0"/>
              <a:t>: τέλη του 8ου ή στις αρχές του 7ου αιώνα π.Χ. - Πάριοι 	άποικοι</a:t>
            </a:r>
          </a:p>
          <a:p>
            <a:pPr>
              <a:lnSpc>
                <a:spcPct val="150000"/>
              </a:lnSpc>
            </a:pPr>
            <a:r>
              <a:rPr lang="el-GR" sz="2200" dirty="0"/>
              <a:t>•	</a:t>
            </a:r>
            <a:r>
              <a:rPr lang="el-GR" sz="2200" u="sng" dirty="0"/>
              <a:t>Θασιακή Περαία</a:t>
            </a:r>
            <a:r>
              <a:rPr lang="el-GR" sz="2200" dirty="0"/>
              <a:t>: νέες αποικίες ή «εμπόρια»: </a:t>
            </a:r>
            <a:r>
              <a:rPr lang="el-GR" sz="2200" u="sng" dirty="0"/>
              <a:t>Γαληψός</a:t>
            </a:r>
            <a:r>
              <a:rPr lang="el-GR" sz="2200" dirty="0"/>
              <a:t>, </a:t>
            </a:r>
            <a:r>
              <a:rPr lang="el-GR" sz="2200" u="sng" dirty="0"/>
              <a:t>Οισύμη</a:t>
            </a:r>
            <a:r>
              <a:rPr lang="el-GR" sz="2200" dirty="0"/>
              <a:t>, 	</a:t>
            </a:r>
            <a:r>
              <a:rPr lang="el-GR" sz="2200" u="sng" dirty="0"/>
              <a:t>Στρύμη</a:t>
            </a:r>
            <a:r>
              <a:rPr lang="el-GR" sz="2200" dirty="0"/>
              <a:t>, </a:t>
            </a:r>
            <a:r>
              <a:rPr lang="el-GR" sz="2200" u="sng" dirty="0"/>
              <a:t>Νεάπολη</a:t>
            </a:r>
            <a:r>
              <a:rPr lang="el-GR" sz="2200" dirty="0"/>
              <a:t>, </a:t>
            </a:r>
            <a:r>
              <a:rPr lang="el-GR" sz="2200" u="sng" dirty="0" smtClean="0"/>
              <a:t>Δάτος</a:t>
            </a:r>
            <a:r>
              <a:rPr lang="el-GR" sz="2200" dirty="0"/>
              <a:t>, </a:t>
            </a:r>
            <a:r>
              <a:rPr lang="el-GR" sz="2200" u="sng" dirty="0"/>
              <a:t>Σκαπτή Ύλη</a:t>
            </a:r>
            <a:r>
              <a:rPr lang="el-GR" sz="2200" dirty="0"/>
              <a:t>, </a:t>
            </a:r>
            <a:r>
              <a:rPr lang="el-GR" sz="2200" u="sng" dirty="0"/>
              <a:t>Απολλωνία</a:t>
            </a:r>
            <a:r>
              <a:rPr lang="el-GR" sz="2200" dirty="0"/>
              <a:t>, </a:t>
            </a:r>
            <a:r>
              <a:rPr lang="el-GR" sz="2200" u="sng" dirty="0"/>
              <a:t>Αντισάρα</a:t>
            </a:r>
            <a:r>
              <a:rPr lang="el-GR" sz="2200" dirty="0"/>
              <a:t>, 	</a:t>
            </a:r>
            <a:r>
              <a:rPr lang="el-GR" sz="2200" u="sng" dirty="0"/>
              <a:t>Ακόντισμα</a:t>
            </a:r>
            <a:r>
              <a:rPr lang="el-GR" sz="2200" dirty="0"/>
              <a:t>, </a:t>
            </a:r>
            <a:r>
              <a:rPr lang="el-GR" sz="2200" u="sng" dirty="0"/>
              <a:t>Πίστυρος</a:t>
            </a:r>
            <a:r>
              <a:rPr lang="el-GR" sz="2200" dirty="0"/>
              <a:t>, </a:t>
            </a:r>
            <a:r>
              <a:rPr lang="el-GR" sz="2200" u="sng" dirty="0"/>
              <a:t>Κρηνίδες</a:t>
            </a:r>
            <a:r>
              <a:rPr lang="el-GR" sz="2200" dirty="0"/>
              <a:t>. </a:t>
            </a:r>
          </a:p>
          <a:p>
            <a:pPr>
              <a:lnSpc>
                <a:spcPct val="150000"/>
              </a:lnSpc>
            </a:pPr>
            <a:endParaRPr lang="el-GR" sz="1900" dirty="0"/>
          </a:p>
        </p:txBody>
      </p:sp>
      <p:sp>
        <p:nvSpPr>
          <p:cNvPr id="7" name="Flowchart: Connector 6"/>
          <p:cNvSpPr/>
          <p:nvPr/>
        </p:nvSpPr>
        <p:spPr>
          <a:xfrm>
            <a:off x="5292080" y="1772816"/>
            <a:ext cx="144016" cy="14401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p:cNvSpPr txBox="1"/>
          <p:nvPr/>
        </p:nvSpPr>
        <p:spPr>
          <a:xfrm>
            <a:off x="5004048" y="1932302"/>
            <a:ext cx="1152128" cy="307777"/>
          </a:xfrm>
          <a:prstGeom prst="rect">
            <a:avLst/>
          </a:prstGeom>
          <a:noFill/>
        </p:spPr>
        <p:txBody>
          <a:bodyPr wrap="square" rtlCol="0">
            <a:spAutoFit/>
          </a:bodyPr>
          <a:lstStyle/>
          <a:p>
            <a:r>
              <a:rPr lang="el-GR" sz="1400" b="1" dirty="0" smtClean="0">
                <a:solidFill>
                  <a:schemeClr val="bg1"/>
                </a:solidFill>
              </a:rPr>
              <a:t>Ακόντισμα</a:t>
            </a:r>
            <a:endParaRPr lang="el-GR" sz="1400" b="1" dirty="0">
              <a:solidFill>
                <a:schemeClr val="bg1"/>
              </a:solidFill>
            </a:endParaRPr>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022" y="1662872"/>
            <a:ext cx="16510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977653" y="1560374"/>
            <a:ext cx="720080" cy="307777"/>
          </a:xfrm>
          <a:prstGeom prst="rect">
            <a:avLst/>
          </a:prstGeom>
          <a:noFill/>
        </p:spPr>
        <p:txBody>
          <a:bodyPr wrap="square" rtlCol="0">
            <a:spAutoFit/>
          </a:bodyPr>
          <a:lstStyle/>
          <a:p>
            <a:r>
              <a:rPr lang="el-GR" sz="1400" b="1" dirty="0" smtClean="0">
                <a:solidFill>
                  <a:schemeClr val="bg1"/>
                </a:solidFill>
              </a:rPr>
              <a:t>Δάτος</a:t>
            </a:r>
            <a:endParaRPr lang="el-GR" sz="1400" b="1" dirty="0">
              <a:solidFill>
                <a:schemeClr val="bg1"/>
              </a:solidFill>
            </a:endParaRPr>
          </a:p>
        </p:txBody>
      </p:sp>
      <p:sp>
        <p:nvSpPr>
          <p:cNvPr id="17" name="Flowchart: Connector 16"/>
          <p:cNvSpPr/>
          <p:nvPr/>
        </p:nvSpPr>
        <p:spPr>
          <a:xfrm>
            <a:off x="3990156" y="1916832"/>
            <a:ext cx="144016" cy="14401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TextBox 10"/>
          <p:cNvSpPr txBox="1"/>
          <p:nvPr/>
        </p:nvSpPr>
        <p:spPr>
          <a:xfrm>
            <a:off x="2987824" y="1671438"/>
            <a:ext cx="1296144" cy="307777"/>
          </a:xfrm>
          <a:prstGeom prst="rect">
            <a:avLst/>
          </a:prstGeom>
          <a:noFill/>
        </p:spPr>
        <p:txBody>
          <a:bodyPr wrap="square" rtlCol="0">
            <a:spAutoFit/>
          </a:bodyPr>
          <a:lstStyle/>
          <a:p>
            <a:r>
              <a:rPr lang="el-GR" sz="1400" b="1" dirty="0" smtClean="0">
                <a:solidFill>
                  <a:schemeClr val="bg1"/>
                </a:solidFill>
              </a:rPr>
              <a:t>Σκαπτή Ύλη</a:t>
            </a:r>
            <a:endParaRPr lang="el-GR" sz="2000" b="1" dirty="0">
              <a:solidFill>
                <a:schemeClr val="bg1"/>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913"/>
          <a:stretch/>
        </p:blipFill>
        <p:spPr bwMode="auto">
          <a:xfrm>
            <a:off x="2338707" y="3066942"/>
            <a:ext cx="6265741" cy="3746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8010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AB70BE-1769-45B8-85A6-0C837432C7E6}" type="slidenum">
              <a:rPr lang="en-US" smtClean="0"/>
              <a:t>36</a:t>
            </a:fld>
            <a:endParaRPr lang="en-US"/>
          </a:p>
        </p:txBody>
      </p:sp>
      <p:sp>
        <p:nvSpPr>
          <p:cNvPr id="3" name="Rectangle 2"/>
          <p:cNvSpPr/>
          <p:nvPr/>
        </p:nvSpPr>
        <p:spPr>
          <a:xfrm>
            <a:off x="179512" y="5368635"/>
            <a:ext cx="8568952" cy="1477328"/>
          </a:xfrm>
          <a:prstGeom prst="rect">
            <a:avLst/>
          </a:prstGeom>
        </p:spPr>
        <p:txBody>
          <a:bodyPr wrap="square">
            <a:spAutoFit/>
          </a:bodyPr>
          <a:lstStyle/>
          <a:p>
            <a:pPr marL="285750" indent="-285750">
              <a:buFont typeface="Arial" pitchFamily="34" charset="0"/>
              <a:buChar char="•"/>
            </a:pPr>
            <a:r>
              <a:rPr lang="el-GR" dirty="0"/>
              <a:t>Άβδηρα: </a:t>
            </a:r>
            <a:r>
              <a:rPr lang="el-GR" dirty="0" smtClean="0"/>
              <a:t>α</a:t>
            </a:r>
            <a:r>
              <a:rPr lang="el-GR" dirty="0"/>
              <a:t>) μέσα του 7ου αι. π.Χ. από </a:t>
            </a:r>
            <a:r>
              <a:rPr lang="el-GR" dirty="0" smtClean="0"/>
              <a:t>Κλαζομενίους β</a:t>
            </a:r>
            <a:r>
              <a:rPr lang="el-GR" dirty="0"/>
              <a:t>) 545 π.Χ. από κατοίκους της Ιωνικής Τέω </a:t>
            </a:r>
          </a:p>
          <a:p>
            <a:r>
              <a:rPr lang="el-GR" dirty="0"/>
              <a:t>•	«Δίκαια παρ’ Άβδερα» (μεταξύ Αβδήρων και Στρύμης):  μέσα 6ου (;) </a:t>
            </a:r>
            <a:r>
              <a:rPr lang="el-GR" dirty="0" smtClean="0"/>
              <a:t>αι</a:t>
            </a:r>
            <a:r>
              <a:rPr lang="el-GR" dirty="0"/>
              <a:t>. π.Χ. 	Πιθανόν από Ίωνες από τη Σάμο. </a:t>
            </a:r>
          </a:p>
          <a:p>
            <a:r>
              <a:rPr lang="el-GR" dirty="0"/>
              <a:t>•	Μαρώνεια: μέσα 7ου αιώνα π.Χ. - άποικοι από Χίο</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825"/>
            <a:ext cx="7272808" cy="530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55776" y="4131078"/>
            <a:ext cx="72008" cy="900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l-GR"/>
          </a:p>
        </p:txBody>
      </p:sp>
      <p:sp>
        <p:nvSpPr>
          <p:cNvPr id="5" name="TextBox 4"/>
          <p:cNvSpPr txBox="1"/>
          <p:nvPr/>
        </p:nvSpPr>
        <p:spPr>
          <a:xfrm>
            <a:off x="2411760" y="3823301"/>
            <a:ext cx="1080120" cy="307777"/>
          </a:xfrm>
          <a:prstGeom prst="rect">
            <a:avLst/>
          </a:prstGeom>
          <a:noFill/>
        </p:spPr>
        <p:txBody>
          <a:bodyPr wrap="square" rtlCol="0">
            <a:spAutoFit/>
          </a:bodyPr>
          <a:lstStyle/>
          <a:p>
            <a:r>
              <a:rPr lang="el-GR" sz="1400" b="1" dirty="0" smtClean="0">
                <a:solidFill>
                  <a:schemeClr val="bg1"/>
                </a:solidFill>
              </a:rPr>
              <a:t>Δίκαια</a:t>
            </a:r>
            <a:endParaRPr lang="el-GR" sz="1400" b="1" dirty="0">
              <a:solidFill>
                <a:schemeClr val="bg1"/>
              </a:solidFill>
            </a:endParaRPr>
          </a:p>
        </p:txBody>
      </p:sp>
      <p:sp>
        <p:nvSpPr>
          <p:cNvPr id="6" name="Oval 5"/>
          <p:cNvSpPr/>
          <p:nvPr/>
        </p:nvSpPr>
        <p:spPr>
          <a:xfrm>
            <a:off x="1619672" y="3789040"/>
            <a:ext cx="792088" cy="613811"/>
          </a:xfrm>
          <a:prstGeom prst="ellipse">
            <a:avLst/>
          </a:prstGeom>
          <a:noFill/>
          <a:ln>
            <a:solidFill>
              <a:srgbClr val="F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Oval 8"/>
          <p:cNvSpPr/>
          <p:nvPr/>
        </p:nvSpPr>
        <p:spPr>
          <a:xfrm>
            <a:off x="2339752" y="3672189"/>
            <a:ext cx="792088" cy="613811"/>
          </a:xfrm>
          <a:prstGeom prst="ellipse">
            <a:avLst/>
          </a:prstGeom>
          <a:noFill/>
          <a:ln>
            <a:solidFill>
              <a:srgbClr val="F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Oval 9"/>
          <p:cNvSpPr/>
          <p:nvPr/>
        </p:nvSpPr>
        <p:spPr>
          <a:xfrm>
            <a:off x="2699792" y="3993693"/>
            <a:ext cx="792088" cy="613811"/>
          </a:xfrm>
          <a:prstGeom prst="ellipse">
            <a:avLst/>
          </a:prstGeom>
          <a:noFill/>
          <a:ln>
            <a:solidFill>
              <a:srgbClr val="F618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858729"/>
            <a:ext cx="3317354" cy="331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34" y="188640"/>
            <a:ext cx="5719514" cy="2867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61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1000"/>
                                        <p:tgtEl>
                                          <p:spTgt spid="6147"/>
                                        </p:tgtEl>
                                      </p:cBhvr>
                                    </p:animEffect>
                                    <p:anim calcmode="lin" valueType="num">
                                      <p:cBhvr>
                                        <p:cTn id="8" dur="1000" fill="hold"/>
                                        <p:tgtEl>
                                          <p:spTgt spid="6147"/>
                                        </p:tgtEl>
                                        <p:attrNameLst>
                                          <p:attrName>ppt_x</p:attrName>
                                        </p:attrNameLst>
                                      </p:cBhvr>
                                      <p:tavLst>
                                        <p:tav tm="0">
                                          <p:val>
                                            <p:strVal val="#ppt_x"/>
                                          </p:val>
                                        </p:tav>
                                        <p:tav tm="100000">
                                          <p:val>
                                            <p:strVal val="#ppt_x"/>
                                          </p:val>
                                        </p:tav>
                                      </p:tavLst>
                                    </p:anim>
                                    <p:anim calcmode="lin" valueType="num">
                                      <p:cBhvr>
                                        <p:cTn id="9" dur="1000" fill="hold"/>
                                        <p:tgtEl>
                                          <p:spTgt spid="6147"/>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ppt_x"/>
                                          </p:val>
                                        </p:tav>
                                        <p:tav tm="100000">
                                          <p:val>
                                            <p:strVal val="#ppt_x"/>
                                          </p:val>
                                        </p:tav>
                                      </p:tavLst>
                                    </p:anim>
                                    <p:anim calcmode="lin" valueType="num">
                                      <p:cBhvr additive="base">
                                        <p:cTn id="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27"/>
                                        </p:tgtEl>
                                        <p:attrNameLst>
                                          <p:attrName>style.visibility</p:attrName>
                                        </p:attrNameLst>
                                      </p:cBhvr>
                                      <p:to>
                                        <p:strVal val="visible"/>
                                      </p:to>
                                    </p:set>
                                    <p:animEffect transition="in" filter="fade">
                                      <p:cBhvr>
                                        <p:cTn id="44" dur="1000"/>
                                        <p:tgtEl>
                                          <p:spTgt spid="1027"/>
                                        </p:tgtEl>
                                      </p:cBhvr>
                                    </p:animEffect>
                                    <p:anim calcmode="lin" valueType="num">
                                      <p:cBhvr>
                                        <p:cTn id="45" dur="1000" fill="hold"/>
                                        <p:tgtEl>
                                          <p:spTgt spid="1027"/>
                                        </p:tgtEl>
                                        <p:attrNameLst>
                                          <p:attrName>ppt_x</p:attrName>
                                        </p:attrNameLst>
                                      </p:cBhvr>
                                      <p:tavLst>
                                        <p:tav tm="0">
                                          <p:val>
                                            <p:strVal val="#ppt_x"/>
                                          </p:val>
                                        </p:tav>
                                        <p:tav tm="100000">
                                          <p:val>
                                            <p:strVal val="#ppt_x"/>
                                          </p:val>
                                        </p:tav>
                                      </p:tavLst>
                                    </p:anim>
                                    <p:anim calcmode="lin" valueType="num">
                                      <p:cBhvr>
                                        <p:cTn id="46" dur="1000" fill="hold"/>
                                        <p:tgtEl>
                                          <p:spTgt spid="10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028"/>
                                        </p:tgtEl>
                                        <p:attrNameLst>
                                          <p:attrName>style.visibility</p:attrName>
                                        </p:attrNameLst>
                                      </p:cBhvr>
                                      <p:to>
                                        <p:strVal val="visible"/>
                                      </p:to>
                                    </p:set>
                                    <p:animEffect transition="in" filter="fade">
                                      <p:cBhvr>
                                        <p:cTn id="49" dur="1000"/>
                                        <p:tgtEl>
                                          <p:spTgt spid="1028"/>
                                        </p:tgtEl>
                                      </p:cBhvr>
                                    </p:animEffect>
                                    <p:anim calcmode="lin" valueType="num">
                                      <p:cBhvr>
                                        <p:cTn id="50" dur="1000" fill="hold"/>
                                        <p:tgtEl>
                                          <p:spTgt spid="1028"/>
                                        </p:tgtEl>
                                        <p:attrNameLst>
                                          <p:attrName>ppt_x</p:attrName>
                                        </p:attrNameLst>
                                      </p:cBhvr>
                                      <p:tavLst>
                                        <p:tav tm="0">
                                          <p:val>
                                            <p:strVal val="#ppt_x"/>
                                          </p:val>
                                        </p:tav>
                                        <p:tav tm="100000">
                                          <p:val>
                                            <p:strVal val="#ppt_x"/>
                                          </p:val>
                                        </p:tav>
                                      </p:tavLst>
                                    </p:anim>
                                    <p:anim calcmode="lin" valueType="num">
                                      <p:cBhvr>
                                        <p:cTn id="5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P spid="9"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840537"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a:extLst>
              <a:ext uri="{FF2B5EF4-FFF2-40B4-BE49-F238E27FC236}">
                <a16:creationId xmlns:a16="http://schemas.microsoft.com/office/drawing/2014/main" xmlns="" id="{FEE77BFB-7224-5D3A-CA38-426C2F89A4DE}"/>
              </a:ext>
            </a:extLst>
          </p:cNvPr>
          <p:cNvSpPr>
            <a:spLocks noGrp="1"/>
          </p:cNvSpPr>
          <p:nvPr>
            <p:ph type="title"/>
          </p:nvPr>
        </p:nvSpPr>
        <p:spPr>
          <a:xfrm>
            <a:off x="0" y="0"/>
            <a:ext cx="7128792" cy="851244"/>
          </a:xfrm>
        </p:spPr>
        <p:txBody>
          <a:bodyPr/>
          <a:lstStyle/>
          <a:p>
            <a:r>
              <a:rPr lang="el-GR" b="1" dirty="0"/>
              <a:t>Η Περαία της </a:t>
            </a:r>
            <a:r>
              <a:rPr lang="el-GR" b="1" dirty="0" smtClean="0"/>
              <a:t>Σαμοθράκης</a:t>
            </a:r>
            <a:endParaRPr lang="el-GR" b="1" dirty="0"/>
          </a:p>
        </p:txBody>
      </p:sp>
      <p:sp>
        <p:nvSpPr>
          <p:cNvPr id="3" name="Θέση αριθμού διαφάνειας 2">
            <a:extLst>
              <a:ext uri="{FF2B5EF4-FFF2-40B4-BE49-F238E27FC236}">
                <a16:creationId xmlns:a16="http://schemas.microsoft.com/office/drawing/2014/main" xmlns="" id="{77D34EC1-B4D8-CE84-3F9E-06917CD84195}"/>
              </a:ext>
            </a:extLst>
          </p:cNvPr>
          <p:cNvSpPr>
            <a:spLocks noGrp="1"/>
          </p:cNvSpPr>
          <p:nvPr>
            <p:ph type="sldNum" sz="quarter" idx="12"/>
          </p:nvPr>
        </p:nvSpPr>
        <p:spPr/>
        <p:txBody>
          <a:bodyPr/>
          <a:lstStyle/>
          <a:p>
            <a:fld id="{08AB70BE-1769-45B8-85A6-0C837432C7E6}" type="slidenum">
              <a:rPr lang="en-US" smtClean="0"/>
              <a:t>37</a:t>
            </a:fld>
            <a:endParaRPr lang="en-US"/>
          </a:p>
        </p:txBody>
      </p:sp>
      <p:sp>
        <p:nvSpPr>
          <p:cNvPr id="12" name="Rectangle 11"/>
          <p:cNvSpPr/>
          <p:nvPr/>
        </p:nvSpPr>
        <p:spPr>
          <a:xfrm>
            <a:off x="135768" y="4391597"/>
            <a:ext cx="9008232" cy="2031325"/>
          </a:xfrm>
          <a:prstGeom prst="rect">
            <a:avLst/>
          </a:prstGeom>
        </p:spPr>
        <p:txBody>
          <a:bodyPr wrap="square">
            <a:spAutoFit/>
          </a:bodyPr>
          <a:lstStyle/>
          <a:p>
            <a:pPr algn="just"/>
            <a:r>
              <a:rPr lang="el-GR" b="1" dirty="0" smtClean="0"/>
              <a:t>[</a:t>
            </a:r>
            <a:r>
              <a:rPr lang="el-GR" b="1" dirty="0"/>
              <a:t>7.108.2</a:t>
            </a:r>
            <a:r>
              <a:rPr lang="el-GR" b="1" dirty="0" smtClean="0"/>
              <a:t>]</a:t>
            </a:r>
            <a:r>
              <a:rPr lang="el-GR" b="1" dirty="0"/>
              <a:t> </a:t>
            </a:r>
            <a:r>
              <a:rPr lang="el-GR" b="1" dirty="0" smtClean="0"/>
              <a:t>(Ξέρξης) παραμείβετο </a:t>
            </a:r>
            <a:r>
              <a:rPr lang="el-GR" b="1" dirty="0"/>
              <a:t>δὲ πορευόμενος ἐκ Δορίσκου πρῶτα μὲν τὰ Σαμοθρηίκια τείχεα, τῶν ἐσχάτη πεπόλισται πρὸς ἑσπέρης πόλις τῇ οὔνομά ἐστι Μεσαμβρίη. </a:t>
            </a:r>
            <a:endParaRPr lang="el-GR" b="1" dirty="0" smtClean="0"/>
          </a:p>
          <a:p>
            <a:pPr algn="just"/>
            <a:endParaRPr lang="el-GR" b="1" i="1" dirty="0" smtClean="0"/>
          </a:p>
          <a:p>
            <a:pPr algn="just"/>
            <a:r>
              <a:rPr lang="el-GR" b="1" i="1" dirty="0" smtClean="0"/>
              <a:t>Στην </a:t>
            </a:r>
            <a:r>
              <a:rPr lang="el-GR" b="1" i="1" dirty="0"/>
              <a:t>πορεία του από τον Δορίσκο </a:t>
            </a:r>
            <a:r>
              <a:rPr lang="el-GR" b="1" i="1" dirty="0" smtClean="0"/>
              <a:t>(ο Ξέρξης) προσπέρασε </a:t>
            </a:r>
            <a:r>
              <a:rPr lang="el-GR" b="1" i="1" dirty="0"/>
              <a:t>τα φρούρια των Σαμοθρακών, που η τελευταία αποικία που έχουν ιδρύσει προς τα δυτικά λέγεται </a:t>
            </a:r>
            <a:r>
              <a:rPr lang="el-GR" b="1" i="1" dirty="0" smtClean="0"/>
              <a:t>Μεσημβρία.</a:t>
            </a:r>
            <a:endParaRPr lang="el-GR" b="1" i="1" dirty="0"/>
          </a:p>
        </p:txBody>
      </p:sp>
      <p:sp>
        <p:nvSpPr>
          <p:cNvPr id="4" name="TextBox 3"/>
          <p:cNvSpPr txBox="1"/>
          <p:nvPr/>
        </p:nvSpPr>
        <p:spPr>
          <a:xfrm>
            <a:off x="6840536" y="3284984"/>
            <a:ext cx="2303464" cy="830997"/>
          </a:xfrm>
          <a:prstGeom prst="rect">
            <a:avLst/>
          </a:prstGeom>
          <a:noFill/>
        </p:spPr>
        <p:txBody>
          <a:bodyPr wrap="square" rtlCol="0">
            <a:spAutoFit/>
          </a:bodyPr>
          <a:lstStyle/>
          <a:p>
            <a:r>
              <a:rPr lang="el-GR" sz="2400" b="1" dirty="0"/>
              <a:t>Ηροδότου </a:t>
            </a:r>
            <a:r>
              <a:rPr lang="el-GR" sz="2400" b="1" dirty="0" smtClean="0"/>
              <a:t>Ιστορίαι, 7</a:t>
            </a:r>
            <a:endParaRPr lang="el-GR" sz="2400" b="1" dirty="0"/>
          </a:p>
        </p:txBody>
      </p:sp>
    </p:spTree>
    <p:extLst>
      <p:ext uri="{BB962C8B-B14F-4D97-AF65-F5344CB8AC3E}">
        <p14:creationId xmlns:p14="http://schemas.microsoft.com/office/powerpoint/2010/main" val="13396338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EE77BFB-7224-5D3A-CA38-426C2F89A4DE}"/>
              </a:ext>
            </a:extLst>
          </p:cNvPr>
          <p:cNvSpPr>
            <a:spLocks noGrp="1"/>
          </p:cNvSpPr>
          <p:nvPr>
            <p:ph type="title"/>
          </p:nvPr>
        </p:nvSpPr>
        <p:spPr>
          <a:xfrm>
            <a:off x="251520" y="273501"/>
            <a:ext cx="7128792" cy="851244"/>
          </a:xfrm>
        </p:spPr>
        <p:txBody>
          <a:bodyPr/>
          <a:lstStyle/>
          <a:p>
            <a:r>
              <a:rPr lang="el-GR" dirty="0"/>
              <a:t>Η Περαία της </a:t>
            </a:r>
            <a:r>
              <a:rPr lang="el-GR" dirty="0" smtClean="0"/>
              <a:t>Σαμοθράκης</a:t>
            </a:r>
            <a:endParaRPr lang="el-GR" dirty="0"/>
          </a:p>
        </p:txBody>
      </p:sp>
      <p:sp>
        <p:nvSpPr>
          <p:cNvPr id="3" name="Θέση αριθμού διαφάνειας 2">
            <a:extLst>
              <a:ext uri="{FF2B5EF4-FFF2-40B4-BE49-F238E27FC236}">
                <a16:creationId xmlns:a16="http://schemas.microsoft.com/office/drawing/2014/main" xmlns="" id="{77D34EC1-B4D8-CE84-3F9E-06917CD84195}"/>
              </a:ext>
            </a:extLst>
          </p:cNvPr>
          <p:cNvSpPr>
            <a:spLocks noGrp="1"/>
          </p:cNvSpPr>
          <p:nvPr>
            <p:ph type="sldNum" sz="quarter" idx="12"/>
          </p:nvPr>
        </p:nvSpPr>
        <p:spPr/>
        <p:txBody>
          <a:bodyPr/>
          <a:lstStyle/>
          <a:p>
            <a:fld id="{08AB70BE-1769-45B8-85A6-0C837432C7E6}" type="slidenum">
              <a:rPr lang="en-US" smtClean="0"/>
              <a:t>38</a:t>
            </a:fld>
            <a:endParaRPr lang="en-US"/>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844824"/>
            <a:ext cx="7623847"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3992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AB70BE-1769-45B8-85A6-0C837432C7E6}" type="slidenum">
              <a:rPr lang="en-US" smtClean="0"/>
              <a:t>39</a:t>
            </a:fld>
            <a:endParaRPr lang="en-US"/>
          </a:p>
        </p:txBody>
      </p:sp>
      <p:sp>
        <p:nvSpPr>
          <p:cNvPr id="3" name="Rectangle 2"/>
          <p:cNvSpPr/>
          <p:nvPr/>
        </p:nvSpPr>
        <p:spPr>
          <a:xfrm>
            <a:off x="0" y="908720"/>
            <a:ext cx="8856984" cy="6001643"/>
          </a:xfrm>
          <a:prstGeom prst="rect">
            <a:avLst/>
          </a:prstGeom>
        </p:spPr>
        <p:txBody>
          <a:bodyPr wrap="square">
            <a:spAutoFit/>
          </a:bodyPr>
          <a:lstStyle/>
          <a:p>
            <a:r>
              <a:rPr lang="en-US" sz="2400" dirty="0" err="1"/>
              <a:t>Avramidou</a:t>
            </a:r>
            <a:r>
              <a:rPr lang="en-US" sz="2400" dirty="0"/>
              <a:t>, A., </a:t>
            </a:r>
            <a:r>
              <a:rPr lang="en-US" sz="2400" dirty="0" err="1"/>
              <a:t>Donati</a:t>
            </a:r>
            <a:r>
              <a:rPr lang="en-US" sz="2400" dirty="0"/>
              <a:t>, J. C., Papadopoulos, N., Sarris, A., </a:t>
            </a:r>
            <a:r>
              <a:rPr lang="en-US" sz="2400" dirty="0" err="1"/>
              <a:t>Karadima</a:t>
            </a:r>
            <a:r>
              <a:rPr lang="en-US" sz="2400" dirty="0"/>
              <a:t>, C., </a:t>
            </a:r>
            <a:r>
              <a:rPr lang="en-US" sz="2400" dirty="0" err="1"/>
              <a:t>Pardalidou</a:t>
            </a:r>
            <a:r>
              <a:rPr lang="en-US" sz="2400" dirty="0"/>
              <a:t>, C., </a:t>
            </a:r>
            <a:r>
              <a:rPr lang="en-US" sz="2400" dirty="0" err="1"/>
              <a:t>Garyfallopoulos</a:t>
            </a:r>
            <a:r>
              <a:rPr lang="en-US" sz="2400" dirty="0"/>
              <a:t>, A., </a:t>
            </a:r>
            <a:r>
              <a:rPr lang="en-US" sz="2400" dirty="0" err="1"/>
              <a:t>Aitatoglou</a:t>
            </a:r>
            <a:r>
              <a:rPr lang="en-US" sz="2400" dirty="0"/>
              <a:t>, P. and </a:t>
            </a:r>
            <a:r>
              <a:rPr lang="en-US" sz="2400" dirty="0" err="1"/>
              <a:t>Tasaklaki</a:t>
            </a:r>
            <a:r>
              <a:rPr lang="en-US" sz="2400" dirty="0"/>
              <a:t>, M. (2022) “The </a:t>
            </a:r>
            <a:r>
              <a:rPr lang="en-US" sz="2400" dirty="0" err="1"/>
              <a:t>Peraia</a:t>
            </a:r>
            <a:r>
              <a:rPr lang="en-US" sz="2400" dirty="0"/>
              <a:t> of Samothrace project: report on the 2020–2021 fieldwork campaign”, Bulgarian e-Journal of Archaeology | </a:t>
            </a:r>
            <a:r>
              <a:rPr lang="az-Cyrl-AZ" sz="2400" dirty="0"/>
              <a:t>Българско е-Списание за Археология, 12(2), </a:t>
            </a:r>
            <a:r>
              <a:rPr lang="en-US" sz="2400" dirty="0"/>
              <a:t>pp. 281–317.</a:t>
            </a:r>
          </a:p>
          <a:p>
            <a:r>
              <a:rPr lang="en-US" sz="2400" dirty="0"/>
              <a:t>DOI: </a:t>
            </a:r>
            <a:r>
              <a:rPr lang="en-US" sz="2400" dirty="0">
                <a:hlinkClick r:id="rId2"/>
              </a:rPr>
              <a:t>https://</a:t>
            </a:r>
            <a:r>
              <a:rPr lang="en-US" sz="2400" dirty="0" smtClean="0">
                <a:hlinkClick r:id="rId2"/>
              </a:rPr>
              <a:t>doi.org/10.57573/be-ja.12.281-317</a:t>
            </a:r>
            <a:endParaRPr lang="el-GR" sz="2400" dirty="0" smtClean="0"/>
          </a:p>
          <a:p>
            <a:endParaRPr lang="en-US" sz="2400" dirty="0"/>
          </a:p>
          <a:p>
            <a:r>
              <a:rPr lang="el-GR" sz="2400" dirty="0"/>
              <a:t>Και εδώ </a:t>
            </a:r>
            <a:r>
              <a:rPr lang="el-GR" sz="2400" dirty="0" smtClean="0"/>
              <a:t>:</a:t>
            </a:r>
          </a:p>
          <a:p>
            <a:endParaRPr lang="el-GR" sz="2400" dirty="0"/>
          </a:p>
          <a:p>
            <a:r>
              <a:rPr lang="el-GR" sz="2400" dirty="0"/>
              <a:t>Γαρυφαλλόπουλος Απ., Σαμοθρακική περαία: αρχαίες πηγές, νεότερη ευρωπαϊκή χαρτογραφία και το ερευνητικό πρόγραμμα </a:t>
            </a:r>
            <a:r>
              <a:rPr lang="en-US" sz="2400" dirty="0" err="1"/>
              <a:t>ArcGeoPerSa</a:t>
            </a:r>
            <a:r>
              <a:rPr lang="en-US" sz="2400" dirty="0"/>
              <a:t>. Athens University Review of Archaeology (AURA), [</a:t>
            </a:r>
            <a:r>
              <a:rPr lang="en-US" sz="2400" dirty="0" err="1"/>
              <a:t>S.l</a:t>
            </a:r>
            <a:r>
              <a:rPr lang="en-US" sz="2400" dirty="0"/>
              <a:t>.], v. 5, p. 29-44, jun. 2022. ISSN 2623-3428. </a:t>
            </a:r>
          </a:p>
          <a:p>
            <a:r>
              <a:rPr lang="en-US" sz="2400" dirty="0"/>
              <a:t>DOI: </a:t>
            </a:r>
            <a:r>
              <a:rPr lang="en-US" sz="2400" dirty="0">
                <a:hlinkClick r:id="rId3"/>
              </a:rPr>
              <a:t>http://dx.doi.org/10.26247/aura5</a:t>
            </a:r>
            <a:r>
              <a:rPr lang="en-US" sz="2400" dirty="0" smtClean="0"/>
              <a:t>.</a:t>
            </a:r>
            <a:endParaRPr lang="el-GR" sz="2400" dirty="0" smtClean="0"/>
          </a:p>
          <a:p>
            <a:endParaRPr lang="en-US" sz="2400" dirty="0"/>
          </a:p>
        </p:txBody>
      </p:sp>
      <p:sp>
        <p:nvSpPr>
          <p:cNvPr id="4" name="Rectangle 3"/>
          <p:cNvSpPr/>
          <p:nvPr/>
        </p:nvSpPr>
        <p:spPr>
          <a:xfrm>
            <a:off x="0" y="260648"/>
            <a:ext cx="8514184" cy="523220"/>
          </a:xfrm>
          <a:prstGeom prst="rect">
            <a:avLst/>
          </a:prstGeom>
        </p:spPr>
        <p:txBody>
          <a:bodyPr wrap="square">
            <a:spAutoFit/>
          </a:bodyPr>
          <a:lstStyle/>
          <a:p>
            <a:r>
              <a:rPr lang="en-US" sz="2800" b="1" dirty="0"/>
              <a:t>https://</a:t>
            </a:r>
            <a:r>
              <a:rPr lang="en-US" sz="2800" b="1" dirty="0" smtClean="0"/>
              <a:t>www.peraiasamothraceproject.gr/</a:t>
            </a:r>
            <a:endParaRPr lang="el-GR" sz="2800" b="1" dirty="0"/>
          </a:p>
        </p:txBody>
      </p:sp>
    </p:spTree>
    <p:extLst>
      <p:ext uri="{BB962C8B-B14F-4D97-AF65-F5344CB8AC3E}">
        <p14:creationId xmlns:p14="http://schemas.microsoft.com/office/powerpoint/2010/main" val="1377955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AB70BE-1769-45B8-85A6-0C837432C7E6}" type="slidenum">
              <a:rPr lang="en-US" smtClean="0"/>
              <a:t>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764704"/>
            <a:ext cx="8836543" cy="289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 y="4077072"/>
            <a:ext cx="9128505" cy="1938992"/>
          </a:xfrm>
          <a:prstGeom prst="rect">
            <a:avLst/>
          </a:prstGeom>
        </p:spPr>
        <p:txBody>
          <a:bodyPr wrap="square">
            <a:spAutoFit/>
          </a:bodyPr>
          <a:lstStyle/>
          <a:p>
            <a:r>
              <a:rPr lang="el-GR" sz="2400" b="1" dirty="0"/>
              <a:t>Το ταξίδι του Θησέα στην Κρήτη</a:t>
            </a:r>
          </a:p>
          <a:p>
            <a:r>
              <a:rPr lang="el-GR" sz="2400" b="1" dirty="0"/>
              <a:t>Λεπτομέρεια από τον κρατήρα του Εργότιμου &amp; Κλειτία (Αγγείο Φρανσουά) </a:t>
            </a:r>
          </a:p>
          <a:p>
            <a:r>
              <a:rPr lang="el-GR" sz="2400" b="1" dirty="0"/>
              <a:t>570 π.Χ. </a:t>
            </a:r>
          </a:p>
          <a:p>
            <a:r>
              <a:rPr lang="el-GR" sz="2400" b="1" dirty="0"/>
              <a:t>Αρχαιολογικό Μουσείο Φλωρεντίας</a:t>
            </a:r>
          </a:p>
        </p:txBody>
      </p:sp>
    </p:spTree>
    <p:extLst>
      <p:ext uri="{BB962C8B-B14F-4D97-AF65-F5344CB8AC3E}">
        <p14:creationId xmlns:p14="http://schemas.microsoft.com/office/powerpoint/2010/main" val="12080568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8" y="0"/>
            <a:ext cx="906425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08AB70BE-1769-45B8-85A6-0C837432C7E6}" type="slidenum">
              <a:rPr lang="en-US" smtClean="0"/>
              <a:t>40</a:t>
            </a:fld>
            <a:endParaRPr lang="en-US"/>
          </a:p>
        </p:txBody>
      </p:sp>
      <p:sp>
        <p:nvSpPr>
          <p:cNvPr id="5" name="TextBox 4"/>
          <p:cNvSpPr txBox="1"/>
          <p:nvPr/>
        </p:nvSpPr>
        <p:spPr>
          <a:xfrm>
            <a:off x="1547664" y="3429000"/>
            <a:ext cx="1800200" cy="369332"/>
          </a:xfrm>
          <a:prstGeom prst="rect">
            <a:avLst/>
          </a:prstGeom>
          <a:noFill/>
        </p:spPr>
        <p:txBody>
          <a:bodyPr wrap="square" rtlCol="0">
            <a:spAutoFit/>
          </a:bodyPr>
          <a:lstStyle/>
          <a:p>
            <a:r>
              <a:rPr lang="el-GR" b="1" dirty="0" smtClean="0">
                <a:solidFill>
                  <a:schemeClr val="bg1"/>
                </a:solidFill>
                <a:effectLst>
                  <a:outerShdw blurRad="38100" dist="38100" dir="2700000" algn="tl">
                    <a:srgbClr val="000000">
                      <a:alpha val="43137"/>
                    </a:srgbClr>
                  </a:outerShdw>
                </a:effectLst>
              </a:rPr>
              <a:t>Μεσημβρία ;;;</a:t>
            </a:r>
            <a:endParaRPr lang="el-GR"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683568" y="4606841"/>
            <a:ext cx="1368152" cy="369332"/>
          </a:xfrm>
          <a:prstGeom prst="rect">
            <a:avLst/>
          </a:prstGeom>
          <a:noFill/>
        </p:spPr>
        <p:txBody>
          <a:bodyPr wrap="square" rtlCol="0">
            <a:spAutoFit/>
          </a:bodyPr>
          <a:lstStyle/>
          <a:p>
            <a:r>
              <a:rPr lang="el-GR" b="1" dirty="0" smtClean="0">
                <a:solidFill>
                  <a:schemeClr val="bg1"/>
                </a:solidFill>
                <a:effectLst>
                  <a:outerShdw blurRad="38100" dist="38100" dir="2700000" algn="tl">
                    <a:srgbClr val="000000">
                      <a:alpha val="43137"/>
                    </a:srgbClr>
                  </a:outerShdw>
                </a:effectLst>
              </a:rPr>
              <a:t>Δρυς ;;;</a:t>
            </a:r>
            <a:endParaRPr lang="el-GR"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033121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1760"/>
            <a:ext cx="8806720" cy="598928"/>
          </a:xfrm>
        </p:spPr>
        <p:txBody>
          <a:bodyPr>
            <a:normAutofit/>
          </a:bodyPr>
          <a:lstStyle/>
          <a:p>
            <a:r>
              <a:rPr lang="el-GR" sz="2400" dirty="0"/>
              <a:t>Ενδεικτική βιβλιογραφία για τον Ελληνικό Αποικισμό</a:t>
            </a:r>
          </a:p>
        </p:txBody>
      </p:sp>
      <p:sp>
        <p:nvSpPr>
          <p:cNvPr id="3" name="Slide Number Placeholder 2"/>
          <p:cNvSpPr>
            <a:spLocks noGrp="1"/>
          </p:cNvSpPr>
          <p:nvPr>
            <p:ph type="sldNum" sz="quarter" idx="12"/>
          </p:nvPr>
        </p:nvSpPr>
        <p:spPr/>
        <p:txBody>
          <a:bodyPr/>
          <a:lstStyle/>
          <a:p>
            <a:fld id="{08AB70BE-1769-45B8-85A6-0C837432C7E6}" type="slidenum">
              <a:rPr lang="en-US" smtClean="0"/>
              <a:t>41</a:t>
            </a:fld>
            <a:endParaRPr lang="en-US"/>
          </a:p>
        </p:txBody>
      </p:sp>
      <p:sp>
        <p:nvSpPr>
          <p:cNvPr id="4" name="Rectangle 3"/>
          <p:cNvSpPr/>
          <p:nvPr/>
        </p:nvSpPr>
        <p:spPr>
          <a:xfrm>
            <a:off x="11711" y="610136"/>
            <a:ext cx="9036496" cy="6247864"/>
          </a:xfrm>
          <a:prstGeom prst="rect">
            <a:avLst/>
          </a:prstGeom>
        </p:spPr>
        <p:txBody>
          <a:bodyPr wrap="square">
            <a:spAutoFit/>
          </a:bodyPr>
          <a:lstStyle/>
          <a:p>
            <a:r>
              <a:rPr lang="en-US" sz="2000" dirty="0"/>
              <a:t>1.	Archibald, Z.H., The </a:t>
            </a:r>
            <a:r>
              <a:rPr lang="en-US" sz="2000" dirty="0" err="1"/>
              <a:t>Odrysian</a:t>
            </a:r>
            <a:r>
              <a:rPr lang="en-US" sz="2000" dirty="0"/>
              <a:t> Kingdom of Thrace. Orpheus Unmasked (Oxford 1998)</a:t>
            </a:r>
          </a:p>
          <a:p>
            <a:r>
              <a:rPr lang="en-US" sz="2000" dirty="0"/>
              <a:t>2.	</a:t>
            </a:r>
            <a:r>
              <a:rPr lang="en-US" sz="2000" dirty="0" err="1"/>
              <a:t>Baralis</a:t>
            </a:r>
            <a:r>
              <a:rPr lang="en-US" sz="2000" dirty="0"/>
              <a:t> A.- </a:t>
            </a:r>
            <a:r>
              <a:rPr lang="en-US" sz="2000" dirty="0" err="1"/>
              <a:t>Riapov</a:t>
            </a:r>
            <a:r>
              <a:rPr lang="en-US" sz="2000" dirty="0"/>
              <a:t> A. “The </a:t>
            </a:r>
            <a:r>
              <a:rPr lang="en-US" sz="2000" dirty="0" err="1"/>
              <a:t>Chora</a:t>
            </a:r>
            <a:r>
              <a:rPr lang="en-US" sz="2000" dirty="0"/>
              <a:t> of the Greek Colonies on the Aegean and the Southern Black Sea Coast of Thrace in the Archaic and Classical Age: a Contribution to the Understanding of the Contacts between Greek Settlers and Native Thracian Populations”, Paper delivered at the international conference: Meetings of Cultures in the Black Sea region: Between conflict and coexistence, </a:t>
            </a:r>
            <a:r>
              <a:rPr lang="en-US" sz="2000" dirty="0" err="1"/>
              <a:t>Sandbjerg</a:t>
            </a:r>
            <a:r>
              <a:rPr lang="en-US" sz="2000" dirty="0"/>
              <a:t>, Denmark, 8-11 January 2006</a:t>
            </a:r>
          </a:p>
          <a:p>
            <a:r>
              <a:rPr lang="en-US" sz="2000" dirty="0"/>
              <a:t>3.	</a:t>
            </a:r>
            <a:r>
              <a:rPr lang="en-US" sz="2000" dirty="0" err="1"/>
              <a:t>Bengtson</a:t>
            </a:r>
            <a:r>
              <a:rPr lang="en-US" sz="2000" dirty="0"/>
              <a:t>, </a:t>
            </a:r>
            <a:r>
              <a:rPr lang="el-GR" sz="2000" dirty="0"/>
              <a:t>Η. (1986). </a:t>
            </a:r>
            <a:r>
              <a:rPr lang="en-US" sz="2000" dirty="0"/>
              <a:t>I</a:t>
            </a:r>
            <a:r>
              <a:rPr lang="el-GR" sz="2000" dirty="0"/>
              <a:t>στορία της Αρχαίας Ελλάδος, μτφρ. Α. Γαβρίλης Αθήνα: Μέλισσα</a:t>
            </a:r>
          </a:p>
          <a:p>
            <a:r>
              <a:rPr lang="el-GR" sz="2000" dirty="0"/>
              <a:t>4.	</a:t>
            </a:r>
            <a:r>
              <a:rPr lang="en-US" sz="2000" dirty="0" err="1"/>
              <a:t>Bilde</a:t>
            </a:r>
            <a:r>
              <a:rPr lang="en-US" sz="2000" dirty="0"/>
              <a:t> </a:t>
            </a:r>
            <a:r>
              <a:rPr lang="en-US" sz="2000" dirty="0" err="1"/>
              <a:t>Guldager</a:t>
            </a:r>
            <a:r>
              <a:rPr lang="en-US" sz="2000" dirty="0"/>
              <a:t> P. - Petersen </a:t>
            </a:r>
            <a:r>
              <a:rPr lang="en-US" sz="2000" dirty="0" err="1"/>
              <a:t>Hjarl</a:t>
            </a:r>
            <a:r>
              <a:rPr lang="en-US" sz="2000" dirty="0"/>
              <a:t> J. (</a:t>
            </a:r>
            <a:r>
              <a:rPr lang="el-GR" sz="2000" dirty="0"/>
              <a:t>επιμ.), </a:t>
            </a:r>
            <a:r>
              <a:rPr lang="en-US" sz="2000" dirty="0"/>
              <a:t>Meetings of Cultures in the Black Sea Region, Between Conflict and Coexistence, Black Sea Studies 8, The Danish National Research Foundation’ s Centre for Black Sea Studies, Aarhus University Press, 2008</a:t>
            </a:r>
          </a:p>
          <a:p>
            <a:r>
              <a:rPr lang="en-US" sz="2000" dirty="0"/>
              <a:t>5.	Boardman J., </a:t>
            </a:r>
            <a:r>
              <a:rPr lang="el-GR" sz="2000" dirty="0"/>
              <a:t>Οι αρχαίοι Έλληνες στην υπερπόντια εξάπλωση τους: Οι πρώτες αποικίες και το εμπόριο τους, μτφρ. Ανδρεάδης Ηλ., Εκδόσεις Καρδαμίτσα, Αθήνα, 1996.</a:t>
            </a:r>
          </a:p>
          <a:p>
            <a:r>
              <a:rPr lang="el-GR" sz="2000" dirty="0"/>
              <a:t>6.	</a:t>
            </a:r>
            <a:r>
              <a:rPr lang="en-US" sz="2000" dirty="0" err="1"/>
              <a:t>Danov</a:t>
            </a:r>
            <a:r>
              <a:rPr lang="en-US" sz="2000" dirty="0"/>
              <a:t>, C., </a:t>
            </a:r>
            <a:r>
              <a:rPr lang="en-US" sz="2000" dirty="0" err="1"/>
              <a:t>Altthrakien</a:t>
            </a:r>
            <a:r>
              <a:rPr lang="en-US" sz="2000" dirty="0"/>
              <a:t>, Berlin – New York, 1976</a:t>
            </a:r>
          </a:p>
          <a:p>
            <a:r>
              <a:rPr lang="en-US" sz="2000" dirty="0"/>
              <a:t>7.	</a:t>
            </a:r>
            <a:r>
              <a:rPr lang="en-US" sz="2000" dirty="0" err="1"/>
              <a:t>Grammenos</a:t>
            </a:r>
            <a:r>
              <a:rPr lang="en-US" sz="2000" dirty="0"/>
              <a:t> D.V. – Petropoulos E.K. (</a:t>
            </a:r>
            <a:r>
              <a:rPr lang="el-GR" sz="2000" dirty="0"/>
              <a:t>επιμ.), </a:t>
            </a:r>
            <a:r>
              <a:rPr lang="en-US" sz="2000" dirty="0"/>
              <a:t>Ancient Greek Colonies in the Black Sea, vol. 1, Thessaloniki 2003</a:t>
            </a:r>
          </a:p>
        </p:txBody>
      </p:sp>
    </p:spTree>
    <p:extLst>
      <p:ext uri="{BB962C8B-B14F-4D97-AF65-F5344CB8AC3E}">
        <p14:creationId xmlns:p14="http://schemas.microsoft.com/office/powerpoint/2010/main" val="12175841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AB70BE-1769-45B8-85A6-0C837432C7E6}" type="slidenum">
              <a:rPr lang="en-US" smtClean="0"/>
              <a:t>42</a:t>
            </a:fld>
            <a:endParaRPr lang="en-US"/>
          </a:p>
        </p:txBody>
      </p:sp>
      <p:sp>
        <p:nvSpPr>
          <p:cNvPr id="4" name="Rectangle 3"/>
          <p:cNvSpPr/>
          <p:nvPr/>
        </p:nvSpPr>
        <p:spPr>
          <a:xfrm>
            <a:off x="7899" y="332656"/>
            <a:ext cx="9036496" cy="5940088"/>
          </a:xfrm>
          <a:prstGeom prst="rect">
            <a:avLst/>
          </a:prstGeom>
        </p:spPr>
        <p:txBody>
          <a:bodyPr wrap="square">
            <a:spAutoFit/>
          </a:bodyPr>
          <a:lstStyle/>
          <a:p>
            <a:pPr algn="just"/>
            <a:r>
              <a:rPr lang="en-US" sz="2000" dirty="0"/>
              <a:t>8.	</a:t>
            </a:r>
            <a:r>
              <a:rPr lang="en-US" sz="2000" dirty="0" err="1"/>
              <a:t>Grammenos</a:t>
            </a:r>
            <a:r>
              <a:rPr lang="en-US" sz="2000" dirty="0"/>
              <a:t> D.V. - Petropoulos E.K. (</a:t>
            </a:r>
            <a:r>
              <a:rPr lang="el-GR" sz="2000" dirty="0"/>
              <a:t>επιμ.), </a:t>
            </a:r>
            <a:r>
              <a:rPr lang="en-US" sz="2000" dirty="0"/>
              <a:t>Ancient Greek colonies in the Black Sea 2, Oxford: </a:t>
            </a:r>
            <a:r>
              <a:rPr lang="en-US" sz="2000" dirty="0" err="1"/>
              <a:t>Archaeopress</a:t>
            </a:r>
            <a:r>
              <a:rPr lang="en-US" sz="2000" dirty="0"/>
              <a:t>, 2007</a:t>
            </a:r>
          </a:p>
          <a:p>
            <a:pPr algn="just"/>
            <a:r>
              <a:rPr lang="en-US" sz="2000" dirty="0"/>
              <a:t>9.	Hansen, M.H. – Nielsen, T.H. (</a:t>
            </a:r>
            <a:r>
              <a:rPr lang="el-GR" sz="2000" dirty="0"/>
              <a:t>επιμ.), </a:t>
            </a:r>
            <a:r>
              <a:rPr lang="en-US" sz="2000" dirty="0"/>
              <a:t>An Inventory of Archaic and Classical Poleis, Oxford, 2004</a:t>
            </a:r>
          </a:p>
          <a:p>
            <a:pPr algn="just"/>
            <a:r>
              <a:rPr lang="en-US" sz="2000" dirty="0"/>
              <a:t>10.	</a:t>
            </a:r>
            <a:r>
              <a:rPr lang="en-US" sz="2000" dirty="0" err="1"/>
              <a:t>Hojte</a:t>
            </a:r>
            <a:r>
              <a:rPr lang="en-US" sz="2000" dirty="0"/>
              <a:t> J.M., “The Cities that never were. Failed Attempts at Colonization in the Black Sea” in:  </a:t>
            </a:r>
            <a:r>
              <a:rPr lang="en-US" sz="2000" dirty="0" err="1"/>
              <a:t>Bilde</a:t>
            </a:r>
            <a:r>
              <a:rPr lang="en-US" sz="2000" dirty="0"/>
              <a:t> </a:t>
            </a:r>
            <a:r>
              <a:rPr lang="en-US" sz="2000" dirty="0" err="1"/>
              <a:t>Guldager</a:t>
            </a:r>
            <a:r>
              <a:rPr lang="en-US" sz="2000" dirty="0"/>
              <a:t> P. - Petersen </a:t>
            </a:r>
            <a:r>
              <a:rPr lang="en-US" sz="2000" dirty="0" err="1"/>
              <a:t>Hjarl</a:t>
            </a:r>
            <a:r>
              <a:rPr lang="en-US" sz="2000" dirty="0"/>
              <a:t> J. (</a:t>
            </a:r>
            <a:r>
              <a:rPr lang="el-GR" sz="2000" dirty="0"/>
              <a:t>επιμ.) </a:t>
            </a:r>
            <a:r>
              <a:rPr lang="en-US" sz="2000" dirty="0"/>
              <a:t>Meetings of Cultures in the Black Sea Region, Between Conflict and Coexistence, Black Sea Studies 8, The Danish National Research Foundation’ s Centre for Black Sea Studies, Aarhus University Press, 2008</a:t>
            </a:r>
          </a:p>
          <a:p>
            <a:pPr algn="just"/>
            <a:r>
              <a:rPr lang="en-US" sz="2000" dirty="0"/>
              <a:t>11.	</a:t>
            </a:r>
            <a:r>
              <a:rPr lang="en-US" sz="2000" dirty="0" err="1"/>
              <a:t>Ilieva</a:t>
            </a:r>
            <a:r>
              <a:rPr lang="en-US" sz="2000" dirty="0"/>
              <a:t> </a:t>
            </a:r>
            <a:r>
              <a:rPr lang="en-US" sz="2000" dirty="0" err="1"/>
              <a:t>Petia</a:t>
            </a:r>
            <a:r>
              <a:rPr lang="en-US" sz="2000" dirty="0"/>
              <a:t>, “</a:t>
            </a:r>
            <a:r>
              <a:rPr lang="en-US" sz="2000" dirty="0" err="1"/>
              <a:t>Thrakian</a:t>
            </a:r>
            <a:r>
              <a:rPr lang="en-US" sz="2000" dirty="0"/>
              <a:t>- Greek </a:t>
            </a:r>
            <a:r>
              <a:rPr lang="el-GR" sz="2000" dirty="0"/>
              <a:t>συμβίωσις </a:t>
            </a:r>
            <a:r>
              <a:rPr lang="en-US" sz="2000" dirty="0"/>
              <a:t>on the Shore of the Aegean”, </a:t>
            </a:r>
            <a:r>
              <a:rPr lang="el-GR" sz="2000" dirty="0"/>
              <a:t>στο:   Ιακωβίδου Αθ.(επιμ.), Η Θράκη στον ελληνορωμαϊκό κόσμο, Πρακτικά του 10ου Διεθνούς Συνεδρίου Θρακολογίας, Κομοτηνή – Αλεξανδρούπολη 18-23 Οκτωβρίου 2005, Εθνικό Ίδρυμα Ερευνών- Ινστιτούτο Ελληνικής και Ρωμαϊκής Αρχαιότητας, Αθήνα, 2007, σελ.212-226</a:t>
            </a:r>
          </a:p>
          <a:p>
            <a:pPr algn="just"/>
            <a:r>
              <a:rPr lang="el-GR" sz="2000" dirty="0"/>
              <a:t>12.	 </a:t>
            </a:r>
            <a:r>
              <a:rPr lang="en-US" sz="2000" dirty="0"/>
              <a:t>Isaac, B., The Greek Settlements in Thrace until the Macedonian Conquest (Leiden 1986)</a:t>
            </a:r>
          </a:p>
          <a:p>
            <a:pPr algn="just"/>
            <a:r>
              <a:rPr lang="en-US" sz="2000" dirty="0"/>
              <a:t>13.	</a:t>
            </a:r>
            <a:r>
              <a:rPr lang="en-US" sz="2000" dirty="0" err="1"/>
              <a:t>Lazarov</a:t>
            </a:r>
            <a:r>
              <a:rPr lang="en-US" sz="2000" dirty="0"/>
              <a:t>, M. (</a:t>
            </a:r>
            <a:r>
              <a:rPr lang="el-GR" sz="2000" dirty="0"/>
              <a:t>επιμ.), </a:t>
            </a:r>
            <a:r>
              <a:rPr lang="en-US" sz="2000" dirty="0" err="1"/>
              <a:t>Thracia</a:t>
            </a:r>
            <a:r>
              <a:rPr lang="en-US" sz="2000" dirty="0"/>
              <a:t> </a:t>
            </a:r>
            <a:r>
              <a:rPr lang="en-US" sz="2000" dirty="0" err="1"/>
              <a:t>Pontica</a:t>
            </a:r>
            <a:r>
              <a:rPr lang="en-US" sz="2000" dirty="0"/>
              <a:t> III, </a:t>
            </a:r>
            <a:r>
              <a:rPr lang="en-US" sz="2000" dirty="0" err="1"/>
              <a:t>Troisieme</a:t>
            </a:r>
            <a:r>
              <a:rPr lang="en-US" sz="2000" dirty="0"/>
              <a:t> Symposium International, Les </a:t>
            </a:r>
            <a:r>
              <a:rPr lang="en-US" sz="2000" dirty="0" err="1"/>
              <a:t>Thraces</a:t>
            </a:r>
            <a:r>
              <a:rPr lang="en-US" sz="2000" dirty="0"/>
              <a:t> et les colonies </a:t>
            </a:r>
            <a:r>
              <a:rPr lang="en-US" sz="2000" dirty="0" err="1"/>
              <a:t>grecques</a:t>
            </a:r>
            <a:r>
              <a:rPr lang="en-US" sz="2000" dirty="0"/>
              <a:t>, VII-V s. av. </a:t>
            </a:r>
            <a:r>
              <a:rPr lang="en-US" sz="2000" dirty="0" err="1"/>
              <a:t>n.è</a:t>
            </a:r>
            <a:r>
              <a:rPr lang="en-US" sz="2000" dirty="0"/>
              <a:t>, </a:t>
            </a:r>
            <a:r>
              <a:rPr lang="en-US" sz="2000" dirty="0" err="1"/>
              <a:t>Sozopol</a:t>
            </a:r>
            <a:r>
              <a:rPr lang="en-US" sz="2000" dirty="0"/>
              <a:t>, 6-12 </a:t>
            </a:r>
            <a:r>
              <a:rPr lang="en-US" sz="2000" dirty="0" err="1"/>
              <a:t>Octobre</a:t>
            </a:r>
            <a:r>
              <a:rPr lang="en-US" sz="2000" dirty="0"/>
              <a:t> 1985, Sofia 1986</a:t>
            </a:r>
          </a:p>
        </p:txBody>
      </p:sp>
    </p:spTree>
    <p:extLst>
      <p:ext uri="{BB962C8B-B14F-4D97-AF65-F5344CB8AC3E}">
        <p14:creationId xmlns:p14="http://schemas.microsoft.com/office/powerpoint/2010/main" val="7942544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AB70BE-1769-45B8-85A6-0C837432C7E6}" type="slidenum">
              <a:rPr lang="en-US" smtClean="0"/>
              <a:t>43</a:t>
            </a:fld>
            <a:endParaRPr lang="en-US"/>
          </a:p>
        </p:txBody>
      </p:sp>
      <p:sp>
        <p:nvSpPr>
          <p:cNvPr id="4" name="Rectangle 3"/>
          <p:cNvSpPr/>
          <p:nvPr/>
        </p:nvSpPr>
        <p:spPr>
          <a:xfrm>
            <a:off x="0" y="332656"/>
            <a:ext cx="8964488" cy="6463308"/>
          </a:xfrm>
          <a:prstGeom prst="rect">
            <a:avLst/>
          </a:prstGeom>
        </p:spPr>
        <p:txBody>
          <a:bodyPr wrap="square">
            <a:spAutoFit/>
          </a:bodyPr>
          <a:lstStyle/>
          <a:p>
            <a:pPr algn="just"/>
            <a:r>
              <a:rPr lang="en-US" dirty="0"/>
              <a:t>14.	</a:t>
            </a:r>
            <a:r>
              <a:rPr lang="en-US" dirty="0" err="1"/>
              <a:t>Loukopoulou</a:t>
            </a:r>
            <a:r>
              <a:rPr lang="en-US" dirty="0"/>
              <a:t>, L., Contribution a </a:t>
            </a:r>
            <a:r>
              <a:rPr lang="en-US" dirty="0" err="1"/>
              <a:t>l’histoire</a:t>
            </a:r>
            <a:r>
              <a:rPr lang="en-US" dirty="0"/>
              <a:t> de la Thrace </a:t>
            </a:r>
            <a:r>
              <a:rPr lang="en-US" dirty="0" err="1"/>
              <a:t>propontique</a:t>
            </a:r>
            <a:r>
              <a:rPr lang="en-US" dirty="0"/>
              <a:t> </a:t>
            </a:r>
            <a:r>
              <a:rPr lang="en-US" dirty="0" err="1"/>
              <a:t>durant</a:t>
            </a:r>
            <a:r>
              <a:rPr lang="en-US" dirty="0"/>
              <a:t> la </a:t>
            </a:r>
            <a:r>
              <a:rPr lang="en-US" dirty="0" err="1"/>
              <a:t>periode</a:t>
            </a:r>
            <a:r>
              <a:rPr lang="en-US" dirty="0"/>
              <a:t> </a:t>
            </a:r>
            <a:r>
              <a:rPr lang="en-US" dirty="0" err="1"/>
              <a:t>archaicque</a:t>
            </a:r>
            <a:r>
              <a:rPr lang="en-US" dirty="0"/>
              <a:t> (</a:t>
            </a:r>
            <a:r>
              <a:rPr lang="en-US" dirty="0" err="1"/>
              <a:t>Meletemata</a:t>
            </a:r>
            <a:r>
              <a:rPr lang="en-US" dirty="0"/>
              <a:t> 9, </a:t>
            </a:r>
            <a:r>
              <a:rPr lang="en-US" dirty="0" err="1"/>
              <a:t>Athènes</a:t>
            </a:r>
            <a:r>
              <a:rPr lang="en-US" dirty="0"/>
              <a:t> 1989)</a:t>
            </a:r>
          </a:p>
          <a:p>
            <a:pPr algn="just"/>
            <a:r>
              <a:rPr lang="en-US" dirty="0"/>
              <a:t>15.	</a:t>
            </a:r>
            <a:r>
              <a:rPr lang="en-US" dirty="0" err="1"/>
              <a:t>Maslennikov</a:t>
            </a:r>
            <a:r>
              <a:rPr lang="en-US" dirty="0"/>
              <a:t> A.A., “The Development of </a:t>
            </a:r>
            <a:r>
              <a:rPr lang="en-US" dirty="0" err="1"/>
              <a:t>Graeco</a:t>
            </a:r>
            <a:r>
              <a:rPr lang="en-US" dirty="0"/>
              <a:t>-barbarian contacts in the </a:t>
            </a:r>
            <a:r>
              <a:rPr lang="en-US" dirty="0" err="1"/>
              <a:t>chora</a:t>
            </a:r>
            <a:r>
              <a:rPr lang="en-US" dirty="0"/>
              <a:t> of the European Bosporus (sixth–first centuries)” in: David </a:t>
            </a:r>
            <a:r>
              <a:rPr lang="en-US" dirty="0" err="1"/>
              <a:t>Braund</a:t>
            </a:r>
            <a:r>
              <a:rPr lang="en-US" dirty="0"/>
              <a:t> (</a:t>
            </a:r>
            <a:r>
              <a:rPr lang="el-GR" dirty="0"/>
              <a:t>επιμ.), </a:t>
            </a:r>
            <a:r>
              <a:rPr lang="en-US" dirty="0"/>
              <a:t>Scythians and Greeks: Cultural Interactions in Scythia, Athens and the Early Roman Empire (sixth century BC - first century AD). Exeter: University of Exeter Press, 2005, pp.153-166</a:t>
            </a:r>
          </a:p>
          <a:p>
            <a:pPr algn="just"/>
            <a:r>
              <a:rPr lang="en-US" dirty="0"/>
              <a:t>16.	</a:t>
            </a:r>
            <a:r>
              <a:rPr lang="en-US" dirty="0" err="1"/>
              <a:t>Oppermann</a:t>
            </a:r>
            <a:r>
              <a:rPr lang="en-US" dirty="0"/>
              <a:t>, M., Die </a:t>
            </a:r>
            <a:r>
              <a:rPr lang="en-US" dirty="0" err="1"/>
              <a:t>westpontischen</a:t>
            </a:r>
            <a:r>
              <a:rPr lang="en-US" dirty="0"/>
              <a:t> Poleis und </a:t>
            </a:r>
            <a:r>
              <a:rPr lang="en-US" dirty="0" err="1"/>
              <a:t>ihr</a:t>
            </a:r>
            <a:r>
              <a:rPr lang="en-US" dirty="0"/>
              <a:t> indigenes </a:t>
            </a:r>
            <a:r>
              <a:rPr lang="en-US" dirty="0" err="1"/>
              <a:t>Umfeld</a:t>
            </a:r>
            <a:r>
              <a:rPr lang="en-US" dirty="0"/>
              <a:t> in </a:t>
            </a:r>
            <a:r>
              <a:rPr lang="en-US" dirty="0" err="1"/>
              <a:t>vorrömischer</a:t>
            </a:r>
            <a:r>
              <a:rPr lang="en-US" dirty="0"/>
              <a:t> </a:t>
            </a:r>
            <a:r>
              <a:rPr lang="en-US" dirty="0" err="1"/>
              <a:t>Zeit</a:t>
            </a:r>
            <a:r>
              <a:rPr lang="en-US" dirty="0"/>
              <a:t> (</a:t>
            </a:r>
            <a:r>
              <a:rPr lang="en-US" dirty="0" err="1"/>
              <a:t>Schriften</a:t>
            </a:r>
            <a:r>
              <a:rPr lang="en-US" dirty="0"/>
              <a:t> des </a:t>
            </a:r>
            <a:r>
              <a:rPr lang="en-US" dirty="0" err="1"/>
              <a:t>Zentrums</a:t>
            </a:r>
            <a:r>
              <a:rPr lang="en-US" dirty="0"/>
              <a:t> </a:t>
            </a:r>
            <a:r>
              <a:rPr lang="en-US" dirty="0" err="1"/>
              <a:t>für</a:t>
            </a:r>
            <a:r>
              <a:rPr lang="en-US" dirty="0"/>
              <a:t> </a:t>
            </a:r>
            <a:r>
              <a:rPr lang="en-US" dirty="0" err="1"/>
              <a:t>Archäologie</a:t>
            </a:r>
            <a:r>
              <a:rPr lang="en-US" dirty="0"/>
              <a:t> und </a:t>
            </a:r>
            <a:r>
              <a:rPr lang="en-US" dirty="0" err="1"/>
              <a:t>Kulturgeschichte</a:t>
            </a:r>
            <a:r>
              <a:rPr lang="en-US" dirty="0"/>
              <a:t> des </a:t>
            </a:r>
            <a:r>
              <a:rPr lang="en-US" dirty="0" err="1"/>
              <a:t>Schwarzmeerraumes</a:t>
            </a:r>
            <a:r>
              <a:rPr lang="en-US" dirty="0"/>
              <a:t> 2, </a:t>
            </a:r>
            <a:r>
              <a:rPr lang="en-US" dirty="0" err="1"/>
              <a:t>Langenweißbach</a:t>
            </a:r>
            <a:r>
              <a:rPr lang="en-US" dirty="0"/>
              <a:t> 2004)</a:t>
            </a:r>
          </a:p>
          <a:p>
            <a:pPr marL="342900" indent="-342900" algn="just">
              <a:buAutoNum type="arabicPeriod" startAt="17"/>
            </a:pPr>
            <a:r>
              <a:rPr lang="en-US" dirty="0" smtClean="0"/>
              <a:t>Petropoulos </a:t>
            </a:r>
            <a:r>
              <a:rPr lang="en-US" dirty="0"/>
              <a:t>E.K., Hellenic Colonization in </a:t>
            </a:r>
            <a:r>
              <a:rPr lang="en-US" dirty="0" err="1"/>
              <a:t>Euxeinos</a:t>
            </a:r>
            <a:r>
              <a:rPr lang="en-US" dirty="0"/>
              <a:t> </a:t>
            </a:r>
            <a:r>
              <a:rPr lang="en-US" dirty="0" err="1"/>
              <a:t>Pontos</a:t>
            </a:r>
            <a:r>
              <a:rPr lang="en-US" dirty="0"/>
              <a:t>, BAR International Series 1394, Oxford, </a:t>
            </a:r>
            <a:r>
              <a:rPr lang="en-US" dirty="0" smtClean="0"/>
              <a:t>2005</a:t>
            </a:r>
            <a:endParaRPr lang="el-GR" dirty="0" smtClean="0"/>
          </a:p>
          <a:p>
            <a:pPr marL="342900" indent="-342900" algn="just">
              <a:buAutoNum type="arabicPeriod" startAt="17"/>
            </a:pPr>
            <a:r>
              <a:rPr lang="en-US" dirty="0"/>
              <a:t>Elias </a:t>
            </a:r>
            <a:r>
              <a:rPr lang="en-US" dirty="0" err="1"/>
              <a:t>K.Petropoulos</a:t>
            </a:r>
            <a:r>
              <a:rPr lang="en-US" dirty="0"/>
              <a:t>, “Apollo’s cult in the Black Sea area and the Greek colonists: Some remarks”, in “</a:t>
            </a:r>
            <a:r>
              <a:rPr lang="en-US" dirty="0" err="1"/>
              <a:t>E.K.Petropoulos</a:t>
            </a:r>
            <a:r>
              <a:rPr lang="en-US" dirty="0"/>
              <a:t> &amp; </a:t>
            </a:r>
            <a:r>
              <a:rPr lang="en-US" dirty="0" err="1"/>
              <a:t>A.A.Maslennikov</a:t>
            </a:r>
            <a:r>
              <a:rPr lang="en-US" dirty="0"/>
              <a:t> (</a:t>
            </a:r>
            <a:r>
              <a:rPr lang="en-US" dirty="0" err="1"/>
              <a:t>eds</a:t>
            </a:r>
            <a:r>
              <a:rPr lang="en-US" dirty="0"/>
              <a:t>), Ancient Sacral Monuments in the Black Sea, Thessaloniki, 2010, </a:t>
            </a:r>
            <a:r>
              <a:rPr lang="en-US" dirty="0" smtClean="0"/>
              <a:t>pp.283-293</a:t>
            </a:r>
            <a:endParaRPr lang="el-GR" dirty="0"/>
          </a:p>
          <a:p>
            <a:pPr marL="342900" indent="-342900" algn="just">
              <a:buAutoNum type="arabicPeriod" startAt="17"/>
            </a:pPr>
            <a:r>
              <a:rPr lang="en-US" dirty="0" err="1" smtClean="0"/>
              <a:t>Tsatsopoulou</a:t>
            </a:r>
            <a:r>
              <a:rPr lang="en-US" dirty="0" smtClean="0"/>
              <a:t> </a:t>
            </a:r>
            <a:r>
              <a:rPr lang="en-US" dirty="0"/>
              <a:t>P., “The Colonies of Samothrace: Topography and Archaeological Research”, </a:t>
            </a:r>
            <a:r>
              <a:rPr lang="el-GR" dirty="0"/>
              <a:t>στο: Ιακωβίδου Αθ. (επιμ.), Η Θράκη στον ελληνορωμαϊκό κόσμο, Πρακτικά του 10ου Διεθνούς Συνεδρίου Θρακολογίας, Κομοτηνή – Αλεξανδρούπολη 18-23 Οκτωβρίου 2005, Εθνικό Ίδρυμα Ερευνών- Ινστιτούτο Ελληνικής και Ρωμαϊκής Αρχαιότητας, Αθήνα, 2007, </a:t>
            </a:r>
            <a:r>
              <a:rPr lang="el-GR" dirty="0" smtClean="0"/>
              <a:t>σελ.648-656</a:t>
            </a:r>
          </a:p>
          <a:p>
            <a:pPr marL="342900" indent="-342900" algn="just">
              <a:buAutoNum type="arabicPeriod" startAt="17"/>
            </a:pPr>
            <a:r>
              <a:rPr lang="en-US" dirty="0" err="1" smtClean="0"/>
              <a:t>Tsetskhladze</a:t>
            </a:r>
            <a:r>
              <a:rPr lang="en-US" dirty="0" smtClean="0"/>
              <a:t> </a:t>
            </a:r>
            <a:r>
              <a:rPr lang="en-US" dirty="0"/>
              <a:t>G.R. (</a:t>
            </a:r>
            <a:r>
              <a:rPr lang="el-GR" dirty="0"/>
              <a:t>επιμ.), </a:t>
            </a:r>
            <a:r>
              <a:rPr lang="en-US" dirty="0"/>
              <a:t>Greek </a:t>
            </a:r>
            <a:r>
              <a:rPr lang="en-US" dirty="0" err="1"/>
              <a:t>colonisation</a:t>
            </a:r>
            <a:r>
              <a:rPr lang="en-US" dirty="0"/>
              <a:t>: an account of Greek colonies and other Settlements overseas, Vol.1,  BRILL, Leiden- Boston, </a:t>
            </a:r>
            <a:r>
              <a:rPr lang="en-US" dirty="0" smtClean="0"/>
              <a:t>2006</a:t>
            </a:r>
            <a:endParaRPr lang="el-GR" dirty="0" smtClean="0"/>
          </a:p>
          <a:p>
            <a:pPr marL="342900" indent="-342900" algn="just">
              <a:buAutoNum type="arabicPeriod" startAt="17"/>
            </a:pPr>
            <a:r>
              <a:rPr lang="en-US" dirty="0" err="1" smtClean="0"/>
              <a:t>Tsetskhladze</a:t>
            </a:r>
            <a:r>
              <a:rPr lang="en-US" dirty="0"/>
              <a:t>, G.R. (</a:t>
            </a:r>
            <a:r>
              <a:rPr lang="el-GR" dirty="0"/>
              <a:t>επιμ.), </a:t>
            </a:r>
            <a:r>
              <a:rPr lang="en-US" dirty="0"/>
              <a:t>The Greek </a:t>
            </a:r>
            <a:r>
              <a:rPr lang="en-US" dirty="0" err="1"/>
              <a:t>Colonisation</a:t>
            </a:r>
            <a:r>
              <a:rPr lang="en-US" dirty="0"/>
              <a:t> of the Black Sea Area. Historical Interpretation of Archaeology (Stuttgart 1998</a:t>
            </a:r>
          </a:p>
        </p:txBody>
      </p:sp>
    </p:spTree>
    <p:extLst>
      <p:ext uri="{BB962C8B-B14F-4D97-AF65-F5344CB8AC3E}">
        <p14:creationId xmlns:p14="http://schemas.microsoft.com/office/powerpoint/2010/main" val="20793025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AB70BE-1769-45B8-85A6-0C837432C7E6}" type="slidenum">
              <a:rPr lang="en-US" smtClean="0"/>
              <a:t>44</a:t>
            </a:fld>
            <a:endParaRPr lang="en-US"/>
          </a:p>
        </p:txBody>
      </p:sp>
      <p:sp>
        <p:nvSpPr>
          <p:cNvPr id="3" name="Rectangle 2"/>
          <p:cNvSpPr/>
          <p:nvPr/>
        </p:nvSpPr>
        <p:spPr>
          <a:xfrm>
            <a:off x="91066" y="548680"/>
            <a:ext cx="8424936" cy="5016758"/>
          </a:xfrm>
          <a:prstGeom prst="rect">
            <a:avLst/>
          </a:prstGeom>
        </p:spPr>
        <p:txBody>
          <a:bodyPr wrap="square">
            <a:spAutoFit/>
          </a:bodyPr>
          <a:lstStyle/>
          <a:p>
            <a:pPr algn="just"/>
            <a:r>
              <a:rPr lang="el-GR" sz="2000" dirty="0" smtClean="0"/>
              <a:t>22. </a:t>
            </a:r>
            <a:r>
              <a:rPr lang="el-GR" sz="2000" dirty="0" smtClean="0"/>
              <a:t>Γιαννικουρή </a:t>
            </a:r>
            <a:r>
              <a:rPr lang="el-GR" sz="2000" dirty="0"/>
              <a:t>Αγγ. – Σταμπολίδης Ν. (επιμ.) Το Αιγαίο στην Πρώιμη Εποχή του Σιδήρου, Πρακτικά του Διεθνούς Συνεδρίου, Ρόδος 2002, Αθήνα, 2004</a:t>
            </a:r>
          </a:p>
          <a:p>
            <a:pPr algn="just"/>
            <a:r>
              <a:rPr lang="el-GR" sz="2000" dirty="0" smtClean="0"/>
              <a:t>23.</a:t>
            </a:r>
            <a:r>
              <a:rPr lang="el-GR" sz="2000" dirty="0"/>
              <a:t>	Κορομηλά Μ., Οι Έλληνες στη Μαύρη Θάλασσα : από την εποχή του χαλκού ως τις αρχές του 20ου αιώνα, Πολιτιστική Εταιρεία "Πανόραμα",  Αθήνα, 2001</a:t>
            </a:r>
          </a:p>
          <a:p>
            <a:pPr algn="just"/>
            <a:r>
              <a:rPr lang="el-GR" sz="2000" dirty="0" smtClean="0"/>
              <a:t>24.</a:t>
            </a:r>
            <a:r>
              <a:rPr lang="el-GR" sz="2000" dirty="0"/>
              <a:t>	Λαζαρίδης Δ., Σαμοθράκη και η Περαία της, Σειρά «Αρχαίες Ελληνικές Πόλεις» 7, Αθήνα, 1971.</a:t>
            </a:r>
          </a:p>
          <a:p>
            <a:pPr algn="just"/>
            <a:r>
              <a:rPr lang="el-GR" sz="2000" dirty="0" smtClean="0"/>
              <a:t>25.</a:t>
            </a:r>
            <a:r>
              <a:rPr lang="el-GR" sz="2000" dirty="0"/>
              <a:t>	Πελεκίδης Χρ., «Οι Έλληνες στη Θράκη», στο συλλογικό τόμο ΘΡΑΚΗ, Γενική Γραμματεία Περιφέρειας Ανατολικής Μακεδονίας – Θράκης, Αλεξανδρούπολη, 2000, σελ.98-114</a:t>
            </a:r>
          </a:p>
          <a:p>
            <a:pPr algn="just"/>
            <a:r>
              <a:rPr lang="el-GR" sz="2000" dirty="0" smtClean="0"/>
              <a:t>26.</a:t>
            </a:r>
            <a:r>
              <a:rPr lang="el-GR" sz="2000" dirty="0"/>
              <a:t>	Τσατσοπούλου-Καλούδη Π., Brixhe Cl., Παρδαλίδου Χ., Ηλιοπούλου Σ., Καλούδης Κ., Γαλάνη-Κρίκου Μ., Ζουρνατζή Α., Τσέλεκας Π., Βεροπουλίδου Ρ., Νικολαΐδου Δ. (2015). Αρχαία Ζώνη I, Το Ιερό του Απόλλωνα. Κομοτηνή: Υπουργείο Πολιτισμού και Αθλητισμού/ Εφορεία Αρχαιοτήτων Έβρου - Περιφέρεια Ανατολικής Μακεδονίας-Θράκης</a:t>
            </a:r>
          </a:p>
        </p:txBody>
      </p:sp>
    </p:spTree>
    <p:extLst>
      <p:ext uri="{BB962C8B-B14F-4D97-AF65-F5344CB8AC3E}">
        <p14:creationId xmlns:p14="http://schemas.microsoft.com/office/powerpoint/2010/main" val="27216038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8AB70BE-1769-45B8-85A6-0C837432C7E6}" type="slidenum">
              <a:rPr lang="en-US" smtClean="0"/>
              <a:t>45</a:t>
            </a:fld>
            <a:endParaRPr lang="en-US"/>
          </a:p>
        </p:txBody>
      </p:sp>
      <p:sp>
        <p:nvSpPr>
          <p:cNvPr id="3" name="TextBox 2"/>
          <p:cNvSpPr txBox="1"/>
          <p:nvPr/>
        </p:nvSpPr>
        <p:spPr>
          <a:xfrm>
            <a:off x="899592" y="2564904"/>
            <a:ext cx="8136904" cy="707886"/>
          </a:xfrm>
          <a:prstGeom prst="rect">
            <a:avLst/>
          </a:prstGeom>
          <a:noFill/>
        </p:spPr>
        <p:txBody>
          <a:bodyPr wrap="square" rtlCol="0">
            <a:spAutoFit/>
          </a:bodyPr>
          <a:lstStyle/>
          <a:p>
            <a:pPr algn="ctr"/>
            <a:r>
              <a:rPr lang="en-US" sz="4000" dirty="0" smtClean="0"/>
              <a:t>feniapar@hotmail.com</a:t>
            </a:r>
            <a:endParaRPr lang="el-GR" sz="4000" dirty="0"/>
          </a:p>
        </p:txBody>
      </p:sp>
    </p:spTree>
    <p:extLst>
      <p:ext uri="{BB962C8B-B14F-4D97-AF65-F5344CB8AC3E}">
        <p14:creationId xmlns:p14="http://schemas.microsoft.com/office/powerpoint/2010/main" val="2090245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3521" y="5877272"/>
            <a:ext cx="7895999" cy="830997"/>
          </a:xfrm>
          <a:prstGeom prst="rect">
            <a:avLst/>
          </a:prstGeom>
        </p:spPr>
        <p:txBody>
          <a:bodyPr wrap="square">
            <a:spAutoFit/>
          </a:bodyPr>
          <a:lstStyle/>
          <a:p>
            <a:r>
              <a:rPr lang="el-GR" sz="2400" b="1" dirty="0"/>
              <a:t>Στον δρόμο του μεταξιού </a:t>
            </a:r>
          </a:p>
          <a:p>
            <a:r>
              <a:rPr lang="el-GR" sz="2400" b="1" dirty="0"/>
              <a:t>Από ναυτικό χάρτη του 14</a:t>
            </a:r>
            <a:r>
              <a:rPr lang="el-GR" sz="2400" b="1" baseline="30000" dirty="0"/>
              <a:t>ου</a:t>
            </a:r>
            <a:r>
              <a:rPr lang="el-GR" sz="2400" b="1" dirty="0"/>
              <a:t> αιώνα μ.Χ.</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116633"/>
            <a:ext cx="7927959"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08AB70BE-1769-45B8-85A6-0C837432C7E6}" type="slidenum">
              <a:rPr lang="en-US" smtClean="0"/>
              <a:t>5</a:t>
            </a:fld>
            <a:endParaRPr lang="en-US"/>
          </a:p>
        </p:txBody>
      </p:sp>
    </p:spTree>
    <p:extLst>
      <p:ext uri="{BB962C8B-B14F-4D97-AF65-F5344CB8AC3E}">
        <p14:creationId xmlns:p14="http://schemas.microsoft.com/office/powerpoint/2010/main" val="168407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8AB70BE-1769-45B8-85A6-0C837432C7E6}" type="slidenum">
              <a:rPr lang="en-US" smtClean="0"/>
              <a:t>6</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8900"/>
            <a:ext cx="8526459" cy="5662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5781001"/>
            <a:ext cx="9036496" cy="1015663"/>
          </a:xfrm>
          <a:prstGeom prst="rect">
            <a:avLst/>
          </a:prstGeom>
        </p:spPr>
        <p:txBody>
          <a:bodyPr wrap="square">
            <a:spAutoFit/>
          </a:bodyPr>
          <a:lstStyle/>
          <a:p>
            <a:pPr algn="just"/>
            <a:r>
              <a:rPr lang="el-GR" sz="2000" b="1"/>
              <a:t>Άγγλοι </a:t>
            </a:r>
            <a:r>
              <a:rPr lang="el-GR" sz="2000" b="1" smtClean="0"/>
              <a:t>που </a:t>
            </a:r>
            <a:r>
              <a:rPr lang="el-GR" sz="2000" b="1" dirty="0"/>
              <a:t>ταξιδεύουν για τη Νέα Αγγλία τον 17</a:t>
            </a:r>
            <a:r>
              <a:rPr lang="el-GR" sz="2000" b="1" baseline="30000" dirty="0"/>
              <a:t>ο</a:t>
            </a:r>
            <a:r>
              <a:rPr lang="el-GR" sz="2000" b="1" dirty="0"/>
              <a:t> αιώνα</a:t>
            </a:r>
          </a:p>
          <a:p>
            <a:pPr algn="just"/>
            <a:r>
              <a:rPr lang="el-GR" sz="2000" b="1" dirty="0"/>
              <a:t>Πίνακας «Ο απόπλους των προσκυνητών» του </a:t>
            </a:r>
            <a:r>
              <a:rPr lang="en-US" sz="2000" b="1" dirty="0"/>
              <a:t>Robert Walter Weir </a:t>
            </a:r>
            <a:r>
              <a:rPr lang="el-GR" sz="2000" b="1" dirty="0"/>
              <a:t>στο Μουσείο του </a:t>
            </a:r>
            <a:r>
              <a:rPr lang="en-US" sz="2000" b="1" dirty="0"/>
              <a:t>Brooklyn</a:t>
            </a:r>
            <a:endParaRPr lang="el-GR" sz="2000" b="1" dirty="0"/>
          </a:p>
        </p:txBody>
      </p:sp>
    </p:spTree>
    <p:extLst>
      <p:ext uri="{BB962C8B-B14F-4D97-AF65-F5344CB8AC3E}">
        <p14:creationId xmlns:p14="http://schemas.microsoft.com/office/powerpoint/2010/main" val="39834292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58544"/>
            <a:ext cx="8578601" cy="535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31002" y="5631632"/>
            <a:ext cx="6153479" cy="461665"/>
          </a:xfrm>
          <a:prstGeom prst="rect">
            <a:avLst/>
          </a:prstGeom>
        </p:spPr>
        <p:txBody>
          <a:bodyPr wrap="none">
            <a:spAutoFit/>
          </a:bodyPr>
          <a:lstStyle/>
          <a:p>
            <a:r>
              <a:rPr lang="el-GR" sz="2400" b="1" dirty="0"/>
              <a:t>Από Ελλάδα προς Αμερική (19</a:t>
            </a:r>
            <a:r>
              <a:rPr lang="el-GR" sz="2400" b="1" baseline="30000" dirty="0"/>
              <a:t>ος</a:t>
            </a:r>
            <a:r>
              <a:rPr lang="el-GR" sz="2400" b="1" dirty="0"/>
              <a:t> αιώνας)</a:t>
            </a:r>
          </a:p>
        </p:txBody>
      </p:sp>
      <p:sp>
        <p:nvSpPr>
          <p:cNvPr id="2" name="Slide Number Placeholder 1"/>
          <p:cNvSpPr>
            <a:spLocks noGrp="1"/>
          </p:cNvSpPr>
          <p:nvPr>
            <p:ph type="sldNum" sz="quarter" idx="12"/>
          </p:nvPr>
        </p:nvSpPr>
        <p:spPr/>
        <p:txBody>
          <a:bodyPr/>
          <a:lstStyle/>
          <a:p>
            <a:fld id="{08AB70BE-1769-45B8-85A6-0C837432C7E6}" type="slidenum">
              <a:rPr lang="en-US" smtClean="0"/>
              <a:t>7</a:t>
            </a:fld>
            <a:endParaRPr lang="en-US"/>
          </a:p>
        </p:txBody>
      </p:sp>
    </p:spTree>
    <p:extLst>
      <p:ext uri="{BB962C8B-B14F-4D97-AF65-F5344CB8AC3E}">
        <p14:creationId xmlns:p14="http://schemas.microsoft.com/office/powerpoint/2010/main" val="1682292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841893" cy="590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14723" y="6093297"/>
            <a:ext cx="6417517" cy="461665"/>
          </a:xfrm>
          <a:prstGeom prst="rect">
            <a:avLst/>
          </a:prstGeom>
        </p:spPr>
        <p:txBody>
          <a:bodyPr wrap="square">
            <a:spAutoFit/>
          </a:bodyPr>
          <a:lstStyle/>
          <a:p>
            <a:r>
              <a:rPr lang="el-GR" sz="2400" b="1" dirty="0"/>
              <a:t>Από Χαρπούτ προς Τραπεζούντα (1922)</a:t>
            </a:r>
          </a:p>
        </p:txBody>
      </p:sp>
      <p:sp>
        <p:nvSpPr>
          <p:cNvPr id="4" name="Slide Number Placeholder 3"/>
          <p:cNvSpPr>
            <a:spLocks noGrp="1"/>
          </p:cNvSpPr>
          <p:nvPr>
            <p:ph type="sldNum" sz="quarter" idx="12"/>
          </p:nvPr>
        </p:nvSpPr>
        <p:spPr/>
        <p:txBody>
          <a:bodyPr/>
          <a:lstStyle/>
          <a:p>
            <a:fld id="{08AB70BE-1769-45B8-85A6-0C837432C7E6}" type="slidenum">
              <a:rPr lang="en-US" smtClean="0"/>
              <a:t>8</a:t>
            </a:fld>
            <a:endParaRPr lang="en-US"/>
          </a:p>
        </p:txBody>
      </p:sp>
    </p:spTree>
    <p:extLst>
      <p:ext uri="{BB962C8B-B14F-4D97-AF65-F5344CB8AC3E}">
        <p14:creationId xmlns:p14="http://schemas.microsoft.com/office/powerpoint/2010/main" val="40657678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1356"/>
            <a:ext cx="8485523" cy="522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43600" y="5445225"/>
            <a:ext cx="6500562" cy="461665"/>
          </a:xfrm>
          <a:prstGeom prst="rect">
            <a:avLst/>
          </a:prstGeom>
        </p:spPr>
        <p:txBody>
          <a:bodyPr wrap="none">
            <a:spAutoFit/>
          </a:bodyPr>
          <a:lstStyle/>
          <a:p>
            <a:r>
              <a:rPr lang="el-GR" sz="2400" b="1" dirty="0"/>
              <a:t>Από Ανατολική Θράκη προς Ελλάδα (1922)</a:t>
            </a:r>
          </a:p>
        </p:txBody>
      </p:sp>
      <p:sp>
        <p:nvSpPr>
          <p:cNvPr id="3" name="Slide Number Placeholder 2"/>
          <p:cNvSpPr>
            <a:spLocks noGrp="1"/>
          </p:cNvSpPr>
          <p:nvPr>
            <p:ph type="sldNum" sz="quarter" idx="12"/>
          </p:nvPr>
        </p:nvSpPr>
        <p:spPr/>
        <p:txBody>
          <a:bodyPr/>
          <a:lstStyle/>
          <a:p>
            <a:fld id="{08AB70BE-1769-45B8-85A6-0C837432C7E6}" type="slidenum">
              <a:rPr lang="en-US" smtClean="0"/>
              <a:t>9</a:t>
            </a:fld>
            <a:endParaRPr lang="en-US"/>
          </a:p>
        </p:txBody>
      </p:sp>
    </p:spTree>
    <p:extLst>
      <p:ext uri="{BB962C8B-B14F-4D97-AF65-F5344CB8AC3E}">
        <p14:creationId xmlns:p14="http://schemas.microsoft.com/office/powerpoint/2010/main" val="31973623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16341</TotalTime>
  <Words>1559</Words>
  <Application>Microsoft Office PowerPoint</Application>
  <PresentationFormat>On-screen Show (4:3)</PresentationFormat>
  <Paragraphs>231</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Perspective</vt:lpstr>
      <vt:lpstr>ΟΙ ΜΕΤΑΚΙΝΗΣΕΙΣ ΤΩΝ ΕΛΛΗΝΩΝ ΚΑΤΑ ΤΟΥΣ ΑΡΧΑΙΟΥΣ ΧΡΟΝΟΥΣ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Ελληνικός Αποικισμός</vt:lpstr>
      <vt:lpstr>PowerPoint Presentation</vt:lpstr>
      <vt:lpstr>PowerPoint Presentation</vt:lpstr>
      <vt:lpstr>PowerPoint Presentation</vt:lpstr>
      <vt:lpstr>PowerPoint Presentation</vt:lpstr>
      <vt:lpstr>Αποτελέσματα</vt:lpstr>
      <vt:lpstr>PowerPoint Presentation</vt:lpstr>
      <vt:lpstr>PowerPoint Presentation</vt:lpstr>
      <vt:lpstr>Αίτια</vt:lpstr>
      <vt:lpstr>Η διαδικασία της μετεγκατάστασης</vt:lpstr>
      <vt:lpstr>PowerPoint Presentation</vt:lpstr>
      <vt:lpstr>PowerPoint Presentation</vt:lpstr>
      <vt:lpstr>Χαρακτηριστικά – εξέλιξη αποικίας</vt:lpstr>
      <vt:lpstr>Συνέπειες αποικισμού</vt:lpstr>
      <vt:lpstr>Σχέσεις με γηγενείς λαούς</vt:lpstr>
      <vt:lpstr>PowerPoint Presentation</vt:lpstr>
      <vt:lpstr>PowerPoint Presentation</vt:lpstr>
      <vt:lpstr>Ο ΑΠΟΙΚΙΣΜΟΣ ΤΩΝ ΠΑΡΑΛΙΩΝ ΤΗΣ ΘΡΑΚΗΣ ΤΟΥ ΑΙΓΑΙΟΥ</vt:lpstr>
      <vt:lpstr>PowerPoint Presentation</vt:lpstr>
      <vt:lpstr>PowerPoint Presentation</vt:lpstr>
      <vt:lpstr>PowerPoint Presentation</vt:lpstr>
      <vt:lpstr>Η Περαία της Σαμοθράκης</vt:lpstr>
      <vt:lpstr>Η Περαία της Σαμοθράκης</vt:lpstr>
      <vt:lpstr>PowerPoint Presentation</vt:lpstr>
      <vt:lpstr>PowerPoint Presentation</vt:lpstr>
      <vt:lpstr>Ενδεικτική βιβλιογραφία για τον Ελληνικό Αποικισμό</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ΕΛΛΗΝΙΚΗ ΕΠΑΝΑΣΤΑΣΗ ΤΟΥ 1821  Κατερίνα Δρακοπούλου ΣΤ’ 2</dc:title>
  <dc:creator>Paschalis Drakopoulos</dc:creator>
  <cp:lastModifiedBy>ΦΕΝΙΑ</cp:lastModifiedBy>
  <cp:revision>205</cp:revision>
  <dcterms:created xsi:type="dcterms:W3CDTF">2021-03-15T18:19:24Z</dcterms:created>
  <dcterms:modified xsi:type="dcterms:W3CDTF">2024-03-23T12:44:38Z</dcterms:modified>
</cp:coreProperties>
</file>