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56"/>
  </p:notesMasterIdLst>
  <p:handoutMasterIdLst>
    <p:handoutMasterId r:id="rId57"/>
  </p:handoutMasterIdLst>
  <p:sldIdLst>
    <p:sldId id="267" r:id="rId5"/>
    <p:sldId id="278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  <p:sldId id="373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2" r:id="rId47"/>
    <p:sldId id="381" r:id="rId48"/>
    <p:sldId id="383" r:id="rId49"/>
    <p:sldId id="384" r:id="rId50"/>
    <p:sldId id="385" r:id="rId51"/>
    <p:sldId id="386" r:id="rId52"/>
    <p:sldId id="387" r:id="rId53"/>
    <p:sldId id="388" r:id="rId54"/>
    <p:sldId id="319" r:id="rId55"/>
  </p:sldIdLst>
  <p:sldSz cx="12188825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99" autoAdjust="0"/>
  </p:normalViewPr>
  <p:slideViewPr>
    <p:cSldViewPr>
      <p:cViewPr varScale="1">
        <p:scale>
          <a:sx n="70" d="100"/>
          <a:sy n="70" d="100"/>
        </p:scale>
        <p:origin x="512" y="4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97" d="100"/>
          <a:sy n="97" d="100"/>
        </p:scale>
        <p:origin x="3534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8A8682DD-3859-46BF-9BBB-49548B3C2FF1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1114579-D02A-4B51-B5DF-8EC449F77AC7}" type="slidenum">
              <a:rPr lang="el-GR"/>
              <a:pPr algn="r"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589A8E19-AA08-40E2-BAE9-96891777FA70}" type="datetime1">
              <a:rPr lang="el-GR" smtClean="0"/>
              <a:pPr/>
              <a:t>10/4/2024</a:t>
            </a:fld>
            <a:endParaRPr lang="el-GR" dirty="0"/>
          </a:p>
        </p:txBody>
      </p:sp>
      <p:sp>
        <p:nvSpPr>
          <p:cNvPr id="4" name="Σύμβολο κράτησης θέσης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dirty="0"/>
              <a:t>Στυλ υποδείγματος κειμένου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6074690-7256-4BB9-AC0F-97AEAE8CDEC2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1687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85728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17724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29118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30044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75278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927330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853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7693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2737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75062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70309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0422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71483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8152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84223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676634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3817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66603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08132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692867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27763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2610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449119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43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5865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56397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333873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10921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6827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25638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79478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77661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761059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48999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19067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337466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565107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838168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176437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91655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27385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39477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85153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52386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663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10228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02276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1139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l-GR" smtClean="0"/>
              <a:pPr/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4838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1382103" y="3657123"/>
            <a:ext cx="9429931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839FE0A8-6BD2-4E06-BEA5-AFB6895A9FA6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el-GR" smtClean="0"/>
              <a:pPr/>
              <a:t>‹#›</a:t>
            </a:fld>
            <a:endParaRPr lang="el-GR" dirty="0"/>
          </a:p>
        </p:txBody>
      </p:sp>
      <p:grpSp>
        <p:nvGrpSpPr>
          <p:cNvPr id="7" name="Ομάδα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Έλλειψη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sp>
          <p:nvSpPr>
            <p:cNvPr id="9" name="Έλλειψη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grpSp>
          <p:nvGrpSpPr>
            <p:cNvPr id="10" name="Ομάδα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Ευθεία γραμμή σύνδεσης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Ευθεία γραμμή σύνδεσης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Ομάδα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Έλλειψη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sp>
          <p:nvSpPr>
            <p:cNvPr id="15" name="Έλλειψη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l-GR" dirty="0"/>
            </a:p>
          </p:txBody>
        </p:sp>
        <p:grpSp>
          <p:nvGrpSpPr>
            <p:cNvPr id="16" name="Ομάδα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Ευθεία γραμμή σύνδεσης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Ευθεία γραμμή σύνδεσης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  <a:p>
            <a:pPr lvl="1" rtl="0"/>
            <a:r>
              <a:rPr lang="el-GR" smtClean="0"/>
              <a:t>Δεύτερου επιπέδου</a:t>
            </a:r>
          </a:p>
          <a:p>
            <a:pPr lvl="2" rtl="0"/>
            <a:r>
              <a:rPr lang="el-GR" smtClean="0"/>
              <a:t>Τρίτου επιπέδου</a:t>
            </a:r>
          </a:p>
          <a:p>
            <a:pPr lvl="3" rtl="0"/>
            <a:r>
              <a:rPr lang="el-GR" smtClean="0"/>
              <a:t>Τέταρτου επιπέδου</a:t>
            </a:r>
          </a:p>
          <a:p>
            <a:pPr lvl="4" rtl="0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51F5B4A-00AC-49F8-B438-B264FB0C97A7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  <a:p>
            <a:pPr lvl="1" rtl="0"/>
            <a:r>
              <a:rPr lang="el-GR" smtClean="0"/>
              <a:t>Δεύτερου επιπέδου</a:t>
            </a:r>
          </a:p>
          <a:p>
            <a:pPr lvl="2" rtl="0"/>
            <a:r>
              <a:rPr lang="el-GR" smtClean="0"/>
              <a:t>Τρίτου επιπέδου</a:t>
            </a:r>
          </a:p>
          <a:p>
            <a:pPr lvl="3" rtl="0"/>
            <a:r>
              <a:rPr lang="el-GR" smtClean="0"/>
              <a:t>Τέταρτου επιπέδου</a:t>
            </a:r>
          </a:p>
          <a:p>
            <a:pPr lvl="4" rtl="0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0D3D70D-64DA-4B02-A3F3-23A505040FC6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  <a:p>
            <a:pPr lvl="1" rtl="0"/>
            <a:r>
              <a:rPr lang="el-GR" smtClean="0"/>
              <a:t>Δεύτερου επιπέδου</a:t>
            </a:r>
          </a:p>
          <a:p>
            <a:pPr lvl="2" rtl="0"/>
            <a:r>
              <a:rPr lang="el-GR" smtClean="0"/>
              <a:t>Τρίτου επιπέδου</a:t>
            </a:r>
          </a:p>
          <a:p>
            <a:pPr lvl="3" rtl="0"/>
            <a:r>
              <a:rPr lang="el-GR" smtClean="0"/>
              <a:t>Τέταρτου επιπέδου</a:t>
            </a:r>
          </a:p>
          <a:p>
            <a:pPr lvl="4" rtl="0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BFCA390-AC42-4E86-ACBD-19F51E63E705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DF7F079-DDE8-417D-9AF1-F40E9E815DB8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/>
              <a:pPr/>
              <a:t>‹#›</a:t>
            </a:fld>
            <a:endParaRPr lang="el-GR" dirty="0"/>
          </a:p>
        </p:txBody>
      </p:sp>
      <p:grpSp>
        <p:nvGrpSpPr>
          <p:cNvPr id="13" name="Ομάδα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Έλλειψη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Έλλειψη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Ομάδα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Ευθεία γραμμή σύνδεσης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Ευθεία γραμμή σύνδεσης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  <a:p>
            <a:pPr lvl="1" rtl="0"/>
            <a:r>
              <a:rPr lang="el-GR" smtClean="0"/>
              <a:t>Δεύτερου επιπέδου</a:t>
            </a:r>
          </a:p>
          <a:p>
            <a:pPr lvl="2" rtl="0"/>
            <a:r>
              <a:rPr lang="el-GR" smtClean="0"/>
              <a:t>Τρίτου επιπέδου</a:t>
            </a:r>
          </a:p>
          <a:p>
            <a:pPr lvl="3" rtl="0"/>
            <a:r>
              <a:rPr lang="el-GR" smtClean="0"/>
              <a:t>Τέταρτου επιπέδου</a:t>
            </a:r>
          </a:p>
          <a:p>
            <a:pPr lvl="4" rtl="0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  <a:p>
            <a:pPr lvl="1" rtl="0"/>
            <a:r>
              <a:rPr lang="el-GR" smtClean="0"/>
              <a:t>Δεύτερου επιπέδου</a:t>
            </a:r>
          </a:p>
          <a:p>
            <a:pPr lvl="2" rtl="0"/>
            <a:r>
              <a:rPr lang="el-GR" smtClean="0"/>
              <a:t>Τρίτου επιπέδου</a:t>
            </a:r>
          </a:p>
          <a:p>
            <a:pPr lvl="3" rtl="0"/>
            <a:r>
              <a:rPr lang="el-GR" smtClean="0"/>
              <a:t>Τέταρτου επιπέδου</a:t>
            </a:r>
          </a:p>
          <a:p>
            <a:pPr lvl="4" rtl="0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CD1CDCF-128A-4C42-8063-B05FFB37ABA8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  <a:p>
            <a:pPr lvl="1" rtl="0"/>
            <a:r>
              <a:rPr lang="el-GR" smtClean="0"/>
              <a:t>Δεύτερου επιπέδου</a:t>
            </a:r>
          </a:p>
          <a:p>
            <a:pPr lvl="2" rtl="0"/>
            <a:r>
              <a:rPr lang="el-GR" smtClean="0"/>
              <a:t>Τρίτου επιπέδου</a:t>
            </a:r>
          </a:p>
          <a:p>
            <a:pPr lvl="3" rtl="0"/>
            <a:r>
              <a:rPr lang="el-GR" smtClean="0"/>
              <a:t>Τέταρτου επιπέδου</a:t>
            </a:r>
          </a:p>
          <a:p>
            <a:pPr lvl="4" rtl="0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  <a:p>
            <a:pPr lvl="1" rtl="0"/>
            <a:r>
              <a:rPr lang="el-GR" smtClean="0"/>
              <a:t>Δεύτερου επιπέδου</a:t>
            </a:r>
          </a:p>
          <a:p>
            <a:pPr lvl="2" rtl="0"/>
            <a:r>
              <a:rPr lang="el-GR" smtClean="0"/>
              <a:t>Τρίτου επιπέδου</a:t>
            </a:r>
          </a:p>
          <a:p>
            <a:pPr lvl="3" rtl="0"/>
            <a:r>
              <a:rPr lang="el-GR" smtClean="0"/>
              <a:t>Τέταρτου επιπέδου</a:t>
            </a:r>
          </a:p>
          <a:p>
            <a:pPr lvl="4" rtl="0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8" name="Σύμβολο κράτησης θέσης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7" name="Σύμβολο κράτησης θέσης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8213103-A66A-4489-B531-B9D8038049D2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9" name="Σύμβολο κράτησης θέσης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4" name="Σύμβολο κράτησης θέσης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3" name="Σύμβολο κράτησης θέσης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0947958-0522-47D5-BD82-758733795F28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5" name="Σύμβολο κράτησης θέσης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Σύμβολο κράτησης θέσης υποσέλιδου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2" name="Σύμβολο κράτησης θέσης ημερομηνίας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790B51-7513-45E8-BF14-1C8DD0AB4AFB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4" name="Σύμβολο κράτησης θέσης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  <a:p>
            <a:pPr lvl="1" rtl="0"/>
            <a:r>
              <a:rPr lang="el-GR" smtClean="0"/>
              <a:t>Δεύτερου επιπέδου</a:t>
            </a:r>
          </a:p>
          <a:p>
            <a:pPr lvl="2" rtl="0"/>
            <a:r>
              <a:rPr lang="el-GR" smtClean="0"/>
              <a:t>Τρίτου επιπέδου</a:t>
            </a:r>
          </a:p>
          <a:p>
            <a:pPr lvl="3" rtl="0"/>
            <a:r>
              <a:rPr lang="el-GR" smtClean="0"/>
              <a:t>Τέταρτου επιπέδου</a:t>
            </a:r>
          </a:p>
          <a:p>
            <a:pPr lvl="4" rtl="0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E076A4A-2F6E-49F3-8F8C-086E3E97C26A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l-GR" dirty="0"/>
          </a:p>
        </p:txBody>
      </p:sp>
      <p:sp>
        <p:nvSpPr>
          <p:cNvPr id="3" name="Σύμβολο κράτησης θέσης εικόνας 2" descr="Ένα κενό πλαίσιο κράτησης θέσης για να προσθέσετε μια εικόνα. Κάντε κλικ στο πλαίσιο κράτησης θέσης και επιλέξτε την εικόνα που θέλετε να προσθέσετε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l-GR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 hasCustomPrompt="1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l-GR" dirty="0" smtClean="0"/>
              <a:t>Στυλ υποδείγματος κειμένου</a:t>
            </a:r>
            <a:endParaRPr lang="el-GR" dirty="0"/>
          </a:p>
        </p:txBody>
      </p:sp>
      <p:sp>
        <p:nvSpPr>
          <p:cNvPr id="6" name="Σύμβολο κράτησης θέσης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l-GR" dirty="0"/>
          </a:p>
        </p:txBody>
      </p:sp>
      <p:sp>
        <p:nvSpPr>
          <p:cNvPr id="5" name="Σύμβολο κράτησης θέσης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990D4F2-8069-49B4-9CC4-6DBDF9EDBF5D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7" name="Σύμβολο κράτησης θέσης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l-GR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Ορθογώνιο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sz="2400" dirty="0"/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l-GR" dirty="0"/>
          </a:p>
        </p:txBody>
      </p:sp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dirty="0"/>
              <a:t>Στυλ υποδείγματος κειμένου</a:t>
            </a:r>
          </a:p>
          <a:p>
            <a:pPr lvl="1" rtl="0"/>
            <a:r>
              <a:rPr lang="el-GR" dirty="0"/>
              <a:t>Δεύτερου επιπέδου</a:t>
            </a:r>
          </a:p>
          <a:p>
            <a:pPr lvl="2" rtl="0"/>
            <a:r>
              <a:rPr lang="el-GR" dirty="0"/>
              <a:t>Τρίτου επιπέδου</a:t>
            </a:r>
          </a:p>
          <a:p>
            <a:pPr lvl="3" rtl="0"/>
            <a:r>
              <a:rPr lang="el-GR" dirty="0"/>
              <a:t>Τέταρτου επιπέδου</a:t>
            </a:r>
          </a:p>
          <a:p>
            <a:pPr lvl="4" rtl="0"/>
            <a:r>
              <a:rPr lang="el-GR" dirty="0"/>
              <a:t>Πέμπτου επιπέδου</a:t>
            </a:r>
          </a:p>
        </p:txBody>
      </p:sp>
      <p:sp>
        <p:nvSpPr>
          <p:cNvPr id="5" name="Σύμβολο κράτησης θέσης υποσέλιδου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l-GR" dirty="0"/>
          </a:p>
        </p:txBody>
      </p:sp>
      <p:sp>
        <p:nvSpPr>
          <p:cNvPr id="4" name="Σύμβολο κράτησης θέσης ημερομηνίας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/>
                </a:solidFill>
              </a:defRPr>
            </a:lvl1pPr>
          </a:lstStyle>
          <a:p>
            <a:fld id="{C96F3DEE-F257-4FEB-80B1-D1C5754E08C1}" type="datetime1">
              <a:rPr lang="el-GR" smtClean="0"/>
              <a:t>10/4/2024</a:t>
            </a:fld>
            <a:endParaRPr lang="el-GR" dirty="0"/>
          </a:p>
        </p:txBody>
      </p:sp>
      <p:sp>
        <p:nvSpPr>
          <p:cNvPr id="6" name="Σύμβολο κράτησης θέσης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269876" y="2636912"/>
            <a:ext cx="9435241" cy="1625599"/>
          </a:xfrm>
        </p:spPr>
        <p:txBody>
          <a:bodyPr rtlCol="0"/>
          <a:lstStyle/>
          <a:p>
            <a:pPr rtl="0"/>
            <a:r>
              <a:rPr lang="en-US" dirty="0" smtClean="0"/>
              <a:t> </a:t>
            </a:r>
            <a:r>
              <a:rPr lang="el-GR" dirty="0" smtClean="0"/>
              <a:t>Ειδικά ρεύματα στερεών αποβλήτων</a:t>
            </a:r>
            <a:endParaRPr lang="el-GR" dirty="0"/>
          </a:p>
        </p:txBody>
      </p:sp>
      <p:pic>
        <p:nvPicPr>
          <p:cNvPr id="6" name="Εικόνα 5"/>
          <p:cNvPicPr/>
          <p:nvPr/>
        </p:nvPicPr>
        <p:blipFill rotWithShape="1">
          <a:blip r:embed="rId3"/>
          <a:srcRect l="56947" t="34460" r="28606" b="30009"/>
          <a:stretch/>
        </p:blipFill>
        <p:spPr bwMode="auto">
          <a:xfrm>
            <a:off x="8830716" y="351314"/>
            <a:ext cx="2138400" cy="208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Εικόνα 6"/>
          <p:cNvPicPr/>
          <p:nvPr/>
        </p:nvPicPr>
        <p:blipFill rotWithShape="1">
          <a:blip r:embed="rId3"/>
          <a:srcRect l="70190" t="33390" r="18373" b="31293"/>
          <a:stretch/>
        </p:blipFill>
        <p:spPr bwMode="auto">
          <a:xfrm>
            <a:off x="1053852" y="354207"/>
            <a:ext cx="2138925" cy="2086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57908" y="5157192"/>
            <a:ext cx="925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Δρ. </a:t>
            </a:r>
            <a:r>
              <a:rPr lang="el-GR" dirty="0" err="1" smtClean="0"/>
              <a:t>Γκαρμπούνης</a:t>
            </a:r>
            <a:r>
              <a:rPr lang="el-GR" dirty="0" smtClean="0"/>
              <a:t> Γεώργιος</a:t>
            </a:r>
          </a:p>
          <a:p>
            <a:pPr algn="ctr"/>
            <a:r>
              <a:rPr lang="el-GR" dirty="0" smtClean="0"/>
              <a:t>Μεταδιδακτορικός ερευνητής ΤΜΠ ΔΠΘ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l-GR" smtClean="0"/>
              <a:pPr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Διαχείριση Αποβλήτων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1124744"/>
            <a:ext cx="9751060" cy="494585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Οι διαχειριστές των ΑΕΚΚ υποχρεούνται να </a:t>
            </a:r>
            <a:r>
              <a:rPr lang="el-GR" dirty="0" smtClean="0"/>
              <a:t>οργανώνουν </a:t>
            </a:r>
            <a:r>
              <a:rPr lang="el-GR" dirty="0"/>
              <a:t>ατομικά ή συλλογικά συστήματα ή να </a:t>
            </a:r>
            <a:r>
              <a:rPr lang="el-GR" dirty="0" smtClean="0"/>
              <a:t>συμμετέχουν </a:t>
            </a:r>
            <a:r>
              <a:rPr lang="el-GR" dirty="0"/>
              <a:t>σε συλλογικά συστήματα εναλλακτικής διαχείρισης των αποβλήτων που παράγονται από τη δραστηριότητά </a:t>
            </a:r>
            <a:r>
              <a:rPr lang="el-GR" dirty="0" smtClean="0"/>
              <a:t>τους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Κάθε εγκατάσταση επεξεργασίας και αξιοποίησης ΑΕΚΚ υποχρεούται α) να έχει λάβει τις απαιτούμενες εγκρίσεις ή/ και άδειες που προβλέπονται στις σχετικές διατάξεις της κείμενης νομοθεσίας και, β) να </a:t>
            </a:r>
            <a:r>
              <a:rPr lang="el-GR" dirty="0" smtClean="0"/>
              <a:t>συμβάλλεται </a:t>
            </a:r>
            <a:r>
              <a:rPr lang="el-GR" dirty="0"/>
              <a:t>με εγκεκριμένα συστήματα εναλλακτικής </a:t>
            </a:r>
            <a:r>
              <a:rPr lang="el-GR" dirty="0" smtClean="0"/>
              <a:t>διαχείρισης </a:t>
            </a:r>
            <a:r>
              <a:rPr lang="el-GR" dirty="0"/>
              <a:t>ΑΕΚΚ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Οι εγκαταστάσεις επεξεργασίας των ΑΕΚΚ </a:t>
            </a:r>
            <a:r>
              <a:rPr lang="el-GR" dirty="0" smtClean="0"/>
              <a:t>αποτελούνται </a:t>
            </a:r>
            <a:r>
              <a:rPr lang="el-GR" dirty="0"/>
              <a:t>από χώρους υποδοχής των ΑΕΚΚ, χώρους διαλογής και αποθήκευσης των ανακτημένων υλικών, χώρους επεξεργασίας / ανακύκλωσης και αποθήκευσης των δευτερογενών προϊόντων, καθώς και τον </a:t>
            </a:r>
            <a:r>
              <a:rPr lang="el-GR" dirty="0" smtClean="0"/>
              <a:t>απαραίτητο </a:t>
            </a:r>
            <a:r>
              <a:rPr lang="el-GR" dirty="0"/>
              <a:t>τεχνικό και μηχανολογικό εξοπλισμό. </a:t>
            </a:r>
            <a:endParaRPr lang="el-GR" dirty="0" smtClean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38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Διαχείριση Αποβλήτων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1124744"/>
            <a:ext cx="3795409" cy="5256584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Οι χώροι είναι περιφραγμένοι, προκειμένου να προστατεύονται από την απόρριψη άλλου τύπου αποβλήτων και πρέπει να πληρούν όλες τις απαιτήσεις για τη υγιεινή και την </a:t>
            </a:r>
            <a:r>
              <a:rPr lang="el-GR" dirty="0" smtClean="0"/>
              <a:t>ασφάλεια.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Όλοι οι χώροι διαθέτουν συστήματα </a:t>
            </a:r>
            <a:r>
              <a:rPr lang="el-GR" dirty="0" smtClean="0"/>
              <a:t>πυρανίχνευσης</a:t>
            </a:r>
            <a:r>
              <a:rPr lang="el-GR" dirty="0"/>
              <a:t>− πυρόσβεσης, σύμφωνα με τον ισχύοντα </a:t>
            </a:r>
            <a:r>
              <a:rPr lang="el-GR" dirty="0" smtClean="0"/>
              <a:t>κανονισμό </a:t>
            </a:r>
            <a:r>
              <a:rPr lang="el-GR" dirty="0"/>
              <a:t>πυροπροστασίας και λαμβάνονται κατάλληλα μέτρα εξουδετέρωσης των </a:t>
            </a:r>
            <a:r>
              <a:rPr lang="el-GR" dirty="0" smtClean="0"/>
              <a:t>οσμών.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Η επεξεργασία των ΑΕΚΚ πραγματοποιείται σε χώρους που εγκρίνονται ως κατάλληλοι, σύμφωνα με τις σχετικές διατάξεις της κείμενης νομοθεσίας ή σε χώρους ανενεργών ή και ενεργών λατομείων, με την </a:t>
            </a:r>
            <a:r>
              <a:rPr lang="el-GR" dirty="0" smtClean="0"/>
              <a:t>σύμπραξη </a:t>
            </a:r>
            <a:r>
              <a:rPr lang="el-GR" dirty="0"/>
              <a:t>των εκμεταλλευτών των λατομείων αυτών, των οποίων δεν πρέπει να παρεμποδίζεται η εκμετάλλευση, </a:t>
            </a:r>
            <a:endParaRPr lang="el-GR" dirty="0" smtClean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4" y="1484784"/>
            <a:ext cx="5715000" cy="351472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36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Διαχείριση Αποβλήτων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1124744"/>
            <a:ext cx="3795409" cy="5256584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Τα ανακτημένα υλικά θα πρέπει σε χρονικό </a:t>
            </a:r>
            <a:r>
              <a:rPr lang="el-GR" dirty="0" smtClean="0"/>
              <a:t>διάστημα </a:t>
            </a:r>
            <a:r>
              <a:rPr lang="el-GR" dirty="0"/>
              <a:t>που δεν υπερβαίνει τους 12 μήνες να έχουν </a:t>
            </a:r>
            <a:r>
              <a:rPr lang="el-GR" dirty="0" smtClean="0"/>
              <a:t>διατεθεί </a:t>
            </a:r>
            <a:r>
              <a:rPr lang="el-GR" dirty="0"/>
              <a:t>στην αγορά ή σε εγκεκριμένες εγκαταστάσεις </a:t>
            </a:r>
            <a:r>
              <a:rPr lang="el-GR" dirty="0" smtClean="0"/>
              <a:t>ανακύκλωσης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Τα επεξεργασμένα αδρανή χρησιμοποιούνται ως πρώτες ύλες για την παραγωγή τσιμέντου ή άλλων υλικών και ως «προϊόντα δομικών κατασκευών</a:t>
            </a:r>
            <a:r>
              <a:rPr lang="el-GR" dirty="0" smtClean="0"/>
              <a:t>».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Τα αδρανή κατάλοιπα που προκύπτουν από την </a:t>
            </a:r>
            <a:r>
              <a:rPr lang="el-GR" dirty="0" smtClean="0"/>
              <a:t>επεξεργασία </a:t>
            </a:r>
            <a:r>
              <a:rPr lang="el-GR" dirty="0"/>
              <a:t>των ΑΕΚΚ, καθώς και τα χώματα και πέτρες και μπάζα εκσκαφών </a:t>
            </a:r>
            <a:r>
              <a:rPr lang="el-GR" dirty="0" smtClean="0"/>
              <a:t>αξιοποιούνται </a:t>
            </a:r>
            <a:r>
              <a:rPr lang="el-GR" dirty="0"/>
              <a:t>με τη χρήση τους, σε εργασίες επιχωματώσεων, αποκαταστάσεις ανενεργών και εν ενεργεία λατομείων, ανεξέλεγκτων χωματερών, επικαλύψεις χώρων υγειονομικής ταφής</a:t>
            </a: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endParaRPr lang="el-GR" dirty="0" smtClean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4" y="1484784"/>
            <a:ext cx="5715000" cy="351472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961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Διαχείριση Αποβλήτων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Θέση περιεχομένου 5"/>
          <p:cNvPicPr>
            <a:picLocks noGrp="1"/>
          </p:cNvPicPr>
          <p:nvPr>
            <p:ph idx="1"/>
          </p:nvPr>
        </p:nvPicPr>
        <p:blipFill rotWithShape="1">
          <a:blip r:embed="rId3"/>
          <a:srcRect l="10715" t="17123" r="15724" b="13741"/>
          <a:stretch/>
        </p:blipFill>
        <p:spPr bwMode="auto">
          <a:xfrm>
            <a:off x="477788" y="908720"/>
            <a:ext cx="10945216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3011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Διαχείριση Αποβλήτων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Θέση περιεχομένου 4"/>
          <p:cNvPicPr>
            <a:picLocks noGrp="1"/>
          </p:cNvPicPr>
          <p:nvPr>
            <p:ph idx="1"/>
          </p:nvPr>
        </p:nvPicPr>
        <p:blipFill rotWithShape="1">
          <a:blip r:embed="rId3"/>
          <a:srcRect l="10233" t="21832" r="15121" b="10317"/>
          <a:stretch/>
        </p:blipFill>
        <p:spPr bwMode="auto">
          <a:xfrm>
            <a:off x="549796" y="764704"/>
            <a:ext cx="10801200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225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Διαχείριση Αποβλήτων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Θέση περιεχομένου 5"/>
          <p:cNvPicPr>
            <a:picLocks noGrp="1"/>
          </p:cNvPicPr>
          <p:nvPr>
            <p:ph idx="1"/>
          </p:nvPr>
        </p:nvPicPr>
        <p:blipFill rotWithShape="1">
          <a:blip r:embed="rId3"/>
          <a:srcRect l="9993" t="17980" r="15001" b="15882"/>
          <a:stretch/>
        </p:blipFill>
        <p:spPr bwMode="auto">
          <a:xfrm>
            <a:off x="765820" y="836712"/>
            <a:ext cx="10513168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091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Διαχείριση Αποβλήτων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Θέση περιεχομένου 4"/>
          <p:cNvPicPr>
            <a:picLocks noGrp="1"/>
          </p:cNvPicPr>
          <p:nvPr>
            <p:ph idx="1"/>
          </p:nvPr>
        </p:nvPicPr>
        <p:blipFill rotWithShape="1">
          <a:blip r:embed="rId3"/>
          <a:srcRect l="10956" t="31036" r="15122" b="10103"/>
          <a:stretch/>
        </p:blipFill>
        <p:spPr bwMode="auto">
          <a:xfrm>
            <a:off x="549796" y="692696"/>
            <a:ext cx="10945216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547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Διαχείριση Αποβλήτων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Θέση περιεχομένου 5"/>
          <p:cNvPicPr>
            <a:picLocks noGrp="1"/>
          </p:cNvPicPr>
          <p:nvPr>
            <p:ph idx="1"/>
          </p:nvPr>
        </p:nvPicPr>
        <p:blipFill rotWithShape="1">
          <a:blip r:embed="rId3"/>
          <a:srcRect l="10113" t="18194" r="15000" b="16524"/>
          <a:stretch/>
        </p:blipFill>
        <p:spPr bwMode="auto">
          <a:xfrm>
            <a:off x="693812" y="764704"/>
            <a:ext cx="11017223" cy="5760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2917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Μεταχειρισμένα ελαστικά οχημάτων (ΜΕΑ)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836712"/>
            <a:ext cx="4227457" cy="5233888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Σύμφωνα με τα στοιχεία της ETRA (European </a:t>
            </a:r>
            <a:r>
              <a:rPr lang="el-GR" dirty="0" err="1"/>
              <a:t>Tyre</a:t>
            </a:r>
            <a:r>
              <a:rPr lang="el-GR" dirty="0"/>
              <a:t> </a:t>
            </a:r>
            <a:r>
              <a:rPr lang="el-GR" dirty="0" err="1"/>
              <a:t>Recycling</a:t>
            </a:r>
            <a:r>
              <a:rPr lang="el-GR" dirty="0"/>
              <a:t> Association), περίπου </a:t>
            </a:r>
            <a:r>
              <a:rPr lang="el-GR" b="1" dirty="0"/>
              <a:t>3.250.000 τόνοι </a:t>
            </a:r>
            <a:r>
              <a:rPr lang="el-GR" dirty="0"/>
              <a:t>ελαστικών αφαιρούνται από αυτοκίνητα και φορτηγά στην Ευρωπαϊκή Ένωση των 27 κρατών-μελών και χαρακτηρίζονται ως </a:t>
            </a:r>
            <a:r>
              <a:rPr lang="el-GR" dirty="0" smtClean="0"/>
              <a:t>απόβλητα</a:t>
            </a:r>
            <a:r>
              <a:rPr lang="en-US" dirty="0" smtClean="0"/>
              <a:t>.</a:t>
            </a:r>
          </a:p>
          <a:p>
            <a:r>
              <a:rPr lang="el-GR" dirty="0"/>
              <a:t>Τα ελαστικά των αυτοκινήτων, πέρα από το </a:t>
            </a:r>
            <a:r>
              <a:rPr lang="el-GR" b="1" dirty="0"/>
              <a:t>καουτσούκ </a:t>
            </a:r>
            <a:r>
              <a:rPr lang="el-GR" dirty="0"/>
              <a:t>το οποίο χρησιμοποιούν, περιέχουν και ποσότητες </a:t>
            </a:r>
            <a:r>
              <a:rPr lang="el-GR" b="1" dirty="0"/>
              <a:t>μετάλλου , </a:t>
            </a:r>
            <a:r>
              <a:rPr lang="el-GR" dirty="0"/>
              <a:t>όπως χάλυβας και σίδηρος, σε ποσοστό που φτάνει και το 15% του βάρους του ελαστικού που μπορούν να </a:t>
            </a:r>
            <a:r>
              <a:rPr lang="el-GR" dirty="0" smtClean="0"/>
              <a:t>ανακτηθούν</a:t>
            </a:r>
            <a:r>
              <a:rPr lang="en-US" dirty="0" smtClean="0"/>
              <a:t>.</a:t>
            </a:r>
          </a:p>
          <a:p>
            <a:r>
              <a:rPr lang="el-GR" dirty="0" smtClean="0"/>
              <a:t>Σήμερα ποσοστό </a:t>
            </a:r>
            <a:r>
              <a:rPr lang="el-GR" dirty="0"/>
              <a:t>λιγότερο από το 18% καταλήγει σε ΧΥΤΑ, ενώ περίπου το </a:t>
            </a:r>
            <a:r>
              <a:rPr lang="el-GR" b="1" dirty="0"/>
              <a:t>35% ανακυκλώνεται </a:t>
            </a:r>
            <a:r>
              <a:rPr lang="el-GR" dirty="0"/>
              <a:t>και ένα άλλο </a:t>
            </a:r>
            <a:r>
              <a:rPr lang="el-GR" b="1" dirty="0"/>
              <a:t>35% </a:t>
            </a:r>
            <a:r>
              <a:rPr lang="el-GR" dirty="0"/>
              <a:t>χρησιμοποιείται για την </a:t>
            </a:r>
            <a:r>
              <a:rPr lang="el-GR" b="1" dirty="0"/>
              <a:t>παραγωγή ενέργειας 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72" y="1959490"/>
            <a:ext cx="5692060" cy="2988331"/>
          </a:xfrm>
          <a:prstGeom prst="rect">
            <a:avLst/>
          </a:prstGeo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7929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Μεταχειρισμένα ελαστικά οχημάτων (ΜΕΑ)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69876" y="1052736"/>
            <a:ext cx="4227457" cy="5233888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Στην Ελλάδα λειτουργεί συλλογικό σύστημα ανακύκλωσης ελαστικών από το </a:t>
            </a:r>
            <a:r>
              <a:rPr lang="el-GR" dirty="0" smtClean="0"/>
              <a:t>2004.</a:t>
            </a:r>
          </a:p>
          <a:p>
            <a:r>
              <a:rPr lang="el-GR" dirty="0"/>
              <a:t>Η μη ανακύκλωση και επαναχρησιμοποίηση των ελαστικών έχει ως αποτέλεσμα τη μεταφορά τους σε ΧΥΤΑ με αποτέλεσμα, λόγω του όγκου τους, να επέρχεται ταχύτερος κορεσμός των χώρων υγειονομικής ταφής απορριμμάτων. </a:t>
            </a:r>
            <a:endParaRPr lang="el-GR" dirty="0" smtClean="0"/>
          </a:p>
          <a:p>
            <a:r>
              <a:rPr lang="el-GR" dirty="0"/>
              <a:t>Επιπλέον χάνονται πολύτιμα υλικά, όπως καουτσούκ και </a:t>
            </a:r>
            <a:r>
              <a:rPr lang="el-GR" dirty="0" smtClean="0"/>
              <a:t>χάλυβας.</a:t>
            </a:r>
          </a:p>
          <a:p>
            <a:r>
              <a:rPr lang="el-GR" dirty="0" smtClean="0"/>
              <a:t>Κατά κανόνα παράγονται </a:t>
            </a:r>
            <a:r>
              <a:rPr lang="el-GR" dirty="0"/>
              <a:t>4,35 τόνοι CO</a:t>
            </a:r>
            <a:r>
              <a:rPr lang="el-GR" baseline="-25000" dirty="0"/>
              <a:t>2</a:t>
            </a:r>
            <a:r>
              <a:rPr lang="el-GR" dirty="0"/>
              <a:t> από τη διαδικασία παραγωγής φυσικού καουτσούκ αλλά μόλις 97 κιλά CO</a:t>
            </a:r>
            <a:r>
              <a:rPr lang="el-GR" baseline="-25000" dirty="0"/>
              <a:t>2</a:t>
            </a:r>
            <a:r>
              <a:rPr lang="el-GR" dirty="0"/>
              <a:t> για την παραγωγή της ίδιας ποσότητας ανακυκλωμένου καουτσούκ</a:t>
            </a:r>
            <a:r>
              <a:rPr lang="el-GR" dirty="0" smtClean="0"/>
              <a:t>.</a:t>
            </a:r>
          </a:p>
          <a:p>
            <a:endParaRPr lang="en-US" dirty="0" smtClean="0"/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285" y="1677458"/>
            <a:ext cx="5328592" cy="355239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549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l-GR" dirty="0" smtClean="0"/>
              <a:t>Εισαγωγή</a:t>
            </a:r>
            <a:r>
              <a:rPr lang="en-US" dirty="0" smtClean="0"/>
              <a:t> </a:t>
            </a:r>
            <a:r>
              <a:rPr lang="en-US" dirty="0" smtClean="0">
                <a:latin typeface="Cambria" panose="02040503050406030204" pitchFamily="18" charset="0"/>
                <a:ea typeface="Cambria" panose="02040503050406030204" pitchFamily="18" charset="0"/>
              </a:rPr>
              <a:t>1/</a:t>
            </a:r>
            <a:r>
              <a:rPr lang="el-GR" dirty="0" smtClean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l-G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Σύμβολο κράτησης θέσης περιεχομένου 13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rtl="0"/>
            <a:r>
              <a:rPr lang="el-GR" dirty="0" smtClean="0"/>
              <a:t>Τα ειδικά </a:t>
            </a:r>
            <a:r>
              <a:rPr lang="el-GR" smtClean="0"/>
              <a:t>ρεύματα </a:t>
            </a:r>
            <a:r>
              <a:rPr lang="el-GR" smtClean="0"/>
              <a:t>στερεών </a:t>
            </a:r>
            <a:r>
              <a:rPr lang="el-GR" dirty="0" smtClean="0"/>
              <a:t>αποβλήτων περιλαμβάνουν:</a:t>
            </a:r>
          </a:p>
          <a:p>
            <a:pPr rtl="0">
              <a:buFont typeface="Wingdings" panose="05000000000000000000" pitchFamily="2" charset="2"/>
              <a:buChar char="q"/>
            </a:pPr>
            <a:r>
              <a:rPr lang="el-GR" dirty="0" smtClean="0"/>
              <a:t>Απόβλητα Εκσκαφών </a:t>
            </a:r>
            <a:r>
              <a:rPr lang="el-GR" dirty="0"/>
              <a:t>Κ</a:t>
            </a:r>
            <a:r>
              <a:rPr lang="el-GR" dirty="0" smtClean="0"/>
              <a:t>ατασκευών και Κατεδαφίσεων (ΑΕΚΚ)</a:t>
            </a:r>
          </a:p>
          <a:p>
            <a:pPr rtl="0">
              <a:buFont typeface="Wingdings" panose="05000000000000000000" pitchFamily="2" charset="2"/>
              <a:buChar char="q"/>
            </a:pPr>
            <a:r>
              <a:rPr lang="el-GR" dirty="0" smtClean="0"/>
              <a:t>Μεταχειρισμένα ελαστικά οχημάτων</a:t>
            </a:r>
          </a:p>
          <a:p>
            <a:pPr rtl="0">
              <a:buFont typeface="Wingdings" panose="05000000000000000000" pitchFamily="2" charset="2"/>
              <a:buChar char="q"/>
            </a:pPr>
            <a:r>
              <a:rPr lang="el-GR" dirty="0" smtClean="0"/>
              <a:t>Οχήματα Τέλους Κύκλου Ζωής (ΟΤΚΖ)</a:t>
            </a:r>
          </a:p>
          <a:p>
            <a:pPr rtl="0">
              <a:buFont typeface="Wingdings" panose="05000000000000000000" pitchFamily="2" charset="2"/>
              <a:buChar char="q"/>
            </a:pPr>
            <a:r>
              <a:rPr lang="el-GR" dirty="0" smtClean="0"/>
              <a:t>Απόβλητα </a:t>
            </a:r>
            <a:r>
              <a:rPr lang="el-GR" dirty="0"/>
              <a:t>η</a:t>
            </a:r>
            <a:r>
              <a:rPr lang="el-GR" dirty="0" smtClean="0"/>
              <a:t>λεκτρικών στηλών και συσσωρευτών </a:t>
            </a:r>
          </a:p>
          <a:p>
            <a:pPr rtl="0">
              <a:buFont typeface="Wingdings" panose="05000000000000000000" pitchFamily="2" charset="2"/>
              <a:buChar char="q"/>
            </a:pPr>
            <a:r>
              <a:rPr lang="el-GR" dirty="0" smtClean="0"/>
              <a:t>Απόβλητα Ηλεκτρικού και Ηλεκτρονικού Εξοπλισμού (ΑΗΗΕ)</a:t>
            </a:r>
          </a:p>
          <a:p>
            <a:pPr rtl="0">
              <a:buFont typeface="Wingdings" panose="05000000000000000000" pitchFamily="2" charset="2"/>
              <a:buChar char="q"/>
            </a:pPr>
            <a:r>
              <a:rPr lang="el-GR" dirty="0" smtClean="0"/>
              <a:t>Απόβλητα λιπαντικών ελαίων</a:t>
            </a:r>
          </a:p>
          <a:p>
            <a:pPr rtl="0">
              <a:buFont typeface="Wingdings" panose="05000000000000000000" pitchFamily="2" charset="2"/>
              <a:buChar char="q"/>
            </a:pPr>
            <a:r>
              <a:rPr lang="el-GR" dirty="0" smtClean="0"/>
              <a:t>Επικίνδυνα Απόβλητα Υγειονομικών Μονάδων (ΕΑΥΜ)</a:t>
            </a:r>
          </a:p>
          <a:p>
            <a:pPr rtl="0"/>
            <a:endParaRPr lang="el-GR" dirty="0"/>
          </a:p>
        </p:txBody>
      </p:sp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64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Μεταχειρισμένα ελαστικά οχημάτων (ΜΕΑ)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69876" y="920068"/>
            <a:ext cx="5112568" cy="5233888"/>
          </a:xfrm>
        </p:spPr>
        <p:txBody>
          <a:bodyPr>
            <a:normAutofit fontScale="25000" lnSpcReduction="20000"/>
          </a:bodyPr>
          <a:lstStyle/>
          <a:p>
            <a:r>
              <a:rPr lang="el-GR" sz="4000" dirty="0"/>
              <a:t>Τα ελαστικά μπορούν </a:t>
            </a:r>
            <a:r>
              <a:rPr lang="el-GR" sz="4000" dirty="0" smtClean="0"/>
              <a:t> </a:t>
            </a:r>
            <a:r>
              <a:rPr lang="el-GR" sz="4000" dirty="0"/>
              <a:t>να επαναχρησιμοποιηθούν ως ολόκληρα </a:t>
            </a:r>
            <a:r>
              <a:rPr lang="el-GR" sz="4000" dirty="0" smtClean="0"/>
              <a:t>τεμάχια για: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Τη σταθεροποίηση απότομων κλίσεων εδάφους δίπλα σε οδικούς άξονες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Την αποφυγή της διάβρωσης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Την προστασία ακτών από παλιρροιακά </a:t>
            </a:r>
            <a:r>
              <a:rPr lang="el-GR" sz="4000" dirty="0" smtClean="0"/>
              <a:t>φαινόμενα</a:t>
            </a:r>
          </a:p>
          <a:p>
            <a:r>
              <a:rPr lang="el-GR" sz="4000" dirty="0"/>
              <a:t>Ως μικρότερα τεμάχια ( </a:t>
            </a:r>
            <a:r>
              <a:rPr lang="el-GR" sz="4000" b="1" dirty="0" err="1"/>
              <a:t>chips</a:t>
            </a:r>
            <a:r>
              <a:rPr lang="el-GR" sz="4000" b="1" dirty="0"/>
              <a:t> </a:t>
            </a:r>
            <a:r>
              <a:rPr lang="el-GR" sz="4000" dirty="0"/>
              <a:t>) μπορούν να χρησιμοποιηθούν για: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Μονωτικό υλικό σε κτίρια και ηχομόνωση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Αύξηση της διαπερατότητας του νερού και καλύτερη </a:t>
            </a:r>
            <a:r>
              <a:rPr lang="el-GR" sz="4000" dirty="0" smtClean="0"/>
              <a:t>στράγγιση</a:t>
            </a:r>
          </a:p>
          <a:p>
            <a:r>
              <a:rPr lang="el-GR" sz="4000" dirty="0"/>
              <a:t>Ως </a:t>
            </a:r>
            <a:r>
              <a:rPr lang="el-GR" sz="4000" b="1" dirty="0"/>
              <a:t>κόκκοι </a:t>
            </a:r>
            <a:r>
              <a:rPr lang="el-GR" sz="4000" dirty="0"/>
              <a:t>χρησιμοποιούνται για: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Τεχνητή τύρφη σε γήπεδα τένις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Υλικό για τάπητες αγωνιστικών αθλημάτων στίβου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Υπόστρωμα για γήπεδα ποδοσφαίρου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Δάπεδο σε παιδικές χαρές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Πλακάκια-επιστρώσεις για εσωτερική και εξωτερική </a:t>
            </a:r>
            <a:r>
              <a:rPr lang="el-GR" sz="4000" dirty="0" smtClean="0"/>
              <a:t>χρήση</a:t>
            </a:r>
          </a:p>
          <a:p>
            <a:r>
              <a:rPr lang="el-GR" sz="4000" dirty="0"/>
              <a:t>Ως </a:t>
            </a:r>
            <a:r>
              <a:rPr lang="el-GR" sz="4000" b="1" dirty="0"/>
              <a:t>πούδρα </a:t>
            </a:r>
            <a:r>
              <a:rPr lang="el-GR" sz="4000" dirty="0"/>
              <a:t>(σκόνη) σε: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Ράγες τρένων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Επίστρωση δρόμων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4000" dirty="0"/>
              <a:t>Προφυλακτήρες και φτερά αυτοκινήτων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/>
          </a:p>
          <a:p>
            <a:endParaRPr lang="el-GR" dirty="0"/>
          </a:p>
          <a:p>
            <a:endParaRPr lang="el-GR" dirty="0" smtClean="0"/>
          </a:p>
          <a:p>
            <a:endParaRPr lang="en-US" dirty="0" smtClean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572" y="2060848"/>
            <a:ext cx="4020779" cy="2952328"/>
          </a:xfrm>
          <a:prstGeom prst="rect">
            <a:avLst/>
          </a:prstGeo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757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Μεταχειρισμένα ελαστικά οχημάτων (ΜΕΑ)-Υποχρεώσεις παραγωγών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69876" y="920068"/>
            <a:ext cx="5112568" cy="5233888"/>
          </a:xfrm>
        </p:spPr>
        <p:txBody>
          <a:bodyPr>
            <a:normAutofit fontScale="85000" lnSpcReduction="10000"/>
          </a:bodyPr>
          <a:lstStyle/>
          <a:p>
            <a:r>
              <a:rPr lang="el-GR" dirty="0"/>
              <a:t>Όλοι οι εισαγωγείς ελαστικών καθώς και οι εισαγωγείς οχημάτων είναι υποχρεωμένοι να </a:t>
            </a:r>
            <a:r>
              <a:rPr lang="el-GR" dirty="0" smtClean="0"/>
              <a:t>υπογράψουν </a:t>
            </a:r>
            <a:r>
              <a:rPr lang="el-GR" dirty="0"/>
              <a:t>σύμβαση με το συλλογικό σύστημα διαχείρισης </a:t>
            </a:r>
            <a:r>
              <a:rPr lang="el-GR" dirty="0" smtClean="0"/>
              <a:t>ελαστικών.</a:t>
            </a:r>
          </a:p>
          <a:p>
            <a:r>
              <a:rPr lang="el-GR" dirty="0"/>
              <a:t>Η συλλογή των μεταχειρισμένων ελαστικών γίνεται απ’ ευθείας από τα σημεία συλλογής που είναι τα </a:t>
            </a:r>
            <a:r>
              <a:rPr lang="el-GR" b="1" dirty="0"/>
              <a:t>βουλκανιζατέρ, τα συνεργεία, </a:t>
            </a:r>
            <a:r>
              <a:rPr lang="el-GR" b="1" dirty="0" err="1"/>
              <a:t>αναγομωτήρια</a:t>
            </a:r>
            <a:r>
              <a:rPr lang="el-GR" b="1" dirty="0"/>
              <a:t> καθώς και τα διαλυτήρια </a:t>
            </a:r>
            <a:r>
              <a:rPr lang="el-GR" b="1" dirty="0" smtClean="0"/>
              <a:t>αυτοκινήτων</a:t>
            </a:r>
          </a:p>
          <a:p>
            <a:r>
              <a:rPr lang="el-GR" dirty="0"/>
              <a:t>Το κάθε σημείο συλλογής όταν συγκεντρώσει τουλάχιστον 60 ελαστικά επιβατικών ή/και 10 ελαστικά φορτηγών ή/και 45 ελαστικά </a:t>
            </a:r>
            <a:r>
              <a:rPr lang="el-GR" dirty="0" err="1"/>
              <a:t>moto</a:t>
            </a:r>
            <a:r>
              <a:rPr lang="el-GR" dirty="0"/>
              <a:t> τηλεφωνεί απευθείας στον συμβεβλημένο με το σύστημα συλλέκτη ο οποίος υποχρεούται στη συλλογή των ελαστικών εντός τριών ημερών.</a:t>
            </a:r>
          </a:p>
          <a:p>
            <a:endParaRPr lang="el-GR" dirty="0" smtClean="0"/>
          </a:p>
          <a:p>
            <a:endParaRPr lang="el-GR" dirty="0"/>
          </a:p>
          <a:p>
            <a:endParaRPr lang="el-GR" dirty="0"/>
          </a:p>
          <a:p>
            <a:endParaRPr lang="el-GR" dirty="0" smtClean="0"/>
          </a:p>
          <a:p>
            <a:endParaRPr lang="en-US" dirty="0" smtClean="0"/>
          </a:p>
          <a:p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484" y="1988840"/>
            <a:ext cx="4683948" cy="2459072"/>
          </a:xfrm>
          <a:prstGeom prst="rect">
            <a:avLst/>
          </a:prstGeo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863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Μεταχειρισμένα ελαστικά οχημάτων (ΜΕΑ)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Θέση περιεχομένου 5"/>
          <p:cNvPicPr>
            <a:picLocks noGrp="1"/>
          </p:cNvPicPr>
          <p:nvPr>
            <p:ph idx="1"/>
          </p:nvPr>
        </p:nvPicPr>
        <p:blipFill rotWithShape="1">
          <a:blip r:embed="rId3"/>
          <a:srcRect l="28051" t="16909" r="29689" b="6035"/>
          <a:stretch/>
        </p:blipFill>
        <p:spPr bwMode="auto">
          <a:xfrm>
            <a:off x="1773931" y="1124744"/>
            <a:ext cx="8640960" cy="48245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168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Μεταχειρισμένα ελαστικά οχημάτων (ΜΕΑ)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Θέση περιεχομένου 4"/>
          <p:cNvPicPr>
            <a:picLocks noGrp="1"/>
          </p:cNvPicPr>
          <p:nvPr>
            <p:ph idx="1"/>
          </p:nvPr>
        </p:nvPicPr>
        <p:blipFill rotWithShape="1">
          <a:blip r:embed="rId3"/>
          <a:srcRect l="16615" t="21191" r="20058" b="21446"/>
          <a:stretch/>
        </p:blipFill>
        <p:spPr bwMode="auto">
          <a:xfrm>
            <a:off x="765820" y="836713"/>
            <a:ext cx="10873208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687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Μεταχειρισμένα ελαστικά οχημάτων (ΜΕΑ)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Θέση περιεχομένου 5"/>
          <p:cNvPicPr>
            <a:picLocks noGrp="1"/>
          </p:cNvPicPr>
          <p:nvPr>
            <p:ph idx="1"/>
          </p:nvPr>
        </p:nvPicPr>
        <p:blipFill rotWithShape="1">
          <a:blip r:embed="rId3"/>
          <a:srcRect l="8066" t="15839" r="1758" b="7963"/>
          <a:stretch/>
        </p:blipFill>
        <p:spPr bwMode="auto">
          <a:xfrm>
            <a:off x="1125860" y="1340768"/>
            <a:ext cx="9750425" cy="4634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Εικόνα 6"/>
          <p:cNvPicPr/>
          <p:nvPr/>
        </p:nvPicPr>
        <p:blipFill rotWithShape="1">
          <a:blip r:embed="rId4"/>
          <a:srcRect l="11137" t="36601" r="3444" b="59867"/>
          <a:stretch/>
        </p:blipFill>
        <p:spPr bwMode="auto">
          <a:xfrm>
            <a:off x="1413891" y="980728"/>
            <a:ext cx="9289033" cy="288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94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Οχήματα Τέλους Κύκλου Ζωής (ΟΤΚΖ)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1052736"/>
            <a:ext cx="5235569" cy="5017864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Από το 1997 η Ευρωπαϊκή Επιτροπή έχει θέσει το θεσμικό πλαίσιο για την αποσυναρμολόγηση και ανακύκλωση των οχημάτων με περιβαλλοντικά φιλικό τρόπο, που ορίζει σαφείς και </a:t>
            </a:r>
            <a:r>
              <a:rPr lang="el-GR" dirty="0" err="1"/>
              <a:t>ποσοτικοποιημένους</a:t>
            </a:r>
            <a:r>
              <a:rPr lang="el-GR" dirty="0"/>
              <a:t> στόχους για την επαναχρησιμοποίηση, ανακύκλωση και ανάκτηση </a:t>
            </a:r>
            <a:r>
              <a:rPr lang="el-GR" dirty="0" smtClean="0"/>
              <a:t>υλικών.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Τα μεγαλύτερα προβλήματα που αντιμετωπίζει η Ε.Ε. όσον αφορά τα οχήματα είναι</a:t>
            </a:r>
            <a:r>
              <a:rPr lang="el-GR" dirty="0" smtClean="0"/>
              <a:t>:.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Ένας σημαντικός αριθμός αυτοκινήτων σε κάποιες χώρες αποσυναρμολογούνται από μη </a:t>
            </a:r>
            <a:r>
              <a:rPr lang="el-GR" dirty="0" err="1"/>
              <a:t>αδειοδοτημένους</a:t>
            </a:r>
            <a:r>
              <a:rPr lang="el-GR" dirty="0"/>
              <a:t> χειριστές, οι οποίοι αφαιρούν τα επιθυμητά μέρη εγκαταλείποντας, χωρίς επεξεργασία, τα υπόλοιπα.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Κάποια αυτοκίνητα εγκαταλείπονται ή και «σταθμεύονται» μόνιμα αντί να καταλήγουν στην ανακύκλωση.</a:t>
            </a:r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439" y="1556792"/>
            <a:ext cx="4900544" cy="352839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5630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Οχήματα Τέλους Κύκλου Ζωής (ΟΤΚΖ)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1052736"/>
            <a:ext cx="5235569" cy="5017864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Στην </a:t>
            </a:r>
            <a:r>
              <a:rPr lang="el-GR" dirty="0" smtClean="0"/>
              <a:t>Ελλάδα η </a:t>
            </a:r>
            <a:r>
              <a:rPr lang="el-GR" dirty="0"/>
              <a:t>λειτουργίας του συστήματος της </a:t>
            </a:r>
            <a:r>
              <a:rPr lang="el-GR" b="1" dirty="0"/>
              <a:t>Εναλλακτικής Διαχείρισης Οχημάτων Ελλάδος (ΕΔΟΕ) </a:t>
            </a:r>
            <a:r>
              <a:rPr lang="el-GR" dirty="0" smtClean="0"/>
              <a:t>ξεκίνησε τον </a:t>
            </a:r>
            <a:r>
              <a:rPr lang="el-GR" dirty="0"/>
              <a:t>Δεκέμβριο του </a:t>
            </a:r>
            <a:r>
              <a:rPr lang="el-GR" dirty="0" smtClean="0"/>
              <a:t>2004.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Το σύστημα ανακύκλωσης της ΕΔΟΕ συνεργάζεται και με άλλα συλλογικά συστήματα ανακύκλωσης, όπου παραδίδονται υλικά όπως ορυκτέλαια, ελαστικά και συσσωρευτές ενώ τα υπόλοιπα επικίνδυνα απόβλητα παραδίδονται σε εταιρείες διαχείρισης επικίνδυνων αποβλήτων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Ένα ποσοστό, σχεδόν </a:t>
            </a:r>
            <a:r>
              <a:rPr lang="el-GR" b="1" dirty="0"/>
              <a:t>75%, των ΟΤΚΖ </a:t>
            </a:r>
            <a:r>
              <a:rPr lang="el-GR" dirty="0"/>
              <a:t>αποτελείται από </a:t>
            </a:r>
            <a:r>
              <a:rPr lang="el-GR" b="1" dirty="0"/>
              <a:t>χρήσιμα μέταλλα </a:t>
            </a:r>
            <a:r>
              <a:rPr lang="el-GR" dirty="0"/>
              <a:t>τα οποία </a:t>
            </a:r>
            <a:r>
              <a:rPr lang="el-GR" dirty="0" smtClean="0"/>
              <a:t>ανακυκλώνονται.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Το όφελος της ανακύκλωσης οχημάτων είναι διπλό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Αφενός απελευθερώνεται πολύτιμος ελεύθερος δημόσιος χώρος στάθμευσης από τα μεγάλα αστικά κέντρα και αποτρέπεται η διαρροή των επικίνδυνων υλικών που περιέχονται σε αυτά στο περιβάλλον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Αφετέρου δίνεται η δυνατότητα επανάκτησης υλικών και μετάλλων τα οποία επαναχρησιμοποιούνται.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444" y="1628800"/>
            <a:ext cx="5258358" cy="3505572"/>
          </a:xfrm>
          <a:prstGeom prst="rect">
            <a:avLst/>
          </a:prstGeo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7984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Οχήματα Τέλους Κύκλου Ζωής (ΟΤΚΖ)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1052736"/>
            <a:ext cx="5235569" cy="501786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Μπορεί </a:t>
            </a:r>
            <a:r>
              <a:rPr lang="el-GR" dirty="0"/>
              <a:t>να ανακτηθούν σημαντικές ποσότητες σιδηρούχων μετάλλων, όπως είναι ο χάλυβας και ο σίδηρος καθώς και πλαστικών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Η </a:t>
            </a:r>
            <a:r>
              <a:rPr lang="el-GR" dirty="0"/>
              <a:t>ανακύκλωση αυτοκινήτων τροφοδοτεί τα άλλα συστήματα ανακύκλωσης (ελαστικά, μπαταρίες και ορυκτέλαια). </a:t>
            </a: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Σημαντικά </a:t>
            </a:r>
            <a:r>
              <a:rPr lang="el-GR" dirty="0"/>
              <a:t>είναι τα οφέλη από την ανακύκλωση μπαταριών (όπου ανακτάται κυρίως ο μόλυβδος) και των καταλυτών (όπου ανακτώνται πολύτιμα μέταλλα όπως η πλατίνα και το ρόδιο</a:t>
            </a:r>
            <a:r>
              <a:rPr lang="el-GR" dirty="0" smtClean="0"/>
              <a:t>).</a:t>
            </a:r>
            <a:endParaRPr lang="el-GR" dirty="0"/>
          </a:p>
        </p:txBody>
      </p:sp>
      <p:pic>
        <p:nvPicPr>
          <p:cNvPr id="5" name="Εικόνα 4"/>
          <p:cNvPicPr/>
          <p:nvPr/>
        </p:nvPicPr>
        <p:blipFill rotWithShape="1">
          <a:blip r:embed="rId3"/>
          <a:srcRect l="20738" t="13851" r="21961" b="15329"/>
          <a:stretch/>
        </p:blipFill>
        <p:spPr bwMode="auto">
          <a:xfrm>
            <a:off x="6670476" y="1412776"/>
            <a:ext cx="4824536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556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Οχήματα Τέλους Κύκλου Ζωής (ΟΤΚΖ)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1052736"/>
            <a:ext cx="5235569" cy="5017864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Κάτοχος </a:t>
            </a:r>
            <a:r>
              <a:rPr lang="el-GR" dirty="0"/>
              <a:t>ΟΤΚΖ, μπορεί να παραδώσει το ΟΤΚΖ </a:t>
            </a:r>
            <a:r>
              <a:rPr lang="el-GR" b="1" dirty="0"/>
              <a:t>μόνο σε εγκεκριμένα κέντρα συλλογής και επεξεργασίας </a:t>
            </a:r>
            <a:r>
              <a:rPr lang="el-GR" dirty="0"/>
              <a:t>τα οποία έχουν σύμβαση με την </a:t>
            </a:r>
            <a:r>
              <a:rPr lang="el-GR" dirty="0" smtClean="0"/>
              <a:t>ΕΔΟΕ.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b="1" dirty="0"/>
              <a:t>Η παράδοση του οχήματος γίνεται δωρεάν </a:t>
            </a:r>
            <a:r>
              <a:rPr lang="el-GR" dirty="0"/>
              <a:t>εφόσον αυτό είναι ακέραιο και </a:t>
            </a:r>
            <a:r>
              <a:rPr lang="el-GR" dirty="0" smtClean="0"/>
              <a:t>αυτούσιο.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Οχτώ μέρες μετά του αποστέλλεται ταχυδρομικώς το </a:t>
            </a:r>
            <a:r>
              <a:rPr lang="el-GR" b="1" dirty="0"/>
              <a:t>πιστοποιητικό καταστροφής</a:t>
            </a:r>
            <a:r>
              <a:rPr lang="el-GR" dirty="0"/>
              <a:t>, το οποίο αποτελεί το μόνο νόμιμο έγγραφο για την </a:t>
            </a:r>
            <a:r>
              <a:rPr lang="el-GR" dirty="0" err="1"/>
              <a:t>αποταξινόμηση</a:t>
            </a:r>
            <a:r>
              <a:rPr lang="el-GR" dirty="0"/>
              <a:t> του αυτοκινήτου. (οριστική παράδοση πινακίδων του αυτοκινήτου).</a:t>
            </a:r>
          </a:p>
        </p:txBody>
      </p:sp>
      <p:pic>
        <p:nvPicPr>
          <p:cNvPr id="5" name="Εικόνα 4"/>
          <p:cNvPicPr/>
          <p:nvPr/>
        </p:nvPicPr>
        <p:blipFill rotWithShape="1">
          <a:blip r:embed="rId3"/>
          <a:srcRect l="20738" t="13851" r="21961" b="15329"/>
          <a:stretch/>
        </p:blipFill>
        <p:spPr bwMode="auto">
          <a:xfrm>
            <a:off x="6670476" y="1412776"/>
            <a:ext cx="4824536" cy="36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191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Οχήματα Τέλους Κύκλου Ζωής (ΟΤΚΖ)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Θέση περιεχομένου 6"/>
          <p:cNvPicPr>
            <a:picLocks noGrp="1"/>
          </p:cNvPicPr>
          <p:nvPr>
            <p:ph idx="1"/>
          </p:nvPr>
        </p:nvPicPr>
        <p:blipFill rotWithShape="1">
          <a:blip r:embed="rId3"/>
          <a:srcRect l="17889" t="37071" r="19978" b="18431"/>
          <a:stretch/>
        </p:blipFill>
        <p:spPr bwMode="auto">
          <a:xfrm>
            <a:off x="621804" y="1052736"/>
            <a:ext cx="10801200" cy="5112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4762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1/1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Σύμβολο κράτησης θέσης περιεχομένου 13"/>
          <p:cNvSpPr>
            <a:spLocks noGrp="1"/>
          </p:cNvSpPr>
          <p:nvPr>
            <p:ph idx="1"/>
          </p:nvPr>
        </p:nvSpPr>
        <p:spPr>
          <a:xfrm>
            <a:off x="1218883" y="908720"/>
            <a:ext cx="4371473" cy="5161880"/>
          </a:xfrm>
        </p:spPr>
        <p:txBody>
          <a:bodyPr rtlCol="0">
            <a:normAutofit fontScale="85000" lnSpcReduction="20000"/>
          </a:bodyPr>
          <a:lstStyle/>
          <a:p>
            <a:pPr rtl="0"/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Τα απόβλητα εκσκαφών, κατασκευών και κατεδαφίσεων είναι από τα πιο βαριά και ογκώδη απόβλητα</a:t>
            </a: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Αντιπροσωπεύουν το </a:t>
            </a:r>
            <a:r>
              <a:rPr lang="el-GR" b="1" dirty="0"/>
              <a:t>25% – 30%</a:t>
            </a:r>
            <a:r>
              <a:rPr lang="el-GR" dirty="0"/>
              <a:t> περίπου του συνόλου των παραγόμενων αποβλήτων </a:t>
            </a:r>
            <a:r>
              <a:rPr lang="el-GR" dirty="0" smtClean="0"/>
              <a:t>στην Ε.Ε.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Αποτελούνται </a:t>
            </a:r>
            <a:r>
              <a:rPr lang="el-GR" dirty="0"/>
              <a:t>από υλικά, όπως σκυρόδεμα, σίδηρο, τούβλα, γύψο, ξύλο, γυαλί, μέταλλα, πλαστικά, αμίαντο και χώμα</a:t>
            </a: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Ορισμένα </a:t>
            </a:r>
            <a:r>
              <a:rPr lang="el-GR" dirty="0"/>
              <a:t>από τα υλικά αυτά έχουν μεγάλη αξία. </a:t>
            </a: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Υπάρχει </a:t>
            </a:r>
            <a:r>
              <a:rPr lang="el-GR" dirty="0"/>
              <a:t>μια νέα αγορά για χρήση αδρανών υλικών που προέρχονται από ΑΕΚΚ για διάφορα κατασκευαστικά έργα</a:t>
            </a:r>
            <a:endParaRPr lang="el-GR" dirty="0" smtClean="0"/>
          </a:p>
          <a:p>
            <a:pPr rtl="0"/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043" y="1124744"/>
            <a:ext cx="4191890" cy="5048297"/>
          </a:xfrm>
          <a:prstGeom prst="rect">
            <a:avLst/>
          </a:prstGeo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6872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Οχήματα Τέλους Κύκλου Ζωής (ΟΤΚΖ)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Θέση περιεχομένου 4"/>
          <p:cNvPicPr>
            <a:picLocks noGrp="1"/>
          </p:cNvPicPr>
          <p:nvPr>
            <p:ph idx="1"/>
          </p:nvPr>
        </p:nvPicPr>
        <p:blipFill rotWithShape="1">
          <a:blip r:embed="rId3"/>
          <a:srcRect l="8999" t="15999" r="1356" b="16508"/>
          <a:stretch/>
        </p:blipFill>
        <p:spPr bwMode="auto">
          <a:xfrm>
            <a:off x="693812" y="980728"/>
            <a:ext cx="10873208" cy="51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997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Ηλεκτρικών Στηλών και Συσσωρευτών (ΗΣ&amp;Σ)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908720"/>
            <a:ext cx="5091553" cy="5161880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Τα </a:t>
            </a:r>
            <a:r>
              <a:rPr lang="el-GR" b="1" dirty="0"/>
              <a:t>απόβλητα ηλεκτρικών στηλών και συσσωρευτών (ΗΣ&amp;Σ) </a:t>
            </a:r>
            <a:r>
              <a:rPr lang="el-GR" dirty="0"/>
              <a:t>ή αλλιώς μπαταρίες διαχωρίζονται στις επαναφορτιζόμενες και μιας </a:t>
            </a:r>
            <a:r>
              <a:rPr lang="el-GR" dirty="0" smtClean="0"/>
              <a:t>χρήσης.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Περιλαμβάνουν: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Φορητές </a:t>
            </a:r>
            <a:r>
              <a:rPr lang="el-GR" dirty="0"/>
              <a:t>μπαταρίες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Μπαταρίες </a:t>
            </a:r>
            <a:r>
              <a:rPr lang="el-GR" b="1" dirty="0"/>
              <a:t>αυτοκινήτων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b="1" dirty="0"/>
              <a:t>Βιομηχανικές </a:t>
            </a:r>
            <a:r>
              <a:rPr lang="el-GR" dirty="0"/>
              <a:t>μπαταρίες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Στην Ε.Ε. κάθε χρόνο παράγονται και τελικά απορρίπτονται περίπου </a:t>
            </a:r>
            <a:r>
              <a:rPr lang="el-GR" b="1" dirty="0"/>
              <a:t>160.000 τόνοι φορητών </a:t>
            </a:r>
            <a:r>
              <a:rPr lang="el-GR" b="1" dirty="0" smtClean="0"/>
              <a:t>μπαταριών.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Η ποσότητα αυτή αντιστοιχεί σε </a:t>
            </a:r>
            <a:r>
              <a:rPr lang="el-GR" b="1" dirty="0"/>
              <a:t>410 g το χρόνο </a:t>
            </a:r>
            <a:r>
              <a:rPr lang="el-GR" dirty="0"/>
              <a:t>ανά κάτοικο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 err="1"/>
              <a:t>Oι</a:t>
            </a:r>
            <a:r>
              <a:rPr lang="el-GR" dirty="0"/>
              <a:t> μπαταρίες κουμπιά, </a:t>
            </a:r>
            <a:r>
              <a:rPr lang="el-GR" dirty="0" smtClean="0"/>
              <a:t> </a:t>
            </a:r>
            <a:r>
              <a:rPr lang="el-GR" dirty="0"/>
              <a:t>περιέχουν υψηλή περιεκτικότητα σε </a:t>
            </a:r>
            <a:r>
              <a:rPr lang="el-GR" dirty="0" smtClean="0"/>
              <a:t>υδράργυρο.</a:t>
            </a:r>
          </a:p>
          <a:p>
            <a:pPr lvl="0">
              <a:buClr>
                <a:srgbClr val="6A3A20"/>
              </a:buClr>
              <a:buFont typeface="Wingdings" panose="05000000000000000000" pitchFamily="2" charset="2"/>
              <a:buChar char="q"/>
            </a:pPr>
            <a:r>
              <a:rPr lang="el-GR" dirty="0">
                <a:solidFill>
                  <a:srgbClr val="6A3A20"/>
                </a:solidFill>
              </a:rPr>
              <a:t>Στην Ελλάδα χρησιμοποιούνται κάθε χρόνο περίπου </a:t>
            </a:r>
            <a:r>
              <a:rPr lang="el-GR" b="1" dirty="0">
                <a:solidFill>
                  <a:srgbClr val="6A3A20"/>
                </a:solidFill>
              </a:rPr>
              <a:t>2.500 τόνοι φορητών μπαταριών</a:t>
            </a:r>
            <a:r>
              <a:rPr lang="el-GR" dirty="0">
                <a:solidFill>
                  <a:srgbClr val="6A3A20"/>
                </a:solidFill>
              </a:rPr>
              <a:t>, με την πλειοψηφία να ανήκει στις τύπου αλκαλικές και ψευδαργύρου άνθρακα. </a:t>
            </a:r>
          </a:p>
          <a:p>
            <a:pPr>
              <a:buFont typeface="Wingdings" panose="05000000000000000000" pitchFamily="2" charset="2"/>
              <a:buChar char="q"/>
            </a:pP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endParaRPr lang="el-GR" dirty="0" smtClean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833476"/>
            <a:ext cx="5292588" cy="352839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787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Ηλεκτρικών Στηλών και Συσσωρευτών (ΗΣ&amp;Σ)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908720"/>
            <a:ext cx="5091553" cy="5161880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Οι </a:t>
            </a:r>
            <a:r>
              <a:rPr lang="el-GR" b="1" dirty="0"/>
              <a:t>μπαταρίες αυτοκινήτων </a:t>
            </a:r>
            <a:r>
              <a:rPr lang="el-GR" dirty="0"/>
              <a:t>που χρησιμοποιούνται κάθε χρόνο στην Ε.Ε. υπολογίζονται σε </a:t>
            </a:r>
            <a:r>
              <a:rPr lang="el-GR" b="1" dirty="0"/>
              <a:t>110.000 τόνους</a:t>
            </a:r>
            <a:r>
              <a:rPr lang="el-GR" dirty="0"/>
              <a:t>, με ένα ποσοστό περίπου 80-95% να ανακυκλώνεται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Οι</a:t>
            </a:r>
            <a:r>
              <a:rPr lang="el-GR" dirty="0"/>
              <a:t> </a:t>
            </a:r>
            <a:r>
              <a:rPr lang="el-GR" b="1" dirty="0"/>
              <a:t>βιομηχανικές μπαταρίες </a:t>
            </a:r>
            <a:r>
              <a:rPr lang="el-GR" dirty="0"/>
              <a:t>υπολογίζεται σε περίπου </a:t>
            </a:r>
            <a:r>
              <a:rPr lang="el-GR" b="1" dirty="0"/>
              <a:t>200.000 τόνους</a:t>
            </a:r>
            <a:r>
              <a:rPr lang="el-GR" dirty="0"/>
              <a:t>, εκ των οποίων το 97% είναι συσσωρευτές </a:t>
            </a:r>
            <a:r>
              <a:rPr lang="el-GR" dirty="0" err="1"/>
              <a:t>μολύβδου</a:t>
            </a:r>
            <a:r>
              <a:rPr lang="el-GR" dirty="0"/>
              <a:t> </a:t>
            </a:r>
            <a:r>
              <a:rPr lang="el-GR" dirty="0" err="1"/>
              <a:t>οξέως</a:t>
            </a:r>
            <a:r>
              <a:rPr lang="el-GR" dirty="0"/>
              <a:t>. </a:t>
            </a: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Κωδικοί ΕΚΑ συσσωρευτών:</a:t>
            </a:r>
          </a:p>
          <a:p>
            <a:r>
              <a:rPr lang="el-GR" dirty="0"/>
              <a:t>160601 μπαταρίες </a:t>
            </a:r>
            <a:r>
              <a:rPr lang="el-GR" dirty="0" err="1"/>
              <a:t>μολύβδου</a:t>
            </a:r>
            <a:endParaRPr lang="el-GR" dirty="0"/>
          </a:p>
          <a:p>
            <a:r>
              <a:rPr lang="el-GR" dirty="0"/>
              <a:t>160602 μπαταρίες </a:t>
            </a:r>
            <a:r>
              <a:rPr lang="el-GR" dirty="0" err="1"/>
              <a:t>Ni</a:t>
            </a:r>
            <a:r>
              <a:rPr lang="el-GR" dirty="0"/>
              <a:t> – </a:t>
            </a:r>
            <a:r>
              <a:rPr lang="el-GR" dirty="0" err="1"/>
              <a:t>Cd</a:t>
            </a:r>
            <a:endParaRPr lang="el-GR" dirty="0"/>
          </a:p>
          <a:p>
            <a:r>
              <a:rPr lang="el-GR" dirty="0"/>
              <a:t>160603 μπαταρίες που περιέχουν υδράργυρο</a:t>
            </a:r>
          </a:p>
          <a:p>
            <a:r>
              <a:rPr lang="el-GR" dirty="0"/>
              <a:t>160604 αλκαλικές μπαταρίες (εκτός από το σημείο 160603)</a:t>
            </a:r>
          </a:p>
          <a:p>
            <a:r>
              <a:rPr lang="el-GR" dirty="0"/>
              <a:t>160605 άλλες μπαταρίες και συσσωρευτές</a:t>
            </a:r>
          </a:p>
          <a:p>
            <a:r>
              <a:rPr lang="el-GR" dirty="0"/>
              <a:t>200133 μπαταρίες και συσσωρευτές που περιλαμβάνονται στα σημεία 160601, 160602 ή 160603 και μεικτές μπαταρίες και συσσωρευτές που περιέχουν τις εν λόγω μπαταρίες</a:t>
            </a:r>
          </a:p>
          <a:p>
            <a:r>
              <a:rPr lang="el-GR" dirty="0"/>
              <a:t>200134 μπαταρίες και συσσωρευτές άλλα από τα αναφερόμενα στο 200133</a:t>
            </a:r>
          </a:p>
          <a:p>
            <a:pPr marL="0" indent="0">
              <a:buNone/>
            </a:pP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endParaRPr lang="el-GR" dirty="0" smtClean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833476"/>
            <a:ext cx="5292588" cy="352839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20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Ηλεκτρικών Στηλών και Συσσωρευτών (ΗΣ&amp;Σ)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908720"/>
            <a:ext cx="5091553" cy="516188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Οι περιβαλλοντικές επιπτώσεις από την μη ανακύκλωση των ΗΣ&amp;Σ σχετίζονται με τα επικίνδυνα </a:t>
            </a:r>
            <a:r>
              <a:rPr lang="el-GR" dirty="0" err="1"/>
              <a:t>βαρέα</a:t>
            </a:r>
            <a:r>
              <a:rPr lang="el-GR" dirty="0"/>
              <a:t> μέταλλα και ιδιαίτερα το μόλυβδο που περιέχουν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Σε περίπτωση καύσης, τα μέταλλα εξαερώνονται και καταλήγουν με τη βροχή στο έδαφος και σε υδάτινους αποδέκτες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Η </a:t>
            </a:r>
            <a:r>
              <a:rPr lang="el-GR" dirty="0"/>
              <a:t>στράγγιση των υγρών σε μη στεγανοποιημένο ΧΥΤΑ μπορεί να ρυπάνει τον υδροφόρο ορίζοντα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Οι μπαταρίες περιέχουν και διαβρωτικά οξέα τα οποία μπορούν να προκαλέσουν βλάβες στους ζωντανούς οργανισμούς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Κάποιες </a:t>
            </a:r>
            <a:r>
              <a:rPr lang="el-GR" dirty="0"/>
              <a:t>μπαταρίες </a:t>
            </a:r>
            <a:r>
              <a:rPr lang="el-GR" dirty="0" smtClean="0"/>
              <a:t>είναι </a:t>
            </a:r>
            <a:r>
              <a:rPr lang="el-GR" dirty="0"/>
              <a:t>εύφλεκτες </a:t>
            </a:r>
            <a:r>
              <a:rPr lang="el-GR" dirty="0">
                <a:solidFill>
                  <a:srgbClr val="6A3A20"/>
                </a:solidFill>
              </a:rPr>
              <a:t>και </a:t>
            </a:r>
            <a:r>
              <a:rPr lang="el-GR" dirty="0" smtClean="0"/>
              <a:t>είναι </a:t>
            </a:r>
            <a:r>
              <a:rPr lang="el-GR" dirty="0"/>
              <a:t>δυνατό να προκαλέσουν φωτιά, ειδικά αν απορρίπτονται </a:t>
            </a:r>
            <a:r>
              <a:rPr lang="el-GR" dirty="0" smtClean="0"/>
              <a:t>ανεξέλεγκτα </a:t>
            </a:r>
            <a:r>
              <a:rPr lang="el-GR" dirty="0"/>
              <a:t>σε χωματερές κοντά σε δασικές εκτάσεις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Με την ανακύκλωση των ΗΣ&amp;Σ ανακτώνται πολύτιμα μέταλλα όπως ο μόλυβδος και γίνεται εξοικονόμηση ενέργειας, εφόσον για κάθε μπαταρία που ανακυκλώνεται εξοικονομείται ενέργεια σε ποσοστό που φτάνει και το 80%.</a:t>
            </a: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endParaRPr lang="el-GR" dirty="0" smtClean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833476"/>
            <a:ext cx="5292588" cy="352839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437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Ηλεκτρικών Στηλών και Συσσωρευτών (ΗΣ&amp;Σ)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908720"/>
            <a:ext cx="5091553" cy="5161880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Οι </a:t>
            </a:r>
            <a:r>
              <a:rPr lang="el-GR" dirty="0"/>
              <a:t>κατασκευαστές και εισαγωγείς που διαθέτουν στην ελληνική αγορά ηλεκτρικές στήλες και συσσωρευτές, είναι υποχρεωμένοι είτε να συμμετέχουν σε εγκεκριμένα συλλογικά συστήματα εναλλακτικής διαχείρισης είτε να οργανώνουν ατομικά συστήματα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Η </a:t>
            </a:r>
            <a:r>
              <a:rPr lang="el-GR" dirty="0" err="1"/>
              <a:t>αδειοδότηση</a:t>
            </a:r>
            <a:r>
              <a:rPr lang="el-GR" dirty="0"/>
              <a:t> των εργασιών εναλλακτικής διαχείρισης, δηλαδή συλλογή – μεταφορά, αποθήκευση και ανακύκλωση των χρησιμοποιημένων ηλεκτρικών στηλών και συσσωρευτών υπόκειται στις διατάξεις της κείμενης νομοθεσίας για τα επικίνδυνα απόβλητα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Οι χρησιμοποιημένοι συσσωρευτές οχημάτων και βιομηχανίας συλλέγονται κυρίως από ηλεκτρολογεία αυτοκινήτων, βιομηχανίες, εγκαταστάσεις επεξεργασίας ΟΤΚΖ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Εξ αυτών οι συσσωρευτές </a:t>
            </a:r>
            <a:r>
              <a:rPr lang="el-GR" dirty="0" err="1"/>
              <a:t>μολύβδου</a:t>
            </a:r>
            <a:r>
              <a:rPr lang="el-GR" dirty="0"/>
              <a:t> – οξέος ανακυκλώνονται σε εγκαταστάσεις στο εσωτερικό της χώρας, οι δε συσσωρευτές νικελίου – καδμίου οδηγούνται στο εξωτερικό για ανακύκλωση.</a:t>
            </a: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endParaRPr lang="el-GR" dirty="0" smtClean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833476"/>
            <a:ext cx="5292588" cy="352839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41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Ηλεκτρικών Στηλών και Συσσωρευτών (ΗΣ&amp;Σ)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Θέση περιεχομένου 5"/>
          <p:cNvPicPr>
            <a:picLocks noGrp="1"/>
          </p:cNvPicPr>
          <p:nvPr>
            <p:ph idx="1"/>
          </p:nvPr>
        </p:nvPicPr>
        <p:blipFill rotWithShape="1">
          <a:blip r:embed="rId3"/>
          <a:srcRect l="18654" t="40966" r="27794" b="9090"/>
          <a:stretch/>
        </p:blipFill>
        <p:spPr bwMode="auto">
          <a:xfrm>
            <a:off x="837828" y="908720"/>
            <a:ext cx="10513168" cy="54005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540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Ηλεκτρικών Στηλών και Συσσωρευτών (ΗΣ&amp;Σ)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Θέση περιεχομένου 4"/>
          <p:cNvPicPr>
            <a:picLocks noGrp="1"/>
          </p:cNvPicPr>
          <p:nvPr>
            <p:ph idx="1"/>
          </p:nvPr>
        </p:nvPicPr>
        <p:blipFill rotWithShape="1">
          <a:blip r:embed="rId3"/>
          <a:srcRect l="7790" t="18727" r="12100" b="10647"/>
          <a:stretch/>
        </p:blipFill>
        <p:spPr bwMode="auto">
          <a:xfrm>
            <a:off x="621804" y="980728"/>
            <a:ext cx="10873208" cy="5256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6034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Ηλεκτρικού και Ηλεκτρονικού Εξοπλισμού (ΑΗΗΕ)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908720"/>
            <a:ext cx="5523601" cy="5161880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Η ανακύκλωση των αποβλήτων ηλεκτρικού και ηλεκτρονικού εξοπλισμού (</a:t>
            </a:r>
            <a:r>
              <a:rPr lang="el-GR" b="1" dirty="0"/>
              <a:t>ΑΗΗΕ</a:t>
            </a:r>
            <a:r>
              <a:rPr lang="el-GR" dirty="0"/>
              <a:t>) έχει ιδιαίτερη σημασία όχι τόσο για την ανάκτηση υλικών αλλά κυρίως για τη διαχείριση των επικίνδυνων υλικών που εμπεριέχονται στις περισσότερες συσκευές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Η ανακύκλωση </a:t>
            </a:r>
            <a:r>
              <a:rPr lang="el-GR" dirty="0"/>
              <a:t>των </a:t>
            </a:r>
            <a:r>
              <a:rPr lang="el-GR"/>
              <a:t>ΑΗΗΕ </a:t>
            </a:r>
            <a:r>
              <a:rPr lang="el-GR" smtClean="0"/>
              <a:t> </a:t>
            </a:r>
            <a:r>
              <a:rPr lang="el-GR" dirty="0" smtClean="0"/>
              <a:t>πραγματοποιείται σε πιστοποιημένες </a:t>
            </a:r>
            <a:r>
              <a:rPr lang="el-GR" dirty="0"/>
              <a:t>μονάδες όπου ανακτώνται υλικά όπως ο χαλκός, ο χρυσός, το ασήμι </a:t>
            </a:r>
            <a:r>
              <a:rPr lang="el-GR" dirty="0" err="1"/>
              <a:t>κλπ</a:t>
            </a:r>
            <a:r>
              <a:rPr lang="el-GR" dirty="0"/>
              <a:t> και εμποδίζεται η διαρροή στο περιβάλλον επικίνδυνων </a:t>
            </a:r>
            <a:r>
              <a:rPr lang="el-GR" dirty="0" err="1"/>
              <a:t>βαρέων</a:t>
            </a:r>
            <a:r>
              <a:rPr lang="el-GR" dirty="0"/>
              <a:t> μετάλλων όπως ο μόλυβδος, ο υδράργυρος, το κάδμιο, το </a:t>
            </a:r>
            <a:r>
              <a:rPr lang="el-GR" dirty="0" err="1"/>
              <a:t>εξασθενές</a:t>
            </a:r>
            <a:r>
              <a:rPr lang="el-GR" dirty="0"/>
              <a:t> </a:t>
            </a:r>
            <a:r>
              <a:rPr lang="el-GR" dirty="0" smtClean="0"/>
              <a:t>χρώμιο.</a:t>
            </a:r>
          </a:p>
          <a:p>
            <a:r>
              <a:rPr lang="el-GR" dirty="0" smtClean="0"/>
              <a:t>Στην </a:t>
            </a:r>
            <a:r>
              <a:rPr lang="el-GR" dirty="0"/>
              <a:t>Ε.Ε. μόλις το 1/3 των ΑΗΗΕ ανακυκλώνεται μέσω των εγκεκριμένων συστημάτων. Το υπόλοιπο ποσοστό είτε εξακολουθεί να πηγαίνει σε ΧΥΤΑ, είτε </a:t>
            </a:r>
            <a:r>
              <a:rPr lang="el-GR" b="1" dirty="0"/>
              <a:t>εξάγεται σε τρίτες χώρες, συχνά </a:t>
            </a:r>
            <a:r>
              <a:rPr lang="el-GR" b="1" dirty="0" smtClean="0"/>
              <a:t>παράνομα</a:t>
            </a:r>
            <a:r>
              <a:rPr lang="el-GR" dirty="0" smtClean="0"/>
              <a:t>.</a:t>
            </a:r>
          </a:p>
          <a:p>
            <a:r>
              <a:rPr lang="el-GR" dirty="0" smtClean="0"/>
              <a:t>Τα </a:t>
            </a:r>
            <a:r>
              <a:rPr lang="el-GR" dirty="0"/>
              <a:t>ΑΗΗΕ είναι τα </a:t>
            </a:r>
            <a:r>
              <a:rPr lang="el-GR" b="1" dirty="0"/>
              <a:t>ταχύτερα αυξανόμενα απόβλητα</a:t>
            </a:r>
            <a:r>
              <a:rPr lang="el-GR" dirty="0"/>
              <a:t> στην Ε.Ε. όπου, από 8,3-9,1 εκατομμύρια τόνους το 2005, </a:t>
            </a:r>
            <a:r>
              <a:rPr lang="el-GR" dirty="0" smtClean="0"/>
              <a:t>έφτασαν </a:t>
            </a:r>
            <a:r>
              <a:rPr lang="el-GR" dirty="0"/>
              <a:t>τα 12,3 εκατομμύρια τόνους, το 2020</a:t>
            </a:r>
            <a:r>
              <a:rPr lang="el-GR" dirty="0" smtClean="0"/>
              <a:t>.</a:t>
            </a:r>
          </a:p>
          <a:p>
            <a:r>
              <a:rPr lang="el-GR" dirty="0"/>
              <a:t>Σήμερα αποτελούν το </a:t>
            </a:r>
            <a:r>
              <a:rPr lang="el-GR" b="1" dirty="0"/>
              <a:t>4% των αστικών αποβλήτων στην Ε.Ε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1196752"/>
            <a:ext cx="4079102" cy="400771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917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Ηλεκτρικού και Ηλεκτρονικού Εξοπλισμού (ΑΗΗΕ)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908720"/>
            <a:ext cx="4875529" cy="5161880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Στη χώρα μας η ετήσια παραγωγή αποβλήτων ηλεκτρικού και ηλεκτρονικού εξοπλισμού εκτιμάται στους </a:t>
            </a:r>
            <a:r>
              <a:rPr lang="el-GR" b="1" dirty="0"/>
              <a:t>80.000-115.000</a:t>
            </a:r>
            <a:r>
              <a:rPr lang="el-GR" dirty="0"/>
              <a:t> </a:t>
            </a:r>
            <a:r>
              <a:rPr lang="el-GR" b="1" dirty="0"/>
              <a:t>τόνους ετησίως</a:t>
            </a:r>
            <a:r>
              <a:rPr lang="el-GR" dirty="0"/>
              <a:t> </a:t>
            </a:r>
            <a:r>
              <a:rPr lang="el-GR" dirty="0" smtClean="0"/>
              <a:t>.</a:t>
            </a:r>
          </a:p>
          <a:p>
            <a:r>
              <a:rPr lang="el-GR" dirty="0"/>
              <a:t>Τα </a:t>
            </a:r>
            <a:r>
              <a:rPr lang="el-GR" b="1" dirty="0"/>
              <a:t>έσοδα</a:t>
            </a:r>
            <a:r>
              <a:rPr lang="el-GR" dirty="0"/>
              <a:t> από τη διαχείριση των ΑΗΗΕ στην Ε.Ε. αποτιμώνται </a:t>
            </a:r>
            <a:r>
              <a:rPr lang="el-GR" dirty="0" smtClean="0"/>
              <a:t>σε περίπου 5,6 </a:t>
            </a:r>
            <a:r>
              <a:rPr lang="el-GR" dirty="0"/>
              <a:t>δις ευρώ ετησίως</a:t>
            </a:r>
            <a:r>
              <a:rPr lang="el-GR" dirty="0" smtClean="0"/>
              <a:t>.</a:t>
            </a:r>
          </a:p>
          <a:p>
            <a:r>
              <a:rPr lang="el-GR" dirty="0" smtClean="0"/>
              <a:t>Η ανεξέλεγκτη διάθεση των ΑΗΗΕ, </a:t>
            </a:r>
            <a:r>
              <a:rPr lang="el-GR" dirty="0"/>
              <a:t>προξενεί ζημιές στο περιβάλλον, ιδίως λόγω της απελευθέρωσης </a:t>
            </a:r>
            <a:r>
              <a:rPr lang="el-GR" dirty="0" err="1"/>
              <a:t>βαρέων</a:t>
            </a:r>
            <a:r>
              <a:rPr lang="el-GR" dirty="0"/>
              <a:t> μετάλλων, όπως π.χ. υδραργύρου από τους συμπαγείς λαμπτήρες φθορισμού και τις επίπεδες οθόνες ή </a:t>
            </a:r>
            <a:r>
              <a:rPr lang="el-GR" dirty="0" err="1"/>
              <a:t>μολύβδου</a:t>
            </a:r>
            <a:r>
              <a:rPr lang="el-GR" dirty="0"/>
              <a:t> από τις τηλεοπτικές συσκευές. </a:t>
            </a:r>
            <a:endParaRPr lang="el-GR" dirty="0" smtClean="0"/>
          </a:p>
          <a:p>
            <a:r>
              <a:rPr lang="el-GR" dirty="0" smtClean="0"/>
              <a:t>Την </a:t>
            </a:r>
            <a:r>
              <a:rPr lang="el-GR" dirty="0"/>
              <a:t>περίοδο </a:t>
            </a:r>
            <a:r>
              <a:rPr lang="el-GR" b="1" dirty="0"/>
              <a:t>2011-2020</a:t>
            </a:r>
            <a:r>
              <a:rPr lang="el-GR" dirty="0"/>
              <a:t>, από </a:t>
            </a:r>
            <a:r>
              <a:rPr lang="el-GR" b="1" dirty="0"/>
              <a:t>εξοπλισμό ψύξης και κλιματισμού </a:t>
            </a:r>
            <a:r>
              <a:rPr lang="el-GR" dirty="0" smtClean="0"/>
              <a:t>απελευθερώθηκαν </a:t>
            </a:r>
            <a:r>
              <a:rPr lang="el-GR" dirty="0"/>
              <a:t>κατά μέσον όρο ετησίως περισσότεροι από </a:t>
            </a:r>
            <a:r>
              <a:rPr lang="el-GR" b="1" dirty="0"/>
              <a:t>6.700 τόνοι αερίων</a:t>
            </a:r>
            <a:r>
              <a:rPr lang="el-GR" dirty="0"/>
              <a:t> του θερμοκηπίου, τα οποία καταστρέφουν το </a:t>
            </a:r>
            <a:r>
              <a:rPr lang="el-GR" dirty="0" smtClean="0"/>
              <a:t>όζον</a:t>
            </a:r>
            <a:r>
              <a:rPr lang="el-GR" dirty="0"/>
              <a:t>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908720"/>
            <a:ext cx="5112568" cy="5400600"/>
          </a:xfrm>
          <a:prstGeom prst="rect">
            <a:avLst/>
          </a:prstGeo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610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Ηλεκτρικού και Ηλεκτρονικού Εξοπλισμού (ΑΗΗΕ)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908720"/>
            <a:ext cx="4875529" cy="516188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Τα ανακτώμενα υλικά </a:t>
            </a:r>
            <a:r>
              <a:rPr lang="el-GR" dirty="0"/>
              <a:t>(ως ποσοστό του βάρους των ΑΗΗΕ) είναι: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Σίδηρος – ατσάλι </a:t>
            </a:r>
            <a:r>
              <a:rPr lang="el-GR" b="1" dirty="0"/>
              <a:t>47,9%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Πλαστικό </a:t>
            </a:r>
            <a:r>
              <a:rPr lang="el-GR" b="1" dirty="0"/>
              <a:t>20,6%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Χαλκός </a:t>
            </a:r>
            <a:r>
              <a:rPr lang="el-GR" b="1" dirty="0"/>
              <a:t>7%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Γυαλί </a:t>
            </a:r>
            <a:r>
              <a:rPr lang="el-GR" b="1" dirty="0"/>
              <a:t>5,4%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Αλουμίνιο </a:t>
            </a:r>
            <a:r>
              <a:rPr lang="el-GR" b="1" dirty="0"/>
              <a:t>4,7%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Πίνακες κυκλωμάτων </a:t>
            </a:r>
            <a:r>
              <a:rPr lang="el-GR" b="1" dirty="0"/>
              <a:t>3,1%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Υπόλοιπα </a:t>
            </a:r>
            <a:r>
              <a:rPr lang="el-GR" b="1" dirty="0"/>
              <a:t>11,3%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Στην κατηγορία των υπολοίπων περιλαμβάνονται πολύτιμα μέταλλα όπως χρυσός και άργυρος αλλά και επικίνδυνες ουσίες όπως ο μόλυβδος, ο υδράργυρος κλπ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endParaRPr lang="el-GR" dirty="0"/>
          </a:p>
          <a:p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686" y="1675536"/>
            <a:ext cx="5442372" cy="362824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241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1/1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Σύμβολο κράτησης θέσης περιεχομένου 13"/>
          <p:cNvSpPr>
            <a:spLocks noGrp="1"/>
          </p:cNvSpPr>
          <p:nvPr>
            <p:ph idx="1"/>
          </p:nvPr>
        </p:nvSpPr>
        <p:spPr>
          <a:xfrm>
            <a:off x="1218883" y="908720"/>
            <a:ext cx="4371473" cy="5161880"/>
          </a:xfrm>
        </p:spPr>
        <p:txBody>
          <a:bodyPr rtlCol="0">
            <a:normAutofit fontScale="92500" lnSpcReduction="20000"/>
          </a:bodyPr>
          <a:lstStyle/>
          <a:p>
            <a:pPr rtl="0"/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 smtClean="0"/>
              <a:t>H</a:t>
            </a:r>
            <a:r>
              <a:rPr lang="el-GR" dirty="0" smtClean="0"/>
              <a:t> </a:t>
            </a:r>
            <a:r>
              <a:rPr lang="el-GR" dirty="0"/>
              <a:t>τεχνολογία για το διαχωρισμό και την ανάκτηση των </a:t>
            </a:r>
            <a:r>
              <a:rPr lang="en-US" dirty="0" smtClean="0"/>
              <a:t>AEKK </a:t>
            </a:r>
            <a:r>
              <a:rPr lang="el-GR" dirty="0" smtClean="0"/>
              <a:t>είναι χαμηλού κόστους.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Το </a:t>
            </a:r>
            <a:r>
              <a:rPr lang="el-GR" dirty="0"/>
              <a:t>επίπεδο της ανακύκλωσης και επαναχρησιμοποίησης </a:t>
            </a:r>
            <a:r>
              <a:rPr lang="el-GR" dirty="0" smtClean="0"/>
              <a:t>στην Ε.Ε. </a:t>
            </a:r>
            <a:r>
              <a:rPr lang="el-GR" dirty="0"/>
              <a:t>ποικίλλει από λιγότερο από 10% έως και πάνω από 90</a:t>
            </a:r>
            <a:r>
              <a:rPr lang="el-GR" dirty="0" smtClean="0"/>
              <a:t>%.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Εάν </a:t>
            </a:r>
            <a:r>
              <a:rPr lang="el-GR" dirty="0"/>
              <a:t>δεν διαχωρίζονται στην πηγή, μπορεί να περιέχουν μικρές ποσότητες επικίνδυνων </a:t>
            </a:r>
            <a:r>
              <a:rPr lang="el-GR" dirty="0" smtClean="0"/>
              <a:t>αποβλήτων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Στην Ελλάδα η ποσότητα των αποβλήτων που παράγονται ετησίως εκτιμώνται σε 6-7 εκατ. τ</a:t>
            </a:r>
            <a:r>
              <a:rPr lang="el-GR" dirty="0" smtClean="0"/>
              <a:t>όνους.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1232818"/>
            <a:ext cx="4513684" cy="4513684"/>
          </a:xfrm>
          <a:prstGeom prst="rect">
            <a:avLst/>
          </a:prstGeom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4686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Ηλεκτρικού και Ηλεκτρονικού Εξοπλισμού (ΑΗΗΕ)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Θέση περιεχομένου 5"/>
          <p:cNvPicPr>
            <a:picLocks noGrp="1"/>
          </p:cNvPicPr>
          <p:nvPr>
            <p:ph idx="1"/>
          </p:nvPr>
        </p:nvPicPr>
        <p:blipFill rotWithShape="1">
          <a:blip r:embed="rId3"/>
          <a:srcRect l="28475" t="15232" r="32847" b="7339"/>
          <a:stretch/>
        </p:blipFill>
        <p:spPr bwMode="auto">
          <a:xfrm>
            <a:off x="1701924" y="836712"/>
            <a:ext cx="8424936" cy="5688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08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Ηλεκτρικού και Ηλεκτρονικού Εξοπλισμού (ΑΗΗΕ)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908720"/>
            <a:ext cx="4875529" cy="516188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Η ευθύνη για την οργάνωση της χωριστής συλλογής και αξιοποίησης των ΑΗΗΕ επιβάλλεται στους παραγωγούς </a:t>
            </a:r>
            <a:r>
              <a:rPr lang="el-GR" dirty="0" smtClean="0"/>
              <a:t>και στους διακινητές ΗΗΕ.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Κάθε παραγωγός υποχρεούται να χρηματοδοτεί την </a:t>
            </a:r>
            <a:r>
              <a:rPr lang="el-GR" b="1" dirty="0"/>
              <a:t>εναλλακτική διαχείριση</a:t>
            </a:r>
            <a:r>
              <a:rPr lang="el-GR" dirty="0"/>
              <a:t> των ΑΗΗΕ από τα δικά του προϊόντα που διαθέτει στην ελληνική αγορά </a:t>
            </a:r>
            <a:r>
              <a:rPr lang="el-GR" dirty="0" smtClean="0"/>
              <a:t>είτε ατομικά</a:t>
            </a:r>
            <a:r>
              <a:rPr lang="el-GR" dirty="0"/>
              <a:t>, με την οργάνωση εγκεκριμένου συστήματος ατομικής εναλλακτικής διαχείρισης, ή συλλογικά, με την ένταξή τους σε εγκεκριμένο συλλογικό σύστημα εναλλακτικής διαχείρισης ΑΗΗΕ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dirty="0"/>
              <a:t>Οι τελικοί χρήστες των ειδών ηλεκτρικού και ηλεκτρονικού εξοπλισμού υποχρεούνται να διαχωρίζουν τα ΑΗΗΕ από τα λοιπά οικιακά απόβλητα και να τα παραδίδουν σε ειδικούς χώρους – σημεία συλλογής ΑΗΗΕ</a:t>
            </a:r>
            <a:r>
              <a:rPr lang="el-GR" dirty="0" smtClean="0"/>
              <a:t>. </a:t>
            </a:r>
          </a:p>
          <a:p>
            <a:pPr>
              <a:buFont typeface="Wingdings" panose="05000000000000000000" pitchFamily="2" charset="2"/>
              <a:buChar char="q"/>
            </a:pPr>
            <a:endParaRPr lang="el-GR" dirty="0"/>
          </a:p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563446"/>
            <a:ext cx="5136571" cy="3852428"/>
          </a:xfrm>
          <a:prstGeom prst="rect">
            <a:avLst/>
          </a:prstGeo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15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Ηλεκτρικού και Ηλεκτρονικού Εξοπλισμού (ΑΗΗΕ)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Θέση περιεχομένου 5"/>
          <p:cNvPicPr>
            <a:picLocks noGrp="1"/>
          </p:cNvPicPr>
          <p:nvPr>
            <p:ph idx="1"/>
          </p:nvPr>
        </p:nvPicPr>
        <p:blipFill rotWithShape="1">
          <a:blip r:embed="rId3"/>
          <a:srcRect l="6742" t="17123" r="12111" b="13099"/>
          <a:stretch/>
        </p:blipFill>
        <p:spPr bwMode="auto">
          <a:xfrm>
            <a:off x="549796" y="836712"/>
            <a:ext cx="10945216" cy="52565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8675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Λιπαντικών Ελαίων(ΑΛΕ)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836712"/>
            <a:ext cx="5667617" cy="5233888"/>
          </a:xfrm>
        </p:spPr>
        <p:txBody>
          <a:bodyPr>
            <a:normAutofit fontScale="62500" lnSpcReduction="20000"/>
          </a:bodyPr>
          <a:lstStyle/>
          <a:p>
            <a:r>
              <a:rPr lang="el-GR" dirty="0"/>
              <a:t>Κατά τη διάρκεια της χρήσης τους τα έλαια χάνουν τις ιδιότητές τους, με αποτέλεσμα να απορρίπτονται ως απόβλητα και να αντικαθίστανται με νέα έλαια</a:t>
            </a:r>
            <a:r>
              <a:rPr lang="el-GR" dirty="0" smtClean="0"/>
              <a:t>.</a:t>
            </a:r>
          </a:p>
          <a:p>
            <a:r>
              <a:rPr lang="el-GR" dirty="0"/>
              <a:t>Στην Ε.Ε., το 50% των λιπαντικών ελαίων που αγοράζονται καταλήγει ως απόβλητο (το υπόλοιπο 50%, καίγεται είτε χάνεται κατά τη διάρκεια της χρήσης</a:t>
            </a:r>
            <a:r>
              <a:rPr lang="el-GR" dirty="0" smtClean="0"/>
              <a:t>).</a:t>
            </a:r>
          </a:p>
          <a:p>
            <a:r>
              <a:rPr lang="el-GR" dirty="0"/>
              <a:t>Στην Ελλάδα εκτιμάται ότι το 60% των λιπαντικών ελαίων που διατίθενται στην αγορά γίνεται </a:t>
            </a:r>
            <a:r>
              <a:rPr lang="el-GR" dirty="0" smtClean="0"/>
              <a:t>απόβλητο.</a:t>
            </a:r>
          </a:p>
          <a:p>
            <a:r>
              <a:rPr lang="el-GR" dirty="0"/>
              <a:t>Τα απόβλητα λιπαντικών ελαίων είναι </a:t>
            </a:r>
            <a:r>
              <a:rPr lang="el-GR" b="1" dirty="0"/>
              <a:t>επικίνδυνα για τη δημόσια υγεία </a:t>
            </a:r>
            <a:r>
              <a:rPr lang="el-GR" dirty="0"/>
              <a:t>και το περιβάλλον διότι περιέχουν σε μεγάλες συγκεντρώσεις </a:t>
            </a:r>
            <a:r>
              <a:rPr lang="el-GR" b="1" dirty="0"/>
              <a:t>τοξικές και </a:t>
            </a:r>
            <a:r>
              <a:rPr lang="el-GR" b="1" dirty="0" err="1"/>
              <a:t>καρκινογόνες</a:t>
            </a:r>
            <a:r>
              <a:rPr lang="el-GR" b="1" dirty="0"/>
              <a:t> ουσίες</a:t>
            </a:r>
            <a:r>
              <a:rPr lang="el-GR" dirty="0"/>
              <a:t>, όπως </a:t>
            </a:r>
            <a:r>
              <a:rPr lang="el-GR" dirty="0" err="1"/>
              <a:t>βαρέα</a:t>
            </a:r>
            <a:r>
              <a:rPr lang="el-GR" dirty="0"/>
              <a:t> μέταλλα, πολύ-χλωριωμένους υδρογονάνθρακες, πολύ-αρωματικές ενώσεις κ.τ.λ</a:t>
            </a:r>
            <a:r>
              <a:rPr lang="el-GR" dirty="0" smtClean="0"/>
              <a:t>..</a:t>
            </a:r>
          </a:p>
          <a:p>
            <a:r>
              <a:rPr lang="el-GR" b="1" dirty="0"/>
              <a:t>1 λίτρο ΑΛΕ μπορεί να ρυπάνει μέχρι και 1 εκ. λίτρα πόσιμου νερού</a:t>
            </a:r>
            <a:r>
              <a:rPr lang="el-GR" dirty="0" smtClean="0"/>
              <a:t>.</a:t>
            </a:r>
          </a:p>
          <a:p>
            <a:r>
              <a:rPr lang="el-GR" dirty="0"/>
              <a:t>Τα συστήματα εναλλακτικής διαχείρισης στοχεύουν κ</a:t>
            </a:r>
            <a:r>
              <a:rPr lang="el-GR" dirty="0" smtClean="0"/>
              <a:t>ατά </a:t>
            </a:r>
            <a:r>
              <a:rPr lang="el-GR" dirty="0"/>
              <a:t>προτεραιότητα σε</a:t>
            </a:r>
            <a:r>
              <a:rPr lang="el-GR" b="1" dirty="0"/>
              <a:t> επεξεργασία με </a:t>
            </a:r>
            <a:r>
              <a:rPr lang="el-GR" b="1" dirty="0" smtClean="0"/>
              <a:t>αναγέννηση.</a:t>
            </a:r>
          </a:p>
          <a:p>
            <a:r>
              <a:rPr lang="el-GR" b="1" dirty="0" smtClean="0"/>
              <a:t>Η αναγέννηση αφορά την διεργασία που επιτρέπει την παραγωγή βασικών ελαίων και συνεπάγεται κυρίων το διαχωρισμό των προσμίξεων, των προϊόντων οξείδωσης και των πρόσθετων που περιέχουν αυτά τα λιπαντικά έλαια. 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1340768"/>
            <a:ext cx="4687066" cy="3222358"/>
          </a:xfrm>
          <a:prstGeom prst="rect">
            <a:avLst/>
          </a:prstGeo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831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Λιπαντικών Ελαίων(ΑΛΕ)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Θέση περιεχομένου 9"/>
          <p:cNvPicPr>
            <a:picLocks noGrp="1"/>
          </p:cNvPicPr>
          <p:nvPr>
            <p:ph idx="1"/>
          </p:nvPr>
        </p:nvPicPr>
        <p:blipFill rotWithShape="1">
          <a:blip r:embed="rId3"/>
          <a:srcRect l="23598" t="40026" r="21984" b="15882"/>
          <a:stretch/>
        </p:blipFill>
        <p:spPr bwMode="auto">
          <a:xfrm>
            <a:off x="657807" y="742445"/>
            <a:ext cx="10873208" cy="54726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286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Λιπαντικών Ελαίων(ΑΛΕ)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Θέση περιεχομένου 4"/>
          <p:cNvPicPr>
            <a:picLocks noGrp="1"/>
          </p:cNvPicPr>
          <p:nvPr>
            <p:ph idx="1"/>
          </p:nvPr>
        </p:nvPicPr>
        <p:blipFill rotWithShape="1">
          <a:blip r:embed="rId3"/>
          <a:srcRect l="21792" t="28895" r="32700" b="39855"/>
          <a:stretch/>
        </p:blipFill>
        <p:spPr bwMode="auto">
          <a:xfrm>
            <a:off x="693812" y="692696"/>
            <a:ext cx="10657184" cy="5256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67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Λιπαντικών Ελαίων(ΑΛΕ)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Θέση περιεχομένου 5"/>
          <p:cNvPicPr>
            <a:picLocks noGrp="1"/>
          </p:cNvPicPr>
          <p:nvPr>
            <p:ph idx="1"/>
          </p:nvPr>
        </p:nvPicPr>
        <p:blipFill rotWithShape="1">
          <a:blip r:embed="rId3"/>
          <a:srcRect l="8428" t="17766" r="12473" b="13956"/>
          <a:stretch/>
        </p:blipFill>
        <p:spPr bwMode="auto">
          <a:xfrm>
            <a:off x="909836" y="908720"/>
            <a:ext cx="10441160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4799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Επικίνδυνα Απόβλητα Υγειονομικών Μονάδων (ΕΑΥΜ)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980728"/>
            <a:ext cx="5235569" cy="508987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Τα Απόβλητα Υγειονομικών μονάδων περιλαμβάνουν: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Αστικά Στερεά Απόβλητα (ΑΣΑ) που προσομοιάζουν με τα οικιακά απόβλητα.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 smtClean="0"/>
              <a:t>Επικίνδυνα Απόβλητα Υγειονομικών Μονάδων (ΕΑΥΜ) τα οποία διακρίνονται σε:</a:t>
            </a:r>
          </a:p>
          <a:p>
            <a:r>
              <a:rPr lang="el-GR" dirty="0" smtClean="0"/>
              <a:t>Επικίνδυνα Απόβλητα Αμιγώς Μολυσματικά (ΕΑΑΜ) τα οποία εκδηλώνουν μόνο την επικίνδυνη ιδιότητα ΗΡ9 </a:t>
            </a:r>
            <a:r>
              <a:rPr lang="en-US" sz="2000" dirty="0" smtClean="0"/>
              <a:t>(</a:t>
            </a:r>
            <a:r>
              <a:rPr lang="el-GR" sz="2000" dirty="0" smtClean="0"/>
              <a:t>Μολυσματικό, απόβλητα που περιέχουν ανθεκτικούς μικροοργανισμούς ή τις τοξίνες τους, οι οποίες είναι γνωστό ή υπάρχουν σοβαροί λόγοι να πιστεύεται ότι προκαλούν ασθένειες στον άνθρωπο ή σε άλλους ζώντες οργανισμούς)</a:t>
            </a:r>
          </a:p>
          <a:p>
            <a:r>
              <a:rPr lang="el-GR" dirty="0" smtClean="0"/>
              <a:t>Μικτά Επικίνδυνα Απόβλητα (ΜΕΑ) τα οποία εκδηλώνουν την επικίνδυνη ιδιότητα ΗΡ9 ταυτόχρονα με μία ή περισσότερες επικίνδυνες ιδιότητες.</a:t>
            </a:r>
          </a:p>
          <a:p>
            <a:r>
              <a:rPr lang="el-GR" dirty="0" smtClean="0"/>
              <a:t>Άλλα Επικίνδυνα Απόβλητα (ΑΕΑ) τα οποία εκδηλώνουν μια τουλάχιστον επικίνδυνη ιδιότητα εκτός της ιδιότητας ΗΡ9.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1556792"/>
            <a:ext cx="5295898" cy="352839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2928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Επικίνδυνα Απόβλητα Υγειονομικών Μονάδων (ΕΑΥΜ)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Θέση περιεχομένου 5"/>
          <p:cNvPicPr>
            <a:picLocks noGrp="1"/>
          </p:cNvPicPr>
          <p:nvPr>
            <p:ph idx="1"/>
          </p:nvPr>
        </p:nvPicPr>
        <p:blipFill rotWithShape="1">
          <a:blip r:embed="rId3"/>
          <a:srcRect l="12641" t="26541" r="13315" b="6465"/>
          <a:stretch/>
        </p:blipFill>
        <p:spPr bwMode="auto">
          <a:xfrm>
            <a:off x="765820" y="836712"/>
            <a:ext cx="10369152" cy="51845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667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Επικίνδυνα Απόβλητα Υγειονομικών Μονάδων (ΕΑΥΜ)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980728"/>
            <a:ext cx="3363361" cy="5089872"/>
          </a:xfrm>
        </p:spPr>
        <p:txBody>
          <a:bodyPr/>
          <a:lstStyle/>
          <a:p>
            <a:r>
              <a:rPr lang="el-GR" dirty="0" smtClean="0"/>
              <a:t>Η παραγωγή ΕΑΥΜ στα δημόσια νοσοκομεία είναι </a:t>
            </a:r>
            <a:r>
              <a:rPr lang="el-GR" dirty="0" smtClean="0">
                <a:latin typeface="Cambria" panose="02040503050406030204" pitchFamily="18" charset="0"/>
                <a:ea typeface="Cambria" panose="02040503050406030204" pitchFamily="18" charset="0"/>
              </a:rPr>
              <a:t>0,8</a:t>
            </a:r>
            <a:r>
              <a:rPr lang="en-US" dirty="0" smtClean="0"/>
              <a:t>kg/bed/day.</a:t>
            </a:r>
          </a:p>
          <a:p>
            <a:r>
              <a:rPr lang="el-GR" dirty="0" smtClean="0"/>
              <a:t>Οι περισσότερες υγειονομικές μονάδες στην Ελλάδα παραδίδουν τα ΕΑΥΜ προς αποστείρωση. </a:t>
            </a:r>
          </a:p>
          <a:p>
            <a:r>
              <a:rPr lang="el-GR" dirty="0" smtClean="0"/>
              <a:t>Απαιτείται χωριστή συλλογή των ΕΑΥΜ στο σημείο παραγωγής</a:t>
            </a:r>
          </a:p>
          <a:p>
            <a:endParaRPr lang="el-GR" dirty="0"/>
          </a:p>
        </p:txBody>
      </p:sp>
      <p:pic>
        <p:nvPicPr>
          <p:cNvPr id="5" name="Εικόνα 4"/>
          <p:cNvPicPr/>
          <p:nvPr/>
        </p:nvPicPr>
        <p:blipFill rotWithShape="1">
          <a:blip r:embed="rId3"/>
          <a:srcRect l="21912" t="40454" r="29328" b="32791"/>
          <a:stretch/>
        </p:blipFill>
        <p:spPr bwMode="auto">
          <a:xfrm>
            <a:off x="4366220" y="1340768"/>
            <a:ext cx="7416824" cy="3960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842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1/1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Σύμβολο κράτησης θέσης περιεχομένου 13"/>
          <p:cNvSpPr>
            <a:spLocks noGrp="1"/>
          </p:cNvSpPr>
          <p:nvPr>
            <p:ph idx="1"/>
          </p:nvPr>
        </p:nvSpPr>
        <p:spPr>
          <a:xfrm>
            <a:off x="1218883" y="908720"/>
            <a:ext cx="4371473" cy="5161880"/>
          </a:xfrm>
        </p:spPr>
        <p:txBody>
          <a:bodyPr rtlCol="0">
            <a:normAutofit/>
          </a:bodyPr>
          <a:lstStyle/>
          <a:p>
            <a:pPr rtl="0"/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Η </a:t>
            </a:r>
            <a:r>
              <a:rPr lang="el-GR" dirty="0"/>
              <a:t>διαχείριση των υλικών αυτών σήμερα γίνεται </a:t>
            </a:r>
            <a:r>
              <a:rPr lang="el-GR" dirty="0" smtClean="0"/>
              <a:t>αποσπασματικά.</a:t>
            </a:r>
          </a:p>
          <a:p>
            <a:pPr marL="0" indent="0">
              <a:buNone/>
            </a:pPr>
            <a:endParaRPr lang="el-GR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el-GR" dirty="0" smtClean="0"/>
              <a:t>Το 2021 δραστηριοποιούνταν </a:t>
            </a:r>
            <a:r>
              <a:rPr lang="el-GR" dirty="0"/>
              <a:t>12 εγκεκριμένα από τον ΕΟΑΝ ΣΣΕΔ ΑΕΚΚ με ποσοστό κάλυψης της χώρας 90.54</a:t>
            </a:r>
            <a:r>
              <a:rPr lang="el-GR" dirty="0" smtClean="0"/>
              <a:t>%</a:t>
            </a:r>
            <a:endParaRPr lang="el-GR" dirty="0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59" y="1484784"/>
            <a:ext cx="5507361" cy="3672408"/>
          </a:xfrm>
          <a:prstGeom prst="rect">
            <a:avLst/>
          </a:prstGeom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484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Επικίνδυνα Απόβλητα Υγειονομικών Μονάδων (ΕΑΥΜ) </a:t>
            </a:r>
            <a:b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Θέση περιεχομένου 6"/>
          <p:cNvPicPr>
            <a:picLocks noGrp="1"/>
          </p:cNvPicPr>
          <p:nvPr>
            <p:ph idx="1"/>
          </p:nvPr>
        </p:nvPicPr>
        <p:blipFill rotWithShape="1">
          <a:blip r:embed="rId3"/>
          <a:srcRect l="7585" t="19049" r="12353" b="7320"/>
          <a:stretch/>
        </p:blipFill>
        <p:spPr bwMode="auto">
          <a:xfrm>
            <a:off x="549796" y="764704"/>
            <a:ext cx="11089232" cy="55446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73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 flipV="1">
            <a:off x="1218883" y="386081"/>
            <a:ext cx="9751060" cy="45719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18883" y="548680"/>
            <a:ext cx="9751060" cy="5521920"/>
          </a:xfrm>
        </p:spPr>
        <p:txBody>
          <a:bodyPr/>
          <a:lstStyle/>
          <a:p>
            <a:pPr marL="0" indent="0">
              <a:buNone/>
            </a:pPr>
            <a:endParaRPr lang="el-GR" dirty="0"/>
          </a:p>
        </p:txBody>
      </p:sp>
      <p:pic>
        <p:nvPicPr>
          <p:cNvPr id="4" name="Θέση εικόνας 18" descr="Εικόνα που δείχνει τη φύση&#10;&#10;Περιγραφή που δημιουργήθηκε με πολύ υψηλή αξιοπιστία">
            <a:extLst>
              <a:ext uri="{FF2B5EF4-FFF2-40B4-BE49-F238E27FC236}">
                <a16:creationId xmlns="" xmlns:a16="http://schemas.microsoft.com/office/drawing/2014/main" id="{7DD607C7-7CF7-4A0F-BFF7-6F3C46205E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>
          <a:xfrm>
            <a:off x="86715" y="23336"/>
            <a:ext cx="12018572" cy="6684572"/>
          </a:xfrm>
          <a:prstGeom prst="rect">
            <a:avLst/>
          </a:prstGeom>
          <a:solidFill>
            <a:sysClr val="window" lastClr="FFFFFF">
              <a:lumMod val="85000"/>
            </a:sysClr>
          </a:solidFill>
        </p:spPr>
      </p:pic>
      <p:sp>
        <p:nvSpPr>
          <p:cNvPr id="6" name="Υπότιτλος 6">
            <a:extLst>
              <a:ext uri="{FF2B5EF4-FFF2-40B4-BE49-F238E27FC236}">
                <a16:creationId xmlns="" xmlns:a16="http://schemas.microsoft.com/office/drawing/2014/main" id="{ACCCCDAD-0E0B-437F-8CAA-0536470B2E2F}"/>
              </a:ext>
            </a:extLst>
          </p:cNvPr>
          <p:cNvSpPr txBox="1">
            <a:spLocks/>
          </p:cNvSpPr>
          <p:nvPr/>
        </p:nvSpPr>
        <p:spPr>
          <a:xfrm>
            <a:off x="1485900" y="3309640"/>
            <a:ext cx="5544616" cy="1604172"/>
          </a:xfrm>
          <a:prstGeom prst="rect">
            <a:avLst/>
          </a:prstGeom>
          <a:solidFill>
            <a:sysClr val="windowText" lastClr="000000">
              <a:alpha val="90000"/>
            </a:sysClr>
          </a:solidFill>
        </p:spPr>
        <p:txBody>
          <a:bodyPr vert="horz" lIns="216000" tIns="144000" rIns="576000" bIns="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sz="21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Δ</a:t>
            </a:r>
            <a:r>
              <a:rPr lang="el-GR" sz="2100" dirty="0" smtClean="0">
                <a:solidFill>
                  <a:sysClr val="window" lastClr="FFFFFF"/>
                </a:solidFill>
              </a:rPr>
              <a:t>ρ. </a:t>
            </a:r>
            <a:r>
              <a:rPr lang="el-GR" sz="2100" dirty="0" err="1" smtClean="0">
                <a:solidFill>
                  <a:sysClr val="window" lastClr="FFFFFF"/>
                </a:solidFill>
              </a:rPr>
              <a:t>Γκαρμπούνης</a:t>
            </a:r>
            <a:r>
              <a:rPr lang="el-GR" sz="2100" dirty="0" smtClean="0">
                <a:solidFill>
                  <a:sysClr val="window" lastClr="FFFFFF"/>
                </a:solidFill>
              </a:rPr>
              <a:t> Γεώργιος</a:t>
            </a:r>
            <a:endParaRPr lang="en-US" sz="2100" dirty="0" smtClean="0">
              <a:solidFill>
                <a:sysClr val="window" lastClr="FFFFFF"/>
              </a:solidFill>
            </a:endParaRPr>
          </a:p>
          <a:p>
            <a:pPr lvl="0"/>
            <a:r>
              <a:rPr lang="el-GR" sz="2100" dirty="0">
                <a:solidFill>
                  <a:prstClr val="white"/>
                </a:solidFill>
              </a:rPr>
              <a:t>Μεταδιδακτορικός ερευνητής ΤΜΠ </a:t>
            </a:r>
            <a:r>
              <a:rPr lang="el-GR" sz="2100" dirty="0" smtClean="0">
                <a:solidFill>
                  <a:prstClr val="white"/>
                </a:solidFill>
              </a:rPr>
              <a:t>ΔΠΘ</a:t>
            </a:r>
            <a:endParaRPr lang="en-US" sz="2100" dirty="0" smtClean="0">
              <a:solidFill>
                <a:prstClr val="white"/>
              </a:solidFill>
              <a:latin typeface="Rockwell"/>
            </a:endParaRPr>
          </a:p>
          <a:p>
            <a:pPr lvl="0">
              <a:defRPr/>
            </a:pPr>
            <a:r>
              <a:rPr lang="en-US" sz="2100" dirty="0" smtClean="0">
                <a:solidFill>
                  <a:sysClr val="window" lastClr="FFFFFF"/>
                </a:solidFill>
              </a:rPr>
              <a:t>ggkarmpo@env.duth.gr</a:t>
            </a:r>
            <a:r>
              <a:rPr lang="el-GR" sz="2100" dirty="0" smtClean="0">
                <a:solidFill>
                  <a:sysClr val="window" lastClr="FFFFFF"/>
                </a:solidFill>
              </a:rPr>
              <a:t> </a:t>
            </a:r>
            <a:endParaRPr kumimoji="0" lang="el-GR" sz="21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7" name="Τίτλος 2">
            <a:extLst>
              <a:ext uri="{FF2B5EF4-FFF2-40B4-BE49-F238E27FC236}">
                <a16:creationId xmlns="" xmlns:a16="http://schemas.microsoft.com/office/drawing/2014/main" id="{EBDC24D3-EEF0-4B69-A174-E4DFF7884894}"/>
              </a:ext>
            </a:extLst>
          </p:cNvPr>
          <p:cNvSpPr txBox="1">
            <a:spLocks/>
          </p:cNvSpPr>
          <p:nvPr/>
        </p:nvSpPr>
        <p:spPr>
          <a:xfrm>
            <a:off x="1485900" y="1911222"/>
            <a:ext cx="9217024" cy="1449788"/>
          </a:xfrm>
          <a:prstGeom prst="rect">
            <a:avLst/>
          </a:prstGeom>
          <a:solidFill>
            <a:sysClr val="windowText" lastClr="000000">
              <a:alpha val="80000"/>
            </a:sysClr>
          </a:solidFill>
        </p:spPr>
        <p:txBody>
          <a:bodyPr vert="horz" lIns="288000" tIns="0" rIns="2160000" bIns="144000" rtlCol="0" anchor="b" anchorCtr="0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4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>
                <a:solidFill>
                  <a:sysClr val="window" lastClr="FFFFFF"/>
                </a:solidFill>
              </a:rPr>
              <a:t>Σας ευχαριστώ πολύ</a:t>
            </a:r>
            <a:endParaRPr kumimoji="0" lang="el-GR" sz="6400" b="0" i="0" u="none" strike="noStrike" kern="1200" cap="none" spc="-15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4253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1/1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Θέση περιεχομένου 4"/>
          <p:cNvPicPr>
            <a:picLocks noGrp="1"/>
          </p:cNvPicPr>
          <p:nvPr>
            <p:ph idx="1"/>
          </p:nvPr>
        </p:nvPicPr>
        <p:blipFill rotWithShape="1">
          <a:blip r:embed="rId3"/>
          <a:srcRect l="22514" t="24400" r="32820" b="17380"/>
          <a:stretch/>
        </p:blipFill>
        <p:spPr bwMode="auto">
          <a:xfrm>
            <a:off x="1917948" y="692696"/>
            <a:ext cx="8712968" cy="59046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586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1/1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Θέση περιεχομένου 5"/>
          <p:cNvPicPr>
            <a:picLocks noGrp="1"/>
          </p:cNvPicPr>
          <p:nvPr>
            <p:ph idx="1"/>
          </p:nvPr>
        </p:nvPicPr>
        <p:blipFill rotWithShape="1">
          <a:blip r:embed="rId3"/>
          <a:srcRect l="22995" t="47303" r="36070" b="25942"/>
          <a:stretch/>
        </p:blipFill>
        <p:spPr bwMode="auto">
          <a:xfrm>
            <a:off x="549796" y="1124744"/>
            <a:ext cx="11089232" cy="5184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70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Απόβλητα 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1/1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Θέση περιεχομένου 4"/>
          <p:cNvPicPr>
            <a:picLocks noGrp="1"/>
          </p:cNvPicPr>
          <p:nvPr>
            <p:ph idx="1"/>
          </p:nvPr>
        </p:nvPicPr>
        <p:blipFill rotWithShape="1">
          <a:blip r:embed="rId3"/>
          <a:srcRect l="22032" t="19692" r="26800" b="7749"/>
          <a:stretch/>
        </p:blipFill>
        <p:spPr bwMode="auto">
          <a:xfrm>
            <a:off x="909836" y="836712"/>
            <a:ext cx="10369152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533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/>
          <p:cNvSpPr>
            <a:spLocks noGrp="1"/>
          </p:cNvSpPr>
          <p:nvPr>
            <p:ph type="title"/>
          </p:nvPr>
        </p:nvSpPr>
        <p:spPr>
          <a:xfrm>
            <a:off x="-1" y="332656"/>
            <a:ext cx="12188825" cy="792088"/>
          </a:xfrm>
        </p:spPr>
        <p:txBody>
          <a:bodyPr rtlCol="0">
            <a:normAutofit fontScale="90000"/>
          </a:bodyPr>
          <a:lstStyle/>
          <a:p>
            <a:pPr lvl="0" algn="ctr">
              <a:lnSpc>
                <a:spcPct val="90000"/>
              </a:lnSpc>
              <a:spcBef>
                <a:spcPts val="1800"/>
              </a:spcBef>
              <a:buClr>
                <a:srgbClr val="6A3A20"/>
              </a:buClr>
            </a:pP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Διαχείριση Αποβλήτων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Εκσκαφών Κατασκευών και Κατεδαφίσεων (ΑΕΚΚ</a:t>
            </a:r>
            <a:r>
              <a:rPr lang="el-GR" sz="2900" dirty="0" smtClean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l-GR" sz="2900" dirty="0">
                <a:solidFill>
                  <a:srgbClr val="6A3A2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l-GR" sz="2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1218883" y="1124744"/>
            <a:ext cx="9751060" cy="4945856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Το πρόγραμμα εναλλακτικής διαχείρισης των ΑΕΚΚ αποσκοπεί στην πρόληψη ή τον περιορισμό των </a:t>
            </a:r>
            <a:r>
              <a:rPr lang="el-GR" dirty="0" smtClean="0"/>
              <a:t>ζημιογόνων </a:t>
            </a:r>
            <a:r>
              <a:rPr lang="el-GR" dirty="0"/>
              <a:t>για το περιβάλλον επιπτώσεων που προέρχονται από τις εργασίες διαχείρισής </a:t>
            </a:r>
            <a:r>
              <a:rPr lang="el-GR" dirty="0" smtClean="0"/>
              <a:t>τους</a:t>
            </a:r>
          </a:p>
          <a:p>
            <a:r>
              <a:rPr lang="el-GR" dirty="0" smtClean="0"/>
              <a:t>Επιπλέον αποσκοπεί </a:t>
            </a:r>
            <a:r>
              <a:rPr lang="el-GR" dirty="0"/>
              <a:t>στη μείωση της τελικής διάθεσης των ΑΕΚΚ, με ενθάρρυνση κατά </a:t>
            </a:r>
            <a:r>
              <a:rPr lang="el-GR" dirty="0" smtClean="0"/>
              <a:t>προτεραιότητα της </a:t>
            </a:r>
            <a:r>
              <a:rPr lang="el-GR" dirty="0"/>
              <a:t>επαναχρησιμοποίησης, της ανακύκλωσης καθώς και κάθε άλλης ανάκτησης υλικών, ώστε να μειωθεί η κατανάλωση  πρωτογενών πρώτων </a:t>
            </a:r>
            <a:r>
              <a:rPr lang="el-GR" dirty="0" smtClean="0"/>
              <a:t>υλών.</a:t>
            </a:r>
            <a:endParaRPr lang="en-US" dirty="0" smtClean="0"/>
          </a:p>
          <a:p>
            <a:r>
              <a:rPr lang="el-GR" dirty="0"/>
              <a:t>Το πρόγραμμα εναλλακτικής διαχείρισης </a:t>
            </a:r>
            <a:r>
              <a:rPr lang="el-GR" dirty="0" smtClean="0"/>
              <a:t>αναφέρεται </a:t>
            </a:r>
            <a:r>
              <a:rPr lang="el-GR" dirty="0"/>
              <a:t>στη θέσπιση ειδικών </a:t>
            </a:r>
            <a:r>
              <a:rPr lang="el-GR" dirty="0" smtClean="0"/>
              <a:t>μέτρων</a:t>
            </a:r>
            <a:r>
              <a:rPr lang="en-US" dirty="0" smtClean="0"/>
              <a:t> </a:t>
            </a:r>
            <a:r>
              <a:rPr lang="el-GR" dirty="0" smtClean="0"/>
              <a:t>όπως: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Μέτρα για την οργάνωση της εναλλακτικής </a:t>
            </a:r>
            <a:r>
              <a:rPr lang="el-GR" dirty="0" smtClean="0"/>
              <a:t>διαχείρισης </a:t>
            </a:r>
            <a:r>
              <a:rPr lang="el-GR" dirty="0"/>
              <a:t>των ΑΕΚΚ, συμπεριλαμβανομένης της εξεύρεσης χώρων για εγκαταστάσεις μονάδων επεξεργασίας και για την αξιοποίηση ή/και εναπόθεση των </a:t>
            </a:r>
            <a:r>
              <a:rPr lang="el-GR" dirty="0" smtClean="0"/>
              <a:t>ΑΕΚΚ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Μέτρα για την ενθάρρυνση της αξιοποίησης − </a:t>
            </a:r>
            <a:r>
              <a:rPr lang="el-GR" dirty="0" smtClean="0"/>
              <a:t>ανακύκλωσης </a:t>
            </a:r>
            <a:r>
              <a:rPr lang="el-GR" dirty="0"/>
              <a:t>των ΑΕΚΚ</a:t>
            </a:r>
            <a:r>
              <a:rPr lang="el-GR" dirty="0" smtClean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Μέτρα για την ενημέρωση και ευαισθητοποίηση του καταναλωτή ή του τελικού χρήστη</a:t>
            </a:r>
            <a:r>
              <a:rPr lang="el-GR" dirty="0" smtClean="0"/>
              <a:t>.</a:t>
            </a:r>
          </a:p>
          <a:p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F28FB93-0A08-4E7D-8E63-9EFA29F1E093}" type="slidenum">
              <a:rPr lang="el-GR" smtClean="0"/>
              <a:pPr rtl="0"/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7224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Κλασική βιβλίων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583_TF02801059_TF02801059" id="{40BD5653-0C8D-4E14-ADCD-FD678A24EE14}" vid="{85720E60-E181-4C8C-AE81-383411213581}"/>
    </a:ext>
  </a:extLst>
</a:theme>
</file>

<file path=ppt/theme/theme2.xml><?xml version="1.0" encoding="utf-8"?>
<a:theme xmlns:a="http://schemas.openxmlformats.org/drawingml/2006/main" name="Θέμα του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ED80E12-3BE9-4746-820E-FFB249F467F2}">
  <ds:schemaRefs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4873beb7-5857-4685-be1f-d57550cc96cc"/>
    <ds:schemaRef ds:uri="http://schemas.microsoft.com/office/2006/metadata/properties"/>
    <ds:schemaRef ds:uri="http://purl.org/dc/elements/1.1/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Κλασική παρουσίαση βιβλίου για εκπαιδευτικά ιδρύματα (ευρεία οθόνη)</Template>
  <TotalTime>12498</TotalTime>
  <Words>2404</Words>
  <Application>Microsoft Office PowerPoint</Application>
  <PresentationFormat>Προσαρμογή</PresentationFormat>
  <Paragraphs>315</Paragraphs>
  <Slides>51</Slides>
  <Notes>50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51</vt:i4>
      </vt:variant>
    </vt:vector>
  </HeadingPairs>
  <TitlesOfParts>
    <vt:vector size="57" baseType="lpstr">
      <vt:lpstr>Arial</vt:lpstr>
      <vt:lpstr>Cambria</vt:lpstr>
      <vt:lpstr>Constantia</vt:lpstr>
      <vt:lpstr>Rockwell</vt:lpstr>
      <vt:lpstr>Wingdings</vt:lpstr>
      <vt:lpstr>Κλασική βιβλίων 16x9</vt:lpstr>
      <vt:lpstr> Ειδικά ρεύματα στερεών αποβλήτων</vt:lpstr>
      <vt:lpstr>Εισαγωγή 1/1</vt:lpstr>
      <vt:lpstr>Απόβλητα Εκσκαφών Κατασκευών και Κατεδαφίσεων (ΑΕΚΚ) 1/1 </vt:lpstr>
      <vt:lpstr>Απόβλητα Εκσκαφών Κατασκευών και Κατεδαφίσεων (ΑΕΚΚ) 1/1 </vt:lpstr>
      <vt:lpstr>Απόβλητα Εκσκαφών Κατασκευών και Κατεδαφίσεων (ΑΕΚΚ) 1/1 </vt:lpstr>
      <vt:lpstr>Απόβλητα Εκσκαφών Κατασκευών και Κατεδαφίσεων (ΑΕΚΚ) 1/1 </vt:lpstr>
      <vt:lpstr>Απόβλητα Εκσκαφών Κατασκευών και Κατεδαφίσεων (ΑΕΚΚ) 1/1 </vt:lpstr>
      <vt:lpstr>Απόβλητα Εκσκαφών Κατασκευών και Κατεδαφίσεων (ΑΕΚΚ) 1/1 </vt:lpstr>
      <vt:lpstr>Διαχείριση Αποβλήτων Εκσκαφών Κατασκευών και Κατεδαφίσεων (ΑΕΚΚ)  </vt:lpstr>
      <vt:lpstr>Διαχείριση Αποβλήτων Εκσκαφών Κατασκευών και Κατεδαφίσεων (ΑΕΚΚ)  </vt:lpstr>
      <vt:lpstr>Διαχείριση Αποβλήτων Εκσκαφών Κατασκευών και Κατεδαφίσεων (ΑΕΚΚ)  </vt:lpstr>
      <vt:lpstr>Διαχείριση Αποβλήτων Εκσκαφών Κατασκευών και Κατεδαφίσεων (ΑΕΚΚ)  </vt:lpstr>
      <vt:lpstr>Διαχείριση Αποβλήτων Εκσκαφών Κατασκευών και Κατεδαφίσεων (ΑΕΚΚ)  </vt:lpstr>
      <vt:lpstr>Διαχείριση Αποβλήτων Εκσκαφών Κατασκευών και Κατεδαφίσεων (ΑΕΚΚ)  </vt:lpstr>
      <vt:lpstr>Διαχείριση Αποβλήτων Εκσκαφών Κατασκευών και Κατεδαφίσεων (ΑΕΚΚ)  </vt:lpstr>
      <vt:lpstr>Διαχείριση Αποβλήτων Εκσκαφών Κατασκευών και Κατεδαφίσεων (ΑΕΚΚ)  </vt:lpstr>
      <vt:lpstr>Διαχείριση Αποβλήτων Εκσκαφών Κατασκευών και Κατεδαφίσεων (ΑΕΚΚ)  </vt:lpstr>
      <vt:lpstr>Μεταχειρισμένα ελαστικά οχημάτων (ΜΕΑ) </vt:lpstr>
      <vt:lpstr>Μεταχειρισμένα ελαστικά οχημάτων (ΜΕΑ) </vt:lpstr>
      <vt:lpstr>Μεταχειρισμένα ελαστικά οχημάτων (ΜΕΑ) </vt:lpstr>
      <vt:lpstr>Μεταχειρισμένα ελαστικά οχημάτων (ΜΕΑ)-Υποχρεώσεις παραγωγών </vt:lpstr>
      <vt:lpstr>Μεταχειρισμένα ελαστικά οχημάτων (ΜΕΑ) </vt:lpstr>
      <vt:lpstr>Μεταχειρισμένα ελαστικά οχημάτων (ΜΕΑ) </vt:lpstr>
      <vt:lpstr>Μεταχειρισμένα ελαστικά οχημάτων (ΜΕΑ) </vt:lpstr>
      <vt:lpstr>Οχήματα Τέλους Κύκλου Ζωής (ΟΤΚΖ) </vt:lpstr>
      <vt:lpstr>Οχήματα Τέλους Κύκλου Ζωής (ΟΤΚΖ) </vt:lpstr>
      <vt:lpstr>Οχήματα Τέλους Κύκλου Ζωής (ΟΤΚΖ) </vt:lpstr>
      <vt:lpstr>Οχήματα Τέλους Κύκλου Ζωής (ΟΤΚΖ) </vt:lpstr>
      <vt:lpstr>Οχήματα Τέλους Κύκλου Ζωής (ΟΤΚΖ) </vt:lpstr>
      <vt:lpstr>Οχήματα Τέλους Κύκλου Ζωής (ΟΤΚΖ) </vt:lpstr>
      <vt:lpstr>Απόβλητα Ηλεκτρικών Στηλών και Συσσωρευτών (ΗΣ&amp;Σ)  </vt:lpstr>
      <vt:lpstr>Απόβλητα Ηλεκτρικών Στηλών και Συσσωρευτών (ΗΣ&amp;Σ)  </vt:lpstr>
      <vt:lpstr>Απόβλητα Ηλεκτρικών Στηλών και Συσσωρευτών (ΗΣ&amp;Σ)  </vt:lpstr>
      <vt:lpstr>Απόβλητα Ηλεκτρικών Στηλών και Συσσωρευτών (ΗΣ&amp;Σ)  </vt:lpstr>
      <vt:lpstr>Απόβλητα Ηλεκτρικών Στηλών και Συσσωρευτών (ΗΣ&amp;Σ)  </vt:lpstr>
      <vt:lpstr>Απόβλητα Ηλεκτρικών Στηλών και Συσσωρευτών (ΗΣ&amp;Σ)  </vt:lpstr>
      <vt:lpstr>Απόβλητα Ηλεκτρικού και Ηλεκτρονικού Εξοπλισμού (ΑΗΗΕ)  </vt:lpstr>
      <vt:lpstr>Απόβλητα Ηλεκτρικού και Ηλεκτρονικού Εξοπλισμού (ΑΗΗΕ)  </vt:lpstr>
      <vt:lpstr>Απόβλητα Ηλεκτρικού και Ηλεκτρονικού Εξοπλισμού (ΑΗΗΕ)  </vt:lpstr>
      <vt:lpstr>Απόβλητα Ηλεκτρικού και Ηλεκτρονικού Εξοπλισμού (ΑΗΗΕ)  </vt:lpstr>
      <vt:lpstr>Απόβλητα Ηλεκτρικού και Ηλεκτρονικού Εξοπλισμού (ΑΗΗΕ)  </vt:lpstr>
      <vt:lpstr>Απόβλητα Ηλεκτρικού και Ηλεκτρονικού Εξοπλισμού (ΑΗΗΕ)  </vt:lpstr>
      <vt:lpstr>Απόβλητα Λιπαντικών Ελαίων(ΑΛΕ)  </vt:lpstr>
      <vt:lpstr>Απόβλητα Λιπαντικών Ελαίων(ΑΛΕ)  </vt:lpstr>
      <vt:lpstr>Απόβλητα Λιπαντικών Ελαίων(ΑΛΕ)  </vt:lpstr>
      <vt:lpstr>Απόβλητα Λιπαντικών Ελαίων(ΑΛΕ)  </vt:lpstr>
      <vt:lpstr>Επικίνδυνα Απόβλητα Υγειονομικών Μονάδων (ΕΑΥΜ)  </vt:lpstr>
      <vt:lpstr>Επικίνδυνα Απόβλητα Υγειονομικών Μονάδων (ΕΑΥΜ)  </vt:lpstr>
      <vt:lpstr>Επικίνδυνα Απόβλητα Υγειονομικών Μονάδων (ΕΑΥΜ)  </vt:lpstr>
      <vt:lpstr>Επικίνδυνα Απόβλητα Υγειονομικών Μονάδων (ΕΑΥΜ)  </vt:lpstr>
      <vt:lpstr>Παρουσίαση του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Διάταξη τίτλου</dc:title>
  <dc:creator>User</dc:creator>
  <cp:lastModifiedBy>User</cp:lastModifiedBy>
  <cp:revision>322</cp:revision>
  <dcterms:created xsi:type="dcterms:W3CDTF">2024-01-21T06:41:56Z</dcterms:created>
  <dcterms:modified xsi:type="dcterms:W3CDTF">2024-04-10T14:07:49Z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