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80" r:id="rId4"/>
    <p:sldId id="258" r:id="rId5"/>
    <p:sldId id="281" r:id="rId6"/>
    <p:sldId id="259" r:id="rId7"/>
    <p:sldId id="260" r:id="rId8"/>
    <p:sldId id="282" r:id="rId9"/>
    <p:sldId id="262" r:id="rId10"/>
    <p:sldId id="263" r:id="rId11"/>
    <p:sldId id="264" r:id="rId12"/>
    <p:sldId id="265" r:id="rId13"/>
    <p:sldId id="266" r:id="rId14"/>
    <p:sldId id="267" r:id="rId15"/>
    <p:sldId id="268" r:id="rId16"/>
    <p:sldId id="269" r:id="rId17"/>
    <p:sldId id="271" r:id="rId18"/>
    <p:sldId id="272" r:id="rId19"/>
    <p:sldId id="283" r:id="rId20"/>
    <p:sldId id="273" r:id="rId21"/>
    <p:sldId id="274" r:id="rId22"/>
    <p:sldId id="275" r:id="rId23"/>
    <p:sldId id="284" r:id="rId24"/>
    <p:sldId id="276" r:id="rId25"/>
    <p:sldId id="278" r:id="rId26"/>
    <p:sldId id="277"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Ορθογώνιο"/>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l-GR" smtClean="0"/>
              <a:t>Kλικ για επεξεργασία του τίτλου</a:t>
            </a:r>
            <a:endParaRPr kumimoji="0" lang="en-US"/>
          </a:p>
        </p:txBody>
      </p:sp>
      <p:sp>
        <p:nvSpPr>
          <p:cNvPr id="3" name="2 - Υπότιτλος"/>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l-GR" smtClean="0"/>
              <a:t>Κάντε κλικ για να επεξεργαστείτε τον υπότιτλο του υποδείγματος</a:t>
            </a:r>
            <a:endParaRPr kumimoji="0" lang="en-US"/>
          </a:p>
        </p:txBody>
      </p:sp>
      <p:sp>
        <p:nvSpPr>
          <p:cNvPr id="4" name="3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
        <p:nvSpPr>
          <p:cNvPr id="10" name="9 - Ορθογώνιο"/>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9" name="8 - Ορθογώνιο"/>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 Ορθογώνιο"/>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Κατακόρυφος τίτλος"/>
          <p:cNvSpPr>
            <a:spLocks noGrp="1"/>
          </p:cNvSpPr>
          <p:nvPr>
            <p:ph type="title" orient="vert"/>
          </p:nvPr>
        </p:nvSpPr>
        <p:spPr>
          <a:xfrm>
            <a:off x="6781800" y="274640"/>
            <a:ext cx="19050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04800"/>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5" name="4 - Θέση υποσέλιδου"/>
          <p:cNvSpPr>
            <a:spLocks noGrp="1"/>
          </p:cNvSpPr>
          <p:nvPr>
            <p:ph type="ftr" sz="quarter" idx="11"/>
          </p:nvPr>
        </p:nvSpPr>
        <p:spPr>
          <a:xfrm>
            <a:off x="2640597" y="6377459"/>
            <a:ext cx="3836404" cy="365125"/>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5448"/>
            <a:ext cx="8229600" cy="1252728"/>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9" name="8 - Ορθογώνιο"/>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 Ορθογώνιο"/>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κειμένου"/>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κειμένου"/>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13FF21A-DAFD-4250-A379-D1A6B69F6DAF}" type="datetimeFigureOut">
              <a:rPr lang="el-GR" smtClean="0"/>
              <a:pPr/>
              <a:t>14/11/2015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0CACA24-40D0-494D-88D2-9BA68DF8A3E4}" type="slidenum">
              <a:rPr lang="el-GR" smtClean="0"/>
              <a:pPr/>
              <a:t>‹#›</a:t>
            </a:fld>
            <a:endParaRPr lang="el-GR"/>
          </a:p>
        </p:txBody>
      </p:sp>
      <p:sp>
        <p:nvSpPr>
          <p:cNvPr id="12" name="11 - Ορθογώνιο"/>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164592" y="1170432"/>
            <a:ext cx="2523744" cy="201168"/>
          </a:xfrm>
        </p:spPr>
        <p:txBody>
          <a:bodyPr/>
          <a:lstStyle/>
          <a:p>
            <a:fld id="{513FF21A-DAFD-4250-A379-D1A6B69F6DAF}" type="datetimeFigureOut">
              <a:rPr lang="el-GR" smtClean="0"/>
              <a:pPr/>
              <a:t>14/11/2015</a:t>
            </a:fld>
            <a:endParaRPr lang="el-GR"/>
          </a:p>
        </p:txBody>
      </p:sp>
      <p:sp>
        <p:nvSpPr>
          <p:cNvPr id="11" name="10 - Ορθογώνιο"/>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 Θέση υποσέλιδου"/>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l-GR"/>
          </a:p>
        </p:txBody>
      </p:sp>
      <p:sp>
        <p:nvSpPr>
          <p:cNvPr id="7" name="6 - Θέση αριθμού διαφάνειας"/>
          <p:cNvSpPr>
            <a:spLocks noGrp="1"/>
          </p:cNvSpPr>
          <p:nvPr>
            <p:ph type="sldNum" sz="quarter" idx="12"/>
          </p:nvPr>
        </p:nvSpPr>
        <p:spPr>
          <a:xfrm>
            <a:off x="8339328" y="1170432"/>
            <a:ext cx="733864" cy="201168"/>
          </a:xfrm>
        </p:spPr>
        <p:txBody>
          <a:bodyPr/>
          <a:lstStyle/>
          <a:p>
            <a:fld id="{80CACA24-40D0-494D-88D2-9BA68DF8A3E4}"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 Ορθογώνιο"/>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 Ορθογώνιο"/>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Θέση τίτλου"/>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4" name="3 - Θέση ημερομηνίας"/>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13FF21A-DAFD-4250-A379-D1A6B69F6DAF}" type="datetimeFigureOut">
              <a:rPr lang="el-GR" smtClean="0"/>
              <a:pPr/>
              <a:t>14/11/2015</a:t>
            </a:fld>
            <a:endParaRPr lang="el-GR"/>
          </a:p>
        </p:txBody>
      </p:sp>
      <p:sp>
        <p:nvSpPr>
          <p:cNvPr id="5" name="4 - Θέση υποσέλιδου"/>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l-GR"/>
          </a:p>
        </p:txBody>
      </p:sp>
      <p:sp>
        <p:nvSpPr>
          <p:cNvPr id="6" name="5 - Θέση αριθμού διαφάνειας"/>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0CACA24-40D0-494D-88D2-9BA68DF8A3E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3140968"/>
            <a:ext cx="8077200" cy="1888232"/>
          </a:xfrm>
        </p:spPr>
        <p:txBody>
          <a:bodyPr>
            <a:normAutofit/>
          </a:bodyPr>
          <a:lstStyle/>
          <a:p>
            <a:r>
              <a:rPr lang="el-GR" dirty="0" smtClean="0"/>
              <a:t>Όταν η αυτοκτονία φαντάζει ως λύση</a:t>
            </a:r>
            <a:endParaRPr lang="el-GR" dirty="0"/>
          </a:p>
        </p:txBody>
      </p:sp>
      <p:sp>
        <p:nvSpPr>
          <p:cNvPr id="3" name="Υπότιτλος 2"/>
          <p:cNvSpPr>
            <a:spLocks noGrp="1"/>
          </p:cNvSpPr>
          <p:nvPr>
            <p:ph type="subTitle" idx="1"/>
          </p:nvPr>
        </p:nvSpPr>
        <p:spPr>
          <a:xfrm>
            <a:off x="685800" y="908720"/>
            <a:ext cx="8077200" cy="1656184"/>
          </a:xfrm>
        </p:spPr>
        <p:txBody>
          <a:bodyPr/>
          <a:lstStyle/>
          <a:p>
            <a:r>
              <a:rPr lang="el-GR" dirty="0" smtClean="0"/>
              <a:t>Χ. Πουλόπουλος, Αν/της Καθηγητής Δ.Π.Θ.</a:t>
            </a:r>
            <a:endParaRPr lang="el-GR" dirty="0"/>
          </a:p>
        </p:txBody>
      </p:sp>
    </p:spTree>
    <p:extLst>
      <p:ext uri="{BB962C8B-B14F-4D97-AF65-F5344CB8AC3E}">
        <p14:creationId xmlns="" xmlns:p14="http://schemas.microsoft.com/office/powerpoint/2010/main" val="2501723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αυτοκτονία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Η αυτοκτονία για τα πιο ευάλωτα άτομα μπορεί να φαντάζει ως λύση στα ψυχολογικά και κοινωνικά αδιέξοδα που έχουν δημιουργηθεί</a:t>
            </a:r>
            <a:r>
              <a:rPr lang="el-GR" dirty="0" smtClean="0"/>
              <a:t>.</a:t>
            </a:r>
          </a:p>
          <a:p>
            <a:r>
              <a:rPr lang="el-GR" dirty="0" smtClean="0"/>
              <a:t>Βαθιές </a:t>
            </a:r>
            <a:r>
              <a:rPr lang="el-GR" dirty="0"/>
              <a:t>υπαρξιακές αγωνίες, ανεπεξέργαστες εμπειρίες του παρελθόντος και έντονα συναισθήματα φόβου και πόνου κατακλύζουν τα άτομα που βλέπουν τη ζωή τους να γκρεμίζεται και αισθάνονται ότι δε θα μπορούν πλέον να ζήσουν με αξιοπρέπεια. </a:t>
            </a:r>
            <a:endParaRPr lang="el-GR" dirty="0" smtClean="0"/>
          </a:p>
          <a:p>
            <a:r>
              <a:rPr lang="el-GR" dirty="0" smtClean="0"/>
              <a:t>Η </a:t>
            </a:r>
            <a:r>
              <a:rPr lang="el-GR" dirty="0"/>
              <a:t>προοπτική του θανάτου μπορεί </a:t>
            </a:r>
            <a:r>
              <a:rPr lang="el-GR" dirty="0" smtClean="0"/>
              <a:t>να </a:t>
            </a:r>
            <a:r>
              <a:rPr lang="el-GR" dirty="0"/>
              <a:t>προβάλλει ως ανακουφιστική διέξοδος  απέναντι στην επιδείνωση των όρων ζωής, τη θλίψη και τον πόνο,  απέναντι στην απώλεια της χαράς και της αίσθησης ελευθερίας. </a:t>
            </a:r>
          </a:p>
          <a:p>
            <a:r>
              <a:rPr lang="el-GR" dirty="0" smtClean="0"/>
              <a:t>Η </a:t>
            </a:r>
            <a:r>
              <a:rPr lang="el-GR" dirty="0"/>
              <a:t>επιδείνωση των κοινωνικών συνθηκών μπορεί να οδηγήσει στην αυτοκτονία ορισμένα ευάλωτα άτομα, τα οποία ενδεχομένως δε θα έφταναν σε αυτήν κάτω από άλλες συνθήκες. </a:t>
            </a:r>
            <a:endParaRPr lang="el-GR" dirty="0" smtClean="0"/>
          </a:p>
          <a:p>
            <a:r>
              <a:rPr lang="el-GR" dirty="0" smtClean="0"/>
              <a:t>Σε πρόσφατη </a:t>
            </a:r>
            <a:r>
              <a:rPr lang="el-GR" dirty="0"/>
              <a:t>μετά-ανάλυση 200 μελετών </a:t>
            </a:r>
            <a:r>
              <a:rPr lang="el-GR" dirty="0" smtClean="0"/>
              <a:t>για τις αυτοκτονίες ανέδειξε ως έναν παράγοντα </a:t>
            </a:r>
            <a:r>
              <a:rPr lang="el-GR" dirty="0"/>
              <a:t>που συνδέεται σχεδόν γραμμικά με τις αυτοκτονίες </a:t>
            </a:r>
            <a:r>
              <a:rPr lang="el-GR" dirty="0" smtClean="0"/>
              <a:t>την ανεργία.</a:t>
            </a:r>
          </a:p>
          <a:p>
            <a:pPr marL="45720" indent="0">
              <a:buNone/>
            </a:pPr>
            <a:endParaRPr lang="el-GR" dirty="0"/>
          </a:p>
        </p:txBody>
      </p:sp>
    </p:spTree>
    <p:extLst>
      <p:ext uri="{BB962C8B-B14F-4D97-AF65-F5344CB8AC3E}">
        <p14:creationId xmlns="" xmlns:p14="http://schemas.microsoft.com/office/powerpoint/2010/main" val="4183938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άλγος</a:t>
            </a:r>
            <a:endParaRPr lang="el-GR" dirty="0"/>
          </a:p>
        </p:txBody>
      </p:sp>
      <p:sp>
        <p:nvSpPr>
          <p:cNvPr id="3" name="Θέση περιεχομένου 2"/>
          <p:cNvSpPr>
            <a:spLocks noGrp="1"/>
          </p:cNvSpPr>
          <p:nvPr>
            <p:ph idx="1"/>
          </p:nvPr>
        </p:nvSpPr>
        <p:spPr/>
        <p:txBody>
          <a:bodyPr>
            <a:normAutofit fontScale="92500" lnSpcReduction="10000"/>
          </a:bodyPr>
          <a:lstStyle/>
          <a:p>
            <a:pPr marL="45720" indent="0">
              <a:buNone/>
            </a:pPr>
            <a:r>
              <a:rPr lang="el-GR" i="1" dirty="0" smtClean="0"/>
              <a:t>«…</a:t>
            </a:r>
            <a:r>
              <a:rPr lang="el-GR" i="1" dirty="0"/>
              <a:t>αποφάσισα, μη δυνάμενος πλέον να υφίσταμαι το ειδεχθές άλγος των κοινωνικών συνθηκών, την εκούσια ολοκλήρωση του βιολογικού μου κύκλου</a:t>
            </a:r>
            <a:r>
              <a:rPr lang="el-GR" i="1" dirty="0" smtClean="0"/>
              <a:t>…».  </a:t>
            </a:r>
          </a:p>
          <a:p>
            <a:pPr marL="45720" indent="0">
              <a:buNone/>
            </a:pPr>
            <a:endParaRPr lang="el-GR" dirty="0" smtClean="0"/>
          </a:p>
          <a:p>
            <a:pPr marL="45720" indent="0">
              <a:buNone/>
            </a:pPr>
            <a:endParaRPr lang="el-GR" dirty="0"/>
          </a:p>
          <a:p>
            <a:pPr marL="45720" indent="0">
              <a:buNone/>
            </a:pPr>
            <a:r>
              <a:rPr lang="el-GR" dirty="0" smtClean="0"/>
              <a:t>Η </a:t>
            </a:r>
            <a:r>
              <a:rPr lang="el-GR" dirty="0"/>
              <a:t>λέξη άλγος περιγράφει το μη </a:t>
            </a:r>
            <a:r>
              <a:rPr lang="el-GR" dirty="0" err="1"/>
              <a:t>διαχειρίσιμο</a:t>
            </a:r>
            <a:r>
              <a:rPr lang="el-GR" dirty="0"/>
              <a:t> ψυχικό πόνο και την κατάθλιψη που προκαλούν στον αυτόχειρα οι κοινωνικές συνθήκες, ωθώντας τον να τερματίσει τη ζωή του </a:t>
            </a:r>
          </a:p>
        </p:txBody>
      </p:sp>
    </p:spTree>
    <p:extLst>
      <p:ext uri="{BB962C8B-B14F-4D97-AF65-F5344CB8AC3E}">
        <p14:creationId xmlns="" xmlns:p14="http://schemas.microsoft.com/office/powerpoint/2010/main" val="537519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Οι επιπτώσεις της οικονομικής κρίσης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Σχετική </a:t>
            </a:r>
            <a:r>
              <a:rPr lang="el-GR" dirty="0"/>
              <a:t>μελέτη </a:t>
            </a:r>
            <a:r>
              <a:rPr lang="el-GR" dirty="0" smtClean="0"/>
              <a:t>στις </a:t>
            </a:r>
            <a:r>
              <a:rPr lang="el-GR" dirty="0"/>
              <a:t>ΗΠΑ την εποχή του οικονομικού κραχ έδειξε ότι τα ποσοστά αυτοκτονιών </a:t>
            </a:r>
            <a:r>
              <a:rPr lang="el-GR" dirty="0" smtClean="0"/>
              <a:t>αυξήθηκαν, </a:t>
            </a:r>
            <a:r>
              <a:rPr lang="el-GR" dirty="0"/>
              <a:t>φτάνοντας στο 17,4/100000 το 1933, τη στιγμή που η ανεργία στις ΗΠΑ έφτασε το 25%. </a:t>
            </a:r>
            <a:endParaRPr lang="el-GR" dirty="0" smtClean="0"/>
          </a:p>
          <a:p>
            <a:r>
              <a:rPr lang="el-GR" dirty="0" smtClean="0"/>
              <a:t>Τα </a:t>
            </a:r>
            <a:r>
              <a:rPr lang="el-GR" dirty="0"/>
              <a:t>στοιχεία και από άλλες διεθνείς μελέτες δείχνουν ότι στο ατομικό επίπεδο τα ποσοστά αυτοκτονιών στους ανέργους είναι 2-4 φορές μεγαλύτερα από τα αντίστοιχα στους </a:t>
            </a:r>
            <a:r>
              <a:rPr lang="el-GR" dirty="0" smtClean="0"/>
              <a:t>εργαζόμενους</a:t>
            </a:r>
          </a:p>
          <a:p>
            <a:r>
              <a:rPr lang="el-GR" dirty="0" smtClean="0"/>
              <a:t>Οι αυτοκτονίες συνδέονται </a:t>
            </a:r>
            <a:r>
              <a:rPr lang="el-GR" dirty="0"/>
              <a:t>με οικονομικά προβλήματα και άλλους επιβαρυντικούς παράγοντες, όπως οι ψυχικές διαταραχές, η χρήση ουσιών και η απώλεια </a:t>
            </a:r>
            <a:r>
              <a:rPr lang="el-GR" dirty="0" smtClean="0"/>
              <a:t>στέγης</a:t>
            </a:r>
          </a:p>
          <a:p>
            <a:r>
              <a:rPr lang="el-GR" dirty="0" smtClean="0"/>
              <a:t>Τα </a:t>
            </a:r>
            <a:r>
              <a:rPr lang="el-GR" dirty="0"/>
              <a:t>στοιχεία δείχνουν ότι 1% αύξηση στην ανεργία συνοδεύτηκε από αύξηση 0,8% στους θανάτους λόγω αυτοχειρίας  στις ηλικίες κάτω των 65 ετών. </a:t>
            </a:r>
            <a:endParaRPr lang="el-GR" dirty="0" smtClean="0"/>
          </a:p>
          <a:p>
            <a:r>
              <a:rPr lang="el-GR" dirty="0" smtClean="0"/>
              <a:t>Όταν </a:t>
            </a:r>
            <a:r>
              <a:rPr lang="el-GR" dirty="0"/>
              <a:t>το ποσοστό της ανεργίας αυξήθηκε κατά 3%, το ποσοστό των αυτοκτονιών ανέβηκε επίσης  κατά  4,45%, ενώ παρατηρήθηκε και μεγάλη αύξηση στους θανάτους από χρήση αλκοόλ.</a:t>
            </a:r>
          </a:p>
          <a:p>
            <a:r>
              <a:rPr lang="el-GR" dirty="0"/>
              <a:t>Στην Ασία την περίοδο της οικονομικής κρίσης των ετών 1997-1998 σημειώθηκε δραματική αύξηση στις αυτοκτονίες, στην Κορέα κατά 45%, στο Χονγκ Κονγκ κατά 44% και στην Ιαπωνία κατά 31%.</a:t>
            </a:r>
          </a:p>
          <a:p>
            <a:endParaRPr lang="el-GR" dirty="0"/>
          </a:p>
        </p:txBody>
      </p:sp>
    </p:spTree>
    <p:extLst>
      <p:ext uri="{BB962C8B-B14F-4D97-AF65-F5344CB8AC3E}">
        <p14:creationId xmlns="" xmlns:p14="http://schemas.microsoft.com/office/powerpoint/2010/main" val="2551370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Αύξηση των αυτοκτονιών</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Κατά </a:t>
            </a:r>
            <a:r>
              <a:rPr lang="el-GR" dirty="0"/>
              <a:t>την  οικονομική κρίση  των ετών 2009-2011 </a:t>
            </a:r>
            <a:r>
              <a:rPr lang="el-GR" dirty="0" smtClean="0"/>
              <a:t>οι αυτοκτονίες αυξήθηκαν </a:t>
            </a:r>
            <a:r>
              <a:rPr lang="el-GR" dirty="0"/>
              <a:t>κατά 10.000 οι αυτόχειρες. </a:t>
            </a:r>
            <a:endParaRPr lang="el-GR" dirty="0" smtClean="0"/>
          </a:p>
          <a:p>
            <a:r>
              <a:rPr lang="el-GR" dirty="0" smtClean="0"/>
              <a:t>Οι </a:t>
            </a:r>
            <a:r>
              <a:rPr lang="el-GR" dirty="0"/>
              <a:t>αυτοκτονίες στην Ευρώπη μέχρι το 2007 παρουσίαζαν μείωση. </a:t>
            </a:r>
            <a:endParaRPr lang="el-GR" dirty="0" smtClean="0"/>
          </a:p>
          <a:p>
            <a:r>
              <a:rPr lang="el-GR" dirty="0" smtClean="0"/>
              <a:t>Η τάση </a:t>
            </a:r>
            <a:r>
              <a:rPr lang="el-GR" dirty="0"/>
              <a:t>αντιστράφηκε και σημειώθηκε αύξηση κατά 6,5% η οποία παρέμενε έως και το 2011.</a:t>
            </a:r>
          </a:p>
          <a:p>
            <a:r>
              <a:rPr lang="el-GR" dirty="0" smtClean="0"/>
              <a:t>Οι </a:t>
            </a:r>
            <a:r>
              <a:rPr lang="el-GR" dirty="0"/>
              <a:t>περισσότεροι θάνατοι αφορούσαν άτομα που έπασχαν από μείζονα κλινική κατάθλιψη. </a:t>
            </a:r>
            <a:endParaRPr lang="el-GR" dirty="0" smtClean="0"/>
          </a:p>
          <a:p>
            <a:r>
              <a:rPr lang="el-GR" dirty="0" smtClean="0"/>
              <a:t>Οι </a:t>
            </a:r>
            <a:r>
              <a:rPr lang="el-GR" dirty="0"/>
              <a:t>άνδρες εμφανίζουν τετραπλάσια ποσοστά αυτοκτονιών σε σχέση με τις γυναίκες. </a:t>
            </a:r>
            <a:endParaRPr lang="el-GR" dirty="0" smtClean="0"/>
          </a:p>
          <a:p>
            <a:r>
              <a:rPr lang="el-GR" dirty="0" smtClean="0"/>
              <a:t>Οι </a:t>
            </a:r>
            <a:r>
              <a:rPr lang="el-GR" dirty="0"/>
              <a:t>ερευνητές αναφέρουν ότι αυτό πιθανόν σχετίζεται με την απώλεια της θέσης εργασίας, λόγω απόλυσης, την απώλεια της κατοικίας, λόγω αδυναμίας αποπληρωμής του στεγαστικού δανείου, και την αδυναμία ανταπόκρισης σε αυξημένα οικονομικά χρέη. </a:t>
            </a:r>
            <a:endParaRPr lang="el-GR" dirty="0" smtClean="0"/>
          </a:p>
          <a:p>
            <a:r>
              <a:rPr lang="el-GR" dirty="0" smtClean="0"/>
              <a:t>Το </a:t>
            </a:r>
            <a:r>
              <a:rPr lang="el-GR" dirty="0"/>
              <a:t>συνεχές άγχος, </a:t>
            </a:r>
            <a:r>
              <a:rPr lang="el-GR" dirty="0" smtClean="0"/>
              <a:t>η απώλεια </a:t>
            </a:r>
            <a:r>
              <a:rPr lang="el-GR" dirty="0"/>
              <a:t>της ευχαρίστησης από τη ζωή και </a:t>
            </a:r>
            <a:r>
              <a:rPr lang="el-GR" dirty="0" smtClean="0"/>
              <a:t>η απόγνωση σχετίζονται με την κατάθλιψη </a:t>
            </a:r>
            <a:r>
              <a:rPr lang="el-GR" dirty="0"/>
              <a:t>και μπορεί να </a:t>
            </a:r>
            <a:r>
              <a:rPr lang="el-GR" dirty="0" smtClean="0"/>
              <a:t>οδηγήσουν </a:t>
            </a:r>
            <a:r>
              <a:rPr lang="el-GR" dirty="0"/>
              <a:t>στην αυτοκτονία. </a:t>
            </a:r>
          </a:p>
          <a:p>
            <a:endParaRPr lang="el-GR" dirty="0"/>
          </a:p>
        </p:txBody>
      </p:sp>
    </p:spTree>
    <p:extLst>
      <p:ext uri="{BB962C8B-B14F-4D97-AF65-F5344CB8AC3E}">
        <p14:creationId xmlns="" xmlns:p14="http://schemas.microsoft.com/office/powerpoint/2010/main" val="2589166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Παρεμβάσεις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Οι ερευνητές τονίζουν την ανάγκη δημιουργίας προγραμμάτων επανένταξης ή συγκράτησης στην αγορά εργασίας με την παροχή εκπαίδευσης, συμβουλευτικής και την επιδότησης της μισθοδοσίας.  </a:t>
            </a:r>
            <a:endParaRPr lang="el-GR" dirty="0" smtClean="0"/>
          </a:p>
          <a:p>
            <a:r>
              <a:rPr lang="el-GR" dirty="0" smtClean="0"/>
              <a:t>Προτείνουν  </a:t>
            </a:r>
            <a:r>
              <a:rPr lang="el-GR" dirty="0"/>
              <a:t>την παροχή ψυχολογικής και φαρμακευτικής υποστήριξης στα άτομα που βρίσκονται σε αυτή την κατάσταση την περίοδο της κρίσης. </a:t>
            </a:r>
            <a:endParaRPr lang="el-GR" dirty="0" smtClean="0"/>
          </a:p>
          <a:p>
            <a:r>
              <a:rPr lang="el-GR" dirty="0" smtClean="0"/>
              <a:t>Προτείνουν την ανάπτυξη </a:t>
            </a:r>
            <a:r>
              <a:rPr lang="el-GR" dirty="0"/>
              <a:t>προγραμμάτων πρόληψης των αυτοκτονιών στην Ελλάδα αλλά και γενικότερα στην Ευρωζώνη, τα οποία θα πρέπει να δίνουν έμφαση σε ιδιαίτερα επιβαρυμένους πολίτες.</a:t>
            </a:r>
          </a:p>
          <a:p>
            <a:pPr marL="45720" indent="0">
              <a:buNone/>
            </a:pPr>
            <a:endParaRPr lang="el-GR" dirty="0"/>
          </a:p>
        </p:txBody>
      </p:sp>
    </p:spTree>
    <p:extLst>
      <p:ext uri="{BB962C8B-B14F-4D97-AF65-F5344CB8AC3E}">
        <p14:creationId xmlns="" xmlns:p14="http://schemas.microsoft.com/office/powerpoint/2010/main" val="5093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ΕΛΣΤΑΤ</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Η ΕΛΣΤΑΤ </a:t>
            </a:r>
            <a:r>
              <a:rPr lang="el-GR" dirty="0"/>
              <a:t>καταγράφει στοιχεία για τους θανάτους που χαρακτηρίστηκαν από τις ιατροδικαστικές υπηρεσίες ως αυτοκτονίες. </a:t>
            </a:r>
            <a:endParaRPr lang="el-GR" dirty="0" smtClean="0"/>
          </a:p>
          <a:p>
            <a:r>
              <a:rPr lang="el-GR" dirty="0"/>
              <a:t>Τ</a:t>
            </a:r>
            <a:r>
              <a:rPr lang="el-GR" dirty="0" smtClean="0"/>
              <a:t>ο </a:t>
            </a:r>
            <a:r>
              <a:rPr lang="el-GR" dirty="0"/>
              <a:t>2012 καταγράφηκαν 508 θάνατοι από αυτοκτονίες έναντι 477 το 2011 και 377 το 2010. </a:t>
            </a:r>
            <a:endParaRPr lang="el-GR" dirty="0" smtClean="0"/>
          </a:p>
          <a:p>
            <a:r>
              <a:rPr lang="el-GR" dirty="0" smtClean="0"/>
              <a:t>Έμμεσες αυτοκτονίες (π.χ. δυστυχήματα, εμφάνιση άλλης αιτίας θανάτου λόγω απόκρυψης από την οικογένεια δεν καταγράφεται)</a:t>
            </a:r>
          </a:p>
          <a:p>
            <a:r>
              <a:rPr lang="el-GR" dirty="0" smtClean="0"/>
              <a:t>Πρόσφατη </a:t>
            </a:r>
            <a:r>
              <a:rPr lang="el-GR" dirty="0"/>
              <a:t>μελέτη </a:t>
            </a:r>
            <a:r>
              <a:rPr lang="el-GR" dirty="0" smtClean="0"/>
              <a:t>υποστηρίζει </a:t>
            </a:r>
            <a:r>
              <a:rPr lang="el-GR" dirty="0"/>
              <a:t>τη σχέση μεταξύ οικονομικής κρίσης, υψηλών ποσοστών ανεργίας και αρνητικών δεικτών οικονομικής ανάπτυξης και της αύξησης των αυτοκτονιών στους άντρες, κυρίως ηλικίας 45 ετών και άνω. </a:t>
            </a:r>
            <a:endParaRPr lang="el-GR" dirty="0" smtClean="0"/>
          </a:p>
          <a:p>
            <a:r>
              <a:rPr lang="el-GR" dirty="0" smtClean="0"/>
              <a:t>Άνδρες 45+ πλήττονται </a:t>
            </a:r>
            <a:r>
              <a:rPr lang="el-GR" dirty="0"/>
              <a:t>περισσότερο από τις επιπτώσεις της </a:t>
            </a:r>
            <a:r>
              <a:rPr lang="el-GR" dirty="0" smtClean="0"/>
              <a:t>λιτότητας</a:t>
            </a:r>
          </a:p>
          <a:p>
            <a:r>
              <a:rPr lang="el-GR" dirty="0" smtClean="0"/>
              <a:t>Καταγράφεται ότι αυτοκτόνησαν </a:t>
            </a:r>
            <a:r>
              <a:rPr lang="el-GR" dirty="0"/>
              <a:t>551 άνδρες εξαιτίας της κρίσης.</a:t>
            </a:r>
          </a:p>
          <a:p>
            <a:endParaRPr lang="el-GR" dirty="0"/>
          </a:p>
        </p:txBody>
      </p:sp>
    </p:spTree>
    <p:extLst>
      <p:ext uri="{BB962C8B-B14F-4D97-AF65-F5344CB8AC3E}">
        <p14:creationId xmlns="" xmlns:p14="http://schemas.microsoft.com/office/powerpoint/2010/main" val="3882642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Δημήτρης </a:t>
            </a:r>
            <a:r>
              <a:rPr lang="el-GR" dirty="0" err="1" smtClean="0"/>
              <a:t>Χριστούλας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Μία </a:t>
            </a:r>
            <a:r>
              <a:rPr lang="el-GR" dirty="0"/>
              <a:t>ακόμα αυτοκτονία συγκλονίζει το πανελλήνιο τον Απρίλιο του 2012 και παίρνει διεθνείς διαστάσεις για τον πολιτικό συμβολισμό της</a:t>
            </a:r>
            <a:r>
              <a:rPr lang="el-GR" dirty="0" smtClean="0"/>
              <a:t>.</a:t>
            </a:r>
          </a:p>
          <a:p>
            <a:r>
              <a:rPr lang="el-GR" dirty="0" smtClean="0"/>
              <a:t> </a:t>
            </a:r>
            <a:r>
              <a:rPr lang="el-GR" dirty="0"/>
              <a:t>Ο Δημήτρης </a:t>
            </a:r>
            <a:r>
              <a:rPr lang="el-GR" dirty="0" err="1"/>
              <a:t>Χριστούλας</a:t>
            </a:r>
            <a:r>
              <a:rPr lang="el-GR" dirty="0"/>
              <a:t> πηγαίνει στο Σύνταγμα και με όπλο δίνει τέλος στη ζωή του, αφήνοντας στην τσέπη του την αστυνομική του ταυτότητα και ένα ιδιόχειρο σημείωμα: </a:t>
            </a:r>
            <a:endParaRPr lang="el-GR" dirty="0" smtClean="0"/>
          </a:p>
          <a:p>
            <a:pPr marL="45720" indent="0">
              <a:buNone/>
            </a:pPr>
            <a:r>
              <a:rPr lang="el-GR" dirty="0" smtClean="0"/>
              <a:t>«</a:t>
            </a:r>
            <a:r>
              <a:rPr lang="el-GR" i="1" dirty="0"/>
              <a:t>Η κατοχική κυβέρνηση </a:t>
            </a:r>
            <a:r>
              <a:rPr lang="el-GR" i="1" dirty="0" err="1"/>
              <a:t>Τσολάκογλου</a:t>
            </a:r>
            <a:r>
              <a:rPr lang="el-GR" i="1" dirty="0"/>
              <a:t> εκμηδένισε κυριολεκτικά τη δυνατότητα επιβίωσης μου που στηριζόταν σε μια αξιοπρεπή σύνταξη που επί 35 χρόνια εγώ μόνον (χωρίς ενίσχυση του κράτους) πλήρωνα για αυτήν. Επειδή έχω μια ηλικία που δε μου δίνει τη δυνατότητα δυναμικής αντίδρασης (χωρίς βέβαια να αποκλείω αν ένας Έλληνας έπαιρνε το </a:t>
            </a:r>
            <a:r>
              <a:rPr lang="el-GR" i="1" dirty="0" err="1"/>
              <a:t>καλάσνικωφ</a:t>
            </a:r>
            <a:r>
              <a:rPr lang="el-GR" i="1" dirty="0"/>
              <a:t> ο δεύτερος θα ήμουν εγώ) δεν βρίσκω άλλη λύση από ένα αξιοπρεπές τέλος πριν αρχίσω να ψάχνω στα σκουπίδια για τη διατροφή μου. Πιστεύω πως οι νέοι χωρίς μέλλον κάποια μέρα θα πάρουν τα όπλα και στην πλατεία Συντάγματος θα κρεμάσουν ανάποδα τους εθνικούς προδότες όπως έκαναν το 1945 οι Ιταλοί στον Μουσολίνι (πιάτσα </a:t>
            </a:r>
            <a:r>
              <a:rPr lang="el-GR" i="1" dirty="0" err="1"/>
              <a:t>Μορέτο</a:t>
            </a:r>
            <a:r>
              <a:rPr lang="el-GR" i="1" dirty="0"/>
              <a:t> του Μιλάνου</a:t>
            </a:r>
            <a:r>
              <a:rPr lang="el-GR" dirty="0" smtClean="0"/>
              <a:t>)».</a:t>
            </a:r>
            <a:endParaRPr lang="el-GR" dirty="0"/>
          </a:p>
          <a:p>
            <a:endParaRPr lang="el-GR" dirty="0"/>
          </a:p>
        </p:txBody>
      </p:sp>
    </p:spTree>
    <p:extLst>
      <p:ext uri="{BB962C8B-B14F-4D97-AF65-F5344CB8AC3E}">
        <p14:creationId xmlns="" xmlns:p14="http://schemas.microsoft.com/office/powerpoint/2010/main" val="3495559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φαινόμενο του </a:t>
            </a:r>
            <a:r>
              <a:rPr lang="el-GR" dirty="0" err="1"/>
              <a:t>Βέρθερου</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Η εκτεταμένη δημόσια προβολή </a:t>
            </a:r>
            <a:r>
              <a:rPr lang="el-GR" dirty="0"/>
              <a:t>του θέματος </a:t>
            </a:r>
            <a:r>
              <a:rPr lang="el-GR" dirty="0" smtClean="0"/>
              <a:t>μπορεί </a:t>
            </a:r>
            <a:r>
              <a:rPr lang="el-GR" dirty="0"/>
              <a:t>να οδηγήσει σε μιμητισμό και να έχει περαιτέρω αρνητικές συνέπειες για την κοινωνία. </a:t>
            </a:r>
          </a:p>
          <a:p>
            <a:r>
              <a:rPr lang="el-GR" dirty="0" smtClean="0"/>
              <a:t>Η πρώτη </a:t>
            </a:r>
            <a:r>
              <a:rPr lang="el-GR" dirty="0"/>
              <a:t>μεγάλη έρευνα για τη μιμητική αυτοκτονία το </a:t>
            </a:r>
            <a:r>
              <a:rPr lang="el-GR" dirty="0" smtClean="0"/>
              <a:t>1974 </a:t>
            </a:r>
            <a:r>
              <a:rPr lang="el-GR" dirty="0"/>
              <a:t>στην Αμερική </a:t>
            </a:r>
            <a:r>
              <a:rPr lang="el-GR" dirty="0" smtClean="0"/>
              <a:t>έδειξε ότι από </a:t>
            </a:r>
            <a:r>
              <a:rPr lang="el-GR" dirty="0"/>
              <a:t>το 1947 έως το 1968, </a:t>
            </a:r>
            <a:r>
              <a:rPr lang="el-GR" dirty="0" smtClean="0"/>
              <a:t>όταν </a:t>
            </a:r>
            <a:r>
              <a:rPr lang="el-GR" dirty="0"/>
              <a:t>η είδηση μιας αυτοκτονίας είχε μεγάλη προβολή στον τύπο και ιδιαίτερα στις εφημερίδες, οδηγούσε σε  αύξηση των αυτοκτονιών σε εθνικό επίπεδο κατά τον επόμενο μήνα. </a:t>
            </a:r>
            <a:endParaRPr lang="el-GR" dirty="0" smtClean="0"/>
          </a:p>
          <a:p>
            <a:r>
              <a:rPr lang="el-GR" dirty="0" smtClean="0"/>
              <a:t>Υπήρξε </a:t>
            </a:r>
            <a:r>
              <a:rPr lang="el-GR" dirty="0"/>
              <a:t>αύξηση των αυτοκτονιών </a:t>
            </a:r>
            <a:r>
              <a:rPr lang="el-GR" dirty="0" smtClean="0"/>
              <a:t>τους μήνες </a:t>
            </a:r>
            <a:r>
              <a:rPr lang="el-GR" dirty="0"/>
              <a:t>κατά τους οποίους υποθέσεις αυτοκτονίας έγιναν πρωτοσέλιδα. </a:t>
            </a:r>
          </a:p>
          <a:p>
            <a:r>
              <a:rPr lang="el-GR" dirty="0"/>
              <a:t>Για τα άτομα με ευάλωτη ψυχική υγεία μια αυτοκτονία που παίρνει σημαντική δημοσιότητα μπορεί να χρησιμεύσει ως πρότυπο. </a:t>
            </a:r>
            <a:endParaRPr lang="el-GR" dirty="0" smtClean="0"/>
          </a:p>
          <a:p>
            <a:r>
              <a:rPr lang="el-GR" dirty="0" smtClean="0"/>
              <a:t>Πρόκειται </a:t>
            </a:r>
            <a:r>
              <a:rPr lang="el-GR" dirty="0"/>
              <a:t>για μια διαδικασία κοινωνικής μάθησης γνωστή ως </a:t>
            </a:r>
            <a:r>
              <a:rPr lang="el-GR" dirty="0" err="1"/>
              <a:t>copycat</a:t>
            </a:r>
            <a:r>
              <a:rPr lang="el-GR" dirty="0"/>
              <a:t> </a:t>
            </a:r>
            <a:r>
              <a:rPr lang="el-GR" dirty="0" err="1" smtClean="0"/>
              <a:t>suicide</a:t>
            </a:r>
            <a:r>
              <a:rPr lang="el-GR" dirty="0" smtClean="0"/>
              <a:t> </a:t>
            </a:r>
            <a:r>
              <a:rPr lang="el-GR" dirty="0"/>
              <a:t>ή φαινόμενο του </a:t>
            </a:r>
            <a:r>
              <a:rPr lang="el-GR" dirty="0" err="1"/>
              <a:t>Βέρθερου</a:t>
            </a:r>
            <a:r>
              <a:rPr lang="el-GR" dirty="0"/>
              <a:t>. </a:t>
            </a:r>
          </a:p>
          <a:p>
            <a:endParaRPr lang="el-GR" dirty="0"/>
          </a:p>
        </p:txBody>
      </p:sp>
    </p:spTree>
    <p:extLst>
      <p:ext uri="{BB962C8B-B14F-4D97-AF65-F5344CB8AC3E}">
        <p14:creationId xmlns="" xmlns:p14="http://schemas.microsoft.com/office/powerpoint/2010/main" val="281949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πάθη του νεαρού </a:t>
            </a:r>
            <a:r>
              <a:rPr lang="el-GR" dirty="0" err="1"/>
              <a:t>Βέρθερου</a:t>
            </a:r>
            <a:r>
              <a:rPr lang="el-GR" dirty="0" smtClean="0"/>
              <a:t>» </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Την ονομασία αυτή εμπνεύστηκε ο </a:t>
            </a:r>
            <a:r>
              <a:rPr lang="el-GR" dirty="0" err="1"/>
              <a:t>Philips</a:t>
            </a:r>
            <a:r>
              <a:rPr lang="el-GR" dirty="0"/>
              <a:t>  από </a:t>
            </a:r>
            <a:r>
              <a:rPr lang="el-GR" dirty="0" smtClean="0"/>
              <a:t>το </a:t>
            </a:r>
            <a:r>
              <a:rPr lang="el-GR" dirty="0"/>
              <a:t>γνωστό έργο του Γκαίτε, το οποίο κυκλοφόρησε το 1774. </a:t>
            </a:r>
            <a:endParaRPr lang="el-GR" dirty="0" smtClean="0"/>
          </a:p>
          <a:p>
            <a:r>
              <a:rPr lang="el-GR" dirty="0" smtClean="0"/>
              <a:t>Ο </a:t>
            </a:r>
            <a:r>
              <a:rPr lang="el-GR" dirty="0"/>
              <a:t>ήρωας του Γκαίτε βιώνει έναν αδιέξοδο έρωτα, έρχεται σε αντίθεση με τις κοινωνικές συμβάσεις και η απόγνωσή του τον οδηγεί στην αυτοκτονία. </a:t>
            </a:r>
            <a:endParaRPr lang="el-GR" dirty="0" smtClean="0"/>
          </a:p>
          <a:p>
            <a:r>
              <a:rPr lang="el-GR" dirty="0" smtClean="0"/>
              <a:t>Ο </a:t>
            </a:r>
            <a:r>
              <a:rPr lang="el-GR" dirty="0" err="1" smtClean="0"/>
              <a:t>Βέρθερος</a:t>
            </a:r>
            <a:r>
              <a:rPr lang="el-GR" dirty="0" smtClean="0"/>
              <a:t> </a:t>
            </a:r>
            <a:r>
              <a:rPr lang="el-GR" dirty="0"/>
              <a:t>εμφανίζεται ως σύμβολο ευαισθησίας, ελευθερίας και </a:t>
            </a:r>
            <a:r>
              <a:rPr lang="el-GR" dirty="0" err="1"/>
              <a:t>αντισυμβατικότητας</a:t>
            </a:r>
            <a:r>
              <a:rPr lang="el-GR" dirty="0"/>
              <a:t>. </a:t>
            </a:r>
            <a:endParaRPr lang="el-GR" dirty="0" smtClean="0"/>
          </a:p>
          <a:p>
            <a:r>
              <a:rPr lang="el-GR" dirty="0" smtClean="0"/>
              <a:t>Το </a:t>
            </a:r>
            <a:r>
              <a:rPr lang="el-GR" dirty="0"/>
              <a:t>βιβλίο έγινε </a:t>
            </a:r>
            <a:r>
              <a:rPr lang="el-GR" dirty="0" err="1"/>
              <a:t>best</a:t>
            </a:r>
            <a:r>
              <a:rPr lang="el-GR" dirty="0"/>
              <a:t> </a:t>
            </a:r>
            <a:r>
              <a:rPr lang="el-GR" dirty="0" err="1"/>
              <a:t>seller</a:t>
            </a:r>
            <a:r>
              <a:rPr lang="el-GR" dirty="0"/>
              <a:t>, είχε μεγάλη επιρροή στους νέους της εποχής και δημιούργησε ένα πρότυπο προς μίμηση. </a:t>
            </a:r>
            <a:endParaRPr lang="el-GR" dirty="0" smtClean="0"/>
          </a:p>
          <a:p>
            <a:r>
              <a:rPr lang="el-GR" dirty="0" smtClean="0"/>
              <a:t>Μετά </a:t>
            </a:r>
            <a:r>
              <a:rPr lang="el-GR" dirty="0"/>
              <a:t>την έκδοση του βιβλίου σημειώθηκαν αυτοκτονίες ατόμων που έδωσαν τέλος στη ζωή τους με τον ίδιο τρόπο που είχε επιλέξει ο </a:t>
            </a:r>
            <a:r>
              <a:rPr lang="el-GR" dirty="0" err="1"/>
              <a:t>Βέρθερος</a:t>
            </a:r>
            <a:r>
              <a:rPr lang="el-GR" dirty="0"/>
              <a:t>, φορώντας τα ίδια με αυτόν ρούχα (κίτρινο πουκάμισο και παντελόνι με μπλε σακάκι) και έχοντας αφήσει δίπλα τους ένα αντίτυπο του </a:t>
            </a:r>
            <a:r>
              <a:rPr lang="el-GR" dirty="0" smtClean="0"/>
              <a:t>βιβλίου.</a:t>
            </a:r>
          </a:p>
          <a:p>
            <a:r>
              <a:rPr lang="el-GR" dirty="0" smtClean="0"/>
              <a:t>Η </a:t>
            </a:r>
            <a:r>
              <a:rPr lang="el-GR" dirty="0"/>
              <a:t>ανησυχία για την επίδραση του βιβλίου ήταν τόσο μεγάλη που οι αρχές σε διάφορες χώρες όπως η Γερμανία, η Δανία και η Ιταλία, αποφάσισαν να απαγορεύσουν την κυκλοφορία του.  </a:t>
            </a:r>
          </a:p>
        </p:txBody>
      </p:sp>
    </p:spTree>
    <p:extLst>
      <p:ext uri="{BB962C8B-B14F-4D97-AF65-F5344CB8AC3E}">
        <p14:creationId xmlns="" xmlns:p14="http://schemas.microsoft.com/office/powerpoint/2010/main" val="3433914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Μιμητισμός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Το </a:t>
            </a:r>
            <a:r>
              <a:rPr lang="el-GR" dirty="0"/>
              <a:t>διάστημα μετά τη δημοσιοποίηση μιας αυτοκτονίας αναμένεται αύξηση των αυτοκτονιών, και μάλιστα με παρόμοιο τρόπο, εφόσον η περίπτωση πάρει μεγάλη δημοσιότητα και ο αυτόχειρας </a:t>
            </a:r>
            <a:r>
              <a:rPr lang="el-GR" dirty="0" err="1"/>
              <a:t>ηρωοποιηθεί</a:t>
            </a:r>
            <a:r>
              <a:rPr lang="el-GR" dirty="0"/>
              <a:t> ή περιγραφεί με τρόπο που τον καθιστά ιδιαίτερα συμπαθή</a:t>
            </a:r>
            <a:r>
              <a:rPr lang="el-GR" dirty="0" smtClean="0"/>
              <a:t>.</a:t>
            </a:r>
          </a:p>
          <a:p>
            <a:r>
              <a:rPr lang="el-GR" dirty="0" smtClean="0"/>
              <a:t> </a:t>
            </a:r>
            <a:r>
              <a:rPr lang="el-GR" dirty="0"/>
              <a:t>Μπορεί </a:t>
            </a:r>
            <a:r>
              <a:rPr lang="el-GR" dirty="0" smtClean="0"/>
              <a:t>να </a:t>
            </a:r>
            <a:r>
              <a:rPr lang="el-GR" dirty="0"/>
              <a:t>αποτελέσει μοντέλο προς μίμηση, ιδίως για τους νέους με  ψυχολογικά και κοινωνικά αδιέξοδα. </a:t>
            </a:r>
            <a:endParaRPr lang="el-GR" dirty="0" smtClean="0"/>
          </a:p>
          <a:p>
            <a:r>
              <a:rPr lang="el-GR" dirty="0" smtClean="0"/>
              <a:t>Άτομα </a:t>
            </a:r>
            <a:r>
              <a:rPr lang="el-GR" dirty="0"/>
              <a:t>που νιώθουν ότι ταυτίζονται με τον αυτόχειρα ως προς την κατάσταση που βιώνουν μπορεί να ταυτιστούν μαζί του και ως προς τον τρόπο  με τον οποίο θα δώσουν «διέξοδο» στα προβλήματά τους. </a:t>
            </a:r>
          </a:p>
          <a:p>
            <a:endParaRPr lang="el-GR" dirty="0"/>
          </a:p>
        </p:txBody>
      </p:sp>
    </p:spTree>
    <p:extLst>
      <p:ext uri="{BB962C8B-B14F-4D97-AF65-F5344CB8AC3E}">
        <p14:creationId xmlns="" xmlns:p14="http://schemas.microsoft.com/office/powerpoint/2010/main" val="3024551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αυτοκτονίες στην κρίση</a:t>
            </a:r>
          </a:p>
        </p:txBody>
      </p:sp>
      <p:sp>
        <p:nvSpPr>
          <p:cNvPr id="3" name="Θέση περιεχομένου 2"/>
          <p:cNvSpPr>
            <a:spLocks noGrp="1"/>
          </p:cNvSpPr>
          <p:nvPr>
            <p:ph idx="1"/>
          </p:nvPr>
        </p:nvSpPr>
        <p:spPr/>
        <p:txBody>
          <a:bodyPr>
            <a:normAutofit fontScale="92500" lnSpcReduction="20000"/>
          </a:bodyPr>
          <a:lstStyle/>
          <a:p>
            <a:r>
              <a:rPr lang="el-GR" dirty="0"/>
              <a:t>ο Παγκόσμιος Οργανισμός Υγείας (ΠΟΥ) προέβλεπε ότι οι αυτοκτονίες θα εξελίσσονταν σε σημαντικό πρόβλημα για τις σύγχρονες </a:t>
            </a:r>
            <a:r>
              <a:rPr lang="el-GR" dirty="0" smtClean="0"/>
              <a:t>κοινωνίες.</a:t>
            </a:r>
          </a:p>
          <a:p>
            <a:r>
              <a:rPr lang="el-GR" dirty="0" smtClean="0"/>
              <a:t>Εκτιμούσε </a:t>
            </a:r>
            <a:r>
              <a:rPr lang="el-GR" dirty="0"/>
              <a:t>ότι ήδη από το έτος 2000 ο αριθμός των ατόμων που θα αυτοκτονούσαν ετησίως θα έφτανε το ένα εκατομμύριο άτομα</a:t>
            </a:r>
            <a:r>
              <a:rPr lang="el-GR" dirty="0" smtClean="0"/>
              <a:t>.</a:t>
            </a:r>
          </a:p>
          <a:p>
            <a:r>
              <a:rPr lang="el-GR" dirty="0" smtClean="0"/>
              <a:t>Στις </a:t>
            </a:r>
            <a:r>
              <a:rPr lang="el-GR" dirty="0"/>
              <a:t>προβλέψεις του ο ΠΟΥ δεν μπορούσε φυσικά να έχει υπολογίσει τις δραματικές εξελίξεις λόγω της διεθνούς οικονομικής κρίσης, η οποία έφερε περαιτέρω επιδείνωση των κοινωνικών συνθηκών.  </a:t>
            </a:r>
          </a:p>
          <a:p>
            <a:pPr marL="45720" indent="0">
              <a:buNone/>
            </a:pPr>
            <a:endParaRPr lang="el-GR" dirty="0"/>
          </a:p>
        </p:txBody>
      </p:sp>
    </p:spTree>
    <p:extLst>
      <p:ext uri="{BB962C8B-B14F-4D97-AF65-F5344CB8AC3E}">
        <p14:creationId xmlns="" xmlns:p14="http://schemas.microsoft.com/office/powerpoint/2010/main" val="1268274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Πρόληψη αυτοκτονιών - Οδηγίες ΠΟΥ</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smtClean="0"/>
              <a:t>Τα </a:t>
            </a:r>
            <a:r>
              <a:rPr lang="el-GR" dirty="0"/>
              <a:t>ΜΜΕ παίζουν σημαντικό ρόλο στην αναπαραγωγή των αυτοκτονιών, ιδιαίτερα κάτω από ορισμένες συνθήκες και για ορισμένες ευάλωτους πληθυσμούς, όπως είναι τα άτομα που πάσχουν από κατάθλιψη και οι νέοι. </a:t>
            </a:r>
          </a:p>
          <a:p>
            <a:r>
              <a:rPr lang="el-GR" dirty="0" smtClean="0"/>
              <a:t>Πρέπει </a:t>
            </a:r>
            <a:r>
              <a:rPr lang="el-GR" dirty="0"/>
              <a:t>να αποφεύγεται η παρουσίαση του θέματος με τρόπο που μπορεί να υποβάλλει την ιδέα ότι η αυτοκτονία μπορεί να είναι η λύση σε πιέσεις, αδιέξοδα και προβλήματα</a:t>
            </a:r>
            <a:r>
              <a:rPr lang="el-GR" dirty="0" smtClean="0"/>
              <a:t>.</a:t>
            </a:r>
          </a:p>
          <a:p>
            <a:r>
              <a:rPr lang="el-GR" dirty="0" smtClean="0"/>
              <a:t>Χρειάζεται </a:t>
            </a:r>
            <a:r>
              <a:rPr lang="el-GR" dirty="0"/>
              <a:t>να δίνεται ιδιαίτερη προσοχή στους τίτλους, τις φωτογραφίες, τα </a:t>
            </a:r>
            <a:r>
              <a:rPr lang="el-GR" dirty="0" err="1"/>
              <a:t>video</a:t>
            </a:r>
            <a:r>
              <a:rPr lang="el-GR" dirty="0"/>
              <a:t> και ιδιαίτερα στη γλώσσα που χρησιμοποιούν τα Μέσα,  ώστε ο αυτόχειρας να μην ωραιοποιείται ή να εμφανίζεται ως πρόσωπο με ιδιαίτερες </a:t>
            </a:r>
            <a:r>
              <a:rPr lang="el-GR" dirty="0" smtClean="0"/>
              <a:t>ευαισθησίες </a:t>
            </a:r>
            <a:r>
              <a:rPr lang="el-GR" dirty="0"/>
              <a:t>και να μη δίνονται λεπτομέρειες για τον τρόπο που έγινε η αυτοκτονία. </a:t>
            </a:r>
          </a:p>
          <a:p>
            <a:r>
              <a:rPr lang="el-GR" dirty="0" smtClean="0"/>
              <a:t>Η </a:t>
            </a:r>
            <a:r>
              <a:rPr lang="el-GR" dirty="0"/>
              <a:t>δημοσιοποίηση μιας πράξης αυτοχειρίας πρέπει να αποτελεί ευκαιρία για ενημέρωση και ευαισθητοποίηση του κοινού για το θέμα και τις σχετικές πηγές βοήθειας και όχι να ενισχύει τον  κίνδυνο μίμησης και αύξησης των αυτοκτονιών. </a:t>
            </a:r>
            <a:endParaRPr lang="el-GR" dirty="0" smtClean="0"/>
          </a:p>
          <a:p>
            <a:r>
              <a:rPr lang="el-GR" dirty="0" smtClean="0"/>
              <a:t>Η Αυστραλία, η </a:t>
            </a:r>
            <a:r>
              <a:rPr lang="el-GR" dirty="0"/>
              <a:t>Αγγλία και η Ιρλανδία ανέπτυξαν ειδικά προγράμματα εκπαίδευσης των δημοσιογράφων και των φοιτητών </a:t>
            </a:r>
            <a:r>
              <a:rPr lang="el-GR" dirty="0" smtClean="0"/>
              <a:t>δημοσιογραφίας. </a:t>
            </a:r>
            <a:endParaRPr lang="el-GR" dirty="0"/>
          </a:p>
          <a:p>
            <a:r>
              <a:rPr lang="el-GR" dirty="0" smtClean="0"/>
              <a:t>Η Νορβηγία </a:t>
            </a:r>
            <a:r>
              <a:rPr lang="el-GR" dirty="0"/>
              <a:t>και ο Καναδάς, υιοθέτησαν εθνικό κώδικα </a:t>
            </a:r>
            <a:r>
              <a:rPr lang="el-GR" dirty="0" smtClean="0"/>
              <a:t>δημοσιογραφίας, </a:t>
            </a:r>
            <a:r>
              <a:rPr lang="el-GR" dirty="0"/>
              <a:t>με έμφαση στην αποφυγή της επιρροής των αναγνωστών ή </a:t>
            </a:r>
            <a:r>
              <a:rPr lang="el-GR" dirty="0" smtClean="0"/>
              <a:t>θεατών.</a:t>
            </a:r>
            <a:endParaRPr lang="el-GR" dirty="0"/>
          </a:p>
          <a:p>
            <a:endParaRPr lang="el-GR" dirty="0"/>
          </a:p>
        </p:txBody>
      </p:sp>
    </p:spTree>
    <p:extLst>
      <p:ext uri="{BB962C8B-B14F-4D97-AF65-F5344CB8AC3E}">
        <p14:creationId xmlns="" xmlns:p14="http://schemas.microsoft.com/office/powerpoint/2010/main" val="2106899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Κοινωνική απόδειξη</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Οι μελέτες </a:t>
            </a:r>
            <a:r>
              <a:rPr lang="el-GR" dirty="0" smtClean="0"/>
              <a:t>σχετικά </a:t>
            </a:r>
            <a:r>
              <a:rPr lang="el-GR" dirty="0"/>
              <a:t>με το θάνατο της </a:t>
            </a:r>
            <a:r>
              <a:rPr lang="el-GR" dirty="0" err="1"/>
              <a:t>Μαίριλιν</a:t>
            </a:r>
            <a:r>
              <a:rPr lang="el-GR" dirty="0"/>
              <a:t> Μονρόε έδειξαν ότι η επίδραση από την έντονη δημοσιοποίηση μιας αυτοκτονίας είναι αυξημένη όταν πρόκειται για διάσημο </a:t>
            </a:r>
            <a:r>
              <a:rPr lang="el-GR" dirty="0" smtClean="0"/>
              <a:t>πρόσωπο. </a:t>
            </a:r>
          </a:p>
          <a:p>
            <a:r>
              <a:rPr lang="el-GR" dirty="0" smtClean="0"/>
              <a:t>Μετά </a:t>
            </a:r>
            <a:r>
              <a:rPr lang="el-GR" dirty="0"/>
              <a:t>τον πολύκροτο θάνατο της σταρ οι αυτοκτονίες αυξήθηκαν κατά 12%. </a:t>
            </a:r>
          </a:p>
          <a:p>
            <a:r>
              <a:rPr lang="el-GR" dirty="0" smtClean="0"/>
              <a:t>Μετά </a:t>
            </a:r>
            <a:r>
              <a:rPr lang="el-GR" dirty="0"/>
              <a:t>την αυτοκτονία κάποιου προσώπου που θεωρείται διασημότητα, οι πιθανότητες μίμησης αυξάνονται 14,3 φορές περισσότερο σε σχέση με άτομα που δεν ήταν διάσημα. </a:t>
            </a:r>
            <a:endParaRPr lang="el-GR" dirty="0" smtClean="0"/>
          </a:p>
          <a:p>
            <a:r>
              <a:rPr lang="el-GR" dirty="0" smtClean="0"/>
              <a:t>Τη </a:t>
            </a:r>
            <a:r>
              <a:rPr lang="el-GR" dirty="0"/>
              <a:t>μεγαλύτερη ταύτιση με τα θύματα των αυτοκτονιών κάνουν τα άτομα με ψυχική ασθένεια και προβλήματα εξάρτησης, σε ποσοστό 98% και 87,3% </a:t>
            </a:r>
            <a:r>
              <a:rPr lang="el-GR" dirty="0" smtClean="0"/>
              <a:t>αντίστοιχα. . </a:t>
            </a:r>
            <a:endParaRPr lang="el-GR" dirty="0"/>
          </a:p>
          <a:p>
            <a:r>
              <a:rPr lang="el-GR" dirty="0" smtClean="0"/>
              <a:t>Η μιμητική </a:t>
            </a:r>
            <a:r>
              <a:rPr lang="el-GR" dirty="0"/>
              <a:t>αυτοκτονία συμβαίνει </a:t>
            </a:r>
            <a:r>
              <a:rPr lang="el-GR" dirty="0" smtClean="0"/>
              <a:t>ωστόσο σε </a:t>
            </a:r>
            <a:r>
              <a:rPr lang="el-GR" dirty="0"/>
              <a:t>άτομα που μιμούνται άλλα άτομα τα οποία βρίσκονται στο στενό τους περιβάλλον ή έχουν παρόμοια χαρακτηριστικά. </a:t>
            </a:r>
            <a:endParaRPr lang="el-GR" dirty="0" smtClean="0"/>
          </a:p>
          <a:p>
            <a:r>
              <a:rPr lang="el-GR" dirty="0" smtClean="0"/>
              <a:t>Το </a:t>
            </a:r>
            <a:r>
              <a:rPr lang="el-GR" dirty="0"/>
              <a:t>εναλλακτικό αυτό μοντέλο ερμηνείας των αυτοκτονιών με την επωνυμία «κοινωνική απόδειξη» (</a:t>
            </a:r>
            <a:r>
              <a:rPr lang="el-GR" dirty="0" err="1"/>
              <a:t>social</a:t>
            </a:r>
            <a:r>
              <a:rPr lang="el-GR" dirty="0"/>
              <a:t> </a:t>
            </a:r>
            <a:r>
              <a:rPr lang="el-GR" dirty="0" err="1"/>
              <a:t>proof</a:t>
            </a:r>
            <a:r>
              <a:rPr lang="el-GR" dirty="0"/>
              <a:t>), επιβεβαιώθηκε από σχετική μελέτη του Πανεπιστημίου </a:t>
            </a:r>
            <a:r>
              <a:rPr lang="el-GR" dirty="0" err="1"/>
              <a:t>Queen</a:t>
            </a:r>
            <a:r>
              <a:rPr lang="el-GR" dirty="0"/>
              <a:t>  Mary του </a:t>
            </a:r>
            <a:r>
              <a:rPr lang="el-GR" dirty="0" smtClean="0"/>
              <a:t>Λονδίνου.</a:t>
            </a:r>
            <a:endParaRPr lang="el-GR" dirty="0"/>
          </a:p>
          <a:p>
            <a:endParaRPr lang="el-GR" dirty="0"/>
          </a:p>
        </p:txBody>
      </p:sp>
    </p:spTree>
    <p:extLst>
      <p:ext uri="{BB962C8B-B14F-4D97-AF65-F5344CB8AC3E}">
        <p14:creationId xmlns="" xmlns:p14="http://schemas.microsoft.com/office/powerpoint/2010/main" val="1459858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Ψυχική υγεία</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Οι </a:t>
            </a:r>
            <a:r>
              <a:rPr lang="el-GR" dirty="0" smtClean="0"/>
              <a:t>ψυχιατρικές </a:t>
            </a:r>
            <a:r>
              <a:rPr lang="el-GR" dirty="0"/>
              <a:t>διαταραχές και ιδιαίτερα η κατάθλιψη αποτελούν μαζί με την εξάρτηση από ψυχοτρόπους ουσίες ένα από τα σοβαρότερα και εντεινόμενα προβλήματα της κρίσης. </a:t>
            </a:r>
            <a:endParaRPr lang="el-GR" dirty="0" smtClean="0"/>
          </a:p>
          <a:p>
            <a:r>
              <a:rPr lang="el-GR" dirty="0" smtClean="0"/>
              <a:t>Πολλοί </a:t>
            </a:r>
            <a:r>
              <a:rPr lang="el-GR" dirty="0"/>
              <a:t>άνθρωποι δυσκολεύονται να μιλήσουν </a:t>
            </a:r>
            <a:r>
              <a:rPr lang="el-GR" dirty="0" smtClean="0"/>
              <a:t>γιατί </a:t>
            </a:r>
            <a:r>
              <a:rPr lang="el-GR" dirty="0"/>
              <a:t>νοιώθουν τον κίνδυνο του στιγματισμού των ίδιων και των οικογενειών τους. </a:t>
            </a:r>
            <a:endParaRPr lang="el-GR" dirty="0" smtClean="0"/>
          </a:p>
          <a:p>
            <a:r>
              <a:rPr lang="el-GR" dirty="0" smtClean="0"/>
              <a:t>Το </a:t>
            </a:r>
            <a:r>
              <a:rPr lang="el-GR" dirty="0"/>
              <a:t>πρόβλημα </a:t>
            </a:r>
            <a:r>
              <a:rPr lang="el-GR" dirty="0" smtClean="0"/>
              <a:t>αποκαλύπτεται </a:t>
            </a:r>
            <a:r>
              <a:rPr lang="el-GR" dirty="0"/>
              <a:t>όταν η κατάστασή </a:t>
            </a:r>
            <a:r>
              <a:rPr lang="el-GR" dirty="0" smtClean="0"/>
              <a:t>έχει </a:t>
            </a:r>
            <a:r>
              <a:rPr lang="el-GR" dirty="0"/>
              <a:t>επιβαρυνθεί πάρα πολύ και είναι δύσκολο να ελεγχθεί.</a:t>
            </a:r>
          </a:p>
          <a:p>
            <a:r>
              <a:rPr lang="el-GR" dirty="0"/>
              <a:t>Για άτομα που ανήκουν </a:t>
            </a:r>
            <a:r>
              <a:rPr lang="el-GR" dirty="0" smtClean="0"/>
              <a:t>στις </a:t>
            </a:r>
            <a:r>
              <a:rPr lang="el-GR" dirty="0"/>
              <a:t>ευάλωτες ομάδες η αυτοκτονία μπορεί να </a:t>
            </a:r>
            <a:r>
              <a:rPr lang="el-GR" dirty="0" smtClean="0"/>
              <a:t>εμφανιστεί </a:t>
            </a:r>
            <a:r>
              <a:rPr lang="el-GR" dirty="0"/>
              <a:t>ως η μόνη </a:t>
            </a:r>
            <a:r>
              <a:rPr lang="el-GR" dirty="0" smtClean="0"/>
              <a:t>διέξοδος. </a:t>
            </a:r>
            <a:endParaRPr lang="en-US" dirty="0" smtClean="0"/>
          </a:p>
          <a:p>
            <a:r>
              <a:rPr lang="el-GR" dirty="0" smtClean="0"/>
              <a:t>Θεωρούν ότι η αυτοκτονία αναδεικνύει </a:t>
            </a:r>
            <a:r>
              <a:rPr lang="el-GR" dirty="0"/>
              <a:t>την ευαισθησία τους, τη μοναδικότητά τους, τον ηρωισμό τους και φέρνει ένα οριστικό τέλος στα προβλήματά τους.</a:t>
            </a:r>
          </a:p>
          <a:p>
            <a:pPr marL="45720" indent="0">
              <a:buNone/>
            </a:pPr>
            <a:r>
              <a:rPr lang="el-GR" dirty="0" smtClean="0"/>
              <a:t> </a:t>
            </a:r>
            <a:endParaRPr lang="el-GR" dirty="0"/>
          </a:p>
        </p:txBody>
      </p:sp>
    </p:spTree>
    <p:extLst>
      <p:ext uri="{BB962C8B-B14F-4D97-AF65-F5344CB8AC3E}">
        <p14:creationId xmlns="" xmlns:p14="http://schemas.microsoft.com/office/powerpoint/2010/main" val="220483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Συμπεράσματα</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Η σχέση μεταξύ ανεργίας, οικονομικής κρίσης και αύξησης των αυτοκτονιών είναι σαφής.</a:t>
            </a:r>
          </a:p>
          <a:p>
            <a:r>
              <a:rPr lang="el-GR" dirty="0" smtClean="0"/>
              <a:t>Η αύξηση της κατάθλιψης και των άλλων προβλημάτων ψυχικής υγείας επίσης σχετίζεται με την αύξηση των αυτοκτονιών.</a:t>
            </a:r>
          </a:p>
          <a:p>
            <a:r>
              <a:rPr lang="el-GR" dirty="0" smtClean="0"/>
              <a:t>Το φαινόμενο του </a:t>
            </a:r>
            <a:r>
              <a:rPr lang="el-GR" dirty="0" err="1" smtClean="0"/>
              <a:t>Βέρθερου</a:t>
            </a:r>
            <a:r>
              <a:rPr lang="el-GR" dirty="0" smtClean="0"/>
              <a:t> και του μιμητισμού χρειάζεται να μελετηθούν περαιτέρω.</a:t>
            </a:r>
          </a:p>
          <a:p>
            <a:r>
              <a:rPr lang="el-GR" dirty="0" smtClean="0"/>
              <a:t>Η εκπαίδευση των ΜΜΕ στην προβολή των αυτοκτονιών είναι σημαντική.</a:t>
            </a:r>
          </a:p>
          <a:p>
            <a:r>
              <a:rPr lang="el-GR" dirty="0" smtClean="0"/>
              <a:t>Η υιοθέτηση κώδικα ηθικής </a:t>
            </a:r>
            <a:r>
              <a:rPr lang="el-GR" smtClean="0"/>
              <a:t>και δεοντολογίας από τα ΜΜΕ </a:t>
            </a:r>
            <a:r>
              <a:rPr lang="el-GR" dirty="0" smtClean="0"/>
              <a:t>και οι παρεμβάσεις πρόληψης είναι σημαντικές.</a:t>
            </a:r>
            <a:endParaRPr lang="el-GR" dirty="0"/>
          </a:p>
        </p:txBody>
      </p:sp>
    </p:spTree>
    <p:extLst>
      <p:ext uri="{BB962C8B-B14F-4D97-AF65-F5344CB8AC3E}">
        <p14:creationId xmlns="" xmlns:p14="http://schemas.microsoft.com/office/powerpoint/2010/main" val="25677101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Προτεινόμενη βιβλιογραφία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n-GB" dirty="0" err="1"/>
              <a:t>Antonakakis</a:t>
            </a:r>
            <a:r>
              <a:rPr lang="en-GB" dirty="0"/>
              <a:t>, N., (2013), Fiscal Austerity, Unemployment and Suicide Rates in Greece  </a:t>
            </a:r>
            <a:r>
              <a:rPr lang="el-GR" dirty="0"/>
              <a:t>από: </a:t>
            </a:r>
            <a:r>
              <a:rPr lang="en-GB" dirty="0"/>
              <a:t>http://mpra.ub.uni-muenchen.de/45198/.</a:t>
            </a:r>
          </a:p>
          <a:p>
            <a:r>
              <a:rPr lang="en-GB" dirty="0" err="1"/>
              <a:t>Antonakakis</a:t>
            </a:r>
            <a:r>
              <a:rPr lang="en-GB" dirty="0"/>
              <a:t>, N. and A. Collins, (2014) The Impact of Fiscal Austerity on Suicide: On the Empirics of a Modern Greek Tragedy. Social Science &amp; Medicine: p. 39-50. </a:t>
            </a:r>
          </a:p>
          <a:p>
            <a:r>
              <a:rPr lang="el-GR" dirty="0"/>
              <a:t>Αυτοκτονία Σύνταγμα: το τραγικό σημείωμα του Δημήτρη </a:t>
            </a:r>
            <a:r>
              <a:rPr lang="el-GR" dirty="0" err="1"/>
              <a:t>Χριστούλα</a:t>
            </a:r>
            <a:r>
              <a:rPr lang="el-GR" dirty="0"/>
              <a:t> 4/4/2012. </a:t>
            </a:r>
            <a:r>
              <a:rPr lang="en-GB" dirty="0"/>
              <a:t>http://www.fimes.gr/2012/04/dimitris-christoulas-simeioma-aftoktonia-suntagma/.</a:t>
            </a:r>
          </a:p>
          <a:p>
            <a:r>
              <a:rPr lang="el-GR" dirty="0"/>
              <a:t>Αυτοκτονία στο </a:t>
            </a:r>
            <a:r>
              <a:rPr lang="el-GR" dirty="0" err="1"/>
              <a:t>Μόλυβο</a:t>
            </a:r>
            <a:r>
              <a:rPr lang="el-GR" dirty="0"/>
              <a:t> </a:t>
            </a:r>
            <a:r>
              <a:rPr lang="en-GB" dirty="0"/>
              <a:t>LESVOSNEWS, 20/09/2013. http://www.lesvosnews.net/articles/news-categories/koinonia/aytoktonia-sto-molyvo-sygklonizei-idioheiro-simeioma-toy-emmanoyil.</a:t>
            </a:r>
          </a:p>
          <a:p>
            <a:r>
              <a:rPr lang="el-GR" dirty="0"/>
              <a:t>Το τελευταίο σημείωμα του Αλέξανδρου 29/5/2012. </a:t>
            </a:r>
            <a:r>
              <a:rPr lang="en-GB" dirty="0"/>
              <a:t>http://reportaznet.blogspot.gr/2012/05/blog-post_7347.html. </a:t>
            </a:r>
          </a:p>
          <a:p>
            <a:r>
              <a:rPr lang="en-GB" dirty="0"/>
              <a:t>Christakis, N.A. and J.H. Fowler (2009), Connected: The Surprising Power of Our Social Networks and How They Shape Our Lives New York.</a:t>
            </a:r>
          </a:p>
          <a:p>
            <a:r>
              <a:rPr lang="en-GB" dirty="0"/>
              <a:t>Copycat Suicide; http://en.wikipedia.org/wiki/Copycat_suicide</a:t>
            </a:r>
          </a:p>
          <a:p>
            <a:r>
              <a:rPr lang="en-GB" dirty="0"/>
              <a:t>Durkheim, E. (1966), The Suicide. New York The Free Press. </a:t>
            </a:r>
          </a:p>
          <a:p>
            <a:pPr marL="45720" indent="0">
              <a:buNone/>
            </a:pPr>
            <a:endParaRPr lang="el-GR" dirty="0"/>
          </a:p>
        </p:txBody>
      </p:sp>
    </p:spTree>
    <p:extLst>
      <p:ext uri="{BB962C8B-B14F-4D97-AF65-F5344CB8AC3E}">
        <p14:creationId xmlns="" xmlns:p14="http://schemas.microsoft.com/office/powerpoint/2010/main" val="3793532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Προτεινόμενη βιβλιογραφία</a:t>
            </a:r>
            <a:endParaRPr lang="el-GR" dirty="0"/>
          </a:p>
        </p:txBody>
      </p:sp>
      <p:sp>
        <p:nvSpPr>
          <p:cNvPr id="3" name="Θέση περιεχομένου 2"/>
          <p:cNvSpPr>
            <a:spLocks noGrp="1"/>
          </p:cNvSpPr>
          <p:nvPr>
            <p:ph idx="1"/>
          </p:nvPr>
        </p:nvSpPr>
        <p:spPr/>
        <p:txBody>
          <a:bodyPr>
            <a:normAutofit fontScale="55000" lnSpcReduction="20000"/>
          </a:bodyPr>
          <a:lstStyle/>
          <a:p>
            <a:pPr marL="45720" indent="0">
              <a:buNone/>
            </a:pPr>
            <a:endParaRPr lang="el-GR" dirty="0" smtClean="0"/>
          </a:p>
          <a:p>
            <a:pPr marL="45720" indent="0">
              <a:buNone/>
            </a:pPr>
            <a:r>
              <a:rPr lang="el-GR" dirty="0"/>
              <a:t>ΕΛΣΤΑΤ: 1.245 αυτοκτονίες στην Ελλάδα την 3ετία 2009 - 2011, </a:t>
            </a:r>
            <a:r>
              <a:rPr lang="en-GB" dirty="0"/>
              <a:t>NEWS247, 28/7/2013. http://news247.gr/eidiseis/koinonia/elstat_1_245_aytoktonies_sthn_ellada_thn_3etia_2009_-_2011.2311325.html.</a:t>
            </a:r>
          </a:p>
          <a:p>
            <a:pPr marL="45720" indent="0">
              <a:buNone/>
            </a:pPr>
            <a:r>
              <a:rPr lang="en-GB" dirty="0"/>
              <a:t>Blakely, T.A., S.C.D. Collings, and J. Atkinson, (2003) Unemployment and suicide. Evidence for a causal association? Research Report. J </a:t>
            </a:r>
            <a:r>
              <a:rPr lang="en-GB" dirty="0" err="1"/>
              <a:t>Epidemiol</a:t>
            </a:r>
            <a:r>
              <a:rPr lang="en-GB" dirty="0"/>
              <a:t> Community Health 57: p. 594-600.</a:t>
            </a:r>
          </a:p>
          <a:p>
            <a:pPr marL="45720" indent="0">
              <a:buNone/>
            </a:pPr>
            <a:r>
              <a:rPr lang="en-GB" dirty="0" err="1"/>
              <a:t>Bonovas</a:t>
            </a:r>
            <a:r>
              <a:rPr lang="en-GB" dirty="0"/>
              <a:t>, S. and G. </a:t>
            </a:r>
            <a:r>
              <a:rPr lang="en-GB" dirty="0" err="1"/>
              <a:t>Nikolopoulos</a:t>
            </a:r>
            <a:r>
              <a:rPr lang="en-GB" dirty="0"/>
              <a:t>, (2012) High-burden epidemics in Greece in the era of economic crisis. Early signs of a public health tragedy. J </a:t>
            </a:r>
            <a:r>
              <a:rPr lang="en-GB" dirty="0" err="1"/>
              <a:t>Prev</a:t>
            </a:r>
            <a:r>
              <a:rPr lang="en-GB" dirty="0"/>
              <a:t> Med </a:t>
            </a:r>
            <a:r>
              <a:rPr lang="en-GB" dirty="0" err="1"/>
              <a:t>Hyg</a:t>
            </a:r>
            <a:r>
              <a:rPr lang="en-GB" dirty="0"/>
              <a:t>. 53(3): p. 169-71.</a:t>
            </a:r>
          </a:p>
          <a:p>
            <a:pPr marL="45720" indent="0">
              <a:buNone/>
            </a:pPr>
            <a:r>
              <a:rPr lang="en-GB" dirty="0" err="1"/>
              <a:t>Fountoulakis</a:t>
            </a:r>
            <a:r>
              <a:rPr lang="en-GB" dirty="0"/>
              <a:t>, K.N. and P. </a:t>
            </a:r>
            <a:r>
              <a:rPr lang="en-GB" dirty="0" err="1"/>
              <a:t>Theodorakis</a:t>
            </a:r>
            <a:r>
              <a:rPr lang="en-GB" dirty="0"/>
              <a:t>, (2013). Impact of 2008 global economic crisis on suicide: time trend study in 54 countries. BMG. 347,   http://www.bmj.com/content/347/bmj.f5239/rr/665855.</a:t>
            </a:r>
          </a:p>
          <a:p>
            <a:pPr marL="45720" indent="0">
              <a:buNone/>
            </a:pPr>
            <a:r>
              <a:rPr lang="en-GB" dirty="0" err="1"/>
              <a:t>Karanikolos</a:t>
            </a:r>
            <a:r>
              <a:rPr lang="en-GB" dirty="0"/>
              <a:t>, M., et al., (2013) Financial crisis, austerity, and health in Europe. The Lancet. 381(9874): p. 1323-1331.</a:t>
            </a:r>
          </a:p>
          <a:p>
            <a:pPr marL="45720" indent="0">
              <a:buNone/>
            </a:pPr>
            <a:r>
              <a:rPr lang="en-GB" dirty="0" err="1"/>
              <a:t>Kondilis</a:t>
            </a:r>
            <a:r>
              <a:rPr lang="en-GB" dirty="0"/>
              <a:t>, E., et al., (2013) Economic Crisis, Restrictive Policies, and the Population’s Health and Health Care: The Greek Case. American Journal of Public Health. 103(6): p. 973-979</a:t>
            </a:r>
            <a:r>
              <a:rPr lang="en-GB" dirty="0" smtClean="0"/>
              <a:t>.</a:t>
            </a:r>
            <a:endParaRPr lang="en-GB" dirty="0"/>
          </a:p>
        </p:txBody>
      </p:sp>
    </p:spTree>
    <p:extLst>
      <p:ext uri="{BB962C8B-B14F-4D97-AF65-F5344CB8AC3E}">
        <p14:creationId xmlns="" xmlns:p14="http://schemas.microsoft.com/office/powerpoint/2010/main" val="9915681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Προτεινόμενη βιβλιογραφία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n-GB" dirty="0" err="1"/>
              <a:t>Kondilis</a:t>
            </a:r>
            <a:r>
              <a:rPr lang="en-GB" dirty="0"/>
              <a:t>, E., et al., (2013) Suicide mortality and economic crisis in Greece: men's Achilles’ heel. Journal of Epidemiology and Community Health. 67(6): p. e1.</a:t>
            </a:r>
          </a:p>
          <a:p>
            <a:r>
              <a:rPr lang="en-GB" dirty="0" err="1"/>
              <a:t>Liaropoulos</a:t>
            </a:r>
            <a:r>
              <a:rPr lang="en-GB" dirty="0"/>
              <a:t>, L., (2012) Greek economic crisis: not a tragedy for health. BMG. 345.</a:t>
            </a:r>
          </a:p>
          <a:p>
            <a:r>
              <a:rPr lang="el-GR" dirty="0" err="1"/>
              <a:t>Μεγαλοοικονόμου</a:t>
            </a:r>
            <a:r>
              <a:rPr lang="el-GR" dirty="0"/>
              <a:t>, Θ., (2012) Σχετικά με τη ραγδαία αύξηση των αυτοκτονιών εν μέσω μνημονίου. Ουτοπία(99): </a:t>
            </a:r>
            <a:r>
              <a:rPr lang="en-GB" dirty="0"/>
              <a:t>p. 10-11.</a:t>
            </a:r>
          </a:p>
          <a:p>
            <a:r>
              <a:rPr lang="en-GB" dirty="0"/>
              <a:t>Merton, R.K. (1968), Social Theory and Social Structure. New York: Free Press.</a:t>
            </a:r>
          </a:p>
          <a:p>
            <a:r>
              <a:rPr lang="en-GB" dirty="0"/>
              <a:t>Fromm, E. (1942), The Fear of Freedom. New York: Kegan.</a:t>
            </a:r>
          </a:p>
          <a:p>
            <a:r>
              <a:rPr lang="en-GB" dirty="0" err="1"/>
              <a:t>Stuckler</a:t>
            </a:r>
            <a:r>
              <a:rPr lang="en-GB" dirty="0"/>
              <a:t>, D., et al., (2009) The public health effect of economic crises and alternative policy responses in Europe: an empirical analysis. Lancet. 374(9686): p. 315-23.</a:t>
            </a:r>
          </a:p>
          <a:p>
            <a:r>
              <a:rPr lang="en-GB" dirty="0" err="1"/>
              <a:t>Winnicott</a:t>
            </a:r>
            <a:r>
              <a:rPr lang="en-GB" dirty="0"/>
              <a:t>, D.W., (1974) Fear of Breakdown. International Review of Psycho-analysis. 1: p. 103-107.</a:t>
            </a:r>
          </a:p>
          <a:p>
            <a:r>
              <a:rPr lang="en-GB" dirty="0"/>
              <a:t>WHO, (2008) Preventing suicide : a resource for media professionals. </a:t>
            </a:r>
          </a:p>
          <a:p>
            <a:endParaRPr lang="en-GB" dirty="0"/>
          </a:p>
          <a:p>
            <a:pPr marL="45720" indent="0">
              <a:buNone/>
            </a:pPr>
            <a:endParaRPr lang="en-GB" dirty="0"/>
          </a:p>
        </p:txBody>
      </p:sp>
    </p:spTree>
    <p:extLst>
      <p:ext uri="{BB962C8B-B14F-4D97-AF65-F5344CB8AC3E}">
        <p14:creationId xmlns="" xmlns:p14="http://schemas.microsoft.com/office/powerpoint/2010/main" val="4127520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Durkheim</a:t>
            </a:r>
            <a:endParaRPr lang="el-GR" dirty="0"/>
          </a:p>
        </p:txBody>
      </p:sp>
      <p:sp>
        <p:nvSpPr>
          <p:cNvPr id="3" name="Θέση περιεχομένου 2"/>
          <p:cNvSpPr>
            <a:spLocks noGrp="1"/>
          </p:cNvSpPr>
          <p:nvPr>
            <p:ph idx="1"/>
          </p:nvPr>
        </p:nvSpPr>
        <p:spPr/>
        <p:txBody>
          <a:bodyPr/>
          <a:lstStyle/>
          <a:p>
            <a:r>
              <a:rPr lang="el-GR" dirty="0" smtClean="0"/>
              <a:t>Οι </a:t>
            </a:r>
            <a:r>
              <a:rPr lang="el-GR" dirty="0"/>
              <a:t>κοινωνικές συνθήκες αποτελούν σημαντικό παράγοντα για την αυτοκτονία και άλλες αυτοκαταστροφικές μορφές συμπεριφοράς. </a:t>
            </a:r>
            <a:endParaRPr lang="el-GR" dirty="0" smtClean="0"/>
          </a:p>
          <a:p>
            <a:r>
              <a:rPr lang="el-GR" dirty="0" smtClean="0"/>
              <a:t>Η ανομία </a:t>
            </a:r>
            <a:r>
              <a:rPr lang="el-GR" dirty="0"/>
              <a:t>στις σύγχρονες </a:t>
            </a:r>
            <a:r>
              <a:rPr lang="el-GR" dirty="0" smtClean="0"/>
              <a:t>κοινωνίες και το </a:t>
            </a:r>
            <a:r>
              <a:rPr lang="el-GR" dirty="0"/>
              <a:t>φαινόμενο της </a:t>
            </a:r>
            <a:r>
              <a:rPr lang="el-GR" dirty="0" err="1"/>
              <a:t>ανομικής</a:t>
            </a:r>
            <a:r>
              <a:rPr lang="el-GR" dirty="0"/>
              <a:t> αυτοκτονίας. </a:t>
            </a:r>
            <a:endParaRPr lang="el-GR" dirty="0" smtClean="0"/>
          </a:p>
          <a:p>
            <a:r>
              <a:rPr lang="el-GR" dirty="0" smtClean="0"/>
              <a:t>Όσο </a:t>
            </a:r>
            <a:r>
              <a:rPr lang="el-GR" dirty="0"/>
              <a:t>πιο χαλαρή είναι η κοινωνική αλληλεγγύη και η κοινωνική συνείδηση  τόσο τα ποσοστά αυτοκτονίας αυξάνονται. </a:t>
            </a:r>
          </a:p>
          <a:p>
            <a:endParaRPr lang="el-GR" dirty="0"/>
          </a:p>
        </p:txBody>
      </p:sp>
    </p:spTree>
    <p:extLst>
      <p:ext uri="{BB962C8B-B14F-4D97-AF65-F5344CB8AC3E}">
        <p14:creationId xmlns="" xmlns:p14="http://schemas.microsoft.com/office/powerpoint/2010/main" val="2727933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Merton</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Αναφέρθηκε σε </a:t>
            </a:r>
            <a:r>
              <a:rPr lang="el-GR" dirty="0"/>
              <a:t>μια κατάσταση ανομίας που εμφανίζεται στη σύγχρονη καταναλωτική </a:t>
            </a:r>
            <a:r>
              <a:rPr lang="el-GR" dirty="0" smtClean="0"/>
              <a:t>κοινωνία.</a:t>
            </a:r>
          </a:p>
          <a:p>
            <a:r>
              <a:rPr lang="el-GR" dirty="0" smtClean="0"/>
              <a:t>Μεγάλη </a:t>
            </a:r>
            <a:r>
              <a:rPr lang="el-GR" dirty="0"/>
              <a:t>αντίφαση και σύγκρουση ανάμεσα στους κανόνες, τις αξίες και τα μέσα που υιοθετούνται από τα άτομα, με αποτέλεσμα να επικρατεί σύγχυση και αβεβαιότητα. </a:t>
            </a:r>
            <a:endParaRPr lang="el-GR" dirty="0" smtClean="0"/>
          </a:p>
          <a:p>
            <a:r>
              <a:rPr lang="el-GR" dirty="0" smtClean="0"/>
              <a:t>Η ανομία </a:t>
            </a:r>
            <a:r>
              <a:rPr lang="el-GR" dirty="0"/>
              <a:t>ταυτίζεται με την αστάθεια και συνδέεται με την απώλεια του ηθικού και την </a:t>
            </a:r>
            <a:r>
              <a:rPr lang="el-GR" dirty="0" err="1"/>
              <a:t>αποθεσμοποίηση</a:t>
            </a:r>
            <a:r>
              <a:rPr lang="el-GR" dirty="0"/>
              <a:t>. </a:t>
            </a:r>
            <a:endParaRPr lang="el-GR" dirty="0" smtClean="0"/>
          </a:p>
          <a:p>
            <a:r>
              <a:rPr lang="el-GR" dirty="0"/>
              <a:t>Ο</a:t>
            </a:r>
            <a:r>
              <a:rPr lang="el-GR" dirty="0" smtClean="0"/>
              <a:t>ρισμένα </a:t>
            </a:r>
            <a:r>
              <a:rPr lang="el-GR" dirty="0"/>
              <a:t>άτομα, αισθανόμενα ξένα προς το περιβάλλον τους, απορρίπτουν τους σκοπούς και τα μέσα που υιοθετούνται από την κοινωνία και οδηγούνται σε </a:t>
            </a:r>
            <a:r>
              <a:rPr lang="el-GR" dirty="0" smtClean="0"/>
              <a:t>απόσυρση.</a:t>
            </a:r>
          </a:p>
          <a:p>
            <a:r>
              <a:rPr lang="el-GR" dirty="0" smtClean="0"/>
              <a:t>Οι </a:t>
            </a:r>
            <a:r>
              <a:rPr lang="el-GR" dirty="0"/>
              <a:t>αυτόχειρες αποτελούν παραδείγματα ανθρώπων που αποσύρθηκαν κοινωνικά, απομονώθηκαν ψυχολογικά και κατέρρευσαν.  </a:t>
            </a:r>
          </a:p>
        </p:txBody>
      </p:sp>
    </p:spTree>
    <p:extLst>
      <p:ext uri="{BB962C8B-B14F-4D97-AF65-F5344CB8AC3E}">
        <p14:creationId xmlns="" xmlns:p14="http://schemas.microsoft.com/office/powerpoint/2010/main" val="3587550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Fromm</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Αναφέρεται </a:t>
            </a:r>
            <a:r>
              <a:rPr lang="el-GR" dirty="0"/>
              <a:t>στην ηθική μοναξιά που βιώνει ο άνθρωπος στις σύγχρονες ανεπτυγμένες κοινωνίες όπου επικρατεί ανομία. </a:t>
            </a:r>
            <a:endParaRPr lang="el-GR" dirty="0" smtClean="0"/>
          </a:p>
          <a:p>
            <a:r>
              <a:rPr lang="el-GR" dirty="0" smtClean="0"/>
              <a:t>Η  </a:t>
            </a:r>
            <a:r>
              <a:rPr lang="el-GR" dirty="0"/>
              <a:t>ζοφερή κατάσταση επηρεάζει πολλούς ανθρώπους.  </a:t>
            </a:r>
            <a:endParaRPr lang="el-GR" dirty="0" smtClean="0"/>
          </a:p>
          <a:p>
            <a:r>
              <a:rPr lang="el-GR" dirty="0" smtClean="0"/>
              <a:t>Η μετάδοση </a:t>
            </a:r>
            <a:r>
              <a:rPr lang="el-GR" dirty="0"/>
              <a:t>των κοινωνικών συμπεριφορών </a:t>
            </a:r>
            <a:r>
              <a:rPr lang="el-GR" dirty="0" smtClean="0"/>
              <a:t>γίνεται </a:t>
            </a:r>
            <a:r>
              <a:rPr lang="el-GR" dirty="0"/>
              <a:t>μέσω των κοινωνικών </a:t>
            </a:r>
            <a:r>
              <a:rPr lang="el-GR" dirty="0" smtClean="0"/>
              <a:t>δικτύων.</a:t>
            </a:r>
          </a:p>
          <a:p>
            <a:r>
              <a:rPr lang="el-GR" dirty="0" smtClean="0"/>
              <a:t>Οι </a:t>
            </a:r>
            <a:r>
              <a:rPr lang="el-GR" dirty="0"/>
              <a:t>άνθρωποι αντιγράφουν τις συμπεριφορές εκείνων που γνωρίζουν άμεσα αλλά ακόμη και εκείνων που βρίσκονται σε απόσταση από αυτούς και είναι διασυνδεδεμένοι μαζί τους μέσω ενός </a:t>
            </a:r>
            <a:r>
              <a:rPr lang="el-GR" dirty="0" smtClean="0"/>
              <a:t>δικτύου (</a:t>
            </a:r>
            <a:r>
              <a:rPr lang="el-GR" dirty="0" err="1" smtClean="0"/>
              <a:t>Christakis</a:t>
            </a:r>
            <a:r>
              <a:rPr lang="el-GR" dirty="0" smtClean="0"/>
              <a:t> </a:t>
            </a:r>
            <a:r>
              <a:rPr lang="el-GR" dirty="0"/>
              <a:t>&amp; </a:t>
            </a:r>
            <a:r>
              <a:rPr lang="el-GR" dirty="0" err="1" smtClean="0"/>
              <a:t>Fowler</a:t>
            </a:r>
            <a:r>
              <a:rPr lang="el-GR" dirty="0" smtClean="0"/>
              <a:t>, 2009</a:t>
            </a:r>
            <a:r>
              <a:rPr lang="el-GR" dirty="0"/>
              <a:t>)</a:t>
            </a:r>
          </a:p>
          <a:p>
            <a:endParaRPr lang="el-GR" dirty="0"/>
          </a:p>
        </p:txBody>
      </p:sp>
    </p:spTree>
    <p:extLst>
      <p:ext uri="{BB962C8B-B14F-4D97-AF65-F5344CB8AC3E}">
        <p14:creationId xmlns="" xmlns:p14="http://schemas.microsoft.com/office/powerpoint/2010/main" val="3114873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Παγκόσμιος Οργανισμός Υγείας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Η αυτοκτονία είναι ένα σύνθετο και πολύ-παραγοντικό </a:t>
            </a:r>
            <a:r>
              <a:rPr lang="el-GR" dirty="0" smtClean="0"/>
              <a:t>φαινόμενο</a:t>
            </a:r>
          </a:p>
          <a:p>
            <a:r>
              <a:rPr lang="el-GR" dirty="0" smtClean="0"/>
              <a:t>Η αυτοκτονία </a:t>
            </a:r>
            <a:r>
              <a:rPr lang="el-GR" dirty="0"/>
              <a:t>ενός ατόμου επηρεάζει τη ζωή τουλάχιστον έξι ατόμων στο περιβάλλον του </a:t>
            </a:r>
            <a:endParaRPr lang="el-GR" dirty="0" smtClean="0"/>
          </a:p>
          <a:p>
            <a:r>
              <a:rPr lang="el-GR" dirty="0" smtClean="0"/>
              <a:t>Η </a:t>
            </a:r>
            <a:r>
              <a:rPr lang="el-GR" dirty="0"/>
              <a:t>πρόληψη των αυτοκτονιών είναι πολύ σημαντική τόσο για το ίδιο το άτομο που παίρνει την απόφαση όσο και για το οικογενειακό και φιλικό του περιβάλλον και την ευρύτερη κοινότητα. </a:t>
            </a:r>
          </a:p>
          <a:p>
            <a:r>
              <a:rPr lang="el-GR" dirty="0" smtClean="0"/>
              <a:t>Ο ΠΟΥ </a:t>
            </a:r>
            <a:r>
              <a:rPr lang="el-GR" dirty="0"/>
              <a:t>προειδοποιεί </a:t>
            </a:r>
            <a:r>
              <a:rPr lang="el-GR" dirty="0" smtClean="0"/>
              <a:t>για </a:t>
            </a:r>
            <a:r>
              <a:rPr lang="el-GR" dirty="0"/>
              <a:t>τα προβλήματα ψυχικής υγείας και την αύξηση των αυτοκτονιών που θα φέρει η οικονομική κρίση. </a:t>
            </a:r>
            <a:endParaRPr lang="el-GR" dirty="0" smtClean="0"/>
          </a:p>
          <a:p>
            <a:r>
              <a:rPr lang="el-GR" dirty="0" smtClean="0"/>
              <a:t>Η </a:t>
            </a:r>
            <a:r>
              <a:rPr lang="el-GR" dirty="0"/>
              <a:t>προειδοποίηση αυτή έχει γίνει </a:t>
            </a:r>
            <a:r>
              <a:rPr lang="el-GR" dirty="0" smtClean="0"/>
              <a:t>σήμερα </a:t>
            </a:r>
            <a:r>
              <a:rPr lang="el-GR" dirty="0"/>
              <a:t>πραγματικότητα στη χώρα μας, επιβεβαιώνοντας τις δυσοίωνες προβλέψεις και τη διεθνή εμπειρία. </a:t>
            </a:r>
          </a:p>
        </p:txBody>
      </p:sp>
    </p:spTree>
    <p:extLst>
      <p:ext uri="{BB962C8B-B14F-4D97-AF65-F5344CB8AC3E}">
        <p14:creationId xmlns="" xmlns:p14="http://schemas.microsoft.com/office/powerpoint/2010/main" val="3276890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περίπτωση της Ελλάδας</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smtClean="0"/>
              <a:t>Η </a:t>
            </a:r>
            <a:r>
              <a:rPr lang="el-GR" dirty="0"/>
              <a:t>Ελλάδα παρουσίαζε, ίσως λόγω της μη σωστής καταγραφής, τα χαμηλότερα ποσοστά αυτοκτονιών ανάμεσα στις χώρες μέλη του ΟΟΣΑ (2.8/100.000 κατοίκους). </a:t>
            </a:r>
            <a:endParaRPr lang="el-GR" dirty="0" smtClean="0"/>
          </a:p>
          <a:p>
            <a:r>
              <a:rPr lang="el-GR" dirty="0" smtClean="0"/>
              <a:t>Τα </a:t>
            </a:r>
            <a:r>
              <a:rPr lang="el-GR" dirty="0"/>
              <a:t>δυο πρώτα χρόνια της </a:t>
            </a:r>
            <a:r>
              <a:rPr lang="el-GR" dirty="0" smtClean="0"/>
              <a:t>κρίσης τα </a:t>
            </a:r>
            <a:r>
              <a:rPr lang="el-GR" dirty="0"/>
              <a:t>ποσοστά </a:t>
            </a:r>
            <a:r>
              <a:rPr lang="el-GR" dirty="0" smtClean="0"/>
              <a:t> </a:t>
            </a:r>
            <a:r>
              <a:rPr lang="el-GR" dirty="0"/>
              <a:t>διπλασιάστηκαν από 2,8 στο 5/100.000, </a:t>
            </a:r>
            <a:endParaRPr lang="el-GR" dirty="0" smtClean="0"/>
          </a:p>
          <a:p>
            <a:r>
              <a:rPr lang="el-GR" dirty="0" smtClean="0"/>
              <a:t>Παραμένοντα </a:t>
            </a:r>
            <a:r>
              <a:rPr lang="el-GR" dirty="0"/>
              <a:t>ωστόσο ακόμη χαμηλά σε σχέση με τη Φιλανδία (17,3/100.000) και το μέσο όρο των χωρών του ΟΟΣΑ (11.3/100.000)9. </a:t>
            </a:r>
            <a:endParaRPr lang="el-GR" dirty="0" smtClean="0"/>
          </a:p>
          <a:p>
            <a:r>
              <a:rPr lang="el-GR" dirty="0" smtClean="0"/>
              <a:t>Παρόλο όμως </a:t>
            </a:r>
            <a:r>
              <a:rPr lang="el-GR" dirty="0"/>
              <a:t>που σε σχέση με άλλες χώρες τα ποσοστά είναι ακόμη χαμηλά, </a:t>
            </a:r>
            <a:r>
              <a:rPr lang="el-GR" dirty="0" smtClean="0"/>
              <a:t>ο </a:t>
            </a:r>
            <a:r>
              <a:rPr lang="el-GR" dirty="0"/>
              <a:t>ρυθμός ανόδου του αριθμού των ατόμων που οδηγούνται στο να βάλουν τέλος στη ζωή τους είναι από τους πιο υψηλούς στον κόσμο.</a:t>
            </a:r>
          </a:p>
          <a:p>
            <a:r>
              <a:rPr lang="el-GR" dirty="0" smtClean="0"/>
              <a:t>Η </a:t>
            </a:r>
            <a:r>
              <a:rPr lang="el-GR" dirty="0"/>
              <a:t>τάση μείωσης στα ποσοστά των αυτοκτονιών η οποία είχε παρατηρηθεί στις χώρες της ΕΕ πριν από το 2007 αντιστράφηκε σε τάση αύξησης το 2009, ένα χρόνο μετά την κατάρρευση του τραπεζικού συστήματος και την έναρξη της οικονομικής κρίσης. </a:t>
            </a:r>
            <a:endParaRPr lang="el-GR" dirty="0" smtClean="0"/>
          </a:p>
          <a:p>
            <a:r>
              <a:rPr lang="el-GR" dirty="0" smtClean="0"/>
              <a:t>Η τάση αυτή στα </a:t>
            </a:r>
            <a:r>
              <a:rPr lang="el-GR" dirty="0"/>
              <a:t>παλαιά κράτη μέλη της ΕΕ </a:t>
            </a:r>
            <a:r>
              <a:rPr lang="el-GR" dirty="0" smtClean="0"/>
              <a:t>έφτασε </a:t>
            </a:r>
            <a:r>
              <a:rPr lang="el-GR" dirty="0"/>
              <a:t>στο 7% και συνδέθηκε με αυξητική τάση άνω του 3% στα ποσοστά ανεργίας.</a:t>
            </a:r>
          </a:p>
          <a:p>
            <a:r>
              <a:rPr lang="el-GR" dirty="0" smtClean="0"/>
              <a:t>Στην </a:t>
            </a:r>
            <a:r>
              <a:rPr lang="el-GR" dirty="0"/>
              <a:t>περίπτωση της Ελλάδας τα περισσότερα από τα άτομα που καλούσαν τις γραμμές ψυχικής στήριξης στην περίοδο έναρξης της οικονομικής </a:t>
            </a:r>
            <a:r>
              <a:rPr lang="el-GR" dirty="0" smtClean="0"/>
              <a:t>κρίσης </a:t>
            </a:r>
            <a:r>
              <a:rPr lang="el-GR" dirty="0"/>
              <a:t>εξέφραζαν αδυναμία να αντιμετωπίσουν μια αδιέξοδη κατά αυτούς </a:t>
            </a:r>
            <a:r>
              <a:rPr lang="el-GR" dirty="0" smtClean="0"/>
              <a:t>κατάσταση και </a:t>
            </a:r>
            <a:r>
              <a:rPr lang="el-GR" dirty="0"/>
              <a:t>θεωρούσαν την αυτοκτονία ως τη μοναδική λύση</a:t>
            </a:r>
            <a:r>
              <a:rPr lang="el-GR" dirty="0" smtClean="0"/>
              <a:t>.</a:t>
            </a:r>
          </a:p>
        </p:txBody>
      </p:sp>
    </p:spTree>
    <p:extLst>
      <p:ext uri="{BB962C8B-B14F-4D97-AF65-F5344CB8AC3E}">
        <p14:creationId xmlns="" xmlns:p14="http://schemas.microsoft.com/office/powerpoint/2010/main" val="180602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Αυτοκτονικός ιδεασμός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 </a:t>
            </a:r>
            <a:r>
              <a:rPr lang="el-GR" dirty="0" smtClean="0"/>
              <a:t>Ο αυτοκτονικός </a:t>
            </a:r>
            <a:r>
              <a:rPr lang="el-GR" dirty="0"/>
              <a:t>ιδεασμός είναι αρκετά διαφορετικός από τις πραγματικές </a:t>
            </a:r>
            <a:r>
              <a:rPr lang="el-GR" dirty="0" smtClean="0"/>
              <a:t>αυτοκτονίες.</a:t>
            </a:r>
          </a:p>
          <a:p>
            <a:r>
              <a:rPr lang="el-GR" dirty="0" smtClean="0"/>
              <a:t>Τα  ποσοστά </a:t>
            </a:r>
            <a:r>
              <a:rPr lang="el-GR" dirty="0"/>
              <a:t>ανάμεσα στον ιδεασμό και στην τέλεση της πράξης, </a:t>
            </a:r>
            <a:r>
              <a:rPr lang="el-GR" dirty="0" smtClean="0"/>
              <a:t>διαφέρουν</a:t>
            </a:r>
            <a:r>
              <a:rPr lang="el-GR" dirty="0"/>
              <a:t>. </a:t>
            </a:r>
          </a:p>
          <a:p>
            <a:r>
              <a:rPr lang="el-GR" dirty="0"/>
              <a:t>Ασφαλή συμπεράσματα για την σχέση μεταξύ αυτοκτονικού ιδεασμού και αυτοκτονίας ως αποτέλεσμα της οικονομικής κρίσης, </a:t>
            </a:r>
            <a:r>
              <a:rPr lang="el-GR" dirty="0" smtClean="0"/>
              <a:t>θα </a:t>
            </a:r>
            <a:r>
              <a:rPr lang="el-GR" dirty="0"/>
              <a:t>μπορούν να εξαχθούν μετά την πάροδο ορισμένων ετών, καθώς η Ελλάδα βίωσε πρώτη φορά ακραία περιστατικά κρίσης μετά το 2009.</a:t>
            </a:r>
          </a:p>
          <a:p>
            <a:r>
              <a:rPr lang="el-GR" dirty="0" smtClean="0"/>
              <a:t>Οι </a:t>
            </a:r>
            <a:r>
              <a:rPr lang="el-GR" dirty="0"/>
              <a:t>ερευνητές διατηρούν επιφυλάξεις για τη δυνατότητα διατήρησης των χαμηλών ποσοστών αυτοκτονιών που παρατηρήθηκαν στην Ευρώπη, στις ΗΠΑ και τον Καναδά τα τελευταία 20 χρόνια, κατά τη διάρκεια της παγκόσμιας οικονομικής </a:t>
            </a:r>
            <a:r>
              <a:rPr lang="el-GR" dirty="0" smtClean="0"/>
              <a:t>κρίσης.</a:t>
            </a:r>
          </a:p>
          <a:p>
            <a:r>
              <a:rPr lang="el-GR" dirty="0" smtClean="0"/>
              <a:t>Οι ειδικοί συνιστούν </a:t>
            </a:r>
            <a:r>
              <a:rPr lang="el-GR" dirty="0"/>
              <a:t>την ανάπτυξη προγραμμάτων κοινοτικής παρέμβασης και τηλεφωνικών γραμμών άμεσης βοήθειας για το θέμα αυτό. </a:t>
            </a:r>
            <a:endParaRPr lang="el-GR" dirty="0" smtClean="0"/>
          </a:p>
          <a:p>
            <a:r>
              <a:rPr lang="el-GR" dirty="0" smtClean="0"/>
              <a:t>Εισηγούνται </a:t>
            </a:r>
            <a:r>
              <a:rPr lang="el-GR" dirty="0"/>
              <a:t>επίσης την εκπαίδευση φορέων μεταξύ των οποίων και των μέσων μαζικής ενημέρωσης για την πρόληψη των </a:t>
            </a:r>
            <a:r>
              <a:rPr lang="el-GR" dirty="0" smtClean="0"/>
              <a:t>αυτοκτονιών. </a:t>
            </a:r>
            <a:endParaRPr lang="el-GR" dirty="0"/>
          </a:p>
          <a:p>
            <a:endParaRPr lang="el-GR" dirty="0"/>
          </a:p>
        </p:txBody>
      </p:sp>
    </p:spTree>
    <p:extLst>
      <p:ext uri="{BB962C8B-B14F-4D97-AF65-F5344CB8AC3E}">
        <p14:creationId xmlns="" xmlns:p14="http://schemas.microsoft.com/office/powerpoint/2010/main" val="1958849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
            </a:r>
            <a:br>
              <a:rPr lang="el-GR" dirty="0"/>
            </a:br>
            <a:r>
              <a:rPr lang="el-GR" sz="3100" dirty="0"/>
              <a:t>Η απώλεια της αξιοπρέπειας και της ζωής</a:t>
            </a:r>
            <a:br>
              <a:rPr lang="el-GR" sz="3100" dirty="0"/>
            </a:br>
            <a:endParaRPr lang="el-GR" sz="3100" dirty="0"/>
          </a:p>
        </p:txBody>
      </p:sp>
      <p:sp>
        <p:nvSpPr>
          <p:cNvPr id="3" name="Θέση περιεχομένου 2"/>
          <p:cNvSpPr>
            <a:spLocks noGrp="1"/>
          </p:cNvSpPr>
          <p:nvPr>
            <p:ph idx="1"/>
          </p:nvPr>
        </p:nvSpPr>
        <p:spPr/>
        <p:txBody>
          <a:bodyPr>
            <a:normAutofit fontScale="62500" lnSpcReduction="20000"/>
          </a:bodyPr>
          <a:lstStyle/>
          <a:p>
            <a:r>
              <a:rPr lang="el-GR" dirty="0"/>
              <a:t>Ο φόβος της κατάρρευσης μπορεί να δημιουργήσει βαθιά αγωνία για την ύπαρξη. </a:t>
            </a:r>
            <a:endParaRPr lang="el-GR" dirty="0" smtClean="0"/>
          </a:p>
          <a:p>
            <a:r>
              <a:rPr lang="el-GR" dirty="0" smtClean="0"/>
              <a:t>Η </a:t>
            </a:r>
            <a:r>
              <a:rPr lang="el-GR" dirty="0"/>
              <a:t>απόλυση  και η μακροχρόνια ανεργία </a:t>
            </a:r>
            <a:r>
              <a:rPr lang="el-GR" dirty="0" smtClean="0"/>
              <a:t>υποσκάπτουν </a:t>
            </a:r>
            <a:r>
              <a:rPr lang="el-GR" dirty="0"/>
              <a:t>την αυτοεκτίμηση, θέτουν εμπόδια στις κοινωνικές σχέσεις, οδηγήσουν σε ψυχική και κοινωνική αποδιοργάνωση. </a:t>
            </a:r>
            <a:endParaRPr lang="el-GR" dirty="0" smtClean="0"/>
          </a:p>
          <a:p>
            <a:r>
              <a:rPr lang="el-GR" dirty="0" smtClean="0"/>
              <a:t>Η </a:t>
            </a:r>
            <a:r>
              <a:rPr lang="el-GR" dirty="0"/>
              <a:t>κρίση </a:t>
            </a:r>
            <a:r>
              <a:rPr lang="el-GR" dirty="0" smtClean="0"/>
              <a:t>αφορά </a:t>
            </a:r>
            <a:r>
              <a:rPr lang="el-GR" dirty="0"/>
              <a:t>την απώλεια της ταυτότητας και του νοήματος της ζωής</a:t>
            </a:r>
            <a:r>
              <a:rPr lang="el-GR" dirty="0" smtClean="0"/>
              <a:t>.</a:t>
            </a:r>
          </a:p>
          <a:p>
            <a:r>
              <a:rPr lang="el-GR" dirty="0" smtClean="0"/>
              <a:t> </a:t>
            </a:r>
            <a:r>
              <a:rPr lang="el-GR" dirty="0"/>
              <a:t>Αγωνία  θανάτου  κατακλύζει το άτομο που βιώνει αδυναμία, η οποία τροφοδοτείται από την </a:t>
            </a:r>
            <a:r>
              <a:rPr lang="el-GR" dirty="0" smtClean="0"/>
              <a:t>ανεργία</a:t>
            </a:r>
          </a:p>
          <a:p>
            <a:r>
              <a:rPr lang="el-GR" dirty="0" smtClean="0"/>
              <a:t>Εικόνες </a:t>
            </a:r>
            <a:r>
              <a:rPr lang="el-GR" dirty="0"/>
              <a:t>φτώχειας και εξαθλίωσης έρχονται συνεχώς στο φως της </a:t>
            </a:r>
            <a:r>
              <a:rPr lang="el-GR" dirty="0" smtClean="0"/>
              <a:t>δημοσιότητας. </a:t>
            </a:r>
          </a:p>
          <a:p>
            <a:r>
              <a:rPr lang="el-GR" dirty="0" smtClean="0"/>
              <a:t>Τα </a:t>
            </a:r>
            <a:r>
              <a:rPr lang="el-GR" dirty="0"/>
              <a:t>προβλήματα οξύνονται περισσότερο, καθώς οι </a:t>
            </a:r>
            <a:r>
              <a:rPr lang="el-GR" dirty="0" err="1"/>
              <a:t>μνημονιακές</a:t>
            </a:r>
            <a:r>
              <a:rPr lang="el-GR" dirty="0"/>
              <a:t> πολιτικές αποδυναμώνουν τις υπηρεσίες υγείας και κοινωνικής </a:t>
            </a:r>
            <a:r>
              <a:rPr lang="el-GR" dirty="0" smtClean="0"/>
              <a:t>φροντίδας. </a:t>
            </a:r>
            <a:endParaRPr lang="el-GR" dirty="0"/>
          </a:p>
          <a:p>
            <a:r>
              <a:rPr lang="el-GR" dirty="0" smtClean="0"/>
              <a:t>Η </a:t>
            </a:r>
            <a:r>
              <a:rPr lang="el-GR" dirty="0"/>
              <a:t>ψυχική </a:t>
            </a:r>
            <a:r>
              <a:rPr lang="el-GR" dirty="0" smtClean="0"/>
              <a:t>κατάρρευση είναι </a:t>
            </a:r>
            <a:r>
              <a:rPr lang="el-GR" dirty="0"/>
              <a:t>ένας φαινομενικός θάνατος που δεν έχει </a:t>
            </a:r>
            <a:r>
              <a:rPr lang="el-GR" dirty="0" smtClean="0"/>
              <a:t>βιωθεί.</a:t>
            </a:r>
          </a:p>
          <a:p>
            <a:r>
              <a:rPr lang="el-GR" dirty="0" smtClean="0"/>
              <a:t>Τον </a:t>
            </a:r>
            <a:r>
              <a:rPr lang="el-GR" dirty="0"/>
              <a:t>ψυχικό, κοινωνικό και συμβολικό θάνατο, μπορεί σύντομα να ακολουθήσει και η πράξη της αυτοκτονίας.</a:t>
            </a:r>
          </a:p>
          <a:p>
            <a:endParaRPr lang="el-GR" dirty="0"/>
          </a:p>
        </p:txBody>
      </p:sp>
    </p:spTree>
    <p:extLst>
      <p:ext uri="{BB962C8B-B14F-4D97-AF65-F5344CB8AC3E}">
        <p14:creationId xmlns="" xmlns:p14="http://schemas.microsoft.com/office/powerpoint/2010/main" val="41917062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Λειτουργική μονάδα">
  <a:themeElements>
    <a:clrScheme name="Λειτουργική μονάδα">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Λειτουργική μονάδα">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Λειτουργική μονάδ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79</TotalTime>
  <Words>3155</Words>
  <Application>Microsoft Office PowerPoint</Application>
  <PresentationFormat>Προβολή στην οθόνη (4:3)</PresentationFormat>
  <Paragraphs>162</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Λειτουργική μονάδα</vt:lpstr>
      <vt:lpstr>Όταν η αυτοκτονία φαντάζει ως λύση</vt:lpstr>
      <vt:lpstr>Οι αυτοκτονίες στην κρίση</vt:lpstr>
      <vt:lpstr>Durkheim</vt:lpstr>
      <vt:lpstr>Merton</vt:lpstr>
      <vt:lpstr>Fromm</vt:lpstr>
      <vt:lpstr>Παγκόσμιος Οργανισμός Υγείας</vt:lpstr>
      <vt:lpstr>Η περίπτωση της Ελλάδας</vt:lpstr>
      <vt:lpstr>Αυτοκτονικός ιδεασμός</vt:lpstr>
      <vt:lpstr> Η απώλεια της αξιοπρέπειας και της ζωής </vt:lpstr>
      <vt:lpstr>Η αυτοκτονία</vt:lpstr>
      <vt:lpstr>Το άλγος</vt:lpstr>
      <vt:lpstr>Οι επιπτώσεις της οικονομικής κρίσης</vt:lpstr>
      <vt:lpstr>Αύξηση των αυτοκτονιών</vt:lpstr>
      <vt:lpstr>Παρεμβάσεις</vt:lpstr>
      <vt:lpstr>ΕΛΣΤΑΤ</vt:lpstr>
      <vt:lpstr>Δημήτρης Χριστούλας</vt:lpstr>
      <vt:lpstr>Το φαινόμενο του Βέρθερου</vt:lpstr>
      <vt:lpstr>«Τα πάθη του νεαρού Βέρθερου» </vt:lpstr>
      <vt:lpstr>Μιμητισμός</vt:lpstr>
      <vt:lpstr>Πρόληψη αυτοκτονιών - Οδηγίες ΠΟΥ</vt:lpstr>
      <vt:lpstr>Κοινωνική απόδειξη</vt:lpstr>
      <vt:lpstr>Ψυχική υγεία</vt:lpstr>
      <vt:lpstr>Συμπεράσματα</vt:lpstr>
      <vt:lpstr>Προτεινόμενη βιβλιογραφία</vt:lpstr>
      <vt:lpstr>Προτεινόμενη βιβλιογραφία</vt:lpstr>
      <vt:lpstr>Προτεινόμενη 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απώλεια της ανθρώπινης αξιοπρέπειας και της αξίας της ζωής</dc:title>
  <dc:creator>Anna Tsiboukli</dc:creator>
  <cp:lastModifiedBy>User</cp:lastModifiedBy>
  <cp:revision>13</cp:revision>
  <dcterms:created xsi:type="dcterms:W3CDTF">2015-06-12T08:16:52Z</dcterms:created>
  <dcterms:modified xsi:type="dcterms:W3CDTF">2015-11-14T16:39:06Z</dcterms:modified>
</cp:coreProperties>
</file>