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1"/>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83" r:id="rId17"/>
    <p:sldId id="272" r:id="rId18"/>
    <p:sldId id="284" r:id="rId19"/>
    <p:sldId id="273" r:id="rId20"/>
    <p:sldId id="285" r:id="rId21"/>
    <p:sldId id="274" r:id="rId22"/>
    <p:sldId id="275" r:id="rId23"/>
    <p:sldId id="276" r:id="rId24"/>
    <p:sldId id="277" r:id="rId25"/>
    <p:sldId id="278" r:id="rId26"/>
    <p:sldId id="279" r:id="rId27"/>
    <p:sldId id="280" r:id="rId28"/>
    <p:sldId id="281" r:id="rId29"/>
    <p:sldId id="282" r:id="rId30"/>
    <p:sldId id="286" r:id="rId31"/>
    <p:sldId id="287" r:id="rId32"/>
    <p:sldId id="289" r:id="rId33"/>
    <p:sldId id="288"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73" r:id="rId47"/>
    <p:sldId id="302" r:id="rId48"/>
    <p:sldId id="374" r:id="rId49"/>
    <p:sldId id="303" r:id="rId50"/>
    <p:sldId id="310" r:id="rId51"/>
    <p:sldId id="375" r:id="rId52"/>
    <p:sldId id="305" r:id="rId53"/>
    <p:sldId id="306" r:id="rId54"/>
    <p:sldId id="307" r:id="rId55"/>
    <p:sldId id="308" r:id="rId56"/>
    <p:sldId id="311" r:id="rId57"/>
    <p:sldId id="312" r:id="rId58"/>
    <p:sldId id="313" r:id="rId59"/>
    <p:sldId id="314" r:id="rId60"/>
    <p:sldId id="315" r:id="rId61"/>
    <p:sldId id="316" r:id="rId62"/>
    <p:sldId id="317" r:id="rId63"/>
    <p:sldId id="318" r:id="rId64"/>
    <p:sldId id="376" r:id="rId65"/>
    <p:sldId id="319" r:id="rId66"/>
    <p:sldId id="377" r:id="rId67"/>
    <p:sldId id="378" r:id="rId68"/>
    <p:sldId id="320" r:id="rId69"/>
    <p:sldId id="321" r:id="rId70"/>
    <p:sldId id="322" r:id="rId71"/>
    <p:sldId id="323" r:id="rId72"/>
    <p:sldId id="324" r:id="rId73"/>
    <p:sldId id="325" r:id="rId74"/>
    <p:sldId id="326" r:id="rId75"/>
    <p:sldId id="327" r:id="rId76"/>
    <p:sldId id="328" r:id="rId77"/>
    <p:sldId id="330" r:id="rId78"/>
    <p:sldId id="329" r:id="rId79"/>
    <p:sldId id="331" r:id="rId80"/>
    <p:sldId id="332" r:id="rId81"/>
    <p:sldId id="333" r:id="rId82"/>
    <p:sldId id="334" r:id="rId83"/>
    <p:sldId id="335" r:id="rId84"/>
    <p:sldId id="336" r:id="rId85"/>
    <p:sldId id="337" r:id="rId86"/>
    <p:sldId id="338" r:id="rId87"/>
    <p:sldId id="379" r:id="rId88"/>
    <p:sldId id="339" r:id="rId89"/>
    <p:sldId id="345" r:id="rId90"/>
    <p:sldId id="340" r:id="rId91"/>
    <p:sldId id="346" r:id="rId92"/>
    <p:sldId id="341" r:id="rId93"/>
    <p:sldId id="342" r:id="rId94"/>
    <p:sldId id="343" r:id="rId95"/>
    <p:sldId id="344" r:id="rId96"/>
    <p:sldId id="347" r:id="rId97"/>
    <p:sldId id="348" r:id="rId98"/>
    <p:sldId id="349" r:id="rId99"/>
    <p:sldId id="350" r:id="rId100"/>
    <p:sldId id="352" r:id="rId101"/>
    <p:sldId id="353" r:id="rId102"/>
    <p:sldId id="354" r:id="rId103"/>
    <p:sldId id="355" r:id="rId104"/>
    <p:sldId id="356" r:id="rId105"/>
    <p:sldId id="357" r:id="rId106"/>
    <p:sldId id="358" r:id="rId107"/>
    <p:sldId id="359" r:id="rId108"/>
    <p:sldId id="360" r:id="rId109"/>
    <p:sldId id="380" r:id="rId110"/>
    <p:sldId id="361" r:id="rId111"/>
    <p:sldId id="362" r:id="rId112"/>
    <p:sldId id="363" r:id="rId113"/>
    <p:sldId id="366" r:id="rId114"/>
    <p:sldId id="367" r:id="rId115"/>
    <p:sldId id="368" r:id="rId116"/>
    <p:sldId id="369" r:id="rId117"/>
    <p:sldId id="370" r:id="rId118"/>
    <p:sldId id="371" r:id="rId119"/>
    <p:sldId id="372" r:id="rId1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9F570-28F9-46DF-ADBB-0816EAD9548B}" type="datetimeFigureOut">
              <a:rPr lang="el-GR" smtClean="0"/>
              <a:pPr/>
              <a:t>25/10/2018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50BE49-6432-4512-85C1-B2CA75CF2C71}"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550BE49-6432-4512-85C1-B2CA75CF2C71}" type="slidenum">
              <a:rPr lang="el-GR" smtClean="0"/>
              <a:pPr/>
              <a:t>110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sz="3600" dirty="0" smtClean="0"/>
              <a:t>ΜΑΘΗΜΑΤΑ ΓΕΝΙΚΗΣ ΓΛΩΣΣΟΛΟΓΙΑΣ</a:t>
            </a:r>
            <a:r>
              <a:rPr lang="en-US" sz="3600" dirty="0" smtClean="0"/>
              <a:t/>
            </a:r>
            <a:br>
              <a:rPr lang="en-US" sz="3600" dirty="0" smtClean="0"/>
            </a:br>
            <a:r>
              <a:rPr lang="el-GR" sz="3600" dirty="0" smtClean="0"/>
              <a:t>ΓΛΩ301</a:t>
            </a:r>
            <a:endParaRPr lang="el-GR" sz="3600" dirty="0"/>
          </a:p>
        </p:txBody>
      </p:sp>
      <p:sp>
        <p:nvSpPr>
          <p:cNvPr id="3" name="2 - Υπότιτλος"/>
          <p:cNvSpPr>
            <a:spLocks noGrp="1"/>
          </p:cNvSpPr>
          <p:nvPr>
            <p:ph type="subTitle" idx="1"/>
          </p:nvPr>
        </p:nvSpPr>
        <p:spPr/>
        <p:txBody>
          <a:bodyPr/>
          <a:lstStyle/>
          <a:p>
            <a:r>
              <a:rPr lang="el-GR" i="1" dirty="0" smtClean="0"/>
              <a:t>ΠΗΝΕΛΟΠΗ ΚΑΜΠΑΚΗ ΒΟΥΓΙΟΥΚΛΗ </a:t>
            </a:r>
          </a:p>
          <a:p>
            <a:r>
              <a:rPr lang="el-GR" i="1" dirty="0" smtClean="0"/>
              <a:t>ΚΑΘΗΓΗΤΡΙΑ ΕΦΑΡΜΟΣΜΕΝΗΣ ΓΛΩΣΣΟΛΟΓΙΑΣ</a:t>
            </a:r>
            <a:endParaRPr lang="el-GR"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Βραχυλογικοί</a:t>
            </a:r>
            <a:r>
              <a:rPr lang="en-US" dirty="0" smtClean="0"/>
              <a:t> </a:t>
            </a:r>
            <a:r>
              <a:rPr lang="en-US" dirty="0" err="1" smtClean="0"/>
              <a:t>vs</a:t>
            </a:r>
            <a:r>
              <a:rPr lang="en-US" dirty="0" smtClean="0"/>
              <a:t> </a:t>
            </a:r>
            <a:r>
              <a:rPr lang="el-GR" dirty="0" smtClean="0"/>
              <a:t> εκτενείς ορισμοί</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buNone/>
            </a:pPr>
            <a:r>
              <a:rPr lang="el-GR" dirty="0" smtClean="0"/>
              <a:t>Οι  βραχυλογικοί  ορισμοί είναι οι πλέον ανώδυνοι επειδή βασίζονται στη βασική αρχή «όσο λιγότερα, τόσο καλύτερα» και κατά συνέπεια δεν επιτρέπουν να φανεί η όποια επιστημονική τοποθέτηση αφήνοντας τον ερευνητή στο απυρόβλητο μιας και δεν επιδέχονται ιδιαίτερης κριτικής. </a:t>
            </a:r>
          </a:p>
          <a:p>
            <a:pPr algn="just">
              <a:buNone/>
            </a:pPr>
            <a:r>
              <a:rPr lang="el-GR" dirty="0" smtClean="0"/>
              <a:t>Οι εκτενείς ορισμοί επιτρέπουν όχι μόνο να φανεί η αποδοχή αρχών μιας συγκεκριμένης επιστημονικής σχολής αλλά και επιζητούν συζήτηση και ανάπτυξη επιχειρημάτων με διαφορετικές απόψεις. </a:t>
            </a:r>
          </a:p>
          <a:p>
            <a:pPr algn="just">
              <a:buNone/>
            </a:pPr>
            <a:r>
              <a:rPr lang="el-GR" dirty="0" smtClean="0"/>
              <a:t>	Για παράδειγμα, ορισμοί του ΄40 και του ΄50 αφήνουν να φανεί η γενικότερη εμπειριοκρατική τάση της εποχής, ενώ νεότεροι ορισμοί συνήθως καθρεφτίζουν τη </a:t>
            </a:r>
            <a:r>
              <a:rPr lang="el-GR" dirty="0" err="1" smtClean="0"/>
              <a:t>νοοκρατική</a:t>
            </a:r>
            <a:r>
              <a:rPr lang="el-GR" dirty="0" smtClean="0"/>
              <a:t> τοποθέτηση που επικρατεί σήμερα.</a:t>
            </a:r>
          </a:p>
          <a:p>
            <a:endParaRPr lang="el-GR" dirty="0" smtClean="0"/>
          </a:p>
          <a:p>
            <a:endParaRPr lang="el-GR"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Σύγκριση ενεστώτα σε τρεις γλώσσες </a:t>
            </a:r>
            <a:endParaRPr lang="el-GR" dirty="0"/>
          </a:p>
        </p:txBody>
      </p:sp>
      <p:graphicFrame>
        <p:nvGraphicFramePr>
          <p:cNvPr id="4" name="3 - Θέση περιεχομένου"/>
          <p:cNvGraphicFramePr>
            <a:graphicFrameLocks noGrp="1"/>
          </p:cNvGraphicFramePr>
          <p:nvPr>
            <p:ph idx="1"/>
          </p:nvPr>
        </p:nvGraphicFramePr>
        <p:xfrm>
          <a:off x="457200" y="1600200"/>
          <a:ext cx="8229600" cy="4267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just">
                        <a:lnSpc>
                          <a:spcPct val="200000"/>
                        </a:lnSpc>
                        <a:spcAft>
                          <a:spcPts val="0"/>
                        </a:spcAft>
                      </a:pPr>
                      <a:r>
                        <a:rPr lang="el-GR" sz="2000" b="1" dirty="0">
                          <a:latin typeface="Times New Roman"/>
                          <a:ea typeface="Times New Roman"/>
                          <a:cs typeface="Times New Roman"/>
                        </a:rPr>
                        <a:t>  Ινδοευρωπαϊκή </a:t>
                      </a:r>
                      <a:endParaRPr lang="el-GR" sz="20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dirty="0">
                          <a:latin typeface="Times New Roman"/>
                          <a:ea typeface="Times New Roman"/>
                          <a:cs typeface="Times New Roman"/>
                        </a:rPr>
                        <a:t>    Αρχαία Ινδική</a:t>
                      </a:r>
                      <a:endParaRPr lang="el-GR" sz="20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dirty="0">
                          <a:latin typeface="Times New Roman"/>
                          <a:ea typeface="Times New Roman"/>
                          <a:cs typeface="Times New Roman"/>
                        </a:rPr>
                        <a:t> Αρχαία Ελληνική</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de-DE" sz="2000" b="1" i="1">
                          <a:latin typeface="Times New Roman"/>
                          <a:ea typeface="Times New Roman"/>
                          <a:cs typeface="Times New Roman"/>
                        </a:rPr>
                        <a:t>*és-mi	</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de-DE" sz="2000" b="1" i="1">
                          <a:latin typeface="Times New Roman"/>
                          <a:ea typeface="Times New Roman"/>
                          <a:cs typeface="Times New Roman"/>
                        </a:rPr>
                        <a:t>ás-mi	</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a:latin typeface="Times New Roman"/>
                          <a:ea typeface="Times New Roman"/>
                          <a:cs typeface="Times New Roman"/>
                        </a:rPr>
                        <a:t>ειμί</a:t>
                      </a:r>
                      <a:r>
                        <a:rPr lang="de-DE" sz="2000" b="1" i="1" dirty="0">
                          <a:latin typeface="Times New Roman"/>
                          <a:ea typeface="Times New Roman"/>
                          <a:cs typeface="Times New Roman"/>
                        </a:rPr>
                        <a:t> (&lt;*</a:t>
                      </a:r>
                      <a:r>
                        <a:rPr lang="el-GR" sz="2000" b="1" i="1" dirty="0" err="1">
                          <a:latin typeface="Times New Roman"/>
                          <a:ea typeface="Times New Roman"/>
                          <a:cs typeface="Times New Roman"/>
                        </a:rPr>
                        <a:t>εσ</a:t>
                      </a:r>
                      <a:r>
                        <a:rPr lang="de-DE" sz="2000" b="1" i="1" dirty="0">
                          <a:latin typeface="Times New Roman"/>
                          <a:ea typeface="Times New Roman"/>
                          <a:cs typeface="Times New Roman"/>
                        </a:rPr>
                        <a:t>-</a:t>
                      </a:r>
                      <a:r>
                        <a:rPr lang="el-GR" sz="2000" b="1" i="1" dirty="0">
                          <a:latin typeface="Times New Roman"/>
                          <a:ea typeface="Times New Roman"/>
                          <a:cs typeface="Times New Roman"/>
                        </a:rPr>
                        <a:t>μι</a:t>
                      </a:r>
                      <a:r>
                        <a:rPr lang="de-DE" sz="2000" b="1" i="1" dirty="0">
                          <a:latin typeface="Times New Roman"/>
                          <a:ea typeface="Times New Roman"/>
                          <a:cs typeface="Times New Roman"/>
                        </a:rPr>
                        <a:t>)	</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fr-FR" sz="2000" b="1" i="1">
                          <a:latin typeface="Times New Roman"/>
                          <a:ea typeface="Times New Roman"/>
                          <a:cs typeface="Times New Roman"/>
                        </a:rPr>
                        <a:t>*</a:t>
                      </a:r>
                      <a:r>
                        <a:rPr lang="de-DE" sz="2000" b="1" i="1">
                          <a:latin typeface="Times New Roman"/>
                          <a:ea typeface="Times New Roman"/>
                          <a:cs typeface="Times New Roman"/>
                        </a:rPr>
                        <a:t>é</a:t>
                      </a:r>
                      <a:r>
                        <a:rPr lang="fr-FR" sz="2000" b="1" i="1">
                          <a:latin typeface="Times New Roman"/>
                          <a:ea typeface="Times New Roman"/>
                          <a:cs typeface="Times New Roman"/>
                        </a:rPr>
                        <a:t>s-si</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de-DE" sz="2000" b="1" i="1">
                          <a:latin typeface="Times New Roman"/>
                          <a:ea typeface="Times New Roman"/>
                          <a:cs typeface="Times New Roman"/>
                        </a:rPr>
                        <a:t>á</a:t>
                      </a:r>
                      <a:r>
                        <a:rPr lang="fr-FR" sz="2000" b="1" i="1">
                          <a:latin typeface="Times New Roman"/>
                          <a:ea typeface="Times New Roman"/>
                          <a:cs typeface="Times New Roman"/>
                        </a:rPr>
                        <a:t>si (*as-si)</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err="1">
                          <a:latin typeface="Times New Roman"/>
                          <a:ea typeface="Times New Roman"/>
                          <a:cs typeface="Times New Roman"/>
                        </a:rPr>
                        <a:t>εσ</a:t>
                      </a:r>
                      <a:r>
                        <a:rPr lang="fr-FR" sz="2000" b="1" i="1" dirty="0">
                          <a:latin typeface="Times New Roman"/>
                          <a:ea typeface="Times New Roman"/>
                          <a:cs typeface="Times New Roman"/>
                        </a:rPr>
                        <a:t>-</a:t>
                      </a:r>
                      <a:r>
                        <a:rPr lang="el-GR" sz="2000" b="1" i="1" dirty="0" err="1">
                          <a:latin typeface="Times New Roman"/>
                          <a:ea typeface="Times New Roman"/>
                          <a:cs typeface="Times New Roman"/>
                        </a:rPr>
                        <a:t>σί</a:t>
                      </a:r>
                      <a:r>
                        <a:rPr lang="fr-FR" sz="2000" b="1" i="1" dirty="0">
                          <a:latin typeface="Times New Roman"/>
                          <a:ea typeface="Times New Roman"/>
                          <a:cs typeface="Times New Roman"/>
                        </a:rPr>
                        <a:t> /</a:t>
                      </a:r>
                      <a:r>
                        <a:rPr lang="el-GR" sz="2000" b="1" i="1" dirty="0">
                          <a:latin typeface="Times New Roman"/>
                          <a:ea typeface="Times New Roman"/>
                          <a:cs typeface="Times New Roman"/>
                        </a:rPr>
                        <a:t>ει</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2000" b="1" i="1">
                          <a:latin typeface="Times New Roman"/>
                          <a:ea typeface="Times New Roman"/>
                          <a:cs typeface="Times New Roman"/>
                        </a:rPr>
                        <a:t>*</a:t>
                      </a:r>
                      <a:r>
                        <a:rPr lang="de-DE" sz="2000" b="1" i="1">
                          <a:latin typeface="Times New Roman"/>
                          <a:ea typeface="Times New Roman"/>
                          <a:cs typeface="Times New Roman"/>
                        </a:rPr>
                        <a:t>é</a:t>
                      </a:r>
                      <a:r>
                        <a:rPr lang="en-US" sz="2000" b="1" i="1">
                          <a:latin typeface="Times New Roman"/>
                          <a:ea typeface="Times New Roman"/>
                          <a:cs typeface="Times New Roman"/>
                        </a:rPr>
                        <a:t>s-ti	</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de-DE" sz="2000" b="1" i="1">
                          <a:latin typeface="Times New Roman"/>
                          <a:ea typeface="Times New Roman"/>
                          <a:cs typeface="Times New Roman"/>
                        </a:rPr>
                        <a:t>á</a:t>
                      </a:r>
                      <a:r>
                        <a:rPr lang="en-US" sz="2000" b="1" i="1">
                          <a:latin typeface="Times New Roman"/>
                          <a:ea typeface="Times New Roman"/>
                          <a:cs typeface="Times New Roman"/>
                        </a:rPr>
                        <a:t>s-ti	</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err="1">
                          <a:latin typeface="Times New Roman"/>
                          <a:ea typeface="Times New Roman"/>
                          <a:cs typeface="Times New Roman"/>
                        </a:rPr>
                        <a:t>εσ</a:t>
                      </a:r>
                      <a:r>
                        <a:rPr lang="en-US" sz="2000" b="1" i="1" dirty="0">
                          <a:latin typeface="Times New Roman"/>
                          <a:ea typeface="Times New Roman"/>
                          <a:cs typeface="Times New Roman"/>
                        </a:rPr>
                        <a:t>-</a:t>
                      </a:r>
                      <a:r>
                        <a:rPr lang="el-GR" sz="2000" b="1" i="1" dirty="0">
                          <a:latin typeface="Times New Roman"/>
                          <a:ea typeface="Times New Roman"/>
                          <a:cs typeface="Times New Roman"/>
                        </a:rPr>
                        <a:t>τι</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2000" b="1" i="1">
                          <a:latin typeface="Times New Roman"/>
                          <a:ea typeface="Times New Roman"/>
                          <a:cs typeface="Times New Roman"/>
                        </a:rPr>
                        <a:t>*s-m</a:t>
                      </a:r>
                      <a:r>
                        <a:rPr lang="de-DE" sz="2000" b="1" i="1">
                          <a:latin typeface="Times New Roman"/>
                          <a:ea typeface="Times New Roman"/>
                          <a:cs typeface="Times New Roman"/>
                        </a:rPr>
                        <a:t>é</a:t>
                      </a:r>
                      <a:r>
                        <a:rPr lang="en-US" sz="2000" b="1" i="1">
                          <a:latin typeface="Times New Roman"/>
                          <a:ea typeface="Times New Roman"/>
                          <a:cs typeface="Times New Roman"/>
                        </a:rPr>
                        <a:t>s/s-mos</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2000" b="1" i="1">
                          <a:latin typeface="Times New Roman"/>
                          <a:ea typeface="Times New Roman"/>
                          <a:cs typeface="Times New Roman"/>
                        </a:rPr>
                        <a:t>s-m</a:t>
                      </a:r>
                      <a:r>
                        <a:rPr lang="de-DE" sz="2000" b="1" i="1">
                          <a:latin typeface="Times New Roman"/>
                          <a:ea typeface="Times New Roman"/>
                          <a:cs typeface="Times New Roman"/>
                        </a:rPr>
                        <a:t>á</a:t>
                      </a:r>
                      <a:r>
                        <a:rPr lang="en-US" sz="2000" b="1" i="1">
                          <a:latin typeface="Times New Roman"/>
                          <a:ea typeface="Times New Roman"/>
                          <a:cs typeface="Times New Roman"/>
                        </a:rPr>
                        <a:t>s	</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err="1">
                          <a:latin typeface="Times New Roman"/>
                          <a:ea typeface="Times New Roman"/>
                          <a:cs typeface="Times New Roman"/>
                        </a:rPr>
                        <a:t>εσ</a:t>
                      </a:r>
                      <a:r>
                        <a:rPr lang="en-US" sz="2000" b="1" i="1" dirty="0">
                          <a:latin typeface="Times New Roman"/>
                          <a:ea typeface="Times New Roman"/>
                          <a:cs typeface="Times New Roman"/>
                        </a:rPr>
                        <a:t>-</a:t>
                      </a:r>
                      <a:r>
                        <a:rPr lang="el-GR" sz="2000" b="1" i="1" dirty="0" err="1">
                          <a:latin typeface="Times New Roman"/>
                          <a:ea typeface="Times New Roman"/>
                          <a:cs typeface="Times New Roman"/>
                        </a:rPr>
                        <a:t>μέν</a:t>
                      </a:r>
                      <a:r>
                        <a:rPr lang="en-US" sz="2000" b="1" i="1" dirty="0">
                          <a:latin typeface="Times New Roman"/>
                          <a:ea typeface="Times New Roman"/>
                          <a:cs typeface="Times New Roman"/>
                        </a:rPr>
                        <a:t> (</a:t>
                      </a:r>
                      <a:r>
                        <a:rPr lang="el-GR" sz="2000" b="1" i="1" dirty="0" err="1">
                          <a:latin typeface="Times New Roman"/>
                          <a:ea typeface="Times New Roman"/>
                          <a:cs typeface="Times New Roman"/>
                        </a:rPr>
                        <a:t>δωρ</a:t>
                      </a:r>
                      <a:r>
                        <a:rPr lang="en-US" sz="2000" b="1" i="1" dirty="0">
                          <a:latin typeface="Times New Roman"/>
                          <a:ea typeface="Times New Roman"/>
                          <a:cs typeface="Times New Roman"/>
                        </a:rPr>
                        <a:t>.</a:t>
                      </a:r>
                      <a:r>
                        <a:rPr lang="el-GR" sz="2000" b="1" i="1" dirty="0" err="1">
                          <a:latin typeface="Times New Roman"/>
                          <a:ea typeface="Times New Roman"/>
                          <a:cs typeface="Times New Roman"/>
                        </a:rPr>
                        <a:t>ειμές</a:t>
                      </a:r>
                      <a:r>
                        <a:rPr lang="en-US" sz="2000" b="1" i="1" dirty="0">
                          <a:latin typeface="Times New Roman"/>
                          <a:ea typeface="Times New Roman"/>
                          <a:cs typeface="Times New Roman"/>
                        </a:rPr>
                        <a:t>)</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2000" b="1" i="1">
                          <a:latin typeface="Times New Roman"/>
                          <a:ea typeface="Times New Roman"/>
                          <a:cs typeface="Times New Roman"/>
                        </a:rPr>
                        <a:t>*s-t</a:t>
                      </a:r>
                      <a:r>
                        <a:rPr lang="de-DE" sz="2000" b="1" i="1">
                          <a:latin typeface="Times New Roman"/>
                          <a:ea typeface="Times New Roman"/>
                          <a:cs typeface="Times New Roman"/>
                        </a:rPr>
                        <a:t>é</a:t>
                      </a:r>
                      <a:r>
                        <a:rPr lang="en-US" sz="2000" b="1" i="1">
                          <a:latin typeface="Times New Roman"/>
                          <a:ea typeface="Times New Roman"/>
                          <a:cs typeface="Times New Roman"/>
                        </a:rPr>
                        <a:t>		   </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2000" b="1" i="1">
                          <a:latin typeface="Times New Roman"/>
                          <a:ea typeface="Times New Roman"/>
                          <a:cs typeface="Times New Roman"/>
                        </a:rPr>
                        <a:t>s-th</a:t>
                      </a:r>
                      <a:r>
                        <a:rPr lang="de-DE" sz="2000" b="1" i="1">
                          <a:latin typeface="Times New Roman"/>
                          <a:ea typeface="Times New Roman"/>
                          <a:cs typeface="Times New Roman"/>
                        </a:rPr>
                        <a:t>á</a:t>
                      </a:r>
                      <a:r>
                        <a:rPr lang="en-US" sz="2000" b="1" i="1">
                          <a:latin typeface="Times New Roman"/>
                          <a:ea typeface="Times New Roman"/>
                          <a:cs typeface="Times New Roman"/>
                        </a:rPr>
                        <a:t>	</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err="1" smtClean="0">
                          <a:latin typeface="Times New Roman"/>
                          <a:ea typeface="Times New Roman"/>
                          <a:cs typeface="Times New Roman"/>
                        </a:rPr>
                        <a:t>εσ</a:t>
                      </a:r>
                      <a:r>
                        <a:rPr lang="en-US" sz="2000" b="1" i="1" dirty="0">
                          <a:latin typeface="Times New Roman"/>
                          <a:ea typeface="Times New Roman"/>
                          <a:cs typeface="Times New Roman"/>
                        </a:rPr>
                        <a:t>-</a:t>
                      </a:r>
                      <a:r>
                        <a:rPr lang="el-GR" sz="2000" b="1" i="1" dirty="0" err="1">
                          <a:latin typeface="Times New Roman"/>
                          <a:ea typeface="Times New Roman"/>
                          <a:cs typeface="Times New Roman"/>
                        </a:rPr>
                        <a:t>τέ</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l-GR" sz="2000" b="1" i="1">
                          <a:latin typeface="Times New Roman"/>
                          <a:ea typeface="Times New Roman"/>
                          <a:cs typeface="Times New Roman"/>
                        </a:rPr>
                        <a:t> </a:t>
                      </a:r>
                      <a:r>
                        <a:rPr lang="en-US" sz="2000" b="1" i="1">
                          <a:latin typeface="Times New Roman"/>
                          <a:ea typeface="Times New Roman"/>
                          <a:cs typeface="Times New Roman"/>
                        </a:rPr>
                        <a:t>s-</a:t>
                      </a:r>
                      <a:r>
                        <a:rPr lang="de-DE" sz="2000" b="1" i="1">
                          <a:latin typeface="Times New Roman"/>
                          <a:ea typeface="Times New Roman"/>
                          <a:cs typeface="Times New Roman"/>
                        </a:rPr>
                        <a:t>é</a:t>
                      </a:r>
                      <a:r>
                        <a:rPr lang="en-US" sz="2000" b="1" i="1">
                          <a:latin typeface="Times New Roman"/>
                          <a:ea typeface="Times New Roman"/>
                          <a:cs typeface="Times New Roman"/>
                        </a:rPr>
                        <a:t>nti</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2000" b="1" i="1" dirty="0" smtClean="0">
                          <a:latin typeface="Times New Roman"/>
                          <a:ea typeface="Times New Roman"/>
                          <a:cs typeface="Times New Roman"/>
                        </a:rPr>
                        <a:t>s</a:t>
                      </a:r>
                      <a:r>
                        <a:rPr lang="de-DE" sz="2000" b="1" i="1" dirty="0" smtClean="0">
                          <a:latin typeface="Times New Roman"/>
                          <a:ea typeface="Times New Roman"/>
                          <a:cs typeface="Times New Roman"/>
                        </a:rPr>
                        <a:t>á</a:t>
                      </a:r>
                      <a:r>
                        <a:rPr lang="en-US" sz="2000" b="1" i="1" dirty="0" err="1">
                          <a:latin typeface="Times New Roman"/>
                          <a:ea typeface="Times New Roman"/>
                          <a:cs typeface="Times New Roman"/>
                        </a:rPr>
                        <a:t>nti</a:t>
                      </a:r>
                      <a:endParaRPr lang="el-GR" sz="20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err="1">
                          <a:latin typeface="Times New Roman"/>
                          <a:ea typeface="Times New Roman"/>
                          <a:cs typeface="Times New Roman"/>
                        </a:rPr>
                        <a:t>εισί</a:t>
                      </a:r>
                      <a:r>
                        <a:rPr lang="el-GR" sz="2000" b="1" i="1" dirty="0">
                          <a:latin typeface="Times New Roman"/>
                          <a:ea typeface="Times New Roman"/>
                          <a:cs typeface="Times New Roman"/>
                        </a:rPr>
                        <a:t> (*σ-εντι)</a:t>
                      </a:r>
                      <a:endParaRPr lang="el-GR" sz="2000" dirty="0">
                        <a:latin typeface="Times New Roman"/>
                        <a:ea typeface="Times New Roman"/>
                        <a:cs typeface="Times New Roman"/>
                      </a:endParaRPr>
                    </a:p>
                  </a:txBody>
                  <a:tcPr marL="68580" marR="68580" marT="0" marB="0"/>
                </a:tc>
              </a:tr>
            </a:tbl>
          </a:graphicData>
        </a:graphic>
      </p:graphicFrame>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lgn="just"/>
            <a:r>
              <a:rPr lang="el-GR" dirty="0" smtClean="0"/>
              <a:t>Οι ομοιότητες είναι φανερές και μάλιστα αφορούν σε λέξεις καθημερινές, οι οποίες συνήθως δεν αποτελούν αντικείμενο δανεισμού, τουλάχιστον σε πρώτη φάση. Οι ομοιότητες αυτές και το γεγονός ότι οι χώρες που μιλιούνται οι γλώσσες απέχουν χιλιάδες χιλιόμετρα μεταξύ τους, έκαναν τους γλωσσολόγου να συμπεράνουν ότι θα πρέπει να υπήρχε κάποια κοινή καταγωγή ανάμεσα σ’ αυτές τις γλώσσες.</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Η έρευνα, λοιπόν, των ιστορικών γλωσσολόγων στράφηκε στην  εξεύρεση της αρχικής γλωσσικής μορφής που ονομάσθηκε </a:t>
            </a:r>
            <a:r>
              <a:rPr lang="el-GR" dirty="0" err="1" smtClean="0"/>
              <a:t>Πρωτο</a:t>
            </a:r>
            <a:r>
              <a:rPr lang="el-GR" dirty="0" smtClean="0"/>
              <a:t>-ινδοευρωπαϊκή. Στην πορεία διαμορφώθηκε η θεωρία της </a:t>
            </a:r>
            <a:r>
              <a:rPr lang="el-GR" i="1" dirty="0" smtClean="0"/>
              <a:t>γλωσσικής</a:t>
            </a:r>
            <a:r>
              <a:rPr lang="el-GR" dirty="0" smtClean="0"/>
              <a:t> </a:t>
            </a:r>
            <a:r>
              <a:rPr lang="el-GR" i="1" dirty="0" smtClean="0"/>
              <a:t>οικογένειας</a:t>
            </a:r>
            <a:r>
              <a:rPr lang="el-GR" dirty="0" smtClean="0"/>
              <a:t> που αναπαριστάνεται με το γλωσσικό γενεαλογικό δένδρο. Η μητέρα-γλώσσα για τις ΙΕ γλώσσες (δηλ. τις περισσότερες ευρωπαϊκές και την </a:t>
            </a:r>
            <a:r>
              <a:rPr lang="el-GR" dirty="0" err="1" smtClean="0"/>
              <a:t>ινδο</a:t>
            </a:r>
            <a:r>
              <a:rPr lang="el-GR" dirty="0" smtClean="0"/>
              <a:t>-ιρανική) θεωρείται η ινδοευρωπαϊκή. Βέβαια ανακαλύφθηκαν και άλλες οικογένειες γλωσσών, αλλά δε θα μας απασχολήσουν προς το παρόν. </a:t>
            </a:r>
          </a:p>
          <a:p>
            <a:pPr>
              <a:buNone/>
            </a:pPr>
            <a:endParaRPr lang="el-GR" dirty="0" smtClean="0"/>
          </a:p>
          <a:p>
            <a:pPr>
              <a:buNone/>
            </a:pPr>
            <a:endParaRPr lang="el-GR"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lgn="just"/>
            <a:r>
              <a:rPr lang="el-GR" dirty="0" smtClean="0"/>
              <a:t>Οι γλώσσες κατατάχθηκαν ανάλογα με το βαθμό ομοιότητάς τους σε ‘</a:t>
            </a:r>
            <a:r>
              <a:rPr lang="el-GR" i="1" dirty="0" smtClean="0"/>
              <a:t>αδελφές’, ‘ξαδέλφες’, </a:t>
            </a:r>
            <a:r>
              <a:rPr lang="el-GR" dirty="0" smtClean="0"/>
              <a:t>ή και ‘</a:t>
            </a:r>
            <a:r>
              <a:rPr lang="el-GR" i="1" dirty="0" smtClean="0"/>
              <a:t>καθόλου συγγενείς’.</a:t>
            </a:r>
            <a:r>
              <a:rPr lang="el-GR" dirty="0" smtClean="0"/>
              <a:t> Για παράδειγμα, ας δούμε τι είδους σχέση διέπει μερικές γνωστές -και λιγότερο γνωστές μας-  γλώσσες:</a:t>
            </a:r>
          </a:p>
          <a:p>
            <a:pPr>
              <a:buNone/>
            </a:pPr>
            <a:endParaRPr lang="el-GR"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Πίνακας συγγένειας γλωσσών </a:t>
            </a:r>
            <a:endParaRPr lang="el-GR" dirty="0"/>
          </a:p>
        </p:txBody>
      </p:sp>
      <p:graphicFrame>
        <p:nvGraphicFramePr>
          <p:cNvPr id="4" name="3 - Θέση περιεχομένου"/>
          <p:cNvGraphicFramePr>
            <a:graphicFrameLocks noGrp="1"/>
          </p:cNvGraphicFramePr>
          <p:nvPr>
            <p:ph idx="1"/>
          </p:nvPr>
        </p:nvGraphicFramePr>
        <p:xfrm>
          <a:off x="457200" y="1600200"/>
          <a:ext cx="8229600" cy="48158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just">
                        <a:lnSpc>
                          <a:spcPct val="200000"/>
                        </a:lnSpc>
                        <a:spcAft>
                          <a:spcPts val="0"/>
                        </a:spcAft>
                      </a:pPr>
                      <a:r>
                        <a:rPr lang="el-GR" sz="1800" b="1" i="1" dirty="0">
                          <a:latin typeface="Times New Roman"/>
                          <a:ea typeface="Times New Roman"/>
                          <a:cs typeface="Times New Roman"/>
                        </a:rPr>
                        <a:t>Αδελφές </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a:latin typeface="Times New Roman"/>
                          <a:ea typeface="Times New Roman"/>
                          <a:cs typeface="Times New Roman"/>
                        </a:rPr>
                        <a:t>Ξαδέλφες </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a:latin typeface="Times New Roman"/>
                          <a:ea typeface="Times New Roman"/>
                          <a:cs typeface="Times New Roman"/>
                        </a:rPr>
                        <a:t>Καθόλου συγγενείς </a:t>
                      </a:r>
                      <a:endParaRPr lang="el-GR" sz="180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l-GR" sz="2000" dirty="0" smtClean="0">
                          <a:latin typeface="Times New Roman"/>
                          <a:ea typeface="Times New Roman"/>
                          <a:cs typeface="Times New Roman"/>
                        </a:rPr>
                        <a:t>αγγλική/</a:t>
                      </a:r>
                      <a:r>
                        <a:rPr lang="el-GR" sz="2000" dirty="0" err="1" smtClean="0">
                          <a:latin typeface="Times New Roman"/>
                          <a:ea typeface="Times New Roman"/>
                          <a:cs typeface="Times New Roman"/>
                        </a:rPr>
                        <a:t>γερμανικ</a:t>
                      </a:r>
                      <a:r>
                        <a:rPr lang="el-GR" sz="2000" dirty="0">
                          <a:latin typeface="Times New Roman"/>
                          <a:ea typeface="Times New Roman"/>
                          <a:cs typeface="Times New Roman"/>
                        </a:rPr>
                        <a:t>	    </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αγγλική/ισπανική</a:t>
                      </a:r>
                    </a:p>
                  </a:txBody>
                  <a:tcPr marL="68580" marR="68580" marT="0" marB="0"/>
                </a:tc>
                <a:tc>
                  <a:txBody>
                    <a:bodyPr/>
                    <a:lstStyle/>
                    <a:p>
                      <a:pPr algn="just">
                        <a:lnSpc>
                          <a:spcPct val="200000"/>
                        </a:lnSpc>
                        <a:spcAft>
                          <a:spcPts val="0"/>
                        </a:spcAft>
                      </a:pPr>
                      <a:r>
                        <a:rPr lang="el-GR" sz="2000">
                          <a:latin typeface="Times New Roman"/>
                          <a:ea typeface="Times New Roman"/>
                          <a:cs typeface="Times New Roman"/>
                        </a:rPr>
                        <a:t>αγγλική/κινεζική</a:t>
                      </a:r>
                    </a:p>
                  </a:txBody>
                  <a:tcPr marL="68580" marR="68580" marT="0" marB="0"/>
                </a:tc>
              </a:tr>
              <a:tr h="370840">
                <a:tc>
                  <a:txBody>
                    <a:bodyPr/>
                    <a:lstStyle/>
                    <a:p>
                      <a:pPr algn="just">
                        <a:lnSpc>
                          <a:spcPct val="200000"/>
                        </a:lnSpc>
                        <a:spcAft>
                          <a:spcPts val="0"/>
                        </a:spcAft>
                      </a:pPr>
                      <a:r>
                        <a:rPr lang="el-GR" sz="2000" dirty="0">
                          <a:latin typeface="Times New Roman"/>
                          <a:ea typeface="Times New Roman"/>
                          <a:cs typeface="Times New Roman"/>
                        </a:rPr>
                        <a:t>Ιταλική/ισπανική	</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ιταλική/ελληνική</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ελληνική/αραβική</a:t>
                      </a:r>
                    </a:p>
                  </a:txBody>
                  <a:tcPr marL="68580" marR="68580" marT="0" marB="0"/>
                </a:tc>
              </a:tr>
              <a:tr h="370840">
                <a:tc>
                  <a:txBody>
                    <a:bodyPr/>
                    <a:lstStyle/>
                    <a:p>
                      <a:pPr algn="just">
                        <a:lnSpc>
                          <a:spcPct val="200000"/>
                        </a:lnSpc>
                        <a:spcAft>
                          <a:spcPts val="0"/>
                        </a:spcAft>
                      </a:pPr>
                      <a:r>
                        <a:rPr lang="el-GR" sz="2000" dirty="0" err="1" smtClean="0">
                          <a:latin typeface="Times New Roman"/>
                          <a:ea typeface="Times New Roman"/>
                          <a:cs typeface="Times New Roman"/>
                        </a:rPr>
                        <a:t>βουλγ</a:t>
                      </a:r>
                      <a:r>
                        <a:rPr lang="el-GR" sz="2000" dirty="0" smtClean="0">
                          <a:latin typeface="Times New Roman"/>
                          <a:ea typeface="Times New Roman"/>
                          <a:cs typeface="Times New Roman"/>
                        </a:rPr>
                        <a:t>/</a:t>
                      </a:r>
                      <a:r>
                        <a:rPr lang="el-GR" sz="2000" dirty="0" err="1" smtClean="0">
                          <a:latin typeface="Times New Roman"/>
                          <a:ea typeface="Times New Roman"/>
                          <a:cs typeface="Times New Roman"/>
                        </a:rPr>
                        <a:t>κή</a:t>
                      </a:r>
                      <a:r>
                        <a:rPr lang="el-GR" sz="2000" dirty="0" smtClean="0">
                          <a:latin typeface="Times New Roman"/>
                          <a:ea typeface="Times New Roman"/>
                          <a:cs typeface="Times New Roman"/>
                        </a:rPr>
                        <a:t>/ρωσική</a:t>
                      </a:r>
                      <a:r>
                        <a:rPr lang="el-GR" sz="2000" dirty="0">
                          <a:latin typeface="Times New Roman"/>
                          <a:ea typeface="Times New Roman"/>
                          <a:cs typeface="Times New Roman"/>
                        </a:rPr>
                        <a:t>	     </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ρωσική/ιρανική</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ιρανική/</a:t>
                      </a:r>
                      <a:r>
                        <a:rPr lang="el-GR" sz="2000" dirty="0" err="1">
                          <a:latin typeface="Times New Roman"/>
                          <a:ea typeface="Times New Roman"/>
                          <a:cs typeface="Times New Roman"/>
                        </a:rPr>
                        <a:t>σουαχίλι</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l-GR" sz="2000">
                          <a:latin typeface="Times New Roman"/>
                          <a:ea typeface="Times New Roman"/>
                          <a:cs typeface="Times New Roman"/>
                        </a:rPr>
                        <a:t>πορτογαλική/ρουμανική</a:t>
                      </a:r>
                    </a:p>
                  </a:txBody>
                  <a:tcPr marL="68580" marR="68580" marT="0" marB="0"/>
                </a:tc>
                <a:tc>
                  <a:txBody>
                    <a:bodyPr/>
                    <a:lstStyle/>
                    <a:p>
                      <a:pPr algn="just">
                        <a:lnSpc>
                          <a:spcPct val="200000"/>
                        </a:lnSpc>
                        <a:spcAft>
                          <a:spcPts val="0"/>
                        </a:spcAft>
                      </a:pPr>
                      <a:r>
                        <a:rPr lang="el-GR" sz="2000">
                          <a:latin typeface="Times New Roman"/>
                          <a:ea typeface="Times New Roman"/>
                          <a:cs typeface="Times New Roman"/>
                        </a:rPr>
                        <a:t>ρουμανική/ελληνική</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ελληνική/</a:t>
                      </a:r>
                      <a:r>
                        <a:rPr lang="el-GR" sz="2000" dirty="0" err="1">
                          <a:latin typeface="Times New Roman"/>
                          <a:ea typeface="Times New Roman"/>
                          <a:cs typeface="Times New Roman"/>
                        </a:rPr>
                        <a:t>αθαμπασκάν</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l-GR" sz="2000">
                          <a:latin typeface="Times New Roman"/>
                          <a:ea typeface="Times New Roman"/>
                          <a:cs typeface="Times New Roman"/>
                        </a:rPr>
                        <a:t>γαλλική-πορτογαλική</a:t>
                      </a:r>
                    </a:p>
                  </a:txBody>
                  <a:tcPr marL="68580" marR="68580" marT="0" marB="0"/>
                </a:tc>
                <a:tc>
                  <a:txBody>
                    <a:bodyPr/>
                    <a:lstStyle/>
                    <a:p>
                      <a:pPr algn="just">
                        <a:lnSpc>
                          <a:spcPct val="200000"/>
                        </a:lnSpc>
                        <a:spcAft>
                          <a:spcPts val="0"/>
                        </a:spcAft>
                      </a:pPr>
                      <a:r>
                        <a:rPr lang="el-GR" sz="2000">
                          <a:latin typeface="Times New Roman"/>
                          <a:ea typeface="Times New Roman"/>
                          <a:cs typeface="Times New Roman"/>
                        </a:rPr>
                        <a:t>ιρανική-ελληνική</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ρωσική-φινλανδική </a:t>
                      </a:r>
                    </a:p>
                  </a:txBody>
                  <a:tcPr marL="68580" marR="68580" marT="0" marB="0"/>
                </a:tc>
              </a:tr>
              <a:tr h="370840">
                <a:tc>
                  <a:txBody>
                    <a:bodyPr/>
                    <a:lstStyle/>
                    <a:p>
                      <a:pPr algn="just">
                        <a:lnSpc>
                          <a:spcPct val="200000"/>
                        </a:lnSpc>
                        <a:spcAft>
                          <a:spcPts val="0"/>
                        </a:spcAft>
                      </a:pPr>
                      <a:r>
                        <a:rPr lang="el-GR" sz="2000">
                          <a:latin typeface="Times New Roman"/>
                          <a:ea typeface="Times New Roman"/>
                          <a:cs typeface="Times New Roman"/>
                        </a:rPr>
                        <a:t>ουγγρική-φινλανδική</a:t>
                      </a:r>
                    </a:p>
                  </a:txBody>
                  <a:tcPr marL="68580" marR="68580" marT="0" marB="0"/>
                </a:tc>
                <a:tc>
                  <a:txBody>
                    <a:bodyPr/>
                    <a:lstStyle/>
                    <a:p>
                      <a:pPr algn="just">
                        <a:lnSpc>
                          <a:spcPct val="200000"/>
                        </a:lnSpc>
                        <a:spcAft>
                          <a:spcPts val="0"/>
                        </a:spcAft>
                      </a:pPr>
                      <a:r>
                        <a:rPr lang="el-GR" sz="2000">
                          <a:latin typeface="Times New Roman"/>
                          <a:ea typeface="Times New Roman"/>
                          <a:cs typeface="Times New Roman"/>
                        </a:rPr>
                        <a:t>ουγγρική-τουρκική</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φινλανδική –αραβική</a:t>
                      </a:r>
                    </a:p>
                  </a:txBody>
                  <a:tcPr marL="68580" marR="68580" marT="0" marB="0"/>
                </a:tc>
              </a:tr>
              <a:tr h="370840">
                <a:tc>
                  <a:txBody>
                    <a:bodyPr/>
                    <a:lstStyle/>
                    <a:p>
                      <a:pPr algn="just">
                        <a:lnSpc>
                          <a:spcPct val="200000"/>
                        </a:lnSpc>
                        <a:spcAft>
                          <a:spcPts val="0"/>
                        </a:spcAft>
                      </a:pPr>
                      <a:r>
                        <a:rPr lang="el-GR" sz="2000">
                          <a:latin typeface="Times New Roman"/>
                          <a:ea typeface="Times New Roman"/>
                          <a:cs typeface="Times New Roman"/>
                        </a:rPr>
                        <a:t>εβραϊκή-αραβικές </a:t>
                      </a:r>
                    </a:p>
                  </a:txBody>
                  <a:tcPr marL="68580" marR="68580" marT="0" marB="0"/>
                </a:tc>
                <a:tc>
                  <a:txBody>
                    <a:bodyPr/>
                    <a:lstStyle/>
                    <a:p>
                      <a:pPr algn="just">
                        <a:lnSpc>
                          <a:spcPct val="200000"/>
                        </a:lnSpc>
                        <a:spcAft>
                          <a:spcPts val="0"/>
                        </a:spcAft>
                      </a:pPr>
                      <a:r>
                        <a:rPr lang="el-GR" sz="2000">
                          <a:latin typeface="Times New Roman"/>
                          <a:ea typeface="Times New Roman"/>
                          <a:cs typeface="Times New Roman"/>
                        </a:rPr>
                        <a:t>εβραϊκή-βερβερική</a:t>
                      </a:r>
                    </a:p>
                  </a:txBody>
                  <a:tcPr marL="68580" marR="68580" marT="0" marB="0"/>
                </a:tc>
                <a:tc>
                  <a:txBody>
                    <a:bodyPr/>
                    <a:lstStyle/>
                    <a:p>
                      <a:pPr algn="just">
                        <a:lnSpc>
                          <a:spcPct val="200000"/>
                        </a:lnSpc>
                        <a:spcAft>
                          <a:spcPts val="0"/>
                        </a:spcAft>
                      </a:pPr>
                      <a:r>
                        <a:rPr lang="el-GR" sz="2000" dirty="0">
                          <a:latin typeface="Times New Roman"/>
                          <a:ea typeface="Times New Roman"/>
                          <a:cs typeface="Times New Roman"/>
                        </a:rPr>
                        <a:t>αραβική-κινεζική</a:t>
                      </a:r>
                    </a:p>
                  </a:txBody>
                  <a:tcPr marL="68580" marR="68580" marT="0" marB="0"/>
                </a:tc>
              </a:tr>
            </a:tbl>
          </a:graphicData>
        </a:graphic>
      </p:graphicFrame>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i="1" dirty="0" err="1" smtClean="0"/>
              <a:t>Νεογραμματικοί</a:t>
            </a:r>
            <a:r>
              <a:rPr lang="el-GR" sz="3200" b="1" i="1" dirty="0" smtClean="0"/>
              <a:t> (</a:t>
            </a:r>
            <a:r>
              <a:rPr lang="en-US" sz="3200" b="1" i="1" dirty="0" err="1" smtClean="0"/>
              <a:t>Junggrammatiker</a:t>
            </a:r>
            <a:r>
              <a:rPr lang="el-GR" sz="3200" b="1" i="1" dirty="0" smtClean="0"/>
              <a:t>)</a:t>
            </a:r>
            <a:endParaRPr lang="el-GR" sz="3200" b="1" i="1"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Οι κυριότεροι εκπρόσωποι αυτής της σχολής της ιστορικής και συγκριτικής γλωσσολογίας ήταν οι γλωσσολόγοι της Γερμανικής Σχολής των </a:t>
            </a:r>
            <a:r>
              <a:rPr lang="el-GR" dirty="0" err="1" smtClean="0"/>
              <a:t>Νεογραμματικών</a:t>
            </a:r>
            <a:r>
              <a:rPr lang="el-GR" dirty="0" smtClean="0"/>
              <a:t> (</a:t>
            </a:r>
            <a:r>
              <a:rPr lang="en-US" dirty="0" err="1" smtClean="0"/>
              <a:t>Junggrammatiker</a:t>
            </a:r>
            <a:r>
              <a:rPr lang="el-GR" dirty="0" smtClean="0"/>
              <a:t>),  </a:t>
            </a:r>
            <a:r>
              <a:rPr lang="en-US" dirty="0" err="1" smtClean="0"/>
              <a:t>Brugmann</a:t>
            </a:r>
            <a:r>
              <a:rPr lang="el-GR" dirty="0" smtClean="0"/>
              <a:t>, </a:t>
            </a:r>
            <a:r>
              <a:rPr lang="en-US" dirty="0" err="1" smtClean="0"/>
              <a:t>Osthroff</a:t>
            </a:r>
            <a:r>
              <a:rPr lang="el-GR" dirty="0" smtClean="0"/>
              <a:t> και </a:t>
            </a:r>
            <a:r>
              <a:rPr lang="en-US" dirty="0" err="1" smtClean="0"/>
              <a:t>Leskien</a:t>
            </a:r>
            <a:r>
              <a:rPr lang="el-GR" dirty="0" smtClean="0"/>
              <a:t>. </a:t>
            </a:r>
          </a:p>
          <a:p>
            <a:pPr algn="just"/>
            <a:r>
              <a:rPr lang="el-GR" dirty="0" smtClean="0"/>
              <a:t>Η αυστηρή μεθοδολογία τους συνίσταται στη συγκριτική μελέτη των φωνητικών αντιστοιχιών ανάμεσα σε λέξεις από  διαφορετικές γλώσσες που έχουν,  όμως, το ίδιο νόημα. Οι φωνητικές αυτές αντιστοιχίες εκφράστηκαν με τη μορφή νόμων οι οποίοι δείχνουν την αλλαγή από ένα προηγούμενο στάδιο (της μητέρας-γλώσσας) στο επόμενο (θυγατρικές γλώσσες). </a:t>
            </a:r>
          </a:p>
          <a:p>
            <a:pPr>
              <a:buNone/>
            </a:pPr>
            <a:endParaRPr lang="el-GR"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pPr algn="just"/>
            <a:r>
              <a:rPr lang="el-GR" sz="2600" dirty="0" smtClean="0"/>
              <a:t> </a:t>
            </a:r>
            <a:r>
              <a:rPr lang="en-US" sz="2600" dirty="0" smtClean="0"/>
              <a:t>Rask</a:t>
            </a:r>
            <a:r>
              <a:rPr lang="el-GR" sz="2600" dirty="0" smtClean="0"/>
              <a:t> (μαζί με </a:t>
            </a:r>
            <a:r>
              <a:rPr lang="en-US" sz="2600" dirty="0" smtClean="0"/>
              <a:t>Grimm</a:t>
            </a:r>
            <a:r>
              <a:rPr lang="el-GR" sz="2600" dirty="0" smtClean="0"/>
              <a:t> και </a:t>
            </a:r>
            <a:r>
              <a:rPr lang="en-US" sz="2600" dirty="0" smtClean="0"/>
              <a:t>Bopp</a:t>
            </a:r>
            <a:r>
              <a:rPr lang="el-GR" sz="2600" dirty="0" smtClean="0"/>
              <a:t> θεωρούνται οι ιδρυτές της σύγχρονης επιστημονικής ιστορικής γλωσσολογίας): «αν κατά τη σύγκριση δυο γλωσσών βρούμε ότι βασικοί τύποι λέξεων συμφωνούν σε τέτοιο βαθμό ώστε να  είναι δυνατό να ανακαλυφθούν κανόνες μεταβολών των γραμμάτων που επιτρέπουν τη μετάβαση από τον ένα τύπο στον άλλο, τότε υπάρχει βασική σχέση μεταξύ των γλωσσών αυτών»</a:t>
            </a:r>
          </a:p>
          <a:p>
            <a:pPr algn="just"/>
            <a:r>
              <a:rPr lang="el-GR" sz="2600" dirty="0" smtClean="0"/>
              <a:t> Οι αναλογίες αυτές σήμερα είναι γνωστές ως </a:t>
            </a:r>
            <a:r>
              <a:rPr lang="el-GR" sz="2600" b="1" i="1" dirty="0" smtClean="0"/>
              <a:t>«νόμος του </a:t>
            </a:r>
            <a:r>
              <a:rPr lang="en-US" sz="2600" b="1" i="1" dirty="0" smtClean="0"/>
              <a:t>Grimm</a:t>
            </a:r>
            <a:r>
              <a:rPr lang="el-GR" sz="2600" b="1" i="1" dirty="0" smtClean="0"/>
              <a:t>»</a:t>
            </a:r>
            <a:r>
              <a:rPr lang="el-GR" sz="2600" dirty="0" smtClean="0"/>
              <a:t>, παρόλο που διασαφηνίσθηκαν από τον </a:t>
            </a:r>
            <a:r>
              <a:rPr lang="en-US" sz="2600" dirty="0" smtClean="0"/>
              <a:t>Rask</a:t>
            </a:r>
            <a:r>
              <a:rPr lang="el-GR" sz="2600" dirty="0" smtClean="0"/>
              <a:t>.</a:t>
            </a:r>
          </a:p>
          <a:p>
            <a:pPr>
              <a:buNone/>
            </a:pPr>
            <a:endParaRPr lang="el-GR" sz="2400"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Ο νόμος του</a:t>
            </a:r>
            <a:r>
              <a:rPr lang="el-GR" b="1" i="1" dirty="0" smtClean="0"/>
              <a:t> </a:t>
            </a:r>
            <a:r>
              <a:rPr lang="en-US" b="1" dirty="0" smtClean="0"/>
              <a:t>Grimm</a:t>
            </a:r>
            <a:endParaRPr lang="el-GR" dirty="0"/>
          </a:p>
        </p:txBody>
      </p:sp>
      <p:sp>
        <p:nvSpPr>
          <p:cNvPr id="3" name="2 - Θέση περιεχομένου"/>
          <p:cNvSpPr>
            <a:spLocks noGrp="1"/>
          </p:cNvSpPr>
          <p:nvPr>
            <p:ph idx="1"/>
          </p:nvPr>
        </p:nvSpPr>
        <p:spPr/>
        <p:txBody>
          <a:bodyPr>
            <a:normAutofit/>
          </a:bodyPr>
          <a:lstStyle/>
          <a:p>
            <a:pPr algn="just"/>
            <a:r>
              <a:rPr lang="el-GR" sz="3600" dirty="0" smtClean="0"/>
              <a:t>στηρίζεται σε </a:t>
            </a:r>
            <a:r>
              <a:rPr lang="el-GR" sz="3600" b="1" dirty="0" smtClean="0"/>
              <a:t>εννιά </a:t>
            </a:r>
            <a:r>
              <a:rPr lang="el-GR" sz="3600" dirty="0" smtClean="0"/>
              <a:t>αντιστοιχίες μεταξύ ομάδων συμφώνων στην Ινδοευρωπαϊκή και στο σε τι είδους  σύμφωνα μετατράπηκαν στη γοτθική. Στις περισσότερες περιπτώσεις η γοτθική διαφοροποιείται</a:t>
            </a:r>
            <a:endParaRPr lang="el-GR" sz="3600"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Πίνακας με τις συμφωνικές αλλαγές από την ΙΕ στη γοτθική/τευτονική </a:t>
            </a:r>
            <a:endParaRPr lang="el-GR" sz="3600" dirty="0"/>
          </a:p>
        </p:txBody>
      </p:sp>
      <p:graphicFrame>
        <p:nvGraphicFramePr>
          <p:cNvPr id="4" name="3 - Θέση περιεχομένου"/>
          <p:cNvGraphicFramePr>
            <a:graphicFrameLocks noGrp="1"/>
          </p:cNvGraphicFramePr>
          <p:nvPr>
            <p:ph idx="1"/>
          </p:nvPr>
        </p:nvGraphicFramePr>
        <p:xfrm>
          <a:off x="457200" y="1600200"/>
          <a:ext cx="8229600" cy="48768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just">
                        <a:lnSpc>
                          <a:spcPct val="200000"/>
                        </a:lnSpc>
                        <a:spcAft>
                          <a:spcPts val="0"/>
                        </a:spcAft>
                      </a:pPr>
                      <a:r>
                        <a:rPr lang="el-GR" sz="1600" b="1" i="1" dirty="0">
                          <a:latin typeface="Times New Roman"/>
                          <a:ea typeface="Times New Roman"/>
                        </a:rPr>
                        <a:t>ΙΕ</a:t>
                      </a:r>
                      <a:endParaRPr lang="el-GR" sz="1600" dirty="0">
                        <a:latin typeface="Times New Roman"/>
                        <a:ea typeface="Times New Roman"/>
                      </a:endParaRPr>
                    </a:p>
                  </a:txBody>
                  <a:tcPr marL="68580" marR="68580" marT="0" marB="0"/>
                </a:tc>
                <a:tc>
                  <a:txBody>
                    <a:bodyPr/>
                    <a:lstStyle/>
                    <a:p>
                      <a:pPr algn="just">
                        <a:lnSpc>
                          <a:spcPct val="200000"/>
                        </a:lnSpc>
                        <a:spcAft>
                          <a:spcPts val="0"/>
                        </a:spcAft>
                      </a:pPr>
                      <a:r>
                        <a:rPr lang="el-GR" sz="1600" b="1" i="1">
                          <a:latin typeface="Times New Roman"/>
                          <a:ea typeface="Times New Roman"/>
                        </a:rPr>
                        <a:t>ΓΟΤΘΙΚΗ/ΤΕΥΤΟΝΙΚΗ</a:t>
                      </a:r>
                      <a:endParaRPr lang="el-GR" sz="1600">
                        <a:latin typeface="Times New Roman"/>
                        <a:ea typeface="Times New Roman"/>
                      </a:endParaRPr>
                    </a:p>
                  </a:txBody>
                  <a:tcPr marL="68580" marR="68580" marT="0" marB="0"/>
                </a:tc>
              </a:tr>
              <a:tr h="370840">
                <a:tc>
                  <a:txBody>
                    <a:bodyPr/>
                    <a:lstStyle/>
                    <a:p>
                      <a:pPr algn="just">
                        <a:lnSpc>
                          <a:spcPct val="200000"/>
                        </a:lnSpc>
                        <a:spcAft>
                          <a:spcPts val="0"/>
                        </a:spcAft>
                      </a:pPr>
                      <a:r>
                        <a:rPr lang="en-US" sz="1600" b="1" i="1" dirty="0" err="1">
                          <a:latin typeface="Times New Roman"/>
                          <a:ea typeface="Times New Roman"/>
                        </a:rPr>
                        <a:t>bh</a:t>
                      </a:r>
                      <a:r>
                        <a:rPr lang="el-GR" sz="1600" b="1" i="1" dirty="0">
                          <a:latin typeface="Times New Roman"/>
                          <a:ea typeface="Times New Roman"/>
                        </a:rPr>
                        <a:t>, </a:t>
                      </a:r>
                      <a:r>
                        <a:rPr lang="en-US" sz="1600" b="1" i="1" dirty="0">
                          <a:latin typeface="Times New Roman"/>
                          <a:ea typeface="Times New Roman"/>
                        </a:rPr>
                        <a:t>dh</a:t>
                      </a:r>
                      <a:r>
                        <a:rPr lang="el-GR" sz="1600" b="1" i="1" dirty="0">
                          <a:latin typeface="Times New Roman"/>
                          <a:ea typeface="Times New Roman"/>
                        </a:rPr>
                        <a:t>, </a:t>
                      </a:r>
                      <a:r>
                        <a:rPr lang="en-US" sz="1600" b="1" i="1" dirty="0" err="1">
                          <a:latin typeface="Times New Roman"/>
                          <a:ea typeface="Times New Roman"/>
                        </a:rPr>
                        <a:t>gh</a:t>
                      </a:r>
                      <a:r>
                        <a:rPr lang="el-GR" sz="1600" b="1" i="1" dirty="0">
                          <a:latin typeface="Times New Roman"/>
                          <a:ea typeface="Times New Roman"/>
                        </a:rPr>
                        <a:t>  </a:t>
                      </a:r>
                      <a:r>
                        <a:rPr lang="el-GR" sz="1600" i="1" dirty="0">
                          <a:latin typeface="Times New Roman"/>
                          <a:ea typeface="Times New Roman"/>
                        </a:rPr>
                        <a:t>(ηχηρά δασέα)         </a:t>
                      </a:r>
                      <a:endParaRPr lang="el-GR" sz="1600" dirty="0">
                        <a:latin typeface="Times New Roman"/>
                        <a:ea typeface="Times New Roman"/>
                      </a:endParaRPr>
                    </a:p>
                    <a:p>
                      <a:pPr algn="just">
                        <a:lnSpc>
                          <a:spcPct val="200000"/>
                        </a:lnSpc>
                        <a:spcAft>
                          <a:spcPts val="0"/>
                        </a:spcAft>
                        <a:tabLst>
                          <a:tab pos="-180340" algn="l"/>
                        </a:tabLst>
                      </a:pPr>
                      <a:r>
                        <a:rPr lang="el-GR" sz="1600" i="1" dirty="0">
                          <a:latin typeface="Times New Roman"/>
                          <a:ea typeface="Times New Roman"/>
                        </a:rPr>
                        <a:t>π.χ. ΑΕ  ‘</a:t>
                      </a:r>
                      <a:r>
                        <a:rPr lang="el-GR" sz="1600" b="1" i="1" dirty="0">
                          <a:latin typeface="Times New Roman"/>
                          <a:ea typeface="Times New Roman"/>
                        </a:rPr>
                        <a:t>αδελφός’ </a:t>
                      </a:r>
                      <a:r>
                        <a:rPr lang="el-GR" sz="1600" i="1" dirty="0">
                          <a:latin typeface="Times New Roman"/>
                          <a:ea typeface="Times New Roman"/>
                        </a:rPr>
                        <a:t>(και </a:t>
                      </a:r>
                      <a:r>
                        <a:rPr lang="el-GR" sz="1600" b="1" i="1" dirty="0" err="1">
                          <a:latin typeface="Times New Roman"/>
                          <a:ea typeface="Times New Roman"/>
                        </a:rPr>
                        <a:t>φρατήρ</a:t>
                      </a:r>
                      <a:r>
                        <a:rPr lang="el-GR" sz="1600" i="1" dirty="0">
                          <a:latin typeface="Times New Roman"/>
                          <a:ea typeface="Times New Roman"/>
                        </a:rPr>
                        <a:t>),</a:t>
                      </a:r>
                      <a:endParaRPr lang="el-GR" sz="1600" dirty="0">
                        <a:latin typeface="Times New Roman"/>
                        <a:ea typeface="Times New Roman"/>
                      </a:endParaRPr>
                    </a:p>
                    <a:p>
                      <a:pPr algn="just">
                        <a:lnSpc>
                          <a:spcPct val="200000"/>
                        </a:lnSpc>
                        <a:spcAft>
                          <a:spcPts val="0"/>
                        </a:spcAft>
                        <a:tabLst>
                          <a:tab pos="-180340" algn="l"/>
                        </a:tabLst>
                      </a:pPr>
                      <a:r>
                        <a:rPr lang="el-GR" sz="1600" i="1" dirty="0">
                          <a:latin typeface="Times New Roman"/>
                          <a:ea typeface="Times New Roman"/>
                        </a:rPr>
                        <a:t>     σανσκρ</a:t>
                      </a:r>
                      <a:r>
                        <a:rPr lang="el-GR" sz="1600" b="1" i="1" dirty="0">
                          <a:latin typeface="Times New Roman"/>
                          <a:ea typeface="Times New Roman"/>
                        </a:rPr>
                        <a:t>. ‘</a:t>
                      </a:r>
                      <a:r>
                        <a:rPr lang="en-US" sz="1600" b="1" i="1" dirty="0" err="1">
                          <a:latin typeface="Times New Roman"/>
                          <a:ea typeface="Times New Roman"/>
                        </a:rPr>
                        <a:t>bhrata</a:t>
                      </a:r>
                      <a:r>
                        <a:rPr lang="el-GR" sz="1600" b="1" i="1" dirty="0">
                          <a:latin typeface="Times New Roman"/>
                          <a:ea typeface="Times New Roman"/>
                        </a:rPr>
                        <a:t>’ </a:t>
                      </a:r>
                      <a:r>
                        <a:rPr lang="el-GR" sz="1600" i="1" dirty="0">
                          <a:latin typeface="Times New Roman"/>
                          <a:ea typeface="Times New Roman"/>
                        </a:rPr>
                        <a:t>            </a:t>
                      </a:r>
                      <a:endParaRPr lang="el-GR" sz="1600" dirty="0">
                        <a:latin typeface="Times New Roman"/>
                        <a:ea typeface="Times New Roman"/>
                      </a:endParaRPr>
                    </a:p>
                  </a:txBody>
                  <a:tcPr marL="68580" marR="68580" marT="0" marB="0"/>
                </a:tc>
                <a:tc>
                  <a:txBody>
                    <a:bodyPr/>
                    <a:lstStyle/>
                    <a:p>
                      <a:pPr marL="342900" lvl="0" indent="-342900" algn="just">
                        <a:lnSpc>
                          <a:spcPct val="200000"/>
                        </a:lnSpc>
                        <a:spcAft>
                          <a:spcPts val="0"/>
                        </a:spcAft>
                        <a:buFont typeface="Wingdings"/>
                        <a:buChar char=""/>
                        <a:tabLst>
                          <a:tab pos="-180340" algn="l"/>
                          <a:tab pos="332105" algn="l"/>
                        </a:tabLst>
                      </a:pPr>
                      <a:r>
                        <a:rPr lang="en-US" sz="1600" b="1" i="1" dirty="0">
                          <a:latin typeface="Times New Roman"/>
                          <a:ea typeface="Times New Roman"/>
                          <a:cs typeface="Times New Roman"/>
                        </a:rPr>
                        <a:t>b</a:t>
                      </a:r>
                      <a:r>
                        <a:rPr lang="el-GR" sz="1600" b="1" i="1" dirty="0">
                          <a:latin typeface="Times New Roman"/>
                          <a:ea typeface="Times New Roman"/>
                          <a:cs typeface="Times New Roman"/>
                        </a:rPr>
                        <a:t>, </a:t>
                      </a:r>
                      <a:r>
                        <a:rPr lang="en-US" sz="1600" b="1" i="1" dirty="0">
                          <a:latin typeface="Times New Roman"/>
                          <a:ea typeface="Times New Roman"/>
                          <a:cs typeface="Times New Roman"/>
                        </a:rPr>
                        <a:t>d</a:t>
                      </a:r>
                      <a:r>
                        <a:rPr lang="el-GR" sz="1600" b="1" i="1" dirty="0">
                          <a:latin typeface="Times New Roman"/>
                          <a:ea typeface="Times New Roman"/>
                          <a:cs typeface="Times New Roman"/>
                        </a:rPr>
                        <a:t>, </a:t>
                      </a:r>
                      <a:r>
                        <a:rPr lang="en-US" sz="1600" b="1" i="1" dirty="0">
                          <a:latin typeface="Times New Roman"/>
                          <a:ea typeface="Times New Roman"/>
                          <a:cs typeface="Times New Roman"/>
                        </a:rPr>
                        <a:t>g </a:t>
                      </a:r>
                      <a:r>
                        <a:rPr lang="el-GR" sz="1600" i="1" dirty="0">
                          <a:latin typeface="Times New Roman"/>
                          <a:ea typeface="Times New Roman"/>
                          <a:cs typeface="Times New Roman"/>
                        </a:rPr>
                        <a:t>  (ηχηρά κλειστά) </a:t>
                      </a:r>
                      <a:endParaRPr lang="el-GR" sz="1600" dirty="0">
                        <a:latin typeface="Times New Roman"/>
                        <a:ea typeface="Times New Roman"/>
                        <a:cs typeface="Times New Roman"/>
                      </a:endParaRPr>
                    </a:p>
                    <a:p>
                      <a:pPr marL="342900" lvl="0" indent="-342900" algn="just">
                        <a:lnSpc>
                          <a:spcPct val="200000"/>
                        </a:lnSpc>
                        <a:spcAft>
                          <a:spcPts val="0"/>
                        </a:spcAft>
                        <a:buFont typeface="Wingdings"/>
                        <a:buChar char=""/>
                        <a:tabLst>
                          <a:tab pos="332105" algn="l"/>
                        </a:tabLst>
                      </a:pPr>
                      <a:r>
                        <a:rPr lang="el-GR" sz="1600" i="1" dirty="0" err="1">
                          <a:latin typeface="Times New Roman"/>
                          <a:ea typeface="Times New Roman"/>
                          <a:cs typeface="Times New Roman"/>
                        </a:rPr>
                        <a:t>τευτ</a:t>
                      </a:r>
                      <a:r>
                        <a:rPr lang="en-GB" sz="1600" i="1" dirty="0">
                          <a:latin typeface="Times New Roman"/>
                          <a:ea typeface="Times New Roman"/>
                          <a:cs typeface="Times New Roman"/>
                        </a:rPr>
                        <a:t>.’</a:t>
                      </a:r>
                      <a:r>
                        <a:rPr lang="en-US" sz="1600" b="1" i="1" dirty="0">
                          <a:latin typeface="Times New Roman"/>
                          <a:ea typeface="Times New Roman"/>
                          <a:cs typeface="Times New Roman"/>
                        </a:rPr>
                        <a:t>‘</a:t>
                      </a:r>
                      <a:r>
                        <a:rPr lang="en-US" sz="1600" b="1" i="1" dirty="0" err="1">
                          <a:latin typeface="Times New Roman"/>
                          <a:ea typeface="Times New Roman"/>
                          <a:cs typeface="Times New Roman"/>
                        </a:rPr>
                        <a:t>brodor</a:t>
                      </a:r>
                      <a:r>
                        <a:rPr lang="en-GB" sz="1600" b="1" i="1" dirty="0">
                          <a:latin typeface="Times New Roman"/>
                          <a:ea typeface="Times New Roman"/>
                          <a:cs typeface="Times New Roman"/>
                        </a:rPr>
                        <a:t>’</a:t>
                      </a:r>
                      <a:r>
                        <a:rPr lang="en-GB" sz="1600" i="1" dirty="0">
                          <a:latin typeface="Times New Roman"/>
                          <a:ea typeface="Times New Roman"/>
                          <a:cs typeface="Times New Roman"/>
                        </a:rPr>
                        <a:t> </a:t>
                      </a:r>
                      <a:r>
                        <a:rPr lang="en-US" sz="1600" i="1" dirty="0">
                          <a:latin typeface="Times New Roman"/>
                          <a:ea typeface="Times New Roman"/>
                          <a:cs typeface="Times New Roman"/>
                        </a:rPr>
                        <a:t>- </a:t>
                      </a:r>
                      <a:r>
                        <a:rPr lang="el-GR" sz="1600" i="1" dirty="0" err="1">
                          <a:latin typeface="Times New Roman"/>
                          <a:ea typeface="Times New Roman"/>
                          <a:cs typeface="Times New Roman"/>
                        </a:rPr>
                        <a:t>αγγλ</a:t>
                      </a:r>
                      <a:r>
                        <a:rPr lang="en-GB" sz="1600" i="1" dirty="0">
                          <a:latin typeface="Times New Roman"/>
                          <a:ea typeface="Times New Roman"/>
                          <a:cs typeface="Times New Roman"/>
                        </a:rPr>
                        <a:t>. ‘</a:t>
                      </a:r>
                      <a:r>
                        <a:rPr lang="en-US" sz="1600" b="1" i="1" dirty="0">
                          <a:latin typeface="Times New Roman"/>
                          <a:ea typeface="Times New Roman"/>
                          <a:cs typeface="Times New Roman"/>
                        </a:rPr>
                        <a:t>brother’</a:t>
                      </a:r>
                      <a:endParaRPr lang="el-GR" sz="16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tabLst>
                          <a:tab pos="-180340" algn="l"/>
                        </a:tabLst>
                      </a:pPr>
                      <a:r>
                        <a:rPr lang="en-US" sz="1600" b="1" i="1" dirty="0">
                          <a:latin typeface="Times New Roman"/>
                          <a:ea typeface="Times New Roman"/>
                        </a:rPr>
                        <a:t>b</a:t>
                      </a:r>
                      <a:r>
                        <a:rPr lang="el-GR" sz="1600" b="1" i="1" dirty="0">
                          <a:latin typeface="Times New Roman"/>
                          <a:ea typeface="Times New Roman"/>
                        </a:rPr>
                        <a:t>, </a:t>
                      </a:r>
                      <a:r>
                        <a:rPr lang="en-US" sz="1600" b="1" i="1" dirty="0">
                          <a:latin typeface="Times New Roman"/>
                          <a:ea typeface="Times New Roman"/>
                        </a:rPr>
                        <a:t>d</a:t>
                      </a:r>
                      <a:r>
                        <a:rPr lang="el-GR" sz="1600" b="1" i="1" dirty="0">
                          <a:latin typeface="Times New Roman"/>
                          <a:ea typeface="Times New Roman"/>
                        </a:rPr>
                        <a:t>, </a:t>
                      </a:r>
                      <a:r>
                        <a:rPr lang="en-US" sz="1600" b="1" i="1" dirty="0">
                          <a:latin typeface="Times New Roman"/>
                          <a:ea typeface="Times New Roman"/>
                        </a:rPr>
                        <a:t>g </a:t>
                      </a:r>
                      <a:r>
                        <a:rPr lang="el-GR" sz="1600" i="1" dirty="0">
                          <a:latin typeface="Times New Roman"/>
                          <a:ea typeface="Times New Roman"/>
                        </a:rPr>
                        <a:t>  (ηχηρά κλειστά)	</a:t>
                      </a:r>
                      <a:endParaRPr lang="el-GR" sz="1600" dirty="0">
                        <a:latin typeface="Times New Roman"/>
                        <a:ea typeface="Times New Roman"/>
                      </a:endParaRPr>
                    </a:p>
                    <a:p>
                      <a:pPr algn="just">
                        <a:lnSpc>
                          <a:spcPct val="200000"/>
                        </a:lnSpc>
                        <a:spcAft>
                          <a:spcPts val="0"/>
                        </a:spcAft>
                        <a:tabLst>
                          <a:tab pos="-180340" algn="l"/>
                        </a:tabLst>
                      </a:pPr>
                      <a:r>
                        <a:rPr lang="el-GR" sz="1600" i="1" dirty="0">
                          <a:latin typeface="Times New Roman"/>
                          <a:ea typeface="Times New Roman"/>
                        </a:rPr>
                        <a:t>π.χ. ΑΕ </a:t>
                      </a:r>
                      <a:r>
                        <a:rPr lang="el-GR" sz="1600" b="1" i="1" dirty="0">
                          <a:latin typeface="Times New Roman"/>
                          <a:ea typeface="Times New Roman"/>
                        </a:rPr>
                        <a:t>‘δέκα’,</a:t>
                      </a:r>
                      <a:r>
                        <a:rPr lang="el-GR" sz="1600" i="1" dirty="0">
                          <a:latin typeface="Times New Roman"/>
                          <a:ea typeface="Times New Roman"/>
                        </a:rPr>
                        <a:t>  σανσκρ. ‘</a:t>
                      </a:r>
                      <a:r>
                        <a:rPr lang="en-US" sz="1600" b="1" i="1" dirty="0" err="1">
                          <a:latin typeface="Times New Roman"/>
                          <a:ea typeface="Times New Roman"/>
                        </a:rPr>
                        <a:t>dasa</a:t>
                      </a:r>
                      <a:r>
                        <a:rPr lang="el-GR" sz="1600" b="1" i="1" dirty="0">
                          <a:latin typeface="Times New Roman"/>
                          <a:ea typeface="Times New Roman"/>
                        </a:rPr>
                        <a:t>’</a:t>
                      </a:r>
                      <a:r>
                        <a:rPr lang="el-GR" sz="1600" i="1" dirty="0">
                          <a:latin typeface="Times New Roman"/>
                          <a:ea typeface="Times New Roman"/>
                        </a:rPr>
                        <a:t>	   </a:t>
                      </a:r>
                      <a:endParaRPr lang="el-GR" sz="1600" dirty="0">
                        <a:latin typeface="Times New Roman"/>
                        <a:ea typeface="Times New Roman"/>
                      </a:endParaRPr>
                    </a:p>
                    <a:p>
                      <a:pPr algn="just">
                        <a:lnSpc>
                          <a:spcPct val="200000"/>
                        </a:lnSpc>
                        <a:spcAft>
                          <a:spcPts val="0"/>
                        </a:spcAft>
                        <a:tabLst>
                          <a:tab pos="-180340" algn="l"/>
                        </a:tabLst>
                      </a:pPr>
                      <a:r>
                        <a:rPr lang="el-GR" sz="1600" i="1" dirty="0">
                          <a:latin typeface="Times New Roman"/>
                          <a:ea typeface="Times New Roman"/>
                        </a:rPr>
                        <a:t>     ΑΕ </a:t>
                      </a:r>
                      <a:r>
                        <a:rPr lang="el-GR" sz="1600" b="1" i="1" dirty="0">
                          <a:latin typeface="Times New Roman"/>
                          <a:ea typeface="Times New Roman"/>
                        </a:rPr>
                        <a:t>‘αγρός’</a:t>
                      </a:r>
                      <a:r>
                        <a:rPr lang="el-GR" sz="1600" i="1" dirty="0">
                          <a:latin typeface="Times New Roman"/>
                          <a:ea typeface="Times New Roman"/>
                        </a:rPr>
                        <a:t> σανσκρ.</a:t>
                      </a:r>
                      <a:r>
                        <a:rPr lang="el-GR" sz="1600" b="1" i="1" dirty="0">
                          <a:latin typeface="Times New Roman"/>
                          <a:ea typeface="Times New Roman"/>
                        </a:rPr>
                        <a:t> ‘</a:t>
                      </a:r>
                      <a:r>
                        <a:rPr lang="en-US" sz="1600" b="1" i="1" dirty="0">
                          <a:latin typeface="Times New Roman"/>
                          <a:ea typeface="Times New Roman"/>
                        </a:rPr>
                        <a:t>ager</a:t>
                      </a:r>
                      <a:r>
                        <a:rPr lang="el-GR" sz="1600" b="1" i="1" dirty="0">
                          <a:latin typeface="Times New Roman"/>
                          <a:ea typeface="Times New Roman"/>
                        </a:rPr>
                        <a:t>’</a:t>
                      </a:r>
                      <a:r>
                        <a:rPr lang="el-GR" sz="1600" i="1" dirty="0">
                          <a:latin typeface="Times New Roman"/>
                          <a:ea typeface="Times New Roman"/>
                        </a:rPr>
                        <a:t>	</a:t>
                      </a:r>
                      <a:endParaRPr lang="el-GR" sz="1600" dirty="0">
                        <a:latin typeface="Times New Roman"/>
                        <a:ea typeface="Times New Roman"/>
                      </a:endParaRPr>
                    </a:p>
                  </a:txBody>
                  <a:tcPr marL="68580" marR="68580" marT="0" marB="0"/>
                </a:tc>
                <a:tc>
                  <a:txBody>
                    <a:bodyPr/>
                    <a:lstStyle/>
                    <a:p>
                      <a:pPr marL="342900" lvl="0" indent="-342900" algn="just">
                        <a:lnSpc>
                          <a:spcPct val="200000"/>
                        </a:lnSpc>
                        <a:spcAft>
                          <a:spcPts val="0"/>
                        </a:spcAft>
                        <a:buFont typeface="Wingdings"/>
                        <a:buChar char=""/>
                        <a:tabLst>
                          <a:tab pos="-180340" algn="l"/>
                          <a:tab pos="332105" algn="l"/>
                        </a:tabLst>
                      </a:pPr>
                      <a:r>
                        <a:rPr lang="en-US" sz="1600" b="1" i="1" dirty="0">
                          <a:latin typeface="Times New Roman"/>
                          <a:ea typeface="Times New Roman"/>
                          <a:cs typeface="Times New Roman"/>
                        </a:rPr>
                        <a:t>p</a:t>
                      </a:r>
                      <a:r>
                        <a:rPr lang="el-GR" sz="1600" b="1" i="1" dirty="0">
                          <a:latin typeface="Times New Roman"/>
                          <a:ea typeface="Times New Roman"/>
                          <a:cs typeface="Times New Roman"/>
                        </a:rPr>
                        <a:t>, </a:t>
                      </a:r>
                      <a:r>
                        <a:rPr lang="en-US" sz="1600" b="1" i="1" dirty="0">
                          <a:latin typeface="Times New Roman"/>
                          <a:ea typeface="Times New Roman"/>
                          <a:cs typeface="Times New Roman"/>
                        </a:rPr>
                        <a:t>t</a:t>
                      </a:r>
                      <a:r>
                        <a:rPr lang="el-GR" sz="1600" b="1" i="1" dirty="0">
                          <a:latin typeface="Times New Roman"/>
                          <a:ea typeface="Times New Roman"/>
                          <a:cs typeface="Times New Roman"/>
                        </a:rPr>
                        <a:t>, </a:t>
                      </a:r>
                      <a:r>
                        <a:rPr lang="en-US" sz="1600" b="1" i="1" dirty="0">
                          <a:latin typeface="Times New Roman"/>
                          <a:ea typeface="Times New Roman"/>
                          <a:cs typeface="Times New Roman"/>
                        </a:rPr>
                        <a:t>k </a:t>
                      </a:r>
                      <a:r>
                        <a:rPr lang="el-GR" sz="1600" i="1" dirty="0">
                          <a:latin typeface="Times New Roman"/>
                          <a:ea typeface="Times New Roman"/>
                          <a:cs typeface="Times New Roman"/>
                        </a:rPr>
                        <a:t>(άηχα  κλειστά)</a:t>
                      </a:r>
                      <a:endParaRPr lang="el-GR" sz="1600" dirty="0">
                        <a:latin typeface="Times New Roman"/>
                        <a:ea typeface="Times New Roman"/>
                        <a:cs typeface="Times New Roman"/>
                      </a:endParaRPr>
                    </a:p>
                    <a:p>
                      <a:pPr marL="342900" lvl="0" indent="-342900" algn="just">
                        <a:lnSpc>
                          <a:spcPct val="200000"/>
                        </a:lnSpc>
                        <a:spcAft>
                          <a:spcPts val="0"/>
                        </a:spcAft>
                        <a:buFont typeface="Wingdings"/>
                        <a:buChar char=""/>
                        <a:tabLst>
                          <a:tab pos="332105" algn="l"/>
                        </a:tabLst>
                      </a:pPr>
                      <a:r>
                        <a:rPr lang="el-GR" sz="1600" i="1" dirty="0" err="1">
                          <a:latin typeface="Times New Roman"/>
                          <a:ea typeface="Times New Roman"/>
                          <a:cs typeface="Times New Roman"/>
                        </a:rPr>
                        <a:t>τευτ</a:t>
                      </a:r>
                      <a:r>
                        <a:rPr lang="el-GR" sz="1600" i="1" dirty="0">
                          <a:latin typeface="Times New Roman"/>
                          <a:ea typeface="Times New Roman"/>
                          <a:cs typeface="Times New Roman"/>
                        </a:rPr>
                        <a:t>.</a:t>
                      </a:r>
                      <a:r>
                        <a:rPr lang="el-GR" sz="1600" b="1" i="1" dirty="0">
                          <a:latin typeface="Times New Roman"/>
                          <a:ea typeface="Times New Roman"/>
                          <a:cs typeface="Times New Roman"/>
                        </a:rPr>
                        <a:t> </a:t>
                      </a:r>
                      <a:r>
                        <a:rPr lang="en-US" sz="1600" b="1" i="1" dirty="0">
                          <a:latin typeface="Times New Roman"/>
                          <a:ea typeface="Times New Roman"/>
                          <a:cs typeface="Times New Roman"/>
                        </a:rPr>
                        <a:t>‘</a:t>
                      </a:r>
                      <a:r>
                        <a:rPr lang="en-US" sz="1600" b="1" i="1" dirty="0" err="1">
                          <a:latin typeface="Times New Roman"/>
                          <a:ea typeface="Times New Roman"/>
                          <a:cs typeface="Times New Roman"/>
                        </a:rPr>
                        <a:t>taihun</a:t>
                      </a:r>
                      <a:r>
                        <a:rPr lang="en-US" sz="1600" b="1" i="1" dirty="0">
                          <a:latin typeface="Times New Roman"/>
                          <a:ea typeface="Times New Roman"/>
                          <a:cs typeface="Times New Roman"/>
                        </a:rPr>
                        <a:t>’ –‘ten’ </a:t>
                      </a:r>
                      <a:r>
                        <a:rPr lang="el-GR" sz="1600" i="1" dirty="0">
                          <a:latin typeface="Times New Roman"/>
                          <a:ea typeface="Times New Roman"/>
                          <a:cs typeface="Times New Roman"/>
                        </a:rPr>
                        <a:t>αγγλ.</a:t>
                      </a:r>
                      <a:endParaRPr lang="el-GR" sz="1600" dirty="0">
                        <a:latin typeface="Times New Roman"/>
                        <a:ea typeface="Times New Roman"/>
                        <a:cs typeface="Times New Roman"/>
                      </a:endParaRPr>
                    </a:p>
                    <a:p>
                      <a:pPr marL="342900" lvl="0" indent="-342900" algn="just">
                        <a:lnSpc>
                          <a:spcPct val="200000"/>
                        </a:lnSpc>
                        <a:spcAft>
                          <a:spcPts val="0"/>
                        </a:spcAft>
                        <a:buFont typeface="Wingdings"/>
                        <a:buChar char=""/>
                        <a:tabLst>
                          <a:tab pos="332105" algn="l"/>
                        </a:tabLst>
                      </a:pPr>
                      <a:r>
                        <a:rPr lang="el-GR" sz="1600" i="1" dirty="0" err="1">
                          <a:latin typeface="Times New Roman"/>
                          <a:ea typeface="Times New Roman"/>
                          <a:cs typeface="Times New Roman"/>
                        </a:rPr>
                        <a:t>τευτ</a:t>
                      </a:r>
                      <a:r>
                        <a:rPr lang="el-GR" sz="1600" b="1" i="1" dirty="0">
                          <a:latin typeface="Times New Roman"/>
                          <a:ea typeface="Times New Roman"/>
                          <a:cs typeface="Times New Roman"/>
                        </a:rPr>
                        <a:t>. ‘</a:t>
                      </a:r>
                      <a:r>
                        <a:rPr lang="en-US" sz="1600" b="1" i="1" dirty="0" err="1">
                          <a:latin typeface="Times New Roman"/>
                          <a:ea typeface="Times New Roman"/>
                          <a:cs typeface="Times New Roman"/>
                        </a:rPr>
                        <a:t>aecer</a:t>
                      </a:r>
                      <a:r>
                        <a:rPr lang="el-GR" sz="1600" b="1" i="1" dirty="0">
                          <a:latin typeface="Times New Roman"/>
                          <a:ea typeface="Times New Roman"/>
                          <a:cs typeface="Times New Roman"/>
                        </a:rPr>
                        <a:t>’- ‘</a:t>
                      </a:r>
                      <a:r>
                        <a:rPr lang="en-US" sz="1600" b="1" i="1" dirty="0">
                          <a:latin typeface="Times New Roman"/>
                          <a:ea typeface="Times New Roman"/>
                          <a:cs typeface="Times New Roman"/>
                        </a:rPr>
                        <a:t>acre</a:t>
                      </a:r>
                      <a:r>
                        <a:rPr lang="el-GR" sz="1600" b="1" i="1" dirty="0">
                          <a:latin typeface="Times New Roman"/>
                          <a:ea typeface="Times New Roman"/>
                          <a:cs typeface="Times New Roman"/>
                        </a:rPr>
                        <a:t>’ = ‘στρέμμα’ </a:t>
                      </a:r>
                      <a:r>
                        <a:rPr lang="el-GR" sz="1600" i="1" dirty="0">
                          <a:latin typeface="Times New Roman"/>
                          <a:ea typeface="Times New Roman"/>
                          <a:cs typeface="Times New Roman"/>
                        </a:rPr>
                        <a:t> αγγλ.</a:t>
                      </a:r>
                      <a:endParaRPr lang="el-GR" sz="16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tabLst>
                          <a:tab pos="-180340" algn="l"/>
                        </a:tabLst>
                      </a:pPr>
                      <a:r>
                        <a:rPr lang="en-US" sz="1600" b="1" i="1">
                          <a:latin typeface="Times New Roman"/>
                          <a:ea typeface="Times New Roman"/>
                        </a:rPr>
                        <a:t>p</a:t>
                      </a:r>
                      <a:r>
                        <a:rPr lang="el-GR" sz="1600" b="1" i="1">
                          <a:latin typeface="Times New Roman"/>
                          <a:ea typeface="Times New Roman"/>
                        </a:rPr>
                        <a:t>, </a:t>
                      </a:r>
                      <a:r>
                        <a:rPr lang="en-US" sz="1600" b="1" i="1">
                          <a:latin typeface="Times New Roman"/>
                          <a:ea typeface="Times New Roman"/>
                        </a:rPr>
                        <a:t>t</a:t>
                      </a:r>
                      <a:r>
                        <a:rPr lang="el-GR" sz="1600" b="1" i="1">
                          <a:latin typeface="Times New Roman"/>
                          <a:ea typeface="Times New Roman"/>
                        </a:rPr>
                        <a:t>, </a:t>
                      </a:r>
                      <a:r>
                        <a:rPr lang="en-US" sz="1600" b="1" i="1">
                          <a:latin typeface="Times New Roman"/>
                          <a:ea typeface="Times New Roman"/>
                        </a:rPr>
                        <a:t>k </a:t>
                      </a:r>
                      <a:r>
                        <a:rPr lang="el-GR" sz="1600" i="1">
                          <a:latin typeface="Times New Roman"/>
                          <a:ea typeface="Times New Roman"/>
                        </a:rPr>
                        <a:t>(άηχα κλειστά)</a:t>
                      </a:r>
                      <a:endParaRPr lang="el-GR" sz="1600">
                        <a:latin typeface="Times New Roman"/>
                        <a:ea typeface="Times New Roman"/>
                      </a:endParaRPr>
                    </a:p>
                    <a:p>
                      <a:pPr algn="just">
                        <a:lnSpc>
                          <a:spcPct val="200000"/>
                        </a:lnSpc>
                        <a:spcAft>
                          <a:spcPts val="0"/>
                        </a:spcAft>
                        <a:tabLst>
                          <a:tab pos="-180340" algn="l"/>
                        </a:tabLst>
                      </a:pPr>
                      <a:r>
                        <a:rPr lang="el-GR" sz="1600" i="1">
                          <a:latin typeface="Times New Roman"/>
                          <a:ea typeface="Times New Roman"/>
                        </a:rPr>
                        <a:t>π.χ. ΑΕ </a:t>
                      </a:r>
                      <a:r>
                        <a:rPr lang="el-GR" sz="1600" b="1" i="1">
                          <a:latin typeface="Times New Roman"/>
                          <a:ea typeface="Times New Roman"/>
                        </a:rPr>
                        <a:t>‘πατήρ’, </a:t>
                      </a:r>
                      <a:r>
                        <a:rPr lang="el-GR" sz="1600" i="1">
                          <a:latin typeface="Times New Roman"/>
                          <a:ea typeface="Times New Roman"/>
                        </a:rPr>
                        <a:t>σανσκρ. ‘</a:t>
                      </a:r>
                      <a:r>
                        <a:rPr lang="en-US" sz="1600" b="1" i="1">
                          <a:latin typeface="Times New Roman"/>
                          <a:ea typeface="Times New Roman"/>
                        </a:rPr>
                        <a:t>pitar</a:t>
                      </a:r>
                      <a:r>
                        <a:rPr lang="el-GR" sz="1600" b="1" i="1">
                          <a:latin typeface="Times New Roman"/>
                          <a:ea typeface="Times New Roman"/>
                        </a:rPr>
                        <a:t>’</a:t>
                      </a:r>
                      <a:endParaRPr lang="el-GR" sz="1600">
                        <a:latin typeface="Times New Roman"/>
                        <a:ea typeface="Times New Roman"/>
                      </a:endParaRPr>
                    </a:p>
                    <a:p>
                      <a:pPr algn="just">
                        <a:lnSpc>
                          <a:spcPct val="200000"/>
                        </a:lnSpc>
                        <a:spcAft>
                          <a:spcPts val="0"/>
                        </a:spcAft>
                        <a:tabLst>
                          <a:tab pos="-180340" algn="l"/>
                        </a:tabLst>
                      </a:pPr>
                      <a:r>
                        <a:rPr lang="el-GR" sz="1600" b="1" i="1">
                          <a:latin typeface="Times New Roman"/>
                          <a:ea typeface="Times New Roman"/>
                        </a:rPr>
                        <a:t>    </a:t>
                      </a:r>
                      <a:r>
                        <a:rPr lang="el-GR" sz="1600" i="1">
                          <a:latin typeface="Times New Roman"/>
                          <a:ea typeface="Times New Roman"/>
                        </a:rPr>
                        <a:t>ΑΕ ‘</a:t>
                      </a:r>
                      <a:r>
                        <a:rPr lang="el-GR" sz="1600" b="1" i="1">
                          <a:latin typeface="Times New Roman"/>
                          <a:ea typeface="Times New Roman"/>
                        </a:rPr>
                        <a:t>τρεις’, </a:t>
                      </a:r>
                      <a:r>
                        <a:rPr lang="el-GR" sz="1600" i="1">
                          <a:latin typeface="Times New Roman"/>
                          <a:ea typeface="Times New Roman"/>
                        </a:rPr>
                        <a:t>σανσκρ. ‘</a:t>
                      </a:r>
                      <a:r>
                        <a:rPr lang="en-US" sz="1600" b="1" i="1">
                          <a:latin typeface="Times New Roman"/>
                          <a:ea typeface="Times New Roman"/>
                        </a:rPr>
                        <a:t>trayas</a:t>
                      </a:r>
                      <a:r>
                        <a:rPr lang="el-GR" sz="1600" b="1" i="1">
                          <a:latin typeface="Times New Roman"/>
                          <a:ea typeface="Times New Roman"/>
                        </a:rPr>
                        <a:t>’ </a:t>
                      </a:r>
                      <a:endParaRPr lang="el-GR" sz="1600">
                        <a:latin typeface="Times New Roman"/>
                        <a:ea typeface="Times New Roman"/>
                      </a:endParaRPr>
                    </a:p>
                  </a:txBody>
                  <a:tcPr marL="68580" marR="68580" marT="0" marB="0"/>
                </a:tc>
                <a:tc>
                  <a:txBody>
                    <a:bodyPr/>
                    <a:lstStyle/>
                    <a:p>
                      <a:pPr marL="342900" lvl="0" indent="-342900" algn="just">
                        <a:lnSpc>
                          <a:spcPct val="200000"/>
                        </a:lnSpc>
                        <a:spcAft>
                          <a:spcPts val="0"/>
                        </a:spcAft>
                        <a:buFont typeface="Wingdings"/>
                        <a:buChar char=""/>
                        <a:tabLst>
                          <a:tab pos="-180340" algn="l"/>
                          <a:tab pos="332105" algn="l"/>
                        </a:tabLst>
                      </a:pPr>
                      <a:r>
                        <a:rPr lang="en-US" sz="1600" b="1" i="1" dirty="0">
                          <a:latin typeface="Times New Roman"/>
                          <a:ea typeface="Times New Roman"/>
                          <a:cs typeface="Times New Roman"/>
                        </a:rPr>
                        <a:t>f</a:t>
                      </a:r>
                      <a:r>
                        <a:rPr lang="el-GR" sz="1600" b="1" i="1" dirty="0">
                          <a:latin typeface="Times New Roman"/>
                          <a:ea typeface="Times New Roman"/>
                          <a:cs typeface="Times New Roman"/>
                        </a:rPr>
                        <a:t>, θ, </a:t>
                      </a:r>
                      <a:r>
                        <a:rPr lang="en-US" sz="1600" b="1" i="1" dirty="0">
                          <a:latin typeface="Times New Roman"/>
                          <a:ea typeface="Times New Roman"/>
                          <a:cs typeface="Times New Roman"/>
                        </a:rPr>
                        <a:t>x</a:t>
                      </a:r>
                      <a:r>
                        <a:rPr lang="el-GR" sz="1600" b="1" i="1" dirty="0">
                          <a:latin typeface="Times New Roman"/>
                          <a:ea typeface="Times New Roman"/>
                          <a:cs typeface="Times New Roman"/>
                        </a:rPr>
                        <a:t> (</a:t>
                      </a:r>
                      <a:r>
                        <a:rPr lang="el-GR" sz="1600" i="1" dirty="0">
                          <a:latin typeface="Times New Roman"/>
                          <a:ea typeface="Times New Roman"/>
                          <a:cs typeface="Times New Roman"/>
                        </a:rPr>
                        <a:t>άηχα τριβόμενα)</a:t>
                      </a:r>
                      <a:endParaRPr lang="el-GR" sz="1600" dirty="0">
                        <a:latin typeface="Times New Roman"/>
                        <a:ea typeface="Times New Roman"/>
                        <a:cs typeface="Times New Roman"/>
                      </a:endParaRPr>
                    </a:p>
                    <a:p>
                      <a:pPr marL="342900" lvl="0" indent="-342900" algn="just">
                        <a:lnSpc>
                          <a:spcPct val="200000"/>
                        </a:lnSpc>
                        <a:spcAft>
                          <a:spcPts val="0"/>
                        </a:spcAft>
                        <a:buFont typeface="Wingdings"/>
                        <a:buChar char=""/>
                        <a:tabLst>
                          <a:tab pos="332105" algn="l"/>
                        </a:tabLst>
                      </a:pPr>
                      <a:r>
                        <a:rPr lang="el-GR" sz="1600" i="1" dirty="0" err="1">
                          <a:latin typeface="Times New Roman"/>
                          <a:ea typeface="Times New Roman"/>
                          <a:cs typeface="Times New Roman"/>
                        </a:rPr>
                        <a:t>τευτ</a:t>
                      </a:r>
                      <a:r>
                        <a:rPr lang="el-GR" sz="1600" i="1" dirty="0">
                          <a:latin typeface="Times New Roman"/>
                          <a:ea typeface="Times New Roman"/>
                          <a:cs typeface="Times New Roman"/>
                        </a:rPr>
                        <a:t>. ‘</a:t>
                      </a:r>
                      <a:r>
                        <a:rPr lang="en-US" sz="1600" b="1" i="1" dirty="0" err="1">
                          <a:latin typeface="Times New Roman"/>
                          <a:ea typeface="Times New Roman"/>
                          <a:cs typeface="Times New Roman"/>
                        </a:rPr>
                        <a:t>fadar</a:t>
                      </a:r>
                      <a:r>
                        <a:rPr lang="en-US" sz="1600" b="1" i="1" dirty="0">
                          <a:latin typeface="Times New Roman"/>
                          <a:ea typeface="Times New Roman"/>
                          <a:cs typeface="Times New Roman"/>
                        </a:rPr>
                        <a:t>’ – ‘father’ </a:t>
                      </a:r>
                      <a:r>
                        <a:rPr lang="el-GR" sz="1600" i="1" dirty="0" err="1">
                          <a:latin typeface="Times New Roman"/>
                          <a:ea typeface="Times New Roman"/>
                          <a:cs typeface="Times New Roman"/>
                        </a:rPr>
                        <a:t>αγγ</a:t>
                      </a:r>
                      <a:r>
                        <a:rPr lang="el-GR" sz="1600" b="1" i="1" dirty="0">
                          <a:latin typeface="Times New Roman"/>
                          <a:ea typeface="Times New Roman"/>
                          <a:cs typeface="Times New Roman"/>
                        </a:rPr>
                        <a:t> </a:t>
                      </a:r>
                      <a:endParaRPr lang="el-GR" sz="1600" dirty="0">
                        <a:latin typeface="Times New Roman"/>
                        <a:ea typeface="Times New Roman"/>
                        <a:cs typeface="Times New Roman"/>
                      </a:endParaRPr>
                    </a:p>
                    <a:p>
                      <a:pPr marL="342900" lvl="0" indent="-342900" algn="just">
                        <a:lnSpc>
                          <a:spcPct val="200000"/>
                        </a:lnSpc>
                        <a:spcAft>
                          <a:spcPts val="0"/>
                        </a:spcAft>
                        <a:buFont typeface="Wingdings"/>
                        <a:buChar char=""/>
                        <a:tabLst>
                          <a:tab pos="312420" algn="l"/>
                        </a:tabLst>
                      </a:pPr>
                      <a:r>
                        <a:rPr lang="el-GR" sz="1600" i="1" dirty="0" err="1">
                          <a:latin typeface="Times New Roman"/>
                          <a:ea typeface="Times New Roman"/>
                          <a:cs typeface="Times New Roman"/>
                        </a:rPr>
                        <a:t>τευτ</a:t>
                      </a:r>
                      <a:r>
                        <a:rPr lang="el-GR" sz="1600" i="1" dirty="0">
                          <a:latin typeface="Times New Roman"/>
                          <a:ea typeface="Times New Roman"/>
                          <a:cs typeface="Times New Roman"/>
                        </a:rPr>
                        <a:t>. ‘</a:t>
                      </a:r>
                      <a:r>
                        <a:rPr lang="el-GR" sz="1600" b="1" i="1" dirty="0">
                          <a:latin typeface="Times New Roman"/>
                          <a:ea typeface="Times New Roman"/>
                          <a:cs typeface="Times New Roman"/>
                        </a:rPr>
                        <a:t>θ</a:t>
                      </a:r>
                      <a:r>
                        <a:rPr lang="en-US" sz="1600" b="1" i="1" dirty="0" err="1">
                          <a:latin typeface="Times New Roman"/>
                          <a:ea typeface="Times New Roman"/>
                          <a:cs typeface="Times New Roman"/>
                        </a:rPr>
                        <a:t>rijia</a:t>
                      </a:r>
                      <a:r>
                        <a:rPr lang="en-US" sz="1600" b="1" i="1" dirty="0">
                          <a:latin typeface="Times New Roman"/>
                          <a:ea typeface="Times New Roman"/>
                          <a:cs typeface="Times New Roman"/>
                        </a:rPr>
                        <a:t>’, ‘three[</a:t>
                      </a:r>
                      <a:r>
                        <a:rPr lang="el-GR" sz="1600" b="1" i="1" dirty="0">
                          <a:latin typeface="Times New Roman"/>
                          <a:ea typeface="Times New Roman"/>
                          <a:cs typeface="Times New Roman"/>
                        </a:rPr>
                        <a:t>θ</a:t>
                      </a:r>
                      <a:r>
                        <a:rPr lang="en-US" sz="1600" b="1" i="1" dirty="0" err="1">
                          <a:latin typeface="Times New Roman"/>
                          <a:ea typeface="Times New Roman"/>
                          <a:cs typeface="Times New Roman"/>
                        </a:rPr>
                        <a:t>ri</a:t>
                      </a:r>
                      <a:r>
                        <a:rPr lang="en-US" sz="1600" b="1" i="1" dirty="0">
                          <a:latin typeface="Times New Roman"/>
                          <a:ea typeface="Times New Roman"/>
                          <a:cs typeface="Times New Roman"/>
                        </a:rPr>
                        <a:t>:]</a:t>
                      </a:r>
                      <a:endParaRPr lang="el-GR" sz="1600" dirty="0">
                        <a:latin typeface="Times New Roman"/>
                        <a:ea typeface="Times New Roman"/>
                        <a:cs typeface="Times New Roman"/>
                      </a:endParaRPr>
                    </a:p>
                  </a:txBody>
                  <a:tcPr marL="68580" marR="68580" marT="0" marB="0"/>
                </a:tc>
              </a:tr>
            </a:tbl>
          </a:graphicData>
        </a:graphic>
      </p:graphicFrame>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dirty="0" smtClean="0"/>
              <a:t>				</a:t>
            </a:r>
          </a:p>
          <a:p>
            <a:pPr>
              <a:buNone/>
            </a:pPr>
            <a:r>
              <a:rPr lang="el-GR" sz="3600" b="1" dirty="0" smtClean="0"/>
              <a:t>				Συνεισφορά  της ιστορικής 			/συγκριτικής μελέτης στη 			σύγχρονη γλωσσολογική 			μελέτη </a:t>
            </a:r>
            <a:br>
              <a:rPr lang="el-GR" sz="3600" b="1" dirty="0" smtClean="0"/>
            </a:br>
            <a:r>
              <a:rPr lang="el-GR" sz="3600" b="1" dirty="0" smtClean="0"/>
              <a:t>			(Αποτελέσματα)</a:t>
            </a:r>
            <a:endParaRPr lang="el-GR" sz="3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 βραχέων ορισμών </a:t>
            </a:r>
            <a:endParaRPr lang="el-GR" dirty="0"/>
          </a:p>
        </p:txBody>
      </p:sp>
      <p:sp>
        <p:nvSpPr>
          <p:cNvPr id="3" name="2 - Θέση περιεχομένου"/>
          <p:cNvSpPr>
            <a:spLocks noGrp="1"/>
          </p:cNvSpPr>
          <p:nvPr>
            <p:ph idx="1"/>
          </p:nvPr>
        </p:nvSpPr>
        <p:spPr/>
        <p:txBody>
          <a:bodyPr>
            <a:noAutofit/>
          </a:bodyPr>
          <a:lstStyle/>
          <a:p>
            <a:pPr algn="just"/>
            <a:r>
              <a:rPr lang="el-GR" sz="2800" i="1" dirty="0" smtClean="0"/>
              <a:t>«Γλώσσα είναι ένα σύστημα φωνητικών συμβόλων που χρησιμεύουν στην επικοινωνία».</a:t>
            </a:r>
            <a:r>
              <a:rPr lang="el-GR" sz="2800" dirty="0" smtClean="0"/>
              <a:t>  </a:t>
            </a:r>
          </a:p>
          <a:p>
            <a:pPr algn="just"/>
            <a:r>
              <a:rPr lang="el-GR" sz="2800" dirty="0" smtClean="0"/>
              <a:t>Ο ορισμός αυτός είναι γενικός και δε δίνει λαβή για πολλές αντιρρήσεις. </a:t>
            </a:r>
          </a:p>
          <a:p>
            <a:pPr algn="just"/>
            <a:r>
              <a:rPr lang="el-GR" sz="2800" dirty="0" smtClean="0"/>
              <a:t>Από την άλλη  μεριά, αυτό το γεγονός δεν επιτρέπει να τον αντικρούσουμε, και επομένως,  να κρίνουμε αν θα τον δεχτούμε, θα τον τροποποιήσουμε, ή θα τον απορρίψουμε, μειώνοντας κατ’ αυτόν τον τρόπο την επιστημονική χρησιμότητά του. Όμως, μέσα στη γενικότητά του, εμπεριέχει τέσσερις βασικές αρχές:</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dirty="0" smtClean="0"/>
              <a:t/>
            </a:r>
            <a:br>
              <a:rPr lang="el-GR" sz="2700" dirty="0" smtClean="0"/>
            </a:br>
            <a:r>
              <a:rPr lang="el-GR" sz="3100" dirty="0" smtClean="0"/>
              <a:t/>
            </a:r>
            <a:br>
              <a:rPr lang="el-GR" sz="3100" dirty="0" smtClean="0"/>
            </a:br>
            <a:endParaRPr lang="el-GR" sz="3100" dirty="0"/>
          </a:p>
        </p:txBody>
      </p:sp>
      <p:sp>
        <p:nvSpPr>
          <p:cNvPr id="3" name="2 - Θέση περιεχομένου"/>
          <p:cNvSpPr>
            <a:spLocks noGrp="1"/>
          </p:cNvSpPr>
          <p:nvPr>
            <p:ph idx="1"/>
          </p:nvPr>
        </p:nvSpPr>
        <p:spPr/>
        <p:txBody>
          <a:bodyPr>
            <a:noAutofit/>
          </a:bodyPr>
          <a:lstStyle/>
          <a:p>
            <a:pPr algn="just"/>
            <a:r>
              <a:rPr lang="el-GR" sz="3600" b="1" dirty="0" smtClean="0"/>
              <a:t>1</a:t>
            </a:r>
            <a:r>
              <a:rPr lang="el-GR" sz="3600" b="1" baseline="30000" dirty="0" smtClean="0"/>
              <a:t>.</a:t>
            </a:r>
            <a:r>
              <a:rPr lang="el-GR" sz="3600" b="1" dirty="0" smtClean="0"/>
              <a:t> </a:t>
            </a:r>
            <a:r>
              <a:rPr lang="el-GR" sz="3600" dirty="0" smtClean="0"/>
              <a:t>Χρησιμοποίησε μια αυστηρά εμπειρική μέθοδο συλλογής δεδομένων, που ουσιαστικά καθιέρωσε τη γλωσσολογία ως επιστήμη, όπως,  λ.χ., η φυσική, η χημεία και η ιατρική.</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sz="3600" b="1" dirty="0" smtClean="0"/>
              <a:t>2</a:t>
            </a:r>
            <a:r>
              <a:rPr lang="el-GR" sz="3600" b="1" baseline="30000" dirty="0" smtClean="0"/>
              <a:t>.</a:t>
            </a:r>
            <a:r>
              <a:rPr lang="el-GR" sz="3600" b="1" dirty="0" smtClean="0"/>
              <a:t> </a:t>
            </a:r>
            <a:r>
              <a:rPr lang="el-GR" sz="3600" dirty="0" smtClean="0"/>
              <a:t> Με την έμφαση που έδωσε στους φθόγγους της γλώσσας, έστρεψε το ενδιαφέρον των ερευνητών στην προφορική γλώσσα κι όχι μόνο στη γραπτή.</a:t>
            </a:r>
          </a:p>
          <a:p>
            <a:pPr>
              <a:buNone/>
            </a:pPr>
            <a:endParaRPr lang="el-GR" sz="3600" dirty="0" smtClean="0"/>
          </a:p>
          <a:p>
            <a:endParaRPr lang="el-GR"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sz="3600" b="1" dirty="0" smtClean="0"/>
              <a:t>3</a:t>
            </a:r>
            <a:r>
              <a:rPr lang="el-GR" sz="3600" b="1" baseline="30000" dirty="0" smtClean="0"/>
              <a:t>.</a:t>
            </a:r>
            <a:r>
              <a:rPr lang="el-GR" sz="3600" b="1" dirty="0" smtClean="0"/>
              <a:t> </a:t>
            </a:r>
            <a:r>
              <a:rPr lang="el-GR" sz="3600" dirty="0" smtClean="0"/>
              <a:t> Ερμήνευσε την ιστορική εξέλιξη της γλώσσας σαν κάτι το φυσικό και συστηματικό, που διέπεται από νόμους της φύσης, κι έδειξε κατ’ αυτόν τον τρόπο ότι, αντίθετα με τις απόψεις των Αλεξανδρινών γραμματικών, η γλωσσική αλλαγή δεν είναι γλωσσική φθορά.</a:t>
            </a:r>
          </a:p>
          <a:p>
            <a:endParaRPr lang="el-GR"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Βέβαια το έργο τους  έχει αδυναμίες -όπως το ότι εξετάζουν τη γλώσσα ως φιλόλογοι ή δεν προχωρούν πέρα από τη διαπίστωση των αλλαγών, ακόμη δε δίνουν ολοκληρωμένη εικόνα των αλλαγών σε μια συγκεκριμένη εποχή- τις οποίες  θεράπευσαν ή θεραπεύουν οι νεότεροι κλάδοι της γλωσσολογίας.</a:t>
            </a:r>
          </a:p>
          <a:p>
            <a:pPr>
              <a:buNone/>
            </a:pPr>
            <a:endParaRPr lang="el-GR"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b="1" i="1" dirty="0" smtClean="0"/>
          </a:p>
          <a:p>
            <a:pPr>
              <a:buNone/>
            </a:pPr>
            <a:endParaRPr lang="el-GR" b="1" i="1" dirty="0" smtClean="0"/>
          </a:p>
          <a:p>
            <a:pPr>
              <a:buNone/>
            </a:pPr>
            <a:endParaRPr lang="el-GR" sz="4000" b="1" i="1" dirty="0" smtClean="0"/>
          </a:p>
          <a:p>
            <a:pPr algn="just">
              <a:buNone/>
            </a:pPr>
            <a:r>
              <a:rPr lang="el-GR" sz="4000" b="1" i="1" dirty="0" smtClean="0"/>
              <a:t> 	Εικοστός αιώνας:  υπόθεση </a:t>
            </a:r>
            <a:r>
              <a:rPr lang="en-US" sz="4000" b="1" i="1" dirty="0" smtClean="0"/>
              <a:t>Sapir</a:t>
            </a:r>
            <a:r>
              <a:rPr lang="el-GR" sz="4000" b="1" i="1" dirty="0" smtClean="0"/>
              <a:t>-</a:t>
            </a:r>
            <a:r>
              <a:rPr lang="en-US" sz="4000" b="1" i="1" dirty="0" smtClean="0"/>
              <a:t>Whorf</a:t>
            </a:r>
            <a:endParaRPr lang="el-GR" sz="4000" dirty="0" smtClean="0"/>
          </a:p>
          <a:p>
            <a:endParaRPr lang="el-GR"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Οι απόψεις του </a:t>
            </a:r>
            <a:r>
              <a:rPr lang="en-US" dirty="0" smtClean="0"/>
              <a:t>von Humboldt</a:t>
            </a:r>
            <a:r>
              <a:rPr lang="el-GR" dirty="0" smtClean="0"/>
              <a:t> επηρέασαν βαθιά τους </a:t>
            </a:r>
            <a:r>
              <a:rPr lang="en-US" dirty="0" smtClean="0"/>
              <a:t>Sapir</a:t>
            </a:r>
            <a:r>
              <a:rPr lang="el-GR" dirty="0" smtClean="0"/>
              <a:t> και </a:t>
            </a:r>
            <a:r>
              <a:rPr lang="en-US" dirty="0" smtClean="0"/>
              <a:t>Whorf</a:t>
            </a:r>
            <a:r>
              <a:rPr lang="el-GR" dirty="0" smtClean="0"/>
              <a:t>, περίφημους γλωσσολόγους και ανθρωπολόγους, οι οποίοι κατά τις πρώτες δεκαετίες του 20ου αι. ανέπτυξαν μια πολύ ενδιαφέρουσα θεωρία την περίφημη </a:t>
            </a:r>
            <a:r>
              <a:rPr lang="el-GR" i="1" dirty="0" smtClean="0"/>
              <a:t>υπόθεση</a:t>
            </a:r>
            <a:r>
              <a:rPr lang="el-GR" b="1" i="1" dirty="0" smtClean="0"/>
              <a:t> </a:t>
            </a:r>
            <a:r>
              <a:rPr lang="el-GR" b="1" i="1" dirty="0" err="1" smtClean="0"/>
              <a:t>Sapir</a:t>
            </a:r>
            <a:r>
              <a:rPr lang="el-GR" b="1" i="1" dirty="0" smtClean="0"/>
              <a:t> </a:t>
            </a:r>
            <a:r>
              <a:rPr lang="el-GR" b="1" i="1" dirty="0" err="1" smtClean="0"/>
              <a:t>and</a:t>
            </a:r>
            <a:r>
              <a:rPr lang="el-GR" b="1" i="1" dirty="0" smtClean="0"/>
              <a:t> </a:t>
            </a:r>
            <a:r>
              <a:rPr lang="el-GR" b="1" i="1" dirty="0" err="1" smtClean="0"/>
              <a:t>Whorf</a:t>
            </a:r>
            <a:r>
              <a:rPr lang="el-GR" b="1" i="1" dirty="0" smtClean="0"/>
              <a:t> </a:t>
            </a:r>
            <a:r>
              <a:rPr lang="el-GR" dirty="0" smtClean="0"/>
              <a:t>(1921). Η θεωρία αυτή είναι ιδιαίτερα σημαντική  όχι τόσο για την ορθότητά της – αμφισβητούμενη ούτως ή άλλως- αλλά για το γεγονός ότι αποτελεί μια σημαντική συνεισφορά στην επιστήμη γνωστή ως </a:t>
            </a:r>
            <a:r>
              <a:rPr lang="el-GR" b="1" i="1" dirty="0" smtClean="0"/>
              <a:t>Ανθρωπολογία της Γλώσσας.  </a:t>
            </a:r>
            <a:endParaRPr lang="el-GR" dirty="0" smtClean="0"/>
          </a:p>
          <a:p>
            <a:pPr>
              <a:buNone/>
            </a:pPr>
            <a:endParaRPr lang="el-GR"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dirty="0" smtClean="0"/>
              <a:t>Η μελέτη τους στηρίχτηκε πάνω στη μελέτη της γλώσσας και του πολιτισμού των Ινδιάνων της Αμερικής και η υπόθεσή τους στηρίζεται σε δύο αρχές:</a:t>
            </a:r>
            <a:r>
              <a:rPr lang="el-GR" i="1" dirty="0" smtClean="0"/>
              <a:t> το γλωσσικό ντετερμινισμό  </a:t>
            </a:r>
            <a:r>
              <a:rPr lang="el-GR" dirty="0" smtClean="0"/>
              <a:t>και </a:t>
            </a:r>
            <a:r>
              <a:rPr lang="el-GR" i="1" dirty="0" smtClean="0"/>
              <a:t>τη γλωσσική σχετικότητα.</a:t>
            </a:r>
            <a:endParaRPr lang="el-GR" dirty="0" smtClean="0"/>
          </a:p>
          <a:p>
            <a:endParaRPr lang="el-GR"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Συγκεκριμένα, ο γλωσσικός ντετερμινισμός υποστηρίζει ότι ο τρόπος που σκεφτόμαστε</a:t>
            </a:r>
            <a:r>
              <a:rPr lang="el-GR" i="1" dirty="0" smtClean="0"/>
              <a:t> αποφασίζεται </a:t>
            </a:r>
            <a:r>
              <a:rPr lang="el-GR" dirty="0" smtClean="0"/>
              <a:t>(</a:t>
            </a:r>
            <a:r>
              <a:rPr lang="en-US" dirty="0" smtClean="0"/>
              <a:t>is determined</a:t>
            </a:r>
            <a:r>
              <a:rPr lang="el-GR" dirty="0" smtClean="0"/>
              <a:t>) από τη γλώσσα που μιλάμε. Έτσι, για παράδειγμα, αν οι ομιλητές μιας γλώσσας Α διαθέτουν λέξεις για να αναφερθούν σε κάποια αντικείμενα και οι ομιλητές μιας γλώσσας Β δεν διαθέτουν τέτοιες λέξεις, τότε θα είναι ευκολότερο για τους ομιλητές της γλώσσας Α να μιλούν για αυτά τα πράγματα απ’ </a:t>
            </a:r>
            <a:r>
              <a:rPr lang="el-GR" dirty="0" err="1" smtClean="0"/>
              <a:t>ό,τι</a:t>
            </a:r>
            <a:r>
              <a:rPr lang="el-GR" dirty="0" smtClean="0"/>
              <a:t> στους ομιλητές της γλώσσας Β. </a:t>
            </a:r>
            <a:endParaRPr lang="el-GR"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Μία ισχυρότερη υπόθεση, η γλωσσική σχετικότητα, είναι ότι η ύπαρξη συγκεκριμένων γραμματικών κατηγοριών σε μια γλώσσα, όχι μόνο βοηθά τους ομιλητές της να αντιλαμβάνονται τον κόσμο με ένα συγκεκριμένο τρόπο, αλλά συγχρόνως τους εμποδίζει να αντιληφθούν τον κόσμο με ένα τρόπο διαφορετικό.  Μ’ άλλα λόγια, η θεώρηση του κόσμου σχετίζεται άμεσα με τη γλώσσα και συνεπώς άνθρωποι με διαφορετική γλώσσα έχουν και διαφορετική κοσμοθεωρία.</a:t>
            </a:r>
          </a:p>
          <a:p>
            <a:pPr>
              <a:buNone/>
            </a:pPr>
            <a:endParaRPr lang="el-GR"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Η υπόθεση </a:t>
            </a:r>
            <a:r>
              <a:rPr lang="en-US" dirty="0" smtClean="0"/>
              <a:t>Sapir</a:t>
            </a:r>
            <a:r>
              <a:rPr lang="el-GR" dirty="0" smtClean="0"/>
              <a:t> και </a:t>
            </a:r>
            <a:r>
              <a:rPr lang="en-US" dirty="0" smtClean="0"/>
              <a:t>Whorf </a:t>
            </a:r>
            <a:r>
              <a:rPr lang="el-GR" dirty="0" smtClean="0"/>
              <a:t>μπορεί να φαίνεται ελκυστική για την ερμηνεία πολιτισμών διαφορετικών από τον δικό μας, τον δυτικό, όμως η απόλυτη αποδοχή της σήμερα έχει ξεπερασθεί. Ο λόγος είναι ότι αν ίσχυε απόλυτα τότε δε θα μπορούσε να υπάρξει κανενός είδους επικοινωνία μεταξύ διαφορετικών πολιτισμών.  Για παράδειγμα, θα ήταν αδύνατη η μετάφραση, έστω και μια δύσκολη, μακροσκελής ή κατά προσέγγιση μετάφραση. Ακόμη, ενώ οι </a:t>
            </a:r>
            <a:r>
              <a:rPr lang="el-GR" dirty="0" err="1" smtClean="0"/>
              <a:t>Αβορίτζινες</a:t>
            </a:r>
            <a:r>
              <a:rPr lang="el-GR" dirty="0" smtClean="0"/>
              <a:t> της Αυστραλίας δεν έχουν αριθμούς παρά μόνο ‘λίγα, πολλά, μερικά’, μπορούν να χρησιμοποιήσουν  αριθμούς όταν μιλάνε  αγγλικά.</a:t>
            </a:r>
          </a:p>
          <a:p>
            <a:pPr>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(i)   η γλώσσα πραγματώνεται με τη </a:t>
            </a:r>
            <a:r>
              <a:rPr lang="el-GR" i="1" dirty="0" smtClean="0"/>
              <a:t>φωνή</a:t>
            </a:r>
            <a:r>
              <a:rPr lang="el-GR" dirty="0" smtClean="0"/>
              <a:t> (φωνητικά σύμβολα), έχει δηλαδή </a:t>
            </a:r>
            <a:r>
              <a:rPr lang="el-GR" i="1" dirty="0" smtClean="0"/>
              <a:t>προφορά,</a:t>
            </a:r>
            <a:endParaRPr lang="el-GR" dirty="0" smtClean="0"/>
          </a:p>
          <a:p>
            <a:r>
              <a:rPr lang="el-GR" dirty="0" smtClean="0"/>
              <a:t>(ii)  οι ήχοι (φθόγγοι) που παράγονται δε σημαίνουν τίποτα οι ίδιοι, αλλά </a:t>
            </a:r>
            <a:r>
              <a:rPr lang="el-GR" i="1" dirty="0" smtClean="0"/>
              <a:t>συμβολίζουν</a:t>
            </a:r>
            <a:r>
              <a:rPr lang="el-GR" dirty="0" smtClean="0"/>
              <a:t> κάτι άλλο (επομένως μια κραυγή πόνου ή ένα γουργούρισμα ικανοποίησης που εκφράζουν άμεσα το σχετικό ερέθισμα δε θεωρούνται μέρος της γλώσσας), </a:t>
            </a:r>
          </a:p>
          <a:p>
            <a:r>
              <a:rPr lang="el-GR" dirty="0" smtClean="0"/>
              <a:t>(iii)  οι φθόγγοι που αρθρώνουμε δεν είναι ανεξάρτητοι, αλλά αποτελούν </a:t>
            </a:r>
            <a:r>
              <a:rPr lang="el-GR" i="1" dirty="0" smtClean="0"/>
              <a:t>σύστημα,.</a:t>
            </a:r>
            <a:endParaRPr lang="el-GR" dirty="0" smtClean="0"/>
          </a:p>
          <a:p>
            <a:r>
              <a:rPr lang="el-GR" dirty="0" smtClean="0"/>
              <a:t>(iv)  σκοπός γλώσσας  είναι η </a:t>
            </a:r>
            <a:r>
              <a:rPr lang="el-GR" i="1" dirty="0" smtClean="0"/>
              <a:t> επικοινωνία.</a:t>
            </a:r>
            <a:endParaRPr lang="el-GR" dirty="0" smtClean="0"/>
          </a:p>
          <a:p>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i="1" dirty="0" smtClean="0"/>
              <a:t>«Γλώσσα είναι ένα σύστημα αυθαίρετων φωνητικών συμβόλων που χρησιμεύουν για την ανθρώπινη επικοινωνία».  </a:t>
            </a:r>
            <a:endParaRPr lang="el-GR" dirty="0" smtClean="0"/>
          </a:p>
          <a:p>
            <a:r>
              <a:rPr lang="el-GR" dirty="0" smtClean="0"/>
              <a:t>Σ’ αυτόν τον ορισμό ξαναβρίσκονται οι προηγούμενες βασικές αρχές του προηγούμενου ορισμού, καθορίζονται, όμως, και μερικές ακόμα: </a:t>
            </a:r>
          </a:p>
          <a:p>
            <a:r>
              <a:rPr lang="el-GR" dirty="0" smtClean="0"/>
              <a:t>(i)  Η </a:t>
            </a:r>
            <a:r>
              <a:rPr lang="el-GR" i="1" dirty="0" smtClean="0"/>
              <a:t>προφορά</a:t>
            </a:r>
            <a:r>
              <a:rPr lang="el-GR" dirty="0" smtClean="0"/>
              <a:t> συνεχίζει να θεωρείται πρωταρχικό στοιχείο, άλλωστε γλώσσα χωρίς προφορά δεν υπάρχει. Η αποδοχή αυτή είναι πολύ σημαντική επειδή ανατρέπει προαιώνιες προκαταλήψεις που ήθελαν τη γραφή σημαντικότερη. Πράγματι, κανείς μαθαίνει πρώτα να μιλάει κι ύστερα να γράφει- αφήστε που κάποιος μπορεί να μιλάει χωρίς να μάθει ποτέ να γράφει. </a:t>
            </a:r>
          </a:p>
          <a:p>
            <a:pPr>
              <a:buNone/>
            </a:pP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(ii)  Στον ορισμό αυτό επίσης καθορίζεται ότι οι φθόγγοι που προφέρουμε είναι</a:t>
            </a:r>
            <a:r>
              <a:rPr lang="el-GR" i="1" dirty="0" smtClean="0"/>
              <a:t> σύμβολα,</a:t>
            </a:r>
            <a:r>
              <a:rPr lang="el-GR" dirty="0" smtClean="0"/>
              <a:t> έχει όμως προστεθεί και ένα  νέο στοιχείο:  Η  άποψη ότι τα σύμβολα αυτά είναι </a:t>
            </a:r>
            <a:r>
              <a:rPr lang="el-GR" i="1" dirty="0" smtClean="0"/>
              <a:t>αυθαίρετα.</a:t>
            </a:r>
            <a:r>
              <a:rPr lang="el-GR" dirty="0" smtClean="0"/>
              <a:t> Πραγματικά, τα γράμματα  &lt;χ&gt;  και  &lt;ε&gt;  ή  &lt;ρ&gt;  και  &lt;ι&gt; ή  &lt;λ&gt; και  &lt;ι&gt; (όπως, π.χ. , στις λέξεις </a:t>
            </a:r>
            <a:r>
              <a:rPr lang="el-GR" i="1" dirty="0" smtClean="0"/>
              <a:t>χέρ</a:t>
            </a:r>
            <a:r>
              <a:rPr lang="el-GR" dirty="0" smtClean="0"/>
              <a:t>ι και </a:t>
            </a:r>
            <a:r>
              <a:rPr lang="el-GR" i="1" dirty="0" smtClean="0"/>
              <a:t>χέλι</a:t>
            </a:r>
            <a:r>
              <a:rPr lang="el-GR" dirty="0" smtClean="0"/>
              <a:t>)</a:t>
            </a:r>
            <a:r>
              <a:rPr lang="el-GR" i="1" dirty="0" smtClean="0"/>
              <a:t> </a:t>
            </a:r>
            <a:r>
              <a:rPr lang="el-GR" dirty="0" smtClean="0"/>
              <a:t>δε σημαίνουν τίποτα τα ίδια αλλά με τις τυχόν ομοιότητες - διαφορές τους παίζουν το ρόλο τους στο</a:t>
            </a:r>
            <a:r>
              <a:rPr lang="el-GR" i="1" dirty="0" smtClean="0"/>
              <a:t> σύστημα, συνδυάζονται</a:t>
            </a:r>
            <a:r>
              <a:rPr lang="el-GR" dirty="0" smtClean="0"/>
              <a:t> για ν’ αποτελέσουν </a:t>
            </a:r>
            <a:r>
              <a:rPr lang="el-GR" i="1" dirty="0" smtClean="0"/>
              <a:t>λέξεις.</a:t>
            </a:r>
            <a:r>
              <a:rPr lang="el-GR" dirty="0" smtClean="0"/>
              <a:t>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Επομένως,</a:t>
            </a:r>
            <a:endParaRPr lang="el-GR" dirty="0"/>
          </a:p>
        </p:txBody>
      </p:sp>
      <p:sp>
        <p:nvSpPr>
          <p:cNvPr id="3" name="2 - Θέση περιεχομένου"/>
          <p:cNvSpPr>
            <a:spLocks noGrp="1"/>
          </p:cNvSpPr>
          <p:nvPr>
            <p:ph idx="1"/>
          </p:nvPr>
        </p:nvSpPr>
        <p:spPr/>
        <p:txBody>
          <a:bodyPr>
            <a:noAutofit/>
          </a:bodyPr>
          <a:lstStyle/>
          <a:p>
            <a:pPr algn="just"/>
            <a:r>
              <a:rPr lang="el-GR" sz="2800" dirty="0" smtClean="0"/>
              <a:t>εφόσον οι λέξεις είναι αποτελέσματα αυθαίρετων συνδυασμών  είναι και οι ίδιες αυθαίρετα σύμβολα</a:t>
            </a:r>
          </a:p>
          <a:p>
            <a:pPr algn="just">
              <a:buNone/>
            </a:pPr>
            <a:r>
              <a:rPr lang="el-GR" sz="2800" dirty="0" smtClean="0"/>
              <a:t>Οι λέξεις </a:t>
            </a:r>
            <a:r>
              <a:rPr lang="el-GR" sz="2800" i="1" dirty="0" smtClean="0"/>
              <a:t>τραπέζι, τράπεζα, </a:t>
            </a:r>
            <a:r>
              <a:rPr lang="el-GR" sz="2800" i="1" dirty="0" err="1" smtClean="0"/>
              <a:t>mensa</a:t>
            </a:r>
            <a:r>
              <a:rPr lang="el-GR" sz="2800" i="1" dirty="0" smtClean="0"/>
              <a:t>, </a:t>
            </a:r>
            <a:r>
              <a:rPr lang="el-GR" sz="2800" i="1" dirty="0" err="1" smtClean="0"/>
              <a:t>table</a:t>
            </a:r>
            <a:r>
              <a:rPr lang="el-GR" sz="2800" i="1" dirty="0" smtClean="0"/>
              <a:t>, </a:t>
            </a:r>
            <a:r>
              <a:rPr lang="el-GR" sz="2800" i="1" dirty="0" err="1" smtClean="0"/>
              <a:t>Tisch</a:t>
            </a:r>
            <a:r>
              <a:rPr lang="el-GR" sz="2800" i="1" dirty="0" smtClean="0"/>
              <a:t>, </a:t>
            </a:r>
            <a:r>
              <a:rPr lang="el-GR" sz="2800" i="1" dirty="0" err="1" smtClean="0"/>
              <a:t>table</a:t>
            </a:r>
            <a:r>
              <a:rPr lang="el-GR" sz="2800" i="1" dirty="0" smtClean="0"/>
              <a:t>, </a:t>
            </a:r>
            <a:r>
              <a:rPr lang="el-GR" sz="2800" i="1" dirty="0" err="1" smtClean="0"/>
              <a:t>tavola</a:t>
            </a:r>
            <a:r>
              <a:rPr lang="el-GR" sz="2800" dirty="0" smtClean="0"/>
              <a:t>, ανταποκρίνονται στη συγκεκριμένη έννοια όχι γιατί υπάρχει σχέση ανάμεσα στη συγκεκριμένη προφορά αυτών των λέξεων και στην έννοια που αντιπροσωπεύουν, αλλά επειδή οι ομιλητές έχουν κάνει ένα είδος σύμβασης, μια εσωτερική συμφωνία, να το ερμηνεύσουν έτσι. </a:t>
            </a:r>
          </a:p>
          <a:p>
            <a:pPr algn="just">
              <a:buNone/>
            </a:pPr>
            <a:r>
              <a:rPr lang="el-GR" sz="2800" dirty="0" smtClean="0"/>
              <a:t>Με άλλα λόγια, η επιλογή είναι αυθαίρετη. </a:t>
            </a:r>
          </a:p>
          <a:p>
            <a:endParaRPr lang="el-G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Διαφορετικά</a:t>
            </a:r>
            <a:endParaRPr lang="el-GR" dirty="0"/>
          </a:p>
        </p:txBody>
      </p:sp>
      <p:sp>
        <p:nvSpPr>
          <p:cNvPr id="3" name="2 - Θέση περιεχομένου"/>
          <p:cNvSpPr>
            <a:spLocks noGrp="1"/>
          </p:cNvSpPr>
          <p:nvPr>
            <p:ph idx="1"/>
          </p:nvPr>
        </p:nvSpPr>
        <p:spPr/>
        <p:txBody>
          <a:bodyPr/>
          <a:lstStyle/>
          <a:p>
            <a:pPr>
              <a:buNone/>
            </a:pPr>
            <a:r>
              <a:rPr lang="el-GR" dirty="0" smtClean="0"/>
              <a:t>	</a:t>
            </a:r>
          </a:p>
          <a:p>
            <a:pPr>
              <a:buNone/>
            </a:pPr>
            <a:r>
              <a:rPr lang="el-GR" dirty="0" smtClean="0"/>
              <a:t>	όλες οι γλώσσες θα είχαν τις ίδιες λέξεις για τις ίδιες έννοιες, και δεύτερον δε θα υπήρχε εξέλιξη γλωσσών: π.χ. η ΑΕ λέξη </a:t>
            </a:r>
            <a:r>
              <a:rPr lang="el-GR" i="1" dirty="0" smtClean="0"/>
              <a:t>τράπεζα</a:t>
            </a:r>
            <a:r>
              <a:rPr lang="el-GR" dirty="0" smtClean="0"/>
              <a:t>  από τη μια πλευρά εξελίχθηκε  στη ΝΕ </a:t>
            </a:r>
            <a:r>
              <a:rPr lang="el-GR" i="1" dirty="0" smtClean="0"/>
              <a:t>τραπέζι</a:t>
            </a:r>
            <a:r>
              <a:rPr lang="el-GR" dirty="0" smtClean="0"/>
              <a:t> αλλά, επιπλέον, η παλιά μορφή της απέκτησε νέα σημασία.</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Αριστοτέλης </a:t>
            </a:r>
            <a:r>
              <a:rPr lang="en-US" dirty="0" err="1" smtClean="0"/>
              <a:t>vs</a:t>
            </a:r>
            <a:r>
              <a:rPr lang="en-US" dirty="0" smtClean="0"/>
              <a:t> </a:t>
            </a:r>
            <a:r>
              <a:rPr lang="el-GR" dirty="0" smtClean="0"/>
              <a:t>Πλάτωνα</a:t>
            </a:r>
            <a:endParaRPr lang="el-GR" dirty="0"/>
          </a:p>
        </p:txBody>
      </p:sp>
      <p:sp>
        <p:nvSpPr>
          <p:cNvPr id="3" name="2 - Θέση περιεχομένου"/>
          <p:cNvSpPr>
            <a:spLocks noGrp="1"/>
          </p:cNvSpPr>
          <p:nvPr>
            <p:ph idx="1"/>
          </p:nvPr>
        </p:nvSpPr>
        <p:spPr/>
        <p:txBody>
          <a:bodyPr>
            <a:normAutofit fontScale="25000" lnSpcReduction="20000"/>
          </a:bodyPr>
          <a:lstStyle/>
          <a:p>
            <a:pPr algn="just">
              <a:buNone/>
            </a:pPr>
            <a:r>
              <a:rPr lang="el-GR" dirty="0" smtClean="0"/>
              <a:t> </a:t>
            </a:r>
            <a:r>
              <a:rPr lang="el-GR" sz="4400" dirty="0" smtClean="0"/>
              <a:t>	</a:t>
            </a:r>
            <a:r>
              <a:rPr lang="el-GR" sz="16000" b="1" dirty="0" smtClean="0"/>
              <a:t>Πλάτων</a:t>
            </a:r>
            <a:r>
              <a:rPr lang="el-GR" sz="16000" dirty="0" smtClean="0"/>
              <a:t>:  </a:t>
            </a:r>
            <a:r>
              <a:rPr lang="el-GR" sz="16000" i="1" dirty="0" smtClean="0"/>
              <a:t>«φύσει»</a:t>
            </a:r>
            <a:r>
              <a:rPr lang="el-GR" sz="16000" dirty="0" smtClean="0"/>
              <a:t> λέξεις </a:t>
            </a:r>
            <a:r>
              <a:rPr lang="el-GR" sz="16000" dirty="0" smtClean="0">
                <a:sym typeface="Wingdings" pitchFamily="2" charset="2"/>
              </a:rPr>
              <a:t> </a:t>
            </a:r>
            <a:r>
              <a:rPr lang="el-GR" sz="16000" dirty="0" smtClean="0"/>
              <a:t>από τη φύση τους πλασμένες να δηλώνουν αυτό που δηλώνουν.</a:t>
            </a:r>
          </a:p>
          <a:p>
            <a:pPr algn="just">
              <a:buNone/>
            </a:pPr>
            <a:r>
              <a:rPr lang="el-GR" sz="16000" dirty="0" smtClean="0"/>
              <a:t>	</a:t>
            </a:r>
            <a:r>
              <a:rPr lang="el-GR" sz="16000" b="1" dirty="0" smtClean="0"/>
              <a:t>Αριστοτέλης</a:t>
            </a:r>
            <a:r>
              <a:rPr lang="el-GR" sz="16000" dirty="0" smtClean="0"/>
              <a:t>: </a:t>
            </a:r>
            <a:r>
              <a:rPr lang="el-GR" sz="16000" i="1" dirty="0" smtClean="0"/>
              <a:t>«κατά </a:t>
            </a:r>
            <a:r>
              <a:rPr lang="el-GR" sz="16000" i="1" dirty="0" err="1" smtClean="0"/>
              <a:t>συνθήκην</a:t>
            </a:r>
            <a:r>
              <a:rPr lang="el-GR" sz="16000" i="1" dirty="0" smtClean="0"/>
              <a:t> λέξεις» </a:t>
            </a:r>
            <a:r>
              <a:rPr lang="el-GR" sz="16000" dirty="0" smtClean="0"/>
              <a:t> και </a:t>
            </a:r>
            <a:r>
              <a:rPr lang="el-GR" sz="16000" i="1" dirty="0" smtClean="0"/>
              <a:t>«σύμβολα»  </a:t>
            </a:r>
            <a:r>
              <a:rPr lang="el-GR" sz="16000" dirty="0" smtClean="0"/>
              <a:t>επειδή έτσι συμφώνησαν οι ομιλητές. </a:t>
            </a:r>
          </a:p>
          <a:p>
            <a:pPr algn="just">
              <a:buNone/>
            </a:pPr>
            <a:r>
              <a:rPr lang="el-GR" sz="16000" dirty="0" smtClean="0"/>
              <a:t>	Η </a:t>
            </a:r>
            <a:r>
              <a:rPr lang="el-GR" sz="16000" i="1" dirty="0" smtClean="0"/>
              <a:t>‘συμφωνία’</a:t>
            </a:r>
            <a:r>
              <a:rPr lang="el-GR" sz="16000" dirty="0" smtClean="0"/>
              <a:t> ή</a:t>
            </a:r>
            <a:r>
              <a:rPr lang="el-GR" sz="16000" i="1" dirty="0" smtClean="0"/>
              <a:t> ‘σύμβαση’</a:t>
            </a:r>
            <a:r>
              <a:rPr lang="el-GR" sz="16000" dirty="0" smtClean="0"/>
              <a:t> των ομιλητών δεν είναι διατυπωμένη ρητά με κάποιο επίσημο συμβόλαιο</a:t>
            </a:r>
          </a:p>
          <a:p>
            <a:pPr>
              <a:buNone/>
            </a:pPr>
            <a:r>
              <a:rPr lang="el-GR" sz="12300" dirty="0" smtClean="0"/>
              <a:t>	</a:t>
            </a:r>
          </a:p>
          <a:p>
            <a:pPr>
              <a:buNone/>
            </a:pPr>
            <a:endParaRPr lang="el-GR" sz="1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40000" lnSpcReduction="20000"/>
          </a:bodyPr>
          <a:lstStyle/>
          <a:p>
            <a:r>
              <a:rPr lang="el-GR" sz="9600" dirty="0" smtClean="0"/>
              <a:t>Ο Αριστοτέλης είχε αντιληφθεί ότι ο προφορικός λόγος υπερτερεί του γραπτού, κάτι ιδιαίτερα σημαντικό για την εποχή, αν λάβει κανείς υπόψη ότι χρειάστηκαν 2.500 χρόνια για να </a:t>
            </a:r>
            <a:r>
              <a:rPr lang="el-GR" sz="9600" dirty="0" err="1" smtClean="0"/>
              <a:t>απενοχοποιηθεί</a:t>
            </a:r>
            <a:r>
              <a:rPr lang="el-GR" sz="9600" dirty="0" smtClean="0"/>
              <a:t> ο προφορικός λόγος, αρχικά από τους ιστορικούς γλωσσολόγους και στη συνέχεια από τον </a:t>
            </a:r>
            <a:r>
              <a:rPr lang="en-US" sz="9600" dirty="0" smtClean="0"/>
              <a:t>Saussure</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r>
              <a:rPr lang="el-GR" sz="3900" i="1" dirty="0" smtClean="0"/>
              <a:t>«</a:t>
            </a:r>
            <a:r>
              <a:rPr lang="el-GR" sz="3900" i="1" dirty="0" err="1" smtClean="0"/>
              <a:t>εστι</a:t>
            </a:r>
            <a:r>
              <a:rPr lang="el-GR" sz="3900" i="1" dirty="0" smtClean="0"/>
              <a:t> μεν </a:t>
            </a:r>
            <a:r>
              <a:rPr lang="el-GR" sz="3900" i="1" dirty="0" err="1" smtClean="0"/>
              <a:t>ουν</a:t>
            </a:r>
            <a:r>
              <a:rPr lang="el-GR" sz="3900" i="1" dirty="0" smtClean="0"/>
              <a:t> τα εν τη φωνή  των εν τη </a:t>
            </a:r>
            <a:r>
              <a:rPr lang="el-GR" sz="3900" i="1" dirty="0" err="1" smtClean="0"/>
              <a:t>ψυχη</a:t>
            </a:r>
            <a:r>
              <a:rPr lang="el-GR" sz="3900" i="1" dirty="0" smtClean="0"/>
              <a:t> παθημάτων σύμβολα, και τα γραφόμενα των εν τη </a:t>
            </a:r>
            <a:r>
              <a:rPr lang="el-GR" sz="3900" i="1" dirty="0" err="1" smtClean="0"/>
              <a:t>φωνη</a:t>
            </a:r>
            <a:r>
              <a:rPr lang="el-GR" sz="3900" i="1" dirty="0" smtClean="0"/>
              <a:t>»</a:t>
            </a:r>
          </a:p>
          <a:p>
            <a:r>
              <a:rPr lang="el-GR" sz="3900" i="1" dirty="0" smtClean="0"/>
              <a:t>(‘η ομιλία είναι σημάδι των καταστάσεων της ψυχής, και η γραφή είναι σημάδι της ομιλίας’)  </a:t>
            </a:r>
          </a:p>
          <a:p>
            <a:r>
              <a:rPr lang="el-GR" dirty="0" smtClean="0"/>
              <a:t>(Αριστοτέλης </a:t>
            </a:r>
            <a:r>
              <a:rPr lang="en-US" dirty="0" err="1" smtClean="0"/>
              <a:t>Int</a:t>
            </a:r>
            <a:r>
              <a:rPr lang="el-GR" dirty="0" smtClean="0"/>
              <a:t>. 16</a:t>
            </a:r>
            <a:r>
              <a:rPr lang="en-US" dirty="0" smtClean="0"/>
              <a:t>a</a:t>
            </a:r>
            <a:r>
              <a:rPr lang="el-GR" dirty="0" smtClean="0"/>
              <a:t>4, 25</a:t>
            </a:r>
            <a:r>
              <a:rPr lang="en-US" dirty="0" smtClean="0"/>
              <a:t>b</a:t>
            </a:r>
            <a:r>
              <a:rPr lang="el-GR" dirty="0" smtClean="0"/>
              <a:t>2; </a:t>
            </a:r>
            <a:r>
              <a:rPr lang="en-US" dirty="0" err="1" smtClean="0"/>
              <a:t>Sens</a:t>
            </a:r>
            <a:r>
              <a:rPr lang="el-GR" dirty="0" smtClean="0"/>
              <a:t>. 437</a:t>
            </a:r>
            <a:r>
              <a:rPr lang="en-US" dirty="0" smtClean="0"/>
              <a:t>a</a:t>
            </a:r>
            <a:r>
              <a:rPr lang="el-GR" dirty="0" smtClean="0"/>
              <a:t>15,  όπως αναφέρεται στον </a:t>
            </a:r>
            <a:r>
              <a:rPr lang="el-GR" dirty="0" err="1" smtClean="0"/>
              <a:t>Πετρούνια</a:t>
            </a:r>
            <a:r>
              <a:rPr lang="el-GR" dirty="0" smtClean="0"/>
              <a:t>, 1984, σ.50).</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Τι είναι</a:t>
            </a:r>
            <a:r>
              <a:rPr lang="el-GR" b="1" i="1" dirty="0" smtClean="0"/>
              <a:t> ‘γλωσσολογία’</a:t>
            </a:r>
            <a:r>
              <a:rPr lang="el-GR" b="1" dirty="0" smtClean="0"/>
              <a:t>;</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 </a:t>
            </a:r>
            <a:r>
              <a:rPr lang="en-US" i="1" dirty="0" smtClean="0"/>
              <a:t>terra incognita </a:t>
            </a:r>
            <a:r>
              <a:rPr lang="el-GR" dirty="0" smtClean="0"/>
              <a:t>για τους πρωτοετείς φοιτητές</a:t>
            </a:r>
            <a:endParaRPr lang="en-US" dirty="0" smtClean="0"/>
          </a:p>
          <a:p>
            <a:endParaRPr lang="en-US" dirty="0" smtClean="0"/>
          </a:p>
          <a:p>
            <a:r>
              <a:rPr lang="el-GR" dirty="0" smtClean="0"/>
              <a:t>δεν διδάσκεται στο γυμνάσιο και στο λύκειο κι έτσι δεν υπάρχουν σημεία αναφοράς</a:t>
            </a:r>
            <a:endParaRPr lang="en-US" dirty="0" smtClean="0"/>
          </a:p>
          <a:p>
            <a:r>
              <a:rPr lang="el-GR" dirty="0" smtClean="0"/>
              <a:t>οι πρώτες απαντήσεις</a:t>
            </a:r>
            <a:r>
              <a:rPr lang="en-US" dirty="0" smtClean="0"/>
              <a:t>:</a:t>
            </a:r>
          </a:p>
          <a:p>
            <a:r>
              <a:rPr lang="el-GR" dirty="0" smtClean="0"/>
              <a:t> «</a:t>
            </a:r>
            <a:r>
              <a:rPr lang="el-GR" i="1" dirty="0" smtClean="0"/>
              <a:t>γλωσσολογία είναι η διδασκαλία της γλώσσας και της γραμματικής</a:t>
            </a:r>
            <a:r>
              <a:rPr lang="el-GR" dirty="0" smtClean="0"/>
              <a:t>» ή </a:t>
            </a:r>
            <a:endParaRPr lang="en-US" dirty="0" smtClean="0"/>
          </a:p>
          <a:p>
            <a:r>
              <a:rPr lang="el-GR" i="1" dirty="0" smtClean="0"/>
              <a:t>«η γλωσσολογία μας διδάσκει πώς να χρησιμοποιούμε σωστά τη γλώσσα μας»</a:t>
            </a:r>
            <a:endParaRPr lang="el-GR" dirty="0" smtClean="0"/>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pPr>
              <a:buNone/>
            </a:pPr>
            <a:r>
              <a:rPr lang="el-GR" dirty="0" smtClean="0"/>
              <a:t>	</a:t>
            </a:r>
          </a:p>
          <a:p>
            <a:pPr algn="ctr">
              <a:buNone/>
            </a:pPr>
            <a:r>
              <a:rPr lang="el-GR" sz="5800" dirty="0" smtClean="0"/>
              <a:t>	ονοματοποιημένες ή ηχομιμητικές λέξεις, όπως  </a:t>
            </a:r>
            <a:r>
              <a:rPr lang="el-GR" sz="5800" i="1" dirty="0" smtClean="0"/>
              <a:t>‘</a:t>
            </a:r>
            <a:r>
              <a:rPr lang="el-GR" sz="5800" i="1" dirty="0" err="1" smtClean="0"/>
              <a:t>μπαμ</a:t>
            </a:r>
            <a:r>
              <a:rPr lang="el-GR" sz="5800" i="1" dirty="0" smtClean="0"/>
              <a:t>-μπουμ’</a:t>
            </a:r>
            <a:r>
              <a:rPr lang="el-GR" sz="5800" dirty="0" smtClean="0"/>
              <a:t>, </a:t>
            </a:r>
            <a:r>
              <a:rPr lang="el-GR" sz="5800" i="1" dirty="0" err="1" smtClean="0"/>
              <a:t>΄κρακ</a:t>
            </a:r>
            <a:r>
              <a:rPr lang="el-GR" sz="5800" i="1" dirty="0" smtClean="0"/>
              <a:t>’, ‘</a:t>
            </a:r>
            <a:r>
              <a:rPr lang="el-GR" sz="5800" i="1" dirty="0" err="1" smtClean="0"/>
              <a:t>ντζιζ</a:t>
            </a:r>
            <a:r>
              <a:rPr lang="el-GR" sz="5800" i="1" dirty="0" smtClean="0"/>
              <a:t>’</a:t>
            </a:r>
            <a:r>
              <a:rPr lang="el-GR" sz="5800" dirty="0" smtClean="0"/>
              <a:t> κτλ: </a:t>
            </a:r>
          </a:p>
          <a:p>
            <a:pPr>
              <a:buNone/>
            </a:pPr>
            <a:r>
              <a:rPr lang="el-GR" sz="5800" dirty="0" smtClean="0"/>
              <a:t/>
            </a:r>
            <a:br>
              <a:rPr lang="el-GR" sz="5800" dirty="0" smtClean="0"/>
            </a:br>
            <a:r>
              <a:rPr lang="el-GR" sz="5800" dirty="0" smtClean="0"/>
              <a:t>το κύριο επιχείρημα  υπέρ της ύπαρξής του </a:t>
            </a:r>
            <a:r>
              <a:rPr lang="el-GR" sz="5800" b="1" i="1" dirty="0" smtClean="0"/>
              <a:t>αυθαίρετου</a:t>
            </a:r>
            <a:endParaRPr lang="el-GR" sz="5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i="1" dirty="0" smtClean="0"/>
              <a:t>Οι ονοματοποιημένες λέξεις </a:t>
            </a:r>
            <a:endParaRPr lang="el-GR" sz="3200" b="1" i="1" dirty="0"/>
          </a:p>
        </p:txBody>
      </p:sp>
      <p:sp>
        <p:nvSpPr>
          <p:cNvPr id="3" name="2 - Θέση περιεχομένου"/>
          <p:cNvSpPr>
            <a:spLocks noGrp="1"/>
          </p:cNvSpPr>
          <p:nvPr>
            <p:ph idx="1"/>
          </p:nvPr>
        </p:nvSpPr>
        <p:spPr/>
        <p:txBody>
          <a:bodyPr>
            <a:noAutofit/>
          </a:bodyPr>
          <a:lstStyle/>
          <a:p>
            <a:r>
              <a:rPr lang="el-GR" dirty="0" smtClean="0"/>
              <a:t>Μοιάζουν ανάμεσα σε διάφορες γλώσσες (;) </a:t>
            </a:r>
          </a:p>
          <a:p>
            <a:r>
              <a:rPr lang="el-GR" dirty="0" smtClean="0"/>
              <a:t>Είναι ελάχιστες και προσαρμοσμένες στο φωνολογικό  σύστημα της κάθε γλώσσας, πράγμα που τις κάνει τελείως αγνώριστες. </a:t>
            </a:r>
          </a:p>
          <a:p>
            <a:r>
              <a:rPr lang="el-GR" dirty="0" smtClean="0"/>
              <a:t>Ένα επιπλέον επιχείρημα για τη δυσκολία τους είναι το γεγονός ότι συνήθως διδάσκονται σε υψηλότερα επίπεδα στην ξένη γλώσσα και αποτελούν μάλλον πονοκέφαλο παρά διευκόλυνση για δασκάλους &amp; μαθητές.  </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dirty="0" smtClean="0"/>
              <a:t>Ακόμη λέξεις ονοματοποιημένες σε χαμηλότερα επίπεδα, όπως οι φωνές των ζώων, παρουσιάζουν δυσκολία </a:t>
            </a:r>
            <a:endParaRPr lang="el-GR" sz="2400" dirty="0"/>
          </a:p>
        </p:txBody>
      </p:sp>
      <p:sp>
        <p:nvSpPr>
          <p:cNvPr id="3" name="2 - Θέση περιεχομένου"/>
          <p:cNvSpPr>
            <a:spLocks noGrp="1"/>
          </p:cNvSpPr>
          <p:nvPr>
            <p:ph idx="1"/>
          </p:nvPr>
        </p:nvSpPr>
        <p:spPr/>
        <p:txBody>
          <a:bodyPr>
            <a:normAutofit fontScale="92500" lnSpcReduction="20000"/>
          </a:bodyPr>
          <a:lstStyle/>
          <a:p>
            <a:r>
              <a:rPr lang="el-GR" i="1" u="sng" dirty="0" smtClean="0"/>
              <a:t>Η φωνή του σκύλου</a:t>
            </a:r>
            <a:endParaRPr lang="el-GR" dirty="0" smtClean="0"/>
          </a:p>
          <a:p>
            <a:r>
              <a:rPr lang="el-GR" i="1" dirty="0" smtClean="0"/>
              <a:t>ΝΕ			</a:t>
            </a:r>
            <a:r>
              <a:rPr lang="el-GR" i="1" dirty="0" smtClean="0">
                <a:sym typeface="Symbol"/>
              </a:rPr>
              <a:t></a:t>
            </a:r>
            <a:r>
              <a:rPr lang="el-GR" i="1" dirty="0" smtClean="0"/>
              <a:t>   	‘</a:t>
            </a:r>
            <a:r>
              <a:rPr lang="el-GR" i="1" dirty="0" err="1" smtClean="0"/>
              <a:t>γαβ</a:t>
            </a:r>
            <a:r>
              <a:rPr lang="el-GR" i="1" dirty="0" smtClean="0"/>
              <a:t>-</a:t>
            </a:r>
            <a:r>
              <a:rPr lang="el-GR" i="1" dirty="0" err="1" smtClean="0"/>
              <a:t>γαβ</a:t>
            </a:r>
            <a:r>
              <a:rPr lang="el-GR" i="1" dirty="0" smtClean="0"/>
              <a:t>’</a:t>
            </a:r>
            <a:endParaRPr lang="el-GR" dirty="0" smtClean="0"/>
          </a:p>
          <a:p>
            <a:r>
              <a:rPr lang="el-GR" i="1" dirty="0" smtClean="0"/>
              <a:t>ΑΕ			</a:t>
            </a:r>
            <a:r>
              <a:rPr lang="el-GR" i="1" dirty="0" smtClean="0">
                <a:sym typeface="Symbol"/>
              </a:rPr>
              <a:t></a:t>
            </a:r>
            <a:r>
              <a:rPr lang="el-GR" i="1" dirty="0" smtClean="0"/>
              <a:t>	‘</a:t>
            </a:r>
            <a:r>
              <a:rPr lang="el-GR" i="1" dirty="0" err="1" smtClean="0"/>
              <a:t>μπαού</a:t>
            </a:r>
            <a:r>
              <a:rPr lang="el-GR" i="1" dirty="0" smtClean="0"/>
              <a:t>, </a:t>
            </a:r>
            <a:r>
              <a:rPr lang="el-GR" i="1" dirty="0" err="1" smtClean="0"/>
              <a:t>μπαού</a:t>
            </a:r>
            <a:r>
              <a:rPr lang="el-GR" i="1" dirty="0" smtClean="0"/>
              <a:t>’ 	                    </a:t>
            </a:r>
            <a:endParaRPr lang="el-GR" dirty="0" smtClean="0"/>
          </a:p>
          <a:p>
            <a:r>
              <a:rPr lang="el-GR" i="1" dirty="0" smtClean="0"/>
              <a:t>Αγγλική	  	</a:t>
            </a:r>
            <a:r>
              <a:rPr lang="el-GR" i="1" dirty="0" smtClean="0">
                <a:sym typeface="Symbol"/>
              </a:rPr>
              <a:t></a:t>
            </a:r>
            <a:r>
              <a:rPr lang="el-GR" i="1" dirty="0" smtClean="0"/>
              <a:t>	‘</a:t>
            </a:r>
            <a:r>
              <a:rPr lang="el-GR" i="1" dirty="0" err="1" smtClean="0"/>
              <a:t>bow</a:t>
            </a:r>
            <a:r>
              <a:rPr lang="el-GR" i="1" dirty="0" smtClean="0"/>
              <a:t>,  </a:t>
            </a:r>
            <a:r>
              <a:rPr lang="el-GR" i="1" dirty="0" err="1" smtClean="0"/>
              <a:t>wow</a:t>
            </a:r>
            <a:r>
              <a:rPr lang="el-GR" i="1" dirty="0" smtClean="0"/>
              <a:t>’</a:t>
            </a:r>
            <a:endParaRPr lang="el-GR" dirty="0" smtClean="0"/>
          </a:p>
          <a:p>
            <a:r>
              <a:rPr lang="el-GR" i="1" dirty="0" smtClean="0"/>
              <a:t>Γερμανική   	</a:t>
            </a:r>
            <a:r>
              <a:rPr lang="el-GR" i="1" dirty="0" smtClean="0">
                <a:sym typeface="Symbol"/>
              </a:rPr>
              <a:t></a:t>
            </a:r>
            <a:r>
              <a:rPr lang="el-GR" i="1" dirty="0" smtClean="0"/>
              <a:t>	 ‘</a:t>
            </a:r>
            <a:r>
              <a:rPr lang="el-GR" i="1" dirty="0" err="1" smtClean="0"/>
              <a:t>wau</a:t>
            </a:r>
            <a:r>
              <a:rPr lang="el-GR" i="1" dirty="0" smtClean="0"/>
              <a:t>,  </a:t>
            </a:r>
            <a:r>
              <a:rPr lang="el-GR" i="1" dirty="0" err="1" smtClean="0"/>
              <a:t>wau</a:t>
            </a:r>
            <a:r>
              <a:rPr lang="el-GR" i="1" dirty="0" smtClean="0"/>
              <a:t>’</a:t>
            </a:r>
            <a:endParaRPr lang="el-GR" dirty="0" smtClean="0"/>
          </a:p>
          <a:p>
            <a:r>
              <a:rPr lang="el-GR" i="1" dirty="0" smtClean="0"/>
              <a:t>Γαλλική   		</a:t>
            </a:r>
            <a:r>
              <a:rPr lang="el-GR" i="1" dirty="0" smtClean="0">
                <a:sym typeface="Symbol"/>
              </a:rPr>
              <a:t></a:t>
            </a:r>
            <a:r>
              <a:rPr lang="el-GR" i="1" dirty="0" smtClean="0"/>
              <a:t>	‘</a:t>
            </a:r>
            <a:r>
              <a:rPr lang="el-GR" i="1" dirty="0" err="1" smtClean="0"/>
              <a:t>waf</a:t>
            </a:r>
            <a:r>
              <a:rPr lang="el-GR" i="1" dirty="0" smtClean="0"/>
              <a:t>,  </a:t>
            </a:r>
            <a:r>
              <a:rPr lang="el-GR" i="1" dirty="0" err="1" smtClean="0"/>
              <a:t>waf</a:t>
            </a:r>
            <a:r>
              <a:rPr lang="el-GR" i="1" dirty="0" smtClean="0"/>
              <a:t> ’</a:t>
            </a:r>
            <a:endParaRPr lang="el-GR" dirty="0" smtClean="0"/>
          </a:p>
          <a:p>
            <a:r>
              <a:rPr lang="el-GR" i="1" dirty="0" smtClean="0"/>
              <a:t>Ιταλική        	</a:t>
            </a:r>
            <a:r>
              <a:rPr lang="el-GR" i="1" dirty="0" smtClean="0">
                <a:sym typeface="Symbol"/>
              </a:rPr>
              <a:t></a:t>
            </a:r>
            <a:r>
              <a:rPr lang="el-GR" i="1" dirty="0" smtClean="0"/>
              <a:t>	‘</a:t>
            </a:r>
            <a:r>
              <a:rPr lang="el-GR" i="1" dirty="0" err="1" smtClean="0"/>
              <a:t>bau</a:t>
            </a:r>
            <a:r>
              <a:rPr lang="el-GR" i="1" dirty="0" smtClean="0"/>
              <a:t>,  </a:t>
            </a:r>
            <a:r>
              <a:rPr lang="el-GR" i="1" dirty="0" err="1" smtClean="0"/>
              <a:t>bau</a:t>
            </a:r>
            <a:r>
              <a:rPr lang="el-GR" i="1" dirty="0" smtClean="0"/>
              <a:t>’</a:t>
            </a:r>
            <a:endParaRPr lang="el-GR" dirty="0" smtClean="0"/>
          </a:p>
          <a:p>
            <a:r>
              <a:rPr lang="el-GR" i="1" dirty="0" smtClean="0"/>
              <a:t>Ρωσική	   	</a:t>
            </a:r>
            <a:r>
              <a:rPr lang="el-GR" i="1" dirty="0" smtClean="0">
                <a:sym typeface="Symbol"/>
              </a:rPr>
              <a:t></a:t>
            </a:r>
            <a:r>
              <a:rPr lang="el-GR" i="1" dirty="0" smtClean="0"/>
              <a:t>	‘</a:t>
            </a:r>
            <a:r>
              <a:rPr lang="el-GR" i="1" dirty="0" err="1" smtClean="0"/>
              <a:t>xaf</a:t>
            </a:r>
            <a:r>
              <a:rPr lang="el-GR" i="1" dirty="0" smtClean="0"/>
              <a:t>,  </a:t>
            </a:r>
            <a:r>
              <a:rPr lang="el-GR" i="1" dirty="0" err="1" smtClean="0"/>
              <a:t>xaf</a:t>
            </a:r>
            <a:r>
              <a:rPr lang="el-GR" i="1" dirty="0" smtClean="0"/>
              <a:t> ’ </a:t>
            </a:r>
            <a:endParaRPr lang="el-GR" dirty="0" smtClean="0"/>
          </a:p>
          <a:p>
            <a:r>
              <a:rPr lang="el-GR" i="1" dirty="0" smtClean="0"/>
              <a:t>Τουρκική	 	 </a:t>
            </a:r>
            <a:r>
              <a:rPr lang="el-GR" i="1" dirty="0" smtClean="0">
                <a:sym typeface="Symbol"/>
              </a:rPr>
              <a:t></a:t>
            </a:r>
            <a:r>
              <a:rPr lang="el-GR" i="1" dirty="0" smtClean="0"/>
              <a:t>	‘</a:t>
            </a:r>
            <a:r>
              <a:rPr lang="el-GR" i="1" dirty="0" err="1" smtClean="0"/>
              <a:t>haf</a:t>
            </a:r>
            <a:r>
              <a:rPr lang="el-GR" i="1" dirty="0" smtClean="0"/>
              <a:t>,  </a:t>
            </a:r>
            <a:r>
              <a:rPr lang="el-GR" i="1" dirty="0" err="1" smtClean="0"/>
              <a:t>haf</a:t>
            </a:r>
            <a:r>
              <a:rPr lang="el-GR" i="1" dirty="0" smtClean="0"/>
              <a:t> ’</a:t>
            </a:r>
            <a:endParaRPr lang="el-GR" dirty="0" smtClean="0"/>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i="1" u="sng" dirty="0" smtClean="0"/>
              <a:t>Η φωνή του κόκορα</a:t>
            </a:r>
            <a:endParaRPr lang="el-GR" dirty="0" smtClean="0"/>
          </a:p>
          <a:p>
            <a:r>
              <a:rPr lang="el-GR" i="1" dirty="0" smtClean="0"/>
              <a:t>ΝΕ			</a:t>
            </a:r>
            <a:r>
              <a:rPr lang="el-GR" i="1" dirty="0" smtClean="0">
                <a:sym typeface="Symbol"/>
              </a:rPr>
              <a:t></a:t>
            </a:r>
            <a:r>
              <a:rPr lang="el-GR" i="1" dirty="0" smtClean="0"/>
              <a:t>	‘</a:t>
            </a:r>
            <a:r>
              <a:rPr lang="el-GR" i="1" dirty="0" err="1" smtClean="0"/>
              <a:t>κικιρίκι</a:t>
            </a:r>
            <a:r>
              <a:rPr lang="el-GR" i="1" dirty="0" smtClean="0"/>
              <a:t>’</a:t>
            </a:r>
            <a:endParaRPr lang="el-GR" dirty="0" smtClean="0"/>
          </a:p>
          <a:p>
            <a:r>
              <a:rPr lang="el-GR" i="1" dirty="0" smtClean="0"/>
              <a:t>Γαλλική  		</a:t>
            </a:r>
            <a:r>
              <a:rPr lang="el-GR" i="1" dirty="0" smtClean="0">
                <a:sym typeface="Symbol"/>
              </a:rPr>
              <a:t></a:t>
            </a:r>
            <a:r>
              <a:rPr lang="el-GR" i="1" dirty="0" smtClean="0"/>
              <a:t>	‘</a:t>
            </a:r>
            <a:r>
              <a:rPr lang="en-GB" i="1" dirty="0" err="1" smtClean="0"/>
              <a:t>cocorico</a:t>
            </a:r>
            <a:r>
              <a:rPr lang="el-GR" i="1" dirty="0" smtClean="0"/>
              <a:t>’</a:t>
            </a:r>
            <a:endParaRPr lang="el-GR" dirty="0" smtClean="0"/>
          </a:p>
          <a:p>
            <a:r>
              <a:rPr lang="el-GR" i="1" dirty="0" smtClean="0"/>
              <a:t>Αγγλική	  	</a:t>
            </a:r>
            <a:r>
              <a:rPr lang="el-GR" i="1" dirty="0" smtClean="0">
                <a:sym typeface="Symbol"/>
              </a:rPr>
              <a:t></a:t>
            </a:r>
            <a:r>
              <a:rPr lang="el-GR" i="1" dirty="0" smtClean="0"/>
              <a:t>	‘</a:t>
            </a:r>
            <a:r>
              <a:rPr lang="en-US" i="1" dirty="0" smtClean="0"/>
              <a:t>cock</a:t>
            </a:r>
            <a:r>
              <a:rPr lang="el-GR" i="1" dirty="0" smtClean="0"/>
              <a:t>-</a:t>
            </a:r>
            <a:r>
              <a:rPr lang="en-US" i="1" dirty="0" smtClean="0"/>
              <a:t>a</a:t>
            </a:r>
            <a:r>
              <a:rPr lang="el-GR" i="1" dirty="0" smtClean="0"/>
              <a:t>-</a:t>
            </a:r>
            <a:r>
              <a:rPr lang="en-US" i="1" dirty="0" smtClean="0"/>
              <a:t>doodle</a:t>
            </a:r>
            <a:r>
              <a:rPr lang="el-GR" i="1" dirty="0" smtClean="0"/>
              <a:t>-</a:t>
            </a:r>
            <a:r>
              <a:rPr lang="en-US" i="1" dirty="0" smtClean="0"/>
              <a:t>doo</a:t>
            </a:r>
            <a:r>
              <a:rPr lang="el-GR" i="1" dirty="0" smtClean="0"/>
              <a:t>’</a:t>
            </a:r>
            <a:endParaRPr lang="el-GR" sz="3500" dirty="0" smtClean="0"/>
          </a:p>
          <a:p>
            <a:r>
              <a:rPr lang="el-GR" sz="3500" dirty="0" smtClean="0"/>
              <a:t>Ακόμη θυμηθείτε τη φωνή της πάπιας στην αγγλική &lt;</a:t>
            </a:r>
            <a:r>
              <a:rPr lang="el-GR" sz="3500" dirty="0" err="1" smtClean="0"/>
              <a:t>κουάκ</a:t>
            </a:r>
            <a:r>
              <a:rPr lang="el-GR" sz="3500" dirty="0" smtClean="0"/>
              <a:t>-</a:t>
            </a:r>
            <a:r>
              <a:rPr lang="el-GR" sz="3500" dirty="0" err="1" smtClean="0"/>
              <a:t>κουάκ</a:t>
            </a:r>
            <a:r>
              <a:rPr lang="el-GR" sz="3500" dirty="0" smtClean="0"/>
              <a:t>&gt; και στην ελληνική &lt;πα-πα-πα&gt; με σύγχρονο πιάσιμο της μύτης για το ένρινο αποτέλεσμα. </a:t>
            </a:r>
          </a:p>
          <a:p>
            <a:r>
              <a:rPr lang="el-GR" sz="3500" dirty="0" smtClean="0"/>
              <a:t>Τέλος, στην κινεζική &lt;κου-</a:t>
            </a:r>
            <a:r>
              <a:rPr lang="el-GR" sz="3500" dirty="0" err="1" smtClean="0"/>
              <a:t>κο</a:t>
            </a:r>
            <a:r>
              <a:rPr lang="el-GR" sz="3500" dirty="0" smtClean="0"/>
              <a:t>υ&gt; κάνει η κότα κι όχι ο κούκος!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i="1" dirty="0" smtClean="0"/>
              <a:t>Και ένα επιφώνημα </a:t>
            </a:r>
            <a:r>
              <a:rPr lang="el-GR" sz="4000" i="1" u="sng" dirty="0" smtClean="0"/>
              <a:t>έκπληξης:</a:t>
            </a:r>
            <a:r>
              <a:rPr lang="el-GR" sz="4000" i="1" dirty="0" smtClean="0"/>
              <a:t>	</a:t>
            </a:r>
            <a:endParaRPr lang="el-GR" sz="4000" dirty="0" smtClean="0"/>
          </a:p>
          <a:p>
            <a:r>
              <a:rPr lang="el-GR" sz="4000" i="1" dirty="0" smtClean="0"/>
              <a:t>ΝΕ			</a:t>
            </a:r>
            <a:r>
              <a:rPr lang="el-GR" sz="4000" i="1" dirty="0" smtClean="0">
                <a:sym typeface="Symbol"/>
              </a:rPr>
              <a:t></a:t>
            </a:r>
            <a:r>
              <a:rPr lang="el-GR" sz="4000" i="1" dirty="0" smtClean="0"/>
              <a:t>	‘</a:t>
            </a:r>
            <a:r>
              <a:rPr lang="el-GR" sz="4000" i="1" dirty="0" err="1" smtClean="0"/>
              <a:t>πο</a:t>
            </a:r>
            <a:r>
              <a:rPr lang="el-GR" sz="4000" i="1" dirty="0" smtClean="0"/>
              <a:t>, </a:t>
            </a:r>
            <a:r>
              <a:rPr lang="el-GR" sz="4000" i="1" dirty="0" err="1" smtClean="0"/>
              <a:t>πο</a:t>
            </a:r>
            <a:r>
              <a:rPr lang="el-GR" sz="4000" i="1" dirty="0" smtClean="0"/>
              <a:t>!’  </a:t>
            </a:r>
          </a:p>
          <a:p>
            <a:pPr>
              <a:buNone/>
            </a:pPr>
            <a:r>
              <a:rPr lang="el-GR" sz="4000" i="1" dirty="0" smtClean="0"/>
              <a:t>				(ή ‘πω, πω!’ , αν προτιμάτε)</a:t>
            </a:r>
            <a:endParaRPr lang="el-GR" sz="4000" dirty="0" smtClean="0"/>
          </a:p>
          <a:p>
            <a:r>
              <a:rPr lang="el-GR" sz="4000" i="1" dirty="0" smtClean="0"/>
              <a:t>Αγγλική		 </a:t>
            </a:r>
            <a:r>
              <a:rPr lang="el-GR" sz="4000" i="1" dirty="0" smtClean="0">
                <a:sym typeface="Symbol"/>
              </a:rPr>
              <a:t></a:t>
            </a:r>
            <a:r>
              <a:rPr lang="el-GR" sz="4000" i="1" dirty="0" smtClean="0"/>
              <a:t>	‘</a:t>
            </a:r>
            <a:r>
              <a:rPr lang="el-GR" sz="4000" i="1" dirty="0" err="1" smtClean="0"/>
              <a:t>gosh</a:t>
            </a:r>
            <a:r>
              <a:rPr lang="el-GR" sz="4000" i="1" dirty="0" smtClean="0"/>
              <a:t>!’  ‘</a:t>
            </a:r>
            <a:r>
              <a:rPr lang="el-GR" sz="4000" i="1" dirty="0" err="1" smtClean="0"/>
              <a:t>my</a:t>
            </a:r>
            <a:r>
              <a:rPr lang="el-GR" sz="4000" i="1" dirty="0" smtClean="0"/>
              <a:t>!’ </a:t>
            </a:r>
            <a:endParaRPr lang="el-GR" sz="4000" dirty="0" smtClean="0"/>
          </a:p>
          <a:p>
            <a:r>
              <a:rPr lang="el-GR" sz="4000" i="1" dirty="0" smtClean="0"/>
              <a:t>Γερμανική  	</a:t>
            </a:r>
            <a:r>
              <a:rPr lang="el-GR" sz="4000" i="1" dirty="0" smtClean="0">
                <a:sym typeface="Symbol"/>
              </a:rPr>
              <a:t></a:t>
            </a:r>
            <a:r>
              <a:rPr lang="el-GR" sz="4000" i="1" dirty="0" smtClean="0"/>
              <a:t>	‘</a:t>
            </a:r>
            <a:r>
              <a:rPr lang="el-GR" sz="4000" i="1" dirty="0" err="1" smtClean="0"/>
              <a:t>je</a:t>
            </a:r>
            <a:r>
              <a:rPr lang="el-GR" sz="4000" i="1" dirty="0" smtClean="0"/>
              <a:t>, </a:t>
            </a:r>
            <a:r>
              <a:rPr lang="el-GR" sz="4000" i="1" dirty="0" err="1" smtClean="0"/>
              <a:t>je</a:t>
            </a:r>
            <a:r>
              <a:rPr lang="el-GR" sz="4000" i="1" dirty="0" smtClean="0"/>
              <a:t>!’</a:t>
            </a:r>
            <a:endParaRPr lang="el-GR" sz="4000" dirty="0" smtClean="0"/>
          </a:p>
          <a:p>
            <a:pPr>
              <a:buNone/>
            </a:pPr>
            <a:endParaRPr lang="el-GR" sz="4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Επιστρέφουμε στον ορισμό μας </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(iii)  Μία ακόμη σημαντική παρατήρηση στον μεσαίου μεγέθους ορισμό μας είναι το γεγονός ότι η επικοινωνία περιορίζεται σε</a:t>
            </a:r>
            <a:r>
              <a:rPr lang="el-GR" i="1" dirty="0" smtClean="0"/>
              <a:t> ανθρώπινη. </a:t>
            </a:r>
          </a:p>
          <a:p>
            <a:r>
              <a:rPr lang="el-GR" dirty="0" smtClean="0"/>
              <a:t>Χαρακτηρίζοντας τη γλώσσα ως το μέσο της καθαρά ανθρώπινης επικοινωνίας, αποκλείουμε από τη έννοια της γλώσσας τη δυνατότητα της επικοινωνίας των ζώων. Γνωρίζουμε ότι τα ζώα πολλές φορές καταλαβαίνουν τον αφέντη τους, ενώ υπάρχουν και τα περίπλοκα συστήματα επικοινωνίας των δελφινιών, των φαλαινών, των μελισσών και των ωδικών πτηνών. </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Πειράματα με χιμπατζήδες έδειξαν ότι μπορούν να εκπαιδευτούν σε συστήματα τεχνητών κωδίκων επικοινωνίας, όπως, για παράδειγμα, οι γλώσσες των κωφαλάλων ή αποκλειστικά συστήματα για χιμπατζήδες όπου τα ζώα μαθαίνουν να τοποθετούν στη σειρά και να συνδυάζουν πλαστικά αντικείμενα διαφορετικών σχεδίων και χρωμάτων, που το καθένα τους αντιπροσωπεύει κάποια λέξη ή κάποια συντακτική λειτουργία  (</a:t>
            </a:r>
            <a:r>
              <a:rPr lang="el-GR" i="1" dirty="0" smtClean="0"/>
              <a:t>&lt;μήλο&gt;,  &lt;μπανάνα&gt;,  &lt;θέλεις&gt;,  &lt;δε θέλω&gt;  </a:t>
            </a:r>
          </a:p>
          <a:p>
            <a:r>
              <a:rPr lang="el-GR" dirty="0" smtClean="0"/>
              <a:t>Παρόλα αυτά, δε φαίνεται ν’ αποκτούν γλώσσα  με τη δική μας έννοια, επειδή δεν μπορούν να τη διδάξουν σε άλλα ζώα  (π.χ. η περίπτωση με τους χιμπατζήδες). </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Όμως, ακόμη και στην περίπτωση των καθαρά ζωικών συστημάτων επικοινωνίας, όπου δηλαδή δεν υπεισέρχεται ο παράγων άνθρωπος  (πχ φάλαινες, δελφίνια), έχουμε να κάνουμε με συστήματα γενετικά κληροδοτημένα τα οποία δεν υφίστανται </a:t>
            </a:r>
            <a:r>
              <a:rPr lang="el-GR" b="1" i="1" dirty="0" smtClean="0"/>
              <a:t>ιστορική αλλαγή,</a:t>
            </a:r>
            <a:r>
              <a:rPr lang="el-GR" dirty="0" smtClean="0"/>
              <a:t> όπως υφίσταται η ανθρώπινη </a:t>
            </a:r>
            <a:r>
              <a:rPr lang="el-GR" dirty="0" err="1" smtClean="0"/>
              <a:t>γλώσσ</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συμπερασματικά</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μπορούμε να πούμε ότι ο δεύτερος, ο μεσαίου μεγέθους ορισμός, είναι αρκετά συγκεκριμένος, όμως θα μπορούσε να συμπληρωθεί σημαντικά ή να τροποποιηθεί. Θα μπορούσαμε να προσθέσουμε ότι τα αυθαίρετα φωνητικά σύμβολα συνδυάζονται σε ενότητες που αντιπροσωπεύουν  </a:t>
            </a:r>
            <a:r>
              <a:rPr lang="el-GR" i="1" dirty="0" smtClean="0"/>
              <a:t>έννοιες. </a:t>
            </a:r>
            <a:r>
              <a:rPr lang="el-GR" dirty="0" smtClean="0"/>
              <a:t> Ότι και οι έννοιες αποτελούν σύστημα συντακτικά ιεραρχημένο, ότι αν οι έννοιες παρουσιασθούν με μορφή φωνητικών συμβόλων μέσα στη ροή του προφορικού λόγου χαρακτηρίζονται από</a:t>
            </a:r>
            <a:r>
              <a:rPr lang="el-GR" i="1" dirty="0" smtClean="0"/>
              <a:t> γραμμικότητα κτλ</a:t>
            </a:r>
            <a:endParaRPr lang="el-GR"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Τελειώνοντας τη πολύ σύντομη  θα πρέπει να τονίσουμε ότι, όπως συμβαίνει και με τις άλλες επιστήμες, ο απόλυτος καθορισμός του αντικειμένου δεν είναι εφικτός. Η αξία της προσπάθειας για καθορισμό έγκειται στο ότι: </a:t>
            </a:r>
          </a:p>
          <a:p>
            <a:r>
              <a:rPr lang="el-GR" i="1" dirty="0" smtClean="0"/>
              <a:t>«…δίνουν (οι προσπάθειες) τη δυνατότητα να κάνουμε πιο συγκεκριμένες τις υποθέσεις μας, να τις ελέγξουμε, και ενδεχομένως να τις αλλάξουμε. Δηλαδή, προσπάθεια για ορισμό είναι απαραίτητη σα βάση για παραπέρα συζήτηση» (</a:t>
            </a:r>
            <a:r>
              <a:rPr lang="el-GR" i="1" dirty="0" err="1" smtClean="0"/>
              <a:t>Πετρούνιας</a:t>
            </a:r>
            <a:r>
              <a:rPr lang="el-GR" i="1" dirty="0" smtClean="0"/>
              <a:t> 2001, σ. 42) </a:t>
            </a:r>
            <a:endParaRPr lang="el-GR" dirty="0" smtClean="0"/>
          </a:p>
          <a:p>
            <a:r>
              <a:rPr lang="el-GR" dirty="0" smtClean="0"/>
              <a:t>Αυτή ακριβώς η παρατήρηση του </a:t>
            </a:r>
            <a:r>
              <a:rPr lang="el-GR" dirty="0" err="1" smtClean="0"/>
              <a:t>Πετρούνια</a:t>
            </a:r>
            <a:r>
              <a:rPr lang="el-GR" dirty="0" smtClean="0"/>
              <a:t> αποτελεί και την πεμπτουσία της</a:t>
            </a:r>
            <a:r>
              <a:rPr lang="el-GR" i="1" dirty="0" smtClean="0"/>
              <a:t> επιστημονικής έρευνας,</a:t>
            </a:r>
            <a:r>
              <a:rPr lang="el-GR" dirty="0" smtClean="0"/>
              <a:t> και μας δίνει την ώθηση για τη συζήτηση ενός πολύ σοβαρού ζητήματος, αυτού της επιστημονικής μελέτης και των προκαταλήψεων</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Προβλήματα</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Πρώτος </a:t>
            </a:r>
            <a:r>
              <a:rPr lang="el-GR" dirty="0" err="1" smtClean="0"/>
              <a:t>σκόπελος</a:t>
            </a:r>
            <a:r>
              <a:rPr lang="el-GR" dirty="0" err="1" smtClean="0">
                <a:sym typeface="Wingdings" pitchFamily="2" charset="2"/>
              </a:rPr>
              <a:t></a:t>
            </a:r>
            <a:r>
              <a:rPr lang="el-GR" dirty="0" smtClean="0">
                <a:sym typeface="Wingdings" pitchFamily="2" charset="2"/>
              </a:rPr>
              <a:t> </a:t>
            </a:r>
            <a:r>
              <a:rPr lang="el-GR" dirty="0" smtClean="0"/>
              <a:t>καθορισμός όρων </a:t>
            </a:r>
            <a:r>
              <a:rPr lang="el-GR" i="1" dirty="0" smtClean="0"/>
              <a:t>«γλώσσα»  και «επιστήμη».</a:t>
            </a:r>
            <a:r>
              <a:rPr lang="el-GR" dirty="0" smtClean="0"/>
              <a:t> </a:t>
            </a:r>
          </a:p>
          <a:p>
            <a:r>
              <a:rPr lang="el-GR" dirty="0" smtClean="0"/>
              <a:t>ιδιαίτερο ενδιαφέρον να διαπιστώσουμε την προηγούμενη γνώση που έχει το ακροατήριό μας σχετικά με τους συγκεκριμένους όρους, όμως, </a:t>
            </a:r>
          </a:p>
          <a:p>
            <a:r>
              <a:rPr lang="el-GR" dirty="0" smtClean="0"/>
              <a:t>πρέπει αναγκαστικά να αποκαλύψουμε και να συζητήσουμε ΠΡΩΙΜΑ αρκετά στοιχεία, πολλά από τα οποία θα αναλυθούν στη συνέχεια, ή που πρέπει να κρατάμε ως ‘άσσους κρυμμένους στο μανίκι μας’ για καθαρά </a:t>
            </a:r>
            <a:r>
              <a:rPr lang="el-GR" dirty="0" err="1" smtClean="0"/>
              <a:t>ψυχοδιδακτικούς</a:t>
            </a:r>
            <a:r>
              <a:rPr lang="el-GR" dirty="0" smtClean="0"/>
              <a:t> σκοπούς. </a:t>
            </a:r>
          </a:p>
          <a:p>
            <a:r>
              <a:rPr lang="el-GR" dirty="0" smtClean="0"/>
              <a:t>Με άλλα λόγια, καταστρέφουμε ένα κομμάτι από το σασπένς της πρώτης γνωριμίας. </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Επιστημονική μελέτη</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Καταρχήν η </a:t>
            </a:r>
            <a:r>
              <a:rPr lang="el-GR" i="1" dirty="0" smtClean="0"/>
              <a:t>επιστημονική μελέτη/έρευνα </a:t>
            </a:r>
            <a:r>
              <a:rPr lang="el-GR" dirty="0" smtClean="0"/>
              <a:t>θα μπορούσε να οριστεί ως</a:t>
            </a:r>
            <a:r>
              <a:rPr lang="el-GR" i="1" dirty="0" smtClean="0"/>
              <a:t> «αντικειμενική», </a:t>
            </a:r>
            <a:r>
              <a:rPr lang="el-GR" dirty="0" smtClean="0"/>
              <a:t>δηλαδή απαλλαγμένη από προκαταλήψεις αισθητικού, κοινωνικού, πολιτικού ή ηθικού χαρακτήρα που, πιθανόν, έχει ο ερευνητής. </a:t>
            </a:r>
          </a:p>
          <a:p>
            <a:r>
              <a:rPr lang="el-GR" dirty="0" smtClean="0"/>
              <a:t>Ακόμη περισσότερο, ο δογματισμός, η αντίληψη ότι οι επιστημονικές αρχές είναι απόλυτα και ακατάλυτα αληθείς δεν έχει θέσει στο χώρο της επιστήμης. </a:t>
            </a:r>
            <a:r>
              <a:rPr lang="el-GR" i="1" dirty="0" smtClean="0"/>
              <a:t>Αυτή τη δημοκρατική στάση απέναντι στη γνώση φαίνεται να τη δίδαξε πρώτος ο Θαλής ο Μιλήσιος. </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i="1" dirty="0" smtClean="0"/>
              <a:t>Ο μαθητής του Θαλή, ο Αναξίμανδρος, αμφισβήτησε την άποψη του δασκάλου του ότι η γη δεν πέφτει επειδή επιπλέει μέσα στο νερό, θέτοντας το εύλογο ερώτημα ‘και το νερό γιατί δεν πέφτει;’. </a:t>
            </a:r>
          </a:p>
          <a:p>
            <a:r>
              <a:rPr lang="el-GR" i="1" dirty="0" smtClean="0"/>
              <a:t>Δεν υπάρχει αναφορά για τιμωρία ή εξοστρακισμό του μαθητή που τόλμησε να αμφισβητήσει τον δάσκαλό του και αυτό αποδεικνύει το μεγαλείο του Θαλή. </a:t>
            </a:r>
            <a:endParaRPr lang="el-GR" dirty="0" smtClean="0"/>
          </a:p>
          <a:p>
            <a:pPr>
              <a:buNone/>
            </a:pP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ctr">
              <a:buNone/>
            </a:pPr>
            <a:endParaRPr lang="el-GR" b="1" dirty="0" smtClean="0"/>
          </a:p>
          <a:p>
            <a:pPr algn="ctr">
              <a:buNone/>
            </a:pPr>
            <a:endParaRPr lang="el-GR" b="1" dirty="0" smtClean="0"/>
          </a:p>
          <a:p>
            <a:pPr algn="ctr">
              <a:buNone/>
            </a:pPr>
            <a:r>
              <a:rPr lang="el-GR" sz="3600" b="1" dirty="0" smtClean="0"/>
              <a:t>Μερικές προκαταλήψεις για τη γλώσσα</a:t>
            </a:r>
            <a:endParaRPr lang="el-GR" sz="3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i="1" dirty="0" smtClean="0"/>
              <a:t>(</a:t>
            </a:r>
            <a:r>
              <a:rPr lang="en-US" sz="3200" b="1" i="1" dirty="0" err="1" smtClean="0"/>
              <a:t>i</a:t>
            </a:r>
            <a:r>
              <a:rPr lang="en-US" sz="3200" b="1" i="1" dirty="0" smtClean="0"/>
              <a:t>) </a:t>
            </a:r>
            <a:r>
              <a:rPr lang="el-GR" sz="3200" b="1" i="1" dirty="0" smtClean="0"/>
              <a:t>Η γλωσσολογία είναι κανονιστική</a:t>
            </a:r>
            <a:endParaRPr lang="el-GR" sz="3200" dirty="0"/>
          </a:p>
        </p:txBody>
      </p:sp>
      <p:sp>
        <p:nvSpPr>
          <p:cNvPr id="3" name="2 - Θέση περιεχομένου"/>
          <p:cNvSpPr>
            <a:spLocks noGrp="1"/>
          </p:cNvSpPr>
          <p:nvPr>
            <p:ph idx="1"/>
          </p:nvPr>
        </p:nvSpPr>
        <p:spPr/>
        <p:txBody>
          <a:bodyPr>
            <a:normAutofit/>
          </a:bodyPr>
          <a:lstStyle/>
          <a:p>
            <a:r>
              <a:rPr lang="el-GR" dirty="0" smtClean="0"/>
              <a:t>Ο πολύς κόσμος πιστεύει ότι ο ρόλος της γλωσσολογίας -που την ταυτίζει με τη γραμματική- είναι να μας μάθει να μιλάμε και να γράφουμε σωστά. Ο γλωσσολόγος, δηλαδή, είναι ο επιστήμονας που θέτει τους κανόνες για τη σωστή χρήση  μιας  γλώσσας, αυτός που υποδεικνύει ένα πρότυπο γλωσσικής ορθότητας που πρέπει όλοι να ακολουθούμε αυστηρά. α.</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dirty="0" smtClean="0"/>
              <a:t>Η άποψη αυτή -κυρίαρχη για πολλούς αιώνες- ΔΕΝ  ισχύει σήμερα για τους γλωσσολόγους. Η γλωσσολογία στη σημερινή μορφή και μελέτη της λειτουργεί  </a:t>
            </a:r>
            <a:r>
              <a:rPr lang="el-GR" i="1" dirty="0" smtClean="0"/>
              <a:t>περιγραφικά</a:t>
            </a:r>
            <a:r>
              <a:rPr lang="el-GR" dirty="0" smtClean="0"/>
              <a:t>, δηλαδή περιγράφει αυτό που παρατηρεί σε μία γλώσσα,  και όχι </a:t>
            </a:r>
            <a:r>
              <a:rPr lang="el-GR" i="1" dirty="0" smtClean="0"/>
              <a:t>ρυθμιστικά ή κανονιστικά, </a:t>
            </a:r>
            <a:r>
              <a:rPr lang="el-GR" dirty="0" smtClean="0"/>
              <a:t>με άλλα λόγια δεν θέτει κανόνες προκειμένου να ορίσει το </a:t>
            </a:r>
            <a:r>
              <a:rPr lang="el-GR" i="1" dirty="0" smtClean="0"/>
              <a:t>πώς </a:t>
            </a:r>
            <a:r>
              <a:rPr lang="el-GR" dirty="0" smtClean="0"/>
              <a:t>οι ομιλητές θα χρησιμοποιήσουν τη γλώσσα.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Δεν παρέχει -γιατί δεν αποδέχεται- αντικειμενικά και απόλυτα πρότυπα για την ορθή χρήση της γλώσσας, απλώς καταγράφει και περιγράφει τις ποικίλες χρήσεις  της γλώσσας που κάνουν οι ομιλητές και τις συνθήκες στις οποίες εμφανίζεται αυτή η ποικιλία</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sz="3600" dirty="0" smtClean="0"/>
              <a:t>η σύγχρονη γλωσσολογία δεν αποδέχεται την έννοια ενός απόλυτα ομοιογενούς γλωσσικού συστήματος το οποίο παραμένει σταθερό σ’ οποιαδήποτε χρονική στιγμή και κάτω από οποιεσδήποτε συνθήκες, χωρίς, επιπλέον, να μεταβάλλεται με την πάροδο του χρόνου</a:t>
            </a:r>
            <a:endParaRPr lang="el-GR" sz="3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Δεν υπάρχει γλώσσα στον κόσμο που να παρέμεινε αμετάβλητη με την πάροδο του χρόνου και της οποίας οι ομιλητές να χρησιμοποιούν ακριβώς τα ίδια γλωσσικά στοιχεία (λεξιλογικά, συντακτικά, φωνολογικά) ανεξάρτητα από την κοινωνική τους προέλευση, τη μόρφωση, την ηλικία, το φύλο, την διάθεσή τους, την περίσταση, και τα αντίστοιχα του συνομιλητή τους. </a:t>
            </a:r>
          </a:p>
          <a:p>
            <a:pPr>
              <a:buNone/>
            </a:pP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n-US" sz="2800" b="1" i="1" dirty="0" smtClean="0"/>
              <a:t>(ii)</a:t>
            </a:r>
            <a:r>
              <a:rPr lang="el-GR" sz="2800" b="1" i="1" dirty="0" smtClean="0"/>
              <a:t>Γλωσσική αλλαγή σημαίνει αναγκαστικά φθορά. Κατά συνέπεια οι αρχαίες γλώσσες ήταν καλύτερες από τις σύγχρονες</a:t>
            </a:r>
            <a:endParaRPr lang="el-GR" sz="2800" dirty="0"/>
          </a:p>
        </p:txBody>
      </p:sp>
      <p:sp>
        <p:nvSpPr>
          <p:cNvPr id="3" name="2 - Θέση περιεχομένου"/>
          <p:cNvSpPr>
            <a:spLocks noGrp="1"/>
          </p:cNvSpPr>
          <p:nvPr>
            <p:ph idx="1"/>
          </p:nvPr>
        </p:nvSpPr>
        <p:spPr/>
        <p:txBody>
          <a:bodyPr>
            <a:normAutofit fontScale="92500" lnSpcReduction="20000"/>
          </a:bodyPr>
          <a:lstStyle/>
          <a:p>
            <a:r>
              <a:rPr lang="el-GR" dirty="0" smtClean="0"/>
              <a:t>Στην άποψη αυτή θεμελιώνεται σε μεγάλο βαθμό η προηγούμενη. </a:t>
            </a:r>
          </a:p>
          <a:p>
            <a:r>
              <a:rPr lang="el-GR" dirty="0" smtClean="0"/>
              <a:t>Οι γλώσσες αλλάζουν μέσα στο χρόνο σε όλα τους τα επίπεδα (φωνητικό, μορφολογικό, συντακτικό, σημασιολογικό). </a:t>
            </a:r>
          </a:p>
          <a:p>
            <a:r>
              <a:rPr lang="el-GR" dirty="0" smtClean="0"/>
              <a:t>Ο ρυθμός αλλαγής ποικίλλει από το ένα επίπεδο στο άλλο. Καμιά γλώσσα δεν έμεινε αναλλοίωτη μέσα στο χρόνο μιας και αποτελεί ένα ζωντανό σύστημα που διαρκώς εξελίσσεται μέσα από τους ομιλητές της, εξυπηρετώντας τις εκάστοτε επικοινωνιακές ανάγκες τους.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Μια γλώσσα σταματά να εξελίσσεται, δηλαδή να αλλάζει ή  - αν και για κάποιους  να «φθείρεται», όταν  πάψει να χρησιμοποιείται. Επομένως δεν είναι σωστό να αντιμετωπίζουμε την αλλαγή ως φθορά και παρακμή της γλώσσας. </a:t>
            </a:r>
          </a:p>
          <a:p>
            <a:pPr>
              <a:buNone/>
            </a:pPr>
            <a:endParaRPr lang="el-G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Επιπλέον ο καθορισμός ενός επιστημονικού όρου, που ούτως ή άλλως είναι μία ιδιαίτερα δύσκολη υπόθεση, γίνεται ακόμη δυσκολότερος εάν το ακροατήριό μας τον θεωρεί </a:t>
            </a:r>
            <a:r>
              <a:rPr lang="el-GR" b="1" dirty="0" smtClean="0"/>
              <a:t>εύκολο και </a:t>
            </a:r>
            <a:r>
              <a:rPr lang="el-GR" b="1" dirty="0" err="1" smtClean="0"/>
              <a:t>προσβάσιμο</a:t>
            </a:r>
            <a:r>
              <a:rPr lang="el-GR" dirty="0" smtClean="0"/>
              <a:t>, όπως συμβαίνει με τον όρο </a:t>
            </a:r>
            <a:r>
              <a:rPr lang="el-GR" b="1" i="1" dirty="0" smtClean="0"/>
              <a:t>γλώσσα, </a:t>
            </a:r>
            <a:r>
              <a:rPr lang="el-GR" dirty="0" smtClean="0"/>
              <a:t>την οποία οι περισσότεροι τη θεωρούν δεδομένη και ως μη </a:t>
            </a:r>
            <a:r>
              <a:rPr lang="el-GR" dirty="0" err="1" smtClean="0"/>
              <a:t>χρήζουσας</a:t>
            </a:r>
            <a:r>
              <a:rPr lang="el-GR" dirty="0" smtClean="0"/>
              <a:t> ιδιαίτερης ανάλυσης έννοια. </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a:t>
            </a:r>
            <a:r>
              <a:rPr lang="en-US" b="1" i="1" dirty="0" smtClean="0"/>
              <a:t>iii</a:t>
            </a:r>
            <a:r>
              <a:rPr lang="el-GR" b="1" i="1" dirty="0" smtClean="0"/>
              <a:t>)  Υπάρχουν  πρωτόγονες  ή  «κατώτερες»  γλώσσες:</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Ακόμα και σήμερα υπάρχουν άνθρωποι, τόσο απλοί όσο και μορφωμένοι, που πιστεύουν ότι υπάρχουν λαοί των οποίων οι γλώσσες αποτελούνται από μερικές εκατοντάδες λέξεων και πολλές χειρονομίες. </a:t>
            </a:r>
          </a:p>
          <a:p>
            <a:r>
              <a:rPr lang="el-GR" dirty="0" smtClean="0"/>
              <a:t>Κάτι τέτοιο θα μπορούσε να θεωρηθεί άγνοια ή και  ρατσισμός. Η αλήθεια είναι ότι, ανεξάρτητα από το πόσο προοδευμένη -σύμφωνα με τα δυτικά, τεχνοκρατικά πρότυπα- είναι κάποια κοινωνία, η γλώσσα που χρησιμοποιεί είναι ένα πολύ σύνθετο κι </a:t>
            </a:r>
            <a:r>
              <a:rPr lang="en-US" dirty="0" smtClean="0"/>
              <a:t> </a:t>
            </a:r>
            <a:r>
              <a:rPr lang="el-GR" dirty="0" smtClean="0"/>
              <a:t>εξελιγμένο σύστημα επικοινωνίας</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Γενικά, όλες οι γνωστές γλώσσες εμφανίζουν περίπου την ίδια πολυπλοκότητα όσον αφορά τη γραμματική δομή τους με μόνη εξαίρεση  τις γλώσσες  </a:t>
            </a:r>
            <a:r>
              <a:rPr lang="en-US" i="1" dirty="0" smtClean="0"/>
              <a:t>pidgin</a:t>
            </a:r>
            <a:r>
              <a:rPr lang="el-GR" i="1" dirty="0" smtClean="0"/>
              <a:t>, </a:t>
            </a:r>
            <a:r>
              <a:rPr lang="el-GR" dirty="0" smtClean="0"/>
              <a:t>που είναι εξειδικευμένες γλώσσες για εμπορικές συναλλαγές μεταξύ ανθρώπων που δεν έχουν κοινή γλώσσα.</a:t>
            </a:r>
          </a:p>
          <a:p>
            <a:r>
              <a:rPr lang="en-US" i="1" dirty="0" smtClean="0"/>
              <a:t>Pidgin</a:t>
            </a:r>
            <a:r>
              <a:rPr lang="el-GR" i="1" dirty="0" smtClean="0"/>
              <a:t> </a:t>
            </a:r>
            <a:r>
              <a:rPr lang="el-GR" i="1" dirty="0" smtClean="0">
                <a:sym typeface="Wingdings" pitchFamily="2" charset="2"/>
              </a:rPr>
              <a:t> </a:t>
            </a:r>
            <a:r>
              <a:rPr lang="el-GR" i="1" dirty="0" smtClean="0"/>
              <a:t>παραφθορά της αγγλικής λέξης </a:t>
            </a:r>
            <a:r>
              <a:rPr lang="en-US" i="1" dirty="0" smtClean="0"/>
              <a:t>business</a:t>
            </a:r>
            <a:r>
              <a:rPr lang="el-GR" i="1" dirty="0" smtClean="0"/>
              <a:t> όπως την προσελάμβαναν ακουστικά και την πρόφεραν οι Κινέζοι που συναλλάσσονταν με τους αποικιοκράτες</a:t>
            </a:r>
            <a:endParaRPr lang="el-GR" dirty="0" smtClean="0"/>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i="1" dirty="0" smtClean="0"/>
              <a:t>(</a:t>
            </a:r>
            <a:r>
              <a:rPr lang="en-US" sz="2800" b="1" i="1" dirty="0" smtClean="0"/>
              <a:t>iv</a:t>
            </a:r>
            <a:r>
              <a:rPr lang="el-GR" sz="2800" b="1" i="1" dirty="0" smtClean="0"/>
              <a:t>)   Οι ‘μορφωμένοι’ ομιλητές ξέρουν καλύτερα τη γλώσσα τους από τους ‘απλοϊκούς’ (</a:t>
            </a:r>
            <a:r>
              <a:rPr lang="en-US" sz="2800" b="1" i="1" dirty="0" smtClean="0"/>
              <a:t>naive</a:t>
            </a:r>
            <a:r>
              <a:rPr lang="el-GR" sz="2800" b="1" i="1" dirty="0" smtClean="0"/>
              <a:t>)</a:t>
            </a:r>
            <a:endParaRPr lang="el-GR" sz="2800" dirty="0"/>
          </a:p>
        </p:txBody>
      </p:sp>
      <p:sp>
        <p:nvSpPr>
          <p:cNvPr id="3" name="2 - Θέση περιεχομένου"/>
          <p:cNvSpPr>
            <a:spLocks noGrp="1"/>
          </p:cNvSpPr>
          <p:nvPr>
            <p:ph idx="1"/>
          </p:nvPr>
        </p:nvSpPr>
        <p:spPr/>
        <p:txBody>
          <a:bodyPr>
            <a:noAutofit/>
          </a:bodyPr>
          <a:lstStyle/>
          <a:p>
            <a:pPr>
              <a:buNone/>
            </a:pPr>
            <a:r>
              <a:rPr lang="el-GR" sz="2400" dirty="0" smtClean="0"/>
              <a:t>	</a:t>
            </a:r>
            <a:r>
              <a:rPr lang="el-GR" dirty="0" smtClean="0"/>
              <a:t>Οι μηχανισμοί  </a:t>
            </a:r>
            <a:r>
              <a:rPr lang="el-GR" i="1" dirty="0" smtClean="0"/>
              <a:t>«κατάκτησης» (</a:t>
            </a:r>
            <a:r>
              <a:rPr lang="en-US" i="1" dirty="0" smtClean="0"/>
              <a:t>acquisition</a:t>
            </a:r>
            <a:r>
              <a:rPr lang="el-GR" i="1" dirty="0" smtClean="0"/>
              <a:t>)</a:t>
            </a:r>
            <a:r>
              <a:rPr lang="el-GR" dirty="0" smtClean="0"/>
              <a:t> της μητρικής γλώσσας είναι αυτόματοι και πανομοιότυποι για ΟΛΟΥΣ τους ανθρώπους. </a:t>
            </a:r>
          </a:p>
          <a:p>
            <a:r>
              <a:rPr lang="el-GR" dirty="0" smtClean="0"/>
              <a:t>Εκείνο που ο ‘αγράμματος’ ή ‘απλοϊκός’ ομιλητής δεν ξέρει  είναι η γραφή και σχηματοποίηση των γλωσσικών κατηγοριών (έγκλιση, πτώση κτλ), </a:t>
            </a:r>
            <a:r>
              <a:rPr lang="el-GR" dirty="0" err="1" smtClean="0"/>
              <a:t>δλδ</a:t>
            </a:r>
            <a:r>
              <a:rPr lang="el-GR" dirty="0" smtClean="0"/>
              <a:t> μεταγλώσσα </a:t>
            </a:r>
            <a:r>
              <a:rPr lang="el-GR" dirty="0" smtClean="0">
                <a:sym typeface="Wingdings" pitchFamily="2" charset="2"/>
              </a:rPr>
              <a:t> </a:t>
            </a:r>
            <a:r>
              <a:rPr lang="el-GR" dirty="0" smtClean="0"/>
              <a:t>μιλάει κανείς </a:t>
            </a:r>
            <a:r>
              <a:rPr lang="el-GR" i="1" dirty="0" smtClean="0"/>
              <a:t>για </a:t>
            </a:r>
            <a:r>
              <a:rPr lang="el-GR" dirty="0" smtClean="0"/>
              <a:t>τη γλώσσα χρησιμοποιώντας την ίδια τη γλώσσα).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pPr algn="just"/>
            <a:r>
              <a:rPr lang="el-GR" sz="2400" dirty="0" smtClean="0"/>
              <a:t>Οι γλωσσολόγοι σήμερα πιστεύουν ότι στα σχολεία δε διορθώνουν τη γλώσσα των παιδιών, αλλά την καταπιέζουν προκειμένου να τους επιβάλουν μιαν άλλη γλώσσα, τη λεγόμενη </a:t>
            </a:r>
            <a:r>
              <a:rPr lang="el-GR" sz="2400" i="1" dirty="0" smtClean="0"/>
              <a:t>γλώσσα πρότυπο (</a:t>
            </a:r>
            <a:r>
              <a:rPr lang="en-US" sz="2400" i="1" dirty="0" smtClean="0"/>
              <a:t>standard language</a:t>
            </a:r>
            <a:r>
              <a:rPr lang="el-GR" sz="2400" i="1" dirty="0" smtClean="0"/>
              <a:t>),</a:t>
            </a:r>
            <a:r>
              <a:rPr lang="el-GR" sz="2400" dirty="0" smtClean="0"/>
              <a:t> από αυτήν που έχουνε μάθει. </a:t>
            </a:r>
          </a:p>
          <a:p>
            <a:pPr algn="just"/>
            <a:r>
              <a:rPr lang="el-GR" sz="2400" dirty="0" err="1" smtClean="0"/>
              <a:t>Γιαυτό</a:t>
            </a:r>
            <a:r>
              <a:rPr lang="el-GR" sz="2400" dirty="0" smtClean="0"/>
              <a:t> προτιμούμε συλλογή δεδομένων από απλοϊκούς ομιλητές, των οποίων το γλωσσικό κριτήριο δεν έχει στρεβλωθεί από κάποιον ημιμαθή δάσκαλο. Έτσι ένας «αμόρφωτος» δε θα δεχθεί τον τύπο ‘σοφέρ’ αλλά θα τον μετατρέψει είτε σε  ‘</a:t>
            </a:r>
            <a:r>
              <a:rPr lang="el-GR" sz="2400" dirty="0" err="1" smtClean="0"/>
              <a:t>σοφέρη</a:t>
            </a:r>
            <a:r>
              <a:rPr lang="el-GR" sz="2400" dirty="0" smtClean="0"/>
              <a:t>’  είτε σε  ‘σοφεράκι’   ή, ακόμη, και σε  ‘σοφεράντζα’, όλοι τους τύποι με ελληνική κατάληξη και κλίση, προσαρμοσμένοι στο γλωσσικό σύστημα της ΚΝΕ</a:t>
            </a:r>
          </a:p>
          <a:p>
            <a:endParaRPr lang="el-GR"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2400" dirty="0" smtClean="0"/>
              <a:t>Το ιδίωμα των παιδιών δεν έχει  επηρεαστεί από τη σχολική διδασκαλία και κατά συνέπεια δεν έχουν μάθει ακόμη πολλές από εκείνες τις εξαιρέσεις που οφείλονται σε αναφομοίωτα δάνεια είτε της καθαρεύουσας είτε από άλλες γλώσσες. </a:t>
            </a:r>
          </a:p>
          <a:p>
            <a:r>
              <a:rPr lang="el-GR" sz="2400" dirty="0" smtClean="0"/>
              <a:t>Ένα παιδί μπορεί να χρησιμοποιήσει αφοπλιστικά λέξεις όπως </a:t>
            </a:r>
            <a:r>
              <a:rPr lang="el-GR" sz="2400" i="1" dirty="0" err="1" smtClean="0"/>
              <a:t>ταξιά</a:t>
            </a:r>
            <a:r>
              <a:rPr lang="el-GR" sz="2400" i="1" dirty="0" smtClean="0"/>
              <a:t>, </a:t>
            </a:r>
            <a:r>
              <a:rPr lang="el-GR" sz="2400" i="1" dirty="0" err="1" smtClean="0"/>
              <a:t>μερσεντέδες</a:t>
            </a:r>
            <a:r>
              <a:rPr lang="el-GR" sz="2400" i="1" dirty="0" smtClean="0"/>
              <a:t>, </a:t>
            </a:r>
            <a:r>
              <a:rPr lang="el-GR" sz="2400" i="1" dirty="0" err="1" smtClean="0"/>
              <a:t>στιλά</a:t>
            </a:r>
            <a:r>
              <a:rPr lang="el-GR" sz="2400" i="1" dirty="0" smtClean="0"/>
              <a:t>/</a:t>
            </a:r>
            <a:r>
              <a:rPr lang="el-GR" sz="2400" i="1" dirty="0" err="1" smtClean="0"/>
              <a:t>στιλοί</a:t>
            </a:r>
            <a:r>
              <a:rPr lang="el-GR" sz="2400" i="1" dirty="0" smtClean="0"/>
              <a:t> </a:t>
            </a:r>
            <a:r>
              <a:rPr lang="el-GR" sz="2400" dirty="0" smtClean="0"/>
              <a:t> αλλά και</a:t>
            </a:r>
            <a:r>
              <a:rPr lang="el-GR" sz="2400" i="1" dirty="0" smtClean="0"/>
              <a:t> </a:t>
            </a:r>
            <a:r>
              <a:rPr lang="el-GR" sz="2400" i="1" dirty="0" err="1" smtClean="0"/>
              <a:t>τηλιόραση</a:t>
            </a:r>
            <a:r>
              <a:rPr lang="el-GR" sz="2400" i="1" dirty="0" smtClean="0"/>
              <a:t>,   </a:t>
            </a:r>
            <a:r>
              <a:rPr lang="el-GR" sz="2400" i="1" dirty="0" err="1" smtClean="0"/>
              <a:t>γύφτα</a:t>
            </a:r>
            <a:r>
              <a:rPr lang="el-GR" sz="2400" i="1" dirty="0" smtClean="0"/>
              <a:t> (αντί </a:t>
            </a:r>
            <a:r>
              <a:rPr lang="el-GR" sz="2400" i="1" dirty="0" err="1" smtClean="0"/>
              <a:t>γύφτισσα</a:t>
            </a:r>
            <a:r>
              <a:rPr lang="el-GR" sz="2400" i="1" dirty="0" smtClean="0"/>
              <a:t>), δε μου το δώνει (δε μου το δίνει), </a:t>
            </a:r>
            <a:r>
              <a:rPr lang="el-GR" sz="2400" dirty="0" smtClean="0"/>
              <a:t>προκαλώντας απελπισία στο περιβάλλον του που πιστεύουν ότι υπάρχει πρόβλημα με τη γλωσσική του ανάπτυξη</a:t>
            </a:r>
          </a:p>
          <a:p>
            <a:r>
              <a:rPr lang="el-GR" sz="2400" dirty="0" smtClean="0"/>
              <a:t>Κάτι τέτοιο βέβαια δεν ισχύει γιατί όλα τα θεωρούμενα ως ‘λάθη’ αποτελούν γενικεύσεις κανόνων και μάλλον αποδεικνύουν καλή αφομοίωση των κανόνων της γλώσσας.</a:t>
            </a:r>
          </a:p>
          <a:p>
            <a:pPr>
              <a:buNone/>
            </a:pPr>
            <a:endParaRPr lang="el-GR"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b="1" i="1" dirty="0" smtClean="0"/>
              <a:t> (</a:t>
            </a:r>
            <a:r>
              <a:rPr lang="en-US" sz="4000" b="1" i="1" dirty="0" smtClean="0"/>
              <a:t>v</a:t>
            </a:r>
            <a:r>
              <a:rPr lang="el-GR" sz="4000" b="1" i="1" dirty="0" smtClean="0"/>
              <a:t>)   Τα γλωσσικά σημεία δεν αποτελούν </a:t>
            </a:r>
            <a:r>
              <a:rPr lang="el-GR" sz="4000" b="1" i="1" dirty="0" err="1" smtClean="0"/>
              <a:t>καταδήλωση</a:t>
            </a:r>
            <a:r>
              <a:rPr lang="el-GR" b="1" i="1" dirty="0" smtClean="0"/>
              <a:t>:</a:t>
            </a:r>
            <a:r>
              <a:rPr lang="el-GR" dirty="0" smtClean="0"/>
              <a:t> </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Η γλώσσα δεν «δηλώνει» τα αντικείμενα στην ουσία τους, αλλά τα αντανακλάει διαμέσου ενός συνόλου σημασιών που η δομή τους διαφέρει για την καθεμιά. Για παράδειγμα, «τα φέρνω βόλτα» σημαίνει «εξοικονομώ» και όχι «γυρίζω κάτι». Επίσης «το φέρνω βόλτα» σημαίνει «το ελέγχω». Μ’ αυτόν τον τρόπο η γλώσσα επιτρέπει στην κάθε κουλτούρα να κάνει κατάτμηση του κόσμου ανάλογα με την εμπειρία της.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err="1" smtClean="0"/>
              <a:t>Γιαυτό</a:t>
            </a:r>
            <a:r>
              <a:rPr lang="el-GR" dirty="0" smtClean="0"/>
              <a:t> και λέμε ότι οι γλώσσες είναι συστήματα </a:t>
            </a:r>
            <a:r>
              <a:rPr lang="el-GR" i="1" dirty="0" smtClean="0"/>
              <a:t>αξιών</a:t>
            </a:r>
            <a:r>
              <a:rPr lang="el-GR" dirty="0" smtClean="0"/>
              <a:t>, όπου το κάθε γλωσσικό σημείο αποκτά τη δική του αξία μέσα στο κάθε γλωσσικό σύστημα. Αυτή η αξία είναι ξεχωριστή για την κάθε γλώσσα-σύστημα αξιών και σπανίως έχουμε πλήρη ταύτιση ανάμεσα σε δύο γλώσσες.  Το θέμα αυτό, όπως αντιλαμβάνεστε, είναι πολύ σημαντικό στη διδασκαλία των γλωσσών ως ξένων συμπεριλαμβανομένης και της μετάφρασης, </a:t>
            </a:r>
            <a:r>
              <a:rPr lang="el-GR" dirty="0" err="1" smtClean="0"/>
              <a:t>γιαυτό</a:t>
            </a:r>
            <a:r>
              <a:rPr lang="el-GR" dirty="0" smtClean="0"/>
              <a:t> και αποτελεί ένα δημοφιλές αντικείμενο έρευνας αλλά και έναν πονοκέφαλο για τους λεξικογράφους. </a:t>
            </a:r>
          </a:p>
          <a:p>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a:t>
            </a:r>
            <a:r>
              <a:rPr lang="en-US" b="1" i="1" dirty="0" smtClean="0"/>
              <a:t>vi</a:t>
            </a:r>
            <a:r>
              <a:rPr lang="el-GR" b="1" i="1" dirty="0" smtClean="0"/>
              <a:t>)   Δύο αρνήσεις κάνουν μια κατάφαση και στη γλώσσα</a:t>
            </a:r>
            <a:endParaRPr lang="el-GR" dirty="0"/>
          </a:p>
        </p:txBody>
      </p:sp>
      <p:sp>
        <p:nvSpPr>
          <p:cNvPr id="3" name="2 - Θέση περιεχομένου"/>
          <p:cNvSpPr>
            <a:spLocks noGrp="1"/>
          </p:cNvSpPr>
          <p:nvPr>
            <p:ph idx="1"/>
          </p:nvPr>
        </p:nvSpPr>
        <p:spPr/>
        <p:txBody>
          <a:bodyPr>
            <a:normAutofit/>
          </a:bodyPr>
          <a:lstStyle/>
          <a:p>
            <a:r>
              <a:rPr lang="el-GR" dirty="0" smtClean="0"/>
              <a:t>Επομένως  το «δεν ήρθε κανείς» ισοδυναμεί με το «ήρθε κάποιος», «δεν είδα τίποτα» με το «τα είδα όλα» κτλ. Λάθος: η φυσική γλώσσα δεν είναι λογική κατασκευή, τα στοιχεία της δεν έχουν μονοσήμαντη ανταπόκριση με τον κόσμο, όπως συμβαίνει με τις επιστημονικές γλώσσες. </a:t>
            </a:r>
          </a:p>
          <a:p>
            <a:endParaRPr lang="el-GR" dirty="0" smtClean="0"/>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Αντίθετα η πολυσημία και ο πολυμορφισμός  είναι θεμελιακά γνωρίσματά της, γιατί σ’ αυτά οφείλει  τις άπειρες δυνατότητές της. Επιπλέον, τα «λάθη» στο λόγο δημιουργούν τις αλλαγές στη γλώσσα, όπως, για παράδειγμα,  το ορθό ‘</a:t>
            </a:r>
            <a:r>
              <a:rPr lang="el-GR" i="1" dirty="0" err="1" smtClean="0"/>
              <a:t>μεταύριο</a:t>
            </a:r>
            <a:r>
              <a:rPr lang="el-GR" i="1" dirty="0" smtClean="0"/>
              <a:t>’ </a:t>
            </a:r>
            <a:r>
              <a:rPr lang="el-GR" dirty="0" smtClean="0"/>
              <a:t>έγινε πολύ νωρίς -πιθανόν στους αλεξανδρινούς χρόνους- </a:t>
            </a:r>
            <a:r>
              <a:rPr lang="el-GR" i="1" dirty="0" smtClean="0"/>
              <a:t>‘μεθαύριο’ </a:t>
            </a:r>
            <a:r>
              <a:rPr lang="el-GR" dirty="0" smtClean="0"/>
              <a:t>και διατηρήθηκε έτσι στην κοινή νεοελληνική (ΚΝΕ).</a:t>
            </a: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i="1" dirty="0" smtClean="0"/>
              <a:t>(</a:t>
            </a:r>
            <a:r>
              <a:rPr lang="en-US" sz="3200" b="1" i="1" dirty="0" smtClean="0"/>
              <a:t>vii</a:t>
            </a:r>
            <a:r>
              <a:rPr lang="el-GR" sz="3200" b="1" i="1" dirty="0" smtClean="0"/>
              <a:t>) Υπάρχουν γλώσσες ‘όμορφες’, ‘κομψές’, ‘χυδαίες’, ‘κακόηχες’, ‘χοντροκομμένες’:</a:t>
            </a:r>
            <a:endParaRPr lang="el-GR" sz="3200" dirty="0"/>
          </a:p>
        </p:txBody>
      </p:sp>
      <p:sp>
        <p:nvSpPr>
          <p:cNvPr id="3" name="2 - Θέση περιεχομένου"/>
          <p:cNvSpPr>
            <a:spLocks noGrp="1"/>
          </p:cNvSpPr>
          <p:nvPr>
            <p:ph idx="1"/>
          </p:nvPr>
        </p:nvSpPr>
        <p:spPr/>
        <p:txBody>
          <a:bodyPr>
            <a:noAutofit/>
          </a:bodyPr>
          <a:lstStyle/>
          <a:p>
            <a:r>
              <a:rPr lang="el-GR" sz="3300" dirty="0" smtClean="0"/>
              <a:t>Σας αρέσει  η γαλλική ή η ιταλική; Σκεφτήκατε ποτέ γιατί σας αρέσει, αν σας αρέσει, ή γιατί δεν σας αρέσει, αν δεν σας αρέσει; </a:t>
            </a:r>
          </a:p>
          <a:p>
            <a:r>
              <a:rPr lang="el-GR" sz="3300" dirty="0" smtClean="0"/>
              <a:t>Υπάρχει κάποια εγγενής ομορφιά και πώς ορίζεται αυτή; Αντιθέτως, ποια/ες γλώσσα/ες  δεν σας αρέσουν και γιατί; Υπάρχει εγγενώς ασχήμια σε αυτές τις γλώσσες και πώς την ορίζετε; </a:t>
            </a:r>
            <a:endParaRPr lang="el-GR" sz="3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Κατά συνέπεια, πρέπει αμέσως να προχωρήσουμε στην ανάλυση της λέξης στα επιμέρους μορφήματά της και να αφιερώσουμε χρόνο σε μία συζήτηση, η οποία, κατά τη γνώμη μου, πρέπει να γίνεται πάντα στην εισαγωγή και στην πρώτη παρουσίαση κάθε επιστημονικού πεδίου στους φοιτητές</a:t>
            </a:r>
          </a:p>
          <a:p>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Μήπως υπάρχουν πολιτικά ή κοινωνικά κριτήρια όπως για παράδειγμα μια ιστορική κατοχή; Όμως αρκεί αυτό το κριτήριο για να χαρακτηρίσουμε τη γλώσσα ενός λαού με αρνητικό ιστορικά παρελθόν ως ‘άσχημη’; Τέτοια αισθητικά και ηθικά, και συνεπώς υποκειμενικά και καθόλου επιστημονικά, κριτήρια ταξινόμησης γλωσσών δεν αναγνωρίζονται, από τη σύγχρονη γλωσσολογία που είναι  επιστήμη. Επομένως χαρακτηρισμοί σαν τους παραπάνω δεν έχουν κανένα νόημα για τη σύγχρονη γλωσσολογική επιστήμη.</a:t>
            </a:r>
          </a:p>
          <a:p>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ctr">
              <a:buNone/>
            </a:pPr>
            <a:r>
              <a:rPr lang="en-US" b="1" dirty="0" smtClean="0"/>
              <a:t>	</a:t>
            </a:r>
          </a:p>
          <a:p>
            <a:pPr algn="ctr">
              <a:buNone/>
            </a:pPr>
            <a:endParaRPr lang="en-US" b="1" dirty="0" smtClean="0"/>
          </a:p>
          <a:p>
            <a:pPr algn="ctr">
              <a:buNone/>
            </a:pPr>
            <a:r>
              <a:rPr lang="en-US" sz="4000" b="1" dirty="0" smtClean="0"/>
              <a:t>	</a:t>
            </a:r>
            <a:r>
              <a:rPr lang="el-GR" sz="4000" b="1" dirty="0" smtClean="0"/>
              <a:t>ΜΕΡΟΣ  2</a:t>
            </a:r>
            <a:r>
              <a:rPr lang="el-GR" sz="4000" b="1" baseline="30000" dirty="0" smtClean="0"/>
              <a:t>ο</a:t>
            </a:r>
            <a:r>
              <a:rPr lang="el-GR" sz="4000" dirty="0" smtClean="0"/>
              <a:t/>
            </a:r>
            <a:br>
              <a:rPr lang="el-GR" sz="4000" dirty="0" smtClean="0"/>
            </a:br>
            <a:r>
              <a:rPr lang="el-GR" sz="4000" b="1" dirty="0" smtClean="0"/>
              <a:t>ΙΣΤΟΡΙΚΑ</a:t>
            </a:r>
            <a:r>
              <a:rPr lang="el-GR" sz="4000" dirty="0" smtClean="0"/>
              <a:t/>
            </a:r>
            <a:br>
              <a:rPr lang="el-GR" sz="4000" dirty="0" smtClean="0"/>
            </a:br>
            <a:endParaRPr lang="el-GR" sz="4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b="1" dirty="0" smtClean="0"/>
              <a:t> </a:t>
            </a:r>
            <a:r>
              <a:rPr lang="el-GR" dirty="0" smtClean="0"/>
              <a:t>Όπως αναφέρει ο </a:t>
            </a:r>
            <a:r>
              <a:rPr lang="en-US" dirty="0" smtClean="0"/>
              <a:t>R</a:t>
            </a:r>
            <a:r>
              <a:rPr lang="el-GR" dirty="0" smtClean="0"/>
              <a:t>.</a:t>
            </a:r>
            <a:r>
              <a:rPr lang="en-US" dirty="0" smtClean="0"/>
              <a:t>H</a:t>
            </a:r>
            <a:r>
              <a:rPr lang="el-GR" dirty="0" smtClean="0"/>
              <a:t>. </a:t>
            </a:r>
            <a:r>
              <a:rPr lang="en-US" dirty="0" smtClean="0"/>
              <a:t>Robins</a:t>
            </a:r>
            <a:r>
              <a:rPr lang="el-GR" dirty="0" smtClean="0"/>
              <a:t> (1989),  κατά την εποχή της αποτύπωσης της φυσικής γλώσσας σε γραφικό σύστημα επικοινωνίας, δηλαδή κατά την εμφάνιση της γραφής, ο άνθρωπος αναγκάζεται  να δει τη γλώσσα  έξω από τον εαυτό του, σαν αντικείμενο που παρουσιάζει προβλήματα που απαιτούν λύση. Θα μπορούσαμε, λοιπόν, να πούμε ότι η γλωσσολογική αναζήτηση και η αναλύσεις των ομιλουμένων γλωσσών χρονολογούνται από το 1600 </a:t>
            </a:r>
            <a:r>
              <a:rPr lang="el-GR" dirty="0" err="1" smtClean="0"/>
              <a:t>π.Χ.</a:t>
            </a:r>
            <a:r>
              <a:rPr lang="el-GR" dirty="0" smtClean="0"/>
              <a:t> στη Μεσοποταμία με την εμφάνιση της γραφής. Εδώ, μπορεί να πει κανείς, αντιμετωπίστηκαν τα πρώτα  «γλωσσολογικά»,  με τη σημερινή σημασία, προβλήματα. </a:t>
            </a:r>
          </a:p>
          <a:p>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Οι Ινδοί γραμματικοί</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r>
              <a:rPr lang="el-GR" sz="2400" dirty="0" smtClean="0"/>
              <a:t>Η γλωσσολογία στην Ινδία αρχίζει πολύ νωρίτερα από τη </a:t>
            </a:r>
            <a:r>
              <a:rPr lang="el-GR" sz="2400" dirty="0" err="1" smtClean="0"/>
              <a:t>δυτικο</a:t>
            </a:r>
            <a:r>
              <a:rPr lang="el-GR" sz="2400" dirty="0" smtClean="0"/>
              <a:t>-ευρωπαϊκή και έφτασε στην ακμή της πολύ νωρίς. Την εποχή που τη γνώρισαν οι Ευρωπαίοι λόγιοι -μετά την Αναγέννηση- οι Ινδοί ήδη αναγνώριζαν την ύπαρξη συγκεκριμένων σχολών και θεωριών.  Απ’ όσο γνωρίζουμε, η αρχική ώθηση στην ινδική γλωσσολογία οφείλεται στην ανάγκη να διαφυλαχθούν από τις συνέπειες του χρόνου ορισμένα τελετουργικά και θρησκευτικά κείμενα της προφορικής παράδοσης  και η ανάγκη στερέωσης της γλώσσας των ιερών βιβλίων του Ινδουισμού, των  «</a:t>
            </a:r>
            <a:r>
              <a:rPr lang="el-GR" sz="2400" dirty="0" err="1" smtClean="0"/>
              <a:t>Βεδών</a:t>
            </a:r>
            <a:r>
              <a:rPr lang="el-GR" sz="2400" dirty="0" smtClean="0"/>
              <a:t>», από Ινδούς γραμματικούς κατά την εποχή της ραγδαίας εξάπλωσης του.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pPr>
              <a:buNone/>
            </a:pPr>
            <a:r>
              <a:rPr lang="el-GR" sz="3500" dirty="0" smtClean="0"/>
              <a:t>	</a:t>
            </a:r>
            <a:r>
              <a:rPr lang="el-GR" sz="3600" dirty="0" smtClean="0"/>
              <a:t>Αυτά, λοιπόν, τα αίτια οδήγησαν σε μια  εξαιρετική έρευνα μορφολογίας και φωνητικής, πολύ κοντά στα σημερινά πρότυπα. </a:t>
            </a:r>
          </a:p>
          <a:p>
            <a:r>
              <a:rPr lang="el-GR" sz="3600" dirty="0" smtClean="0"/>
              <a:t>Οι Έλληνες και οι Ρωμαίοι έθεσαν σε δεύτερη μοίρα τα χαρακτηριστικά της άρθρωσης κατά τις φωνητικές τους περιγραφές, ενώ οι Άραβες προχώρησαν λίγο πιο πέρα.</a:t>
            </a:r>
          </a:p>
          <a:p>
            <a:r>
              <a:rPr lang="el-GR" sz="3600" dirty="0" smtClean="0"/>
              <a:t> Οι Ινδοί, όμως, φωνητικοί είναι κατά πολύ ανώτεροι από όλους τους σύγχρονούς τους και όλους όσους ακολούθησαν πριν το 19</a:t>
            </a:r>
            <a:r>
              <a:rPr lang="el-GR" sz="3600" baseline="30000" dirty="0" smtClean="0"/>
              <a:t>ο</a:t>
            </a:r>
            <a:r>
              <a:rPr lang="el-GR" sz="3600" dirty="0" smtClean="0"/>
              <a:t> αι. Το έργο τους σώζεται σε ένα πλήθος διατριβών φωνητικής που χρονολογούνται στην περίοδο 800-150 </a:t>
            </a:r>
            <a:r>
              <a:rPr lang="el-GR" sz="3600" dirty="0" err="1" smtClean="0"/>
              <a:t>π.Χ.</a:t>
            </a:r>
            <a:endParaRPr lang="el-GR" sz="3600"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dirty="0" smtClean="0"/>
              <a:t>Ο σημαντικότερος Ινδός γλωσσολόγος είναι ο </a:t>
            </a:r>
            <a:r>
              <a:rPr lang="en-US" i="1" dirty="0" smtClean="0"/>
              <a:t>Panini </a:t>
            </a:r>
            <a:r>
              <a:rPr lang="el-GR" dirty="0" smtClean="0"/>
              <a:t>(πιθανόν 4</a:t>
            </a:r>
            <a:r>
              <a:rPr lang="el-GR" baseline="30000" dirty="0" smtClean="0"/>
              <a:t>ος</a:t>
            </a:r>
            <a:r>
              <a:rPr lang="el-GR" dirty="0" smtClean="0"/>
              <a:t> αι. </a:t>
            </a:r>
            <a:r>
              <a:rPr lang="el-GR" dirty="0" err="1" smtClean="0"/>
              <a:t>π.Χ.</a:t>
            </a:r>
            <a:r>
              <a:rPr lang="el-GR" dirty="0" smtClean="0"/>
              <a:t>) </a:t>
            </a:r>
          </a:p>
          <a:p>
            <a:r>
              <a:rPr lang="en-US" i="1" dirty="0" err="1" smtClean="0"/>
              <a:t>Astadhyani</a:t>
            </a:r>
            <a:r>
              <a:rPr lang="el-GR" i="1" dirty="0" smtClean="0"/>
              <a:t> ή τα «Οκτώ Βιβλία», </a:t>
            </a:r>
            <a:r>
              <a:rPr lang="el-GR" dirty="0" smtClean="0"/>
              <a:t>περιλαμβάνει 4.000 κανόνες με αυστηρή ακολουθία -ο καθένας στηρίζεται στους προηγούμενους- και ένα κατάλογο με ρίζες και συντομογραφίες. </a:t>
            </a:r>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Ακόμη, αντιλήφθηκαν πολύ γρήγορα τον πολύ περιορισμένο ρόλο που μπορεί να παίξει η ονοματοποιία στη γλώσσα και ότι η αυθαίρετη συμβατική σχέση μεταξύ μορφής και νοήματος χαρακτηρίζει πολύ περισσότερο την ανθρώπινη  γλώσσα (βλ. </a:t>
            </a:r>
            <a:r>
              <a:rPr lang="en-US" dirty="0" smtClean="0"/>
              <a:t>Saussure</a:t>
            </a:r>
            <a:r>
              <a:rPr lang="el-GR" dirty="0" smtClean="0"/>
              <a:t> παρακάτω). Δίκαια, λοιπόν,  η ινδική γραμματική θεωρείται ότι υπερέχει της ελληνορωμαϊκής στην ακρίβεια των παρατηρήσεων και στη συστηματικότητα της καταγραφής.</a:t>
            </a:r>
          </a:p>
          <a:p>
            <a:endParaRPr lang="el-GR" dirty="0" smtClean="0"/>
          </a:p>
          <a:p>
            <a:endParaRPr lang="el-GR" dirty="0" smtClean="0"/>
          </a:p>
          <a:p>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Οι Έλληνες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πρώτο γλωσσολογικό επίτευγμα στην Ελλάδα (</a:t>
            </a:r>
            <a:r>
              <a:rPr lang="en-US" dirty="0" smtClean="0"/>
              <a:t>Robins</a:t>
            </a:r>
            <a:r>
              <a:rPr lang="el-GR" dirty="0" smtClean="0"/>
              <a:t>, 1989), μέρος ουσιαστικά της «εφαρμοσμένης γλωσσολογίας» σύμφωνα με τη σημερινή ορολογία, συντελέστηκε κατ’ αρχάς πριν εμφανισθούν τα γραπτά μνημεία. Στην αρχή της πρώτης χιλιετίας επινοήθηκε ένα αλφαβητικό σύστημα για τη γραπτή απόδοση της ελληνικής γλώσσας, κι αυτό απετέλεσε τη βάση του ελληνικού αλφαβήτου της κλασικής εποχής.  Ακόμη, με τη βοήθεια του λατινικού αλφαβήτου, που προήλθε από μια παραλλαγή του ελληνικού, το σύστημα αυτό της πρώτης χιλιετίας  γέννησε το πιο πλατιά διαδεδομένο μέσο γραφής  που υπάρχει σήμερα στον κόσμο.  </a:t>
            </a:r>
          </a:p>
          <a:p>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1. Οι φυσικοί φιλόσοφοι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Συγκεκριμένα, οι Έλληνες, στο βαθμό που ασχολήθηκαν με γλωσσολογικά προβλήματα, ανέπτυξαν διαφορετικές απόψεις.</a:t>
            </a:r>
          </a:p>
          <a:p>
            <a:r>
              <a:rPr lang="el-GR" dirty="0" smtClean="0"/>
              <a:t>Οι πρώτοι που ενδιαφέρθηκαν επιστημονικά για τη γλώσσα είναι οι φυσικοί φιλόσοφοι, όμως  η αποσπασματική εικόνα των έργων τους που σώθηκαν κάνει αδύνατη τη συστηματική μελέτη τους.</a:t>
            </a:r>
          </a:p>
          <a:p>
            <a:pPr>
              <a:buNone/>
            </a:pPr>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3600" b="1" i="1" dirty="0" smtClean="0"/>
              <a:t/>
            </a:r>
            <a:br>
              <a:rPr lang="en-US" sz="3600" b="1" i="1" dirty="0" smtClean="0"/>
            </a:br>
            <a:r>
              <a:rPr lang="en-US" sz="3600" b="1" i="1" dirty="0" smtClean="0"/>
              <a:t/>
            </a:r>
            <a:br>
              <a:rPr lang="en-US" sz="3600" b="1" i="1" dirty="0" smtClean="0"/>
            </a:br>
            <a:r>
              <a:rPr lang="el-GR" sz="3600" b="1" i="1" dirty="0" smtClean="0"/>
              <a:t>2.  Ο Πλάτωνας</a:t>
            </a:r>
            <a:r>
              <a:rPr lang="el-GR" sz="3600" i="1" dirty="0" smtClean="0"/>
              <a:t> </a:t>
            </a:r>
            <a:r>
              <a:rPr lang="en-US" sz="3600" i="1" dirty="0" smtClean="0"/>
              <a:t/>
            </a:r>
            <a:br>
              <a:rPr lang="en-US" sz="3600" i="1" dirty="0" smtClean="0"/>
            </a:br>
            <a:r>
              <a:rPr lang="el-GR" sz="3600" dirty="0" smtClean="0"/>
              <a:t> «Κρατύλος» </a:t>
            </a:r>
            <a:r>
              <a:rPr lang="en-US" sz="3600" dirty="0" smtClean="0"/>
              <a:t>:</a:t>
            </a:r>
            <a:r>
              <a:rPr lang="el-GR" sz="3600" dirty="0" smtClean="0">
                <a:sym typeface="Wingdings" pitchFamily="2" charset="2"/>
              </a:rPr>
              <a:t> </a:t>
            </a:r>
            <a:r>
              <a:rPr lang="el-GR" sz="3600" i="1" dirty="0" smtClean="0"/>
              <a:t>ονοματοθεσία</a:t>
            </a:r>
            <a:r>
              <a:rPr lang="el-GR" sz="3600" dirty="0" smtClean="0"/>
              <a:t> </a:t>
            </a:r>
            <a:r>
              <a:rPr lang="el-GR" dirty="0" smtClean="0"/>
              <a:t/>
            </a:r>
            <a:br>
              <a:rPr lang="el-GR" dirty="0" smtClean="0"/>
            </a:br>
            <a:r>
              <a:rPr lang="el-GR" i="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Κρατύλος (Πλάτων) </a:t>
            </a:r>
            <a:r>
              <a:rPr lang="en-US" dirty="0" smtClean="0">
                <a:sym typeface="Wingdings" pitchFamily="2" charset="2"/>
              </a:rPr>
              <a:t> </a:t>
            </a:r>
            <a:r>
              <a:rPr lang="el-GR" dirty="0" smtClean="0"/>
              <a:t> «φύσει» </a:t>
            </a:r>
          </a:p>
          <a:p>
            <a:pPr>
              <a:buNone/>
            </a:pPr>
            <a:r>
              <a:rPr lang="el-GR" dirty="0" smtClean="0"/>
              <a:t> /   Ερμογένης (Αριστοτέλης) </a:t>
            </a:r>
            <a:r>
              <a:rPr lang="en-US" dirty="0" smtClean="0">
                <a:sym typeface="Wingdings" pitchFamily="2" charset="2"/>
              </a:rPr>
              <a:t> </a:t>
            </a:r>
            <a:r>
              <a:rPr lang="el-GR" dirty="0" smtClean="0"/>
              <a:t> «θέσει»</a:t>
            </a:r>
          </a:p>
          <a:p>
            <a:pPr>
              <a:buNone/>
            </a:pPr>
            <a:r>
              <a:rPr lang="el-GR" dirty="0" smtClean="0"/>
              <a:t> </a:t>
            </a:r>
            <a:r>
              <a:rPr lang="el-GR" u="sng" dirty="0" smtClean="0"/>
              <a:t>Επιχειρήματα πρώτης ομάδας: </a:t>
            </a:r>
            <a:endParaRPr lang="en-US" u="sng" dirty="0" smtClean="0"/>
          </a:p>
          <a:p>
            <a:r>
              <a:rPr lang="el-GR" dirty="0" smtClean="0"/>
              <a:t>(α) ονοματοποιημένες λέξεις  και (β) ισχυρό ς  ηχητικός συμβολισμός  της φωνητικής δομής κάποιων λέξεων. </a:t>
            </a:r>
          </a:p>
          <a:p>
            <a:r>
              <a:rPr lang="el-GR" dirty="0" smtClean="0"/>
              <a:t>Ανατρέχουν στην ετυμολογία της λέξης προσπαθώντας να αποδώσουν την αρχική μορφή της λέξης σε κάποια «φυσική» αιτία. </a:t>
            </a:r>
          </a:p>
          <a:p>
            <a:r>
              <a:rPr lang="el-GR" dirty="0" smtClean="0"/>
              <a:t>Στην προσπάθειά τους αυτή οδηγούνται σε τραγελαφικές ερμηνείες, όπως όταν προτείνουν ως ετυμολογία της λέξης ‘</a:t>
            </a:r>
            <a:r>
              <a:rPr lang="el-GR" i="1" dirty="0" smtClean="0"/>
              <a:t>άνθρωπος’ </a:t>
            </a:r>
            <a:r>
              <a:rPr lang="el-GR" dirty="0" smtClean="0"/>
              <a:t>το </a:t>
            </a:r>
            <a:r>
              <a:rPr lang="el-GR" i="1" dirty="0" smtClean="0"/>
              <a:t>‘</a:t>
            </a:r>
            <a:r>
              <a:rPr lang="el-GR" i="1" dirty="0" err="1" smtClean="0"/>
              <a:t>ανάθρων</a:t>
            </a:r>
            <a:r>
              <a:rPr lang="el-GR" i="1" dirty="0" smtClean="0"/>
              <a:t> ά </a:t>
            </a:r>
            <a:r>
              <a:rPr lang="el-GR" i="1" dirty="0" err="1" smtClean="0"/>
              <a:t>όπωπεν</a:t>
            </a:r>
            <a:r>
              <a:rPr lang="el-GR" i="1" dirty="0" smtClean="0"/>
              <a:t>’ </a:t>
            </a:r>
            <a:r>
              <a:rPr lang="el-GR" dirty="0" smtClean="0"/>
              <a:t>(= αυτός που υψώνει το βλέμμα προς αυτά που είδε). </a:t>
            </a:r>
          </a:p>
          <a:p>
            <a:pPr>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t>
            </a:r>
            <a:br>
              <a:rPr lang="el-GR" dirty="0" smtClean="0"/>
            </a:br>
            <a:r>
              <a:rPr lang="el-GR" sz="3600" dirty="0" smtClean="0"/>
              <a:t>Ειδικά για τη </a:t>
            </a:r>
            <a:r>
              <a:rPr lang="el-GR" sz="3600" b="1" i="1" dirty="0" smtClean="0"/>
              <a:t>γλωσσολογία</a:t>
            </a:r>
            <a:r>
              <a:rPr lang="el-GR" sz="3600" i="1" dirty="0" smtClean="0"/>
              <a:t> </a:t>
            </a:r>
            <a:br>
              <a:rPr lang="el-GR" sz="3600" i="1" dirty="0" smtClean="0"/>
            </a:br>
            <a:r>
              <a:rPr lang="el-GR" sz="3600" dirty="0" smtClean="0"/>
              <a:t>η συζήτηση αυτή αφορά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r>
              <a:rPr lang="el-GR" dirty="0" smtClean="0"/>
              <a:t>(α)  Στην έννοια  της </a:t>
            </a:r>
            <a:r>
              <a:rPr lang="el-GR" b="1" i="1" dirty="0" smtClean="0"/>
              <a:t>γλώσσας</a:t>
            </a:r>
            <a:r>
              <a:rPr lang="el-GR" i="1" dirty="0" smtClean="0"/>
              <a:t>- α’ </a:t>
            </a:r>
            <a:r>
              <a:rPr lang="el-GR" dirty="0" smtClean="0"/>
              <a:t>συνθετικό του όρου </a:t>
            </a:r>
            <a:r>
              <a:rPr lang="el-GR" b="1" i="1" dirty="0" smtClean="0"/>
              <a:t>γλωσσολογία -</a:t>
            </a:r>
            <a:r>
              <a:rPr lang="el-GR" i="1" dirty="0" smtClean="0"/>
              <a:t> </a:t>
            </a:r>
            <a:r>
              <a:rPr lang="el-GR" dirty="0" smtClean="0"/>
              <a:t> ο καθορισμός του όρου</a:t>
            </a:r>
            <a:r>
              <a:rPr lang="el-GR" i="1" dirty="0" smtClean="0"/>
              <a:t> «γλώσσα»</a:t>
            </a:r>
            <a:r>
              <a:rPr lang="el-GR" dirty="0" smtClean="0"/>
              <a:t> δεν είναι απλή υπόθεση</a:t>
            </a:r>
          </a:p>
          <a:p>
            <a:r>
              <a:rPr lang="el-GR" dirty="0" smtClean="0"/>
              <a:t>(β)  Στην έννοια της</a:t>
            </a:r>
            <a:r>
              <a:rPr lang="el-GR" i="1" dirty="0" smtClean="0"/>
              <a:t> </a:t>
            </a:r>
            <a:r>
              <a:rPr lang="el-GR" b="1" i="1" dirty="0" smtClean="0"/>
              <a:t>επιστημονικής μελέτης</a:t>
            </a:r>
            <a:r>
              <a:rPr lang="el-GR" i="1" dirty="0" smtClean="0"/>
              <a:t>,</a:t>
            </a:r>
            <a:r>
              <a:rPr lang="el-GR" dirty="0" smtClean="0"/>
              <a:t> όπως αυτή εκφράζεται μέσα  από το επίθημα </a:t>
            </a:r>
            <a:r>
              <a:rPr lang="el-GR" b="1" i="1" dirty="0" smtClean="0"/>
              <a:t>&lt;–λογία&gt; -</a:t>
            </a:r>
            <a:r>
              <a:rPr lang="el-GR" dirty="0" smtClean="0"/>
              <a:t>σε πολλούς όρους που εκφράζουν τις ονομασίες σύγχρονων επιστημών: </a:t>
            </a:r>
            <a:r>
              <a:rPr lang="el-GR" i="1" dirty="0" err="1" smtClean="0"/>
              <a:t>οικο</a:t>
            </a:r>
            <a:r>
              <a:rPr lang="el-GR" i="1" dirty="0" smtClean="0"/>
              <a:t>-λογία,  </a:t>
            </a:r>
            <a:r>
              <a:rPr lang="el-GR" i="1" dirty="0" err="1" smtClean="0"/>
              <a:t>ψυχο</a:t>
            </a:r>
            <a:r>
              <a:rPr lang="el-GR" i="1" dirty="0" smtClean="0"/>
              <a:t>-λογία,  </a:t>
            </a:r>
            <a:r>
              <a:rPr lang="el-GR" i="1" dirty="0" err="1" smtClean="0"/>
              <a:t>κοινωνιο</a:t>
            </a:r>
            <a:r>
              <a:rPr lang="el-GR" i="1" dirty="0" smtClean="0"/>
              <a:t>-λογία,  </a:t>
            </a:r>
            <a:r>
              <a:rPr lang="el-GR" i="1" dirty="0" err="1" smtClean="0"/>
              <a:t>γεω</a:t>
            </a:r>
            <a:r>
              <a:rPr lang="el-GR" i="1" dirty="0" smtClean="0"/>
              <a:t>-λογία, </a:t>
            </a:r>
            <a:r>
              <a:rPr lang="el-GR" i="1" dirty="0" err="1" smtClean="0"/>
              <a:t>παλαιοντο</a:t>
            </a:r>
            <a:r>
              <a:rPr lang="el-GR" i="1" dirty="0" smtClean="0"/>
              <a:t>-λογία  </a:t>
            </a:r>
            <a:r>
              <a:rPr lang="el-GR" sz="2800" dirty="0" smtClean="0"/>
              <a:t>κ.τ.λ.</a:t>
            </a:r>
          </a:p>
          <a:p>
            <a:endParaRPr lang="el-GR" sz="2000" dirty="0" smtClean="0"/>
          </a:p>
          <a:p>
            <a:endParaRPr lang="el-GR" sz="2800" dirty="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u="sng" dirty="0" smtClean="0"/>
              <a:t>Επιχειρήματα δεύτερης ομάδας</a:t>
            </a:r>
          </a:p>
          <a:p>
            <a:r>
              <a:rPr lang="el-GR" dirty="0" smtClean="0"/>
              <a:t> το λεξιλόγιο μπορεί ν’ αλλάξει κατά βούληση και εφόσον το αποδεχθεί η γλωσσική κοινότητα. </a:t>
            </a:r>
          </a:p>
          <a:p>
            <a:endParaRPr lang="el-GR" dirty="0" smtClean="0"/>
          </a:p>
          <a:p>
            <a:r>
              <a:rPr lang="el-GR" dirty="0" smtClean="0"/>
              <a:t>Ο διάλογος δεν καταλήγει κάπου καθαρά, αλλά μάλλον κλίνει προς την πρώτη άποψη!</a:t>
            </a:r>
          </a:p>
          <a:p>
            <a:pPr>
              <a:buNone/>
            </a:pPr>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i="1" dirty="0" smtClean="0"/>
              <a:t/>
            </a:r>
            <a:br>
              <a:rPr lang="el-GR" sz="3600" b="1" i="1" dirty="0" smtClean="0"/>
            </a:br>
            <a:r>
              <a:rPr lang="el-GR" sz="3600" b="1" i="1" dirty="0" smtClean="0"/>
              <a:t>3.  Ο Αριστοτέλης, ο Επίκουρος και οι Στωικοί</a:t>
            </a:r>
            <a:r>
              <a:rPr lang="el-GR" sz="3600" i="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Ο Αριστοτέλης λοιπόν σε αντίθεση με τον Πλάτωνα, και στο έργο του «Περί ερμηνείας», υποστηρίζει τη «θέσει» ονοματοθεσία, μιλάει, δηλαδή, για «κατά </a:t>
            </a:r>
            <a:r>
              <a:rPr lang="el-GR" dirty="0" err="1" smtClean="0"/>
              <a:t>συνθήκην</a:t>
            </a:r>
            <a:r>
              <a:rPr lang="el-GR" dirty="0" smtClean="0"/>
              <a:t> λέξεις». </a:t>
            </a:r>
          </a:p>
          <a:p>
            <a:r>
              <a:rPr lang="el-GR" dirty="0" smtClean="0"/>
              <a:t>Ο Επίκουρος συνδυάζει τις δυο θεωρίες, υποστηρίζει δηλαδή ότι αρχικά ήταν «φύσει» και στη συνέχεια έγιναν  «θέσει».</a:t>
            </a:r>
          </a:p>
          <a:p>
            <a:r>
              <a:rPr lang="el-GR" dirty="0" smtClean="0"/>
              <a:t> Τέλος οι Στωικοί υποστηρίζουν ανεπιφύλακτα τη φυσική προέλευση της γλώσσας δίνοντας μεγάλη σημασία στην ονοματοποιία</a:t>
            </a:r>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Επιπλέον οι Στωικοί ξεχώρισαν το «</a:t>
            </a:r>
            <a:r>
              <a:rPr lang="el-GR" dirty="0" err="1" smtClean="0"/>
              <a:t>λεκτόν</a:t>
            </a:r>
            <a:r>
              <a:rPr lang="el-GR" dirty="0" smtClean="0"/>
              <a:t>» από τη «σκέψη», διακρίνοντας στη γλώσσα </a:t>
            </a:r>
            <a:r>
              <a:rPr lang="el-GR" i="1" dirty="0" smtClean="0"/>
              <a:t>σημαίνον</a:t>
            </a:r>
            <a:r>
              <a:rPr lang="el-GR" dirty="0" smtClean="0"/>
              <a:t> και </a:t>
            </a:r>
            <a:r>
              <a:rPr lang="el-GR" i="1" dirty="0" err="1" smtClean="0"/>
              <a:t>σημαινόμενον</a:t>
            </a:r>
            <a:r>
              <a:rPr lang="el-GR" dirty="0" smtClean="0"/>
              <a:t> – κάτι που έκανε ο </a:t>
            </a:r>
            <a:r>
              <a:rPr lang="en-US" dirty="0" smtClean="0"/>
              <a:t>Saussure</a:t>
            </a:r>
            <a:r>
              <a:rPr lang="el-GR" dirty="0" smtClean="0"/>
              <a:t> 2.500 χρόνια αργότερα. Τέλος, μελέτησαν σαν ξεχωριστούς τομείς τη φωνητική, τη γραμματική και την ετυμολογία, όμως η μεγάλη συνεισφορά τους συνίσταται στην επίδοσή τους στη γραμματική. Το έργο των Στωικών, αν και σώζεται αποσπασματικά μέσα από μεταγενέστερους συγγραφείς, τους δίνει μια θέση ανάμεσα στους θεμελιωτές της γλωσσολογικής επιστήμης.</a:t>
            </a:r>
          </a:p>
          <a:p>
            <a:pPr>
              <a:buNone/>
            </a:pPr>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4. Αναλογικοί</a:t>
            </a:r>
            <a:r>
              <a:rPr lang="el-GR" i="1" dirty="0" smtClean="0"/>
              <a:t> </a:t>
            </a:r>
            <a:r>
              <a:rPr lang="el-GR" b="1" i="1" dirty="0" smtClean="0"/>
              <a:t>και </a:t>
            </a:r>
            <a:r>
              <a:rPr lang="el-GR" b="1" i="1" dirty="0" err="1" smtClean="0"/>
              <a:t>ανωμαλιστές</a:t>
            </a:r>
            <a:r>
              <a:rPr lang="el-GR" i="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sz="3600" dirty="0" smtClean="0"/>
              <a:t>Η διαμάχη μεταξύ των οπαδών του Αριστοτέλη και των Στωικών συνεχίζεται και κατά τα μετακλασικά χρόνια με τους </a:t>
            </a:r>
            <a:r>
              <a:rPr lang="el-GR" sz="3600" b="1" i="1" dirty="0" smtClean="0"/>
              <a:t>αναλογικούς</a:t>
            </a:r>
            <a:r>
              <a:rPr lang="el-GR" sz="3600" i="1" dirty="0" smtClean="0"/>
              <a:t>, </a:t>
            </a:r>
            <a:r>
              <a:rPr lang="el-GR" sz="3600" dirty="0" smtClean="0"/>
              <a:t>τους Αλεξανδρινούς γραμματικούς, οπαδούς του Αριστοτέλη, και τους</a:t>
            </a:r>
            <a:r>
              <a:rPr lang="el-GR" sz="3600" i="1" dirty="0" smtClean="0"/>
              <a:t> </a:t>
            </a:r>
            <a:r>
              <a:rPr lang="el-GR" sz="3600" b="1" i="1" dirty="0" err="1" smtClean="0"/>
              <a:t>ανωμαλιστές</a:t>
            </a:r>
            <a:r>
              <a:rPr lang="el-GR" sz="3600" dirty="0" smtClean="0"/>
              <a:t>, τους Στωικούς της εποχής. </a:t>
            </a:r>
          </a:p>
          <a:p>
            <a:pPr>
              <a:buNone/>
            </a:pPr>
            <a:endParaRPr lang="el-GR" sz="3600" dirty="0" smtClean="0"/>
          </a:p>
          <a:p>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Οι αναλογικοί δίνουν, όπως και ο Αριστοτέλης, μεγάλη σημασία στο ρόλο της αναλογίας στη γλώσσα και προσπαθούν να ερμηνεύσουν τους ανώμαλους σχηματισμούς βάσει της αναλογίας. Έτσι, για παράδειγμα, η ανωμαλία στη λέξη </a:t>
            </a:r>
            <a:r>
              <a:rPr lang="el-GR" i="1" dirty="0" smtClean="0"/>
              <a:t>‘μεθαύριο’, </a:t>
            </a:r>
            <a:r>
              <a:rPr lang="el-GR" dirty="0" smtClean="0"/>
              <a:t>όπου γίνεται τροπή του </a:t>
            </a:r>
            <a:r>
              <a:rPr lang="el-GR" i="1" dirty="0" smtClean="0"/>
              <a:t>[</a:t>
            </a:r>
            <a:r>
              <a:rPr lang="en-US" i="1" dirty="0" smtClean="0"/>
              <a:t>t</a:t>
            </a:r>
            <a:r>
              <a:rPr lang="el-GR" i="1" dirty="0" smtClean="0"/>
              <a:t>] </a:t>
            </a:r>
            <a:r>
              <a:rPr lang="el-GR" dirty="0" smtClean="0"/>
              <a:t> σε </a:t>
            </a:r>
            <a:r>
              <a:rPr lang="el-GR" b="1" i="1" dirty="0" smtClean="0"/>
              <a:t>[θ]</a:t>
            </a:r>
            <a:r>
              <a:rPr lang="el-GR" dirty="0" smtClean="0"/>
              <a:t> χωρίς να δασύνεται η λέξη </a:t>
            </a:r>
            <a:r>
              <a:rPr lang="el-GR" i="1" dirty="0" smtClean="0"/>
              <a:t>‘αύριο’,</a:t>
            </a:r>
            <a:r>
              <a:rPr lang="el-GR" dirty="0" smtClean="0"/>
              <a:t> ώστε να δικαιολογείται η μετατροπή, υποστηρίζεται από τους Αλεξανδρινούς ότι προέκυψε, ίσως,  σε αναλογία με τη λέξη  </a:t>
            </a:r>
            <a:r>
              <a:rPr lang="el-GR" i="1" dirty="0" smtClean="0"/>
              <a:t>‘ημέρα’</a:t>
            </a:r>
            <a:r>
              <a:rPr lang="el-GR" dirty="0" smtClean="0"/>
              <a:t>,   και </a:t>
            </a:r>
            <a:r>
              <a:rPr lang="el-GR" dirty="0" err="1" smtClean="0"/>
              <a:t>γιαυτό</a:t>
            </a:r>
            <a:r>
              <a:rPr lang="el-GR" dirty="0" smtClean="0"/>
              <a:t> καλώς έγινε.</a:t>
            </a:r>
          </a:p>
          <a:p>
            <a:pPr>
              <a:buNone/>
            </a:pPr>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Οι Στωικοί, από την άλλη, ενδιαφέρονται  για την εύρεση της αλήθειας και θεωρούν τη γλώσσα ως το μέσον για να γνωρίσουμε τον κόσμο, εφόσον οι φιλόσοφοι χρησιμοποιούν τη γλώσσα, όταν συζητούν με φιλοσόφους. Παρατηρούν, λοιπόν, ότι η κανονικότητα και αναλογικότητα που διέπουν τα κλιτικά και μορφολογικά παραδείγματα της ελληνικής διαταράσσονται συχνά από πολλές ανωμαλίες.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Για παράδειγμα, θεωρούν αντίφαση το να έχει δοθεί σε μία πόλη όνομα στον πληθυντικό (</a:t>
            </a:r>
            <a:r>
              <a:rPr lang="el-GR" i="1" dirty="0" smtClean="0"/>
              <a:t>Αθήναι, </a:t>
            </a:r>
            <a:r>
              <a:rPr lang="el-GR" i="1" dirty="0" err="1" smtClean="0"/>
              <a:t>Θήβαι</a:t>
            </a:r>
            <a:r>
              <a:rPr lang="el-GR" i="1" dirty="0" smtClean="0"/>
              <a:t>)</a:t>
            </a:r>
            <a:r>
              <a:rPr lang="el-GR" dirty="0" smtClean="0"/>
              <a:t>, το να αντιπροσωπεύεται ένα ον θηλυκό ή αρσενικό με λέξη γένους ουδετέρου (</a:t>
            </a:r>
            <a:r>
              <a:rPr lang="el-GR" i="1" dirty="0" err="1" smtClean="0"/>
              <a:t>παιδίον</a:t>
            </a:r>
            <a:r>
              <a:rPr lang="el-GR" i="1" dirty="0" smtClean="0"/>
              <a:t>, </a:t>
            </a:r>
            <a:r>
              <a:rPr lang="el-GR" i="1" dirty="0" err="1" smtClean="0"/>
              <a:t>νήπιον</a:t>
            </a:r>
            <a:r>
              <a:rPr lang="el-GR" i="1" dirty="0" smtClean="0"/>
              <a:t>), </a:t>
            </a:r>
            <a:r>
              <a:rPr lang="el-GR" dirty="0" smtClean="0"/>
              <a:t>ή το να χρησιμοποιούνται λέξεις με αρνητικό πρόθεμα για να δηλώσουν θετικές καταστάσεις (</a:t>
            </a:r>
            <a:r>
              <a:rPr lang="el-GR" i="1" dirty="0" smtClean="0"/>
              <a:t>αθανασία).</a:t>
            </a:r>
            <a:r>
              <a:rPr lang="el-GR" dirty="0" smtClean="0"/>
              <a:t> Τέλος ανωμαλία θεωρείται και η ύπαρξη συνωνύμων και ομωνύμων.</a:t>
            </a:r>
          </a:p>
          <a:p>
            <a:pPr>
              <a:buNone/>
            </a:pPr>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σύγχρονη γλωσσολογία δε θεωρεί τις δύο αυτές θεωρίες </a:t>
            </a:r>
            <a:r>
              <a:rPr lang="el-GR" dirty="0" err="1" smtClean="0"/>
              <a:t>αντι</a:t>
            </a:r>
            <a:r>
              <a:rPr lang="el-GR" dirty="0" smtClean="0"/>
              <a:t>-τιθέμενες μεταξύ τους επειδή η μελέτη των γλωσσών γίνεται βάσει τόσο των κανόνων όσο και των εξαιρέσεων και στόχο αποτελεί η κατανόηση της αλληλεξάρτησης των δύο τάσεων,  παρά η ερμηνεία της γλώσσας με βάση τη μια από τις δύο.</a:t>
            </a:r>
          </a:p>
          <a:p>
            <a:pPr>
              <a:buNone/>
            </a:pPr>
            <a:endParaRPr 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5. Οι Αλεξανδρινοί γραμματικοί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Οι Αλεξανδρινοί γραμματικοί έχοντας να αντιμετωπίσουν ένα πρόβλημα ανάλογο με των Ινδών γραμματικών, δηλαδή της διαφύλαξης της γλώσσας των κλασικών κειμένων και τη δυνατότητα εκπαίδευσης διδασκάλων της ελληνικής, που δεν είχαν την ελληνική ως μητρική τους γλώσσα, ακολούθησαν μια κανονιστική προσέγγιση της γλώσσας και όχι περιγραφική.  Επιπλέον, στην προσπάθειά τους να διαφυλάξουν τη γλώσσα του 5</a:t>
            </a:r>
            <a:r>
              <a:rPr lang="el-GR" baseline="30000" dirty="0" smtClean="0"/>
              <a:t>ου</a:t>
            </a:r>
            <a:r>
              <a:rPr lang="el-GR" dirty="0" smtClean="0"/>
              <a:t> αι. </a:t>
            </a:r>
            <a:r>
              <a:rPr lang="el-GR" dirty="0" err="1" smtClean="0"/>
              <a:t>π.Χ</a:t>
            </a:r>
            <a:r>
              <a:rPr lang="el-GR" dirty="0" smtClean="0"/>
              <a:t>, υπέπεσαν στο σφάλμα να θεωρήσουν τη γλώσσα της εποχής τους ως μια χυδαία, </a:t>
            </a:r>
            <a:r>
              <a:rPr lang="el-GR" dirty="0" err="1" smtClean="0"/>
              <a:t>παρα</a:t>
            </a:r>
            <a:r>
              <a:rPr lang="el-GR" dirty="0" smtClean="0"/>
              <a:t>-φθαρμένη μορφή της. Έτσι οι γραμματικές τους περιλαμβάνουν κανόνες του τύπου «έτσι πρέπει να λέγεται» αντί του «έτσι λέγεται», με βάση τη γλώσσα-πρότυπο του 5</a:t>
            </a:r>
            <a:r>
              <a:rPr lang="el-GR" baseline="30000" dirty="0" smtClean="0"/>
              <a:t>ου</a:t>
            </a:r>
            <a:r>
              <a:rPr lang="el-GR" dirty="0" smtClean="0"/>
              <a:t> αι., και όχι της σύγχρονής τους.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Περίφημοι Αλεξανδρινοί σε σχέση με τη Θράκη</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Αρίσταρχος ο </a:t>
            </a:r>
            <a:r>
              <a:rPr lang="el-GR" dirty="0" err="1" smtClean="0"/>
              <a:t>Σαμόθραξ</a:t>
            </a:r>
            <a:r>
              <a:rPr lang="el-GR" dirty="0" smtClean="0"/>
              <a:t> (2</a:t>
            </a:r>
            <a:r>
              <a:rPr lang="el-GR" baseline="30000" dirty="0" smtClean="0"/>
              <a:t>ος</a:t>
            </a:r>
            <a:r>
              <a:rPr lang="el-GR" dirty="0" smtClean="0"/>
              <a:t> αι. </a:t>
            </a:r>
            <a:r>
              <a:rPr lang="el-GR" dirty="0" err="1" smtClean="0"/>
              <a:t>π.Χ.</a:t>
            </a:r>
            <a:r>
              <a:rPr lang="el-GR" dirty="0" smtClean="0"/>
              <a:t>), ιδρυτής της επιστημονικής ομηρικής  φιλολογίας  και ο μαθητής του </a:t>
            </a:r>
          </a:p>
          <a:p>
            <a:pPr algn="just"/>
            <a:r>
              <a:rPr lang="el-GR" dirty="0" smtClean="0"/>
              <a:t>Διονύσιος ο </a:t>
            </a:r>
            <a:r>
              <a:rPr lang="el-GR" dirty="0" err="1" smtClean="0"/>
              <a:t>Θραξ</a:t>
            </a:r>
            <a:r>
              <a:rPr lang="el-GR" dirty="0" smtClean="0"/>
              <a:t> (πέθανε το 90 </a:t>
            </a:r>
            <a:r>
              <a:rPr lang="el-GR" dirty="0" err="1" smtClean="0"/>
              <a:t>π.Χ.</a:t>
            </a:r>
            <a:r>
              <a:rPr lang="el-GR" dirty="0" smtClean="0"/>
              <a:t>), συγγραφέας της πρώτης αναλυτικής περιγραφής της ελληνικής γλώσσας που έφτασε ως εμάς, της αποκαλούμενης </a:t>
            </a:r>
            <a:r>
              <a:rPr lang="el-GR" i="1" dirty="0" smtClean="0"/>
              <a:t>Τέχνη Γραμματική.</a:t>
            </a:r>
            <a:r>
              <a:rPr lang="el-GR" dirty="0" smtClean="0"/>
              <a:t> Συνολικά, η </a:t>
            </a:r>
            <a:r>
              <a:rPr lang="el-GR" i="1" dirty="0" smtClean="0"/>
              <a:t>Τέχνη </a:t>
            </a:r>
            <a:r>
              <a:rPr lang="el-GR" dirty="0" smtClean="0"/>
              <a:t>περιλαμβάνει, σε δεκαπέντε σελίδες και εικοσιπέντε παραγράφους, μια συνοπτική περιγραφή της δομής της ελληνικής γλώσσας. Η μεθοδικότητα και η σαφήνειά του το κάνουν άξιο μελέτης μέχρι της μέρες μας - δεν υπάρχει αγγλική γραμματική χωρίς αναφορά στο Διονύσιο το Θράκα. </a:t>
            </a:r>
          </a:p>
          <a:p>
            <a:endParaRPr lang="el-GR" dirty="0" smtClean="0"/>
          </a:p>
          <a:p>
            <a:endParaRPr lang="el-GR" dirty="0" smtClean="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Το ελληνογενές επίθημα &lt;</a:t>
            </a:r>
            <a:r>
              <a:rPr lang="el-GR" sz="3600" i="1" dirty="0" smtClean="0"/>
              <a:t>-λογία&gt; </a:t>
            </a:r>
            <a:endParaRPr lang="el-GR" sz="3600" dirty="0"/>
          </a:p>
        </p:txBody>
      </p:sp>
      <p:sp>
        <p:nvSpPr>
          <p:cNvPr id="3" name="2 - Θέση περιεχομένου"/>
          <p:cNvSpPr>
            <a:spLocks noGrp="1"/>
          </p:cNvSpPr>
          <p:nvPr>
            <p:ph idx="1"/>
          </p:nvPr>
        </p:nvSpPr>
        <p:spPr/>
        <p:txBody>
          <a:bodyPr>
            <a:noAutofit/>
          </a:bodyPr>
          <a:lstStyle/>
          <a:p>
            <a:pPr>
              <a:buNone/>
            </a:pPr>
            <a:r>
              <a:rPr lang="el-GR" dirty="0" smtClean="0"/>
              <a:t>….και τα διεθνή αντίστοιχά του </a:t>
            </a:r>
            <a:r>
              <a:rPr lang="el-GR" i="1" dirty="0" smtClean="0"/>
              <a:t> &lt;-</a:t>
            </a:r>
            <a:r>
              <a:rPr lang="en-US" i="1" dirty="0" smtClean="0"/>
              <a:t>logy</a:t>
            </a:r>
            <a:r>
              <a:rPr lang="el-GR" i="1" dirty="0" smtClean="0"/>
              <a:t>&gt;,</a:t>
            </a:r>
          </a:p>
          <a:p>
            <a:pPr>
              <a:buNone/>
            </a:pPr>
            <a:r>
              <a:rPr lang="el-GR" i="1" dirty="0" smtClean="0"/>
              <a:t> &lt;-</a:t>
            </a:r>
            <a:r>
              <a:rPr lang="en-US" i="1" dirty="0" err="1" smtClean="0"/>
              <a:t>logie</a:t>
            </a:r>
            <a:r>
              <a:rPr lang="el-GR" i="1" dirty="0" smtClean="0"/>
              <a:t>&gt; </a:t>
            </a:r>
            <a:r>
              <a:rPr lang="el-GR" dirty="0" smtClean="0"/>
              <a:t>κ.ά. αποτελεί νεοκλασικό επίθημα, είναι δηλαδή ένας νεολογισμός - ΔΕΝ  προσδιορίζει ΑΕ  ή Λα όρους αλλά καινούργιους, σύγχρονους όρους και ονόματα καινούργιων επιστημών</a:t>
            </a:r>
          </a:p>
          <a:p>
            <a:r>
              <a:rPr lang="el-GR" dirty="0" smtClean="0"/>
              <a:t>Η σημασία της είναι απόλυτα προβλέψιμη και διαφανής: σε όλες τις γλώσσες  σημαίνει πάντα την </a:t>
            </a:r>
            <a:r>
              <a:rPr lang="el-GR" i="1" dirty="0" smtClean="0"/>
              <a:t>επιστημονική</a:t>
            </a:r>
            <a:r>
              <a:rPr lang="el-GR" dirty="0" smtClean="0"/>
              <a:t> μελέτη</a:t>
            </a:r>
            <a:r>
              <a:rPr lang="el-GR" sz="3400" dirty="0" smtClean="0"/>
              <a:t>. </a:t>
            </a:r>
            <a:r>
              <a:rPr lang="el-GR" sz="3400" i="1" dirty="0" smtClean="0"/>
              <a:t> </a:t>
            </a:r>
            <a:endParaRPr lang="el-GR" sz="3400" dirty="0" smtClean="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Άλλοι σημαντικότατοι Αλεξανδρινοί</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 Απολλώνιος ο Δύσκολος και ο γιος του Ηρωδιανός. </a:t>
            </a:r>
          </a:p>
          <a:p>
            <a:pPr algn="just"/>
            <a:r>
              <a:rPr lang="el-GR" dirty="0" smtClean="0"/>
              <a:t>Το έργο του Απολλώνιου βασίζεται στη μορφολογική περιγραφή της ελληνικής που διατυπώθηκε από τους Αλεξανδρινούς φιλολόγους, όμως η γενική θεώρηση των γλωσσολογικών προβλημάτων είναι εννοιοκρατική και πιο κοντά στους Στωικούς. </a:t>
            </a:r>
          </a:p>
          <a:p>
            <a:pPr algn="just"/>
            <a:r>
              <a:rPr lang="el-GR" dirty="0" smtClean="0"/>
              <a:t>Ο  Ηρωδιανός είναι γνωστός προπάντων για το έργο του πάνω στον τονισμό και τη στίξη.</a:t>
            </a:r>
          </a:p>
          <a:p>
            <a:pPr>
              <a:buNone/>
            </a:pPr>
            <a:endParaRPr lang="el-G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6.  Βυζάντιο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οι Βυζαντινοί λόγιοι συνέχισαν να μελετούν το πτωτικό σύστημα.  Η σημασιολογική, μάλιστα, ανάλυση από τον Μάξιμο Πλανούδη (1260-1310) εγκωμιάστηκε από τον </a:t>
            </a:r>
            <a:r>
              <a:rPr lang="en-US" dirty="0" err="1" smtClean="0"/>
              <a:t>Hjelmslev</a:t>
            </a:r>
            <a:r>
              <a:rPr lang="el-GR" dirty="0" smtClean="0"/>
              <a:t> (1974) ως μια οξυδερκής γλωσσολογική σύλληψη που έφτασε </a:t>
            </a:r>
            <a:r>
              <a:rPr lang="el-GR" dirty="0" smtClean="0"/>
              <a:t>μέσω </a:t>
            </a:r>
            <a:r>
              <a:rPr lang="el-GR" dirty="0" smtClean="0"/>
              <a:t>Βυζαντίου στην αναγεννησιακή Ευρώπη και επηρέασε την εξέλιξη των πτωτικών θεωριών.</a:t>
            </a:r>
          </a:p>
          <a:p>
            <a:endParaRPr lang="el-G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dirty="0" smtClean="0"/>
              <a:t/>
            </a:r>
            <a:br>
              <a:rPr lang="el-GR" sz="4000" dirty="0" smtClean="0"/>
            </a:br>
            <a:r>
              <a:rPr lang="el-GR" sz="4000" dirty="0" smtClean="0"/>
              <a:t> η συνεισφορά των Ελλήνων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i="1" dirty="0" smtClean="0"/>
              <a:t>«Ο θρίαμβος των Ελλήνων στον πνευματικό πολιτισμό είναι το γεγονός ότι πέτυχαν τόσα πολλά σε τόσους πολλούς κλάδους: το έργο τους στη λογική, την ηθική, την πολιτική, τη ρητορική και τα μαθηματικά, για να περιοριστούμε σ’ αυτά μονάχα, έρχεται αμέσως στο νου. Αυτά που κατόρθωσαν σε εκείνο το τμήμα της γλώσσας το οποίο κατείχαν καλύτερα, δηλ. στη γραμματική θεωρία και στη γραμματική περιγραφή, έχουν τέτοια αξία ώστε να μπορέσουν να αντέξουν κάθε κριτική θεώρηση, κι ακόμα να μας εμπνέουν ευγνωμοσύνη και θαυμασμό.»  (</a:t>
            </a:r>
            <a:r>
              <a:rPr lang="en-US" dirty="0" smtClean="0"/>
              <a:t>Robins</a:t>
            </a:r>
            <a:r>
              <a:rPr lang="el-GR" dirty="0" smtClean="0"/>
              <a:t>, 1989, σ. 63)</a:t>
            </a:r>
          </a:p>
          <a:p>
            <a:endParaRPr lang="el-G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 Οι Ρωμαίοι</a:t>
            </a:r>
            <a:endParaRPr lang="el-GR" dirty="0" smtClean="0"/>
          </a:p>
        </p:txBody>
      </p:sp>
      <p:sp>
        <p:nvSpPr>
          <p:cNvPr id="3" name="2 - Θέση περιεχομένου"/>
          <p:cNvSpPr>
            <a:spLocks noGrp="1"/>
          </p:cNvSpPr>
          <p:nvPr>
            <p:ph idx="1"/>
          </p:nvPr>
        </p:nvSpPr>
        <p:spPr/>
        <p:txBody>
          <a:bodyPr>
            <a:normAutofit fontScale="70000" lnSpcReduction="20000"/>
          </a:bodyPr>
          <a:lstStyle/>
          <a:p>
            <a:r>
              <a:rPr lang="el-GR" dirty="0" smtClean="0"/>
              <a:t>Η ρωμαϊκή γλωσσολογία δεν είναι παρά η μίμηση της ελληνικής σκέψης, των ελληνικών διχογνωμιών και των ελληνικών κατηγοριών στη λατινική γλώσσα. </a:t>
            </a:r>
          </a:p>
          <a:p>
            <a:pPr algn="just">
              <a:buNone/>
            </a:pPr>
            <a:r>
              <a:rPr lang="el-GR" dirty="0" smtClean="0"/>
              <a:t> </a:t>
            </a:r>
            <a:endParaRPr lang="el-GR" sz="3400" dirty="0" smtClean="0"/>
          </a:p>
          <a:p>
            <a:pPr algn="just"/>
            <a:r>
              <a:rPr lang="el-GR" sz="3400" dirty="0" smtClean="0"/>
              <a:t>Ο </a:t>
            </a:r>
            <a:r>
              <a:rPr lang="el-GR" sz="3400" dirty="0" err="1" smtClean="0"/>
              <a:t>Ουάρρων</a:t>
            </a:r>
            <a:r>
              <a:rPr lang="el-GR" sz="3400" dirty="0" smtClean="0"/>
              <a:t>/ </a:t>
            </a:r>
            <a:r>
              <a:rPr lang="el-GR" sz="3400" dirty="0" err="1" smtClean="0"/>
              <a:t>Βάρρων</a:t>
            </a:r>
            <a:r>
              <a:rPr lang="el-GR" sz="3400" dirty="0" smtClean="0"/>
              <a:t> (</a:t>
            </a:r>
            <a:r>
              <a:rPr lang="en-US" sz="3400" dirty="0" err="1" smtClean="0"/>
              <a:t>Barro</a:t>
            </a:r>
            <a:r>
              <a:rPr lang="el-GR" sz="3400" dirty="0" smtClean="0"/>
              <a:t>) είναι ο πρώτος σοβαρός Λατίνος συγγραφέας του οποίου σώζονται κάποια κείμενα γύρω από τα προβλήματα της γλώσσας. Μπορεί στο ύφος του να θεωρείται ανιαρό, όμως, στα γλωσσικά ζητήματα, είναι ο πιο πρωτότυπος Λατίνος λόγιος. Η Στωική σκέψη τον επηρέασε βαθιά, γνώριζε όμως και τις θεωρίες των Αλεξανδρινών. Οι γραμματικές των Ρωμαίων ήταν ογκωδέστατες και στα σχολεία χρησιμοποιούνταν επιτομές. Το ρωμαϊκό μοντέλο γραμματικής επηρέασε και επηρεάζει το δυτικό τρόπο περιγραφής και προσέγγισης των γλωσσών καθώς και τη διδασκαλία σε αλλόγλωσσους.</a:t>
            </a:r>
          </a:p>
          <a:p>
            <a:pPr algn="just"/>
            <a:endParaRPr lang="el-GR" sz="34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Μεσαίωνας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r>
              <a:rPr lang="en-US" sz="2600" dirty="0" smtClean="0"/>
              <a:t>K</a:t>
            </a:r>
            <a:r>
              <a:rPr lang="el-GR" sz="2600" dirty="0" err="1" smtClean="0"/>
              <a:t>υρίαρχη</a:t>
            </a:r>
            <a:r>
              <a:rPr lang="el-GR" sz="2600" dirty="0" smtClean="0"/>
              <a:t> </a:t>
            </a:r>
            <a:r>
              <a:rPr lang="en-US" sz="2600" dirty="0" smtClean="0"/>
              <a:t> </a:t>
            </a:r>
            <a:r>
              <a:rPr lang="el-GR" sz="2600" dirty="0" smtClean="0"/>
              <a:t>γλώσσα/</a:t>
            </a:r>
            <a:r>
              <a:rPr lang="el-GR" sz="2800" dirty="0" smtClean="0"/>
              <a:t> γλωσσικές σπουδές </a:t>
            </a:r>
            <a:r>
              <a:rPr lang="el-GR" sz="2600" dirty="0" smtClean="0"/>
              <a:t> : λατινική </a:t>
            </a:r>
            <a:r>
              <a:rPr lang="en-US" sz="2600" dirty="0" smtClean="0"/>
              <a:t> </a:t>
            </a:r>
            <a:endParaRPr lang="el-GR" sz="2600" dirty="0" smtClean="0"/>
          </a:p>
          <a:p>
            <a:pPr algn="just"/>
            <a:r>
              <a:rPr lang="el-GR" sz="2600" dirty="0" smtClean="0"/>
              <a:t>Περιγραφές άλλων γλωσσών</a:t>
            </a:r>
          </a:p>
          <a:p>
            <a:pPr algn="just"/>
            <a:r>
              <a:rPr lang="el-GR" sz="2600" dirty="0" smtClean="0"/>
              <a:t>Εντυπωσιακό δείγμα: </a:t>
            </a:r>
            <a:r>
              <a:rPr lang="el-GR" sz="2600" i="1" dirty="0" smtClean="0"/>
              <a:t>Πρώτη γραμματική πραγματεία </a:t>
            </a:r>
            <a:r>
              <a:rPr lang="el-GR" sz="2600" dirty="0" smtClean="0"/>
              <a:t>έργο του Πρώτου Γραμματικού, άγνωστου Ισλανδού λογίου του 12</a:t>
            </a:r>
            <a:r>
              <a:rPr lang="el-GR" sz="2600" baseline="30000" dirty="0" smtClean="0"/>
              <a:t>ου</a:t>
            </a:r>
            <a:r>
              <a:rPr lang="el-GR" sz="2600" dirty="0" smtClean="0"/>
              <a:t> αι., όπου υπάρχει μια εξελιγμένη φωνολογική θεωρία σχεδόν σύμφωνα με τα μοντέρνα πρότυπα. </a:t>
            </a:r>
          </a:p>
          <a:p>
            <a:pPr algn="just"/>
            <a:r>
              <a:rPr lang="el-GR" sz="2600" dirty="0" smtClean="0"/>
              <a:t>Η πιο ενδιαφέρουσα και σημαντική εξέλιξη: η παραγωγή «</a:t>
            </a:r>
            <a:r>
              <a:rPr lang="el-GR" sz="2600" dirty="0" err="1" smtClean="0"/>
              <a:t>θεωρησιακές</a:t>
            </a:r>
            <a:r>
              <a:rPr lang="el-GR" sz="2600" dirty="0" smtClean="0"/>
              <a:t> γραμματικές» (“</a:t>
            </a:r>
            <a:r>
              <a:rPr lang="en-US" sz="2600" dirty="0" smtClean="0"/>
              <a:t>speculative grammars</a:t>
            </a:r>
            <a:r>
              <a:rPr lang="el-GR" sz="2600" dirty="0" smtClean="0"/>
              <a:t>”) από Σχολαστικούς συγγραφείς  (</a:t>
            </a:r>
            <a:r>
              <a:rPr lang="en-US" sz="2600" dirty="0" err="1" smtClean="0"/>
              <a:t>modistae</a:t>
            </a:r>
            <a:r>
              <a:rPr lang="en-US" sz="2600" dirty="0" smtClean="0"/>
              <a:t> - </a:t>
            </a:r>
            <a:r>
              <a:rPr lang="el-GR" sz="2600" dirty="0" err="1" smtClean="0"/>
              <a:t>τροπιστές</a:t>
            </a:r>
            <a:r>
              <a:rPr lang="el-GR" sz="2600" dirty="0"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Άγιος Θωμάς ο Ακινάτης</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Ο ίδιος ο σχολαστικισμός, όπως αντιμετωπίστηκε από στοχαστές όπως ο Άγιος Θωμάς ο Ακινάτης, αποτελεί προϊόν της ενσωμάτωσης της αριστοτελικής φιλοσοφίας στην καθολική θεολογία, οι δε </a:t>
            </a:r>
            <a:r>
              <a:rPr lang="el-GR" dirty="0" err="1" smtClean="0"/>
              <a:t>θεωρησιακές</a:t>
            </a:r>
            <a:r>
              <a:rPr lang="el-GR" dirty="0" smtClean="0"/>
              <a:t>  γραμματικές αποτελούν την ενσωμάτωση της γραμματικής περιγραφής της λατινικής στο σύστημα της σχολαστικής φιλοσοφίας. </a:t>
            </a:r>
          </a:p>
          <a:p>
            <a:pPr algn="just"/>
            <a:r>
              <a:rPr lang="el-GR" dirty="0" smtClean="0"/>
              <a:t>Οι </a:t>
            </a:r>
            <a:r>
              <a:rPr lang="el-GR" dirty="0" err="1" smtClean="0"/>
              <a:t>θεωρησιακοί</a:t>
            </a:r>
            <a:r>
              <a:rPr lang="el-GR" dirty="0" smtClean="0"/>
              <a:t>  γραμματικοί συνεισέφεραν στη θεωρία και ορολογία της συντακτικής περιγραφής και πρόβαλαν την ιδέα μιας καθολικής γραμματικής που υπόκειται σ’ όλες τις γλώσσες, ένα αντικείμενο έρευνας που αναδύεται συνεχώς από τότε ( π.χ. </a:t>
            </a:r>
            <a:r>
              <a:rPr lang="en-US" dirty="0" smtClean="0"/>
              <a:t>Chomsky</a:t>
            </a:r>
            <a:r>
              <a:rPr lang="el-GR" dirty="0" smtClean="0"/>
              <a:t>).</a:t>
            </a:r>
          </a:p>
          <a:p>
            <a:endParaRPr lang="el-GR" dirty="0" smtClean="0"/>
          </a:p>
          <a:p>
            <a:endParaRPr lang="el-G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85728"/>
            <a:ext cx="8229600" cy="1143000"/>
          </a:xfrm>
        </p:spPr>
        <p:txBody>
          <a:bodyPr>
            <a:normAutofit fontScale="90000"/>
          </a:bodyPr>
          <a:lstStyle/>
          <a:p>
            <a:r>
              <a:rPr lang="el-GR" sz="2700" b="1" dirty="0" smtClean="0"/>
              <a:t/>
            </a:r>
            <a:br>
              <a:rPr lang="el-GR" sz="2700" b="1" dirty="0" smtClean="0"/>
            </a:br>
            <a:r>
              <a:rPr lang="el-GR" sz="2700" b="1" dirty="0" smtClean="0">
                <a:solidFill>
                  <a:srgbClr val="FF0000"/>
                </a:solidFill>
              </a:rPr>
              <a:t>Η Αναγέννηση:</a:t>
            </a:r>
            <a:r>
              <a:rPr lang="el-GR" sz="2700" dirty="0" smtClean="0"/>
              <a:t/>
            </a:r>
            <a:br>
              <a:rPr lang="el-GR" sz="2700" dirty="0" smtClean="0"/>
            </a:br>
            <a:r>
              <a:rPr lang="el-GR" sz="2700" dirty="0" smtClean="0">
                <a:solidFill>
                  <a:srgbClr val="FF0000"/>
                </a:solidFill>
              </a:rPr>
              <a:t>το διπλό πρόσωπό της αποτελούν η πτώση της Βασιλίδας (1453) και ανακάλυψη της Αμερικής από τον Κολόμβο (1492). </a:t>
            </a:r>
            <a:r>
              <a:rPr lang="el-GR" dirty="0" smtClean="0">
                <a:solidFill>
                  <a:srgbClr val="FF0000"/>
                </a:solidFill>
              </a:rPr>
              <a:t/>
            </a:r>
            <a:br>
              <a:rPr lang="el-GR" dirty="0" smtClean="0">
                <a:solidFill>
                  <a:srgbClr val="FF0000"/>
                </a:solidFill>
              </a:rPr>
            </a:br>
            <a:endParaRPr lang="el-GR" dirty="0">
              <a:solidFill>
                <a:srgbClr val="FF0000"/>
              </a:solidFill>
            </a:endParaRPr>
          </a:p>
        </p:txBody>
      </p:sp>
      <p:sp>
        <p:nvSpPr>
          <p:cNvPr id="3" name="2 - Θέση περιεχομένου"/>
          <p:cNvSpPr>
            <a:spLocks noGrp="1"/>
          </p:cNvSpPr>
          <p:nvPr>
            <p:ph idx="1"/>
          </p:nvPr>
        </p:nvSpPr>
        <p:spPr/>
        <p:txBody>
          <a:bodyPr>
            <a:noAutofit/>
          </a:bodyPr>
          <a:lstStyle/>
          <a:p>
            <a:pPr algn="just"/>
            <a:r>
              <a:rPr lang="el-GR" sz="2400" dirty="0" smtClean="0"/>
              <a:t>Αποτέλεσμα του πρώτου </a:t>
            </a:r>
            <a:r>
              <a:rPr lang="el-GR" sz="2400" dirty="0" smtClean="0">
                <a:sym typeface="Wingdings" pitchFamily="2" charset="2"/>
              </a:rPr>
              <a:t> </a:t>
            </a:r>
            <a:r>
              <a:rPr lang="el-GR" sz="2400" dirty="0" smtClean="0"/>
              <a:t>πλήθος Ελλήνων λογίων καταφεύγουν στη Δύση μεταφέροντας χειρόγραφα κλασικών κειμένων. Αυτή η εισροή λογίων και κειμένων έδωσε το έναυσμα της αναγέννησης της ελληνικής παιδείας ( Ήδη περί τα τέλη του 14</a:t>
            </a:r>
            <a:r>
              <a:rPr lang="el-GR" sz="2400" baseline="30000" dirty="0" smtClean="0"/>
              <a:t>ου</a:t>
            </a:r>
            <a:r>
              <a:rPr lang="el-GR" sz="2400" dirty="0" smtClean="0"/>
              <a:t> αι. ο Μανουήλ Χρυσολωράς, προσκεκλημένος δάσκαλος της ελληνικής στην Ευρώπη,  συγγράφει  την πρώτη  σύγχρονη γραμματική της γλώσσας αυτής στη Δύση. </a:t>
            </a:r>
          </a:p>
          <a:p>
            <a:pPr algn="just"/>
            <a:r>
              <a:rPr lang="el-GR" sz="2400" dirty="0" smtClean="0"/>
              <a:t>Η βαθύτερη γνώση, λοιπόν, του κλασικού παρελθόντος μαζί με λόγω πλούτου αυξημένη δραστηριότητα στο παρόν έδωσαν εξαιρετική ζωτικότητα στις ηγετικές προσωπικότητες κάθε τομέα και, φυσικά, της γλωσσικής επιστήμης.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η επαφή με τους Κινέζους</a:t>
            </a:r>
            <a:endParaRPr lang="el-GR" dirty="0"/>
          </a:p>
        </p:txBody>
      </p:sp>
      <p:sp>
        <p:nvSpPr>
          <p:cNvPr id="3" name="2 - Θέση περιεχομένου"/>
          <p:cNvSpPr>
            <a:spLocks noGrp="1"/>
          </p:cNvSpPr>
          <p:nvPr>
            <p:ph idx="1"/>
          </p:nvPr>
        </p:nvSpPr>
        <p:spPr/>
        <p:txBody>
          <a:bodyPr>
            <a:noAutofit/>
          </a:bodyPr>
          <a:lstStyle/>
          <a:p>
            <a:pPr algn="just"/>
            <a:r>
              <a:rPr lang="el-GR" sz="2800" dirty="0" smtClean="0"/>
              <a:t>Οι Κινέζοι ήδη είχαν εφεύρει το χαρτί και η τυπογραφία από τον 1</a:t>
            </a:r>
            <a:r>
              <a:rPr lang="el-GR" sz="2800" baseline="30000" dirty="0" smtClean="0"/>
              <a:t>ο</a:t>
            </a:r>
            <a:r>
              <a:rPr lang="el-GR" sz="2800" dirty="0" smtClean="0"/>
              <a:t> και 10</a:t>
            </a:r>
            <a:r>
              <a:rPr lang="el-GR" sz="2800" baseline="30000" dirty="0" smtClean="0"/>
              <a:t>ο</a:t>
            </a:r>
            <a:r>
              <a:rPr lang="el-GR" sz="2800" dirty="0" smtClean="0"/>
              <a:t> </a:t>
            </a:r>
            <a:r>
              <a:rPr lang="el-GR" sz="2800" dirty="0" err="1" smtClean="0"/>
              <a:t>μ.Χ</a:t>
            </a:r>
            <a:r>
              <a:rPr lang="el-GR" sz="2800" dirty="0" smtClean="0"/>
              <a:t>. αι. αντίστοιχα, και είχαν ήδη αναπτύξει -όπως και οι Ινδοί- μια δικιά τους παράδοση γλωσσικών ερευνών και η επαφή τους με τους Ευρωπαίους βοήθησε στο να συνειδητοποιήσουν οι τελευταίοι ότι υπήρχε μια ομάδα γλωσσών που η φωνολογική, γραμματική και λεξιλογική τους συγκρότηση διέφερε από τις γνωστές σ’ αυτούς, δημιουργώντας έτσι νέες προϋποθέσεις στη γλωσσολογική έρευνα. </a:t>
            </a:r>
          </a:p>
          <a:p>
            <a:pPr algn="just">
              <a:buNone/>
            </a:pPr>
            <a:endParaRPr lang="el-GR" sz="2800" dirty="0" smtClean="0"/>
          </a:p>
          <a:p>
            <a:pPr>
              <a:buNone/>
            </a:pPr>
            <a:endParaRPr lang="el-GR" sz="28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Γενικά στην αναγέννηση έχουμε </a:t>
            </a:r>
            <a:endParaRPr lang="el-GR" dirty="0"/>
          </a:p>
        </p:txBody>
      </p:sp>
      <p:sp>
        <p:nvSpPr>
          <p:cNvPr id="3" name="2 - Θέση περιεχομένου"/>
          <p:cNvSpPr>
            <a:spLocks noGrp="1"/>
          </p:cNvSpPr>
          <p:nvPr>
            <p:ph idx="1"/>
          </p:nvPr>
        </p:nvSpPr>
        <p:spPr/>
        <p:txBody>
          <a:bodyPr>
            <a:noAutofit/>
          </a:bodyPr>
          <a:lstStyle/>
          <a:p>
            <a:r>
              <a:rPr lang="el-GR" sz="2400" dirty="0" smtClean="0"/>
              <a:t>Στροφή από τη φιλοσοφία στη λογοτεχνική κριτική. </a:t>
            </a:r>
          </a:p>
          <a:p>
            <a:pPr algn="just"/>
            <a:r>
              <a:rPr lang="el-GR" sz="2400" dirty="0" smtClean="0"/>
              <a:t>έντονο ενδιαφέρον για ομιλούμενες εθνικές γλώσσες και τη γραμματική τους -  σε συνδυασμό με την  ανακάλυψη της τυπογραφίας στην Ευρώπη</a:t>
            </a:r>
          </a:p>
          <a:p>
            <a:pPr algn="just"/>
            <a:r>
              <a:rPr lang="el-GR" sz="2400" dirty="0" smtClean="0"/>
              <a:t>Αναγνώριση  εβραϊκής και αραβικής  ως αντικειμένων μελέτης  -έργο Αράβων γραμματικών λεξικογράφων. </a:t>
            </a:r>
          </a:p>
          <a:p>
            <a:pPr algn="just"/>
            <a:r>
              <a:rPr lang="el-GR" sz="2400" dirty="0" smtClean="0"/>
              <a:t>Δάντης </a:t>
            </a:r>
            <a:r>
              <a:rPr lang="el-GR" sz="2400" i="1" dirty="0" smtClean="0"/>
              <a:t>«Περί της λαϊκής ευγλωττίας» (“</a:t>
            </a:r>
            <a:r>
              <a:rPr lang="en-US" sz="2400" i="1" dirty="0" smtClean="0"/>
              <a:t>De </a:t>
            </a:r>
            <a:r>
              <a:rPr lang="en-US" sz="2400" i="1" dirty="0" err="1" smtClean="0"/>
              <a:t>vulgari</a:t>
            </a:r>
            <a:r>
              <a:rPr lang="en-US" sz="2400" i="1" dirty="0" smtClean="0"/>
              <a:t> </a:t>
            </a:r>
            <a:r>
              <a:rPr lang="en-US" sz="2400" i="1" dirty="0" err="1" smtClean="0"/>
              <a:t>eloquentia</a:t>
            </a:r>
            <a:r>
              <a:rPr lang="el-GR" sz="2400" i="1" dirty="0" smtClean="0"/>
              <a:t>”</a:t>
            </a:r>
            <a:r>
              <a:rPr lang="el-GR" sz="2400" dirty="0" smtClean="0"/>
              <a:t>): αν και γραμμένο στα λατινικά υποστηρίζει θερμά την αξία της καθομιλουμένης ιταλικής. </a:t>
            </a:r>
          </a:p>
          <a:p>
            <a:pPr algn="just"/>
            <a:r>
              <a:rPr lang="el-GR" sz="2400" dirty="0" smtClean="0"/>
              <a:t> 16</a:t>
            </a:r>
            <a:r>
              <a:rPr lang="el-GR" sz="2400" baseline="30000" dirty="0" smtClean="0"/>
              <a:t>ος</a:t>
            </a:r>
            <a:r>
              <a:rPr lang="el-GR" sz="2400" dirty="0" smtClean="0"/>
              <a:t> και 17</a:t>
            </a:r>
            <a:r>
              <a:rPr lang="el-GR" sz="2400" baseline="30000" dirty="0" smtClean="0"/>
              <a:t>ος: </a:t>
            </a:r>
            <a:r>
              <a:rPr lang="el-GR" sz="2400" dirty="0" smtClean="0"/>
              <a:t> αι. γραμματικές για  γλώσσες των ιθαγενών όπως η </a:t>
            </a:r>
            <a:r>
              <a:rPr lang="el-GR" sz="2400" i="1" dirty="0" err="1" smtClean="0"/>
              <a:t>ναχουάτλ</a:t>
            </a:r>
            <a:r>
              <a:rPr lang="el-GR" sz="2400" dirty="0" smtClean="0"/>
              <a:t> του Μεξικού και η </a:t>
            </a:r>
            <a:r>
              <a:rPr lang="el-GR" sz="2400" i="1" dirty="0" err="1" smtClean="0"/>
              <a:t>γκουαρανί</a:t>
            </a:r>
            <a:r>
              <a:rPr lang="el-GR" sz="2400" dirty="0" smtClean="0"/>
              <a:t> του Περού.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Παρόλο που η στροφή στη γλωσσολογική έρευνα είναι σαφής κατά την περίοδο της Αναγέννησης σε σχέση με προηγούμενες εποχές, δεν μπορούμε ακόμη  να μιλάμε για γλωσσολογική μελέτη  με τη σημερινή της μορφή.</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-ο- στη λέξη </a:t>
            </a:r>
            <a:br>
              <a:rPr lang="el-GR" dirty="0" smtClean="0"/>
            </a:br>
            <a:r>
              <a:rPr lang="el-GR" dirty="0" err="1" smtClean="0"/>
              <a:t>γλωσσ</a:t>
            </a:r>
            <a:r>
              <a:rPr lang="el-GR" dirty="0" smtClean="0"/>
              <a:t> –ο- λογία </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sz="3400" dirty="0" smtClean="0"/>
              <a:t>(γ) το </a:t>
            </a:r>
            <a:r>
              <a:rPr lang="el-GR" sz="3400" i="1" dirty="0" smtClean="0"/>
              <a:t>-ο- </a:t>
            </a:r>
            <a:r>
              <a:rPr lang="el-GR" sz="3400" dirty="0" smtClean="0"/>
              <a:t>λειτουργεί ως συνδετικό της λέξης. Συγκεκριμένα, η συντριπτική πλειοψηφία των συνθέτων στην νεοελληνική γίνεται με τη χρήση του </a:t>
            </a:r>
            <a:r>
              <a:rPr lang="el-GR" sz="3400" i="1" dirty="0" smtClean="0"/>
              <a:t>συνθετικού μορφήματος</a:t>
            </a:r>
            <a:r>
              <a:rPr lang="el-GR" sz="3400" dirty="0" smtClean="0"/>
              <a:t> ‘</a:t>
            </a:r>
            <a:r>
              <a:rPr lang="el-GR" sz="3400" i="1" dirty="0" smtClean="0"/>
              <a:t>-ο-‘,</a:t>
            </a:r>
            <a:r>
              <a:rPr lang="el-GR" sz="3400" dirty="0" smtClean="0"/>
              <a:t> σε αντίθεση με τους κανόνες σύνθεσης της αρχαίας ελληνικής όπου η σύνθεση γινόταν με την πρώτη λέξη στη γενική πτώση –αφού βέβαια είχε προηγηθεί η αφαίρεση του τελικού </a:t>
            </a:r>
            <a:r>
              <a:rPr lang="el-GR" sz="3400" b="1" i="1" dirty="0" smtClean="0"/>
              <a:t>&lt;-ς-&gt;.</a:t>
            </a:r>
            <a:endParaRPr lang="el-GR" sz="3400" dirty="0" smtClean="0"/>
          </a:p>
          <a:p>
            <a:r>
              <a:rPr lang="el-GR" sz="3400" b="1" i="1" dirty="0" smtClean="0"/>
              <a:t> </a:t>
            </a:r>
            <a:r>
              <a:rPr lang="el-GR" sz="3400" dirty="0" smtClean="0"/>
              <a:t>πχ. Η λέξη ‘</a:t>
            </a:r>
            <a:r>
              <a:rPr lang="el-GR" sz="3400" i="1" dirty="0" err="1" smtClean="0"/>
              <a:t>αγγελι</a:t>
            </a:r>
            <a:r>
              <a:rPr lang="el-GR" sz="3400" b="1" i="1" dirty="0" err="1" smtClean="0"/>
              <a:t>α</a:t>
            </a:r>
            <a:r>
              <a:rPr lang="el-GR" sz="3400" b="1" i="1" dirty="0" smtClean="0"/>
              <a:t>(ς)</a:t>
            </a:r>
            <a:r>
              <a:rPr lang="el-GR" sz="3400" i="1" dirty="0" smtClean="0"/>
              <a:t>-φόρος’ στην ΑΕ  και </a:t>
            </a:r>
          </a:p>
          <a:p>
            <a:r>
              <a:rPr lang="el-GR" sz="3400" dirty="0" smtClean="0"/>
              <a:t>η νεόπλαστη λέξη ΝΕ  ‘</a:t>
            </a:r>
            <a:r>
              <a:rPr lang="el-GR" sz="3400" i="1" dirty="0" err="1" smtClean="0"/>
              <a:t>αγγελι</a:t>
            </a:r>
            <a:r>
              <a:rPr lang="el-GR" sz="3400" b="1" i="1" dirty="0" smtClean="0"/>
              <a:t>-ο</a:t>
            </a:r>
            <a:r>
              <a:rPr lang="el-GR" sz="3400" i="1" dirty="0" smtClean="0"/>
              <a:t>-φόρος’</a:t>
            </a:r>
            <a:r>
              <a:rPr lang="el-GR" sz="3400" dirty="0" smtClean="0"/>
              <a:t> . </a:t>
            </a:r>
          </a:p>
          <a:p>
            <a:r>
              <a:rPr lang="el-GR" sz="3400" dirty="0" smtClean="0"/>
              <a:t>Αποδεκτές κι οι δυο στη ΝΕ</a:t>
            </a:r>
          </a:p>
          <a:p>
            <a:endParaRPr lang="el-GR" dirty="0" smtClean="0"/>
          </a:p>
          <a:p>
            <a:endParaRPr lang="el-GR" dirty="0" smtClean="0"/>
          </a:p>
          <a:p>
            <a:endParaRPr lang="el-G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ctr">
              <a:buNone/>
            </a:pPr>
            <a:endParaRPr lang="el-GR" sz="4000" b="1" dirty="0" smtClean="0"/>
          </a:p>
          <a:p>
            <a:pPr algn="ctr">
              <a:buNone/>
            </a:pPr>
            <a:r>
              <a:rPr lang="el-GR" sz="4000" b="1" dirty="0" smtClean="0"/>
              <a:t>Ιστορική και συγκριτική μελέτη </a:t>
            </a:r>
            <a:endParaRPr lang="el-GR" sz="4000" dirty="0" smtClean="0"/>
          </a:p>
          <a:p>
            <a:pPr algn="ctr">
              <a:buNone/>
            </a:pPr>
            <a:r>
              <a:rPr lang="el-GR" sz="4000" b="1" dirty="0" smtClean="0"/>
              <a:t>της γλώσσας </a:t>
            </a:r>
            <a:endParaRPr lang="el-GR" sz="4000" dirty="0" smtClean="0"/>
          </a:p>
          <a:p>
            <a:endParaRPr lang="el-G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Εμπειρισμός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Αντίδραση στο μεσαιωνικό σχολαστικισμό  - βρετανική  συνεισφορά .   </a:t>
            </a:r>
            <a:r>
              <a:rPr lang="en-US" i="1" dirty="0" smtClean="0"/>
              <a:t>Roger Bacon</a:t>
            </a:r>
            <a:r>
              <a:rPr lang="el-GR" i="1" dirty="0" smtClean="0"/>
              <a:t>:</a:t>
            </a:r>
            <a:r>
              <a:rPr lang="en-US" i="1" dirty="0" smtClean="0"/>
              <a:t> </a:t>
            </a:r>
            <a:r>
              <a:rPr lang="el-GR" dirty="0" smtClean="0"/>
              <a:t>παρατήρηση βάση κάθε γνώσης  &amp; </a:t>
            </a:r>
            <a:r>
              <a:rPr lang="el-GR" i="1" dirty="0" smtClean="0"/>
              <a:t>επαγωγή (</a:t>
            </a:r>
            <a:r>
              <a:rPr lang="en-US" i="1" dirty="0" smtClean="0"/>
              <a:t>induction</a:t>
            </a:r>
            <a:r>
              <a:rPr lang="el-GR" i="1" dirty="0" smtClean="0"/>
              <a:t>)</a:t>
            </a:r>
            <a:r>
              <a:rPr lang="el-GR" dirty="0" smtClean="0"/>
              <a:t> καλύτερη από  την </a:t>
            </a:r>
            <a:r>
              <a:rPr lang="el-GR" i="1" dirty="0" smtClean="0"/>
              <a:t>απαγωγή (</a:t>
            </a:r>
            <a:r>
              <a:rPr lang="en-US" i="1" dirty="0" smtClean="0"/>
              <a:t>deduction</a:t>
            </a:r>
            <a:r>
              <a:rPr lang="el-GR" i="1" dirty="0" smtClean="0"/>
              <a:t>).  </a:t>
            </a:r>
          </a:p>
          <a:p>
            <a:pPr algn="just">
              <a:buNone/>
            </a:pPr>
            <a:r>
              <a:rPr lang="el-GR" dirty="0" smtClean="0"/>
              <a:t>    </a:t>
            </a:r>
            <a:r>
              <a:rPr lang="el-GR" i="1" dirty="0" err="1" smtClean="0"/>
              <a:t>Locke</a:t>
            </a:r>
            <a:r>
              <a:rPr lang="el-GR" i="1" dirty="0" smtClean="0"/>
              <a:t>, </a:t>
            </a:r>
            <a:r>
              <a:rPr lang="el-GR" i="1" dirty="0" err="1" smtClean="0"/>
              <a:t>Hume</a:t>
            </a:r>
            <a:r>
              <a:rPr lang="el-GR" i="1" dirty="0" smtClean="0"/>
              <a:t> και </a:t>
            </a:r>
            <a:r>
              <a:rPr lang="el-GR" i="1" dirty="0" err="1" smtClean="0"/>
              <a:t>Berkeley</a:t>
            </a:r>
            <a:r>
              <a:rPr lang="el-GR" i="1" dirty="0" smtClean="0"/>
              <a:t>: </a:t>
            </a:r>
            <a:r>
              <a:rPr lang="el-GR" dirty="0" smtClean="0"/>
              <a:t>η ανθρώπινη γνώση παράγεται από τον αντικειμενικό κόσμο, από τις εντυπώσεις των αισθήσεων και από τις διεργασίες του νου, που δημιουργεί από αυτές τις εντυπώσεις την αφηρημένη έννοια και τη γενίκευση. </a:t>
            </a:r>
          </a:p>
          <a:p>
            <a:pPr algn="just">
              <a:buNone/>
            </a:pPr>
            <a:r>
              <a:rPr lang="el-GR" dirty="0" smtClean="0"/>
              <a:t>	Η άποψη του </a:t>
            </a:r>
            <a:r>
              <a:rPr lang="el-GR" dirty="0" err="1" smtClean="0"/>
              <a:t>Hume</a:t>
            </a:r>
            <a:r>
              <a:rPr lang="el-GR" dirty="0" smtClean="0"/>
              <a:t> που απορρίπτει ολοκληρωτικά οποιοδήποτε </a:t>
            </a:r>
            <a:r>
              <a:rPr lang="el-GR" i="1" dirty="0" smtClean="0"/>
              <a:t>a </a:t>
            </a:r>
            <a:r>
              <a:rPr lang="el-GR" i="1" dirty="0" err="1" smtClean="0"/>
              <a:t>priori</a:t>
            </a:r>
            <a:r>
              <a:rPr lang="el-GR" dirty="0" smtClean="0"/>
              <a:t> συστατικό της γνώσης αποτελεί ακραία έκφανση της θεωρίας των εμπειριστών.</a:t>
            </a:r>
          </a:p>
          <a:p>
            <a:endParaRPr lang="el-G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Νοησιαρχία</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Γάλλοι, κυρίως, φιλόσοφοι:</a:t>
            </a:r>
          </a:p>
          <a:p>
            <a:pPr algn="just"/>
            <a:r>
              <a:rPr lang="fr-FR" i="1" dirty="0" smtClean="0"/>
              <a:t>René </a:t>
            </a:r>
            <a:r>
              <a:rPr lang="en-US" i="1" dirty="0" smtClean="0"/>
              <a:t>Descartes</a:t>
            </a:r>
            <a:r>
              <a:rPr lang="el-GR" i="1" dirty="0" smtClean="0"/>
              <a:t> (Καρτέσιος),</a:t>
            </a:r>
            <a:r>
              <a:rPr lang="el-GR" dirty="0" smtClean="0"/>
              <a:t> αναζήτηση της βεβαιότητας της γνώσης όχι στις εντυπώσεις των αισθήσεων, αλλά στις αδιάψευστες αλήθειες της ανθρώπινης λογικής, κάτι που είχε τονίσει ο φιλόσοφος Παρμενίδης ο οποίος ταυτίζει την πραγματικότητα με τη σκέψη τονίζοντας ότι δεν μπορεί να σταθεί μόνη της παρά μόνο μέσα στο μυαλό μας. </a:t>
            </a:r>
          </a:p>
          <a:p>
            <a:endParaRPr lang="el-G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Το θέμα των «έμφυτων ιδεών»</a:t>
            </a:r>
            <a:endParaRPr lang="el-GR" sz="3600" dirty="0"/>
          </a:p>
        </p:txBody>
      </p:sp>
      <p:sp>
        <p:nvSpPr>
          <p:cNvPr id="3" name="2 - Θέση περιεχομένου"/>
          <p:cNvSpPr>
            <a:spLocks noGrp="1"/>
          </p:cNvSpPr>
          <p:nvPr>
            <p:ph idx="1"/>
          </p:nvPr>
        </p:nvSpPr>
        <p:spPr/>
        <p:txBody>
          <a:bodyPr/>
          <a:lstStyle/>
          <a:p>
            <a:pPr algn="just"/>
            <a:r>
              <a:rPr lang="el-GR" dirty="0" smtClean="0"/>
              <a:t>Μια χαρακτηριστική πλευρά της διένεξης μεταξύ εμπειριστών και </a:t>
            </a:r>
            <a:r>
              <a:rPr lang="el-GR" dirty="0" err="1" smtClean="0"/>
              <a:t>νοησιαρχών</a:t>
            </a:r>
            <a:r>
              <a:rPr lang="el-GR" dirty="0" smtClean="0"/>
              <a:t> αποτελεί το περίφημο θέμα των «έμφυτων ιδεών». Οι εμπειριστές απέκλειαν την περίπτωση να προϋπάρχουν ιδέες της εμπειρίας, ενώ οι ορθολογιστές θεωρούσαν ότι ορισμένες έμφυτες ιδέες αποτελούν τη βάση οποιασδήποτε γνωστικής βεβαιότητας. </a:t>
            </a:r>
          </a:p>
          <a:p>
            <a:pPr>
              <a:buNone/>
            </a:pPr>
            <a:endParaRPr lang="el-G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200" dirty="0" smtClean="0"/>
              <a:t>Το θέμα των «έμφυτων ιδεών»</a:t>
            </a:r>
            <a:endParaRPr lang="el-GR" sz="1200" dirty="0"/>
          </a:p>
        </p:txBody>
      </p:sp>
      <p:sp>
        <p:nvSpPr>
          <p:cNvPr id="3" name="2 - Θέση περιεχομένου"/>
          <p:cNvSpPr>
            <a:spLocks noGrp="1"/>
          </p:cNvSpPr>
          <p:nvPr>
            <p:ph idx="1"/>
          </p:nvPr>
        </p:nvSpPr>
        <p:spPr/>
        <p:txBody>
          <a:bodyPr>
            <a:noAutofit/>
          </a:bodyPr>
          <a:lstStyle/>
          <a:p>
            <a:pPr algn="just"/>
            <a:r>
              <a:rPr lang="el-GR" sz="2600" dirty="0" smtClean="0"/>
              <a:t>Αυτή η διαφωνία στο επίπεδο της γλώσσας που μας ενδιαφέρει,  αφορά το αν τον κυρίαρχο ρόλο στην ανάπτυξη της γλώσσας έπαιζαν οι </a:t>
            </a:r>
            <a:r>
              <a:rPr lang="el-GR" sz="2600" i="1" dirty="0" smtClean="0"/>
              <a:t>έμφυτες ιδέες </a:t>
            </a:r>
            <a:r>
              <a:rPr lang="el-GR" sz="2600" dirty="0" smtClean="0"/>
              <a:t> (νοησιαρχία)  ή  τα </a:t>
            </a:r>
            <a:r>
              <a:rPr lang="el-GR" sz="2600" i="1" dirty="0" smtClean="0"/>
              <a:t>φυσικά δεδομένα </a:t>
            </a:r>
            <a:r>
              <a:rPr lang="el-GR" sz="2600" dirty="0" smtClean="0"/>
              <a:t>όπως τα αντιλαμβάνεται ο άνθρωπος με τις αισθήσεις του (εμπειρισμός). Πάντως, γεγονός είναι ότι οι δυο θεωρίες είναι στην πραγματικότητα περισσότερο συγγενείς από </a:t>
            </a:r>
            <a:r>
              <a:rPr lang="el-GR" sz="2600" dirty="0" err="1" smtClean="0"/>
              <a:t>ό,τι</a:t>
            </a:r>
            <a:r>
              <a:rPr lang="el-GR" sz="2600" dirty="0" smtClean="0"/>
              <a:t> φαίνεται, αν αναλογισθεί κανείς ότι οι έμφυτες ιδέες των ορθολογιστών αντιστοιχούν κατά κάποιο τρόπο σε αυτό που ο </a:t>
            </a:r>
            <a:r>
              <a:rPr lang="en-US" sz="2600" dirty="0" smtClean="0"/>
              <a:t>Locke </a:t>
            </a:r>
            <a:r>
              <a:rPr lang="el-GR" sz="2600" dirty="0" smtClean="0"/>
              <a:t>δέχεται ως </a:t>
            </a:r>
            <a:r>
              <a:rPr lang="el-GR" sz="2600" i="1" dirty="0" smtClean="0"/>
              <a:t>«διεργασίες στο εσωτερικό του νου μας</a:t>
            </a:r>
            <a:r>
              <a:rPr lang="el-GR" sz="2600" dirty="0" smtClean="0"/>
              <a:t>». </a:t>
            </a:r>
            <a:endParaRPr lang="el-GR" sz="26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200" dirty="0" smtClean="0"/>
              <a:t>Το θέμα των «έμφυτων ιδεών»</a:t>
            </a:r>
            <a:endParaRPr lang="el-GR" sz="1200" dirty="0"/>
          </a:p>
        </p:txBody>
      </p:sp>
      <p:sp>
        <p:nvSpPr>
          <p:cNvPr id="3" name="2 - Θέση περιεχομένου"/>
          <p:cNvSpPr>
            <a:spLocks noGrp="1"/>
          </p:cNvSpPr>
          <p:nvPr>
            <p:ph idx="1"/>
          </p:nvPr>
        </p:nvSpPr>
        <p:spPr/>
        <p:txBody>
          <a:bodyPr>
            <a:normAutofit fontScale="92500"/>
          </a:bodyPr>
          <a:lstStyle/>
          <a:p>
            <a:pPr algn="just"/>
            <a:r>
              <a:rPr lang="el-GR" sz="4000" dirty="0" smtClean="0"/>
              <a:t>Το ουσιαστικό εδώ είναι ο βαθμός στον οποίο ο ανθρώπινος νους παίζει ενεργό ρόλο στην αντίληψη και την πρόσκτηση της γνώσης.</a:t>
            </a:r>
          </a:p>
          <a:p>
            <a:pPr algn="just"/>
            <a:r>
              <a:rPr lang="el-GR" sz="4000" dirty="0" smtClean="0"/>
              <a:t>Τελικά, η κάθε μια από τις παραπάνω θεωρήσεις έδωσε δύο διαφορετικούς τρόπους προσέγγισης της </a:t>
            </a:r>
            <a:r>
              <a:rPr lang="el-GR" sz="4000" dirty="0" err="1" smtClean="0"/>
              <a:t>γλώσσας</a:t>
            </a:r>
            <a:r>
              <a:rPr lang="el-GR" sz="4000" dirty="0" err="1" smtClean="0">
                <a:sym typeface="Wingdings" pitchFamily="2" charset="2"/>
              </a:rPr>
              <a:t></a:t>
            </a:r>
            <a:endParaRPr lang="el-GR" sz="4000" dirty="0" smtClean="0"/>
          </a:p>
          <a:p>
            <a:pPr>
              <a:buNone/>
            </a:pPr>
            <a:endParaRPr lang="el-G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Ο μεν </a:t>
            </a:r>
            <a:r>
              <a:rPr lang="el-GR" sz="3600" b="1" i="1" dirty="0" smtClean="0"/>
              <a:t>εμπειρισμός</a:t>
            </a:r>
            <a:endParaRPr lang="el-GR" sz="3600" dirty="0"/>
          </a:p>
        </p:txBody>
      </p:sp>
      <p:sp>
        <p:nvSpPr>
          <p:cNvPr id="3" name="2 - Θέση περιεχομένου"/>
          <p:cNvSpPr>
            <a:spLocks noGrp="1"/>
          </p:cNvSpPr>
          <p:nvPr>
            <p:ph idx="1"/>
          </p:nvPr>
        </p:nvSpPr>
        <p:spPr/>
        <p:txBody>
          <a:bodyPr>
            <a:noAutofit/>
          </a:bodyPr>
          <a:lstStyle/>
          <a:p>
            <a:pPr algn="just">
              <a:buNone/>
            </a:pPr>
            <a:r>
              <a:rPr lang="el-GR" sz="3600" dirty="0" smtClean="0"/>
              <a:t>	με τη μεγαλύτερη προσκόλληση στα συγκεκριμένα γλωσσικά δεδομένα  οδηγεί στην </a:t>
            </a:r>
            <a:r>
              <a:rPr lang="el-GR" sz="3600" i="1" dirty="0" smtClean="0"/>
              <a:t>ιστορική και δομική ή περιγραφική γλωσσολογία</a:t>
            </a:r>
            <a:r>
              <a:rPr lang="el-GR" sz="3600" dirty="0" smtClean="0"/>
              <a:t> η οποία εμφανίζεται τον 19</a:t>
            </a:r>
            <a:r>
              <a:rPr lang="el-GR" sz="3600" baseline="30000" dirty="0" smtClean="0"/>
              <a:t>ο</a:t>
            </a:r>
            <a:r>
              <a:rPr lang="el-GR" sz="3600" dirty="0" smtClean="0"/>
              <a:t> αι. ως </a:t>
            </a:r>
            <a:r>
              <a:rPr lang="el-GR" sz="3600" i="1" dirty="0" err="1" smtClean="0"/>
              <a:t>ιστορικο</a:t>
            </a:r>
            <a:r>
              <a:rPr lang="el-GR" sz="3600" i="1" dirty="0" smtClean="0"/>
              <a:t>-συγκριτική γλωσσολογία</a:t>
            </a:r>
            <a:r>
              <a:rPr lang="el-GR" sz="3600" dirty="0" smtClean="0"/>
              <a:t> και εξελίσσεται σε </a:t>
            </a:r>
            <a:r>
              <a:rPr lang="el-GR" sz="3600" i="1" dirty="0" smtClean="0"/>
              <a:t>δομική </a:t>
            </a:r>
            <a:r>
              <a:rPr lang="el-GR" sz="3600" dirty="0" smtClean="0"/>
              <a:t>κατά τον 20ο αιώνα. </a:t>
            </a:r>
          </a:p>
          <a:p>
            <a:pPr>
              <a:buNone/>
            </a:pPr>
            <a:endParaRPr lang="el-GR" sz="3600" dirty="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δε </a:t>
            </a:r>
            <a:r>
              <a:rPr lang="el-GR" b="1" i="1" dirty="0" smtClean="0"/>
              <a:t>νοησιαρχία</a:t>
            </a:r>
            <a:r>
              <a:rPr lang="el-GR" dirty="0" smtClean="0"/>
              <a:t> </a:t>
            </a:r>
            <a:endParaRPr lang="el-GR" dirty="0"/>
          </a:p>
        </p:txBody>
      </p:sp>
      <p:sp>
        <p:nvSpPr>
          <p:cNvPr id="3" name="2 - Θέση περιεχομένου"/>
          <p:cNvSpPr>
            <a:spLocks noGrp="1"/>
          </p:cNvSpPr>
          <p:nvPr>
            <p:ph idx="1"/>
          </p:nvPr>
        </p:nvSpPr>
        <p:spPr/>
        <p:txBody>
          <a:bodyPr/>
          <a:lstStyle/>
          <a:p>
            <a:pPr algn="just">
              <a:buNone/>
            </a:pPr>
            <a:r>
              <a:rPr lang="el-GR" dirty="0" smtClean="0"/>
              <a:t>ασχολήθηκε περισσότερο με τα γενικά χαρακτηριστικά της δομής της γλώσσας ως πανανθρώπινου φαινομένου, την ύπαρξη, δηλαδή,  μιας καθολικής ή φιλοσοφικής γραμματικής της οποίας οι κατηγοριοποιήσεις και τα στοιχεία ισχύουν για όλες τις γλώσσες και εμφανίζεται σαν </a:t>
            </a:r>
            <a:r>
              <a:rPr lang="el-GR" i="1" dirty="0" smtClean="0"/>
              <a:t>μετασχηματιστική γραμματική </a:t>
            </a:r>
            <a:r>
              <a:rPr lang="el-GR" dirty="0" smtClean="0"/>
              <a:t>στα μέσα του 20ού αι.</a:t>
            </a:r>
          </a:p>
          <a:p>
            <a:pPr>
              <a:buNone/>
            </a:pPr>
            <a:endParaRPr lang="el-G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t>
            </a:r>
            <a:br>
              <a:rPr lang="el-GR" dirty="0" smtClean="0"/>
            </a:br>
            <a:r>
              <a:rPr lang="el-GR" dirty="0" smtClean="0"/>
              <a:t>               </a:t>
            </a:r>
            <a:br>
              <a:rPr lang="el-GR" dirty="0" smtClean="0"/>
            </a:br>
            <a:endParaRPr lang="el-GR" dirty="0"/>
          </a:p>
        </p:txBody>
      </p:sp>
      <p:sp>
        <p:nvSpPr>
          <p:cNvPr id="3" name="2 - Θέση περιεχομένου"/>
          <p:cNvSpPr>
            <a:spLocks noGrp="1"/>
          </p:cNvSpPr>
          <p:nvPr>
            <p:ph idx="1"/>
          </p:nvPr>
        </p:nvSpPr>
        <p:spPr/>
        <p:txBody>
          <a:bodyPr/>
          <a:lstStyle/>
          <a:p>
            <a:pPr algn="ctr">
              <a:buNone/>
            </a:pPr>
            <a:r>
              <a:rPr lang="el-GR" b="1" dirty="0" smtClean="0"/>
              <a:t>	</a:t>
            </a:r>
            <a:r>
              <a:rPr lang="el-GR" sz="4400" b="1" dirty="0" smtClean="0"/>
              <a:t>19</a:t>
            </a:r>
            <a:r>
              <a:rPr lang="el-GR" sz="4400" b="1" baseline="30000" dirty="0" smtClean="0"/>
              <a:t>ος</a:t>
            </a:r>
            <a:r>
              <a:rPr lang="el-GR" sz="4400" b="1" dirty="0" smtClean="0"/>
              <a:t> αιώνας: </a:t>
            </a:r>
            <a:r>
              <a:rPr lang="el-GR" sz="4400" dirty="0" smtClean="0"/>
              <a:t/>
            </a:r>
            <a:br>
              <a:rPr lang="el-GR" sz="4400" dirty="0" smtClean="0"/>
            </a:br>
            <a:r>
              <a:rPr lang="el-GR" sz="4400" b="1" dirty="0" err="1" smtClean="0"/>
              <a:t>Ιστορικοσυγκριτική</a:t>
            </a:r>
            <a:r>
              <a:rPr lang="el-GR" sz="4400" b="1" dirty="0" smtClean="0"/>
              <a:t> γλωσσολογία</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lvl="7"/>
            <a:r>
              <a:rPr lang="el-GR" sz="4000" b="1" i="1" dirty="0" smtClean="0"/>
              <a:t>Παράγοντες που οδήγησαν στη ιστορική-συγκριτική μελέτη</a:t>
            </a:r>
          </a:p>
          <a:p>
            <a:pPr lvl="7">
              <a:buNone/>
            </a:pPr>
            <a:r>
              <a:rPr lang="el-GR" sz="4000" b="1" i="1" dirty="0" smtClean="0"/>
              <a:t>	(αίτια) </a:t>
            </a:r>
            <a:endParaRPr lang="el-GR" sz="4000" dirty="0" smtClean="0"/>
          </a:p>
          <a:p>
            <a:pPr>
              <a:buNone/>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ΕΊΝΑΙ ΓΛΩΣΣΑ;</a:t>
            </a:r>
            <a:endParaRPr lang="el-GR" dirty="0"/>
          </a:p>
        </p:txBody>
      </p:sp>
      <p:sp>
        <p:nvSpPr>
          <p:cNvPr id="3" name="2 - Θέση περιεχομένου"/>
          <p:cNvSpPr>
            <a:spLocks noGrp="1"/>
          </p:cNvSpPr>
          <p:nvPr>
            <p:ph idx="1"/>
          </p:nvPr>
        </p:nvSpPr>
        <p:spPr/>
        <p:txBody>
          <a:bodyPr>
            <a:noAutofit/>
          </a:bodyPr>
          <a:lstStyle/>
          <a:p>
            <a:pPr>
              <a:buNone/>
            </a:pPr>
            <a:r>
              <a:rPr lang="el-GR" sz="3600" dirty="0" smtClean="0"/>
              <a:t>	</a:t>
            </a:r>
            <a:r>
              <a:rPr lang="el-GR" sz="2400" dirty="0" smtClean="0"/>
              <a:t>Ιστορικά, υπήρξαν και υπάρχουν  διάφοροι ορισμοί για τον όρο </a:t>
            </a:r>
            <a:r>
              <a:rPr lang="el-GR" sz="2400" i="1" dirty="0" smtClean="0"/>
              <a:t>«γλώσσα»</a:t>
            </a:r>
            <a:r>
              <a:rPr lang="el-GR" sz="2400" dirty="0" smtClean="0"/>
              <a:t> (</a:t>
            </a:r>
            <a:r>
              <a:rPr lang="el-GR" sz="2400" dirty="0" err="1" smtClean="0"/>
              <a:t>Πετρούνιας</a:t>
            </a:r>
            <a:r>
              <a:rPr lang="el-GR" sz="2400" dirty="0" smtClean="0"/>
              <a:t>, 2001), οι οποίοι προσδιορίζονται από παράγοντες όπως </a:t>
            </a:r>
          </a:p>
          <a:p>
            <a:r>
              <a:rPr lang="el-GR" sz="2400" dirty="0" smtClean="0"/>
              <a:t>η φιλοσοφική ή/και επιστημονική τοποθέτηση του ερευνητή,</a:t>
            </a:r>
          </a:p>
          <a:p>
            <a:r>
              <a:rPr lang="el-GR" sz="2400" dirty="0" smtClean="0"/>
              <a:t> πόσο εκτενείς και περιεκτικοί είναι και </a:t>
            </a:r>
          </a:p>
          <a:p>
            <a:r>
              <a:rPr lang="el-GR" sz="2400" dirty="0" smtClean="0"/>
              <a:t>τις ιστορικές, κοινωνικές, οικονομικές και πολιτικές συνθήκες. </a:t>
            </a:r>
          </a:p>
          <a:p>
            <a:pPr>
              <a:buNone/>
            </a:pPr>
            <a:r>
              <a:rPr lang="el-GR" sz="2400" dirty="0" smtClean="0"/>
              <a:t>Κι αυτό γιατί η επιστημονική έρευνα εξελίσσεται μέσα στο ευρύτερο περιβάλλον και επηρεάζεται από τις επικρατούσες συνθήκες. Η επιστημονική έρευνα αποτελεί τμήμα του κοινωνικού ιστού, δεν γίνεται μέσα σε γυάλα. Παρομοίως και ο επιστήμονας εκφράζει ή πρέπει να εκφράζει την εποχή του. </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b="1" i="1" dirty="0" smtClean="0"/>
              <a:t/>
            </a:r>
            <a:br>
              <a:rPr lang="el-GR" sz="4000" b="1" i="1" dirty="0" smtClean="0"/>
            </a:br>
            <a:r>
              <a:rPr lang="el-GR" b="1" dirty="0" smtClean="0"/>
              <a:t>1. Η επίδραση της ιστορικής σκέψης.</a:t>
            </a:r>
            <a:r>
              <a:rPr lang="el-GR" dirty="0" smtClean="0"/>
              <a:t> </a:t>
            </a:r>
            <a:br>
              <a:rPr lang="el-GR"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r>
              <a:rPr lang="el-GR" dirty="0" smtClean="0"/>
              <a:t>Την εποχή αυτή δίνεται μεγάλη σημασία στην ιστορική διάσταση του φαινομένου «γλώσσα», ενδιαφέρει η ιστορική εξέλιξη της γλώσσας. Αν μπορούμε να θεωρήσουμε ότι μια μονάχα χρονιά σημαδεύει, έστω και τεχνητά, την αφετηρία του σημερινού κόσμου της γλωσσολογίας, αυτή η χρονιά είναι το 1786.</a:t>
            </a:r>
          </a:p>
          <a:p>
            <a:pPr>
              <a:buNone/>
            </a:pPr>
            <a:endParaRPr lang="el-G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
            </a:r>
            <a:br>
              <a:rPr lang="el-GR" sz="2800" dirty="0" smtClean="0"/>
            </a:br>
            <a:r>
              <a:rPr lang="el-GR" sz="2800" dirty="0" smtClean="0"/>
              <a:t>το 1786 </a:t>
            </a:r>
            <a:endParaRPr lang="el-GR" sz="2800" dirty="0"/>
          </a:p>
        </p:txBody>
      </p:sp>
      <p:sp>
        <p:nvSpPr>
          <p:cNvPr id="3" name="2 - Θέση περιεχομένου"/>
          <p:cNvSpPr>
            <a:spLocks noGrp="1"/>
          </p:cNvSpPr>
          <p:nvPr>
            <p:ph idx="1"/>
          </p:nvPr>
        </p:nvSpPr>
        <p:spPr/>
        <p:txBody>
          <a:bodyPr>
            <a:normAutofit fontScale="92500" lnSpcReduction="10000"/>
          </a:bodyPr>
          <a:lstStyle/>
          <a:p>
            <a:pPr algn="just">
              <a:buNone/>
            </a:pPr>
            <a:r>
              <a:rPr lang="el-GR" dirty="0" smtClean="0"/>
              <a:t>  ο </a:t>
            </a:r>
            <a:r>
              <a:rPr lang="en-US" dirty="0" smtClean="0"/>
              <a:t>Sir William</a:t>
            </a:r>
            <a:r>
              <a:rPr lang="el-GR" dirty="0" smtClean="0"/>
              <a:t> </a:t>
            </a:r>
            <a:r>
              <a:rPr lang="el-GR" dirty="0" err="1" smtClean="0"/>
              <a:t>Jones</a:t>
            </a:r>
            <a:r>
              <a:rPr lang="el-GR" dirty="0" smtClean="0"/>
              <a:t>, δικαστής βρετανικού δικαστηρίου στην Ινδία, διάβασε την περίφημη ανακοίνωσή του στη Βασιλική Ασιατική Εταιρεία της Καλκούτας, την αντίστοιχη της Βασιλικής Εταιρείας του Λονδίνου, οι οποίες ασχολούνταν αποκλειστικά με ζητήματα γλώσσας όπου αποδείκνυε ότι, πέρα από κάθε αμφιβολία, υπάρχει ιστορική συγγένεια της σανσκριτικής γλώσσας με τη λατινική, την ελληνική και τις τευτονικές (</a:t>
            </a:r>
            <a:r>
              <a:rPr lang="el-GR" dirty="0" err="1" smtClean="0"/>
              <a:t>Germanic</a:t>
            </a:r>
            <a:r>
              <a:rPr lang="el-GR" dirty="0" smtClean="0"/>
              <a:t>) γλώσσες. </a:t>
            </a:r>
            <a:endParaRPr lang="el-GR"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2800" dirty="0" smtClean="0"/>
              <a:t/>
            </a:r>
            <a:br>
              <a:rPr lang="en-US" sz="2800" dirty="0" smtClean="0"/>
            </a:br>
            <a:r>
              <a:rPr lang="el-GR" sz="2800" dirty="0" smtClean="0"/>
              <a:t>Η πρόταση του </a:t>
            </a:r>
            <a:r>
              <a:rPr lang="el-GR" sz="2800" dirty="0" err="1" smtClean="0"/>
              <a:t>Sir</a:t>
            </a:r>
            <a:r>
              <a:rPr lang="el-GR" sz="2800" dirty="0" smtClean="0"/>
              <a:t> </a:t>
            </a:r>
            <a:r>
              <a:rPr lang="el-GR" sz="2800" dirty="0" err="1" smtClean="0"/>
              <a:t>Jone</a:t>
            </a:r>
            <a:r>
              <a:rPr lang="en-US" sz="2800" dirty="0" smtClean="0"/>
              <a:t>s </a:t>
            </a:r>
            <a:r>
              <a:rPr lang="el-GR" sz="2800" dirty="0" smtClean="0"/>
              <a:t> αξίζει να αναφερθεί γιατί η επίδρασή της στις συνθήκες της εποχής ήταν βαθιά και εκτεταμένη</a:t>
            </a:r>
            <a:r>
              <a:rPr lang="el-GR" sz="1200" dirty="0" smtClean="0"/>
              <a:t>:</a:t>
            </a:r>
            <a:br>
              <a:rPr lang="el-GR" sz="1200" dirty="0" smtClean="0"/>
            </a:br>
            <a:endParaRPr lang="el-GR" sz="1200" dirty="0"/>
          </a:p>
        </p:txBody>
      </p:sp>
      <p:sp>
        <p:nvSpPr>
          <p:cNvPr id="3" name="2 - Θέση περιεχομένου"/>
          <p:cNvSpPr>
            <a:spLocks noGrp="1"/>
          </p:cNvSpPr>
          <p:nvPr>
            <p:ph idx="1"/>
          </p:nvPr>
        </p:nvSpPr>
        <p:spPr/>
        <p:txBody>
          <a:bodyPr>
            <a:noAutofit/>
          </a:bodyPr>
          <a:lstStyle/>
          <a:p>
            <a:pPr algn="just">
              <a:buNone/>
            </a:pPr>
            <a:r>
              <a:rPr lang="el-GR" sz="2400" dirty="0" smtClean="0"/>
              <a:t>	</a:t>
            </a:r>
            <a:r>
              <a:rPr lang="el-GR" sz="2500" dirty="0" smtClean="0"/>
              <a:t>«</a:t>
            </a:r>
            <a:r>
              <a:rPr lang="el-GR" sz="2500" i="1" dirty="0" smtClean="0"/>
              <a:t>Η σανσκριτική γλώσσα, όσο μακρινό κι αν είναι το παρελθόν της, έχει θαυμαστή δομή’ είναι τελειότερη από την ελληνική, πλουσιότερη από τη λατινική και πιο εξαίσια εκλεπτυσμένη και από τις δύο’  έχει εντούτοις και με τις δύο αυτές γλώσσες, και ως προς τις ρίζες των ρημάτων και ως προς τους τύπους της γραμματικής, μια συγγένεια στερεότερη από αυτή που θα μπορούσε πιθανόν να προκληθεί τυχαία’ τόσο </a:t>
            </a:r>
            <a:r>
              <a:rPr lang="el-GR" sz="2500" i="1" dirty="0" err="1" smtClean="0"/>
              <a:t>στέρεη</a:t>
            </a:r>
            <a:r>
              <a:rPr lang="el-GR" sz="2500" i="1" dirty="0" smtClean="0"/>
              <a:t>, μάλιστα, που κανένας γλωσσολόγος δε θα μπορούσε να εξετάσει τη σανσκριτική, την ελληνική και τη λατινική, χωρίς να πεισθεί ότι προέρχονται από κάποια κοινή πηγή, που ίσως δεν υπάρχει πια. </a:t>
            </a:r>
            <a:endParaRPr lang="el-GR" sz="2500" dirty="0" smtClean="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endParaRPr lang="el-GR" i="1" dirty="0" smtClean="0"/>
          </a:p>
          <a:p>
            <a:pPr>
              <a:buNone/>
            </a:pPr>
            <a:r>
              <a:rPr lang="el-GR" i="1" dirty="0" smtClean="0"/>
              <a:t>…..Για παρεμφερείς λόγους, αν και όχι στον ίδιο βαθμό πειστικούς, είναι δυνατόν να υποθέσουμε ότι τόσο η γοτθική όσο και η κελτική είχαν την ίδια προέλευση με τη σανσκριτική»  </a:t>
            </a:r>
            <a:r>
              <a:rPr lang="el-GR" dirty="0" smtClean="0"/>
              <a:t>(</a:t>
            </a:r>
            <a:r>
              <a:rPr lang="en-US" dirty="0" smtClean="0"/>
              <a:t>Robins</a:t>
            </a:r>
            <a:r>
              <a:rPr lang="el-GR" dirty="0" smtClean="0"/>
              <a:t>, 1989, σ. 184)</a:t>
            </a:r>
            <a:endParaRPr lang="el-GR" i="1" dirty="0" smtClean="0"/>
          </a:p>
          <a:p>
            <a:pPr>
              <a:buNone/>
            </a:pPr>
            <a:endParaRPr lang="el-GR" dirty="0" smtClean="0"/>
          </a:p>
          <a:p>
            <a:endParaRPr lang="el-GR"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i="1" dirty="0" smtClean="0"/>
              <a:t>Βέβαια, ιστορικά ζητήματα είχαν τεθεί και παλιότερα, μερικές φορές μάλιστα με εξαιρετική ευστοχία και διορατικότητα, υποθέσεις για ειδική σχέση μεταξύ σανσκριτικής και ευρωπαϊκών γλωσσών, όμως οι παρατηρήσεις αυτές υπήρξαν μεμονωμένες και αποσπασματικές.</a:t>
            </a:r>
            <a:r>
              <a:rPr lang="el-GR" dirty="0" smtClean="0"/>
              <a:t> </a:t>
            </a:r>
          </a:p>
          <a:p>
            <a:pPr>
              <a:buNone/>
            </a:pPr>
            <a:endParaRPr lang="el-GR"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2. Η εμφάνιση της εξελικτικής θεωρίας του Δαρβίνου.</a:t>
            </a:r>
            <a:r>
              <a:rPr lang="el-GR" dirty="0" smtClean="0"/>
              <a:t>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 δεύτερος παράγοντας που συνετέλεσε στην </a:t>
            </a:r>
            <a:r>
              <a:rPr lang="el-GR" dirty="0" err="1" smtClean="0"/>
              <a:t>ιστορικοσυγκριτική</a:t>
            </a:r>
            <a:r>
              <a:rPr lang="el-GR" dirty="0" smtClean="0"/>
              <a:t> μελέτη είναι η εμφάνιση της </a:t>
            </a:r>
            <a:r>
              <a:rPr lang="el-GR" u="sng" dirty="0" smtClean="0"/>
              <a:t>εξελικτικής θεωρίας του Δαρβίνου</a:t>
            </a:r>
            <a:r>
              <a:rPr lang="el-GR" dirty="0" smtClean="0"/>
              <a:t>. Η θεωρία του Δαρβίνου περί της καταγωγής των ειδών οδήγησε στην επικράτηση κοσμικών θεωριών για τη δημιουργία της γλώσσας, ότι δηλαδή η γλώσσα δεν είναι δημιούργημα θεϊκό αλλά ανθρώπινο, άρα εξελίσσεται δεχόμενο την επίδραση της ιστορίας και των φυσικών επιστημών (δες παρακάτω «Η καταγωγή της γλώσσας»).</a:t>
            </a:r>
          </a:p>
          <a:p>
            <a:pPr>
              <a:buNone/>
            </a:pPr>
            <a:endParaRPr lang="el-GR" dirty="0" smtClean="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
            </a:r>
            <a:br>
              <a:rPr lang="el-GR" sz="3600" b="1" dirty="0" smtClean="0"/>
            </a:br>
            <a:r>
              <a:rPr lang="el-GR" sz="3600" b="1" dirty="0" smtClean="0"/>
              <a:t>3. Το κίνημα του ρομαντισμού</a:t>
            </a:r>
            <a:br>
              <a:rPr lang="el-GR" sz="3600" b="1" dirty="0" smtClean="0"/>
            </a:br>
            <a:r>
              <a:rPr lang="el-GR" sz="3600" b="1" dirty="0" smtClean="0"/>
              <a:t> ενάντια στην νοησιαρχία και στον κλασικισμό</a:t>
            </a:r>
            <a:r>
              <a:rPr lang="el-GR" b="1" dirty="0" smtClean="0"/>
              <a:t/>
            </a:r>
            <a:br>
              <a:rPr lang="el-GR" b="1" dirty="0" smtClean="0"/>
            </a:br>
            <a:endParaRPr lang="el-GR" b="1" dirty="0"/>
          </a:p>
        </p:txBody>
      </p:sp>
      <p:sp>
        <p:nvSpPr>
          <p:cNvPr id="3" name="2 - Θέση περιεχομένου"/>
          <p:cNvSpPr>
            <a:spLocks noGrp="1"/>
          </p:cNvSpPr>
          <p:nvPr>
            <p:ph idx="1"/>
          </p:nvPr>
        </p:nvSpPr>
        <p:spPr/>
        <p:txBody>
          <a:bodyPr>
            <a:normAutofit fontScale="25000" lnSpcReduction="20000"/>
          </a:bodyPr>
          <a:lstStyle/>
          <a:p>
            <a:pPr>
              <a:buNone/>
            </a:pPr>
            <a:r>
              <a:rPr lang="el-GR" dirty="0" smtClean="0"/>
              <a:t> </a:t>
            </a:r>
            <a:endParaRPr lang="el-GR" sz="9600" dirty="0" smtClean="0"/>
          </a:p>
          <a:p>
            <a:pPr algn="just"/>
            <a:r>
              <a:rPr lang="el-GR" sz="11200" b="1" dirty="0" smtClean="0"/>
              <a:t>(</a:t>
            </a:r>
            <a:r>
              <a:rPr lang="en-US" sz="11200" b="1" dirty="0" err="1" smtClean="0"/>
              <a:t>i</a:t>
            </a:r>
            <a:r>
              <a:rPr lang="el-GR" sz="11200" b="1" dirty="0" smtClean="0"/>
              <a:t>) </a:t>
            </a:r>
            <a:r>
              <a:rPr lang="el-GR" sz="11200" dirty="0" smtClean="0"/>
              <a:t>Ο </a:t>
            </a:r>
            <a:r>
              <a:rPr lang="en-US" sz="11200" b="1" i="1" dirty="0" smtClean="0"/>
              <a:t>Herder</a:t>
            </a:r>
            <a:r>
              <a:rPr lang="el-GR" sz="11200" dirty="0" smtClean="0"/>
              <a:t>,</a:t>
            </a:r>
            <a:r>
              <a:rPr lang="el-GR" sz="11200" b="1" i="1" dirty="0" smtClean="0"/>
              <a:t> </a:t>
            </a:r>
            <a:r>
              <a:rPr lang="el-GR" sz="11200" dirty="0" smtClean="0"/>
              <a:t>που πιστεύει ότι η γλώσσα ενός λαού είναι άρρηκτα συνδεδεμένη με την εθνική του ταυτότητα και ότι κάποιες γλώσσες (στην περίπτωσή του η γερμανική) είναι ανώτερη από τις άλλες, και   </a:t>
            </a:r>
          </a:p>
          <a:p>
            <a:pPr algn="just"/>
            <a:r>
              <a:rPr lang="el-GR" sz="11200" b="1" dirty="0" smtClean="0"/>
              <a:t>(</a:t>
            </a:r>
            <a:r>
              <a:rPr lang="en-US" sz="11200" b="1" dirty="0" smtClean="0"/>
              <a:t>ii</a:t>
            </a:r>
            <a:r>
              <a:rPr lang="el-GR" sz="11200" b="1" dirty="0" smtClean="0"/>
              <a:t>)</a:t>
            </a:r>
            <a:r>
              <a:rPr lang="el-GR" sz="11200" dirty="0" smtClean="0"/>
              <a:t> Ο </a:t>
            </a:r>
            <a:r>
              <a:rPr lang="en-US" sz="11200" b="1" i="1" dirty="0" smtClean="0"/>
              <a:t>Wilhelm von Humboldt</a:t>
            </a:r>
            <a:r>
              <a:rPr lang="el-GR" sz="11200" b="1" i="1" dirty="0" smtClean="0"/>
              <a:t>: </a:t>
            </a:r>
            <a:r>
              <a:rPr lang="el-GR" sz="11200" dirty="0" smtClean="0"/>
              <a:t>από τους πλέον βαθυστόχαστους διανοητές του 19</a:t>
            </a:r>
            <a:r>
              <a:rPr lang="el-GR" sz="11200" baseline="30000" dirty="0" smtClean="0"/>
              <a:t>ου</a:t>
            </a:r>
            <a:r>
              <a:rPr lang="el-GR" sz="11200" dirty="0" smtClean="0"/>
              <a:t> αιώνα, εφάμιλλος του πατέρα της σύγχρονης γλωσσολογίας του </a:t>
            </a:r>
            <a:r>
              <a:rPr lang="en-US" sz="11200" dirty="0" smtClean="0"/>
              <a:t>de Saussure</a:t>
            </a:r>
            <a:r>
              <a:rPr lang="el-GR" sz="11200" dirty="0" smtClean="0"/>
              <a:t>, αν το ύφος του ήταν λιγότερο σχοινοτενές, οι ιδέες του περισσότερο επεξεργασμένες και τα έργα του λιγότερο ογκώδη και με περισσότερα παραδείγματα. Ο μόνος μη ιστορικός γλωσσολόγος της περιόδου</a:t>
            </a:r>
          </a:p>
          <a:p>
            <a:pPr>
              <a:buNone/>
            </a:pPr>
            <a:endParaRPr lang="el-GR" sz="11200"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Οικογένειες γλωσσών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Το  ενδιαφέρον των γλωσσολόγων του 18</a:t>
            </a:r>
            <a:r>
              <a:rPr lang="el-GR" baseline="30000" dirty="0" smtClean="0"/>
              <a:t>ου</a:t>
            </a:r>
            <a:r>
              <a:rPr lang="el-GR" dirty="0" smtClean="0"/>
              <a:t> αιώνα στράφηκε στη μελέτη των  </a:t>
            </a:r>
            <a:r>
              <a:rPr lang="el-GR" i="1" dirty="0" smtClean="0"/>
              <a:t>οικογενειών</a:t>
            </a:r>
            <a:r>
              <a:rPr lang="el-GR" dirty="0" smtClean="0"/>
              <a:t> </a:t>
            </a:r>
            <a:r>
              <a:rPr lang="el-GR" i="1" dirty="0" smtClean="0"/>
              <a:t>γλωσσών</a:t>
            </a:r>
            <a:r>
              <a:rPr lang="el-GR" dirty="0" smtClean="0"/>
              <a:t>, έναν τομέα του οποίου η ύπαρξη ήρθε στην επιφάνεια με την ανακάλυψη της </a:t>
            </a:r>
            <a:r>
              <a:rPr lang="el-GR" i="1" dirty="0" smtClean="0"/>
              <a:t>σανσκριτικής</a:t>
            </a:r>
            <a:r>
              <a:rPr lang="el-GR" dirty="0" smtClean="0"/>
              <a:t>. Παρατήρησαν, λοιπόν, ότι υπήρχαν σημαντικές ομοιότητες και φωνητικές αντιστοιχίες ανάμεσα σε γλώσσες που μιλιόντουσαν σε περιοχές πολύ απομακρυσμένες μεταξύ τους.</a:t>
            </a:r>
          </a:p>
          <a:p>
            <a:endParaRPr lang="el-GR"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graphicFrame>
        <p:nvGraphicFramePr>
          <p:cNvPr id="4" name="3 - Θέση περιεχομένου"/>
          <p:cNvGraphicFramePr>
            <a:graphicFrameLocks noGrp="1"/>
          </p:cNvGraphicFramePr>
          <p:nvPr>
            <p:ph idx="1"/>
          </p:nvPr>
        </p:nvGraphicFramePr>
        <p:xfrm>
          <a:off x="457200" y="1600200"/>
          <a:ext cx="8229600" cy="44500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pPr algn="just">
                        <a:lnSpc>
                          <a:spcPct val="200000"/>
                        </a:lnSpc>
                        <a:spcAft>
                          <a:spcPts val="0"/>
                        </a:spcAft>
                      </a:pPr>
                      <a:r>
                        <a:rPr lang="el-GR" sz="2000" b="1" i="1" dirty="0">
                          <a:latin typeface="Times New Roman"/>
                          <a:ea typeface="Times New Roman"/>
                          <a:cs typeface="Times New Roman"/>
                        </a:rPr>
                        <a:t>ΙΕ</a:t>
                      </a:r>
                      <a:endParaRPr lang="el-GR" sz="20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a:latin typeface="Times New Roman"/>
                          <a:ea typeface="Times New Roman"/>
                          <a:cs typeface="Times New Roman"/>
                        </a:rPr>
                        <a:t>ΑΕ</a:t>
                      </a:r>
                      <a:endParaRPr lang="el-GR" sz="20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a:latin typeface="Times New Roman"/>
                          <a:ea typeface="Times New Roman"/>
                          <a:cs typeface="Times New Roman"/>
                        </a:rPr>
                        <a:t>ΣΑΝΣΚΡ</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a:latin typeface="Times New Roman"/>
                          <a:ea typeface="Times New Roman"/>
                          <a:cs typeface="Times New Roman"/>
                        </a:rPr>
                        <a:t>ΛΑΤ</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a:latin typeface="Times New Roman"/>
                          <a:ea typeface="Times New Roman"/>
                          <a:cs typeface="Times New Roman"/>
                        </a:rPr>
                        <a:t>ΓΕΡΜ</a:t>
                      </a:r>
                      <a:endParaRPr lang="el-GR" sz="20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2000" b="1" i="1" dirty="0">
                          <a:latin typeface="Times New Roman"/>
                          <a:ea typeface="Times New Roman"/>
                          <a:cs typeface="Times New Roman"/>
                        </a:rPr>
                        <a:t>ΑΓΓΛΙΚΗ</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l-GR" sz="1800" b="1" i="1" dirty="0">
                          <a:latin typeface="Times New Roman"/>
                          <a:ea typeface="Times New Roman"/>
                          <a:cs typeface="Times New Roman"/>
                        </a:rPr>
                        <a:t>*</a:t>
                      </a:r>
                      <a:r>
                        <a:rPr lang="en-US" sz="1800" b="1" i="1" dirty="0" err="1">
                          <a:latin typeface="Times New Roman"/>
                          <a:ea typeface="Times New Roman"/>
                          <a:cs typeface="Times New Roman"/>
                        </a:rPr>
                        <a:t>bher</a:t>
                      </a:r>
                      <a:r>
                        <a:rPr lang="en-US" sz="1800" b="1" i="1" dirty="0">
                          <a:latin typeface="Times New Roman"/>
                          <a:ea typeface="Times New Roman"/>
                          <a:cs typeface="Times New Roman"/>
                        </a:rPr>
                        <a:t>-</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dirty="0">
                          <a:latin typeface="Times New Roman"/>
                          <a:ea typeface="Times New Roman"/>
                          <a:cs typeface="Times New Roman"/>
                        </a:rPr>
                        <a:t>φέρω</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smtClean="0">
                          <a:latin typeface="Times New Roman"/>
                          <a:ea typeface="Times New Roman"/>
                          <a:cs typeface="Times New Roman"/>
                        </a:rPr>
                        <a:t>bharami</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a:latin typeface="Times New Roman"/>
                          <a:ea typeface="Times New Roman"/>
                          <a:cs typeface="Times New Roman"/>
                        </a:rPr>
                        <a:t>fero</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bairan</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bring/</a:t>
                      </a:r>
                      <a:r>
                        <a:rPr lang="en-US" sz="1800" b="1" i="1" dirty="0" err="1">
                          <a:latin typeface="Times New Roman"/>
                          <a:ea typeface="Times New Roman"/>
                          <a:cs typeface="Times New Roman"/>
                        </a:rPr>
                        <a:t>fer</a:t>
                      </a:r>
                      <a:endParaRPr lang="el-GR" sz="20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1800" b="1" i="1" dirty="0">
                          <a:latin typeface="Times New Roman"/>
                          <a:ea typeface="Times New Roman"/>
                          <a:cs typeface="Times New Roman"/>
                        </a:rPr>
                        <a:t>*</a:t>
                      </a:r>
                      <a:r>
                        <a:rPr lang="en-US" sz="1800" b="1" i="1" dirty="0" err="1">
                          <a:latin typeface="Times New Roman"/>
                          <a:ea typeface="Times New Roman"/>
                          <a:cs typeface="Times New Roman"/>
                        </a:rPr>
                        <a:t>dwo</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dirty="0">
                          <a:latin typeface="Times New Roman"/>
                          <a:ea typeface="Times New Roman"/>
                          <a:cs typeface="Times New Roman"/>
                        </a:rPr>
                        <a:t>δύο</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smtClean="0">
                          <a:latin typeface="Times New Roman"/>
                          <a:ea typeface="Times New Roman"/>
                          <a:cs typeface="Times New Roman"/>
                        </a:rPr>
                        <a:t>dva</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duo</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twai</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two</a:t>
                      </a:r>
                      <a:endParaRPr lang="el-GR" sz="18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1800" b="1" i="1" dirty="0">
                          <a:latin typeface="Times New Roman"/>
                          <a:ea typeface="Times New Roman"/>
                          <a:cs typeface="Times New Roman"/>
                        </a:rPr>
                        <a:t>*</a:t>
                      </a:r>
                      <a:r>
                        <a:rPr lang="en-US" sz="1800" b="1" i="1" dirty="0" err="1">
                          <a:latin typeface="Times New Roman"/>
                          <a:ea typeface="Times New Roman"/>
                          <a:cs typeface="Times New Roman"/>
                        </a:rPr>
                        <a:t>ped</a:t>
                      </a:r>
                      <a:r>
                        <a:rPr lang="en-US" sz="1800" b="1" i="1" dirty="0">
                          <a:latin typeface="Times New Roman"/>
                          <a:ea typeface="Times New Roman"/>
                          <a:cs typeface="Times New Roman"/>
                        </a:rPr>
                        <a:t>/pod-</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a:latin typeface="Times New Roman"/>
                          <a:ea typeface="Times New Roman"/>
                          <a:cs typeface="Times New Roman"/>
                        </a:rPr>
                        <a:t>πούς-ποδός</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pad</a:t>
                      </a:r>
                      <a:r>
                        <a:rPr lang="el-GR" sz="1800" b="1" i="1">
                          <a:latin typeface="Times New Roman"/>
                          <a:ea typeface="Times New Roman"/>
                          <a:cs typeface="Times New Roman"/>
                        </a:rPr>
                        <a:t>-</a:t>
                      </a:r>
                      <a:r>
                        <a:rPr lang="en-US" sz="1800" b="1" i="1">
                          <a:latin typeface="Times New Roman"/>
                          <a:ea typeface="Times New Roman"/>
                          <a:cs typeface="Times New Roman"/>
                        </a:rPr>
                        <a:t>as</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a:latin typeface="Times New Roman"/>
                          <a:ea typeface="Times New Roman"/>
                          <a:cs typeface="Times New Roman"/>
                        </a:rPr>
                        <a:t>ped</a:t>
                      </a:r>
                      <a:r>
                        <a:rPr lang="en-US" sz="1800" b="1" i="1" dirty="0">
                          <a:latin typeface="Times New Roman"/>
                          <a:ea typeface="Times New Roman"/>
                          <a:cs typeface="Times New Roman"/>
                        </a:rPr>
                        <a:t>-is</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a:latin typeface="Times New Roman"/>
                          <a:ea typeface="Times New Roman"/>
                          <a:cs typeface="Times New Roman"/>
                        </a:rPr>
                        <a:t>fotus</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foot</a:t>
                      </a:r>
                      <a:endParaRPr lang="el-GR" sz="18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1800" b="1" i="1" dirty="0">
                          <a:latin typeface="Times New Roman"/>
                          <a:ea typeface="Times New Roman"/>
                          <a:cs typeface="Times New Roman"/>
                        </a:rPr>
                        <a:t>*</a:t>
                      </a:r>
                      <a:r>
                        <a:rPr lang="en-US" sz="1800" b="1" i="1" dirty="0" err="1">
                          <a:latin typeface="Times New Roman"/>
                          <a:ea typeface="Times New Roman"/>
                          <a:cs typeface="Times New Roman"/>
                        </a:rPr>
                        <a:t>genos</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a:latin typeface="Times New Roman"/>
                          <a:ea typeface="Times New Roman"/>
                          <a:cs typeface="Times New Roman"/>
                        </a:rPr>
                        <a:t>γένος</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smtClean="0">
                          <a:latin typeface="Times New Roman"/>
                          <a:ea typeface="Times New Roman"/>
                          <a:cs typeface="Times New Roman"/>
                        </a:rPr>
                        <a:t>janas</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genus</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gene</a:t>
                      </a:r>
                      <a:endParaRPr lang="el-GR" sz="18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1800" b="1" i="1" dirty="0">
                          <a:latin typeface="Times New Roman"/>
                          <a:ea typeface="Times New Roman"/>
                          <a:cs typeface="Times New Roman"/>
                        </a:rPr>
                        <a:t>*</a:t>
                      </a:r>
                      <a:r>
                        <a:rPr lang="en-US" sz="1800" b="1" i="1" dirty="0" err="1">
                          <a:latin typeface="Times New Roman"/>
                          <a:ea typeface="Times New Roman"/>
                          <a:cs typeface="Times New Roman"/>
                        </a:rPr>
                        <a:t>nok</a:t>
                      </a:r>
                      <a:r>
                        <a:rPr lang="en-US" sz="1800" b="1" i="1" baseline="30000" dirty="0" err="1">
                          <a:latin typeface="Times New Roman"/>
                          <a:ea typeface="Times New Roman"/>
                          <a:cs typeface="Times New Roman"/>
                        </a:rPr>
                        <a:t>w</a:t>
                      </a:r>
                      <a:r>
                        <a:rPr lang="en-US" sz="1800" b="1" i="1" dirty="0" err="1">
                          <a:latin typeface="Times New Roman"/>
                          <a:ea typeface="Times New Roman"/>
                          <a:cs typeface="Times New Roman"/>
                        </a:rPr>
                        <a:t>t</a:t>
                      </a:r>
                      <a:r>
                        <a:rPr lang="en-US" sz="1800" b="1" i="1" dirty="0">
                          <a:latin typeface="Times New Roman"/>
                          <a:ea typeface="Times New Roman"/>
                          <a:cs typeface="Times New Roman"/>
                        </a:rPr>
                        <a:t>-</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a:latin typeface="Times New Roman"/>
                          <a:ea typeface="Times New Roman"/>
                          <a:cs typeface="Times New Roman"/>
                        </a:rPr>
                        <a:t>νυξ-νυκτός</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smtClean="0">
                          <a:latin typeface="Times New Roman"/>
                          <a:ea typeface="Times New Roman"/>
                          <a:cs typeface="Times New Roman"/>
                        </a:rPr>
                        <a:t>naktam</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noctis</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a:latin typeface="Times New Roman"/>
                          <a:ea typeface="Times New Roman"/>
                          <a:cs typeface="Times New Roman"/>
                        </a:rPr>
                        <a:t>nahts</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night</a:t>
                      </a:r>
                      <a:endParaRPr lang="el-GR" sz="18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1800" b="1" i="1" dirty="0">
                          <a:latin typeface="Times New Roman"/>
                          <a:ea typeface="Times New Roman"/>
                          <a:cs typeface="Times New Roman"/>
                        </a:rPr>
                        <a:t>*</a:t>
                      </a:r>
                      <a:r>
                        <a:rPr lang="en-US" sz="1800" b="1" i="1" dirty="0" err="1">
                          <a:latin typeface="Times New Roman"/>
                          <a:ea typeface="Times New Roman"/>
                          <a:cs typeface="Times New Roman"/>
                        </a:rPr>
                        <a:t>rudh</a:t>
                      </a:r>
                      <a:r>
                        <a:rPr lang="en-US" sz="1800" b="1" i="1" dirty="0">
                          <a:latin typeface="Times New Roman"/>
                          <a:ea typeface="Times New Roman"/>
                          <a:cs typeface="Times New Roman"/>
                        </a:rPr>
                        <a:t>-</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a:latin typeface="Times New Roman"/>
                          <a:ea typeface="Times New Roman"/>
                          <a:cs typeface="Times New Roman"/>
                        </a:rPr>
                        <a:t>ε-ρυθρός </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rudhir</a:t>
                      </a:r>
                      <a:r>
                        <a:rPr lang="en-US" sz="1800" b="1" i="1">
                          <a:latin typeface="Trebuchet MS"/>
                          <a:ea typeface="Times New Roman"/>
                          <a:cs typeface="Times New Roman"/>
                        </a:rPr>
                        <a:t>á</a:t>
                      </a:r>
                      <a:r>
                        <a:rPr lang="en-US" sz="1800" b="1" i="1">
                          <a:latin typeface="Times New Roman"/>
                          <a:ea typeface="Times New Roman"/>
                          <a:cs typeface="Times New Roman"/>
                        </a:rPr>
                        <a:t>-</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rubber</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a:latin typeface="Times New Roman"/>
                          <a:ea typeface="Times New Roman"/>
                          <a:cs typeface="Times New Roman"/>
                        </a:rPr>
                        <a:t>rauda</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red</a:t>
                      </a:r>
                      <a:endParaRPr lang="el-GR" sz="1800" dirty="0">
                        <a:latin typeface="Times New Roman"/>
                        <a:ea typeface="Times New Roman"/>
                        <a:cs typeface="Times New Roman"/>
                      </a:endParaRPr>
                    </a:p>
                  </a:txBody>
                  <a:tcPr marL="68580" marR="68580" marT="0" marB="0"/>
                </a:tc>
              </a:tr>
              <a:tr h="370840">
                <a:tc>
                  <a:txBody>
                    <a:bodyPr/>
                    <a:lstStyle/>
                    <a:p>
                      <a:pPr algn="just">
                        <a:lnSpc>
                          <a:spcPct val="200000"/>
                        </a:lnSpc>
                        <a:spcAft>
                          <a:spcPts val="0"/>
                        </a:spcAft>
                      </a:pPr>
                      <a:r>
                        <a:rPr lang="en-US" sz="1800" b="1" i="1" dirty="0">
                          <a:latin typeface="Times New Roman"/>
                          <a:ea typeface="Times New Roman"/>
                          <a:cs typeface="Times New Roman"/>
                        </a:rPr>
                        <a:t>*</a:t>
                      </a:r>
                      <a:r>
                        <a:rPr lang="en-US" sz="1800" b="1" i="1" dirty="0" err="1">
                          <a:latin typeface="Times New Roman"/>
                          <a:ea typeface="Times New Roman"/>
                          <a:cs typeface="Times New Roman"/>
                        </a:rPr>
                        <a:t>ed</a:t>
                      </a:r>
                      <a:r>
                        <a:rPr lang="en-US" sz="1800" b="1" i="1" dirty="0">
                          <a:latin typeface="Times New Roman"/>
                          <a:ea typeface="Times New Roman"/>
                          <a:cs typeface="Times New Roman"/>
                        </a:rPr>
                        <a:t>-</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l-GR" sz="1800" b="1" i="1">
                          <a:latin typeface="Times New Roman"/>
                          <a:ea typeface="Times New Roman"/>
                          <a:cs typeface="Times New Roman"/>
                        </a:rPr>
                        <a:t>έδομαι</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smtClean="0">
                          <a:latin typeface="Times New Roman"/>
                          <a:ea typeface="Times New Roman"/>
                          <a:cs typeface="Times New Roman"/>
                        </a:rPr>
                        <a:t>admi</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a:latin typeface="Times New Roman"/>
                          <a:ea typeface="Times New Roman"/>
                          <a:cs typeface="Times New Roman"/>
                        </a:rPr>
                        <a:t>edo</a:t>
                      </a:r>
                      <a:endParaRPr lang="el-GR" sz="180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err="1">
                          <a:latin typeface="Times New Roman"/>
                          <a:ea typeface="Times New Roman"/>
                          <a:cs typeface="Times New Roman"/>
                        </a:rPr>
                        <a:t>itan</a:t>
                      </a:r>
                      <a:endParaRPr lang="el-GR" sz="1800" dirty="0">
                        <a:latin typeface="Times New Roman"/>
                        <a:ea typeface="Times New Roman"/>
                        <a:cs typeface="Times New Roman"/>
                      </a:endParaRPr>
                    </a:p>
                  </a:txBody>
                  <a:tcPr marL="68580" marR="68580" marT="0" marB="0"/>
                </a:tc>
                <a:tc>
                  <a:txBody>
                    <a:bodyPr/>
                    <a:lstStyle/>
                    <a:p>
                      <a:pPr algn="just">
                        <a:lnSpc>
                          <a:spcPct val="200000"/>
                        </a:lnSpc>
                        <a:spcAft>
                          <a:spcPts val="0"/>
                        </a:spcAft>
                      </a:pPr>
                      <a:r>
                        <a:rPr lang="en-US" sz="1800" b="1" i="1" dirty="0">
                          <a:latin typeface="Times New Roman"/>
                          <a:ea typeface="Times New Roman"/>
                          <a:cs typeface="Times New Roman"/>
                        </a:rPr>
                        <a:t>eat –eaten</a:t>
                      </a:r>
                      <a:endParaRPr lang="el-GR" sz="1800" dirty="0">
                        <a:latin typeface="Times New Roman"/>
                        <a:ea typeface="Times New Roman"/>
                        <a:cs typeface="Times New Roman"/>
                      </a:endParaRPr>
                    </a:p>
                  </a:txBody>
                  <a:tcPr marL="68580" marR="68580" marT="0" marB="0"/>
                </a:tc>
              </a:tr>
            </a:tbl>
          </a:graphicData>
        </a:graphic>
      </p:graphicFrame>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Ινδοευρωπαϊκές λέξεις </a:t>
            </a:r>
            <a:r>
              <a:rPr lang="el-GR" sz="2800" dirty="0" smtClean="0">
                <a:sym typeface="Wingdings" pitchFamily="2" charset="2"/>
              </a:rPr>
              <a:t> </a:t>
            </a:r>
            <a:r>
              <a:rPr lang="el-GR" sz="2800" dirty="0" smtClean="0"/>
              <a:t> προϊόν της μεθόδου της</a:t>
            </a:r>
            <a:r>
              <a:rPr lang="el-GR" sz="2800" b="1" i="1" dirty="0" smtClean="0"/>
              <a:t> </a:t>
            </a:r>
            <a:r>
              <a:rPr lang="el-GR" sz="2800" b="1" i="1" dirty="0" err="1" smtClean="0"/>
              <a:t>επανασύνθεσης</a:t>
            </a:r>
            <a:r>
              <a:rPr lang="el-GR" sz="2800" b="1" i="1" dirty="0" smtClean="0"/>
              <a:t> </a:t>
            </a:r>
            <a:endParaRPr lang="el-GR" sz="2800" dirty="0"/>
          </a:p>
        </p:txBody>
      </p:sp>
      <p:sp>
        <p:nvSpPr>
          <p:cNvPr id="3" name="2 - Θέση περιεχομένου"/>
          <p:cNvSpPr>
            <a:spLocks noGrp="1"/>
          </p:cNvSpPr>
          <p:nvPr>
            <p:ph idx="1"/>
          </p:nvPr>
        </p:nvSpPr>
        <p:spPr/>
        <p:txBody>
          <a:bodyPr>
            <a:normAutofit fontScale="92500" lnSpcReduction="20000"/>
          </a:bodyPr>
          <a:lstStyle/>
          <a:p>
            <a:pPr algn="just">
              <a:buNone/>
            </a:pPr>
            <a:r>
              <a:rPr lang="el-GR" i="1" dirty="0" smtClean="0"/>
              <a:t>	</a:t>
            </a:r>
            <a:r>
              <a:rPr lang="el-GR" dirty="0" smtClean="0"/>
              <a:t>Τη μέθοδο αυτή θα μπορούσαμε να εξηγήσουμε, διακινδυνεύοντας κάποια εκούσια </a:t>
            </a:r>
            <a:r>
              <a:rPr lang="el-GR" dirty="0" err="1" smtClean="0"/>
              <a:t>υπεραπλούστευση</a:t>
            </a:r>
            <a:r>
              <a:rPr lang="el-GR" dirty="0" smtClean="0"/>
              <a:t> και χάριν κατανόησης, μοιάζει με τη μέθοδο των αρχαιολόγων, όταν με ένα ελάχιστο θραύσμα μπορούν να </a:t>
            </a:r>
            <a:r>
              <a:rPr lang="el-GR" dirty="0" err="1" smtClean="0"/>
              <a:t>επανασυνθέσουν</a:t>
            </a:r>
            <a:r>
              <a:rPr lang="el-GR" dirty="0" smtClean="0"/>
              <a:t> ολόκληρο το αγγείο.  Έτσι και στην περίπτωση των γλωσσικών θραυσμάτων, ανιχνεύονται λέξεις και φθόγγοι που έχουν πλέον χαθεί, όπως η προφορά του &lt;υ&gt; ως [</a:t>
            </a:r>
            <a:r>
              <a:rPr lang="en-US" dirty="0" smtClean="0"/>
              <a:t>u</a:t>
            </a:r>
            <a:r>
              <a:rPr lang="el-GR" dirty="0" smtClean="0"/>
              <a:t>], η οποία έχει επιβιώσει σε πολλές διαλέκτους, συμπεριλαμβανομένης της τσακωνικής και του ιδιώματος της Εύβοιας (Κύμη-Κουμιώτης).</a:t>
            </a:r>
          </a:p>
          <a:p>
            <a:endParaRPr lang="en-US" i="1" baseline="30000" dirty="0"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6702</Words>
  <PresentationFormat>Προβολή στην οθόνη (4:3)</PresentationFormat>
  <Paragraphs>414</Paragraphs>
  <Slides>119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119</vt:i4>
      </vt:variant>
    </vt:vector>
  </HeadingPairs>
  <TitlesOfParts>
    <vt:vector size="120" baseType="lpstr">
      <vt:lpstr>Θέμα του Office</vt:lpstr>
      <vt:lpstr>ΜΑΘΗΜΑΤΑ ΓΕΝΙΚΗΣ ΓΛΩΣΣΟΛΟΓΙΑΣ ΓΛΩ301</vt:lpstr>
      <vt:lpstr>Τι είναι ‘γλωσσολογία’; </vt:lpstr>
      <vt:lpstr>Προβλήματα</vt:lpstr>
      <vt:lpstr>Διαφάνεια 4</vt:lpstr>
      <vt:lpstr>Διαφάνεια 5</vt:lpstr>
      <vt:lpstr>  Ειδικά για τη γλωσσολογία  η συζήτηση αυτή αφορά : </vt:lpstr>
      <vt:lpstr>Το ελληνογενές επίθημα &lt;-λογία&gt; </vt:lpstr>
      <vt:lpstr>Το -ο- στη λέξη  γλωσσ –ο- λογία </vt:lpstr>
      <vt:lpstr>ΤΙ ΕΊΝΑΙ ΓΛΩΣΣΑ;</vt:lpstr>
      <vt:lpstr>Βραχυλογικοί vs  εκτενείς ορισμοί</vt:lpstr>
      <vt:lpstr>Παραδείγματα βραχέων ορισμών </vt:lpstr>
      <vt:lpstr>Διαφάνεια 12</vt:lpstr>
      <vt:lpstr>Διαφάνεια 13</vt:lpstr>
      <vt:lpstr>Διαφάνεια 14</vt:lpstr>
      <vt:lpstr>Επομένως,</vt:lpstr>
      <vt:lpstr>Διαφορετικά</vt:lpstr>
      <vt:lpstr>Αριστοτέλης vs Πλάτωνα</vt:lpstr>
      <vt:lpstr>Διαφάνεια 18</vt:lpstr>
      <vt:lpstr>Διαφάνεια 19</vt:lpstr>
      <vt:lpstr>Διαφάνεια 20</vt:lpstr>
      <vt:lpstr>Οι ονοματοποιημένες λέξεις </vt:lpstr>
      <vt:lpstr>Ακόμη λέξεις ονοματοποιημένες σε χαμηλότερα επίπεδα, όπως οι φωνές των ζώων, παρουσιάζουν δυσκολία </vt:lpstr>
      <vt:lpstr>Διαφάνεια 23</vt:lpstr>
      <vt:lpstr>Διαφάνεια 24</vt:lpstr>
      <vt:lpstr>Επιστρέφουμε στον ορισμό μας </vt:lpstr>
      <vt:lpstr>Διαφάνεια 26</vt:lpstr>
      <vt:lpstr>Διαφάνεια 27</vt:lpstr>
      <vt:lpstr>συμπερασματικά</vt:lpstr>
      <vt:lpstr>Διαφάνεια 29</vt:lpstr>
      <vt:lpstr>Επιστημονική μελέτη</vt:lpstr>
      <vt:lpstr>Διαφάνεια 31</vt:lpstr>
      <vt:lpstr>Διαφάνεια 32</vt:lpstr>
      <vt:lpstr>(i) Η γλωσσολογία είναι κανονιστική</vt:lpstr>
      <vt:lpstr>Διαφάνεια 34</vt:lpstr>
      <vt:lpstr>Διαφάνεια 35</vt:lpstr>
      <vt:lpstr>Διαφάνεια 36</vt:lpstr>
      <vt:lpstr>Διαφάνεια 37</vt:lpstr>
      <vt:lpstr>(ii)Γλωσσική αλλαγή σημαίνει αναγκαστικά φθορά. Κατά συνέπεια οι αρχαίες γλώσσες ήταν καλύτερες από τις σύγχρονες</vt:lpstr>
      <vt:lpstr>Διαφάνεια 39</vt:lpstr>
      <vt:lpstr>(iii)  Υπάρχουν  πρωτόγονες  ή  «κατώτερες»  γλώσσες:</vt:lpstr>
      <vt:lpstr>Διαφάνεια 41</vt:lpstr>
      <vt:lpstr>(iv)   Οι ‘μορφωμένοι’ ομιλητές ξέρουν καλύτερα τη γλώσσα τους από τους ‘απλοϊκούς’ (naive)</vt:lpstr>
      <vt:lpstr>Διαφάνεια 43</vt:lpstr>
      <vt:lpstr>Διαφάνεια 44</vt:lpstr>
      <vt:lpstr> (v)   Τα γλωσσικά σημεία δεν αποτελούν καταδήλωση: </vt:lpstr>
      <vt:lpstr>Διαφάνεια 46</vt:lpstr>
      <vt:lpstr>(vi)   Δύο αρνήσεις κάνουν μια κατάφαση και στη γλώσσα</vt:lpstr>
      <vt:lpstr>Διαφάνεια 48</vt:lpstr>
      <vt:lpstr>(vii) Υπάρχουν γλώσσες ‘όμορφες’, ‘κομψές’, ‘χυδαίες’, ‘κακόηχες’, ‘χοντροκομμένες’:</vt:lpstr>
      <vt:lpstr>Διαφάνεια 50</vt:lpstr>
      <vt:lpstr>Διαφάνεια 51</vt:lpstr>
      <vt:lpstr> </vt:lpstr>
      <vt:lpstr>Οι Ινδοί γραμματικοί </vt:lpstr>
      <vt:lpstr>Διαφάνεια 54</vt:lpstr>
      <vt:lpstr>Διαφάνεια 55</vt:lpstr>
      <vt:lpstr>Διαφάνεια 56</vt:lpstr>
      <vt:lpstr>Οι Έλληνες </vt:lpstr>
      <vt:lpstr>1. Οι φυσικοί φιλόσοφοι  </vt:lpstr>
      <vt:lpstr>  2.  Ο Πλάτωνας   «Κρατύλος» : ονοματοθεσία    </vt:lpstr>
      <vt:lpstr>Διαφάνεια 60</vt:lpstr>
      <vt:lpstr> 3.  Ο Αριστοτέλης, ο Επίκουρος και οι Στωικοί  </vt:lpstr>
      <vt:lpstr>Διαφάνεια 62</vt:lpstr>
      <vt:lpstr>4. Αναλογικοί και ανωμαλιστές   </vt:lpstr>
      <vt:lpstr>Διαφάνεια 64</vt:lpstr>
      <vt:lpstr>Διαφάνεια 65</vt:lpstr>
      <vt:lpstr>Διαφάνεια 66</vt:lpstr>
      <vt:lpstr>Διαφάνεια 67</vt:lpstr>
      <vt:lpstr>5. Οι Αλεξανδρινοί γραμματικοί  </vt:lpstr>
      <vt:lpstr>Περίφημοι Αλεξανδρινοί σε σχέση με τη Θράκη</vt:lpstr>
      <vt:lpstr>Άλλοι σημαντικότατοι Αλεξανδρινοί</vt:lpstr>
      <vt:lpstr>6.  Βυζάντιο  </vt:lpstr>
      <vt:lpstr>  η συνεισφορά των Ελλήνων   </vt:lpstr>
      <vt:lpstr> Οι Ρωμαίοι</vt:lpstr>
      <vt:lpstr>Μεσαίωνας  </vt:lpstr>
      <vt:lpstr>Άγιος Θωμάς ο Ακινάτης</vt:lpstr>
      <vt:lpstr> Η Αναγέννηση: το διπλό πρόσωπό της αποτελούν η πτώση της Βασιλίδας (1453) και ανακάλυψη της Αμερικής από τον Κολόμβο (1492).  </vt:lpstr>
      <vt:lpstr>η επαφή με τους Κινέζους</vt:lpstr>
      <vt:lpstr>Γενικά στην αναγέννηση έχουμε </vt:lpstr>
      <vt:lpstr>Διαφάνεια 79</vt:lpstr>
      <vt:lpstr>Διαφάνεια 80</vt:lpstr>
      <vt:lpstr> Εμπειρισμός  </vt:lpstr>
      <vt:lpstr>Νοησιαρχία</vt:lpstr>
      <vt:lpstr>Το θέμα των «έμφυτων ιδεών»</vt:lpstr>
      <vt:lpstr>Το θέμα των «έμφυτων ιδεών»</vt:lpstr>
      <vt:lpstr>Το θέμα των «έμφυτων ιδεών»</vt:lpstr>
      <vt:lpstr>Ο μεν εμπειρισμός</vt:lpstr>
      <vt:lpstr>Η δε νοησιαρχία </vt:lpstr>
      <vt:lpstr>                  </vt:lpstr>
      <vt:lpstr>Διαφάνεια 89</vt:lpstr>
      <vt:lpstr> 1. Η επίδραση της ιστορικής σκέψης.   </vt:lpstr>
      <vt:lpstr> το 1786 </vt:lpstr>
      <vt:lpstr> Η πρόταση του Sir Jones  αξίζει να αναφερθεί γιατί η επίδρασή της στις συνθήκες της εποχής ήταν βαθιά και εκτεταμένη: </vt:lpstr>
      <vt:lpstr>Διαφάνεια 93</vt:lpstr>
      <vt:lpstr>Διαφάνεια 94</vt:lpstr>
      <vt:lpstr>2. Η εμφάνιση της εξελικτικής θεωρίας του Δαρβίνου.  </vt:lpstr>
      <vt:lpstr> 3. Το κίνημα του ρομαντισμού  ενάντια στην νοησιαρχία και στον κλασικισμό </vt:lpstr>
      <vt:lpstr>Οικογένειες γλωσσών </vt:lpstr>
      <vt:lpstr>Διαφάνεια 98</vt:lpstr>
      <vt:lpstr>Ινδοευρωπαϊκές λέξεις   προϊόν της μεθόδου της επανασύνθεσης </vt:lpstr>
      <vt:lpstr>Σύγκριση ενεστώτα σε τρεις γλώσσες </vt:lpstr>
      <vt:lpstr>Διαφάνεια 101</vt:lpstr>
      <vt:lpstr>Διαφάνεια 102</vt:lpstr>
      <vt:lpstr>Διαφάνεια 103</vt:lpstr>
      <vt:lpstr>Πίνακας συγγένειας γλωσσών </vt:lpstr>
      <vt:lpstr>Νεογραμματικοί (Junggrammatiker)</vt:lpstr>
      <vt:lpstr>Διαφάνεια 106</vt:lpstr>
      <vt:lpstr>Ο νόμος του Grimm</vt:lpstr>
      <vt:lpstr>Πίνακας με τις συμφωνικές αλλαγές από την ΙΕ στη γοτθική/τευτονική </vt:lpstr>
      <vt:lpstr>Διαφάνεια 109</vt:lpstr>
      <vt:lpstr>  </vt:lpstr>
      <vt:lpstr>Διαφάνεια 111</vt:lpstr>
      <vt:lpstr>Διαφάνεια 112</vt:lpstr>
      <vt:lpstr>Διαφάνεια 113</vt:lpstr>
      <vt:lpstr>Διαφάνεια 114</vt:lpstr>
      <vt:lpstr>Διαφάνεια 115</vt:lpstr>
      <vt:lpstr>Διαφάνεια 116</vt:lpstr>
      <vt:lpstr>Διαφάνεια 117</vt:lpstr>
      <vt:lpstr>Διαφάνεια 118</vt:lpstr>
      <vt:lpstr>Διαφάνεια 119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cp:lastModifiedBy>ΚΑΜΠΑΚΗ</cp:lastModifiedBy>
  <cp:revision>55</cp:revision>
  <dcterms:modified xsi:type="dcterms:W3CDTF">2018-10-25T09:44:53Z</dcterms:modified>
</cp:coreProperties>
</file>